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7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8" r:id="rId5"/>
    <p:sldMasterId id="2147483693" r:id="rId6"/>
    <p:sldMasterId id="2147483707" r:id="rId7"/>
    <p:sldMasterId id="2147483721" r:id="rId8"/>
    <p:sldMasterId id="2147483736" r:id="rId9"/>
    <p:sldMasterId id="2147483749" r:id="rId10"/>
    <p:sldMasterId id="2147483763" r:id="rId11"/>
  </p:sldMasterIdLst>
  <p:notesMasterIdLst>
    <p:notesMasterId r:id="rId22"/>
  </p:notesMasterIdLst>
  <p:sldIdLst>
    <p:sldId id="2145706641" r:id="rId12"/>
    <p:sldId id="2145706627" r:id="rId13"/>
    <p:sldId id="2145706642" r:id="rId14"/>
    <p:sldId id="2145706644" r:id="rId15"/>
    <p:sldId id="2145706645" r:id="rId16"/>
    <p:sldId id="2145706646" r:id="rId17"/>
    <p:sldId id="2145706643" r:id="rId18"/>
    <p:sldId id="2145706749" r:id="rId19"/>
    <p:sldId id="2145705932" r:id="rId20"/>
    <p:sldId id="2145705931" r:id="rId21"/>
  </p:sldIdLst>
  <p:sldSz cx="12192000" cy="6858000"/>
  <p:notesSz cx="6858000" cy="9144000"/>
  <p:defaultTextStyle>
    <a:defPPr>
      <a:defRPr lang="en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39A680-F18C-169F-E288-17AD82D6DCB9}" name="Diana Marcela, Walteros Acero" initials="DA" userId="S::dmwalteros@saludcapital.gov.co::83b4b34e-98ef-4f12-b104-8bad1b6c9573" providerId="AD"/>
  <p188:author id="{D7F2ABDF-8025-4D3E-05AF-3B2A6F909C69}" name="Julian Alfredo, Fernandez Niño" initials="JN" userId="S::jafernandez@saludcapital.gov.co::b5783918-193a-4d50-906d-4c7d5136ad6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dna Bibiana, Canon Canchon" initials="EBCC" lastIdx="5" clrIdx="0">
    <p:extLst>
      <p:ext uri="{19B8F6BF-5375-455C-9EA6-DF929625EA0E}">
        <p15:presenceInfo xmlns:p15="http://schemas.microsoft.com/office/powerpoint/2012/main" userId="S-1-5-21-1497825296-2059143019-9522986-574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8AA4"/>
    <a:srgbClr val="38A9CA"/>
    <a:srgbClr val="725EB1"/>
    <a:srgbClr val="72CA8B"/>
    <a:srgbClr val="285B6A"/>
    <a:srgbClr val="50C0E3"/>
    <a:srgbClr val="FB8AD8"/>
    <a:srgbClr val="E33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4.xml"/><Relationship Id="rId23" Type="http://schemas.openxmlformats.org/officeDocument/2006/relationships/commentAuthors" Target="commentAuthors.xml"/><Relationship Id="rId28" Type="http://schemas.microsoft.com/office/2018/10/relationships/authors" Target="authors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8E904-1C21-DB4E-A263-78898B7AB3E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1B790-843C-0548-8062-239BD2CF5E87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296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AE29585E-8F7D-AD7C-2DE4-A6E87F2478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43CFF82-CD19-67FA-48F9-1CD8747AB07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E986E9CE-1A0D-6F3A-A32A-022065291D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0281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2A9CA67B-A545-A831-C00F-0C36C8F0C6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4CAC7DE5-95BD-B7A5-103C-D2DE305EA8E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93F5230C-21BA-A7B2-BD97-56777989C44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s-MX"/>
              <a:t>Consulté la población proyectada 2024 en el DANE: Bogotá 2024: 7.929.539 habitantes, revisé el cálculo de la tasa por 100.000 </a:t>
            </a:r>
            <a:r>
              <a:rPr lang="es-MX" err="1"/>
              <a:t>hab</a:t>
            </a:r>
            <a:r>
              <a:rPr lang="es-MX"/>
              <a:t> y da 25,37, sin embargo, se debe verificar teniendo en cuenta que la F.I. es el SDS Bogotá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62385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2491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838387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86064298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889119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37061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02136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769324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 userDrawn="1"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42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 userDrawn="1"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 userDrawn="1"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 userDrawn="1"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2659597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 userDrawn="1"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 userDrawn="1"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565161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3021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 userDrawn="1"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817790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 userDrawn="1"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 userDrawn="1"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 userDrawn="1"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3699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303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6830235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586641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06080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9513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01285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818781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578896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64602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9407402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62132-1DE5-47B6-B637-A7018E20E5EB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80306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90333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3229267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693195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32266700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7479342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BB947-EBA6-45CF-B740-F781BA810C8E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34681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2730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3373827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3916033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1909684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88407894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01781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8415180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15979563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2302140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616170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92267136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2784238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79679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316978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63676146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017036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905911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6017069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48303620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4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3"/>
            <a:ext cx="9641114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29"/>
            <a:ext cx="9641114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4386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atu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1"/>
          <p:cNvPicPr/>
          <p:nvPr/>
        </p:nvPicPr>
        <p:blipFill>
          <a:blip r:embed="rId2"/>
          <a:stretch/>
        </p:blipFill>
        <p:spPr>
          <a:xfrm>
            <a:off x="-1" y="0"/>
            <a:ext cx="12325351" cy="701040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71586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stomShape 1"/>
          <p:cNvSpPr/>
          <p:nvPr/>
        </p:nvSpPr>
        <p:spPr>
          <a:xfrm>
            <a:off x="38101" y="594240"/>
            <a:ext cx="12191040" cy="270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 algn="ctr">
              <a:lnSpc>
                <a:spcPct val="90000"/>
              </a:lnSpc>
            </a:pP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SITUACIÓN ACTUAL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CORONAVIRUS </a:t>
            </a:r>
            <a:br>
              <a:rPr sz="2400"/>
            </a:br>
            <a:r>
              <a:rPr lang="es-ES" sz="5867" b="1" strike="noStrike" spc="-1">
                <a:solidFill>
                  <a:srgbClr val="000000"/>
                </a:solidFill>
                <a:latin typeface="Arial"/>
              </a:rPr>
              <a:t>COVID-19</a:t>
            </a:r>
            <a:endParaRPr lang="en-US" sz="5867" b="0" strike="noStrike" spc="-1">
              <a:latin typeface="Arial"/>
            </a:endParaRPr>
          </a:p>
        </p:txBody>
      </p:sp>
      <p:sp>
        <p:nvSpPr>
          <p:cNvPr id="3" name="CustomShape 3"/>
          <p:cNvSpPr/>
          <p:nvPr/>
        </p:nvSpPr>
        <p:spPr>
          <a:xfrm>
            <a:off x="57152" y="4070881"/>
            <a:ext cx="12192001" cy="135227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Subsecretaría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Vigilancia en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Laboratorio de Salud Pública</a:t>
            </a:r>
            <a:endParaRPr lang="en-US" sz="2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Grupo de Análisis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4" name="CustomShape 2"/>
          <p:cNvSpPr/>
          <p:nvPr/>
        </p:nvSpPr>
        <p:spPr>
          <a:xfrm>
            <a:off x="496321" y="6195478"/>
            <a:ext cx="1751580" cy="39986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1680" tIns="45600" rIns="91680" bIns="456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s-CO" sz="2000" b="1" strike="noStrike" spc="-1">
                <a:solidFill>
                  <a:srgbClr val="000000"/>
                </a:solidFill>
                <a:latin typeface="Arial"/>
                <a:ea typeface="DejaVu Sans"/>
              </a:rPr>
              <a:t>Bogotá D.C. </a:t>
            </a:r>
            <a:endParaRPr lang="en-US" sz="2000" b="0" strike="noStrike" spc="-1">
              <a:latin typeface="Arial"/>
            </a:endParaRP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0" hasCustomPrompt="1"/>
          </p:nvPr>
        </p:nvSpPr>
        <p:spPr>
          <a:xfrm>
            <a:off x="2171698" y="6233586"/>
            <a:ext cx="4305300" cy="39986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85" indent="0">
              <a:buNone/>
              <a:defRPr/>
            </a:lvl2pPr>
            <a:lvl5pPr marL="2438339" indent="0">
              <a:buNone/>
              <a:defRPr/>
            </a:lvl5pPr>
          </a:lstStyle>
          <a:p>
            <a:pPr lvl="0"/>
            <a:r>
              <a:rPr lang="es-CO"/>
              <a:t>Ingrese la fecha acá</a:t>
            </a:r>
          </a:p>
        </p:txBody>
      </p:sp>
    </p:spTree>
    <p:extLst>
      <p:ext uri="{BB962C8B-B14F-4D97-AF65-F5344CB8AC3E}">
        <p14:creationId xmlns:p14="http://schemas.microsoft.com/office/powerpoint/2010/main" val="139425585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u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Marcador de posición de imagen 2">
            <a:extLst>
              <a:ext uri="{FF2B5EF4-FFF2-40B4-BE49-F238E27FC236}">
                <a16:creationId xmlns:a16="http://schemas.microsoft.com/office/drawing/2014/main" id="{4E797240-F963-470A-AECD-98ABDBAA5F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9707" y="-1"/>
            <a:ext cx="12211707" cy="6745356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  <p:sp>
        <p:nvSpPr>
          <p:cNvPr id="17" name="CustomShape 4">
            <a:extLst>
              <a:ext uri="{FF2B5EF4-FFF2-40B4-BE49-F238E27FC236}">
                <a16:creationId xmlns:a16="http://schemas.microsoft.com/office/drawing/2014/main" id="{398144F2-304A-4470-881E-BA5B397C00C6}"/>
              </a:ext>
            </a:extLst>
          </p:cNvPr>
          <p:cNvSpPr/>
          <p:nvPr/>
        </p:nvSpPr>
        <p:spPr>
          <a:xfrm>
            <a:off x="8108669" y="4330979"/>
            <a:ext cx="831840" cy="635040"/>
          </a:xfrm>
          <a:prstGeom prst="rightArrow">
            <a:avLst>
              <a:gd name="adj1" fmla="val 50000"/>
              <a:gd name="adj2" fmla="val 50000"/>
            </a:avLst>
          </a:prstGeom>
          <a:ln/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" name="CustomShape 1">
            <a:extLst>
              <a:ext uri="{FF2B5EF4-FFF2-40B4-BE49-F238E27FC236}">
                <a16:creationId xmlns:a16="http://schemas.microsoft.com/office/drawing/2014/main" id="{A2F7519A-C967-42BB-9752-9AFF3288F87E}"/>
              </a:ext>
            </a:extLst>
          </p:cNvPr>
          <p:cNvSpPr/>
          <p:nvPr/>
        </p:nvSpPr>
        <p:spPr>
          <a:xfrm rot="5400000">
            <a:off x="1914661" y="3350635"/>
            <a:ext cx="2118004" cy="1754459"/>
          </a:xfrm>
          <a:prstGeom prst="bentUpArrow">
            <a:avLst>
              <a:gd name="adj1" fmla="val 32840"/>
              <a:gd name="adj2" fmla="val 23864"/>
              <a:gd name="adj3" fmla="val 35023"/>
            </a:avLst>
          </a:prstGeom>
          <a:blipFill rotWithShape="0">
            <a:blip r:embed="rId2"/>
            <a:stretch>
              <a:fillRect/>
            </a:stretch>
          </a:blipFill>
          <a:ln>
            <a:noFill/>
          </a:ln>
          <a:effectLst>
            <a:outerShdw blurRad="57150" dist="1908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3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/>
        </p:style>
      </p:sp>
    </p:spTree>
    <p:extLst>
      <p:ext uri="{BB962C8B-B14F-4D97-AF65-F5344CB8AC3E}">
        <p14:creationId xmlns:p14="http://schemas.microsoft.com/office/powerpoint/2010/main" val="3385763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en el icono para agregar una imagen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6993655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nal_Endemico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stomShape 1">
            <a:extLst>
              <a:ext uri="{FF2B5EF4-FFF2-40B4-BE49-F238E27FC236}">
                <a16:creationId xmlns:a16="http://schemas.microsoft.com/office/drawing/2014/main" id="{38AEC1FB-CF40-4521-8CD7-5DE739E26037}"/>
              </a:ext>
            </a:extLst>
          </p:cNvPr>
          <p:cNvSpPr/>
          <p:nvPr/>
        </p:nvSpPr>
        <p:spPr>
          <a:xfrm>
            <a:off x="505920" y="1763520"/>
            <a:ext cx="10362240" cy="21038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20000" tIns="60000" rIns="120000" bIns="60000" anchor="b">
            <a:noAutofit/>
          </a:bodyPr>
          <a:lstStyle/>
          <a:p>
            <a:pPr>
              <a:lnSpc>
                <a:spcPct val="90000"/>
              </a:lnSpc>
            </a:pPr>
            <a:r>
              <a:rPr lang="es-CO" sz="4000" b="1" strike="noStrike" spc="-1">
                <a:solidFill>
                  <a:srgbClr val="000000"/>
                </a:solidFill>
                <a:latin typeface="Arial"/>
              </a:rPr>
              <a:t>SEGUIMIENTO INFECCIÓN RESPIRATORIA AGUDA RUTINARIO EN LA CIUDAD</a:t>
            </a:r>
            <a:endParaRPr lang="en-US" sz="40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324650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ángulo 11">
            <a:extLst>
              <a:ext uri="{FF2B5EF4-FFF2-40B4-BE49-F238E27FC236}">
                <a16:creationId xmlns:a16="http://schemas.microsoft.com/office/drawing/2014/main" id="{85809398-18DD-43A4-9CBD-99AA8F958BBD}"/>
              </a:ext>
            </a:extLst>
          </p:cNvPr>
          <p:cNvSpPr/>
          <p:nvPr/>
        </p:nvSpPr>
        <p:spPr>
          <a:xfrm>
            <a:off x="1" y="1"/>
            <a:ext cx="12315289" cy="7027524"/>
          </a:xfrm>
          <a:prstGeom prst="rect">
            <a:avLst/>
          </a:prstGeom>
          <a:solidFill>
            <a:srgbClr val="14576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AFED8FD2-E4C5-4BCC-AC20-343DC382B60B}"/>
              </a:ext>
            </a:extLst>
          </p:cNvPr>
          <p:cNvSpPr/>
          <p:nvPr/>
        </p:nvSpPr>
        <p:spPr>
          <a:xfrm>
            <a:off x="9685644" y="2174628"/>
            <a:ext cx="2629645" cy="4852896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F2B0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A9051E3F-D9F4-4A97-94EB-1E0E42C5F362}"/>
              </a:ext>
            </a:extLst>
          </p:cNvPr>
          <p:cNvSpPr/>
          <p:nvPr/>
        </p:nvSpPr>
        <p:spPr>
          <a:xfrm>
            <a:off x="4008926" y="2685037"/>
            <a:ext cx="3963777" cy="1600438"/>
          </a:xfrm>
          <a:prstGeom prst="rect">
            <a:avLst/>
          </a:prstGeom>
          <a:noFill/>
        </p:spPr>
        <p:txBody>
          <a:bodyPr wrap="none" lIns="121920" tIns="60960" rIns="121920" bIns="60960">
            <a:spAutoFit/>
          </a:bodyPr>
          <a:lstStyle/>
          <a:p>
            <a:pPr algn="ctr"/>
            <a:r>
              <a:rPr lang="es-ES" sz="9600" b="1">
                <a:ln w="0"/>
                <a:solidFill>
                  <a:srgbClr val="FFFF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Gracias</a:t>
            </a:r>
            <a:endParaRPr lang="es-ES" sz="9600" b="1" cap="none" spc="0">
              <a:ln w="0"/>
              <a:solidFill>
                <a:srgbClr val="FFFF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AB9F7726-3A61-489C-A669-A7BFFB05C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227" y="4533743"/>
            <a:ext cx="2646799" cy="58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331141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047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523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133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24340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1A42BB-EBBD-4E6A-1393-F02BC2E196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1C3DBF-6910-250B-0D66-35F5CC09D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B3262F5-D3F1-27EA-1732-832CB1ED8D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35C76CA-3F5F-CEAF-A533-70C5657810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7D41A02-73C1-E842-52B0-E679B3C12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13433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016349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C17440-3AC2-EBAC-7FAC-7B952C44C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7F8DC-853B-A9F8-86A8-D82FD94EC1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D645BFF-503A-21F7-4E68-C4830FA4B6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73B62132-1DE5-47B6-B637-A7018E20E5EB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B85EA0-2098-8094-DCEB-AD9E00AC8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02DF7F8-78AA-4EE1-5163-DA05C1136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D030DDC5-3554-430A-B44B-64F1F3C1094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184957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B22943E-51CF-3694-78A3-BF204C42DC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98F7150-0BBA-3C21-2B87-C5D4EE9DEF7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1B0228B8-9E2B-9844-80BA-4370FF21A380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62CD039-6B73-2DF5-A933-BC9842880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325E08F-55AA-8ADC-84F7-98A109BBC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0F8091D1-E945-0F40-8C9F-A8B986C9992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084202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5BFBB947-EBA6-45CF-B740-F781BA810C8E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6183"/>
          </a:xfrm>
          <a:prstGeom prst="rect">
            <a:avLst/>
          </a:prstGeom>
        </p:spPr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6183"/>
          </a:xfrm>
          <a:prstGeom prst="rect">
            <a:avLst/>
          </a:prstGeom>
        </p:spPr>
        <p:txBody>
          <a:bodyPr/>
          <a:lstStyle/>
          <a:p>
            <a:fld id="{46376108-57EF-4CFC-B991-23A8031593B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9308649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3160244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3927015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Dos objeto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01913" y="163992"/>
            <a:ext cx="388096" cy="465293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2E5496"/>
                </a:solidFill>
                <a:latin typeface="Verdana"/>
                <a:cs typeface="Verdana"/>
              </a:defRPr>
            </a:lvl1pPr>
          </a:lstStyle>
          <a:p>
            <a:r>
              <a:rPr lang="es-ES"/>
              <a:t>Haga clic para modificar el estilo de título del patrón</a:t>
            </a:r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5170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8/20/2025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59158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31784" y="1907527"/>
            <a:ext cx="7723531" cy="1514230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lvl1pPr>
              <a:defRPr lang="en-CO" sz="4800" b="1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Título</a:t>
            </a:r>
            <a:br>
              <a:rPr lang="en-US" dirty="0"/>
            </a:br>
            <a:r>
              <a:rPr lang="en-US" dirty="0" err="1"/>
              <a:t>presentación</a:t>
            </a:r>
            <a:endParaRPr lang="en-C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231784" y="3502152"/>
            <a:ext cx="7723531" cy="677355"/>
          </a:xfr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indent="0">
              <a:buNone/>
              <a:defRPr lang="en-CO" sz="2000" spc="300">
                <a:solidFill>
                  <a:schemeClr val="bg1"/>
                </a:solidFill>
                <a:ea typeface="+mn-lt"/>
                <a:cs typeface="+mn-lt"/>
              </a:defRPr>
            </a:lvl1pPr>
          </a:lstStyle>
          <a:p>
            <a:pPr marL="0" lvl="0"/>
            <a:r>
              <a:rPr lang="en-US" dirty="0" err="1"/>
              <a:t>Subtítulo</a:t>
            </a:r>
            <a:r>
              <a:rPr lang="en-US" dirty="0"/>
              <a:t> / </a:t>
            </a:r>
            <a:r>
              <a:rPr lang="en-US" dirty="0" err="1"/>
              <a:t>fecha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87811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636521"/>
            <a:ext cx="10515600" cy="510461"/>
          </a:xfrm>
          <a:noFill/>
        </p:spPr>
        <p:txBody>
          <a:bodyPr wrap="square" lIns="91440" tIns="45720" rIns="91440" bIns="45720" anchor="t">
            <a:spAutoFit/>
          </a:bodyPr>
          <a:lstStyle>
            <a:lvl1pPr>
              <a:defRPr lang="en-CO" sz="3000" b="1">
                <a:solidFill>
                  <a:srgbClr val="38A9CA"/>
                </a:solidFill>
                <a:latin typeface="Aptos" panose="020B0004020202020204" pitchFamily="34" charset="0"/>
                <a:ea typeface="+mn-ea"/>
                <a:cs typeface="Arial"/>
              </a:defRPr>
            </a:lvl1pPr>
          </a:lstStyle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1" y="1825626"/>
            <a:ext cx="10515599" cy="3813801"/>
          </a:xfr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Aptos" panose="020B0004020202020204" pitchFamily="34" charset="0"/>
              </a:defRPr>
            </a:lvl1pPr>
            <a:lvl2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lang="en-US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lang="en-US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lang="en-CO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marL="0" lvl="0"/>
            <a:r>
              <a:rPr lang="en-US" dirty="0" err="1"/>
              <a:t>Texto</a:t>
            </a:r>
            <a:r>
              <a:rPr lang="en-US" dirty="0"/>
              <a:t> de </a:t>
            </a:r>
            <a:r>
              <a:rPr lang="en-US" dirty="0" err="1"/>
              <a:t>contenido</a:t>
            </a:r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  <a:p>
            <a:pPr marL="0" lvl="0"/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4142249794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597923" y="1865657"/>
            <a:ext cx="1668463" cy="2646878"/>
          </a:xfrm>
          <a:noFill/>
        </p:spPr>
        <p:txBody>
          <a:bodyPr wrap="square" anchor="b">
            <a:spAutoFit/>
          </a:bodyPr>
          <a:lstStyle>
            <a:lvl1pPr marL="0" indent="0" algn="r">
              <a:buNone/>
              <a:defRPr kumimoji="0" lang="en-US" sz="16600" b="0" i="0" u="none" strike="noStrike" cap="none" spc="0" normalizeH="0" baseline="0">
                <a:ln>
                  <a:noFill/>
                </a:ln>
                <a:solidFill>
                  <a:srgbClr val="285B6A"/>
                </a:solidFill>
                <a:effectLst/>
                <a:uLnTx/>
                <a:uFillTx/>
                <a:latin typeface="Aptos" panose="020B0004020202020204" pitchFamily="34" charset="0"/>
                <a:ea typeface="Calibri" panose="020F0502020204030204" pitchFamily="34" charset="0"/>
                <a:cs typeface="Times New Roman"/>
              </a:defRPr>
            </a:lvl1pPr>
          </a:lstStyle>
          <a:p>
            <a:pPr marL="228594" marR="0" lvl="0" indent="-228594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24385" y="2511799"/>
            <a:ext cx="6623051" cy="1325563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kumimoji="0" lang="en-CO" sz="3600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pPr marL="0" marR="0" lvl="0" indent="0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en-US" dirty="0" err="1"/>
              <a:t>Capítulo</a:t>
            </a:r>
            <a:endParaRPr lang="en-CO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839CA3-0EDE-1974-CD92-F099DD6BFF95}"/>
              </a:ext>
            </a:extLst>
          </p:cNvPr>
          <p:cNvCxnSpPr>
            <a:cxnSpLocks/>
          </p:cNvCxnSpPr>
          <p:nvPr userDrawn="1"/>
        </p:nvCxnSpPr>
        <p:spPr>
          <a:xfrm>
            <a:off x="4294961" y="2411683"/>
            <a:ext cx="9584" cy="1554827"/>
          </a:xfrm>
          <a:prstGeom prst="line">
            <a:avLst/>
          </a:prstGeom>
          <a:ln>
            <a:solidFill>
              <a:srgbClr val="285B6A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Imagen 3">
            <a:extLst>
              <a:ext uri="{FF2B5EF4-FFF2-40B4-BE49-F238E27FC236}">
                <a16:creationId xmlns:a16="http://schemas.microsoft.com/office/drawing/2014/main" id="{D7892C39-A9C5-F747-FA95-4934D789DD6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3812" y="5887209"/>
            <a:ext cx="2160000" cy="497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0295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39608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035506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3958619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668370"/>
            <a:ext cx="10515600" cy="510461"/>
          </a:xfrm>
        </p:spPr>
        <p:txBody>
          <a:bodyPr anchor="ctr"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Subítulo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19364"/>
            <a:ext cx="5157787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 hasCustomPrompt="1"/>
          </p:nvPr>
        </p:nvSpPr>
        <p:spPr>
          <a:xfrm>
            <a:off x="6172201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600" b="1">
                <a:solidFill>
                  <a:srgbClr val="328AA4"/>
                </a:solidFill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dirty="0" err="1"/>
              <a:t>Subtítulo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19364"/>
            <a:ext cx="5183188" cy="32670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74880951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 cstate="hq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09878884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87129547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6674222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331CD72A-EC0F-4368-5813-9F7A2EC2C359}"/>
              </a:ext>
            </a:extLst>
          </p:cNvPr>
          <p:cNvSpPr/>
          <p:nvPr userDrawn="1"/>
        </p:nvSpPr>
        <p:spPr>
          <a:xfrm rot="10800000">
            <a:off x="6377385" y="1"/>
            <a:ext cx="5848351" cy="6356351"/>
          </a:xfrm>
          <a:prstGeom prst="round1Rect">
            <a:avLst>
              <a:gd name="adj" fmla="val 19984"/>
            </a:avLst>
          </a:prstGeom>
          <a:solidFill>
            <a:srgbClr val="328A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CO" sz="135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590296"/>
            <a:ext cx="4989512" cy="538417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1843090"/>
            <a:ext cx="4989512" cy="3900487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dirty="0" err="1"/>
              <a:t>Contenido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01320" y="785816"/>
            <a:ext cx="4500563" cy="4957761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 dirty="0"/>
          </a:p>
        </p:txBody>
      </p:sp>
      <p:pic>
        <p:nvPicPr>
          <p:cNvPr id="9" name="Picture 8" descr="A black and white sign&#10;&#10;Description automatically generated">
            <a:extLst>
              <a:ext uri="{FF2B5EF4-FFF2-40B4-BE49-F238E27FC236}">
                <a16:creationId xmlns:a16="http://schemas.microsoft.com/office/drawing/2014/main" id="{A786B5E7-174C-ABDA-D19A-B966DE243FF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712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78391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10" name="Imagen 3">
            <a:extLst>
              <a:ext uri="{FF2B5EF4-FFF2-40B4-BE49-F238E27FC236}">
                <a16:creationId xmlns:a16="http://schemas.microsoft.com/office/drawing/2014/main" id="{8F6FED09-A391-632E-E1AF-D39413FDB2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36576" y="5744659"/>
            <a:ext cx="2755777" cy="635000"/>
          </a:xfrm>
          <a:prstGeom prst="rect">
            <a:avLst/>
          </a:prstGeom>
        </p:spPr>
      </p:pic>
      <p:sp>
        <p:nvSpPr>
          <p:cNvPr id="7" name="Google Shape;88;p13">
            <a:extLst>
              <a:ext uri="{FF2B5EF4-FFF2-40B4-BE49-F238E27FC236}">
                <a16:creationId xmlns:a16="http://schemas.microsoft.com/office/drawing/2014/main" id="{52A3E154-587D-9517-4F28-3205BFD42D8D}"/>
              </a:ext>
            </a:extLst>
          </p:cNvPr>
          <p:cNvSpPr txBox="1"/>
          <p:nvPr userDrawn="1"/>
        </p:nvSpPr>
        <p:spPr>
          <a:xfrm>
            <a:off x="1134479" y="2789290"/>
            <a:ext cx="7476123" cy="12002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es-MX" sz="6600" b="1" dirty="0">
                <a:solidFill>
                  <a:schemeClr val="lt1"/>
                </a:solidFill>
                <a:latin typeface="Aptos" panose="020B0004020202020204" pitchFamily="34" charset="0"/>
                <a:ea typeface="+mn-lt"/>
                <a:cs typeface="+mn-lt"/>
                <a:sym typeface="Oswald"/>
              </a:rPr>
              <a:t>Gracias</a:t>
            </a:r>
            <a:endParaRPr lang="es-CO" sz="6600" b="1" dirty="0">
              <a:solidFill>
                <a:schemeClr val="lt1"/>
              </a:solidFill>
              <a:latin typeface="Aptos" panose="020B0004020202020204" pitchFamily="34" charset="0"/>
              <a:ea typeface="+mn-lt"/>
              <a:cs typeface="+mn-lt"/>
              <a:sym typeface="Oswald"/>
            </a:endParaRPr>
          </a:p>
        </p:txBody>
      </p:sp>
    </p:spTree>
    <p:extLst>
      <p:ext uri="{BB962C8B-B14F-4D97-AF65-F5344CB8AC3E}">
        <p14:creationId xmlns:p14="http://schemas.microsoft.com/office/powerpoint/2010/main" val="16757902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32586"/>
            <a:ext cx="3932237" cy="142481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4868411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82460033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81571557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91908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273911153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16701595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1567792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137337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914377">
              <a:defRPr/>
            </a:pPr>
            <a:fld id="{1D8BD707-D9CF-40AE-B4C6-C98DA3205C09}" type="datetimeFigureOut">
              <a:rPr lang="en-US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8/20/2025</a:t>
            </a:fld>
            <a:endParaRPr lang="en-US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377">
              <a:defRPr/>
            </a:pPr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914377">
              <a:defRPr/>
            </a:pPr>
            <a:fld id="{B6F15528-21DE-4FAA-801E-634DDDAF4B2B}" type="slidenum">
              <a:rPr lang="es-CO" sz="18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defTabSz="914377">
                <a:defRPr/>
              </a:pPr>
              <a:t>‹Nº›</a:t>
            </a:fld>
            <a:endParaRPr lang="es-CO" sz="180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27480541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9198656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510474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29167580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AFF91-C18E-55DD-37EB-5CE21940A8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D393D3-12C2-5937-F227-F0A4E0F97A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F89BED-9FF5-1AA3-84E1-B8B2FAF24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14AC27-6A34-D907-6834-AC4E9A5D7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C61FA6-E3E9-9A3B-4C96-B64EDC539B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D65CFA-5251-C603-637A-E1EA79AC6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995387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8CF98-2B5F-A410-5408-F2D0671752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B497F3-60AC-F5AB-C4D3-E6A2D32F54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D559B8-98AE-AAD1-2A04-CE7B28199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C68990-F10A-81DD-50DF-14898C3DD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62B26C-3925-E18D-2DC0-D53C59FACA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7618664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AF57EBA-8471-86B5-27EA-7857379E03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603DC1-61C3-048E-D50E-B51A37592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422E3-D6E6-45ED-C964-1A0BE3B019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99942-E693-DDDF-F779-E2DE01750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093789-BC19-D65D-29EA-20B6D8FF1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1541952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</p:spTree>
    <p:extLst>
      <p:ext uri="{BB962C8B-B14F-4D97-AF65-F5344CB8AC3E}">
        <p14:creationId xmlns:p14="http://schemas.microsoft.com/office/powerpoint/2010/main" val="395792075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CBEAA4-CC66-8861-F2A2-82702A4E7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08B498C-040A-1508-7C6B-42C4D852CD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689" y="268876"/>
            <a:ext cx="8113291" cy="660041"/>
          </a:xfrm>
        </p:spPr>
        <p:txBody>
          <a:bodyPr/>
          <a:lstStyle>
            <a:lvl1pPr>
              <a:defRPr sz="4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7C0F7E-DE58-3F16-B8DF-442693CCE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7004"/>
            <a:ext cx="9641115" cy="975627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9" name="Marcador de contenido 2">
            <a:extLst>
              <a:ext uri="{FF2B5EF4-FFF2-40B4-BE49-F238E27FC236}">
                <a16:creationId xmlns:a16="http://schemas.microsoft.com/office/drawing/2014/main" id="{9BB57472-2904-31AB-8ED9-2033B7B3BCF7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30944" y="2162630"/>
            <a:ext cx="9641115" cy="406514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201286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7F755-0E87-B438-07A8-B381099398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369207-9C78-A75D-FC96-8754A3A3E93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B97D5-42F3-98C8-5AD5-54C166D32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063EE-25C8-349F-4DE7-7E17650D3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D45033-1EB2-1BA1-ABEE-14F18AA83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43291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106DCC-5D52-1424-B90F-F9B8BA151A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F353A5-BE49-E9A0-D897-67ACC968D3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E33204-B4C3-4E68-4581-F8C61CD316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3DADCE-2D8D-8821-022A-612ADE2242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6758DD-353E-BEE6-CE70-90DA833D1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185763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668003-3C4F-3C8E-892D-E772602F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22406-88E3-C9AB-9AA7-F7FE3C44E2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85C2E3-C1EE-0446-0B81-7CE2E0F58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5949FA-9B0B-468E-E84E-3B3154D64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99B25-4809-3138-E1A1-88685F505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7834629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39602F-A87B-A54C-0190-F328E3DB7F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068CF7-AF95-C31B-50AF-78C418D9FE8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BC424D-D45B-84E0-F4AD-8C58B5B7C3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68D7BB-91FE-7A82-2FF3-7D28A596AF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131AB3A-342C-3853-4969-6DE0DC7C6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5FCD62-59C6-F018-2580-07300CB85F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0868844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DEC00-4542-E6E4-67ED-FF02BD074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A26A2-0DF2-9403-584C-D9ACA5BBB2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4D7366-F8DD-5C72-0CBC-60C3A4464E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30C-D2A0-1738-7241-C8F877878C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AD89B6-1B48-3897-F106-A05C561C34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5FE28-0172-18B7-57B7-7C7476CD5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70899A4-C0C7-4E64-C945-157D98B622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D1B72D-D000-45E9-F55E-FB547D7F1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8872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9B52D0-8972-03AE-37CD-73F26C68C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4D3363A-F4AE-5DF5-C8A2-D4B0350821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74FE41-74BF-9B22-FFB8-D212CF992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549BF-0EC7-0E44-350A-621AEC7BF2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039251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8196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D205B0-8E1F-56F0-03F9-4ECA1ACC7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E942CD-2CAC-0F4F-F1D9-0931EDED1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7A6D4-B81F-6A50-FABE-DFAAD3410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838864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6D414D-617A-F96E-2162-F657988938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9E66B9-41BB-22CF-F3A2-C4FB47F2D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4D597A-3D60-9E8A-09F5-05E8816481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467128-D74A-8D3F-9664-C9C69710A9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97787F-AE3F-B47D-EC5E-30E6C11F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1332AF-AFF1-F943-FEF6-52E85F302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6545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3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28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3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3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39C29DBC-51DC-9AB2-493D-EE78B8B8318B}"/>
              </a:ext>
            </a:extLst>
          </p:cNvPr>
          <p:cNvSpPr/>
          <p:nvPr userDrawn="1"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7292ED80-A7DE-4777-DEED-3EE638C16792}"/>
              </a:ext>
            </a:extLst>
          </p:cNvPr>
          <p:cNvSpPr/>
          <p:nvPr userDrawn="1"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4E4E34E-4205-BC94-73C7-461144205E40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4705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07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0F2BF86-D5D4-5C4C-B6A4-58E33C54BB8E}"/>
              </a:ext>
            </a:extLst>
          </p:cNvPr>
          <p:cNvSpPr/>
          <p:nvPr/>
        </p:nvSpPr>
        <p:spPr>
          <a:xfrm>
            <a:off x="10803944" y="4207740"/>
            <a:ext cx="1388056" cy="2663512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76E74309-9281-4265-97C8-C82842B5C82C}"/>
              </a:ext>
            </a:extLst>
          </p:cNvPr>
          <p:cNvSpPr/>
          <p:nvPr/>
        </p:nvSpPr>
        <p:spPr>
          <a:xfrm rot="-10800000">
            <a:off x="-13699" y="-27398"/>
            <a:ext cx="699500" cy="1991665"/>
          </a:xfrm>
          <a:custGeom>
            <a:avLst/>
            <a:gdLst>
              <a:gd name="connsiteX0" fmla="*/ 0 w 1515035"/>
              <a:gd name="connsiteY0" fmla="*/ 0 h 1694330"/>
              <a:gd name="connsiteX1" fmla="*/ 1515035 w 1515035"/>
              <a:gd name="connsiteY1" fmla="*/ 0 h 1694330"/>
              <a:gd name="connsiteX2" fmla="*/ 1515035 w 1515035"/>
              <a:gd name="connsiteY2" fmla="*/ 1694330 h 1694330"/>
              <a:gd name="connsiteX3" fmla="*/ 0 w 1515035"/>
              <a:gd name="connsiteY3" fmla="*/ 1694330 h 1694330"/>
              <a:gd name="connsiteX4" fmla="*/ 0 w 1515035"/>
              <a:gd name="connsiteY4" fmla="*/ 0 h 1694330"/>
              <a:gd name="connsiteX0" fmla="*/ 0 w 1523999"/>
              <a:gd name="connsiteY0" fmla="*/ 20260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0 w 1523999"/>
              <a:gd name="connsiteY4" fmla="*/ 2026023 h 3720353"/>
              <a:gd name="connsiteX0" fmla="*/ 959224 w 1523999"/>
              <a:gd name="connsiteY0" fmla="*/ 2178423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959224 w 1523999"/>
              <a:gd name="connsiteY4" fmla="*/ 2178423 h 3720353"/>
              <a:gd name="connsiteX0" fmla="*/ 609601 w 1523999"/>
              <a:gd name="connsiteY0" fmla="*/ 1882588 h 3720353"/>
              <a:gd name="connsiteX1" fmla="*/ 1523999 w 1523999"/>
              <a:gd name="connsiteY1" fmla="*/ 0 h 3720353"/>
              <a:gd name="connsiteX2" fmla="*/ 1515035 w 1523999"/>
              <a:gd name="connsiteY2" fmla="*/ 3720353 h 3720353"/>
              <a:gd name="connsiteX3" fmla="*/ 0 w 1523999"/>
              <a:gd name="connsiteY3" fmla="*/ 3720353 h 3720353"/>
              <a:gd name="connsiteX4" fmla="*/ 609601 w 1523999"/>
              <a:gd name="connsiteY4" fmla="*/ 1882588 h 3720353"/>
              <a:gd name="connsiteX0" fmla="*/ 609601 w 1532964"/>
              <a:gd name="connsiteY0" fmla="*/ 1873624 h 3711389"/>
              <a:gd name="connsiteX1" fmla="*/ 1532964 w 1532964"/>
              <a:gd name="connsiteY1" fmla="*/ 0 h 3711389"/>
              <a:gd name="connsiteX2" fmla="*/ 1515035 w 1532964"/>
              <a:gd name="connsiteY2" fmla="*/ 3711389 h 3711389"/>
              <a:gd name="connsiteX3" fmla="*/ 0 w 1532964"/>
              <a:gd name="connsiteY3" fmla="*/ 3711389 h 3711389"/>
              <a:gd name="connsiteX4" fmla="*/ 609601 w 1532964"/>
              <a:gd name="connsiteY4" fmla="*/ 1873624 h 3711389"/>
              <a:gd name="connsiteX0" fmla="*/ 1048871 w 1972234"/>
              <a:gd name="connsiteY0" fmla="*/ 1873624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73624 h 3729319"/>
              <a:gd name="connsiteX0" fmla="*/ 1048871 w 1972234"/>
              <a:gd name="connsiteY0" fmla="*/ 1819836 h 3729319"/>
              <a:gd name="connsiteX1" fmla="*/ 1972234 w 1972234"/>
              <a:gd name="connsiteY1" fmla="*/ 0 h 3729319"/>
              <a:gd name="connsiteX2" fmla="*/ 1954305 w 1972234"/>
              <a:gd name="connsiteY2" fmla="*/ 3711389 h 3729319"/>
              <a:gd name="connsiteX3" fmla="*/ 0 w 1972234"/>
              <a:gd name="connsiteY3" fmla="*/ 3729319 h 3729319"/>
              <a:gd name="connsiteX4" fmla="*/ 1048871 w 1972234"/>
              <a:gd name="connsiteY4" fmla="*/ 1819836 h 3729319"/>
              <a:gd name="connsiteX0" fmla="*/ 1048871 w 1956030"/>
              <a:gd name="connsiteY0" fmla="*/ 1398495 h 3307978"/>
              <a:gd name="connsiteX1" fmla="*/ 1954305 w 1956030"/>
              <a:gd name="connsiteY1" fmla="*/ 0 h 3307978"/>
              <a:gd name="connsiteX2" fmla="*/ 1954305 w 1956030"/>
              <a:gd name="connsiteY2" fmla="*/ 3290048 h 3307978"/>
              <a:gd name="connsiteX3" fmla="*/ 0 w 1956030"/>
              <a:gd name="connsiteY3" fmla="*/ 3307978 h 3307978"/>
              <a:gd name="connsiteX4" fmla="*/ 1048871 w 1956030"/>
              <a:gd name="connsiteY4" fmla="*/ 1398495 h 3307978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54305 w 1972234"/>
              <a:gd name="connsiteY2" fmla="*/ 3621742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  <a:gd name="connsiteX0" fmla="*/ 1048871 w 1972234"/>
              <a:gd name="connsiteY0" fmla="*/ 1730189 h 3639672"/>
              <a:gd name="connsiteX1" fmla="*/ 1972234 w 1972234"/>
              <a:gd name="connsiteY1" fmla="*/ 0 h 3639672"/>
              <a:gd name="connsiteX2" fmla="*/ 1963269 w 1972234"/>
              <a:gd name="connsiteY2" fmla="*/ 3630707 h 3639672"/>
              <a:gd name="connsiteX3" fmla="*/ 0 w 1972234"/>
              <a:gd name="connsiteY3" fmla="*/ 3639672 h 3639672"/>
              <a:gd name="connsiteX4" fmla="*/ 1048871 w 1972234"/>
              <a:gd name="connsiteY4" fmla="*/ 1730189 h 3639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34" h="3639672">
                <a:moveTo>
                  <a:pt x="1048871" y="1730189"/>
                </a:moveTo>
                <a:lnTo>
                  <a:pt x="1972234" y="0"/>
                </a:lnTo>
                <a:cubicBezTo>
                  <a:pt x="1966258" y="1237130"/>
                  <a:pt x="1969245" y="2393577"/>
                  <a:pt x="1963269" y="3630707"/>
                </a:cubicBezTo>
                <a:lnTo>
                  <a:pt x="0" y="3639672"/>
                </a:lnTo>
                <a:lnTo>
                  <a:pt x="1048871" y="1730189"/>
                </a:lnTo>
                <a:close/>
              </a:path>
            </a:pathLst>
          </a:custGeom>
          <a:solidFill>
            <a:srgbClr val="145768">
              <a:alpha val="1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x-none" sz="24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39174ED-CA50-4967-BC7F-46A8A4920D38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319933" y="5875707"/>
            <a:ext cx="737035" cy="83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6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  <p:sldLayoutId id="2147483734" r:id="rId13"/>
    <p:sldLayoutId id="2147483735" r:id="rId14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9624" y="640251"/>
            <a:ext cx="10515600" cy="510461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/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diapositiva</a:t>
            </a:r>
            <a:endParaRPr lang="en-CO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27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lang="en-CO" sz="3000" b="1" kern="1200">
          <a:solidFill>
            <a:srgbClr val="38A9CA"/>
          </a:solidFill>
          <a:latin typeface="Aptos" panose="020B0004020202020204" pitchFamily="34" charset="0"/>
          <a:ea typeface="+mn-ea"/>
          <a:cs typeface="Arial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89"/>
            <a:ext cx="10515600" cy="115629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EDCF50D-4CD3-C241-B327-EBF77B0176DC}" type="datetimeFigureOut">
              <a:rPr lang="en-CO" smtClean="0"/>
              <a:t>08/20/2025</a:t>
            </a:fld>
            <a:endParaRPr lang="en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081C85-8CFE-5842-BD33-E1BC10B9E80D}" type="slidenum">
              <a:rPr lang="en-CO" smtClean="0"/>
              <a:t>‹Nº›</a:t>
            </a:fld>
            <a:endParaRPr lang="en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8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590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  <p:sldLayoutId id="2147483761" r:id="rId12"/>
    <p:sldLayoutId id="2147483762" r:id="rId13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AE9E6E2-2754-ECF9-5ECE-7BB832E053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0"/>
            <a:ext cx="10515600" cy="11562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C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7A9DF4-5C4C-243F-6B80-AE581295F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65645-EDED-9EC3-0818-8039C32799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4A3E2D-A485-4C07-909A-148D5A8996D7}" type="datetimeFigureOut">
              <a:rPr lang="es-CO" smtClean="0"/>
              <a:t>20/08/2025</a:t>
            </a:fld>
            <a:endParaRPr lang="es-C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2CF9C1-3582-B554-DC74-DCECD34D18D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17EE5-0F81-3F93-F398-3B4C25A9BB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A28874A-D2DA-4D31-95B9-A92A123A87AE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Picture 6" descr="A black and white sign&#10;&#10;Description automatically generated">
            <a:extLst>
              <a:ext uri="{FF2B5EF4-FFF2-40B4-BE49-F238E27FC236}">
                <a16:creationId xmlns:a16="http://schemas.microsoft.com/office/drawing/2014/main" id="{A98939A1-3B2A-525D-5E97-9EE8B4EFCC94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7523" y="6088267"/>
            <a:ext cx="2160000" cy="46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468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rgbClr val="38A9C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9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BDF8003-D141-7483-8D4D-AEC7DCE0B7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7383" y="2009127"/>
            <a:ext cx="9585943" cy="2696221"/>
          </a:xfrm>
        </p:spPr>
        <p:txBody>
          <a:bodyPr/>
          <a:lstStyle/>
          <a:p>
            <a:r>
              <a:rPr lang="es-MX" sz="3733" dirty="0"/>
              <a:t>Comportamiento epidemiológico de la Mortalidad Infantil en Bogotá D.C</a:t>
            </a:r>
            <a:br>
              <a:rPr lang="es-MX" sz="2667" dirty="0"/>
            </a:br>
            <a:br>
              <a:rPr lang="es-MX" sz="2667" dirty="0"/>
            </a:br>
            <a:r>
              <a:rPr lang="es-MX" sz="2667" dirty="0"/>
              <a:t>Adriana Guaca</a:t>
            </a:r>
            <a:br>
              <a:rPr lang="es-MX" sz="2667" dirty="0"/>
            </a:br>
            <a:r>
              <a:rPr lang="es-MX" sz="2667" dirty="0"/>
              <a:t>Profesional especializado</a:t>
            </a:r>
            <a:br>
              <a:rPr lang="es-MX" sz="2667" dirty="0"/>
            </a:br>
            <a:r>
              <a:rPr lang="es-MX" sz="2667" dirty="0"/>
              <a:t>Subdirección de vigilancia en Salud Pública</a:t>
            </a:r>
            <a:endParaRPr lang="en-CO" sz="2667" dirty="0"/>
          </a:p>
        </p:txBody>
      </p:sp>
    </p:spTree>
    <p:extLst>
      <p:ext uri="{BB962C8B-B14F-4D97-AF65-F5344CB8AC3E}">
        <p14:creationId xmlns:p14="http://schemas.microsoft.com/office/powerpoint/2010/main" val="42773880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104">
          <a:extLst>
            <a:ext uri="{FF2B5EF4-FFF2-40B4-BE49-F238E27FC236}">
              <a16:creationId xmlns:a16="http://schemas.microsoft.com/office/drawing/2014/main" id="{9DE0D76D-E825-D02A-F2B0-C33582CE28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69B8A7D-B0ED-908C-002A-C204DB22A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34392"/>
            <a:ext cx="10515600" cy="979617"/>
          </a:xfrm>
        </p:spPr>
        <p:txBody>
          <a:bodyPr>
            <a:normAutofit fontScale="90000"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Esta estrategia se basa en el marco de MAS Bienestar y hace parte de las metas de Plan de Desarrollo “Bogotá Camina Segura”</a:t>
            </a:r>
            <a:b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CO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919" y="1514009"/>
            <a:ext cx="5148485" cy="4994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680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5AD9E57-4C85-CDC5-57AE-3E50D2643B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>
            <a:extLst>
              <a:ext uri="{FF2B5EF4-FFF2-40B4-BE49-F238E27FC236}">
                <a16:creationId xmlns:a16="http://schemas.microsoft.com/office/drawing/2014/main" id="{AC3B0882-043A-7C25-742E-E82581D3DAAC}"/>
              </a:ext>
            </a:extLst>
          </p:cNvPr>
          <p:cNvSpPr txBox="1"/>
          <p:nvPr/>
        </p:nvSpPr>
        <p:spPr>
          <a:xfrm>
            <a:off x="930322" y="100610"/>
            <a:ext cx="10331356" cy="95410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800" b="1" dirty="0">
                <a:solidFill>
                  <a:srgbClr val="0070C0"/>
                </a:solidFill>
              </a:rPr>
              <a:t>Comportamiento de los indicadores en la primera infancia en Bogotá D.C</a:t>
            </a:r>
            <a:endParaRPr lang="es-MX" sz="28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C939C64-BC7B-C288-1581-5292D2F0F362}"/>
              </a:ext>
            </a:extLst>
          </p:cNvPr>
          <p:cNvSpPr txBox="1"/>
          <p:nvPr/>
        </p:nvSpPr>
        <p:spPr>
          <a:xfrm>
            <a:off x="3048811" y="6418836"/>
            <a:ext cx="60943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800" dirty="0"/>
              <a:t>Fuente 2022: Base Dane -Aplicativo RUAF-ND.Sistema de Estadísticas Vitales SDS -EEVV-FINALES-Publicados 21 de  diciembre 2023</a:t>
            </a:r>
          </a:p>
          <a:p>
            <a:r>
              <a:rPr lang="es-CO" sz="800" dirty="0"/>
              <a:t>Fuente 2025 : Aplicativo RUAF-ND.Sistema de Estadísticas Vitales SDS -EEVV-PRELIMINARES ajustado 11-08-2025</a:t>
            </a:r>
            <a:endParaRPr lang="es-CO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E370848-D78C-74BC-9A77-0D4B988E05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837445"/>
              </p:ext>
            </p:extLst>
          </p:nvPr>
        </p:nvGraphicFramePr>
        <p:xfrm>
          <a:off x="746078" y="1420300"/>
          <a:ext cx="10515600" cy="4474661"/>
        </p:xfrm>
        <a:graphic>
          <a:graphicData uri="http://schemas.openxmlformats.org/drawingml/2006/table">
            <a:tbl>
              <a:tblPr/>
              <a:tblGrid>
                <a:gridCol w="2655206">
                  <a:extLst>
                    <a:ext uri="{9D8B030D-6E8A-4147-A177-3AD203B41FA5}">
                      <a16:colId xmlns:a16="http://schemas.microsoft.com/office/drawing/2014/main" val="4017966550"/>
                    </a:ext>
                  </a:extLst>
                </a:gridCol>
                <a:gridCol w="1150863">
                  <a:extLst>
                    <a:ext uri="{9D8B030D-6E8A-4147-A177-3AD203B41FA5}">
                      <a16:colId xmlns:a16="http://schemas.microsoft.com/office/drawing/2014/main" val="1908351706"/>
                    </a:ext>
                  </a:extLst>
                </a:gridCol>
                <a:gridCol w="1002895">
                  <a:extLst>
                    <a:ext uri="{9D8B030D-6E8A-4147-A177-3AD203B41FA5}">
                      <a16:colId xmlns:a16="http://schemas.microsoft.com/office/drawing/2014/main" val="2980487380"/>
                    </a:ext>
                  </a:extLst>
                </a:gridCol>
                <a:gridCol w="797384">
                  <a:extLst>
                    <a:ext uri="{9D8B030D-6E8A-4147-A177-3AD203B41FA5}">
                      <a16:colId xmlns:a16="http://schemas.microsoft.com/office/drawing/2014/main" val="4146998705"/>
                    </a:ext>
                  </a:extLst>
                </a:gridCol>
                <a:gridCol w="797384">
                  <a:extLst>
                    <a:ext uri="{9D8B030D-6E8A-4147-A177-3AD203B41FA5}">
                      <a16:colId xmlns:a16="http://schemas.microsoft.com/office/drawing/2014/main" val="2014017328"/>
                    </a:ext>
                  </a:extLst>
                </a:gridCol>
                <a:gridCol w="636263">
                  <a:extLst>
                    <a:ext uri="{9D8B030D-6E8A-4147-A177-3AD203B41FA5}">
                      <a16:colId xmlns:a16="http://schemas.microsoft.com/office/drawing/2014/main" val="542019828"/>
                    </a:ext>
                  </a:extLst>
                </a:gridCol>
                <a:gridCol w="842361">
                  <a:extLst>
                    <a:ext uri="{9D8B030D-6E8A-4147-A177-3AD203B41FA5}">
                      <a16:colId xmlns:a16="http://schemas.microsoft.com/office/drawing/2014/main" val="3378492278"/>
                    </a:ext>
                  </a:extLst>
                </a:gridCol>
                <a:gridCol w="894945">
                  <a:extLst>
                    <a:ext uri="{9D8B030D-6E8A-4147-A177-3AD203B41FA5}">
                      <a16:colId xmlns:a16="http://schemas.microsoft.com/office/drawing/2014/main" val="609511193"/>
                    </a:ext>
                  </a:extLst>
                </a:gridCol>
                <a:gridCol w="825829">
                  <a:extLst>
                    <a:ext uri="{9D8B030D-6E8A-4147-A177-3AD203B41FA5}">
                      <a16:colId xmlns:a16="http://schemas.microsoft.com/office/drawing/2014/main" val="2838008970"/>
                    </a:ext>
                  </a:extLst>
                </a:gridCol>
                <a:gridCol w="912470">
                  <a:extLst>
                    <a:ext uri="{9D8B030D-6E8A-4147-A177-3AD203B41FA5}">
                      <a16:colId xmlns:a16="http://schemas.microsoft.com/office/drawing/2014/main" val="2499586496"/>
                    </a:ext>
                  </a:extLst>
                </a:gridCol>
              </a:tblGrid>
              <a:tr h="247575"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INDICADOR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LINEA BASE 2022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META 2027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 EJECUCIÓN AÑO 2025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4683222"/>
                  </a:ext>
                </a:extLst>
              </a:tr>
              <a:tr h="24024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1 Trim.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2 Trim.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Reslt 3 Trim.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ACUMULADO A JULIO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Variación porcentual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3313"/>
                  </a:ext>
                </a:extLst>
              </a:tr>
              <a:tr h="47473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Den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Resultado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BE9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3469813"/>
                  </a:ext>
                </a:extLst>
              </a:tr>
              <a:tr h="93560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mortalidad perinatal x 1.000 NV + MF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10,6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10,0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8,8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11,4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32.087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10,1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-4,45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78215174"/>
                  </a:ext>
                </a:extLst>
              </a:tr>
              <a:tr h="935602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mortalidad infantil x 1.000 NV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9,1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9,0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6,6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31.834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7,3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-19,91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5211251"/>
                  </a:ext>
                </a:extLst>
              </a:tr>
              <a:tr h="906814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mortalidad en menor de 5 años x 1.000 NV 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&lt; 10,3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10,4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272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31.834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-28,80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24124959"/>
                  </a:ext>
                </a:extLst>
              </a:tr>
              <a:tr h="734088">
                <a:tc>
                  <a:txBody>
                    <a:bodyPr/>
                    <a:lstStyle/>
                    <a:p>
                      <a:pPr algn="just" fontAlgn="ctr"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Tasa de mortalidad en menores de 5 años por defectos congénitos x 100,000 menores de 5 años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34,1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tiene meta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7,1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5,5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2,9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452.760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-54,66</a:t>
                      </a:r>
                    </a:p>
                  </a:txBody>
                  <a:tcPr marL="4865" marR="4865" marT="48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868718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19730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01129F69-A9E9-EA52-0852-803E461086CB}"/>
              </a:ext>
            </a:extLst>
          </p:cNvPr>
          <p:cNvSpPr txBox="1"/>
          <p:nvPr/>
        </p:nvSpPr>
        <p:spPr>
          <a:xfrm>
            <a:off x="930322" y="100610"/>
            <a:ext cx="10331356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Causas agrupadas de mortalidad fetal en Bogotá D.C, enero – junio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B95A16F-D31F-3D28-2343-AC8F01B1114D}"/>
              </a:ext>
            </a:extLst>
          </p:cNvPr>
          <p:cNvSpPr txBox="1"/>
          <p:nvPr/>
        </p:nvSpPr>
        <p:spPr>
          <a:xfrm>
            <a:off x="2113334" y="6495780"/>
            <a:ext cx="86454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100" dirty="0"/>
              <a:t>Fuente 2025 : Aplicativo RUAF-ND.Sistema de Estadísticas Vitales SDS -EEVV-PRELIMINARES ajustado 11-08-2025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2913290-BCE5-33CD-3D4D-33A010CE2B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321" y="637323"/>
            <a:ext cx="10331355" cy="1541674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FDD78A4-BCCB-D37E-93A0-1C7283C20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0908" y="2365128"/>
            <a:ext cx="7924800" cy="2575560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28006EA-243C-BE4D-A31B-20E067E699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0908" y="5126819"/>
            <a:ext cx="7924800" cy="129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1801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1AC464-7819-A7CD-F964-6915DDDEB2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6A97C6E6-786C-74C8-9788-3423483A38A2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neonatal temprana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junio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0F816D1-43F9-450B-FC4E-2975DAFD6D4A}"/>
              </a:ext>
            </a:extLst>
          </p:cNvPr>
          <p:cNvSpPr txBox="1"/>
          <p:nvPr/>
        </p:nvSpPr>
        <p:spPr>
          <a:xfrm>
            <a:off x="2113334" y="6495780"/>
            <a:ext cx="86454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9ABA903-5FA8-E260-7031-3EC01A1BB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412" y="703521"/>
            <a:ext cx="9260732" cy="2259573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7902193-8878-615F-F954-CD6830708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871" y="3492230"/>
            <a:ext cx="7643508" cy="225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093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F64C33-4E65-4FA3-C808-3680D360B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9D6B932-C6CF-9784-F15A-3754EA1DC1E6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infantil en Bogotá D.C, enero – junio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AB757C44-FF9E-6B3B-A379-9724BBE74B81}"/>
              </a:ext>
            </a:extLst>
          </p:cNvPr>
          <p:cNvSpPr txBox="1"/>
          <p:nvPr/>
        </p:nvSpPr>
        <p:spPr>
          <a:xfrm>
            <a:off x="2113334" y="6495780"/>
            <a:ext cx="86454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8EDF077-DF31-8EEF-597C-467DFAD8F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3333" y="469941"/>
            <a:ext cx="7585143" cy="270127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94848AA-97FB-7C02-F1CF-57A016C7E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6323" y="3401181"/>
            <a:ext cx="6021422" cy="2864633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407357E-537B-D348-1025-59DF3A3935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98" y="3794506"/>
            <a:ext cx="4899660" cy="184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010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245E3B-A742-672F-5536-7A3DF3068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4531EEAD-A266-BBAD-36B2-BDD8F85D2728}"/>
              </a:ext>
            </a:extLst>
          </p:cNvPr>
          <p:cNvSpPr txBox="1"/>
          <p:nvPr/>
        </p:nvSpPr>
        <p:spPr>
          <a:xfrm>
            <a:off x="568920" y="100610"/>
            <a:ext cx="11054155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Causas agrupadas de mortalidad </a:t>
            </a:r>
            <a:r>
              <a:rPr lang="es-MX" sz="1800" b="1" dirty="0">
                <a:solidFill>
                  <a:srgbClr val="0070C0"/>
                </a:solidFill>
                <a:latin typeface="Aptos" panose="02110004020202020204"/>
              </a:rPr>
              <a:t>en menores de 1 a 4 años </a:t>
            </a:r>
            <a:r>
              <a:rPr kumimoji="0" lang="es-MX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en Bogotá D.C, enero – junio 2025 preliminar</a:t>
            </a:r>
            <a:endParaRPr kumimoji="0" lang="es-MX" sz="1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ptos" panose="02110004020202020204"/>
              <a:ea typeface="Calibri"/>
              <a:cs typeface="Calibri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0447AD9-A214-0CEE-717D-6152DDE73E6C}"/>
              </a:ext>
            </a:extLst>
          </p:cNvPr>
          <p:cNvSpPr txBox="1"/>
          <p:nvPr/>
        </p:nvSpPr>
        <p:spPr>
          <a:xfrm>
            <a:off x="2113334" y="6495780"/>
            <a:ext cx="86454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2748E3D-BA46-2CFD-87C8-C32BAC12D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421" y="729574"/>
            <a:ext cx="8645458" cy="5097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91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3ADEA8F-A8A4-D61F-DEDB-64273F4D980E}"/>
              </a:ext>
            </a:extLst>
          </p:cNvPr>
          <p:cNvSpPr txBox="1"/>
          <p:nvPr/>
        </p:nvSpPr>
        <p:spPr>
          <a:xfrm>
            <a:off x="930322" y="0"/>
            <a:ext cx="10331356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685783"/>
            <a:r>
              <a:rPr lang="es-MX" sz="2000" b="1" dirty="0">
                <a:solidFill>
                  <a:srgbClr val="0070C0"/>
                </a:solidFill>
              </a:rPr>
              <a:t>Casos y tasas de mortalidad en menores de 5 años, distribuido por EAPB y localidad , en Bogotá D.C, enero – julio 2025 preliminar</a:t>
            </a:r>
            <a:endParaRPr lang="es-MX" sz="2000" b="1" dirty="0">
              <a:solidFill>
                <a:srgbClr val="0070C0"/>
              </a:solidFill>
              <a:ea typeface="Calibri"/>
              <a:cs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E0E2F14-03C1-644E-6D5C-3C06C3BFFC9A}"/>
              </a:ext>
            </a:extLst>
          </p:cNvPr>
          <p:cNvSpPr txBox="1"/>
          <p:nvPr/>
        </p:nvSpPr>
        <p:spPr>
          <a:xfrm>
            <a:off x="2113334" y="6495780"/>
            <a:ext cx="86454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D56D138-1625-EBBA-0EFC-F47C968295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9264" y="935406"/>
            <a:ext cx="5161008" cy="52848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E7691E35-808F-54AA-9106-ADE251A298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57" y="935406"/>
            <a:ext cx="5435633" cy="52848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22909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/>
        </p:nvSpPr>
        <p:spPr>
          <a:xfrm>
            <a:off x="6015196" y="3305342"/>
            <a:ext cx="22313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3492552" y="732116"/>
            <a:ext cx="461299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30486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8A7B83F-5434-F270-B2E3-5D93C48DA902}"/>
              </a:ext>
            </a:extLst>
          </p:cNvPr>
          <p:cNvSpPr txBox="1"/>
          <p:nvPr/>
        </p:nvSpPr>
        <p:spPr>
          <a:xfrm>
            <a:off x="349944" y="70188"/>
            <a:ext cx="11492111" cy="389989"/>
          </a:xfrm>
          <a:prstGeom prst="rect">
            <a:avLst/>
          </a:prstGeom>
          <a:noFill/>
        </p:spPr>
        <p:txBody>
          <a:bodyPr wrap="square" lIns="60969" tIns="30485" rIns="60969" bIns="30485" rtlCol="0" anchor="t">
            <a:spAutoFit/>
          </a:bodyPr>
          <a:lstStyle>
            <a:defPPr>
              <a:defRPr lang="es-CO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8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134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Caracterización de la mortalidad en menores de 5 años, en Bogotá D.C, corte julio 2025 preliminar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734CC88A-6AFB-6010-799E-95FF7FF26C6A}"/>
              </a:ext>
            </a:extLst>
          </p:cNvPr>
          <p:cNvSpPr txBox="1"/>
          <p:nvPr/>
        </p:nvSpPr>
        <p:spPr>
          <a:xfrm>
            <a:off x="784438" y="3776387"/>
            <a:ext cx="32596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Tasa por grupo de edad materna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A1FC957-2E1C-35FD-3F10-7152DF0BF70F}"/>
              </a:ext>
            </a:extLst>
          </p:cNvPr>
          <p:cNvSpPr txBox="1"/>
          <p:nvPr/>
        </p:nvSpPr>
        <p:spPr>
          <a:xfrm>
            <a:off x="-97582" y="578227"/>
            <a:ext cx="5023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Tasa por régimen de afiliación</a:t>
            </a:r>
            <a:endParaRPr kumimoji="0" lang="es-CO" sz="14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4BF86F2-06CE-8151-C0D6-B7AEF2AAFA3E}"/>
              </a:ext>
            </a:extLst>
          </p:cNvPr>
          <p:cNvSpPr txBox="1"/>
          <p:nvPr/>
        </p:nvSpPr>
        <p:spPr>
          <a:xfrm>
            <a:off x="6126765" y="664978"/>
            <a:ext cx="42541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Nivel educativo materno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6877740D-21E9-9EBE-B336-CD60F8BB44FE}"/>
              </a:ext>
            </a:extLst>
          </p:cNvPr>
          <p:cNvSpPr txBox="1"/>
          <p:nvPr/>
        </p:nvSpPr>
        <p:spPr>
          <a:xfrm>
            <a:off x="5479380" y="3818071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Pertenencia étnica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63F0563-9639-DC27-3181-DD028940DCC0}"/>
              </a:ext>
            </a:extLst>
          </p:cNvPr>
          <p:cNvSpPr txBox="1"/>
          <p:nvPr/>
        </p:nvSpPr>
        <p:spPr>
          <a:xfrm>
            <a:off x="9225644" y="3776387"/>
            <a:ext cx="2146752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srgbClr val="0E2841">
                    <a:lumMod val="75000"/>
                    <a:lumOff val="25000"/>
                  </a:srgbClr>
                </a:solidFill>
                <a:effectLst/>
                <a:uLnTx/>
                <a:uFillTx/>
                <a:latin typeface="Comic Sans MS"/>
                <a:ea typeface="+mn-ea"/>
                <a:cs typeface="+mn-cs"/>
              </a:rPr>
              <a:t>Nacionalidad</a:t>
            </a:r>
            <a:endParaRPr kumimoji="0" lang="es-CO" sz="1200" b="1" i="0" u="none" strike="noStrike" kern="1200" cap="none" spc="0" normalizeH="0" baseline="0" noProof="0" dirty="0">
              <a:ln>
                <a:noFill/>
              </a:ln>
              <a:solidFill>
                <a:srgbClr val="0E2841">
                  <a:lumMod val="75000"/>
                  <a:lumOff val="2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42AA52BE-F5B5-CF80-16C2-2ADDEAABCC20}"/>
              </a:ext>
            </a:extLst>
          </p:cNvPr>
          <p:cNvSpPr txBox="1"/>
          <p:nvPr/>
        </p:nvSpPr>
        <p:spPr>
          <a:xfrm>
            <a:off x="2968007" y="6593889"/>
            <a:ext cx="6094378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Fuente 2025 : Aplicativo RUAF-ND.Sistema de Estadísticas Vitales SDS -EEVV-PRELIMINARES ajustado 11-08-2025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1D085CD-36B3-0AC4-A7CA-3266B2B68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969" y="948889"/>
            <a:ext cx="4800701" cy="26334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C5464A15-AEAB-08E8-EE86-631FEBC437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6021" y="950947"/>
            <a:ext cx="4800701" cy="26535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B5B6B47E-5A6B-B8C3-8EBB-D325149543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2526" y="4095070"/>
            <a:ext cx="4303489" cy="24988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3A20DB3C-E4E3-B6D3-7949-938DF15898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4132" y="4206976"/>
            <a:ext cx="3331419" cy="207279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FB599CB4-2C90-84AD-39F1-2EE1DF1D5B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13669" y="4121943"/>
            <a:ext cx="3712710" cy="24941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512831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8;p13">
            <a:extLst>
              <a:ext uri="{FF2B5EF4-FFF2-40B4-BE49-F238E27FC236}">
                <a16:creationId xmlns:a16="http://schemas.microsoft.com/office/drawing/2014/main" id="{961A154D-49FA-5229-9C46-AE997F4E83BE}"/>
              </a:ext>
            </a:extLst>
          </p:cNvPr>
          <p:cNvSpPr txBox="1"/>
          <p:nvPr/>
        </p:nvSpPr>
        <p:spPr>
          <a:xfrm>
            <a:off x="1460385" y="2661169"/>
            <a:ext cx="9522993" cy="12926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defTabSz="914377"/>
            <a:r>
              <a:rPr lang="es-MX" sz="7200" b="1">
                <a:solidFill>
                  <a:prstClr val="white"/>
                </a:solidFill>
                <a:latin typeface="Arial" panose="020B0604020202020204" pitchFamily="34" charset="0"/>
                <a:ea typeface="+mn-lt"/>
                <a:cs typeface="Arial" panose="020B0604020202020204" pitchFamily="34" charset="0"/>
                <a:sym typeface="Oswald"/>
              </a:rPr>
              <a:t>Gracias</a:t>
            </a:r>
            <a:endParaRPr lang="es-CO" sz="7200" b="1">
              <a:solidFill>
                <a:prstClr val="white"/>
              </a:solidFill>
              <a:latin typeface="Arial" panose="020B0604020202020204" pitchFamily="34" charset="0"/>
              <a:ea typeface="+mn-lt"/>
              <a:cs typeface="Arial" panose="020B0604020202020204" pitchFamily="34" charset="0"/>
              <a:sym typeface="Oswald"/>
            </a:endParaRPr>
          </a:p>
        </p:txBody>
      </p:sp>
      <p:pic>
        <p:nvPicPr>
          <p:cNvPr id="8" name="Imagen 3">
            <a:extLst>
              <a:ext uri="{FF2B5EF4-FFF2-40B4-BE49-F238E27FC236}">
                <a16:creationId xmlns:a16="http://schemas.microsoft.com/office/drawing/2014/main" id="{CE90F32E-7E5F-4547-C02B-D3052B8C4E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1999" y="5536731"/>
            <a:ext cx="3638060" cy="8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6040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ema1" id="{9D28776F-FBD2-4182-9E6B-397E95EB1FD0}" vid="{5B9CEE74-8DB3-4F8E-AD24-105C26A28D3D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1_template_sec_salud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Tema de Office">
  <a:themeElements>
    <a:clrScheme name="SDS">
      <a:dk1>
        <a:srgbClr val="333333"/>
      </a:dk1>
      <a:lt1>
        <a:srgbClr val="FFFFFF"/>
      </a:lt1>
      <a:dk2>
        <a:srgbClr val="2788A2"/>
      </a:dk2>
      <a:lt2>
        <a:srgbClr val="E8E8E8"/>
      </a:lt2>
      <a:accent1>
        <a:srgbClr val="2CA8CB"/>
      </a:accent1>
      <a:accent2>
        <a:srgbClr val="185767"/>
      </a:accent2>
      <a:accent3>
        <a:srgbClr val="73CA8B"/>
      </a:accent3>
      <a:accent4>
        <a:srgbClr val="86F3A3"/>
      </a:accent4>
      <a:accent5>
        <a:srgbClr val="36A7C8"/>
      </a:accent5>
      <a:accent6>
        <a:srgbClr val="FFB71A"/>
      </a:accent6>
      <a:hlink>
        <a:srgbClr val="B2F1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-SDS-2" id="{4FBE0042-14EE-B943-9B4B-70CF6E9E673D}" vid="{6BE10E79-3E17-F94B-BD15-3961F05ABCDF}"/>
    </a:ext>
  </a:extLst>
</a:theme>
</file>

<file path=ppt/theme/theme7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0ED4FF113E4C64399229CB8D31EA85D" ma:contentTypeVersion="12" ma:contentTypeDescription="Crear nuevo documento." ma:contentTypeScope="" ma:versionID="4e990190f099568cab74d298029bd830">
  <xsd:schema xmlns:xsd="http://www.w3.org/2001/XMLSchema" xmlns:xs="http://www.w3.org/2001/XMLSchema" xmlns:p="http://schemas.microsoft.com/office/2006/metadata/properties" xmlns:ns3="4ebd6461-e7e4-4abe-b2d4-210813cdbd0a" targetNamespace="http://schemas.microsoft.com/office/2006/metadata/properties" ma:root="true" ma:fieldsID="f354db1f47b2be885af98d364c711a32" ns3:_="">
    <xsd:import namespace="4ebd6461-e7e4-4abe-b2d4-210813cdbd0a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bd6461-e7e4-4abe-b2d4-210813cdbd0a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ebd6461-e7e4-4abe-b2d4-210813cdbd0a" xsi:nil="true"/>
  </documentManagement>
</p:properties>
</file>

<file path=customXml/itemProps1.xml><?xml version="1.0" encoding="utf-8"?>
<ds:datastoreItem xmlns:ds="http://schemas.openxmlformats.org/officeDocument/2006/customXml" ds:itemID="{0DF1ACE1-239A-42AC-95FA-A1EC74846EE0}">
  <ds:schemaRefs>
    <ds:schemaRef ds:uri="4ebd6461-e7e4-4abe-b2d4-210813cdbd0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AA6BC6D-6597-45D4-BD69-CE9ABE5FF8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4E35BB3-B3B5-4001-8B8C-19D58B311DB2}">
  <ds:schemaRefs>
    <ds:schemaRef ds:uri="4ebd6461-e7e4-4abe-b2d4-210813cdbd0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1963</TotalTime>
  <Words>494</Words>
  <Application>Microsoft Office PowerPoint</Application>
  <PresentationFormat>Panorámica</PresentationFormat>
  <Paragraphs>78</Paragraphs>
  <Slides>10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8</vt:i4>
      </vt:variant>
      <vt:variant>
        <vt:lpstr>Títulos de diapositiva</vt:lpstr>
      </vt:variant>
      <vt:variant>
        <vt:i4>10</vt:i4>
      </vt:variant>
    </vt:vector>
  </HeadingPairs>
  <TitlesOfParts>
    <vt:vector size="25" baseType="lpstr">
      <vt:lpstr>Aptos</vt:lpstr>
      <vt:lpstr>Aptos Display</vt:lpstr>
      <vt:lpstr>Arial</vt:lpstr>
      <vt:lpstr>Calibri</vt:lpstr>
      <vt:lpstr>Comic Sans MS</vt:lpstr>
      <vt:lpstr>Times New Roman</vt:lpstr>
      <vt:lpstr>Verdana</vt:lpstr>
      <vt:lpstr>Office Theme</vt:lpstr>
      <vt:lpstr>template_sec_salud</vt:lpstr>
      <vt:lpstr>Tema1</vt:lpstr>
      <vt:lpstr>2_Office Theme</vt:lpstr>
      <vt:lpstr>1_template_sec_salud</vt:lpstr>
      <vt:lpstr>Tema de Office</vt:lpstr>
      <vt:lpstr>1_Office Theme</vt:lpstr>
      <vt:lpstr>3_Office Theme</vt:lpstr>
      <vt:lpstr>Comportamiento epidemiológico de la Mortalidad Infantil en Bogotá D.C  Adriana Guaca Profesional especializado Subdirección de vigilancia en Salud Pública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Esta estrategia se basa en el marco de MAS Bienestar y hace parte de las metas de Plan de Desarrollo “Bogotá Camina Segura”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Camila, Rodriguez Roa</dc:creator>
  <cp:lastModifiedBy>Adriana Maritza, Guaca Ruiz</cp:lastModifiedBy>
  <cp:revision>213</cp:revision>
  <dcterms:created xsi:type="dcterms:W3CDTF">2024-04-17T14:48:17Z</dcterms:created>
  <dcterms:modified xsi:type="dcterms:W3CDTF">2025-08-20T22:12:01Z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0x010100A0ED4FF113E4C64399229CB8D31EA85D</vt:lpwstr>
  </property>
</Properties>
</file>