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3" r:id="rId2"/>
    <p:sldId id="264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5388" autoAdjust="0"/>
  </p:normalViewPr>
  <p:slideViewPr>
    <p:cSldViewPr snapToGrid="0">
      <p:cViewPr varScale="1">
        <p:scale>
          <a:sx n="82" d="100"/>
          <a:sy n="82" d="100"/>
        </p:scale>
        <p:origin x="4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11245-47FD-4324-AE6F-B4502A3568E1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EC049-EED8-4D7A-9E71-70DBEB6B29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013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60BF9F-7A37-35D4-F540-BC66AB7C7F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278511-3A37-BE6B-8A57-A0DD88AFB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0EE4AB-91DD-FD22-B381-FD84CE62B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B0BE17-82CE-034A-B2AC-10B4B28B0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A62448-E0D5-3962-5BC7-0106F625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3177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71147F-F2E9-E11C-8E0E-FC7976C19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3A02813-FDD6-8756-B77C-942D77A6CC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F23CCC-AAE8-D37F-CBBD-AB0B5DBD7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0EFF15E-359C-0258-E8AD-AD3A2B360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5B7E21F-8EE9-6B04-574A-91B189F43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459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DED75A6-06A1-656D-5C93-1ED166FA5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30E6ABD-71F7-9D2C-A00B-A98175B067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C6C329-A429-2A53-E4E7-45850A61A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0ABBA4-F9A5-B31A-D104-E87783D24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46137A-CFC2-361B-52AC-593717DD5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8937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D650F3-98C0-DEB8-BF3A-146649A15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419C04-2063-8741-0BA3-C5A6C79CE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8CAF40-2A48-96CE-1FA5-EB789B8EB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EE5E2A-BCDB-C7E4-C1D1-BF50A5DB2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E50C79-5980-3548-861A-16011C77D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1331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33897B-F32E-F037-63C1-954204C8B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5C5B6D-333C-1D87-D5A7-9EBFD03F0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859C6F-CFD2-5268-78C9-EA1F52095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F0870E-6866-04CA-AB95-D40A16BB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0DE4AD-325D-FE34-A376-927B30660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800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A3110-59E5-B385-5CBF-BEEE8D85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A44A22-BCB6-8B09-D993-31A685C5B2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128EC2-D414-196F-83BB-1BEE60E2E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6C30AFD-442E-1A78-C287-51ACCDECB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306471-C708-DEC1-C21D-AA99E2E99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2B9292-6287-D13D-8CD2-07E100017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0811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2AA2ED-530F-B714-6788-65BA32C0E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6AAEC51-B190-6507-9303-E46519E92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C39008C-962C-07B7-F923-6EF0383DD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2C8B696-F014-5EE1-D4AE-70947BDDB0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CCA62B6-BCBB-3950-F4BF-F77CE5655A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89CB484-8221-3F50-2536-4C5B5001E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0CFCFB9-89B1-BE7C-1AFC-7B59131C2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814E638-E16D-2005-B9B7-7706D6543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1758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4A544-EB63-D887-0F28-2FBF05027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2A5BB1-BC9C-0051-9F2F-A75BB7137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C4DA075-D94A-D630-7B37-6C2A58C6B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3CF3A54-2AF8-3043-F46F-D54A896E9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7101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A3FFCF1-8142-32E7-6366-59346F00D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777E2EB-58C6-069E-C94E-E99290261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743D17-7333-F6CF-B66A-B394F6B97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224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B5B1E-DB70-6798-D5BD-05F358557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37ECC2-DBFE-48AE-3700-0B92A18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39A6C2-FFCC-D7CA-CC1C-20FD24AA1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19DA4F4-E717-98E3-94F9-A69D264C9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D064DA-A36D-8286-6368-00722DD5D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F2A16C-BA23-F90B-0485-C94581713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215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E1F72B-8DCF-C78C-72F1-7ABD74CDB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04E037C-16F9-3567-29E6-D34F858638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5280AD9-C3F6-E0A0-4B65-491DE2C35E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7B79D5E-5B27-6652-C4EA-A7BC4122A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17F2B0-3B51-84BC-E279-19CB93972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851529-B9DC-83CF-C14A-8005026BD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421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75DF0F5-B19F-A6EF-DD41-2E51917CA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EB47B7-2A34-DCA9-4134-A8AEB385A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CFDCE9-99B3-4271-250E-ED2257777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4E2D86-DA6F-471F-A8EB-F5CB113B4599}" type="datetimeFigureOut">
              <a:rPr lang="es-CO" smtClean="0"/>
              <a:t>26/02/2026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9ADAE6A-FA10-1A7E-B50D-D0A52EF54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963A87-2964-9C9F-72A3-B7FF140269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69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5;p13">
            <a:extLst>
              <a:ext uri="{FF2B5EF4-FFF2-40B4-BE49-F238E27FC236}">
                <a16:creationId xmlns:a16="http://schemas.microsoft.com/office/drawing/2014/main" id="{69915265-EB8F-A08E-E3BE-CA80C4980AA8}"/>
              </a:ext>
            </a:extLst>
          </p:cNvPr>
          <p:cNvSpPr txBox="1">
            <a:spLocks/>
          </p:cNvSpPr>
          <p:nvPr/>
        </p:nvSpPr>
        <p:spPr>
          <a:xfrm>
            <a:off x="592975" y="1898202"/>
            <a:ext cx="11006050" cy="1026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  <a:spcBef>
                <a:spcPts val="1000"/>
              </a:spcBef>
              <a:buSzPts val="275"/>
            </a:pPr>
            <a:endParaRPr lang="es-MX" sz="3600" b="1" dirty="0">
              <a:solidFill>
                <a:srgbClr val="2B3A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5D29C5A-23B4-642A-6B42-1AF9E23287EE}"/>
              </a:ext>
            </a:extLst>
          </p:cNvPr>
          <p:cNvSpPr txBox="1"/>
          <p:nvPr/>
        </p:nvSpPr>
        <p:spPr>
          <a:xfrm>
            <a:off x="317242" y="455269"/>
            <a:ext cx="10935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Acciones asociadas a la prevención de las ETV en cercanías del Jarillón del Rio Cauca para el 2026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EE1BBDC1-1DDA-F9DB-074B-5706FA822E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398008"/>
              </p:ext>
            </p:extLst>
          </p:nvPr>
        </p:nvGraphicFramePr>
        <p:xfrm>
          <a:off x="1519083" y="1001424"/>
          <a:ext cx="9237404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351">
                  <a:extLst>
                    <a:ext uri="{9D8B030D-6E8A-4147-A177-3AD203B41FA5}">
                      <a16:colId xmlns:a16="http://schemas.microsoft.com/office/drawing/2014/main" val="2305617671"/>
                    </a:ext>
                  </a:extLst>
                </a:gridCol>
                <a:gridCol w="2309351">
                  <a:extLst>
                    <a:ext uri="{9D8B030D-6E8A-4147-A177-3AD203B41FA5}">
                      <a16:colId xmlns:a16="http://schemas.microsoft.com/office/drawing/2014/main" val="3725692682"/>
                    </a:ext>
                  </a:extLst>
                </a:gridCol>
                <a:gridCol w="2309351">
                  <a:extLst>
                    <a:ext uri="{9D8B030D-6E8A-4147-A177-3AD203B41FA5}">
                      <a16:colId xmlns:a16="http://schemas.microsoft.com/office/drawing/2014/main" val="3346948223"/>
                    </a:ext>
                  </a:extLst>
                </a:gridCol>
                <a:gridCol w="2309351">
                  <a:extLst>
                    <a:ext uri="{9D8B030D-6E8A-4147-A177-3AD203B41FA5}">
                      <a16:colId xmlns:a16="http://schemas.microsoft.com/office/drawing/2014/main" val="2957704274"/>
                    </a:ext>
                  </a:extLst>
                </a:gridCol>
              </a:tblGrid>
              <a:tr h="2820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/ Comunas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251883"/>
                  </a:ext>
                </a:extLst>
              </a:tr>
              <a:tr h="3626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Fumigación con maquina pesada (Entorno Comunitario) – </a:t>
                      </a:r>
                      <a:r>
                        <a:rPr lang="es-CO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 una acción 100% contingencial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Ciudadela Floralia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Petecuy I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Petecuy II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Alfonso López I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Calimio Desepaz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Compartir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Ciudad Talanga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Ciudadela del Rio – CVC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Desepaz – Invicali 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Potrero Grande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Vallegrande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914057"/>
                  </a:ext>
                </a:extLst>
              </a:tr>
              <a:tr h="5640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Fumigación con motomochila alrededor de casos de dengue grave o muerte probable por dengue (entorno hogar) – </a:t>
                      </a:r>
                      <a:r>
                        <a:rPr lang="es-CO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realiza de acuerdo a los reportes de </a:t>
                      </a:r>
                      <a:r>
                        <a:rPr lang="es-CO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Arbovirosis</a:t>
                      </a:r>
                      <a:endParaRPr lang="es-CO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316775"/>
                  </a:ext>
                </a:extLst>
              </a:tr>
              <a:tr h="3626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Inspección y control larvario en sumideros de aguas lluvias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211886"/>
                  </a:ext>
                </a:extLst>
              </a:tr>
              <a:tr h="3626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Inspección y control larvario en vivienda 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120269"/>
                  </a:ext>
                </a:extLst>
              </a:tr>
              <a:tr h="3626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Inspección y control larvario en sitios de concentración humana (entorno institucional y educativo)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183534"/>
                  </a:ext>
                </a:extLst>
              </a:tr>
            </a:tbl>
          </a:graphicData>
        </a:graphic>
      </p:graphicFrame>
      <p:grpSp>
        <p:nvGrpSpPr>
          <p:cNvPr id="14" name="Grupo 13">
            <a:extLst>
              <a:ext uri="{FF2B5EF4-FFF2-40B4-BE49-F238E27FC236}">
                <a16:creationId xmlns:a16="http://schemas.microsoft.com/office/drawing/2014/main" id="{40364B65-3DE1-526D-CA15-F280096738D1}"/>
              </a:ext>
            </a:extLst>
          </p:cNvPr>
          <p:cNvGrpSpPr/>
          <p:nvPr/>
        </p:nvGrpSpPr>
        <p:grpSpPr>
          <a:xfrm>
            <a:off x="3030095" y="5011350"/>
            <a:ext cx="1082199" cy="1420787"/>
            <a:chOff x="5036786" y="3455745"/>
            <a:chExt cx="1193091" cy="1454344"/>
          </a:xfrm>
        </p:grpSpPr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5B0AD178-2331-4168-5466-F1E44785D52C}"/>
                </a:ext>
              </a:extLst>
            </p:cNvPr>
            <p:cNvSpPr/>
            <p:nvPr/>
          </p:nvSpPr>
          <p:spPr>
            <a:xfrm>
              <a:off x="5036786" y="3455745"/>
              <a:ext cx="1193091" cy="1454344"/>
            </a:xfrm>
            <a:prstGeom prst="roundRect">
              <a:avLst>
                <a:gd name="adj" fmla="val 10000"/>
              </a:avLst>
            </a:prstGeom>
            <a:solidFill>
              <a:srgbClr val="156082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6" name="Rectángulo: esquinas redondeadas 4">
              <a:extLst>
                <a:ext uri="{FF2B5EF4-FFF2-40B4-BE49-F238E27FC236}">
                  <a16:creationId xmlns:a16="http://schemas.microsoft.com/office/drawing/2014/main" id="{15E49C52-ADE8-A3F6-5173-ACDCB1395C83}"/>
                </a:ext>
              </a:extLst>
            </p:cNvPr>
            <p:cNvSpPr txBox="1"/>
            <p:nvPr/>
          </p:nvSpPr>
          <p:spPr>
            <a:xfrm>
              <a:off x="5071730" y="3490689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t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Motomochila</a:t>
              </a:r>
              <a:endParaRPr lang="es-CO" sz="800" b="1" kern="1200" dirty="0"/>
            </a:p>
          </p:txBody>
        </p:sp>
      </p:grpSp>
      <p:pic>
        <p:nvPicPr>
          <p:cNvPr id="17" name="Imagen 16">
            <a:extLst>
              <a:ext uri="{FF2B5EF4-FFF2-40B4-BE49-F238E27FC236}">
                <a16:creationId xmlns:a16="http://schemas.microsoft.com/office/drawing/2014/main" id="{8BF9E2EE-006E-771B-E310-9382AC7A4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97515" y="5473472"/>
            <a:ext cx="500080" cy="627731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D857309F-6689-39E5-9237-823CA7EA4DD1}"/>
              </a:ext>
            </a:extLst>
          </p:cNvPr>
          <p:cNvGrpSpPr/>
          <p:nvPr/>
        </p:nvGrpSpPr>
        <p:grpSpPr>
          <a:xfrm>
            <a:off x="4602305" y="4880130"/>
            <a:ext cx="1082200" cy="1552773"/>
            <a:chOff x="1257073" y="3323760"/>
            <a:chExt cx="1193091" cy="1586330"/>
          </a:xfrm>
        </p:grpSpPr>
        <p:sp>
          <p:nvSpPr>
            <p:cNvPr id="19" name="Rectángulo: esquinas redondeadas 18">
              <a:extLst>
                <a:ext uri="{FF2B5EF4-FFF2-40B4-BE49-F238E27FC236}">
                  <a16:creationId xmlns:a16="http://schemas.microsoft.com/office/drawing/2014/main" id="{534EE4C3-CC97-CE24-1FCE-01BD95CDBACB}"/>
                </a:ext>
              </a:extLst>
            </p:cNvPr>
            <p:cNvSpPr/>
            <p:nvPr/>
          </p:nvSpPr>
          <p:spPr>
            <a:xfrm>
              <a:off x="1257073" y="3455746"/>
              <a:ext cx="1193091" cy="145434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20" name="Rectángulo: esquinas redondeadas 4">
              <a:extLst>
                <a:ext uri="{FF2B5EF4-FFF2-40B4-BE49-F238E27FC236}">
                  <a16:creationId xmlns:a16="http://schemas.microsoft.com/office/drawing/2014/main" id="{34296BAD-0BF4-5BEE-B810-1760A71BB5FB}"/>
                </a:ext>
              </a:extLst>
            </p:cNvPr>
            <p:cNvSpPr txBox="1"/>
            <p:nvPr/>
          </p:nvSpPr>
          <p:spPr>
            <a:xfrm>
              <a:off x="1292015" y="3323760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Sumideros</a:t>
              </a:r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O" sz="800" b="1" kern="1200" dirty="0"/>
            </a:p>
          </p:txBody>
        </p:sp>
      </p:grpSp>
      <p:pic>
        <p:nvPicPr>
          <p:cNvPr id="21" name="Imagen 20">
            <a:extLst>
              <a:ext uri="{FF2B5EF4-FFF2-40B4-BE49-F238E27FC236}">
                <a16:creationId xmlns:a16="http://schemas.microsoft.com/office/drawing/2014/main" id="{37250790-81EE-668F-ED6D-F79C85508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298" y="5650257"/>
            <a:ext cx="752470" cy="274160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1A6AC609-FD65-6F64-DD48-0CE2E241780C}"/>
              </a:ext>
            </a:extLst>
          </p:cNvPr>
          <p:cNvGrpSpPr/>
          <p:nvPr/>
        </p:nvGrpSpPr>
        <p:grpSpPr>
          <a:xfrm>
            <a:off x="6111680" y="5005718"/>
            <a:ext cx="1018808" cy="1392282"/>
            <a:chOff x="3743475" y="3455745"/>
            <a:chExt cx="1193091" cy="1454344"/>
          </a:xfrm>
        </p:grpSpPr>
        <p:sp>
          <p:nvSpPr>
            <p:cNvPr id="23" name="Rectángulo: esquinas redondeadas 22">
              <a:extLst>
                <a:ext uri="{FF2B5EF4-FFF2-40B4-BE49-F238E27FC236}">
                  <a16:creationId xmlns:a16="http://schemas.microsoft.com/office/drawing/2014/main" id="{8E527775-7B35-CDBA-DEEB-06320249AC8A}"/>
                </a:ext>
              </a:extLst>
            </p:cNvPr>
            <p:cNvSpPr/>
            <p:nvPr/>
          </p:nvSpPr>
          <p:spPr>
            <a:xfrm>
              <a:off x="3743475" y="3455745"/>
              <a:ext cx="1193091" cy="145434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24" name="Rectángulo: esquinas redondeadas 4">
              <a:extLst>
                <a:ext uri="{FF2B5EF4-FFF2-40B4-BE49-F238E27FC236}">
                  <a16:creationId xmlns:a16="http://schemas.microsoft.com/office/drawing/2014/main" id="{5C3A94CF-66A7-25EA-CCEF-2BE046BBBC28}"/>
                </a:ext>
              </a:extLst>
            </p:cNvPr>
            <p:cNvSpPr txBox="1"/>
            <p:nvPr/>
          </p:nvSpPr>
          <p:spPr>
            <a:xfrm>
              <a:off x="3778419" y="3490689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t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Viviendas</a:t>
              </a:r>
              <a:endParaRPr lang="es-CO" sz="800" b="1" kern="1200" dirty="0"/>
            </a:p>
          </p:txBody>
        </p:sp>
      </p:grpSp>
      <p:pic>
        <p:nvPicPr>
          <p:cNvPr id="25" name="Imagen 24">
            <a:extLst>
              <a:ext uri="{FF2B5EF4-FFF2-40B4-BE49-F238E27FC236}">
                <a16:creationId xmlns:a16="http://schemas.microsoft.com/office/drawing/2014/main" id="{3F1D976B-55A3-3199-F38F-816EC3F44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893" y="5473718"/>
            <a:ext cx="790153" cy="627339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2480839D-9CAB-B547-8D29-CC046A5F2A5D}"/>
              </a:ext>
            </a:extLst>
          </p:cNvPr>
          <p:cNvGrpSpPr/>
          <p:nvPr/>
        </p:nvGrpSpPr>
        <p:grpSpPr>
          <a:xfrm>
            <a:off x="7470717" y="5005718"/>
            <a:ext cx="1082200" cy="1423579"/>
            <a:chOff x="2500274" y="3455745"/>
            <a:chExt cx="1193091" cy="1454344"/>
          </a:xfrm>
        </p:grpSpPr>
        <p:sp>
          <p:nvSpPr>
            <p:cNvPr id="27" name="Rectángulo: esquinas redondeadas 26">
              <a:extLst>
                <a:ext uri="{FF2B5EF4-FFF2-40B4-BE49-F238E27FC236}">
                  <a16:creationId xmlns:a16="http://schemas.microsoft.com/office/drawing/2014/main" id="{988CFD47-7BFF-A345-5F07-C4AAF6E6D0BB}"/>
                </a:ext>
              </a:extLst>
            </p:cNvPr>
            <p:cNvSpPr/>
            <p:nvPr/>
          </p:nvSpPr>
          <p:spPr>
            <a:xfrm>
              <a:off x="2500274" y="3455745"/>
              <a:ext cx="1193091" cy="145434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28" name="Rectángulo: esquinas redondeadas 4">
              <a:extLst>
                <a:ext uri="{FF2B5EF4-FFF2-40B4-BE49-F238E27FC236}">
                  <a16:creationId xmlns:a16="http://schemas.microsoft.com/office/drawing/2014/main" id="{51282BAE-4D52-0C62-E842-4A54ED49D8BF}"/>
                </a:ext>
              </a:extLst>
            </p:cNvPr>
            <p:cNvSpPr txBox="1"/>
            <p:nvPr/>
          </p:nvSpPr>
          <p:spPr>
            <a:xfrm>
              <a:off x="2535218" y="3490689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t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Lugares Concentración Humana</a:t>
              </a:r>
              <a:endParaRPr lang="es-CO" sz="800" b="1" kern="1200" dirty="0"/>
            </a:p>
          </p:txBody>
        </p:sp>
      </p:grpSp>
      <p:pic>
        <p:nvPicPr>
          <p:cNvPr id="29" name="Imagen 28">
            <a:extLst>
              <a:ext uri="{FF2B5EF4-FFF2-40B4-BE49-F238E27FC236}">
                <a16:creationId xmlns:a16="http://schemas.microsoft.com/office/drawing/2014/main" id="{967C8550-49A2-4357-C766-1107C8C84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2348" y="5495472"/>
            <a:ext cx="550945" cy="583730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05D4ED53-A63A-9293-ED6E-8721DCE6EFFC}"/>
              </a:ext>
            </a:extLst>
          </p:cNvPr>
          <p:cNvGrpSpPr/>
          <p:nvPr/>
        </p:nvGrpSpPr>
        <p:grpSpPr>
          <a:xfrm>
            <a:off x="8655123" y="5931476"/>
            <a:ext cx="1644852" cy="649800"/>
            <a:chOff x="8473092" y="5891837"/>
            <a:chExt cx="1731423" cy="68400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C7DB1B38-3B69-F581-CD0D-303AF08A9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43970" y="5891837"/>
              <a:ext cx="448177" cy="68400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9EEDBE98-7996-FDFA-64F3-07B91FDC5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90687" y="5923008"/>
              <a:ext cx="613828" cy="612000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413A4CF0-5D75-C738-3098-E62DD82F0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73092" y="5891837"/>
              <a:ext cx="680167" cy="68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3020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7A823-442C-9E42-5511-8CA97C575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DFF6BB3-6DCE-4A55-B086-AFD73C980A8B}"/>
              </a:ext>
            </a:extLst>
          </p:cNvPr>
          <p:cNvSpPr txBox="1"/>
          <p:nvPr/>
        </p:nvSpPr>
        <p:spPr>
          <a:xfrm>
            <a:off x="317242" y="455269"/>
            <a:ext cx="10935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Acciones asociadas a la prevención de las ETV en cercanías del Jarillón del Rio Cauca para el 2026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BC0628C-0FB4-5C0B-6C29-0376A0B13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418256"/>
              </p:ext>
            </p:extLst>
          </p:nvPr>
        </p:nvGraphicFramePr>
        <p:xfrm>
          <a:off x="2351315" y="1342875"/>
          <a:ext cx="7492482" cy="2580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494">
                  <a:extLst>
                    <a:ext uri="{9D8B030D-6E8A-4147-A177-3AD203B41FA5}">
                      <a16:colId xmlns:a16="http://schemas.microsoft.com/office/drawing/2014/main" val="2305617671"/>
                    </a:ext>
                  </a:extLst>
                </a:gridCol>
                <a:gridCol w="2497494">
                  <a:extLst>
                    <a:ext uri="{9D8B030D-6E8A-4147-A177-3AD203B41FA5}">
                      <a16:colId xmlns:a16="http://schemas.microsoft.com/office/drawing/2014/main" val="3725692682"/>
                    </a:ext>
                  </a:extLst>
                </a:gridCol>
                <a:gridCol w="2497494">
                  <a:extLst>
                    <a:ext uri="{9D8B030D-6E8A-4147-A177-3AD203B41FA5}">
                      <a16:colId xmlns:a16="http://schemas.microsoft.com/office/drawing/2014/main" val="3346948223"/>
                    </a:ext>
                  </a:extLst>
                </a:gridCol>
              </a:tblGrid>
              <a:tr h="5014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/ Comunas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251883"/>
                  </a:ext>
                </a:extLst>
              </a:tr>
              <a:tr h="862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Estrategia educativa Eco salud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Ciudadela Floralia</a:t>
                      </a: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Desepaz Invicali</a:t>
                      </a:r>
                    </a:p>
                    <a:p>
                      <a:pPr algn="ctr"/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Potrero Grande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914057"/>
                  </a:ext>
                </a:extLst>
              </a:tr>
              <a:tr h="12171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Vigilancia entomológica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211886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73A6E222-10F7-0121-E76A-DFCE1704A94B}"/>
              </a:ext>
            </a:extLst>
          </p:cNvPr>
          <p:cNvGrpSpPr/>
          <p:nvPr/>
        </p:nvGrpSpPr>
        <p:grpSpPr>
          <a:xfrm>
            <a:off x="4145501" y="4338944"/>
            <a:ext cx="1082199" cy="1420787"/>
            <a:chOff x="6279988" y="3455745"/>
            <a:chExt cx="1193091" cy="1454344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57BAF54C-2217-ADB1-CC64-D80DCBCCE6AF}"/>
                </a:ext>
              </a:extLst>
            </p:cNvPr>
            <p:cNvSpPr/>
            <p:nvPr/>
          </p:nvSpPr>
          <p:spPr>
            <a:xfrm>
              <a:off x="6279988" y="3455745"/>
              <a:ext cx="1193091" cy="1454344"/>
            </a:xfrm>
            <a:prstGeom prst="roundRect">
              <a:avLst>
                <a:gd name="adj" fmla="val 10000"/>
              </a:avLst>
            </a:prstGeom>
            <a:solidFill>
              <a:srgbClr val="156082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2" name="Rectángulo: esquinas redondeadas 4">
              <a:extLst>
                <a:ext uri="{FF2B5EF4-FFF2-40B4-BE49-F238E27FC236}">
                  <a16:creationId xmlns:a16="http://schemas.microsoft.com/office/drawing/2014/main" id="{A1446BE4-23A4-485D-3473-28D02A5C97F9}"/>
                </a:ext>
              </a:extLst>
            </p:cNvPr>
            <p:cNvSpPr txBox="1"/>
            <p:nvPr/>
          </p:nvSpPr>
          <p:spPr>
            <a:xfrm>
              <a:off x="6314932" y="3490689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t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Vigilancia entomológica</a:t>
              </a:r>
              <a:endParaRPr lang="es-CO" sz="800" b="1" kern="1200" dirty="0"/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A8FCCB47-2E90-2D61-4627-96F22A16EBC5}"/>
              </a:ext>
            </a:extLst>
          </p:cNvPr>
          <p:cNvGrpSpPr/>
          <p:nvPr/>
        </p:nvGrpSpPr>
        <p:grpSpPr>
          <a:xfrm>
            <a:off x="7191815" y="4304807"/>
            <a:ext cx="1082199" cy="1420787"/>
            <a:chOff x="5036786" y="3455745"/>
            <a:chExt cx="1193091" cy="1454344"/>
          </a:xfrm>
        </p:grpSpPr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32FF8BC6-2AB1-970E-C459-4162D956CBE7}"/>
                </a:ext>
              </a:extLst>
            </p:cNvPr>
            <p:cNvSpPr/>
            <p:nvPr/>
          </p:nvSpPr>
          <p:spPr>
            <a:xfrm>
              <a:off x="5036786" y="3455745"/>
              <a:ext cx="1193091" cy="1454344"/>
            </a:xfrm>
            <a:prstGeom prst="roundRect">
              <a:avLst>
                <a:gd name="adj" fmla="val 10000"/>
              </a:avLst>
            </a:prstGeom>
            <a:solidFill>
              <a:srgbClr val="156082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6" name="Rectángulo: esquinas redondeadas 4">
              <a:extLst>
                <a:ext uri="{FF2B5EF4-FFF2-40B4-BE49-F238E27FC236}">
                  <a16:creationId xmlns:a16="http://schemas.microsoft.com/office/drawing/2014/main" id="{66312828-6128-16F2-64F1-925451A2A875}"/>
                </a:ext>
              </a:extLst>
            </p:cNvPr>
            <p:cNvSpPr txBox="1"/>
            <p:nvPr/>
          </p:nvSpPr>
          <p:spPr>
            <a:xfrm>
              <a:off x="5071730" y="3490689"/>
              <a:ext cx="1123203" cy="13844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t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800" b="1" kern="1200" dirty="0"/>
            </a:p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sz="800" b="1" kern="1200" dirty="0"/>
                <a:t>Eco salud </a:t>
              </a:r>
              <a:endParaRPr lang="es-CO" sz="800" b="1" kern="1200" dirty="0"/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C7289AB8-131B-682A-FCD9-25AFCAF9E34A}"/>
              </a:ext>
            </a:extLst>
          </p:cNvPr>
          <p:cNvGrpSpPr/>
          <p:nvPr/>
        </p:nvGrpSpPr>
        <p:grpSpPr>
          <a:xfrm>
            <a:off x="8655123" y="5931476"/>
            <a:ext cx="1644852" cy="649800"/>
            <a:chOff x="8473092" y="5891837"/>
            <a:chExt cx="1731423" cy="68400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C101EAB6-246E-9DA0-4B7D-2AE63859B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3970" y="5891837"/>
              <a:ext cx="448177" cy="68400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1B3A0F4-E31D-6D95-CFAF-4154D1DE7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0687" y="5923008"/>
              <a:ext cx="613828" cy="612000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ACD27EC0-B0B6-ED64-13A9-B1D8AB842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73092" y="5891837"/>
              <a:ext cx="680167" cy="684000"/>
            </a:xfrm>
            <a:prstGeom prst="rect">
              <a:avLst/>
            </a:prstGeom>
          </p:spPr>
        </p:pic>
      </p:grpSp>
      <p:pic>
        <p:nvPicPr>
          <p:cNvPr id="30" name="Gráfico 29" descr="Mosquito con relleno sólido">
            <a:extLst>
              <a:ext uri="{FF2B5EF4-FFF2-40B4-BE49-F238E27FC236}">
                <a16:creationId xmlns:a16="http://schemas.microsoft.com/office/drawing/2014/main" id="{5E9AFFD0-564E-54EE-45A3-BE2B76E39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42922" y="4827770"/>
            <a:ext cx="687355" cy="687355"/>
          </a:xfrm>
          <a:prstGeom prst="rect">
            <a:avLst/>
          </a:prstGeom>
        </p:spPr>
      </p:pic>
      <p:pic>
        <p:nvPicPr>
          <p:cNvPr id="34" name="Gráfico 33" descr="Aula de clases con relleno sólido">
            <a:extLst>
              <a:ext uri="{FF2B5EF4-FFF2-40B4-BE49-F238E27FC236}">
                <a16:creationId xmlns:a16="http://schemas.microsoft.com/office/drawing/2014/main" id="{6DBA69D0-BF0A-AA2D-AD42-F27DED7FFF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59141" y="4694449"/>
            <a:ext cx="747546" cy="74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124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13080</TotalTime>
  <Words>167</Words>
  <Application>Microsoft Office PowerPoint</Application>
  <PresentationFormat>Panorámica</PresentationFormat>
  <Paragraphs>82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FELIPE ZAMORA PINEDA</dc:creator>
  <cp:lastModifiedBy>Andres Felipe Ramirez</cp:lastModifiedBy>
  <cp:revision>103</cp:revision>
  <dcterms:created xsi:type="dcterms:W3CDTF">2024-07-05T12:42:37Z</dcterms:created>
  <dcterms:modified xsi:type="dcterms:W3CDTF">2026-02-26T21:53:35Z</dcterms:modified>
</cp:coreProperties>
</file>