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69" r:id="rId2"/>
    <p:sldId id="2145706647" r:id="rId3"/>
    <p:sldId id="2145706649" r:id="rId4"/>
    <p:sldId id="2145706656" r:id="rId5"/>
    <p:sldId id="2145706657" r:id="rId6"/>
    <p:sldId id="2145706650" r:id="rId7"/>
    <p:sldId id="2145706655" r:id="rId8"/>
    <p:sldId id="267" r:id="rId9"/>
  </p:sldIdLst>
  <p:sldSz cx="18288000" cy="10287000"/>
  <p:notesSz cx="6858000" cy="9144000"/>
  <p:embeddedFontLst>
    <p:embeddedFont>
      <p:font typeface="Aptos Bold" panose="020B0604020202020204" charset="0"/>
      <p:regular r:id="rId11"/>
      <p:bold r:id="rId12"/>
    </p:embeddedFont>
    <p:embeddedFont>
      <p:font typeface="Trebuchet MS" panose="020B060302020202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4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0851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490CF-1DAD-E769-42D8-90E154795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E24303F-8205-404A-948C-141AD27C38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8ACA8ED-DA26-3C7D-849B-1BC96E1CD7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DB143E6-8DF8-EFB9-32A0-69F60604E9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897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91462" y="3161067"/>
            <a:ext cx="11567160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rgbClr val="38A9C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66913" y="5347088"/>
            <a:ext cx="620934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54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93"/>
            <a:ext cx="18284190" cy="10287000"/>
            <a:chOff x="0" y="62"/>
            <a:chExt cx="1218946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2"/>
              <a:ext cx="12188952" cy="685793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32519" y="5743866"/>
              <a:ext cx="2761487" cy="640245"/>
            </a:xfrm>
            <a:prstGeom prst="rect">
              <a:avLst/>
            </a:prstGeom>
          </p:spPr>
        </p:pic>
      </p:grpSp>
      <p:sp>
        <p:nvSpPr>
          <p:cNvPr id="5" name="object 5" descr="$PPTXTitle"/>
          <p:cNvSpPr txBox="1">
            <a:spLocks noGrp="1"/>
          </p:cNvSpPr>
          <p:nvPr>
            <p:ph type="ctrTitle"/>
          </p:nvPr>
        </p:nvSpPr>
        <p:spPr>
          <a:xfrm>
            <a:off x="685800" y="3619500"/>
            <a:ext cx="14325600" cy="2041841"/>
          </a:xfrm>
          <a:prstGeom prst="rect">
            <a:avLst/>
          </a:prstGeom>
        </p:spPr>
        <p:txBody>
          <a:bodyPr vert="horz" wrap="square" lIns="0" tIns="148590" rIns="0" bIns="0" rtlCol="0" anchor="ctr">
            <a:spAutoFit/>
          </a:bodyPr>
          <a:lstStyle/>
          <a:p>
            <a:pPr marL="19050" marR="7620" algn="l">
              <a:lnSpc>
                <a:spcPts val="7785"/>
              </a:lnSpc>
              <a:spcBef>
                <a:spcPts val="1170"/>
              </a:spcBef>
            </a:pPr>
            <a:r>
              <a:rPr sz="4800" spc="-143" err="1">
                <a:solidFill>
                  <a:srgbClr val="FFFFFF"/>
                </a:solidFill>
              </a:rPr>
              <a:t>Prevención</a:t>
            </a:r>
            <a:r>
              <a:rPr lang="es-ES" sz="4800" spc="-143">
                <a:solidFill>
                  <a:srgbClr val="FFFFFF"/>
                </a:solidFill>
              </a:rPr>
              <a:t> </a:t>
            </a:r>
            <a:r>
              <a:rPr lang="es-ES" sz="4800" spc="-743">
                <a:solidFill>
                  <a:srgbClr val="FFFFFF"/>
                </a:solidFill>
              </a:rPr>
              <a:t> </a:t>
            </a:r>
            <a:r>
              <a:rPr sz="4800" spc="-270">
                <a:solidFill>
                  <a:srgbClr val="FFFFFF"/>
                </a:solidFill>
              </a:rPr>
              <a:t>y</a:t>
            </a:r>
            <a:r>
              <a:rPr sz="4800" spc="-675">
                <a:solidFill>
                  <a:srgbClr val="FFFFFF"/>
                </a:solidFill>
              </a:rPr>
              <a:t> </a:t>
            </a:r>
            <a:r>
              <a:rPr lang="es-ES" sz="4800" spc="-675">
                <a:solidFill>
                  <a:srgbClr val="FFFFFF"/>
                </a:solidFill>
              </a:rPr>
              <a:t> </a:t>
            </a:r>
            <a:r>
              <a:rPr sz="4800" spc="-75" err="1">
                <a:solidFill>
                  <a:srgbClr val="FFFFFF"/>
                </a:solidFill>
              </a:rPr>
              <a:t>atención</a:t>
            </a:r>
            <a:r>
              <a:rPr sz="4800" spc="-743">
                <a:solidFill>
                  <a:srgbClr val="FFFFFF"/>
                </a:solidFill>
              </a:rPr>
              <a:t> </a:t>
            </a:r>
            <a:r>
              <a:rPr lang="es-ES" sz="4800" spc="-743">
                <a:solidFill>
                  <a:srgbClr val="FFFFFF"/>
                </a:solidFill>
              </a:rPr>
              <a:t> </a:t>
            </a:r>
            <a:r>
              <a:rPr lang="es-ES" sz="4800" spc="150">
                <a:solidFill>
                  <a:srgbClr val="FFFFFF"/>
                </a:solidFill>
              </a:rPr>
              <a:t>de </a:t>
            </a:r>
            <a:r>
              <a:rPr sz="4800" spc="-8" err="1">
                <a:solidFill>
                  <a:srgbClr val="FFFFFF"/>
                </a:solidFill>
              </a:rPr>
              <a:t>violencias</a:t>
            </a:r>
            <a:r>
              <a:rPr sz="4800" spc="-720">
                <a:solidFill>
                  <a:srgbClr val="FFFFFF"/>
                </a:solidFill>
              </a:rPr>
              <a:t> </a:t>
            </a:r>
            <a:r>
              <a:rPr lang="es-ES" sz="4800" spc="-720">
                <a:solidFill>
                  <a:srgbClr val="FFFFFF"/>
                </a:solidFill>
              </a:rPr>
              <a:t> </a:t>
            </a:r>
            <a:r>
              <a:rPr sz="4800" spc="-270">
                <a:solidFill>
                  <a:srgbClr val="FFFFFF"/>
                </a:solidFill>
              </a:rPr>
              <a:t>y</a:t>
            </a:r>
            <a:r>
              <a:rPr sz="4800" spc="-773">
                <a:solidFill>
                  <a:srgbClr val="FFFFFF"/>
                </a:solidFill>
              </a:rPr>
              <a:t> </a:t>
            </a:r>
            <a:r>
              <a:rPr lang="es-ES" sz="4800" spc="-773">
                <a:solidFill>
                  <a:srgbClr val="FFFFFF"/>
                </a:solidFill>
              </a:rPr>
              <a:t> </a:t>
            </a:r>
            <a:r>
              <a:rPr sz="4800" spc="143" err="1">
                <a:solidFill>
                  <a:srgbClr val="FFFFFF"/>
                </a:solidFill>
              </a:rPr>
              <a:t>abuso</a:t>
            </a:r>
            <a:r>
              <a:rPr sz="4800" spc="-810">
                <a:solidFill>
                  <a:srgbClr val="FFFFFF"/>
                </a:solidFill>
              </a:rPr>
              <a:t> </a:t>
            </a:r>
            <a:br>
              <a:rPr lang="es-ES" sz="4800" spc="-810">
                <a:solidFill>
                  <a:srgbClr val="FFFFFF"/>
                </a:solidFill>
              </a:rPr>
            </a:br>
            <a:r>
              <a:rPr sz="4800" spc="-8">
                <a:solidFill>
                  <a:srgbClr val="FFFFFF"/>
                </a:solidFill>
              </a:rPr>
              <a:t>sexual</a:t>
            </a:r>
            <a:r>
              <a:rPr sz="4800" spc="15">
                <a:solidFill>
                  <a:srgbClr val="FFFFFF"/>
                </a:solidFill>
              </a:rPr>
              <a:t> </a:t>
            </a:r>
            <a:r>
              <a:rPr sz="4800" spc="-127" err="1">
                <a:solidFill>
                  <a:srgbClr val="FFFFFF"/>
                </a:solidFill>
              </a:rPr>
              <a:t>en</a:t>
            </a:r>
            <a:r>
              <a:rPr sz="4800" spc="-743">
                <a:solidFill>
                  <a:srgbClr val="FFFFFF"/>
                </a:solidFill>
              </a:rPr>
              <a:t> </a:t>
            </a:r>
            <a:r>
              <a:rPr lang="es-ES" sz="4800" spc="-743">
                <a:solidFill>
                  <a:srgbClr val="FFFFFF"/>
                </a:solidFill>
              </a:rPr>
              <a:t> </a:t>
            </a:r>
            <a:r>
              <a:rPr lang="es-ES" sz="4800" spc="-53">
                <a:solidFill>
                  <a:srgbClr val="FFFFFF"/>
                </a:solidFill>
              </a:rPr>
              <a:t>Niñas, Niños y Adolescentes</a:t>
            </a:r>
            <a:endParaRPr sz="4800"/>
          </a:p>
        </p:txBody>
      </p:sp>
      <p:sp>
        <p:nvSpPr>
          <p:cNvPr id="6" name="object 6"/>
          <p:cNvSpPr txBox="1">
            <a:spLocks noGrp="1"/>
          </p:cNvSpPr>
          <p:nvPr>
            <p:ph type="subTitle" idx="4"/>
          </p:nvPr>
        </p:nvSpPr>
        <p:spPr>
          <a:xfrm>
            <a:off x="2950370" y="8020632"/>
            <a:ext cx="9314022" cy="1185902"/>
          </a:xfrm>
          <a:prstGeom prst="rect">
            <a:avLst/>
          </a:prstGeom>
        </p:spPr>
        <p:txBody>
          <a:bodyPr vert="horz" wrap="square" lIns="0" tIns="18098" rIns="0" bIns="0" rtlCol="0" anchor="t">
            <a:spAutoFit/>
          </a:bodyPr>
          <a:lstStyle/>
          <a:p>
            <a:pPr marL="0" marR="7620" indent="0">
              <a:lnSpc>
                <a:spcPct val="132200"/>
              </a:lnSpc>
              <a:spcBef>
                <a:spcPts val="143"/>
              </a:spcBef>
              <a:buNone/>
            </a:pPr>
            <a:r>
              <a:rPr sz="3000" spc="323" dirty="0" err="1">
                <a:solidFill>
                  <a:srgbClr val="FFFFFF"/>
                </a:solidFill>
                <a:latin typeface="Trebuchet MS"/>
                <a:cs typeface="Trebuchet MS"/>
              </a:rPr>
              <a:t>Se</a:t>
            </a:r>
            <a:r>
              <a:rPr sz="3000" spc="143" dirty="0" err="1">
                <a:solidFill>
                  <a:srgbClr val="FFFFFF"/>
                </a:solidFill>
                <a:latin typeface="Trebuchet MS"/>
                <a:cs typeface="Trebuchet MS"/>
              </a:rPr>
              <a:t>cr</a:t>
            </a:r>
            <a:r>
              <a:rPr sz="3000" dirty="0" err="1">
                <a:solidFill>
                  <a:srgbClr val="FFFFFF"/>
                </a:solidFill>
                <a:latin typeface="Trebuchet MS"/>
                <a:cs typeface="Trebuchet MS"/>
              </a:rPr>
              <a:t>eta</a:t>
            </a:r>
            <a:r>
              <a:rPr sz="3000" spc="-165" dirty="0" err="1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3000" spc="-158" dirty="0" err="1">
                <a:solidFill>
                  <a:srgbClr val="FFFFFF"/>
                </a:solidFill>
                <a:latin typeface="Trebuchet MS"/>
                <a:cs typeface="Trebuchet MS"/>
              </a:rPr>
              <a:t>í</a:t>
            </a:r>
            <a:r>
              <a:rPr sz="3000" spc="-44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3000" spc="5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233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3000" spc="-158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000" spc="-5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24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000" spc="-2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000" spc="-4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165" dirty="0" err="1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3000" spc="-158" dirty="0" err="1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000" spc="-548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2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000" spc="-4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al</a:t>
            </a:r>
            <a:r>
              <a:rPr sz="3000" spc="698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3000" spc="5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s-CO" sz="3000" spc="360" dirty="0">
                <a:solidFill>
                  <a:srgbClr val="FFFFFF"/>
                </a:solidFill>
                <a:latin typeface="Trebuchet MS"/>
                <a:cs typeface="Trebuchet MS"/>
              </a:rPr>
              <a:t>Salud</a:t>
            </a:r>
            <a:r>
              <a:rPr sz="3000" spc="-7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endParaRPr lang="es-ES" sz="3000" spc="-75" dirty="0">
              <a:solidFill>
                <a:srgbClr val="FFFFFF"/>
              </a:solidFill>
              <a:latin typeface="Trebuchet MS"/>
              <a:cs typeface="Trebuchet MS"/>
            </a:endParaRPr>
          </a:p>
          <a:p>
            <a:pPr marL="0" marR="7620" indent="0">
              <a:lnSpc>
                <a:spcPct val="132200"/>
              </a:lnSpc>
              <a:spcBef>
                <a:spcPts val="143"/>
              </a:spcBef>
              <a:buNone/>
            </a:pPr>
            <a:r>
              <a:rPr lang="es-CO" sz="3000" spc="-75" dirty="0">
                <a:solidFill>
                  <a:srgbClr val="FFFFFF"/>
                </a:solidFill>
                <a:latin typeface="Trebuchet MS"/>
                <a:cs typeface="Trebuchet MS"/>
              </a:rPr>
              <a:t>16 de junio</a:t>
            </a:r>
            <a:r>
              <a:rPr sz="3000" spc="68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3000" spc="-4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188" dirty="0">
                <a:solidFill>
                  <a:srgbClr val="FFFFFF"/>
                </a:solidFill>
                <a:latin typeface="Trebuchet MS"/>
                <a:cs typeface="Trebuchet MS"/>
              </a:rPr>
              <a:t>02</a:t>
            </a:r>
            <a:r>
              <a:rPr sz="3000" spc="-4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spc="-75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sz="3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52441-1D9D-63E3-9694-7A7CE477D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C9651577-5A37-B952-55C5-38630060EE1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71594"/>
            <a:ext cx="3289371" cy="4681685"/>
          </a:xfrm>
          <a:prstGeom prst="rect">
            <a:avLst/>
          </a:prstGeom>
        </p:spPr>
      </p:pic>
      <p:sp>
        <p:nvSpPr>
          <p:cNvPr id="8" name="object 8" descr="$PPTXTitle">
            <a:extLst>
              <a:ext uri="{FF2B5EF4-FFF2-40B4-BE49-F238E27FC236}">
                <a16:creationId xmlns:a16="http://schemas.microsoft.com/office/drawing/2014/main" id="{4425C8C7-7510-1BEC-DF62-70C2D7571399}"/>
              </a:ext>
            </a:extLst>
          </p:cNvPr>
          <p:cNvSpPr txBox="1"/>
          <p:nvPr/>
        </p:nvSpPr>
        <p:spPr>
          <a:xfrm>
            <a:off x="496687" y="732938"/>
            <a:ext cx="17302839" cy="411651"/>
          </a:xfrm>
          <a:prstGeom prst="rect">
            <a:avLst/>
          </a:prstGeom>
        </p:spPr>
        <p:txBody>
          <a:bodyPr vert="horz" wrap="square" lIns="0" tIns="24765" rIns="0" bIns="0" rtlCol="0" anchor="t">
            <a:spAutoFit/>
          </a:bodyPr>
          <a:lstStyle/>
          <a:p>
            <a:pPr marL="19050">
              <a:lnSpc>
                <a:spcPts val="2708"/>
              </a:lnSpc>
              <a:spcBef>
                <a:spcPts val="195"/>
              </a:spcBef>
            </a:pPr>
            <a:r>
              <a:rPr lang="es-ES" sz="3750" b="1">
                <a:solidFill>
                  <a:srgbClr val="001F5F"/>
                </a:solidFill>
                <a:latin typeface="Calibri"/>
                <a:ea typeface="Calibri"/>
                <a:cs typeface="Calibri"/>
              </a:rPr>
              <a:t>Respuesta</a:t>
            </a:r>
            <a:r>
              <a:rPr lang="es-ES" sz="3750" b="1" dirty="0">
                <a:solidFill>
                  <a:srgbClr val="001F5F"/>
                </a:solidFill>
                <a:latin typeface="Calibri"/>
                <a:cs typeface="Calibri"/>
              </a:rPr>
              <a:t> del </a:t>
            </a:r>
            <a:r>
              <a:rPr lang="es-ES" sz="3750" b="1">
                <a:solidFill>
                  <a:srgbClr val="001F5F"/>
                </a:solidFill>
                <a:latin typeface="Calibri"/>
                <a:cs typeface="Calibri"/>
              </a:rPr>
              <a:t>Sector Salud a </a:t>
            </a:r>
            <a:r>
              <a:rPr lang="es-ES" sz="3750" b="1" dirty="0">
                <a:solidFill>
                  <a:srgbClr val="001F5F"/>
                </a:solidFill>
                <a:latin typeface="Calibri"/>
                <a:cs typeface="Calibri"/>
              </a:rPr>
              <a:t>Violencias </a:t>
            </a:r>
            <a:r>
              <a:rPr lang="es-ES" sz="3750" b="1">
                <a:solidFill>
                  <a:srgbClr val="001F5F"/>
                </a:solidFill>
                <a:latin typeface="Calibri"/>
                <a:cs typeface="Calibri"/>
              </a:rPr>
              <a:t>y </a:t>
            </a:r>
            <a:r>
              <a:rPr lang="es-ES" sz="3750" b="1" dirty="0">
                <a:solidFill>
                  <a:srgbClr val="001F5F"/>
                </a:solidFill>
                <a:latin typeface="Calibri"/>
                <a:cs typeface="Calibri"/>
              </a:rPr>
              <a:t>Abuso</a:t>
            </a:r>
            <a:r>
              <a:rPr lang="es-ES" sz="3750" b="1">
                <a:solidFill>
                  <a:srgbClr val="001F5F"/>
                </a:solidFill>
                <a:latin typeface="Calibri"/>
                <a:cs typeface="Calibri"/>
              </a:rPr>
              <a:t> Sexual en Niñas, Niños y Adolescentes</a:t>
            </a:r>
            <a:endParaRPr lang="es-ES" sz="3750" b="1">
              <a:solidFill>
                <a:srgbClr val="001F5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8A82AE4-0C52-A261-DBEC-D5DE05F7A8D0}"/>
              </a:ext>
            </a:extLst>
          </p:cNvPr>
          <p:cNvSpPr txBox="1"/>
          <p:nvPr/>
        </p:nvSpPr>
        <p:spPr>
          <a:xfrm>
            <a:off x="1063703" y="1538027"/>
            <a:ext cx="16196882" cy="1026115"/>
          </a:xfrm>
          <a:prstGeom prst="rect">
            <a:avLst/>
          </a:prstGeom>
        </p:spPr>
        <p:txBody>
          <a:bodyPr vert="horz" wrap="square" lIns="0" tIns="17145" rIns="0" bIns="0" rtlCol="0" anchor="t">
            <a:spAutoFit/>
          </a:bodyPr>
          <a:lstStyle/>
          <a:p>
            <a:pPr marL="66675" marR="7620" indent="-48260" algn="ctr">
              <a:lnSpc>
                <a:spcPct val="103099"/>
              </a:lnSpc>
              <a:spcBef>
                <a:spcPts val="135"/>
              </a:spcBef>
            </a:pP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A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través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 del Plan</a:t>
            </a:r>
            <a:r>
              <a:rPr lang="es-ES" sz="3200" spc="7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Sectorial</a:t>
            </a:r>
            <a:r>
              <a:rPr lang="es-ES" sz="3200" spc="1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para</a:t>
            </a:r>
            <a:r>
              <a:rPr lang="es-ES" sz="3200" spc="16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lang="es-ES" sz="3200" spc="16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Prevención</a:t>
            </a:r>
            <a:r>
              <a:rPr lang="es-ES" sz="3200" spc="20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y</a:t>
            </a:r>
            <a:r>
              <a:rPr lang="es-ES" sz="3200" spc="8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Atención</a:t>
            </a:r>
            <a:r>
              <a:rPr lang="es-ES" sz="3200" spc="20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lang="es-ES" sz="3200" spc="1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lang="es-ES" sz="3200" spc="16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spc="-15" dirty="0">
                <a:solidFill>
                  <a:srgbClr val="002060"/>
                </a:solidFill>
                <a:latin typeface="Calibri"/>
                <a:cs typeface="Calibri"/>
              </a:rPr>
              <a:t>Violencia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Intrafamiliar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,</a:t>
            </a:r>
            <a:r>
              <a:rPr lang="es-ES" sz="3200" spc="21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endParaRPr lang="es-ES" sz="320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  <a:p>
            <a:pPr marL="66675" marR="7620" indent="-48260" algn="ctr">
              <a:lnSpc>
                <a:spcPct val="103099"/>
              </a:lnSpc>
              <a:spcBef>
                <a:spcPts val="135"/>
              </a:spcBef>
            </a:pP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el</a:t>
            </a:r>
            <a:r>
              <a:rPr lang="es-ES" sz="3200" spc="1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Maltrato</a:t>
            </a:r>
            <a:r>
              <a:rPr lang="es-ES" sz="3200" spc="19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 err="1">
                <a:solidFill>
                  <a:srgbClr val="002060"/>
                </a:solidFill>
                <a:latin typeface="Calibri"/>
                <a:cs typeface="Calibri"/>
              </a:rPr>
              <a:t>Infantil</a:t>
            </a:r>
            <a:r>
              <a:rPr lang="es-ES" sz="3200" spc="1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y</a:t>
            </a:r>
            <a:r>
              <a:rPr lang="es-ES" sz="3200" spc="7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lang="es-ES" sz="3200" spc="16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dirty="0">
                <a:solidFill>
                  <a:srgbClr val="002060"/>
                </a:solidFill>
                <a:latin typeface="Calibri"/>
                <a:cs typeface="Calibri"/>
              </a:rPr>
              <a:t>Violencia</a:t>
            </a:r>
            <a:r>
              <a:rPr lang="es-ES" sz="3200" spc="3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es-ES" sz="3200" spc="-15" dirty="0">
                <a:solidFill>
                  <a:srgbClr val="002060"/>
                </a:solidFill>
                <a:latin typeface="Calibri"/>
                <a:cs typeface="Calibri"/>
              </a:rPr>
              <a:t>Sexual: Proyecto de </a:t>
            </a:r>
            <a:r>
              <a:rPr lang="es-ES" sz="3200" spc="-15" dirty="0" err="1">
                <a:solidFill>
                  <a:srgbClr val="002060"/>
                </a:solidFill>
                <a:latin typeface="Calibri"/>
                <a:cs typeface="Calibri"/>
              </a:rPr>
              <a:t>Inversión</a:t>
            </a:r>
            <a:r>
              <a:rPr lang="es-ES" sz="3200" spc="-15" dirty="0">
                <a:solidFill>
                  <a:srgbClr val="002060"/>
                </a:solidFill>
                <a:latin typeface="Calibri"/>
                <a:cs typeface="Calibri"/>
              </a:rPr>
              <a:t> 8147.</a:t>
            </a:r>
            <a:endParaRPr lang="es-ES" sz="320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id="{C84C0031-9D2A-1A8A-EA98-03BB83E93B2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F5F00A25-DFE8-02F9-1215-5A35A251ABF7}"/>
              </a:ext>
            </a:extLst>
          </p:cNvPr>
          <p:cNvGrpSpPr/>
          <p:nvPr/>
        </p:nvGrpSpPr>
        <p:grpSpPr>
          <a:xfrm>
            <a:off x="282318" y="2903963"/>
            <a:ext cx="17759082" cy="4747896"/>
            <a:chOff x="533400" y="2844714"/>
            <a:chExt cx="17759082" cy="4747896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3B4F1E54-6B69-2C4C-41F5-631E3F77C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33718" r="24345" b="31517"/>
            <a:stretch>
              <a:fillRect/>
            </a:stretch>
          </p:blipFill>
          <p:spPr>
            <a:xfrm>
              <a:off x="2739784" y="5299374"/>
              <a:ext cx="12808430" cy="2293236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6ECCA5BA-290C-9B27-6066-507699D89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836"/>
            <a:stretch>
              <a:fillRect/>
            </a:stretch>
          </p:blipFill>
          <p:spPr>
            <a:xfrm>
              <a:off x="533400" y="2844714"/>
              <a:ext cx="17759082" cy="2456901"/>
            </a:xfrm>
            <a:prstGeom prst="rect">
              <a:avLst/>
            </a:prstGeom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BD73A38B-4BE1-4093-8098-B7310E5AE7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7672649"/>
            <a:ext cx="78486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37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020E6-D1A4-A593-C3A0-82F23CC1F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4A1A4D13-C8BC-FBBD-5364-5BEBE0D4D8C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4"/>
            <a:ext cx="3289371" cy="4681685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ED7B64D3-558F-29F4-E33E-C9C990DADEE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6AC3F1F9-B5FD-443D-8B82-95F410BC2F6F}"/>
              </a:ext>
            </a:extLst>
          </p:cNvPr>
          <p:cNvSpPr txBox="1"/>
          <p:nvPr/>
        </p:nvSpPr>
        <p:spPr>
          <a:xfrm>
            <a:off x="1871755" y="955799"/>
            <a:ext cx="1413299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ARTICULACIÓN DEL SUBSISTEMA DE VIGILANCIA EPIDEMIOLOGICA –SIVIM- Y SISTEMA DE ALERTAS TEMPRANAS DE LA SED </a:t>
            </a:r>
          </a:p>
        </p:txBody>
      </p:sp>
      <p:sp>
        <p:nvSpPr>
          <p:cNvPr id="8" name="Flecha: a la derecha 7">
            <a:extLst>
              <a:ext uri="{FF2B5EF4-FFF2-40B4-BE49-F238E27FC236}">
                <a16:creationId xmlns:a16="http://schemas.microsoft.com/office/drawing/2014/main" id="{C3CCA272-0985-8D7C-D356-FAD3514ED0DB}"/>
              </a:ext>
            </a:extLst>
          </p:cNvPr>
          <p:cNvSpPr/>
          <p:nvPr/>
        </p:nvSpPr>
        <p:spPr>
          <a:xfrm>
            <a:off x="6037761" y="3812719"/>
            <a:ext cx="591634" cy="8001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23B766C-F51A-CBB3-2C36-7AE83A1B93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248"/>
          <a:stretch>
            <a:fillRect/>
          </a:stretch>
        </p:blipFill>
        <p:spPr>
          <a:xfrm>
            <a:off x="13021699" y="2334981"/>
            <a:ext cx="5249971" cy="4490358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C9A52230-D74C-A915-53FF-8A382983BD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25" t="18069"/>
          <a:stretch>
            <a:fillRect/>
          </a:stretch>
        </p:blipFill>
        <p:spPr>
          <a:xfrm>
            <a:off x="555171" y="2481939"/>
            <a:ext cx="5535714" cy="458775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CF0FC044-9889-7EB3-0B0D-D12B3BA7CFE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903" t="15154"/>
          <a:stretch>
            <a:fillRect/>
          </a:stretch>
        </p:blipFill>
        <p:spPr>
          <a:xfrm>
            <a:off x="6931146" y="2318652"/>
            <a:ext cx="5535714" cy="4751037"/>
          </a:xfrm>
          <a:prstGeom prst="rect">
            <a:avLst/>
          </a:prstGeom>
        </p:spPr>
      </p:pic>
      <p:sp>
        <p:nvSpPr>
          <p:cNvPr id="28" name="Flecha: a la derecha 27">
            <a:extLst>
              <a:ext uri="{FF2B5EF4-FFF2-40B4-BE49-F238E27FC236}">
                <a16:creationId xmlns:a16="http://schemas.microsoft.com/office/drawing/2014/main" id="{90DB5DD3-98A1-262A-7648-E8026C837A1A}"/>
              </a:ext>
            </a:extLst>
          </p:cNvPr>
          <p:cNvSpPr/>
          <p:nvPr/>
        </p:nvSpPr>
        <p:spPr>
          <a:xfrm>
            <a:off x="12450534" y="3551459"/>
            <a:ext cx="591634" cy="8001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1CE08A8F-92E2-88DD-35A9-B3B95600040D}"/>
              </a:ext>
            </a:extLst>
          </p:cNvPr>
          <p:cNvSpPr/>
          <p:nvPr/>
        </p:nvSpPr>
        <p:spPr>
          <a:xfrm>
            <a:off x="351064" y="7371653"/>
            <a:ext cx="17585871" cy="24917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sz="2800" dirty="0"/>
          </a:p>
          <a:p>
            <a:r>
              <a:rPr lang="es-CO" sz="2800" dirty="0">
                <a:solidFill>
                  <a:schemeClr val="tx2"/>
                </a:solidFill>
              </a:rPr>
              <a:t>SIVIM tiene definidos para el reporte los casos de violencia intrafamiliar, violencia sexual o de género, por ende se articula con el SAT de la SED. El SIVIM identifica la ocurrencia del hecho en la IE y la relación con el/la agresor(a). </a:t>
            </a:r>
          </a:p>
          <a:p>
            <a:endParaRPr lang="es-CO" sz="2800" dirty="0">
              <a:solidFill>
                <a:schemeClr val="tx2"/>
              </a:solidFill>
            </a:endParaRPr>
          </a:p>
          <a:p>
            <a:r>
              <a:rPr lang="es-CO" sz="2800" dirty="0">
                <a:solidFill>
                  <a:schemeClr val="tx2"/>
                </a:solidFill>
              </a:rPr>
              <a:t>Para el caso del SIUCE no hay articulación dado que son casos de acoso escolar </a:t>
            </a:r>
            <a:r>
              <a:rPr lang="es-CO" sz="2800" dirty="0" err="1">
                <a:solidFill>
                  <a:schemeClr val="tx2"/>
                </a:solidFill>
              </a:rPr>
              <a:t>ó</a:t>
            </a:r>
            <a:r>
              <a:rPr lang="es-CO" sz="2800" dirty="0">
                <a:solidFill>
                  <a:schemeClr val="tx2"/>
                </a:solidFill>
              </a:rPr>
              <a:t> </a:t>
            </a:r>
            <a:r>
              <a:rPr lang="es-CO" sz="2800" dirty="0" err="1">
                <a:solidFill>
                  <a:schemeClr val="tx2"/>
                </a:solidFill>
              </a:rPr>
              <a:t>Bullying</a:t>
            </a:r>
            <a:r>
              <a:rPr lang="es-CO" sz="2800" dirty="0">
                <a:solidFill>
                  <a:schemeClr val="tx2"/>
                </a:solidFill>
              </a:rPr>
              <a:t> y manoteo.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768841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148D7-2796-9E07-EDC9-F9CF18B63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BFB9B97B-E3BE-7476-673D-69F0F8409CC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4"/>
            <a:ext cx="3289371" cy="4681685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D9F528FD-9123-D1A0-B6C3-29A74D2E139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504B175D-0285-767B-E13D-DA31E8BF6227}"/>
              </a:ext>
            </a:extLst>
          </p:cNvPr>
          <p:cNvSpPr txBox="1"/>
          <p:nvPr/>
        </p:nvSpPr>
        <p:spPr>
          <a:xfrm>
            <a:off x="1381897" y="500766"/>
            <a:ext cx="1413299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VÍCTIMAS DE VIOLENCIA INTRAFAMILIAR Y DE GÉNERO CANALIZADAS CON  ACCESO EFECTIVO A ATENCIÓN EN SALUD. ENERO 2024 A MAYO 2026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64C106D-39E6-0D88-6473-6D989FD9432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7165" r="14635" b="3937"/>
          <a:stretch/>
        </p:blipFill>
        <p:spPr>
          <a:xfrm>
            <a:off x="1353790" y="7886332"/>
            <a:ext cx="15357112" cy="212627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875BF130-5F01-6CA0-2D4A-16F47CA8025B}"/>
              </a:ext>
            </a:extLst>
          </p:cNvPr>
          <p:cNvGrpSpPr/>
          <p:nvPr/>
        </p:nvGrpSpPr>
        <p:grpSpPr>
          <a:xfrm>
            <a:off x="2178488" y="1855914"/>
            <a:ext cx="13931024" cy="6026789"/>
            <a:chOff x="2773105" y="1663969"/>
            <a:chExt cx="12741790" cy="5357318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A8EAFD43-AA2C-BDEF-6BBE-BFA7FBF5A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3367" t="24720" r="1402" b="14900"/>
            <a:stretch>
              <a:fillRect/>
            </a:stretch>
          </p:blipFill>
          <p:spPr>
            <a:xfrm>
              <a:off x="10825843" y="1663969"/>
              <a:ext cx="4689052" cy="5357318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219295CC-05CA-E226-AF6E-D2CF1B865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685" t="24720" r="37533" b="27844"/>
            <a:stretch>
              <a:fillRect/>
            </a:stretch>
          </p:blipFill>
          <p:spPr>
            <a:xfrm>
              <a:off x="2773105" y="2024801"/>
              <a:ext cx="7823452" cy="4208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94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23EFF-AE9A-68B2-F1DC-8BC02A2D6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E08A89BE-3144-091A-3317-8CDAF17BC4E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4"/>
            <a:ext cx="3289371" cy="4681685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06145FFA-CF3D-3800-0DA4-1A48319EFD5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57AB475-C381-26E7-20B1-6723DA884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9353"/>
          <a:stretch>
            <a:fillRect/>
          </a:stretch>
        </p:blipFill>
        <p:spPr>
          <a:xfrm>
            <a:off x="490589" y="862601"/>
            <a:ext cx="17577282" cy="900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0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08789-E17F-4CF2-8FB9-CA729561A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8D79A420-7DC0-06DF-CB29-6245B4BB739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4"/>
            <a:ext cx="3289371" cy="4681685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0D4D02F9-DCA1-1C3F-4379-E177651E536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A29A0678-FDF6-732E-6FDD-B3A3A3F95CB3}"/>
              </a:ext>
            </a:extLst>
          </p:cNvPr>
          <p:cNvSpPr txBox="1"/>
          <p:nvPr/>
        </p:nvSpPr>
        <p:spPr>
          <a:xfrm>
            <a:off x="1653654" y="734539"/>
            <a:ext cx="14132998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4000" b="1">
                <a:solidFill>
                  <a:schemeClr val="tx2">
                    <a:lumMod val="60000"/>
                    <a:lumOff val="40000"/>
                  </a:schemeClr>
                </a:solidFill>
              </a:rPr>
              <a:t>ATENCION PREHOSPITALARIA </a:t>
            </a:r>
            <a:endParaRPr lang="en-US" sz="40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0782D-6043-2B48-7308-32C9D8D1A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9745" y="3698421"/>
            <a:ext cx="5610225" cy="4305300"/>
          </a:xfrm>
          <a:prstGeom prst="rect">
            <a:avLst/>
          </a:prstGeom>
        </p:spPr>
      </p:pic>
      <p:pic>
        <p:nvPicPr>
          <p:cNvPr id="4" name="Imagen 2">
            <a:extLst>
              <a:ext uri="{FF2B5EF4-FFF2-40B4-BE49-F238E27FC236}">
                <a16:creationId xmlns:a16="http://schemas.microsoft.com/office/drawing/2014/main" id="{90C0FB11-F773-4948-98B8-370F74FBF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754" y="1656170"/>
            <a:ext cx="8797201" cy="8110130"/>
          </a:xfrm>
          <a:prstGeom prst="rect">
            <a:avLst/>
          </a:prstGeom>
        </p:spPr>
      </p:pic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165629C8-F2D0-44B7-9D61-8B40C7BF46D4}"/>
              </a:ext>
            </a:extLst>
          </p:cNvPr>
          <p:cNvSpPr/>
          <p:nvPr/>
        </p:nvSpPr>
        <p:spPr>
          <a:xfrm>
            <a:off x="10382758" y="1752599"/>
            <a:ext cx="6937388" cy="1384301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4000" b="1">
                <a:solidFill>
                  <a:schemeClr val="bg1"/>
                </a:solidFill>
              </a:rPr>
              <a:t>LINEA 137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3314CD2-B716-471B-8781-F87E7A071621}"/>
              </a:ext>
            </a:extLst>
          </p:cNvPr>
          <p:cNvSpPr txBox="1"/>
          <p:nvPr/>
        </p:nvSpPr>
        <p:spPr>
          <a:xfrm>
            <a:off x="10756900" y="8820504"/>
            <a:ext cx="6931546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/>
              <a:t>Fuente: Dirección de Urgencias y Emergencias (DUES). 08 Junio 2026</a:t>
            </a:r>
            <a:endParaRPr lang="es-CO" sz="180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9323A71-1E6A-4BEE-AE7F-414B7013E140}"/>
              </a:ext>
            </a:extLst>
          </p:cNvPr>
          <p:cNvSpPr txBox="1"/>
          <p:nvPr/>
        </p:nvSpPr>
        <p:spPr>
          <a:xfrm>
            <a:off x="1181100" y="9795379"/>
            <a:ext cx="6474346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/>
              <a:t>Fuente: Reporte Línea 106  </a:t>
            </a:r>
            <a:endParaRPr lang="es-CO" sz="1800"/>
          </a:p>
        </p:txBody>
      </p:sp>
    </p:spTree>
    <p:extLst>
      <p:ext uri="{BB962C8B-B14F-4D97-AF65-F5344CB8AC3E}">
        <p14:creationId xmlns:p14="http://schemas.microsoft.com/office/powerpoint/2010/main" val="431837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08789-E17F-4CF2-8FB9-CA729561A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8D79A420-7DC0-06DF-CB29-6245B4BB739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4"/>
            <a:ext cx="3289371" cy="4681685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id="{0D4D02F9-DCA1-1C3F-4379-E177651E536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71164" y="274395"/>
            <a:ext cx="1961388" cy="452742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A29A0678-FDF6-732E-6FDD-B3A3A3F95CB3}"/>
              </a:ext>
            </a:extLst>
          </p:cNvPr>
          <p:cNvSpPr txBox="1"/>
          <p:nvPr/>
        </p:nvSpPr>
        <p:spPr>
          <a:xfrm>
            <a:off x="1653654" y="734539"/>
            <a:ext cx="14132998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4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Atención Integral Niñas, Niñas y Adolescentes  Víctimas de Violencia Sexual en Unidades de Servicios de Salud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B8743EF-A7E7-4619-88A5-D2C9B58D4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296" y="2434541"/>
            <a:ext cx="13497714" cy="699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96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66281" y="9132399"/>
            <a:ext cx="3239995" cy="701431"/>
            <a:chOff x="0" y="0"/>
            <a:chExt cx="4319994" cy="935241"/>
          </a:xfrm>
        </p:grpSpPr>
        <p:sp>
          <p:nvSpPr>
            <p:cNvPr id="3" name="Freeform 3" descr="A black and white sign  Description automatically generated"/>
            <p:cNvSpPr/>
            <p:nvPr/>
          </p:nvSpPr>
          <p:spPr>
            <a:xfrm>
              <a:off x="0" y="0"/>
              <a:ext cx="4320032" cy="935228"/>
            </a:xfrm>
            <a:custGeom>
              <a:avLst/>
              <a:gdLst/>
              <a:ahLst/>
              <a:cxnLst/>
              <a:rect l="l" t="t" r="r" b="b"/>
              <a:pathLst>
                <a:path w="4320032" h="935228">
                  <a:moveTo>
                    <a:pt x="0" y="0"/>
                  </a:moveTo>
                  <a:lnTo>
                    <a:pt x="4320032" y="0"/>
                  </a:lnTo>
                  <a:lnTo>
                    <a:pt x="4320032" y="935228"/>
                  </a:lnTo>
                  <a:lnTo>
                    <a:pt x="0" y="9352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36" b="-237"/>
              </a:stretch>
            </a:blipFill>
          </p:spPr>
          <p:txBody>
            <a:bodyPr/>
            <a:lstStyle/>
            <a:p>
              <a:endParaRPr lang="es-ES_tradn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5" r="-24"/>
              </a:stretch>
            </a:blipFill>
          </p:spPr>
          <p:txBody>
            <a:bodyPr/>
            <a:lstStyle/>
            <a:p>
              <a:endParaRPr lang="es-ES_tradnl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906281" y="342386"/>
            <a:ext cx="4057650" cy="3934206"/>
            <a:chOff x="0" y="0"/>
            <a:chExt cx="5410200" cy="524560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10200" cy="5245608"/>
            </a:xfrm>
            <a:custGeom>
              <a:avLst/>
              <a:gdLst/>
              <a:ahLst/>
              <a:cxnLst/>
              <a:rect l="l" t="t" r="r" b="b"/>
              <a:pathLst>
                <a:path w="5410200" h="5245608">
                  <a:moveTo>
                    <a:pt x="0" y="0"/>
                  </a:moveTo>
                  <a:lnTo>
                    <a:pt x="5410200" y="0"/>
                  </a:lnTo>
                  <a:lnTo>
                    <a:pt x="5410200" y="5245608"/>
                  </a:lnTo>
                  <a:lnTo>
                    <a:pt x="0" y="5245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65" r="-65"/>
              </a:stretch>
            </a:blip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8" name="AutoShape 8"/>
          <p:cNvSpPr/>
          <p:nvPr/>
        </p:nvSpPr>
        <p:spPr>
          <a:xfrm flipH="1">
            <a:off x="1569368" y="2165076"/>
            <a:ext cx="0" cy="5956847"/>
          </a:xfrm>
          <a:prstGeom prst="line">
            <a:avLst/>
          </a:prstGeom>
          <a:ln w="9525" cap="rnd">
            <a:solidFill>
              <a:srgbClr val="A1F0A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ES_tradnl"/>
          </a:p>
        </p:txBody>
      </p:sp>
      <p:grpSp>
        <p:nvGrpSpPr>
          <p:cNvPr id="9" name="Group 9"/>
          <p:cNvGrpSpPr/>
          <p:nvPr/>
        </p:nvGrpSpPr>
        <p:grpSpPr>
          <a:xfrm>
            <a:off x="13303752" y="8672442"/>
            <a:ext cx="4108710" cy="946751"/>
            <a:chOff x="0" y="0"/>
            <a:chExt cx="6389205" cy="147223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89243" cy="1472184"/>
            </a:xfrm>
            <a:custGeom>
              <a:avLst/>
              <a:gdLst/>
              <a:ahLst/>
              <a:cxnLst/>
              <a:rect l="l" t="t" r="r" b="b"/>
              <a:pathLst>
                <a:path w="6389243" h="1472184">
                  <a:moveTo>
                    <a:pt x="0" y="0"/>
                  </a:moveTo>
                  <a:lnTo>
                    <a:pt x="6389243" y="0"/>
                  </a:lnTo>
                  <a:lnTo>
                    <a:pt x="6389243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158" b="-161"/>
              </a:stretch>
            </a:blipFill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693518" y="6676984"/>
            <a:ext cx="5337496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spc="450">
                <a:solidFill>
                  <a:srgbClr val="A1F0AB"/>
                </a:solidFill>
                <a:latin typeface="Aptos"/>
                <a:ea typeface="Aptos"/>
                <a:cs typeface="Aptos"/>
                <a:sym typeface="Aptos"/>
              </a:rPr>
              <a:t>Junio 2026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93518" y="7139547"/>
            <a:ext cx="9631620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spc="450">
                <a:solidFill>
                  <a:srgbClr val="A1F0AB"/>
                </a:solidFill>
                <a:latin typeface="Aptos"/>
                <a:ea typeface="Aptos"/>
                <a:cs typeface="Aptos"/>
                <a:sym typeface="Aptos"/>
              </a:rPr>
              <a:t>Secretaría Distrital de Salud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255700" y="3866636"/>
            <a:ext cx="11141992" cy="999953"/>
            <a:chOff x="0" y="0"/>
            <a:chExt cx="14855989" cy="1333270"/>
          </a:xfrm>
          <a:noFill/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855952" cy="1333180"/>
            </a:xfrm>
            <a:custGeom>
              <a:avLst/>
              <a:gdLst/>
              <a:ahLst/>
              <a:cxnLst/>
              <a:rect l="l" t="t" r="r" b="b"/>
              <a:pathLst>
                <a:path w="14855952" h="1333180">
                  <a:moveTo>
                    <a:pt x="0" y="0"/>
                  </a:moveTo>
                  <a:lnTo>
                    <a:pt x="14855952" y="0"/>
                  </a:lnTo>
                  <a:lnTo>
                    <a:pt x="14855952" y="1333180"/>
                  </a:lnTo>
                  <a:lnTo>
                    <a:pt x="0" y="133318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569368" y="4064790"/>
            <a:ext cx="11734384" cy="8797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20"/>
              </a:lnSpc>
            </a:pPr>
            <a:r>
              <a:rPr lang="en-US" sz="11500" b="1" spc="-219">
                <a:solidFill>
                  <a:srgbClr val="FFFFFE"/>
                </a:solidFill>
                <a:latin typeface="Aptos Bold"/>
                <a:ea typeface="Aptos Bold"/>
                <a:cs typeface="Aptos Bold"/>
                <a:sym typeface="Aptos Bold"/>
              </a:rPr>
              <a:t>Gracias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231</Words>
  <Application>Microsoft Office PowerPoint</Application>
  <PresentationFormat>Personalizado</PresentationFormat>
  <Paragraphs>25</Paragraphs>
  <Slides>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Aptos Bold</vt:lpstr>
      <vt:lpstr>Arial</vt:lpstr>
      <vt:lpstr>Trebuchet MS</vt:lpstr>
      <vt:lpstr>Calibri</vt:lpstr>
      <vt:lpstr>Aptos</vt:lpstr>
      <vt:lpstr>Office Theme</vt:lpstr>
      <vt:lpstr>Prevención  y  atención  de violencias  y  abuso  sexual en  Niñas, Niños y Adolescentes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Concejo_ViolenciasNNA</dc:title>
  <dc:creator>Mauricio Hernando, Garzon Cortes</dc:creator>
  <cp:lastModifiedBy>Mauricio Hernando, Garzon Cortes</cp:lastModifiedBy>
  <cp:revision>79</cp:revision>
  <dcterms:created xsi:type="dcterms:W3CDTF">2006-08-16T00:00:00Z</dcterms:created>
  <dcterms:modified xsi:type="dcterms:W3CDTF">2026-06-16T03:29:01Z</dcterms:modified>
  <dc:identifier>DAHIKKztr4E</dc:identifier>
</cp:coreProperties>
</file>