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304" r:id="rId3"/>
    <p:sldId id="325" r:id="rId4"/>
    <p:sldId id="326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3" r:id="rId22"/>
    <p:sldId id="322" r:id="rId23"/>
    <p:sldId id="324" r:id="rId24"/>
    <p:sldId id="258" r:id="rId2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9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7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68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B64FDD1-6315-487F-434B-C09470144A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D8A513D-656F-E643-E66D-318FBD0B93B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C00F20-B17D-9B48-8200-95EB1885D51F}" type="datetimeFigureOut">
              <a:rPr lang="es-CO" smtClean="0"/>
              <a:t>2/03/26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039E488-BF50-2D2F-0EAE-26548594A3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5A47480-1205-F1A0-127B-24B3CA3D565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F2AC-762F-7B44-BE1C-5D2509C1AC1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0188915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9C4609-31CD-DB4C-A5C3-E347A6981B23}" type="datetimeFigureOut">
              <a:rPr lang="es-CO" smtClean="0"/>
              <a:t>2/03/26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175166-8230-7B4B-97DA-B7CEFCF380C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51687425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3C66F-C9BF-EE45-AB66-ABA12AD560F9}" type="datetime1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9134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782E6-B688-9E43-90C4-DE20EB8F3EE0}" type="datetime1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4076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A439B-9DCA-1548-8841-1FDA69B7D3E8}" type="datetime1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9362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11B4-5DBE-CD48-8654-1D5FE6B81027}" type="datetime1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203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767A2-9194-5B41-952C-C9C2FDEEC540}" type="datetime1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1332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DE342-5DCF-F149-862E-4DAA2551591B}" type="datetime1">
              <a:rPr lang="es-CO" smtClean="0"/>
              <a:t>2/03/26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958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70D5-2263-C14D-9E94-560FC836927C}" type="datetime1">
              <a:rPr lang="es-CO" smtClean="0"/>
              <a:t>2/03/26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112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2AC0-25FB-7242-91E6-BBC7F30ADA5D}" type="datetime1">
              <a:rPr lang="es-CO" smtClean="0"/>
              <a:t>2/03/26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2557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41AB-9801-4840-B041-138725D9EB67}" type="datetime1">
              <a:rPr lang="es-CO" smtClean="0"/>
              <a:t>2/03/26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4467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7D47-808B-A54C-8458-7EBF5AE880F7}" type="datetime1">
              <a:rPr lang="es-CO" smtClean="0"/>
              <a:t>2/03/26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430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7C44-4E82-1A43-BD1F-B9499978DF11}" type="datetime1">
              <a:rPr lang="es-CO" smtClean="0"/>
              <a:t>2/03/26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425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0EA04-F786-BB43-955B-E6773B1FF393}" type="datetime1">
              <a:rPr lang="es-CO" smtClean="0"/>
              <a:t>2/03/26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C804-748C-4D39-92A6-579C1692B53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8908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cratch.mit.ed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F96AECFB-4148-062A-0845-3C6C532C6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9824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AREA DE BLOQUES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462807A-D0EF-715F-BD01-F60FDBDA8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4" y="1417793"/>
            <a:ext cx="10832122" cy="525556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87AD8977-8AE1-2B4E-21F9-7EC84C9A35AB}"/>
              </a:ext>
            </a:extLst>
          </p:cNvPr>
          <p:cNvSpPr/>
          <p:nvPr/>
        </p:nvSpPr>
        <p:spPr>
          <a:xfrm>
            <a:off x="2690232" y="1995411"/>
            <a:ext cx="5762392" cy="4316179"/>
          </a:xfrm>
          <a:prstGeom prst="rect">
            <a:avLst/>
          </a:prstGeom>
          <a:noFill/>
          <a:ln w="730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CDE76DC-3012-F0BD-7599-766E07810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BADF0F2-DDB8-99C0-5FC9-DC24A3F78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8352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AREA DE BLOQUES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462807A-D0EF-715F-BD01-F60FDBDA8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4" y="1417793"/>
            <a:ext cx="10832122" cy="525556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87AD8977-8AE1-2B4E-21F9-7EC84C9A35AB}"/>
              </a:ext>
            </a:extLst>
          </p:cNvPr>
          <p:cNvSpPr/>
          <p:nvPr/>
        </p:nvSpPr>
        <p:spPr>
          <a:xfrm>
            <a:off x="8374566" y="1705481"/>
            <a:ext cx="446049" cy="379798"/>
          </a:xfrm>
          <a:prstGeom prst="rect">
            <a:avLst/>
          </a:prstGeom>
          <a:noFill/>
          <a:ln w="730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B9CF1D1-0780-CFF8-C8D1-C2FECCD2D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5B75611-3AED-930F-7814-F30F727DA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3183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1: SECUENCIA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/>
              <a:t>Un programa es una serie ordenada y lógica de instrucciones que una computadora ejecuta paso a paso para cumplir una tarea específica.</a:t>
            </a:r>
          </a:p>
          <a:p>
            <a:pPr algn="just"/>
            <a:endParaRPr lang="es-CO" sz="2400" dirty="0"/>
          </a:p>
          <a:p>
            <a:pPr algn="just"/>
            <a:r>
              <a:rPr lang="es-CO" sz="2400" dirty="0"/>
              <a:t>La secuencia es el principio fundamental de la programación. Significa que las instrucciones se ejecutan en el mismo orden en que fueron escritas. </a:t>
            </a:r>
          </a:p>
          <a:p>
            <a:pPr algn="just"/>
            <a:endParaRPr lang="es-CO" sz="2400" dirty="0"/>
          </a:p>
          <a:p>
            <a:pPr algn="just"/>
            <a:r>
              <a:rPr lang="es-CO" sz="2400" dirty="0"/>
              <a:t>El computador no interpreta intenciones ni adivina pasos faltantes; simplemente sigue las indicaciones exactamente como se le indican.</a:t>
            </a:r>
          </a:p>
          <a:p>
            <a:pPr algn="just"/>
            <a:endParaRPr lang="es-CO" sz="2400" dirty="0"/>
          </a:p>
          <a:p>
            <a:pPr algn="just"/>
            <a:r>
              <a:rPr lang="es-CO" sz="2400" dirty="0"/>
              <a:t>Si el orden cambia, el resultado también puede cambiar.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0DBAA83-53E8-1EEF-4954-F10C757E7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3CE558B-1EF4-F729-F9DB-DA2900C75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5214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1: EJEMPLO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/>
              <a:t>Movimiento básico.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B5291C5-F3B5-61EF-B845-F28E7F85F2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7" t="16575" r="31542" b="20086"/>
          <a:stretch/>
        </p:blipFill>
        <p:spPr>
          <a:xfrm>
            <a:off x="703383" y="1872280"/>
            <a:ext cx="3558725" cy="2933895"/>
          </a:xfrm>
          <a:prstGeom prst="rect">
            <a:avLst/>
          </a:prstGeom>
        </p:spPr>
      </p:pic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D5D29A7-C75A-5D3F-513F-16749FB4A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56B469-7246-5E46-03A0-08B68269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2496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2: MOVIMIENTO CON TECLAS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/>
              <a:t>Desarrollar la comprensión del sistema de coordenadas cartesianas en entornos gráficos y aplicar el control por eventos mediante el uso del teclado, permitiendo que un objeto en pantalla responda dinámicamente a la interacción del usuario.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2519A19-E8AB-4440-5C2A-F6054B9E3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54C4F7F-8040-AD50-1279-72F705C6A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6819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2: MOVIMIENTO HORIZONTAL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71622F9-E08E-3DE5-D28B-485C06316C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3" y="1417792"/>
            <a:ext cx="3745953" cy="3525603"/>
          </a:xfrm>
          <a:prstGeom prst="rect">
            <a:avLst/>
          </a:prstGeom>
        </p:spPr>
      </p:pic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58399A2-B95F-AC2B-9C8B-A36EC4321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022783D-A195-F3A9-3376-3DE23E2AC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3481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3: REPETICIONES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/>
              <a:t>La repetición es una estructura de programación que permite ejecutar una o varias instrucciones varias veces de manera automática, mediante el uso de ciclos o bucles.</a:t>
            </a:r>
          </a:p>
          <a:p>
            <a:endParaRPr lang="es-CO" sz="2400" dirty="0"/>
          </a:p>
          <a:p>
            <a:r>
              <a:rPr lang="es-CO" sz="2400" dirty="0"/>
              <a:t>En lugar de escribir la misma instrucción muchas veces, se utiliza un ciclo que indica cuántas veces debe repetirse una acción o bajo qué condición debe continuar ejecutándose.</a:t>
            </a:r>
          </a:p>
          <a:p>
            <a:endParaRPr lang="es-CO" sz="2400" dirty="0"/>
          </a:p>
          <a:p>
            <a:r>
              <a:rPr lang="es-CO" sz="2400" dirty="0"/>
              <a:t>La repetición permite automatizar procesos, ahorrar tiempo y hacer los programas más eficientes.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19D52FD-3BC3-D52D-59BA-00FBB969E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C78049A-D6A9-848A-0A0C-D890D929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98553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3: MOVIMIENTO CONTINUO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/>
              <a:t>Bucle o ciclo infinito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DFB3B38-4D91-B304-4B0B-73885FE105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3" y="1872281"/>
            <a:ext cx="3288753" cy="3613568"/>
          </a:xfrm>
          <a:prstGeom prst="rect">
            <a:avLst/>
          </a:prstGeom>
        </p:spPr>
      </p:pic>
      <p:sp>
        <p:nvSpPr>
          <p:cNvPr id="7" name="Marcador de pie de página 6">
            <a:extLst>
              <a:ext uri="{FF2B5EF4-FFF2-40B4-BE49-F238E27FC236}">
                <a16:creationId xmlns:a16="http://schemas.microsoft.com/office/drawing/2014/main" id="{318CBAB7-06E9-1D3E-5BED-6AB796686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EDCDDE22-CBF2-C826-7C5D-2790D34BA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4637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4: CONDICIONALES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/>
              <a:t>Las condicionales son estructuras de programación que permiten tomar decisiones dentro de un programa, evaluando si se cumple o no una determinada condición.</a:t>
            </a:r>
          </a:p>
          <a:p>
            <a:endParaRPr lang="es-CO" sz="2400" dirty="0"/>
          </a:p>
          <a:p>
            <a:r>
              <a:rPr lang="es-CO" sz="2400" dirty="0"/>
              <a:t>En otras palabras, el programa no solo ejecuta instrucciones en orden, sino que puede elegir qué acción realizar dependiendo de una situación específica.</a:t>
            </a:r>
          </a:p>
          <a:p>
            <a:endParaRPr lang="es-CO" sz="2400" dirty="0"/>
          </a:p>
          <a:p>
            <a:r>
              <a:rPr lang="es-CO" sz="2400" dirty="0"/>
              <a:t>Las decisiones en programación funcionan bajo la lógica:</a:t>
            </a:r>
            <a:br>
              <a:rPr lang="es-CO" sz="2400" dirty="0"/>
            </a:br>
            <a:r>
              <a:rPr lang="es-CO" sz="2400" b="1" dirty="0"/>
              <a:t>Si ocurre algo, entonces se ejecuta una acción; de lo contrario, se ejecuta otra.</a:t>
            </a:r>
            <a:endParaRPr lang="es-CO" sz="2400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D22C086-72BF-B843-7DBC-C36D736B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E19B350-C608-EF58-A24E-A26F2A6A1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86317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4: REBOTAR AL BORDE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/>
              <a:t>Estructura si - entonces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3B8CDC0-C566-CA49-8F3E-3BF099C10C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3" y="1872280"/>
            <a:ext cx="3255299" cy="3735027"/>
          </a:xfrm>
          <a:prstGeom prst="rect">
            <a:avLst/>
          </a:prstGeom>
        </p:spPr>
      </p:pic>
      <p:sp>
        <p:nvSpPr>
          <p:cNvPr id="7" name="Marcador de pie de página 6">
            <a:extLst>
              <a:ext uri="{FF2B5EF4-FFF2-40B4-BE49-F238E27FC236}">
                <a16:creationId xmlns:a16="http://schemas.microsoft.com/office/drawing/2014/main" id="{CFC0091A-D970-7777-4A57-092B8CC36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530FBA48-7061-A81B-107D-A86EFD92A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6424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SCRATCH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/>
              <a:t>Scratch es un entorno de programación visual desarrollado por el MIT Media </a:t>
            </a:r>
            <a:r>
              <a:rPr lang="es-CO" sz="2400" dirty="0" err="1"/>
              <a:t>Lab</a:t>
            </a:r>
            <a:r>
              <a:rPr lang="es-CO" sz="2400" dirty="0"/>
              <a:t>.</a:t>
            </a:r>
          </a:p>
          <a:p>
            <a:endParaRPr lang="es-CO" sz="2400" dirty="0"/>
          </a:p>
          <a:p>
            <a:r>
              <a:rPr lang="es-CO" sz="2400" dirty="0"/>
              <a:t>Permite crear:</a:t>
            </a:r>
          </a:p>
          <a:p>
            <a:endParaRPr lang="es-CO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Animaciones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Juegos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Historias interactivas</a:t>
            </a:r>
          </a:p>
          <a:p>
            <a:endParaRPr lang="es-CO" sz="2400" dirty="0"/>
          </a:p>
          <a:p>
            <a:r>
              <a:rPr lang="es-CO" sz="2400" dirty="0"/>
              <a:t>Sin necesidad de escribir código.</a:t>
            </a:r>
          </a:p>
          <a:p>
            <a:endParaRPr lang="es-CO" sz="2400" dirty="0"/>
          </a:p>
          <a:p>
            <a:r>
              <a:rPr lang="es-CO" sz="2400" dirty="0"/>
              <a:t>Registro: </a:t>
            </a:r>
            <a:r>
              <a:rPr lang="es-CO" sz="2400" dirty="0">
                <a:hlinkClick r:id="rId3"/>
              </a:rPr>
              <a:t>https://scratch.mit.edu/</a:t>
            </a:r>
            <a:r>
              <a:rPr lang="es-CO" sz="2400" dirty="0"/>
              <a:t> </a:t>
            </a:r>
          </a:p>
          <a:p>
            <a:endParaRPr lang="es-CO" sz="2400" dirty="0"/>
          </a:p>
        </p:txBody>
      </p:sp>
      <p:pic>
        <p:nvPicPr>
          <p:cNvPr id="1026" name="Picture 2" descr="Qué es Scratch? - Play Code Academy">
            <a:extLst>
              <a:ext uri="{FF2B5EF4-FFF2-40B4-BE49-F238E27FC236}">
                <a16:creationId xmlns:a16="http://schemas.microsoft.com/office/drawing/2014/main" id="{D3444117-8670-A07E-B69D-6440BA6B5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496" y="1861039"/>
            <a:ext cx="3619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CAEC350-5FDA-3827-B9C2-585C24326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CC46C42-D904-CF25-55C5-C32D025B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99774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5: VARIABLES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/>
              <a:t>Las variables son espacios en la memoria del programa que permiten almacenar información y modificarla durante la ejecución.</a:t>
            </a:r>
          </a:p>
          <a:p>
            <a:endParaRPr lang="es-CO" sz="2400" dirty="0"/>
          </a:p>
          <a:p>
            <a:r>
              <a:rPr lang="es-CO" sz="2400" dirty="0"/>
              <a:t>Una variable funciona como un “contenedor” donde se guarda un dato que puede cambiar a lo largo del programa, como un número, un texto o un valor lógico.</a:t>
            </a:r>
          </a:p>
          <a:p>
            <a:endParaRPr lang="es-CO" sz="2400" dirty="0"/>
          </a:p>
          <a:p>
            <a:r>
              <a:rPr lang="es-CO" sz="2400" dirty="0"/>
              <a:t>Gracias a las variables, los programas pueden recordar información, realizar cálculos y adaptarse a nuevas situaciones.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EF356DB-787B-FB36-F106-7F6E0A6E8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DCDC923-D6B7-4F02-154A-535F0F14E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74740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5: VARIABLES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/>
              <a:t>Las variables son espacios en la memoria del programa que permiten almacenar información y modificarla durante la ejecución.</a:t>
            </a:r>
          </a:p>
          <a:p>
            <a:endParaRPr lang="es-CO" sz="2400" dirty="0"/>
          </a:p>
          <a:p>
            <a:r>
              <a:rPr lang="es-CO" sz="2400" dirty="0"/>
              <a:t>Una variable funciona como un “contenedor” donde se guarda un dato que puede cambiar a lo largo del programa, como un número, un texto o un valor lógico.</a:t>
            </a:r>
          </a:p>
          <a:p>
            <a:endParaRPr lang="es-CO" sz="2400" dirty="0"/>
          </a:p>
          <a:p>
            <a:r>
              <a:rPr lang="es-CO" sz="2400" dirty="0"/>
              <a:t>Gracias a las variables, los programas pueden recordar información, realizar cálculos y adaptarse a nuevas situaciones.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7EDADD7-DFEF-963D-CEB2-475764165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90BCB3C-2782-91A3-FC8C-A99AD5D3D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22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79939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6: JUEGO ATRAPA EL OBJETO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/>
              <a:t>En Scratch el personaje se mueva continuamente por la pantalla y permita al usuario responder una pregunta matemática para ganar puntos.</a:t>
            </a:r>
          </a:p>
          <a:p>
            <a:pPr algn="just"/>
            <a:endParaRPr lang="es-CO" sz="2400" dirty="0"/>
          </a:p>
          <a:p>
            <a:pPr algn="just"/>
            <a:r>
              <a:rPr lang="es-CO" sz="2400" dirty="0"/>
              <a:t>El programa debe cumplir las siguientes condiciones:</a:t>
            </a:r>
          </a:p>
          <a:p>
            <a:pPr algn="just"/>
            <a:endParaRPr lang="es-CO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 dirty="0"/>
              <a:t>Crear una variable llamada puntos e iniciarla en cero y paso inicializarla en 5.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 dirty="0"/>
              <a:t>Hacer que el personaje se mueva de forma constante y rebote en los bordes.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 dirty="0"/>
              <a:t>Al presionar la tecla espacio, mostrar una pregunta matemática.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 dirty="0"/>
              <a:t>Si la respuesta es correcta, aumentar el puntaje y hacer que el personaje avance más rápido.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 dirty="0"/>
              <a:t>Si la respuesta es incorrecta, mostrar un mensaje.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400" dirty="0"/>
              <a:t>Mostrar en pantalla el puntaje actualizado.</a:t>
            </a:r>
          </a:p>
        </p:txBody>
      </p:sp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4DDE0D8E-B5C6-1C3B-3C71-30C7533BA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CF60901E-4214-A75D-99BF-B6C4EBD5F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23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0385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ETAPA 6: JUEGO ATRAPA EL OBJETO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C608A6D-DB34-BCF0-085C-5CE6BBCBC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Bloque 1</a:t>
            </a:r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F6802475-72FD-E1B4-8DA3-E9C9D7E903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1" y="2505075"/>
            <a:ext cx="3423155" cy="3739608"/>
          </a:xfrm>
        </p:spPr>
      </p:pic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B1ACEB0C-7265-32C5-59A5-B29759B8E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s-CO" dirty="0"/>
              <a:t>Bloque 2</a:t>
            </a:r>
          </a:p>
        </p:txBody>
      </p:sp>
      <p:pic>
        <p:nvPicPr>
          <p:cNvPr id="12" name="Marcador de contenido 11">
            <a:extLst>
              <a:ext uri="{FF2B5EF4-FFF2-40B4-BE49-F238E27FC236}">
                <a16:creationId xmlns:a16="http://schemas.microsoft.com/office/drawing/2014/main" id="{19D1B9AC-62C9-AAAB-0290-329C0440C41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426" y="2505074"/>
            <a:ext cx="3953183" cy="3739607"/>
          </a:xfrm>
        </p:spPr>
      </p:pic>
      <p:sp>
        <p:nvSpPr>
          <p:cNvPr id="13" name="Marcador de pie de página 12">
            <a:extLst>
              <a:ext uri="{FF2B5EF4-FFF2-40B4-BE49-F238E27FC236}">
                <a16:creationId xmlns:a16="http://schemas.microsoft.com/office/drawing/2014/main" id="{5B36B618-8628-810D-AE71-8FDB3D1DB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14" name="Marcador de número de diapositiva 13">
            <a:extLst>
              <a:ext uri="{FF2B5EF4-FFF2-40B4-BE49-F238E27FC236}">
                <a16:creationId xmlns:a16="http://schemas.microsoft.com/office/drawing/2014/main" id="{49C8F203-FEDF-0E9D-B6FF-0392DAA2A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24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5787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31C758DD-703C-A0FE-45F6-095515895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25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5799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SCRATCH - UNETE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CAEC350-5FDA-3827-B9C2-585C24326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CC46C42-D904-CF25-55C5-C32D025B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4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87CF524-D01B-9171-5D04-878B5C519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1151578"/>
            <a:ext cx="6781800" cy="50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427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SCRATCH - UNETE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CAEC350-5FDA-3827-B9C2-585C24326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CC46C42-D904-CF25-55C5-C32D025B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5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87CF524-D01B-9171-5D04-878B5C519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1151578"/>
            <a:ext cx="6781800" cy="50165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B01BA01-28A9-5122-FDE3-927EF2D1C2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1151578"/>
            <a:ext cx="6781800" cy="50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842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OBJETIVOS DE APRENDIZAJE SCRATCH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Comprender la lógica de programación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Organizar instrucciones secuencialmente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Aplicar estructuras de repetición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Utilizar condicionales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2400" dirty="0"/>
              <a:t>Implementar variables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80C6CE7-CC93-20FC-A4AC-04E6D6059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9474129-2FB1-6F59-2ED6-E4673D3BD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0068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ENTORNO DE TRABAJO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10E16C9-712B-60B4-DFB2-569010FB19F1}"/>
              </a:ext>
            </a:extLst>
          </p:cNvPr>
          <p:cNvSpPr txBox="1"/>
          <p:nvPr/>
        </p:nvSpPr>
        <p:spPr>
          <a:xfrm>
            <a:off x="703384" y="1186961"/>
            <a:ext cx="10832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CO" sz="2400" dirty="0"/>
              <a:t>Escenario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400" dirty="0"/>
              <a:t>Personaje (</a:t>
            </a:r>
            <a:r>
              <a:rPr lang="es-CO" sz="2400" dirty="0" err="1"/>
              <a:t>sprite</a:t>
            </a:r>
            <a:r>
              <a:rPr lang="es-CO" sz="2400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400" dirty="0"/>
              <a:t>Área de bloques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400" dirty="0"/>
              <a:t>Zona de programación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400" dirty="0"/>
              <a:t>Botón bandera verde (inicio)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FE51522-5F7E-0668-DDE7-81E77CFE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A33C5A8-7A1E-BCA6-13D9-06F347C53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5333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ESCENARIO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462807A-D0EF-715F-BD01-F60FDBDA8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4" y="1417793"/>
            <a:ext cx="10832122" cy="5255569"/>
          </a:xfrm>
          <a:prstGeom prst="rect">
            <a:avLst/>
          </a:prstGeom>
        </p:spPr>
      </p:pic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3EC7FF1-638B-3976-2D58-0BC2B00DC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122C09-C20D-6D50-8324-DD592DF62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6724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PERSONAJE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462807A-D0EF-715F-BD01-F60FDBDA8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4" y="1417793"/>
            <a:ext cx="10832122" cy="5255569"/>
          </a:xfrm>
          <a:prstGeom prst="rect">
            <a:avLst/>
          </a:prstGeom>
        </p:spPr>
      </p:pic>
      <p:sp>
        <p:nvSpPr>
          <p:cNvPr id="2" name="Elipse 1">
            <a:extLst>
              <a:ext uri="{FF2B5EF4-FFF2-40B4-BE49-F238E27FC236}">
                <a16:creationId xmlns:a16="http://schemas.microsoft.com/office/drawing/2014/main" id="{1EF838F0-96A0-DD0C-AFA1-10576F4BB65E}"/>
              </a:ext>
            </a:extLst>
          </p:cNvPr>
          <p:cNvSpPr/>
          <p:nvPr/>
        </p:nvSpPr>
        <p:spPr>
          <a:xfrm>
            <a:off x="9275885" y="2401416"/>
            <a:ext cx="1485900" cy="1573823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53B41A7-856E-C66F-C307-3A39E0D5D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4A4A5F6-D638-4D63-58F0-469834B6A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1126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8CDE5-2B23-D1FA-8552-EB7482787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16AED8F-5EF9-D767-FCE1-92D7CCBECC1D}"/>
              </a:ext>
            </a:extLst>
          </p:cNvPr>
          <p:cNvSpPr txBox="1"/>
          <p:nvPr/>
        </p:nvSpPr>
        <p:spPr>
          <a:xfrm>
            <a:off x="703384" y="255420"/>
            <a:ext cx="10832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rgbClr val="028200"/>
                </a:solidFill>
                <a:cs typeface="AlEXANDRIA"/>
              </a:rPr>
              <a:t>AREA DE BLOQUES</a:t>
            </a:r>
            <a:endParaRPr lang="es-CO" sz="4000" b="1" dirty="0">
              <a:solidFill>
                <a:srgbClr val="028200"/>
              </a:solidFill>
              <a:cs typeface="AlEXANDRIA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462807A-D0EF-715F-BD01-F60FDBDA8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4" y="1417793"/>
            <a:ext cx="10832122" cy="5255569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87AD8977-8AE1-2B4E-21F9-7EC84C9A35AB}"/>
              </a:ext>
            </a:extLst>
          </p:cNvPr>
          <p:cNvSpPr/>
          <p:nvPr/>
        </p:nvSpPr>
        <p:spPr>
          <a:xfrm>
            <a:off x="1028700" y="1995411"/>
            <a:ext cx="1705708" cy="4607169"/>
          </a:xfrm>
          <a:prstGeom prst="rect">
            <a:avLst/>
          </a:prstGeom>
          <a:noFill/>
          <a:ln w="730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815E9F5-DFE8-4C49-05C3-57997399A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By: Sebastián López Osorio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2AE6282-C788-A707-7678-EC3ADDEEF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C804-748C-4D39-92A6-579C1692B533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296720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</TotalTime>
  <Words>820</Words>
  <Application>Microsoft Macintosh PowerPoint</Application>
  <PresentationFormat>Panorámica</PresentationFormat>
  <Paragraphs>132</Paragraphs>
  <Slides>24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9" baseType="lpstr">
      <vt:lpstr>AlEXANDRIA</vt:lpstr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Fabrizzio Rodriguez</dc:creator>
  <cp:lastModifiedBy>Sebastian Lopez Osorio</cp:lastModifiedBy>
  <cp:revision>36</cp:revision>
  <dcterms:created xsi:type="dcterms:W3CDTF">2024-01-19T14:07:19Z</dcterms:created>
  <dcterms:modified xsi:type="dcterms:W3CDTF">2026-03-02T16:02:10Z</dcterms:modified>
</cp:coreProperties>
</file>