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comments/modernComment_147_AAB63E66.xml" ContentType="application/vnd.ms-powerpoint.comments+xml"/>
  <Override PartName="/ppt/ink/ink2.xml" ContentType="application/inkml+xml"/>
  <Override PartName="/ppt/comments/modernComment_100_2EE66D2.xml" ContentType="application/vnd.ms-powerpoint.comments+xml"/>
  <Override PartName="/ppt/comments/modernComment_14E_34300063.xml" ContentType="application/vnd.ms-powerpoint.comments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6"/>
  </p:notesMasterIdLst>
  <p:sldIdLst>
    <p:sldId id="326" r:id="rId2"/>
    <p:sldId id="327" r:id="rId3"/>
    <p:sldId id="256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A181B71-CD71-5747-AD76-40D177CACAAA}" name="Kenneth Ochoa" initials="KO" userId="S::k.ochoa129@uniandes.edu.co::6fbefb91-c465-47cf-8449-b37ee29448f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as Duque Jhon Fredy" initials="ADJF" lastIdx="1" clrIdx="0">
    <p:extLst>
      <p:ext uri="{19B8F6BF-5375-455C-9EA6-DF929625EA0E}">
        <p15:presenceInfo xmlns:p15="http://schemas.microsoft.com/office/powerpoint/2012/main" userId="Arias Duque Jhon Fred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4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comments/modernComment_100_2EE66D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A4F3D93-E886-40D5-8048-7335752E4FD8}" authorId="{BA181B71-CD71-5747-AD76-40D177CACAAA}" created="2026-04-20T19:50:10.562">
    <pc:sldMkLst xmlns:pc="http://schemas.microsoft.com/office/powerpoint/2013/main/command">
      <pc:docMk/>
      <pc:sldMk cId="49178322" sldId="256"/>
    </pc:sldMkLst>
    <p188:txBody>
      <a:bodyPr/>
      <a:lstStyle/>
      <a:p>
        <a:r>
          <a:rPr lang="es-CO"/>
          <a:t>Ajustar formato de la tabla. </a:t>
        </a:r>
      </a:p>
    </p188:txBody>
  </p188:cm>
</p188:cmLst>
</file>

<file path=ppt/comments/modernComment_147_AAB63E6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0BD00B0-6C19-4267-878D-7409C73A2F08}" authorId="{BA181B71-CD71-5747-AD76-40D177CACAAA}" created="2026-04-20T19:47:44.910">
    <pc:sldMkLst xmlns:pc="http://schemas.microsoft.com/office/powerpoint/2013/main/command">
      <pc:docMk/>
      <pc:sldMk cId="2864070246" sldId="327"/>
    </pc:sldMkLst>
    <p188:txBody>
      <a:bodyPr/>
      <a:lstStyle/>
      <a:p>
        <a:r>
          <a:rPr lang="es-CO"/>
          <a:t>Incluir componente 3</a:t>
        </a:r>
      </a:p>
    </p188:txBody>
  </p188:cm>
  <p188:cm id="{5D531343-0B9E-4936-B767-97479E43DCDB}" authorId="{BA181B71-CD71-5747-AD76-40D177CACAAA}" created="2026-04-20T19:48:25.666">
    <pc:sldMkLst xmlns:pc="http://schemas.microsoft.com/office/powerpoint/2013/main/command">
      <pc:docMk/>
      <pc:sldMk cId="2864070246" sldId="327"/>
    </pc:sldMkLst>
    <p188:txBody>
      <a:bodyPr/>
      <a:lstStyle/>
      <a:p>
        <a:r>
          <a:rPr lang="es-CO"/>
          <a:t>Incluir aquí o en diapositiva adicional objetivo y alcance de la consultoría. </a:t>
        </a:r>
      </a:p>
    </p188:txBody>
  </p188:cm>
  <p188:cm id="{C177E4BF-965F-4E55-AA98-ABAB78487932}" authorId="{BA181B71-CD71-5747-AD76-40D177CACAAA}" created="2026-04-20T19:48:46.728">
    <pc:sldMkLst xmlns:pc="http://schemas.microsoft.com/office/powerpoint/2013/main/command">
      <pc:docMk/>
      <pc:sldMk cId="2864070246" sldId="327"/>
    </pc:sldMkLst>
    <p188:txBody>
      <a:bodyPr/>
      <a:lstStyle/>
      <a:p>
        <a:r>
          <a:rPr lang="es-CO"/>
          <a:t>Incluir tabla de contenido de la presentación</a:t>
        </a:r>
      </a:p>
    </p188:txBody>
  </p188:cm>
</p188:cmLst>
</file>

<file path=ppt/comments/modernComment_14E_3430006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30A5872-3579-4A25-9028-3FD1A95AA0AF}" authorId="{BA181B71-CD71-5747-AD76-40D177CACAAA}" created="2026-04-20T19:50:39.497">
    <pc:sldMkLst xmlns:pc="http://schemas.microsoft.com/office/powerpoint/2013/main/command">
      <pc:docMk/>
      <pc:sldMk cId="875561059" sldId="334"/>
    </pc:sldMkLst>
    <p188:txBody>
      <a:bodyPr/>
      <a:lstStyle/>
      <a:p>
        <a:r>
          <a:rPr lang="es-CO"/>
          <a:t>Iniciar los bullets con mayúscula</a:t>
        </a:r>
      </a:p>
    </p188:txBody>
  </p188:cm>
</p188:cmLst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30T15:22:55.9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11306,'0'0'1921,"0"0"-1745,0 0-24,0 0-152,0 0-456,0 0-2329,0 0-3512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45A53-44EF-4F59-A43B-CA1B3E61C005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68835-3341-42AB-B43B-89BBD0EE15D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9789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6019F2-DBFB-53FD-895D-96F57DEDAE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679A1E4-70BE-8073-3D68-2BFCBA1E2B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730600-5CAE-5954-3031-BE9D1F747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A1A0F5-465E-A04A-CFDE-54FCF3866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BCEB56-8EDB-EF9B-B497-80BB9DCB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23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B35B1F-A717-6D99-0610-CD8E50D53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6355A7F-40D7-56C3-4C86-DAC344C84A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D52A1A-C13C-F8F7-E362-05AE08DB1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64CCDE-6CEF-6780-5152-57FBB995D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2E6117-8EBD-7972-C4C7-2376A6BF4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1077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81801F4-4145-7012-80B8-4FBFD3D658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DF562F-F90C-A266-3BAB-2828493C1C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CFEF6B-7633-A24D-378D-77094E0CE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4EFB4F-8717-6D09-8937-941711A3D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0DB18C-377C-1A5D-A721-0445DA8D3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319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o una columna 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ln>
            <a:solidFill>
              <a:srgbClr val="F8F8F8"/>
            </a:solidFill>
          </a:ln>
          <a:effectLst/>
        </p:spPr>
        <p:txBody>
          <a:bodyPr/>
          <a:lstStyle>
            <a:lvl1pPr>
              <a:defRPr b="0" i="0">
                <a:solidFill>
                  <a:srgbClr val="FFFFFF"/>
                </a:solidFill>
                <a:latin typeface="Myriad Pro"/>
                <a:cs typeface="Myriad Pro"/>
              </a:defRPr>
            </a:lvl1pPr>
          </a:lstStyle>
          <a:p>
            <a:fld id="{C0A736C3-0857-B64D-A6DE-8D30659CE39B}" type="datetimeFigureOut">
              <a:rPr lang="es-ES" smtClean="0"/>
              <a:pPr/>
              <a:t>20/04/2026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ln>
            <a:solidFill>
              <a:srgbClr val="F8F8F8"/>
            </a:solidFill>
          </a:ln>
          <a:effectLst/>
        </p:spPr>
        <p:txBody>
          <a:bodyPr/>
          <a:lstStyle>
            <a:lvl1pPr>
              <a:defRPr b="0" i="0">
                <a:solidFill>
                  <a:srgbClr val="FFFFFF"/>
                </a:solidFill>
                <a:latin typeface="Myriad Pro"/>
                <a:cs typeface="Myriad Pro"/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ln>
            <a:solidFill>
              <a:srgbClr val="F8F8F8"/>
            </a:solidFill>
          </a:ln>
          <a:effectLst/>
        </p:spPr>
        <p:txBody>
          <a:bodyPr/>
          <a:lstStyle>
            <a:lvl1pPr>
              <a:defRPr b="0" i="0">
                <a:solidFill>
                  <a:srgbClr val="FFFFFF"/>
                </a:solidFill>
                <a:latin typeface="Myriad Pro"/>
                <a:cs typeface="Myriad Pro"/>
              </a:defRPr>
            </a:lvl1pPr>
          </a:lstStyle>
          <a:p>
            <a:fld id="{E1AA2B2B-0D4B-A947-9CD7-A5D60418FEC0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09600" y="1027138"/>
            <a:ext cx="4715565" cy="1027137"/>
          </a:xfrm>
          <a:noFill/>
          <a:effectLst/>
        </p:spPr>
        <p:txBody>
          <a:bodyPr tIns="108000" rIns="108000" bIns="108000" anchor="ctr" anchorCtr="0">
            <a:noAutofit/>
          </a:bodyPr>
          <a:lstStyle>
            <a:lvl1pPr indent="0" algn="l">
              <a:spcBef>
                <a:spcPts val="0"/>
              </a:spcBef>
              <a:defRPr sz="3733" b="1" i="1" kern="1200" spc="0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s-ES_tradnl" dirty="0"/>
              <a:t>Texto una columna</a:t>
            </a:r>
            <a:endParaRPr lang="es-ES" dirty="0"/>
          </a:p>
        </p:txBody>
      </p:sp>
      <p:sp>
        <p:nvSpPr>
          <p:cNvPr id="12" name="Marcador de contenido 2"/>
          <p:cNvSpPr>
            <a:spLocks noGrp="1"/>
          </p:cNvSpPr>
          <p:nvPr>
            <p:ph sz="half" idx="14" hasCustomPrompt="1"/>
          </p:nvPr>
        </p:nvSpPr>
        <p:spPr>
          <a:xfrm>
            <a:off x="609600" y="2028105"/>
            <a:ext cx="3336021" cy="3864873"/>
          </a:xfrm>
          <a:noFill/>
        </p:spPr>
        <p:txBody>
          <a:bodyPr>
            <a:normAutofit/>
          </a:bodyPr>
          <a:lstStyle>
            <a:lvl1pPr marL="0" indent="0">
              <a:buFont typeface="Arial"/>
              <a:buNone/>
              <a:defRPr sz="1600" b="0" i="0">
                <a:solidFill>
                  <a:schemeClr val="tx1">
                    <a:lumMod val="50000"/>
                  </a:schemeClr>
                </a:solidFill>
                <a:latin typeface="Myriad Pro"/>
                <a:cs typeface="Myriad Pro"/>
              </a:defRPr>
            </a:lvl1pPr>
            <a:lvl2pPr marL="990575" indent="-380990">
              <a:buFont typeface="Arial"/>
              <a:buChar char="•"/>
              <a:defRPr sz="2400">
                <a:latin typeface="Catamaran Thin"/>
              </a:defRPr>
            </a:lvl2pPr>
            <a:lvl3pPr marL="1523962" indent="-304792">
              <a:buFont typeface="Arial"/>
              <a:buChar char="•"/>
              <a:defRPr sz="2133">
                <a:latin typeface="Catamaran Thin"/>
              </a:defRPr>
            </a:lvl3pPr>
            <a:lvl4pPr marL="2133547" indent="-304792">
              <a:buFont typeface="Arial"/>
              <a:buChar char="•"/>
              <a:defRPr sz="1867">
                <a:latin typeface="Catamaran Thin"/>
              </a:defRPr>
            </a:lvl4pPr>
            <a:lvl5pPr marL="2743131" indent="-304792">
              <a:buFont typeface="Arial"/>
              <a:buChar char="•"/>
              <a:defRPr sz="1600">
                <a:latin typeface="Catamaran Thin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 dirty="0"/>
              <a:t>Insertar imagen aquí, o multimedia</a:t>
            </a:r>
          </a:p>
        </p:txBody>
      </p:sp>
      <p:sp>
        <p:nvSpPr>
          <p:cNvPr id="14" name="Marcador de texto 3"/>
          <p:cNvSpPr>
            <a:spLocks noGrp="1"/>
          </p:cNvSpPr>
          <p:nvPr>
            <p:ph type="body" sz="quarter" idx="18"/>
          </p:nvPr>
        </p:nvSpPr>
        <p:spPr>
          <a:xfrm>
            <a:off x="4165600" y="2028104"/>
            <a:ext cx="7416800" cy="3864875"/>
          </a:xfrm>
        </p:spPr>
        <p:txBody>
          <a:bodyPr numCol="1">
            <a:noAutofit/>
          </a:bodyPr>
          <a:lstStyle>
            <a:lvl1pPr marL="0" indent="0">
              <a:buFontTx/>
              <a:buNone/>
              <a:defRPr sz="1467" b="0" i="0">
                <a:solidFill>
                  <a:schemeClr val="tx1">
                    <a:lumMod val="50000"/>
                  </a:schemeClr>
                </a:solidFill>
                <a:latin typeface="Myriad Pro"/>
                <a:cs typeface="Myriad Pro"/>
              </a:defRPr>
            </a:lvl1pPr>
            <a:lvl2pPr>
              <a:defRPr sz="1467" b="0" i="0">
                <a:solidFill>
                  <a:srgbClr val="7D8287"/>
                </a:solidFill>
                <a:latin typeface="Myriad Pro"/>
                <a:cs typeface="Myriad Pro"/>
              </a:defRPr>
            </a:lvl2pPr>
            <a:lvl3pPr>
              <a:defRPr sz="1467" b="0" i="0">
                <a:solidFill>
                  <a:srgbClr val="7D8287"/>
                </a:solidFill>
                <a:latin typeface="Myriad Pro"/>
                <a:cs typeface="Myriad Pro"/>
              </a:defRPr>
            </a:lvl3pPr>
            <a:lvl4pPr>
              <a:defRPr sz="1467" b="0" i="0">
                <a:solidFill>
                  <a:srgbClr val="7D8287"/>
                </a:solidFill>
                <a:latin typeface="Myriad Pro"/>
                <a:cs typeface="Myriad Pro"/>
              </a:defRPr>
            </a:lvl4pPr>
            <a:lvl5pPr>
              <a:defRPr sz="1467" b="0" i="0">
                <a:solidFill>
                  <a:srgbClr val="7D8287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13518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E5D470-CB8A-3DE8-C08D-939641C9D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9F11FF-89B1-0A55-B63F-5A4015BA3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56B291-0519-54A0-CE81-1B1D8023D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C082FD3-48F8-F780-C95E-79D8F5E5F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571C3A-8EE4-2574-CEC7-3E91E560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8389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6F7467-012C-B894-2463-3209C1AC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E9FC06-1491-6DFF-C77C-977904D4D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003E9B-152D-7E75-948B-B3B2D58E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714A2C-2BE4-B2A6-D84B-AF3F2A730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0DA48B-4C14-5B60-0C5F-B42642ED2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118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1B414-7D61-61A1-C9EB-01B6F0D96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75EC05-BC8D-B12F-FD4C-2DCABFB5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7C0E9CC-97C8-9231-8B6D-13B9851C5F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3D0A8EA-68BC-BEDE-3EF4-7810FD2BA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BFF65D2-3F67-C5FC-9BC9-21433F218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2E0970-1722-2E29-E479-0D7D9A871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6387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CF5904-AE7F-8907-CEB5-478D2BFFF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FD2256E-00ED-434D-B91D-2E1824B62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5D1C6A4-563E-A99A-0988-B035953D7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7F7B461-AECA-FA76-7423-A825A85710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AC9087F-45DB-BF27-BE2A-0CA5239ACC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42142F1-A800-670A-42CF-15B14AE34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90B188C-8AD5-1F51-E6F8-A6A61302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73C520-864C-D781-167A-6130CB9A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059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EF5F94-C2EB-9D9A-1F44-3322F2C3A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96DAEAE-D7C6-7C7B-F78C-5C5CCB63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BAA7B1-7591-B3B9-1B6D-681110B6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7C74C04-0695-A498-044B-E6050EE5B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762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89B975-FEA2-97A7-95A3-BEFCE2A6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10132F3-9D7B-84BC-EA0E-8F8D31F6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AE205E-AA65-303A-4422-E270BED2C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0605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39FD2-315A-E0BF-5495-8FB51C5D2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C53510-8248-CD01-B0F5-070AC08B6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B4CD4E3-40EC-7997-8667-59BF154DE0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083D246-746A-94B7-5FF7-BD1F6D3B4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0B4D96-6BFC-5257-D13C-B95A61A5E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B2691C1-8B04-C2BA-A2DE-51F61236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29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7F46FF-E55A-5294-FDFE-BAA72B15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5B932E-938D-0D2A-8D5C-98BA4BFAE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99A494F-457E-66EE-2D19-6A260CDCD4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399BB2-F64A-FDCA-A7F6-8C7A81572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9662634-B214-2DEB-F332-E543DA41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3DF1851-5654-515A-321B-11756ABDA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8353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096D577-D235-CC3B-38F6-DD3CCCE40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D313F5-2E67-B9C6-FFF6-C6AA61EE2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989F3B-C1E7-9A3A-A6CA-04CEF4579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C1420-9AF1-4073-9C12-EA4577186101}" type="datetimeFigureOut">
              <a:rPr lang="es-CO" smtClean="0"/>
              <a:t>20/04/2026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374E89-A026-C552-23B2-5104F2E510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039522-DF15-71AB-2CDA-B3253D615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EC22A-BC5F-46CC-949D-812E3EBEB1E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09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microsoft.com/office/2018/10/relationships/comments" Target="../comments/modernComment_147_AAB63E6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0_2EE66D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microsoft.com/office/2018/10/relationships/comments" Target="../comments/modernComment_14E_343000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D380E144-6795-44C8-8400-405F1CF84CA4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D380E144-6795-44C8-8400-405F1CF84CA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DEAFCB9B-CC95-8051-8CC3-630B55DF23E5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7379CFC-7D60-B146-85DC-CF0B179D8F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sz="3600" b="1"/>
              <a:t>Convenio de Cooperación Técnica Regional No Reembolsable No. </a:t>
            </a:r>
            <a:r>
              <a:rPr lang="en-US" sz="3600" b="1"/>
              <a:t>ATN/OC-19080-RG</a:t>
            </a:r>
            <a:br>
              <a:rPr lang="es-CO"/>
            </a:br>
            <a:endParaRPr lang="es-CO" dirty="0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355CB470-825D-94C0-959C-EAA878AB87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/>
              <a:t>Evaluación metodología OCDE-CAD</a:t>
            </a:r>
          </a:p>
          <a:p>
            <a:endParaRPr lang="es-ES"/>
          </a:p>
          <a:p>
            <a:r>
              <a:rPr lang="es-ES"/>
              <a:t>Consultor: Jhon Fredy Arias Duque</a:t>
            </a:r>
          </a:p>
          <a:p>
            <a:endParaRPr lang="es-ES"/>
          </a:p>
          <a:p>
            <a:r>
              <a:rPr lang="es-ES"/>
              <a:t>Abril 2026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432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001DF-076B-F0E4-09A2-0CAA93ABD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DCC9A453-31BF-E994-2778-CC17EC3B63DE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DCC9A453-31BF-E994-2778-CC17EC3B63D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FC5BC2B3-1333-534A-F7AE-7EFBC49B7528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FE7BE3D-128A-75EC-382F-4F620F7C9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780B9F1-B2BA-ABED-3DCD-2240088E1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7.Escalabilidad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5DADD93B-F0F7-FD21-9FF8-96F44AF318AF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Identificación de oportunidades de replicabilidad y expansión del modelo en otras ciudades o países de la región: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Alto potencial de escalabilidad por enfoque regional.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No existen mecanismos estructurados 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transferencia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replicabilidad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Limitaciones: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C1: usabilidad, flujos reales, interoperabilidad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C2: adopción normativa </a:t>
            </a:r>
          </a:p>
          <a:p>
            <a:r>
              <a:rPr lang="es-ES" sz="2000" dirty="0"/>
              <a:t>Hallazgo clave: Escalabilidad potencial, no operativa.</a:t>
            </a:r>
          </a:p>
        </p:txBody>
      </p:sp>
    </p:spTree>
    <p:extLst>
      <p:ext uri="{BB962C8B-B14F-4D97-AF65-F5344CB8AC3E}">
        <p14:creationId xmlns:p14="http://schemas.microsoft.com/office/powerpoint/2010/main" val="315345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61743-2C0F-37BB-E54F-B058EB84C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9A8F8257-A547-F493-9D24-87E1D181128A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9A8F8257-A547-F493-9D24-87E1D181128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2">
            <a:extLst>
              <a:ext uri="{FF2B5EF4-FFF2-40B4-BE49-F238E27FC236}">
                <a16:creationId xmlns:a16="http://schemas.microsoft.com/office/drawing/2014/main" id="{B76E2B2B-29B8-E153-B7AD-34C3A08B8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6658EDD4-05B6-DF3E-C513-AB2F93923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8.Buenas prácticas y lecciones aprendidas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C76269E-F45C-9163-69A0-D409BFB71C58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Buenas prácticas: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Se implementó un enfoque secuencial y articulado entre los componentes, partiendo de diagnóstico, diseño y propuestas.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Se mantuvo un seguimiento técnico continuo, con control de avances, entregables y calidad de productos.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Se conformaron equipos multidisciplinarios (legal, TI, mercado), fortaleciendo la capacidad técnica del proyecto.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Se incorporaron procesos participativos de validación, especialmente en el componente normativo.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La contratación se basó en criterios técnicos robustos, permitiendo contar con consultores especializados. </a:t>
            </a:r>
          </a:p>
          <a:p>
            <a:r>
              <a:rPr lang="es-ES" sz="2000" dirty="0"/>
              <a:t>Hallazgo clave: Buen diseño técnico y de gestión, con prácticas transferibles a otros proyectos.</a:t>
            </a:r>
          </a:p>
          <a:p>
            <a:endParaRPr lang="es-CO" sz="2000" dirty="0"/>
          </a:p>
          <a:p>
            <a:endParaRPr lang="es-CO" sz="2000" dirty="0"/>
          </a:p>
          <a:p>
            <a:endParaRPr lang="es-ES" sz="2000" dirty="0"/>
          </a:p>
          <a:p>
            <a:pPr marL="0" indent="0">
              <a:buNone/>
            </a:pP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3150192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B4D92-3CA7-FB2E-CBE6-2824EB0C1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CA6C171F-7E6D-4D8E-1EE1-700B8F1018AA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CA6C171F-7E6D-4D8E-1EE1-700B8F1018A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2">
            <a:extLst>
              <a:ext uri="{FF2B5EF4-FFF2-40B4-BE49-F238E27FC236}">
                <a16:creationId xmlns:a16="http://schemas.microsoft.com/office/drawing/2014/main" id="{64F96C20-A321-C60A-AE2D-AE68DA374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F9E93A3-2697-0947-C996-1153470A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9.Buenas prácticas y lecciones aprendidas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BA66A83-3AD3-AB47-5FB6-7FBE37BD0E4A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Lecciones aprendidas: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Las herramientas tecnológicas no generan resultados por sí solas; requieren condiciones habilitantes, incentivos y gobernanza.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La implementación de componentes sin una articulación operativa efectiva limita su complementariedad.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La gobernanza fue diseñada de manera tardía, reduciendo su impacto en la implementación.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La ausencia de responsabilidades vinculantes entre ciudades afectó la coordinación regional.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Se evidencian dificultades en la contratación de perfiles que integren tecnología y economía circular. </a:t>
            </a:r>
          </a:p>
          <a:p>
            <a:r>
              <a:rPr lang="es-ES" sz="2000" dirty="0"/>
              <a:t>Hallazgo clave: La efectividad depende del ecosistema, no solo del diseño de las herramientas.</a:t>
            </a:r>
          </a:p>
        </p:txBody>
      </p:sp>
    </p:spTree>
    <p:extLst>
      <p:ext uri="{BB962C8B-B14F-4D97-AF65-F5344CB8AC3E}">
        <p14:creationId xmlns:p14="http://schemas.microsoft.com/office/powerpoint/2010/main" val="1761767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D7FA6F08-13C5-8A60-4075-882F72116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10.Recomendaciones estratégicas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FD072512-9757-77F1-0FF9-234E889F2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b="1" i="1" dirty="0"/>
              <a:t>Las recomendaciones estratégicas se orientan en primera medida  a:</a:t>
            </a:r>
          </a:p>
          <a:p>
            <a:pPr marL="0" indent="0">
              <a:buNone/>
            </a:pPr>
            <a:endParaRPr lang="es-ES" sz="2000" b="1" i="1" dirty="0"/>
          </a:p>
          <a:p>
            <a:r>
              <a:rPr lang="es-ES" sz="2000" dirty="0"/>
              <a:t>Atender las recomendaciones para mejorar la operatividad y usabilidad de la plataforma. </a:t>
            </a:r>
          </a:p>
          <a:p>
            <a:r>
              <a:rPr lang="es-ES" sz="2000" dirty="0"/>
              <a:t>Fortalecer la articulación entre componentes y actores </a:t>
            </a:r>
          </a:p>
          <a:p>
            <a:r>
              <a:rPr lang="es-ES" sz="2000" dirty="0"/>
              <a:t>Consolidar la plataforma como infraestructura articuladora </a:t>
            </a:r>
          </a:p>
          <a:p>
            <a:r>
              <a:rPr lang="es-ES" sz="2000" dirty="0"/>
              <a:t>Implementar el modelo de  gobernanza propuesto para la plataforma </a:t>
            </a:r>
          </a:p>
          <a:p>
            <a:r>
              <a:rPr lang="es-ES" sz="2000" dirty="0"/>
              <a:t>Fortalecer condiciones habilitantes para los dos componentes</a:t>
            </a:r>
          </a:p>
          <a:p>
            <a:r>
              <a:rPr lang="es-ES" sz="2000" dirty="0"/>
              <a:t>Promover la transferencia de aprendizajes entre ciudades.</a:t>
            </a:r>
          </a:p>
          <a:p>
            <a:pPr marL="0" indent="0">
              <a:buNone/>
            </a:pP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87956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D7FA6F08-13C5-8A60-4075-882F72116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10.Recomendaciones estratégicas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FD072512-9757-77F1-0FF9-234E889F2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b="1" i="1" dirty="0"/>
              <a:t>Las recomendaciones estratégicas se orientan en primera medida  a:</a:t>
            </a:r>
          </a:p>
          <a:p>
            <a:pPr marL="0" indent="0">
              <a:buNone/>
            </a:pPr>
            <a:endParaRPr lang="es-ES" sz="2000" b="1" i="1" dirty="0"/>
          </a:p>
          <a:p>
            <a:r>
              <a:rPr lang="es-ES" sz="2000" dirty="0"/>
              <a:t>Atender las recomendaciones para mejorar la operatividad y usabilidad de la plataforma. </a:t>
            </a:r>
          </a:p>
          <a:p>
            <a:r>
              <a:rPr lang="es-ES" sz="2000" dirty="0"/>
              <a:t>Fortalecer la articulación entre componentes y actores </a:t>
            </a:r>
          </a:p>
          <a:p>
            <a:r>
              <a:rPr lang="es-ES" sz="2000" dirty="0"/>
              <a:t>Consolidar la plataforma como infraestructura articuladora </a:t>
            </a:r>
          </a:p>
          <a:p>
            <a:r>
              <a:rPr lang="es-ES" sz="2000" dirty="0"/>
              <a:t>Implementar el modelo de  gobernanza propuesto para la plataforma </a:t>
            </a:r>
          </a:p>
          <a:p>
            <a:r>
              <a:rPr lang="es-ES" sz="2000" dirty="0"/>
              <a:t>Fortalecer condiciones habilitantes para los dos componentes</a:t>
            </a:r>
          </a:p>
          <a:p>
            <a:r>
              <a:rPr lang="es-ES" sz="2000" dirty="0"/>
              <a:t>Promover la transferencia de aprendizajes entre ciudades.</a:t>
            </a:r>
          </a:p>
          <a:p>
            <a:pPr marL="0" indent="0">
              <a:buNone/>
            </a:pP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4189483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D380E144-6795-44C8-8400-405F1CF84CA4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D380E144-6795-44C8-8400-405F1CF84C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DEAFCB9B-CC95-8051-8CC3-630B55DF23E5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CACC0AF3-637B-C3BF-2C46-568910333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Objetivo y componentes</a:t>
            </a:r>
            <a:endParaRPr lang="es-CO" dirty="0"/>
          </a:p>
        </p:txBody>
      </p:sp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id="{AA62379C-4D00-87AB-C0BA-27FE84B732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390861"/>
            <a:ext cx="3788121" cy="1524157"/>
          </a:xfrm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" b="1"/>
              <a:t>Objetivo del convenio: </a:t>
            </a:r>
          </a:p>
          <a:p>
            <a:pPr marL="0" indent="0">
              <a:buNone/>
            </a:pPr>
            <a:endParaRPr lang="es-CO"/>
          </a:p>
          <a:p>
            <a:pPr marL="0" indent="0">
              <a:buNone/>
            </a:pPr>
            <a:r>
              <a:rPr lang="es-CO"/>
              <a:t>Impulsar la transición a la economía circular en América Latina y el Caribe</a:t>
            </a:r>
            <a:endParaRPr lang="es-CO" dirty="0"/>
          </a:p>
        </p:txBody>
      </p:sp>
      <p:sp>
        <p:nvSpPr>
          <p:cNvPr id="10" name="Marcador de contenido 9">
            <a:extLst>
              <a:ext uri="{FF2B5EF4-FFF2-40B4-BE49-F238E27FC236}">
                <a16:creationId xmlns:a16="http://schemas.microsoft.com/office/drawing/2014/main" id="{4D9456E5-9BFB-6BDD-2BE6-2AA1FE111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80711" y="1825625"/>
            <a:ext cx="6573089" cy="4351338"/>
          </a:xfrm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s-ES" b="1" dirty="0"/>
              <a:t>Componentes</a:t>
            </a:r>
          </a:p>
          <a:p>
            <a:pPr marL="0" indent="0">
              <a:buNone/>
            </a:pPr>
            <a:endParaRPr lang="es-ES" b="1" dirty="0"/>
          </a:p>
          <a:p>
            <a:pPr marL="0" indent="0">
              <a:buNone/>
            </a:pPr>
            <a:r>
              <a:rPr lang="es-ES" b="1" dirty="0"/>
              <a:t>Componente 1 (C1): </a:t>
            </a:r>
            <a:r>
              <a:rPr lang="es-ES" dirty="0"/>
              <a:t>Plataforma digital e indicadores. </a:t>
            </a:r>
          </a:p>
          <a:p>
            <a:pPr marL="0" indent="0">
              <a:buNone/>
            </a:pPr>
            <a:r>
              <a:rPr lang="es-ES" b="1" dirty="0"/>
              <a:t>Objetivo: </a:t>
            </a:r>
          </a:p>
          <a:p>
            <a:pPr marL="0" indent="0">
              <a:buNone/>
            </a:pPr>
            <a:r>
              <a:rPr lang="es-CO" dirty="0"/>
              <a:t>Fortalecer los mercados al interior de las ciudades e integrar un mercado común entre las cuatro ciudades participantes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b="1" dirty="0"/>
              <a:t>Componente 2 (C2): </a:t>
            </a:r>
            <a:r>
              <a:rPr lang="es-ES" dirty="0"/>
              <a:t>Fortalecimiento normativo</a:t>
            </a:r>
          </a:p>
          <a:p>
            <a:pPr marL="0" indent="0">
              <a:buNone/>
            </a:pPr>
            <a:r>
              <a:rPr lang="es-ES" b="1" dirty="0"/>
              <a:t>Objetivo: </a:t>
            </a:r>
          </a:p>
          <a:p>
            <a:pPr marL="0" indent="0">
              <a:buNone/>
            </a:pPr>
            <a:r>
              <a:rPr lang="es-CO" dirty="0"/>
              <a:t>Fortalecer el marco regulatorio y planes estratégicos en las ciudades beneficiarias en materia de economía circular</a:t>
            </a:r>
            <a:endParaRPr lang="es-ES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6407024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EF368E8-3098-B412-A7F4-26B54100C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225" y="220014"/>
            <a:ext cx="10515600" cy="1325563"/>
          </a:xfrm>
        </p:spPr>
        <p:txBody>
          <a:bodyPr/>
          <a:lstStyle/>
          <a:p>
            <a:r>
              <a:rPr lang="es-ES" dirty="0"/>
              <a:t>Metodología OCDE-CAD</a:t>
            </a:r>
            <a:endParaRPr lang="es-CO" dirty="0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BAAD2150-AB54-F6E7-3867-2BDD05404F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4003183"/>
              </p:ext>
            </p:extLst>
          </p:nvPr>
        </p:nvGraphicFramePr>
        <p:xfrm>
          <a:off x="828870" y="1241815"/>
          <a:ext cx="10943122" cy="5051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6007">
                  <a:extLst>
                    <a:ext uri="{9D8B030D-6E8A-4147-A177-3AD203B41FA5}">
                      <a16:colId xmlns:a16="http://schemas.microsoft.com/office/drawing/2014/main" val="2375733122"/>
                    </a:ext>
                  </a:extLst>
                </a:gridCol>
                <a:gridCol w="4911159">
                  <a:extLst>
                    <a:ext uri="{9D8B030D-6E8A-4147-A177-3AD203B41FA5}">
                      <a16:colId xmlns:a16="http://schemas.microsoft.com/office/drawing/2014/main" val="200974241"/>
                    </a:ext>
                  </a:extLst>
                </a:gridCol>
                <a:gridCol w="3485956">
                  <a:extLst>
                    <a:ext uri="{9D8B030D-6E8A-4147-A177-3AD203B41FA5}">
                      <a16:colId xmlns:a16="http://schemas.microsoft.com/office/drawing/2014/main" val="358178732"/>
                    </a:ext>
                  </a:extLst>
                </a:gridCol>
              </a:tblGrid>
              <a:tr h="806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>
                          <a:effectLst/>
                        </a:rPr>
                        <a:t>Dimensión 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>
                          <a:effectLst/>
                        </a:rPr>
                        <a:t>Alcance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>
                          <a:effectLst/>
                        </a:rPr>
                        <a:t>Pregunta orientadora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2598126068"/>
                  </a:ext>
                </a:extLst>
              </a:tr>
              <a:tr h="840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1 pertinencia de las acciones desarrolladas </a:t>
                      </a:r>
                      <a:endParaRPr lang="es-CO" sz="12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 dirty="0">
                          <a:effectLst/>
                        </a:rPr>
                        <a:t>Adecuación de la intervención a los contextos urbanos y sectoriales de cada ciudad.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 dirty="0">
                          <a:effectLst/>
                        </a:rPr>
                        <a:t>Relevancia frente a las prioridades locales y regionales de sostenibilidad.</a:t>
                      </a:r>
                      <a:endParaRPr lang="es-CO" sz="12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¿La intervención fue adecuada para el contexto y las necesidades identificadas?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2896557435"/>
                  </a:ext>
                </a:extLst>
              </a:tr>
              <a:tr h="840414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Coherencia de la intervención 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Evaluación del alineamiento entre los objetivos, actividades, productos y resultados.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Articulación entre los componentes y actores institucionales.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¿La intervención es consistente y complementaria con otras iniciativas y políticas?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1156666830"/>
                  </a:ext>
                </a:extLst>
              </a:tr>
              <a:tr h="71264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Cumplimiento de objetivos y resultados esperados</a:t>
                      </a: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Nivel de logro de metas e indicadores previstos en el convenio.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Revisión de evidencias y productos técnicos entregados.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¿La intervención logró los resultados previstos?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758208408"/>
                  </a:ext>
                </a:extLst>
              </a:tr>
              <a:tr h="628480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Eficiencia</a:t>
                      </a: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Relación entre los recursos utilizados y los resultados alcanzados.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¿Los resultados se lograron con un uso adecuado de los recursos disponibles?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821655447"/>
                  </a:ext>
                </a:extLst>
              </a:tr>
              <a:tr h="37294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Impacto</a:t>
                      </a: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Efectos significativos, positivos o negativos, previstos o no previstos, generados por la intervención.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¿Qué cambios más amplios produjo la intervención?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914634992"/>
                  </a:ext>
                </a:extLst>
              </a:tr>
              <a:tr h="71264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Sostenibilidad de los resultados 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Análisis de las condiciones institucionales, técnicas y financieras para la continuidad de los logros alcanzados.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¿Los resultados se mantendrán en el tiempo?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837444483"/>
                  </a:ext>
                </a:extLst>
              </a:tr>
              <a:tr h="71264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 Potencial de escalabilidad 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Identificación de oportunidades de replicabilidad y expansión del modelo en otras ciudades o países de la región.</a:t>
                      </a:r>
                      <a:endParaRPr lang="es-CO" sz="12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0054" marR="40054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O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¿El modelo puede ampliarse o replicarse en otros territorios o sectores?</a:t>
                      </a:r>
                    </a:p>
                  </a:txBody>
                  <a:tcPr marL="40054" marR="40054" marT="0" marB="0" anchor="ctr"/>
                </a:tc>
                <a:extLst>
                  <a:ext uri="{0D108BD9-81ED-4DB2-BD59-A6C34878D82A}">
                    <a16:rowId xmlns:a16="http://schemas.microsoft.com/office/drawing/2014/main" val="148227936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9566B97A-A46F-0951-5784-1E8B6241D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021015" y="13156"/>
            <a:ext cx="4186978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100" b="1" i="0" u="none" strike="noStrike" cap="none" normalizeH="0" baseline="0">
                <a:ln>
                  <a:noFill/>
                </a:ln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</a:t>
            </a:r>
            <a:r>
              <a:rPr kumimoji="0" lang="es-CO" altLang="es-CO" sz="1100" b="1" i="0" u="none" strike="noStrike" cap="none" normalizeH="0" baseline="0" bmk="">
                <a:ln>
                  <a:noFill/>
                </a:ln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abla </a:t>
            </a:r>
            <a:r>
              <a:rPr kumimoji="0" lang="es-CO" altLang="es-CO" sz="1100" b="1" i="0" u="none" strike="noStrike" cap="none" normalizeH="0" baseline="0" bmk="_Toc227065978">
                <a:ln>
                  <a:noFill/>
                </a:ln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 Criterios aplicados metodolog</a:t>
            </a:r>
            <a:r>
              <a:rPr kumimoji="0" lang="es-CO" altLang="es-CO" sz="1100" b="1" i="0" u="none" strike="noStrike" cap="none" normalizeH="0" baseline="0" bmk="_Toc227065978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í</a:t>
            </a:r>
            <a:r>
              <a:rPr kumimoji="0" lang="es-CO" altLang="es-CO" sz="1100" b="1" i="0" u="none" strike="noStrike" cap="none" normalizeH="0" baseline="0" bmk="_Toc227065978">
                <a:ln>
                  <a:noFill/>
                </a:ln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OCDE-CAD</a:t>
            </a:r>
            <a:endParaRPr kumimoji="0" lang="es-CO" altLang="es-CO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</a:t>
            </a:r>
            <a:r>
              <a:rPr kumimoji="0" lang="es-CO" altLang="es-CO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Elaboraci</a:t>
            </a:r>
            <a:r>
              <a:rPr kumimoji="0" lang="es-CO" altLang="es-CO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ó</a:t>
            </a:r>
            <a:r>
              <a:rPr kumimoji="0" lang="es-CO" altLang="es-CO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 propia basado en OCDE (2025).</a:t>
            </a: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8197822-681D-CF25-82D4-0223161ED0C2}"/>
              </a:ext>
            </a:extLst>
          </p:cNvPr>
          <p:cNvSpPr txBox="1"/>
          <p:nvPr/>
        </p:nvSpPr>
        <p:spPr>
          <a:xfrm>
            <a:off x="800878" y="6292950"/>
            <a:ext cx="20937894" cy="271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s-CO" sz="11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</a:t>
            </a:r>
            <a:r>
              <a:rPr lang="es-CO" sz="11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Elaboración propia basado en OCDE (2025).</a:t>
            </a:r>
            <a:endParaRPr lang="es-CO" sz="11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7832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D380E144-6795-44C8-8400-405F1CF84CA4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D380E144-6795-44C8-8400-405F1CF84C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DEAFCB9B-CC95-8051-8CC3-630B55DF23E5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BF74C54-40A9-0281-7F98-34DB80768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C4E18AE-7862-4069-9FDA-BE6E49A36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57201"/>
            <a:ext cx="10515600" cy="1621494"/>
          </a:xfrm>
        </p:spPr>
        <p:txBody>
          <a:bodyPr/>
          <a:lstStyle/>
          <a:p>
            <a:r>
              <a:rPr lang="es-ES" dirty="0"/>
              <a:t>1.Pertinencia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D30E966B-3F8B-A375-1554-C75796C7AE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CO" sz="2000" b="1" i="1" dirty="0"/>
              <a:t>Adecuación de la intervención a los contextos urbanos y sectoriales de cada ciudad: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Se realizó una caracterización técnica y sectorial robusta en las cuatro ciudades.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C1 alineó la plataforma con flujos materiales relevantes; C2 desarrolló análisis normativos pertinentes.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Persisten limitaciones en la incorporación efectiva de particularidades territoriales, especialmente en la validación de indicadores. </a:t>
            </a:r>
          </a:p>
          <a:p>
            <a:r>
              <a:rPr lang="es-ES" sz="2000" dirty="0"/>
              <a:t>Hallazgo clave: Adecuación técnica sólida, pero con apropiación territorial parcial.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4FA3288-E820-6C76-2657-A6A92F408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67268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O" sz="2000" b="1" i="1" dirty="0"/>
              <a:t>Relevancia frente a las prioridades locales y regionales de sostenibilidad: </a:t>
            </a:r>
          </a:p>
          <a:p>
            <a:r>
              <a:rPr lang="es-ES" sz="2000" dirty="0"/>
              <a:t>Ambos componentes responden a agendas locales y regionales de economía circular. </a:t>
            </a:r>
          </a:p>
          <a:p>
            <a:r>
              <a:rPr lang="es-ES" sz="2000" dirty="0"/>
              <a:t>Fuerte énfasis en: </a:t>
            </a:r>
          </a:p>
          <a:p>
            <a:pPr marL="228600" lvl="1">
              <a:spcBef>
                <a:spcPts val="1000"/>
              </a:spcBef>
            </a:pPr>
            <a:r>
              <a:rPr lang="es-ES" sz="2000" dirty="0"/>
              <a:t>gestión de residuos </a:t>
            </a:r>
          </a:p>
          <a:p>
            <a:pPr marL="228600" lvl="1">
              <a:spcBef>
                <a:spcPts val="1000"/>
              </a:spcBef>
            </a:pPr>
            <a:r>
              <a:rPr lang="es-ES" sz="2000" dirty="0"/>
              <a:t>aprovechamiento de materiales </a:t>
            </a:r>
          </a:p>
          <a:p>
            <a:r>
              <a:rPr lang="es-ES" sz="2000" dirty="0"/>
              <a:t>Menor desarrollo de estrategias: </a:t>
            </a:r>
          </a:p>
          <a:p>
            <a:pPr marL="228600" lvl="1">
              <a:spcBef>
                <a:spcPts val="1000"/>
              </a:spcBef>
            </a:pPr>
            <a:r>
              <a:rPr lang="es-ES" sz="2000" dirty="0"/>
              <a:t>preventivas </a:t>
            </a:r>
          </a:p>
          <a:p>
            <a:pPr marL="228600" lvl="1">
              <a:spcBef>
                <a:spcPts val="1000"/>
              </a:spcBef>
            </a:pPr>
            <a:r>
              <a:rPr lang="es-ES" sz="2000" dirty="0"/>
              <a:t>de rediseño productivo </a:t>
            </a:r>
          </a:p>
          <a:p>
            <a:r>
              <a:rPr lang="es-ES" sz="2000" dirty="0"/>
              <a:t>Hallazgo clave: Predomina un enfoque </a:t>
            </a:r>
            <a:r>
              <a:rPr lang="es-ES" sz="2000" dirty="0" err="1"/>
              <a:t>downstream</a:t>
            </a:r>
            <a:r>
              <a:rPr lang="es-ES" sz="2000" dirty="0"/>
              <a:t>, limitado frente a una circularidad integral.</a:t>
            </a:r>
          </a:p>
        </p:txBody>
      </p:sp>
    </p:spTree>
    <p:extLst>
      <p:ext uri="{BB962C8B-B14F-4D97-AF65-F5344CB8AC3E}">
        <p14:creationId xmlns:p14="http://schemas.microsoft.com/office/powerpoint/2010/main" val="87556105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B4EEF-8FC8-549A-1E31-939205080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83615E25-ED31-D697-58DD-A6E83DB50DA0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83615E25-ED31-D697-58DD-A6E83DB50DA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F79148CA-64AA-EEE6-A6EA-3B09A3FFC6D4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EF56D7E-0ACC-53A4-428F-90A3EFD2F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FB4C316-476B-019F-46B5-D84D4D987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57201"/>
            <a:ext cx="10515600" cy="1621494"/>
          </a:xfrm>
        </p:spPr>
        <p:txBody>
          <a:bodyPr/>
          <a:lstStyle/>
          <a:p>
            <a:r>
              <a:rPr lang="es-ES" dirty="0"/>
              <a:t>2.Coherencia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CC1AADCE-E0EA-8DE7-DA29-C8F003EB4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1800" b="1" i="1" dirty="0"/>
              <a:t>Evaluación del alineamiento entre los objetivos, actividades, productos y resultados: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800" dirty="0"/>
              <a:t>Existe una coherencia conceptual sólida entre los componentes.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800" dirty="0"/>
              <a:t>C1 (plataforma) se complementa con C2 (normativa y gobernanza).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800" dirty="0"/>
              <a:t>No obstante, esta coherencia no se tradujo en implementación efectiva. </a:t>
            </a:r>
          </a:p>
          <a:p>
            <a:r>
              <a:rPr lang="es-ES" sz="1800" dirty="0"/>
              <a:t>Hallazgo clave: Coherencia conceptual, pero no operativa.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303383B-F906-38F0-FA8B-958B0E4653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1800" b="1" i="1" dirty="0"/>
              <a:t>Articulación entre los componentes y actores institucionales: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800" dirty="0"/>
              <a:t>Se promovieron espacios de articulación entre actores y ciudades.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800" dirty="0"/>
              <a:t>Persisten limitaciones en: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1800" dirty="0"/>
              <a:t>activación de usuarios (C1)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1800" dirty="0"/>
              <a:t>adopción de recomendaciones (C2)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1800" dirty="0"/>
              <a:t>Las ciudades no ejecutoras tuvieron baja vinculación operativa. </a:t>
            </a:r>
          </a:p>
          <a:p>
            <a:r>
              <a:rPr lang="es-ES" sz="1800" dirty="0"/>
              <a:t>Hallazgo clave: Articulación diseñada, pero no activada.</a:t>
            </a:r>
          </a:p>
        </p:txBody>
      </p:sp>
    </p:spTree>
    <p:extLst>
      <p:ext uri="{BB962C8B-B14F-4D97-AF65-F5344CB8AC3E}">
        <p14:creationId xmlns:p14="http://schemas.microsoft.com/office/powerpoint/2010/main" val="2142983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0F27-86A3-FDF5-0820-6E77BABC3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5609DECE-BF38-4B45-9709-9FDFFCEE09BB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5609DECE-BF38-4B45-9709-9FDFFCEE09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2007248A-180F-6D3F-8E4F-E3752F0DCFD5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0FFAF1F-6DCC-7AB9-47B2-D6294DA49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6E2E251-7A10-7FB9-5397-AA0BEA505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57201"/>
            <a:ext cx="10515600" cy="1621494"/>
          </a:xfrm>
        </p:spPr>
        <p:txBody>
          <a:bodyPr/>
          <a:lstStyle/>
          <a:p>
            <a:r>
              <a:rPr lang="es-ES" dirty="0"/>
              <a:t>3.Cumplimiento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4DA5E5DB-9E60-8B6E-FAEA-E08C8A2D64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Nivel de logro de metas e indicadores previstos en el convenio: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Ambos componentes cumplieron con los productos definidos.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C1: plataforma e indicadores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C2: diagnósticos, gobernanza y validación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El cumplimiento se concentra en outputs, no en resultados efectivos. </a:t>
            </a:r>
          </a:p>
          <a:p>
            <a:r>
              <a:rPr lang="es-ES" sz="2000" dirty="0"/>
              <a:t>Hallazgo clave: Cumplimiento contractual alto, impacto en resultados limitado.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02AA411-A6E8-6CA4-65EB-FBCD773787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Revisión de evidencias y productos técnicos entregado: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La documentación permite verificar el cumplimiento en ambos componentes.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Persisten brechas: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usabilidad y madurez técnica de la plataforma (C1)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ausencia de implementación normativa (C2)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Limitaciones por tiempo de ejecución (especialmente C2). </a:t>
            </a:r>
          </a:p>
          <a:p>
            <a:r>
              <a:rPr lang="es-ES" sz="2000" dirty="0"/>
              <a:t>Hallazgo clave: Evidencia sólida de entrega, pero débil en implementación.</a:t>
            </a:r>
          </a:p>
        </p:txBody>
      </p:sp>
    </p:spTree>
    <p:extLst>
      <p:ext uri="{BB962C8B-B14F-4D97-AF65-F5344CB8AC3E}">
        <p14:creationId xmlns:p14="http://schemas.microsoft.com/office/powerpoint/2010/main" val="3879093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24292-F8DB-42A1-5917-BCDEC4729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D5ACF4C2-A5B3-62CC-AD2B-369BEAE9630D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D5ACF4C2-A5B3-62CC-AD2B-369BEAE9630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2">
            <a:extLst>
              <a:ext uri="{FF2B5EF4-FFF2-40B4-BE49-F238E27FC236}">
                <a16:creationId xmlns:a16="http://schemas.microsoft.com/office/drawing/2014/main" id="{B2525D0A-17CE-919F-DCCB-9DDAF33DD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F9BFB0C6-709E-1564-FF68-4EAD96A5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4.Eficiencia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82737FB9-B1BF-328E-560D-44F2C68024B0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Relación entre los recursos utilizados y los resultados alcanzados:</a:t>
            </a:r>
          </a:p>
          <a:p>
            <a:pPr marL="0" indent="0">
              <a:buNone/>
            </a:pPr>
            <a:endParaRPr lang="es-CO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Ejecución financiera adecuada y conforme al presupuesto.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No existen indicadores de </a:t>
            </a:r>
            <a:r>
              <a:rPr lang="es-ES" sz="2000" b="1" dirty="0"/>
              <a:t>costo-efectividad</a:t>
            </a:r>
            <a:r>
              <a:rPr lang="es-ES" sz="20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No es posible evaluar: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impacto económico de la plataforma (C1)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eficiencia de aplicar recomendaciones (C2) </a:t>
            </a:r>
          </a:p>
          <a:p>
            <a:r>
              <a:rPr lang="es-ES" sz="2000" dirty="0"/>
              <a:t>Hallazgo clave: Eficiencia </a:t>
            </a:r>
            <a:r>
              <a:rPr lang="es-ES" sz="2000" b="1" dirty="0"/>
              <a:t>presupuestal</a:t>
            </a:r>
            <a:r>
              <a:rPr lang="es-ES" sz="2000" dirty="0"/>
              <a:t>, no </a:t>
            </a:r>
            <a:r>
              <a:rPr lang="es-ES" sz="2000" b="1" dirty="0"/>
              <a:t>evaluable en resultados</a:t>
            </a:r>
            <a:r>
              <a:rPr lang="es-E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7258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CD609-C7C9-F245-34C3-C41EF5003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0646C44D-360C-07A4-FAD4-ADFFB813F9B7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0646C44D-360C-07A4-FAD4-ADFFB813F9B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E38420B2-DE8C-05F0-A991-C7BE261610CF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1FD9E42-EC88-E27F-F0C2-F0C5AA007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3E97A257-2216-BE8E-83DC-35E3EF139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5.Impacto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B8F1C40F-88F9-32D6-4F4D-DD8D6CF5DA8B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Efectos significativos, positivos o negativos, previstos o no previstos, generados por la intervención:</a:t>
            </a:r>
          </a:p>
          <a:p>
            <a:pPr marL="0" indent="0">
              <a:buNone/>
            </a:pPr>
            <a:endParaRPr lang="es-CO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No hay evidencia de cambios significativos atribuibles al proyecto.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C1: visibilidad de iniciativas y percepción de usuarios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C2: sensibilización institucional y diagnóstico de brechas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No se evidencian: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nuevas transacciones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cambios regulatorios </a:t>
            </a:r>
          </a:p>
          <a:p>
            <a:r>
              <a:rPr lang="es-ES" sz="2000" dirty="0"/>
              <a:t>Hallazgo clave: Impacto incipiente y no atribuible.</a:t>
            </a:r>
          </a:p>
        </p:txBody>
      </p:sp>
    </p:spTree>
    <p:extLst>
      <p:ext uri="{BB962C8B-B14F-4D97-AF65-F5344CB8AC3E}">
        <p14:creationId xmlns:p14="http://schemas.microsoft.com/office/powerpoint/2010/main" val="1503944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A7A4-4826-2EE0-C764-3460963F9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0A270E88-28EE-35A2-0481-07EAB620B3FC}"/>
                  </a:ext>
                </a:extLst>
              </p14:cNvPr>
              <p14:cNvContentPartPr/>
              <p14:nvPr/>
            </p14:nvContentPartPr>
            <p14:xfrm>
              <a:off x="11812849" y="5853367"/>
              <a:ext cx="480" cy="4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0A270E88-28EE-35A2-0481-07EAB620B3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00849" y="5841367"/>
                <a:ext cx="24000" cy="24000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CuadroTexto 48">
            <a:extLst>
              <a:ext uri="{FF2B5EF4-FFF2-40B4-BE49-F238E27FC236}">
                <a16:creationId xmlns:a16="http://schemas.microsoft.com/office/drawing/2014/main" id="{FCE3C2E3-D8B0-F1EC-B535-FF53B2DB99CA}"/>
              </a:ext>
            </a:extLst>
          </p:cNvPr>
          <p:cNvSpPr txBox="1"/>
          <p:nvPr/>
        </p:nvSpPr>
        <p:spPr>
          <a:xfrm>
            <a:off x="2267524" y="2024549"/>
            <a:ext cx="8135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endParaRPr lang="es-CO" sz="2400" dirty="0">
              <a:solidFill>
                <a:srgbClr val="5B5B5E"/>
              </a:solidFill>
              <a:latin typeface="Calibri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9D65CAF-94D8-9744-CA30-C9A7C9133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87CCC08A-064A-917B-EE87-E8290F9E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6.Sostenibilidad</a:t>
            </a:r>
            <a:endParaRPr lang="es-CO" dirty="0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EDD42EA3-0C23-CCBA-8927-8759D7F22723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000" b="1" i="1" dirty="0"/>
              <a:t>Análisis de las condiciones institucionales, técnicas y financieras para la continuidad de los logros alcanzados: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Ambos componentes generan insumos relevantes.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C1 depende 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apropiación institucional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mejoras técnicas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recursos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dirty="0"/>
              <a:t>C2 depende de: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implementación normativa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2000" dirty="0"/>
              <a:t>continuidad institucional </a:t>
            </a:r>
          </a:p>
          <a:p>
            <a:r>
              <a:rPr lang="es-ES" sz="2000" dirty="0"/>
              <a:t>Hallazgo clave: Sostenibilidad condicionada a factores externos.</a:t>
            </a:r>
          </a:p>
        </p:txBody>
      </p:sp>
    </p:spTree>
    <p:extLst>
      <p:ext uri="{BB962C8B-B14F-4D97-AF65-F5344CB8AC3E}">
        <p14:creationId xmlns:p14="http://schemas.microsoft.com/office/powerpoint/2010/main" val="17481204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1315</Words>
  <Application>Microsoft Office PowerPoint</Application>
  <PresentationFormat>Widescreen</PresentationFormat>
  <Paragraphs>172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Catamaran Thin</vt:lpstr>
      <vt:lpstr>Myriad Pro</vt:lpstr>
      <vt:lpstr>Symbol</vt:lpstr>
      <vt:lpstr>Times New Roman</vt:lpstr>
      <vt:lpstr>Tema de Office</vt:lpstr>
      <vt:lpstr>Convenio de Cooperación Técnica Regional No Reembolsable No. ATN/OC-19080-RG </vt:lpstr>
      <vt:lpstr>Objetivo y componentes</vt:lpstr>
      <vt:lpstr>Metodología OCDE-CAD</vt:lpstr>
      <vt:lpstr>1.Pertinencia</vt:lpstr>
      <vt:lpstr>2.Coherencia</vt:lpstr>
      <vt:lpstr>3.Cumplimiento</vt:lpstr>
      <vt:lpstr>4.Eficiencia</vt:lpstr>
      <vt:lpstr>5.Impacto</vt:lpstr>
      <vt:lpstr>6.Sostenibilidad</vt:lpstr>
      <vt:lpstr>7.Escalabilidad</vt:lpstr>
      <vt:lpstr>8.Buenas prácticas y lecciones aprendidas</vt:lpstr>
      <vt:lpstr>9.Buenas prácticas y lecciones aprendidas</vt:lpstr>
      <vt:lpstr>10.Recomendaciones estratégicas</vt:lpstr>
      <vt:lpstr>10.Recomendaciones estratégicas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Jhon Fredy Arias Duque</dc:creator>
  <cp:lastModifiedBy>Kenneth Ochoa</cp:lastModifiedBy>
  <cp:revision>41</cp:revision>
  <dcterms:created xsi:type="dcterms:W3CDTF">2023-07-26T20:27:22Z</dcterms:created>
  <dcterms:modified xsi:type="dcterms:W3CDTF">2026-04-20T19:52:14Z</dcterms:modified>
</cp:coreProperties>
</file>