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AB8CC58-AD22-C993-7087-99242E9F21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6A0F732-B1F5-1F8F-48A5-63684C58A1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83A1F4A-8C7E-D68F-97B4-B411D50AF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4A00-2B9F-47BE-8AC5-0ECEED297D81}" type="datetimeFigureOut">
              <a:rPr lang="es-CO" smtClean="0"/>
              <a:t>2/12/2025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8203EC8-686D-FCDF-A5CA-08ADCE764E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F5312F1-59A3-4218-B8EB-0592FD6907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0A8FA-B37A-4AEE-BF88-4B48F2349FF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32058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977E5B7-D1E0-B4A7-19EA-25F7C7D1DF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DF6EA8B-784D-C0E5-4ACB-4E46DB2F47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2A2ACF4-D870-AFF2-543E-00D9F5EE07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4A00-2B9F-47BE-8AC5-0ECEED297D81}" type="datetimeFigureOut">
              <a:rPr lang="es-CO" smtClean="0"/>
              <a:t>2/12/2025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64AA332-64E2-A2A9-97A1-577A5908A3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5BF2154-1BEC-54FE-09EE-BBB46C2FC7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0A8FA-B37A-4AEE-BF88-4B48F2349FF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11898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339D3994-8D72-4767-95A1-907EE13EB3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00812C7-A60D-26B8-54D6-A6FC96A693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6AEC299-B5ED-36E0-3B74-D414E819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4A00-2B9F-47BE-8AC5-0ECEED297D81}" type="datetimeFigureOut">
              <a:rPr lang="es-CO" smtClean="0"/>
              <a:t>2/12/2025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1ADA2B4-B384-048C-0BF4-06158DC5B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14F9543-85A6-3377-FA26-CB294E906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0A8FA-B37A-4AEE-BF88-4B48F2349FF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17777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477D1D-DE5E-0475-13CB-65C63F1FF5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C3926CB-4D37-F49A-0F73-DCC691C9CC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39448FF-41CC-F896-DF90-66186CA78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4A00-2B9F-47BE-8AC5-0ECEED297D81}" type="datetimeFigureOut">
              <a:rPr lang="es-CO" smtClean="0"/>
              <a:t>2/12/2025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BEC716E-0262-6E64-770C-34955131C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2AA557A-917B-A077-0117-769BB9A0C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0A8FA-B37A-4AEE-BF88-4B48F2349FF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97555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5F83F0-A752-244B-8045-DEA664C1F7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628BC09-FA3A-BB66-FDFC-EE018051EB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CE57C15-EC77-AF9C-32D4-3EE3CC2720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4A00-2B9F-47BE-8AC5-0ECEED297D81}" type="datetimeFigureOut">
              <a:rPr lang="es-CO" smtClean="0"/>
              <a:t>2/12/2025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87B4E81-FEDE-2D47-DCD4-18208A667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E619C7F-CB7A-1DA9-14F0-863D1FAC3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0A8FA-B37A-4AEE-BF88-4B48F2349FF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5466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D26B63D-F640-FCCC-2DED-3A8B83F1B9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7415035-2216-1840-959F-83584CF2D0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29DBB3D-5C9B-816B-4BE8-B1AF342B83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D4DB565-A8B1-A044-2FFB-35864F1D05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4A00-2B9F-47BE-8AC5-0ECEED297D81}" type="datetimeFigureOut">
              <a:rPr lang="es-CO" smtClean="0"/>
              <a:t>2/12/2025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07BD1EF-9BC5-0382-8BEC-EB7703372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5007254-86DA-903A-397C-4ACEB7494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0A8FA-B37A-4AEE-BF88-4B48F2349FF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383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2F9C295-66FC-57C9-8DA2-A6358F0290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3E49825-CA0B-52F3-6A7D-90482E021F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D41E780-61A4-44CE-7D6F-4E0B669AA6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6C2D746B-A538-A243-5F37-B5F8767422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99CBA0F-8258-8D24-491A-69D332103FF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149D9783-4F13-FAFD-FD28-4CECC4894A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4A00-2B9F-47BE-8AC5-0ECEED297D81}" type="datetimeFigureOut">
              <a:rPr lang="es-CO" smtClean="0"/>
              <a:t>2/12/2025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A0B4B07A-58EF-78AF-0966-6E78047701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037C6192-8592-ECA0-D9E6-2C6688575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0A8FA-B37A-4AEE-BF88-4B48F2349FF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59441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70036B-7F73-5D79-92D1-4601C45B73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4AE62AF-9B58-9848-071C-78E64C177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4A00-2B9F-47BE-8AC5-0ECEED297D81}" type="datetimeFigureOut">
              <a:rPr lang="es-CO" smtClean="0"/>
              <a:t>2/12/2025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DEA665C-22E4-9F24-DB95-C65A8162E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87E8E09-C10E-53EE-4463-F519A9A94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0A8FA-B37A-4AEE-BF88-4B48F2349FF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84792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AB3E8E9E-3A27-FD58-B1E3-DB20CC039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4A00-2B9F-47BE-8AC5-0ECEED297D81}" type="datetimeFigureOut">
              <a:rPr lang="es-CO" smtClean="0"/>
              <a:t>2/12/2025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6EE7455-45F8-B3DC-F267-B85519FCA4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9DA0784-A7EB-E0C6-DCD4-614EA2526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0A8FA-B37A-4AEE-BF88-4B48F2349FF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6048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B0780D-C737-A26C-C1A2-543C599F02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FFF5FE8-99FA-D073-1E4B-FC870D192D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47C1A3E-18FE-FC2A-DBAB-81D4556DE1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581FA90-FA6C-A683-3E45-8183C5B63F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4A00-2B9F-47BE-8AC5-0ECEED297D81}" type="datetimeFigureOut">
              <a:rPr lang="es-CO" smtClean="0"/>
              <a:t>2/12/2025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CDDE7D2-2069-9FF3-E9E2-416A71318D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0D90501-EE42-DA32-46BD-B850F61E0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0A8FA-B37A-4AEE-BF88-4B48F2349FF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06567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335AA57-4E31-E273-E1E7-974B509F9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D74EB928-152B-D697-129F-67C8517E8A9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E1C4631-B868-8973-566A-20C696822A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71B4DC7-F492-A533-F1AA-05CA5EFFE5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4A00-2B9F-47BE-8AC5-0ECEED297D81}" type="datetimeFigureOut">
              <a:rPr lang="es-CO" smtClean="0"/>
              <a:t>2/12/2025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EC4D426-F6E1-5ECE-6440-A3F785F007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835448E-2F06-1EB3-4F7E-47B922B1B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0A8FA-B37A-4AEE-BF88-4B48F2349FF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31691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471B0493-6C7E-79FC-5D47-757791D98D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49DA289-B568-3CD1-EBB6-6B4E63688E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16BF420-2783-5D37-EA9F-0079530F2F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9144A00-2B9F-47BE-8AC5-0ECEED297D81}" type="datetimeFigureOut">
              <a:rPr lang="es-CO" smtClean="0"/>
              <a:t>2/12/2025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919E409-46F1-CB77-32DC-0584D6BC0B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2110234-68DA-35B6-A4BA-273AA420A7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040A8FA-B37A-4AEE-BF88-4B48F2349FF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09419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8B8CC60-EB26-290D-BA26-181BC563C2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06401"/>
            <a:ext cx="9144000" cy="960284"/>
          </a:xfrm>
        </p:spPr>
        <p:txBody>
          <a:bodyPr>
            <a:normAutofit fontScale="90000"/>
          </a:bodyPr>
          <a:lstStyle/>
          <a:p>
            <a:r>
              <a:rPr lang="es-CO" sz="4000" dirty="0"/>
              <a:t>Prevención de las ETV</a:t>
            </a:r>
            <a:br>
              <a:rPr lang="es-CO" sz="4000" dirty="0"/>
            </a:br>
            <a:r>
              <a:rPr lang="es-CO" sz="4000" dirty="0"/>
              <a:t>Cercanías Laguna El </a:t>
            </a:r>
            <a:r>
              <a:rPr lang="es-CO" sz="4000" dirty="0" err="1"/>
              <a:t>Pondaje</a:t>
            </a:r>
            <a:endParaRPr lang="es-CO" sz="4000" dirty="0"/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54C3963A-3229-8919-B68E-783A277D42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9258563"/>
              </p:ext>
            </p:extLst>
          </p:nvPr>
        </p:nvGraphicFramePr>
        <p:xfrm>
          <a:off x="619432" y="1620520"/>
          <a:ext cx="10953136" cy="499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9142">
                  <a:extLst>
                    <a:ext uri="{9D8B030D-6E8A-4147-A177-3AD203B41FA5}">
                      <a16:colId xmlns:a16="http://schemas.microsoft.com/office/drawing/2014/main" val="1882851037"/>
                    </a:ext>
                  </a:extLst>
                </a:gridCol>
                <a:gridCol w="1369142">
                  <a:extLst>
                    <a:ext uri="{9D8B030D-6E8A-4147-A177-3AD203B41FA5}">
                      <a16:colId xmlns:a16="http://schemas.microsoft.com/office/drawing/2014/main" val="2358370348"/>
                    </a:ext>
                  </a:extLst>
                </a:gridCol>
                <a:gridCol w="1369142">
                  <a:extLst>
                    <a:ext uri="{9D8B030D-6E8A-4147-A177-3AD203B41FA5}">
                      <a16:colId xmlns:a16="http://schemas.microsoft.com/office/drawing/2014/main" val="1968755594"/>
                    </a:ext>
                  </a:extLst>
                </a:gridCol>
                <a:gridCol w="1369142">
                  <a:extLst>
                    <a:ext uri="{9D8B030D-6E8A-4147-A177-3AD203B41FA5}">
                      <a16:colId xmlns:a16="http://schemas.microsoft.com/office/drawing/2014/main" val="645915847"/>
                    </a:ext>
                  </a:extLst>
                </a:gridCol>
                <a:gridCol w="1369142">
                  <a:extLst>
                    <a:ext uri="{9D8B030D-6E8A-4147-A177-3AD203B41FA5}">
                      <a16:colId xmlns:a16="http://schemas.microsoft.com/office/drawing/2014/main" val="3130672251"/>
                    </a:ext>
                  </a:extLst>
                </a:gridCol>
                <a:gridCol w="1369142">
                  <a:extLst>
                    <a:ext uri="{9D8B030D-6E8A-4147-A177-3AD203B41FA5}">
                      <a16:colId xmlns:a16="http://schemas.microsoft.com/office/drawing/2014/main" val="4055173137"/>
                    </a:ext>
                  </a:extLst>
                </a:gridCol>
                <a:gridCol w="1369142">
                  <a:extLst>
                    <a:ext uri="{9D8B030D-6E8A-4147-A177-3AD203B41FA5}">
                      <a16:colId xmlns:a16="http://schemas.microsoft.com/office/drawing/2014/main" val="3211012211"/>
                    </a:ext>
                  </a:extLst>
                </a:gridCol>
                <a:gridCol w="1369142">
                  <a:extLst>
                    <a:ext uri="{9D8B030D-6E8A-4147-A177-3AD203B41FA5}">
                      <a16:colId xmlns:a16="http://schemas.microsoft.com/office/drawing/2014/main" val="954852504"/>
                    </a:ext>
                  </a:extLst>
                </a:gridCol>
              </a:tblGrid>
              <a:tr h="315638">
                <a:tc>
                  <a:txBody>
                    <a:bodyPr/>
                    <a:lstStyle/>
                    <a:p>
                      <a:pPr algn="ctr"/>
                      <a:r>
                        <a:rPr lang="es-CO" sz="1100" dirty="0"/>
                        <a:t>Acciones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100" dirty="0"/>
                        <a:t>Charco Azul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100" dirty="0"/>
                        <a:t>El </a:t>
                      </a:r>
                      <a:r>
                        <a:rPr lang="es-CO" sz="1100" dirty="0" err="1"/>
                        <a:t>Pondaje</a:t>
                      </a:r>
                      <a:endParaRPr lang="es-CO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100" dirty="0" err="1"/>
                        <a:t>Jose</a:t>
                      </a:r>
                      <a:r>
                        <a:rPr lang="es-CO" sz="1100" dirty="0"/>
                        <a:t> Manuel Marroquín II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100" dirty="0"/>
                        <a:t>Los Comuneros II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100" dirty="0"/>
                        <a:t>Ricardo Balcázar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100" dirty="0"/>
                        <a:t>Villa del Lago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100" dirty="0"/>
                        <a:t>Total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1828852"/>
                  </a:ext>
                </a:extLst>
              </a:tr>
              <a:tr h="382585">
                <a:tc>
                  <a:txBody>
                    <a:bodyPr/>
                    <a:lstStyle/>
                    <a:p>
                      <a:pPr algn="ctr"/>
                      <a:r>
                        <a:rPr lang="es-CO" sz="1100" dirty="0"/>
                        <a:t>Control larvario en Vivienda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100" dirty="0"/>
                        <a:t>84 Visitas a viviendas para eliminación de criaderos</a:t>
                      </a:r>
                    </a:p>
                    <a:p>
                      <a:pPr algn="ctr"/>
                      <a:endParaRPr lang="es-CO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10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100" dirty="0"/>
                        <a:t>1.190 Visitas a viviendas para eliminación de criaderos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10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10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10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100" dirty="0"/>
                        <a:t>1.274 Visitas a viviendas para eliminación de criaderos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6483629"/>
                  </a:ext>
                </a:extLst>
              </a:tr>
              <a:tr h="132386">
                <a:tc>
                  <a:txBody>
                    <a:bodyPr/>
                    <a:lstStyle/>
                    <a:p>
                      <a:pPr algn="ctr"/>
                      <a:r>
                        <a:rPr lang="es-CO" sz="1100" dirty="0"/>
                        <a:t>Control Larvario en Concentraciones Humanas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ptos" panose="02110004020202020204"/>
                          <a:ea typeface="+mn-ea"/>
                          <a:cs typeface="+mn-cs"/>
                        </a:rPr>
                        <a:t>13 Visitas a concentraciones humanas para eliminación de criaderos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ptos" panose="02110004020202020204"/>
                          <a:ea typeface="+mn-ea"/>
                          <a:cs typeface="+mn-cs"/>
                        </a:rPr>
                        <a:t>16 Visitas a concentraciones humanas para eliminación de criaderos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ptos" panose="02110004020202020204"/>
                          <a:ea typeface="+mn-ea"/>
                          <a:cs typeface="+mn-cs"/>
                        </a:rPr>
                        <a:t>101 Visitas a concentraciones humanas para eliminación de criaderos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ptos" panose="02110004020202020204"/>
                          <a:ea typeface="+mn-ea"/>
                          <a:cs typeface="+mn-cs"/>
                        </a:rPr>
                        <a:t>28 Visitas a concentraciones humanas para eliminación de criaderos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ptos" panose="02110004020202020204"/>
                          <a:ea typeface="+mn-ea"/>
                          <a:cs typeface="+mn-cs"/>
                        </a:rPr>
                        <a:t>19 Visitas a concentraciones humanas para eliminación de criaderos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17 Visitas a concentraciones humanas para eliminación de criaderos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194 Visitas a concentraciones humanas para eliminación de criaderos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1337451"/>
                  </a:ext>
                </a:extLst>
              </a:tr>
              <a:tr h="382585">
                <a:tc>
                  <a:txBody>
                    <a:bodyPr/>
                    <a:lstStyle/>
                    <a:p>
                      <a:pPr algn="ctr"/>
                      <a:r>
                        <a:rPr lang="es-CO" sz="1100" dirty="0"/>
                        <a:t>Control Larvario en Sumideros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10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100" dirty="0"/>
                        <a:t>2460 revisiones a sumideros de aguas lluvias en vía pública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ptos" panose="02110004020202020204"/>
                          <a:ea typeface="+mn-ea"/>
                          <a:cs typeface="+mn-cs"/>
                        </a:rPr>
                        <a:t>21385 revisiones a sumideros de aguas lluvias en vía pública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ptos" panose="02110004020202020204"/>
                          <a:ea typeface="+mn-ea"/>
                          <a:cs typeface="+mn-cs"/>
                        </a:rPr>
                        <a:t>14103 revisiones a sumideros de aguas lluvias en vía pública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ptos" panose="02110004020202020204"/>
                          <a:ea typeface="+mn-ea"/>
                          <a:cs typeface="+mn-cs"/>
                        </a:rPr>
                        <a:t>3276 revisiones a sumideros de aguas lluvias en vía pública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ptos" panose="02110004020202020204"/>
                          <a:ea typeface="+mn-ea"/>
                          <a:cs typeface="+mn-cs"/>
                        </a:rPr>
                        <a:t>2489 revisiones a sumideros de aguas lluvias en vía pública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CO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43.713 </a:t>
                      </a:r>
                      <a:r>
                        <a:rPr kumimoji="0" lang="es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revisiones a sumideros de aguas lluvias en vía pública</a:t>
                      </a:r>
                      <a:endParaRPr lang="es-CO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6716549"/>
                  </a:ext>
                </a:extLst>
              </a:tr>
              <a:tr h="382585">
                <a:tc>
                  <a:txBody>
                    <a:bodyPr/>
                    <a:lstStyle/>
                    <a:p>
                      <a:pPr algn="ctr"/>
                      <a:r>
                        <a:rPr lang="es-CO" sz="1100" dirty="0"/>
                        <a:t>Fumigación con Maquina Pesada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ptos" panose="02110004020202020204"/>
                          <a:ea typeface="+mn-ea"/>
                          <a:cs typeface="+mn-c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ptos" panose="02110004020202020204"/>
                          <a:ea typeface="+mn-ea"/>
                          <a:cs typeface="+mn-c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100" dirty="0"/>
                        <a:t>362 manzanas fumigadas con 17376 predios impactados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CO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ptos" panose="02110004020202020204"/>
                          <a:ea typeface="+mn-ea"/>
                          <a:cs typeface="+mn-cs"/>
                        </a:rPr>
                        <a:t>X</a:t>
                      </a:r>
                      <a:endParaRPr kumimoji="0" lang="es-CO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ptos" panose="021100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CO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ptos" panose="02110004020202020204"/>
                          <a:ea typeface="+mn-ea"/>
                          <a:cs typeface="+mn-cs"/>
                        </a:rPr>
                        <a:t>X</a:t>
                      </a:r>
                      <a:endParaRPr kumimoji="0" lang="es-CO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ptos" panose="021100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ptos" panose="02110004020202020204"/>
                          <a:ea typeface="+mn-ea"/>
                          <a:cs typeface="+mn-c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100" dirty="0"/>
                        <a:t>362 manzanas fumigadas con 17376 predios impactados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4170342"/>
                  </a:ext>
                </a:extLst>
              </a:tr>
              <a:tr h="420547">
                <a:tc>
                  <a:txBody>
                    <a:bodyPr/>
                    <a:lstStyle/>
                    <a:p>
                      <a:pPr algn="ctr"/>
                      <a:r>
                        <a:rPr lang="es-CO" sz="1100" dirty="0"/>
                        <a:t>Fumigación con Motomochila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CO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ptos" panose="02110004020202020204"/>
                          <a:ea typeface="+mn-ea"/>
                          <a:cs typeface="+mn-cs"/>
                        </a:rPr>
                        <a:t>X</a:t>
                      </a:r>
                      <a:endParaRPr kumimoji="0" lang="es-CO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ptos" panose="021100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ptos" panose="02110004020202020204"/>
                          <a:ea typeface="+mn-ea"/>
                          <a:cs typeface="+mn-c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100" dirty="0"/>
                        <a:t>92 viviendas fumigadas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CO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ptos" panose="02110004020202020204"/>
                          <a:ea typeface="+mn-ea"/>
                          <a:cs typeface="+mn-cs"/>
                        </a:rPr>
                        <a:t>X</a:t>
                      </a:r>
                      <a:endParaRPr kumimoji="0" lang="es-CO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ptos" panose="021100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CO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ptos" panose="02110004020202020204"/>
                          <a:ea typeface="+mn-ea"/>
                          <a:cs typeface="+mn-cs"/>
                        </a:rPr>
                        <a:t>X</a:t>
                      </a:r>
                      <a:endParaRPr kumimoji="0" lang="es-CO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ptos" panose="021100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ptos" panose="02110004020202020204"/>
                          <a:ea typeface="+mn-ea"/>
                          <a:cs typeface="+mn-c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100" dirty="0"/>
                        <a:t>92 viviendas fumigadas</a:t>
                      </a:r>
                    </a:p>
                    <a:p>
                      <a:pPr algn="ctr"/>
                      <a:endParaRPr lang="es-CO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1240337"/>
                  </a:ext>
                </a:extLst>
              </a:tr>
              <a:tr h="193236">
                <a:tc>
                  <a:txBody>
                    <a:bodyPr/>
                    <a:lstStyle/>
                    <a:p>
                      <a:pPr algn="ctr"/>
                      <a:r>
                        <a:rPr lang="es-CO" sz="1100" dirty="0"/>
                        <a:t>Eco Salud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100" dirty="0"/>
                        <a:t>Stand educativo el 08 de mayo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CO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ptos" panose="02110004020202020204"/>
                          <a:ea typeface="+mn-ea"/>
                          <a:cs typeface="+mn-cs"/>
                        </a:rPr>
                        <a:t>X</a:t>
                      </a:r>
                      <a:endParaRPr kumimoji="0" lang="es-CO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ptos" panose="021100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CO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ptos" panose="02110004020202020204"/>
                          <a:ea typeface="+mn-ea"/>
                          <a:cs typeface="+mn-cs"/>
                        </a:rPr>
                        <a:t>X</a:t>
                      </a:r>
                      <a:endParaRPr kumimoji="0" lang="es-CO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ptos" panose="021100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ptos" panose="02110004020202020204"/>
                          <a:ea typeface="+mn-ea"/>
                          <a:cs typeface="+mn-c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CO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ptos" panose="02110004020202020204"/>
                          <a:ea typeface="+mn-ea"/>
                          <a:cs typeface="+mn-cs"/>
                        </a:rPr>
                        <a:t>X</a:t>
                      </a:r>
                      <a:endParaRPr kumimoji="0" lang="es-CO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ptos" panose="02110004020202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ptos" panose="02110004020202020204"/>
                          <a:ea typeface="+mn-ea"/>
                          <a:cs typeface="+mn-cs"/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100" dirty="0"/>
                        <a:t>1 Actividad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9170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769660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245</Words>
  <Application>Microsoft Office PowerPoint</Application>
  <PresentationFormat>Panorámica</PresentationFormat>
  <Paragraphs>57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Tema de Office</vt:lpstr>
      <vt:lpstr>Prevención de las ETV Cercanías Laguna El Pondaje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Andres Felipe Ramirez</dc:creator>
  <cp:lastModifiedBy>Andres Felipe Ramirez</cp:lastModifiedBy>
  <cp:revision>2</cp:revision>
  <dcterms:created xsi:type="dcterms:W3CDTF">2025-12-02T21:22:21Z</dcterms:created>
  <dcterms:modified xsi:type="dcterms:W3CDTF">2025-12-02T21:51:28Z</dcterms:modified>
</cp:coreProperties>
</file>