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1" r:id="rId4"/>
    <p:sldId id="262" r:id="rId5"/>
    <p:sldId id="263" r:id="rId6"/>
    <p:sldId id="265" r:id="rId7"/>
    <p:sldId id="268" r:id="rId8"/>
    <p:sldId id="273" r:id="rId9"/>
    <p:sldId id="269" r:id="rId10"/>
    <p:sldId id="270" r:id="rId11"/>
    <p:sldId id="267" r:id="rId12"/>
    <p:sldId id="272" r:id="rId13"/>
    <p:sldId id="274" r:id="rId14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2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6247" autoAdjust="0"/>
  </p:normalViewPr>
  <p:slideViewPr>
    <p:cSldViewPr snapToGrid="0">
      <p:cViewPr>
        <p:scale>
          <a:sx n="50" d="100"/>
          <a:sy n="50" d="100"/>
        </p:scale>
        <p:origin x="1494" y="-2010"/>
      </p:cViewPr>
      <p:guideLst>
        <p:guide orient="horz" pos="51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B80320-BE2B-4476-AB8C-C62266C2843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5F352A-5C95-4A58-AF8A-97699CA4EAB8}">
      <dgm:prSet custT="1"/>
      <dgm:spPr/>
      <dgm:t>
        <a:bodyPr/>
        <a:lstStyle/>
        <a:p>
          <a:pPr>
            <a:lnSpc>
              <a:spcPct val="100000"/>
            </a:lnSpc>
            <a:buNone/>
          </a:pPr>
          <a:r>
            <a:rPr lang="es-MX" sz="2200" b="1" i="0" dirty="0"/>
            <a:t>FORMULARIO DE NOVEDADES Y/O AUTOEVALUACIÓN DE SERVICIOS</a:t>
          </a:r>
          <a:br>
            <a:rPr lang="es-MX" sz="2200" b="1" i="0" dirty="0"/>
          </a:br>
          <a:r>
            <a:rPr lang="es-MX" sz="2200" b="1" i="0" dirty="0"/>
            <a:t>PARA RENOVAR LA HABILITACIÓN UN AÑO MÁS.</a:t>
          </a:r>
          <a:endParaRPr lang="en-US" sz="2200" b="1" dirty="0"/>
        </a:p>
      </dgm:t>
    </dgm:pt>
    <dgm:pt modelId="{836F9C1E-F43C-45F0-AD91-8DA7A9D1E7E2}" type="parTrans" cxnId="{DD565243-4A89-4B87-A96A-EE47DAA7D03E}">
      <dgm:prSet/>
      <dgm:spPr/>
      <dgm:t>
        <a:bodyPr/>
        <a:lstStyle/>
        <a:p>
          <a:endParaRPr lang="en-US" sz="2200"/>
        </a:p>
      </dgm:t>
    </dgm:pt>
    <dgm:pt modelId="{C3F5AE79-79D6-4223-BD00-256B5C4F649E}" type="sibTrans" cxnId="{DD565243-4A89-4B87-A96A-EE47DAA7D03E}">
      <dgm:prSet/>
      <dgm:spPr/>
      <dgm:t>
        <a:bodyPr/>
        <a:lstStyle/>
        <a:p>
          <a:endParaRPr lang="en-US" sz="2200"/>
        </a:p>
      </dgm:t>
    </dgm:pt>
    <dgm:pt modelId="{733A8F79-E706-4B7A-8196-25AC0917D70E}" type="pres">
      <dgm:prSet presAssocID="{C0B80320-BE2B-4476-AB8C-C62266C28431}" presName="root" presStyleCnt="0">
        <dgm:presLayoutVars>
          <dgm:dir/>
          <dgm:resizeHandles val="exact"/>
        </dgm:presLayoutVars>
      </dgm:prSet>
      <dgm:spPr/>
    </dgm:pt>
    <dgm:pt modelId="{98852984-E275-47B0-9299-C16A7867A9AB}" type="pres">
      <dgm:prSet presAssocID="{B65F352A-5C95-4A58-AF8A-97699CA4EAB8}" presName="compNode" presStyleCnt="0"/>
      <dgm:spPr/>
    </dgm:pt>
    <dgm:pt modelId="{019055BE-55A9-4C3E-B624-F7052FBACFEA}" type="pres">
      <dgm:prSet presAssocID="{B65F352A-5C95-4A58-AF8A-97699CA4EAB8}" presName="bgRect" presStyleLbl="bgShp" presStyleIdx="0" presStyleCnt="1" custLinFactNeighborX="3820" custLinFactNeighborY="-37463"/>
      <dgm:spPr/>
    </dgm:pt>
    <dgm:pt modelId="{5629086B-2726-4BDB-B46F-63CB6B932F8F}" type="pres">
      <dgm:prSet presAssocID="{B65F352A-5C95-4A58-AF8A-97699CA4EAB8}" presName="iconRect" presStyleLbl="node1" presStyleIdx="0" presStyleCnt="1" custLinFactNeighborX="-40617" custLinFactNeighborY="-4249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AD417754-265D-4FFA-BBD5-46586FA76EA6}" type="pres">
      <dgm:prSet presAssocID="{B65F352A-5C95-4A58-AF8A-97699CA4EAB8}" presName="spaceRect" presStyleCnt="0"/>
      <dgm:spPr/>
    </dgm:pt>
    <dgm:pt modelId="{BDE66B51-694A-498E-85C3-D0ABF40E68E6}" type="pres">
      <dgm:prSet presAssocID="{B65F352A-5C95-4A58-AF8A-97699CA4EAB8}" presName="parTx" presStyleLbl="revTx" presStyleIdx="0" presStyleCnt="1" custScaleX="135267" custLinFactNeighborX="-23983" custLinFactNeighborY="-31219">
        <dgm:presLayoutVars>
          <dgm:chMax val="0"/>
          <dgm:chPref val="0"/>
        </dgm:presLayoutVars>
      </dgm:prSet>
      <dgm:spPr/>
    </dgm:pt>
  </dgm:ptLst>
  <dgm:cxnLst>
    <dgm:cxn modelId="{7BB06830-5295-4F9E-B1C8-06BCDBC39185}" type="presOf" srcId="{C0B80320-BE2B-4476-AB8C-C62266C28431}" destId="{733A8F79-E706-4B7A-8196-25AC0917D70E}" srcOrd="0" destOrd="0" presId="urn:microsoft.com/office/officeart/2018/2/layout/IconVerticalSolidList"/>
    <dgm:cxn modelId="{DD565243-4A89-4B87-A96A-EE47DAA7D03E}" srcId="{C0B80320-BE2B-4476-AB8C-C62266C28431}" destId="{B65F352A-5C95-4A58-AF8A-97699CA4EAB8}" srcOrd="0" destOrd="0" parTransId="{836F9C1E-F43C-45F0-AD91-8DA7A9D1E7E2}" sibTransId="{C3F5AE79-79D6-4223-BD00-256B5C4F649E}"/>
    <dgm:cxn modelId="{B20DF8F5-0C08-478D-B79D-999FE21213B7}" type="presOf" srcId="{B65F352A-5C95-4A58-AF8A-97699CA4EAB8}" destId="{BDE66B51-694A-498E-85C3-D0ABF40E68E6}" srcOrd="0" destOrd="0" presId="urn:microsoft.com/office/officeart/2018/2/layout/IconVerticalSolidList"/>
    <dgm:cxn modelId="{BC932247-BBF8-4495-9C3E-28D5F55FF9BA}" type="presParOf" srcId="{733A8F79-E706-4B7A-8196-25AC0917D70E}" destId="{98852984-E275-47B0-9299-C16A7867A9AB}" srcOrd="0" destOrd="0" presId="urn:microsoft.com/office/officeart/2018/2/layout/IconVerticalSolidList"/>
    <dgm:cxn modelId="{85F1A85E-5634-4FFA-90EA-C052FEE42189}" type="presParOf" srcId="{98852984-E275-47B0-9299-C16A7867A9AB}" destId="{019055BE-55A9-4C3E-B624-F7052FBACFEA}" srcOrd="0" destOrd="0" presId="urn:microsoft.com/office/officeart/2018/2/layout/IconVerticalSolidList"/>
    <dgm:cxn modelId="{CA4C4756-4929-48D3-90ED-775006EFF0F4}" type="presParOf" srcId="{98852984-E275-47B0-9299-C16A7867A9AB}" destId="{5629086B-2726-4BDB-B46F-63CB6B932F8F}" srcOrd="1" destOrd="0" presId="urn:microsoft.com/office/officeart/2018/2/layout/IconVerticalSolidList"/>
    <dgm:cxn modelId="{144EB6DE-E207-42C2-A200-3E00598156A1}" type="presParOf" srcId="{98852984-E275-47B0-9299-C16A7867A9AB}" destId="{AD417754-265D-4FFA-BBD5-46586FA76EA6}" srcOrd="2" destOrd="0" presId="urn:microsoft.com/office/officeart/2018/2/layout/IconVerticalSolidList"/>
    <dgm:cxn modelId="{62080355-73FF-42D6-9715-1F7FB5C016B6}" type="presParOf" srcId="{98852984-E275-47B0-9299-C16A7867A9AB}" destId="{BDE66B51-694A-498E-85C3-D0ABF40E68E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055BE-55A9-4C3E-B624-F7052FBACFEA}">
      <dsp:nvSpPr>
        <dsp:cNvPr id="0" name=""/>
        <dsp:cNvSpPr/>
      </dsp:nvSpPr>
      <dsp:spPr>
        <a:xfrm>
          <a:off x="-1254" y="3077632"/>
          <a:ext cx="7981950" cy="3853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9086B-2726-4BDB-B46F-63CB6B932F8F}">
      <dsp:nvSpPr>
        <dsp:cNvPr id="0" name=""/>
        <dsp:cNvSpPr/>
      </dsp:nvSpPr>
      <dsp:spPr>
        <a:xfrm>
          <a:off x="0" y="4487890"/>
          <a:ext cx="2119679" cy="2119679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E66B51-694A-498E-85C3-D0ABF40E68E6}">
      <dsp:nvSpPr>
        <dsp:cNvPr id="0" name=""/>
        <dsp:cNvSpPr/>
      </dsp:nvSpPr>
      <dsp:spPr>
        <a:xfrm>
          <a:off x="2679465" y="3318274"/>
          <a:ext cx="4763989" cy="3853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7878" tIns="407878" rIns="407878" bIns="40787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i="0" kern="1200" dirty="0"/>
            <a:t>FORMULARIO DE NOVEDADES Y/O AUTOEVALUACIÓN DE SERVICIOS</a:t>
          </a:r>
          <a:br>
            <a:rPr lang="es-MX" sz="2200" b="1" i="0" kern="1200" dirty="0"/>
          </a:br>
          <a:r>
            <a:rPr lang="es-MX" sz="2200" b="1" i="0" kern="1200" dirty="0"/>
            <a:t>PARA RENOVAR LA HABILITACIÓN UN AÑO MÁS.</a:t>
          </a:r>
          <a:endParaRPr lang="en-US" sz="2200" b="1" kern="1200" dirty="0"/>
        </a:p>
      </dsp:txBody>
      <dsp:txXfrm>
        <a:off x="2679465" y="3318274"/>
        <a:ext cx="4763989" cy="3853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661B2C3-D9DB-696E-4344-FD6C5FF5D457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53EFAF93-B843-4A52-5E53-DB957BB4952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670662DF-3DB2-7944-117A-0850C1FDC7BC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3" name="Imagen 12" descr="Texto&#10;&#10;Descripción generada automáticamente con confianza media">
            <a:extLst>
              <a:ext uri="{FF2B5EF4-FFF2-40B4-BE49-F238E27FC236}">
                <a16:creationId xmlns:a16="http://schemas.microsoft.com/office/drawing/2014/main" id="{FB5DDE41-FEFE-7AE7-7FF6-F9E19EA0D5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8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2511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241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56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6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  <p:pic>
        <p:nvPicPr>
          <p:cNvPr id="2" name="Imagen 1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EF59DDDE-1805-0EDF-5953-6B8B406B6F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7F8493AA-B4E5-2541-4212-2736161632BE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E5756E8D-ECA1-0178-B1DA-CCA6FD1C6E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69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3940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4957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421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2856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2097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1036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22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>
            <a:extLst>
              <a:ext uri="{FF2B5EF4-FFF2-40B4-BE49-F238E27FC236}">
                <a16:creationId xmlns:a16="http://schemas.microsoft.com/office/drawing/2014/main" id="{16F00B25-6A56-40DB-91D8-90B7DB10318D}"/>
              </a:ext>
            </a:extLst>
          </p:cNvPr>
          <p:cNvSpPr/>
          <p:nvPr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10" name="Imagen 9" descr="Texto&#10;&#10;Descripción generada automáticamente">
            <a:extLst>
              <a:ext uri="{FF2B5EF4-FFF2-40B4-BE49-F238E27FC236}">
                <a16:creationId xmlns:a16="http://schemas.microsoft.com/office/drawing/2014/main" id="{FA11BD3B-1034-43D6-8479-279ED8A2E9A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B242D40-B195-454B-BDDB-B4F363055749}"/>
              </a:ext>
            </a:extLst>
          </p:cNvPr>
          <p:cNvSpPr/>
          <p:nvPr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972BF3A-2DFD-4D64-8EEB-183218B4D070}"/>
              </a:ext>
            </a:extLst>
          </p:cNvPr>
          <p:cNvSpPr/>
          <p:nvPr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9655CBD9-DEE4-41BC-BC4B-7F27252E25D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  <p:sp>
        <p:nvSpPr>
          <p:cNvPr id="2" name="Freeform 12">
            <a:extLst>
              <a:ext uri="{FF2B5EF4-FFF2-40B4-BE49-F238E27FC236}">
                <a16:creationId xmlns:a16="http://schemas.microsoft.com/office/drawing/2014/main" id="{31195820-2A3C-7CF7-4A05-6CB7606DC66A}"/>
              </a:ext>
            </a:extLst>
          </p:cNvPr>
          <p:cNvSpPr/>
          <p:nvPr userDrawn="1"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3B9F9470-E74B-EE6A-22B8-B497B26EC7B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7DE7E4A-5DB3-2DBB-8CC7-B92AFFB38418}"/>
              </a:ext>
            </a:extLst>
          </p:cNvPr>
          <p:cNvSpPr/>
          <p:nvPr userDrawn="1"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2542013-C1FE-7905-9460-BEA72FA57037}"/>
              </a:ext>
            </a:extLst>
          </p:cNvPr>
          <p:cNvSpPr/>
          <p:nvPr userDrawn="1"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 descr="Texto&#10;&#10;Descripción generada automáticamente con confianza media">
            <a:extLst>
              <a:ext uri="{FF2B5EF4-FFF2-40B4-BE49-F238E27FC236}">
                <a16:creationId xmlns:a16="http://schemas.microsoft.com/office/drawing/2014/main" id="{4EB25ECB-CBC7-612C-3F48-B623E182065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685" r:id="rId12"/>
    <p:sldLayoutId id="2147483686" r:id="rId13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restadores.minsalud.gov.co/habilitacion/ingreso_prestadores.aspx?ets_codigo=11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7101C19-CFD6-55CB-CC06-390A3DF4BAB5}"/>
              </a:ext>
            </a:extLst>
          </p:cNvPr>
          <p:cNvSpPr txBox="1"/>
          <p:nvPr/>
        </p:nvSpPr>
        <p:spPr>
          <a:xfrm>
            <a:off x="3275317" y="1040468"/>
            <a:ext cx="7981950" cy="2190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400" dirty="0">
                <a:latin typeface="+mj-lt"/>
              </a:rPr>
              <a:t>INSTRUCTIVO PARA EL DILIGENCIMIENTO EN EL REGISTRO ESPECIAL DE PRESTADORES DE SERVICIOS DE SALUD –REPS PARA ENTIDADES CON OBJETO SOCIAL DIFERENTE-OSD:</a:t>
            </a:r>
          </a:p>
        </p:txBody>
      </p:sp>
      <p:graphicFrame>
        <p:nvGraphicFramePr>
          <p:cNvPr id="7" name="Título 3">
            <a:extLst>
              <a:ext uri="{FF2B5EF4-FFF2-40B4-BE49-F238E27FC236}">
                <a16:creationId xmlns:a16="http://schemas.microsoft.com/office/drawing/2014/main" id="{7C9CA1CF-3A62-270A-5D42-58340F24A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297596"/>
              </p:ext>
            </p:extLst>
          </p:nvPr>
        </p:nvGraphicFramePr>
        <p:xfrm>
          <a:off x="3276600" y="1679575"/>
          <a:ext cx="7981950" cy="1289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0516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56226-3FB7-6309-9C0D-9D22814F6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48DD8F6-0746-AE9A-D143-AAD0AF662583}"/>
              </a:ext>
            </a:extLst>
          </p:cNvPr>
          <p:cNvSpPr txBox="1"/>
          <p:nvPr/>
        </p:nvSpPr>
        <p:spPr>
          <a:xfrm>
            <a:off x="2581992" y="2978428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Chequear el botón: He visualizado preliminarmente mi declaración de autoevaluación de servicios y estoy de acuerdo con el documento generado para presentar mi declaración definitiva </a:t>
            </a: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34A371B-C910-2E2B-9B35-8EAB31D4B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1" y="5411509"/>
            <a:ext cx="11614944" cy="85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14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B346F-82BA-1D83-3829-0A8093358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803F9B8-AB36-1C0C-D3B2-35419B814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852" y="2047778"/>
            <a:ext cx="7162799" cy="4407163"/>
          </a:xfrm>
          <a:prstGeom prst="rect">
            <a:avLst/>
          </a:prstGeom>
        </p:spPr>
      </p:pic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181207D5-A721-0D08-DFA1-90139AA1B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852" y="7813509"/>
            <a:ext cx="7162799" cy="3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29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06543-1379-5796-CEA2-D227A42FE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B06A8396-846A-F722-8C1F-487A12A5825F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35BF53-05C0-DDA9-CD7E-A746ADC90A89}"/>
              </a:ext>
            </a:extLst>
          </p:cNvPr>
          <p:cNvSpPr txBox="1"/>
          <p:nvPr/>
        </p:nvSpPr>
        <p:spPr>
          <a:xfrm>
            <a:off x="2803357" y="2272082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Oprima el botón grabar.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0CFF7FC-1334-BBAF-1E79-B1887E7D53EE}"/>
              </a:ext>
            </a:extLst>
          </p:cNvPr>
          <p:cNvSpPr txBox="1"/>
          <p:nvPr/>
        </p:nvSpPr>
        <p:spPr>
          <a:xfrm>
            <a:off x="1122946" y="9867551"/>
            <a:ext cx="9946104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4C574A7-C669-5CB2-59B1-3B41BD8DF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360" y="3160295"/>
            <a:ext cx="9183690" cy="602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36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7C76B-01B4-C36A-B090-CBF81D036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169726B4-575D-5BB0-3E35-DB0C81166E49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D9D716-6DC5-5FF1-C13D-2A0DE4D95E1F}"/>
              </a:ext>
            </a:extLst>
          </p:cNvPr>
          <p:cNvSpPr txBox="1"/>
          <p:nvPr/>
        </p:nvSpPr>
        <p:spPr>
          <a:xfrm>
            <a:off x="2803357" y="1417053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Para imprimir: Señale ver declaración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autoevaluación de servicios.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95561E0-8393-682F-786F-8C86AAFF2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558" y="2166361"/>
            <a:ext cx="8850446" cy="5028542"/>
          </a:xfrm>
          <a:prstGeom prst="rect">
            <a:avLst/>
          </a:prstGeom>
        </p:spPr>
      </p:pic>
      <p:sp>
        <p:nvSpPr>
          <p:cNvPr id="2" name="Título 3">
            <a:extLst>
              <a:ext uri="{FF2B5EF4-FFF2-40B4-BE49-F238E27FC236}">
                <a16:creationId xmlns:a16="http://schemas.microsoft.com/office/drawing/2014/main" id="{FEF91814-F9F7-67A0-9381-C6131039DFE6}"/>
              </a:ext>
            </a:extLst>
          </p:cNvPr>
          <p:cNvSpPr txBox="1">
            <a:spLocks/>
          </p:cNvSpPr>
          <p:nvPr/>
        </p:nvSpPr>
        <p:spPr>
          <a:xfrm>
            <a:off x="1890125" y="7562440"/>
            <a:ext cx="8850446" cy="72765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 de las condiciones de habilitación. La autoevaluación es el mecanismo de verificación de las condiciones de habilitación establecidas en el Manual de Prestadores y de Habilitación de Servicios de Salud, que efectúa periódicamente el prestador de servicios de salud y la posterior declaración de su cumplimiento en el REPS.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autoevaluación es un requisito en los siguientes casos: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 la inscripción del prestador de servicios de salud y habilitación del o los servicios.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Durante el cuarto año de la vigencia de la inscripción inicial del prestador de servicios de salud y antes de su vencimiento.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Antes del vencimiento del término de renovación anual de la inscripción de que trata el artículo 10 de la presente resolución.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al reporte de las novedades, para aquellas que señale el Manual de Inscripción de Prestadores y Habilitación de Servicios de Salud.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Cuando el prestador de servicios de salud realice la autoevaluación a los servicios y evidencie el incumplimiento de una o más condiciones de habilitación, deberá abstenerse de registrar, ofertar y prestar el servicio. Si en la autoevaluación del servicio de Radioterapia del grupo de apoyo diagnóstico y complementación terapéutica, el prestador cuenta con tecnologías que incorporan la simulación del tratamiento, no se requiere ambiente de simulación de tratamiento".</a:t>
            </a: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0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FB8789D9-2ACD-3342-6C5F-100E8515BEE4}"/>
              </a:ext>
            </a:extLst>
          </p:cNvPr>
          <p:cNvSpPr txBox="1">
            <a:spLocks/>
          </p:cNvSpPr>
          <p:nvPr/>
        </p:nvSpPr>
        <p:spPr>
          <a:xfrm>
            <a:off x="799430" y="2124057"/>
            <a:ext cx="7368656" cy="23765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15000"/>
              </a:lnSpc>
              <a:spcAft>
                <a:spcPts val="1000"/>
              </a:spcAft>
              <a:defRPr sz="2400">
                <a:latin typeface="+mj-lt"/>
              </a:defRPr>
            </a:lvl1pPr>
          </a:lstStyle>
          <a:p>
            <a:r>
              <a:rPr lang="es-ES" b="1" dirty="0"/>
              <a:t>ENTIDADES CON OBJETO SOCIAL DIFERENTE-OSD</a:t>
            </a:r>
          </a:p>
          <a:p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Pasos para realizar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autoevaluación de servicios</a:t>
            </a:r>
            <a:b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para renovar la habilitación un año más.</a:t>
            </a:r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b="1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DD7EC64-E5AC-9426-1248-19C2C576527C}"/>
              </a:ext>
            </a:extLst>
          </p:cNvPr>
          <p:cNvSpPr txBox="1">
            <a:spLocks/>
          </p:cNvSpPr>
          <p:nvPr/>
        </p:nvSpPr>
        <p:spPr>
          <a:xfrm>
            <a:off x="1625601" y="4535999"/>
            <a:ext cx="9893299" cy="24269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realizar la 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</a:t>
            </a: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en el Registro Especial de Prestadores de Servicios de Salud-REPS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debe ingresar por el siguiente enlace:</a:t>
            </a: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https://prestadores.minsalud.gov.co/habilitacion/ingreso_prestadores.aspx?ets_codigo=11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Digite usuario y contraseña.</a:t>
            </a:r>
          </a:p>
          <a:p>
            <a:pPr marL="342900" indent="-342900">
              <a:lnSpc>
                <a:spcPct val="100000"/>
              </a:lnSpc>
              <a:buAutoNum type="arabicPeriod"/>
            </a:pP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713860C-7328-CFF3-0DC9-3D5C4CEB95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" t="2708" r="1385" b="4031"/>
          <a:stretch>
            <a:fillRect/>
          </a:stretch>
        </p:blipFill>
        <p:spPr>
          <a:xfrm>
            <a:off x="1489455" y="7188055"/>
            <a:ext cx="1002944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7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4B894-2BFA-E236-FF4B-5AD72E18D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B49346FA-E1AF-86C4-CFA6-A0922F91EBE5}"/>
              </a:ext>
            </a:extLst>
          </p:cNvPr>
          <p:cNvSpPr txBox="1">
            <a:spLocks/>
          </p:cNvSpPr>
          <p:nvPr/>
        </p:nvSpPr>
        <p:spPr>
          <a:xfrm>
            <a:off x="3270251" y="715859"/>
            <a:ext cx="295909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ítulo 3">
            <a:extLst>
              <a:ext uri="{FF2B5EF4-FFF2-40B4-BE49-F238E27FC236}">
                <a16:creationId xmlns:a16="http://schemas.microsoft.com/office/drawing/2014/main" id="{AA920D20-244C-C421-B34A-FB8FE993C443}"/>
              </a:ext>
            </a:extLst>
          </p:cNvPr>
          <p:cNvSpPr txBox="1">
            <a:spLocks/>
          </p:cNvSpPr>
          <p:nvPr/>
        </p:nvSpPr>
        <p:spPr>
          <a:xfrm>
            <a:off x="2803050" y="2215084"/>
            <a:ext cx="8984323" cy="89006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ingresar encontrará el siguiente menú en el lado  izquierdo de su pantalla. 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Señale: Autoevaluación de servicios para renovar la habilitación por un (1) año mas.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6203A87-A107-5863-A78D-2D701D9A3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300" y="4031933"/>
            <a:ext cx="9402487" cy="45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5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CA915CED-C951-7FC7-2318-4F54836E4F1E}"/>
              </a:ext>
            </a:extLst>
          </p:cNvPr>
          <p:cNvSpPr txBox="1">
            <a:spLocks/>
          </p:cNvSpPr>
          <p:nvPr/>
        </p:nvSpPr>
        <p:spPr>
          <a:xfrm>
            <a:off x="3165626" y="493970"/>
            <a:ext cx="8151552" cy="12214236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 fontAlgn="base">
              <a:lnSpc>
                <a:spcPct val="114000"/>
              </a:lnSpc>
            </a:pPr>
            <a:r>
              <a:rPr lang="es-MX" sz="1800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eniendo en cuenta que, según el Manual de Inscripción de Prestadores y Habilitación de Servicios de Salud Resolución 3100 de 2019 ´modificada por resolución 544 de 2023 y 465 de 2025 a la entidad con objeto social diferente  le aplica el cumplimiento de las siguientes condiciones de habilitación:  </a:t>
            </a:r>
          </a:p>
          <a:p>
            <a:pPr algn="just" rtl="0" fontAlgn="base">
              <a:lnSpc>
                <a:spcPct val="114000"/>
              </a:lnSpc>
            </a:pPr>
            <a:endParaRPr lang="es-MX" sz="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técnico-administrativa: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Están referidas al cumplimiento de criterios que se ajustan a la normatividad que regula la materia de acuerdo con la clasificación de las empresas según naturaleza jurídica. 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tecnológica y científica: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Tienen como misión proteger y dar seguridad a los usuarios al garantizar el cumplimiento de unos criterios mínimos para el funcionamiento de los servicios que cualquier tipo de prestador de servicios de salud habilite, a partir de los estándares de habilitación. </a:t>
            </a:r>
          </a:p>
          <a:p>
            <a:pPr algn="just" rtl="0" fontAlgn="base">
              <a:lnSpc>
                <a:spcPct val="114000"/>
              </a:lnSpc>
            </a:pPr>
            <a:endParaRPr lang="es-MX" sz="1800" b="1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Seleccionar condiciones de capacidad técnico administrativas – capacidad suficiencia patrimonial y financiera.</a:t>
            </a:r>
          </a:p>
          <a:p>
            <a:pPr algn="just">
              <a:lnSpc>
                <a:spcPct val="100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1.Cumple con la capacidad técnico administrativa: señalar </a:t>
            </a:r>
            <a:r>
              <a:rPr lang="es-MX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</a:t>
            </a:r>
          </a:p>
          <a:p>
            <a:pPr algn="just">
              <a:lnSpc>
                <a:spcPct val="100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Cumple con la suficiencia patrimonial y financiera: señalar</a:t>
            </a:r>
            <a:r>
              <a:rPr lang="es-MX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 APLICA</a:t>
            </a:r>
          </a:p>
          <a:p>
            <a:pPr algn="just">
              <a:lnSpc>
                <a:spcPct val="100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Posteriormente encontrara los servicios habilitados, para cada servicio presione el botón cambiar para registrar SÍ CUMPLE.</a:t>
            </a:r>
            <a:endParaRPr lang="es-ES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3. Oprimir el botón grabar.</a:t>
            </a:r>
          </a:p>
          <a:p>
            <a:pPr algn="just" fontAlgn="base">
              <a:lnSpc>
                <a:spcPct val="114000"/>
              </a:lnSpc>
            </a:pP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4. Este proceso se debe realizar con cada una de las sedes declaras por el prestador en el Registro Especial de Prestadores de Servicios de Salud – REPS</a:t>
            </a:r>
            <a:r>
              <a:rPr lang="es-MX" sz="18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lnSpc>
                <a:spcPct val="114000"/>
              </a:lnSpc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63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47025703-BCA6-FFA5-A7A8-B5C5FAB057E2}"/>
              </a:ext>
            </a:extLst>
          </p:cNvPr>
          <p:cNvSpPr txBox="1">
            <a:spLocks/>
          </p:cNvSpPr>
          <p:nvPr/>
        </p:nvSpPr>
        <p:spPr>
          <a:xfrm>
            <a:off x="4260851" y="451536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1B42D8F-03B6-0664-04FE-3267B98E1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883" y="3256547"/>
            <a:ext cx="9156368" cy="630454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54BC39E-E297-37C5-E563-B200B7650DC6}"/>
              </a:ext>
            </a:extLst>
          </p:cNvPr>
          <p:cNvSpPr txBox="1"/>
          <p:nvPr/>
        </p:nvSpPr>
        <p:spPr>
          <a:xfrm>
            <a:off x="2679031" y="1938779"/>
            <a:ext cx="8085220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Seleccione cada una de las sedes del prestador.</a:t>
            </a:r>
          </a:p>
        </p:txBody>
      </p:sp>
    </p:spTree>
    <p:extLst>
      <p:ext uri="{BB962C8B-B14F-4D97-AF65-F5344CB8AC3E}">
        <p14:creationId xmlns:p14="http://schemas.microsoft.com/office/powerpoint/2010/main" val="1275269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7C104FC-1397-4EA3-8D54-916A6369CEBB}"/>
              </a:ext>
            </a:extLst>
          </p:cNvPr>
          <p:cNvSpPr txBox="1"/>
          <p:nvPr/>
        </p:nvSpPr>
        <p:spPr>
          <a:xfrm>
            <a:off x="2679031" y="1938779"/>
            <a:ext cx="8085220" cy="1644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hequear las condiciones de: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Técnico-Administrativa; -Capacidad Suficiencia Patrimonial y Financiera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  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Seleccionar de la lista desplegable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Í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las preguntas. ¿Cumple con la Capacidad Técnico-Administrativa? y ¿Cumple con la Suficiencia Patrimonial y Financiera? 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 aplica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6E8593-6245-7BB2-F3F0-72745C0D3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783" y="3817257"/>
            <a:ext cx="8907468" cy="622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93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313EC-F258-179F-F635-9CED5CEE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A771E3AE-EB1F-910C-88F3-22992835EE59}"/>
              </a:ext>
            </a:extLst>
          </p:cNvPr>
          <p:cNvSpPr txBox="1"/>
          <p:nvPr/>
        </p:nvSpPr>
        <p:spPr>
          <a:xfrm>
            <a:off x="2928688" y="1833464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la casilla “Cumple” ubicada en la sección inferior,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hasta que aparezca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SÍ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cada uno de los servicios que habilitará el prestador. 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CAD4BDF-FC08-2DC5-5D50-EBA740CA9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941" y="3396343"/>
            <a:ext cx="9099967" cy="664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81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E50E6-FA62-0C0B-6665-5805A2CDF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5EF6EB6-F6C0-B5EC-5DBA-E62C1F198559}"/>
              </a:ext>
            </a:extLst>
          </p:cNvPr>
          <p:cNvSpPr txBox="1"/>
          <p:nvPr/>
        </p:nvSpPr>
        <p:spPr>
          <a:xfrm>
            <a:off x="2562727" y="2952402"/>
            <a:ext cx="8085220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prima el botón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 vista preliminar DECLARACIÓN AUTOEVALUACIÓN DE SERVICIOS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C90FE12-22B6-73B8-39F7-6B01F3436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309" y="3759200"/>
            <a:ext cx="8781638" cy="634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3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9577D-9CC1-8EA2-F766-E1B628074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F6B19E3-61BF-3D55-3164-0F1EC4770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186" y="3307354"/>
            <a:ext cx="8962472" cy="675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970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3">
      <a:dk1>
        <a:srgbClr val="222A35"/>
      </a:dk1>
      <a:lt1>
        <a:sysClr val="window" lastClr="FFFFFF"/>
      </a:lt1>
      <a:dk2>
        <a:srgbClr val="44546A"/>
      </a:dk2>
      <a:lt2>
        <a:srgbClr val="E7E6E6"/>
      </a:lt2>
      <a:accent1>
        <a:srgbClr val="3E8CA4"/>
      </a:accent1>
      <a:accent2>
        <a:srgbClr val="295D6D"/>
      </a:accent2>
      <a:accent3>
        <a:srgbClr val="CB6440"/>
      </a:accent3>
      <a:accent4>
        <a:srgbClr val="7CC0D1"/>
      </a:accent4>
      <a:accent5>
        <a:srgbClr val="FFC000"/>
      </a:accent5>
      <a:accent6>
        <a:srgbClr val="79B8CC"/>
      </a:accent6>
      <a:hlink>
        <a:srgbClr val="3E8CA4"/>
      </a:hlink>
      <a:folHlink>
        <a:srgbClr val="FFFFFF"/>
      </a:folHlink>
    </a:clrScheme>
    <a:fontScheme name="LETRAS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VERTICAL</Template>
  <TotalTime>867</TotalTime>
  <Words>758</Words>
  <Application>Microsoft Office PowerPoint</Application>
  <PresentationFormat>Personalizado</PresentationFormat>
  <Paragraphs>39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Arial Narrow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Alice Magdeya, Rios Herrera</dc:creator>
  <cp:lastModifiedBy>Diana Patricia Grillo Turriago</cp:lastModifiedBy>
  <cp:revision>77</cp:revision>
  <dcterms:created xsi:type="dcterms:W3CDTF">2023-09-18T17:59:11Z</dcterms:created>
  <dcterms:modified xsi:type="dcterms:W3CDTF">2025-07-01T20:37:24Z</dcterms:modified>
</cp:coreProperties>
</file>