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heme/themeOverride1.xml" ContentType="application/vnd.openxmlformats-officedocument.themeOverr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145707670" r:id="rId10"/>
    <p:sldId id="2145707671" r:id="rId11"/>
    <p:sldId id="2145707672" r:id="rId12"/>
    <p:sldId id="268" r:id="rId13"/>
    <p:sldId id="269" r:id="rId14"/>
    <p:sldId id="270" r:id="rId15"/>
    <p:sldId id="271" r:id="rId16"/>
    <p:sldId id="272" r:id="rId17"/>
    <p:sldId id="2145707666" r:id="rId18"/>
    <p:sldId id="2145707665" r:id="rId19"/>
    <p:sldId id="273" r:id="rId20"/>
    <p:sldId id="274" r:id="rId21"/>
    <p:sldId id="275" r:id="rId22"/>
    <p:sldId id="2145707667" r:id="rId23"/>
    <p:sldId id="2145707663" r:id="rId24"/>
    <p:sldId id="276" r:id="rId25"/>
    <p:sldId id="277" r:id="rId26"/>
    <p:sldId id="278" r:id="rId27"/>
    <p:sldId id="279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145707668" r:id="rId44"/>
    <p:sldId id="2145707669" r:id="rId45"/>
  </p:sldIdLst>
  <p:sldSz cx="12192000" cy="6858000"/>
  <p:notesSz cx="6858000" cy="9144000"/>
  <p:embeddedFontLst>
    <p:embeddedFont>
      <p:font typeface="Lexend Deca" panose="020B0604020202020204" charset="0"/>
      <p:regular r:id="rId47"/>
      <p:bold r:id="rId48"/>
    </p:embeddedFont>
    <p:embeddedFont>
      <p:font typeface="Oswald" panose="00000500000000000000" pitchFamily="2" charset="0"/>
      <p:regular r:id="rId49"/>
      <p:bold r:id="rId50"/>
    </p:embeddedFont>
    <p:embeddedFont>
      <p:font typeface="Play" panose="020B0604020202020204" charset="0"/>
      <p:regular r:id="rId51"/>
      <p:bold r:id="rId52"/>
    </p:embeddedFont>
    <p:embeddedFont>
      <p:font typeface="Verdana" panose="020B0604030504040204" pitchFamily="34" charset="0"/>
      <p:regular r:id="rId53"/>
      <p:bold r:id="rId54"/>
      <p:italic r:id="rId55"/>
      <p:boldItalic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7" roundtripDataSignature="AMtx7mgiJaeXULwtl5+UAqNhIqIgE5Ty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948BC4E-7D71-4CBD-814C-2CD6FBC13EFD}">
  <a:tblStyle styleId="{C948BC4E-7D71-4CBD-814C-2CD6FBC13EF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4F424E0-C280-403D-B5F3-19D872BA11BC}" styleName="Table_1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5"/>
    <p:restoredTop sz="95915"/>
  </p:normalViewPr>
  <p:slideViewPr>
    <p:cSldViewPr snapToGrid="0">
      <p:cViewPr varScale="1">
        <p:scale>
          <a:sx n="110" d="100"/>
          <a:sy n="110" d="100"/>
        </p:scale>
        <p:origin x="5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customschemas.google.com/relationships/presentationmetadata" Target="meta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" name="Google Shape;49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e1d7070410_7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e1d7070410_7_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0" name="Google Shape;270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Modernización y equipamiento de unidades </a:t>
            </a:r>
            <a:endParaRPr/>
          </a:p>
        </p:txBody>
      </p:sp>
      <p:sp>
        <p:nvSpPr>
          <p:cNvPr id="280" name="Google Shape;28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1220447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e1d7070410_9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2" name="Google Shape;372;g3e1d7070410_9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42" name="Google Shape;442;p3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s-CO" sz="18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Destacar que la historia clínica tiene alertas y recordatorios, calcula RCV, TFG, Estadio KDIGO, y que es Interoperable en toda la Subred Norte </a:t>
            </a:r>
            <a:br>
              <a:rPr lang="es-CO" sz="18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</a:br>
            <a:br>
              <a:rPr lang="es-CO" sz="18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</a:br>
            <a:r>
              <a:rPr lang="es-CO" sz="18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Adicional el visor que creo la SDS para todo el distrito</a:t>
            </a:r>
            <a:endParaRPr sz="1800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3e1d7070410_9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3e1d7070410_9_6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3e1d7070410_9_7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PRIMER LINEA</a:t>
            </a:r>
            <a:endParaRPr/>
          </a:p>
        </p:txBody>
      </p:sp>
      <p:sp>
        <p:nvSpPr>
          <p:cNvPr id="497" name="Google Shape;497;g3e1d7070410_9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9" name="Google Shape;69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3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5" name="Google Shape;535;p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5" name="Google Shape;545;p4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7" name="Google Shape;567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81" name="Google Shape;581;p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e1d7070410_9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4" name="Google Shape;594;g3e1d7070410_9_10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e1d7070410_9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e1d7070410_9_1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3e1d7070410_9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Google Shape;609;g3e1d7070410_9_1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e1d7070410_9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3e1d7070410_9_1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3e1d7070410_9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3e1d7070410_9_1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" name="Google Shape;12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4000"/>
              <a:buFont typeface="Arial"/>
              <a:buNone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Consulta externa - para atenderlos deben tener estudio social de caso cargan formulario a SDS donde justifican que no tiene recursos para afiliacion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poblacion migrante irregular 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menores de 5 años 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mujeres gestantes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mujer en edad fertil 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HTA 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Diabetes 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Sifilis 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1000"/>
              <a:buFont typeface="Oswald"/>
              <a:buChar char="-"/>
            </a:pPr>
            <a:r>
              <a:rPr lang="es-CO" sz="1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VIH</a:t>
            </a:r>
            <a:endParaRPr sz="1000" b="1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4" name="Google Shape;134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e1d7070410_8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g3e1d7070410_8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e1d7070410_8_45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3e1d7070410_8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6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>
  <p:cSld name="Contenido con título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5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1pPr>
            <a:lvl2pPr marL="914400" lvl="1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2pPr>
            <a:lvl3pPr marL="1371600" lvl="2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3pPr>
            <a:lvl4pPr marL="1828800" lvl="3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4pPr>
            <a:lvl5pPr marL="2286000" lvl="4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5"/>
          <p:cNvSpPr txBox="1">
            <a:spLocks noGrp="1"/>
          </p:cNvSpPr>
          <p:nvPr>
            <p:ph type="body" idx="2"/>
          </p:nvPr>
        </p:nvSpPr>
        <p:spPr>
          <a:xfrm>
            <a:off x="839786" y="2057400"/>
            <a:ext cx="3932242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5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>
  <p:cSld name="Imagen con título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6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6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6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6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y objetos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5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5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5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58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de título" type="title">
  <p:cSld name="TIT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9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9"/>
          <p:cNvSpPr txBox="1">
            <a:spLocks noGrp="1"/>
          </p:cNvSpPr>
          <p:nvPr>
            <p:ph type="body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marL="914400" lvl="1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2pPr>
            <a:lvl3pPr marL="1371600" lvl="2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3pPr>
            <a:lvl4pPr marL="1828800" lvl="3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4pPr>
            <a:lvl5pPr marL="2286000" lvl="4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59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60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 Slide">
  <p:cSld name="Default Slid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>
  <p:cSld name="Comparació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2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2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62"/>
          <p:cNvSpPr txBox="1">
            <a:spLocks noGrp="1"/>
          </p:cNvSpPr>
          <p:nvPr>
            <p:ph type="body" idx="2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62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>
  <p:cSld name="Solo el título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3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>
  <p:cSld name="En blanc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4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>
                <a:solidFill>
                  <a:srgbClr val="757575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endParaRPr/>
          </a:p>
        </p:txBody>
      </p:sp>
      <p:sp>
        <p:nvSpPr>
          <p:cNvPr id="7" name="Google Shape;7;p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55"/>
          <p:cNvSpPr txBox="1">
            <a:spLocks noGrp="1"/>
          </p:cNvSpPr>
          <p:nvPr>
            <p:ph type="sldNum" idx="12"/>
          </p:nvPr>
        </p:nvSpPr>
        <p:spPr>
          <a:xfrm>
            <a:off x="11080149" y="6404294"/>
            <a:ext cx="273652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pn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4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hyperlink" Target="about:blank" TargetMode="External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9" Type="http://schemas.openxmlformats.org/officeDocument/2006/relationships/image" Target="../media/image9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g"/><Relationship Id="rId5" Type="http://schemas.openxmlformats.org/officeDocument/2006/relationships/image" Target="../media/image102.jpg"/><Relationship Id="rId4" Type="http://schemas.openxmlformats.org/officeDocument/2006/relationships/image" Target="../media/image101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4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5.png"/><Relationship Id="rId9" Type="http://schemas.openxmlformats.org/officeDocument/2006/relationships/image" Target="../media/image1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" descr="A person wearing blue scrubs and mask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398460" y="0"/>
            <a:ext cx="9278145" cy="6958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78207" y="0"/>
            <a:ext cx="8934450" cy="695859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"/>
          <p:cNvSpPr/>
          <p:nvPr/>
        </p:nvSpPr>
        <p:spPr>
          <a:xfrm>
            <a:off x="5652100" y="2182947"/>
            <a:ext cx="6454500" cy="2492100"/>
          </a:xfrm>
          <a:prstGeom prst="roundRect">
            <a:avLst>
              <a:gd name="adj" fmla="val 16667"/>
            </a:avLst>
          </a:prstGeom>
          <a:solidFill>
            <a:srgbClr val="234B8F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/>
          <p:nvPr/>
        </p:nvSpPr>
        <p:spPr>
          <a:xfrm>
            <a:off x="5331603" y="2732045"/>
            <a:ext cx="6855464" cy="76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76912" y="624912"/>
            <a:ext cx="2246199" cy="196449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5451556" y="2417308"/>
            <a:ext cx="68556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s-CO" sz="4400" b="1">
                <a:solidFill>
                  <a:srgbClr val="FFFFFF"/>
                </a:solidFill>
              </a:rPr>
              <a:t>Atención de las </a:t>
            </a:r>
            <a:r>
              <a:rPr lang="es-CO" sz="4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Enfermedades Crónicas No Transmisibles.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2"/>
          <p:cNvSpPr txBox="1"/>
          <p:nvPr/>
        </p:nvSpPr>
        <p:spPr>
          <a:xfrm>
            <a:off x="4360875" y="2062038"/>
            <a:ext cx="2925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dirty="0"/>
              <a:t>Jornadas de intensificación acorde a las realidades territoriales </a:t>
            </a:r>
            <a:endParaRPr dirty="0"/>
          </a:p>
        </p:txBody>
      </p:sp>
      <p:sp>
        <p:nvSpPr>
          <p:cNvPr id="209" name="Google Shape;209;p12"/>
          <p:cNvSpPr txBox="1"/>
          <p:nvPr/>
        </p:nvSpPr>
        <p:spPr>
          <a:xfrm>
            <a:off x="7711398" y="1138650"/>
            <a:ext cx="3564900" cy="92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Ges</a:t>
            </a:r>
            <a:r>
              <a:rPr lang="es-CO" sz="1800" dirty="0"/>
              <a:t>tión Integral de Planes, Estrategias y programas para el bienestar - </a:t>
            </a:r>
            <a:r>
              <a:rPr lang="es-CO" sz="1800" b="1" dirty="0"/>
              <a:t>G</a:t>
            </a:r>
            <a:r>
              <a:rPr lang="es-CO" sz="1800" b="1" i="0" u="none" strike="noStrike" cap="none" dirty="0">
                <a:solidFill>
                  <a:srgbClr val="000000"/>
                </a:solidFill>
              </a:rPr>
              <a:t>IPEB</a:t>
            </a:r>
            <a:endParaRPr b="1" dirty="0"/>
          </a:p>
        </p:txBody>
      </p:sp>
      <p:sp>
        <p:nvSpPr>
          <p:cNvPr id="210" name="Google Shape;210;p12"/>
          <p:cNvSpPr txBox="1"/>
          <p:nvPr/>
        </p:nvSpPr>
        <p:spPr>
          <a:xfrm>
            <a:off x="1249950" y="1279025"/>
            <a:ext cx="2653800" cy="646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dirty="0"/>
              <a:t>Gestión y Análisis de Políticas Públicas </a:t>
            </a:r>
            <a:endParaRPr dirty="0"/>
          </a:p>
        </p:txBody>
      </p:sp>
      <p:pic>
        <p:nvPicPr>
          <p:cNvPr id="211" name="Google Shape;211;p12"/>
          <p:cNvPicPr preferRelativeResize="0"/>
          <p:nvPr/>
        </p:nvPicPr>
        <p:blipFill rotWithShape="1">
          <a:blip r:embed="rId3">
            <a:alphaModFix/>
          </a:blip>
          <a:srcRect b="27537"/>
          <a:stretch/>
        </p:blipFill>
        <p:spPr>
          <a:xfrm>
            <a:off x="9793891" y="2921263"/>
            <a:ext cx="1669967" cy="2152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2" name="Google Shape;212;p12"/>
          <p:cNvSpPr txBox="1"/>
          <p:nvPr/>
        </p:nvSpPr>
        <p:spPr>
          <a:xfrm>
            <a:off x="805324" y="188200"/>
            <a:ext cx="9770400" cy="7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lang="es-CO" sz="3200" b="1">
                <a:solidFill>
                  <a:schemeClr val="accent1"/>
                </a:solidFill>
              </a:rPr>
              <a:t>CAPA EXTRAMURAL</a:t>
            </a:r>
            <a:endParaRPr/>
          </a:p>
        </p:txBody>
      </p:sp>
      <p:sp>
        <p:nvSpPr>
          <p:cNvPr id="217" name="Google Shape;217;p12"/>
          <p:cNvSpPr txBox="1"/>
          <p:nvPr/>
        </p:nvSpPr>
        <p:spPr>
          <a:xfrm>
            <a:off x="1320453" y="2010680"/>
            <a:ext cx="2451972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dirty="0">
                <a:solidFill>
                  <a:schemeClr val="dk1"/>
                </a:solidFill>
              </a:rPr>
              <a:t>Jardín Botánico y Hospitales verdes</a:t>
            </a:r>
            <a:endParaRPr dirty="0"/>
          </a:p>
        </p:txBody>
      </p:sp>
      <p:sp>
        <p:nvSpPr>
          <p:cNvPr id="218" name="Google Shape;218;p12"/>
          <p:cNvSpPr txBox="1"/>
          <p:nvPr/>
        </p:nvSpPr>
        <p:spPr>
          <a:xfrm>
            <a:off x="1152857" y="2769275"/>
            <a:ext cx="2750893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s-CO" sz="1600" dirty="0">
                <a:solidFill>
                  <a:schemeClr val="dk1"/>
                </a:solidFill>
              </a:rPr>
              <a:t>Taller de agricultura Urbana </a:t>
            </a:r>
            <a:endParaRPr sz="1600" dirty="0">
              <a:solidFill>
                <a:schemeClr val="dk1"/>
              </a:solidFill>
            </a:endParaRPr>
          </a:p>
          <a:p>
            <a:pPr marL="457200" lvl="0" indent="-330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sz="1600" dirty="0">
                <a:solidFill>
                  <a:schemeClr val="dk1"/>
                </a:solidFill>
              </a:rPr>
              <a:t>Creación de huertas comunitarias </a:t>
            </a:r>
            <a:endParaRPr sz="1600" dirty="0">
              <a:solidFill>
                <a:schemeClr val="dk1"/>
              </a:solidFill>
            </a:endParaRPr>
          </a:p>
        </p:txBody>
      </p:sp>
      <p:sp>
        <p:nvSpPr>
          <p:cNvPr id="219" name="Google Shape;219;p12"/>
          <p:cNvSpPr txBox="1"/>
          <p:nvPr/>
        </p:nvSpPr>
        <p:spPr>
          <a:xfrm>
            <a:off x="1381450" y="4016432"/>
            <a:ext cx="252235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dirty="0" err="1">
                <a:solidFill>
                  <a:schemeClr val="dk1"/>
                </a:solidFill>
              </a:rPr>
              <a:t>IDRD</a:t>
            </a:r>
            <a:endParaRPr dirty="0"/>
          </a:p>
        </p:txBody>
      </p:sp>
      <p:sp>
        <p:nvSpPr>
          <p:cNvPr id="220" name="Google Shape;220;p12"/>
          <p:cNvSpPr txBox="1"/>
          <p:nvPr/>
        </p:nvSpPr>
        <p:spPr>
          <a:xfrm>
            <a:off x="1679694" y="4365597"/>
            <a:ext cx="23688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sz="1600" dirty="0">
                <a:solidFill>
                  <a:schemeClr val="dk1"/>
                </a:solidFill>
              </a:rPr>
              <a:t>Promoción de actividad física </a:t>
            </a:r>
            <a:endParaRPr sz="1600" dirty="0">
              <a:solidFill>
                <a:schemeClr val="dk1"/>
              </a:solidFill>
            </a:endParaRPr>
          </a:p>
          <a:p>
            <a:pPr marL="457200" lvl="0" indent="-330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sz="1600" dirty="0">
                <a:solidFill>
                  <a:schemeClr val="dk1"/>
                </a:solidFill>
              </a:rPr>
              <a:t>Reducción de sedentarismo </a:t>
            </a:r>
            <a:endParaRPr sz="1600" dirty="0">
              <a:solidFill>
                <a:schemeClr val="dk1"/>
              </a:solidFill>
            </a:endParaRPr>
          </a:p>
        </p:txBody>
      </p:sp>
      <p:pic>
        <p:nvPicPr>
          <p:cNvPr id="221" name="Google Shape;221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0034" y="3289429"/>
            <a:ext cx="2539032" cy="1661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2" name="Conector angular 4">
            <a:extLst>
              <a:ext uri="{FF2B5EF4-FFF2-40B4-BE49-F238E27FC236}">
                <a16:creationId xmlns:a16="http://schemas.microsoft.com/office/drawing/2014/main" id="{3C880A21-ECA5-B5A5-953F-D4065ED779A5}"/>
              </a:ext>
            </a:extLst>
          </p:cNvPr>
          <p:cNvCxnSpPr>
            <a:cxnSpLocks/>
            <a:stCxn id="210" idx="1"/>
            <a:endCxn id="217" idx="1"/>
          </p:cNvCxnSpPr>
          <p:nvPr/>
        </p:nvCxnSpPr>
        <p:spPr>
          <a:xfrm rot="10800000" flipH="1" flipV="1">
            <a:off x="1249949" y="1602274"/>
            <a:ext cx="70503" cy="746955"/>
          </a:xfrm>
          <a:prstGeom prst="bentConnector3">
            <a:avLst>
              <a:gd name="adj1" fmla="val -324242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angular 4">
            <a:extLst>
              <a:ext uri="{FF2B5EF4-FFF2-40B4-BE49-F238E27FC236}">
                <a16:creationId xmlns:a16="http://schemas.microsoft.com/office/drawing/2014/main" id="{CAF48849-589C-B6AE-4094-467EBBE61ED5}"/>
              </a:ext>
            </a:extLst>
          </p:cNvPr>
          <p:cNvCxnSpPr>
            <a:cxnSpLocks/>
            <a:stCxn id="210" idx="3"/>
            <a:endCxn id="208" idx="0"/>
          </p:cNvCxnSpPr>
          <p:nvPr/>
        </p:nvCxnSpPr>
        <p:spPr>
          <a:xfrm>
            <a:off x="3903750" y="1602275"/>
            <a:ext cx="1919625" cy="459763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angular 4">
            <a:extLst>
              <a:ext uri="{FF2B5EF4-FFF2-40B4-BE49-F238E27FC236}">
                <a16:creationId xmlns:a16="http://schemas.microsoft.com/office/drawing/2014/main" id="{DBAB56AF-62A3-8630-3F76-CC4C365E7CA0}"/>
              </a:ext>
            </a:extLst>
          </p:cNvPr>
          <p:cNvCxnSpPr>
            <a:cxnSpLocks/>
            <a:stCxn id="210" idx="1"/>
            <a:endCxn id="219" idx="1"/>
          </p:cNvCxnSpPr>
          <p:nvPr/>
        </p:nvCxnSpPr>
        <p:spPr>
          <a:xfrm rot="10800000" flipH="1" flipV="1">
            <a:off x="1249950" y="1602274"/>
            <a:ext cx="131500" cy="2629707"/>
          </a:xfrm>
          <a:prstGeom prst="bentConnector3">
            <a:avLst>
              <a:gd name="adj1" fmla="val -17384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220;p12">
            <a:extLst>
              <a:ext uri="{FF2B5EF4-FFF2-40B4-BE49-F238E27FC236}">
                <a16:creationId xmlns:a16="http://schemas.microsoft.com/office/drawing/2014/main" id="{667BF46A-BB8C-EDB0-170E-48FF7EB4A4C8}"/>
              </a:ext>
            </a:extLst>
          </p:cNvPr>
          <p:cNvSpPr txBox="1"/>
          <p:nvPr/>
        </p:nvSpPr>
        <p:spPr>
          <a:xfrm>
            <a:off x="6937077" y="2984704"/>
            <a:ext cx="2607024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ES" sz="1600" dirty="0">
                <a:solidFill>
                  <a:schemeClr val="dk1"/>
                </a:solidFill>
              </a:rPr>
              <a:t>Cánceres prevalentes del distrito </a:t>
            </a:r>
          </a:p>
          <a:p>
            <a:pPr marL="457200" indent="-330200" algn="just">
              <a:buClr>
                <a:schemeClr val="dk1"/>
              </a:buClr>
              <a:buSzPts val="1600"/>
              <a:buFont typeface="Arial"/>
              <a:buChar char="●"/>
            </a:pPr>
            <a:r>
              <a:rPr lang="es-ES" sz="1600" dirty="0">
                <a:solidFill>
                  <a:schemeClr val="dk1"/>
                </a:solidFill>
              </a:rPr>
              <a:t>Cáncer de mama y cuello uterino</a:t>
            </a:r>
            <a:r>
              <a:rPr lang="es-ES" sz="1100" dirty="0">
                <a:solidFill>
                  <a:schemeClr val="dk1"/>
                </a:solidFill>
              </a:rPr>
              <a:t> </a:t>
            </a:r>
          </a:p>
          <a:p>
            <a:pPr marL="457200" indent="-330200" algn="just">
              <a:buClr>
                <a:schemeClr val="dk1"/>
              </a:buClr>
              <a:buSzPts val="1600"/>
              <a:buFont typeface="Arial"/>
              <a:buChar char="●"/>
            </a:pPr>
            <a:r>
              <a:rPr lang="es-CO" sz="1600" dirty="0">
                <a:solidFill>
                  <a:schemeClr val="dk1"/>
                </a:solidFill>
              </a:rPr>
              <a:t>Actividad física</a:t>
            </a:r>
            <a:r>
              <a:rPr lang="es-CO" sz="1100" dirty="0">
                <a:solidFill>
                  <a:schemeClr val="dk1"/>
                </a:solidFill>
              </a:rPr>
              <a:t> </a:t>
            </a:r>
            <a:endParaRPr lang="es-CO" sz="1600" dirty="0"/>
          </a:p>
          <a:p>
            <a:pPr marL="457200" indent="-330200">
              <a:buClr>
                <a:schemeClr val="dk1"/>
              </a:buClr>
              <a:buSzPts val="1600"/>
              <a:buFont typeface="Arial"/>
              <a:buChar char="●"/>
            </a:pPr>
            <a:r>
              <a:rPr lang="es-CO" sz="1600" dirty="0">
                <a:solidFill>
                  <a:schemeClr val="dk1"/>
                </a:solidFill>
              </a:rPr>
              <a:t>Salud auditiva</a:t>
            </a:r>
            <a:r>
              <a:rPr lang="es-CO" sz="1100" dirty="0">
                <a:solidFill>
                  <a:schemeClr val="dk1"/>
                </a:solidFill>
              </a:rPr>
              <a:t> </a:t>
            </a:r>
            <a:endParaRPr lang="es-CO" sz="1600" dirty="0"/>
          </a:p>
        </p:txBody>
      </p:sp>
      <p:cxnSp>
        <p:nvCxnSpPr>
          <p:cNvPr id="19" name="Conector angular 4">
            <a:extLst>
              <a:ext uri="{FF2B5EF4-FFF2-40B4-BE49-F238E27FC236}">
                <a16:creationId xmlns:a16="http://schemas.microsoft.com/office/drawing/2014/main" id="{5326C683-C292-9C12-DB37-1A043DEFC79A}"/>
              </a:ext>
            </a:extLst>
          </p:cNvPr>
          <p:cNvCxnSpPr>
            <a:cxnSpLocks/>
            <a:stCxn id="209" idx="2"/>
            <a:endCxn id="16" idx="0"/>
          </p:cNvCxnSpPr>
          <p:nvPr/>
        </p:nvCxnSpPr>
        <p:spPr>
          <a:xfrm rot="5400000">
            <a:off x="8405892" y="1896748"/>
            <a:ext cx="922654" cy="125325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5BE2D126-50AE-8827-3FBE-2A10BF78D6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572" y="4474703"/>
            <a:ext cx="1203692" cy="1203692"/>
          </a:xfrm>
          <a:prstGeom prst="rect">
            <a:avLst/>
          </a:prstGeom>
        </p:spPr>
      </p:pic>
      <p:pic>
        <p:nvPicPr>
          <p:cNvPr id="2050" name="Picture 2" descr="ide ">
            <a:extLst>
              <a:ext uri="{FF2B5EF4-FFF2-40B4-BE49-F238E27FC236}">
                <a16:creationId xmlns:a16="http://schemas.microsoft.com/office/drawing/2014/main" id="{CDCC3A57-BCFB-BCD2-6D57-CF07F2B26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00" y="80105"/>
            <a:ext cx="1113376" cy="11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e1d7070410_7_31"/>
          <p:cNvSpPr txBox="1"/>
          <p:nvPr/>
        </p:nvSpPr>
        <p:spPr>
          <a:xfrm>
            <a:off x="922350" y="1280750"/>
            <a:ext cx="3315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/>
              <a:t>Estrategia para la promoción de la salud y el bienestar </a:t>
            </a:r>
            <a:endParaRPr/>
          </a:p>
        </p:txBody>
      </p:sp>
      <p:sp>
        <p:nvSpPr>
          <p:cNvPr id="229" name="Google Shape;229;g3e1d7070410_7_31"/>
          <p:cNvSpPr txBox="1"/>
          <p:nvPr/>
        </p:nvSpPr>
        <p:spPr>
          <a:xfrm>
            <a:off x="805324" y="188200"/>
            <a:ext cx="9770400" cy="7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lang="es-CO" sz="3200" b="1">
                <a:solidFill>
                  <a:schemeClr val="accent1"/>
                </a:solidFill>
              </a:rPr>
              <a:t>PRESCRIPCIÓN SOCIAL</a:t>
            </a:r>
            <a:endParaRPr/>
          </a:p>
        </p:txBody>
      </p:sp>
      <p:sp>
        <p:nvSpPr>
          <p:cNvPr id="230" name="Google Shape;230;g3e1d7070410_7_31"/>
          <p:cNvSpPr txBox="1"/>
          <p:nvPr/>
        </p:nvSpPr>
        <p:spPr>
          <a:xfrm>
            <a:off x="1736334" y="2230552"/>
            <a:ext cx="1821068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dirty="0"/>
              <a:t>Conecta a las personas y sus familias </a:t>
            </a:r>
            <a:endParaRPr sz="1800" dirty="0"/>
          </a:p>
        </p:txBody>
      </p:sp>
      <p:sp>
        <p:nvSpPr>
          <p:cNvPr id="231" name="Google Shape;231;g3e1d7070410_7_31"/>
          <p:cNvSpPr txBox="1"/>
          <p:nvPr/>
        </p:nvSpPr>
        <p:spPr>
          <a:xfrm>
            <a:off x="922349" y="3928900"/>
            <a:ext cx="2701800" cy="13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CO" sz="1800" dirty="0"/>
              <a:t>Actividades, recursos, servicios sociales y de bienestar disponibles en los territorios</a:t>
            </a:r>
            <a:endParaRPr sz="1800" dirty="0"/>
          </a:p>
        </p:txBody>
      </p:sp>
      <p:sp>
        <p:nvSpPr>
          <p:cNvPr id="234" name="Google Shape;234;g3e1d7070410_7_31"/>
          <p:cNvSpPr txBox="1"/>
          <p:nvPr/>
        </p:nvSpPr>
        <p:spPr>
          <a:xfrm>
            <a:off x="5509368" y="1989608"/>
            <a:ext cx="2637240" cy="835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CO" dirty="0"/>
              <a:t>Oferta de actividades gratuitas de la comunidad para la comunidad </a:t>
            </a:r>
            <a:endParaRPr dirty="0"/>
          </a:p>
        </p:txBody>
      </p:sp>
      <p:sp>
        <p:nvSpPr>
          <p:cNvPr id="235" name="Google Shape;235;g3e1d7070410_7_31"/>
          <p:cNvSpPr txBox="1"/>
          <p:nvPr/>
        </p:nvSpPr>
        <p:spPr>
          <a:xfrm>
            <a:off x="5339400" y="4540625"/>
            <a:ext cx="2910748" cy="835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CO" dirty="0"/>
              <a:t>Oferta de actividades y servicios de diferentes sectores para la comunidad.</a:t>
            </a:r>
            <a:endParaRPr dirty="0"/>
          </a:p>
        </p:txBody>
      </p:sp>
      <p:sp>
        <p:nvSpPr>
          <p:cNvPr id="236" name="Google Shape;236;g3e1d7070410_7_31"/>
          <p:cNvSpPr txBox="1"/>
          <p:nvPr/>
        </p:nvSpPr>
        <p:spPr>
          <a:xfrm>
            <a:off x="8403422" y="1351053"/>
            <a:ext cx="2859722" cy="169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dirty="0">
                <a:solidFill>
                  <a:schemeClr val="dk1"/>
                </a:solidFill>
              </a:rPr>
              <a:t>Realización de actividad física</a:t>
            </a:r>
            <a:endParaRPr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dirty="0">
                <a:solidFill>
                  <a:schemeClr val="dk1"/>
                </a:solidFill>
              </a:rPr>
              <a:t>Apoyo Alimentario</a:t>
            </a:r>
            <a:endParaRPr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dirty="0">
                <a:solidFill>
                  <a:schemeClr val="dk1"/>
                </a:solidFill>
              </a:rPr>
              <a:t>Recolección de elementos</a:t>
            </a:r>
            <a:endParaRPr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dirty="0">
                <a:solidFill>
                  <a:schemeClr val="dk1"/>
                </a:solidFill>
              </a:rPr>
              <a:t>Capacitación y fortalecimiento</a:t>
            </a:r>
            <a:endParaRPr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s-CO" dirty="0">
                <a:solidFill>
                  <a:schemeClr val="dk1"/>
                </a:solidFill>
              </a:rPr>
              <a:t>Huertas urbanas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237" name="Google Shape;237;g3e1d7070410_7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03422" y="3901982"/>
            <a:ext cx="3090900" cy="16049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2" name="Conector angular 4">
            <a:extLst>
              <a:ext uri="{FF2B5EF4-FFF2-40B4-BE49-F238E27FC236}">
                <a16:creationId xmlns:a16="http://schemas.microsoft.com/office/drawing/2014/main" id="{F58BD1EC-7590-ECC4-D1CE-28F196D105DF}"/>
              </a:ext>
            </a:extLst>
          </p:cNvPr>
          <p:cNvCxnSpPr>
            <a:cxnSpLocks/>
            <a:stCxn id="228" idx="1"/>
            <a:endCxn id="230" idx="1"/>
          </p:cNvCxnSpPr>
          <p:nvPr/>
        </p:nvCxnSpPr>
        <p:spPr>
          <a:xfrm rot="10800000" flipH="1" flipV="1">
            <a:off x="922350" y="1604000"/>
            <a:ext cx="813984" cy="1088252"/>
          </a:xfrm>
          <a:prstGeom prst="bentConnector3">
            <a:avLst>
              <a:gd name="adj1" fmla="val -28084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angular 4">
            <a:extLst>
              <a:ext uri="{FF2B5EF4-FFF2-40B4-BE49-F238E27FC236}">
                <a16:creationId xmlns:a16="http://schemas.microsoft.com/office/drawing/2014/main" id="{B93DA35F-4ED1-5E74-66C5-0F04A3F7CD6D}"/>
              </a:ext>
            </a:extLst>
          </p:cNvPr>
          <p:cNvCxnSpPr>
            <a:cxnSpLocks/>
            <a:stCxn id="230" idx="3"/>
            <a:endCxn id="231" idx="0"/>
          </p:cNvCxnSpPr>
          <p:nvPr/>
        </p:nvCxnSpPr>
        <p:spPr>
          <a:xfrm flipH="1">
            <a:off x="2273249" y="2692252"/>
            <a:ext cx="1284153" cy="1236648"/>
          </a:xfrm>
          <a:prstGeom prst="bentConnector4">
            <a:avLst>
              <a:gd name="adj1" fmla="val -17802"/>
              <a:gd name="adj2" fmla="val 68667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n 14">
            <a:extLst>
              <a:ext uri="{FF2B5EF4-FFF2-40B4-BE49-F238E27FC236}">
                <a16:creationId xmlns:a16="http://schemas.microsoft.com/office/drawing/2014/main" id="{ABBDAA29-029A-091F-9565-FD56DDAE761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81" b="94215" l="9396" r="89933">
                        <a14:foregroundMark x1="35570" y1="6281" x2="35570" y2="6281"/>
                        <a14:foregroundMark x1="33557" y1="94215" x2="33557" y2="942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4909" y="942763"/>
            <a:ext cx="826657" cy="5094512"/>
          </a:xfrm>
          <a:prstGeom prst="rect">
            <a:avLst/>
          </a:prstGeom>
        </p:spPr>
      </p:pic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75B5816B-0A10-C725-BDDE-B677D6D3DDB8}"/>
              </a:ext>
            </a:extLst>
          </p:cNvPr>
          <p:cNvSpPr/>
          <p:nvPr/>
        </p:nvSpPr>
        <p:spPr>
          <a:xfrm>
            <a:off x="4774825" y="1169368"/>
            <a:ext cx="2294046" cy="7815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buClr>
                <a:schemeClr val="dk1"/>
              </a:buClr>
              <a:buSzPts val="1100"/>
            </a:pPr>
            <a:r>
              <a:rPr lang="es-CO" sz="1800" b="1" dirty="0">
                <a:solidFill>
                  <a:schemeClr val="tx1"/>
                </a:solidFill>
              </a:rPr>
              <a:t>Activos Sociales y Comunitarios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4BADF7D1-1BA8-E8BE-649D-B533C29A8AFC}"/>
              </a:ext>
            </a:extLst>
          </p:cNvPr>
          <p:cNvSpPr/>
          <p:nvPr/>
        </p:nvSpPr>
        <p:spPr>
          <a:xfrm>
            <a:off x="4774825" y="3559457"/>
            <a:ext cx="2294046" cy="7815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buClr>
                <a:schemeClr val="dk1"/>
              </a:buClr>
              <a:buSzPts val="1100"/>
            </a:pPr>
            <a:r>
              <a:rPr lang="es-CO" sz="1800" b="1" dirty="0">
                <a:solidFill>
                  <a:schemeClr val="tx1"/>
                </a:solidFill>
              </a:rPr>
              <a:t>Activos Institucionales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771BDE9-F980-BFD7-8850-EE0773B79F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74267" y="362718"/>
            <a:ext cx="918032" cy="91803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2D0BF30-2FCC-5A77-E3A9-87494FFAD4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205" y="2929100"/>
            <a:ext cx="729058" cy="729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15" descr="A person wearing blue scrubs and mask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398460" y="0"/>
            <a:ext cx="927814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7550" y="0"/>
            <a:ext cx="8934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5"/>
          <p:cNvSpPr/>
          <p:nvPr/>
        </p:nvSpPr>
        <p:spPr>
          <a:xfrm>
            <a:off x="5737609" y="2039816"/>
            <a:ext cx="6454391" cy="2491991"/>
          </a:xfrm>
          <a:prstGeom prst="roundRect">
            <a:avLst>
              <a:gd name="adj" fmla="val 16667"/>
            </a:avLst>
          </a:prstGeom>
          <a:solidFill>
            <a:srgbClr val="234B8F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5"/>
          <p:cNvSpPr txBox="1"/>
          <p:nvPr/>
        </p:nvSpPr>
        <p:spPr>
          <a:xfrm>
            <a:off x="5331603" y="2732045"/>
            <a:ext cx="6855464" cy="76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5"/>
          <p:cNvSpPr txBox="1"/>
          <p:nvPr/>
        </p:nvSpPr>
        <p:spPr>
          <a:xfrm>
            <a:off x="6152600" y="2685513"/>
            <a:ext cx="56244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8E8E8"/>
              </a:buClr>
              <a:buSzPts val="3600"/>
              <a:buFont typeface="Arial"/>
              <a:buNone/>
            </a:pPr>
            <a:r>
              <a:rPr lang="es-CO" sz="3600" b="1" i="0" u="none" strike="noStrike" cap="none">
                <a:solidFill>
                  <a:srgbClr val="E8E8E8"/>
                </a:solidFill>
                <a:latin typeface="Arial"/>
                <a:ea typeface="Arial"/>
                <a:cs typeface="Arial"/>
                <a:sym typeface="Arial"/>
              </a:rPr>
              <a:t>Servicios Especializados Resolutivos (SER)</a:t>
            </a:r>
            <a:endParaRPr/>
          </a:p>
        </p:txBody>
      </p:sp>
      <p:pic>
        <p:nvPicPr>
          <p:cNvPr id="277" name="Google Shape;27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36543" y="540258"/>
            <a:ext cx="2414844" cy="2111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" name="Google Shape;282;p17"/>
          <p:cNvCxnSpPr/>
          <p:nvPr/>
        </p:nvCxnSpPr>
        <p:spPr>
          <a:xfrm>
            <a:off x="3150626" y="431056"/>
            <a:ext cx="8145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83" name="Google Shape;283;p17"/>
          <p:cNvSpPr/>
          <p:nvPr/>
        </p:nvSpPr>
        <p:spPr>
          <a:xfrm>
            <a:off x="4066000" y="202725"/>
            <a:ext cx="7054200" cy="400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Respuesta a las necesidades en salud de los usuarios asignados (georreferenciación)</a:t>
            </a: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7"/>
          <p:cNvSpPr/>
          <p:nvPr/>
        </p:nvSpPr>
        <p:spPr>
          <a:xfrm>
            <a:off x="6694225" y="2293840"/>
            <a:ext cx="4723500" cy="1259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7"/>
          <p:cNvSpPr txBox="1"/>
          <p:nvPr/>
        </p:nvSpPr>
        <p:spPr>
          <a:xfrm>
            <a:off x="6943205" y="2323200"/>
            <a:ext cx="41802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●"/>
            </a:pP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Especialistas cerca de la casa.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●"/>
            </a:pPr>
            <a:r>
              <a:rPr lang="es-CO">
                <a:solidFill>
                  <a:schemeClr val="dk1"/>
                </a:solidFill>
              </a:rPr>
              <a:t>Alta tecnología en baja complejidad.</a:t>
            </a:r>
            <a:endParaRPr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●"/>
            </a:pP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Diagnósticos y plan de manejo sin laberintos.</a:t>
            </a:r>
            <a:endParaRPr sz="1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●"/>
            </a:pP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Decisiones rápidas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●"/>
            </a:pP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Resolución que descongestiona y anticipa.</a:t>
            </a:r>
            <a:endParaRPr sz="1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86" name="Google Shape;286;p17"/>
          <p:cNvCxnSpPr/>
          <p:nvPr/>
        </p:nvCxnSpPr>
        <p:spPr>
          <a:xfrm flipH="1">
            <a:off x="1546636" y="731062"/>
            <a:ext cx="15000" cy="3990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287" name="Google Shape;287;p17"/>
          <p:cNvGrpSpPr/>
          <p:nvPr/>
        </p:nvGrpSpPr>
        <p:grpSpPr>
          <a:xfrm>
            <a:off x="273941" y="1225984"/>
            <a:ext cx="5105200" cy="1164652"/>
            <a:chOff x="2106722" y="800528"/>
            <a:chExt cx="3876300" cy="1483504"/>
          </a:xfrm>
        </p:grpSpPr>
        <p:sp>
          <p:nvSpPr>
            <p:cNvPr id="288" name="Google Shape;288;p17"/>
            <p:cNvSpPr txBox="1"/>
            <p:nvPr/>
          </p:nvSpPr>
          <p:spPr>
            <a:xfrm>
              <a:off x="2106722" y="1147173"/>
              <a:ext cx="3876300" cy="11368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33"/>
                <a:buFont typeface="Arial"/>
                <a:buNone/>
              </a:pP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Médico general con énfasis en familia, pediatra (cohortes de edad), Internista (pluripatológicos), Ginecobstetra (gestantes), Odontología,  profesionales de apoyo (nutrición, psicología, enfermería, trabajo social)</a:t>
              </a:r>
              <a:endParaRPr sz="1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7"/>
            <p:cNvSpPr txBox="1"/>
            <p:nvPr/>
          </p:nvSpPr>
          <p:spPr>
            <a:xfrm>
              <a:off x="2179990" y="800528"/>
              <a:ext cx="2794200" cy="4233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s-CO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1. Equipo Básicos Intramurales</a:t>
              </a:r>
              <a:endParaRPr sz="1300"/>
            </a:p>
          </p:txBody>
        </p:sp>
      </p:grpSp>
      <p:grpSp>
        <p:nvGrpSpPr>
          <p:cNvPr id="290" name="Google Shape;290;p17"/>
          <p:cNvGrpSpPr/>
          <p:nvPr/>
        </p:nvGrpSpPr>
        <p:grpSpPr>
          <a:xfrm>
            <a:off x="229325" y="2651487"/>
            <a:ext cx="5275564" cy="1336259"/>
            <a:chOff x="-2701084" y="883151"/>
            <a:chExt cx="4332900" cy="1702094"/>
          </a:xfrm>
        </p:grpSpPr>
        <p:sp>
          <p:nvSpPr>
            <p:cNvPr id="291" name="Google Shape;291;p17"/>
            <p:cNvSpPr txBox="1"/>
            <p:nvPr/>
          </p:nvSpPr>
          <p:spPr>
            <a:xfrm>
              <a:off x="-2701084" y="1244527"/>
              <a:ext cx="4332900" cy="13407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33"/>
                <a:buFont typeface="Arial"/>
                <a:buNone/>
              </a:pP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Cardiología, Urología, Ortopedia</a:t>
              </a:r>
              <a:r>
                <a:rPr lang="es-CO" sz="1300" dirty="0">
                  <a:solidFill>
                    <a:schemeClr val="dk1"/>
                  </a:solidFill>
                </a:rPr>
                <a:t>, </a:t>
              </a: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Gastroenterología, Oftalmología, Fisiatría, Otorrinolaringolog</a:t>
              </a:r>
              <a:r>
                <a:rPr lang="es-CO" sz="1300" dirty="0">
                  <a:solidFill>
                    <a:schemeClr val="dk1"/>
                  </a:solidFill>
                </a:rPr>
                <a:t>ía, Dermatología, Psiquiatría, </a:t>
              </a:r>
              <a:r>
                <a:rPr lang="es-CO" sz="1300" dirty="0" err="1">
                  <a:solidFill>
                    <a:schemeClr val="dk1"/>
                  </a:solidFill>
                </a:rPr>
                <a:t>Cx</a:t>
              </a:r>
              <a:r>
                <a:rPr lang="es-CO" sz="1300" dirty="0">
                  <a:solidFill>
                    <a:schemeClr val="dk1"/>
                  </a:solidFill>
                </a:rPr>
                <a:t> General, Neurología y</a:t>
              </a: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Odontología Especializada y otros según necesidad de cada unidad),  con tecnología fija o portátil </a:t>
              </a:r>
              <a:endParaRPr sz="1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7"/>
            <p:cNvSpPr txBox="1"/>
            <p:nvPr/>
          </p:nvSpPr>
          <p:spPr>
            <a:xfrm>
              <a:off x="-2701079" y="883151"/>
              <a:ext cx="3335700" cy="3723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s-CO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2. Especialidades Complementarias </a:t>
              </a:r>
              <a:endParaRPr sz="1300"/>
            </a:p>
          </p:txBody>
        </p:sp>
      </p:grpSp>
      <p:grpSp>
        <p:nvGrpSpPr>
          <p:cNvPr id="293" name="Google Shape;293;p17"/>
          <p:cNvGrpSpPr/>
          <p:nvPr/>
        </p:nvGrpSpPr>
        <p:grpSpPr>
          <a:xfrm>
            <a:off x="229401" y="4223449"/>
            <a:ext cx="5377780" cy="1274092"/>
            <a:chOff x="2006488" y="1246242"/>
            <a:chExt cx="4342500" cy="886689"/>
          </a:xfrm>
        </p:grpSpPr>
        <p:sp>
          <p:nvSpPr>
            <p:cNvPr id="294" name="Google Shape;294;p17"/>
            <p:cNvSpPr txBox="1"/>
            <p:nvPr/>
          </p:nvSpPr>
          <p:spPr>
            <a:xfrm>
              <a:off x="2006488" y="1567488"/>
              <a:ext cx="4342500" cy="565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33"/>
                <a:buFont typeface="Arial"/>
                <a:buNone/>
              </a:pP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Apoyo </a:t>
              </a:r>
              <a:r>
                <a:rPr lang="es-CO" sz="13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Dx</a:t>
              </a: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(toma de muestras, ecografía, radiología, óptica, apoyo especializado (Holter, prueba de esfuerzo, espirómetro, </a:t>
              </a:r>
              <a:r>
                <a:rPr lang="es-CO" sz="13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electromiografo</a:t>
              </a: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, </a:t>
              </a:r>
              <a:r>
                <a:rPr lang="es-CO" sz="13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ecocardiógrafo</a:t>
              </a:r>
              <a:r>
                <a:rPr lang="es-CO" sz="13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, entre otros) </a:t>
              </a:r>
              <a:endParaRPr sz="1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7"/>
            <p:cNvSpPr txBox="1"/>
            <p:nvPr/>
          </p:nvSpPr>
          <p:spPr>
            <a:xfrm>
              <a:off x="2029293" y="1246242"/>
              <a:ext cx="3531300" cy="342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s-CO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3. Servicios de Apoyo Diagnóstico y Terapéutico complementario : </a:t>
              </a:r>
              <a:endParaRPr sz="1300"/>
            </a:p>
          </p:txBody>
        </p:sp>
      </p:grpSp>
      <p:sp>
        <p:nvSpPr>
          <p:cNvPr id="296" name="Google Shape;296;p17"/>
          <p:cNvSpPr/>
          <p:nvPr/>
        </p:nvSpPr>
        <p:spPr>
          <a:xfrm>
            <a:off x="154150" y="131050"/>
            <a:ext cx="2895600" cy="600000"/>
          </a:xfrm>
          <a:prstGeom prst="roundRect">
            <a:avLst>
              <a:gd name="adj" fmla="val 16667"/>
            </a:avLst>
          </a:prstGeom>
          <a:solidFill>
            <a:srgbClr val="DDEBF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700" b="1">
                <a:solidFill>
                  <a:schemeClr val="dk1"/>
                </a:solidFill>
              </a:rPr>
              <a:t>Servicios Especializados Resolutivos </a:t>
            </a:r>
            <a:endParaRPr sz="1700" b="1">
              <a:solidFill>
                <a:schemeClr val="dk1"/>
              </a:solidFill>
            </a:endParaRPr>
          </a:p>
        </p:txBody>
      </p:sp>
      <p:sp>
        <p:nvSpPr>
          <p:cNvPr id="297" name="Google Shape;297;p17"/>
          <p:cNvSpPr/>
          <p:nvPr/>
        </p:nvSpPr>
        <p:spPr>
          <a:xfrm>
            <a:off x="5259350" y="982879"/>
            <a:ext cx="1191600" cy="4849200"/>
          </a:xfrm>
          <a:prstGeom prst="rightBrace">
            <a:avLst>
              <a:gd name="adj1" fmla="val 50000"/>
              <a:gd name="adj2" fmla="val 4177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298" name="Google Shape;298;p17"/>
          <p:cNvSpPr txBox="1"/>
          <p:nvPr/>
        </p:nvSpPr>
        <p:spPr>
          <a:xfrm>
            <a:off x="7224314" y="1282975"/>
            <a:ext cx="31965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>
                <a:solidFill>
                  <a:schemeClr val="dk1"/>
                </a:solidFill>
              </a:rPr>
              <a:t>&lt; 30 minutos de desplazamiento  </a:t>
            </a:r>
            <a:endParaRPr sz="1600"/>
          </a:p>
        </p:txBody>
      </p:sp>
      <p:pic>
        <p:nvPicPr>
          <p:cNvPr id="299" name="Google Shape;2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62075" y="809475"/>
            <a:ext cx="1378127" cy="1378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0625" y="3951237"/>
            <a:ext cx="4180200" cy="18872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17"/>
          <p:cNvSpPr txBox="1"/>
          <p:nvPr/>
        </p:nvSpPr>
        <p:spPr>
          <a:xfrm>
            <a:off x="10330111" y="4479175"/>
            <a:ext cx="20175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Modernización y equipamiento de unidades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6"/>
          <p:cNvSpPr/>
          <p:nvPr/>
        </p:nvSpPr>
        <p:spPr>
          <a:xfrm>
            <a:off x="333633" y="209643"/>
            <a:ext cx="4510216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Servicios Especializados Resolutivos</a:t>
            </a:r>
            <a:endParaRPr/>
          </a:p>
        </p:txBody>
      </p:sp>
      <p:sp>
        <p:nvSpPr>
          <p:cNvPr id="308" name="Google Shape;308;p16"/>
          <p:cNvSpPr/>
          <p:nvPr/>
        </p:nvSpPr>
        <p:spPr>
          <a:xfrm>
            <a:off x="1048422" y="817059"/>
            <a:ext cx="1285102" cy="408618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Verbenal</a:t>
            </a:r>
            <a:endParaRPr/>
          </a:p>
        </p:txBody>
      </p:sp>
      <p:sp>
        <p:nvSpPr>
          <p:cNvPr id="309" name="Google Shape;309;p16"/>
          <p:cNvSpPr/>
          <p:nvPr/>
        </p:nvSpPr>
        <p:spPr>
          <a:xfrm>
            <a:off x="764174" y="3515584"/>
            <a:ext cx="1944000" cy="408600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Simón Bolívar </a:t>
            </a:r>
            <a:endParaRPr/>
          </a:p>
        </p:txBody>
      </p:sp>
      <p:sp>
        <p:nvSpPr>
          <p:cNvPr id="310" name="Google Shape;310;p16"/>
          <p:cNvSpPr/>
          <p:nvPr/>
        </p:nvSpPr>
        <p:spPr>
          <a:xfrm>
            <a:off x="10292544" y="697619"/>
            <a:ext cx="1285102" cy="408618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Emaús</a:t>
            </a:r>
            <a:endParaRPr/>
          </a:p>
        </p:txBody>
      </p:sp>
      <p:sp>
        <p:nvSpPr>
          <p:cNvPr id="311" name="Google Shape;311;p16"/>
          <p:cNvSpPr/>
          <p:nvPr/>
        </p:nvSpPr>
        <p:spPr>
          <a:xfrm>
            <a:off x="4270195" y="869124"/>
            <a:ext cx="1242900" cy="408600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Suba</a:t>
            </a:r>
            <a:endParaRPr/>
          </a:p>
        </p:txBody>
      </p:sp>
      <p:sp>
        <p:nvSpPr>
          <p:cNvPr id="312" name="Google Shape;312;p16"/>
          <p:cNvSpPr/>
          <p:nvPr/>
        </p:nvSpPr>
        <p:spPr>
          <a:xfrm>
            <a:off x="7394488" y="817059"/>
            <a:ext cx="1285102" cy="408618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Chapinero</a:t>
            </a:r>
            <a:endParaRPr/>
          </a:p>
        </p:txBody>
      </p:sp>
      <p:sp>
        <p:nvSpPr>
          <p:cNvPr id="313" name="Google Shape;313;p16"/>
          <p:cNvSpPr/>
          <p:nvPr/>
        </p:nvSpPr>
        <p:spPr>
          <a:xfrm>
            <a:off x="6963635" y="3430612"/>
            <a:ext cx="1879200" cy="408600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Boyacá Real</a:t>
            </a:r>
            <a:endParaRPr/>
          </a:p>
        </p:txBody>
      </p:sp>
      <p:sp>
        <p:nvSpPr>
          <p:cNvPr id="314" name="Google Shape;314;p16"/>
          <p:cNvSpPr/>
          <p:nvPr/>
        </p:nvSpPr>
        <p:spPr>
          <a:xfrm>
            <a:off x="3927367" y="3508668"/>
            <a:ext cx="2117100" cy="408600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Engativá Calle 80 </a:t>
            </a:r>
            <a:endParaRPr/>
          </a:p>
        </p:txBody>
      </p:sp>
      <p:pic>
        <p:nvPicPr>
          <p:cNvPr id="315" name="Google Shape;315;p16" descr="Fot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331" y="1469855"/>
            <a:ext cx="2562600" cy="1708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16" name="Google Shape;316;p16" descr="Centro de Salud Suba: Bogotá dio apertura"/>
          <p:cNvPicPr preferRelativeResize="0"/>
          <p:nvPr/>
        </p:nvPicPr>
        <p:blipFill rotWithShape="1">
          <a:blip r:embed="rId4">
            <a:alphaModFix/>
          </a:blip>
          <a:srcRect l="10817" t="3057" r="16697" b="17041"/>
          <a:stretch/>
        </p:blipFill>
        <p:spPr>
          <a:xfrm>
            <a:off x="3494926" y="1539098"/>
            <a:ext cx="2755200" cy="1708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17" name="Google Shape;317;p16" descr="axioma b2b inc, Bogotanos tendrán atención inmediata en salud en nuevo CAMI  Chapiner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34114" y="1427825"/>
            <a:ext cx="2391600" cy="1791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18" name="Google Shape;318;p16" descr="Secretaría - Conoce el Centro de Atención Prioritaria en Salud Emaús en la  Cll.64C N° 121-76 en la localidad de Engativá. #CAPSParaTodos. Te esperamos  | Facebook"/>
          <p:cNvPicPr preferRelativeResize="0"/>
          <p:nvPr/>
        </p:nvPicPr>
        <p:blipFill rotWithShape="1">
          <a:blip r:embed="rId6">
            <a:alphaModFix/>
          </a:blip>
          <a:srcRect r="21988" b="11203"/>
          <a:stretch/>
        </p:blipFill>
        <p:spPr>
          <a:xfrm>
            <a:off x="9664599" y="1417161"/>
            <a:ext cx="2502467" cy="187443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19" name="Google Shape;319;p16" descr="Hospital Simón Bolívar, 31 años trabajando por la salud de los colombi |  Bogota.gov.co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98953" y="4057451"/>
            <a:ext cx="2294100" cy="1860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20" name="Google Shape;320;p16" descr="Hospital Engativá II - Conconcreto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589550" y="4178650"/>
            <a:ext cx="2755200" cy="1791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21" name="Google Shape;321;p16"/>
          <p:cNvPicPr preferRelativeResize="0"/>
          <p:nvPr/>
        </p:nvPicPr>
        <p:blipFill rotWithShape="1">
          <a:blip r:embed="rId9">
            <a:alphaModFix/>
          </a:blip>
          <a:srcRect l="39652" t="26668" r="398" b="13721"/>
          <a:stretch/>
        </p:blipFill>
        <p:spPr>
          <a:xfrm>
            <a:off x="6841250" y="4050700"/>
            <a:ext cx="2391600" cy="1874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22" name="Google Shape;322;p16"/>
          <p:cNvSpPr txBox="1"/>
          <p:nvPr/>
        </p:nvSpPr>
        <p:spPr>
          <a:xfrm>
            <a:off x="9935363" y="3715475"/>
            <a:ext cx="1879200" cy="615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Unidades Básicas Resolutivas cercanas </a:t>
            </a:r>
            <a:endParaRPr/>
          </a:p>
        </p:txBody>
      </p:sp>
      <p:pic>
        <p:nvPicPr>
          <p:cNvPr id="323" name="Google Shape;323;p16"/>
          <p:cNvPicPr preferRelativeResize="0"/>
          <p:nvPr/>
        </p:nvPicPr>
        <p:blipFill rotWithShape="1">
          <a:blip r:embed="rId10">
            <a:alphaModFix/>
          </a:blip>
          <a:srcRect l="34316" t="32012" r="50202" b="60345"/>
          <a:stretch/>
        </p:blipFill>
        <p:spPr>
          <a:xfrm>
            <a:off x="9593675" y="4528150"/>
            <a:ext cx="2562600" cy="1266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8"/>
          <p:cNvSpPr txBox="1"/>
          <p:nvPr/>
        </p:nvSpPr>
        <p:spPr>
          <a:xfrm>
            <a:off x="296575" y="290225"/>
            <a:ext cx="4133400" cy="369300"/>
          </a:xfrm>
          <a:prstGeom prst="rect">
            <a:avLst/>
          </a:prstGeom>
          <a:solidFill>
            <a:srgbClr val="C7EDFC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Atención Resolutiva y Oportuna. </a:t>
            </a:r>
            <a:endParaRPr/>
          </a:p>
        </p:txBody>
      </p:sp>
      <p:sp>
        <p:nvSpPr>
          <p:cNvPr id="329" name="Google Shape;329;p18"/>
          <p:cNvSpPr/>
          <p:nvPr/>
        </p:nvSpPr>
        <p:spPr>
          <a:xfrm>
            <a:off x="3590992" y="4245414"/>
            <a:ext cx="1903800" cy="591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Médico General</a:t>
            </a:r>
            <a:endParaRPr/>
          </a:p>
        </p:txBody>
      </p:sp>
      <p:sp>
        <p:nvSpPr>
          <p:cNvPr id="330" name="Google Shape;330;p18"/>
          <p:cNvSpPr/>
          <p:nvPr/>
        </p:nvSpPr>
        <p:spPr>
          <a:xfrm>
            <a:off x="5770592" y="4251938"/>
            <a:ext cx="2605500" cy="591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Auxiliar de Enfermería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1" name="Google Shape;331;p18" descr="doctor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27458" y="2463512"/>
            <a:ext cx="1625600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18" descr="enfermero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4398" y="2463512"/>
            <a:ext cx="1625600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18"/>
          <p:cNvSpPr txBox="1"/>
          <p:nvPr/>
        </p:nvSpPr>
        <p:spPr>
          <a:xfrm>
            <a:off x="3758069" y="4901168"/>
            <a:ext cx="4478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Co- gestor del Plan de Gestión del Riesgo de sus familias asignadas – Seguimiento a controles de acuerdo a la clasificación del riesgo.</a:t>
            </a:r>
            <a:endParaRPr/>
          </a:p>
        </p:txBody>
      </p:sp>
      <p:sp>
        <p:nvSpPr>
          <p:cNvPr id="334" name="Google Shape;334;p18"/>
          <p:cNvSpPr/>
          <p:nvPr/>
        </p:nvSpPr>
        <p:spPr>
          <a:xfrm rot="-5400000">
            <a:off x="5497739" y="251253"/>
            <a:ext cx="591041" cy="3833476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18"/>
          <p:cNvSpPr/>
          <p:nvPr/>
        </p:nvSpPr>
        <p:spPr>
          <a:xfrm>
            <a:off x="4504727" y="797757"/>
            <a:ext cx="2446463" cy="646981"/>
          </a:xfrm>
          <a:prstGeom prst="roundRect">
            <a:avLst>
              <a:gd name="adj" fmla="val 16667"/>
            </a:avLst>
          </a:prstGeom>
          <a:solidFill>
            <a:srgbClr val="D8F2C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Médico Familiar </a:t>
            </a: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CO" sz="14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Líder U. Básica Resolutiva)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8"/>
          <p:cNvSpPr txBox="1"/>
          <p:nvPr/>
        </p:nvSpPr>
        <p:spPr>
          <a:xfrm>
            <a:off x="3811219" y="1433156"/>
            <a:ext cx="3833477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Apoya, asesora y acompaña al equipo interdisciplinario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sus decisiones y en el análisis de casos especiales</a:t>
            </a:r>
            <a:endParaRPr/>
          </a:p>
        </p:txBody>
      </p:sp>
      <p:pic>
        <p:nvPicPr>
          <p:cNvPr id="337" name="Google Shape;337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87565" y="545628"/>
            <a:ext cx="2446463" cy="5082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309" y="916068"/>
            <a:ext cx="2374900" cy="4711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9" name="Google Shape;339;p18"/>
          <p:cNvCxnSpPr/>
          <p:nvPr/>
        </p:nvCxnSpPr>
        <p:spPr>
          <a:xfrm>
            <a:off x="3270004" y="3208972"/>
            <a:ext cx="453943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340" name="Google Shape;340;p18"/>
          <p:cNvCxnSpPr/>
          <p:nvPr/>
        </p:nvCxnSpPr>
        <p:spPr>
          <a:xfrm>
            <a:off x="8258213" y="3208972"/>
            <a:ext cx="453943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Google Shape;345;p13"/>
          <p:cNvGrpSpPr/>
          <p:nvPr/>
        </p:nvGrpSpPr>
        <p:grpSpPr>
          <a:xfrm>
            <a:off x="784269" y="1363092"/>
            <a:ext cx="6515590" cy="4544983"/>
            <a:chOff x="982275" y="-204451"/>
            <a:chExt cx="6515590" cy="4544983"/>
          </a:xfrm>
        </p:grpSpPr>
        <p:sp>
          <p:nvSpPr>
            <p:cNvPr id="346" name="Google Shape;346;p13"/>
            <p:cNvSpPr/>
            <p:nvPr/>
          </p:nvSpPr>
          <p:spPr>
            <a:xfrm rot="5400000">
              <a:off x="1367727" y="1275477"/>
              <a:ext cx="1128049" cy="1284244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olidFill>
              <a:srgbClr val="F4C5B9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982275" y="-204452"/>
              <a:ext cx="1899000" cy="1329300"/>
            </a:xfrm>
            <a:prstGeom prst="roundRect">
              <a:avLst>
                <a:gd name="adj" fmla="val 16670"/>
              </a:avLst>
            </a:prstGeom>
            <a:solidFill>
              <a:srgbClr val="E9713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3"/>
            <p:cNvSpPr txBox="1"/>
            <p:nvPr/>
          </p:nvSpPr>
          <p:spPr>
            <a:xfrm>
              <a:off x="1047199" y="-107102"/>
              <a:ext cx="1769100" cy="119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3800" tIns="83800" rIns="83800" bIns="838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Arial"/>
                <a:buNone/>
              </a:pPr>
              <a:r>
                <a:rPr lang="es-CO" sz="2200">
                  <a:solidFill>
                    <a:schemeClr val="lt1"/>
                  </a:solidFill>
                </a:rPr>
                <a:t>Valoración</a:t>
              </a:r>
              <a:r>
                <a:rPr lang="es-CO" sz="2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integral por MCV</a:t>
              </a:r>
              <a:endParaRPr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2967834" y="151782"/>
              <a:ext cx="1381131" cy="107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3"/>
            <p:cNvSpPr txBox="1"/>
            <p:nvPr/>
          </p:nvSpPr>
          <p:spPr>
            <a:xfrm>
              <a:off x="2967834" y="151782"/>
              <a:ext cx="1381131" cy="107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/>
                <a:t>Identificación</a:t>
              </a: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del riesgo. </a:t>
              </a:r>
              <a:endParaRPr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2942176" y="2768628"/>
              <a:ext cx="1128049" cy="1284244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olidFill>
              <a:srgbClr val="E5E8E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2643312" y="1518162"/>
              <a:ext cx="1898971" cy="1329218"/>
            </a:xfrm>
            <a:prstGeom prst="roundRect">
              <a:avLst>
                <a:gd name="adj" fmla="val 16670"/>
              </a:avLst>
            </a:prstGeom>
            <a:solidFill>
              <a:srgbClr val="8CAF1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3"/>
            <p:cNvSpPr txBox="1"/>
            <p:nvPr/>
          </p:nvSpPr>
          <p:spPr>
            <a:xfrm>
              <a:off x="2708211" y="1583061"/>
              <a:ext cx="1769173" cy="119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3800" tIns="83800" rIns="83800" bIns="838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Arial"/>
                <a:buNone/>
              </a:pPr>
              <a:r>
                <a:rPr lang="es-CO" sz="2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Anamnesis – Examen físico </a:t>
              </a:r>
              <a:endParaRPr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4542283" y="1644933"/>
              <a:ext cx="1381131" cy="107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4217761" y="3011313"/>
              <a:ext cx="1898971" cy="1329218"/>
            </a:xfrm>
            <a:prstGeom prst="roundRect">
              <a:avLst>
                <a:gd name="adj" fmla="val 16670"/>
              </a:avLst>
            </a:prstGeom>
            <a:solidFill>
              <a:srgbClr val="18692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3"/>
            <p:cNvSpPr txBox="1"/>
            <p:nvPr/>
          </p:nvSpPr>
          <p:spPr>
            <a:xfrm>
              <a:off x="4282660" y="3076212"/>
              <a:ext cx="1769173" cy="119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3800" tIns="83800" rIns="83800" bIns="838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Arial"/>
                <a:buNone/>
              </a:pPr>
              <a:r>
                <a:rPr lang="es-CO" sz="2200">
                  <a:solidFill>
                    <a:schemeClr val="lt1"/>
                  </a:solidFill>
                </a:rPr>
                <a:t>Clasificación</a:t>
              </a:r>
              <a:r>
                <a:rPr lang="es-CO" sz="2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del riesgo CV y Metabólico</a:t>
              </a:r>
              <a:endParaRPr/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6116733" y="3138085"/>
              <a:ext cx="1381131" cy="107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3"/>
            <p:cNvSpPr txBox="1"/>
            <p:nvPr/>
          </p:nvSpPr>
          <p:spPr>
            <a:xfrm>
              <a:off x="6116733" y="3138085"/>
              <a:ext cx="1381131" cy="107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Bajo 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Moderado 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Alto 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Muy alto</a:t>
              </a:r>
              <a:endParaRPr/>
            </a:p>
          </p:txBody>
        </p:sp>
      </p:grpSp>
      <p:sp>
        <p:nvSpPr>
          <p:cNvPr id="359" name="Google Shape;359;p13"/>
          <p:cNvSpPr txBox="1"/>
          <p:nvPr/>
        </p:nvSpPr>
        <p:spPr>
          <a:xfrm>
            <a:off x="805324" y="188200"/>
            <a:ext cx="9770400" cy="7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RUTA INTEGRAL DE ATENCIÓN PARA LA PROMOCIÓN Y </a:t>
            </a:r>
            <a:r>
              <a:rPr lang="es-CO" sz="3200" b="1">
                <a:solidFill>
                  <a:schemeClr val="accent1"/>
                </a:solidFill>
              </a:rPr>
              <a:t>MANTENIMIENTO</a:t>
            </a:r>
            <a:r>
              <a:rPr lang="es-CO" sz="3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DE LA SALUD</a:t>
            </a:r>
            <a:endParaRPr/>
          </a:p>
        </p:txBody>
      </p:sp>
      <p:sp>
        <p:nvSpPr>
          <p:cNvPr id="360" name="Google Shape;360;p13"/>
          <p:cNvSpPr/>
          <p:nvPr/>
        </p:nvSpPr>
        <p:spPr>
          <a:xfrm>
            <a:off x="6974053" y="4660447"/>
            <a:ext cx="217918" cy="241205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13"/>
          <p:cNvSpPr/>
          <p:nvPr/>
        </p:nvSpPr>
        <p:spPr>
          <a:xfrm>
            <a:off x="6940862" y="5087021"/>
            <a:ext cx="284301" cy="476593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3"/>
          <p:cNvSpPr txBox="1"/>
          <p:nvPr/>
        </p:nvSpPr>
        <p:spPr>
          <a:xfrm>
            <a:off x="7348585" y="4582958"/>
            <a:ext cx="3744242" cy="338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Educación en hábitos de vida saludable  </a:t>
            </a:r>
            <a:endParaRPr/>
          </a:p>
        </p:txBody>
      </p:sp>
      <p:pic>
        <p:nvPicPr>
          <p:cNvPr id="363" name="Google Shape;363;p13"/>
          <p:cNvPicPr preferRelativeResize="0"/>
          <p:nvPr/>
        </p:nvPicPr>
        <p:blipFill rotWithShape="1">
          <a:blip r:embed="rId3">
            <a:alphaModFix/>
          </a:blip>
          <a:srcRect r="21512"/>
          <a:stretch/>
        </p:blipFill>
        <p:spPr>
          <a:xfrm>
            <a:off x="5676413" y="1122268"/>
            <a:ext cx="5063428" cy="188769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64" name="Google Shape;364;p13"/>
          <p:cNvPicPr preferRelativeResize="0"/>
          <p:nvPr/>
        </p:nvPicPr>
        <p:blipFill rotWithShape="1">
          <a:blip r:embed="rId4">
            <a:alphaModFix/>
          </a:blip>
          <a:srcRect t="86513"/>
          <a:stretch/>
        </p:blipFill>
        <p:spPr>
          <a:xfrm>
            <a:off x="0" y="5947601"/>
            <a:ext cx="12192000" cy="924912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13"/>
          <p:cNvSpPr txBox="1"/>
          <p:nvPr/>
        </p:nvSpPr>
        <p:spPr>
          <a:xfrm>
            <a:off x="7348585" y="4983752"/>
            <a:ext cx="3744242" cy="584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Educación en hábitos de vida saludable y solicitud de paraclínicos</a:t>
            </a:r>
            <a:endParaRPr/>
          </a:p>
        </p:txBody>
      </p:sp>
      <p:cxnSp>
        <p:nvCxnSpPr>
          <p:cNvPr id="366" name="Google Shape;366;p13"/>
          <p:cNvCxnSpPr/>
          <p:nvPr/>
        </p:nvCxnSpPr>
        <p:spPr>
          <a:xfrm>
            <a:off x="9801945" y="5404969"/>
            <a:ext cx="1540200" cy="286200"/>
          </a:xfrm>
          <a:prstGeom prst="bentConnector3">
            <a:avLst>
              <a:gd name="adj1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67" name="Google Shape;367;p13"/>
          <p:cNvSpPr/>
          <p:nvPr/>
        </p:nvSpPr>
        <p:spPr>
          <a:xfrm>
            <a:off x="4676939" y="3270472"/>
            <a:ext cx="243404" cy="886232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3"/>
          <p:cNvSpPr txBox="1"/>
          <p:nvPr/>
        </p:nvSpPr>
        <p:spPr>
          <a:xfrm>
            <a:off x="5068741" y="3419003"/>
            <a:ext cx="3465659" cy="584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 de manejo enfocado a mitigar factor de riesgo identificado 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9" name="Google Shape;369;p13"/>
          <p:cNvPicPr preferRelativeResize="0"/>
          <p:nvPr/>
        </p:nvPicPr>
        <p:blipFill rotWithShape="1">
          <a:blip r:embed="rId5">
            <a:alphaModFix/>
          </a:blip>
          <a:srcRect t="42691"/>
          <a:stretch/>
        </p:blipFill>
        <p:spPr>
          <a:xfrm>
            <a:off x="8370200" y="3179939"/>
            <a:ext cx="2722624" cy="133497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ECB1842-C6D6-E4AD-B13D-A451DD3D81E2}"/>
              </a:ext>
            </a:extLst>
          </p:cNvPr>
          <p:cNvSpPr txBox="1"/>
          <p:nvPr/>
        </p:nvSpPr>
        <p:spPr>
          <a:xfrm>
            <a:off x="1471554" y="157334"/>
            <a:ext cx="8654218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TAMIZAJES PARA CÁNCER  </a:t>
            </a:r>
            <a:endParaRPr lang="es-CO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87D51A44-3FDC-9476-F913-C9C1A1DD87C3}"/>
              </a:ext>
            </a:extLst>
          </p:cNvPr>
          <p:cNvSpPr/>
          <p:nvPr/>
        </p:nvSpPr>
        <p:spPr>
          <a:xfrm>
            <a:off x="665018" y="1769424"/>
            <a:ext cx="3301340" cy="5106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CANCER DE MAMA</a:t>
            </a: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8B25C49A-E077-378B-8B10-894CCDA5A637}"/>
              </a:ext>
            </a:extLst>
          </p:cNvPr>
          <p:cNvSpPr/>
          <p:nvPr/>
        </p:nvSpPr>
        <p:spPr>
          <a:xfrm>
            <a:off x="640449" y="2491839"/>
            <a:ext cx="3301340" cy="4001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CANCER DE CERVIX </a:t>
            </a:r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7764E3EA-14FE-F118-B819-FAF317E60FF6}"/>
              </a:ext>
            </a:extLst>
          </p:cNvPr>
          <p:cNvSpPr/>
          <p:nvPr/>
        </p:nvSpPr>
        <p:spPr>
          <a:xfrm>
            <a:off x="665018" y="3050814"/>
            <a:ext cx="3301340" cy="5106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CANCER DE PROSTATA</a:t>
            </a: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988A38C0-A246-7F14-DC71-E15376C7F6A3}"/>
              </a:ext>
            </a:extLst>
          </p:cNvPr>
          <p:cNvSpPr/>
          <p:nvPr/>
        </p:nvSpPr>
        <p:spPr>
          <a:xfrm>
            <a:off x="665018" y="3720318"/>
            <a:ext cx="3301340" cy="4645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CANCER DE COLÓN</a:t>
            </a:r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7904C708-0C4D-0088-4E3C-43E5DB4B48FF}"/>
              </a:ext>
            </a:extLst>
          </p:cNvPr>
          <p:cNvSpPr/>
          <p:nvPr/>
        </p:nvSpPr>
        <p:spPr>
          <a:xfrm>
            <a:off x="665018" y="4429496"/>
            <a:ext cx="3301340" cy="4001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CANCER INFANTIL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7651018-3C6E-10F0-8215-A7726517B081}"/>
              </a:ext>
            </a:extLst>
          </p:cNvPr>
          <p:cNvSpPr txBox="1"/>
          <p:nvPr/>
        </p:nvSpPr>
        <p:spPr>
          <a:xfrm>
            <a:off x="4618237" y="842790"/>
            <a:ext cx="7891396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2000" b="1" dirty="0"/>
              <a:t>VACUNACIÓN</a:t>
            </a:r>
            <a:endParaRPr kumimoji="0" lang="es-CO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0EFE91F-839B-B811-B279-3E39A18B8C32}"/>
              </a:ext>
            </a:extLst>
          </p:cNvPr>
          <p:cNvSpPr txBox="1"/>
          <p:nvPr/>
        </p:nvSpPr>
        <p:spPr>
          <a:xfrm>
            <a:off x="179924" y="4985096"/>
            <a:ext cx="824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Notificación del caso </a:t>
            </a:r>
            <a:r>
              <a:rPr lang="es-MX" dirty="0"/>
              <a:t>en el sistema de vigilancia Nacional (Sivigila evento 115) como </a:t>
            </a:r>
            <a:r>
              <a:rPr lang="es-MX" i="1" dirty="0"/>
              <a:t>caso probable.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69AAAB2-A13E-7CA3-422B-937690016924}"/>
              </a:ext>
            </a:extLst>
          </p:cNvPr>
          <p:cNvSpPr txBox="1"/>
          <p:nvPr/>
        </p:nvSpPr>
        <p:spPr>
          <a:xfrm>
            <a:off x="1471554" y="783884"/>
            <a:ext cx="1468672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defTabSz="914400" fontAlgn="auto" latinLnBrk="0" hangingPunct="0">
              <a:buClrTx/>
              <a:buSzTx/>
              <a:buFontTx/>
              <a:buNone/>
              <a:tabLst/>
              <a:defRPr sz="2000" b="1"/>
            </a:lvl1pPr>
          </a:lstStyle>
          <a:p>
            <a:r>
              <a:rPr lang="es-CO" dirty="0"/>
              <a:t>TAMIZAJE</a:t>
            </a:r>
          </a:p>
        </p:txBody>
      </p:sp>
      <p:sp>
        <p:nvSpPr>
          <p:cNvPr id="9" name="Flecha derecha 8">
            <a:extLst>
              <a:ext uri="{FF2B5EF4-FFF2-40B4-BE49-F238E27FC236}">
                <a16:creationId xmlns:a16="http://schemas.microsoft.com/office/drawing/2014/main" id="{506608AC-F4E2-634E-0D97-36A9FC4AD059}"/>
              </a:ext>
            </a:extLst>
          </p:cNvPr>
          <p:cNvSpPr/>
          <p:nvPr/>
        </p:nvSpPr>
        <p:spPr>
          <a:xfrm rot="5400000">
            <a:off x="2058139" y="1221262"/>
            <a:ext cx="295502" cy="4146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1FEEA58-6870-6B60-BBC4-37434AA81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194" y="2024743"/>
            <a:ext cx="3251200" cy="3251200"/>
          </a:xfrm>
          <a:prstGeom prst="rect">
            <a:avLst/>
          </a:prstGeom>
        </p:spPr>
      </p:pic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25627136-0054-8771-4F92-ACFAD119EEA0}"/>
              </a:ext>
            </a:extLst>
          </p:cNvPr>
          <p:cNvSpPr/>
          <p:nvPr/>
        </p:nvSpPr>
        <p:spPr>
          <a:xfrm>
            <a:off x="4915948" y="1357632"/>
            <a:ext cx="2920554" cy="274428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6404050-8087-D82E-58D9-3B5AF35F0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088" y="1725886"/>
            <a:ext cx="1932016" cy="193201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0F83DEB-37BD-01A0-BA73-50654FBFA6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38" y="4234979"/>
            <a:ext cx="555090" cy="72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0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adroTexto 6"/>
          <p:cNvSpPr txBox="1"/>
          <p:nvPr/>
        </p:nvSpPr>
        <p:spPr>
          <a:xfrm>
            <a:off x="3362745" y="224310"/>
            <a:ext cx="6584073" cy="2616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lang="es-MX" sz="1100" i="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FBD1E5E-565E-4330-8A49-E1DA847A5EC6}"/>
              </a:ext>
            </a:extLst>
          </p:cNvPr>
          <p:cNvSpPr txBox="1"/>
          <p:nvPr/>
        </p:nvSpPr>
        <p:spPr>
          <a:xfrm>
            <a:off x="-2773230" y="2008077"/>
            <a:ext cx="658977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800" b="0" i="0" dirty="0">
                <a:solidFill>
                  <a:schemeClr val="bg1"/>
                </a:solidFill>
                <a:effectLst/>
                <a:latin typeface="Aptos"/>
              </a:rPr>
              <a:t>ES-GC-F-148</a:t>
            </a:r>
            <a:endParaRPr kumimoji="0" lang="es-CO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Oswald" pitchFamily="2" charset="0"/>
              <a:ea typeface="+mn-ea"/>
              <a:cs typeface="+mn-cs"/>
              <a:sym typeface="Aptos"/>
            </a:endParaRP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D7350FC9-99B3-4B7A-A687-E7A54DDC296C}"/>
              </a:ext>
            </a:extLst>
          </p:cNvPr>
          <p:cNvSpPr/>
          <p:nvPr/>
        </p:nvSpPr>
        <p:spPr>
          <a:xfrm>
            <a:off x="1780141" y="221259"/>
            <a:ext cx="8255173" cy="289439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bg1"/>
                </a:solidFill>
              </a:rPr>
              <a:t>RUTA TAMIZAJES ALTERADOS </a:t>
            </a:r>
            <a:r>
              <a:rPr kumimoji="0" lang="es-MX" sz="11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 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2943E7D7-2CB0-4AA2-A0F1-62AA1E11B5AA}"/>
              </a:ext>
            </a:extLst>
          </p:cNvPr>
          <p:cNvSpPr/>
          <p:nvPr/>
        </p:nvSpPr>
        <p:spPr>
          <a:xfrm>
            <a:off x="1208292" y="863716"/>
            <a:ext cx="1804396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MAMOGRAFIA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F63F51ED-C833-41C2-93AA-FDD5BEBFEE8E}"/>
              </a:ext>
            </a:extLst>
          </p:cNvPr>
          <p:cNvSpPr/>
          <p:nvPr/>
        </p:nvSpPr>
        <p:spPr>
          <a:xfrm>
            <a:off x="5484468" y="814589"/>
            <a:ext cx="1741152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Aptos"/>
              </a:rPr>
              <a:t>CITOLOGIA – ADN VPH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D12338E-1A72-41F6-9EC2-F243E0A3B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044" y="1409350"/>
            <a:ext cx="75197" cy="30078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6ABFBEA-94EE-40F5-8EFA-A94E46F2A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2193393" y="1309017"/>
            <a:ext cx="49861" cy="328039"/>
          </a:xfrm>
          <a:prstGeom prst="rect">
            <a:avLst/>
          </a:prstGeom>
        </p:spPr>
      </p:pic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25DF0A40-68F1-4701-8DF2-05B1839A3010}"/>
              </a:ext>
            </a:extLst>
          </p:cNvPr>
          <p:cNvSpPr/>
          <p:nvPr/>
        </p:nvSpPr>
        <p:spPr>
          <a:xfrm>
            <a:off x="660554" y="1743678"/>
            <a:ext cx="3211117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REPORTE ALTERADOO HOSPITAL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515CB552-2C41-4E09-B5BB-F5EAB8655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242" y="2365329"/>
            <a:ext cx="65209" cy="456460"/>
          </a:xfrm>
          <a:prstGeom prst="rect">
            <a:avLst/>
          </a:prstGeom>
        </p:spPr>
      </p:pic>
      <p:sp>
        <p:nvSpPr>
          <p:cNvPr id="50" name="Rectángulo: esquinas redondeadas 49">
            <a:extLst>
              <a:ext uri="{FF2B5EF4-FFF2-40B4-BE49-F238E27FC236}">
                <a16:creationId xmlns:a16="http://schemas.microsoft.com/office/drawing/2014/main" id="{B688B02E-C6BC-44B8-8074-52F4158E118F}"/>
              </a:ext>
            </a:extLst>
          </p:cNvPr>
          <p:cNvSpPr/>
          <p:nvPr/>
        </p:nvSpPr>
        <p:spPr>
          <a:xfrm>
            <a:off x="705809" y="2968957"/>
            <a:ext cx="3074889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VALORACIÓN POR MASTOLOGIA-BIOPSIA-LECTURA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51" name="Rectángulo: esquinas redondeadas 50">
            <a:extLst>
              <a:ext uri="{FF2B5EF4-FFF2-40B4-BE49-F238E27FC236}">
                <a16:creationId xmlns:a16="http://schemas.microsoft.com/office/drawing/2014/main" id="{FEB420D0-1636-4BF3-ACEF-C673606652B3}"/>
              </a:ext>
            </a:extLst>
          </p:cNvPr>
          <p:cNvSpPr/>
          <p:nvPr/>
        </p:nvSpPr>
        <p:spPr>
          <a:xfrm>
            <a:off x="898299" y="4396242"/>
            <a:ext cx="2590188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NOTIFICACIÓN EVENTO 155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52" name="Imagen 51">
            <a:extLst>
              <a:ext uri="{FF2B5EF4-FFF2-40B4-BE49-F238E27FC236}">
                <a16:creationId xmlns:a16="http://schemas.microsoft.com/office/drawing/2014/main" id="{0BBA4651-8745-47BC-B5E4-9B091F2C1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3508" y="3899301"/>
            <a:ext cx="42676" cy="298730"/>
          </a:xfrm>
          <a:prstGeom prst="rect">
            <a:avLst/>
          </a:prstGeom>
        </p:spPr>
      </p:pic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412F2EA1-DAD5-47B4-BC1F-B9A9A03C31EF}"/>
              </a:ext>
            </a:extLst>
          </p:cNvPr>
          <p:cNvSpPr/>
          <p:nvPr/>
        </p:nvSpPr>
        <p:spPr>
          <a:xfrm>
            <a:off x="4639014" y="1742032"/>
            <a:ext cx="3347519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REPORTE ALTERADOO COLPOSCOPIA- CRIOTERAPIA 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55" name="Rectángulo: esquinas redondeadas 54">
            <a:extLst>
              <a:ext uri="{FF2B5EF4-FFF2-40B4-BE49-F238E27FC236}">
                <a16:creationId xmlns:a16="http://schemas.microsoft.com/office/drawing/2014/main" id="{F5298120-6CB4-44A7-8A06-D7D2082BEC36}"/>
              </a:ext>
            </a:extLst>
          </p:cNvPr>
          <p:cNvSpPr/>
          <p:nvPr/>
        </p:nvSpPr>
        <p:spPr>
          <a:xfrm>
            <a:off x="4938764" y="3074697"/>
            <a:ext cx="3047769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VALORACIÓN  GINECOLOGIA -BIOPSIA-LECTURA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B8A99289-9E45-43C7-8DA5-14AC9195C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341448" y="2543787"/>
            <a:ext cx="45719" cy="297175"/>
          </a:xfrm>
          <a:prstGeom prst="rect">
            <a:avLst/>
          </a:prstGeom>
        </p:spPr>
      </p:pic>
      <p:sp>
        <p:nvSpPr>
          <p:cNvPr id="57" name="Rectángulo: esquinas redondeadas 56">
            <a:extLst>
              <a:ext uri="{FF2B5EF4-FFF2-40B4-BE49-F238E27FC236}">
                <a16:creationId xmlns:a16="http://schemas.microsoft.com/office/drawing/2014/main" id="{CEA1F5B1-E9EA-4248-852A-4A7177BE21C7}"/>
              </a:ext>
            </a:extLst>
          </p:cNvPr>
          <p:cNvSpPr/>
          <p:nvPr/>
        </p:nvSpPr>
        <p:spPr>
          <a:xfrm>
            <a:off x="5352859" y="4307637"/>
            <a:ext cx="2219578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NOTIFICACIÓN EVENTO 155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61" name="Rectángulo: esquinas redondeadas 60">
            <a:extLst>
              <a:ext uri="{FF2B5EF4-FFF2-40B4-BE49-F238E27FC236}">
                <a16:creationId xmlns:a16="http://schemas.microsoft.com/office/drawing/2014/main" id="{7DFBF138-22F6-4FDC-BFC8-D95671FDB399}"/>
              </a:ext>
            </a:extLst>
          </p:cNvPr>
          <p:cNvSpPr/>
          <p:nvPr/>
        </p:nvSpPr>
        <p:spPr>
          <a:xfrm>
            <a:off x="3595358" y="4822584"/>
            <a:ext cx="1996698" cy="8439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REMISIÓN  A EAPB  DESDE RUTA ( unidad Oncologica) 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67" name="Rectángulo: esquinas redondeadas 66">
            <a:extLst>
              <a:ext uri="{FF2B5EF4-FFF2-40B4-BE49-F238E27FC236}">
                <a16:creationId xmlns:a16="http://schemas.microsoft.com/office/drawing/2014/main" id="{BCD6E73E-8BC4-4C08-A290-4C90C4D03FF0}"/>
              </a:ext>
            </a:extLst>
          </p:cNvPr>
          <p:cNvSpPr/>
          <p:nvPr/>
        </p:nvSpPr>
        <p:spPr>
          <a:xfrm>
            <a:off x="2803873" y="6027784"/>
            <a:ext cx="2166628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SEGUIMIENTO VALIDANDO INICIO DE TRATAMIENTO 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70" name="Rectángulo: esquinas redondeadas 69">
            <a:extLst>
              <a:ext uri="{FF2B5EF4-FFF2-40B4-BE49-F238E27FC236}">
                <a16:creationId xmlns:a16="http://schemas.microsoft.com/office/drawing/2014/main" id="{E4852D47-D8E4-400D-9507-D6076928F5F3}"/>
              </a:ext>
            </a:extLst>
          </p:cNvPr>
          <p:cNvSpPr/>
          <p:nvPr/>
        </p:nvSpPr>
        <p:spPr>
          <a:xfrm>
            <a:off x="9596259" y="1006161"/>
            <a:ext cx="1741152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BASE DATO CRITICO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72" name="Imagen 71">
            <a:extLst>
              <a:ext uri="{FF2B5EF4-FFF2-40B4-BE49-F238E27FC236}">
                <a16:creationId xmlns:a16="http://schemas.microsoft.com/office/drawing/2014/main" id="{AD787680-9CA5-46DC-9B64-C1E2B70E20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384522" y="3863386"/>
            <a:ext cx="45719" cy="297175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64B535E-41C0-42EC-AB10-4894B4C48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83753" y="4908976"/>
            <a:ext cx="61828" cy="432790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CC7E004E-E712-4739-A8BC-00EDA5371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835" y="1398214"/>
            <a:ext cx="99605" cy="398419"/>
          </a:xfrm>
          <a:prstGeom prst="rect">
            <a:avLst/>
          </a:prstGeom>
        </p:spPr>
      </p:pic>
      <p:sp>
        <p:nvSpPr>
          <p:cNvPr id="76" name="Rectángulo: esquinas redondeadas 75">
            <a:extLst>
              <a:ext uri="{FF2B5EF4-FFF2-40B4-BE49-F238E27FC236}">
                <a16:creationId xmlns:a16="http://schemas.microsoft.com/office/drawing/2014/main" id="{747799B2-FD9A-47A2-87C3-A632CE9F8812}"/>
              </a:ext>
            </a:extLst>
          </p:cNvPr>
          <p:cNvSpPr/>
          <p:nvPr/>
        </p:nvSpPr>
        <p:spPr>
          <a:xfrm>
            <a:off x="9116629" y="1745635"/>
            <a:ext cx="2644471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1100" b="1" dirty="0">
                <a:solidFill>
                  <a:schemeClr val="tx1"/>
                </a:solidFill>
              </a:rPr>
              <a:t>REMITIDA POR AREA PATOLOGIA- HOSPITAL SIMON BOLIVAR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77" name="Imagen 76">
            <a:extLst>
              <a:ext uri="{FF2B5EF4-FFF2-40B4-BE49-F238E27FC236}">
                <a16:creationId xmlns:a16="http://schemas.microsoft.com/office/drawing/2014/main" id="{3C89E718-BBD5-4345-93CE-3EBF5FADF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8865" y="2351329"/>
            <a:ext cx="99605" cy="398419"/>
          </a:xfrm>
          <a:prstGeom prst="rect">
            <a:avLst/>
          </a:prstGeom>
        </p:spPr>
      </p:pic>
      <p:sp>
        <p:nvSpPr>
          <p:cNvPr id="78" name="Rectángulo: esquinas redondeadas 77">
            <a:extLst>
              <a:ext uri="{FF2B5EF4-FFF2-40B4-BE49-F238E27FC236}">
                <a16:creationId xmlns:a16="http://schemas.microsoft.com/office/drawing/2014/main" id="{8239CB13-0A4A-48C4-A906-2FB4395B3958}"/>
              </a:ext>
            </a:extLst>
          </p:cNvPr>
          <p:cNvSpPr/>
          <p:nvPr/>
        </p:nvSpPr>
        <p:spPr>
          <a:xfrm>
            <a:off x="9144599" y="2701185"/>
            <a:ext cx="2644471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SEGUIMIENTO DESDE LA RUTA 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80" name="Rectángulo: esquinas redondeadas 79">
            <a:extLst>
              <a:ext uri="{FF2B5EF4-FFF2-40B4-BE49-F238E27FC236}">
                <a16:creationId xmlns:a16="http://schemas.microsoft.com/office/drawing/2014/main" id="{F5FAC0EB-D463-4020-A305-51DEADC5AAFB}"/>
              </a:ext>
            </a:extLst>
          </p:cNvPr>
          <p:cNvSpPr/>
          <p:nvPr/>
        </p:nvSpPr>
        <p:spPr>
          <a:xfrm>
            <a:off x="9244204" y="3584017"/>
            <a:ext cx="2644471" cy="605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ASIGNACION DE CITAS PARA LECTURA  BIOPSIA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26603332-9BA0-46BF-8ABB-729FFAFD8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8865" y="3153733"/>
            <a:ext cx="99605" cy="398419"/>
          </a:xfrm>
          <a:prstGeom prst="rect">
            <a:avLst/>
          </a:prstGeom>
        </p:spPr>
      </p:pic>
      <p:sp>
        <p:nvSpPr>
          <p:cNvPr id="83" name="Rectángulo: esquinas redondeadas 82">
            <a:extLst>
              <a:ext uri="{FF2B5EF4-FFF2-40B4-BE49-F238E27FC236}">
                <a16:creationId xmlns:a16="http://schemas.microsoft.com/office/drawing/2014/main" id="{D0900D75-C1E4-4827-8523-F28DD3BC9F2F}"/>
              </a:ext>
            </a:extLst>
          </p:cNvPr>
          <p:cNvSpPr/>
          <p:nvPr/>
        </p:nvSpPr>
        <p:spPr>
          <a:xfrm>
            <a:off x="9391967" y="4764113"/>
            <a:ext cx="2348944" cy="3678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es-MX" sz="1100" b="1" dirty="0">
                <a:solidFill>
                  <a:schemeClr val="tx1"/>
                </a:solidFill>
              </a:rPr>
              <a:t>REMISIÓN  A EAPBS  </a:t>
            </a:r>
            <a:endParaRPr kumimoji="0" lang="es-CO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6ABB5F89-6C71-4F80-9DE6-15D7AE2FB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0699" y="4298935"/>
            <a:ext cx="77771" cy="311083"/>
          </a:xfrm>
          <a:prstGeom prst="rect">
            <a:avLst/>
          </a:prstGeom>
        </p:spPr>
      </p:pic>
      <p:cxnSp>
        <p:nvCxnSpPr>
          <p:cNvPr id="14" name="Conector angular 13">
            <a:extLst>
              <a:ext uri="{FF2B5EF4-FFF2-40B4-BE49-F238E27FC236}">
                <a16:creationId xmlns:a16="http://schemas.microsoft.com/office/drawing/2014/main" id="{264C1843-8B03-8C8D-7D24-C331194C0EE3}"/>
              </a:ext>
            </a:extLst>
          </p:cNvPr>
          <p:cNvCxnSpPr>
            <a:stCxn id="57" idx="2"/>
            <a:endCxn id="61" idx="3"/>
          </p:cNvCxnSpPr>
          <p:nvPr/>
        </p:nvCxnSpPr>
        <p:spPr>
          <a:xfrm rot="5400000">
            <a:off x="5742829" y="4524735"/>
            <a:ext cx="569047" cy="87059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62E92C1E-76DB-B7E3-AC81-487D5F017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235" y="562436"/>
            <a:ext cx="751092" cy="98374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42012CC-8673-4EB3-430B-9CBD8A74F4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056" y="524068"/>
            <a:ext cx="911982" cy="1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87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e1d7070410_9_23"/>
          <p:cNvSpPr txBox="1"/>
          <p:nvPr/>
        </p:nvSpPr>
        <p:spPr>
          <a:xfrm>
            <a:off x="632855" y="311963"/>
            <a:ext cx="7203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4000"/>
              <a:buFont typeface="Arial"/>
              <a:buNone/>
            </a:pPr>
            <a:r>
              <a:rPr lang="es-CO" sz="4000" b="1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Activación de RIAS</a:t>
            </a:r>
            <a:endParaRPr/>
          </a:p>
        </p:txBody>
      </p:sp>
      <p:grpSp>
        <p:nvGrpSpPr>
          <p:cNvPr id="375" name="Google Shape;375;g3e1d7070410_9_23"/>
          <p:cNvGrpSpPr/>
          <p:nvPr/>
        </p:nvGrpSpPr>
        <p:grpSpPr>
          <a:xfrm>
            <a:off x="5845650" y="470491"/>
            <a:ext cx="2632632" cy="578876"/>
            <a:chOff x="624695" y="3018862"/>
            <a:chExt cx="10937400" cy="3415200"/>
          </a:xfrm>
        </p:grpSpPr>
        <p:sp>
          <p:nvSpPr>
            <p:cNvPr id="376" name="Google Shape;376;g3e1d7070410_9_23"/>
            <p:cNvSpPr/>
            <p:nvPr/>
          </p:nvSpPr>
          <p:spPr>
            <a:xfrm>
              <a:off x="624695" y="3018862"/>
              <a:ext cx="10937400" cy="3415200"/>
            </a:xfrm>
            <a:prstGeom prst="roundRect">
              <a:avLst>
                <a:gd name="adj" fmla="val 3541"/>
              </a:avLst>
            </a:prstGeom>
            <a:solidFill>
              <a:srgbClr val="F2F2F2"/>
            </a:solidFill>
            <a:ln w="12700" cap="flat" cmpd="sng">
              <a:solidFill>
                <a:srgbClr val="08404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2000" b="1" i="0" u="none" strike="noStrike" cap="none">
                <a:solidFill>
                  <a:srgbClr val="000000"/>
                </a:solidFill>
                <a:latin typeface="Lexend Deca"/>
                <a:ea typeface="Lexend Deca"/>
                <a:cs typeface="Lexend Deca"/>
                <a:sym typeface="Lexend Deca"/>
              </a:endParaRPr>
            </a:p>
          </p:txBody>
        </p:sp>
        <p:sp>
          <p:nvSpPr>
            <p:cNvPr id="377" name="Google Shape;377;g3e1d7070410_9_23"/>
            <p:cNvSpPr txBox="1"/>
            <p:nvPr/>
          </p:nvSpPr>
          <p:spPr>
            <a:xfrm>
              <a:off x="624695" y="3794065"/>
              <a:ext cx="10937400" cy="181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s-CO" sz="2000" b="0" i="0" u="none" strike="noStrike" cap="none">
                  <a:solidFill>
                    <a:srgbClr val="000000"/>
                  </a:solidFill>
                  <a:latin typeface="Lexend Deca"/>
                  <a:ea typeface="Lexend Deca"/>
                  <a:cs typeface="Lexend Deca"/>
                  <a:sym typeface="Lexend Deca"/>
                </a:rPr>
                <a:t>Historia Clínica</a:t>
              </a:r>
              <a:endParaRPr/>
            </a:p>
          </p:txBody>
        </p:sp>
      </p:grpSp>
      <p:pic>
        <p:nvPicPr>
          <p:cNvPr id="378" name="Google Shape;378;g3e1d7070410_9_23"/>
          <p:cNvPicPr preferRelativeResize="0"/>
          <p:nvPr/>
        </p:nvPicPr>
        <p:blipFill rotWithShape="1">
          <a:blip r:embed="rId3">
            <a:alphaModFix/>
          </a:blip>
          <a:srcRect t="22718" r="-210" b="40324"/>
          <a:stretch/>
        </p:blipFill>
        <p:spPr>
          <a:xfrm>
            <a:off x="1839612" y="1745900"/>
            <a:ext cx="8512775" cy="356737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79" name="Google Shape;379;g3e1d7070410_9_23"/>
          <p:cNvSpPr txBox="1"/>
          <p:nvPr/>
        </p:nvSpPr>
        <p:spPr>
          <a:xfrm>
            <a:off x="3049191" y="5646965"/>
            <a:ext cx="60936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CO"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Sistema Dinamica Gerencial</a:t>
            </a:r>
            <a:endParaRPr/>
          </a:p>
        </p:txBody>
      </p:sp>
      <p:pic>
        <p:nvPicPr>
          <p:cNvPr id="380" name="Google Shape;380;g3e1d7070410_9_23"/>
          <p:cNvPicPr preferRelativeResize="0"/>
          <p:nvPr/>
        </p:nvPicPr>
        <p:blipFill rotWithShape="1">
          <a:blip r:embed="rId4">
            <a:alphaModFix/>
          </a:blip>
          <a:srcRect t="85882"/>
          <a:stretch/>
        </p:blipFill>
        <p:spPr>
          <a:xfrm>
            <a:off x="0" y="5946806"/>
            <a:ext cx="12192000" cy="911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625" y="2503313"/>
            <a:ext cx="3201751" cy="29063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"/>
          <p:cNvSpPr txBox="1"/>
          <p:nvPr/>
        </p:nvSpPr>
        <p:spPr>
          <a:xfrm>
            <a:off x="208476" y="1194137"/>
            <a:ext cx="6526500" cy="1235693"/>
          </a:xfrm>
          <a:prstGeom prst="rect">
            <a:avLst/>
          </a:prstGeom>
          <a:solidFill>
            <a:srgbClr val="C7EDFC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CO" dirty="0"/>
              <a:t>Entidad pública de salud adscrita a la Secretaría de Salud que hace parte de la red hospitalaria de Bogotá y coordina la atención médica de los habitantes del norte de la ciudad mediante servicios de salud integrales y de calidad.</a:t>
            </a:r>
            <a:endParaRPr dirty="0"/>
          </a:p>
        </p:txBody>
      </p:sp>
      <p:pic>
        <p:nvPicPr>
          <p:cNvPr id="63" name="Google Shape;63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476" y="102248"/>
            <a:ext cx="4365950" cy="105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5200" y="70625"/>
            <a:ext cx="4957599" cy="52977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2"/>
          <p:cNvSpPr txBox="1"/>
          <p:nvPr/>
        </p:nvSpPr>
        <p:spPr>
          <a:xfrm>
            <a:off x="771200" y="5515290"/>
            <a:ext cx="110928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00">
                <a:solidFill>
                  <a:schemeClr val="dk1"/>
                </a:solidFill>
              </a:rPr>
              <a:t>Fuente: Proyecciones de Población por Localidad Convenio interadministrativo 095 de 2020 DANE- FONDANE y SDP con base en CNPV DANE 2018. Proyecciones de población con la actualización Post Covid-19 DANE 2025. Actualizado 14/05/2025. disponible en: https://saludata.saludcapital.gov.co/osb/indicadores/poblacion-de-bogota-d-c-2005-2035/. Descarga 01/09/2025</a:t>
            </a:r>
            <a:endParaRPr sz="900">
              <a:solidFill>
                <a:schemeClr val="dk1"/>
              </a:solidFill>
            </a:endParaRPr>
          </a:p>
        </p:txBody>
      </p:sp>
      <p:pic>
        <p:nvPicPr>
          <p:cNvPr id="66" name="Google Shape;66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65350" y="2577600"/>
            <a:ext cx="2615900" cy="27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1"/>
          <p:cNvSpPr/>
          <p:nvPr/>
        </p:nvSpPr>
        <p:spPr>
          <a:xfrm>
            <a:off x="0" y="20"/>
            <a:ext cx="1804193" cy="40857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RIESGO-HTA 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21"/>
          <p:cNvSpPr/>
          <p:nvPr/>
        </p:nvSpPr>
        <p:spPr>
          <a:xfrm>
            <a:off x="1399309" y="848958"/>
            <a:ext cx="2861954" cy="715085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RUTA PYM –Consulta Resolutiva </a:t>
            </a:r>
            <a:endParaRPr/>
          </a:p>
        </p:txBody>
      </p:sp>
      <p:cxnSp>
        <p:nvCxnSpPr>
          <p:cNvPr id="387" name="Google Shape;387;p21"/>
          <p:cNvCxnSpPr>
            <a:stCxn id="386" idx="2"/>
          </p:cNvCxnSpPr>
          <p:nvPr/>
        </p:nvCxnSpPr>
        <p:spPr>
          <a:xfrm>
            <a:off x="2830286" y="1564043"/>
            <a:ext cx="0" cy="7221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88" name="Google Shape;388;p21"/>
          <p:cNvSpPr/>
          <p:nvPr/>
        </p:nvSpPr>
        <p:spPr>
          <a:xfrm>
            <a:off x="1102427" y="2309559"/>
            <a:ext cx="3455717" cy="715085"/>
          </a:xfrm>
          <a:prstGeom prst="roundRect">
            <a:avLst>
              <a:gd name="adj" fmla="val 16667"/>
            </a:avLst>
          </a:prstGeom>
          <a:solidFill>
            <a:srgbClr val="DCDCD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Confirmación </a:t>
            </a:r>
            <a:r>
              <a:rPr lang="es-CO" sz="1800"/>
              <a:t>diagnóstica</a:t>
            </a: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HTA (MAPA-AMPA)</a:t>
            </a:r>
            <a:endParaRPr/>
          </a:p>
        </p:txBody>
      </p:sp>
      <p:cxnSp>
        <p:nvCxnSpPr>
          <p:cNvPr id="389" name="Google Shape;389;p21"/>
          <p:cNvCxnSpPr/>
          <p:nvPr/>
        </p:nvCxnSpPr>
        <p:spPr>
          <a:xfrm>
            <a:off x="2830286" y="3085367"/>
            <a:ext cx="0" cy="698079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90" name="Google Shape;390;p21"/>
          <p:cNvCxnSpPr/>
          <p:nvPr/>
        </p:nvCxnSpPr>
        <p:spPr>
          <a:xfrm>
            <a:off x="4706586" y="2678976"/>
            <a:ext cx="653144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91" name="Google Shape;391;p21"/>
          <p:cNvSpPr txBox="1"/>
          <p:nvPr/>
        </p:nvSpPr>
        <p:spPr>
          <a:xfrm>
            <a:off x="3019887" y="3254850"/>
            <a:ext cx="54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21"/>
          <p:cNvSpPr txBox="1"/>
          <p:nvPr/>
        </p:nvSpPr>
        <p:spPr>
          <a:xfrm>
            <a:off x="5359724" y="2504950"/>
            <a:ext cx="54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endParaRPr/>
          </a:p>
        </p:txBody>
      </p:sp>
      <p:sp>
        <p:nvSpPr>
          <p:cNvPr id="393" name="Google Shape;393;p21"/>
          <p:cNvSpPr/>
          <p:nvPr/>
        </p:nvSpPr>
        <p:spPr>
          <a:xfrm>
            <a:off x="1533464" y="3854367"/>
            <a:ext cx="2660067" cy="408618"/>
          </a:xfrm>
          <a:prstGeom prst="roundRect">
            <a:avLst>
              <a:gd name="adj" fmla="val 16667"/>
            </a:avLst>
          </a:prstGeom>
          <a:solidFill>
            <a:srgbClr val="DCDCD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Inscripción RIAS CCVM</a:t>
            </a:r>
            <a:endParaRPr/>
          </a:p>
        </p:txBody>
      </p:sp>
      <p:cxnSp>
        <p:nvCxnSpPr>
          <p:cNvPr id="394" name="Google Shape;394;p21"/>
          <p:cNvCxnSpPr/>
          <p:nvPr/>
        </p:nvCxnSpPr>
        <p:spPr>
          <a:xfrm>
            <a:off x="2822366" y="4287084"/>
            <a:ext cx="0" cy="6981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95" name="Google Shape;395;p21"/>
          <p:cNvSpPr/>
          <p:nvPr/>
        </p:nvSpPr>
        <p:spPr>
          <a:xfrm>
            <a:off x="868680" y="4922644"/>
            <a:ext cx="3627117" cy="1021552"/>
          </a:xfrm>
          <a:prstGeom prst="roundRect">
            <a:avLst>
              <a:gd name="adj" fmla="val 16667"/>
            </a:avLst>
          </a:prstGeom>
          <a:solidFill>
            <a:srgbClr val="DCDCD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Identificación comorbilidades - Ajuste RCV junto con pool de exámenes.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6" name="Google Shape;396;p21"/>
          <p:cNvCxnSpPr/>
          <p:nvPr/>
        </p:nvCxnSpPr>
        <p:spPr>
          <a:xfrm>
            <a:off x="4558144" y="5433419"/>
            <a:ext cx="653144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97" name="Google Shape;397;p21"/>
          <p:cNvSpPr/>
          <p:nvPr/>
        </p:nvSpPr>
        <p:spPr>
          <a:xfrm>
            <a:off x="5363688" y="4621647"/>
            <a:ext cx="3331025" cy="1328019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Atención integral de acuerdo a GPC</a:t>
            </a:r>
            <a:r>
              <a:rPr lang="es-CO" sz="1800"/>
              <a:t>, </a:t>
            </a: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Frecuencias establecidas por riesgo y monitoreo por la RIAS CCVM. </a:t>
            </a:r>
            <a:endParaRPr/>
          </a:p>
        </p:txBody>
      </p:sp>
      <p:sp>
        <p:nvSpPr>
          <p:cNvPr id="398" name="Google Shape;398;p21"/>
          <p:cNvSpPr/>
          <p:nvPr/>
        </p:nvSpPr>
        <p:spPr>
          <a:xfrm>
            <a:off x="5900056" y="2370303"/>
            <a:ext cx="2873825" cy="715045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Programa cuidado preventivo Más Bienestar.</a:t>
            </a:r>
            <a:endParaRPr dirty="0"/>
          </a:p>
        </p:txBody>
      </p:sp>
      <p:cxnSp>
        <p:nvCxnSpPr>
          <p:cNvPr id="399" name="Google Shape;399;p21"/>
          <p:cNvCxnSpPr/>
          <p:nvPr/>
        </p:nvCxnSpPr>
        <p:spPr>
          <a:xfrm>
            <a:off x="8942114" y="2689616"/>
            <a:ext cx="653144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00" name="Google Shape;400;p21"/>
          <p:cNvSpPr txBox="1"/>
          <p:nvPr/>
        </p:nvSpPr>
        <p:spPr>
          <a:xfrm>
            <a:off x="2891488" y="1614336"/>
            <a:ext cx="3394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Cifras tensionales &gt;140/</a:t>
            </a:r>
            <a:r>
              <a:rPr lang="es-CO" sz="1800"/>
              <a:t>90 mmhg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21"/>
          <p:cNvSpPr/>
          <p:nvPr/>
        </p:nvSpPr>
        <p:spPr>
          <a:xfrm>
            <a:off x="9763491" y="2419843"/>
            <a:ext cx="1909953" cy="578837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dirty="0" err="1"/>
              <a:t>Prevención</a:t>
            </a:r>
            <a:r>
              <a:rPr lang="en-US" dirty="0"/>
              <a:t> Desarrollo de </a:t>
            </a:r>
            <a:r>
              <a:rPr lang="en-US" dirty="0" err="1"/>
              <a:t>enfermedad</a:t>
            </a:r>
            <a:endParaRPr dirty="0"/>
          </a:p>
        </p:txBody>
      </p:sp>
      <p:pic>
        <p:nvPicPr>
          <p:cNvPr id="402" name="Google Shape;402;p21" descr="Heart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2642" y="643358"/>
            <a:ext cx="1021551" cy="102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21" descr="Stethoscope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69733" y="355027"/>
            <a:ext cx="1598211" cy="1598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21" descr="Vascular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00512" y="3553915"/>
            <a:ext cx="1328019" cy="1328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21" descr="Blood pressure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8778" y="2211844"/>
            <a:ext cx="812800" cy="81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2"/>
          <p:cNvSpPr/>
          <p:nvPr/>
        </p:nvSpPr>
        <p:spPr>
          <a:xfrm>
            <a:off x="0" y="20"/>
            <a:ext cx="2019300" cy="40857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RIESGO DM 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22"/>
          <p:cNvSpPr/>
          <p:nvPr/>
        </p:nvSpPr>
        <p:spPr>
          <a:xfrm>
            <a:off x="1459545" y="668936"/>
            <a:ext cx="2861954" cy="715085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RUTA PYM –Consulta Resolutiva </a:t>
            </a:r>
            <a:endParaRPr/>
          </a:p>
        </p:txBody>
      </p:sp>
      <p:cxnSp>
        <p:nvCxnSpPr>
          <p:cNvPr id="413" name="Google Shape;413;p22"/>
          <p:cNvCxnSpPr>
            <a:stCxn id="412" idx="2"/>
          </p:cNvCxnSpPr>
          <p:nvPr/>
        </p:nvCxnSpPr>
        <p:spPr>
          <a:xfrm>
            <a:off x="2890522" y="1384021"/>
            <a:ext cx="0" cy="7221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14" name="Google Shape;414;p22"/>
          <p:cNvSpPr/>
          <p:nvPr/>
        </p:nvSpPr>
        <p:spPr>
          <a:xfrm>
            <a:off x="1162663" y="1609845"/>
            <a:ext cx="3455717" cy="71508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Aplicar FINDRISK validado para Colombia</a:t>
            </a:r>
            <a:endParaRPr/>
          </a:p>
        </p:txBody>
      </p:sp>
      <p:cxnSp>
        <p:nvCxnSpPr>
          <p:cNvPr id="415" name="Google Shape;415;p22"/>
          <p:cNvCxnSpPr/>
          <p:nvPr/>
        </p:nvCxnSpPr>
        <p:spPr>
          <a:xfrm>
            <a:off x="2890522" y="2385653"/>
            <a:ext cx="0" cy="698079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16" name="Google Shape;416;p22"/>
          <p:cNvSpPr txBox="1"/>
          <p:nvPr/>
        </p:nvSpPr>
        <p:spPr>
          <a:xfrm>
            <a:off x="2934077" y="2392075"/>
            <a:ext cx="1599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Puntaje &gt; 12</a:t>
            </a:r>
            <a:endParaRPr/>
          </a:p>
        </p:txBody>
      </p:sp>
      <p:sp>
        <p:nvSpPr>
          <p:cNvPr id="417" name="Google Shape;417;p22"/>
          <p:cNvSpPr txBox="1"/>
          <p:nvPr/>
        </p:nvSpPr>
        <p:spPr>
          <a:xfrm>
            <a:off x="4663200" y="1450600"/>
            <a:ext cx="1129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Puntaje &lt; 12</a:t>
            </a:r>
            <a:endParaRPr/>
          </a:p>
        </p:txBody>
      </p:sp>
      <p:sp>
        <p:nvSpPr>
          <p:cNvPr id="418" name="Google Shape;418;p22"/>
          <p:cNvSpPr/>
          <p:nvPr/>
        </p:nvSpPr>
        <p:spPr>
          <a:xfrm>
            <a:off x="739125" y="2863076"/>
            <a:ext cx="4029676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Realizar prueba </a:t>
            </a:r>
            <a:r>
              <a:rPr lang="es-CO" sz="1500"/>
              <a:t>diagnóstica</a:t>
            </a:r>
            <a:r>
              <a:rPr lang="es-CO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DM2</a:t>
            </a:r>
            <a:endParaRPr sz="1500"/>
          </a:p>
        </p:txBody>
      </p:sp>
      <p:cxnSp>
        <p:nvCxnSpPr>
          <p:cNvPr id="419" name="Google Shape;419;p22"/>
          <p:cNvCxnSpPr/>
          <p:nvPr/>
        </p:nvCxnSpPr>
        <p:spPr>
          <a:xfrm>
            <a:off x="2878784" y="3271694"/>
            <a:ext cx="0" cy="698079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20" name="Google Shape;420;p22"/>
          <p:cNvSpPr/>
          <p:nvPr/>
        </p:nvSpPr>
        <p:spPr>
          <a:xfrm>
            <a:off x="1213271" y="3849572"/>
            <a:ext cx="3331025" cy="71508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Confirmación con segunda prueba </a:t>
            </a:r>
            <a:r>
              <a:rPr lang="es-CO" sz="1800"/>
              <a:t>diagnóstica</a:t>
            </a: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Clínica.</a:t>
            </a:r>
            <a:endParaRPr/>
          </a:p>
        </p:txBody>
      </p:sp>
      <p:sp>
        <p:nvSpPr>
          <p:cNvPr id="421" name="Google Shape;421;p22"/>
          <p:cNvSpPr/>
          <p:nvPr/>
        </p:nvSpPr>
        <p:spPr>
          <a:xfrm>
            <a:off x="1213270" y="5158361"/>
            <a:ext cx="3331025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Ingreso a RIAS CCVM</a:t>
            </a:r>
            <a:endParaRPr/>
          </a:p>
        </p:txBody>
      </p:sp>
      <p:sp>
        <p:nvSpPr>
          <p:cNvPr id="422" name="Google Shape;422;p22"/>
          <p:cNvSpPr/>
          <p:nvPr/>
        </p:nvSpPr>
        <p:spPr>
          <a:xfrm>
            <a:off x="6177551" y="1553655"/>
            <a:ext cx="2873700" cy="578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algn="just">
              <a:buSzPts val="1800"/>
            </a:pPr>
            <a:r>
              <a:rPr lang="es-CO" dirty="0"/>
              <a:t>Programa cuidado preventivo Más Bienestar.</a:t>
            </a:r>
          </a:p>
        </p:txBody>
      </p:sp>
      <p:cxnSp>
        <p:nvCxnSpPr>
          <p:cNvPr id="423" name="Google Shape;423;p22"/>
          <p:cNvCxnSpPr/>
          <p:nvPr/>
        </p:nvCxnSpPr>
        <p:spPr>
          <a:xfrm>
            <a:off x="9194029" y="1843091"/>
            <a:ext cx="653144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24" name="Google Shape;424;p22"/>
          <p:cNvSpPr/>
          <p:nvPr/>
        </p:nvSpPr>
        <p:spPr>
          <a:xfrm>
            <a:off x="9940876" y="1454136"/>
            <a:ext cx="1909953" cy="81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algn="ctr">
              <a:buSzPts val="1800"/>
            </a:pPr>
            <a:r>
              <a:rPr lang="en-US" dirty="0" err="1"/>
              <a:t>Prevención</a:t>
            </a:r>
            <a:r>
              <a:rPr lang="en-US" dirty="0"/>
              <a:t> Desarrollo de </a:t>
            </a:r>
            <a:r>
              <a:rPr lang="en-US" dirty="0" err="1"/>
              <a:t>enfermedad</a:t>
            </a:r>
            <a:r>
              <a:rPr lang="en-US" dirty="0"/>
              <a:t>.</a:t>
            </a:r>
          </a:p>
        </p:txBody>
      </p:sp>
      <p:sp>
        <p:nvSpPr>
          <p:cNvPr id="425" name="Google Shape;425;p22"/>
          <p:cNvSpPr txBox="1"/>
          <p:nvPr/>
        </p:nvSpPr>
        <p:spPr>
          <a:xfrm>
            <a:off x="12725" y="3369150"/>
            <a:ext cx="29394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CO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Resultado de la prueba alterado</a:t>
            </a:r>
            <a:endParaRPr/>
          </a:p>
        </p:txBody>
      </p:sp>
      <p:cxnSp>
        <p:nvCxnSpPr>
          <p:cNvPr id="426" name="Google Shape;426;p22"/>
          <p:cNvCxnSpPr>
            <a:stCxn id="420" idx="2"/>
            <a:endCxn id="421" idx="0"/>
          </p:cNvCxnSpPr>
          <p:nvPr/>
        </p:nvCxnSpPr>
        <p:spPr>
          <a:xfrm>
            <a:off x="2878784" y="4564657"/>
            <a:ext cx="0" cy="5937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7" name="Google Shape;427;p22"/>
          <p:cNvSpPr txBox="1"/>
          <p:nvPr/>
        </p:nvSpPr>
        <p:spPr>
          <a:xfrm>
            <a:off x="2952027" y="4701825"/>
            <a:ext cx="395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</a:t>
            </a:r>
            <a:endParaRPr/>
          </a:p>
        </p:txBody>
      </p:sp>
      <p:sp>
        <p:nvSpPr>
          <p:cNvPr id="428" name="Google Shape;428;p22"/>
          <p:cNvSpPr txBox="1"/>
          <p:nvPr/>
        </p:nvSpPr>
        <p:spPr>
          <a:xfrm>
            <a:off x="5110423" y="4261600"/>
            <a:ext cx="53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endParaRPr/>
          </a:p>
        </p:txBody>
      </p:sp>
      <p:pic>
        <p:nvPicPr>
          <p:cNvPr id="431" name="Google Shape;431;p22" descr="Sugar blood level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1137" y="620078"/>
            <a:ext cx="812800" cy="81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22" descr="Glucometer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20718" y="2576725"/>
            <a:ext cx="1593609" cy="1741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22" descr="Diabetes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03413" y="221902"/>
            <a:ext cx="1200241" cy="1200241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22"/>
          <p:cNvSpPr txBox="1"/>
          <p:nvPr/>
        </p:nvSpPr>
        <p:spPr>
          <a:xfrm>
            <a:off x="3160786" y="3387375"/>
            <a:ext cx="23202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CO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Resultado No alterado</a:t>
            </a:r>
            <a:endParaRPr/>
          </a:p>
        </p:txBody>
      </p:sp>
      <p:cxnSp>
        <p:nvCxnSpPr>
          <p:cNvPr id="435" name="Google Shape;435;p22"/>
          <p:cNvCxnSpPr/>
          <p:nvPr/>
        </p:nvCxnSpPr>
        <p:spPr>
          <a:xfrm rot="-5400000">
            <a:off x="5284216" y="2642521"/>
            <a:ext cx="1047600" cy="736500"/>
          </a:xfrm>
          <a:prstGeom prst="bentConnector3">
            <a:avLst>
              <a:gd name="adj1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6" name="Google Shape;436;p22"/>
          <p:cNvCxnSpPr/>
          <p:nvPr/>
        </p:nvCxnSpPr>
        <p:spPr>
          <a:xfrm>
            <a:off x="4618380" y="1869425"/>
            <a:ext cx="794647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7" name="Google Shape;437;p22"/>
          <p:cNvCxnSpPr/>
          <p:nvPr/>
        </p:nvCxnSpPr>
        <p:spPr>
          <a:xfrm>
            <a:off x="4532988" y="4186383"/>
            <a:ext cx="8925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8" name="Google Shape;438;p22"/>
          <p:cNvCxnSpPr/>
          <p:nvPr/>
        </p:nvCxnSpPr>
        <p:spPr>
          <a:xfrm>
            <a:off x="5425454" y="3530677"/>
            <a:ext cx="0" cy="676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9" name="Google Shape;439;p22"/>
          <p:cNvSpPr/>
          <p:nvPr/>
        </p:nvSpPr>
        <p:spPr>
          <a:xfrm>
            <a:off x="10756150" y="5630163"/>
            <a:ext cx="1382100" cy="20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800">
                <a:solidFill>
                  <a:schemeClr val="dk1"/>
                </a:solidFill>
              </a:rPr>
              <a:t>Indicadores- GPC- Doc. normalizados.</a:t>
            </a:r>
            <a:endParaRPr sz="800">
              <a:solidFill>
                <a:schemeClr val="dk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D40091A-6AD3-2823-FFBB-DF55442621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5509" y="2692284"/>
            <a:ext cx="2783102" cy="278310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69;p37">
            <a:extLst>
              <a:ext uri="{FF2B5EF4-FFF2-40B4-BE49-F238E27FC236}">
                <a16:creationId xmlns:a16="http://schemas.microsoft.com/office/drawing/2014/main" id="{9970BCEF-9E98-FEC4-9C1B-ED44183D177E}"/>
              </a:ext>
            </a:extLst>
          </p:cNvPr>
          <p:cNvSpPr txBox="1"/>
          <p:nvPr/>
        </p:nvSpPr>
        <p:spPr>
          <a:xfrm>
            <a:off x="3200297" y="254904"/>
            <a:ext cx="61930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Clr>
                <a:srgbClr val="0070C0"/>
              </a:buClr>
              <a:buSzPts val="2400"/>
              <a:buNone/>
              <a:defRPr sz="24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DOCUMENTACIÓN ESTANDARIZADA </a:t>
            </a:r>
            <a:endParaRPr dirty="0"/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703A5868-AAA2-81EA-4487-9D3E932F6AE6}"/>
              </a:ext>
            </a:extLst>
          </p:cNvPr>
          <p:cNvSpPr/>
          <p:nvPr/>
        </p:nvSpPr>
        <p:spPr>
          <a:xfrm>
            <a:off x="522514" y="2090057"/>
            <a:ext cx="2956956" cy="2051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O" dirty="0">
                <a:solidFill>
                  <a:schemeClr val="tx1"/>
                </a:solidFill>
              </a:rPr>
              <a:t>PROGRAMA</a:t>
            </a:r>
          </a:p>
          <a:p>
            <a:pPr algn="just"/>
            <a:r>
              <a:rPr lang="es-CO" dirty="0">
                <a:solidFill>
                  <a:schemeClr val="tx1"/>
                </a:solidFill>
              </a:rPr>
              <a:t>PROTOCOLO</a:t>
            </a:r>
          </a:p>
          <a:p>
            <a:pPr algn="just"/>
            <a:r>
              <a:rPr lang="es-CO" dirty="0">
                <a:solidFill>
                  <a:schemeClr val="tx1"/>
                </a:solidFill>
              </a:rPr>
              <a:t>GUIA DE PRACTICA CLINICA </a:t>
            </a:r>
          </a:p>
          <a:p>
            <a:pPr algn="just"/>
            <a:r>
              <a:rPr lang="es-CO" dirty="0">
                <a:solidFill>
                  <a:schemeClr val="tx1"/>
                </a:solidFill>
              </a:rPr>
              <a:t>INSTRUCTIVO</a:t>
            </a:r>
            <a:endParaRPr lang="es-CO" dirty="0"/>
          </a:p>
        </p:txBody>
      </p:sp>
      <p:sp>
        <p:nvSpPr>
          <p:cNvPr id="5" name="Corchete izquierdo 4">
            <a:extLst>
              <a:ext uri="{FF2B5EF4-FFF2-40B4-BE49-F238E27FC236}">
                <a16:creationId xmlns:a16="http://schemas.microsoft.com/office/drawing/2014/main" id="{FA6E5B26-3B4E-ACDD-BA2F-261C42DDAA6A}"/>
              </a:ext>
            </a:extLst>
          </p:cNvPr>
          <p:cNvSpPr/>
          <p:nvPr/>
        </p:nvSpPr>
        <p:spPr>
          <a:xfrm>
            <a:off x="3835730" y="1294410"/>
            <a:ext cx="665018" cy="4120738"/>
          </a:xfrm>
          <a:prstGeom prst="leftBrace">
            <a:avLst>
              <a:gd name="adj1" fmla="val 8333"/>
              <a:gd name="adj2" fmla="val 468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EF2B14E4-A860-63D3-9E42-16B9EAD8CDE6}"/>
              </a:ext>
            </a:extLst>
          </p:cNvPr>
          <p:cNvSpPr/>
          <p:nvPr/>
        </p:nvSpPr>
        <p:spPr>
          <a:xfrm>
            <a:off x="4800548" y="2090057"/>
            <a:ext cx="2992582" cy="4616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RIAS CCVM </a:t>
            </a: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7FC66A59-1290-607F-D1DD-9388E5028BA3}"/>
              </a:ext>
            </a:extLst>
          </p:cNvPr>
          <p:cNvSpPr/>
          <p:nvPr/>
        </p:nvSpPr>
        <p:spPr>
          <a:xfrm>
            <a:off x="4800548" y="3002478"/>
            <a:ext cx="2992582" cy="4616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RIAS ERC</a:t>
            </a:r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49AA4039-F35F-1096-B0F4-41218F327DF2}"/>
              </a:ext>
            </a:extLst>
          </p:cNvPr>
          <p:cNvSpPr/>
          <p:nvPr/>
        </p:nvSpPr>
        <p:spPr>
          <a:xfrm>
            <a:off x="4800548" y="3914899"/>
            <a:ext cx="2992582" cy="4616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RIAS CÁNCER</a:t>
            </a:r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4BB26033-ED6F-C677-ED71-EF6A2D9045E6}"/>
              </a:ext>
            </a:extLst>
          </p:cNvPr>
          <p:cNvCxnSpPr/>
          <p:nvPr/>
        </p:nvCxnSpPr>
        <p:spPr>
          <a:xfrm>
            <a:off x="8027719" y="2320869"/>
            <a:ext cx="3562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391C7C20-5B0A-F53C-2BB9-0C8463E0FDBE}"/>
              </a:ext>
            </a:extLst>
          </p:cNvPr>
          <p:cNvCxnSpPr/>
          <p:nvPr/>
        </p:nvCxnSpPr>
        <p:spPr>
          <a:xfrm>
            <a:off x="8035636" y="4132845"/>
            <a:ext cx="3562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76D32344-5E52-D5EF-D75C-7C01169F9764}"/>
              </a:ext>
            </a:extLst>
          </p:cNvPr>
          <p:cNvCxnSpPr/>
          <p:nvPr/>
        </p:nvCxnSpPr>
        <p:spPr>
          <a:xfrm>
            <a:off x="8035636" y="3233290"/>
            <a:ext cx="3562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DDB79870-5A83-A47F-2A1B-DA0F4DB1775C}"/>
              </a:ext>
            </a:extLst>
          </p:cNvPr>
          <p:cNvSpPr/>
          <p:nvPr/>
        </p:nvSpPr>
        <p:spPr>
          <a:xfrm>
            <a:off x="8645236" y="1911927"/>
            <a:ext cx="748145" cy="76002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dirty="0"/>
              <a:t>7</a:t>
            </a:r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E744AE83-5E0A-0D09-9285-A9F40329C2CD}"/>
              </a:ext>
            </a:extLst>
          </p:cNvPr>
          <p:cNvSpPr/>
          <p:nvPr/>
        </p:nvSpPr>
        <p:spPr>
          <a:xfrm>
            <a:off x="8645235" y="2853279"/>
            <a:ext cx="748145" cy="76002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dirty="0"/>
              <a:t>5</a:t>
            </a:r>
          </a:p>
        </p:txBody>
      </p:sp>
      <p:sp>
        <p:nvSpPr>
          <p:cNvPr id="15" name="Rectángulo redondeado 14">
            <a:extLst>
              <a:ext uri="{FF2B5EF4-FFF2-40B4-BE49-F238E27FC236}">
                <a16:creationId xmlns:a16="http://schemas.microsoft.com/office/drawing/2014/main" id="{B26B74A6-E460-5082-BD90-8411F174E843}"/>
              </a:ext>
            </a:extLst>
          </p:cNvPr>
          <p:cNvSpPr/>
          <p:nvPr/>
        </p:nvSpPr>
        <p:spPr>
          <a:xfrm>
            <a:off x="8650235" y="3867347"/>
            <a:ext cx="748145" cy="76002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dirty="0"/>
              <a:t>10</a:t>
            </a:r>
          </a:p>
        </p:txBody>
      </p:sp>
      <p:pic>
        <p:nvPicPr>
          <p:cNvPr id="1026" name="Picture 2" descr="red local ">
            <a:extLst>
              <a:ext uri="{FF2B5EF4-FFF2-40B4-BE49-F238E27FC236}">
                <a16:creationId xmlns:a16="http://schemas.microsoft.com/office/drawing/2014/main" id="{97930023-879F-02E2-7D5C-E2064A0F0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704" y="464457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rtapapeles ">
            <a:extLst>
              <a:ext uri="{FF2B5EF4-FFF2-40B4-BE49-F238E27FC236}">
                <a16:creationId xmlns:a16="http://schemas.microsoft.com/office/drawing/2014/main" id="{2FF541F4-3E80-2980-AE3E-2A41C9416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574" y="250724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orazón ">
            <a:extLst>
              <a:ext uri="{FF2B5EF4-FFF2-40B4-BE49-F238E27FC236}">
                <a16:creationId xmlns:a16="http://schemas.microsoft.com/office/drawing/2014/main" id="{7DDBD48A-B6B4-5CF4-1387-DF73C632E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235" y="1520178"/>
            <a:ext cx="1139758" cy="113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tumor ">
            <a:extLst>
              <a:ext uri="{FF2B5EF4-FFF2-40B4-BE49-F238E27FC236}">
                <a16:creationId xmlns:a16="http://schemas.microsoft.com/office/drawing/2014/main" id="{1520DFF5-15C2-2B1F-7CCA-96566630B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142" y="3652167"/>
            <a:ext cx="978704" cy="97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livianos ">
            <a:extLst>
              <a:ext uri="{FF2B5EF4-FFF2-40B4-BE49-F238E27FC236}">
                <a16:creationId xmlns:a16="http://schemas.microsoft.com/office/drawing/2014/main" id="{1F418069-D96F-6153-B1F2-B44E99797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008" y="2767052"/>
            <a:ext cx="777999" cy="77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manual médico ">
            <a:extLst>
              <a:ext uri="{FF2B5EF4-FFF2-40B4-BE49-F238E27FC236}">
                <a16:creationId xmlns:a16="http://schemas.microsoft.com/office/drawing/2014/main" id="{255AB069-E4AC-0CFD-48EE-FB543B5BD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53" y="3652167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6494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BE78B6A6-EB8E-934C-E7EC-0AB8E67F2DF1}"/>
              </a:ext>
            </a:extLst>
          </p:cNvPr>
          <p:cNvSpPr/>
          <p:nvPr/>
        </p:nvSpPr>
        <p:spPr>
          <a:xfrm>
            <a:off x="2641600" y="113190"/>
            <a:ext cx="6985000" cy="40862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Esquema de Seguimiento según Clasificación del Riesgo</a:t>
            </a: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.</a:t>
            </a:r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21FB16C8-41FB-901C-7D77-9428CBC16046}"/>
              </a:ext>
            </a:extLst>
          </p:cNvPr>
          <p:cNvSpPr/>
          <p:nvPr/>
        </p:nvSpPr>
        <p:spPr>
          <a:xfrm>
            <a:off x="667265" y="701126"/>
            <a:ext cx="1974335" cy="408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Riesgo Bajo</a:t>
            </a: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2BC4B85B-4CF4-0CCA-D294-1AB84D77778B}"/>
              </a:ext>
            </a:extLst>
          </p:cNvPr>
          <p:cNvSpPr/>
          <p:nvPr/>
        </p:nvSpPr>
        <p:spPr>
          <a:xfrm>
            <a:off x="3512408" y="701550"/>
            <a:ext cx="2088977" cy="408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es-CO" b="1" dirty="0"/>
              <a:t>Riesgo Moderado.</a:t>
            </a:r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1D98527E-7C16-E494-900A-05B2EAD819E2}"/>
              </a:ext>
            </a:extLst>
          </p:cNvPr>
          <p:cNvSpPr/>
          <p:nvPr/>
        </p:nvSpPr>
        <p:spPr>
          <a:xfrm>
            <a:off x="6558691" y="701126"/>
            <a:ext cx="1974335" cy="408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Riesgo Alto</a:t>
            </a:r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55DE513F-98DD-084E-576B-FC98971108FE}"/>
              </a:ext>
            </a:extLst>
          </p:cNvPr>
          <p:cNvSpPr/>
          <p:nvPr/>
        </p:nvSpPr>
        <p:spPr>
          <a:xfrm>
            <a:off x="9202349" y="701126"/>
            <a:ext cx="1974335" cy="408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Riesgo Muy Alto</a:t>
            </a:r>
          </a:p>
        </p:txBody>
      </p:sp>
      <p:sp>
        <p:nvSpPr>
          <p:cNvPr id="10" name="Rectángulo redondeado 9">
            <a:extLst>
              <a:ext uri="{FF2B5EF4-FFF2-40B4-BE49-F238E27FC236}">
                <a16:creationId xmlns:a16="http://schemas.microsoft.com/office/drawing/2014/main" id="{FDFF8843-5F69-C32F-197D-EFD4D2B99287}"/>
              </a:ext>
            </a:extLst>
          </p:cNvPr>
          <p:cNvSpPr/>
          <p:nvPr/>
        </p:nvSpPr>
        <p:spPr>
          <a:xfrm>
            <a:off x="104862" y="2975855"/>
            <a:ext cx="3015048" cy="2587940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Al Ingreso: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O" dirty="0">
              <a:solidFill>
                <a:srgbClr val="000000"/>
              </a:solidFill>
            </a:endParaRP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Hemograma 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Glicemia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Perfil Lipídico 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Uroanálisis 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Creatinina  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EKG 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RAC </a:t>
            </a:r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71EBADD8-B805-24E0-F55F-ADA220D29DA1}"/>
              </a:ext>
            </a:extLst>
          </p:cNvPr>
          <p:cNvSpPr/>
          <p:nvPr/>
        </p:nvSpPr>
        <p:spPr>
          <a:xfrm>
            <a:off x="3451656" y="2798226"/>
            <a:ext cx="3408370" cy="2894407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Al Ingreso: </a:t>
            </a:r>
            <a:endParaRPr lang="es-CO" dirty="0">
              <a:solidFill>
                <a:srgbClr val="000000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Hemograma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Glicemia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Perfil Lipídico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Uroanálisis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Creatinina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Microalbuminuria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EKG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Ecocardiograma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800" dirty="0">
                <a:solidFill>
                  <a:srgbClr val="000000"/>
                </a:solidFill>
                <a:sym typeface="Aptos"/>
              </a:rPr>
              <a:t>RAC</a:t>
            </a:r>
            <a:endParaRPr kumimoji="0" lang="es-CO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12" name="Rectángulo redondeado 11">
            <a:extLst>
              <a:ext uri="{FF2B5EF4-FFF2-40B4-BE49-F238E27FC236}">
                <a16:creationId xmlns:a16="http://schemas.microsoft.com/office/drawing/2014/main" id="{ABBB75CA-2E4F-5187-CBD9-2822306B1107}"/>
              </a:ext>
            </a:extLst>
          </p:cNvPr>
          <p:cNvSpPr/>
          <p:nvPr/>
        </p:nvSpPr>
        <p:spPr>
          <a:xfrm>
            <a:off x="7569712" y="3819130"/>
            <a:ext cx="3009902" cy="163448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Según LOB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O" dirty="0">
              <a:solidFill>
                <a:srgbClr val="000000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Nefrología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Cardiología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Neurología </a:t>
            </a:r>
          </a:p>
        </p:txBody>
      </p:sp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13A736A3-DBAE-83DE-A698-7583EBDDCD49}"/>
              </a:ext>
            </a:extLst>
          </p:cNvPr>
          <p:cNvSpPr/>
          <p:nvPr/>
        </p:nvSpPr>
        <p:spPr>
          <a:xfrm>
            <a:off x="2030959" y="1853086"/>
            <a:ext cx="2752148" cy="715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Medicina General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( Trimestral-Semestral)</a:t>
            </a:r>
            <a:endParaRPr kumimoji="0" lang="es-CO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5656FDBC-2C3F-FCE5-DD16-70CA747C7E53}"/>
              </a:ext>
            </a:extLst>
          </p:cNvPr>
          <p:cNvSpPr/>
          <p:nvPr/>
        </p:nvSpPr>
        <p:spPr>
          <a:xfrm>
            <a:off x="7698589" y="1821767"/>
            <a:ext cx="2752148" cy="715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Medicina General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dirty="0">
                <a:solidFill>
                  <a:srgbClr val="000000"/>
                </a:solidFill>
              </a:rPr>
              <a:t>Remite a:</a:t>
            </a:r>
            <a:endParaRPr kumimoji="0" lang="es-CO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ptos"/>
            </a:endParaRPr>
          </a:p>
        </p:txBody>
      </p:sp>
      <p:sp>
        <p:nvSpPr>
          <p:cNvPr id="15" name="Rectángulo redondeado 14">
            <a:extLst>
              <a:ext uri="{FF2B5EF4-FFF2-40B4-BE49-F238E27FC236}">
                <a16:creationId xmlns:a16="http://schemas.microsoft.com/office/drawing/2014/main" id="{9164245F-9BC9-C826-2B22-CE03CE4356DD}"/>
              </a:ext>
            </a:extLst>
          </p:cNvPr>
          <p:cNvSpPr/>
          <p:nvPr/>
        </p:nvSpPr>
        <p:spPr>
          <a:xfrm>
            <a:off x="7698589" y="3030798"/>
            <a:ext cx="2752148" cy="4086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Medicina Interna</a:t>
            </a: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BD4B6414-EFEF-C278-3C1E-9C45D18AC94E}"/>
              </a:ext>
            </a:extLst>
          </p:cNvPr>
          <p:cNvCxnSpPr/>
          <p:nvPr/>
        </p:nvCxnSpPr>
        <p:spPr>
          <a:xfrm>
            <a:off x="1195172" y="1631168"/>
            <a:ext cx="4127157" cy="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1B422103-91F9-D76D-9151-DA1C8095A6A0}"/>
              </a:ext>
            </a:extLst>
          </p:cNvPr>
          <p:cNvCxnSpPr/>
          <p:nvPr/>
        </p:nvCxnSpPr>
        <p:spPr>
          <a:xfrm>
            <a:off x="6871042" y="1425222"/>
            <a:ext cx="4127157" cy="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71AC2D91-9F57-117E-45CB-8C55205AEE6A}"/>
              </a:ext>
            </a:extLst>
          </p:cNvPr>
          <p:cNvCxnSpPr/>
          <p:nvPr/>
        </p:nvCxnSpPr>
        <p:spPr>
          <a:xfrm flipV="1">
            <a:off x="1195172" y="1109746"/>
            <a:ext cx="0" cy="52142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E1F7ED36-2C79-895C-85A3-B9E8E9CA24F5}"/>
              </a:ext>
            </a:extLst>
          </p:cNvPr>
          <p:cNvCxnSpPr/>
          <p:nvPr/>
        </p:nvCxnSpPr>
        <p:spPr>
          <a:xfrm flipH="1" flipV="1">
            <a:off x="5315103" y="1109746"/>
            <a:ext cx="7226" cy="521422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E5D7B43-5B03-D95E-3DDD-D807ACE1F064}"/>
              </a:ext>
            </a:extLst>
          </p:cNvPr>
          <p:cNvCxnSpPr/>
          <p:nvPr/>
        </p:nvCxnSpPr>
        <p:spPr>
          <a:xfrm flipV="1">
            <a:off x="1442307" y="2382068"/>
            <a:ext cx="0" cy="45758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AE157050-3E45-1876-4CE5-457A707E2E45}"/>
              </a:ext>
            </a:extLst>
          </p:cNvPr>
          <p:cNvCxnSpPr/>
          <p:nvPr/>
        </p:nvCxnSpPr>
        <p:spPr>
          <a:xfrm flipV="1">
            <a:off x="5326447" y="2374584"/>
            <a:ext cx="0" cy="45758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89BC162-9F52-EA19-7D39-E32EB4EF87F7}"/>
              </a:ext>
            </a:extLst>
          </p:cNvPr>
          <p:cNvCxnSpPr/>
          <p:nvPr/>
        </p:nvCxnSpPr>
        <p:spPr>
          <a:xfrm>
            <a:off x="1442307" y="2382068"/>
            <a:ext cx="578233" cy="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BAAE7D7D-D9A7-4979-ED46-02BDA84B30D5}"/>
              </a:ext>
            </a:extLst>
          </p:cNvPr>
          <p:cNvCxnSpPr/>
          <p:nvPr/>
        </p:nvCxnSpPr>
        <p:spPr>
          <a:xfrm flipH="1">
            <a:off x="4783107" y="2374584"/>
            <a:ext cx="539222" cy="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BB0E4464-AA65-3FA3-7605-F04F75A3A71B}"/>
              </a:ext>
            </a:extLst>
          </p:cNvPr>
          <p:cNvCxnSpPr>
            <a:stCxn id="13" idx="0"/>
          </p:cNvCxnSpPr>
          <p:nvPr/>
        </p:nvCxnSpPr>
        <p:spPr>
          <a:xfrm flipV="1">
            <a:off x="3407033" y="1631168"/>
            <a:ext cx="0" cy="221918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E2AFF42E-E361-ED51-5E6D-9C8914299041}"/>
              </a:ext>
            </a:extLst>
          </p:cNvPr>
          <p:cNvCxnSpPr/>
          <p:nvPr/>
        </p:nvCxnSpPr>
        <p:spPr>
          <a:xfrm flipV="1">
            <a:off x="6871042" y="1109746"/>
            <a:ext cx="0" cy="315476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09AB3CBB-59B9-E26D-F1B7-7D3378FCD7A0}"/>
              </a:ext>
            </a:extLst>
          </p:cNvPr>
          <p:cNvCxnSpPr>
            <a:cxnSpLocks/>
          </p:cNvCxnSpPr>
          <p:nvPr/>
        </p:nvCxnSpPr>
        <p:spPr>
          <a:xfrm flipH="1" flipV="1">
            <a:off x="10998199" y="1109746"/>
            <a:ext cx="4119" cy="315476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A6CE3C83-29A6-CB21-CADB-D80D3F00FDB5}"/>
              </a:ext>
            </a:extLst>
          </p:cNvPr>
          <p:cNvCxnSpPr>
            <a:stCxn id="14" idx="0"/>
          </p:cNvCxnSpPr>
          <p:nvPr/>
        </p:nvCxnSpPr>
        <p:spPr>
          <a:xfrm flipV="1">
            <a:off x="9074663" y="1412709"/>
            <a:ext cx="0" cy="409058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00709110-B33C-CAA4-ABC6-3DC1D6122AC3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>
            <a:off x="9074663" y="2536854"/>
            <a:ext cx="0" cy="493944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343568F7-3370-6F1C-2B24-F73042B6257C}"/>
              </a:ext>
            </a:extLst>
          </p:cNvPr>
          <p:cNvCxnSpPr>
            <a:stCxn id="12" idx="0"/>
            <a:endCxn id="15" idx="2"/>
          </p:cNvCxnSpPr>
          <p:nvPr/>
        </p:nvCxnSpPr>
        <p:spPr>
          <a:xfrm flipV="1">
            <a:off x="9074663" y="3439418"/>
            <a:ext cx="0" cy="379712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7" name="Conector angular 46">
            <a:extLst>
              <a:ext uri="{FF2B5EF4-FFF2-40B4-BE49-F238E27FC236}">
                <a16:creationId xmlns:a16="http://schemas.microsoft.com/office/drawing/2014/main" id="{93CA0521-95A4-5FF0-84E4-CA1A2DBD2E73}"/>
              </a:ext>
            </a:extLst>
          </p:cNvPr>
          <p:cNvCxnSpPr>
            <a:cxnSpLocks/>
            <a:stCxn id="14" idx="1"/>
          </p:cNvCxnSpPr>
          <p:nvPr/>
        </p:nvCxnSpPr>
        <p:spPr>
          <a:xfrm rot="10800000" flipV="1">
            <a:off x="7299411" y="2179311"/>
            <a:ext cx="399179" cy="2167482"/>
          </a:xfrm>
          <a:prstGeom prst="bentConnector2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C4823E14-A5A7-41AD-87E2-4066126FD3A9}"/>
              </a:ext>
            </a:extLst>
          </p:cNvPr>
          <p:cNvCxnSpPr>
            <a:cxnSpLocks/>
          </p:cNvCxnSpPr>
          <p:nvPr/>
        </p:nvCxnSpPr>
        <p:spPr>
          <a:xfrm flipH="1">
            <a:off x="6871042" y="4346793"/>
            <a:ext cx="428368" cy="0"/>
          </a:xfrm>
          <a:prstGeom prst="line">
            <a:avLst/>
          </a:prstGeom>
          <a:noFill/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1" name="CuadroTexto 50">
            <a:extLst>
              <a:ext uri="{FF2B5EF4-FFF2-40B4-BE49-F238E27FC236}">
                <a16:creationId xmlns:a16="http://schemas.microsoft.com/office/drawing/2014/main" id="{8A9CC5D2-1692-14C0-5021-7201589A353E}"/>
              </a:ext>
            </a:extLst>
          </p:cNvPr>
          <p:cNvSpPr txBox="1"/>
          <p:nvPr/>
        </p:nvSpPr>
        <p:spPr>
          <a:xfrm>
            <a:off x="7454089" y="2667604"/>
            <a:ext cx="148053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R. Alto cada 4 meses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E4D66033-C509-66D8-57CD-6DFFCFF958EA}"/>
              </a:ext>
            </a:extLst>
          </p:cNvPr>
          <p:cNvSpPr txBox="1"/>
          <p:nvPr/>
        </p:nvSpPr>
        <p:spPr>
          <a:xfrm>
            <a:off x="9264135" y="2661653"/>
            <a:ext cx="1789912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R. Muy Alto cada 3 meses</a:t>
            </a:r>
          </a:p>
        </p:txBody>
      </p:sp>
      <p:sp>
        <p:nvSpPr>
          <p:cNvPr id="53" name="Rectángulo redondeado 52">
            <a:extLst>
              <a:ext uri="{FF2B5EF4-FFF2-40B4-BE49-F238E27FC236}">
                <a16:creationId xmlns:a16="http://schemas.microsoft.com/office/drawing/2014/main" id="{A60BE22E-3ED8-DEB9-EFF6-92F430795973}"/>
              </a:ext>
            </a:extLst>
          </p:cNvPr>
          <p:cNvSpPr/>
          <p:nvPr/>
        </p:nvSpPr>
        <p:spPr>
          <a:xfrm>
            <a:off x="3512408" y="5790317"/>
            <a:ext cx="4786867" cy="2894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Valoración por nutrición, Psicología</a:t>
            </a:r>
            <a:r>
              <a:rPr lang="es-CO" sz="1100" dirty="0"/>
              <a:t> y prescripción de Actividad Física. </a:t>
            </a:r>
            <a:r>
              <a:rPr kumimoji="0" lang="es-CO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 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E5CE3847-63A4-289A-EE7E-8D9EE5979907}"/>
              </a:ext>
            </a:extLst>
          </p:cNvPr>
          <p:cNvSpPr txBox="1"/>
          <p:nvPr/>
        </p:nvSpPr>
        <p:spPr>
          <a:xfrm>
            <a:off x="3258750" y="6302827"/>
            <a:ext cx="1632817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Fuente: </a:t>
            </a:r>
            <a:r>
              <a:rPr kumimoji="0" lang="es-CO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ptos"/>
              </a:rPr>
              <a:t>Resolución 4003-2008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761FCF1-7765-9AB0-CA4F-1B0BA57A8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86" y="1631168"/>
            <a:ext cx="857787" cy="857787"/>
          </a:xfrm>
          <a:prstGeom prst="rect">
            <a:avLst/>
          </a:prstGeom>
        </p:spPr>
      </p:pic>
      <p:pic>
        <p:nvPicPr>
          <p:cNvPr id="5122" name="Picture 2" descr="ejercicios cardio ">
            <a:extLst>
              <a:ext uri="{FF2B5EF4-FFF2-40B4-BE49-F238E27FC236}">
                <a16:creationId xmlns:a16="http://schemas.microsoft.com/office/drawing/2014/main" id="{61001196-4453-E220-D840-51F7D033E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766" y="4412482"/>
            <a:ext cx="1280151" cy="128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735656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Google Shape;444;p34"/>
          <p:cNvPicPr preferRelativeResize="0"/>
          <p:nvPr/>
        </p:nvPicPr>
        <p:blipFill rotWithShape="1">
          <a:blip r:embed="rId3">
            <a:alphaModFix/>
          </a:blip>
          <a:srcRect l="4471" t="20000" r="86" b="15000"/>
          <a:stretch/>
        </p:blipFill>
        <p:spPr>
          <a:xfrm>
            <a:off x="322650" y="1036400"/>
            <a:ext cx="6258226" cy="31214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45" name="Google Shape;445;p34"/>
          <p:cNvPicPr preferRelativeResize="0"/>
          <p:nvPr/>
        </p:nvPicPr>
        <p:blipFill rotWithShape="1">
          <a:blip r:embed="rId4">
            <a:alphaModFix/>
          </a:blip>
          <a:srcRect l="4697" t="37700" r="22787" b="30634"/>
          <a:stretch/>
        </p:blipFill>
        <p:spPr>
          <a:xfrm>
            <a:off x="6969875" y="3947150"/>
            <a:ext cx="4993826" cy="185417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46" name="Google Shape;446;p34"/>
          <p:cNvPicPr preferRelativeResize="0"/>
          <p:nvPr/>
        </p:nvPicPr>
        <p:blipFill rotWithShape="1">
          <a:blip r:embed="rId5">
            <a:alphaModFix/>
          </a:blip>
          <a:srcRect l="4992" t="38959" r="77919" b="32291"/>
          <a:stretch/>
        </p:blipFill>
        <p:spPr>
          <a:xfrm>
            <a:off x="7683700" y="1459550"/>
            <a:ext cx="3566174" cy="20936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47" name="Google Shape;447;p34"/>
          <p:cNvPicPr preferRelativeResize="0"/>
          <p:nvPr/>
        </p:nvPicPr>
        <p:blipFill rotWithShape="1">
          <a:blip r:embed="rId6">
            <a:alphaModFix/>
          </a:blip>
          <a:srcRect l="4385" t="43750" r="11891" b="40209"/>
          <a:stretch/>
        </p:blipFill>
        <p:spPr>
          <a:xfrm>
            <a:off x="322650" y="4354575"/>
            <a:ext cx="6258226" cy="14467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48" name="Google Shape;448;p34"/>
          <p:cNvSpPr txBox="1"/>
          <p:nvPr/>
        </p:nvSpPr>
        <p:spPr>
          <a:xfrm>
            <a:off x="2262147" y="377977"/>
            <a:ext cx="766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s-CO" sz="2400" b="1">
                <a:solidFill>
                  <a:srgbClr val="0070C0"/>
                </a:solidFill>
              </a:rPr>
              <a:t>PARAMETRIZACIÓN DE HISTORIA CLINICA</a:t>
            </a:r>
            <a:r>
              <a:rPr lang="es-CO" sz="24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35"/>
          <p:cNvPicPr preferRelativeResize="0"/>
          <p:nvPr/>
        </p:nvPicPr>
        <p:blipFill rotWithShape="1">
          <a:blip r:embed="rId3">
            <a:alphaModFix/>
          </a:blip>
          <a:srcRect l="4836" t="42571" r="33305" b="33398"/>
          <a:stretch/>
        </p:blipFill>
        <p:spPr>
          <a:xfrm>
            <a:off x="7115771" y="968548"/>
            <a:ext cx="4832744" cy="207469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54" name="Google Shape;454;p35"/>
          <p:cNvPicPr preferRelativeResize="0"/>
          <p:nvPr/>
        </p:nvPicPr>
        <p:blipFill rotWithShape="1">
          <a:blip r:embed="rId4">
            <a:alphaModFix/>
          </a:blip>
          <a:srcRect l="4861" t="60417" r="11415" b="6458"/>
          <a:stretch/>
        </p:blipFill>
        <p:spPr>
          <a:xfrm>
            <a:off x="258375" y="988600"/>
            <a:ext cx="6484727" cy="205465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55" name="Google Shape;455;p35"/>
          <p:cNvPicPr preferRelativeResize="0"/>
          <p:nvPr/>
        </p:nvPicPr>
        <p:blipFill rotWithShape="1">
          <a:blip r:embed="rId5">
            <a:alphaModFix/>
          </a:blip>
          <a:srcRect l="4992" t="35625" r="5035" b="7500"/>
          <a:stretch/>
        </p:blipFill>
        <p:spPr>
          <a:xfrm>
            <a:off x="2424112" y="3268836"/>
            <a:ext cx="7019926" cy="260056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56" name="Google Shape;456;p35"/>
          <p:cNvSpPr txBox="1"/>
          <p:nvPr/>
        </p:nvSpPr>
        <p:spPr>
          <a:xfrm>
            <a:off x="2262147" y="281277"/>
            <a:ext cx="766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s-CO" sz="2400" b="1">
                <a:solidFill>
                  <a:srgbClr val="0070C0"/>
                </a:solidFill>
              </a:rPr>
              <a:t>PARAMETRIZACIÓN DE HISTORIA CLÍNICA</a:t>
            </a:r>
            <a:r>
              <a:rPr lang="es-CO" sz="24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36"/>
          <p:cNvPicPr preferRelativeResize="0"/>
          <p:nvPr/>
        </p:nvPicPr>
        <p:blipFill rotWithShape="1">
          <a:blip r:embed="rId3">
            <a:alphaModFix/>
          </a:blip>
          <a:srcRect t="7843" b="9608"/>
          <a:stretch/>
        </p:blipFill>
        <p:spPr>
          <a:xfrm>
            <a:off x="1365446" y="877268"/>
            <a:ext cx="9461106" cy="488128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62" name="Google Shape;462;p36"/>
          <p:cNvSpPr txBox="1"/>
          <p:nvPr/>
        </p:nvSpPr>
        <p:spPr>
          <a:xfrm>
            <a:off x="2262147" y="281277"/>
            <a:ext cx="766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s-CO" sz="2400" b="1" dirty="0">
                <a:solidFill>
                  <a:srgbClr val="0070C0"/>
                </a:solidFill>
              </a:rPr>
              <a:t>PARAMETRIZACIÓN DE HISTORIA CLÍNICA</a:t>
            </a:r>
            <a:r>
              <a:rPr lang="es-CO" sz="2400" b="1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p37"/>
          <p:cNvPicPr preferRelativeResize="0"/>
          <p:nvPr/>
        </p:nvPicPr>
        <p:blipFill rotWithShape="1">
          <a:blip r:embed="rId3">
            <a:alphaModFix/>
          </a:blip>
          <a:srcRect l="7338" t="14373" r="8416" b="21463"/>
          <a:stretch/>
        </p:blipFill>
        <p:spPr>
          <a:xfrm>
            <a:off x="681939" y="2667006"/>
            <a:ext cx="5114923" cy="323361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8" name="Google Shape;468;p37"/>
          <p:cNvPicPr preferRelativeResize="0"/>
          <p:nvPr/>
        </p:nvPicPr>
        <p:blipFill rotWithShape="1">
          <a:blip r:embed="rId4">
            <a:alphaModFix/>
          </a:blip>
          <a:srcRect l="4792" t="21099" r="1846" b="40854"/>
          <a:stretch/>
        </p:blipFill>
        <p:spPr>
          <a:xfrm>
            <a:off x="1072462" y="547235"/>
            <a:ext cx="9448801" cy="187630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69" name="Google Shape;469;p37"/>
          <p:cNvSpPr txBox="1"/>
          <p:nvPr/>
        </p:nvSpPr>
        <p:spPr>
          <a:xfrm>
            <a:off x="2262149" y="14099"/>
            <a:ext cx="766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s-CO" sz="2400" b="1" dirty="0">
                <a:solidFill>
                  <a:srgbClr val="0070C0"/>
                </a:solidFill>
              </a:rPr>
              <a:t>PARAMETRIZACIÓN DE HISTORIA CLÍNICA</a:t>
            </a:r>
            <a:r>
              <a:rPr lang="es-CO" sz="2400" b="1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0" name="Google Shape;470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33261" y="2785375"/>
            <a:ext cx="4876800" cy="2743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g3e1d7070410_9_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03599" y="1485500"/>
            <a:ext cx="3576525" cy="3887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81" name="Google Shape;481;g3e1d7070410_9_62"/>
          <p:cNvSpPr/>
          <p:nvPr/>
        </p:nvSpPr>
        <p:spPr>
          <a:xfrm>
            <a:off x="611876" y="2083443"/>
            <a:ext cx="5036570" cy="280849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/>
              <a:t>Cada consultorio está dotado con los insumos y dispositivos médicos necesarios para prestar la atención de los usuarios, los cuales cuentan con la revisión periódica y preventiva de su correcto estado de funcionamiento y calibración. </a:t>
            </a:r>
            <a:endParaRPr/>
          </a:p>
        </p:txBody>
      </p:sp>
      <p:pic>
        <p:nvPicPr>
          <p:cNvPr id="6148" name="Picture 4" descr="cardio ">
            <a:extLst>
              <a:ext uri="{FF2B5EF4-FFF2-40B4-BE49-F238E27FC236}">
                <a16:creationId xmlns:a16="http://schemas.microsoft.com/office/drawing/2014/main" id="{64C985BF-3D48-59C8-7CE5-DD21EFECD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23" y="1018894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ispositivo médico ">
            <a:extLst>
              <a:ext uri="{FF2B5EF4-FFF2-40B4-BE49-F238E27FC236}">
                <a16:creationId xmlns:a16="http://schemas.microsoft.com/office/drawing/2014/main" id="{D7ABDCEC-A34B-99FF-F308-B21FC3959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89" y="2948500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462;p36">
            <a:extLst>
              <a:ext uri="{FF2B5EF4-FFF2-40B4-BE49-F238E27FC236}">
                <a16:creationId xmlns:a16="http://schemas.microsoft.com/office/drawing/2014/main" id="{265D3FD4-FBDE-F547-81EF-80DEB7623C3A}"/>
              </a:ext>
            </a:extLst>
          </p:cNvPr>
          <p:cNvSpPr txBox="1"/>
          <p:nvPr/>
        </p:nvSpPr>
        <p:spPr>
          <a:xfrm>
            <a:off x="2262147" y="281277"/>
            <a:ext cx="766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s-CO" sz="2400" b="1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EQUIPOS BIOMÉDICOS 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4"/>
          <p:cNvSpPr/>
          <p:nvPr/>
        </p:nvSpPr>
        <p:spPr>
          <a:xfrm>
            <a:off x="0" y="0"/>
            <a:ext cx="5723906" cy="40861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Ayudas Diagnósticas- Componente complementario.  </a:t>
            </a:r>
            <a:endParaRPr/>
          </a:p>
        </p:txBody>
      </p:sp>
      <p:graphicFrame>
        <p:nvGraphicFramePr>
          <p:cNvPr id="488" name="Google Shape;488;p24"/>
          <p:cNvGraphicFramePr/>
          <p:nvPr/>
        </p:nvGraphicFramePr>
        <p:xfrm>
          <a:off x="314036" y="1445978"/>
          <a:ext cx="4851400" cy="4131930"/>
        </p:xfrm>
        <a:graphic>
          <a:graphicData uri="http://schemas.openxmlformats.org/drawingml/2006/table">
            <a:tbl>
              <a:tblPr>
                <a:noFill/>
                <a:tableStyleId>{C948BC4E-7D71-4CBD-814C-2CD6FBC13EFD}</a:tableStyleId>
              </a:tblPr>
              <a:tblGrid>
                <a:gridCol w="233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1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s-CO" sz="11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LABORATORIOS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s-CO" sz="11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OFERTA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Gases Arteriales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14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Simón Bolívar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Engativá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CSE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Chapinero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San Luis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Suba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Rincón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Fray Bartolomé de las Casas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Gaitana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Codito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San Cristóbal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Verbenal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Garces Navas 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Boyacá Real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Emaús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Española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Bachué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Colesterol total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Colesterol LDL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Colesterol HDL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Triglicéridos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Glicemia Basal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Glicemia Pre y Post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Hemoglobina Glicosilada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Hemograma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Uroanálisis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Creatinina sérica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Creatinina en orina parcial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16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Microalbuminuria en orina parcial 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9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Proteínas en 24 horas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489" name="Google Shape;489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4543" y="555683"/>
            <a:ext cx="752607" cy="752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45022" y="-107117"/>
            <a:ext cx="1158100" cy="11581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91" name="Google Shape;491;p24"/>
          <p:cNvGraphicFramePr/>
          <p:nvPr>
            <p:extLst>
              <p:ext uri="{D42A27DB-BD31-4B8C-83A1-F6EECF244321}">
                <p14:modId xmlns:p14="http://schemas.microsoft.com/office/powerpoint/2010/main" val="1639498413"/>
              </p:ext>
            </p:extLst>
          </p:nvPr>
        </p:nvGraphicFramePr>
        <p:xfrm>
          <a:off x="5441372" y="1004389"/>
          <a:ext cx="5892800" cy="4739935"/>
        </p:xfrm>
        <a:graphic>
          <a:graphicData uri="http://schemas.openxmlformats.org/drawingml/2006/table">
            <a:tbl>
              <a:tblPr>
                <a:noFill/>
                <a:tableStyleId>{C948BC4E-7D71-4CBD-814C-2CD6FBC13EFD}</a:tableStyleId>
              </a:tblPr>
              <a:tblGrid>
                <a:gridCol w="3312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9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s-CO" sz="11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APOYOS DIAGNOSTICOS 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s-CO" sz="11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OFERTA</a:t>
                      </a:r>
                      <a:endParaRPr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Electrocardiograma 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Engativá, Simón Bolívar Chapinero 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Ecocardiograma TT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Simón Bolívar Chapinero 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Ecocardiograma Transesofágico 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Simón Bolívar Chapinero 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Monitoreo electrocardiográfico continuo (Holter)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Simón Bolívar, Calle 80, Chapinero.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Monitoreo de tensión arterial  continuo (MAPA)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Hospital Simón Bolívar, Calle 80, Chapinero.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Toma ambulatoria de tensión arterial</a:t>
                      </a:r>
                      <a:endParaRPr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Centros de salud tipo I,II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98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Radiografías </a:t>
                      </a:r>
                      <a:endParaRPr/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Simón Bolívar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Engativá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CSE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Chapinero</a:t>
                      </a:r>
                      <a:b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Verbenal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Tomografías </a:t>
                      </a:r>
                      <a:endParaRPr/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Engativá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Resonancias </a:t>
                      </a:r>
                      <a:endParaRPr/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Hospital Simón Bolívar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7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dirty="0"/>
                        <a:t>Espirometrías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s-CO" dirty="0">
                          <a:solidFill>
                            <a:schemeClr val="dk1"/>
                          </a:solidFill>
                        </a:rPr>
                        <a:t>Hospital Engativá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92" name="Google Shape;492;p24"/>
          <p:cNvSpPr/>
          <p:nvPr/>
        </p:nvSpPr>
        <p:spPr>
          <a:xfrm>
            <a:off x="2108200" y="807166"/>
            <a:ext cx="2781300" cy="408618"/>
          </a:xfrm>
          <a:prstGeom prst="roundRect">
            <a:avLst>
              <a:gd name="adj" fmla="val 16667"/>
            </a:avLst>
          </a:prstGeom>
          <a:solidFill>
            <a:srgbClr val="C0E4F5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Laboratorio Clínico. </a:t>
            </a:r>
            <a:endParaRPr sz="1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24"/>
          <p:cNvSpPr/>
          <p:nvPr/>
        </p:nvSpPr>
        <p:spPr>
          <a:xfrm>
            <a:off x="6027882" y="267624"/>
            <a:ext cx="2781300" cy="408618"/>
          </a:xfrm>
          <a:prstGeom prst="roundRect">
            <a:avLst>
              <a:gd name="adj" fmla="val 16667"/>
            </a:avLst>
          </a:prstGeom>
          <a:solidFill>
            <a:srgbClr val="C0E4F5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Imagenología. </a:t>
            </a:r>
            <a:endParaRPr sz="1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24"/>
          <p:cNvSpPr txBox="1"/>
          <p:nvPr/>
        </p:nvSpPr>
        <p:spPr>
          <a:xfrm>
            <a:off x="2717250" y="6182075"/>
            <a:ext cx="2251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00">
                <a:solidFill>
                  <a:schemeClr val="dk1"/>
                </a:solidFill>
              </a:rPr>
              <a:t>Fuente: Portafolio de servicios Subred Norte ESE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4" descr="A person wearing blue scrubs and mask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398460" y="0"/>
            <a:ext cx="927814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7550" y="0"/>
            <a:ext cx="8934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4"/>
          <p:cNvSpPr/>
          <p:nvPr/>
        </p:nvSpPr>
        <p:spPr>
          <a:xfrm>
            <a:off x="5737609" y="2039816"/>
            <a:ext cx="6454391" cy="2491991"/>
          </a:xfrm>
          <a:prstGeom prst="roundRect">
            <a:avLst>
              <a:gd name="adj" fmla="val 16667"/>
            </a:avLst>
          </a:prstGeom>
          <a:solidFill>
            <a:srgbClr val="234B8F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4"/>
          <p:cNvSpPr txBox="1"/>
          <p:nvPr/>
        </p:nvSpPr>
        <p:spPr>
          <a:xfrm>
            <a:off x="5331603" y="2732045"/>
            <a:ext cx="6855464" cy="76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4"/>
          <p:cNvSpPr txBox="1"/>
          <p:nvPr/>
        </p:nvSpPr>
        <p:spPr>
          <a:xfrm>
            <a:off x="6434687" y="2869340"/>
            <a:ext cx="4996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8E8E8"/>
              </a:buClr>
              <a:buSzPts val="3600"/>
              <a:buFont typeface="Arial"/>
              <a:buNone/>
            </a:pPr>
            <a:r>
              <a:rPr lang="es-CO" sz="3600" b="1" i="0" u="none" strike="noStrike" cap="none">
                <a:solidFill>
                  <a:srgbClr val="E8E8E8"/>
                </a:solidFill>
                <a:latin typeface="Arial"/>
                <a:ea typeface="Arial"/>
                <a:cs typeface="Arial"/>
                <a:sym typeface="Arial"/>
              </a:rPr>
              <a:t>ASEGURAMIENTO</a:t>
            </a:r>
            <a:r>
              <a:rPr lang="es-CO" sz="2000" b="1" i="0" u="none" strike="noStrike" cap="none">
                <a:solidFill>
                  <a:srgbClr val="E8E8E8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76" name="Google Shape;76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36543" y="540258"/>
            <a:ext cx="2414844" cy="2111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3e1d7070410_9_79"/>
          <p:cNvSpPr txBox="1"/>
          <p:nvPr/>
        </p:nvSpPr>
        <p:spPr>
          <a:xfrm>
            <a:off x="296575" y="234775"/>
            <a:ext cx="4405500" cy="369300"/>
          </a:xfrm>
          <a:prstGeom prst="rect">
            <a:avLst/>
          </a:prstGeom>
          <a:solidFill>
            <a:srgbClr val="C7EDFC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Dispensación de medicamentos.</a:t>
            </a:r>
            <a:endParaRPr sz="1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0" name="Google Shape;500;g3e1d7070410_9_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4875" y="1050425"/>
            <a:ext cx="11722249" cy="479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0"/>
          <p:cNvSpPr txBox="1"/>
          <p:nvPr/>
        </p:nvSpPr>
        <p:spPr>
          <a:xfrm>
            <a:off x="4820918" y="2580638"/>
            <a:ext cx="5181604" cy="1421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Calibri"/>
              <a:buNone/>
            </a:pPr>
            <a:r>
              <a:rPr lang="es-CO" sz="4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Componente Educativo.</a:t>
            </a:r>
            <a:endParaRPr sz="5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30"/>
          <p:cNvSpPr/>
          <p:nvPr/>
        </p:nvSpPr>
        <p:spPr>
          <a:xfrm>
            <a:off x="4232910" y="6168554"/>
            <a:ext cx="3726180" cy="54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7" name="Google Shape;507;p30"/>
          <p:cNvGrpSpPr/>
          <p:nvPr/>
        </p:nvGrpSpPr>
        <p:grpSpPr>
          <a:xfrm>
            <a:off x="8940591" y="86416"/>
            <a:ext cx="2633337" cy="2505315"/>
            <a:chOff x="9009177" y="-65330"/>
            <a:chExt cx="1955773" cy="1860692"/>
          </a:xfrm>
        </p:grpSpPr>
        <p:pic>
          <p:nvPicPr>
            <p:cNvPr id="508" name="Google Shape;508;p30"/>
            <p:cNvPicPr preferRelativeResize="0"/>
            <p:nvPr/>
          </p:nvPicPr>
          <p:blipFill rotWithShape="1">
            <a:blip r:embed="rId4">
              <a:alphaModFix/>
            </a:blip>
            <a:srcRect b="27446"/>
            <a:stretch/>
          </p:blipFill>
          <p:spPr>
            <a:xfrm>
              <a:off x="9312139" y="-65330"/>
              <a:ext cx="1530067" cy="15696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9" name="Google Shape;509;p3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009177" y="1102510"/>
              <a:ext cx="1955773" cy="69285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10" name="Google Shape;510;p30" descr="Icono&#10;&#10;Descripción generada automáticamente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19009" y="336926"/>
            <a:ext cx="1385421" cy="1612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30"/>
          <p:cNvPicPr preferRelativeResize="0"/>
          <p:nvPr/>
        </p:nvPicPr>
        <p:blipFill rotWithShape="1">
          <a:blip r:embed="rId8">
            <a:alphaModFix/>
          </a:blip>
          <a:srcRect t="85168"/>
          <a:stretch/>
        </p:blipFill>
        <p:spPr>
          <a:xfrm>
            <a:off x="-1" y="5840853"/>
            <a:ext cx="12192000" cy="1017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30" descr="desarrollo de estrategias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368718" y="2044969"/>
            <a:ext cx="2165493" cy="2165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Google Shape;517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6121" y="872836"/>
            <a:ext cx="3404664" cy="4727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09747" y="872836"/>
            <a:ext cx="3572505" cy="20095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19" name="Google Shape;519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67092" y="3341228"/>
            <a:ext cx="3572504" cy="20095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20" name="Google Shape;520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46447" y="3341228"/>
            <a:ext cx="3572504" cy="20095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21" name="Google Shape;521;p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93471" y="872836"/>
            <a:ext cx="3572503" cy="200953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Google Shape;52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39588" y="2904073"/>
            <a:ext cx="4922902" cy="2461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32"/>
          <p:cNvPicPr preferRelativeResize="0"/>
          <p:nvPr/>
        </p:nvPicPr>
        <p:blipFill rotWithShape="1">
          <a:blip r:embed="rId4">
            <a:alphaModFix/>
          </a:blip>
          <a:srcRect l="22021" r="21192"/>
          <a:stretch/>
        </p:blipFill>
        <p:spPr>
          <a:xfrm>
            <a:off x="349912" y="1192795"/>
            <a:ext cx="3167477" cy="3135979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196"/>
              </a:srgbClr>
            </a:outerShdw>
          </a:effectLst>
        </p:spPr>
      </p:pic>
      <p:pic>
        <p:nvPicPr>
          <p:cNvPr id="528" name="Google Shape;528;p32"/>
          <p:cNvPicPr preferRelativeResize="0"/>
          <p:nvPr/>
        </p:nvPicPr>
        <p:blipFill rotWithShape="1">
          <a:blip r:embed="rId5">
            <a:alphaModFix/>
          </a:blip>
          <a:srcRect l="20211" t="12979" r="27300" b="101"/>
          <a:stretch/>
        </p:blipFill>
        <p:spPr>
          <a:xfrm>
            <a:off x="2382029" y="2988402"/>
            <a:ext cx="3370385" cy="313794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196"/>
              </a:srgbClr>
            </a:outerShdw>
          </a:effectLst>
        </p:spPr>
      </p:pic>
      <p:sp>
        <p:nvSpPr>
          <p:cNvPr id="529" name="Google Shape;529;p32"/>
          <p:cNvSpPr/>
          <p:nvPr/>
        </p:nvSpPr>
        <p:spPr>
          <a:xfrm>
            <a:off x="180304" y="212254"/>
            <a:ext cx="2110154" cy="408618"/>
          </a:xfrm>
          <a:prstGeom prst="roundRect">
            <a:avLst>
              <a:gd name="adj" fmla="val 16667"/>
            </a:avLst>
          </a:prstGeom>
          <a:solidFill>
            <a:srgbClr val="C7EDFC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Reconocimiento</a:t>
            </a:r>
            <a:endParaRPr/>
          </a:p>
        </p:txBody>
      </p:sp>
      <p:pic>
        <p:nvPicPr>
          <p:cNvPr id="530" name="Google Shape;530;p32" descr="Ancianos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2575" y="800529"/>
            <a:ext cx="1625600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32" descr="corazón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216074" y="969091"/>
            <a:ext cx="1625600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32" descr="enfermedad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495335" y="866228"/>
            <a:ext cx="1067110" cy="1067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40"/>
          <p:cNvSpPr txBox="1"/>
          <p:nvPr/>
        </p:nvSpPr>
        <p:spPr>
          <a:xfrm>
            <a:off x="4054102" y="2544387"/>
            <a:ext cx="6891617" cy="1754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</a:pPr>
            <a:r>
              <a:rPr lang="es-CO" sz="5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Fortalecimiento Técnico </a:t>
            </a:r>
            <a:endParaRPr sz="5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40"/>
          <p:cNvSpPr/>
          <p:nvPr/>
        </p:nvSpPr>
        <p:spPr>
          <a:xfrm>
            <a:off x="4232910" y="6168554"/>
            <a:ext cx="3726180" cy="54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9" name="Google Shape;539;p40"/>
          <p:cNvGrpSpPr/>
          <p:nvPr/>
        </p:nvGrpSpPr>
        <p:grpSpPr>
          <a:xfrm>
            <a:off x="8940591" y="86416"/>
            <a:ext cx="2633337" cy="2505315"/>
            <a:chOff x="9009177" y="-65330"/>
            <a:chExt cx="1955773" cy="1860692"/>
          </a:xfrm>
        </p:grpSpPr>
        <p:pic>
          <p:nvPicPr>
            <p:cNvPr id="540" name="Google Shape;540;p4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312139" y="-65330"/>
              <a:ext cx="1530067" cy="15696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1" name="Google Shape;541;p4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009177" y="1102510"/>
              <a:ext cx="1955773" cy="69285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42" name="Google Shape;542;p40" descr="aula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68487" y="2317269"/>
            <a:ext cx="1981439" cy="198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41"/>
          <p:cNvSpPr txBox="1">
            <a:spLocks noGrp="1"/>
          </p:cNvSpPr>
          <p:nvPr>
            <p:ph type="title" idx="4294967295"/>
          </p:nvPr>
        </p:nvSpPr>
        <p:spPr>
          <a:xfrm>
            <a:off x="838200" y="488761"/>
            <a:ext cx="10515600" cy="499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4B8F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rgbClr val="234B8F"/>
                </a:solidFill>
                <a:latin typeface="Arial"/>
                <a:ea typeface="Arial"/>
                <a:cs typeface="Arial"/>
                <a:sym typeface="Arial"/>
              </a:rPr>
              <a:t>Fortalecimiento Técnico </a:t>
            </a:r>
            <a:endParaRPr sz="3200" b="1" i="0" u="none" strike="noStrike" cap="none">
              <a:solidFill>
                <a:srgbClr val="234B8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8" name="Google Shape;548;p41"/>
          <p:cNvGrpSpPr/>
          <p:nvPr/>
        </p:nvGrpSpPr>
        <p:grpSpPr>
          <a:xfrm>
            <a:off x="838200" y="1718833"/>
            <a:ext cx="10515601" cy="3635780"/>
            <a:chOff x="0" y="43295"/>
            <a:chExt cx="10515601" cy="3635780"/>
          </a:xfrm>
        </p:grpSpPr>
        <p:sp>
          <p:nvSpPr>
            <p:cNvPr id="549" name="Google Shape;549;p41"/>
            <p:cNvSpPr/>
            <p:nvPr/>
          </p:nvSpPr>
          <p:spPr>
            <a:xfrm>
              <a:off x="0" y="249935"/>
              <a:ext cx="10515601" cy="793800"/>
            </a:xfrm>
            <a:prstGeom prst="rect">
              <a:avLst/>
            </a:prstGeom>
            <a:solidFill>
              <a:schemeClr val="lt1">
                <a:alpha val="90196"/>
              </a:schemeClr>
            </a:solidFill>
            <a:ln w="25400" cap="flat" cmpd="sng">
              <a:solidFill>
                <a:srgbClr val="12608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41"/>
            <p:cNvSpPr txBox="1"/>
            <p:nvPr/>
          </p:nvSpPr>
          <p:spPr>
            <a:xfrm>
              <a:off x="0" y="249935"/>
              <a:ext cx="10515601" cy="79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6125" tIns="291575" rIns="816125" bIns="99550" anchor="t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Constituyen una herramienta esencial para la estandarización y mejora de la atención en salud basada en evidencia.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41"/>
            <p:cNvSpPr/>
            <p:nvPr/>
          </p:nvSpPr>
          <p:spPr>
            <a:xfrm>
              <a:off x="525780" y="43295"/>
              <a:ext cx="7360920" cy="413279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41"/>
            <p:cNvSpPr txBox="1"/>
            <p:nvPr/>
          </p:nvSpPr>
          <p:spPr>
            <a:xfrm>
              <a:off x="545955" y="63470"/>
              <a:ext cx="7320570" cy="3729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8225" tIns="0" rIns="27822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es-CO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Guías de </a:t>
              </a:r>
              <a:r>
                <a:rPr lang="es-CO" b="1">
                  <a:solidFill>
                    <a:schemeClr val="lt1"/>
                  </a:solidFill>
                </a:rPr>
                <a:t>Práctica</a:t>
              </a:r>
              <a:r>
                <a:rPr lang="es-CO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Clínica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41"/>
            <p:cNvSpPr/>
            <p:nvPr/>
          </p:nvSpPr>
          <p:spPr>
            <a:xfrm>
              <a:off x="0" y="1325975"/>
              <a:ext cx="10515601" cy="595349"/>
            </a:xfrm>
            <a:prstGeom prst="rect">
              <a:avLst/>
            </a:prstGeom>
            <a:solidFill>
              <a:schemeClr val="lt1">
                <a:alpha val="90196"/>
              </a:schemeClr>
            </a:solidFill>
            <a:ln w="25400" cap="flat" cmpd="sng">
              <a:solidFill>
                <a:srgbClr val="12608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41"/>
            <p:cNvSpPr txBox="1"/>
            <p:nvPr/>
          </p:nvSpPr>
          <p:spPr>
            <a:xfrm>
              <a:off x="0" y="1325975"/>
              <a:ext cx="10515601" cy="5953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6125" tIns="291575" rIns="816125" bIns="99550" anchor="t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/>
                <a:t>Gestión de Riesgos</a:t>
              </a: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41"/>
            <p:cNvSpPr/>
            <p:nvPr/>
          </p:nvSpPr>
          <p:spPr>
            <a:xfrm>
              <a:off x="525780" y="1119335"/>
              <a:ext cx="7360920" cy="413279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41"/>
            <p:cNvSpPr txBox="1"/>
            <p:nvPr/>
          </p:nvSpPr>
          <p:spPr>
            <a:xfrm>
              <a:off x="545955" y="1139510"/>
              <a:ext cx="7320570" cy="3729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8225" tIns="0" rIns="27822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es-CO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Identificación de riesgos y mitigación de los mismos 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41"/>
            <p:cNvSpPr/>
            <p:nvPr/>
          </p:nvSpPr>
          <p:spPr>
            <a:xfrm>
              <a:off x="0" y="2400175"/>
              <a:ext cx="10515601" cy="1278900"/>
            </a:xfrm>
            <a:prstGeom prst="rect">
              <a:avLst/>
            </a:prstGeom>
            <a:solidFill>
              <a:schemeClr val="lt1">
                <a:alpha val="90196"/>
              </a:schemeClr>
            </a:solidFill>
            <a:ln w="25400" cap="flat" cmpd="sng">
              <a:solidFill>
                <a:srgbClr val="12608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41"/>
            <p:cNvSpPr txBox="1"/>
            <p:nvPr/>
          </p:nvSpPr>
          <p:spPr>
            <a:xfrm>
              <a:off x="0" y="2400175"/>
              <a:ext cx="10515601" cy="127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6125" tIns="291575" rIns="816125" bIns="99550" anchor="t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Aumenta la resolución de casos 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Mejor experiencia y oportunidad para el paciente.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Descongestión de agendas de especialistas.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Char char="•"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Mayor continuidad y calidad en la atención.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41"/>
            <p:cNvSpPr/>
            <p:nvPr/>
          </p:nvSpPr>
          <p:spPr>
            <a:xfrm>
              <a:off x="525780" y="1996925"/>
              <a:ext cx="7360920" cy="609889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41"/>
            <p:cNvSpPr txBox="1"/>
            <p:nvPr/>
          </p:nvSpPr>
          <p:spPr>
            <a:xfrm>
              <a:off x="555552" y="2026697"/>
              <a:ext cx="7301376" cy="55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8225" tIns="0" rIns="27822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es-CO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Capacidad resolutiva de las patologías más prevalentes y pertinencia de derivación a especialidades medicas 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1" name="Google Shape;561;p41"/>
          <p:cNvGrpSpPr/>
          <p:nvPr/>
        </p:nvGrpSpPr>
        <p:grpSpPr>
          <a:xfrm>
            <a:off x="111229" y="122355"/>
            <a:ext cx="1989420" cy="1553183"/>
            <a:chOff x="9009177" y="-65330"/>
            <a:chExt cx="1955773" cy="1860692"/>
          </a:xfrm>
        </p:grpSpPr>
        <p:pic>
          <p:nvPicPr>
            <p:cNvPr id="562" name="Google Shape;562;p4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312139" y="-65330"/>
              <a:ext cx="1530067" cy="15696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3" name="Google Shape;563;p4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09177" y="1102510"/>
              <a:ext cx="1955773" cy="69285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64" name="Google Shape;564;p41" descr="tipo 1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89081" y="49938"/>
            <a:ext cx="1625600" cy="162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43"/>
          <p:cNvSpPr txBox="1">
            <a:spLocks noGrp="1"/>
          </p:cNvSpPr>
          <p:nvPr>
            <p:ph type="title" idx="4294967295"/>
          </p:nvPr>
        </p:nvSpPr>
        <p:spPr>
          <a:xfrm>
            <a:off x="838200" y="-24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Arial"/>
              <a:buNone/>
            </a:pPr>
            <a:r>
              <a:rPr lang="es-CO" sz="3200" b="1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Casos clínicos - Pre y Post Test</a:t>
            </a:r>
            <a:endParaRPr sz="3200" b="1" i="0" u="none" strike="noStrike" cap="non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0" name="Google Shape;570;p43"/>
          <p:cNvGrpSpPr/>
          <p:nvPr/>
        </p:nvGrpSpPr>
        <p:grpSpPr>
          <a:xfrm>
            <a:off x="111229" y="122355"/>
            <a:ext cx="974621" cy="863483"/>
            <a:chOff x="9009177" y="-65330"/>
            <a:chExt cx="1955773" cy="1860692"/>
          </a:xfrm>
        </p:grpSpPr>
        <p:pic>
          <p:nvPicPr>
            <p:cNvPr id="571" name="Google Shape;571;p4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312139" y="-65330"/>
              <a:ext cx="1530067" cy="15696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2" name="Google Shape;572;p4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09177" y="1102510"/>
              <a:ext cx="1955773" cy="69285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3" name="Google Shape;573;p43"/>
          <p:cNvGrpSpPr/>
          <p:nvPr/>
        </p:nvGrpSpPr>
        <p:grpSpPr>
          <a:xfrm>
            <a:off x="6114317" y="2613728"/>
            <a:ext cx="5661654" cy="999180"/>
            <a:chOff x="0" y="1157"/>
            <a:chExt cx="5661654" cy="999180"/>
          </a:xfrm>
        </p:grpSpPr>
        <p:sp>
          <p:nvSpPr>
            <p:cNvPr id="574" name="Google Shape;574;p43"/>
            <p:cNvSpPr/>
            <p:nvPr/>
          </p:nvSpPr>
          <p:spPr>
            <a:xfrm>
              <a:off x="0" y="1157"/>
              <a:ext cx="5661654" cy="999180"/>
            </a:xfrm>
            <a:prstGeom prst="roundRect">
              <a:avLst>
                <a:gd name="adj" fmla="val 16667"/>
              </a:avLst>
            </a:prstGeom>
            <a:solidFill>
              <a:srgbClr val="F2CDE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3"/>
            <p:cNvSpPr txBox="1"/>
            <p:nvPr/>
          </p:nvSpPr>
          <p:spPr>
            <a:xfrm>
              <a:off x="48776" y="49933"/>
              <a:ext cx="5564102" cy="9016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Resultados de pre y post test de espacio de fortalecimiento técnico a médicos generales de consulta externa en el mes de Diciembre 2025 en GPC Diabetes Mellitus. Permite observar mejoría en resultados de Post Test general y a su vez apropiación de conceptos: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576" name="Google Shape;576;p43"/>
          <p:cNvGraphicFramePr/>
          <p:nvPr/>
        </p:nvGraphicFramePr>
        <p:xfrm>
          <a:off x="6991611" y="3874826"/>
          <a:ext cx="3907050" cy="741700"/>
        </p:xfrm>
        <a:graphic>
          <a:graphicData uri="http://schemas.openxmlformats.org/drawingml/2006/table">
            <a:tbl>
              <a:tblPr firstRow="1" bandRow="1">
                <a:noFill/>
                <a:tableStyleId>{E4F424E0-C280-403D-B5F3-19D872BA11BC}</a:tableStyleId>
              </a:tblPr>
              <a:tblGrid>
                <a:gridCol w="1953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b="1" u="none" strike="noStrike" cap="none">
                          <a:solidFill>
                            <a:schemeClr val="lt1"/>
                          </a:solidFill>
                        </a:rPr>
                        <a:t>Pre Test: </a:t>
                      </a:r>
                      <a:endParaRPr sz="18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b="1" u="none" strike="noStrike" cap="none">
                          <a:solidFill>
                            <a:schemeClr val="lt1"/>
                          </a:solidFill>
                        </a:rPr>
                        <a:t>Post Test: </a:t>
                      </a:r>
                      <a:endParaRPr sz="18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3A7D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strike="noStrike" cap="none">
                          <a:solidFill>
                            <a:schemeClr val="dk1"/>
                          </a:solidFill>
                        </a:rPr>
                        <a:t>74 %</a:t>
                      </a:r>
                      <a:endParaRPr sz="1800" u="none" strike="noStrike" cap="none"/>
                    </a:p>
                  </a:txBody>
                  <a:tcPr marL="91450" marR="91450" marT="45725" marB="45725">
                    <a:solidFill>
                      <a:srgbClr val="CAC8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strike="noStrike" cap="none">
                          <a:solidFill>
                            <a:schemeClr val="dk1"/>
                          </a:solidFill>
                        </a:rPr>
                        <a:t>93 %</a:t>
                      </a:r>
                      <a:endParaRPr sz="1800" u="none" strike="noStrike" cap="none"/>
                    </a:p>
                  </a:txBody>
                  <a:tcPr marL="91450" marR="91450" marT="45725" marB="45725">
                    <a:solidFill>
                      <a:srgbClr val="D8F2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77" name="Google Shape;577;p43"/>
          <p:cNvPicPr preferRelativeResize="0"/>
          <p:nvPr/>
        </p:nvPicPr>
        <p:blipFill rotWithShape="1">
          <a:blip r:embed="rId5">
            <a:alphaModFix/>
          </a:blip>
          <a:srcRect r="535"/>
          <a:stretch/>
        </p:blipFill>
        <p:spPr>
          <a:xfrm>
            <a:off x="416029" y="1714266"/>
            <a:ext cx="5375171" cy="348615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78" name="Google Shape;578;p43" descr="poner en pantalla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32344" y="901466"/>
            <a:ext cx="1625600" cy="162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44"/>
          <p:cNvSpPr txBox="1">
            <a:spLocks noGrp="1"/>
          </p:cNvSpPr>
          <p:nvPr>
            <p:ph type="title" idx="4294967295"/>
          </p:nvPr>
        </p:nvSpPr>
        <p:spPr>
          <a:xfrm>
            <a:off x="1472462" y="48743"/>
            <a:ext cx="9275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None/>
            </a:pPr>
            <a:r>
              <a:rPr lang="es-CO" sz="20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Adherencia a Guías de </a:t>
            </a:r>
            <a:r>
              <a:rPr lang="es-CO" sz="20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Práctica</a:t>
            </a:r>
            <a:r>
              <a:rPr lang="es-CO" sz="20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clínica – Auditorias e informe generado por la oficina de calidad - PAMEC</a:t>
            </a:r>
            <a:endParaRPr dirty="0"/>
          </a:p>
        </p:txBody>
      </p:sp>
      <p:grpSp>
        <p:nvGrpSpPr>
          <p:cNvPr id="584" name="Google Shape;584;p44"/>
          <p:cNvGrpSpPr/>
          <p:nvPr/>
        </p:nvGrpSpPr>
        <p:grpSpPr>
          <a:xfrm>
            <a:off x="-3105" y="0"/>
            <a:ext cx="939628" cy="843527"/>
            <a:chOff x="9009177" y="-65330"/>
            <a:chExt cx="1955773" cy="1860692"/>
          </a:xfrm>
        </p:grpSpPr>
        <p:pic>
          <p:nvPicPr>
            <p:cNvPr id="585" name="Google Shape;585;p4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312139" y="-65330"/>
              <a:ext cx="1530067" cy="15696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6" name="Google Shape;586;p4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09177" y="1102510"/>
              <a:ext cx="1955773" cy="69285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87" name="Google Shape;587;p44"/>
          <p:cNvPicPr preferRelativeResize="0"/>
          <p:nvPr/>
        </p:nvPicPr>
        <p:blipFill rotWithShape="1">
          <a:blip r:embed="rId5">
            <a:alphaModFix/>
          </a:blip>
          <a:srcRect l="31992" t="18594" r="33086" b="36567"/>
          <a:stretch/>
        </p:blipFill>
        <p:spPr>
          <a:xfrm>
            <a:off x="8319525" y="1241033"/>
            <a:ext cx="3702099" cy="265860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88" name="Google Shape;588;p44"/>
          <p:cNvPicPr preferRelativeResize="0"/>
          <p:nvPr/>
        </p:nvPicPr>
        <p:blipFill rotWithShape="1">
          <a:blip r:embed="rId6">
            <a:alphaModFix/>
          </a:blip>
          <a:srcRect l="30352" t="19151" r="30859" b="33553"/>
          <a:stretch/>
        </p:blipFill>
        <p:spPr>
          <a:xfrm>
            <a:off x="4322613" y="1241045"/>
            <a:ext cx="3702099" cy="26585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89" name="Google Shape;589;p44"/>
          <p:cNvPicPr preferRelativeResize="0"/>
          <p:nvPr/>
        </p:nvPicPr>
        <p:blipFill rotWithShape="1">
          <a:blip r:embed="rId7">
            <a:alphaModFix/>
          </a:blip>
          <a:srcRect l="31520" t="18109" r="31958" b="26413"/>
          <a:stretch/>
        </p:blipFill>
        <p:spPr>
          <a:xfrm>
            <a:off x="325699" y="1241022"/>
            <a:ext cx="3702099" cy="265861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90" name="Google Shape;590;p44"/>
          <p:cNvPicPr preferRelativeResize="0"/>
          <p:nvPr/>
        </p:nvPicPr>
        <p:blipFill rotWithShape="1">
          <a:blip r:embed="rId8">
            <a:alphaModFix/>
          </a:blip>
          <a:srcRect l="27758" t="84837" r="27429" b="12482"/>
          <a:stretch/>
        </p:blipFill>
        <p:spPr>
          <a:xfrm>
            <a:off x="4205286" y="5926921"/>
            <a:ext cx="3702099" cy="98548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44"/>
          <p:cNvSpPr txBox="1"/>
          <p:nvPr/>
        </p:nvSpPr>
        <p:spPr>
          <a:xfrm>
            <a:off x="4596000" y="407662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002060"/>
                </a:solidFill>
              </a:rPr>
              <a:t>Planes de Mejora</a:t>
            </a:r>
            <a:endParaRPr/>
          </a:p>
        </p:txBody>
      </p:sp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7095E165-00AE-A8CA-236C-58830AF49641}"/>
              </a:ext>
            </a:extLst>
          </p:cNvPr>
          <p:cNvSpPr/>
          <p:nvPr/>
        </p:nvSpPr>
        <p:spPr>
          <a:xfrm>
            <a:off x="736600" y="4660900"/>
            <a:ext cx="4241800" cy="9525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dirty="0"/>
              <a:t>Indicadores: Captación – control – Oportunidad y Cobertura. </a:t>
            </a:r>
          </a:p>
        </p:txBody>
      </p:sp>
      <p:pic>
        <p:nvPicPr>
          <p:cNvPr id="8194" name="Picture 2" descr="dispositivo ">
            <a:extLst>
              <a:ext uri="{FF2B5EF4-FFF2-40B4-BE49-F238E27FC236}">
                <a16:creationId xmlns:a16="http://schemas.microsoft.com/office/drawing/2014/main" id="{C2AFE8C6-E137-971F-B41E-CDF582EE0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99" y="435059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mejora ">
            <a:extLst>
              <a:ext uri="{FF2B5EF4-FFF2-40B4-BE49-F238E27FC236}">
                <a16:creationId xmlns:a16="http://schemas.microsoft.com/office/drawing/2014/main" id="{FB1FD96D-822E-EECA-0C70-D1DB53CD1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029" y="407662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Google Shape;596;g3e1d7070410_9_102" descr="A person wearing blue scrubs and mask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398460" y="0"/>
            <a:ext cx="9278146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g3e1d7070410_9_10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7550" y="0"/>
            <a:ext cx="8934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g3e1d7070410_9_102"/>
          <p:cNvSpPr/>
          <p:nvPr/>
        </p:nvSpPr>
        <p:spPr>
          <a:xfrm>
            <a:off x="5737609" y="2039816"/>
            <a:ext cx="6454500" cy="2492100"/>
          </a:xfrm>
          <a:prstGeom prst="roundRect">
            <a:avLst>
              <a:gd name="adj" fmla="val 16667"/>
            </a:avLst>
          </a:prstGeom>
          <a:solidFill>
            <a:srgbClr val="234B8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g3e1d7070410_9_102"/>
          <p:cNvSpPr txBox="1"/>
          <p:nvPr/>
        </p:nvSpPr>
        <p:spPr>
          <a:xfrm>
            <a:off x="5331603" y="2732045"/>
            <a:ext cx="68556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g3e1d7070410_9_102"/>
          <p:cNvSpPr txBox="1"/>
          <p:nvPr/>
        </p:nvSpPr>
        <p:spPr>
          <a:xfrm>
            <a:off x="5907950" y="2736300"/>
            <a:ext cx="61137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8E8E8"/>
              </a:buClr>
              <a:buSzPts val="3600"/>
              <a:buFont typeface="Arial"/>
              <a:buNone/>
            </a:pPr>
            <a:r>
              <a:rPr lang="es-CO" sz="4200" b="1">
                <a:solidFill>
                  <a:srgbClr val="E8E8E8"/>
                </a:solidFill>
              </a:rPr>
              <a:t>Urgencias y Hospitalización</a:t>
            </a:r>
            <a:endParaRPr sz="2000"/>
          </a:p>
        </p:txBody>
      </p:sp>
      <p:pic>
        <p:nvPicPr>
          <p:cNvPr id="601" name="Google Shape;601;g3e1d7070410_9_10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57381" y="517583"/>
            <a:ext cx="2414843" cy="2111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" name="Google Shape;606;g3e1d7070410_9_111"/>
          <p:cNvPicPr preferRelativeResize="0"/>
          <p:nvPr/>
        </p:nvPicPr>
        <p:blipFill rotWithShape="1">
          <a:blip r:embed="rId3">
            <a:alphaModFix/>
          </a:blip>
          <a:srcRect l="27467" t="22241" r="30134" b="25030"/>
          <a:stretch/>
        </p:blipFill>
        <p:spPr>
          <a:xfrm>
            <a:off x="1671475" y="331525"/>
            <a:ext cx="9123499" cy="5441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"/>
          <p:cNvSpPr/>
          <p:nvPr/>
        </p:nvSpPr>
        <p:spPr>
          <a:xfrm>
            <a:off x="125688" y="157898"/>
            <a:ext cx="6741300" cy="408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9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PILAR DE GESTIÓN INTEGRAL DEL RIESGO EN SALUD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5"/>
          <p:cNvSpPr txBox="1"/>
          <p:nvPr/>
        </p:nvSpPr>
        <p:spPr>
          <a:xfrm>
            <a:off x="4097353" y="5562625"/>
            <a:ext cx="1817100" cy="369300"/>
          </a:xfrm>
          <a:prstGeom prst="rect">
            <a:avLst/>
          </a:prstGeom>
          <a:solidFill>
            <a:srgbClr val="C7EDFC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 </a:t>
            </a:r>
            <a:r>
              <a:rPr lang="es-CO" sz="1800">
                <a:solidFill>
                  <a:schemeClr val="dk1"/>
                </a:solidFill>
              </a:rPr>
              <a:t>327661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5"/>
          <p:cNvSpPr/>
          <p:nvPr/>
        </p:nvSpPr>
        <p:spPr>
          <a:xfrm>
            <a:off x="1020555" y="1385414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Primera infancia </a:t>
            </a:r>
            <a:endParaRPr/>
          </a:p>
        </p:txBody>
      </p:sp>
      <p:sp>
        <p:nvSpPr>
          <p:cNvPr id="84" name="Google Shape;84;p5"/>
          <p:cNvSpPr/>
          <p:nvPr/>
        </p:nvSpPr>
        <p:spPr>
          <a:xfrm>
            <a:off x="1009870" y="5063968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Vejez</a:t>
            </a:r>
            <a:endParaRPr/>
          </a:p>
        </p:txBody>
      </p:sp>
      <p:sp>
        <p:nvSpPr>
          <p:cNvPr id="85" name="Google Shape;85;p5"/>
          <p:cNvSpPr/>
          <p:nvPr/>
        </p:nvSpPr>
        <p:spPr>
          <a:xfrm>
            <a:off x="1020555" y="2111854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Infancia</a:t>
            </a:r>
            <a:endParaRPr/>
          </a:p>
        </p:txBody>
      </p:sp>
      <p:sp>
        <p:nvSpPr>
          <p:cNvPr id="86" name="Google Shape;86;p5"/>
          <p:cNvSpPr/>
          <p:nvPr/>
        </p:nvSpPr>
        <p:spPr>
          <a:xfrm>
            <a:off x="1020555" y="2845830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Adolescencia</a:t>
            </a:r>
            <a:endParaRPr/>
          </a:p>
        </p:txBody>
      </p:sp>
      <p:sp>
        <p:nvSpPr>
          <p:cNvPr id="87" name="Google Shape;87;p5"/>
          <p:cNvSpPr/>
          <p:nvPr/>
        </p:nvSpPr>
        <p:spPr>
          <a:xfrm>
            <a:off x="1020555" y="3579806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Juventud</a:t>
            </a:r>
            <a:endParaRPr/>
          </a:p>
        </p:txBody>
      </p:sp>
      <p:sp>
        <p:nvSpPr>
          <p:cNvPr id="88" name="Google Shape;88;p5"/>
          <p:cNvSpPr/>
          <p:nvPr/>
        </p:nvSpPr>
        <p:spPr>
          <a:xfrm>
            <a:off x="1020555" y="4329992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Adultez</a:t>
            </a:r>
            <a:endParaRPr/>
          </a:p>
        </p:txBody>
      </p:sp>
      <p:sp>
        <p:nvSpPr>
          <p:cNvPr id="89" name="Google Shape;89;p5"/>
          <p:cNvSpPr/>
          <p:nvPr/>
        </p:nvSpPr>
        <p:spPr>
          <a:xfrm>
            <a:off x="3261360" y="1503680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5"/>
          <p:cNvSpPr/>
          <p:nvPr/>
        </p:nvSpPr>
        <p:spPr>
          <a:xfrm>
            <a:off x="4089400" y="1385414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18272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5"/>
          <p:cNvSpPr/>
          <p:nvPr/>
        </p:nvSpPr>
        <p:spPr>
          <a:xfrm>
            <a:off x="4089400" y="2085647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28163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5"/>
          <p:cNvSpPr/>
          <p:nvPr/>
        </p:nvSpPr>
        <p:spPr>
          <a:xfrm>
            <a:off x="4089400" y="2745075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27849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5"/>
          <p:cNvSpPr/>
          <p:nvPr/>
        </p:nvSpPr>
        <p:spPr>
          <a:xfrm>
            <a:off x="4089400" y="3499999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61747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4089400" y="4219418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135116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5"/>
          <p:cNvSpPr/>
          <p:nvPr/>
        </p:nvSpPr>
        <p:spPr>
          <a:xfrm>
            <a:off x="4089400" y="4993752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56514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5"/>
          <p:cNvSpPr/>
          <p:nvPr/>
        </p:nvSpPr>
        <p:spPr>
          <a:xfrm>
            <a:off x="5994400" y="3429000"/>
            <a:ext cx="406400" cy="2043586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5"/>
          <p:cNvSpPr txBox="1"/>
          <p:nvPr/>
        </p:nvSpPr>
        <p:spPr>
          <a:xfrm>
            <a:off x="6578600" y="4239075"/>
            <a:ext cx="2036100" cy="369300"/>
          </a:xfrm>
          <a:prstGeom prst="rect">
            <a:avLst/>
          </a:prstGeom>
          <a:solidFill>
            <a:srgbClr val="C7EDFC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Total: </a:t>
            </a:r>
            <a:r>
              <a:rPr lang="es-CO" sz="1800">
                <a:solidFill>
                  <a:schemeClr val="dk1"/>
                </a:solidFill>
              </a:rPr>
              <a:t>253.377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1072126" y="791313"/>
            <a:ext cx="1817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Curso de Vida.</a:t>
            </a:r>
            <a:endParaRPr/>
          </a:p>
        </p:txBody>
      </p:sp>
      <p:sp>
        <p:nvSpPr>
          <p:cNvPr id="99" name="Google Shape;99;p5"/>
          <p:cNvSpPr txBox="1"/>
          <p:nvPr/>
        </p:nvSpPr>
        <p:spPr>
          <a:xfrm>
            <a:off x="3677949" y="791300"/>
            <a:ext cx="2655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Usuarios Asignados. </a:t>
            </a:r>
            <a:endParaRPr sz="1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3322320" y="2162882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3322320" y="2850771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3322320" y="3655149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3252504" y="4389125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3261360" y="5123101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5"/>
          <p:cNvSpPr txBox="1"/>
          <p:nvPr/>
        </p:nvSpPr>
        <p:spPr>
          <a:xfrm>
            <a:off x="7961513" y="694037"/>
            <a:ext cx="549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EPS </a:t>
            </a:r>
            <a:endParaRPr/>
          </a:p>
        </p:txBody>
      </p:sp>
      <p:sp>
        <p:nvSpPr>
          <p:cNvPr id="106" name="Google Shape;106;p5"/>
          <p:cNvSpPr txBox="1"/>
          <p:nvPr/>
        </p:nvSpPr>
        <p:spPr>
          <a:xfrm>
            <a:off x="9610575" y="657575"/>
            <a:ext cx="2389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Usuarios</a:t>
            </a:r>
            <a:r>
              <a:rPr lang="es-CO" sz="1800" b="1"/>
              <a:t> </a:t>
            </a: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Asignados.</a:t>
            </a:r>
            <a:endParaRPr/>
          </a:p>
        </p:txBody>
      </p:sp>
      <p:sp>
        <p:nvSpPr>
          <p:cNvPr id="107" name="Google Shape;107;p5"/>
          <p:cNvSpPr/>
          <p:nvPr/>
        </p:nvSpPr>
        <p:spPr>
          <a:xfrm>
            <a:off x="7379885" y="1299371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Capital Salud </a:t>
            </a:r>
            <a:endParaRPr/>
          </a:p>
        </p:txBody>
      </p:sp>
      <p:sp>
        <p:nvSpPr>
          <p:cNvPr id="108" name="Google Shape;108;p5"/>
          <p:cNvSpPr/>
          <p:nvPr/>
        </p:nvSpPr>
        <p:spPr>
          <a:xfrm>
            <a:off x="7379885" y="1840050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Famisanar</a:t>
            </a:r>
            <a:endParaRPr/>
          </a:p>
        </p:txBody>
      </p:sp>
      <p:sp>
        <p:nvSpPr>
          <p:cNvPr id="109" name="Google Shape;109;p5"/>
          <p:cNvSpPr/>
          <p:nvPr/>
        </p:nvSpPr>
        <p:spPr>
          <a:xfrm>
            <a:off x="7379885" y="2364081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Sanitas </a:t>
            </a:r>
            <a:endParaRPr/>
          </a:p>
        </p:txBody>
      </p:sp>
      <p:sp>
        <p:nvSpPr>
          <p:cNvPr id="110" name="Google Shape;110;p5"/>
          <p:cNvSpPr/>
          <p:nvPr/>
        </p:nvSpPr>
        <p:spPr>
          <a:xfrm>
            <a:off x="7379885" y="2936814"/>
            <a:ext cx="1920240" cy="408618"/>
          </a:xfrm>
          <a:prstGeom prst="roundRect">
            <a:avLst>
              <a:gd name="adj" fmla="val 16667"/>
            </a:avLst>
          </a:prstGeom>
          <a:solidFill>
            <a:srgbClr val="DBF0F9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Coosalud </a:t>
            </a:r>
            <a:endParaRPr/>
          </a:p>
        </p:txBody>
      </p:sp>
      <p:sp>
        <p:nvSpPr>
          <p:cNvPr id="111" name="Google Shape;111;p5"/>
          <p:cNvSpPr/>
          <p:nvPr/>
        </p:nvSpPr>
        <p:spPr>
          <a:xfrm>
            <a:off x="9999810" y="1299371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187654</a:t>
            </a:r>
            <a:endParaRPr/>
          </a:p>
        </p:txBody>
      </p:sp>
      <p:sp>
        <p:nvSpPr>
          <p:cNvPr id="112" name="Google Shape;112;p5"/>
          <p:cNvSpPr/>
          <p:nvPr/>
        </p:nvSpPr>
        <p:spPr>
          <a:xfrm>
            <a:off x="9999810" y="1807396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82209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5"/>
          <p:cNvSpPr/>
          <p:nvPr/>
        </p:nvSpPr>
        <p:spPr>
          <a:xfrm>
            <a:off x="9999810" y="2364081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50095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9999810" y="2949384"/>
            <a:ext cx="1727200" cy="4086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7703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5"/>
          <p:cNvSpPr/>
          <p:nvPr/>
        </p:nvSpPr>
        <p:spPr>
          <a:xfrm>
            <a:off x="9394430" y="1358504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5"/>
          <p:cNvSpPr/>
          <p:nvPr/>
        </p:nvSpPr>
        <p:spPr>
          <a:xfrm>
            <a:off x="9406127" y="1872530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9406127" y="2454723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9406127" y="3008517"/>
            <a:ext cx="487680" cy="2903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EDED"/>
          </a:solidFill>
          <a:ln w="25400" cap="flat" cmpd="sng">
            <a:solidFill>
              <a:srgbClr val="C0E4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5"/>
          <p:cNvSpPr txBox="1"/>
          <p:nvPr/>
        </p:nvSpPr>
        <p:spPr>
          <a:xfrm>
            <a:off x="2724549" y="6266750"/>
            <a:ext cx="2334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-CO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Base de asignados por EAPB</a:t>
            </a: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pic>
        <p:nvPicPr>
          <p:cNvPr id="120" name="Google Shape;120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02475" y="3634500"/>
            <a:ext cx="2389200" cy="21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Google Shape;611;g3e1d7070410_9_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8075" y="1082750"/>
            <a:ext cx="5813650" cy="40710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2" name="Google Shape;612;g3e1d7070410_9_121"/>
          <p:cNvSpPr txBox="1"/>
          <p:nvPr/>
        </p:nvSpPr>
        <p:spPr>
          <a:xfrm>
            <a:off x="472550" y="1860675"/>
            <a:ext cx="4873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200" b="1">
                <a:solidFill>
                  <a:schemeClr val="dk1"/>
                </a:solidFill>
              </a:rPr>
              <a:t>TELEMEDICINA </a:t>
            </a:r>
            <a:endParaRPr sz="4200" b="1">
              <a:solidFill>
                <a:srgbClr val="E8E8E8"/>
              </a:solidFill>
            </a:endParaRPr>
          </a:p>
        </p:txBody>
      </p:sp>
      <p:sp>
        <p:nvSpPr>
          <p:cNvPr id="613" name="Google Shape;613;g3e1d7070410_9_121"/>
          <p:cNvSpPr txBox="1"/>
          <p:nvPr/>
        </p:nvSpPr>
        <p:spPr>
          <a:xfrm>
            <a:off x="472550" y="3297875"/>
            <a:ext cx="4873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200" b="1">
                <a:solidFill>
                  <a:schemeClr val="dk1"/>
                </a:solidFill>
              </a:rPr>
              <a:t>TELEXPERTICIA</a:t>
            </a:r>
            <a:endParaRPr sz="4200" b="1">
              <a:solidFill>
                <a:srgbClr val="E8E8E8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" name="Google Shape;618;g3e1d7070410_9_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30737"/>
            <a:ext cx="12301277" cy="6919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" name="Google Shape;623;g3e1d7070410_9_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3951" y="423445"/>
            <a:ext cx="8707193" cy="528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cerebro ">
            <a:extLst>
              <a:ext uri="{FF2B5EF4-FFF2-40B4-BE49-F238E27FC236}">
                <a16:creationId xmlns:a16="http://schemas.microsoft.com/office/drawing/2014/main" id="{C4874A07-E5ED-4A23-8EDB-659E70D92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51" y="544654"/>
            <a:ext cx="2244202" cy="224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127C845-2908-85FC-8FBE-0EBEFFF988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1762" y="3854370"/>
            <a:ext cx="2351268" cy="235126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3;p44">
            <a:extLst>
              <a:ext uri="{FF2B5EF4-FFF2-40B4-BE49-F238E27FC236}">
                <a16:creationId xmlns:a16="http://schemas.microsoft.com/office/drawing/2014/main" id="{0AF472A6-8133-DFCF-5344-46D526F13B8B}"/>
              </a:ext>
            </a:extLst>
          </p:cNvPr>
          <p:cNvSpPr txBox="1">
            <a:spLocks/>
          </p:cNvSpPr>
          <p:nvPr/>
        </p:nvSpPr>
        <p:spPr>
          <a:xfrm>
            <a:off x="-2148500" y="-37296"/>
            <a:ext cx="9275400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lnSpc>
                <a:spcPct val="90000"/>
              </a:lnSpc>
              <a:buClr>
                <a:srgbClr val="0070C0"/>
              </a:buClr>
              <a:buSzPts val="3200"/>
              <a:buNone/>
              <a:defRPr sz="3200" b="1">
                <a:solidFill>
                  <a:srgbClr val="0070C0"/>
                </a:solidFill>
                <a:sym typeface="Play"/>
              </a:defRPr>
            </a:lvl1pPr>
            <a:lvl2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2pPr>
            <a:lvl3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3pPr>
            <a:lvl4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4pPr>
            <a:lvl5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5pPr>
            <a:lvl6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6pPr>
            <a:lvl7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7pPr>
            <a:lvl8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8pPr>
            <a:lvl9pPr>
              <a:lnSpc>
                <a:spcPct val="90000"/>
              </a:lnSpc>
              <a:buSzPts val="44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9pPr>
          </a:lstStyle>
          <a:p>
            <a:r>
              <a:rPr lang="es-CO" dirty="0"/>
              <a:t>Casas Más Bienestar.</a:t>
            </a:r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BC070D05-003F-458F-78E3-C78BFDFBF83B}"/>
              </a:ext>
            </a:extLst>
          </p:cNvPr>
          <p:cNvSpPr/>
          <p:nvPr/>
        </p:nvSpPr>
        <p:spPr>
          <a:xfrm>
            <a:off x="368300" y="1041400"/>
            <a:ext cx="4241800" cy="18923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dirty="0"/>
              <a:t>Las Casas MAS Bienestar: Punto intermedio entre el hospital y el hogar, diseñada para pacientes que necesitan hospitalización domiciliaria pero no cuentan con las condiciones de seguridad, vivienda o apoyo familiar necesarias para su recuperación.</a:t>
            </a:r>
          </a:p>
        </p:txBody>
      </p:sp>
      <p:sp>
        <p:nvSpPr>
          <p:cNvPr id="7" name="Flecha derecha 6">
            <a:extLst>
              <a:ext uri="{FF2B5EF4-FFF2-40B4-BE49-F238E27FC236}">
                <a16:creationId xmlns:a16="http://schemas.microsoft.com/office/drawing/2014/main" id="{48D25EC4-2F67-0A12-1DA7-FBE0D0CCBABE}"/>
              </a:ext>
            </a:extLst>
          </p:cNvPr>
          <p:cNvSpPr/>
          <p:nvPr/>
        </p:nvSpPr>
        <p:spPr>
          <a:xfrm>
            <a:off x="4864100" y="1739900"/>
            <a:ext cx="825500" cy="4572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4F4C40BA-F5C4-E515-58F6-7DE095847F65}"/>
              </a:ext>
            </a:extLst>
          </p:cNvPr>
          <p:cNvSpPr/>
          <p:nvPr/>
        </p:nvSpPr>
        <p:spPr>
          <a:xfrm>
            <a:off x="6096000" y="1269999"/>
            <a:ext cx="2260600" cy="145969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dirty="0"/>
              <a:t>Objetivo: Brindar cuidado digno, atención de enfermería, alimentación y soporte emocional, evitando reingresos</a:t>
            </a:r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8E43E911-E0B0-AEE1-E35C-EB4A71AF8D45}"/>
              </a:ext>
            </a:extLst>
          </p:cNvPr>
          <p:cNvSpPr/>
          <p:nvPr/>
        </p:nvSpPr>
        <p:spPr>
          <a:xfrm>
            <a:off x="9093200" y="1225951"/>
            <a:ext cx="2578100" cy="154779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dirty="0"/>
              <a:t>Servicios: Habitaciones, acompañamiento permanente de equipos interdisciplinarios (enfermeros, médicos), y en algunos casos, manejo de oxígeno.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DC58E17-96B4-7875-CD03-9DAA16DED8CF}"/>
              </a:ext>
            </a:extLst>
          </p:cNvPr>
          <p:cNvSpPr txBox="1"/>
          <p:nvPr/>
        </p:nvSpPr>
        <p:spPr>
          <a:xfrm>
            <a:off x="913655" y="3328308"/>
            <a:ext cx="2090640" cy="707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rgbClr val="234B8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sz="2000" dirty="0"/>
              <a:t>Casa MÁS Bienestar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7144B03-B94E-9417-EBF7-6EF68450388A}"/>
              </a:ext>
            </a:extLst>
          </p:cNvPr>
          <p:cNvSpPr txBox="1"/>
          <p:nvPr/>
        </p:nvSpPr>
        <p:spPr>
          <a:xfrm>
            <a:off x="6446696" y="4189211"/>
            <a:ext cx="2050923" cy="8309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R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s-E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Continuidad del Tratamiento</a:t>
            </a:r>
          </a:p>
          <a:p>
            <a:pPr marR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s-E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Bienestar integral</a:t>
            </a:r>
          </a:p>
          <a:p>
            <a:pPr marR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s-E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Abordaje por psicología y técnicos en artes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1CEDF91-6163-C33D-BFFF-342DE7D606E6}"/>
              </a:ext>
            </a:extLst>
          </p:cNvPr>
          <p:cNvSpPr txBox="1"/>
          <p:nvPr/>
        </p:nvSpPr>
        <p:spPr>
          <a:xfrm>
            <a:off x="5023705" y="4189211"/>
            <a:ext cx="1209093" cy="6617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2500" b="1" dirty="0">
                <a:solidFill>
                  <a:srgbClr val="234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  <a:r>
              <a:rPr kumimoji="0" lang="es-CO" sz="1400" b="1" i="0" u="none" strike="noStrike" cap="none" spc="0" normalizeH="0" baseline="0" dirty="0">
                <a:solidFill>
                  <a:srgbClr val="234B8F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 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" i="0" u="none" strike="noStrike" cap="none" spc="0" normalizeH="0" baseline="0" dirty="0">
                <a:solidFill>
                  <a:srgbClr val="234B8F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Usuarios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6BF849D-95E1-3706-6E60-16EE032AC41F}"/>
              </a:ext>
            </a:extLst>
          </p:cNvPr>
          <p:cNvSpPr txBox="1"/>
          <p:nvPr/>
        </p:nvSpPr>
        <p:spPr>
          <a:xfrm>
            <a:off x="3846672" y="3776701"/>
            <a:ext cx="1209093" cy="5283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" i="0" u="none" strike="noStrike" cap="none" spc="0" normalizeH="0" baseline="0" dirty="0">
                <a:solidFill>
                  <a:srgbClr val="234B8F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Apertura en </a:t>
            </a:r>
          </a:p>
          <a:p>
            <a:pPr marL="0" marR="0" indent="0" algn="ctr" defTabSz="914400" rtl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b="1" dirty="0">
                <a:solidFill>
                  <a:srgbClr val="234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79936D7-32D6-2959-B526-6A924D0D2E5D}"/>
              </a:ext>
            </a:extLst>
          </p:cNvPr>
          <p:cNvSpPr txBox="1"/>
          <p:nvPr/>
        </p:nvSpPr>
        <p:spPr>
          <a:xfrm>
            <a:off x="2360579" y="4265730"/>
            <a:ext cx="2536414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600" b="1" i="0" u="none" strike="noStrike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Hospital Emaús</a:t>
            </a:r>
          </a:p>
        </p:txBody>
      </p:sp>
      <p:cxnSp>
        <p:nvCxnSpPr>
          <p:cNvPr id="15" name="Conector: angular 152">
            <a:extLst>
              <a:ext uri="{FF2B5EF4-FFF2-40B4-BE49-F238E27FC236}">
                <a16:creationId xmlns:a16="http://schemas.microsoft.com/office/drawing/2014/main" id="{CCE8D578-1AE5-D7EF-F406-2B913801862A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887394" y="4062257"/>
            <a:ext cx="740858" cy="126954"/>
          </a:xfrm>
          <a:prstGeom prst="bentConnector2">
            <a:avLst/>
          </a:prstGeom>
          <a:noFill/>
          <a:ln w="19050" cap="flat">
            <a:solidFill>
              <a:schemeClr val="bg2">
                <a:lumMod val="60000"/>
                <a:lumOff val="40000"/>
              </a:schemeClr>
            </a:solidFill>
            <a:prstDash val="solid"/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" name="Imagen 15">
            <a:extLst>
              <a:ext uri="{FF2B5EF4-FFF2-40B4-BE49-F238E27FC236}">
                <a16:creationId xmlns:a16="http://schemas.microsoft.com/office/drawing/2014/main" id="{82843598-CB4B-1514-51F9-D85D7FBDB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4" b="90066" l="9890" r="89988">
                        <a14:foregroundMark x1="25031" y1="44868" x2="28938" y2="33113"/>
                        <a14:foregroundMark x1="28938" y1="33113" x2="37851" y2="23841"/>
                        <a14:foregroundMark x1="39683" y1="21689" x2="56532" y2="18874"/>
                        <a14:foregroundMark x1="56532" y1="18874" x2="70085" y2="28808"/>
                        <a14:foregroundMark x1="70085" y1="28808" x2="71795" y2="31623"/>
                        <a14:foregroundMark x1="71795" y1="31623" x2="76923" y2="47517"/>
                        <a14:foregroundMark x1="76923" y1="47517" x2="77778" y2="64404"/>
                        <a14:foregroundMark x1="77778" y1="64404" x2="77167" y2="67715"/>
                        <a14:foregroundMark x1="25885" y1="43377" x2="26740" y2="71523"/>
                        <a14:foregroundMark x1="26740" y1="71523" x2="36630" y2="85927"/>
                        <a14:foregroundMark x1="36630" y1="85927" x2="42491" y2="88742"/>
                        <a14:foregroundMark x1="42491" y1="88742" x2="51038" y2="91556"/>
                        <a14:foregroundMark x1="51038" y1="91556" x2="61294" y2="90066"/>
                        <a14:foregroundMark x1="61294" y1="90066" x2="69109" y2="84272"/>
                        <a14:foregroundMark x1="69109" y1="84272" x2="76557" y2="68543"/>
                        <a14:foregroundMark x1="30891" y1="55960" x2="34310" y2="40894"/>
                        <a14:foregroundMark x1="34310" y1="40894" x2="42247" y2="25331"/>
                        <a14:foregroundMark x1="52381" y1="27483" x2="75458" y2="39901"/>
                        <a14:foregroundMark x1="75458" y1="39901" x2="76068" y2="40728"/>
                        <a14:foregroundMark x1="31013" y1="54636" x2="47497" y2="83775"/>
                        <a14:foregroundMark x1="47741" y1="83609" x2="71917" y2="66060"/>
                        <a14:foregroundMark x1="71917" y1="66060" x2="73260" y2="61424"/>
                      </a14:backgroundRemoval>
                    </a14:imgEffect>
                  </a14:imgLayer>
                </a14:imgProps>
              </a:ext>
            </a:extLst>
          </a:blip>
          <a:srcRect l="22023" t="17145" r="19560" b="6339"/>
          <a:stretch/>
        </p:blipFill>
        <p:spPr>
          <a:xfrm flipH="1">
            <a:off x="4819646" y="4008257"/>
            <a:ext cx="111806" cy="108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D3B36CD-551B-A90F-E758-680FC42E2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4" b="90066" l="9890" r="89988">
                        <a14:foregroundMark x1="25031" y1="44868" x2="28938" y2="33113"/>
                        <a14:foregroundMark x1="28938" y1="33113" x2="37851" y2="23841"/>
                        <a14:foregroundMark x1="39683" y1="21689" x2="56532" y2="18874"/>
                        <a14:foregroundMark x1="56532" y1="18874" x2="70085" y2="28808"/>
                        <a14:foregroundMark x1="70085" y1="28808" x2="71795" y2="31623"/>
                        <a14:foregroundMark x1="71795" y1="31623" x2="76923" y2="47517"/>
                        <a14:foregroundMark x1="76923" y1="47517" x2="77778" y2="64404"/>
                        <a14:foregroundMark x1="77778" y1="64404" x2="77167" y2="67715"/>
                        <a14:foregroundMark x1="25885" y1="43377" x2="26740" y2="71523"/>
                        <a14:foregroundMark x1="26740" y1="71523" x2="36630" y2="85927"/>
                        <a14:foregroundMark x1="36630" y1="85927" x2="42491" y2="88742"/>
                        <a14:foregroundMark x1="42491" y1="88742" x2="51038" y2="91556"/>
                        <a14:foregroundMark x1="51038" y1="91556" x2="61294" y2="90066"/>
                        <a14:foregroundMark x1="61294" y1="90066" x2="69109" y2="84272"/>
                        <a14:foregroundMark x1="69109" y1="84272" x2="76557" y2="68543"/>
                        <a14:foregroundMark x1="30891" y1="55960" x2="34310" y2="40894"/>
                        <a14:foregroundMark x1="34310" y1="40894" x2="42247" y2="25331"/>
                        <a14:foregroundMark x1="52381" y1="27483" x2="75458" y2="39901"/>
                        <a14:foregroundMark x1="75458" y1="39901" x2="76068" y2="40728"/>
                        <a14:foregroundMark x1="31013" y1="54636" x2="47497" y2="83775"/>
                        <a14:foregroundMark x1="47741" y1="83609" x2="71917" y2="66060"/>
                        <a14:foregroundMark x1="71917" y1="66060" x2="73260" y2="61424"/>
                      </a14:backgroundRemoval>
                    </a14:imgEffect>
                  </a14:imgLayer>
                </a14:imgProps>
              </a:ext>
            </a:extLst>
          </a:blip>
          <a:srcRect l="22023" t="17145" r="19560" b="6339"/>
          <a:stretch/>
        </p:blipFill>
        <p:spPr>
          <a:xfrm flipH="1">
            <a:off x="5572348" y="4157730"/>
            <a:ext cx="111806" cy="108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178355A7-01DE-A50E-5172-F76FB1AFD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93676">
            <a:off x="8736015" y="3543818"/>
            <a:ext cx="2850651" cy="17376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BADA9DED-5D44-536B-85A9-4CF6CF7174A1}"/>
              </a:ext>
            </a:extLst>
          </p:cNvPr>
          <p:cNvSpPr txBox="1"/>
          <p:nvPr/>
        </p:nvSpPr>
        <p:spPr>
          <a:xfrm>
            <a:off x="6249985" y="5246429"/>
            <a:ext cx="1995053" cy="2462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000" i="0" u="none" strike="noStrike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Corte:</a:t>
            </a:r>
            <a:r>
              <a:rPr kumimoji="0" lang="es-CO" sz="1000" i="0" u="none" strike="noStrike" cap="none" spc="0" normalizeH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 </a:t>
            </a:r>
            <a:r>
              <a:rPr kumimoji="0" lang="es-CO" sz="1000" i="0" u="none" strike="noStrike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octubre 2025 </a:t>
            </a:r>
            <a:r>
              <a:rPr lang="es-CO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</a:t>
            </a:r>
            <a:r>
              <a:rPr kumimoji="0" lang="es-CO" sz="1000" i="0" u="none" strike="noStrike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Aptos"/>
              </a:rPr>
              <a:t>bril 2026</a:t>
            </a:r>
          </a:p>
        </p:txBody>
      </p:sp>
    </p:spTree>
    <p:extLst>
      <p:ext uri="{BB962C8B-B14F-4D97-AF65-F5344CB8AC3E}">
        <p14:creationId xmlns:p14="http://schemas.microsoft.com/office/powerpoint/2010/main" val="28434017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420EEC2-87DD-BB4F-73EE-747EE45505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486623"/>
            <a:ext cx="9023350" cy="517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74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4"/>
          <p:cNvPicPr preferRelativeResize="0"/>
          <p:nvPr/>
        </p:nvPicPr>
        <p:blipFill rotWithShape="1">
          <a:blip r:embed="rId3">
            <a:alphaModFix/>
          </a:blip>
          <a:srcRect t="85882"/>
          <a:stretch/>
        </p:blipFill>
        <p:spPr>
          <a:xfrm>
            <a:off x="0" y="5946806"/>
            <a:ext cx="12192000" cy="911193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4"/>
          <p:cNvSpPr txBox="1"/>
          <p:nvPr/>
        </p:nvSpPr>
        <p:spPr>
          <a:xfrm>
            <a:off x="4415232" y="1382748"/>
            <a:ext cx="60936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766"/>
              </a:buClr>
              <a:buSzPts val="4000"/>
              <a:buFont typeface="Arial"/>
              <a:buNone/>
            </a:pPr>
            <a:r>
              <a:rPr lang="es-CO" sz="2300" b="1" dirty="0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Servicios de Urgencias. </a:t>
            </a:r>
            <a:endParaRPr sz="2300" b="1" dirty="0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7" name="Google Shape;127;p14"/>
          <p:cNvSpPr txBox="1"/>
          <p:nvPr/>
        </p:nvSpPr>
        <p:spPr>
          <a:xfrm>
            <a:off x="8105338" y="1367448"/>
            <a:ext cx="6831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Servicios ambulatorios. </a:t>
            </a:r>
            <a:endParaRPr sz="3900" b="1" dirty="0">
              <a:solidFill>
                <a:srgbClr val="185766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28" name="Google Shape;12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6125" y="1506700"/>
            <a:ext cx="3470276" cy="1948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9" name="Google Shape;129;p14"/>
          <p:cNvSpPr txBox="1"/>
          <p:nvPr/>
        </p:nvSpPr>
        <p:spPr>
          <a:xfrm>
            <a:off x="2845250" y="296950"/>
            <a:ext cx="69192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000" b="1" dirty="0">
                <a:solidFill>
                  <a:srgbClr val="185766"/>
                </a:solidFill>
                <a:latin typeface="Oswald"/>
                <a:ea typeface="Oswald"/>
                <a:cs typeface="Oswald"/>
                <a:sym typeface="Oswald"/>
              </a:rPr>
              <a:t>POBLACIÓN NO ASEGURADA </a:t>
            </a:r>
            <a:endParaRPr dirty="0"/>
          </a:p>
        </p:txBody>
      </p:sp>
      <p:pic>
        <p:nvPicPr>
          <p:cNvPr id="130" name="Google Shape;13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6126" y="3864150"/>
            <a:ext cx="3382740" cy="19093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25F43AB6-A44F-A57D-7332-D0DFF20BF37F}"/>
              </a:ext>
            </a:extLst>
          </p:cNvPr>
          <p:cNvSpPr/>
          <p:nvPr/>
        </p:nvSpPr>
        <p:spPr>
          <a:xfrm>
            <a:off x="4345420" y="2619274"/>
            <a:ext cx="4080181" cy="238631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CO" dirty="0">
                <a:latin typeface="Oswald"/>
                <a:ea typeface="Oswald"/>
                <a:cs typeface="Oswald"/>
                <a:sym typeface="Oswald"/>
              </a:rPr>
              <a:t>Población migrante irregular (estudio social de caso)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Menores de 5 años 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Mujeres gestantes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Mujer en edad fértil 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HTA 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Diabetes 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Sífilis </a:t>
            </a:r>
          </a:p>
          <a:p>
            <a:pPr marL="457200" lvl="0" indent="-368300">
              <a:buClr>
                <a:schemeClr val="dk1"/>
              </a:buClr>
              <a:buSzPts val="2200"/>
              <a:buFont typeface="Oswald"/>
              <a:buChar char="-"/>
            </a:pPr>
            <a:r>
              <a:rPr lang="es-CO" dirty="0">
                <a:latin typeface="Oswald"/>
                <a:ea typeface="Oswald"/>
                <a:cs typeface="Oswald"/>
                <a:sym typeface="Oswald"/>
              </a:rPr>
              <a:t>VIH</a:t>
            </a:r>
            <a:endParaRPr lang="es-CO" sz="2400" dirty="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BB257F-A9AD-9804-5445-6B32CCF269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1520" y="2330898"/>
            <a:ext cx="3144354" cy="31443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7" descr="A person wearing blue scrubs and mask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398460" y="0"/>
            <a:ext cx="927814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7550" y="0"/>
            <a:ext cx="8934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"/>
          <p:cNvSpPr/>
          <p:nvPr/>
        </p:nvSpPr>
        <p:spPr>
          <a:xfrm>
            <a:off x="5737609" y="2039816"/>
            <a:ext cx="6454391" cy="2491991"/>
          </a:xfrm>
          <a:prstGeom prst="roundRect">
            <a:avLst>
              <a:gd name="adj" fmla="val 16667"/>
            </a:avLst>
          </a:prstGeom>
          <a:solidFill>
            <a:srgbClr val="234B8F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7"/>
          <p:cNvSpPr txBox="1"/>
          <p:nvPr/>
        </p:nvSpPr>
        <p:spPr>
          <a:xfrm>
            <a:off x="5331603" y="2732045"/>
            <a:ext cx="6855464" cy="76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7"/>
          <p:cNvSpPr txBox="1"/>
          <p:nvPr/>
        </p:nvSpPr>
        <p:spPr>
          <a:xfrm>
            <a:off x="6466550" y="2828689"/>
            <a:ext cx="4996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8E8E8"/>
              </a:buClr>
              <a:buSzPts val="3600"/>
              <a:buFont typeface="Arial"/>
              <a:buNone/>
            </a:pPr>
            <a:r>
              <a:rPr lang="es-CO" sz="3600" b="1" i="0" u="none" strike="noStrike" cap="none">
                <a:solidFill>
                  <a:srgbClr val="E8E8E8"/>
                </a:solidFill>
                <a:latin typeface="Arial"/>
                <a:ea typeface="Arial"/>
                <a:cs typeface="Arial"/>
                <a:sym typeface="Arial"/>
              </a:rPr>
              <a:t>MODELO PREDICTIVO</a:t>
            </a:r>
            <a:endParaRPr/>
          </a:p>
        </p:txBody>
      </p:sp>
      <p:pic>
        <p:nvPicPr>
          <p:cNvPr id="141" name="Google Shape;14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57381" y="517583"/>
            <a:ext cx="2414843" cy="2111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e1d7070410_8_0"/>
          <p:cNvSpPr txBox="1"/>
          <p:nvPr/>
        </p:nvSpPr>
        <p:spPr>
          <a:xfrm>
            <a:off x="3312600" y="73024"/>
            <a:ext cx="5566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</a:rPr>
              <a:t>E</a:t>
            </a:r>
            <a:r>
              <a:rPr lang="es-CO" sz="1800" b="1"/>
              <a:t>QUIPOS MÁS BIENESTAR EN TU HOGAR  </a:t>
            </a:r>
            <a:r>
              <a:rPr lang="es-CO" sz="1800" b="1" i="0" u="none" strike="noStrike" cap="none">
                <a:solidFill>
                  <a:srgbClr val="000000"/>
                </a:solidFill>
              </a:rPr>
              <a:t> </a:t>
            </a:r>
            <a:endParaRPr sz="1800" b="1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7" name="Google Shape;147;g3e1d7070410_8_0"/>
          <p:cNvSpPr txBox="1"/>
          <p:nvPr/>
        </p:nvSpPr>
        <p:spPr>
          <a:xfrm>
            <a:off x="778482" y="4516915"/>
            <a:ext cx="456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g3e1d7070410_8_0"/>
          <p:cNvSpPr txBox="1"/>
          <p:nvPr/>
        </p:nvSpPr>
        <p:spPr>
          <a:xfrm>
            <a:off x="3306620" y="4441197"/>
            <a:ext cx="972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49" name="Google Shape;149;g3e1d7070410_8_0"/>
          <p:cNvSpPr txBox="1"/>
          <p:nvPr/>
        </p:nvSpPr>
        <p:spPr>
          <a:xfrm>
            <a:off x="-26687" y="4904504"/>
            <a:ext cx="10452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50" name="Google Shape;150;g3e1d7070410_8_0"/>
          <p:cNvSpPr txBox="1"/>
          <p:nvPr/>
        </p:nvSpPr>
        <p:spPr>
          <a:xfrm>
            <a:off x="4968039" y="5306307"/>
            <a:ext cx="7490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51" name="Google Shape;151;g3e1d7070410_8_0"/>
          <p:cNvSpPr txBox="1"/>
          <p:nvPr/>
        </p:nvSpPr>
        <p:spPr>
          <a:xfrm rot="915" flipH="1">
            <a:off x="676614" y="3933211"/>
            <a:ext cx="2253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52" name="Google Shape;152;g3e1d7070410_8_0"/>
          <p:cNvSpPr/>
          <p:nvPr/>
        </p:nvSpPr>
        <p:spPr>
          <a:xfrm>
            <a:off x="250550" y="607650"/>
            <a:ext cx="4717500" cy="16272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048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s-CO" sz="1200">
                <a:solidFill>
                  <a:schemeClr val="dk1"/>
                </a:solidFill>
              </a:rPr>
              <a:t>Personas Sanas con factores de riesgo para desencadenar alguna condición crónica.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s-CO" sz="1200">
                <a:solidFill>
                  <a:schemeClr val="dk1"/>
                </a:solidFill>
              </a:rPr>
              <a:t>Personas con diagnóstico de HTA y DM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s-CO" sz="1200">
                <a:solidFill>
                  <a:schemeClr val="dk1"/>
                </a:solidFill>
              </a:rPr>
              <a:t>Mujeres en edad fértil  con condiciones crónicas sin método de regulación de la fecundidad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53" name="Google Shape;153;g3e1d7070410_8_0"/>
          <p:cNvSpPr/>
          <p:nvPr/>
        </p:nvSpPr>
        <p:spPr>
          <a:xfrm>
            <a:off x="487250" y="442300"/>
            <a:ext cx="3221400" cy="307800"/>
          </a:xfrm>
          <a:prstGeom prst="roundRect">
            <a:avLst>
              <a:gd name="adj" fmla="val 16667"/>
            </a:avLst>
          </a:prstGeom>
          <a:solidFill>
            <a:srgbClr val="099CD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/>
              <a:t>PRIORIZACIÓN DE POBLACIÓN</a:t>
            </a:r>
            <a:r>
              <a:rPr lang="es-CO"/>
              <a:t>  </a:t>
            </a:r>
            <a:endParaRPr/>
          </a:p>
        </p:txBody>
      </p:sp>
      <p:sp>
        <p:nvSpPr>
          <p:cNvPr id="154" name="Google Shape;154;g3e1d7070410_8_0"/>
          <p:cNvSpPr/>
          <p:nvPr/>
        </p:nvSpPr>
        <p:spPr>
          <a:xfrm>
            <a:off x="2172525" y="3098563"/>
            <a:ext cx="7686600" cy="20904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55" name="Google Shape;155;g3e1d7070410_8_0"/>
          <p:cNvSpPr txBox="1"/>
          <p:nvPr/>
        </p:nvSpPr>
        <p:spPr>
          <a:xfrm>
            <a:off x="6482975" y="973125"/>
            <a:ext cx="4630200" cy="4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3e1d7070410_8_0"/>
          <p:cNvSpPr/>
          <p:nvPr/>
        </p:nvSpPr>
        <p:spPr>
          <a:xfrm>
            <a:off x="2586925" y="2929963"/>
            <a:ext cx="5766000" cy="307800"/>
          </a:xfrm>
          <a:prstGeom prst="roundRect">
            <a:avLst>
              <a:gd name="adj" fmla="val 16667"/>
            </a:avLst>
          </a:prstGeom>
          <a:solidFill>
            <a:srgbClr val="099CD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CO" b="1">
                <a:solidFill>
                  <a:schemeClr val="dk1"/>
                </a:solidFill>
              </a:rPr>
              <a:t>CLASIFICACIÓN DEL RIESGO Y PLAN DE ACCIÓN 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157" name="Google Shape;157;g3e1d7070410_8_0"/>
          <p:cNvSpPr/>
          <p:nvPr/>
        </p:nvSpPr>
        <p:spPr>
          <a:xfrm>
            <a:off x="2336425" y="3330150"/>
            <a:ext cx="3378000" cy="1627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</a:rPr>
              <a:t>Riesgo alto 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</a:rPr>
              <a:t>Síntomas no controlados,antecedentes de IAM/ACV, inasistentes &gt;6 meses o múltiples factores de riesgo.</a:t>
            </a:r>
            <a:endParaRPr sz="1200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</a:rPr>
              <a:t>Acción: </a:t>
            </a:r>
            <a:r>
              <a:rPr lang="es-CO" sz="1200">
                <a:solidFill>
                  <a:schemeClr val="dk1"/>
                </a:solidFill>
              </a:rPr>
              <a:t>Visita domiciliaria por parte del perfil de Enfermería o Perfil de terapias (RBC)  para casos de ECV en menos de 72 horas</a:t>
            </a:r>
            <a:endParaRPr sz="12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>
                <a:solidFill>
                  <a:schemeClr val="lt1"/>
                </a:solidFill>
              </a:rPr>
              <a:t>O &lt;o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8" name="Google Shape;158;g3e1d7070410_8_0"/>
          <p:cNvSpPr/>
          <p:nvPr/>
        </p:nvSpPr>
        <p:spPr>
          <a:xfrm>
            <a:off x="6397600" y="3330175"/>
            <a:ext cx="3221400" cy="1627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</a:rPr>
              <a:t>Riesgo bajo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</a:rPr>
              <a:t>Condiciones controladas y factores mínimos de riesgo </a:t>
            </a:r>
            <a:endParaRPr sz="1200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</a:rPr>
              <a:t>Acción: </a:t>
            </a:r>
            <a:r>
              <a:rPr lang="es-CO" sz="1200">
                <a:solidFill>
                  <a:schemeClr val="dk1"/>
                </a:solidFill>
              </a:rPr>
              <a:t>Seguimiento telefónico para usuarios caracterizados &lt; a 12 meses</a:t>
            </a:r>
            <a:r>
              <a:rPr lang="es-CO" b="1">
                <a:solidFill>
                  <a:schemeClr val="dk1"/>
                </a:solidFill>
              </a:rPr>
              <a:t> </a:t>
            </a:r>
            <a:r>
              <a:rPr lang="es-CO">
                <a:solidFill>
                  <a:schemeClr val="dk1"/>
                </a:solidFill>
              </a:rPr>
              <a:t>o </a:t>
            </a:r>
            <a:r>
              <a:rPr lang="es-CO" sz="1200">
                <a:solidFill>
                  <a:schemeClr val="dk1"/>
                </a:solidFill>
              </a:rPr>
              <a:t>presencial para usuarios no caracterizados o ya abordados &gt;12 meses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59" name="Google Shape;159;g3e1d7070410_8_0"/>
          <p:cNvSpPr/>
          <p:nvPr/>
        </p:nvSpPr>
        <p:spPr>
          <a:xfrm>
            <a:off x="6678600" y="607625"/>
            <a:ext cx="5000700" cy="16272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048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s-CO" sz="1200">
                <a:solidFill>
                  <a:schemeClr val="dk1"/>
                </a:solidFill>
              </a:rPr>
              <a:t>Contacto inicial por parte de los gestores en línea y gestores más bienestar técnicos.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s-CO" sz="1200">
                <a:solidFill>
                  <a:schemeClr val="dk1"/>
                </a:solidFill>
              </a:rPr>
              <a:t>Despliegue del guión para: </a:t>
            </a:r>
            <a:endParaRPr sz="1200">
              <a:solidFill>
                <a:schemeClr val="dk1"/>
              </a:solidFill>
            </a:endParaRPr>
          </a:p>
          <a:p>
            <a:pPr marL="45720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</a:rPr>
              <a:t>Identificación de diagnósticos y hábitos, evaluación de complicaciones en salud y adherencia a medicamentos, controles y metodo de regulacion de la fecundidad.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s-CO" sz="1200">
                <a:solidFill>
                  <a:schemeClr val="dk1"/>
                </a:solidFill>
              </a:rPr>
              <a:t>Tamizaje de salud mental 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60" name="Google Shape;160;g3e1d7070410_8_0"/>
          <p:cNvSpPr/>
          <p:nvPr/>
        </p:nvSpPr>
        <p:spPr>
          <a:xfrm>
            <a:off x="6786800" y="442000"/>
            <a:ext cx="4268100" cy="308400"/>
          </a:xfrm>
          <a:prstGeom prst="roundRect">
            <a:avLst>
              <a:gd name="adj" fmla="val 16667"/>
            </a:avLst>
          </a:prstGeom>
          <a:solidFill>
            <a:srgbClr val="099CD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/>
              <a:t>CONTACTO INICIAL Y TAMIZAJE  DE SALUD</a:t>
            </a:r>
            <a:endParaRPr b="1"/>
          </a:p>
        </p:txBody>
      </p:sp>
      <p:sp>
        <p:nvSpPr>
          <p:cNvPr id="161" name="Google Shape;161;g3e1d7070410_8_0"/>
          <p:cNvSpPr/>
          <p:nvPr/>
        </p:nvSpPr>
        <p:spPr>
          <a:xfrm>
            <a:off x="5495055" y="1045172"/>
            <a:ext cx="715200" cy="218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2608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62" name="Google Shape;162;g3e1d7070410_8_0"/>
          <p:cNvSpPr/>
          <p:nvPr/>
        </p:nvSpPr>
        <p:spPr>
          <a:xfrm rot="10800000">
            <a:off x="5639959" y="1687558"/>
            <a:ext cx="493200" cy="994500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rgbClr val="1857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63" name="Google Shape;163;g3e1d7070410_8_0"/>
          <p:cNvSpPr/>
          <p:nvPr/>
        </p:nvSpPr>
        <p:spPr>
          <a:xfrm flipH="1">
            <a:off x="5741809" y="5313356"/>
            <a:ext cx="289500" cy="538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857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041AF96-4D1D-CB1C-5F2B-E0D9011D0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39" y="3291469"/>
            <a:ext cx="1704561" cy="170456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0DEB680-10EB-DE7F-7CF8-53D42B876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7289" y="3291469"/>
            <a:ext cx="1897321" cy="18973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e1d7070410_8_451"/>
          <p:cNvSpPr txBox="1"/>
          <p:nvPr/>
        </p:nvSpPr>
        <p:spPr>
          <a:xfrm>
            <a:off x="2846675" y="-1"/>
            <a:ext cx="5566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/>
              <a:t>  </a:t>
            </a:r>
            <a:r>
              <a:rPr lang="es-CO" sz="1800" b="1" i="0" u="none" strike="noStrike" cap="none">
                <a:solidFill>
                  <a:srgbClr val="000000"/>
                </a:solidFill>
              </a:rPr>
              <a:t> </a:t>
            </a:r>
            <a:endParaRPr sz="1800" b="1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69" name="Google Shape;169;g3e1d7070410_8_451"/>
          <p:cNvSpPr txBox="1"/>
          <p:nvPr/>
        </p:nvSpPr>
        <p:spPr>
          <a:xfrm>
            <a:off x="778482" y="4516915"/>
            <a:ext cx="456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e1d7070410_8_451"/>
          <p:cNvSpPr txBox="1"/>
          <p:nvPr/>
        </p:nvSpPr>
        <p:spPr>
          <a:xfrm>
            <a:off x="3306620" y="4441197"/>
            <a:ext cx="972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71" name="Google Shape;171;g3e1d7070410_8_451"/>
          <p:cNvSpPr txBox="1"/>
          <p:nvPr/>
        </p:nvSpPr>
        <p:spPr>
          <a:xfrm>
            <a:off x="-26687" y="4904504"/>
            <a:ext cx="10452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72" name="Google Shape;172;g3e1d7070410_8_451"/>
          <p:cNvSpPr txBox="1"/>
          <p:nvPr/>
        </p:nvSpPr>
        <p:spPr>
          <a:xfrm>
            <a:off x="4968039" y="5306307"/>
            <a:ext cx="7490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73" name="Google Shape;173;g3e1d7070410_8_451"/>
          <p:cNvSpPr txBox="1"/>
          <p:nvPr/>
        </p:nvSpPr>
        <p:spPr>
          <a:xfrm rot="915" flipH="1">
            <a:off x="676614" y="3933211"/>
            <a:ext cx="2253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74" name="Google Shape;174;g3e1d7070410_8_451"/>
          <p:cNvSpPr/>
          <p:nvPr/>
        </p:nvSpPr>
        <p:spPr>
          <a:xfrm>
            <a:off x="3040425" y="148975"/>
            <a:ext cx="5464500" cy="622800"/>
          </a:xfrm>
          <a:prstGeom prst="roundRect">
            <a:avLst>
              <a:gd name="adj" fmla="val 16667"/>
            </a:avLst>
          </a:prstGeom>
          <a:solidFill>
            <a:srgbClr val="099CD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/>
              <a:t>CARACTERIZACIÓN DE LA POBLACIÓN OBJETO </a:t>
            </a:r>
            <a:r>
              <a:rPr lang="es-CO"/>
              <a:t>  </a:t>
            </a:r>
            <a:endParaRPr/>
          </a:p>
        </p:txBody>
      </p:sp>
      <p:pic>
        <p:nvPicPr>
          <p:cNvPr id="176" name="Google Shape;176;g3e1d7070410_8_4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1287" y="1020212"/>
            <a:ext cx="4402789" cy="36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g3e1d7070410_8_4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950" y="1637925"/>
            <a:ext cx="4730826" cy="3897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g3e1d7070410_8_4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64170" y="1734800"/>
            <a:ext cx="4827875" cy="169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g3e1d7070410_8_4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14000" y="3897100"/>
            <a:ext cx="5464500" cy="14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g3e1d7070410_8_451"/>
          <p:cNvSpPr/>
          <p:nvPr/>
        </p:nvSpPr>
        <p:spPr>
          <a:xfrm rot="-6347364">
            <a:off x="5647033" y="2309065"/>
            <a:ext cx="332963" cy="8833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857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81" name="Google Shape;181;g3e1d7070410_8_451"/>
          <p:cNvSpPr/>
          <p:nvPr/>
        </p:nvSpPr>
        <p:spPr>
          <a:xfrm rot="-4401603">
            <a:off x="5606093" y="3789291"/>
            <a:ext cx="333151" cy="8834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857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DCD4700-AEB2-5314-E4D6-6F37D997BC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825" y="103604"/>
            <a:ext cx="1361067" cy="136106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41CD4FB-72ED-7D14-A591-71993240B2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43625" y="1933502"/>
            <a:ext cx="1457500" cy="1457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1"/>
          <p:cNvSpPr txBox="1"/>
          <p:nvPr/>
        </p:nvSpPr>
        <p:spPr>
          <a:xfrm>
            <a:off x="1360688" y="5418399"/>
            <a:ext cx="9470623" cy="3077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/>
              <a:t>Activación de </a:t>
            </a:r>
            <a:r>
              <a:rPr lang="es-CO" b="1"/>
              <a:t>rutas integrales </a:t>
            </a:r>
            <a:r>
              <a:rPr lang="es-CO"/>
              <a:t>para la gestión del riesgo en salud en la capa de </a:t>
            </a:r>
            <a:r>
              <a:rPr lang="es-CO" b="1"/>
              <a:t>prestador primario resolutivo</a:t>
            </a:r>
            <a:endParaRPr b="1"/>
          </a:p>
        </p:txBody>
      </p:sp>
      <p:sp>
        <p:nvSpPr>
          <p:cNvPr id="191" name="Google Shape;191;p11"/>
          <p:cNvSpPr txBox="1"/>
          <p:nvPr/>
        </p:nvSpPr>
        <p:spPr>
          <a:xfrm>
            <a:off x="805324" y="188200"/>
            <a:ext cx="9770400" cy="7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lang="es-CO" sz="3000" b="1" dirty="0">
                <a:solidFill>
                  <a:schemeClr val="accent1"/>
                </a:solidFill>
              </a:rPr>
              <a:t>CAPA EXTRAMURAL.</a:t>
            </a:r>
            <a:endParaRPr sz="3000" dirty="0"/>
          </a:p>
        </p:txBody>
      </p:sp>
      <p:sp>
        <p:nvSpPr>
          <p:cNvPr id="192" name="Google Shape;192;p11"/>
          <p:cNvSpPr txBox="1"/>
          <p:nvPr/>
        </p:nvSpPr>
        <p:spPr>
          <a:xfrm>
            <a:off x="404225" y="866960"/>
            <a:ext cx="4752000" cy="5231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b="1" dirty="0"/>
              <a:t>Acciones Colectivas</a:t>
            </a:r>
            <a:r>
              <a:rPr lang="es-CO" dirty="0"/>
              <a:t> desarrolladas en cada localidad para la clasificación del riesgo y educación en autocuidado</a:t>
            </a:r>
            <a:endParaRPr dirty="0"/>
          </a:p>
        </p:txBody>
      </p:sp>
      <p:sp>
        <p:nvSpPr>
          <p:cNvPr id="193" name="Google Shape;193;p11"/>
          <p:cNvSpPr txBox="1"/>
          <p:nvPr/>
        </p:nvSpPr>
        <p:spPr>
          <a:xfrm>
            <a:off x="3918164" y="1826060"/>
            <a:ext cx="490733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dirty="0"/>
              <a:t>Aplicación de </a:t>
            </a:r>
            <a:r>
              <a:rPr lang="es-CO" b="1" dirty="0"/>
              <a:t>tamizajes </a:t>
            </a:r>
            <a:r>
              <a:rPr lang="es-CO" dirty="0"/>
              <a:t>de riesgo cardiovascular: OMS, Findrisc, que orientan las </a:t>
            </a:r>
            <a:r>
              <a:rPr lang="es-CO" b="1" dirty="0"/>
              <a:t>acciones educativas </a:t>
            </a:r>
            <a:endParaRPr b="1" dirty="0"/>
          </a:p>
        </p:txBody>
      </p:sp>
      <p:sp>
        <p:nvSpPr>
          <p:cNvPr id="198" name="Google Shape;198;p11"/>
          <p:cNvSpPr txBox="1"/>
          <p:nvPr/>
        </p:nvSpPr>
        <p:spPr>
          <a:xfrm>
            <a:off x="1325366" y="4209717"/>
            <a:ext cx="2418583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chemeClr val="dk1"/>
                </a:solidFill>
              </a:rPr>
              <a:t>Educación en </a:t>
            </a:r>
            <a:r>
              <a:rPr lang="es-CO" b="1" dirty="0">
                <a:solidFill>
                  <a:schemeClr val="dk1"/>
                </a:solidFill>
              </a:rPr>
              <a:t>alimentación saludable </a:t>
            </a:r>
            <a:r>
              <a:rPr lang="es-CO" dirty="0">
                <a:solidFill>
                  <a:schemeClr val="dk1"/>
                </a:solidFill>
              </a:rPr>
              <a:t>y práctica de </a:t>
            </a:r>
            <a:r>
              <a:rPr lang="es-CO" b="1" dirty="0">
                <a:solidFill>
                  <a:schemeClr val="dk1"/>
                </a:solidFill>
              </a:rPr>
              <a:t>actividad física </a:t>
            </a:r>
            <a:r>
              <a:rPr lang="es-CO" dirty="0">
                <a:solidFill>
                  <a:schemeClr val="dk1"/>
                </a:solidFill>
              </a:rPr>
              <a:t>en colegios priorizados</a:t>
            </a:r>
            <a:endParaRPr dirty="0"/>
          </a:p>
        </p:txBody>
      </p:sp>
      <p:sp>
        <p:nvSpPr>
          <p:cNvPr id="199" name="Google Shape;199;p11"/>
          <p:cNvSpPr txBox="1"/>
          <p:nvPr/>
        </p:nvSpPr>
        <p:spPr>
          <a:xfrm>
            <a:off x="8527551" y="4223308"/>
            <a:ext cx="2935037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chemeClr val="dk1"/>
                </a:solidFill>
              </a:rPr>
              <a:t>Promoción y prevención Grupos comunitarios a través de </a:t>
            </a:r>
            <a:r>
              <a:rPr lang="es-CO" b="1" dirty="0">
                <a:solidFill>
                  <a:schemeClr val="dk1"/>
                </a:solidFill>
              </a:rPr>
              <a:t>actividades socioeducativas </a:t>
            </a:r>
            <a:endParaRPr b="1" dirty="0"/>
          </a:p>
        </p:txBody>
      </p:sp>
      <p:sp>
        <p:nvSpPr>
          <p:cNvPr id="202" name="Google Shape;202;p11"/>
          <p:cNvSpPr txBox="1"/>
          <p:nvPr/>
        </p:nvSpPr>
        <p:spPr>
          <a:xfrm>
            <a:off x="5063078" y="4331029"/>
            <a:ext cx="2290506" cy="61552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chemeClr val="dk1"/>
                </a:solidFill>
              </a:rPr>
              <a:t>Aplicación de </a:t>
            </a:r>
            <a:r>
              <a:rPr lang="es-CO" b="1" dirty="0" err="1">
                <a:solidFill>
                  <a:schemeClr val="dk1"/>
                </a:solidFill>
              </a:rPr>
              <a:t>ASSIST</a:t>
            </a:r>
            <a:r>
              <a:rPr lang="es-CO" dirty="0">
                <a:solidFill>
                  <a:schemeClr val="dk1"/>
                </a:solidFill>
              </a:rPr>
              <a:t> - </a:t>
            </a:r>
            <a:r>
              <a:rPr lang="es-CO" b="1" dirty="0">
                <a:solidFill>
                  <a:schemeClr val="dk1"/>
                </a:solidFill>
              </a:rPr>
              <a:t>AUDIT </a:t>
            </a:r>
            <a:r>
              <a:rPr lang="es-CO" dirty="0">
                <a:solidFill>
                  <a:schemeClr val="dk1"/>
                </a:solidFill>
              </a:rPr>
              <a:t>- </a:t>
            </a:r>
            <a:r>
              <a:rPr lang="es-CO" b="1" dirty="0">
                <a:solidFill>
                  <a:schemeClr val="dk1"/>
                </a:solidFill>
              </a:rPr>
              <a:t>Carlos </a:t>
            </a:r>
            <a:r>
              <a:rPr lang="es-CO" b="1" dirty="0" err="1">
                <a:solidFill>
                  <a:schemeClr val="dk1"/>
                </a:solidFill>
              </a:rPr>
              <a:t>Cafft</a:t>
            </a:r>
            <a:endParaRPr b="1" dirty="0"/>
          </a:p>
        </p:txBody>
      </p:sp>
      <p:cxnSp>
        <p:nvCxnSpPr>
          <p:cNvPr id="5" name="Conector angular 4">
            <a:extLst>
              <a:ext uri="{FF2B5EF4-FFF2-40B4-BE49-F238E27FC236}">
                <a16:creationId xmlns:a16="http://schemas.microsoft.com/office/drawing/2014/main" id="{B754839C-CF71-C9CE-8E24-F67C343EE0C3}"/>
              </a:ext>
            </a:extLst>
          </p:cNvPr>
          <p:cNvCxnSpPr>
            <a:cxnSpLocks/>
            <a:stCxn id="192" idx="3"/>
            <a:endCxn id="193" idx="0"/>
          </p:cNvCxnSpPr>
          <p:nvPr/>
        </p:nvCxnSpPr>
        <p:spPr>
          <a:xfrm>
            <a:off x="5156225" y="1128550"/>
            <a:ext cx="1215609" cy="697510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o 38">
            <a:extLst>
              <a:ext uri="{FF2B5EF4-FFF2-40B4-BE49-F238E27FC236}">
                <a16:creationId xmlns:a16="http://schemas.microsoft.com/office/drawing/2014/main" id="{DEB11C14-DAEF-869F-B1A8-25BDDCF5377A}"/>
              </a:ext>
            </a:extLst>
          </p:cNvPr>
          <p:cNvGrpSpPr/>
          <p:nvPr/>
        </p:nvGrpSpPr>
        <p:grpSpPr>
          <a:xfrm>
            <a:off x="805324" y="2089856"/>
            <a:ext cx="1899944" cy="1265745"/>
            <a:chOff x="742608" y="2162188"/>
            <a:chExt cx="2220541" cy="1370135"/>
          </a:xfrm>
        </p:grpSpPr>
        <p:sp>
          <p:nvSpPr>
            <p:cNvPr id="194" name="Google Shape;194;p11"/>
            <p:cNvSpPr txBox="1"/>
            <p:nvPr/>
          </p:nvSpPr>
          <p:spPr>
            <a:xfrm>
              <a:off x="879864" y="2399612"/>
              <a:ext cx="1946027" cy="11327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dirty="0">
                  <a:solidFill>
                    <a:schemeClr val="dk1"/>
                  </a:solidFill>
                </a:rPr>
                <a:t>En Instituciones de </a:t>
              </a:r>
              <a:r>
                <a:rPr lang="es-CO" b="1" dirty="0">
                  <a:solidFill>
                    <a:schemeClr val="dk1"/>
                  </a:solidFill>
                </a:rPr>
                <a:t>persona mayor</a:t>
              </a:r>
              <a:r>
                <a:rPr lang="es-CO" dirty="0">
                  <a:solidFill>
                    <a:schemeClr val="dk1"/>
                  </a:solidFill>
                </a:rPr>
                <a:t> y </a:t>
              </a:r>
              <a:r>
                <a:rPr lang="es-CO" b="1" dirty="0">
                  <a:solidFill>
                    <a:schemeClr val="dk1"/>
                  </a:solidFill>
                </a:rPr>
                <a:t>centros Dia </a:t>
              </a:r>
              <a:endParaRPr b="1" dirty="0"/>
            </a:p>
          </p:txBody>
        </p:sp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8DCFB979-EC50-F6CC-8BAE-2BA78F7E5A8C}"/>
                </a:ext>
              </a:extLst>
            </p:cNvPr>
            <p:cNvSpPr/>
            <p:nvPr/>
          </p:nvSpPr>
          <p:spPr>
            <a:xfrm>
              <a:off x="742608" y="2162188"/>
              <a:ext cx="2220541" cy="1338374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5E9C5901-D1CB-0F43-AC58-8FEC29B0999C}"/>
              </a:ext>
            </a:extLst>
          </p:cNvPr>
          <p:cNvGrpSpPr/>
          <p:nvPr/>
        </p:nvGrpSpPr>
        <p:grpSpPr>
          <a:xfrm>
            <a:off x="9837909" y="2261784"/>
            <a:ext cx="2049291" cy="1255576"/>
            <a:chOff x="5716088" y="2526947"/>
            <a:chExt cx="2220541" cy="1400185"/>
          </a:xfrm>
        </p:grpSpPr>
        <p:sp>
          <p:nvSpPr>
            <p:cNvPr id="196" name="Google Shape;196;p11"/>
            <p:cNvSpPr txBox="1"/>
            <p:nvPr/>
          </p:nvSpPr>
          <p:spPr>
            <a:xfrm>
              <a:off x="5874308" y="2674469"/>
              <a:ext cx="1904100" cy="11669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dirty="0">
                  <a:solidFill>
                    <a:schemeClr val="dk1"/>
                  </a:solidFill>
                </a:rPr>
                <a:t>En Unidades de </a:t>
              </a:r>
              <a:r>
                <a:rPr lang="es-CO" b="1" dirty="0">
                  <a:solidFill>
                    <a:schemeClr val="dk1"/>
                  </a:solidFill>
                </a:rPr>
                <a:t>Trabajo Informal </a:t>
              </a:r>
              <a:r>
                <a:rPr lang="es-CO" dirty="0">
                  <a:solidFill>
                    <a:schemeClr val="dk1"/>
                  </a:solidFill>
                </a:rPr>
                <a:t>abordadas por el Entorno Laboral</a:t>
              </a:r>
              <a:r>
                <a:rPr lang="es-CO" b="1" dirty="0">
                  <a:solidFill>
                    <a:schemeClr val="dk1"/>
                  </a:solidFill>
                </a:rPr>
                <a:t> </a:t>
              </a:r>
              <a:endParaRPr b="1" dirty="0"/>
            </a:p>
          </p:txBody>
        </p:sp>
        <p:sp>
          <p:nvSpPr>
            <p:cNvPr id="17" name="Rectángulo: esquinas redondeadas 16">
              <a:extLst>
                <a:ext uri="{FF2B5EF4-FFF2-40B4-BE49-F238E27FC236}">
                  <a16:creationId xmlns:a16="http://schemas.microsoft.com/office/drawing/2014/main" id="{0875CAD6-60CA-4E8A-B173-E8E2A67E6E97}"/>
                </a:ext>
              </a:extLst>
            </p:cNvPr>
            <p:cNvSpPr/>
            <p:nvPr/>
          </p:nvSpPr>
          <p:spPr>
            <a:xfrm>
              <a:off x="5716088" y="2526947"/>
              <a:ext cx="2220541" cy="140018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24BD4FD5-BE52-0B9D-85D7-AE44B49D153D}"/>
              </a:ext>
            </a:extLst>
          </p:cNvPr>
          <p:cNvGrpSpPr/>
          <p:nvPr/>
        </p:nvGrpSpPr>
        <p:grpSpPr>
          <a:xfrm>
            <a:off x="3708828" y="2826225"/>
            <a:ext cx="1899944" cy="1217884"/>
            <a:chOff x="2776071" y="2747992"/>
            <a:chExt cx="2100306" cy="1347740"/>
          </a:xfrm>
        </p:grpSpPr>
        <p:sp>
          <p:nvSpPr>
            <p:cNvPr id="195" name="Google Shape;195;p11"/>
            <p:cNvSpPr txBox="1"/>
            <p:nvPr/>
          </p:nvSpPr>
          <p:spPr>
            <a:xfrm>
              <a:off x="2861521" y="3557454"/>
              <a:ext cx="1904100" cy="4427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/>
            </a:p>
          </p:txBody>
        </p:sp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C330488F-7ACA-CB1F-5143-BDA0688595AB}"/>
                </a:ext>
              </a:extLst>
            </p:cNvPr>
            <p:cNvSpPr/>
            <p:nvPr/>
          </p:nvSpPr>
          <p:spPr>
            <a:xfrm>
              <a:off x="2776071" y="2747992"/>
              <a:ext cx="2100306" cy="134774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8" name="Google Shape;195;p11">
              <a:extLst>
                <a:ext uri="{FF2B5EF4-FFF2-40B4-BE49-F238E27FC236}">
                  <a16:creationId xmlns:a16="http://schemas.microsoft.com/office/drawing/2014/main" id="{B921D0BB-290D-CB87-3C8E-94A0F85303EF}"/>
                </a:ext>
              </a:extLst>
            </p:cNvPr>
            <p:cNvSpPr txBox="1"/>
            <p:nvPr/>
          </p:nvSpPr>
          <p:spPr>
            <a:xfrm>
              <a:off x="2843216" y="2948705"/>
              <a:ext cx="1904100" cy="9195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es-CO" dirty="0">
                  <a:solidFill>
                    <a:schemeClr val="dk1"/>
                  </a:solidFill>
                </a:rPr>
                <a:t>Desde el entorno Educativo en </a:t>
              </a:r>
              <a:r>
                <a:rPr lang="es-CO" b="1" dirty="0">
                  <a:solidFill>
                    <a:schemeClr val="dk1"/>
                  </a:solidFill>
                </a:rPr>
                <a:t>Universidades</a:t>
              </a:r>
              <a:endParaRPr lang="es-CO" b="1" dirty="0"/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98AA24EE-1900-789C-4FB9-D5AFE05EA972}"/>
              </a:ext>
            </a:extLst>
          </p:cNvPr>
          <p:cNvGrpSpPr/>
          <p:nvPr/>
        </p:nvGrpSpPr>
        <p:grpSpPr>
          <a:xfrm>
            <a:off x="7054945" y="2825566"/>
            <a:ext cx="1886340" cy="1228817"/>
            <a:chOff x="8631929" y="2407109"/>
            <a:chExt cx="2220541" cy="1400185"/>
          </a:xfrm>
        </p:grpSpPr>
        <p:sp>
          <p:nvSpPr>
            <p:cNvPr id="197" name="Google Shape;197;p11"/>
            <p:cNvSpPr txBox="1"/>
            <p:nvPr/>
          </p:nvSpPr>
          <p:spPr>
            <a:xfrm>
              <a:off x="8743399" y="2551489"/>
              <a:ext cx="1997598" cy="11923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dirty="0">
                  <a:solidFill>
                    <a:schemeClr val="dk1"/>
                  </a:solidFill>
                </a:rPr>
                <a:t>En Espacio Pública a través de la estrategia </a:t>
              </a:r>
              <a:r>
                <a:rPr lang="es-CO" b="1" dirty="0">
                  <a:solidFill>
                    <a:schemeClr val="dk1"/>
                  </a:solidFill>
                </a:rPr>
                <a:t>Cuídate y Sé Feliz </a:t>
              </a:r>
              <a:endParaRPr b="1" dirty="0"/>
            </a:p>
          </p:txBody>
        </p:sp>
        <p:sp>
          <p:nvSpPr>
            <p:cNvPr id="22" name="Rectángulo: esquinas redondeadas 21">
              <a:extLst>
                <a:ext uri="{FF2B5EF4-FFF2-40B4-BE49-F238E27FC236}">
                  <a16:creationId xmlns:a16="http://schemas.microsoft.com/office/drawing/2014/main" id="{4C60584E-0F59-9C60-36EE-5B8B0802D4EB}"/>
                </a:ext>
              </a:extLst>
            </p:cNvPr>
            <p:cNvSpPr/>
            <p:nvPr/>
          </p:nvSpPr>
          <p:spPr>
            <a:xfrm>
              <a:off x="8631929" y="2407109"/>
              <a:ext cx="2220541" cy="140018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</p:grpSp>
      <p:cxnSp>
        <p:nvCxnSpPr>
          <p:cNvPr id="26" name="Conector angular 4">
            <a:extLst>
              <a:ext uri="{FF2B5EF4-FFF2-40B4-BE49-F238E27FC236}">
                <a16:creationId xmlns:a16="http://schemas.microsoft.com/office/drawing/2014/main" id="{6A876846-B0E6-FB97-7CBF-E9380E0C33E8}"/>
              </a:ext>
            </a:extLst>
          </p:cNvPr>
          <p:cNvCxnSpPr>
            <a:cxnSpLocks/>
            <a:stCxn id="193" idx="1"/>
            <a:endCxn id="15" idx="3"/>
          </p:cNvCxnSpPr>
          <p:nvPr/>
        </p:nvCxnSpPr>
        <p:spPr>
          <a:xfrm rot="10800000" flipV="1">
            <a:off x="2705268" y="2087650"/>
            <a:ext cx="1212896" cy="62040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angular 4">
            <a:extLst>
              <a:ext uri="{FF2B5EF4-FFF2-40B4-BE49-F238E27FC236}">
                <a16:creationId xmlns:a16="http://schemas.microsoft.com/office/drawing/2014/main" id="{ED1F8361-75BC-5A27-0DF2-853E3A6B5CE4}"/>
              </a:ext>
            </a:extLst>
          </p:cNvPr>
          <p:cNvCxnSpPr>
            <a:cxnSpLocks/>
            <a:stCxn id="193" idx="3"/>
            <a:endCxn id="17" idx="1"/>
          </p:cNvCxnSpPr>
          <p:nvPr/>
        </p:nvCxnSpPr>
        <p:spPr>
          <a:xfrm>
            <a:off x="8825503" y="2087650"/>
            <a:ext cx="1012406" cy="80192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angular 4">
            <a:extLst>
              <a:ext uri="{FF2B5EF4-FFF2-40B4-BE49-F238E27FC236}">
                <a16:creationId xmlns:a16="http://schemas.microsoft.com/office/drawing/2014/main" id="{F6D042D8-5FA9-17B5-9CCB-A346CDF5E5F8}"/>
              </a:ext>
            </a:extLst>
          </p:cNvPr>
          <p:cNvCxnSpPr>
            <a:cxnSpLocks/>
            <a:stCxn id="193" idx="2"/>
            <a:endCxn id="16" idx="3"/>
          </p:cNvCxnSpPr>
          <p:nvPr/>
        </p:nvCxnSpPr>
        <p:spPr>
          <a:xfrm rot="5400000">
            <a:off x="5447340" y="2510672"/>
            <a:ext cx="1085927" cy="763062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angular 4">
            <a:extLst>
              <a:ext uri="{FF2B5EF4-FFF2-40B4-BE49-F238E27FC236}">
                <a16:creationId xmlns:a16="http://schemas.microsoft.com/office/drawing/2014/main" id="{BE6C390B-E59D-0E6D-D2EF-60716423E2C9}"/>
              </a:ext>
            </a:extLst>
          </p:cNvPr>
          <p:cNvCxnSpPr>
            <a:cxnSpLocks/>
            <a:stCxn id="193" idx="2"/>
            <a:endCxn id="22" idx="1"/>
          </p:cNvCxnSpPr>
          <p:nvPr/>
        </p:nvCxnSpPr>
        <p:spPr>
          <a:xfrm rot="16200000" flipH="1">
            <a:off x="6168022" y="2553051"/>
            <a:ext cx="1090735" cy="683111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angular 4">
            <a:extLst>
              <a:ext uri="{FF2B5EF4-FFF2-40B4-BE49-F238E27FC236}">
                <a16:creationId xmlns:a16="http://schemas.microsoft.com/office/drawing/2014/main" id="{008DB283-F1AB-2223-91B7-186F01818101}"/>
              </a:ext>
            </a:extLst>
          </p:cNvPr>
          <p:cNvCxnSpPr>
            <a:cxnSpLocks/>
            <a:stCxn id="16" idx="2"/>
            <a:endCxn id="198" idx="3"/>
          </p:cNvCxnSpPr>
          <p:nvPr/>
        </p:nvCxnSpPr>
        <p:spPr>
          <a:xfrm rot="5400000">
            <a:off x="3856969" y="3931090"/>
            <a:ext cx="688813" cy="914851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angular 4">
            <a:extLst>
              <a:ext uri="{FF2B5EF4-FFF2-40B4-BE49-F238E27FC236}">
                <a16:creationId xmlns:a16="http://schemas.microsoft.com/office/drawing/2014/main" id="{325088BF-7F2D-F06E-BB90-241911A09F12}"/>
              </a:ext>
            </a:extLst>
          </p:cNvPr>
          <p:cNvCxnSpPr>
            <a:cxnSpLocks/>
            <a:stCxn id="22" idx="2"/>
            <a:endCxn id="202" idx="3"/>
          </p:cNvCxnSpPr>
          <p:nvPr/>
        </p:nvCxnSpPr>
        <p:spPr>
          <a:xfrm rot="5400000">
            <a:off x="7383646" y="4024322"/>
            <a:ext cx="584408" cy="644531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angular 4">
            <a:extLst>
              <a:ext uri="{FF2B5EF4-FFF2-40B4-BE49-F238E27FC236}">
                <a16:creationId xmlns:a16="http://schemas.microsoft.com/office/drawing/2014/main" id="{0F0BA983-F774-F522-E256-1BF36DBA8F5F}"/>
              </a:ext>
            </a:extLst>
          </p:cNvPr>
          <p:cNvCxnSpPr>
            <a:cxnSpLocks/>
            <a:stCxn id="22" idx="2"/>
            <a:endCxn id="199" idx="1"/>
          </p:cNvCxnSpPr>
          <p:nvPr/>
        </p:nvCxnSpPr>
        <p:spPr>
          <a:xfrm rot="16200000" flipH="1">
            <a:off x="7970629" y="4081869"/>
            <a:ext cx="584408" cy="529436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A656758D-3E76-6721-FEE8-30AE2EE6E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767" y="2484161"/>
            <a:ext cx="584780" cy="584780"/>
          </a:xfrm>
          <a:prstGeom prst="rect">
            <a:avLst/>
          </a:prstGeom>
        </p:spPr>
      </p:pic>
      <p:pic>
        <p:nvPicPr>
          <p:cNvPr id="1026" name="Picture 2" descr="las personas de edad ">
            <a:extLst>
              <a:ext uri="{FF2B5EF4-FFF2-40B4-BE49-F238E27FC236}">
                <a16:creationId xmlns:a16="http://schemas.microsoft.com/office/drawing/2014/main" id="{F95C2586-741A-1A71-3861-338A3FD61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14" y="2177041"/>
            <a:ext cx="775234" cy="77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FAE9A48-FC64-DC98-8C6A-E008BD99CE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2082" y="2449357"/>
            <a:ext cx="597393" cy="59739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834A4A8-3825-71DF-37D0-C94AF30C2D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8565" y="1749308"/>
            <a:ext cx="723863" cy="7238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ma de Office">
    <a:dk1>
      <a:srgbClr val="000000"/>
    </a:dk1>
    <a:lt1>
      <a:srgbClr val="FFFFFF"/>
    </a:lt1>
    <a:dk2>
      <a:srgbClr val="A7A7A7"/>
    </a:dk2>
    <a:lt2>
      <a:srgbClr val="535353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0000FF"/>
    </a:hlink>
    <a:folHlink>
      <a:srgbClr val="FF00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705A71F4B084409035B977C60F2081" ma:contentTypeVersion="16" ma:contentTypeDescription="Crear nuevo documento." ma:contentTypeScope="" ma:versionID="9b1f5b6a6bc70728536303e066871529">
  <xsd:schema xmlns:xsd="http://www.w3.org/2001/XMLSchema" xmlns:xs="http://www.w3.org/2001/XMLSchema" xmlns:p="http://schemas.microsoft.com/office/2006/metadata/properties" xmlns:ns2="ca5b2815-7bff-4b0d-bdfa-60b5d0934548" xmlns:ns3="63ec8ed9-119f-4bde-96cb-40d35fb519b1" targetNamespace="http://schemas.microsoft.com/office/2006/metadata/properties" ma:root="true" ma:fieldsID="0c282293aabc0a2a86e50e7be5a9e3f3" ns2:_="" ns3:_="">
    <xsd:import namespace="ca5b2815-7bff-4b0d-bdfa-60b5d0934548"/>
    <xsd:import namespace="63ec8ed9-119f-4bde-96cb-40d35fb519b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5b2815-7bff-4b0d-bdfa-60b5d093454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ea7f3752-720d-4b72-be75-72d6c58f49ac}" ma:internalName="TaxCatchAll" ma:showField="CatchAllData" ma:web="ca5b2815-7bff-4b0d-bdfa-60b5d09345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ec8ed9-119f-4bde-96cb-40d35fb519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a5b2815-7bff-4b0d-bdfa-60b5d0934548" xsi:nil="true"/>
    <lcf76f155ced4ddcb4097134ff3c332f xmlns="63ec8ed9-119f-4bde-96cb-40d35fb519b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F5FA84D-C589-4FB1-9D5C-7B47EA2E9D02}"/>
</file>

<file path=customXml/itemProps2.xml><?xml version="1.0" encoding="utf-8"?>
<ds:datastoreItem xmlns:ds="http://schemas.openxmlformats.org/officeDocument/2006/customXml" ds:itemID="{1F186E52-4A67-4FE0-BCCC-533DC57ADD74}"/>
</file>

<file path=customXml/itemProps3.xml><?xml version="1.0" encoding="utf-8"?>
<ds:datastoreItem xmlns:ds="http://schemas.openxmlformats.org/officeDocument/2006/customXml" ds:itemID="{CE05F0C6-8363-47FC-A6EB-E0F07FD6CF9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1948</Words>
  <Application>Microsoft Office PowerPoint</Application>
  <PresentationFormat>Widescreen</PresentationFormat>
  <Paragraphs>355</Paragraphs>
  <Slides>44</Slides>
  <Notes>39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Fortalecimiento Técnico </vt:lpstr>
      <vt:lpstr>Casos clínicos - Pre y Post Test</vt:lpstr>
      <vt:lpstr>Adherencia a Guías de Práctica clínica – Auditorias e informe generado por la oficina de calidad - PAMEC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comunicaciones</dc:creator>
  <cp:lastModifiedBy>Diana Carolina, Larrañaga Calvache</cp:lastModifiedBy>
  <cp:revision>6</cp:revision>
  <dcterms:modified xsi:type="dcterms:W3CDTF">2026-05-29T22:18:38Z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0x0101003D705A71F4B084409035B977C60F2081</vt:lpwstr>
  </property>
</Properties>
</file>