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17"/>
  </p:notesMasterIdLst>
  <p:handoutMasterIdLst>
    <p:handoutMasterId r:id="rId18"/>
  </p:handoutMasterIdLst>
  <p:sldIdLst>
    <p:sldId id="436" r:id="rId5"/>
    <p:sldId id="437" r:id="rId6"/>
    <p:sldId id="438" r:id="rId7"/>
    <p:sldId id="439" r:id="rId8"/>
    <p:sldId id="440" r:id="rId9"/>
    <p:sldId id="441" r:id="rId10"/>
    <p:sldId id="435" r:id="rId11"/>
    <p:sldId id="442" r:id="rId12"/>
    <p:sldId id="445" r:id="rId13"/>
    <p:sldId id="447" r:id="rId14"/>
    <p:sldId id="383" r:id="rId15"/>
    <p:sldId id="446" r:id="rId16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A107856-5554-42FB-B03E-39F5DBC370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29" autoAdjust="0"/>
  </p:normalViewPr>
  <p:slideViewPr>
    <p:cSldViewPr snapToGrid="0">
      <p:cViewPr>
        <p:scale>
          <a:sx n="100" d="100"/>
          <a:sy n="100" d="100"/>
        </p:scale>
        <p:origin x="58" y="-70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7" d="100"/>
          <a:sy n="97" d="100"/>
        </p:scale>
        <p:origin x="28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% PROGRAMADO VS % EJECUTADO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9.2666196120129926E-2"/>
          <c:y val="0.10456174649723038"/>
          <c:w val="0.83942538323571025"/>
          <c:h val="0.61235237824011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'RESUMEN AVANCES'!$C$3</c:f>
              <c:strCache>
                <c:ptCount val="1"/>
                <c:pt idx="0">
                  <c:v>% 
PROGRAMADO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3"/>
            <c:marker>
              <c:symbol val="circle"/>
              <c:size val="5"/>
              <c:spPr>
                <a:solidFill>
                  <a:schemeClr val="accent1"/>
                </a:solidFill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5E96-404D-B114-064EB16E22B3}"/>
              </c:ext>
            </c:extLst>
          </c:dPt>
          <c:xVal>
            <c:numRef>
              <c:f>'RESUMEN AVANCES'!$B$4:$B$16</c:f>
              <c:numCache>
                <c:formatCode>m/d/yyyy</c:formatCode>
                <c:ptCount val="13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  <c:pt idx="10">
                  <c:v>45427</c:v>
                </c:pt>
                <c:pt idx="11">
                  <c:v>45435</c:v>
                </c:pt>
                <c:pt idx="12">
                  <c:v>45442</c:v>
                </c:pt>
              </c:numCache>
            </c:numRef>
          </c:xVal>
          <c:yVal>
            <c:numRef>
              <c:f>'RESUMEN AVANCES'!$C$4:$C$16</c:f>
              <c:numCache>
                <c:formatCode>0.00%</c:formatCode>
                <c:ptCount val="13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3.5000000000000003E-2</c:v>
                </c:pt>
                <c:pt idx="9">
                  <c:v>0.04</c:v>
                </c:pt>
                <c:pt idx="10">
                  <c:v>0.05</c:v>
                </c:pt>
                <c:pt idx="11">
                  <c:v>5.5E-2</c:v>
                </c:pt>
                <c:pt idx="12">
                  <c:v>0.06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5E96-404D-B114-064EB16E22B3}"/>
            </c:ext>
          </c:extLst>
        </c:ser>
        <c:ser>
          <c:idx val="1"/>
          <c:order val="1"/>
          <c:tx>
            <c:strRef>
              <c:f>'RESUMEN AVANCES'!$D$3</c:f>
              <c:strCache>
                <c:ptCount val="1"/>
                <c:pt idx="0">
                  <c:v>% 
EJECUTADO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'RESUMEN AVANCES'!$B$4:$B$16</c:f>
              <c:numCache>
                <c:formatCode>m/d/yyyy</c:formatCode>
                <c:ptCount val="13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  <c:pt idx="10">
                  <c:v>45427</c:v>
                </c:pt>
                <c:pt idx="11">
                  <c:v>45435</c:v>
                </c:pt>
                <c:pt idx="12">
                  <c:v>45442</c:v>
                </c:pt>
              </c:numCache>
            </c:numRef>
          </c:xVal>
          <c:yVal>
            <c:numRef>
              <c:f>'RESUMEN AVANCES'!$D$4:$D$16</c:f>
              <c:numCache>
                <c:formatCode>0.00%</c:formatCode>
                <c:ptCount val="13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3.7499999999999999E-2</c:v>
                </c:pt>
                <c:pt idx="9">
                  <c:v>4.2500000000000003E-2</c:v>
                </c:pt>
                <c:pt idx="10">
                  <c:v>5.2499999999999998E-2</c:v>
                </c:pt>
                <c:pt idx="11">
                  <c:v>5.7500000000000002E-2</c:v>
                </c:pt>
                <c:pt idx="12">
                  <c:v>6.25E-2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5E96-404D-B114-064EB16E22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856384"/>
        <c:axId val="13854304"/>
      </c:scatterChart>
      <c:valAx>
        <c:axId val="138563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4304"/>
        <c:crosses val="autoZero"/>
        <c:crossBetween val="midCat"/>
      </c:valAx>
      <c:valAx>
        <c:axId val="13854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6384"/>
        <c:crossesAt val="45350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VARIACION</a:t>
            </a:r>
            <a:r>
              <a:rPr lang="es-CO" baseline="0"/>
              <a:t> POR MES</a:t>
            </a:r>
            <a:endParaRPr lang="es-CO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'BALANCE FINANCIERO (3)'!$E$4:$E$6</c:f>
              <c:strCache>
                <c:ptCount val="3"/>
                <c:pt idx="0">
                  <c:v>PROGRAMADO</c:v>
                </c:pt>
                <c:pt idx="1">
                  <c:v>MES</c:v>
                </c:pt>
                <c:pt idx="2">
                  <c:v> %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'BALANCE FINANCIERO (3)'!$B$7:$B$11</c:f>
              <c:strCache>
                <c:ptCount val="5"/>
                <c:pt idx="0">
                  <c:v>MES 1</c:v>
                </c:pt>
                <c:pt idx="1">
                  <c:v>MES 2</c:v>
                </c:pt>
                <c:pt idx="2">
                  <c:v>MES 3</c:v>
                </c:pt>
                <c:pt idx="3">
                  <c:v>MES 4</c:v>
                </c:pt>
                <c:pt idx="4">
                  <c:v>MES 5</c:v>
                </c:pt>
              </c:strCache>
              <c:extLst/>
            </c:strRef>
          </c:cat>
          <c:val>
            <c:numRef>
              <c:f>'BALANCE FINANCIERO (3)'!$E$7:$E$11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0.00%">
                  <c:v>2.8637564578881795E-3</c:v>
                </c:pt>
                <c:pt idx="4" formatCode="0.00%">
                  <c:v>1.8870144090140914E-2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0BA3-4F42-A605-C7142D5F61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6301119"/>
        <c:axId val="1726301535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'BALANCE FINANCIERO (3)'!$I$4:$I$6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'BALANCE FINANCIERO (3)'!$B$7:$B$11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'BALANCE FINANCIERO (3)'!$I$7:$I$11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0BA3-4F42-A605-C7142D5F6153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0BA3-4F42-A605-C7142D5F6153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5"/>
          <c:order val="4"/>
          <c:tx>
            <c:strRef>
              <c:f>'BALANCE FINANCIERO (3)'!$I$4:$I$6</c:f>
              <c:strCache>
                <c:ptCount val="3"/>
                <c:pt idx="0">
                  <c:v>EJECUTADO</c:v>
                </c:pt>
                <c:pt idx="1">
                  <c:v>MES</c:v>
                </c:pt>
                <c:pt idx="2">
                  <c:v> % 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Lit>
              <c:ptCount val="5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'BALANCE FINANCIERO (3)'!$I$7:$I$11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0BA3-4F42-A605-C7142D5F61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6302367"/>
        <c:axId val="1726306111"/>
        <c:extLst>
          <c:ext xmlns:c15="http://schemas.microsoft.com/office/drawing/2012/chart" uri="{02D57815-91ED-43cb-92C2-25804820EDAC}">
            <c15:filteredLine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'BALANCE FINANCIERO (3)'!$H$4:$H$6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'BALANCE FINANCIERO (3)'!$H$7:$H$11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0BA3-4F42-A605-C7142D5F6153}"/>
                  </c:ext>
                </c:extLst>
              </c15:ser>
            </c15:filteredLineSeries>
            <c15:filteredLineSeries>
              <c15:ser>
                <c:idx val="6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(3)'!$J$4:$J$6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(3)'!$J$7:$J$11</c15:sqref>
                        </c15:formulaRef>
                      </c:ext>
                    </c:extLst>
                    <c:numCache>
                      <c:formatCode>_("$"* #,##0_);_("$"* \(#,##0\);_("$"* "-"_);_(@_)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0BA3-4F42-A605-C7142D5F6153}"/>
                  </c:ext>
                </c:extLst>
              </c15:ser>
            </c15:filteredLineSeries>
            <c15:filteredLineSeries>
              <c15:ser>
                <c:idx val="7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(3)'!$K$4:$K$6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% 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(3)'!$K$7:$K$11</c15:sqref>
                        </c15:formulaRef>
                      </c:ext>
                    </c:extLst>
                    <c:numCache>
                      <c:formatCode>_("$"* #,##0_);_("$"* \(#,##0\);_("$"* "-"_);_(@_)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0BA3-4F42-A605-C7142D5F6153}"/>
                  </c:ext>
                </c:extLst>
              </c15:ser>
            </c15:filteredLineSeries>
          </c:ext>
        </c:extLst>
      </c:lineChart>
      <c:catAx>
        <c:axId val="17263011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535"/>
        <c:crosses val="autoZero"/>
        <c:auto val="1"/>
        <c:lblAlgn val="ctr"/>
        <c:lblOffset val="100"/>
        <c:noMultiLvlLbl val="0"/>
      </c:catAx>
      <c:valAx>
        <c:axId val="1726301535"/>
        <c:scaling>
          <c:orientation val="minMax"/>
          <c:max val="5.000000000000001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119"/>
        <c:crosses val="autoZero"/>
        <c:crossBetween val="between"/>
        <c:majorUnit val="2.0000000000000004E-2"/>
        <c:minorUnit val="2.0000000000000005E-3"/>
      </c:valAx>
      <c:valAx>
        <c:axId val="1726306111"/>
        <c:scaling>
          <c:orientation val="minMax"/>
        </c:scaling>
        <c:delete val="1"/>
        <c:axPos val="r"/>
        <c:numFmt formatCode="General" sourceLinked="1"/>
        <c:majorTickMark val="none"/>
        <c:minorTickMark val="none"/>
        <c:tickLblPos val="nextTo"/>
        <c:crossAx val="1726302367"/>
        <c:crosses val="max"/>
        <c:crossBetween val="between"/>
      </c:valAx>
      <c:catAx>
        <c:axId val="172630236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2630611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CO"/>
              <a:t>VARIACION POR MES ACUMULADA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'BALANCE FINANCIERO (4)'!$G$4:$G$6</c:f>
              <c:strCache>
                <c:ptCount val="3"/>
                <c:pt idx="0">
                  <c:v>PROGRAMADO</c:v>
                </c:pt>
                <c:pt idx="1">
                  <c:v>ACUMULADO</c:v>
                </c:pt>
                <c:pt idx="2">
                  <c:v> %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'BALANCE FINANCIERO (4)'!$B$7:$B$11</c:f>
              <c:strCache>
                <c:ptCount val="5"/>
                <c:pt idx="0">
                  <c:v>MES 1</c:v>
                </c:pt>
                <c:pt idx="1">
                  <c:v>MES 2</c:v>
                </c:pt>
                <c:pt idx="2">
                  <c:v>MES 3</c:v>
                </c:pt>
                <c:pt idx="3">
                  <c:v>MES 4</c:v>
                </c:pt>
                <c:pt idx="4">
                  <c:v>MES 5</c:v>
                </c:pt>
              </c:strCache>
              <c:extLst/>
            </c:strRef>
          </c:cat>
          <c:val>
            <c:numRef>
              <c:f>'BALANCE FINANCIERO (4)'!$G$7:$G$11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0.00%">
                  <c:v>2.8637564578881795E-3</c:v>
                </c:pt>
                <c:pt idx="4" formatCode="0.00%">
                  <c:v>2.1733900548029091E-2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9C7E-430C-977B-D83438F85F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6301119"/>
        <c:axId val="1726301535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2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2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2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'BALANCE FINANCIERO (4)'!$B$7:$B$11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9C7E-430C-977B-D83438F85F32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3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3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9C7E-430C-977B-D83438F85F32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7"/>
          <c:order val="6"/>
          <c:tx>
            <c:strRef>
              <c:f>'BALANCE FINANCIERO (4)'!$K$4:$K$6</c:f>
              <c:strCache>
                <c:ptCount val="3"/>
                <c:pt idx="0">
                  <c:v>EJECUTADO</c:v>
                </c:pt>
                <c:pt idx="1">
                  <c:v>ACUMULADO</c:v>
                </c:pt>
                <c:pt idx="2">
                  <c:v> % </c:v>
                </c:pt>
              </c:strCache>
            </c:strRef>
          </c:tx>
          <c:spPr>
            <a:ln w="34925" cap="rnd">
              <a:solidFill>
                <a:schemeClr val="accent2">
                  <a:lumMod val="60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Lit>
              <c:ptCount val="5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'BALANCE FINANCIERO (4)'!$K$7:$K$11</c:f>
              <c:numCache>
                <c:formatCode>General</c:formatCode>
                <c:ptCount val="5"/>
                <c:pt idx="0" formatCode="_(&quot;$&quot;* #,##0_);_(&quot;$&quot;* \(#,##0\);_(&quot;$&quot;* &quot;-&quot;_);_(@_)">
                  <c:v>0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9C7E-430C-977B-D83438F85F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6302367"/>
        <c:axId val="1726306111"/>
        <c:extLst>
          <c:ext xmlns:c15="http://schemas.microsoft.com/office/drawing/2012/chart" uri="{02D57815-91ED-43cb-92C2-25804820EDAC}">
            <c15:filteredLine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'BALANCE FINANCIERO (4)'!$H$4:$H$6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34925" cap="rnd">
                    <a:solidFill>
                      <a:schemeClr val="accent5"/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'BALANCE FINANCIERO (4)'!$H$7:$H$11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9C7E-430C-977B-D83438F85F32}"/>
                  </c:ext>
                </c:extLst>
              </c15:ser>
            </c15:filteredLineSeries>
            <c15:filteredLineSeries>
              <c15:ser>
                <c:idx val="5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ln w="34925" cap="rnd">
                    <a:solidFill>
                      <a:schemeClr val="accent6"/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9C7E-430C-977B-D83438F85F32}"/>
                  </c:ext>
                </c:extLst>
              </c15:ser>
            </c15:filteredLineSeries>
            <c15:filteredLineSeries>
              <c15:ser>
                <c:idx val="6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(4)'!$J$4:$J$6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3492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(4)'!$J$7:$J$11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 formatCode="_(&quot;$&quot;* #,##0_);_(&quot;$&quot;* \(#,##0\);_(&quot;$&quot;* &quot;-&quot;_);_(@_)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9C7E-430C-977B-D83438F85F32}"/>
                  </c:ext>
                </c:extLst>
              </c15:ser>
            </c15:filteredLineSeries>
          </c:ext>
        </c:extLst>
      </c:lineChart>
      <c:catAx>
        <c:axId val="17263011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535"/>
        <c:crosses val="autoZero"/>
        <c:auto val="1"/>
        <c:lblAlgn val="ctr"/>
        <c:lblOffset val="100"/>
        <c:noMultiLvlLbl val="0"/>
      </c:catAx>
      <c:valAx>
        <c:axId val="1726301535"/>
        <c:scaling>
          <c:orientation val="minMax"/>
          <c:max val="0.5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119"/>
        <c:crosses val="autoZero"/>
        <c:crossBetween val="between"/>
        <c:majorUnit val="6.0000000000000012E-2"/>
        <c:minorUnit val="5.000000000000001E-3"/>
      </c:valAx>
      <c:valAx>
        <c:axId val="1726306111"/>
        <c:scaling>
          <c:orientation val="minMax"/>
        </c:scaling>
        <c:delete val="0"/>
        <c:axPos val="r"/>
        <c:numFmt formatCode="_(&quot;$&quot;* #,##0_);_(&quot;$&quot;* \(#,##0\);_(&quot;$&quot;* &quot;-&quot;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2367"/>
        <c:crosses val="max"/>
        <c:crossBetween val="between"/>
      </c:valAx>
      <c:catAx>
        <c:axId val="172630236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2630611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28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gradFill>
        <a:gsLst>
          <a:gs pos="100000">
            <a:schemeClr val="dk1">
              <a:lumMod val="95000"/>
              <a:lumOff val="5000"/>
            </a:schemeClr>
          </a:gs>
          <a:gs pos="0">
            <a:schemeClr val="dk1">
              <a:lumMod val="75000"/>
              <a:lumOff val="25000"/>
            </a:schemeClr>
          </a:gs>
        </a:gsLst>
        <a:path path="circle">
          <a:fillToRect l="50000" t="50000" r="50000" b="50000"/>
        </a:path>
      </a:gradFill>
      <a:ln w="9525">
        <a:solidFill>
          <a:schemeClr val="dk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gradFill>
        <a:gsLst>
          <a:gs pos="100000">
            <a:schemeClr val="lt1">
              <a:lumMod val="85000"/>
            </a:schemeClr>
          </a:gs>
          <a:gs pos="0">
            <a:schemeClr val="lt1"/>
          </a:gs>
        </a:gsLst>
        <a:path path="circle">
          <a:fillToRect l="50000" t="50000" r="50000" b="50000"/>
        </a:path>
      </a:gradFill>
      <a:ln w="9525" cap="flat" cmpd="sng" algn="ctr">
        <a:solidFill>
          <a:schemeClr val="lt1"/>
        </a:solidFill>
        <a:round/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8F6756E-81DA-9FAC-70D8-556F658BDD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E92A46E5-772B-4A8A-A167-62663A29553C}" type="datetime1">
              <a:rPr lang="es-ES" smtClean="0"/>
              <a:t>31/05/2024</a:t>
            </a:fld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71D415-D05A-7067-CCD3-457153D96C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E2C230DF-5933-439D-898F-38E9AC9BA688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B97095E3-54D2-CFD2-4F49-7536FC8641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8" name="Marcador de encabezado 7">
            <a:extLst>
              <a:ext uri="{FF2B5EF4-FFF2-40B4-BE49-F238E27FC236}">
                <a16:creationId xmlns:a16="http://schemas.microsoft.com/office/drawing/2014/main" id="{521EE01A-C0B5-5ECF-96DD-768F86AA15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16DB30B6-91B7-493F-B445-96E1D2848A7B}" type="datetime1">
              <a:rPr lang="es-ES" smtClean="0"/>
              <a:t>31/05/2024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A89C7E07-3C67-C64C-8DA0-0404F630397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245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13416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32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806C6F65-35CD-D64B-992A-0C1C1E003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7" name="Autoforma 24">
              <a:extLst>
                <a:ext uri="{FF2B5EF4-FFF2-40B4-BE49-F238E27FC236}">
                  <a16:creationId xmlns:a16="http://schemas.microsoft.com/office/drawing/2014/main" id="{CFD467E2-FF13-7E4F-BEF9-EA1A17665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8" name="Forma libre 7">
              <a:extLst>
                <a:ext uri="{FF2B5EF4-FFF2-40B4-BE49-F238E27FC236}">
                  <a16:creationId xmlns:a16="http://schemas.microsoft.com/office/drawing/2014/main" id="{CA85A327-3157-B442-993A-6900F712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9" name="Forma libre 8">
              <a:extLst>
                <a:ext uri="{FF2B5EF4-FFF2-40B4-BE49-F238E27FC236}">
                  <a16:creationId xmlns:a16="http://schemas.microsoft.com/office/drawing/2014/main" id="{9A459CB4-74AF-0544-AB1E-7CC6D10F8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95A20BFD-9142-D64A-A78A-61B75FCA0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B80736DF-C890-DB47-AEAA-D3D92505E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</p:grpSp>
      <p:sp>
        <p:nvSpPr>
          <p:cNvPr id="12" name="Título 1">
            <a:extLst>
              <a:ext uri="{FF2B5EF4-FFF2-40B4-BE49-F238E27FC236}">
                <a16:creationId xmlns:a16="http://schemas.microsoft.com/office/drawing/2014/main" id="{39F93F26-ED5C-E74E-BFBD-E3054DC1B9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89572"/>
            <a:ext cx="6787747" cy="159350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 spc="50" baseline="0">
                <a:latin typeface="+mj-lt"/>
              </a:defRPr>
            </a:lvl1pPr>
          </a:lstStyle>
          <a:p>
            <a:pPr rtl="0"/>
            <a:r>
              <a:rPr lang="es-ES" noProof="0" dirty="0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186153BD-9D2B-47EB-3553-1D3F6663B2A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4359" y="2281918"/>
            <a:ext cx="6787747" cy="3708517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lnSpc>
                <a:spcPct val="8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lang="es-ES" sz="2400" b="1" i="0" kern="1200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283464">
              <a:spcBef>
                <a:spcPts val="6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 noProof="0" dirty="0"/>
              <a:t>Haga clic para agregar contenido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3" name="Marcador de número de diapositiva 42">
            <a:extLst>
              <a:ext uri="{FF2B5EF4-FFF2-40B4-BE49-F238E27FC236}">
                <a16:creationId xmlns:a16="http://schemas.microsoft.com/office/drawing/2014/main" id="{D80CCC8F-9CF1-9621-04EB-DFA68FEE42D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42" name="Marcador de fecha 41">
            <a:extLst>
              <a:ext uri="{FF2B5EF4-FFF2-40B4-BE49-F238E27FC236}">
                <a16:creationId xmlns:a16="http://schemas.microsoft.com/office/drawing/2014/main" id="{29CE2856-DB8F-5603-C085-74C70560FAC8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noProof="0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979826C1-7A52-DA25-F422-EE62DED7D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0552" cy="0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089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de secció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>
            <a:extLst>
              <a:ext uri="{FF2B5EF4-FFF2-40B4-BE49-F238E27FC236}">
                <a16:creationId xmlns:a16="http://schemas.microsoft.com/office/drawing/2014/main" id="{B79D0555-EBDC-B53A-212D-A5921795FE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80543"/>
          </a:xfrm>
          <a:custGeom>
            <a:avLst/>
            <a:gdLst>
              <a:gd name="connsiteX0" fmla="*/ 6309360 w 12192000"/>
              <a:gd name="connsiteY0" fmla="*/ 3951843 h 6880543"/>
              <a:gd name="connsiteX1" fmla="*/ 6309360 w 12192000"/>
              <a:gd name="connsiteY1" fmla="*/ 4052427 h 6880543"/>
              <a:gd name="connsiteX2" fmla="*/ 8442960 w 12192000"/>
              <a:gd name="connsiteY2" fmla="*/ 4052427 h 6880543"/>
              <a:gd name="connsiteX3" fmla="*/ 8442960 w 12192000"/>
              <a:gd name="connsiteY3" fmla="*/ 3951843 h 6880543"/>
              <a:gd name="connsiteX4" fmla="*/ 0 w 12192000"/>
              <a:gd name="connsiteY4" fmla="*/ 0 h 6880543"/>
              <a:gd name="connsiteX5" fmla="*/ 12192000 w 12192000"/>
              <a:gd name="connsiteY5" fmla="*/ 0 h 6880543"/>
              <a:gd name="connsiteX6" fmla="*/ 12192000 w 12192000"/>
              <a:gd name="connsiteY6" fmla="*/ 6880543 h 6880543"/>
              <a:gd name="connsiteX7" fmla="*/ 0 w 12192000"/>
              <a:gd name="connsiteY7" fmla="*/ 6880543 h 6880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80543">
                <a:moveTo>
                  <a:pt x="6309360" y="3951843"/>
                </a:moveTo>
                <a:lnTo>
                  <a:pt x="6309360" y="4052427"/>
                </a:lnTo>
                <a:lnTo>
                  <a:pt x="8442960" y="4052427"/>
                </a:lnTo>
                <a:lnTo>
                  <a:pt x="8442960" y="395184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80543"/>
                </a:lnTo>
                <a:lnTo>
                  <a:pt x="0" y="6880543"/>
                </a:lnTo>
                <a:close/>
              </a:path>
            </a:pathLst>
          </a:custGeom>
        </p:spPr>
        <p:txBody>
          <a:bodyPr wrap="square" tIns="182880" rtlCol="0">
            <a:noAutofit/>
          </a:bodyPr>
          <a:lstStyle>
            <a:lvl1pPr marL="0" indent="0" algn="ctr">
              <a:buNone/>
              <a:defRPr lang="es-ES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59" y="444933"/>
            <a:ext cx="5477479" cy="329184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6000" b="1" i="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6BA398-1ED2-1FCA-63B9-8915A8C7A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09360" y="3951843"/>
            <a:ext cx="2133600" cy="10058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91695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99835" y="43052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A9973BC6-F6E5-0B3B-C8AB-0AC4020D4E8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1113"/>
            <a:ext cx="5791200" cy="6880226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/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9835" y="456860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29169ED6-4B82-6844-119F-AC15CDF2D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91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umen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57F1500-1A16-D1EF-4F0C-030852B29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" name="Grupo 9">
            <a:extLst>
              <a:ext uri="{FF2B5EF4-FFF2-40B4-BE49-F238E27FC236}">
                <a16:creationId xmlns:a16="http://schemas.microsoft.com/office/drawing/2014/main" id="{2D07A0BE-3890-193E-9439-F294E61A7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11" name="Forma libre 19">
              <a:extLst>
                <a:ext uri="{FF2B5EF4-FFF2-40B4-BE49-F238E27FC236}">
                  <a16:creationId xmlns:a16="http://schemas.microsoft.com/office/drawing/2014/main" id="{C05217ED-C258-E6CE-BA7F-28A6EA41BCD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20">
              <a:extLst>
                <a:ext uri="{FF2B5EF4-FFF2-40B4-BE49-F238E27FC236}">
                  <a16:creationId xmlns:a16="http://schemas.microsoft.com/office/drawing/2014/main" id="{F3E11A1F-14DD-BA35-D7D7-4D4ADEAA348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21">
              <a:extLst>
                <a:ext uri="{FF2B5EF4-FFF2-40B4-BE49-F238E27FC236}">
                  <a16:creationId xmlns:a16="http://schemas.microsoft.com/office/drawing/2014/main" id="{F14541B0-973F-7E21-1019-D2FB83C8C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32" name="Título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02875"/>
            <a:ext cx="10873740" cy="168020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6FE0DC0-B0D7-F4D6-8038-177AD7A8C21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0" y="2282008"/>
            <a:ext cx="7810500" cy="3699328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7ED58739-4346-5104-B1AC-89ED035912A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9272B8D-F380-9F1A-C8E6-BDD2352B1763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29641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304">
          <p15:clr>
            <a:srgbClr val="FBAE40"/>
          </p15:clr>
        </p15:guide>
        <p15:guide id="4" pos="5736">
          <p15:clr>
            <a:srgbClr val="FBAE40"/>
          </p15:clr>
        </p15:guide>
        <p15:guide id="5" pos="1944">
          <p15:clr>
            <a:srgbClr val="FBAE40"/>
          </p15:clr>
        </p15:guide>
        <p15:guide id="6" pos="4008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5352">
          <p15:clr>
            <a:srgbClr val="FBAE40"/>
          </p15:clr>
        </p15:guide>
        <p15:guide id="11" pos="3648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09905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78129"/>
            <a:ext cx="9778365" cy="149459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14DA3C5-63E4-BAFB-1D68-47F71EEEE53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9436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BD11386D-847E-8CF5-E56A-42E80A65A08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881898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056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2E558A9-6DD6-E21D-3A8F-6707E1DD1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12" name="Autoforma 24">
              <a:extLst>
                <a:ext uri="{FF2B5EF4-FFF2-40B4-BE49-F238E27FC236}">
                  <a16:creationId xmlns:a16="http://schemas.microsoft.com/office/drawing/2014/main" id="{3FC994E4-318C-1E66-B4E4-8F8FD08E09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7">
              <a:extLst>
                <a:ext uri="{FF2B5EF4-FFF2-40B4-BE49-F238E27FC236}">
                  <a16:creationId xmlns:a16="http://schemas.microsoft.com/office/drawing/2014/main" id="{17C00E6B-F625-6D6C-8364-9DD9F3C36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8">
              <a:extLst>
                <a:ext uri="{FF2B5EF4-FFF2-40B4-BE49-F238E27FC236}">
                  <a16:creationId xmlns:a16="http://schemas.microsoft.com/office/drawing/2014/main" id="{C6197B87-4F65-7981-9463-84830CD368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8" name="Forma libre 9">
              <a:extLst>
                <a:ext uri="{FF2B5EF4-FFF2-40B4-BE49-F238E27FC236}">
                  <a16:creationId xmlns:a16="http://schemas.microsoft.com/office/drawing/2014/main" id="{86AA517C-7217-D864-B7E7-40984A288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9" name="Forma libre 10">
              <a:extLst>
                <a:ext uri="{FF2B5EF4-FFF2-40B4-BE49-F238E27FC236}">
                  <a16:creationId xmlns:a16="http://schemas.microsoft.com/office/drawing/2014/main" id="{524013C6-491C-CAA2-5BD6-7C7359671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8885" y="3499667"/>
            <a:ext cx="4939666" cy="254281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47460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457201"/>
            <a:ext cx="5198269" cy="2305050"/>
          </a:xfrm>
        </p:spPr>
        <p:txBody>
          <a:bodyPr lIns="0" tIns="274320" rtlCol="0">
            <a:normAutofit/>
          </a:bodyPr>
          <a:lstStyle>
            <a:lvl1pPr marL="457200" indent="-457200">
              <a:spcBef>
                <a:spcPts val="1800"/>
              </a:spcBef>
              <a:buFont typeface="+mj-lt"/>
              <a:buAutoNum type="arabicPeriod"/>
              <a:defRPr lang="es-ES" sz="2000"/>
            </a:lvl1pPr>
            <a:lvl2pPr marL="914400" indent="-457200">
              <a:spcBef>
                <a:spcPts val="1800"/>
              </a:spcBef>
              <a:buFont typeface="+mj-lt"/>
              <a:buAutoNum type="alphaLcPeriod"/>
              <a:defRPr lang="es-ES" sz="2000"/>
            </a:lvl2pPr>
            <a:lvl3pPr marL="1371600" indent="-457200">
              <a:spcBef>
                <a:spcPts val="1800"/>
              </a:spcBef>
              <a:buFont typeface="+mj-lt"/>
              <a:buAutoNum type="arabicParenR"/>
              <a:defRPr lang="es-ES" sz="2000"/>
            </a:lvl3pPr>
            <a:lvl4pPr marL="1371600" indent="0">
              <a:spcBef>
                <a:spcPts val="1800"/>
              </a:spcBef>
              <a:buFont typeface="+mj-lt"/>
              <a:buNone/>
              <a:defRPr lang="es-ES" sz="2000"/>
            </a:lvl4pPr>
            <a:lvl5pPr marL="2286000" indent="-457200">
              <a:spcBef>
                <a:spcPts val="1800"/>
              </a:spcBef>
              <a:buFont typeface="+mj-lt"/>
              <a:buAutoNum type="arabicPeriod"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endParaRPr lang="es-ES" dirty="0"/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3AC171DA-232D-44C1-6B93-40BACB298F4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810595"/>
            <a:ext cx="5198269" cy="3319513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4606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e imagen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310" y="278129"/>
            <a:ext cx="5063490" cy="235402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1EF4505D-6803-3813-7738-04996342781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94360" y="3279579"/>
            <a:ext cx="5044440" cy="2994415"/>
          </a:xfrm>
        </p:spPr>
        <p:txBody>
          <a:bodyPr lIns="0" tIns="22860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997459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4658637A-5D36-6127-19BC-C203E23FA4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6118225" cy="6858000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9319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y tabla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F555767-B3D8-BD57-1D42-7F6E1E668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9" name="Forma libre 13">
              <a:extLst>
                <a:ext uri="{FF2B5EF4-FFF2-40B4-BE49-F238E27FC236}">
                  <a16:creationId xmlns:a16="http://schemas.microsoft.com/office/drawing/2014/main" id="{BC972B6D-098C-52F6-E990-52623B368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5" name="Forma libre 14">
              <a:extLst>
                <a:ext uri="{FF2B5EF4-FFF2-40B4-BE49-F238E27FC236}">
                  <a16:creationId xmlns:a16="http://schemas.microsoft.com/office/drawing/2014/main" id="{3F0D3EE3-9A8C-531D-1EEE-1AFAB9F3B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7" name="Forma libre 15">
              <a:extLst>
                <a:ext uri="{FF2B5EF4-FFF2-40B4-BE49-F238E27FC236}">
                  <a16:creationId xmlns:a16="http://schemas.microsoft.com/office/drawing/2014/main" id="{A2BE192C-1768-890B-EC1B-5ED6E1F82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61409" y="4661717"/>
            <a:ext cx="7936230" cy="138076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670935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584005"/>
            <a:ext cx="2825115" cy="3999060"/>
          </a:xfrm>
        </p:spPr>
        <p:txBody>
          <a:bodyPr lIns="0" tIns="27432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457200" indent="0">
              <a:spcBef>
                <a:spcPts val="1800"/>
              </a:spcBef>
              <a:buNone/>
              <a:defRPr lang="es-ES" sz="2000"/>
            </a:lvl2pPr>
            <a:lvl3pPr marL="914400" indent="0">
              <a:spcBef>
                <a:spcPts val="1800"/>
              </a:spcBef>
              <a:buNone/>
              <a:defRPr lang="es-ES" sz="2000"/>
            </a:lvl3pPr>
            <a:lvl4pPr marL="1371600" indent="0">
              <a:spcBef>
                <a:spcPts val="1800"/>
              </a:spcBef>
              <a:buNone/>
              <a:defRPr lang="es-ES" sz="2000"/>
            </a:lvl4pPr>
            <a:lvl5pPr marL="1828800" indent="0">
              <a:spcBef>
                <a:spcPts val="1800"/>
              </a:spcBef>
              <a:buNone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70934" y="584005"/>
            <a:ext cx="7926705" cy="399906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4329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98408"/>
            <a:ext cx="10972800" cy="157431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5523" y="2676525"/>
            <a:ext cx="5746750" cy="359747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620000" y="2676525"/>
            <a:ext cx="3947160" cy="3597470"/>
          </a:xfrm>
        </p:spPr>
        <p:txBody>
          <a:bodyPr lIns="0" rtlCol="0">
            <a:normAutofit/>
          </a:bodyPr>
          <a:lstStyle>
            <a:lvl1pPr marL="342900" indent="-342900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>
              <a:spcBef>
                <a:spcPts val="18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97447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a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02400"/>
            <a:ext cx="10972800" cy="157032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9" name="Marcador de posición de la tabla 2">
            <a:extLst>
              <a:ext uri="{FF2B5EF4-FFF2-40B4-BE49-F238E27FC236}">
                <a16:creationId xmlns:a16="http://schemas.microsoft.com/office/drawing/2014/main" id="{1506B022-475A-6647-98FF-D5C319A0C7C4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594360" y="2628629"/>
            <a:ext cx="10972800" cy="3636740"/>
          </a:xfrm>
        </p:spPr>
        <p:txBody>
          <a:bodyPr rtlCol="0">
            <a:noAutofit/>
          </a:bodyPr>
          <a:lstStyle>
            <a:lvl1pPr>
              <a:defRPr lang="es-ES"/>
            </a:lvl1pPr>
          </a:lstStyle>
          <a:p>
            <a:pPr rtl="0"/>
            <a:r>
              <a:rPr lang="es-ES"/>
              <a:t>Haga clic en el icono para agregar una tabla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109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flipH="1" flipV="1">
            <a:off x="6092752" y="0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4360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58B149C6-5AAC-B8E5-5411-EA38821F6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273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360" y="1825625"/>
            <a:ext cx="103822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2" name="Marcador de título 11">
            <a:extLst>
              <a:ext uri="{FF2B5EF4-FFF2-40B4-BE49-F238E27FC236}">
                <a16:creationId xmlns:a16="http://schemas.microsoft.com/office/drawing/2014/main" id="{D41FC0AE-253D-D242-9C88-017078F8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365125"/>
            <a:ext cx="10401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ES"/>
            </a:defPPr>
          </a:lstStyle>
          <a:p>
            <a:pPr rtl="0"/>
            <a:r>
              <a:rPr lang="es-ES"/>
              <a:t>Haga clic para modificar el estilo de título del patrón</a:t>
            </a:r>
          </a:p>
        </p:txBody>
      </p:sp>
      <p:sp>
        <p:nvSpPr>
          <p:cNvPr id="30" name="Marcador de fecha 3">
            <a:extLst>
              <a:ext uri="{FF2B5EF4-FFF2-40B4-BE49-F238E27FC236}">
                <a16:creationId xmlns:a16="http://schemas.microsoft.com/office/drawing/2014/main" id="{EF47083A-6D76-4B4D-87CA-E08E212F7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33648" y="6332220"/>
            <a:ext cx="131318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0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32" name="Marcador de número de diapositiva 5">
            <a:extLst>
              <a:ext uri="{FF2B5EF4-FFF2-40B4-BE49-F238E27FC236}">
                <a16:creationId xmlns:a16="http://schemas.microsoft.com/office/drawing/2014/main" id="{C8ADA0DF-3751-9A48-8A21-59F01C782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4360" y="6332220"/>
            <a:ext cx="52324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1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698" r:id="rId2"/>
    <p:sldLayoutId id="2147483710" r:id="rId3"/>
    <p:sldLayoutId id="2147483700" r:id="rId4"/>
    <p:sldLayoutId id="2147483701" r:id="rId5"/>
    <p:sldLayoutId id="2147483659" r:id="rId6"/>
    <p:sldLayoutId id="2147483709" r:id="rId7"/>
    <p:sldLayoutId id="2147483708" r:id="rId8"/>
    <p:sldLayoutId id="2147483707" r:id="rId9"/>
    <p:sldLayoutId id="2147483706" r:id="rId10"/>
    <p:sldLayoutId id="2147483705" r:id="rId11"/>
    <p:sldLayoutId id="2147483704" r:id="rId12"/>
    <p:sldLayoutId id="2147483703" r:id="rId13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lang="es-ES" sz="4400" b="1" i="0" kern="1200" spc="100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 lang="es-ES">
          <a:solidFill>
            <a:schemeClr val="tx2"/>
          </a:solidFill>
        </a:defRPr>
      </a:lvl2pPr>
      <a:lvl3pPr eaLnBrk="1" hangingPunct="1">
        <a:defRPr lang="es-ES">
          <a:solidFill>
            <a:schemeClr val="tx2"/>
          </a:solidFill>
        </a:defRPr>
      </a:lvl3pPr>
      <a:lvl4pPr eaLnBrk="1" hangingPunct="1">
        <a:defRPr lang="es-ES">
          <a:solidFill>
            <a:schemeClr val="tx2"/>
          </a:solidFill>
        </a:defRPr>
      </a:lvl4pPr>
      <a:lvl5pPr eaLnBrk="1" hangingPunct="1">
        <a:defRPr lang="es-ES">
          <a:solidFill>
            <a:schemeClr val="tx2"/>
          </a:solidFill>
        </a:defRPr>
      </a:lvl5pPr>
      <a:lvl6pPr eaLnBrk="1" hangingPunct="1">
        <a:defRPr lang="es-ES">
          <a:solidFill>
            <a:schemeClr val="tx2"/>
          </a:solidFill>
        </a:defRPr>
      </a:lvl6pPr>
      <a:lvl7pPr eaLnBrk="1" hangingPunct="1">
        <a:defRPr lang="es-ES">
          <a:solidFill>
            <a:schemeClr val="tx2"/>
          </a:solidFill>
        </a:defRPr>
      </a:lvl7pPr>
      <a:lvl8pPr eaLnBrk="1" hangingPunct="1">
        <a:defRPr lang="es-ES">
          <a:solidFill>
            <a:schemeClr val="tx2"/>
          </a:solidFill>
        </a:defRPr>
      </a:lvl8pPr>
      <a:lvl9pPr eaLnBrk="1" hangingPunct="1">
        <a:defRPr lang="es-ES">
          <a:solidFill>
            <a:schemeClr val="tx2"/>
          </a:solidFill>
        </a:defRPr>
      </a:lvl9pPr>
    </p:titleStyle>
    <p:bodyStyle>
      <a:lvl1pPr marL="228600" indent="-283464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s-ES" sz="28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4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0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600" userDrawn="1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pos="39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1D9D6-2977-ABCD-FDF8-51AFA5064E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9904" y="411479"/>
            <a:ext cx="5486400" cy="3291840"/>
          </a:xfrm>
        </p:spPr>
        <p:txBody>
          <a:bodyPr rtlCol="0"/>
          <a:lstStyle>
            <a:defPPr>
              <a:defRPr lang="es-ES"/>
            </a:defPPr>
          </a:lstStyle>
          <a:p>
            <a:pPr algn="just" rtl="0"/>
            <a:r>
              <a:rPr lang="es-MX" sz="2400" dirty="0"/>
              <a:t>OBJETO DEL PROYECTO: REALIZAR CONSTRUCCIÓN CALLE DE RODAJE, MEJORAMIENTO DE FRANJAS DE SEGURIDAD INCLUYE CANALES Y EL SUMINISTRO E INSTALACIÓN Y PUESTA EN FUNCIONAMIENTO DEL SIS AYUDAS VISUALES DEL AEROPUERTO ALFREDO VÁSQUEZ COBO DE LETICIA, AMAZONAS (VF).</a:t>
            </a:r>
            <a:endParaRPr lang="es-ES" sz="24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50256FE-C99F-46D6-B6DE-CA992D0D4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1229" y="4617721"/>
            <a:ext cx="2505075" cy="18288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5AA61ECA-D59F-4338-A117-3D2DD362F0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828736"/>
            <a:ext cx="3037938" cy="161778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FBBF735-88A8-4DF8-9FCA-9C315D90E0A5}"/>
              </a:ext>
            </a:extLst>
          </p:cNvPr>
          <p:cNvSpPr txBox="1"/>
          <p:nvPr/>
        </p:nvSpPr>
        <p:spPr>
          <a:xfrm>
            <a:off x="1230202" y="5532121"/>
            <a:ext cx="31914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spc="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31 MAYO</a:t>
            </a:r>
            <a:r>
              <a:rPr lang="es-CO" sz="2400" b="1" dirty="0">
                <a:solidFill>
                  <a:schemeClr val="bg1"/>
                </a:solidFill>
              </a:rPr>
              <a:t> </a:t>
            </a:r>
            <a:r>
              <a:rPr lang="es-CO" sz="2400" b="1" spc="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2024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2715190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110C19C-6397-4111-B6A1-D9EBECDB4CF6}"/>
              </a:ext>
            </a:extLst>
          </p:cNvPr>
          <p:cNvSpPr txBox="1"/>
          <p:nvPr/>
        </p:nvSpPr>
        <p:spPr>
          <a:xfrm>
            <a:off x="807571" y="486344"/>
            <a:ext cx="68303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DATOS GENERALES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50B1FE3-F0FD-420E-82A7-B0D2797C99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636" y="1835631"/>
            <a:ext cx="10938727" cy="388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14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7477445-2A55-4652-A5C6-F23F4E0AD269}"/>
              </a:ext>
            </a:extLst>
          </p:cNvPr>
          <p:cNvSpPr txBox="1"/>
          <p:nvPr/>
        </p:nvSpPr>
        <p:spPr>
          <a:xfrm>
            <a:off x="568673" y="106393"/>
            <a:ext cx="10719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022B283-DE06-409D-B227-72699D31E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487" y="1029723"/>
            <a:ext cx="8594976" cy="558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60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D1CB1DA-A26D-4972-9267-6109E0CBB297}"/>
              </a:ext>
            </a:extLst>
          </p:cNvPr>
          <p:cNvSpPr txBox="1"/>
          <p:nvPr/>
        </p:nvSpPr>
        <p:spPr>
          <a:xfrm>
            <a:off x="568673" y="106393"/>
            <a:ext cx="10719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7B6B2C8-0479-4D85-A140-8251FD7A0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673" y="1261229"/>
            <a:ext cx="10163022" cy="216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08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DB2FB4F-6A25-4701-90B1-A1B326BA9923}"/>
              </a:ext>
            </a:extLst>
          </p:cNvPr>
          <p:cNvSpPr txBox="1"/>
          <p:nvPr/>
        </p:nvSpPr>
        <p:spPr>
          <a:xfrm>
            <a:off x="586602" y="213970"/>
            <a:ext cx="9373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CRONOGRAMA GENERAL DEL PROYECTO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0AC7ACE7-3E0E-4289-BBED-C5A8D4F585B6}"/>
              </a:ext>
            </a:extLst>
          </p:cNvPr>
          <p:cNvGraphicFramePr>
            <a:graphicFrameLocks noGrp="1"/>
          </p:cNvGraphicFramePr>
          <p:nvPr/>
        </p:nvGraphicFramePr>
        <p:xfrm>
          <a:off x="586601" y="860302"/>
          <a:ext cx="10883502" cy="5540503"/>
        </p:xfrm>
        <a:graphic>
          <a:graphicData uri="http://schemas.openxmlformats.org/drawingml/2006/table">
            <a:tbl>
              <a:tblPr/>
              <a:tblGrid>
                <a:gridCol w="6262335">
                  <a:extLst>
                    <a:ext uri="{9D8B030D-6E8A-4147-A177-3AD203B41FA5}">
                      <a16:colId xmlns:a16="http://schemas.microsoft.com/office/drawing/2014/main" val="417417666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827009453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2237500188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2095553569"/>
                    </a:ext>
                  </a:extLst>
                </a:gridCol>
              </a:tblGrid>
              <a:tr h="154246"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Nombre de tarea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Duración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Comienzo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Fin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185728"/>
                  </a:ext>
                </a:extLst>
              </a:tr>
              <a:tr h="93066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CALLE RODAJE, MEJORAMIENTO DE FRANJAS DE SEGURIDAD INCLUYE CANALES Y EL SUMINISTRO E INSTALACIÒN Y PUESTA EN FUNCIONAMIENTO DEL SIS AYUDAS VISUALES DEL AEROPUERTO ALFREDO VÀSQUEZ COBRO DE LETICIA, AMAZONAS (VF)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493.5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</a:t>
                      </a:r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29/10/25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586906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342979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 de la Etapa de Revisiòn de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4563797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PRELIMINARES CANALES, FRAMJAS DE SEGURIDAD Y AYUDAS VISUALES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414968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 HIDROLOGICO E HIDRAULICO INCLUYE DISEÑO HIDRAULICO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96.7 días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456385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SISTEMA DE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5515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PERMISOS Y LICENCIAS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957939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MESAS DE TRABAJO CONCLUSIONES Y ENTREGA FINAL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77.25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26/03/24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5947659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ENTREGA DE CORRECCIONES E INFORMES FINALES HASTA SU APROBACION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505718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 Etapa de Revisiòn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7977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NUEVA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28/10/24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7011845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INSTALACIONES ELÉCTRICAS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28/08/24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440370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SEÑALIZACIÓN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30/12/24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30/01/25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937663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OBRAS COMPLEMENTARIAS ASOCIADAS A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6/05/25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610038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ZONAS DE SEGURIDAD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397.5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744262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SUMINISTRO E INSTALACION LUCES PARA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192.2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5/03/25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216153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CANALIZACIONES Y CABLEADO DE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183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29/11/24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15/07/25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8131328"/>
                  </a:ext>
                </a:extLst>
              </a:tr>
              <a:tr h="472917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ESTUDIOS DE PREINVERSIÓN - REVISIÓN, AJUSTE Y/O ACTUALIZACIÓN Y/O COMPLEMENTACIÓN SOBRE LOS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22/06/24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42717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</a:t>
                      </a:r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29/10/25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033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33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29EBA83-928B-4E1D-BB16-2337E51504FF}"/>
              </a:ext>
            </a:extLst>
          </p:cNvPr>
          <p:cNvSpPr txBox="1"/>
          <p:nvPr/>
        </p:nvSpPr>
        <p:spPr>
          <a:xfrm>
            <a:off x="281802" y="106394"/>
            <a:ext cx="1191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RESUMEN DE AVANCES-CRONOGRAMA GENERAL DEL PROYECTO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05FA7562-0A6F-4D38-BAEE-D42ADF4123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190578"/>
              </p:ext>
            </p:extLst>
          </p:nvPr>
        </p:nvGraphicFramePr>
        <p:xfrm>
          <a:off x="1732280" y="629614"/>
          <a:ext cx="7099300" cy="3055620"/>
        </p:xfrm>
        <a:graphic>
          <a:graphicData uri="http://schemas.openxmlformats.org/drawingml/2006/table">
            <a:tbl>
              <a:tblPr/>
              <a:tblGrid>
                <a:gridCol w="787400">
                  <a:extLst>
                    <a:ext uri="{9D8B030D-6E8A-4147-A177-3AD203B41FA5}">
                      <a16:colId xmlns:a16="http://schemas.microsoft.com/office/drawing/2014/main" val="3363242238"/>
                    </a:ext>
                  </a:extLst>
                </a:gridCol>
                <a:gridCol w="1130300">
                  <a:extLst>
                    <a:ext uri="{9D8B030D-6E8A-4147-A177-3AD203B41FA5}">
                      <a16:colId xmlns:a16="http://schemas.microsoft.com/office/drawing/2014/main" val="3038854952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2061847114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1970565550"/>
                    </a:ext>
                  </a:extLst>
                </a:gridCol>
                <a:gridCol w="1054100">
                  <a:extLst>
                    <a:ext uri="{9D8B030D-6E8A-4147-A177-3AD203B41FA5}">
                      <a16:colId xmlns:a16="http://schemas.microsoft.com/office/drawing/2014/main" val="3045542101"/>
                    </a:ext>
                  </a:extLst>
                </a:gridCol>
                <a:gridCol w="1003300">
                  <a:extLst>
                    <a:ext uri="{9D8B030D-6E8A-4147-A177-3AD203B41FA5}">
                      <a16:colId xmlns:a16="http://schemas.microsoft.com/office/drawing/2014/main" val="389027762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735209736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CORTE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PROGRAMADO ACUMULADO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EJECUTADO ACUMULADO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39046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50751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890453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195797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608233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63207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988817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178257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02063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3.75%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144865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59017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06973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5.75%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31837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446640"/>
                  </a:ext>
                </a:extLst>
              </a:tr>
            </a:tbl>
          </a:graphicData>
        </a:graphic>
      </p:graphicFrame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9CC7F50D-E82B-43E9-A04E-446C108209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0537731"/>
              </p:ext>
            </p:extLst>
          </p:nvPr>
        </p:nvGraphicFramePr>
        <p:xfrm>
          <a:off x="2546985" y="3852716"/>
          <a:ext cx="5735955" cy="28988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15861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B0CC83D-2D9C-47FF-BBA0-8DF6B2ED9192}"/>
              </a:ext>
            </a:extLst>
          </p:cNvPr>
          <p:cNvSpPr txBox="1"/>
          <p:nvPr/>
        </p:nvSpPr>
        <p:spPr>
          <a:xfrm>
            <a:off x="514350" y="190500"/>
            <a:ext cx="11096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RESUMEN DE AVANCES-CRONOGRAMA ETAPA REVISION DE ESTUDIOS Y DISEÑOS.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636210AE-1497-4026-B751-3D34C86D71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981535"/>
              </p:ext>
            </p:extLst>
          </p:nvPr>
        </p:nvGraphicFramePr>
        <p:xfrm>
          <a:off x="1158240" y="1066800"/>
          <a:ext cx="8923019" cy="5370046"/>
        </p:xfrm>
        <a:graphic>
          <a:graphicData uri="http://schemas.openxmlformats.org/drawingml/2006/table">
            <a:tbl>
              <a:tblPr/>
              <a:tblGrid>
                <a:gridCol w="3668728">
                  <a:extLst>
                    <a:ext uri="{9D8B030D-6E8A-4147-A177-3AD203B41FA5}">
                      <a16:colId xmlns:a16="http://schemas.microsoft.com/office/drawing/2014/main" val="1098704536"/>
                    </a:ext>
                  </a:extLst>
                </a:gridCol>
                <a:gridCol w="902423">
                  <a:extLst>
                    <a:ext uri="{9D8B030D-6E8A-4147-A177-3AD203B41FA5}">
                      <a16:colId xmlns:a16="http://schemas.microsoft.com/office/drawing/2014/main" val="3130434620"/>
                    </a:ext>
                  </a:extLst>
                </a:gridCol>
                <a:gridCol w="902423">
                  <a:extLst>
                    <a:ext uri="{9D8B030D-6E8A-4147-A177-3AD203B41FA5}">
                      <a16:colId xmlns:a16="http://schemas.microsoft.com/office/drawing/2014/main" val="3077740747"/>
                    </a:ext>
                  </a:extLst>
                </a:gridCol>
                <a:gridCol w="1037363">
                  <a:extLst>
                    <a:ext uri="{9D8B030D-6E8A-4147-A177-3AD203B41FA5}">
                      <a16:colId xmlns:a16="http://schemas.microsoft.com/office/drawing/2014/main" val="552651962"/>
                    </a:ext>
                  </a:extLst>
                </a:gridCol>
                <a:gridCol w="1037363">
                  <a:extLst>
                    <a:ext uri="{9D8B030D-6E8A-4147-A177-3AD203B41FA5}">
                      <a16:colId xmlns:a16="http://schemas.microsoft.com/office/drawing/2014/main" val="3739637535"/>
                    </a:ext>
                  </a:extLst>
                </a:gridCol>
                <a:gridCol w="1374719">
                  <a:extLst>
                    <a:ext uri="{9D8B030D-6E8A-4147-A177-3AD203B41FA5}">
                      <a16:colId xmlns:a16="http://schemas.microsoft.com/office/drawing/2014/main" val="2728515444"/>
                    </a:ext>
                  </a:extLst>
                </a:gridCol>
              </a:tblGrid>
              <a:tr h="130536"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Nombre de tarea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Duración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Comienzo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Fin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Ejecutado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Progamado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2937720"/>
                  </a:ext>
                </a:extLst>
              </a:tr>
              <a:tr h="819378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CALLE RODAJE, MEJORAMIENTO DE FRANJAS DE SEGURIDAD INCLUYE CANALES Y EL SUMINISTRO E INSTALACIÒN Y PUESTA EN FUNCIONAMIENTO DEL SIS AYUDAS VISUALES DEL AEROPUERTO ALFREDO VÀSQUEZ COBRO DE LETICIA, AMAZONAS (VF)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493.5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102717"/>
                  </a:ext>
                </a:extLst>
              </a:tr>
              <a:tr h="147337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729052"/>
                  </a:ext>
                </a:extLst>
              </a:tr>
              <a:tr h="155160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ETAPA DE REVISION DE ESTUDIO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74%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0076830"/>
                  </a:ext>
                </a:extLst>
              </a:tr>
              <a:tr h="281746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Inicio de la Etapa de Revisiòn de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6108571"/>
                  </a:ext>
                </a:extLst>
              </a:tr>
              <a:tr h="281746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PRELIMINARES CANALES, FRAMJAS DE SEGURIDAD Y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666095"/>
                  </a:ext>
                </a:extLst>
              </a:tr>
              <a:tr h="281746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ESTUDIO HIDROLOGICO E HIDRAULICO INCLUYE DISEÑO HIDRAULICO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191798"/>
                  </a:ext>
                </a:extLst>
              </a:tr>
              <a:tr h="147337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SISTEMA DE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926348"/>
                  </a:ext>
                </a:extLst>
              </a:tr>
              <a:tr h="147337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PERMISOS Y LICENCIAS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3906262"/>
                  </a:ext>
                </a:extLst>
              </a:tr>
              <a:tr h="281746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MESAS DE TRABAJO CONCLUSIONES Y ENTREGA FINAL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77.25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26/03/24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1119560"/>
                  </a:ext>
                </a:extLst>
              </a:tr>
              <a:tr h="281746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ENTREGA DE CORRECCIONES E INFORMES FINALES HASTA SU APROBACION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895827"/>
                  </a:ext>
                </a:extLst>
              </a:tr>
              <a:tr h="147337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 Etapa de Revisiòn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391708"/>
                  </a:ext>
                </a:extLst>
              </a:tr>
              <a:tr h="147337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NUEVA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28/10/24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5228046"/>
                  </a:ext>
                </a:extLst>
              </a:tr>
              <a:tr h="281746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INSTALACIONES ELÉCTRICAS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28/08/24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363040"/>
                  </a:ext>
                </a:extLst>
              </a:tr>
              <a:tr h="147337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SEÑALIZACIÓN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30/12/24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30/01/25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787971"/>
                  </a:ext>
                </a:extLst>
              </a:tr>
              <a:tr h="281746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OBRAS COMPLEMENTARIAS ASOCIADAS A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6/05/25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1972892"/>
                  </a:ext>
                </a:extLst>
              </a:tr>
              <a:tr h="147337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ZONAS DE SEGURIDAD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397.5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0102510"/>
                  </a:ext>
                </a:extLst>
              </a:tr>
              <a:tr h="281746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SUMINISTRO E INSTALACION LUCES PARA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192.2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5/03/25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781888"/>
                  </a:ext>
                </a:extLst>
              </a:tr>
              <a:tr h="281746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CANALIZACIONES Y CABLEADO DE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183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29/11/24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15/07/25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123899"/>
                  </a:ext>
                </a:extLst>
              </a:tr>
              <a:tr h="550562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ESTUDIOS DE PREINVERSIÓN - REVISIÓN, AJUSTE Y/O ACTUALIZACIÓN Y/O COMPLEMENTACIÓN SOBRE LOS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22/06/24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7236335"/>
                  </a:ext>
                </a:extLst>
              </a:tr>
              <a:tr h="147337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6030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4321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F17EF9-77EB-42BF-9749-2B162BB20941}"/>
              </a:ext>
            </a:extLst>
          </p:cNvPr>
          <p:cNvSpPr txBox="1"/>
          <p:nvPr/>
        </p:nvSpPr>
        <p:spPr>
          <a:xfrm>
            <a:off x="586602" y="213970"/>
            <a:ext cx="9373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BALANCE FINACIERO DEL PROYECTO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8E465827-511F-4221-85DB-F7FDF6007F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154627"/>
              </p:ext>
            </p:extLst>
          </p:nvPr>
        </p:nvGraphicFramePr>
        <p:xfrm>
          <a:off x="586602" y="900295"/>
          <a:ext cx="10305988" cy="5291954"/>
        </p:xfrm>
        <a:graphic>
          <a:graphicData uri="http://schemas.openxmlformats.org/drawingml/2006/table">
            <a:tbl>
              <a:tblPr/>
              <a:tblGrid>
                <a:gridCol w="3740484">
                  <a:extLst>
                    <a:ext uri="{9D8B030D-6E8A-4147-A177-3AD203B41FA5}">
                      <a16:colId xmlns:a16="http://schemas.microsoft.com/office/drawing/2014/main" val="3583767490"/>
                    </a:ext>
                  </a:extLst>
                </a:gridCol>
                <a:gridCol w="1141385">
                  <a:extLst>
                    <a:ext uri="{9D8B030D-6E8A-4147-A177-3AD203B41FA5}">
                      <a16:colId xmlns:a16="http://schemas.microsoft.com/office/drawing/2014/main" val="1936614360"/>
                    </a:ext>
                  </a:extLst>
                </a:gridCol>
                <a:gridCol w="1113050">
                  <a:extLst>
                    <a:ext uri="{9D8B030D-6E8A-4147-A177-3AD203B41FA5}">
                      <a16:colId xmlns:a16="http://schemas.microsoft.com/office/drawing/2014/main" val="2678314957"/>
                    </a:ext>
                  </a:extLst>
                </a:gridCol>
                <a:gridCol w="1052408">
                  <a:extLst>
                    <a:ext uri="{9D8B030D-6E8A-4147-A177-3AD203B41FA5}">
                      <a16:colId xmlns:a16="http://schemas.microsoft.com/office/drawing/2014/main" val="171082375"/>
                    </a:ext>
                  </a:extLst>
                </a:gridCol>
                <a:gridCol w="1242602">
                  <a:extLst>
                    <a:ext uri="{9D8B030D-6E8A-4147-A177-3AD203B41FA5}">
                      <a16:colId xmlns:a16="http://schemas.microsoft.com/office/drawing/2014/main" val="716826218"/>
                    </a:ext>
                  </a:extLst>
                </a:gridCol>
                <a:gridCol w="786136">
                  <a:extLst>
                    <a:ext uri="{9D8B030D-6E8A-4147-A177-3AD203B41FA5}">
                      <a16:colId xmlns:a16="http://schemas.microsoft.com/office/drawing/2014/main" val="600378773"/>
                    </a:ext>
                  </a:extLst>
                </a:gridCol>
                <a:gridCol w="1229923">
                  <a:extLst>
                    <a:ext uri="{9D8B030D-6E8A-4147-A177-3AD203B41FA5}">
                      <a16:colId xmlns:a16="http://schemas.microsoft.com/office/drawing/2014/main" val="4224852734"/>
                    </a:ext>
                  </a:extLst>
                </a:gridCol>
              </a:tblGrid>
              <a:tr h="427812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es-CO" sz="14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BALANCE FINANCIERO DELCOTRATO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8010746"/>
                  </a:ext>
                </a:extLst>
              </a:tr>
              <a:tr h="372960"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CONTRATADO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ANTICIPO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32.34%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13,777,529,255 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906169"/>
                  </a:ext>
                </a:extLst>
              </a:tr>
              <a:tr h="190423"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2430574"/>
                  </a:ext>
                </a:extLst>
              </a:tr>
              <a:tr h="59135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GRANDES PARTIFAS DE PAGO(GPP)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BRUTO COBRADO EN LAS ACTAS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AMORTIZADO ANTICIPO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RETENCIONES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PAGADO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POR COBRAR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937093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NUEVA CALLE DE RODAJE (INCLUYE A.I.U) (A)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3,722,574,383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3,722,574,383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6794244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INSTALACIONES ELÈCTRICAS CALLE DE RODAJE (INCLUYE A.I.U) (B)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643,785,000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643,785,000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8290364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SEÑELIZACIÒN CALLE DE RODAJE (INCLUYE A.I.U) (C)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82,371,301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82,371,301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473700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OBRAS COMPLEMENTARIAS ASOCIADAS A CALLE DE RODAJE (INCLUYE A.I.U) (D)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331,611,406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331,611,406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8411783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ZONAS DE SEGURIDAD (INCLUYE A.I.U) (E)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29,821,663,000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29,821,663,000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6007645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SUMINISTRO E INSTALACIÒN LUCES PARA AYUDAS VISUALES (INCLUYE A.I.U) (F)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3,046,572,910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3,046,572,910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3262012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CANALIZACIONES Y CABLEADO DE AYUDAS VISUALES (INCLUYE A.I.U) (G)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4,830,810,000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4,830,810,000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1818482"/>
                  </a:ext>
                </a:extLst>
              </a:tr>
              <a:tr h="55549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ESTUDIOS DE PREINVERSIÒN-REVISIÒN-AJUSTE Y/O ACTUALIZACIÒN Y/O  COMPLEMENTACIÒN SOBRE LOS ESTUDIOS Y DISEÑOS (INCLUYE A.I.U) (H)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122,000,000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122,000,000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1052139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</a:t>
                      </a:r>
                      <a:b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(A+B+C+D+E+F+G)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1395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3230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378451D-C832-4EC5-B091-B006B487A07D}"/>
              </a:ext>
            </a:extLst>
          </p:cNvPr>
          <p:cNvSpPr txBox="1"/>
          <p:nvPr/>
        </p:nvSpPr>
        <p:spPr>
          <a:xfrm>
            <a:off x="586602" y="213970"/>
            <a:ext cx="93731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AVANCE </a:t>
            </a:r>
          </a:p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FINACIERO DEL PROYECTO</a:t>
            </a: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10213F09-CBF8-42D9-90D6-0EC69DF6721D}"/>
              </a:ext>
            </a:extLst>
          </p:cNvPr>
          <p:cNvGraphicFramePr>
            <a:graphicFrameLocks noGrp="1"/>
          </p:cNvGraphicFramePr>
          <p:nvPr/>
        </p:nvGraphicFramePr>
        <p:xfrm>
          <a:off x="586602" y="1590189"/>
          <a:ext cx="10382248" cy="1966715"/>
        </p:xfrm>
        <a:graphic>
          <a:graphicData uri="http://schemas.openxmlformats.org/drawingml/2006/table">
            <a:tbl>
              <a:tblPr/>
              <a:tblGrid>
                <a:gridCol w="359331">
                  <a:extLst>
                    <a:ext uri="{9D8B030D-6E8A-4147-A177-3AD203B41FA5}">
                      <a16:colId xmlns:a16="http://schemas.microsoft.com/office/drawing/2014/main" val="2733602355"/>
                    </a:ext>
                  </a:extLst>
                </a:gridCol>
                <a:gridCol w="2491356">
                  <a:extLst>
                    <a:ext uri="{9D8B030D-6E8A-4147-A177-3AD203B41FA5}">
                      <a16:colId xmlns:a16="http://schemas.microsoft.com/office/drawing/2014/main" val="192144841"/>
                    </a:ext>
                  </a:extLst>
                </a:gridCol>
                <a:gridCol w="754593">
                  <a:extLst>
                    <a:ext uri="{9D8B030D-6E8A-4147-A177-3AD203B41FA5}">
                      <a16:colId xmlns:a16="http://schemas.microsoft.com/office/drawing/2014/main" val="2313375081"/>
                    </a:ext>
                  </a:extLst>
                </a:gridCol>
                <a:gridCol w="388077">
                  <a:extLst>
                    <a:ext uri="{9D8B030D-6E8A-4147-A177-3AD203B41FA5}">
                      <a16:colId xmlns:a16="http://schemas.microsoft.com/office/drawing/2014/main" val="4255948781"/>
                    </a:ext>
                  </a:extLst>
                </a:gridCol>
                <a:gridCol w="747407">
                  <a:extLst>
                    <a:ext uri="{9D8B030D-6E8A-4147-A177-3AD203B41FA5}">
                      <a16:colId xmlns:a16="http://schemas.microsoft.com/office/drawing/2014/main" val="3171474212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99658777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1115716728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94033286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042517561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766373016"/>
                    </a:ext>
                  </a:extLst>
                </a:gridCol>
                <a:gridCol w="874370">
                  <a:extLst>
                    <a:ext uri="{9D8B030D-6E8A-4147-A177-3AD203B41FA5}">
                      <a16:colId xmlns:a16="http://schemas.microsoft.com/office/drawing/2014/main" val="2345164043"/>
                    </a:ext>
                  </a:extLst>
                </a:gridCol>
                <a:gridCol w="958214">
                  <a:extLst>
                    <a:ext uri="{9D8B030D-6E8A-4147-A177-3AD203B41FA5}">
                      <a16:colId xmlns:a16="http://schemas.microsoft.com/office/drawing/2014/main" val="1730674069"/>
                    </a:ext>
                  </a:extLst>
                </a:gridCol>
              </a:tblGrid>
              <a:tr h="312718"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es-CO" sz="13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AVANCE FINANCIERO DEL CONTRATO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340708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0847118"/>
                  </a:ext>
                </a:extLst>
              </a:tr>
              <a:tr h="150105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EJECUTAOD VS PROGRAMADO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5200720"/>
                  </a:ext>
                </a:extLst>
              </a:tr>
              <a:tr h="312718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DIFERENCIA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PROGRAMADO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8057165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125054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1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febrero de 2024 al 28 de marzo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0498856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2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marzo de 2024 al 28 de abril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7207983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3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abril de 2024 al 28 de mayo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2583186"/>
                  </a:ext>
                </a:extLst>
              </a:tr>
              <a:tr h="20639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mayo de 2024 al 28 de junio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122,000,000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0.29%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122,000,000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0.29%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0782203"/>
                  </a:ext>
                </a:extLst>
              </a:tr>
            </a:tbl>
          </a:graphicData>
        </a:graphic>
      </p:graphicFrame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BCC6CBEE-C672-43D3-8434-C03A7737817D}"/>
              </a:ext>
            </a:extLst>
          </p:cNvPr>
          <p:cNvGraphicFramePr>
            <a:graphicFrameLocks/>
          </p:cNvGraphicFramePr>
          <p:nvPr/>
        </p:nvGraphicFramePr>
        <p:xfrm>
          <a:off x="851647" y="3836893"/>
          <a:ext cx="4186518" cy="25835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Gráfico 17">
            <a:extLst>
              <a:ext uri="{FF2B5EF4-FFF2-40B4-BE49-F238E27FC236}">
                <a16:creationId xmlns:a16="http://schemas.microsoft.com/office/drawing/2014/main" id="{EFD902C4-20AC-4E92-AC5F-4EEB1B835F42}"/>
              </a:ext>
            </a:extLst>
          </p:cNvPr>
          <p:cNvGraphicFramePr>
            <a:graphicFrameLocks/>
          </p:cNvGraphicFramePr>
          <p:nvPr/>
        </p:nvGraphicFramePr>
        <p:xfrm>
          <a:off x="6006353" y="3885193"/>
          <a:ext cx="4669971" cy="2560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66937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>
            <a:extLst>
              <a:ext uri="{FF2B5EF4-FFF2-40B4-BE49-F238E27FC236}">
                <a16:creationId xmlns:a16="http://schemas.microsoft.com/office/drawing/2014/main" id="{24823640-A574-4AF4-B168-77EAD20ACF67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441144628"/>
              </p:ext>
            </p:extLst>
          </p:nvPr>
        </p:nvGraphicFramePr>
        <p:xfrm>
          <a:off x="1249680" y="1546860"/>
          <a:ext cx="9113523" cy="3621639"/>
        </p:xfrm>
        <a:graphic>
          <a:graphicData uri="http://schemas.openxmlformats.org/drawingml/2006/table">
            <a:tbl>
              <a:tblPr/>
              <a:tblGrid>
                <a:gridCol w="731422">
                  <a:extLst>
                    <a:ext uri="{9D8B030D-6E8A-4147-A177-3AD203B41FA5}">
                      <a16:colId xmlns:a16="http://schemas.microsoft.com/office/drawing/2014/main" val="1114165922"/>
                    </a:ext>
                  </a:extLst>
                </a:gridCol>
                <a:gridCol w="1857812">
                  <a:extLst>
                    <a:ext uri="{9D8B030D-6E8A-4147-A177-3AD203B41FA5}">
                      <a16:colId xmlns:a16="http://schemas.microsoft.com/office/drawing/2014/main" val="2103088440"/>
                    </a:ext>
                  </a:extLst>
                </a:gridCol>
                <a:gridCol w="760679">
                  <a:extLst>
                    <a:ext uri="{9D8B030D-6E8A-4147-A177-3AD203B41FA5}">
                      <a16:colId xmlns:a16="http://schemas.microsoft.com/office/drawing/2014/main" val="1179219328"/>
                    </a:ext>
                  </a:extLst>
                </a:gridCol>
                <a:gridCol w="702166">
                  <a:extLst>
                    <a:ext uri="{9D8B030D-6E8A-4147-A177-3AD203B41FA5}">
                      <a16:colId xmlns:a16="http://schemas.microsoft.com/office/drawing/2014/main" val="618893144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1344484471"/>
                    </a:ext>
                  </a:extLst>
                </a:gridCol>
                <a:gridCol w="526624">
                  <a:extLst>
                    <a:ext uri="{9D8B030D-6E8A-4147-A177-3AD203B41FA5}">
                      <a16:colId xmlns:a16="http://schemas.microsoft.com/office/drawing/2014/main" val="2057819298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978921383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3579213770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3499721805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916493823"/>
                    </a:ext>
                  </a:extLst>
                </a:gridCol>
              </a:tblGrid>
              <a:tr h="351699">
                <a:tc gridSpan="10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AVANCE FINANCIERO DEL CONTRATO FACTURACION VS PAGOS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7278819"/>
                  </a:ext>
                </a:extLst>
              </a:tr>
              <a:tr h="489867"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9667399"/>
                  </a:ext>
                </a:extLst>
              </a:tr>
              <a:tr h="240474">
                <a:tc>
                  <a:txBody>
                    <a:bodyPr/>
                    <a:lstStyle/>
                    <a:p>
                      <a:pPr algn="l" fontAlgn="b"/>
                      <a:endParaRPr lang="es-CO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rtl="0" fontAlgn="b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FACTURADO</a:t>
                      </a:r>
                    </a:p>
                  </a:txBody>
                  <a:tcPr marL="6538" marR="6538" marT="653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0" fontAlgn="b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PAGADO</a:t>
                      </a:r>
                    </a:p>
                  </a:txBody>
                  <a:tcPr marL="6538" marR="6538" marT="653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300677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algn="l" fontAlgn="b"/>
                      <a:endParaRPr lang="es-CO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538" marR="6538" marT="653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538" marR="6538" marT="653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5120204"/>
                  </a:ext>
                </a:extLst>
              </a:tr>
              <a:tr h="489867"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538" marR="6538" marT="653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538" marR="6538" marT="653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90927"/>
                  </a:ext>
                </a:extLst>
              </a:tr>
              <a:tr h="4019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1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febrero de 2024 al 28 de marzo de 2024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804165"/>
                  </a:ext>
                </a:extLst>
              </a:tr>
              <a:tr h="4019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2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marzo de 2024 al 28 de abril de 2024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67684"/>
                  </a:ext>
                </a:extLst>
              </a:tr>
              <a:tr h="4019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3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abril de 2024 al 28 de mayo de 2024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1870613"/>
                  </a:ext>
                </a:extLst>
              </a:tr>
              <a:tr h="4019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mayo de 2024 al 28 de junio de 2024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0.00%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0.00%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0.00%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0.00%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0675351"/>
                  </a:ext>
                </a:extLst>
              </a:tr>
            </a:tbl>
          </a:graphicData>
        </a:graphic>
      </p:graphicFrame>
      <p:sp>
        <p:nvSpPr>
          <p:cNvPr id="6" name="Título 1">
            <a:extLst>
              <a:ext uri="{FF2B5EF4-FFF2-40B4-BE49-F238E27FC236}">
                <a16:creationId xmlns:a16="http://schemas.microsoft.com/office/drawing/2014/main" id="{E93BE3E1-9703-40F3-B74B-2589E7ACD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89573"/>
            <a:ext cx="6787747" cy="1174408"/>
          </a:xfrm>
        </p:spPr>
        <p:txBody>
          <a:bodyPr/>
          <a:lstStyle/>
          <a:p>
            <a:r>
              <a:rPr lang="es-CO" dirty="0"/>
              <a:t>FACTURACIÒN VS PAGOS</a:t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35070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89572"/>
            <a:ext cx="6787747" cy="1593507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dirty="0"/>
              <a:t>ACTIVIDADES DE ESTUDIOS Y DISEÑOS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0" y="2749858"/>
            <a:ext cx="6788150" cy="2887770"/>
          </a:xfrm>
        </p:spPr>
        <p:txBody>
          <a:bodyPr tIns="457200" rtlCol="0">
            <a:noAutofit/>
          </a:bodyPr>
          <a:lstStyle>
            <a:defPPr>
              <a:defRPr lang="es-ES"/>
            </a:defPPr>
          </a:lstStyle>
          <a:p>
            <a:pPr algn="ctr" rtl="0"/>
            <a:r>
              <a:rPr lang="es-ES" sz="4800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TOPÓGRAFIA TERMINADA 100%</a:t>
            </a:r>
          </a:p>
          <a:p>
            <a:pPr algn="ctr" rtl="0"/>
            <a:r>
              <a:rPr lang="es-ES" sz="4800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ENSAYOS DE LABORATORIO TERMINADO 100%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7062" y="4828736"/>
            <a:ext cx="3037938" cy="161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85798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B26F74D-DCD3-43DE-8B20-F85852452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239" y="251011"/>
            <a:ext cx="11373522" cy="510989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sz="2800" dirty="0"/>
              <a:t>PLANO GENERAL DE LAS ACTIVIDADES DE ESTUDIOS Y DISEÑOS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A25DE14-7A72-42FF-87DE-8488F21117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471" y="837821"/>
            <a:ext cx="9117410" cy="5769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36689"/>
      </p:ext>
    </p:extLst>
  </p:cSld>
  <p:clrMapOvr>
    <a:masterClrMapping/>
  </p:clrMapOvr>
</p:sld>
</file>

<file path=ppt/theme/theme1.xml><?xml version="1.0" encoding="utf-8"?>
<a:theme xmlns:a="http://schemas.openxmlformats.org/drawingml/2006/main" name="Personalizar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332797_TF78853419_Win32" id="{89881BBC-4720-4DBD-B653-230ED84EDDDD}" vid="{D5D0700E-9D65-401B-B37B-B3D39C01EE2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2DB9E12-8AC3-4138-BF4D-720A5525AB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1FFAC0-05A2-416A-B06C-C248395482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4B194E-8B30-4377-8C59-ECFB902D2A26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{F7D94991-106E-4DA5-BF8D-C6D396A51C4E}tf78853419_win32</Template>
  <TotalTime>811</TotalTime>
  <Words>1637</Words>
  <Application>Microsoft Office PowerPoint</Application>
  <PresentationFormat>Panorámica</PresentationFormat>
  <Paragraphs>541</Paragraphs>
  <Slides>12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</vt:lpstr>
      <vt:lpstr>Franklin Gothic Book</vt:lpstr>
      <vt:lpstr>Franklin Gothic Demi</vt:lpstr>
      <vt:lpstr>Segoe UI</vt:lpstr>
      <vt:lpstr>Personalizar</vt:lpstr>
      <vt:lpstr>OBJETO DEL PROYECTO: REALIZAR CONSTRUCCIÓN CALLE DE RODAJE, MEJORAMIENTO DE FRANJAS DE SEGURIDAD INCLUYE CANALES Y EL SUMINISTRO E INSTALACIÓN Y PUESTA EN FUNCIONAMIENTO DEL SIS AYUDAS VISUALES DEL AEROPUERTO ALFREDO VÁSQUEZ COBO DE LETICIA, AMAZONAS (VF).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FACTURACIÒN VS PAGOS </vt:lpstr>
      <vt:lpstr>ACTIVIDADES DE ESTUDIOS Y DISEÑOS </vt:lpstr>
      <vt:lpstr>PLANO GENERAL DE LAS ACTIVIDADES DE ESTUDIOS Y DISEÑOS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OBJETO DEL PROYECTO: REALIZAR CONSTRUCCIÓN CALLE DE RODAJE, MEJORAMIENTO DE FRANJAS DE SEGURIDAD INCLUYE CANALES Y EL SUMINISTRO E INSTALACIÓN Y PUESTA EN FUNCIONAMIENTO DEL SIS AYUDAS VISUALES DEL AEROPUERTO ALFREDO VÁSQUEZ COBO DE LETICIA, AMAZONAS (VF).</dc:title>
  <dc:creator>JESUS ORTEGA</dc:creator>
  <cp:lastModifiedBy>alvaro julian hernandez contreras</cp:lastModifiedBy>
  <cp:revision>57</cp:revision>
  <dcterms:created xsi:type="dcterms:W3CDTF">2024-04-09T03:51:04Z</dcterms:created>
  <dcterms:modified xsi:type="dcterms:W3CDTF">2024-05-31T14:21:29Z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