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132"/>
  </p:notesMasterIdLst>
  <p:sldIdLst>
    <p:sldId id="581" r:id="rId2"/>
    <p:sldId id="583" r:id="rId3"/>
    <p:sldId id="1079" r:id="rId4"/>
    <p:sldId id="1080" r:id="rId5"/>
    <p:sldId id="1112" r:id="rId6"/>
    <p:sldId id="1113" r:id="rId7"/>
    <p:sldId id="1114" r:id="rId8"/>
    <p:sldId id="1115" r:id="rId9"/>
    <p:sldId id="1236" r:id="rId10"/>
    <p:sldId id="1116" r:id="rId11"/>
    <p:sldId id="327" r:id="rId12"/>
    <p:sldId id="328" r:id="rId13"/>
    <p:sldId id="329" r:id="rId14"/>
    <p:sldId id="330" r:id="rId15"/>
    <p:sldId id="331" r:id="rId16"/>
    <p:sldId id="1117" r:id="rId17"/>
    <p:sldId id="1118" r:id="rId18"/>
    <p:sldId id="1119" r:id="rId19"/>
    <p:sldId id="1120" r:id="rId20"/>
    <p:sldId id="1121" r:id="rId21"/>
    <p:sldId id="1122" r:id="rId22"/>
    <p:sldId id="1123" r:id="rId23"/>
    <p:sldId id="1124" r:id="rId24"/>
    <p:sldId id="1125" r:id="rId25"/>
    <p:sldId id="1126" r:id="rId26"/>
    <p:sldId id="332" r:id="rId27"/>
    <p:sldId id="333" r:id="rId28"/>
    <p:sldId id="334" r:id="rId29"/>
    <p:sldId id="1127" r:id="rId30"/>
    <p:sldId id="1237" r:id="rId31"/>
    <p:sldId id="289" r:id="rId32"/>
    <p:sldId id="1128" r:id="rId33"/>
    <p:sldId id="291" r:id="rId34"/>
    <p:sldId id="1131" r:id="rId35"/>
    <p:sldId id="1132" r:id="rId36"/>
    <p:sldId id="1134" r:id="rId37"/>
    <p:sldId id="284" r:id="rId38"/>
    <p:sldId id="1241" r:id="rId39"/>
    <p:sldId id="295" r:id="rId40"/>
    <p:sldId id="285" r:id="rId41"/>
    <p:sldId id="286" r:id="rId42"/>
    <p:sldId id="1238" r:id="rId43"/>
    <p:sldId id="695" r:id="rId44"/>
    <p:sldId id="288" r:id="rId45"/>
    <p:sldId id="298" r:id="rId46"/>
    <p:sldId id="297" r:id="rId47"/>
    <p:sldId id="299" r:id="rId48"/>
    <p:sldId id="1239" r:id="rId49"/>
    <p:sldId id="305" r:id="rId50"/>
    <p:sldId id="846" r:id="rId51"/>
    <p:sldId id="258" r:id="rId52"/>
    <p:sldId id="857" r:id="rId53"/>
    <p:sldId id="858" r:id="rId54"/>
    <p:sldId id="868" r:id="rId55"/>
    <p:sldId id="871" r:id="rId56"/>
    <p:sldId id="872" r:id="rId57"/>
    <p:sldId id="259" r:id="rId58"/>
    <p:sldId id="260" r:id="rId59"/>
    <p:sldId id="869" r:id="rId60"/>
    <p:sldId id="262" r:id="rId61"/>
    <p:sldId id="870" r:id="rId62"/>
    <p:sldId id="847" r:id="rId63"/>
    <p:sldId id="1173" r:id="rId64"/>
    <p:sldId id="848" r:id="rId65"/>
    <p:sldId id="849" r:id="rId66"/>
    <p:sldId id="850" r:id="rId67"/>
    <p:sldId id="874" r:id="rId68"/>
    <p:sldId id="851" r:id="rId69"/>
    <p:sldId id="875" r:id="rId70"/>
    <p:sldId id="852" r:id="rId71"/>
    <p:sldId id="853" r:id="rId72"/>
    <p:sldId id="876" r:id="rId73"/>
    <p:sldId id="859" r:id="rId74"/>
    <p:sldId id="861" r:id="rId75"/>
    <p:sldId id="873" r:id="rId76"/>
    <p:sldId id="274" r:id="rId77"/>
    <p:sldId id="1175" r:id="rId78"/>
    <p:sldId id="662" r:id="rId79"/>
    <p:sldId id="1242" r:id="rId80"/>
    <p:sldId id="615" r:id="rId81"/>
    <p:sldId id="616" r:id="rId82"/>
    <p:sldId id="1240" r:id="rId83"/>
    <p:sldId id="1136" r:id="rId84"/>
    <p:sldId id="1135" r:id="rId85"/>
    <p:sldId id="1247" r:id="rId86"/>
    <p:sldId id="998" r:id="rId87"/>
    <p:sldId id="1243" r:id="rId88"/>
    <p:sldId id="1004" r:id="rId89"/>
    <p:sldId id="1003" r:id="rId90"/>
    <p:sldId id="1005" r:id="rId91"/>
    <p:sldId id="1251" r:id="rId92"/>
    <p:sldId id="1235" r:id="rId93"/>
    <p:sldId id="1172" r:id="rId94"/>
    <p:sldId id="1077" r:id="rId95"/>
    <p:sldId id="544" r:id="rId96"/>
    <p:sldId id="812" r:id="rId97"/>
    <p:sldId id="1037" r:id="rId98"/>
    <p:sldId id="993" r:id="rId99"/>
    <p:sldId id="401" r:id="rId100"/>
    <p:sldId id="403" r:id="rId101"/>
    <p:sldId id="404" r:id="rId102"/>
    <p:sldId id="349" r:id="rId103"/>
    <p:sldId id="406" r:id="rId104"/>
    <p:sldId id="877" r:id="rId105"/>
    <p:sldId id="1244" r:id="rId106"/>
    <p:sldId id="1245" r:id="rId107"/>
    <p:sldId id="860" r:id="rId108"/>
    <p:sldId id="996" r:id="rId109"/>
    <p:sldId id="1015" r:id="rId110"/>
    <p:sldId id="1032" r:id="rId111"/>
    <p:sldId id="1033" r:id="rId112"/>
    <p:sldId id="1034" r:id="rId113"/>
    <p:sldId id="1035" r:id="rId114"/>
    <p:sldId id="1036" r:id="rId115"/>
    <p:sldId id="1246" r:id="rId116"/>
    <p:sldId id="1162" r:id="rId117"/>
    <p:sldId id="1038" r:id="rId118"/>
    <p:sldId id="1249" r:id="rId119"/>
    <p:sldId id="1252" r:id="rId120"/>
    <p:sldId id="1250" r:id="rId121"/>
    <p:sldId id="1253" r:id="rId122"/>
    <p:sldId id="1254" r:id="rId123"/>
    <p:sldId id="1256" r:id="rId124"/>
    <p:sldId id="1255" r:id="rId125"/>
    <p:sldId id="1257" r:id="rId126"/>
    <p:sldId id="1258" r:id="rId127"/>
    <p:sldId id="1259" r:id="rId128"/>
    <p:sldId id="1260" r:id="rId129"/>
    <p:sldId id="1261" r:id="rId130"/>
    <p:sldId id="1248" r:id="rId131"/>
  </p:sldIdLst>
  <p:sldSz cx="12192000" cy="6858000"/>
  <p:notesSz cx="7010400" cy="92964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8E6"/>
    <a:srgbClr val="00A528"/>
    <a:srgbClr val="285853"/>
    <a:srgbClr val="153532"/>
    <a:srgbClr val="34615C"/>
    <a:srgbClr val="667E7A"/>
    <a:srgbClr val="033128"/>
    <a:srgbClr val="033027"/>
    <a:srgbClr val="103832"/>
    <a:srgbClr val="68686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Estilo medio 3 - Énfasis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344D84-9AFB-497E-A393-DC336BA19D2E}" styleName="Estilo medio 3 - Énfasis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Estilo medio 3 - Énfasis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386" autoAdjust="0"/>
    <p:restoredTop sz="94672"/>
  </p:normalViewPr>
  <p:slideViewPr>
    <p:cSldViewPr snapToGrid="0">
      <p:cViewPr varScale="1">
        <p:scale>
          <a:sx n="159" d="100"/>
          <a:sy n="159" d="100"/>
        </p:scale>
        <p:origin x="114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theme" Target="theme/theme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notesMaster" Target="notesMasters/notesMaster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C80AD4-E190-4435-AB8B-6D0CB20B4042}"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C62A4003-5F70-4A7E-A5F6-3998078ACAF1}">
      <dgm:prSet custT="1"/>
      <dgm:spPr/>
      <dgm:t>
        <a:bodyPr/>
        <a:lstStyle/>
        <a:p>
          <a:pPr>
            <a:defRPr cap="all"/>
          </a:pPr>
          <a:r>
            <a:rPr lang="es-CO" sz="1400" b="1" dirty="0">
              <a:solidFill>
                <a:schemeClr val="tx1"/>
              </a:solidFill>
            </a:rPr>
            <a:t>Únicamente pueden imponerse sanciones disciplinarias por faltas realizadas con culpabilidad. Régimen de responsabilidad subjetiva. Está proscrita la responsabilidad objetiva.</a:t>
          </a:r>
          <a:endParaRPr lang="en-US" sz="1400" dirty="0">
            <a:solidFill>
              <a:schemeClr val="tx1"/>
            </a:solidFill>
          </a:endParaRPr>
        </a:p>
      </dgm:t>
    </dgm:pt>
    <dgm:pt modelId="{DEDAB3BA-BAD2-4783-843A-73985449B4C1}" type="parTrans" cxnId="{1E1474FE-4D69-4422-8874-6A18350DB04D}">
      <dgm:prSet/>
      <dgm:spPr/>
      <dgm:t>
        <a:bodyPr/>
        <a:lstStyle/>
        <a:p>
          <a:endParaRPr lang="en-US"/>
        </a:p>
      </dgm:t>
    </dgm:pt>
    <dgm:pt modelId="{92357F88-717C-41C4-B687-A8ABF88F585F}" type="sibTrans" cxnId="{1E1474FE-4D69-4422-8874-6A18350DB04D}">
      <dgm:prSet/>
      <dgm:spPr/>
      <dgm:t>
        <a:bodyPr/>
        <a:lstStyle/>
        <a:p>
          <a:endParaRPr lang="en-US"/>
        </a:p>
      </dgm:t>
    </dgm:pt>
    <dgm:pt modelId="{0BA83587-D69E-4849-ABAB-0517254B3164}">
      <dgm:prSet custT="1"/>
      <dgm:spPr/>
      <dgm:t>
        <a:bodyPr/>
        <a:lstStyle/>
        <a:p>
          <a:pPr>
            <a:defRPr cap="all"/>
          </a:pPr>
          <a:r>
            <a:rPr lang="es-CO" sz="1400" b="1" dirty="0">
              <a:solidFill>
                <a:schemeClr val="tx1"/>
              </a:solidFill>
            </a:rPr>
            <a:t>Dolo y culpa son, en consecuencia, expresiones del principio de culpabilidad.</a:t>
          </a:r>
          <a:endParaRPr lang="en-US" sz="1400" dirty="0">
            <a:solidFill>
              <a:schemeClr val="tx1"/>
            </a:solidFill>
          </a:endParaRPr>
        </a:p>
      </dgm:t>
    </dgm:pt>
    <dgm:pt modelId="{EE86EF5C-BDFF-4D5B-9CFF-6A344978C871}" type="parTrans" cxnId="{E085061D-B5D3-44B2-AA50-F2F479DBC3C2}">
      <dgm:prSet/>
      <dgm:spPr/>
      <dgm:t>
        <a:bodyPr/>
        <a:lstStyle/>
        <a:p>
          <a:endParaRPr lang="en-US"/>
        </a:p>
      </dgm:t>
    </dgm:pt>
    <dgm:pt modelId="{32A4CF98-426C-4477-992C-7872A86AABDC}" type="sibTrans" cxnId="{E085061D-B5D3-44B2-AA50-F2F479DBC3C2}">
      <dgm:prSet/>
      <dgm:spPr/>
      <dgm:t>
        <a:bodyPr/>
        <a:lstStyle/>
        <a:p>
          <a:endParaRPr lang="en-US"/>
        </a:p>
      </dgm:t>
    </dgm:pt>
    <dgm:pt modelId="{519CCEE4-4B10-447B-834F-3B59680DF309}">
      <dgm:prSet/>
      <dgm:spPr/>
      <dgm:t>
        <a:bodyPr/>
        <a:lstStyle/>
        <a:p>
          <a:pPr>
            <a:defRPr cap="all"/>
          </a:pPr>
          <a:r>
            <a:rPr lang="es-CO" b="1" dirty="0">
              <a:solidFill>
                <a:schemeClr val="tx1"/>
              </a:solidFill>
            </a:rPr>
            <a:t>Corresponde a un juicio de reproche</a:t>
          </a:r>
        </a:p>
        <a:p>
          <a:pPr>
            <a:defRPr cap="all"/>
          </a:pPr>
          <a:r>
            <a:rPr lang="es-CO" b="1" dirty="0">
              <a:solidFill>
                <a:schemeClr val="tx1"/>
              </a:solidFill>
            </a:rPr>
            <a:t>exigibilidad del comportamiento diverso</a:t>
          </a:r>
          <a:endParaRPr lang="en-US" dirty="0">
            <a:solidFill>
              <a:schemeClr val="tx1"/>
            </a:solidFill>
          </a:endParaRPr>
        </a:p>
      </dgm:t>
    </dgm:pt>
    <dgm:pt modelId="{B7AA0717-D1A0-4FAD-B725-8F90F035BF82}" type="parTrans" cxnId="{855624D3-8144-47F2-BB43-87DBCA3F13CC}">
      <dgm:prSet/>
      <dgm:spPr/>
      <dgm:t>
        <a:bodyPr/>
        <a:lstStyle/>
        <a:p>
          <a:endParaRPr lang="en-US"/>
        </a:p>
      </dgm:t>
    </dgm:pt>
    <dgm:pt modelId="{4641E648-CC64-4D5A-8A18-C728FD8C2B6C}" type="sibTrans" cxnId="{855624D3-8144-47F2-BB43-87DBCA3F13CC}">
      <dgm:prSet/>
      <dgm:spPr/>
      <dgm:t>
        <a:bodyPr/>
        <a:lstStyle/>
        <a:p>
          <a:endParaRPr lang="en-US"/>
        </a:p>
      </dgm:t>
    </dgm:pt>
    <dgm:pt modelId="{E68B62C2-DE8B-4103-81D4-5771D23628ED}" type="pres">
      <dgm:prSet presAssocID="{8FC80AD4-E190-4435-AB8B-6D0CB20B4042}" presName="root" presStyleCnt="0">
        <dgm:presLayoutVars>
          <dgm:dir/>
          <dgm:resizeHandles val="exact"/>
        </dgm:presLayoutVars>
      </dgm:prSet>
      <dgm:spPr/>
    </dgm:pt>
    <dgm:pt modelId="{55F7CD3F-61EE-4BEA-8CA8-A96EF6281ACC}" type="pres">
      <dgm:prSet presAssocID="{C62A4003-5F70-4A7E-A5F6-3998078ACAF1}" presName="compNode" presStyleCnt="0"/>
      <dgm:spPr/>
    </dgm:pt>
    <dgm:pt modelId="{7098DA50-C607-419A-B1B3-A4771F76E319}" type="pres">
      <dgm:prSet presAssocID="{C62A4003-5F70-4A7E-A5F6-3998078ACAF1}" presName="iconBgRect" presStyleLbl="bgShp" presStyleIdx="0" presStyleCnt="3"/>
      <dgm:spPr>
        <a:prstGeom prst="round2DiagRect">
          <a:avLst>
            <a:gd name="adj1" fmla="val 29727"/>
            <a:gd name="adj2" fmla="val 0"/>
          </a:avLst>
        </a:prstGeom>
      </dgm:spPr>
    </dgm:pt>
    <dgm:pt modelId="{7FF6815B-3264-4359-A899-4FCE847B337F}" type="pres">
      <dgm:prSet presAssocID="{C62A4003-5F70-4A7E-A5F6-3998078ACAF1}"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udge"/>
        </a:ext>
      </dgm:extLst>
    </dgm:pt>
    <dgm:pt modelId="{E5EA9598-3659-4393-BDE5-8EC6ACF92920}" type="pres">
      <dgm:prSet presAssocID="{C62A4003-5F70-4A7E-A5F6-3998078ACAF1}" presName="spaceRect" presStyleCnt="0"/>
      <dgm:spPr/>
    </dgm:pt>
    <dgm:pt modelId="{E78509AB-461C-40A6-9F59-A8CF733DE4C9}" type="pres">
      <dgm:prSet presAssocID="{C62A4003-5F70-4A7E-A5F6-3998078ACAF1}" presName="textRect" presStyleLbl="revTx" presStyleIdx="0" presStyleCnt="3" custScaleX="104393" custScaleY="141061">
        <dgm:presLayoutVars>
          <dgm:chMax val="1"/>
          <dgm:chPref val="1"/>
        </dgm:presLayoutVars>
      </dgm:prSet>
      <dgm:spPr/>
    </dgm:pt>
    <dgm:pt modelId="{022A4EBF-9191-4715-A844-43912AD9DB21}" type="pres">
      <dgm:prSet presAssocID="{92357F88-717C-41C4-B687-A8ABF88F585F}" presName="sibTrans" presStyleCnt="0"/>
      <dgm:spPr/>
    </dgm:pt>
    <dgm:pt modelId="{BCCB3C9A-CB3D-4C12-904C-6DD6A69CDC49}" type="pres">
      <dgm:prSet presAssocID="{0BA83587-D69E-4849-ABAB-0517254B3164}" presName="compNode" presStyleCnt="0"/>
      <dgm:spPr/>
    </dgm:pt>
    <dgm:pt modelId="{C0154073-48DB-41F1-A520-CD59636DF955}" type="pres">
      <dgm:prSet presAssocID="{0BA83587-D69E-4849-ABAB-0517254B3164}" presName="iconBgRect" presStyleLbl="bgShp" presStyleIdx="1" presStyleCnt="3"/>
      <dgm:spPr>
        <a:prstGeom prst="round2DiagRect">
          <a:avLst>
            <a:gd name="adj1" fmla="val 29727"/>
            <a:gd name="adj2" fmla="val 0"/>
          </a:avLst>
        </a:prstGeom>
      </dgm:spPr>
    </dgm:pt>
    <dgm:pt modelId="{0274BA63-C09B-47FA-BA2E-3B5688374E16}" type="pres">
      <dgm:prSet presAssocID="{0BA83587-D69E-4849-ABAB-0517254B3164}"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840796C5-F9A9-4E4A-B11F-057BB86BBB68}" type="pres">
      <dgm:prSet presAssocID="{0BA83587-D69E-4849-ABAB-0517254B3164}" presName="spaceRect" presStyleCnt="0"/>
      <dgm:spPr/>
    </dgm:pt>
    <dgm:pt modelId="{D0A89BBD-15CF-43D3-ACCB-A5DBF15066F5}" type="pres">
      <dgm:prSet presAssocID="{0BA83587-D69E-4849-ABAB-0517254B3164}" presName="textRect" presStyleLbl="revTx" presStyleIdx="1" presStyleCnt="3">
        <dgm:presLayoutVars>
          <dgm:chMax val="1"/>
          <dgm:chPref val="1"/>
        </dgm:presLayoutVars>
      </dgm:prSet>
      <dgm:spPr/>
    </dgm:pt>
    <dgm:pt modelId="{AC81FDE5-A9B3-4802-90E9-50F30E41FCDD}" type="pres">
      <dgm:prSet presAssocID="{32A4CF98-426C-4477-992C-7872A86AABDC}" presName="sibTrans" presStyleCnt="0"/>
      <dgm:spPr/>
    </dgm:pt>
    <dgm:pt modelId="{7AD839D3-F9A0-4192-9EE1-C2B42B2B3091}" type="pres">
      <dgm:prSet presAssocID="{519CCEE4-4B10-447B-834F-3B59680DF309}" presName="compNode" presStyleCnt="0"/>
      <dgm:spPr/>
    </dgm:pt>
    <dgm:pt modelId="{FD616E2D-1914-42C1-B34E-23E93B8E9C66}" type="pres">
      <dgm:prSet presAssocID="{519CCEE4-4B10-447B-834F-3B59680DF309}" presName="iconBgRect" presStyleLbl="bgShp" presStyleIdx="2" presStyleCnt="3"/>
      <dgm:spPr>
        <a:prstGeom prst="round2DiagRect">
          <a:avLst>
            <a:gd name="adj1" fmla="val 29727"/>
            <a:gd name="adj2" fmla="val 0"/>
          </a:avLst>
        </a:prstGeom>
      </dgm:spPr>
    </dgm:pt>
    <dgm:pt modelId="{82E31A5D-10A3-43E6-82F1-E193E71521BF}" type="pres">
      <dgm:prSet presAssocID="{519CCEE4-4B10-447B-834F-3B59680DF309}"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AA0C4279-D9B9-4742-823A-A378818BF219}" type="pres">
      <dgm:prSet presAssocID="{519CCEE4-4B10-447B-834F-3B59680DF309}" presName="spaceRect" presStyleCnt="0"/>
      <dgm:spPr/>
    </dgm:pt>
    <dgm:pt modelId="{126F1986-C99C-42F1-BAD1-082ACA16F8EE}" type="pres">
      <dgm:prSet presAssocID="{519CCEE4-4B10-447B-834F-3B59680DF309}" presName="textRect" presStyleLbl="revTx" presStyleIdx="2" presStyleCnt="3">
        <dgm:presLayoutVars>
          <dgm:chMax val="1"/>
          <dgm:chPref val="1"/>
        </dgm:presLayoutVars>
      </dgm:prSet>
      <dgm:spPr/>
    </dgm:pt>
  </dgm:ptLst>
  <dgm:cxnLst>
    <dgm:cxn modelId="{E085061D-B5D3-44B2-AA50-F2F479DBC3C2}" srcId="{8FC80AD4-E190-4435-AB8B-6D0CB20B4042}" destId="{0BA83587-D69E-4849-ABAB-0517254B3164}" srcOrd="1" destOrd="0" parTransId="{EE86EF5C-BDFF-4D5B-9CFF-6A344978C871}" sibTransId="{32A4CF98-426C-4477-992C-7872A86AABDC}"/>
    <dgm:cxn modelId="{5F143956-32CB-4466-B814-BAA8F79B048C}" type="presOf" srcId="{519CCEE4-4B10-447B-834F-3B59680DF309}" destId="{126F1986-C99C-42F1-BAD1-082ACA16F8EE}" srcOrd="0" destOrd="0" presId="urn:microsoft.com/office/officeart/2018/5/layout/IconLeafLabelList"/>
    <dgm:cxn modelId="{F75A7F62-27B1-405F-B3BF-105ABE525416}" type="presOf" srcId="{8FC80AD4-E190-4435-AB8B-6D0CB20B4042}" destId="{E68B62C2-DE8B-4103-81D4-5771D23628ED}" srcOrd="0" destOrd="0" presId="urn:microsoft.com/office/officeart/2018/5/layout/IconLeafLabelList"/>
    <dgm:cxn modelId="{12F31CC3-3D1B-4003-9B4E-FE6E9970F2FB}" type="presOf" srcId="{0BA83587-D69E-4849-ABAB-0517254B3164}" destId="{D0A89BBD-15CF-43D3-ACCB-A5DBF15066F5}" srcOrd="0" destOrd="0" presId="urn:microsoft.com/office/officeart/2018/5/layout/IconLeafLabelList"/>
    <dgm:cxn modelId="{855624D3-8144-47F2-BB43-87DBCA3F13CC}" srcId="{8FC80AD4-E190-4435-AB8B-6D0CB20B4042}" destId="{519CCEE4-4B10-447B-834F-3B59680DF309}" srcOrd="2" destOrd="0" parTransId="{B7AA0717-D1A0-4FAD-B725-8F90F035BF82}" sibTransId="{4641E648-CC64-4D5A-8A18-C728FD8C2B6C}"/>
    <dgm:cxn modelId="{2F7013F5-0AD4-4627-8320-AD823069784A}" type="presOf" srcId="{C62A4003-5F70-4A7E-A5F6-3998078ACAF1}" destId="{E78509AB-461C-40A6-9F59-A8CF733DE4C9}" srcOrd="0" destOrd="0" presId="urn:microsoft.com/office/officeart/2018/5/layout/IconLeafLabelList"/>
    <dgm:cxn modelId="{1E1474FE-4D69-4422-8874-6A18350DB04D}" srcId="{8FC80AD4-E190-4435-AB8B-6D0CB20B4042}" destId="{C62A4003-5F70-4A7E-A5F6-3998078ACAF1}" srcOrd="0" destOrd="0" parTransId="{DEDAB3BA-BAD2-4783-843A-73985449B4C1}" sibTransId="{92357F88-717C-41C4-B687-A8ABF88F585F}"/>
    <dgm:cxn modelId="{BEE09B74-7F8E-4ADE-BB91-79DF66E10819}" type="presParOf" srcId="{E68B62C2-DE8B-4103-81D4-5771D23628ED}" destId="{55F7CD3F-61EE-4BEA-8CA8-A96EF6281ACC}" srcOrd="0" destOrd="0" presId="urn:microsoft.com/office/officeart/2018/5/layout/IconLeafLabelList"/>
    <dgm:cxn modelId="{EB82EFCC-030F-4602-BC28-E762B67FB5E5}" type="presParOf" srcId="{55F7CD3F-61EE-4BEA-8CA8-A96EF6281ACC}" destId="{7098DA50-C607-419A-B1B3-A4771F76E319}" srcOrd="0" destOrd="0" presId="urn:microsoft.com/office/officeart/2018/5/layout/IconLeafLabelList"/>
    <dgm:cxn modelId="{8679DA02-8F81-4A96-95BE-D7F4FE625262}" type="presParOf" srcId="{55F7CD3F-61EE-4BEA-8CA8-A96EF6281ACC}" destId="{7FF6815B-3264-4359-A899-4FCE847B337F}" srcOrd="1" destOrd="0" presId="urn:microsoft.com/office/officeart/2018/5/layout/IconLeafLabelList"/>
    <dgm:cxn modelId="{37BE93BA-BA7F-4E26-8930-AE133042E6BD}" type="presParOf" srcId="{55F7CD3F-61EE-4BEA-8CA8-A96EF6281ACC}" destId="{E5EA9598-3659-4393-BDE5-8EC6ACF92920}" srcOrd="2" destOrd="0" presId="urn:microsoft.com/office/officeart/2018/5/layout/IconLeafLabelList"/>
    <dgm:cxn modelId="{948F1735-A2FA-4330-8E79-8AB3C0F01B6A}" type="presParOf" srcId="{55F7CD3F-61EE-4BEA-8CA8-A96EF6281ACC}" destId="{E78509AB-461C-40A6-9F59-A8CF733DE4C9}" srcOrd="3" destOrd="0" presId="urn:microsoft.com/office/officeart/2018/5/layout/IconLeafLabelList"/>
    <dgm:cxn modelId="{470466F2-0A59-4DF3-BA57-EE2285944BB0}" type="presParOf" srcId="{E68B62C2-DE8B-4103-81D4-5771D23628ED}" destId="{022A4EBF-9191-4715-A844-43912AD9DB21}" srcOrd="1" destOrd="0" presId="urn:microsoft.com/office/officeart/2018/5/layout/IconLeafLabelList"/>
    <dgm:cxn modelId="{7848698C-356A-4EED-BC74-CF90F5F4B0D9}" type="presParOf" srcId="{E68B62C2-DE8B-4103-81D4-5771D23628ED}" destId="{BCCB3C9A-CB3D-4C12-904C-6DD6A69CDC49}" srcOrd="2" destOrd="0" presId="urn:microsoft.com/office/officeart/2018/5/layout/IconLeafLabelList"/>
    <dgm:cxn modelId="{58337D0C-3498-41EE-99FA-4119B84836D0}" type="presParOf" srcId="{BCCB3C9A-CB3D-4C12-904C-6DD6A69CDC49}" destId="{C0154073-48DB-41F1-A520-CD59636DF955}" srcOrd="0" destOrd="0" presId="urn:microsoft.com/office/officeart/2018/5/layout/IconLeafLabelList"/>
    <dgm:cxn modelId="{D1323E72-978B-45F3-A237-A3AAF274F6B4}" type="presParOf" srcId="{BCCB3C9A-CB3D-4C12-904C-6DD6A69CDC49}" destId="{0274BA63-C09B-47FA-BA2E-3B5688374E16}" srcOrd="1" destOrd="0" presId="urn:microsoft.com/office/officeart/2018/5/layout/IconLeafLabelList"/>
    <dgm:cxn modelId="{2A4B4229-52CE-4332-B0BE-BC4134694133}" type="presParOf" srcId="{BCCB3C9A-CB3D-4C12-904C-6DD6A69CDC49}" destId="{840796C5-F9A9-4E4A-B11F-057BB86BBB68}" srcOrd="2" destOrd="0" presId="urn:microsoft.com/office/officeart/2018/5/layout/IconLeafLabelList"/>
    <dgm:cxn modelId="{24351E73-17AC-4A01-A389-24140056D856}" type="presParOf" srcId="{BCCB3C9A-CB3D-4C12-904C-6DD6A69CDC49}" destId="{D0A89BBD-15CF-43D3-ACCB-A5DBF15066F5}" srcOrd="3" destOrd="0" presId="urn:microsoft.com/office/officeart/2018/5/layout/IconLeafLabelList"/>
    <dgm:cxn modelId="{0174A49C-C64E-42FF-8882-7E83E7DB4D0D}" type="presParOf" srcId="{E68B62C2-DE8B-4103-81D4-5771D23628ED}" destId="{AC81FDE5-A9B3-4802-90E9-50F30E41FCDD}" srcOrd="3" destOrd="0" presId="urn:microsoft.com/office/officeart/2018/5/layout/IconLeafLabelList"/>
    <dgm:cxn modelId="{64CF7866-70BA-4A09-A1A7-6FB46EEA0BA3}" type="presParOf" srcId="{E68B62C2-DE8B-4103-81D4-5771D23628ED}" destId="{7AD839D3-F9A0-4192-9EE1-C2B42B2B3091}" srcOrd="4" destOrd="0" presId="urn:microsoft.com/office/officeart/2018/5/layout/IconLeafLabelList"/>
    <dgm:cxn modelId="{52482474-CDDF-42F0-B01F-CD61C92C731C}" type="presParOf" srcId="{7AD839D3-F9A0-4192-9EE1-C2B42B2B3091}" destId="{FD616E2D-1914-42C1-B34E-23E93B8E9C66}" srcOrd="0" destOrd="0" presId="urn:microsoft.com/office/officeart/2018/5/layout/IconLeafLabelList"/>
    <dgm:cxn modelId="{C0F20C59-2B2B-4B62-9F54-826C1DD8BDDA}" type="presParOf" srcId="{7AD839D3-F9A0-4192-9EE1-C2B42B2B3091}" destId="{82E31A5D-10A3-43E6-82F1-E193E71521BF}" srcOrd="1" destOrd="0" presId="urn:microsoft.com/office/officeart/2018/5/layout/IconLeafLabelList"/>
    <dgm:cxn modelId="{6F5C9927-477A-4B59-B1C4-A94B169EDAA5}" type="presParOf" srcId="{7AD839D3-F9A0-4192-9EE1-C2B42B2B3091}" destId="{AA0C4279-D9B9-4742-823A-A378818BF219}" srcOrd="2" destOrd="0" presId="urn:microsoft.com/office/officeart/2018/5/layout/IconLeafLabelList"/>
    <dgm:cxn modelId="{D3B0D950-0864-4857-9A5C-A90AEAD00FCA}" type="presParOf" srcId="{7AD839D3-F9A0-4192-9EE1-C2B42B2B3091}" destId="{126F1986-C99C-42F1-BAD1-082ACA16F8EE}" srcOrd="3" destOrd="0" presId="urn:microsoft.com/office/officeart/2018/5/layout/IconLeafLabelList"/>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DFB6A1-3DE4-4118-AECC-126810247632}" type="doc">
      <dgm:prSet loTypeId="urn:microsoft.com/office/officeart/2016/7/layout/RepeatingBendingProcessNew" loCatId="process" qsTypeId="urn:microsoft.com/office/officeart/2005/8/quickstyle/simple5" qsCatId="simple" csTypeId="urn:microsoft.com/office/officeart/2005/8/colors/accent2_2" csCatId="accent2" phldr="1"/>
      <dgm:spPr/>
      <dgm:t>
        <a:bodyPr/>
        <a:lstStyle/>
        <a:p>
          <a:endParaRPr lang="en-US"/>
        </a:p>
      </dgm:t>
    </dgm:pt>
    <dgm:pt modelId="{B29F8500-3237-4DA7-872D-E7DB0D119473}">
      <dgm:prSet custT="1"/>
      <dgm:spPr>
        <a:solidFill>
          <a:schemeClr val="bg1">
            <a:lumMod val="85000"/>
          </a:schemeClr>
        </a:solidFill>
      </dgm:spPr>
      <dgm:t>
        <a:bodyPr/>
        <a:lstStyle/>
        <a:p>
          <a:pPr algn="ctr"/>
          <a:r>
            <a:rPr lang="es-ES" sz="1200" b="1" dirty="0">
              <a:solidFill>
                <a:schemeClr val="tx1"/>
              </a:solidFill>
              <a:latin typeface="Arial" panose="020B0604020202020204" pitchFamily="34" charset="0"/>
              <a:cs typeface="Arial" panose="020B0604020202020204" pitchFamily="34" charset="0"/>
            </a:rPr>
            <a:t>Medios técnicos </a:t>
          </a:r>
        </a:p>
        <a:p>
          <a:pPr algn="ctr"/>
          <a:r>
            <a:rPr lang="es-ES" sz="1200" b="1" dirty="0">
              <a:solidFill>
                <a:schemeClr val="tx1"/>
              </a:solidFill>
              <a:latin typeface="Arial" panose="020B0604020202020204" pitchFamily="34" charset="0"/>
              <a:cs typeface="Arial" panose="020B0604020202020204" pitchFamily="34" charset="0"/>
            </a:rPr>
            <a:t> </a:t>
          </a:r>
          <a:r>
            <a:rPr lang="en-US" sz="1200" b="1" dirty="0">
              <a:solidFill>
                <a:schemeClr val="tx1"/>
              </a:solidFill>
              <a:latin typeface="Arial" panose="020B0604020202020204" pitchFamily="34" charset="0"/>
              <a:cs typeface="Arial" panose="020B0604020202020204" pitchFamily="34" charset="0"/>
            </a:rPr>
            <a:t>(Arts. 180 inc. 2 CDM) </a:t>
          </a:r>
          <a:endParaRPr lang="en-US" sz="1200" dirty="0">
            <a:solidFill>
              <a:schemeClr val="tx1"/>
            </a:solidFill>
            <a:latin typeface="Arial" panose="020B0604020202020204" pitchFamily="34" charset="0"/>
            <a:cs typeface="Arial" panose="020B0604020202020204" pitchFamily="34" charset="0"/>
          </a:endParaRPr>
        </a:p>
      </dgm:t>
    </dgm:pt>
    <dgm:pt modelId="{1355EA33-885B-4563-9A41-FDD68BBBE435}" type="parTrans" cxnId="{8E1E0B39-707B-40B5-82F8-621E1427F06C}">
      <dgm:prSet/>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C8C78262-1237-4414-A2D7-0C5EF022A35B}" type="sibTrans" cxnId="{8E1E0B39-707B-40B5-82F8-621E1427F06C}">
      <dgm:prSet custT="1"/>
      <dgm:spPr>
        <a:solidFill>
          <a:schemeClr val="bg1">
            <a:lumMod val="85000"/>
          </a:schemeClr>
        </a:solidFill>
        <a:ln>
          <a:noFill/>
        </a:ln>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9C396B87-F32D-4705-A54C-D08E7BC2FE26}">
      <dgm:prSet custT="1"/>
      <dgm:spPr>
        <a:solidFill>
          <a:schemeClr val="bg1">
            <a:lumMod val="85000"/>
          </a:schemeClr>
        </a:solidFill>
      </dgm:spPr>
      <dgm:t>
        <a:bodyPr/>
        <a:lstStyle/>
        <a:p>
          <a:pPr algn="ctr"/>
          <a:r>
            <a:rPr lang="es-ES" sz="1200" b="1" dirty="0">
              <a:solidFill>
                <a:schemeClr val="tx1"/>
              </a:solidFill>
              <a:latin typeface="Arial" panose="020B0604020202020204" pitchFamily="34" charset="0"/>
              <a:cs typeface="Arial" panose="020B0604020202020204" pitchFamily="34" charset="0"/>
            </a:rPr>
            <a:t>Necesidad de la prueba </a:t>
          </a:r>
        </a:p>
        <a:p>
          <a:pPr algn="ctr"/>
          <a:r>
            <a:rPr lang="es-ES" sz="1200" b="1" dirty="0">
              <a:solidFill>
                <a:schemeClr val="tx1"/>
              </a:solidFill>
              <a:latin typeface="Arial" panose="020B0604020202020204" pitchFamily="34" charset="0"/>
              <a:cs typeface="Arial" panose="020B0604020202020204" pitchFamily="34" charset="0"/>
            </a:rPr>
            <a:t>(Art. 177 CDM)</a:t>
          </a:r>
          <a:endParaRPr lang="en-US" sz="1200" dirty="0">
            <a:solidFill>
              <a:schemeClr val="tx1"/>
            </a:solidFill>
            <a:latin typeface="Arial" panose="020B0604020202020204" pitchFamily="34" charset="0"/>
            <a:cs typeface="Arial" panose="020B0604020202020204" pitchFamily="34" charset="0"/>
          </a:endParaRPr>
        </a:p>
      </dgm:t>
    </dgm:pt>
    <dgm:pt modelId="{B511F586-1A24-4290-8193-69528B5F9D0E}" type="parTrans" cxnId="{8A358595-6B8D-4085-90B9-DCCDCF22B5D7}">
      <dgm:prSet/>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3FF59F71-84EA-4CA6-BCBE-2B23CC33E2DF}" type="sibTrans" cxnId="{8A358595-6B8D-4085-90B9-DCCDCF22B5D7}">
      <dgm:prSet custT="1"/>
      <dgm:spPr>
        <a:solidFill>
          <a:schemeClr val="bg1">
            <a:lumMod val="85000"/>
          </a:schemeClr>
        </a:solidFill>
        <a:ln>
          <a:noFill/>
        </a:ln>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8842D186-D08C-4AB5-A492-179610D5FFF8}">
      <dgm:prSet custT="1"/>
      <dgm:spPr>
        <a:solidFill>
          <a:schemeClr val="bg1">
            <a:lumMod val="85000"/>
          </a:schemeClr>
        </a:solidFill>
      </dgm:spPr>
      <dgm:t>
        <a:bodyPr/>
        <a:lstStyle/>
        <a:p>
          <a:pPr algn="ctr"/>
          <a:endParaRPr lang="es-ES" sz="1200" b="1" dirty="0">
            <a:solidFill>
              <a:schemeClr val="tx1"/>
            </a:solidFill>
            <a:latin typeface="Arial" panose="020B0604020202020204" pitchFamily="34" charset="0"/>
            <a:cs typeface="Arial" panose="020B0604020202020204" pitchFamily="34" charset="0"/>
          </a:endParaRPr>
        </a:p>
        <a:p>
          <a:pPr algn="ctr"/>
          <a:r>
            <a:rPr lang="es-ES" sz="1200" b="1" dirty="0">
              <a:solidFill>
                <a:schemeClr val="tx1"/>
              </a:solidFill>
              <a:latin typeface="Arial" panose="020B0604020202020204" pitchFamily="34" charset="0"/>
              <a:cs typeface="Arial" panose="020B0604020202020204" pitchFamily="34" charset="0"/>
            </a:rPr>
            <a:t>Investigación Integral</a:t>
          </a:r>
        </a:p>
        <a:p>
          <a:pPr algn="ctr"/>
          <a:r>
            <a:rPr lang="es-ES" sz="1200" b="1" dirty="0">
              <a:solidFill>
                <a:schemeClr val="tx1"/>
              </a:solidFill>
              <a:latin typeface="Arial" panose="020B0604020202020204" pitchFamily="34" charset="0"/>
              <a:cs typeface="Arial" panose="020B0604020202020204" pitchFamily="34" charset="0"/>
            </a:rPr>
            <a:t>   (Art. 178 CDM)</a:t>
          </a:r>
        </a:p>
        <a:p>
          <a:pPr algn="ctr"/>
          <a:endParaRPr lang="en-US" sz="1200" dirty="0">
            <a:solidFill>
              <a:schemeClr val="tx1"/>
            </a:solidFill>
            <a:latin typeface="Arial" panose="020B0604020202020204" pitchFamily="34" charset="0"/>
            <a:cs typeface="Arial" panose="020B0604020202020204" pitchFamily="34" charset="0"/>
          </a:endParaRPr>
        </a:p>
      </dgm:t>
    </dgm:pt>
    <dgm:pt modelId="{0F980AD2-E500-43D0-A171-EDD6CFB3ED55}" type="parTrans" cxnId="{679EA907-E8C9-439A-A243-AAB72492AB38}">
      <dgm:prSet/>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780B813A-A848-4887-AA18-0DB95FAE3120}" type="sibTrans" cxnId="{679EA907-E8C9-439A-A243-AAB72492AB38}">
      <dgm:prSet custT="1"/>
      <dgm:spPr>
        <a:solidFill>
          <a:schemeClr val="bg1">
            <a:lumMod val="85000"/>
          </a:schemeClr>
        </a:solidFill>
        <a:ln>
          <a:noFill/>
        </a:ln>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BCA59AE7-0FA5-4E5F-AA62-BD2B66B96CA1}">
      <dgm:prSet custT="1"/>
      <dgm:spPr>
        <a:solidFill>
          <a:schemeClr val="bg1">
            <a:lumMod val="85000"/>
          </a:schemeClr>
        </a:solidFill>
      </dgm:spPr>
      <dgm:t>
        <a:bodyPr/>
        <a:lstStyle/>
        <a:p>
          <a:pPr algn="ctr"/>
          <a:r>
            <a:rPr lang="es-ES" sz="1200" b="1" dirty="0">
              <a:solidFill>
                <a:schemeClr val="tx1"/>
              </a:solidFill>
              <a:latin typeface="Arial" panose="020B0604020202020204" pitchFamily="34" charset="0"/>
              <a:cs typeface="Arial" panose="020B0604020202020204" pitchFamily="34" charset="0"/>
            </a:rPr>
            <a:t>Apoyo técnico</a:t>
          </a:r>
        </a:p>
        <a:p>
          <a:pPr algn="ctr"/>
          <a:r>
            <a:rPr lang="es-ES" sz="1200" b="1" dirty="0">
              <a:solidFill>
                <a:schemeClr val="tx1"/>
              </a:solidFill>
              <a:latin typeface="Arial" panose="020B0604020202020204" pitchFamily="34" charset="0"/>
              <a:cs typeface="Arial" panose="020B0604020202020204" pitchFamily="34" charset="0"/>
            </a:rPr>
            <a:t>(Art. 185 CDM)</a:t>
          </a:r>
          <a:endParaRPr lang="en-US" sz="1200" dirty="0">
            <a:solidFill>
              <a:schemeClr val="tx1"/>
            </a:solidFill>
            <a:latin typeface="Arial" panose="020B0604020202020204" pitchFamily="34" charset="0"/>
            <a:cs typeface="Arial" panose="020B0604020202020204" pitchFamily="34" charset="0"/>
          </a:endParaRPr>
        </a:p>
      </dgm:t>
    </dgm:pt>
    <dgm:pt modelId="{9F2F3E7C-5F21-48B2-8C4A-F0A39807F187}" type="parTrans" cxnId="{2D6F0C9D-87DE-41BC-B6B4-3F677A7AEC36}">
      <dgm:prSet/>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9EF71F87-0338-4561-9FCA-C89B7EE8BD2F}" type="sibTrans" cxnId="{2D6F0C9D-87DE-41BC-B6B4-3F677A7AEC36}">
      <dgm:prSet custT="1"/>
      <dgm:spPr>
        <a:solidFill>
          <a:schemeClr val="bg1">
            <a:lumMod val="85000"/>
          </a:schemeClr>
        </a:solidFill>
        <a:ln>
          <a:noFill/>
        </a:ln>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C14525F6-073F-4566-A81F-0DE6DE3CD92C}">
      <dgm:prSet custT="1"/>
      <dgm:spPr>
        <a:solidFill>
          <a:schemeClr val="bg1">
            <a:lumMod val="85000"/>
          </a:schemeClr>
        </a:solidFill>
      </dgm:spPr>
      <dgm:t>
        <a:bodyPr/>
        <a:lstStyle/>
        <a:p>
          <a:pPr algn="ctr"/>
          <a:r>
            <a:rPr lang="es-ES" sz="1200" b="1" dirty="0">
              <a:solidFill>
                <a:schemeClr val="tx1"/>
              </a:solidFill>
              <a:latin typeface="Arial" panose="020B0604020202020204" pitchFamily="34" charset="0"/>
              <a:cs typeface="Arial" panose="020B0604020202020204" pitchFamily="34" charset="0"/>
            </a:rPr>
            <a:t>Prueba Trasladada </a:t>
          </a:r>
        </a:p>
        <a:p>
          <a:pPr algn="ctr"/>
          <a:r>
            <a:rPr lang="es-ES" sz="1200" b="1" dirty="0">
              <a:solidFill>
                <a:schemeClr val="tx1"/>
              </a:solidFill>
              <a:latin typeface="Arial" panose="020B0604020202020204" pitchFamily="34" charset="0"/>
              <a:cs typeface="Arial" panose="020B0604020202020204" pitchFamily="34" charset="0"/>
            </a:rPr>
            <a:t>(Art. 184 CDM)</a:t>
          </a:r>
          <a:endParaRPr lang="en-US" sz="1200" dirty="0">
            <a:solidFill>
              <a:schemeClr val="tx1"/>
            </a:solidFill>
            <a:latin typeface="Arial" panose="020B0604020202020204" pitchFamily="34" charset="0"/>
            <a:cs typeface="Arial" panose="020B0604020202020204" pitchFamily="34" charset="0"/>
          </a:endParaRPr>
        </a:p>
      </dgm:t>
    </dgm:pt>
    <dgm:pt modelId="{4EDA6CEB-A636-44FE-9401-C7EB13A58BDB}" type="parTrans" cxnId="{6CAC2F12-F319-4CF6-9C5E-1C9AC6BCF85A}">
      <dgm:prSet/>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4F0DE766-8F69-4A6B-A448-983307F68700}" type="sibTrans" cxnId="{6CAC2F12-F319-4CF6-9C5E-1C9AC6BCF85A}">
      <dgm:prSet custT="1"/>
      <dgm:spPr>
        <a:solidFill>
          <a:schemeClr val="bg1">
            <a:lumMod val="85000"/>
          </a:schemeClr>
        </a:solidFill>
        <a:ln>
          <a:noFill/>
        </a:ln>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D86EF144-1C3D-4B85-95D2-EC9E25E76F27}">
      <dgm:prSet custT="1"/>
      <dgm:spPr>
        <a:solidFill>
          <a:schemeClr val="bg1">
            <a:lumMod val="85000"/>
          </a:schemeClr>
        </a:solidFill>
      </dgm:spPr>
      <dgm:t>
        <a:bodyPr/>
        <a:lstStyle/>
        <a:p>
          <a:pPr algn="ctr"/>
          <a:r>
            <a:rPr lang="es-ES" sz="1200" b="1" dirty="0">
              <a:solidFill>
                <a:schemeClr val="tx1"/>
              </a:solidFill>
              <a:latin typeface="Arial" panose="020B0604020202020204" pitchFamily="34" charset="0"/>
              <a:cs typeface="Arial" panose="020B0604020202020204" pitchFamily="34" charset="0"/>
            </a:rPr>
            <a:t>Certeza para sancionar </a:t>
          </a:r>
        </a:p>
        <a:p>
          <a:pPr algn="ctr"/>
          <a:r>
            <a:rPr lang="es-ES" sz="1200" b="1" dirty="0">
              <a:solidFill>
                <a:schemeClr val="tx1"/>
              </a:solidFill>
              <a:latin typeface="Arial" panose="020B0604020202020204" pitchFamily="34" charset="0"/>
              <a:cs typeface="Arial" panose="020B0604020202020204" pitchFamily="34" charset="0"/>
            </a:rPr>
            <a:t> (Art. 190 CDM)</a:t>
          </a:r>
          <a:endParaRPr lang="en-US" sz="1200" dirty="0">
            <a:solidFill>
              <a:schemeClr val="tx1"/>
            </a:solidFill>
            <a:latin typeface="Arial" panose="020B0604020202020204" pitchFamily="34" charset="0"/>
            <a:cs typeface="Arial" panose="020B0604020202020204" pitchFamily="34" charset="0"/>
          </a:endParaRPr>
        </a:p>
      </dgm:t>
    </dgm:pt>
    <dgm:pt modelId="{7F24D5E1-C98E-4AE3-B68E-2A84951AD3CE}" type="parTrans" cxnId="{D0228F97-1C5E-4543-86E8-A9114A846D89}">
      <dgm:prSet/>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2B703C60-637E-4F00-AC51-DF073475A4AA}" type="sibTrans" cxnId="{D0228F97-1C5E-4543-86E8-A9114A846D89}">
      <dgm:prSet/>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7D48E3AA-95D1-4BF4-A57B-CBA8EB75BC95}">
      <dgm:prSet custT="1"/>
      <dgm:spPr>
        <a:solidFill>
          <a:schemeClr val="bg1">
            <a:lumMod val="85000"/>
          </a:schemeClr>
        </a:solidFill>
        <a:ln w="38100">
          <a:prstDash val="dashDot"/>
        </a:ln>
      </dgm:spPr>
      <dgm:t>
        <a:bodyPr/>
        <a:lstStyle/>
        <a:p>
          <a:pPr algn="ctr"/>
          <a:r>
            <a:rPr lang="es-ES" sz="1200" b="1" dirty="0">
              <a:solidFill>
                <a:schemeClr val="tx1"/>
              </a:solidFill>
              <a:latin typeface="Arial" panose="020B0604020202020204" pitchFamily="34" charset="0"/>
              <a:cs typeface="Arial" panose="020B0604020202020204" pitchFamily="34" charset="0"/>
            </a:rPr>
            <a:t>Medios Probatorios</a:t>
          </a:r>
        </a:p>
        <a:p>
          <a:pPr algn="ctr"/>
          <a:r>
            <a:rPr lang="es-ES" sz="1200" b="1" dirty="0">
              <a:solidFill>
                <a:schemeClr val="tx1"/>
              </a:solidFill>
              <a:latin typeface="Arial" panose="020B0604020202020204" pitchFamily="34" charset="0"/>
              <a:cs typeface="Arial" panose="020B0604020202020204" pitchFamily="34" charset="0"/>
            </a:rPr>
            <a:t>Art. 179 CDM)</a:t>
          </a:r>
          <a:endParaRPr lang="en-US" sz="1200" dirty="0">
            <a:solidFill>
              <a:schemeClr val="tx1"/>
            </a:solidFill>
            <a:latin typeface="Arial" panose="020B0604020202020204" pitchFamily="34" charset="0"/>
            <a:cs typeface="Arial" panose="020B0604020202020204" pitchFamily="34" charset="0"/>
          </a:endParaRPr>
        </a:p>
      </dgm:t>
    </dgm:pt>
    <dgm:pt modelId="{ECF8DC50-ED8B-4E77-936F-256CDD1648B4}" type="parTrans" cxnId="{D3BF0CB6-50A7-4A2E-ABC0-5D4EBCFF8322}">
      <dgm:prSet/>
      <dgm:spPr/>
      <dgm:t>
        <a:bodyPr/>
        <a:lstStyle/>
        <a:p>
          <a:pPr algn="ctr"/>
          <a:endParaRPr lang="es-CO" sz="1200">
            <a:solidFill>
              <a:schemeClr val="tx1"/>
            </a:solidFill>
            <a:latin typeface="Arial" panose="020B0604020202020204" pitchFamily="34" charset="0"/>
            <a:cs typeface="Arial" panose="020B0604020202020204" pitchFamily="34" charset="0"/>
          </a:endParaRPr>
        </a:p>
      </dgm:t>
    </dgm:pt>
    <dgm:pt modelId="{7DF126ED-7E22-457D-BC1F-8DD53226B204}" type="sibTrans" cxnId="{D3BF0CB6-50A7-4A2E-ABC0-5D4EBCFF8322}">
      <dgm:prSet custT="1"/>
      <dgm:spPr>
        <a:solidFill>
          <a:schemeClr val="bg1">
            <a:lumMod val="85000"/>
          </a:schemeClr>
        </a:solidFill>
        <a:ln>
          <a:noFill/>
        </a:ln>
      </dgm:spPr>
      <dgm:t>
        <a:bodyPr/>
        <a:lstStyle/>
        <a:p>
          <a:pPr algn="ctr"/>
          <a:endParaRPr lang="es-CO" sz="1200">
            <a:solidFill>
              <a:schemeClr val="tx1"/>
            </a:solidFill>
            <a:latin typeface="Arial" panose="020B0604020202020204" pitchFamily="34" charset="0"/>
            <a:cs typeface="Arial" panose="020B0604020202020204" pitchFamily="34" charset="0"/>
          </a:endParaRPr>
        </a:p>
      </dgm:t>
    </dgm:pt>
    <dgm:pt modelId="{7FBB7E20-F79F-4F30-ACA0-AB41F23EC90D}">
      <dgm:prSet custT="1"/>
      <dgm:spPr>
        <a:solidFill>
          <a:schemeClr val="bg1">
            <a:lumMod val="85000"/>
          </a:schemeClr>
        </a:solidFill>
      </dgm:spPr>
      <dgm:t>
        <a:bodyPr/>
        <a:lstStyle/>
        <a:p>
          <a:pPr algn="ctr"/>
          <a:r>
            <a:rPr lang="es-ES" sz="1200" b="1" dirty="0">
              <a:solidFill>
                <a:schemeClr val="tx1"/>
              </a:solidFill>
              <a:latin typeface="Arial" panose="020B0604020202020204" pitchFamily="34" charset="0"/>
              <a:cs typeface="Arial" panose="020B0604020202020204" pitchFamily="34" charset="0"/>
            </a:rPr>
            <a:t>Pruebas en el exterior  (Art. 183 CDM)</a:t>
          </a:r>
          <a:endParaRPr lang="en-US" sz="1200" dirty="0">
            <a:solidFill>
              <a:schemeClr val="tx1"/>
            </a:solidFill>
            <a:latin typeface="Arial" panose="020B0604020202020204" pitchFamily="34" charset="0"/>
            <a:cs typeface="Arial" panose="020B0604020202020204" pitchFamily="34" charset="0"/>
          </a:endParaRPr>
        </a:p>
      </dgm:t>
    </dgm:pt>
    <dgm:pt modelId="{D2A3E553-3A03-4421-8F86-6A73C3A508C5}" type="parTrans" cxnId="{585D67BC-4E8E-49D5-9F73-D5445AF7E747}">
      <dgm:prSet/>
      <dgm:spPr/>
      <dgm:t>
        <a:bodyPr/>
        <a:lstStyle/>
        <a:p>
          <a:pPr algn="ctr"/>
          <a:endParaRPr lang="es-CO" sz="1200">
            <a:solidFill>
              <a:schemeClr val="tx1"/>
            </a:solidFill>
            <a:latin typeface="Arial" panose="020B0604020202020204" pitchFamily="34" charset="0"/>
            <a:cs typeface="Arial" panose="020B0604020202020204" pitchFamily="34" charset="0"/>
          </a:endParaRPr>
        </a:p>
      </dgm:t>
    </dgm:pt>
    <dgm:pt modelId="{B9E56857-C4E7-4C99-8508-75A16F1BCBAF}" type="sibTrans" cxnId="{585D67BC-4E8E-49D5-9F73-D5445AF7E747}">
      <dgm:prSet custT="1"/>
      <dgm:spPr>
        <a:solidFill>
          <a:schemeClr val="bg1">
            <a:lumMod val="85000"/>
          </a:schemeClr>
        </a:solidFill>
        <a:ln>
          <a:noFill/>
        </a:ln>
      </dgm:spPr>
      <dgm:t>
        <a:bodyPr/>
        <a:lstStyle/>
        <a:p>
          <a:pPr algn="ctr"/>
          <a:endParaRPr lang="es-CO" sz="1200">
            <a:solidFill>
              <a:schemeClr val="tx1"/>
            </a:solidFill>
            <a:latin typeface="Arial" panose="020B0604020202020204" pitchFamily="34" charset="0"/>
            <a:cs typeface="Arial" panose="020B0604020202020204" pitchFamily="34" charset="0"/>
          </a:endParaRPr>
        </a:p>
      </dgm:t>
    </dgm:pt>
    <dgm:pt modelId="{E6D69EAC-EB89-4BF9-974F-053D4421299F}">
      <dgm:prSet custT="1"/>
      <dgm:spPr>
        <a:solidFill>
          <a:schemeClr val="bg1">
            <a:lumMod val="85000"/>
          </a:schemeClr>
        </a:solidFill>
      </dgm:spPr>
      <dgm:t>
        <a:bodyPr/>
        <a:lstStyle/>
        <a:p>
          <a:pPr algn="ctr"/>
          <a:r>
            <a:rPr lang="es-ES" sz="1200" b="1" dirty="0">
              <a:solidFill>
                <a:schemeClr val="tx1"/>
              </a:solidFill>
              <a:latin typeface="Arial" panose="020B0604020202020204" pitchFamily="34" charset="0"/>
              <a:cs typeface="Arial" panose="020B0604020202020204" pitchFamily="34" charset="0"/>
            </a:rPr>
            <a:t>Inexistencia  </a:t>
          </a:r>
        </a:p>
        <a:p>
          <a:pPr algn="ctr"/>
          <a:r>
            <a:rPr lang="es-ES" sz="1200" b="1" dirty="0">
              <a:solidFill>
                <a:schemeClr val="tx1"/>
              </a:solidFill>
              <a:latin typeface="Arial" panose="020B0604020202020204" pitchFamily="34" charset="0"/>
              <a:cs typeface="Arial" panose="020B0604020202020204" pitchFamily="34" charset="0"/>
            </a:rPr>
            <a:t>(Art. 187 CDM)</a:t>
          </a:r>
          <a:endParaRPr lang="en-US" sz="1200" dirty="0">
            <a:solidFill>
              <a:schemeClr val="tx1"/>
            </a:solidFill>
            <a:latin typeface="Arial" panose="020B0604020202020204" pitchFamily="34" charset="0"/>
            <a:cs typeface="Arial" panose="020B0604020202020204" pitchFamily="34" charset="0"/>
          </a:endParaRPr>
        </a:p>
      </dgm:t>
    </dgm:pt>
    <dgm:pt modelId="{95BFBDA5-4D49-44C1-A311-193ED7B5289E}" type="parTrans" cxnId="{5B3186A4-C610-440B-A03F-354D1C26427C}">
      <dgm:prSet/>
      <dgm:spPr/>
      <dgm:t>
        <a:bodyPr/>
        <a:lstStyle/>
        <a:p>
          <a:pPr algn="ctr"/>
          <a:endParaRPr lang="es-CO" sz="1200">
            <a:solidFill>
              <a:schemeClr val="tx1"/>
            </a:solidFill>
            <a:latin typeface="Arial" panose="020B0604020202020204" pitchFamily="34" charset="0"/>
            <a:cs typeface="Arial" panose="020B0604020202020204" pitchFamily="34" charset="0"/>
          </a:endParaRPr>
        </a:p>
      </dgm:t>
    </dgm:pt>
    <dgm:pt modelId="{8073E197-A99C-41A6-9CC8-EBAFA3BE3B8C}" type="sibTrans" cxnId="{5B3186A4-C610-440B-A03F-354D1C26427C}">
      <dgm:prSet custT="1"/>
      <dgm:spPr>
        <a:solidFill>
          <a:schemeClr val="bg1">
            <a:lumMod val="85000"/>
          </a:schemeClr>
        </a:solidFill>
        <a:ln>
          <a:noFill/>
        </a:ln>
      </dgm:spPr>
      <dgm:t>
        <a:bodyPr/>
        <a:lstStyle/>
        <a:p>
          <a:pPr algn="ctr"/>
          <a:endParaRPr lang="es-CO" sz="1200">
            <a:solidFill>
              <a:schemeClr val="tx1"/>
            </a:solidFill>
            <a:latin typeface="Arial" panose="020B0604020202020204" pitchFamily="34" charset="0"/>
            <a:cs typeface="Arial" panose="020B0604020202020204" pitchFamily="34" charset="0"/>
          </a:endParaRPr>
        </a:p>
      </dgm:t>
    </dgm:pt>
    <dgm:pt modelId="{CC7D1448-9FDB-4614-917B-8E1E17FE7AE7}">
      <dgm:prSet custT="1"/>
      <dgm:spPr>
        <a:solidFill>
          <a:schemeClr val="bg1">
            <a:lumMod val="85000"/>
          </a:schemeClr>
        </a:solidFill>
      </dgm:spPr>
      <dgm:t>
        <a:bodyPr/>
        <a:lstStyle/>
        <a:p>
          <a:pPr algn="ctr"/>
          <a:r>
            <a:rPr lang="es-ES" sz="1200" b="1" dirty="0">
              <a:solidFill>
                <a:schemeClr val="tx1"/>
              </a:solidFill>
              <a:latin typeface="Arial" panose="020B0604020202020204" pitchFamily="34" charset="0"/>
              <a:cs typeface="Arial" panose="020B0604020202020204" pitchFamily="34" charset="0"/>
            </a:rPr>
            <a:t>Libertad probatoria </a:t>
          </a:r>
        </a:p>
        <a:p>
          <a:pPr algn="ctr"/>
          <a:r>
            <a:rPr lang="es-ES" sz="1200" b="1" dirty="0">
              <a:solidFill>
                <a:schemeClr val="tx1"/>
              </a:solidFill>
              <a:latin typeface="Arial" panose="020B0604020202020204" pitchFamily="34" charset="0"/>
              <a:cs typeface="Arial" panose="020B0604020202020204" pitchFamily="34" charset="0"/>
            </a:rPr>
            <a:t>(Art. 181 CDM)</a:t>
          </a:r>
          <a:endParaRPr lang="en-US" sz="1200" dirty="0">
            <a:solidFill>
              <a:schemeClr val="tx1"/>
            </a:solidFill>
            <a:latin typeface="Arial" panose="020B0604020202020204" pitchFamily="34" charset="0"/>
            <a:cs typeface="Arial" panose="020B0604020202020204" pitchFamily="34" charset="0"/>
          </a:endParaRPr>
        </a:p>
      </dgm:t>
    </dgm:pt>
    <dgm:pt modelId="{E6A95C25-37F3-44AF-8EA1-E09695B487D9}" type="parTrans" cxnId="{3D4AD3B9-0FEE-4E27-A2D9-CEB37DCD4517}">
      <dgm:prSet/>
      <dgm:spPr/>
      <dgm:t>
        <a:bodyPr/>
        <a:lstStyle/>
        <a:p>
          <a:pPr algn="ctr"/>
          <a:endParaRPr lang="es-CO" sz="1200">
            <a:solidFill>
              <a:schemeClr val="tx1"/>
            </a:solidFill>
            <a:latin typeface="Arial" panose="020B0604020202020204" pitchFamily="34" charset="0"/>
            <a:cs typeface="Arial" panose="020B0604020202020204" pitchFamily="34" charset="0"/>
          </a:endParaRPr>
        </a:p>
      </dgm:t>
    </dgm:pt>
    <dgm:pt modelId="{C6B99A2B-BBEB-4EFB-B67F-A3CF6C9F825D}" type="sibTrans" cxnId="{3D4AD3B9-0FEE-4E27-A2D9-CEB37DCD4517}">
      <dgm:prSet custT="1"/>
      <dgm:spPr>
        <a:solidFill>
          <a:schemeClr val="bg1">
            <a:lumMod val="85000"/>
          </a:schemeClr>
        </a:solidFill>
        <a:ln>
          <a:noFill/>
        </a:ln>
      </dgm:spPr>
      <dgm:t>
        <a:bodyPr/>
        <a:lstStyle/>
        <a:p>
          <a:pPr algn="ctr"/>
          <a:endParaRPr lang="es-CO" sz="1200">
            <a:solidFill>
              <a:schemeClr val="tx1"/>
            </a:solidFill>
            <a:latin typeface="Arial" panose="020B0604020202020204" pitchFamily="34" charset="0"/>
            <a:cs typeface="Arial" panose="020B0604020202020204" pitchFamily="34" charset="0"/>
          </a:endParaRPr>
        </a:p>
      </dgm:t>
    </dgm:pt>
    <dgm:pt modelId="{B2E74540-F2E7-45F5-917C-DAA25D0A3A49}">
      <dgm:prSet custT="1"/>
      <dgm:spPr>
        <a:solidFill>
          <a:schemeClr val="bg1">
            <a:lumMod val="85000"/>
          </a:schemeClr>
        </a:solidFill>
      </dgm:spPr>
      <dgm:t>
        <a:bodyPr/>
        <a:lstStyle/>
        <a:p>
          <a:r>
            <a:rPr lang="es-ES" sz="1200" b="1" dirty="0">
              <a:solidFill>
                <a:schemeClr val="tx1"/>
              </a:solidFill>
              <a:latin typeface="Arial" panose="020B0604020202020204" pitchFamily="34" charset="0"/>
              <a:cs typeface="Arial" panose="020B0604020202020204" pitchFamily="34" charset="0"/>
            </a:rPr>
            <a:t>Prueba por comisionado </a:t>
          </a:r>
        </a:p>
        <a:p>
          <a:r>
            <a:rPr lang="es-ES" sz="1200" b="1" dirty="0">
              <a:solidFill>
                <a:schemeClr val="tx1"/>
              </a:solidFill>
              <a:latin typeface="Arial" panose="020B0604020202020204" pitchFamily="34" charset="0"/>
              <a:cs typeface="Arial" panose="020B0604020202020204" pitchFamily="34" charset="0"/>
            </a:rPr>
            <a:t>(Art. 182 CDM)</a:t>
          </a:r>
          <a:endParaRPr lang="en-US" sz="1200" dirty="0">
            <a:solidFill>
              <a:schemeClr val="tx1"/>
            </a:solidFill>
            <a:latin typeface="Arial" panose="020B0604020202020204" pitchFamily="34" charset="0"/>
            <a:cs typeface="Arial" panose="020B0604020202020204" pitchFamily="34" charset="0"/>
          </a:endParaRPr>
        </a:p>
      </dgm:t>
    </dgm:pt>
    <dgm:pt modelId="{6E60D0E2-B239-41B7-9661-ADDB266AC8B3}" type="parTrans" cxnId="{7E39BC99-38D0-415B-B8EB-792681EEF4C2}">
      <dgm:prSet/>
      <dgm:spPr/>
      <dgm:t>
        <a:bodyPr/>
        <a:lstStyle/>
        <a:p>
          <a:endParaRPr lang="es-CO" sz="1200">
            <a:solidFill>
              <a:schemeClr val="tx1"/>
            </a:solidFill>
            <a:latin typeface="Arial" panose="020B0604020202020204" pitchFamily="34" charset="0"/>
            <a:cs typeface="Arial" panose="020B0604020202020204" pitchFamily="34" charset="0"/>
          </a:endParaRPr>
        </a:p>
      </dgm:t>
    </dgm:pt>
    <dgm:pt modelId="{12D9C30E-4BC2-4068-BE89-1EF177F7542D}" type="sibTrans" cxnId="{7E39BC99-38D0-415B-B8EB-792681EEF4C2}">
      <dgm:prSet custT="1"/>
      <dgm:spPr>
        <a:solidFill>
          <a:schemeClr val="bg1">
            <a:lumMod val="85000"/>
          </a:schemeClr>
        </a:solidFill>
        <a:ln>
          <a:noFill/>
        </a:ln>
      </dgm:spPr>
      <dgm:t>
        <a:bodyPr/>
        <a:lstStyle/>
        <a:p>
          <a:endParaRPr lang="es-CO" sz="1200">
            <a:solidFill>
              <a:schemeClr val="tx1"/>
            </a:solidFill>
            <a:latin typeface="Arial" panose="020B0604020202020204" pitchFamily="34" charset="0"/>
            <a:cs typeface="Arial" panose="020B0604020202020204" pitchFamily="34" charset="0"/>
          </a:endParaRPr>
        </a:p>
      </dgm:t>
    </dgm:pt>
    <dgm:pt modelId="{5C5ADFEB-0818-4DE9-9C1A-AEF221520DF1}">
      <dgm:prSet custT="1"/>
      <dgm:spPr>
        <a:solidFill>
          <a:schemeClr val="bg1">
            <a:lumMod val="85000"/>
          </a:schemeClr>
        </a:solidFill>
      </dgm:spPr>
      <dgm:t>
        <a:bodyPr/>
        <a:lstStyle/>
        <a:p>
          <a:r>
            <a:rPr lang="es-ES" sz="1200" b="1" dirty="0">
              <a:solidFill>
                <a:schemeClr val="tx1"/>
              </a:solidFill>
              <a:latin typeface="Arial" panose="020B0604020202020204" pitchFamily="34" charset="0"/>
              <a:cs typeface="Arial" panose="020B0604020202020204" pitchFamily="34" charset="0"/>
            </a:rPr>
            <a:t>Petición y negación </a:t>
          </a:r>
        </a:p>
        <a:p>
          <a:r>
            <a:rPr lang="es-ES" sz="1200" b="1" dirty="0">
              <a:solidFill>
                <a:schemeClr val="tx1"/>
              </a:solidFill>
              <a:latin typeface="Arial" panose="020B0604020202020204" pitchFamily="34" charset="0"/>
              <a:cs typeface="Arial" panose="020B0604020202020204" pitchFamily="34" charset="0"/>
            </a:rPr>
            <a:t>( </a:t>
          </a:r>
          <a:r>
            <a:rPr lang="en-US" sz="1200" b="1" dirty="0">
              <a:solidFill>
                <a:schemeClr val="tx1"/>
              </a:solidFill>
              <a:latin typeface="Arial" panose="020B0604020202020204" pitchFamily="34" charset="0"/>
              <a:cs typeface="Arial" panose="020B0604020202020204" pitchFamily="34" charset="0"/>
            </a:rPr>
            <a:t>Arts. 149-4 y 180 CDM) </a:t>
          </a:r>
        </a:p>
      </dgm:t>
    </dgm:pt>
    <dgm:pt modelId="{AED4B15B-DED7-4736-BFF9-32955A910AE1}" type="parTrans" cxnId="{959E7076-0E84-4E7D-9030-1188B14CB39B}">
      <dgm:prSet/>
      <dgm:spPr/>
      <dgm:t>
        <a:bodyPr/>
        <a:lstStyle/>
        <a:p>
          <a:endParaRPr lang="es-CO" sz="1200">
            <a:solidFill>
              <a:schemeClr val="tx1"/>
            </a:solidFill>
            <a:latin typeface="Arial" panose="020B0604020202020204" pitchFamily="34" charset="0"/>
            <a:cs typeface="Arial" panose="020B0604020202020204" pitchFamily="34" charset="0"/>
          </a:endParaRPr>
        </a:p>
      </dgm:t>
    </dgm:pt>
    <dgm:pt modelId="{282BDEE1-C59A-498A-98C5-147609AC0B8A}" type="sibTrans" cxnId="{959E7076-0E84-4E7D-9030-1188B14CB39B}">
      <dgm:prSet custT="1"/>
      <dgm:spPr>
        <a:solidFill>
          <a:schemeClr val="bg1">
            <a:lumMod val="85000"/>
          </a:schemeClr>
        </a:solidFill>
        <a:ln>
          <a:noFill/>
        </a:ln>
      </dgm:spPr>
      <dgm:t>
        <a:bodyPr/>
        <a:lstStyle/>
        <a:p>
          <a:endParaRPr lang="es-CO" sz="1200">
            <a:solidFill>
              <a:schemeClr val="tx1"/>
            </a:solidFill>
            <a:latin typeface="Arial" panose="020B0604020202020204" pitchFamily="34" charset="0"/>
            <a:cs typeface="Arial" panose="020B0604020202020204" pitchFamily="34" charset="0"/>
          </a:endParaRPr>
        </a:p>
      </dgm:t>
    </dgm:pt>
    <dgm:pt modelId="{212FB956-BCE0-4BB7-8201-17E35B389C60}">
      <dgm:prSet custT="1"/>
      <dgm:spPr>
        <a:solidFill>
          <a:schemeClr val="bg1">
            <a:lumMod val="85000"/>
          </a:schemeClr>
        </a:solidFill>
      </dgm:spPr>
      <dgm:t>
        <a:bodyPr/>
        <a:lstStyle/>
        <a:p>
          <a:pPr algn="ctr"/>
          <a:r>
            <a:rPr lang="es-ES" sz="1200" b="1" dirty="0">
              <a:solidFill>
                <a:schemeClr val="tx1"/>
              </a:solidFill>
              <a:latin typeface="Arial" panose="020B0604020202020204" pitchFamily="34" charset="0"/>
              <a:cs typeface="Arial" panose="020B0604020202020204" pitchFamily="34" charset="0"/>
            </a:rPr>
            <a:t>Cláusula de Exclusión (Art. 188 CDM)</a:t>
          </a:r>
        </a:p>
      </dgm:t>
    </dgm:pt>
    <dgm:pt modelId="{D3B66B5E-E001-420F-9E8B-740B33833910}" type="parTrans" cxnId="{4314DFE3-9A42-44BA-8A8C-A052E3012CA0}">
      <dgm:prSet/>
      <dgm:spPr/>
      <dgm:t>
        <a:bodyPr/>
        <a:lstStyle/>
        <a:p>
          <a:endParaRPr lang="es-CO" sz="1200">
            <a:solidFill>
              <a:schemeClr val="tx1"/>
            </a:solidFill>
            <a:latin typeface="Arial" panose="020B0604020202020204" pitchFamily="34" charset="0"/>
            <a:cs typeface="Arial" panose="020B0604020202020204" pitchFamily="34" charset="0"/>
          </a:endParaRPr>
        </a:p>
      </dgm:t>
    </dgm:pt>
    <dgm:pt modelId="{044C47FF-CC2F-43D6-9A34-74D643431813}" type="sibTrans" cxnId="{4314DFE3-9A42-44BA-8A8C-A052E3012CA0}">
      <dgm:prSet custT="1"/>
      <dgm:spPr>
        <a:solidFill>
          <a:schemeClr val="bg1">
            <a:lumMod val="85000"/>
          </a:schemeClr>
        </a:solidFill>
        <a:ln>
          <a:noFill/>
        </a:ln>
      </dgm:spPr>
      <dgm:t>
        <a:bodyPr/>
        <a:lstStyle/>
        <a:p>
          <a:endParaRPr lang="es-CO" sz="1200">
            <a:solidFill>
              <a:schemeClr val="tx1"/>
            </a:solidFill>
            <a:latin typeface="Arial" panose="020B0604020202020204" pitchFamily="34" charset="0"/>
            <a:cs typeface="Arial" panose="020B0604020202020204" pitchFamily="34" charset="0"/>
          </a:endParaRPr>
        </a:p>
      </dgm:t>
    </dgm:pt>
    <dgm:pt modelId="{919565C1-4386-4AA3-8845-A26C004D2BD9}">
      <dgm:prSet custT="1"/>
      <dgm:spPr>
        <a:solidFill>
          <a:schemeClr val="bg1">
            <a:lumMod val="85000"/>
          </a:schemeClr>
        </a:solidFill>
      </dgm:spPr>
      <dgm:t>
        <a:bodyPr/>
        <a:lstStyle/>
        <a:p>
          <a:pPr algn="ctr"/>
          <a:r>
            <a:rPr lang="es-ES" sz="1200" b="1" dirty="0">
              <a:solidFill>
                <a:schemeClr val="tx1"/>
              </a:solidFill>
              <a:latin typeface="Arial" panose="020B0604020202020204" pitchFamily="34" charset="0"/>
              <a:cs typeface="Arial" panose="020B0604020202020204" pitchFamily="34" charset="0"/>
            </a:rPr>
            <a:t>Oportunidad para controvertir</a:t>
          </a:r>
        </a:p>
        <a:p>
          <a:pPr algn="ctr"/>
          <a:r>
            <a:rPr lang="es-ES" sz="1200" b="1" dirty="0">
              <a:solidFill>
                <a:schemeClr val="tx1"/>
              </a:solidFill>
              <a:latin typeface="Arial" panose="020B0604020202020204" pitchFamily="34" charset="0"/>
              <a:cs typeface="Arial" panose="020B0604020202020204" pitchFamily="34" charset="0"/>
            </a:rPr>
            <a:t>(Art. 186 CDM)</a:t>
          </a:r>
          <a:endParaRPr lang="en-US" sz="1200" dirty="0">
            <a:solidFill>
              <a:schemeClr val="tx1"/>
            </a:solidFill>
            <a:latin typeface="Arial" panose="020B0604020202020204" pitchFamily="34" charset="0"/>
            <a:cs typeface="Arial" panose="020B0604020202020204" pitchFamily="34" charset="0"/>
          </a:endParaRPr>
        </a:p>
      </dgm:t>
    </dgm:pt>
    <dgm:pt modelId="{B4AFE877-F1B1-4B9D-87B3-3AD32095EDC8}" type="sibTrans" cxnId="{FD90AF1E-9694-4931-91BB-4D60E7D740CA}">
      <dgm:prSet custT="1"/>
      <dgm:spPr>
        <a:solidFill>
          <a:schemeClr val="bg1">
            <a:lumMod val="85000"/>
          </a:schemeClr>
        </a:solidFill>
        <a:ln>
          <a:noFill/>
        </a:ln>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D60FCB8D-21AF-4B07-AF60-200D1991F117}" type="parTrans" cxnId="{FD90AF1E-9694-4931-91BB-4D60E7D740CA}">
      <dgm:prSet/>
      <dgm:spPr/>
      <dgm:t>
        <a:bodyPr/>
        <a:lstStyle/>
        <a:p>
          <a:pPr algn="ctr"/>
          <a:endParaRPr lang="en-US" sz="1200">
            <a:solidFill>
              <a:schemeClr val="tx1"/>
            </a:solidFill>
            <a:latin typeface="Arial" panose="020B0604020202020204" pitchFamily="34" charset="0"/>
            <a:cs typeface="Arial" panose="020B0604020202020204" pitchFamily="34" charset="0"/>
          </a:endParaRPr>
        </a:p>
      </dgm:t>
    </dgm:pt>
    <dgm:pt modelId="{C7A397F3-2A0B-8341-8372-AF5532958B2E}">
      <dgm:prSet custT="1"/>
      <dgm:spPr>
        <a:solidFill>
          <a:schemeClr val="bg1">
            <a:lumMod val="85000"/>
          </a:schemeClr>
        </a:solidFill>
      </dgm:spPr>
      <dgm:t>
        <a:bodyPr/>
        <a:lstStyle/>
        <a:p>
          <a:r>
            <a:rPr lang="es-ES" sz="1200" b="1" dirty="0">
              <a:solidFill>
                <a:schemeClr val="tx1"/>
              </a:solidFill>
              <a:latin typeface="Arial" panose="020B0604020202020204" pitchFamily="34" charset="0"/>
              <a:cs typeface="Arial" panose="020B0604020202020204" pitchFamily="34" charset="0"/>
            </a:rPr>
            <a:t>Apreciación Integral</a:t>
          </a:r>
        </a:p>
        <a:p>
          <a:r>
            <a:rPr lang="es-ES" sz="1200" b="1" dirty="0">
              <a:solidFill>
                <a:schemeClr val="tx1"/>
              </a:solidFill>
              <a:latin typeface="Arial" panose="020B0604020202020204" pitchFamily="34" charset="0"/>
              <a:cs typeface="Arial" panose="020B0604020202020204" pitchFamily="34" charset="0"/>
            </a:rPr>
            <a:t>(Art. 189 CDM)</a:t>
          </a:r>
        </a:p>
      </dgm:t>
    </dgm:pt>
    <dgm:pt modelId="{771DB71D-8B69-2242-BF77-C8E3C8751218}" type="parTrans" cxnId="{8B8167A4-85A9-9A4B-8511-10A8EAAC324F}">
      <dgm:prSet/>
      <dgm:spPr/>
      <dgm:t>
        <a:bodyPr/>
        <a:lstStyle/>
        <a:p>
          <a:endParaRPr lang="es-MX"/>
        </a:p>
      </dgm:t>
    </dgm:pt>
    <dgm:pt modelId="{D5CDB7FB-3A2E-8043-ADA7-9C48E46BD396}" type="sibTrans" cxnId="{8B8167A4-85A9-9A4B-8511-10A8EAAC324F}">
      <dgm:prSet/>
      <dgm:spPr>
        <a:ln>
          <a:solidFill>
            <a:schemeClr val="accent2">
              <a:hueOff val="0"/>
              <a:satOff val="0"/>
              <a:lumOff val="0"/>
              <a:alpha val="0"/>
            </a:schemeClr>
          </a:solidFill>
        </a:ln>
      </dgm:spPr>
      <dgm:t>
        <a:bodyPr/>
        <a:lstStyle/>
        <a:p>
          <a:endParaRPr lang="es-MX"/>
        </a:p>
      </dgm:t>
    </dgm:pt>
    <dgm:pt modelId="{2A8E552C-11A9-4BE3-9A09-0F28167DDAEE}" type="pres">
      <dgm:prSet presAssocID="{D3DFB6A1-3DE4-4118-AECC-126810247632}" presName="Name0" presStyleCnt="0">
        <dgm:presLayoutVars>
          <dgm:dir/>
          <dgm:resizeHandles val="exact"/>
        </dgm:presLayoutVars>
      </dgm:prSet>
      <dgm:spPr/>
    </dgm:pt>
    <dgm:pt modelId="{C8E410A8-9BF4-450C-AD37-8FB58BD0A581}" type="pres">
      <dgm:prSet presAssocID="{B29F8500-3237-4DA7-872D-E7DB0D119473}" presName="node" presStyleLbl="node1" presStyleIdx="0" presStyleCnt="15" custLinFactX="166442" custLinFactNeighborX="200000" custLinFactNeighborY="9180">
        <dgm:presLayoutVars>
          <dgm:bulletEnabled val="1"/>
        </dgm:presLayoutVars>
      </dgm:prSet>
      <dgm:spPr/>
    </dgm:pt>
    <dgm:pt modelId="{B2622FD8-0A7A-4D38-BF55-A58F2727C61A}" type="pres">
      <dgm:prSet presAssocID="{C8C78262-1237-4414-A2D7-0C5EF022A35B}" presName="sibTrans" presStyleLbl="sibTrans1D1" presStyleIdx="0" presStyleCnt="14"/>
      <dgm:spPr/>
    </dgm:pt>
    <dgm:pt modelId="{92E32A5B-77E3-45AA-8FD7-2832EC1C5E57}" type="pres">
      <dgm:prSet presAssocID="{C8C78262-1237-4414-A2D7-0C5EF022A35B}" presName="connectorText" presStyleLbl="sibTrans1D1" presStyleIdx="0" presStyleCnt="14"/>
      <dgm:spPr/>
    </dgm:pt>
    <dgm:pt modelId="{41F487EF-0C62-4189-9374-1F4F0FBA8639}" type="pres">
      <dgm:prSet presAssocID="{9C396B87-F32D-4705-A54C-D08E7BC2FE26}" presName="node" presStyleLbl="node1" presStyleIdx="1" presStyleCnt="15" custLinFactX="-10253" custLinFactNeighborX="-100000" custLinFactNeighborY="1412">
        <dgm:presLayoutVars>
          <dgm:bulletEnabled val="1"/>
        </dgm:presLayoutVars>
      </dgm:prSet>
      <dgm:spPr/>
    </dgm:pt>
    <dgm:pt modelId="{CD1CA16B-E2DE-41E9-A4E1-441FA30CD414}" type="pres">
      <dgm:prSet presAssocID="{3FF59F71-84EA-4CA6-BCBE-2B23CC33E2DF}" presName="sibTrans" presStyleLbl="sibTrans1D1" presStyleIdx="1" presStyleCnt="14"/>
      <dgm:spPr/>
    </dgm:pt>
    <dgm:pt modelId="{DB6A1407-DF99-46F4-B48A-8312F17E2731}" type="pres">
      <dgm:prSet presAssocID="{3FF59F71-84EA-4CA6-BCBE-2B23CC33E2DF}" presName="connectorText" presStyleLbl="sibTrans1D1" presStyleIdx="1" presStyleCnt="14"/>
      <dgm:spPr/>
    </dgm:pt>
    <dgm:pt modelId="{54FE7542-346C-459E-92AB-E687C1638BD8}" type="pres">
      <dgm:prSet presAssocID="{8842D186-D08C-4AB5-A492-179610D5FFF8}" presName="node" presStyleLbl="node1" presStyleIdx="2" presStyleCnt="15" custLinFactX="-17823" custLinFactNeighborX="-100000" custLinFactNeighborY="5650">
        <dgm:presLayoutVars>
          <dgm:bulletEnabled val="1"/>
        </dgm:presLayoutVars>
      </dgm:prSet>
      <dgm:spPr/>
    </dgm:pt>
    <dgm:pt modelId="{9F478EF0-DC3A-4138-8CD8-20570F14B080}" type="pres">
      <dgm:prSet presAssocID="{780B813A-A848-4887-AA18-0DB95FAE3120}" presName="sibTrans" presStyleLbl="sibTrans1D1" presStyleIdx="2" presStyleCnt="14"/>
      <dgm:spPr/>
    </dgm:pt>
    <dgm:pt modelId="{3EAF854B-DD6E-44EA-8E25-39DC857C2E61}" type="pres">
      <dgm:prSet presAssocID="{780B813A-A848-4887-AA18-0DB95FAE3120}" presName="connectorText" presStyleLbl="sibTrans1D1" presStyleIdx="2" presStyleCnt="14"/>
      <dgm:spPr/>
    </dgm:pt>
    <dgm:pt modelId="{B766E82A-05F1-4E3D-A627-722C7DDFFB4A}" type="pres">
      <dgm:prSet presAssocID="{7D48E3AA-95D1-4BF4-A57B-CBA8EB75BC95}" presName="node" presStyleLbl="node1" presStyleIdx="3" presStyleCnt="15" custLinFactX="-22026" custLinFactNeighborX="-100000" custLinFactNeighborY="6943">
        <dgm:presLayoutVars>
          <dgm:bulletEnabled val="1"/>
        </dgm:presLayoutVars>
      </dgm:prSet>
      <dgm:spPr/>
    </dgm:pt>
    <dgm:pt modelId="{71FD1EF1-91A4-4E58-9B07-BA160AC1E959}" type="pres">
      <dgm:prSet presAssocID="{7DF126ED-7E22-457D-BC1F-8DD53226B204}" presName="sibTrans" presStyleLbl="sibTrans1D1" presStyleIdx="3" presStyleCnt="14"/>
      <dgm:spPr/>
    </dgm:pt>
    <dgm:pt modelId="{77E89020-0069-44C0-AF0C-B168E2F8DF12}" type="pres">
      <dgm:prSet presAssocID="{7DF126ED-7E22-457D-BC1F-8DD53226B204}" presName="connectorText" presStyleLbl="sibTrans1D1" presStyleIdx="3" presStyleCnt="14"/>
      <dgm:spPr/>
    </dgm:pt>
    <dgm:pt modelId="{FDDD7570-3DAE-4539-8944-968919AA0802}" type="pres">
      <dgm:prSet presAssocID="{B2E74540-F2E7-45F5-917C-DAA25D0A3A49}" presName="node" presStyleLbl="node1" presStyleIdx="4" presStyleCnt="15" custLinFactX="-161565" custLinFactY="38138" custLinFactNeighborX="-200000" custLinFactNeighborY="100000">
        <dgm:presLayoutVars>
          <dgm:bulletEnabled val="1"/>
        </dgm:presLayoutVars>
      </dgm:prSet>
      <dgm:spPr/>
    </dgm:pt>
    <dgm:pt modelId="{37AD235D-4145-48B4-95F0-E8BB8D85CD18}" type="pres">
      <dgm:prSet presAssocID="{12D9C30E-4BC2-4068-BE89-1EF177F7542D}" presName="sibTrans" presStyleLbl="sibTrans1D1" presStyleIdx="4" presStyleCnt="14"/>
      <dgm:spPr/>
    </dgm:pt>
    <dgm:pt modelId="{3033639A-4D98-4BB9-ADFB-A8FFAD8EB7FE}" type="pres">
      <dgm:prSet presAssocID="{12D9C30E-4BC2-4068-BE89-1EF177F7542D}" presName="connectorText" presStyleLbl="sibTrans1D1" presStyleIdx="4" presStyleCnt="14"/>
      <dgm:spPr/>
    </dgm:pt>
    <dgm:pt modelId="{AE32A47F-BF84-4568-8041-04DA00C79E01}" type="pres">
      <dgm:prSet presAssocID="{7FBB7E20-F79F-4F30-ACA0-AB41F23EC90D}" presName="node" presStyleLbl="node1" presStyleIdx="5" presStyleCnt="15" custLinFactX="100000" custLinFactNeighborX="150827" custLinFactNeighborY="-196">
        <dgm:presLayoutVars>
          <dgm:bulletEnabled val="1"/>
        </dgm:presLayoutVars>
      </dgm:prSet>
      <dgm:spPr/>
    </dgm:pt>
    <dgm:pt modelId="{5626EE81-8695-46C8-B58C-824AD3D80885}" type="pres">
      <dgm:prSet presAssocID="{B9E56857-C4E7-4C99-8508-75A16F1BCBAF}" presName="sibTrans" presStyleLbl="sibTrans1D1" presStyleIdx="5" presStyleCnt="14"/>
      <dgm:spPr/>
    </dgm:pt>
    <dgm:pt modelId="{FE9CC5BC-9E15-4E53-8010-27B58440BED1}" type="pres">
      <dgm:prSet presAssocID="{B9E56857-C4E7-4C99-8508-75A16F1BCBAF}" presName="connectorText" presStyleLbl="sibTrans1D1" presStyleIdx="5" presStyleCnt="14"/>
      <dgm:spPr/>
    </dgm:pt>
    <dgm:pt modelId="{89CA0BBB-7A61-4CC6-8AEC-11B9F1E32011}" type="pres">
      <dgm:prSet presAssocID="{BCA59AE7-0FA5-4E5F-AA62-BD2B66B96CA1}" presName="node" presStyleLbl="node1" presStyleIdx="6" presStyleCnt="15" custLinFactX="152805" custLinFactNeighborX="200000" custLinFactNeighborY="-196">
        <dgm:presLayoutVars>
          <dgm:bulletEnabled val="1"/>
        </dgm:presLayoutVars>
      </dgm:prSet>
      <dgm:spPr/>
    </dgm:pt>
    <dgm:pt modelId="{A99C973B-F9FC-4844-B13B-5E73CC71872C}" type="pres">
      <dgm:prSet presAssocID="{9EF71F87-0338-4561-9FCA-C89B7EE8BD2F}" presName="sibTrans" presStyleLbl="sibTrans1D1" presStyleIdx="6" presStyleCnt="14"/>
      <dgm:spPr/>
    </dgm:pt>
    <dgm:pt modelId="{7181E3C9-B05F-4CCA-B038-03FC1444E8E8}" type="pres">
      <dgm:prSet presAssocID="{9EF71F87-0338-4561-9FCA-C89B7EE8BD2F}" presName="connectorText" presStyleLbl="sibTrans1D1" presStyleIdx="6" presStyleCnt="14"/>
      <dgm:spPr/>
    </dgm:pt>
    <dgm:pt modelId="{DAD1CC1A-B672-467B-8799-10C18949F9FF}" type="pres">
      <dgm:prSet presAssocID="{C14525F6-073F-4566-A81F-0DE6DE3CD92C}" presName="node" presStyleLbl="node1" presStyleIdx="7" presStyleCnt="15" custLinFactX="22607" custLinFactNeighborX="100000" custLinFactNeighborY="-196">
        <dgm:presLayoutVars>
          <dgm:bulletEnabled val="1"/>
        </dgm:presLayoutVars>
      </dgm:prSet>
      <dgm:spPr/>
    </dgm:pt>
    <dgm:pt modelId="{C10C8AF9-5C2A-4CAD-BCEC-09CE39E2F117}" type="pres">
      <dgm:prSet presAssocID="{4F0DE766-8F69-4A6B-A448-983307F68700}" presName="sibTrans" presStyleLbl="sibTrans1D1" presStyleIdx="7" presStyleCnt="14"/>
      <dgm:spPr/>
    </dgm:pt>
    <dgm:pt modelId="{82B7275C-4BBE-4440-8B75-06C158B6ACEB}" type="pres">
      <dgm:prSet presAssocID="{4F0DE766-8F69-4A6B-A448-983307F68700}" presName="connectorText" presStyleLbl="sibTrans1D1" presStyleIdx="7" presStyleCnt="14"/>
      <dgm:spPr/>
    </dgm:pt>
    <dgm:pt modelId="{475D30A5-762D-4E28-BBCB-16A605785B93}" type="pres">
      <dgm:prSet presAssocID="{CC7D1448-9FDB-4614-917B-8E1E17FE7AE7}" presName="node" presStyleLbl="node1" presStyleIdx="8" presStyleCnt="15" custLinFactX="-156330" custLinFactNeighborX="-200000" custLinFactNeighborY="-196">
        <dgm:presLayoutVars>
          <dgm:bulletEnabled val="1"/>
        </dgm:presLayoutVars>
      </dgm:prSet>
      <dgm:spPr/>
    </dgm:pt>
    <dgm:pt modelId="{CE0AC642-C6C8-4A19-8EB3-2A1E1CF64601}" type="pres">
      <dgm:prSet presAssocID="{C6B99A2B-BBEB-4EFB-B67F-A3CF6C9F825D}" presName="sibTrans" presStyleLbl="sibTrans1D1" presStyleIdx="8" presStyleCnt="14"/>
      <dgm:spPr/>
    </dgm:pt>
    <dgm:pt modelId="{5F87D53A-5057-4DCF-908E-26A58098550F}" type="pres">
      <dgm:prSet presAssocID="{C6B99A2B-BBEB-4EFB-B67F-A3CF6C9F825D}" presName="connectorText" presStyleLbl="sibTrans1D1" presStyleIdx="8" presStyleCnt="14"/>
      <dgm:spPr/>
    </dgm:pt>
    <dgm:pt modelId="{FF48A367-05D8-41CA-9AD6-26942D7FD8DC}" type="pres">
      <dgm:prSet presAssocID="{5C5ADFEB-0818-4DE9-9C1A-AEF221520DF1}" presName="node" presStyleLbl="node1" presStyleIdx="9" presStyleCnt="15" custLinFactY="-29433" custLinFactNeighborX="-16651" custLinFactNeighborY="-100000">
        <dgm:presLayoutVars>
          <dgm:bulletEnabled val="1"/>
        </dgm:presLayoutVars>
      </dgm:prSet>
      <dgm:spPr/>
    </dgm:pt>
    <dgm:pt modelId="{406F73CB-F06E-41BD-90E3-4023A2A330AD}" type="pres">
      <dgm:prSet presAssocID="{282BDEE1-C59A-498A-98C5-147609AC0B8A}" presName="sibTrans" presStyleLbl="sibTrans1D1" presStyleIdx="9" presStyleCnt="14"/>
      <dgm:spPr/>
    </dgm:pt>
    <dgm:pt modelId="{23D82E51-D177-4D3E-891C-AF3249676AAC}" type="pres">
      <dgm:prSet presAssocID="{282BDEE1-C59A-498A-98C5-147609AC0B8A}" presName="connectorText" presStyleLbl="sibTrans1D1" presStyleIdx="9" presStyleCnt="14"/>
      <dgm:spPr/>
    </dgm:pt>
    <dgm:pt modelId="{EA37A022-30E1-4BB9-AAB3-D156A65A0E31}" type="pres">
      <dgm:prSet presAssocID="{919565C1-4386-4AA3-8845-A26C004D2BD9}" presName="node" presStyleLbl="node1" presStyleIdx="10" presStyleCnt="15" custLinFactNeighborX="12262" custLinFactNeighborY="-8597">
        <dgm:presLayoutVars>
          <dgm:bulletEnabled val="1"/>
        </dgm:presLayoutVars>
      </dgm:prSet>
      <dgm:spPr/>
    </dgm:pt>
    <dgm:pt modelId="{51384651-EAED-4A81-A97F-83059E8093C7}" type="pres">
      <dgm:prSet presAssocID="{B4AFE877-F1B1-4B9D-87B3-3AD32095EDC8}" presName="sibTrans" presStyleLbl="sibTrans1D1" presStyleIdx="10" presStyleCnt="14"/>
      <dgm:spPr/>
    </dgm:pt>
    <dgm:pt modelId="{70E935D4-DDE5-4911-B39A-B22A34B56783}" type="pres">
      <dgm:prSet presAssocID="{B4AFE877-F1B1-4B9D-87B3-3AD32095EDC8}" presName="connectorText" presStyleLbl="sibTrans1D1" presStyleIdx="10" presStyleCnt="14"/>
      <dgm:spPr/>
    </dgm:pt>
    <dgm:pt modelId="{8FE01CBA-6D12-2643-9318-1C66E8B4CBC1}" type="pres">
      <dgm:prSet presAssocID="{C7A397F3-2A0B-8341-8372-AF5532958B2E}" presName="node" presStyleLbl="node1" presStyleIdx="11" presStyleCnt="15" custScaleY="98246" custLinFactX="100000" custLinFactNeighborX="147330" custLinFactNeighborY="-5131">
        <dgm:presLayoutVars>
          <dgm:bulletEnabled val="1"/>
        </dgm:presLayoutVars>
      </dgm:prSet>
      <dgm:spPr/>
    </dgm:pt>
    <dgm:pt modelId="{98222CF0-297F-AD43-86D3-B4E80153AC2C}" type="pres">
      <dgm:prSet presAssocID="{D5CDB7FB-3A2E-8043-ADA7-9C48E46BD396}" presName="sibTrans" presStyleLbl="sibTrans1D1" presStyleIdx="11" presStyleCnt="14"/>
      <dgm:spPr/>
    </dgm:pt>
    <dgm:pt modelId="{E438406B-4862-2F40-B278-595A3AB300A3}" type="pres">
      <dgm:prSet presAssocID="{D5CDB7FB-3A2E-8043-ADA7-9C48E46BD396}" presName="connectorText" presStyleLbl="sibTrans1D1" presStyleIdx="11" presStyleCnt="14"/>
      <dgm:spPr/>
    </dgm:pt>
    <dgm:pt modelId="{23217FE2-627C-499F-ADE3-F7341FAFE1CD}" type="pres">
      <dgm:prSet presAssocID="{212FB956-BCE0-4BB7-8201-17E35B389C60}" presName="node" presStyleLbl="node1" presStyleIdx="12" presStyleCnt="15" custScaleY="96436" custLinFactNeighborX="7149" custLinFactNeighborY="-6787">
        <dgm:presLayoutVars>
          <dgm:bulletEnabled val="1"/>
        </dgm:presLayoutVars>
      </dgm:prSet>
      <dgm:spPr/>
    </dgm:pt>
    <dgm:pt modelId="{6820FBCC-E8F2-43C6-A9DB-493DC3EFED05}" type="pres">
      <dgm:prSet presAssocID="{044C47FF-CC2F-43D6-9A34-74D643431813}" presName="sibTrans" presStyleLbl="sibTrans1D1" presStyleIdx="12" presStyleCnt="14"/>
      <dgm:spPr/>
    </dgm:pt>
    <dgm:pt modelId="{8C0EDDFF-FBE2-4F9C-9FA2-222B0B9C618C}" type="pres">
      <dgm:prSet presAssocID="{044C47FF-CC2F-43D6-9A34-74D643431813}" presName="connectorText" presStyleLbl="sibTrans1D1" presStyleIdx="12" presStyleCnt="14"/>
      <dgm:spPr/>
    </dgm:pt>
    <dgm:pt modelId="{83538635-6E31-4F15-B23F-1EAF0B063582}" type="pres">
      <dgm:prSet presAssocID="{E6D69EAC-EB89-4BF9-974F-053D4421299F}" presName="node" presStyleLbl="node1" presStyleIdx="13" presStyleCnt="15" custLinFactX="-100000" custLinFactNeighborX="-138778" custLinFactNeighborY="-8550">
        <dgm:presLayoutVars>
          <dgm:bulletEnabled val="1"/>
        </dgm:presLayoutVars>
      </dgm:prSet>
      <dgm:spPr/>
    </dgm:pt>
    <dgm:pt modelId="{946F3FE2-2F8D-4194-A756-38B23EDB834F}" type="pres">
      <dgm:prSet presAssocID="{8073E197-A99C-41A6-9CC8-EBAFA3BE3B8C}" presName="sibTrans" presStyleLbl="sibTrans1D1" presStyleIdx="13" presStyleCnt="14"/>
      <dgm:spPr/>
    </dgm:pt>
    <dgm:pt modelId="{83B6D498-687B-41F0-8FEC-50B955771F0B}" type="pres">
      <dgm:prSet presAssocID="{8073E197-A99C-41A6-9CC8-EBAFA3BE3B8C}" presName="connectorText" presStyleLbl="sibTrans1D1" presStyleIdx="13" presStyleCnt="14"/>
      <dgm:spPr/>
    </dgm:pt>
    <dgm:pt modelId="{221964F9-9D26-44C4-84F7-FA6438906CF2}" type="pres">
      <dgm:prSet presAssocID="{D86EF144-1C3D-4B85-95D2-EC9E25E76F27}" presName="node" presStyleLbl="node1" presStyleIdx="14" presStyleCnt="15" custScaleY="96828" custLinFactNeighborX="-11535" custLinFactNeighborY="-8325">
        <dgm:presLayoutVars>
          <dgm:bulletEnabled val="1"/>
        </dgm:presLayoutVars>
      </dgm:prSet>
      <dgm:spPr/>
    </dgm:pt>
  </dgm:ptLst>
  <dgm:cxnLst>
    <dgm:cxn modelId="{8CACDA06-BD7D-554F-98BD-D20EF59309E2}" type="presOf" srcId="{9EF71F87-0338-4561-9FCA-C89B7EE8BD2F}" destId="{A99C973B-F9FC-4844-B13B-5E73CC71872C}" srcOrd="0" destOrd="0" presId="urn:microsoft.com/office/officeart/2016/7/layout/RepeatingBendingProcessNew"/>
    <dgm:cxn modelId="{76B54A07-86E1-EA4F-B6C4-06521CA1DA78}" type="presOf" srcId="{D5CDB7FB-3A2E-8043-ADA7-9C48E46BD396}" destId="{98222CF0-297F-AD43-86D3-B4E80153AC2C}" srcOrd="0" destOrd="0" presId="urn:microsoft.com/office/officeart/2016/7/layout/RepeatingBendingProcessNew"/>
    <dgm:cxn modelId="{7BB28607-82D9-8F41-8016-8DA7982B8649}" type="presOf" srcId="{3FF59F71-84EA-4CA6-BCBE-2B23CC33E2DF}" destId="{CD1CA16B-E2DE-41E9-A4E1-441FA30CD414}" srcOrd="0" destOrd="0" presId="urn:microsoft.com/office/officeart/2016/7/layout/RepeatingBendingProcessNew"/>
    <dgm:cxn modelId="{679EA907-E8C9-439A-A243-AAB72492AB38}" srcId="{D3DFB6A1-3DE4-4118-AECC-126810247632}" destId="{8842D186-D08C-4AB5-A492-179610D5FFF8}" srcOrd="2" destOrd="0" parTransId="{0F980AD2-E500-43D0-A171-EDD6CFB3ED55}" sibTransId="{780B813A-A848-4887-AA18-0DB95FAE3120}"/>
    <dgm:cxn modelId="{26A4080B-B8DA-B845-A46A-2B8E4BE367CE}" type="presOf" srcId="{212FB956-BCE0-4BB7-8201-17E35B389C60}" destId="{23217FE2-627C-499F-ADE3-F7341FAFE1CD}" srcOrd="0" destOrd="0" presId="urn:microsoft.com/office/officeart/2016/7/layout/RepeatingBendingProcessNew"/>
    <dgm:cxn modelId="{6CAC2F12-F319-4CF6-9C5E-1C9AC6BCF85A}" srcId="{D3DFB6A1-3DE4-4118-AECC-126810247632}" destId="{C14525F6-073F-4566-A81F-0DE6DE3CD92C}" srcOrd="7" destOrd="0" parTransId="{4EDA6CEB-A636-44FE-9401-C7EB13A58BDB}" sibTransId="{4F0DE766-8F69-4A6B-A448-983307F68700}"/>
    <dgm:cxn modelId="{FD90AF1E-9694-4931-91BB-4D60E7D740CA}" srcId="{D3DFB6A1-3DE4-4118-AECC-126810247632}" destId="{919565C1-4386-4AA3-8845-A26C004D2BD9}" srcOrd="10" destOrd="0" parTransId="{D60FCB8D-21AF-4B07-AF60-200D1991F117}" sibTransId="{B4AFE877-F1B1-4B9D-87B3-3AD32095EDC8}"/>
    <dgm:cxn modelId="{A1F3181F-8575-EA43-91BB-4AFC86E60470}" type="presOf" srcId="{B4AFE877-F1B1-4B9D-87B3-3AD32095EDC8}" destId="{51384651-EAED-4A81-A97F-83059E8093C7}" srcOrd="0" destOrd="0" presId="urn:microsoft.com/office/officeart/2016/7/layout/RepeatingBendingProcessNew"/>
    <dgm:cxn modelId="{06E0AC1F-FD36-CA4D-94EE-7B9D0A9E904E}" type="presOf" srcId="{C6B99A2B-BBEB-4EFB-B67F-A3CF6C9F825D}" destId="{CE0AC642-C6C8-4A19-8EB3-2A1E1CF64601}" srcOrd="0" destOrd="0" presId="urn:microsoft.com/office/officeart/2016/7/layout/RepeatingBendingProcessNew"/>
    <dgm:cxn modelId="{D79BE51F-7311-7E41-8D06-D2C8304A0246}" type="presOf" srcId="{D5CDB7FB-3A2E-8043-ADA7-9C48E46BD396}" destId="{E438406B-4862-2F40-B278-595A3AB300A3}" srcOrd="1" destOrd="0" presId="urn:microsoft.com/office/officeart/2016/7/layout/RepeatingBendingProcessNew"/>
    <dgm:cxn modelId="{B6F3F822-CD5A-7249-B264-B5C09B776B28}" type="presOf" srcId="{4F0DE766-8F69-4A6B-A448-983307F68700}" destId="{82B7275C-4BBE-4440-8B75-06C158B6ACEB}" srcOrd="1" destOrd="0" presId="urn:microsoft.com/office/officeart/2016/7/layout/RepeatingBendingProcessNew"/>
    <dgm:cxn modelId="{03F4212B-0D58-1047-BCBD-F4E1AE1526C4}" type="presOf" srcId="{12D9C30E-4BC2-4068-BE89-1EF177F7542D}" destId="{37AD235D-4145-48B4-95F0-E8BB8D85CD18}" srcOrd="0" destOrd="0" presId="urn:microsoft.com/office/officeart/2016/7/layout/RepeatingBendingProcessNew"/>
    <dgm:cxn modelId="{AF4CE932-C3A3-9F44-87B4-929A33FC2D7E}" type="presOf" srcId="{282BDEE1-C59A-498A-98C5-147609AC0B8A}" destId="{23D82E51-D177-4D3E-891C-AF3249676AAC}" srcOrd="1" destOrd="0" presId="urn:microsoft.com/office/officeart/2016/7/layout/RepeatingBendingProcessNew"/>
    <dgm:cxn modelId="{37C66E36-314A-404D-BFA3-9B6E57A464B1}" type="presOf" srcId="{B4AFE877-F1B1-4B9D-87B3-3AD32095EDC8}" destId="{70E935D4-DDE5-4911-B39A-B22A34B56783}" srcOrd="1" destOrd="0" presId="urn:microsoft.com/office/officeart/2016/7/layout/RepeatingBendingProcessNew"/>
    <dgm:cxn modelId="{8E1E0B39-707B-40B5-82F8-621E1427F06C}" srcId="{D3DFB6A1-3DE4-4118-AECC-126810247632}" destId="{B29F8500-3237-4DA7-872D-E7DB0D119473}" srcOrd="0" destOrd="0" parTransId="{1355EA33-885B-4563-9A41-FDD68BBBE435}" sibTransId="{C8C78262-1237-4414-A2D7-0C5EF022A35B}"/>
    <dgm:cxn modelId="{87FA703B-966F-0342-8772-5816499AAEF0}" type="presOf" srcId="{7DF126ED-7E22-457D-BC1F-8DD53226B204}" destId="{71FD1EF1-91A4-4E58-9B07-BA160AC1E959}" srcOrd="0" destOrd="0" presId="urn:microsoft.com/office/officeart/2016/7/layout/RepeatingBendingProcessNew"/>
    <dgm:cxn modelId="{56B8E245-EF05-C84A-A13D-B0BF3C352741}" type="presOf" srcId="{7FBB7E20-F79F-4F30-ACA0-AB41F23EC90D}" destId="{AE32A47F-BF84-4568-8041-04DA00C79E01}" srcOrd="0" destOrd="0" presId="urn:microsoft.com/office/officeart/2016/7/layout/RepeatingBendingProcessNew"/>
    <dgm:cxn modelId="{D7B5404F-079B-9C4F-9FA4-F52CE705F588}" type="presOf" srcId="{B2E74540-F2E7-45F5-917C-DAA25D0A3A49}" destId="{FDDD7570-3DAE-4539-8944-968919AA0802}" srcOrd="0" destOrd="0" presId="urn:microsoft.com/office/officeart/2016/7/layout/RepeatingBendingProcessNew"/>
    <dgm:cxn modelId="{0E18DF54-534E-4A4D-A6ED-6667DA4D53E0}" type="presOf" srcId="{E6D69EAC-EB89-4BF9-974F-053D4421299F}" destId="{83538635-6E31-4F15-B23F-1EAF0B063582}" srcOrd="0" destOrd="0" presId="urn:microsoft.com/office/officeart/2016/7/layout/RepeatingBendingProcessNew"/>
    <dgm:cxn modelId="{D3AD1358-90F3-AF46-B32B-5B73B64AAAF2}" type="presOf" srcId="{C8C78262-1237-4414-A2D7-0C5EF022A35B}" destId="{B2622FD8-0A7A-4D38-BF55-A58F2727C61A}" srcOrd="0" destOrd="0" presId="urn:microsoft.com/office/officeart/2016/7/layout/RepeatingBendingProcessNew"/>
    <dgm:cxn modelId="{05D01B5A-8CF1-8049-9622-EC214CAB0F9B}" type="presOf" srcId="{C8C78262-1237-4414-A2D7-0C5EF022A35B}" destId="{92E32A5B-77E3-45AA-8FD7-2832EC1C5E57}" srcOrd="1" destOrd="0" presId="urn:microsoft.com/office/officeart/2016/7/layout/RepeatingBendingProcessNew"/>
    <dgm:cxn modelId="{BDED6B5D-92D0-C24A-8090-CAE252082D41}" type="presOf" srcId="{4F0DE766-8F69-4A6B-A448-983307F68700}" destId="{C10C8AF9-5C2A-4CAD-BCEC-09CE39E2F117}" srcOrd="0" destOrd="0" presId="urn:microsoft.com/office/officeart/2016/7/layout/RepeatingBendingProcessNew"/>
    <dgm:cxn modelId="{A5C53267-3188-B84C-8B2B-CD346B99591A}" type="presOf" srcId="{D86EF144-1C3D-4B85-95D2-EC9E25E76F27}" destId="{221964F9-9D26-44C4-84F7-FA6438906CF2}" srcOrd="0" destOrd="0" presId="urn:microsoft.com/office/officeart/2016/7/layout/RepeatingBendingProcessNew"/>
    <dgm:cxn modelId="{959E7076-0E84-4E7D-9030-1188B14CB39B}" srcId="{D3DFB6A1-3DE4-4118-AECC-126810247632}" destId="{5C5ADFEB-0818-4DE9-9C1A-AEF221520DF1}" srcOrd="9" destOrd="0" parTransId="{AED4B15B-DED7-4736-BFF9-32955A910AE1}" sibTransId="{282BDEE1-C59A-498A-98C5-147609AC0B8A}"/>
    <dgm:cxn modelId="{677ADF88-26C9-F149-A200-9F04B295828F}" type="presOf" srcId="{C6B99A2B-BBEB-4EFB-B67F-A3CF6C9F825D}" destId="{5F87D53A-5057-4DCF-908E-26A58098550F}" srcOrd="1" destOrd="0" presId="urn:microsoft.com/office/officeart/2016/7/layout/RepeatingBendingProcessNew"/>
    <dgm:cxn modelId="{03D1AD8E-161B-3A4C-A6ED-BC65800CC58D}" type="presOf" srcId="{5C5ADFEB-0818-4DE9-9C1A-AEF221520DF1}" destId="{FF48A367-05D8-41CA-9AD6-26942D7FD8DC}" srcOrd="0" destOrd="0" presId="urn:microsoft.com/office/officeart/2016/7/layout/RepeatingBendingProcessNew"/>
    <dgm:cxn modelId="{2D41C190-4705-6140-AF5B-7FD83F9EF64C}" type="presOf" srcId="{044C47FF-CC2F-43D6-9A34-74D643431813}" destId="{8C0EDDFF-FBE2-4F9C-9FA2-222B0B9C618C}" srcOrd="1" destOrd="0" presId="urn:microsoft.com/office/officeart/2016/7/layout/RepeatingBendingProcessNew"/>
    <dgm:cxn modelId="{8A358595-6B8D-4085-90B9-DCCDCF22B5D7}" srcId="{D3DFB6A1-3DE4-4118-AECC-126810247632}" destId="{9C396B87-F32D-4705-A54C-D08E7BC2FE26}" srcOrd="1" destOrd="0" parTransId="{B511F586-1A24-4290-8193-69528B5F9D0E}" sibTransId="{3FF59F71-84EA-4CA6-BCBE-2B23CC33E2DF}"/>
    <dgm:cxn modelId="{D0228F97-1C5E-4543-86E8-A9114A846D89}" srcId="{D3DFB6A1-3DE4-4118-AECC-126810247632}" destId="{D86EF144-1C3D-4B85-95D2-EC9E25E76F27}" srcOrd="14" destOrd="0" parTransId="{7F24D5E1-C98E-4AE3-B68E-2A84951AD3CE}" sibTransId="{2B703C60-637E-4F00-AC51-DF073475A4AA}"/>
    <dgm:cxn modelId="{7E39BC99-38D0-415B-B8EB-792681EEF4C2}" srcId="{D3DFB6A1-3DE4-4118-AECC-126810247632}" destId="{B2E74540-F2E7-45F5-917C-DAA25D0A3A49}" srcOrd="4" destOrd="0" parTransId="{6E60D0E2-B239-41B7-9661-ADDB266AC8B3}" sibTransId="{12D9C30E-4BC2-4068-BE89-1EF177F7542D}"/>
    <dgm:cxn modelId="{32CA079A-1ED7-114C-B1E2-05B932B1E88E}" type="presOf" srcId="{B9E56857-C4E7-4C99-8508-75A16F1BCBAF}" destId="{5626EE81-8695-46C8-B58C-824AD3D80885}" srcOrd="0" destOrd="0" presId="urn:microsoft.com/office/officeart/2016/7/layout/RepeatingBendingProcessNew"/>
    <dgm:cxn modelId="{2D6F0C9D-87DE-41BC-B6B4-3F677A7AEC36}" srcId="{D3DFB6A1-3DE4-4118-AECC-126810247632}" destId="{BCA59AE7-0FA5-4E5F-AA62-BD2B66B96CA1}" srcOrd="6" destOrd="0" parTransId="{9F2F3E7C-5F21-48B2-8C4A-F0A39807F187}" sibTransId="{9EF71F87-0338-4561-9FCA-C89B7EE8BD2F}"/>
    <dgm:cxn modelId="{AA7F489E-0D5B-D14A-BB14-2E884A60F120}" type="presOf" srcId="{780B813A-A848-4887-AA18-0DB95FAE3120}" destId="{9F478EF0-DC3A-4138-8CD8-20570F14B080}" srcOrd="0" destOrd="0" presId="urn:microsoft.com/office/officeart/2016/7/layout/RepeatingBendingProcessNew"/>
    <dgm:cxn modelId="{25DCCCA0-825C-C94C-B68C-362144187970}" type="presOf" srcId="{044C47FF-CC2F-43D6-9A34-74D643431813}" destId="{6820FBCC-E8F2-43C6-A9DB-493DC3EFED05}" srcOrd="0" destOrd="0" presId="urn:microsoft.com/office/officeart/2016/7/layout/RepeatingBendingProcessNew"/>
    <dgm:cxn modelId="{B5EC50A1-8833-C242-96AA-532E72093D69}" type="presOf" srcId="{C7A397F3-2A0B-8341-8372-AF5532958B2E}" destId="{8FE01CBA-6D12-2643-9318-1C66E8B4CBC1}" srcOrd="0" destOrd="0" presId="urn:microsoft.com/office/officeart/2016/7/layout/RepeatingBendingProcessNew"/>
    <dgm:cxn modelId="{8B8167A4-85A9-9A4B-8511-10A8EAAC324F}" srcId="{D3DFB6A1-3DE4-4118-AECC-126810247632}" destId="{C7A397F3-2A0B-8341-8372-AF5532958B2E}" srcOrd="11" destOrd="0" parTransId="{771DB71D-8B69-2242-BF77-C8E3C8751218}" sibTransId="{D5CDB7FB-3A2E-8043-ADA7-9C48E46BD396}"/>
    <dgm:cxn modelId="{5B3186A4-C610-440B-A03F-354D1C26427C}" srcId="{D3DFB6A1-3DE4-4118-AECC-126810247632}" destId="{E6D69EAC-EB89-4BF9-974F-053D4421299F}" srcOrd="13" destOrd="0" parTransId="{95BFBDA5-4D49-44C1-A311-193ED7B5289E}" sibTransId="{8073E197-A99C-41A6-9CC8-EBAFA3BE3B8C}"/>
    <dgm:cxn modelId="{753AA0AC-7888-3345-B7EC-C0CCD2C9FD89}" type="presOf" srcId="{B9E56857-C4E7-4C99-8508-75A16F1BCBAF}" destId="{FE9CC5BC-9E15-4E53-8010-27B58440BED1}" srcOrd="1" destOrd="0" presId="urn:microsoft.com/office/officeart/2016/7/layout/RepeatingBendingProcessNew"/>
    <dgm:cxn modelId="{D3BF0CB6-50A7-4A2E-ABC0-5D4EBCFF8322}" srcId="{D3DFB6A1-3DE4-4118-AECC-126810247632}" destId="{7D48E3AA-95D1-4BF4-A57B-CBA8EB75BC95}" srcOrd="3" destOrd="0" parTransId="{ECF8DC50-ED8B-4E77-936F-256CDD1648B4}" sibTransId="{7DF126ED-7E22-457D-BC1F-8DD53226B204}"/>
    <dgm:cxn modelId="{3D4AD3B9-0FEE-4E27-A2D9-CEB37DCD4517}" srcId="{D3DFB6A1-3DE4-4118-AECC-126810247632}" destId="{CC7D1448-9FDB-4614-917B-8E1E17FE7AE7}" srcOrd="8" destOrd="0" parTransId="{E6A95C25-37F3-44AF-8EA1-E09695B487D9}" sibTransId="{C6B99A2B-BBEB-4EFB-B67F-A3CF6C9F825D}"/>
    <dgm:cxn modelId="{585D67BC-4E8E-49D5-9F73-D5445AF7E747}" srcId="{D3DFB6A1-3DE4-4118-AECC-126810247632}" destId="{7FBB7E20-F79F-4F30-ACA0-AB41F23EC90D}" srcOrd="5" destOrd="0" parTransId="{D2A3E553-3A03-4421-8F86-6A73C3A508C5}" sibTransId="{B9E56857-C4E7-4C99-8508-75A16F1BCBAF}"/>
    <dgm:cxn modelId="{215600BD-97FD-504D-A5CF-8EB827EF8F97}" type="presOf" srcId="{12D9C30E-4BC2-4068-BE89-1EF177F7542D}" destId="{3033639A-4D98-4BB9-ADFB-A8FFAD8EB7FE}" srcOrd="1" destOrd="0" presId="urn:microsoft.com/office/officeart/2016/7/layout/RepeatingBendingProcessNew"/>
    <dgm:cxn modelId="{1B54E1BE-BB71-A54B-A658-1912C214B144}" type="presOf" srcId="{8073E197-A99C-41A6-9CC8-EBAFA3BE3B8C}" destId="{83B6D498-687B-41F0-8FEC-50B955771F0B}" srcOrd="1" destOrd="0" presId="urn:microsoft.com/office/officeart/2016/7/layout/RepeatingBendingProcessNew"/>
    <dgm:cxn modelId="{704A84C0-ACFF-DE42-BABD-2BBD037DB3C5}" type="presOf" srcId="{3FF59F71-84EA-4CA6-BCBE-2B23CC33E2DF}" destId="{DB6A1407-DF99-46F4-B48A-8312F17E2731}" srcOrd="1" destOrd="0" presId="urn:microsoft.com/office/officeart/2016/7/layout/RepeatingBendingProcessNew"/>
    <dgm:cxn modelId="{D1F520C1-AC61-8843-B6A3-B672B2628CA4}" type="presOf" srcId="{780B813A-A848-4887-AA18-0DB95FAE3120}" destId="{3EAF854B-DD6E-44EA-8E25-39DC857C2E61}" srcOrd="1" destOrd="0" presId="urn:microsoft.com/office/officeart/2016/7/layout/RepeatingBendingProcessNew"/>
    <dgm:cxn modelId="{679209C7-A0C6-B74E-AACA-0F77B48E8F16}" type="presOf" srcId="{7D48E3AA-95D1-4BF4-A57B-CBA8EB75BC95}" destId="{B766E82A-05F1-4E3D-A627-722C7DDFFB4A}" srcOrd="0" destOrd="0" presId="urn:microsoft.com/office/officeart/2016/7/layout/RepeatingBendingProcessNew"/>
    <dgm:cxn modelId="{93CFAACE-1277-451A-AEDF-471682C8C7DE}" type="presOf" srcId="{D3DFB6A1-3DE4-4118-AECC-126810247632}" destId="{2A8E552C-11A9-4BE3-9A09-0F28167DDAEE}" srcOrd="0" destOrd="0" presId="urn:microsoft.com/office/officeart/2016/7/layout/RepeatingBendingProcessNew"/>
    <dgm:cxn modelId="{2CE2D2CE-2E2E-DD46-A60D-C639FA543E53}" type="presOf" srcId="{BCA59AE7-0FA5-4E5F-AA62-BD2B66B96CA1}" destId="{89CA0BBB-7A61-4CC6-8AEC-11B9F1E32011}" srcOrd="0" destOrd="0" presId="urn:microsoft.com/office/officeart/2016/7/layout/RepeatingBendingProcessNew"/>
    <dgm:cxn modelId="{F3D619D1-C584-2847-A217-11C5137D5D3B}" type="presOf" srcId="{8073E197-A99C-41A6-9CC8-EBAFA3BE3B8C}" destId="{946F3FE2-2F8D-4194-A756-38B23EDB834F}" srcOrd="0" destOrd="0" presId="urn:microsoft.com/office/officeart/2016/7/layout/RepeatingBendingProcessNew"/>
    <dgm:cxn modelId="{D2D7FBDB-BA97-5748-9293-1AE3E38BAD3F}" type="presOf" srcId="{919565C1-4386-4AA3-8845-A26C004D2BD9}" destId="{EA37A022-30E1-4BB9-AAB3-D156A65A0E31}" srcOrd="0" destOrd="0" presId="urn:microsoft.com/office/officeart/2016/7/layout/RepeatingBendingProcessNew"/>
    <dgm:cxn modelId="{6E7FC7E0-B347-1042-B43E-5DDA20054680}" type="presOf" srcId="{9EF71F87-0338-4561-9FCA-C89B7EE8BD2F}" destId="{7181E3C9-B05F-4CCA-B038-03FC1444E8E8}" srcOrd="1" destOrd="0" presId="urn:microsoft.com/office/officeart/2016/7/layout/RepeatingBendingProcessNew"/>
    <dgm:cxn modelId="{4314DFE3-9A42-44BA-8A8C-A052E3012CA0}" srcId="{D3DFB6A1-3DE4-4118-AECC-126810247632}" destId="{212FB956-BCE0-4BB7-8201-17E35B389C60}" srcOrd="12" destOrd="0" parTransId="{D3B66B5E-E001-420F-9E8B-740B33833910}" sibTransId="{044C47FF-CC2F-43D6-9A34-74D643431813}"/>
    <dgm:cxn modelId="{C375E0E5-980B-1A49-9EA7-2E62D0ED23E5}" type="presOf" srcId="{CC7D1448-9FDB-4614-917B-8E1E17FE7AE7}" destId="{475D30A5-762D-4E28-BBCB-16A605785B93}" srcOrd="0" destOrd="0" presId="urn:microsoft.com/office/officeart/2016/7/layout/RepeatingBendingProcessNew"/>
    <dgm:cxn modelId="{7B40CBF8-8254-2F4A-8E46-FBABCA654566}" type="presOf" srcId="{282BDEE1-C59A-498A-98C5-147609AC0B8A}" destId="{406F73CB-F06E-41BD-90E3-4023A2A330AD}" srcOrd="0" destOrd="0" presId="urn:microsoft.com/office/officeart/2016/7/layout/RepeatingBendingProcessNew"/>
    <dgm:cxn modelId="{0C2679FA-F6CF-6546-803A-618FC40E2569}" type="presOf" srcId="{9C396B87-F32D-4705-A54C-D08E7BC2FE26}" destId="{41F487EF-0C62-4189-9374-1F4F0FBA8639}" srcOrd="0" destOrd="0" presId="urn:microsoft.com/office/officeart/2016/7/layout/RepeatingBendingProcessNew"/>
    <dgm:cxn modelId="{8C7800FB-E856-AA49-AE7B-8F649AF7B388}" type="presOf" srcId="{7DF126ED-7E22-457D-BC1F-8DD53226B204}" destId="{77E89020-0069-44C0-AF0C-B168E2F8DF12}" srcOrd="1" destOrd="0" presId="urn:microsoft.com/office/officeart/2016/7/layout/RepeatingBendingProcessNew"/>
    <dgm:cxn modelId="{DD5B03FD-B4DA-C843-9AD0-F88716583642}" type="presOf" srcId="{8842D186-D08C-4AB5-A492-179610D5FFF8}" destId="{54FE7542-346C-459E-92AB-E687C1638BD8}" srcOrd="0" destOrd="0" presId="urn:microsoft.com/office/officeart/2016/7/layout/RepeatingBendingProcessNew"/>
    <dgm:cxn modelId="{E5367FFE-361B-8D46-95F6-4488C4C44491}" type="presOf" srcId="{C14525F6-073F-4566-A81F-0DE6DE3CD92C}" destId="{DAD1CC1A-B672-467B-8799-10C18949F9FF}" srcOrd="0" destOrd="0" presId="urn:microsoft.com/office/officeart/2016/7/layout/RepeatingBendingProcessNew"/>
    <dgm:cxn modelId="{907348FF-847F-5749-9790-58A115BA6268}" type="presOf" srcId="{B29F8500-3237-4DA7-872D-E7DB0D119473}" destId="{C8E410A8-9BF4-450C-AD37-8FB58BD0A581}" srcOrd="0" destOrd="0" presId="urn:microsoft.com/office/officeart/2016/7/layout/RepeatingBendingProcessNew"/>
    <dgm:cxn modelId="{5D7E51B3-5CF3-BD45-888C-D8AA33E2AF01}" type="presParOf" srcId="{2A8E552C-11A9-4BE3-9A09-0F28167DDAEE}" destId="{C8E410A8-9BF4-450C-AD37-8FB58BD0A581}" srcOrd="0" destOrd="0" presId="urn:microsoft.com/office/officeart/2016/7/layout/RepeatingBendingProcessNew"/>
    <dgm:cxn modelId="{F68D85B7-B16D-B842-AF70-E467C94E46BA}" type="presParOf" srcId="{2A8E552C-11A9-4BE3-9A09-0F28167DDAEE}" destId="{B2622FD8-0A7A-4D38-BF55-A58F2727C61A}" srcOrd="1" destOrd="0" presId="urn:microsoft.com/office/officeart/2016/7/layout/RepeatingBendingProcessNew"/>
    <dgm:cxn modelId="{16109C9D-5DAE-A147-B657-E8024BF13976}" type="presParOf" srcId="{B2622FD8-0A7A-4D38-BF55-A58F2727C61A}" destId="{92E32A5B-77E3-45AA-8FD7-2832EC1C5E57}" srcOrd="0" destOrd="0" presId="urn:microsoft.com/office/officeart/2016/7/layout/RepeatingBendingProcessNew"/>
    <dgm:cxn modelId="{DFE9FBE9-3552-334F-95BA-82E693D9BE82}" type="presParOf" srcId="{2A8E552C-11A9-4BE3-9A09-0F28167DDAEE}" destId="{41F487EF-0C62-4189-9374-1F4F0FBA8639}" srcOrd="2" destOrd="0" presId="urn:microsoft.com/office/officeart/2016/7/layout/RepeatingBendingProcessNew"/>
    <dgm:cxn modelId="{3FF90734-6CBC-A542-A1B6-BFE7A69FBE36}" type="presParOf" srcId="{2A8E552C-11A9-4BE3-9A09-0F28167DDAEE}" destId="{CD1CA16B-E2DE-41E9-A4E1-441FA30CD414}" srcOrd="3" destOrd="0" presId="urn:microsoft.com/office/officeart/2016/7/layout/RepeatingBendingProcessNew"/>
    <dgm:cxn modelId="{02A61ACF-60AF-EC4A-9F62-A77BCF503DC9}" type="presParOf" srcId="{CD1CA16B-E2DE-41E9-A4E1-441FA30CD414}" destId="{DB6A1407-DF99-46F4-B48A-8312F17E2731}" srcOrd="0" destOrd="0" presId="urn:microsoft.com/office/officeart/2016/7/layout/RepeatingBendingProcessNew"/>
    <dgm:cxn modelId="{10BE5AF9-57B9-2C40-9125-6E1CDB0DAF65}" type="presParOf" srcId="{2A8E552C-11A9-4BE3-9A09-0F28167DDAEE}" destId="{54FE7542-346C-459E-92AB-E687C1638BD8}" srcOrd="4" destOrd="0" presId="urn:microsoft.com/office/officeart/2016/7/layout/RepeatingBendingProcessNew"/>
    <dgm:cxn modelId="{370BEED4-5850-594C-8D8B-CE97079A38A6}" type="presParOf" srcId="{2A8E552C-11A9-4BE3-9A09-0F28167DDAEE}" destId="{9F478EF0-DC3A-4138-8CD8-20570F14B080}" srcOrd="5" destOrd="0" presId="urn:microsoft.com/office/officeart/2016/7/layout/RepeatingBendingProcessNew"/>
    <dgm:cxn modelId="{A55D0AFE-0AAD-214C-89DF-4DF392BBEB09}" type="presParOf" srcId="{9F478EF0-DC3A-4138-8CD8-20570F14B080}" destId="{3EAF854B-DD6E-44EA-8E25-39DC857C2E61}" srcOrd="0" destOrd="0" presId="urn:microsoft.com/office/officeart/2016/7/layout/RepeatingBendingProcessNew"/>
    <dgm:cxn modelId="{54D492FE-22C7-6041-AEA3-93A2F9FCE86A}" type="presParOf" srcId="{2A8E552C-11A9-4BE3-9A09-0F28167DDAEE}" destId="{B766E82A-05F1-4E3D-A627-722C7DDFFB4A}" srcOrd="6" destOrd="0" presId="urn:microsoft.com/office/officeart/2016/7/layout/RepeatingBendingProcessNew"/>
    <dgm:cxn modelId="{BFFF8109-A185-B842-80EA-8B8DA835A8EA}" type="presParOf" srcId="{2A8E552C-11A9-4BE3-9A09-0F28167DDAEE}" destId="{71FD1EF1-91A4-4E58-9B07-BA160AC1E959}" srcOrd="7" destOrd="0" presId="urn:microsoft.com/office/officeart/2016/7/layout/RepeatingBendingProcessNew"/>
    <dgm:cxn modelId="{03DEF873-B4CA-DC4C-8C2F-CEFA1D262794}" type="presParOf" srcId="{71FD1EF1-91A4-4E58-9B07-BA160AC1E959}" destId="{77E89020-0069-44C0-AF0C-B168E2F8DF12}" srcOrd="0" destOrd="0" presId="urn:microsoft.com/office/officeart/2016/7/layout/RepeatingBendingProcessNew"/>
    <dgm:cxn modelId="{CC3D0B40-1B50-694A-8C48-0844856908E5}" type="presParOf" srcId="{2A8E552C-11A9-4BE3-9A09-0F28167DDAEE}" destId="{FDDD7570-3DAE-4539-8944-968919AA0802}" srcOrd="8" destOrd="0" presId="urn:microsoft.com/office/officeart/2016/7/layout/RepeatingBendingProcessNew"/>
    <dgm:cxn modelId="{1AE03818-F232-E243-85FC-880DE2656EDB}" type="presParOf" srcId="{2A8E552C-11A9-4BE3-9A09-0F28167DDAEE}" destId="{37AD235D-4145-48B4-95F0-E8BB8D85CD18}" srcOrd="9" destOrd="0" presId="urn:microsoft.com/office/officeart/2016/7/layout/RepeatingBendingProcessNew"/>
    <dgm:cxn modelId="{6FC21C7C-167F-7E4B-BFCC-D776FC5034C7}" type="presParOf" srcId="{37AD235D-4145-48B4-95F0-E8BB8D85CD18}" destId="{3033639A-4D98-4BB9-ADFB-A8FFAD8EB7FE}" srcOrd="0" destOrd="0" presId="urn:microsoft.com/office/officeart/2016/7/layout/RepeatingBendingProcessNew"/>
    <dgm:cxn modelId="{35437DD8-9ED8-554D-A879-79B13576AA6F}" type="presParOf" srcId="{2A8E552C-11A9-4BE3-9A09-0F28167DDAEE}" destId="{AE32A47F-BF84-4568-8041-04DA00C79E01}" srcOrd="10" destOrd="0" presId="urn:microsoft.com/office/officeart/2016/7/layout/RepeatingBendingProcessNew"/>
    <dgm:cxn modelId="{D4FC1C4A-D8E5-C845-AB30-2B986C8EE125}" type="presParOf" srcId="{2A8E552C-11A9-4BE3-9A09-0F28167DDAEE}" destId="{5626EE81-8695-46C8-B58C-824AD3D80885}" srcOrd="11" destOrd="0" presId="urn:microsoft.com/office/officeart/2016/7/layout/RepeatingBendingProcessNew"/>
    <dgm:cxn modelId="{08E13AA3-21C1-F548-A90E-469C7DA25315}" type="presParOf" srcId="{5626EE81-8695-46C8-B58C-824AD3D80885}" destId="{FE9CC5BC-9E15-4E53-8010-27B58440BED1}" srcOrd="0" destOrd="0" presId="urn:microsoft.com/office/officeart/2016/7/layout/RepeatingBendingProcessNew"/>
    <dgm:cxn modelId="{D36E3E00-8B11-974B-95FB-FD2B5C213408}" type="presParOf" srcId="{2A8E552C-11A9-4BE3-9A09-0F28167DDAEE}" destId="{89CA0BBB-7A61-4CC6-8AEC-11B9F1E32011}" srcOrd="12" destOrd="0" presId="urn:microsoft.com/office/officeart/2016/7/layout/RepeatingBendingProcessNew"/>
    <dgm:cxn modelId="{C99D4DF6-FFF5-0141-ACC6-33C33FA1F885}" type="presParOf" srcId="{2A8E552C-11A9-4BE3-9A09-0F28167DDAEE}" destId="{A99C973B-F9FC-4844-B13B-5E73CC71872C}" srcOrd="13" destOrd="0" presId="urn:microsoft.com/office/officeart/2016/7/layout/RepeatingBendingProcessNew"/>
    <dgm:cxn modelId="{E6853F35-B539-024D-B61E-3D9E73DAD94E}" type="presParOf" srcId="{A99C973B-F9FC-4844-B13B-5E73CC71872C}" destId="{7181E3C9-B05F-4CCA-B038-03FC1444E8E8}" srcOrd="0" destOrd="0" presId="urn:microsoft.com/office/officeart/2016/7/layout/RepeatingBendingProcessNew"/>
    <dgm:cxn modelId="{DC434C8B-972D-EC41-80BE-769E882C8B1C}" type="presParOf" srcId="{2A8E552C-11A9-4BE3-9A09-0F28167DDAEE}" destId="{DAD1CC1A-B672-467B-8799-10C18949F9FF}" srcOrd="14" destOrd="0" presId="urn:microsoft.com/office/officeart/2016/7/layout/RepeatingBendingProcessNew"/>
    <dgm:cxn modelId="{4D7558CF-5433-0741-95D3-C751311F366A}" type="presParOf" srcId="{2A8E552C-11A9-4BE3-9A09-0F28167DDAEE}" destId="{C10C8AF9-5C2A-4CAD-BCEC-09CE39E2F117}" srcOrd="15" destOrd="0" presId="urn:microsoft.com/office/officeart/2016/7/layout/RepeatingBendingProcessNew"/>
    <dgm:cxn modelId="{F231E7C5-1802-C74C-A636-5E1DF8E8BBA0}" type="presParOf" srcId="{C10C8AF9-5C2A-4CAD-BCEC-09CE39E2F117}" destId="{82B7275C-4BBE-4440-8B75-06C158B6ACEB}" srcOrd="0" destOrd="0" presId="urn:microsoft.com/office/officeart/2016/7/layout/RepeatingBendingProcessNew"/>
    <dgm:cxn modelId="{0AAB1A2E-3771-E34B-892E-1D9E0366DBD7}" type="presParOf" srcId="{2A8E552C-11A9-4BE3-9A09-0F28167DDAEE}" destId="{475D30A5-762D-4E28-BBCB-16A605785B93}" srcOrd="16" destOrd="0" presId="urn:microsoft.com/office/officeart/2016/7/layout/RepeatingBendingProcessNew"/>
    <dgm:cxn modelId="{21A2B178-B2AA-7640-AAE2-44051EF6CC4E}" type="presParOf" srcId="{2A8E552C-11A9-4BE3-9A09-0F28167DDAEE}" destId="{CE0AC642-C6C8-4A19-8EB3-2A1E1CF64601}" srcOrd="17" destOrd="0" presId="urn:microsoft.com/office/officeart/2016/7/layout/RepeatingBendingProcessNew"/>
    <dgm:cxn modelId="{56A9D982-3536-F24F-9492-7F43B59E8D73}" type="presParOf" srcId="{CE0AC642-C6C8-4A19-8EB3-2A1E1CF64601}" destId="{5F87D53A-5057-4DCF-908E-26A58098550F}" srcOrd="0" destOrd="0" presId="urn:microsoft.com/office/officeart/2016/7/layout/RepeatingBendingProcessNew"/>
    <dgm:cxn modelId="{3DCDD5FD-FA5C-974D-A7A6-6F35B511EEA7}" type="presParOf" srcId="{2A8E552C-11A9-4BE3-9A09-0F28167DDAEE}" destId="{FF48A367-05D8-41CA-9AD6-26942D7FD8DC}" srcOrd="18" destOrd="0" presId="urn:microsoft.com/office/officeart/2016/7/layout/RepeatingBendingProcessNew"/>
    <dgm:cxn modelId="{62338B48-3071-2042-B23F-F64E1C34BDA4}" type="presParOf" srcId="{2A8E552C-11A9-4BE3-9A09-0F28167DDAEE}" destId="{406F73CB-F06E-41BD-90E3-4023A2A330AD}" srcOrd="19" destOrd="0" presId="urn:microsoft.com/office/officeart/2016/7/layout/RepeatingBendingProcessNew"/>
    <dgm:cxn modelId="{17D37B20-6AA9-7645-A564-2074E2EB1B38}" type="presParOf" srcId="{406F73CB-F06E-41BD-90E3-4023A2A330AD}" destId="{23D82E51-D177-4D3E-891C-AF3249676AAC}" srcOrd="0" destOrd="0" presId="urn:microsoft.com/office/officeart/2016/7/layout/RepeatingBendingProcessNew"/>
    <dgm:cxn modelId="{7E9108B1-1694-EC47-8D7B-8A2919B2B304}" type="presParOf" srcId="{2A8E552C-11A9-4BE3-9A09-0F28167DDAEE}" destId="{EA37A022-30E1-4BB9-AAB3-D156A65A0E31}" srcOrd="20" destOrd="0" presId="urn:microsoft.com/office/officeart/2016/7/layout/RepeatingBendingProcessNew"/>
    <dgm:cxn modelId="{ECFEA0BE-4187-A14E-A44F-00F0AD9BDE02}" type="presParOf" srcId="{2A8E552C-11A9-4BE3-9A09-0F28167DDAEE}" destId="{51384651-EAED-4A81-A97F-83059E8093C7}" srcOrd="21" destOrd="0" presId="urn:microsoft.com/office/officeart/2016/7/layout/RepeatingBendingProcessNew"/>
    <dgm:cxn modelId="{F81C650B-5987-3B43-8638-8BA498EBD5A0}" type="presParOf" srcId="{51384651-EAED-4A81-A97F-83059E8093C7}" destId="{70E935D4-DDE5-4911-B39A-B22A34B56783}" srcOrd="0" destOrd="0" presId="urn:microsoft.com/office/officeart/2016/7/layout/RepeatingBendingProcessNew"/>
    <dgm:cxn modelId="{6FC2FAA3-13B5-414E-95A6-2AB0834DE161}" type="presParOf" srcId="{2A8E552C-11A9-4BE3-9A09-0F28167DDAEE}" destId="{8FE01CBA-6D12-2643-9318-1C66E8B4CBC1}" srcOrd="22" destOrd="0" presId="urn:microsoft.com/office/officeart/2016/7/layout/RepeatingBendingProcessNew"/>
    <dgm:cxn modelId="{E57124D8-8DE0-DA45-B787-11D4CD240222}" type="presParOf" srcId="{2A8E552C-11A9-4BE3-9A09-0F28167DDAEE}" destId="{98222CF0-297F-AD43-86D3-B4E80153AC2C}" srcOrd="23" destOrd="0" presId="urn:microsoft.com/office/officeart/2016/7/layout/RepeatingBendingProcessNew"/>
    <dgm:cxn modelId="{6714B40D-CD24-2B49-BA46-2B64365DE527}" type="presParOf" srcId="{98222CF0-297F-AD43-86D3-B4E80153AC2C}" destId="{E438406B-4862-2F40-B278-595A3AB300A3}" srcOrd="0" destOrd="0" presId="urn:microsoft.com/office/officeart/2016/7/layout/RepeatingBendingProcessNew"/>
    <dgm:cxn modelId="{BF3CA544-8AFC-B242-B136-68EF267BA718}" type="presParOf" srcId="{2A8E552C-11A9-4BE3-9A09-0F28167DDAEE}" destId="{23217FE2-627C-499F-ADE3-F7341FAFE1CD}" srcOrd="24" destOrd="0" presId="urn:microsoft.com/office/officeart/2016/7/layout/RepeatingBendingProcessNew"/>
    <dgm:cxn modelId="{6C7F6474-833F-544D-8831-DF41C3233AB5}" type="presParOf" srcId="{2A8E552C-11A9-4BE3-9A09-0F28167DDAEE}" destId="{6820FBCC-E8F2-43C6-A9DB-493DC3EFED05}" srcOrd="25" destOrd="0" presId="urn:microsoft.com/office/officeart/2016/7/layout/RepeatingBendingProcessNew"/>
    <dgm:cxn modelId="{74279297-976F-1E49-9EE9-3386D20762DF}" type="presParOf" srcId="{6820FBCC-E8F2-43C6-A9DB-493DC3EFED05}" destId="{8C0EDDFF-FBE2-4F9C-9FA2-222B0B9C618C}" srcOrd="0" destOrd="0" presId="urn:microsoft.com/office/officeart/2016/7/layout/RepeatingBendingProcessNew"/>
    <dgm:cxn modelId="{4B52E7C7-54F3-1D4C-851A-61849590710B}" type="presParOf" srcId="{2A8E552C-11A9-4BE3-9A09-0F28167DDAEE}" destId="{83538635-6E31-4F15-B23F-1EAF0B063582}" srcOrd="26" destOrd="0" presId="urn:microsoft.com/office/officeart/2016/7/layout/RepeatingBendingProcessNew"/>
    <dgm:cxn modelId="{141FAC57-CCAB-5945-8743-ECA1091ACC04}" type="presParOf" srcId="{2A8E552C-11A9-4BE3-9A09-0F28167DDAEE}" destId="{946F3FE2-2F8D-4194-A756-38B23EDB834F}" srcOrd="27" destOrd="0" presId="urn:microsoft.com/office/officeart/2016/7/layout/RepeatingBendingProcessNew"/>
    <dgm:cxn modelId="{F48C90E8-5AA1-1D41-99E9-C841E75FA8DC}" type="presParOf" srcId="{946F3FE2-2F8D-4194-A756-38B23EDB834F}" destId="{83B6D498-687B-41F0-8FEC-50B955771F0B}" srcOrd="0" destOrd="0" presId="urn:microsoft.com/office/officeart/2016/7/layout/RepeatingBendingProcessNew"/>
    <dgm:cxn modelId="{96091132-0AC3-864E-A664-8594A90926D4}" type="presParOf" srcId="{2A8E552C-11A9-4BE3-9A09-0F28167DDAEE}" destId="{221964F9-9D26-44C4-84F7-FA6438906CF2}" srcOrd="28" destOrd="0" presId="urn:microsoft.com/office/officeart/2016/7/layout/RepeatingBendingProcessNew"/>
  </dgm:cxnLst>
  <dgm:bg>
    <a:solidFill>
      <a:schemeClr val="accent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98DA50-C607-419A-B1B3-A4771F76E319}">
      <dsp:nvSpPr>
        <dsp:cNvPr id="0" name=""/>
        <dsp:cNvSpPr/>
      </dsp:nvSpPr>
      <dsp:spPr>
        <a:xfrm>
          <a:off x="649252" y="155999"/>
          <a:ext cx="1749937" cy="174993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F6815B-3264-4359-A899-4FCE847B337F}">
      <dsp:nvSpPr>
        <dsp:cNvPr id="0" name=""/>
        <dsp:cNvSpPr/>
      </dsp:nvSpPr>
      <dsp:spPr>
        <a:xfrm>
          <a:off x="1022190" y="528937"/>
          <a:ext cx="1004062" cy="1004062"/>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8509AB-461C-40A6-9F59-A8CF733DE4C9}">
      <dsp:nvSpPr>
        <dsp:cNvPr id="0" name=""/>
        <dsp:cNvSpPr/>
      </dsp:nvSpPr>
      <dsp:spPr>
        <a:xfrm>
          <a:off x="26834" y="2169218"/>
          <a:ext cx="2994774" cy="1936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s-CO" sz="1400" b="1" kern="1200" dirty="0">
              <a:solidFill>
                <a:schemeClr val="tx1"/>
              </a:solidFill>
            </a:rPr>
            <a:t>Únicamente pueden imponerse sanciones disciplinarias por faltas realizadas con culpabilidad. Régimen de responsabilidad subjetiva. Está proscrita la responsabilidad objetiva.</a:t>
          </a:r>
          <a:endParaRPr lang="en-US" sz="1400" kern="1200" dirty="0">
            <a:solidFill>
              <a:schemeClr val="tx1"/>
            </a:solidFill>
          </a:endParaRPr>
        </a:p>
      </dsp:txBody>
      <dsp:txXfrm>
        <a:off x="26834" y="2169218"/>
        <a:ext cx="2994774" cy="1936062"/>
      </dsp:txXfrm>
    </dsp:sp>
    <dsp:sp modelId="{C0154073-48DB-41F1-A520-CD59636DF955}">
      <dsp:nvSpPr>
        <dsp:cNvPr id="0" name=""/>
        <dsp:cNvSpPr/>
      </dsp:nvSpPr>
      <dsp:spPr>
        <a:xfrm>
          <a:off x="4083045" y="296890"/>
          <a:ext cx="1749937" cy="174993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74BA63-C09B-47FA-BA2E-3B5688374E16}">
      <dsp:nvSpPr>
        <dsp:cNvPr id="0" name=""/>
        <dsp:cNvSpPr/>
      </dsp:nvSpPr>
      <dsp:spPr>
        <a:xfrm>
          <a:off x="4455983" y="669827"/>
          <a:ext cx="1004062" cy="1004062"/>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0A89BBD-15CF-43D3-ACCB-A5DBF15066F5}">
      <dsp:nvSpPr>
        <dsp:cNvPr id="0" name=""/>
        <dsp:cNvSpPr/>
      </dsp:nvSpPr>
      <dsp:spPr>
        <a:xfrm>
          <a:off x="3523639" y="2591890"/>
          <a:ext cx="2868750" cy="137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s-CO" sz="1400" b="1" kern="1200" dirty="0">
              <a:solidFill>
                <a:schemeClr val="tx1"/>
              </a:solidFill>
            </a:rPr>
            <a:t>Dolo y culpa son, en consecuencia, expresiones del principio de culpabilidad.</a:t>
          </a:r>
          <a:endParaRPr lang="en-US" sz="1400" kern="1200" dirty="0">
            <a:solidFill>
              <a:schemeClr val="tx1"/>
            </a:solidFill>
          </a:endParaRPr>
        </a:p>
      </dsp:txBody>
      <dsp:txXfrm>
        <a:off x="3523639" y="2591890"/>
        <a:ext cx="2868750" cy="1372500"/>
      </dsp:txXfrm>
    </dsp:sp>
    <dsp:sp modelId="{FD616E2D-1914-42C1-B34E-23E93B8E9C66}">
      <dsp:nvSpPr>
        <dsp:cNvPr id="0" name=""/>
        <dsp:cNvSpPr/>
      </dsp:nvSpPr>
      <dsp:spPr>
        <a:xfrm>
          <a:off x="7453827" y="296890"/>
          <a:ext cx="1749937" cy="1749937"/>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E31A5D-10A3-43E6-82F1-E193E71521BF}">
      <dsp:nvSpPr>
        <dsp:cNvPr id="0" name=""/>
        <dsp:cNvSpPr/>
      </dsp:nvSpPr>
      <dsp:spPr>
        <a:xfrm>
          <a:off x="7826764" y="669827"/>
          <a:ext cx="1004062" cy="1004062"/>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6F1986-C99C-42F1-BAD1-082ACA16F8EE}">
      <dsp:nvSpPr>
        <dsp:cNvPr id="0" name=""/>
        <dsp:cNvSpPr/>
      </dsp:nvSpPr>
      <dsp:spPr>
        <a:xfrm>
          <a:off x="6894420" y="2591890"/>
          <a:ext cx="2868750" cy="137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s-CO" sz="1700" b="1" kern="1200" dirty="0">
              <a:solidFill>
                <a:schemeClr val="tx1"/>
              </a:solidFill>
            </a:rPr>
            <a:t>Corresponde a un juicio de reproche</a:t>
          </a:r>
        </a:p>
        <a:p>
          <a:pPr marL="0" lvl="0" indent="0" algn="ctr" defTabSz="755650">
            <a:lnSpc>
              <a:spcPct val="90000"/>
            </a:lnSpc>
            <a:spcBef>
              <a:spcPct val="0"/>
            </a:spcBef>
            <a:spcAft>
              <a:spcPct val="35000"/>
            </a:spcAft>
            <a:buNone/>
            <a:defRPr cap="all"/>
          </a:pPr>
          <a:r>
            <a:rPr lang="es-CO" sz="1700" b="1" kern="1200" dirty="0">
              <a:solidFill>
                <a:schemeClr val="tx1"/>
              </a:solidFill>
            </a:rPr>
            <a:t>exigibilidad del comportamiento diverso</a:t>
          </a:r>
          <a:endParaRPr lang="en-US" sz="1700" kern="1200" dirty="0">
            <a:solidFill>
              <a:schemeClr val="tx1"/>
            </a:solidFill>
          </a:endParaRPr>
        </a:p>
      </dsp:txBody>
      <dsp:txXfrm>
        <a:off x="6894420" y="2591890"/>
        <a:ext cx="2868750" cy="1372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622FD8-0A7A-4D38-BF55-A58F2727C61A}">
      <dsp:nvSpPr>
        <dsp:cNvPr id="0" name=""/>
        <dsp:cNvSpPr/>
      </dsp:nvSpPr>
      <dsp:spPr>
        <a:xfrm>
          <a:off x="1248224" y="456214"/>
          <a:ext cx="6784791" cy="1240362"/>
        </a:xfrm>
        <a:custGeom>
          <a:avLst/>
          <a:gdLst/>
          <a:ahLst/>
          <a:cxnLst/>
          <a:rect l="0" t="0" r="0" b="0"/>
          <a:pathLst>
            <a:path>
              <a:moveTo>
                <a:pt x="6784791" y="1240362"/>
              </a:moveTo>
              <a:lnTo>
                <a:pt x="0" y="0"/>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solidFill>
              <a:schemeClr val="tx1"/>
            </a:solidFill>
            <a:latin typeface="Arial" panose="020B0604020202020204" pitchFamily="34" charset="0"/>
            <a:cs typeface="Arial" panose="020B0604020202020204" pitchFamily="34" charset="0"/>
          </a:endParaRPr>
        </a:p>
      </dsp:txBody>
      <dsp:txXfrm>
        <a:off x="4467423" y="1074180"/>
        <a:ext cx="346391" cy="4431"/>
      </dsp:txXfrm>
    </dsp:sp>
    <dsp:sp modelId="{C8E410A8-9BF4-450C-AD37-8FB58BD0A581}">
      <dsp:nvSpPr>
        <dsp:cNvPr id="0" name=""/>
        <dsp:cNvSpPr/>
      </dsp:nvSpPr>
      <dsp:spPr>
        <a:xfrm>
          <a:off x="7067859" y="540190"/>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Medios técnicos </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 </a:t>
          </a:r>
          <a:r>
            <a:rPr lang="en-US" sz="1200" b="1" kern="1200" dirty="0">
              <a:solidFill>
                <a:schemeClr val="tx1"/>
              </a:solidFill>
              <a:latin typeface="Arial" panose="020B0604020202020204" pitchFamily="34" charset="0"/>
              <a:cs typeface="Arial" panose="020B0604020202020204" pitchFamily="34" charset="0"/>
            </a:rPr>
            <a:t>(Arts. 180 inc. 2 CDM) </a:t>
          </a:r>
          <a:endParaRPr lang="en-US" sz="1200" kern="1200" dirty="0">
            <a:solidFill>
              <a:schemeClr val="tx1"/>
            </a:solidFill>
            <a:latin typeface="Arial" panose="020B0604020202020204" pitchFamily="34" charset="0"/>
            <a:cs typeface="Arial" panose="020B0604020202020204" pitchFamily="34" charset="0"/>
          </a:endParaRPr>
        </a:p>
      </dsp:txBody>
      <dsp:txXfrm>
        <a:off x="7067859" y="540190"/>
        <a:ext cx="1926771" cy="1156062"/>
      </dsp:txXfrm>
    </dsp:sp>
    <dsp:sp modelId="{CD1CA16B-E2DE-41E9-A4E1-441FA30CD414}">
      <dsp:nvSpPr>
        <dsp:cNvPr id="0" name=""/>
        <dsp:cNvSpPr/>
      </dsp:nvSpPr>
      <dsp:spPr>
        <a:xfrm>
          <a:off x="2177937" y="982699"/>
          <a:ext cx="266700" cy="91440"/>
        </a:xfrm>
        <a:custGeom>
          <a:avLst/>
          <a:gdLst/>
          <a:ahLst/>
          <a:cxnLst/>
          <a:rect l="0" t="0" r="0" b="0"/>
          <a:pathLst>
            <a:path>
              <a:moveTo>
                <a:pt x="0" y="45720"/>
              </a:moveTo>
              <a:lnTo>
                <a:pt x="150450" y="45720"/>
              </a:lnTo>
              <a:lnTo>
                <a:pt x="150450" y="94713"/>
              </a:lnTo>
              <a:lnTo>
                <a:pt x="266700" y="94713"/>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solidFill>
              <a:schemeClr val="tx1"/>
            </a:solidFill>
            <a:latin typeface="Arial" panose="020B0604020202020204" pitchFamily="34" charset="0"/>
            <a:cs typeface="Arial" panose="020B0604020202020204" pitchFamily="34" charset="0"/>
          </a:endParaRPr>
        </a:p>
      </dsp:txBody>
      <dsp:txXfrm>
        <a:off x="2303755" y="1026203"/>
        <a:ext cx="15065" cy="4431"/>
      </dsp:txXfrm>
    </dsp:sp>
    <dsp:sp modelId="{41F487EF-0C62-4189-9374-1F4F0FBA8639}">
      <dsp:nvSpPr>
        <dsp:cNvPr id="0" name=""/>
        <dsp:cNvSpPr/>
      </dsp:nvSpPr>
      <dsp:spPr>
        <a:xfrm>
          <a:off x="252966" y="450387"/>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Necesidad de la prueba </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(Art. 177 CDM)</a:t>
          </a:r>
          <a:endParaRPr lang="en-US" sz="1200" kern="1200" dirty="0">
            <a:solidFill>
              <a:schemeClr val="tx1"/>
            </a:solidFill>
            <a:latin typeface="Arial" panose="020B0604020202020204" pitchFamily="34" charset="0"/>
            <a:cs typeface="Arial" panose="020B0604020202020204" pitchFamily="34" charset="0"/>
          </a:endParaRPr>
        </a:p>
      </dsp:txBody>
      <dsp:txXfrm>
        <a:off x="252966" y="450387"/>
        <a:ext cx="1926771" cy="1156062"/>
      </dsp:txXfrm>
    </dsp:sp>
    <dsp:sp modelId="{9F478EF0-DC3A-4138-8CD8-20570F14B080}">
      <dsp:nvSpPr>
        <dsp:cNvPr id="0" name=""/>
        <dsp:cNvSpPr/>
      </dsp:nvSpPr>
      <dsp:spPr>
        <a:xfrm>
          <a:off x="4402009" y="1031693"/>
          <a:ext cx="331575" cy="91440"/>
        </a:xfrm>
        <a:custGeom>
          <a:avLst/>
          <a:gdLst/>
          <a:ahLst/>
          <a:cxnLst/>
          <a:rect l="0" t="0" r="0" b="0"/>
          <a:pathLst>
            <a:path>
              <a:moveTo>
                <a:pt x="0" y="45720"/>
              </a:moveTo>
              <a:lnTo>
                <a:pt x="182887" y="45720"/>
              </a:lnTo>
              <a:lnTo>
                <a:pt x="182887" y="60667"/>
              </a:lnTo>
              <a:lnTo>
                <a:pt x="331575" y="60667"/>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solidFill>
              <a:schemeClr val="tx1"/>
            </a:solidFill>
            <a:latin typeface="Arial" panose="020B0604020202020204" pitchFamily="34" charset="0"/>
            <a:cs typeface="Arial" panose="020B0604020202020204" pitchFamily="34" charset="0"/>
          </a:endParaRPr>
        </a:p>
      </dsp:txBody>
      <dsp:txXfrm>
        <a:off x="4558735" y="1075197"/>
        <a:ext cx="18124" cy="4431"/>
      </dsp:txXfrm>
    </dsp:sp>
    <dsp:sp modelId="{54FE7542-346C-459E-92AB-E687C1638BD8}">
      <dsp:nvSpPr>
        <dsp:cNvPr id="0" name=""/>
        <dsp:cNvSpPr/>
      </dsp:nvSpPr>
      <dsp:spPr>
        <a:xfrm>
          <a:off x="2477038" y="499381"/>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endParaRPr lang="es-ES" sz="1200" b="1" kern="1200" dirty="0">
            <a:solidFill>
              <a:schemeClr val="tx1"/>
            </a:solidFill>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Investigación Integral</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   (Art. 178 CDM)</a:t>
          </a:r>
        </a:p>
        <a:p>
          <a:pPr marL="0" lvl="0" indent="0" algn="ctr" defTabSz="533400">
            <a:lnSpc>
              <a:spcPct val="90000"/>
            </a:lnSpc>
            <a:spcBef>
              <a:spcPct val="0"/>
            </a:spcBef>
            <a:spcAft>
              <a:spcPct val="35000"/>
            </a:spcAft>
            <a:buNone/>
          </a:pPr>
          <a:endParaRPr lang="en-US" sz="1200" kern="1200" dirty="0">
            <a:solidFill>
              <a:schemeClr val="tx1"/>
            </a:solidFill>
            <a:latin typeface="Arial" panose="020B0604020202020204" pitchFamily="34" charset="0"/>
            <a:cs typeface="Arial" panose="020B0604020202020204" pitchFamily="34" charset="0"/>
          </a:endParaRPr>
        </a:p>
      </dsp:txBody>
      <dsp:txXfrm>
        <a:off x="2477038" y="499381"/>
        <a:ext cx="1926771" cy="1156062"/>
      </dsp:txXfrm>
    </dsp:sp>
    <dsp:sp modelId="{71FD1EF1-91A4-4E58-9B07-BA160AC1E959}">
      <dsp:nvSpPr>
        <dsp:cNvPr id="0" name=""/>
        <dsp:cNvSpPr/>
      </dsp:nvSpPr>
      <dsp:spPr>
        <a:xfrm>
          <a:off x="3483930" y="1668592"/>
          <a:ext cx="2245439" cy="330033"/>
        </a:xfrm>
        <a:custGeom>
          <a:avLst/>
          <a:gdLst/>
          <a:ahLst/>
          <a:cxnLst/>
          <a:rect l="0" t="0" r="0" b="0"/>
          <a:pathLst>
            <a:path>
              <a:moveTo>
                <a:pt x="2245439" y="0"/>
              </a:moveTo>
              <a:lnTo>
                <a:pt x="2245439" y="182116"/>
              </a:lnTo>
              <a:lnTo>
                <a:pt x="0" y="182116"/>
              </a:lnTo>
              <a:lnTo>
                <a:pt x="0" y="330033"/>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s-CO" sz="1200" kern="1200">
            <a:solidFill>
              <a:schemeClr val="tx1"/>
            </a:solidFill>
            <a:latin typeface="Arial" panose="020B0604020202020204" pitchFamily="34" charset="0"/>
            <a:cs typeface="Arial" panose="020B0604020202020204" pitchFamily="34" charset="0"/>
          </a:endParaRPr>
        </a:p>
      </dsp:txBody>
      <dsp:txXfrm>
        <a:off x="4549795" y="1831393"/>
        <a:ext cx="113710" cy="4431"/>
      </dsp:txXfrm>
    </dsp:sp>
    <dsp:sp modelId="{B766E82A-05F1-4E3D-A627-722C7DDFFB4A}">
      <dsp:nvSpPr>
        <dsp:cNvPr id="0" name=""/>
        <dsp:cNvSpPr/>
      </dsp:nvSpPr>
      <dsp:spPr>
        <a:xfrm>
          <a:off x="4765984" y="514329"/>
          <a:ext cx="1926771" cy="1156062"/>
        </a:xfrm>
        <a:prstGeom prst="rect">
          <a:avLst/>
        </a:prstGeom>
        <a:solidFill>
          <a:schemeClr val="bg1">
            <a:lumMod val="85000"/>
          </a:schemeClr>
        </a:solidFill>
        <a:ln w="38100">
          <a:noFill/>
          <a:prstDash val="dashDot"/>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Medios Probatorios</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Art. 179 CDM)</a:t>
          </a:r>
          <a:endParaRPr lang="en-US" sz="1200" kern="1200" dirty="0">
            <a:solidFill>
              <a:schemeClr val="tx1"/>
            </a:solidFill>
            <a:latin typeface="Arial" panose="020B0604020202020204" pitchFamily="34" charset="0"/>
            <a:cs typeface="Arial" panose="020B0604020202020204" pitchFamily="34" charset="0"/>
          </a:endParaRPr>
        </a:p>
      </dsp:txBody>
      <dsp:txXfrm>
        <a:off x="4765984" y="514329"/>
        <a:ext cx="1926771" cy="1156062"/>
      </dsp:txXfrm>
    </dsp:sp>
    <dsp:sp modelId="{37AD235D-4145-48B4-95F0-E8BB8D85CD18}">
      <dsp:nvSpPr>
        <dsp:cNvPr id="0" name=""/>
        <dsp:cNvSpPr/>
      </dsp:nvSpPr>
      <dsp:spPr>
        <a:xfrm>
          <a:off x="4445516" y="2563329"/>
          <a:ext cx="362307" cy="91440"/>
        </a:xfrm>
        <a:custGeom>
          <a:avLst/>
          <a:gdLst/>
          <a:ahLst/>
          <a:cxnLst/>
          <a:rect l="0" t="0" r="0" b="0"/>
          <a:pathLst>
            <a:path>
              <a:moveTo>
                <a:pt x="0" y="45727"/>
              </a:moveTo>
              <a:lnTo>
                <a:pt x="198253" y="45727"/>
              </a:lnTo>
              <a:lnTo>
                <a:pt x="198253" y="45720"/>
              </a:lnTo>
              <a:lnTo>
                <a:pt x="362307" y="45720"/>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s-CO" sz="1200" kern="1200">
            <a:solidFill>
              <a:schemeClr val="tx1"/>
            </a:solidFill>
            <a:latin typeface="Arial" panose="020B0604020202020204" pitchFamily="34" charset="0"/>
            <a:cs typeface="Arial" panose="020B0604020202020204" pitchFamily="34" charset="0"/>
          </a:endParaRPr>
        </a:p>
      </dsp:txBody>
      <dsp:txXfrm>
        <a:off x="4616846" y="2606833"/>
        <a:ext cx="19645" cy="4431"/>
      </dsp:txXfrm>
    </dsp:sp>
    <dsp:sp modelId="{FDDD7570-3DAE-4539-8944-968919AA0802}">
      <dsp:nvSpPr>
        <dsp:cNvPr id="0" name=""/>
        <dsp:cNvSpPr/>
      </dsp:nvSpPr>
      <dsp:spPr>
        <a:xfrm>
          <a:off x="2520545" y="2031026"/>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Prueba por comisionado </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(Art. 182 CDM)</a:t>
          </a:r>
          <a:endParaRPr lang="en-US" sz="1200" kern="1200" dirty="0">
            <a:solidFill>
              <a:schemeClr val="tx1"/>
            </a:solidFill>
            <a:latin typeface="Arial" panose="020B0604020202020204" pitchFamily="34" charset="0"/>
            <a:cs typeface="Arial" panose="020B0604020202020204" pitchFamily="34" charset="0"/>
          </a:endParaRPr>
        </a:p>
      </dsp:txBody>
      <dsp:txXfrm>
        <a:off x="2520545" y="2031026"/>
        <a:ext cx="1926771" cy="1156062"/>
      </dsp:txXfrm>
    </dsp:sp>
    <dsp:sp modelId="{5626EE81-8695-46C8-B58C-824AD3D80885}">
      <dsp:nvSpPr>
        <dsp:cNvPr id="0" name=""/>
        <dsp:cNvSpPr/>
      </dsp:nvSpPr>
      <dsp:spPr>
        <a:xfrm>
          <a:off x="6765194" y="2563329"/>
          <a:ext cx="2377439" cy="91440"/>
        </a:xfrm>
        <a:custGeom>
          <a:avLst/>
          <a:gdLst/>
          <a:ahLst/>
          <a:cxnLst/>
          <a:rect l="0" t="0" r="0" b="0"/>
          <a:pathLst>
            <a:path>
              <a:moveTo>
                <a:pt x="0" y="45720"/>
              </a:moveTo>
              <a:lnTo>
                <a:pt x="2377439" y="45720"/>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s-CO" sz="1200" kern="1200">
            <a:solidFill>
              <a:schemeClr val="tx1"/>
            </a:solidFill>
            <a:latin typeface="Arial" panose="020B0604020202020204" pitchFamily="34" charset="0"/>
            <a:cs typeface="Arial" panose="020B0604020202020204" pitchFamily="34" charset="0"/>
          </a:endParaRPr>
        </a:p>
      </dsp:txBody>
      <dsp:txXfrm>
        <a:off x="7893713" y="2606833"/>
        <a:ext cx="120401" cy="4431"/>
      </dsp:txXfrm>
    </dsp:sp>
    <dsp:sp modelId="{AE32A47F-BF84-4568-8041-04DA00C79E01}">
      <dsp:nvSpPr>
        <dsp:cNvPr id="0" name=""/>
        <dsp:cNvSpPr/>
      </dsp:nvSpPr>
      <dsp:spPr>
        <a:xfrm>
          <a:off x="4840223" y="2031018"/>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Pruebas en el exterior  (Art. 183 CDM)</a:t>
          </a:r>
          <a:endParaRPr lang="en-US" sz="1200" kern="1200" dirty="0">
            <a:solidFill>
              <a:schemeClr val="tx1"/>
            </a:solidFill>
            <a:latin typeface="Arial" panose="020B0604020202020204" pitchFamily="34" charset="0"/>
            <a:cs typeface="Arial" panose="020B0604020202020204" pitchFamily="34" charset="0"/>
          </a:endParaRPr>
        </a:p>
      </dsp:txBody>
      <dsp:txXfrm>
        <a:off x="4840223" y="2031018"/>
        <a:ext cx="1926771" cy="1156062"/>
      </dsp:txXfrm>
    </dsp:sp>
    <dsp:sp modelId="{A99C973B-F9FC-4844-B13B-5E73CC71872C}">
      <dsp:nvSpPr>
        <dsp:cNvPr id="0" name=""/>
        <dsp:cNvSpPr/>
      </dsp:nvSpPr>
      <dsp:spPr>
        <a:xfrm>
          <a:off x="8101232" y="2046842"/>
          <a:ext cx="2038758" cy="1141117"/>
        </a:xfrm>
        <a:custGeom>
          <a:avLst/>
          <a:gdLst/>
          <a:ahLst/>
          <a:cxnLst/>
          <a:rect l="0" t="0" r="0" b="0"/>
          <a:pathLst>
            <a:path>
              <a:moveTo>
                <a:pt x="2038758" y="1141117"/>
              </a:moveTo>
              <a:lnTo>
                <a:pt x="0" y="0"/>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solidFill>
              <a:schemeClr val="tx1"/>
            </a:solidFill>
            <a:latin typeface="Arial" panose="020B0604020202020204" pitchFamily="34" charset="0"/>
            <a:cs typeface="Arial" panose="020B0604020202020204" pitchFamily="34" charset="0"/>
          </a:endParaRPr>
        </a:p>
      </dsp:txBody>
      <dsp:txXfrm>
        <a:off x="9061436" y="2615185"/>
        <a:ext cx="118349" cy="4431"/>
      </dsp:txXfrm>
    </dsp:sp>
    <dsp:sp modelId="{89CA0BBB-7A61-4CC6-8AEC-11B9F1E32011}">
      <dsp:nvSpPr>
        <dsp:cNvPr id="0" name=""/>
        <dsp:cNvSpPr/>
      </dsp:nvSpPr>
      <dsp:spPr>
        <a:xfrm>
          <a:off x="9175034" y="2031018"/>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Apoyo técnico</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(Art. 185 CDM)</a:t>
          </a:r>
          <a:endParaRPr lang="en-US" sz="1200" kern="1200" dirty="0">
            <a:solidFill>
              <a:schemeClr val="tx1"/>
            </a:solidFill>
            <a:latin typeface="Arial" panose="020B0604020202020204" pitchFamily="34" charset="0"/>
            <a:cs typeface="Arial" panose="020B0604020202020204" pitchFamily="34" charset="0"/>
          </a:endParaRPr>
        </a:p>
      </dsp:txBody>
      <dsp:txXfrm>
        <a:off x="9175034" y="2031018"/>
        <a:ext cx="1926771" cy="1156062"/>
      </dsp:txXfrm>
    </dsp:sp>
    <dsp:sp modelId="{C10C8AF9-5C2A-4CAD-BCEC-09CE39E2F117}">
      <dsp:nvSpPr>
        <dsp:cNvPr id="0" name=""/>
        <dsp:cNvSpPr/>
      </dsp:nvSpPr>
      <dsp:spPr>
        <a:xfrm>
          <a:off x="1246817" y="2036403"/>
          <a:ext cx="6827916" cy="1150976"/>
        </a:xfrm>
        <a:custGeom>
          <a:avLst/>
          <a:gdLst/>
          <a:ahLst/>
          <a:cxnLst/>
          <a:rect l="0" t="0" r="0" b="0"/>
          <a:pathLst>
            <a:path>
              <a:moveTo>
                <a:pt x="6827916" y="1150976"/>
              </a:moveTo>
              <a:lnTo>
                <a:pt x="0" y="0"/>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solidFill>
              <a:schemeClr val="tx1"/>
            </a:solidFill>
            <a:latin typeface="Arial" panose="020B0604020202020204" pitchFamily="34" charset="0"/>
            <a:cs typeface="Arial" panose="020B0604020202020204" pitchFamily="34" charset="0"/>
          </a:endParaRPr>
        </a:p>
      </dsp:txBody>
      <dsp:txXfrm>
        <a:off x="4486905" y="2609676"/>
        <a:ext cx="347742" cy="4431"/>
      </dsp:txXfrm>
    </dsp:sp>
    <dsp:sp modelId="{DAD1CC1A-B672-467B-8799-10C18949F9FF}">
      <dsp:nvSpPr>
        <dsp:cNvPr id="0" name=""/>
        <dsp:cNvSpPr/>
      </dsp:nvSpPr>
      <dsp:spPr>
        <a:xfrm>
          <a:off x="7109574" y="2031018"/>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Prueba Trasladada </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(Art. 184 CDM)</a:t>
          </a:r>
          <a:endParaRPr lang="en-US" sz="1200" kern="1200" dirty="0">
            <a:solidFill>
              <a:schemeClr val="tx1"/>
            </a:solidFill>
            <a:latin typeface="Arial" panose="020B0604020202020204" pitchFamily="34" charset="0"/>
            <a:cs typeface="Arial" panose="020B0604020202020204" pitchFamily="34" charset="0"/>
          </a:endParaRPr>
        </a:p>
      </dsp:txBody>
      <dsp:txXfrm>
        <a:off x="7109574" y="2031018"/>
        <a:ext cx="1926771" cy="1156062"/>
      </dsp:txXfrm>
    </dsp:sp>
    <dsp:sp modelId="{CE0AC642-C6C8-4A19-8EB3-2A1E1CF64601}">
      <dsp:nvSpPr>
        <dsp:cNvPr id="0" name=""/>
        <dsp:cNvSpPr/>
      </dsp:nvSpPr>
      <dsp:spPr>
        <a:xfrm>
          <a:off x="2176454" y="1114988"/>
          <a:ext cx="6957393" cy="1494060"/>
        </a:xfrm>
        <a:custGeom>
          <a:avLst/>
          <a:gdLst/>
          <a:ahLst/>
          <a:cxnLst/>
          <a:rect l="0" t="0" r="0" b="0"/>
          <a:pathLst>
            <a:path>
              <a:moveTo>
                <a:pt x="0" y="1494060"/>
              </a:moveTo>
              <a:lnTo>
                <a:pt x="3495796" y="1494060"/>
              </a:lnTo>
              <a:lnTo>
                <a:pt x="3495796" y="0"/>
              </a:lnTo>
              <a:lnTo>
                <a:pt x="6957393" y="0"/>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s-CO" sz="1200" kern="1200">
            <a:solidFill>
              <a:schemeClr val="tx1"/>
            </a:solidFill>
            <a:latin typeface="Arial" panose="020B0604020202020204" pitchFamily="34" charset="0"/>
            <a:cs typeface="Arial" panose="020B0604020202020204" pitchFamily="34" charset="0"/>
          </a:endParaRPr>
        </a:p>
      </dsp:txBody>
      <dsp:txXfrm>
        <a:off x="5476502" y="1859803"/>
        <a:ext cx="357296" cy="4431"/>
      </dsp:txXfrm>
    </dsp:sp>
    <dsp:sp modelId="{475D30A5-762D-4E28-BBCB-16A605785B93}">
      <dsp:nvSpPr>
        <dsp:cNvPr id="0" name=""/>
        <dsp:cNvSpPr/>
      </dsp:nvSpPr>
      <dsp:spPr>
        <a:xfrm>
          <a:off x="251483" y="2031018"/>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Libertad probatoria </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(Art. 181 CDM)</a:t>
          </a:r>
          <a:endParaRPr lang="en-US" sz="1200" kern="1200" dirty="0">
            <a:solidFill>
              <a:schemeClr val="tx1"/>
            </a:solidFill>
            <a:latin typeface="Arial" panose="020B0604020202020204" pitchFamily="34" charset="0"/>
            <a:cs typeface="Arial" panose="020B0604020202020204" pitchFamily="34" charset="0"/>
          </a:endParaRPr>
        </a:p>
      </dsp:txBody>
      <dsp:txXfrm>
        <a:off x="251483" y="2031018"/>
        <a:ext cx="1926771" cy="1156062"/>
      </dsp:txXfrm>
    </dsp:sp>
    <dsp:sp modelId="{406F73CB-F06E-41BD-90E3-4023A2A330AD}">
      <dsp:nvSpPr>
        <dsp:cNvPr id="0" name=""/>
        <dsp:cNvSpPr/>
      </dsp:nvSpPr>
      <dsp:spPr>
        <a:xfrm>
          <a:off x="1207007" y="1691220"/>
          <a:ext cx="8922626" cy="1809497"/>
        </a:xfrm>
        <a:custGeom>
          <a:avLst/>
          <a:gdLst/>
          <a:ahLst/>
          <a:cxnLst/>
          <a:rect l="0" t="0" r="0" b="0"/>
          <a:pathLst>
            <a:path>
              <a:moveTo>
                <a:pt x="8922626" y="0"/>
              </a:moveTo>
              <a:lnTo>
                <a:pt x="8922626" y="921848"/>
              </a:lnTo>
              <a:lnTo>
                <a:pt x="0" y="921848"/>
              </a:lnTo>
              <a:lnTo>
                <a:pt x="0" y="1809497"/>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s-CO" sz="1200" kern="1200">
            <a:solidFill>
              <a:schemeClr val="tx1"/>
            </a:solidFill>
            <a:latin typeface="Arial" panose="020B0604020202020204" pitchFamily="34" charset="0"/>
            <a:cs typeface="Arial" panose="020B0604020202020204" pitchFamily="34" charset="0"/>
          </a:endParaRPr>
        </a:p>
      </dsp:txBody>
      <dsp:txXfrm>
        <a:off x="5440560" y="2593753"/>
        <a:ext cx="455519" cy="4431"/>
      </dsp:txXfrm>
    </dsp:sp>
    <dsp:sp modelId="{FF48A367-05D8-41CA-9AD6-26942D7FD8DC}">
      <dsp:nvSpPr>
        <dsp:cNvPr id="0" name=""/>
        <dsp:cNvSpPr/>
      </dsp:nvSpPr>
      <dsp:spPr>
        <a:xfrm>
          <a:off x="9166248" y="536957"/>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Petición y negación </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 </a:t>
          </a:r>
          <a:r>
            <a:rPr lang="en-US" sz="1200" b="1" kern="1200" dirty="0">
              <a:solidFill>
                <a:schemeClr val="tx1"/>
              </a:solidFill>
              <a:latin typeface="Arial" panose="020B0604020202020204" pitchFamily="34" charset="0"/>
              <a:cs typeface="Arial" panose="020B0604020202020204" pitchFamily="34" charset="0"/>
            </a:rPr>
            <a:t>Arts. 149-4 y 180 CDM) </a:t>
          </a:r>
        </a:p>
      </dsp:txBody>
      <dsp:txXfrm>
        <a:off x="9166248" y="536957"/>
        <a:ext cx="1926771" cy="1156062"/>
      </dsp:txXfrm>
    </dsp:sp>
    <dsp:sp modelId="{51384651-EAED-4A81-A97F-83059E8093C7}">
      <dsp:nvSpPr>
        <dsp:cNvPr id="0" name=""/>
        <dsp:cNvSpPr/>
      </dsp:nvSpPr>
      <dsp:spPr>
        <a:xfrm>
          <a:off x="2168592" y="4065428"/>
          <a:ext cx="4941779" cy="91440"/>
        </a:xfrm>
        <a:custGeom>
          <a:avLst/>
          <a:gdLst/>
          <a:ahLst/>
          <a:cxnLst/>
          <a:rect l="0" t="0" r="0" b="0"/>
          <a:pathLst>
            <a:path>
              <a:moveTo>
                <a:pt x="0" y="45720"/>
              </a:moveTo>
              <a:lnTo>
                <a:pt x="2487989" y="45720"/>
              </a:lnTo>
              <a:lnTo>
                <a:pt x="2487989" y="85789"/>
              </a:lnTo>
              <a:lnTo>
                <a:pt x="4941779" y="85789"/>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solidFill>
              <a:schemeClr val="tx1"/>
            </a:solidFill>
            <a:latin typeface="Arial" panose="020B0604020202020204" pitchFamily="34" charset="0"/>
            <a:cs typeface="Arial" panose="020B0604020202020204" pitchFamily="34" charset="0"/>
          </a:endParaRPr>
        </a:p>
      </dsp:txBody>
      <dsp:txXfrm>
        <a:off x="4515169" y="4108932"/>
        <a:ext cx="248627" cy="4431"/>
      </dsp:txXfrm>
    </dsp:sp>
    <dsp:sp modelId="{EA37A022-30E1-4BB9-AAB3-D156A65A0E31}">
      <dsp:nvSpPr>
        <dsp:cNvPr id="0" name=""/>
        <dsp:cNvSpPr/>
      </dsp:nvSpPr>
      <dsp:spPr>
        <a:xfrm>
          <a:off x="243621" y="3533117"/>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Oportunidad para controvertir</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(Art. 186 CDM)</a:t>
          </a:r>
          <a:endParaRPr lang="en-US" sz="1200" kern="1200" dirty="0">
            <a:solidFill>
              <a:schemeClr val="tx1"/>
            </a:solidFill>
            <a:latin typeface="Arial" panose="020B0604020202020204" pitchFamily="34" charset="0"/>
            <a:cs typeface="Arial" panose="020B0604020202020204" pitchFamily="34" charset="0"/>
          </a:endParaRPr>
        </a:p>
      </dsp:txBody>
      <dsp:txXfrm>
        <a:off x="243621" y="3533117"/>
        <a:ext cx="1926771" cy="1156062"/>
      </dsp:txXfrm>
    </dsp:sp>
    <dsp:sp modelId="{98222CF0-297F-AD43-86D3-B4E80153AC2C}">
      <dsp:nvSpPr>
        <dsp:cNvPr id="0" name=""/>
        <dsp:cNvSpPr/>
      </dsp:nvSpPr>
      <dsp:spPr>
        <a:xfrm>
          <a:off x="5877247" y="3589292"/>
          <a:ext cx="2230515" cy="1130632"/>
        </a:xfrm>
        <a:custGeom>
          <a:avLst/>
          <a:gdLst/>
          <a:ahLst/>
          <a:cxnLst/>
          <a:rect l="0" t="0" r="0" b="0"/>
          <a:pathLst>
            <a:path>
              <a:moveTo>
                <a:pt x="2230515" y="1130632"/>
              </a:moveTo>
              <a:lnTo>
                <a:pt x="0" y="0"/>
              </a:lnTo>
            </a:path>
          </a:pathLst>
        </a:custGeom>
        <a:noFill/>
        <a:ln w="12700" cap="flat" cmpd="sng" algn="ctr">
          <a:solidFill>
            <a:schemeClr val="accent2">
              <a:hueOff val="0"/>
              <a:satOff val="0"/>
              <a:lumOff val="0"/>
              <a:alpha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MX" sz="500" kern="1200"/>
        </a:p>
      </dsp:txBody>
      <dsp:txXfrm>
        <a:off x="6929222" y="4152392"/>
        <a:ext cx="126565" cy="4431"/>
      </dsp:txXfrm>
    </dsp:sp>
    <dsp:sp modelId="{8FE01CBA-6D12-2643-9318-1C66E8B4CBC1}">
      <dsp:nvSpPr>
        <dsp:cNvPr id="0" name=""/>
        <dsp:cNvSpPr/>
      </dsp:nvSpPr>
      <dsp:spPr>
        <a:xfrm>
          <a:off x="7142772" y="3583325"/>
          <a:ext cx="1926771" cy="1135785"/>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Apreciación Integral</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(Art. 189 CDM)</a:t>
          </a:r>
        </a:p>
      </dsp:txBody>
      <dsp:txXfrm>
        <a:off x="7142772" y="3583325"/>
        <a:ext cx="1926771" cy="1135785"/>
      </dsp:txXfrm>
    </dsp:sp>
    <dsp:sp modelId="{6820FBCC-E8F2-43C6-A9DB-493DC3EFED05}">
      <dsp:nvSpPr>
        <dsp:cNvPr id="0" name=""/>
        <dsp:cNvSpPr/>
      </dsp:nvSpPr>
      <dsp:spPr>
        <a:xfrm>
          <a:off x="3508944" y="3547870"/>
          <a:ext cx="2341021" cy="1142422"/>
        </a:xfrm>
        <a:custGeom>
          <a:avLst/>
          <a:gdLst/>
          <a:ahLst/>
          <a:cxnLst/>
          <a:rect l="0" t="0" r="0" b="0"/>
          <a:pathLst>
            <a:path>
              <a:moveTo>
                <a:pt x="2341021" y="1142422"/>
              </a:moveTo>
              <a:lnTo>
                <a:pt x="0" y="0"/>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s-CO" sz="1200" kern="1200">
            <a:solidFill>
              <a:schemeClr val="tx1"/>
            </a:solidFill>
            <a:latin typeface="Arial" panose="020B0604020202020204" pitchFamily="34" charset="0"/>
            <a:cs typeface="Arial" panose="020B0604020202020204" pitchFamily="34" charset="0"/>
          </a:endParaRPr>
        </a:p>
      </dsp:txBody>
      <dsp:txXfrm>
        <a:off x="4613567" y="4116865"/>
        <a:ext cx="131775" cy="4431"/>
      </dsp:txXfrm>
    </dsp:sp>
    <dsp:sp modelId="{23217FE2-627C-499F-ADE3-F7341FAFE1CD}">
      <dsp:nvSpPr>
        <dsp:cNvPr id="0" name=""/>
        <dsp:cNvSpPr/>
      </dsp:nvSpPr>
      <dsp:spPr>
        <a:xfrm>
          <a:off x="4884962" y="3574643"/>
          <a:ext cx="1926771" cy="1114860"/>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Cláusula de Exclusión (Art. 188 CDM)</a:t>
          </a:r>
        </a:p>
      </dsp:txBody>
      <dsp:txXfrm>
        <a:off x="4884962" y="3574643"/>
        <a:ext cx="1926771" cy="1114860"/>
      </dsp:txXfrm>
    </dsp:sp>
    <dsp:sp modelId="{946F3FE2-2F8D-4194-A756-38B23EDB834F}">
      <dsp:nvSpPr>
        <dsp:cNvPr id="0" name=""/>
        <dsp:cNvSpPr/>
      </dsp:nvSpPr>
      <dsp:spPr>
        <a:xfrm>
          <a:off x="4441412" y="4065972"/>
          <a:ext cx="4791009" cy="91440"/>
        </a:xfrm>
        <a:custGeom>
          <a:avLst/>
          <a:gdLst/>
          <a:ahLst/>
          <a:cxnLst/>
          <a:rect l="0" t="0" r="0" b="0"/>
          <a:pathLst>
            <a:path>
              <a:moveTo>
                <a:pt x="0" y="45720"/>
              </a:moveTo>
              <a:lnTo>
                <a:pt x="2412604" y="45720"/>
              </a:lnTo>
              <a:lnTo>
                <a:pt x="2412604" y="48321"/>
              </a:lnTo>
              <a:lnTo>
                <a:pt x="4791009" y="48321"/>
              </a:lnTo>
            </a:path>
          </a:pathLst>
        </a:custGeom>
        <a:noFill/>
        <a:ln w="12700" cap="flat" cmpd="sng" algn="ctr">
          <a:no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s-CO" sz="1200" kern="1200">
            <a:solidFill>
              <a:schemeClr val="tx1"/>
            </a:solidFill>
            <a:latin typeface="Arial" panose="020B0604020202020204" pitchFamily="34" charset="0"/>
            <a:cs typeface="Arial" panose="020B0604020202020204" pitchFamily="34" charset="0"/>
          </a:endParaRPr>
        </a:p>
      </dsp:txBody>
      <dsp:txXfrm>
        <a:off x="6716376" y="4109476"/>
        <a:ext cx="241080" cy="4431"/>
      </dsp:txXfrm>
    </dsp:sp>
    <dsp:sp modelId="{83538635-6E31-4F15-B23F-1EAF0B063582}">
      <dsp:nvSpPr>
        <dsp:cNvPr id="0" name=""/>
        <dsp:cNvSpPr/>
      </dsp:nvSpPr>
      <dsp:spPr>
        <a:xfrm>
          <a:off x="2516441" y="3533660"/>
          <a:ext cx="1926771" cy="115606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Inexistencia  </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(Art. 187 CDM)</a:t>
          </a:r>
          <a:endParaRPr lang="en-US" sz="1200" kern="1200" dirty="0">
            <a:solidFill>
              <a:schemeClr val="tx1"/>
            </a:solidFill>
            <a:latin typeface="Arial" panose="020B0604020202020204" pitchFamily="34" charset="0"/>
            <a:cs typeface="Arial" panose="020B0604020202020204" pitchFamily="34" charset="0"/>
          </a:endParaRPr>
        </a:p>
      </dsp:txBody>
      <dsp:txXfrm>
        <a:off x="2516441" y="3533660"/>
        <a:ext cx="1926771" cy="1156062"/>
      </dsp:txXfrm>
    </dsp:sp>
    <dsp:sp modelId="{221964F9-9D26-44C4-84F7-FA6438906CF2}">
      <dsp:nvSpPr>
        <dsp:cNvPr id="0" name=""/>
        <dsp:cNvSpPr/>
      </dsp:nvSpPr>
      <dsp:spPr>
        <a:xfrm>
          <a:off x="9264821" y="3554597"/>
          <a:ext cx="1926771" cy="1119392"/>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4413" tIns="99103" rIns="94413" bIns="99103" numCol="1" spcCol="1270" anchor="ctr" anchorCtr="0">
          <a:noAutofit/>
        </a:bodyPr>
        <a:lstStyle/>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Certeza para sancionar </a:t>
          </a:r>
        </a:p>
        <a:p>
          <a:pPr marL="0" lvl="0" indent="0" algn="ctr" defTabSz="533400">
            <a:lnSpc>
              <a:spcPct val="90000"/>
            </a:lnSpc>
            <a:spcBef>
              <a:spcPct val="0"/>
            </a:spcBef>
            <a:spcAft>
              <a:spcPct val="35000"/>
            </a:spcAft>
            <a:buNone/>
          </a:pPr>
          <a:r>
            <a:rPr lang="es-ES" sz="1200" b="1" kern="1200" dirty="0">
              <a:solidFill>
                <a:schemeClr val="tx1"/>
              </a:solidFill>
              <a:latin typeface="Arial" panose="020B0604020202020204" pitchFamily="34" charset="0"/>
              <a:cs typeface="Arial" panose="020B0604020202020204" pitchFamily="34" charset="0"/>
            </a:rPr>
            <a:t> (Art. 190 CDM)</a:t>
          </a:r>
          <a:endParaRPr lang="en-US" sz="1200" kern="1200" dirty="0">
            <a:solidFill>
              <a:schemeClr val="tx1"/>
            </a:solidFill>
            <a:latin typeface="Arial" panose="020B0604020202020204" pitchFamily="34" charset="0"/>
            <a:cs typeface="Arial" panose="020B0604020202020204" pitchFamily="34" charset="0"/>
          </a:endParaRPr>
        </a:p>
      </dsp:txBody>
      <dsp:txXfrm>
        <a:off x="9264821" y="3554597"/>
        <a:ext cx="1926771" cy="1119392"/>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CD32ABC6-1EFA-4EAF-AEF8-689D18C4DCF5}" type="datetimeFigureOut">
              <a:rPr lang="es-CO" smtClean="0"/>
              <a:t>26/11/24</a:t>
            </a:fld>
            <a:endParaRPr lang="es-CO"/>
          </a:p>
        </p:txBody>
      </p:sp>
      <p:sp>
        <p:nvSpPr>
          <p:cNvPr id="4" name="Marcador de imagen de diapositiva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7932F1B9-46BE-4DF2-B9E3-27029E0A5B26}" type="slidenum">
              <a:rPr lang="es-CO" smtClean="0"/>
              <a:t>‹Nº›</a:t>
            </a:fld>
            <a:endParaRPr lang="es-CO"/>
          </a:p>
        </p:txBody>
      </p:sp>
    </p:spTree>
    <p:extLst>
      <p:ext uri="{BB962C8B-B14F-4D97-AF65-F5344CB8AC3E}">
        <p14:creationId xmlns:p14="http://schemas.microsoft.com/office/powerpoint/2010/main" val="1746092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7932F1B9-46BE-4DF2-B9E3-27029E0A5B26}" type="slidenum">
              <a:rPr lang="es-CO" smtClean="0"/>
              <a:t>1</a:t>
            </a:fld>
            <a:endParaRPr lang="es-CO"/>
          </a:p>
        </p:txBody>
      </p:sp>
    </p:spTree>
    <p:extLst>
      <p:ext uri="{BB962C8B-B14F-4D97-AF65-F5344CB8AC3E}">
        <p14:creationId xmlns:p14="http://schemas.microsoft.com/office/powerpoint/2010/main" val="1863370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a:p>
            <a:endParaRPr lang="es-CO" dirty="0"/>
          </a:p>
        </p:txBody>
      </p:sp>
      <p:sp>
        <p:nvSpPr>
          <p:cNvPr id="4" name="Marcador de número de diapositiva 3"/>
          <p:cNvSpPr>
            <a:spLocks noGrp="1"/>
          </p:cNvSpPr>
          <p:nvPr>
            <p:ph type="sldNum" sz="quarter" idx="5"/>
          </p:nvPr>
        </p:nvSpPr>
        <p:spPr/>
        <p:txBody>
          <a:bodyPr/>
          <a:lstStyle/>
          <a:p>
            <a:fld id="{8DA05372-E7AA-4313-B818-A0696B80E54F}" type="slidenum">
              <a:rPr lang="es-ES" smtClean="0"/>
              <a:t>5</a:t>
            </a:fld>
            <a:endParaRPr lang="es-ES"/>
          </a:p>
        </p:txBody>
      </p:sp>
    </p:spTree>
    <p:extLst>
      <p:ext uri="{BB962C8B-B14F-4D97-AF65-F5344CB8AC3E}">
        <p14:creationId xmlns:p14="http://schemas.microsoft.com/office/powerpoint/2010/main" val="37706993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a:p>
            <a:endParaRPr lang="es-CO" dirty="0"/>
          </a:p>
          <a:p>
            <a:endParaRPr lang="es-CO" dirty="0"/>
          </a:p>
          <a:p>
            <a:endParaRPr lang="es-CO" dirty="0"/>
          </a:p>
          <a:p>
            <a:endParaRPr lang="es-CO" dirty="0"/>
          </a:p>
          <a:p>
            <a:endParaRPr lang="es-CO" dirty="0"/>
          </a:p>
          <a:p>
            <a:endParaRPr lang="es-CO" dirty="0"/>
          </a:p>
          <a:p>
            <a:endParaRPr lang="es-CO" dirty="0"/>
          </a:p>
        </p:txBody>
      </p:sp>
      <p:sp>
        <p:nvSpPr>
          <p:cNvPr id="4" name="Marcador de número de diapositiva 3"/>
          <p:cNvSpPr>
            <a:spLocks noGrp="1"/>
          </p:cNvSpPr>
          <p:nvPr>
            <p:ph type="sldNum" sz="quarter" idx="5"/>
          </p:nvPr>
        </p:nvSpPr>
        <p:spPr/>
        <p:txBody>
          <a:bodyPr/>
          <a:lstStyle/>
          <a:p>
            <a:fld id="{8DA05372-E7AA-4313-B818-A0696B80E54F}" type="slidenum">
              <a:rPr lang="es-ES" smtClean="0"/>
              <a:t>7</a:t>
            </a:fld>
            <a:endParaRPr lang="es-ES"/>
          </a:p>
        </p:txBody>
      </p:sp>
    </p:spTree>
    <p:extLst>
      <p:ext uri="{BB962C8B-B14F-4D97-AF65-F5344CB8AC3E}">
        <p14:creationId xmlns:p14="http://schemas.microsoft.com/office/powerpoint/2010/main" val="3184720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8DA05372-E7AA-4313-B818-A0696B80E54F}" type="slidenum">
              <a:rPr lang="es-ES" smtClean="0"/>
              <a:t>21</a:t>
            </a:fld>
            <a:endParaRPr lang="es-ES"/>
          </a:p>
        </p:txBody>
      </p:sp>
    </p:spTree>
    <p:extLst>
      <p:ext uri="{BB962C8B-B14F-4D97-AF65-F5344CB8AC3E}">
        <p14:creationId xmlns:p14="http://schemas.microsoft.com/office/powerpoint/2010/main" val="3861287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8DA05372-E7AA-4313-B818-A0696B80E54F}" type="slidenum">
              <a:rPr lang="es-ES" smtClean="0"/>
              <a:t>23</a:t>
            </a:fld>
            <a:endParaRPr lang="es-ES"/>
          </a:p>
        </p:txBody>
      </p:sp>
    </p:spTree>
    <p:extLst>
      <p:ext uri="{BB962C8B-B14F-4D97-AF65-F5344CB8AC3E}">
        <p14:creationId xmlns:p14="http://schemas.microsoft.com/office/powerpoint/2010/main" val="41643216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7932F1B9-46BE-4DF2-B9E3-27029E0A5B26}" type="slidenum">
              <a:rPr lang="es-CO" smtClean="0"/>
              <a:t>79</a:t>
            </a:fld>
            <a:endParaRPr lang="es-CO"/>
          </a:p>
        </p:txBody>
      </p:sp>
    </p:spTree>
    <p:extLst>
      <p:ext uri="{BB962C8B-B14F-4D97-AF65-F5344CB8AC3E}">
        <p14:creationId xmlns:p14="http://schemas.microsoft.com/office/powerpoint/2010/main" val="3408739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7932F1B9-46BE-4DF2-B9E3-27029E0A5B26}" type="slidenum">
              <a:rPr lang="es-CO" smtClean="0"/>
              <a:t>87</a:t>
            </a:fld>
            <a:endParaRPr lang="es-CO"/>
          </a:p>
        </p:txBody>
      </p:sp>
    </p:spTree>
    <p:extLst>
      <p:ext uri="{BB962C8B-B14F-4D97-AF65-F5344CB8AC3E}">
        <p14:creationId xmlns:p14="http://schemas.microsoft.com/office/powerpoint/2010/main" val="3870292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4578" name="2 Marcador de notas"/>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s-CO" altLang="es-CO"/>
          </a:p>
        </p:txBody>
      </p:sp>
      <p:sp>
        <p:nvSpPr>
          <p:cNvPr id="24579" name="3 Marcador de número de diapositiva"/>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r" eaLnBrk="1" hangingPunct="1"/>
            <a:fld id="{E5D3BF7B-C1C6-4246-8E52-299E3E9E91F7}" type="slidenum">
              <a:rPr lang="en-US" altLang="es-CO" sz="1200">
                <a:latin typeface="Times" pitchFamily="18" charset="0"/>
              </a:rPr>
              <a:pPr algn="r" eaLnBrk="1" hangingPunct="1"/>
              <a:t>98</a:t>
            </a:fld>
            <a:endParaRPr lang="en-US" altLang="es-CO" sz="1200">
              <a:latin typeface="Times" pitchFamily="18" charset="0"/>
            </a:endParaRPr>
          </a:p>
        </p:txBody>
      </p:sp>
    </p:spTree>
    <p:extLst>
      <p:ext uri="{BB962C8B-B14F-4D97-AF65-F5344CB8AC3E}">
        <p14:creationId xmlns:p14="http://schemas.microsoft.com/office/powerpoint/2010/main" val="32324942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712DB3E1-676F-4B9B-827C-72073FEE2531}" type="slidenum">
              <a:rPr lang="es-CO" smtClean="0"/>
              <a:t>101</a:t>
            </a:fld>
            <a:endParaRPr lang="es-CO"/>
          </a:p>
        </p:txBody>
      </p:sp>
    </p:spTree>
    <p:extLst>
      <p:ext uri="{BB962C8B-B14F-4D97-AF65-F5344CB8AC3E}">
        <p14:creationId xmlns:p14="http://schemas.microsoft.com/office/powerpoint/2010/main" val="1438651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7932F1B9-46BE-4DF2-B9E3-27029E0A5B26}" type="slidenum">
              <a:rPr lang="es-CO" smtClean="0"/>
              <a:t>115</a:t>
            </a:fld>
            <a:endParaRPr lang="es-CO"/>
          </a:p>
        </p:txBody>
      </p:sp>
    </p:spTree>
    <p:extLst>
      <p:ext uri="{BB962C8B-B14F-4D97-AF65-F5344CB8AC3E}">
        <p14:creationId xmlns:p14="http://schemas.microsoft.com/office/powerpoint/2010/main" val="3828611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CD2DD6-2FB8-E253-CC40-8E8CE89FC3C4}"/>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_tradnl"/>
          </a:p>
        </p:txBody>
      </p:sp>
      <p:sp>
        <p:nvSpPr>
          <p:cNvPr id="3" name="Subtítulo 2">
            <a:extLst>
              <a:ext uri="{FF2B5EF4-FFF2-40B4-BE49-F238E27FC236}">
                <a16:creationId xmlns:a16="http://schemas.microsoft.com/office/drawing/2014/main" id="{69FF5EF4-882C-82CB-2DF5-42BE35DAA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_tradnl"/>
          </a:p>
        </p:txBody>
      </p:sp>
      <p:sp>
        <p:nvSpPr>
          <p:cNvPr id="4" name="Marcador de fecha 3">
            <a:extLst>
              <a:ext uri="{FF2B5EF4-FFF2-40B4-BE49-F238E27FC236}">
                <a16:creationId xmlns:a16="http://schemas.microsoft.com/office/drawing/2014/main" id="{C0B63CD0-AE6C-6AF7-5963-B8E6503DF811}"/>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5" name="Marcador de pie de página 4">
            <a:extLst>
              <a:ext uri="{FF2B5EF4-FFF2-40B4-BE49-F238E27FC236}">
                <a16:creationId xmlns:a16="http://schemas.microsoft.com/office/drawing/2014/main" id="{3ED8B4D1-09C4-0F99-F8EE-EE31BB33B97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8B97DF43-F394-D938-E422-7795B0C62DE7}"/>
              </a:ext>
            </a:extLst>
          </p:cNvPr>
          <p:cNvSpPr>
            <a:spLocks noGrp="1"/>
          </p:cNvSpPr>
          <p:nvPr>
            <p:ph type="sldNum" sz="quarter" idx="12"/>
          </p:nvPr>
        </p:nvSpPr>
        <p:spPr/>
        <p:txBody>
          <a:bodyPr/>
          <a:lstStyle/>
          <a:p>
            <a:fld id="{8C004E9A-AE89-47EF-9EE7-1141989C1F9B}" type="slidenum">
              <a:rPr lang="es-CO" smtClean="0"/>
              <a:t>‹Nº›</a:t>
            </a:fld>
            <a:endParaRPr lang="es-CO"/>
          </a:p>
        </p:txBody>
      </p:sp>
    </p:spTree>
    <p:extLst>
      <p:ext uri="{BB962C8B-B14F-4D97-AF65-F5344CB8AC3E}">
        <p14:creationId xmlns:p14="http://schemas.microsoft.com/office/powerpoint/2010/main" val="3250894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6E7566-F5A1-1348-D675-1BA210B96395}"/>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061FB09E-7A1D-DD85-B624-CFD109AC0DC1}"/>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BB7A36DC-4F20-5959-88A1-15E901527090}"/>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5" name="Marcador de pie de página 4">
            <a:extLst>
              <a:ext uri="{FF2B5EF4-FFF2-40B4-BE49-F238E27FC236}">
                <a16:creationId xmlns:a16="http://schemas.microsoft.com/office/drawing/2014/main" id="{4B59B135-54F6-D042-BE98-B850429185F8}"/>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2346EFEF-AA9A-33E6-1A77-74590ED5962E}"/>
              </a:ext>
            </a:extLst>
          </p:cNvPr>
          <p:cNvSpPr>
            <a:spLocks noGrp="1"/>
          </p:cNvSpPr>
          <p:nvPr>
            <p:ph type="sldNum" sz="quarter" idx="12"/>
          </p:nvPr>
        </p:nvSpPr>
        <p:spPr/>
        <p:txBody>
          <a:bodyPr/>
          <a:lstStyle/>
          <a:p>
            <a:fld id="{8C004E9A-AE89-47EF-9EE7-1141989C1F9B}" type="slidenum">
              <a:rPr lang="es-CO" smtClean="0"/>
              <a:t>‹Nº›</a:t>
            </a:fld>
            <a:endParaRPr lang="es-CO"/>
          </a:p>
        </p:txBody>
      </p:sp>
    </p:spTree>
    <p:extLst>
      <p:ext uri="{BB962C8B-B14F-4D97-AF65-F5344CB8AC3E}">
        <p14:creationId xmlns:p14="http://schemas.microsoft.com/office/powerpoint/2010/main" val="11721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127642-6DE4-119A-8364-9C673327E5B0}"/>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E2BC8D96-2076-8AC6-22C5-3C8D82F1D51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1D2DD670-EC63-4484-A85F-179A8A63E499}"/>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5" name="Marcador de pie de página 4">
            <a:extLst>
              <a:ext uri="{FF2B5EF4-FFF2-40B4-BE49-F238E27FC236}">
                <a16:creationId xmlns:a16="http://schemas.microsoft.com/office/drawing/2014/main" id="{11597CD8-36E3-8647-D02E-EE48B44A3EC7}"/>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6BBD5BB8-7A33-E195-995D-3E737BDC4D73}"/>
              </a:ext>
            </a:extLst>
          </p:cNvPr>
          <p:cNvSpPr>
            <a:spLocks noGrp="1"/>
          </p:cNvSpPr>
          <p:nvPr>
            <p:ph type="sldNum" sz="quarter" idx="12"/>
          </p:nvPr>
        </p:nvSpPr>
        <p:spPr/>
        <p:txBody>
          <a:bodyPr/>
          <a:lstStyle/>
          <a:p>
            <a:fld id="{8C004E9A-AE89-47EF-9EE7-1141989C1F9B}" type="slidenum">
              <a:rPr lang="es-CO" smtClean="0"/>
              <a:t>‹Nº›</a:t>
            </a:fld>
            <a:endParaRPr lang="es-CO"/>
          </a:p>
        </p:txBody>
      </p:sp>
    </p:spTree>
    <p:extLst>
      <p:ext uri="{BB962C8B-B14F-4D97-AF65-F5344CB8AC3E}">
        <p14:creationId xmlns:p14="http://schemas.microsoft.com/office/powerpoint/2010/main" val="2841942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B8A85B-341D-2F1E-AE8E-24D80CB6739C}"/>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3F7C8AE3-2B6F-5AC5-0491-41BB9027BBE1}"/>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contenido 3">
            <a:extLst>
              <a:ext uri="{FF2B5EF4-FFF2-40B4-BE49-F238E27FC236}">
                <a16:creationId xmlns:a16="http://schemas.microsoft.com/office/drawing/2014/main" id="{EDBBC0B3-A404-58C3-746A-C43BEECE1A88}"/>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fecha 4">
            <a:extLst>
              <a:ext uri="{FF2B5EF4-FFF2-40B4-BE49-F238E27FC236}">
                <a16:creationId xmlns:a16="http://schemas.microsoft.com/office/drawing/2014/main" id="{747833EE-0325-F570-8B8C-240BAAEB7C1A}"/>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6" name="Marcador de pie de página 5">
            <a:extLst>
              <a:ext uri="{FF2B5EF4-FFF2-40B4-BE49-F238E27FC236}">
                <a16:creationId xmlns:a16="http://schemas.microsoft.com/office/drawing/2014/main" id="{6274C703-8864-F9D8-953F-1CCD5F25BEAF}"/>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05634342-39E4-F94F-6A5E-96BE1E03DD20}"/>
              </a:ext>
            </a:extLst>
          </p:cNvPr>
          <p:cNvSpPr>
            <a:spLocks noGrp="1"/>
          </p:cNvSpPr>
          <p:nvPr>
            <p:ph type="sldNum" sz="quarter" idx="12"/>
          </p:nvPr>
        </p:nvSpPr>
        <p:spPr/>
        <p:txBody>
          <a:bodyPr/>
          <a:lstStyle/>
          <a:p>
            <a:fld id="{8C004E9A-AE89-47EF-9EE7-1141989C1F9B}" type="slidenum">
              <a:rPr lang="es-CO" smtClean="0"/>
              <a:t>‹Nº›</a:t>
            </a:fld>
            <a:endParaRPr lang="es-CO"/>
          </a:p>
        </p:txBody>
      </p:sp>
    </p:spTree>
    <p:extLst>
      <p:ext uri="{BB962C8B-B14F-4D97-AF65-F5344CB8AC3E}">
        <p14:creationId xmlns:p14="http://schemas.microsoft.com/office/powerpoint/2010/main" val="1657677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0D48AE-BCCF-C815-1067-647BB9735476}"/>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D5B258E3-0413-A337-F0C2-0511DA20D3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8F6A6611-D6DB-A0BE-5872-4E895041EB3D}"/>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texto 4">
            <a:extLst>
              <a:ext uri="{FF2B5EF4-FFF2-40B4-BE49-F238E27FC236}">
                <a16:creationId xmlns:a16="http://schemas.microsoft.com/office/drawing/2014/main" id="{1FAECDC8-1CAD-FC98-342E-C0DA680B02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E2FA3C32-FB00-3588-B721-4375263AFB1C}"/>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7" name="Marcador de fecha 6">
            <a:extLst>
              <a:ext uri="{FF2B5EF4-FFF2-40B4-BE49-F238E27FC236}">
                <a16:creationId xmlns:a16="http://schemas.microsoft.com/office/drawing/2014/main" id="{31D48160-1C0E-9C14-DD25-B97D08599041}"/>
              </a:ext>
            </a:extLst>
          </p:cNvPr>
          <p:cNvSpPr>
            <a:spLocks noGrp="1"/>
          </p:cNvSpPr>
          <p:nvPr>
            <p:ph type="dt" sz="half" idx="10"/>
          </p:nvPr>
        </p:nvSpPr>
        <p:spPr/>
        <p:txBody>
          <a:bodyPr/>
          <a:lstStyle/>
          <a:p>
            <a:fld id="{35BD1D03-6A21-044D-8DDA-6E9E961F5802}" type="datetimeFigureOut">
              <a:rPr lang="es-ES_tradnl" smtClean="0"/>
              <a:t>26/11/24</a:t>
            </a:fld>
            <a:endParaRPr lang="es-ES_tradnl"/>
          </a:p>
        </p:txBody>
      </p:sp>
      <p:sp>
        <p:nvSpPr>
          <p:cNvPr id="8" name="Marcador de pie de página 7">
            <a:extLst>
              <a:ext uri="{FF2B5EF4-FFF2-40B4-BE49-F238E27FC236}">
                <a16:creationId xmlns:a16="http://schemas.microsoft.com/office/drawing/2014/main" id="{D2583258-473D-288C-97A2-213C89BEF954}"/>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BD455092-C8E3-0BEC-8257-9CE3FD6133AC}"/>
              </a:ext>
            </a:extLst>
          </p:cNvPr>
          <p:cNvSpPr>
            <a:spLocks noGrp="1"/>
          </p:cNvSpPr>
          <p:nvPr>
            <p:ph type="sldNum" sz="quarter" idx="12"/>
          </p:nvPr>
        </p:nvSpPr>
        <p:spPr/>
        <p:txBody>
          <a:bodyPr/>
          <a:lstStyle/>
          <a:p>
            <a:fld id="{DFD051F2-E112-D34C-B083-D07F113D4F77}" type="slidenum">
              <a:rPr lang="es-ES_tradnl" smtClean="0"/>
              <a:t>‹Nº›</a:t>
            </a:fld>
            <a:endParaRPr lang="es-ES_tradnl"/>
          </a:p>
        </p:txBody>
      </p:sp>
    </p:spTree>
    <p:extLst>
      <p:ext uri="{BB962C8B-B14F-4D97-AF65-F5344CB8AC3E}">
        <p14:creationId xmlns:p14="http://schemas.microsoft.com/office/powerpoint/2010/main" val="3630555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2964E7-5831-BB34-7FBC-C4BA58FD79E5}"/>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fecha 2">
            <a:extLst>
              <a:ext uri="{FF2B5EF4-FFF2-40B4-BE49-F238E27FC236}">
                <a16:creationId xmlns:a16="http://schemas.microsoft.com/office/drawing/2014/main" id="{262A4DAA-3933-ED75-3C3B-B6E050A8DB22}"/>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4" name="Marcador de pie de página 3">
            <a:extLst>
              <a:ext uri="{FF2B5EF4-FFF2-40B4-BE49-F238E27FC236}">
                <a16:creationId xmlns:a16="http://schemas.microsoft.com/office/drawing/2014/main" id="{602FACBF-D217-A494-D03E-9E12CE5A782D}"/>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0E0A77D8-1367-062F-3D6C-F3EE749E0486}"/>
              </a:ext>
            </a:extLst>
          </p:cNvPr>
          <p:cNvSpPr>
            <a:spLocks noGrp="1"/>
          </p:cNvSpPr>
          <p:nvPr>
            <p:ph type="sldNum" sz="quarter" idx="12"/>
          </p:nvPr>
        </p:nvSpPr>
        <p:spPr/>
        <p:txBody>
          <a:bodyPr/>
          <a:lstStyle/>
          <a:p>
            <a:fld id="{8C004E9A-AE89-47EF-9EE7-1141989C1F9B}" type="slidenum">
              <a:rPr lang="es-CO" smtClean="0"/>
              <a:t>‹Nº›</a:t>
            </a:fld>
            <a:endParaRPr lang="es-CO"/>
          </a:p>
        </p:txBody>
      </p:sp>
    </p:spTree>
    <p:extLst>
      <p:ext uri="{BB962C8B-B14F-4D97-AF65-F5344CB8AC3E}">
        <p14:creationId xmlns:p14="http://schemas.microsoft.com/office/powerpoint/2010/main" val="833621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296AF04-F005-8514-C27A-BAB840779ACC}"/>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3" name="Marcador de pie de página 2">
            <a:extLst>
              <a:ext uri="{FF2B5EF4-FFF2-40B4-BE49-F238E27FC236}">
                <a16:creationId xmlns:a16="http://schemas.microsoft.com/office/drawing/2014/main" id="{E939384B-1876-375F-D04C-A4DB537289A4}"/>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7237087E-4A3D-1C98-63FE-FDCB4A698859}"/>
              </a:ext>
            </a:extLst>
          </p:cNvPr>
          <p:cNvSpPr>
            <a:spLocks noGrp="1"/>
          </p:cNvSpPr>
          <p:nvPr>
            <p:ph type="sldNum" sz="quarter" idx="12"/>
          </p:nvPr>
        </p:nvSpPr>
        <p:spPr/>
        <p:txBody>
          <a:bodyPr/>
          <a:lstStyle/>
          <a:p>
            <a:fld id="{8C004E9A-AE89-47EF-9EE7-1141989C1F9B}" type="slidenum">
              <a:rPr lang="es-CO" smtClean="0"/>
              <a:t>‹Nº›</a:t>
            </a:fld>
            <a:endParaRPr lang="es-CO"/>
          </a:p>
        </p:txBody>
      </p:sp>
    </p:spTree>
    <p:extLst>
      <p:ext uri="{BB962C8B-B14F-4D97-AF65-F5344CB8AC3E}">
        <p14:creationId xmlns:p14="http://schemas.microsoft.com/office/powerpoint/2010/main" val="870707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2E7933-EB7B-DEA6-EE88-AD63015057AE}"/>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A4CC2703-177E-D9EA-433F-F8CF629A58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texto 3">
            <a:extLst>
              <a:ext uri="{FF2B5EF4-FFF2-40B4-BE49-F238E27FC236}">
                <a16:creationId xmlns:a16="http://schemas.microsoft.com/office/drawing/2014/main" id="{B30745C7-5EDA-7552-45A7-50B8BFD9AE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F1745D5E-873E-48BA-86FB-ED40D9589C83}"/>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6" name="Marcador de pie de página 5">
            <a:extLst>
              <a:ext uri="{FF2B5EF4-FFF2-40B4-BE49-F238E27FC236}">
                <a16:creationId xmlns:a16="http://schemas.microsoft.com/office/drawing/2014/main" id="{A3B2EA0B-3F42-4967-DC97-7455130C4986}"/>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36C6095D-72FD-2DCC-342E-EA9FF2496541}"/>
              </a:ext>
            </a:extLst>
          </p:cNvPr>
          <p:cNvSpPr>
            <a:spLocks noGrp="1"/>
          </p:cNvSpPr>
          <p:nvPr>
            <p:ph type="sldNum" sz="quarter" idx="12"/>
          </p:nvPr>
        </p:nvSpPr>
        <p:spPr/>
        <p:txBody>
          <a:bodyPr/>
          <a:lstStyle/>
          <a:p>
            <a:fld id="{8C004E9A-AE89-47EF-9EE7-1141989C1F9B}" type="slidenum">
              <a:rPr lang="es-CO" smtClean="0"/>
              <a:t>‹Nº›</a:t>
            </a:fld>
            <a:endParaRPr lang="es-CO"/>
          </a:p>
        </p:txBody>
      </p:sp>
    </p:spTree>
    <p:extLst>
      <p:ext uri="{BB962C8B-B14F-4D97-AF65-F5344CB8AC3E}">
        <p14:creationId xmlns:p14="http://schemas.microsoft.com/office/powerpoint/2010/main" val="603933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8442F6-1F35-2F90-F553-D7A746975FEB}"/>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8409880A-0402-44C0-CE1D-EF94E4C00F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CE0F26BB-BB7B-65C9-BA04-9B05E07B93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774B2CF0-5A2D-41D1-F8A1-E7EA47D98D9B}"/>
              </a:ext>
            </a:extLst>
          </p:cNvPr>
          <p:cNvSpPr>
            <a:spLocks noGrp="1"/>
          </p:cNvSpPr>
          <p:nvPr>
            <p:ph type="dt" sz="half" idx="10"/>
          </p:nvPr>
        </p:nvSpPr>
        <p:spPr/>
        <p:txBody>
          <a:bodyPr/>
          <a:lstStyle/>
          <a:p>
            <a:fld id="{35BD1D03-6A21-044D-8DDA-6E9E961F5802}" type="datetimeFigureOut">
              <a:rPr lang="es-ES_tradnl" smtClean="0"/>
              <a:t>26/11/24</a:t>
            </a:fld>
            <a:endParaRPr lang="es-ES_tradnl"/>
          </a:p>
        </p:txBody>
      </p:sp>
      <p:sp>
        <p:nvSpPr>
          <p:cNvPr id="6" name="Marcador de pie de página 5">
            <a:extLst>
              <a:ext uri="{FF2B5EF4-FFF2-40B4-BE49-F238E27FC236}">
                <a16:creationId xmlns:a16="http://schemas.microsoft.com/office/drawing/2014/main" id="{840AC542-5D79-E821-0F81-2DE448894E8E}"/>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F18D6C1F-F58A-5CB8-A2F4-AAA70E0CAB89}"/>
              </a:ext>
            </a:extLst>
          </p:cNvPr>
          <p:cNvSpPr>
            <a:spLocks noGrp="1"/>
          </p:cNvSpPr>
          <p:nvPr>
            <p:ph type="sldNum" sz="quarter" idx="12"/>
          </p:nvPr>
        </p:nvSpPr>
        <p:spPr/>
        <p:txBody>
          <a:bodyPr/>
          <a:lstStyle/>
          <a:p>
            <a:fld id="{DFD051F2-E112-D34C-B083-D07F113D4F77}" type="slidenum">
              <a:rPr lang="es-ES_tradnl" smtClean="0"/>
              <a:t>‹Nº›</a:t>
            </a:fld>
            <a:endParaRPr lang="es-ES_tradnl"/>
          </a:p>
        </p:txBody>
      </p:sp>
    </p:spTree>
    <p:extLst>
      <p:ext uri="{BB962C8B-B14F-4D97-AF65-F5344CB8AC3E}">
        <p14:creationId xmlns:p14="http://schemas.microsoft.com/office/powerpoint/2010/main" val="274850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594338-A4A7-6198-935E-F90B77F2D670}"/>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900B2E77-2DA9-82F6-BAF4-379F940011BD}"/>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0E98AA47-10C9-5ED3-CF82-259D0F5D57C7}"/>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5" name="Marcador de pie de página 4">
            <a:extLst>
              <a:ext uri="{FF2B5EF4-FFF2-40B4-BE49-F238E27FC236}">
                <a16:creationId xmlns:a16="http://schemas.microsoft.com/office/drawing/2014/main" id="{C1DF95D9-4FB1-67C5-C38A-D84051E32ED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57BBD0B2-E234-2D39-7DBF-E4D13F1BEBAA}"/>
              </a:ext>
            </a:extLst>
          </p:cNvPr>
          <p:cNvSpPr>
            <a:spLocks noGrp="1"/>
          </p:cNvSpPr>
          <p:nvPr>
            <p:ph type="sldNum" sz="quarter" idx="12"/>
          </p:nvPr>
        </p:nvSpPr>
        <p:spPr/>
        <p:txBody>
          <a:bodyPr/>
          <a:lstStyle/>
          <a:p>
            <a:fld id="{8C004E9A-AE89-47EF-9EE7-1141989C1F9B}" type="slidenum">
              <a:rPr lang="es-CO" smtClean="0"/>
              <a:t>‹Nº›</a:t>
            </a:fld>
            <a:endParaRPr lang="es-CO"/>
          </a:p>
        </p:txBody>
      </p:sp>
    </p:spTree>
    <p:extLst>
      <p:ext uri="{BB962C8B-B14F-4D97-AF65-F5344CB8AC3E}">
        <p14:creationId xmlns:p14="http://schemas.microsoft.com/office/powerpoint/2010/main" val="3342628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1CC3DD3-E964-22C0-526D-5F726A1AB51E}"/>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ED8DB6D2-2AB2-50FC-DD0A-A6C933351803}"/>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CBA12992-9E05-66F3-C409-C05FE373AE29}"/>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5" name="Marcador de pie de página 4">
            <a:extLst>
              <a:ext uri="{FF2B5EF4-FFF2-40B4-BE49-F238E27FC236}">
                <a16:creationId xmlns:a16="http://schemas.microsoft.com/office/drawing/2014/main" id="{CBB66494-4DF4-4E03-A455-4103766619C7}"/>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80E3C988-BCC6-2F85-5688-1A7787BB0AA6}"/>
              </a:ext>
            </a:extLst>
          </p:cNvPr>
          <p:cNvSpPr>
            <a:spLocks noGrp="1"/>
          </p:cNvSpPr>
          <p:nvPr>
            <p:ph type="sldNum" sz="quarter" idx="12"/>
          </p:nvPr>
        </p:nvSpPr>
        <p:spPr/>
        <p:txBody>
          <a:bodyPr/>
          <a:lstStyle/>
          <a:p>
            <a:fld id="{8C004E9A-AE89-47EF-9EE7-1141989C1F9B}" type="slidenum">
              <a:rPr lang="es-CO" smtClean="0"/>
              <a:t>‹Nº›</a:t>
            </a:fld>
            <a:endParaRPr lang="es-CO"/>
          </a:p>
        </p:txBody>
      </p:sp>
    </p:spTree>
    <p:extLst>
      <p:ext uri="{BB962C8B-B14F-4D97-AF65-F5344CB8AC3E}">
        <p14:creationId xmlns:p14="http://schemas.microsoft.com/office/powerpoint/2010/main" val="1487003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3_Imagen con título">
    <p:spTree>
      <p:nvGrpSpPr>
        <p:cNvPr id="1" name=""/>
        <p:cNvGrpSpPr/>
        <p:nvPr/>
      </p:nvGrpSpPr>
      <p:grpSpPr>
        <a:xfrm>
          <a:off x="0" y="0"/>
          <a:ext cx="0" cy="0"/>
          <a:chOff x="0" y="0"/>
          <a:chExt cx="0" cy="0"/>
        </a:xfrm>
      </p:grpSpPr>
      <p:sp>
        <p:nvSpPr>
          <p:cNvPr id="5" name="Marcador de fecha 4">
            <a:extLst>
              <a:ext uri="{FF2B5EF4-FFF2-40B4-BE49-F238E27FC236}">
                <a16:creationId xmlns:a16="http://schemas.microsoft.com/office/drawing/2014/main" id="{7D8CB947-27CF-3EBC-9B7D-7E1041E8AC8D}"/>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6" name="Marcador de pie de página 5">
            <a:extLst>
              <a:ext uri="{FF2B5EF4-FFF2-40B4-BE49-F238E27FC236}">
                <a16:creationId xmlns:a16="http://schemas.microsoft.com/office/drawing/2014/main" id="{26A3772D-EEDE-CE51-829B-4167673E88D6}"/>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A7F57E6-72B6-B609-BF9C-D32690C3F7AF}"/>
              </a:ext>
            </a:extLst>
          </p:cNvPr>
          <p:cNvSpPr>
            <a:spLocks noGrp="1"/>
          </p:cNvSpPr>
          <p:nvPr>
            <p:ph type="sldNum" sz="quarter" idx="12"/>
          </p:nvPr>
        </p:nvSpPr>
        <p:spPr/>
        <p:txBody>
          <a:bodyPr/>
          <a:lstStyle/>
          <a:p>
            <a:fld id="{8C004E9A-AE89-47EF-9EE7-1141989C1F9B}" type="slidenum">
              <a:rPr lang="es-CO" smtClean="0"/>
              <a:t>‹Nº›</a:t>
            </a:fld>
            <a:endParaRPr lang="es-CO"/>
          </a:p>
        </p:txBody>
      </p:sp>
      <p:sp>
        <p:nvSpPr>
          <p:cNvPr id="8" name="Título 1">
            <a:extLst>
              <a:ext uri="{FF2B5EF4-FFF2-40B4-BE49-F238E27FC236}">
                <a16:creationId xmlns:a16="http://schemas.microsoft.com/office/drawing/2014/main" id="{866F34F0-B596-7ECD-C28A-AB8188267C01}"/>
              </a:ext>
            </a:extLst>
          </p:cNvPr>
          <p:cNvSpPr>
            <a:spLocks noGrp="1"/>
          </p:cNvSpPr>
          <p:nvPr>
            <p:ph type="title" hasCustomPrompt="1"/>
          </p:nvPr>
        </p:nvSpPr>
        <p:spPr>
          <a:xfrm>
            <a:off x="838200" y="1147665"/>
            <a:ext cx="5644988" cy="1112838"/>
          </a:xfrm>
        </p:spPr>
        <p:txBody>
          <a:bodyPr anchor="b"/>
          <a:lstStyle>
            <a:lvl1pPr>
              <a:defRPr sz="3200">
                <a:solidFill>
                  <a:schemeClr val="bg1"/>
                </a:solidFill>
              </a:defRPr>
            </a:lvl1pPr>
          </a:lstStyle>
          <a:p>
            <a:r>
              <a:rPr lang="es-ES" dirty="0"/>
              <a:t>HAGA CLIC PARA MODIFICAR EL TÍTULO</a:t>
            </a:r>
            <a:endParaRPr lang="es-CO" dirty="0"/>
          </a:p>
        </p:txBody>
      </p:sp>
      <p:sp>
        <p:nvSpPr>
          <p:cNvPr id="9" name="Marcador de texto 3">
            <a:extLst>
              <a:ext uri="{FF2B5EF4-FFF2-40B4-BE49-F238E27FC236}">
                <a16:creationId xmlns:a16="http://schemas.microsoft.com/office/drawing/2014/main" id="{EDE74CE2-AA11-C874-4147-2C2F0DAB1600}"/>
              </a:ext>
            </a:extLst>
          </p:cNvPr>
          <p:cNvSpPr>
            <a:spLocks noGrp="1"/>
          </p:cNvSpPr>
          <p:nvPr>
            <p:ph type="body" sz="half" idx="2"/>
          </p:nvPr>
        </p:nvSpPr>
        <p:spPr>
          <a:xfrm>
            <a:off x="838200" y="2540422"/>
            <a:ext cx="3932237" cy="62981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Tree>
    <p:extLst>
      <p:ext uri="{BB962C8B-B14F-4D97-AF65-F5344CB8AC3E}">
        <p14:creationId xmlns:p14="http://schemas.microsoft.com/office/powerpoint/2010/main" val="1302481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_En blanco">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E34B69C7-53A8-4505-A7B7-8BE9755FA5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 y="3039"/>
            <a:ext cx="12191998" cy="6854961"/>
          </a:xfrm>
          <a:prstGeom prst="rect">
            <a:avLst/>
          </a:prstGeom>
        </p:spPr>
      </p:pic>
      <p:sp>
        <p:nvSpPr>
          <p:cNvPr id="5" name="Title 1">
            <a:extLst>
              <a:ext uri="{FF2B5EF4-FFF2-40B4-BE49-F238E27FC236}">
                <a16:creationId xmlns:a16="http://schemas.microsoft.com/office/drawing/2014/main" id="{EFC11FBD-6E14-48A6-BCB0-58BAF666AC93}"/>
              </a:ext>
            </a:extLst>
          </p:cNvPr>
          <p:cNvSpPr>
            <a:spLocks noGrp="1"/>
          </p:cNvSpPr>
          <p:nvPr>
            <p:ph type="title"/>
          </p:nvPr>
        </p:nvSpPr>
        <p:spPr>
          <a:xfrm>
            <a:off x="1670285" y="473242"/>
            <a:ext cx="10013633" cy="344236"/>
          </a:xfrm>
        </p:spPr>
        <p:txBody>
          <a:bodyPr wrap="square" lIns="0" tIns="0" rIns="0" bIns="0">
            <a:spAutoFit/>
          </a:bodyPr>
          <a:lstStyle>
            <a:lvl1pPr algn="r">
              <a:lnSpc>
                <a:spcPts val="2692"/>
              </a:lnSpc>
              <a:defRPr sz="2356" b="0" i="0" spc="0" baseline="0">
                <a:solidFill>
                  <a:srgbClr val="000447"/>
                </a:solidFill>
                <a:latin typeface="Helvetica" pitchFamily="2" charset="0"/>
                <a:ea typeface="Verdana" panose="020B0604030504040204" pitchFamily="34" charset="0"/>
                <a:cs typeface="Verdana" panose="020B0604030504040204" pitchFamily="34" charset="0"/>
              </a:defRPr>
            </a:lvl1pPr>
          </a:lstStyle>
          <a:p>
            <a:r>
              <a:rPr lang="es-ES" dirty="0"/>
              <a:t>Haga clic para modificar el estilo de título del patrón</a:t>
            </a:r>
            <a:endParaRPr lang="en-US" dirty="0"/>
          </a:p>
        </p:txBody>
      </p:sp>
    </p:spTree>
    <p:extLst>
      <p:ext uri="{BB962C8B-B14F-4D97-AF65-F5344CB8AC3E}">
        <p14:creationId xmlns:p14="http://schemas.microsoft.com/office/powerpoint/2010/main" val="672869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3_En blanco">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E34B69C7-53A8-4505-A7B7-8BE9755FA5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 y="3039"/>
            <a:ext cx="12191998" cy="6854961"/>
          </a:xfrm>
          <a:prstGeom prst="rect">
            <a:avLst/>
          </a:prstGeom>
        </p:spPr>
      </p:pic>
      <p:sp>
        <p:nvSpPr>
          <p:cNvPr id="5" name="Title 1">
            <a:extLst>
              <a:ext uri="{FF2B5EF4-FFF2-40B4-BE49-F238E27FC236}">
                <a16:creationId xmlns:a16="http://schemas.microsoft.com/office/drawing/2014/main" id="{EFC11FBD-6E14-48A6-BCB0-58BAF666AC93}"/>
              </a:ext>
            </a:extLst>
          </p:cNvPr>
          <p:cNvSpPr>
            <a:spLocks noGrp="1"/>
          </p:cNvSpPr>
          <p:nvPr>
            <p:ph type="title"/>
          </p:nvPr>
        </p:nvSpPr>
        <p:spPr>
          <a:xfrm>
            <a:off x="1670284" y="465469"/>
            <a:ext cx="10013633" cy="359782"/>
          </a:xfrm>
        </p:spPr>
        <p:txBody>
          <a:bodyPr wrap="square" lIns="0" tIns="0" rIns="0" bIns="0">
            <a:spAutoFit/>
          </a:bodyPr>
          <a:lstStyle>
            <a:lvl1pPr algn="r">
              <a:lnSpc>
                <a:spcPts val="2771"/>
              </a:lnSpc>
              <a:defRPr sz="2425" b="0" i="0" spc="0" baseline="0">
                <a:solidFill>
                  <a:srgbClr val="000447"/>
                </a:solidFill>
                <a:latin typeface="Helvetica" pitchFamily="2" charset="0"/>
                <a:ea typeface="Verdana" panose="020B0604030504040204" pitchFamily="34" charset="0"/>
                <a:cs typeface="Verdana" panose="020B0604030504040204" pitchFamily="34" charset="0"/>
              </a:defRPr>
            </a:lvl1pPr>
          </a:lstStyle>
          <a:p>
            <a:r>
              <a:rPr lang="es-ES" dirty="0"/>
              <a:t>Haga clic para modificar el estilo de título del patrón</a:t>
            </a:r>
            <a:endParaRPr lang="en-US" dirty="0"/>
          </a:p>
        </p:txBody>
      </p:sp>
    </p:spTree>
    <p:extLst>
      <p:ext uri="{BB962C8B-B14F-4D97-AF65-F5344CB8AC3E}">
        <p14:creationId xmlns:p14="http://schemas.microsoft.com/office/powerpoint/2010/main" val="2275512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75635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AF359E-77B0-99EB-9BE2-32E4976C4EA5}"/>
              </a:ext>
            </a:extLst>
          </p:cNvPr>
          <p:cNvSpPr>
            <a:spLocks noGrp="1"/>
          </p:cNvSpPr>
          <p:nvPr>
            <p:ph type="title" hasCustomPrompt="1"/>
          </p:nvPr>
        </p:nvSpPr>
        <p:spPr>
          <a:xfrm>
            <a:off x="4495800" y="1051184"/>
            <a:ext cx="5945155" cy="1586205"/>
          </a:xfrm>
        </p:spPr>
        <p:txBody>
          <a:bodyPr/>
          <a:lstStyle>
            <a:lvl1pPr>
              <a:defRPr>
                <a:solidFill>
                  <a:schemeClr val="accent1">
                    <a:lumMod val="75000"/>
                  </a:schemeClr>
                </a:solidFill>
              </a:defRPr>
            </a:lvl1pPr>
          </a:lstStyle>
          <a:p>
            <a:r>
              <a:rPr lang="es-ES" dirty="0"/>
              <a:t>HAGA CLIC PARA MODIFICAR TÍTULO</a:t>
            </a:r>
            <a:endParaRPr lang="es-CO" dirty="0"/>
          </a:p>
        </p:txBody>
      </p:sp>
      <p:sp>
        <p:nvSpPr>
          <p:cNvPr id="4" name="Marcador de fecha 3">
            <a:extLst>
              <a:ext uri="{FF2B5EF4-FFF2-40B4-BE49-F238E27FC236}">
                <a16:creationId xmlns:a16="http://schemas.microsoft.com/office/drawing/2014/main" id="{30491CE2-56AC-7626-EB59-EEC904787990}"/>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5" name="Marcador de pie de página 4">
            <a:extLst>
              <a:ext uri="{FF2B5EF4-FFF2-40B4-BE49-F238E27FC236}">
                <a16:creationId xmlns:a16="http://schemas.microsoft.com/office/drawing/2014/main" id="{9015B3DA-4104-BB6B-F9B0-F10F8D88FA9F}"/>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D373740-D41D-6564-E00B-798468E0EA91}"/>
              </a:ext>
            </a:extLst>
          </p:cNvPr>
          <p:cNvSpPr>
            <a:spLocks noGrp="1"/>
          </p:cNvSpPr>
          <p:nvPr>
            <p:ph type="sldNum" sz="quarter" idx="12"/>
          </p:nvPr>
        </p:nvSpPr>
        <p:spPr/>
        <p:txBody>
          <a:bodyPr/>
          <a:lstStyle/>
          <a:p>
            <a:fld id="{8C004E9A-AE89-47EF-9EE7-1141989C1F9B}" type="slidenum">
              <a:rPr lang="es-CO" smtClean="0"/>
              <a:t>‹Nº›</a:t>
            </a:fld>
            <a:endParaRPr lang="es-CO"/>
          </a:p>
        </p:txBody>
      </p:sp>
    </p:spTree>
    <p:extLst>
      <p:ext uri="{BB962C8B-B14F-4D97-AF65-F5344CB8AC3E}">
        <p14:creationId xmlns:p14="http://schemas.microsoft.com/office/powerpoint/2010/main" val="2322328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Encabezado de sección">
    <p:spTree>
      <p:nvGrpSpPr>
        <p:cNvPr id="1" name=""/>
        <p:cNvGrpSpPr/>
        <p:nvPr/>
      </p:nvGrpSpPr>
      <p:grpSpPr>
        <a:xfrm>
          <a:off x="0" y="0"/>
          <a:ext cx="0" cy="0"/>
          <a:chOff x="0" y="0"/>
          <a:chExt cx="0" cy="0"/>
        </a:xfrm>
      </p:grpSpPr>
      <p:sp>
        <p:nvSpPr>
          <p:cNvPr id="7" name="Título 1">
            <a:extLst>
              <a:ext uri="{FF2B5EF4-FFF2-40B4-BE49-F238E27FC236}">
                <a16:creationId xmlns:a16="http://schemas.microsoft.com/office/drawing/2014/main" id="{E57E47D0-1A98-B12A-9673-EE21A98C0287}"/>
              </a:ext>
            </a:extLst>
          </p:cNvPr>
          <p:cNvSpPr>
            <a:spLocks noGrp="1"/>
          </p:cNvSpPr>
          <p:nvPr>
            <p:ph type="title" hasCustomPrompt="1"/>
          </p:nvPr>
        </p:nvSpPr>
        <p:spPr>
          <a:xfrm>
            <a:off x="838200" y="1147665"/>
            <a:ext cx="5644988" cy="1112838"/>
          </a:xfrm>
        </p:spPr>
        <p:txBody>
          <a:bodyPr anchor="b"/>
          <a:lstStyle>
            <a:lvl1pPr>
              <a:defRPr sz="3200">
                <a:solidFill>
                  <a:schemeClr val="bg1"/>
                </a:solidFill>
              </a:defRPr>
            </a:lvl1pPr>
          </a:lstStyle>
          <a:p>
            <a:r>
              <a:rPr lang="es-ES" dirty="0"/>
              <a:t>HAGA CLIC PARA MODIFICAR EL TÍTULO</a:t>
            </a:r>
            <a:endParaRPr lang="es-CO" dirty="0"/>
          </a:p>
        </p:txBody>
      </p:sp>
      <p:sp>
        <p:nvSpPr>
          <p:cNvPr id="8" name="Marcador de texto 3">
            <a:extLst>
              <a:ext uri="{FF2B5EF4-FFF2-40B4-BE49-F238E27FC236}">
                <a16:creationId xmlns:a16="http://schemas.microsoft.com/office/drawing/2014/main" id="{1E7C6199-6BB6-6AD8-2B8B-04D1A1D4C6E9}"/>
              </a:ext>
            </a:extLst>
          </p:cNvPr>
          <p:cNvSpPr>
            <a:spLocks noGrp="1"/>
          </p:cNvSpPr>
          <p:nvPr>
            <p:ph type="body" sz="half" idx="2"/>
          </p:nvPr>
        </p:nvSpPr>
        <p:spPr>
          <a:xfrm>
            <a:off x="838200" y="2540422"/>
            <a:ext cx="3932237" cy="62981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Tree>
    <p:extLst>
      <p:ext uri="{BB962C8B-B14F-4D97-AF65-F5344CB8AC3E}">
        <p14:creationId xmlns:p14="http://schemas.microsoft.com/office/powerpoint/2010/main" val="37571241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Dos objetos">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073352F6-5888-40E7-043C-87FF17B429DB}"/>
              </a:ext>
            </a:extLst>
          </p:cNvPr>
          <p:cNvSpPr>
            <a:spLocks noGrp="1"/>
          </p:cNvSpPr>
          <p:nvPr>
            <p:ph type="title" hasCustomPrompt="1"/>
          </p:nvPr>
        </p:nvSpPr>
        <p:spPr>
          <a:xfrm>
            <a:off x="838200" y="1147665"/>
            <a:ext cx="5644988" cy="1112838"/>
          </a:xfrm>
        </p:spPr>
        <p:txBody>
          <a:bodyPr anchor="b"/>
          <a:lstStyle>
            <a:lvl1pPr>
              <a:defRPr sz="3200">
                <a:solidFill>
                  <a:schemeClr val="bg1"/>
                </a:solidFill>
              </a:defRPr>
            </a:lvl1pPr>
          </a:lstStyle>
          <a:p>
            <a:r>
              <a:rPr lang="es-ES" dirty="0"/>
              <a:t>HAGA CLIC PARA MODIFICAR EL TÍTULO</a:t>
            </a:r>
            <a:endParaRPr lang="es-CO" dirty="0"/>
          </a:p>
        </p:txBody>
      </p:sp>
      <p:sp>
        <p:nvSpPr>
          <p:cNvPr id="9" name="Marcador de texto 3">
            <a:extLst>
              <a:ext uri="{FF2B5EF4-FFF2-40B4-BE49-F238E27FC236}">
                <a16:creationId xmlns:a16="http://schemas.microsoft.com/office/drawing/2014/main" id="{D4692902-3D7C-A959-A3C7-AAD4977C357E}"/>
              </a:ext>
            </a:extLst>
          </p:cNvPr>
          <p:cNvSpPr>
            <a:spLocks noGrp="1"/>
          </p:cNvSpPr>
          <p:nvPr>
            <p:ph type="body" sz="half" idx="2"/>
          </p:nvPr>
        </p:nvSpPr>
        <p:spPr>
          <a:xfrm>
            <a:off x="838200" y="2540422"/>
            <a:ext cx="3932237" cy="62981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Tree>
    <p:extLst>
      <p:ext uri="{BB962C8B-B14F-4D97-AF65-F5344CB8AC3E}">
        <p14:creationId xmlns:p14="http://schemas.microsoft.com/office/powerpoint/2010/main" val="2773030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_En blanco">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59A207DC-45F2-4D84-C48A-1420CE59B512}"/>
              </a:ext>
            </a:extLst>
          </p:cNvPr>
          <p:cNvSpPr>
            <a:spLocks noGrp="1"/>
          </p:cNvSpPr>
          <p:nvPr>
            <p:ph type="title" hasCustomPrompt="1"/>
          </p:nvPr>
        </p:nvSpPr>
        <p:spPr>
          <a:xfrm>
            <a:off x="566249" y="1312150"/>
            <a:ext cx="10664857" cy="823912"/>
          </a:xfrm>
        </p:spPr>
        <p:txBody>
          <a:bodyPr/>
          <a:lstStyle>
            <a:lvl1pPr>
              <a:defRPr>
                <a:solidFill>
                  <a:schemeClr val="accent1">
                    <a:lumMod val="75000"/>
                  </a:schemeClr>
                </a:solidFill>
              </a:defRPr>
            </a:lvl1pPr>
          </a:lstStyle>
          <a:p>
            <a:r>
              <a:rPr lang="es-ES" dirty="0"/>
              <a:t>HAGA CLIC PARA MODIFICAR EL TÍTULO</a:t>
            </a:r>
            <a:endParaRPr lang="es-CO" dirty="0"/>
          </a:p>
        </p:txBody>
      </p:sp>
      <p:sp>
        <p:nvSpPr>
          <p:cNvPr id="6" name="Marcador de contenido 3">
            <a:extLst>
              <a:ext uri="{FF2B5EF4-FFF2-40B4-BE49-F238E27FC236}">
                <a16:creationId xmlns:a16="http://schemas.microsoft.com/office/drawing/2014/main" id="{F48A9E31-63DB-EF8C-02DE-C9342F4C0028}"/>
              </a:ext>
            </a:extLst>
          </p:cNvPr>
          <p:cNvSpPr>
            <a:spLocks noGrp="1"/>
          </p:cNvSpPr>
          <p:nvPr>
            <p:ph sz="half" idx="2"/>
          </p:nvPr>
        </p:nvSpPr>
        <p:spPr>
          <a:xfrm>
            <a:off x="566249" y="2522277"/>
            <a:ext cx="5157787" cy="3710571"/>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dirty="0"/>
          </a:p>
        </p:txBody>
      </p:sp>
    </p:spTree>
    <p:extLst>
      <p:ext uri="{BB962C8B-B14F-4D97-AF65-F5344CB8AC3E}">
        <p14:creationId xmlns:p14="http://schemas.microsoft.com/office/powerpoint/2010/main" val="13543690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2_Imagen con título">
    <p:spTree>
      <p:nvGrpSpPr>
        <p:cNvPr id="1" name=""/>
        <p:cNvGrpSpPr/>
        <p:nvPr/>
      </p:nvGrpSpPr>
      <p:grpSpPr>
        <a:xfrm>
          <a:off x="0" y="0"/>
          <a:ext cx="0" cy="0"/>
          <a:chOff x="0" y="0"/>
          <a:chExt cx="0" cy="0"/>
        </a:xfrm>
      </p:grpSpPr>
      <p:sp>
        <p:nvSpPr>
          <p:cNvPr id="5" name="Marcador de fecha 4">
            <a:extLst>
              <a:ext uri="{FF2B5EF4-FFF2-40B4-BE49-F238E27FC236}">
                <a16:creationId xmlns:a16="http://schemas.microsoft.com/office/drawing/2014/main" id="{7D8CB947-27CF-3EBC-9B7D-7E1041E8AC8D}"/>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6" name="Marcador de pie de página 5">
            <a:extLst>
              <a:ext uri="{FF2B5EF4-FFF2-40B4-BE49-F238E27FC236}">
                <a16:creationId xmlns:a16="http://schemas.microsoft.com/office/drawing/2014/main" id="{26A3772D-EEDE-CE51-829B-4167673E88D6}"/>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A7F57E6-72B6-B609-BF9C-D32690C3F7AF}"/>
              </a:ext>
            </a:extLst>
          </p:cNvPr>
          <p:cNvSpPr>
            <a:spLocks noGrp="1"/>
          </p:cNvSpPr>
          <p:nvPr>
            <p:ph type="sldNum" sz="quarter" idx="12"/>
          </p:nvPr>
        </p:nvSpPr>
        <p:spPr/>
        <p:txBody>
          <a:bodyPr/>
          <a:lstStyle/>
          <a:p>
            <a:fld id="{8C004E9A-AE89-47EF-9EE7-1141989C1F9B}" type="slidenum">
              <a:rPr lang="es-CO" smtClean="0"/>
              <a:t>‹Nº›</a:t>
            </a:fld>
            <a:endParaRPr lang="es-CO"/>
          </a:p>
        </p:txBody>
      </p:sp>
      <p:sp>
        <p:nvSpPr>
          <p:cNvPr id="8" name="Título 1">
            <a:extLst>
              <a:ext uri="{FF2B5EF4-FFF2-40B4-BE49-F238E27FC236}">
                <a16:creationId xmlns:a16="http://schemas.microsoft.com/office/drawing/2014/main" id="{D2EE9CAF-450D-496A-A9B9-D845D84C48DE}"/>
              </a:ext>
            </a:extLst>
          </p:cNvPr>
          <p:cNvSpPr>
            <a:spLocks noGrp="1"/>
          </p:cNvSpPr>
          <p:nvPr>
            <p:ph type="title" hasCustomPrompt="1"/>
          </p:nvPr>
        </p:nvSpPr>
        <p:spPr>
          <a:xfrm>
            <a:off x="838200" y="1147665"/>
            <a:ext cx="5644988" cy="1112838"/>
          </a:xfrm>
        </p:spPr>
        <p:txBody>
          <a:bodyPr anchor="b"/>
          <a:lstStyle>
            <a:lvl1pPr>
              <a:defRPr sz="3200">
                <a:solidFill>
                  <a:schemeClr val="bg1"/>
                </a:solidFill>
              </a:defRPr>
            </a:lvl1pPr>
          </a:lstStyle>
          <a:p>
            <a:r>
              <a:rPr lang="es-ES" dirty="0"/>
              <a:t>HAGA CLIC PARA MODIFICAR EL TÍTULO</a:t>
            </a:r>
            <a:endParaRPr lang="es-CO" dirty="0"/>
          </a:p>
        </p:txBody>
      </p:sp>
      <p:sp>
        <p:nvSpPr>
          <p:cNvPr id="9" name="Marcador de texto 3">
            <a:extLst>
              <a:ext uri="{FF2B5EF4-FFF2-40B4-BE49-F238E27FC236}">
                <a16:creationId xmlns:a16="http://schemas.microsoft.com/office/drawing/2014/main" id="{4BEBDAB2-CD32-6651-1D16-A3782EFC020E}"/>
              </a:ext>
            </a:extLst>
          </p:cNvPr>
          <p:cNvSpPr>
            <a:spLocks noGrp="1"/>
          </p:cNvSpPr>
          <p:nvPr>
            <p:ph type="body" sz="half" idx="2"/>
          </p:nvPr>
        </p:nvSpPr>
        <p:spPr>
          <a:xfrm>
            <a:off x="838200" y="2540422"/>
            <a:ext cx="3932237" cy="62981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Tree>
    <p:extLst>
      <p:ext uri="{BB962C8B-B14F-4D97-AF65-F5344CB8AC3E}">
        <p14:creationId xmlns:p14="http://schemas.microsoft.com/office/powerpoint/2010/main" val="22150268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1_Título y texto vertical">
    <p:spTree>
      <p:nvGrpSpPr>
        <p:cNvPr id="1" name=""/>
        <p:cNvGrpSpPr/>
        <p:nvPr/>
      </p:nvGrpSpPr>
      <p:grpSpPr>
        <a:xfrm>
          <a:off x="0" y="0"/>
          <a:ext cx="0" cy="0"/>
          <a:chOff x="0" y="0"/>
          <a:chExt cx="0" cy="0"/>
        </a:xfrm>
      </p:grpSpPr>
      <p:sp>
        <p:nvSpPr>
          <p:cNvPr id="7" name="Título 1">
            <a:extLst>
              <a:ext uri="{FF2B5EF4-FFF2-40B4-BE49-F238E27FC236}">
                <a16:creationId xmlns:a16="http://schemas.microsoft.com/office/drawing/2014/main" id="{B133207C-D0FB-AA0F-E1C8-3764DC74AD74}"/>
              </a:ext>
            </a:extLst>
          </p:cNvPr>
          <p:cNvSpPr>
            <a:spLocks noGrp="1"/>
          </p:cNvSpPr>
          <p:nvPr>
            <p:ph type="title" hasCustomPrompt="1"/>
          </p:nvPr>
        </p:nvSpPr>
        <p:spPr>
          <a:xfrm>
            <a:off x="838200" y="249999"/>
            <a:ext cx="8744339" cy="1112838"/>
          </a:xfrm>
        </p:spPr>
        <p:txBody>
          <a:bodyPr anchor="b"/>
          <a:lstStyle>
            <a:lvl1pPr>
              <a:defRPr sz="3200">
                <a:solidFill>
                  <a:schemeClr val="bg1"/>
                </a:solidFill>
              </a:defRPr>
            </a:lvl1pPr>
          </a:lstStyle>
          <a:p>
            <a:r>
              <a:rPr lang="es-ES" dirty="0"/>
              <a:t>HAGA CLIC PARA MODIFICAR EL TÍTULO</a:t>
            </a:r>
            <a:endParaRPr lang="es-CO" dirty="0"/>
          </a:p>
        </p:txBody>
      </p:sp>
      <p:sp>
        <p:nvSpPr>
          <p:cNvPr id="8" name="Marcador de texto 3">
            <a:extLst>
              <a:ext uri="{FF2B5EF4-FFF2-40B4-BE49-F238E27FC236}">
                <a16:creationId xmlns:a16="http://schemas.microsoft.com/office/drawing/2014/main" id="{2EB16959-4F0E-D303-30B1-6C437C78B877}"/>
              </a:ext>
            </a:extLst>
          </p:cNvPr>
          <p:cNvSpPr>
            <a:spLocks noGrp="1"/>
          </p:cNvSpPr>
          <p:nvPr>
            <p:ph type="body" sz="half" idx="2"/>
          </p:nvPr>
        </p:nvSpPr>
        <p:spPr>
          <a:xfrm>
            <a:off x="838200" y="2540422"/>
            <a:ext cx="4881465" cy="629816"/>
          </a:xfrm>
        </p:spPr>
        <p:txBody>
          <a:bodyPr/>
          <a:lstStyle>
            <a:lvl1pPr marL="0" indent="0">
              <a:buNone/>
              <a:defRPr sz="16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Tree>
    <p:extLst>
      <p:ext uri="{BB962C8B-B14F-4D97-AF65-F5344CB8AC3E}">
        <p14:creationId xmlns:p14="http://schemas.microsoft.com/office/powerpoint/2010/main" val="21930737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1_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FD20A0-D314-A2DB-E757-360EE7F6D0EB}"/>
              </a:ext>
            </a:extLst>
          </p:cNvPr>
          <p:cNvSpPr>
            <a:spLocks noGrp="1"/>
          </p:cNvSpPr>
          <p:nvPr>
            <p:ph type="title" hasCustomPrompt="1"/>
          </p:nvPr>
        </p:nvSpPr>
        <p:spPr>
          <a:xfrm>
            <a:off x="838200" y="1147665"/>
            <a:ext cx="5644988" cy="1112838"/>
          </a:xfrm>
        </p:spPr>
        <p:txBody>
          <a:bodyPr anchor="b"/>
          <a:lstStyle>
            <a:lvl1pPr>
              <a:defRPr sz="3200">
                <a:solidFill>
                  <a:schemeClr val="bg1"/>
                </a:solidFill>
              </a:defRPr>
            </a:lvl1pPr>
          </a:lstStyle>
          <a:p>
            <a:r>
              <a:rPr lang="es-ES" dirty="0"/>
              <a:t>HAGA CLIC PARA MODIFICAR EL TÍTULO</a:t>
            </a:r>
            <a:endParaRPr lang="es-CO" dirty="0"/>
          </a:p>
        </p:txBody>
      </p:sp>
      <p:sp>
        <p:nvSpPr>
          <p:cNvPr id="4" name="Marcador de texto 3">
            <a:extLst>
              <a:ext uri="{FF2B5EF4-FFF2-40B4-BE49-F238E27FC236}">
                <a16:creationId xmlns:a16="http://schemas.microsoft.com/office/drawing/2014/main" id="{AB6696FC-A7E4-8E50-8738-6334A0BC09BC}"/>
              </a:ext>
            </a:extLst>
          </p:cNvPr>
          <p:cNvSpPr>
            <a:spLocks noGrp="1"/>
          </p:cNvSpPr>
          <p:nvPr>
            <p:ph type="body" sz="half" idx="2"/>
          </p:nvPr>
        </p:nvSpPr>
        <p:spPr>
          <a:xfrm>
            <a:off x="838200" y="2540422"/>
            <a:ext cx="3932237" cy="62981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Tree>
    <p:extLst>
      <p:ext uri="{BB962C8B-B14F-4D97-AF65-F5344CB8AC3E}">
        <p14:creationId xmlns:p14="http://schemas.microsoft.com/office/powerpoint/2010/main" val="36087190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4_Imagen con título">
    <p:spTree>
      <p:nvGrpSpPr>
        <p:cNvPr id="1" name=""/>
        <p:cNvGrpSpPr/>
        <p:nvPr/>
      </p:nvGrpSpPr>
      <p:grpSpPr>
        <a:xfrm>
          <a:off x="0" y="0"/>
          <a:ext cx="0" cy="0"/>
          <a:chOff x="0" y="0"/>
          <a:chExt cx="0" cy="0"/>
        </a:xfrm>
      </p:grpSpPr>
      <p:sp>
        <p:nvSpPr>
          <p:cNvPr id="5" name="Marcador de fecha 4">
            <a:extLst>
              <a:ext uri="{FF2B5EF4-FFF2-40B4-BE49-F238E27FC236}">
                <a16:creationId xmlns:a16="http://schemas.microsoft.com/office/drawing/2014/main" id="{7D8CB947-27CF-3EBC-9B7D-7E1041E8AC8D}"/>
              </a:ext>
            </a:extLst>
          </p:cNvPr>
          <p:cNvSpPr>
            <a:spLocks noGrp="1"/>
          </p:cNvSpPr>
          <p:nvPr>
            <p:ph type="dt" sz="half" idx="10"/>
          </p:nvPr>
        </p:nvSpPr>
        <p:spPr/>
        <p:txBody>
          <a:bodyPr/>
          <a:lstStyle/>
          <a:p>
            <a:fld id="{D027A604-3B53-414E-985E-23399859AEE8}" type="datetimeFigureOut">
              <a:rPr lang="es-CO" smtClean="0"/>
              <a:t>26/11/24</a:t>
            </a:fld>
            <a:endParaRPr lang="es-CO"/>
          </a:p>
        </p:txBody>
      </p:sp>
      <p:sp>
        <p:nvSpPr>
          <p:cNvPr id="6" name="Marcador de pie de página 5">
            <a:extLst>
              <a:ext uri="{FF2B5EF4-FFF2-40B4-BE49-F238E27FC236}">
                <a16:creationId xmlns:a16="http://schemas.microsoft.com/office/drawing/2014/main" id="{26A3772D-EEDE-CE51-829B-4167673E88D6}"/>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A7F57E6-72B6-B609-BF9C-D32690C3F7AF}"/>
              </a:ext>
            </a:extLst>
          </p:cNvPr>
          <p:cNvSpPr>
            <a:spLocks noGrp="1"/>
          </p:cNvSpPr>
          <p:nvPr>
            <p:ph type="sldNum" sz="quarter" idx="12"/>
          </p:nvPr>
        </p:nvSpPr>
        <p:spPr/>
        <p:txBody>
          <a:bodyPr/>
          <a:lstStyle/>
          <a:p>
            <a:fld id="{8C004E9A-AE89-47EF-9EE7-1141989C1F9B}" type="slidenum">
              <a:rPr lang="es-CO" smtClean="0"/>
              <a:t>‹Nº›</a:t>
            </a:fld>
            <a:endParaRPr lang="es-CO"/>
          </a:p>
        </p:txBody>
      </p:sp>
      <p:sp>
        <p:nvSpPr>
          <p:cNvPr id="8" name="Título 1">
            <a:extLst>
              <a:ext uri="{FF2B5EF4-FFF2-40B4-BE49-F238E27FC236}">
                <a16:creationId xmlns:a16="http://schemas.microsoft.com/office/drawing/2014/main" id="{82A8E1BA-94CE-7853-9A90-9074EB2E95CA}"/>
              </a:ext>
            </a:extLst>
          </p:cNvPr>
          <p:cNvSpPr>
            <a:spLocks noGrp="1"/>
          </p:cNvSpPr>
          <p:nvPr>
            <p:ph type="title" hasCustomPrompt="1"/>
          </p:nvPr>
        </p:nvSpPr>
        <p:spPr>
          <a:xfrm>
            <a:off x="838200" y="1147665"/>
            <a:ext cx="5644988" cy="1112838"/>
          </a:xfrm>
        </p:spPr>
        <p:txBody>
          <a:bodyPr anchor="b"/>
          <a:lstStyle>
            <a:lvl1pPr>
              <a:defRPr sz="3200">
                <a:solidFill>
                  <a:schemeClr val="bg1"/>
                </a:solidFill>
              </a:defRPr>
            </a:lvl1pPr>
          </a:lstStyle>
          <a:p>
            <a:r>
              <a:rPr lang="es-ES" dirty="0"/>
              <a:t>HAGA CLIC PARA MODIFICAR EL TÍTULO</a:t>
            </a:r>
            <a:endParaRPr lang="es-CO" dirty="0"/>
          </a:p>
        </p:txBody>
      </p:sp>
      <p:sp>
        <p:nvSpPr>
          <p:cNvPr id="9" name="Marcador de texto 3">
            <a:extLst>
              <a:ext uri="{FF2B5EF4-FFF2-40B4-BE49-F238E27FC236}">
                <a16:creationId xmlns:a16="http://schemas.microsoft.com/office/drawing/2014/main" id="{5D50FB8C-7FF5-D521-D37F-4F39FA4A3B2C}"/>
              </a:ext>
            </a:extLst>
          </p:cNvPr>
          <p:cNvSpPr>
            <a:spLocks noGrp="1"/>
          </p:cNvSpPr>
          <p:nvPr>
            <p:ph type="body" sz="half" idx="2"/>
          </p:nvPr>
        </p:nvSpPr>
        <p:spPr>
          <a:xfrm>
            <a:off x="838200" y="2540422"/>
            <a:ext cx="3932237" cy="62981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Tree>
    <p:extLst>
      <p:ext uri="{BB962C8B-B14F-4D97-AF65-F5344CB8AC3E}">
        <p14:creationId xmlns:p14="http://schemas.microsoft.com/office/powerpoint/2010/main" val="4224533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1_Título vertical y texto">
    <p:spTree>
      <p:nvGrpSpPr>
        <p:cNvPr id="1" name=""/>
        <p:cNvGrpSpPr/>
        <p:nvPr/>
      </p:nvGrpSpPr>
      <p:grpSpPr>
        <a:xfrm>
          <a:off x="0" y="0"/>
          <a:ext cx="0" cy="0"/>
          <a:chOff x="0" y="0"/>
          <a:chExt cx="0" cy="0"/>
        </a:xfrm>
      </p:grpSpPr>
      <p:sp>
        <p:nvSpPr>
          <p:cNvPr id="7" name="Título vertical 1">
            <a:extLst>
              <a:ext uri="{FF2B5EF4-FFF2-40B4-BE49-F238E27FC236}">
                <a16:creationId xmlns:a16="http://schemas.microsoft.com/office/drawing/2014/main" id="{ECA077B1-7002-FBE0-91A4-54BA6FC846E7}"/>
              </a:ext>
            </a:extLst>
          </p:cNvPr>
          <p:cNvSpPr>
            <a:spLocks noGrp="1"/>
          </p:cNvSpPr>
          <p:nvPr>
            <p:ph type="title" orient="vert" hasCustomPrompt="1"/>
          </p:nvPr>
        </p:nvSpPr>
        <p:spPr>
          <a:xfrm rot="16200000">
            <a:off x="1990549" y="-153664"/>
            <a:ext cx="2036907" cy="5122752"/>
          </a:xfrm>
        </p:spPr>
        <p:txBody>
          <a:bodyPr vert="eaVert"/>
          <a:lstStyle>
            <a:lvl1pPr>
              <a:defRPr>
                <a:solidFill>
                  <a:schemeClr val="bg1"/>
                </a:solidFill>
              </a:defRPr>
            </a:lvl1pPr>
          </a:lstStyle>
          <a:p>
            <a:r>
              <a:rPr lang="es-ES" dirty="0"/>
              <a:t>HAGA CLIC PARA MODIFICAR EL TÍTULO</a:t>
            </a:r>
            <a:endParaRPr lang="es-CO" dirty="0"/>
          </a:p>
        </p:txBody>
      </p:sp>
      <p:sp>
        <p:nvSpPr>
          <p:cNvPr id="8" name="Marcador de texto vertical 2">
            <a:extLst>
              <a:ext uri="{FF2B5EF4-FFF2-40B4-BE49-F238E27FC236}">
                <a16:creationId xmlns:a16="http://schemas.microsoft.com/office/drawing/2014/main" id="{DC12F5F6-B3EC-5B88-4350-0E081F13B692}"/>
              </a:ext>
            </a:extLst>
          </p:cNvPr>
          <p:cNvSpPr>
            <a:spLocks noGrp="1"/>
          </p:cNvSpPr>
          <p:nvPr>
            <p:ph type="body" orient="vert" idx="1"/>
          </p:nvPr>
        </p:nvSpPr>
        <p:spPr>
          <a:xfrm rot="16200000">
            <a:off x="6647308" y="451777"/>
            <a:ext cx="5206620" cy="5590414"/>
          </a:xfrm>
        </p:spPr>
        <p:txBody>
          <a:bodyPr vert="eaVert"/>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dirty="0"/>
          </a:p>
        </p:txBody>
      </p:sp>
    </p:spTree>
    <p:extLst>
      <p:ext uri="{BB962C8B-B14F-4D97-AF65-F5344CB8AC3E}">
        <p14:creationId xmlns:p14="http://schemas.microsoft.com/office/powerpoint/2010/main" val="1386536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BD3B523-FE42-FC59-28CF-FAD7A49733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07C4E98E-4F1B-7C3C-47C6-E02DC7C2B7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7793AABB-63DA-0F94-A295-AB450C22E1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027A604-3B53-414E-985E-23399859AEE8}" type="datetimeFigureOut">
              <a:rPr lang="es-CO" smtClean="0"/>
              <a:t>26/11/24</a:t>
            </a:fld>
            <a:endParaRPr lang="es-CO"/>
          </a:p>
        </p:txBody>
      </p:sp>
      <p:sp>
        <p:nvSpPr>
          <p:cNvPr id="5" name="Marcador de pie de página 4">
            <a:extLst>
              <a:ext uri="{FF2B5EF4-FFF2-40B4-BE49-F238E27FC236}">
                <a16:creationId xmlns:a16="http://schemas.microsoft.com/office/drawing/2014/main" id="{884F1CE0-94D9-369A-46BB-2A6D7132A3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CO"/>
          </a:p>
        </p:txBody>
      </p:sp>
      <p:sp>
        <p:nvSpPr>
          <p:cNvPr id="6" name="Marcador de número de diapositiva 5">
            <a:extLst>
              <a:ext uri="{FF2B5EF4-FFF2-40B4-BE49-F238E27FC236}">
                <a16:creationId xmlns:a16="http://schemas.microsoft.com/office/drawing/2014/main" id="{387A80A2-60CC-2BD2-C86D-0D5F990E66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C004E9A-AE89-47EF-9EE7-1141989C1F9B}" type="slidenum">
              <a:rPr lang="es-CO" smtClean="0"/>
              <a:t>‹Nº›</a:t>
            </a:fld>
            <a:endParaRPr lang="es-CO"/>
          </a:p>
        </p:txBody>
      </p:sp>
    </p:spTree>
    <p:extLst>
      <p:ext uri="{BB962C8B-B14F-4D97-AF65-F5344CB8AC3E}">
        <p14:creationId xmlns:p14="http://schemas.microsoft.com/office/powerpoint/2010/main" val="77085204"/>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3" r:id="rId13"/>
    <p:sldLayoutId id="2147483714" r:id="rId14"/>
    <p:sldLayoutId id="2147483673" r:id="rId15"/>
    <p:sldLayoutId id="2147483674" r:id="rId16"/>
    <p:sldLayoutId id="2147483675" r:id="rId17"/>
    <p:sldLayoutId id="2147483676" r:id="rId18"/>
    <p:sldLayoutId id="2147483680" r:id="rId19"/>
    <p:sldLayoutId id="2147483682" r:id="rId20"/>
    <p:sldLayoutId id="2147483684" r:id="rId21"/>
    <p:sldLayoutId id="2147483685" r:id="rId22"/>
    <p:sldLayoutId id="2147483686" r:id="rId23"/>
    <p:sldLayoutId id="2147483688"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hyperlink" Target="http://www.secretariasenado.gov.co/senado/basedoc/ley_1862_2017_pr003.html#129" TargetMode="External"/><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jomar727@hotmail.com" TargetMode="External"/><Relationship Id="rId1" Type="http://schemas.openxmlformats.org/officeDocument/2006/relationships/slideLayout" Target="../slideLayouts/slideLayout14.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id="{899ADE5B-AE30-EDE3-9EA1-97D573FCB4F0}"/>
              </a:ext>
            </a:extLst>
          </p:cNvPr>
          <p:cNvSpPr txBox="1">
            <a:spLocks/>
          </p:cNvSpPr>
          <p:nvPr/>
        </p:nvSpPr>
        <p:spPr>
          <a:xfrm>
            <a:off x="1523598" y="3646793"/>
            <a:ext cx="10078948" cy="843603"/>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r>
              <a:rPr lang="es-MX" sz="3600" b="1" i="1" dirty="0">
                <a:solidFill>
                  <a:schemeClr val="bg1"/>
                </a:solidFill>
                <a:effectLst>
                  <a:outerShdw blurRad="50800" dist="38100" dir="2700000" algn="tl" rotWithShape="0">
                    <a:prstClr val="black">
                      <a:alpha val="40000"/>
                    </a:prstClr>
                  </a:outerShdw>
                </a:effectLst>
                <a:latin typeface="Neutra Text" panose="02000000000000000000" pitchFamily="50" charset="0"/>
              </a:rPr>
              <a:t>Régimen Disciplinario de la Fuerzas Militares</a:t>
            </a:r>
          </a:p>
          <a:p>
            <a:pPr marL="0" marR="0" lvl="0" indent="0" defTabSz="914400" rtl="0" eaLnBrk="1" fontAlgn="auto" latinLnBrk="0" hangingPunct="1">
              <a:lnSpc>
                <a:spcPct val="90000"/>
              </a:lnSpc>
              <a:spcBef>
                <a:spcPct val="0"/>
              </a:spcBef>
              <a:spcAft>
                <a:spcPts val="0"/>
              </a:spcAft>
              <a:buClrTx/>
              <a:buSzTx/>
              <a:buFontTx/>
              <a:buNone/>
              <a:tabLst/>
              <a:defRPr/>
            </a:pPr>
            <a:r>
              <a:rPr lang="es-MX" sz="3600" b="1" i="1" dirty="0">
                <a:solidFill>
                  <a:schemeClr val="bg1"/>
                </a:solidFill>
                <a:effectLst>
                  <a:outerShdw blurRad="50800" dist="38100" dir="2700000" algn="tl" rotWithShape="0">
                    <a:prstClr val="black">
                      <a:alpha val="40000"/>
                    </a:prstClr>
                  </a:outerShdw>
                </a:effectLst>
                <a:latin typeface="Neutra Text" panose="02000000000000000000" pitchFamily="50" charset="0"/>
              </a:rPr>
              <a:t>Ley 1862 de 2017</a:t>
            </a:r>
          </a:p>
          <a:p>
            <a:pPr marL="0" marR="0" lvl="0" indent="0" defTabSz="914400" rtl="0" eaLnBrk="1" fontAlgn="auto" latinLnBrk="0" hangingPunct="1">
              <a:lnSpc>
                <a:spcPct val="90000"/>
              </a:lnSpc>
              <a:spcBef>
                <a:spcPct val="0"/>
              </a:spcBef>
              <a:spcAft>
                <a:spcPts val="0"/>
              </a:spcAft>
              <a:buClrTx/>
              <a:buSzTx/>
              <a:buFontTx/>
              <a:buNone/>
              <a:tabLst/>
              <a:defRPr/>
            </a:pPr>
            <a:endParaRPr lang="es-MX" sz="3600" b="1" i="1" dirty="0">
              <a:solidFill>
                <a:schemeClr val="bg1"/>
              </a:solidFill>
              <a:effectLst>
                <a:outerShdw blurRad="50800" dist="38100" dir="2700000" algn="tl" rotWithShape="0">
                  <a:prstClr val="black">
                    <a:alpha val="40000"/>
                  </a:prstClr>
                </a:outerShdw>
              </a:effectLst>
              <a:latin typeface="Neutra Text" panose="02000000000000000000" pitchFamily="50" charset="0"/>
            </a:endParaRPr>
          </a:p>
          <a:p>
            <a:pPr marL="0" marR="0" lvl="0" indent="0" defTabSz="914400" rtl="0" eaLnBrk="1" fontAlgn="auto" latinLnBrk="0" hangingPunct="1">
              <a:lnSpc>
                <a:spcPct val="90000"/>
              </a:lnSpc>
              <a:spcBef>
                <a:spcPct val="0"/>
              </a:spcBef>
              <a:spcAft>
                <a:spcPts val="0"/>
              </a:spcAft>
              <a:buClrTx/>
              <a:buSzTx/>
              <a:buFontTx/>
              <a:buNone/>
              <a:tabLst/>
              <a:defRPr/>
            </a:pPr>
            <a:r>
              <a:rPr lang="es-MX" sz="3600" b="1" i="1" dirty="0">
                <a:solidFill>
                  <a:schemeClr val="bg1"/>
                </a:solidFill>
                <a:effectLst>
                  <a:outerShdw blurRad="50800" dist="38100" dir="2700000" algn="tl" rotWithShape="0">
                    <a:prstClr val="black">
                      <a:alpha val="40000"/>
                    </a:prstClr>
                  </a:outerShdw>
                </a:effectLst>
                <a:latin typeface="Neutra Text" panose="02000000000000000000" pitchFamily="50" charset="0"/>
              </a:rPr>
              <a:t>Docente: Dr. José Omar Ortiz Peralta</a:t>
            </a:r>
          </a:p>
          <a:p>
            <a:pPr marL="0" marR="0" lvl="0" indent="0" defTabSz="914400" rtl="0" eaLnBrk="1" fontAlgn="auto" latinLnBrk="0" hangingPunct="1">
              <a:lnSpc>
                <a:spcPct val="90000"/>
              </a:lnSpc>
              <a:spcBef>
                <a:spcPct val="0"/>
              </a:spcBef>
              <a:spcAft>
                <a:spcPts val="0"/>
              </a:spcAft>
              <a:buClrTx/>
              <a:buSzTx/>
              <a:buFontTx/>
              <a:buNone/>
              <a:tabLst/>
              <a:defRPr/>
            </a:pPr>
            <a:endParaRPr lang="es-MX" sz="3600" b="1" i="1" dirty="0">
              <a:solidFill>
                <a:schemeClr val="bg1"/>
              </a:solidFill>
              <a:effectLst>
                <a:outerShdw blurRad="50800" dist="38100" dir="2700000" algn="tl" rotWithShape="0">
                  <a:prstClr val="black">
                    <a:alpha val="40000"/>
                  </a:prstClr>
                </a:outerShdw>
              </a:effectLst>
              <a:latin typeface="Neutra Text" panose="02000000000000000000" pitchFamily="50" charset="0"/>
            </a:endParaRPr>
          </a:p>
          <a:p>
            <a:pPr marL="0" marR="0" lvl="0" indent="0" defTabSz="914400" rtl="0" eaLnBrk="1" fontAlgn="auto" latinLnBrk="0" hangingPunct="1">
              <a:lnSpc>
                <a:spcPct val="90000"/>
              </a:lnSpc>
              <a:spcBef>
                <a:spcPct val="0"/>
              </a:spcBef>
              <a:spcAft>
                <a:spcPts val="0"/>
              </a:spcAft>
              <a:buClrTx/>
              <a:buSzTx/>
              <a:buFontTx/>
              <a:buNone/>
              <a:tabLst/>
              <a:defRPr/>
            </a:pPr>
            <a:endParaRPr lang="es-MX" sz="3600" b="1" i="1" dirty="0">
              <a:solidFill>
                <a:schemeClr val="bg1"/>
              </a:solidFill>
              <a:effectLst>
                <a:outerShdw blurRad="50800" dist="38100" dir="2700000" algn="tl" rotWithShape="0">
                  <a:prstClr val="black">
                    <a:alpha val="40000"/>
                  </a:prstClr>
                </a:outerShdw>
              </a:effectLst>
              <a:latin typeface="Neutra Text" panose="02000000000000000000" pitchFamily="50" charset="0"/>
            </a:endParaRPr>
          </a:p>
          <a:p>
            <a:pPr marL="0" marR="0" lvl="0" indent="0" defTabSz="914400" rtl="0" eaLnBrk="1" fontAlgn="auto" latinLnBrk="0" hangingPunct="1">
              <a:lnSpc>
                <a:spcPct val="90000"/>
              </a:lnSpc>
              <a:spcBef>
                <a:spcPct val="0"/>
              </a:spcBef>
              <a:spcAft>
                <a:spcPts val="0"/>
              </a:spcAft>
              <a:buClrTx/>
              <a:buSzTx/>
              <a:buFontTx/>
              <a:buNone/>
              <a:tabLst/>
              <a:defRPr/>
            </a:pPr>
            <a:endParaRPr lang="es-ES" sz="3600" b="1" i="1" dirty="0">
              <a:solidFill>
                <a:schemeClr val="bg1"/>
              </a:solidFill>
              <a:effectLst>
                <a:outerShdw blurRad="50800" dist="38100" dir="2700000" algn="tl" rotWithShape="0">
                  <a:prstClr val="black">
                    <a:alpha val="40000"/>
                  </a:prstClr>
                </a:outerShdw>
              </a:effectLst>
              <a:latin typeface="Neutra Text" panose="02000000000000000000" pitchFamily="50" charset="0"/>
            </a:endParaRPr>
          </a:p>
          <a:p>
            <a:pPr marL="0" marR="0" lvl="0" indent="0" defTabSz="914400" rtl="0" eaLnBrk="1" fontAlgn="auto" latinLnBrk="0" hangingPunct="1">
              <a:lnSpc>
                <a:spcPct val="90000"/>
              </a:lnSpc>
              <a:spcBef>
                <a:spcPct val="0"/>
              </a:spcBef>
              <a:spcAft>
                <a:spcPts val="0"/>
              </a:spcAft>
              <a:buClrTx/>
              <a:buSzTx/>
              <a:buFontTx/>
              <a:buNone/>
              <a:tabLst/>
              <a:defRPr/>
            </a:pPr>
            <a:endParaRPr kumimoji="0" lang="es-ES" sz="3600" b="1" i="0" u="none" strike="noStrike" kern="1200" cap="none" spc="0" normalizeH="0" baseline="0" noProof="0" dirty="0">
              <a:ln>
                <a:noFill/>
              </a:ln>
              <a:solidFill>
                <a:schemeClr val="bg1"/>
              </a:solidFill>
              <a:effectLst>
                <a:outerShdw blurRad="50800" dist="38100" dir="2700000" algn="tl" rotWithShape="0">
                  <a:prstClr val="black">
                    <a:alpha val="40000"/>
                  </a:prstClr>
                </a:outerShdw>
              </a:effectLst>
              <a:uLnTx/>
              <a:uFillTx/>
              <a:latin typeface="Neutra Text" panose="02000000000000000000" pitchFamily="50" charset="0"/>
              <a:ea typeface="+mj-ea"/>
              <a:cs typeface="+mj-cs"/>
            </a:endParaRPr>
          </a:p>
        </p:txBody>
      </p:sp>
      <p:pic>
        <p:nvPicPr>
          <p:cNvPr id="2" name="Imagen 1">
            <a:extLst>
              <a:ext uri="{FF2B5EF4-FFF2-40B4-BE49-F238E27FC236}">
                <a16:creationId xmlns:a16="http://schemas.microsoft.com/office/drawing/2014/main" id="{3A4AA372-BCFC-2E7A-071A-5621C7616BB1}"/>
              </a:ext>
            </a:extLst>
          </p:cNvPr>
          <p:cNvPicPr>
            <a:picLocks noChangeAspect="1"/>
          </p:cNvPicPr>
          <p:nvPr/>
        </p:nvPicPr>
        <p:blipFill>
          <a:blip r:embed="rId3"/>
          <a:stretch>
            <a:fillRect/>
          </a:stretch>
        </p:blipFill>
        <p:spPr>
          <a:xfrm>
            <a:off x="4245685" y="39189"/>
            <a:ext cx="3596126" cy="1873223"/>
          </a:xfrm>
          <a:prstGeom prst="rect">
            <a:avLst/>
          </a:prstGeom>
        </p:spPr>
      </p:pic>
      <p:pic>
        <p:nvPicPr>
          <p:cNvPr id="4" name="Imagen 3">
            <a:extLst>
              <a:ext uri="{FF2B5EF4-FFF2-40B4-BE49-F238E27FC236}">
                <a16:creationId xmlns:a16="http://schemas.microsoft.com/office/drawing/2014/main" id="{B77624E1-5DED-877D-9477-CE4849A9D0C3}"/>
              </a:ext>
            </a:extLst>
          </p:cNvPr>
          <p:cNvPicPr>
            <a:picLocks noChangeAspect="1"/>
          </p:cNvPicPr>
          <p:nvPr/>
        </p:nvPicPr>
        <p:blipFill>
          <a:blip r:embed="rId4"/>
          <a:stretch>
            <a:fillRect/>
          </a:stretch>
        </p:blipFill>
        <p:spPr>
          <a:xfrm>
            <a:off x="5271201" y="4280170"/>
            <a:ext cx="2177348" cy="2412460"/>
          </a:xfrm>
          <a:prstGeom prst="rect">
            <a:avLst/>
          </a:prstGeom>
        </p:spPr>
      </p:pic>
    </p:spTree>
    <p:extLst>
      <p:ext uri="{BB962C8B-B14F-4D97-AF65-F5344CB8AC3E}">
        <p14:creationId xmlns:p14="http://schemas.microsoft.com/office/powerpoint/2010/main" val="2206270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Freeform 36">
            <a:extLst>
              <a:ext uri="{FF2B5EF4-FFF2-40B4-BE49-F238E27FC236}">
                <a16:creationId xmlns:a16="http://schemas.microsoft.com/office/drawing/2014/main" id="{B3A7E6E4-E2D1-7E14-0977-DD4E3712CF5B}"/>
              </a:ext>
            </a:extLst>
          </p:cNvPr>
          <p:cNvSpPr>
            <a:spLocks/>
          </p:cNvSpPr>
          <p:nvPr/>
        </p:nvSpPr>
        <p:spPr bwMode="auto">
          <a:xfrm rot="16200000">
            <a:off x="3670236" y="3233200"/>
            <a:ext cx="169713" cy="157697"/>
          </a:xfrm>
          <a:custGeom>
            <a:avLst/>
            <a:gdLst>
              <a:gd name="T0" fmla="*/ 731 w 1169"/>
              <a:gd name="T1" fmla="*/ 0 h 1169"/>
              <a:gd name="T2" fmla="*/ 0 w 1169"/>
              <a:gd name="T3" fmla="*/ 0 h 1169"/>
              <a:gd name="T4" fmla="*/ 0 w 1169"/>
              <a:gd name="T5" fmla="*/ 731 h 1169"/>
              <a:gd name="T6" fmla="*/ 439 w 1169"/>
              <a:gd name="T7" fmla="*/ 1169 h 1169"/>
              <a:gd name="T8" fmla="*/ 1169 w 1169"/>
              <a:gd name="T9" fmla="*/ 1169 h 1169"/>
              <a:gd name="T10" fmla="*/ 1169 w 1169"/>
              <a:gd name="T11" fmla="*/ 439 h 1169"/>
              <a:gd name="T12" fmla="*/ 731 w 1169"/>
              <a:gd name="T13" fmla="*/ 0 h 1169"/>
            </a:gdLst>
            <a:ahLst/>
            <a:cxnLst>
              <a:cxn ang="0">
                <a:pos x="T0" y="T1"/>
              </a:cxn>
              <a:cxn ang="0">
                <a:pos x="T2" y="T3"/>
              </a:cxn>
              <a:cxn ang="0">
                <a:pos x="T4" y="T5"/>
              </a:cxn>
              <a:cxn ang="0">
                <a:pos x="T6" y="T7"/>
              </a:cxn>
              <a:cxn ang="0">
                <a:pos x="T8" y="T9"/>
              </a:cxn>
              <a:cxn ang="0">
                <a:pos x="T10" y="T11"/>
              </a:cxn>
              <a:cxn ang="0">
                <a:pos x="T12" y="T13"/>
              </a:cxn>
            </a:cxnLst>
            <a:rect l="0" t="0" r="r" b="b"/>
            <a:pathLst>
              <a:path w="1169" h="1169">
                <a:moveTo>
                  <a:pt x="731" y="0"/>
                </a:moveTo>
                <a:cubicBezTo>
                  <a:pt x="0" y="0"/>
                  <a:pt x="0" y="0"/>
                  <a:pt x="0" y="0"/>
                </a:cubicBezTo>
                <a:cubicBezTo>
                  <a:pt x="0" y="731"/>
                  <a:pt x="0" y="731"/>
                  <a:pt x="0" y="731"/>
                </a:cubicBezTo>
                <a:cubicBezTo>
                  <a:pt x="0" y="973"/>
                  <a:pt x="196" y="1169"/>
                  <a:pt x="439" y="1169"/>
                </a:cubicBezTo>
                <a:cubicBezTo>
                  <a:pt x="1169" y="1169"/>
                  <a:pt x="1169" y="1169"/>
                  <a:pt x="1169" y="1169"/>
                </a:cubicBezTo>
                <a:cubicBezTo>
                  <a:pt x="1169" y="439"/>
                  <a:pt x="1169" y="439"/>
                  <a:pt x="1169" y="439"/>
                </a:cubicBezTo>
                <a:cubicBezTo>
                  <a:pt x="1169" y="196"/>
                  <a:pt x="973" y="0"/>
                  <a:pt x="731" y="0"/>
                </a:cubicBezTo>
                <a:close/>
              </a:path>
            </a:pathLst>
          </a:custGeom>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Neutra Text"/>
              <a:ea typeface="+mn-ea"/>
              <a:cs typeface="+mn-cs"/>
            </a:endParaRPr>
          </a:p>
        </p:txBody>
      </p:sp>
      <p:cxnSp>
        <p:nvCxnSpPr>
          <p:cNvPr id="10" name="Straight Connector 4">
            <a:extLst>
              <a:ext uri="{FF2B5EF4-FFF2-40B4-BE49-F238E27FC236}">
                <a16:creationId xmlns:a16="http://schemas.microsoft.com/office/drawing/2014/main" id="{8C5A1899-5BF5-EC8E-9A6A-D8BCA1645490}"/>
              </a:ext>
            </a:extLst>
          </p:cNvPr>
          <p:cNvCxnSpPr>
            <a:cxnSpLocks/>
          </p:cNvCxnSpPr>
          <p:nvPr/>
        </p:nvCxnSpPr>
        <p:spPr>
          <a:xfrm>
            <a:off x="3440521" y="3096781"/>
            <a:ext cx="0" cy="3189292"/>
          </a:xfrm>
          <a:prstGeom prst="line">
            <a:avLst/>
          </a:prstGeom>
          <a:ln w="28575"/>
        </p:spPr>
        <p:style>
          <a:lnRef idx="3">
            <a:schemeClr val="dk1"/>
          </a:lnRef>
          <a:fillRef idx="0">
            <a:schemeClr val="dk1"/>
          </a:fillRef>
          <a:effectRef idx="2">
            <a:schemeClr val="dk1"/>
          </a:effectRef>
          <a:fontRef idx="minor">
            <a:schemeClr val="tx1"/>
          </a:fontRef>
        </p:style>
      </p:cxnSp>
      <p:sp>
        <p:nvSpPr>
          <p:cNvPr id="15" name="Freeform 36">
            <a:extLst>
              <a:ext uri="{FF2B5EF4-FFF2-40B4-BE49-F238E27FC236}">
                <a16:creationId xmlns:a16="http://schemas.microsoft.com/office/drawing/2014/main" id="{EDAA5210-0CEB-CDED-59E4-B952437B6A4C}"/>
              </a:ext>
            </a:extLst>
          </p:cNvPr>
          <p:cNvSpPr>
            <a:spLocks/>
          </p:cNvSpPr>
          <p:nvPr/>
        </p:nvSpPr>
        <p:spPr bwMode="auto">
          <a:xfrm rot="16200000">
            <a:off x="3675449" y="4196634"/>
            <a:ext cx="169713" cy="157697"/>
          </a:xfrm>
          <a:custGeom>
            <a:avLst/>
            <a:gdLst>
              <a:gd name="T0" fmla="*/ 731 w 1169"/>
              <a:gd name="T1" fmla="*/ 0 h 1169"/>
              <a:gd name="T2" fmla="*/ 0 w 1169"/>
              <a:gd name="T3" fmla="*/ 0 h 1169"/>
              <a:gd name="T4" fmla="*/ 0 w 1169"/>
              <a:gd name="T5" fmla="*/ 731 h 1169"/>
              <a:gd name="T6" fmla="*/ 439 w 1169"/>
              <a:gd name="T7" fmla="*/ 1169 h 1169"/>
              <a:gd name="T8" fmla="*/ 1169 w 1169"/>
              <a:gd name="T9" fmla="*/ 1169 h 1169"/>
              <a:gd name="T10" fmla="*/ 1169 w 1169"/>
              <a:gd name="T11" fmla="*/ 439 h 1169"/>
              <a:gd name="T12" fmla="*/ 731 w 1169"/>
              <a:gd name="T13" fmla="*/ 0 h 1169"/>
            </a:gdLst>
            <a:ahLst/>
            <a:cxnLst>
              <a:cxn ang="0">
                <a:pos x="T0" y="T1"/>
              </a:cxn>
              <a:cxn ang="0">
                <a:pos x="T2" y="T3"/>
              </a:cxn>
              <a:cxn ang="0">
                <a:pos x="T4" y="T5"/>
              </a:cxn>
              <a:cxn ang="0">
                <a:pos x="T6" y="T7"/>
              </a:cxn>
              <a:cxn ang="0">
                <a:pos x="T8" y="T9"/>
              </a:cxn>
              <a:cxn ang="0">
                <a:pos x="T10" y="T11"/>
              </a:cxn>
              <a:cxn ang="0">
                <a:pos x="T12" y="T13"/>
              </a:cxn>
            </a:cxnLst>
            <a:rect l="0" t="0" r="r" b="b"/>
            <a:pathLst>
              <a:path w="1169" h="1169">
                <a:moveTo>
                  <a:pt x="731" y="0"/>
                </a:moveTo>
                <a:cubicBezTo>
                  <a:pt x="0" y="0"/>
                  <a:pt x="0" y="0"/>
                  <a:pt x="0" y="0"/>
                </a:cubicBezTo>
                <a:cubicBezTo>
                  <a:pt x="0" y="731"/>
                  <a:pt x="0" y="731"/>
                  <a:pt x="0" y="731"/>
                </a:cubicBezTo>
                <a:cubicBezTo>
                  <a:pt x="0" y="973"/>
                  <a:pt x="196" y="1169"/>
                  <a:pt x="439" y="1169"/>
                </a:cubicBezTo>
                <a:cubicBezTo>
                  <a:pt x="1169" y="1169"/>
                  <a:pt x="1169" y="1169"/>
                  <a:pt x="1169" y="1169"/>
                </a:cubicBezTo>
                <a:cubicBezTo>
                  <a:pt x="1169" y="439"/>
                  <a:pt x="1169" y="439"/>
                  <a:pt x="1169" y="439"/>
                </a:cubicBezTo>
                <a:cubicBezTo>
                  <a:pt x="1169" y="196"/>
                  <a:pt x="973" y="0"/>
                  <a:pt x="731" y="0"/>
                </a:cubicBezTo>
                <a:close/>
              </a:path>
            </a:pathLst>
          </a:custGeom>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Neutra Text"/>
              <a:ea typeface="+mn-ea"/>
              <a:cs typeface="+mn-cs"/>
            </a:endParaRPr>
          </a:p>
        </p:txBody>
      </p:sp>
      <p:sp>
        <p:nvSpPr>
          <p:cNvPr id="16" name="Freeform 36">
            <a:extLst>
              <a:ext uri="{FF2B5EF4-FFF2-40B4-BE49-F238E27FC236}">
                <a16:creationId xmlns:a16="http://schemas.microsoft.com/office/drawing/2014/main" id="{55E3718A-D0F1-A85F-D9AB-D0FAE8227623}"/>
              </a:ext>
            </a:extLst>
          </p:cNvPr>
          <p:cNvSpPr>
            <a:spLocks/>
          </p:cNvSpPr>
          <p:nvPr/>
        </p:nvSpPr>
        <p:spPr bwMode="auto">
          <a:xfrm rot="16200000">
            <a:off x="3670236" y="3715483"/>
            <a:ext cx="169713" cy="157697"/>
          </a:xfrm>
          <a:custGeom>
            <a:avLst/>
            <a:gdLst>
              <a:gd name="T0" fmla="*/ 731 w 1169"/>
              <a:gd name="T1" fmla="*/ 0 h 1169"/>
              <a:gd name="T2" fmla="*/ 0 w 1169"/>
              <a:gd name="T3" fmla="*/ 0 h 1169"/>
              <a:gd name="T4" fmla="*/ 0 w 1169"/>
              <a:gd name="T5" fmla="*/ 731 h 1169"/>
              <a:gd name="T6" fmla="*/ 439 w 1169"/>
              <a:gd name="T7" fmla="*/ 1169 h 1169"/>
              <a:gd name="T8" fmla="*/ 1169 w 1169"/>
              <a:gd name="T9" fmla="*/ 1169 h 1169"/>
              <a:gd name="T10" fmla="*/ 1169 w 1169"/>
              <a:gd name="T11" fmla="*/ 439 h 1169"/>
              <a:gd name="T12" fmla="*/ 731 w 1169"/>
              <a:gd name="T13" fmla="*/ 0 h 1169"/>
            </a:gdLst>
            <a:ahLst/>
            <a:cxnLst>
              <a:cxn ang="0">
                <a:pos x="T0" y="T1"/>
              </a:cxn>
              <a:cxn ang="0">
                <a:pos x="T2" y="T3"/>
              </a:cxn>
              <a:cxn ang="0">
                <a:pos x="T4" y="T5"/>
              </a:cxn>
              <a:cxn ang="0">
                <a:pos x="T6" y="T7"/>
              </a:cxn>
              <a:cxn ang="0">
                <a:pos x="T8" y="T9"/>
              </a:cxn>
              <a:cxn ang="0">
                <a:pos x="T10" y="T11"/>
              </a:cxn>
              <a:cxn ang="0">
                <a:pos x="T12" y="T13"/>
              </a:cxn>
            </a:cxnLst>
            <a:rect l="0" t="0" r="r" b="b"/>
            <a:pathLst>
              <a:path w="1169" h="1169">
                <a:moveTo>
                  <a:pt x="731" y="0"/>
                </a:moveTo>
                <a:cubicBezTo>
                  <a:pt x="0" y="0"/>
                  <a:pt x="0" y="0"/>
                  <a:pt x="0" y="0"/>
                </a:cubicBezTo>
                <a:cubicBezTo>
                  <a:pt x="0" y="731"/>
                  <a:pt x="0" y="731"/>
                  <a:pt x="0" y="731"/>
                </a:cubicBezTo>
                <a:cubicBezTo>
                  <a:pt x="0" y="973"/>
                  <a:pt x="196" y="1169"/>
                  <a:pt x="439" y="1169"/>
                </a:cubicBezTo>
                <a:cubicBezTo>
                  <a:pt x="1169" y="1169"/>
                  <a:pt x="1169" y="1169"/>
                  <a:pt x="1169" y="1169"/>
                </a:cubicBezTo>
                <a:cubicBezTo>
                  <a:pt x="1169" y="439"/>
                  <a:pt x="1169" y="439"/>
                  <a:pt x="1169" y="439"/>
                </a:cubicBezTo>
                <a:cubicBezTo>
                  <a:pt x="1169" y="196"/>
                  <a:pt x="973" y="0"/>
                  <a:pt x="731" y="0"/>
                </a:cubicBezTo>
                <a:close/>
              </a:path>
            </a:pathLst>
          </a:custGeom>
          <a:solidFill>
            <a:srgbClr val="34615C"/>
          </a:solidFill>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Neutra Text"/>
              <a:ea typeface="+mn-ea"/>
              <a:cs typeface="+mn-cs"/>
            </a:endParaRPr>
          </a:p>
        </p:txBody>
      </p:sp>
      <p:sp>
        <p:nvSpPr>
          <p:cNvPr id="17" name="Freeform 36">
            <a:extLst>
              <a:ext uri="{FF2B5EF4-FFF2-40B4-BE49-F238E27FC236}">
                <a16:creationId xmlns:a16="http://schemas.microsoft.com/office/drawing/2014/main" id="{A7F8C3D6-656B-C0E2-251D-59FBF94337DC}"/>
              </a:ext>
            </a:extLst>
          </p:cNvPr>
          <p:cNvSpPr>
            <a:spLocks/>
          </p:cNvSpPr>
          <p:nvPr/>
        </p:nvSpPr>
        <p:spPr bwMode="auto">
          <a:xfrm rot="16200000">
            <a:off x="3678798" y="4677784"/>
            <a:ext cx="169713" cy="157697"/>
          </a:xfrm>
          <a:custGeom>
            <a:avLst/>
            <a:gdLst>
              <a:gd name="T0" fmla="*/ 731 w 1169"/>
              <a:gd name="T1" fmla="*/ 0 h 1169"/>
              <a:gd name="T2" fmla="*/ 0 w 1169"/>
              <a:gd name="T3" fmla="*/ 0 h 1169"/>
              <a:gd name="T4" fmla="*/ 0 w 1169"/>
              <a:gd name="T5" fmla="*/ 731 h 1169"/>
              <a:gd name="T6" fmla="*/ 439 w 1169"/>
              <a:gd name="T7" fmla="*/ 1169 h 1169"/>
              <a:gd name="T8" fmla="*/ 1169 w 1169"/>
              <a:gd name="T9" fmla="*/ 1169 h 1169"/>
              <a:gd name="T10" fmla="*/ 1169 w 1169"/>
              <a:gd name="T11" fmla="*/ 439 h 1169"/>
              <a:gd name="T12" fmla="*/ 731 w 1169"/>
              <a:gd name="T13" fmla="*/ 0 h 1169"/>
            </a:gdLst>
            <a:ahLst/>
            <a:cxnLst>
              <a:cxn ang="0">
                <a:pos x="T0" y="T1"/>
              </a:cxn>
              <a:cxn ang="0">
                <a:pos x="T2" y="T3"/>
              </a:cxn>
              <a:cxn ang="0">
                <a:pos x="T4" y="T5"/>
              </a:cxn>
              <a:cxn ang="0">
                <a:pos x="T6" y="T7"/>
              </a:cxn>
              <a:cxn ang="0">
                <a:pos x="T8" y="T9"/>
              </a:cxn>
              <a:cxn ang="0">
                <a:pos x="T10" y="T11"/>
              </a:cxn>
              <a:cxn ang="0">
                <a:pos x="T12" y="T13"/>
              </a:cxn>
            </a:cxnLst>
            <a:rect l="0" t="0" r="r" b="b"/>
            <a:pathLst>
              <a:path w="1169" h="1169">
                <a:moveTo>
                  <a:pt x="731" y="0"/>
                </a:moveTo>
                <a:cubicBezTo>
                  <a:pt x="0" y="0"/>
                  <a:pt x="0" y="0"/>
                  <a:pt x="0" y="0"/>
                </a:cubicBezTo>
                <a:cubicBezTo>
                  <a:pt x="0" y="731"/>
                  <a:pt x="0" y="731"/>
                  <a:pt x="0" y="731"/>
                </a:cubicBezTo>
                <a:cubicBezTo>
                  <a:pt x="0" y="973"/>
                  <a:pt x="196" y="1169"/>
                  <a:pt x="439" y="1169"/>
                </a:cubicBezTo>
                <a:cubicBezTo>
                  <a:pt x="1169" y="1169"/>
                  <a:pt x="1169" y="1169"/>
                  <a:pt x="1169" y="1169"/>
                </a:cubicBezTo>
                <a:cubicBezTo>
                  <a:pt x="1169" y="439"/>
                  <a:pt x="1169" y="439"/>
                  <a:pt x="1169" y="439"/>
                </a:cubicBezTo>
                <a:cubicBezTo>
                  <a:pt x="1169" y="196"/>
                  <a:pt x="973" y="0"/>
                  <a:pt x="731" y="0"/>
                </a:cubicBezTo>
                <a:close/>
              </a:path>
            </a:pathLst>
          </a:custGeom>
          <a:solidFill>
            <a:srgbClr val="34615C"/>
          </a:solidFill>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Neutra Text"/>
              <a:ea typeface="+mn-ea"/>
              <a:cs typeface="+mn-cs"/>
            </a:endParaRPr>
          </a:p>
        </p:txBody>
      </p:sp>
      <p:sp>
        <p:nvSpPr>
          <p:cNvPr id="20" name="Freeform 36">
            <a:extLst>
              <a:ext uri="{FF2B5EF4-FFF2-40B4-BE49-F238E27FC236}">
                <a16:creationId xmlns:a16="http://schemas.microsoft.com/office/drawing/2014/main" id="{1C223E4E-1134-1A30-CBA5-64D71694C30A}"/>
              </a:ext>
            </a:extLst>
          </p:cNvPr>
          <p:cNvSpPr>
            <a:spLocks/>
          </p:cNvSpPr>
          <p:nvPr/>
        </p:nvSpPr>
        <p:spPr bwMode="auto">
          <a:xfrm rot="16200000">
            <a:off x="3678797" y="5158934"/>
            <a:ext cx="169713" cy="157697"/>
          </a:xfrm>
          <a:custGeom>
            <a:avLst/>
            <a:gdLst>
              <a:gd name="T0" fmla="*/ 731 w 1169"/>
              <a:gd name="T1" fmla="*/ 0 h 1169"/>
              <a:gd name="T2" fmla="*/ 0 w 1169"/>
              <a:gd name="T3" fmla="*/ 0 h 1169"/>
              <a:gd name="T4" fmla="*/ 0 w 1169"/>
              <a:gd name="T5" fmla="*/ 731 h 1169"/>
              <a:gd name="T6" fmla="*/ 439 w 1169"/>
              <a:gd name="T7" fmla="*/ 1169 h 1169"/>
              <a:gd name="T8" fmla="*/ 1169 w 1169"/>
              <a:gd name="T9" fmla="*/ 1169 h 1169"/>
              <a:gd name="T10" fmla="*/ 1169 w 1169"/>
              <a:gd name="T11" fmla="*/ 439 h 1169"/>
              <a:gd name="T12" fmla="*/ 731 w 1169"/>
              <a:gd name="T13" fmla="*/ 0 h 1169"/>
            </a:gdLst>
            <a:ahLst/>
            <a:cxnLst>
              <a:cxn ang="0">
                <a:pos x="T0" y="T1"/>
              </a:cxn>
              <a:cxn ang="0">
                <a:pos x="T2" y="T3"/>
              </a:cxn>
              <a:cxn ang="0">
                <a:pos x="T4" y="T5"/>
              </a:cxn>
              <a:cxn ang="0">
                <a:pos x="T6" y="T7"/>
              </a:cxn>
              <a:cxn ang="0">
                <a:pos x="T8" y="T9"/>
              </a:cxn>
              <a:cxn ang="0">
                <a:pos x="T10" y="T11"/>
              </a:cxn>
              <a:cxn ang="0">
                <a:pos x="T12" y="T13"/>
              </a:cxn>
            </a:cxnLst>
            <a:rect l="0" t="0" r="r" b="b"/>
            <a:pathLst>
              <a:path w="1169" h="1169">
                <a:moveTo>
                  <a:pt x="731" y="0"/>
                </a:moveTo>
                <a:cubicBezTo>
                  <a:pt x="0" y="0"/>
                  <a:pt x="0" y="0"/>
                  <a:pt x="0" y="0"/>
                </a:cubicBezTo>
                <a:cubicBezTo>
                  <a:pt x="0" y="731"/>
                  <a:pt x="0" y="731"/>
                  <a:pt x="0" y="731"/>
                </a:cubicBezTo>
                <a:cubicBezTo>
                  <a:pt x="0" y="973"/>
                  <a:pt x="196" y="1169"/>
                  <a:pt x="439" y="1169"/>
                </a:cubicBezTo>
                <a:cubicBezTo>
                  <a:pt x="1169" y="1169"/>
                  <a:pt x="1169" y="1169"/>
                  <a:pt x="1169" y="1169"/>
                </a:cubicBezTo>
                <a:cubicBezTo>
                  <a:pt x="1169" y="439"/>
                  <a:pt x="1169" y="439"/>
                  <a:pt x="1169" y="439"/>
                </a:cubicBezTo>
                <a:cubicBezTo>
                  <a:pt x="1169" y="196"/>
                  <a:pt x="973" y="0"/>
                  <a:pt x="731" y="0"/>
                </a:cubicBezTo>
                <a:close/>
              </a:path>
            </a:pathLst>
          </a:custGeom>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Neutra Text"/>
              <a:ea typeface="+mn-ea"/>
              <a:cs typeface="+mn-cs"/>
            </a:endParaRPr>
          </a:p>
        </p:txBody>
      </p:sp>
      <p:sp>
        <p:nvSpPr>
          <p:cNvPr id="5" name="Freeform 36">
            <a:extLst>
              <a:ext uri="{FF2B5EF4-FFF2-40B4-BE49-F238E27FC236}">
                <a16:creationId xmlns:a16="http://schemas.microsoft.com/office/drawing/2014/main" id="{1DE0DD5D-12F1-61C5-1411-43B48DC466C2}"/>
              </a:ext>
            </a:extLst>
          </p:cNvPr>
          <p:cNvSpPr>
            <a:spLocks/>
          </p:cNvSpPr>
          <p:nvPr/>
        </p:nvSpPr>
        <p:spPr bwMode="auto">
          <a:xfrm rot="16200000">
            <a:off x="3664947" y="5611569"/>
            <a:ext cx="169713" cy="157697"/>
          </a:xfrm>
          <a:custGeom>
            <a:avLst/>
            <a:gdLst>
              <a:gd name="T0" fmla="*/ 731 w 1169"/>
              <a:gd name="T1" fmla="*/ 0 h 1169"/>
              <a:gd name="T2" fmla="*/ 0 w 1169"/>
              <a:gd name="T3" fmla="*/ 0 h 1169"/>
              <a:gd name="T4" fmla="*/ 0 w 1169"/>
              <a:gd name="T5" fmla="*/ 731 h 1169"/>
              <a:gd name="T6" fmla="*/ 439 w 1169"/>
              <a:gd name="T7" fmla="*/ 1169 h 1169"/>
              <a:gd name="T8" fmla="*/ 1169 w 1169"/>
              <a:gd name="T9" fmla="*/ 1169 h 1169"/>
              <a:gd name="T10" fmla="*/ 1169 w 1169"/>
              <a:gd name="T11" fmla="*/ 439 h 1169"/>
              <a:gd name="T12" fmla="*/ 731 w 1169"/>
              <a:gd name="T13" fmla="*/ 0 h 1169"/>
            </a:gdLst>
            <a:ahLst/>
            <a:cxnLst>
              <a:cxn ang="0">
                <a:pos x="T0" y="T1"/>
              </a:cxn>
              <a:cxn ang="0">
                <a:pos x="T2" y="T3"/>
              </a:cxn>
              <a:cxn ang="0">
                <a:pos x="T4" y="T5"/>
              </a:cxn>
              <a:cxn ang="0">
                <a:pos x="T6" y="T7"/>
              </a:cxn>
              <a:cxn ang="0">
                <a:pos x="T8" y="T9"/>
              </a:cxn>
              <a:cxn ang="0">
                <a:pos x="T10" y="T11"/>
              </a:cxn>
              <a:cxn ang="0">
                <a:pos x="T12" y="T13"/>
              </a:cxn>
            </a:cxnLst>
            <a:rect l="0" t="0" r="r" b="b"/>
            <a:pathLst>
              <a:path w="1169" h="1169">
                <a:moveTo>
                  <a:pt x="731" y="0"/>
                </a:moveTo>
                <a:cubicBezTo>
                  <a:pt x="0" y="0"/>
                  <a:pt x="0" y="0"/>
                  <a:pt x="0" y="0"/>
                </a:cubicBezTo>
                <a:cubicBezTo>
                  <a:pt x="0" y="731"/>
                  <a:pt x="0" y="731"/>
                  <a:pt x="0" y="731"/>
                </a:cubicBezTo>
                <a:cubicBezTo>
                  <a:pt x="0" y="973"/>
                  <a:pt x="196" y="1169"/>
                  <a:pt x="439" y="1169"/>
                </a:cubicBezTo>
                <a:cubicBezTo>
                  <a:pt x="1169" y="1169"/>
                  <a:pt x="1169" y="1169"/>
                  <a:pt x="1169" y="1169"/>
                </a:cubicBezTo>
                <a:cubicBezTo>
                  <a:pt x="1169" y="439"/>
                  <a:pt x="1169" y="439"/>
                  <a:pt x="1169" y="439"/>
                </a:cubicBezTo>
                <a:cubicBezTo>
                  <a:pt x="1169" y="196"/>
                  <a:pt x="973" y="0"/>
                  <a:pt x="731" y="0"/>
                </a:cubicBezTo>
                <a:close/>
              </a:path>
            </a:pathLst>
          </a:custGeom>
          <a:solidFill>
            <a:srgbClr val="34615C"/>
          </a:solidFill>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Neutra Text"/>
              <a:ea typeface="+mn-ea"/>
              <a:cs typeface="+mn-cs"/>
            </a:endParaRPr>
          </a:p>
        </p:txBody>
      </p:sp>
      <p:sp>
        <p:nvSpPr>
          <p:cNvPr id="8" name="Freeform 36">
            <a:extLst>
              <a:ext uri="{FF2B5EF4-FFF2-40B4-BE49-F238E27FC236}">
                <a16:creationId xmlns:a16="http://schemas.microsoft.com/office/drawing/2014/main" id="{3EAF1A13-CEBD-846E-DC42-EA65E2DD8163}"/>
              </a:ext>
            </a:extLst>
          </p:cNvPr>
          <p:cNvSpPr>
            <a:spLocks/>
          </p:cNvSpPr>
          <p:nvPr/>
        </p:nvSpPr>
        <p:spPr bwMode="auto">
          <a:xfrm rot="16200000">
            <a:off x="3690457" y="6122368"/>
            <a:ext cx="169713" cy="157697"/>
          </a:xfrm>
          <a:custGeom>
            <a:avLst/>
            <a:gdLst>
              <a:gd name="T0" fmla="*/ 731 w 1169"/>
              <a:gd name="T1" fmla="*/ 0 h 1169"/>
              <a:gd name="T2" fmla="*/ 0 w 1169"/>
              <a:gd name="T3" fmla="*/ 0 h 1169"/>
              <a:gd name="T4" fmla="*/ 0 w 1169"/>
              <a:gd name="T5" fmla="*/ 731 h 1169"/>
              <a:gd name="T6" fmla="*/ 439 w 1169"/>
              <a:gd name="T7" fmla="*/ 1169 h 1169"/>
              <a:gd name="T8" fmla="*/ 1169 w 1169"/>
              <a:gd name="T9" fmla="*/ 1169 h 1169"/>
              <a:gd name="T10" fmla="*/ 1169 w 1169"/>
              <a:gd name="T11" fmla="*/ 439 h 1169"/>
              <a:gd name="T12" fmla="*/ 731 w 1169"/>
              <a:gd name="T13" fmla="*/ 0 h 1169"/>
            </a:gdLst>
            <a:ahLst/>
            <a:cxnLst>
              <a:cxn ang="0">
                <a:pos x="T0" y="T1"/>
              </a:cxn>
              <a:cxn ang="0">
                <a:pos x="T2" y="T3"/>
              </a:cxn>
              <a:cxn ang="0">
                <a:pos x="T4" y="T5"/>
              </a:cxn>
              <a:cxn ang="0">
                <a:pos x="T6" y="T7"/>
              </a:cxn>
              <a:cxn ang="0">
                <a:pos x="T8" y="T9"/>
              </a:cxn>
              <a:cxn ang="0">
                <a:pos x="T10" y="T11"/>
              </a:cxn>
              <a:cxn ang="0">
                <a:pos x="T12" y="T13"/>
              </a:cxn>
            </a:cxnLst>
            <a:rect l="0" t="0" r="r" b="b"/>
            <a:pathLst>
              <a:path w="1169" h="1169">
                <a:moveTo>
                  <a:pt x="731" y="0"/>
                </a:moveTo>
                <a:cubicBezTo>
                  <a:pt x="0" y="0"/>
                  <a:pt x="0" y="0"/>
                  <a:pt x="0" y="0"/>
                </a:cubicBezTo>
                <a:cubicBezTo>
                  <a:pt x="0" y="731"/>
                  <a:pt x="0" y="731"/>
                  <a:pt x="0" y="731"/>
                </a:cubicBezTo>
                <a:cubicBezTo>
                  <a:pt x="0" y="973"/>
                  <a:pt x="196" y="1169"/>
                  <a:pt x="439" y="1169"/>
                </a:cubicBezTo>
                <a:cubicBezTo>
                  <a:pt x="1169" y="1169"/>
                  <a:pt x="1169" y="1169"/>
                  <a:pt x="1169" y="1169"/>
                </a:cubicBezTo>
                <a:cubicBezTo>
                  <a:pt x="1169" y="439"/>
                  <a:pt x="1169" y="439"/>
                  <a:pt x="1169" y="439"/>
                </a:cubicBezTo>
                <a:cubicBezTo>
                  <a:pt x="1169" y="196"/>
                  <a:pt x="973" y="0"/>
                  <a:pt x="731" y="0"/>
                </a:cubicBezTo>
                <a:close/>
              </a:path>
            </a:pathLst>
          </a:custGeom>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Neutra Text"/>
              <a:ea typeface="+mn-ea"/>
              <a:cs typeface="+mn-cs"/>
            </a:endParaRPr>
          </a:p>
        </p:txBody>
      </p:sp>
      <p:sp>
        <p:nvSpPr>
          <p:cNvPr id="9" name="Rectángulo redondeado 8">
            <a:extLst>
              <a:ext uri="{FF2B5EF4-FFF2-40B4-BE49-F238E27FC236}">
                <a16:creationId xmlns:a16="http://schemas.microsoft.com/office/drawing/2014/main" id="{E6B6E958-C2B3-BC43-7013-AF3E571CBBD2}"/>
              </a:ext>
            </a:extLst>
          </p:cNvPr>
          <p:cNvSpPr/>
          <p:nvPr/>
        </p:nvSpPr>
        <p:spPr>
          <a:xfrm>
            <a:off x="157537" y="1330307"/>
            <a:ext cx="11876926" cy="5356371"/>
          </a:xfrm>
          <a:prstGeom prst="roundRect">
            <a:avLst/>
          </a:prstGeom>
          <a:solidFill>
            <a:schemeClr val="bg1"/>
          </a:solidFill>
          <a:ln>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endParaRPr lang="es-CO" sz="1050" b="1" dirty="0">
              <a:solidFill>
                <a:srgbClr val="1D2125"/>
              </a:solidFill>
              <a:latin typeface="Roboto" panose="02000000000000000000" pitchFamily="2" charset="0"/>
            </a:endParaRPr>
          </a:p>
          <a:p>
            <a:pPr algn="l"/>
            <a:endParaRPr lang="es-CO" sz="1050" b="1" i="0" dirty="0">
              <a:solidFill>
                <a:srgbClr val="1D2125"/>
              </a:solidFill>
              <a:effectLst/>
              <a:latin typeface="Roboto" panose="02000000000000000000" pitchFamily="2" charset="0"/>
            </a:endParaRPr>
          </a:p>
          <a:p>
            <a:pPr algn="l"/>
            <a:endParaRPr lang="es-CO" sz="1050" b="1" dirty="0">
              <a:solidFill>
                <a:srgbClr val="1D2125"/>
              </a:solidFill>
              <a:latin typeface="Roboto" panose="02000000000000000000" pitchFamily="2" charset="0"/>
            </a:endParaRPr>
          </a:p>
          <a:p>
            <a:pPr algn="l"/>
            <a:endParaRPr lang="es-CO" sz="1050" b="1" dirty="0">
              <a:solidFill>
                <a:srgbClr val="1D2125"/>
              </a:solidFill>
              <a:latin typeface="Roboto" panose="02000000000000000000" pitchFamily="2" charset="0"/>
            </a:endParaRPr>
          </a:p>
          <a:p>
            <a:pPr algn="l"/>
            <a:endParaRPr lang="es-CO" sz="1050" b="1" dirty="0">
              <a:solidFill>
                <a:srgbClr val="1D2125"/>
              </a:solidFill>
              <a:latin typeface="Roboto" panose="02000000000000000000" pitchFamily="2" charset="0"/>
            </a:endParaRPr>
          </a:p>
          <a:p>
            <a:pPr algn="l"/>
            <a:endParaRPr lang="es-CO" sz="1050" b="1" dirty="0">
              <a:solidFill>
                <a:srgbClr val="1D2125"/>
              </a:solidFill>
              <a:latin typeface="Roboto" panose="02000000000000000000" pitchFamily="2" charset="0"/>
            </a:endParaRPr>
          </a:p>
          <a:p>
            <a:pPr algn="l"/>
            <a:endParaRPr lang="es-CO" sz="1050" b="1" dirty="0">
              <a:solidFill>
                <a:srgbClr val="1D2125"/>
              </a:solidFill>
              <a:latin typeface="Roboto" panose="02000000000000000000" pitchFamily="2" charset="0"/>
            </a:endParaRPr>
          </a:p>
          <a:p>
            <a:pPr algn="l"/>
            <a:endParaRPr lang="es-CO" sz="1050" b="1" dirty="0">
              <a:solidFill>
                <a:srgbClr val="1D2125"/>
              </a:solidFill>
              <a:latin typeface="Roboto" panose="02000000000000000000" pitchFamily="2" charset="0"/>
            </a:endParaRPr>
          </a:p>
          <a:p>
            <a:pPr algn="l"/>
            <a:endParaRPr lang="es-CO" sz="1050" b="1" dirty="0">
              <a:solidFill>
                <a:srgbClr val="1D2125"/>
              </a:solidFill>
              <a:latin typeface="Roboto" panose="02000000000000000000" pitchFamily="2" charset="0"/>
            </a:endParaRPr>
          </a:p>
        </p:txBody>
      </p:sp>
      <p:sp>
        <p:nvSpPr>
          <p:cNvPr id="2" name="Rectángulo redondeado 1">
            <a:extLst>
              <a:ext uri="{FF2B5EF4-FFF2-40B4-BE49-F238E27FC236}">
                <a16:creationId xmlns:a16="http://schemas.microsoft.com/office/drawing/2014/main" id="{DD99B3B5-9F95-7C99-6C6E-6CF3226403C0}"/>
              </a:ext>
            </a:extLst>
          </p:cNvPr>
          <p:cNvSpPr/>
          <p:nvPr/>
        </p:nvSpPr>
        <p:spPr>
          <a:xfrm>
            <a:off x="900659" y="1644508"/>
            <a:ext cx="4068563" cy="236398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28600" indent="-228600" algn="just">
              <a:buAutoNum type="arabicPeriod"/>
            </a:pPr>
            <a:endParaRPr lang="es-CO" sz="1600" b="1" dirty="0">
              <a:solidFill>
                <a:srgbClr val="1D2125"/>
              </a:solidFill>
              <a:latin typeface="Roboto" panose="02000000000000000000" pitchFamily="2" charset="0"/>
            </a:endParaRPr>
          </a:p>
          <a:p>
            <a:pPr marL="228600" indent="-228600" algn="just">
              <a:buAutoNum type="arabicPeriod"/>
            </a:pPr>
            <a:r>
              <a:rPr lang="es-CO" sz="1600" b="1" dirty="0">
                <a:solidFill>
                  <a:srgbClr val="1D2125"/>
                </a:solidFill>
                <a:latin typeface="Roboto" panose="02000000000000000000" pitchFamily="2" charset="0"/>
              </a:rPr>
              <a:t>Nociones básicas del derecho disciplinario</a:t>
            </a:r>
          </a:p>
          <a:p>
            <a:pPr algn="just"/>
            <a:r>
              <a:rPr lang="es-CO" sz="1600" dirty="0">
                <a:solidFill>
                  <a:srgbClr val="1D2125"/>
                </a:solidFill>
                <a:latin typeface="Roboto" panose="02000000000000000000" pitchFamily="2" charset="0"/>
              </a:rPr>
              <a:t>1.1. Fundamento constitucional</a:t>
            </a:r>
          </a:p>
          <a:p>
            <a:pPr algn="just"/>
            <a:r>
              <a:rPr lang="es-CO" sz="1600" i="0" dirty="0">
                <a:solidFill>
                  <a:srgbClr val="1D2125"/>
                </a:solidFill>
                <a:effectLst/>
                <a:latin typeface="Roboto" panose="02000000000000000000" pitchFamily="2" charset="0"/>
              </a:rPr>
              <a:t>1.2. E</a:t>
            </a:r>
            <a:r>
              <a:rPr lang="es-CO" sz="1600" dirty="0">
                <a:solidFill>
                  <a:srgbClr val="1D2125"/>
                </a:solidFill>
                <a:latin typeface="Roboto" panose="02000000000000000000" pitchFamily="2" charset="0"/>
              </a:rPr>
              <a:t>l derecho disciplinario como expresión del derecho sancionador</a:t>
            </a:r>
          </a:p>
          <a:p>
            <a:pPr algn="just"/>
            <a:r>
              <a:rPr lang="es-CO" sz="1600" i="0" dirty="0">
                <a:solidFill>
                  <a:srgbClr val="1D2125"/>
                </a:solidFill>
                <a:effectLst/>
                <a:latin typeface="Roboto" panose="02000000000000000000" pitchFamily="2" charset="0"/>
              </a:rPr>
              <a:t>1.3. </a:t>
            </a:r>
            <a:r>
              <a:rPr lang="es-CO" sz="1600" dirty="0">
                <a:solidFill>
                  <a:srgbClr val="1D2125"/>
                </a:solidFill>
                <a:latin typeface="Roboto" panose="02000000000000000000" pitchFamily="2" charset="0"/>
              </a:rPr>
              <a:t>Las relaciones especiales de sujeción</a:t>
            </a:r>
          </a:p>
          <a:p>
            <a:pPr algn="just"/>
            <a:r>
              <a:rPr lang="es-CO" sz="1600" i="0" dirty="0">
                <a:solidFill>
                  <a:srgbClr val="1D2125"/>
                </a:solidFill>
                <a:effectLst/>
                <a:latin typeface="Roboto" panose="02000000000000000000" pitchFamily="2" charset="0"/>
              </a:rPr>
              <a:t>1.4. Naturaleza del derecho disciplinario</a:t>
            </a:r>
          </a:p>
        </p:txBody>
      </p:sp>
      <p:sp>
        <p:nvSpPr>
          <p:cNvPr id="3" name="Rectángulo redondeado 2">
            <a:extLst>
              <a:ext uri="{FF2B5EF4-FFF2-40B4-BE49-F238E27FC236}">
                <a16:creationId xmlns:a16="http://schemas.microsoft.com/office/drawing/2014/main" id="{E70EB6C6-08C3-E354-E40E-7577B5C7165E}"/>
              </a:ext>
            </a:extLst>
          </p:cNvPr>
          <p:cNvSpPr/>
          <p:nvPr/>
        </p:nvSpPr>
        <p:spPr>
          <a:xfrm>
            <a:off x="7106238" y="1644508"/>
            <a:ext cx="4068563" cy="236398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endParaRPr lang="es-CO" sz="1400" i="0" dirty="0">
              <a:solidFill>
                <a:srgbClr val="1D2125"/>
              </a:solidFill>
              <a:effectLst/>
              <a:latin typeface="Roboto" panose="02000000000000000000" pitchFamily="2" charset="0"/>
            </a:endParaRPr>
          </a:p>
          <a:p>
            <a:pPr algn="l"/>
            <a:r>
              <a:rPr lang="es-CO" sz="1400" b="1" dirty="0">
                <a:solidFill>
                  <a:srgbClr val="1D2125"/>
                </a:solidFill>
                <a:latin typeface="Roboto" panose="02000000000000000000" pitchFamily="2" charset="0"/>
              </a:rPr>
              <a:t>2</a:t>
            </a:r>
            <a:r>
              <a:rPr lang="es-CO" sz="1400" b="1" i="0" dirty="0">
                <a:solidFill>
                  <a:srgbClr val="1D2125"/>
                </a:solidFill>
                <a:effectLst/>
                <a:latin typeface="Roboto" panose="02000000000000000000" pitchFamily="2" charset="0"/>
              </a:rPr>
              <a:t>. Diversas manifestaciones de Derecho Disciplinario en Colombia</a:t>
            </a:r>
            <a:endParaRPr lang="es-CO" sz="1400" b="0" i="0" dirty="0">
              <a:solidFill>
                <a:srgbClr val="1D2125"/>
              </a:solidFill>
              <a:effectLst/>
              <a:latin typeface="Roboto" panose="02000000000000000000" pitchFamily="2" charset="0"/>
            </a:endParaRPr>
          </a:p>
          <a:p>
            <a:pPr algn="l"/>
            <a:r>
              <a:rPr lang="es-CO" sz="1400" dirty="0">
                <a:solidFill>
                  <a:srgbClr val="1D2125"/>
                </a:solidFill>
                <a:latin typeface="Roboto" panose="02000000000000000000" pitchFamily="2" charset="0"/>
              </a:rPr>
              <a:t>2</a:t>
            </a:r>
            <a:r>
              <a:rPr lang="es-CO" sz="1400" b="0" i="0" dirty="0">
                <a:solidFill>
                  <a:srgbClr val="1D2125"/>
                </a:solidFill>
                <a:effectLst/>
                <a:latin typeface="Roboto" panose="02000000000000000000" pitchFamily="2" charset="0"/>
              </a:rPr>
              <a:t>.1. Derecho Disciplinario administrativo</a:t>
            </a:r>
          </a:p>
          <a:p>
            <a:pPr algn="l"/>
            <a:r>
              <a:rPr lang="es-CO" sz="1400" dirty="0">
                <a:solidFill>
                  <a:srgbClr val="1D2125"/>
                </a:solidFill>
                <a:latin typeface="Roboto" panose="02000000000000000000" pitchFamily="2" charset="0"/>
              </a:rPr>
              <a:t>2</a:t>
            </a:r>
            <a:r>
              <a:rPr lang="es-CO" sz="1400" b="0" i="0" dirty="0">
                <a:solidFill>
                  <a:srgbClr val="1D2125"/>
                </a:solidFill>
                <a:effectLst/>
                <a:latin typeface="Roboto" panose="02000000000000000000" pitchFamily="2" charset="0"/>
              </a:rPr>
              <a:t>.2. Derecho Disciplinario jurisdiccional</a:t>
            </a:r>
          </a:p>
          <a:p>
            <a:pPr algn="l"/>
            <a:r>
              <a:rPr lang="es-CO" sz="1400" dirty="0">
                <a:solidFill>
                  <a:srgbClr val="1D2125"/>
                </a:solidFill>
                <a:latin typeface="Roboto" panose="02000000000000000000" pitchFamily="2" charset="0"/>
              </a:rPr>
              <a:t>2</a:t>
            </a:r>
            <a:r>
              <a:rPr lang="es-CO" sz="1400" b="0" i="0" dirty="0">
                <a:solidFill>
                  <a:srgbClr val="1D2125"/>
                </a:solidFill>
                <a:effectLst/>
                <a:latin typeface="Roboto" panose="02000000000000000000" pitchFamily="2" charset="0"/>
              </a:rPr>
              <a:t>.4. Derecho Disciplinario delegado o aplicable a las profesiones</a:t>
            </a:r>
          </a:p>
          <a:p>
            <a:pPr algn="l"/>
            <a:r>
              <a:rPr lang="es-CO" sz="1400" dirty="0">
                <a:solidFill>
                  <a:srgbClr val="1D2125"/>
                </a:solidFill>
                <a:latin typeface="Roboto" panose="02000000000000000000" pitchFamily="2" charset="0"/>
              </a:rPr>
              <a:t>2</a:t>
            </a:r>
            <a:r>
              <a:rPr lang="es-CO" sz="1400" b="0" i="0" dirty="0">
                <a:solidFill>
                  <a:srgbClr val="1D2125"/>
                </a:solidFill>
                <a:effectLst/>
                <a:latin typeface="Roboto" panose="02000000000000000000" pitchFamily="2" charset="0"/>
              </a:rPr>
              <a:t>.5. Derecho Disciplinario empresarial</a:t>
            </a:r>
          </a:p>
          <a:p>
            <a:pPr algn="l"/>
            <a:r>
              <a:rPr lang="es-CO" sz="1400" dirty="0">
                <a:solidFill>
                  <a:srgbClr val="1D2125"/>
                </a:solidFill>
                <a:latin typeface="Roboto" panose="02000000000000000000" pitchFamily="2" charset="0"/>
              </a:rPr>
              <a:t>2</a:t>
            </a:r>
            <a:r>
              <a:rPr lang="es-CO" sz="1400" b="0" i="0" dirty="0">
                <a:solidFill>
                  <a:srgbClr val="1D2125"/>
                </a:solidFill>
                <a:effectLst/>
                <a:latin typeface="Roboto" panose="02000000000000000000" pitchFamily="2" charset="0"/>
              </a:rPr>
              <a:t>.6. Derecho Disciplinario de las organizaciones</a:t>
            </a:r>
          </a:p>
          <a:p>
            <a:pPr algn="l"/>
            <a:r>
              <a:rPr lang="es-CO" sz="1400" dirty="0">
                <a:solidFill>
                  <a:srgbClr val="1D2125"/>
                </a:solidFill>
                <a:latin typeface="Roboto" panose="02000000000000000000" pitchFamily="2" charset="0"/>
              </a:rPr>
              <a:t>2.7. El sistema disciplinario</a:t>
            </a:r>
            <a:endParaRPr lang="es-CO" sz="1400" b="0" i="0" dirty="0">
              <a:solidFill>
                <a:srgbClr val="1D2125"/>
              </a:solidFill>
              <a:effectLst/>
              <a:latin typeface="Roboto" panose="02000000000000000000" pitchFamily="2" charset="0"/>
            </a:endParaRPr>
          </a:p>
        </p:txBody>
      </p:sp>
      <p:sp>
        <p:nvSpPr>
          <p:cNvPr id="4" name="Rectángulo redondeado 3">
            <a:extLst>
              <a:ext uri="{FF2B5EF4-FFF2-40B4-BE49-F238E27FC236}">
                <a16:creationId xmlns:a16="http://schemas.microsoft.com/office/drawing/2014/main" id="{151A56B2-690F-7EBA-FC5C-CDBB196CE25E}"/>
              </a:ext>
            </a:extLst>
          </p:cNvPr>
          <p:cNvSpPr/>
          <p:nvPr/>
        </p:nvSpPr>
        <p:spPr>
          <a:xfrm>
            <a:off x="959729" y="4191757"/>
            <a:ext cx="4068563" cy="236398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endParaRPr lang="es-CO" sz="1600" b="1" dirty="0">
              <a:solidFill>
                <a:srgbClr val="1D2125"/>
              </a:solidFill>
              <a:latin typeface="Roboto" panose="02000000000000000000" pitchFamily="2" charset="0"/>
            </a:endParaRPr>
          </a:p>
          <a:p>
            <a:pPr algn="l"/>
            <a:r>
              <a:rPr lang="es-CO" sz="1600" b="1" dirty="0">
                <a:solidFill>
                  <a:srgbClr val="1D2125"/>
                </a:solidFill>
                <a:latin typeface="Roboto" panose="02000000000000000000" pitchFamily="2" charset="0"/>
              </a:rPr>
              <a:t>3. Aspectos axiológicos y sustanciales </a:t>
            </a:r>
            <a:endParaRPr lang="es-CO" sz="1600" b="0" i="0" dirty="0">
              <a:solidFill>
                <a:srgbClr val="1D2125"/>
              </a:solidFill>
              <a:effectLst/>
              <a:latin typeface="Roboto" panose="02000000000000000000" pitchFamily="2" charset="0"/>
            </a:endParaRPr>
          </a:p>
          <a:p>
            <a:pPr algn="l"/>
            <a:r>
              <a:rPr lang="es-CO" sz="1600" b="0" i="0" dirty="0">
                <a:solidFill>
                  <a:srgbClr val="1D2125"/>
                </a:solidFill>
                <a:effectLst/>
                <a:latin typeface="Roboto" panose="02000000000000000000" pitchFamily="2" charset="0"/>
              </a:rPr>
              <a:t>3.1. Principios </a:t>
            </a:r>
            <a:r>
              <a:rPr lang="es-CO" sz="1600" dirty="0">
                <a:solidFill>
                  <a:srgbClr val="1D2125"/>
                </a:solidFill>
                <a:latin typeface="Roboto" panose="02000000000000000000" pitchFamily="2" charset="0"/>
              </a:rPr>
              <a:t>y n</a:t>
            </a:r>
            <a:r>
              <a:rPr lang="es-CO" sz="1600" b="0" i="0" dirty="0">
                <a:solidFill>
                  <a:srgbClr val="1D2125"/>
                </a:solidFill>
                <a:effectLst/>
                <a:latin typeface="Roboto" panose="02000000000000000000" pitchFamily="2" charset="0"/>
              </a:rPr>
              <a:t>ormas rectoras</a:t>
            </a:r>
          </a:p>
          <a:p>
            <a:pPr algn="l"/>
            <a:r>
              <a:rPr lang="es-CO" sz="1600" dirty="0">
                <a:solidFill>
                  <a:srgbClr val="1D2125"/>
                </a:solidFill>
                <a:latin typeface="Roboto" panose="02000000000000000000" pitchFamily="2" charset="0"/>
              </a:rPr>
              <a:t>3.2. Estructura de la responsabilidad</a:t>
            </a:r>
          </a:p>
          <a:p>
            <a:pPr algn="l"/>
            <a:r>
              <a:rPr lang="es-CO" sz="1600" dirty="0">
                <a:solidFill>
                  <a:srgbClr val="1D2125"/>
                </a:solidFill>
                <a:latin typeface="Roboto" panose="02000000000000000000" pitchFamily="2" charset="0"/>
              </a:rPr>
              <a:t>3.2.1. Tipicidad</a:t>
            </a:r>
          </a:p>
          <a:p>
            <a:pPr algn="l"/>
            <a:r>
              <a:rPr lang="es-CO" sz="1600" dirty="0">
                <a:solidFill>
                  <a:srgbClr val="1D2125"/>
                </a:solidFill>
                <a:latin typeface="Roboto" panose="02000000000000000000" pitchFamily="2" charset="0"/>
              </a:rPr>
              <a:t>3.2.2. Antijuridicidad militar</a:t>
            </a:r>
          </a:p>
          <a:p>
            <a:pPr algn="l"/>
            <a:r>
              <a:rPr lang="es-CO" sz="1600" dirty="0">
                <a:solidFill>
                  <a:srgbClr val="1D2125"/>
                </a:solidFill>
                <a:latin typeface="Roboto" panose="02000000000000000000" pitchFamily="2" charset="0"/>
              </a:rPr>
              <a:t>3.2-3. Culpabilidad</a:t>
            </a:r>
          </a:p>
          <a:p>
            <a:pPr algn="l"/>
            <a:r>
              <a:rPr lang="es-CO" sz="1600" dirty="0">
                <a:solidFill>
                  <a:srgbClr val="1D2125"/>
                </a:solidFill>
                <a:latin typeface="Roboto" panose="02000000000000000000" pitchFamily="2" charset="0"/>
              </a:rPr>
              <a:t>3.3. Régimen punitivo</a:t>
            </a:r>
          </a:p>
        </p:txBody>
      </p:sp>
      <p:sp>
        <p:nvSpPr>
          <p:cNvPr id="6" name="Rectángulo redondeado 5">
            <a:extLst>
              <a:ext uri="{FF2B5EF4-FFF2-40B4-BE49-F238E27FC236}">
                <a16:creationId xmlns:a16="http://schemas.microsoft.com/office/drawing/2014/main" id="{6C18181F-EE83-7B10-56A5-88AFE840F67E}"/>
              </a:ext>
            </a:extLst>
          </p:cNvPr>
          <p:cNvSpPr/>
          <p:nvPr/>
        </p:nvSpPr>
        <p:spPr>
          <a:xfrm>
            <a:off x="7106238" y="4226586"/>
            <a:ext cx="4068563" cy="236398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s-CO" sz="1400" b="1" dirty="0">
                <a:solidFill>
                  <a:srgbClr val="1D2125"/>
                </a:solidFill>
                <a:latin typeface="Roboto" panose="02000000000000000000" pitchFamily="2" charset="0"/>
              </a:rPr>
              <a:t>4. Aspectos procedimentales</a:t>
            </a:r>
            <a:endParaRPr lang="es-CO" sz="1400" b="0" i="0" dirty="0">
              <a:solidFill>
                <a:srgbClr val="1D2125"/>
              </a:solidFill>
              <a:effectLst/>
              <a:latin typeface="Roboto" panose="02000000000000000000" pitchFamily="2" charset="0"/>
            </a:endParaRPr>
          </a:p>
          <a:p>
            <a:pPr algn="l"/>
            <a:r>
              <a:rPr lang="es-CO" sz="1400" dirty="0">
                <a:solidFill>
                  <a:srgbClr val="1D2125"/>
                </a:solidFill>
                <a:latin typeface="Roboto" panose="02000000000000000000" pitchFamily="2" charset="0"/>
              </a:rPr>
              <a:t>4</a:t>
            </a:r>
            <a:r>
              <a:rPr lang="es-CO" sz="1400" b="0" i="0" dirty="0">
                <a:solidFill>
                  <a:srgbClr val="1D2125"/>
                </a:solidFill>
                <a:effectLst/>
                <a:latin typeface="Roboto" panose="02000000000000000000" pitchFamily="2" charset="0"/>
              </a:rPr>
              <a:t>.1. </a:t>
            </a:r>
            <a:r>
              <a:rPr lang="es-CO" sz="1400" dirty="0">
                <a:solidFill>
                  <a:srgbClr val="1D2125"/>
                </a:solidFill>
                <a:latin typeface="Roboto" panose="02000000000000000000" pitchFamily="2" charset="0"/>
              </a:rPr>
              <a:t>Presupuestos de la acción disciplinaria</a:t>
            </a:r>
          </a:p>
          <a:p>
            <a:r>
              <a:rPr lang="es-CO" sz="1400" b="0" i="0" dirty="0">
                <a:solidFill>
                  <a:srgbClr val="1D2125"/>
                </a:solidFill>
                <a:effectLst/>
                <a:latin typeface="Roboto" panose="02000000000000000000" pitchFamily="2" charset="0"/>
              </a:rPr>
              <a:t>4.1.1. </a:t>
            </a:r>
            <a:r>
              <a:rPr lang="es-CO" sz="1400" dirty="0">
                <a:solidFill>
                  <a:srgbClr val="1D2125"/>
                </a:solidFill>
                <a:latin typeface="Roboto" panose="02000000000000000000" pitchFamily="2" charset="0"/>
              </a:rPr>
              <a:t>Oportunidad</a:t>
            </a:r>
          </a:p>
          <a:p>
            <a:pPr algn="l"/>
            <a:r>
              <a:rPr lang="es-CO" sz="1400" b="0" i="0" dirty="0">
                <a:solidFill>
                  <a:srgbClr val="1D2125"/>
                </a:solidFill>
                <a:effectLst/>
                <a:latin typeface="Roboto" panose="02000000000000000000" pitchFamily="2" charset="0"/>
              </a:rPr>
              <a:t>4.1.2. Competencia</a:t>
            </a:r>
          </a:p>
          <a:p>
            <a:pPr algn="l"/>
            <a:r>
              <a:rPr lang="es-CO" sz="1400" dirty="0">
                <a:solidFill>
                  <a:srgbClr val="1D2125"/>
                </a:solidFill>
                <a:latin typeface="Roboto" panose="02000000000000000000" pitchFamily="2" charset="0"/>
              </a:rPr>
              <a:t>4.1.3. Sujetos procesales</a:t>
            </a:r>
            <a:endParaRPr lang="es-CO" sz="1400" b="0" i="0" dirty="0">
              <a:solidFill>
                <a:srgbClr val="1D2125"/>
              </a:solidFill>
              <a:effectLst/>
              <a:latin typeface="Roboto" panose="02000000000000000000" pitchFamily="2" charset="0"/>
            </a:endParaRPr>
          </a:p>
          <a:p>
            <a:pPr algn="l"/>
            <a:r>
              <a:rPr lang="es-CO" sz="1400" dirty="0">
                <a:solidFill>
                  <a:srgbClr val="1D2125"/>
                </a:solidFill>
                <a:latin typeface="Roboto" panose="02000000000000000000" pitchFamily="2" charset="0"/>
              </a:rPr>
              <a:t>4.1.3. </a:t>
            </a:r>
            <a:r>
              <a:rPr lang="es-CO" sz="1400" b="0" i="0" dirty="0">
                <a:solidFill>
                  <a:srgbClr val="1D2125"/>
                </a:solidFill>
                <a:effectLst/>
                <a:latin typeface="Roboto" panose="02000000000000000000" pitchFamily="2" charset="0"/>
              </a:rPr>
              <a:t>Publicidad</a:t>
            </a:r>
          </a:p>
          <a:p>
            <a:pPr algn="l"/>
            <a:r>
              <a:rPr lang="es-CO" sz="1400" dirty="0">
                <a:solidFill>
                  <a:srgbClr val="1D2125"/>
                </a:solidFill>
                <a:latin typeface="Roboto" panose="02000000000000000000" pitchFamily="2" charset="0"/>
              </a:rPr>
              <a:t>4.1.4. Recursos</a:t>
            </a:r>
          </a:p>
          <a:p>
            <a:pPr algn="l"/>
            <a:r>
              <a:rPr lang="es-CO" sz="1400" b="0" i="0" dirty="0">
                <a:solidFill>
                  <a:srgbClr val="1D2125"/>
                </a:solidFill>
                <a:effectLst/>
                <a:latin typeface="Roboto" panose="02000000000000000000" pitchFamily="2" charset="0"/>
              </a:rPr>
              <a:t>4.1.5. Nulidades</a:t>
            </a:r>
          </a:p>
          <a:p>
            <a:pPr algn="l"/>
            <a:r>
              <a:rPr lang="es-CO" sz="1400" dirty="0">
                <a:solidFill>
                  <a:srgbClr val="1D2125"/>
                </a:solidFill>
                <a:latin typeface="Roboto" panose="02000000000000000000" pitchFamily="2" charset="0"/>
              </a:rPr>
              <a:t>4.2. Régimen probatorio</a:t>
            </a:r>
          </a:p>
          <a:p>
            <a:pPr algn="l"/>
            <a:r>
              <a:rPr lang="es-CO" sz="1400" b="0" i="0" dirty="0">
                <a:solidFill>
                  <a:srgbClr val="1D2125"/>
                </a:solidFill>
                <a:effectLst/>
                <a:latin typeface="Roboto" panose="02000000000000000000" pitchFamily="2" charset="0"/>
              </a:rPr>
              <a:t>4.3. Procedimiento disciplinario </a:t>
            </a:r>
          </a:p>
        </p:txBody>
      </p:sp>
      <p:sp>
        <p:nvSpPr>
          <p:cNvPr id="11" name="Rectángulo 10">
            <a:extLst>
              <a:ext uri="{FF2B5EF4-FFF2-40B4-BE49-F238E27FC236}">
                <a16:creationId xmlns:a16="http://schemas.microsoft.com/office/drawing/2014/main" id="{0E694A76-DBCC-5ACB-45F6-1ADBE35E86B1}"/>
              </a:ext>
            </a:extLst>
          </p:cNvPr>
          <p:cNvSpPr/>
          <p:nvPr/>
        </p:nvSpPr>
        <p:spPr>
          <a:xfrm>
            <a:off x="4315806" y="647053"/>
            <a:ext cx="4202131" cy="3828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sz="1800" b="1" dirty="0">
                <a:solidFill>
                  <a:schemeClr val="bg1"/>
                </a:solidFill>
                <a:latin typeface="Roboto" panose="02000000000000000000" pitchFamily="2" charset="0"/>
              </a:rPr>
              <a:t>PROGRAMA ACADÉMICO</a:t>
            </a:r>
          </a:p>
        </p:txBody>
      </p:sp>
    </p:spTree>
    <p:extLst>
      <p:ext uri="{BB962C8B-B14F-4D97-AF65-F5344CB8AC3E}">
        <p14:creationId xmlns:p14="http://schemas.microsoft.com/office/powerpoint/2010/main" val="1996392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0" name="Conector recto 9">
            <a:extLst>
              <a:ext uri="{FF2B5EF4-FFF2-40B4-BE49-F238E27FC236}">
                <a16:creationId xmlns:a16="http://schemas.microsoft.com/office/drawing/2014/main" id="{49F0CCAB-94F4-774F-BC65-C79518005910}"/>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 name="CuadroTexto 1">
            <a:extLst>
              <a:ext uri="{FF2B5EF4-FFF2-40B4-BE49-F238E27FC236}">
                <a16:creationId xmlns:a16="http://schemas.microsoft.com/office/drawing/2014/main" id="{0C894923-27FF-75DE-A120-1719CC379758}"/>
              </a:ext>
            </a:extLst>
          </p:cNvPr>
          <p:cNvSpPr txBox="1"/>
          <p:nvPr/>
        </p:nvSpPr>
        <p:spPr>
          <a:xfrm>
            <a:off x="3437969" y="2703525"/>
            <a:ext cx="6172096" cy="1264962"/>
          </a:xfrm>
          <a:prstGeom prst="rect">
            <a:avLst/>
          </a:prstGeom>
          <a:noFill/>
        </p:spPr>
        <p:txBody>
          <a:bodyPr wrap="square" rtlCol="0">
            <a:spAutoFit/>
          </a:bodyPr>
          <a:lstStyle/>
          <a:p>
            <a:pPr algn="ctr"/>
            <a:r>
              <a:rPr lang="es-CO" sz="3810" b="1" i="1" dirty="0">
                <a:solidFill>
                  <a:schemeClr val="bg1"/>
                </a:solidFill>
                <a:latin typeface="Roboto" panose="02000000000000000000" pitchFamily="2" charset="0"/>
              </a:rPr>
              <a:t>Nociones Básicas de Derecho Disciplinario</a:t>
            </a:r>
            <a:endParaRPr lang="es-CO" sz="3810" i="1" dirty="0">
              <a:solidFill>
                <a:schemeClr val="bg1"/>
              </a:solidFill>
              <a:latin typeface="Roboto" panose="02000000000000000000" pitchFamily="2" charset="0"/>
            </a:endParaRPr>
          </a:p>
        </p:txBody>
      </p:sp>
      <p:pic>
        <p:nvPicPr>
          <p:cNvPr id="3" name="Imagen 2">
            <a:extLst>
              <a:ext uri="{FF2B5EF4-FFF2-40B4-BE49-F238E27FC236}">
                <a16:creationId xmlns:a16="http://schemas.microsoft.com/office/drawing/2014/main" id="{6733986E-295A-6253-6EC7-FA42DE1521FD}"/>
              </a:ext>
            </a:extLst>
          </p:cNvPr>
          <p:cNvPicPr>
            <a:picLocks noChangeAspect="1"/>
          </p:cNvPicPr>
          <p:nvPr/>
        </p:nvPicPr>
        <p:blipFill>
          <a:blip r:embed="rId2"/>
          <a:stretch>
            <a:fillRect/>
          </a:stretch>
        </p:blipFill>
        <p:spPr>
          <a:xfrm>
            <a:off x="0" y="0"/>
            <a:ext cx="3596126" cy="1873223"/>
          </a:xfrm>
          <a:prstGeom prst="rect">
            <a:avLst/>
          </a:prstGeom>
        </p:spPr>
      </p:pic>
      <p:pic>
        <p:nvPicPr>
          <p:cNvPr id="4" name="Imagen 3">
            <a:extLst>
              <a:ext uri="{FF2B5EF4-FFF2-40B4-BE49-F238E27FC236}">
                <a16:creationId xmlns:a16="http://schemas.microsoft.com/office/drawing/2014/main" id="{A604467D-7E69-FF0F-B136-C1F8A7E9524D}"/>
              </a:ext>
            </a:extLst>
          </p:cNvPr>
          <p:cNvPicPr>
            <a:picLocks noChangeAspect="1"/>
          </p:cNvPicPr>
          <p:nvPr/>
        </p:nvPicPr>
        <p:blipFill>
          <a:blip r:embed="rId3"/>
          <a:stretch>
            <a:fillRect/>
          </a:stretch>
        </p:blipFill>
        <p:spPr>
          <a:xfrm>
            <a:off x="10014652" y="4415405"/>
            <a:ext cx="2177348" cy="2412460"/>
          </a:xfrm>
          <a:prstGeom prst="rect">
            <a:avLst/>
          </a:prstGeom>
        </p:spPr>
      </p:pic>
      <p:sp>
        <p:nvSpPr>
          <p:cNvPr id="5" name="CuadroTexto 4">
            <a:extLst>
              <a:ext uri="{FF2B5EF4-FFF2-40B4-BE49-F238E27FC236}">
                <a16:creationId xmlns:a16="http://schemas.microsoft.com/office/drawing/2014/main" id="{11CC92FD-0716-4910-9382-8984C7FB9BDA}"/>
              </a:ext>
            </a:extLst>
          </p:cNvPr>
          <p:cNvSpPr txBox="1"/>
          <p:nvPr/>
        </p:nvSpPr>
        <p:spPr>
          <a:xfrm>
            <a:off x="4179583" y="369103"/>
            <a:ext cx="6948860" cy="830997"/>
          </a:xfrm>
          <a:prstGeom prst="rect">
            <a:avLst/>
          </a:prstGeom>
          <a:noFill/>
          <a:ln>
            <a:solidFill>
              <a:schemeClr val="bg1"/>
            </a:solidFill>
          </a:ln>
        </p:spPr>
        <p:txBody>
          <a:bodyPr wrap="square" rtlCol="0">
            <a:spAutoFit/>
          </a:bodyPr>
          <a:lstStyle/>
          <a:p>
            <a:pPr algn="ctr"/>
            <a:r>
              <a:rPr lang="es-ES_tradnl" sz="2400" b="1" dirty="0">
                <a:solidFill>
                  <a:schemeClr val="bg1"/>
                </a:solidFill>
                <a:latin typeface="Calibri" panose="020F0502020204030204" pitchFamily="34" charset="0"/>
                <a:cs typeface="Calibri" panose="020F0502020204030204" pitchFamily="34" charset="0"/>
              </a:rPr>
              <a:t>REGIMEN DISCIPLINARIO DE LAS FUERZA MILITARES</a:t>
            </a:r>
          </a:p>
          <a:p>
            <a:pPr algn="ctr"/>
            <a:r>
              <a:rPr lang="es-ES_tradnl" sz="2400" b="1" dirty="0">
                <a:solidFill>
                  <a:schemeClr val="bg1"/>
                </a:solidFill>
                <a:latin typeface="Calibri" panose="020F0502020204030204" pitchFamily="34" charset="0"/>
                <a:cs typeface="Calibri" panose="020F0502020204030204" pitchFamily="34" charset="0"/>
              </a:rPr>
              <a:t>LEY 1862 DE 2017</a:t>
            </a:r>
          </a:p>
        </p:txBody>
      </p:sp>
    </p:spTree>
    <p:extLst>
      <p:ext uri="{BB962C8B-B14F-4D97-AF65-F5344CB8AC3E}">
        <p14:creationId xmlns:p14="http://schemas.microsoft.com/office/powerpoint/2010/main" val="485229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Título">
            <a:extLst>
              <a:ext uri="{FF2B5EF4-FFF2-40B4-BE49-F238E27FC236}">
                <a16:creationId xmlns:a16="http://schemas.microsoft.com/office/drawing/2014/main" id="{1AB3F184-BF6E-459C-06EC-A151F12F1CFF}"/>
              </a:ext>
            </a:extLst>
          </p:cNvPr>
          <p:cNvSpPr>
            <a:spLocks noGrp="1"/>
          </p:cNvSpPr>
          <p:nvPr>
            <p:ph type="ctrTitle"/>
          </p:nvPr>
        </p:nvSpPr>
        <p:spPr>
          <a:xfrm>
            <a:off x="2123692" y="222492"/>
            <a:ext cx="8136904" cy="792088"/>
          </a:xfrm>
          <a:ln>
            <a:solidFill>
              <a:schemeClr val="bg1"/>
            </a:solidFill>
            <a:miter lim="800000"/>
            <a:headEnd/>
            <a:tailEnd/>
          </a:ln>
        </p:spPr>
        <p:txBody>
          <a:bodyPr>
            <a:normAutofit/>
          </a:bodyPr>
          <a:lstStyle/>
          <a:p>
            <a:pPr eaLnBrk="1" hangingPunct="1">
              <a:defRPr/>
            </a:pPr>
            <a:r>
              <a:rPr lang="es-ES" sz="3117" b="1" dirty="0">
                <a:solidFill>
                  <a:schemeClr val="bg1"/>
                </a:solidFill>
                <a:latin typeface="Calibri" panose="020F0502020204030204" pitchFamily="34" charset="0"/>
                <a:cs typeface="Calibri" panose="020F0502020204030204" pitchFamily="34" charset="0"/>
              </a:rPr>
              <a:t>FUNDAMENTO CONSTITUCIONAL</a:t>
            </a:r>
            <a:endParaRPr lang="es-ES" sz="6927" b="1" dirty="0">
              <a:solidFill>
                <a:schemeClr val="bg1"/>
              </a:solidFill>
              <a:latin typeface="Calibri" panose="020F0502020204030204" pitchFamily="34" charset="0"/>
              <a:cs typeface="Calibri" panose="020F0502020204030204" pitchFamily="34" charset="0"/>
            </a:endParaRPr>
          </a:p>
        </p:txBody>
      </p:sp>
      <p:sp>
        <p:nvSpPr>
          <p:cNvPr id="3" name="2 Subtítulo">
            <a:extLst>
              <a:ext uri="{FF2B5EF4-FFF2-40B4-BE49-F238E27FC236}">
                <a16:creationId xmlns:a16="http://schemas.microsoft.com/office/drawing/2014/main" id="{8F3B0169-A107-7EC3-673C-AF40B430380D}"/>
              </a:ext>
            </a:extLst>
          </p:cNvPr>
          <p:cNvSpPr>
            <a:spLocks noGrp="1"/>
          </p:cNvSpPr>
          <p:nvPr>
            <p:ph type="subTitle" idx="1"/>
          </p:nvPr>
        </p:nvSpPr>
        <p:spPr>
          <a:xfrm>
            <a:off x="2057400" y="2349500"/>
            <a:ext cx="7854950" cy="3671888"/>
          </a:xfrm>
        </p:spPr>
        <p:txBody>
          <a:bodyPr/>
          <a:lstStyle/>
          <a:p>
            <a:pPr marL="533415" indent="-533415"/>
            <a:endParaRPr lang="es-ES" altLang="es-CO" dirty="0"/>
          </a:p>
        </p:txBody>
      </p:sp>
      <p:sp>
        <p:nvSpPr>
          <p:cNvPr id="4" name="Rectángulo 3">
            <a:extLst>
              <a:ext uri="{FF2B5EF4-FFF2-40B4-BE49-F238E27FC236}">
                <a16:creationId xmlns:a16="http://schemas.microsoft.com/office/drawing/2014/main" id="{27BF8738-7F45-5CD4-C49B-2267F0E9FFC8}"/>
              </a:ext>
            </a:extLst>
          </p:cNvPr>
          <p:cNvSpPr/>
          <p:nvPr/>
        </p:nvSpPr>
        <p:spPr>
          <a:xfrm>
            <a:off x="543226" y="1459553"/>
            <a:ext cx="11105547" cy="489930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6737" indent="-46737" algn="just"/>
            <a:r>
              <a:rPr lang="es-ES" altLang="es-CO" sz="3290" dirty="0">
                <a:solidFill>
                  <a:schemeClr val="tx1"/>
                </a:solidFill>
                <a:latin typeface="Arial" panose="020B0604020202020204" pitchFamily="34" charset="0"/>
                <a:cs typeface="Arial" panose="020B0604020202020204" pitchFamily="34" charset="0"/>
              </a:rPr>
              <a:t>Principios constitucionales que fundamentan la existencia del derecho disciplinario:</a:t>
            </a:r>
          </a:p>
          <a:p>
            <a:pPr marL="533415" indent="-533415" algn="just"/>
            <a:endParaRPr lang="es-ES" altLang="es-CO" sz="3290" dirty="0">
              <a:solidFill>
                <a:schemeClr val="tx1"/>
              </a:solidFill>
              <a:latin typeface="Arial" panose="020B0604020202020204" pitchFamily="34" charset="0"/>
              <a:cs typeface="Arial" panose="020B0604020202020204" pitchFamily="34" charset="0"/>
            </a:endParaRPr>
          </a:p>
          <a:p>
            <a:pPr marL="533415" indent="-533415" algn="just"/>
            <a:r>
              <a:rPr lang="es-ES" altLang="es-CO" sz="3290" dirty="0">
                <a:solidFill>
                  <a:schemeClr val="tx1"/>
                </a:solidFill>
                <a:latin typeface="Arial" panose="020B0604020202020204" pitchFamily="34" charset="0"/>
                <a:cs typeface="Arial" panose="020B0604020202020204" pitchFamily="34" charset="0"/>
              </a:rPr>
              <a:t>1. Estado Social de Derecho (Art. 1) </a:t>
            </a:r>
          </a:p>
          <a:p>
            <a:pPr marL="533415" indent="-533415" algn="just"/>
            <a:r>
              <a:rPr lang="es-ES" altLang="es-CO" sz="3290" dirty="0">
                <a:solidFill>
                  <a:schemeClr val="tx1"/>
                </a:solidFill>
                <a:latin typeface="Arial" panose="020B0604020202020204" pitchFamily="34" charset="0"/>
                <a:cs typeface="Arial" panose="020B0604020202020204" pitchFamily="34" charset="0"/>
              </a:rPr>
              <a:t>2. Principio de responsabilidad (Arts. 6 y 124)</a:t>
            </a:r>
          </a:p>
          <a:p>
            <a:pPr marL="533415" indent="-533415" algn="just"/>
            <a:r>
              <a:rPr lang="es-ES" altLang="es-CO" sz="3290" dirty="0">
                <a:solidFill>
                  <a:schemeClr val="tx1"/>
                </a:solidFill>
                <a:latin typeface="Arial" panose="020B0604020202020204" pitchFamily="34" charset="0"/>
                <a:cs typeface="Arial" panose="020B0604020202020204" pitchFamily="34" charset="0"/>
              </a:rPr>
              <a:t>3. Deber funcional y relación de sujeción especial(Art. 122)</a:t>
            </a:r>
          </a:p>
          <a:p>
            <a:pPr marL="533415" indent="-533415" algn="just"/>
            <a:r>
              <a:rPr lang="es-ES" altLang="es-CO" sz="3290" dirty="0">
                <a:solidFill>
                  <a:schemeClr val="tx1"/>
                </a:solidFill>
                <a:latin typeface="Arial" panose="020B0604020202020204" pitchFamily="34" charset="0"/>
                <a:cs typeface="Arial" panose="020B0604020202020204" pitchFamily="34" charset="0"/>
              </a:rPr>
              <a:t>4. Capacidad para ser sujeto disciplinable (Art. 123)</a:t>
            </a:r>
          </a:p>
          <a:p>
            <a:pPr marL="533415" indent="-533415" algn="just"/>
            <a:r>
              <a:rPr lang="es-ES" altLang="es-CO" sz="3290" dirty="0">
                <a:solidFill>
                  <a:schemeClr val="tx1"/>
                </a:solidFill>
                <a:latin typeface="Arial" panose="020B0604020202020204" pitchFamily="34" charset="0"/>
                <a:cs typeface="Arial" panose="020B0604020202020204" pitchFamily="34" charset="0"/>
              </a:rPr>
              <a:t>5. Principio de autotutela (Inc. segundo Artículo 209)</a:t>
            </a:r>
          </a:p>
          <a:p>
            <a:pPr marL="533415" indent="-533415" algn="just"/>
            <a:r>
              <a:rPr lang="es-ES" altLang="es-CO" sz="3290" dirty="0">
                <a:solidFill>
                  <a:schemeClr val="tx1"/>
                </a:solidFill>
                <a:latin typeface="Arial" panose="020B0604020202020204" pitchFamily="34" charset="0"/>
                <a:cs typeface="Arial" panose="020B0604020202020204" pitchFamily="34" charset="0"/>
              </a:rPr>
              <a:t>6. Régimen especial (Art. 217)</a:t>
            </a:r>
          </a:p>
          <a:p>
            <a:pPr marL="533415" indent="-533415" algn="just"/>
            <a:endParaRPr lang="es-ES" altLang="es-CO" sz="329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4469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7050F9D4-352D-C819-973E-1BCF4AC6E7BD}"/>
              </a:ext>
            </a:extLst>
          </p:cNvPr>
          <p:cNvSpPr txBox="1">
            <a:spLocks/>
          </p:cNvSpPr>
          <p:nvPr/>
        </p:nvSpPr>
        <p:spPr>
          <a:xfrm>
            <a:off x="3432046" y="285610"/>
            <a:ext cx="6281932" cy="684797"/>
          </a:xfrm>
          <a:prstGeom prst="rect">
            <a:avLst/>
          </a:prstGeom>
          <a:noFill/>
          <a:ln>
            <a:solidFill>
              <a:schemeClr val="bg1"/>
            </a:solidFill>
          </a:ln>
        </p:spPr>
        <p:txBody>
          <a:bodyPr vert="horz" lIns="88838" tIns="44419" rIns="88838" bIns="4441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s-CO" sz="2721" b="1" dirty="0">
                <a:solidFill>
                  <a:schemeClr val="bg1"/>
                </a:solidFill>
                <a:latin typeface="Arial" panose="020B0604020202020204" pitchFamily="34" charset="0"/>
                <a:cs typeface="Arial" panose="020B0604020202020204" pitchFamily="34" charset="0"/>
              </a:rPr>
              <a:t>CONSAGRACIÓN CONSTITUCIONAL </a:t>
            </a:r>
          </a:p>
        </p:txBody>
      </p:sp>
      <p:sp>
        <p:nvSpPr>
          <p:cNvPr id="6" name="Rectángulo 5">
            <a:extLst>
              <a:ext uri="{FF2B5EF4-FFF2-40B4-BE49-F238E27FC236}">
                <a16:creationId xmlns:a16="http://schemas.microsoft.com/office/drawing/2014/main" id="{3FEE9E6F-48DE-AD4A-ADA5-9736FC6CB154}"/>
              </a:ext>
            </a:extLst>
          </p:cNvPr>
          <p:cNvSpPr/>
          <p:nvPr/>
        </p:nvSpPr>
        <p:spPr>
          <a:xfrm>
            <a:off x="1094391" y="1611911"/>
            <a:ext cx="10003218" cy="41488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altLang="es-CO" sz="2721" b="1" dirty="0">
                <a:solidFill>
                  <a:srgbClr val="FF0000"/>
                </a:solidFill>
              </a:rPr>
              <a:t>Artículo 6°</a:t>
            </a:r>
          </a:p>
          <a:p>
            <a:endParaRPr lang="es-CO" altLang="es-CO" sz="2721" b="1" dirty="0">
              <a:solidFill>
                <a:schemeClr val="tx1"/>
              </a:solidFill>
            </a:endParaRPr>
          </a:p>
          <a:p>
            <a:pPr algn="just">
              <a:buNone/>
            </a:pPr>
            <a:r>
              <a:rPr lang="es-MX" sz="2721" i="1" dirty="0">
                <a:solidFill>
                  <a:schemeClr val="tx1"/>
                </a:solidFill>
              </a:rPr>
              <a:t>Los particulares sólo son responsables ante las autoridades por infringir la Constitución y las leyes. </a:t>
            </a:r>
          </a:p>
          <a:p>
            <a:pPr algn="just">
              <a:buNone/>
            </a:pPr>
            <a:endParaRPr lang="es-MX" sz="2721" i="1" dirty="0">
              <a:solidFill>
                <a:schemeClr val="tx1"/>
              </a:solidFill>
            </a:endParaRPr>
          </a:p>
          <a:p>
            <a:pPr algn="just">
              <a:buNone/>
            </a:pPr>
            <a:r>
              <a:rPr lang="es-MX" sz="2721" i="1" dirty="0">
                <a:solidFill>
                  <a:srgbClr val="FF0000"/>
                </a:solidFill>
              </a:rPr>
              <a:t>Los servidores públicos lo son por la misma causa y por omisión o extralimitación en el ejercicio de sus funciones.</a:t>
            </a:r>
            <a:endParaRPr lang="es-ES" altLang="es-CO" sz="2721" i="1" dirty="0">
              <a:solidFill>
                <a:srgbClr val="FF0000"/>
              </a:solidFill>
            </a:endParaRPr>
          </a:p>
        </p:txBody>
      </p:sp>
    </p:spTree>
    <p:extLst>
      <p:ext uri="{BB962C8B-B14F-4D97-AF65-F5344CB8AC3E}">
        <p14:creationId xmlns:p14="http://schemas.microsoft.com/office/powerpoint/2010/main" val="3282176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7050F9D4-352D-C819-973E-1BCF4AC6E7BD}"/>
              </a:ext>
            </a:extLst>
          </p:cNvPr>
          <p:cNvSpPr txBox="1">
            <a:spLocks/>
          </p:cNvSpPr>
          <p:nvPr/>
        </p:nvSpPr>
        <p:spPr>
          <a:xfrm>
            <a:off x="3473366" y="364874"/>
            <a:ext cx="6281932" cy="684797"/>
          </a:xfrm>
          <a:prstGeom prst="rect">
            <a:avLst/>
          </a:prstGeom>
          <a:noFill/>
          <a:ln>
            <a:solidFill>
              <a:schemeClr val="bg1"/>
            </a:solidFill>
          </a:ln>
        </p:spPr>
        <p:txBody>
          <a:bodyPr vert="horz" lIns="88838" tIns="44419" rIns="88838" bIns="4441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s-CO" sz="2721" b="1" dirty="0">
                <a:solidFill>
                  <a:schemeClr val="bg1"/>
                </a:solidFill>
                <a:latin typeface="Arial" panose="020B0604020202020204" pitchFamily="34" charset="0"/>
                <a:cs typeface="Arial" panose="020B0604020202020204" pitchFamily="34" charset="0"/>
              </a:rPr>
              <a:t>CONSAGRACIÓN CONSTITUCIONAL </a:t>
            </a:r>
          </a:p>
        </p:txBody>
      </p:sp>
      <p:sp>
        <p:nvSpPr>
          <p:cNvPr id="6" name="Rectángulo 5">
            <a:extLst>
              <a:ext uri="{FF2B5EF4-FFF2-40B4-BE49-F238E27FC236}">
                <a16:creationId xmlns:a16="http://schemas.microsoft.com/office/drawing/2014/main" id="{3FEE9E6F-48DE-AD4A-ADA5-9736FC6CB154}"/>
              </a:ext>
            </a:extLst>
          </p:cNvPr>
          <p:cNvSpPr/>
          <p:nvPr/>
        </p:nvSpPr>
        <p:spPr>
          <a:xfrm>
            <a:off x="505838" y="1840469"/>
            <a:ext cx="11245175" cy="41488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s-CO" sz="3109" b="1" dirty="0">
                <a:solidFill>
                  <a:srgbClr val="FF0000"/>
                </a:solidFill>
              </a:rPr>
              <a:t>Artículo 122.-</a:t>
            </a:r>
          </a:p>
          <a:p>
            <a:pPr algn="just">
              <a:defRPr/>
            </a:pPr>
            <a:endParaRPr lang="es-CO" sz="2721" i="1" dirty="0">
              <a:solidFill>
                <a:schemeClr val="tx1"/>
              </a:solidFill>
            </a:endParaRPr>
          </a:p>
          <a:p>
            <a:pPr algn="just">
              <a:defRPr/>
            </a:pPr>
            <a:r>
              <a:rPr lang="es-CO" sz="2721" i="1" dirty="0">
                <a:solidFill>
                  <a:schemeClr val="tx1"/>
                </a:solidFill>
                <a:latin typeface="Courier New" pitchFamily="49" charset="0"/>
                <a:cs typeface="Courier New" pitchFamily="49" charset="0"/>
              </a:rPr>
              <a:t>«</a:t>
            </a:r>
            <a:r>
              <a:rPr lang="es-ES" sz="2721" i="1" dirty="0">
                <a:solidFill>
                  <a:schemeClr val="tx1"/>
                </a:solidFill>
              </a:rPr>
              <a:t>No habrá empleo público que no tenga funciones detalladas en ley o reglamento…</a:t>
            </a:r>
            <a:r>
              <a:rPr lang="es-ES" sz="2721" i="1" dirty="0">
                <a:solidFill>
                  <a:schemeClr val="tx1"/>
                </a:solidFill>
                <a:latin typeface="Courier New" pitchFamily="49" charset="0"/>
                <a:cs typeface="Courier New" pitchFamily="49" charset="0"/>
              </a:rPr>
              <a:t>»</a:t>
            </a:r>
            <a:r>
              <a:rPr lang="es-CO" sz="2721" i="1" dirty="0">
                <a:solidFill>
                  <a:schemeClr val="tx1"/>
                </a:solidFill>
              </a:rPr>
              <a:t>, vincula al servidor público y su conducta con el cumplimiento de la función o misión confiada por el Estado.</a:t>
            </a:r>
          </a:p>
          <a:p>
            <a:pPr algn="just">
              <a:defRPr/>
            </a:pPr>
            <a:endParaRPr lang="es-CO" sz="2721" dirty="0">
              <a:solidFill>
                <a:schemeClr val="tx1"/>
              </a:solidFill>
            </a:endParaRPr>
          </a:p>
          <a:p>
            <a:pPr algn="just">
              <a:defRPr/>
            </a:pPr>
            <a:r>
              <a:rPr lang="es-CO" sz="2721" dirty="0">
                <a:solidFill>
                  <a:schemeClr val="tx1"/>
                </a:solidFill>
              </a:rPr>
              <a:t>Exige que previo a desempeñar las funciones del cargo, el servidor público jure defender la constitución y cumplir los deberes que el cargo le impone.</a:t>
            </a:r>
          </a:p>
        </p:txBody>
      </p:sp>
    </p:spTree>
    <p:extLst>
      <p:ext uri="{BB962C8B-B14F-4D97-AF65-F5344CB8AC3E}">
        <p14:creationId xmlns:p14="http://schemas.microsoft.com/office/powerpoint/2010/main" val="10517172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7050F9D4-352D-C819-973E-1BCF4AC6E7BD}"/>
              </a:ext>
            </a:extLst>
          </p:cNvPr>
          <p:cNvSpPr txBox="1">
            <a:spLocks/>
          </p:cNvSpPr>
          <p:nvPr/>
        </p:nvSpPr>
        <p:spPr>
          <a:xfrm>
            <a:off x="3353123" y="227818"/>
            <a:ext cx="6281932" cy="684797"/>
          </a:xfrm>
          <a:prstGeom prst="rect">
            <a:avLst/>
          </a:prstGeom>
          <a:noFill/>
          <a:ln>
            <a:solidFill>
              <a:schemeClr val="bg1"/>
            </a:solidFill>
          </a:ln>
        </p:spPr>
        <p:txBody>
          <a:bodyPr vert="horz" lIns="88838" tIns="44419" rIns="88838" bIns="4441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s-CO" sz="2721" b="1" dirty="0">
                <a:solidFill>
                  <a:schemeClr val="bg1"/>
                </a:solidFill>
                <a:latin typeface="Arial" panose="020B0604020202020204" pitchFamily="34" charset="0"/>
                <a:cs typeface="Arial" panose="020B0604020202020204" pitchFamily="34" charset="0"/>
              </a:rPr>
              <a:t>CONSAGRACIÓN CONSTITUCIONAL </a:t>
            </a:r>
          </a:p>
        </p:txBody>
      </p:sp>
      <p:sp>
        <p:nvSpPr>
          <p:cNvPr id="6" name="Rectángulo 5">
            <a:extLst>
              <a:ext uri="{FF2B5EF4-FFF2-40B4-BE49-F238E27FC236}">
                <a16:creationId xmlns:a16="http://schemas.microsoft.com/office/drawing/2014/main" id="{3FEE9E6F-48DE-AD4A-ADA5-9736FC6CB154}"/>
              </a:ext>
            </a:extLst>
          </p:cNvPr>
          <p:cNvSpPr/>
          <p:nvPr/>
        </p:nvSpPr>
        <p:spPr>
          <a:xfrm>
            <a:off x="978901" y="1652632"/>
            <a:ext cx="10234198" cy="46712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es-ES" altLang="es-CO" sz="3109" b="1" dirty="0">
                <a:solidFill>
                  <a:srgbClr val="FF0000"/>
                </a:solidFill>
              </a:rPr>
              <a:t>ARTICULO  123. </a:t>
            </a:r>
          </a:p>
          <a:p>
            <a:pPr algn="just"/>
            <a:endParaRPr lang="es-ES" altLang="es-CO" sz="1360" b="1" dirty="0"/>
          </a:p>
          <a:p>
            <a:pPr algn="just"/>
            <a:r>
              <a:rPr lang="es-ES" altLang="es-CO" sz="2332" i="1" dirty="0">
                <a:solidFill>
                  <a:schemeClr val="tx1"/>
                </a:solidFill>
              </a:rPr>
              <a:t>Son servidores públicos los miembros de las corporaciones públicas, los empleados y trabajadores del Estado y de sus entidades descentralizadas territorialmente y por servicios. </a:t>
            </a:r>
            <a:r>
              <a:rPr lang="es-AR" altLang="es-CO" sz="2332" i="1" dirty="0">
                <a:solidFill>
                  <a:schemeClr val="tx1"/>
                </a:solidFill>
              </a:rPr>
              <a:t>	</a:t>
            </a:r>
          </a:p>
          <a:p>
            <a:pPr algn="just"/>
            <a:endParaRPr lang="es-AR" altLang="es-CO" sz="2332" i="1" dirty="0">
              <a:solidFill>
                <a:schemeClr val="tx1"/>
              </a:solidFill>
            </a:endParaRPr>
          </a:p>
          <a:p>
            <a:pPr algn="just"/>
            <a:r>
              <a:rPr lang="es-CO" sz="2332" i="1" dirty="0">
                <a:solidFill>
                  <a:schemeClr val="tx1"/>
                </a:solidFill>
              </a:rPr>
              <a:t>Los servidores públicos están al servicio del Estado y de la comunidad; ejercerán sus funciones en la forma prevista por la Constitución, la ley y el reglamento.</a:t>
            </a:r>
          </a:p>
          <a:p>
            <a:pPr algn="just"/>
            <a:endParaRPr lang="es-CO" sz="2332" i="1" dirty="0">
              <a:solidFill>
                <a:schemeClr val="tx1"/>
              </a:solidFill>
            </a:endParaRPr>
          </a:p>
          <a:p>
            <a:pPr algn="just"/>
            <a:r>
              <a:rPr lang="es-CO" sz="2332" i="1" dirty="0">
                <a:solidFill>
                  <a:schemeClr val="tx1"/>
                </a:solidFill>
              </a:rPr>
              <a:t>La ley determinará el régimen aplicable a los particulares que temporalmente desempeñen funciones públicas y regulará su ejercicio.</a:t>
            </a:r>
          </a:p>
          <a:p>
            <a:pPr algn="just"/>
            <a:endParaRPr lang="es-AR" altLang="es-CO" sz="2721" b="1" dirty="0">
              <a:solidFill>
                <a:schemeClr val="tx1"/>
              </a:solidFill>
            </a:endParaRPr>
          </a:p>
        </p:txBody>
      </p:sp>
    </p:spTree>
    <p:extLst>
      <p:ext uri="{BB962C8B-B14F-4D97-AF65-F5344CB8AC3E}">
        <p14:creationId xmlns:p14="http://schemas.microsoft.com/office/powerpoint/2010/main" val="3163097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7050F9D4-352D-C819-973E-1BCF4AC6E7BD}"/>
              </a:ext>
            </a:extLst>
          </p:cNvPr>
          <p:cNvSpPr txBox="1">
            <a:spLocks/>
          </p:cNvSpPr>
          <p:nvPr/>
        </p:nvSpPr>
        <p:spPr>
          <a:xfrm>
            <a:off x="2955033" y="311556"/>
            <a:ext cx="6281932" cy="684797"/>
          </a:xfrm>
          <a:prstGeom prst="rect">
            <a:avLst/>
          </a:prstGeom>
          <a:noFill/>
          <a:ln>
            <a:solidFill>
              <a:schemeClr val="bg1"/>
            </a:solidFill>
          </a:ln>
        </p:spPr>
        <p:txBody>
          <a:bodyPr vert="horz" lIns="88838" tIns="44419" rIns="88838" bIns="4441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s-CO" sz="2721" b="1" dirty="0">
                <a:solidFill>
                  <a:schemeClr val="bg1"/>
                </a:solidFill>
                <a:latin typeface="Arial" panose="020B0604020202020204" pitchFamily="34" charset="0"/>
                <a:cs typeface="Arial" panose="020B0604020202020204" pitchFamily="34" charset="0"/>
              </a:rPr>
              <a:t>CONSAGRACIÓN CONSTITUCIONAL </a:t>
            </a:r>
          </a:p>
        </p:txBody>
      </p:sp>
      <p:sp>
        <p:nvSpPr>
          <p:cNvPr id="6" name="Rectángulo 5">
            <a:extLst>
              <a:ext uri="{FF2B5EF4-FFF2-40B4-BE49-F238E27FC236}">
                <a16:creationId xmlns:a16="http://schemas.microsoft.com/office/drawing/2014/main" id="{3FEE9E6F-48DE-AD4A-ADA5-9736FC6CB154}"/>
              </a:ext>
            </a:extLst>
          </p:cNvPr>
          <p:cNvSpPr/>
          <p:nvPr/>
        </p:nvSpPr>
        <p:spPr>
          <a:xfrm>
            <a:off x="854527" y="1541079"/>
            <a:ext cx="10482945" cy="44665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s-MX" sz="3109" b="1" dirty="0">
                <a:solidFill>
                  <a:srgbClr val="FF0000"/>
                </a:solidFill>
              </a:rPr>
              <a:t>ARTICULO 124. </a:t>
            </a:r>
          </a:p>
          <a:p>
            <a:pPr algn="just">
              <a:defRPr/>
            </a:pPr>
            <a:endParaRPr lang="es-MX" sz="2332" b="1" dirty="0">
              <a:solidFill>
                <a:srgbClr val="FF0000"/>
              </a:solidFill>
            </a:endParaRPr>
          </a:p>
          <a:p>
            <a:pPr algn="just">
              <a:defRPr/>
            </a:pPr>
            <a:r>
              <a:rPr lang="es-MX" sz="2721" i="1" dirty="0">
                <a:solidFill>
                  <a:schemeClr val="tx1"/>
                </a:solidFill>
              </a:rPr>
              <a:t>La ley determinará la responsabilidad de los servidores públicos y la manera de hacerla efectiva.</a:t>
            </a:r>
            <a:endParaRPr lang="es-CO" sz="2721" i="1" dirty="0">
              <a:solidFill>
                <a:schemeClr val="tx1"/>
              </a:solidFill>
            </a:endParaRPr>
          </a:p>
          <a:p>
            <a:pPr algn="just">
              <a:defRPr/>
            </a:pPr>
            <a:endParaRPr lang="es-CO" sz="2332" dirty="0">
              <a:solidFill>
                <a:schemeClr val="tx1"/>
              </a:solidFill>
              <a:latin typeface="Arial" panose="020B0604020202020204" pitchFamily="34" charset="0"/>
              <a:cs typeface="Arial" panose="020B0604020202020204" pitchFamily="34" charset="0"/>
            </a:endParaRPr>
          </a:p>
          <a:p>
            <a:pPr algn="just">
              <a:defRPr/>
            </a:pPr>
            <a:r>
              <a:rPr lang="es-CO" sz="2332" dirty="0">
                <a:solidFill>
                  <a:schemeClr val="tx1"/>
                </a:solidFill>
                <a:latin typeface="Arial" panose="020B0604020202020204" pitchFamily="34" charset="0"/>
                <a:cs typeface="Arial" panose="020B0604020202020204" pitchFamily="34" charset="0"/>
              </a:rPr>
              <a:t>En el marco de un Estado Social y democrático de Derecho, antes que   “autoridades”, los agentes del Estado son servidores públicos. </a:t>
            </a:r>
          </a:p>
          <a:p>
            <a:pPr algn="just">
              <a:defRPr/>
            </a:pPr>
            <a:r>
              <a:rPr lang="es-CO" sz="2332" dirty="0">
                <a:solidFill>
                  <a:schemeClr val="tx1"/>
                </a:solidFill>
                <a:latin typeface="Arial" panose="020B0604020202020204" pitchFamily="34" charset="0"/>
                <a:cs typeface="Arial" panose="020B0604020202020204" pitchFamily="34" charset="0"/>
              </a:rPr>
              <a:t>	</a:t>
            </a:r>
          </a:p>
          <a:p>
            <a:pPr algn="just">
              <a:defRPr/>
            </a:pPr>
            <a:r>
              <a:rPr lang="es-CO" sz="2332" dirty="0">
                <a:solidFill>
                  <a:schemeClr val="tx1"/>
                </a:solidFill>
                <a:latin typeface="Arial" panose="020B0604020202020204" pitchFamily="34" charset="0"/>
                <a:cs typeface="Arial" panose="020B0604020202020204" pitchFamily="34" charset="0"/>
              </a:rPr>
              <a:t>En consecuencia, se exige el cumplimiento cabal de los deberes que el cargo o empleo público les imponen, así como el inhibirse de desplegar cualquier conducta que conlleve abuso o extralimitación de las funciones.</a:t>
            </a:r>
          </a:p>
          <a:p>
            <a:pPr algn="just"/>
            <a:endParaRPr lang="es-AR" altLang="es-CO" sz="1069" b="1" dirty="0">
              <a:solidFill>
                <a:schemeClr val="tx1"/>
              </a:solidFill>
            </a:endParaRPr>
          </a:p>
        </p:txBody>
      </p:sp>
    </p:spTree>
    <p:extLst>
      <p:ext uri="{BB962C8B-B14F-4D97-AF65-F5344CB8AC3E}">
        <p14:creationId xmlns:p14="http://schemas.microsoft.com/office/powerpoint/2010/main" val="3518378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A9AD023B-FFAA-5C86-2792-C2D401F3F9CC}"/>
            </a:ext>
          </a:extLst>
        </p:cNvPr>
        <p:cNvGrpSpPr/>
        <p:nvPr/>
      </p:nvGrpSpPr>
      <p:grpSpPr>
        <a:xfrm>
          <a:off x="0" y="0"/>
          <a:ext cx="0" cy="0"/>
          <a:chOff x="0" y="0"/>
          <a:chExt cx="0" cy="0"/>
        </a:xfrm>
      </p:grpSpPr>
      <p:sp>
        <p:nvSpPr>
          <p:cNvPr id="4" name="Título 1">
            <a:extLst>
              <a:ext uri="{FF2B5EF4-FFF2-40B4-BE49-F238E27FC236}">
                <a16:creationId xmlns:a16="http://schemas.microsoft.com/office/drawing/2014/main" id="{1F2A0606-FFD8-4100-0F6E-D39AF3A18362}"/>
              </a:ext>
            </a:extLst>
          </p:cNvPr>
          <p:cNvSpPr txBox="1">
            <a:spLocks/>
          </p:cNvSpPr>
          <p:nvPr/>
        </p:nvSpPr>
        <p:spPr>
          <a:xfrm>
            <a:off x="3030533" y="596782"/>
            <a:ext cx="6281932" cy="684797"/>
          </a:xfrm>
          <a:prstGeom prst="rect">
            <a:avLst/>
          </a:prstGeom>
          <a:noFill/>
          <a:ln>
            <a:solidFill>
              <a:schemeClr val="bg1"/>
            </a:solidFill>
          </a:ln>
        </p:spPr>
        <p:txBody>
          <a:bodyPr vert="horz" lIns="88838" tIns="44419" rIns="88838" bIns="4441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s-CO" sz="2400" b="1" dirty="0">
                <a:solidFill>
                  <a:schemeClr val="bg1"/>
                </a:solidFill>
                <a:latin typeface="Arial" panose="020B0604020202020204" pitchFamily="34" charset="0"/>
                <a:cs typeface="Arial" panose="020B0604020202020204" pitchFamily="34" charset="0"/>
              </a:rPr>
              <a:t>CONSAGRACIÓN CONSTITUCIONAL </a:t>
            </a:r>
          </a:p>
        </p:txBody>
      </p:sp>
      <p:sp>
        <p:nvSpPr>
          <p:cNvPr id="6" name="Rectángulo 5">
            <a:extLst>
              <a:ext uri="{FF2B5EF4-FFF2-40B4-BE49-F238E27FC236}">
                <a16:creationId xmlns:a16="http://schemas.microsoft.com/office/drawing/2014/main" id="{25DC142B-C55F-DCB8-0A77-4A5ADC24FE34}"/>
              </a:ext>
            </a:extLst>
          </p:cNvPr>
          <p:cNvSpPr/>
          <p:nvPr/>
        </p:nvSpPr>
        <p:spPr>
          <a:xfrm>
            <a:off x="854527" y="1541079"/>
            <a:ext cx="10482945" cy="507783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endParaRPr lang="es-MX" sz="2400" b="1" dirty="0">
              <a:solidFill>
                <a:srgbClr val="FF0000"/>
              </a:solidFill>
            </a:endParaRPr>
          </a:p>
          <a:p>
            <a:pPr algn="just">
              <a:defRPr/>
            </a:pPr>
            <a:endParaRPr lang="es-MX" sz="2400" b="1" dirty="0">
              <a:solidFill>
                <a:srgbClr val="FF0000"/>
              </a:solidFill>
            </a:endParaRPr>
          </a:p>
          <a:p>
            <a:pPr algn="just">
              <a:defRPr/>
            </a:pPr>
            <a:r>
              <a:rPr lang="es-MX" sz="2400" b="1" dirty="0">
                <a:solidFill>
                  <a:srgbClr val="FF0000"/>
                </a:solidFill>
              </a:rPr>
              <a:t>ARTICULO 217.</a:t>
            </a:r>
          </a:p>
          <a:p>
            <a:pPr algn="just">
              <a:defRPr/>
            </a:pPr>
            <a:endParaRPr lang="es-CO" sz="2400" b="0" i="0" dirty="0">
              <a:solidFill>
                <a:schemeClr val="tx1"/>
              </a:solidFill>
              <a:effectLst/>
              <a:latin typeface="Open Sans" panose="020B0606030504020204" pitchFamily="34" charset="0"/>
            </a:endParaRPr>
          </a:p>
          <a:p>
            <a:pPr algn="just">
              <a:defRPr/>
            </a:pPr>
            <a:r>
              <a:rPr lang="es-CO" sz="2400" b="0" i="0" dirty="0">
                <a:solidFill>
                  <a:schemeClr val="tx1"/>
                </a:solidFill>
                <a:effectLst/>
                <a:latin typeface="Open Sans" panose="020B0606030504020204" pitchFamily="34" charset="0"/>
              </a:rPr>
              <a:t>La Nación tendrá para su defensa unas Fuerzas Militares permanentes constituidas por el Ejército, la Armada y la </a:t>
            </a:r>
            <a:r>
              <a:rPr lang="es-CO" sz="2400" b="1" i="0" dirty="0">
                <a:solidFill>
                  <a:schemeClr val="tx1"/>
                </a:solidFill>
                <a:effectLst/>
                <a:latin typeface="Open Sans" panose="020B0606030504020204" pitchFamily="34" charset="0"/>
              </a:rPr>
              <a:t>Fuerza Aérea.</a:t>
            </a:r>
          </a:p>
          <a:p>
            <a:pPr algn="just">
              <a:defRPr/>
            </a:pPr>
            <a:endParaRPr lang="es-CO" sz="2400" b="0" i="0" dirty="0">
              <a:solidFill>
                <a:schemeClr val="tx1"/>
              </a:solidFill>
              <a:effectLst/>
              <a:latin typeface="Open Sans" panose="020B0606030504020204" pitchFamily="34" charset="0"/>
            </a:endParaRPr>
          </a:p>
          <a:p>
            <a:pPr algn="just">
              <a:defRPr/>
            </a:pPr>
            <a:r>
              <a:rPr lang="es-CO" sz="2400" b="0" i="0" dirty="0">
                <a:solidFill>
                  <a:schemeClr val="tx1"/>
                </a:solidFill>
                <a:effectLst/>
                <a:latin typeface="Open Sans" panose="020B0606030504020204" pitchFamily="34" charset="0"/>
              </a:rPr>
              <a:t>Las Fuerzas Militares tendrán como finalidad primordial la defensa de la soberanía, la independencia, la integridad del territorio nacional y del orden constitucional.</a:t>
            </a:r>
          </a:p>
          <a:p>
            <a:pPr algn="just">
              <a:defRPr/>
            </a:pPr>
            <a:endParaRPr lang="es-CO" sz="2400" dirty="0">
              <a:solidFill>
                <a:schemeClr val="tx1"/>
              </a:solidFill>
              <a:latin typeface="Open Sans" panose="020B0606030504020204" pitchFamily="34" charset="0"/>
            </a:endParaRPr>
          </a:p>
          <a:p>
            <a:pPr algn="just">
              <a:defRPr/>
            </a:pPr>
            <a:r>
              <a:rPr lang="es-CO" sz="2400" b="0" i="0" dirty="0">
                <a:solidFill>
                  <a:schemeClr val="tx1"/>
                </a:solidFill>
                <a:effectLst/>
                <a:latin typeface="Open Sans" panose="020B0606030504020204" pitchFamily="34" charset="0"/>
              </a:rPr>
              <a:t>La Ley determinará el sistema de reemplazos en las Fuerzas Militares, así como los ascensos, derechos y obligaciones de sus miembros y el </a:t>
            </a:r>
            <a:r>
              <a:rPr lang="es-CO" sz="2400" b="1" i="0" dirty="0">
                <a:solidFill>
                  <a:schemeClr val="tx1"/>
                </a:solidFill>
                <a:effectLst/>
                <a:latin typeface="Open Sans" panose="020B0606030504020204" pitchFamily="34" charset="0"/>
              </a:rPr>
              <a:t>régimen especial </a:t>
            </a:r>
            <a:r>
              <a:rPr lang="es-CO" sz="2400" b="0" i="0" dirty="0">
                <a:solidFill>
                  <a:schemeClr val="tx1"/>
                </a:solidFill>
                <a:effectLst/>
                <a:latin typeface="Open Sans" panose="020B0606030504020204" pitchFamily="34" charset="0"/>
              </a:rPr>
              <a:t>de carrera, prestacional y </a:t>
            </a:r>
            <a:r>
              <a:rPr lang="es-CO" sz="2400" b="1" i="0" dirty="0">
                <a:solidFill>
                  <a:schemeClr val="tx1"/>
                </a:solidFill>
                <a:effectLst/>
                <a:latin typeface="Open Sans" panose="020B0606030504020204" pitchFamily="34" charset="0"/>
              </a:rPr>
              <a:t>disciplinario</a:t>
            </a:r>
            <a:r>
              <a:rPr lang="es-CO" sz="2400" b="0" i="0" dirty="0">
                <a:solidFill>
                  <a:schemeClr val="tx1"/>
                </a:solidFill>
                <a:effectLst/>
                <a:latin typeface="Open Sans" panose="020B0606030504020204" pitchFamily="34" charset="0"/>
              </a:rPr>
              <a:t>, que les es propio.</a:t>
            </a:r>
            <a:r>
              <a:rPr lang="es-MX" sz="2400" b="1" dirty="0">
                <a:solidFill>
                  <a:schemeClr val="tx1"/>
                </a:solidFill>
              </a:rPr>
              <a:t> </a:t>
            </a:r>
          </a:p>
          <a:p>
            <a:pPr algn="just">
              <a:defRPr/>
            </a:pPr>
            <a:endParaRPr lang="es-MX" b="1" dirty="0">
              <a:solidFill>
                <a:schemeClr val="tx1"/>
              </a:solidFill>
            </a:endParaRPr>
          </a:p>
          <a:p>
            <a:pPr algn="just"/>
            <a:endParaRPr lang="es-AR" altLang="es-CO" sz="1000" b="1" dirty="0">
              <a:solidFill>
                <a:schemeClr val="tx1"/>
              </a:solidFill>
            </a:endParaRPr>
          </a:p>
        </p:txBody>
      </p:sp>
    </p:spTree>
    <p:extLst>
      <p:ext uri="{BB962C8B-B14F-4D97-AF65-F5344CB8AC3E}">
        <p14:creationId xmlns:p14="http://schemas.microsoft.com/office/powerpoint/2010/main" val="3361819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ángulo redondeado 3">
            <a:extLst>
              <a:ext uri="{FF2B5EF4-FFF2-40B4-BE49-F238E27FC236}">
                <a16:creationId xmlns:a16="http://schemas.microsoft.com/office/drawing/2014/main" id="{5DD81498-FC44-3178-B28D-E4B98512206E}"/>
              </a:ext>
            </a:extLst>
          </p:cNvPr>
          <p:cNvSpPr/>
          <p:nvPr/>
        </p:nvSpPr>
        <p:spPr>
          <a:xfrm>
            <a:off x="3553531" y="354733"/>
            <a:ext cx="5284796" cy="678017"/>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2800" b="1" dirty="0">
                <a:solidFill>
                  <a:schemeClr val="bg1"/>
                </a:solidFill>
              </a:rPr>
              <a:t>POTESTAD DISCIPLINARIA</a:t>
            </a:r>
            <a:endParaRPr lang="es-CO" sz="2800" b="1" dirty="0">
              <a:solidFill>
                <a:schemeClr val="bg1"/>
              </a:solidFill>
            </a:endParaRPr>
          </a:p>
        </p:txBody>
      </p:sp>
      <p:sp>
        <p:nvSpPr>
          <p:cNvPr id="5" name="Rectángulo: esquinas redondeadas 2">
            <a:extLst>
              <a:ext uri="{FF2B5EF4-FFF2-40B4-BE49-F238E27FC236}">
                <a16:creationId xmlns:a16="http://schemas.microsoft.com/office/drawing/2014/main" id="{DF241981-47A5-8FFA-A68D-72F25FAF8EAD}"/>
              </a:ext>
            </a:extLst>
          </p:cNvPr>
          <p:cNvSpPr/>
          <p:nvPr/>
        </p:nvSpPr>
        <p:spPr>
          <a:xfrm>
            <a:off x="1089256" y="1683064"/>
            <a:ext cx="10213346" cy="440799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s-CO" sz="1749" b="1" dirty="0">
                <a:solidFill>
                  <a:schemeClr val="tx1"/>
                </a:solidFill>
              </a:rPr>
              <a:t>ARTICULO 118. </a:t>
            </a:r>
            <a:r>
              <a:rPr lang="es-CO" sz="1749" dirty="0">
                <a:solidFill>
                  <a:schemeClr val="tx1"/>
                </a:solidFill>
              </a:rPr>
              <a:t>El Ministerio Público será ejercido por el Procurador General de la Nación, por el Defensor del Pueblo, por los procuradores delegados y los agentes del ministerio público, ante las autoridades jurisdiccionales, por los personeros municipales y por los demás funcionarios que determine la ley. Al Ministerio Público corresponde la guarda y promoción de los derechos humanos, la protección del interés público y </a:t>
            </a:r>
            <a:r>
              <a:rPr lang="es-CO" sz="1749" b="1" dirty="0">
                <a:solidFill>
                  <a:schemeClr val="tx1"/>
                </a:solidFill>
              </a:rPr>
              <a:t>la vigilancia de la conducta oficial de quienes desempeñan funciones públicas.</a:t>
            </a:r>
          </a:p>
          <a:p>
            <a:pPr algn="just">
              <a:defRPr/>
            </a:pPr>
            <a:endParaRPr lang="es-CO" sz="1749" b="1" dirty="0">
              <a:solidFill>
                <a:schemeClr val="tx1"/>
              </a:solidFill>
            </a:endParaRPr>
          </a:p>
          <a:p>
            <a:pPr algn="just">
              <a:defRPr/>
            </a:pPr>
            <a:r>
              <a:rPr lang="es-CO" sz="1749" b="1" dirty="0">
                <a:solidFill>
                  <a:schemeClr val="tx1"/>
                </a:solidFill>
              </a:rPr>
              <a:t>ARTICULO 277. </a:t>
            </a:r>
            <a:r>
              <a:rPr lang="es-CO" sz="1749" dirty="0">
                <a:solidFill>
                  <a:schemeClr val="tx1"/>
                </a:solidFill>
              </a:rPr>
              <a:t>El Procurador General de la Nación, por sí o por medio de sus delegados y agentes, tendrá las siguientes funciones:</a:t>
            </a:r>
          </a:p>
          <a:p>
            <a:pPr algn="just">
              <a:defRPr/>
            </a:pPr>
            <a:r>
              <a:rPr lang="es-CO" sz="1749" dirty="0">
                <a:solidFill>
                  <a:schemeClr val="tx1"/>
                </a:solidFill>
              </a:rPr>
              <a:t>(…)</a:t>
            </a:r>
          </a:p>
          <a:p>
            <a:pPr algn="just">
              <a:defRPr/>
            </a:pPr>
            <a:r>
              <a:rPr lang="es-CO" sz="1749" dirty="0">
                <a:solidFill>
                  <a:schemeClr val="tx1"/>
                </a:solidFill>
              </a:rPr>
              <a:t>6</a:t>
            </a:r>
            <a:r>
              <a:rPr lang="es-CO" sz="1749" b="1" dirty="0">
                <a:solidFill>
                  <a:schemeClr val="tx1"/>
                </a:solidFill>
              </a:rPr>
              <a:t>. Ejercer vigilancia superior</a:t>
            </a:r>
            <a:r>
              <a:rPr lang="es-CO" sz="1749" dirty="0">
                <a:solidFill>
                  <a:schemeClr val="tx1"/>
                </a:solidFill>
              </a:rPr>
              <a:t> de la conducta oficial de quienes desempeñen funciones públicas, inclusive las de elección popular; ejercer preferentemente el poder disciplinario; adelantar las investigaciones correspondientes, e imponer las respectivas sanciones conforme a la ley.</a:t>
            </a:r>
          </a:p>
          <a:p>
            <a:pPr algn="just">
              <a:defRPr/>
            </a:pPr>
            <a:endParaRPr lang="es-CO" sz="1749" dirty="0">
              <a:solidFill>
                <a:schemeClr val="tx1"/>
              </a:solidFill>
            </a:endParaRPr>
          </a:p>
        </p:txBody>
      </p:sp>
    </p:spTree>
    <p:extLst>
      <p:ext uri="{BB962C8B-B14F-4D97-AF65-F5344CB8AC3E}">
        <p14:creationId xmlns:p14="http://schemas.microsoft.com/office/powerpoint/2010/main" val="8423766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Título">
            <a:extLst>
              <a:ext uri="{FF2B5EF4-FFF2-40B4-BE49-F238E27FC236}">
                <a16:creationId xmlns:a16="http://schemas.microsoft.com/office/drawing/2014/main" id="{BC8855B9-D148-1ED9-B922-BFAAB785177C}"/>
              </a:ext>
            </a:extLst>
          </p:cNvPr>
          <p:cNvSpPr>
            <a:spLocks noGrp="1"/>
          </p:cNvSpPr>
          <p:nvPr>
            <p:ph type="ctrTitle"/>
          </p:nvPr>
        </p:nvSpPr>
        <p:spPr>
          <a:xfrm>
            <a:off x="2656864" y="386507"/>
            <a:ext cx="7851648" cy="936104"/>
          </a:xfrm>
          <a:noFill/>
          <a:ln>
            <a:solidFill>
              <a:schemeClr val="bg1"/>
            </a:solidFill>
            <a:miter lim="800000"/>
            <a:headEnd/>
            <a:tailEnd/>
          </a:ln>
        </p:spPr>
        <p:txBody>
          <a:bodyPr/>
          <a:lstStyle/>
          <a:p>
            <a:pPr algn="ctr" eaLnBrk="1" hangingPunct="1">
              <a:defRPr/>
            </a:pPr>
            <a:r>
              <a:rPr lang="es-ES" sz="2400" b="1" dirty="0">
                <a:solidFill>
                  <a:schemeClr val="bg1"/>
                </a:solidFill>
                <a:latin typeface="Calibri" panose="020F0502020204030204" pitchFamily="34" charset="0"/>
                <a:cs typeface="Calibri" panose="020F0502020204030204" pitchFamily="34" charset="0"/>
              </a:rPr>
              <a:t>EL DERECHO DISCIPLINARIO</a:t>
            </a:r>
            <a:br>
              <a:rPr lang="es-ES" sz="2400" b="1" dirty="0">
                <a:solidFill>
                  <a:schemeClr val="bg1"/>
                </a:solidFill>
                <a:latin typeface="Calibri" panose="020F0502020204030204" pitchFamily="34" charset="0"/>
                <a:cs typeface="Calibri" panose="020F0502020204030204" pitchFamily="34" charset="0"/>
              </a:rPr>
            </a:br>
            <a:r>
              <a:rPr lang="es-ES" sz="2400" b="1" dirty="0">
                <a:solidFill>
                  <a:schemeClr val="bg1"/>
                </a:solidFill>
                <a:latin typeface="Calibri" panose="020F0502020204030204" pitchFamily="34" charset="0"/>
                <a:cs typeface="Calibri" panose="020F0502020204030204" pitchFamily="34" charset="0"/>
              </a:rPr>
              <a:t>EXPRESION DEL DERECHO SANCIONADOR </a:t>
            </a:r>
          </a:p>
        </p:txBody>
      </p:sp>
      <p:sp>
        <p:nvSpPr>
          <p:cNvPr id="4" name="Rectángulo 3">
            <a:extLst>
              <a:ext uri="{FF2B5EF4-FFF2-40B4-BE49-F238E27FC236}">
                <a16:creationId xmlns:a16="http://schemas.microsoft.com/office/drawing/2014/main" id="{F5EAA1B6-8111-B727-BC89-97C2E46244DD}"/>
              </a:ext>
            </a:extLst>
          </p:cNvPr>
          <p:cNvSpPr/>
          <p:nvPr/>
        </p:nvSpPr>
        <p:spPr>
          <a:xfrm>
            <a:off x="602712" y="1802977"/>
            <a:ext cx="10951416" cy="408347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33415" indent="-533415" algn="just"/>
            <a:r>
              <a:rPr lang="es-ES" altLang="es-CO" sz="2771" b="1" dirty="0">
                <a:solidFill>
                  <a:srgbClr val="FF0000"/>
                </a:solidFill>
                <a:latin typeface="Arial" panose="020B0604020202020204" pitchFamily="34" charset="0"/>
                <a:cs typeface="Arial" panose="020B0604020202020204" pitchFamily="34" charset="0"/>
              </a:rPr>
              <a:t>¿Qué es el derecho sancionador?</a:t>
            </a:r>
          </a:p>
          <a:p>
            <a:pPr marL="533415" indent="-533415" algn="just"/>
            <a:endParaRPr lang="es-ES" altLang="es-CO" sz="2771" dirty="0">
              <a:solidFill>
                <a:srgbClr val="021510"/>
              </a:solidFill>
              <a:latin typeface="Arial" panose="020B0604020202020204" pitchFamily="34" charset="0"/>
              <a:cs typeface="Arial" panose="020B0604020202020204" pitchFamily="34" charset="0"/>
            </a:endParaRPr>
          </a:p>
          <a:p>
            <a:pPr marL="533415" indent="-533415" algn="just"/>
            <a:r>
              <a:rPr lang="es-ES" altLang="es-CO" sz="2771" dirty="0">
                <a:solidFill>
                  <a:srgbClr val="021510"/>
                </a:solidFill>
                <a:latin typeface="Arial" panose="020B0604020202020204" pitchFamily="34" charset="0"/>
                <a:cs typeface="Arial" panose="020B0604020202020204" pitchFamily="34" charset="0"/>
              </a:rPr>
              <a:t>     El derecho sancionador es la prerrogativa constitucional y legal que tiene el Estado para prevenir y corregir todo tipo de acciones u omisiones antijurídicas que estén en contravía de sus propios fines. Esta facultad es la que se conoce como la potestad sancionadora (ius puniendi)</a:t>
            </a:r>
            <a:r>
              <a:rPr lang="es-ES" altLang="es-CO" sz="2771" i="1" dirty="0">
                <a:solidFill>
                  <a:srgbClr val="021510"/>
                </a:solidFill>
                <a:latin typeface="Arial" panose="020B0604020202020204" pitchFamily="34" charset="0"/>
                <a:cs typeface="Arial" panose="020B0604020202020204" pitchFamily="34" charset="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1 Título">
            <a:extLst>
              <a:ext uri="{FF2B5EF4-FFF2-40B4-BE49-F238E27FC236}">
                <a16:creationId xmlns:a16="http://schemas.microsoft.com/office/drawing/2014/main" id="{3368AAC2-7347-4433-2113-0515C3597A4C}"/>
              </a:ext>
            </a:extLst>
          </p:cNvPr>
          <p:cNvSpPr>
            <a:spLocks noGrp="1"/>
          </p:cNvSpPr>
          <p:nvPr>
            <p:ph type="title"/>
          </p:nvPr>
        </p:nvSpPr>
        <p:spPr>
          <a:xfrm>
            <a:off x="2135333" y="547088"/>
            <a:ext cx="8229600" cy="936625"/>
          </a:xfrm>
          <a:ln>
            <a:solidFill>
              <a:schemeClr val="bg1"/>
            </a:solidFill>
          </a:ln>
        </p:spPr>
        <p:txBody>
          <a:bodyPr/>
          <a:lstStyle/>
          <a:p>
            <a:pPr algn="ctr" eaLnBrk="1" hangingPunct="1"/>
            <a:r>
              <a:rPr lang="es-ES" altLang="es-CO" sz="2800" b="1" dirty="0">
                <a:solidFill>
                  <a:schemeClr val="bg1"/>
                </a:solidFill>
                <a:latin typeface="+mn-lt"/>
              </a:rPr>
              <a:t>ESPECIES DE DERECHO SANCIONADOR</a:t>
            </a:r>
          </a:p>
        </p:txBody>
      </p:sp>
      <p:sp>
        <p:nvSpPr>
          <p:cNvPr id="4" name="Rectángulo 3">
            <a:extLst>
              <a:ext uri="{FF2B5EF4-FFF2-40B4-BE49-F238E27FC236}">
                <a16:creationId xmlns:a16="http://schemas.microsoft.com/office/drawing/2014/main" id="{0653FDEC-8A07-AE14-1E6B-2EBB02DC8235}"/>
              </a:ext>
            </a:extLst>
          </p:cNvPr>
          <p:cNvSpPr/>
          <p:nvPr/>
        </p:nvSpPr>
        <p:spPr>
          <a:xfrm>
            <a:off x="1327720" y="1918028"/>
            <a:ext cx="9844826" cy="43023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33415" indent="-533415" algn="just">
              <a:defRPr/>
            </a:pPr>
            <a:r>
              <a:rPr lang="es-AR" sz="3464" b="1" dirty="0">
                <a:solidFill>
                  <a:srgbClr val="FF0000"/>
                </a:solidFill>
              </a:rPr>
              <a:t>Derecho penal: </a:t>
            </a:r>
          </a:p>
          <a:p>
            <a:pPr marL="533415" indent="-533415" algn="just">
              <a:defRPr/>
            </a:pPr>
            <a:endParaRPr lang="es-AR" sz="3464" dirty="0"/>
          </a:p>
          <a:p>
            <a:pPr marL="533415" indent="-533415" algn="just">
              <a:defRPr/>
            </a:pPr>
            <a:r>
              <a:rPr lang="es-AR" sz="3464" dirty="0">
                <a:solidFill>
                  <a:schemeClr val="tx1"/>
                </a:solidFill>
              </a:rPr>
              <a:t>	Busca la protección de bienes jurídicos. Derecho Penal Común; Derecho Penal Especial (Militar o de los menores). Máxima pena con privación de la libertad.</a:t>
            </a:r>
            <a:endParaRPr lang="es-ES" sz="3464" dirty="0">
              <a:solidFill>
                <a:schemeClr val="tx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Título">
            <a:extLst>
              <a:ext uri="{FF2B5EF4-FFF2-40B4-BE49-F238E27FC236}">
                <a16:creationId xmlns:a16="http://schemas.microsoft.com/office/drawing/2014/main" id="{EAC9B34F-2CF4-BB7F-B7E3-2CD793B2B68B}"/>
              </a:ext>
            </a:extLst>
          </p:cNvPr>
          <p:cNvSpPr>
            <a:spLocks noGrp="1"/>
          </p:cNvSpPr>
          <p:nvPr>
            <p:ph type="ctrTitle"/>
          </p:nvPr>
        </p:nvSpPr>
        <p:spPr>
          <a:xfrm>
            <a:off x="1543050" y="369651"/>
            <a:ext cx="9332682" cy="743690"/>
          </a:xfrm>
          <a:noFill/>
          <a:ln>
            <a:solidFill>
              <a:schemeClr val="bg1"/>
            </a:solidFill>
            <a:miter lim="800000"/>
            <a:headEnd/>
            <a:tailEnd/>
          </a:ln>
        </p:spPr>
        <p:txBody>
          <a:bodyPr/>
          <a:lstStyle/>
          <a:p>
            <a:pPr algn="ctr" eaLnBrk="1" hangingPunct="1">
              <a:defRPr/>
            </a:pPr>
            <a:r>
              <a:rPr lang="es-ES" sz="3200" b="1" dirty="0">
                <a:solidFill>
                  <a:schemeClr val="bg1"/>
                </a:solidFill>
                <a:latin typeface="Calibri" panose="020F0502020204030204" pitchFamily="34" charset="0"/>
                <a:cs typeface="Calibri" panose="020F0502020204030204" pitchFamily="34" charset="0"/>
              </a:rPr>
              <a:t>ESPECIES DE DERECHO SANCIONADOR</a:t>
            </a:r>
          </a:p>
        </p:txBody>
      </p:sp>
      <p:sp>
        <p:nvSpPr>
          <p:cNvPr id="5" name="Rectángulo 4">
            <a:extLst>
              <a:ext uri="{FF2B5EF4-FFF2-40B4-BE49-F238E27FC236}">
                <a16:creationId xmlns:a16="http://schemas.microsoft.com/office/drawing/2014/main" id="{353C6E98-8883-489A-23E4-256FF437125C}"/>
              </a:ext>
            </a:extLst>
          </p:cNvPr>
          <p:cNvSpPr/>
          <p:nvPr/>
        </p:nvSpPr>
        <p:spPr>
          <a:xfrm>
            <a:off x="424731" y="1716222"/>
            <a:ext cx="11342537" cy="448498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AR" altLang="es-CO" sz="2800" b="1" dirty="0">
                <a:solidFill>
                  <a:srgbClr val="021510"/>
                </a:solidFill>
                <a:latin typeface="Calibri" panose="020F0502020204030204" pitchFamily="34" charset="0"/>
                <a:cs typeface="Calibri" panose="020F0502020204030204" pitchFamily="34" charset="0"/>
              </a:rPr>
              <a:t>Derecho Sancionatorio Administrativo:</a:t>
            </a:r>
            <a:r>
              <a:rPr lang="es-AR" altLang="es-CO" sz="2800" dirty="0">
                <a:solidFill>
                  <a:srgbClr val="021510"/>
                </a:solidFill>
                <a:latin typeface="Calibri" panose="020F0502020204030204" pitchFamily="34" charset="0"/>
                <a:cs typeface="Calibri" panose="020F0502020204030204" pitchFamily="34" charset="0"/>
              </a:rPr>
              <a:t> Conformado por un conjunto de medidas con que cuenta el Estado, para que el particular ajuste su actividad conforme lo demanda el ordenamiento jurídico en el escenario correspondiente. Se conoce una </a:t>
            </a:r>
            <a:r>
              <a:rPr lang="es-AR" altLang="es-CO" sz="2800" b="1" dirty="0">
                <a:solidFill>
                  <a:srgbClr val="021510"/>
                </a:solidFill>
                <a:latin typeface="Calibri" panose="020F0502020204030204" pitchFamily="34" charset="0"/>
                <a:cs typeface="Calibri" panose="020F0502020204030204" pitchFamily="34" charset="0"/>
              </a:rPr>
              <a:t>Policía Administrativa General</a:t>
            </a:r>
            <a:r>
              <a:rPr lang="es-AR" altLang="es-CO" sz="2800" dirty="0">
                <a:solidFill>
                  <a:srgbClr val="021510"/>
                </a:solidFill>
                <a:latin typeface="Calibri" panose="020F0502020204030204" pitchFamily="34" charset="0"/>
                <a:cs typeface="Calibri" panose="020F0502020204030204" pitchFamily="34" charset="0"/>
              </a:rPr>
              <a:t>, que procura la tranquilidad, salubridad, seguridad y moralidad públicas; y una </a:t>
            </a:r>
            <a:r>
              <a:rPr lang="es-AR" altLang="es-CO" sz="2800" b="1" dirty="0">
                <a:solidFill>
                  <a:srgbClr val="021510"/>
                </a:solidFill>
                <a:latin typeface="Calibri" panose="020F0502020204030204" pitchFamily="34" charset="0"/>
                <a:cs typeface="Calibri" panose="020F0502020204030204" pitchFamily="34" charset="0"/>
              </a:rPr>
              <a:t>Policía Administrativa Especial</a:t>
            </a:r>
            <a:r>
              <a:rPr lang="es-AR" altLang="es-CO" sz="2800" dirty="0">
                <a:solidFill>
                  <a:srgbClr val="021510"/>
                </a:solidFill>
                <a:latin typeface="Calibri" panose="020F0502020204030204" pitchFamily="34" charset="0"/>
                <a:cs typeface="Calibri" panose="020F0502020204030204" pitchFamily="34" charset="0"/>
              </a:rPr>
              <a:t>, que se encarga de otras funciones, pero un poco más específicas, entre ellas el control de tránsito, turismo, recursos naturales, entre otras. Igualmente, en virtud de las funciones de inspección, vigilancia y control con que cuenta algunos de los organismos del Estado (Facultades atribuidas a las Superintendencias).</a:t>
            </a:r>
            <a:r>
              <a:rPr lang="es-ES" altLang="es-CO" sz="2800" dirty="0">
                <a:solidFill>
                  <a:srgbClr val="021510"/>
                </a:solidFill>
                <a:latin typeface="Calibri" panose="020F0502020204030204" pitchFamily="34" charset="0"/>
                <a:cs typeface="Calibri" panose="020F0502020204030204" pitchFamily="34" charset="0"/>
              </a:rPr>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4" name="1 Título">
            <a:extLst>
              <a:ext uri="{FF2B5EF4-FFF2-40B4-BE49-F238E27FC236}">
                <a16:creationId xmlns:a16="http://schemas.microsoft.com/office/drawing/2014/main" id="{C642404E-FAFF-DC2D-D932-70CE2C2AE40B}"/>
              </a:ext>
            </a:extLst>
          </p:cNvPr>
          <p:cNvSpPr>
            <a:spLocks noGrp="1"/>
          </p:cNvSpPr>
          <p:nvPr>
            <p:ph type="title"/>
          </p:nvPr>
        </p:nvSpPr>
        <p:spPr>
          <a:xfrm>
            <a:off x="1981200" y="666455"/>
            <a:ext cx="8229600" cy="1008063"/>
          </a:xfrm>
          <a:ln>
            <a:solidFill>
              <a:schemeClr val="bg1"/>
            </a:solidFill>
          </a:ln>
        </p:spPr>
        <p:txBody>
          <a:bodyPr/>
          <a:lstStyle/>
          <a:p>
            <a:pPr algn="ctr" eaLnBrk="1" hangingPunct="1"/>
            <a:r>
              <a:rPr lang="es-ES" altLang="es-CO" sz="3200" b="1" dirty="0">
                <a:solidFill>
                  <a:schemeClr val="bg1"/>
                </a:solidFill>
                <a:latin typeface="+mn-lt"/>
              </a:rPr>
              <a:t>ESPECIES DE DERECHO SANCIONADOR</a:t>
            </a:r>
          </a:p>
        </p:txBody>
      </p:sp>
      <p:sp>
        <p:nvSpPr>
          <p:cNvPr id="4" name="Rectángulo 3">
            <a:extLst>
              <a:ext uri="{FF2B5EF4-FFF2-40B4-BE49-F238E27FC236}">
                <a16:creationId xmlns:a16="http://schemas.microsoft.com/office/drawing/2014/main" id="{7CB297C8-8AAA-E34B-01E1-06B13C1DEE22}"/>
              </a:ext>
            </a:extLst>
          </p:cNvPr>
          <p:cNvSpPr/>
          <p:nvPr/>
        </p:nvSpPr>
        <p:spPr>
          <a:xfrm>
            <a:off x="529666" y="1912475"/>
            <a:ext cx="11132668" cy="418786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defRPr/>
            </a:pPr>
            <a:r>
              <a:rPr lang="es-AR" sz="4000" b="1" dirty="0" err="1">
                <a:solidFill>
                  <a:schemeClr val="accent4">
                    <a:lumMod val="10000"/>
                  </a:schemeClr>
                </a:solidFill>
                <a:latin typeface="Calibri" panose="020F0502020204030204" pitchFamily="34" charset="0"/>
                <a:cs typeface="Calibri" panose="020F0502020204030204" pitchFamily="34" charset="0"/>
              </a:rPr>
              <a:t>Impeachment</a:t>
            </a:r>
            <a:r>
              <a:rPr lang="es-AR" sz="4000" b="1" dirty="0">
                <a:solidFill>
                  <a:schemeClr val="accent4">
                    <a:lumMod val="10000"/>
                  </a:schemeClr>
                </a:solidFill>
                <a:latin typeface="Calibri" panose="020F0502020204030204" pitchFamily="34" charset="0"/>
                <a:cs typeface="Calibri" panose="020F0502020204030204" pitchFamily="34" charset="0"/>
              </a:rPr>
              <a:t>: </a:t>
            </a:r>
            <a:r>
              <a:rPr lang="es-AR" sz="4000" dirty="0">
                <a:solidFill>
                  <a:schemeClr val="accent4">
                    <a:lumMod val="10000"/>
                  </a:schemeClr>
                </a:solidFill>
                <a:latin typeface="Calibri" panose="020F0502020204030204" pitchFamily="34" charset="0"/>
                <a:cs typeface="Calibri" panose="020F0502020204030204" pitchFamily="34" charset="0"/>
              </a:rPr>
              <a:t>Juicios políticos a cargo del Congreso de la República, contra los funcionarios sometidos a fuero especial (Presidente de la República; magistrados de las altas cortes y el Fiscal General de la Nación).</a:t>
            </a:r>
            <a:endParaRPr lang="es-ES" sz="4000" dirty="0">
              <a:latin typeface="Calibri" panose="020F0502020204030204" pitchFamily="34" charset="0"/>
              <a:cs typeface="Calibri" panose="020F050202020403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1 Título">
            <a:extLst>
              <a:ext uri="{FF2B5EF4-FFF2-40B4-BE49-F238E27FC236}">
                <a16:creationId xmlns:a16="http://schemas.microsoft.com/office/drawing/2014/main" id="{1DA36D37-448F-37B6-7D04-6EFD91A3EE00}"/>
              </a:ext>
            </a:extLst>
          </p:cNvPr>
          <p:cNvSpPr>
            <a:spLocks noGrp="1"/>
          </p:cNvSpPr>
          <p:nvPr>
            <p:ph type="title"/>
          </p:nvPr>
        </p:nvSpPr>
        <p:spPr>
          <a:xfrm>
            <a:off x="1784090" y="690664"/>
            <a:ext cx="8617275" cy="819965"/>
          </a:xfrm>
          <a:ln>
            <a:solidFill>
              <a:schemeClr val="bg1"/>
            </a:solidFill>
          </a:ln>
        </p:spPr>
        <p:txBody>
          <a:bodyPr>
            <a:normAutofit/>
          </a:bodyPr>
          <a:lstStyle/>
          <a:p>
            <a:pPr algn="ctr" eaLnBrk="1" hangingPunct="1"/>
            <a:r>
              <a:rPr lang="es-ES" altLang="es-CO" sz="3464" b="1" dirty="0">
                <a:solidFill>
                  <a:schemeClr val="bg1"/>
                </a:solidFill>
                <a:latin typeface="Calibri" panose="020F0502020204030204" pitchFamily="34" charset="0"/>
                <a:cs typeface="Calibri" panose="020F0502020204030204" pitchFamily="34" charset="0"/>
              </a:rPr>
              <a:t>ESPECIES DE DERECHO SANCIONADOR</a:t>
            </a:r>
          </a:p>
        </p:txBody>
      </p:sp>
      <p:sp>
        <p:nvSpPr>
          <p:cNvPr id="4" name="Rectángulo 3">
            <a:extLst>
              <a:ext uri="{FF2B5EF4-FFF2-40B4-BE49-F238E27FC236}">
                <a16:creationId xmlns:a16="http://schemas.microsoft.com/office/drawing/2014/main" id="{981AE65A-2AD4-124F-4264-A7887389EDB2}"/>
              </a:ext>
            </a:extLst>
          </p:cNvPr>
          <p:cNvSpPr/>
          <p:nvPr/>
        </p:nvSpPr>
        <p:spPr>
          <a:xfrm>
            <a:off x="497774" y="1887458"/>
            <a:ext cx="11189905" cy="396633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33415" indent="-533415" algn="just">
              <a:defRPr/>
            </a:pPr>
            <a:r>
              <a:rPr lang="es-CO" sz="3464" b="1" dirty="0">
                <a:solidFill>
                  <a:srgbClr val="FF0000"/>
                </a:solidFill>
              </a:rPr>
              <a:t>DERECHO DISCIPLINARIO:</a:t>
            </a:r>
          </a:p>
          <a:p>
            <a:pPr marL="533415" indent="-533415" algn="just">
              <a:defRPr/>
            </a:pPr>
            <a:r>
              <a:rPr lang="es-CO" sz="3464" b="1" dirty="0">
                <a:solidFill>
                  <a:srgbClr val="000099"/>
                </a:solidFill>
              </a:rPr>
              <a:t>	</a:t>
            </a:r>
          </a:p>
          <a:p>
            <a:pPr marL="8248" indent="-8248" algn="just">
              <a:defRPr/>
            </a:pPr>
            <a:r>
              <a:rPr lang="es-CO" sz="3810" b="1" dirty="0">
                <a:solidFill>
                  <a:schemeClr val="tx1"/>
                </a:solidFill>
              </a:rPr>
              <a:t>Instrumento jurídico del Estado que pretende garantizar, a través del encauzamiento</a:t>
            </a:r>
            <a:r>
              <a:rPr lang="es-CO" sz="3810" dirty="0">
                <a:solidFill>
                  <a:schemeClr val="tx1"/>
                </a:solidFill>
              </a:rPr>
              <a:t> </a:t>
            </a:r>
            <a:r>
              <a:rPr lang="es-CO" sz="3810" b="1" dirty="0">
                <a:solidFill>
                  <a:schemeClr val="tx1"/>
                </a:solidFill>
              </a:rPr>
              <a:t>de la conducta de los agentes del Estado, el cumplimiento de sus fines.</a:t>
            </a:r>
            <a:endParaRPr lang="es-ES" sz="3810" b="1" dirty="0">
              <a:solidFill>
                <a:schemeClr val="tx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Título">
            <a:extLst>
              <a:ext uri="{FF2B5EF4-FFF2-40B4-BE49-F238E27FC236}">
                <a16:creationId xmlns:a16="http://schemas.microsoft.com/office/drawing/2014/main" id="{81B9D1B3-18F9-FCFF-F1D9-D74CAE700E78}"/>
              </a:ext>
            </a:extLst>
          </p:cNvPr>
          <p:cNvSpPr>
            <a:spLocks noGrp="1"/>
          </p:cNvSpPr>
          <p:nvPr>
            <p:ph type="title"/>
          </p:nvPr>
        </p:nvSpPr>
        <p:spPr>
          <a:xfrm>
            <a:off x="936816" y="238925"/>
            <a:ext cx="10216430" cy="908939"/>
          </a:xfrm>
          <a:ln>
            <a:solidFill>
              <a:schemeClr val="bg1"/>
            </a:solidFill>
          </a:ln>
        </p:spPr>
        <p:txBody>
          <a:bodyPr>
            <a:normAutofit fontScale="90000"/>
          </a:bodyPr>
          <a:lstStyle/>
          <a:p>
            <a:pPr algn="ctr" eaLnBrk="1" hangingPunct="1">
              <a:defRPr/>
            </a:pPr>
            <a:r>
              <a:rPr lang="es-CO" sz="3200" b="1" dirty="0">
                <a:solidFill>
                  <a:schemeClr val="bg1"/>
                </a:solidFill>
                <a:latin typeface="+mn-lt"/>
              </a:rPr>
              <a:t>LA RELACIÓN ESPECIAL DE SUJECIÓN Y SUS SUBESPECIES</a:t>
            </a:r>
            <a:endParaRPr lang="es-ES" sz="3200" b="1" dirty="0">
              <a:solidFill>
                <a:schemeClr val="bg1"/>
              </a:solidFill>
              <a:latin typeface="+mn-lt"/>
            </a:endParaRPr>
          </a:p>
        </p:txBody>
      </p:sp>
      <p:sp>
        <p:nvSpPr>
          <p:cNvPr id="4" name="Rectángulo 3">
            <a:extLst>
              <a:ext uri="{FF2B5EF4-FFF2-40B4-BE49-F238E27FC236}">
                <a16:creationId xmlns:a16="http://schemas.microsoft.com/office/drawing/2014/main" id="{2E77409A-6892-6239-4181-626796A54DAF}"/>
              </a:ext>
            </a:extLst>
          </p:cNvPr>
          <p:cNvSpPr/>
          <p:nvPr/>
        </p:nvSpPr>
        <p:spPr>
          <a:xfrm>
            <a:off x="558285" y="1564487"/>
            <a:ext cx="11075430" cy="486549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eaLnBrk="1" hangingPunct="1">
              <a:lnSpc>
                <a:spcPct val="80000"/>
              </a:lnSpc>
              <a:buFont typeface="Wingdings" pitchFamily="2" charset="2"/>
              <a:buNone/>
            </a:pPr>
            <a:r>
              <a:rPr lang="es-CO" altLang="es-CO" sz="3810" b="1" dirty="0">
                <a:solidFill>
                  <a:srgbClr val="FF0000"/>
                </a:solidFill>
                <a:latin typeface="Calibri" panose="020F0502020204030204" pitchFamily="34" charset="0"/>
                <a:cs typeface="Calibri" panose="020F0502020204030204" pitchFamily="34" charset="0"/>
              </a:rPr>
              <a:t>Concepto.</a:t>
            </a:r>
          </a:p>
          <a:p>
            <a:pPr eaLnBrk="1" hangingPunct="1">
              <a:lnSpc>
                <a:spcPct val="80000"/>
              </a:lnSpc>
              <a:buFont typeface="Wingdings" pitchFamily="2" charset="2"/>
              <a:buNone/>
            </a:pPr>
            <a:endParaRPr lang="es-CO" altLang="es-CO" sz="3810" dirty="0">
              <a:solidFill>
                <a:schemeClr val="tx1"/>
              </a:solidFill>
              <a:latin typeface="Calibri" panose="020F0502020204030204" pitchFamily="34" charset="0"/>
              <a:cs typeface="Calibri" panose="020F0502020204030204" pitchFamily="34" charset="0"/>
            </a:endParaRPr>
          </a:p>
          <a:p>
            <a:pPr algn="just" eaLnBrk="1" hangingPunct="1">
              <a:lnSpc>
                <a:spcPct val="80000"/>
              </a:lnSpc>
              <a:buFont typeface="Wingdings" pitchFamily="2" charset="2"/>
              <a:buNone/>
            </a:pPr>
            <a:r>
              <a:rPr lang="es-CO" altLang="es-CO" sz="3810" dirty="0">
                <a:solidFill>
                  <a:schemeClr val="tx1"/>
                </a:solidFill>
                <a:latin typeface="Calibri" panose="020F0502020204030204" pitchFamily="34" charset="0"/>
                <a:cs typeface="Calibri" panose="020F0502020204030204" pitchFamily="34" charset="0"/>
              </a:rPr>
              <a:t>La Relación Especial de Sujeción – o Relación de Sujeción Especial – puede ser entendida como ese especial vínculo que existe entre una determinada persona - bajo ciertas condiciones - y el Estado, en virtud del cual se refuerzan los deberes de aquella, y este, puede investigarlo o juzgarlo por algún comportamiento que merezca reproche disciplinario. </a:t>
            </a:r>
            <a:endParaRPr lang="es-ES" altLang="es-CO" sz="381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69441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1 Título">
            <a:extLst>
              <a:ext uri="{FF2B5EF4-FFF2-40B4-BE49-F238E27FC236}">
                <a16:creationId xmlns:a16="http://schemas.microsoft.com/office/drawing/2014/main" id="{5BF4E2F4-E9A7-2B68-1610-1AFD4A91A227}"/>
              </a:ext>
            </a:extLst>
          </p:cNvPr>
          <p:cNvSpPr>
            <a:spLocks noGrp="1"/>
          </p:cNvSpPr>
          <p:nvPr>
            <p:ph type="title"/>
          </p:nvPr>
        </p:nvSpPr>
        <p:spPr>
          <a:xfrm>
            <a:off x="1780162" y="431697"/>
            <a:ext cx="8628434" cy="985936"/>
          </a:xfrm>
          <a:ln>
            <a:solidFill>
              <a:schemeClr val="bg1"/>
            </a:solidFill>
          </a:ln>
        </p:spPr>
        <p:txBody>
          <a:bodyPr>
            <a:normAutofit/>
          </a:bodyPr>
          <a:lstStyle/>
          <a:p>
            <a:pPr algn="ctr" eaLnBrk="1" hangingPunct="1"/>
            <a:r>
              <a:rPr lang="es-CO" altLang="es-CO" sz="2500" b="1" dirty="0">
                <a:solidFill>
                  <a:schemeClr val="bg1"/>
                </a:solidFill>
                <a:latin typeface="+mn-lt"/>
              </a:rPr>
              <a:t>SUBESPECIES DE LA RELACIÓN ESPECIAL DE SUJECIÓN</a:t>
            </a:r>
            <a:endParaRPr lang="es-ES" altLang="es-CO" sz="2500" b="1" dirty="0">
              <a:solidFill>
                <a:schemeClr val="bg1"/>
              </a:solidFill>
              <a:latin typeface="+mn-lt"/>
            </a:endParaRPr>
          </a:p>
        </p:txBody>
      </p:sp>
      <p:sp>
        <p:nvSpPr>
          <p:cNvPr id="3" name="Rectángulo 2">
            <a:extLst>
              <a:ext uri="{FF2B5EF4-FFF2-40B4-BE49-F238E27FC236}">
                <a16:creationId xmlns:a16="http://schemas.microsoft.com/office/drawing/2014/main" id="{5FEB8601-5458-8F34-171A-5EA3D50BF675}"/>
              </a:ext>
            </a:extLst>
          </p:cNvPr>
          <p:cNvSpPr/>
          <p:nvPr/>
        </p:nvSpPr>
        <p:spPr>
          <a:xfrm>
            <a:off x="753846" y="1793061"/>
            <a:ext cx="10684308" cy="383213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eaLnBrk="1" hangingPunct="1">
              <a:buFont typeface="Wingdings 2" pitchFamily="2" charset="2"/>
              <a:buNone/>
            </a:pPr>
            <a:r>
              <a:rPr lang="es-CO" altLang="es-CO" sz="4676" dirty="0">
                <a:solidFill>
                  <a:schemeClr val="tx1"/>
                </a:solidFill>
                <a:latin typeface="Calibri" panose="020F0502020204030204" pitchFamily="34" charset="0"/>
                <a:cs typeface="Calibri" panose="020F0502020204030204" pitchFamily="34" charset="0"/>
              </a:rPr>
              <a:t>Una Relación Especial de Sujeción propiamente dicha, que está relacionada con ese vínculo especial del común de los servidores públicos.</a:t>
            </a:r>
            <a:endParaRPr lang="es-ES_tradnl" altLang="es-CO" sz="4676"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993729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1 Título">
            <a:extLst>
              <a:ext uri="{FF2B5EF4-FFF2-40B4-BE49-F238E27FC236}">
                <a16:creationId xmlns:a16="http://schemas.microsoft.com/office/drawing/2014/main" id="{5F35EEF7-EA92-59C3-9229-07FCA7BC1D9B}"/>
              </a:ext>
            </a:extLst>
          </p:cNvPr>
          <p:cNvSpPr>
            <a:spLocks noGrp="1"/>
          </p:cNvSpPr>
          <p:nvPr>
            <p:ph type="title"/>
          </p:nvPr>
        </p:nvSpPr>
        <p:spPr>
          <a:xfrm>
            <a:off x="987785" y="661481"/>
            <a:ext cx="10216430" cy="926729"/>
          </a:xfrm>
          <a:ln>
            <a:solidFill>
              <a:schemeClr val="bg1"/>
            </a:solidFill>
          </a:ln>
        </p:spPr>
        <p:txBody>
          <a:bodyPr>
            <a:normAutofit/>
          </a:bodyPr>
          <a:lstStyle/>
          <a:p>
            <a:pPr algn="ctr" eaLnBrk="1" hangingPunct="1"/>
            <a:r>
              <a:rPr lang="es-CO" altLang="es-CO" sz="2771" b="1" dirty="0">
                <a:solidFill>
                  <a:schemeClr val="bg1"/>
                </a:solidFill>
                <a:latin typeface="+mn-lt"/>
              </a:rPr>
              <a:t>SUBESPECIES DE LA RELACIÓN ESPECIAL DE SUJECIÓN</a:t>
            </a:r>
            <a:endParaRPr lang="es-ES" altLang="es-CO" sz="2771" b="1" dirty="0">
              <a:solidFill>
                <a:schemeClr val="bg1"/>
              </a:solidFill>
              <a:latin typeface="+mn-lt"/>
            </a:endParaRPr>
          </a:p>
        </p:txBody>
      </p:sp>
      <p:sp>
        <p:nvSpPr>
          <p:cNvPr id="3" name="Rectángulo 2">
            <a:extLst>
              <a:ext uri="{FF2B5EF4-FFF2-40B4-BE49-F238E27FC236}">
                <a16:creationId xmlns:a16="http://schemas.microsoft.com/office/drawing/2014/main" id="{D7672191-152D-A523-D97C-4A563718B0F1}"/>
              </a:ext>
            </a:extLst>
          </p:cNvPr>
          <p:cNvSpPr/>
          <p:nvPr/>
        </p:nvSpPr>
        <p:spPr>
          <a:xfrm>
            <a:off x="644141" y="2069199"/>
            <a:ext cx="10903718" cy="401944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eaLnBrk="1" hangingPunct="1">
              <a:lnSpc>
                <a:spcPct val="90000"/>
              </a:lnSpc>
              <a:buFont typeface="Wingdings" pitchFamily="2" charset="2"/>
              <a:buNone/>
            </a:pPr>
            <a:r>
              <a:rPr lang="es-CO" altLang="es-CO" sz="3637" b="1" dirty="0">
                <a:solidFill>
                  <a:schemeClr val="tx1"/>
                </a:solidFill>
              </a:rPr>
              <a:t>Una Relación Especial de Sujeción intensificada</a:t>
            </a:r>
            <a:r>
              <a:rPr lang="es-CO" altLang="es-CO" sz="3637" dirty="0">
                <a:solidFill>
                  <a:schemeClr val="tx1"/>
                </a:solidFill>
              </a:rPr>
              <a:t>, que significa palabras más palabras menos, un compromiso o una carga mayor de exigencia fruto de ese vínculo especial. </a:t>
            </a:r>
          </a:p>
          <a:p>
            <a:pPr algn="just" eaLnBrk="1" hangingPunct="1">
              <a:lnSpc>
                <a:spcPct val="90000"/>
              </a:lnSpc>
              <a:buFont typeface="Wingdings" pitchFamily="2" charset="2"/>
              <a:buNone/>
            </a:pPr>
            <a:endParaRPr lang="es-CO" altLang="es-CO" sz="3637" dirty="0">
              <a:solidFill>
                <a:schemeClr val="tx1"/>
              </a:solidFill>
            </a:endParaRPr>
          </a:p>
          <a:p>
            <a:pPr algn="just" eaLnBrk="1" hangingPunct="1">
              <a:lnSpc>
                <a:spcPct val="90000"/>
              </a:lnSpc>
              <a:buFont typeface="Wingdings" pitchFamily="2" charset="2"/>
              <a:buNone/>
            </a:pPr>
            <a:r>
              <a:rPr lang="es-CO" altLang="es-CO" sz="3637" dirty="0">
                <a:solidFill>
                  <a:schemeClr val="tx1"/>
                </a:solidFill>
              </a:rPr>
              <a:t>Ello, puede darse por las vías de </a:t>
            </a:r>
            <a:r>
              <a:rPr lang="es-CO" altLang="es-CO" sz="3637" b="1" dirty="0">
                <a:solidFill>
                  <a:schemeClr val="tx1"/>
                </a:solidFill>
              </a:rPr>
              <a:t>integración o complementación</a:t>
            </a:r>
            <a:r>
              <a:rPr lang="es-CO" altLang="es-CO" sz="3637" dirty="0">
                <a:solidFill>
                  <a:schemeClr val="tx1"/>
                </a:solidFill>
              </a:rPr>
              <a:t>. </a:t>
            </a:r>
            <a:endParaRPr lang="es-ES" altLang="es-CO" sz="3637" dirty="0">
              <a:solidFill>
                <a:schemeClr val="tx1"/>
              </a:solidFill>
            </a:endParaRPr>
          </a:p>
        </p:txBody>
      </p:sp>
    </p:spTree>
    <p:extLst>
      <p:ext uri="{BB962C8B-B14F-4D97-AF65-F5344CB8AC3E}">
        <p14:creationId xmlns:p14="http://schemas.microsoft.com/office/powerpoint/2010/main" val="3216078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1 Título">
            <a:extLst>
              <a:ext uri="{FF2B5EF4-FFF2-40B4-BE49-F238E27FC236}">
                <a16:creationId xmlns:a16="http://schemas.microsoft.com/office/drawing/2014/main" id="{54A189E1-B161-E149-7613-F7F8FC4D99D2}"/>
              </a:ext>
            </a:extLst>
          </p:cNvPr>
          <p:cNvSpPr>
            <a:spLocks noGrp="1"/>
          </p:cNvSpPr>
          <p:nvPr>
            <p:ph type="title"/>
          </p:nvPr>
        </p:nvSpPr>
        <p:spPr>
          <a:xfrm>
            <a:off x="1475361" y="544749"/>
            <a:ext cx="9241277" cy="750577"/>
          </a:xfrm>
          <a:ln>
            <a:solidFill>
              <a:schemeClr val="bg1"/>
            </a:solidFill>
          </a:ln>
        </p:spPr>
        <p:txBody>
          <a:bodyPr>
            <a:normAutofit/>
          </a:bodyPr>
          <a:lstStyle/>
          <a:p>
            <a:pPr algn="ctr" eaLnBrk="1" hangingPunct="1"/>
            <a:r>
              <a:rPr lang="es-CO" altLang="es-CO" sz="2800" b="1" dirty="0">
                <a:solidFill>
                  <a:schemeClr val="bg1"/>
                </a:solidFill>
                <a:latin typeface="+mn-lt"/>
              </a:rPr>
              <a:t>SUBESPECIES DE LA RELACIÓN ESPECIAL DE SUJECIÓN</a:t>
            </a:r>
            <a:endParaRPr lang="es-ES" altLang="es-CO" sz="2800" b="1" dirty="0">
              <a:solidFill>
                <a:schemeClr val="bg1"/>
              </a:solidFill>
              <a:latin typeface="+mn-lt"/>
            </a:endParaRPr>
          </a:p>
        </p:txBody>
      </p:sp>
      <p:sp>
        <p:nvSpPr>
          <p:cNvPr id="5" name="Rectángulo 4">
            <a:extLst>
              <a:ext uri="{FF2B5EF4-FFF2-40B4-BE49-F238E27FC236}">
                <a16:creationId xmlns:a16="http://schemas.microsoft.com/office/drawing/2014/main" id="{10A5D3C3-5AC0-C84E-5093-50EE353DE5F5}"/>
              </a:ext>
            </a:extLst>
          </p:cNvPr>
          <p:cNvSpPr/>
          <p:nvPr/>
        </p:nvSpPr>
        <p:spPr>
          <a:xfrm>
            <a:off x="906479" y="1682885"/>
            <a:ext cx="10379042" cy="478600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eaLnBrk="1" hangingPunct="1">
              <a:lnSpc>
                <a:spcPct val="90000"/>
              </a:lnSpc>
              <a:buFont typeface="Wingdings" pitchFamily="2" charset="2"/>
              <a:buNone/>
            </a:pPr>
            <a:r>
              <a:rPr lang="es-CO" altLang="es-CO" sz="2800" dirty="0">
                <a:solidFill>
                  <a:schemeClr val="tx1"/>
                </a:solidFill>
              </a:rPr>
              <a:t>Frente al primero de ellos (Intensificación por integración), significa que un servidor público puede ser destinatario o sujeto pasivo de más de un estatuto disciplinario. (R.D.M. y C.G.D.)</a:t>
            </a:r>
          </a:p>
          <a:p>
            <a:pPr algn="just" eaLnBrk="1" hangingPunct="1">
              <a:lnSpc>
                <a:spcPct val="90000"/>
              </a:lnSpc>
              <a:buFont typeface="Wingdings" pitchFamily="2" charset="2"/>
              <a:buNone/>
            </a:pPr>
            <a:r>
              <a:rPr lang="es-CO" altLang="es-CO" sz="2800" dirty="0">
                <a:solidFill>
                  <a:schemeClr val="tx1"/>
                </a:solidFill>
              </a:rPr>
              <a:t>  </a:t>
            </a:r>
          </a:p>
          <a:p>
            <a:pPr algn="just" eaLnBrk="1" hangingPunct="1">
              <a:lnSpc>
                <a:spcPct val="90000"/>
              </a:lnSpc>
              <a:buFont typeface="Wingdings" pitchFamily="2" charset="2"/>
              <a:buNone/>
            </a:pPr>
            <a:r>
              <a:rPr lang="es-CO" altLang="es-CO" sz="2800" dirty="0">
                <a:solidFill>
                  <a:schemeClr val="tx1"/>
                </a:solidFill>
              </a:rPr>
              <a:t>Respecto al criterio de la intensificación por complementación, significa que a pesar de que el destinatario de la acción disciplinaria lo está respecto de un solo estatuto (C.G.D.), el catálogo o espectro de faltas puede ser mucho mayor que el de un servidor público en términos normales. </a:t>
            </a:r>
            <a:endParaRPr lang="es-ES" altLang="es-CO" sz="2800" dirty="0">
              <a:solidFill>
                <a:schemeClr val="tx1"/>
              </a:solidFill>
            </a:endParaRPr>
          </a:p>
        </p:txBody>
      </p:sp>
    </p:spTree>
    <p:extLst>
      <p:ext uri="{BB962C8B-B14F-4D97-AF65-F5344CB8AC3E}">
        <p14:creationId xmlns:p14="http://schemas.microsoft.com/office/powerpoint/2010/main" val="31880608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1 Título">
            <a:extLst>
              <a:ext uri="{FF2B5EF4-FFF2-40B4-BE49-F238E27FC236}">
                <a16:creationId xmlns:a16="http://schemas.microsoft.com/office/drawing/2014/main" id="{0CE984A5-FEDF-02A6-7229-B6181E058B33}"/>
              </a:ext>
            </a:extLst>
          </p:cNvPr>
          <p:cNvSpPr>
            <a:spLocks noGrp="1"/>
          </p:cNvSpPr>
          <p:nvPr>
            <p:ph type="title"/>
          </p:nvPr>
        </p:nvSpPr>
        <p:spPr>
          <a:xfrm>
            <a:off x="1891393" y="483594"/>
            <a:ext cx="8409214" cy="975555"/>
          </a:xfrm>
          <a:noFill/>
          <a:ln>
            <a:solidFill>
              <a:schemeClr val="bg1"/>
            </a:solidFill>
          </a:ln>
        </p:spPr>
        <p:txBody>
          <a:bodyPr>
            <a:normAutofit/>
          </a:bodyPr>
          <a:lstStyle/>
          <a:p>
            <a:pPr algn="ctr" eaLnBrk="1" hangingPunct="1"/>
            <a:r>
              <a:rPr lang="es-CO" altLang="es-CO" sz="2500" b="1" dirty="0">
                <a:solidFill>
                  <a:schemeClr val="bg1"/>
                </a:solidFill>
                <a:latin typeface="Calibri" panose="020F0502020204030204" pitchFamily="34" charset="0"/>
                <a:cs typeface="Calibri" panose="020F0502020204030204" pitchFamily="34" charset="0"/>
              </a:rPr>
              <a:t>SUBESPECIES DE LA RELACIÓN ESPECIAL DE SUJECIÓN</a:t>
            </a:r>
            <a:endParaRPr lang="es-ES" altLang="es-CO" sz="2500" b="1" dirty="0">
              <a:solidFill>
                <a:schemeClr val="bg1"/>
              </a:solidFill>
              <a:latin typeface="Calibri" panose="020F0502020204030204" pitchFamily="34" charset="0"/>
              <a:cs typeface="Calibri" panose="020F0502020204030204" pitchFamily="34" charset="0"/>
            </a:endParaRPr>
          </a:p>
        </p:txBody>
      </p:sp>
      <p:sp>
        <p:nvSpPr>
          <p:cNvPr id="5" name="Rectángulo 4">
            <a:extLst>
              <a:ext uri="{FF2B5EF4-FFF2-40B4-BE49-F238E27FC236}">
                <a16:creationId xmlns:a16="http://schemas.microsoft.com/office/drawing/2014/main" id="{3F590C0F-8197-3174-5F88-90E5AD14BD52}"/>
              </a:ext>
            </a:extLst>
          </p:cNvPr>
          <p:cNvSpPr/>
          <p:nvPr/>
        </p:nvSpPr>
        <p:spPr>
          <a:xfrm>
            <a:off x="601213" y="1790037"/>
            <a:ext cx="10989574" cy="439773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CO" altLang="es-CO" sz="2800" dirty="0">
                <a:solidFill>
                  <a:schemeClr val="tx1"/>
                </a:solidFill>
              </a:rPr>
              <a:t>Las dos anteriores clases de Relaciones Especiales de Sujeción atienden a un criterio eminentemente orgánico, el cual tiene como presupuesto inexorable que el vínculo está soportado en una relación de tipo administrativa – reglamentaria, que se traduce en el estatus propio de servidor público. </a:t>
            </a:r>
          </a:p>
          <a:p>
            <a:pPr algn="just"/>
            <a:endParaRPr lang="es-CO" altLang="es-CO" sz="2800" dirty="0">
              <a:solidFill>
                <a:schemeClr val="tx1"/>
              </a:solidFill>
            </a:endParaRPr>
          </a:p>
          <a:p>
            <a:pPr algn="just"/>
            <a:r>
              <a:rPr lang="es-CO" altLang="es-CO" sz="2800" dirty="0">
                <a:solidFill>
                  <a:schemeClr val="tx1"/>
                </a:solidFill>
              </a:rPr>
              <a:t>Esta situación pude encontrar un referente, en la Sentencia C – 280 de 1996, proferida por la Honorable Corte Constitucional, MP. Alejandro Martínez Caballero</a:t>
            </a:r>
            <a:endParaRPr lang="es-ES_tradnl" sz="2800" dirty="0">
              <a:solidFill>
                <a:schemeClr val="tx1"/>
              </a:solidFill>
            </a:endParaRPr>
          </a:p>
        </p:txBody>
      </p:sp>
    </p:spTree>
    <p:extLst>
      <p:ext uri="{BB962C8B-B14F-4D97-AF65-F5344CB8AC3E}">
        <p14:creationId xmlns:p14="http://schemas.microsoft.com/office/powerpoint/2010/main" val="3460456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1 Título">
            <a:extLst>
              <a:ext uri="{FF2B5EF4-FFF2-40B4-BE49-F238E27FC236}">
                <a16:creationId xmlns:a16="http://schemas.microsoft.com/office/drawing/2014/main" id="{AB362B97-E1AB-E1B3-A210-137174086029}"/>
              </a:ext>
            </a:extLst>
          </p:cNvPr>
          <p:cNvSpPr>
            <a:spLocks noGrp="1"/>
          </p:cNvSpPr>
          <p:nvPr>
            <p:ph type="title"/>
          </p:nvPr>
        </p:nvSpPr>
        <p:spPr>
          <a:xfrm>
            <a:off x="1559332" y="632298"/>
            <a:ext cx="9073336" cy="886940"/>
          </a:xfrm>
          <a:ln>
            <a:solidFill>
              <a:schemeClr val="bg1"/>
            </a:solidFill>
          </a:ln>
        </p:spPr>
        <p:txBody>
          <a:bodyPr>
            <a:normAutofit/>
          </a:bodyPr>
          <a:lstStyle/>
          <a:p>
            <a:pPr algn="ctr" eaLnBrk="1" hangingPunct="1"/>
            <a:r>
              <a:rPr lang="es-CO" altLang="es-CO" sz="2800" b="1" dirty="0">
                <a:solidFill>
                  <a:schemeClr val="bg1"/>
                </a:solidFill>
                <a:latin typeface="Calibri" panose="020F0502020204030204" pitchFamily="34" charset="0"/>
                <a:cs typeface="Calibri" panose="020F0502020204030204" pitchFamily="34" charset="0"/>
              </a:rPr>
              <a:t>SUBESPECIES DE LA RELACIÓN ESPECIAL DE SUJECIÓN</a:t>
            </a:r>
            <a:endParaRPr lang="es-ES" altLang="es-CO" sz="2800" b="1" dirty="0">
              <a:solidFill>
                <a:schemeClr val="bg1"/>
              </a:solidFill>
              <a:latin typeface="Calibri" panose="020F0502020204030204" pitchFamily="34" charset="0"/>
              <a:cs typeface="Calibri" panose="020F0502020204030204" pitchFamily="34" charset="0"/>
            </a:endParaRPr>
          </a:p>
        </p:txBody>
      </p:sp>
      <p:sp>
        <p:nvSpPr>
          <p:cNvPr id="5" name="Rectángulo 4">
            <a:extLst>
              <a:ext uri="{FF2B5EF4-FFF2-40B4-BE49-F238E27FC236}">
                <a16:creationId xmlns:a16="http://schemas.microsoft.com/office/drawing/2014/main" id="{03891F44-E6E2-D482-51D9-2E2635E21E09}"/>
              </a:ext>
            </a:extLst>
          </p:cNvPr>
          <p:cNvSpPr/>
          <p:nvPr/>
        </p:nvSpPr>
        <p:spPr>
          <a:xfrm>
            <a:off x="593172" y="1841136"/>
            <a:ext cx="11008653" cy="391468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eaLnBrk="1" hangingPunct="1">
              <a:lnSpc>
                <a:spcPct val="80000"/>
              </a:lnSpc>
              <a:buFont typeface="Wingdings" pitchFamily="2" charset="2"/>
              <a:buNone/>
            </a:pPr>
            <a:r>
              <a:rPr lang="es-CO" altLang="es-CO" sz="4156" b="1" dirty="0">
                <a:solidFill>
                  <a:schemeClr val="tx1"/>
                </a:solidFill>
                <a:latin typeface="Calibri" panose="020F0502020204030204" pitchFamily="34" charset="0"/>
                <a:cs typeface="Calibri" panose="020F0502020204030204" pitchFamily="34" charset="0"/>
              </a:rPr>
              <a:t>Una Relación Especial de Sujeción Moderada,</a:t>
            </a:r>
            <a:r>
              <a:rPr lang="es-CO" altLang="es-CO" sz="4156" dirty="0">
                <a:solidFill>
                  <a:schemeClr val="tx1"/>
                </a:solidFill>
                <a:latin typeface="Calibri" panose="020F0502020204030204" pitchFamily="34" charset="0"/>
                <a:cs typeface="Calibri" panose="020F0502020204030204" pitchFamily="34" charset="0"/>
              </a:rPr>
              <a:t> que significa que la carga o el compromiso no tiene el mismo grado, y ello lo es, porque precisamente ese vínculo no está soportado precisamente con el estatus de servidor público.</a:t>
            </a:r>
          </a:p>
          <a:p>
            <a:pPr algn="just" eaLnBrk="1" hangingPunct="1">
              <a:lnSpc>
                <a:spcPct val="80000"/>
              </a:lnSpc>
              <a:buFont typeface="Wingdings" pitchFamily="2" charset="2"/>
              <a:buNone/>
            </a:pPr>
            <a:endParaRPr lang="es-CO" altLang="es-CO" sz="4156" dirty="0">
              <a:solidFill>
                <a:schemeClr val="tx1"/>
              </a:solidFill>
            </a:endParaRPr>
          </a:p>
        </p:txBody>
      </p:sp>
    </p:spTree>
    <p:extLst>
      <p:ext uri="{BB962C8B-B14F-4D97-AF65-F5344CB8AC3E}">
        <p14:creationId xmlns:p14="http://schemas.microsoft.com/office/powerpoint/2010/main" val="3692561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1 Título">
            <a:extLst>
              <a:ext uri="{FF2B5EF4-FFF2-40B4-BE49-F238E27FC236}">
                <a16:creationId xmlns:a16="http://schemas.microsoft.com/office/drawing/2014/main" id="{854E069B-D6F6-165E-7795-DAE970C153C2}"/>
              </a:ext>
            </a:extLst>
          </p:cNvPr>
          <p:cNvSpPr>
            <a:spLocks noGrp="1"/>
          </p:cNvSpPr>
          <p:nvPr>
            <p:ph type="title"/>
          </p:nvPr>
        </p:nvSpPr>
        <p:spPr>
          <a:xfrm>
            <a:off x="1326649" y="384581"/>
            <a:ext cx="9538701" cy="782739"/>
          </a:xfrm>
          <a:ln>
            <a:solidFill>
              <a:schemeClr val="bg1"/>
            </a:solidFill>
          </a:ln>
        </p:spPr>
        <p:txBody>
          <a:bodyPr>
            <a:normAutofit/>
          </a:bodyPr>
          <a:lstStyle/>
          <a:p>
            <a:pPr algn="ctr" eaLnBrk="1" hangingPunct="1"/>
            <a:r>
              <a:rPr lang="es-CO" altLang="es-CO" sz="3200" b="1" dirty="0">
                <a:solidFill>
                  <a:schemeClr val="bg1"/>
                </a:solidFill>
                <a:latin typeface="Calibri" panose="020F0502020204030204" pitchFamily="34" charset="0"/>
                <a:cs typeface="Calibri" panose="020F0502020204030204" pitchFamily="34" charset="0"/>
              </a:rPr>
              <a:t>SUBESPECIES DE LA RELACIÓN ESPECIAL DE SUJECIÓN</a:t>
            </a:r>
            <a:endParaRPr lang="es-ES" altLang="es-CO" sz="3200" b="1" dirty="0">
              <a:solidFill>
                <a:schemeClr val="bg1"/>
              </a:solidFill>
              <a:latin typeface="Calibri" panose="020F0502020204030204" pitchFamily="34" charset="0"/>
              <a:cs typeface="Calibri" panose="020F0502020204030204" pitchFamily="34" charset="0"/>
            </a:endParaRPr>
          </a:p>
        </p:txBody>
      </p:sp>
      <p:sp>
        <p:nvSpPr>
          <p:cNvPr id="5" name="Rectángulo 4">
            <a:extLst>
              <a:ext uri="{FF2B5EF4-FFF2-40B4-BE49-F238E27FC236}">
                <a16:creationId xmlns:a16="http://schemas.microsoft.com/office/drawing/2014/main" id="{DDD2AA8E-510D-0850-D336-92089A9CCAFD}"/>
              </a:ext>
            </a:extLst>
          </p:cNvPr>
          <p:cNvSpPr/>
          <p:nvPr/>
        </p:nvSpPr>
        <p:spPr>
          <a:xfrm>
            <a:off x="612251" y="1690689"/>
            <a:ext cx="10999113" cy="467120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eaLnBrk="1" hangingPunct="1">
              <a:buFont typeface="Wingdings 2" pitchFamily="2" charset="2"/>
              <a:buNone/>
            </a:pPr>
            <a:r>
              <a:rPr lang="es-CO" altLang="es-CO" sz="2771" dirty="0">
                <a:solidFill>
                  <a:schemeClr val="tx1"/>
                </a:solidFill>
              </a:rPr>
              <a:t>El claro ejemplo de ello es el que sucede con los </a:t>
            </a:r>
            <a:r>
              <a:rPr lang="es-CO" altLang="es-CO" sz="2771" b="1" dirty="0">
                <a:solidFill>
                  <a:schemeClr val="tx1"/>
                </a:solidFill>
              </a:rPr>
              <a:t>particulares que ejercen función pública</a:t>
            </a:r>
            <a:r>
              <a:rPr lang="es-CO" altLang="es-CO" sz="2771" dirty="0">
                <a:solidFill>
                  <a:schemeClr val="tx1"/>
                </a:solidFill>
              </a:rPr>
              <a:t>, concepto que atiende a un criterio eminentemente material, el cual fue desarrollado por la Corte Constitucional en la Sentencia C – 286 de 1996 (MP. </a:t>
            </a:r>
            <a:r>
              <a:rPr lang="es-ES_tradnl" altLang="es-CO" sz="2771" dirty="0">
                <a:solidFill>
                  <a:schemeClr val="tx1"/>
                </a:solidFill>
              </a:rPr>
              <a:t>JOSÉ GREGORIO HERNÁNDEZ GALINDO)</a:t>
            </a:r>
            <a:r>
              <a:rPr lang="es-CO" altLang="es-CO" sz="2771" dirty="0">
                <a:solidFill>
                  <a:schemeClr val="tx1"/>
                </a:solidFill>
              </a:rPr>
              <a:t>, reiterada por la Sentencia C – 037 de 2003 (MP. ALVARO TAFUR GALVIS), que a propósito se ocupó de la diferencia entre servicio público y función pública</a:t>
            </a:r>
            <a:r>
              <a:rPr lang="es-ES" altLang="es-CO" sz="2771" dirty="0">
                <a:solidFill>
                  <a:schemeClr val="tx1"/>
                </a:solidFill>
              </a:rPr>
              <a:t>. (Igualmente, los particulares que cumplan labores de interventoría, por ejemplo; y demás situaciones  contempladas en el artículo 53 del CDU).</a:t>
            </a:r>
          </a:p>
        </p:txBody>
      </p:sp>
    </p:spTree>
    <p:extLst>
      <p:ext uri="{BB962C8B-B14F-4D97-AF65-F5344CB8AC3E}">
        <p14:creationId xmlns:p14="http://schemas.microsoft.com/office/powerpoint/2010/main" val="37094900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7C01C204-9EB9-07A4-42A1-D6FC7C70F912}"/>
              </a:ext>
            </a:extLst>
          </p:cNvPr>
          <p:cNvSpPr>
            <a:spLocks noGrp="1"/>
          </p:cNvSpPr>
          <p:nvPr>
            <p:ph type="title"/>
          </p:nvPr>
        </p:nvSpPr>
        <p:spPr>
          <a:xfrm>
            <a:off x="1576528" y="467008"/>
            <a:ext cx="9252951" cy="992753"/>
          </a:xfrm>
          <a:noFill/>
          <a:ln>
            <a:solidFill>
              <a:schemeClr val="bg1"/>
            </a:solidFill>
          </a:ln>
        </p:spPr>
        <p:txBody>
          <a:bodyPr/>
          <a:lstStyle/>
          <a:p>
            <a:pPr algn="ctr" eaLnBrk="1" hangingPunct="1"/>
            <a:r>
              <a:rPr lang="es-CO" altLang="es-CO" sz="3200" b="1" dirty="0">
                <a:solidFill>
                  <a:schemeClr val="bg1"/>
                </a:solidFill>
                <a:latin typeface="Calibri" panose="020F0502020204030204" pitchFamily="34" charset="0"/>
                <a:cs typeface="Calibri" panose="020F0502020204030204" pitchFamily="34" charset="0"/>
              </a:rPr>
              <a:t>SUBESPECIES DE LA RELACIÓN ESPECIAL DE SUJECIÓN</a:t>
            </a:r>
            <a:endParaRPr lang="es-ES" altLang="es-CO" sz="3200" b="1" dirty="0">
              <a:solidFill>
                <a:schemeClr val="bg1"/>
              </a:solidFill>
              <a:latin typeface="Calibri" panose="020F0502020204030204" pitchFamily="34" charset="0"/>
              <a:cs typeface="Calibri" panose="020F0502020204030204" pitchFamily="34" charset="0"/>
            </a:endParaRPr>
          </a:p>
        </p:txBody>
      </p:sp>
      <p:sp>
        <p:nvSpPr>
          <p:cNvPr id="5" name="Rectángulo 4">
            <a:extLst>
              <a:ext uri="{FF2B5EF4-FFF2-40B4-BE49-F238E27FC236}">
                <a16:creationId xmlns:a16="http://schemas.microsoft.com/office/drawing/2014/main" id="{D5FB6633-3059-EFF8-B8C1-33B2835E5099}"/>
              </a:ext>
            </a:extLst>
          </p:cNvPr>
          <p:cNvSpPr/>
          <p:nvPr/>
        </p:nvSpPr>
        <p:spPr>
          <a:xfrm>
            <a:off x="612252" y="1936531"/>
            <a:ext cx="10894178" cy="395808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CO" altLang="es-CO" sz="3464" b="1" dirty="0">
                <a:solidFill>
                  <a:schemeClr val="tx1"/>
                </a:solidFill>
              </a:rPr>
              <a:t>Una Relación Especial de Sujeción de ética especializada</a:t>
            </a:r>
            <a:r>
              <a:rPr lang="es-CO" altLang="es-CO" sz="3464" dirty="0">
                <a:solidFill>
                  <a:schemeClr val="tx1"/>
                </a:solidFill>
              </a:rPr>
              <a:t>, que se refiere al control de que son objeto algunos profesionales de determinadas áreas, porque estas, al comportar un riesgo social, deben ser intervenidas por el Estado, injerencia que tiene fundamento constitucional en el artículo 26 de la Carta Política</a:t>
            </a:r>
            <a:r>
              <a:rPr lang="es-ES" altLang="es-CO" sz="3464" dirty="0">
                <a:solidFill>
                  <a:schemeClr val="tx1"/>
                </a:solidFill>
              </a:rPr>
              <a:t>.</a:t>
            </a:r>
            <a:endParaRPr lang="es-ES_tradnl" sz="3464" dirty="0">
              <a:solidFill>
                <a:schemeClr val="tx1"/>
              </a:solidFill>
            </a:endParaRPr>
          </a:p>
        </p:txBody>
      </p:sp>
    </p:spTree>
    <p:extLst>
      <p:ext uri="{BB962C8B-B14F-4D97-AF65-F5344CB8AC3E}">
        <p14:creationId xmlns:p14="http://schemas.microsoft.com/office/powerpoint/2010/main" val="6544512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1 Título">
            <a:extLst>
              <a:ext uri="{FF2B5EF4-FFF2-40B4-BE49-F238E27FC236}">
                <a16:creationId xmlns:a16="http://schemas.microsoft.com/office/drawing/2014/main" id="{05F7050E-A36F-FCB1-C959-5F1BB29715B4}"/>
              </a:ext>
            </a:extLst>
          </p:cNvPr>
          <p:cNvSpPr>
            <a:spLocks noGrp="1"/>
          </p:cNvSpPr>
          <p:nvPr>
            <p:ph type="title"/>
          </p:nvPr>
        </p:nvSpPr>
        <p:spPr>
          <a:xfrm>
            <a:off x="1383965" y="544749"/>
            <a:ext cx="9465223" cy="909175"/>
          </a:xfrm>
          <a:ln>
            <a:solidFill>
              <a:schemeClr val="bg1"/>
            </a:solidFill>
          </a:ln>
        </p:spPr>
        <p:txBody>
          <a:bodyPr>
            <a:normAutofit/>
          </a:bodyPr>
          <a:lstStyle/>
          <a:p>
            <a:pPr algn="ctr" eaLnBrk="1" hangingPunct="1"/>
            <a:r>
              <a:rPr lang="es-CO" altLang="es-CO" sz="3200" b="1" dirty="0">
                <a:solidFill>
                  <a:schemeClr val="bg1"/>
                </a:solidFill>
                <a:latin typeface="Calibri" panose="020F0502020204030204" pitchFamily="34" charset="0"/>
                <a:cs typeface="Calibri" panose="020F0502020204030204" pitchFamily="34" charset="0"/>
              </a:rPr>
              <a:t>SUBESPECIES DE LA RELACIÓN ESPECIAL DE SUJECIÓN</a:t>
            </a:r>
            <a:endParaRPr lang="es-ES" altLang="es-CO" sz="3200" b="1" dirty="0">
              <a:solidFill>
                <a:schemeClr val="bg1"/>
              </a:solidFill>
              <a:latin typeface="Calibri" panose="020F0502020204030204" pitchFamily="34" charset="0"/>
              <a:cs typeface="Calibri" panose="020F0502020204030204" pitchFamily="34" charset="0"/>
            </a:endParaRPr>
          </a:p>
        </p:txBody>
      </p:sp>
      <p:sp>
        <p:nvSpPr>
          <p:cNvPr id="3" name="Rectángulo 2">
            <a:extLst>
              <a:ext uri="{FF2B5EF4-FFF2-40B4-BE49-F238E27FC236}">
                <a16:creationId xmlns:a16="http://schemas.microsoft.com/office/drawing/2014/main" id="{0E3C5990-C104-D698-282B-7FBAA20E6FB1}"/>
              </a:ext>
            </a:extLst>
          </p:cNvPr>
          <p:cNvSpPr/>
          <p:nvPr/>
        </p:nvSpPr>
        <p:spPr>
          <a:xfrm>
            <a:off x="629832" y="2123427"/>
            <a:ext cx="10932336" cy="400586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eaLnBrk="1" hangingPunct="1">
              <a:buFont typeface="Wingdings 2" pitchFamily="2" charset="2"/>
              <a:buNone/>
            </a:pPr>
            <a:r>
              <a:rPr lang="es-CO" altLang="es-CO" sz="3810" dirty="0">
                <a:solidFill>
                  <a:schemeClr val="tx1"/>
                </a:solidFill>
              </a:rPr>
              <a:t>Relación Especial de Sujeción denominada </a:t>
            </a:r>
            <a:r>
              <a:rPr lang="es-CO" altLang="es-CO" sz="3810" b="1" dirty="0">
                <a:solidFill>
                  <a:schemeClr val="tx1"/>
                </a:solidFill>
              </a:rPr>
              <a:t>Degradada</a:t>
            </a:r>
            <a:r>
              <a:rPr lang="es-CO" altLang="es-CO" sz="3810" dirty="0">
                <a:solidFill>
                  <a:schemeClr val="tx1"/>
                </a:solidFill>
              </a:rPr>
              <a:t>, o si se quiere </a:t>
            </a:r>
            <a:r>
              <a:rPr lang="es-CO" altLang="es-CO" sz="3810" b="1" i="1" dirty="0">
                <a:solidFill>
                  <a:schemeClr val="tx1"/>
                </a:solidFill>
              </a:rPr>
              <a:t>Privada</a:t>
            </a:r>
            <a:r>
              <a:rPr lang="es-CO" altLang="es-CO" sz="3810" i="1" dirty="0">
                <a:solidFill>
                  <a:schemeClr val="tx1"/>
                </a:solidFill>
              </a:rPr>
              <a:t>, </a:t>
            </a:r>
            <a:r>
              <a:rPr lang="es-CO" altLang="es-CO" sz="3810" dirty="0">
                <a:solidFill>
                  <a:schemeClr val="tx1"/>
                </a:solidFill>
              </a:rPr>
              <a:t>la cual corresponde a aquella que se origina en un ámbito netamente privado o empresarial, ajena en todo caso, al ámbito de la función pública.</a:t>
            </a:r>
            <a:endParaRPr lang="es-ES" altLang="es-CO" sz="3810" dirty="0">
              <a:solidFill>
                <a:schemeClr val="tx1"/>
              </a:solidFill>
            </a:endParaRPr>
          </a:p>
        </p:txBody>
      </p:sp>
    </p:spTree>
    <p:extLst>
      <p:ext uri="{BB962C8B-B14F-4D97-AF65-F5344CB8AC3E}">
        <p14:creationId xmlns:p14="http://schemas.microsoft.com/office/powerpoint/2010/main" val="303806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1 Título">
            <a:extLst>
              <a:ext uri="{FF2B5EF4-FFF2-40B4-BE49-F238E27FC236}">
                <a16:creationId xmlns:a16="http://schemas.microsoft.com/office/drawing/2014/main" id="{A706924E-FE39-5F4C-D44D-3F2714222B62}"/>
              </a:ext>
            </a:extLst>
          </p:cNvPr>
          <p:cNvSpPr>
            <a:spLocks noGrp="1"/>
          </p:cNvSpPr>
          <p:nvPr>
            <p:ph type="title"/>
          </p:nvPr>
        </p:nvSpPr>
        <p:spPr>
          <a:xfrm>
            <a:off x="1396046" y="598245"/>
            <a:ext cx="9399908" cy="685463"/>
          </a:xfrm>
          <a:ln>
            <a:solidFill>
              <a:schemeClr val="bg1"/>
            </a:solidFill>
          </a:ln>
        </p:spPr>
        <p:txBody>
          <a:bodyPr>
            <a:normAutofit/>
          </a:bodyPr>
          <a:lstStyle/>
          <a:p>
            <a:pPr algn="ctr" eaLnBrk="1" hangingPunct="1"/>
            <a:r>
              <a:rPr lang="es-CO" altLang="es-CO" sz="3200" b="1" dirty="0">
                <a:solidFill>
                  <a:schemeClr val="bg1"/>
                </a:solidFill>
                <a:latin typeface="Calibri" panose="020F0502020204030204" pitchFamily="34" charset="0"/>
                <a:cs typeface="Calibri" panose="020F0502020204030204" pitchFamily="34" charset="0"/>
              </a:rPr>
              <a:t>SUBESPECIES DE LA RELACIÓN ESPECIAL DE SUJECIÓN</a:t>
            </a:r>
            <a:endParaRPr lang="es-ES" altLang="es-CO" sz="3200" b="1" dirty="0">
              <a:solidFill>
                <a:schemeClr val="bg1"/>
              </a:solidFill>
              <a:latin typeface="Calibri" panose="020F0502020204030204" pitchFamily="34" charset="0"/>
              <a:cs typeface="Calibri" panose="020F0502020204030204" pitchFamily="34" charset="0"/>
            </a:endParaRPr>
          </a:p>
        </p:txBody>
      </p:sp>
      <p:sp>
        <p:nvSpPr>
          <p:cNvPr id="5" name="Rectángulo 4">
            <a:extLst>
              <a:ext uri="{FF2B5EF4-FFF2-40B4-BE49-F238E27FC236}">
                <a16:creationId xmlns:a16="http://schemas.microsoft.com/office/drawing/2014/main" id="{AC669E3C-C11C-012D-6CAB-D8C821A8AD6B}"/>
              </a:ext>
            </a:extLst>
          </p:cNvPr>
          <p:cNvSpPr/>
          <p:nvPr/>
        </p:nvSpPr>
        <p:spPr>
          <a:xfrm>
            <a:off x="443810" y="2054248"/>
            <a:ext cx="11304379" cy="386277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CO" altLang="es-CO" sz="3464" dirty="0">
                <a:solidFill>
                  <a:schemeClr val="tx1"/>
                </a:solidFill>
              </a:rPr>
              <a:t>Esta clasificación explica las diferentes subespecies del derecho disciplinario y justifica la mayor o menor carga de compromiso que atañe a los que puedan ser sujetos disciplinables, dentro de la lectura correcta del Estado Social de Derecho. En todo caso, </a:t>
            </a:r>
            <a:r>
              <a:rPr lang="es-ES_tradnl" altLang="es-CO" sz="3464" dirty="0">
                <a:solidFill>
                  <a:schemeClr val="tx1"/>
                </a:solidFill>
              </a:rPr>
              <a:t>La RES no puede significar el recorte de los derechos y garantías del disciplinado.</a:t>
            </a:r>
            <a:endParaRPr lang="es-ES_tradnl" sz="3464" dirty="0">
              <a:solidFill>
                <a:schemeClr val="tx1"/>
              </a:solidFill>
            </a:endParaRPr>
          </a:p>
        </p:txBody>
      </p:sp>
    </p:spTree>
    <p:extLst>
      <p:ext uri="{BB962C8B-B14F-4D97-AF65-F5344CB8AC3E}">
        <p14:creationId xmlns:p14="http://schemas.microsoft.com/office/powerpoint/2010/main" val="10449820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1 Título">
            <a:extLst>
              <a:ext uri="{FF2B5EF4-FFF2-40B4-BE49-F238E27FC236}">
                <a16:creationId xmlns:a16="http://schemas.microsoft.com/office/drawing/2014/main" id="{CB765557-1FF2-8252-93C4-5C43C8013405}"/>
              </a:ext>
            </a:extLst>
          </p:cNvPr>
          <p:cNvSpPr>
            <a:spLocks noGrp="1"/>
          </p:cNvSpPr>
          <p:nvPr>
            <p:ph type="title"/>
          </p:nvPr>
        </p:nvSpPr>
        <p:spPr>
          <a:xfrm>
            <a:off x="1846055" y="363783"/>
            <a:ext cx="8229600" cy="1008062"/>
          </a:xfrm>
          <a:ln>
            <a:solidFill>
              <a:schemeClr val="bg1"/>
            </a:solidFill>
          </a:ln>
        </p:spPr>
        <p:txBody>
          <a:bodyPr>
            <a:normAutofit/>
          </a:bodyPr>
          <a:lstStyle/>
          <a:p>
            <a:pPr algn="ctr" eaLnBrk="1" hangingPunct="1"/>
            <a:r>
              <a:rPr lang="es-ES" altLang="es-CO" sz="3810" b="1" dirty="0">
                <a:solidFill>
                  <a:schemeClr val="bg1"/>
                </a:solidFill>
                <a:latin typeface="Calibri" panose="020F0502020204030204" pitchFamily="34" charset="0"/>
                <a:cs typeface="Calibri" panose="020F0502020204030204" pitchFamily="34" charset="0"/>
              </a:rPr>
              <a:t>NATURALEZA </a:t>
            </a:r>
            <a:r>
              <a:rPr lang="es-ES" altLang="es-CO" sz="3600" b="1" dirty="0">
                <a:solidFill>
                  <a:schemeClr val="bg1"/>
                </a:solidFill>
                <a:latin typeface="Calibri" panose="020F0502020204030204" pitchFamily="34" charset="0"/>
                <a:cs typeface="Calibri" panose="020F0502020204030204" pitchFamily="34" charset="0"/>
              </a:rPr>
              <a:t>DEL</a:t>
            </a:r>
            <a:r>
              <a:rPr lang="es-ES" altLang="es-CO" sz="3810" b="1" dirty="0">
                <a:solidFill>
                  <a:schemeClr val="bg1"/>
                </a:solidFill>
                <a:latin typeface="Calibri" panose="020F0502020204030204" pitchFamily="34" charset="0"/>
                <a:cs typeface="Calibri" panose="020F0502020204030204" pitchFamily="34" charset="0"/>
              </a:rPr>
              <a:t> D. DISCIPLINARIO</a:t>
            </a:r>
          </a:p>
        </p:txBody>
      </p:sp>
      <p:sp>
        <p:nvSpPr>
          <p:cNvPr id="4" name="Rectángulo 3">
            <a:extLst>
              <a:ext uri="{FF2B5EF4-FFF2-40B4-BE49-F238E27FC236}">
                <a16:creationId xmlns:a16="http://schemas.microsoft.com/office/drawing/2014/main" id="{B7EA36FB-FBA2-752B-E3C2-5FE834E096CC}"/>
              </a:ext>
            </a:extLst>
          </p:cNvPr>
          <p:cNvSpPr/>
          <p:nvPr/>
        </p:nvSpPr>
        <p:spPr>
          <a:xfrm>
            <a:off x="555014" y="1764818"/>
            <a:ext cx="11084969" cy="414612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defRPr/>
            </a:pPr>
            <a:r>
              <a:rPr lang="es-ES" sz="3464" b="1" dirty="0">
                <a:solidFill>
                  <a:schemeClr val="accent4">
                    <a:lumMod val="10000"/>
                  </a:schemeClr>
                </a:solidFill>
              </a:rPr>
              <a:t>Primera tesis: derecho administrativo</a:t>
            </a:r>
          </a:p>
          <a:p>
            <a:pPr algn="just">
              <a:defRPr/>
            </a:pPr>
            <a:endParaRPr lang="es-ES" sz="3464" b="1" dirty="0">
              <a:solidFill>
                <a:schemeClr val="accent4">
                  <a:lumMod val="10000"/>
                </a:schemeClr>
              </a:solidFill>
            </a:endParaRPr>
          </a:p>
          <a:p>
            <a:pPr algn="just">
              <a:defRPr/>
            </a:pPr>
            <a:r>
              <a:rPr lang="es-ES" sz="3464" b="1" dirty="0">
                <a:solidFill>
                  <a:schemeClr val="accent4">
                    <a:lumMod val="10000"/>
                  </a:schemeClr>
                </a:solidFill>
              </a:rPr>
              <a:t>Segunda tesis: derecho penal</a:t>
            </a:r>
          </a:p>
          <a:p>
            <a:pPr algn="just">
              <a:defRPr/>
            </a:pPr>
            <a:endParaRPr lang="es-ES" sz="3464" b="1" dirty="0">
              <a:solidFill>
                <a:schemeClr val="accent4">
                  <a:lumMod val="10000"/>
                </a:schemeClr>
              </a:solidFill>
            </a:endParaRPr>
          </a:p>
          <a:p>
            <a:pPr algn="just">
              <a:defRPr/>
            </a:pPr>
            <a:r>
              <a:rPr lang="es-ES" sz="3464" b="1" dirty="0">
                <a:solidFill>
                  <a:schemeClr val="accent4">
                    <a:lumMod val="10000"/>
                  </a:schemeClr>
                </a:solidFill>
              </a:rPr>
              <a:t>Tercera tesis: derecho autónomo e independiente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1 Título">
            <a:extLst>
              <a:ext uri="{FF2B5EF4-FFF2-40B4-BE49-F238E27FC236}">
                <a16:creationId xmlns:a16="http://schemas.microsoft.com/office/drawing/2014/main" id="{D685D464-C276-141F-588A-85EA19C799D6}"/>
              </a:ext>
            </a:extLst>
          </p:cNvPr>
          <p:cNvSpPr>
            <a:spLocks noGrp="1"/>
          </p:cNvSpPr>
          <p:nvPr>
            <p:ph type="title"/>
          </p:nvPr>
        </p:nvSpPr>
        <p:spPr>
          <a:xfrm>
            <a:off x="1750982" y="573553"/>
            <a:ext cx="8690036" cy="914779"/>
          </a:xfrm>
          <a:ln>
            <a:solidFill>
              <a:schemeClr val="bg1"/>
            </a:solidFill>
          </a:ln>
        </p:spPr>
        <p:txBody>
          <a:bodyPr/>
          <a:lstStyle/>
          <a:p>
            <a:pPr algn="ctr" eaLnBrk="1" hangingPunct="1"/>
            <a:r>
              <a:rPr lang="es-CO" altLang="es-CO" sz="3200" b="1" dirty="0">
                <a:solidFill>
                  <a:schemeClr val="bg1"/>
                </a:solidFill>
                <a:latin typeface="Calibri" panose="020F0502020204030204" pitchFamily="34" charset="0"/>
                <a:cs typeface="Calibri" panose="020F0502020204030204" pitchFamily="34" charset="0"/>
              </a:rPr>
              <a:t>SUBESPECIES DEL DERECHO DISCIPLINARIO:</a:t>
            </a:r>
            <a:endParaRPr lang="es-ES" altLang="es-CO" sz="3200" b="1" dirty="0">
              <a:solidFill>
                <a:schemeClr val="bg1"/>
              </a:solidFill>
              <a:latin typeface="Calibri" panose="020F0502020204030204" pitchFamily="34" charset="0"/>
              <a:cs typeface="Calibri" panose="020F0502020204030204" pitchFamily="34" charset="0"/>
            </a:endParaRPr>
          </a:p>
        </p:txBody>
      </p:sp>
      <p:sp>
        <p:nvSpPr>
          <p:cNvPr id="4" name="Rectángulo 3">
            <a:extLst>
              <a:ext uri="{FF2B5EF4-FFF2-40B4-BE49-F238E27FC236}">
                <a16:creationId xmlns:a16="http://schemas.microsoft.com/office/drawing/2014/main" id="{EAEF69B6-4F77-EBBF-CD2B-400E938A4D10}"/>
              </a:ext>
            </a:extLst>
          </p:cNvPr>
          <p:cNvSpPr/>
          <p:nvPr/>
        </p:nvSpPr>
        <p:spPr>
          <a:xfrm>
            <a:off x="630200" y="1859057"/>
            <a:ext cx="11075430" cy="427729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33415" indent="-533415" algn="just">
              <a:defRPr/>
            </a:pPr>
            <a:r>
              <a:rPr lang="es-AR" sz="3464" dirty="0">
                <a:solidFill>
                  <a:schemeClr val="accent4">
                    <a:lumMod val="10000"/>
                  </a:schemeClr>
                </a:solidFill>
              </a:rPr>
              <a:t>1.  </a:t>
            </a:r>
            <a:r>
              <a:rPr lang="es-CO" sz="3464" b="1" dirty="0">
                <a:solidFill>
                  <a:schemeClr val="accent4">
                    <a:lumMod val="10000"/>
                  </a:schemeClr>
                </a:solidFill>
              </a:rPr>
              <a:t>Un derecho disciplinario administrativo</a:t>
            </a:r>
            <a:r>
              <a:rPr lang="es-CO" sz="3464" dirty="0">
                <a:solidFill>
                  <a:schemeClr val="accent4">
                    <a:lumMod val="10000"/>
                  </a:schemeClr>
                </a:solidFill>
              </a:rPr>
              <a:t>, ejercido por la PGN, las personerías y las oficinas de control interno disciplinario.</a:t>
            </a:r>
          </a:p>
          <a:p>
            <a:pPr marL="533415" indent="-533415" algn="just">
              <a:defRPr/>
            </a:pPr>
            <a:endParaRPr lang="es-CO" sz="3464" dirty="0">
              <a:solidFill>
                <a:schemeClr val="accent4">
                  <a:lumMod val="10000"/>
                </a:schemeClr>
              </a:solidFill>
            </a:endParaRPr>
          </a:p>
          <a:p>
            <a:pPr marL="533415" indent="-533415" algn="just">
              <a:defRPr/>
            </a:pPr>
            <a:r>
              <a:rPr lang="es-CO" sz="3464" dirty="0">
                <a:solidFill>
                  <a:schemeClr val="accent4">
                    <a:lumMod val="10000"/>
                  </a:schemeClr>
                </a:solidFill>
              </a:rPr>
              <a:t>2. </a:t>
            </a:r>
            <a:r>
              <a:rPr lang="es-CO" sz="3464" b="1" dirty="0">
                <a:solidFill>
                  <a:schemeClr val="accent4">
                    <a:lumMod val="10000"/>
                  </a:schemeClr>
                </a:solidFill>
              </a:rPr>
              <a:t>Un derecho disciplinario jurisdiccional</a:t>
            </a:r>
            <a:r>
              <a:rPr lang="es-CO" sz="3464" dirty="0">
                <a:solidFill>
                  <a:schemeClr val="accent4">
                    <a:lumMod val="10000"/>
                  </a:schemeClr>
                </a:solidFill>
              </a:rPr>
              <a:t>, ejercido por la Jurisdicción Disciplinaria (Comisión Nacional de Disciplina Judicial y la Comisiones Seccionales).</a:t>
            </a:r>
            <a:endParaRPr lang="es-ES" sz="3464" dirty="0">
              <a:solidFill>
                <a:schemeClr val="accent4">
                  <a:lumMod val="10000"/>
                </a:schemeClr>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1 Título">
            <a:extLst>
              <a:ext uri="{FF2B5EF4-FFF2-40B4-BE49-F238E27FC236}">
                <a16:creationId xmlns:a16="http://schemas.microsoft.com/office/drawing/2014/main" id="{ED3ABA65-5350-F8B7-E592-51C74706FB25}"/>
              </a:ext>
            </a:extLst>
          </p:cNvPr>
          <p:cNvSpPr>
            <a:spLocks noGrp="1"/>
          </p:cNvSpPr>
          <p:nvPr>
            <p:ph type="title"/>
          </p:nvPr>
        </p:nvSpPr>
        <p:spPr>
          <a:xfrm>
            <a:off x="1714844" y="202611"/>
            <a:ext cx="8762312" cy="993892"/>
          </a:xfrm>
          <a:ln>
            <a:solidFill>
              <a:schemeClr val="bg1"/>
            </a:solidFill>
          </a:ln>
        </p:spPr>
        <p:txBody>
          <a:bodyPr>
            <a:normAutofit/>
          </a:bodyPr>
          <a:lstStyle/>
          <a:p>
            <a:pPr algn="ctr" eaLnBrk="1" hangingPunct="1"/>
            <a:r>
              <a:rPr lang="es-CO" altLang="es-CO" sz="3117" b="1" dirty="0">
                <a:solidFill>
                  <a:schemeClr val="bg1"/>
                </a:solidFill>
                <a:latin typeface="Calibri" panose="020F0502020204030204" pitchFamily="34" charset="0"/>
                <a:cs typeface="Calibri" panose="020F0502020204030204" pitchFamily="34" charset="0"/>
              </a:rPr>
              <a:t>SUBESPECIES DEL DERECHO DISCIPLINARIO:</a:t>
            </a:r>
            <a:endParaRPr lang="es-ES" altLang="es-CO" sz="3117" b="1" dirty="0">
              <a:solidFill>
                <a:schemeClr val="bg1"/>
              </a:solidFill>
              <a:latin typeface="Calibri" panose="020F0502020204030204" pitchFamily="34" charset="0"/>
              <a:cs typeface="Calibri" panose="020F0502020204030204" pitchFamily="34" charset="0"/>
            </a:endParaRPr>
          </a:p>
        </p:txBody>
      </p:sp>
      <p:sp>
        <p:nvSpPr>
          <p:cNvPr id="4" name="Rectángulo 3">
            <a:extLst>
              <a:ext uri="{FF2B5EF4-FFF2-40B4-BE49-F238E27FC236}">
                <a16:creationId xmlns:a16="http://schemas.microsoft.com/office/drawing/2014/main" id="{3BB082A2-4330-A64F-2A4D-FF54657538AE}"/>
              </a:ext>
            </a:extLst>
          </p:cNvPr>
          <p:cNvSpPr/>
          <p:nvPr/>
        </p:nvSpPr>
        <p:spPr>
          <a:xfrm>
            <a:off x="561205" y="1789180"/>
            <a:ext cx="11069589" cy="453129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33415" indent="-533415" algn="just">
              <a:defRPr/>
            </a:pPr>
            <a:endParaRPr lang="es-ES" sz="3810" b="1" dirty="0">
              <a:solidFill>
                <a:schemeClr val="accent4">
                  <a:lumMod val="10000"/>
                </a:schemeClr>
              </a:solidFill>
              <a:latin typeface="Calibri" panose="020F0502020204030204" pitchFamily="34" charset="0"/>
              <a:cs typeface="Calibri" panose="020F0502020204030204" pitchFamily="34" charset="0"/>
            </a:endParaRPr>
          </a:p>
          <a:p>
            <a:pPr marL="533415" indent="-533415" algn="just">
              <a:defRPr/>
            </a:pPr>
            <a:r>
              <a:rPr lang="es-ES" sz="3810" b="1" dirty="0">
                <a:solidFill>
                  <a:schemeClr val="accent4">
                    <a:lumMod val="10000"/>
                  </a:schemeClr>
                </a:solidFill>
                <a:latin typeface="Calibri" panose="020F0502020204030204" pitchFamily="34" charset="0"/>
                <a:cs typeface="Calibri" panose="020F0502020204030204" pitchFamily="34" charset="0"/>
              </a:rPr>
              <a:t>3. Derecho disciplinario </a:t>
            </a:r>
            <a:r>
              <a:rPr lang="es-ES" sz="3810" b="1" dirty="0" err="1">
                <a:solidFill>
                  <a:schemeClr val="accent4">
                    <a:lumMod val="10000"/>
                  </a:schemeClr>
                </a:solidFill>
                <a:latin typeface="Calibri" panose="020F0502020204030204" pitchFamily="34" charset="0"/>
                <a:cs typeface="Calibri" panose="020F0502020204030204" pitchFamily="34" charset="0"/>
              </a:rPr>
              <a:t>Congresional</a:t>
            </a:r>
            <a:r>
              <a:rPr lang="es-ES" sz="3810" b="1" dirty="0">
                <a:solidFill>
                  <a:schemeClr val="accent4">
                    <a:lumMod val="10000"/>
                  </a:schemeClr>
                </a:solidFill>
                <a:latin typeface="Calibri" panose="020F0502020204030204" pitchFamily="34" charset="0"/>
                <a:cs typeface="Calibri" panose="020F0502020204030204" pitchFamily="34" charset="0"/>
              </a:rPr>
              <a:t> (Art. 185 C. Pol.)</a:t>
            </a:r>
          </a:p>
          <a:p>
            <a:pPr marL="533415" indent="-533415" algn="just">
              <a:defRPr/>
            </a:pPr>
            <a:endParaRPr lang="es-ES" sz="3810" b="1" dirty="0">
              <a:solidFill>
                <a:schemeClr val="accent4">
                  <a:lumMod val="10000"/>
                </a:schemeClr>
              </a:solidFill>
              <a:latin typeface="Calibri" panose="020F0502020204030204" pitchFamily="34" charset="0"/>
              <a:cs typeface="Calibri" panose="020F0502020204030204" pitchFamily="34" charset="0"/>
            </a:endParaRPr>
          </a:p>
          <a:p>
            <a:pPr marL="533415" indent="-533415" algn="just">
              <a:defRPr/>
            </a:pPr>
            <a:r>
              <a:rPr lang="es-ES" sz="3810" b="1" dirty="0">
                <a:solidFill>
                  <a:schemeClr val="accent4">
                    <a:lumMod val="10000"/>
                  </a:schemeClr>
                </a:solidFill>
                <a:latin typeface="Calibri" panose="020F0502020204030204" pitchFamily="34" charset="0"/>
                <a:cs typeface="Calibri" panose="020F0502020204030204" pitchFamily="34" charset="0"/>
              </a:rPr>
              <a:t>4. Derecho disciplinario delegado o deontológico. (Art. 26 de la C. Pol.)</a:t>
            </a:r>
          </a:p>
          <a:p>
            <a:pPr marL="533415" indent="-533415" algn="just">
              <a:defRPr/>
            </a:pPr>
            <a:endParaRPr lang="es-ES" sz="3810" b="1" dirty="0">
              <a:solidFill>
                <a:schemeClr val="accent4">
                  <a:lumMod val="10000"/>
                </a:schemeClr>
              </a:solidFill>
              <a:latin typeface="Calibri" panose="020F0502020204030204" pitchFamily="34" charset="0"/>
              <a:cs typeface="Calibri" panose="020F0502020204030204" pitchFamily="34" charset="0"/>
            </a:endParaRPr>
          </a:p>
          <a:p>
            <a:pPr marL="585587" indent="-585587" algn="just">
              <a:defRPr/>
            </a:pPr>
            <a:r>
              <a:rPr lang="es-ES" sz="3810" b="1" dirty="0">
                <a:solidFill>
                  <a:schemeClr val="accent4">
                    <a:lumMod val="10000"/>
                  </a:schemeClr>
                </a:solidFill>
                <a:latin typeface="Calibri" panose="020F0502020204030204" pitchFamily="34" charset="0"/>
                <a:cs typeface="Calibri" panose="020F0502020204030204" pitchFamily="34" charset="0"/>
              </a:rPr>
              <a:t>5. Derecho disciplinario privado, en virtud de los reglamentos de trabajo.</a:t>
            </a:r>
          </a:p>
          <a:p>
            <a:pPr marL="533415" indent="-533415" algn="just">
              <a:defRPr/>
            </a:pPr>
            <a:endParaRPr lang="es-ES" sz="3810" b="1" dirty="0">
              <a:solidFill>
                <a:schemeClr val="accent4">
                  <a:lumMod val="10000"/>
                </a:schemeClr>
              </a:solidFill>
              <a:latin typeface="Calibri" panose="020F0502020204030204" pitchFamily="34" charset="0"/>
              <a:cs typeface="Calibri" panose="020F050202020403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ítulo 1">
            <a:extLst>
              <a:ext uri="{FF2B5EF4-FFF2-40B4-BE49-F238E27FC236}">
                <a16:creationId xmlns:a16="http://schemas.microsoft.com/office/drawing/2014/main" id="{7C442E08-D590-C4F3-20F9-B93917B2888E}"/>
              </a:ext>
            </a:extLst>
          </p:cNvPr>
          <p:cNvSpPr>
            <a:spLocks noGrp="1"/>
          </p:cNvSpPr>
          <p:nvPr>
            <p:ph type="ctrTitle"/>
          </p:nvPr>
        </p:nvSpPr>
        <p:spPr>
          <a:xfrm>
            <a:off x="3109285" y="693759"/>
            <a:ext cx="6281932" cy="684797"/>
          </a:xfrm>
          <a:ln>
            <a:solidFill>
              <a:schemeClr val="bg1"/>
            </a:solidFill>
          </a:ln>
        </p:spPr>
        <p:txBody>
          <a:bodyPr rtlCol="0">
            <a:normAutofit/>
          </a:bodyPr>
          <a:lstStyle/>
          <a:p>
            <a:pPr>
              <a:defRPr/>
            </a:pPr>
            <a:r>
              <a:rPr lang="es-CO" sz="3200" b="1" dirty="0">
                <a:solidFill>
                  <a:schemeClr val="bg1"/>
                </a:solidFill>
                <a:latin typeface="Calibri" panose="020F0502020204030204" pitchFamily="34" charset="0"/>
                <a:cs typeface="Calibri" panose="020F0502020204030204" pitchFamily="34" charset="0"/>
              </a:rPr>
              <a:t>DERECHO DISCIPLINARIO </a:t>
            </a:r>
          </a:p>
        </p:txBody>
      </p:sp>
      <p:sp>
        <p:nvSpPr>
          <p:cNvPr id="5" name="Rectángulo 4">
            <a:extLst>
              <a:ext uri="{FF2B5EF4-FFF2-40B4-BE49-F238E27FC236}">
                <a16:creationId xmlns:a16="http://schemas.microsoft.com/office/drawing/2014/main" id="{26A1844E-B6F0-2DCE-8396-52871E972C12}"/>
              </a:ext>
            </a:extLst>
          </p:cNvPr>
          <p:cNvSpPr/>
          <p:nvPr/>
        </p:nvSpPr>
        <p:spPr>
          <a:xfrm>
            <a:off x="805675" y="1685981"/>
            <a:ext cx="10889152" cy="447826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eaLnBrk="1" hangingPunct="1"/>
            <a:r>
              <a:rPr lang="es-CO" altLang="es-CO" sz="3117" i="1" dirty="0">
                <a:solidFill>
                  <a:schemeClr val="tx1"/>
                </a:solidFill>
              </a:rPr>
              <a:t>«El derecho disciplinario ha sido entendido como un conjunto de principios y de normas jurídicas conforme a las cuales se ejerce la potestad sancionadora del Estado con respecto a los servidores públicos, no sólo por infracción de la Constitución, de la ley o el reglamento, sino también, por la omisión o extralimitación en el ejercicio de sus funciones (art. 6, CP), en orden a hacer efectivos los mandatos que regulan el ejercicio de la función pública. »</a:t>
            </a:r>
            <a:endParaRPr lang="es-CO" altLang="es-CO" sz="3117" dirty="0">
              <a:solidFill>
                <a:schemeClr val="tx1"/>
              </a:solidFill>
            </a:endParaRPr>
          </a:p>
          <a:p>
            <a:pPr eaLnBrk="1" hangingPunct="1"/>
            <a:endParaRPr lang="es-CO" altLang="es-CO" sz="1385" b="1" dirty="0">
              <a:solidFill>
                <a:srgbClr val="FF0000"/>
              </a:solidFill>
            </a:endParaRPr>
          </a:p>
          <a:p>
            <a:pPr eaLnBrk="1" hangingPunct="1"/>
            <a:r>
              <a:rPr lang="es-CO" altLang="es-CO" sz="1385" b="1" dirty="0">
                <a:solidFill>
                  <a:srgbClr val="FF0000"/>
                </a:solidFill>
              </a:rPr>
              <a:t>Corte Constitucional, Sentencia C-315 de 2012. M.P. María Victoria Calle Correa</a:t>
            </a:r>
            <a:r>
              <a:rPr lang="es-CO" altLang="es-CO" sz="1732" b="1" i="1" dirty="0">
                <a:solidFill>
                  <a:srgbClr val="FF0000"/>
                </a:solidFill>
              </a:rPr>
              <a:t> </a:t>
            </a:r>
            <a:endParaRPr lang="es-ES_tradnl" sz="2078" dirty="0"/>
          </a:p>
        </p:txBody>
      </p:sp>
    </p:spTree>
    <p:extLst>
      <p:ext uri="{BB962C8B-B14F-4D97-AF65-F5344CB8AC3E}">
        <p14:creationId xmlns:p14="http://schemas.microsoft.com/office/powerpoint/2010/main" val="15557446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86747F4-4E08-19E0-439F-E3CDE49F82B7}"/>
            </a:ext>
          </a:extLst>
        </p:cNvPr>
        <p:cNvGrpSpPr/>
        <p:nvPr/>
      </p:nvGrpSpPr>
      <p:grpSpPr>
        <a:xfrm>
          <a:off x="0" y="0"/>
          <a:ext cx="0" cy="0"/>
          <a:chOff x="0" y="0"/>
          <a:chExt cx="0" cy="0"/>
        </a:xfrm>
      </p:grpSpPr>
      <p:sp>
        <p:nvSpPr>
          <p:cNvPr id="3" name="Título 1">
            <a:extLst>
              <a:ext uri="{FF2B5EF4-FFF2-40B4-BE49-F238E27FC236}">
                <a16:creationId xmlns:a16="http://schemas.microsoft.com/office/drawing/2014/main" id="{0E6FE831-1011-3A59-E448-13FCFDBB09BD}"/>
              </a:ext>
            </a:extLst>
          </p:cNvPr>
          <p:cNvSpPr>
            <a:spLocks noGrp="1"/>
          </p:cNvSpPr>
          <p:nvPr>
            <p:ph type="ctrTitle"/>
          </p:nvPr>
        </p:nvSpPr>
        <p:spPr>
          <a:xfrm>
            <a:off x="3109285" y="693759"/>
            <a:ext cx="6281932" cy="684797"/>
          </a:xfrm>
          <a:ln>
            <a:solidFill>
              <a:schemeClr val="bg1"/>
            </a:solidFill>
          </a:ln>
        </p:spPr>
        <p:txBody>
          <a:bodyPr rtlCol="0">
            <a:normAutofit/>
          </a:bodyPr>
          <a:lstStyle/>
          <a:p>
            <a:pPr>
              <a:defRPr/>
            </a:pPr>
            <a:r>
              <a:rPr lang="es-CO" sz="3200" b="1" dirty="0">
                <a:solidFill>
                  <a:schemeClr val="bg1"/>
                </a:solidFill>
                <a:latin typeface="Calibri" panose="020F0502020204030204" pitchFamily="34" charset="0"/>
                <a:cs typeface="Calibri" panose="020F0502020204030204" pitchFamily="34" charset="0"/>
              </a:rPr>
              <a:t>DERECHO DISCIPLINARIO MILITAR</a:t>
            </a:r>
          </a:p>
        </p:txBody>
      </p:sp>
      <p:sp>
        <p:nvSpPr>
          <p:cNvPr id="5" name="Rectángulo 4">
            <a:extLst>
              <a:ext uri="{FF2B5EF4-FFF2-40B4-BE49-F238E27FC236}">
                <a16:creationId xmlns:a16="http://schemas.microsoft.com/office/drawing/2014/main" id="{E5A37523-4D55-E5FC-CE3B-18055BA08A9E}"/>
              </a:ext>
            </a:extLst>
          </p:cNvPr>
          <p:cNvSpPr/>
          <p:nvPr/>
        </p:nvSpPr>
        <p:spPr>
          <a:xfrm>
            <a:off x="805675" y="1685981"/>
            <a:ext cx="10889152" cy="447826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CO" sz="2000" b="0" i="1" dirty="0">
                <a:solidFill>
                  <a:schemeClr val="tx1"/>
                </a:solidFill>
                <a:effectLst/>
                <a:latin typeface="Times New Roman" panose="02020603050405020304" pitchFamily="18" charset="0"/>
              </a:rPr>
              <a:t>“La especialidad del régimen disciplinario militar tiene fundamento en las particularidades de la función y del servicio castrense. Parte de la concepción de que, en el marco del monopolio de la fuerza que ostenta el Estado, las Fuerzas Militares son su “brazo armado”, y ello genera funciones específicas y diferenciadas para quienes las componen. Los militares cuentan con una preparación particular, responden rígidamente al principio jerárquico, y se encuentran sometidos a situaciones de enfrentamiento armado en el marco de las operaciones militares. Su régimen disciplinario específico se previó “precisamente por la índole de las funciones que [los militares] están llamados a ejecutar, las que no se identifican con las de ningún otro organismo estatal”. Estas imponen la necesidad de esquemas disciplinarios distintos, para asegurar el cumplimiento de la misión institucional y de su rol en el orden constitucional vigente. Por ende, “los regímenes especiales disciplinarios sólo pueden comprender las regulaciones íntimamente vinculadas con su objeto específico”.</a:t>
            </a:r>
            <a:endParaRPr lang="es-CO" sz="1600" b="0" i="0" dirty="0">
              <a:solidFill>
                <a:schemeClr val="tx1"/>
              </a:solidFill>
              <a:effectLst/>
              <a:latin typeface="Times New Roman" panose="02020603050405020304" pitchFamily="18" charset="0"/>
            </a:endParaRPr>
          </a:p>
          <a:p>
            <a:br>
              <a:rPr lang="es-CO" sz="1400" dirty="0"/>
            </a:br>
            <a:endParaRPr lang="es-CO" altLang="es-CO" sz="1385" b="1" dirty="0">
              <a:solidFill>
                <a:srgbClr val="FF0000"/>
              </a:solidFill>
            </a:endParaRPr>
          </a:p>
          <a:p>
            <a:pPr eaLnBrk="1" hangingPunct="1"/>
            <a:r>
              <a:rPr lang="es-CO" altLang="es-CO" sz="1385" b="1" dirty="0">
                <a:solidFill>
                  <a:srgbClr val="FF0000"/>
                </a:solidFill>
              </a:rPr>
              <a:t>Corte Constitucional, Sentencia C-371 de 2021. M.P. Gloria </a:t>
            </a:r>
            <a:r>
              <a:rPr lang="es-CO" altLang="es-CO" sz="1385" b="1" dirty="0" err="1">
                <a:solidFill>
                  <a:srgbClr val="FF0000"/>
                </a:solidFill>
              </a:rPr>
              <a:t>Srtella</a:t>
            </a:r>
            <a:r>
              <a:rPr lang="es-CO" altLang="es-CO" sz="1385" b="1" dirty="0">
                <a:solidFill>
                  <a:srgbClr val="FF0000"/>
                </a:solidFill>
              </a:rPr>
              <a:t> Ortiz Delgado.</a:t>
            </a:r>
            <a:endParaRPr lang="es-ES_tradnl" sz="2078" dirty="0"/>
          </a:p>
        </p:txBody>
      </p:sp>
    </p:spTree>
    <p:extLst>
      <p:ext uri="{BB962C8B-B14F-4D97-AF65-F5344CB8AC3E}">
        <p14:creationId xmlns:p14="http://schemas.microsoft.com/office/powerpoint/2010/main" val="31725883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11 Rectángulo redondeado">
            <a:extLst>
              <a:ext uri="{FF2B5EF4-FFF2-40B4-BE49-F238E27FC236}">
                <a16:creationId xmlns:a16="http://schemas.microsoft.com/office/drawing/2014/main" id="{A625A7CA-1643-37FC-BD00-4ECD0F82C734}"/>
              </a:ext>
            </a:extLst>
          </p:cNvPr>
          <p:cNvSpPr txBox="1">
            <a:spLocks/>
          </p:cNvSpPr>
          <p:nvPr/>
        </p:nvSpPr>
        <p:spPr>
          <a:xfrm>
            <a:off x="3644110" y="386542"/>
            <a:ext cx="5285881" cy="590995"/>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lIns="66629" tIns="33315" rIns="66629" bIns="33315" rtlCol="0" anchor="ctr">
            <a:noAutofit/>
          </a:bodyPr>
          <a:lstStyle>
            <a:lvl1pPr algn="ctr" defTabSz="914400" rtl="0" eaLnBrk="1" latinLnBrk="0" hangingPunct="1">
              <a:lnSpc>
                <a:spcPct val="90000"/>
              </a:lnSpc>
              <a:spcBef>
                <a:spcPct val="0"/>
              </a:spcBef>
              <a:buNone/>
              <a:defRPr sz="60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defRPr/>
            </a:pPr>
            <a:r>
              <a:rPr lang="es-CO" sz="3109" b="1" dirty="0">
                <a:solidFill>
                  <a:schemeClr val="bg1"/>
                </a:solidFill>
              </a:rPr>
              <a:t>SISTEMA DISCIPLINARIO</a:t>
            </a:r>
          </a:p>
        </p:txBody>
      </p:sp>
      <p:sp>
        <p:nvSpPr>
          <p:cNvPr id="6" name="Rectángulo redondeado 5">
            <a:extLst>
              <a:ext uri="{FF2B5EF4-FFF2-40B4-BE49-F238E27FC236}">
                <a16:creationId xmlns:a16="http://schemas.microsoft.com/office/drawing/2014/main" id="{11A81083-8CA6-5306-17CE-00C2558D1DA2}"/>
              </a:ext>
            </a:extLst>
          </p:cNvPr>
          <p:cNvSpPr/>
          <p:nvPr/>
        </p:nvSpPr>
        <p:spPr>
          <a:xfrm>
            <a:off x="2144495" y="3280095"/>
            <a:ext cx="2191756" cy="743643"/>
          </a:xfrm>
          <a:prstGeom prst="roundRect">
            <a:avLst/>
          </a:prstGeom>
          <a:solidFill>
            <a:schemeClr val="accent2">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40" b="1" dirty="0">
                <a:solidFill>
                  <a:schemeClr val="tx1"/>
                </a:solidFill>
              </a:rPr>
              <a:t>RÉGIMEN GENERAL </a:t>
            </a:r>
          </a:p>
        </p:txBody>
      </p:sp>
      <p:sp>
        <p:nvSpPr>
          <p:cNvPr id="7" name="Rectángulo redondeado 6">
            <a:extLst>
              <a:ext uri="{FF2B5EF4-FFF2-40B4-BE49-F238E27FC236}">
                <a16:creationId xmlns:a16="http://schemas.microsoft.com/office/drawing/2014/main" id="{53C3CB58-37A7-2EF8-A53F-0B5912CD7586}"/>
              </a:ext>
            </a:extLst>
          </p:cNvPr>
          <p:cNvSpPr/>
          <p:nvPr/>
        </p:nvSpPr>
        <p:spPr>
          <a:xfrm>
            <a:off x="5148187" y="1481222"/>
            <a:ext cx="2021422" cy="618551"/>
          </a:xfrm>
          <a:prstGeom prst="roundRect">
            <a:avLst/>
          </a:prstGeom>
          <a:solidFill>
            <a:schemeClr val="bg1"/>
          </a:solidFill>
          <a:ln w="3810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554" b="1" dirty="0">
                <a:solidFill>
                  <a:schemeClr val="tx1"/>
                </a:solidFill>
              </a:rPr>
              <a:t>RÉGIMEN FFMM </a:t>
            </a:r>
          </a:p>
        </p:txBody>
      </p:sp>
      <p:sp>
        <p:nvSpPr>
          <p:cNvPr id="8" name="Rectángulo redondeado 7">
            <a:extLst>
              <a:ext uri="{FF2B5EF4-FFF2-40B4-BE49-F238E27FC236}">
                <a16:creationId xmlns:a16="http://schemas.microsoft.com/office/drawing/2014/main" id="{DF89DB21-402C-78E0-2602-FF6F615D41DF}"/>
              </a:ext>
            </a:extLst>
          </p:cNvPr>
          <p:cNvSpPr/>
          <p:nvPr/>
        </p:nvSpPr>
        <p:spPr>
          <a:xfrm>
            <a:off x="5154789" y="2250775"/>
            <a:ext cx="2014821" cy="61855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554" b="1" dirty="0">
                <a:solidFill>
                  <a:schemeClr val="tx1"/>
                </a:solidFill>
              </a:rPr>
              <a:t>RÉGIMEN PONAL </a:t>
            </a:r>
          </a:p>
        </p:txBody>
      </p:sp>
      <p:sp>
        <p:nvSpPr>
          <p:cNvPr id="9" name="Rectángulo redondeado 8">
            <a:extLst>
              <a:ext uri="{FF2B5EF4-FFF2-40B4-BE49-F238E27FC236}">
                <a16:creationId xmlns:a16="http://schemas.microsoft.com/office/drawing/2014/main" id="{4646F7B6-1323-6600-3EEA-BC1E8E220A33}"/>
              </a:ext>
            </a:extLst>
          </p:cNvPr>
          <p:cNvSpPr/>
          <p:nvPr/>
        </p:nvSpPr>
        <p:spPr>
          <a:xfrm>
            <a:off x="5154790" y="3020327"/>
            <a:ext cx="2014822" cy="61855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554" b="1" dirty="0">
                <a:solidFill>
                  <a:schemeClr val="tx1"/>
                </a:solidFill>
              </a:rPr>
              <a:t>RÉGIMEN RAMA JUDICIAL </a:t>
            </a:r>
          </a:p>
        </p:txBody>
      </p:sp>
      <p:sp>
        <p:nvSpPr>
          <p:cNvPr id="10" name="Rectángulo redondeado 9">
            <a:extLst>
              <a:ext uri="{FF2B5EF4-FFF2-40B4-BE49-F238E27FC236}">
                <a16:creationId xmlns:a16="http://schemas.microsoft.com/office/drawing/2014/main" id="{C0EFB691-EEEF-CD7D-D6BC-C4872EF90B3B}"/>
              </a:ext>
            </a:extLst>
          </p:cNvPr>
          <p:cNvSpPr/>
          <p:nvPr/>
        </p:nvSpPr>
        <p:spPr>
          <a:xfrm>
            <a:off x="5154790" y="5119107"/>
            <a:ext cx="2021424" cy="61855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457" b="1" dirty="0">
                <a:solidFill>
                  <a:schemeClr val="tx1"/>
                </a:solidFill>
              </a:rPr>
              <a:t>RÉGIMEN PROFESIONES LIBERALES </a:t>
            </a:r>
          </a:p>
        </p:txBody>
      </p:sp>
      <p:sp>
        <p:nvSpPr>
          <p:cNvPr id="11" name="Rectángulo redondeado 10">
            <a:extLst>
              <a:ext uri="{FF2B5EF4-FFF2-40B4-BE49-F238E27FC236}">
                <a16:creationId xmlns:a16="http://schemas.microsoft.com/office/drawing/2014/main" id="{82E16A31-33B2-5398-1F82-1944FF5FDE8F}"/>
              </a:ext>
            </a:extLst>
          </p:cNvPr>
          <p:cNvSpPr/>
          <p:nvPr/>
        </p:nvSpPr>
        <p:spPr>
          <a:xfrm>
            <a:off x="5148187" y="3719919"/>
            <a:ext cx="2021424" cy="61855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554" b="1" dirty="0">
                <a:solidFill>
                  <a:schemeClr val="tx1"/>
                </a:solidFill>
              </a:rPr>
              <a:t>RÉGIMEN PARTICULARES </a:t>
            </a:r>
          </a:p>
        </p:txBody>
      </p:sp>
      <p:sp>
        <p:nvSpPr>
          <p:cNvPr id="12" name="Rectángulo redondeado 11">
            <a:extLst>
              <a:ext uri="{FF2B5EF4-FFF2-40B4-BE49-F238E27FC236}">
                <a16:creationId xmlns:a16="http://schemas.microsoft.com/office/drawing/2014/main" id="{74D1EB09-16D4-42D5-B1E6-8F0EB42857FA}"/>
              </a:ext>
            </a:extLst>
          </p:cNvPr>
          <p:cNvSpPr/>
          <p:nvPr/>
        </p:nvSpPr>
        <p:spPr>
          <a:xfrm>
            <a:off x="5154790" y="4438060"/>
            <a:ext cx="2021424" cy="60000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554" b="1" dirty="0">
                <a:solidFill>
                  <a:schemeClr val="tx1"/>
                </a:solidFill>
              </a:rPr>
              <a:t>RÉGIMEN CONGRESITAS </a:t>
            </a:r>
          </a:p>
        </p:txBody>
      </p:sp>
      <p:sp>
        <p:nvSpPr>
          <p:cNvPr id="13" name="Cinta perforada 12">
            <a:extLst>
              <a:ext uri="{FF2B5EF4-FFF2-40B4-BE49-F238E27FC236}">
                <a16:creationId xmlns:a16="http://schemas.microsoft.com/office/drawing/2014/main" id="{0275565A-65C8-B7F3-04EB-E95B042423B3}"/>
              </a:ext>
            </a:extLst>
          </p:cNvPr>
          <p:cNvSpPr/>
          <p:nvPr/>
        </p:nvSpPr>
        <p:spPr>
          <a:xfrm>
            <a:off x="7601326" y="3149163"/>
            <a:ext cx="1538743" cy="874575"/>
          </a:xfrm>
          <a:prstGeom prst="flowChartPunchedTape">
            <a:avLst/>
          </a:prstGeom>
          <a:solidFill>
            <a:schemeClr val="accent2">
              <a:lumMod val="60000"/>
              <a:lumOff val="40000"/>
            </a:schemeClr>
          </a:solid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623" dirty="0">
                <a:solidFill>
                  <a:schemeClr val="tx1"/>
                </a:solidFill>
              </a:rPr>
              <a:t>JEP</a:t>
            </a:r>
          </a:p>
        </p:txBody>
      </p:sp>
      <p:sp>
        <p:nvSpPr>
          <p:cNvPr id="14" name="Rectángulo redondeado 13">
            <a:extLst>
              <a:ext uri="{FF2B5EF4-FFF2-40B4-BE49-F238E27FC236}">
                <a16:creationId xmlns:a16="http://schemas.microsoft.com/office/drawing/2014/main" id="{ABB4E02A-456B-769E-D6D6-80E4E5E6404F}"/>
              </a:ext>
            </a:extLst>
          </p:cNvPr>
          <p:cNvSpPr/>
          <p:nvPr/>
        </p:nvSpPr>
        <p:spPr>
          <a:xfrm>
            <a:off x="5148188" y="5807619"/>
            <a:ext cx="2050173" cy="61855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554" b="1" dirty="0">
                <a:solidFill>
                  <a:schemeClr val="tx1"/>
                </a:solidFill>
              </a:rPr>
              <a:t>IMPEACHMENT</a:t>
            </a:r>
          </a:p>
        </p:txBody>
      </p:sp>
    </p:spTree>
    <p:extLst>
      <p:ext uri="{BB962C8B-B14F-4D97-AF65-F5344CB8AC3E}">
        <p14:creationId xmlns:p14="http://schemas.microsoft.com/office/powerpoint/2010/main" val="26869362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ángulo redondeado 4">
            <a:extLst>
              <a:ext uri="{FF2B5EF4-FFF2-40B4-BE49-F238E27FC236}">
                <a16:creationId xmlns:a16="http://schemas.microsoft.com/office/drawing/2014/main" id="{F7BE6B35-0238-0DBD-B86A-6F6E72371ECD}"/>
              </a:ext>
            </a:extLst>
          </p:cNvPr>
          <p:cNvSpPr/>
          <p:nvPr/>
        </p:nvSpPr>
        <p:spPr>
          <a:xfrm>
            <a:off x="2071444" y="819825"/>
            <a:ext cx="1883548" cy="593613"/>
          </a:xfrm>
          <a:prstGeom prst="roundRect">
            <a:avLst/>
          </a:prstGeom>
          <a:solidFill>
            <a:schemeClr val="accent2">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312" b="1" dirty="0">
                <a:solidFill>
                  <a:schemeClr val="tx1"/>
                </a:solidFill>
              </a:rPr>
              <a:t>LEYES 734 DE 2002 – 1952 DE 2019 Y 2094 DE 2021</a:t>
            </a:r>
          </a:p>
        </p:txBody>
      </p:sp>
      <p:sp>
        <p:nvSpPr>
          <p:cNvPr id="6" name="Rectángulo redondeado 5">
            <a:extLst>
              <a:ext uri="{FF2B5EF4-FFF2-40B4-BE49-F238E27FC236}">
                <a16:creationId xmlns:a16="http://schemas.microsoft.com/office/drawing/2014/main" id="{FEF6C1FD-3BE2-4715-B5F7-1D528B1E8EB4}"/>
              </a:ext>
            </a:extLst>
          </p:cNvPr>
          <p:cNvSpPr/>
          <p:nvPr/>
        </p:nvSpPr>
        <p:spPr>
          <a:xfrm>
            <a:off x="3256410" y="1588571"/>
            <a:ext cx="1883548" cy="655373"/>
          </a:xfrm>
          <a:prstGeom prst="roundRect">
            <a:avLst/>
          </a:prstGeom>
          <a:solidFill>
            <a:schemeClr val="bg1"/>
          </a:solid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360" b="1" dirty="0">
                <a:solidFill>
                  <a:schemeClr val="tx1"/>
                </a:solidFill>
              </a:rPr>
              <a:t>LEY 836 DE 2003 Y </a:t>
            </a:r>
          </a:p>
          <a:p>
            <a:pPr algn="ctr"/>
            <a:r>
              <a:rPr lang="es-CO" sz="1360" b="1" dirty="0">
                <a:solidFill>
                  <a:schemeClr val="tx1"/>
                </a:solidFill>
              </a:rPr>
              <a:t>1862 DE 2017</a:t>
            </a:r>
          </a:p>
        </p:txBody>
      </p:sp>
      <p:sp>
        <p:nvSpPr>
          <p:cNvPr id="7" name="Rectángulo redondeado 6">
            <a:extLst>
              <a:ext uri="{FF2B5EF4-FFF2-40B4-BE49-F238E27FC236}">
                <a16:creationId xmlns:a16="http://schemas.microsoft.com/office/drawing/2014/main" id="{7C8D91D9-E33C-6C19-41DD-34DEBECF19B1}"/>
              </a:ext>
            </a:extLst>
          </p:cNvPr>
          <p:cNvSpPr/>
          <p:nvPr/>
        </p:nvSpPr>
        <p:spPr>
          <a:xfrm>
            <a:off x="4037352" y="2517089"/>
            <a:ext cx="1883548" cy="50720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312" b="1" dirty="0">
                <a:solidFill>
                  <a:schemeClr val="tx1"/>
                </a:solidFill>
              </a:rPr>
              <a:t>LEY 1015 DE 2006 Y 2196 DE 2022  </a:t>
            </a:r>
          </a:p>
        </p:txBody>
      </p:sp>
      <p:sp>
        <p:nvSpPr>
          <p:cNvPr id="8" name="Rectángulo redondeado 7">
            <a:extLst>
              <a:ext uri="{FF2B5EF4-FFF2-40B4-BE49-F238E27FC236}">
                <a16:creationId xmlns:a16="http://schemas.microsoft.com/office/drawing/2014/main" id="{205FA943-0BD8-A8F9-D728-C0D6E3A9A089}"/>
              </a:ext>
            </a:extLst>
          </p:cNvPr>
          <p:cNvSpPr/>
          <p:nvPr/>
        </p:nvSpPr>
        <p:spPr>
          <a:xfrm>
            <a:off x="4798980" y="3297441"/>
            <a:ext cx="2112407" cy="62729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166" b="1" dirty="0">
                <a:solidFill>
                  <a:schemeClr val="tx1"/>
                </a:solidFill>
              </a:rPr>
              <a:t> TÍTULO XI LEY 1952 DE 2019</a:t>
            </a:r>
          </a:p>
          <a:p>
            <a:pPr algn="ctr"/>
            <a:r>
              <a:rPr lang="es-CO" sz="1166" b="1" dirty="0">
                <a:solidFill>
                  <a:schemeClr val="tx1"/>
                </a:solidFill>
              </a:rPr>
              <a:t>LEY 270 DE 1996 - ACTO LEGISLATIVO 02/2015</a:t>
            </a:r>
          </a:p>
        </p:txBody>
      </p:sp>
      <p:sp>
        <p:nvSpPr>
          <p:cNvPr id="9" name="Rectángulo redondeado 8">
            <a:extLst>
              <a:ext uri="{FF2B5EF4-FFF2-40B4-BE49-F238E27FC236}">
                <a16:creationId xmlns:a16="http://schemas.microsoft.com/office/drawing/2014/main" id="{1B72C23A-D13F-09B4-CD0C-20C862F27AC4}"/>
              </a:ext>
            </a:extLst>
          </p:cNvPr>
          <p:cNvSpPr/>
          <p:nvPr/>
        </p:nvSpPr>
        <p:spPr>
          <a:xfrm>
            <a:off x="7707710" y="5799677"/>
            <a:ext cx="2174451" cy="71283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166" b="1" dirty="0">
              <a:solidFill>
                <a:schemeClr val="tx1"/>
              </a:solidFill>
            </a:endParaRPr>
          </a:p>
          <a:p>
            <a:r>
              <a:rPr lang="es-CO" sz="1166" b="1" dirty="0">
                <a:solidFill>
                  <a:schemeClr val="tx1"/>
                </a:solidFill>
              </a:rPr>
              <a:t>LEY 23 DE 1981 – LEY 43 DE 1990 - LEY 842 DE 2003 - LEY 1123 DE 2007  </a:t>
            </a:r>
          </a:p>
          <a:p>
            <a:pPr algn="ctr"/>
            <a:endParaRPr lang="es-CO" sz="1166" b="1" dirty="0">
              <a:solidFill>
                <a:schemeClr val="tx1"/>
              </a:solidFill>
            </a:endParaRPr>
          </a:p>
        </p:txBody>
      </p:sp>
      <p:sp>
        <p:nvSpPr>
          <p:cNvPr id="10" name="Rectángulo redondeado 9">
            <a:extLst>
              <a:ext uri="{FF2B5EF4-FFF2-40B4-BE49-F238E27FC236}">
                <a16:creationId xmlns:a16="http://schemas.microsoft.com/office/drawing/2014/main" id="{A2C3BB7E-4E21-1E99-01AB-01B5556E20FB}"/>
              </a:ext>
            </a:extLst>
          </p:cNvPr>
          <p:cNvSpPr/>
          <p:nvPr/>
        </p:nvSpPr>
        <p:spPr>
          <a:xfrm>
            <a:off x="6911387" y="4923352"/>
            <a:ext cx="1883548" cy="71283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360" b="1" dirty="0">
                <a:solidFill>
                  <a:schemeClr val="tx1"/>
                </a:solidFill>
              </a:rPr>
              <a:t>LIBRO III LEY 1952 DE 2019</a:t>
            </a:r>
          </a:p>
          <a:p>
            <a:pPr algn="ctr"/>
            <a:r>
              <a:rPr lang="es-CO" sz="1360" b="1" dirty="0">
                <a:solidFill>
                  <a:schemeClr val="tx1"/>
                </a:solidFill>
              </a:rPr>
              <a:t>LEY 1796 DE 2016 </a:t>
            </a:r>
          </a:p>
        </p:txBody>
      </p:sp>
      <p:sp>
        <p:nvSpPr>
          <p:cNvPr id="11" name="Rectángulo redondeado 10">
            <a:extLst>
              <a:ext uri="{FF2B5EF4-FFF2-40B4-BE49-F238E27FC236}">
                <a16:creationId xmlns:a16="http://schemas.microsoft.com/office/drawing/2014/main" id="{D2115093-420F-B2B1-8D56-425E4E63BCB5}"/>
              </a:ext>
            </a:extLst>
          </p:cNvPr>
          <p:cNvSpPr/>
          <p:nvPr/>
        </p:nvSpPr>
        <p:spPr>
          <a:xfrm>
            <a:off x="5920900" y="4049456"/>
            <a:ext cx="1883548" cy="71040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554" b="1" dirty="0">
                <a:solidFill>
                  <a:schemeClr val="tx1"/>
                </a:solidFill>
              </a:rPr>
              <a:t>LEY 1828 DE 2017</a:t>
            </a:r>
          </a:p>
        </p:txBody>
      </p:sp>
      <p:sp>
        <p:nvSpPr>
          <p:cNvPr id="12" name="11 Rectángulo redondeado">
            <a:extLst>
              <a:ext uri="{FF2B5EF4-FFF2-40B4-BE49-F238E27FC236}">
                <a16:creationId xmlns:a16="http://schemas.microsoft.com/office/drawing/2014/main" id="{21884DB2-1ED2-96BC-AB21-E515D20346A0}"/>
              </a:ext>
            </a:extLst>
          </p:cNvPr>
          <p:cNvSpPr/>
          <p:nvPr/>
        </p:nvSpPr>
        <p:spPr>
          <a:xfrm>
            <a:off x="4073020" y="144720"/>
            <a:ext cx="5097008" cy="675105"/>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2771" b="1" dirty="0">
                <a:solidFill>
                  <a:schemeClr val="bg1"/>
                </a:solidFill>
              </a:rPr>
              <a:t>COMPONENTE NORMATIVO</a:t>
            </a:r>
          </a:p>
        </p:txBody>
      </p:sp>
    </p:spTree>
    <p:extLst>
      <p:ext uri="{BB962C8B-B14F-4D97-AF65-F5344CB8AC3E}">
        <p14:creationId xmlns:p14="http://schemas.microsoft.com/office/powerpoint/2010/main" val="18332591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ángulo redondeado 4">
            <a:extLst>
              <a:ext uri="{FF2B5EF4-FFF2-40B4-BE49-F238E27FC236}">
                <a16:creationId xmlns:a16="http://schemas.microsoft.com/office/drawing/2014/main" id="{E5F3CCC9-61DE-D0B7-40AF-82CE897C6EB5}"/>
              </a:ext>
            </a:extLst>
          </p:cNvPr>
          <p:cNvSpPr/>
          <p:nvPr/>
        </p:nvSpPr>
        <p:spPr>
          <a:xfrm>
            <a:off x="2464588" y="751279"/>
            <a:ext cx="1883548" cy="659784"/>
          </a:xfrm>
          <a:prstGeom prst="roundRect">
            <a:avLst/>
          </a:prstGeom>
          <a:solidFill>
            <a:schemeClr val="accent2">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554" b="1" dirty="0">
                <a:solidFill>
                  <a:schemeClr val="tx1"/>
                </a:solidFill>
              </a:rPr>
              <a:t>PGN</a:t>
            </a:r>
          </a:p>
          <a:p>
            <a:pPr algn="ctr"/>
            <a:r>
              <a:rPr lang="es-CO" sz="1554" b="1" dirty="0">
                <a:solidFill>
                  <a:schemeClr val="tx1"/>
                </a:solidFill>
              </a:rPr>
              <a:t>PERSONERÍAS Y OCDI  </a:t>
            </a:r>
          </a:p>
        </p:txBody>
      </p:sp>
      <p:sp>
        <p:nvSpPr>
          <p:cNvPr id="6" name="Rectángulo redondeado 5">
            <a:extLst>
              <a:ext uri="{FF2B5EF4-FFF2-40B4-BE49-F238E27FC236}">
                <a16:creationId xmlns:a16="http://schemas.microsoft.com/office/drawing/2014/main" id="{18DBEA71-0BF8-9C44-756B-26462D4702B9}"/>
              </a:ext>
            </a:extLst>
          </p:cNvPr>
          <p:cNvSpPr/>
          <p:nvPr/>
        </p:nvSpPr>
        <p:spPr>
          <a:xfrm>
            <a:off x="3588518" y="1684424"/>
            <a:ext cx="1883548" cy="629564"/>
          </a:xfrm>
          <a:prstGeom prst="roundRect">
            <a:avLst/>
          </a:prstGeom>
          <a:solidFill>
            <a:schemeClr val="bg1"/>
          </a:solid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360" b="1" dirty="0">
                <a:solidFill>
                  <a:schemeClr val="tx1"/>
                </a:solidFill>
              </a:rPr>
              <a:t>COMANDANTES Y PGN</a:t>
            </a:r>
          </a:p>
        </p:txBody>
      </p:sp>
      <p:sp>
        <p:nvSpPr>
          <p:cNvPr id="7" name="Rectángulo redondeado 6">
            <a:extLst>
              <a:ext uri="{FF2B5EF4-FFF2-40B4-BE49-F238E27FC236}">
                <a16:creationId xmlns:a16="http://schemas.microsoft.com/office/drawing/2014/main" id="{78FBD695-8BB4-BB6A-4BFF-0A33D4AC2CDE}"/>
              </a:ext>
            </a:extLst>
          </p:cNvPr>
          <p:cNvSpPr/>
          <p:nvPr/>
        </p:nvSpPr>
        <p:spPr>
          <a:xfrm>
            <a:off x="4548579" y="2561406"/>
            <a:ext cx="1883548" cy="60614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554" b="1" dirty="0">
                <a:solidFill>
                  <a:schemeClr val="tx1"/>
                </a:solidFill>
              </a:rPr>
              <a:t>INPECCIONES Y PGN</a:t>
            </a:r>
          </a:p>
        </p:txBody>
      </p:sp>
      <p:sp>
        <p:nvSpPr>
          <p:cNvPr id="8" name="Rectángulo redondeado 7">
            <a:extLst>
              <a:ext uri="{FF2B5EF4-FFF2-40B4-BE49-F238E27FC236}">
                <a16:creationId xmlns:a16="http://schemas.microsoft.com/office/drawing/2014/main" id="{FA5C60A7-D1B6-61E8-522D-F84D84CB7B72}"/>
              </a:ext>
            </a:extLst>
          </p:cNvPr>
          <p:cNvSpPr/>
          <p:nvPr/>
        </p:nvSpPr>
        <p:spPr>
          <a:xfrm>
            <a:off x="5362773" y="3330993"/>
            <a:ext cx="1883548" cy="60614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554" b="1" dirty="0">
                <a:solidFill>
                  <a:schemeClr val="tx1"/>
                </a:solidFill>
              </a:rPr>
              <a:t> JURISDICCIÓN DISCIPLINARIA</a:t>
            </a:r>
          </a:p>
        </p:txBody>
      </p:sp>
      <p:sp>
        <p:nvSpPr>
          <p:cNvPr id="9" name="Rectángulo redondeado 8">
            <a:extLst>
              <a:ext uri="{FF2B5EF4-FFF2-40B4-BE49-F238E27FC236}">
                <a16:creationId xmlns:a16="http://schemas.microsoft.com/office/drawing/2014/main" id="{3031F943-063A-9F92-9318-5B9D99DCCB82}"/>
              </a:ext>
            </a:extLst>
          </p:cNvPr>
          <p:cNvSpPr/>
          <p:nvPr/>
        </p:nvSpPr>
        <p:spPr>
          <a:xfrm>
            <a:off x="7830200" y="5836001"/>
            <a:ext cx="1883548" cy="74642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O" sz="1360" b="1" dirty="0" err="1">
                <a:solidFill>
                  <a:schemeClr val="tx1"/>
                </a:solidFill>
              </a:rPr>
              <a:t>T.E.M</a:t>
            </a:r>
            <a:r>
              <a:rPr lang="es-CO" sz="1360" b="1" dirty="0">
                <a:solidFill>
                  <a:schemeClr val="tx1"/>
                </a:solidFill>
              </a:rPr>
              <a:t>.; </a:t>
            </a:r>
            <a:r>
              <a:rPr lang="es-CO" sz="1360" b="1" dirty="0" err="1">
                <a:solidFill>
                  <a:schemeClr val="tx1"/>
                </a:solidFill>
              </a:rPr>
              <a:t>J.C.C</a:t>
            </a:r>
            <a:r>
              <a:rPr lang="es-CO" sz="1360" b="1" dirty="0">
                <a:solidFill>
                  <a:schemeClr val="tx1"/>
                </a:solidFill>
              </a:rPr>
              <a:t>.; </a:t>
            </a:r>
            <a:r>
              <a:rPr lang="es-CO" sz="1360" b="1" dirty="0" err="1">
                <a:solidFill>
                  <a:schemeClr val="tx1"/>
                </a:solidFill>
              </a:rPr>
              <a:t>COPNIA</a:t>
            </a:r>
            <a:r>
              <a:rPr lang="es-CO" sz="1360" b="1" dirty="0">
                <a:solidFill>
                  <a:schemeClr val="tx1"/>
                </a:solidFill>
              </a:rPr>
              <a:t>; J. </a:t>
            </a:r>
            <a:r>
              <a:rPr lang="es-CO" sz="1360" b="1" dirty="0" err="1">
                <a:solidFill>
                  <a:schemeClr val="tx1"/>
                </a:solidFill>
              </a:rPr>
              <a:t>DISCIP</a:t>
            </a:r>
            <a:r>
              <a:rPr lang="es-CO" sz="1360" b="1" dirty="0">
                <a:solidFill>
                  <a:schemeClr val="tx1"/>
                </a:solidFill>
              </a:rPr>
              <a:t>, ETC.  </a:t>
            </a:r>
          </a:p>
        </p:txBody>
      </p:sp>
      <p:sp>
        <p:nvSpPr>
          <p:cNvPr id="10" name="Rectángulo redondeado 9">
            <a:extLst>
              <a:ext uri="{FF2B5EF4-FFF2-40B4-BE49-F238E27FC236}">
                <a16:creationId xmlns:a16="http://schemas.microsoft.com/office/drawing/2014/main" id="{EF7D0396-03DC-FEA0-10F6-E037F510C32C}"/>
              </a:ext>
            </a:extLst>
          </p:cNvPr>
          <p:cNvSpPr/>
          <p:nvPr/>
        </p:nvSpPr>
        <p:spPr>
          <a:xfrm>
            <a:off x="6096000" y="4184553"/>
            <a:ext cx="1883548" cy="64586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749" b="1" dirty="0">
                <a:solidFill>
                  <a:schemeClr val="tx1"/>
                </a:solidFill>
              </a:rPr>
              <a:t>PGN - SNR</a:t>
            </a:r>
          </a:p>
        </p:txBody>
      </p:sp>
      <p:sp>
        <p:nvSpPr>
          <p:cNvPr id="11" name="Rectángulo redondeado 10">
            <a:extLst>
              <a:ext uri="{FF2B5EF4-FFF2-40B4-BE49-F238E27FC236}">
                <a16:creationId xmlns:a16="http://schemas.microsoft.com/office/drawing/2014/main" id="{649E2FDF-6E1A-CD02-AB79-FA23C7D450C4}"/>
              </a:ext>
            </a:extLst>
          </p:cNvPr>
          <p:cNvSpPr/>
          <p:nvPr/>
        </p:nvSpPr>
        <p:spPr>
          <a:xfrm>
            <a:off x="6888426" y="5049063"/>
            <a:ext cx="1883548" cy="64586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360" b="1" dirty="0">
                <a:solidFill>
                  <a:schemeClr val="tx1"/>
                </a:solidFill>
              </a:rPr>
              <a:t>COMISIONES DE ÉTICA Y ESTATUTO DEL CONGRESISTA </a:t>
            </a:r>
          </a:p>
        </p:txBody>
      </p:sp>
      <p:sp>
        <p:nvSpPr>
          <p:cNvPr id="12" name="11 Rectángulo redondeado">
            <a:extLst>
              <a:ext uri="{FF2B5EF4-FFF2-40B4-BE49-F238E27FC236}">
                <a16:creationId xmlns:a16="http://schemas.microsoft.com/office/drawing/2014/main" id="{754A03C3-DCEF-BED6-E8DA-990FD1BB5645}"/>
              </a:ext>
            </a:extLst>
          </p:cNvPr>
          <p:cNvSpPr/>
          <p:nvPr/>
        </p:nvSpPr>
        <p:spPr>
          <a:xfrm>
            <a:off x="4348136" y="275575"/>
            <a:ext cx="4423838" cy="68791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2425" b="1" dirty="0">
                <a:solidFill>
                  <a:schemeClr val="bg1"/>
                </a:solidFill>
              </a:rPr>
              <a:t>AUTORIDADES DISCIPLINARIAS</a:t>
            </a:r>
          </a:p>
        </p:txBody>
      </p:sp>
    </p:spTree>
    <p:extLst>
      <p:ext uri="{BB962C8B-B14F-4D97-AF65-F5344CB8AC3E}">
        <p14:creationId xmlns:p14="http://schemas.microsoft.com/office/powerpoint/2010/main" val="41169314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0" name="Conector recto 9">
            <a:extLst>
              <a:ext uri="{FF2B5EF4-FFF2-40B4-BE49-F238E27FC236}">
                <a16:creationId xmlns:a16="http://schemas.microsoft.com/office/drawing/2014/main" id="{49F0CCAB-94F4-774F-BC65-C79518005910}"/>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 name="CuadroTexto 1">
            <a:extLst>
              <a:ext uri="{FF2B5EF4-FFF2-40B4-BE49-F238E27FC236}">
                <a16:creationId xmlns:a16="http://schemas.microsoft.com/office/drawing/2014/main" id="{0C894923-27FF-75DE-A120-1719CC379758}"/>
              </a:ext>
            </a:extLst>
          </p:cNvPr>
          <p:cNvSpPr txBox="1"/>
          <p:nvPr/>
        </p:nvSpPr>
        <p:spPr>
          <a:xfrm>
            <a:off x="3009952" y="3309662"/>
            <a:ext cx="6172096" cy="1264962"/>
          </a:xfrm>
          <a:prstGeom prst="rect">
            <a:avLst/>
          </a:prstGeom>
          <a:noFill/>
        </p:spPr>
        <p:txBody>
          <a:bodyPr wrap="square" rtlCol="0">
            <a:spAutoFit/>
          </a:bodyPr>
          <a:lstStyle/>
          <a:p>
            <a:pPr algn="ctr"/>
            <a:r>
              <a:rPr lang="es-CO" sz="3810" b="1" i="1" dirty="0">
                <a:solidFill>
                  <a:schemeClr val="bg1"/>
                </a:solidFill>
                <a:latin typeface="Roboto" panose="02000000000000000000" pitchFamily="2" charset="0"/>
              </a:rPr>
              <a:t>Aspectos axiológicos y sustanciales</a:t>
            </a:r>
            <a:endParaRPr lang="es-CO" sz="3810" i="1" dirty="0">
              <a:solidFill>
                <a:schemeClr val="bg1"/>
              </a:solidFill>
              <a:latin typeface="Roboto" panose="02000000000000000000" pitchFamily="2" charset="0"/>
            </a:endParaRPr>
          </a:p>
        </p:txBody>
      </p:sp>
      <p:cxnSp>
        <p:nvCxnSpPr>
          <p:cNvPr id="3" name="Conector recto 2">
            <a:extLst>
              <a:ext uri="{FF2B5EF4-FFF2-40B4-BE49-F238E27FC236}">
                <a16:creationId xmlns:a16="http://schemas.microsoft.com/office/drawing/2014/main" id="{242205C0-990E-E244-C8F6-0FA0B2FA06BC}"/>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5" name="Imagen 4">
            <a:extLst>
              <a:ext uri="{FF2B5EF4-FFF2-40B4-BE49-F238E27FC236}">
                <a16:creationId xmlns:a16="http://schemas.microsoft.com/office/drawing/2014/main" id="{7D8CA1C6-CFCD-34B9-D843-AB248785A905}"/>
              </a:ext>
            </a:extLst>
          </p:cNvPr>
          <p:cNvPicPr>
            <a:picLocks noChangeAspect="1"/>
          </p:cNvPicPr>
          <p:nvPr/>
        </p:nvPicPr>
        <p:blipFill>
          <a:blip r:embed="rId2"/>
          <a:stretch>
            <a:fillRect/>
          </a:stretch>
        </p:blipFill>
        <p:spPr>
          <a:xfrm>
            <a:off x="0" y="1"/>
            <a:ext cx="3346315" cy="1743096"/>
          </a:xfrm>
          <a:prstGeom prst="rect">
            <a:avLst/>
          </a:prstGeom>
        </p:spPr>
      </p:pic>
      <p:pic>
        <p:nvPicPr>
          <p:cNvPr id="6" name="Imagen 5">
            <a:extLst>
              <a:ext uri="{FF2B5EF4-FFF2-40B4-BE49-F238E27FC236}">
                <a16:creationId xmlns:a16="http://schemas.microsoft.com/office/drawing/2014/main" id="{846ECE18-387B-BC2B-B33E-3FC09BAAD7A4}"/>
              </a:ext>
            </a:extLst>
          </p:cNvPr>
          <p:cNvPicPr>
            <a:picLocks noChangeAspect="1"/>
          </p:cNvPicPr>
          <p:nvPr/>
        </p:nvPicPr>
        <p:blipFill>
          <a:blip r:embed="rId3"/>
          <a:stretch>
            <a:fillRect/>
          </a:stretch>
        </p:blipFill>
        <p:spPr>
          <a:xfrm>
            <a:off x="10009815" y="4445540"/>
            <a:ext cx="2177348" cy="2412460"/>
          </a:xfrm>
          <a:prstGeom prst="rect">
            <a:avLst/>
          </a:prstGeom>
        </p:spPr>
      </p:pic>
      <p:sp>
        <p:nvSpPr>
          <p:cNvPr id="7" name="CuadroTexto 6">
            <a:extLst>
              <a:ext uri="{FF2B5EF4-FFF2-40B4-BE49-F238E27FC236}">
                <a16:creationId xmlns:a16="http://schemas.microsoft.com/office/drawing/2014/main" id="{192E6E84-61B0-5D8E-2CB3-CFD7CA91A9B3}"/>
              </a:ext>
            </a:extLst>
          </p:cNvPr>
          <p:cNvSpPr txBox="1"/>
          <p:nvPr/>
        </p:nvSpPr>
        <p:spPr>
          <a:xfrm>
            <a:off x="4179583" y="369103"/>
            <a:ext cx="6948860" cy="830997"/>
          </a:xfrm>
          <a:prstGeom prst="rect">
            <a:avLst/>
          </a:prstGeom>
          <a:noFill/>
          <a:ln>
            <a:solidFill>
              <a:schemeClr val="bg1"/>
            </a:solidFill>
          </a:ln>
        </p:spPr>
        <p:txBody>
          <a:bodyPr wrap="square" rtlCol="0">
            <a:spAutoFit/>
          </a:bodyPr>
          <a:lstStyle/>
          <a:p>
            <a:pPr algn="ctr"/>
            <a:r>
              <a:rPr lang="es-ES_tradnl" sz="2400" b="1" dirty="0">
                <a:solidFill>
                  <a:schemeClr val="bg1"/>
                </a:solidFill>
                <a:latin typeface="Calibri" panose="020F0502020204030204" pitchFamily="34" charset="0"/>
                <a:cs typeface="Calibri" panose="020F0502020204030204" pitchFamily="34" charset="0"/>
              </a:rPr>
              <a:t>REGIMEN DISCIPLINARIO DE LAS FUERZA MILITARES</a:t>
            </a:r>
          </a:p>
          <a:p>
            <a:pPr algn="ctr"/>
            <a:r>
              <a:rPr lang="es-ES_tradnl" sz="2400" b="1" dirty="0">
                <a:solidFill>
                  <a:schemeClr val="bg1"/>
                </a:solidFill>
                <a:latin typeface="Calibri" panose="020F0502020204030204" pitchFamily="34" charset="0"/>
                <a:cs typeface="Calibri" panose="020F0502020204030204" pitchFamily="34" charset="0"/>
              </a:rPr>
              <a:t>LEY 1862 DE 2017</a:t>
            </a:r>
          </a:p>
        </p:txBody>
      </p:sp>
    </p:spTree>
    <p:extLst>
      <p:ext uri="{BB962C8B-B14F-4D97-AF65-F5344CB8AC3E}">
        <p14:creationId xmlns:p14="http://schemas.microsoft.com/office/powerpoint/2010/main" val="35595188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3 Rectángulo redondeado">
            <a:extLst>
              <a:ext uri="{FF2B5EF4-FFF2-40B4-BE49-F238E27FC236}">
                <a16:creationId xmlns:a16="http://schemas.microsoft.com/office/drawing/2014/main" id="{FA1F8F96-471F-FD43-F61C-161E3A763EAA}"/>
              </a:ext>
            </a:extLst>
          </p:cNvPr>
          <p:cNvSpPr txBox="1">
            <a:spLocks/>
          </p:cNvSpPr>
          <p:nvPr/>
        </p:nvSpPr>
        <p:spPr>
          <a:xfrm>
            <a:off x="485775" y="1472770"/>
            <a:ext cx="11706225" cy="503471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66629" tIns="33315" rIns="66629" bIns="33315"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88838" indent="-88838">
              <a:buFont typeface="Wingdings 3" charset="2"/>
              <a:buChar char=""/>
              <a:defRPr/>
            </a:pPr>
            <a:endParaRPr lang="es-CO" sz="3497" b="1" dirty="0">
              <a:solidFill>
                <a:schemeClr val="tx1"/>
              </a:solidFill>
            </a:endParaRPr>
          </a:p>
          <a:p>
            <a:pPr>
              <a:buFont typeface="Wingdings" pitchFamily="2" charset="2"/>
              <a:buChar char="Ø"/>
              <a:defRPr/>
            </a:pPr>
            <a:r>
              <a:rPr lang="es-CO" sz="3497" b="1" dirty="0">
                <a:solidFill>
                  <a:schemeClr val="tx1"/>
                </a:solidFill>
              </a:rPr>
              <a:t>RECONOCIMIENTO A LA DIGNIDAD HUMANA</a:t>
            </a:r>
          </a:p>
          <a:p>
            <a:pPr>
              <a:buFont typeface="Wingdings" pitchFamily="2" charset="2"/>
              <a:buChar char="Ø"/>
              <a:defRPr/>
            </a:pPr>
            <a:r>
              <a:rPr lang="es-CO" sz="3497" b="1" dirty="0">
                <a:solidFill>
                  <a:schemeClr val="tx1"/>
                </a:solidFill>
              </a:rPr>
              <a:t>PRESUNCIÓN DE INOCENCIA</a:t>
            </a:r>
          </a:p>
          <a:p>
            <a:pPr>
              <a:buFont typeface="Wingdings" pitchFamily="2" charset="2"/>
              <a:buChar char="Ø"/>
              <a:defRPr/>
            </a:pPr>
            <a:r>
              <a:rPr lang="es-CO" sz="3497" b="1" dirty="0">
                <a:solidFill>
                  <a:schemeClr val="tx1"/>
                </a:solidFill>
              </a:rPr>
              <a:t>IN DUBIO PRO DISCIPLINADO</a:t>
            </a:r>
          </a:p>
          <a:p>
            <a:pPr>
              <a:buFont typeface="Wingdings" pitchFamily="2" charset="2"/>
              <a:buChar char="Ø"/>
              <a:defRPr/>
            </a:pPr>
            <a:r>
              <a:rPr lang="es-CO" sz="3497" b="1" dirty="0">
                <a:solidFill>
                  <a:schemeClr val="tx1"/>
                </a:solidFill>
              </a:rPr>
              <a:t>LEGALIDAD</a:t>
            </a:r>
          </a:p>
          <a:p>
            <a:pPr>
              <a:buFont typeface="Wingdings" pitchFamily="2" charset="2"/>
              <a:buChar char="Ø"/>
              <a:defRPr/>
            </a:pPr>
            <a:r>
              <a:rPr lang="es-CO" sz="3497" b="1" dirty="0">
                <a:solidFill>
                  <a:schemeClr val="tx1"/>
                </a:solidFill>
              </a:rPr>
              <a:t>FAVORABILIDAD</a:t>
            </a:r>
          </a:p>
          <a:p>
            <a:pPr>
              <a:buFont typeface="Wingdings" pitchFamily="2" charset="2"/>
              <a:buChar char="Ø"/>
              <a:defRPr/>
            </a:pPr>
            <a:r>
              <a:rPr lang="es-CO" sz="3497" b="1" dirty="0">
                <a:solidFill>
                  <a:schemeClr val="tx1"/>
                </a:solidFill>
              </a:rPr>
              <a:t>CONTRADICCIÓN</a:t>
            </a:r>
          </a:p>
          <a:p>
            <a:pPr>
              <a:buFont typeface="Wingdings" pitchFamily="2" charset="2"/>
              <a:buChar char="Ø"/>
              <a:defRPr/>
            </a:pPr>
            <a:r>
              <a:rPr lang="es-CO" sz="3497" b="1" dirty="0">
                <a:solidFill>
                  <a:schemeClr val="tx1"/>
                </a:solidFill>
              </a:rPr>
              <a:t>ESPECIALIDAD</a:t>
            </a:r>
          </a:p>
          <a:p>
            <a:pPr marL="0" indent="0">
              <a:buNone/>
              <a:defRPr/>
            </a:pPr>
            <a:endParaRPr lang="es-CO" sz="3497" b="1" dirty="0">
              <a:solidFill>
                <a:schemeClr val="tx1"/>
              </a:solidFill>
            </a:endParaRPr>
          </a:p>
        </p:txBody>
      </p:sp>
      <p:sp>
        <p:nvSpPr>
          <p:cNvPr id="5" name="Rectángulo: esquinas redondeadas 1">
            <a:extLst>
              <a:ext uri="{FF2B5EF4-FFF2-40B4-BE49-F238E27FC236}">
                <a16:creationId xmlns:a16="http://schemas.microsoft.com/office/drawing/2014/main" id="{898E0062-E55C-CE13-B62E-2758769A8F8D}"/>
              </a:ext>
            </a:extLst>
          </p:cNvPr>
          <p:cNvSpPr/>
          <p:nvPr/>
        </p:nvSpPr>
        <p:spPr>
          <a:xfrm>
            <a:off x="3456537" y="350514"/>
            <a:ext cx="5595593" cy="677086"/>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4664" b="1" dirty="0">
                <a:solidFill>
                  <a:schemeClr val="bg1"/>
                </a:solidFill>
                <a:latin typeface="Calibri" panose="020F0502020204030204" pitchFamily="34" charset="0"/>
                <a:cs typeface="Calibri" panose="020F0502020204030204" pitchFamily="34" charset="0"/>
              </a:rPr>
              <a:t>PRINCIPIOS</a:t>
            </a:r>
          </a:p>
        </p:txBody>
      </p:sp>
    </p:spTree>
    <p:extLst>
      <p:ext uri="{BB962C8B-B14F-4D97-AF65-F5344CB8AC3E}">
        <p14:creationId xmlns:p14="http://schemas.microsoft.com/office/powerpoint/2010/main" val="3164649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3 Rectángulo redondeado">
            <a:extLst>
              <a:ext uri="{FF2B5EF4-FFF2-40B4-BE49-F238E27FC236}">
                <a16:creationId xmlns:a16="http://schemas.microsoft.com/office/drawing/2014/main" id="{4A52EE8B-5F20-A406-A044-0A5C1EF005AD}"/>
              </a:ext>
            </a:extLst>
          </p:cNvPr>
          <p:cNvSpPr txBox="1">
            <a:spLocks/>
          </p:cNvSpPr>
          <p:nvPr/>
        </p:nvSpPr>
        <p:spPr>
          <a:xfrm>
            <a:off x="773268" y="1473590"/>
            <a:ext cx="10742571" cy="499775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66629" tIns="33315" rIns="66629" bIns="33315"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nSpc>
                <a:spcPct val="100000"/>
              </a:lnSpc>
              <a:buFont typeface="Wingdings" pitchFamily="2" charset="2"/>
              <a:buChar char="Ø"/>
              <a:defRPr/>
            </a:pPr>
            <a:endParaRPr lang="es-CO" sz="2000" b="0" i="0" dirty="0">
              <a:solidFill>
                <a:schemeClr val="tx1"/>
              </a:solidFill>
              <a:effectLst/>
              <a:latin typeface="Calibri" panose="020F0502020204030204" pitchFamily="34" charset="0"/>
              <a:cs typeface="Calibri" panose="020F0502020204030204" pitchFamily="34" charset="0"/>
            </a:endParaRPr>
          </a:p>
          <a:p>
            <a:pPr>
              <a:lnSpc>
                <a:spcPct val="100000"/>
              </a:lnSpc>
              <a:buFont typeface="Wingdings" pitchFamily="2" charset="2"/>
              <a:buChar char="Ø"/>
              <a:defRPr/>
            </a:pPr>
            <a:endParaRPr lang="es-CO" sz="2000" dirty="0">
              <a:solidFill>
                <a:schemeClr val="tx1"/>
              </a:solidFill>
              <a:latin typeface="Calibri" panose="020F0502020204030204" pitchFamily="34" charset="0"/>
              <a:cs typeface="Calibri" panose="020F0502020204030204" pitchFamily="34" charset="0"/>
            </a:endParaRPr>
          </a:p>
          <a:p>
            <a:pPr algn="just">
              <a:lnSpc>
                <a:spcPct val="100000"/>
              </a:lnSpc>
              <a:buFont typeface="Wingdings" pitchFamily="2" charset="2"/>
              <a:buChar char="Ø"/>
              <a:defRPr/>
            </a:pPr>
            <a:r>
              <a:rPr lang="es-CO" sz="2000" b="0" i="0" dirty="0">
                <a:solidFill>
                  <a:schemeClr val="tx1"/>
                </a:solidFill>
                <a:effectLst/>
                <a:latin typeface="Calibri" panose="020F0502020204030204" pitchFamily="34" charset="0"/>
                <a:cs typeface="Calibri" panose="020F0502020204030204" pitchFamily="34" charset="0"/>
              </a:rPr>
              <a:t>La ley disciplinaria militar se aplicará a los destinatarios de este código, dentro o fuera del territorio nacional.</a:t>
            </a:r>
          </a:p>
          <a:p>
            <a:pPr algn="just">
              <a:lnSpc>
                <a:spcPct val="100000"/>
              </a:lnSpc>
              <a:buFont typeface="Wingdings" pitchFamily="2" charset="2"/>
              <a:buChar char="Ø"/>
            </a:pPr>
            <a:r>
              <a:rPr lang="es-CO" sz="2000" b="0" i="0" dirty="0">
                <a:solidFill>
                  <a:schemeClr val="tx1"/>
                </a:solidFill>
                <a:effectLst/>
                <a:latin typeface="Calibri" panose="020F0502020204030204" pitchFamily="34" charset="0"/>
                <a:cs typeface="Calibri" panose="020F0502020204030204" pitchFamily="34" charset="0"/>
              </a:rPr>
              <a:t>Son destinatarios de este código los oficiales, suboficiales, soldados e infantes de marina de las Fuerzas Militares que hayan cometido la conducta en servicio activo.</a:t>
            </a:r>
          </a:p>
          <a:p>
            <a:pPr algn="just">
              <a:lnSpc>
                <a:spcPct val="100000"/>
              </a:lnSpc>
              <a:buFont typeface="Wingdings" pitchFamily="2" charset="2"/>
              <a:buChar char="Ø"/>
            </a:pPr>
            <a:r>
              <a:rPr lang="es-CO" sz="2000" b="0" i="0" dirty="0">
                <a:solidFill>
                  <a:schemeClr val="tx1"/>
                </a:solidFill>
                <a:effectLst/>
                <a:latin typeface="Calibri" panose="020F0502020204030204" pitchFamily="34" charset="0"/>
                <a:cs typeface="Calibri" panose="020F0502020204030204" pitchFamily="34" charset="0"/>
              </a:rPr>
              <a:t>Los alumnos de las escuelas de formación de oficiales, suboficiales, soldados e infantes de marina de las Fuerzas Militares se regirán por el Reglamento Académico y Disciplinario propio de la respectiva escuela.</a:t>
            </a:r>
          </a:p>
          <a:p>
            <a:pPr algn="just">
              <a:lnSpc>
                <a:spcPct val="100000"/>
              </a:lnSpc>
              <a:buFont typeface="Wingdings" pitchFamily="2" charset="2"/>
              <a:buChar char="Ø"/>
            </a:pPr>
            <a:r>
              <a:rPr lang="es-CO" sz="2000" b="0" i="0" dirty="0">
                <a:solidFill>
                  <a:schemeClr val="tx1"/>
                </a:solidFill>
                <a:effectLst/>
                <a:latin typeface="Calibri" panose="020F0502020204030204" pitchFamily="34" charset="0"/>
                <a:cs typeface="Calibri" panose="020F0502020204030204" pitchFamily="34" charset="0"/>
              </a:rPr>
              <a:t>Los oficiales, suboficiales, soldados e infantes de marina, que se encuentren en calidad de alumnos en las escuelas de capacitación, centros de entrenamiento o similares, que cometan faltas disciplinarias no relacionadas con su reglamento académico o disciplinario, se regirán por el presente código.</a:t>
            </a:r>
          </a:p>
          <a:p>
            <a:pPr algn="just">
              <a:lnSpc>
                <a:spcPct val="100000"/>
              </a:lnSpc>
              <a:buFont typeface="Wingdings" pitchFamily="2" charset="2"/>
              <a:buChar char="Ø"/>
            </a:pPr>
            <a:r>
              <a:rPr lang="es-CO" sz="2000" b="0" i="0" dirty="0">
                <a:solidFill>
                  <a:schemeClr val="tx1"/>
                </a:solidFill>
                <a:effectLst/>
                <a:latin typeface="Calibri" panose="020F0502020204030204" pitchFamily="34" charset="0"/>
                <a:cs typeface="Calibri" panose="020F0502020204030204" pitchFamily="34" charset="0"/>
              </a:rPr>
              <a:t>Son autores los que cometan falta disciplinaria o determinen a otro a cometerla, aun cuando la conducta reprochada se conozca después de la dejación del cargo o función.</a:t>
            </a:r>
          </a:p>
          <a:p>
            <a:pPr marL="0" indent="0" algn="just">
              <a:lnSpc>
                <a:spcPct val="100000"/>
              </a:lnSpc>
              <a:buNone/>
            </a:pPr>
            <a:br>
              <a:rPr lang="es-CO" sz="2000" dirty="0">
                <a:solidFill>
                  <a:schemeClr val="tx1"/>
                </a:solidFill>
                <a:latin typeface="Calibri" panose="020F0502020204030204" pitchFamily="34" charset="0"/>
                <a:cs typeface="Calibri" panose="020F0502020204030204" pitchFamily="34" charset="0"/>
              </a:rPr>
            </a:br>
            <a:endParaRPr lang="es-CO" b="1" dirty="0">
              <a:solidFill>
                <a:schemeClr val="tx1"/>
              </a:solidFill>
              <a:latin typeface="Calibri" panose="020F0502020204030204" pitchFamily="34" charset="0"/>
              <a:cs typeface="Calibri" panose="020F0502020204030204" pitchFamily="34" charset="0"/>
            </a:endParaRPr>
          </a:p>
        </p:txBody>
      </p:sp>
      <p:sp>
        <p:nvSpPr>
          <p:cNvPr id="5" name="Rectángulo: esquinas redondeadas 1">
            <a:extLst>
              <a:ext uri="{FF2B5EF4-FFF2-40B4-BE49-F238E27FC236}">
                <a16:creationId xmlns:a16="http://schemas.microsoft.com/office/drawing/2014/main" id="{D94DE8C3-75A6-DEBB-253A-BA45A12270C8}"/>
              </a:ext>
            </a:extLst>
          </p:cNvPr>
          <p:cNvSpPr/>
          <p:nvPr/>
        </p:nvSpPr>
        <p:spPr>
          <a:xfrm>
            <a:off x="1847668" y="386652"/>
            <a:ext cx="8363154" cy="71320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2425" b="1" dirty="0">
                <a:solidFill>
                  <a:schemeClr val="bg1"/>
                </a:solidFill>
                <a:latin typeface="Arial Black" panose="020B0A04020102020204" pitchFamily="34" charset="0"/>
              </a:rPr>
              <a:t>ÁMBITO DE APLICACIÓN</a:t>
            </a:r>
          </a:p>
        </p:txBody>
      </p:sp>
    </p:spTree>
    <p:extLst>
      <p:ext uri="{BB962C8B-B14F-4D97-AF65-F5344CB8AC3E}">
        <p14:creationId xmlns:p14="http://schemas.microsoft.com/office/powerpoint/2010/main" val="1955208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3 Rectángulo redondeado">
            <a:extLst>
              <a:ext uri="{FF2B5EF4-FFF2-40B4-BE49-F238E27FC236}">
                <a16:creationId xmlns:a16="http://schemas.microsoft.com/office/drawing/2014/main" id="{4E52DF95-A696-E51D-FA5B-9929EEAA495F}"/>
              </a:ext>
            </a:extLst>
          </p:cNvPr>
          <p:cNvSpPr txBox="1">
            <a:spLocks/>
          </p:cNvSpPr>
          <p:nvPr/>
        </p:nvSpPr>
        <p:spPr>
          <a:xfrm>
            <a:off x="4156099" y="269746"/>
            <a:ext cx="4753792" cy="860987"/>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lIns="88838" tIns="44419" rIns="88838" bIns="44419"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defRPr/>
            </a:pPr>
            <a:r>
              <a:rPr lang="es-CO" sz="3464" b="1" dirty="0">
                <a:solidFill>
                  <a:schemeClr val="bg1"/>
                </a:solidFill>
                <a:latin typeface="Calibri" panose="020F0502020204030204" pitchFamily="34" charset="0"/>
                <a:cs typeface="Calibri" panose="020F0502020204030204" pitchFamily="34" charset="0"/>
              </a:rPr>
              <a:t>PUNTO DE PARTIDA</a:t>
            </a:r>
          </a:p>
        </p:txBody>
      </p:sp>
      <p:sp>
        <p:nvSpPr>
          <p:cNvPr id="5" name="Rectángulo redondeado 4">
            <a:extLst>
              <a:ext uri="{FF2B5EF4-FFF2-40B4-BE49-F238E27FC236}">
                <a16:creationId xmlns:a16="http://schemas.microsoft.com/office/drawing/2014/main" id="{EF5A7800-3639-E0E6-0F6B-DD6C63DFE209}"/>
              </a:ext>
            </a:extLst>
          </p:cNvPr>
          <p:cNvSpPr/>
          <p:nvPr/>
        </p:nvSpPr>
        <p:spPr>
          <a:xfrm>
            <a:off x="901337" y="1610587"/>
            <a:ext cx="10789920" cy="439345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sz="3200" dirty="0">
              <a:solidFill>
                <a:schemeClr val="tx1"/>
              </a:solidFill>
              <a:latin typeface="Calibri" panose="020F0502020204030204" pitchFamily="34" charset="0"/>
              <a:cs typeface="Calibri" panose="020F0502020204030204" pitchFamily="34" charset="0"/>
            </a:endParaRPr>
          </a:p>
          <a:p>
            <a:pPr algn="just">
              <a:defRPr/>
            </a:pPr>
            <a:r>
              <a:rPr lang="es-ES" sz="3200" b="1" dirty="0">
                <a:solidFill>
                  <a:schemeClr val="tx1"/>
                </a:solidFill>
                <a:latin typeface="Calibri" panose="020F0502020204030204" pitchFamily="34" charset="0"/>
                <a:cs typeface="Calibri" panose="020F0502020204030204" pitchFamily="34" charset="0"/>
              </a:rPr>
              <a:t>ARTÍCULO 44. LEGALIDAD.</a:t>
            </a:r>
            <a:r>
              <a:rPr lang="es-ES" sz="3200" dirty="0">
                <a:solidFill>
                  <a:schemeClr val="tx1"/>
                </a:solidFill>
                <a:latin typeface="Calibri" panose="020F0502020204030204" pitchFamily="34" charset="0"/>
                <a:cs typeface="Calibri" panose="020F0502020204030204" pitchFamily="34" charset="0"/>
              </a:rPr>
              <a:t> </a:t>
            </a:r>
            <a:r>
              <a:rPr lang="es-CO" sz="3200" b="0" i="0" dirty="0">
                <a:solidFill>
                  <a:schemeClr val="tx1"/>
                </a:solidFill>
                <a:effectLst/>
                <a:latin typeface="Calibri" panose="020F0502020204030204" pitchFamily="34" charset="0"/>
                <a:cs typeface="Calibri" panose="020F0502020204030204" pitchFamily="34" charset="0"/>
              </a:rPr>
              <a:t>Los destinatarios de este código solo serán investigados y sancionados disciplinariamente por comportamientos que estén descritos como falta en la ley vigente al momento de su realización y conforme a los principios rectores, normas prevalentes y procedimientos establecidos en esta codificación.</a:t>
            </a:r>
            <a:endParaRPr lang="es-CO" sz="32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221808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F83808E-9C25-C259-79D7-133B3D6596B8}"/>
            </a:ext>
          </a:extLst>
        </p:cNvPr>
        <p:cNvGrpSpPr/>
        <p:nvPr/>
      </p:nvGrpSpPr>
      <p:grpSpPr>
        <a:xfrm>
          <a:off x="0" y="0"/>
          <a:ext cx="0" cy="0"/>
          <a:chOff x="0" y="0"/>
          <a:chExt cx="0" cy="0"/>
        </a:xfrm>
      </p:grpSpPr>
      <p:sp>
        <p:nvSpPr>
          <p:cNvPr id="4" name="3 Rectángulo redondeado">
            <a:extLst>
              <a:ext uri="{FF2B5EF4-FFF2-40B4-BE49-F238E27FC236}">
                <a16:creationId xmlns:a16="http://schemas.microsoft.com/office/drawing/2014/main" id="{5EDB7DB0-74B4-3B89-3680-445DDEE3161C}"/>
              </a:ext>
            </a:extLst>
          </p:cNvPr>
          <p:cNvSpPr txBox="1">
            <a:spLocks/>
          </p:cNvSpPr>
          <p:nvPr/>
        </p:nvSpPr>
        <p:spPr>
          <a:xfrm>
            <a:off x="4156099" y="269746"/>
            <a:ext cx="4753792" cy="860987"/>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lIns="88838" tIns="44419" rIns="88838" bIns="44419"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defRPr/>
            </a:pPr>
            <a:r>
              <a:rPr lang="es-CO" sz="3464" b="1" dirty="0">
                <a:solidFill>
                  <a:schemeClr val="bg1"/>
                </a:solidFill>
                <a:latin typeface="Calibri" panose="020F0502020204030204" pitchFamily="34" charset="0"/>
                <a:cs typeface="Calibri" panose="020F0502020204030204" pitchFamily="34" charset="0"/>
              </a:rPr>
              <a:t>PUNTO DE PARTIDA</a:t>
            </a:r>
          </a:p>
        </p:txBody>
      </p:sp>
      <p:sp>
        <p:nvSpPr>
          <p:cNvPr id="5" name="Rectángulo redondeado 4">
            <a:extLst>
              <a:ext uri="{FF2B5EF4-FFF2-40B4-BE49-F238E27FC236}">
                <a16:creationId xmlns:a16="http://schemas.microsoft.com/office/drawing/2014/main" id="{6AB5203A-07AA-57D4-0B86-167F06D1A163}"/>
              </a:ext>
            </a:extLst>
          </p:cNvPr>
          <p:cNvSpPr/>
          <p:nvPr/>
        </p:nvSpPr>
        <p:spPr>
          <a:xfrm>
            <a:off x="901337" y="1610587"/>
            <a:ext cx="10789920" cy="439345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sz="4000" dirty="0">
              <a:solidFill>
                <a:schemeClr val="tx1"/>
              </a:solidFill>
              <a:latin typeface="Calibri" panose="020F0502020204030204" pitchFamily="34" charset="0"/>
              <a:cs typeface="Calibri" panose="020F0502020204030204" pitchFamily="34" charset="0"/>
            </a:endParaRPr>
          </a:p>
          <a:p>
            <a:pPr algn="just">
              <a:defRPr/>
            </a:pPr>
            <a:r>
              <a:rPr lang="es-ES" sz="4000" b="1" dirty="0">
                <a:solidFill>
                  <a:schemeClr val="tx1"/>
                </a:solidFill>
                <a:latin typeface="Calibri" panose="020F0502020204030204" pitchFamily="34" charset="0"/>
                <a:cs typeface="Calibri" panose="020F0502020204030204" pitchFamily="34" charset="0"/>
              </a:rPr>
              <a:t>ARTÍCULO 56. TIPICIDAD.</a:t>
            </a:r>
            <a:r>
              <a:rPr lang="es-ES" sz="4000" dirty="0">
                <a:solidFill>
                  <a:schemeClr val="tx1"/>
                </a:solidFill>
                <a:latin typeface="Calibri" panose="020F0502020204030204" pitchFamily="34" charset="0"/>
                <a:cs typeface="Calibri" panose="020F0502020204030204" pitchFamily="34" charset="0"/>
              </a:rPr>
              <a:t> </a:t>
            </a:r>
            <a:r>
              <a:rPr lang="es-CO" sz="4000" b="0" i="0" dirty="0">
                <a:solidFill>
                  <a:schemeClr val="tx1"/>
                </a:solidFill>
                <a:effectLst/>
                <a:latin typeface="Open Sans" panose="020B0606030504020204" pitchFamily="34" charset="0"/>
              </a:rPr>
              <a:t>La ley disciplinaria definirá de manera inequívoca, expresa y clara la conducta objeto de reproche, ya sea de manera directa o mediante normas complementarias.</a:t>
            </a:r>
            <a:endParaRPr lang="es-CO" sz="4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510482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535E2259-E12F-A386-CB55-E2C4B88E9506}"/>
              </a:ext>
            </a:extLst>
          </p:cNvPr>
          <p:cNvSpPr txBox="1">
            <a:spLocks noChangeArrowheads="1"/>
          </p:cNvSpPr>
          <p:nvPr/>
        </p:nvSpPr>
        <p:spPr>
          <a:xfrm>
            <a:off x="2024409" y="524647"/>
            <a:ext cx="8548341" cy="914986"/>
          </a:xfrm>
          <a:prstGeom prst="rect">
            <a:avLst/>
          </a:prstGeom>
          <a:ln>
            <a:solidFill>
              <a:schemeClr val="bg1"/>
            </a:solidFill>
          </a:ln>
        </p:spPr>
        <p:txBody>
          <a:bodyPr vert="horz" lIns="88838" tIns="44419" rIns="88838" bIns="44419"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s-CO" altLang="es-CO" sz="3109" b="1" dirty="0">
                <a:solidFill>
                  <a:schemeClr val="bg1"/>
                </a:solidFill>
                <a:latin typeface="Calibri" panose="020F0502020204030204" pitchFamily="34" charset="0"/>
                <a:cs typeface="Calibri" panose="020F0502020204030204" pitchFamily="34" charset="0"/>
              </a:rPr>
            </a:br>
            <a:r>
              <a:rPr lang="es-CO" altLang="es-CO" sz="2721" b="1" dirty="0">
                <a:solidFill>
                  <a:schemeClr val="bg1"/>
                </a:solidFill>
                <a:latin typeface="Calibri" panose="020F0502020204030204" pitchFamily="34" charset="0"/>
                <a:cs typeface="Calibri" panose="020F0502020204030204" pitchFamily="34" charset="0"/>
              </a:rPr>
              <a:t>ESQUEMA DE LA ESTRUCTURA DE LA FALTA DISCIPLINARIA</a:t>
            </a:r>
          </a:p>
          <a:p>
            <a:pPr algn="ctr"/>
            <a:endParaRPr lang="es-ES" altLang="es-CO" sz="2721" b="1" dirty="0">
              <a:solidFill>
                <a:schemeClr val="bg1"/>
              </a:solidFill>
              <a:latin typeface="Calibri" panose="020F0502020204030204" pitchFamily="34" charset="0"/>
              <a:cs typeface="Calibri" panose="020F0502020204030204" pitchFamily="34" charset="0"/>
            </a:endParaRPr>
          </a:p>
        </p:txBody>
      </p:sp>
      <p:sp>
        <p:nvSpPr>
          <p:cNvPr id="7" name="Rectangle 3">
            <a:extLst>
              <a:ext uri="{FF2B5EF4-FFF2-40B4-BE49-F238E27FC236}">
                <a16:creationId xmlns:a16="http://schemas.microsoft.com/office/drawing/2014/main" id="{C6D4EB55-690D-C95C-D84D-423C754400E2}"/>
              </a:ext>
            </a:extLst>
          </p:cNvPr>
          <p:cNvSpPr txBox="1">
            <a:spLocks noChangeArrowheads="1"/>
          </p:cNvSpPr>
          <p:nvPr/>
        </p:nvSpPr>
        <p:spPr>
          <a:xfrm>
            <a:off x="1346101" y="1883210"/>
            <a:ext cx="3923701" cy="4401825"/>
          </a:xfrm>
          <a:prstGeom prst="rect">
            <a:avLst/>
          </a:prstGeom>
        </p:spPr>
        <p:txBody>
          <a:bodyPr vert="horz" lIns="88838" tIns="44419" rIns="88838" bIns="444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None/>
            </a:pPr>
            <a:endParaRPr lang="es-CO" altLang="es-CO" sz="2721" b="1"/>
          </a:p>
          <a:p>
            <a:pPr algn="ctr">
              <a:buFont typeface="Wingdings" panose="05000000000000000000" pitchFamily="2" charset="2"/>
              <a:buNone/>
            </a:pPr>
            <a:endParaRPr lang="es-ES" altLang="es-CO" sz="2721" b="1" dirty="0"/>
          </a:p>
        </p:txBody>
      </p:sp>
      <p:grpSp>
        <p:nvGrpSpPr>
          <p:cNvPr id="8" name="Diagram 5">
            <a:extLst>
              <a:ext uri="{FF2B5EF4-FFF2-40B4-BE49-F238E27FC236}">
                <a16:creationId xmlns:a16="http://schemas.microsoft.com/office/drawing/2014/main" id="{87F24B25-0CDE-D40A-44A9-2F52AD70C118}"/>
              </a:ext>
            </a:extLst>
          </p:cNvPr>
          <p:cNvGrpSpPr>
            <a:grpSpLocks noChangeAspect="1"/>
          </p:cNvGrpSpPr>
          <p:nvPr/>
        </p:nvGrpSpPr>
        <p:grpSpPr bwMode="auto">
          <a:xfrm>
            <a:off x="5575184" y="1762909"/>
            <a:ext cx="3923701" cy="4401825"/>
            <a:chOff x="1586" y="706"/>
            <a:chExt cx="2544" cy="2854"/>
          </a:xfrm>
        </p:grpSpPr>
        <p:sp>
          <p:nvSpPr>
            <p:cNvPr id="9" name="AutoShape 4">
              <a:extLst>
                <a:ext uri="{FF2B5EF4-FFF2-40B4-BE49-F238E27FC236}">
                  <a16:creationId xmlns:a16="http://schemas.microsoft.com/office/drawing/2014/main" id="{C6815D30-95ED-731D-80AE-306149123369}"/>
                </a:ext>
              </a:extLst>
            </p:cNvPr>
            <p:cNvSpPr>
              <a:spLocks noChangeAspect="1" noChangeArrowheads="1" noTextEdit="1"/>
            </p:cNvSpPr>
            <p:nvPr/>
          </p:nvSpPr>
          <p:spPr bwMode="auto">
            <a:xfrm>
              <a:off x="1586" y="706"/>
              <a:ext cx="2544" cy="2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CO" sz="1749" dirty="0"/>
            </a:p>
          </p:txBody>
        </p:sp>
      </p:grpSp>
      <p:grpSp>
        <p:nvGrpSpPr>
          <p:cNvPr id="11" name="Grupo 10">
            <a:extLst>
              <a:ext uri="{FF2B5EF4-FFF2-40B4-BE49-F238E27FC236}">
                <a16:creationId xmlns:a16="http://schemas.microsoft.com/office/drawing/2014/main" id="{CB88C93B-05CC-97AF-222D-F45A4C827E1B}"/>
              </a:ext>
            </a:extLst>
          </p:cNvPr>
          <p:cNvGrpSpPr/>
          <p:nvPr/>
        </p:nvGrpSpPr>
        <p:grpSpPr>
          <a:xfrm>
            <a:off x="1663597" y="2500828"/>
            <a:ext cx="9182302" cy="2925985"/>
            <a:chOff x="880411" y="1991251"/>
            <a:chExt cx="9451189" cy="3011669"/>
          </a:xfrm>
          <a:solidFill>
            <a:schemeClr val="bg1"/>
          </a:solidFill>
        </p:grpSpPr>
        <p:sp>
          <p:nvSpPr>
            <p:cNvPr id="15" name="Forma libre 14">
              <a:extLst>
                <a:ext uri="{FF2B5EF4-FFF2-40B4-BE49-F238E27FC236}">
                  <a16:creationId xmlns:a16="http://schemas.microsoft.com/office/drawing/2014/main" id="{C8D33BE5-3898-5A24-0693-D2AB1786E7A9}"/>
                </a:ext>
              </a:extLst>
            </p:cNvPr>
            <p:cNvSpPr/>
            <p:nvPr/>
          </p:nvSpPr>
          <p:spPr>
            <a:xfrm>
              <a:off x="4217933" y="1991251"/>
              <a:ext cx="2297311" cy="1310957"/>
            </a:xfrm>
            <a:prstGeom prst="borderCallout3">
              <a:avLst/>
            </a:prstGeom>
            <a:grp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spcFirstLastPara="0" vert="horz" wrap="square" lIns="11722" tIns="11722" rIns="11722" bIns="11722" numCol="1" spcCol="1270" anchor="ctr" anchorCtr="0">
              <a:noAutofit/>
            </a:bodyPr>
            <a:lstStyle/>
            <a:p>
              <a:pPr algn="ctr" defTabSz="888376" fontAlgn="base">
                <a:spcBef>
                  <a:spcPct val="0"/>
                </a:spcBef>
                <a:spcAft>
                  <a:spcPct val="0"/>
                </a:spcAft>
              </a:pPr>
              <a:r>
                <a:rPr lang="es-CO" sz="1846" b="1" dirty="0">
                  <a:ln/>
                  <a:solidFill>
                    <a:schemeClr val="tx1"/>
                  </a:solidFill>
                  <a:latin typeface="Verdana" pitchFamily="34" charset="0"/>
                </a:rPr>
                <a:t>FALTA </a:t>
              </a:r>
            </a:p>
            <a:p>
              <a:pPr algn="ctr" defTabSz="888376" fontAlgn="base">
                <a:spcBef>
                  <a:spcPct val="0"/>
                </a:spcBef>
                <a:spcAft>
                  <a:spcPct val="0"/>
                </a:spcAft>
              </a:pPr>
              <a:r>
                <a:rPr lang="es-CO" sz="1846" b="1" dirty="0">
                  <a:ln/>
                  <a:solidFill>
                    <a:schemeClr val="tx1"/>
                  </a:solidFill>
                  <a:latin typeface="Verdana" pitchFamily="34" charset="0"/>
                </a:rPr>
                <a:t>DISCIPLINARIA</a:t>
              </a:r>
              <a:endParaRPr lang="es-ES" sz="1846" b="1" dirty="0">
                <a:ln/>
                <a:solidFill>
                  <a:schemeClr val="tx1"/>
                </a:solidFill>
                <a:latin typeface="Verdana" pitchFamily="34" charset="0"/>
              </a:endParaRPr>
            </a:p>
          </p:txBody>
        </p:sp>
        <p:sp>
          <p:nvSpPr>
            <p:cNvPr id="16" name="Forma libre 15">
              <a:extLst>
                <a:ext uri="{FF2B5EF4-FFF2-40B4-BE49-F238E27FC236}">
                  <a16:creationId xmlns:a16="http://schemas.microsoft.com/office/drawing/2014/main" id="{FA2494C3-8344-90E3-8D01-89F19216C801}"/>
                </a:ext>
              </a:extLst>
            </p:cNvPr>
            <p:cNvSpPr/>
            <p:nvPr/>
          </p:nvSpPr>
          <p:spPr>
            <a:xfrm>
              <a:off x="3155395" y="3691000"/>
              <a:ext cx="1851386" cy="1288833"/>
            </a:xfrm>
            <a:prstGeom prst="borderCallout3">
              <a:avLst/>
            </a:prstGeom>
            <a:grp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spcFirstLastPara="0" vert="horz" wrap="square" lIns="11722" tIns="11722" rIns="11722" bIns="11722" numCol="1" spcCol="1270" anchor="ctr" anchorCtr="0">
              <a:noAutofit/>
            </a:bodyPr>
            <a:lstStyle/>
            <a:p>
              <a:pPr algn="ctr" defTabSz="888376" fontAlgn="base">
                <a:spcBef>
                  <a:spcPct val="0"/>
                </a:spcBef>
                <a:spcAft>
                  <a:spcPct val="0"/>
                </a:spcAft>
              </a:pPr>
              <a:r>
                <a:rPr lang="es-CO" sz="1846" b="1">
                  <a:ln/>
                  <a:solidFill>
                    <a:schemeClr val="tx1"/>
                  </a:solidFill>
                  <a:latin typeface="Verdana" pitchFamily="34" charset="0"/>
                </a:rPr>
                <a:t>TIPICIDAD</a:t>
              </a:r>
              <a:endParaRPr lang="es-ES" sz="1846" b="1" dirty="0">
                <a:ln/>
                <a:solidFill>
                  <a:schemeClr val="tx1"/>
                </a:solidFill>
                <a:latin typeface="Verdana" pitchFamily="34" charset="0"/>
              </a:endParaRPr>
            </a:p>
          </p:txBody>
        </p:sp>
        <p:sp>
          <p:nvSpPr>
            <p:cNvPr id="17" name="Forma libre 16">
              <a:extLst>
                <a:ext uri="{FF2B5EF4-FFF2-40B4-BE49-F238E27FC236}">
                  <a16:creationId xmlns:a16="http://schemas.microsoft.com/office/drawing/2014/main" id="{461EFCAC-A985-5994-1E8A-D7EF377E08AE}"/>
                </a:ext>
              </a:extLst>
            </p:cNvPr>
            <p:cNvSpPr/>
            <p:nvPr/>
          </p:nvSpPr>
          <p:spPr>
            <a:xfrm>
              <a:off x="880411" y="3690861"/>
              <a:ext cx="1851386" cy="1288972"/>
            </a:xfrm>
            <a:prstGeom prst="borderCallout3">
              <a:avLst/>
            </a:prstGeom>
            <a:grp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spcFirstLastPara="0" vert="horz" wrap="square" lIns="11722" tIns="11722" rIns="11722" bIns="11722" numCol="1" spcCol="1270" anchor="ctr" anchorCtr="0">
              <a:noAutofit/>
            </a:bodyPr>
            <a:lstStyle/>
            <a:p>
              <a:pPr algn="ctr" defTabSz="820514">
                <a:lnSpc>
                  <a:spcPct val="90000"/>
                </a:lnSpc>
                <a:spcBef>
                  <a:spcPct val="0"/>
                </a:spcBef>
                <a:spcAft>
                  <a:spcPct val="35000"/>
                </a:spcAft>
              </a:pPr>
              <a:r>
                <a:rPr lang="es-MX" sz="2078" b="1" dirty="0">
                  <a:solidFill>
                    <a:schemeClr val="tx1"/>
                  </a:solidFill>
                </a:rPr>
                <a:t>CONDUCTA</a:t>
              </a:r>
            </a:p>
          </p:txBody>
        </p:sp>
        <p:sp>
          <p:nvSpPr>
            <p:cNvPr id="18" name="Forma libre 17">
              <a:extLst>
                <a:ext uri="{FF2B5EF4-FFF2-40B4-BE49-F238E27FC236}">
                  <a16:creationId xmlns:a16="http://schemas.microsoft.com/office/drawing/2014/main" id="{31DBE42F-9279-7B58-4230-3AD6DC907EDB}"/>
                </a:ext>
              </a:extLst>
            </p:cNvPr>
            <p:cNvSpPr/>
            <p:nvPr/>
          </p:nvSpPr>
          <p:spPr>
            <a:xfrm>
              <a:off x="5395573" y="3691000"/>
              <a:ext cx="2182210" cy="1288833"/>
            </a:xfrm>
            <a:prstGeom prst="borderCallout3">
              <a:avLst/>
            </a:prstGeom>
            <a:grp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spcFirstLastPara="0" vert="horz" wrap="square" lIns="11722" tIns="11722" rIns="11722" bIns="11722" numCol="1" spcCol="1270" anchor="ctr" anchorCtr="0">
              <a:noAutofit/>
            </a:bodyPr>
            <a:lstStyle/>
            <a:p>
              <a:pPr algn="ctr" defTabSz="888376" fontAlgn="base">
                <a:spcBef>
                  <a:spcPct val="0"/>
                </a:spcBef>
                <a:spcAft>
                  <a:spcPct val="0"/>
                </a:spcAft>
              </a:pPr>
              <a:r>
                <a:rPr lang="es-ES" sz="1400" b="1" dirty="0">
                  <a:ln/>
                  <a:solidFill>
                    <a:schemeClr val="tx1"/>
                  </a:solidFill>
                  <a:latin typeface="Verdana" pitchFamily="34" charset="0"/>
                </a:rPr>
                <a:t>ANTIJURIDICIDAD</a:t>
              </a:r>
            </a:p>
            <a:p>
              <a:pPr algn="ctr" defTabSz="888376" fontAlgn="base">
                <a:spcBef>
                  <a:spcPct val="0"/>
                </a:spcBef>
                <a:spcAft>
                  <a:spcPct val="0"/>
                </a:spcAft>
              </a:pPr>
              <a:r>
                <a:rPr lang="es-ES" sz="1400" b="1" dirty="0">
                  <a:ln/>
                  <a:solidFill>
                    <a:schemeClr val="tx1"/>
                  </a:solidFill>
                  <a:latin typeface="Verdana" pitchFamily="34" charset="0"/>
                </a:rPr>
                <a:t>MILITAR</a:t>
              </a:r>
            </a:p>
          </p:txBody>
        </p:sp>
        <p:sp>
          <p:nvSpPr>
            <p:cNvPr id="19" name="Forma libre 18">
              <a:extLst>
                <a:ext uri="{FF2B5EF4-FFF2-40B4-BE49-F238E27FC236}">
                  <a16:creationId xmlns:a16="http://schemas.microsoft.com/office/drawing/2014/main" id="{E4EC8CDD-FE0D-6446-9A9C-6DC635BFC601}"/>
                </a:ext>
              </a:extLst>
            </p:cNvPr>
            <p:cNvSpPr/>
            <p:nvPr/>
          </p:nvSpPr>
          <p:spPr>
            <a:xfrm>
              <a:off x="8010054" y="3690861"/>
              <a:ext cx="2321546" cy="1312059"/>
            </a:xfrm>
            <a:prstGeom prst="borderCallout3">
              <a:avLst/>
            </a:prstGeom>
            <a:grp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spcFirstLastPara="0" vert="horz" wrap="square" lIns="11722" tIns="11722" rIns="11722" bIns="11722" numCol="1" spcCol="1270" anchor="ctr" anchorCtr="0">
              <a:noAutofit/>
            </a:bodyPr>
            <a:lstStyle/>
            <a:p>
              <a:pPr algn="ctr" defTabSz="888376" fontAlgn="base">
                <a:spcBef>
                  <a:spcPct val="0"/>
                </a:spcBef>
                <a:spcAft>
                  <a:spcPct val="0"/>
                </a:spcAft>
              </a:pPr>
              <a:r>
                <a:rPr lang="es-CO" sz="1846" b="1">
                  <a:ln/>
                  <a:solidFill>
                    <a:schemeClr val="tx1"/>
                  </a:solidFill>
                  <a:latin typeface="Verdana" pitchFamily="34" charset="0"/>
                </a:rPr>
                <a:t>CULPABILIDAD</a:t>
              </a:r>
              <a:endParaRPr lang="es-ES" sz="1846" b="1" dirty="0">
                <a:ln/>
                <a:solidFill>
                  <a:schemeClr val="tx1"/>
                </a:solidFill>
                <a:latin typeface="Verdana" pitchFamily="34" charset="0"/>
              </a:endParaRPr>
            </a:p>
          </p:txBody>
        </p:sp>
      </p:grpSp>
    </p:spTree>
    <p:extLst>
      <p:ext uri="{BB962C8B-B14F-4D97-AF65-F5344CB8AC3E}">
        <p14:creationId xmlns:p14="http://schemas.microsoft.com/office/powerpoint/2010/main" val="15130089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ángulo redondeado 3">
            <a:extLst>
              <a:ext uri="{FF2B5EF4-FFF2-40B4-BE49-F238E27FC236}">
                <a16:creationId xmlns:a16="http://schemas.microsoft.com/office/drawing/2014/main" id="{81D98F3F-FFE1-C045-166F-8F6772B6E38D}"/>
              </a:ext>
            </a:extLst>
          </p:cNvPr>
          <p:cNvSpPr/>
          <p:nvPr/>
        </p:nvSpPr>
        <p:spPr>
          <a:xfrm>
            <a:off x="3944469" y="392322"/>
            <a:ext cx="5161325" cy="698836"/>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3464" b="1" dirty="0">
                <a:solidFill>
                  <a:schemeClr val="bg1"/>
                </a:solidFill>
              </a:rPr>
              <a:t>FALTA DISCIPLINARIA</a:t>
            </a:r>
            <a:endParaRPr lang="es-CO" sz="3464" dirty="0">
              <a:solidFill>
                <a:schemeClr val="bg1"/>
              </a:solidFill>
            </a:endParaRPr>
          </a:p>
        </p:txBody>
      </p:sp>
      <p:sp>
        <p:nvSpPr>
          <p:cNvPr id="5" name="Rectángulo redondeado 4">
            <a:extLst>
              <a:ext uri="{FF2B5EF4-FFF2-40B4-BE49-F238E27FC236}">
                <a16:creationId xmlns:a16="http://schemas.microsoft.com/office/drawing/2014/main" id="{ECF7566E-B2BF-43FF-71AD-DB5193AF1F8C}"/>
              </a:ext>
            </a:extLst>
          </p:cNvPr>
          <p:cNvSpPr/>
          <p:nvPr/>
        </p:nvSpPr>
        <p:spPr>
          <a:xfrm>
            <a:off x="1113651" y="1515291"/>
            <a:ext cx="10163213" cy="489935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s-ES_tradnl" sz="2800" b="1" dirty="0">
                <a:solidFill>
                  <a:schemeClr val="tx1"/>
                </a:solidFill>
              </a:rPr>
              <a:t>Artículo 74. Constituye falta disciplinaria:</a:t>
            </a:r>
          </a:p>
          <a:p>
            <a:pPr algn="just">
              <a:defRPr/>
            </a:pPr>
            <a:endParaRPr lang="es-ES_tradnl" sz="2800" dirty="0">
              <a:solidFill>
                <a:schemeClr val="tx1"/>
              </a:solidFill>
            </a:endParaRPr>
          </a:p>
          <a:p>
            <a:pPr algn="just">
              <a:defRPr/>
            </a:pPr>
            <a:r>
              <a:rPr lang="es-CO" sz="2800" b="0" i="0" dirty="0">
                <a:solidFill>
                  <a:schemeClr val="tx1"/>
                </a:solidFill>
                <a:effectLst/>
                <a:latin typeface="Open Sans" panose="020B0606030504020204" pitchFamily="34" charset="0"/>
              </a:rPr>
              <a:t>Constituye falta disciplinaria y por lo tanto da lugar a la acción e imposición de la sanción correspondiente, la realización de cualquiera de los comportamientos previstos como tal en la presente ley, sin estar amparado por cualquiera de las causales de exclusión de responsabilidad contempladas en el presente ordenamiento</a:t>
            </a:r>
            <a:r>
              <a:rPr lang="es-ES_tradnl" sz="2800" dirty="0">
                <a:solidFill>
                  <a:schemeClr val="tx1"/>
                </a:solidFill>
              </a:rPr>
              <a:t>(Art. ).</a:t>
            </a:r>
            <a:endParaRPr lang="es-CO" sz="2800" dirty="0">
              <a:solidFill>
                <a:schemeClr val="tx1"/>
              </a:solidFill>
            </a:endParaRPr>
          </a:p>
        </p:txBody>
      </p:sp>
    </p:spTree>
    <p:extLst>
      <p:ext uri="{BB962C8B-B14F-4D97-AF65-F5344CB8AC3E}">
        <p14:creationId xmlns:p14="http://schemas.microsoft.com/office/powerpoint/2010/main" val="24795459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97D3A7-60E7-330A-7DE3-E15778C5F229}"/>
              </a:ext>
            </a:extLst>
          </p:cNvPr>
          <p:cNvSpPr txBox="1">
            <a:spLocks noChangeArrowheads="1"/>
          </p:cNvSpPr>
          <p:nvPr/>
        </p:nvSpPr>
        <p:spPr>
          <a:xfrm>
            <a:off x="2267494" y="252803"/>
            <a:ext cx="7657011" cy="966001"/>
          </a:xfrm>
          <a:prstGeom prst="rect">
            <a:avLst/>
          </a:prstGeom>
          <a:noFill/>
          <a:ln>
            <a:solidFill>
              <a:schemeClr val="bg1"/>
            </a:solidFill>
          </a:ln>
        </p:spPr>
        <p:txBody>
          <a:bodyPr vert="horz" lIns="88838" tIns="44419" rIns="88838" bIns="44419"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O" sz="3600" b="1" i="0" u="none" strike="noStrike" dirty="0">
                <a:solidFill>
                  <a:schemeClr val="bg1"/>
                </a:solidFill>
                <a:effectLst/>
                <a:latin typeface="Calibri" panose="020F0502020204030204" pitchFamily="34" charset="0"/>
                <a:cs typeface="Calibri" panose="020F0502020204030204" pitchFamily="34" charset="0"/>
              </a:rPr>
              <a:t>CLASIFICACIÓN DE LAS FALTAS DISCIPLINARIAS</a:t>
            </a:r>
          </a:p>
          <a:p>
            <a:endParaRPr lang="es-CO" sz="3600" b="1" i="0" u="none" strike="noStrike" dirty="0">
              <a:solidFill>
                <a:schemeClr val="bg1"/>
              </a:solidFill>
              <a:effectLst/>
              <a:latin typeface="Calibri" panose="020F0502020204030204" pitchFamily="34" charset="0"/>
              <a:cs typeface="Calibri" panose="020F0502020204030204" pitchFamily="34" charset="0"/>
            </a:endParaRPr>
          </a:p>
          <a:p>
            <a:r>
              <a:rPr lang="es-CO" sz="3600" b="1" i="0" dirty="0">
                <a:solidFill>
                  <a:schemeClr val="bg1"/>
                </a:solidFill>
                <a:effectLst/>
                <a:latin typeface="Calibri" panose="020F0502020204030204" pitchFamily="34" charset="0"/>
                <a:cs typeface="Calibri" panose="020F0502020204030204" pitchFamily="34" charset="0"/>
              </a:rPr>
              <a:t>ART. 75 </a:t>
            </a:r>
            <a:r>
              <a:rPr lang="es-CO" altLang="es-CO" sz="3497" b="1" dirty="0">
                <a:solidFill>
                  <a:schemeClr val="bg1"/>
                </a:solidFill>
                <a:latin typeface="Calibri" panose="020F0502020204030204" pitchFamily="34" charset="0"/>
                <a:ea typeface="ＭＳ Ｐゴシック" panose="020B0600070205080204" pitchFamily="34" charset="-128"/>
                <a:cs typeface="Calibri" panose="020F0502020204030204" pitchFamily="34" charset="0"/>
              </a:rPr>
              <a:t> </a:t>
            </a:r>
          </a:p>
        </p:txBody>
      </p:sp>
      <p:sp>
        <p:nvSpPr>
          <p:cNvPr id="3" name="Rectángulo redondeado 2">
            <a:extLst>
              <a:ext uri="{FF2B5EF4-FFF2-40B4-BE49-F238E27FC236}">
                <a16:creationId xmlns:a16="http://schemas.microsoft.com/office/drawing/2014/main" id="{33A6E9F4-4E03-5EF2-B38E-BE5725DFB76C}"/>
              </a:ext>
            </a:extLst>
          </p:cNvPr>
          <p:cNvSpPr/>
          <p:nvPr/>
        </p:nvSpPr>
        <p:spPr>
          <a:xfrm>
            <a:off x="940522" y="1619794"/>
            <a:ext cx="3174275" cy="124898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12700" algn="ctr">
              <a:defRPr/>
            </a:pPr>
            <a:r>
              <a:rPr lang="es-ES_tradnl" sz="2800" b="1" dirty="0">
                <a:solidFill>
                  <a:schemeClr val="tx1"/>
                </a:solidFill>
              </a:rPr>
              <a:t>FALTAS GRAVÍSIMAS</a:t>
            </a:r>
          </a:p>
          <a:p>
            <a:pPr marL="12700" algn="ctr">
              <a:defRPr/>
            </a:pPr>
            <a:r>
              <a:rPr lang="es-ES_tradnl" sz="2800" b="1" dirty="0">
                <a:solidFill>
                  <a:schemeClr val="tx1"/>
                </a:solidFill>
              </a:rPr>
              <a:t>Art. 76</a:t>
            </a:r>
          </a:p>
        </p:txBody>
      </p:sp>
      <p:sp>
        <p:nvSpPr>
          <p:cNvPr id="5" name="Rectángulo redondeado 4">
            <a:extLst>
              <a:ext uri="{FF2B5EF4-FFF2-40B4-BE49-F238E27FC236}">
                <a16:creationId xmlns:a16="http://schemas.microsoft.com/office/drawing/2014/main" id="{242F7E10-FC42-913A-2984-4DDEA52FB3A1}"/>
              </a:ext>
            </a:extLst>
          </p:cNvPr>
          <p:cNvSpPr/>
          <p:nvPr/>
        </p:nvSpPr>
        <p:spPr>
          <a:xfrm>
            <a:off x="2527659" y="3269773"/>
            <a:ext cx="3174275" cy="123622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12700" algn="ctr">
              <a:defRPr/>
            </a:pPr>
            <a:r>
              <a:rPr lang="es-ES_tradnl" sz="2800" b="1" dirty="0">
                <a:solidFill>
                  <a:schemeClr val="tx1"/>
                </a:solidFill>
              </a:rPr>
              <a:t>FALTAS GRAVES</a:t>
            </a:r>
          </a:p>
          <a:p>
            <a:pPr marL="12700" algn="ctr">
              <a:defRPr/>
            </a:pPr>
            <a:r>
              <a:rPr lang="es-ES_tradnl" sz="2800" b="1" dirty="0">
                <a:solidFill>
                  <a:schemeClr val="tx1"/>
                </a:solidFill>
              </a:rPr>
              <a:t>Art. 77</a:t>
            </a:r>
          </a:p>
        </p:txBody>
      </p:sp>
      <p:sp>
        <p:nvSpPr>
          <p:cNvPr id="6" name="Rectángulo redondeado 5">
            <a:extLst>
              <a:ext uri="{FF2B5EF4-FFF2-40B4-BE49-F238E27FC236}">
                <a16:creationId xmlns:a16="http://schemas.microsoft.com/office/drawing/2014/main" id="{6B158E07-E9A2-DDBF-8430-F3782AC347B8}"/>
              </a:ext>
            </a:extLst>
          </p:cNvPr>
          <p:cNvSpPr/>
          <p:nvPr/>
        </p:nvSpPr>
        <p:spPr>
          <a:xfrm>
            <a:off x="3816526" y="5038504"/>
            <a:ext cx="3174275" cy="123622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12700" algn="ctr">
              <a:defRPr/>
            </a:pPr>
            <a:r>
              <a:rPr lang="es-ES_tradnl" sz="2800" b="1" dirty="0">
                <a:solidFill>
                  <a:schemeClr val="tx1"/>
                </a:solidFill>
              </a:rPr>
              <a:t>FALTAS LEVES</a:t>
            </a:r>
          </a:p>
          <a:p>
            <a:pPr marL="12700" algn="ctr">
              <a:defRPr/>
            </a:pPr>
            <a:r>
              <a:rPr lang="es-ES_tradnl" sz="2800" b="1" dirty="0">
                <a:solidFill>
                  <a:schemeClr val="tx1"/>
                </a:solidFill>
              </a:rPr>
              <a:t>Art. 78</a:t>
            </a:r>
          </a:p>
        </p:txBody>
      </p:sp>
      <p:sp>
        <p:nvSpPr>
          <p:cNvPr id="7" name="Rectángulo 6">
            <a:extLst>
              <a:ext uri="{FF2B5EF4-FFF2-40B4-BE49-F238E27FC236}">
                <a16:creationId xmlns:a16="http://schemas.microsoft.com/office/drawing/2014/main" id="{FF7FDBE7-2002-2C23-2404-921E026556DF}"/>
              </a:ext>
            </a:extLst>
          </p:cNvPr>
          <p:cNvSpPr/>
          <p:nvPr/>
        </p:nvSpPr>
        <p:spPr>
          <a:xfrm>
            <a:off x="7511140" y="1619794"/>
            <a:ext cx="4428311" cy="465493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2000" b="1" dirty="0">
              <a:solidFill>
                <a:schemeClr val="tx1"/>
              </a:solidFill>
            </a:endParaRPr>
          </a:p>
          <a:p>
            <a:pPr algn="ctr"/>
            <a:r>
              <a:rPr lang="es-ES_tradnl" sz="2000" b="1" dirty="0">
                <a:solidFill>
                  <a:schemeClr val="tx1"/>
                </a:solidFill>
              </a:rPr>
              <a:t>OTRAS FALTAS</a:t>
            </a:r>
          </a:p>
          <a:p>
            <a:pPr algn="ctr"/>
            <a:r>
              <a:rPr lang="es-ES_tradnl" sz="2000" b="1" dirty="0">
                <a:solidFill>
                  <a:schemeClr val="tx1"/>
                </a:solidFill>
              </a:rPr>
              <a:t>Art.79</a:t>
            </a:r>
          </a:p>
          <a:p>
            <a:pPr algn="ctr"/>
            <a:endParaRPr lang="es-ES_tradnl" sz="2000" b="1" dirty="0">
              <a:solidFill>
                <a:schemeClr val="tx1"/>
              </a:solidFill>
            </a:endParaRPr>
          </a:p>
          <a:p>
            <a:pPr marL="342900" indent="-342900" algn="just">
              <a:buFont typeface="Wingdings" pitchFamily="2" charset="2"/>
              <a:buChar char="Ø"/>
            </a:pPr>
            <a:r>
              <a:rPr lang="es-CO" sz="2000" b="0" i="0" dirty="0">
                <a:solidFill>
                  <a:schemeClr val="tx1"/>
                </a:solidFill>
                <a:effectLst/>
                <a:latin typeface="Calibri" panose="020F0502020204030204" pitchFamily="34" charset="0"/>
                <a:cs typeface="Calibri" panose="020F0502020204030204" pitchFamily="34" charset="0"/>
              </a:rPr>
              <a:t>Comportamientos consagrados en la ley como causal de mala conducta.</a:t>
            </a:r>
          </a:p>
          <a:p>
            <a:pPr marL="342900" indent="-342900" algn="just">
              <a:buFont typeface="Wingdings" pitchFamily="2" charset="2"/>
              <a:buChar char="Ø"/>
            </a:pPr>
            <a:endParaRPr lang="es-CO" sz="2000" b="0" i="0" dirty="0">
              <a:solidFill>
                <a:schemeClr val="tx1"/>
              </a:solidFill>
              <a:effectLst/>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000" dirty="0">
                <a:solidFill>
                  <a:schemeClr val="tx1"/>
                </a:solidFill>
                <a:latin typeface="Calibri" panose="020F0502020204030204" pitchFamily="34" charset="0"/>
                <a:cs typeface="Calibri" panose="020F0502020204030204" pitchFamily="34" charset="0"/>
              </a:rPr>
              <a:t>Q</a:t>
            </a:r>
            <a:r>
              <a:rPr lang="es-CO" sz="2000" b="0" i="0" dirty="0">
                <a:solidFill>
                  <a:schemeClr val="tx1"/>
                </a:solidFill>
                <a:effectLst/>
                <a:latin typeface="Calibri" panose="020F0502020204030204" pitchFamily="34" charset="0"/>
                <a:cs typeface="Calibri" panose="020F0502020204030204" pitchFamily="34" charset="0"/>
              </a:rPr>
              <a:t>ue tengan prevista la sanción de destitución o remoción del cargo.</a:t>
            </a:r>
          </a:p>
          <a:p>
            <a:pPr marL="342900" indent="-342900" algn="just">
              <a:buFont typeface="Wingdings" pitchFamily="2" charset="2"/>
              <a:buChar char="Ø"/>
            </a:pPr>
            <a:endParaRPr lang="es-CO" sz="2000" dirty="0">
              <a:solidFill>
                <a:schemeClr val="tx1"/>
              </a:solidFill>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000" dirty="0">
                <a:solidFill>
                  <a:schemeClr val="tx1"/>
                </a:solidFill>
                <a:latin typeface="Calibri" panose="020F0502020204030204" pitchFamily="34" charset="0"/>
                <a:cs typeface="Calibri" panose="020F0502020204030204" pitchFamily="34" charset="0"/>
              </a:rPr>
              <a:t>L</a:t>
            </a:r>
            <a:r>
              <a:rPr lang="es-CO" sz="2000" b="0" i="0" dirty="0">
                <a:solidFill>
                  <a:schemeClr val="tx1"/>
                </a:solidFill>
                <a:effectLst/>
                <a:latin typeface="Calibri" panose="020F0502020204030204" pitchFamily="34" charset="0"/>
                <a:cs typeface="Calibri" panose="020F0502020204030204" pitchFamily="34" charset="0"/>
              </a:rPr>
              <a:t>a violación al régimen de inhabilidades, incompatibilidades, impedimentos y conflictos de intereses, consagrados en la Constitución o en la ley.</a:t>
            </a:r>
            <a:endParaRPr lang="es-CO" sz="2000" dirty="0">
              <a:solidFill>
                <a:schemeClr val="tx1"/>
              </a:solidFill>
              <a:latin typeface="Calibri" panose="020F0502020204030204" pitchFamily="34" charset="0"/>
              <a:cs typeface="Calibri" panose="020F0502020204030204" pitchFamily="34" charset="0"/>
            </a:endParaRPr>
          </a:p>
          <a:p>
            <a:pPr algn="just"/>
            <a:endParaRPr lang="es-CO" sz="2000" b="0" i="0" dirty="0">
              <a:solidFill>
                <a:schemeClr val="tx1"/>
              </a:solidFill>
              <a:effectLst/>
              <a:latin typeface="Calibri" panose="020F0502020204030204" pitchFamily="34" charset="0"/>
              <a:cs typeface="Calibri" panose="020F0502020204030204" pitchFamily="34" charset="0"/>
            </a:endParaRPr>
          </a:p>
          <a:p>
            <a:pPr algn="ctr"/>
            <a:endParaRPr lang="es-ES_tradnl" b="1" dirty="0">
              <a:solidFill>
                <a:schemeClr val="tx1"/>
              </a:solidFill>
            </a:endParaRPr>
          </a:p>
        </p:txBody>
      </p:sp>
    </p:spTree>
    <p:extLst>
      <p:ext uri="{BB962C8B-B14F-4D97-AF65-F5344CB8AC3E}">
        <p14:creationId xmlns:p14="http://schemas.microsoft.com/office/powerpoint/2010/main" val="2987453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D0F7ED1-0BF2-453C-9DFC-033991E5DB70}"/>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14300B89-E138-DD01-07BF-458C19B70569}"/>
              </a:ext>
            </a:extLst>
          </p:cNvPr>
          <p:cNvSpPr txBox="1">
            <a:spLocks noChangeArrowheads="1"/>
          </p:cNvSpPr>
          <p:nvPr/>
        </p:nvSpPr>
        <p:spPr>
          <a:xfrm>
            <a:off x="2267494" y="252804"/>
            <a:ext cx="7657011" cy="739974"/>
          </a:xfrm>
          <a:prstGeom prst="rect">
            <a:avLst/>
          </a:prstGeom>
          <a:noFill/>
          <a:ln>
            <a:solidFill>
              <a:schemeClr val="bg1"/>
            </a:solidFill>
          </a:ln>
        </p:spPr>
        <p:txBody>
          <a:bodyPr vert="horz" lIns="88838" tIns="44419" rIns="88838" bIns="44419" rtlCol="0" anchor="b">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12700" algn="ctr">
              <a:defRPr/>
            </a:pPr>
            <a:r>
              <a:rPr lang="es-ES_tradnl" sz="3600" b="1" dirty="0">
                <a:solidFill>
                  <a:schemeClr val="bg1"/>
                </a:solidFill>
                <a:latin typeface="Calibri" panose="020F0502020204030204" pitchFamily="34" charset="0"/>
                <a:cs typeface="Calibri" panose="020F0502020204030204" pitchFamily="34" charset="0"/>
              </a:rPr>
              <a:t>FALTAS GRAVES O LEVES</a:t>
            </a:r>
          </a:p>
          <a:p>
            <a:pPr marL="12700" algn="ctr">
              <a:defRPr/>
            </a:pPr>
            <a:r>
              <a:rPr lang="es-ES_tradnl" sz="3600" b="1" dirty="0">
                <a:solidFill>
                  <a:schemeClr val="bg1"/>
                </a:solidFill>
                <a:latin typeface="Calibri" panose="020F0502020204030204" pitchFamily="34" charset="0"/>
                <a:cs typeface="Calibri" panose="020F0502020204030204" pitchFamily="34" charset="0"/>
              </a:rPr>
              <a:t>Art. 79 inc. 2°</a:t>
            </a:r>
            <a:endParaRPr lang="es-CO" sz="3600" b="1" i="0" u="none" strike="noStrike" dirty="0">
              <a:solidFill>
                <a:schemeClr val="bg1"/>
              </a:solidFill>
              <a:effectLst/>
              <a:latin typeface="Calibri" panose="020F0502020204030204" pitchFamily="34" charset="0"/>
              <a:cs typeface="Calibri" panose="020F0502020204030204" pitchFamily="34" charset="0"/>
            </a:endParaRPr>
          </a:p>
        </p:txBody>
      </p:sp>
      <p:sp>
        <p:nvSpPr>
          <p:cNvPr id="7" name="Rectángulo 6">
            <a:extLst>
              <a:ext uri="{FF2B5EF4-FFF2-40B4-BE49-F238E27FC236}">
                <a16:creationId xmlns:a16="http://schemas.microsoft.com/office/drawing/2014/main" id="{F34E22EE-E6DE-0F21-1B04-7C22D9C0BF6E}"/>
              </a:ext>
            </a:extLst>
          </p:cNvPr>
          <p:cNvSpPr/>
          <p:nvPr/>
        </p:nvSpPr>
        <p:spPr>
          <a:xfrm>
            <a:off x="431075" y="1319349"/>
            <a:ext cx="11377748" cy="517744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s-CO" sz="2000" b="0" i="0" dirty="0">
              <a:solidFill>
                <a:schemeClr val="tx1"/>
              </a:solidFill>
              <a:effectLst/>
              <a:latin typeface="Calibri" panose="020F0502020204030204" pitchFamily="34" charset="0"/>
              <a:cs typeface="Calibri" panose="020F0502020204030204" pitchFamily="34" charset="0"/>
            </a:endParaRPr>
          </a:p>
          <a:p>
            <a:pPr algn="just"/>
            <a:endParaRPr lang="es-CO" sz="2000" b="0" i="0" dirty="0">
              <a:solidFill>
                <a:schemeClr val="tx1"/>
              </a:solidFill>
              <a:effectLst/>
              <a:latin typeface="Calibri" panose="020F0502020204030204" pitchFamily="34" charset="0"/>
              <a:cs typeface="Calibri" panose="020F0502020204030204" pitchFamily="34" charset="0"/>
            </a:endParaRPr>
          </a:p>
          <a:p>
            <a:pPr algn="just"/>
            <a:r>
              <a:rPr lang="es-CO" sz="2000" b="0" i="0" dirty="0">
                <a:solidFill>
                  <a:schemeClr val="tx1"/>
                </a:solidFill>
                <a:effectLst/>
                <a:latin typeface="Calibri" panose="020F0502020204030204" pitchFamily="34" charset="0"/>
                <a:cs typeface="Calibri" panose="020F0502020204030204" pitchFamily="34" charset="0"/>
              </a:rPr>
              <a:t>Serán faltas graves o leves, </a:t>
            </a:r>
            <a:r>
              <a:rPr lang="es-CO" sz="2000" b="1" i="0" u="sng" dirty="0">
                <a:solidFill>
                  <a:schemeClr val="tx1"/>
                </a:solidFill>
                <a:effectLst/>
                <a:latin typeface="Calibri" panose="020F0502020204030204" pitchFamily="34" charset="0"/>
                <a:cs typeface="Calibri" panose="020F0502020204030204" pitchFamily="34" charset="0"/>
              </a:rPr>
              <a:t>en tanto no estén previstas como falta grav</a:t>
            </a:r>
            <a:r>
              <a:rPr lang="es-CO" sz="2000" b="0" i="0" dirty="0">
                <a:solidFill>
                  <a:schemeClr val="tx1"/>
                </a:solidFill>
                <a:effectLst/>
                <a:latin typeface="Calibri" panose="020F0502020204030204" pitchFamily="34" charset="0"/>
                <a:cs typeface="Calibri" panose="020F0502020204030204" pitchFamily="34" charset="0"/>
              </a:rPr>
              <a:t>ísima: el incumplimiento de deberes, la extralimitación o abuso de derechos y funciones, la incursión en prohibiciones contemplados en este código de acuerdo con los siguientes criterios:</a:t>
            </a:r>
          </a:p>
          <a:p>
            <a:pPr algn="just"/>
            <a:endParaRPr lang="es-CO" sz="2000" b="0" i="0" dirty="0">
              <a:solidFill>
                <a:schemeClr val="tx1"/>
              </a:solidFill>
              <a:effectLst/>
              <a:latin typeface="Calibri" panose="020F0502020204030204" pitchFamily="34" charset="0"/>
              <a:cs typeface="Calibri" panose="020F0502020204030204" pitchFamily="34" charset="0"/>
            </a:endParaRPr>
          </a:p>
          <a:p>
            <a:pPr algn="just"/>
            <a:r>
              <a:rPr lang="es-CO" sz="2000" b="0" i="0" dirty="0">
                <a:solidFill>
                  <a:schemeClr val="tx1"/>
                </a:solidFill>
                <a:effectLst/>
                <a:latin typeface="Calibri" panose="020F0502020204030204" pitchFamily="34" charset="0"/>
                <a:cs typeface="Calibri" panose="020F0502020204030204" pitchFamily="34" charset="0"/>
              </a:rPr>
              <a:t>1. El grado de culpabilidad.</a:t>
            </a:r>
          </a:p>
          <a:p>
            <a:pPr algn="just"/>
            <a:r>
              <a:rPr lang="es-CO" sz="2000" b="0" i="0" dirty="0">
                <a:solidFill>
                  <a:schemeClr val="tx1"/>
                </a:solidFill>
                <a:effectLst/>
                <a:latin typeface="Calibri" panose="020F0502020204030204" pitchFamily="34" charset="0"/>
                <a:cs typeface="Calibri" panose="020F0502020204030204" pitchFamily="34" charset="0"/>
              </a:rPr>
              <a:t>2. La naturaleza esencial del servicio.</a:t>
            </a:r>
          </a:p>
          <a:p>
            <a:pPr algn="just"/>
            <a:r>
              <a:rPr lang="es-CO" sz="2000" b="0" i="0" dirty="0">
                <a:solidFill>
                  <a:schemeClr val="tx1"/>
                </a:solidFill>
                <a:effectLst/>
                <a:latin typeface="Calibri" panose="020F0502020204030204" pitchFamily="34" charset="0"/>
                <a:cs typeface="Calibri" panose="020F0502020204030204" pitchFamily="34" charset="0"/>
              </a:rPr>
              <a:t>3. El grado de perturbación del servicio.</a:t>
            </a:r>
          </a:p>
          <a:p>
            <a:pPr algn="just"/>
            <a:r>
              <a:rPr lang="es-CO" sz="2000" b="0" i="0" dirty="0">
                <a:solidFill>
                  <a:schemeClr val="tx1"/>
                </a:solidFill>
                <a:effectLst/>
                <a:latin typeface="Calibri" panose="020F0502020204030204" pitchFamily="34" charset="0"/>
                <a:cs typeface="Calibri" panose="020F0502020204030204" pitchFamily="34" charset="0"/>
              </a:rPr>
              <a:t>4. La jerarquía y mando en la Institución.</a:t>
            </a:r>
          </a:p>
          <a:p>
            <a:pPr algn="just"/>
            <a:r>
              <a:rPr lang="es-CO" sz="2000" b="0" i="0" dirty="0">
                <a:solidFill>
                  <a:schemeClr val="tx1"/>
                </a:solidFill>
                <a:effectLst/>
                <a:latin typeface="Calibri" panose="020F0502020204030204" pitchFamily="34" charset="0"/>
                <a:cs typeface="Calibri" panose="020F0502020204030204" pitchFamily="34" charset="0"/>
              </a:rPr>
              <a:t>5. La trascendencia social de la falta o el perjuicio causado.</a:t>
            </a:r>
          </a:p>
          <a:p>
            <a:pPr algn="just"/>
            <a:r>
              <a:rPr lang="es-CO" sz="2000" b="0" i="0" dirty="0">
                <a:solidFill>
                  <a:schemeClr val="tx1"/>
                </a:solidFill>
                <a:effectLst/>
                <a:latin typeface="Calibri" panose="020F0502020204030204" pitchFamily="34" charset="0"/>
                <a:cs typeface="Calibri" panose="020F0502020204030204" pitchFamily="34" charset="0"/>
              </a:rPr>
              <a:t>6. Las modalidades y circunstancias en que se cometió la falta, que se apreciarán teniendo en cuenta el cuidado empleado en su preparación, el nivel de aprovechamiento de la confianza depositada en el investigado o de la que se derive de la naturaleza del cargo o función, el grado de participación en la comisión de la falta, si fue inducido por un superior a cometerla, o si la cometió en estado de ofuscación originado en circunstancias o condiciones de difícil prevención y gravedad extrema, debidamente comprobadas.</a:t>
            </a:r>
          </a:p>
          <a:p>
            <a:pPr algn="just"/>
            <a:r>
              <a:rPr lang="es-CO" sz="2000" b="0" i="0" dirty="0">
                <a:solidFill>
                  <a:schemeClr val="tx1"/>
                </a:solidFill>
                <a:effectLst/>
                <a:latin typeface="Calibri" panose="020F0502020204030204" pitchFamily="34" charset="0"/>
                <a:cs typeface="Calibri" panose="020F0502020204030204" pitchFamily="34" charset="0"/>
              </a:rPr>
              <a:t>7. Los motivos determinantes del comportamiento.</a:t>
            </a:r>
          </a:p>
          <a:p>
            <a:pPr algn="ctr"/>
            <a:endParaRPr lang="es-ES_tradnl" sz="1400" b="1" dirty="0">
              <a:solidFill>
                <a:schemeClr val="tx1"/>
              </a:solidFill>
            </a:endParaRPr>
          </a:p>
          <a:p>
            <a:pPr algn="just"/>
            <a:endParaRPr lang="es-CO" sz="1400" b="0" i="0" dirty="0">
              <a:solidFill>
                <a:schemeClr val="tx1"/>
              </a:solidFill>
              <a:effectLst/>
              <a:latin typeface="Calibri" panose="020F0502020204030204" pitchFamily="34" charset="0"/>
              <a:cs typeface="Calibri" panose="020F0502020204030204" pitchFamily="34" charset="0"/>
            </a:endParaRPr>
          </a:p>
          <a:p>
            <a:pPr algn="ctr"/>
            <a:endParaRPr lang="es-ES_tradnl" sz="1200" b="1" dirty="0">
              <a:solidFill>
                <a:schemeClr val="tx1"/>
              </a:solidFill>
            </a:endParaRPr>
          </a:p>
        </p:txBody>
      </p:sp>
    </p:spTree>
    <p:extLst>
      <p:ext uri="{BB962C8B-B14F-4D97-AF65-F5344CB8AC3E}">
        <p14:creationId xmlns:p14="http://schemas.microsoft.com/office/powerpoint/2010/main" val="20765540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1" name="Título 1">
            <a:extLst>
              <a:ext uri="{FF2B5EF4-FFF2-40B4-BE49-F238E27FC236}">
                <a16:creationId xmlns:a16="http://schemas.microsoft.com/office/drawing/2014/main" id="{03FB9D01-0219-A918-6200-785209993ED5}"/>
              </a:ext>
            </a:extLst>
          </p:cNvPr>
          <p:cNvSpPr>
            <a:spLocks noGrp="1" noChangeArrowheads="1"/>
          </p:cNvSpPr>
          <p:nvPr>
            <p:ph type="title"/>
          </p:nvPr>
        </p:nvSpPr>
        <p:spPr>
          <a:xfrm>
            <a:off x="2953628" y="293729"/>
            <a:ext cx="6284744" cy="751300"/>
          </a:xfrm>
          <a:ln>
            <a:solidFill>
              <a:schemeClr val="bg1"/>
            </a:solidFill>
          </a:ln>
        </p:spPr>
        <p:txBody>
          <a:bodyPr>
            <a:normAutofit/>
          </a:bodyPr>
          <a:lstStyle/>
          <a:p>
            <a:pPr algn="ctr" eaLnBrk="1" hangingPunct="1"/>
            <a:r>
              <a:rPr lang="es-CO" altLang="es-CO" sz="3497" b="1" dirty="0">
                <a:solidFill>
                  <a:schemeClr val="bg1"/>
                </a:solidFill>
                <a:latin typeface="Calibri" panose="020F0502020204030204" pitchFamily="34" charset="0"/>
                <a:ea typeface="ＭＳ Ｐゴシック" panose="020B0600070205080204" pitchFamily="34" charset="-128"/>
                <a:cs typeface="Calibri" panose="020F0502020204030204" pitchFamily="34" charset="0"/>
              </a:rPr>
              <a:t>SENTENCIA C-284/2016</a:t>
            </a:r>
          </a:p>
        </p:txBody>
      </p:sp>
      <p:sp>
        <p:nvSpPr>
          <p:cNvPr id="5" name="Rectángulo redondeado 4">
            <a:extLst>
              <a:ext uri="{FF2B5EF4-FFF2-40B4-BE49-F238E27FC236}">
                <a16:creationId xmlns:a16="http://schemas.microsoft.com/office/drawing/2014/main" id="{4448C395-5605-62F4-1D88-382A3E3B24D0}"/>
              </a:ext>
            </a:extLst>
          </p:cNvPr>
          <p:cNvSpPr/>
          <p:nvPr/>
        </p:nvSpPr>
        <p:spPr>
          <a:xfrm>
            <a:off x="554357" y="1647554"/>
            <a:ext cx="11307429" cy="459649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s-CO" altLang="es-CO" sz="2526" i="1" dirty="0">
              <a:solidFill>
                <a:schemeClr val="tx1"/>
              </a:solidFill>
              <a:latin typeface="Calibri" panose="020F0502020204030204" pitchFamily="34" charset="0"/>
              <a:ea typeface="ＭＳ Ｐゴシック" panose="020B0600070205080204" pitchFamily="34" charset="-128"/>
              <a:cs typeface="Calibri" panose="020F0502020204030204" pitchFamily="34" charset="0"/>
            </a:endParaRPr>
          </a:p>
          <a:p>
            <a:pPr algn="just">
              <a:defRPr/>
            </a:pPr>
            <a:r>
              <a:rPr lang="es-CO" altLang="es-CO" sz="3109" i="1" dirty="0">
                <a:solidFill>
                  <a:schemeClr val="tx1"/>
                </a:solidFill>
                <a:latin typeface="Calibri" panose="020F0502020204030204" pitchFamily="34" charset="0"/>
                <a:ea typeface="ＭＳ Ｐゴシック" panose="020B0600070205080204" pitchFamily="34" charset="-128"/>
                <a:cs typeface="Calibri" panose="020F0502020204030204" pitchFamily="34" charset="0"/>
              </a:rPr>
              <a:t>«Que la primera objeción, relacionada con el artículo 67 de este proyecto, que establece la prevalencia de las reglas que califiquen una determinada conducta sancionable como falta gravísima, resulta infundada en razón al incorrecto entendimiento que en este caso se hizo del principio de favorabilidad, que por tal razón resulta improcedente frente a esta norma, mientras que el principio de especialidad, que la regla objetada pretende aplicar, resulta plenamente acorde con la preceptiva constitucional.» </a:t>
            </a:r>
          </a:p>
          <a:p>
            <a:pPr algn="r">
              <a:defRPr/>
            </a:pPr>
            <a:endParaRPr lang="es-CO" altLang="es-CO" sz="1554" dirty="0">
              <a:solidFill>
                <a:srgbClr val="FF0000"/>
              </a:solidFill>
              <a:ea typeface="ＭＳ Ｐゴシック" panose="020B0600070205080204" pitchFamily="34" charset="-128"/>
            </a:endParaRPr>
          </a:p>
          <a:p>
            <a:pPr algn="r">
              <a:defRPr/>
            </a:pPr>
            <a:r>
              <a:rPr lang="es-CO" altLang="es-CO" sz="1554" dirty="0">
                <a:solidFill>
                  <a:srgbClr val="FF0000"/>
                </a:solidFill>
                <a:ea typeface="ＭＳ Ｐゴシック" panose="020B0600070205080204" pitchFamily="34" charset="-128"/>
              </a:rPr>
              <a:t>Corte Constitucional, M.P. Gabriel Eduardo Mendoza Martelo</a:t>
            </a:r>
          </a:p>
          <a:p>
            <a:pPr algn="just">
              <a:defRPr/>
            </a:pPr>
            <a:endParaRPr lang="es-CO" altLang="es-CO" sz="1554" i="1" dirty="0">
              <a:solidFill>
                <a:srgbClr val="FF0000"/>
              </a:solidFill>
              <a:ea typeface="ＭＳ Ｐゴシック" panose="020B0600070205080204" pitchFamily="34" charset="-128"/>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6452605D-D7B3-EBF9-46DF-B1BB893C66BC}"/>
              </a:ext>
            </a:extLst>
          </p:cNvPr>
          <p:cNvSpPr txBox="1">
            <a:spLocks noChangeArrowheads="1"/>
          </p:cNvSpPr>
          <p:nvPr/>
        </p:nvSpPr>
        <p:spPr bwMode="auto">
          <a:xfrm>
            <a:off x="1690036" y="308067"/>
            <a:ext cx="8946872" cy="731520"/>
          </a:xfrm>
          <a:prstGeom prst="rect">
            <a:avLst/>
          </a:prstGeom>
          <a:ln w="9525">
            <a:solidFill>
              <a:schemeClr val="bg1"/>
            </a:solidFill>
            <a:round/>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88838" tIns="44419" rIns="88838" bIns="44419" rtlCol="0" anchor="ctr">
            <a:noAutofit/>
          </a:bodyPr>
          <a:lstStyle>
            <a:lvl1pPr>
              <a:lnSpc>
                <a:spcPct val="90000"/>
              </a:lnSpc>
              <a:spcBef>
                <a:spcPts val="1200"/>
              </a:spcBef>
              <a:spcAft>
                <a:spcPts val="2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404040"/>
                </a:solidFill>
                <a:latin typeface="Calibri" panose="020F0502020204030204" pitchFamily="34" charset="0"/>
                <a:ea typeface="SimSun" panose="02010600030101010101" pitchFamily="2" charset="-122"/>
              </a:defRPr>
            </a:lvl1pPr>
            <a:lvl2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404040"/>
                </a:solidFill>
                <a:latin typeface="Calibri" panose="020F0502020204030204" pitchFamily="34" charset="0"/>
                <a:ea typeface="SimSun" panose="02010600030101010101" pitchFamily="2" charset="-122"/>
              </a:defRPr>
            </a:lvl2pPr>
            <a:lvl3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3pPr>
            <a:lvl4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4pPr>
            <a:lvl5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5pPr>
            <a:lvl6pPr marL="25146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6pPr>
            <a:lvl7pPr marL="29718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7pPr>
            <a:lvl8pPr marL="34290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8pPr>
            <a:lvl9pPr marL="38862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9pPr>
          </a:lstStyle>
          <a:p>
            <a:pPr algn="ctr" defTabSz="888376">
              <a:lnSpc>
                <a:spcPct val="80000"/>
              </a:lnSpc>
              <a:spcBef>
                <a:spcPct val="0"/>
              </a:spcBef>
              <a:spcAft>
                <a:spcPts val="583"/>
              </a:spcAft>
              <a:buClrTx/>
            </a:pPr>
            <a:br>
              <a:rPr lang="en-US" altLang="es-CO" sz="3200" b="1" cap="all" spc="97" dirty="0">
                <a:solidFill>
                  <a:schemeClr val="bg1"/>
                </a:solidFill>
                <a:ea typeface="+mj-ea"/>
                <a:cs typeface="Calibri" panose="020F0502020204030204" pitchFamily="34" charset="0"/>
              </a:rPr>
            </a:br>
            <a:r>
              <a:rPr lang="es-ES_tradnl" altLang="es-CO" sz="3200" b="1" cap="all" spc="97" dirty="0">
                <a:solidFill>
                  <a:schemeClr val="bg1"/>
                </a:solidFill>
                <a:ea typeface="+mj-ea"/>
                <a:cs typeface="Calibri" panose="020F0502020204030204" pitchFamily="34" charset="0"/>
              </a:rPr>
              <a:t>antijuridicidad disciplinaria militar</a:t>
            </a:r>
            <a:br>
              <a:rPr lang="es-ES_tradnl" altLang="es-CO" sz="3200" b="1" cap="all" spc="97" dirty="0">
                <a:solidFill>
                  <a:schemeClr val="bg1"/>
                </a:solidFill>
                <a:ea typeface="+mj-ea"/>
                <a:cs typeface="Calibri" panose="020F0502020204030204" pitchFamily="34" charset="0"/>
              </a:rPr>
            </a:br>
            <a:r>
              <a:rPr lang="es-ES_tradnl" altLang="es-CO" sz="3200" cap="all" spc="97" dirty="0">
                <a:solidFill>
                  <a:schemeClr val="bg1"/>
                </a:solidFill>
                <a:ea typeface="+mj-ea"/>
                <a:cs typeface="Calibri" panose="020F0502020204030204" pitchFamily="34" charset="0"/>
              </a:rPr>
              <a:t> </a:t>
            </a:r>
          </a:p>
        </p:txBody>
      </p:sp>
      <p:sp>
        <p:nvSpPr>
          <p:cNvPr id="2" name="Elipse 1">
            <a:extLst>
              <a:ext uri="{FF2B5EF4-FFF2-40B4-BE49-F238E27FC236}">
                <a16:creationId xmlns:a16="http://schemas.microsoft.com/office/drawing/2014/main" id="{7528B0BD-6FA1-F898-7A38-07CD2C098C51}"/>
              </a:ext>
            </a:extLst>
          </p:cNvPr>
          <p:cNvSpPr/>
          <p:nvPr/>
        </p:nvSpPr>
        <p:spPr>
          <a:xfrm>
            <a:off x="4386961" y="1457026"/>
            <a:ext cx="3418077" cy="1955112"/>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solidFill>
                  <a:schemeClr val="tx1"/>
                </a:solidFill>
              </a:rPr>
              <a:t>AFECTACIÓN</a:t>
            </a:r>
            <a:endParaRPr lang="es-ES_tradnl" sz="3117" b="1" dirty="0">
              <a:solidFill>
                <a:schemeClr val="tx1"/>
              </a:solidFill>
            </a:endParaRPr>
          </a:p>
        </p:txBody>
      </p:sp>
      <p:sp>
        <p:nvSpPr>
          <p:cNvPr id="5" name="Elipse 4">
            <a:extLst>
              <a:ext uri="{FF2B5EF4-FFF2-40B4-BE49-F238E27FC236}">
                <a16:creationId xmlns:a16="http://schemas.microsoft.com/office/drawing/2014/main" id="{40963CCE-AF21-D11B-EF46-C8273B246D1F}"/>
              </a:ext>
            </a:extLst>
          </p:cNvPr>
          <p:cNvSpPr/>
          <p:nvPr/>
        </p:nvSpPr>
        <p:spPr>
          <a:xfrm>
            <a:off x="7573125" y="3873347"/>
            <a:ext cx="3418077" cy="1955112"/>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25" b="1" dirty="0">
                <a:solidFill>
                  <a:schemeClr val="tx1"/>
                </a:solidFill>
              </a:rPr>
              <a:t>SIN JUSTIFICACIÓN</a:t>
            </a:r>
          </a:p>
        </p:txBody>
      </p:sp>
      <p:sp>
        <p:nvSpPr>
          <p:cNvPr id="6" name="Elipse 5">
            <a:extLst>
              <a:ext uri="{FF2B5EF4-FFF2-40B4-BE49-F238E27FC236}">
                <a16:creationId xmlns:a16="http://schemas.microsoft.com/office/drawing/2014/main" id="{AD33A1A5-DDBD-6E78-775F-4D97FA477AC0}"/>
              </a:ext>
            </a:extLst>
          </p:cNvPr>
          <p:cNvSpPr/>
          <p:nvPr/>
        </p:nvSpPr>
        <p:spPr>
          <a:xfrm>
            <a:off x="1200798" y="3873347"/>
            <a:ext cx="3648913" cy="1955112"/>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25" b="1" dirty="0">
                <a:solidFill>
                  <a:schemeClr val="tx1"/>
                </a:solidFill>
              </a:rPr>
              <a:t>INTERESES</a:t>
            </a:r>
          </a:p>
          <a:p>
            <a:pPr algn="ctr"/>
            <a:r>
              <a:rPr lang="es-ES_tradnl" sz="2425" b="1" dirty="0">
                <a:solidFill>
                  <a:schemeClr val="tx1"/>
                </a:solidFill>
              </a:rPr>
              <a:t>FINES Y FUNCIONES</a:t>
            </a:r>
          </a:p>
        </p:txBody>
      </p:sp>
      <p:sp>
        <p:nvSpPr>
          <p:cNvPr id="7" name="Flecha izquierda-derecha-arriba 6">
            <a:extLst>
              <a:ext uri="{FF2B5EF4-FFF2-40B4-BE49-F238E27FC236}">
                <a16:creationId xmlns:a16="http://schemas.microsoft.com/office/drawing/2014/main" id="{9E41A69E-655B-B701-8719-0334B1A95C07}"/>
              </a:ext>
            </a:extLst>
          </p:cNvPr>
          <p:cNvSpPr/>
          <p:nvPr/>
        </p:nvSpPr>
        <p:spPr>
          <a:xfrm>
            <a:off x="5085303" y="3873347"/>
            <a:ext cx="2156337" cy="1347214"/>
          </a:xfrm>
          <a:prstGeom prst="leftRightUp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559"/>
          </a:p>
        </p:txBody>
      </p:sp>
    </p:spTree>
    <p:extLst>
      <p:ext uri="{BB962C8B-B14F-4D97-AF65-F5344CB8AC3E}">
        <p14:creationId xmlns:p14="http://schemas.microsoft.com/office/powerpoint/2010/main" val="11763360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EAE572F1-FA3E-15CA-739F-A76A76749A7E}"/>
              </a:ext>
            </a:extLst>
          </p:cNvPr>
          <p:cNvSpPr txBox="1">
            <a:spLocks noChangeArrowheads="1"/>
          </p:cNvSpPr>
          <p:nvPr/>
        </p:nvSpPr>
        <p:spPr bwMode="auto">
          <a:xfrm>
            <a:off x="3207867" y="428017"/>
            <a:ext cx="6206417" cy="707234"/>
          </a:xfrm>
          <a:prstGeom prst="rect">
            <a:avLst/>
          </a:prstGeom>
          <a:ln w="9525">
            <a:solidFill>
              <a:schemeClr val="bg1"/>
            </a:solidFill>
            <a:round/>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88838" tIns="44419" rIns="88838" bIns="44419" rtlCol="0" anchor="ctr">
            <a:noAutofit/>
          </a:bodyPr>
          <a:lstStyle>
            <a:lvl1pPr>
              <a:lnSpc>
                <a:spcPct val="90000"/>
              </a:lnSpc>
              <a:spcBef>
                <a:spcPts val="1200"/>
              </a:spcBef>
              <a:spcAft>
                <a:spcPts val="2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404040"/>
                </a:solidFill>
                <a:latin typeface="Calibri" panose="020F0502020204030204" pitchFamily="34" charset="0"/>
                <a:ea typeface="SimSun" panose="02010600030101010101" pitchFamily="2" charset="-122"/>
              </a:defRPr>
            </a:lvl1pPr>
            <a:lvl2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404040"/>
                </a:solidFill>
                <a:latin typeface="Calibri" panose="020F0502020204030204" pitchFamily="34" charset="0"/>
                <a:ea typeface="SimSun" panose="02010600030101010101" pitchFamily="2" charset="-122"/>
              </a:defRPr>
            </a:lvl2pPr>
            <a:lvl3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3pPr>
            <a:lvl4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4pPr>
            <a:lvl5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5pPr>
            <a:lvl6pPr marL="25146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6pPr>
            <a:lvl7pPr marL="29718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7pPr>
            <a:lvl8pPr marL="34290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8pPr>
            <a:lvl9pPr marL="38862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9pPr>
          </a:lstStyle>
          <a:p>
            <a:pPr algn="ctr">
              <a:spcBef>
                <a:spcPct val="0"/>
              </a:spcBef>
              <a:spcAft>
                <a:spcPts val="583"/>
              </a:spcAft>
              <a:buClrTx/>
            </a:pPr>
            <a:endParaRPr lang="es-CO" altLang="es-CO" sz="3200" b="1" cap="all" spc="97" dirty="0">
              <a:solidFill>
                <a:schemeClr val="bg1"/>
              </a:solidFill>
              <a:latin typeface="Arial" panose="020B0604020202020204" pitchFamily="34" charset="0"/>
              <a:ea typeface="+mj-ea"/>
              <a:cs typeface="Arial" panose="020B0604020202020204" pitchFamily="34" charset="0"/>
            </a:endParaRPr>
          </a:p>
          <a:p>
            <a:pPr algn="ctr">
              <a:spcBef>
                <a:spcPct val="0"/>
              </a:spcBef>
              <a:spcAft>
                <a:spcPts val="583"/>
              </a:spcAft>
              <a:buClrTx/>
            </a:pPr>
            <a:r>
              <a:rPr lang="es-CO" altLang="es-CO" sz="3200" b="1" cap="all" spc="97" dirty="0">
                <a:solidFill>
                  <a:schemeClr val="bg1"/>
                </a:solidFill>
                <a:latin typeface="Arial" panose="020B0604020202020204" pitchFamily="34" charset="0"/>
                <a:ea typeface="+mj-ea"/>
                <a:cs typeface="Arial" panose="020B0604020202020204" pitchFamily="34" charset="0"/>
              </a:rPr>
              <a:t>JUICIO DE VALOR </a:t>
            </a:r>
            <a:br>
              <a:rPr lang="es-CO" altLang="es-CO" sz="3200" b="1" cap="all" spc="97" dirty="0">
                <a:solidFill>
                  <a:schemeClr val="bg1"/>
                </a:solidFill>
                <a:latin typeface="Arial" panose="020B0604020202020204" pitchFamily="34" charset="0"/>
                <a:ea typeface="+mj-ea"/>
                <a:cs typeface="Arial" panose="020B0604020202020204" pitchFamily="34" charset="0"/>
              </a:rPr>
            </a:br>
            <a:endParaRPr lang="es-CO" altLang="es-CO" sz="3200" b="1" cap="all" spc="97" dirty="0">
              <a:solidFill>
                <a:schemeClr val="bg1"/>
              </a:solidFill>
              <a:latin typeface="Arial" panose="020B0604020202020204" pitchFamily="34" charset="0"/>
              <a:ea typeface="+mj-ea"/>
              <a:cs typeface="Arial" panose="020B0604020202020204" pitchFamily="34" charset="0"/>
            </a:endParaRPr>
          </a:p>
        </p:txBody>
      </p:sp>
      <p:sp>
        <p:nvSpPr>
          <p:cNvPr id="4" name="Rectángulo redondeado 3">
            <a:extLst>
              <a:ext uri="{FF2B5EF4-FFF2-40B4-BE49-F238E27FC236}">
                <a16:creationId xmlns:a16="http://schemas.microsoft.com/office/drawing/2014/main" id="{704398B5-0406-CF2D-6D32-CBE548D9B94D}"/>
              </a:ext>
            </a:extLst>
          </p:cNvPr>
          <p:cNvSpPr/>
          <p:nvPr/>
        </p:nvSpPr>
        <p:spPr>
          <a:xfrm>
            <a:off x="4422182" y="1544517"/>
            <a:ext cx="3378631" cy="1135251"/>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solidFill>
                  <a:schemeClr val="tx1"/>
                </a:solidFill>
              </a:rPr>
              <a:t>ANTJURIDICIDAD</a:t>
            </a:r>
          </a:p>
          <a:p>
            <a:pPr algn="ctr"/>
            <a:r>
              <a:rPr lang="es-ES_tradnl" sz="2800" b="1" dirty="0">
                <a:solidFill>
                  <a:schemeClr val="tx1"/>
                </a:solidFill>
              </a:rPr>
              <a:t>MILITAR </a:t>
            </a:r>
          </a:p>
        </p:txBody>
      </p:sp>
      <p:sp>
        <p:nvSpPr>
          <p:cNvPr id="5" name="Rectángulo 4">
            <a:extLst>
              <a:ext uri="{FF2B5EF4-FFF2-40B4-BE49-F238E27FC236}">
                <a16:creationId xmlns:a16="http://schemas.microsoft.com/office/drawing/2014/main" id="{9B52E4A8-622E-D1EA-61B2-C01C3882FFE1}"/>
              </a:ext>
            </a:extLst>
          </p:cNvPr>
          <p:cNvSpPr/>
          <p:nvPr/>
        </p:nvSpPr>
        <p:spPr>
          <a:xfrm>
            <a:off x="325461" y="3200441"/>
            <a:ext cx="3378631" cy="100739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t>AFECTACIÓN SUSTANCIAL</a:t>
            </a:r>
          </a:p>
        </p:txBody>
      </p:sp>
      <p:sp>
        <p:nvSpPr>
          <p:cNvPr id="7" name="Rectángulo 6">
            <a:extLst>
              <a:ext uri="{FF2B5EF4-FFF2-40B4-BE49-F238E27FC236}">
                <a16:creationId xmlns:a16="http://schemas.microsoft.com/office/drawing/2014/main" id="{455BEECA-E896-E684-2235-861041B3DF3F}"/>
              </a:ext>
            </a:extLst>
          </p:cNvPr>
          <p:cNvSpPr/>
          <p:nvPr/>
        </p:nvSpPr>
        <p:spPr>
          <a:xfrm>
            <a:off x="8508567" y="3200441"/>
            <a:ext cx="3378631" cy="100739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t>SIN JUSTIFICACIÓN</a:t>
            </a:r>
          </a:p>
        </p:txBody>
      </p:sp>
      <p:sp>
        <p:nvSpPr>
          <p:cNvPr id="8" name="Rectángulo 7">
            <a:extLst>
              <a:ext uri="{FF2B5EF4-FFF2-40B4-BE49-F238E27FC236}">
                <a16:creationId xmlns:a16="http://schemas.microsoft.com/office/drawing/2014/main" id="{9A2B2348-C3C8-8277-0B84-57CFEE3092A9}"/>
              </a:ext>
            </a:extLst>
          </p:cNvPr>
          <p:cNvSpPr/>
          <p:nvPr/>
        </p:nvSpPr>
        <p:spPr>
          <a:xfrm>
            <a:off x="4417014" y="3200441"/>
            <a:ext cx="3378631" cy="100739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t>INTERESES, FINES O FUNCIONES</a:t>
            </a:r>
          </a:p>
        </p:txBody>
      </p:sp>
      <p:sp>
        <p:nvSpPr>
          <p:cNvPr id="9" name="Rectángulo redondeado 8">
            <a:extLst>
              <a:ext uri="{FF2B5EF4-FFF2-40B4-BE49-F238E27FC236}">
                <a16:creationId xmlns:a16="http://schemas.microsoft.com/office/drawing/2014/main" id="{B4F49DC9-0C55-DAA2-EBD9-5607CD0ABA13}"/>
              </a:ext>
            </a:extLst>
          </p:cNvPr>
          <p:cNvSpPr/>
          <p:nvPr/>
        </p:nvSpPr>
        <p:spPr>
          <a:xfrm>
            <a:off x="1265088" y="4802536"/>
            <a:ext cx="5466944" cy="145684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00" b="1" dirty="0"/>
              <a:t>EL SERVICIO</a:t>
            </a:r>
          </a:p>
          <a:p>
            <a:pPr algn="ctr"/>
            <a:r>
              <a:rPr lang="es-ES_tradnl" sz="2400" b="1" dirty="0"/>
              <a:t>LA PROBIDAD</a:t>
            </a:r>
          </a:p>
          <a:p>
            <a:pPr algn="ctr"/>
            <a:r>
              <a:rPr lang="es-ES_tradnl" sz="2400" b="1" dirty="0"/>
              <a:t>LA DISCIPLINA</a:t>
            </a:r>
          </a:p>
        </p:txBody>
      </p:sp>
      <p:sp>
        <p:nvSpPr>
          <p:cNvPr id="10" name="Rectángulo redondeado 9">
            <a:extLst>
              <a:ext uri="{FF2B5EF4-FFF2-40B4-BE49-F238E27FC236}">
                <a16:creationId xmlns:a16="http://schemas.microsoft.com/office/drawing/2014/main" id="{E5D41FBD-A2AC-E355-ED8D-7CDA113DC763}"/>
              </a:ext>
            </a:extLst>
          </p:cNvPr>
          <p:cNvSpPr/>
          <p:nvPr/>
        </p:nvSpPr>
        <p:spPr>
          <a:xfrm>
            <a:off x="9051007" y="4785512"/>
            <a:ext cx="2603716" cy="157695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2000" b="1" dirty="0"/>
          </a:p>
          <a:p>
            <a:pPr algn="ctr"/>
            <a:r>
              <a:rPr lang="es-ES_tradnl" sz="2000" b="1" dirty="0"/>
              <a:t>CAUSALES DE EXCLUSIÓN DE RESPONSABILIDAD OBJETIVAS</a:t>
            </a:r>
          </a:p>
          <a:p>
            <a:pPr algn="ctr"/>
            <a:r>
              <a:rPr lang="es-ES_tradnl" sz="2000" b="1" dirty="0"/>
              <a:t>Art. 88 C.D.M.</a:t>
            </a:r>
          </a:p>
          <a:p>
            <a:pPr algn="ctr"/>
            <a:endParaRPr lang="es-ES_tradnl" sz="2000" b="1" dirty="0"/>
          </a:p>
        </p:txBody>
      </p:sp>
      <p:sp>
        <p:nvSpPr>
          <p:cNvPr id="11" name="Flecha derecha 10">
            <a:extLst>
              <a:ext uri="{FF2B5EF4-FFF2-40B4-BE49-F238E27FC236}">
                <a16:creationId xmlns:a16="http://schemas.microsoft.com/office/drawing/2014/main" id="{980CA5D0-4B74-39A7-3077-A019FF31235E}"/>
              </a:ext>
            </a:extLst>
          </p:cNvPr>
          <p:cNvSpPr/>
          <p:nvPr/>
        </p:nvSpPr>
        <p:spPr>
          <a:xfrm>
            <a:off x="8198600" y="1890793"/>
            <a:ext cx="852407" cy="46423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 name="Flecha izquierda 11">
            <a:extLst>
              <a:ext uri="{FF2B5EF4-FFF2-40B4-BE49-F238E27FC236}">
                <a16:creationId xmlns:a16="http://schemas.microsoft.com/office/drawing/2014/main" id="{67CB660B-5C6F-0332-51F2-BF94B2E1F67D}"/>
              </a:ext>
            </a:extLst>
          </p:cNvPr>
          <p:cNvSpPr/>
          <p:nvPr/>
        </p:nvSpPr>
        <p:spPr>
          <a:xfrm>
            <a:off x="3068661" y="1890793"/>
            <a:ext cx="929899" cy="46423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 name="Rectángulo 12">
            <a:extLst>
              <a:ext uri="{FF2B5EF4-FFF2-40B4-BE49-F238E27FC236}">
                <a16:creationId xmlns:a16="http://schemas.microsoft.com/office/drawing/2014/main" id="{3B26B8D1-53B4-4016-99E2-1D3484D1051F}"/>
              </a:ext>
            </a:extLst>
          </p:cNvPr>
          <p:cNvSpPr/>
          <p:nvPr/>
        </p:nvSpPr>
        <p:spPr>
          <a:xfrm>
            <a:off x="325461" y="1544517"/>
            <a:ext cx="2521682" cy="10485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00" b="1" dirty="0"/>
              <a:t>ANÁLISIS DEONTOLÓGICO</a:t>
            </a:r>
          </a:p>
        </p:txBody>
      </p:sp>
      <p:sp>
        <p:nvSpPr>
          <p:cNvPr id="14" name="Rectángulo 13">
            <a:extLst>
              <a:ext uri="{FF2B5EF4-FFF2-40B4-BE49-F238E27FC236}">
                <a16:creationId xmlns:a16="http://schemas.microsoft.com/office/drawing/2014/main" id="{96A96BDE-6E4C-F7A1-3E5E-4D1A2D9BCDF6}"/>
              </a:ext>
            </a:extLst>
          </p:cNvPr>
          <p:cNvSpPr/>
          <p:nvPr/>
        </p:nvSpPr>
        <p:spPr>
          <a:xfrm>
            <a:off x="9296394" y="1588431"/>
            <a:ext cx="2521682" cy="10485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00" b="1" dirty="0"/>
              <a:t>ANÁLISIS AXIOLÓGICO</a:t>
            </a:r>
          </a:p>
        </p:txBody>
      </p:sp>
    </p:spTree>
    <p:extLst>
      <p:ext uri="{BB962C8B-B14F-4D97-AF65-F5344CB8AC3E}">
        <p14:creationId xmlns:p14="http://schemas.microsoft.com/office/powerpoint/2010/main" val="36623260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D28AF414-5DD1-2852-1271-5325EAEB9E97}"/>
              </a:ext>
            </a:extLst>
          </p:cNvPr>
          <p:cNvSpPr txBox="1">
            <a:spLocks noChangeArrowheads="1"/>
          </p:cNvSpPr>
          <p:nvPr/>
        </p:nvSpPr>
        <p:spPr bwMode="auto">
          <a:xfrm>
            <a:off x="2590397" y="229144"/>
            <a:ext cx="7662321" cy="1154861"/>
          </a:xfrm>
          <a:prstGeom prst="rect">
            <a:avLst/>
          </a:prstGeom>
          <a:ln w="9525">
            <a:solidFill>
              <a:schemeClr val="bg1"/>
            </a:solidFill>
            <a:round/>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88838" tIns="44419" rIns="88838" bIns="44419" rtlCol="0" anchor="b">
            <a:noAutofit/>
          </a:bodyPr>
          <a:lstStyle>
            <a:lvl1pPr>
              <a:lnSpc>
                <a:spcPct val="90000"/>
              </a:lnSpc>
              <a:spcBef>
                <a:spcPts val="1200"/>
              </a:spcBef>
              <a:spcAft>
                <a:spcPts val="2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404040"/>
                </a:solidFill>
                <a:latin typeface="Calibri" panose="020F0502020204030204" pitchFamily="34" charset="0"/>
                <a:ea typeface="SimSun" panose="02010600030101010101" pitchFamily="2" charset="-122"/>
              </a:defRPr>
            </a:lvl1pPr>
            <a:lvl2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404040"/>
                </a:solidFill>
                <a:latin typeface="Calibri" panose="020F0502020204030204" pitchFamily="34" charset="0"/>
                <a:ea typeface="SimSun" panose="02010600030101010101" pitchFamily="2" charset="-122"/>
              </a:defRPr>
            </a:lvl2pPr>
            <a:lvl3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3pPr>
            <a:lvl4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4pPr>
            <a:lvl5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5pPr>
            <a:lvl6pPr marL="25146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6pPr>
            <a:lvl7pPr marL="29718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7pPr>
            <a:lvl8pPr marL="34290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8pPr>
            <a:lvl9pPr marL="38862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9pPr>
          </a:lstStyle>
          <a:p>
            <a:pPr algn="r">
              <a:spcBef>
                <a:spcPct val="0"/>
              </a:spcBef>
              <a:spcAft>
                <a:spcPts val="583"/>
              </a:spcAft>
              <a:buClrTx/>
            </a:pPr>
            <a:endParaRPr lang="en-US" altLang="es-CO" sz="2800" b="1" cap="all" spc="97" dirty="0">
              <a:solidFill>
                <a:schemeClr val="bg1"/>
              </a:solidFill>
              <a:latin typeface="Arial Black" panose="020B0A04020102020204" pitchFamily="34" charset="0"/>
              <a:ea typeface="+mj-ea"/>
              <a:cs typeface="+mj-cs"/>
            </a:endParaRPr>
          </a:p>
          <a:p>
            <a:pPr algn="ctr">
              <a:spcBef>
                <a:spcPct val="0"/>
              </a:spcBef>
              <a:spcAft>
                <a:spcPts val="583"/>
              </a:spcAft>
              <a:buClrTx/>
            </a:pPr>
            <a:endParaRPr lang="en-US" altLang="es-CO" sz="2800" b="1" cap="all" spc="97" dirty="0">
              <a:solidFill>
                <a:schemeClr val="bg1"/>
              </a:solidFill>
              <a:latin typeface="Arial Black" panose="020B0A04020102020204" pitchFamily="34" charset="0"/>
              <a:ea typeface="+mj-ea"/>
              <a:cs typeface="+mj-cs"/>
            </a:endParaRPr>
          </a:p>
          <a:p>
            <a:pPr algn="ctr">
              <a:spcBef>
                <a:spcPct val="0"/>
              </a:spcBef>
              <a:spcAft>
                <a:spcPts val="583"/>
              </a:spcAft>
              <a:buClrTx/>
            </a:pPr>
            <a:endParaRPr lang="en-US" altLang="es-CO" sz="2800" b="1" cap="all" spc="97" dirty="0">
              <a:solidFill>
                <a:schemeClr val="bg1"/>
              </a:solidFill>
              <a:latin typeface="Arial Black" panose="020B0A04020102020204" pitchFamily="34" charset="0"/>
              <a:ea typeface="+mj-ea"/>
              <a:cs typeface="+mj-cs"/>
            </a:endParaRPr>
          </a:p>
          <a:p>
            <a:pPr algn="ctr">
              <a:spcBef>
                <a:spcPct val="0"/>
              </a:spcBef>
              <a:spcAft>
                <a:spcPts val="583"/>
              </a:spcAft>
              <a:buClrTx/>
            </a:pPr>
            <a:endParaRPr lang="en-US" altLang="es-CO" sz="2800" b="1" cap="all" spc="97" dirty="0">
              <a:solidFill>
                <a:schemeClr val="bg1"/>
              </a:solidFill>
              <a:latin typeface="Arial Black" panose="020B0A04020102020204" pitchFamily="34" charset="0"/>
              <a:ea typeface="+mj-ea"/>
              <a:cs typeface="+mj-cs"/>
            </a:endParaRPr>
          </a:p>
          <a:p>
            <a:pPr algn="ctr">
              <a:spcBef>
                <a:spcPct val="0"/>
              </a:spcBef>
              <a:spcAft>
                <a:spcPts val="583"/>
              </a:spcAft>
              <a:buClrTx/>
            </a:pPr>
            <a:endParaRPr lang="en-US" altLang="es-CO" sz="2800" b="1" cap="all" spc="97" dirty="0">
              <a:solidFill>
                <a:schemeClr val="bg1"/>
              </a:solidFill>
              <a:latin typeface="Arial Black" panose="020B0A04020102020204" pitchFamily="34" charset="0"/>
              <a:ea typeface="+mj-ea"/>
              <a:cs typeface="+mj-cs"/>
            </a:endParaRPr>
          </a:p>
          <a:p>
            <a:pPr algn="ctr">
              <a:spcBef>
                <a:spcPct val="0"/>
              </a:spcBef>
              <a:spcAft>
                <a:spcPts val="583"/>
              </a:spcAft>
              <a:buClrTx/>
            </a:pPr>
            <a:endParaRPr lang="en-US" altLang="es-CO" sz="2800" b="1" cap="all" spc="97" dirty="0">
              <a:solidFill>
                <a:schemeClr val="bg1"/>
              </a:solidFill>
              <a:latin typeface="Arial Black" panose="020B0A04020102020204" pitchFamily="34" charset="0"/>
              <a:ea typeface="+mj-ea"/>
              <a:cs typeface="+mj-cs"/>
            </a:endParaRPr>
          </a:p>
          <a:p>
            <a:pPr algn="ctr">
              <a:spcBef>
                <a:spcPct val="0"/>
              </a:spcBef>
              <a:spcAft>
                <a:spcPts val="583"/>
              </a:spcAft>
              <a:buClrTx/>
            </a:pPr>
            <a:r>
              <a:rPr lang="en-US" altLang="es-CO" sz="2800" b="1" cap="all" spc="97" dirty="0">
                <a:solidFill>
                  <a:schemeClr val="bg1"/>
                </a:solidFill>
                <a:latin typeface="Arial Black" panose="020B0A04020102020204" pitchFamily="34" charset="0"/>
                <a:ea typeface="+mj-ea"/>
                <a:cs typeface="+mj-cs"/>
              </a:rPr>
              <a:t>CULPABILIDAD DISCIPLINARIA</a:t>
            </a:r>
          </a:p>
          <a:p>
            <a:pPr algn="r">
              <a:spcBef>
                <a:spcPct val="0"/>
              </a:spcBef>
              <a:spcAft>
                <a:spcPts val="583"/>
              </a:spcAft>
              <a:buClrTx/>
            </a:pPr>
            <a:endParaRPr lang="en-US" altLang="es-CO" sz="2800" b="1" cap="all" spc="97" dirty="0">
              <a:solidFill>
                <a:schemeClr val="bg1"/>
              </a:solidFill>
              <a:latin typeface="Arial Black" panose="020B0A04020102020204" pitchFamily="34" charset="0"/>
              <a:ea typeface="+mj-ea"/>
              <a:cs typeface="+mj-cs"/>
            </a:endParaRPr>
          </a:p>
        </p:txBody>
      </p:sp>
      <p:sp>
        <p:nvSpPr>
          <p:cNvPr id="2" name="Elipse 1">
            <a:extLst>
              <a:ext uri="{FF2B5EF4-FFF2-40B4-BE49-F238E27FC236}">
                <a16:creationId xmlns:a16="http://schemas.microsoft.com/office/drawing/2014/main" id="{9CB2652D-9172-3096-AA80-5460985E2B2D}"/>
              </a:ext>
            </a:extLst>
          </p:cNvPr>
          <p:cNvSpPr/>
          <p:nvPr/>
        </p:nvSpPr>
        <p:spPr>
          <a:xfrm>
            <a:off x="4054482" y="1779990"/>
            <a:ext cx="4083035" cy="1766656"/>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00" b="1" dirty="0">
                <a:solidFill>
                  <a:schemeClr val="tx1"/>
                </a:solidFill>
              </a:rPr>
              <a:t>IMPUTABILIDAD</a:t>
            </a:r>
          </a:p>
        </p:txBody>
      </p:sp>
      <p:sp>
        <p:nvSpPr>
          <p:cNvPr id="3" name="Elipse 2">
            <a:extLst>
              <a:ext uri="{FF2B5EF4-FFF2-40B4-BE49-F238E27FC236}">
                <a16:creationId xmlns:a16="http://schemas.microsoft.com/office/drawing/2014/main" id="{7DA9D065-5DCD-C3CE-5831-9F0DEB4A5A57}"/>
              </a:ext>
            </a:extLst>
          </p:cNvPr>
          <p:cNvSpPr/>
          <p:nvPr/>
        </p:nvSpPr>
        <p:spPr>
          <a:xfrm>
            <a:off x="548880" y="4028119"/>
            <a:ext cx="4083035" cy="1766656"/>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000" b="1" dirty="0">
                <a:solidFill>
                  <a:schemeClr val="tx1"/>
                </a:solidFill>
              </a:rPr>
              <a:t>CONCIENCIA DE LA ILICITUD o INFRACCIÓN AL DEBER OBJETIVO DE CUIDADO</a:t>
            </a:r>
          </a:p>
        </p:txBody>
      </p:sp>
      <p:sp>
        <p:nvSpPr>
          <p:cNvPr id="6" name="Elipse 5">
            <a:extLst>
              <a:ext uri="{FF2B5EF4-FFF2-40B4-BE49-F238E27FC236}">
                <a16:creationId xmlns:a16="http://schemas.microsoft.com/office/drawing/2014/main" id="{DA1AC34C-F05F-DA94-8844-95BB5FCD5071}"/>
              </a:ext>
            </a:extLst>
          </p:cNvPr>
          <p:cNvSpPr/>
          <p:nvPr/>
        </p:nvSpPr>
        <p:spPr>
          <a:xfrm>
            <a:off x="7560085" y="4028119"/>
            <a:ext cx="4083035" cy="1766656"/>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000" b="1" dirty="0">
                <a:solidFill>
                  <a:schemeClr val="tx1"/>
                </a:solidFill>
              </a:rPr>
              <a:t>EXIGIBILIDAD DE COMPORTAMIENTO DISTINTO</a:t>
            </a:r>
          </a:p>
        </p:txBody>
      </p:sp>
      <p:sp>
        <p:nvSpPr>
          <p:cNvPr id="7" name="Flecha izquierda-derecha-arriba 6">
            <a:extLst>
              <a:ext uri="{FF2B5EF4-FFF2-40B4-BE49-F238E27FC236}">
                <a16:creationId xmlns:a16="http://schemas.microsoft.com/office/drawing/2014/main" id="{93D02F35-34D6-A6F7-5D9D-20D44358673B}"/>
              </a:ext>
            </a:extLst>
          </p:cNvPr>
          <p:cNvSpPr/>
          <p:nvPr/>
        </p:nvSpPr>
        <p:spPr>
          <a:xfrm>
            <a:off x="4886892" y="3942631"/>
            <a:ext cx="2418157" cy="1430389"/>
          </a:xfrm>
          <a:prstGeom prst="leftRightUp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559"/>
          </a:p>
        </p:txBody>
      </p:sp>
    </p:spTree>
    <p:extLst>
      <p:ext uri="{BB962C8B-B14F-4D97-AF65-F5344CB8AC3E}">
        <p14:creationId xmlns:p14="http://schemas.microsoft.com/office/powerpoint/2010/main" val="22809029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9232C999-2660-CA52-4F8F-E231D83698F3}"/>
              </a:ext>
            </a:extLst>
          </p:cNvPr>
          <p:cNvSpPr txBox="1">
            <a:spLocks noChangeArrowheads="1"/>
          </p:cNvSpPr>
          <p:nvPr/>
        </p:nvSpPr>
        <p:spPr bwMode="auto">
          <a:xfrm>
            <a:off x="2463777" y="485167"/>
            <a:ext cx="7465028" cy="5707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88838" tIns="44419" rIns="88838" bIns="44419" rtlCol="0" anchor="ctr">
            <a:normAutofit/>
          </a:bodyPr>
          <a:lstStyle>
            <a:lvl1pPr>
              <a:lnSpc>
                <a:spcPct val="90000"/>
              </a:lnSpc>
              <a:spcBef>
                <a:spcPts val="1200"/>
              </a:spcBef>
              <a:spcAft>
                <a:spcPts val="2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404040"/>
                </a:solidFill>
                <a:latin typeface="Calibri" panose="020F0502020204030204" pitchFamily="34" charset="0"/>
                <a:ea typeface="SimSun" panose="02010600030101010101" pitchFamily="2" charset="-122"/>
              </a:defRPr>
            </a:lvl1pPr>
            <a:lvl2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404040"/>
                </a:solidFill>
                <a:latin typeface="Calibri" panose="020F0502020204030204" pitchFamily="34" charset="0"/>
                <a:ea typeface="SimSun" panose="02010600030101010101" pitchFamily="2" charset="-122"/>
              </a:defRPr>
            </a:lvl2pPr>
            <a:lvl3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3pPr>
            <a:lvl4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4pPr>
            <a:lvl5pPr>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5pPr>
            <a:lvl6pPr marL="25146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6pPr>
            <a:lvl7pPr marL="29718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7pPr>
            <a:lvl8pPr marL="34290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8pPr>
            <a:lvl9pPr marL="3886200" indent="-228600" defTabSz="449263" eaLnBrk="0" fontAlgn="base" hangingPunct="0">
              <a:lnSpc>
                <a:spcPct val="90000"/>
              </a:lnSpc>
              <a:spcBef>
                <a:spcPts val="200"/>
              </a:spcBef>
              <a:spcAft>
                <a:spcPts val="40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a:solidFill>
                  <a:srgbClr val="404040"/>
                </a:solidFill>
                <a:latin typeface="Calibri" panose="020F0502020204030204" pitchFamily="34" charset="0"/>
                <a:ea typeface="SimSun" panose="02010600030101010101" pitchFamily="2" charset="-122"/>
              </a:defRPr>
            </a:lvl9pPr>
          </a:lstStyle>
          <a:p>
            <a:pPr algn="ctr" defTabSz="888376">
              <a:lnSpc>
                <a:spcPct val="80000"/>
              </a:lnSpc>
              <a:spcBef>
                <a:spcPct val="0"/>
              </a:spcBef>
              <a:spcAft>
                <a:spcPts val="583"/>
              </a:spcAft>
              <a:buClrTx/>
            </a:pPr>
            <a:r>
              <a:rPr lang="en-US" altLang="es-CO" sz="3109" b="1" cap="all" spc="97" dirty="0">
                <a:solidFill>
                  <a:schemeClr val="bg1"/>
                </a:solidFill>
                <a:latin typeface="Arial Black" panose="020B0A04020102020204" pitchFamily="34" charset="0"/>
                <a:ea typeface="+mj-ea"/>
                <a:cs typeface="+mj-cs"/>
              </a:rPr>
              <a:t>CULPABILIDAD DISCIPLINARIA</a:t>
            </a:r>
          </a:p>
        </p:txBody>
      </p:sp>
      <p:graphicFrame>
        <p:nvGraphicFramePr>
          <p:cNvPr id="5" name="Text Box 2">
            <a:extLst>
              <a:ext uri="{FF2B5EF4-FFF2-40B4-BE49-F238E27FC236}">
                <a16:creationId xmlns:a16="http://schemas.microsoft.com/office/drawing/2014/main" id="{43E4C714-6FD4-F395-6950-3D031FC466BA}"/>
              </a:ext>
            </a:extLst>
          </p:cNvPr>
          <p:cNvGraphicFramePr/>
          <p:nvPr>
            <p:extLst>
              <p:ext uri="{D42A27DB-BD31-4B8C-83A1-F6EECF244321}">
                <p14:modId xmlns:p14="http://schemas.microsoft.com/office/powerpoint/2010/main" val="4238813595"/>
              </p:ext>
            </p:extLst>
          </p:nvPr>
        </p:nvGraphicFramePr>
        <p:xfrm>
          <a:off x="1301288" y="1822190"/>
          <a:ext cx="9790005" cy="42612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81399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1 Título">
            <a:extLst>
              <a:ext uri="{FF2B5EF4-FFF2-40B4-BE49-F238E27FC236}">
                <a16:creationId xmlns:a16="http://schemas.microsoft.com/office/drawing/2014/main" id="{48F471FC-BB07-95E6-985D-CD5479E3073E}"/>
              </a:ext>
            </a:extLst>
          </p:cNvPr>
          <p:cNvSpPr>
            <a:spLocks noGrp="1"/>
          </p:cNvSpPr>
          <p:nvPr>
            <p:ph type="title"/>
          </p:nvPr>
        </p:nvSpPr>
        <p:spPr>
          <a:xfrm>
            <a:off x="2940272" y="1727895"/>
            <a:ext cx="5584258" cy="390455"/>
          </a:xfrm>
        </p:spPr>
        <p:txBody>
          <a:bodyPr/>
          <a:lstStyle/>
          <a:p>
            <a:r>
              <a:rPr lang="es-CO" altLang="es-CO" sz="1575" b="1">
                <a:solidFill>
                  <a:srgbClr val="FF0000"/>
                </a:solidFill>
              </a:rPr>
              <a:t>                   </a:t>
            </a:r>
            <a:endParaRPr lang="es-CO" altLang="es-CO" sz="1463" b="1">
              <a:solidFill>
                <a:srgbClr val="FF0000"/>
              </a:solidFill>
            </a:endParaRPr>
          </a:p>
        </p:txBody>
      </p:sp>
      <p:sp>
        <p:nvSpPr>
          <p:cNvPr id="9" name="8 Rectángulo redondeado">
            <a:extLst>
              <a:ext uri="{FF2B5EF4-FFF2-40B4-BE49-F238E27FC236}">
                <a16:creationId xmlns:a16="http://schemas.microsoft.com/office/drawing/2014/main" id="{E454E31B-9DFF-5F1A-BC16-E5FDCCA1158E}"/>
              </a:ext>
            </a:extLst>
          </p:cNvPr>
          <p:cNvSpPr/>
          <p:nvPr/>
        </p:nvSpPr>
        <p:spPr>
          <a:xfrm>
            <a:off x="2940272" y="2143899"/>
            <a:ext cx="2150112" cy="726918"/>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1688" b="1" dirty="0">
                <a:solidFill>
                  <a:srgbClr val="0000FF"/>
                </a:solidFill>
              </a:rPr>
              <a:t>CULPABILIDAD</a:t>
            </a:r>
          </a:p>
        </p:txBody>
      </p:sp>
      <p:sp>
        <p:nvSpPr>
          <p:cNvPr id="10" name="9 Rectángulo redondeado">
            <a:extLst>
              <a:ext uri="{FF2B5EF4-FFF2-40B4-BE49-F238E27FC236}">
                <a16:creationId xmlns:a16="http://schemas.microsoft.com/office/drawing/2014/main" id="{9AE2D812-700E-984D-90D7-FD2E836B2E09}"/>
              </a:ext>
            </a:extLst>
          </p:cNvPr>
          <p:cNvSpPr/>
          <p:nvPr/>
        </p:nvSpPr>
        <p:spPr>
          <a:xfrm>
            <a:off x="2949482" y="3437869"/>
            <a:ext cx="2345087" cy="626673"/>
          </a:xfrm>
          <a:prstGeom prst="round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1400" b="1" dirty="0">
                <a:solidFill>
                  <a:srgbClr val="000099"/>
                </a:solidFill>
              </a:rPr>
              <a:t>ANTIJURIDICIDAD DISCIPLINARIA MILITAR</a:t>
            </a:r>
          </a:p>
        </p:txBody>
      </p:sp>
      <p:sp>
        <p:nvSpPr>
          <p:cNvPr id="11" name="10 Rectángulo redondeado">
            <a:extLst>
              <a:ext uri="{FF2B5EF4-FFF2-40B4-BE49-F238E27FC236}">
                <a16:creationId xmlns:a16="http://schemas.microsoft.com/office/drawing/2014/main" id="{B4F862CF-D7B9-5E39-3259-C31611B25001}"/>
              </a:ext>
            </a:extLst>
          </p:cNvPr>
          <p:cNvSpPr/>
          <p:nvPr/>
        </p:nvSpPr>
        <p:spPr>
          <a:xfrm>
            <a:off x="3364236" y="4350203"/>
            <a:ext cx="2150112" cy="665494"/>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b="1" dirty="0">
                <a:solidFill>
                  <a:srgbClr val="FF0000"/>
                </a:solidFill>
              </a:rPr>
              <a:t>TIPICIDAD</a:t>
            </a:r>
          </a:p>
        </p:txBody>
      </p:sp>
      <p:sp>
        <p:nvSpPr>
          <p:cNvPr id="12" name="11 Rectángulo redondeado">
            <a:extLst>
              <a:ext uri="{FF2B5EF4-FFF2-40B4-BE49-F238E27FC236}">
                <a16:creationId xmlns:a16="http://schemas.microsoft.com/office/drawing/2014/main" id="{8A449017-D40A-C328-8E41-7F76F7E52457}"/>
              </a:ext>
            </a:extLst>
          </p:cNvPr>
          <p:cNvSpPr/>
          <p:nvPr/>
        </p:nvSpPr>
        <p:spPr>
          <a:xfrm>
            <a:off x="4066976" y="5504014"/>
            <a:ext cx="2100560" cy="657135"/>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b="1" dirty="0">
                <a:solidFill>
                  <a:schemeClr val="tx1"/>
                </a:solidFill>
              </a:rPr>
              <a:t>CONDUCTA</a:t>
            </a:r>
          </a:p>
        </p:txBody>
      </p:sp>
      <p:sp>
        <p:nvSpPr>
          <p:cNvPr id="13" name="17 Hexágono">
            <a:extLst>
              <a:ext uri="{FF2B5EF4-FFF2-40B4-BE49-F238E27FC236}">
                <a16:creationId xmlns:a16="http://schemas.microsoft.com/office/drawing/2014/main" id="{D739270C-C44F-E6D3-6BCB-6838E789AFD9}"/>
              </a:ext>
            </a:extLst>
          </p:cNvPr>
          <p:cNvSpPr/>
          <p:nvPr/>
        </p:nvSpPr>
        <p:spPr>
          <a:xfrm>
            <a:off x="5117256" y="2187050"/>
            <a:ext cx="1617174" cy="696633"/>
          </a:xfrm>
          <a:prstGeom prst="hexagon">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O" sz="1400" b="1" dirty="0">
                <a:solidFill>
                  <a:srgbClr val="0000FF"/>
                </a:solidFill>
              </a:rPr>
              <a:t>- DOLO</a:t>
            </a:r>
          </a:p>
          <a:p>
            <a:pPr>
              <a:defRPr/>
            </a:pPr>
            <a:endParaRPr lang="es-CO" sz="1400" b="1" dirty="0">
              <a:solidFill>
                <a:srgbClr val="0000FF"/>
              </a:solidFill>
            </a:endParaRPr>
          </a:p>
          <a:p>
            <a:pPr>
              <a:defRPr/>
            </a:pPr>
            <a:r>
              <a:rPr lang="es-CO" sz="1400" b="1" dirty="0">
                <a:solidFill>
                  <a:srgbClr val="0000FF"/>
                </a:solidFill>
              </a:rPr>
              <a:t>- CULPA</a:t>
            </a:r>
          </a:p>
        </p:txBody>
      </p:sp>
      <p:sp>
        <p:nvSpPr>
          <p:cNvPr id="14" name="19 Hexágono">
            <a:extLst>
              <a:ext uri="{FF2B5EF4-FFF2-40B4-BE49-F238E27FC236}">
                <a16:creationId xmlns:a16="http://schemas.microsoft.com/office/drawing/2014/main" id="{45EAD9A7-A3B6-393C-D0ED-AA81E07765B2}"/>
              </a:ext>
            </a:extLst>
          </p:cNvPr>
          <p:cNvSpPr/>
          <p:nvPr/>
        </p:nvSpPr>
        <p:spPr>
          <a:xfrm>
            <a:off x="5514348" y="4377113"/>
            <a:ext cx="1443592" cy="643725"/>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900" b="1" dirty="0">
                <a:solidFill>
                  <a:srgbClr val="FF0000"/>
                </a:solidFill>
              </a:rPr>
              <a:t>FALTAS GRAVÍSIMAS, GRAVES Y LEVES</a:t>
            </a:r>
          </a:p>
        </p:txBody>
      </p:sp>
      <p:sp>
        <p:nvSpPr>
          <p:cNvPr id="15" name="20 Hexágono">
            <a:extLst>
              <a:ext uri="{FF2B5EF4-FFF2-40B4-BE49-F238E27FC236}">
                <a16:creationId xmlns:a16="http://schemas.microsoft.com/office/drawing/2014/main" id="{F41B0B69-2038-F192-88DD-20A1193C1F68}"/>
              </a:ext>
            </a:extLst>
          </p:cNvPr>
          <p:cNvSpPr/>
          <p:nvPr/>
        </p:nvSpPr>
        <p:spPr>
          <a:xfrm>
            <a:off x="6826688" y="4239814"/>
            <a:ext cx="1464957" cy="476961"/>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800" b="1" dirty="0">
                <a:solidFill>
                  <a:srgbClr val="FF0000"/>
                </a:solidFill>
              </a:rPr>
              <a:t>ESPECIALIDAD</a:t>
            </a:r>
          </a:p>
          <a:p>
            <a:pPr algn="ctr">
              <a:defRPr/>
            </a:pPr>
            <a:r>
              <a:rPr lang="es-CO" sz="800" b="1" dirty="0">
                <a:solidFill>
                  <a:srgbClr val="FF0000"/>
                </a:solidFill>
              </a:rPr>
              <a:t>SUBSIDIARIEDAD</a:t>
            </a:r>
          </a:p>
        </p:txBody>
      </p:sp>
      <p:sp>
        <p:nvSpPr>
          <p:cNvPr id="16" name="21 Hexágono">
            <a:extLst>
              <a:ext uri="{FF2B5EF4-FFF2-40B4-BE49-F238E27FC236}">
                <a16:creationId xmlns:a16="http://schemas.microsoft.com/office/drawing/2014/main" id="{F2FD541B-C998-470C-1F63-582D9E280E29}"/>
              </a:ext>
            </a:extLst>
          </p:cNvPr>
          <p:cNvSpPr/>
          <p:nvPr/>
        </p:nvSpPr>
        <p:spPr>
          <a:xfrm>
            <a:off x="7464194" y="5838525"/>
            <a:ext cx="1343488" cy="425665"/>
          </a:xfrm>
          <a:prstGeom prst="hexagon">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900" b="1" dirty="0">
                <a:solidFill>
                  <a:schemeClr val="tx1"/>
                </a:solidFill>
              </a:rPr>
              <a:t>ACCIÓN</a:t>
            </a:r>
          </a:p>
          <a:p>
            <a:pPr algn="ctr">
              <a:defRPr/>
            </a:pPr>
            <a:r>
              <a:rPr lang="es-CO" sz="900" b="1" dirty="0">
                <a:solidFill>
                  <a:schemeClr val="tx1"/>
                </a:solidFill>
              </a:rPr>
              <a:t>OMISIÓN</a:t>
            </a:r>
          </a:p>
        </p:txBody>
      </p:sp>
      <p:sp>
        <p:nvSpPr>
          <p:cNvPr id="17" name="22 Hexágono">
            <a:extLst>
              <a:ext uri="{FF2B5EF4-FFF2-40B4-BE49-F238E27FC236}">
                <a16:creationId xmlns:a16="http://schemas.microsoft.com/office/drawing/2014/main" id="{2A9ADC0F-2A3C-63DF-D0F8-5FE203FB151C}"/>
              </a:ext>
            </a:extLst>
          </p:cNvPr>
          <p:cNvSpPr/>
          <p:nvPr/>
        </p:nvSpPr>
        <p:spPr>
          <a:xfrm>
            <a:off x="6172318" y="5523191"/>
            <a:ext cx="1432309" cy="646891"/>
          </a:xfrm>
          <a:prstGeom prst="hexagon">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1000" b="1" dirty="0">
                <a:solidFill>
                  <a:schemeClr val="tx1"/>
                </a:solidFill>
              </a:rPr>
              <a:t>CAPACIDAD</a:t>
            </a:r>
          </a:p>
        </p:txBody>
      </p:sp>
      <p:sp>
        <p:nvSpPr>
          <p:cNvPr id="18" name="23 Hexágono">
            <a:extLst>
              <a:ext uri="{FF2B5EF4-FFF2-40B4-BE49-F238E27FC236}">
                <a16:creationId xmlns:a16="http://schemas.microsoft.com/office/drawing/2014/main" id="{27294E68-48EB-2DB4-45F9-2308DC05B67A}"/>
              </a:ext>
            </a:extLst>
          </p:cNvPr>
          <p:cNvSpPr/>
          <p:nvPr/>
        </p:nvSpPr>
        <p:spPr>
          <a:xfrm>
            <a:off x="5300684" y="3407440"/>
            <a:ext cx="1685297" cy="631439"/>
          </a:xfrm>
          <a:prstGeom prst="hexagon">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1050" b="1" dirty="0">
                <a:solidFill>
                  <a:srgbClr val="000099"/>
                </a:solidFill>
              </a:rPr>
              <a:t>AFECTACIÓN DE INTERESES, FINES Y FUNCIONES</a:t>
            </a:r>
          </a:p>
          <a:p>
            <a:pPr algn="ctr">
              <a:defRPr/>
            </a:pPr>
            <a:r>
              <a:rPr lang="es-CO" sz="600" b="1" dirty="0">
                <a:solidFill>
                  <a:srgbClr val="000099"/>
                </a:solidFill>
              </a:rPr>
              <a:t> </a:t>
            </a:r>
          </a:p>
        </p:txBody>
      </p:sp>
      <p:sp>
        <p:nvSpPr>
          <p:cNvPr id="19" name="24 Hexágono">
            <a:extLst>
              <a:ext uri="{FF2B5EF4-FFF2-40B4-BE49-F238E27FC236}">
                <a16:creationId xmlns:a16="http://schemas.microsoft.com/office/drawing/2014/main" id="{2D316BE4-6D09-0D57-A1D9-5A6969F752D8}"/>
              </a:ext>
            </a:extLst>
          </p:cNvPr>
          <p:cNvSpPr/>
          <p:nvPr/>
        </p:nvSpPr>
        <p:spPr>
          <a:xfrm>
            <a:off x="6971358" y="3500290"/>
            <a:ext cx="1741407" cy="425666"/>
          </a:xfrm>
          <a:prstGeom prst="hexagon">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1000" b="1" dirty="0">
                <a:solidFill>
                  <a:srgbClr val="000099"/>
                </a:solidFill>
              </a:rPr>
              <a:t>SIN</a:t>
            </a:r>
          </a:p>
          <a:p>
            <a:pPr algn="ctr">
              <a:defRPr/>
            </a:pPr>
            <a:r>
              <a:rPr lang="es-CO" sz="1000" b="1" dirty="0">
                <a:solidFill>
                  <a:srgbClr val="000099"/>
                </a:solidFill>
              </a:rPr>
              <a:t> JUSTIFICACIÓN</a:t>
            </a:r>
          </a:p>
        </p:txBody>
      </p:sp>
      <p:sp>
        <p:nvSpPr>
          <p:cNvPr id="20" name="26 Flecha doblada">
            <a:extLst>
              <a:ext uri="{FF2B5EF4-FFF2-40B4-BE49-F238E27FC236}">
                <a16:creationId xmlns:a16="http://schemas.microsoft.com/office/drawing/2014/main" id="{AE456F57-6DDB-AA36-DA6C-5094C21C73A2}"/>
              </a:ext>
            </a:extLst>
          </p:cNvPr>
          <p:cNvSpPr/>
          <p:nvPr/>
        </p:nvSpPr>
        <p:spPr>
          <a:xfrm rot="16200000">
            <a:off x="3233996" y="5185031"/>
            <a:ext cx="537167" cy="769820"/>
          </a:xfrm>
          <a:prstGeom prst="ben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sz="1013" dirty="0">
              <a:solidFill>
                <a:schemeClr val="tx1"/>
              </a:solidFill>
            </a:endParaRPr>
          </a:p>
        </p:txBody>
      </p:sp>
      <p:sp>
        <p:nvSpPr>
          <p:cNvPr id="21" name="27 Flecha doblada">
            <a:extLst>
              <a:ext uri="{FF2B5EF4-FFF2-40B4-BE49-F238E27FC236}">
                <a16:creationId xmlns:a16="http://schemas.microsoft.com/office/drawing/2014/main" id="{72F18EB3-DA17-4DC6-5914-C7F27A1D1885}"/>
              </a:ext>
            </a:extLst>
          </p:cNvPr>
          <p:cNvSpPr/>
          <p:nvPr/>
        </p:nvSpPr>
        <p:spPr>
          <a:xfrm rot="16200000">
            <a:off x="2726578" y="4114272"/>
            <a:ext cx="569445" cy="635553"/>
          </a:xfrm>
          <a:prstGeom prst="ben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sz="1013">
              <a:solidFill>
                <a:schemeClr val="tx1"/>
              </a:solidFill>
            </a:endParaRPr>
          </a:p>
        </p:txBody>
      </p:sp>
      <p:sp>
        <p:nvSpPr>
          <p:cNvPr id="22" name="28 Flecha doblada">
            <a:extLst>
              <a:ext uri="{FF2B5EF4-FFF2-40B4-BE49-F238E27FC236}">
                <a16:creationId xmlns:a16="http://schemas.microsoft.com/office/drawing/2014/main" id="{3AC8D94A-EA77-6900-5CBB-46E48D1D9FB5}"/>
              </a:ext>
            </a:extLst>
          </p:cNvPr>
          <p:cNvSpPr/>
          <p:nvPr/>
        </p:nvSpPr>
        <p:spPr>
          <a:xfrm rot="16200000">
            <a:off x="2460955" y="2826636"/>
            <a:ext cx="631439" cy="512751"/>
          </a:xfrm>
          <a:prstGeom prst="bentArrow">
            <a:avLst>
              <a:gd name="adj1" fmla="val 25000"/>
              <a:gd name="adj2" fmla="val 23953"/>
              <a:gd name="adj3" fmla="val 25000"/>
              <a:gd name="adj4" fmla="val 4375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sz="1013">
              <a:solidFill>
                <a:schemeClr val="tx1"/>
              </a:solidFill>
            </a:endParaRPr>
          </a:p>
        </p:txBody>
      </p:sp>
      <p:sp>
        <p:nvSpPr>
          <p:cNvPr id="23" name="3 Rectángulo redondeado">
            <a:extLst>
              <a:ext uri="{FF2B5EF4-FFF2-40B4-BE49-F238E27FC236}">
                <a16:creationId xmlns:a16="http://schemas.microsoft.com/office/drawing/2014/main" id="{BA8107D6-4945-BC78-6080-487179DA03BF}"/>
              </a:ext>
            </a:extLst>
          </p:cNvPr>
          <p:cNvSpPr txBox="1">
            <a:spLocks/>
          </p:cNvSpPr>
          <p:nvPr/>
        </p:nvSpPr>
        <p:spPr>
          <a:xfrm>
            <a:off x="3434188" y="492395"/>
            <a:ext cx="4740704" cy="507768"/>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85000"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defRPr/>
            </a:pPr>
            <a:r>
              <a:rPr lang="es-CO" sz="2400" b="1" dirty="0">
                <a:solidFill>
                  <a:schemeClr val="bg1"/>
                </a:solidFill>
                <a:latin typeface="Calibri" panose="020F0502020204030204" pitchFamily="34" charset="0"/>
                <a:cs typeface="Calibri" panose="020F0502020204030204" pitchFamily="34" charset="0"/>
              </a:rPr>
              <a:t>ESTRUCTURA DE LA RESPONSABILIDAD</a:t>
            </a:r>
          </a:p>
        </p:txBody>
      </p:sp>
      <p:sp>
        <p:nvSpPr>
          <p:cNvPr id="24" name="25 Hexágono">
            <a:extLst>
              <a:ext uri="{FF2B5EF4-FFF2-40B4-BE49-F238E27FC236}">
                <a16:creationId xmlns:a16="http://schemas.microsoft.com/office/drawing/2014/main" id="{5C7780BD-F5B7-72F2-60E6-F42348F54936}"/>
              </a:ext>
            </a:extLst>
          </p:cNvPr>
          <p:cNvSpPr/>
          <p:nvPr/>
        </p:nvSpPr>
        <p:spPr>
          <a:xfrm>
            <a:off x="6848053" y="4716775"/>
            <a:ext cx="1487906" cy="413996"/>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900" b="1" dirty="0">
                <a:solidFill>
                  <a:srgbClr val="FF0000"/>
                </a:solidFill>
              </a:rPr>
              <a:t>CRITERIOS</a:t>
            </a:r>
          </a:p>
        </p:txBody>
      </p:sp>
      <p:sp>
        <p:nvSpPr>
          <p:cNvPr id="25" name="21 Hexágono">
            <a:extLst>
              <a:ext uri="{FF2B5EF4-FFF2-40B4-BE49-F238E27FC236}">
                <a16:creationId xmlns:a16="http://schemas.microsoft.com/office/drawing/2014/main" id="{363A7D4D-CCBA-DFF5-E3AE-4B08B87202F3}"/>
              </a:ext>
            </a:extLst>
          </p:cNvPr>
          <p:cNvSpPr/>
          <p:nvPr/>
        </p:nvSpPr>
        <p:spPr>
          <a:xfrm>
            <a:off x="7467505" y="5420970"/>
            <a:ext cx="1340177" cy="425666"/>
          </a:xfrm>
          <a:prstGeom prst="hexagon">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800" b="1" dirty="0">
                <a:solidFill>
                  <a:schemeClr val="tx1"/>
                </a:solidFill>
              </a:rPr>
              <a:t>INSTANTÁNEA</a:t>
            </a:r>
          </a:p>
          <a:p>
            <a:pPr algn="ctr">
              <a:defRPr/>
            </a:pPr>
            <a:r>
              <a:rPr lang="es-CO" sz="800" b="1" dirty="0">
                <a:solidFill>
                  <a:schemeClr val="tx1"/>
                </a:solidFill>
              </a:rPr>
              <a:t>PERMANENTE CONTINUADA</a:t>
            </a:r>
          </a:p>
        </p:txBody>
      </p:sp>
      <p:pic>
        <p:nvPicPr>
          <p:cNvPr id="26" name="Picture 2" descr="Resultado de imagen para columna">
            <a:extLst>
              <a:ext uri="{FF2B5EF4-FFF2-40B4-BE49-F238E27FC236}">
                <a16:creationId xmlns:a16="http://schemas.microsoft.com/office/drawing/2014/main" id="{93E9244E-58F8-BB81-AB94-B473444B18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1175" y="1845285"/>
            <a:ext cx="1576694" cy="4349578"/>
          </a:xfrm>
          <a:prstGeom prst="rect">
            <a:avLst/>
          </a:prstGeom>
          <a:noFill/>
          <a:extLst>
            <a:ext uri="{909E8E84-426E-40DD-AFC4-6F175D3DCCD1}">
              <a14:hiddenFill xmlns:a14="http://schemas.microsoft.com/office/drawing/2010/main">
                <a:solidFill>
                  <a:srgbClr val="FFFFFF"/>
                </a:solidFill>
              </a14:hiddenFill>
            </a:ext>
          </a:extLst>
        </p:spPr>
      </p:pic>
      <p:sp>
        <p:nvSpPr>
          <p:cNvPr id="27" name="Elipse 26">
            <a:extLst>
              <a:ext uri="{FF2B5EF4-FFF2-40B4-BE49-F238E27FC236}">
                <a16:creationId xmlns:a16="http://schemas.microsoft.com/office/drawing/2014/main" id="{725BF2BA-F381-4CEB-9537-C1197B8E16E4}"/>
              </a:ext>
            </a:extLst>
          </p:cNvPr>
          <p:cNvSpPr/>
          <p:nvPr/>
        </p:nvSpPr>
        <p:spPr>
          <a:xfrm>
            <a:off x="10466917" y="2943226"/>
            <a:ext cx="445210" cy="19170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350" dirty="0"/>
              <a:t>PRUEBA</a:t>
            </a:r>
          </a:p>
        </p:txBody>
      </p:sp>
      <p:pic>
        <p:nvPicPr>
          <p:cNvPr id="28" name="Picture 2" descr="Resultado de imagen para columna">
            <a:extLst>
              <a:ext uri="{FF2B5EF4-FFF2-40B4-BE49-F238E27FC236}">
                <a16:creationId xmlns:a16="http://schemas.microsoft.com/office/drawing/2014/main" id="{D848EBC6-9697-DE49-B834-DC4102A7BB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728" y="1845285"/>
            <a:ext cx="1576693" cy="4245927"/>
          </a:xfrm>
          <a:prstGeom prst="rect">
            <a:avLst/>
          </a:prstGeom>
          <a:noFill/>
          <a:extLst>
            <a:ext uri="{909E8E84-426E-40DD-AFC4-6F175D3DCCD1}">
              <a14:hiddenFill xmlns:a14="http://schemas.microsoft.com/office/drawing/2010/main">
                <a:solidFill>
                  <a:srgbClr val="FFFFFF"/>
                </a:solidFill>
              </a14:hiddenFill>
            </a:ext>
          </a:extLst>
        </p:spPr>
      </p:pic>
      <p:sp>
        <p:nvSpPr>
          <p:cNvPr id="29" name="Elipse 28">
            <a:extLst>
              <a:ext uri="{FF2B5EF4-FFF2-40B4-BE49-F238E27FC236}">
                <a16:creationId xmlns:a16="http://schemas.microsoft.com/office/drawing/2014/main" id="{3D52A65B-58C9-C1B5-1FC1-67AF4BC32ED2}"/>
              </a:ext>
            </a:extLst>
          </p:cNvPr>
          <p:cNvSpPr/>
          <p:nvPr/>
        </p:nvSpPr>
        <p:spPr>
          <a:xfrm>
            <a:off x="1264017" y="3078938"/>
            <a:ext cx="467638" cy="19170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350" dirty="0"/>
              <a:t>PRUEBA</a:t>
            </a:r>
          </a:p>
        </p:txBody>
      </p:sp>
      <p:sp>
        <p:nvSpPr>
          <p:cNvPr id="33" name="17 Hexágono">
            <a:extLst>
              <a:ext uri="{FF2B5EF4-FFF2-40B4-BE49-F238E27FC236}">
                <a16:creationId xmlns:a16="http://schemas.microsoft.com/office/drawing/2014/main" id="{1C94A1CF-4BFA-A56D-8DD5-696F7CF0EC6A}"/>
              </a:ext>
            </a:extLst>
          </p:cNvPr>
          <p:cNvSpPr/>
          <p:nvPr/>
        </p:nvSpPr>
        <p:spPr>
          <a:xfrm>
            <a:off x="6718784" y="2181622"/>
            <a:ext cx="1972369" cy="696633"/>
          </a:xfrm>
          <a:prstGeom prst="hexagon">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1100" b="1" dirty="0">
                <a:solidFill>
                  <a:srgbClr val="0000FF"/>
                </a:solidFill>
              </a:rPr>
              <a:t>EXIGECIA DE COMPORTAMIENTO</a:t>
            </a:r>
          </a:p>
          <a:p>
            <a:pPr algn="ctr">
              <a:defRPr/>
            </a:pPr>
            <a:r>
              <a:rPr lang="es-CO" sz="1100" b="1" dirty="0">
                <a:solidFill>
                  <a:srgbClr val="0000FF"/>
                </a:solidFill>
              </a:rPr>
              <a:t>DIVERSO</a:t>
            </a:r>
          </a:p>
        </p:txBody>
      </p:sp>
      <p:sp>
        <p:nvSpPr>
          <p:cNvPr id="34" name="21 Hexágono">
            <a:extLst>
              <a:ext uri="{FF2B5EF4-FFF2-40B4-BE49-F238E27FC236}">
                <a16:creationId xmlns:a16="http://schemas.microsoft.com/office/drawing/2014/main" id="{A28C675F-8A0C-E4A5-327C-646AC2E62286}"/>
              </a:ext>
            </a:extLst>
          </p:cNvPr>
          <p:cNvSpPr/>
          <p:nvPr/>
        </p:nvSpPr>
        <p:spPr>
          <a:xfrm>
            <a:off x="8698120" y="5633803"/>
            <a:ext cx="913362" cy="425666"/>
          </a:xfrm>
          <a:prstGeom prst="hexagon">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800" b="1" dirty="0">
                <a:solidFill>
                  <a:schemeClr val="tx1"/>
                </a:solidFill>
              </a:rPr>
              <a:t>LUGAR</a:t>
            </a:r>
          </a:p>
        </p:txBody>
      </p:sp>
    </p:spTree>
    <p:extLst>
      <p:ext uri="{BB962C8B-B14F-4D97-AF65-F5344CB8AC3E}">
        <p14:creationId xmlns:p14="http://schemas.microsoft.com/office/powerpoint/2010/main" val="408430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down)">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down)">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down)">
                                      <p:cBhvr>
                                        <p:cTn id="21" dur="500"/>
                                        <p:tgtEl>
                                          <p:spTgt spid="25"/>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down)">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down)">
                                      <p:cBhvr>
                                        <p:cTn id="39" dur="500"/>
                                        <p:tgtEl>
                                          <p:spTgt spid="15"/>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down)">
                                      <p:cBhvr>
                                        <p:cTn id="44" dur="500"/>
                                        <p:tgtEl>
                                          <p:spTgt spid="24"/>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2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wipe(down)">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wipe(down)">
                                      <p:cBhvr>
                                        <p:cTn id="75" dur="500"/>
                                        <p:tgtEl>
                                          <p:spTgt spid="13"/>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nodeType="click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wipe(down)">
                                      <p:cBhvr>
                                        <p:cTn id="80" dur="500"/>
                                        <p:tgtEl>
                                          <p:spTgt spid="26"/>
                                        </p:tgtEl>
                                      </p:cBhvr>
                                    </p:animEffec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27"/>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22" presetClass="entr" presetSubtype="4" fill="hold" nodeType="click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wipe(down)">
                                      <p:cBhvr>
                                        <p:cTn id="89" dur="500"/>
                                        <p:tgtEl>
                                          <p:spTgt spid="28"/>
                                        </p:tgtEl>
                                      </p:cBhvr>
                                    </p:animEffect>
                                  </p:childTnLst>
                                </p:cTn>
                              </p:par>
                            </p:childTnLst>
                          </p:cTn>
                        </p:par>
                      </p:childTnLst>
                    </p:cTn>
                  </p:par>
                  <p:par>
                    <p:cTn id="90" fill="hold">
                      <p:stCondLst>
                        <p:cond delay="indefinite"/>
                      </p:stCondLst>
                      <p:childTnLst>
                        <p:par>
                          <p:cTn id="91" fill="hold">
                            <p:stCondLst>
                              <p:cond delay="0"/>
                            </p:stCondLst>
                            <p:childTnLst>
                              <p:par>
                                <p:cTn id="92" presetID="1" presetClass="entr" presetSubtype="0" fill="hold" grpId="0" nodeType="clickEffect">
                                  <p:stCondLst>
                                    <p:cond delay="0"/>
                                  </p:stCondLst>
                                  <p:childTnLst>
                                    <p:set>
                                      <p:cBhvr>
                                        <p:cTn id="93" dur="1" fill="hold">
                                          <p:stCondLst>
                                            <p:cond delay="0"/>
                                          </p:stCondLst>
                                        </p:cTn>
                                        <p:tgtEl>
                                          <p:spTgt spid="29"/>
                                        </p:tgtEl>
                                        <p:attrNameLst>
                                          <p:attrName>style.visibility</p:attrName>
                                        </p:attrNameLst>
                                      </p:cBhvr>
                                      <p:to>
                                        <p:strVal val="visible"/>
                                      </p:to>
                                    </p:set>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grpId="0" nodeType="clickEffect">
                                  <p:stCondLst>
                                    <p:cond delay="0"/>
                                  </p:stCondLst>
                                  <p:childTnLst>
                                    <p:set>
                                      <p:cBhvr>
                                        <p:cTn id="97" dur="1" fill="hold">
                                          <p:stCondLst>
                                            <p:cond delay="0"/>
                                          </p:stCondLst>
                                        </p:cTn>
                                        <p:tgtEl>
                                          <p:spTgt spid="33"/>
                                        </p:tgtEl>
                                        <p:attrNameLst>
                                          <p:attrName>style.visibility</p:attrName>
                                        </p:attrNameLst>
                                      </p:cBhvr>
                                      <p:to>
                                        <p:strVal val="visible"/>
                                      </p:to>
                                    </p:set>
                                    <p:animEffect transition="in" filter="wipe(down)">
                                      <p:cBhvr>
                                        <p:cTn id="98" dur="500"/>
                                        <p:tgtEl>
                                          <p:spTgt spid="33"/>
                                        </p:tgtEl>
                                      </p:cBhvr>
                                    </p:animEffect>
                                  </p:childTnLst>
                                </p:cTn>
                              </p:par>
                            </p:childTnLst>
                          </p:cTn>
                        </p:par>
                      </p:childTnLst>
                    </p:cTn>
                  </p:par>
                  <p:par>
                    <p:cTn id="99" fill="hold">
                      <p:stCondLst>
                        <p:cond delay="indefinite"/>
                      </p:stCondLst>
                      <p:childTnLst>
                        <p:par>
                          <p:cTn id="100" fill="hold">
                            <p:stCondLst>
                              <p:cond delay="0"/>
                            </p:stCondLst>
                            <p:childTnLst>
                              <p:par>
                                <p:cTn id="101" presetID="22" presetClass="entr" presetSubtype="4" fill="hold" grpId="0" nodeType="click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wipe(down)">
                                      <p:cBhvr>
                                        <p:cTn id="10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4" grpId="0" animBg="1"/>
      <p:bldP spid="25" grpId="0" animBg="1"/>
      <p:bldP spid="27" grpId="0" animBg="1"/>
      <p:bldP spid="29" grpId="0" animBg="1"/>
      <p:bldP spid="33" grpId="0" animBg="1"/>
      <p:bldP spid="34" grpId="0"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281645" y="275045"/>
            <a:ext cx="7628708" cy="832561"/>
          </a:xfrm>
          <a:ln>
            <a:solidFill>
              <a:schemeClr val="bg1"/>
            </a:solidFill>
          </a:ln>
        </p:spPr>
        <p:txBody>
          <a:bodyPr>
            <a:normAutofit fontScale="90000"/>
          </a:bodyPr>
          <a:lstStyle/>
          <a:p>
            <a:br>
              <a:rPr lang="es-ES" sz="2400" b="1" dirty="0">
                <a:solidFill>
                  <a:schemeClr val="bg1"/>
                </a:solidFill>
                <a:latin typeface="+mn-lt"/>
              </a:rPr>
            </a:br>
            <a:r>
              <a:rPr lang="es-ES" sz="2400" b="1" dirty="0">
                <a:solidFill>
                  <a:schemeClr val="bg1"/>
                </a:solidFill>
                <a:latin typeface="+mn-lt"/>
              </a:rPr>
              <a:t>CAUSALES DE EXCLUSIÓN DE RESPONSABILIDAD</a:t>
            </a:r>
            <a:br>
              <a:rPr lang="es-ES" sz="2400" b="1" dirty="0">
                <a:solidFill>
                  <a:schemeClr val="bg1"/>
                </a:solidFill>
                <a:latin typeface="+mn-lt"/>
              </a:rPr>
            </a:br>
            <a:endParaRPr lang="es-CO" sz="2400" b="1" dirty="0">
              <a:solidFill>
                <a:schemeClr val="bg1"/>
              </a:solidFill>
              <a:latin typeface="+mn-lt"/>
            </a:endParaRPr>
          </a:p>
        </p:txBody>
      </p:sp>
      <p:sp>
        <p:nvSpPr>
          <p:cNvPr id="4" name="Rectángulo redondeado 3">
            <a:extLst>
              <a:ext uri="{FF2B5EF4-FFF2-40B4-BE49-F238E27FC236}">
                <a16:creationId xmlns:a16="http://schemas.microsoft.com/office/drawing/2014/main" id="{531412D1-0997-6089-E32B-EBD460841F50}"/>
              </a:ext>
            </a:extLst>
          </p:cNvPr>
          <p:cNvSpPr/>
          <p:nvPr/>
        </p:nvSpPr>
        <p:spPr>
          <a:xfrm>
            <a:off x="460872" y="1586577"/>
            <a:ext cx="11270255" cy="490298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ES" sz="2800" b="1" dirty="0">
                <a:solidFill>
                  <a:schemeClr val="tx1"/>
                </a:solidFill>
              </a:rPr>
              <a:t>CONCEPTO:</a:t>
            </a:r>
          </a:p>
          <a:p>
            <a:pPr algn="just"/>
            <a:endParaRPr lang="es-ES" sz="2000" b="1" dirty="0">
              <a:solidFill>
                <a:schemeClr val="tx1"/>
              </a:solidFill>
            </a:endParaRPr>
          </a:p>
          <a:p>
            <a:pPr marL="342900" indent="-342900" algn="just">
              <a:buFont typeface="Wingdings" panose="05000000000000000000" pitchFamily="2" charset="2"/>
              <a:buChar char="Ø"/>
            </a:pPr>
            <a:r>
              <a:rPr lang="es-ES" sz="2000" dirty="0">
                <a:solidFill>
                  <a:schemeClr val="tx1"/>
                </a:solidFill>
              </a:rPr>
              <a:t>Las causales excluyentes de responsabilidad establecidas en la ley disciplinaria se constituyen en prerrogativas a favor de los investigados. Su presencia impide que se estructure en todas sus categorías el reproche, al quedar incompleta su estructura jurídica, lo que genera la emisión de una decisión absolutoria.</a:t>
            </a:r>
          </a:p>
          <a:p>
            <a:pPr marL="342900" indent="-342900" algn="just">
              <a:buFont typeface="Wingdings" panose="05000000000000000000" pitchFamily="2" charset="2"/>
              <a:buChar char="Ø"/>
            </a:pPr>
            <a:r>
              <a:rPr lang="es-ES" sz="2000" dirty="0">
                <a:solidFill>
                  <a:schemeClr val="tx1"/>
                </a:solidFill>
              </a:rPr>
              <a:t>Su razón de ser se explica a partir de la condición de seres humanos que ostentan los agentes del Estado que son objeto de investigación, quienes pueden estar limitados o constreñidos en su comportamiento a actuar contrario a sus deberes funcionales, sin embargo, por esta misma razón, dichos eventos determinan que el correctivo disciplinario no tenga cabida.</a:t>
            </a:r>
          </a:p>
          <a:p>
            <a:pPr marL="342900" indent="-342900" algn="just">
              <a:buFont typeface="Wingdings" panose="05000000000000000000" pitchFamily="2" charset="2"/>
              <a:buChar char="Ø"/>
            </a:pPr>
            <a:r>
              <a:rPr lang="es-ES" sz="2000" dirty="0">
                <a:solidFill>
                  <a:schemeClr val="tx1"/>
                </a:solidFill>
              </a:rPr>
              <a:t>Tal y como acontece con las categorías de la responsabilidad disciplinaria, las causales que la excluyen se identifican con las del derecho penal, pero su aplicación y la manera en que inciden ostentan varias diferencias. </a:t>
            </a:r>
            <a:endParaRPr lang="es-CO" sz="2000" b="1" dirty="0">
              <a:solidFill>
                <a:schemeClr val="tx1"/>
              </a:solidFill>
            </a:endParaRPr>
          </a:p>
        </p:txBody>
      </p:sp>
    </p:spTree>
    <p:extLst>
      <p:ext uri="{BB962C8B-B14F-4D97-AF65-F5344CB8AC3E}">
        <p14:creationId xmlns:p14="http://schemas.microsoft.com/office/powerpoint/2010/main" val="25197602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1 Título">
            <a:extLst>
              <a:ext uri="{FF2B5EF4-FFF2-40B4-BE49-F238E27FC236}">
                <a16:creationId xmlns:a16="http://schemas.microsoft.com/office/drawing/2014/main" id="{E7862ED7-6EF3-46CE-9407-FA679E136C5A}"/>
              </a:ext>
            </a:extLst>
          </p:cNvPr>
          <p:cNvSpPr>
            <a:spLocks noGrp="1"/>
          </p:cNvSpPr>
          <p:nvPr>
            <p:ph type="title"/>
          </p:nvPr>
        </p:nvSpPr>
        <p:spPr>
          <a:xfrm>
            <a:off x="933902" y="176747"/>
            <a:ext cx="10324195" cy="1010028"/>
          </a:xfrm>
          <a:noFill/>
          <a:ln>
            <a:solidFill>
              <a:schemeClr val="bg1"/>
            </a:solidFill>
          </a:ln>
        </p:spPr>
        <p:txBody>
          <a:bodyPr>
            <a:normAutofit/>
          </a:bodyPr>
          <a:lstStyle/>
          <a:p>
            <a:pPr algn="ctr" eaLnBrk="1" hangingPunct="1"/>
            <a:r>
              <a:rPr lang="es-ES" altLang="es-CO" sz="3200" b="1" dirty="0">
                <a:solidFill>
                  <a:schemeClr val="bg1"/>
                </a:solidFill>
              </a:rPr>
              <a:t>1. POR FUERZA MAYOR O CASO FORTUITO</a:t>
            </a:r>
          </a:p>
        </p:txBody>
      </p:sp>
      <p:sp>
        <p:nvSpPr>
          <p:cNvPr id="4" name="Rectángulo redondeado 3">
            <a:extLst>
              <a:ext uri="{FF2B5EF4-FFF2-40B4-BE49-F238E27FC236}">
                <a16:creationId xmlns:a16="http://schemas.microsoft.com/office/drawing/2014/main" id="{92506C8C-73EA-D440-A2F0-0336858BB651}"/>
              </a:ext>
            </a:extLst>
          </p:cNvPr>
          <p:cNvSpPr/>
          <p:nvPr/>
        </p:nvSpPr>
        <p:spPr>
          <a:xfrm>
            <a:off x="625626" y="1770434"/>
            <a:ext cx="10749157" cy="451270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eaLnBrk="1" hangingPunct="1">
              <a:lnSpc>
                <a:spcPct val="80000"/>
              </a:lnSpc>
              <a:buFont typeface="Wingdings 2" panose="05020102010507070707" pitchFamily="18" charset="2"/>
              <a:buNone/>
            </a:pPr>
            <a:r>
              <a:rPr lang="es-ES" altLang="es-CO" sz="4400" dirty="0">
                <a:solidFill>
                  <a:schemeClr val="tx1"/>
                </a:solidFill>
                <a:latin typeface="Calibri" panose="020F0502020204030204" pitchFamily="34" charset="0"/>
                <a:cs typeface="Calibri" panose="020F0502020204030204" pitchFamily="34" charset="0"/>
              </a:rPr>
              <a:t>Existe un comportamiento del servidor, pero este no puede ser imputable por que es producto de hechos imprevistos, producto de situaciones irresistibles.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4085E22-20AE-06F6-C1DA-2043B058BEB9}"/>
              </a:ext>
            </a:extLst>
          </p:cNvPr>
          <p:cNvSpPr txBox="1"/>
          <p:nvPr/>
        </p:nvSpPr>
        <p:spPr>
          <a:xfrm>
            <a:off x="3470365" y="511580"/>
            <a:ext cx="5251269" cy="646331"/>
          </a:xfrm>
          <a:prstGeom prst="rect">
            <a:avLst/>
          </a:prstGeom>
          <a:noFill/>
          <a:ln>
            <a:solidFill>
              <a:schemeClr val="bg1"/>
            </a:solidFill>
          </a:ln>
        </p:spPr>
        <p:txBody>
          <a:bodyPr wrap="square" rtlCol="0">
            <a:spAutoFit/>
          </a:bodyPr>
          <a:lstStyle/>
          <a:p>
            <a:pPr algn="ctr"/>
            <a:r>
              <a:rPr lang="es-ES_tradnl" sz="3600" b="1" dirty="0">
                <a:solidFill>
                  <a:schemeClr val="bg1"/>
                </a:solidFill>
                <a:latin typeface="Calibri" panose="020F0502020204030204" pitchFamily="34" charset="0"/>
                <a:cs typeface="Calibri" panose="020F0502020204030204" pitchFamily="34" charset="0"/>
              </a:rPr>
              <a:t>CARACTERÍSTICAS</a:t>
            </a:r>
          </a:p>
        </p:txBody>
      </p:sp>
      <p:sp>
        <p:nvSpPr>
          <p:cNvPr id="4" name="Rectángulo redondeado 3">
            <a:extLst>
              <a:ext uri="{FF2B5EF4-FFF2-40B4-BE49-F238E27FC236}">
                <a16:creationId xmlns:a16="http://schemas.microsoft.com/office/drawing/2014/main" id="{3ECFF440-D585-3B14-FFD9-0E47A0D65165}"/>
              </a:ext>
            </a:extLst>
          </p:cNvPr>
          <p:cNvSpPr/>
          <p:nvPr/>
        </p:nvSpPr>
        <p:spPr>
          <a:xfrm>
            <a:off x="1018903" y="1885735"/>
            <a:ext cx="10154194" cy="3814354"/>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74320" indent="-274320">
              <a:buFont typeface="Wingdings 2"/>
              <a:buChar char=""/>
              <a:defRPr/>
            </a:pPr>
            <a:r>
              <a:rPr lang="es-ES" sz="3200" b="1" dirty="0">
                <a:solidFill>
                  <a:schemeClr val="tx1"/>
                </a:solidFill>
              </a:rPr>
              <a:t>CASO FORTUITO: </a:t>
            </a:r>
            <a:r>
              <a:rPr lang="es-ES" sz="3200" dirty="0">
                <a:solidFill>
                  <a:schemeClr val="tx1"/>
                </a:solidFill>
              </a:rPr>
              <a:t>EN EL RESULTADO INTERVIENE EL HOMBRE.</a:t>
            </a:r>
          </a:p>
          <a:p>
            <a:pPr marL="274320" indent="-274320">
              <a:buFont typeface="Wingdings 2"/>
              <a:buChar char=""/>
              <a:defRPr/>
            </a:pPr>
            <a:endParaRPr lang="es-ES" sz="3200" b="1" dirty="0">
              <a:solidFill>
                <a:schemeClr val="tx1"/>
              </a:solidFill>
            </a:endParaRPr>
          </a:p>
          <a:p>
            <a:pPr marL="274320" indent="-274320">
              <a:buFont typeface="Wingdings 2"/>
              <a:buChar char=""/>
              <a:defRPr/>
            </a:pPr>
            <a:r>
              <a:rPr lang="es-ES" sz="3200" b="1" dirty="0">
                <a:solidFill>
                  <a:schemeClr val="tx1"/>
                </a:solidFill>
              </a:rPr>
              <a:t>FUERZA MAYOR: </a:t>
            </a:r>
            <a:r>
              <a:rPr lang="es-ES" sz="3200" dirty="0">
                <a:solidFill>
                  <a:schemeClr val="tx1"/>
                </a:solidFill>
              </a:rPr>
              <a:t>EN EL RESULTADO NO INTERVIENE EL HOMBRE, SINO LA NATURALEZA.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820091" y="321013"/>
            <a:ext cx="9248503" cy="593387"/>
          </a:xfrm>
          <a:ln>
            <a:solidFill>
              <a:schemeClr val="bg1"/>
            </a:solidFill>
          </a:ln>
        </p:spPr>
        <p:txBody>
          <a:bodyPr>
            <a:normAutofit/>
          </a:bodyPr>
          <a:lstStyle/>
          <a:p>
            <a:r>
              <a:rPr lang="es-ES" sz="2400" b="1" dirty="0">
                <a:solidFill>
                  <a:schemeClr val="bg1"/>
                </a:solidFill>
                <a:latin typeface="+mn-lt"/>
              </a:rPr>
              <a:t>DIFERENCIAS ENTRE FUERZA MAYOR Y CASO FORTUITO </a:t>
            </a:r>
            <a:endParaRPr lang="es-CO" sz="2400" b="1" dirty="0">
              <a:solidFill>
                <a:schemeClr val="bg1"/>
              </a:solidFill>
              <a:latin typeface="+mn-lt"/>
            </a:endParaRPr>
          </a:p>
        </p:txBody>
      </p:sp>
      <p:sp>
        <p:nvSpPr>
          <p:cNvPr id="4" name="Rectángulo redondeado 3">
            <a:extLst>
              <a:ext uri="{FF2B5EF4-FFF2-40B4-BE49-F238E27FC236}">
                <a16:creationId xmlns:a16="http://schemas.microsoft.com/office/drawing/2014/main" id="{A5F9BB48-05B3-580B-2FE4-46B77A4DC2CE}"/>
              </a:ext>
            </a:extLst>
          </p:cNvPr>
          <p:cNvSpPr/>
          <p:nvPr/>
        </p:nvSpPr>
        <p:spPr>
          <a:xfrm>
            <a:off x="436329" y="1604230"/>
            <a:ext cx="11617234" cy="493275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14350" indent="-514350" algn="just">
              <a:buAutoNum type="alphaLcParenR"/>
            </a:pPr>
            <a:r>
              <a:rPr lang="es-ES" sz="2200" u="sng" dirty="0">
                <a:solidFill>
                  <a:schemeClr val="tx1"/>
                </a:solidFill>
              </a:rPr>
              <a:t>A la causa del acontecimiento</a:t>
            </a:r>
            <a:r>
              <a:rPr lang="es-ES" sz="2200" dirty="0">
                <a:solidFill>
                  <a:schemeClr val="tx1"/>
                </a:solidFill>
              </a:rPr>
              <a:t>, o sea, el caso fortuito concierne a hechos provenientes del hombre; en cambio la fuerza mayor toca con los hechos producidos por la naturaleza; </a:t>
            </a:r>
          </a:p>
          <a:p>
            <a:pPr marL="514350" indent="-514350" algn="just">
              <a:buAutoNum type="alphaLcParenR"/>
            </a:pPr>
            <a:r>
              <a:rPr lang="es-ES" sz="2200" u="sng" dirty="0">
                <a:solidFill>
                  <a:schemeClr val="tx1"/>
                </a:solidFill>
              </a:rPr>
              <a:t>A la conducta del Agente</a:t>
            </a:r>
            <a:r>
              <a:rPr lang="es-ES" sz="2200" dirty="0">
                <a:solidFill>
                  <a:schemeClr val="tx1"/>
                </a:solidFill>
              </a:rPr>
              <a:t>, esto es, al paso que el caso fortuito es la impotencia relativa para superar el hecho, la fuerza mayor es la imposibilidad absoluta; </a:t>
            </a:r>
          </a:p>
          <a:p>
            <a:pPr marL="514350" indent="-514350" algn="just">
              <a:buAutoNum type="alphaLcParenR"/>
            </a:pPr>
            <a:r>
              <a:rPr lang="es-ES" sz="2200" dirty="0">
                <a:solidFill>
                  <a:schemeClr val="tx1"/>
                </a:solidFill>
              </a:rPr>
              <a:t>A la importancia del acontecimiento, vale decir, que los hechos más destacados y significativos constituyen casos de fuerza mayor y los menos importantes, casos fortuitos; </a:t>
            </a:r>
          </a:p>
          <a:p>
            <a:pPr marL="514350" indent="-514350" algn="just">
              <a:buAutoNum type="alphaLcParenR"/>
            </a:pPr>
            <a:r>
              <a:rPr lang="es-ES" sz="2200" u="sng" dirty="0">
                <a:solidFill>
                  <a:schemeClr val="tx1"/>
                </a:solidFill>
              </a:rPr>
              <a:t>Al elemento que lo integra</a:t>
            </a:r>
            <a:r>
              <a:rPr lang="es-ES" sz="2200" dirty="0">
                <a:solidFill>
                  <a:schemeClr val="tx1"/>
                </a:solidFill>
              </a:rPr>
              <a:t>, por cuanto el caso fortuito se estructura por ser imprevisible el acontecimiento y, en cambio, la fuerza mayor por la irresistibilidad del hecho, y </a:t>
            </a:r>
          </a:p>
          <a:p>
            <a:pPr marL="514350" indent="-514350" algn="just">
              <a:buAutoNum type="alphaLcParenR"/>
            </a:pPr>
            <a:r>
              <a:rPr lang="es-ES" sz="2200" u="sng" dirty="0">
                <a:solidFill>
                  <a:schemeClr val="tx1"/>
                </a:solidFill>
              </a:rPr>
              <a:t> A la exterioridad del acontecimiento</a:t>
            </a:r>
            <a:r>
              <a:rPr lang="es-ES" sz="2200" dirty="0">
                <a:solidFill>
                  <a:schemeClr val="tx1"/>
                </a:solidFill>
              </a:rPr>
              <a:t>, o sea, el caso fortuito es el suceso interno que, por ende, ocurre dentro de la órbita de actividad del deudor o del agente del daño; la fuerza mayor consiste en el acontecimiento externo y puramente objetivo. </a:t>
            </a:r>
            <a:endParaRPr lang="es-CO" sz="2200" dirty="0">
              <a:solidFill>
                <a:schemeClr val="tx1"/>
              </a:solidFill>
            </a:endParaRPr>
          </a:p>
        </p:txBody>
      </p:sp>
    </p:spTree>
    <p:extLst>
      <p:ext uri="{BB962C8B-B14F-4D97-AF65-F5344CB8AC3E}">
        <p14:creationId xmlns:p14="http://schemas.microsoft.com/office/powerpoint/2010/main" val="60886735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ctrTitle"/>
          </p:nvPr>
        </p:nvSpPr>
        <p:spPr>
          <a:xfrm>
            <a:off x="3971109" y="435429"/>
            <a:ext cx="5312228" cy="574765"/>
          </a:xfrm>
          <a:ln>
            <a:solidFill>
              <a:schemeClr val="bg1"/>
            </a:solidFill>
          </a:ln>
        </p:spPr>
        <p:txBody>
          <a:bodyPr>
            <a:normAutofit fontScale="90000"/>
          </a:bodyPr>
          <a:lstStyle/>
          <a:p>
            <a:r>
              <a:rPr lang="es-ES" sz="2800" b="1" dirty="0">
                <a:solidFill>
                  <a:schemeClr val="bg1"/>
                </a:solidFill>
                <a:latin typeface="+mn-lt"/>
              </a:rPr>
              <a:t> FUERZA MAYOR Y CASO FORTUITO </a:t>
            </a:r>
            <a:endParaRPr lang="es-CO" sz="2800" b="1" dirty="0">
              <a:solidFill>
                <a:schemeClr val="bg1"/>
              </a:solidFill>
              <a:latin typeface="+mn-lt"/>
            </a:endParaRPr>
          </a:p>
        </p:txBody>
      </p:sp>
      <p:sp>
        <p:nvSpPr>
          <p:cNvPr id="4" name="Rectángulo redondeado 3">
            <a:extLst>
              <a:ext uri="{FF2B5EF4-FFF2-40B4-BE49-F238E27FC236}">
                <a16:creationId xmlns:a16="http://schemas.microsoft.com/office/drawing/2014/main" id="{2B753B87-1C32-217C-6421-F913DC2B0E7E}"/>
              </a:ext>
            </a:extLst>
          </p:cNvPr>
          <p:cNvSpPr/>
          <p:nvPr/>
        </p:nvSpPr>
        <p:spPr>
          <a:xfrm>
            <a:off x="357051" y="1576251"/>
            <a:ext cx="11477898" cy="458070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ES" sz="2800" b="1" dirty="0">
                <a:solidFill>
                  <a:schemeClr val="tx1"/>
                </a:solidFill>
              </a:rPr>
              <a:t>Requisitos:</a:t>
            </a:r>
          </a:p>
          <a:p>
            <a:pPr algn="just"/>
            <a:endParaRPr lang="es-ES" sz="2000" b="1" dirty="0">
              <a:solidFill>
                <a:schemeClr val="tx1"/>
              </a:solidFill>
            </a:endParaRPr>
          </a:p>
          <a:p>
            <a:pPr algn="just"/>
            <a:r>
              <a:rPr lang="es-ES" sz="3600" dirty="0">
                <a:solidFill>
                  <a:schemeClr val="tx1"/>
                </a:solidFill>
              </a:rPr>
              <a:t>“Hecho </a:t>
            </a:r>
            <a:r>
              <a:rPr lang="es-ES" sz="3600" b="1" u="sng" dirty="0">
                <a:solidFill>
                  <a:schemeClr val="tx1"/>
                </a:solidFill>
              </a:rPr>
              <a:t>imprevisible</a:t>
            </a:r>
            <a:r>
              <a:rPr lang="es-ES" sz="3600" dirty="0">
                <a:solidFill>
                  <a:schemeClr val="tx1"/>
                </a:solidFill>
              </a:rPr>
              <a:t>, el cual se convierte en </a:t>
            </a:r>
            <a:r>
              <a:rPr lang="es-ES" sz="3600" b="1" u="sng" dirty="0">
                <a:solidFill>
                  <a:schemeClr val="tx1"/>
                </a:solidFill>
              </a:rPr>
              <a:t>irresistible</a:t>
            </a:r>
            <a:r>
              <a:rPr lang="es-ES" sz="3600" dirty="0">
                <a:solidFill>
                  <a:schemeClr val="tx1"/>
                </a:solidFill>
              </a:rPr>
              <a:t> y, por ende, </a:t>
            </a:r>
            <a:r>
              <a:rPr lang="es-ES" sz="3600" b="1" u="sng" dirty="0">
                <a:solidFill>
                  <a:schemeClr val="tx1"/>
                </a:solidFill>
              </a:rPr>
              <a:t>no querido </a:t>
            </a:r>
            <a:r>
              <a:rPr lang="es-ES" sz="3600" dirty="0">
                <a:solidFill>
                  <a:schemeClr val="tx1"/>
                </a:solidFill>
              </a:rPr>
              <a:t>o que se trate de un hecho previsto o al menos </a:t>
            </a:r>
            <a:r>
              <a:rPr lang="es-ES" sz="3600" b="1" u="sng" dirty="0">
                <a:solidFill>
                  <a:schemeClr val="tx1"/>
                </a:solidFill>
              </a:rPr>
              <a:t>previsible</a:t>
            </a:r>
            <a:r>
              <a:rPr lang="es-ES" sz="3600" dirty="0">
                <a:solidFill>
                  <a:schemeClr val="tx1"/>
                </a:solidFill>
              </a:rPr>
              <a:t>, el cual se califica de </a:t>
            </a:r>
            <a:r>
              <a:rPr lang="es-ES" sz="3600" b="1" u="sng" dirty="0">
                <a:solidFill>
                  <a:schemeClr val="tx1"/>
                </a:solidFill>
              </a:rPr>
              <a:t>inevitable</a:t>
            </a:r>
            <a:r>
              <a:rPr lang="es-ES" sz="3600" dirty="0">
                <a:solidFill>
                  <a:schemeClr val="tx1"/>
                </a:solidFill>
              </a:rPr>
              <a:t> por su carácter de </a:t>
            </a:r>
            <a:r>
              <a:rPr lang="es-ES" sz="3600" b="1" u="sng" dirty="0">
                <a:solidFill>
                  <a:schemeClr val="tx1"/>
                </a:solidFill>
              </a:rPr>
              <a:t>irresistible</a:t>
            </a:r>
            <a:r>
              <a:rPr lang="es-ES" sz="3600" dirty="0">
                <a:solidFill>
                  <a:schemeClr val="tx1"/>
                </a:solidFill>
              </a:rPr>
              <a:t>" </a:t>
            </a:r>
          </a:p>
          <a:p>
            <a:pPr algn="just"/>
            <a:endParaRPr lang="es-ES" sz="1600" b="1" dirty="0">
              <a:solidFill>
                <a:srgbClr val="FF0000"/>
              </a:solidFill>
            </a:endParaRPr>
          </a:p>
          <a:p>
            <a:pPr algn="just"/>
            <a:r>
              <a:rPr lang="es-ES" sz="1400" b="1" dirty="0">
                <a:solidFill>
                  <a:srgbClr val="FF0000"/>
                </a:solidFill>
              </a:rPr>
              <a:t>Procuraduría General de la Nación. Sala Disciplinaria. Fallo de segunda instancia). </a:t>
            </a:r>
            <a:r>
              <a:rPr lang="es-ES" sz="1400" b="1" dirty="0" err="1">
                <a:solidFill>
                  <a:srgbClr val="FF0000"/>
                </a:solidFill>
              </a:rPr>
              <a:t>Exp</a:t>
            </a:r>
            <a:r>
              <a:rPr lang="es-ES" sz="1400" b="1" dirty="0">
                <a:solidFill>
                  <a:srgbClr val="FF0000"/>
                </a:solidFill>
              </a:rPr>
              <a:t>. 161-2805 (030-97948/04). 16 de febrero de 2006)</a:t>
            </a:r>
            <a:endParaRPr lang="es-CO" sz="1400" b="1" dirty="0">
              <a:solidFill>
                <a:srgbClr val="FF0000"/>
              </a:solidFill>
            </a:endParaRPr>
          </a:p>
        </p:txBody>
      </p:sp>
    </p:spTree>
    <p:extLst>
      <p:ext uri="{BB962C8B-B14F-4D97-AF65-F5344CB8AC3E}">
        <p14:creationId xmlns:p14="http://schemas.microsoft.com/office/powerpoint/2010/main" val="5151093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72372A-CDE8-4B97-9CE0-FF9E29AA22BE}"/>
              </a:ext>
            </a:extLst>
          </p:cNvPr>
          <p:cNvSpPr>
            <a:spLocks noGrp="1"/>
          </p:cNvSpPr>
          <p:nvPr>
            <p:ph type="ctrTitle"/>
          </p:nvPr>
        </p:nvSpPr>
        <p:spPr>
          <a:xfrm>
            <a:off x="1117065" y="278674"/>
            <a:ext cx="10243055" cy="839893"/>
          </a:xfrm>
          <a:noFill/>
          <a:ln>
            <a:solidFill>
              <a:schemeClr val="bg1"/>
            </a:solidFill>
          </a:ln>
        </p:spPr>
        <p:txBody>
          <a:bodyPr>
            <a:noAutofit/>
          </a:bodyPr>
          <a:lstStyle/>
          <a:p>
            <a:r>
              <a:rPr lang="es-MX" sz="2000" b="1" dirty="0">
                <a:solidFill>
                  <a:schemeClr val="bg1"/>
                </a:solidFill>
              </a:rPr>
              <a:t>Consejo de Estado, Sentencia del 4 de   marzo de 2016. Radicación No.  11001-03-25-000-2012-00098-00(0438-12) C.P. Dr. Gabriel Valbuena Hernández </a:t>
            </a:r>
            <a:endParaRPr lang="es-CO" sz="2000" b="1" dirty="0">
              <a:solidFill>
                <a:schemeClr val="bg1"/>
              </a:solidFill>
            </a:endParaRPr>
          </a:p>
        </p:txBody>
      </p:sp>
      <p:sp>
        <p:nvSpPr>
          <p:cNvPr id="4" name="Rectángulo redondeado 3">
            <a:extLst>
              <a:ext uri="{FF2B5EF4-FFF2-40B4-BE49-F238E27FC236}">
                <a16:creationId xmlns:a16="http://schemas.microsoft.com/office/drawing/2014/main" id="{0D6D9903-022A-C6E7-1BFD-214EC47E6F30}"/>
              </a:ext>
            </a:extLst>
          </p:cNvPr>
          <p:cNvSpPr/>
          <p:nvPr/>
        </p:nvSpPr>
        <p:spPr>
          <a:xfrm>
            <a:off x="357049" y="1645920"/>
            <a:ext cx="11521440" cy="4746171"/>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lnSpc>
                <a:spcPct val="120000"/>
              </a:lnSpc>
            </a:pPr>
            <a:r>
              <a:rPr lang="es-MX" sz="1800" i="1" dirty="0">
                <a:solidFill>
                  <a:schemeClr val="tx1"/>
                </a:solidFill>
              </a:rPr>
              <a:t>Así las cosas, encuentra la Sala que la Procuraduría Regional de Santander al desatar el recurso de apelación, valoró apropiadamente la incapacidad laboral aportada y tantas veces invocada por la investigada; prueba a partir de la cual quedó demostrado que la señora Martha Cecilia Cárdenas evidentemente sufrió un accidente el día 14 de marzo de 2010 que le impidió regresar a cumplir sus funciones de jurado de votación, actuación que soporta la inexistencia de conducta disciplinaria relevante, toda vez que está amparada por una de las causales de exclusión de la responsabilidad disciplinaria (fuerza mayor o caso fortuito) consagrada en el numeral 1º del artículo 28 de la Ley 734 de 2002. Pues, no hay que olvidar que la fuerza mayor y el caso fortuito se trata de circunstancias no imputables a título de dolo o culpa a cargo del sujeto disciplinable, por otra parte, tampoco es posible proferir juicio de reproche por aquellos hechos que solamente pueden ser atribuidos a una causa extraña y ajena al comportamiento de la persona, de la cual no es posible resistirse o que escapa a las posibilidades efectivas de previsión; como efectivamente aconteció en el caso sub examine, en donde la demandante no podía prever lo que le iba a suceder, hecho que la releva de cualquier tipo de responsabilidad disciplinaria, como en efecto lo consideró en su oportunidad la Procuraduría. </a:t>
            </a:r>
            <a:endParaRPr lang="es-CO" sz="1800" i="1" dirty="0">
              <a:solidFill>
                <a:schemeClr val="tx1"/>
              </a:solidFill>
            </a:endParaRPr>
          </a:p>
        </p:txBody>
      </p:sp>
    </p:spTree>
    <p:extLst>
      <p:ext uri="{BB962C8B-B14F-4D97-AF65-F5344CB8AC3E}">
        <p14:creationId xmlns:p14="http://schemas.microsoft.com/office/powerpoint/2010/main" val="7424828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C07F0C-5584-461C-BF40-49B29341FDD2}"/>
              </a:ext>
            </a:extLst>
          </p:cNvPr>
          <p:cNvSpPr>
            <a:spLocks noGrp="1"/>
          </p:cNvSpPr>
          <p:nvPr>
            <p:ph type="ctrTitle"/>
          </p:nvPr>
        </p:nvSpPr>
        <p:spPr>
          <a:xfrm>
            <a:off x="62593" y="104504"/>
            <a:ext cx="11850733" cy="1162026"/>
          </a:xfrm>
        </p:spPr>
        <p:txBody>
          <a:bodyPr>
            <a:noAutofit/>
          </a:bodyPr>
          <a:lstStyle/>
          <a:p>
            <a:r>
              <a:rPr lang="es-MX" sz="1800" b="1" i="1" dirty="0">
                <a:solidFill>
                  <a:schemeClr val="bg1"/>
                </a:solidFill>
              </a:rPr>
              <a:t>    ¿La privación de la libertad con fines de extradición de un congresista constituye fuerza mayor que excluye la configuración de la causal de pérdida de investidura por no tomar posesión del cargo en los términos del numeral 3 y parágrafo del artículo 183 de la Constitución Política de Colombia? </a:t>
            </a:r>
            <a:br>
              <a:rPr lang="es-MX" sz="2000" b="1" i="1" dirty="0">
                <a:solidFill>
                  <a:schemeClr val="bg1"/>
                </a:solidFill>
              </a:rPr>
            </a:br>
            <a:endParaRPr lang="es-CO" sz="2000" b="1" dirty="0">
              <a:solidFill>
                <a:schemeClr val="bg1"/>
              </a:solidFill>
            </a:endParaRPr>
          </a:p>
        </p:txBody>
      </p:sp>
      <p:sp>
        <p:nvSpPr>
          <p:cNvPr id="4" name="Rectángulo redondeado 3">
            <a:extLst>
              <a:ext uri="{FF2B5EF4-FFF2-40B4-BE49-F238E27FC236}">
                <a16:creationId xmlns:a16="http://schemas.microsoft.com/office/drawing/2014/main" id="{D6A77955-496B-2C6F-E178-900A30841E13}"/>
              </a:ext>
            </a:extLst>
          </p:cNvPr>
          <p:cNvSpPr/>
          <p:nvPr/>
        </p:nvSpPr>
        <p:spPr>
          <a:xfrm>
            <a:off x="409303" y="1506583"/>
            <a:ext cx="11504023" cy="510322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MX" sz="1500" dirty="0">
                <a:solidFill>
                  <a:schemeClr val="tx1"/>
                </a:solidFill>
              </a:rPr>
              <a:t>Para resolver esta controversia la Sala parte de la legislación civil que considera este fenómeno jurídico como aquella situación imprevisible o imprevista que es imposible de resistir. Sus elementos han sido desarrollados, principalmente, desde el punto de vista de la responsabilidad civil y allí se ha indicado que el hecho que se invoca como constitutivo de fuerza mayor debe reunir las siguientes tres características: </a:t>
            </a:r>
          </a:p>
          <a:p>
            <a:pPr algn="just"/>
            <a:r>
              <a:rPr lang="es-MX" sz="1500" dirty="0">
                <a:solidFill>
                  <a:schemeClr val="tx1"/>
                </a:solidFill>
              </a:rPr>
              <a:t>• </a:t>
            </a:r>
            <a:r>
              <a:rPr lang="es-MX" sz="1500" b="1" dirty="0">
                <a:solidFill>
                  <a:schemeClr val="tx1"/>
                </a:solidFill>
              </a:rPr>
              <a:t>Imprevisible</a:t>
            </a:r>
            <a:r>
              <a:rPr lang="es-MX" sz="1500" dirty="0">
                <a:solidFill>
                  <a:schemeClr val="tx1"/>
                </a:solidFill>
              </a:rPr>
              <a:t> (imprevisibilidad). Significa que quien aduce el hecho como constitutivo de fuerza mayor estuvo impedido para actuar con el fin de evitar sus consecuencias porque no podía prever con anterioridad su ocurrencia; es decir, que no había alguna razón especial para que el sujeto pensara que se produciría el acontecimiento que configura la fuerza mayor. La Sala de Casación Civil de la Corte Suprema de Justicia, explica que el hecho imprevisible es aquel «que dentro de las circunstancias normales de la vida, no sea posible contemplar por anticipado su ocurrencia». </a:t>
            </a:r>
          </a:p>
          <a:p>
            <a:pPr algn="just"/>
            <a:r>
              <a:rPr lang="es-MX" sz="1500" dirty="0">
                <a:solidFill>
                  <a:schemeClr val="tx1"/>
                </a:solidFill>
              </a:rPr>
              <a:t>• </a:t>
            </a:r>
            <a:r>
              <a:rPr lang="es-MX" sz="1500" b="1" dirty="0">
                <a:solidFill>
                  <a:schemeClr val="tx1"/>
                </a:solidFill>
              </a:rPr>
              <a:t>Irresistible</a:t>
            </a:r>
            <a:r>
              <a:rPr lang="es-MX" sz="1500" dirty="0">
                <a:solidFill>
                  <a:schemeClr val="tx1"/>
                </a:solidFill>
              </a:rPr>
              <a:t> (irresistibilidad). Implica que el cumplimiento de la obligación se torne imposible pese a la conducta prudente adoptada por el sujeto. Es decir, hace referencia a que quien alegue la fuerza mayor debe probar que la situación que invoca conllevó la imposibilidad de cumplir o de obrar de manera diferente a como lo hizo; por lo tanto, no se trata de una simple dificultad sino de un verdadero obstáculo insuperable. </a:t>
            </a:r>
          </a:p>
          <a:p>
            <a:pPr algn="just"/>
            <a:r>
              <a:rPr lang="es-MX" sz="1500" dirty="0">
                <a:solidFill>
                  <a:schemeClr val="tx1"/>
                </a:solidFill>
              </a:rPr>
              <a:t>• </a:t>
            </a:r>
            <a:r>
              <a:rPr lang="es-MX" sz="1500" b="1" dirty="0">
                <a:solidFill>
                  <a:schemeClr val="tx1"/>
                </a:solidFill>
              </a:rPr>
              <a:t>Extraño o exterior</a:t>
            </a:r>
            <a:r>
              <a:rPr lang="es-MX" sz="1500" dirty="0">
                <a:solidFill>
                  <a:schemeClr val="tx1"/>
                </a:solidFill>
              </a:rPr>
              <a:t> (no imputabilidad o ajenidad). Significa que no puede alegar esa causa quien ha contribuido con su conducta a la realización del hecho alegado; es decir, el afectado no puede haber intervenido en la situación que le imposibilitó cumplir su deber u obligación, de forma que no haya tenido control sobre la situación ni injerencia en esta.  Por esa razón el acontecimiento no puede ser imputable a la persona. Sobre este último elemento la jurisprudencia del Consejo de Estado y de la Corte Constitucional coinciden en señalar que la exterioridad se concreta en que el acontecimiento o circunstancia que se invoca como causa extraña, también debe resultarle ajeno jurídicamente, esto es, que quien lo alega no haya tenido control sobre la situación, ni injerencia en la misma, es decir, que estuvo fuera de su acción y por el cual no tiene el deber jurídico de responder.</a:t>
            </a:r>
            <a:endParaRPr lang="es-CO" sz="1500" i="1" dirty="0">
              <a:solidFill>
                <a:schemeClr val="tx1"/>
              </a:solidFill>
            </a:endParaRPr>
          </a:p>
        </p:txBody>
      </p:sp>
    </p:spTree>
    <p:extLst>
      <p:ext uri="{BB962C8B-B14F-4D97-AF65-F5344CB8AC3E}">
        <p14:creationId xmlns:p14="http://schemas.microsoft.com/office/powerpoint/2010/main" val="19342411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5EFDB5-119A-4907-AB63-3545375E2DA1}"/>
              </a:ext>
            </a:extLst>
          </p:cNvPr>
          <p:cNvSpPr>
            <a:spLocks noGrp="1"/>
          </p:cNvSpPr>
          <p:nvPr>
            <p:ph type="ctrTitle"/>
          </p:nvPr>
        </p:nvSpPr>
        <p:spPr>
          <a:xfrm>
            <a:off x="1994263" y="375557"/>
            <a:ext cx="8682446" cy="1017814"/>
          </a:xfrm>
          <a:ln>
            <a:solidFill>
              <a:schemeClr val="bg1"/>
            </a:solidFill>
          </a:ln>
        </p:spPr>
        <p:txBody>
          <a:bodyPr>
            <a:normAutofit/>
          </a:bodyPr>
          <a:lstStyle/>
          <a:p>
            <a:r>
              <a:rPr lang="es-CO" sz="1600" b="1" dirty="0">
                <a:solidFill>
                  <a:schemeClr val="bg1"/>
                </a:solidFill>
              </a:rPr>
              <a:t>CONSEJO DE ESTADO SALA PLENA DE LO CONTENCIOSO ADMINISTRATIVO Magistrado ponente: WILLIAM HERNÁNDEZ GÓMEZ Bogotá D.C., 28 de mayo de 2019 Referencia: Pérdida de investidura – resuelve apelación de fallo - Radicación: 11001-03-15-000-2018-03883-01 (PI 1881-2019)</a:t>
            </a:r>
            <a:br>
              <a:rPr lang="es-CO" sz="1600" b="1" dirty="0">
                <a:solidFill>
                  <a:schemeClr val="bg1"/>
                </a:solidFill>
              </a:rPr>
            </a:br>
            <a:endParaRPr lang="es-CO" sz="1600" b="1" dirty="0">
              <a:solidFill>
                <a:schemeClr val="bg1"/>
              </a:solidFill>
            </a:endParaRPr>
          </a:p>
        </p:txBody>
      </p:sp>
      <p:sp>
        <p:nvSpPr>
          <p:cNvPr id="4" name="Rectángulo redondeado 3">
            <a:extLst>
              <a:ext uri="{FF2B5EF4-FFF2-40B4-BE49-F238E27FC236}">
                <a16:creationId xmlns:a16="http://schemas.microsoft.com/office/drawing/2014/main" id="{9FEFEBF4-F964-1163-6728-87B2E95F27B0}"/>
              </a:ext>
            </a:extLst>
          </p:cNvPr>
          <p:cNvSpPr/>
          <p:nvPr/>
        </p:nvSpPr>
        <p:spPr>
          <a:xfrm>
            <a:off x="525294" y="1889760"/>
            <a:ext cx="11167353" cy="4188822"/>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MX" sz="2800" b="1" i="1" dirty="0">
                <a:solidFill>
                  <a:schemeClr val="tx1"/>
                </a:solidFill>
              </a:rPr>
              <a:t>Conclusión: </a:t>
            </a:r>
            <a:r>
              <a:rPr lang="es-MX" sz="2800" i="1" dirty="0">
                <a:solidFill>
                  <a:schemeClr val="tx1"/>
                </a:solidFill>
              </a:rPr>
              <a:t>La privación de la libertad por orden de captura con fines de extradición a un congresista sí configura el elemento de exterioridad o ajenidad de la conducta exigido para configurar fuerza mayor, que excluye la configuración de la causal de pérdida de investidura por no tomar posesión del cargo en los términos del numeral 3 y parágrafo del artículo 183 de la Constitución Política de Colombia. </a:t>
            </a:r>
            <a:endParaRPr lang="es-CO" sz="2800" i="1" dirty="0">
              <a:solidFill>
                <a:schemeClr val="tx1"/>
              </a:solidFill>
            </a:endParaRPr>
          </a:p>
        </p:txBody>
      </p:sp>
    </p:spTree>
    <p:extLst>
      <p:ext uri="{BB962C8B-B14F-4D97-AF65-F5344CB8AC3E}">
        <p14:creationId xmlns:p14="http://schemas.microsoft.com/office/powerpoint/2010/main" val="365418235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1 Título">
            <a:extLst>
              <a:ext uri="{FF2B5EF4-FFF2-40B4-BE49-F238E27FC236}">
                <a16:creationId xmlns:a16="http://schemas.microsoft.com/office/drawing/2014/main" id="{97CBF1FC-97E1-4271-9379-FC91026B284D}"/>
              </a:ext>
            </a:extLst>
          </p:cNvPr>
          <p:cNvSpPr>
            <a:spLocks noGrp="1"/>
          </p:cNvSpPr>
          <p:nvPr>
            <p:ph type="title"/>
          </p:nvPr>
        </p:nvSpPr>
        <p:spPr>
          <a:xfrm>
            <a:off x="2152650" y="346166"/>
            <a:ext cx="7886700" cy="866926"/>
          </a:xfrm>
          <a:ln>
            <a:solidFill>
              <a:schemeClr val="bg1"/>
            </a:solidFill>
          </a:ln>
        </p:spPr>
        <p:txBody>
          <a:bodyPr>
            <a:normAutofit/>
          </a:bodyPr>
          <a:lstStyle/>
          <a:p>
            <a:pPr algn="ctr" eaLnBrk="1" hangingPunct="1"/>
            <a:r>
              <a:rPr lang="es-ES" altLang="es-CO" sz="3600" b="1" dirty="0">
                <a:solidFill>
                  <a:schemeClr val="bg1"/>
                </a:solidFill>
                <a:latin typeface="Calibri" panose="020F0502020204030204" pitchFamily="34" charset="0"/>
                <a:cs typeface="Calibri" panose="020F0502020204030204" pitchFamily="34" charset="0"/>
              </a:rPr>
              <a:t>2. COLISIÓN DE DEBERES</a:t>
            </a:r>
          </a:p>
        </p:txBody>
      </p:sp>
      <p:sp>
        <p:nvSpPr>
          <p:cNvPr id="2" name="Rectángulo redondeado 1">
            <a:extLst>
              <a:ext uri="{FF2B5EF4-FFF2-40B4-BE49-F238E27FC236}">
                <a16:creationId xmlns:a16="http://schemas.microsoft.com/office/drawing/2014/main" id="{74F45B8F-6A86-AFE6-0359-A696A69AC15D}"/>
              </a:ext>
            </a:extLst>
          </p:cNvPr>
          <p:cNvSpPr/>
          <p:nvPr/>
        </p:nvSpPr>
        <p:spPr>
          <a:xfrm>
            <a:off x="409303" y="1682931"/>
            <a:ext cx="11373394" cy="479842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74320" indent="-274320" algn="just">
              <a:buFont typeface="Wingdings 2"/>
              <a:buChar char=""/>
              <a:defRPr/>
            </a:pPr>
            <a:r>
              <a:rPr lang="es-ES" sz="3200" b="1" i="1" dirty="0">
                <a:solidFill>
                  <a:schemeClr val="tx1"/>
                </a:solidFill>
              </a:rPr>
              <a:t>EN ESTRICTO CUMPLIMIENTO DE UN DEBER CONSTITUCIONAL O LEGAL</a:t>
            </a:r>
          </a:p>
          <a:p>
            <a:pPr marL="274320" indent="-274320" algn="just">
              <a:buFont typeface="Wingdings 2"/>
              <a:buChar char=""/>
              <a:defRPr/>
            </a:pPr>
            <a:endParaRPr lang="es-ES" sz="3200" b="1" i="1" dirty="0">
              <a:solidFill>
                <a:schemeClr val="tx1"/>
              </a:solidFill>
            </a:endParaRPr>
          </a:p>
          <a:p>
            <a:pPr marL="274320" indent="-274320" algn="just">
              <a:buNone/>
              <a:defRPr/>
            </a:pPr>
            <a:r>
              <a:rPr lang="es-ES" sz="3200" b="1" i="1" dirty="0">
                <a:solidFill>
                  <a:schemeClr val="tx1"/>
                </a:solidFill>
              </a:rPr>
              <a:t>	Ante la confrontación de dos deberes se debe sacrificar uno para realizar otro, cumpliéndose casi siempre el de mayor jerarquía.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1 Título">
            <a:extLst>
              <a:ext uri="{FF2B5EF4-FFF2-40B4-BE49-F238E27FC236}">
                <a16:creationId xmlns:a16="http://schemas.microsoft.com/office/drawing/2014/main" id="{F29715A9-D1DB-4E4F-B2FA-8E50FE77C577}"/>
              </a:ext>
            </a:extLst>
          </p:cNvPr>
          <p:cNvSpPr>
            <a:spLocks noGrp="1"/>
          </p:cNvSpPr>
          <p:nvPr>
            <p:ph type="title"/>
          </p:nvPr>
        </p:nvSpPr>
        <p:spPr>
          <a:xfrm>
            <a:off x="2499407" y="194554"/>
            <a:ext cx="7886700" cy="915790"/>
          </a:xfrm>
          <a:ln>
            <a:solidFill>
              <a:schemeClr val="bg1"/>
            </a:solidFill>
          </a:ln>
        </p:spPr>
        <p:txBody>
          <a:bodyPr>
            <a:normAutofit/>
          </a:bodyPr>
          <a:lstStyle/>
          <a:p>
            <a:pPr algn="ctr" eaLnBrk="1" hangingPunct="1"/>
            <a:r>
              <a:rPr lang="es-ES" altLang="es-CO" sz="4000" b="1" dirty="0">
                <a:solidFill>
                  <a:schemeClr val="bg1"/>
                </a:solidFill>
                <a:latin typeface="+mn-lt"/>
              </a:rPr>
              <a:t>3. COLISIÓN DE DEBERES</a:t>
            </a:r>
            <a:endParaRPr lang="es-ES" altLang="es-CO" sz="4000" dirty="0">
              <a:solidFill>
                <a:schemeClr val="bg1"/>
              </a:solidFill>
              <a:latin typeface="+mn-lt"/>
            </a:endParaRPr>
          </a:p>
        </p:txBody>
      </p:sp>
      <p:sp>
        <p:nvSpPr>
          <p:cNvPr id="2" name="Rectángulo redondeado 1">
            <a:extLst>
              <a:ext uri="{FF2B5EF4-FFF2-40B4-BE49-F238E27FC236}">
                <a16:creationId xmlns:a16="http://schemas.microsoft.com/office/drawing/2014/main" id="{82DA7806-A795-4335-6362-B5EC7069622A}"/>
              </a:ext>
            </a:extLst>
          </p:cNvPr>
          <p:cNvSpPr/>
          <p:nvPr/>
        </p:nvSpPr>
        <p:spPr>
          <a:xfrm>
            <a:off x="518160" y="1741787"/>
            <a:ext cx="11155680" cy="4624921"/>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74320" indent="-274320">
              <a:buNone/>
              <a:defRPr/>
            </a:pPr>
            <a:r>
              <a:rPr lang="es-ES" sz="2800" b="1" i="1" dirty="0">
                <a:solidFill>
                  <a:srgbClr val="FF0000"/>
                </a:solidFill>
              </a:rPr>
              <a:t>REQUISITOS</a:t>
            </a:r>
          </a:p>
          <a:p>
            <a:pPr marL="274320" indent="-274320">
              <a:buNone/>
              <a:defRPr/>
            </a:pPr>
            <a:endParaRPr lang="es-ES" b="1" i="1" dirty="0">
              <a:solidFill>
                <a:schemeClr val="tx1"/>
              </a:solidFill>
            </a:endParaRPr>
          </a:p>
          <a:p>
            <a:pPr marL="514350" indent="-514350" algn="just">
              <a:buFont typeface="Wingdings 2"/>
              <a:buAutoNum type="arabicPeriod"/>
              <a:defRPr/>
            </a:pPr>
            <a:r>
              <a:rPr lang="es-ES" sz="2800" b="1" i="1" dirty="0">
                <a:solidFill>
                  <a:schemeClr val="tx1"/>
                </a:solidFill>
              </a:rPr>
              <a:t>Deben existir por lo menos dos deberes </a:t>
            </a:r>
          </a:p>
          <a:p>
            <a:pPr marL="514350" indent="-514350" algn="just">
              <a:buFont typeface="Wingdings 2"/>
              <a:buAutoNum type="arabicPeriod"/>
              <a:defRPr/>
            </a:pPr>
            <a:r>
              <a:rPr lang="es-ES" sz="2800" b="1" i="1" dirty="0">
                <a:solidFill>
                  <a:schemeClr val="tx1"/>
                </a:solidFill>
              </a:rPr>
              <a:t>Los deberes deben ser jurídicos o funcionales.</a:t>
            </a:r>
          </a:p>
          <a:p>
            <a:pPr marL="514350" indent="-514350" algn="just">
              <a:buFont typeface="Wingdings 2"/>
              <a:buAutoNum type="arabicPeriod"/>
              <a:defRPr/>
            </a:pPr>
            <a:r>
              <a:rPr lang="es-ES" sz="2800" b="1" i="1" dirty="0">
                <a:solidFill>
                  <a:schemeClr val="tx1"/>
                </a:solidFill>
              </a:rPr>
              <a:t>Los deberes deben estar dirigidos a la misma persona.</a:t>
            </a:r>
          </a:p>
          <a:p>
            <a:pPr marL="514350" indent="-514350" algn="just">
              <a:buFont typeface="Wingdings 2"/>
              <a:buAutoNum type="arabicPeriod"/>
              <a:defRPr/>
            </a:pPr>
            <a:r>
              <a:rPr lang="es-ES" sz="2800" b="1" i="1" dirty="0">
                <a:solidFill>
                  <a:schemeClr val="tx1"/>
                </a:solidFill>
              </a:rPr>
              <a:t>El agente debe actuar con el conocimiento de que se está actuando con la finalidad de cumplir con el deber.</a:t>
            </a:r>
          </a:p>
          <a:p>
            <a:pPr marL="514350" indent="-514350" algn="just">
              <a:buFont typeface="Wingdings 2"/>
              <a:buAutoNum type="arabicPeriod"/>
              <a:defRPr/>
            </a:pPr>
            <a:r>
              <a:rPr lang="es-ES" sz="2800" b="1" i="1" dirty="0">
                <a:solidFill>
                  <a:schemeClr val="tx1"/>
                </a:solidFill>
              </a:rPr>
              <a:t>Uno de los deberes de imponer hacer algo  por que no existe colisión de deberes de omisión.</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1DF4CBE6-F88C-41E4-A368-C4997FB55ACC}"/>
              </a:ext>
            </a:extLst>
          </p:cNvPr>
          <p:cNvSpPr>
            <a:spLocks noGrp="1" noChangeArrowheads="1"/>
          </p:cNvSpPr>
          <p:nvPr>
            <p:ph type="title"/>
          </p:nvPr>
        </p:nvSpPr>
        <p:spPr bwMode="auto">
          <a:xfrm>
            <a:off x="499320" y="179383"/>
            <a:ext cx="11385703" cy="830997"/>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s-ES_tradnl" altLang="es-CO" sz="1600" b="1" i="0" u="none" strike="noStrike" cap="none" normalizeH="0" baseline="0" dirty="0">
                <a:ln>
                  <a:noFill/>
                </a:ln>
                <a:solidFill>
                  <a:schemeClr val="bg1"/>
                </a:solidFill>
                <a:effectLst/>
                <a:ea typeface="Times New Roman" panose="02020603050405020304" pitchFamily="18" charset="0"/>
                <a:cs typeface="Arial" panose="020B0604020202020204" pitchFamily="34" charset="0"/>
              </a:rPr>
              <a:t>Consejo de Estado Sala de </a:t>
            </a:r>
            <a:r>
              <a:rPr lang="es-ES_tradnl" altLang="es-CO" sz="1600" b="1" dirty="0">
                <a:solidFill>
                  <a:schemeClr val="bg1"/>
                </a:solidFill>
                <a:ea typeface="Times New Roman" panose="02020603050405020304" pitchFamily="18" charset="0"/>
                <a:cs typeface="Arial" panose="020B0604020202020204" pitchFamily="34" charset="0"/>
              </a:rPr>
              <a:t>l</a:t>
            </a:r>
            <a:r>
              <a:rPr kumimoji="0" lang="es-ES_tradnl" altLang="es-CO" sz="1600" b="1" i="0" u="none" strike="noStrike" cap="none" normalizeH="0" baseline="0" dirty="0">
                <a:ln>
                  <a:noFill/>
                </a:ln>
                <a:solidFill>
                  <a:schemeClr val="bg1"/>
                </a:solidFill>
                <a:effectLst/>
                <a:ea typeface="Times New Roman" panose="02020603050405020304" pitchFamily="18" charset="0"/>
                <a:cs typeface="Arial" panose="020B0604020202020204" pitchFamily="34" charset="0"/>
              </a:rPr>
              <a:t>o Contencioso Administrativo</a:t>
            </a:r>
            <a:br>
              <a:rPr kumimoji="0" lang="es-CO" altLang="es-CO" sz="1600" b="1" i="0" u="none" strike="noStrike" cap="none" normalizeH="0" baseline="0" dirty="0">
                <a:ln>
                  <a:noFill/>
                </a:ln>
                <a:solidFill>
                  <a:schemeClr val="bg1"/>
                </a:solidFill>
                <a:effectLst/>
              </a:rPr>
            </a:br>
            <a:r>
              <a:rPr kumimoji="0" lang="es-ES_tradnl" altLang="es-CO" sz="1600" b="1" i="0" u="none" strike="noStrike" cap="none" normalizeH="0" baseline="0" dirty="0">
                <a:ln>
                  <a:noFill/>
                </a:ln>
                <a:solidFill>
                  <a:schemeClr val="bg1"/>
                </a:solidFill>
                <a:effectLst/>
                <a:ea typeface="Times New Roman" panose="02020603050405020304" pitchFamily="18" charset="0"/>
                <a:cs typeface="Arial" panose="020B0604020202020204" pitchFamily="34" charset="0"/>
              </a:rPr>
              <a:t>Sección Segunda Subsección "A“ C. P. Dr. Luis Rafael Vergara Quintero</a:t>
            </a:r>
            <a:endParaRPr kumimoji="0" lang="es-CO" altLang="es-CO" sz="1600" b="1" i="0" u="none" strike="noStrike" cap="none" normalizeH="0" baseline="0" dirty="0">
              <a:ln>
                <a:noFill/>
              </a:ln>
              <a:solidFill>
                <a:schemeClr val="bg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s-ES_tradnl" altLang="es-CO" sz="1600" b="1" i="0" u="none" strike="noStrike" cap="none" normalizeH="0" baseline="0" dirty="0">
                <a:ln>
                  <a:noFill/>
                </a:ln>
                <a:solidFill>
                  <a:schemeClr val="bg1"/>
                </a:solidFill>
                <a:effectLst/>
                <a:ea typeface="Times New Roman" panose="02020603050405020304" pitchFamily="18" charset="0"/>
                <a:cs typeface="Arial" panose="020B0604020202020204" pitchFamily="34" charset="0"/>
              </a:rPr>
              <a:t>Sentencia del 17 de marzo de 2011. Radicación número: 25000-23-25-000-2005-01043-01(284-08)</a:t>
            </a:r>
            <a:endParaRPr kumimoji="0" lang="es-ES_tradnl" altLang="es-CO" sz="1600" b="0" i="0" u="none" strike="noStrike" cap="none" normalizeH="0" baseline="0" dirty="0">
              <a:ln>
                <a:noFill/>
              </a:ln>
              <a:solidFill>
                <a:schemeClr val="bg1"/>
              </a:solidFill>
              <a:effectLst/>
            </a:endParaRPr>
          </a:p>
        </p:txBody>
      </p:sp>
      <p:sp>
        <p:nvSpPr>
          <p:cNvPr id="2" name="Rectángulo redondeado 1">
            <a:extLst>
              <a:ext uri="{FF2B5EF4-FFF2-40B4-BE49-F238E27FC236}">
                <a16:creationId xmlns:a16="http://schemas.microsoft.com/office/drawing/2014/main" id="{793B8CCA-9B12-70C5-5E08-985EFB1F046F}"/>
              </a:ext>
            </a:extLst>
          </p:cNvPr>
          <p:cNvSpPr/>
          <p:nvPr/>
        </p:nvSpPr>
        <p:spPr>
          <a:xfrm>
            <a:off x="196850" y="1662349"/>
            <a:ext cx="11798300" cy="47752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CO" sz="2000" b="0" i="1"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Para que la conducta en cumplimiento de un deber legal se justifique, se requiere: La existencia de un deber jurídico que no puede ser de carácter moral sino impuesto por la ley. El deber tiene que ser estricto, o sea que el agente con su actuación no debe rebasar los límites o la medida en el cumplimiento del deber. Por ello los abusos, los casos de desviación de poder, los excesos que escapen a la competencia del funcionario, no quedan cobijados por la eximente. Debe mediar necesidad de ejecutar la conducta típica, lo cual se traduce en el hecho de que si el agente para cumplir con su deber puede abstenerse de ejecutar el comportamiento, no queda cobijado por la justificante. El autor debe actuar con la finalidad de cumplir el deber. En el sub-lite, como ya se analizó, el demandante no estaba legitimado por ley para accionar su arma de dotación, motivo por el cual terminó excediéndose en sus atribuciones con consecuencias funestas, sin haber lugar y necesidad de ello, por cuanto la información que tenía, hasta ese momento, del automotor en fuga no evidenciaba un grado sumo de peligrosidad. </a:t>
            </a:r>
            <a:endParaRPr kumimoji="0" lang="es-ES" altLang="es-CO" sz="2000" b="0" i="1"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903813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1 Título">
            <a:extLst>
              <a:ext uri="{FF2B5EF4-FFF2-40B4-BE49-F238E27FC236}">
                <a16:creationId xmlns:a16="http://schemas.microsoft.com/office/drawing/2014/main" id="{18BBF918-40E4-4B12-87F0-934FE7E365CD}"/>
              </a:ext>
            </a:extLst>
          </p:cNvPr>
          <p:cNvSpPr>
            <a:spLocks noGrp="1"/>
          </p:cNvSpPr>
          <p:nvPr>
            <p:ph type="title"/>
          </p:nvPr>
        </p:nvSpPr>
        <p:spPr>
          <a:xfrm>
            <a:off x="849085" y="286277"/>
            <a:ext cx="10493829" cy="914400"/>
          </a:xfrm>
          <a:ln>
            <a:solidFill>
              <a:schemeClr val="bg1"/>
            </a:solidFill>
          </a:ln>
        </p:spPr>
        <p:txBody>
          <a:bodyPr>
            <a:noAutofit/>
          </a:bodyPr>
          <a:lstStyle/>
          <a:p>
            <a:pPr algn="ctr" eaLnBrk="1" hangingPunct="1"/>
            <a:r>
              <a:rPr lang="es-ES" altLang="es-CO" sz="2800" b="1" dirty="0">
                <a:solidFill>
                  <a:schemeClr val="bg1"/>
                </a:solidFill>
                <a:latin typeface="+mn-lt"/>
              </a:rPr>
              <a:t>4. EN CUMPLIMIENTO DE ORDEN DLEGÍTIMA DE AUTORIDAD COMPETENTE, EMITIDA CON LAS FORMUALIDADES LEGALES.</a:t>
            </a:r>
            <a:endParaRPr lang="es-ES" altLang="es-CO" sz="2800" dirty="0">
              <a:solidFill>
                <a:schemeClr val="bg1"/>
              </a:solidFill>
              <a:latin typeface="+mn-lt"/>
            </a:endParaRPr>
          </a:p>
        </p:txBody>
      </p:sp>
      <p:sp>
        <p:nvSpPr>
          <p:cNvPr id="2" name="Rectángulo redondeado 1">
            <a:extLst>
              <a:ext uri="{FF2B5EF4-FFF2-40B4-BE49-F238E27FC236}">
                <a16:creationId xmlns:a16="http://schemas.microsoft.com/office/drawing/2014/main" id="{54BAF696-1DFB-3D71-7ED1-25B2A7AC17DE}"/>
              </a:ext>
            </a:extLst>
          </p:cNvPr>
          <p:cNvSpPr/>
          <p:nvPr/>
        </p:nvSpPr>
        <p:spPr>
          <a:xfrm>
            <a:off x="418012" y="1899766"/>
            <a:ext cx="11355976" cy="4432662"/>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74320" indent="-274320">
              <a:buFont typeface="Wingdings 2"/>
              <a:buChar char=""/>
              <a:defRPr/>
            </a:pPr>
            <a:r>
              <a:rPr lang="es-ES" sz="2800" b="1" dirty="0">
                <a:solidFill>
                  <a:srgbClr val="FF0000"/>
                </a:solidFill>
              </a:rPr>
              <a:t>REQUISITOS</a:t>
            </a:r>
          </a:p>
          <a:p>
            <a:pPr>
              <a:defRPr/>
            </a:pPr>
            <a:endParaRPr lang="es-ES" sz="2800" b="1" dirty="0">
              <a:solidFill>
                <a:srgbClr val="FF0000"/>
              </a:solidFill>
            </a:endParaRPr>
          </a:p>
          <a:p>
            <a:pPr marL="274320" indent="-274320" algn="just">
              <a:buNone/>
              <a:defRPr/>
            </a:pPr>
            <a:r>
              <a:rPr lang="es-ES" sz="2800" dirty="0">
                <a:solidFill>
                  <a:schemeClr val="tx1"/>
                </a:solidFill>
              </a:rPr>
              <a:t>1   El superior debe tener competencia para emitir la orden.</a:t>
            </a:r>
          </a:p>
          <a:p>
            <a:pPr marL="514350" indent="-514350" algn="just">
              <a:buFont typeface="Wingdings 2"/>
              <a:buAutoNum type="arabicPeriod" startAt="2"/>
              <a:defRPr/>
            </a:pPr>
            <a:r>
              <a:rPr lang="es-ES" sz="2800" dirty="0">
                <a:solidFill>
                  <a:schemeClr val="tx1"/>
                </a:solidFill>
              </a:rPr>
              <a:t>Debe existir una orden, mandato del superior al inferior.</a:t>
            </a:r>
          </a:p>
          <a:p>
            <a:pPr marL="514350" indent="-514350" algn="just">
              <a:buFont typeface="Wingdings 2"/>
              <a:buAutoNum type="arabicPeriod" startAt="2"/>
              <a:defRPr/>
            </a:pPr>
            <a:r>
              <a:rPr lang="es-ES" sz="2800" dirty="0">
                <a:solidFill>
                  <a:schemeClr val="tx1"/>
                </a:solidFill>
              </a:rPr>
              <a:t>La orden debe ser emitida con las formalidades de ley.</a:t>
            </a:r>
          </a:p>
          <a:p>
            <a:pPr marL="514350" indent="-514350" algn="just">
              <a:buFont typeface="Wingdings 2"/>
              <a:buAutoNum type="arabicPeriod" startAt="2"/>
              <a:defRPr/>
            </a:pPr>
            <a:r>
              <a:rPr lang="es-ES" sz="2800" dirty="0">
                <a:solidFill>
                  <a:schemeClr val="tx1"/>
                </a:solidFill>
              </a:rPr>
              <a:t>El inferior tiene que ser competente para cumplir la orden.</a:t>
            </a:r>
          </a:p>
          <a:p>
            <a:pPr marL="514350" indent="-514350" algn="just">
              <a:buFont typeface="Wingdings 2"/>
              <a:buAutoNum type="arabicPeriod" startAt="2"/>
              <a:defRPr/>
            </a:pPr>
            <a:r>
              <a:rPr lang="es-ES" sz="2800" dirty="0">
                <a:solidFill>
                  <a:schemeClr val="tx1"/>
                </a:solidFill>
              </a:rPr>
              <a:t>La orden debe producir una afectación a los derechos de un tercero.</a:t>
            </a:r>
          </a:p>
          <a:p>
            <a:pPr marL="514350" indent="-514350" algn="just">
              <a:buFont typeface="Wingdings 2"/>
              <a:buAutoNum type="arabicPeriod" startAt="2"/>
              <a:defRPr/>
            </a:pPr>
            <a:r>
              <a:rPr lang="es-ES" sz="2800" dirty="0">
                <a:solidFill>
                  <a:schemeClr val="tx1"/>
                </a:solidFill>
              </a:rPr>
              <a:t>Si la orden es ilegítima el que la da y el que la cumple no pueden ampararse en la causal.</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605524-DB1B-444A-9B03-1A7094B077E7}"/>
              </a:ext>
            </a:extLst>
          </p:cNvPr>
          <p:cNvSpPr>
            <a:spLocks noGrp="1"/>
          </p:cNvSpPr>
          <p:nvPr>
            <p:ph type="title"/>
          </p:nvPr>
        </p:nvSpPr>
        <p:spPr>
          <a:xfrm>
            <a:off x="838200" y="155644"/>
            <a:ext cx="10515600" cy="975878"/>
          </a:xfrm>
          <a:ln>
            <a:solidFill>
              <a:schemeClr val="bg1"/>
            </a:solidFill>
          </a:ln>
        </p:spPr>
        <p:txBody>
          <a:bodyPr>
            <a:noAutofit/>
          </a:bodyPr>
          <a:lstStyle/>
          <a:p>
            <a:pPr algn="ctr"/>
            <a:r>
              <a:rPr lang="es-CO" sz="1800" b="1" dirty="0">
                <a:solidFill>
                  <a:schemeClr val="bg1"/>
                </a:solidFill>
                <a:latin typeface="Arial" panose="020B0604020202020204" pitchFamily="34" charset="0"/>
                <a:cs typeface="Arial" panose="020B0604020202020204" pitchFamily="34" charset="0"/>
              </a:rPr>
              <a:t>Consejo de Estado Sala de lo Contencioso Administrativo. C.P. Dra. Bertha Lucia Ramírez De Páez  Sentencia del 4 de julio de 2013. Radicación número: 11001-03-25-000-2011-00534-00(2049-11)</a:t>
            </a:r>
          </a:p>
        </p:txBody>
      </p:sp>
      <p:sp>
        <p:nvSpPr>
          <p:cNvPr id="4" name="Rectángulo redondeado 3">
            <a:extLst>
              <a:ext uri="{FF2B5EF4-FFF2-40B4-BE49-F238E27FC236}">
                <a16:creationId xmlns:a16="http://schemas.microsoft.com/office/drawing/2014/main" id="{085BD912-A807-AC23-CBBA-437924463ADA}"/>
              </a:ext>
            </a:extLst>
          </p:cNvPr>
          <p:cNvSpPr/>
          <p:nvPr/>
        </p:nvSpPr>
        <p:spPr>
          <a:xfrm>
            <a:off x="719818" y="1517515"/>
            <a:ext cx="10752364" cy="499377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lgn="just">
              <a:lnSpc>
                <a:spcPct val="100000"/>
              </a:lnSpc>
              <a:buNone/>
            </a:pPr>
            <a:r>
              <a:rPr lang="es-MX" sz="2000" i="1" dirty="0">
                <a:solidFill>
                  <a:schemeClr val="tx1"/>
                </a:solidFill>
              </a:rPr>
              <a:t>“En el sub-lite, el actor no estaba legitimado por ley para transportar en la patrulla [vehículo institucional] al conductor de la tracto mula de la Estación de Policía de Malambo al sitio donde fue detenido y lugar en que se encontraba parqueado el vehículo inmovilizado, máxime que éste tenía conocimiento del procedimiento irregular que se estaba llevando a cabo, toda vez que el disciplinado públicamente afirmó que si le daban ‘garrote’ hablaba, como da cuenta la declaración del PT. Benavides. Si bien es cierto, la orden fue emitida por el superior jerárquico [Mayor Monroy] con las formalidades legales, tenía un contenido antijurídico, como era el de trasladar al conductor de la tracto mula hacía la Estación de Policía de Malambo “para que éste negociara fraudulentamente con el Mayor Monroy [superior jerárquico] el paso de la tracto mula que presuntamente contenía un cargamento de cocaína”, como lo indicó el Juez disciplinario en los fallos de primera y segunda instancia, testimonio que fundamentó la decisión de sancionar al demandante, por estimar que resultan inadmisibles las razones que aduce con miras a justificar su proceder irregular, “al utilizar los bienes de la Institución para realizar actividades diferentes al servicio.” </a:t>
            </a:r>
            <a:endParaRPr lang="es-CO" sz="2000" i="1" dirty="0">
              <a:solidFill>
                <a:schemeClr val="tx1"/>
              </a:solidFill>
            </a:endParaRPr>
          </a:p>
        </p:txBody>
      </p:sp>
    </p:spTree>
    <p:extLst>
      <p:ext uri="{BB962C8B-B14F-4D97-AF65-F5344CB8AC3E}">
        <p14:creationId xmlns:p14="http://schemas.microsoft.com/office/powerpoint/2010/main" val="407538995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1 Título">
            <a:extLst>
              <a:ext uri="{FF2B5EF4-FFF2-40B4-BE49-F238E27FC236}">
                <a16:creationId xmlns:a16="http://schemas.microsoft.com/office/drawing/2014/main" id="{99894B91-6304-4FB7-9EF1-C1302AA2840B}"/>
              </a:ext>
            </a:extLst>
          </p:cNvPr>
          <p:cNvSpPr>
            <a:spLocks noGrp="1"/>
          </p:cNvSpPr>
          <p:nvPr>
            <p:ph type="title"/>
          </p:nvPr>
        </p:nvSpPr>
        <p:spPr>
          <a:xfrm>
            <a:off x="2152649" y="291830"/>
            <a:ext cx="7886700" cy="1325563"/>
          </a:xfrm>
          <a:ln>
            <a:solidFill>
              <a:schemeClr val="bg1"/>
            </a:solidFill>
          </a:ln>
        </p:spPr>
        <p:txBody>
          <a:bodyPr>
            <a:normAutofit/>
          </a:bodyPr>
          <a:lstStyle/>
          <a:p>
            <a:pPr algn="ctr" eaLnBrk="1" hangingPunct="1"/>
            <a:r>
              <a:rPr lang="es-ES" altLang="es-CO" sz="4000" b="1" dirty="0">
                <a:solidFill>
                  <a:schemeClr val="bg1"/>
                </a:solidFill>
                <a:latin typeface="+mn-lt"/>
              </a:rPr>
              <a:t>4. Colisión de Derecho - Deber</a:t>
            </a:r>
          </a:p>
        </p:txBody>
      </p:sp>
      <p:sp>
        <p:nvSpPr>
          <p:cNvPr id="2" name="Rectángulo redondeado 1">
            <a:extLst>
              <a:ext uri="{FF2B5EF4-FFF2-40B4-BE49-F238E27FC236}">
                <a16:creationId xmlns:a16="http://schemas.microsoft.com/office/drawing/2014/main" id="{69C58CDD-825E-EA58-0EAB-561821A567AA}"/>
              </a:ext>
            </a:extLst>
          </p:cNvPr>
          <p:cNvSpPr/>
          <p:nvPr/>
        </p:nvSpPr>
        <p:spPr>
          <a:xfrm>
            <a:off x="519791" y="2150897"/>
            <a:ext cx="11152415" cy="415154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74320" indent="-274320" algn="just">
              <a:buFont typeface="Wingdings 2"/>
              <a:buChar char=""/>
              <a:defRPr/>
            </a:pPr>
            <a:r>
              <a:rPr lang="es-ES" sz="3200" dirty="0">
                <a:solidFill>
                  <a:schemeClr val="tx1"/>
                </a:solidFill>
              </a:rPr>
              <a:t>Para salvar un derecho propio ajeno al cual debe ceder el cumplimiento del deber, para ello debe demostrarse los principios:</a:t>
            </a:r>
          </a:p>
          <a:p>
            <a:pPr marL="514350" indent="-514350" algn="just">
              <a:buFont typeface="Wingdings 2"/>
              <a:buAutoNum type="arabicPeriod"/>
              <a:defRPr/>
            </a:pPr>
            <a:endParaRPr lang="es-ES" sz="2400" dirty="0"/>
          </a:p>
          <a:p>
            <a:pPr marL="514350" indent="-514350" algn="just">
              <a:buFont typeface="Wingdings 2"/>
              <a:buAutoNum type="arabicPeriod"/>
              <a:defRPr/>
            </a:pPr>
            <a:r>
              <a:rPr lang="es-ES" sz="3200" b="1" dirty="0">
                <a:solidFill>
                  <a:schemeClr val="tx1"/>
                </a:solidFill>
              </a:rPr>
              <a:t>Necesidad.</a:t>
            </a:r>
          </a:p>
          <a:p>
            <a:pPr marL="514350" indent="-514350" algn="just">
              <a:buFont typeface="Wingdings 2"/>
              <a:buAutoNum type="arabicPeriod"/>
              <a:defRPr/>
            </a:pPr>
            <a:r>
              <a:rPr lang="es-ES" sz="3200" b="1" dirty="0">
                <a:solidFill>
                  <a:schemeClr val="tx1"/>
                </a:solidFill>
              </a:rPr>
              <a:t>Adecuación</a:t>
            </a:r>
          </a:p>
          <a:p>
            <a:pPr marL="514350" indent="-514350" algn="just">
              <a:buFont typeface="Wingdings 2"/>
              <a:buAutoNum type="arabicPeriod"/>
              <a:defRPr/>
            </a:pPr>
            <a:r>
              <a:rPr lang="es-ES" sz="3200" b="1" dirty="0">
                <a:solidFill>
                  <a:schemeClr val="tx1"/>
                </a:solidFill>
              </a:rPr>
              <a:t>Proporcionalidad</a:t>
            </a:r>
          </a:p>
          <a:p>
            <a:pPr marL="514350" indent="-514350" algn="just">
              <a:buFont typeface="Wingdings 2"/>
              <a:buAutoNum type="arabicPeriod"/>
              <a:defRPr/>
            </a:pPr>
            <a:r>
              <a:rPr lang="es-ES" sz="3200" b="1" dirty="0">
                <a:solidFill>
                  <a:schemeClr val="tx1"/>
                </a:solidFill>
              </a:rPr>
              <a:t>Razonabilidad</a:t>
            </a:r>
            <a:endParaRPr lang="es-ES_tradnl" sz="2400" dirty="0">
              <a:solidFill>
                <a:schemeClr val="tx1"/>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1 Título">
            <a:extLst>
              <a:ext uri="{FF2B5EF4-FFF2-40B4-BE49-F238E27FC236}">
                <a16:creationId xmlns:a16="http://schemas.microsoft.com/office/drawing/2014/main" id="{99894B91-6304-4FB7-9EF1-C1302AA2840B}"/>
              </a:ext>
            </a:extLst>
          </p:cNvPr>
          <p:cNvSpPr>
            <a:spLocks noGrp="1"/>
          </p:cNvSpPr>
          <p:nvPr>
            <p:ph type="title"/>
          </p:nvPr>
        </p:nvSpPr>
        <p:spPr>
          <a:xfrm>
            <a:off x="2387109" y="350195"/>
            <a:ext cx="7886700" cy="1325563"/>
          </a:xfrm>
          <a:ln>
            <a:solidFill>
              <a:schemeClr val="bg1"/>
            </a:solidFill>
          </a:ln>
        </p:spPr>
        <p:txBody>
          <a:bodyPr>
            <a:normAutofit/>
          </a:bodyPr>
          <a:lstStyle/>
          <a:p>
            <a:pPr algn="ctr" eaLnBrk="1" hangingPunct="1"/>
            <a:r>
              <a:rPr lang="es-ES" altLang="es-CO" sz="4000" b="1" dirty="0">
                <a:solidFill>
                  <a:schemeClr val="bg1"/>
                </a:solidFill>
                <a:latin typeface="+mn-lt"/>
              </a:rPr>
              <a:t>4. Colisión de Derecho - Deber</a:t>
            </a:r>
          </a:p>
        </p:txBody>
      </p:sp>
      <p:sp>
        <p:nvSpPr>
          <p:cNvPr id="2" name="Rectángulo redondeado 1">
            <a:extLst>
              <a:ext uri="{FF2B5EF4-FFF2-40B4-BE49-F238E27FC236}">
                <a16:creationId xmlns:a16="http://schemas.microsoft.com/office/drawing/2014/main" id="{69C58CDD-825E-EA58-0EAB-561821A567AA}"/>
              </a:ext>
            </a:extLst>
          </p:cNvPr>
          <p:cNvSpPr/>
          <p:nvPr/>
        </p:nvSpPr>
        <p:spPr>
          <a:xfrm>
            <a:off x="519792" y="2131442"/>
            <a:ext cx="11152415" cy="415154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74320" indent="-274320">
              <a:buFont typeface="Wingdings 2"/>
              <a:buChar char=""/>
              <a:defRPr/>
            </a:pPr>
            <a:r>
              <a:rPr lang="es-ES" sz="2400" b="1" dirty="0">
                <a:solidFill>
                  <a:srgbClr val="FF0000"/>
                </a:solidFill>
              </a:rPr>
              <a:t>REQUISITOS</a:t>
            </a:r>
          </a:p>
          <a:p>
            <a:pPr marL="274320" indent="-274320">
              <a:buNone/>
              <a:defRPr/>
            </a:pPr>
            <a:endParaRPr lang="es-ES" sz="2400" b="1" dirty="0">
              <a:solidFill>
                <a:schemeClr val="tx1"/>
              </a:solidFill>
            </a:endParaRPr>
          </a:p>
          <a:p>
            <a:pPr marL="274320" indent="-274320" algn="just">
              <a:buNone/>
              <a:defRPr/>
            </a:pPr>
            <a:r>
              <a:rPr lang="es-ES" sz="2400" b="1" dirty="0">
                <a:solidFill>
                  <a:schemeClr val="tx1"/>
                </a:solidFill>
              </a:rPr>
              <a:t>1. NECESIDAD: Tiene que presentarse la necesidad de salvar el derecho, es decir, cuando el riesgo es actual o inminente.</a:t>
            </a:r>
          </a:p>
          <a:p>
            <a:pPr marL="274320" indent="-274320">
              <a:buNone/>
              <a:defRPr/>
            </a:pPr>
            <a:endParaRPr lang="es-ES" sz="2400" b="1" dirty="0">
              <a:solidFill>
                <a:schemeClr val="tx1"/>
              </a:solidFill>
            </a:endParaRPr>
          </a:p>
          <a:p>
            <a:pPr marL="274320" indent="-274320" algn="just">
              <a:buNone/>
              <a:defRPr/>
            </a:pPr>
            <a:r>
              <a:rPr lang="es-ES" sz="2400" b="1" dirty="0">
                <a:solidFill>
                  <a:schemeClr val="tx1"/>
                </a:solidFill>
              </a:rPr>
              <a:t>2. ADECUACION: El derecho debe estar una relación similar o relacionada con el deber que cede.</a:t>
            </a:r>
          </a:p>
          <a:p>
            <a:pPr marL="274320" indent="-274320" algn="just">
              <a:buNone/>
              <a:defRPr/>
            </a:pPr>
            <a:endParaRPr lang="es-ES" sz="2400" b="1" dirty="0">
              <a:solidFill>
                <a:schemeClr val="tx1"/>
              </a:solidFill>
            </a:endParaRPr>
          </a:p>
          <a:p>
            <a:pPr marL="274320" indent="-274320" algn="just">
              <a:buNone/>
              <a:defRPr/>
            </a:pPr>
            <a:r>
              <a:rPr lang="es-ES" sz="2400" b="1" dirty="0">
                <a:solidFill>
                  <a:schemeClr val="tx1"/>
                </a:solidFill>
              </a:rPr>
              <a:t>3. PROPORCIONALIDAD Y RAZONABILIDAD: Deben existir parámetros de ponderación entre el derecho y el deber.</a:t>
            </a:r>
          </a:p>
          <a:p>
            <a:pPr algn="just">
              <a:defRPr/>
            </a:pPr>
            <a:endParaRPr lang="es-ES_tradnl" dirty="0"/>
          </a:p>
        </p:txBody>
      </p:sp>
    </p:spTree>
    <p:extLst>
      <p:ext uri="{BB962C8B-B14F-4D97-AF65-F5344CB8AC3E}">
        <p14:creationId xmlns:p14="http://schemas.microsoft.com/office/powerpoint/2010/main" val="245067994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1 Título">
            <a:extLst>
              <a:ext uri="{FF2B5EF4-FFF2-40B4-BE49-F238E27FC236}">
                <a16:creationId xmlns:a16="http://schemas.microsoft.com/office/drawing/2014/main" id="{7FBEBCD9-122B-4BF0-AB3E-BBE26DB99299}"/>
              </a:ext>
            </a:extLst>
          </p:cNvPr>
          <p:cNvSpPr>
            <a:spLocks noGrp="1"/>
          </p:cNvSpPr>
          <p:nvPr>
            <p:ph type="title"/>
          </p:nvPr>
        </p:nvSpPr>
        <p:spPr>
          <a:xfrm>
            <a:off x="486383" y="409774"/>
            <a:ext cx="11245173" cy="1107741"/>
          </a:xfrm>
          <a:ln>
            <a:solidFill>
              <a:schemeClr val="bg1"/>
            </a:solidFill>
          </a:ln>
        </p:spPr>
        <p:txBody>
          <a:bodyPr>
            <a:noAutofit/>
          </a:bodyPr>
          <a:lstStyle/>
          <a:p>
            <a:pPr algn="ctr" eaLnBrk="1" hangingPunct="1"/>
            <a:r>
              <a:rPr lang="es-ES" altLang="es-CO" sz="3200" b="1" dirty="0">
                <a:solidFill>
                  <a:schemeClr val="bg1"/>
                </a:solidFill>
                <a:latin typeface="+mn-lt"/>
              </a:rPr>
              <a:t>5. INSUPERABLE COACCIÓN AJENA</a:t>
            </a:r>
          </a:p>
        </p:txBody>
      </p:sp>
      <p:sp>
        <p:nvSpPr>
          <p:cNvPr id="2" name="Rectángulo redondeado 1">
            <a:extLst>
              <a:ext uri="{FF2B5EF4-FFF2-40B4-BE49-F238E27FC236}">
                <a16:creationId xmlns:a16="http://schemas.microsoft.com/office/drawing/2014/main" id="{AFA0A5DF-86AD-4997-1041-3D77CDD568B8}"/>
              </a:ext>
            </a:extLst>
          </p:cNvPr>
          <p:cNvSpPr/>
          <p:nvPr/>
        </p:nvSpPr>
        <p:spPr>
          <a:xfrm>
            <a:off x="622570" y="1945532"/>
            <a:ext cx="10622603" cy="4357991"/>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eaLnBrk="1" hangingPunct="1"/>
            <a:r>
              <a:rPr lang="es-ES" altLang="es-CO" sz="3200" b="1" dirty="0">
                <a:solidFill>
                  <a:schemeClr val="tx1"/>
                </a:solidFill>
              </a:rPr>
              <a:t>SE PRESENTA ENTRE DOS PERSONAS</a:t>
            </a:r>
          </a:p>
          <a:p>
            <a:pPr eaLnBrk="1" hangingPunct="1"/>
            <a:endParaRPr lang="es-ES" altLang="es-CO" sz="3200" dirty="0">
              <a:solidFill>
                <a:schemeClr val="tx1"/>
              </a:solidFill>
            </a:endParaRPr>
          </a:p>
          <a:p>
            <a:pPr eaLnBrk="1" hangingPunct="1"/>
            <a:r>
              <a:rPr lang="es-ES" altLang="es-CO" sz="3200" dirty="0">
                <a:solidFill>
                  <a:schemeClr val="tx1"/>
                </a:solidFill>
              </a:rPr>
              <a:t>1. </a:t>
            </a:r>
            <a:r>
              <a:rPr lang="es-ES" altLang="es-CO" sz="3200" b="1" dirty="0" err="1">
                <a:solidFill>
                  <a:schemeClr val="tx1"/>
                </a:solidFill>
              </a:rPr>
              <a:t>Coaccionador</a:t>
            </a:r>
            <a:r>
              <a:rPr lang="es-ES" altLang="es-CO" sz="3200" b="1" dirty="0">
                <a:solidFill>
                  <a:schemeClr val="tx1"/>
                </a:solidFill>
              </a:rPr>
              <a:t> </a:t>
            </a:r>
            <a:r>
              <a:rPr lang="es-ES" altLang="es-CO" sz="3200" dirty="0">
                <a:solidFill>
                  <a:schemeClr val="tx1"/>
                </a:solidFill>
              </a:rPr>
              <a:t>: El que imprime la fuerza</a:t>
            </a:r>
          </a:p>
          <a:p>
            <a:pPr eaLnBrk="1" hangingPunct="1"/>
            <a:endParaRPr lang="es-ES" altLang="es-CO" sz="3200" dirty="0">
              <a:solidFill>
                <a:schemeClr val="tx1"/>
              </a:solidFill>
            </a:endParaRPr>
          </a:p>
          <a:p>
            <a:pPr eaLnBrk="1" hangingPunct="1"/>
            <a:r>
              <a:rPr lang="es-ES" altLang="es-CO" sz="3200" dirty="0">
                <a:solidFill>
                  <a:schemeClr val="tx1"/>
                </a:solidFill>
              </a:rPr>
              <a:t>2</a:t>
            </a:r>
            <a:r>
              <a:rPr lang="es-ES" altLang="es-CO" sz="3200" b="1" dirty="0">
                <a:solidFill>
                  <a:schemeClr val="tx1"/>
                </a:solidFill>
              </a:rPr>
              <a:t>. Coaccionado</a:t>
            </a:r>
            <a:r>
              <a:rPr lang="es-ES" altLang="es-CO" sz="3200" dirty="0">
                <a:solidFill>
                  <a:schemeClr val="tx1"/>
                </a:solidFill>
              </a:rPr>
              <a:t>: Víctima</a:t>
            </a:r>
          </a:p>
          <a:p>
            <a:pPr eaLnBrk="1" hangingPunct="1">
              <a:buFont typeface="Wingdings 2" panose="05020102010507070707" pitchFamily="18" charset="2"/>
              <a:buNone/>
            </a:pPr>
            <a:endParaRPr lang="es-ES" altLang="es-CO" sz="3200" dirty="0">
              <a:solidFill>
                <a:schemeClr val="tx1"/>
              </a:solidFill>
            </a:endParaRPr>
          </a:p>
          <a:p>
            <a:pPr eaLnBrk="1" hangingPunct="1">
              <a:buFont typeface="Wingdings 2" panose="05020102010507070707" pitchFamily="18" charset="2"/>
              <a:buNone/>
            </a:pPr>
            <a:r>
              <a:rPr lang="es-ES" altLang="es-CO" sz="3200" dirty="0">
                <a:solidFill>
                  <a:schemeClr val="tx1"/>
                </a:solidFill>
              </a:rPr>
              <a:t>                 </a:t>
            </a:r>
            <a:r>
              <a:rPr lang="es-ES" altLang="es-CO" sz="3200" b="1" dirty="0">
                <a:solidFill>
                  <a:schemeClr val="tx1"/>
                </a:solidFill>
              </a:rPr>
              <a:t>PARA PRODUCIR UN RESULTADO</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1 Título">
            <a:extLst>
              <a:ext uri="{FF2B5EF4-FFF2-40B4-BE49-F238E27FC236}">
                <a16:creationId xmlns:a16="http://schemas.microsoft.com/office/drawing/2014/main" id="{66FCEAA3-7FB6-4D43-BF7D-B6F2519E465D}"/>
              </a:ext>
            </a:extLst>
          </p:cNvPr>
          <p:cNvSpPr>
            <a:spLocks noGrp="1"/>
          </p:cNvSpPr>
          <p:nvPr>
            <p:ph type="title"/>
          </p:nvPr>
        </p:nvSpPr>
        <p:spPr>
          <a:xfrm>
            <a:off x="2152649" y="517825"/>
            <a:ext cx="7886700" cy="823403"/>
          </a:xfrm>
          <a:ln>
            <a:solidFill>
              <a:schemeClr val="bg1"/>
            </a:solidFill>
          </a:ln>
        </p:spPr>
        <p:txBody>
          <a:bodyPr>
            <a:normAutofit fontScale="90000"/>
          </a:bodyPr>
          <a:lstStyle/>
          <a:p>
            <a:pPr algn="ctr" eaLnBrk="1" hangingPunct="1"/>
            <a:r>
              <a:rPr lang="es-ES" altLang="es-CO" sz="4000" b="1" dirty="0">
                <a:solidFill>
                  <a:schemeClr val="bg1"/>
                </a:solidFill>
                <a:latin typeface="+mn-lt"/>
              </a:rPr>
              <a:t>5. INSUPERABLE COACCIÓN AJENA</a:t>
            </a:r>
            <a:endParaRPr lang="es-ES" altLang="es-CO" sz="4000" dirty="0">
              <a:solidFill>
                <a:schemeClr val="bg1"/>
              </a:solidFill>
              <a:latin typeface="+mn-lt"/>
            </a:endParaRPr>
          </a:p>
        </p:txBody>
      </p:sp>
      <p:sp>
        <p:nvSpPr>
          <p:cNvPr id="2" name="Rectángulo redondeado 1">
            <a:extLst>
              <a:ext uri="{FF2B5EF4-FFF2-40B4-BE49-F238E27FC236}">
                <a16:creationId xmlns:a16="http://schemas.microsoft.com/office/drawing/2014/main" id="{FA4E96D1-C440-E57E-953E-721A1A60B78D}"/>
              </a:ext>
            </a:extLst>
          </p:cNvPr>
          <p:cNvSpPr/>
          <p:nvPr/>
        </p:nvSpPr>
        <p:spPr>
          <a:xfrm>
            <a:off x="630010" y="1857982"/>
            <a:ext cx="10931979" cy="448219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74320" indent="-274320">
              <a:buFont typeface="Wingdings 2"/>
              <a:buChar char=""/>
              <a:defRPr/>
            </a:pPr>
            <a:r>
              <a:rPr lang="es-ES" sz="3200" b="1" dirty="0">
                <a:solidFill>
                  <a:srgbClr val="FF0000"/>
                </a:solidFill>
              </a:rPr>
              <a:t>CLASES DE FUERZA</a:t>
            </a:r>
            <a:endParaRPr lang="es-ES" sz="3200" b="1" dirty="0">
              <a:solidFill>
                <a:schemeClr val="tx1"/>
              </a:solidFill>
            </a:endParaRPr>
          </a:p>
          <a:p>
            <a:pPr marL="274320" indent="-274320">
              <a:buFont typeface="Wingdings 2"/>
              <a:buChar char=""/>
              <a:defRPr/>
            </a:pPr>
            <a:endParaRPr lang="es-ES" sz="3200" b="1" dirty="0">
              <a:solidFill>
                <a:schemeClr val="tx1"/>
              </a:solidFill>
            </a:endParaRPr>
          </a:p>
          <a:p>
            <a:pPr marL="274320" indent="-274320" algn="just">
              <a:buFont typeface="Wingdings 2"/>
              <a:buChar char=""/>
              <a:defRPr/>
            </a:pPr>
            <a:r>
              <a:rPr lang="es-ES" sz="3200" b="1" i="1" u="sng" dirty="0">
                <a:solidFill>
                  <a:schemeClr val="tx1"/>
                </a:solidFill>
              </a:rPr>
              <a:t>VIS ABSOLUTA</a:t>
            </a:r>
            <a:r>
              <a:rPr lang="es-ES" sz="3200" b="1" i="1" dirty="0">
                <a:solidFill>
                  <a:schemeClr val="tx1"/>
                </a:solidFill>
              </a:rPr>
              <a:t>: FUERZA FISICA QUE DOMINA LA VOLUNTAD.</a:t>
            </a:r>
          </a:p>
          <a:p>
            <a:pPr marL="274320" indent="-274320" algn="just">
              <a:buFont typeface="Wingdings 2"/>
              <a:buChar char=""/>
              <a:defRPr/>
            </a:pPr>
            <a:endParaRPr lang="es-ES" sz="3200" b="1" i="1" dirty="0">
              <a:solidFill>
                <a:schemeClr val="tx1"/>
              </a:solidFill>
            </a:endParaRPr>
          </a:p>
          <a:p>
            <a:pPr marL="274320" indent="-274320" algn="just">
              <a:buFont typeface="Wingdings 2"/>
              <a:buChar char=""/>
              <a:defRPr/>
            </a:pPr>
            <a:r>
              <a:rPr lang="es-ES" sz="3200" b="1" i="1" u="sng" dirty="0">
                <a:solidFill>
                  <a:schemeClr val="tx1"/>
                </a:solidFill>
              </a:rPr>
              <a:t>VIS COMPULSIVA: </a:t>
            </a:r>
            <a:r>
              <a:rPr lang="es-ES" sz="3200" b="1" i="1" dirty="0">
                <a:solidFill>
                  <a:schemeClr val="tx1"/>
                </a:solidFill>
              </a:rPr>
              <a:t>AMENAZA O FUERZA MORAL.</a:t>
            </a:r>
          </a:p>
          <a:p>
            <a:pPr marL="274320" indent="-274320" algn="just">
              <a:buFont typeface="Wingdings 2"/>
              <a:buChar char=""/>
              <a:defRPr/>
            </a:pPr>
            <a:endParaRPr lang="es-ES" sz="3200" b="1" i="1" u="sng"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4" name="1 Título">
            <a:extLst>
              <a:ext uri="{FF2B5EF4-FFF2-40B4-BE49-F238E27FC236}">
                <a16:creationId xmlns:a16="http://schemas.microsoft.com/office/drawing/2014/main" id="{F554D2E4-20A0-4042-86BA-20F3518E9B9C}"/>
              </a:ext>
            </a:extLst>
          </p:cNvPr>
          <p:cNvSpPr>
            <a:spLocks noGrp="1"/>
          </p:cNvSpPr>
          <p:nvPr>
            <p:ph type="title"/>
          </p:nvPr>
        </p:nvSpPr>
        <p:spPr>
          <a:xfrm>
            <a:off x="2152650" y="357839"/>
            <a:ext cx="7886700" cy="906236"/>
          </a:xfrm>
          <a:ln>
            <a:solidFill>
              <a:schemeClr val="bg1"/>
            </a:solidFill>
          </a:ln>
        </p:spPr>
        <p:txBody>
          <a:bodyPr>
            <a:normAutofit fontScale="90000"/>
          </a:bodyPr>
          <a:lstStyle/>
          <a:p>
            <a:pPr algn="ctr" eaLnBrk="1" hangingPunct="1"/>
            <a:r>
              <a:rPr lang="es-ES" altLang="es-CO" sz="4000" b="1" dirty="0">
                <a:solidFill>
                  <a:schemeClr val="bg1"/>
                </a:solidFill>
                <a:latin typeface="+mn-lt"/>
              </a:rPr>
              <a:t>5. INSUPERABLE COACCIÓN AJENA</a:t>
            </a:r>
            <a:endParaRPr lang="es-ES" altLang="es-CO" sz="4000" dirty="0">
              <a:solidFill>
                <a:schemeClr val="bg1"/>
              </a:solidFill>
              <a:latin typeface="+mn-lt"/>
            </a:endParaRPr>
          </a:p>
        </p:txBody>
      </p:sp>
      <p:sp>
        <p:nvSpPr>
          <p:cNvPr id="2" name="Rectángulo redondeado 1">
            <a:extLst>
              <a:ext uri="{FF2B5EF4-FFF2-40B4-BE49-F238E27FC236}">
                <a16:creationId xmlns:a16="http://schemas.microsoft.com/office/drawing/2014/main" id="{2023B2CD-E168-83FF-58C2-141FB23C8EEB}"/>
              </a:ext>
            </a:extLst>
          </p:cNvPr>
          <p:cNvSpPr/>
          <p:nvPr/>
        </p:nvSpPr>
        <p:spPr>
          <a:xfrm>
            <a:off x="933855" y="1657348"/>
            <a:ext cx="10350229" cy="456835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74320" indent="-274320">
              <a:lnSpc>
                <a:spcPct val="100000"/>
              </a:lnSpc>
              <a:buFont typeface="Wingdings 2"/>
              <a:buChar char=""/>
              <a:defRPr/>
            </a:pPr>
            <a:endParaRPr lang="es-ES" sz="3600" b="1" i="1" dirty="0">
              <a:solidFill>
                <a:schemeClr val="accent1">
                  <a:lumMod val="75000"/>
                </a:schemeClr>
              </a:solidFill>
              <a:latin typeface="Calibri" panose="020F0502020204030204" pitchFamily="34" charset="0"/>
              <a:cs typeface="Calibri" panose="020F0502020204030204" pitchFamily="34" charset="0"/>
            </a:endParaRPr>
          </a:p>
          <a:p>
            <a:pPr marL="0" indent="0">
              <a:lnSpc>
                <a:spcPct val="100000"/>
              </a:lnSpc>
              <a:buNone/>
              <a:defRPr/>
            </a:pPr>
            <a:r>
              <a:rPr lang="es-ES" sz="3600" b="1" i="1" dirty="0">
                <a:solidFill>
                  <a:srgbClr val="FF0000"/>
                </a:solidFill>
                <a:latin typeface="Calibri" panose="020F0502020204030204" pitchFamily="34" charset="0"/>
                <a:cs typeface="Calibri" panose="020F0502020204030204" pitchFamily="34" charset="0"/>
              </a:rPr>
              <a:t>REQUISITOS</a:t>
            </a:r>
            <a:endParaRPr lang="es-ES" sz="3600" b="1" i="1" dirty="0">
              <a:solidFill>
                <a:schemeClr val="tx1"/>
              </a:solidFill>
              <a:latin typeface="Calibri" panose="020F0502020204030204" pitchFamily="34" charset="0"/>
              <a:cs typeface="Calibri" panose="020F0502020204030204" pitchFamily="34" charset="0"/>
            </a:endParaRPr>
          </a:p>
          <a:p>
            <a:pPr marL="274320" indent="-274320">
              <a:lnSpc>
                <a:spcPct val="100000"/>
              </a:lnSpc>
              <a:buFont typeface="Wingdings 2"/>
              <a:buChar char=""/>
              <a:defRPr/>
            </a:pPr>
            <a:endParaRPr lang="es-ES" sz="3600" b="1" i="1" dirty="0">
              <a:solidFill>
                <a:schemeClr val="tx1"/>
              </a:solidFill>
              <a:latin typeface="Calibri" panose="020F0502020204030204" pitchFamily="34" charset="0"/>
              <a:cs typeface="Calibri" panose="020F0502020204030204" pitchFamily="34" charset="0"/>
            </a:endParaRPr>
          </a:p>
          <a:p>
            <a:pPr marL="0" indent="0">
              <a:lnSpc>
                <a:spcPct val="100000"/>
              </a:lnSpc>
              <a:buNone/>
              <a:defRPr/>
            </a:pPr>
            <a:r>
              <a:rPr lang="es-ES" sz="3600" dirty="0">
                <a:solidFill>
                  <a:schemeClr val="tx1"/>
                </a:solidFill>
                <a:latin typeface="Calibri" panose="020F0502020204030204" pitchFamily="34" charset="0"/>
                <a:cs typeface="Calibri" panose="020F0502020204030204" pitchFamily="34" charset="0"/>
              </a:rPr>
              <a:t>1. QUE LA AGRESION SEA GRAVE O INJUSTA</a:t>
            </a:r>
          </a:p>
          <a:p>
            <a:pPr marL="0" indent="0">
              <a:lnSpc>
                <a:spcPct val="100000"/>
              </a:lnSpc>
              <a:buNone/>
              <a:defRPr/>
            </a:pPr>
            <a:r>
              <a:rPr lang="es-ES" sz="3600" dirty="0">
                <a:solidFill>
                  <a:schemeClr val="tx1"/>
                </a:solidFill>
                <a:latin typeface="Calibri" panose="020F0502020204030204" pitchFamily="34" charset="0"/>
                <a:cs typeface="Calibri" panose="020F0502020204030204" pitchFamily="34" charset="0"/>
              </a:rPr>
              <a:t>2. INEVITABLE</a:t>
            </a:r>
          </a:p>
          <a:p>
            <a:pPr marL="0" indent="0">
              <a:lnSpc>
                <a:spcPct val="100000"/>
              </a:lnSpc>
              <a:buNone/>
              <a:defRPr/>
            </a:pPr>
            <a:r>
              <a:rPr lang="es-ES" sz="3600" dirty="0">
                <a:solidFill>
                  <a:schemeClr val="tx1"/>
                </a:solidFill>
                <a:latin typeface="Calibri" panose="020F0502020204030204" pitchFamily="34" charset="0"/>
                <a:cs typeface="Calibri" panose="020F0502020204030204" pitchFamily="34" charset="0"/>
              </a:rPr>
              <a:t>3. ACTUAL E INMINENTE</a:t>
            </a:r>
          </a:p>
          <a:p>
            <a:pPr marL="0" indent="0">
              <a:lnSpc>
                <a:spcPct val="100000"/>
              </a:lnSpc>
              <a:buNone/>
              <a:defRPr/>
            </a:pPr>
            <a:r>
              <a:rPr lang="es-ES" sz="3600" dirty="0">
                <a:solidFill>
                  <a:schemeClr val="tx1"/>
                </a:solidFill>
                <a:latin typeface="Calibri" panose="020F0502020204030204" pitchFamily="34" charset="0"/>
                <a:cs typeface="Calibri" panose="020F0502020204030204" pitchFamily="34" charset="0"/>
              </a:rPr>
              <a:t>4. AFECTE DIRECTAMENTE AL COACCIONADO</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7FA7DF-5D40-470C-8A6B-4E98EF689AEE}"/>
              </a:ext>
            </a:extLst>
          </p:cNvPr>
          <p:cNvSpPr>
            <a:spLocks noGrp="1"/>
          </p:cNvSpPr>
          <p:nvPr>
            <p:ph type="title"/>
          </p:nvPr>
        </p:nvSpPr>
        <p:spPr>
          <a:xfrm>
            <a:off x="811530" y="279994"/>
            <a:ext cx="10683240" cy="817199"/>
          </a:xfrm>
          <a:ln>
            <a:solidFill>
              <a:schemeClr val="bg1"/>
            </a:solidFill>
          </a:ln>
        </p:spPr>
        <p:txBody>
          <a:bodyPr>
            <a:noAutofit/>
          </a:bodyPr>
          <a:lstStyle/>
          <a:p>
            <a:pPr algn="ctr"/>
            <a:r>
              <a:rPr lang="es-MX" sz="2400" dirty="0">
                <a:solidFill>
                  <a:schemeClr val="bg1"/>
                </a:solidFill>
                <a:latin typeface="Arial" panose="020B0604020202020204" pitchFamily="34" charset="0"/>
                <a:cs typeface="Arial" panose="020B0604020202020204" pitchFamily="34" charset="0"/>
              </a:rPr>
              <a:t>Sala Disciplinaria de la Procuraduría General de la Nación en el fallo del 21 de noviembre de 2013, con radicación 161 – 5421 (IUS 2008 – 259315) </a:t>
            </a:r>
            <a:endParaRPr lang="es-CO" sz="2400" dirty="0">
              <a:solidFill>
                <a:schemeClr val="bg1"/>
              </a:solidFill>
              <a:latin typeface="Arial" panose="020B0604020202020204" pitchFamily="34" charset="0"/>
              <a:cs typeface="Arial" panose="020B0604020202020204" pitchFamily="34" charset="0"/>
            </a:endParaRPr>
          </a:p>
        </p:txBody>
      </p:sp>
      <p:sp>
        <p:nvSpPr>
          <p:cNvPr id="4" name="Rectángulo redondeado 3">
            <a:extLst>
              <a:ext uri="{FF2B5EF4-FFF2-40B4-BE49-F238E27FC236}">
                <a16:creationId xmlns:a16="http://schemas.microsoft.com/office/drawing/2014/main" id="{63700645-4814-A8C7-BD8F-ACC9ACE10659}"/>
              </a:ext>
            </a:extLst>
          </p:cNvPr>
          <p:cNvSpPr/>
          <p:nvPr/>
        </p:nvSpPr>
        <p:spPr>
          <a:xfrm>
            <a:off x="413657" y="1739341"/>
            <a:ext cx="11478986" cy="4531178"/>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lgn="just">
              <a:buNone/>
            </a:pPr>
            <a:r>
              <a:rPr lang="es-MX" sz="2800" i="1" dirty="0">
                <a:solidFill>
                  <a:schemeClr val="tx1"/>
                </a:solidFill>
              </a:rPr>
              <a:t>La coacción ajena puede configurarse como causal de exclusión de la responsabilidad disciplinaria, pero se requiere necesariamente que la misma pueda calificarse de insuperable. Entonces, la insuperabilidad como elemento de la norma se forma partiendo de un examen de la situación concreta, observando la naturaleza de la labor que desempeña el agente; las posibilidades que tenga o no de resistirse a la coacción; la cercanía o proximidad del mal que amenaza y las posibilidades de eludir la coacción.</a:t>
            </a:r>
            <a:endParaRPr lang="es-CO" sz="2800" i="1" dirty="0">
              <a:solidFill>
                <a:schemeClr val="tx1"/>
              </a:solidFill>
            </a:endParaRPr>
          </a:p>
        </p:txBody>
      </p:sp>
    </p:spTree>
    <p:extLst>
      <p:ext uri="{BB962C8B-B14F-4D97-AF65-F5344CB8AC3E}">
        <p14:creationId xmlns:p14="http://schemas.microsoft.com/office/powerpoint/2010/main" val="41115130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1 Título">
            <a:extLst>
              <a:ext uri="{FF2B5EF4-FFF2-40B4-BE49-F238E27FC236}">
                <a16:creationId xmlns:a16="http://schemas.microsoft.com/office/drawing/2014/main" id="{8D1BE7F4-FBCD-47D8-8A0E-CB346D52231A}"/>
              </a:ext>
            </a:extLst>
          </p:cNvPr>
          <p:cNvSpPr>
            <a:spLocks noGrp="1"/>
          </p:cNvSpPr>
          <p:nvPr>
            <p:ph type="title"/>
          </p:nvPr>
        </p:nvSpPr>
        <p:spPr>
          <a:xfrm>
            <a:off x="2461258" y="270438"/>
            <a:ext cx="7886700" cy="848070"/>
          </a:xfrm>
          <a:ln>
            <a:solidFill>
              <a:schemeClr val="bg1"/>
            </a:solidFill>
          </a:ln>
        </p:spPr>
        <p:txBody>
          <a:bodyPr>
            <a:normAutofit/>
          </a:bodyPr>
          <a:lstStyle/>
          <a:p>
            <a:pPr algn="ctr" eaLnBrk="1" hangingPunct="1"/>
            <a:r>
              <a:rPr lang="es-ES" altLang="es-CO" sz="4000" b="1" dirty="0">
                <a:solidFill>
                  <a:schemeClr val="bg1"/>
                </a:solidFill>
                <a:latin typeface="+mn-lt"/>
              </a:rPr>
              <a:t>5. MIEDO INSUPERABLE</a:t>
            </a:r>
          </a:p>
        </p:txBody>
      </p:sp>
      <p:sp>
        <p:nvSpPr>
          <p:cNvPr id="2" name="Rectángulo redondeado 1">
            <a:extLst>
              <a:ext uri="{FF2B5EF4-FFF2-40B4-BE49-F238E27FC236}">
                <a16:creationId xmlns:a16="http://schemas.microsoft.com/office/drawing/2014/main" id="{A6D01DC6-7E3E-F8A5-AB8F-C50EDBB1A3A7}"/>
              </a:ext>
            </a:extLst>
          </p:cNvPr>
          <p:cNvSpPr/>
          <p:nvPr/>
        </p:nvSpPr>
        <p:spPr>
          <a:xfrm>
            <a:off x="965383" y="2189592"/>
            <a:ext cx="10261233" cy="3783191"/>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eaLnBrk="1" hangingPunct="1"/>
            <a:r>
              <a:rPr lang="es-ES" altLang="es-CO" sz="3200" dirty="0">
                <a:solidFill>
                  <a:schemeClr val="tx1"/>
                </a:solidFill>
              </a:rPr>
              <a:t>SURGIRÍA INFRACCION AL DEBER, PERO NO LA CULPABILIDAD, PRODUCTO DE UNA INCORRECCIÓN INTERNA DE LA PERSONA, POR RAZONES DIFERENTES A LA VOLUNTAD.</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08D4EF-4222-49EC-A8B0-AA049C20A3A6}"/>
              </a:ext>
            </a:extLst>
          </p:cNvPr>
          <p:cNvSpPr>
            <a:spLocks noGrp="1"/>
          </p:cNvSpPr>
          <p:nvPr>
            <p:ph type="title"/>
          </p:nvPr>
        </p:nvSpPr>
        <p:spPr>
          <a:xfrm>
            <a:off x="924304" y="438557"/>
            <a:ext cx="10515600" cy="767673"/>
          </a:xfrm>
          <a:ln>
            <a:solidFill>
              <a:schemeClr val="bg1"/>
            </a:solidFill>
          </a:ln>
        </p:spPr>
        <p:txBody>
          <a:bodyPr>
            <a:noAutofit/>
          </a:bodyPr>
          <a:lstStyle/>
          <a:p>
            <a:pPr algn="ctr"/>
            <a:r>
              <a:rPr lang="es-CO" sz="2400" dirty="0">
                <a:solidFill>
                  <a:schemeClr val="bg1"/>
                </a:solidFill>
                <a:latin typeface="Arial" panose="020B0604020202020204" pitchFamily="34" charset="0"/>
                <a:cs typeface="Arial" panose="020B0604020202020204" pitchFamily="34" charset="0"/>
              </a:rPr>
              <a:t>Corte Suprema de Justicia, Sentencia del 12 de diciembre de 2002. Radicado 18983 </a:t>
            </a:r>
            <a:r>
              <a:rPr lang="pt-BR" sz="2400" dirty="0">
                <a:solidFill>
                  <a:schemeClr val="bg1"/>
                </a:solidFill>
                <a:latin typeface="Arial" panose="020B0604020202020204" pitchFamily="34" charset="0"/>
                <a:cs typeface="Arial" panose="020B0604020202020204" pitchFamily="34" charset="0"/>
              </a:rPr>
              <a:t>Magistrado Ponente: Jorge Aníbal Gómez Gallego</a:t>
            </a:r>
            <a:endParaRPr lang="es-CO" sz="2400" dirty="0">
              <a:solidFill>
                <a:schemeClr val="bg1"/>
              </a:solidFill>
              <a:latin typeface="Arial" panose="020B0604020202020204" pitchFamily="34" charset="0"/>
              <a:cs typeface="Arial" panose="020B0604020202020204" pitchFamily="34" charset="0"/>
            </a:endParaRPr>
          </a:p>
        </p:txBody>
      </p:sp>
      <p:sp>
        <p:nvSpPr>
          <p:cNvPr id="4" name="Rectángulo redondeado 3">
            <a:extLst>
              <a:ext uri="{FF2B5EF4-FFF2-40B4-BE49-F238E27FC236}">
                <a16:creationId xmlns:a16="http://schemas.microsoft.com/office/drawing/2014/main" id="{E812C8D6-F6EC-3C8D-E3E8-A07117C9794D}"/>
              </a:ext>
            </a:extLst>
          </p:cNvPr>
          <p:cNvSpPr/>
          <p:nvPr/>
        </p:nvSpPr>
        <p:spPr>
          <a:xfrm>
            <a:off x="365050" y="1811603"/>
            <a:ext cx="11634108" cy="435156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lgn="just">
              <a:buNone/>
            </a:pPr>
            <a:r>
              <a:rPr lang="es-MX" sz="2400" i="1" dirty="0">
                <a:solidFill>
                  <a:schemeClr val="tx1"/>
                </a:solidFill>
              </a:rPr>
              <a:t>“Para que pueda configurarse el miedo como eximente de responsabilidad, es necesario que converjan los siguientes requisitos: “a) La existencia de profundo estado emocional en el sujeto por el temor al advenimiento de un mal. b) El miedo ha de ser insuperable, es decir sólo aquel que no deje al sujeto ninguna posibilidad de actuar como lo haría el común de los hombres. c) El miedo debe ser el resultado de una situación capaz de originar en el ánimo del procesado una situación emocional de tal intensidad que, aunque no excluye totalmente la voluntariedad de la acción, sí enerva la fuerza compulsiva necesaria para autodeterminarse. d) El miedo debe ser producto de una serie de estímulos ciertos, graves, inminentes y no justificados.” </a:t>
            </a:r>
            <a:endParaRPr lang="es-CO" sz="2400" i="1" dirty="0">
              <a:solidFill>
                <a:schemeClr val="tx1"/>
              </a:solidFill>
            </a:endParaRPr>
          </a:p>
        </p:txBody>
      </p:sp>
    </p:spTree>
    <p:extLst>
      <p:ext uri="{BB962C8B-B14F-4D97-AF65-F5344CB8AC3E}">
        <p14:creationId xmlns:p14="http://schemas.microsoft.com/office/powerpoint/2010/main" val="293607339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1 Título">
            <a:extLst>
              <a:ext uri="{FF2B5EF4-FFF2-40B4-BE49-F238E27FC236}">
                <a16:creationId xmlns:a16="http://schemas.microsoft.com/office/drawing/2014/main" id="{B8692942-CA43-4BF4-B04A-A6030BE62817}"/>
              </a:ext>
            </a:extLst>
          </p:cNvPr>
          <p:cNvSpPr>
            <a:spLocks noGrp="1"/>
          </p:cNvSpPr>
          <p:nvPr>
            <p:ph type="title"/>
          </p:nvPr>
        </p:nvSpPr>
        <p:spPr>
          <a:xfrm>
            <a:off x="2152650" y="279642"/>
            <a:ext cx="7886700" cy="977686"/>
          </a:xfrm>
          <a:ln>
            <a:solidFill>
              <a:schemeClr val="bg1"/>
            </a:solidFill>
          </a:ln>
        </p:spPr>
        <p:txBody>
          <a:bodyPr>
            <a:normAutofit/>
          </a:bodyPr>
          <a:lstStyle/>
          <a:p>
            <a:pPr algn="ctr" eaLnBrk="1" hangingPunct="1"/>
            <a:r>
              <a:rPr lang="es-ES" altLang="es-CO" sz="4000" b="1" dirty="0">
                <a:solidFill>
                  <a:schemeClr val="bg1"/>
                </a:solidFill>
                <a:latin typeface="+mn-lt"/>
              </a:rPr>
              <a:t>6. EL ERROR INVENCIBLE </a:t>
            </a:r>
          </a:p>
        </p:txBody>
      </p:sp>
      <p:sp>
        <p:nvSpPr>
          <p:cNvPr id="4" name="Rectángulo redondeado 3">
            <a:extLst>
              <a:ext uri="{FF2B5EF4-FFF2-40B4-BE49-F238E27FC236}">
                <a16:creationId xmlns:a16="http://schemas.microsoft.com/office/drawing/2014/main" id="{A4CFD63C-88D2-47E3-2662-AA6994EA2A98}"/>
              </a:ext>
            </a:extLst>
          </p:cNvPr>
          <p:cNvSpPr/>
          <p:nvPr/>
        </p:nvSpPr>
        <p:spPr>
          <a:xfrm>
            <a:off x="1225685" y="2090231"/>
            <a:ext cx="9784289" cy="3999284"/>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eaLnBrk="1" hangingPunct="1">
              <a:buFont typeface="Wingdings 2" panose="05020102010507070707" pitchFamily="18" charset="2"/>
              <a:buNone/>
            </a:pPr>
            <a:r>
              <a:rPr lang="es-ES" altLang="es-CO" sz="2800" b="1" dirty="0">
                <a:solidFill>
                  <a:srgbClr val="FF0000"/>
                </a:solidFill>
              </a:rPr>
              <a:t>CAUSAL MÁS INVOCADA Y DE MAYOR COMPLEJIDAD</a:t>
            </a:r>
          </a:p>
          <a:p>
            <a:pPr eaLnBrk="1" hangingPunct="1">
              <a:buFont typeface="Wingdings 2" panose="05020102010507070707" pitchFamily="18" charset="2"/>
              <a:buNone/>
            </a:pPr>
            <a:endParaRPr lang="es-ES" altLang="es-CO" sz="2800" b="1" dirty="0">
              <a:solidFill>
                <a:srgbClr val="4346B7"/>
              </a:solidFill>
            </a:endParaRPr>
          </a:p>
          <a:p>
            <a:pPr algn="just" eaLnBrk="1" hangingPunct="1">
              <a:buFontTx/>
              <a:buNone/>
            </a:pPr>
            <a:r>
              <a:rPr lang="es-ES" altLang="es-CO" sz="3600" b="1" dirty="0">
                <a:solidFill>
                  <a:schemeClr val="tx1"/>
                </a:solidFill>
              </a:rPr>
              <a:t>Con la convicción errada e invencible de que su conducta no constituye falta disciplinaria.</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40046055-3922-4D7C-A7AB-0147334011C6}"/>
              </a:ext>
            </a:extLst>
          </p:cNvPr>
          <p:cNvSpPr>
            <a:spLocks noGrp="1"/>
          </p:cNvSpPr>
          <p:nvPr>
            <p:ph type="title"/>
          </p:nvPr>
        </p:nvSpPr>
        <p:spPr>
          <a:xfrm>
            <a:off x="2294301" y="334969"/>
            <a:ext cx="7886700" cy="814805"/>
          </a:xfrm>
          <a:ln>
            <a:solidFill>
              <a:schemeClr val="bg1"/>
            </a:solidFill>
          </a:ln>
        </p:spPr>
        <p:txBody>
          <a:bodyPr>
            <a:normAutofit/>
          </a:bodyPr>
          <a:lstStyle/>
          <a:p>
            <a:pPr algn="ctr" eaLnBrk="1" hangingPunct="1"/>
            <a:r>
              <a:rPr lang="es-ES" altLang="es-CO" sz="4000" b="1" dirty="0">
                <a:solidFill>
                  <a:schemeClr val="bg1"/>
                </a:solidFill>
                <a:latin typeface="+mn-lt"/>
              </a:rPr>
              <a:t>8. EL ERROR INVENCIBLE</a:t>
            </a:r>
            <a:endParaRPr lang="es-CO" altLang="es-CO" sz="4000" b="1" dirty="0">
              <a:solidFill>
                <a:schemeClr val="bg1"/>
              </a:solidFill>
              <a:latin typeface="+mn-lt"/>
            </a:endParaRPr>
          </a:p>
        </p:txBody>
      </p:sp>
      <p:sp>
        <p:nvSpPr>
          <p:cNvPr id="4" name="Rectángulo redondeado 3">
            <a:extLst>
              <a:ext uri="{FF2B5EF4-FFF2-40B4-BE49-F238E27FC236}">
                <a16:creationId xmlns:a16="http://schemas.microsoft.com/office/drawing/2014/main" id="{32B7AFF5-9397-2728-FBDA-43C8EAC47196}"/>
              </a:ext>
            </a:extLst>
          </p:cNvPr>
          <p:cNvSpPr/>
          <p:nvPr/>
        </p:nvSpPr>
        <p:spPr>
          <a:xfrm>
            <a:off x="442232" y="1531968"/>
            <a:ext cx="11307536" cy="477937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eaLnBrk="1" hangingPunct="1">
              <a:lnSpc>
                <a:spcPct val="80000"/>
              </a:lnSpc>
              <a:buFontTx/>
              <a:buNone/>
            </a:pPr>
            <a:r>
              <a:rPr lang="es-ES" altLang="es-CO" sz="3600" b="1" dirty="0">
                <a:solidFill>
                  <a:schemeClr val="tx1"/>
                </a:solidFill>
              </a:rPr>
              <a:t>QUÉ ES EL ERROR</a:t>
            </a:r>
          </a:p>
          <a:p>
            <a:pPr algn="just" eaLnBrk="1" hangingPunct="1">
              <a:lnSpc>
                <a:spcPct val="80000"/>
              </a:lnSpc>
              <a:buFontTx/>
              <a:buNone/>
            </a:pPr>
            <a:endParaRPr lang="es-ES" altLang="es-CO" sz="3600" b="1" dirty="0">
              <a:solidFill>
                <a:schemeClr val="tx1"/>
              </a:solidFill>
            </a:endParaRPr>
          </a:p>
          <a:p>
            <a:pPr marL="571500" indent="-571500" algn="just" eaLnBrk="1" hangingPunct="1">
              <a:lnSpc>
                <a:spcPct val="80000"/>
              </a:lnSpc>
              <a:buFont typeface="Wingdings" pitchFamily="2" charset="2"/>
              <a:buChar char="Ø"/>
            </a:pPr>
            <a:r>
              <a:rPr lang="es-ES" altLang="es-CO" sz="3600" dirty="0">
                <a:solidFill>
                  <a:schemeClr val="tx1"/>
                </a:solidFill>
              </a:rPr>
              <a:t>	</a:t>
            </a:r>
            <a:r>
              <a:rPr lang="es-ES" altLang="es-CO" sz="3200" dirty="0">
                <a:solidFill>
                  <a:schemeClr val="tx1"/>
                </a:solidFill>
              </a:rPr>
              <a:t>Es un juicio equivocado o falso de la conciencia del sujeto por ser discordante o contrario a la realidad. </a:t>
            </a:r>
          </a:p>
          <a:p>
            <a:pPr algn="just" eaLnBrk="1" hangingPunct="1">
              <a:lnSpc>
                <a:spcPct val="80000"/>
              </a:lnSpc>
            </a:pPr>
            <a:r>
              <a:rPr lang="es-ES" altLang="es-CO" sz="3200" dirty="0">
                <a:solidFill>
                  <a:schemeClr val="tx1"/>
                </a:solidFill>
              </a:rPr>
              <a:t>	</a:t>
            </a:r>
          </a:p>
          <a:p>
            <a:pPr marL="457200" indent="-457200" algn="just" eaLnBrk="1" hangingPunct="1">
              <a:lnSpc>
                <a:spcPct val="80000"/>
              </a:lnSpc>
              <a:buFont typeface="Wingdings" pitchFamily="2" charset="2"/>
              <a:buChar char="Ø"/>
            </a:pPr>
            <a:r>
              <a:rPr lang="es-ES" altLang="es-CO" sz="3200" dirty="0">
                <a:solidFill>
                  <a:schemeClr val="tx1"/>
                </a:solidFill>
              </a:rPr>
              <a:t>	El sujeto despliega su comportamiento con la convicción falsa o equivocada de que su conducta no constituye falta disciplinaria, y</a:t>
            </a:r>
          </a:p>
          <a:p>
            <a:pPr algn="just" eaLnBrk="1" hangingPunct="1">
              <a:lnSpc>
                <a:spcPct val="80000"/>
              </a:lnSpc>
            </a:pPr>
            <a:r>
              <a:rPr lang="es-ES" altLang="es-CO" sz="3200" dirty="0">
                <a:solidFill>
                  <a:schemeClr val="tx1"/>
                </a:solidFill>
              </a:rPr>
              <a:t>	</a:t>
            </a:r>
          </a:p>
          <a:p>
            <a:pPr marL="457200" indent="-457200" algn="just" eaLnBrk="1" hangingPunct="1">
              <a:lnSpc>
                <a:spcPct val="80000"/>
              </a:lnSpc>
              <a:buFont typeface="Wingdings" pitchFamily="2" charset="2"/>
              <a:buChar char="Ø"/>
            </a:pPr>
            <a:r>
              <a:rPr lang="es-ES" altLang="es-CO" sz="3200" dirty="0">
                <a:solidFill>
                  <a:schemeClr val="tx1"/>
                </a:solidFill>
              </a:rPr>
              <a:t>	Dicha convicción errada no se pudo eliminar o superar.</a:t>
            </a:r>
            <a:endParaRPr lang="es-ES" altLang="es-CO" sz="3200" i="1" dirty="0">
              <a:solidFill>
                <a:schemeClr val="tx1"/>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ángulo redondeado 3">
            <a:extLst>
              <a:ext uri="{FF2B5EF4-FFF2-40B4-BE49-F238E27FC236}">
                <a16:creationId xmlns:a16="http://schemas.microsoft.com/office/drawing/2014/main" id="{90BE1D57-B4DF-BE58-FE5E-D0781271FA5F}"/>
              </a:ext>
            </a:extLst>
          </p:cNvPr>
          <p:cNvSpPr/>
          <p:nvPr/>
        </p:nvSpPr>
        <p:spPr>
          <a:xfrm>
            <a:off x="235131" y="1619794"/>
            <a:ext cx="11721737" cy="50292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ES" sz="2400" dirty="0">
                <a:solidFill>
                  <a:schemeClr val="tx1"/>
                </a:solidFill>
              </a:rPr>
              <a:t>Si el error fuere de hecho vencible, se sancionará la conducta a título de culpa, siempre que la falta admita tal modalidad. </a:t>
            </a:r>
          </a:p>
          <a:p>
            <a:pPr algn="just"/>
            <a:r>
              <a:rPr lang="es-ES" sz="2400" dirty="0">
                <a:solidFill>
                  <a:schemeClr val="tx1"/>
                </a:solidFill>
              </a:rPr>
              <a:t>De ser vencible el error de derecho, se impondrá, cuando sea procedente, la sanción de destitución y las demás sanciones graduables se reducirán en la mitad. </a:t>
            </a:r>
          </a:p>
          <a:p>
            <a:pPr algn="just"/>
            <a:endParaRPr lang="es-ES" sz="2400" dirty="0">
              <a:solidFill>
                <a:schemeClr val="tx1"/>
              </a:solidFill>
            </a:endParaRPr>
          </a:p>
          <a:p>
            <a:pPr algn="just"/>
            <a:r>
              <a:rPr lang="es-ES" sz="2400" dirty="0">
                <a:solidFill>
                  <a:schemeClr val="tx1"/>
                </a:solidFill>
              </a:rPr>
              <a:t>En los eventos de error acerca de los presupuestos objetivos de una causal que excluya la responsabilidad disciplinaria, se aplicarán, según el caso, los mismos efectos del error de hecho. </a:t>
            </a:r>
          </a:p>
          <a:p>
            <a:pPr algn="just"/>
            <a:endParaRPr lang="es-ES" sz="2400" dirty="0">
              <a:solidFill>
                <a:schemeClr val="tx1"/>
              </a:solidFill>
            </a:endParaRPr>
          </a:p>
          <a:p>
            <a:pPr algn="just"/>
            <a:r>
              <a:rPr lang="es-ES" sz="2400" dirty="0">
                <a:solidFill>
                  <a:schemeClr val="tx1"/>
                </a:solidFill>
              </a:rPr>
              <a:t>Para estimar cumplida la conciencia de la ilicitud basta que el disciplinable haya tenido la oportunidad, en términos razonables, de actualizar el conocimiento de lo ilícito de su conducta.</a:t>
            </a:r>
            <a:endParaRPr lang="es-CO" sz="2400" b="1" dirty="0">
              <a:solidFill>
                <a:schemeClr val="tx1"/>
              </a:solidFill>
            </a:endParaRPr>
          </a:p>
        </p:txBody>
      </p:sp>
      <p:sp>
        <p:nvSpPr>
          <p:cNvPr id="5" name="Título 4">
            <a:extLst>
              <a:ext uri="{FF2B5EF4-FFF2-40B4-BE49-F238E27FC236}">
                <a16:creationId xmlns:a16="http://schemas.microsoft.com/office/drawing/2014/main" id="{F1DBC157-26F6-28EE-4655-190DAE75F42B}"/>
              </a:ext>
            </a:extLst>
          </p:cNvPr>
          <p:cNvSpPr>
            <a:spLocks noGrp="1"/>
          </p:cNvSpPr>
          <p:nvPr>
            <p:ph type="ctrTitle"/>
          </p:nvPr>
        </p:nvSpPr>
        <p:spPr>
          <a:xfrm>
            <a:off x="1957250" y="422365"/>
            <a:ext cx="8277497" cy="805543"/>
          </a:xfrm>
          <a:ln>
            <a:solidFill>
              <a:schemeClr val="bg1"/>
            </a:solidFill>
          </a:ln>
        </p:spPr>
        <p:txBody>
          <a:bodyPr>
            <a:normAutofit/>
          </a:bodyPr>
          <a:lstStyle/>
          <a:p>
            <a:r>
              <a:rPr lang="es-ES" sz="4800" b="1" dirty="0">
                <a:solidFill>
                  <a:schemeClr val="bg1"/>
                </a:solidFill>
                <a:latin typeface="Calibri" panose="020F0502020204030204" pitchFamily="34" charset="0"/>
                <a:cs typeface="Calibri" panose="020F0502020204030204" pitchFamily="34" charset="0"/>
              </a:rPr>
              <a:t>ERROR VENCIBLE</a:t>
            </a:r>
            <a:endParaRPr lang="es-ES_tradnl" sz="4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4761315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ángulo redondeado 10">
            <a:extLst>
              <a:ext uri="{FF2B5EF4-FFF2-40B4-BE49-F238E27FC236}">
                <a16:creationId xmlns:a16="http://schemas.microsoft.com/office/drawing/2014/main" id="{205A5E98-0BCA-2A71-1423-1DE33F1C65A4}"/>
              </a:ext>
            </a:extLst>
          </p:cNvPr>
          <p:cNvSpPr/>
          <p:nvPr/>
        </p:nvSpPr>
        <p:spPr>
          <a:xfrm>
            <a:off x="679268" y="1384663"/>
            <a:ext cx="10833463" cy="4941551"/>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
        <p:nvSpPr>
          <p:cNvPr id="12" name="Título 1">
            <a:extLst>
              <a:ext uri="{FF2B5EF4-FFF2-40B4-BE49-F238E27FC236}">
                <a16:creationId xmlns:a16="http://schemas.microsoft.com/office/drawing/2014/main" id="{C6327E9B-AE6C-3250-8707-00462F8CF42A}"/>
              </a:ext>
            </a:extLst>
          </p:cNvPr>
          <p:cNvSpPr>
            <a:spLocks noGrp="1"/>
          </p:cNvSpPr>
          <p:nvPr>
            <p:ph type="ctrTitle"/>
          </p:nvPr>
        </p:nvSpPr>
        <p:spPr>
          <a:xfrm>
            <a:off x="1666255" y="211341"/>
            <a:ext cx="9144000" cy="832561"/>
          </a:xfrm>
          <a:ln>
            <a:solidFill>
              <a:schemeClr val="bg1"/>
            </a:solidFill>
          </a:ln>
        </p:spPr>
        <p:txBody>
          <a:bodyPr>
            <a:normAutofit/>
          </a:bodyPr>
          <a:lstStyle/>
          <a:p>
            <a:r>
              <a:rPr lang="es-ES" sz="3600" b="1" dirty="0">
                <a:solidFill>
                  <a:schemeClr val="bg1"/>
                </a:solidFill>
                <a:latin typeface="+mn-lt"/>
              </a:rPr>
              <a:t>ERROR VENCIBLE </a:t>
            </a:r>
            <a:endParaRPr lang="es-CO" sz="3600" b="1" dirty="0">
              <a:solidFill>
                <a:schemeClr val="bg1"/>
              </a:solidFill>
              <a:latin typeface="+mn-lt"/>
            </a:endParaRPr>
          </a:p>
        </p:txBody>
      </p:sp>
      <p:sp>
        <p:nvSpPr>
          <p:cNvPr id="13" name="Subtítulo 2">
            <a:extLst>
              <a:ext uri="{FF2B5EF4-FFF2-40B4-BE49-F238E27FC236}">
                <a16:creationId xmlns:a16="http://schemas.microsoft.com/office/drawing/2014/main" id="{BDD88072-62E7-D08B-F616-97FE01D34CB9}"/>
              </a:ext>
            </a:extLst>
          </p:cNvPr>
          <p:cNvSpPr>
            <a:spLocks noGrp="1"/>
          </p:cNvSpPr>
          <p:nvPr>
            <p:ph type="subTitle" idx="1"/>
          </p:nvPr>
        </p:nvSpPr>
        <p:spPr>
          <a:xfrm>
            <a:off x="1038924" y="1688735"/>
            <a:ext cx="10699531" cy="5282312"/>
          </a:xfrm>
        </p:spPr>
        <p:txBody>
          <a:bodyPr>
            <a:noAutofit/>
          </a:bodyPr>
          <a:lstStyle/>
          <a:p>
            <a:pPr algn="just"/>
            <a:endParaRPr lang="es-ES" sz="2000" b="1" dirty="0">
              <a:solidFill>
                <a:schemeClr val="tx1"/>
              </a:solidFill>
            </a:endParaRPr>
          </a:p>
          <a:p>
            <a:pPr algn="just"/>
            <a:r>
              <a:rPr lang="es-ES" sz="2000" b="1" dirty="0">
                <a:solidFill>
                  <a:schemeClr val="tx1"/>
                </a:solidFill>
              </a:rPr>
              <a:t>ERROR VENCIBLE DE HECHO: </a:t>
            </a:r>
          </a:p>
          <a:p>
            <a:pPr algn="just"/>
            <a:endParaRPr lang="es-ES" sz="2000" b="1" dirty="0">
              <a:solidFill>
                <a:schemeClr val="tx1"/>
              </a:solidFill>
            </a:endParaRPr>
          </a:p>
          <a:p>
            <a:pPr algn="just"/>
            <a:endParaRPr lang="es-ES" sz="2000" b="1" dirty="0">
              <a:solidFill>
                <a:schemeClr val="tx1"/>
              </a:solidFill>
            </a:endParaRPr>
          </a:p>
          <a:p>
            <a:pPr algn="just"/>
            <a:endParaRPr lang="es-ES" sz="2000" b="1" dirty="0">
              <a:solidFill>
                <a:schemeClr val="tx1"/>
              </a:solidFill>
            </a:endParaRPr>
          </a:p>
          <a:p>
            <a:pPr algn="just"/>
            <a:r>
              <a:rPr lang="es-ES" sz="2000" b="1" dirty="0">
                <a:solidFill>
                  <a:schemeClr val="tx1"/>
                </a:solidFill>
              </a:rPr>
              <a:t>ERROR VENCIBLE DE DERECHO:</a:t>
            </a:r>
          </a:p>
          <a:p>
            <a:pPr algn="just"/>
            <a:endParaRPr lang="es-ES" sz="2000" b="1" dirty="0">
              <a:solidFill>
                <a:schemeClr val="tx1"/>
              </a:solidFill>
            </a:endParaRPr>
          </a:p>
          <a:p>
            <a:pPr algn="just"/>
            <a:endParaRPr lang="es-ES" sz="2000" b="1" dirty="0">
              <a:solidFill>
                <a:schemeClr val="tx1"/>
              </a:solidFill>
            </a:endParaRPr>
          </a:p>
          <a:p>
            <a:pPr algn="just"/>
            <a:endParaRPr lang="es-ES" sz="2000" b="1" dirty="0">
              <a:solidFill>
                <a:schemeClr val="tx1"/>
              </a:solidFill>
            </a:endParaRPr>
          </a:p>
          <a:p>
            <a:pPr algn="just"/>
            <a:r>
              <a:rPr lang="es-ES" sz="2000" b="1" dirty="0">
                <a:solidFill>
                  <a:schemeClr val="tx1"/>
                </a:solidFill>
              </a:rPr>
              <a:t>ERROR VENCIBLE DE LA CAUSAL:</a:t>
            </a:r>
            <a:endParaRPr lang="es-CO" sz="2000" b="1" dirty="0">
              <a:solidFill>
                <a:schemeClr val="tx1"/>
              </a:solidFill>
            </a:endParaRPr>
          </a:p>
        </p:txBody>
      </p:sp>
      <p:sp>
        <p:nvSpPr>
          <p:cNvPr id="14" name="Rectángulo redondeado 13">
            <a:extLst>
              <a:ext uri="{FF2B5EF4-FFF2-40B4-BE49-F238E27FC236}">
                <a16:creationId xmlns:a16="http://schemas.microsoft.com/office/drawing/2014/main" id="{7EBE81ED-EB9C-593E-277B-E4AC380A89B0}"/>
              </a:ext>
            </a:extLst>
          </p:cNvPr>
          <p:cNvSpPr/>
          <p:nvPr/>
        </p:nvSpPr>
        <p:spPr>
          <a:xfrm>
            <a:off x="5749264" y="1618742"/>
            <a:ext cx="5403811" cy="108562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sz="2000" b="1" dirty="0">
                <a:solidFill>
                  <a:schemeClr val="tx1"/>
                </a:solidFill>
              </a:rPr>
              <a:t>Se sancionará la conducta a título de culpa, siempre que la falta admita tal modalidad. </a:t>
            </a:r>
          </a:p>
        </p:txBody>
      </p:sp>
      <p:sp>
        <p:nvSpPr>
          <p:cNvPr id="15" name="Rectángulo redondeado 14">
            <a:extLst>
              <a:ext uri="{FF2B5EF4-FFF2-40B4-BE49-F238E27FC236}">
                <a16:creationId xmlns:a16="http://schemas.microsoft.com/office/drawing/2014/main" id="{58744BFF-70FE-84E8-C92C-349322F88C4D}"/>
              </a:ext>
            </a:extLst>
          </p:cNvPr>
          <p:cNvSpPr/>
          <p:nvPr/>
        </p:nvSpPr>
        <p:spPr>
          <a:xfrm>
            <a:off x="5749265" y="3149719"/>
            <a:ext cx="5403811" cy="118017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ES" sz="2000" b="1" dirty="0">
              <a:solidFill>
                <a:schemeClr val="tx1"/>
              </a:solidFill>
            </a:endParaRPr>
          </a:p>
          <a:p>
            <a:pPr algn="just"/>
            <a:r>
              <a:rPr lang="es-ES" sz="2000" b="1" dirty="0">
                <a:solidFill>
                  <a:schemeClr val="tx1"/>
                </a:solidFill>
              </a:rPr>
              <a:t>Se impondrá la sanción de destitución y las demás sanciones graduables se reducirán en la mitad. </a:t>
            </a:r>
          </a:p>
          <a:p>
            <a:pPr algn="just"/>
            <a:endParaRPr lang="es-ES" sz="2000" b="1" dirty="0"/>
          </a:p>
        </p:txBody>
      </p:sp>
      <p:sp>
        <p:nvSpPr>
          <p:cNvPr id="16" name="Rectángulo redondeado 15">
            <a:extLst>
              <a:ext uri="{FF2B5EF4-FFF2-40B4-BE49-F238E27FC236}">
                <a16:creationId xmlns:a16="http://schemas.microsoft.com/office/drawing/2014/main" id="{2E15F0CB-C8B5-2F34-3B37-09EFBBA27DB3}"/>
              </a:ext>
            </a:extLst>
          </p:cNvPr>
          <p:cNvSpPr/>
          <p:nvPr/>
        </p:nvSpPr>
        <p:spPr>
          <a:xfrm>
            <a:off x="5749264" y="4971579"/>
            <a:ext cx="5403811" cy="102331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ES" sz="2000" dirty="0"/>
          </a:p>
          <a:p>
            <a:pPr algn="just"/>
            <a:endParaRPr lang="es-ES" sz="2000" b="1" dirty="0">
              <a:solidFill>
                <a:schemeClr val="tx1"/>
              </a:solidFill>
            </a:endParaRPr>
          </a:p>
          <a:p>
            <a:pPr algn="just"/>
            <a:r>
              <a:rPr lang="es-ES" sz="2000" b="1" dirty="0">
                <a:solidFill>
                  <a:schemeClr val="tx1"/>
                </a:solidFill>
              </a:rPr>
              <a:t>Se aplicarán, según el caso, los mismos efectos del error de hecho (Se sancionará la conducta a título de culpa. </a:t>
            </a:r>
          </a:p>
          <a:p>
            <a:pPr algn="just"/>
            <a:r>
              <a:rPr lang="es-ES" sz="2000" b="1" dirty="0"/>
              <a:t> </a:t>
            </a:r>
            <a:endParaRPr lang="es-ES" sz="2000" b="1" dirty="0">
              <a:solidFill>
                <a:schemeClr val="tx1"/>
              </a:solidFill>
            </a:endParaRPr>
          </a:p>
          <a:p>
            <a:pPr algn="just"/>
            <a:endParaRPr lang="es-ES" sz="2000" b="1" dirty="0"/>
          </a:p>
        </p:txBody>
      </p:sp>
    </p:spTree>
    <p:extLst>
      <p:ext uri="{BB962C8B-B14F-4D97-AF65-F5344CB8AC3E}">
        <p14:creationId xmlns:p14="http://schemas.microsoft.com/office/powerpoint/2010/main" val="197805025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796490" y="209717"/>
            <a:ext cx="9144000" cy="832561"/>
          </a:xfrm>
          <a:ln>
            <a:solidFill>
              <a:schemeClr val="bg1"/>
            </a:solidFill>
          </a:ln>
        </p:spPr>
        <p:txBody>
          <a:bodyPr>
            <a:normAutofit/>
          </a:bodyPr>
          <a:lstStyle/>
          <a:p>
            <a:r>
              <a:rPr lang="es-ES" sz="4000" b="1" dirty="0">
                <a:solidFill>
                  <a:schemeClr val="bg1"/>
                </a:solidFill>
                <a:latin typeface="+mn-lt"/>
              </a:rPr>
              <a:t>ERROR VENCIBLE </a:t>
            </a:r>
            <a:endParaRPr lang="es-CO" sz="4000" b="1" dirty="0">
              <a:solidFill>
                <a:schemeClr val="bg1"/>
              </a:solidFill>
              <a:latin typeface="+mn-lt"/>
            </a:endParaRPr>
          </a:p>
        </p:txBody>
      </p:sp>
      <p:sp>
        <p:nvSpPr>
          <p:cNvPr id="3" name="Rectángulo redondeado 2">
            <a:extLst>
              <a:ext uri="{FF2B5EF4-FFF2-40B4-BE49-F238E27FC236}">
                <a16:creationId xmlns:a16="http://schemas.microsoft.com/office/drawing/2014/main" id="{A2632D80-45DD-FF2D-7699-F1B8B81ABA4A}"/>
              </a:ext>
            </a:extLst>
          </p:cNvPr>
          <p:cNvSpPr/>
          <p:nvPr/>
        </p:nvSpPr>
        <p:spPr>
          <a:xfrm>
            <a:off x="322217" y="1442288"/>
            <a:ext cx="11547566" cy="4789714"/>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lnSpc>
                <a:spcPct val="100000"/>
              </a:lnSpc>
            </a:pPr>
            <a:r>
              <a:rPr lang="es-CO" sz="2400" i="1" dirty="0">
                <a:solidFill>
                  <a:schemeClr val="tx1"/>
                </a:solidFill>
              </a:rPr>
              <a:t>Para la Sala Disciplinaria, está demostrado en el proceso que </a:t>
            </a:r>
            <a:r>
              <a:rPr lang="es-CO" sz="2400" i="1" cap="small" dirty="0">
                <a:solidFill>
                  <a:schemeClr val="tx1"/>
                </a:solidFill>
              </a:rPr>
              <a:t>JJTT</a:t>
            </a:r>
            <a:r>
              <a:rPr lang="es-CO" sz="2400" i="1" dirty="0">
                <a:solidFill>
                  <a:schemeClr val="tx1"/>
                </a:solidFill>
              </a:rPr>
              <a:t> no contaba con formación académica relacionada con temas jurídicos y con experiencia en el desempeño de cargos públicos, los cuales si bien sustentan la carencia sobre el conocimiento de la ilicitud, elemento este de la conducta dolosa, dichas condiciones personales no excluyen el actuar culposo atribuido, porque los servidores públicos tienen el deber de conocer y cumplir sus deberes funcionales con cuidado y diligencia, pese a no tener una preparación avanzada tienen la posibilidad de actualizar su conocimiento y reconocer si su conducta es legal o no, asesorándose de una persona experta y en forma soportada. </a:t>
            </a:r>
          </a:p>
          <a:p>
            <a:pPr algn="just">
              <a:lnSpc>
                <a:spcPct val="100000"/>
              </a:lnSpc>
            </a:pPr>
            <a:endParaRPr lang="es-CO" sz="2400" i="1" dirty="0">
              <a:solidFill>
                <a:schemeClr val="tx1"/>
              </a:solidFill>
            </a:endParaRPr>
          </a:p>
          <a:p>
            <a:pPr algn="just">
              <a:lnSpc>
                <a:spcPct val="120000"/>
              </a:lnSpc>
            </a:pPr>
            <a:r>
              <a:rPr lang="es-ES" sz="1600" b="1" dirty="0">
                <a:solidFill>
                  <a:srgbClr val="FF0000"/>
                </a:solidFill>
              </a:rPr>
              <a:t>- Procuraduría General de la Nación, Sala Disciplinaria, fallo del 25 de febrero de 2020. Radicado </a:t>
            </a:r>
            <a:r>
              <a:rPr lang="es-CO" sz="1600" b="1" dirty="0">
                <a:solidFill>
                  <a:srgbClr val="FF0000"/>
                </a:solidFill>
              </a:rPr>
              <a:t>161-7621 (IUS-2016-407323/IUC-D-2016-898071)</a:t>
            </a:r>
          </a:p>
        </p:txBody>
      </p:sp>
    </p:spTree>
    <p:extLst>
      <p:ext uri="{BB962C8B-B14F-4D97-AF65-F5344CB8AC3E}">
        <p14:creationId xmlns:p14="http://schemas.microsoft.com/office/powerpoint/2010/main" val="24104045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ángulo redondeado 3">
            <a:extLst>
              <a:ext uri="{FF2B5EF4-FFF2-40B4-BE49-F238E27FC236}">
                <a16:creationId xmlns:a16="http://schemas.microsoft.com/office/drawing/2014/main" id="{1218BB95-B948-6F4D-B17B-441B976F54D1}"/>
              </a:ext>
            </a:extLst>
          </p:cNvPr>
          <p:cNvSpPr/>
          <p:nvPr/>
        </p:nvSpPr>
        <p:spPr>
          <a:xfrm>
            <a:off x="431074" y="2221252"/>
            <a:ext cx="11329851" cy="43179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lnSpc>
                <a:spcPct val="100000"/>
              </a:lnSpc>
            </a:pPr>
            <a:r>
              <a:rPr lang="es-ES" sz="1800" i="1" dirty="0">
                <a:solidFill>
                  <a:schemeClr val="tx1"/>
                </a:solidFill>
                <a:effectLst/>
                <a:latin typeface="Arial" panose="020B0604020202020204" pitchFamily="34" charset="0"/>
                <a:ea typeface="Times New Roman" panose="02020603050405020304" pitchFamily="18" charset="0"/>
              </a:rPr>
              <a:t>Para que opere la exención de responsabilidad establecida en el numeral 6 del artículo 28 de la Ley 734 de 2002, es obligatorio además de la existencia del error, que éste sea invencible. Es necesario que el disciplinado tenga la creencia plena y sincera de que actuaba ajustado al ordenamiento jurídico, y adicionalmente, que el error de apreciación no era humanamente superable dadas las condiciones personales del procesado y las circunstancias en que éste se realizó, eventos en los cuales, la conducta no es reprochable a título de dolo, porque en el encartado no hay la conciencia de la ilicitud de su acción, sin el cual el fenómeno no se estructura. Tampoco le puede ser reprochable a título de culpa porque actuó con el cuidado y diligencia para determinar que su conducta no era contraria a la ley. Bajo la anterior consideración vale la pena destacar, que la conducta reprochada era totalmente evitable, en la medida en que, al demandante le correspondía estar seguro de la existencia del acto administrativo que le otorgara la competencia para suscribir la Resolución No. 163 de 22 de octubre de 2001, es decir, debía estar atento a la suscripción del acto o adelantar las diligencias necesarias que lo llevaran a obtener la certeza de que estaba debidamente facultado para ejercer esa función y no sólo limitarse a cumplirla de manera verbal sin el lleno de los requisitos.</a:t>
            </a:r>
            <a:endParaRPr lang="es-CO" sz="1800" i="1" dirty="0">
              <a:solidFill>
                <a:schemeClr val="tx1"/>
              </a:solidFill>
              <a:effectLst/>
              <a:latin typeface="Times New Roman" panose="02020603050405020304" pitchFamily="18" charset="0"/>
              <a:ea typeface="Times New Roman" panose="02020603050405020304" pitchFamily="18" charset="0"/>
            </a:endParaRPr>
          </a:p>
        </p:txBody>
      </p:sp>
      <p:sp>
        <p:nvSpPr>
          <p:cNvPr id="6" name="CuadroTexto 5">
            <a:extLst>
              <a:ext uri="{FF2B5EF4-FFF2-40B4-BE49-F238E27FC236}">
                <a16:creationId xmlns:a16="http://schemas.microsoft.com/office/drawing/2014/main" id="{6470D7E3-35D7-8B84-2A12-74998AB3115C}"/>
              </a:ext>
            </a:extLst>
          </p:cNvPr>
          <p:cNvSpPr txBox="1"/>
          <p:nvPr/>
        </p:nvSpPr>
        <p:spPr>
          <a:xfrm>
            <a:off x="1708825" y="116730"/>
            <a:ext cx="8774348" cy="1938992"/>
          </a:xfrm>
          <a:prstGeom prst="rect">
            <a:avLst/>
          </a:prstGeom>
          <a:noFill/>
          <a:ln>
            <a:solidFill>
              <a:schemeClr val="bg1"/>
            </a:solidFill>
          </a:ln>
        </p:spPr>
        <p:txBody>
          <a:bodyPr wrap="square" rtlCol="0">
            <a:spAutoFit/>
          </a:bodyPr>
          <a:lstStyle/>
          <a:p>
            <a:pPr algn="ctr"/>
            <a:endParaRPr lang="es-ES" sz="2000" b="1" dirty="0">
              <a:solidFill>
                <a:schemeClr val="bg1"/>
              </a:solidFill>
              <a:effectLst/>
              <a:latin typeface="Arial" panose="020B0604020202020204" pitchFamily="34" charset="0"/>
              <a:ea typeface="Times New Roman" panose="02020603050405020304" pitchFamily="18" charset="0"/>
            </a:endParaRPr>
          </a:p>
          <a:p>
            <a:pPr algn="ctr"/>
            <a:r>
              <a:rPr lang="es-ES" sz="2000" b="1" dirty="0">
                <a:solidFill>
                  <a:schemeClr val="bg1"/>
                </a:solidFill>
                <a:effectLst/>
                <a:latin typeface="Arial" panose="020B0604020202020204" pitchFamily="34" charset="0"/>
                <a:ea typeface="Times New Roman" panose="02020603050405020304" pitchFamily="18" charset="0"/>
              </a:rPr>
              <a:t>Consejo de Estado - </a:t>
            </a:r>
            <a:r>
              <a:rPr lang="es-ES" sz="2000" b="1" i="0" dirty="0">
                <a:solidFill>
                  <a:schemeClr val="bg1"/>
                </a:solidFill>
                <a:effectLst/>
                <a:latin typeface="Arial" panose="020B0604020202020204" pitchFamily="34" charset="0"/>
              </a:rPr>
              <a:t>Sala de </a:t>
            </a:r>
            <a:r>
              <a:rPr lang="es-ES" sz="2000" b="1" dirty="0">
                <a:solidFill>
                  <a:schemeClr val="bg1"/>
                </a:solidFill>
                <a:latin typeface="Arial" panose="020B0604020202020204" pitchFamily="34" charset="0"/>
              </a:rPr>
              <a:t>l</a:t>
            </a:r>
            <a:r>
              <a:rPr lang="es-ES" sz="2000" b="1" i="0" dirty="0">
                <a:solidFill>
                  <a:schemeClr val="bg1"/>
                </a:solidFill>
                <a:effectLst/>
                <a:latin typeface="Arial" panose="020B0604020202020204" pitchFamily="34" charset="0"/>
              </a:rPr>
              <a:t>o Contencioso Administrativo</a:t>
            </a:r>
            <a:br>
              <a:rPr lang="es-CO" sz="2000" b="1" dirty="0">
                <a:solidFill>
                  <a:schemeClr val="bg1"/>
                </a:solidFill>
                <a:effectLst/>
                <a:latin typeface="Times New Roman" panose="02020603050405020304" pitchFamily="18" charset="0"/>
                <a:ea typeface="Times New Roman" panose="02020603050405020304" pitchFamily="18" charset="0"/>
              </a:rPr>
            </a:br>
            <a:r>
              <a:rPr lang="es-ES" sz="20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 P. Dra.  Bertha Lucia Ramírez De Páez (E)</a:t>
            </a:r>
            <a:br>
              <a:rPr lang="es-CO" sz="20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br>
            <a:r>
              <a:rPr lang="es-CO" sz="20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Sentencia del </a:t>
            </a:r>
            <a:r>
              <a:rPr lang="es-ES" sz="2000" b="1" dirty="0">
                <a:solidFill>
                  <a:schemeClr val="bg1"/>
                </a:solidFill>
                <a:effectLst/>
                <a:latin typeface="Arial" panose="020B0604020202020204" pitchFamily="34" charset="0"/>
                <a:ea typeface="Times New Roman" panose="02020603050405020304" pitchFamily="18" charset="0"/>
              </a:rPr>
              <a:t>27 de febrero de 2014</a:t>
            </a:r>
            <a:br>
              <a:rPr lang="es-CO" sz="2000" b="1" dirty="0">
                <a:solidFill>
                  <a:schemeClr val="bg1"/>
                </a:solidFill>
                <a:effectLst/>
                <a:latin typeface="Times New Roman" panose="02020603050405020304" pitchFamily="18" charset="0"/>
                <a:ea typeface="Times New Roman" panose="02020603050405020304" pitchFamily="18" charset="0"/>
              </a:rPr>
            </a:br>
            <a:r>
              <a:rPr lang="es-ES" sz="2000" b="1" dirty="0">
                <a:solidFill>
                  <a:schemeClr val="bg1"/>
                </a:solidFill>
                <a:effectLst/>
                <a:latin typeface="Arial" panose="020B0604020202020204" pitchFamily="34" charset="0"/>
                <a:ea typeface="Times New Roman" panose="02020603050405020304" pitchFamily="18" charset="0"/>
              </a:rPr>
              <a:t> Radicación número: 11001-03-25-000-2012-00888-00(2728-12)</a:t>
            </a:r>
            <a:r>
              <a:rPr lang="es-ES" sz="2000" b="1" dirty="0">
                <a:effectLst/>
                <a:latin typeface="Arial" panose="020B0604020202020204" pitchFamily="34" charset="0"/>
                <a:ea typeface="Times New Roman" panose="02020603050405020304" pitchFamily="18" charset="0"/>
              </a:rPr>
              <a:t> </a:t>
            </a:r>
            <a:br>
              <a:rPr lang="es-CO" sz="2000" dirty="0">
                <a:effectLst/>
                <a:latin typeface="Times New Roman" panose="02020603050405020304" pitchFamily="18" charset="0"/>
                <a:ea typeface="Times New Roman" panose="02020603050405020304" pitchFamily="18" charset="0"/>
              </a:rPr>
            </a:br>
            <a:endParaRPr lang="es-ES_tradnl" sz="2000" dirty="0"/>
          </a:p>
        </p:txBody>
      </p:sp>
    </p:spTree>
    <p:extLst>
      <p:ext uri="{BB962C8B-B14F-4D97-AF65-F5344CB8AC3E}">
        <p14:creationId xmlns:p14="http://schemas.microsoft.com/office/powerpoint/2010/main" val="309783048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1 Título">
            <a:extLst>
              <a:ext uri="{FF2B5EF4-FFF2-40B4-BE49-F238E27FC236}">
                <a16:creationId xmlns:a16="http://schemas.microsoft.com/office/drawing/2014/main" id="{C82021E0-7A2E-4092-BFE2-3C223AF80BB5}"/>
              </a:ext>
            </a:extLst>
          </p:cNvPr>
          <p:cNvSpPr>
            <a:spLocks noGrp="1"/>
          </p:cNvSpPr>
          <p:nvPr>
            <p:ph type="title"/>
          </p:nvPr>
        </p:nvSpPr>
        <p:spPr>
          <a:xfrm>
            <a:off x="1916745" y="262180"/>
            <a:ext cx="8358509" cy="917001"/>
          </a:xfrm>
          <a:ln>
            <a:solidFill>
              <a:schemeClr val="bg1"/>
            </a:solidFill>
          </a:ln>
        </p:spPr>
        <p:txBody>
          <a:bodyPr>
            <a:normAutofit/>
          </a:bodyPr>
          <a:lstStyle/>
          <a:p>
            <a:pPr algn="ctr" eaLnBrk="1" hangingPunct="1"/>
            <a:r>
              <a:rPr lang="es-ES" altLang="es-CO" sz="3600" b="1" dirty="0">
                <a:solidFill>
                  <a:schemeClr val="bg1"/>
                </a:solidFill>
                <a:latin typeface="+mn-lt"/>
              </a:rPr>
              <a:t>7. INIMPUTABILIDAD</a:t>
            </a:r>
          </a:p>
        </p:txBody>
      </p:sp>
      <p:sp>
        <p:nvSpPr>
          <p:cNvPr id="4" name="Rectángulo redondeado 3">
            <a:extLst>
              <a:ext uri="{FF2B5EF4-FFF2-40B4-BE49-F238E27FC236}">
                <a16:creationId xmlns:a16="http://schemas.microsoft.com/office/drawing/2014/main" id="{29050888-7748-A445-C82A-10196E4520D8}"/>
              </a:ext>
            </a:extLst>
          </p:cNvPr>
          <p:cNvSpPr/>
          <p:nvPr/>
        </p:nvSpPr>
        <p:spPr>
          <a:xfrm>
            <a:off x="915346" y="1831401"/>
            <a:ext cx="10361305" cy="4500471"/>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ES" altLang="es-CO" sz="3200" dirty="0">
                <a:solidFill>
                  <a:schemeClr val="tx1"/>
                </a:solidFill>
                <a:latin typeface="Arial" panose="020B0604020202020204" pitchFamily="34" charset="0"/>
              </a:rPr>
              <a:t>En tales eventos </a:t>
            </a:r>
            <a:r>
              <a:rPr lang="es-CO" sz="3200" i="0" dirty="0">
                <a:solidFill>
                  <a:schemeClr val="tx1"/>
                </a:solidFill>
                <a:effectLst/>
                <a:latin typeface="Open Sans" panose="020B0606030504020204" pitchFamily="34" charset="0"/>
              </a:rPr>
              <a:t>se informará de ello a la autoridad correspondiente, para que adopte los mecanismos y decisiones administrativos que esta situación comporte.</a:t>
            </a:r>
          </a:p>
          <a:p>
            <a:br>
              <a:rPr lang="es-CO" sz="3200" dirty="0"/>
            </a:br>
            <a:r>
              <a:rPr lang="es-ES" altLang="es-CO" sz="3200" dirty="0">
                <a:solidFill>
                  <a:schemeClr val="tx1"/>
                </a:solidFill>
                <a:latin typeface="Arial" panose="020B0604020202020204" pitchFamily="34" charset="0"/>
              </a:rPr>
              <a:t>No habrá lugar al reconocimiento de inimputabilidad cuando el sujeto disciplinable hubiere preordenado su comportamiento.</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1 Título">
            <a:extLst>
              <a:ext uri="{FF2B5EF4-FFF2-40B4-BE49-F238E27FC236}">
                <a16:creationId xmlns:a16="http://schemas.microsoft.com/office/drawing/2014/main" id="{C82021E0-7A2E-4092-BFE2-3C223AF80BB5}"/>
              </a:ext>
            </a:extLst>
          </p:cNvPr>
          <p:cNvSpPr>
            <a:spLocks noGrp="1"/>
          </p:cNvSpPr>
          <p:nvPr>
            <p:ph type="title"/>
          </p:nvPr>
        </p:nvSpPr>
        <p:spPr>
          <a:xfrm>
            <a:off x="2490280" y="323097"/>
            <a:ext cx="7821039" cy="1031966"/>
          </a:xfrm>
          <a:ln>
            <a:solidFill>
              <a:schemeClr val="bg1"/>
            </a:solidFill>
          </a:ln>
        </p:spPr>
        <p:txBody>
          <a:bodyPr>
            <a:normAutofit/>
          </a:bodyPr>
          <a:lstStyle/>
          <a:p>
            <a:pPr algn="ctr" eaLnBrk="1" hangingPunct="1"/>
            <a:r>
              <a:rPr lang="es-ES" altLang="es-CO" sz="3600" b="1" dirty="0">
                <a:solidFill>
                  <a:schemeClr val="bg1"/>
                </a:solidFill>
                <a:latin typeface="+mn-lt"/>
              </a:rPr>
              <a:t>7. INIMPUTABILIDAD</a:t>
            </a:r>
          </a:p>
        </p:txBody>
      </p:sp>
      <p:sp>
        <p:nvSpPr>
          <p:cNvPr id="4" name="Rectángulo redondeado 3">
            <a:extLst>
              <a:ext uri="{FF2B5EF4-FFF2-40B4-BE49-F238E27FC236}">
                <a16:creationId xmlns:a16="http://schemas.microsoft.com/office/drawing/2014/main" id="{29050888-7748-A445-C82A-10196E4520D8}"/>
              </a:ext>
            </a:extLst>
          </p:cNvPr>
          <p:cNvSpPr/>
          <p:nvPr/>
        </p:nvSpPr>
        <p:spPr>
          <a:xfrm>
            <a:off x="413657" y="1712904"/>
            <a:ext cx="11364686" cy="479406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indent="-457200" algn="just" eaLnBrk="1" hangingPunct="1">
              <a:lnSpc>
                <a:spcPct val="80000"/>
              </a:lnSpc>
              <a:buFont typeface="Wingdings" pitchFamily="2" charset="2"/>
              <a:buChar char="Ø"/>
            </a:pPr>
            <a:r>
              <a:rPr lang="es-ES" altLang="es-CO" sz="2800" dirty="0">
                <a:solidFill>
                  <a:schemeClr val="tx1"/>
                </a:solidFill>
              </a:rPr>
              <a:t>La inimputabilidad es una causal de exclusión de responsabilidad, a diferencia de lo que sucede en el derecho penal</a:t>
            </a:r>
          </a:p>
          <a:p>
            <a:pPr marL="457200" indent="-457200" algn="just" eaLnBrk="1" hangingPunct="1">
              <a:buFont typeface="Wingdings" pitchFamily="2" charset="2"/>
              <a:buChar char="Ø"/>
            </a:pPr>
            <a:r>
              <a:rPr lang="es-ES" altLang="es-CO" sz="2800" dirty="0">
                <a:solidFill>
                  <a:schemeClr val="tx1"/>
                </a:solidFill>
              </a:rPr>
              <a:t>Teniendo en cuenta que el fundamento de la responsabilidad disciplinaria es la infracción sustancial del deber funcional, se le considera como una causal o eximente de capacidad (afectación de la capacidad del individuo)</a:t>
            </a:r>
          </a:p>
          <a:p>
            <a:pPr marL="457200" indent="-457200" algn="just" eaLnBrk="1" hangingPunct="1">
              <a:buFont typeface="Wingdings" pitchFamily="2" charset="2"/>
              <a:buChar char="Ø"/>
            </a:pPr>
            <a:r>
              <a:rPr lang="es-ES" altLang="es-CO" sz="2800" dirty="0">
                <a:solidFill>
                  <a:schemeClr val="tx1"/>
                </a:solidFill>
              </a:rPr>
              <a:t>Relación entre el estado de inimputabilidad y el cumplimento del deber funcional</a:t>
            </a:r>
          </a:p>
          <a:p>
            <a:pPr marL="457200" indent="-457200" algn="just" eaLnBrk="1" hangingPunct="1">
              <a:buFont typeface="Wingdings" pitchFamily="2" charset="2"/>
              <a:buChar char="Ø"/>
            </a:pPr>
            <a:r>
              <a:rPr lang="es-ES" altLang="es-CO" sz="2800" dirty="0">
                <a:solidFill>
                  <a:schemeClr val="tx1"/>
                </a:solidFill>
              </a:rPr>
              <a:t>No se configura cuando hay preordenación del comportamiento</a:t>
            </a:r>
          </a:p>
          <a:p>
            <a:pPr algn="just" eaLnBrk="1" hangingPunct="1">
              <a:lnSpc>
                <a:spcPct val="80000"/>
              </a:lnSpc>
            </a:pPr>
            <a:endParaRPr lang="es-ES" altLang="es-CO" b="1" dirty="0">
              <a:solidFill>
                <a:schemeClr val="tx1"/>
              </a:solidFill>
              <a:latin typeface="Arial" panose="020B0604020202020204" pitchFamily="34" charset="0"/>
            </a:endParaRPr>
          </a:p>
        </p:txBody>
      </p:sp>
    </p:spTree>
    <p:extLst>
      <p:ext uri="{BB962C8B-B14F-4D97-AF65-F5344CB8AC3E}">
        <p14:creationId xmlns:p14="http://schemas.microsoft.com/office/powerpoint/2010/main" val="421708170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7" name="5 Título">
            <a:extLst>
              <a:ext uri="{FF2B5EF4-FFF2-40B4-BE49-F238E27FC236}">
                <a16:creationId xmlns:a16="http://schemas.microsoft.com/office/drawing/2014/main" id="{FD3540FD-2D12-EF85-FCC5-FA83AB36E9E7}"/>
              </a:ext>
            </a:extLst>
          </p:cNvPr>
          <p:cNvSpPr>
            <a:spLocks noGrp="1"/>
          </p:cNvSpPr>
          <p:nvPr>
            <p:ph type="title"/>
          </p:nvPr>
        </p:nvSpPr>
        <p:spPr>
          <a:xfrm>
            <a:off x="2537509" y="371598"/>
            <a:ext cx="7995467" cy="890574"/>
          </a:xfrm>
          <a:noFill/>
          <a:ln>
            <a:solidFill>
              <a:schemeClr val="bg1"/>
            </a:solidFill>
          </a:ln>
        </p:spPr>
        <p:txBody>
          <a:bodyPr rtlCol="0">
            <a:normAutofit/>
          </a:bodyPr>
          <a:lstStyle/>
          <a:p>
            <a:pPr algn="ctr">
              <a:defRPr/>
            </a:pPr>
            <a:r>
              <a:rPr lang="es-CO" altLang="es-CO" sz="2332" dirty="0">
                <a:solidFill>
                  <a:schemeClr val="bg1"/>
                </a:solidFill>
                <a:latin typeface="Arial Black" panose="020B0A04020102020204" pitchFamily="34" charset="0"/>
                <a:ea typeface="ＭＳ Ｐゴシック" panose="020B0600070205080204" pitchFamily="34" charset="-128"/>
              </a:rPr>
              <a:t>RÉGIMEN SANCIONATORIO MILITAR</a:t>
            </a:r>
          </a:p>
        </p:txBody>
      </p:sp>
      <p:graphicFrame>
        <p:nvGraphicFramePr>
          <p:cNvPr id="5" name="Tabla 4">
            <a:extLst>
              <a:ext uri="{FF2B5EF4-FFF2-40B4-BE49-F238E27FC236}">
                <a16:creationId xmlns:a16="http://schemas.microsoft.com/office/drawing/2014/main" id="{76384C58-23E6-1480-0C8F-118E97BE29ED}"/>
              </a:ext>
            </a:extLst>
          </p:cNvPr>
          <p:cNvGraphicFramePr>
            <a:graphicFrameLocks noGrp="1"/>
          </p:cNvGraphicFramePr>
          <p:nvPr>
            <p:extLst>
              <p:ext uri="{D42A27DB-BD31-4B8C-83A1-F6EECF244321}">
                <p14:modId xmlns:p14="http://schemas.microsoft.com/office/powerpoint/2010/main" val="2744996494"/>
              </p:ext>
            </p:extLst>
          </p:nvPr>
        </p:nvGraphicFramePr>
        <p:xfrm>
          <a:off x="583661" y="1926077"/>
          <a:ext cx="11147896" cy="4560325"/>
        </p:xfrm>
        <a:graphic>
          <a:graphicData uri="http://schemas.openxmlformats.org/drawingml/2006/table">
            <a:tbl>
              <a:tblPr firstRow="1" firstCol="1" bandRow="1">
                <a:tableStyleId>{5C22544A-7EE6-4342-B048-85BDC9FD1C3A}</a:tableStyleId>
              </a:tblPr>
              <a:tblGrid>
                <a:gridCol w="5374846">
                  <a:extLst>
                    <a:ext uri="{9D8B030D-6E8A-4147-A177-3AD203B41FA5}">
                      <a16:colId xmlns:a16="http://schemas.microsoft.com/office/drawing/2014/main" val="20000"/>
                    </a:ext>
                  </a:extLst>
                </a:gridCol>
                <a:gridCol w="5773050">
                  <a:extLst>
                    <a:ext uri="{9D8B030D-6E8A-4147-A177-3AD203B41FA5}">
                      <a16:colId xmlns:a16="http://schemas.microsoft.com/office/drawing/2014/main" val="20001"/>
                    </a:ext>
                  </a:extLst>
                </a:gridCol>
              </a:tblGrid>
              <a:tr h="503619">
                <a:tc gridSpan="2">
                  <a:txBody>
                    <a:bodyPr/>
                    <a:lstStyle/>
                    <a:p>
                      <a:pPr algn="ctr">
                        <a:lnSpc>
                          <a:spcPct val="107000"/>
                        </a:lnSpc>
                        <a:spcAft>
                          <a:spcPts val="800"/>
                        </a:spcAft>
                      </a:pPr>
                      <a:r>
                        <a:rPr lang="es-CO" sz="1800" dirty="0">
                          <a:solidFill>
                            <a:srgbClr val="FF0000"/>
                          </a:solidFill>
                          <a:effectLst/>
                          <a:latin typeface="Calibri" panose="020F0502020204030204" pitchFamily="34" charset="0"/>
                          <a:cs typeface="Calibri" panose="020F0502020204030204" pitchFamily="34" charset="0"/>
                        </a:rPr>
                        <a:t>LEY 1862 DE 2017</a:t>
                      </a:r>
                      <a:endParaRPr lang="es-CO" sz="1800" dirty="0">
                        <a:solidFill>
                          <a:srgbClr val="FF0000"/>
                        </a:solidFill>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tc hMerge="1">
                  <a:txBody>
                    <a:bodyPr/>
                    <a:lstStyle/>
                    <a:p>
                      <a:endParaRPr lang="es-CO"/>
                    </a:p>
                  </a:txBody>
                  <a:tcPr/>
                </a:tc>
                <a:extLst>
                  <a:ext uri="{0D108BD9-81ED-4DB2-BD59-A6C34878D82A}">
                    <a16:rowId xmlns:a16="http://schemas.microsoft.com/office/drawing/2014/main" val="10000"/>
                  </a:ext>
                </a:extLst>
              </a:tr>
              <a:tr h="478635">
                <a:tc>
                  <a:txBody>
                    <a:bodyPr/>
                    <a:lstStyle/>
                    <a:p>
                      <a:pPr algn="ctr">
                        <a:lnSpc>
                          <a:spcPct val="107000"/>
                        </a:lnSpc>
                        <a:spcAft>
                          <a:spcPts val="800"/>
                        </a:spcAft>
                      </a:pPr>
                      <a:r>
                        <a:rPr lang="es-CO" sz="1800" b="0" dirty="0">
                          <a:solidFill>
                            <a:schemeClr val="tx1"/>
                          </a:solidFill>
                          <a:effectLst/>
                          <a:latin typeface="Calibri" panose="020F0502020204030204" pitchFamily="34" charset="0"/>
                          <a:cs typeface="Calibri" panose="020F0502020204030204" pitchFamily="34" charset="0"/>
                        </a:rPr>
                        <a:t>FALTA GRAVÍSIMA DOLOSA</a:t>
                      </a:r>
                      <a:endParaRPr lang="es-CO"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tc>
                  <a:txBody>
                    <a:bodyPr/>
                    <a:lstStyle/>
                    <a:p>
                      <a:pPr>
                        <a:lnSpc>
                          <a:spcPct val="107000"/>
                        </a:lnSpc>
                        <a:spcAft>
                          <a:spcPts val="800"/>
                        </a:spcAft>
                      </a:pPr>
                      <a:r>
                        <a:rPr lang="es-CO" sz="1800" b="0" dirty="0">
                          <a:effectLst/>
                          <a:latin typeface="Calibri" panose="020F0502020204030204" pitchFamily="34" charset="0"/>
                          <a:cs typeface="Calibri" panose="020F0502020204030204" pitchFamily="34" charset="0"/>
                        </a:rPr>
                        <a:t>SEPARACIÓN ABSOLUTA E INHABILIDAD DE 5  A 20 AÑOS</a:t>
                      </a:r>
                      <a:endParaRPr lang="es-CO" sz="1800" b="0" dirty="0">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extLst>
                  <a:ext uri="{0D108BD9-81ED-4DB2-BD59-A6C34878D82A}">
                    <a16:rowId xmlns:a16="http://schemas.microsoft.com/office/drawing/2014/main" val="10001"/>
                  </a:ext>
                </a:extLst>
              </a:tr>
              <a:tr h="729049">
                <a:tc>
                  <a:txBody>
                    <a:bodyPr/>
                    <a:lstStyle/>
                    <a:p>
                      <a:pPr algn="ctr">
                        <a:lnSpc>
                          <a:spcPct val="107000"/>
                        </a:lnSpc>
                        <a:spcAft>
                          <a:spcPts val="800"/>
                        </a:spcAft>
                      </a:pPr>
                      <a:r>
                        <a:rPr lang="es-CO" sz="1800" b="0" dirty="0">
                          <a:solidFill>
                            <a:schemeClr val="tx1"/>
                          </a:solidFill>
                          <a:effectLst/>
                          <a:latin typeface="Calibri" panose="020F0502020204030204" pitchFamily="34" charset="0"/>
                          <a:cs typeface="Calibri" panose="020F0502020204030204" pitchFamily="34" charset="0"/>
                        </a:rPr>
                        <a:t>FALTA GRAVÍSIMA DOLOSA</a:t>
                      </a:r>
                    </a:p>
                    <a:p>
                      <a:pPr algn="ctr">
                        <a:lnSpc>
                          <a:spcPct val="107000"/>
                        </a:lnSpc>
                        <a:spcAft>
                          <a:spcPts val="800"/>
                        </a:spcAft>
                      </a:pPr>
                      <a:r>
                        <a:rPr lang="es-CO"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SOLDADOS E INFANTES DE MARINA S.M.O.</a:t>
                      </a:r>
                    </a:p>
                  </a:txBody>
                  <a:tcPr marL="60914" marR="60914" marT="0" marB="0">
                    <a:solidFill>
                      <a:schemeClr val="accent1">
                        <a:lumMod val="20000"/>
                        <a:lumOff val="80000"/>
                      </a:schemeClr>
                    </a:solidFill>
                  </a:tcPr>
                </a:tc>
                <a:tc>
                  <a:txBody>
                    <a:bodyPr/>
                    <a:lstStyle/>
                    <a:p>
                      <a:pPr>
                        <a:lnSpc>
                          <a:spcPct val="107000"/>
                        </a:lnSpc>
                        <a:spcAft>
                          <a:spcPts val="800"/>
                        </a:spcAft>
                      </a:pPr>
                      <a:r>
                        <a:rPr lang="es-CO" sz="1800" b="0" dirty="0">
                          <a:effectLst/>
                          <a:latin typeface="Calibri" panose="020F0502020204030204" pitchFamily="34" charset="0"/>
                          <a:cs typeface="Calibri" panose="020F0502020204030204" pitchFamily="34" charset="0"/>
                        </a:rPr>
                        <a:t>SEPARACIÓN ABSOLUTA E INHABILIDAD DE 2 A 5 AÑOS</a:t>
                      </a:r>
                      <a:endParaRPr lang="es-CO" sz="1800" b="0" dirty="0">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extLst>
                  <a:ext uri="{0D108BD9-81ED-4DB2-BD59-A6C34878D82A}">
                    <a16:rowId xmlns:a16="http://schemas.microsoft.com/office/drawing/2014/main" val="10002"/>
                  </a:ext>
                </a:extLst>
              </a:tr>
              <a:tr h="297113">
                <a:tc>
                  <a:txBody>
                    <a:bodyPr/>
                    <a:lstStyle/>
                    <a:p>
                      <a:pPr algn="ctr">
                        <a:lnSpc>
                          <a:spcPct val="107000"/>
                        </a:lnSpc>
                        <a:spcAft>
                          <a:spcPts val="800"/>
                        </a:spcAft>
                      </a:pPr>
                      <a:r>
                        <a:rPr lang="es-CO" sz="1800" b="0" dirty="0">
                          <a:solidFill>
                            <a:schemeClr val="tx1"/>
                          </a:solidFill>
                          <a:effectLst/>
                          <a:latin typeface="Calibri" panose="020F0502020204030204" pitchFamily="34" charset="0"/>
                          <a:cs typeface="Calibri" panose="020F0502020204030204" pitchFamily="34" charset="0"/>
                        </a:rPr>
                        <a:t>FALTA GRAVÍSIMA CULPOSA O GRAVE DOLOSA</a:t>
                      </a:r>
                      <a:endParaRPr lang="es-CO"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tc>
                  <a:txBody>
                    <a:bodyPr/>
                    <a:lstStyle/>
                    <a:p>
                      <a:pPr>
                        <a:lnSpc>
                          <a:spcPct val="107000"/>
                        </a:lnSpc>
                        <a:spcAft>
                          <a:spcPts val="800"/>
                        </a:spcAft>
                      </a:pPr>
                      <a:r>
                        <a:rPr lang="es-CO" sz="1800" b="0" dirty="0">
                          <a:effectLst/>
                          <a:latin typeface="Calibri" panose="020F0502020204030204" pitchFamily="34" charset="0"/>
                          <a:cs typeface="Calibri" panose="020F0502020204030204" pitchFamily="34" charset="0"/>
                        </a:rPr>
                        <a:t>SUSPENSIÓN E INHABILIDAD ESPECIAL DE 3 A  6 MESES</a:t>
                      </a:r>
                      <a:endParaRPr lang="es-CO" sz="1800" b="0" dirty="0">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extLst>
                  <a:ext uri="{0D108BD9-81ED-4DB2-BD59-A6C34878D82A}">
                    <a16:rowId xmlns:a16="http://schemas.microsoft.com/office/drawing/2014/main" val="10003"/>
                  </a:ext>
                </a:extLst>
              </a:tr>
              <a:tr h="441999">
                <a:tc>
                  <a:txBody>
                    <a:bodyPr/>
                    <a:lstStyle/>
                    <a:p>
                      <a:pPr algn="ctr">
                        <a:lnSpc>
                          <a:spcPct val="107000"/>
                        </a:lnSpc>
                        <a:spcAft>
                          <a:spcPts val="800"/>
                        </a:spcAft>
                      </a:pPr>
                      <a:r>
                        <a:rPr lang="es-CO" sz="1800" b="0" dirty="0">
                          <a:solidFill>
                            <a:schemeClr val="tx1"/>
                          </a:solidFill>
                          <a:effectLst/>
                          <a:latin typeface="Calibri" panose="020F0502020204030204" pitchFamily="34" charset="0"/>
                          <a:cs typeface="Calibri" panose="020F0502020204030204" pitchFamily="34" charset="0"/>
                        </a:rPr>
                        <a:t>FALTA GRAVE CULPOSA</a:t>
                      </a:r>
                      <a:endParaRPr lang="es-CO"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tc>
                  <a:txBody>
                    <a:bodyPr/>
                    <a:lstStyle/>
                    <a:p>
                      <a:pPr>
                        <a:lnSpc>
                          <a:spcPct val="107000"/>
                        </a:lnSpc>
                        <a:spcAft>
                          <a:spcPts val="800"/>
                        </a:spcAft>
                      </a:pPr>
                      <a:r>
                        <a:rPr lang="es-CO" sz="1800" b="0" dirty="0">
                          <a:effectLst/>
                          <a:latin typeface="Calibri" panose="020F0502020204030204" pitchFamily="34" charset="0"/>
                          <a:cs typeface="Calibri" panose="020F0502020204030204" pitchFamily="34" charset="0"/>
                        </a:rPr>
                        <a:t>SUSPENSIÓN DE 30 A 89 DÍAS</a:t>
                      </a:r>
                      <a:endParaRPr lang="es-CO" sz="1800" b="0" dirty="0">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extLst>
                  <a:ext uri="{0D108BD9-81ED-4DB2-BD59-A6C34878D82A}">
                    <a16:rowId xmlns:a16="http://schemas.microsoft.com/office/drawing/2014/main" val="10004"/>
                  </a:ext>
                </a:extLst>
              </a:tr>
              <a:tr h="441999">
                <a:tc>
                  <a:txBody>
                    <a:bodyPr/>
                    <a:lstStyle/>
                    <a:p>
                      <a:pPr algn="ctr">
                        <a:lnSpc>
                          <a:spcPct val="107000"/>
                        </a:lnSpc>
                        <a:spcAft>
                          <a:spcPts val="800"/>
                        </a:spcAft>
                      </a:pPr>
                      <a:r>
                        <a:rPr lang="es-CO" sz="1800" b="0" dirty="0">
                          <a:solidFill>
                            <a:schemeClr val="tx1"/>
                          </a:solidFill>
                          <a:effectLst/>
                          <a:latin typeface="Calibri" panose="020F0502020204030204" pitchFamily="34" charset="0"/>
                          <a:cs typeface="Calibri" panose="020F0502020204030204" pitchFamily="34" charset="0"/>
                        </a:rPr>
                        <a:t>FALTA LEVE DOLOSA</a:t>
                      </a:r>
                      <a:endParaRPr lang="es-CO"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tc>
                  <a:txBody>
                    <a:bodyPr/>
                    <a:lstStyle/>
                    <a:p>
                      <a:pPr>
                        <a:lnSpc>
                          <a:spcPct val="107000"/>
                        </a:lnSpc>
                        <a:spcAft>
                          <a:spcPts val="800"/>
                        </a:spcAft>
                      </a:pPr>
                      <a:r>
                        <a:rPr lang="es-CO" sz="1800" b="0" dirty="0">
                          <a:effectLst/>
                          <a:latin typeface="Calibri" panose="020F0502020204030204" pitchFamily="34" charset="0"/>
                          <a:cs typeface="Calibri" panose="020F0502020204030204" pitchFamily="34" charset="0"/>
                        </a:rPr>
                        <a:t>MULTA DE 16 A 30 SALARIO DEVENGADO</a:t>
                      </a:r>
                      <a:endParaRPr lang="es-CO" sz="1800" b="0" dirty="0">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extLst>
                  <a:ext uri="{0D108BD9-81ED-4DB2-BD59-A6C34878D82A}">
                    <a16:rowId xmlns:a16="http://schemas.microsoft.com/office/drawing/2014/main" val="10005"/>
                  </a:ext>
                </a:extLst>
              </a:tr>
              <a:tr h="386449">
                <a:tc>
                  <a:txBody>
                    <a:bodyPr/>
                    <a:lstStyle/>
                    <a:p>
                      <a:pPr algn="ctr">
                        <a:lnSpc>
                          <a:spcPct val="107000"/>
                        </a:lnSpc>
                        <a:spcAft>
                          <a:spcPts val="800"/>
                        </a:spcAft>
                      </a:pPr>
                      <a:r>
                        <a:rPr lang="es-CO" sz="1800" b="0" dirty="0">
                          <a:solidFill>
                            <a:schemeClr val="tx1"/>
                          </a:solidFill>
                          <a:effectLst/>
                          <a:latin typeface="Calibri" panose="020F0502020204030204" pitchFamily="34" charset="0"/>
                          <a:cs typeface="Calibri" panose="020F0502020204030204" pitchFamily="34" charset="0"/>
                        </a:rPr>
                        <a:t>FALTA LEVE CULPOSA</a:t>
                      </a:r>
                      <a:endParaRPr lang="es-CO"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tc>
                  <a:txBody>
                    <a:bodyPr/>
                    <a:lstStyle/>
                    <a:p>
                      <a:pPr>
                        <a:lnSpc>
                          <a:spcPct val="107000"/>
                        </a:lnSpc>
                        <a:spcAft>
                          <a:spcPts val="800"/>
                        </a:spcAft>
                      </a:pPr>
                      <a:r>
                        <a:rPr lang="es-CO" sz="1800" b="0" dirty="0">
                          <a:effectLst/>
                          <a:latin typeface="Calibri" panose="020F0502020204030204" pitchFamily="34" charset="0"/>
                          <a:ea typeface="Calibri" panose="020F0502020204030204" pitchFamily="34" charset="0"/>
                          <a:cs typeface="Calibri" panose="020F0502020204030204" pitchFamily="34" charset="0"/>
                        </a:rPr>
                        <a:t>REPRESÓN SEVERA</a:t>
                      </a:r>
                    </a:p>
                  </a:txBody>
                  <a:tcPr marL="60914" marR="60914" marT="0" marB="0">
                    <a:solidFill>
                      <a:schemeClr val="accent1">
                        <a:lumMod val="20000"/>
                        <a:lumOff val="80000"/>
                      </a:schemeClr>
                    </a:solidFill>
                  </a:tcPr>
                </a:tc>
                <a:extLst>
                  <a:ext uri="{0D108BD9-81ED-4DB2-BD59-A6C34878D82A}">
                    <a16:rowId xmlns:a16="http://schemas.microsoft.com/office/drawing/2014/main" val="10006"/>
                  </a:ext>
                </a:extLst>
              </a:tr>
              <a:tr h="436210">
                <a:tc>
                  <a:txBody>
                    <a:bodyPr/>
                    <a:lstStyle/>
                    <a:p>
                      <a:pPr algn="ctr">
                        <a:lnSpc>
                          <a:spcPct val="107000"/>
                        </a:lnSpc>
                        <a:spcAft>
                          <a:spcPts val="800"/>
                        </a:spcAft>
                      </a:pPr>
                      <a:r>
                        <a:rPr lang="es-CO"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FALTA GRAVE PARA EL PERSONAL DE SOLDADOS </a:t>
                      </a:r>
                    </a:p>
                  </a:txBody>
                  <a:tcPr marL="60914" marR="60914" marT="0" marB="0">
                    <a:solidFill>
                      <a:schemeClr val="accent1">
                        <a:lumMod val="20000"/>
                        <a:lumOff val="80000"/>
                      </a:schemeClr>
                    </a:solidFill>
                  </a:tcPr>
                </a:tc>
                <a:tc>
                  <a:txBody>
                    <a:bodyPr/>
                    <a:lstStyle/>
                    <a:p>
                      <a:pPr>
                        <a:lnSpc>
                          <a:spcPct val="107000"/>
                        </a:lnSpc>
                        <a:spcAft>
                          <a:spcPts val="800"/>
                        </a:spcAft>
                      </a:pPr>
                      <a:r>
                        <a:rPr lang="es-CO" sz="1800" b="0" dirty="0">
                          <a:effectLst/>
                          <a:latin typeface="Calibri" panose="020F0502020204030204" pitchFamily="34" charset="0"/>
                          <a:ea typeface="Calibri" panose="020F0502020204030204" pitchFamily="34" charset="0"/>
                          <a:cs typeface="Calibri" panose="020F0502020204030204" pitchFamily="34" charset="0"/>
                        </a:rPr>
                        <a:t>REPRESIÓN FORMAL</a:t>
                      </a:r>
                    </a:p>
                  </a:txBody>
                  <a:tcPr marL="60914" marR="60914" marT="0" marB="0">
                    <a:solidFill>
                      <a:schemeClr val="accent1">
                        <a:lumMod val="20000"/>
                        <a:lumOff val="80000"/>
                      </a:schemeClr>
                    </a:solidFill>
                  </a:tcPr>
                </a:tc>
                <a:extLst>
                  <a:ext uri="{0D108BD9-81ED-4DB2-BD59-A6C34878D82A}">
                    <a16:rowId xmlns:a16="http://schemas.microsoft.com/office/drawing/2014/main" val="1381105932"/>
                  </a:ext>
                </a:extLst>
              </a:tr>
              <a:tr h="845252">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s-CO"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FALTA LEVE PARA EL PERSONAL DE SOLDADOS </a:t>
                      </a:r>
                    </a:p>
                    <a:p>
                      <a:pPr algn="ctr">
                        <a:lnSpc>
                          <a:spcPct val="107000"/>
                        </a:lnSpc>
                        <a:spcAft>
                          <a:spcPts val="800"/>
                        </a:spcAft>
                      </a:pPr>
                      <a:endParaRPr lang="es-CO"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0914" marR="60914" marT="0" marB="0">
                    <a:solidFill>
                      <a:schemeClr val="accent1">
                        <a:lumMod val="20000"/>
                        <a:lumOff val="80000"/>
                      </a:schemeClr>
                    </a:solidFill>
                  </a:tcPr>
                </a:tc>
                <a:tc>
                  <a:txBody>
                    <a:bodyPr/>
                    <a:lstStyle/>
                    <a:p>
                      <a:pPr>
                        <a:lnSpc>
                          <a:spcPct val="107000"/>
                        </a:lnSpc>
                        <a:spcAft>
                          <a:spcPts val="800"/>
                        </a:spcAft>
                      </a:pPr>
                      <a:r>
                        <a:rPr lang="es-CO" sz="1800" b="0" dirty="0">
                          <a:effectLst/>
                          <a:latin typeface="Calibri" panose="020F0502020204030204" pitchFamily="34" charset="0"/>
                          <a:ea typeface="Calibri" panose="020F0502020204030204" pitchFamily="34" charset="0"/>
                          <a:cs typeface="Calibri" panose="020F0502020204030204" pitchFamily="34" charset="0"/>
                        </a:rPr>
                        <a:t>REPRESIÓN SIMPLE</a:t>
                      </a:r>
                    </a:p>
                  </a:txBody>
                  <a:tcPr marL="60914" marR="60914" marT="0" marB="0">
                    <a:solidFill>
                      <a:schemeClr val="accent1">
                        <a:lumMod val="20000"/>
                        <a:lumOff val="80000"/>
                      </a:schemeClr>
                    </a:solidFill>
                  </a:tcPr>
                </a:tc>
                <a:extLst>
                  <a:ext uri="{0D108BD9-81ED-4DB2-BD59-A6C34878D82A}">
                    <a16:rowId xmlns:a16="http://schemas.microsoft.com/office/drawing/2014/main" val="4142237223"/>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C6BCB1B-2A99-5A65-6913-92D238B6E50C}"/>
            </a:ext>
          </a:extLst>
        </p:cNvPr>
        <p:cNvGrpSpPr/>
        <p:nvPr/>
      </p:nvGrpSpPr>
      <p:grpSpPr>
        <a:xfrm>
          <a:off x="0" y="0"/>
          <a:ext cx="0" cy="0"/>
          <a:chOff x="0" y="0"/>
          <a:chExt cx="0" cy="0"/>
        </a:xfrm>
      </p:grpSpPr>
      <p:sp>
        <p:nvSpPr>
          <p:cNvPr id="31747" name="5 Título">
            <a:extLst>
              <a:ext uri="{FF2B5EF4-FFF2-40B4-BE49-F238E27FC236}">
                <a16:creationId xmlns:a16="http://schemas.microsoft.com/office/drawing/2014/main" id="{6EA7535A-C8AA-DCC4-AA02-C1A779790488}"/>
              </a:ext>
            </a:extLst>
          </p:cNvPr>
          <p:cNvSpPr>
            <a:spLocks noGrp="1"/>
          </p:cNvSpPr>
          <p:nvPr>
            <p:ph type="title"/>
          </p:nvPr>
        </p:nvSpPr>
        <p:spPr>
          <a:xfrm>
            <a:off x="2342956" y="371598"/>
            <a:ext cx="7995467" cy="890574"/>
          </a:xfrm>
          <a:noFill/>
          <a:ln>
            <a:solidFill>
              <a:schemeClr val="bg1"/>
            </a:solidFill>
          </a:ln>
        </p:spPr>
        <p:txBody>
          <a:bodyPr rtlCol="0">
            <a:normAutofit/>
          </a:bodyPr>
          <a:lstStyle/>
          <a:p>
            <a:pPr algn="ctr">
              <a:defRPr/>
            </a:pPr>
            <a:r>
              <a:rPr lang="es-CO" altLang="es-CO" sz="2332" dirty="0">
                <a:solidFill>
                  <a:schemeClr val="bg1"/>
                </a:solidFill>
                <a:latin typeface="Arial Black" panose="020B0A04020102020204" pitchFamily="34" charset="0"/>
                <a:ea typeface="ＭＳ Ｐゴシック" panose="020B0600070205080204" pitchFamily="34" charset="-128"/>
              </a:rPr>
              <a:t>DEFINICIÓN DE LAS SANCIONES</a:t>
            </a:r>
          </a:p>
        </p:txBody>
      </p:sp>
      <p:sp>
        <p:nvSpPr>
          <p:cNvPr id="2" name="Rectángulo redondeado 1">
            <a:extLst>
              <a:ext uri="{FF2B5EF4-FFF2-40B4-BE49-F238E27FC236}">
                <a16:creationId xmlns:a16="http://schemas.microsoft.com/office/drawing/2014/main" id="{F1519D5C-8B19-B488-8BF1-48637176A510}"/>
              </a:ext>
            </a:extLst>
          </p:cNvPr>
          <p:cNvSpPr/>
          <p:nvPr/>
        </p:nvSpPr>
        <p:spPr>
          <a:xfrm>
            <a:off x="194554" y="2078478"/>
            <a:ext cx="2821021" cy="4404683"/>
          </a:xfrm>
          <a:prstGeom prst="round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s-CO" i="1" dirty="0">
              <a:effectLst/>
              <a:latin typeface="Helvetica" pitchFamily="2" charset="0"/>
            </a:endParaRPr>
          </a:p>
          <a:p>
            <a:endParaRPr lang="es-CO" i="1" dirty="0">
              <a:latin typeface="Helvetica" pitchFamily="2" charset="0"/>
            </a:endParaRPr>
          </a:p>
          <a:p>
            <a:endParaRPr lang="es-CO" i="1" dirty="0">
              <a:effectLst/>
              <a:latin typeface="Helvetica" pitchFamily="2" charset="0"/>
            </a:endParaRPr>
          </a:p>
          <a:p>
            <a:endParaRPr lang="es-CO" i="1" dirty="0">
              <a:latin typeface="Helvetica" pitchFamily="2" charset="0"/>
            </a:endParaRPr>
          </a:p>
          <a:p>
            <a:endParaRPr lang="es-CO" dirty="0">
              <a:effectLst/>
              <a:latin typeface="Calibri" panose="020F0502020204030204" pitchFamily="34" charset="0"/>
              <a:cs typeface="Calibri" panose="020F0502020204030204" pitchFamily="34" charset="0"/>
            </a:endParaRPr>
          </a:p>
          <a:p>
            <a:pPr algn="ctr"/>
            <a:r>
              <a:rPr lang="es-CO" dirty="0">
                <a:solidFill>
                  <a:schemeClr val="tx1"/>
                </a:solidFill>
                <a:effectLst/>
                <a:latin typeface="Calibri" panose="020F0502020204030204" pitchFamily="34" charset="0"/>
                <a:cs typeface="Calibri" panose="020F0502020204030204" pitchFamily="34" charset="0"/>
              </a:rPr>
              <a:t>Consiste en el retiro definitivo de la  actividad militar; la inhabilidad general implica la imposibilidad de ejercer la función pública por un termino de cinco (5) a veinte (20) años de acuerdo con lo ordenado en el fallo.</a:t>
            </a:r>
          </a:p>
        </p:txBody>
      </p:sp>
      <p:sp>
        <p:nvSpPr>
          <p:cNvPr id="6" name="Rectángulo redondeado 5">
            <a:extLst>
              <a:ext uri="{FF2B5EF4-FFF2-40B4-BE49-F238E27FC236}">
                <a16:creationId xmlns:a16="http://schemas.microsoft.com/office/drawing/2014/main" id="{B307B15C-0DBF-D2CB-A529-B835E3211852}"/>
              </a:ext>
            </a:extLst>
          </p:cNvPr>
          <p:cNvSpPr/>
          <p:nvPr/>
        </p:nvSpPr>
        <p:spPr>
          <a:xfrm>
            <a:off x="194556" y="2031956"/>
            <a:ext cx="2821020" cy="8905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200" b="1" dirty="0"/>
              <a:t>SEPARACIÓN </a:t>
            </a:r>
          </a:p>
          <a:p>
            <a:pPr algn="ctr"/>
            <a:r>
              <a:rPr lang="es-ES_tradnl" sz="2200" b="1" dirty="0"/>
              <a:t>ABSOLUTA</a:t>
            </a:r>
          </a:p>
        </p:txBody>
      </p:sp>
      <p:sp>
        <p:nvSpPr>
          <p:cNvPr id="7" name="Rectángulo redondeado 6">
            <a:extLst>
              <a:ext uri="{FF2B5EF4-FFF2-40B4-BE49-F238E27FC236}">
                <a16:creationId xmlns:a16="http://schemas.microsoft.com/office/drawing/2014/main" id="{06A28E25-FD4B-4130-D34B-8A8168536175}"/>
              </a:ext>
            </a:extLst>
          </p:cNvPr>
          <p:cNvSpPr/>
          <p:nvPr/>
        </p:nvSpPr>
        <p:spPr>
          <a:xfrm>
            <a:off x="3174461" y="2102164"/>
            <a:ext cx="2821021" cy="4404683"/>
          </a:xfrm>
          <a:prstGeom prst="round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s-CO" i="1" dirty="0">
              <a:effectLst/>
              <a:latin typeface="Helvetica" pitchFamily="2" charset="0"/>
            </a:endParaRPr>
          </a:p>
          <a:p>
            <a:endParaRPr lang="es-CO" i="1" dirty="0">
              <a:latin typeface="Helvetica" pitchFamily="2" charset="0"/>
            </a:endParaRPr>
          </a:p>
          <a:p>
            <a:endParaRPr lang="es-CO" i="1" dirty="0">
              <a:effectLst/>
              <a:latin typeface="Helvetica" pitchFamily="2" charset="0"/>
            </a:endParaRPr>
          </a:p>
          <a:p>
            <a:endParaRPr lang="es-CO" i="1" dirty="0">
              <a:latin typeface="Helvetica" pitchFamily="2" charset="0"/>
            </a:endParaRPr>
          </a:p>
          <a:p>
            <a:endParaRPr lang="es-CO" i="1" dirty="0">
              <a:effectLst/>
              <a:latin typeface="Helvetica" pitchFamily="2" charset="0"/>
            </a:endParaRPr>
          </a:p>
          <a:p>
            <a:endParaRPr lang="es-CO" i="1" dirty="0">
              <a:latin typeface="Helvetica" pitchFamily="2" charset="0"/>
            </a:endParaRPr>
          </a:p>
          <a:p>
            <a:endParaRPr lang="es-CO" i="1" dirty="0">
              <a:effectLst/>
              <a:latin typeface="Helvetica" pitchFamily="2" charset="0"/>
            </a:endParaRPr>
          </a:p>
          <a:p>
            <a:pPr algn="just"/>
            <a:endParaRPr lang="es-CO" i="1" dirty="0">
              <a:latin typeface="Helvetica" pitchFamily="2" charset="0"/>
            </a:endParaRPr>
          </a:p>
          <a:p>
            <a:pPr algn="ctr"/>
            <a:r>
              <a:rPr lang="es-CO" dirty="0">
                <a:solidFill>
                  <a:schemeClr val="tx1"/>
                </a:solidFill>
                <a:effectLst/>
                <a:latin typeface="Calibri" panose="020F0502020204030204" pitchFamily="34" charset="0"/>
                <a:cs typeface="Calibri" panose="020F0502020204030204" pitchFamily="34" charset="0"/>
              </a:rPr>
              <a:t>Interrupción temporal</a:t>
            </a:r>
          </a:p>
          <a:p>
            <a:pPr algn="ctr"/>
            <a:r>
              <a:rPr lang="es-CO" dirty="0">
                <a:solidFill>
                  <a:schemeClr val="tx1"/>
                </a:solidFill>
                <a:effectLst/>
                <a:latin typeface="Calibri" panose="020F0502020204030204" pitchFamily="34" charset="0"/>
                <a:cs typeface="Calibri" panose="020F0502020204030204" pitchFamily="34" charset="0"/>
              </a:rPr>
              <a:t>de la actividad sin</a:t>
            </a:r>
          </a:p>
          <a:p>
            <a:pPr algn="ctr"/>
            <a:r>
              <a:rPr lang="es-CO" dirty="0">
                <a:solidFill>
                  <a:schemeClr val="tx1"/>
                </a:solidFill>
                <a:effectLst/>
                <a:latin typeface="Calibri" panose="020F0502020204030204" pitchFamily="34" charset="0"/>
                <a:cs typeface="Calibri" panose="020F0502020204030204" pitchFamily="34" charset="0"/>
              </a:rPr>
              <a:t>remuneración. En</a:t>
            </a:r>
          </a:p>
          <a:p>
            <a:pPr algn="ctr"/>
            <a:r>
              <a:rPr lang="es-CO" dirty="0">
                <a:solidFill>
                  <a:schemeClr val="tx1"/>
                </a:solidFill>
                <a:effectLst/>
                <a:latin typeface="Calibri" panose="020F0502020204030204" pitchFamily="34" charset="0"/>
                <a:cs typeface="Calibri" panose="020F0502020204030204" pitchFamily="34" charset="0"/>
              </a:rPr>
              <a:t>ningún caso se</a:t>
            </a:r>
          </a:p>
          <a:p>
            <a:pPr algn="ctr"/>
            <a:r>
              <a:rPr lang="es-CO" dirty="0">
                <a:solidFill>
                  <a:schemeClr val="tx1"/>
                </a:solidFill>
                <a:effectLst/>
                <a:latin typeface="Calibri" panose="020F0502020204030204" pitchFamily="34" charset="0"/>
                <a:cs typeface="Calibri" panose="020F0502020204030204" pitchFamily="34" charset="0"/>
              </a:rPr>
              <a:t>computa como tiempo</a:t>
            </a:r>
          </a:p>
          <a:p>
            <a:pPr algn="ctr"/>
            <a:r>
              <a:rPr lang="es-CO" dirty="0">
                <a:solidFill>
                  <a:schemeClr val="tx1"/>
                </a:solidFill>
                <a:effectLst/>
                <a:latin typeface="Calibri" panose="020F0502020204030204" pitchFamily="34" charset="0"/>
                <a:cs typeface="Calibri" panose="020F0502020204030204" pitchFamily="34" charset="0"/>
              </a:rPr>
              <a:t>de servicio. La</a:t>
            </a:r>
          </a:p>
          <a:p>
            <a:pPr algn="ctr"/>
            <a:r>
              <a:rPr lang="es-CO" dirty="0">
                <a:solidFill>
                  <a:schemeClr val="tx1"/>
                </a:solidFill>
                <a:effectLst/>
                <a:latin typeface="Calibri" panose="020F0502020204030204" pitchFamily="34" charset="0"/>
                <a:cs typeface="Calibri" panose="020F0502020204030204" pitchFamily="34" charset="0"/>
              </a:rPr>
              <a:t>inhabilidad especial</a:t>
            </a:r>
          </a:p>
          <a:p>
            <a:pPr algn="ctr"/>
            <a:r>
              <a:rPr lang="es-CO" dirty="0">
                <a:solidFill>
                  <a:schemeClr val="tx1"/>
                </a:solidFill>
                <a:effectLst/>
                <a:latin typeface="Calibri" panose="020F0502020204030204" pitchFamily="34" charset="0"/>
                <a:cs typeface="Calibri" panose="020F0502020204030204" pitchFamily="34" charset="0"/>
              </a:rPr>
              <a:t>implica la imposibilidad</a:t>
            </a:r>
          </a:p>
          <a:p>
            <a:pPr algn="ctr"/>
            <a:r>
              <a:rPr lang="es-CO" dirty="0">
                <a:solidFill>
                  <a:schemeClr val="tx1"/>
                </a:solidFill>
                <a:effectLst/>
                <a:latin typeface="Calibri" panose="020F0502020204030204" pitchFamily="34" charset="0"/>
                <a:cs typeface="Calibri" panose="020F0502020204030204" pitchFamily="34" charset="0"/>
              </a:rPr>
              <a:t>de ejercer la función</a:t>
            </a:r>
          </a:p>
          <a:p>
            <a:pPr algn="ctr"/>
            <a:r>
              <a:rPr lang="es-CO" dirty="0">
                <a:solidFill>
                  <a:schemeClr val="tx1"/>
                </a:solidFill>
                <a:effectLst/>
                <a:latin typeface="Calibri" panose="020F0502020204030204" pitchFamily="34" charset="0"/>
                <a:cs typeface="Calibri" panose="020F0502020204030204" pitchFamily="34" charset="0"/>
              </a:rPr>
              <a:t>por el termino</a:t>
            </a:r>
          </a:p>
          <a:p>
            <a:pPr algn="ctr"/>
            <a:r>
              <a:rPr lang="es-CO" dirty="0">
                <a:solidFill>
                  <a:schemeClr val="tx1"/>
                </a:solidFill>
                <a:effectLst/>
                <a:latin typeface="Calibri" panose="020F0502020204030204" pitchFamily="34" charset="0"/>
                <a:cs typeface="Calibri" panose="020F0502020204030204" pitchFamily="34" charset="0"/>
              </a:rPr>
              <a:t>señalado en el fallo.</a:t>
            </a:r>
          </a:p>
          <a:p>
            <a:pPr algn="ctr"/>
            <a:endParaRPr lang="es-CO" b="1" i="1" dirty="0">
              <a:latin typeface="Helvetica" pitchFamily="2" charset="0"/>
            </a:endParaRPr>
          </a:p>
          <a:p>
            <a:pPr algn="ctr"/>
            <a:endParaRPr lang="es-CO" i="1" dirty="0">
              <a:effectLst/>
              <a:latin typeface="Helvetica" pitchFamily="2" charset="0"/>
            </a:endParaRPr>
          </a:p>
          <a:p>
            <a:endParaRPr lang="es-CO" i="1" dirty="0">
              <a:latin typeface="Helvetica" pitchFamily="2" charset="0"/>
            </a:endParaRPr>
          </a:p>
          <a:p>
            <a:endParaRPr lang="es-CO" dirty="0">
              <a:effectLst/>
              <a:latin typeface="Calibri" panose="020F0502020204030204" pitchFamily="34" charset="0"/>
              <a:cs typeface="Calibri" panose="020F0502020204030204" pitchFamily="34" charset="0"/>
            </a:endParaRPr>
          </a:p>
        </p:txBody>
      </p:sp>
      <p:sp>
        <p:nvSpPr>
          <p:cNvPr id="8" name="Rectángulo redondeado 7">
            <a:extLst>
              <a:ext uri="{FF2B5EF4-FFF2-40B4-BE49-F238E27FC236}">
                <a16:creationId xmlns:a16="http://schemas.microsoft.com/office/drawing/2014/main" id="{7F948F9F-1022-DA87-2852-84C1AF199EA5}"/>
              </a:ext>
            </a:extLst>
          </p:cNvPr>
          <p:cNvSpPr/>
          <p:nvPr/>
        </p:nvSpPr>
        <p:spPr>
          <a:xfrm>
            <a:off x="3174461" y="2102166"/>
            <a:ext cx="2838735" cy="8905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200" b="1" dirty="0"/>
              <a:t>SUSPENSIÓN E INHABILIDAD ESPECIAL</a:t>
            </a:r>
          </a:p>
        </p:txBody>
      </p:sp>
      <p:sp>
        <p:nvSpPr>
          <p:cNvPr id="9" name="Rectángulo redondeado 8">
            <a:extLst>
              <a:ext uri="{FF2B5EF4-FFF2-40B4-BE49-F238E27FC236}">
                <a16:creationId xmlns:a16="http://schemas.microsoft.com/office/drawing/2014/main" id="{C35CD5B7-11D6-154A-6CAB-D9FA22120F46}"/>
              </a:ext>
            </a:extLst>
          </p:cNvPr>
          <p:cNvSpPr/>
          <p:nvPr/>
        </p:nvSpPr>
        <p:spPr>
          <a:xfrm>
            <a:off x="6172081" y="2095818"/>
            <a:ext cx="2821021" cy="4404683"/>
          </a:xfrm>
          <a:prstGeom prst="round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s-CO" i="1" dirty="0">
              <a:effectLst/>
              <a:latin typeface="Helvetica" pitchFamily="2" charset="0"/>
            </a:endParaRPr>
          </a:p>
          <a:p>
            <a:endParaRPr lang="es-CO" i="1" dirty="0">
              <a:latin typeface="Helvetica" pitchFamily="2" charset="0"/>
            </a:endParaRPr>
          </a:p>
          <a:p>
            <a:endParaRPr lang="es-CO" i="1" dirty="0">
              <a:effectLst/>
              <a:latin typeface="Helvetica" pitchFamily="2" charset="0"/>
            </a:endParaRPr>
          </a:p>
          <a:p>
            <a:endParaRPr lang="es-CO" i="1" dirty="0">
              <a:latin typeface="Helvetica" pitchFamily="2" charset="0"/>
            </a:endParaRPr>
          </a:p>
          <a:p>
            <a:endParaRPr lang="es-CO" i="1" dirty="0">
              <a:effectLst/>
              <a:latin typeface="Helvetica" pitchFamily="2" charset="0"/>
            </a:endParaRPr>
          </a:p>
          <a:p>
            <a:endParaRPr lang="es-CO" i="1" dirty="0">
              <a:latin typeface="Helvetica" pitchFamily="2" charset="0"/>
            </a:endParaRPr>
          </a:p>
          <a:p>
            <a:endParaRPr lang="es-CO" dirty="0">
              <a:solidFill>
                <a:schemeClr val="tx1"/>
              </a:solidFill>
              <a:effectLst/>
              <a:latin typeface="Calibri" panose="020F0502020204030204" pitchFamily="34" charset="0"/>
              <a:cs typeface="Calibri" panose="020F0502020204030204" pitchFamily="34" charset="0"/>
            </a:endParaRPr>
          </a:p>
          <a:p>
            <a:pPr algn="ctr"/>
            <a:r>
              <a:rPr lang="es-CO" dirty="0">
                <a:solidFill>
                  <a:schemeClr val="tx1"/>
                </a:solidFill>
                <a:effectLst/>
                <a:latin typeface="Calibri" panose="020F0502020204030204" pitchFamily="34" charset="0"/>
                <a:cs typeface="Calibri" panose="020F0502020204030204" pitchFamily="34" charset="0"/>
              </a:rPr>
              <a:t>Es una sanción de</a:t>
            </a:r>
          </a:p>
          <a:p>
            <a:pPr algn="ctr"/>
            <a:r>
              <a:rPr lang="es-CO" dirty="0">
                <a:solidFill>
                  <a:schemeClr val="tx1"/>
                </a:solidFill>
                <a:effectLst/>
                <a:latin typeface="Calibri" panose="020F0502020204030204" pitchFamily="34" charset="0"/>
                <a:cs typeface="Calibri" panose="020F0502020204030204" pitchFamily="34" charset="0"/>
              </a:rPr>
              <a:t>carácter pecuniario,</a:t>
            </a:r>
          </a:p>
          <a:p>
            <a:pPr algn="ctr"/>
            <a:r>
              <a:rPr lang="es-CO" dirty="0">
                <a:solidFill>
                  <a:schemeClr val="tx1"/>
                </a:solidFill>
                <a:effectLst/>
                <a:latin typeface="Calibri" panose="020F0502020204030204" pitchFamily="34" charset="0"/>
                <a:cs typeface="Calibri" panose="020F0502020204030204" pitchFamily="34" charset="0"/>
              </a:rPr>
              <a:t>que consiste en el</a:t>
            </a:r>
          </a:p>
          <a:p>
            <a:pPr algn="ctr"/>
            <a:r>
              <a:rPr lang="es-CO" dirty="0">
                <a:solidFill>
                  <a:schemeClr val="tx1"/>
                </a:solidFill>
                <a:effectLst/>
                <a:latin typeface="Calibri" panose="020F0502020204030204" pitchFamily="34" charset="0"/>
                <a:cs typeface="Calibri" panose="020F0502020204030204" pitchFamily="34" charset="0"/>
              </a:rPr>
              <a:t>pago de una suma de</a:t>
            </a:r>
          </a:p>
          <a:p>
            <a:pPr algn="ctr"/>
            <a:r>
              <a:rPr lang="es-CO" dirty="0">
                <a:solidFill>
                  <a:schemeClr val="tx1"/>
                </a:solidFill>
                <a:effectLst/>
                <a:latin typeface="Calibri" panose="020F0502020204030204" pitchFamily="34" charset="0"/>
                <a:cs typeface="Calibri" panose="020F0502020204030204" pitchFamily="34" charset="0"/>
              </a:rPr>
              <a:t>dinero tasada sobre el</a:t>
            </a:r>
          </a:p>
          <a:p>
            <a:pPr algn="ctr"/>
            <a:r>
              <a:rPr lang="es-CO" dirty="0">
                <a:solidFill>
                  <a:schemeClr val="tx1"/>
                </a:solidFill>
                <a:effectLst/>
                <a:latin typeface="Calibri" panose="020F0502020204030204" pitchFamily="34" charset="0"/>
                <a:cs typeface="Calibri" panose="020F0502020204030204" pitchFamily="34" charset="0"/>
              </a:rPr>
              <a:t>sueldo básico</a:t>
            </a:r>
          </a:p>
          <a:p>
            <a:pPr algn="ctr"/>
            <a:r>
              <a:rPr lang="es-CO" dirty="0">
                <a:solidFill>
                  <a:schemeClr val="tx1"/>
                </a:solidFill>
                <a:effectLst/>
                <a:latin typeface="Calibri" panose="020F0502020204030204" pitchFamily="34" charset="0"/>
                <a:cs typeface="Calibri" panose="020F0502020204030204" pitchFamily="34" charset="0"/>
              </a:rPr>
              <a:t>devengado al</a:t>
            </a:r>
          </a:p>
          <a:p>
            <a:pPr algn="ctr"/>
            <a:r>
              <a:rPr lang="es-CO" dirty="0">
                <a:solidFill>
                  <a:schemeClr val="tx1"/>
                </a:solidFill>
                <a:effectLst/>
                <a:latin typeface="Calibri" panose="020F0502020204030204" pitchFamily="34" charset="0"/>
                <a:cs typeface="Calibri" panose="020F0502020204030204" pitchFamily="34" charset="0"/>
              </a:rPr>
              <a:t>momento de la</a:t>
            </a:r>
          </a:p>
          <a:p>
            <a:pPr algn="ctr"/>
            <a:r>
              <a:rPr lang="es-CO" dirty="0">
                <a:solidFill>
                  <a:schemeClr val="tx1"/>
                </a:solidFill>
                <a:effectLst/>
                <a:latin typeface="Calibri" panose="020F0502020204030204" pitchFamily="34" charset="0"/>
                <a:cs typeface="Calibri" panose="020F0502020204030204" pitchFamily="34" charset="0"/>
              </a:rPr>
              <a:t>comisión de la falta.</a:t>
            </a:r>
          </a:p>
          <a:p>
            <a:pPr algn="ctr"/>
            <a:endParaRPr lang="es-CO" b="1" i="1" dirty="0">
              <a:latin typeface="Helvetica" pitchFamily="2" charset="0"/>
            </a:endParaRPr>
          </a:p>
          <a:p>
            <a:pPr algn="ctr"/>
            <a:endParaRPr lang="es-CO" i="1" dirty="0">
              <a:effectLst/>
              <a:latin typeface="Helvetica" pitchFamily="2" charset="0"/>
            </a:endParaRPr>
          </a:p>
          <a:p>
            <a:endParaRPr lang="es-CO" i="1" dirty="0">
              <a:latin typeface="Helvetica" pitchFamily="2" charset="0"/>
            </a:endParaRPr>
          </a:p>
          <a:p>
            <a:endParaRPr lang="es-CO" dirty="0">
              <a:effectLst/>
              <a:latin typeface="Calibri" panose="020F0502020204030204" pitchFamily="34" charset="0"/>
              <a:cs typeface="Calibri" panose="020F0502020204030204" pitchFamily="34" charset="0"/>
            </a:endParaRPr>
          </a:p>
        </p:txBody>
      </p:sp>
      <p:sp>
        <p:nvSpPr>
          <p:cNvPr id="10" name="Rectángulo redondeado 9">
            <a:extLst>
              <a:ext uri="{FF2B5EF4-FFF2-40B4-BE49-F238E27FC236}">
                <a16:creationId xmlns:a16="http://schemas.microsoft.com/office/drawing/2014/main" id="{F00BC2EB-ACD6-1A9A-596B-DB49F03A3618}"/>
              </a:ext>
            </a:extLst>
          </p:cNvPr>
          <p:cNvSpPr/>
          <p:nvPr/>
        </p:nvSpPr>
        <p:spPr>
          <a:xfrm>
            <a:off x="6104709" y="2089103"/>
            <a:ext cx="2898842" cy="93470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200" b="1" dirty="0"/>
              <a:t>MULTA</a:t>
            </a:r>
          </a:p>
        </p:txBody>
      </p:sp>
      <p:sp>
        <p:nvSpPr>
          <p:cNvPr id="11" name="Rectángulo redondeado 10">
            <a:extLst>
              <a:ext uri="{FF2B5EF4-FFF2-40B4-BE49-F238E27FC236}">
                <a16:creationId xmlns:a16="http://schemas.microsoft.com/office/drawing/2014/main" id="{D256CE9F-C95D-0206-02F6-47EC076FE051}"/>
              </a:ext>
            </a:extLst>
          </p:cNvPr>
          <p:cNvSpPr/>
          <p:nvPr/>
        </p:nvSpPr>
        <p:spPr>
          <a:xfrm>
            <a:off x="9203866" y="2092577"/>
            <a:ext cx="2821021" cy="4404683"/>
          </a:xfrm>
          <a:prstGeom prst="round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s-CO" i="1" dirty="0">
              <a:effectLst/>
              <a:latin typeface="Helvetica" pitchFamily="2" charset="0"/>
            </a:endParaRPr>
          </a:p>
          <a:p>
            <a:endParaRPr lang="es-CO" b="1" i="1" dirty="0">
              <a:latin typeface="Helvetica" pitchFamily="2" charset="0"/>
            </a:endParaRPr>
          </a:p>
          <a:p>
            <a:endParaRPr lang="es-CO" i="1" dirty="0">
              <a:effectLst/>
              <a:latin typeface="Helvetica" pitchFamily="2" charset="0"/>
            </a:endParaRPr>
          </a:p>
          <a:p>
            <a:endParaRPr lang="es-CO" i="1" dirty="0">
              <a:latin typeface="Helvetica" pitchFamily="2" charset="0"/>
            </a:endParaRPr>
          </a:p>
          <a:p>
            <a:endParaRPr lang="es-CO" dirty="0">
              <a:effectLst/>
              <a:latin typeface="Calibri" panose="020F0502020204030204" pitchFamily="34" charset="0"/>
              <a:cs typeface="Calibri" panose="020F0502020204030204" pitchFamily="34" charset="0"/>
            </a:endParaRPr>
          </a:p>
        </p:txBody>
      </p:sp>
      <p:sp>
        <p:nvSpPr>
          <p:cNvPr id="12" name="Rectángulo redondeado 11">
            <a:extLst>
              <a:ext uri="{FF2B5EF4-FFF2-40B4-BE49-F238E27FC236}">
                <a16:creationId xmlns:a16="http://schemas.microsoft.com/office/drawing/2014/main" id="{EF908C43-7834-7F28-9380-9CC23504DA7B}"/>
              </a:ext>
            </a:extLst>
          </p:cNvPr>
          <p:cNvSpPr/>
          <p:nvPr/>
        </p:nvSpPr>
        <p:spPr>
          <a:xfrm>
            <a:off x="9195879" y="2089103"/>
            <a:ext cx="2821020" cy="93470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s-ES_tradnl" sz="2200" b="1" i="1" dirty="0">
              <a:effectLst/>
              <a:latin typeface="Helvetica" pitchFamily="2" charset="0"/>
            </a:endParaRPr>
          </a:p>
          <a:p>
            <a:endParaRPr lang="es-ES_tradnl" sz="2200" b="1" i="1" dirty="0">
              <a:latin typeface="Helvetica" pitchFamily="2" charset="0"/>
            </a:endParaRPr>
          </a:p>
          <a:p>
            <a:endParaRPr lang="es-ES_tradnl" sz="2200" b="1" i="1" dirty="0">
              <a:effectLst/>
              <a:latin typeface="Helvetica" pitchFamily="2" charset="0"/>
            </a:endParaRPr>
          </a:p>
          <a:p>
            <a:endParaRPr lang="es-ES_tradnl" sz="2200" b="1" i="1" dirty="0">
              <a:latin typeface="Helvetica" pitchFamily="2" charset="0"/>
            </a:endParaRPr>
          </a:p>
          <a:p>
            <a:endParaRPr lang="es-ES_tradnl" sz="2200" b="1" i="1" dirty="0">
              <a:effectLst/>
              <a:latin typeface="Helvetica" pitchFamily="2" charset="0"/>
            </a:endParaRPr>
          </a:p>
          <a:p>
            <a:endParaRPr lang="es-ES_tradnl" sz="2200" b="1" i="1" dirty="0">
              <a:latin typeface="Helvetica" pitchFamily="2" charset="0"/>
            </a:endParaRPr>
          </a:p>
          <a:p>
            <a:endParaRPr lang="es-ES_tradnl" sz="2200" b="1" i="1" dirty="0">
              <a:effectLst/>
              <a:latin typeface="Helvetica" pitchFamily="2" charset="0"/>
            </a:endParaRPr>
          </a:p>
          <a:p>
            <a:endParaRPr lang="es-ES_tradnl" sz="2200" b="1" i="1" dirty="0">
              <a:latin typeface="Helvetica" pitchFamily="2" charset="0"/>
            </a:endParaRPr>
          </a:p>
          <a:p>
            <a:endParaRPr lang="es-ES_tradnl" sz="2200" b="1" i="1" dirty="0">
              <a:effectLst/>
              <a:latin typeface="Helvetica" pitchFamily="2" charset="0"/>
            </a:endParaRPr>
          </a:p>
          <a:p>
            <a:endParaRPr lang="es-ES_tradnl" sz="2200" b="1" i="1" dirty="0">
              <a:latin typeface="Helvetica" pitchFamily="2" charset="0"/>
            </a:endParaRPr>
          </a:p>
          <a:p>
            <a:pPr algn="ctr"/>
            <a:r>
              <a:rPr lang="es-ES_tradnl" sz="2200" b="1" dirty="0"/>
              <a:t>REPRENSIÓN</a:t>
            </a:r>
          </a:p>
          <a:p>
            <a:pPr algn="ctr"/>
            <a:endParaRPr lang="es-ES_tradnl" sz="2200" b="1" dirty="0"/>
          </a:p>
          <a:p>
            <a:pPr algn="ctr"/>
            <a:endParaRPr lang="es-ES_tradnl" sz="2200" b="1" dirty="0"/>
          </a:p>
          <a:p>
            <a:pPr algn="ctr"/>
            <a:endParaRPr lang="es-ES_tradnl" sz="2000" b="1" dirty="0">
              <a:latin typeface="Calibri" panose="020F0502020204030204" pitchFamily="34" charset="0"/>
              <a:cs typeface="Calibri" panose="020F0502020204030204" pitchFamily="34" charset="0"/>
            </a:endParaRPr>
          </a:p>
          <a:p>
            <a:pPr algn="ctr"/>
            <a:endParaRPr lang="es-ES_tradnl" sz="2000" b="1" dirty="0">
              <a:latin typeface="Calibri" panose="020F0502020204030204" pitchFamily="34" charset="0"/>
              <a:cs typeface="Calibri" panose="020F0502020204030204" pitchFamily="34" charset="0"/>
            </a:endParaRPr>
          </a:p>
          <a:p>
            <a:pPr algn="ctr"/>
            <a:r>
              <a:rPr lang="es-CO" sz="2000" dirty="0">
                <a:solidFill>
                  <a:schemeClr val="tx1"/>
                </a:solidFill>
                <a:effectLst/>
                <a:latin typeface="Calibri" panose="020F0502020204030204" pitchFamily="34" charset="0"/>
                <a:cs typeface="Calibri" panose="020F0502020204030204" pitchFamily="34" charset="0"/>
              </a:rPr>
              <a:t>Es el reproche</a:t>
            </a:r>
          </a:p>
          <a:p>
            <a:pPr algn="ctr"/>
            <a:r>
              <a:rPr lang="es-CO" sz="2000" dirty="0">
                <a:solidFill>
                  <a:schemeClr val="tx1"/>
                </a:solidFill>
                <a:effectLst/>
                <a:latin typeface="Calibri" panose="020F0502020204030204" pitchFamily="34" charset="0"/>
                <a:cs typeface="Calibri" panose="020F0502020204030204" pitchFamily="34" charset="0"/>
              </a:rPr>
              <a:t>expreso que se hace por escrito sobre la conducta o proceder</a:t>
            </a:r>
          </a:p>
          <a:p>
            <a:pPr algn="ctr"/>
            <a:r>
              <a:rPr lang="es-CO" sz="2000" dirty="0">
                <a:solidFill>
                  <a:schemeClr val="tx1"/>
                </a:solidFill>
                <a:effectLst/>
                <a:latin typeface="Calibri" panose="020F0502020204030204" pitchFamily="34" charset="0"/>
                <a:cs typeface="Calibri" panose="020F0502020204030204" pitchFamily="34" charset="0"/>
              </a:rPr>
              <a:t>del investigado</a:t>
            </a:r>
          </a:p>
          <a:p>
            <a:pPr algn="ctr"/>
            <a:endParaRPr lang="es-ES_tradnl" sz="2200" b="1" dirty="0"/>
          </a:p>
        </p:txBody>
      </p:sp>
    </p:spTree>
    <p:extLst>
      <p:ext uri="{BB962C8B-B14F-4D97-AF65-F5344CB8AC3E}">
        <p14:creationId xmlns:p14="http://schemas.microsoft.com/office/powerpoint/2010/main" val="236824572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3 Rectángulo redondeado">
            <a:extLst>
              <a:ext uri="{FF2B5EF4-FFF2-40B4-BE49-F238E27FC236}">
                <a16:creationId xmlns:a16="http://schemas.microsoft.com/office/drawing/2014/main" id="{959AA4C1-8D83-9CAA-DA04-E81DBA685466}"/>
              </a:ext>
            </a:extLst>
          </p:cNvPr>
          <p:cNvSpPr>
            <a:spLocks noGrp="1"/>
          </p:cNvSpPr>
          <p:nvPr>
            <p:ph type="title"/>
          </p:nvPr>
        </p:nvSpPr>
        <p:spPr>
          <a:xfrm>
            <a:off x="4171143" y="271211"/>
            <a:ext cx="4235295" cy="641205"/>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oAutofit/>
          </a:bodyPr>
          <a:lstStyle/>
          <a:p>
            <a:pPr algn="ctr">
              <a:defRPr/>
            </a:pPr>
            <a:r>
              <a:rPr lang="es-ES" sz="3497" b="1" dirty="0">
                <a:solidFill>
                  <a:schemeClr val="bg1"/>
                </a:solidFill>
                <a:latin typeface="Calibri" panose="020F0502020204030204" pitchFamily="34" charset="0"/>
                <a:cs typeface="Calibri" panose="020F0502020204030204" pitchFamily="34" charset="0"/>
              </a:rPr>
              <a:t>CRITERIOS</a:t>
            </a:r>
            <a:endParaRPr lang="es-CO" sz="3497" b="1" dirty="0">
              <a:solidFill>
                <a:schemeClr val="bg1"/>
              </a:solidFill>
              <a:latin typeface="Calibri" panose="020F0502020204030204" pitchFamily="34" charset="0"/>
              <a:cs typeface="Calibri" panose="020F0502020204030204" pitchFamily="34" charset="0"/>
            </a:endParaRPr>
          </a:p>
        </p:txBody>
      </p:sp>
      <p:sp>
        <p:nvSpPr>
          <p:cNvPr id="7" name="3 Rectángulo redondeado">
            <a:extLst>
              <a:ext uri="{FF2B5EF4-FFF2-40B4-BE49-F238E27FC236}">
                <a16:creationId xmlns:a16="http://schemas.microsoft.com/office/drawing/2014/main" id="{9D39E77C-6868-A83F-A34F-78E48C2825BE}"/>
              </a:ext>
            </a:extLst>
          </p:cNvPr>
          <p:cNvSpPr>
            <a:spLocks noGrp="1"/>
          </p:cNvSpPr>
          <p:nvPr>
            <p:ph sz="half" idx="2"/>
          </p:nvPr>
        </p:nvSpPr>
        <p:spPr>
          <a:xfrm>
            <a:off x="311285" y="1011677"/>
            <a:ext cx="11556459" cy="557511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47500" lnSpcReduction="20000"/>
          </a:bodyPr>
          <a:lstStyle/>
          <a:p>
            <a:pPr marL="0" indent="0">
              <a:buNone/>
              <a:defRPr/>
            </a:pPr>
            <a:r>
              <a:rPr lang="es-CO" sz="2400" b="1" dirty="0">
                <a:solidFill>
                  <a:schemeClr val="tx1"/>
                </a:solidFill>
              </a:rPr>
              <a:t> </a:t>
            </a:r>
          </a:p>
          <a:p>
            <a:pPr marL="0" indent="0">
              <a:buNone/>
              <a:defRPr/>
            </a:pPr>
            <a:r>
              <a:rPr lang="es-CO" sz="4200" b="1" dirty="0">
                <a:solidFill>
                  <a:srgbClr val="FF0000"/>
                </a:solidFill>
                <a:latin typeface="Calibri" panose="020F0502020204030204" pitchFamily="34" charset="0"/>
                <a:cs typeface="Calibri" panose="020F0502020204030204" pitchFamily="34" charset="0"/>
              </a:rPr>
              <a:t>ATENUANTES: </a:t>
            </a:r>
          </a:p>
          <a:p>
            <a:pPr marL="0" indent="0">
              <a:lnSpc>
                <a:spcPct val="100000"/>
              </a:lnSpc>
              <a:buNone/>
              <a:defRPr/>
            </a:pPr>
            <a:endParaRPr lang="es-CO" sz="6700" b="1" dirty="0">
              <a:solidFill>
                <a:schemeClr val="tx1"/>
              </a:solidFill>
              <a:latin typeface="Calibri" panose="020F0502020204030204" pitchFamily="34" charset="0"/>
              <a:cs typeface="Calibri" panose="020F0502020204030204" pitchFamily="34" charset="0"/>
            </a:endParaRPr>
          </a:p>
          <a:p>
            <a:pPr marL="0" indent="0" algn="just">
              <a:lnSpc>
                <a:spcPct val="100000"/>
              </a:lnSpc>
              <a:buNone/>
            </a:pPr>
            <a:r>
              <a:rPr lang="es-CO" sz="5100" b="0" i="0" dirty="0">
                <a:solidFill>
                  <a:schemeClr val="tx1"/>
                </a:solidFill>
                <a:effectLst/>
                <a:latin typeface="Calibri" panose="020F0502020204030204" pitchFamily="34" charset="0"/>
                <a:cs typeface="Calibri" panose="020F0502020204030204" pitchFamily="34" charset="0"/>
              </a:rPr>
              <a:t>1. Confesar la falta antes de la iniciación de la audiencia.</a:t>
            </a:r>
          </a:p>
          <a:p>
            <a:pPr marL="0" indent="0" algn="just">
              <a:lnSpc>
                <a:spcPct val="100000"/>
              </a:lnSpc>
              <a:buNone/>
            </a:pPr>
            <a:r>
              <a:rPr lang="es-CO" sz="5100" b="0" i="0" dirty="0">
                <a:solidFill>
                  <a:schemeClr val="tx1"/>
                </a:solidFill>
                <a:effectLst/>
                <a:latin typeface="Calibri" panose="020F0502020204030204" pitchFamily="34" charset="0"/>
                <a:cs typeface="Calibri" panose="020F0502020204030204" pitchFamily="34" charset="0"/>
              </a:rPr>
              <a:t>2. Haber sido inducido por un superior a cometerla.</a:t>
            </a:r>
          </a:p>
          <a:p>
            <a:pPr marL="0" indent="0" algn="just">
              <a:lnSpc>
                <a:spcPct val="100000"/>
              </a:lnSpc>
              <a:buNone/>
            </a:pPr>
            <a:r>
              <a:rPr lang="es-CO" sz="5100" b="0" i="0" dirty="0">
                <a:solidFill>
                  <a:schemeClr val="tx1"/>
                </a:solidFill>
                <a:effectLst/>
                <a:latin typeface="Calibri" panose="020F0502020204030204" pitchFamily="34" charset="0"/>
                <a:cs typeface="Calibri" panose="020F0502020204030204" pitchFamily="34" charset="0"/>
              </a:rPr>
              <a:t>3. Procurar por iniciativa propia resarcir el daño o compensar el perjuicio causado antes de que le sea impuesta la sanción.</a:t>
            </a:r>
          </a:p>
          <a:p>
            <a:pPr marL="0" indent="0" algn="just">
              <a:lnSpc>
                <a:spcPct val="100000"/>
              </a:lnSpc>
              <a:buNone/>
            </a:pPr>
            <a:r>
              <a:rPr lang="es-CO" sz="5100" b="0" i="0" dirty="0">
                <a:solidFill>
                  <a:schemeClr val="tx1"/>
                </a:solidFill>
                <a:effectLst/>
                <a:latin typeface="Calibri" panose="020F0502020204030204" pitchFamily="34" charset="0"/>
                <a:cs typeface="Calibri" panose="020F0502020204030204" pitchFamily="34" charset="0"/>
              </a:rPr>
              <a:t>4. Demostrar diligencia y eficiencia en el desempeño del servicio.</a:t>
            </a:r>
          </a:p>
          <a:p>
            <a:pPr marL="0" indent="0" algn="just">
              <a:lnSpc>
                <a:spcPct val="100000"/>
              </a:lnSpc>
              <a:buNone/>
            </a:pPr>
            <a:r>
              <a:rPr lang="es-CO" sz="5100" b="0" i="0" dirty="0">
                <a:solidFill>
                  <a:schemeClr val="tx1"/>
                </a:solidFill>
                <a:effectLst/>
                <a:latin typeface="Calibri" panose="020F0502020204030204" pitchFamily="34" charset="0"/>
                <a:cs typeface="Calibri" panose="020F0502020204030204" pitchFamily="34" charset="0"/>
              </a:rPr>
              <a:t>5. Cometer la falta por motivos nobles o altruistas.</a:t>
            </a:r>
          </a:p>
          <a:p>
            <a:pPr marL="0" indent="0" algn="just">
              <a:lnSpc>
                <a:spcPct val="100000"/>
              </a:lnSpc>
              <a:buNone/>
            </a:pPr>
            <a:r>
              <a:rPr lang="es-CO" sz="5100" b="0" i="0" dirty="0">
                <a:solidFill>
                  <a:schemeClr val="tx1"/>
                </a:solidFill>
                <a:effectLst/>
                <a:latin typeface="Calibri" panose="020F0502020204030204" pitchFamily="34" charset="0"/>
                <a:cs typeface="Calibri" panose="020F0502020204030204" pitchFamily="34" charset="0"/>
              </a:rPr>
              <a:t>6. No tener antecedentes penales o disciplinarios.</a:t>
            </a:r>
          </a:p>
          <a:p>
            <a:pPr marL="0" indent="0" algn="just">
              <a:lnSpc>
                <a:spcPct val="100000"/>
              </a:lnSpc>
              <a:buNone/>
            </a:pPr>
            <a:r>
              <a:rPr lang="es-CO" sz="5100" b="0" i="0" dirty="0">
                <a:solidFill>
                  <a:schemeClr val="tx1"/>
                </a:solidFill>
                <a:effectLst/>
                <a:latin typeface="Calibri" panose="020F0502020204030204" pitchFamily="34" charset="0"/>
                <a:cs typeface="Calibri" panose="020F0502020204030204" pitchFamily="34" charset="0"/>
              </a:rPr>
              <a:t>7. Estar en desempeño de funciones que ordinariamente corresponden a un militar de mayor grado, si la falta consiste en un incumplimiento de deberes inherentes a dichas funciones.</a:t>
            </a:r>
          </a:p>
          <a:p>
            <a:pPr marL="0" indent="0" algn="just" fontAlgn="ctr">
              <a:buNone/>
              <a:defRPr/>
            </a:pPr>
            <a:endParaRPr lang="es-CO" sz="2915" b="1" dirty="0">
              <a:solidFill>
                <a:schemeClr val="tx1"/>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3 Rectángulo redondeado">
            <a:extLst>
              <a:ext uri="{FF2B5EF4-FFF2-40B4-BE49-F238E27FC236}">
                <a16:creationId xmlns:a16="http://schemas.microsoft.com/office/drawing/2014/main" id="{2B364DB7-EC32-7BD9-9E18-56F6719E3FCD}"/>
              </a:ext>
            </a:extLst>
          </p:cNvPr>
          <p:cNvSpPr>
            <a:spLocks noGrp="1"/>
          </p:cNvSpPr>
          <p:nvPr>
            <p:ph type="title"/>
          </p:nvPr>
        </p:nvSpPr>
        <p:spPr>
          <a:xfrm>
            <a:off x="4353967" y="364322"/>
            <a:ext cx="4020869" cy="52130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oAutofit/>
          </a:bodyPr>
          <a:lstStyle/>
          <a:p>
            <a:pPr algn="ctr">
              <a:defRPr/>
            </a:pPr>
            <a:r>
              <a:rPr lang="es-ES" sz="3497" dirty="0">
                <a:solidFill>
                  <a:schemeClr val="bg1"/>
                </a:solidFill>
                <a:latin typeface="Calibri" panose="020F0502020204030204" pitchFamily="34" charset="0"/>
                <a:cs typeface="Calibri" panose="020F0502020204030204" pitchFamily="34" charset="0"/>
              </a:rPr>
              <a:t>CRITERIOS</a:t>
            </a:r>
            <a:endParaRPr lang="es-CO" sz="3497" dirty="0">
              <a:solidFill>
                <a:schemeClr val="bg1"/>
              </a:solidFill>
              <a:latin typeface="Calibri" panose="020F0502020204030204" pitchFamily="34" charset="0"/>
              <a:cs typeface="Calibri" panose="020F0502020204030204" pitchFamily="34" charset="0"/>
            </a:endParaRPr>
          </a:p>
        </p:txBody>
      </p:sp>
      <p:sp>
        <p:nvSpPr>
          <p:cNvPr id="6" name="Rectángulo: esquinas redondeadas 5">
            <a:extLst>
              <a:ext uri="{FF2B5EF4-FFF2-40B4-BE49-F238E27FC236}">
                <a16:creationId xmlns:a16="http://schemas.microsoft.com/office/drawing/2014/main" id="{E6AD8D2D-D7DF-5B09-5FA6-AAA718A58E67}"/>
              </a:ext>
            </a:extLst>
          </p:cNvPr>
          <p:cNvSpPr/>
          <p:nvPr/>
        </p:nvSpPr>
        <p:spPr>
          <a:xfrm>
            <a:off x="572183" y="1180730"/>
            <a:ext cx="11047633" cy="549244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888376">
              <a:lnSpc>
                <a:spcPct val="120000"/>
              </a:lnSpc>
              <a:defRPr/>
            </a:pPr>
            <a:r>
              <a:rPr lang="es-CO" altLang="es-CO" sz="2500" b="1" dirty="0">
                <a:solidFill>
                  <a:srgbClr val="FF0000"/>
                </a:solidFill>
                <a:latin typeface="Calibri" panose="020F0502020204030204" pitchFamily="34" charset="0"/>
                <a:ea typeface="ＭＳ Ｐゴシック" panose="020B0600070205080204" pitchFamily="34" charset="-128"/>
                <a:cs typeface="Calibri" panose="020F0502020204030204" pitchFamily="34" charset="0"/>
              </a:rPr>
              <a:t>AGRAVANTES:</a:t>
            </a:r>
          </a:p>
          <a:p>
            <a:pPr algn="just" defTabSz="888376">
              <a:defRPr/>
            </a:pPr>
            <a:endParaRPr lang="es-CO" altLang="es-CO" sz="2500" b="1" dirty="0">
              <a:solidFill>
                <a:srgbClr val="FF0000"/>
              </a:solidFill>
              <a:latin typeface="Calibri" panose="020F0502020204030204" pitchFamily="34" charset="0"/>
              <a:ea typeface="ＭＳ Ｐゴシック" panose="020B0600070205080204" pitchFamily="34" charset="-128"/>
              <a:cs typeface="Calibri" panose="020F0502020204030204" pitchFamily="34" charset="0"/>
            </a:endParaRPr>
          </a:p>
          <a:p>
            <a:pPr algn="just"/>
            <a:r>
              <a:rPr lang="es-CO" sz="2500" dirty="0">
                <a:solidFill>
                  <a:schemeClr val="tx1"/>
                </a:solidFill>
                <a:latin typeface="Calibri" panose="020F0502020204030204" pitchFamily="34" charset="0"/>
                <a:cs typeface="Calibri" panose="020F0502020204030204" pitchFamily="34" charset="0"/>
              </a:rPr>
              <a:t>1.</a:t>
            </a:r>
            <a:r>
              <a:rPr lang="es-CO" sz="2500" b="0" i="0" dirty="0">
                <a:solidFill>
                  <a:schemeClr val="tx1"/>
                </a:solidFill>
                <a:effectLst/>
                <a:latin typeface="Calibri" panose="020F0502020204030204" pitchFamily="34" charset="0"/>
                <a:cs typeface="Calibri" panose="020F0502020204030204" pitchFamily="34" charset="0"/>
              </a:rPr>
              <a:t> Cometer la falta en la planeación, desarrollo y ejecución de operaciones militares.</a:t>
            </a:r>
          </a:p>
          <a:p>
            <a:pPr algn="just"/>
            <a:r>
              <a:rPr lang="es-CO" sz="2500" b="0" i="0" dirty="0">
                <a:solidFill>
                  <a:schemeClr val="tx1"/>
                </a:solidFill>
                <a:effectLst/>
                <a:latin typeface="Calibri" panose="020F0502020204030204" pitchFamily="34" charset="0"/>
                <a:cs typeface="Calibri" panose="020F0502020204030204" pitchFamily="34" charset="0"/>
              </a:rPr>
              <a:t>2. Cometer la falta en situación de desastre o calamidad pública.</a:t>
            </a:r>
          </a:p>
          <a:p>
            <a:pPr algn="just"/>
            <a:r>
              <a:rPr lang="es-CO" sz="2500" b="0" i="0" dirty="0">
                <a:solidFill>
                  <a:schemeClr val="tx1"/>
                </a:solidFill>
                <a:effectLst/>
                <a:latin typeface="Calibri" panose="020F0502020204030204" pitchFamily="34" charset="0"/>
                <a:cs typeface="Calibri" panose="020F0502020204030204" pitchFamily="34" charset="0"/>
              </a:rPr>
              <a:t>3. Cometer la falta con el concurso o ayuda de otras personas.</a:t>
            </a:r>
          </a:p>
          <a:p>
            <a:pPr algn="just"/>
            <a:r>
              <a:rPr lang="es-CO" sz="2500" b="0" i="0" dirty="0">
                <a:solidFill>
                  <a:schemeClr val="tx1"/>
                </a:solidFill>
                <a:effectLst/>
                <a:latin typeface="Calibri" panose="020F0502020204030204" pitchFamily="34" charset="0"/>
                <a:cs typeface="Calibri" panose="020F0502020204030204" pitchFamily="34" charset="0"/>
              </a:rPr>
              <a:t>4. La evidente preparación de la falta.</a:t>
            </a:r>
          </a:p>
          <a:p>
            <a:pPr algn="just"/>
            <a:r>
              <a:rPr lang="es-CO" sz="2500" b="0" i="0" dirty="0">
                <a:solidFill>
                  <a:schemeClr val="tx1"/>
                </a:solidFill>
                <a:effectLst/>
                <a:latin typeface="Calibri" panose="020F0502020204030204" pitchFamily="34" charset="0"/>
                <a:cs typeface="Calibri" panose="020F0502020204030204" pitchFamily="34" charset="0"/>
              </a:rPr>
              <a:t>5. Cometer la falta aprovechando la confianza que se le hubiere dispensado.</a:t>
            </a:r>
          </a:p>
          <a:p>
            <a:pPr algn="just"/>
            <a:r>
              <a:rPr lang="es-CO" sz="2500" b="0" i="0" dirty="0">
                <a:solidFill>
                  <a:schemeClr val="tx1"/>
                </a:solidFill>
                <a:effectLst/>
                <a:latin typeface="Calibri" panose="020F0502020204030204" pitchFamily="34" charset="0"/>
                <a:cs typeface="Calibri" panose="020F0502020204030204" pitchFamily="34" charset="0"/>
              </a:rPr>
              <a:t>6. Cometer la falta para ocultar otra.</a:t>
            </a:r>
          </a:p>
          <a:p>
            <a:pPr algn="just"/>
            <a:r>
              <a:rPr lang="es-CO" sz="2500" b="0" i="0" dirty="0">
                <a:solidFill>
                  <a:schemeClr val="tx1"/>
                </a:solidFill>
                <a:effectLst/>
                <a:latin typeface="Calibri" panose="020F0502020204030204" pitchFamily="34" charset="0"/>
                <a:cs typeface="Calibri" panose="020F0502020204030204" pitchFamily="34" charset="0"/>
              </a:rPr>
              <a:t>7. La reincidencia en la conducta demostrada mediante decisión debidamente ejecutoriada o anotación en el folio de vida u hoja de vida.</a:t>
            </a:r>
          </a:p>
          <a:p>
            <a:pPr algn="just" defTabSz="888376">
              <a:lnSpc>
                <a:spcPct val="120000"/>
              </a:lnSpc>
              <a:defRPr/>
            </a:pPr>
            <a:endParaRPr lang="es-CO" altLang="es-CO" b="1" dirty="0">
              <a:solidFill>
                <a:srgbClr val="FF0000"/>
              </a:solidFill>
              <a:latin typeface="Arial Black" panose="020B0A04020102020204" pitchFamily="34" charset="0"/>
              <a:ea typeface="ＭＳ Ｐゴシック" panose="020B0600070205080204" pitchFamily="34" charset="-128"/>
              <a:cs typeface="Open Sans" panose="020B0606030504020204" pitchFamily="34" charset="0"/>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9DBBEDC-6F13-E1FB-0141-700B6899C40B}"/>
            </a:ext>
          </a:extLst>
        </p:cNvPr>
        <p:cNvGrpSpPr/>
        <p:nvPr/>
      </p:nvGrpSpPr>
      <p:grpSpPr>
        <a:xfrm>
          <a:off x="0" y="0"/>
          <a:ext cx="0" cy="0"/>
          <a:chOff x="0" y="0"/>
          <a:chExt cx="0" cy="0"/>
        </a:xfrm>
      </p:grpSpPr>
      <p:sp>
        <p:nvSpPr>
          <p:cNvPr id="5" name="3 Rectángulo redondeado">
            <a:extLst>
              <a:ext uri="{FF2B5EF4-FFF2-40B4-BE49-F238E27FC236}">
                <a16:creationId xmlns:a16="http://schemas.microsoft.com/office/drawing/2014/main" id="{709D73A2-F3ED-F160-7AF5-3C7335B19D50}"/>
              </a:ext>
            </a:extLst>
          </p:cNvPr>
          <p:cNvSpPr>
            <a:spLocks noGrp="1"/>
          </p:cNvSpPr>
          <p:nvPr>
            <p:ph type="title"/>
          </p:nvPr>
        </p:nvSpPr>
        <p:spPr>
          <a:xfrm>
            <a:off x="4353967" y="364322"/>
            <a:ext cx="4020869" cy="52130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oAutofit/>
          </a:bodyPr>
          <a:lstStyle/>
          <a:p>
            <a:pPr algn="ctr">
              <a:defRPr/>
            </a:pPr>
            <a:r>
              <a:rPr lang="es-ES" sz="3497" b="1" dirty="0">
                <a:solidFill>
                  <a:schemeClr val="bg1"/>
                </a:solidFill>
                <a:latin typeface="Calibri" panose="020F0502020204030204" pitchFamily="34" charset="0"/>
                <a:cs typeface="Calibri" panose="020F0502020204030204" pitchFamily="34" charset="0"/>
              </a:rPr>
              <a:t>CRITERIOS</a:t>
            </a:r>
            <a:endParaRPr lang="es-CO" sz="3497" b="1" dirty="0">
              <a:solidFill>
                <a:schemeClr val="bg1"/>
              </a:solidFill>
              <a:latin typeface="Calibri" panose="020F0502020204030204" pitchFamily="34" charset="0"/>
              <a:cs typeface="Calibri" panose="020F0502020204030204" pitchFamily="34" charset="0"/>
            </a:endParaRPr>
          </a:p>
        </p:txBody>
      </p:sp>
      <p:sp>
        <p:nvSpPr>
          <p:cNvPr id="6" name="Rectángulo: esquinas redondeadas 5">
            <a:extLst>
              <a:ext uri="{FF2B5EF4-FFF2-40B4-BE49-F238E27FC236}">
                <a16:creationId xmlns:a16="http://schemas.microsoft.com/office/drawing/2014/main" id="{8A1A3A1D-FCE2-9F74-6FBB-04FF0D5B066A}"/>
              </a:ext>
            </a:extLst>
          </p:cNvPr>
          <p:cNvSpPr/>
          <p:nvPr/>
        </p:nvSpPr>
        <p:spPr>
          <a:xfrm>
            <a:off x="617624" y="1180730"/>
            <a:ext cx="11047633" cy="531294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888376">
              <a:defRPr/>
            </a:pPr>
            <a:r>
              <a:rPr lang="es-CO" altLang="es-CO" sz="2400" b="1" dirty="0">
                <a:solidFill>
                  <a:srgbClr val="FF0000"/>
                </a:solidFill>
                <a:latin typeface="Calibri" panose="020F0502020204030204" pitchFamily="34" charset="0"/>
                <a:ea typeface="ＭＳ Ｐゴシック" panose="020B0600070205080204" pitchFamily="34" charset="-128"/>
                <a:cs typeface="Calibri" panose="020F0502020204030204" pitchFamily="34" charset="0"/>
              </a:rPr>
              <a:t>AGRAVANTES:</a:t>
            </a:r>
          </a:p>
          <a:p>
            <a:pPr algn="just" defTabSz="888376">
              <a:defRPr/>
            </a:pPr>
            <a:endParaRPr lang="es-CO" altLang="es-CO" sz="2400" b="1" dirty="0">
              <a:solidFill>
                <a:srgbClr val="FF0000"/>
              </a:solidFill>
              <a:latin typeface="Calibri" panose="020F0502020204030204" pitchFamily="34" charset="0"/>
              <a:ea typeface="ＭＳ Ｐゴシック" panose="020B0600070205080204" pitchFamily="34" charset="-128"/>
              <a:cs typeface="Calibri" panose="020F0502020204030204" pitchFamily="34" charset="0"/>
            </a:endParaRPr>
          </a:p>
          <a:p>
            <a:pPr algn="just"/>
            <a:r>
              <a:rPr lang="es-CO" sz="2400" b="0" i="0" dirty="0">
                <a:solidFill>
                  <a:schemeClr val="tx1"/>
                </a:solidFill>
                <a:effectLst/>
                <a:latin typeface="Calibri" panose="020F0502020204030204" pitchFamily="34" charset="0"/>
                <a:cs typeface="Calibri" panose="020F0502020204030204" pitchFamily="34" charset="0"/>
              </a:rPr>
              <a:t>8. La jerarquía, antigüedad o mando que ejerza el militar.</a:t>
            </a:r>
          </a:p>
          <a:p>
            <a:pPr algn="just"/>
            <a:r>
              <a:rPr lang="es-CO" sz="2400" b="0" i="0" dirty="0">
                <a:solidFill>
                  <a:schemeClr val="tx1"/>
                </a:solidFill>
                <a:effectLst/>
                <a:latin typeface="Calibri" panose="020F0502020204030204" pitchFamily="34" charset="0"/>
                <a:cs typeface="Calibri" panose="020F0502020204030204" pitchFamily="34" charset="0"/>
              </a:rPr>
              <a:t>9. Cometer la falta encontrándose en comisión en el exterior o en representación de la Fuerza ante cualquier entidad.</a:t>
            </a:r>
          </a:p>
          <a:p>
            <a:pPr algn="just"/>
            <a:r>
              <a:rPr lang="es-CO" sz="2400" b="0" i="0" dirty="0">
                <a:solidFill>
                  <a:schemeClr val="tx1"/>
                </a:solidFill>
                <a:effectLst/>
                <a:latin typeface="Calibri" panose="020F0502020204030204" pitchFamily="34" charset="0"/>
                <a:cs typeface="Calibri" panose="020F0502020204030204" pitchFamily="34" charset="0"/>
              </a:rPr>
              <a:t>10. Afectar gravemente los servicios esenciales a que esté obligado.</a:t>
            </a:r>
          </a:p>
          <a:p>
            <a:pPr algn="just"/>
            <a:r>
              <a:rPr lang="es-CO" sz="2400" b="0" i="0" dirty="0">
                <a:solidFill>
                  <a:schemeClr val="tx1"/>
                </a:solidFill>
                <a:effectLst/>
                <a:latin typeface="Calibri" panose="020F0502020204030204" pitchFamily="34" charset="0"/>
                <a:cs typeface="Calibri" panose="020F0502020204030204" pitchFamily="34" charset="0"/>
              </a:rPr>
              <a:t>11. Cometer la falta utilizando uniformes, distintivos, identificación o insignias de carácter militar, así como elementos o bienes de propiedad o al servicio del Ministerio de Defensa o de la Fuerza Pública.</a:t>
            </a:r>
          </a:p>
          <a:p>
            <a:pPr algn="just"/>
            <a:r>
              <a:rPr lang="es-CO" sz="2400" b="0" i="0" dirty="0">
                <a:solidFill>
                  <a:schemeClr val="tx1"/>
                </a:solidFill>
                <a:effectLst/>
                <a:latin typeface="Calibri" panose="020F0502020204030204" pitchFamily="34" charset="0"/>
                <a:cs typeface="Calibri" panose="020F0502020204030204" pitchFamily="34" charset="0"/>
              </a:rPr>
              <a:t>12. La trascendencia social e institucional de la conducta.</a:t>
            </a:r>
          </a:p>
          <a:p>
            <a:pPr algn="just"/>
            <a:r>
              <a:rPr lang="es-CO" sz="2400" b="0" i="0" dirty="0">
                <a:solidFill>
                  <a:schemeClr val="tx1"/>
                </a:solidFill>
                <a:effectLst/>
                <a:latin typeface="Calibri" panose="020F0502020204030204" pitchFamily="34" charset="0"/>
                <a:cs typeface="Calibri" panose="020F0502020204030204" pitchFamily="34" charset="0"/>
              </a:rPr>
              <a:t>13. La afectación a derechos fundamentales.</a:t>
            </a:r>
          </a:p>
          <a:p>
            <a:pPr algn="just"/>
            <a:r>
              <a:rPr lang="es-CO" sz="2400" b="0" i="0" dirty="0">
                <a:solidFill>
                  <a:schemeClr val="tx1"/>
                </a:solidFill>
                <a:effectLst/>
                <a:latin typeface="Calibri" panose="020F0502020204030204" pitchFamily="34" charset="0"/>
                <a:cs typeface="Calibri" panose="020F0502020204030204" pitchFamily="34" charset="0"/>
              </a:rPr>
              <a:t>14. Endilgar sin fundamento la responsabilidad a un tercero.</a:t>
            </a:r>
          </a:p>
          <a:p>
            <a:pPr algn="just" defTabSz="888376">
              <a:lnSpc>
                <a:spcPct val="120000"/>
              </a:lnSpc>
              <a:defRPr/>
            </a:pPr>
            <a:endParaRPr lang="es-CO" altLang="es-CO" b="1" dirty="0">
              <a:solidFill>
                <a:srgbClr val="FF0000"/>
              </a:solidFill>
              <a:latin typeface="Arial Black" panose="020B0A04020102020204" pitchFamily="34" charset="0"/>
              <a:ea typeface="ＭＳ Ｐゴシック" panose="020B0600070205080204" pitchFamily="34" charset="-128"/>
              <a:cs typeface="Open Sans" panose="020B0606030504020204" pitchFamily="34" charset="0"/>
            </a:endParaRPr>
          </a:p>
        </p:txBody>
      </p:sp>
    </p:spTree>
    <p:extLst>
      <p:ext uri="{BB962C8B-B14F-4D97-AF65-F5344CB8AC3E}">
        <p14:creationId xmlns:p14="http://schemas.microsoft.com/office/powerpoint/2010/main" val="396963468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0" name="Conector recto 9">
            <a:extLst>
              <a:ext uri="{FF2B5EF4-FFF2-40B4-BE49-F238E27FC236}">
                <a16:creationId xmlns:a16="http://schemas.microsoft.com/office/drawing/2014/main" id="{49F0CCAB-94F4-774F-BC65-C79518005910}"/>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 name="CuadroTexto 1">
            <a:extLst>
              <a:ext uri="{FF2B5EF4-FFF2-40B4-BE49-F238E27FC236}">
                <a16:creationId xmlns:a16="http://schemas.microsoft.com/office/drawing/2014/main" id="{0C894923-27FF-75DE-A120-1719CC379758}"/>
              </a:ext>
            </a:extLst>
          </p:cNvPr>
          <p:cNvSpPr txBox="1"/>
          <p:nvPr/>
        </p:nvSpPr>
        <p:spPr>
          <a:xfrm>
            <a:off x="3837719" y="2746843"/>
            <a:ext cx="6172096" cy="678647"/>
          </a:xfrm>
          <a:prstGeom prst="rect">
            <a:avLst/>
          </a:prstGeom>
          <a:noFill/>
        </p:spPr>
        <p:txBody>
          <a:bodyPr wrap="square" rtlCol="0">
            <a:spAutoFit/>
          </a:bodyPr>
          <a:lstStyle/>
          <a:p>
            <a:pPr algn="ctr"/>
            <a:r>
              <a:rPr lang="es-CO" sz="3810" b="1" i="1" dirty="0">
                <a:solidFill>
                  <a:schemeClr val="bg1"/>
                </a:solidFill>
                <a:latin typeface="Roboto" panose="02000000000000000000" pitchFamily="2" charset="0"/>
              </a:rPr>
              <a:t>Aspectos  Procedimentales</a:t>
            </a:r>
            <a:endParaRPr lang="es-CO" sz="3810" i="1" dirty="0">
              <a:solidFill>
                <a:schemeClr val="bg1"/>
              </a:solidFill>
              <a:latin typeface="Roboto" panose="02000000000000000000" pitchFamily="2" charset="0"/>
            </a:endParaRPr>
          </a:p>
        </p:txBody>
      </p:sp>
      <p:sp>
        <p:nvSpPr>
          <p:cNvPr id="3" name="CuadroTexto 2">
            <a:extLst>
              <a:ext uri="{FF2B5EF4-FFF2-40B4-BE49-F238E27FC236}">
                <a16:creationId xmlns:a16="http://schemas.microsoft.com/office/drawing/2014/main" id="{2F9C43A5-4DAC-50A2-D00E-166C8E1948FB}"/>
              </a:ext>
            </a:extLst>
          </p:cNvPr>
          <p:cNvSpPr txBox="1"/>
          <p:nvPr/>
        </p:nvSpPr>
        <p:spPr>
          <a:xfrm>
            <a:off x="3837719" y="3432511"/>
            <a:ext cx="6081204" cy="523220"/>
          </a:xfrm>
          <a:prstGeom prst="rect">
            <a:avLst/>
          </a:prstGeom>
          <a:noFill/>
        </p:spPr>
        <p:txBody>
          <a:bodyPr wrap="square" rtlCol="0">
            <a:spAutoFit/>
          </a:bodyPr>
          <a:lstStyle/>
          <a:p>
            <a:pPr algn="ctr"/>
            <a:r>
              <a:rPr lang="es-ES_tradnl" sz="2800" b="1" dirty="0">
                <a:solidFill>
                  <a:schemeClr val="bg1"/>
                </a:solidFill>
              </a:rPr>
              <a:t>Presupuestos de la acción disciplinaria</a:t>
            </a:r>
          </a:p>
        </p:txBody>
      </p:sp>
      <p:cxnSp>
        <p:nvCxnSpPr>
          <p:cNvPr id="4" name="Conector recto 3">
            <a:extLst>
              <a:ext uri="{FF2B5EF4-FFF2-40B4-BE49-F238E27FC236}">
                <a16:creationId xmlns:a16="http://schemas.microsoft.com/office/drawing/2014/main" id="{81E99D44-4969-A795-470C-DCAF9853DCF8}"/>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Conector recto 5">
            <a:extLst>
              <a:ext uri="{FF2B5EF4-FFF2-40B4-BE49-F238E27FC236}">
                <a16:creationId xmlns:a16="http://schemas.microsoft.com/office/drawing/2014/main" id="{A3AB1694-7906-FE7C-A1F4-43A799C5E3E7}"/>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7" name="Imagen 6">
            <a:extLst>
              <a:ext uri="{FF2B5EF4-FFF2-40B4-BE49-F238E27FC236}">
                <a16:creationId xmlns:a16="http://schemas.microsoft.com/office/drawing/2014/main" id="{ABD1C6C5-AE94-E700-9491-D21DF42D77C1}"/>
              </a:ext>
            </a:extLst>
          </p:cNvPr>
          <p:cNvPicPr>
            <a:picLocks noChangeAspect="1"/>
          </p:cNvPicPr>
          <p:nvPr/>
        </p:nvPicPr>
        <p:blipFill>
          <a:blip r:embed="rId2"/>
          <a:stretch>
            <a:fillRect/>
          </a:stretch>
        </p:blipFill>
        <p:spPr>
          <a:xfrm>
            <a:off x="0" y="1"/>
            <a:ext cx="3346315" cy="1743096"/>
          </a:xfrm>
          <a:prstGeom prst="rect">
            <a:avLst/>
          </a:prstGeom>
        </p:spPr>
      </p:pic>
      <p:pic>
        <p:nvPicPr>
          <p:cNvPr id="8" name="Imagen 7">
            <a:extLst>
              <a:ext uri="{FF2B5EF4-FFF2-40B4-BE49-F238E27FC236}">
                <a16:creationId xmlns:a16="http://schemas.microsoft.com/office/drawing/2014/main" id="{8F9DEE90-2F74-FD6F-C98E-BF4DC81E05FF}"/>
              </a:ext>
            </a:extLst>
          </p:cNvPr>
          <p:cNvPicPr>
            <a:picLocks noChangeAspect="1"/>
          </p:cNvPicPr>
          <p:nvPr/>
        </p:nvPicPr>
        <p:blipFill>
          <a:blip r:embed="rId3"/>
          <a:stretch>
            <a:fillRect/>
          </a:stretch>
        </p:blipFill>
        <p:spPr>
          <a:xfrm>
            <a:off x="10009815" y="4445540"/>
            <a:ext cx="2177348" cy="2412460"/>
          </a:xfrm>
          <a:prstGeom prst="rect">
            <a:avLst/>
          </a:prstGeom>
        </p:spPr>
      </p:pic>
      <p:sp>
        <p:nvSpPr>
          <p:cNvPr id="9" name="CuadroTexto 8">
            <a:extLst>
              <a:ext uri="{FF2B5EF4-FFF2-40B4-BE49-F238E27FC236}">
                <a16:creationId xmlns:a16="http://schemas.microsoft.com/office/drawing/2014/main" id="{965A9B8E-B1B9-0190-2D39-2E86FDA9C280}"/>
              </a:ext>
            </a:extLst>
          </p:cNvPr>
          <p:cNvSpPr txBox="1"/>
          <p:nvPr/>
        </p:nvSpPr>
        <p:spPr>
          <a:xfrm>
            <a:off x="4354681" y="591841"/>
            <a:ext cx="6459166" cy="707886"/>
          </a:xfrm>
          <a:prstGeom prst="rect">
            <a:avLst/>
          </a:prstGeom>
          <a:noFill/>
          <a:ln>
            <a:solidFill>
              <a:schemeClr val="bg1"/>
            </a:solidFill>
          </a:ln>
        </p:spPr>
        <p:txBody>
          <a:bodyPr wrap="square" rtlCol="0">
            <a:spAutoFit/>
          </a:bodyPr>
          <a:lstStyle/>
          <a:p>
            <a:pPr algn="ctr"/>
            <a:r>
              <a:rPr lang="es-ES_tradnl" sz="2000" b="1" dirty="0">
                <a:solidFill>
                  <a:schemeClr val="bg1"/>
                </a:solidFill>
                <a:latin typeface="Calibri" panose="020F0502020204030204" pitchFamily="34" charset="0"/>
                <a:cs typeface="Calibri" panose="020F0502020204030204" pitchFamily="34" charset="0"/>
              </a:rPr>
              <a:t>REGIMEN DISCIPLINARIO DE LAS FUERZA MILITARES</a:t>
            </a:r>
          </a:p>
          <a:p>
            <a:pPr algn="ctr"/>
            <a:r>
              <a:rPr lang="es-ES_tradnl" sz="2000" b="1" dirty="0">
                <a:solidFill>
                  <a:schemeClr val="bg1"/>
                </a:solidFill>
                <a:latin typeface="Calibri" panose="020F0502020204030204" pitchFamily="34" charset="0"/>
                <a:cs typeface="Calibri" panose="020F0502020204030204" pitchFamily="34" charset="0"/>
              </a:rPr>
              <a:t>LEY 1862 DE 2017</a:t>
            </a:r>
          </a:p>
        </p:txBody>
      </p:sp>
    </p:spTree>
    <p:extLst>
      <p:ext uri="{BB962C8B-B14F-4D97-AF65-F5344CB8AC3E}">
        <p14:creationId xmlns:p14="http://schemas.microsoft.com/office/powerpoint/2010/main" val="197241196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ángulo redondeado 3">
            <a:extLst>
              <a:ext uri="{FF2B5EF4-FFF2-40B4-BE49-F238E27FC236}">
                <a16:creationId xmlns:a16="http://schemas.microsoft.com/office/drawing/2014/main" id="{BBC1F25E-DD5A-BAFE-C8AE-1566F3C96E0C}"/>
              </a:ext>
            </a:extLst>
          </p:cNvPr>
          <p:cNvSpPr/>
          <p:nvPr/>
        </p:nvSpPr>
        <p:spPr>
          <a:xfrm>
            <a:off x="498628" y="1572999"/>
            <a:ext cx="11194741" cy="461775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CO" sz="3600" b="1" dirty="0">
                <a:solidFill>
                  <a:schemeClr val="tx1"/>
                </a:solidFill>
                <a:effectLst/>
                <a:latin typeface="Calibri" panose="020F0502020204030204" pitchFamily="34" charset="0"/>
                <a:cs typeface="Calibri" panose="020F0502020204030204" pitchFamily="34" charset="0"/>
              </a:rPr>
              <a:t>TITULARIDAD DE LA POTESTAD Y DE LA ACCIÓN</a:t>
            </a:r>
          </a:p>
          <a:p>
            <a:pPr algn="ctr"/>
            <a:r>
              <a:rPr lang="es-CO" sz="3600" b="1" dirty="0">
                <a:solidFill>
                  <a:schemeClr val="tx1"/>
                </a:solidFill>
                <a:effectLst/>
                <a:latin typeface="Calibri" panose="020F0502020204030204" pitchFamily="34" charset="0"/>
                <a:cs typeface="Calibri" panose="020F0502020204030204" pitchFamily="34" charset="0"/>
              </a:rPr>
              <a:t>DISCIPLINARIA</a:t>
            </a:r>
          </a:p>
          <a:p>
            <a:endParaRPr lang="es-CO" sz="3600" i="1" dirty="0">
              <a:solidFill>
                <a:schemeClr val="tx1"/>
              </a:solidFill>
              <a:latin typeface="Calibri" panose="020F0502020204030204" pitchFamily="34" charset="0"/>
              <a:cs typeface="Calibri" panose="020F0502020204030204" pitchFamily="34" charset="0"/>
            </a:endParaRPr>
          </a:p>
          <a:p>
            <a:pPr algn="just"/>
            <a:r>
              <a:rPr lang="es-CO" sz="3600" i="1" dirty="0">
                <a:solidFill>
                  <a:schemeClr val="tx1"/>
                </a:solidFill>
                <a:effectLst/>
                <a:latin typeface="Calibri" panose="020F0502020204030204" pitchFamily="34" charset="0"/>
                <a:cs typeface="Calibri" panose="020F0502020204030204" pitchFamily="34" charset="0"/>
              </a:rPr>
              <a:t>La potestad disciplinaria corresponde al Presidente de la República, Ministro de Defensa Nacional y a las Fuerzas Militares, sin perjuicio del poder disciplinario preferente de la Procuraduría General de la Nación.</a:t>
            </a:r>
            <a:endParaRPr lang="es-CO" sz="3600" dirty="0">
              <a:solidFill>
                <a:schemeClr val="tx1"/>
              </a:solidFill>
              <a:effectLst/>
              <a:latin typeface="Calibri" panose="020F0502020204030204" pitchFamily="34" charset="0"/>
              <a:cs typeface="Calibri" panose="020F0502020204030204" pitchFamily="34" charset="0"/>
            </a:endParaRPr>
          </a:p>
        </p:txBody>
      </p:sp>
      <p:sp>
        <p:nvSpPr>
          <p:cNvPr id="36866" name="CuadroTexto 7">
            <a:extLst>
              <a:ext uri="{FF2B5EF4-FFF2-40B4-BE49-F238E27FC236}">
                <a16:creationId xmlns:a16="http://schemas.microsoft.com/office/drawing/2014/main" id="{D64DB5A0-8F3C-06E4-89E0-FB92B3085FDB}"/>
              </a:ext>
            </a:extLst>
          </p:cNvPr>
          <p:cNvSpPr txBox="1">
            <a:spLocks noChangeArrowheads="1"/>
          </p:cNvSpPr>
          <p:nvPr/>
        </p:nvSpPr>
        <p:spPr bwMode="auto">
          <a:xfrm>
            <a:off x="3304903" y="209381"/>
            <a:ext cx="5120640" cy="64633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1000"/>
              </a:spcBef>
              <a:buClr>
                <a:schemeClr val="accent1"/>
              </a:buClr>
              <a:buSzPct val="80000"/>
              <a:buFont typeface="Wingdings 3" pitchFamily="2" charset="2"/>
              <a:buChar char=""/>
              <a:defRPr>
                <a:solidFill>
                  <a:srgbClr val="404040"/>
                </a:solidFill>
                <a:latin typeface="Trebuchet MS" panose="020B0703020202090204" pitchFamily="34" charset="0"/>
              </a:defRPr>
            </a:lvl1pPr>
            <a:lvl2pPr marL="742950" indent="-285750">
              <a:spcBef>
                <a:spcPts val="1000"/>
              </a:spcBef>
              <a:buClr>
                <a:schemeClr val="accent1"/>
              </a:buClr>
              <a:buSzPct val="80000"/>
              <a:buFont typeface="Wingdings 3" pitchFamily="2" charset="2"/>
              <a:buChar char=""/>
              <a:defRPr sz="1600">
                <a:solidFill>
                  <a:srgbClr val="404040"/>
                </a:solidFill>
                <a:latin typeface="Trebuchet MS" panose="020B0703020202090204" pitchFamily="34" charset="0"/>
              </a:defRPr>
            </a:lvl2pPr>
            <a:lvl3pPr marL="1143000" indent="-228600">
              <a:spcBef>
                <a:spcPts val="1000"/>
              </a:spcBef>
              <a:buClr>
                <a:schemeClr val="accent1"/>
              </a:buClr>
              <a:buSzPct val="80000"/>
              <a:buFont typeface="Wingdings 3" pitchFamily="2" charset="2"/>
              <a:buChar char=""/>
              <a:defRPr sz="1400">
                <a:solidFill>
                  <a:srgbClr val="404040"/>
                </a:solidFill>
                <a:latin typeface="Trebuchet MS" panose="020B0703020202090204" pitchFamily="34" charset="0"/>
              </a:defRPr>
            </a:lvl3pPr>
            <a:lvl4pPr marL="16002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4pPr>
            <a:lvl5pPr marL="20574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5pPr>
            <a:lvl6pPr marL="25146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6pPr>
            <a:lvl7pPr marL="29718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7pPr>
            <a:lvl8pPr marL="34290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8pPr>
            <a:lvl9pPr marL="38862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9pPr>
          </a:lstStyle>
          <a:p>
            <a:pPr algn="ctr" eaLnBrk="1" hangingPunct="1">
              <a:spcBef>
                <a:spcPct val="0"/>
              </a:spcBef>
              <a:buClrTx/>
              <a:buSzTx/>
              <a:buFontTx/>
              <a:buNone/>
            </a:pPr>
            <a:r>
              <a:rPr lang="es-ES" altLang="es-CO" sz="3600" b="1" dirty="0">
                <a:solidFill>
                  <a:schemeClr val="bg1"/>
                </a:solidFill>
                <a:latin typeface="Calibri" panose="020F0502020204030204" pitchFamily="34" charset="0"/>
                <a:cs typeface="Calibri" panose="020F0502020204030204" pitchFamily="34" charset="0"/>
              </a:rPr>
              <a:t>COMPETENCIA</a:t>
            </a:r>
            <a:endParaRPr lang="es-CO" altLang="es-CO" sz="3600" dirty="0">
              <a:solidFill>
                <a:schemeClr val="bg1"/>
              </a:solidFill>
              <a:latin typeface="Calibri" panose="020F0502020204030204" pitchFamily="34" charset="0"/>
              <a:cs typeface="Calibri" panose="020F0502020204030204" pitchFamily="34" charset="0"/>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D4693A08-BB7E-BD10-CBF8-9EDD0FB174ED}"/>
            </a:ext>
          </a:extLst>
        </p:cNvPr>
        <p:cNvGrpSpPr/>
        <p:nvPr/>
      </p:nvGrpSpPr>
      <p:grpSpPr>
        <a:xfrm>
          <a:off x="0" y="0"/>
          <a:ext cx="0" cy="0"/>
          <a:chOff x="0" y="0"/>
          <a:chExt cx="0" cy="0"/>
        </a:xfrm>
      </p:grpSpPr>
      <p:sp>
        <p:nvSpPr>
          <p:cNvPr id="7" name="Rectángulo redondeado 3">
            <a:extLst>
              <a:ext uri="{FF2B5EF4-FFF2-40B4-BE49-F238E27FC236}">
                <a16:creationId xmlns:a16="http://schemas.microsoft.com/office/drawing/2014/main" id="{009FCB76-1837-45DD-324B-77130CFF3000}"/>
              </a:ext>
            </a:extLst>
          </p:cNvPr>
          <p:cNvSpPr/>
          <p:nvPr/>
        </p:nvSpPr>
        <p:spPr>
          <a:xfrm>
            <a:off x="498628" y="1267097"/>
            <a:ext cx="11194741" cy="538152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just">
              <a:buFont typeface="Wingdings" pitchFamily="2" charset="2"/>
              <a:buChar char="Ø"/>
            </a:pPr>
            <a:endParaRPr lang="es-CO" sz="2400" b="0" i="0" dirty="0">
              <a:solidFill>
                <a:schemeClr val="tx1"/>
              </a:solidFill>
              <a:effectLst/>
              <a:latin typeface="Calibri" panose="020F0502020204030204" pitchFamily="34" charset="0"/>
              <a:cs typeface="Calibri" panose="020F0502020204030204" pitchFamily="34" charset="0"/>
            </a:endParaRPr>
          </a:p>
          <a:p>
            <a:pPr marL="342900" indent="-342900" algn="just">
              <a:buFont typeface="Wingdings" pitchFamily="2" charset="2"/>
              <a:buChar char="Ø"/>
            </a:pPr>
            <a:endParaRPr lang="es-CO" sz="2400" dirty="0">
              <a:solidFill>
                <a:schemeClr val="tx1"/>
              </a:solidFill>
              <a:latin typeface="Calibri" panose="020F0502020204030204" pitchFamily="34" charset="0"/>
              <a:cs typeface="Calibri" panose="020F0502020204030204" pitchFamily="34" charset="0"/>
            </a:endParaRPr>
          </a:p>
          <a:p>
            <a:pPr marL="342900" indent="-342900" algn="just">
              <a:buFont typeface="Wingdings" pitchFamily="2" charset="2"/>
              <a:buChar char="Ø"/>
            </a:pPr>
            <a:endParaRPr lang="es-CO" sz="2400" b="0" i="0" dirty="0">
              <a:solidFill>
                <a:schemeClr val="tx1"/>
              </a:solidFill>
              <a:effectLst/>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400" b="0" i="0" dirty="0">
                <a:solidFill>
                  <a:schemeClr val="tx1"/>
                </a:solidFill>
                <a:effectLst/>
                <a:latin typeface="Calibri" panose="020F0502020204030204" pitchFamily="34" charset="0"/>
                <a:cs typeface="Calibri" panose="020F0502020204030204" pitchFamily="34" charset="0"/>
              </a:rPr>
              <a:t>Se entiende por atribución disciplinaria la facultad para investigar y sancionar que tienen los competentes según lo previsto en este código (Art. 91).</a:t>
            </a:r>
          </a:p>
          <a:p>
            <a:pPr marL="342900" indent="-342900" algn="just">
              <a:buFont typeface="Wingdings" pitchFamily="2" charset="2"/>
              <a:buChar char="Ø"/>
            </a:pPr>
            <a:endParaRPr lang="es-CO" sz="2400" b="0" i="0" dirty="0">
              <a:solidFill>
                <a:schemeClr val="tx1"/>
              </a:solidFill>
              <a:effectLst/>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400" b="0" i="0" dirty="0">
                <a:solidFill>
                  <a:schemeClr val="tx1"/>
                </a:solidFill>
                <a:effectLst/>
                <a:latin typeface="Calibri" panose="020F0502020204030204" pitchFamily="34" charset="0"/>
                <a:cs typeface="Calibri" panose="020F0502020204030204" pitchFamily="34" charset="0"/>
              </a:rPr>
              <a:t>Las autoridades castrenses se agruparán en grados disciplinarios y tendrán atribuciones de conformidad con la clase de falta que se investigue, así:</a:t>
            </a:r>
          </a:p>
          <a:p>
            <a:pPr algn="just"/>
            <a:endParaRPr lang="es-CO" sz="2400" b="0" i="0" dirty="0">
              <a:solidFill>
                <a:schemeClr val="tx1"/>
              </a:solidFill>
              <a:effectLst/>
              <a:latin typeface="Calibri" panose="020F0502020204030204" pitchFamily="34" charset="0"/>
              <a:cs typeface="Calibri" panose="020F0502020204030204" pitchFamily="34" charset="0"/>
            </a:endParaRPr>
          </a:p>
          <a:p>
            <a:pPr algn="just"/>
            <a:r>
              <a:rPr lang="es-CO" sz="2400" b="0" i="0" dirty="0">
                <a:solidFill>
                  <a:schemeClr val="tx1"/>
                </a:solidFill>
                <a:effectLst/>
                <a:latin typeface="Calibri" panose="020F0502020204030204" pitchFamily="34" charset="0"/>
                <a:cs typeface="Calibri" panose="020F0502020204030204" pitchFamily="34" charset="0"/>
              </a:rPr>
              <a:t>De Primer Grado: Faltas Gravísimas. De Segundo Grado: Faltas Graves. De Tercer Grado: Faltas Leves (Art. 92).</a:t>
            </a:r>
          </a:p>
          <a:p>
            <a:pPr algn="just"/>
            <a:endParaRPr lang="es-CO" sz="2400" b="0" i="0" dirty="0">
              <a:solidFill>
                <a:srgbClr val="4B4949"/>
              </a:solidFill>
              <a:effectLst/>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400" b="0" i="0" dirty="0">
                <a:solidFill>
                  <a:schemeClr val="tx1"/>
                </a:solidFill>
                <a:effectLst/>
                <a:latin typeface="Calibri" panose="020F0502020204030204" pitchFamily="34" charset="0"/>
                <a:cs typeface="Calibri" panose="020F0502020204030204" pitchFamily="34" charset="0"/>
              </a:rPr>
              <a:t>En las ausencias temporales o accidentales no mayores de sesenta (60) días de los operadores con atribuciones disciplinarias, por cualquier situación administrativa o del servicio, asume la competencia quien haga sus veces o le siga en antigüedad, sin necesidad que se expida disposición de encargo (Art. 93).</a:t>
            </a:r>
          </a:p>
          <a:p>
            <a:br>
              <a:rPr lang="es-CO" sz="2400" dirty="0">
                <a:latin typeface="Calibri" panose="020F0502020204030204" pitchFamily="34" charset="0"/>
                <a:cs typeface="Calibri" panose="020F0502020204030204" pitchFamily="34" charset="0"/>
              </a:rPr>
            </a:br>
            <a:br>
              <a:rPr lang="es-CO" sz="2400" dirty="0">
                <a:solidFill>
                  <a:schemeClr val="tx1"/>
                </a:solidFill>
              </a:rPr>
            </a:br>
            <a:endParaRPr lang="es-CO" sz="2400" dirty="0">
              <a:solidFill>
                <a:schemeClr val="tx1"/>
              </a:solidFill>
              <a:effectLst/>
              <a:latin typeface="Calibri" panose="020F0502020204030204" pitchFamily="34" charset="0"/>
              <a:cs typeface="Calibri" panose="020F0502020204030204" pitchFamily="34" charset="0"/>
            </a:endParaRPr>
          </a:p>
        </p:txBody>
      </p:sp>
      <p:sp>
        <p:nvSpPr>
          <p:cNvPr id="36866" name="CuadroTexto 7">
            <a:extLst>
              <a:ext uri="{FF2B5EF4-FFF2-40B4-BE49-F238E27FC236}">
                <a16:creationId xmlns:a16="http://schemas.microsoft.com/office/drawing/2014/main" id="{0211FB2A-B94F-A0BA-A4A7-9046CF0A2BCD}"/>
              </a:ext>
            </a:extLst>
          </p:cNvPr>
          <p:cNvSpPr txBox="1">
            <a:spLocks noChangeArrowheads="1"/>
          </p:cNvSpPr>
          <p:nvPr/>
        </p:nvSpPr>
        <p:spPr bwMode="auto">
          <a:xfrm>
            <a:off x="3304903" y="209381"/>
            <a:ext cx="5120640" cy="646331"/>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1000"/>
              </a:spcBef>
              <a:buClr>
                <a:schemeClr val="accent1"/>
              </a:buClr>
              <a:buSzPct val="80000"/>
              <a:buFont typeface="Wingdings 3" pitchFamily="2" charset="2"/>
              <a:buChar char=""/>
              <a:defRPr>
                <a:solidFill>
                  <a:srgbClr val="404040"/>
                </a:solidFill>
                <a:latin typeface="Trebuchet MS" panose="020B0703020202090204" pitchFamily="34" charset="0"/>
              </a:defRPr>
            </a:lvl1pPr>
            <a:lvl2pPr marL="742950" indent="-285750">
              <a:spcBef>
                <a:spcPts val="1000"/>
              </a:spcBef>
              <a:buClr>
                <a:schemeClr val="accent1"/>
              </a:buClr>
              <a:buSzPct val="80000"/>
              <a:buFont typeface="Wingdings 3" pitchFamily="2" charset="2"/>
              <a:buChar char=""/>
              <a:defRPr sz="1600">
                <a:solidFill>
                  <a:srgbClr val="404040"/>
                </a:solidFill>
                <a:latin typeface="Trebuchet MS" panose="020B0703020202090204" pitchFamily="34" charset="0"/>
              </a:defRPr>
            </a:lvl2pPr>
            <a:lvl3pPr marL="1143000" indent="-228600">
              <a:spcBef>
                <a:spcPts val="1000"/>
              </a:spcBef>
              <a:buClr>
                <a:schemeClr val="accent1"/>
              </a:buClr>
              <a:buSzPct val="80000"/>
              <a:buFont typeface="Wingdings 3" pitchFamily="2" charset="2"/>
              <a:buChar char=""/>
              <a:defRPr sz="1400">
                <a:solidFill>
                  <a:srgbClr val="404040"/>
                </a:solidFill>
                <a:latin typeface="Trebuchet MS" panose="020B0703020202090204" pitchFamily="34" charset="0"/>
              </a:defRPr>
            </a:lvl3pPr>
            <a:lvl4pPr marL="16002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4pPr>
            <a:lvl5pPr marL="20574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5pPr>
            <a:lvl6pPr marL="25146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6pPr>
            <a:lvl7pPr marL="29718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7pPr>
            <a:lvl8pPr marL="34290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8pPr>
            <a:lvl9pPr marL="38862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9pPr>
          </a:lstStyle>
          <a:p>
            <a:pPr algn="ctr" eaLnBrk="1" hangingPunct="1">
              <a:spcBef>
                <a:spcPct val="0"/>
              </a:spcBef>
              <a:buClrTx/>
              <a:buSzTx/>
              <a:buFontTx/>
              <a:buNone/>
            </a:pPr>
            <a:r>
              <a:rPr lang="es-ES" altLang="es-CO" sz="3600" b="1" dirty="0">
                <a:solidFill>
                  <a:schemeClr val="bg1"/>
                </a:solidFill>
                <a:latin typeface="Calibri" panose="020F0502020204030204" pitchFamily="34" charset="0"/>
                <a:cs typeface="Calibri" panose="020F0502020204030204" pitchFamily="34" charset="0"/>
              </a:rPr>
              <a:t>COMPETENCIA</a:t>
            </a:r>
            <a:endParaRPr lang="es-CO" altLang="es-CO" sz="36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8375424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redondeado 3">
            <a:extLst>
              <a:ext uri="{FF2B5EF4-FFF2-40B4-BE49-F238E27FC236}">
                <a16:creationId xmlns:a16="http://schemas.microsoft.com/office/drawing/2014/main" id="{DF64FC5A-8B05-FE8A-28C0-4BC575B3F852}"/>
              </a:ext>
            </a:extLst>
          </p:cNvPr>
          <p:cNvSpPr/>
          <p:nvPr/>
        </p:nvSpPr>
        <p:spPr>
          <a:xfrm>
            <a:off x="623887" y="1861587"/>
            <a:ext cx="10944225" cy="453137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algn="just">
              <a:buFont typeface="Wingdings" pitchFamily="2" charset="2"/>
              <a:buChar char="Ø"/>
            </a:pPr>
            <a:r>
              <a:rPr lang="es-CO" sz="2600" b="0" i="0" dirty="0">
                <a:solidFill>
                  <a:schemeClr val="tx1"/>
                </a:solidFill>
                <a:effectLst/>
                <a:latin typeface="Calibri" panose="020F0502020204030204" pitchFamily="34" charset="0"/>
                <a:cs typeface="Calibri" panose="020F0502020204030204" pitchFamily="34" charset="0"/>
              </a:rPr>
              <a:t>En los procesos disciplinarios solamente pueden actuar el investigado y su defensor.</a:t>
            </a:r>
          </a:p>
          <a:p>
            <a:pPr marL="457200" indent="-457200" algn="just">
              <a:buFont typeface="Wingdings" pitchFamily="2" charset="2"/>
              <a:buChar char="Ø"/>
            </a:pPr>
            <a:endParaRPr lang="es-CO" sz="2600" b="0" i="0" dirty="0">
              <a:solidFill>
                <a:schemeClr val="tx1"/>
              </a:solidFill>
              <a:effectLst/>
              <a:latin typeface="Calibri" panose="020F0502020204030204" pitchFamily="34" charset="0"/>
              <a:cs typeface="Calibri" panose="020F0502020204030204" pitchFamily="34" charset="0"/>
            </a:endParaRPr>
          </a:p>
          <a:p>
            <a:pPr marL="457200" indent="-457200" algn="just">
              <a:buFont typeface="Wingdings" pitchFamily="2" charset="2"/>
              <a:buChar char="Ø"/>
            </a:pPr>
            <a:r>
              <a:rPr lang="es-CO" sz="2600" b="0" i="0" dirty="0">
                <a:solidFill>
                  <a:schemeClr val="tx1"/>
                </a:solidFill>
                <a:effectLst/>
                <a:latin typeface="Calibri" panose="020F0502020204030204" pitchFamily="34" charset="0"/>
                <a:cs typeface="Calibri" panose="020F0502020204030204" pitchFamily="34" charset="0"/>
              </a:rPr>
              <a:t>Cuando existan pretensiones contradictorias entre el investigado y su defensor, prevalecerán las del defensor.</a:t>
            </a:r>
          </a:p>
          <a:p>
            <a:pPr algn="just"/>
            <a:endParaRPr lang="es-CO" sz="2600" b="0" i="0" dirty="0">
              <a:solidFill>
                <a:schemeClr val="tx1"/>
              </a:solidFill>
              <a:effectLst/>
              <a:latin typeface="Calibri" panose="020F0502020204030204" pitchFamily="34" charset="0"/>
              <a:cs typeface="Calibri" panose="020F0502020204030204" pitchFamily="34" charset="0"/>
            </a:endParaRPr>
          </a:p>
          <a:p>
            <a:pPr marL="457200" indent="-457200" algn="just">
              <a:buFont typeface="Wingdings" pitchFamily="2" charset="2"/>
              <a:buChar char="Ø"/>
            </a:pPr>
            <a:r>
              <a:rPr lang="es-CO" sz="2600" b="0" i="0" dirty="0">
                <a:solidFill>
                  <a:schemeClr val="tx1"/>
                </a:solidFill>
                <a:effectLst/>
                <a:latin typeface="Calibri" panose="020F0502020204030204" pitchFamily="34" charset="0"/>
                <a:cs typeface="Calibri" panose="020F0502020204030204" pitchFamily="34" charset="0"/>
              </a:rPr>
              <a:t>La víctima será sujeto procesal en los términos previstos en esta ley, entendiéndose por víctima, la persona que individual o colectivamente haya sufrido daño directo como consecuencia de un hecho de connotación disciplinaria por conductas configurativas de infracciones al Derecho Internacional Humanitario.</a:t>
            </a:r>
          </a:p>
        </p:txBody>
      </p:sp>
      <p:sp>
        <p:nvSpPr>
          <p:cNvPr id="40962" name="CuadroTexto 3">
            <a:extLst>
              <a:ext uri="{FF2B5EF4-FFF2-40B4-BE49-F238E27FC236}">
                <a16:creationId xmlns:a16="http://schemas.microsoft.com/office/drawing/2014/main" id="{AC8464FB-BB8B-1CAF-5285-B1F88D151A18}"/>
              </a:ext>
            </a:extLst>
          </p:cNvPr>
          <p:cNvSpPr txBox="1">
            <a:spLocks noChangeArrowheads="1"/>
          </p:cNvSpPr>
          <p:nvPr/>
        </p:nvSpPr>
        <p:spPr bwMode="auto">
          <a:xfrm>
            <a:off x="3809999" y="599874"/>
            <a:ext cx="4572000" cy="584200"/>
          </a:xfrm>
          <a:prstGeom prst="rect">
            <a:avLst/>
          </a:prstGeom>
          <a:noFill/>
          <a:ln>
            <a:solidFill>
              <a:schemeClr val="bg1"/>
            </a:solidFill>
          </a:ln>
        </p:spPr>
        <p:txBody>
          <a:bodyPr>
            <a:spAutoFit/>
          </a:bodyPr>
          <a:lstStyle>
            <a:lvl1pPr>
              <a:spcBef>
                <a:spcPts val="1000"/>
              </a:spcBef>
              <a:buClr>
                <a:schemeClr val="accent1"/>
              </a:buClr>
              <a:buSzPct val="80000"/>
              <a:buFont typeface="Wingdings 3" pitchFamily="2" charset="2"/>
              <a:buChar char=""/>
              <a:defRPr>
                <a:solidFill>
                  <a:srgbClr val="404040"/>
                </a:solidFill>
                <a:latin typeface="Trebuchet MS" panose="020B0703020202090204" pitchFamily="34" charset="0"/>
              </a:defRPr>
            </a:lvl1pPr>
            <a:lvl2pPr marL="742950" indent="-285750">
              <a:spcBef>
                <a:spcPts val="1000"/>
              </a:spcBef>
              <a:buClr>
                <a:schemeClr val="accent1"/>
              </a:buClr>
              <a:buSzPct val="80000"/>
              <a:buFont typeface="Wingdings 3" pitchFamily="2" charset="2"/>
              <a:buChar char=""/>
              <a:defRPr sz="1600">
                <a:solidFill>
                  <a:srgbClr val="404040"/>
                </a:solidFill>
                <a:latin typeface="Trebuchet MS" panose="020B0703020202090204" pitchFamily="34" charset="0"/>
              </a:defRPr>
            </a:lvl2pPr>
            <a:lvl3pPr marL="1143000" indent="-228600">
              <a:spcBef>
                <a:spcPts val="1000"/>
              </a:spcBef>
              <a:buClr>
                <a:schemeClr val="accent1"/>
              </a:buClr>
              <a:buSzPct val="80000"/>
              <a:buFont typeface="Wingdings 3" pitchFamily="2" charset="2"/>
              <a:buChar char=""/>
              <a:defRPr sz="1400">
                <a:solidFill>
                  <a:srgbClr val="404040"/>
                </a:solidFill>
                <a:latin typeface="Trebuchet MS" panose="020B0703020202090204" pitchFamily="34" charset="0"/>
              </a:defRPr>
            </a:lvl3pPr>
            <a:lvl4pPr marL="16002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4pPr>
            <a:lvl5pPr marL="20574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5pPr>
            <a:lvl6pPr marL="25146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6pPr>
            <a:lvl7pPr marL="29718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7pPr>
            <a:lvl8pPr marL="34290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8pPr>
            <a:lvl9pPr marL="38862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9pPr>
          </a:lstStyle>
          <a:p>
            <a:pPr algn="ctr" eaLnBrk="1" hangingPunct="1">
              <a:spcBef>
                <a:spcPct val="0"/>
              </a:spcBef>
              <a:buClrTx/>
              <a:buSzTx/>
              <a:buFontTx/>
              <a:buNone/>
            </a:pPr>
            <a:r>
              <a:rPr lang="es-ES" altLang="es-CO" sz="3200" b="1" dirty="0">
                <a:solidFill>
                  <a:schemeClr val="bg1"/>
                </a:solidFill>
                <a:latin typeface="Calibri" panose="020F0502020204030204" pitchFamily="34" charset="0"/>
              </a:rPr>
              <a:t>SUJETOS PROCESALES</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a 5">
            <a:extLst>
              <a:ext uri="{FF2B5EF4-FFF2-40B4-BE49-F238E27FC236}">
                <a16:creationId xmlns:a16="http://schemas.microsoft.com/office/drawing/2014/main" id="{11D2481F-789B-C5AA-65F1-F10108BDF8FC}"/>
              </a:ext>
            </a:extLst>
          </p:cNvPr>
          <p:cNvGraphicFramePr>
            <a:graphicFrameLocks noGrp="1"/>
          </p:cNvGraphicFramePr>
          <p:nvPr>
            <p:extLst>
              <p:ext uri="{D42A27DB-BD31-4B8C-83A1-F6EECF244321}">
                <p14:modId xmlns:p14="http://schemas.microsoft.com/office/powerpoint/2010/main" val="1756280799"/>
              </p:ext>
            </p:extLst>
          </p:nvPr>
        </p:nvGraphicFramePr>
        <p:xfrm>
          <a:off x="178525" y="607783"/>
          <a:ext cx="11834948" cy="6028147"/>
        </p:xfrm>
        <a:graphic>
          <a:graphicData uri="http://schemas.openxmlformats.org/drawingml/2006/table">
            <a:tbl>
              <a:tblPr firstRow="1" bandRow="1">
                <a:tableStyleId>{5C22544A-7EE6-4342-B048-85BDC9FD1C3A}</a:tableStyleId>
              </a:tblPr>
              <a:tblGrid>
                <a:gridCol w="1867988">
                  <a:extLst>
                    <a:ext uri="{9D8B030D-6E8A-4147-A177-3AD203B41FA5}">
                      <a16:colId xmlns:a16="http://schemas.microsoft.com/office/drawing/2014/main" val="1799560502"/>
                    </a:ext>
                  </a:extLst>
                </a:gridCol>
                <a:gridCol w="9966960">
                  <a:extLst>
                    <a:ext uri="{9D8B030D-6E8A-4147-A177-3AD203B41FA5}">
                      <a16:colId xmlns:a16="http://schemas.microsoft.com/office/drawing/2014/main" val="1942242585"/>
                    </a:ext>
                  </a:extLst>
                </a:gridCol>
              </a:tblGrid>
              <a:tr h="391370">
                <a:tc>
                  <a:txBody>
                    <a:bodyPr/>
                    <a:lstStyle/>
                    <a:p>
                      <a:pPr algn="ctr"/>
                      <a:r>
                        <a:rPr lang="es-ES_tradnl" sz="1200" dirty="0">
                          <a:latin typeface="Calibri" panose="020F0502020204030204" pitchFamily="34" charset="0"/>
                          <a:cs typeface="Calibri" panose="020F0502020204030204" pitchFamily="34" charset="0"/>
                        </a:rPr>
                        <a:t>FORMA</a:t>
                      </a:r>
                    </a:p>
                  </a:txBody>
                  <a:tcPr/>
                </a:tc>
                <a:tc>
                  <a:txBody>
                    <a:bodyPr/>
                    <a:lstStyle/>
                    <a:p>
                      <a:pPr algn="ctr"/>
                      <a:r>
                        <a:rPr lang="es-ES_tradnl" sz="1200" dirty="0">
                          <a:latin typeface="Calibri" panose="020F0502020204030204" pitchFamily="34" charset="0"/>
                          <a:cs typeface="Calibri" panose="020F0502020204030204" pitchFamily="34" charset="0"/>
                        </a:rPr>
                        <a:t>DECISIÓN Y TRÁMITE</a:t>
                      </a:r>
                    </a:p>
                  </a:txBody>
                  <a:tcPr/>
                </a:tc>
                <a:extLst>
                  <a:ext uri="{0D108BD9-81ED-4DB2-BD59-A6C34878D82A}">
                    <a16:rowId xmlns:a16="http://schemas.microsoft.com/office/drawing/2014/main" val="2343547261"/>
                  </a:ext>
                </a:extLst>
              </a:tr>
              <a:tr h="964555">
                <a:tc>
                  <a:txBody>
                    <a:bodyPr/>
                    <a:lstStyle/>
                    <a:p>
                      <a:r>
                        <a:rPr lang="es-ES_tradnl" sz="1050" b="1" dirty="0">
                          <a:latin typeface="Calibri" panose="020F0502020204030204" pitchFamily="34" charset="0"/>
                          <a:cs typeface="Calibri" panose="020F0502020204030204" pitchFamily="34" charset="0"/>
                        </a:rPr>
                        <a:t>PERSONAL</a:t>
                      </a:r>
                    </a:p>
                  </a:txBody>
                  <a:tcPr>
                    <a:solidFill>
                      <a:schemeClr val="bg1">
                        <a:lumMod val="85000"/>
                      </a:schemeClr>
                    </a:solidFill>
                  </a:tcPr>
                </a:tc>
                <a:tc>
                  <a:txBody>
                    <a:bodyPr/>
                    <a:lstStyle/>
                    <a:p>
                      <a:pPr algn="just"/>
                      <a:r>
                        <a:rPr lang="es-CO" sz="1050" b="0" i="0" kern="1200" dirty="0">
                          <a:solidFill>
                            <a:schemeClr val="dk1"/>
                          </a:solidFill>
                          <a:effectLst/>
                          <a:latin typeface="Calibri" panose="020F0502020204030204" pitchFamily="34" charset="0"/>
                          <a:ea typeface="+mn-ea"/>
                          <a:cs typeface="Calibri" panose="020F0502020204030204" pitchFamily="34" charset="0"/>
                        </a:rPr>
                        <a:t>Se notificarán de manera personal al investigado y al apoderado las siguientes providencias: El auto de apertura de indagación, el auto de citación a audiencia, el auto que niega la práctica de pruebas y los fallos de primera y segunda instancia.</a:t>
                      </a:r>
                    </a:p>
                    <a:p>
                      <a:pPr algn="just"/>
                      <a:r>
                        <a:rPr lang="es-CO" sz="1050" b="0" i="0" kern="1200" dirty="0">
                          <a:solidFill>
                            <a:schemeClr val="dk1"/>
                          </a:solidFill>
                          <a:effectLst/>
                          <a:latin typeface="Calibri" panose="020F0502020204030204" pitchFamily="34" charset="0"/>
                          <a:ea typeface="+mn-ea"/>
                          <a:cs typeface="Calibri" panose="020F0502020204030204" pitchFamily="34" charset="0"/>
                        </a:rPr>
                        <a:t>Una vez producida la decisión se citará inmediatamente al disciplinable, por medio eficaz y adecuado, por escrito dirigido a la unidad donde trabaja o a la última dirección registrada en su folio u hoja de vida o a la que aparezca en el proceso disciplinario, con objeto de notificarle el contenido de aquella y hacerle conocer los recursos que puede interponer. Se dejará constancia en el expediente sobre el envío de la citación. Si el interesado no comparece se notificará por edicto. </a:t>
                      </a:r>
                      <a:r>
                        <a:rPr lang="es-MX" sz="1050" u="none" dirty="0">
                          <a:solidFill>
                            <a:schemeClr val="tx1"/>
                          </a:solidFill>
                          <a:latin typeface="Calibri" panose="020F0502020204030204" pitchFamily="34" charset="0"/>
                          <a:cs typeface="Calibri" panose="020F0502020204030204" pitchFamily="34" charset="0"/>
                        </a:rPr>
                        <a:t> (Art. 153)</a:t>
                      </a:r>
                      <a:endParaRPr lang="es-ES_tradnl" sz="1050" u="none" dirty="0">
                        <a:solidFill>
                          <a:schemeClr val="tx1"/>
                        </a:solidFill>
                        <a:latin typeface="Calibri" panose="020F0502020204030204" pitchFamily="34" charset="0"/>
                        <a:cs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3123955514"/>
                  </a:ext>
                </a:extLst>
              </a:tr>
              <a:tr h="590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_tradnl" sz="1050" b="1" dirty="0">
                          <a:latin typeface="Calibri" panose="020F0502020204030204" pitchFamily="34" charset="0"/>
                          <a:cs typeface="Calibri" panose="020F0502020204030204" pitchFamily="34" charset="0"/>
                        </a:rPr>
                        <a:t>EDICTO</a:t>
                      </a:r>
                    </a:p>
                    <a:p>
                      <a:endParaRPr lang="es-ES_tradnl" sz="1050" b="1" dirty="0">
                        <a:latin typeface="Calibri" panose="020F0502020204030204" pitchFamily="34" charset="0"/>
                        <a:cs typeface="Calibri" panose="020F0502020204030204" pitchFamily="34" charset="0"/>
                      </a:endParaRPr>
                    </a:p>
                  </a:txBody>
                  <a:tcPr>
                    <a:solidFill>
                      <a:schemeClr val="bg1">
                        <a:lumMod val="85000"/>
                      </a:schemeClr>
                    </a:solidFill>
                  </a:tcPr>
                </a:tc>
                <a:tc>
                  <a:txBody>
                    <a:bodyPr/>
                    <a:lstStyle/>
                    <a:p>
                      <a:r>
                        <a:rPr lang="es-CO" sz="1050" b="0" i="0" kern="1200" dirty="0">
                          <a:solidFill>
                            <a:schemeClr val="dk1"/>
                          </a:solidFill>
                          <a:effectLst/>
                          <a:latin typeface="Calibri" panose="020F0502020204030204" pitchFamily="34" charset="0"/>
                          <a:ea typeface="+mn-ea"/>
                          <a:cs typeface="Calibri" panose="020F0502020204030204" pitchFamily="34" charset="0"/>
                        </a:rPr>
                        <a:t>Tiene lugar cuando a pesar de las diligencias pertinentes no se pudiere realizar la notificación personal. Si vencido el término de cinco días a partir del envío de la citación, el citado no comparece, se fijará un edicto por el término de tres días para notificar la providencia.</a:t>
                      </a:r>
                    </a:p>
                    <a:p>
                      <a:r>
                        <a:rPr lang="es-CO" sz="1050" b="0" i="0" kern="1200" dirty="0">
                          <a:solidFill>
                            <a:schemeClr val="dk1"/>
                          </a:solidFill>
                          <a:effectLst/>
                          <a:latin typeface="Calibri" panose="020F0502020204030204" pitchFamily="34" charset="0"/>
                          <a:ea typeface="+mn-ea"/>
                          <a:cs typeface="Calibri" panose="020F0502020204030204" pitchFamily="34" charset="0"/>
                        </a:rPr>
                        <a:t>De estas diligencias se dejará constancia en el expediente. (Art. 154)</a:t>
                      </a:r>
                      <a:endParaRPr lang="es-ES_tradnl" sz="1050" dirty="0">
                        <a:latin typeface="Calibri" panose="020F0502020204030204" pitchFamily="34" charset="0"/>
                        <a:cs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529122239"/>
                  </a:ext>
                </a:extLst>
              </a:tr>
              <a:tr h="1432173">
                <a:tc>
                  <a:txBody>
                    <a:bodyPr/>
                    <a:lstStyle/>
                    <a:p>
                      <a:r>
                        <a:rPr lang="es-ES_tradnl" sz="1050" b="1" dirty="0">
                          <a:latin typeface="Calibri" panose="020F0502020204030204" pitchFamily="34" charset="0"/>
                          <a:cs typeface="Calibri" panose="020F0502020204030204" pitchFamily="34" charset="0"/>
                        </a:rPr>
                        <a:t>ESTADO </a:t>
                      </a:r>
                    </a:p>
                  </a:txBody>
                  <a:tcPr>
                    <a:solidFill>
                      <a:schemeClr val="bg1">
                        <a:lumMod val="85000"/>
                      </a:schemeClr>
                    </a:solidFill>
                  </a:tcPr>
                </a:tc>
                <a:tc>
                  <a:txBody>
                    <a:bodyPr/>
                    <a:lstStyle/>
                    <a:p>
                      <a:r>
                        <a:rPr lang="es-CO" sz="1050" b="0" i="0" kern="1200" dirty="0">
                          <a:solidFill>
                            <a:schemeClr val="dk1"/>
                          </a:solidFill>
                          <a:effectLst/>
                          <a:latin typeface="Calibri" panose="020F0502020204030204" pitchFamily="34" charset="0"/>
                          <a:ea typeface="+mn-ea"/>
                          <a:cs typeface="Calibri" panose="020F0502020204030204" pitchFamily="34" charset="0"/>
                        </a:rPr>
                        <a:t>Los autos que no requieran notificación personal se notificarán por estado, el cual será elaborado al día siguiente de la expedición del auto, permanecerá fijado por el término de dos días en lugar visible y contendrá:</a:t>
                      </a:r>
                    </a:p>
                    <a:p>
                      <a:r>
                        <a:rPr lang="es-CO" sz="1050" b="0" i="0" kern="1200" dirty="0">
                          <a:solidFill>
                            <a:schemeClr val="dk1"/>
                          </a:solidFill>
                          <a:effectLst/>
                          <a:latin typeface="Calibri" panose="020F0502020204030204" pitchFamily="34" charset="0"/>
                          <a:ea typeface="+mn-ea"/>
                          <a:cs typeface="Calibri" panose="020F0502020204030204" pitchFamily="34" charset="0"/>
                        </a:rPr>
                        <a:t>1. El número de radicación del proceso.</a:t>
                      </a:r>
                    </a:p>
                    <a:p>
                      <a:r>
                        <a:rPr lang="es-CO" sz="1050" b="0" i="0" kern="1200" dirty="0">
                          <a:solidFill>
                            <a:schemeClr val="dk1"/>
                          </a:solidFill>
                          <a:effectLst/>
                          <a:latin typeface="Calibri" panose="020F0502020204030204" pitchFamily="34" charset="0"/>
                          <a:ea typeface="+mn-ea"/>
                          <a:cs typeface="Calibri" panose="020F0502020204030204" pitchFamily="34" charset="0"/>
                        </a:rPr>
                        <a:t>2. La indicación de los nombres del disciplinable.</a:t>
                      </a:r>
                    </a:p>
                    <a:p>
                      <a:r>
                        <a:rPr lang="es-CO" sz="1050" b="0" i="0" kern="1200" dirty="0">
                          <a:solidFill>
                            <a:schemeClr val="dk1"/>
                          </a:solidFill>
                          <a:effectLst/>
                          <a:latin typeface="Calibri" panose="020F0502020204030204" pitchFamily="34" charset="0"/>
                          <a:ea typeface="+mn-ea"/>
                          <a:cs typeface="Calibri" panose="020F0502020204030204" pitchFamily="34" charset="0"/>
                        </a:rPr>
                        <a:t>3. La fecha del auto y el número de folio en que se encuentra.</a:t>
                      </a:r>
                    </a:p>
                    <a:p>
                      <a:r>
                        <a:rPr lang="es-CO" sz="1050" b="0" i="0" kern="1200" dirty="0">
                          <a:solidFill>
                            <a:schemeClr val="dk1"/>
                          </a:solidFill>
                          <a:effectLst/>
                          <a:latin typeface="Calibri" panose="020F0502020204030204" pitchFamily="34" charset="0"/>
                          <a:ea typeface="+mn-ea"/>
                          <a:cs typeface="Calibri" panose="020F0502020204030204" pitchFamily="34" charset="0"/>
                        </a:rPr>
                        <a:t>4. La fecha del estado y la firma del funcionario que lo autoriza.</a:t>
                      </a:r>
                    </a:p>
                    <a:p>
                      <a:r>
                        <a:rPr lang="es-CO" sz="1050" b="0" i="0" kern="1200" dirty="0">
                          <a:solidFill>
                            <a:schemeClr val="dk1"/>
                          </a:solidFill>
                          <a:effectLst/>
                          <a:latin typeface="Calibri" panose="020F0502020204030204" pitchFamily="34" charset="0"/>
                          <a:ea typeface="+mn-ea"/>
                          <a:cs typeface="Calibri" panose="020F0502020204030204" pitchFamily="34" charset="0"/>
                        </a:rPr>
                        <a:t>El estado se fijará en la dependencia y permanecerá allí durante las horas hábiles de los respectivos días; se dejará constancia de su fijación y </a:t>
                      </a:r>
                      <a:r>
                        <a:rPr lang="es-CO" sz="1050" b="0" i="0" kern="1200" dirty="0" err="1">
                          <a:solidFill>
                            <a:schemeClr val="dk1"/>
                          </a:solidFill>
                          <a:effectLst/>
                          <a:latin typeface="Calibri" panose="020F0502020204030204" pitchFamily="34" charset="0"/>
                          <a:ea typeface="+mn-ea"/>
                          <a:cs typeface="Calibri" panose="020F0502020204030204" pitchFamily="34" charset="0"/>
                        </a:rPr>
                        <a:t>desfijación</a:t>
                      </a:r>
                      <a:r>
                        <a:rPr lang="es-CO" sz="1050" b="0" i="0" kern="1200" dirty="0">
                          <a:solidFill>
                            <a:schemeClr val="dk1"/>
                          </a:solidFill>
                          <a:effectLst/>
                          <a:latin typeface="Calibri" panose="020F0502020204030204" pitchFamily="34" charset="0"/>
                          <a:ea typeface="+mn-ea"/>
                          <a:cs typeface="Calibri" panose="020F0502020204030204" pitchFamily="34" charset="0"/>
                        </a:rPr>
                        <a:t> y se incorporará al expediente. (Art. 155)</a:t>
                      </a:r>
                      <a:endParaRPr lang="es-ES_tradnl" sz="1050" dirty="0">
                        <a:latin typeface="Calibri" panose="020F0502020204030204" pitchFamily="34" charset="0"/>
                        <a:cs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1683608232"/>
                  </a:ext>
                </a:extLst>
              </a:tr>
              <a:tr h="475493">
                <a:tc>
                  <a:txBody>
                    <a:bodyPr/>
                    <a:lstStyle/>
                    <a:p>
                      <a:r>
                        <a:rPr lang="es-ES_tradnl" sz="1050" b="1" dirty="0">
                          <a:latin typeface="Calibri" panose="020F0502020204030204" pitchFamily="34" charset="0"/>
                          <a:cs typeface="Calibri" panose="020F0502020204030204" pitchFamily="34" charset="0"/>
                        </a:rPr>
                        <a:t>ESTRADOS</a:t>
                      </a:r>
                    </a:p>
                  </a:txBody>
                  <a:tcP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sz="1050" dirty="0">
                          <a:solidFill>
                            <a:srgbClr val="000000"/>
                          </a:solidFill>
                          <a:latin typeface="Calibri" panose="020F0502020204030204" pitchFamily="34" charset="0"/>
                          <a:cs typeface="Calibri" panose="020F0502020204030204" pitchFamily="34" charset="0"/>
                        </a:rPr>
                        <a:t>Las providencias  que se dicten en el curso de la audiencia o de diligencias de carácter oral se consideran notificadas cunado el disciplinado o su apoderado estén presentes. (Art. 156)</a:t>
                      </a:r>
                      <a:endParaRPr lang="es-ES_tradnl" sz="1050" dirty="0">
                        <a:latin typeface="Calibri" panose="020F0502020204030204" pitchFamily="34" charset="0"/>
                        <a:cs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1954215676"/>
                  </a:ext>
                </a:extLst>
              </a:tr>
              <a:tr h="497312">
                <a:tc>
                  <a:txBody>
                    <a:bodyPr/>
                    <a:lstStyle/>
                    <a:p>
                      <a:r>
                        <a:rPr lang="es-ES_tradnl" sz="1050" b="1" dirty="0">
                          <a:latin typeface="Calibri" panose="020F0502020204030204" pitchFamily="34" charset="0"/>
                          <a:cs typeface="Calibri" panose="020F0502020204030204" pitchFamily="34" charset="0"/>
                        </a:rPr>
                        <a:t>CONDUCTA CONCLUYENTE</a:t>
                      </a:r>
                    </a:p>
                  </a:txBody>
                  <a:tcPr>
                    <a:solidFill>
                      <a:schemeClr val="bg1">
                        <a:lumMod val="85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O" sz="1050" b="0" i="0" kern="1200" dirty="0">
                          <a:solidFill>
                            <a:schemeClr val="dk1"/>
                          </a:solidFill>
                          <a:effectLst/>
                          <a:latin typeface="Calibri" panose="020F0502020204030204" pitchFamily="34" charset="0"/>
                          <a:ea typeface="+mn-ea"/>
                          <a:cs typeface="Calibri" panose="020F0502020204030204" pitchFamily="34" charset="0"/>
                        </a:rPr>
                        <a:t>Cuando se hubiere omitido notificación a la persona a quien debió hacerse, se entenderá cumplida para todos los efectos, si hubiere interpuesto recurso contra la respectiva providencia, o actuado en diligencia o trámite a que se refiere la decisión no notificada.</a:t>
                      </a:r>
                      <a:r>
                        <a:rPr lang="es-CO" sz="1050" dirty="0">
                          <a:solidFill>
                            <a:schemeClr val="tx1"/>
                          </a:solidFill>
                          <a:latin typeface="Calibri" panose="020F0502020204030204" pitchFamily="34" charset="0"/>
                          <a:cs typeface="Calibri" panose="020F0502020204030204" pitchFamily="34" charset="0"/>
                        </a:rPr>
                        <a:t>(Art. 157)</a:t>
                      </a:r>
                      <a:endParaRPr lang="es-ES_tradnl" sz="1050" dirty="0">
                        <a:latin typeface="Calibri" panose="020F0502020204030204" pitchFamily="34" charset="0"/>
                        <a:cs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111340594"/>
                  </a:ext>
                </a:extLst>
              </a:tr>
              <a:tr h="1086388">
                <a:tc>
                  <a:txBody>
                    <a:bodyPr/>
                    <a:lstStyle/>
                    <a:p>
                      <a:r>
                        <a:rPr lang="es-ES_tradnl" sz="1050" b="1" dirty="0">
                          <a:latin typeface="Calibri" panose="020F0502020204030204" pitchFamily="34" charset="0"/>
                          <a:cs typeface="Calibri" panose="020F0502020204030204" pitchFamily="34" charset="0"/>
                        </a:rPr>
                        <a:t>POR COMISIONADO</a:t>
                      </a:r>
                    </a:p>
                  </a:txBody>
                  <a:tcPr>
                    <a:solidFill>
                      <a:schemeClr val="bg1">
                        <a:lumMod val="85000"/>
                      </a:schemeClr>
                    </a:solidFill>
                  </a:tcPr>
                </a:tc>
                <a:tc>
                  <a:txBody>
                    <a:bodyPr/>
                    <a:lstStyle/>
                    <a:p>
                      <a:r>
                        <a:rPr lang="es-CO" sz="1050" b="0" i="0" kern="1200" dirty="0">
                          <a:solidFill>
                            <a:schemeClr val="dk1"/>
                          </a:solidFill>
                          <a:effectLst/>
                          <a:latin typeface="Calibri" panose="020F0502020204030204" pitchFamily="34" charset="0"/>
                          <a:ea typeface="+mn-ea"/>
                          <a:cs typeface="Calibri" panose="020F0502020204030204" pitchFamily="34" charset="0"/>
                        </a:rPr>
                        <a:t>Si la notificación personal debe realizarse en unidad diferente a la de la autoridad competente, se comisionará al jefe de la oficina de asuntos disciplinarios o al superior competente de la unidad del lugar donde se encuentre el disciplinable, remitiéndole copia de la providencia, para que la surta. En este evento, el comisionado dispondrá de máximo diez días para efectuarla, contados a partir de su recibo y las formalidades serán las señaladas en esta ley. Vencido el término sin que se tuviere constancia de la notificación, quien adelanta la actuación disciplinaria procederá a surtirla por edicto.</a:t>
                      </a:r>
                    </a:p>
                    <a:p>
                      <a:r>
                        <a:rPr lang="es-CO" sz="1050" b="0" i="0" kern="1200" dirty="0">
                          <a:solidFill>
                            <a:schemeClr val="dk1"/>
                          </a:solidFill>
                          <a:effectLst/>
                          <a:latin typeface="Calibri" panose="020F0502020204030204" pitchFamily="34" charset="0"/>
                          <a:ea typeface="+mn-ea"/>
                          <a:cs typeface="Calibri" panose="020F0502020204030204" pitchFamily="34" charset="0"/>
                        </a:rPr>
                        <a:t>El comisionado debe acusar recibo de la comisión al comitente y le informará por el medio más expedito, el mismo día, cuando la realice; igual que cuando transcurra el término otorgado para ello sin resultados positivos; en este caso le dará a conocer las razones de tal imposibilidad. (Art. 158)</a:t>
                      </a:r>
                      <a:endParaRPr lang="es-ES_tradnl" sz="1050" dirty="0">
                        <a:latin typeface="Calibri" panose="020F0502020204030204" pitchFamily="34" charset="0"/>
                        <a:cs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1470038338"/>
                  </a:ext>
                </a:extLst>
              </a:tr>
              <a:tr h="590428">
                <a:tc>
                  <a:txBody>
                    <a:bodyPr/>
                    <a:lstStyle/>
                    <a:p>
                      <a:r>
                        <a:rPr lang="es-ES_tradnl" sz="1050" b="1" dirty="0">
                          <a:latin typeface="Calibri" panose="020F0502020204030204" pitchFamily="34" charset="0"/>
                          <a:cs typeface="Calibri" panose="020F0502020204030204" pitchFamily="34" charset="0"/>
                        </a:rPr>
                        <a:t>POR MEDIOS ELECTRÓNICOS</a:t>
                      </a:r>
                    </a:p>
                  </a:txBody>
                  <a:tcPr>
                    <a:solidFill>
                      <a:schemeClr val="bg1">
                        <a:lumMod val="85000"/>
                      </a:schemeClr>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O" sz="1050" b="0" i="0" kern="1200" dirty="0">
                          <a:solidFill>
                            <a:schemeClr val="dk1"/>
                          </a:solidFill>
                          <a:effectLst/>
                          <a:latin typeface="Calibri" panose="020F0502020204030204" pitchFamily="34" charset="0"/>
                          <a:ea typeface="+mn-ea"/>
                          <a:cs typeface="Calibri" panose="020F0502020204030204" pitchFamily="34" charset="0"/>
                        </a:rPr>
                        <a:t>Las decisiones que deban notificarse personalmente podrán ser enviadas al número de fax o a la dirección de correo electrónico del investigado o de su defensor, si previamente y por escrito hubieren manifestado ser notificados de esta manera. </a:t>
                      </a:r>
                      <a:r>
                        <a:rPr lang="es-CO" sz="1050" b="0" i="0" u="sng" kern="1200" dirty="0">
                          <a:solidFill>
                            <a:schemeClr val="dk1"/>
                          </a:solidFill>
                          <a:effectLst/>
                          <a:latin typeface="Calibri" panose="020F0502020204030204" pitchFamily="34" charset="0"/>
                          <a:ea typeface="+mn-ea"/>
                          <a:cs typeface="Calibri" panose="020F0502020204030204" pitchFamily="34" charset="0"/>
                        </a:rPr>
                        <a:t>La notificación se entenderá surtida en la fecha</a:t>
                      </a:r>
                      <a:r>
                        <a:rPr lang="es-CO" sz="1050" b="0" i="0" kern="1200" dirty="0">
                          <a:solidFill>
                            <a:schemeClr val="dk1"/>
                          </a:solidFill>
                          <a:effectLst/>
                          <a:latin typeface="Calibri" panose="020F0502020204030204" pitchFamily="34" charset="0"/>
                          <a:ea typeface="+mn-ea"/>
                          <a:cs typeface="Calibri" panose="020F0502020204030204" pitchFamily="34" charset="0"/>
                        </a:rPr>
                        <a:t> que aparezca en el reporte del fax </a:t>
                      </a:r>
                      <a:r>
                        <a:rPr lang="es-CO" sz="1050" b="0" i="0" u="sng" kern="1200" dirty="0">
                          <a:solidFill>
                            <a:schemeClr val="dk1"/>
                          </a:solidFill>
                          <a:effectLst/>
                          <a:latin typeface="Calibri" panose="020F0502020204030204" pitchFamily="34" charset="0"/>
                          <a:ea typeface="+mn-ea"/>
                          <a:cs typeface="Calibri" panose="020F0502020204030204" pitchFamily="34" charset="0"/>
                        </a:rPr>
                        <a:t>o en que el correo electrónico sea enviado</a:t>
                      </a:r>
                      <a:r>
                        <a:rPr lang="es-CO" sz="1050" b="0" i="0" kern="1200" dirty="0">
                          <a:solidFill>
                            <a:schemeClr val="dk1"/>
                          </a:solidFill>
                          <a:effectLst/>
                          <a:latin typeface="Calibri" panose="020F0502020204030204" pitchFamily="34" charset="0"/>
                          <a:ea typeface="+mn-ea"/>
                          <a:cs typeface="Calibri" panose="020F0502020204030204" pitchFamily="34" charset="0"/>
                        </a:rPr>
                        <a:t>. La respectiva constancia será anexada al expediente. (Art. 159)</a:t>
                      </a:r>
                      <a:endParaRPr lang="es-ES_tradnl" sz="1050" dirty="0">
                        <a:latin typeface="Calibri" panose="020F0502020204030204" pitchFamily="34" charset="0"/>
                        <a:cs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1946518660"/>
                  </a:ext>
                </a:extLst>
              </a:tr>
            </a:tbl>
          </a:graphicData>
        </a:graphic>
      </p:graphicFrame>
      <p:sp>
        <p:nvSpPr>
          <p:cNvPr id="7" name="CuadroTexto 6">
            <a:extLst>
              <a:ext uri="{FF2B5EF4-FFF2-40B4-BE49-F238E27FC236}">
                <a16:creationId xmlns:a16="http://schemas.microsoft.com/office/drawing/2014/main" id="{9CA0E669-CB12-F298-C533-30A1BB4E39FB}"/>
              </a:ext>
            </a:extLst>
          </p:cNvPr>
          <p:cNvSpPr txBox="1"/>
          <p:nvPr/>
        </p:nvSpPr>
        <p:spPr>
          <a:xfrm>
            <a:off x="3907275" y="65315"/>
            <a:ext cx="4377447" cy="400110"/>
          </a:xfrm>
          <a:prstGeom prst="rect">
            <a:avLst/>
          </a:prstGeom>
          <a:noFill/>
        </p:spPr>
        <p:txBody>
          <a:bodyPr wrap="square" rtlCol="0">
            <a:spAutoFit/>
          </a:bodyPr>
          <a:lstStyle/>
          <a:p>
            <a:pPr algn="ctr"/>
            <a:r>
              <a:rPr lang="es-ES_tradnl" sz="2000" b="1" dirty="0">
                <a:solidFill>
                  <a:schemeClr val="bg1"/>
                </a:solidFill>
                <a:latin typeface="Calibri" panose="020F0502020204030204" pitchFamily="34" charset="0"/>
                <a:cs typeface="Calibri" panose="020F0502020204030204" pitchFamily="34" charset="0"/>
              </a:rPr>
              <a:t>NOTIFICACIONES</a:t>
            </a:r>
          </a:p>
        </p:txBody>
      </p:sp>
    </p:spTree>
    <p:extLst>
      <p:ext uri="{BB962C8B-B14F-4D97-AF65-F5344CB8AC3E}">
        <p14:creationId xmlns:p14="http://schemas.microsoft.com/office/powerpoint/2010/main" val="340999862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redondeado 3">
            <a:extLst>
              <a:ext uri="{FF2B5EF4-FFF2-40B4-BE49-F238E27FC236}">
                <a16:creationId xmlns:a16="http://schemas.microsoft.com/office/drawing/2014/main" id="{86B8DB47-BD7A-9FA6-A048-23FCDA06760A}"/>
              </a:ext>
            </a:extLst>
          </p:cNvPr>
          <p:cNvSpPr/>
          <p:nvPr/>
        </p:nvSpPr>
        <p:spPr>
          <a:xfrm>
            <a:off x="795712" y="1940522"/>
            <a:ext cx="2243990" cy="63276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r>
              <a:rPr lang="es-ES" b="1" dirty="0">
                <a:solidFill>
                  <a:schemeClr val="tx1"/>
                </a:solidFill>
              </a:rPr>
              <a:t>REPOSICIÓN</a:t>
            </a:r>
          </a:p>
          <a:p>
            <a:pPr algn="ctr" eaLnBrk="1" fontAlgn="auto" hangingPunct="1">
              <a:spcBef>
                <a:spcPts val="0"/>
              </a:spcBef>
              <a:spcAft>
                <a:spcPts val="0"/>
              </a:spcAft>
              <a:defRPr/>
            </a:pPr>
            <a:r>
              <a:rPr lang="es-ES" dirty="0">
                <a:solidFill>
                  <a:srgbClr val="0070C0"/>
                </a:solidFill>
              </a:rPr>
              <a:t>(Art. 166)</a:t>
            </a:r>
            <a:endParaRPr lang="es-CO" dirty="0">
              <a:solidFill>
                <a:srgbClr val="0000FF"/>
              </a:solidFill>
            </a:endParaRPr>
          </a:p>
        </p:txBody>
      </p:sp>
      <p:sp>
        <p:nvSpPr>
          <p:cNvPr id="3" name="Rectángulo redondeado 8">
            <a:extLst>
              <a:ext uri="{FF2B5EF4-FFF2-40B4-BE49-F238E27FC236}">
                <a16:creationId xmlns:a16="http://schemas.microsoft.com/office/drawing/2014/main" id="{4C4FF2B2-3BC6-2722-DBC8-EBDCC3E7B469}"/>
              </a:ext>
            </a:extLst>
          </p:cNvPr>
          <p:cNvSpPr/>
          <p:nvPr/>
        </p:nvSpPr>
        <p:spPr>
          <a:xfrm>
            <a:off x="795712" y="5037733"/>
            <a:ext cx="2243990" cy="63276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endParaRPr lang="es-ES" b="1" dirty="0">
              <a:solidFill>
                <a:schemeClr val="tx1"/>
              </a:solidFill>
            </a:endParaRPr>
          </a:p>
          <a:p>
            <a:pPr algn="ctr" eaLnBrk="1" fontAlgn="auto" hangingPunct="1">
              <a:spcBef>
                <a:spcPts val="0"/>
              </a:spcBef>
              <a:spcAft>
                <a:spcPts val="0"/>
              </a:spcAft>
              <a:defRPr/>
            </a:pPr>
            <a:r>
              <a:rPr lang="es-ES" b="1" dirty="0">
                <a:solidFill>
                  <a:schemeClr val="tx1"/>
                </a:solidFill>
              </a:rPr>
              <a:t>APELACIÓN</a:t>
            </a:r>
          </a:p>
          <a:p>
            <a:pPr algn="ctr" eaLnBrk="1" fontAlgn="auto" hangingPunct="1">
              <a:spcBef>
                <a:spcPts val="0"/>
              </a:spcBef>
              <a:spcAft>
                <a:spcPts val="0"/>
              </a:spcAft>
              <a:defRPr/>
            </a:pPr>
            <a:r>
              <a:rPr lang="es-ES" dirty="0">
                <a:solidFill>
                  <a:srgbClr val="0070C0"/>
                </a:solidFill>
              </a:rPr>
              <a:t>(Art. 167)</a:t>
            </a:r>
            <a:endParaRPr lang="es-CO" dirty="0">
              <a:solidFill>
                <a:srgbClr val="0000FF"/>
              </a:solidFill>
            </a:endParaRPr>
          </a:p>
          <a:p>
            <a:pPr algn="ctr" eaLnBrk="1" fontAlgn="auto" hangingPunct="1">
              <a:spcBef>
                <a:spcPts val="0"/>
              </a:spcBef>
              <a:spcAft>
                <a:spcPts val="0"/>
              </a:spcAft>
              <a:defRPr/>
            </a:pPr>
            <a:endParaRPr lang="es-CO" dirty="0">
              <a:solidFill>
                <a:srgbClr val="0000FF"/>
              </a:solidFill>
            </a:endParaRPr>
          </a:p>
        </p:txBody>
      </p:sp>
      <p:sp>
        <p:nvSpPr>
          <p:cNvPr id="4" name="Rectángulo redondeado 3">
            <a:extLst>
              <a:ext uri="{FF2B5EF4-FFF2-40B4-BE49-F238E27FC236}">
                <a16:creationId xmlns:a16="http://schemas.microsoft.com/office/drawing/2014/main" id="{CB8AC1C6-8039-C431-5D16-EA263C53CFF3}"/>
              </a:ext>
            </a:extLst>
          </p:cNvPr>
          <p:cNvSpPr/>
          <p:nvPr/>
        </p:nvSpPr>
        <p:spPr>
          <a:xfrm>
            <a:off x="3432175" y="1240970"/>
            <a:ext cx="8070014" cy="239050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just"/>
            <a:endParaRPr lang="es-CO" b="0" i="0" dirty="0">
              <a:solidFill>
                <a:schemeClr val="tx1"/>
              </a:solidFill>
              <a:effectLst/>
              <a:latin typeface="Open Sans" panose="020B0606030504020204" pitchFamily="34" charset="0"/>
            </a:endParaRPr>
          </a:p>
          <a:p>
            <a:pPr algn="just"/>
            <a:r>
              <a:rPr lang="es-CO" b="0" i="0" dirty="0">
                <a:solidFill>
                  <a:schemeClr val="tx1"/>
                </a:solidFill>
                <a:effectLst/>
                <a:latin typeface="Open Sans" panose="020B0606030504020204" pitchFamily="34" charset="0"/>
              </a:rPr>
              <a:t>1. El que decide la nulidad.</a:t>
            </a:r>
          </a:p>
          <a:p>
            <a:pPr algn="just"/>
            <a:r>
              <a:rPr lang="es-CO" b="0" i="0" dirty="0">
                <a:solidFill>
                  <a:schemeClr val="tx1"/>
                </a:solidFill>
                <a:effectLst/>
                <a:latin typeface="Open Sans" panose="020B0606030504020204" pitchFamily="34" charset="0"/>
              </a:rPr>
              <a:t>2. El que niega pruebas en la indagación.</a:t>
            </a:r>
          </a:p>
          <a:p>
            <a:pPr algn="just"/>
            <a:r>
              <a:rPr lang="es-CO" b="0" i="0" dirty="0">
                <a:solidFill>
                  <a:schemeClr val="tx1"/>
                </a:solidFill>
                <a:effectLst/>
                <a:latin typeface="Open Sans" panose="020B0606030504020204" pitchFamily="34" charset="0"/>
              </a:rPr>
              <a:t>3. Los demás autos que establezca esta ley.</a:t>
            </a:r>
          </a:p>
          <a:p>
            <a:pPr algn="just"/>
            <a:endParaRPr lang="es-CO" b="0" i="0" dirty="0">
              <a:solidFill>
                <a:schemeClr val="tx1"/>
              </a:solidFill>
              <a:effectLst/>
              <a:latin typeface="Open Sans" panose="020B0606030504020204" pitchFamily="34" charset="0"/>
            </a:endParaRPr>
          </a:p>
          <a:p>
            <a:pPr algn="just"/>
            <a:r>
              <a:rPr lang="es-CO" b="0" i="0" dirty="0">
                <a:solidFill>
                  <a:schemeClr val="tx1"/>
                </a:solidFill>
                <a:effectLst/>
                <a:latin typeface="Open Sans" panose="020B0606030504020204" pitchFamily="34" charset="0"/>
              </a:rPr>
              <a:t>El recurso de reposición será resuelto por el mismo funcionario que lo profirió. La decisión que resuelve la reposición no es susceptible de recurso alguno, a menos que se refiera a aspectos no resueltos en la providencia inicial.</a:t>
            </a:r>
          </a:p>
          <a:p>
            <a:pPr algn="just" eaLnBrk="1" fontAlgn="auto" hangingPunct="1">
              <a:spcBef>
                <a:spcPts val="0"/>
              </a:spcBef>
              <a:spcAft>
                <a:spcPts val="0"/>
              </a:spcAft>
              <a:defRPr/>
            </a:pPr>
            <a:endParaRPr lang="es-CO" sz="1600" dirty="0">
              <a:solidFill>
                <a:schemeClr val="tx1"/>
              </a:solidFill>
            </a:endParaRPr>
          </a:p>
        </p:txBody>
      </p:sp>
      <p:sp>
        <p:nvSpPr>
          <p:cNvPr id="5" name="Rectángulo redondeado 3">
            <a:extLst>
              <a:ext uri="{FF2B5EF4-FFF2-40B4-BE49-F238E27FC236}">
                <a16:creationId xmlns:a16="http://schemas.microsoft.com/office/drawing/2014/main" id="{D9ED5FBB-A1DD-47AA-4F4F-F91DB6C589EC}"/>
              </a:ext>
            </a:extLst>
          </p:cNvPr>
          <p:cNvSpPr/>
          <p:nvPr/>
        </p:nvSpPr>
        <p:spPr>
          <a:xfrm>
            <a:off x="3480072" y="3815712"/>
            <a:ext cx="8070014" cy="288444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just"/>
            <a:r>
              <a:rPr lang="es-CO" sz="1700" b="0" i="0" dirty="0">
                <a:solidFill>
                  <a:schemeClr val="tx1"/>
                </a:solidFill>
                <a:effectLst/>
                <a:latin typeface="Calibri" panose="020F0502020204030204" pitchFamily="34" charset="0"/>
                <a:cs typeface="Calibri" panose="020F0502020204030204" pitchFamily="34" charset="0"/>
              </a:rPr>
              <a:t>El recurso de apelación procede únicamente contra las siguientes decisiones: la decisión que niega pruebas en etapa de audiencia, la decisión de archivo y el fallo de primera instancia.</a:t>
            </a:r>
          </a:p>
          <a:p>
            <a:pPr algn="just"/>
            <a:endParaRPr lang="es-CO" sz="1700" b="0" i="0" dirty="0">
              <a:solidFill>
                <a:schemeClr val="tx1"/>
              </a:solidFill>
              <a:effectLst/>
              <a:latin typeface="Calibri" panose="020F0502020204030204" pitchFamily="34" charset="0"/>
              <a:cs typeface="Calibri" panose="020F0502020204030204" pitchFamily="34" charset="0"/>
            </a:endParaRPr>
          </a:p>
          <a:p>
            <a:pPr algn="just"/>
            <a:r>
              <a:rPr lang="es-CO" sz="1700" b="0" i="0" dirty="0">
                <a:solidFill>
                  <a:schemeClr val="tx1"/>
                </a:solidFill>
                <a:effectLst/>
                <a:latin typeface="Calibri" panose="020F0502020204030204" pitchFamily="34" charset="0"/>
                <a:cs typeface="Calibri" panose="020F0502020204030204" pitchFamily="34" charset="0"/>
              </a:rPr>
              <a:t>En el efecto suspensivo se concederá la apelación de la decisión de archivo, del fallo de primera instancia y de la decisión que niega totalmente la práctica de pruebas si no se han decretado de oficio.</a:t>
            </a:r>
          </a:p>
          <a:p>
            <a:pPr algn="just"/>
            <a:endParaRPr lang="es-CO" sz="1700" b="0" i="0" dirty="0">
              <a:solidFill>
                <a:schemeClr val="tx1"/>
              </a:solidFill>
              <a:effectLst/>
              <a:latin typeface="Calibri" panose="020F0502020204030204" pitchFamily="34" charset="0"/>
              <a:cs typeface="Calibri" panose="020F0502020204030204" pitchFamily="34" charset="0"/>
            </a:endParaRPr>
          </a:p>
          <a:p>
            <a:pPr algn="just"/>
            <a:r>
              <a:rPr lang="es-CO" sz="1700" b="0" i="0" dirty="0">
                <a:solidFill>
                  <a:schemeClr val="tx1"/>
                </a:solidFill>
                <a:effectLst/>
                <a:latin typeface="Calibri" panose="020F0502020204030204" pitchFamily="34" charset="0"/>
                <a:cs typeface="Calibri" panose="020F0502020204030204" pitchFamily="34" charset="0"/>
              </a:rPr>
              <a:t>Cuando se niegue la totalidad de las pruebas y se decreten de oficio, o la negación de pruebas a solicitud del disciplinado sea parcial, se concederá en el efecto devolutivo.</a:t>
            </a:r>
          </a:p>
        </p:txBody>
      </p:sp>
      <p:sp>
        <p:nvSpPr>
          <p:cNvPr id="52229" name="CuadroTexto 5">
            <a:extLst>
              <a:ext uri="{FF2B5EF4-FFF2-40B4-BE49-F238E27FC236}">
                <a16:creationId xmlns:a16="http://schemas.microsoft.com/office/drawing/2014/main" id="{E182A25E-8E36-1BF6-E477-C8ABF33BA8B4}"/>
              </a:ext>
            </a:extLst>
          </p:cNvPr>
          <p:cNvSpPr txBox="1">
            <a:spLocks noChangeArrowheads="1"/>
          </p:cNvSpPr>
          <p:nvPr/>
        </p:nvSpPr>
        <p:spPr bwMode="auto">
          <a:xfrm>
            <a:off x="4197176" y="134128"/>
            <a:ext cx="5228715" cy="707886"/>
          </a:xfrm>
          <a:prstGeom prst="rect">
            <a:avLst/>
          </a:prstGeom>
          <a:noFill/>
          <a:ln>
            <a:solidFill>
              <a:schemeClr val="bg1"/>
            </a:solidFill>
          </a:ln>
        </p:spPr>
        <p:txBody>
          <a:bodyPr wrap="square">
            <a:spAutoFit/>
          </a:bodyPr>
          <a:lstStyle>
            <a:lvl1pPr>
              <a:spcBef>
                <a:spcPts val="1000"/>
              </a:spcBef>
              <a:buClr>
                <a:schemeClr val="accent1"/>
              </a:buClr>
              <a:buSzPct val="80000"/>
              <a:buFont typeface="Wingdings 3" pitchFamily="2" charset="2"/>
              <a:buChar char=""/>
              <a:defRPr>
                <a:solidFill>
                  <a:srgbClr val="404040"/>
                </a:solidFill>
                <a:latin typeface="Trebuchet MS" panose="020B0703020202090204" pitchFamily="34" charset="0"/>
              </a:defRPr>
            </a:lvl1pPr>
            <a:lvl2pPr marL="742950" indent="-285750">
              <a:spcBef>
                <a:spcPts val="1000"/>
              </a:spcBef>
              <a:buClr>
                <a:schemeClr val="accent1"/>
              </a:buClr>
              <a:buSzPct val="80000"/>
              <a:buFont typeface="Wingdings 3" pitchFamily="2" charset="2"/>
              <a:buChar char=""/>
              <a:defRPr sz="1600">
                <a:solidFill>
                  <a:srgbClr val="404040"/>
                </a:solidFill>
                <a:latin typeface="Trebuchet MS" panose="020B0703020202090204" pitchFamily="34" charset="0"/>
              </a:defRPr>
            </a:lvl2pPr>
            <a:lvl3pPr marL="1143000" indent="-228600">
              <a:spcBef>
                <a:spcPts val="1000"/>
              </a:spcBef>
              <a:buClr>
                <a:schemeClr val="accent1"/>
              </a:buClr>
              <a:buSzPct val="80000"/>
              <a:buFont typeface="Wingdings 3" pitchFamily="2" charset="2"/>
              <a:buChar char=""/>
              <a:defRPr sz="1400">
                <a:solidFill>
                  <a:srgbClr val="404040"/>
                </a:solidFill>
                <a:latin typeface="Trebuchet MS" panose="020B0703020202090204" pitchFamily="34" charset="0"/>
              </a:defRPr>
            </a:lvl3pPr>
            <a:lvl4pPr marL="16002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4pPr>
            <a:lvl5pPr marL="20574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5pPr>
            <a:lvl6pPr marL="25146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6pPr>
            <a:lvl7pPr marL="29718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7pPr>
            <a:lvl8pPr marL="34290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8pPr>
            <a:lvl9pPr marL="38862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9pPr>
          </a:lstStyle>
          <a:p>
            <a:pPr algn="ctr" eaLnBrk="1" hangingPunct="1">
              <a:spcBef>
                <a:spcPct val="0"/>
              </a:spcBef>
              <a:buClrTx/>
              <a:buSzTx/>
              <a:buFontTx/>
              <a:buNone/>
            </a:pPr>
            <a:r>
              <a:rPr lang="es-ES" altLang="es-CO" sz="4000" b="1" dirty="0">
                <a:solidFill>
                  <a:schemeClr val="bg1"/>
                </a:solidFill>
                <a:latin typeface="Calibri" panose="020F0502020204030204" pitchFamily="34" charset="0"/>
                <a:ea typeface="Arial Black" panose="020B0604020202020204" pitchFamily="34" charset="0"/>
                <a:cs typeface="Calibri" panose="020F0502020204030204" pitchFamily="34" charset="0"/>
              </a:rPr>
              <a:t>RECURSOS</a:t>
            </a:r>
            <a:endParaRPr lang="es-CO" altLang="es-CO" sz="4000" dirty="0">
              <a:solidFill>
                <a:schemeClr val="bg1"/>
              </a:solidFill>
              <a:latin typeface="Calibri" panose="020F0502020204030204" pitchFamily="34" charset="0"/>
              <a:ea typeface="Arial Black" panose="020B0604020202020204" pitchFamily="34" charset="0"/>
              <a:cs typeface="Calibri" panose="020F0502020204030204" pitchFamily="34" charset="0"/>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ángulo redondeado 9">
            <a:extLst>
              <a:ext uri="{FF2B5EF4-FFF2-40B4-BE49-F238E27FC236}">
                <a16:creationId xmlns:a16="http://schemas.microsoft.com/office/drawing/2014/main" id="{5F7D75E7-4BF2-9523-37C7-B2693E5203BF}"/>
              </a:ext>
            </a:extLst>
          </p:cNvPr>
          <p:cNvSpPr/>
          <p:nvPr/>
        </p:nvSpPr>
        <p:spPr>
          <a:xfrm>
            <a:off x="522642" y="3226526"/>
            <a:ext cx="2612443" cy="140494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endParaRPr lang="es-ES" sz="2000" b="1" dirty="0">
              <a:solidFill>
                <a:schemeClr val="tx1"/>
              </a:solidFill>
            </a:endParaRPr>
          </a:p>
          <a:p>
            <a:pPr algn="ctr" eaLnBrk="1" fontAlgn="auto" hangingPunct="1">
              <a:spcBef>
                <a:spcPts val="0"/>
              </a:spcBef>
              <a:spcAft>
                <a:spcPts val="0"/>
              </a:spcAft>
              <a:defRPr/>
            </a:pPr>
            <a:r>
              <a:rPr lang="es-CO" sz="2000" b="1" dirty="0">
                <a:solidFill>
                  <a:schemeClr val="tx1"/>
                </a:solidFill>
              </a:rPr>
              <a:t>OPORTUNIDAD Y SUSTENTACIÓN </a:t>
            </a:r>
            <a:endParaRPr lang="es-ES" sz="2000" b="1" dirty="0">
              <a:solidFill>
                <a:schemeClr val="tx1"/>
              </a:solidFill>
            </a:endParaRPr>
          </a:p>
          <a:p>
            <a:pPr algn="ctr" eaLnBrk="1" fontAlgn="auto" hangingPunct="1">
              <a:spcBef>
                <a:spcPts val="0"/>
              </a:spcBef>
              <a:spcAft>
                <a:spcPts val="0"/>
              </a:spcAft>
              <a:defRPr/>
            </a:pPr>
            <a:r>
              <a:rPr lang="es-ES" sz="2000" dirty="0">
                <a:solidFill>
                  <a:srgbClr val="0070C0"/>
                </a:solidFill>
              </a:rPr>
              <a:t>(Art. 164)</a:t>
            </a:r>
            <a:endParaRPr lang="es-CO" sz="2000" dirty="0">
              <a:solidFill>
                <a:srgbClr val="0000FF"/>
              </a:solidFill>
            </a:endParaRPr>
          </a:p>
          <a:p>
            <a:pPr algn="ctr" eaLnBrk="1" fontAlgn="auto" hangingPunct="1">
              <a:spcBef>
                <a:spcPts val="0"/>
              </a:spcBef>
              <a:spcAft>
                <a:spcPts val="0"/>
              </a:spcAft>
              <a:defRPr/>
            </a:pPr>
            <a:endParaRPr lang="es-CO" sz="2000" dirty="0">
              <a:solidFill>
                <a:srgbClr val="0000FF"/>
              </a:solidFill>
            </a:endParaRPr>
          </a:p>
        </p:txBody>
      </p:sp>
      <p:sp>
        <p:nvSpPr>
          <p:cNvPr id="5" name="Rectángulo redondeado 3">
            <a:extLst>
              <a:ext uri="{FF2B5EF4-FFF2-40B4-BE49-F238E27FC236}">
                <a16:creationId xmlns:a16="http://schemas.microsoft.com/office/drawing/2014/main" id="{D7FDDEA2-637F-04CC-BF6B-F892B897D51D}"/>
              </a:ext>
            </a:extLst>
          </p:cNvPr>
          <p:cNvSpPr/>
          <p:nvPr/>
        </p:nvSpPr>
        <p:spPr>
          <a:xfrm>
            <a:off x="3823652" y="1396058"/>
            <a:ext cx="7845705" cy="512230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just"/>
            <a:endParaRPr lang="es-CO" sz="2000" b="0" i="0" dirty="0">
              <a:solidFill>
                <a:srgbClr val="4B4949"/>
              </a:solidFill>
              <a:effectLst/>
              <a:latin typeface="Calibri" panose="020F0502020204030204" pitchFamily="34" charset="0"/>
              <a:cs typeface="Calibri" panose="020F0502020204030204" pitchFamily="34" charset="0"/>
            </a:endParaRPr>
          </a:p>
          <a:p>
            <a:pPr algn="just"/>
            <a:r>
              <a:rPr lang="es-CO" sz="2000" b="0" i="0" dirty="0">
                <a:solidFill>
                  <a:schemeClr val="tx1"/>
                </a:solidFill>
                <a:effectLst/>
                <a:latin typeface="Calibri" panose="020F0502020204030204" pitchFamily="34" charset="0"/>
                <a:cs typeface="Calibri" panose="020F0502020204030204" pitchFamily="34" charset="0"/>
              </a:rPr>
              <a:t>Los recursos se podrán interponer y sustentar por los sujetos procesales desde la fecha en que se haya proferido la providencia hasta tres días después, contados a partir de la última notificación hecha a los sujetos procesales. Si esta se hizo en estrados, la impugnación y sustentación solo proceden oralmente en el mismo acto, si es de reposición o negativa de pruebas y si es contra el fallo se podrá sustentar inmediatamente en forma oral o por escrito dentro de los dos días siguientes a su notificación.</a:t>
            </a:r>
          </a:p>
          <a:p>
            <a:pPr algn="just"/>
            <a:endParaRPr lang="es-CO" sz="2000" b="0" i="0" dirty="0">
              <a:solidFill>
                <a:schemeClr val="tx1"/>
              </a:solidFill>
              <a:effectLst/>
              <a:latin typeface="Calibri" panose="020F0502020204030204" pitchFamily="34" charset="0"/>
              <a:cs typeface="Calibri" panose="020F0502020204030204" pitchFamily="34" charset="0"/>
            </a:endParaRPr>
          </a:p>
          <a:p>
            <a:pPr algn="just"/>
            <a:r>
              <a:rPr lang="es-CO" sz="2000" b="0" i="0" dirty="0">
                <a:solidFill>
                  <a:schemeClr val="tx1"/>
                </a:solidFill>
                <a:effectLst/>
                <a:latin typeface="Calibri" panose="020F0502020204030204" pitchFamily="34" charset="0"/>
                <a:cs typeface="Calibri" panose="020F0502020204030204" pitchFamily="34" charset="0"/>
              </a:rPr>
              <a:t>En caso de que el interesado se encuentre en el área de operaciones y la audiencia se esté desarrollando virtualmente o por otro medio de comunicación, se podrá interponer y sustentar el recurso por ese mismo medio o por escrito en los términos previstos en esta ley.</a:t>
            </a:r>
          </a:p>
          <a:p>
            <a:pPr algn="just" eaLnBrk="1" fontAlgn="auto" hangingPunct="1">
              <a:spcBef>
                <a:spcPts val="0"/>
              </a:spcBef>
              <a:spcAft>
                <a:spcPts val="0"/>
              </a:spcAft>
              <a:defRPr/>
            </a:pPr>
            <a:endParaRPr lang="es-CO" sz="2800" dirty="0">
              <a:solidFill>
                <a:schemeClr val="tx1"/>
              </a:solidFill>
              <a:latin typeface="Arial" panose="020B0604020202020204" pitchFamily="34" charset="0"/>
              <a:cs typeface="Arial" panose="020B0604020202020204" pitchFamily="34" charset="0"/>
            </a:endParaRPr>
          </a:p>
        </p:txBody>
      </p:sp>
      <p:sp>
        <p:nvSpPr>
          <p:cNvPr id="51205" name="CuadroTexto 5">
            <a:extLst>
              <a:ext uri="{FF2B5EF4-FFF2-40B4-BE49-F238E27FC236}">
                <a16:creationId xmlns:a16="http://schemas.microsoft.com/office/drawing/2014/main" id="{36D5F02C-6F1A-E98A-681B-A047FAE0E352}"/>
              </a:ext>
            </a:extLst>
          </p:cNvPr>
          <p:cNvSpPr txBox="1">
            <a:spLocks noChangeArrowheads="1"/>
          </p:cNvSpPr>
          <p:nvPr/>
        </p:nvSpPr>
        <p:spPr bwMode="auto">
          <a:xfrm>
            <a:off x="3429294" y="339635"/>
            <a:ext cx="5333411" cy="584200"/>
          </a:xfrm>
          <a:prstGeom prst="rect">
            <a:avLst/>
          </a:prstGeom>
          <a:noFill/>
          <a:ln>
            <a:solidFill>
              <a:schemeClr val="bg1"/>
            </a:solidFill>
          </a:ln>
        </p:spPr>
        <p:txBody>
          <a:bodyPr wrap="square">
            <a:spAutoFit/>
          </a:bodyPr>
          <a:lstStyle>
            <a:lvl1pPr>
              <a:spcBef>
                <a:spcPts val="1000"/>
              </a:spcBef>
              <a:buClr>
                <a:schemeClr val="accent1"/>
              </a:buClr>
              <a:buSzPct val="80000"/>
              <a:buFont typeface="Wingdings 3" pitchFamily="2" charset="2"/>
              <a:buChar char=""/>
              <a:defRPr>
                <a:solidFill>
                  <a:srgbClr val="404040"/>
                </a:solidFill>
                <a:latin typeface="Trebuchet MS" panose="020B0703020202090204" pitchFamily="34" charset="0"/>
              </a:defRPr>
            </a:lvl1pPr>
            <a:lvl2pPr marL="742950" indent="-285750">
              <a:spcBef>
                <a:spcPts val="1000"/>
              </a:spcBef>
              <a:buClr>
                <a:schemeClr val="accent1"/>
              </a:buClr>
              <a:buSzPct val="80000"/>
              <a:buFont typeface="Wingdings 3" pitchFamily="2" charset="2"/>
              <a:buChar char=""/>
              <a:defRPr sz="1600">
                <a:solidFill>
                  <a:srgbClr val="404040"/>
                </a:solidFill>
                <a:latin typeface="Trebuchet MS" panose="020B0703020202090204" pitchFamily="34" charset="0"/>
              </a:defRPr>
            </a:lvl2pPr>
            <a:lvl3pPr marL="1143000" indent="-228600">
              <a:spcBef>
                <a:spcPts val="1000"/>
              </a:spcBef>
              <a:buClr>
                <a:schemeClr val="accent1"/>
              </a:buClr>
              <a:buSzPct val="80000"/>
              <a:buFont typeface="Wingdings 3" pitchFamily="2" charset="2"/>
              <a:buChar char=""/>
              <a:defRPr sz="1400">
                <a:solidFill>
                  <a:srgbClr val="404040"/>
                </a:solidFill>
                <a:latin typeface="Trebuchet MS" panose="020B0703020202090204" pitchFamily="34" charset="0"/>
              </a:defRPr>
            </a:lvl3pPr>
            <a:lvl4pPr marL="16002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4pPr>
            <a:lvl5pPr marL="20574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5pPr>
            <a:lvl6pPr marL="25146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6pPr>
            <a:lvl7pPr marL="29718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7pPr>
            <a:lvl8pPr marL="34290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8pPr>
            <a:lvl9pPr marL="38862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9pPr>
          </a:lstStyle>
          <a:p>
            <a:pPr algn="ctr" eaLnBrk="1" hangingPunct="1">
              <a:spcBef>
                <a:spcPct val="0"/>
              </a:spcBef>
              <a:buClrTx/>
              <a:buSzTx/>
              <a:buFontTx/>
              <a:buNone/>
            </a:pPr>
            <a:r>
              <a:rPr lang="es-ES" altLang="es-CO" sz="3200" b="1" dirty="0">
                <a:solidFill>
                  <a:schemeClr val="bg1"/>
                </a:solidFill>
                <a:latin typeface="Arial Black" panose="020B0604020202020204" pitchFamily="34" charset="0"/>
                <a:ea typeface="Arial Black" panose="020B0604020202020204" pitchFamily="34" charset="0"/>
                <a:cs typeface="Arial Black" panose="020B0604020202020204" pitchFamily="34" charset="0"/>
              </a:rPr>
              <a:t>RECURSOS</a:t>
            </a:r>
            <a:endParaRPr lang="es-CO" altLang="es-CO" sz="3200" dirty="0">
              <a:solidFill>
                <a:schemeClr val="bg1"/>
              </a:solidFill>
              <a:latin typeface="Arial Black" panose="020B0604020202020204" pitchFamily="34" charset="0"/>
              <a:ea typeface="Arial Black" panose="020B0604020202020204" pitchFamily="34" charset="0"/>
              <a:cs typeface="Arial Black" panose="020B0604020202020204" pitchFamily="34" charset="0"/>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49" name="CuadroTexto 1">
            <a:extLst>
              <a:ext uri="{FF2B5EF4-FFF2-40B4-BE49-F238E27FC236}">
                <a16:creationId xmlns:a16="http://schemas.microsoft.com/office/drawing/2014/main" id="{582DDEB3-64C8-0956-42A9-4BFB5F0A513F}"/>
              </a:ext>
            </a:extLst>
          </p:cNvPr>
          <p:cNvSpPr txBox="1">
            <a:spLocks noChangeArrowheads="1"/>
          </p:cNvSpPr>
          <p:nvPr/>
        </p:nvSpPr>
        <p:spPr bwMode="auto">
          <a:xfrm>
            <a:off x="4271817" y="195288"/>
            <a:ext cx="4948172" cy="769441"/>
          </a:xfrm>
          <a:prstGeom prst="rect">
            <a:avLst/>
          </a:prstGeom>
          <a:noFill/>
          <a:ln>
            <a:solidFill>
              <a:schemeClr val="bg1"/>
            </a:solidFill>
          </a:ln>
        </p:spPr>
        <p:txBody>
          <a:bodyPr wrap="square">
            <a:spAutoFit/>
          </a:bodyPr>
          <a:lstStyle>
            <a:lvl1pPr>
              <a:spcBef>
                <a:spcPts val="1000"/>
              </a:spcBef>
              <a:buClr>
                <a:schemeClr val="accent1"/>
              </a:buClr>
              <a:buSzPct val="80000"/>
              <a:buFont typeface="Wingdings 3" pitchFamily="2" charset="2"/>
              <a:buChar char=""/>
              <a:defRPr>
                <a:solidFill>
                  <a:srgbClr val="404040"/>
                </a:solidFill>
                <a:latin typeface="Trebuchet MS" panose="020B0703020202090204" pitchFamily="34" charset="0"/>
              </a:defRPr>
            </a:lvl1pPr>
            <a:lvl2pPr marL="742950" indent="-285750">
              <a:spcBef>
                <a:spcPts val="1000"/>
              </a:spcBef>
              <a:buClr>
                <a:schemeClr val="accent1"/>
              </a:buClr>
              <a:buSzPct val="80000"/>
              <a:buFont typeface="Wingdings 3" pitchFamily="2" charset="2"/>
              <a:buChar char=""/>
              <a:defRPr sz="1600">
                <a:solidFill>
                  <a:srgbClr val="404040"/>
                </a:solidFill>
                <a:latin typeface="Trebuchet MS" panose="020B0703020202090204" pitchFamily="34" charset="0"/>
              </a:defRPr>
            </a:lvl2pPr>
            <a:lvl3pPr marL="1143000" indent="-228600">
              <a:spcBef>
                <a:spcPts val="1000"/>
              </a:spcBef>
              <a:buClr>
                <a:schemeClr val="accent1"/>
              </a:buClr>
              <a:buSzPct val="80000"/>
              <a:buFont typeface="Wingdings 3" pitchFamily="2" charset="2"/>
              <a:buChar char=""/>
              <a:defRPr sz="1400">
                <a:solidFill>
                  <a:srgbClr val="404040"/>
                </a:solidFill>
                <a:latin typeface="Trebuchet MS" panose="020B0703020202090204" pitchFamily="34" charset="0"/>
              </a:defRPr>
            </a:lvl3pPr>
            <a:lvl4pPr marL="16002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4pPr>
            <a:lvl5pPr marL="20574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5pPr>
            <a:lvl6pPr marL="25146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6pPr>
            <a:lvl7pPr marL="29718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7pPr>
            <a:lvl8pPr marL="34290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8pPr>
            <a:lvl9pPr marL="38862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9pPr>
          </a:lstStyle>
          <a:p>
            <a:pPr algn="ctr" eaLnBrk="1" hangingPunct="1">
              <a:spcBef>
                <a:spcPct val="0"/>
              </a:spcBef>
              <a:buClrTx/>
              <a:buSzTx/>
              <a:buFontTx/>
              <a:buNone/>
            </a:pPr>
            <a:r>
              <a:rPr lang="es-ES" altLang="es-CO" sz="4400" b="1" dirty="0">
                <a:solidFill>
                  <a:schemeClr val="bg1"/>
                </a:solidFill>
                <a:latin typeface="Calibri" panose="020F0502020204030204" pitchFamily="34" charset="0"/>
                <a:ea typeface="Arial Black" panose="020B0604020202020204" pitchFamily="34" charset="0"/>
                <a:cs typeface="Calibri" panose="020F0502020204030204" pitchFamily="34" charset="0"/>
              </a:rPr>
              <a:t>RECURSOS</a:t>
            </a:r>
            <a:endParaRPr lang="es-CO" altLang="es-CO" sz="4400" dirty="0">
              <a:solidFill>
                <a:schemeClr val="bg1"/>
              </a:solidFill>
              <a:latin typeface="Calibri" panose="020F0502020204030204" pitchFamily="34" charset="0"/>
              <a:ea typeface="Arial Black" panose="020B0604020202020204" pitchFamily="34" charset="0"/>
              <a:cs typeface="Calibri" panose="020F0502020204030204" pitchFamily="34" charset="0"/>
            </a:endParaRPr>
          </a:p>
        </p:txBody>
      </p:sp>
      <p:sp>
        <p:nvSpPr>
          <p:cNvPr id="3" name="Rectángulo redondeado 6">
            <a:extLst>
              <a:ext uri="{FF2B5EF4-FFF2-40B4-BE49-F238E27FC236}">
                <a16:creationId xmlns:a16="http://schemas.microsoft.com/office/drawing/2014/main" id="{E1159AF3-6641-655D-962E-A1772AB95AAE}"/>
              </a:ext>
            </a:extLst>
          </p:cNvPr>
          <p:cNvSpPr/>
          <p:nvPr/>
        </p:nvSpPr>
        <p:spPr>
          <a:xfrm>
            <a:off x="422138" y="3013189"/>
            <a:ext cx="2347188" cy="138103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endParaRPr lang="es-ES" sz="2800" b="1" dirty="0">
              <a:solidFill>
                <a:schemeClr val="tx1"/>
              </a:solidFill>
            </a:endParaRPr>
          </a:p>
          <a:p>
            <a:pPr algn="ctr" eaLnBrk="1" fontAlgn="auto" hangingPunct="1">
              <a:spcBef>
                <a:spcPts val="0"/>
              </a:spcBef>
              <a:spcAft>
                <a:spcPts val="0"/>
              </a:spcAft>
              <a:defRPr/>
            </a:pPr>
            <a:r>
              <a:rPr lang="es-ES" sz="2400" b="1" dirty="0">
                <a:solidFill>
                  <a:schemeClr val="tx1"/>
                </a:solidFill>
              </a:rPr>
              <a:t>INSISTENCIA</a:t>
            </a:r>
          </a:p>
          <a:p>
            <a:pPr algn="ctr" eaLnBrk="1" fontAlgn="auto" hangingPunct="1">
              <a:spcBef>
                <a:spcPts val="0"/>
              </a:spcBef>
              <a:spcAft>
                <a:spcPts val="0"/>
              </a:spcAft>
              <a:defRPr/>
            </a:pPr>
            <a:r>
              <a:rPr lang="es-ES" sz="2800" dirty="0">
                <a:solidFill>
                  <a:srgbClr val="0070C0"/>
                </a:solidFill>
              </a:rPr>
              <a:t>(Art. 169)</a:t>
            </a:r>
            <a:endParaRPr lang="es-CO" sz="2800" dirty="0">
              <a:solidFill>
                <a:srgbClr val="0000FF"/>
              </a:solidFill>
            </a:endParaRPr>
          </a:p>
          <a:p>
            <a:pPr algn="ctr" eaLnBrk="1" fontAlgn="auto" hangingPunct="1">
              <a:spcBef>
                <a:spcPts val="0"/>
              </a:spcBef>
              <a:spcAft>
                <a:spcPts val="0"/>
              </a:spcAft>
              <a:defRPr/>
            </a:pPr>
            <a:endParaRPr lang="es-CO" sz="2800" dirty="0">
              <a:solidFill>
                <a:srgbClr val="0000FF"/>
              </a:solidFill>
            </a:endParaRPr>
          </a:p>
        </p:txBody>
      </p:sp>
      <p:sp>
        <p:nvSpPr>
          <p:cNvPr id="5" name="Rectángulo redondeado 3">
            <a:extLst>
              <a:ext uri="{FF2B5EF4-FFF2-40B4-BE49-F238E27FC236}">
                <a16:creationId xmlns:a16="http://schemas.microsoft.com/office/drawing/2014/main" id="{E1A830FE-FED0-6227-C32A-70CF8834E151}"/>
              </a:ext>
            </a:extLst>
          </p:cNvPr>
          <p:cNvSpPr/>
          <p:nvPr/>
        </p:nvSpPr>
        <p:spPr>
          <a:xfrm>
            <a:off x="3287712" y="1348589"/>
            <a:ext cx="8643876" cy="513058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marL="342900" indent="-342900" algn="just">
              <a:buFont typeface="Wingdings" pitchFamily="2" charset="2"/>
              <a:buChar char="Ø"/>
            </a:pPr>
            <a:r>
              <a:rPr lang="es-CO" sz="1900" b="0" i="0" dirty="0">
                <a:solidFill>
                  <a:schemeClr val="tx1"/>
                </a:solidFill>
                <a:effectLst/>
                <a:latin typeface="Calibri" panose="020F0502020204030204" pitchFamily="34" charset="0"/>
                <a:cs typeface="Calibri" panose="020F0502020204030204" pitchFamily="34" charset="0"/>
              </a:rPr>
              <a:t>Esta insistencia solo procederá cuando se rechace o niegue el recurso de apelación, caso en el cual el interesado, dentro del término de ejecutoria, podrá solicitar copias de la providencia impugnada y de las demás piezas pertinentes, las cuales se compulsarán dentro del término improrrogable de dos días.</a:t>
            </a:r>
          </a:p>
          <a:p>
            <a:pPr marL="342900" indent="-342900" algn="just">
              <a:buFont typeface="Wingdings" pitchFamily="2" charset="2"/>
              <a:buChar char="Ø"/>
            </a:pPr>
            <a:endParaRPr lang="es-CO" sz="1900" b="0" i="0" dirty="0">
              <a:solidFill>
                <a:schemeClr val="tx1"/>
              </a:solidFill>
              <a:effectLst/>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1900" b="0" i="0" dirty="0">
                <a:solidFill>
                  <a:schemeClr val="tx1"/>
                </a:solidFill>
                <a:effectLst/>
                <a:latin typeface="Calibri" panose="020F0502020204030204" pitchFamily="34" charset="0"/>
                <a:cs typeface="Calibri" panose="020F0502020204030204" pitchFamily="34" charset="0"/>
              </a:rPr>
              <a:t>La insistencia será presentada ante quien negó o rechazó el recurso de apelación, este la remitirá al funcionario con atribuciones disciplinarias competente en segunda instancia, con la documentación pertinente anexa, dentro de los dos días inmediatamente siguientes al de la radicación de la misma en su despacho. El competente resolverá de plano dentro de los tres días siguientes al recibo de la solicitud.</a:t>
            </a:r>
          </a:p>
          <a:p>
            <a:pPr marL="342900" indent="-342900" algn="just">
              <a:buFont typeface="Wingdings" pitchFamily="2" charset="2"/>
              <a:buChar char="Ø"/>
            </a:pPr>
            <a:endParaRPr lang="es-CO" sz="1900" b="0" i="0" dirty="0">
              <a:solidFill>
                <a:schemeClr val="tx1"/>
              </a:solidFill>
              <a:effectLst/>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1900" b="0" i="0" dirty="0">
                <a:solidFill>
                  <a:schemeClr val="tx1"/>
                </a:solidFill>
                <a:effectLst/>
                <a:latin typeface="Calibri" panose="020F0502020204030204" pitchFamily="34" charset="0"/>
                <a:cs typeface="Calibri" panose="020F0502020204030204" pitchFamily="34" charset="0"/>
              </a:rPr>
              <a:t>Si quien conoce la insistencia necesitare copias de otras actuaciones procesales, ordenará al competente que las remita inmediatamente.</a:t>
            </a:r>
          </a:p>
          <a:p>
            <a:pPr algn="just" eaLnBrk="1" fontAlgn="auto" hangingPunct="1">
              <a:spcBef>
                <a:spcPts val="0"/>
              </a:spcBef>
              <a:spcAft>
                <a:spcPts val="433"/>
              </a:spcAft>
              <a:defRPr/>
            </a:pPr>
            <a:endParaRPr lang="es-CO" dirty="0">
              <a:solidFill>
                <a:schemeClr val="tx1"/>
              </a:solidFill>
              <a:ea typeface="Calibri" panose="020F0502020204030204" pitchFamily="34" charset="0"/>
              <a:cs typeface="Times New Roman" panose="02020603050405020304" pitchFamily="18" charset="0"/>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C82C434-A0F7-3E4A-9FDB-1783013820C3}"/>
            </a:ext>
          </a:extLst>
        </p:cNvPr>
        <p:cNvGrpSpPr/>
        <p:nvPr/>
      </p:nvGrpSpPr>
      <p:grpSpPr>
        <a:xfrm>
          <a:off x="0" y="0"/>
          <a:ext cx="0" cy="0"/>
          <a:chOff x="0" y="0"/>
          <a:chExt cx="0" cy="0"/>
        </a:xfrm>
      </p:grpSpPr>
      <p:sp>
        <p:nvSpPr>
          <p:cNvPr id="2" name="Rectángulo redondeado 3">
            <a:extLst>
              <a:ext uri="{FF2B5EF4-FFF2-40B4-BE49-F238E27FC236}">
                <a16:creationId xmlns:a16="http://schemas.microsoft.com/office/drawing/2014/main" id="{EAC4FD60-7562-8505-B09D-E0B0D2228F3F}"/>
              </a:ext>
            </a:extLst>
          </p:cNvPr>
          <p:cNvSpPr/>
          <p:nvPr/>
        </p:nvSpPr>
        <p:spPr>
          <a:xfrm>
            <a:off x="795712" y="1711234"/>
            <a:ext cx="2243990" cy="86204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r>
              <a:rPr lang="es-ES" b="1" dirty="0">
                <a:solidFill>
                  <a:schemeClr val="tx1"/>
                </a:solidFill>
              </a:rPr>
              <a:t>NO REFORMATIO IN PEJUS</a:t>
            </a:r>
          </a:p>
          <a:p>
            <a:pPr algn="ctr" eaLnBrk="1" fontAlgn="auto" hangingPunct="1">
              <a:spcBef>
                <a:spcPts val="0"/>
              </a:spcBef>
              <a:spcAft>
                <a:spcPts val="0"/>
              </a:spcAft>
              <a:defRPr/>
            </a:pPr>
            <a:r>
              <a:rPr lang="es-ES" dirty="0">
                <a:solidFill>
                  <a:srgbClr val="0070C0"/>
                </a:solidFill>
              </a:rPr>
              <a:t>(Art. 132)</a:t>
            </a:r>
            <a:endParaRPr lang="es-CO" dirty="0">
              <a:solidFill>
                <a:srgbClr val="0000FF"/>
              </a:solidFill>
            </a:endParaRPr>
          </a:p>
        </p:txBody>
      </p:sp>
      <p:sp>
        <p:nvSpPr>
          <p:cNvPr id="3" name="Rectángulo redondeado 8">
            <a:extLst>
              <a:ext uri="{FF2B5EF4-FFF2-40B4-BE49-F238E27FC236}">
                <a16:creationId xmlns:a16="http://schemas.microsoft.com/office/drawing/2014/main" id="{767F135E-B128-28DF-1486-1FF91553288D}"/>
              </a:ext>
            </a:extLst>
          </p:cNvPr>
          <p:cNvSpPr/>
          <p:nvPr/>
        </p:nvSpPr>
        <p:spPr>
          <a:xfrm>
            <a:off x="795712" y="5037733"/>
            <a:ext cx="2243990" cy="63276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endParaRPr lang="es-ES" b="1" dirty="0">
              <a:solidFill>
                <a:schemeClr val="tx1"/>
              </a:solidFill>
            </a:endParaRPr>
          </a:p>
          <a:p>
            <a:pPr algn="ctr" eaLnBrk="1" fontAlgn="auto" hangingPunct="1">
              <a:spcBef>
                <a:spcPts val="0"/>
              </a:spcBef>
              <a:spcAft>
                <a:spcPts val="0"/>
              </a:spcAft>
              <a:defRPr/>
            </a:pPr>
            <a:r>
              <a:rPr lang="es-ES" b="1" dirty="0">
                <a:solidFill>
                  <a:schemeClr val="tx1"/>
                </a:solidFill>
              </a:rPr>
              <a:t>EJECUTORIA</a:t>
            </a:r>
          </a:p>
          <a:p>
            <a:pPr algn="ctr" eaLnBrk="1" fontAlgn="auto" hangingPunct="1">
              <a:spcBef>
                <a:spcPts val="0"/>
              </a:spcBef>
              <a:spcAft>
                <a:spcPts val="0"/>
              </a:spcAft>
              <a:defRPr/>
            </a:pPr>
            <a:r>
              <a:rPr lang="es-ES" dirty="0">
                <a:solidFill>
                  <a:srgbClr val="0070C0"/>
                </a:solidFill>
              </a:rPr>
              <a:t>(Art. 165)</a:t>
            </a:r>
            <a:endParaRPr lang="es-CO" dirty="0">
              <a:solidFill>
                <a:srgbClr val="0000FF"/>
              </a:solidFill>
            </a:endParaRPr>
          </a:p>
          <a:p>
            <a:pPr algn="ctr" eaLnBrk="1" fontAlgn="auto" hangingPunct="1">
              <a:spcBef>
                <a:spcPts val="0"/>
              </a:spcBef>
              <a:spcAft>
                <a:spcPts val="0"/>
              </a:spcAft>
              <a:defRPr/>
            </a:pPr>
            <a:endParaRPr lang="es-CO" dirty="0">
              <a:solidFill>
                <a:srgbClr val="0000FF"/>
              </a:solidFill>
            </a:endParaRPr>
          </a:p>
        </p:txBody>
      </p:sp>
      <p:sp>
        <p:nvSpPr>
          <p:cNvPr id="4" name="Rectángulo redondeado 3">
            <a:extLst>
              <a:ext uri="{FF2B5EF4-FFF2-40B4-BE49-F238E27FC236}">
                <a16:creationId xmlns:a16="http://schemas.microsoft.com/office/drawing/2014/main" id="{8F8E718C-0AEB-551E-0E5D-8E598DED56B0}"/>
              </a:ext>
            </a:extLst>
          </p:cNvPr>
          <p:cNvSpPr/>
          <p:nvPr/>
        </p:nvSpPr>
        <p:spPr>
          <a:xfrm>
            <a:off x="3432175" y="1240971"/>
            <a:ext cx="8070014" cy="203780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just" eaLnBrk="1" fontAlgn="auto" hangingPunct="1">
              <a:spcBef>
                <a:spcPts val="0"/>
              </a:spcBef>
              <a:spcAft>
                <a:spcPts val="0"/>
              </a:spcAft>
              <a:defRPr/>
            </a:pPr>
            <a:r>
              <a:rPr lang="es-CO" sz="2400" b="0" i="0" dirty="0">
                <a:solidFill>
                  <a:schemeClr val="tx1"/>
                </a:solidFill>
                <a:effectLst/>
                <a:latin typeface="Open Sans" panose="020B0606030504020204" pitchFamily="34" charset="0"/>
              </a:rPr>
              <a:t>El superior con atribuciones disciplinarias no podrá agravar la sanción impuesta cuando el disciplinable sea apelante único.</a:t>
            </a:r>
            <a:endParaRPr lang="es-CO" sz="2400" dirty="0">
              <a:solidFill>
                <a:schemeClr val="tx1"/>
              </a:solidFill>
            </a:endParaRPr>
          </a:p>
        </p:txBody>
      </p:sp>
      <p:sp>
        <p:nvSpPr>
          <p:cNvPr id="5" name="Rectángulo redondeado 3">
            <a:extLst>
              <a:ext uri="{FF2B5EF4-FFF2-40B4-BE49-F238E27FC236}">
                <a16:creationId xmlns:a16="http://schemas.microsoft.com/office/drawing/2014/main" id="{30F06E95-B18B-F7F5-1638-F68FD79E1559}"/>
              </a:ext>
            </a:extLst>
          </p:cNvPr>
          <p:cNvSpPr/>
          <p:nvPr/>
        </p:nvSpPr>
        <p:spPr>
          <a:xfrm>
            <a:off x="3480072" y="4271553"/>
            <a:ext cx="8070014" cy="203780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just"/>
            <a:r>
              <a:rPr lang="es-CO" sz="2400" b="0" i="0" dirty="0">
                <a:solidFill>
                  <a:schemeClr val="tx1"/>
                </a:solidFill>
                <a:effectLst/>
                <a:latin typeface="Open Sans" panose="020B0606030504020204" pitchFamily="34" charset="0"/>
              </a:rPr>
              <a:t>Las providencias quedarán ejecutoriadas tres días después de la última notificación hecha a las partes, si contra ellas no procede o no se interponen recursos.</a:t>
            </a:r>
            <a:endParaRPr lang="es-CO" sz="2400" b="0" i="0" dirty="0">
              <a:solidFill>
                <a:schemeClr val="tx1"/>
              </a:solidFill>
              <a:effectLst/>
              <a:latin typeface="Calibri" panose="020F0502020204030204" pitchFamily="34" charset="0"/>
              <a:cs typeface="Calibri" panose="020F0502020204030204" pitchFamily="34" charset="0"/>
            </a:endParaRPr>
          </a:p>
        </p:txBody>
      </p:sp>
      <p:sp>
        <p:nvSpPr>
          <p:cNvPr id="52229" name="CuadroTexto 5">
            <a:extLst>
              <a:ext uri="{FF2B5EF4-FFF2-40B4-BE49-F238E27FC236}">
                <a16:creationId xmlns:a16="http://schemas.microsoft.com/office/drawing/2014/main" id="{970CFD9D-6F68-ACD8-0387-1F6553F63CEE}"/>
              </a:ext>
            </a:extLst>
          </p:cNvPr>
          <p:cNvSpPr txBox="1">
            <a:spLocks noChangeArrowheads="1"/>
          </p:cNvSpPr>
          <p:nvPr/>
        </p:nvSpPr>
        <p:spPr bwMode="auto">
          <a:xfrm>
            <a:off x="4197176" y="134128"/>
            <a:ext cx="5228715" cy="707886"/>
          </a:xfrm>
          <a:prstGeom prst="rect">
            <a:avLst/>
          </a:prstGeom>
          <a:noFill/>
          <a:ln>
            <a:solidFill>
              <a:schemeClr val="bg1"/>
            </a:solidFill>
          </a:ln>
        </p:spPr>
        <p:txBody>
          <a:bodyPr wrap="square">
            <a:spAutoFit/>
          </a:bodyPr>
          <a:lstStyle>
            <a:lvl1pPr>
              <a:spcBef>
                <a:spcPts val="1000"/>
              </a:spcBef>
              <a:buClr>
                <a:schemeClr val="accent1"/>
              </a:buClr>
              <a:buSzPct val="80000"/>
              <a:buFont typeface="Wingdings 3" pitchFamily="2" charset="2"/>
              <a:buChar char=""/>
              <a:defRPr>
                <a:solidFill>
                  <a:srgbClr val="404040"/>
                </a:solidFill>
                <a:latin typeface="Trebuchet MS" panose="020B0703020202090204" pitchFamily="34" charset="0"/>
              </a:defRPr>
            </a:lvl1pPr>
            <a:lvl2pPr marL="742950" indent="-285750">
              <a:spcBef>
                <a:spcPts val="1000"/>
              </a:spcBef>
              <a:buClr>
                <a:schemeClr val="accent1"/>
              </a:buClr>
              <a:buSzPct val="80000"/>
              <a:buFont typeface="Wingdings 3" pitchFamily="2" charset="2"/>
              <a:buChar char=""/>
              <a:defRPr sz="1600">
                <a:solidFill>
                  <a:srgbClr val="404040"/>
                </a:solidFill>
                <a:latin typeface="Trebuchet MS" panose="020B0703020202090204" pitchFamily="34" charset="0"/>
              </a:defRPr>
            </a:lvl2pPr>
            <a:lvl3pPr marL="1143000" indent="-228600">
              <a:spcBef>
                <a:spcPts val="1000"/>
              </a:spcBef>
              <a:buClr>
                <a:schemeClr val="accent1"/>
              </a:buClr>
              <a:buSzPct val="80000"/>
              <a:buFont typeface="Wingdings 3" pitchFamily="2" charset="2"/>
              <a:buChar char=""/>
              <a:defRPr sz="1400">
                <a:solidFill>
                  <a:srgbClr val="404040"/>
                </a:solidFill>
                <a:latin typeface="Trebuchet MS" panose="020B0703020202090204" pitchFamily="34" charset="0"/>
              </a:defRPr>
            </a:lvl3pPr>
            <a:lvl4pPr marL="16002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4pPr>
            <a:lvl5pPr marL="2057400" indent="-228600">
              <a:spcBef>
                <a:spcPts val="1000"/>
              </a:spcBef>
              <a:buClr>
                <a:schemeClr val="accent1"/>
              </a:buClr>
              <a:buSzPct val="80000"/>
              <a:buFont typeface="Wingdings 3" pitchFamily="2" charset="2"/>
              <a:buChar char=""/>
              <a:defRPr sz="1200">
                <a:solidFill>
                  <a:srgbClr val="404040"/>
                </a:solidFill>
                <a:latin typeface="Trebuchet MS" panose="020B0703020202090204" pitchFamily="34" charset="0"/>
              </a:defRPr>
            </a:lvl5pPr>
            <a:lvl6pPr marL="25146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6pPr>
            <a:lvl7pPr marL="29718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7pPr>
            <a:lvl8pPr marL="34290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8pPr>
            <a:lvl9pPr marL="3886200" indent="-228600" defTabSz="457200" eaLnBrk="0" fontAlgn="base" hangingPunct="0">
              <a:spcBef>
                <a:spcPts val="1000"/>
              </a:spcBef>
              <a:spcAft>
                <a:spcPct val="0"/>
              </a:spcAft>
              <a:buClr>
                <a:schemeClr val="accent1"/>
              </a:buClr>
              <a:buSzPct val="80000"/>
              <a:buFont typeface="Wingdings 3" pitchFamily="2" charset="2"/>
              <a:buChar char=""/>
              <a:defRPr sz="1200">
                <a:solidFill>
                  <a:srgbClr val="404040"/>
                </a:solidFill>
                <a:latin typeface="Trebuchet MS" panose="020B0703020202090204" pitchFamily="34" charset="0"/>
              </a:defRPr>
            </a:lvl9pPr>
          </a:lstStyle>
          <a:p>
            <a:pPr algn="ctr" eaLnBrk="1" hangingPunct="1">
              <a:spcBef>
                <a:spcPct val="0"/>
              </a:spcBef>
              <a:buClrTx/>
              <a:buSzTx/>
              <a:buFontTx/>
              <a:buNone/>
            </a:pPr>
            <a:r>
              <a:rPr lang="es-ES" altLang="es-CO" sz="4000" b="1" dirty="0">
                <a:solidFill>
                  <a:schemeClr val="bg1"/>
                </a:solidFill>
                <a:latin typeface="Calibri" panose="020F0502020204030204" pitchFamily="34" charset="0"/>
                <a:ea typeface="Arial Black" panose="020B0604020202020204" pitchFamily="34" charset="0"/>
                <a:cs typeface="Calibri" panose="020F0502020204030204" pitchFamily="34" charset="0"/>
              </a:rPr>
              <a:t>RECURSOS</a:t>
            </a:r>
            <a:endParaRPr lang="es-CO" altLang="es-CO" sz="4000" dirty="0">
              <a:solidFill>
                <a:schemeClr val="bg1"/>
              </a:solidFill>
              <a:latin typeface="Calibri" panose="020F0502020204030204" pitchFamily="34" charset="0"/>
              <a:ea typeface="Arial Black" panose="020B0604020202020204" pitchFamily="34" charset="0"/>
              <a:cs typeface="Calibri" panose="020F0502020204030204" pitchFamily="34" charset="0"/>
            </a:endParaRPr>
          </a:p>
        </p:txBody>
      </p:sp>
    </p:spTree>
    <p:extLst>
      <p:ext uri="{BB962C8B-B14F-4D97-AF65-F5344CB8AC3E}">
        <p14:creationId xmlns:p14="http://schemas.microsoft.com/office/powerpoint/2010/main" val="63586052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 name="1 Título">
            <a:extLst>
              <a:ext uri="{FF2B5EF4-FFF2-40B4-BE49-F238E27FC236}">
                <a16:creationId xmlns:a16="http://schemas.microsoft.com/office/drawing/2014/main" id="{A0024B1A-2F82-BA64-8F1D-9D0EACF1D478}"/>
              </a:ext>
            </a:extLst>
          </p:cNvPr>
          <p:cNvSpPr txBox="1">
            <a:spLocks/>
          </p:cNvSpPr>
          <p:nvPr/>
        </p:nvSpPr>
        <p:spPr>
          <a:xfrm>
            <a:off x="3345656" y="998936"/>
            <a:ext cx="6172200" cy="857250"/>
          </a:xfrm>
          <a:prstGeom prst="rect">
            <a:avLst/>
          </a:prstGeom>
        </p:spPr>
        <p:txBody>
          <a:bodyPr vert="horz" lIns="65940" tIns="32970" rIns="65940" bIns="3297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O" altLang="es-CO" sz="2325" b="1"/>
              <a:t>   </a:t>
            </a:r>
          </a:p>
        </p:txBody>
      </p:sp>
      <p:sp>
        <p:nvSpPr>
          <p:cNvPr id="24" name="24 Rectángulo redondeado">
            <a:extLst>
              <a:ext uri="{FF2B5EF4-FFF2-40B4-BE49-F238E27FC236}">
                <a16:creationId xmlns:a16="http://schemas.microsoft.com/office/drawing/2014/main" id="{2AF0A039-0940-E5D8-D116-C37A05984CD9}"/>
              </a:ext>
            </a:extLst>
          </p:cNvPr>
          <p:cNvSpPr/>
          <p:nvPr/>
        </p:nvSpPr>
        <p:spPr>
          <a:xfrm>
            <a:off x="3241593" y="337128"/>
            <a:ext cx="5546900" cy="486966"/>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5940" tIns="32970" rIns="65940" bIns="32970" anchor="ctr"/>
          <a:lstStyle>
            <a:lvl1pPr eaLnBrk="0" hangingPunct="0">
              <a:defRPr sz="2400">
                <a:solidFill>
                  <a:schemeClr val="tx1"/>
                </a:solidFill>
                <a:latin typeface="News Gothic MT" charset="0"/>
                <a:ea typeface="MS PGothic" panose="020B0600070205080204" pitchFamily="34" charset="-128"/>
              </a:defRPr>
            </a:lvl1pPr>
            <a:lvl2pPr marL="742950" indent="-285750" eaLnBrk="0" hangingPunct="0">
              <a:defRPr sz="2400">
                <a:solidFill>
                  <a:schemeClr val="tx1"/>
                </a:solidFill>
                <a:latin typeface="News Gothic MT" charset="0"/>
                <a:ea typeface="MS PGothic" panose="020B0600070205080204" pitchFamily="34" charset="-128"/>
              </a:defRPr>
            </a:lvl2pPr>
            <a:lvl3pPr marL="1143000" indent="-228600" eaLnBrk="0" hangingPunct="0">
              <a:defRPr sz="2400">
                <a:solidFill>
                  <a:schemeClr val="tx1"/>
                </a:solidFill>
                <a:latin typeface="News Gothic MT" charset="0"/>
                <a:ea typeface="MS PGothic" panose="020B0600070205080204" pitchFamily="34" charset="-128"/>
              </a:defRPr>
            </a:lvl3pPr>
            <a:lvl4pPr marL="1600200" indent="-228600" eaLnBrk="0" hangingPunct="0">
              <a:defRPr sz="2400">
                <a:solidFill>
                  <a:schemeClr val="tx1"/>
                </a:solidFill>
                <a:latin typeface="News Gothic MT" charset="0"/>
                <a:ea typeface="MS PGothic" panose="020B0600070205080204" pitchFamily="34" charset="-128"/>
              </a:defRPr>
            </a:lvl4pPr>
            <a:lvl5pPr marL="2057400" indent="-228600" eaLnBrk="0" hangingPunct="0">
              <a:defRPr sz="2400">
                <a:solidFill>
                  <a:schemeClr val="tx1"/>
                </a:solidFill>
                <a:latin typeface="News Gothic MT"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News Gothic MT"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News Gothic MT"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News Gothic MT"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News Gothic MT" charset="0"/>
                <a:ea typeface="MS PGothic" panose="020B0600070205080204" pitchFamily="34" charset="-128"/>
              </a:defRPr>
            </a:lvl9pPr>
          </a:lstStyle>
          <a:p>
            <a:pPr algn="ctr" eaLnBrk="1" hangingPunct="1"/>
            <a:endParaRPr lang="es-CO" altLang="es-CO" sz="3200" b="1" dirty="0">
              <a:solidFill>
                <a:schemeClr val="bg1"/>
              </a:solidFill>
              <a:latin typeface="Calibri" panose="020F0502020204030204" pitchFamily="34" charset="0"/>
              <a:cs typeface="Calibri" panose="020F0502020204030204" pitchFamily="34" charset="0"/>
            </a:endParaRPr>
          </a:p>
          <a:p>
            <a:pPr algn="ctr" eaLnBrk="1" hangingPunct="1"/>
            <a:r>
              <a:rPr lang="es-CO" altLang="es-CO" sz="3200" b="1" dirty="0">
                <a:solidFill>
                  <a:schemeClr val="bg1"/>
                </a:solidFill>
                <a:latin typeface="Calibri" panose="020F0502020204030204" pitchFamily="34" charset="0"/>
                <a:cs typeface="Calibri" panose="020F0502020204030204" pitchFamily="34" charset="0"/>
              </a:rPr>
              <a:t>CADUCIDAD Y PRESCRIPCIÓN</a:t>
            </a:r>
          </a:p>
          <a:p>
            <a:pPr algn="ctr" eaLnBrk="1" hangingPunct="1"/>
            <a:endParaRPr lang="es-CO" altLang="es-CO" sz="3200" b="1" dirty="0">
              <a:solidFill>
                <a:schemeClr val="bg1"/>
              </a:solidFill>
              <a:latin typeface="Calibri" panose="020F0502020204030204" pitchFamily="34" charset="0"/>
              <a:cs typeface="Calibri" panose="020F0502020204030204" pitchFamily="34" charset="0"/>
            </a:endParaRPr>
          </a:p>
        </p:txBody>
      </p:sp>
      <p:sp>
        <p:nvSpPr>
          <p:cNvPr id="4" name="Subtítulo 7">
            <a:extLst>
              <a:ext uri="{FF2B5EF4-FFF2-40B4-BE49-F238E27FC236}">
                <a16:creationId xmlns:a16="http://schemas.microsoft.com/office/drawing/2014/main" id="{BF2AF874-6320-50DE-6D99-78EC2E945B3A}"/>
              </a:ext>
            </a:extLst>
          </p:cNvPr>
          <p:cNvSpPr txBox="1">
            <a:spLocks/>
          </p:cNvSpPr>
          <p:nvPr/>
        </p:nvSpPr>
        <p:spPr>
          <a:xfrm>
            <a:off x="537754" y="1356734"/>
            <a:ext cx="11116491" cy="5164138"/>
          </a:xfrm>
          <a:prstGeom prst="rect">
            <a:avLst/>
          </a:prstGeom>
          <a:solidFill>
            <a:schemeClr val="bg1"/>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endParaRPr lang="es-CO" dirty="0"/>
          </a:p>
          <a:p>
            <a:pPr>
              <a:defRPr/>
            </a:pPr>
            <a:endParaRPr lang="es-CO" dirty="0"/>
          </a:p>
          <a:p>
            <a:pPr>
              <a:defRPr/>
            </a:pPr>
            <a:endParaRPr lang="es-CO" dirty="0"/>
          </a:p>
          <a:p>
            <a:pPr>
              <a:defRPr/>
            </a:pPr>
            <a:endParaRPr lang="es-CO" dirty="0"/>
          </a:p>
          <a:p>
            <a:pPr marL="0" indent="0">
              <a:buNone/>
              <a:defRPr/>
            </a:pPr>
            <a:r>
              <a:rPr lang="es-CO" dirty="0"/>
              <a:t>		             </a:t>
            </a:r>
            <a:r>
              <a:rPr lang="es-CO" sz="2400" b="1" dirty="0"/>
              <a:t>5 AÑOS			        </a:t>
            </a:r>
            <a:r>
              <a:rPr lang="es-CO" sz="2400" b="1" dirty="0">
                <a:solidFill>
                  <a:srgbClr val="FF0000"/>
                </a:solidFill>
              </a:rPr>
              <a:t>5 AÑOS</a:t>
            </a:r>
            <a:r>
              <a:rPr lang="es-CO" b="1" dirty="0">
                <a:solidFill>
                  <a:srgbClr val="FF0000"/>
                </a:solidFill>
              </a:rPr>
              <a:t>		          		</a:t>
            </a:r>
          </a:p>
          <a:p>
            <a:pPr marL="0" indent="0">
              <a:buNone/>
              <a:defRPr/>
            </a:pPr>
            <a:r>
              <a:rPr lang="es-CO" sz="2000" b="1" dirty="0">
                <a:solidFill>
                  <a:srgbClr val="FF0000"/>
                </a:solidFill>
              </a:rPr>
              <a:t>                                              </a:t>
            </a:r>
            <a:r>
              <a:rPr lang="es-CO" sz="2000" b="1" dirty="0"/>
              <a:t>CADUCIDAD  </a:t>
            </a:r>
            <a:r>
              <a:rPr lang="es-CO" sz="2000" b="1" dirty="0">
                <a:solidFill>
                  <a:srgbClr val="FF0000"/>
                </a:solidFill>
              </a:rPr>
              <a:t>                                               PRESCRIPCIÓN</a:t>
            </a:r>
          </a:p>
        </p:txBody>
      </p:sp>
      <p:cxnSp>
        <p:nvCxnSpPr>
          <p:cNvPr id="5" name="Conector recto 4">
            <a:extLst>
              <a:ext uri="{FF2B5EF4-FFF2-40B4-BE49-F238E27FC236}">
                <a16:creationId xmlns:a16="http://schemas.microsoft.com/office/drawing/2014/main" id="{53D78B1A-20FE-9E17-84C8-D484A5FAE0AE}"/>
              </a:ext>
            </a:extLst>
          </p:cNvPr>
          <p:cNvCxnSpPr/>
          <p:nvPr/>
        </p:nvCxnSpPr>
        <p:spPr>
          <a:xfrm flipV="1">
            <a:off x="3036386" y="3855244"/>
            <a:ext cx="1663700" cy="7937"/>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6" name="Llamada de flecha a la derecha 5">
            <a:extLst>
              <a:ext uri="{FF2B5EF4-FFF2-40B4-BE49-F238E27FC236}">
                <a16:creationId xmlns:a16="http://schemas.microsoft.com/office/drawing/2014/main" id="{663E225F-1793-320B-8E15-72A48F6C49C2}"/>
              </a:ext>
            </a:extLst>
          </p:cNvPr>
          <p:cNvSpPr/>
          <p:nvPr/>
        </p:nvSpPr>
        <p:spPr>
          <a:xfrm>
            <a:off x="764604" y="2862262"/>
            <a:ext cx="2223783" cy="1985963"/>
          </a:xfrm>
          <a:prstGeom prst="rightArrowCallou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2000" b="1" dirty="0">
                <a:solidFill>
                  <a:schemeClr val="tx1"/>
                </a:solidFill>
              </a:rPr>
              <a:t>HECHOS</a:t>
            </a:r>
          </a:p>
          <a:p>
            <a:pPr algn="ctr">
              <a:defRPr/>
            </a:pPr>
            <a:endParaRPr lang="es-CO" sz="1400" b="1" dirty="0">
              <a:solidFill>
                <a:schemeClr val="tx1"/>
              </a:solidFill>
            </a:endParaRPr>
          </a:p>
          <a:p>
            <a:pPr algn="ctr">
              <a:defRPr/>
            </a:pPr>
            <a:endParaRPr lang="es-CO" sz="1400" b="1" dirty="0">
              <a:solidFill>
                <a:schemeClr val="tx1"/>
              </a:solidFill>
            </a:endParaRPr>
          </a:p>
          <a:p>
            <a:pPr algn="ctr">
              <a:defRPr/>
            </a:pPr>
            <a:r>
              <a:rPr lang="es-CO" sz="1400" b="1" dirty="0">
                <a:solidFill>
                  <a:schemeClr val="tx1"/>
                </a:solidFill>
              </a:rPr>
              <a:t>INSTANTÁNEA</a:t>
            </a:r>
          </a:p>
          <a:p>
            <a:pPr algn="ctr">
              <a:defRPr/>
            </a:pPr>
            <a:r>
              <a:rPr lang="es-CO" sz="1400" b="1" dirty="0">
                <a:solidFill>
                  <a:schemeClr val="tx1"/>
                </a:solidFill>
              </a:rPr>
              <a:t>PERMANENTE</a:t>
            </a:r>
          </a:p>
          <a:p>
            <a:pPr algn="ctr">
              <a:defRPr/>
            </a:pPr>
            <a:r>
              <a:rPr lang="es-CO" sz="1400" b="1" dirty="0">
                <a:solidFill>
                  <a:schemeClr val="tx1"/>
                </a:solidFill>
              </a:rPr>
              <a:t>CONTINUADA</a:t>
            </a:r>
          </a:p>
        </p:txBody>
      </p:sp>
      <p:sp>
        <p:nvSpPr>
          <p:cNvPr id="7" name="Llamada de flecha a la derecha 6">
            <a:extLst>
              <a:ext uri="{FF2B5EF4-FFF2-40B4-BE49-F238E27FC236}">
                <a16:creationId xmlns:a16="http://schemas.microsoft.com/office/drawing/2014/main" id="{EFAA968E-C866-81FB-F200-B59B439FF2B4}"/>
              </a:ext>
            </a:extLst>
          </p:cNvPr>
          <p:cNvSpPr/>
          <p:nvPr/>
        </p:nvSpPr>
        <p:spPr>
          <a:xfrm>
            <a:off x="4735775" y="2863850"/>
            <a:ext cx="2244725" cy="1985963"/>
          </a:xfrm>
          <a:prstGeom prst="rightArrowCallou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1600" b="1" dirty="0"/>
              <a:t>APERTURA DEL PROCESO</a:t>
            </a:r>
          </a:p>
        </p:txBody>
      </p:sp>
      <p:cxnSp>
        <p:nvCxnSpPr>
          <p:cNvPr id="8" name="Conector recto 7">
            <a:extLst>
              <a:ext uri="{FF2B5EF4-FFF2-40B4-BE49-F238E27FC236}">
                <a16:creationId xmlns:a16="http://schemas.microsoft.com/office/drawing/2014/main" id="{842AC07E-F5CF-1692-FBEF-87B9EB976907}"/>
              </a:ext>
            </a:extLst>
          </p:cNvPr>
          <p:cNvCxnSpPr>
            <a:cxnSpLocks/>
          </p:cNvCxnSpPr>
          <p:nvPr/>
        </p:nvCxnSpPr>
        <p:spPr>
          <a:xfrm>
            <a:off x="7028499" y="3863181"/>
            <a:ext cx="1924036"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0" name="CuadroTexto 9">
            <a:extLst>
              <a:ext uri="{FF2B5EF4-FFF2-40B4-BE49-F238E27FC236}">
                <a16:creationId xmlns:a16="http://schemas.microsoft.com/office/drawing/2014/main" id="{5819A516-92EB-6C75-43C0-A24FC077A5E6}"/>
              </a:ext>
            </a:extLst>
          </p:cNvPr>
          <p:cNvSpPr txBox="1"/>
          <p:nvPr/>
        </p:nvSpPr>
        <p:spPr>
          <a:xfrm>
            <a:off x="2333215" y="44067"/>
            <a:ext cx="184731" cy="369332"/>
          </a:xfrm>
          <a:prstGeom prst="rect">
            <a:avLst/>
          </a:prstGeom>
          <a:noFill/>
        </p:spPr>
        <p:txBody>
          <a:bodyPr wrap="none" rtlCol="0">
            <a:spAutoFit/>
          </a:bodyPr>
          <a:lstStyle/>
          <a:p>
            <a:endParaRPr lang="es-ES_tradnl" dirty="0"/>
          </a:p>
        </p:txBody>
      </p:sp>
      <p:sp>
        <p:nvSpPr>
          <p:cNvPr id="11" name="Rectángulo 10">
            <a:extLst>
              <a:ext uri="{FF2B5EF4-FFF2-40B4-BE49-F238E27FC236}">
                <a16:creationId xmlns:a16="http://schemas.microsoft.com/office/drawing/2014/main" id="{43F92243-9CE7-636D-4688-92F31BAB59EB}"/>
              </a:ext>
            </a:extLst>
          </p:cNvPr>
          <p:cNvSpPr/>
          <p:nvPr/>
        </p:nvSpPr>
        <p:spPr>
          <a:xfrm>
            <a:off x="9000309" y="2902285"/>
            <a:ext cx="2414777" cy="1905918"/>
          </a:xfrm>
          <a:prstGeom prst="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b="1" dirty="0">
                <a:solidFill>
                  <a:schemeClr val="tx1"/>
                </a:solidFill>
                <a:latin typeface="Open Sans" panose="020B0606030504020204" pitchFamily="34" charset="0"/>
              </a:rPr>
              <a:t>N</a:t>
            </a:r>
            <a:r>
              <a:rPr lang="es-CO" b="1" i="0" dirty="0">
                <a:solidFill>
                  <a:schemeClr val="tx1"/>
                </a:solidFill>
                <a:effectLst/>
                <a:latin typeface="Open Sans" panose="020B0606030504020204" pitchFamily="34" charset="0"/>
              </a:rPr>
              <a:t>OTIFICACIÓN DEL FALLO DE PRIMERA INSTANCIA </a:t>
            </a:r>
            <a:endParaRPr lang="es-ES_tradnl" b="1" dirty="0">
              <a:solidFill>
                <a:schemeClr val="tx1"/>
              </a:solidFill>
            </a:endParaRPr>
          </a:p>
        </p:txBody>
      </p:sp>
    </p:spTree>
    <p:extLst>
      <p:ext uri="{BB962C8B-B14F-4D97-AF65-F5344CB8AC3E}">
        <p14:creationId xmlns:p14="http://schemas.microsoft.com/office/powerpoint/2010/main" val="340258049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0" name="Conector recto 9">
            <a:extLst>
              <a:ext uri="{FF2B5EF4-FFF2-40B4-BE49-F238E27FC236}">
                <a16:creationId xmlns:a16="http://schemas.microsoft.com/office/drawing/2014/main" id="{49F0CCAB-94F4-774F-BC65-C79518005910}"/>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 name="Conector recto 2">
            <a:extLst>
              <a:ext uri="{FF2B5EF4-FFF2-40B4-BE49-F238E27FC236}">
                <a16:creationId xmlns:a16="http://schemas.microsoft.com/office/drawing/2014/main" id="{470FE895-10DC-CEAF-D21C-B0F3C2A97F26}"/>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 name="CuadroTexto 3">
            <a:extLst>
              <a:ext uri="{FF2B5EF4-FFF2-40B4-BE49-F238E27FC236}">
                <a16:creationId xmlns:a16="http://schemas.microsoft.com/office/drawing/2014/main" id="{0FA706C1-61F9-A1E3-2535-3B3D542098BD}"/>
              </a:ext>
            </a:extLst>
          </p:cNvPr>
          <p:cNvSpPr txBox="1"/>
          <p:nvPr/>
        </p:nvSpPr>
        <p:spPr>
          <a:xfrm>
            <a:off x="4002730" y="2882436"/>
            <a:ext cx="6172096" cy="678647"/>
          </a:xfrm>
          <a:prstGeom prst="rect">
            <a:avLst/>
          </a:prstGeom>
          <a:noFill/>
        </p:spPr>
        <p:txBody>
          <a:bodyPr wrap="square" rtlCol="0">
            <a:spAutoFit/>
          </a:bodyPr>
          <a:lstStyle/>
          <a:p>
            <a:pPr algn="ctr"/>
            <a:r>
              <a:rPr lang="es-CO" sz="3810" b="1" i="1" dirty="0">
                <a:solidFill>
                  <a:schemeClr val="bg1"/>
                </a:solidFill>
                <a:latin typeface="Roboto" panose="02000000000000000000" pitchFamily="2" charset="0"/>
              </a:rPr>
              <a:t>Aspectos Procesales</a:t>
            </a:r>
            <a:endParaRPr lang="es-CO" sz="3810" i="1" dirty="0">
              <a:solidFill>
                <a:schemeClr val="bg1"/>
              </a:solidFill>
              <a:latin typeface="Roboto" panose="02000000000000000000" pitchFamily="2" charset="0"/>
            </a:endParaRPr>
          </a:p>
        </p:txBody>
      </p:sp>
      <p:cxnSp>
        <p:nvCxnSpPr>
          <p:cNvPr id="5" name="Conector recto 4">
            <a:extLst>
              <a:ext uri="{FF2B5EF4-FFF2-40B4-BE49-F238E27FC236}">
                <a16:creationId xmlns:a16="http://schemas.microsoft.com/office/drawing/2014/main" id="{51B1B6D8-C4AE-8E7F-738A-872C0537FBBC}"/>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6" name="Imagen 5">
            <a:extLst>
              <a:ext uri="{FF2B5EF4-FFF2-40B4-BE49-F238E27FC236}">
                <a16:creationId xmlns:a16="http://schemas.microsoft.com/office/drawing/2014/main" id="{6D02B0FF-8435-7B39-2025-FCE24A25D313}"/>
              </a:ext>
            </a:extLst>
          </p:cNvPr>
          <p:cNvPicPr>
            <a:picLocks noChangeAspect="1"/>
          </p:cNvPicPr>
          <p:nvPr/>
        </p:nvPicPr>
        <p:blipFill>
          <a:blip r:embed="rId2"/>
          <a:stretch>
            <a:fillRect/>
          </a:stretch>
        </p:blipFill>
        <p:spPr>
          <a:xfrm>
            <a:off x="0" y="1"/>
            <a:ext cx="3346315" cy="1743096"/>
          </a:xfrm>
          <a:prstGeom prst="rect">
            <a:avLst/>
          </a:prstGeom>
        </p:spPr>
      </p:pic>
      <p:pic>
        <p:nvPicPr>
          <p:cNvPr id="7" name="Imagen 6">
            <a:extLst>
              <a:ext uri="{FF2B5EF4-FFF2-40B4-BE49-F238E27FC236}">
                <a16:creationId xmlns:a16="http://schemas.microsoft.com/office/drawing/2014/main" id="{652F906E-DD89-DD3F-0AEE-CB7E0A694FD4}"/>
              </a:ext>
            </a:extLst>
          </p:cNvPr>
          <p:cNvPicPr>
            <a:picLocks noChangeAspect="1"/>
          </p:cNvPicPr>
          <p:nvPr/>
        </p:nvPicPr>
        <p:blipFill>
          <a:blip r:embed="rId3"/>
          <a:stretch>
            <a:fillRect/>
          </a:stretch>
        </p:blipFill>
        <p:spPr>
          <a:xfrm>
            <a:off x="10009815" y="4445540"/>
            <a:ext cx="2177348" cy="2412460"/>
          </a:xfrm>
          <a:prstGeom prst="rect">
            <a:avLst/>
          </a:prstGeom>
        </p:spPr>
      </p:pic>
      <p:sp>
        <p:nvSpPr>
          <p:cNvPr id="8" name="CuadroTexto 7">
            <a:extLst>
              <a:ext uri="{FF2B5EF4-FFF2-40B4-BE49-F238E27FC236}">
                <a16:creationId xmlns:a16="http://schemas.microsoft.com/office/drawing/2014/main" id="{5218E019-E580-323E-A1F0-17618D0455E6}"/>
              </a:ext>
            </a:extLst>
          </p:cNvPr>
          <p:cNvSpPr txBox="1"/>
          <p:nvPr/>
        </p:nvSpPr>
        <p:spPr>
          <a:xfrm>
            <a:off x="4179583" y="369103"/>
            <a:ext cx="6948860" cy="830997"/>
          </a:xfrm>
          <a:prstGeom prst="rect">
            <a:avLst/>
          </a:prstGeom>
          <a:noFill/>
          <a:ln>
            <a:solidFill>
              <a:schemeClr val="bg1"/>
            </a:solidFill>
          </a:ln>
        </p:spPr>
        <p:txBody>
          <a:bodyPr wrap="square" rtlCol="0">
            <a:spAutoFit/>
          </a:bodyPr>
          <a:lstStyle/>
          <a:p>
            <a:pPr algn="ctr"/>
            <a:r>
              <a:rPr lang="es-ES_tradnl" sz="2400" b="1" dirty="0">
                <a:solidFill>
                  <a:schemeClr val="bg1"/>
                </a:solidFill>
                <a:latin typeface="Calibri" panose="020F0502020204030204" pitchFamily="34" charset="0"/>
                <a:cs typeface="Calibri" panose="020F0502020204030204" pitchFamily="34" charset="0"/>
              </a:rPr>
              <a:t>REGIMEN DISCIPLINARIO DE LAS FUERZA MILITARES</a:t>
            </a:r>
          </a:p>
          <a:p>
            <a:pPr algn="ctr"/>
            <a:r>
              <a:rPr lang="es-ES_tradnl" sz="2400" b="1" dirty="0">
                <a:solidFill>
                  <a:schemeClr val="bg1"/>
                </a:solidFill>
                <a:latin typeface="Calibri" panose="020F0502020204030204" pitchFamily="34" charset="0"/>
                <a:cs typeface="Calibri" panose="020F0502020204030204" pitchFamily="34" charset="0"/>
              </a:rPr>
              <a:t>LEY 1862 DE 2017</a:t>
            </a:r>
          </a:p>
        </p:txBody>
      </p:sp>
    </p:spTree>
    <p:extLst>
      <p:ext uri="{BB962C8B-B14F-4D97-AF65-F5344CB8AC3E}">
        <p14:creationId xmlns:p14="http://schemas.microsoft.com/office/powerpoint/2010/main" val="345132078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9D17A670-EEF7-5372-105C-326A8522BAD0}"/>
              </a:ext>
            </a:extLst>
          </p:cNvPr>
          <p:cNvSpPr>
            <a:spLocks noGrp="1"/>
          </p:cNvSpPr>
          <p:nvPr>
            <p:ph type="title"/>
          </p:nvPr>
        </p:nvSpPr>
        <p:spPr>
          <a:xfrm>
            <a:off x="-1039854" y="279670"/>
            <a:ext cx="9451962" cy="358816"/>
          </a:xfrm>
        </p:spPr>
        <p:txBody>
          <a:bodyPr/>
          <a:lstStyle/>
          <a:p>
            <a:r>
              <a:rPr lang="es-ES_tradnl" sz="2800" b="1" dirty="0">
                <a:solidFill>
                  <a:schemeClr val="bg1"/>
                </a:solidFill>
              </a:rPr>
              <a:t>SISTEMAS PROCESALES</a:t>
            </a:r>
          </a:p>
        </p:txBody>
      </p:sp>
      <p:sp>
        <p:nvSpPr>
          <p:cNvPr id="6" name="Rectangle 3">
            <a:extLst>
              <a:ext uri="{FF2B5EF4-FFF2-40B4-BE49-F238E27FC236}">
                <a16:creationId xmlns:a16="http://schemas.microsoft.com/office/drawing/2014/main" id="{F893AE18-A46F-2AB8-0003-67C65EBA7E28}"/>
              </a:ext>
            </a:extLst>
          </p:cNvPr>
          <p:cNvSpPr txBox="1">
            <a:spLocks noChangeArrowheads="1"/>
          </p:cNvSpPr>
          <p:nvPr/>
        </p:nvSpPr>
        <p:spPr>
          <a:xfrm>
            <a:off x="1703908" y="2078594"/>
            <a:ext cx="8784185" cy="3400117"/>
          </a:xfrm>
          <a:prstGeom prst="rect">
            <a:avLst/>
          </a:prstGeom>
        </p:spPr>
        <p:txBody>
          <a:bodyPr vert="horz" lIns="76925" tIns="38463" rIns="76925" bIns="38463" rtlCol="0" anchor="t">
            <a:no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buFont typeface="Wingdings" charset="0"/>
              <a:buNone/>
              <a:defRPr/>
            </a:pPr>
            <a:r>
              <a:rPr lang="es-AR" sz="2692">
                <a:latin typeface="Verdana" charset="0"/>
              </a:rPr>
              <a:t>  </a:t>
            </a:r>
            <a:endParaRPr lang="es-ES" sz="2692" b="1" u="sng" dirty="0">
              <a:latin typeface="Verdana" charset="0"/>
            </a:endParaRPr>
          </a:p>
        </p:txBody>
      </p:sp>
      <p:sp>
        <p:nvSpPr>
          <p:cNvPr id="7" name="Rectángulo 6">
            <a:extLst>
              <a:ext uri="{FF2B5EF4-FFF2-40B4-BE49-F238E27FC236}">
                <a16:creationId xmlns:a16="http://schemas.microsoft.com/office/drawing/2014/main" id="{BC139C15-D786-8920-7A7F-0719F0762DF0}"/>
              </a:ext>
            </a:extLst>
          </p:cNvPr>
          <p:cNvSpPr/>
          <p:nvPr/>
        </p:nvSpPr>
        <p:spPr>
          <a:xfrm>
            <a:off x="5588199" y="1563346"/>
            <a:ext cx="3702051" cy="1257524"/>
          </a:xfrm>
          <a:prstGeom prst="rect">
            <a:avLst/>
          </a:prstGeom>
        </p:spPr>
        <p:txBody>
          <a:bodyPr wrap="square">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br>
              <a:rPr lang="es-CO" sz="2019" dirty="0"/>
            </a:br>
            <a:endParaRPr lang="es-CO" sz="2019" dirty="0">
              <a:latin typeface="RobotoDraft"/>
            </a:endParaRPr>
          </a:p>
          <a:p>
            <a:pPr algn="just"/>
            <a:br>
              <a:rPr lang="es-CO" sz="2019" dirty="0"/>
            </a:br>
            <a:endParaRPr lang="es-CO" sz="1514" dirty="0"/>
          </a:p>
        </p:txBody>
      </p:sp>
      <p:sp>
        <p:nvSpPr>
          <p:cNvPr id="9" name="Rectángulo: esquinas redondeadas 4">
            <a:extLst>
              <a:ext uri="{FF2B5EF4-FFF2-40B4-BE49-F238E27FC236}">
                <a16:creationId xmlns:a16="http://schemas.microsoft.com/office/drawing/2014/main" id="{80188174-96F3-F9B5-79B6-03AAF684954A}"/>
              </a:ext>
            </a:extLst>
          </p:cNvPr>
          <p:cNvSpPr/>
          <p:nvPr/>
        </p:nvSpPr>
        <p:spPr>
          <a:xfrm>
            <a:off x="1755192" y="1701338"/>
            <a:ext cx="2732465" cy="528864"/>
          </a:xfrm>
          <a:prstGeom prst="round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CO" sz="1850" b="1" dirty="0">
                <a:solidFill>
                  <a:schemeClr val="tx1"/>
                </a:solidFill>
                <a:latin typeface="RobotoDraft"/>
              </a:rPr>
              <a:t>SISTEMA INQUISITIVO</a:t>
            </a:r>
          </a:p>
        </p:txBody>
      </p:sp>
      <p:sp>
        <p:nvSpPr>
          <p:cNvPr id="10" name="Rectángulo: esquinas redondeadas 5">
            <a:extLst>
              <a:ext uri="{FF2B5EF4-FFF2-40B4-BE49-F238E27FC236}">
                <a16:creationId xmlns:a16="http://schemas.microsoft.com/office/drawing/2014/main" id="{953D095E-9A1B-8338-BD19-1EE75C27796C}"/>
              </a:ext>
            </a:extLst>
          </p:cNvPr>
          <p:cNvSpPr/>
          <p:nvPr/>
        </p:nvSpPr>
        <p:spPr>
          <a:xfrm>
            <a:off x="1755193" y="3219247"/>
            <a:ext cx="2732465" cy="528864"/>
          </a:xfrm>
          <a:prstGeom prst="roundRect">
            <a:avLst/>
          </a:prstGeom>
          <a:solidFill>
            <a:schemeClr val="tx2">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CO" sz="1850" b="1" dirty="0"/>
              <a:t>SISTEMA ACUSATORIO</a:t>
            </a:r>
          </a:p>
        </p:txBody>
      </p:sp>
      <p:sp>
        <p:nvSpPr>
          <p:cNvPr id="11" name="Rectángulo: esquinas redondeadas 6">
            <a:extLst>
              <a:ext uri="{FF2B5EF4-FFF2-40B4-BE49-F238E27FC236}">
                <a16:creationId xmlns:a16="http://schemas.microsoft.com/office/drawing/2014/main" id="{FC1AF21B-E403-7926-9708-C29F9B8D93AB}"/>
              </a:ext>
            </a:extLst>
          </p:cNvPr>
          <p:cNvSpPr/>
          <p:nvPr/>
        </p:nvSpPr>
        <p:spPr>
          <a:xfrm>
            <a:off x="1755192" y="5001589"/>
            <a:ext cx="2732465" cy="528864"/>
          </a:xfrm>
          <a:prstGeom prst="roundRect">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CO" sz="1850" b="1" dirty="0"/>
              <a:t>SISTEMA DISPOSITIVO</a:t>
            </a:r>
          </a:p>
        </p:txBody>
      </p:sp>
      <p:sp>
        <p:nvSpPr>
          <p:cNvPr id="12" name="Rectángulo 11">
            <a:extLst>
              <a:ext uri="{FF2B5EF4-FFF2-40B4-BE49-F238E27FC236}">
                <a16:creationId xmlns:a16="http://schemas.microsoft.com/office/drawing/2014/main" id="{521BDF6B-19B4-4250-E428-900A08C1D794}"/>
              </a:ext>
            </a:extLst>
          </p:cNvPr>
          <p:cNvSpPr/>
          <p:nvPr/>
        </p:nvSpPr>
        <p:spPr>
          <a:xfrm>
            <a:off x="5132598" y="1216545"/>
            <a:ext cx="6540846" cy="1419578"/>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s-CO" sz="1600" dirty="0">
                <a:solidFill>
                  <a:schemeClr val="tx1"/>
                </a:solidFill>
              </a:rPr>
              <a:t>El juez investiga, juzga y decide sin otras limitaciones que las que impone la ley, la verdad material con prescindencia de la actividad de las partes. El juez puede iniciar de oficio el proceso y está facultado para averiguar los hechos, descubriéndolos a través del recaudo de las pruebas y las evalúa para adoptar su decisión. </a:t>
            </a:r>
            <a:endParaRPr lang="es-CO" sz="1600" u="sng" dirty="0">
              <a:solidFill>
                <a:schemeClr val="tx1"/>
              </a:solidFill>
            </a:endParaRPr>
          </a:p>
        </p:txBody>
      </p:sp>
      <p:sp>
        <p:nvSpPr>
          <p:cNvPr id="13" name="Rectángulo 12">
            <a:extLst>
              <a:ext uri="{FF2B5EF4-FFF2-40B4-BE49-F238E27FC236}">
                <a16:creationId xmlns:a16="http://schemas.microsoft.com/office/drawing/2014/main" id="{76E4C7A4-0C39-FFD0-82C2-531313324153}"/>
              </a:ext>
            </a:extLst>
          </p:cNvPr>
          <p:cNvSpPr/>
          <p:nvPr/>
        </p:nvSpPr>
        <p:spPr>
          <a:xfrm>
            <a:off x="5132597" y="2779187"/>
            <a:ext cx="6540846" cy="1862181"/>
          </a:xfrm>
          <a:prstGeom prst="rect">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s-CO" sz="1600" dirty="0">
                <a:solidFill>
                  <a:schemeClr val="bg1"/>
                </a:solidFill>
              </a:rPr>
              <a:t>Es un sistema adversarial, donde las partes (fiscalía y defensa) se enfrentan en igualdad de oportunidades ante un juez imparcial, quien, con base en las pruebas y argumentos, decide si absuelve o condena. </a:t>
            </a:r>
          </a:p>
          <a:p>
            <a:pPr algn="just"/>
            <a:r>
              <a:rPr lang="es-CO" sz="1600" dirty="0">
                <a:solidFill>
                  <a:schemeClr val="bg1"/>
                </a:solidFill>
              </a:rPr>
              <a:t> </a:t>
            </a:r>
          </a:p>
          <a:p>
            <a:pPr algn="just"/>
            <a:r>
              <a:rPr lang="es-CO" sz="1600" dirty="0">
                <a:solidFill>
                  <a:schemeClr val="bg1"/>
                </a:solidFill>
              </a:rPr>
              <a:t>También pueden intervenir el Ministerio Público y la víctima el primero para salvaguardar el orden jurídico y la segunda para que se le garanticen la verdad, la justicia y la reparación. </a:t>
            </a:r>
          </a:p>
        </p:txBody>
      </p:sp>
      <p:sp>
        <p:nvSpPr>
          <p:cNvPr id="14" name="Rectángulo 13">
            <a:extLst>
              <a:ext uri="{FF2B5EF4-FFF2-40B4-BE49-F238E27FC236}">
                <a16:creationId xmlns:a16="http://schemas.microsoft.com/office/drawing/2014/main" id="{EB44022E-F922-270D-B020-7F60BA854B82}"/>
              </a:ext>
            </a:extLst>
          </p:cNvPr>
          <p:cNvSpPr/>
          <p:nvPr/>
        </p:nvSpPr>
        <p:spPr>
          <a:xfrm>
            <a:off x="5132597" y="4751122"/>
            <a:ext cx="6540846" cy="1189143"/>
          </a:xfrm>
          <a:prstGeom prst="rect">
            <a:avLst/>
          </a:prstGeom>
          <a:solidFill>
            <a:srgbClr val="0070C0"/>
          </a:solidFill>
        </p:spPr>
        <p:style>
          <a:lnRef idx="1">
            <a:schemeClr val="accent1"/>
          </a:lnRef>
          <a:fillRef idx="3">
            <a:schemeClr val="accent1"/>
          </a:fillRef>
          <a:effectRef idx="2">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s-CO" sz="1400" dirty="0">
                <a:solidFill>
                  <a:schemeClr val="bg1"/>
                </a:solidFill>
              </a:rPr>
              <a:t>Predomina exclusivamente el interés y la la voluntad de las partes, quienes no solamente fijan y determinan el objeto litigioso y aportan el material de conocimiento, sino que también tienen el poder de impedir que el juez exceda los límites fijados a la controversia por la voluntad de estas.</a:t>
            </a:r>
          </a:p>
        </p:txBody>
      </p:sp>
    </p:spTree>
    <p:extLst>
      <p:ext uri="{BB962C8B-B14F-4D97-AF65-F5344CB8AC3E}">
        <p14:creationId xmlns:p14="http://schemas.microsoft.com/office/powerpoint/2010/main" val="3280904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31754FBE-CE83-4E1A-A653-C4A0D9546254}"/>
              </a:ext>
            </a:extLst>
          </p:cNvPr>
          <p:cNvSpPr/>
          <p:nvPr/>
        </p:nvSpPr>
        <p:spPr>
          <a:xfrm>
            <a:off x="2165508" y="237392"/>
            <a:ext cx="7860984" cy="902719"/>
          </a:xfrm>
          <a:prstGeom prst="rect">
            <a:avLst/>
          </a:prstGeom>
          <a:ln>
            <a:solidFill>
              <a:schemeClr val="bg1"/>
            </a:solidFill>
          </a:ln>
        </p:spPr>
        <p:txBody>
          <a:bodyPr vert="horz" lIns="91440" tIns="45720" rIns="91440" bIns="45720" rtlCol="0" anchor="ctr">
            <a:normAutofit/>
          </a:bodyPr>
          <a:lstStyle/>
          <a:p>
            <a:pPr algn="ctr">
              <a:lnSpc>
                <a:spcPct val="90000"/>
              </a:lnSpc>
              <a:spcBef>
                <a:spcPct val="0"/>
              </a:spcBef>
              <a:spcAft>
                <a:spcPts val="600"/>
              </a:spcAft>
              <a:defRPr/>
            </a:pPr>
            <a:r>
              <a:rPr lang="en-US" sz="4000" b="1" dirty="0">
                <a:solidFill>
                  <a:schemeClr val="bg1"/>
                </a:solidFill>
                <a:ea typeface="+mj-ea"/>
                <a:cs typeface="+mj-cs"/>
              </a:rPr>
              <a:t>REGULACIÓN GENERAL</a:t>
            </a:r>
          </a:p>
        </p:txBody>
      </p:sp>
      <p:graphicFrame>
        <p:nvGraphicFramePr>
          <p:cNvPr id="5" name="2 Marcador de contenido">
            <a:extLst>
              <a:ext uri="{FF2B5EF4-FFF2-40B4-BE49-F238E27FC236}">
                <a16:creationId xmlns:a16="http://schemas.microsoft.com/office/drawing/2014/main" id="{9FD03480-429B-6885-4C0B-695AC09AA41A}"/>
              </a:ext>
            </a:extLst>
          </p:cNvPr>
          <p:cNvGraphicFramePr>
            <a:graphicFrameLocks/>
          </p:cNvGraphicFramePr>
          <p:nvPr>
            <p:extLst>
              <p:ext uri="{D42A27DB-BD31-4B8C-83A1-F6EECF244321}">
                <p14:modId xmlns:p14="http://schemas.microsoft.com/office/powerpoint/2010/main" val="3888511322"/>
              </p:ext>
            </p:extLst>
          </p:nvPr>
        </p:nvGraphicFramePr>
        <p:xfrm>
          <a:off x="413238" y="1397977"/>
          <a:ext cx="11421207" cy="5222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630341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9 Rectángulo redondeado"/>
          <p:cNvSpPr/>
          <p:nvPr/>
        </p:nvSpPr>
        <p:spPr>
          <a:xfrm>
            <a:off x="2853397" y="258042"/>
            <a:ext cx="6093320" cy="100362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fontScale="92500" lnSpcReduction="10000"/>
          </a:bodyPr>
          <a:lstStyle/>
          <a:p>
            <a:pPr>
              <a:lnSpc>
                <a:spcPct val="90000"/>
              </a:lnSpc>
              <a:spcBef>
                <a:spcPct val="0"/>
              </a:spcBef>
              <a:spcAft>
                <a:spcPts val="600"/>
              </a:spcAft>
              <a:defRPr/>
            </a:pPr>
            <a:endParaRPr lang="en-US" altLang="es-CO" sz="1600" b="1" dirty="0">
              <a:solidFill>
                <a:schemeClr val="bg1"/>
              </a:solidFill>
              <a:latin typeface="+mj-lt"/>
              <a:ea typeface="+mj-ea"/>
              <a:cs typeface="+mj-cs"/>
            </a:endParaRPr>
          </a:p>
          <a:p>
            <a:pPr algn="ctr">
              <a:lnSpc>
                <a:spcPct val="90000"/>
              </a:lnSpc>
              <a:spcBef>
                <a:spcPct val="0"/>
              </a:spcBef>
              <a:spcAft>
                <a:spcPts val="600"/>
              </a:spcAft>
              <a:defRPr/>
            </a:pPr>
            <a:r>
              <a:rPr lang="en-US" altLang="es-CO" sz="3000" b="1" dirty="0">
                <a:solidFill>
                  <a:schemeClr val="bg1"/>
                </a:solidFill>
                <a:ea typeface="+mj-ea"/>
                <a:cs typeface="+mj-cs"/>
              </a:rPr>
              <a:t>PRINCIPIOS PROBATORIOS</a:t>
            </a:r>
            <a:br>
              <a:rPr lang="en-US" altLang="es-CO" sz="1600" b="1" dirty="0">
                <a:solidFill>
                  <a:schemeClr val="bg1"/>
                </a:solidFill>
                <a:latin typeface="+mj-lt"/>
                <a:ea typeface="+mj-ea"/>
                <a:cs typeface="+mj-cs"/>
              </a:rPr>
            </a:br>
            <a:endParaRPr lang="en-US" sz="1600" b="1" dirty="0">
              <a:solidFill>
                <a:schemeClr val="bg1"/>
              </a:solidFill>
              <a:latin typeface="+mj-lt"/>
              <a:ea typeface="+mj-ea"/>
              <a:cs typeface="+mj-cs"/>
            </a:endParaRPr>
          </a:p>
        </p:txBody>
      </p:sp>
      <p:sp>
        <p:nvSpPr>
          <p:cNvPr id="2" name="Rectángulo redondeado 1"/>
          <p:cNvSpPr/>
          <p:nvPr/>
        </p:nvSpPr>
        <p:spPr>
          <a:xfrm>
            <a:off x="3049340" y="1879945"/>
            <a:ext cx="6093320" cy="421819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t">
            <a:normAutofit lnSpcReduction="10000"/>
          </a:bodyPr>
          <a:lstStyle/>
          <a:p>
            <a:pPr indent="-228600">
              <a:lnSpc>
                <a:spcPct val="90000"/>
              </a:lnSpc>
              <a:spcAft>
                <a:spcPts val="600"/>
              </a:spcAft>
              <a:buFont typeface="Arial" panose="020B0604020202020204" pitchFamily="34" charset="0"/>
              <a:buChar char="•"/>
            </a:pPr>
            <a:endParaRPr lang="en-US" sz="2800" b="1" dirty="0">
              <a:solidFill>
                <a:schemeClr val="tx1"/>
              </a:solidFill>
            </a:endParaRPr>
          </a:p>
          <a:p>
            <a:pPr indent="-228600">
              <a:lnSpc>
                <a:spcPct val="90000"/>
              </a:lnSpc>
              <a:spcAft>
                <a:spcPts val="600"/>
              </a:spcAft>
              <a:buFont typeface="Arial" panose="020B0604020202020204" pitchFamily="34" charset="0"/>
              <a:buChar char="•"/>
            </a:pPr>
            <a:r>
              <a:rPr lang="en-US" sz="2800" b="1" dirty="0">
                <a:solidFill>
                  <a:schemeClr val="tx1"/>
                </a:solidFill>
              </a:rPr>
              <a:t>NECESIDAD</a:t>
            </a:r>
          </a:p>
          <a:p>
            <a:pPr indent="-228600">
              <a:lnSpc>
                <a:spcPct val="90000"/>
              </a:lnSpc>
              <a:spcAft>
                <a:spcPts val="600"/>
              </a:spcAft>
              <a:buFont typeface="Arial" panose="020B0604020202020204" pitchFamily="34" charset="0"/>
              <a:buChar char="•"/>
            </a:pPr>
            <a:r>
              <a:rPr lang="en-US" sz="2800" b="1" dirty="0">
                <a:solidFill>
                  <a:schemeClr val="tx1"/>
                </a:solidFill>
              </a:rPr>
              <a:t>INVESTIGACIÓN INTEGRAL</a:t>
            </a:r>
          </a:p>
          <a:p>
            <a:pPr indent="-228600">
              <a:lnSpc>
                <a:spcPct val="90000"/>
              </a:lnSpc>
              <a:spcAft>
                <a:spcPts val="600"/>
              </a:spcAft>
              <a:buFont typeface="Arial" panose="020B0604020202020204" pitchFamily="34" charset="0"/>
              <a:buChar char="•"/>
            </a:pPr>
            <a:r>
              <a:rPr lang="en-US" sz="2800" b="1" dirty="0">
                <a:solidFill>
                  <a:schemeClr val="tx1"/>
                </a:solidFill>
              </a:rPr>
              <a:t>LEGALIDAD</a:t>
            </a:r>
          </a:p>
          <a:p>
            <a:pPr indent="-228600">
              <a:lnSpc>
                <a:spcPct val="90000"/>
              </a:lnSpc>
              <a:spcAft>
                <a:spcPts val="600"/>
              </a:spcAft>
              <a:buFont typeface="Arial" panose="020B0604020202020204" pitchFamily="34" charset="0"/>
              <a:buChar char="•"/>
            </a:pPr>
            <a:r>
              <a:rPr lang="en-US" sz="2800" b="1" dirty="0">
                <a:solidFill>
                  <a:schemeClr val="tx1"/>
                </a:solidFill>
              </a:rPr>
              <a:t>PUBLICIDAD</a:t>
            </a:r>
          </a:p>
          <a:p>
            <a:pPr indent="-228600">
              <a:lnSpc>
                <a:spcPct val="90000"/>
              </a:lnSpc>
              <a:spcAft>
                <a:spcPts val="600"/>
              </a:spcAft>
              <a:buFont typeface="Arial" panose="020B0604020202020204" pitchFamily="34" charset="0"/>
              <a:buChar char="•"/>
            </a:pPr>
            <a:r>
              <a:rPr lang="en-US" sz="2800" b="1" dirty="0">
                <a:solidFill>
                  <a:schemeClr val="tx1"/>
                </a:solidFill>
              </a:rPr>
              <a:t>CONCENTRACIÓN</a:t>
            </a:r>
          </a:p>
          <a:p>
            <a:pPr indent="-228600">
              <a:lnSpc>
                <a:spcPct val="90000"/>
              </a:lnSpc>
              <a:spcAft>
                <a:spcPts val="600"/>
              </a:spcAft>
              <a:buFont typeface="Arial" panose="020B0604020202020204" pitchFamily="34" charset="0"/>
              <a:buChar char="•"/>
            </a:pPr>
            <a:r>
              <a:rPr lang="en-US" sz="2800" b="1" dirty="0">
                <a:solidFill>
                  <a:schemeClr val="tx1"/>
                </a:solidFill>
              </a:rPr>
              <a:t>INMEDIACIÓN </a:t>
            </a:r>
          </a:p>
          <a:p>
            <a:pPr indent="-228600">
              <a:lnSpc>
                <a:spcPct val="90000"/>
              </a:lnSpc>
              <a:spcAft>
                <a:spcPts val="600"/>
              </a:spcAft>
              <a:buFont typeface="Arial" panose="020B0604020202020204" pitchFamily="34" charset="0"/>
              <a:buChar char="•"/>
            </a:pPr>
            <a:r>
              <a:rPr lang="en-US" sz="2800" b="1" dirty="0">
                <a:solidFill>
                  <a:schemeClr val="tx1"/>
                </a:solidFill>
              </a:rPr>
              <a:t>CONTRADICCIÓN</a:t>
            </a:r>
          </a:p>
          <a:p>
            <a:pPr indent="-228600">
              <a:lnSpc>
                <a:spcPct val="90000"/>
              </a:lnSpc>
              <a:spcAft>
                <a:spcPts val="600"/>
              </a:spcAft>
              <a:buFont typeface="Arial" panose="020B0604020202020204" pitchFamily="34" charset="0"/>
              <a:buChar char="•"/>
            </a:pPr>
            <a:r>
              <a:rPr lang="en-US" sz="2800" b="1" dirty="0">
                <a:solidFill>
                  <a:schemeClr val="tx1"/>
                </a:solidFill>
              </a:rPr>
              <a:t>LICITUD – INEXISTENCIA</a:t>
            </a:r>
          </a:p>
        </p:txBody>
      </p:sp>
    </p:spTree>
    <p:extLst>
      <p:ext uri="{BB962C8B-B14F-4D97-AF65-F5344CB8AC3E}">
        <p14:creationId xmlns:p14="http://schemas.microsoft.com/office/powerpoint/2010/main" val="25676271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EAC83447-3473-4584-923C-124F8F6DCCA6}"/>
              </a:ext>
            </a:extLst>
          </p:cNvPr>
          <p:cNvSpPr txBox="1">
            <a:spLocks/>
          </p:cNvSpPr>
          <p:nvPr/>
        </p:nvSpPr>
        <p:spPr>
          <a:xfrm>
            <a:off x="2784763" y="244577"/>
            <a:ext cx="6972586" cy="922763"/>
          </a:xfrm>
          <a:prstGeom prst="rect">
            <a:avLst/>
          </a:prstGeom>
          <a:ln>
            <a:solidFill>
              <a:schemeClr val="bg1"/>
            </a:solidFill>
          </a:ln>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s-CO" altLang="es-CO" sz="2400" b="1" dirty="0">
              <a:solidFill>
                <a:schemeClr val="bg1"/>
              </a:solidFill>
              <a:latin typeface="Arial Black" panose="020B0A04020102020204" pitchFamily="34" charset="0"/>
            </a:endParaRPr>
          </a:p>
          <a:p>
            <a:pPr algn="ctr"/>
            <a:r>
              <a:rPr lang="es-CO" altLang="es-CO" sz="2400" b="1" dirty="0">
                <a:solidFill>
                  <a:schemeClr val="bg1"/>
                </a:solidFill>
                <a:latin typeface="Arial Black" panose="020B0A04020102020204" pitchFamily="34" charset="0"/>
              </a:rPr>
              <a:t>ETAPAS DE LA ACTIVIDAD PROBATORIA</a:t>
            </a:r>
            <a:br>
              <a:rPr lang="es-CO" altLang="es-CO" sz="2400" b="1" dirty="0">
                <a:solidFill>
                  <a:schemeClr val="bg1"/>
                </a:solidFill>
                <a:latin typeface="Arial Black" panose="020B0A04020102020204" pitchFamily="34" charset="0"/>
              </a:rPr>
            </a:br>
            <a:endParaRPr lang="es-ES_tradnl" sz="2400" b="1" dirty="0">
              <a:solidFill>
                <a:schemeClr val="bg1"/>
              </a:solidFill>
            </a:endParaRPr>
          </a:p>
        </p:txBody>
      </p:sp>
      <p:sp>
        <p:nvSpPr>
          <p:cNvPr id="5" name="3 Rectángulo redondeado">
            <a:extLst>
              <a:ext uri="{FF2B5EF4-FFF2-40B4-BE49-F238E27FC236}">
                <a16:creationId xmlns:a16="http://schemas.microsoft.com/office/drawing/2014/main" id="{8C992216-E572-F047-75CC-702E48A51C3A}"/>
              </a:ext>
            </a:extLst>
          </p:cNvPr>
          <p:cNvSpPr/>
          <p:nvPr/>
        </p:nvSpPr>
        <p:spPr>
          <a:xfrm>
            <a:off x="2318824" y="1749977"/>
            <a:ext cx="3147906" cy="1260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Clr>
                <a:srgbClr val="000000"/>
              </a:buClr>
              <a:buSzPct val="100000"/>
              <a:defRPr/>
            </a:pPr>
            <a:r>
              <a:rPr lang="es-CO" sz="2721" b="1" dirty="0"/>
              <a:t>DECRETO</a:t>
            </a:r>
          </a:p>
        </p:txBody>
      </p:sp>
      <p:sp>
        <p:nvSpPr>
          <p:cNvPr id="6" name="4 Rectángulo redondeado">
            <a:extLst>
              <a:ext uri="{FF2B5EF4-FFF2-40B4-BE49-F238E27FC236}">
                <a16:creationId xmlns:a16="http://schemas.microsoft.com/office/drawing/2014/main" id="{4C23FF21-80DA-67FD-3DE3-929FFD6931E8}"/>
              </a:ext>
            </a:extLst>
          </p:cNvPr>
          <p:cNvSpPr/>
          <p:nvPr/>
        </p:nvSpPr>
        <p:spPr>
          <a:xfrm>
            <a:off x="2295685" y="3289081"/>
            <a:ext cx="3147908" cy="1258546"/>
          </a:xfrm>
          <a:prstGeom prst="roundRect">
            <a:avLst/>
          </a:prstGeom>
          <a:solidFill>
            <a:schemeClr val="tx2">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Clr>
                <a:srgbClr val="000000"/>
              </a:buClr>
              <a:buSzPct val="100000"/>
              <a:defRPr/>
            </a:pPr>
            <a:r>
              <a:rPr lang="es-CO" sz="2721" b="1" dirty="0">
                <a:solidFill>
                  <a:schemeClr val="tx1"/>
                </a:solidFill>
              </a:rPr>
              <a:t>PRÁCTICA</a:t>
            </a:r>
          </a:p>
        </p:txBody>
      </p:sp>
      <p:sp>
        <p:nvSpPr>
          <p:cNvPr id="7" name="5 Rectángulo redondeado">
            <a:extLst>
              <a:ext uri="{FF2B5EF4-FFF2-40B4-BE49-F238E27FC236}">
                <a16:creationId xmlns:a16="http://schemas.microsoft.com/office/drawing/2014/main" id="{11513257-EAC0-2C27-DA27-CE8CDF6673FE}"/>
              </a:ext>
            </a:extLst>
          </p:cNvPr>
          <p:cNvSpPr/>
          <p:nvPr/>
        </p:nvSpPr>
        <p:spPr>
          <a:xfrm>
            <a:off x="2326533" y="4758227"/>
            <a:ext cx="3147908" cy="1258546"/>
          </a:xfrm>
          <a:prstGeom prst="roundRect">
            <a:avLst/>
          </a:prstGeom>
          <a:solidFill>
            <a:schemeClr val="tx2">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Clr>
                <a:srgbClr val="000000"/>
              </a:buClr>
              <a:buSzPct val="100000"/>
              <a:defRPr/>
            </a:pPr>
            <a:r>
              <a:rPr lang="es-CO" sz="2721" b="1" dirty="0">
                <a:solidFill>
                  <a:srgbClr val="FF0000"/>
                </a:solidFill>
              </a:rPr>
              <a:t>VALORACIÓN</a:t>
            </a:r>
          </a:p>
        </p:txBody>
      </p:sp>
      <p:sp>
        <p:nvSpPr>
          <p:cNvPr id="8" name="6 Flecha derecha">
            <a:extLst>
              <a:ext uri="{FF2B5EF4-FFF2-40B4-BE49-F238E27FC236}">
                <a16:creationId xmlns:a16="http://schemas.microsoft.com/office/drawing/2014/main" id="{BEC90003-4F21-C0AB-C110-0BB49FD81E69}"/>
              </a:ext>
            </a:extLst>
          </p:cNvPr>
          <p:cNvSpPr/>
          <p:nvPr/>
        </p:nvSpPr>
        <p:spPr>
          <a:xfrm>
            <a:off x="5816839" y="2099510"/>
            <a:ext cx="908435" cy="76962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Clr>
                <a:srgbClr val="000000"/>
              </a:buClr>
              <a:buSzPct val="100000"/>
              <a:defRPr/>
            </a:pPr>
            <a:endParaRPr lang="es-CO" sz="1749"/>
          </a:p>
        </p:txBody>
      </p:sp>
      <p:sp>
        <p:nvSpPr>
          <p:cNvPr id="9" name="7 Flecha derecha">
            <a:extLst>
              <a:ext uri="{FF2B5EF4-FFF2-40B4-BE49-F238E27FC236}">
                <a16:creationId xmlns:a16="http://schemas.microsoft.com/office/drawing/2014/main" id="{4982645B-7296-7D8D-3B9D-03F0E92BC97E}"/>
              </a:ext>
            </a:extLst>
          </p:cNvPr>
          <p:cNvSpPr/>
          <p:nvPr/>
        </p:nvSpPr>
        <p:spPr>
          <a:xfrm>
            <a:off x="5886245" y="5108605"/>
            <a:ext cx="909978" cy="769626"/>
          </a:xfrm>
          <a:prstGeom prst="rightArrow">
            <a:avLst/>
          </a:prstGeom>
          <a:solidFill>
            <a:schemeClr val="tx2">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Clr>
                <a:srgbClr val="000000"/>
              </a:buClr>
              <a:buSzPct val="100000"/>
              <a:defRPr/>
            </a:pPr>
            <a:endParaRPr lang="es-CO" sz="1749"/>
          </a:p>
        </p:txBody>
      </p:sp>
      <p:sp>
        <p:nvSpPr>
          <p:cNvPr id="10" name="8 Flecha derecha">
            <a:extLst>
              <a:ext uri="{FF2B5EF4-FFF2-40B4-BE49-F238E27FC236}">
                <a16:creationId xmlns:a16="http://schemas.microsoft.com/office/drawing/2014/main" id="{AF71AEF7-2D25-A3F8-6E94-1379954DED26}"/>
              </a:ext>
            </a:extLst>
          </p:cNvPr>
          <p:cNvSpPr/>
          <p:nvPr/>
        </p:nvSpPr>
        <p:spPr>
          <a:xfrm>
            <a:off x="5886245" y="3569354"/>
            <a:ext cx="909978" cy="769626"/>
          </a:xfrm>
          <a:prstGeom prst="rightArrow">
            <a:avLst/>
          </a:prstGeom>
          <a:solidFill>
            <a:schemeClr val="tx2">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Clr>
                <a:srgbClr val="000000"/>
              </a:buClr>
              <a:buSzPct val="100000"/>
              <a:defRPr/>
            </a:pPr>
            <a:endParaRPr lang="es-CO" sz="1749"/>
          </a:p>
        </p:txBody>
      </p:sp>
      <p:sp>
        <p:nvSpPr>
          <p:cNvPr id="11" name="9 Rectángulo">
            <a:extLst>
              <a:ext uri="{FF2B5EF4-FFF2-40B4-BE49-F238E27FC236}">
                <a16:creationId xmlns:a16="http://schemas.microsoft.com/office/drawing/2014/main" id="{A388CAF3-DD7A-BC3F-7BA9-435935194B7B}"/>
              </a:ext>
            </a:extLst>
          </p:cNvPr>
          <p:cNvSpPr/>
          <p:nvPr/>
        </p:nvSpPr>
        <p:spPr>
          <a:xfrm>
            <a:off x="7494900" y="1749977"/>
            <a:ext cx="2448865" cy="12600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277612" indent="-277612">
              <a:buClr>
                <a:srgbClr val="000000"/>
              </a:buClr>
              <a:buSzPct val="100000"/>
              <a:buFont typeface="Wingdings" panose="05000000000000000000" pitchFamily="2" charset="2"/>
              <a:buChar char="ü"/>
              <a:defRPr/>
            </a:pPr>
            <a:r>
              <a:rPr lang="es-MX" sz="1554" b="1" dirty="0"/>
              <a:t>OFICIOSO </a:t>
            </a:r>
          </a:p>
          <a:p>
            <a:pPr marL="277612" indent="-277612">
              <a:buClr>
                <a:srgbClr val="000000"/>
              </a:buClr>
              <a:buSzPct val="100000"/>
              <a:buFont typeface="Wingdings" panose="05000000000000000000" pitchFamily="2" charset="2"/>
              <a:buChar char="ü"/>
              <a:defRPr/>
            </a:pPr>
            <a:r>
              <a:rPr lang="es-MX" sz="1554" b="1" dirty="0"/>
              <a:t>A SOLICITUD</a:t>
            </a:r>
            <a:endParaRPr lang="es-CO" sz="1554" b="1" dirty="0"/>
          </a:p>
          <a:p>
            <a:pPr marL="277612" indent="-277612">
              <a:buClr>
                <a:srgbClr val="000000"/>
              </a:buClr>
              <a:buSzPct val="100000"/>
              <a:buFont typeface="Wingdings" panose="05000000000000000000" pitchFamily="2" charset="2"/>
              <a:buChar char="ü"/>
              <a:defRPr/>
            </a:pPr>
            <a:r>
              <a:rPr lang="es-CO" sz="1554" b="1" dirty="0"/>
              <a:t>OPORTUNIDAD</a:t>
            </a:r>
          </a:p>
          <a:p>
            <a:pPr marL="277612" indent="-277612">
              <a:buClr>
                <a:srgbClr val="000000"/>
              </a:buClr>
              <a:buSzPct val="100000"/>
              <a:buFont typeface="Wingdings" panose="05000000000000000000" pitchFamily="2" charset="2"/>
              <a:buChar char="ü"/>
              <a:defRPr/>
            </a:pPr>
            <a:r>
              <a:rPr lang="es-CO" sz="1554" b="1" dirty="0"/>
              <a:t>APTITUD</a:t>
            </a:r>
          </a:p>
        </p:txBody>
      </p:sp>
      <p:sp>
        <p:nvSpPr>
          <p:cNvPr id="12" name="10 Rectángulo">
            <a:extLst>
              <a:ext uri="{FF2B5EF4-FFF2-40B4-BE49-F238E27FC236}">
                <a16:creationId xmlns:a16="http://schemas.microsoft.com/office/drawing/2014/main" id="{A432670B-C4FB-6A50-2B4A-A0D1ED53637C}"/>
              </a:ext>
            </a:extLst>
          </p:cNvPr>
          <p:cNvSpPr/>
          <p:nvPr/>
        </p:nvSpPr>
        <p:spPr>
          <a:xfrm>
            <a:off x="7494900" y="3359595"/>
            <a:ext cx="2448865" cy="1258546"/>
          </a:xfrm>
          <a:prstGeom prst="rect">
            <a:avLst/>
          </a:prstGeom>
          <a:solidFill>
            <a:schemeClr val="tx2">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277612" indent="-277612">
              <a:buClr>
                <a:srgbClr val="000000"/>
              </a:buClr>
              <a:buSzPct val="100000"/>
              <a:buFont typeface="Wingdings" panose="05000000000000000000" pitchFamily="2" charset="2"/>
              <a:buChar char="ü"/>
              <a:defRPr/>
            </a:pPr>
            <a:r>
              <a:rPr lang="es-CO" sz="1554" b="1" dirty="0"/>
              <a:t>MEDIOS TÉCNICOS</a:t>
            </a:r>
          </a:p>
          <a:p>
            <a:pPr marL="277612" indent="-277612">
              <a:buClr>
                <a:srgbClr val="000000"/>
              </a:buClr>
              <a:buSzPct val="100000"/>
              <a:buFont typeface="Wingdings" panose="05000000000000000000" pitchFamily="2" charset="2"/>
              <a:buChar char="ü"/>
              <a:defRPr/>
            </a:pPr>
            <a:r>
              <a:rPr lang="es-CO" sz="1554" b="1" dirty="0"/>
              <a:t>POR COMISIONADO</a:t>
            </a:r>
          </a:p>
          <a:p>
            <a:pPr marL="277612" indent="-277612">
              <a:buClr>
                <a:srgbClr val="000000"/>
              </a:buClr>
              <a:buSzPct val="100000"/>
              <a:buFont typeface="Wingdings" panose="05000000000000000000" pitchFamily="2" charset="2"/>
              <a:buChar char="ü"/>
              <a:defRPr/>
            </a:pPr>
            <a:r>
              <a:rPr lang="es-CO" sz="1554" b="1" dirty="0"/>
              <a:t>PRUEBA INFERIDA </a:t>
            </a:r>
          </a:p>
          <a:p>
            <a:pPr marL="277612" indent="-277612">
              <a:buClr>
                <a:srgbClr val="000000"/>
              </a:buClr>
              <a:buSzPct val="100000"/>
              <a:buFont typeface="Wingdings" panose="05000000000000000000" pitchFamily="2" charset="2"/>
              <a:buChar char="ü"/>
              <a:defRPr/>
            </a:pPr>
            <a:r>
              <a:rPr lang="es-CO" sz="1554" b="1" dirty="0"/>
              <a:t>PRUEBA TRASLADADA</a:t>
            </a:r>
          </a:p>
        </p:txBody>
      </p:sp>
      <p:sp>
        <p:nvSpPr>
          <p:cNvPr id="13" name="11 Rectángulo">
            <a:extLst>
              <a:ext uri="{FF2B5EF4-FFF2-40B4-BE49-F238E27FC236}">
                <a16:creationId xmlns:a16="http://schemas.microsoft.com/office/drawing/2014/main" id="{C9EC8053-2C02-7322-04B8-A5BB96CE19C2}"/>
              </a:ext>
            </a:extLst>
          </p:cNvPr>
          <p:cNvSpPr/>
          <p:nvPr/>
        </p:nvSpPr>
        <p:spPr>
          <a:xfrm>
            <a:off x="7494900" y="4827902"/>
            <a:ext cx="2518825" cy="1260087"/>
          </a:xfrm>
          <a:prstGeom prst="rect">
            <a:avLst/>
          </a:prstGeom>
          <a:solidFill>
            <a:schemeClr val="tx2">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277612" indent="-277612">
              <a:buClr>
                <a:srgbClr val="000000"/>
              </a:buClr>
              <a:buSzPct val="100000"/>
              <a:buFont typeface="Wingdings" panose="05000000000000000000" pitchFamily="2" charset="2"/>
              <a:buChar char="ü"/>
              <a:defRPr/>
            </a:pPr>
            <a:r>
              <a:rPr lang="es-CO" sz="1554" b="1" dirty="0"/>
              <a:t>INDIVIDUAL</a:t>
            </a:r>
          </a:p>
          <a:p>
            <a:pPr marL="277612" indent="-277612">
              <a:buClr>
                <a:srgbClr val="000000"/>
              </a:buClr>
              <a:buSzPct val="100000"/>
              <a:buFont typeface="Wingdings" panose="05000000000000000000" pitchFamily="2" charset="2"/>
              <a:buChar char="ü"/>
              <a:defRPr/>
            </a:pPr>
            <a:r>
              <a:rPr lang="es-MX" sz="1554" b="1" dirty="0"/>
              <a:t>LICITUD</a:t>
            </a:r>
            <a:endParaRPr lang="es-CO" sz="1554" b="1" dirty="0"/>
          </a:p>
          <a:p>
            <a:pPr marL="277612" indent="-277612">
              <a:buClr>
                <a:srgbClr val="000000"/>
              </a:buClr>
              <a:buSzPct val="100000"/>
              <a:buFont typeface="Wingdings" panose="05000000000000000000" pitchFamily="2" charset="2"/>
              <a:buChar char="ü"/>
              <a:defRPr/>
            </a:pPr>
            <a:r>
              <a:rPr lang="es-MX" sz="1554" b="1" dirty="0"/>
              <a:t>INTEGRAL</a:t>
            </a:r>
            <a:endParaRPr lang="es-CO" sz="1554" b="1" dirty="0"/>
          </a:p>
          <a:p>
            <a:pPr marL="277612" indent="-277612">
              <a:buClr>
                <a:srgbClr val="000000"/>
              </a:buClr>
              <a:buSzPct val="100000"/>
              <a:buFont typeface="Wingdings" panose="05000000000000000000" pitchFamily="2" charset="2"/>
              <a:buChar char="ü"/>
              <a:defRPr/>
            </a:pPr>
            <a:r>
              <a:rPr lang="es-MX" sz="1554" b="1" dirty="0"/>
              <a:t>S</a:t>
            </a:r>
            <a:r>
              <a:rPr lang="es-CO" sz="1554" b="1" dirty="0"/>
              <a:t>ANA CRÍTICA</a:t>
            </a:r>
          </a:p>
        </p:txBody>
      </p:sp>
    </p:spTree>
    <p:extLst>
      <p:ext uri="{BB962C8B-B14F-4D97-AF65-F5344CB8AC3E}">
        <p14:creationId xmlns:p14="http://schemas.microsoft.com/office/powerpoint/2010/main" val="346169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3"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2556486" y="387350"/>
            <a:ext cx="7666037" cy="657679"/>
          </a:xfrm>
          <a:ln>
            <a:solidFill>
              <a:schemeClr val="bg1"/>
            </a:solidFill>
          </a:ln>
          <a:extLst>
            <a:ext uri="{FAA26D3D-D897-4be2-8F04-BA451C77F1D7}">
              <ma14:placeholderFlag xmlns="" xmlns:ma14="http://schemas.microsoft.com/office/mac/drawingml/2011/main" val="1"/>
            </a:ext>
          </a:extLst>
        </p:spPr>
        <p:txBody>
          <a:bodyPr vert="horz" lIns="91440" tIns="45720" rIns="91440" bIns="45720" rtlCol="0" anchor="t">
            <a:normAutofit/>
          </a:bodyPr>
          <a:lstStyle/>
          <a:p>
            <a:pPr algn="ctr">
              <a:defRPr/>
            </a:pPr>
            <a:r>
              <a:rPr lang="en-US" sz="3200" b="1" kern="1200" dirty="0">
                <a:solidFill>
                  <a:schemeClr val="bg1"/>
                </a:solidFill>
                <a:latin typeface="Arial Black" panose="020B0A04020102020204" pitchFamily="34" charset="0"/>
              </a:rPr>
              <a:t>SOLICITUD PROBATORIA</a:t>
            </a:r>
          </a:p>
        </p:txBody>
      </p:sp>
      <p:sp>
        <p:nvSpPr>
          <p:cNvPr id="21507" name="Rectangle 3"/>
          <p:cNvSpPr>
            <a:spLocks noGrp="1" noChangeArrowheads="1"/>
          </p:cNvSpPr>
          <p:nvPr>
            <p:ph type="body" idx="4294967295"/>
          </p:nvPr>
        </p:nvSpPr>
        <p:spPr>
          <a:xfrm>
            <a:off x="202223" y="1476375"/>
            <a:ext cx="11437938" cy="4689475"/>
          </a:xfrm>
          <a:extLst>
            <a:ext uri="{FAA26D3D-D897-4be2-8F04-BA451C77F1D7}">
              <ma14:placeholderFlag xmlns="" xmlns:ma14="http://schemas.microsoft.com/office/mac/drawingml/2011/main" val="1"/>
            </a:ext>
          </a:extLst>
        </p:spPr>
        <p:txBody>
          <a:bodyPr vert="horz" lIns="91440" tIns="45720" rIns="91440" bIns="45720" rtlCol="0" anchor="t">
            <a:normAutofit/>
          </a:bodyPr>
          <a:lstStyle/>
          <a:p>
            <a:pPr marL="0"/>
            <a:endParaRPr lang="en-US" altLang="es-CO" sz="2400" b="1" dirty="0"/>
          </a:p>
          <a:p>
            <a:pPr marL="0" indent="0">
              <a:buNone/>
            </a:pPr>
            <a:endParaRPr lang="es-CO" altLang="es-CO" sz="3600" b="1" dirty="0"/>
          </a:p>
          <a:p>
            <a:pPr marL="0"/>
            <a:endParaRPr lang="es-CO" altLang="es-CO" sz="3600" b="1" dirty="0"/>
          </a:p>
          <a:p>
            <a:pPr marL="0"/>
            <a:endParaRPr lang="en-US" altLang="es-CO" sz="2400" dirty="0"/>
          </a:p>
        </p:txBody>
      </p:sp>
      <p:sp>
        <p:nvSpPr>
          <p:cNvPr id="3" name="Rectángulo redondeado 2">
            <a:extLst>
              <a:ext uri="{FF2B5EF4-FFF2-40B4-BE49-F238E27FC236}">
                <a16:creationId xmlns:a16="http://schemas.microsoft.com/office/drawing/2014/main" id="{194DC464-FA54-DAD5-3B1E-DE183D2CBE37}"/>
              </a:ext>
            </a:extLst>
          </p:cNvPr>
          <p:cNvSpPr/>
          <p:nvPr/>
        </p:nvSpPr>
        <p:spPr>
          <a:xfrm>
            <a:off x="853440" y="1476996"/>
            <a:ext cx="10631424" cy="45378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CO" sz="3600" b="1" dirty="0">
                <a:solidFill>
                  <a:schemeClr val="tx1"/>
                </a:solidFill>
              </a:rPr>
              <a:t>Art. 180 C..D.M.</a:t>
            </a:r>
          </a:p>
          <a:p>
            <a:pPr algn="just"/>
            <a:endParaRPr lang="es-CO" sz="3200" dirty="0">
              <a:solidFill>
                <a:schemeClr val="tx1"/>
              </a:solidFill>
              <a:latin typeface="Open Sans" panose="020B0606030504020204" pitchFamily="34" charset="0"/>
            </a:endParaRPr>
          </a:p>
          <a:p>
            <a:pPr algn="just"/>
            <a:r>
              <a:rPr lang="es-CO" sz="3200" dirty="0">
                <a:solidFill>
                  <a:schemeClr val="tx1"/>
                </a:solidFill>
                <a:latin typeface="Open Sans" panose="020B0606030504020204" pitchFamily="34" charset="0"/>
              </a:rPr>
              <a:t>S</a:t>
            </a:r>
            <a:r>
              <a:rPr lang="es-CO" sz="3200" b="0" i="0" dirty="0">
                <a:solidFill>
                  <a:schemeClr val="tx1"/>
                </a:solidFill>
                <a:effectLst/>
                <a:latin typeface="Open Sans" panose="020B0606030504020204" pitchFamily="34" charset="0"/>
              </a:rPr>
              <a:t>u decreto obedecerá a los criterios de eficacia, pertinencia, conducencia, razonabilidad y utilidad. </a:t>
            </a:r>
          </a:p>
          <a:p>
            <a:pPr algn="just"/>
            <a:endParaRPr lang="es-CO" sz="3200" dirty="0">
              <a:solidFill>
                <a:schemeClr val="tx1"/>
              </a:solidFill>
              <a:latin typeface="Open Sans" panose="020B0606030504020204" pitchFamily="34" charset="0"/>
            </a:endParaRPr>
          </a:p>
          <a:p>
            <a:pPr algn="just"/>
            <a:r>
              <a:rPr lang="es-CO" sz="3200" b="0" i="0" dirty="0">
                <a:solidFill>
                  <a:schemeClr val="tx1"/>
                </a:solidFill>
                <a:effectLst/>
                <a:latin typeface="Open Sans" panose="020B0606030504020204" pitchFamily="34" charset="0"/>
              </a:rPr>
              <a:t>Serán inadmitidas las pruebas que no se ajusten a estos principios y criterios.</a:t>
            </a:r>
          </a:p>
          <a:p>
            <a:br>
              <a:rPr lang="es-CO" sz="3200" dirty="0"/>
            </a:br>
            <a:endParaRPr lang="es-CO" altLang="es-CO" sz="3200" dirty="0"/>
          </a:p>
        </p:txBody>
      </p:sp>
    </p:spTree>
    <p:extLst>
      <p:ext uri="{BB962C8B-B14F-4D97-AF65-F5344CB8AC3E}">
        <p14:creationId xmlns:p14="http://schemas.microsoft.com/office/powerpoint/2010/main" val="268334474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2843213" y="318233"/>
            <a:ext cx="7772400" cy="647700"/>
          </a:xfrm>
          <a:prstGeom prst="rect">
            <a:avLst/>
          </a:prstGeom>
          <a:ln>
            <a:solidFill>
              <a:schemeClr val="bg1"/>
            </a:solidFill>
          </a:ln>
        </p:spPr>
        <p:txBody>
          <a:bodyPr anchor="t">
            <a:normAutofit fontScale="975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s-ES" sz="3600" b="1" dirty="0">
                <a:solidFill>
                  <a:schemeClr val="bg1"/>
                </a:solidFill>
                <a:latin typeface="+mn-lt"/>
                <a:ea typeface="ＭＳ Ｐゴシック" charset="0"/>
                <a:cs typeface="Arial" panose="020B0604020202020204" pitchFamily="34" charset="0"/>
              </a:rPr>
              <a:t>    ANÁLISIS DE LA SOLICITUD</a:t>
            </a:r>
            <a:endParaRPr lang="es-CO" sz="3600" b="1" dirty="0">
              <a:solidFill>
                <a:schemeClr val="bg1"/>
              </a:solidFill>
              <a:latin typeface="+mn-lt"/>
              <a:ea typeface="ＭＳ Ｐゴシック" charset="0"/>
              <a:cs typeface="Arial" panose="020B0604020202020204" pitchFamily="34" charset="0"/>
            </a:endParaRPr>
          </a:p>
        </p:txBody>
      </p:sp>
      <p:sp>
        <p:nvSpPr>
          <p:cNvPr id="3" name="3 Rectángulo redondeado"/>
          <p:cNvSpPr/>
          <p:nvPr/>
        </p:nvSpPr>
        <p:spPr>
          <a:xfrm>
            <a:off x="2063751" y="1506477"/>
            <a:ext cx="3671888" cy="1012521"/>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3200" b="1" dirty="0">
                <a:solidFill>
                  <a:prstClr val="white"/>
                </a:solidFill>
                <a:latin typeface="Arial" panose="020B0604020202020204" pitchFamily="34" charset="0"/>
                <a:cs typeface="Arial" panose="020B0604020202020204" pitchFamily="34" charset="0"/>
              </a:rPr>
              <a:t>CONDUCENCIA</a:t>
            </a:r>
            <a:endParaRPr lang="es-CO" sz="3200" b="1" dirty="0">
              <a:solidFill>
                <a:prstClr val="white"/>
              </a:solidFill>
              <a:latin typeface="Arial" panose="020B0604020202020204" pitchFamily="34" charset="0"/>
              <a:cs typeface="Arial" panose="020B0604020202020204" pitchFamily="34" charset="0"/>
            </a:endParaRPr>
          </a:p>
        </p:txBody>
      </p:sp>
      <p:sp>
        <p:nvSpPr>
          <p:cNvPr id="4" name="5 Rectángulo redondeado"/>
          <p:cNvSpPr/>
          <p:nvPr/>
        </p:nvSpPr>
        <p:spPr>
          <a:xfrm>
            <a:off x="2063754" y="2946340"/>
            <a:ext cx="3744913" cy="1012521"/>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3200" b="1" dirty="0">
                <a:solidFill>
                  <a:prstClr val="black"/>
                </a:solidFill>
                <a:latin typeface="Arial" panose="020B0604020202020204" pitchFamily="34" charset="0"/>
                <a:cs typeface="Arial" panose="020B0604020202020204" pitchFamily="34" charset="0"/>
              </a:rPr>
              <a:t>PERTINENCIA</a:t>
            </a:r>
            <a:endParaRPr lang="es-CO" sz="3200" b="1" dirty="0">
              <a:solidFill>
                <a:prstClr val="black"/>
              </a:solidFill>
              <a:latin typeface="Arial" panose="020B0604020202020204" pitchFamily="34" charset="0"/>
              <a:cs typeface="Arial" panose="020B0604020202020204" pitchFamily="34" charset="0"/>
            </a:endParaRPr>
          </a:p>
        </p:txBody>
      </p:sp>
      <p:sp>
        <p:nvSpPr>
          <p:cNvPr id="5" name="6 Rectángulo redondeado"/>
          <p:cNvSpPr/>
          <p:nvPr/>
        </p:nvSpPr>
        <p:spPr>
          <a:xfrm>
            <a:off x="2063754" y="4386199"/>
            <a:ext cx="3744913" cy="101252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3200" b="1">
                <a:solidFill>
                  <a:srgbClr val="FF0000"/>
                </a:solidFill>
                <a:latin typeface="Arial" panose="020B0604020202020204" pitchFamily="34" charset="0"/>
                <a:cs typeface="Arial" panose="020B0604020202020204" pitchFamily="34" charset="0"/>
              </a:rPr>
              <a:t>UTILIDAD</a:t>
            </a:r>
            <a:r>
              <a:rPr lang="es-ES" sz="3200">
                <a:solidFill>
                  <a:srgbClr val="FF0000"/>
                </a:solidFill>
                <a:latin typeface="Arial" panose="020B0604020202020204" pitchFamily="34" charset="0"/>
                <a:cs typeface="Arial" panose="020B0604020202020204" pitchFamily="34" charset="0"/>
              </a:rPr>
              <a:t> </a:t>
            </a:r>
            <a:endParaRPr lang="es-CO" sz="3200" dirty="0">
              <a:solidFill>
                <a:srgbClr val="FF0000"/>
              </a:solidFill>
              <a:latin typeface="Arial" panose="020B0604020202020204" pitchFamily="34" charset="0"/>
              <a:cs typeface="Arial" panose="020B0604020202020204" pitchFamily="34" charset="0"/>
            </a:endParaRPr>
          </a:p>
        </p:txBody>
      </p:sp>
      <p:sp>
        <p:nvSpPr>
          <p:cNvPr id="6" name="7 Flecha derecha"/>
          <p:cNvSpPr/>
          <p:nvPr/>
        </p:nvSpPr>
        <p:spPr>
          <a:xfrm>
            <a:off x="6240463" y="4819590"/>
            <a:ext cx="977900" cy="484187"/>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a:solidFill>
                <a:prstClr val="white"/>
              </a:solidFill>
              <a:latin typeface="Arial" panose="020B0604020202020204" pitchFamily="34" charset="0"/>
              <a:cs typeface="Arial" panose="020B0604020202020204" pitchFamily="34" charset="0"/>
            </a:endParaRPr>
          </a:p>
        </p:txBody>
      </p:sp>
      <p:sp>
        <p:nvSpPr>
          <p:cNvPr id="7" name="8 Flecha derecha"/>
          <p:cNvSpPr/>
          <p:nvPr/>
        </p:nvSpPr>
        <p:spPr>
          <a:xfrm>
            <a:off x="6240463" y="1795399"/>
            <a:ext cx="977900" cy="484188"/>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a:solidFill>
                <a:prstClr val="white"/>
              </a:solidFill>
              <a:latin typeface="Arial" panose="020B0604020202020204" pitchFamily="34" charset="0"/>
              <a:cs typeface="Arial" panose="020B0604020202020204" pitchFamily="34" charset="0"/>
            </a:endParaRPr>
          </a:p>
        </p:txBody>
      </p:sp>
      <p:sp>
        <p:nvSpPr>
          <p:cNvPr id="8" name="9 Flecha derecha"/>
          <p:cNvSpPr/>
          <p:nvPr/>
        </p:nvSpPr>
        <p:spPr>
          <a:xfrm>
            <a:off x="6311901" y="3254315"/>
            <a:ext cx="977900" cy="484187"/>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a:solidFill>
                <a:prstClr val="white"/>
              </a:solidFill>
              <a:latin typeface="Arial" panose="020B0604020202020204" pitchFamily="34" charset="0"/>
              <a:cs typeface="Arial" panose="020B0604020202020204" pitchFamily="34" charset="0"/>
            </a:endParaRPr>
          </a:p>
        </p:txBody>
      </p:sp>
      <p:sp>
        <p:nvSpPr>
          <p:cNvPr id="9" name="11 Elipse"/>
          <p:cNvSpPr/>
          <p:nvPr/>
        </p:nvSpPr>
        <p:spPr>
          <a:xfrm>
            <a:off x="7535867" y="1506477"/>
            <a:ext cx="3024631" cy="1012521"/>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white"/>
                </a:solidFill>
                <a:latin typeface="Arial" panose="020B0604020202020204" pitchFamily="34" charset="0"/>
                <a:cs typeface="Arial" panose="020B0604020202020204" pitchFamily="34" charset="0"/>
              </a:rPr>
              <a:t>IDONEIDAD LEGAL</a:t>
            </a:r>
            <a:endParaRPr lang="es-CO" sz="2400" b="1" dirty="0">
              <a:solidFill>
                <a:prstClr val="white"/>
              </a:solidFill>
              <a:latin typeface="Arial" panose="020B0604020202020204" pitchFamily="34" charset="0"/>
              <a:cs typeface="Arial" panose="020B0604020202020204" pitchFamily="34" charset="0"/>
            </a:endParaRPr>
          </a:p>
        </p:txBody>
      </p:sp>
      <p:sp>
        <p:nvSpPr>
          <p:cNvPr id="10" name="12 Elipse"/>
          <p:cNvSpPr/>
          <p:nvPr/>
        </p:nvSpPr>
        <p:spPr>
          <a:xfrm>
            <a:off x="7680327" y="2946340"/>
            <a:ext cx="2880171" cy="1012521"/>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000" b="1" dirty="0">
                <a:solidFill>
                  <a:prstClr val="black"/>
                </a:solidFill>
                <a:latin typeface="Arial" panose="020B0604020202020204" pitchFamily="34" charset="0"/>
                <a:cs typeface="Arial" panose="020B0604020202020204" pitchFamily="34" charset="0"/>
              </a:rPr>
              <a:t>IDENTIDAD CON LOS HECHOS</a:t>
            </a:r>
            <a:endParaRPr lang="es-CO" sz="2000" b="1" dirty="0">
              <a:solidFill>
                <a:prstClr val="black"/>
              </a:solidFill>
              <a:latin typeface="Arial" panose="020B0604020202020204" pitchFamily="34" charset="0"/>
              <a:cs typeface="Arial" panose="020B0604020202020204" pitchFamily="34" charset="0"/>
            </a:endParaRPr>
          </a:p>
        </p:txBody>
      </p:sp>
      <p:sp>
        <p:nvSpPr>
          <p:cNvPr id="11" name="13 Elipse"/>
          <p:cNvSpPr/>
          <p:nvPr/>
        </p:nvSpPr>
        <p:spPr>
          <a:xfrm>
            <a:off x="7680329" y="4459226"/>
            <a:ext cx="2880169" cy="115252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srgbClr val="FF0000"/>
                </a:solidFill>
                <a:latin typeface="Arial" panose="020B0604020202020204" pitchFamily="34" charset="0"/>
                <a:cs typeface="Arial" panose="020B0604020202020204" pitchFamily="34" charset="0"/>
              </a:rPr>
              <a:t>SERVICIO</a:t>
            </a:r>
            <a:endParaRPr lang="es-CO" sz="2400" b="1" dirty="0">
              <a:solidFill>
                <a:srgbClr val="FF0000"/>
              </a:solidFill>
              <a:latin typeface="Arial" panose="020B0604020202020204" pitchFamily="34" charset="0"/>
              <a:cs typeface="Arial" panose="020B0604020202020204" pitchFamily="34" charset="0"/>
            </a:endParaRPr>
          </a:p>
        </p:txBody>
      </p:sp>
      <p:sp>
        <p:nvSpPr>
          <p:cNvPr id="13" name="Rectángulo redondeado 12">
            <a:extLst>
              <a:ext uri="{FF2B5EF4-FFF2-40B4-BE49-F238E27FC236}">
                <a16:creationId xmlns:a16="http://schemas.microsoft.com/office/drawing/2014/main" id="{129D4972-DE1C-7189-0628-C6EBCD4025E3}"/>
              </a:ext>
            </a:extLst>
          </p:cNvPr>
          <p:cNvSpPr/>
          <p:nvPr/>
        </p:nvSpPr>
        <p:spPr>
          <a:xfrm>
            <a:off x="2063751" y="6014581"/>
            <a:ext cx="3807913" cy="6388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sz="2400" b="1" dirty="0"/>
              <a:t>EFICACIA</a:t>
            </a:r>
          </a:p>
        </p:txBody>
      </p:sp>
      <p:sp>
        <p:nvSpPr>
          <p:cNvPr id="14" name="Rectángulo redondeado 13">
            <a:extLst>
              <a:ext uri="{FF2B5EF4-FFF2-40B4-BE49-F238E27FC236}">
                <a16:creationId xmlns:a16="http://schemas.microsoft.com/office/drawing/2014/main" id="{413104BE-FD7C-C5F2-D621-DC2EDE07B9B8}"/>
              </a:ext>
            </a:extLst>
          </p:cNvPr>
          <p:cNvSpPr/>
          <p:nvPr/>
        </p:nvSpPr>
        <p:spPr>
          <a:xfrm>
            <a:off x="7787407" y="6014581"/>
            <a:ext cx="3024631" cy="6388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sz="2400" b="1" dirty="0"/>
              <a:t>RAZONABILIDAD</a:t>
            </a:r>
          </a:p>
        </p:txBody>
      </p:sp>
    </p:spTree>
    <p:extLst>
      <p:ext uri="{BB962C8B-B14F-4D97-AF65-F5344CB8AC3E}">
        <p14:creationId xmlns:p14="http://schemas.microsoft.com/office/powerpoint/2010/main" val="2675869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redondeado 7"/>
          <p:cNvSpPr/>
          <p:nvPr/>
        </p:nvSpPr>
        <p:spPr>
          <a:xfrm>
            <a:off x="1343472" y="1718696"/>
            <a:ext cx="10257978" cy="475252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latin typeface="Arial" panose="020B0604020202020204" pitchFamily="34" charset="0"/>
              <a:cs typeface="Arial" panose="020B0604020202020204" pitchFamily="34" charset="0"/>
            </a:endParaRPr>
          </a:p>
        </p:txBody>
      </p:sp>
      <p:sp>
        <p:nvSpPr>
          <p:cNvPr id="9" name="1 Título"/>
          <p:cNvSpPr txBox="1">
            <a:spLocks/>
          </p:cNvSpPr>
          <p:nvPr/>
        </p:nvSpPr>
        <p:spPr>
          <a:xfrm>
            <a:off x="2317812" y="689258"/>
            <a:ext cx="7772400" cy="670556"/>
          </a:xfrm>
          <a:prstGeom prst="rect">
            <a:avLst/>
          </a:prstGeom>
          <a:ln>
            <a:solidFill>
              <a:schemeClr val="bg1"/>
            </a:solidFill>
          </a:ln>
        </p:spPr>
        <p:txBody>
          <a:bodyPr anchor="t"/>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s-ES" sz="3600" b="1" dirty="0">
                <a:solidFill>
                  <a:schemeClr val="bg1"/>
                </a:solidFill>
                <a:latin typeface="Arial Black" panose="020B0A04020102020204" pitchFamily="34" charset="0"/>
                <a:ea typeface="ＭＳ Ｐゴシック" charset="0"/>
                <a:cs typeface="Arial" panose="020B0604020202020204" pitchFamily="34" charset="0"/>
              </a:rPr>
              <a:t>     </a:t>
            </a:r>
            <a:r>
              <a:rPr lang="es-ES" sz="3200" b="1" dirty="0">
                <a:solidFill>
                  <a:schemeClr val="bg1"/>
                </a:solidFill>
                <a:latin typeface="Arial Black" panose="020B0A04020102020204" pitchFamily="34" charset="0"/>
                <a:ea typeface="ＭＳ Ｐゴシック" charset="0"/>
                <a:cs typeface="Arial" panose="020B0604020202020204" pitchFamily="34" charset="0"/>
              </a:rPr>
              <a:t>RECURSOS</a:t>
            </a:r>
            <a:endParaRPr lang="es-CO" sz="3200" b="1" dirty="0">
              <a:solidFill>
                <a:schemeClr val="bg1"/>
              </a:solidFill>
              <a:latin typeface="Arial Black" panose="020B0A04020102020204" pitchFamily="34" charset="0"/>
              <a:ea typeface="ＭＳ Ｐゴシック" charset="0"/>
              <a:cs typeface="Arial" panose="020B0604020202020204" pitchFamily="34" charset="0"/>
            </a:endParaRPr>
          </a:p>
        </p:txBody>
      </p:sp>
      <p:sp>
        <p:nvSpPr>
          <p:cNvPr id="10" name="2 Subtítulo"/>
          <p:cNvSpPr txBox="1">
            <a:spLocks/>
          </p:cNvSpPr>
          <p:nvPr/>
        </p:nvSpPr>
        <p:spPr>
          <a:xfrm>
            <a:off x="1739106" y="1756508"/>
            <a:ext cx="8713788" cy="4932363"/>
          </a:xfrm>
          <a:prstGeom prst="rect">
            <a:avLst/>
          </a:prstGeom>
        </p:spPr>
        <p:txBody>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lgn="just"/>
            <a:endParaRPr lang="es-ES" altLang="es-CO" sz="1000" b="1" dirty="0">
              <a:solidFill>
                <a:schemeClr val="bg1"/>
              </a:solidFill>
              <a:latin typeface="Arial" panose="020B0604020202020204" pitchFamily="34" charset="0"/>
              <a:cs typeface="Arial" panose="020B0604020202020204" pitchFamily="34" charset="0"/>
            </a:endParaRPr>
          </a:p>
          <a:p>
            <a:pPr algn="just"/>
            <a:endParaRPr lang="es-ES" altLang="es-CO" b="1" dirty="0">
              <a:solidFill>
                <a:srgbClr val="0033CC"/>
              </a:solidFill>
              <a:latin typeface="Arial" panose="020B0604020202020204" pitchFamily="34" charset="0"/>
              <a:cs typeface="Arial" panose="020B0604020202020204" pitchFamily="34" charset="0"/>
            </a:endParaRPr>
          </a:p>
          <a:p>
            <a:pPr algn="just"/>
            <a:r>
              <a:rPr lang="es-ES" altLang="es-CO" b="1" dirty="0">
                <a:solidFill>
                  <a:srgbClr val="0033CC"/>
                </a:solidFill>
                <a:latin typeface="Arial" panose="020B0604020202020204" pitchFamily="34" charset="0"/>
                <a:cs typeface="Arial" panose="020B0604020202020204" pitchFamily="34" charset="0"/>
              </a:rPr>
              <a:t>REPOSICIÓN</a:t>
            </a:r>
            <a:endParaRPr lang="es-ES" altLang="es-CO" sz="900" b="1" dirty="0">
              <a:solidFill>
                <a:srgbClr val="0033CC"/>
              </a:solidFill>
              <a:latin typeface="Arial" panose="020B0604020202020204" pitchFamily="34" charset="0"/>
              <a:cs typeface="Arial" panose="020B0604020202020204" pitchFamily="34" charset="0"/>
            </a:endParaRPr>
          </a:p>
          <a:p>
            <a:pPr algn="just"/>
            <a:endParaRPr lang="es-ES" altLang="es-CO" sz="900" b="1" dirty="0">
              <a:solidFill>
                <a:schemeClr val="bg1"/>
              </a:solidFill>
              <a:latin typeface="Arial" panose="020B0604020202020204" pitchFamily="34" charset="0"/>
              <a:cs typeface="Arial" panose="020B0604020202020204" pitchFamily="34" charset="0"/>
            </a:endParaRPr>
          </a:p>
          <a:p>
            <a:pPr algn="just"/>
            <a:endParaRPr lang="es-ES" altLang="es-CO" sz="900" b="1" dirty="0">
              <a:solidFill>
                <a:schemeClr val="bg1"/>
              </a:solidFill>
              <a:latin typeface="Arial" panose="020B0604020202020204" pitchFamily="34" charset="0"/>
              <a:cs typeface="Arial" panose="020B0604020202020204" pitchFamily="34" charset="0"/>
            </a:endParaRPr>
          </a:p>
          <a:p>
            <a:pPr algn="just"/>
            <a:endParaRPr lang="es-ES" altLang="es-CO" sz="900" b="1" dirty="0">
              <a:solidFill>
                <a:schemeClr val="bg1"/>
              </a:solidFill>
              <a:latin typeface="Arial" panose="020B0604020202020204" pitchFamily="34" charset="0"/>
              <a:cs typeface="Arial" panose="020B0604020202020204" pitchFamily="34" charset="0"/>
            </a:endParaRPr>
          </a:p>
          <a:p>
            <a:pPr algn="just"/>
            <a:endParaRPr lang="es-ES" altLang="es-CO" sz="1600" b="1" dirty="0">
              <a:solidFill>
                <a:schemeClr val="bg1"/>
              </a:solidFill>
              <a:latin typeface="Arial" panose="020B0604020202020204" pitchFamily="34" charset="0"/>
              <a:cs typeface="Arial" panose="020B0604020202020204" pitchFamily="34" charset="0"/>
            </a:endParaRPr>
          </a:p>
          <a:p>
            <a:pPr algn="just"/>
            <a:endParaRPr lang="es-ES" altLang="es-CO" b="1" dirty="0">
              <a:solidFill>
                <a:srgbClr val="0033CC"/>
              </a:solidFill>
              <a:latin typeface="Arial" panose="020B0604020202020204" pitchFamily="34" charset="0"/>
              <a:cs typeface="Arial" panose="020B0604020202020204" pitchFamily="34" charset="0"/>
            </a:endParaRPr>
          </a:p>
          <a:p>
            <a:pPr algn="just"/>
            <a:endParaRPr lang="es-ES" altLang="es-CO" b="1" dirty="0">
              <a:solidFill>
                <a:srgbClr val="0033CC"/>
              </a:solidFill>
              <a:latin typeface="Arial" panose="020B0604020202020204" pitchFamily="34" charset="0"/>
              <a:cs typeface="Arial" panose="020B0604020202020204" pitchFamily="34" charset="0"/>
            </a:endParaRPr>
          </a:p>
          <a:p>
            <a:pPr algn="just"/>
            <a:r>
              <a:rPr lang="es-ES" altLang="es-CO" b="1" dirty="0">
                <a:solidFill>
                  <a:srgbClr val="0033CC"/>
                </a:solidFill>
                <a:latin typeface="Arial" panose="020B0604020202020204" pitchFamily="34" charset="0"/>
                <a:cs typeface="Arial" panose="020B0604020202020204" pitchFamily="34" charset="0"/>
              </a:rPr>
              <a:t>APELACIÓN</a:t>
            </a:r>
            <a:endParaRPr lang="es-ES" altLang="es-CO" sz="1100" b="1" dirty="0">
              <a:solidFill>
                <a:srgbClr val="0033CC"/>
              </a:solidFill>
              <a:latin typeface="Arial" panose="020B0604020202020204" pitchFamily="34" charset="0"/>
              <a:cs typeface="Arial" panose="020B0604020202020204" pitchFamily="34" charset="0"/>
            </a:endParaRPr>
          </a:p>
          <a:p>
            <a:pPr algn="just"/>
            <a:endParaRPr lang="es-ES" altLang="es-CO" sz="1100" b="1" dirty="0">
              <a:solidFill>
                <a:schemeClr val="bg1"/>
              </a:solidFill>
              <a:latin typeface="Arial" panose="020B0604020202020204" pitchFamily="34" charset="0"/>
              <a:cs typeface="Arial" panose="020B0604020202020204" pitchFamily="34" charset="0"/>
            </a:endParaRPr>
          </a:p>
          <a:p>
            <a:pPr algn="just"/>
            <a:endParaRPr lang="es-ES" altLang="es-CO" sz="1100" b="1" dirty="0">
              <a:solidFill>
                <a:schemeClr val="bg1"/>
              </a:solidFill>
              <a:latin typeface="Arial" panose="020B0604020202020204" pitchFamily="34" charset="0"/>
              <a:cs typeface="Arial" panose="020B0604020202020204" pitchFamily="34" charset="0"/>
            </a:endParaRPr>
          </a:p>
          <a:p>
            <a:pPr algn="just"/>
            <a:endParaRPr lang="es-ES" altLang="es-CO" sz="1100" b="1" dirty="0">
              <a:solidFill>
                <a:schemeClr val="bg1"/>
              </a:solidFill>
              <a:latin typeface="Arial" panose="020B0604020202020204" pitchFamily="34" charset="0"/>
              <a:cs typeface="Arial" panose="020B0604020202020204" pitchFamily="34" charset="0"/>
            </a:endParaRPr>
          </a:p>
          <a:p>
            <a:pPr algn="just"/>
            <a:endParaRPr lang="es-ES" altLang="es-CO" sz="1100" b="1" dirty="0">
              <a:solidFill>
                <a:schemeClr val="bg1"/>
              </a:solidFill>
              <a:latin typeface="Arial" panose="020B0604020202020204" pitchFamily="34" charset="0"/>
              <a:cs typeface="Arial" panose="020B0604020202020204" pitchFamily="34" charset="0"/>
            </a:endParaRPr>
          </a:p>
          <a:p>
            <a:pPr algn="just"/>
            <a:endParaRPr lang="es-ES" altLang="es-CO" sz="1100" b="1" dirty="0">
              <a:solidFill>
                <a:schemeClr val="bg1"/>
              </a:solidFill>
              <a:latin typeface="Arial" panose="020B0604020202020204" pitchFamily="34" charset="0"/>
              <a:cs typeface="Arial" panose="020B0604020202020204" pitchFamily="34" charset="0"/>
            </a:endParaRPr>
          </a:p>
          <a:p>
            <a:pPr algn="just"/>
            <a:endParaRPr lang="es-ES" altLang="es-CO" sz="1100" b="1" dirty="0">
              <a:solidFill>
                <a:schemeClr val="bg1"/>
              </a:solidFill>
              <a:latin typeface="Arial" panose="020B0604020202020204" pitchFamily="34" charset="0"/>
              <a:cs typeface="Arial" panose="020B0604020202020204" pitchFamily="34" charset="0"/>
            </a:endParaRPr>
          </a:p>
          <a:p>
            <a:pPr algn="just"/>
            <a:endParaRPr lang="es-CO" altLang="es-CO" sz="900" b="1" dirty="0">
              <a:solidFill>
                <a:schemeClr val="bg1"/>
              </a:solidFill>
              <a:latin typeface="Arial" panose="020B0604020202020204" pitchFamily="34" charset="0"/>
              <a:cs typeface="Arial" panose="020B0604020202020204" pitchFamily="34" charset="0"/>
            </a:endParaRPr>
          </a:p>
        </p:txBody>
      </p:sp>
      <p:sp>
        <p:nvSpPr>
          <p:cNvPr id="11" name="3 Flecha derecha"/>
          <p:cNvSpPr/>
          <p:nvPr/>
        </p:nvSpPr>
        <p:spPr>
          <a:xfrm>
            <a:off x="4333405" y="2520525"/>
            <a:ext cx="1295400" cy="576263"/>
          </a:xfrm>
          <a:prstGeom prst="rightArrow">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a:latin typeface="Arial" panose="020B0604020202020204" pitchFamily="34" charset="0"/>
              <a:cs typeface="Arial" panose="020B0604020202020204" pitchFamily="34" charset="0"/>
            </a:endParaRPr>
          </a:p>
        </p:txBody>
      </p:sp>
      <p:sp>
        <p:nvSpPr>
          <p:cNvPr id="12" name="4 Rectángulo redondeado"/>
          <p:cNvSpPr/>
          <p:nvPr/>
        </p:nvSpPr>
        <p:spPr>
          <a:xfrm>
            <a:off x="5749447" y="2002355"/>
            <a:ext cx="5256010" cy="1980921"/>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just" eaLnBrk="1" hangingPunct="1"/>
            <a:r>
              <a:rPr lang="es-ES" altLang="es-CO" b="1" dirty="0">
                <a:latin typeface="Arial" panose="020B0604020202020204" pitchFamily="34" charset="0"/>
                <a:cs typeface="Arial" panose="020B0604020202020204" pitchFamily="34" charset="0"/>
              </a:rPr>
              <a:t>Negación de pruebas en la etapa de indagación </a:t>
            </a:r>
            <a:r>
              <a:rPr lang="es-ES" altLang="es-CO" b="1" dirty="0">
                <a:solidFill>
                  <a:srgbClr val="0070C0"/>
                </a:solidFill>
                <a:latin typeface="Arial" panose="020B0604020202020204" pitchFamily="34" charset="0"/>
                <a:cs typeface="Arial" panose="020B0604020202020204" pitchFamily="34" charset="0"/>
              </a:rPr>
              <a:t>(Art. 166 CDM)</a:t>
            </a:r>
          </a:p>
          <a:p>
            <a:pPr algn="just" eaLnBrk="1" hangingPunct="1"/>
            <a:endParaRPr lang="es-CO" altLang="es-CO" b="1" dirty="0">
              <a:latin typeface="Arial" panose="020B0604020202020204" pitchFamily="34" charset="0"/>
              <a:cs typeface="Arial" panose="020B0604020202020204" pitchFamily="34" charset="0"/>
            </a:endParaRPr>
          </a:p>
        </p:txBody>
      </p:sp>
      <p:sp>
        <p:nvSpPr>
          <p:cNvPr id="13" name="5 Flecha derecha"/>
          <p:cNvSpPr/>
          <p:nvPr/>
        </p:nvSpPr>
        <p:spPr>
          <a:xfrm>
            <a:off x="4333405" y="5201220"/>
            <a:ext cx="1368425" cy="576263"/>
          </a:xfrm>
          <a:prstGeom prst="rightArrow">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O" dirty="0">
              <a:latin typeface="Arial" panose="020B0604020202020204" pitchFamily="34" charset="0"/>
              <a:cs typeface="Arial" panose="020B0604020202020204" pitchFamily="34" charset="0"/>
            </a:endParaRPr>
          </a:p>
        </p:txBody>
      </p:sp>
      <p:sp>
        <p:nvSpPr>
          <p:cNvPr id="14" name="7 Rectángulo redondeado"/>
          <p:cNvSpPr/>
          <p:nvPr/>
        </p:nvSpPr>
        <p:spPr>
          <a:xfrm>
            <a:off x="5749447" y="4509321"/>
            <a:ext cx="5256010" cy="1803797"/>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just" eaLnBrk="1" hangingPunct="1"/>
            <a:endParaRPr lang="es-ES" altLang="es-CO" sz="2800" b="1" dirty="0">
              <a:latin typeface="Arial" panose="020B0604020202020204" pitchFamily="34" charset="0"/>
              <a:cs typeface="Arial" panose="020B0604020202020204" pitchFamily="34" charset="0"/>
            </a:endParaRPr>
          </a:p>
          <a:p>
            <a:pPr eaLnBrk="1" hangingPunct="1"/>
            <a:endParaRPr lang="es-ES" altLang="es-CO" sz="2800" b="1" dirty="0">
              <a:latin typeface="Arial" panose="020B0604020202020204" pitchFamily="34" charset="0"/>
              <a:cs typeface="Arial" panose="020B0604020202020204" pitchFamily="34" charset="0"/>
            </a:endParaRPr>
          </a:p>
          <a:p>
            <a:pPr eaLnBrk="1" hangingPunct="1"/>
            <a:endParaRPr lang="es-ES" altLang="es-CO" b="1" dirty="0">
              <a:latin typeface="Arial" panose="020B0604020202020204" pitchFamily="34" charset="0"/>
              <a:cs typeface="Arial" panose="020B0604020202020204" pitchFamily="34" charset="0"/>
            </a:endParaRPr>
          </a:p>
          <a:p>
            <a:pPr algn="just" eaLnBrk="1" hangingPunct="1"/>
            <a:r>
              <a:rPr lang="es-ES" altLang="es-CO" b="1" dirty="0">
                <a:latin typeface="Arial" panose="020B0604020202020204" pitchFamily="34" charset="0"/>
                <a:cs typeface="Arial" panose="020B0604020202020204" pitchFamily="34" charset="0"/>
              </a:rPr>
              <a:t>Negación de pruebas en etapa de audiencia </a:t>
            </a:r>
            <a:r>
              <a:rPr lang="es-ES" altLang="es-CO" sz="2000" b="1" dirty="0">
                <a:solidFill>
                  <a:srgbClr val="0070C0"/>
                </a:solidFill>
                <a:latin typeface="Arial" panose="020B0604020202020204" pitchFamily="34" charset="0"/>
                <a:cs typeface="Arial" panose="020B0604020202020204" pitchFamily="34" charset="0"/>
              </a:rPr>
              <a:t>(Art. 167 Procede también el de reposición </a:t>
            </a:r>
            <a:r>
              <a:rPr lang="es-ES" sz="2000" b="1" dirty="0">
                <a:solidFill>
                  <a:srgbClr val="0070C0"/>
                </a:solidFill>
              </a:rPr>
              <a:t>Art. 238 inc. 2)</a:t>
            </a:r>
            <a:endParaRPr lang="es-CO" sz="2000" b="1" dirty="0">
              <a:solidFill>
                <a:srgbClr val="0070C0"/>
              </a:solidFill>
            </a:endParaRPr>
          </a:p>
          <a:p>
            <a:pPr eaLnBrk="1" hangingPunct="1"/>
            <a:endParaRPr lang="es-ES" altLang="es-CO" b="1" dirty="0">
              <a:solidFill>
                <a:srgbClr val="0070C0"/>
              </a:solidFill>
              <a:latin typeface="Arial" panose="020B0604020202020204" pitchFamily="34" charset="0"/>
              <a:cs typeface="Arial" panose="020B0604020202020204" pitchFamily="34" charset="0"/>
            </a:endParaRPr>
          </a:p>
          <a:p>
            <a:pPr eaLnBrk="1" hangingPunct="1"/>
            <a:r>
              <a:rPr lang="es-ES" altLang="es-CO" b="1" dirty="0">
                <a:latin typeface="Arial" panose="020B0604020202020204" pitchFamily="34" charset="0"/>
                <a:cs typeface="Arial" panose="020B0604020202020204" pitchFamily="34" charset="0"/>
              </a:rPr>
              <a:t> </a:t>
            </a:r>
            <a:endParaRPr lang="es-CO" altLang="es-CO" b="1" dirty="0">
              <a:latin typeface="Arial" panose="020B0604020202020204" pitchFamily="34" charset="0"/>
              <a:cs typeface="Arial" panose="020B0604020202020204" pitchFamily="34" charset="0"/>
            </a:endParaRPr>
          </a:p>
          <a:p>
            <a:pPr algn="just" eaLnBrk="1" hangingPunct="1"/>
            <a:endParaRPr lang="es-CO" altLang="es-CO" sz="2800" b="1" dirty="0">
              <a:solidFill>
                <a:srgbClr val="26267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850011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847850" y="402322"/>
            <a:ext cx="8496300" cy="576263"/>
          </a:xfrm>
          <a:ln>
            <a:solidFill>
              <a:schemeClr val="bg1"/>
            </a:solidFill>
          </a:ln>
          <a:extLst>
            <a:ext uri="{FAA26D3D-D897-4be2-8F04-BA451C77F1D7}">
              <ma14:placeholderFlag xmlns:ma14="http://schemas.microsoft.com/office/mac/drawingml/2011/main" xmlns="" val="1"/>
            </a:ext>
          </a:extLst>
        </p:spPr>
        <p:txBody>
          <a:bodyPr anchor="t">
            <a:normAutofit/>
          </a:bodyPr>
          <a:lstStyle/>
          <a:p>
            <a:pPr algn="ctr">
              <a:defRPr/>
            </a:pPr>
            <a:r>
              <a:rPr lang="es-ES" altLang="es-CO" sz="3200" b="1" dirty="0">
                <a:solidFill>
                  <a:schemeClr val="bg1"/>
                </a:solidFill>
                <a:latin typeface="+mn-lt"/>
              </a:rPr>
              <a:t>PRÁCTICA PROBATORIA</a:t>
            </a:r>
            <a:endParaRPr lang="es-CO" sz="2800" b="1" dirty="0">
              <a:solidFill>
                <a:schemeClr val="bg1"/>
              </a:solidFill>
              <a:latin typeface="+mn-lt"/>
              <a:ea typeface="ＭＳ Ｐゴシック" charset="0"/>
            </a:endParaRPr>
          </a:p>
        </p:txBody>
      </p:sp>
      <p:sp>
        <p:nvSpPr>
          <p:cNvPr id="2" name="2 Rectángulo redondeado">
            <a:extLst>
              <a:ext uri="{FF2B5EF4-FFF2-40B4-BE49-F238E27FC236}">
                <a16:creationId xmlns:a16="http://schemas.microsoft.com/office/drawing/2014/main" id="{4E223148-D0A7-F7A6-911F-37B9DCC09583}"/>
              </a:ext>
            </a:extLst>
          </p:cNvPr>
          <p:cNvSpPr/>
          <p:nvPr/>
        </p:nvSpPr>
        <p:spPr>
          <a:xfrm>
            <a:off x="777247" y="1449977"/>
            <a:ext cx="10637506" cy="422773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285750" indent="-285750"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marL="0" indent="0" algn="ctr"/>
            <a:r>
              <a:rPr lang="es-ES" altLang="es-CO" sz="3200" b="1" dirty="0"/>
              <a:t>Medios técnicos</a:t>
            </a:r>
          </a:p>
          <a:p>
            <a:pPr marL="0" indent="0" algn="ctr"/>
            <a:r>
              <a:rPr lang="es-ES" altLang="es-CO" b="1" dirty="0"/>
              <a:t>(Art. 180 CDM) </a:t>
            </a:r>
          </a:p>
          <a:p>
            <a:pPr marL="0" indent="0" algn="just"/>
            <a:endParaRPr lang="es-ES" altLang="es-CO" sz="3600" b="1" dirty="0">
              <a:latin typeface="Arial" panose="020B0604020202020204" pitchFamily="34" charset="0"/>
              <a:cs typeface="Arial" panose="020B0604020202020204" pitchFamily="34" charset="0"/>
            </a:endParaRPr>
          </a:p>
          <a:p>
            <a:pPr marL="0" indent="0" algn="just"/>
            <a:r>
              <a:rPr lang="es-CO" sz="2800" b="0" i="0" dirty="0">
                <a:effectLst/>
                <a:latin typeface="Arial" panose="020B0604020202020204" pitchFamily="34" charset="0"/>
                <a:cs typeface="Arial" panose="020B0604020202020204" pitchFamily="34" charset="0"/>
              </a:rPr>
              <a:t>En todo caso, los medios de prueba podrán practicarse a través de medios electrónicos o de comunicaciones, de lo cual se dejarán las constancias respectivas.</a:t>
            </a:r>
            <a:endParaRPr lang="es-ES" altLang="es-CO"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031093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691614" y="154109"/>
            <a:ext cx="10808771" cy="1080233"/>
          </a:xfrm>
          <a:ln>
            <a:solidFill>
              <a:schemeClr val="bg1"/>
            </a:solidFill>
          </a:ln>
          <a:extLst>
            <a:ext uri="{FAA26D3D-D897-4be2-8F04-BA451C77F1D7}">
              <ma14:placeholderFlag xmlns:ma14="http://schemas.microsoft.com/office/mac/drawingml/2011/main" xmlns="" val="1"/>
            </a:ext>
          </a:extLst>
        </p:spPr>
        <p:txBody>
          <a:bodyPr anchor="t">
            <a:normAutofit fontScale="90000"/>
          </a:bodyPr>
          <a:lstStyle/>
          <a:p>
            <a:pPr lvl="0" algn="ctr"/>
            <a:r>
              <a:rPr lang="es-CO" sz="2800" dirty="0">
                <a:solidFill>
                  <a:srgbClr val="FF0000"/>
                </a:solidFill>
                <a:latin typeface="+mn-lt"/>
                <a:ea typeface="ＭＳ Ｐゴシック" charset="0"/>
              </a:rPr>
              <a:t>   </a:t>
            </a:r>
            <a:r>
              <a:rPr lang="es-CO" sz="3200" b="1" dirty="0">
                <a:solidFill>
                  <a:schemeClr val="bg1"/>
                </a:solidFill>
                <a:latin typeface="+mn-lt"/>
                <a:ea typeface="ＭＳ Ｐゴシック" charset="0"/>
              </a:rPr>
              <a:t>PRUEBAS POR COMISIONADO O DESIGNADO</a:t>
            </a:r>
            <a:br>
              <a:rPr lang="es-CO" sz="2800" b="1" dirty="0">
                <a:solidFill>
                  <a:schemeClr val="bg1"/>
                </a:solidFill>
                <a:latin typeface="+mn-lt"/>
                <a:ea typeface="ＭＳ Ｐゴシック" charset="0"/>
              </a:rPr>
            </a:br>
            <a:r>
              <a:rPr lang="es-CO" sz="2800" b="1" dirty="0">
                <a:solidFill>
                  <a:schemeClr val="bg1"/>
                </a:solidFill>
                <a:latin typeface="+mn-lt"/>
                <a:ea typeface="ＭＳ Ｐゴシック" charset="0"/>
              </a:rPr>
              <a:t>  </a:t>
            </a:r>
            <a:r>
              <a:rPr lang="es-ES" sz="2400" b="1" dirty="0">
                <a:solidFill>
                  <a:schemeClr val="bg1"/>
                </a:solidFill>
                <a:latin typeface="Arial" panose="020B0604020202020204" pitchFamily="34" charset="0"/>
                <a:cs typeface="Arial" panose="020B0604020202020204" pitchFamily="34" charset="0"/>
              </a:rPr>
              <a:t>(Art. 182 CDM)</a:t>
            </a:r>
            <a:br>
              <a:rPr lang="en-US" sz="2400" dirty="0">
                <a:solidFill>
                  <a:schemeClr val="bg1"/>
                </a:solidFill>
                <a:latin typeface="Arial" panose="020B0604020202020204" pitchFamily="34" charset="0"/>
                <a:cs typeface="Arial" panose="020B0604020202020204" pitchFamily="34" charset="0"/>
              </a:rPr>
            </a:br>
            <a:r>
              <a:rPr lang="es-CO" sz="2800" b="1" dirty="0">
                <a:solidFill>
                  <a:srgbClr val="FF0000"/>
                </a:solidFill>
                <a:latin typeface="+mn-lt"/>
                <a:ea typeface="ＭＳ Ｐゴシック" charset="0"/>
              </a:rPr>
              <a:t>  </a:t>
            </a:r>
          </a:p>
        </p:txBody>
      </p:sp>
      <p:sp>
        <p:nvSpPr>
          <p:cNvPr id="19459" name="Rectangle 3"/>
          <p:cNvSpPr>
            <a:spLocks noGrp="1" noChangeArrowheads="1"/>
          </p:cNvSpPr>
          <p:nvPr>
            <p:ph idx="1"/>
          </p:nvPr>
        </p:nvSpPr>
        <p:spPr>
          <a:xfrm>
            <a:off x="1703393" y="1412875"/>
            <a:ext cx="8785225" cy="4895851"/>
          </a:xfrm>
          <a:extLst>
            <a:ext uri="{FAA26D3D-D897-4be2-8F04-BA451C77F1D7}">
              <ma14:placeholderFlag xmlns:ma14="http://schemas.microsoft.com/office/mac/drawingml/2011/main" xmlns="" val="1"/>
            </a:ext>
          </a:extLst>
        </p:spPr>
        <p:txBody>
          <a:bodyPr/>
          <a:lstStyle/>
          <a:p>
            <a:pPr marL="609585" indent="-609585" algn="ctr">
              <a:lnSpc>
                <a:spcPct val="80000"/>
              </a:lnSpc>
              <a:buNone/>
              <a:defRPr/>
            </a:pPr>
            <a:r>
              <a:rPr lang="es-CO" sz="2900" dirty="0">
                <a:solidFill>
                  <a:srgbClr val="A3DF41"/>
                </a:solidFill>
              </a:rPr>
              <a:t>	</a:t>
            </a:r>
            <a:endParaRPr lang="es-CO" b="1" dirty="0">
              <a:solidFill>
                <a:srgbClr val="FF0000"/>
              </a:solidFill>
              <a:ea typeface="+mn-ea"/>
              <a:cs typeface="+mn-cs"/>
            </a:endParaRPr>
          </a:p>
          <a:p>
            <a:pPr marL="609585" indent="-609585" algn="ctr">
              <a:lnSpc>
                <a:spcPct val="80000"/>
              </a:lnSpc>
              <a:buNone/>
              <a:defRPr/>
            </a:pPr>
            <a:r>
              <a:rPr lang="es-CO" b="1" dirty="0">
                <a:solidFill>
                  <a:srgbClr val="CC3300"/>
                </a:solidFill>
              </a:rPr>
              <a:t>    </a:t>
            </a:r>
            <a:endParaRPr lang="es-CO" sz="1200" b="1" dirty="0">
              <a:solidFill>
                <a:srgbClr val="0033CC"/>
              </a:solidFill>
            </a:endParaRPr>
          </a:p>
          <a:p>
            <a:pPr marL="0" indent="0" algn="just">
              <a:lnSpc>
                <a:spcPct val="80000"/>
              </a:lnSpc>
              <a:buNone/>
              <a:defRPr/>
            </a:pPr>
            <a:endParaRPr lang="es-CO" b="1" dirty="0"/>
          </a:p>
          <a:p>
            <a:pPr marL="609585" indent="-609585" algn="just">
              <a:lnSpc>
                <a:spcPct val="80000"/>
              </a:lnSpc>
              <a:buFontTx/>
              <a:buAutoNum type="arabicPeriod"/>
              <a:defRPr/>
            </a:pPr>
            <a:endParaRPr lang="es-CO" b="1" dirty="0"/>
          </a:p>
          <a:p>
            <a:pPr marL="0" indent="0" algn="just">
              <a:lnSpc>
                <a:spcPct val="80000"/>
              </a:lnSpc>
              <a:buNone/>
              <a:defRPr/>
            </a:pPr>
            <a:endParaRPr lang="es-CO" b="1" dirty="0">
              <a:solidFill>
                <a:srgbClr val="0033CC"/>
              </a:solidFill>
            </a:endParaRPr>
          </a:p>
          <a:p>
            <a:pPr marL="609585" indent="-609585" algn="just">
              <a:lnSpc>
                <a:spcPct val="80000"/>
              </a:lnSpc>
              <a:buFontTx/>
              <a:buAutoNum type="arabicPeriod"/>
              <a:defRPr/>
            </a:pPr>
            <a:endParaRPr lang="es-CO" b="1" dirty="0">
              <a:solidFill>
                <a:srgbClr val="0033CC"/>
              </a:solidFill>
            </a:endParaRPr>
          </a:p>
        </p:txBody>
      </p:sp>
      <p:sp>
        <p:nvSpPr>
          <p:cNvPr id="3" name="2 Rectángulo redondeado"/>
          <p:cNvSpPr/>
          <p:nvPr/>
        </p:nvSpPr>
        <p:spPr>
          <a:xfrm>
            <a:off x="485904" y="1591408"/>
            <a:ext cx="11482980" cy="489585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285750" indent="-285750"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just" eaLnBrk="1" hangingPunct="1">
              <a:lnSpc>
                <a:spcPct val="80000"/>
              </a:lnSpc>
              <a:buFont typeface="Wingdings" pitchFamily="2" charset="2"/>
              <a:buChar char="v"/>
            </a:pPr>
            <a:endParaRPr lang="es-CO" altLang="es-CO" sz="1900" b="1" dirty="0"/>
          </a:p>
          <a:p>
            <a:pPr algn="just" eaLnBrk="1" hangingPunct="1">
              <a:lnSpc>
                <a:spcPct val="80000"/>
              </a:lnSpc>
            </a:pPr>
            <a:r>
              <a:rPr lang="es-CO" altLang="es-CO" sz="1900" b="1" dirty="0">
                <a:solidFill>
                  <a:srgbClr val="0000FF"/>
                </a:solidFill>
              </a:rPr>
              <a:t>   </a:t>
            </a:r>
          </a:p>
          <a:p>
            <a:pPr algn="just" eaLnBrk="1" hangingPunct="1">
              <a:lnSpc>
                <a:spcPct val="80000"/>
              </a:lnSpc>
            </a:pPr>
            <a:r>
              <a:rPr lang="es-CO" altLang="es-CO" b="1" dirty="0">
                <a:solidFill>
                  <a:srgbClr val="0000FF"/>
                </a:solidFill>
              </a:rPr>
              <a:t>    </a:t>
            </a:r>
            <a:endParaRPr lang="es-CO" altLang="es-CO" b="1" dirty="0"/>
          </a:p>
          <a:p>
            <a:pPr algn="just" eaLnBrk="1" hangingPunct="1">
              <a:lnSpc>
                <a:spcPct val="80000"/>
              </a:lnSpc>
              <a:buFont typeface="Wingdings" pitchFamily="2" charset="2"/>
              <a:buChar char="v"/>
            </a:pPr>
            <a:r>
              <a:rPr lang="es-CO" altLang="es-CO" dirty="0"/>
              <a:t>Práctica de pruebas por funcionarios de instrucción</a:t>
            </a:r>
          </a:p>
          <a:p>
            <a:pPr marL="0" indent="0" algn="just" eaLnBrk="1" hangingPunct="1">
              <a:lnSpc>
                <a:spcPct val="80000"/>
              </a:lnSpc>
            </a:pPr>
            <a:endParaRPr lang="es-CO" altLang="es-CO" dirty="0"/>
          </a:p>
          <a:p>
            <a:pPr algn="just" eaLnBrk="1" hangingPunct="1">
              <a:lnSpc>
                <a:spcPct val="80000"/>
              </a:lnSpc>
              <a:buFont typeface="Wingdings" pitchFamily="2" charset="2"/>
              <a:buChar char="v"/>
            </a:pPr>
            <a:r>
              <a:rPr lang="es-CO" altLang="es-CO" dirty="0"/>
              <a:t>Establecer las diligencias objeto de la misma y el término para practicarlas. </a:t>
            </a:r>
          </a:p>
          <a:p>
            <a:pPr algn="just" eaLnBrk="1" hangingPunct="1">
              <a:lnSpc>
                <a:spcPct val="80000"/>
              </a:lnSpc>
              <a:buFont typeface="Wingdings" pitchFamily="2" charset="2"/>
              <a:buChar char="v"/>
            </a:pPr>
            <a:endParaRPr lang="es-CO" altLang="es-CO" dirty="0"/>
          </a:p>
          <a:p>
            <a:pPr algn="just" eaLnBrk="1" hangingPunct="1">
              <a:lnSpc>
                <a:spcPct val="80000"/>
              </a:lnSpc>
              <a:buFont typeface="Wingdings" pitchFamily="2" charset="2"/>
              <a:buChar char="v"/>
            </a:pPr>
            <a:r>
              <a:rPr lang="es-CO" altLang="es-CO" dirty="0"/>
              <a:t>Autorización para practicar prueba inferida </a:t>
            </a:r>
          </a:p>
          <a:p>
            <a:pPr algn="just" eaLnBrk="1" hangingPunct="1">
              <a:lnSpc>
                <a:spcPct val="90000"/>
              </a:lnSpc>
              <a:buFont typeface="Wingdings" pitchFamily="2" charset="2"/>
              <a:buChar char="v"/>
            </a:pPr>
            <a:endParaRPr lang="es-CO" altLang="es-CO" dirty="0"/>
          </a:p>
          <a:p>
            <a:pPr algn="just" eaLnBrk="1" hangingPunct="1">
              <a:lnSpc>
                <a:spcPct val="90000"/>
              </a:lnSpc>
              <a:buFont typeface="Wingdings" pitchFamily="2" charset="2"/>
              <a:buChar char="v"/>
            </a:pPr>
            <a:r>
              <a:rPr lang="es-CO" altLang="es-CO" dirty="0"/>
              <a:t>Se remitirán al comisionado las copias de la actuación disciplinaria que sean necesarias,</a:t>
            </a:r>
            <a:r>
              <a:rPr lang="es-CO" altLang="es-CO" dirty="0">
                <a:solidFill>
                  <a:srgbClr val="0033CC"/>
                </a:solidFill>
              </a:rPr>
              <a:t> </a:t>
            </a:r>
            <a:r>
              <a:rPr lang="es-CO" altLang="es-CO" dirty="0">
                <a:solidFill>
                  <a:srgbClr val="FF0000"/>
                </a:solidFill>
              </a:rPr>
              <a:t>el cual se puede hacer por medio electrónico</a:t>
            </a:r>
          </a:p>
          <a:p>
            <a:pPr algn="just" eaLnBrk="1" hangingPunct="1">
              <a:lnSpc>
                <a:spcPct val="90000"/>
              </a:lnSpc>
              <a:buFont typeface="Wingdings" pitchFamily="2" charset="2"/>
              <a:buChar char="v"/>
            </a:pPr>
            <a:endParaRPr lang="es-ES" altLang="es-CO" dirty="0">
              <a:solidFill>
                <a:srgbClr val="0033CC"/>
              </a:solidFill>
            </a:endParaRPr>
          </a:p>
          <a:p>
            <a:pPr algn="just" eaLnBrk="1" hangingPunct="1">
              <a:lnSpc>
                <a:spcPct val="90000"/>
              </a:lnSpc>
              <a:buFont typeface="Wingdings" pitchFamily="2" charset="2"/>
              <a:buChar char="v"/>
            </a:pPr>
            <a:r>
              <a:rPr lang="es-ES" altLang="es-CO" dirty="0"/>
              <a:t>Se le debe manifestar al comisionado que por su intermedio se debe cumplir con el principio de publicidad. </a:t>
            </a:r>
          </a:p>
          <a:p>
            <a:pPr algn="just" eaLnBrk="1" hangingPunct="1">
              <a:lnSpc>
                <a:spcPct val="90000"/>
              </a:lnSpc>
              <a:buFont typeface="Wingdings" pitchFamily="2" charset="2"/>
              <a:buChar char="v"/>
            </a:pPr>
            <a:endParaRPr lang="es-ES" altLang="es-CO" dirty="0"/>
          </a:p>
          <a:p>
            <a:pPr algn="just" eaLnBrk="1" hangingPunct="1">
              <a:lnSpc>
                <a:spcPct val="90000"/>
              </a:lnSpc>
              <a:buFont typeface="Wingdings" pitchFamily="2" charset="2"/>
              <a:buChar char="v"/>
            </a:pPr>
            <a:r>
              <a:rPr lang="es-ES" altLang="es-CO" dirty="0"/>
              <a:t>Se debe determinar si el comisionado tiene facultades para </a:t>
            </a:r>
            <a:r>
              <a:rPr lang="es-ES" altLang="es-CO" dirty="0" err="1"/>
              <a:t>subcomisionar</a:t>
            </a:r>
            <a:r>
              <a:rPr lang="es-ES" altLang="es-CO" dirty="0"/>
              <a:t>.</a:t>
            </a:r>
          </a:p>
          <a:p>
            <a:pPr algn="just" eaLnBrk="1" hangingPunct="1">
              <a:lnSpc>
                <a:spcPct val="90000"/>
              </a:lnSpc>
              <a:buFont typeface="Arial" charset="0"/>
              <a:buNone/>
            </a:pPr>
            <a:endParaRPr lang="es-ES" altLang="es-CO" sz="1900" b="1" dirty="0">
              <a:solidFill>
                <a:srgbClr val="FFFFFF"/>
              </a:solidFill>
            </a:endParaRPr>
          </a:p>
          <a:p>
            <a:pPr algn="just" eaLnBrk="1" hangingPunct="1">
              <a:lnSpc>
                <a:spcPct val="80000"/>
              </a:lnSpc>
            </a:pPr>
            <a:endParaRPr lang="es-CO" altLang="es-CO" sz="1900" b="1" dirty="0">
              <a:solidFill>
                <a:srgbClr val="FFFFFF"/>
              </a:solidFill>
            </a:endParaRPr>
          </a:p>
        </p:txBody>
      </p:sp>
    </p:spTree>
    <p:extLst>
      <p:ext uri="{BB962C8B-B14F-4D97-AF65-F5344CB8AC3E}">
        <p14:creationId xmlns:p14="http://schemas.microsoft.com/office/powerpoint/2010/main" val="9625738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txBox="1">
            <a:spLocks/>
          </p:cNvSpPr>
          <p:nvPr/>
        </p:nvSpPr>
        <p:spPr>
          <a:xfrm>
            <a:off x="2260207" y="377719"/>
            <a:ext cx="7200577" cy="719605"/>
          </a:xfrm>
          <a:prstGeom prst="rect">
            <a:avLst/>
          </a:prstGeom>
          <a:ln>
            <a:solidFill>
              <a:schemeClr val="bg1"/>
            </a:solidFill>
          </a:ln>
        </p:spPr>
        <p:txBody>
          <a:bodyPr anchor="t">
            <a:normAutofit fontScale="975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s-ES" sz="2800" b="1" dirty="0">
                <a:solidFill>
                  <a:schemeClr val="bg1"/>
                </a:solidFill>
                <a:latin typeface="+mn-lt"/>
                <a:ea typeface="ＭＳ Ｐゴシック" charset="0"/>
              </a:rPr>
              <a:t>       </a:t>
            </a:r>
            <a:r>
              <a:rPr lang="es-ES" sz="3700" b="1" dirty="0">
                <a:solidFill>
                  <a:schemeClr val="bg1"/>
                </a:solidFill>
                <a:latin typeface="+mn-lt"/>
                <a:ea typeface="ＭＳ Ｐゴシック" charset="0"/>
              </a:rPr>
              <a:t>PRUEBA TRASLADADA</a:t>
            </a:r>
            <a:endParaRPr lang="es-CO" sz="2800" b="1" dirty="0">
              <a:solidFill>
                <a:schemeClr val="bg1"/>
              </a:solidFill>
              <a:latin typeface="+mn-lt"/>
              <a:ea typeface="ＭＳ Ｐゴシック" charset="0"/>
            </a:endParaRPr>
          </a:p>
        </p:txBody>
      </p:sp>
      <p:sp>
        <p:nvSpPr>
          <p:cNvPr id="4" name="3 Rectángulo"/>
          <p:cNvSpPr/>
          <p:nvPr/>
        </p:nvSpPr>
        <p:spPr>
          <a:xfrm>
            <a:off x="1552247" y="1724390"/>
            <a:ext cx="2590800" cy="3671887"/>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ctr" eaLnBrk="1" hangingPunct="1"/>
            <a:r>
              <a:rPr lang="es-CO" altLang="es-CO" sz="2000" b="1" dirty="0">
                <a:solidFill>
                  <a:srgbClr val="FF0000"/>
                </a:solidFill>
              </a:rPr>
              <a:t>PRUEBAS PRACTICADAS EN UNA ACTUACIÓN JUDICIAL O ADMINISTRATIVA</a:t>
            </a:r>
          </a:p>
        </p:txBody>
      </p:sp>
      <p:sp>
        <p:nvSpPr>
          <p:cNvPr id="5" name="6 Rectángulo"/>
          <p:cNvSpPr/>
          <p:nvPr/>
        </p:nvSpPr>
        <p:spPr>
          <a:xfrm>
            <a:off x="4876252" y="1727804"/>
            <a:ext cx="2447925" cy="367188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ctr" eaLnBrk="1" hangingPunct="1"/>
            <a:r>
              <a:rPr lang="es-CO" altLang="es-CO" sz="2200" b="1"/>
              <a:t>ELEMENTOS MATERIALES DE PRUEBA O EVIDENCIAS FÍSICAS DESCUBIERTOS CON LA PRESENTACIÓN DEL ESCRITO DE ACUSACIÓN </a:t>
            </a:r>
          </a:p>
        </p:txBody>
      </p:sp>
      <p:sp>
        <p:nvSpPr>
          <p:cNvPr id="7" name="8 Elipse"/>
          <p:cNvSpPr/>
          <p:nvPr/>
        </p:nvSpPr>
        <p:spPr>
          <a:xfrm>
            <a:off x="4503409" y="5540736"/>
            <a:ext cx="2736851" cy="719608"/>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ctr" eaLnBrk="1" hangingPunct="1"/>
            <a:r>
              <a:rPr lang="es-CO" altLang="es-CO" sz="1600" b="1"/>
              <a:t>SOMETIDOS A CONTRADICCIÓN </a:t>
            </a:r>
          </a:p>
        </p:txBody>
      </p:sp>
      <p:sp>
        <p:nvSpPr>
          <p:cNvPr id="9" name="10 Elipse"/>
          <p:cNvSpPr/>
          <p:nvPr/>
        </p:nvSpPr>
        <p:spPr>
          <a:xfrm>
            <a:off x="1552247" y="5540740"/>
            <a:ext cx="2519363" cy="719605"/>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1200" b="1" dirty="0">
                <a:solidFill>
                  <a:srgbClr val="FF0000"/>
                </a:solidFill>
              </a:rPr>
              <a:t>AUTORIZADAS POR EL RESPECTIVO FUNCIONARIO </a:t>
            </a:r>
          </a:p>
        </p:txBody>
      </p:sp>
      <p:sp>
        <p:nvSpPr>
          <p:cNvPr id="11" name="7 Rectángulo">
            <a:extLst>
              <a:ext uri="{FF2B5EF4-FFF2-40B4-BE49-F238E27FC236}">
                <a16:creationId xmlns:a16="http://schemas.microsoft.com/office/drawing/2014/main" id="{9755E363-F344-061E-77E5-C48B78A0F624}"/>
              </a:ext>
            </a:extLst>
          </p:cNvPr>
          <p:cNvSpPr/>
          <p:nvPr/>
        </p:nvSpPr>
        <p:spPr>
          <a:xfrm>
            <a:off x="7904256" y="1812031"/>
            <a:ext cx="2303463" cy="367188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ctr" eaLnBrk="1" hangingPunct="1"/>
            <a:r>
              <a:rPr lang="es-CO" altLang="es-CO" sz="2000" b="1" dirty="0"/>
              <a:t>(Inc. 3 Art. 184 CDM)</a:t>
            </a:r>
          </a:p>
          <a:p>
            <a:pPr algn="ctr" eaLnBrk="1" hangingPunct="1"/>
            <a:endParaRPr lang="es-CO" altLang="es-CO" sz="2000" b="1" dirty="0"/>
          </a:p>
          <a:p>
            <a:pPr algn="ctr" eaLnBrk="1" hangingPunct="1"/>
            <a:r>
              <a:rPr lang="es-CO" altLang="es-CO" sz="2000" b="1" dirty="0"/>
              <a:t>ELEMENTOS MATERIALES DE PRUEBA O EVIDENCIAS FÍSICAS QUE NO HAYAN SIDO DESCUBIERTOS</a:t>
            </a:r>
          </a:p>
        </p:txBody>
      </p:sp>
      <p:sp>
        <p:nvSpPr>
          <p:cNvPr id="12" name="9 Elipse">
            <a:extLst>
              <a:ext uri="{FF2B5EF4-FFF2-40B4-BE49-F238E27FC236}">
                <a16:creationId xmlns:a16="http://schemas.microsoft.com/office/drawing/2014/main" id="{2C078958-1FFC-AA9B-7D3E-CDC87A29B422}"/>
              </a:ext>
            </a:extLst>
          </p:cNvPr>
          <p:cNvSpPr/>
          <p:nvPr/>
        </p:nvSpPr>
        <p:spPr>
          <a:xfrm>
            <a:off x="7759794" y="5620043"/>
            <a:ext cx="2447925" cy="71960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ctr" eaLnBrk="1" hangingPunct="1"/>
            <a:r>
              <a:rPr lang="es-ES" altLang="es-CO" sz="1500" b="1" dirty="0"/>
              <a:t>EVALUACIÓN DEL FGN o FPM</a:t>
            </a:r>
            <a:endParaRPr lang="es-CO" altLang="es-CO" sz="1500" b="1" dirty="0"/>
          </a:p>
        </p:txBody>
      </p:sp>
    </p:spTree>
    <p:extLst>
      <p:ext uri="{BB962C8B-B14F-4D97-AF65-F5344CB8AC3E}">
        <p14:creationId xmlns:p14="http://schemas.microsoft.com/office/powerpoint/2010/main" val="413966341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redondeado 5">
            <a:extLst>
              <a:ext uri="{FF2B5EF4-FFF2-40B4-BE49-F238E27FC236}">
                <a16:creationId xmlns:a16="http://schemas.microsoft.com/office/drawing/2014/main" id="{8D061634-B5E0-C0EA-A6E9-28472F098ACD}"/>
              </a:ext>
            </a:extLst>
          </p:cNvPr>
          <p:cNvSpPr/>
          <p:nvPr/>
        </p:nvSpPr>
        <p:spPr>
          <a:xfrm>
            <a:off x="225632" y="1747711"/>
            <a:ext cx="11740736" cy="455065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spcAft>
                <a:spcPts val="600"/>
              </a:spcAft>
            </a:pPr>
            <a:endParaRPr lang="es-CO" sz="2800" dirty="0"/>
          </a:p>
          <a:p>
            <a:pPr algn="just"/>
            <a:r>
              <a:rPr lang="es-CO" sz="2800" b="0" i="0" dirty="0">
                <a:solidFill>
                  <a:schemeClr val="tx1"/>
                </a:solidFill>
                <a:effectLst/>
                <a:latin typeface="Calibri" panose="020F0502020204030204" pitchFamily="34" charset="0"/>
                <a:cs typeface="Calibri" panose="020F0502020204030204" pitchFamily="34" charset="0"/>
              </a:rPr>
              <a:t>En las diligencias de carácter disciplinario se podrá comisionar la práctica de pruebas en el exterior por conducto de agregado militar, comandante de unidad u oficial de mayor antigüedad que se encuentre en comisión y, en su defecto, por funcionarios al servicio de las misiones de Colombia en el exterior, de conformidad con las disposiciones legales sobre la materia.</a:t>
            </a:r>
          </a:p>
          <a:p>
            <a:pPr algn="just"/>
            <a:endParaRPr lang="es-CO" sz="2800" b="0" i="0" dirty="0">
              <a:solidFill>
                <a:schemeClr val="tx1"/>
              </a:solidFill>
              <a:effectLst/>
              <a:latin typeface="Calibri" panose="020F0502020204030204" pitchFamily="34" charset="0"/>
              <a:cs typeface="Calibri" panose="020F0502020204030204" pitchFamily="34" charset="0"/>
            </a:endParaRPr>
          </a:p>
          <a:p>
            <a:pPr algn="just"/>
            <a:r>
              <a:rPr lang="es-CO" sz="2800" b="0" i="0" dirty="0">
                <a:solidFill>
                  <a:schemeClr val="tx1"/>
                </a:solidFill>
                <a:effectLst/>
                <a:latin typeface="Calibri" panose="020F0502020204030204" pitchFamily="34" charset="0"/>
                <a:cs typeface="Calibri" panose="020F0502020204030204" pitchFamily="34" charset="0"/>
              </a:rPr>
              <a:t>Cuando fuere necesario se dará aplicación a los instrumentos internacionales ratificados por Colombia en materia de recepción de pruebas en el extranjero.</a:t>
            </a:r>
          </a:p>
          <a:p>
            <a:pPr algn="ctr">
              <a:lnSpc>
                <a:spcPct val="90000"/>
              </a:lnSpc>
              <a:spcAft>
                <a:spcPts val="600"/>
              </a:spcAft>
            </a:pPr>
            <a:endParaRPr lang="es-CO" sz="2000" b="0" i="0" dirty="0">
              <a:effectLst/>
            </a:endParaRPr>
          </a:p>
        </p:txBody>
      </p:sp>
      <p:sp>
        <p:nvSpPr>
          <p:cNvPr id="2" name="CuadroTexto 1">
            <a:extLst>
              <a:ext uri="{FF2B5EF4-FFF2-40B4-BE49-F238E27FC236}">
                <a16:creationId xmlns:a16="http://schemas.microsoft.com/office/drawing/2014/main" id="{83CFCB7B-4E88-5949-142A-B36B42BF71EA}"/>
              </a:ext>
            </a:extLst>
          </p:cNvPr>
          <p:cNvSpPr txBox="1"/>
          <p:nvPr/>
        </p:nvSpPr>
        <p:spPr>
          <a:xfrm>
            <a:off x="2704012" y="365760"/>
            <a:ext cx="7158446" cy="944874"/>
          </a:xfrm>
          <a:prstGeom prst="rect">
            <a:avLst/>
          </a:prstGeom>
          <a:noFill/>
          <a:ln>
            <a:solidFill>
              <a:schemeClr val="bg1"/>
            </a:solidFill>
          </a:ln>
        </p:spPr>
        <p:txBody>
          <a:bodyPr wrap="square" rtlCol="0">
            <a:spAutoFit/>
          </a:bodyPr>
          <a:lstStyle/>
          <a:p>
            <a:pPr algn="ctr" defTabSz="914400">
              <a:lnSpc>
                <a:spcPct val="90000"/>
              </a:lnSpc>
              <a:spcAft>
                <a:spcPts val="600"/>
              </a:spcAft>
              <a:defRPr/>
            </a:pPr>
            <a:r>
              <a:rPr lang="en-US" sz="2800" b="1" kern="1200" dirty="0">
                <a:solidFill>
                  <a:schemeClr val="bg1"/>
                </a:solidFill>
                <a:latin typeface="Calibri" panose="020F0502020204030204" pitchFamily="34" charset="0"/>
                <a:cs typeface="Calibri" panose="020F0502020204030204" pitchFamily="34" charset="0"/>
              </a:rPr>
              <a:t>PRÁCTICA DE PRUEBAS EN EL EXTERIOR</a:t>
            </a:r>
          </a:p>
          <a:p>
            <a:pPr algn="ctr" defTabSz="914400">
              <a:lnSpc>
                <a:spcPct val="90000"/>
              </a:lnSpc>
              <a:spcAft>
                <a:spcPts val="600"/>
              </a:spcAft>
              <a:defRPr/>
            </a:pPr>
            <a:r>
              <a:rPr lang="es-CO" sz="2800" b="1" i="0" dirty="0">
                <a:solidFill>
                  <a:schemeClr val="bg1"/>
                </a:solidFill>
                <a:effectLst/>
                <a:latin typeface="Calibri" panose="020F0502020204030204" pitchFamily="34" charset="0"/>
                <a:cs typeface="Calibri" panose="020F0502020204030204" pitchFamily="34" charset="0"/>
              </a:rPr>
              <a:t>ART. 183 CDM</a:t>
            </a:r>
          </a:p>
        </p:txBody>
      </p:sp>
    </p:spTree>
    <p:extLst>
      <p:ext uri="{BB962C8B-B14F-4D97-AF65-F5344CB8AC3E}">
        <p14:creationId xmlns:p14="http://schemas.microsoft.com/office/powerpoint/2010/main" val="162710766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2752764" y="304190"/>
            <a:ext cx="6357635" cy="819216"/>
          </a:xfrm>
          <a:ln>
            <a:solidFill>
              <a:schemeClr val="bg1"/>
            </a:solidFill>
          </a:ln>
          <a:extLst>
            <a:ext uri="{FAA26D3D-D897-4be2-8F04-BA451C77F1D7}">
              <ma14:placeholderFlag xmlns:ma14="http://schemas.microsoft.com/office/mac/drawingml/2011/main" xmlns="" val="1"/>
            </a:ext>
          </a:extLst>
        </p:spPr>
        <p:txBody>
          <a:bodyPr anchor="t">
            <a:normAutofit fontScale="90000"/>
          </a:bodyPr>
          <a:lstStyle/>
          <a:p>
            <a:pPr algn="ctr"/>
            <a:br>
              <a:rPr lang="es-CO" altLang="es-CO" sz="2800" b="1" dirty="0">
                <a:solidFill>
                  <a:schemeClr val="bg1"/>
                </a:solidFill>
                <a:latin typeface="Arial Black" panose="020B0A04020102020204" pitchFamily="34" charset="0"/>
              </a:rPr>
            </a:br>
            <a:r>
              <a:rPr lang="es-CO" altLang="es-CO" sz="2800" b="1" dirty="0">
                <a:solidFill>
                  <a:schemeClr val="bg1"/>
                </a:solidFill>
                <a:latin typeface="Arial Black" panose="020B0A04020102020204" pitchFamily="34" charset="0"/>
              </a:rPr>
              <a:t>VALORACIÓN PROBATORIA</a:t>
            </a:r>
          </a:p>
        </p:txBody>
      </p:sp>
      <p:sp>
        <p:nvSpPr>
          <p:cNvPr id="2" name="Proceso alternativo 1"/>
          <p:cNvSpPr/>
          <p:nvPr/>
        </p:nvSpPr>
        <p:spPr>
          <a:xfrm>
            <a:off x="2727213" y="1945298"/>
            <a:ext cx="3095625" cy="935039"/>
          </a:xfrm>
          <a:prstGeom prst="flowChartAlternate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2800" b="1" dirty="0">
                <a:solidFill>
                  <a:srgbClr val="0033CC"/>
                </a:solidFill>
              </a:rPr>
              <a:t>INDIVIDUAL</a:t>
            </a:r>
            <a:endParaRPr lang="es-CO" sz="2800" dirty="0">
              <a:solidFill>
                <a:srgbClr val="0033CC"/>
              </a:solidFill>
            </a:endParaRPr>
          </a:p>
        </p:txBody>
      </p:sp>
      <p:sp>
        <p:nvSpPr>
          <p:cNvPr id="6" name="Proceso alternativo 5"/>
          <p:cNvSpPr/>
          <p:nvPr/>
        </p:nvSpPr>
        <p:spPr>
          <a:xfrm>
            <a:off x="6723745" y="1945298"/>
            <a:ext cx="3097213" cy="935039"/>
          </a:xfrm>
          <a:prstGeom prst="flowChartAlternateProcess">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2800" b="1" dirty="0">
                <a:solidFill>
                  <a:schemeClr val="tx1"/>
                </a:solidFill>
              </a:rPr>
              <a:t>INTEGRAL</a:t>
            </a:r>
            <a:endParaRPr lang="es-CO" sz="2800" dirty="0">
              <a:solidFill>
                <a:schemeClr val="tx1"/>
              </a:solidFill>
            </a:endParaRPr>
          </a:p>
        </p:txBody>
      </p:sp>
      <p:sp>
        <p:nvSpPr>
          <p:cNvPr id="4" name="Rectángulo redondeado 3"/>
          <p:cNvSpPr/>
          <p:nvPr/>
        </p:nvSpPr>
        <p:spPr>
          <a:xfrm flipH="1">
            <a:off x="2618469" y="3202602"/>
            <a:ext cx="3313113" cy="334645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eaLnBrk="1" hangingPunct="1"/>
            <a:r>
              <a:rPr lang="es-CO" altLang="es-CO" sz="2800" b="1" dirty="0">
                <a:solidFill>
                  <a:srgbClr val="0033CC"/>
                </a:solidFill>
              </a:rPr>
              <a:t>LICITUD</a:t>
            </a:r>
          </a:p>
          <a:p>
            <a:pPr eaLnBrk="1" hangingPunct="1"/>
            <a:endParaRPr lang="es-CO" altLang="es-CO" sz="2800" b="1" dirty="0">
              <a:solidFill>
                <a:srgbClr val="0033CC"/>
              </a:solidFill>
            </a:endParaRPr>
          </a:p>
          <a:p>
            <a:pPr eaLnBrk="1" hangingPunct="1"/>
            <a:r>
              <a:rPr lang="es-CO" altLang="es-CO" sz="2800" b="1" dirty="0">
                <a:solidFill>
                  <a:srgbClr val="0033CC"/>
                </a:solidFill>
              </a:rPr>
              <a:t>EXTRACCIÓN DE LOS ELEMENTOS DE CONVICCIÓN</a:t>
            </a:r>
          </a:p>
        </p:txBody>
      </p:sp>
      <p:sp>
        <p:nvSpPr>
          <p:cNvPr id="8" name="Rectángulo redondeado 7"/>
          <p:cNvSpPr/>
          <p:nvPr/>
        </p:nvSpPr>
        <p:spPr>
          <a:xfrm flipH="1">
            <a:off x="6544358" y="3207360"/>
            <a:ext cx="3455987" cy="3346451"/>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ctr" eaLnBrk="1" hangingPunct="1"/>
            <a:r>
              <a:rPr lang="es-CO" altLang="es-CO" b="1"/>
              <a:t>CONFRONTACIÓN CON LA COMUNIDAD PROBATORIA</a:t>
            </a:r>
          </a:p>
        </p:txBody>
      </p:sp>
    </p:spTree>
    <p:extLst>
      <p:ext uri="{BB962C8B-B14F-4D97-AF65-F5344CB8AC3E}">
        <p14:creationId xmlns:p14="http://schemas.microsoft.com/office/powerpoint/2010/main" val="145330472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9">
            <a:extLst>
              <a:ext uri="{FF2B5EF4-FFF2-40B4-BE49-F238E27FC236}">
                <a16:creationId xmlns:a16="http://schemas.microsoft.com/office/drawing/2014/main" id="{2E23B8CD-D0A5-5ED0-BB46-55D83A46A0B1}"/>
              </a:ext>
            </a:extLst>
          </p:cNvPr>
          <p:cNvSpPr>
            <a:spLocks noGrp="1"/>
          </p:cNvSpPr>
          <p:nvPr>
            <p:ph type="title"/>
          </p:nvPr>
        </p:nvSpPr>
        <p:spPr>
          <a:xfrm>
            <a:off x="1841525" y="229923"/>
            <a:ext cx="8718527" cy="1064077"/>
          </a:xfrm>
          <a:ln>
            <a:solidFill>
              <a:schemeClr val="bg1"/>
            </a:solidFill>
          </a:ln>
        </p:spPr>
        <p:txBody>
          <a:bodyPr>
            <a:normAutofit fontScale="90000"/>
          </a:bodyPr>
          <a:lstStyle/>
          <a:p>
            <a:pPr lvl="0" algn="ctr"/>
            <a:br>
              <a:rPr lang="es-ES_tradnl" b="1" dirty="0">
                <a:solidFill>
                  <a:schemeClr val="bg1"/>
                </a:solidFill>
                <a:latin typeface="+mn-lt"/>
              </a:rPr>
            </a:br>
            <a:r>
              <a:rPr lang="es-ES_tradnl" b="1" dirty="0">
                <a:solidFill>
                  <a:schemeClr val="bg1"/>
                </a:solidFill>
                <a:latin typeface="+mn-lt"/>
              </a:rPr>
              <a:t>SANA CRÍTICA </a:t>
            </a:r>
            <a:br>
              <a:rPr lang="es-ES_tradnl" b="1" dirty="0">
                <a:solidFill>
                  <a:schemeClr val="bg1"/>
                </a:solidFill>
                <a:latin typeface="+mn-lt"/>
              </a:rPr>
            </a:br>
            <a:r>
              <a:rPr lang="es-ES" sz="2700" b="1" dirty="0">
                <a:solidFill>
                  <a:schemeClr val="bg1"/>
                </a:solidFill>
                <a:latin typeface="Arial" panose="020B0604020202020204" pitchFamily="34" charset="0"/>
                <a:cs typeface="Arial" panose="020B0604020202020204" pitchFamily="34" charset="0"/>
              </a:rPr>
              <a:t>(Art. 189 CDM)</a:t>
            </a:r>
            <a:br>
              <a:rPr lang="en-US" sz="2700" dirty="0">
                <a:solidFill>
                  <a:schemeClr val="bg1"/>
                </a:solidFill>
                <a:latin typeface="Arial" panose="020B0604020202020204" pitchFamily="34" charset="0"/>
                <a:cs typeface="Arial" panose="020B0604020202020204" pitchFamily="34" charset="0"/>
              </a:rPr>
            </a:br>
            <a:endParaRPr lang="es-ES_tradnl" b="1" dirty="0">
              <a:solidFill>
                <a:schemeClr val="bg1"/>
              </a:solidFill>
              <a:latin typeface="+mn-lt"/>
            </a:endParaRPr>
          </a:p>
        </p:txBody>
      </p:sp>
      <p:sp>
        <p:nvSpPr>
          <p:cNvPr id="35843" name="Rectangle 3"/>
          <p:cNvSpPr>
            <a:spLocks noGrp="1" noChangeArrowheads="1"/>
          </p:cNvSpPr>
          <p:nvPr>
            <p:ph idx="1"/>
          </p:nvPr>
        </p:nvSpPr>
        <p:spPr>
          <a:xfrm>
            <a:off x="1703389" y="1706824"/>
            <a:ext cx="8856663" cy="5256212"/>
          </a:xfrm>
          <a:extLst>
            <a:ext uri="{FAA26D3D-D897-4be2-8F04-BA451C77F1D7}">
              <ma14:placeholderFlag xmlns:ma14="http://schemas.microsoft.com/office/mac/drawingml/2011/main" xmlns="" val="1"/>
            </a:ext>
          </a:extLst>
        </p:spPr>
        <p:txBody>
          <a:bodyPr/>
          <a:lstStyle/>
          <a:p>
            <a:pPr algn="just" eaLnBrk="1" hangingPunct="1">
              <a:lnSpc>
                <a:spcPct val="90000"/>
              </a:lnSpc>
              <a:buFontTx/>
              <a:buNone/>
              <a:defRPr/>
            </a:pPr>
            <a:endParaRPr lang="es-ES" b="1" dirty="0">
              <a:solidFill>
                <a:srgbClr val="FF0000"/>
              </a:solidFill>
              <a:ea typeface="+mn-ea"/>
              <a:cs typeface="+mn-cs"/>
            </a:endParaRPr>
          </a:p>
          <a:p>
            <a:pPr algn="just" eaLnBrk="1" hangingPunct="1">
              <a:lnSpc>
                <a:spcPct val="90000"/>
              </a:lnSpc>
              <a:buFontTx/>
              <a:buNone/>
              <a:defRPr/>
            </a:pPr>
            <a:endParaRPr lang="es-ES" sz="2000" dirty="0">
              <a:solidFill>
                <a:srgbClr val="A3DF41"/>
              </a:solidFill>
            </a:endParaRPr>
          </a:p>
          <a:p>
            <a:pPr algn="just" eaLnBrk="1" hangingPunct="1">
              <a:lnSpc>
                <a:spcPct val="90000"/>
              </a:lnSpc>
              <a:buFontTx/>
              <a:buNone/>
              <a:defRPr/>
            </a:pPr>
            <a:endParaRPr lang="es-ES" sz="2000" dirty="0"/>
          </a:p>
          <a:p>
            <a:pPr algn="just" eaLnBrk="1" hangingPunct="1">
              <a:lnSpc>
                <a:spcPct val="90000"/>
              </a:lnSpc>
              <a:buFontTx/>
              <a:buNone/>
              <a:defRPr/>
            </a:pPr>
            <a:endParaRPr lang="es-ES" sz="2000" dirty="0"/>
          </a:p>
          <a:p>
            <a:pPr>
              <a:lnSpc>
                <a:spcPct val="90000"/>
              </a:lnSpc>
              <a:defRPr/>
            </a:pPr>
            <a:endParaRPr lang="es-CO" sz="2000" dirty="0">
              <a:solidFill>
                <a:srgbClr val="0033CC"/>
              </a:solidFill>
            </a:endParaRPr>
          </a:p>
          <a:p>
            <a:pPr marL="0" indent="0">
              <a:buNone/>
              <a:defRPr/>
            </a:pPr>
            <a:endParaRPr lang="es-CO" sz="2000" b="1" dirty="0"/>
          </a:p>
          <a:p>
            <a:pPr marL="0" indent="0">
              <a:buNone/>
              <a:defRPr/>
            </a:pPr>
            <a:r>
              <a:rPr lang="es-CO" sz="2000" b="1" dirty="0"/>
              <a:t>     </a:t>
            </a:r>
          </a:p>
        </p:txBody>
      </p:sp>
      <p:sp>
        <p:nvSpPr>
          <p:cNvPr id="2" name="Proceso alternativo 1"/>
          <p:cNvSpPr/>
          <p:nvPr/>
        </p:nvSpPr>
        <p:spPr>
          <a:xfrm>
            <a:off x="4367214" y="1851290"/>
            <a:ext cx="3960812" cy="936625"/>
          </a:xfrm>
          <a:prstGeom prst="flowChartAlternateProcess">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just" eaLnBrk="1" hangingPunct="1">
              <a:lnSpc>
                <a:spcPct val="90000"/>
              </a:lnSpc>
            </a:pPr>
            <a:endParaRPr lang="es-ES" altLang="es-CO" sz="1200">
              <a:solidFill>
                <a:srgbClr val="A3DF41"/>
              </a:solidFill>
            </a:endParaRPr>
          </a:p>
          <a:p>
            <a:pPr algn="ctr" eaLnBrk="1" hangingPunct="1">
              <a:lnSpc>
                <a:spcPct val="90000"/>
              </a:lnSpc>
            </a:pPr>
            <a:r>
              <a:rPr lang="es-ES" altLang="es-CO" sz="3200" b="1">
                <a:solidFill>
                  <a:srgbClr val="0033CC"/>
                </a:solidFill>
              </a:rPr>
              <a:t>OPERACIÓN  INTELECTUAL </a:t>
            </a:r>
            <a:endParaRPr lang="es-CO" altLang="es-CO" sz="3200" b="1">
              <a:solidFill>
                <a:srgbClr val="0033CC"/>
              </a:solidFill>
            </a:endParaRPr>
          </a:p>
        </p:txBody>
      </p:sp>
      <p:sp>
        <p:nvSpPr>
          <p:cNvPr id="3" name="Llamada de flecha cuádruple 2"/>
          <p:cNvSpPr/>
          <p:nvPr/>
        </p:nvSpPr>
        <p:spPr>
          <a:xfrm>
            <a:off x="4800605" y="2930789"/>
            <a:ext cx="3095625" cy="2519363"/>
          </a:xfrm>
          <a:prstGeom prst="quadArrow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dirty="0">
                <a:solidFill>
                  <a:srgbClr val="FF0000"/>
                </a:solidFill>
              </a:rPr>
              <a:t>Z</a:t>
            </a:r>
          </a:p>
        </p:txBody>
      </p:sp>
      <p:sp>
        <p:nvSpPr>
          <p:cNvPr id="4" name="Elipse 3"/>
          <p:cNvSpPr/>
          <p:nvPr/>
        </p:nvSpPr>
        <p:spPr>
          <a:xfrm>
            <a:off x="5519737" y="3867410"/>
            <a:ext cx="1655763" cy="6492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2800" b="1" dirty="0"/>
              <a:t>A. D. </a:t>
            </a:r>
          </a:p>
        </p:txBody>
      </p:sp>
      <p:sp>
        <p:nvSpPr>
          <p:cNvPr id="5" name="Elipse 4"/>
          <p:cNvSpPr/>
          <p:nvPr/>
        </p:nvSpPr>
        <p:spPr>
          <a:xfrm>
            <a:off x="8112130" y="3507052"/>
            <a:ext cx="2314575" cy="136683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ctr" eaLnBrk="1" hangingPunct="1">
              <a:lnSpc>
                <a:spcPct val="90000"/>
              </a:lnSpc>
            </a:pPr>
            <a:r>
              <a:rPr lang="es-CO" altLang="es-CO" b="1">
                <a:solidFill>
                  <a:srgbClr val="FFFFFF"/>
                </a:solidFill>
              </a:rPr>
              <a:t>LÓGICA</a:t>
            </a:r>
          </a:p>
        </p:txBody>
      </p:sp>
      <p:sp>
        <p:nvSpPr>
          <p:cNvPr id="6" name="Elipse 5"/>
          <p:cNvSpPr/>
          <p:nvPr/>
        </p:nvSpPr>
        <p:spPr>
          <a:xfrm>
            <a:off x="1703389" y="3507052"/>
            <a:ext cx="3060700" cy="1366837"/>
          </a:xfrm>
          <a:prstGeom prst="ellipse">
            <a:avLst/>
          </a:prstGeom>
          <a:solidFill>
            <a:srgbClr val="A3DF4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2000" b="1" dirty="0">
                <a:solidFill>
                  <a:srgbClr val="FF0000"/>
                </a:solidFill>
              </a:rPr>
              <a:t>REGLAS DE LA EXPERIENCIA</a:t>
            </a:r>
          </a:p>
        </p:txBody>
      </p:sp>
      <p:sp>
        <p:nvSpPr>
          <p:cNvPr id="7" name="Elipse 6"/>
          <p:cNvSpPr/>
          <p:nvPr/>
        </p:nvSpPr>
        <p:spPr>
          <a:xfrm>
            <a:off x="4764088" y="5596202"/>
            <a:ext cx="3168651" cy="1031875"/>
          </a:xfrm>
          <a:prstGeom prst="ellips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charset="0"/>
                <a:ea typeface="MS PGothic" pitchFamily="34" charset="-128"/>
              </a:defRPr>
            </a:lvl1pPr>
            <a:lvl2pPr marL="742950" indent="-285750" eaLnBrk="0" hangingPunct="0">
              <a:defRPr sz="2400">
                <a:solidFill>
                  <a:schemeClr val="tx1"/>
                </a:solidFill>
                <a:latin typeface="Arial" charset="0"/>
                <a:ea typeface="MS PGothic" pitchFamily="34" charset="-128"/>
              </a:defRPr>
            </a:lvl2pPr>
            <a:lvl3pPr marL="1143000" indent="-228600" eaLnBrk="0" hangingPunct="0">
              <a:defRPr sz="2400">
                <a:solidFill>
                  <a:schemeClr val="tx1"/>
                </a:solidFill>
                <a:latin typeface="Arial" charset="0"/>
                <a:ea typeface="MS PGothic" pitchFamily="34" charset="-128"/>
              </a:defRPr>
            </a:lvl3pPr>
            <a:lvl4pPr marL="1600200" indent="-228600" eaLnBrk="0" hangingPunct="0">
              <a:defRPr sz="2400">
                <a:solidFill>
                  <a:schemeClr val="tx1"/>
                </a:solidFill>
                <a:latin typeface="Arial" charset="0"/>
                <a:ea typeface="MS PGothic" pitchFamily="34" charset="-128"/>
              </a:defRPr>
            </a:lvl4pPr>
            <a:lvl5pPr marL="2057400" indent="-228600" eaLnBrk="0" hangingPunct="0">
              <a:defRPr sz="2400">
                <a:solidFill>
                  <a:schemeClr val="tx1"/>
                </a:solidFill>
                <a:latin typeface="Arial" charset="0"/>
                <a:ea typeface="MS PGothic" pitchFamily="34" charset="-128"/>
              </a:defRPr>
            </a:lvl5pPr>
            <a:lvl6pPr marL="2514600" indent="-228600" eaLnBrk="0" fontAlgn="base" hangingPunct="0">
              <a:spcBef>
                <a:spcPct val="0"/>
              </a:spcBef>
              <a:spcAft>
                <a:spcPct val="0"/>
              </a:spcAft>
              <a:defRPr sz="2400">
                <a:solidFill>
                  <a:schemeClr val="tx1"/>
                </a:solidFill>
                <a:latin typeface="Arial" charset="0"/>
                <a:ea typeface="MS PGothic" pitchFamily="34" charset="-128"/>
              </a:defRPr>
            </a:lvl6pPr>
            <a:lvl7pPr marL="2971800" indent="-228600" eaLnBrk="0" fontAlgn="base" hangingPunct="0">
              <a:spcBef>
                <a:spcPct val="0"/>
              </a:spcBef>
              <a:spcAft>
                <a:spcPct val="0"/>
              </a:spcAft>
              <a:defRPr sz="2400">
                <a:solidFill>
                  <a:schemeClr val="tx1"/>
                </a:solidFill>
                <a:latin typeface="Arial" charset="0"/>
                <a:ea typeface="MS PGothic" pitchFamily="34" charset="-128"/>
              </a:defRPr>
            </a:lvl7pPr>
            <a:lvl8pPr marL="3429000" indent="-228600" eaLnBrk="0" fontAlgn="base" hangingPunct="0">
              <a:spcBef>
                <a:spcPct val="0"/>
              </a:spcBef>
              <a:spcAft>
                <a:spcPct val="0"/>
              </a:spcAft>
              <a:defRPr sz="2400">
                <a:solidFill>
                  <a:schemeClr val="tx1"/>
                </a:solidFill>
                <a:latin typeface="Arial" charset="0"/>
                <a:ea typeface="MS PGothic" pitchFamily="34" charset="-128"/>
              </a:defRPr>
            </a:lvl8pPr>
            <a:lvl9pPr marL="3886200" indent="-228600" eaLnBrk="0" fontAlgn="base" hangingPunct="0">
              <a:spcBef>
                <a:spcPct val="0"/>
              </a:spcBef>
              <a:spcAft>
                <a:spcPct val="0"/>
              </a:spcAft>
              <a:defRPr sz="2400">
                <a:solidFill>
                  <a:schemeClr val="tx1"/>
                </a:solidFill>
                <a:latin typeface="Arial" charset="0"/>
                <a:ea typeface="MS PGothic" pitchFamily="34" charset="-128"/>
              </a:defRPr>
            </a:lvl9pPr>
          </a:lstStyle>
          <a:p>
            <a:pPr algn="ctr" eaLnBrk="1" hangingPunct="1"/>
            <a:r>
              <a:rPr lang="es-CO" altLang="es-CO" sz="2800" b="1">
                <a:solidFill>
                  <a:srgbClr val="FFFFFF"/>
                </a:solidFill>
              </a:rPr>
              <a:t>SENTIDO</a:t>
            </a:r>
            <a:r>
              <a:rPr lang="es-CO" altLang="es-CO" sz="2800">
                <a:solidFill>
                  <a:srgbClr val="FFFFFF"/>
                </a:solidFill>
              </a:rPr>
              <a:t> </a:t>
            </a:r>
            <a:r>
              <a:rPr lang="es-CO" altLang="es-CO" sz="2800" b="1">
                <a:solidFill>
                  <a:srgbClr val="FFFFFF"/>
                </a:solidFill>
              </a:rPr>
              <a:t>COMÚN</a:t>
            </a:r>
          </a:p>
        </p:txBody>
      </p:sp>
    </p:spTree>
    <p:extLst>
      <p:ext uri="{BB962C8B-B14F-4D97-AF65-F5344CB8AC3E}">
        <p14:creationId xmlns:p14="http://schemas.microsoft.com/office/powerpoint/2010/main" val="420349177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2"/>
          <p:cNvSpPr>
            <a:spLocks noGrp="1" noChangeArrowheads="1"/>
          </p:cNvSpPr>
          <p:nvPr>
            <p:ph type="title"/>
          </p:nvPr>
        </p:nvSpPr>
        <p:spPr>
          <a:xfrm>
            <a:off x="2282216" y="241327"/>
            <a:ext cx="7916503" cy="920750"/>
          </a:xfrm>
          <a:ln>
            <a:solidFill>
              <a:schemeClr val="bg1"/>
            </a:solidFill>
          </a:ln>
          <a:extLst>
            <a:ext uri="{FAA26D3D-D897-4be2-8F04-BA451C77F1D7}">
              <ma14:placeholderFlag xmlns:ma14="http://schemas.microsoft.com/office/mac/drawingml/2011/main" xmlns="" val="1"/>
            </a:ext>
          </a:extLst>
        </p:spPr>
        <p:txBody>
          <a:bodyPr anchor="t">
            <a:normAutofit fontScale="90000"/>
          </a:bodyPr>
          <a:lstStyle/>
          <a:p>
            <a:pPr algn="ctr"/>
            <a:r>
              <a:rPr lang="es-CO" altLang="es-CO" sz="3200" b="1" dirty="0">
                <a:solidFill>
                  <a:schemeClr val="bg1"/>
                </a:solidFill>
                <a:latin typeface="+mn-lt"/>
              </a:rPr>
              <a:t>                          </a:t>
            </a:r>
            <a:br>
              <a:rPr lang="es-CO" altLang="es-CO" sz="3200" b="1" dirty="0">
                <a:solidFill>
                  <a:schemeClr val="bg1"/>
                </a:solidFill>
                <a:latin typeface="+mn-lt"/>
              </a:rPr>
            </a:br>
            <a:r>
              <a:rPr lang="es-CO" altLang="es-CO" sz="3200" b="1" dirty="0">
                <a:solidFill>
                  <a:schemeClr val="bg1"/>
                </a:solidFill>
                <a:latin typeface="+mn-lt"/>
              </a:rPr>
              <a:t>            ERRORES EN LA VALORACIÓN</a:t>
            </a:r>
            <a:br>
              <a:rPr lang="es-CO" altLang="es-CO" sz="3200" b="1" dirty="0">
                <a:solidFill>
                  <a:schemeClr val="bg1"/>
                </a:solidFill>
                <a:latin typeface="+mn-lt"/>
              </a:rPr>
            </a:br>
            <a:r>
              <a:rPr lang="es-CO" altLang="es-CO" sz="3200" b="1" dirty="0">
                <a:solidFill>
                  <a:schemeClr val="bg1"/>
                </a:solidFill>
                <a:latin typeface="+mn-lt"/>
              </a:rPr>
              <a:t>              </a:t>
            </a:r>
            <a:br>
              <a:rPr lang="es-CO" altLang="es-CO" sz="3200" b="1" dirty="0">
                <a:solidFill>
                  <a:schemeClr val="bg1"/>
                </a:solidFill>
                <a:latin typeface="+mn-lt"/>
              </a:rPr>
            </a:br>
            <a:endParaRPr lang="es-CO" altLang="es-CO" sz="2600" b="1" dirty="0">
              <a:solidFill>
                <a:schemeClr val="bg1"/>
              </a:solidFill>
              <a:latin typeface="+mn-lt"/>
            </a:endParaRPr>
          </a:p>
        </p:txBody>
      </p:sp>
      <p:sp>
        <p:nvSpPr>
          <p:cNvPr id="21" name="Rectangle 3"/>
          <p:cNvSpPr>
            <a:spLocks noGrp="1" noChangeArrowheads="1"/>
          </p:cNvSpPr>
          <p:nvPr>
            <p:ph idx="1"/>
          </p:nvPr>
        </p:nvSpPr>
        <p:spPr>
          <a:xfrm>
            <a:off x="659848" y="1458960"/>
            <a:ext cx="11161239" cy="5088797"/>
          </a:xfrm>
          <a:solidFill>
            <a:schemeClr val="bg1"/>
          </a:solidFill>
          <a:ln>
            <a:solidFill>
              <a:schemeClr val="tx1"/>
            </a:solidFill>
            <a:miter lim="800000"/>
            <a:headEnd/>
            <a:tailEnd/>
          </a:ln>
          <a:extLst>
            <a:ext uri="{FAA26D3D-D897-4be2-8F04-BA451C77F1D7}">
              <ma14:placeholderFlag xmlns:ma14="http://schemas.microsoft.com/office/mac/drawingml/2011/main" xmlns="" val="1"/>
            </a:ext>
          </a:extLst>
        </p:spPr>
        <p:txBody>
          <a:bodyPr>
            <a:normAutofit lnSpcReduction="10000"/>
          </a:bodyPr>
          <a:lstStyle/>
          <a:p>
            <a:pPr algn="just">
              <a:lnSpc>
                <a:spcPct val="90000"/>
              </a:lnSpc>
              <a:buFontTx/>
              <a:buNone/>
            </a:pPr>
            <a:r>
              <a:rPr lang="es-CO" altLang="es-CO" b="1" dirty="0">
                <a:solidFill>
                  <a:srgbClr val="FF0000"/>
                </a:solidFill>
                <a:latin typeface="Arial" panose="020B0604020202020204" pitchFamily="34" charset="0"/>
                <a:cs typeface="Arial" panose="020B0604020202020204" pitchFamily="34" charset="0"/>
              </a:rPr>
              <a:t>	</a:t>
            </a:r>
            <a:br>
              <a:rPr lang="es-CO" altLang="es-CO" b="1" dirty="0">
                <a:solidFill>
                  <a:srgbClr val="FF0000"/>
                </a:solidFill>
                <a:latin typeface="Arial" panose="020B0604020202020204" pitchFamily="34" charset="0"/>
                <a:cs typeface="Arial" panose="020B0604020202020204" pitchFamily="34" charset="0"/>
              </a:rPr>
            </a:br>
            <a:r>
              <a:rPr lang="es-CO" altLang="es-CO" b="1" dirty="0">
                <a:solidFill>
                  <a:srgbClr val="FF0000"/>
                </a:solidFill>
                <a:latin typeface="Arial" panose="020B0604020202020204" pitchFamily="34" charset="0"/>
                <a:cs typeface="Arial" panose="020B0604020202020204" pitchFamily="34" charset="0"/>
              </a:rPr>
              <a:t>ERRORES DE HECHO: </a:t>
            </a:r>
            <a:r>
              <a:rPr lang="es-CO" altLang="es-CO" b="1" dirty="0">
                <a:solidFill>
                  <a:srgbClr val="0033CC"/>
                </a:solidFill>
                <a:latin typeface="Arial" panose="020B0604020202020204" pitchFamily="34" charset="0"/>
                <a:cs typeface="Arial" panose="020B0604020202020204" pitchFamily="34" charset="0"/>
              </a:rPr>
              <a:t>									   	             			 						           	  					  Existencia</a:t>
            </a:r>
          </a:p>
          <a:p>
            <a:pPr algn="just">
              <a:lnSpc>
                <a:spcPct val="90000"/>
              </a:lnSpc>
              <a:buFontTx/>
              <a:buNone/>
            </a:pPr>
            <a:r>
              <a:rPr lang="es-CO" altLang="es-CO" b="1" dirty="0">
                <a:latin typeface="Arial" panose="020B0604020202020204" pitchFamily="34" charset="0"/>
                <a:cs typeface="Arial" panose="020B0604020202020204" pitchFamily="34" charset="0"/>
              </a:rPr>
              <a:t>	        Falsos juicios de</a:t>
            </a:r>
            <a:r>
              <a:rPr lang="es-CO" altLang="es-CO" b="1" dirty="0">
                <a:solidFill>
                  <a:srgbClr val="0033CC"/>
                </a:solidFill>
                <a:latin typeface="Arial" panose="020B0604020202020204" pitchFamily="34" charset="0"/>
                <a:cs typeface="Arial" panose="020B0604020202020204" pitchFamily="34" charset="0"/>
              </a:rPr>
              <a:t>    	   	  Identidad </a:t>
            </a:r>
          </a:p>
          <a:p>
            <a:pPr algn="just">
              <a:lnSpc>
                <a:spcPct val="90000"/>
              </a:lnSpc>
              <a:buFontTx/>
              <a:buNone/>
            </a:pPr>
            <a:r>
              <a:rPr lang="es-CO" altLang="es-CO" b="1" dirty="0">
                <a:solidFill>
                  <a:srgbClr val="0033CC"/>
                </a:solidFill>
                <a:latin typeface="Arial" panose="020B0604020202020204" pitchFamily="34" charset="0"/>
                <a:cs typeface="Arial" panose="020B0604020202020204" pitchFamily="34" charset="0"/>
              </a:rPr>
              <a:t>							  Raciocinio </a:t>
            </a:r>
          </a:p>
          <a:p>
            <a:pPr algn="just">
              <a:lnSpc>
                <a:spcPct val="90000"/>
              </a:lnSpc>
              <a:buFontTx/>
              <a:buNone/>
            </a:pPr>
            <a:endParaRPr lang="es-CO" altLang="es-CO" b="1" dirty="0">
              <a:solidFill>
                <a:srgbClr val="0033CC"/>
              </a:solidFill>
              <a:latin typeface="Arial" panose="020B0604020202020204" pitchFamily="34" charset="0"/>
              <a:cs typeface="Arial" panose="020B0604020202020204" pitchFamily="34" charset="0"/>
            </a:endParaRPr>
          </a:p>
          <a:p>
            <a:pPr algn="just">
              <a:lnSpc>
                <a:spcPct val="90000"/>
              </a:lnSpc>
              <a:buFontTx/>
              <a:buNone/>
            </a:pPr>
            <a:r>
              <a:rPr lang="es-CO" altLang="es-CO" b="1" dirty="0">
                <a:solidFill>
                  <a:srgbClr val="FF0000"/>
                </a:solidFill>
                <a:latin typeface="Arial" panose="020B0604020202020204" pitchFamily="34" charset="0"/>
                <a:cs typeface="Arial" panose="020B0604020202020204" pitchFamily="34" charset="0"/>
              </a:rPr>
              <a:t>	ERRORES DE DERECHO 	</a:t>
            </a:r>
            <a:r>
              <a:rPr lang="es-CO" altLang="es-CO" b="1" dirty="0">
                <a:solidFill>
                  <a:srgbClr val="0033CC"/>
                </a:solidFill>
                <a:latin typeface="Arial" panose="020B0604020202020204" pitchFamily="34" charset="0"/>
                <a:cs typeface="Arial" panose="020B0604020202020204" pitchFamily="34" charset="0"/>
              </a:rPr>
              <a:t>				       					 								     								Legalidad</a:t>
            </a:r>
          </a:p>
          <a:p>
            <a:pPr algn="just">
              <a:lnSpc>
                <a:spcPct val="90000"/>
              </a:lnSpc>
              <a:buFontTx/>
              <a:buNone/>
            </a:pPr>
            <a:r>
              <a:rPr lang="es-CO" altLang="es-CO" b="1" dirty="0">
                <a:solidFill>
                  <a:srgbClr val="0033CC"/>
                </a:solidFill>
                <a:latin typeface="Arial" panose="020B0604020202020204" pitchFamily="34" charset="0"/>
                <a:cs typeface="Arial" panose="020B0604020202020204" pitchFamily="34" charset="0"/>
              </a:rPr>
              <a:t> </a:t>
            </a:r>
            <a:r>
              <a:rPr lang="es-CO" altLang="es-CO" b="1" dirty="0">
                <a:latin typeface="Arial" panose="020B0604020202020204" pitchFamily="34" charset="0"/>
                <a:cs typeface="Arial" panose="020B0604020202020204" pitchFamily="34" charset="0"/>
              </a:rPr>
              <a:t>	    Falsos juicios de 					                     					          		</a:t>
            </a:r>
            <a:r>
              <a:rPr lang="es-CO" altLang="es-CO" b="1" dirty="0">
                <a:solidFill>
                  <a:srgbClr val="0033CC"/>
                </a:solidFill>
                <a:latin typeface="Arial" panose="020B0604020202020204" pitchFamily="34" charset="0"/>
                <a:cs typeface="Arial" panose="020B0604020202020204" pitchFamily="34" charset="0"/>
              </a:rPr>
              <a:t>Convicción</a:t>
            </a:r>
          </a:p>
        </p:txBody>
      </p:sp>
      <p:sp>
        <p:nvSpPr>
          <p:cNvPr id="23" name="AutoShape 5"/>
          <p:cNvSpPr>
            <a:spLocks/>
          </p:cNvSpPr>
          <p:nvPr/>
        </p:nvSpPr>
        <p:spPr bwMode="auto">
          <a:xfrm>
            <a:off x="6096005" y="2565400"/>
            <a:ext cx="144463" cy="2159000"/>
          </a:xfrm>
          <a:prstGeom prst="leftBrace">
            <a:avLst>
              <a:gd name="adj1" fmla="val 124542"/>
              <a:gd name="adj2" fmla="val 50000"/>
            </a:avLst>
          </a:prstGeom>
          <a:noFill/>
          <a:ln>
            <a:noFill/>
          </a:ln>
          <a:effectLst>
            <a:prstShdw prst="shdw17" dist="17961" dir="2700000">
              <a:srgbClr val="708688"/>
            </a:prst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round/>
                <a:headEnd/>
                <a:tailEnd/>
              </a14:hiddenLine>
            </a:ext>
          </a:extLst>
        </p:spPr>
        <p:txBody>
          <a:bodyPr wrap="none" anchor="ctr"/>
          <a:lstStyle/>
          <a:p>
            <a:pPr>
              <a:defRPr/>
            </a:pPr>
            <a:endParaRPr lang="es-CO">
              <a:latin typeface="Arial" panose="020B0604020202020204" pitchFamily="34" charset="0"/>
              <a:ea typeface="ＭＳ Ｐゴシック" pitchFamily="2" charset="-128"/>
            </a:endParaRPr>
          </a:p>
        </p:txBody>
      </p:sp>
      <p:sp>
        <p:nvSpPr>
          <p:cNvPr id="24" name="AutoShape 6"/>
          <p:cNvSpPr>
            <a:spLocks/>
          </p:cNvSpPr>
          <p:nvPr/>
        </p:nvSpPr>
        <p:spPr bwMode="auto">
          <a:xfrm>
            <a:off x="5951539" y="2492375"/>
            <a:ext cx="431800" cy="2159000"/>
          </a:xfrm>
          <a:prstGeom prst="leftBrace">
            <a:avLst>
              <a:gd name="adj1" fmla="val 3681"/>
              <a:gd name="adj2" fmla="val 50000"/>
            </a:avLst>
          </a:prstGeom>
          <a:noFill/>
          <a:ln>
            <a:noFill/>
          </a:ln>
          <a:effectLst>
            <a:prstShdw prst="shdw17" dist="17961" dir="2700000">
              <a:srgbClr val="708688"/>
            </a:prst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round/>
                <a:headEnd/>
                <a:tailEnd/>
              </a14:hiddenLine>
            </a:ext>
          </a:extLst>
        </p:spPr>
        <p:txBody>
          <a:bodyPr wrap="none" anchor="ctr"/>
          <a:lstStyle/>
          <a:p>
            <a:pPr>
              <a:defRPr/>
            </a:pPr>
            <a:endParaRPr lang="es-CO">
              <a:latin typeface="Arial" panose="020B0604020202020204" pitchFamily="34" charset="0"/>
              <a:ea typeface="ＭＳ Ｐゴシック" pitchFamily="2" charset="-128"/>
            </a:endParaRPr>
          </a:p>
        </p:txBody>
      </p:sp>
      <p:sp>
        <p:nvSpPr>
          <p:cNvPr id="25" name="AutoShape 8"/>
          <p:cNvSpPr>
            <a:spLocks/>
          </p:cNvSpPr>
          <p:nvPr/>
        </p:nvSpPr>
        <p:spPr bwMode="auto">
          <a:xfrm>
            <a:off x="6672267" y="2420937"/>
            <a:ext cx="71437" cy="1655763"/>
          </a:xfrm>
          <a:prstGeom prst="leftBrace">
            <a:avLst>
              <a:gd name="adj1" fmla="val 193149"/>
              <a:gd name="adj2" fmla="val 50000"/>
            </a:avLst>
          </a:prstGeom>
          <a:noFill/>
          <a:ln>
            <a:noFill/>
          </a:ln>
          <a:effectLst>
            <a:prstShdw prst="shdw17" dist="17961" dir="2700000">
              <a:srgbClr val="708688"/>
            </a:prst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round/>
                <a:headEnd/>
                <a:tailEnd/>
              </a14:hiddenLine>
            </a:ext>
          </a:extLst>
        </p:spPr>
        <p:txBody>
          <a:bodyPr wrap="none" anchor="ctr"/>
          <a:lstStyle/>
          <a:p>
            <a:pPr>
              <a:defRPr/>
            </a:pPr>
            <a:endParaRPr lang="es-CO">
              <a:latin typeface="Arial" panose="020B0604020202020204" pitchFamily="34" charset="0"/>
              <a:ea typeface="ＭＳ Ｐゴシック" pitchFamily="2" charset="-128"/>
            </a:endParaRPr>
          </a:p>
        </p:txBody>
      </p:sp>
      <p:sp>
        <p:nvSpPr>
          <p:cNvPr id="2" name="Abrir llave 1">
            <a:extLst>
              <a:ext uri="{FF2B5EF4-FFF2-40B4-BE49-F238E27FC236}">
                <a16:creationId xmlns:a16="http://schemas.microsoft.com/office/drawing/2014/main" id="{CB2169F6-EF17-4654-A8F6-34C605F3315C}"/>
              </a:ext>
            </a:extLst>
          </p:cNvPr>
          <p:cNvSpPr/>
          <p:nvPr/>
        </p:nvSpPr>
        <p:spPr>
          <a:xfrm>
            <a:off x="5564423" y="2383469"/>
            <a:ext cx="510051" cy="1501748"/>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8" name="Abrir llave 7">
            <a:extLst>
              <a:ext uri="{FF2B5EF4-FFF2-40B4-BE49-F238E27FC236}">
                <a16:creationId xmlns:a16="http://schemas.microsoft.com/office/drawing/2014/main" id="{C602DCE2-4CD2-4E62-8289-E4B0CB849A37}"/>
              </a:ext>
            </a:extLst>
          </p:cNvPr>
          <p:cNvSpPr/>
          <p:nvPr/>
        </p:nvSpPr>
        <p:spPr>
          <a:xfrm>
            <a:off x="5585944" y="4879486"/>
            <a:ext cx="503164" cy="1440160"/>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Tree>
    <p:extLst>
      <p:ext uri="{BB962C8B-B14F-4D97-AF65-F5344CB8AC3E}">
        <p14:creationId xmlns:p14="http://schemas.microsoft.com/office/powerpoint/2010/main" val="194614520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6">
            <a:extLst>
              <a:ext uri="{FF2B5EF4-FFF2-40B4-BE49-F238E27FC236}">
                <a16:creationId xmlns:a16="http://schemas.microsoft.com/office/drawing/2014/main" id="{0D24F106-F4F9-4ADB-95E5-8F3E77F0ECB2}"/>
              </a:ext>
            </a:extLst>
          </p:cNvPr>
          <p:cNvSpPr>
            <a:spLocks noGrp="1"/>
          </p:cNvSpPr>
          <p:nvPr>
            <p:ph type="ctrTitle"/>
          </p:nvPr>
        </p:nvSpPr>
        <p:spPr>
          <a:xfrm>
            <a:off x="2209800" y="586344"/>
            <a:ext cx="7772400" cy="576263"/>
          </a:xfrm>
          <a:ln>
            <a:solidFill>
              <a:schemeClr val="bg1"/>
            </a:solidFill>
          </a:ln>
        </p:spPr>
        <p:txBody>
          <a:bodyPr>
            <a:normAutofit/>
          </a:bodyPr>
          <a:lstStyle/>
          <a:p>
            <a:pPr>
              <a:defRPr/>
            </a:pPr>
            <a:r>
              <a:rPr lang="es-CO" altLang="es-CO" sz="3200" b="1"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LOS MEDIOS PROBATORIOS</a:t>
            </a:r>
          </a:p>
        </p:txBody>
      </p:sp>
      <p:sp>
        <p:nvSpPr>
          <p:cNvPr id="9" name="Rectángulo redondeado 8">
            <a:extLst>
              <a:ext uri="{FF2B5EF4-FFF2-40B4-BE49-F238E27FC236}">
                <a16:creationId xmlns:a16="http://schemas.microsoft.com/office/drawing/2014/main" id="{240E0F0C-2AD7-4069-BC5C-58C70D672050}"/>
              </a:ext>
            </a:extLst>
          </p:cNvPr>
          <p:cNvSpPr/>
          <p:nvPr/>
        </p:nvSpPr>
        <p:spPr>
          <a:xfrm>
            <a:off x="1102180" y="1938207"/>
            <a:ext cx="10251984" cy="468153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CO" sz="2800" b="1" dirty="0">
                <a:solidFill>
                  <a:srgbClr val="FF0000"/>
                </a:solidFill>
              </a:rPr>
              <a:t>Ley 1862 de 2017</a:t>
            </a:r>
          </a:p>
          <a:p>
            <a:pPr algn="ctr"/>
            <a:endParaRPr lang="es-CO" sz="2000" b="0" i="0" dirty="0">
              <a:solidFill>
                <a:schemeClr val="tx1"/>
              </a:solidFill>
              <a:effectLst/>
              <a:latin typeface="Open Sans" panose="020B0606030504020204" pitchFamily="34" charset="0"/>
            </a:endParaRPr>
          </a:p>
          <a:p>
            <a:pPr algn="just"/>
            <a:r>
              <a:rPr lang="es-CO" sz="2000" b="1" i="0" dirty="0">
                <a:solidFill>
                  <a:schemeClr val="tx1"/>
                </a:solidFill>
                <a:effectLst/>
                <a:latin typeface="Open Sans" panose="020B0606030504020204" pitchFamily="34" charset="0"/>
              </a:rPr>
              <a:t>Art. 179. Medios de prueba. </a:t>
            </a:r>
            <a:r>
              <a:rPr lang="es-CO" sz="2000" b="0" i="0" dirty="0">
                <a:solidFill>
                  <a:schemeClr val="tx1"/>
                </a:solidFill>
                <a:effectLst/>
                <a:latin typeface="Open Sans" panose="020B0606030504020204" pitchFamily="34" charset="0"/>
              </a:rPr>
              <a:t>Son medios de prueba la confesión, el testimonio, la peritación, la inspección disciplinaria, los documentos e indicios, </a:t>
            </a:r>
            <a:r>
              <a:rPr lang="es-CO" sz="2000" b="0" i="1" dirty="0">
                <a:solidFill>
                  <a:schemeClr val="tx1"/>
                </a:solidFill>
                <a:effectLst/>
                <a:latin typeface="Open Sans" panose="020B0606030504020204" pitchFamily="34" charset="0"/>
              </a:rPr>
              <a:t>así como cualquier otro medio técnico o científico admitido legalmente. </a:t>
            </a:r>
            <a:r>
              <a:rPr lang="es-CO" sz="2000" b="0" i="0" dirty="0">
                <a:solidFill>
                  <a:schemeClr val="tx1"/>
                </a:solidFill>
                <a:effectLst/>
                <a:latin typeface="Open Sans" panose="020B0606030504020204" pitchFamily="34" charset="0"/>
              </a:rPr>
              <a:t>Las pruebas se practicarán conforme a las normas establecidas en esta ley.</a:t>
            </a:r>
          </a:p>
          <a:p>
            <a:pPr algn="just"/>
            <a:endParaRPr lang="es-CO" sz="2000" b="0" i="0" dirty="0">
              <a:solidFill>
                <a:schemeClr val="tx1"/>
              </a:solidFill>
              <a:effectLst/>
              <a:latin typeface="Open Sans" panose="020B0606030504020204" pitchFamily="34" charset="0"/>
            </a:endParaRPr>
          </a:p>
          <a:p>
            <a:pPr algn="just"/>
            <a:r>
              <a:rPr lang="es-CO" sz="2000" b="0" i="0" dirty="0">
                <a:solidFill>
                  <a:schemeClr val="tx1"/>
                </a:solidFill>
                <a:effectLst/>
                <a:latin typeface="Open Sans" panose="020B0606030504020204" pitchFamily="34" charset="0"/>
              </a:rPr>
              <a:t>Los indicios se tendrán en cuenta al momento de apreciar las pruebas, siguiendo los principios de la sana crítica.</a:t>
            </a:r>
          </a:p>
          <a:p>
            <a:pPr algn="just"/>
            <a:endParaRPr lang="es-CO" sz="2000" b="0" i="0" dirty="0">
              <a:solidFill>
                <a:schemeClr val="tx1"/>
              </a:solidFill>
              <a:effectLst/>
              <a:latin typeface="Open Sans" panose="020B0606030504020204" pitchFamily="34" charset="0"/>
            </a:endParaRPr>
          </a:p>
          <a:p>
            <a:pPr algn="just"/>
            <a:r>
              <a:rPr lang="es-CO" sz="2000" b="0" i="0" dirty="0">
                <a:solidFill>
                  <a:schemeClr val="tx1"/>
                </a:solidFill>
                <a:effectLst/>
                <a:latin typeface="Open Sans" panose="020B0606030504020204" pitchFamily="34" charset="0"/>
              </a:rPr>
              <a:t>En lo no previsto en esta ley, los medios de prueba se practicarán de conformidad con las disposiciones legales que los consagren o autoricen, de acuerdo con la naturaleza del derecho disciplinario y respetando siempre los derechos fundamentales.</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a:extLst>
              <a:ext uri="{FF2B5EF4-FFF2-40B4-BE49-F238E27FC236}">
                <a16:creationId xmlns:a16="http://schemas.microsoft.com/office/drawing/2014/main" id="{1BBDAD05-C239-6677-E8C5-4FDC68823C85}"/>
              </a:ext>
            </a:extLst>
          </p:cNvPr>
          <p:cNvSpPr/>
          <p:nvPr/>
        </p:nvSpPr>
        <p:spPr>
          <a:xfrm>
            <a:off x="421710" y="1269889"/>
            <a:ext cx="11348580" cy="534318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s-ES" sz="2800" b="1" dirty="0">
              <a:solidFill>
                <a:srgbClr val="0033CC"/>
              </a:solidFill>
            </a:endParaRPr>
          </a:p>
          <a:p>
            <a:pPr algn="ctr">
              <a:defRPr/>
            </a:pPr>
            <a:r>
              <a:rPr lang="es-ES" sz="3200" b="1" dirty="0">
                <a:solidFill>
                  <a:srgbClr val="0033CC"/>
                </a:solidFill>
              </a:rPr>
              <a:t>(Capítulo X Art. 191 a 193 CDM)</a:t>
            </a:r>
          </a:p>
          <a:p>
            <a:pPr algn="just">
              <a:defRPr/>
            </a:pPr>
            <a:endParaRPr lang="es-ES" sz="2400" b="1" dirty="0">
              <a:solidFill>
                <a:prstClr val="black"/>
              </a:solidFill>
            </a:endParaRPr>
          </a:p>
          <a:p>
            <a:pPr marL="457200" indent="-457200" algn="just">
              <a:buFont typeface="Wingdings" pitchFamily="2" charset="2"/>
              <a:buChar char="Ø"/>
              <a:defRPr/>
            </a:pPr>
            <a:r>
              <a:rPr lang="es-ES" sz="3200" b="1" dirty="0">
                <a:solidFill>
                  <a:prstClr val="black"/>
                </a:solidFill>
              </a:rPr>
              <a:t>Requisitos</a:t>
            </a:r>
          </a:p>
          <a:p>
            <a:pPr marL="457200" indent="306388" algn="just">
              <a:buFont typeface="Wingdings" pitchFamily="2" charset="2"/>
              <a:buChar char="ü"/>
              <a:defRPr/>
            </a:pPr>
            <a:r>
              <a:rPr lang="es-ES" sz="3200" b="1" dirty="0">
                <a:solidFill>
                  <a:srgbClr val="FF0000"/>
                </a:solidFill>
              </a:rPr>
              <a:t>	</a:t>
            </a:r>
            <a:r>
              <a:rPr lang="es-ES" sz="3200" dirty="0">
                <a:solidFill>
                  <a:srgbClr val="FF0000"/>
                </a:solidFill>
              </a:rPr>
              <a:t>Autoridad disciplinaria competente</a:t>
            </a:r>
          </a:p>
          <a:p>
            <a:pPr marL="457200" indent="306388" algn="just">
              <a:buFont typeface="Wingdings" pitchFamily="2" charset="2"/>
              <a:buChar char="ü"/>
              <a:defRPr/>
            </a:pPr>
            <a:r>
              <a:rPr lang="es-ES" sz="3200" dirty="0">
                <a:solidFill>
                  <a:srgbClr val="FF0000"/>
                </a:solidFill>
              </a:rPr>
              <a:t>	Acompañado de defensor</a:t>
            </a:r>
          </a:p>
          <a:p>
            <a:pPr marL="457200" indent="306388" algn="just">
              <a:buFont typeface="Wingdings" pitchFamily="2" charset="2"/>
              <a:buChar char="ü"/>
              <a:defRPr/>
            </a:pPr>
            <a:r>
              <a:rPr lang="es-ES" sz="3200" dirty="0">
                <a:solidFill>
                  <a:srgbClr val="FF0000"/>
                </a:solidFill>
              </a:rPr>
              <a:t>	No autoincriminación</a:t>
            </a:r>
          </a:p>
          <a:p>
            <a:pPr marL="457200" indent="306388" algn="just">
              <a:buFont typeface="Wingdings" pitchFamily="2" charset="2"/>
              <a:buChar char="ü"/>
              <a:defRPr/>
            </a:pPr>
            <a:r>
              <a:rPr lang="es-ES" sz="3200" dirty="0">
                <a:solidFill>
                  <a:srgbClr val="FF0000"/>
                </a:solidFill>
              </a:rPr>
              <a:t>	Consciente y libre</a:t>
            </a:r>
          </a:p>
          <a:p>
            <a:pPr marL="457200" indent="-457200" algn="just">
              <a:buFont typeface="Wingdings" pitchFamily="2" charset="2"/>
              <a:buChar char="Ø"/>
              <a:defRPr/>
            </a:pPr>
            <a:r>
              <a:rPr lang="es-ES" sz="3200" b="1" dirty="0">
                <a:solidFill>
                  <a:schemeClr val="tx1"/>
                </a:solidFill>
              </a:rPr>
              <a:t>Procedimiento</a:t>
            </a:r>
          </a:p>
          <a:p>
            <a:pPr marL="457200" indent="-457200" algn="just">
              <a:buFont typeface="Wingdings" pitchFamily="2" charset="2"/>
              <a:buChar char="Ø"/>
              <a:defRPr/>
            </a:pPr>
            <a:r>
              <a:rPr lang="es-CO" sz="3200" b="1" dirty="0">
                <a:solidFill>
                  <a:prstClr val="black"/>
                </a:solidFill>
              </a:rPr>
              <a:t>Apreciación</a:t>
            </a:r>
          </a:p>
        </p:txBody>
      </p:sp>
      <p:sp>
        <p:nvSpPr>
          <p:cNvPr id="5" name="CuadroTexto 2">
            <a:extLst>
              <a:ext uri="{FF2B5EF4-FFF2-40B4-BE49-F238E27FC236}">
                <a16:creationId xmlns:a16="http://schemas.microsoft.com/office/drawing/2014/main" id="{EF7268E8-B861-C05C-9CDD-40C45AF55CF4}"/>
              </a:ext>
            </a:extLst>
          </p:cNvPr>
          <p:cNvSpPr txBox="1">
            <a:spLocks noChangeArrowheads="1"/>
          </p:cNvSpPr>
          <p:nvPr/>
        </p:nvSpPr>
        <p:spPr bwMode="auto">
          <a:xfrm>
            <a:off x="2233541" y="244929"/>
            <a:ext cx="7724918" cy="646331"/>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es-AR" altLang="es-CO" sz="3600" b="1" dirty="0">
                <a:solidFill>
                  <a:schemeClr val="bg1"/>
                </a:solidFill>
                <a:latin typeface="+mn-lt"/>
              </a:rPr>
              <a:t>CONFESIÓN</a:t>
            </a:r>
            <a:r>
              <a:rPr lang="es-AR" altLang="es-CO" sz="2800" b="1" dirty="0">
                <a:solidFill>
                  <a:srgbClr val="FF0000"/>
                </a:solidFill>
                <a:latin typeface="+mn-lt"/>
              </a:rPr>
              <a:t> </a:t>
            </a:r>
            <a:endParaRPr lang="es-CO" altLang="es-CO" sz="2800" b="1" i="1" dirty="0">
              <a:solidFill>
                <a:srgbClr val="FF0000"/>
              </a:solidFill>
              <a:latin typeface="+mn-lt"/>
            </a:endParaRPr>
          </a:p>
        </p:txBody>
      </p:sp>
    </p:spTree>
    <p:extLst>
      <p:ext uri="{BB962C8B-B14F-4D97-AF65-F5344CB8AC3E}">
        <p14:creationId xmlns:p14="http://schemas.microsoft.com/office/powerpoint/2010/main" val="93879671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894A6D-56F0-5B70-B38F-D715B6735117}"/>
              </a:ext>
            </a:extLst>
          </p:cNvPr>
          <p:cNvSpPr>
            <a:spLocks noGrp="1"/>
          </p:cNvSpPr>
          <p:nvPr>
            <p:ph type="title"/>
          </p:nvPr>
        </p:nvSpPr>
        <p:spPr>
          <a:xfrm>
            <a:off x="3204083" y="353212"/>
            <a:ext cx="6195688" cy="651166"/>
          </a:xfrm>
          <a:ln>
            <a:solidFill>
              <a:schemeClr val="bg1"/>
            </a:solidFill>
          </a:ln>
        </p:spPr>
        <p:txBody>
          <a:bodyPr>
            <a:normAutofit fontScale="90000"/>
          </a:bodyPr>
          <a:lstStyle/>
          <a:p>
            <a:pPr algn="ctr"/>
            <a:r>
              <a:rPr lang="es-ES_tradnl" b="1" dirty="0">
                <a:solidFill>
                  <a:schemeClr val="bg1"/>
                </a:solidFill>
                <a:latin typeface="+mn-lt"/>
              </a:rPr>
              <a:t>TESTIMONIO</a:t>
            </a:r>
          </a:p>
        </p:txBody>
      </p:sp>
      <p:sp>
        <p:nvSpPr>
          <p:cNvPr id="4" name="Rectángulo redondeado 3">
            <a:extLst>
              <a:ext uri="{FF2B5EF4-FFF2-40B4-BE49-F238E27FC236}">
                <a16:creationId xmlns:a16="http://schemas.microsoft.com/office/drawing/2014/main" id="{7C74B5A1-73A1-290C-661E-2B6AFD7A7277}"/>
              </a:ext>
            </a:extLst>
          </p:cNvPr>
          <p:cNvSpPr/>
          <p:nvPr/>
        </p:nvSpPr>
        <p:spPr>
          <a:xfrm>
            <a:off x="989556" y="1352812"/>
            <a:ext cx="9707671" cy="515197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300" b="1" dirty="0">
                <a:solidFill>
                  <a:srgbClr val="0033CC"/>
                </a:solidFill>
              </a:rPr>
              <a:t>(Capítulo XI Art. 194 a 206 CDM)</a:t>
            </a:r>
          </a:p>
          <a:p>
            <a:pPr algn="just">
              <a:defRPr/>
            </a:pPr>
            <a:endParaRPr lang="es-ES" sz="2300" b="1" dirty="0">
              <a:solidFill>
                <a:srgbClr val="0033CC"/>
              </a:solidFill>
            </a:endParaRPr>
          </a:p>
          <a:p>
            <a:pPr marL="365729" indent="-365729" algn="just">
              <a:buFont typeface="Arial" panose="020B0604020202020204" pitchFamily="34" charset="0"/>
              <a:buChar char="•"/>
              <a:defRPr/>
            </a:pPr>
            <a:r>
              <a:rPr lang="es-ES" sz="2800" b="1" dirty="0">
                <a:solidFill>
                  <a:schemeClr val="tx1"/>
                </a:solidFill>
              </a:rPr>
              <a:t>Deber de rendir testimonio</a:t>
            </a:r>
          </a:p>
          <a:p>
            <a:pPr marL="365729" indent="-365729" algn="just">
              <a:buFont typeface="Arial" panose="020B0604020202020204" pitchFamily="34" charset="0"/>
              <a:buChar char="•"/>
              <a:defRPr/>
            </a:pPr>
            <a:r>
              <a:rPr lang="es-ES" sz="2800" b="1" dirty="0">
                <a:solidFill>
                  <a:schemeClr val="tx1"/>
                </a:solidFill>
              </a:rPr>
              <a:t>Testimonio de menores </a:t>
            </a:r>
          </a:p>
          <a:p>
            <a:pPr marL="365729" indent="-365729" algn="just">
              <a:buFont typeface="Arial" panose="020B0604020202020204" pitchFamily="34" charset="0"/>
              <a:buChar char="•"/>
              <a:defRPr/>
            </a:pPr>
            <a:r>
              <a:rPr lang="es-ES" sz="2800" b="1" dirty="0">
                <a:solidFill>
                  <a:schemeClr val="tx1"/>
                </a:solidFill>
              </a:rPr>
              <a:t>Testigo renuente </a:t>
            </a:r>
            <a:r>
              <a:rPr lang="es-ES" sz="2800" b="1" dirty="0">
                <a:solidFill>
                  <a:srgbClr val="FF0000"/>
                </a:solidFill>
              </a:rPr>
              <a:t>(Procedimiento Art. 210 CGD)</a:t>
            </a:r>
          </a:p>
          <a:p>
            <a:pPr marL="365729" indent="-365729" algn="just">
              <a:buFont typeface="Arial" panose="020B0604020202020204" pitchFamily="34" charset="0"/>
              <a:buChar char="•"/>
              <a:defRPr/>
            </a:pPr>
            <a:r>
              <a:rPr lang="es-ES" sz="2800" b="1" dirty="0">
                <a:solidFill>
                  <a:schemeClr val="tx1"/>
                </a:solidFill>
              </a:rPr>
              <a:t>Excepción de declarar</a:t>
            </a:r>
          </a:p>
          <a:p>
            <a:pPr marL="365729" indent="-365729" algn="just">
              <a:buFont typeface="Arial" panose="020B0604020202020204" pitchFamily="34" charset="0"/>
              <a:buChar char="•"/>
              <a:defRPr/>
            </a:pPr>
            <a:r>
              <a:rPr lang="es-ES" sz="2800" b="1" dirty="0">
                <a:solidFill>
                  <a:schemeClr val="tx1"/>
                </a:solidFill>
              </a:rPr>
              <a:t>Amonestación y juramento</a:t>
            </a:r>
          </a:p>
          <a:p>
            <a:pPr marL="365729" indent="-365729" algn="just">
              <a:buFont typeface="Arial" panose="020B0604020202020204" pitchFamily="34" charset="0"/>
              <a:buChar char="•"/>
              <a:defRPr/>
            </a:pPr>
            <a:r>
              <a:rPr lang="es-ES" sz="2800" b="1" dirty="0">
                <a:solidFill>
                  <a:schemeClr val="tx1"/>
                </a:solidFill>
              </a:rPr>
              <a:t>Utilización de medios técnicos</a:t>
            </a:r>
          </a:p>
          <a:p>
            <a:pPr marL="365729" indent="-365729" algn="just">
              <a:buFont typeface="Arial" panose="020B0604020202020204" pitchFamily="34" charset="0"/>
              <a:buChar char="•"/>
              <a:defRPr/>
            </a:pPr>
            <a:r>
              <a:rPr lang="es-ES" sz="2800" b="1" dirty="0">
                <a:solidFill>
                  <a:schemeClr val="tx1"/>
                </a:solidFill>
              </a:rPr>
              <a:t>Certificación jurada</a:t>
            </a:r>
          </a:p>
          <a:p>
            <a:pPr marL="365729" indent="-365729" algn="just">
              <a:buFont typeface="Arial" panose="020B0604020202020204" pitchFamily="34" charset="0"/>
              <a:buChar char="•"/>
              <a:defRPr/>
            </a:pPr>
            <a:r>
              <a:rPr lang="es-ES" sz="2800" b="1" dirty="0">
                <a:solidFill>
                  <a:schemeClr val="tx1"/>
                </a:solidFill>
              </a:rPr>
              <a:t>Interrogatorio</a:t>
            </a:r>
          </a:p>
          <a:p>
            <a:pPr marL="365729" indent="-365729" algn="just">
              <a:buFont typeface="Arial" panose="020B0604020202020204" pitchFamily="34" charset="0"/>
              <a:buChar char="•"/>
              <a:defRPr/>
            </a:pPr>
            <a:r>
              <a:rPr lang="es-ES" sz="2800" b="1" dirty="0">
                <a:solidFill>
                  <a:schemeClr val="tx1"/>
                </a:solidFill>
              </a:rPr>
              <a:t>Apreciación</a:t>
            </a:r>
            <a:endParaRPr lang="es-CO" sz="2800" dirty="0">
              <a:solidFill>
                <a:schemeClr val="tx1"/>
              </a:solidFill>
            </a:endParaRPr>
          </a:p>
        </p:txBody>
      </p:sp>
    </p:spTree>
    <p:extLst>
      <p:ext uri="{BB962C8B-B14F-4D97-AF65-F5344CB8AC3E}">
        <p14:creationId xmlns:p14="http://schemas.microsoft.com/office/powerpoint/2010/main" val="408007200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A5F6BD-0E0A-92B2-0AB5-4DF5BBB937CE}"/>
              </a:ext>
            </a:extLst>
          </p:cNvPr>
          <p:cNvSpPr>
            <a:spLocks noGrp="1"/>
          </p:cNvSpPr>
          <p:nvPr>
            <p:ph type="title"/>
          </p:nvPr>
        </p:nvSpPr>
        <p:spPr>
          <a:xfrm>
            <a:off x="3092823" y="406113"/>
            <a:ext cx="6006354" cy="629412"/>
          </a:xfrm>
          <a:ln>
            <a:solidFill>
              <a:schemeClr val="bg1"/>
            </a:solidFill>
          </a:ln>
        </p:spPr>
        <p:txBody>
          <a:bodyPr>
            <a:noAutofit/>
          </a:bodyPr>
          <a:lstStyle/>
          <a:p>
            <a:pPr algn="ctr"/>
            <a:r>
              <a:rPr lang="es-ES_tradnl" sz="3600" b="1" dirty="0">
                <a:solidFill>
                  <a:schemeClr val="bg1"/>
                </a:solidFill>
                <a:latin typeface="Calibri" panose="020F0502020204030204" pitchFamily="34" charset="0"/>
                <a:cs typeface="Calibri" panose="020F0502020204030204" pitchFamily="34" charset="0"/>
              </a:rPr>
              <a:t>PERITACIÓN</a:t>
            </a:r>
          </a:p>
        </p:txBody>
      </p:sp>
      <p:sp>
        <p:nvSpPr>
          <p:cNvPr id="4" name="Rectángulo redondeado 3">
            <a:extLst>
              <a:ext uri="{FF2B5EF4-FFF2-40B4-BE49-F238E27FC236}">
                <a16:creationId xmlns:a16="http://schemas.microsoft.com/office/drawing/2014/main" id="{E6F9244E-2006-F767-5DB5-EB7EC2DAD2BA}"/>
              </a:ext>
            </a:extLst>
          </p:cNvPr>
          <p:cNvSpPr/>
          <p:nvPr/>
        </p:nvSpPr>
        <p:spPr>
          <a:xfrm>
            <a:off x="774057" y="1315233"/>
            <a:ext cx="10374107" cy="513665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s-ES" sz="2400" b="1" dirty="0">
                <a:solidFill>
                  <a:schemeClr val="tx1"/>
                </a:solidFill>
                <a:latin typeface="Arial" panose="020B0604020202020204" pitchFamily="34" charset="0"/>
                <a:cs typeface="Arial" panose="020B0604020202020204" pitchFamily="34" charset="0"/>
              </a:rPr>
              <a:t>                                    </a:t>
            </a:r>
            <a:endParaRPr lang="es-ES" sz="2400" b="1" dirty="0">
              <a:solidFill>
                <a:srgbClr val="FF0000"/>
              </a:solidFill>
              <a:latin typeface="Arial" panose="020B0604020202020204" pitchFamily="34" charset="0"/>
              <a:cs typeface="Arial" panose="020B0604020202020204" pitchFamily="34" charset="0"/>
            </a:endParaRPr>
          </a:p>
          <a:p>
            <a:pPr algn="ctr">
              <a:defRPr/>
            </a:pPr>
            <a:r>
              <a:rPr lang="es-ES" sz="2400" b="1" dirty="0">
                <a:solidFill>
                  <a:srgbClr val="FF0000"/>
                </a:solidFill>
                <a:latin typeface="Arial" panose="020B0604020202020204" pitchFamily="34" charset="0"/>
                <a:cs typeface="Arial" panose="020B0604020202020204" pitchFamily="34" charset="0"/>
              </a:rPr>
              <a:t>   </a:t>
            </a:r>
            <a:r>
              <a:rPr lang="es-ES" sz="2400" b="1" dirty="0">
                <a:solidFill>
                  <a:srgbClr val="0033CC"/>
                </a:solidFill>
                <a:latin typeface="Arial" panose="020B0604020202020204" pitchFamily="34" charset="0"/>
                <a:cs typeface="Arial" panose="020B0604020202020204" pitchFamily="34" charset="0"/>
              </a:rPr>
              <a:t>(Capítulo XII Arts. 207 a 213 CDM)</a:t>
            </a:r>
          </a:p>
          <a:p>
            <a:pPr algn="just">
              <a:defRPr/>
            </a:pPr>
            <a:endParaRPr lang="es-ES" sz="2400" b="1" dirty="0">
              <a:solidFill>
                <a:srgbClr val="0033CC"/>
              </a:solidFill>
              <a:latin typeface="Arial" panose="020B0604020202020204" pitchFamily="34" charset="0"/>
              <a:cs typeface="Arial" panose="020B0604020202020204" pitchFamily="34" charset="0"/>
            </a:endParaRPr>
          </a:p>
          <a:p>
            <a:pPr marL="274295" indent="-274295" algn="just">
              <a:buFont typeface="Arial" panose="020B0604020202020204" pitchFamily="34" charset="0"/>
              <a:buChar char="•"/>
              <a:defRPr/>
            </a:pPr>
            <a:r>
              <a:rPr lang="es-ES" sz="2400" b="1" dirty="0">
                <a:solidFill>
                  <a:schemeClr val="tx1"/>
                </a:solidFill>
                <a:latin typeface="Arial" panose="020B0604020202020204" pitchFamily="34" charset="0"/>
                <a:cs typeface="Arial" panose="020B0604020202020204" pitchFamily="34" charset="0"/>
              </a:rPr>
              <a:t>Procedencia</a:t>
            </a:r>
          </a:p>
          <a:p>
            <a:pPr marL="274295" indent="-274295" algn="just">
              <a:buFont typeface="Arial" panose="020B0604020202020204" pitchFamily="34" charset="0"/>
              <a:buChar char="•"/>
              <a:defRPr/>
            </a:pPr>
            <a:r>
              <a:rPr lang="es-ES" sz="2400" b="1" dirty="0">
                <a:solidFill>
                  <a:schemeClr val="tx1"/>
                </a:solidFill>
                <a:latin typeface="Arial" panose="020B0604020202020204" pitchFamily="34" charset="0"/>
                <a:cs typeface="Arial" panose="020B0604020202020204" pitchFamily="34" charset="0"/>
              </a:rPr>
              <a:t>Impedimentos y recusaciones</a:t>
            </a:r>
          </a:p>
          <a:p>
            <a:pPr marL="274295" indent="-274295" algn="just">
              <a:buFont typeface="Arial" panose="020B0604020202020204" pitchFamily="34" charset="0"/>
              <a:buChar char="•"/>
              <a:defRPr/>
            </a:pPr>
            <a:r>
              <a:rPr lang="es-ES" sz="2400" b="1" dirty="0">
                <a:solidFill>
                  <a:schemeClr val="tx1"/>
                </a:solidFill>
                <a:latin typeface="Arial" panose="020B0604020202020204" pitchFamily="34" charset="0"/>
                <a:cs typeface="Arial" panose="020B0604020202020204" pitchFamily="34" charset="0"/>
              </a:rPr>
              <a:t>Requisitos y práctica</a:t>
            </a:r>
          </a:p>
          <a:p>
            <a:pPr marL="274295" indent="-274295" algn="just">
              <a:buFont typeface="Arial" panose="020B0604020202020204" pitchFamily="34" charset="0"/>
              <a:buChar char="•"/>
              <a:defRPr/>
            </a:pPr>
            <a:r>
              <a:rPr lang="es-ES" sz="2400" b="1" dirty="0">
                <a:solidFill>
                  <a:schemeClr val="tx1"/>
                </a:solidFill>
                <a:latin typeface="Arial" panose="020B0604020202020204" pitchFamily="34" charset="0"/>
                <a:cs typeface="Arial" panose="020B0604020202020204" pitchFamily="34" charset="0"/>
              </a:rPr>
              <a:t>Prohibición de emitir juicios de responsabilidad</a:t>
            </a:r>
          </a:p>
          <a:p>
            <a:pPr marL="274295" indent="-274295" algn="just">
              <a:buFont typeface="Arial" panose="020B0604020202020204" pitchFamily="34" charset="0"/>
              <a:buChar char="•"/>
              <a:defRPr/>
            </a:pPr>
            <a:r>
              <a:rPr lang="es-ES" sz="2400" b="1" dirty="0">
                <a:solidFill>
                  <a:schemeClr val="tx1"/>
                </a:solidFill>
                <a:latin typeface="Arial" panose="020B0604020202020204" pitchFamily="34" charset="0"/>
                <a:cs typeface="Arial" panose="020B0604020202020204" pitchFamily="34" charset="0"/>
              </a:rPr>
              <a:t>Reglas para el incumplimiento</a:t>
            </a:r>
          </a:p>
          <a:p>
            <a:pPr marL="274295" indent="-274295" algn="just">
              <a:buFont typeface="Arial" panose="020B0604020202020204" pitchFamily="34" charset="0"/>
              <a:buChar char="•"/>
              <a:defRPr/>
            </a:pPr>
            <a:r>
              <a:rPr lang="es-ES" sz="2400" b="1" dirty="0">
                <a:solidFill>
                  <a:schemeClr val="tx1"/>
                </a:solidFill>
                <a:latin typeface="Arial" panose="020B0604020202020204" pitchFamily="34" charset="0"/>
                <a:cs typeface="Arial" panose="020B0604020202020204" pitchFamily="34" charset="0"/>
              </a:rPr>
              <a:t>Contradicción </a:t>
            </a:r>
            <a:r>
              <a:rPr lang="es-ES" sz="2400" b="1" dirty="0">
                <a:solidFill>
                  <a:srgbClr val="FF0000"/>
                </a:solidFill>
                <a:latin typeface="Arial" panose="020B0604020202020204" pitchFamily="34" charset="0"/>
                <a:cs typeface="Arial" panose="020B0604020202020204" pitchFamily="34" charset="0"/>
              </a:rPr>
              <a:t>(5 días CDM I.P.)</a:t>
            </a:r>
          </a:p>
          <a:p>
            <a:pPr marL="274295" indent="-274295" algn="just">
              <a:buFont typeface="Arial" panose="020B0604020202020204" pitchFamily="34" charset="0"/>
              <a:buChar char="•"/>
              <a:defRPr/>
            </a:pPr>
            <a:r>
              <a:rPr lang="es-ES" sz="2400" b="1" dirty="0">
                <a:solidFill>
                  <a:schemeClr val="tx1"/>
                </a:solidFill>
                <a:latin typeface="Arial" panose="020B0604020202020204" pitchFamily="34" charset="0"/>
                <a:cs typeface="Arial" panose="020B0604020202020204" pitchFamily="34" charset="0"/>
              </a:rPr>
              <a:t>Regulación en la audiencia</a:t>
            </a:r>
          </a:p>
          <a:p>
            <a:pPr marL="274295" indent="-274295" algn="just">
              <a:buFont typeface="Arial" panose="020B0604020202020204" pitchFamily="34" charset="0"/>
              <a:buChar char="•"/>
              <a:defRPr/>
            </a:pPr>
            <a:r>
              <a:rPr lang="es-ES" sz="2400" b="1" dirty="0">
                <a:solidFill>
                  <a:schemeClr val="tx1"/>
                </a:solidFill>
                <a:latin typeface="Arial" panose="020B0604020202020204" pitchFamily="34" charset="0"/>
                <a:cs typeface="Arial" panose="020B0604020202020204" pitchFamily="34" charset="0"/>
              </a:rPr>
              <a:t>Perito en la audiencia</a:t>
            </a:r>
          </a:p>
          <a:p>
            <a:pPr marL="274295" indent="-274295" algn="just">
              <a:buFont typeface="Arial" panose="020B0604020202020204" pitchFamily="34" charset="0"/>
              <a:buChar char="•"/>
              <a:defRPr/>
            </a:pPr>
            <a:r>
              <a:rPr lang="es-ES" sz="2400" b="1" dirty="0">
                <a:solidFill>
                  <a:schemeClr val="tx1"/>
                </a:solidFill>
                <a:latin typeface="Arial" panose="020B0604020202020204" pitchFamily="34" charset="0"/>
                <a:cs typeface="Arial" panose="020B0604020202020204" pitchFamily="34" charset="0"/>
              </a:rPr>
              <a:t>Objeción </a:t>
            </a:r>
          </a:p>
          <a:p>
            <a:pPr algn="just">
              <a:defRPr/>
            </a:pPr>
            <a:endParaRPr lang="es-ES" sz="2400" b="1" dirty="0">
              <a:solidFill>
                <a:schemeClr val="tx1"/>
              </a:solidFill>
              <a:latin typeface="Arial" panose="020B0604020202020204" pitchFamily="34" charset="0"/>
              <a:cs typeface="Arial" panose="020B0604020202020204" pitchFamily="34" charset="0"/>
            </a:endParaRPr>
          </a:p>
          <a:p>
            <a:pPr marL="274295" indent="-274295" algn="just">
              <a:buFont typeface="Arial" panose="020B0604020202020204" pitchFamily="34" charset="0"/>
              <a:buChar char="•"/>
              <a:defRPr/>
            </a:pPr>
            <a:endParaRPr lang="es-CO"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395417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esquinas redondeadas 3">
            <a:extLst>
              <a:ext uri="{FF2B5EF4-FFF2-40B4-BE49-F238E27FC236}">
                <a16:creationId xmlns:a16="http://schemas.microsoft.com/office/drawing/2014/main" id="{300195AD-1624-4879-A307-D1F465E64D12}"/>
              </a:ext>
            </a:extLst>
          </p:cNvPr>
          <p:cNvSpPr/>
          <p:nvPr/>
        </p:nvSpPr>
        <p:spPr>
          <a:xfrm>
            <a:off x="713985" y="1678488"/>
            <a:ext cx="10897642" cy="476564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srgbClr val="0070C0"/>
                </a:solidFill>
                <a:latin typeface="Arial" panose="020B0604020202020204" pitchFamily="34" charset="0"/>
                <a:cs typeface="Arial" panose="020B0604020202020204" pitchFamily="34" charset="0"/>
              </a:rPr>
              <a:t>(Capítulo XIII Arts. 214 a 216 CDM)</a:t>
            </a:r>
          </a:p>
          <a:p>
            <a:pPr algn="just">
              <a:defRPr/>
            </a:pPr>
            <a:endParaRPr lang="es-ES" sz="2400" b="1" dirty="0">
              <a:solidFill>
                <a:srgbClr val="0033CC"/>
              </a:solidFill>
            </a:endParaRPr>
          </a:p>
          <a:p>
            <a:pPr marL="365729" indent="-365729" algn="just">
              <a:buFont typeface="Arial" panose="020B0604020202020204" pitchFamily="34" charset="0"/>
              <a:buChar char="•"/>
              <a:defRPr/>
            </a:pPr>
            <a:r>
              <a:rPr lang="es-CO" sz="2600" b="1" dirty="0">
                <a:solidFill>
                  <a:schemeClr val="tx1"/>
                </a:solidFill>
              </a:rPr>
              <a:t>Procedencia</a:t>
            </a:r>
          </a:p>
          <a:p>
            <a:pPr marL="365729" indent="-365729" algn="just">
              <a:buFont typeface="Arial" panose="020B0604020202020204" pitchFamily="34" charset="0"/>
              <a:buChar char="•"/>
              <a:defRPr/>
            </a:pPr>
            <a:r>
              <a:rPr lang="es-CO" sz="2600" b="1" dirty="0">
                <a:solidFill>
                  <a:schemeClr val="tx1"/>
                </a:solidFill>
              </a:rPr>
              <a:t>Decreto previo y comunicación a los sujetos procesales</a:t>
            </a:r>
          </a:p>
          <a:p>
            <a:pPr marL="365729" indent="-365729" algn="just">
              <a:buFont typeface="Arial" panose="020B0604020202020204" pitchFamily="34" charset="0"/>
              <a:buChar char="•"/>
              <a:defRPr/>
            </a:pPr>
            <a:r>
              <a:rPr lang="es-CO" sz="2600" b="1" dirty="0">
                <a:solidFill>
                  <a:schemeClr val="tx1"/>
                </a:solidFill>
              </a:rPr>
              <a:t>Alcance y finalidad</a:t>
            </a:r>
          </a:p>
          <a:p>
            <a:pPr marL="365729" indent="-365729" algn="just">
              <a:buFont typeface="Arial" panose="020B0604020202020204" pitchFamily="34" charset="0"/>
              <a:buChar char="•"/>
              <a:defRPr/>
            </a:pPr>
            <a:r>
              <a:rPr lang="es-CO" sz="2600" b="1" dirty="0">
                <a:solidFill>
                  <a:schemeClr val="tx1"/>
                </a:solidFill>
              </a:rPr>
              <a:t>Diligenciamiento de Acta </a:t>
            </a:r>
          </a:p>
          <a:p>
            <a:pPr marL="365729" indent="-365729" algn="just">
              <a:buFont typeface="Arial" panose="020B0604020202020204" pitchFamily="34" charset="0"/>
              <a:buChar char="•"/>
              <a:defRPr/>
            </a:pPr>
            <a:r>
              <a:rPr lang="es-CO" sz="2600" b="1" dirty="0">
                <a:solidFill>
                  <a:schemeClr val="tx1"/>
                </a:solidFill>
              </a:rPr>
              <a:t>Posibilidad de recaudo de otros medios probatorios </a:t>
            </a:r>
          </a:p>
          <a:p>
            <a:pPr marL="365729" indent="-365729" algn="just">
              <a:buFont typeface="Arial" panose="020B0604020202020204" pitchFamily="34" charset="0"/>
              <a:buChar char="•"/>
              <a:defRPr/>
            </a:pPr>
            <a:r>
              <a:rPr lang="es-CO" sz="2600" b="1" dirty="0">
                <a:solidFill>
                  <a:schemeClr val="tx1"/>
                </a:solidFill>
              </a:rPr>
              <a:t>Garantía para los sujetos procesales para ampliar su alcance</a:t>
            </a:r>
          </a:p>
          <a:p>
            <a:pPr marL="365729" indent="-365729" algn="just">
              <a:buFont typeface="Arial" panose="020B0604020202020204" pitchFamily="34" charset="0"/>
              <a:buChar char="•"/>
              <a:defRPr/>
            </a:pPr>
            <a:r>
              <a:rPr lang="es-CO" sz="2600" b="1" dirty="0">
                <a:solidFill>
                  <a:schemeClr val="tx1"/>
                </a:solidFill>
              </a:rPr>
              <a:t>Decreto y práctica en el juzgamiento </a:t>
            </a:r>
            <a:r>
              <a:rPr lang="es-CO" sz="2600" b="1" i="1" dirty="0">
                <a:solidFill>
                  <a:schemeClr val="tx1"/>
                </a:solidFill>
              </a:rPr>
              <a:t>excepcional </a:t>
            </a:r>
          </a:p>
          <a:p>
            <a:pPr marL="365729" indent="-365729" algn="just">
              <a:buFont typeface="Arial" panose="020B0604020202020204" pitchFamily="34" charset="0"/>
              <a:buChar char="•"/>
              <a:defRPr/>
            </a:pPr>
            <a:r>
              <a:rPr lang="es-ES" sz="2600" b="1" i="1" dirty="0">
                <a:solidFill>
                  <a:schemeClr val="tx1"/>
                </a:solidFill>
                <a:cs typeface="Arial" panose="020B0604020202020204" pitchFamily="34" charset="0"/>
              </a:rPr>
              <a:t>Examen médico o paraclínico / Estado de embriaguez</a:t>
            </a:r>
          </a:p>
          <a:p>
            <a:pPr algn="just">
              <a:defRPr/>
            </a:pPr>
            <a:endParaRPr lang="es-CO" sz="3000" b="1" dirty="0">
              <a:solidFill>
                <a:schemeClr val="tx1"/>
              </a:solidFill>
            </a:endParaRPr>
          </a:p>
        </p:txBody>
      </p:sp>
      <p:sp>
        <p:nvSpPr>
          <p:cNvPr id="69635" name="CuadroTexto 4">
            <a:extLst>
              <a:ext uri="{FF2B5EF4-FFF2-40B4-BE49-F238E27FC236}">
                <a16:creationId xmlns:a16="http://schemas.microsoft.com/office/drawing/2014/main" id="{10849809-4562-40B5-895E-4582CEEB10BC}"/>
              </a:ext>
            </a:extLst>
          </p:cNvPr>
          <p:cNvSpPr txBox="1">
            <a:spLocks noChangeArrowheads="1"/>
          </p:cNvSpPr>
          <p:nvPr/>
        </p:nvSpPr>
        <p:spPr bwMode="auto">
          <a:xfrm>
            <a:off x="2810167" y="242316"/>
            <a:ext cx="6571665" cy="5847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a:r>
              <a:rPr lang="es-ES" altLang="es-CO" sz="3200" b="1" dirty="0">
                <a:solidFill>
                  <a:schemeClr val="bg1"/>
                </a:solidFill>
                <a:cs typeface="Calibri" panose="020F0502020204030204" pitchFamily="34" charset="0"/>
              </a:rPr>
              <a:t>INSPECCIÓN DISCIPLINARIA </a:t>
            </a:r>
            <a:endParaRPr lang="es-CO" altLang="es-CO" sz="3200" dirty="0">
              <a:solidFill>
                <a:schemeClr val="bg1"/>
              </a:solidFill>
              <a:cs typeface="Calibri" panose="020F0502020204030204" pitchFamily="34" charset="0"/>
            </a:endParaRPr>
          </a:p>
        </p:txBody>
      </p:sp>
    </p:spTree>
    <p:extLst>
      <p:ext uri="{BB962C8B-B14F-4D97-AF65-F5344CB8AC3E}">
        <p14:creationId xmlns:p14="http://schemas.microsoft.com/office/powerpoint/2010/main" val="1760545257"/>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C55977-5AF4-8E6A-0871-CC9F600EFF00}"/>
              </a:ext>
            </a:extLst>
          </p:cNvPr>
          <p:cNvSpPr>
            <a:spLocks noGrp="1"/>
          </p:cNvSpPr>
          <p:nvPr>
            <p:ph type="title"/>
          </p:nvPr>
        </p:nvSpPr>
        <p:spPr>
          <a:xfrm>
            <a:off x="2974271" y="292371"/>
            <a:ext cx="6527382" cy="942057"/>
          </a:xfrm>
          <a:ln>
            <a:solidFill>
              <a:schemeClr val="bg1"/>
            </a:solidFill>
          </a:ln>
        </p:spPr>
        <p:txBody>
          <a:bodyPr>
            <a:noAutofit/>
          </a:bodyPr>
          <a:lstStyle/>
          <a:p>
            <a:pPr algn="ctr"/>
            <a:br>
              <a:rPr lang="es-ES" altLang="es-CO" sz="3200" b="1" dirty="0">
                <a:solidFill>
                  <a:schemeClr val="bg1"/>
                </a:solidFill>
                <a:latin typeface="+mn-lt"/>
              </a:rPr>
            </a:br>
            <a:r>
              <a:rPr lang="es-ES" altLang="es-CO" sz="4000" b="1" dirty="0">
                <a:solidFill>
                  <a:schemeClr val="bg1"/>
                </a:solidFill>
                <a:latin typeface="+mn-lt"/>
              </a:rPr>
              <a:t>DOCUMENTAL</a:t>
            </a:r>
            <a:br>
              <a:rPr lang="es-CO" altLang="es-CO" sz="3200" dirty="0">
                <a:solidFill>
                  <a:schemeClr val="bg1"/>
                </a:solidFill>
                <a:latin typeface="+mn-lt"/>
              </a:rPr>
            </a:br>
            <a:endParaRPr lang="es-ES_tradnl" sz="4800" dirty="0">
              <a:solidFill>
                <a:schemeClr val="bg1"/>
              </a:solidFill>
            </a:endParaRPr>
          </a:p>
        </p:txBody>
      </p:sp>
      <p:sp>
        <p:nvSpPr>
          <p:cNvPr id="4" name="Rectángulo: esquinas redondeadas 3">
            <a:extLst>
              <a:ext uri="{FF2B5EF4-FFF2-40B4-BE49-F238E27FC236}">
                <a16:creationId xmlns:a16="http://schemas.microsoft.com/office/drawing/2014/main" id="{3B87903A-C2B1-AE96-3F36-120EBAF8D060}"/>
              </a:ext>
            </a:extLst>
          </p:cNvPr>
          <p:cNvSpPr/>
          <p:nvPr/>
        </p:nvSpPr>
        <p:spPr>
          <a:xfrm>
            <a:off x="701458" y="1678489"/>
            <a:ext cx="11073008" cy="488714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s-ES" sz="2400" b="1" dirty="0">
                <a:solidFill>
                  <a:srgbClr val="0033CC"/>
                </a:solidFill>
                <a:latin typeface="Arial" panose="020B0604020202020204" pitchFamily="34" charset="0"/>
                <a:cs typeface="Arial" panose="020B0604020202020204" pitchFamily="34" charset="0"/>
              </a:rPr>
              <a:t>(Título VI Capítulo V Arts. 187 a 195) (Capítulo XIV Arts. 217 a 221 CDM)</a:t>
            </a:r>
          </a:p>
          <a:p>
            <a:pPr algn="just">
              <a:defRPr/>
            </a:pPr>
            <a:r>
              <a:rPr lang="es-ES" sz="2400" b="1" dirty="0">
                <a:solidFill>
                  <a:srgbClr val="0033CC"/>
                </a:solidFill>
                <a:latin typeface="Arial" panose="020B0604020202020204" pitchFamily="34" charset="0"/>
                <a:cs typeface="Arial" panose="020B0604020202020204" pitchFamily="34" charset="0"/>
              </a:rPr>
              <a:t> </a:t>
            </a:r>
          </a:p>
          <a:p>
            <a:pPr marL="274295" indent="-274295" algn="just">
              <a:buFont typeface="Arial" panose="020B0604020202020204" pitchFamily="34" charset="0"/>
              <a:buChar char="•"/>
              <a:defRPr/>
            </a:pPr>
            <a:r>
              <a:rPr lang="es-ES" sz="3200" b="1" dirty="0">
                <a:solidFill>
                  <a:schemeClr val="tx1"/>
                </a:solidFill>
              </a:rPr>
              <a:t>Naturaleza de la noticia disciplinaria</a:t>
            </a:r>
          </a:p>
          <a:p>
            <a:pPr marL="274295" indent="-274295" algn="just">
              <a:buFont typeface="Arial" panose="020B0604020202020204" pitchFamily="34" charset="0"/>
              <a:buChar char="•"/>
              <a:defRPr/>
            </a:pPr>
            <a:r>
              <a:rPr lang="es-ES" sz="3200" b="1" dirty="0">
                <a:solidFill>
                  <a:schemeClr val="tx1"/>
                </a:solidFill>
              </a:rPr>
              <a:t>Incorporación</a:t>
            </a:r>
          </a:p>
          <a:p>
            <a:pPr marL="274295" indent="-274295" algn="just">
              <a:buFont typeface="Arial" panose="020B0604020202020204" pitchFamily="34" charset="0"/>
              <a:buChar char="•"/>
              <a:defRPr/>
            </a:pPr>
            <a:r>
              <a:rPr lang="es-ES" sz="3200" b="1" dirty="0">
                <a:solidFill>
                  <a:schemeClr val="tx1"/>
                </a:solidFill>
              </a:rPr>
              <a:t>Aporte y verificación de la autenticidad</a:t>
            </a:r>
          </a:p>
          <a:p>
            <a:pPr marL="274295" indent="-274295" algn="just">
              <a:buFont typeface="Arial" panose="020B0604020202020204" pitchFamily="34" charset="0"/>
              <a:buChar char="•"/>
              <a:defRPr/>
            </a:pPr>
            <a:r>
              <a:rPr lang="es-ES" sz="3200" b="1" dirty="0">
                <a:solidFill>
                  <a:schemeClr val="tx1"/>
                </a:solidFill>
              </a:rPr>
              <a:t>Obligación de entrega</a:t>
            </a:r>
          </a:p>
          <a:p>
            <a:pPr marL="274295" indent="-274295" algn="just">
              <a:buFont typeface="Arial" panose="020B0604020202020204" pitchFamily="34" charset="0"/>
              <a:buChar char="•"/>
              <a:defRPr/>
            </a:pPr>
            <a:r>
              <a:rPr lang="es-ES" sz="3200" b="1" dirty="0">
                <a:solidFill>
                  <a:schemeClr val="tx1"/>
                </a:solidFill>
              </a:rPr>
              <a:t>Tacha de falsedad</a:t>
            </a:r>
          </a:p>
          <a:p>
            <a:pPr marL="274295" indent="-274295" algn="just">
              <a:buFont typeface="Arial" panose="020B0604020202020204" pitchFamily="34" charset="0"/>
              <a:buChar char="•"/>
              <a:defRPr/>
            </a:pPr>
            <a:r>
              <a:rPr lang="es-ES" sz="3200" b="1" dirty="0">
                <a:solidFill>
                  <a:schemeClr val="tx1"/>
                </a:solidFill>
              </a:rPr>
              <a:t>Presunción de autenticidad</a:t>
            </a:r>
          </a:p>
          <a:p>
            <a:pPr marL="274295" indent="-274295" algn="just">
              <a:buFont typeface="Arial" panose="020B0604020202020204" pitchFamily="34" charset="0"/>
              <a:buChar char="•"/>
              <a:defRPr/>
            </a:pPr>
            <a:r>
              <a:rPr lang="es-ES" sz="3200" b="1" dirty="0">
                <a:solidFill>
                  <a:schemeClr val="tx1"/>
                </a:solidFill>
              </a:rPr>
              <a:t>Reserva</a:t>
            </a:r>
          </a:p>
          <a:p>
            <a:pPr marL="274295" indent="-274295" algn="just">
              <a:buFont typeface="Arial" panose="020B0604020202020204" pitchFamily="34" charset="0"/>
              <a:buChar char="•"/>
              <a:defRPr/>
            </a:pPr>
            <a:r>
              <a:rPr lang="es-ES" sz="3200" b="1" dirty="0">
                <a:solidFill>
                  <a:schemeClr val="tx1"/>
                </a:solidFill>
              </a:rPr>
              <a:t>Informes técnicos</a:t>
            </a:r>
            <a:endParaRPr lang="es-ES" sz="2800" b="1" dirty="0">
              <a:solidFill>
                <a:schemeClr val="tx1"/>
              </a:solidFill>
            </a:endParaRPr>
          </a:p>
        </p:txBody>
      </p:sp>
    </p:spTree>
    <p:extLst>
      <p:ext uri="{BB962C8B-B14F-4D97-AF65-F5344CB8AC3E}">
        <p14:creationId xmlns:p14="http://schemas.microsoft.com/office/powerpoint/2010/main" val="106410857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FF5130-3358-82D2-EBE6-4F2A0D1BD1DA}"/>
              </a:ext>
            </a:extLst>
          </p:cNvPr>
          <p:cNvSpPr>
            <a:spLocks noGrp="1"/>
          </p:cNvSpPr>
          <p:nvPr>
            <p:ph type="title"/>
          </p:nvPr>
        </p:nvSpPr>
        <p:spPr>
          <a:xfrm>
            <a:off x="3014981" y="448786"/>
            <a:ext cx="6162037" cy="1116967"/>
          </a:xfrm>
          <a:ln>
            <a:solidFill>
              <a:schemeClr val="bg1"/>
            </a:solidFill>
          </a:ln>
        </p:spPr>
        <p:txBody>
          <a:bodyPr>
            <a:normAutofit/>
          </a:bodyPr>
          <a:lstStyle/>
          <a:p>
            <a:pPr algn="ctr"/>
            <a:r>
              <a:rPr lang="es-ES" altLang="es-CO" b="1" dirty="0">
                <a:solidFill>
                  <a:schemeClr val="bg1"/>
                </a:solidFill>
                <a:latin typeface="+mn-lt"/>
                <a:cs typeface="Arial" panose="020B0604020202020204" pitchFamily="34" charset="0"/>
              </a:rPr>
              <a:t>INDICIO</a:t>
            </a:r>
            <a:endParaRPr lang="es-ES_tradnl" sz="6600" dirty="0">
              <a:solidFill>
                <a:schemeClr val="bg1"/>
              </a:solidFill>
              <a:latin typeface="+mn-lt"/>
            </a:endParaRPr>
          </a:p>
        </p:txBody>
      </p:sp>
      <p:sp>
        <p:nvSpPr>
          <p:cNvPr id="4" name="Rectángulo redondeado 3">
            <a:extLst>
              <a:ext uri="{FF2B5EF4-FFF2-40B4-BE49-F238E27FC236}">
                <a16:creationId xmlns:a16="http://schemas.microsoft.com/office/drawing/2014/main" id="{DBEA0883-CD04-A644-3556-AAD458752FDC}"/>
              </a:ext>
            </a:extLst>
          </p:cNvPr>
          <p:cNvSpPr/>
          <p:nvPr/>
        </p:nvSpPr>
        <p:spPr>
          <a:xfrm>
            <a:off x="651353" y="2218688"/>
            <a:ext cx="10847539" cy="419052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s-ES" sz="2200" b="1" dirty="0">
              <a:solidFill>
                <a:srgbClr val="0033CC"/>
              </a:solidFill>
              <a:latin typeface="Arial" panose="020B0604020202020204" pitchFamily="34" charset="0"/>
              <a:cs typeface="Arial" panose="020B0604020202020204" pitchFamily="34" charset="0"/>
            </a:endParaRPr>
          </a:p>
          <a:p>
            <a:pPr algn="ctr">
              <a:defRPr/>
            </a:pPr>
            <a:r>
              <a:rPr lang="es-ES" sz="2800" b="1" dirty="0">
                <a:solidFill>
                  <a:srgbClr val="0033CC"/>
                </a:solidFill>
                <a:latin typeface="Arial" panose="020B0604020202020204" pitchFamily="34" charset="0"/>
                <a:cs typeface="Arial" panose="020B0604020202020204" pitchFamily="34" charset="0"/>
              </a:rPr>
              <a:t>(Capítulo XIV Arts. 217 a 221 CDM)</a:t>
            </a:r>
          </a:p>
          <a:p>
            <a:pPr algn="just">
              <a:defRPr/>
            </a:pPr>
            <a:endParaRPr lang="es-ES" sz="2400" b="1" dirty="0">
              <a:solidFill>
                <a:srgbClr val="0033CC"/>
              </a:solidFill>
            </a:endParaRPr>
          </a:p>
          <a:p>
            <a:pPr algn="just">
              <a:defRPr/>
            </a:pPr>
            <a:endParaRPr lang="es-ES" sz="3200" b="1" dirty="0">
              <a:solidFill>
                <a:srgbClr val="0033CC"/>
              </a:solidFill>
            </a:endParaRPr>
          </a:p>
          <a:p>
            <a:pPr marL="365729" indent="-365729" algn="just">
              <a:buFont typeface="Arial" panose="020B0604020202020204" pitchFamily="34" charset="0"/>
              <a:buChar char="•"/>
              <a:defRPr/>
            </a:pPr>
            <a:r>
              <a:rPr lang="es-ES" sz="3200" b="1" dirty="0">
                <a:solidFill>
                  <a:schemeClr val="tx1"/>
                </a:solidFill>
              </a:rPr>
              <a:t>Elementos estructurales</a:t>
            </a:r>
          </a:p>
          <a:p>
            <a:pPr marL="365729" indent="-365729" algn="just">
              <a:buFont typeface="Arial" panose="020B0604020202020204" pitchFamily="34" charset="0"/>
              <a:buChar char="•"/>
              <a:defRPr/>
            </a:pPr>
            <a:r>
              <a:rPr lang="es-ES" sz="3200" b="1" dirty="0">
                <a:solidFill>
                  <a:schemeClr val="tx1"/>
                </a:solidFill>
              </a:rPr>
              <a:t>Indivisibilidad</a:t>
            </a:r>
          </a:p>
          <a:p>
            <a:pPr marL="365729" indent="-365729" algn="just">
              <a:buFont typeface="Arial" panose="020B0604020202020204" pitchFamily="34" charset="0"/>
              <a:buChar char="•"/>
              <a:defRPr/>
            </a:pPr>
            <a:r>
              <a:rPr lang="es-ES" sz="3200" b="1" dirty="0">
                <a:solidFill>
                  <a:schemeClr val="tx1"/>
                </a:solidFill>
              </a:rPr>
              <a:t>Hecho indicador probado</a:t>
            </a:r>
          </a:p>
          <a:p>
            <a:pPr marL="365729" indent="-365729" algn="just">
              <a:buFont typeface="Arial" panose="020B0604020202020204" pitchFamily="34" charset="0"/>
              <a:buChar char="•"/>
              <a:defRPr/>
            </a:pPr>
            <a:r>
              <a:rPr lang="es-ES" sz="3200" b="1" dirty="0">
                <a:solidFill>
                  <a:schemeClr val="tx1"/>
                </a:solidFill>
              </a:rPr>
              <a:t>Apreciación</a:t>
            </a:r>
          </a:p>
          <a:p>
            <a:pPr algn="just">
              <a:defRPr/>
            </a:pPr>
            <a:endParaRPr lang="es-ES" sz="3200" b="1" dirty="0">
              <a:solidFill>
                <a:schemeClr val="tx1"/>
              </a:solidFill>
            </a:endParaRPr>
          </a:p>
          <a:p>
            <a:pPr marL="365729" indent="-365729" algn="just">
              <a:buFont typeface="Arial" panose="020B0604020202020204" pitchFamily="34" charset="0"/>
              <a:buChar char="•"/>
              <a:defRPr/>
            </a:pPr>
            <a:endParaRPr lang="es-CO" sz="3200" dirty="0">
              <a:solidFill>
                <a:schemeClr val="tx1"/>
              </a:solidFill>
            </a:endParaRPr>
          </a:p>
        </p:txBody>
      </p:sp>
    </p:spTree>
    <p:extLst>
      <p:ext uri="{BB962C8B-B14F-4D97-AF65-F5344CB8AC3E}">
        <p14:creationId xmlns:p14="http://schemas.microsoft.com/office/powerpoint/2010/main" val="364934882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esquinas redondeadas 2">
            <a:extLst>
              <a:ext uri="{FF2B5EF4-FFF2-40B4-BE49-F238E27FC236}">
                <a16:creationId xmlns:a16="http://schemas.microsoft.com/office/drawing/2014/main" id="{61332FDF-460D-0EC5-CE20-F73B52AE1EB2}"/>
              </a:ext>
            </a:extLst>
          </p:cNvPr>
          <p:cNvSpPr/>
          <p:nvPr/>
        </p:nvSpPr>
        <p:spPr>
          <a:xfrm>
            <a:off x="272694" y="1083742"/>
            <a:ext cx="3742724" cy="198603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endParaRPr lang="es-MX" sz="1200" dirty="0">
              <a:solidFill>
                <a:schemeClr val="tx1"/>
              </a:solidFill>
              <a:latin typeface="Calibri" panose="020F0502020204030204" pitchFamily="34" charset="0"/>
              <a:cs typeface="Calibri" panose="020F0502020204030204" pitchFamily="34" charset="0"/>
            </a:endParaRPr>
          </a:p>
          <a:p>
            <a:pPr algn="ctr" eaLnBrk="1" fontAlgn="auto" hangingPunct="1">
              <a:spcBef>
                <a:spcPts val="0"/>
              </a:spcBef>
              <a:spcAft>
                <a:spcPts val="0"/>
              </a:spcAft>
              <a:defRPr/>
            </a:pPr>
            <a:r>
              <a:rPr lang="es-MX" sz="1400" b="1" dirty="0">
                <a:solidFill>
                  <a:schemeClr val="tx1"/>
                </a:solidFill>
                <a:latin typeface="Calibri" panose="020F0502020204030204" pitchFamily="34" charset="0"/>
                <a:cs typeface="Calibri" panose="020F0502020204030204" pitchFamily="34" charset="0"/>
              </a:rPr>
              <a:t>CAUSALES</a:t>
            </a:r>
          </a:p>
          <a:p>
            <a:pPr algn="ctr" eaLnBrk="1" fontAlgn="auto" hangingPunct="1">
              <a:spcBef>
                <a:spcPts val="0"/>
              </a:spcBef>
              <a:spcAft>
                <a:spcPts val="0"/>
              </a:spcAft>
              <a:defRPr/>
            </a:pPr>
            <a:r>
              <a:rPr lang="es-MX" sz="1400" b="1" dirty="0">
                <a:solidFill>
                  <a:schemeClr val="tx1"/>
                </a:solidFill>
                <a:latin typeface="Calibri" panose="020F0502020204030204" pitchFamily="34" charset="0"/>
                <a:cs typeface="Calibri" panose="020F0502020204030204" pitchFamily="34" charset="0"/>
              </a:rPr>
              <a:t>(Art. 226)</a:t>
            </a:r>
          </a:p>
          <a:p>
            <a:pPr algn="ctr" eaLnBrk="1" fontAlgn="auto" hangingPunct="1">
              <a:spcBef>
                <a:spcPts val="0"/>
              </a:spcBef>
              <a:spcAft>
                <a:spcPts val="0"/>
              </a:spcAft>
              <a:defRPr/>
            </a:pPr>
            <a:endParaRPr lang="es-MX" sz="1400" dirty="0">
              <a:solidFill>
                <a:schemeClr val="tx1"/>
              </a:solidFill>
              <a:latin typeface="Calibri" panose="020F0502020204030204" pitchFamily="34" charset="0"/>
              <a:cs typeface="Calibri" panose="020F0502020204030204" pitchFamily="34" charset="0"/>
            </a:endParaRPr>
          </a:p>
          <a:p>
            <a:pPr marL="192881" indent="-192881" algn="just" eaLnBrk="1" fontAlgn="auto" hangingPunct="1">
              <a:spcBef>
                <a:spcPts val="0"/>
              </a:spcBef>
              <a:spcAft>
                <a:spcPts val="0"/>
              </a:spcAft>
              <a:buFont typeface="+mj-lt"/>
              <a:buAutoNum type="arabicPeriod"/>
              <a:defRPr/>
            </a:pPr>
            <a:r>
              <a:rPr lang="es-ES_tradnl" sz="1400" dirty="0">
                <a:solidFill>
                  <a:schemeClr val="tx1"/>
                </a:solidFill>
                <a:latin typeface="Calibri" panose="020F0502020204030204" pitchFamily="34" charset="0"/>
                <a:cs typeface="Calibri" panose="020F0502020204030204" pitchFamily="34" charset="0"/>
              </a:rPr>
              <a:t>La falta de competencia del funcionario.</a:t>
            </a:r>
            <a:endParaRPr lang="es-CO" sz="1400" dirty="0">
              <a:solidFill>
                <a:schemeClr val="tx1"/>
              </a:solidFill>
              <a:latin typeface="Calibri" panose="020F0502020204030204" pitchFamily="34" charset="0"/>
              <a:cs typeface="Calibri" panose="020F0502020204030204" pitchFamily="34" charset="0"/>
            </a:endParaRPr>
          </a:p>
          <a:p>
            <a:pPr marL="192881" indent="-192881" algn="just" eaLnBrk="1" fontAlgn="auto" hangingPunct="1">
              <a:spcBef>
                <a:spcPts val="0"/>
              </a:spcBef>
              <a:spcAft>
                <a:spcPts val="0"/>
              </a:spcAft>
              <a:buFont typeface="+mj-lt"/>
              <a:buAutoNum type="arabicPeriod"/>
              <a:defRPr/>
            </a:pPr>
            <a:r>
              <a:rPr lang="es-ES_tradnl" sz="1400" dirty="0">
                <a:solidFill>
                  <a:schemeClr val="tx1"/>
                </a:solidFill>
                <a:latin typeface="Calibri" panose="020F0502020204030204" pitchFamily="34" charset="0"/>
                <a:cs typeface="Calibri" panose="020F0502020204030204" pitchFamily="34" charset="0"/>
              </a:rPr>
              <a:t>La existencia de irregularidades sustanciales que afecten el debido proceso.</a:t>
            </a:r>
          </a:p>
          <a:p>
            <a:pPr marL="192881" indent="-192881" algn="just">
              <a:buFont typeface="+mj-lt"/>
              <a:buAutoNum type="arabicPeriod"/>
              <a:defRPr/>
            </a:pPr>
            <a:r>
              <a:rPr lang="es-ES_tradnl" sz="1400" dirty="0">
                <a:solidFill>
                  <a:schemeClr val="tx1"/>
                </a:solidFill>
                <a:latin typeface="Calibri" panose="020F0502020204030204" pitchFamily="34" charset="0"/>
                <a:cs typeface="Calibri" panose="020F0502020204030204" pitchFamily="34" charset="0"/>
              </a:rPr>
              <a:t>La violación del derecho de defensa.</a:t>
            </a:r>
            <a:endParaRPr lang="es-CO" sz="1400" dirty="0">
              <a:solidFill>
                <a:schemeClr val="tx1"/>
              </a:solidFill>
              <a:latin typeface="Calibri" panose="020F0502020204030204" pitchFamily="34" charset="0"/>
              <a:cs typeface="Calibri" panose="020F0502020204030204" pitchFamily="34" charset="0"/>
            </a:endParaRPr>
          </a:p>
          <a:p>
            <a:pPr marL="192881" indent="-192881" algn="just" eaLnBrk="1" fontAlgn="auto" hangingPunct="1">
              <a:spcBef>
                <a:spcPts val="0"/>
              </a:spcBef>
              <a:spcAft>
                <a:spcPts val="0"/>
              </a:spcAft>
              <a:buFont typeface="+mj-lt"/>
              <a:buAutoNum type="arabicPeriod"/>
              <a:defRPr/>
            </a:pPr>
            <a:r>
              <a:rPr lang="es-ES_tradnl" sz="1400" dirty="0">
                <a:solidFill>
                  <a:schemeClr val="tx1"/>
                </a:solidFill>
                <a:latin typeface="Calibri" panose="020F0502020204030204" pitchFamily="34" charset="0"/>
                <a:cs typeface="Calibri" panose="020F0502020204030204" pitchFamily="34" charset="0"/>
              </a:rPr>
              <a:t>Violación al principio de jerarquía</a:t>
            </a:r>
            <a:r>
              <a:rPr lang="es-MX" sz="1400" dirty="0">
                <a:solidFill>
                  <a:schemeClr val="tx1"/>
                </a:solidFill>
                <a:latin typeface="Calibri" panose="020F0502020204030204" pitchFamily="34" charset="0"/>
                <a:cs typeface="Calibri" panose="020F0502020204030204" pitchFamily="34" charset="0"/>
              </a:rPr>
              <a:t> </a:t>
            </a:r>
          </a:p>
          <a:p>
            <a:pPr algn="just" eaLnBrk="1" fontAlgn="auto" hangingPunct="1">
              <a:spcBef>
                <a:spcPts val="0"/>
              </a:spcBef>
              <a:spcAft>
                <a:spcPts val="0"/>
              </a:spcAft>
              <a:defRPr/>
            </a:pPr>
            <a:endParaRPr lang="es-CO" sz="1200" dirty="0">
              <a:solidFill>
                <a:schemeClr val="tx1"/>
              </a:solidFill>
              <a:latin typeface="Calibri" panose="020F0502020204030204" pitchFamily="34" charset="0"/>
              <a:cs typeface="Calibri" panose="020F0502020204030204" pitchFamily="34" charset="0"/>
            </a:endParaRPr>
          </a:p>
        </p:txBody>
      </p:sp>
      <p:sp>
        <p:nvSpPr>
          <p:cNvPr id="5" name="Rectángulo: esquinas redondeadas 3">
            <a:extLst>
              <a:ext uri="{FF2B5EF4-FFF2-40B4-BE49-F238E27FC236}">
                <a16:creationId xmlns:a16="http://schemas.microsoft.com/office/drawing/2014/main" id="{5B951E47-B888-E2B6-C68B-7A0B7276C68F}"/>
              </a:ext>
            </a:extLst>
          </p:cNvPr>
          <p:cNvSpPr/>
          <p:nvPr/>
        </p:nvSpPr>
        <p:spPr>
          <a:xfrm>
            <a:off x="4188883" y="1083743"/>
            <a:ext cx="3742724" cy="545871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endParaRPr lang="es-MX" sz="1200" b="1" dirty="0">
              <a:solidFill>
                <a:schemeClr val="tx1"/>
              </a:solidFill>
              <a:latin typeface="Calibri" panose="020F0502020204030204" pitchFamily="34" charset="0"/>
              <a:cs typeface="Calibri" panose="020F0502020204030204" pitchFamily="34" charset="0"/>
            </a:endParaRPr>
          </a:p>
          <a:p>
            <a:pPr algn="ctr" eaLnBrk="1" fontAlgn="auto" hangingPunct="1">
              <a:spcBef>
                <a:spcPts val="0"/>
              </a:spcBef>
              <a:spcAft>
                <a:spcPts val="0"/>
              </a:spcAft>
              <a:defRPr/>
            </a:pPr>
            <a:endParaRPr lang="es-MX" sz="1400" b="1" dirty="0">
              <a:solidFill>
                <a:schemeClr val="tx1"/>
              </a:solidFill>
              <a:latin typeface="Calibri" panose="020F0502020204030204" pitchFamily="34" charset="0"/>
              <a:cs typeface="Calibri" panose="020F0502020204030204" pitchFamily="34" charset="0"/>
            </a:endParaRPr>
          </a:p>
          <a:p>
            <a:pPr algn="ctr" eaLnBrk="1" fontAlgn="auto" hangingPunct="1">
              <a:spcBef>
                <a:spcPts val="0"/>
              </a:spcBef>
              <a:spcAft>
                <a:spcPts val="0"/>
              </a:spcAft>
              <a:defRPr/>
            </a:pPr>
            <a:r>
              <a:rPr lang="es-MX" sz="1400" b="1" dirty="0">
                <a:solidFill>
                  <a:schemeClr val="tx1"/>
                </a:solidFill>
                <a:latin typeface="Calibri" panose="020F0502020204030204" pitchFamily="34" charset="0"/>
                <a:cs typeface="Calibri" panose="020F0502020204030204" pitchFamily="34" charset="0"/>
              </a:rPr>
              <a:t> </a:t>
            </a:r>
            <a:r>
              <a:rPr lang="es-ES_tradnl" sz="1400" b="1" dirty="0">
                <a:solidFill>
                  <a:schemeClr val="tx1"/>
                </a:solidFill>
                <a:latin typeface="Calibri" panose="020F0502020204030204" pitchFamily="34" charset="0"/>
                <a:cs typeface="Calibri" panose="020F0502020204030204" pitchFamily="34" charset="0"/>
              </a:rPr>
              <a:t>PRINCIPIOS QUE ORIENTAN SU DECLARATORIA Y SU CONVALIDACIÓN</a:t>
            </a:r>
          </a:p>
          <a:p>
            <a:pPr algn="ctr" eaLnBrk="1" fontAlgn="auto" hangingPunct="1">
              <a:spcBef>
                <a:spcPts val="0"/>
              </a:spcBef>
              <a:spcAft>
                <a:spcPts val="0"/>
              </a:spcAft>
              <a:defRPr/>
            </a:pPr>
            <a:r>
              <a:rPr lang="es-MX" sz="1400" b="1" dirty="0">
                <a:solidFill>
                  <a:schemeClr val="tx1"/>
                </a:solidFill>
                <a:latin typeface="Calibri" panose="020F0502020204030204" pitchFamily="34" charset="0"/>
                <a:cs typeface="Calibri" panose="020F0502020204030204" pitchFamily="34" charset="0"/>
              </a:rPr>
              <a:t>(Art. 230)</a:t>
            </a:r>
            <a:endParaRPr lang="es-CO" sz="1400" b="1" dirty="0">
              <a:solidFill>
                <a:schemeClr val="tx1"/>
              </a:solidFill>
              <a:latin typeface="Calibri" panose="020F0502020204030204" pitchFamily="34" charset="0"/>
              <a:cs typeface="Calibri" panose="020F0502020204030204" pitchFamily="34" charset="0"/>
            </a:endParaRPr>
          </a:p>
          <a:p>
            <a:pPr algn="just" eaLnBrk="1" fontAlgn="auto" hangingPunct="1">
              <a:spcBef>
                <a:spcPts val="0"/>
              </a:spcBef>
              <a:spcAft>
                <a:spcPts val="0"/>
              </a:spcAft>
              <a:defRPr/>
            </a:pPr>
            <a:endParaRPr lang="es-ES_tradnl" sz="1400" dirty="0">
              <a:solidFill>
                <a:schemeClr val="tx1"/>
              </a:solidFill>
              <a:latin typeface="Calibri" panose="020F0502020204030204" pitchFamily="34" charset="0"/>
              <a:cs typeface="Calibri" panose="020F0502020204030204" pitchFamily="34" charset="0"/>
            </a:endParaRPr>
          </a:p>
          <a:p>
            <a:pPr algn="just" eaLnBrk="1" fontAlgn="auto" hangingPunct="1">
              <a:spcBef>
                <a:spcPts val="0"/>
              </a:spcBef>
              <a:spcAft>
                <a:spcPts val="0"/>
              </a:spcAft>
              <a:defRPr/>
            </a:pPr>
            <a:r>
              <a:rPr lang="es-ES_tradnl" sz="1300" dirty="0">
                <a:solidFill>
                  <a:schemeClr val="tx1"/>
                </a:solidFill>
                <a:latin typeface="Calibri" panose="020F0502020204030204" pitchFamily="34" charset="0"/>
                <a:cs typeface="Calibri" panose="020F0502020204030204" pitchFamily="34" charset="0"/>
              </a:rPr>
              <a:t>1.    No se declarará la invalidez de un acto cuando cumpla la finalidad para la cual estaba destinado, siempre que no se viole el derecho a la defensa.</a:t>
            </a:r>
            <a:endParaRPr lang="es-CO" sz="1300" dirty="0">
              <a:solidFill>
                <a:schemeClr val="tx1"/>
              </a:solidFill>
              <a:latin typeface="Calibri" panose="020F0502020204030204" pitchFamily="34" charset="0"/>
              <a:cs typeface="Calibri" panose="020F0502020204030204" pitchFamily="34" charset="0"/>
            </a:endParaRPr>
          </a:p>
          <a:p>
            <a:pPr algn="just" eaLnBrk="1" fontAlgn="auto" hangingPunct="1">
              <a:spcBef>
                <a:spcPts val="0"/>
              </a:spcBef>
              <a:spcAft>
                <a:spcPts val="0"/>
              </a:spcAft>
              <a:defRPr/>
            </a:pPr>
            <a:r>
              <a:rPr lang="es-ES_tradnl" sz="1300" dirty="0">
                <a:solidFill>
                  <a:schemeClr val="tx1"/>
                </a:solidFill>
                <a:latin typeface="Calibri" panose="020F0502020204030204" pitchFamily="34" charset="0"/>
                <a:cs typeface="Calibri" panose="020F0502020204030204" pitchFamily="34" charset="0"/>
              </a:rPr>
              <a:t>2.  Quien alegue la nulidad debe demostrar que la irregularidad sustancial afecta garantías de los sujetos procesales, o desconoce las bases fundamentales de la instrucción y el juzgamiento.</a:t>
            </a:r>
            <a:endParaRPr lang="es-CO" sz="1300" dirty="0">
              <a:solidFill>
                <a:schemeClr val="tx1"/>
              </a:solidFill>
              <a:latin typeface="Calibri" panose="020F0502020204030204" pitchFamily="34" charset="0"/>
              <a:cs typeface="Calibri" panose="020F0502020204030204" pitchFamily="34" charset="0"/>
            </a:endParaRPr>
          </a:p>
          <a:p>
            <a:pPr algn="just" eaLnBrk="1" fontAlgn="auto" hangingPunct="1">
              <a:spcBef>
                <a:spcPts val="0"/>
              </a:spcBef>
              <a:spcAft>
                <a:spcPts val="0"/>
              </a:spcAft>
              <a:defRPr/>
            </a:pPr>
            <a:r>
              <a:rPr lang="es-ES_tradnl" sz="1300" dirty="0">
                <a:solidFill>
                  <a:schemeClr val="tx1"/>
                </a:solidFill>
                <a:latin typeface="Calibri" panose="020F0502020204030204" pitchFamily="34" charset="0"/>
                <a:cs typeface="Calibri" panose="020F0502020204030204" pitchFamily="34" charset="0"/>
              </a:rPr>
              <a:t>3.    No puede invocar la nulidad el sujeto procesal que haya coadyuvado con su conducta a la ejecución del acto irregular.</a:t>
            </a:r>
            <a:endParaRPr lang="es-CO" sz="1300" dirty="0">
              <a:solidFill>
                <a:schemeClr val="tx1"/>
              </a:solidFill>
              <a:latin typeface="Calibri" panose="020F0502020204030204" pitchFamily="34" charset="0"/>
              <a:cs typeface="Calibri" panose="020F0502020204030204" pitchFamily="34" charset="0"/>
            </a:endParaRPr>
          </a:p>
          <a:p>
            <a:pPr algn="just" eaLnBrk="1" fontAlgn="auto" hangingPunct="1">
              <a:spcBef>
                <a:spcPts val="0"/>
              </a:spcBef>
              <a:spcAft>
                <a:spcPts val="0"/>
              </a:spcAft>
              <a:defRPr/>
            </a:pPr>
            <a:r>
              <a:rPr lang="es-ES_tradnl" sz="1300" dirty="0">
                <a:solidFill>
                  <a:schemeClr val="tx1"/>
                </a:solidFill>
                <a:latin typeface="Calibri" panose="020F0502020204030204" pitchFamily="34" charset="0"/>
                <a:cs typeface="Calibri" panose="020F0502020204030204" pitchFamily="34" charset="0"/>
              </a:rPr>
              <a:t>4.  Los actos irregulares pueden convalidarse por el consentimiento del perjudicado, siempre que se observen las garantías constitucionales.</a:t>
            </a:r>
            <a:endParaRPr lang="es-CO" sz="1300" dirty="0">
              <a:solidFill>
                <a:schemeClr val="tx1"/>
              </a:solidFill>
              <a:latin typeface="Calibri" panose="020F0502020204030204" pitchFamily="34" charset="0"/>
              <a:cs typeface="Calibri" panose="020F0502020204030204" pitchFamily="34" charset="0"/>
            </a:endParaRPr>
          </a:p>
          <a:p>
            <a:pPr algn="just" eaLnBrk="1" fontAlgn="auto" hangingPunct="1">
              <a:spcBef>
                <a:spcPts val="0"/>
              </a:spcBef>
              <a:spcAft>
                <a:spcPts val="0"/>
              </a:spcAft>
              <a:defRPr/>
            </a:pPr>
            <a:r>
              <a:rPr lang="es-ES_tradnl" sz="1300" dirty="0">
                <a:solidFill>
                  <a:schemeClr val="tx1"/>
                </a:solidFill>
                <a:latin typeface="Calibri" panose="020F0502020204030204" pitchFamily="34" charset="0"/>
                <a:cs typeface="Calibri" panose="020F0502020204030204" pitchFamily="34" charset="0"/>
              </a:rPr>
              <a:t>5.    Solo puede decretarse cuando no exista otro medio procesal para subsanar la irregularidad sustancial. </a:t>
            </a:r>
          </a:p>
          <a:p>
            <a:pPr algn="just" eaLnBrk="1" fontAlgn="auto" hangingPunct="1">
              <a:spcBef>
                <a:spcPts val="0"/>
              </a:spcBef>
              <a:spcAft>
                <a:spcPts val="0"/>
              </a:spcAft>
              <a:defRPr/>
            </a:pPr>
            <a:r>
              <a:rPr lang="es-CO" sz="1300" b="0" i="0" dirty="0">
                <a:solidFill>
                  <a:schemeClr val="tx1"/>
                </a:solidFill>
                <a:effectLst/>
                <a:latin typeface="Calibri" panose="020F0502020204030204" pitchFamily="34" charset="0"/>
                <a:cs typeface="Calibri" panose="020F0502020204030204" pitchFamily="34" charset="0"/>
              </a:rPr>
              <a:t>6. No podrá decretarse nulidad por causal distinta a las señaladas en este capítulo.</a:t>
            </a:r>
            <a:endParaRPr lang="es-MX" sz="1300" b="1" dirty="0">
              <a:solidFill>
                <a:schemeClr val="tx1"/>
              </a:solidFill>
              <a:latin typeface="Calibri" panose="020F0502020204030204" pitchFamily="34" charset="0"/>
              <a:cs typeface="Calibri" panose="020F0502020204030204" pitchFamily="34" charset="0"/>
            </a:endParaRPr>
          </a:p>
          <a:p>
            <a:pPr algn="just" eaLnBrk="1" fontAlgn="auto" hangingPunct="1">
              <a:spcBef>
                <a:spcPts val="0"/>
              </a:spcBef>
              <a:spcAft>
                <a:spcPts val="0"/>
              </a:spcAft>
              <a:defRPr/>
            </a:pPr>
            <a:endParaRPr lang="es-CO" sz="1200" dirty="0">
              <a:solidFill>
                <a:schemeClr val="tx1"/>
              </a:solidFill>
              <a:latin typeface="Calibri" panose="020F0502020204030204" pitchFamily="34" charset="0"/>
              <a:cs typeface="Calibri" panose="020F0502020204030204" pitchFamily="34" charset="0"/>
            </a:endParaRPr>
          </a:p>
          <a:p>
            <a:pPr algn="just" eaLnBrk="1" fontAlgn="auto" hangingPunct="1">
              <a:spcBef>
                <a:spcPts val="0"/>
              </a:spcBef>
              <a:spcAft>
                <a:spcPts val="0"/>
              </a:spcAft>
              <a:defRPr/>
            </a:pPr>
            <a:r>
              <a:rPr lang="es-CO" sz="1200" dirty="0">
                <a:solidFill>
                  <a:schemeClr val="tx1"/>
                </a:solidFill>
                <a:latin typeface="Calibri" panose="020F0502020204030204" pitchFamily="34" charset="0"/>
                <a:cs typeface="Calibri" panose="020F0502020204030204" pitchFamily="34" charset="0"/>
              </a:rPr>
              <a:t> </a:t>
            </a:r>
          </a:p>
          <a:p>
            <a:pPr algn="ctr" eaLnBrk="1" fontAlgn="auto" hangingPunct="1">
              <a:spcBef>
                <a:spcPts val="0"/>
              </a:spcBef>
              <a:spcAft>
                <a:spcPts val="0"/>
              </a:spcAft>
              <a:defRPr/>
            </a:pPr>
            <a:endParaRPr lang="es-CO" sz="1200" dirty="0">
              <a:solidFill>
                <a:schemeClr val="tx1"/>
              </a:solidFill>
              <a:latin typeface="Calibri" panose="020F0502020204030204" pitchFamily="34" charset="0"/>
              <a:cs typeface="Calibri" panose="020F0502020204030204" pitchFamily="34" charset="0"/>
            </a:endParaRPr>
          </a:p>
        </p:txBody>
      </p:sp>
      <p:sp>
        <p:nvSpPr>
          <p:cNvPr id="6" name="Rectángulo: esquinas redondeadas 4">
            <a:extLst>
              <a:ext uri="{FF2B5EF4-FFF2-40B4-BE49-F238E27FC236}">
                <a16:creationId xmlns:a16="http://schemas.microsoft.com/office/drawing/2014/main" id="{50279B6C-4340-BFE7-7824-F179636FF11E}"/>
              </a:ext>
            </a:extLst>
          </p:cNvPr>
          <p:cNvSpPr/>
          <p:nvPr/>
        </p:nvSpPr>
        <p:spPr>
          <a:xfrm>
            <a:off x="330388" y="3225224"/>
            <a:ext cx="3685030" cy="1577081"/>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r>
              <a:rPr lang="es-MX" sz="1100" b="1" dirty="0">
                <a:solidFill>
                  <a:schemeClr val="tx1"/>
                </a:solidFill>
                <a:latin typeface="Calibri" panose="020F0502020204030204" pitchFamily="34" charset="0"/>
                <a:cs typeface="Calibri" panose="020F0502020204030204" pitchFamily="34" charset="0"/>
              </a:rPr>
              <a:t>DECLARATORIA DE OFICIO </a:t>
            </a:r>
          </a:p>
          <a:p>
            <a:pPr algn="ctr" eaLnBrk="1" fontAlgn="auto" hangingPunct="1">
              <a:spcBef>
                <a:spcPts val="0"/>
              </a:spcBef>
              <a:spcAft>
                <a:spcPts val="0"/>
              </a:spcAft>
              <a:defRPr/>
            </a:pPr>
            <a:r>
              <a:rPr lang="es-MX" sz="1100" b="1" dirty="0">
                <a:solidFill>
                  <a:schemeClr val="tx1"/>
                </a:solidFill>
                <a:latin typeface="Calibri" panose="020F0502020204030204" pitchFamily="34" charset="0"/>
                <a:cs typeface="Calibri" panose="020F0502020204030204" pitchFamily="34" charset="0"/>
              </a:rPr>
              <a:t>(Art. 227)</a:t>
            </a:r>
          </a:p>
          <a:p>
            <a:pPr algn="just" eaLnBrk="1" fontAlgn="auto" hangingPunct="1">
              <a:spcBef>
                <a:spcPts val="0"/>
              </a:spcBef>
              <a:spcAft>
                <a:spcPts val="0"/>
              </a:spcAft>
              <a:defRPr/>
            </a:pPr>
            <a:r>
              <a:rPr lang="es-CO" sz="1100" b="0" i="0" dirty="0">
                <a:solidFill>
                  <a:schemeClr val="tx1"/>
                </a:solidFill>
                <a:effectLst/>
                <a:latin typeface="Calibri" panose="020F0502020204030204" pitchFamily="34" charset="0"/>
                <a:cs typeface="Calibri" panose="020F0502020204030204" pitchFamily="34" charset="0"/>
              </a:rPr>
              <a:t>En cualquier estado de la actuación en que el funcionario que conozca del asunto advierta que existe alguna de las causales revistas en el artículo anterior, decretará la nulidad total o parcial de lo actuado, desde el momento en que se presentó la causal.</a:t>
            </a:r>
            <a:endParaRPr lang="es-MX" sz="1100" b="1" dirty="0">
              <a:solidFill>
                <a:schemeClr val="tx1"/>
              </a:solidFill>
              <a:latin typeface="Calibri" panose="020F0502020204030204" pitchFamily="34" charset="0"/>
              <a:cs typeface="Calibri" panose="020F0502020204030204" pitchFamily="34" charset="0"/>
            </a:endParaRPr>
          </a:p>
        </p:txBody>
      </p:sp>
      <p:sp>
        <p:nvSpPr>
          <p:cNvPr id="8" name="Rectángulo: esquinas redondeadas 22">
            <a:extLst>
              <a:ext uri="{FF2B5EF4-FFF2-40B4-BE49-F238E27FC236}">
                <a16:creationId xmlns:a16="http://schemas.microsoft.com/office/drawing/2014/main" id="{496A99CE-494D-9216-324B-CAB6C324CA5E}"/>
              </a:ext>
            </a:extLst>
          </p:cNvPr>
          <p:cNvSpPr/>
          <p:nvPr/>
        </p:nvSpPr>
        <p:spPr>
          <a:xfrm>
            <a:off x="8137052" y="3582506"/>
            <a:ext cx="3806684" cy="2959949"/>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r>
              <a:rPr lang="es-CO" sz="1100" dirty="0">
                <a:solidFill>
                  <a:schemeClr val="tx1"/>
                </a:solidFill>
                <a:latin typeface="Calibri" panose="020F0502020204030204" pitchFamily="34" charset="0"/>
                <a:cs typeface="Calibri" panose="020F0502020204030204" pitchFamily="34" charset="0"/>
              </a:rPr>
              <a:t> </a:t>
            </a:r>
            <a:r>
              <a:rPr lang="es-CO" sz="1100" b="1" dirty="0">
                <a:solidFill>
                  <a:schemeClr val="tx1"/>
                </a:solidFill>
                <a:latin typeface="Calibri" panose="020F0502020204030204" pitchFamily="34" charset="0"/>
                <a:cs typeface="Calibri" panose="020F0502020204030204" pitchFamily="34" charset="0"/>
              </a:rPr>
              <a:t>TÉRMINO PARA RESOLVER</a:t>
            </a:r>
          </a:p>
          <a:p>
            <a:pPr algn="ctr" eaLnBrk="1" fontAlgn="auto" hangingPunct="1">
              <a:spcBef>
                <a:spcPts val="0"/>
              </a:spcBef>
              <a:spcAft>
                <a:spcPts val="0"/>
              </a:spcAft>
              <a:defRPr/>
            </a:pPr>
            <a:r>
              <a:rPr lang="es-MX" sz="1100" b="1" dirty="0">
                <a:solidFill>
                  <a:schemeClr val="tx1"/>
                </a:solidFill>
                <a:latin typeface="Calibri" panose="020F0502020204030204" pitchFamily="34" charset="0"/>
                <a:cs typeface="Calibri" panose="020F0502020204030204" pitchFamily="34" charset="0"/>
              </a:rPr>
              <a:t>(Art. 231)</a:t>
            </a:r>
          </a:p>
          <a:p>
            <a:pPr algn="ctr" eaLnBrk="1" fontAlgn="auto" hangingPunct="1">
              <a:spcBef>
                <a:spcPts val="0"/>
              </a:spcBef>
              <a:spcAft>
                <a:spcPts val="0"/>
              </a:spcAft>
              <a:defRPr/>
            </a:pPr>
            <a:endParaRPr lang="es-MX" sz="1100" b="1" dirty="0">
              <a:solidFill>
                <a:schemeClr val="tx1"/>
              </a:solidFill>
              <a:latin typeface="Calibri" panose="020F0502020204030204" pitchFamily="34" charset="0"/>
              <a:cs typeface="Calibri" panose="020F0502020204030204" pitchFamily="34" charset="0"/>
            </a:endParaRPr>
          </a:p>
          <a:p>
            <a:pPr algn="just">
              <a:lnSpc>
                <a:spcPts val="1350"/>
              </a:lnSpc>
            </a:pPr>
            <a:r>
              <a:rPr lang="es-CO" sz="1100" b="0" i="0" dirty="0">
                <a:solidFill>
                  <a:schemeClr val="tx1"/>
                </a:solidFill>
                <a:effectLst/>
                <a:latin typeface="Open Sans" panose="020B0606030504020204" pitchFamily="34" charset="0"/>
              </a:rPr>
              <a:t>El funcionario competente resolverá la solicitud de nulidad, a más tardar dentro de los cinco días siguientes a la fecha de su recibo.</a:t>
            </a:r>
          </a:p>
          <a:p>
            <a:pPr algn="just">
              <a:lnSpc>
                <a:spcPts val="1350"/>
              </a:lnSpc>
            </a:pPr>
            <a:r>
              <a:rPr lang="es-CO" sz="1100" b="0" i="0" dirty="0">
                <a:solidFill>
                  <a:schemeClr val="tx1"/>
                </a:solidFill>
                <a:effectLst/>
                <a:latin typeface="Open Sans" panose="020B0606030504020204" pitchFamily="34" charset="0"/>
              </a:rPr>
              <a:t>Cuando la solicitud se formule en el desarrollo de la audiencia, el funcionario competente resolverá de inmediato.</a:t>
            </a:r>
          </a:p>
          <a:p>
            <a:pPr algn="just">
              <a:lnSpc>
                <a:spcPts val="1350"/>
              </a:lnSpc>
            </a:pPr>
            <a:endParaRPr lang="es-CO" sz="1100" b="0" i="0" dirty="0">
              <a:solidFill>
                <a:schemeClr val="tx1"/>
              </a:solidFill>
              <a:effectLst/>
              <a:latin typeface="Open Sans" panose="020B0606030504020204" pitchFamily="34" charset="0"/>
            </a:endParaRPr>
          </a:p>
          <a:p>
            <a:pPr algn="just">
              <a:lnSpc>
                <a:spcPts val="1350"/>
              </a:lnSpc>
            </a:pPr>
            <a:r>
              <a:rPr lang="es-CO" sz="1100" b="0" i="0" dirty="0">
                <a:solidFill>
                  <a:schemeClr val="tx1"/>
                </a:solidFill>
                <a:effectLst/>
                <a:latin typeface="Open Sans" panose="020B0606030504020204" pitchFamily="34" charset="0"/>
              </a:rPr>
              <a:t>Contra la decisión que resuelve la nulidad procede el recurso de reposición, con excepción de la nulidad que se interponga para resolverse en la segunda instancia evento en el cual se decidirá en el fallo definitivo.</a:t>
            </a:r>
            <a:endParaRPr lang="es-MX" sz="1100" b="1" dirty="0">
              <a:solidFill>
                <a:schemeClr val="tx1"/>
              </a:solidFill>
              <a:latin typeface="Calibri" panose="020F0502020204030204" pitchFamily="34" charset="0"/>
              <a:cs typeface="Calibri" panose="020F0502020204030204" pitchFamily="34" charset="0"/>
            </a:endParaRPr>
          </a:p>
        </p:txBody>
      </p:sp>
      <p:sp>
        <p:nvSpPr>
          <p:cNvPr id="9" name="Rectángulo: esquinas redondeadas 5">
            <a:extLst>
              <a:ext uri="{FF2B5EF4-FFF2-40B4-BE49-F238E27FC236}">
                <a16:creationId xmlns:a16="http://schemas.microsoft.com/office/drawing/2014/main" id="{AFDE88E1-C0A2-1375-1CFD-947D40DDA629}"/>
              </a:ext>
            </a:extLst>
          </p:cNvPr>
          <p:cNvSpPr/>
          <p:nvPr/>
        </p:nvSpPr>
        <p:spPr>
          <a:xfrm>
            <a:off x="330388" y="4990011"/>
            <a:ext cx="3742724" cy="171595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r>
              <a:rPr lang="es-MX" sz="1100" b="1" dirty="0">
                <a:solidFill>
                  <a:schemeClr val="tx1"/>
                </a:solidFill>
                <a:latin typeface="Calibri" panose="020F0502020204030204" pitchFamily="34" charset="0"/>
                <a:cs typeface="Calibri" panose="020F0502020204030204" pitchFamily="34" charset="0"/>
              </a:rPr>
              <a:t>EFECTOS</a:t>
            </a:r>
          </a:p>
          <a:p>
            <a:pPr algn="ctr"/>
            <a:r>
              <a:rPr lang="es-MX" sz="1050" b="1" dirty="0">
                <a:solidFill>
                  <a:schemeClr val="tx1"/>
                </a:solidFill>
                <a:latin typeface="Calibri" panose="020F0502020204030204" pitchFamily="34" charset="0"/>
                <a:cs typeface="Calibri" panose="020F0502020204030204" pitchFamily="34" charset="0"/>
              </a:rPr>
              <a:t>(Art. 228)</a:t>
            </a:r>
            <a:r>
              <a:rPr lang="es-CO" sz="1050" b="0" i="0" dirty="0">
                <a:solidFill>
                  <a:schemeClr val="tx1"/>
                </a:solidFill>
                <a:effectLst/>
                <a:latin typeface="Calibri" panose="020F0502020204030204" pitchFamily="34" charset="0"/>
                <a:cs typeface="Calibri" panose="020F0502020204030204" pitchFamily="34" charset="0"/>
              </a:rPr>
              <a:t> </a:t>
            </a:r>
          </a:p>
          <a:p>
            <a:pPr algn="just">
              <a:lnSpc>
                <a:spcPts val="1350"/>
              </a:lnSpc>
            </a:pPr>
            <a:r>
              <a:rPr lang="es-CO" sz="1050" b="0" i="0" dirty="0">
                <a:solidFill>
                  <a:schemeClr val="tx1"/>
                </a:solidFill>
                <a:effectLst/>
                <a:latin typeface="Calibri" panose="020F0502020204030204" pitchFamily="34" charset="0"/>
                <a:cs typeface="Calibri" panose="020F0502020204030204" pitchFamily="34" charset="0"/>
              </a:rPr>
              <a:t>La declaratoria de nulidad afectará la actuación disciplinaria desde el momento en que se presente la causal. Así lo señalará el funcionario competente y ordenará que se reponga la actuación que dependa del acto declarado nulo para que se subsane lo afectado.</a:t>
            </a:r>
          </a:p>
          <a:p>
            <a:pPr algn="just">
              <a:lnSpc>
                <a:spcPts val="1350"/>
              </a:lnSpc>
            </a:pPr>
            <a:r>
              <a:rPr lang="es-CO" sz="1050" b="0" i="0" dirty="0">
                <a:solidFill>
                  <a:schemeClr val="tx1"/>
                </a:solidFill>
                <a:effectLst/>
                <a:latin typeface="Calibri" panose="020F0502020204030204" pitchFamily="34" charset="0"/>
                <a:cs typeface="Calibri" panose="020F0502020204030204" pitchFamily="34" charset="0"/>
              </a:rPr>
              <a:t>La declaratoria de nulidad de la actuación disciplinaria no invalida las pruebas practicadas y allegadas legalmente.</a:t>
            </a:r>
          </a:p>
          <a:p>
            <a:pPr algn="ctr" eaLnBrk="1" fontAlgn="auto" hangingPunct="1">
              <a:spcBef>
                <a:spcPts val="0"/>
              </a:spcBef>
              <a:spcAft>
                <a:spcPts val="0"/>
              </a:spcAft>
              <a:defRPr/>
            </a:pPr>
            <a:endParaRPr lang="es-MX" sz="1100" b="1" dirty="0">
              <a:solidFill>
                <a:schemeClr val="tx1"/>
              </a:solidFill>
              <a:latin typeface="Calibri" panose="020F0502020204030204" pitchFamily="34" charset="0"/>
              <a:cs typeface="Calibri" panose="020F0502020204030204" pitchFamily="34" charset="0"/>
            </a:endParaRPr>
          </a:p>
        </p:txBody>
      </p:sp>
      <p:sp>
        <p:nvSpPr>
          <p:cNvPr id="10" name="CuadroTexto 9">
            <a:extLst>
              <a:ext uri="{FF2B5EF4-FFF2-40B4-BE49-F238E27FC236}">
                <a16:creationId xmlns:a16="http://schemas.microsoft.com/office/drawing/2014/main" id="{83BEE449-A3AC-7612-92A8-CF4F3C6F683F}"/>
              </a:ext>
            </a:extLst>
          </p:cNvPr>
          <p:cNvSpPr txBox="1"/>
          <p:nvPr/>
        </p:nvSpPr>
        <p:spPr>
          <a:xfrm>
            <a:off x="3012245" y="168096"/>
            <a:ext cx="6096000" cy="584775"/>
          </a:xfrm>
          <a:prstGeom prst="rect">
            <a:avLst/>
          </a:prstGeom>
          <a:noFill/>
          <a:ln>
            <a:solidFill>
              <a:schemeClr val="bg1"/>
            </a:solidFill>
          </a:ln>
        </p:spPr>
        <p:txBody>
          <a:bodyPr wrap="square">
            <a:spAutoFit/>
          </a:bodyPr>
          <a:lstStyle/>
          <a:p>
            <a:pPr algn="ctr" eaLnBrk="1" hangingPunct="1">
              <a:spcBef>
                <a:spcPct val="0"/>
              </a:spcBef>
              <a:buClrTx/>
              <a:buSzTx/>
              <a:buFontTx/>
              <a:buNone/>
            </a:pPr>
            <a:r>
              <a:rPr lang="es-ES" altLang="es-CO" sz="3200" b="1" dirty="0">
                <a:solidFill>
                  <a:schemeClr val="bg1"/>
                </a:solidFill>
                <a:latin typeface="Calibri" panose="020F0502020204030204" pitchFamily="34" charset="0"/>
                <a:ea typeface="Arial Black" panose="020B0604020202020204" pitchFamily="34" charset="0"/>
                <a:cs typeface="Calibri" panose="020F0502020204030204" pitchFamily="34" charset="0"/>
              </a:rPr>
              <a:t>NULIDADES</a:t>
            </a:r>
            <a:endParaRPr lang="es-CO" altLang="es-CO" sz="3200" dirty="0">
              <a:solidFill>
                <a:schemeClr val="bg1"/>
              </a:solidFill>
              <a:latin typeface="Calibri" panose="020F0502020204030204" pitchFamily="34" charset="0"/>
              <a:ea typeface="Arial Black" panose="020B0604020202020204" pitchFamily="34" charset="0"/>
              <a:cs typeface="Calibri" panose="020F0502020204030204" pitchFamily="34" charset="0"/>
            </a:endParaRPr>
          </a:p>
        </p:txBody>
      </p:sp>
      <p:sp>
        <p:nvSpPr>
          <p:cNvPr id="11" name="Rectángulo: esquinas redondeadas 4">
            <a:extLst>
              <a:ext uri="{FF2B5EF4-FFF2-40B4-BE49-F238E27FC236}">
                <a16:creationId xmlns:a16="http://schemas.microsoft.com/office/drawing/2014/main" id="{AE670322-27B7-063F-9521-B38F78200167}"/>
              </a:ext>
            </a:extLst>
          </p:cNvPr>
          <p:cNvSpPr/>
          <p:nvPr/>
        </p:nvSpPr>
        <p:spPr>
          <a:xfrm>
            <a:off x="8169032" y="1083742"/>
            <a:ext cx="3742724" cy="227994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49455" tIns="24728" rIns="49455" bIns="24728" anchor="ctr"/>
          <a:lstStyle/>
          <a:p>
            <a:pPr algn="ctr" eaLnBrk="1" fontAlgn="auto" hangingPunct="1">
              <a:spcBef>
                <a:spcPts val="0"/>
              </a:spcBef>
              <a:spcAft>
                <a:spcPts val="0"/>
              </a:spcAft>
              <a:defRPr/>
            </a:pPr>
            <a:r>
              <a:rPr lang="es-CO" sz="1100" b="1" i="0" dirty="0">
                <a:solidFill>
                  <a:schemeClr val="tx1"/>
                </a:solidFill>
                <a:effectLst/>
                <a:latin typeface="Open Sans" panose="020B0606030504020204" pitchFamily="34" charset="0"/>
              </a:rPr>
              <a:t>REQUISITOS DE LA SOLICITUD DE NULIDAD</a:t>
            </a:r>
          </a:p>
          <a:p>
            <a:pPr algn="ctr" eaLnBrk="1" fontAlgn="auto" hangingPunct="1">
              <a:spcBef>
                <a:spcPts val="0"/>
              </a:spcBef>
              <a:spcAft>
                <a:spcPts val="0"/>
              </a:spcAft>
              <a:defRPr/>
            </a:pPr>
            <a:r>
              <a:rPr lang="es-CO" sz="1100" b="1" dirty="0">
                <a:solidFill>
                  <a:schemeClr val="tx1"/>
                </a:solidFill>
                <a:latin typeface="Open Sans" panose="020B0606030504020204" pitchFamily="34" charset="0"/>
                <a:cs typeface="Calibri" panose="020F0502020204030204" pitchFamily="34" charset="0"/>
              </a:rPr>
              <a:t>(Art. 229)</a:t>
            </a:r>
          </a:p>
          <a:p>
            <a:pPr algn="just" eaLnBrk="1" fontAlgn="auto" hangingPunct="1">
              <a:spcBef>
                <a:spcPts val="0"/>
              </a:spcBef>
              <a:spcAft>
                <a:spcPts val="0"/>
              </a:spcAft>
              <a:defRPr/>
            </a:pPr>
            <a:r>
              <a:rPr lang="es-CO" sz="1100" b="0" i="0" dirty="0">
                <a:solidFill>
                  <a:schemeClr val="tx1"/>
                </a:solidFill>
                <a:effectLst/>
                <a:latin typeface="Open Sans" panose="020B0606030504020204" pitchFamily="34" charset="0"/>
              </a:rPr>
              <a:t>La solicitud de nulidad podrá formularse hasta antes del fallo definitivo y deberá indicar en forma concreta la causal o causales respectivas y expresar los fundamentos de hecho y de derecho que la sustenten y no podrá formular nueva solicitud, sino por causal diferente o por hechos posteriores. Cuando la solicitud de nulidad no esté conforme a los requisitos anteriores se rechazará, determinación contra la cual no procede recurso alguno.</a:t>
            </a:r>
            <a:endParaRPr lang="es-MX" sz="1100" b="1"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9816744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 name="Conector recto 1">
            <a:extLst>
              <a:ext uri="{FF2B5EF4-FFF2-40B4-BE49-F238E27FC236}">
                <a16:creationId xmlns:a16="http://schemas.microsoft.com/office/drawing/2014/main" id="{4C25511A-2F5E-538C-038B-6A280B342513}"/>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 name="Conector recto 3">
            <a:extLst>
              <a:ext uri="{FF2B5EF4-FFF2-40B4-BE49-F238E27FC236}">
                <a16:creationId xmlns:a16="http://schemas.microsoft.com/office/drawing/2014/main" id="{EA1DA9F6-8467-673F-7A39-8AC5B241B791}"/>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 name="Conector recto 6">
            <a:extLst>
              <a:ext uri="{FF2B5EF4-FFF2-40B4-BE49-F238E27FC236}">
                <a16:creationId xmlns:a16="http://schemas.microsoft.com/office/drawing/2014/main" id="{A241D6E2-7D66-9857-F8F2-08D48C8DD3EE}"/>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8" name="Imagen 7">
            <a:extLst>
              <a:ext uri="{FF2B5EF4-FFF2-40B4-BE49-F238E27FC236}">
                <a16:creationId xmlns:a16="http://schemas.microsoft.com/office/drawing/2014/main" id="{C27181A8-4661-22CC-68D5-1CFD712073DF}"/>
              </a:ext>
            </a:extLst>
          </p:cNvPr>
          <p:cNvPicPr>
            <a:picLocks noChangeAspect="1"/>
          </p:cNvPicPr>
          <p:nvPr/>
        </p:nvPicPr>
        <p:blipFill>
          <a:blip r:embed="rId2"/>
          <a:stretch>
            <a:fillRect/>
          </a:stretch>
        </p:blipFill>
        <p:spPr>
          <a:xfrm>
            <a:off x="0" y="1"/>
            <a:ext cx="3346315" cy="1743096"/>
          </a:xfrm>
          <a:prstGeom prst="rect">
            <a:avLst/>
          </a:prstGeom>
        </p:spPr>
      </p:pic>
      <p:pic>
        <p:nvPicPr>
          <p:cNvPr id="9" name="Imagen 8">
            <a:extLst>
              <a:ext uri="{FF2B5EF4-FFF2-40B4-BE49-F238E27FC236}">
                <a16:creationId xmlns:a16="http://schemas.microsoft.com/office/drawing/2014/main" id="{1E27BEB4-8092-F941-3212-99F07E8A8586}"/>
              </a:ext>
            </a:extLst>
          </p:cNvPr>
          <p:cNvPicPr>
            <a:picLocks noChangeAspect="1"/>
          </p:cNvPicPr>
          <p:nvPr/>
        </p:nvPicPr>
        <p:blipFill>
          <a:blip r:embed="rId3"/>
          <a:stretch>
            <a:fillRect/>
          </a:stretch>
        </p:blipFill>
        <p:spPr>
          <a:xfrm>
            <a:off x="10009815" y="4445540"/>
            <a:ext cx="2177348" cy="2412460"/>
          </a:xfrm>
          <a:prstGeom prst="rect">
            <a:avLst/>
          </a:prstGeom>
        </p:spPr>
      </p:pic>
      <p:cxnSp>
        <p:nvCxnSpPr>
          <p:cNvPr id="11" name="Conector recto 10">
            <a:extLst>
              <a:ext uri="{FF2B5EF4-FFF2-40B4-BE49-F238E27FC236}">
                <a16:creationId xmlns:a16="http://schemas.microsoft.com/office/drawing/2014/main" id="{22243E4B-449C-858B-BB6A-922C7947FB2E}"/>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Conector recto 11">
            <a:extLst>
              <a:ext uri="{FF2B5EF4-FFF2-40B4-BE49-F238E27FC236}">
                <a16:creationId xmlns:a16="http://schemas.microsoft.com/office/drawing/2014/main" id="{602D1E00-668B-9F2F-3B99-A50734080D8E}"/>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3" name="CuadroTexto 12">
            <a:extLst>
              <a:ext uri="{FF2B5EF4-FFF2-40B4-BE49-F238E27FC236}">
                <a16:creationId xmlns:a16="http://schemas.microsoft.com/office/drawing/2014/main" id="{E29C2CEA-982A-8449-4F93-13D21E00DB42}"/>
              </a:ext>
            </a:extLst>
          </p:cNvPr>
          <p:cNvSpPr txBox="1"/>
          <p:nvPr/>
        </p:nvSpPr>
        <p:spPr>
          <a:xfrm>
            <a:off x="3121908" y="2836269"/>
            <a:ext cx="7640660" cy="678647"/>
          </a:xfrm>
          <a:prstGeom prst="rect">
            <a:avLst/>
          </a:prstGeom>
          <a:noFill/>
        </p:spPr>
        <p:txBody>
          <a:bodyPr wrap="square" rtlCol="0">
            <a:spAutoFit/>
          </a:bodyPr>
          <a:lstStyle/>
          <a:p>
            <a:pPr algn="ctr"/>
            <a:r>
              <a:rPr lang="es-CO" sz="3810" b="1" i="1" dirty="0">
                <a:solidFill>
                  <a:schemeClr val="bg1"/>
                </a:solidFill>
                <a:latin typeface="Roboto" panose="02000000000000000000" pitchFamily="2" charset="0"/>
              </a:rPr>
              <a:t>Procedimiento Disciplinario Militar</a:t>
            </a:r>
            <a:endParaRPr lang="es-CO" sz="3810" i="1" dirty="0">
              <a:solidFill>
                <a:schemeClr val="bg1"/>
              </a:solidFill>
              <a:latin typeface="Roboto" panose="02000000000000000000" pitchFamily="2" charset="0"/>
            </a:endParaRPr>
          </a:p>
        </p:txBody>
      </p:sp>
      <p:cxnSp>
        <p:nvCxnSpPr>
          <p:cNvPr id="14" name="Conector recto 13">
            <a:extLst>
              <a:ext uri="{FF2B5EF4-FFF2-40B4-BE49-F238E27FC236}">
                <a16:creationId xmlns:a16="http://schemas.microsoft.com/office/drawing/2014/main" id="{29E956AD-C98B-19AD-EA33-CD33A5F9323B}"/>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15" name="Imagen 14">
            <a:extLst>
              <a:ext uri="{FF2B5EF4-FFF2-40B4-BE49-F238E27FC236}">
                <a16:creationId xmlns:a16="http://schemas.microsoft.com/office/drawing/2014/main" id="{DCB5EBD6-8DAD-7A95-6409-F916E353FEC6}"/>
              </a:ext>
            </a:extLst>
          </p:cNvPr>
          <p:cNvPicPr>
            <a:picLocks noChangeAspect="1"/>
          </p:cNvPicPr>
          <p:nvPr/>
        </p:nvPicPr>
        <p:blipFill>
          <a:blip r:embed="rId2"/>
          <a:stretch>
            <a:fillRect/>
          </a:stretch>
        </p:blipFill>
        <p:spPr>
          <a:xfrm>
            <a:off x="0" y="1"/>
            <a:ext cx="3346315" cy="1743096"/>
          </a:xfrm>
          <a:prstGeom prst="rect">
            <a:avLst/>
          </a:prstGeom>
        </p:spPr>
      </p:pic>
      <p:pic>
        <p:nvPicPr>
          <p:cNvPr id="16" name="Imagen 15">
            <a:extLst>
              <a:ext uri="{FF2B5EF4-FFF2-40B4-BE49-F238E27FC236}">
                <a16:creationId xmlns:a16="http://schemas.microsoft.com/office/drawing/2014/main" id="{CBBBE57F-9D36-8843-671F-182E35556F7F}"/>
              </a:ext>
            </a:extLst>
          </p:cNvPr>
          <p:cNvPicPr>
            <a:picLocks noChangeAspect="1"/>
          </p:cNvPicPr>
          <p:nvPr/>
        </p:nvPicPr>
        <p:blipFill>
          <a:blip r:embed="rId3"/>
          <a:stretch>
            <a:fillRect/>
          </a:stretch>
        </p:blipFill>
        <p:spPr>
          <a:xfrm>
            <a:off x="10009815" y="4445540"/>
            <a:ext cx="2177348" cy="2412460"/>
          </a:xfrm>
          <a:prstGeom prst="rect">
            <a:avLst/>
          </a:prstGeom>
        </p:spPr>
      </p:pic>
      <p:sp>
        <p:nvSpPr>
          <p:cNvPr id="17" name="CuadroTexto 16">
            <a:extLst>
              <a:ext uri="{FF2B5EF4-FFF2-40B4-BE49-F238E27FC236}">
                <a16:creationId xmlns:a16="http://schemas.microsoft.com/office/drawing/2014/main" id="{68D4D701-A143-2655-7B22-0B3E57CFAE46}"/>
              </a:ext>
            </a:extLst>
          </p:cNvPr>
          <p:cNvSpPr txBox="1"/>
          <p:nvPr/>
        </p:nvSpPr>
        <p:spPr>
          <a:xfrm>
            <a:off x="4179583" y="369103"/>
            <a:ext cx="6948860" cy="830997"/>
          </a:xfrm>
          <a:prstGeom prst="rect">
            <a:avLst/>
          </a:prstGeom>
          <a:noFill/>
          <a:ln>
            <a:solidFill>
              <a:schemeClr val="bg1"/>
            </a:solidFill>
          </a:ln>
        </p:spPr>
        <p:txBody>
          <a:bodyPr wrap="square" rtlCol="0">
            <a:spAutoFit/>
          </a:bodyPr>
          <a:lstStyle/>
          <a:p>
            <a:pPr algn="ctr"/>
            <a:r>
              <a:rPr lang="es-ES_tradnl" sz="2400" b="1" dirty="0">
                <a:solidFill>
                  <a:schemeClr val="bg1"/>
                </a:solidFill>
                <a:latin typeface="Calibri" panose="020F0502020204030204" pitchFamily="34" charset="0"/>
                <a:cs typeface="Calibri" panose="020F0502020204030204" pitchFamily="34" charset="0"/>
              </a:rPr>
              <a:t>REGIMEN DISCIPLINARIO DE LAS FUERZA MILITARES</a:t>
            </a:r>
          </a:p>
          <a:p>
            <a:pPr algn="ctr"/>
            <a:r>
              <a:rPr lang="es-ES_tradnl" sz="2400" b="1" dirty="0">
                <a:solidFill>
                  <a:schemeClr val="bg1"/>
                </a:solidFill>
                <a:latin typeface="Calibri" panose="020F0502020204030204" pitchFamily="34" charset="0"/>
                <a:cs typeface="Calibri" panose="020F0502020204030204" pitchFamily="34" charset="0"/>
              </a:rPr>
              <a:t>LEY 1862 DE 2017</a:t>
            </a:r>
          </a:p>
        </p:txBody>
      </p:sp>
    </p:spTree>
    <p:extLst>
      <p:ext uri="{BB962C8B-B14F-4D97-AF65-F5344CB8AC3E}">
        <p14:creationId xmlns:p14="http://schemas.microsoft.com/office/powerpoint/2010/main" val="567449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9DDD124-9D37-511B-966B-E4AF8E6BD625}"/>
              </a:ext>
            </a:extLst>
          </p:cNvPr>
          <p:cNvSpPr>
            <a:spLocks noChangeArrowheads="1"/>
          </p:cNvSpPr>
          <p:nvPr/>
        </p:nvSpPr>
        <p:spPr bwMode="auto">
          <a:xfrm>
            <a:off x="1919288" y="2492376"/>
            <a:ext cx="1331912" cy="1368425"/>
          </a:xfrm>
          <a:prstGeom prst="rect">
            <a:avLst/>
          </a:prstGeom>
          <a:solidFill>
            <a:schemeClr val="tx2">
              <a:lumMod val="60000"/>
              <a:lumOff val="40000"/>
            </a:schemeClr>
          </a:solidFill>
          <a:ln w="9525">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just" eaLnBrk="1" hangingPunct="1">
              <a:spcBef>
                <a:spcPct val="0"/>
              </a:spcBef>
              <a:buFontTx/>
              <a:buNone/>
            </a:pPr>
            <a:r>
              <a:rPr lang="es-CO" altLang="es-CO" sz="1600" b="1" dirty="0">
                <a:solidFill>
                  <a:schemeClr val="bg1"/>
                </a:solidFill>
                <a:latin typeface="Book Antiqua" pitchFamily="18" charset="0"/>
              </a:rPr>
              <a:t>- QUEJA </a:t>
            </a:r>
          </a:p>
          <a:p>
            <a:pPr algn="just" eaLnBrk="1" hangingPunct="1">
              <a:spcBef>
                <a:spcPct val="0"/>
              </a:spcBef>
              <a:buFontTx/>
              <a:buNone/>
            </a:pPr>
            <a:r>
              <a:rPr lang="es-CO" altLang="es-CO" sz="1600" b="1" dirty="0">
                <a:solidFill>
                  <a:schemeClr val="bg1"/>
                </a:solidFill>
                <a:latin typeface="Book Antiqua" pitchFamily="18" charset="0"/>
              </a:rPr>
              <a:t>- DE OFICIO</a:t>
            </a:r>
          </a:p>
          <a:p>
            <a:pPr algn="ctr" eaLnBrk="1" hangingPunct="1">
              <a:spcBef>
                <a:spcPct val="0"/>
              </a:spcBef>
              <a:buFontTx/>
              <a:buNone/>
            </a:pPr>
            <a:r>
              <a:rPr lang="es-CO" altLang="es-CO" sz="1600" b="1" dirty="0">
                <a:solidFill>
                  <a:schemeClr val="bg1"/>
                </a:solidFill>
                <a:latin typeface="Book Antiqua" pitchFamily="18" charset="0"/>
              </a:rPr>
              <a:t>- INFORME</a:t>
            </a:r>
          </a:p>
          <a:p>
            <a:pPr algn="just" eaLnBrk="1" hangingPunct="1">
              <a:spcBef>
                <a:spcPct val="0"/>
              </a:spcBef>
              <a:buFontTx/>
              <a:buNone/>
            </a:pPr>
            <a:endParaRPr lang="es-ES" altLang="es-CO" sz="1600" b="1" dirty="0">
              <a:solidFill>
                <a:schemeClr val="bg1"/>
              </a:solidFill>
              <a:latin typeface="Book Antiqua" pitchFamily="18" charset="0"/>
            </a:endParaRPr>
          </a:p>
        </p:txBody>
      </p:sp>
      <p:sp>
        <p:nvSpPr>
          <p:cNvPr id="3" name="AutoShape 4">
            <a:extLst>
              <a:ext uri="{FF2B5EF4-FFF2-40B4-BE49-F238E27FC236}">
                <a16:creationId xmlns:a16="http://schemas.microsoft.com/office/drawing/2014/main" id="{9C389B15-F52A-54D5-A073-EB579EA13FE7}"/>
              </a:ext>
            </a:extLst>
          </p:cNvPr>
          <p:cNvSpPr>
            <a:spLocks noChangeArrowheads="1"/>
          </p:cNvSpPr>
          <p:nvPr/>
        </p:nvSpPr>
        <p:spPr bwMode="auto">
          <a:xfrm>
            <a:off x="3287713" y="2779714"/>
            <a:ext cx="431800" cy="649287"/>
          </a:xfrm>
          <a:prstGeom prst="rightArrow">
            <a:avLst>
              <a:gd name="adj1" fmla="val 50000"/>
              <a:gd name="adj2" fmla="val 25000"/>
            </a:avLst>
          </a:prstGeom>
          <a:solidFill>
            <a:schemeClr val="accent2"/>
          </a:solidFill>
          <a:ln w="9525">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endParaRPr lang="es-CO" altLang="es-CO" sz="1600" u="sng">
              <a:latin typeface="Times" pitchFamily="18" charset="0"/>
            </a:endParaRPr>
          </a:p>
        </p:txBody>
      </p:sp>
      <p:sp>
        <p:nvSpPr>
          <p:cNvPr id="4" name="Rectangle 5">
            <a:extLst>
              <a:ext uri="{FF2B5EF4-FFF2-40B4-BE49-F238E27FC236}">
                <a16:creationId xmlns:a16="http://schemas.microsoft.com/office/drawing/2014/main" id="{9DDCD48D-A908-E875-0EA8-3CEB57E8CFF5}"/>
              </a:ext>
            </a:extLst>
          </p:cNvPr>
          <p:cNvSpPr>
            <a:spLocks noChangeArrowheads="1"/>
          </p:cNvSpPr>
          <p:nvPr/>
        </p:nvSpPr>
        <p:spPr bwMode="auto">
          <a:xfrm>
            <a:off x="3792538" y="2662734"/>
            <a:ext cx="1763712" cy="1053604"/>
          </a:xfrm>
          <a:prstGeom prst="rect">
            <a:avLst/>
          </a:prstGeom>
          <a:solidFill>
            <a:schemeClr val="tx2">
              <a:lumMod val="60000"/>
              <a:lumOff val="40000"/>
            </a:schemeClr>
          </a:solidFill>
          <a:ln w="9525">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es-CO" altLang="es-CO" sz="1600" b="1" dirty="0">
                <a:solidFill>
                  <a:schemeClr val="bg1"/>
                </a:solidFill>
                <a:latin typeface="Book Antiqua" pitchFamily="18" charset="0"/>
              </a:rPr>
              <a:t>INDAGACIÓN</a:t>
            </a:r>
          </a:p>
          <a:p>
            <a:pPr algn="ctr" eaLnBrk="1" hangingPunct="1">
              <a:spcBef>
                <a:spcPct val="0"/>
              </a:spcBef>
              <a:buFontTx/>
              <a:buNone/>
            </a:pPr>
            <a:r>
              <a:rPr lang="es-CO" altLang="es-CO" sz="1600" b="1" dirty="0">
                <a:solidFill>
                  <a:schemeClr val="bg1"/>
                </a:solidFill>
                <a:latin typeface="Book Antiqua" pitchFamily="18" charset="0"/>
              </a:rPr>
              <a:t>6 MESES </a:t>
            </a:r>
          </a:p>
        </p:txBody>
      </p:sp>
      <p:sp>
        <p:nvSpPr>
          <p:cNvPr id="5" name="Rectangle 18">
            <a:extLst>
              <a:ext uri="{FF2B5EF4-FFF2-40B4-BE49-F238E27FC236}">
                <a16:creationId xmlns:a16="http://schemas.microsoft.com/office/drawing/2014/main" id="{D9A10FED-D44D-523B-0385-70915ACA4212}"/>
              </a:ext>
            </a:extLst>
          </p:cNvPr>
          <p:cNvSpPr>
            <a:spLocks noChangeArrowheads="1"/>
          </p:cNvSpPr>
          <p:nvPr/>
        </p:nvSpPr>
        <p:spPr bwMode="auto">
          <a:xfrm>
            <a:off x="3575051" y="1484313"/>
            <a:ext cx="1728862" cy="863600"/>
          </a:xfrm>
          <a:prstGeom prst="rect">
            <a:avLst/>
          </a:prstGeom>
          <a:solidFill>
            <a:schemeClr val="tx2">
              <a:lumMod val="60000"/>
              <a:lumOff val="40000"/>
            </a:schemeClr>
          </a:solidFill>
          <a:ln w="9525">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es-CO" altLang="es-CO" sz="1200" b="1" dirty="0">
                <a:solidFill>
                  <a:schemeClr val="bg1"/>
                </a:solidFill>
                <a:latin typeface="Book Antiqua" pitchFamily="18" charset="0"/>
              </a:rPr>
              <a:t>AUTO </a:t>
            </a:r>
          </a:p>
          <a:p>
            <a:pPr algn="ctr" eaLnBrk="1" hangingPunct="1">
              <a:spcBef>
                <a:spcPct val="0"/>
              </a:spcBef>
              <a:buFontTx/>
              <a:buNone/>
            </a:pPr>
            <a:r>
              <a:rPr lang="es-CO" altLang="es-CO" sz="1200" b="1" dirty="0">
                <a:solidFill>
                  <a:schemeClr val="bg1"/>
                </a:solidFill>
                <a:latin typeface="Book Antiqua" pitchFamily="18" charset="0"/>
              </a:rPr>
              <a:t>INHIBITORIO</a:t>
            </a:r>
          </a:p>
          <a:p>
            <a:pPr algn="ctr" eaLnBrk="1" hangingPunct="1">
              <a:spcBef>
                <a:spcPct val="0"/>
              </a:spcBef>
              <a:buFontTx/>
              <a:buNone/>
            </a:pPr>
            <a:r>
              <a:rPr lang="es-CO" altLang="es-CO" sz="1200" b="1" dirty="0">
                <a:solidFill>
                  <a:schemeClr val="bg1"/>
                </a:solidFill>
                <a:latin typeface="Book Antiqua" pitchFamily="18" charset="0"/>
              </a:rPr>
              <a:t>INADMISIÓN DE LA </a:t>
            </a:r>
          </a:p>
          <a:p>
            <a:pPr algn="ctr" eaLnBrk="1" hangingPunct="1">
              <a:spcBef>
                <a:spcPct val="0"/>
              </a:spcBef>
              <a:buFontTx/>
              <a:buNone/>
            </a:pPr>
            <a:r>
              <a:rPr lang="es-CO" altLang="es-CO" sz="1200" b="1" dirty="0">
                <a:solidFill>
                  <a:schemeClr val="bg1"/>
                </a:solidFill>
                <a:latin typeface="Book Antiqua" pitchFamily="18" charset="0"/>
              </a:rPr>
              <a:t>QUEJA</a:t>
            </a:r>
            <a:endParaRPr lang="es-ES" altLang="es-CO" sz="1200" b="1" dirty="0">
              <a:solidFill>
                <a:schemeClr val="bg1"/>
              </a:solidFill>
              <a:latin typeface="Book Antiqua" pitchFamily="18" charset="0"/>
            </a:endParaRPr>
          </a:p>
        </p:txBody>
      </p:sp>
      <p:sp>
        <p:nvSpPr>
          <p:cNvPr id="6" name="AutoShape 20">
            <a:extLst>
              <a:ext uri="{FF2B5EF4-FFF2-40B4-BE49-F238E27FC236}">
                <a16:creationId xmlns:a16="http://schemas.microsoft.com/office/drawing/2014/main" id="{14ADA1CC-C36D-B278-7B33-DC3204D1AA3B}"/>
              </a:ext>
            </a:extLst>
          </p:cNvPr>
          <p:cNvSpPr>
            <a:spLocks noChangeArrowheads="1"/>
          </p:cNvSpPr>
          <p:nvPr/>
        </p:nvSpPr>
        <p:spPr bwMode="auto">
          <a:xfrm>
            <a:off x="2711450" y="1557338"/>
            <a:ext cx="814388" cy="792162"/>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chemeClr val="accent2"/>
          </a:solidFill>
          <a:ln w="9525" algn="ctr">
            <a:solidFill>
              <a:schemeClr val="tx1"/>
            </a:solidFill>
            <a:miter lim="800000"/>
            <a:headEnd/>
            <a:tailEnd/>
          </a:ln>
        </p:spPr>
        <p:txBody>
          <a:bodyPr wrap="none" anchor="ctr"/>
          <a:lstStyle/>
          <a:p>
            <a:endParaRPr lang="es-CO"/>
          </a:p>
        </p:txBody>
      </p:sp>
      <p:sp>
        <p:nvSpPr>
          <p:cNvPr id="7" name="AutoShape 22">
            <a:extLst>
              <a:ext uri="{FF2B5EF4-FFF2-40B4-BE49-F238E27FC236}">
                <a16:creationId xmlns:a16="http://schemas.microsoft.com/office/drawing/2014/main" id="{021D5803-3FCF-CE6A-5C6E-238C672C63DD}"/>
              </a:ext>
            </a:extLst>
          </p:cNvPr>
          <p:cNvSpPr>
            <a:spLocks noChangeArrowheads="1"/>
          </p:cNvSpPr>
          <p:nvPr/>
        </p:nvSpPr>
        <p:spPr bwMode="auto">
          <a:xfrm>
            <a:off x="6116590" y="1693795"/>
            <a:ext cx="814388" cy="1008062"/>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chemeClr val="accent2"/>
          </a:solidFill>
          <a:ln w="9525" algn="ctr">
            <a:solidFill>
              <a:schemeClr val="tx1"/>
            </a:solidFill>
            <a:miter lim="800000"/>
            <a:headEnd/>
            <a:tailEnd/>
          </a:ln>
        </p:spPr>
        <p:txBody>
          <a:bodyPr wrap="none" anchor="ctr"/>
          <a:lstStyle/>
          <a:p>
            <a:endParaRPr lang="es-CO"/>
          </a:p>
        </p:txBody>
      </p:sp>
      <p:sp>
        <p:nvSpPr>
          <p:cNvPr id="8" name="Rectangle 23">
            <a:extLst>
              <a:ext uri="{FF2B5EF4-FFF2-40B4-BE49-F238E27FC236}">
                <a16:creationId xmlns:a16="http://schemas.microsoft.com/office/drawing/2014/main" id="{0788820B-3EE3-5FBA-A19D-A70AEFF46EA6}"/>
              </a:ext>
            </a:extLst>
          </p:cNvPr>
          <p:cNvSpPr>
            <a:spLocks noChangeArrowheads="1"/>
          </p:cNvSpPr>
          <p:nvPr/>
        </p:nvSpPr>
        <p:spPr bwMode="auto">
          <a:xfrm>
            <a:off x="7039862" y="1619097"/>
            <a:ext cx="1584325" cy="503237"/>
          </a:xfrm>
          <a:prstGeom prst="rect">
            <a:avLst/>
          </a:prstGeom>
          <a:solidFill>
            <a:schemeClr val="tx2">
              <a:lumMod val="60000"/>
              <a:lumOff val="40000"/>
            </a:schemeClr>
          </a:solidFill>
          <a:ln w="9525" algn="ctr">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endParaRPr lang="es-CO" altLang="es-CO" sz="1600" b="1" dirty="0">
              <a:solidFill>
                <a:schemeClr val="bg1"/>
              </a:solidFill>
              <a:latin typeface="Book Antiqua" pitchFamily="18" charset="0"/>
            </a:endParaRPr>
          </a:p>
          <a:p>
            <a:pPr algn="ctr" eaLnBrk="1" hangingPunct="1">
              <a:spcBef>
                <a:spcPct val="0"/>
              </a:spcBef>
              <a:buFontTx/>
              <a:buNone/>
            </a:pPr>
            <a:r>
              <a:rPr lang="es-CO" altLang="es-CO" sz="1600" b="1" dirty="0">
                <a:solidFill>
                  <a:schemeClr val="bg1"/>
                </a:solidFill>
                <a:latin typeface="Book Antiqua" pitchFamily="18" charset="0"/>
              </a:rPr>
              <a:t>ARCHIVO </a:t>
            </a:r>
          </a:p>
          <a:p>
            <a:pPr algn="ctr" eaLnBrk="1" hangingPunct="1">
              <a:spcBef>
                <a:spcPct val="0"/>
              </a:spcBef>
              <a:buFontTx/>
              <a:buNone/>
            </a:pPr>
            <a:endParaRPr lang="es-ES" altLang="es-CO" sz="1600" b="1" dirty="0">
              <a:solidFill>
                <a:schemeClr val="bg1"/>
              </a:solidFill>
              <a:latin typeface="Book Antiqua" pitchFamily="18" charset="0"/>
            </a:endParaRPr>
          </a:p>
        </p:txBody>
      </p:sp>
      <p:sp>
        <p:nvSpPr>
          <p:cNvPr id="9" name="29 Rectángulo redondeado">
            <a:extLst>
              <a:ext uri="{FF2B5EF4-FFF2-40B4-BE49-F238E27FC236}">
                <a16:creationId xmlns:a16="http://schemas.microsoft.com/office/drawing/2014/main" id="{642B8CFF-890D-6CAD-9CE7-98C7B51E4FC7}"/>
              </a:ext>
            </a:extLst>
          </p:cNvPr>
          <p:cNvSpPr/>
          <p:nvPr/>
        </p:nvSpPr>
        <p:spPr>
          <a:xfrm>
            <a:off x="3251200" y="366670"/>
            <a:ext cx="6245497" cy="549164"/>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O" sz="2800" b="1" dirty="0">
                <a:solidFill>
                  <a:schemeClr val="bg1"/>
                </a:solidFill>
              </a:rPr>
              <a:t>PROCEDIMIENTO EN EL C.D.M. </a:t>
            </a:r>
          </a:p>
        </p:txBody>
      </p:sp>
      <p:sp>
        <p:nvSpPr>
          <p:cNvPr id="10" name="Oval 5">
            <a:extLst>
              <a:ext uri="{FF2B5EF4-FFF2-40B4-BE49-F238E27FC236}">
                <a16:creationId xmlns:a16="http://schemas.microsoft.com/office/drawing/2014/main" id="{FB0F6EDE-88CB-A9C0-4124-D92DF51A7F36}"/>
              </a:ext>
            </a:extLst>
          </p:cNvPr>
          <p:cNvSpPr>
            <a:spLocks noChangeArrowheads="1"/>
          </p:cNvSpPr>
          <p:nvPr/>
        </p:nvSpPr>
        <p:spPr bwMode="auto">
          <a:xfrm>
            <a:off x="4583832" y="3771900"/>
            <a:ext cx="5841034" cy="2592387"/>
          </a:xfrm>
          <a:prstGeom prst="ellipse">
            <a:avLst/>
          </a:prstGeom>
          <a:solidFill>
            <a:schemeClr val="tx2">
              <a:lumMod val="60000"/>
              <a:lumOff val="40000"/>
            </a:schemeClr>
          </a:solidFill>
          <a:ln w="9525">
            <a:solidFill>
              <a:schemeClr val="tx1"/>
            </a:solidFill>
            <a:round/>
            <a:headEnd/>
            <a:tailEnd/>
          </a:ln>
          <a:effectLst/>
        </p:spPr>
        <p:txBody>
          <a:bodyPr wrap="none" anchor="ctr"/>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a:spcBef>
                <a:spcPct val="0"/>
              </a:spcBef>
              <a:buNone/>
            </a:pPr>
            <a:endParaRPr lang="es-ES_tradnl" altLang="es-CO" sz="900" b="1" dirty="0">
              <a:solidFill>
                <a:schemeClr val="tx2"/>
              </a:solidFill>
              <a:latin typeface="Arial Narrow" pitchFamily="34" charset="0"/>
              <a:cs typeface="Arial" charset="0"/>
            </a:endParaRPr>
          </a:p>
        </p:txBody>
      </p:sp>
      <p:sp>
        <p:nvSpPr>
          <p:cNvPr id="11" name="36 Rectángulo redondeado">
            <a:extLst>
              <a:ext uri="{FF2B5EF4-FFF2-40B4-BE49-F238E27FC236}">
                <a16:creationId xmlns:a16="http://schemas.microsoft.com/office/drawing/2014/main" id="{94450AE8-1434-3F19-BEE7-7358A1A2C571}"/>
              </a:ext>
            </a:extLst>
          </p:cNvPr>
          <p:cNvSpPr/>
          <p:nvPr/>
        </p:nvSpPr>
        <p:spPr>
          <a:xfrm>
            <a:off x="4790322" y="4722813"/>
            <a:ext cx="1075282" cy="79216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1050" b="1" dirty="0">
                <a:solidFill>
                  <a:srgbClr val="0000FF"/>
                </a:solidFill>
              </a:rPr>
              <a:t>CITACIÓN A AUDIENCIA</a:t>
            </a:r>
            <a:endParaRPr lang="es-CO" sz="1050" b="1" dirty="0">
              <a:solidFill>
                <a:srgbClr val="0000FF"/>
              </a:solidFill>
            </a:endParaRPr>
          </a:p>
        </p:txBody>
      </p:sp>
      <p:sp>
        <p:nvSpPr>
          <p:cNvPr id="12" name="37 Rectángulo">
            <a:extLst>
              <a:ext uri="{FF2B5EF4-FFF2-40B4-BE49-F238E27FC236}">
                <a16:creationId xmlns:a16="http://schemas.microsoft.com/office/drawing/2014/main" id="{C636B0FF-6ED3-C36A-01A3-B33962B11837}"/>
              </a:ext>
            </a:extLst>
          </p:cNvPr>
          <p:cNvSpPr/>
          <p:nvPr/>
        </p:nvSpPr>
        <p:spPr>
          <a:xfrm>
            <a:off x="5970331" y="3990280"/>
            <a:ext cx="1287463" cy="21605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s-ES_tradnl" sz="1100" b="1" dirty="0">
                <a:solidFill>
                  <a:srgbClr val="0000FF"/>
                </a:solidFill>
                <a:cs typeface="Arial" pitchFamily="34" charset="0"/>
              </a:rPr>
              <a:t>AUDIENCIA.</a:t>
            </a:r>
            <a:br>
              <a:rPr lang="es-ES_tradnl" sz="1100" b="1" dirty="0">
                <a:solidFill>
                  <a:srgbClr val="0000FF"/>
                </a:solidFill>
                <a:cs typeface="Arial" pitchFamily="34" charset="0"/>
              </a:rPr>
            </a:br>
            <a:endParaRPr lang="es-ES_tradnl" sz="1100" b="1" dirty="0">
              <a:solidFill>
                <a:srgbClr val="0000FF"/>
              </a:solidFill>
              <a:cs typeface="Arial" pitchFamily="34" charset="0"/>
            </a:endParaRPr>
          </a:p>
          <a:p>
            <a:pPr>
              <a:spcBef>
                <a:spcPct val="50000"/>
              </a:spcBef>
              <a:defRPr/>
            </a:pPr>
            <a:r>
              <a:rPr lang="es-ES_tradnl" sz="1000" b="1" dirty="0">
                <a:solidFill>
                  <a:srgbClr val="0000FF"/>
                </a:solidFill>
                <a:cs typeface="Arial" pitchFamily="34" charset="0"/>
              </a:rPr>
              <a:t>LECTURA;  VERSIÓN LIBRE;  DESCARGOS; SOLICITUD Y </a:t>
            </a:r>
            <a:br>
              <a:rPr lang="es-ES_tradnl" sz="1000" b="1" dirty="0">
                <a:solidFill>
                  <a:srgbClr val="0000FF"/>
                </a:solidFill>
                <a:cs typeface="Arial" pitchFamily="34" charset="0"/>
              </a:rPr>
            </a:br>
            <a:r>
              <a:rPr lang="es-ES_tradnl" sz="1000" b="1" dirty="0">
                <a:solidFill>
                  <a:srgbClr val="0000FF"/>
                </a:solidFill>
                <a:cs typeface="Arial" pitchFamily="34" charset="0"/>
              </a:rPr>
              <a:t>PRACTICA DE LAS PRUEBAS DENTRO DE LA AUDIENCIA ACTA SUCINTA.  </a:t>
            </a:r>
          </a:p>
        </p:txBody>
      </p:sp>
      <p:sp>
        <p:nvSpPr>
          <p:cNvPr id="13" name="38 Rectángulo">
            <a:extLst>
              <a:ext uri="{FF2B5EF4-FFF2-40B4-BE49-F238E27FC236}">
                <a16:creationId xmlns:a16="http://schemas.microsoft.com/office/drawing/2014/main" id="{FC175093-4CFC-6622-63BA-9D21FDD8BDA6}"/>
              </a:ext>
            </a:extLst>
          </p:cNvPr>
          <p:cNvSpPr/>
          <p:nvPr/>
        </p:nvSpPr>
        <p:spPr>
          <a:xfrm>
            <a:off x="7451725" y="4076700"/>
            <a:ext cx="1150938" cy="21605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_tradnl" sz="1100" b="1" dirty="0">
                <a:solidFill>
                  <a:srgbClr val="0000FF"/>
                </a:solidFill>
                <a:latin typeface="Arial Narrow" pitchFamily="34" charset="0"/>
                <a:cs typeface="Arial" pitchFamily="34" charset="0"/>
              </a:rPr>
              <a:t>CONTINUACIÓN AUDIENCIA. </a:t>
            </a:r>
          </a:p>
          <a:p>
            <a:pPr algn="ctr">
              <a:defRPr/>
            </a:pPr>
            <a:endParaRPr lang="es-ES_tradnl" sz="1100" b="1" dirty="0">
              <a:solidFill>
                <a:srgbClr val="0000FF"/>
              </a:solidFill>
              <a:latin typeface="Arial Narrow" pitchFamily="34" charset="0"/>
              <a:cs typeface="Arial" pitchFamily="34" charset="0"/>
            </a:endParaRPr>
          </a:p>
          <a:p>
            <a:pPr algn="ctr">
              <a:defRPr/>
            </a:pPr>
            <a:r>
              <a:rPr lang="es-ES_tradnl" sz="1100" b="1" dirty="0">
                <a:solidFill>
                  <a:srgbClr val="0000FF"/>
                </a:solidFill>
                <a:latin typeface="Arial Narrow" pitchFamily="34" charset="0"/>
                <a:cs typeface="Arial" pitchFamily="34" charset="0"/>
              </a:rPr>
              <a:t>ALEGATOS DE CONCLUSIÓN O INTERVENCIÓN DE LA DEFENSA TÉCNICA Y MATERIAL DENTRO DE LA AUDIENCIA.</a:t>
            </a:r>
          </a:p>
        </p:txBody>
      </p:sp>
      <p:sp>
        <p:nvSpPr>
          <p:cNvPr id="14" name="39 Rectángulo redondeado">
            <a:extLst>
              <a:ext uri="{FF2B5EF4-FFF2-40B4-BE49-F238E27FC236}">
                <a16:creationId xmlns:a16="http://schemas.microsoft.com/office/drawing/2014/main" id="{9EFE369A-E20A-465C-9675-9EDBAAB4EB09}"/>
              </a:ext>
            </a:extLst>
          </p:cNvPr>
          <p:cNvSpPr/>
          <p:nvPr/>
        </p:nvSpPr>
        <p:spPr>
          <a:xfrm>
            <a:off x="8796596" y="4743450"/>
            <a:ext cx="1329091" cy="90011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1100" b="1" dirty="0">
                <a:solidFill>
                  <a:srgbClr val="0000FF"/>
                </a:solidFill>
              </a:rPr>
              <a:t>EMISIÓN DEL FALLO Y SUSTENTACIÓN RECURSO DE APELACIÓN</a:t>
            </a:r>
            <a:endParaRPr lang="es-CO" sz="1100" b="1" dirty="0">
              <a:solidFill>
                <a:srgbClr val="0000FF"/>
              </a:solidFill>
            </a:endParaRPr>
          </a:p>
        </p:txBody>
      </p:sp>
      <p:sp>
        <p:nvSpPr>
          <p:cNvPr id="15" name="AutoShape 22">
            <a:extLst>
              <a:ext uri="{FF2B5EF4-FFF2-40B4-BE49-F238E27FC236}">
                <a16:creationId xmlns:a16="http://schemas.microsoft.com/office/drawing/2014/main" id="{5FB16549-87B0-7A15-056B-C971725EEBE7}"/>
              </a:ext>
            </a:extLst>
          </p:cNvPr>
          <p:cNvSpPr>
            <a:spLocks noChangeArrowheads="1"/>
          </p:cNvSpPr>
          <p:nvPr/>
        </p:nvSpPr>
        <p:spPr bwMode="auto">
          <a:xfrm>
            <a:off x="6116590" y="2654647"/>
            <a:ext cx="634426" cy="1008062"/>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chemeClr val="accent2"/>
          </a:solidFill>
          <a:ln w="9525" algn="ctr">
            <a:solidFill>
              <a:schemeClr val="tx1"/>
            </a:solidFill>
            <a:miter lim="800000"/>
            <a:headEnd/>
            <a:tailEnd/>
          </a:ln>
        </p:spPr>
        <p:txBody>
          <a:bodyPr wrap="none" anchor="ctr"/>
          <a:lstStyle/>
          <a:p>
            <a:endParaRPr lang="es-CO"/>
          </a:p>
        </p:txBody>
      </p:sp>
      <p:sp>
        <p:nvSpPr>
          <p:cNvPr id="16" name="Rectangle 23">
            <a:extLst>
              <a:ext uri="{FF2B5EF4-FFF2-40B4-BE49-F238E27FC236}">
                <a16:creationId xmlns:a16="http://schemas.microsoft.com/office/drawing/2014/main" id="{14FB5BCD-8D89-F5ED-5CB4-6B4549D37345}"/>
              </a:ext>
            </a:extLst>
          </p:cNvPr>
          <p:cNvSpPr>
            <a:spLocks noChangeArrowheads="1"/>
          </p:cNvSpPr>
          <p:nvPr/>
        </p:nvSpPr>
        <p:spPr bwMode="auto">
          <a:xfrm>
            <a:off x="7036944" y="2526353"/>
            <a:ext cx="1584325" cy="773359"/>
          </a:xfrm>
          <a:prstGeom prst="rect">
            <a:avLst/>
          </a:prstGeom>
          <a:solidFill>
            <a:schemeClr val="tx2">
              <a:lumMod val="60000"/>
              <a:lumOff val="40000"/>
            </a:schemeClr>
          </a:solidFill>
          <a:ln w="9525" algn="ctr">
            <a:solidFill>
              <a:schemeClr val="tx1"/>
            </a:solidFill>
            <a:miter lim="800000"/>
            <a:headEnd/>
            <a:tailEnd/>
          </a:ln>
        </p:spPr>
        <p:txBody>
          <a:bodyPr wrap="none" anchor="ctr"/>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endParaRPr lang="es-CO" altLang="es-CO" sz="1400" b="1" dirty="0">
              <a:solidFill>
                <a:schemeClr val="bg1"/>
              </a:solidFill>
              <a:latin typeface="Book Antiqua" pitchFamily="18" charset="0"/>
            </a:endParaRPr>
          </a:p>
          <a:p>
            <a:pPr algn="ctr" eaLnBrk="1" hangingPunct="1">
              <a:spcBef>
                <a:spcPct val="0"/>
              </a:spcBef>
              <a:buFontTx/>
              <a:buNone/>
            </a:pPr>
            <a:r>
              <a:rPr lang="es-CO" altLang="es-CO" sz="1400" b="1" dirty="0">
                <a:solidFill>
                  <a:schemeClr val="bg1"/>
                </a:solidFill>
                <a:latin typeface="Book Antiqua" pitchFamily="18" charset="0"/>
              </a:rPr>
              <a:t>REMISIÓN AL </a:t>
            </a:r>
          </a:p>
          <a:p>
            <a:pPr algn="ctr" eaLnBrk="1" hangingPunct="1">
              <a:spcBef>
                <a:spcPct val="0"/>
              </a:spcBef>
              <a:buFontTx/>
              <a:buNone/>
            </a:pPr>
            <a:r>
              <a:rPr lang="es-CO" altLang="es-CO" sz="1400" b="1" dirty="0">
                <a:solidFill>
                  <a:schemeClr val="bg1"/>
                </a:solidFill>
                <a:latin typeface="Book Antiqua" pitchFamily="18" charset="0"/>
              </a:rPr>
              <a:t>COMPETENTE</a:t>
            </a:r>
          </a:p>
          <a:p>
            <a:pPr algn="ctr" eaLnBrk="1" hangingPunct="1">
              <a:spcBef>
                <a:spcPct val="0"/>
              </a:spcBef>
              <a:buFontTx/>
              <a:buNone/>
            </a:pPr>
            <a:r>
              <a:rPr lang="es-CO" altLang="es-CO" sz="1400" b="1" dirty="0">
                <a:solidFill>
                  <a:schemeClr val="bg1"/>
                </a:solidFill>
                <a:latin typeface="Book Antiqua" pitchFamily="18" charset="0"/>
              </a:rPr>
              <a:t> POR FALTA LEVE</a:t>
            </a:r>
          </a:p>
          <a:p>
            <a:pPr algn="ctr" eaLnBrk="1" hangingPunct="1">
              <a:spcBef>
                <a:spcPct val="0"/>
              </a:spcBef>
              <a:buFontTx/>
              <a:buNone/>
            </a:pPr>
            <a:endParaRPr lang="es-ES" altLang="es-CO" sz="1600" b="1" dirty="0">
              <a:solidFill>
                <a:schemeClr val="bg1"/>
              </a:solidFill>
              <a:latin typeface="Book Antiqua" pitchFamily="18" charset="0"/>
            </a:endParaRPr>
          </a:p>
        </p:txBody>
      </p:sp>
      <p:sp>
        <p:nvSpPr>
          <p:cNvPr id="17" name="Flecha curvada hacia la derecha 16">
            <a:extLst>
              <a:ext uri="{FF2B5EF4-FFF2-40B4-BE49-F238E27FC236}">
                <a16:creationId xmlns:a16="http://schemas.microsoft.com/office/drawing/2014/main" id="{E54429AE-9491-AD5E-52C5-3A3C466F5A4C}"/>
              </a:ext>
            </a:extLst>
          </p:cNvPr>
          <p:cNvSpPr/>
          <p:nvPr/>
        </p:nvSpPr>
        <p:spPr>
          <a:xfrm>
            <a:off x="2185781" y="3997480"/>
            <a:ext cx="2604541" cy="2228352"/>
          </a:xfrm>
          <a:prstGeom prst="curvedRightArrow">
            <a:avLst>
              <a:gd name="adj1" fmla="val 25000"/>
              <a:gd name="adj2" fmla="val 50000"/>
              <a:gd name="adj3" fmla="val 73469"/>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19" name="Rectángulo redondeado 18">
            <a:extLst>
              <a:ext uri="{FF2B5EF4-FFF2-40B4-BE49-F238E27FC236}">
                <a16:creationId xmlns:a16="http://schemas.microsoft.com/office/drawing/2014/main" id="{BC75FBC2-C85F-B4E6-555F-1BFE1AE24038}"/>
              </a:ext>
            </a:extLst>
          </p:cNvPr>
          <p:cNvSpPr/>
          <p:nvPr/>
        </p:nvSpPr>
        <p:spPr>
          <a:xfrm>
            <a:off x="5669973" y="2005446"/>
            <a:ext cx="337734" cy="1855355"/>
          </a:xfrm>
          <a:prstGeom prst="roundRect">
            <a:avLst/>
          </a:prstGeom>
          <a:solidFill>
            <a:schemeClr val="tx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CO" sz="1200" b="1" dirty="0">
                <a:solidFill>
                  <a:schemeClr val="bg1"/>
                </a:solidFill>
              </a:rPr>
              <a:t>E</a:t>
            </a:r>
          </a:p>
          <a:p>
            <a:pPr algn="ctr"/>
            <a:r>
              <a:rPr lang="es-CO" sz="1200" b="1" dirty="0">
                <a:solidFill>
                  <a:schemeClr val="bg1"/>
                </a:solidFill>
              </a:rPr>
              <a:t>V</a:t>
            </a:r>
          </a:p>
          <a:p>
            <a:pPr algn="ctr"/>
            <a:r>
              <a:rPr lang="es-CO" sz="1200" b="1" dirty="0">
                <a:solidFill>
                  <a:schemeClr val="bg1"/>
                </a:solidFill>
              </a:rPr>
              <a:t>A</a:t>
            </a:r>
          </a:p>
          <a:p>
            <a:pPr algn="ctr"/>
            <a:r>
              <a:rPr lang="es-CO" sz="1200" b="1" dirty="0">
                <a:solidFill>
                  <a:schemeClr val="bg1"/>
                </a:solidFill>
              </a:rPr>
              <a:t>L</a:t>
            </a:r>
          </a:p>
          <a:p>
            <a:pPr algn="ctr"/>
            <a:r>
              <a:rPr lang="es-CO" sz="1200" b="1" dirty="0">
                <a:solidFill>
                  <a:schemeClr val="bg1"/>
                </a:solidFill>
              </a:rPr>
              <a:t>U</a:t>
            </a:r>
          </a:p>
          <a:p>
            <a:pPr algn="ctr"/>
            <a:r>
              <a:rPr lang="es-CO" sz="1200" b="1" dirty="0">
                <a:solidFill>
                  <a:schemeClr val="bg1"/>
                </a:solidFill>
              </a:rPr>
              <a:t>A</a:t>
            </a:r>
          </a:p>
          <a:p>
            <a:pPr algn="ctr"/>
            <a:r>
              <a:rPr lang="es-CO" sz="1200" b="1" dirty="0">
                <a:solidFill>
                  <a:schemeClr val="bg1"/>
                </a:solidFill>
              </a:rPr>
              <a:t>C</a:t>
            </a:r>
          </a:p>
          <a:p>
            <a:pPr algn="ctr"/>
            <a:r>
              <a:rPr lang="es-CO" sz="1200" b="1" dirty="0">
                <a:solidFill>
                  <a:schemeClr val="bg1"/>
                </a:solidFill>
              </a:rPr>
              <a:t>I</a:t>
            </a:r>
          </a:p>
          <a:p>
            <a:pPr algn="ctr"/>
            <a:r>
              <a:rPr lang="es-CO" sz="1200" b="1" dirty="0" err="1">
                <a:solidFill>
                  <a:schemeClr val="bg1"/>
                </a:solidFill>
              </a:rPr>
              <a:t>Ó</a:t>
            </a:r>
            <a:endParaRPr lang="es-CO" sz="1200" b="1" dirty="0">
              <a:solidFill>
                <a:schemeClr val="bg1"/>
              </a:solidFill>
            </a:endParaRPr>
          </a:p>
          <a:p>
            <a:pPr algn="ctr"/>
            <a:r>
              <a:rPr lang="es-CO" sz="1200" b="1" dirty="0">
                <a:solidFill>
                  <a:schemeClr val="bg1"/>
                </a:solidFill>
              </a:rPr>
              <a:t>N</a:t>
            </a:r>
          </a:p>
        </p:txBody>
      </p:sp>
    </p:spTree>
    <p:extLst>
      <p:ext uri="{BB962C8B-B14F-4D97-AF65-F5344CB8AC3E}">
        <p14:creationId xmlns:p14="http://schemas.microsoft.com/office/powerpoint/2010/main" val="3494408201"/>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42A8E26-D27A-49B5-7ADF-D85B520E04C2}"/>
              </a:ext>
            </a:extLst>
          </p:cNvPr>
          <p:cNvSpPr txBox="1">
            <a:spLocks noChangeArrowheads="1"/>
          </p:cNvSpPr>
          <p:nvPr/>
        </p:nvSpPr>
        <p:spPr>
          <a:xfrm>
            <a:off x="1774825" y="349250"/>
            <a:ext cx="8642350" cy="61039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s-MX" altLang="es-CO" sz="3600" b="1">
                <a:solidFill>
                  <a:srgbClr val="0000FF"/>
                </a:solidFill>
              </a:rPr>
              <a:t>                   </a:t>
            </a:r>
            <a:endParaRPr lang="es-MX" altLang="es-CO" sz="3600" b="1" dirty="0">
              <a:solidFill>
                <a:srgbClr val="0000FF"/>
              </a:solidFill>
            </a:endParaRPr>
          </a:p>
        </p:txBody>
      </p:sp>
      <p:sp>
        <p:nvSpPr>
          <p:cNvPr id="3" name="Marcador de contenido 2">
            <a:extLst>
              <a:ext uri="{FF2B5EF4-FFF2-40B4-BE49-F238E27FC236}">
                <a16:creationId xmlns:a16="http://schemas.microsoft.com/office/drawing/2014/main" id="{F9782F94-F646-5F9C-F5E3-F5B0CBBC17DF}"/>
              </a:ext>
            </a:extLst>
          </p:cNvPr>
          <p:cNvSpPr txBox="1">
            <a:spLocks noChangeArrowheads="1"/>
          </p:cNvSpPr>
          <p:nvPr/>
        </p:nvSpPr>
        <p:spPr>
          <a:xfrm>
            <a:off x="395800" y="1172329"/>
            <a:ext cx="12038209" cy="5978708"/>
          </a:xfrm>
          <a:prstGeom prst="rect">
            <a:avLst/>
          </a:prstGeom>
        </p:spPr>
        <p:txBody>
          <a:bodyPr vert="horz" lIns="51298" tIns="51298" rIns="51298" bIns="51298" rtlCol="0" anchor="t">
            <a:no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400755" lvl="1" indent="-400755">
              <a:spcBef>
                <a:spcPts val="1346"/>
              </a:spcBef>
              <a:spcAft>
                <a:spcPts val="224"/>
              </a:spcAft>
              <a:buSzPct val="100000"/>
              <a:buFont typeface="Wingdings" panose="05000000000000000000" pitchFamily="2" charset="2"/>
              <a:buChar char="Ø"/>
              <a:defRPr/>
            </a:pPr>
            <a:r>
              <a:rPr lang="es-CO" altLang="es-CO" b="1" dirty="0">
                <a:solidFill>
                  <a:schemeClr val="bg1"/>
                </a:solidFill>
                <a:latin typeface="Arial" panose="020B0604020202020204" pitchFamily="34" charset="0"/>
                <a:cs typeface="Arial" panose="020B0604020202020204" pitchFamily="34" charset="0"/>
              </a:rPr>
              <a:t>Lea y evalúe la noticia disciplinaria cuantas veces sea necesario</a:t>
            </a:r>
          </a:p>
          <a:p>
            <a:pPr>
              <a:spcBef>
                <a:spcPts val="1346"/>
              </a:spcBef>
              <a:spcAft>
                <a:spcPts val="224"/>
              </a:spcAft>
              <a:buSzPct val="100000"/>
              <a:buFont typeface="Wingdings" panose="05000000000000000000" pitchFamily="2" charset="2"/>
              <a:buChar char="Ø"/>
              <a:defRPr/>
            </a:pPr>
            <a:r>
              <a:rPr lang="es-CO" altLang="es-CO" sz="2000" b="1" dirty="0">
                <a:solidFill>
                  <a:schemeClr val="bg1"/>
                </a:solidFill>
                <a:latin typeface="Arial" panose="020B0604020202020204" pitchFamily="34" charset="0"/>
                <a:cs typeface="Arial" panose="020B0604020202020204" pitchFamily="34" charset="0"/>
              </a:rPr>
              <a:t> Determine con puntualidad cuáles son los hechos disciplinariamente relevantes</a:t>
            </a:r>
          </a:p>
          <a:p>
            <a:pPr>
              <a:spcBef>
                <a:spcPts val="1346"/>
              </a:spcBef>
              <a:spcAft>
                <a:spcPts val="224"/>
              </a:spcAft>
              <a:buSzPct val="100000"/>
              <a:buFont typeface="Wingdings" panose="05000000000000000000" pitchFamily="2" charset="2"/>
              <a:buChar char="Ø"/>
              <a:defRPr/>
            </a:pPr>
            <a:r>
              <a:rPr lang="es-CO" altLang="es-CO" sz="2000" b="1" dirty="0">
                <a:solidFill>
                  <a:schemeClr val="bg1"/>
                </a:solidFill>
                <a:latin typeface="Arial" panose="020B0604020202020204" pitchFamily="34" charset="0"/>
                <a:cs typeface="Arial" panose="020B0604020202020204" pitchFamily="34" charset="0"/>
              </a:rPr>
              <a:t> Establezca término de caducidad</a:t>
            </a:r>
          </a:p>
          <a:p>
            <a:pPr>
              <a:spcBef>
                <a:spcPts val="1346"/>
              </a:spcBef>
              <a:spcAft>
                <a:spcPts val="224"/>
              </a:spcAft>
              <a:buSzPct val="100000"/>
              <a:buFont typeface="Wingdings" panose="05000000000000000000" pitchFamily="2" charset="2"/>
              <a:buChar char="Ø"/>
              <a:defRPr/>
            </a:pPr>
            <a:r>
              <a:rPr lang="es-CO" altLang="es-CO" sz="2000" b="1" dirty="0">
                <a:solidFill>
                  <a:schemeClr val="bg1"/>
                </a:solidFill>
                <a:latin typeface="Arial" panose="020B0604020202020204" pitchFamily="34" charset="0"/>
                <a:cs typeface="Arial" panose="020B0604020202020204" pitchFamily="34" charset="0"/>
              </a:rPr>
              <a:t> Verifique la competencia</a:t>
            </a:r>
          </a:p>
          <a:p>
            <a:pPr>
              <a:spcBef>
                <a:spcPts val="1346"/>
              </a:spcBef>
              <a:spcAft>
                <a:spcPts val="224"/>
              </a:spcAft>
              <a:buSzPct val="100000"/>
              <a:buFont typeface="Wingdings" panose="05000000000000000000" pitchFamily="2" charset="2"/>
              <a:buChar char="Ø"/>
              <a:defRPr/>
            </a:pPr>
            <a:endParaRPr lang="es-CO" altLang="es-CO" sz="2000" b="1" dirty="0">
              <a:solidFill>
                <a:schemeClr val="bg1"/>
              </a:solidFill>
              <a:latin typeface="Arial" panose="020B0604020202020204" pitchFamily="34" charset="0"/>
              <a:cs typeface="Arial" panose="020B0604020202020204" pitchFamily="34" charset="0"/>
            </a:endParaRPr>
          </a:p>
          <a:p>
            <a:pPr>
              <a:spcBef>
                <a:spcPts val="1346"/>
              </a:spcBef>
              <a:spcAft>
                <a:spcPts val="224"/>
              </a:spcAft>
              <a:buSzPct val="100000"/>
              <a:buFont typeface="Wingdings" panose="05000000000000000000" pitchFamily="2" charset="2"/>
              <a:buChar char="Ø"/>
              <a:defRPr/>
            </a:pPr>
            <a:r>
              <a:rPr lang="es-CO" altLang="es-CO" sz="2000" b="1" dirty="0">
                <a:solidFill>
                  <a:schemeClr val="bg1"/>
                </a:solidFill>
                <a:latin typeface="Arial" panose="020B0604020202020204" pitchFamily="34" charset="0"/>
                <a:cs typeface="Arial" panose="020B0604020202020204" pitchFamily="34" charset="0"/>
              </a:rPr>
              <a:t> Genere hipótesis respecto de:</a:t>
            </a:r>
          </a:p>
          <a:p>
            <a:pPr>
              <a:spcBef>
                <a:spcPts val="1346"/>
              </a:spcBef>
              <a:spcAft>
                <a:spcPts val="224"/>
              </a:spcAft>
              <a:buSzPct val="100000"/>
              <a:buFont typeface="Wingdings" panose="05000000000000000000" pitchFamily="2" charset="2"/>
              <a:buChar char="Ø"/>
              <a:defRPr/>
            </a:pPr>
            <a:endParaRPr lang="es-CO" altLang="es-CO" sz="2000" b="1" dirty="0">
              <a:solidFill>
                <a:schemeClr val="bg1"/>
              </a:solidFill>
              <a:latin typeface="Arial" panose="020B0604020202020204" pitchFamily="34" charset="0"/>
              <a:cs typeface="Arial" panose="020B0604020202020204" pitchFamily="34" charset="0"/>
            </a:endParaRPr>
          </a:p>
          <a:p>
            <a:pPr>
              <a:spcBef>
                <a:spcPts val="1346"/>
              </a:spcBef>
              <a:spcAft>
                <a:spcPts val="224"/>
              </a:spcAft>
              <a:buSzPct val="100000"/>
              <a:buFont typeface="Wingdings" panose="05000000000000000000" pitchFamily="2" charset="2"/>
              <a:buChar char="Ø"/>
              <a:defRPr/>
            </a:pPr>
            <a:endParaRPr lang="es-CO" altLang="es-CO" sz="2000" b="1" dirty="0">
              <a:solidFill>
                <a:schemeClr val="bg1"/>
              </a:solidFill>
              <a:latin typeface="Arial" panose="020B0604020202020204" pitchFamily="34" charset="0"/>
              <a:cs typeface="Arial" panose="020B0604020202020204" pitchFamily="34" charset="0"/>
            </a:endParaRPr>
          </a:p>
          <a:p>
            <a:pPr>
              <a:spcBef>
                <a:spcPts val="1346"/>
              </a:spcBef>
              <a:spcAft>
                <a:spcPts val="224"/>
              </a:spcAft>
              <a:buSzPct val="100000"/>
              <a:buFont typeface="Wingdings" panose="05000000000000000000" pitchFamily="2" charset="2"/>
              <a:buChar char="Ø"/>
              <a:defRPr/>
            </a:pPr>
            <a:endParaRPr lang="es-CO" altLang="es-CO" sz="2000" b="1" dirty="0">
              <a:solidFill>
                <a:schemeClr val="bg1"/>
              </a:solidFill>
              <a:latin typeface="Arial" panose="020B0604020202020204" pitchFamily="34" charset="0"/>
              <a:cs typeface="Arial" panose="020B0604020202020204" pitchFamily="34" charset="0"/>
            </a:endParaRPr>
          </a:p>
          <a:p>
            <a:pPr>
              <a:spcBef>
                <a:spcPts val="1346"/>
              </a:spcBef>
              <a:spcAft>
                <a:spcPts val="224"/>
              </a:spcAft>
              <a:buSzPct val="100000"/>
              <a:buFont typeface="Wingdings" panose="05000000000000000000" pitchFamily="2" charset="2"/>
              <a:buChar char="Ø"/>
              <a:defRPr/>
            </a:pPr>
            <a:r>
              <a:rPr lang="es-CO" altLang="es-CO" sz="2000" b="1" dirty="0">
                <a:solidFill>
                  <a:schemeClr val="bg1"/>
                </a:solidFill>
                <a:latin typeface="Arial" panose="020B0604020202020204" pitchFamily="34" charset="0"/>
                <a:cs typeface="Arial" panose="020B0604020202020204" pitchFamily="34" charset="0"/>
              </a:rPr>
              <a:t>Identifique fuentes dónde obtener la información </a:t>
            </a:r>
          </a:p>
          <a:p>
            <a:pPr>
              <a:spcBef>
                <a:spcPts val="1346"/>
              </a:spcBef>
              <a:spcAft>
                <a:spcPts val="224"/>
              </a:spcAft>
              <a:buSzPct val="100000"/>
              <a:buFont typeface="Wingdings" panose="05000000000000000000" pitchFamily="2" charset="2"/>
              <a:buChar char="Ø"/>
              <a:defRPr/>
            </a:pPr>
            <a:r>
              <a:rPr lang="es-CO" altLang="es-CO" sz="2000" b="1" dirty="0">
                <a:solidFill>
                  <a:schemeClr val="bg1"/>
                </a:solidFill>
                <a:latin typeface="Arial" panose="020B0604020202020204" pitchFamily="34" charset="0"/>
                <a:cs typeface="Arial" panose="020B0604020202020204" pitchFamily="34" charset="0"/>
              </a:rPr>
              <a:t> Determine los recursos con los que cuenta</a:t>
            </a:r>
          </a:p>
        </p:txBody>
      </p:sp>
      <p:sp>
        <p:nvSpPr>
          <p:cNvPr id="4" name="Rectángulo 3">
            <a:extLst>
              <a:ext uri="{FF2B5EF4-FFF2-40B4-BE49-F238E27FC236}">
                <a16:creationId xmlns:a16="http://schemas.microsoft.com/office/drawing/2014/main" id="{8E527DF9-FFC8-1C09-1F4F-D1FA35C1EFC4}"/>
              </a:ext>
            </a:extLst>
          </p:cNvPr>
          <p:cNvSpPr/>
          <p:nvPr/>
        </p:nvSpPr>
        <p:spPr>
          <a:xfrm>
            <a:off x="2289229" y="251662"/>
            <a:ext cx="7201843" cy="445635"/>
          </a:xfrm>
          <a:prstGeom prst="rect">
            <a:avLst/>
          </a:prstGeom>
          <a:ln>
            <a:solidFill>
              <a:schemeClr val="bg1"/>
            </a:solidFill>
          </a:ln>
        </p:spPr>
        <p:txBody>
          <a:bodyPr wrap="none">
            <a:spAutoFit/>
          </a:bodyPr>
          <a:lstStyle/>
          <a:p>
            <a:pPr>
              <a:lnSpc>
                <a:spcPct val="80000"/>
              </a:lnSpc>
              <a:spcBef>
                <a:spcPct val="0"/>
              </a:spcBef>
              <a:spcAft>
                <a:spcPts val="673"/>
              </a:spcAft>
              <a:buClr>
                <a:srgbClr val="000000"/>
              </a:buClr>
              <a:buSzPct val="100000"/>
              <a:defRPr/>
            </a:pPr>
            <a:r>
              <a:rPr lang="en-US" sz="2800" b="1" cap="all" spc="112" dirty="0">
                <a:solidFill>
                  <a:schemeClr val="bg1"/>
                </a:solidFill>
                <a:latin typeface="Calibri" panose="020F0502020204030204" pitchFamily="34" charset="0"/>
                <a:cs typeface="Calibri" panose="020F0502020204030204" pitchFamily="34" charset="0"/>
              </a:rPr>
              <a:t>EVALUACIÓN DE LA NOTICIA DISCIPLINARIA</a:t>
            </a:r>
            <a:endParaRPr lang="en-US" sz="2800" cap="all" spc="112" dirty="0">
              <a:solidFill>
                <a:schemeClr val="bg1"/>
              </a:solidFill>
              <a:latin typeface="Calibri" panose="020F0502020204030204" pitchFamily="34" charset="0"/>
              <a:cs typeface="Calibri" panose="020F0502020204030204" pitchFamily="34" charset="0"/>
            </a:endParaRPr>
          </a:p>
        </p:txBody>
      </p:sp>
      <p:sp>
        <p:nvSpPr>
          <p:cNvPr id="5" name="Rectángulo redondeado 4">
            <a:extLst>
              <a:ext uri="{FF2B5EF4-FFF2-40B4-BE49-F238E27FC236}">
                <a16:creationId xmlns:a16="http://schemas.microsoft.com/office/drawing/2014/main" id="{3AF2F20D-40A2-320C-2916-85BA7CB990BA}"/>
              </a:ext>
            </a:extLst>
          </p:cNvPr>
          <p:cNvSpPr/>
          <p:nvPr/>
        </p:nvSpPr>
        <p:spPr>
          <a:xfrm>
            <a:off x="5647745" y="2336989"/>
            <a:ext cx="5756570" cy="3348682"/>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1346"/>
              </a:spcBef>
              <a:spcAft>
                <a:spcPts val="224"/>
              </a:spcAft>
              <a:buSzPct val="100000"/>
              <a:buNone/>
              <a:defRPr/>
            </a:pPr>
            <a:r>
              <a:rPr lang="es-CO" altLang="es-CO" sz="1800" b="1" dirty="0">
                <a:solidFill>
                  <a:srgbClr val="000000"/>
                </a:solidFill>
                <a:latin typeface="Arial" panose="020B0604020202020204" pitchFamily="34" charset="0"/>
                <a:cs typeface="Arial" panose="020B0604020202020204" pitchFamily="34" charset="0"/>
              </a:rPr>
              <a:t>-</a:t>
            </a:r>
            <a:r>
              <a:rPr lang="es-CO" altLang="es-CO" sz="1800" dirty="0">
                <a:solidFill>
                  <a:srgbClr val="000000"/>
                </a:solidFill>
                <a:latin typeface="Arial" panose="020B0604020202020204" pitchFamily="34" charset="0"/>
                <a:cs typeface="Arial" panose="020B0604020202020204" pitchFamily="34" charset="0"/>
              </a:rPr>
              <a:t> Posibles conductas a investigar</a:t>
            </a:r>
          </a:p>
          <a:p>
            <a:pPr>
              <a:spcBef>
                <a:spcPts val="1346"/>
              </a:spcBef>
              <a:spcAft>
                <a:spcPts val="224"/>
              </a:spcAft>
              <a:buSzPct val="100000"/>
              <a:buNone/>
              <a:defRPr/>
            </a:pPr>
            <a:r>
              <a:rPr lang="es-CO" altLang="es-CO" sz="1800" b="1" dirty="0">
                <a:solidFill>
                  <a:srgbClr val="000000"/>
                </a:solidFill>
                <a:latin typeface="Arial" panose="020B0604020202020204" pitchFamily="34" charset="0"/>
                <a:cs typeface="Arial" panose="020B0604020202020204" pitchFamily="34" charset="0"/>
              </a:rPr>
              <a:t>-</a:t>
            </a:r>
            <a:r>
              <a:rPr lang="es-CO" altLang="es-CO" sz="1800" dirty="0">
                <a:solidFill>
                  <a:srgbClr val="000000"/>
                </a:solidFill>
                <a:latin typeface="Arial" panose="020B0604020202020204" pitchFamily="34" charset="0"/>
                <a:cs typeface="Arial" panose="020B0604020202020204" pitchFamily="34" charset="0"/>
              </a:rPr>
              <a:t> Posibles servidores implicados</a:t>
            </a:r>
          </a:p>
          <a:p>
            <a:pPr>
              <a:spcBef>
                <a:spcPts val="1346"/>
              </a:spcBef>
              <a:spcAft>
                <a:spcPts val="224"/>
              </a:spcAft>
              <a:buSzPct val="100000"/>
              <a:buNone/>
              <a:defRPr/>
            </a:pPr>
            <a:r>
              <a:rPr lang="es-CO" altLang="es-CO" sz="1800" b="1" dirty="0">
                <a:solidFill>
                  <a:srgbClr val="000000"/>
                </a:solidFill>
                <a:latin typeface="Arial" panose="020B0604020202020204" pitchFamily="34" charset="0"/>
                <a:cs typeface="Arial" panose="020B0604020202020204" pitchFamily="34" charset="0"/>
              </a:rPr>
              <a:t>-</a:t>
            </a:r>
            <a:r>
              <a:rPr lang="es-CO" altLang="es-CO" sz="1800" dirty="0">
                <a:solidFill>
                  <a:srgbClr val="000000"/>
                </a:solidFill>
                <a:latin typeface="Arial" panose="020B0604020202020204" pitchFamily="34" charset="0"/>
                <a:cs typeface="Arial" panose="020B0604020202020204" pitchFamily="34" charset="0"/>
              </a:rPr>
              <a:t> Posible adecuación típica</a:t>
            </a:r>
          </a:p>
          <a:p>
            <a:pPr>
              <a:spcBef>
                <a:spcPts val="1346"/>
              </a:spcBef>
              <a:spcAft>
                <a:spcPts val="224"/>
              </a:spcAft>
              <a:buSzPct val="100000"/>
              <a:buNone/>
              <a:defRPr/>
            </a:pPr>
            <a:r>
              <a:rPr lang="es-CO" altLang="es-CO" sz="1800" b="1" dirty="0">
                <a:solidFill>
                  <a:srgbClr val="000000"/>
                </a:solidFill>
                <a:latin typeface="Arial" panose="020B0604020202020204" pitchFamily="34" charset="0"/>
                <a:cs typeface="Arial" panose="020B0604020202020204" pitchFamily="34" charset="0"/>
              </a:rPr>
              <a:t>-</a:t>
            </a:r>
            <a:r>
              <a:rPr lang="es-CO" altLang="es-CO" sz="1800" dirty="0">
                <a:solidFill>
                  <a:srgbClr val="000000"/>
                </a:solidFill>
                <a:latin typeface="Arial" panose="020B0604020202020204" pitchFamily="34" charset="0"/>
                <a:cs typeface="Arial" panose="020B0604020202020204" pitchFamily="34" charset="0"/>
              </a:rPr>
              <a:t> Medios probatorios</a:t>
            </a:r>
          </a:p>
          <a:p>
            <a:pPr>
              <a:spcBef>
                <a:spcPts val="1346"/>
              </a:spcBef>
              <a:spcAft>
                <a:spcPts val="224"/>
              </a:spcAft>
              <a:buSzPct val="100000"/>
              <a:buNone/>
              <a:defRPr/>
            </a:pPr>
            <a:r>
              <a:rPr lang="es-CO" altLang="es-CO" sz="1800" b="1" dirty="0">
                <a:solidFill>
                  <a:srgbClr val="000000"/>
                </a:solidFill>
                <a:latin typeface="Arial" panose="020B0604020202020204" pitchFamily="34" charset="0"/>
                <a:cs typeface="Arial" panose="020B0604020202020204" pitchFamily="34" charset="0"/>
              </a:rPr>
              <a:t>- </a:t>
            </a:r>
            <a:r>
              <a:rPr lang="es-CO" altLang="es-CO" sz="1800" dirty="0">
                <a:solidFill>
                  <a:srgbClr val="000000"/>
                </a:solidFill>
                <a:latin typeface="Arial" panose="020B0604020202020204" pitchFamily="34" charset="0"/>
                <a:cs typeface="Arial" panose="020B0604020202020204" pitchFamily="34" charset="0"/>
              </a:rPr>
              <a:t>Si se requiere apoyo técnico, científico o artístico </a:t>
            </a:r>
          </a:p>
        </p:txBody>
      </p:sp>
    </p:spTree>
    <p:extLst>
      <p:ext uri="{BB962C8B-B14F-4D97-AF65-F5344CB8AC3E}">
        <p14:creationId xmlns:p14="http://schemas.microsoft.com/office/powerpoint/2010/main" val="386928246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135FF-9C96-C4A0-8C74-A5351DF8FB36}"/>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392CE94A-CD7F-2642-59D9-7E16C6F8CDEC}"/>
              </a:ext>
            </a:extLst>
          </p:cNvPr>
          <p:cNvSpPr txBox="1"/>
          <p:nvPr/>
        </p:nvSpPr>
        <p:spPr>
          <a:xfrm>
            <a:off x="3344091" y="251400"/>
            <a:ext cx="6178731" cy="954107"/>
          </a:xfrm>
          <a:prstGeom prst="rect">
            <a:avLst/>
          </a:prstGeom>
          <a:noFill/>
          <a:ln>
            <a:solidFill>
              <a:schemeClr val="bg1"/>
            </a:solidFill>
          </a:ln>
        </p:spPr>
        <p:txBody>
          <a:bodyPr wrap="square" rtlCol="0">
            <a:spAutoFit/>
          </a:bodyPr>
          <a:lstStyle/>
          <a:p>
            <a:pPr algn="ctr"/>
            <a:r>
              <a:rPr lang="es-ES_tradnl" sz="3200" b="1" dirty="0">
                <a:solidFill>
                  <a:schemeClr val="bg1"/>
                </a:solidFill>
              </a:rPr>
              <a:t>LABORES DE VERIFICACIÓN</a:t>
            </a:r>
          </a:p>
          <a:p>
            <a:pPr algn="ctr"/>
            <a:r>
              <a:rPr lang="es-ES_tradnl" sz="2400" b="1" dirty="0">
                <a:solidFill>
                  <a:schemeClr val="bg1"/>
                </a:solidFill>
              </a:rPr>
              <a:t>Art. 137</a:t>
            </a:r>
          </a:p>
        </p:txBody>
      </p:sp>
      <p:sp>
        <p:nvSpPr>
          <p:cNvPr id="4" name="Rectángulo redondeado 3">
            <a:extLst>
              <a:ext uri="{FF2B5EF4-FFF2-40B4-BE49-F238E27FC236}">
                <a16:creationId xmlns:a16="http://schemas.microsoft.com/office/drawing/2014/main" id="{7146F996-526D-7C09-A9E5-757779DFDA25}"/>
              </a:ext>
            </a:extLst>
          </p:cNvPr>
          <p:cNvSpPr/>
          <p:nvPr/>
        </p:nvSpPr>
        <p:spPr>
          <a:xfrm>
            <a:off x="1197429" y="1737360"/>
            <a:ext cx="9797142" cy="403642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CO" sz="3200" b="0" i="0" dirty="0">
                <a:solidFill>
                  <a:schemeClr val="tx1"/>
                </a:solidFill>
                <a:effectLst/>
                <a:latin typeface="Calibri" panose="020F0502020204030204" pitchFamily="34" charset="0"/>
                <a:cs typeface="Calibri" panose="020F0502020204030204" pitchFamily="34" charset="0"/>
              </a:rPr>
              <a:t>El funcionario con atribución disciplinaria podrá adelantar diligencias de verificación, previas a tomar la decisión de dar inicio o no a la acción disciplinaria, con el propósito de establecer su procedibilidad, de lo contrario se inhibirá. </a:t>
            </a:r>
            <a:r>
              <a:rPr lang="es-CO" sz="3200" b="1" i="0" u="sng" dirty="0">
                <a:solidFill>
                  <a:schemeClr val="tx1"/>
                </a:solidFill>
                <a:effectLst/>
                <a:latin typeface="Calibri" panose="020F0502020204030204" pitchFamily="34" charset="0"/>
                <a:cs typeface="Calibri" panose="020F0502020204030204" pitchFamily="34" charset="0"/>
              </a:rPr>
              <a:t>Durante las labores de verificación no podrán practicarse pruebas.</a:t>
            </a:r>
            <a:endParaRPr lang="es-ES_tradnl" sz="3200" b="1" u="sng"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87129399"/>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AB4E4C8-1641-4DF2-D533-DAD02754765B}"/>
              </a:ext>
            </a:extLst>
          </p:cNvPr>
          <p:cNvSpPr txBox="1"/>
          <p:nvPr/>
        </p:nvSpPr>
        <p:spPr>
          <a:xfrm>
            <a:off x="3526971" y="417818"/>
            <a:ext cx="5426417" cy="954107"/>
          </a:xfrm>
          <a:prstGeom prst="rect">
            <a:avLst/>
          </a:prstGeom>
          <a:noFill/>
          <a:ln>
            <a:solidFill>
              <a:schemeClr val="bg1"/>
            </a:solidFill>
          </a:ln>
        </p:spPr>
        <p:txBody>
          <a:bodyPr wrap="square" rtlCol="0">
            <a:spAutoFit/>
          </a:bodyPr>
          <a:lstStyle/>
          <a:p>
            <a:pPr algn="ctr"/>
            <a:r>
              <a:rPr lang="es-ES_tradnl" sz="3200" b="1" dirty="0">
                <a:solidFill>
                  <a:schemeClr val="bg1"/>
                </a:solidFill>
              </a:rPr>
              <a:t>DECISIÓN INHIBITORIA</a:t>
            </a:r>
          </a:p>
          <a:p>
            <a:pPr algn="ctr"/>
            <a:r>
              <a:rPr lang="es-ES_tradnl" sz="2400" b="1" dirty="0">
                <a:solidFill>
                  <a:schemeClr val="bg1"/>
                </a:solidFill>
              </a:rPr>
              <a:t>Art. 137</a:t>
            </a:r>
          </a:p>
        </p:txBody>
      </p:sp>
      <p:sp>
        <p:nvSpPr>
          <p:cNvPr id="3" name="Bisel 2">
            <a:extLst>
              <a:ext uri="{FF2B5EF4-FFF2-40B4-BE49-F238E27FC236}">
                <a16:creationId xmlns:a16="http://schemas.microsoft.com/office/drawing/2014/main" id="{E256E940-10C7-14F2-DDE6-FAADEEE3161D}"/>
              </a:ext>
            </a:extLst>
          </p:cNvPr>
          <p:cNvSpPr/>
          <p:nvPr/>
        </p:nvSpPr>
        <p:spPr>
          <a:xfrm>
            <a:off x="1831486" y="2408773"/>
            <a:ext cx="1893865" cy="582038"/>
          </a:xfrm>
          <a:prstGeom prst="bevel">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00" b="1" dirty="0">
                <a:solidFill>
                  <a:schemeClr val="tx1"/>
                </a:solidFill>
              </a:rPr>
              <a:t>CAUSALES </a:t>
            </a:r>
          </a:p>
        </p:txBody>
      </p:sp>
      <p:sp>
        <p:nvSpPr>
          <p:cNvPr id="4" name="Rectángulo redondeado 3">
            <a:extLst>
              <a:ext uri="{FF2B5EF4-FFF2-40B4-BE49-F238E27FC236}">
                <a16:creationId xmlns:a16="http://schemas.microsoft.com/office/drawing/2014/main" id="{FF2F55E5-CAC8-0167-687F-900BF7AC446B}"/>
              </a:ext>
            </a:extLst>
          </p:cNvPr>
          <p:cNvSpPr/>
          <p:nvPr/>
        </p:nvSpPr>
        <p:spPr>
          <a:xfrm>
            <a:off x="4860959" y="1812531"/>
            <a:ext cx="6378205" cy="195942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s-CO" b="0" i="0" dirty="0">
                <a:solidFill>
                  <a:schemeClr val="tx1"/>
                </a:solidFill>
                <a:effectLst/>
                <a:latin typeface="Open Sans" panose="020B0606030504020204" pitchFamily="34" charset="0"/>
              </a:rPr>
              <a:t>Cuando la información o queja sea manifiestamente temeraria. </a:t>
            </a:r>
          </a:p>
          <a:p>
            <a:pPr marL="285750" indent="-285750" algn="just">
              <a:buFont typeface="Arial" panose="020B0604020202020204" pitchFamily="34" charset="0"/>
              <a:buChar char="•"/>
            </a:pPr>
            <a:r>
              <a:rPr lang="es-CO" dirty="0">
                <a:solidFill>
                  <a:schemeClr val="tx1"/>
                </a:solidFill>
                <a:latin typeface="Open Sans" panose="020B0606030504020204" pitchFamily="34" charset="0"/>
              </a:rPr>
              <a:t>S</a:t>
            </a:r>
            <a:r>
              <a:rPr lang="es-CO" b="0" i="0" dirty="0">
                <a:solidFill>
                  <a:schemeClr val="tx1"/>
                </a:solidFill>
                <a:effectLst/>
                <a:latin typeface="Open Sans" panose="020B0606030504020204" pitchFamily="34" charset="0"/>
              </a:rPr>
              <a:t>e refiera a hechos disciplinariamente irrelevantes </a:t>
            </a:r>
          </a:p>
          <a:p>
            <a:pPr marL="285750" indent="-285750" algn="just">
              <a:buFont typeface="Arial" panose="020B0604020202020204" pitchFamily="34" charset="0"/>
              <a:buChar char="•"/>
            </a:pPr>
            <a:r>
              <a:rPr lang="es-CO" dirty="0">
                <a:solidFill>
                  <a:schemeClr val="tx1"/>
                </a:solidFill>
                <a:latin typeface="Open Sans" panose="020B0606030504020204" pitchFamily="34" charset="0"/>
              </a:rPr>
              <a:t>D</a:t>
            </a:r>
            <a:r>
              <a:rPr lang="es-CO" b="0" i="0" dirty="0">
                <a:solidFill>
                  <a:schemeClr val="tx1"/>
                </a:solidFill>
                <a:effectLst/>
                <a:latin typeface="Open Sans" panose="020B0606030504020204" pitchFamily="34" charset="0"/>
              </a:rPr>
              <a:t>e imposible ocurrencia. </a:t>
            </a:r>
            <a:endParaRPr lang="es-CO" dirty="0">
              <a:solidFill>
                <a:schemeClr val="tx1"/>
              </a:solidFill>
              <a:latin typeface="Open Sans" panose="020B0606030504020204" pitchFamily="34" charset="0"/>
            </a:endParaRPr>
          </a:p>
          <a:p>
            <a:pPr marL="285750" indent="-285750" algn="just">
              <a:buFont typeface="Arial" panose="020B0604020202020204" pitchFamily="34" charset="0"/>
              <a:buChar char="•"/>
            </a:pPr>
            <a:r>
              <a:rPr lang="es-CO" b="0" i="0" dirty="0">
                <a:solidFill>
                  <a:schemeClr val="tx1"/>
                </a:solidFill>
                <a:effectLst/>
                <a:latin typeface="Open Sans" panose="020B0606030504020204" pitchFamily="34" charset="0"/>
              </a:rPr>
              <a:t>Sean presentados de manera absolutamente inconcreta o difusa. </a:t>
            </a:r>
          </a:p>
          <a:p>
            <a:pPr marL="285750" indent="-285750" algn="just">
              <a:buFont typeface="Arial" panose="020B0604020202020204" pitchFamily="34" charset="0"/>
              <a:buChar char="•"/>
            </a:pPr>
            <a:r>
              <a:rPr lang="es-CO" dirty="0">
                <a:solidFill>
                  <a:srgbClr val="FF0000"/>
                </a:solidFill>
                <a:latin typeface="Open Sans" panose="020B0606030504020204" pitchFamily="34" charset="0"/>
              </a:rPr>
              <a:t>C</a:t>
            </a:r>
            <a:r>
              <a:rPr lang="es-CO" b="0" i="0" dirty="0">
                <a:solidFill>
                  <a:srgbClr val="FF0000"/>
                </a:solidFill>
                <a:effectLst/>
                <a:latin typeface="Open Sans" panose="020B0606030504020204" pitchFamily="34" charset="0"/>
              </a:rPr>
              <a:t>uando la acción no puede iniciarse</a:t>
            </a:r>
            <a:endParaRPr lang="es-ES_tradnl" dirty="0">
              <a:solidFill>
                <a:srgbClr val="FF0000"/>
              </a:solidFill>
            </a:endParaRPr>
          </a:p>
        </p:txBody>
      </p:sp>
      <p:sp>
        <p:nvSpPr>
          <p:cNvPr id="5" name="Flecha derecha 4">
            <a:extLst>
              <a:ext uri="{FF2B5EF4-FFF2-40B4-BE49-F238E27FC236}">
                <a16:creationId xmlns:a16="http://schemas.microsoft.com/office/drawing/2014/main" id="{622F9239-DEF0-3FDB-9921-81E2F892C468}"/>
              </a:ext>
            </a:extLst>
          </p:cNvPr>
          <p:cNvSpPr/>
          <p:nvPr/>
        </p:nvSpPr>
        <p:spPr>
          <a:xfrm>
            <a:off x="3957305" y="2512163"/>
            <a:ext cx="824935" cy="350411"/>
          </a:xfrm>
          <a:prstGeom prst="rightArrow">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bg1"/>
              </a:solidFill>
            </a:endParaRPr>
          </a:p>
        </p:txBody>
      </p:sp>
      <p:sp>
        <p:nvSpPr>
          <p:cNvPr id="6" name="Flecha derecha 5">
            <a:extLst>
              <a:ext uri="{FF2B5EF4-FFF2-40B4-BE49-F238E27FC236}">
                <a16:creationId xmlns:a16="http://schemas.microsoft.com/office/drawing/2014/main" id="{DD8881FB-1CFD-425D-9518-07325107612A}"/>
              </a:ext>
            </a:extLst>
          </p:cNvPr>
          <p:cNvSpPr/>
          <p:nvPr/>
        </p:nvSpPr>
        <p:spPr>
          <a:xfrm>
            <a:off x="3957304" y="4948556"/>
            <a:ext cx="824935" cy="350411"/>
          </a:xfrm>
          <a:prstGeom prst="rightArrow">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bg1"/>
              </a:solidFill>
            </a:endParaRPr>
          </a:p>
        </p:txBody>
      </p:sp>
      <p:sp>
        <p:nvSpPr>
          <p:cNvPr id="7" name="Bisel 6">
            <a:extLst>
              <a:ext uri="{FF2B5EF4-FFF2-40B4-BE49-F238E27FC236}">
                <a16:creationId xmlns:a16="http://schemas.microsoft.com/office/drawing/2014/main" id="{67FCEAA4-0872-3FC2-1C6E-9204411C0188}"/>
              </a:ext>
            </a:extLst>
          </p:cNvPr>
          <p:cNvSpPr/>
          <p:nvPr/>
        </p:nvSpPr>
        <p:spPr>
          <a:xfrm>
            <a:off x="1831485" y="4832743"/>
            <a:ext cx="1893865" cy="582038"/>
          </a:xfrm>
          <a:prstGeom prst="bevel">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00" b="1" dirty="0">
                <a:solidFill>
                  <a:schemeClr val="tx1"/>
                </a:solidFill>
              </a:rPr>
              <a:t>EFECTOS</a:t>
            </a:r>
          </a:p>
        </p:txBody>
      </p:sp>
      <p:sp>
        <p:nvSpPr>
          <p:cNvPr id="8" name="Rectángulo redondeado 7">
            <a:extLst>
              <a:ext uri="{FF2B5EF4-FFF2-40B4-BE49-F238E27FC236}">
                <a16:creationId xmlns:a16="http://schemas.microsoft.com/office/drawing/2014/main" id="{296DBACC-CE53-621E-1996-0B0467B987BE}"/>
              </a:ext>
            </a:extLst>
          </p:cNvPr>
          <p:cNvSpPr/>
          <p:nvPr/>
        </p:nvSpPr>
        <p:spPr>
          <a:xfrm>
            <a:off x="4860958" y="4523410"/>
            <a:ext cx="6378205" cy="1200702"/>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85574" indent="-185574" algn="just">
              <a:buFontTx/>
              <a:buChar char="-"/>
            </a:pPr>
            <a:r>
              <a:rPr lang="es-ES_tradnl" sz="2400" dirty="0">
                <a:solidFill>
                  <a:schemeClr val="tx1"/>
                </a:solidFill>
              </a:rPr>
              <a:t>No hace tránsito a cosa juzgada</a:t>
            </a:r>
          </a:p>
          <a:p>
            <a:pPr marL="185574" indent="-185574" algn="just">
              <a:buFontTx/>
              <a:buChar char="-"/>
            </a:pPr>
            <a:r>
              <a:rPr lang="es-ES_tradnl" sz="2400" dirty="0">
                <a:solidFill>
                  <a:schemeClr val="tx1"/>
                </a:solidFill>
              </a:rPr>
              <a:t>No procede recurso</a:t>
            </a:r>
          </a:p>
          <a:p>
            <a:pPr marL="185574" indent="-185574" algn="just">
              <a:buFontTx/>
              <a:buChar char="-"/>
            </a:pPr>
            <a:r>
              <a:rPr lang="es-ES_tradnl" sz="2400" dirty="0">
                <a:solidFill>
                  <a:schemeClr val="tx1"/>
                </a:solidFill>
              </a:rPr>
              <a:t>Se debe comunicar al quejoso</a:t>
            </a:r>
          </a:p>
        </p:txBody>
      </p:sp>
    </p:spTree>
    <p:extLst>
      <p:ext uri="{BB962C8B-B14F-4D97-AF65-F5344CB8AC3E}">
        <p14:creationId xmlns:p14="http://schemas.microsoft.com/office/powerpoint/2010/main" val="1233393128"/>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isel 2">
            <a:extLst>
              <a:ext uri="{FF2B5EF4-FFF2-40B4-BE49-F238E27FC236}">
                <a16:creationId xmlns:a16="http://schemas.microsoft.com/office/drawing/2014/main" id="{5EAD32B7-52B9-8647-4C54-7F7B096195BA}"/>
              </a:ext>
            </a:extLst>
          </p:cNvPr>
          <p:cNvSpPr/>
          <p:nvPr/>
        </p:nvSpPr>
        <p:spPr>
          <a:xfrm>
            <a:off x="496389" y="5164534"/>
            <a:ext cx="3031013" cy="974886"/>
          </a:xfrm>
          <a:prstGeom prst="bevel">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00" b="1" dirty="0">
                <a:solidFill>
                  <a:schemeClr val="tx1"/>
                </a:solidFill>
              </a:rPr>
              <a:t>TÉRMINO</a:t>
            </a:r>
          </a:p>
        </p:txBody>
      </p:sp>
      <p:sp>
        <p:nvSpPr>
          <p:cNvPr id="4" name="Rectángulo redondeado 3">
            <a:extLst>
              <a:ext uri="{FF2B5EF4-FFF2-40B4-BE49-F238E27FC236}">
                <a16:creationId xmlns:a16="http://schemas.microsoft.com/office/drawing/2014/main" id="{7B3F6FC6-9778-B3E8-9408-2FA544DF378F}"/>
              </a:ext>
            </a:extLst>
          </p:cNvPr>
          <p:cNvSpPr/>
          <p:nvPr/>
        </p:nvSpPr>
        <p:spPr>
          <a:xfrm>
            <a:off x="5618766" y="5164534"/>
            <a:ext cx="6091668" cy="91299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buFontTx/>
              <a:buChar char="-"/>
            </a:pPr>
            <a:endParaRPr lang="es-ES_tradnl" sz="2000" dirty="0">
              <a:solidFill>
                <a:srgbClr val="000000"/>
              </a:solidFill>
            </a:endParaRPr>
          </a:p>
          <a:p>
            <a:r>
              <a:rPr lang="es-ES_tradnl" sz="2000" b="0" i="0" dirty="0">
                <a:solidFill>
                  <a:srgbClr val="000000"/>
                </a:solidFill>
                <a:effectLst/>
                <a:latin typeface="Calibri" panose="020F0502020204030204" pitchFamily="34" charset="0"/>
                <a:cs typeface="Calibri" panose="020F0502020204030204" pitchFamily="34" charset="0"/>
              </a:rPr>
              <a:t>E</a:t>
            </a:r>
            <a:r>
              <a:rPr lang="es-CO" sz="2000" b="0" i="0" dirty="0">
                <a:solidFill>
                  <a:srgbClr val="4B4949"/>
                </a:solidFill>
                <a:effectLst/>
                <a:latin typeface="Calibri" panose="020F0502020204030204" pitchFamily="34" charset="0"/>
                <a:cs typeface="Calibri" panose="020F0502020204030204" pitchFamily="34" charset="0"/>
              </a:rPr>
              <a:t>l término de la indagación no podrá ser superior a seis meses</a:t>
            </a:r>
            <a:r>
              <a:rPr lang="es-CO" sz="2000" b="0" i="0" dirty="0">
                <a:solidFill>
                  <a:srgbClr val="4B4949"/>
                </a:solidFill>
                <a:effectLst/>
                <a:latin typeface="Open Sans" panose="020B0606030504020204" pitchFamily="34" charset="0"/>
              </a:rPr>
              <a:t>. </a:t>
            </a:r>
            <a:endParaRPr lang="es-ES_tradnl" sz="2000" dirty="0">
              <a:solidFill>
                <a:srgbClr val="000000"/>
              </a:solidFill>
            </a:endParaRPr>
          </a:p>
          <a:p>
            <a:endParaRPr lang="es-ES_tradnl" sz="2000" dirty="0">
              <a:solidFill>
                <a:srgbClr val="000000"/>
              </a:solidFill>
            </a:endParaRPr>
          </a:p>
        </p:txBody>
      </p:sp>
      <p:sp>
        <p:nvSpPr>
          <p:cNvPr id="5" name="Flecha derecha 4">
            <a:extLst>
              <a:ext uri="{FF2B5EF4-FFF2-40B4-BE49-F238E27FC236}">
                <a16:creationId xmlns:a16="http://schemas.microsoft.com/office/drawing/2014/main" id="{B8F627B2-0C6E-2F3C-2F8D-DFDC912A8C3F}"/>
              </a:ext>
            </a:extLst>
          </p:cNvPr>
          <p:cNvSpPr/>
          <p:nvPr/>
        </p:nvSpPr>
        <p:spPr>
          <a:xfrm>
            <a:off x="4016990" y="5407999"/>
            <a:ext cx="942486" cy="48795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tx1"/>
              </a:solidFill>
            </a:endParaRPr>
          </a:p>
        </p:txBody>
      </p:sp>
      <p:sp>
        <p:nvSpPr>
          <p:cNvPr id="9" name="CuadroTexto 8">
            <a:extLst>
              <a:ext uri="{FF2B5EF4-FFF2-40B4-BE49-F238E27FC236}">
                <a16:creationId xmlns:a16="http://schemas.microsoft.com/office/drawing/2014/main" id="{4954126F-B51C-90E8-5D04-C25B6EEC39C0}"/>
              </a:ext>
            </a:extLst>
          </p:cNvPr>
          <p:cNvSpPr txBox="1"/>
          <p:nvPr/>
        </p:nvSpPr>
        <p:spPr>
          <a:xfrm>
            <a:off x="2921134" y="201365"/>
            <a:ext cx="6349732" cy="646331"/>
          </a:xfrm>
          <a:prstGeom prst="rect">
            <a:avLst/>
          </a:prstGeom>
          <a:noFill/>
          <a:ln>
            <a:solidFill>
              <a:schemeClr val="bg1"/>
            </a:solidFill>
          </a:ln>
        </p:spPr>
        <p:txBody>
          <a:bodyPr wrap="square" rtlCol="0">
            <a:spAutoFit/>
          </a:bodyPr>
          <a:lstStyle/>
          <a:p>
            <a:pPr algn="ctr"/>
            <a:r>
              <a:rPr lang="es-ES_tradnl" sz="3600" b="1" dirty="0">
                <a:solidFill>
                  <a:schemeClr val="bg1"/>
                </a:solidFill>
              </a:rPr>
              <a:t>INDAGACIÓN PRELIMINAR</a:t>
            </a:r>
          </a:p>
        </p:txBody>
      </p:sp>
      <p:sp>
        <p:nvSpPr>
          <p:cNvPr id="10" name="Bisel 9">
            <a:extLst>
              <a:ext uri="{FF2B5EF4-FFF2-40B4-BE49-F238E27FC236}">
                <a16:creationId xmlns:a16="http://schemas.microsoft.com/office/drawing/2014/main" id="{8E1A2977-5A8B-FF1F-9B95-E6D7512BE86B}"/>
              </a:ext>
            </a:extLst>
          </p:cNvPr>
          <p:cNvSpPr/>
          <p:nvPr/>
        </p:nvSpPr>
        <p:spPr>
          <a:xfrm>
            <a:off x="496389" y="3213196"/>
            <a:ext cx="2937529" cy="974886"/>
          </a:xfrm>
          <a:prstGeom prst="bevel">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solidFill>
                  <a:schemeClr val="tx1"/>
                </a:solidFill>
              </a:rPr>
              <a:t>OBJETIVO</a:t>
            </a:r>
          </a:p>
        </p:txBody>
      </p:sp>
      <p:sp>
        <p:nvSpPr>
          <p:cNvPr id="11" name="Rectángulo redondeado 10">
            <a:extLst>
              <a:ext uri="{FF2B5EF4-FFF2-40B4-BE49-F238E27FC236}">
                <a16:creationId xmlns:a16="http://schemas.microsoft.com/office/drawing/2014/main" id="{A896B0BA-6198-4847-A73F-2521533E1A0A}"/>
              </a:ext>
            </a:extLst>
          </p:cNvPr>
          <p:cNvSpPr/>
          <p:nvPr/>
        </p:nvSpPr>
        <p:spPr>
          <a:xfrm>
            <a:off x="5574297" y="3027327"/>
            <a:ext cx="6121314" cy="1583862"/>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CO" b="0" i="0" dirty="0">
                <a:solidFill>
                  <a:schemeClr val="tx1"/>
                </a:solidFill>
                <a:effectLst/>
                <a:latin typeface="Calibri" panose="020F0502020204030204" pitchFamily="34" charset="0"/>
                <a:cs typeface="Calibri" panose="020F0502020204030204" pitchFamily="34" charset="0"/>
              </a:rPr>
              <a:t>La indagación tendrá como fines verificar la ocurrencia de la conducta, determinar si esta es constitutiva de falta disciplinaria, individualizar e identificar al presunto investigado y establecer si ha actuado al amparo de una causal de exclusión de responsabilidad.</a:t>
            </a:r>
            <a:endParaRPr lang="es-ES_tradnl" dirty="0">
              <a:solidFill>
                <a:schemeClr val="tx1"/>
              </a:solidFill>
              <a:latin typeface="Calibri" panose="020F0502020204030204" pitchFamily="34" charset="0"/>
              <a:cs typeface="Calibri" panose="020F0502020204030204" pitchFamily="34" charset="0"/>
            </a:endParaRPr>
          </a:p>
        </p:txBody>
      </p:sp>
      <p:sp>
        <p:nvSpPr>
          <p:cNvPr id="12" name="Flecha derecha 11">
            <a:extLst>
              <a:ext uri="{FF2B5EF4-FFF2-40B4-BE49-F238E27FC236}">
                <a16:creationId xmlns:a16="http://schemas.microsoft.com/office/drawing/2014/main" id="{1D54B133-1677-6367-A2CB-DC4AD23C665F}"/>
              </a:ext>
            </a:extLst>
          </p:cNvPr>
          <p:cNvSpPr/>
          <p:nvPr/>
        </p:nvSpPr>
        <p:spPr>
          <a:xfrm>
            <a:off x="4074864" y="3451854"/>
            <a:ext cx="932507" cy="48795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bg1"/>
              </a:solidFill>
            </a:endParaRPr>
          </a:p>
        </p:txBody>
      </p:sp>
      <p:sp>
        <p:nvSpPr>
          <p:cNvPr id="13" name="Bisel 12">
            <a:extLst>
              <a:ext uri="{FF2B5EF4-FFF2-40B4-BE49-F238E27FC236}">
                <a16:creationId xmlns:a16="http://schemas.microsoft.com/office/drawing/2014/main" id="{4C695057-C98C-92B5-92A9-B4700DBE5A9A}"/>
              </a:ext>
            </a:extLst>
          </p:cNvPr>
          <p:cNvSpPr/>
          <p:nvPr/>
        </p:nvSpPr>
        <p:spPr>
          <a:xfrm>
            <a:off x="496389" y="1336705"/>
            <a:ext cx="2959299" cy="974886"/>
          </a:xfrm>
          <a:prstGeom prst="bevel">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solidFill>
                  <a:schemeClr val="tx1"/>
                </a:solidFill>
              </a:rPr>
              <a:t>OPORTUNIDAD</a:t>
            </a:r>
          </a:p>
        </p:txBody>
      </p:sp>
      <p:sp>
        <p:nvSpPr>
          <p:cNvPr id="14" name="Rectángulo redondeado 13">
            <a:extLst>
              <a:ext uri="{FF2B5EF4-FFF2-40B4-BE49-F238E27FC236}">
                <a16:creationId xmlns:a16="http://schemas.microsoft.com/office/drawing/2014/main" id="{50FAD9C3-FE07-BDF9-05F0-645B322E71E5}"/>
              </a:ext>
            </a:extLst>
          </p:cNvPr>
          <p:cNvSpPr/>
          <p:nvPr/>
        </p:nvSpPr>
        <p:spPr>
          <a:xfrm>
            <a:off x="5574297" y="1299412"/>
            <a:ext cx="6121314" cy="122171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CO" b="0" i="0" dirty="0">
                <a:solidFill>
                  <a:schemeClr val="tx1"/>
                </a:solidFill>
                <a:effectLst/>
                <a:latin typeface="Calibri" panose="020F0502020204030204" pitchFamily="34" charset="0"/>
                <a:cs typeface="Calibri" panose="020F0502020204030204" pitchFamily="34" charset="0"/>
              </a:rPr>
              <a:t>Una vez conocido el hecho o recibido el informe o la queja, el competente verificará los requisitos previstos en el artículo </a:t>
            </a:r>
            <a:r>
              <a:rPr lang="es-CO" b="0" i="0" u="none" strike="noStrike" dirty="0">
                <a:solidFill>
                  <a:schemeClr val="tx1"/>
                </a:solidFill>
                <a:effectLst/>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129</a:t>
            </a:r>
            <a:r>
              <a:rPr lang="es-CO" b="0" i="0" dirty="0">
                <a:solidFill>
                  <a:schemeClr val="tx1"/>
                </a:solidFill>
                <a:effectLst/>
                <a:latin typeface="Calibri" panose="020F0502020204030204" pitchFamily="34" charset="0"/>
                <a:cs typeface="Calibri" panose="020F0502020204030204" pitchFamily="34" charset="0"/>
              </a:rPr>
              <a:t> de esta ley y mediante auto dará inicio al proceso con la etapa de indagación.</a:t>
            </a:r>
            <a:endParaRPr lang="es-ES_tradnl" dirty="0">
              <a:solidFill>
                <a:schemeClr val="tx1"/>
              </a:solidFill>
              <a:latin typeface="Calibri" panose="020F0502020204030204" pitchFamily="34" charset="0"/>
              <a:cs typeface="Calibri" panose="020F0502020204030204" pitchFamily="34" charset="0"/>
            </a:endParaRPr>
          </a:p>
        </p:txBody>
      </p:sp>
      <p:sp>
        <p:nvSpPr>
          <p:cNvPr id="15" name="Flecha derecha 14">
            <a:extLst>
              <a:ext uri="{FF2B5EF4-FFF2-40B4-BE49-F238E27FC236}">
                <a16:creationId xmlns:a16="http://schemas.microsoft.com/office/drawing/2014/main" id="{EDE56238-B864-5B1C-9FED-1645FF578668}"/>
              </a:ext>
            </a:extLst>
          </p:cNvPr>
          <p:cNvSpPr/>
          <p:nvPr/>
        </p:nvSpPr>
        <p:spPr>
          <a:xfrm>
            <a:off x="4074865" y="1552026"/>
            <a:ext cx="932507" cy="48795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bg1"/>
              </a:solidFill>
            </a:endParaRPr>
          </a:p>
        </p:txBody>
      </p:sp>
    </p:spTree>
    <p:extLst>
      <p:ext uri="{BB962C8B-B14F-4D97-AF65-F5344CB8AC3E}">
        <p14:creationId xmlns:p14="http://schemas.microsoft.com/office/powerpoint/2010/main" val="75684246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AF0C0-79D0-4243-2670-DAA3717ABB9B}"/>
            </a:ext>
          </a:extLst>
        </p:cNvPr>
        <p:cNvGrpSpPr/>
        <p:nvPr/>
      </p:nvGrpSpPr>
      <p:grpSpPr>
        <a:xfrm>
          <a:off x="0" y="0"/>
          <a:ext cx="0" cy="0"/>
          <a:chOff x="0" y="0"/>
          <a:chExt cx="0" cy="0"/>
        </a:xfrm>
      </p:grpSpPr>
      <p:sp>
        <p:nvSpPr>
          <p:cNvPr id="6" name="Flecha derecha 5">
            <a:extLst>
              <a:ext uri="{FF2B5EF4-FFF2-40B4-BE49-F238E27FC236}">
                <a16:creationId xmlns:a16="http://schemas.microsoft.com/office/drawing/2014/main" id="{71A7F3D2-A95D-1BD7-9390-53DE1247BC18}"/>
              </a:ext>
            </a:extLst>
          </p:cNvPr>
          <p:cNvSpPr/>
          <p:nvPr/>
        </p:nvSpPr>
        <p:spPr>
          <a:xfrm>
            <a:off x="3839733" y="5354982"/>
            <a:ext cx="942486" cy="48795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tx1"/>
              </a:solidFill>
            </a:endParaRPr>
          </a:p>
        </p:txBody>
      </p:sp>
      <p:sp>
        <p:nvSpPr>
          <p:cNvPr id="7" name="Bisel 6">
            <a:extLst>
              <a:ext uri="{FF2B5EF4-FFF2-40B4-BE49-F238E27FC236}">
                <a16:creationId xmlns:a16="http://schemas.microsoft.com/office/drawing/2014/main" id="{13402F3F-FEEF-97FB-E6A1-ECB8A85D102C}"/>
              </a:ext>
            </a:extLst>
          </p:cNvPr>
          <p:cNvSpPr/>
          <p:nvPr/>
        </p:nvSpPr>
        <p:spPr>
          <a:xfrm>
            <a:off x="366970" y="5111517"/>
            <a:ext cx="3125812" cy="974886"/>
          </a:xfrm>
          <a:prstGeom prst="bevel">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00" b="1" dirty="0">
                <a:solidFill>
                  <a:schemeClr val="tx1"/>
                </a:solidFill>
              </a:rPr>
              <a:t>EFECTOS</a:t>
            </a:r>
          </a:p>
        </p:txBody>
      </p:sp>
      <p:sp>
        <p:nvSpPr>
          <p:cNvPr id="8" name="Rectángulo redondeado 7">
            <a:extLst>
              <a:ext uri="{FF2B5EF4-FFF2-40B4-BE49-F238E27FC236}">
                <a16:creationId xmlns:a16="http://schemas.microsoft.com/office/drawing/2014/main" id="{EF036870-FB6A-FFBF-9A44-C4D5FE62033F}"/>
              </a:ext>
            </a:extLst>
          </p:cNvPr>
          <p:cNvSpPr/>
          <p:nvPr/>
        </p:nvSpPr>
        <p:spPr>
          <a:xfrm>
            <a:off x="5552960" y="4867028"/>
            <a:ext cx="6025086" cy="1463864"/>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just">
              <a:buFontTx/>
              <a:buChar char="-"/>
            </a:pPr>
            <a:r>
              <a:rPr lang="es-ES_tradnl" sz="2000" dirty="0">
                <a:solidFill>
                  <a:srgbClr val="000000"/>
                </a:solidFill>
              </a:rPr>
              <a:t>VALORACIÓN PROBATORIA – 15 DÍAS</a:t>
            </a:r>
          </a:p>
          <a:p>
            <a:pPr marL="342900" indent="-342900" algn="just">
              <a:buFontTx/>
              <a:buChar char="-"/>
            </a:pPr>
            <a:r>
              <a:rPr lang="es-ES_tradnl" sz="2000" dirty="0">
                <a:solidFill>
                  <a:srgbClr val="000000"/>
                </a:solidFill>
              </a:rPr>
              <a:t>AUTO DE CITACIÓN A AUDIENCIA</a:t>
            </a:r>
          </a:p>
          <a:p>
            <a:pPr marL="342900" indent="-342900" algn="just">
              <a:buFontTx/>
              <a:buChar char="-"/>
            </a:pPr>
            <a:r>
              <a:rPr lang="es-ES_tradnl" sz="2000" dirty="0">
                <a:solidFill>
                  <a:srgbClr val="000000"/>
                </a:solidFill>
              </a:rPr>
              <a:t>ARCHIVO</a:t>
            </a:r>
          </a:p>
          <a:p>
            <a:pPr marL="342900" indent="-342900" algn="just">
              <a:buFontTx/>
              <a:buChar char="-"/>
            </a:pPr>
            <a:r>
              <a:rPr lang="es-ES_tradnl" sz="2000" dirty="0">
                <a:solidFill>
                  <a:srgbClr val="000000"/>
                </a:solidFill>
              </a:rPr>
              <a:t>FALTA LEVE - REMISIÓN</a:t>
            </a:r>
          </a:p>
        </p:txBody>
      </p:sp>
      <p:sp>
        <p:nvSpPr>
          <p:cNvPr id="9" name="CuadroTexto 8">
            <a:extLst>
              <a:ext uri="{FF2B5EF4-FFF2-40B4-BE49-F238E27FC236}">
                <a16:creationId xmlns:a16="http://schemas.microsoft.com/office/drawing/2014/main" id="{42878A33-DD31-F2F4-34CC-74F1365B3BD5}"/>
              </a:ext>
            </a:extLst>
          </p:cNvPr>
          <p:cNvSpPr txBox="1"/>
          <p:nvPr/>
        </p:nvSpPr>
        <p:spPr>
          <a:xfrm>
            <a:off x="2921134" y="201365"/>
            <a:ext cx="6349732" cy="646331"/>
          </a:xfrm>
          <a:prstGeom prst="rect">
            <a:avLst/>
          </a:prstGeom>
          <a:noFill/>
          <a:ln>
            <a:solidFill>
              <a:schemeClr val="bg1"/>
            </a:solidFill>
          </a:ln>
        </p:spPr>
        <p:txBody>
          <a:bodyPr wrap="square" rtlCol="0">
            <a:spAutoFit/>
          </a:bodyPr>
          <a:lstStyle/>
          <a:p>
            <a:pPr algn="ctr"/>
            <a:r>
              <a:rPr lang="es-ES_tradnl" sz="3600" b="1" dirty="0">
                <a:solidFill>
                  <a:schemeClr val="bg1"/>
                </a:solidFill>
              </a:rPr>
              <a:t>INDAGACIÓN PRELIMINAR</a:t>
            </a:r>
          </a:p>
        </p:txBody>
      </p:sp>
      <p:sp>
        <p:nvSpPr>
          <p:cNvPr id="13" name="Bisel 12">
            <a:extLst>
              <a:ext uri="{FF2B5EF4-FFF2-40B4-BE49-F238E27FC236}">
                <a16:creationId xmlns:a16="http://schemas.microsoft.com/office/drawing/2014/main" id="{A554EE60-CDD4-E561-69DE-A659E7FFA348}"/>
              </a:ext>
            </a:extLst>
          </p:cNvPr>
          <p:cNvSpPr/>
          <p:nvPr/>
        </p:nvSpPr>
        <p:spPr>
          <a:xfrm>
            <a:off x="450226" y="2613896"/>
            <a:ext cx="2959299" cy="974886"/>
          </a:xfrm>
          <a:prstGeom prst="bevel">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solidFill>
                  <a:schemeClr val="tx1"/>
                </a:solidFill>
              </a:rPr>
              <a:t>DINÁMICA</a:t>
            </a:r>
          </a:p>
        </p:txBody>
      </p:sp>
      <p:sp>
        <p:nvSpPr>
          <p:cNvPr id="14" name="Rectángulo redondeado 13">
            <a:extLst>
              <a:ext uri="{FF2B5EF4-FFF2-40B4-BE49-F238E27FC236}">
                <a16:creationId xmlns:a16="http://schemas.microsoft.com/office/drawing/2014/main" id="{B9ED8FF2-0CEA-FAB4-C255-F74026865E7A}"/>
              </a:ext>
            </a:extLst>
          </p:cNvPr>
          <p:cNvSpPr/>
          <p:nvPr/>
        </p:nvSpPr>
        <p:spPr>
          <a:xfrm>
            <a:off x="5456732" y="1554481"/>
            <a:ext cx="6121314" cy="279545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s-CO" sz="1400" b="0" i="0" dirty="0">
              <a:solidFill>
                <a:srgbClr val="4B4949"/>
              </a:solidFill>
              <a:effectLst/>
              <a:latin typeface="Calibri" panose="020F0502020204030204" pitchFamily="34" charset="0"/>
              <a:cs typeface="Calibri" panose="020F0502020204030204" pitchFamily="34" charset="0"/>
            </a:endParaRPr>
          </a:p>
          <a:p>
            <a:pPr algn="just"/>
            <a:endParaRPr lang="es-CO" b="0" i="0" dirty="0">
              <a:solidFill>
                <a:srgbClr val="4B4949"/>
              </a:solidFill>
              <a:effectLst/>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s-CO" b="0" i="0" dirty="0">
                <a:solidFill>
                  <a:srgbClr val="4B4949"/>
                </a:solidFill>
                <a:effectLst/>
                <a:latin typeface="Calibri" panose="020F0502020204030204" pitchFamily="34" charset="0"/>
                <a:cs typeface="Calibri" panose="020F0502020204030204" pitchFamily="34" charset="0"/>
              </a:rPr>
              <a:t>El competente podrá valerse de los medios de prueba legalmente reconocidos y designar un funcionario para la práctica de los mismos.</a:t>
            </a:r>
          </a:p>
          <a:p>
            <a:pPr marL="285750" indent="-285750" algn="just">
              <a:buFont typeface="Arial" panose="020B0604020202020204" pitchFamily="34" charset="0"/>
              <a:buChar char="•"/>
            </a:pPr>
            <a:r>
              <a:rPr lang="es-CO" b="0" i="0" dirty="0">
                <a:solidFill>
                  <a:srgbClr val="4B4949"/>
                </a:solidFill>
                <a:effectLst/>
                <a:latin typeface="Calibri" panose="020F0502020204030204" pitchFamily="34" charset="0"/>
                <a:cs typeface="Calibri" panose="020F0502020204030204" pitchFamily="34" charset="0"/>
              </a:rPr>
              <a:t>Como medio de defensa, a solicitud del investigado, el competente le recibirá versión libre en forma personal o por escrito.</a:t>
            </a:r>
          </a:p>
          <a:p>
            <a:pPr marL="285750" indent="-285750" algn="just">
              <a:buFont typeface="Arial" panose="020B0604020202020204" pitchFamily="34" charset="0"/>
              <a:buChar char="•"/>
            </a:pPr>
            <a:r>
              <a:rPr lang="es-CO" b="0" i="0" dirty="0">
                <a:solidFill>
                  <a:srgbClr val="4B4949"/>
                </a:solidFill>
                <a:effectLst/>
                <a:latin typeface="Calibri" panose="020F0502020204030204" pitchFamily="34" charset="0"/>
                <a:cs typeface="Calibri" panose="020F0502020204030204" pitchFamily="34" charset="0"/>
              </a:rPr>
              <a:t>No se extenderá a hechos distintos de aquellos que fueron objeto de iniciación oficiosa, informe o queja y los que les sean conexos </a:t>
            </a:r>
          </a:p>
          <a:p>
            <a:br>
              <a:rPr lang="es-CO" dirty="0">
                <a:latin typeface="Calibri" panose="020F0502020204030204" pitchFamily="34" charset="0"/>
                <a:cs typeface="Calibri" panose="020F0502020204030204" pitchFamily="34" charset="0"/>
              </a:rPr>
            </a:br>
            <a:endParaRPr lang="es-ES_tradnl" dirty="0">
              <a:solidFill>
                <a:schemeClr val="tx1"/>
              </a:solidFill>
              <a:latin typeface="Calibri" panose="020F0502020204030204" pitchFamily="34" charset="0"/>
              <a:cs typeface="Calibri" panose="020F0502020204030204" pitchFamily="34" charset="0"/>
            </a:endParaRPr>
          </a:p>
        </p:txBody>
      </p:sp>
      <p:sp>
        <p:nvSpPr>
          <p:cNvPr id="15" name="Flecha derecha 14">
            <a:extLst>
              <a:ext uri="{FF2B5EF4-FFF2-40B4-BE49-F238E27FC236}">
                <a16:creationId xmlns:a16="http://schemas.microsoft.com/office/drawing/2014/main" id="{21437C57-048F-B6FE-A184-E3128D0826FA}"/>
              </a:ext>
            </a:extLst>
          </p:cNvPr>
          <p:cNvSpPr/>
          <p:nvPr/>
        </p:nvSpPr>
        <p:spPr>
          <a:xfrm>
            <a:off x="3926416" y="2853489"/>
            <a:ext cx="932507" cy="48795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bg1"/>
              </a:solidFill>
            </a:endParaRPr>
          </a:p>
        </p:txBody>
      </p:sp>
    </p:spTree>
    <p:extLst>
      <p:ext uri="{BB962C8B-B14F-4D97-AF65-F5344CB8AC3E}">
        <p14:creationId xmlns:p14="http://schemas.microsoft.com/office/powerpoint/2010/main" val="359571159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0C816-A324-5DBC-46E7-BFE35253EF30}"/>
            </a:ext>
          </a:extLst>
        </p:cNvPr>
        <p:cNvGrpSpPr/>
        <p:nvPr/>
      </p:nvGrpSpPr>
      <p:grpSpPr>
        <a:xfrm>
          <a:off x="0" y="0"/>
          <a:ext cx="0" cy="0"/>
          <a:chOff x="0" y="0"/>
          <a:chExt cx="0" cy="0"/>
        </a:xfrm>
      </p:grpSpPr>
      <p:sp>
        <p:nvSpPr>
          <p:cNvPr id="3" name="Bisel 2">
            <a:extLst>
              <a:ext uri="{FF2B5EF4-FFF2-40B4-BE49-F238E27FC236}">
                <a16:creationId xmlns:a16="http://schemas.microsoft.com/office/drawing/2014/main" id="{EA9064AB-C40E-7B7E-3165-ECD1625A4C18}"/>
              </a:ext>
            </a:extLst>
          </p:cNvPr>
          <p:cNvSpPr/>
          <p:nvPr/>
        </p:nvSpPr>
        <p:spPr>
          <a:xfrm>
            <a:off x="496389" y="5164534"/>
            <a:ext cx="3031013" cy="974886"/>
          </a:xfrm>
          <a:prstGeom prst="bevel">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400" b="1" dirty="0">
                <a:solidFill>
                  <a:schemeClr val="tx1"/>
                </a:solidFill>
              </a:rPr>
              <a:t>AUSENCIA</a:t>
            </a:r>
          </a:p>
        </p:txBody>
      </p:sp>
      <p:sp>
        <p:nvSpPr>
          <p:cNvPr id="4" name="Rectángulo redondeado 3">
            <a:extLst>
              <a:ext uri="{FF2B5EF4-FFF2-40B4-BE49-F238E27FC236}">
                <a16:creationId xmlns:a16="http://schemas.microsoft.com/office/drawing/2014/main" id="{46C2CA8C-2847-090F-66C1-48B8DCC7BFC0}"/>
              </a:ext>
            </a:extLst>
          </p:cNvPr>
          <p:cNvSpPr/>
          <p:nvPr/>
        </p:nvSpPr>
        <p:spPr>
          <a:xfrm>
            <a:off x="5618766" y="4411983"/>
            <a:ext cx="6091668" cy="210638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CO" sz="1600" dirty="0">
                <a:solidFill>
                  <a:srgbClr val="4B4949"/>
                </a:solidFill>
                <a:latin typeface="Calibri" panose="020F0502020204030204" pitchFamily="34" charset="0"/>
                <a:cs typeface="Calibri" panose="020F0502020204030204" pitchFamily="34" charset="0"/>
              </a:rPr>
              <a:t>S</a:t>
            </a:r>
            <a:r>
              <a:rPr lang="es-CO" sz="1600" b="0" i="0" dirty="0">
                <a:solidFill>
                  <a:srgbClr val="4B4949"/>
                </a:solidFill>
                <a:effectLst/>
                <a:latin typeface="Calibri" panose="020F0502020204030204" pitchFamily="34" charset="0"/>
                <a:cs typeface="Calibri" panose="020F0502020204030204" pitchFamily="34" charset="0"/>
              </a:rPr>
              <a:t>i el investigado no comparece luego de la </a:t>
            </a:r>
            <a:r>
              <a:rPr lang="es-CO" sz="1600" b="0" i="0" dirty="0" err="1">
                <a:solidFill>
                  <a:srgbClr val="4B4949"/>
                </a:solidFill>
                <a:effectLst/>
                <a:latin typeface="Calibri" panose="020F0502020204030204" pitchFamily="34" charset="0"/>
                <a:cs typeface="Calibri" panose="020F0502020204030204" pitchFamily="34" charset="0"/>
              </a:rPr>
              <a:t>desfijación</a:t>
            </a:r>
            <a:r>
              <a:rPr lang="es-CO" sz="1600" b="0" i="0" dirty="0">
                <a:solidFill>
                  <a:srgbClr val="4B4949"/>
                </a:solidFill>
                <a:effectLst/>
                <a:latin typeface="Calibri" panose="020F0502020204030204" pitchFamily="34" charset="0"/>
                <a:cs typeface="Calibri" panose="020F0502020204030204" pitchFamily="34" charset="0"/>
              </a:rPr>
              <a:t> del edicto que notifica el auto de citación a audiencia, se le designará defensor de oficio al que se notificará personalmente el auto de cargos y citación de audiencia, con quien proseguirá la actuación.</a:t>
            </a:r>
          </a:p>
          <a:p>
            <a:pPr algn="just"/>
            <a:endParaRPr lang="es-CO" sz="1600" b="0" i="0" dirty="0">
              <a:solidFill>
                <a:srgbClr val="4B4949"/>
              </a:solidFill>
              <a:effectLst/>
              <a:latin typeface="Calibri" panose="020F0502020204030204" pitchFamily="34" charset="0"/>
              <a:cs typeface="Calibri" panose="020F0502020204030204" pitchFamily="34" charset="0"/>
            </a:endParaRPr>
          </a:p>
          <a:p>
            <a:pPr algn="just"/>
            <a:r>
              <a:rPr lang="es-CO" sz="1600" b="0" i="0" dirty="0">
                <a:solidFill>
                  <a:srgbClr val="4B4949"/>
                </a:solidFill>
                <a:effectLst/>
                <a:latin typeface="Calibri" panose="020F0502020204030204" pitchFamily="34" charset="0"/>
                <a:cs typeface="Calibri" panose="020F0502020204030204" pitchFamily="34" charset="0"/>
              </a:rPr>
              <a:t>El investigado o su apoderado de confianza podrán presentarse en cualquier momento y asumir el proceso en el estado en que se encuentre.</a:t>
            </a:r>
          </a:p>
        </p:txBody>
      </p:sp>
      <p:sp>
        <p:nvSpPr>
          <p:cNvPr id="5" name="Flecha derecha 4">
            <a:extLst>
              <a:ext uri="{FF2B5EF4-FFF2-40B4-BE49-F238E27FC236}">
                <a16:creationId xmlns:a16="http://schemas.microsoft.com/office/drawing/2014/main" id="{CDF94AC3-7788-D2F2-AE72-4A7A4BCDB735}"/>
              </a:ext>
            </a:extLst>
          </p:cNvPr>
          <p:cNvSpPr/>
          <p:nvPr/>
        </p:nvSpPr>
        <p:spPr>
          <a:xfrm>
            <a:off x="4016990" y="5407999"/>
            <a:ext cx="942486" cy="48795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tx1"/>
              </a:solidFill>
            </a:endParaRPr>
          </a:p>
        </p:txBody>
      </p:sp>
      <p:sp>
        <p:nvSpPr>
          <p:cNvPr id="9" name="CuadroTexto 8">
            <a:extLst>
              <a:ext uri="{FF2B5EF4-FFF2-40B4-BE49-F238E27FC236}">
                <a16:creationId xmlns:a16="http://schemas.microsoft.com/office/drawing/2014/main" id="{1846979F-5D65-BC35-3C36-D9D9D6375325}"/>
              </a:ext>
            </a:extLst>
          </p:cNvPr>
          <p:cNvSpPr txBox="1"/>
          <p:nvPr/>
        </p:nvSpPr>
        <p:spPr>
          <a:xfrm>
            <a:off x="2921134" y="201365"/>
            <a:ext cx="6349732" cy="646331"/>
          </a:xfrm>
          <a:prstGeom prst="rect">
            <a:avLst/>
          </a:prstGeom>
          <a:noFill/>
          <a:ln>
            <a:solidFill>
              <a:schemeClr val="bg1"/>
            </a:solidFill>
          </a:ln>
        </p:spPr>
        <p:txBody>
          <a:bodyPr wrap="square" rtlCol="0">
            <a:spAutoFit/>
          </a:bodyPr>
          <a:lstStyle/>
          <a:p>
            <a:pPr algn="ctr"/>
            <a:r>
              <a:rPr lang="es-ES_tradnl" sz="3600" b="1" dirty="0">
                <a:solidFill>
                  <a:schemeClr val="bg1"/>
                </a:solidFill>
              </a:rPr>
              <a:t>CITACIÓN A AUDIENCIA</a:t>
            </a:r>
          </a:p>
        </p:txBody>
      </p:sp>
      <p:sp>
        <p:nvSpPr>
          <p:cNvPr id="10" name="Bisel 9">
            <a:extLst>
              <a:ext uri="{FF2B5EF4-FFF2-40B4-BE49-F238E27FC236}">
                <a16:creationId xmlns:a16="http://schemas.microsoft.com/office/drawing/2014/main" id="{F4120DBA-C737-5049-5BBF-5E8D693018E3}"/>
              </a:ext>
            </a:extLst>
          </p:cNvPr>
          <p:cNvSpPr/>
          <p:nvPr/>
        </p:nvSpPr>
        <p:spPr>
          <a:xfrm>
            <a:off x="496389" y="2808246"/>
            <a:ext cx="2937529" cy="974886"/>
          </a:xfrm>
          <a:prstGeom prst="bevel">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solidFill>
                  <a:schemeClr val="tx1"/>
                </a:solidFill>
              </a:rPr>
              <a:t>TRÁMITE PREVIO</a:t>
            </a:r>
          </a:p>
        </p:txBody>
      </p:sp>
      <p:sp>
        <p:nvSpPr>
          <p:cNvPr id="11" name="Rectángulo redondeado 10">
            <a:extLst>
              <a:ext uri="{FF2B5EF4-FFF2-40B4-BE49-F238E27FC236}">
                <a16:creationId xmlns:a16="http://schemas.microsoft.com/office/drawing/2014/main" id="{BE22FAD5-F68F-171C-E1E9-EC7B247832A5}"/>
              </a:ext>
            </a:extLst>
          </p:cNvPr>
          <p:cNvSpPr/>
          <p:nvPr/>
        </p:nvSpPr>
        <p:spPr>
          <a:xfrm>
            <a:off x="5574297" y="2622374"/>
            <a:ext cx="6121314" cy="1583862"/>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es-ES_tradnl" dirty="0">
                <a:solidFill>
                  <a:schemeClr val="tx1"/>
                </a:solidFill>
                <a:latin typeface="Calibri" panose="020F0502020204030204" pitchFamily="34" charset="0"/>
                <a:cs typeface="Calibri" panose="020F0502020204030204" pitchFamily="34" charset="0"/>
              </a:rPr>
              <a:t>NOTIFICACIÓN PERSONAL</a:t>
            </a:r>
          </a:p>
          <a:p>
            <a:pPr marL="285750" indent="-285750" algn="just">
              <a:buFontTx/>
              <a:buChar char="-"/>
            </a:pPr>
            <a:r>
              <a:rPr lang="es-ES_tradnl" dirty="0">
                <a:solidFill>
                  <a:schemeClr val="tx1"/>
                </a:solidFill>
                <a:latin typeface="Calibri" panose="020F0502020204030204" pitchFamily="34" charset="0"/>
                <a:cs typeface="Calibri" panose="020F0502020204030204" pitchFamily="34" charset="0"/>
              </a:rPr>
              <a:t>NO ANTES DE 10 NI DESPUÉS DE 15 DÍAS</a:t>
            </a:r>
          </a:p>
          <a:p>
            <a:pPr marL="285750" indent="-285750" algn="just">
              <a:buFontTx/>
              <a:buChar char="-"/>
            </a:pPr>
            <a:r>
              <a:rPr lang="es-ES_tradnl" dirty="0">
                <a:solidFill>
                  <a:schemeClr val="tx1"/>
                </a:solidFill>
                <a:latin typeface="Calibri" panose="020F0502020204030204" pitchFamily="34" charset="0"/>
                <a:cs typeface="Calibri" panose="020F0502020204030204" pitchFamily="34" charset="0"/>
              </a:rPr>
              <a:t>FIJACIÓN DE EDICTO</a:t>
            </a:r>
          </a:p>
          <a:p>
            <a:pPr marL="285750" indent="-285750" algn="just">
              <a:buFontTx/>
              <a:buChar char="-"/>
            </a:pPr>
            <a:r>
              <a:rPr lang="es-ES_tradnl" dirty="0">
                <a:solidFill>
                  <a:schemeClr val="tx1"/>
                </a:solidFill>
                <a:latin typeface="Calibri" panose="020F0502020204030204" pitchFamily="34" charset="0"/>
                <a:cs typeface="Calibri" panose="020F0502020204030204" pitchFamily="34" charset="0"/>
              </a:rPr>
              <a:t>SUSPENSIÓN POR DESARROLLO DE OPERACIONES</a:t>
            </a:r>
          </a:p>
          <a:p>
            <a:pPr marL="285750" indent="-285750" algn="just">
              <a:buFontTx/>
              <a:buChar char="-"/>
            </a:pPr>
            <a:r>
              <a:rPr lang="es-ES_tradnl" dirty="0">
                <a:solidFill>
                  <a:schemeClr val="tx1"/>
                </a:solidFill>
                <a:latin typeface="Calibri" panose="020F0502020204030204" pitchFamily="34" charset="0"/>
                <a:cs typeface="Calibri" panose="020F0502020204030204" pitchFamily="34" charset="0"/>
              </a:rPr>
              <a:t>UTILIZACIÓN DE DE MEDIOS TÉCNICOS</a:t>
            </a:r>
          </a:p>
        </p:txBody>
      </p:sp>
      <p:sp>
        <p:nvSpPr>
          <p:cNvPr id="12" name="Flecha derecha 11">
            <a:extLst>
              <a:ext uri="{FF2B5EF4-FFF2-40B4-BE49-F238E27FC236}">
                <a16:creationId xmlns:a16="http://schemas.microsoft.com/office/drawing/2014/main" id="{6242FF13-2645-ABCF-91D1-FA0E22035402}"/>
              </a:ext>
            </a:extLst>
          </p:cNvPr>
          <p:cNvSpPr/>
          <p:nvPr/>
        </p:nvSpPr>
        <p:spPr>
          <a:xfrm>
            <a:off x="4074864" y="2981590"/>
            <a:ext cx="932507" cy="48795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bg1"/>
              </a:solidFill>
            </a:endParaRPr>
          </a:p>
        </p:txBody>
      </p:sp>
      <p:sp>
        <p:nvSpPr>
          <p:cNvPr id="13" name="Bisel 12">
            <a:extLst>
              <a:ext uri="{FF2B5EF4-FFF2-40B4-BE49-F238E27FC236}">
                <a16:creationId xmlns:a16="http://schemas.microsoft.com/office/drawing/2014/main" id="{1DC7F139-97CE-5171-054C-37ED392DBE06}"/>
              </a:ext>
            </a:extLst>
          </p:cNvPr>
          <p:cNvSpPr/>
          <p:nvPr/>
        </p:nvSpPr>
        <p:spPr>
          <a:xfrm>
            <a:off x="496389" y="1336705"/>
            <a:ext cx="2959299" cy="974886"/>
          </a:xfrm>
          <a:prstGeom prst="bevel">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solidFill>
                  <a:schemeClr val="tx1"/>
                </a:solidFill>
              </a:rPr>
              <a:t>OPORTUNIDAD</a:t>
            </a:r>
          </a:p>
        </p:txBody>
      </p:sp>
      <p:sp>
        <p:nvSpPr>
          <p:cNvPr id="14" name="Rectángulo redondeado 13">
            <a:extLst>
              <a:ext uri="{FF2B5EF4-FFF2-40B4-BE49-F238E27FC236}">
                <a16:creationId xmlns:a16="http://schemas.microsoft.com/office/drawing/2014/main" id="{DC4D85B9-8982-B750-2C51-3054EC6B650F}"/>
              </a:ext>
            </a:extLst>
          </p:cNvPr>
          <p:cNvSpPr/>
          <p:nvPr/>
        </p:nvSpPr>
        <p:spPr>
          <a:xfrm>
            <a:off x="5574297" y="1194908"/>
            <a:ext cx="6121314" cy="122171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CO" b="0" i="0" dirty="0">
                <a:solidFill>
                  <a:schemeClr val="tx1"/>
                </a:solidFill>
                <a:effectLst/>
                <a:latin typeface="Calibri" panose="020F0502020204030204" pitchFamily="34" charset="0"/>
                <a:cs typeface="Calibri" panose="020F0502020204030204" pitchFamily="34" charset="0"/>
              </a:rPr>
              <a:t>El funcionario competente citará mediante formulación de cargos a audiencia, cuando esté demostrada objetivamente la falta y exista medio probatorio que pueda comprometer la responsabilidad del investigado.</a:t>
            </a:r>
            <a:endParaRPr lang="es-ES_tradnl" dirty="0">
              <a:solidFill>
                <a:schemeClr val="tx1"/>
              </a:solidFill>
              <a:latin typeface="Calibri" panose="020F0502020204030204" pitchFamily="34" charset="0"/>
              <a:cs typeface="Calibri" panose="020F0502020204030204" pitchFamily="34" charset="0"/>
            </a:endParaRPr>
          </a:p>
        </p:txBody>
      </p:sp>
      <p:sp>
        <p:nvSpPr>
          <p:cNvPr id="15" name="Flecha derecha 14">
            <a:extLst>
              <a:ext uri="{FF2B5EF4-FFF2-40B4-BE49-F238E27FC236}">
                <a16:creationId xmlns:a16="http://schemas.microsoft.com/office/drawing/2014/main" id="{EDF08C4C-BC66-465D-5A80-17762F9C47A5}"/>
              </a:ext>
            </a:extLst>
          </p:cNvPr>
          <p:cNvSpPr/>
          <p:nvPr/>
        </p:nvSpPr>
        <p:spPr>
          <a:xfrm>
            <a:off x="4074865" y="1552026"/>
            <a:ext cx="932507" cy="48795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bg1"/>
              </a:solidFill>
            </a:endParaRPr>
          </a:p>
        </p:txBody>
      </p:sp>
    </p:spTree>
    <p:extLst>
      <p:ext uri="{BB962C8B-B14F-4D97-AF65-F5344CB8AC3E}">
        <p14:creationId xmlns:p14="http://schemas.microsoft.com/office/powerpoint/2010/main" val="71404643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7DCE5-4A8B-F8E7-F7A0-23AB688FBC21}"/>
            </a:ext>
          </a:extLst>
        </p:cNvPr>
        <p:cNvGrpSpPr/>
        <p:nvPr/>
      </p:nvGrpSpPr>
      <p:grpSpPr>
        <a:xfrm>
          <a:off x="0" y="0"/>
          <a:ext cx="0" cy="0"/>
          <a:chOff x="0" y="0"/>
          <a:chExt cx="0" cy="0"/>
        </a:xfrm>
      </p:grpSpPr>
      <p:sp>
        <p:nvSpPr>
          <p:cNvPr id="9" name="CuadroTexto 8">
            <a:extLst>
              <a:ext uri="{FF2B5EF4-FFF2-40B4-BE49-F238E27FC236}">
                <a16:creationId xmlns:a16="http://schemas.microsoft.com/office/drawing/2014/main" id="{9A4CB1FE-C4C1-8A3F-2A08-77065D353A02}"/>
              </a:ext>
            </a:extLst>
          </p:cNvPr>
          <p:cNvSpPr txBox="1"/>
          <p:nvPr/>
        </p:nvSpPr>
        <p:spPr>
          <a:xfrm>
            <a:off x="2921134" y="201365"/>
            <a:ext cx="6349732" cy="646331"/>
          </a:xfrm>
          <a:prstGeom prst="rect">
            <a:avLst/>
          </a:prstGeom>
          <a:noFill/>
          <a:ln>
            <a:solidFill>
              <a:schemeClr val="bg1"/>
            </a:solidFill>
          </a:ln>
        </p:spPr>
        <p:txBody>
          <a:bodyPr wrap="square" rtlCol="0">
            <a:spAutoFit/>
          </a:bodyPr>
          <a:lstStyle/>
          <a:p>
            <a:pPr algn="ctr"/>
            <a:r>
              <a:rPr lang="es-ES_tradnl" sz="3600" b="1" dirty="0">
                <a:solidFill>
                  <a:schemeClr val="bg1"/>
                </a:solidFill>
              </a:rPr>
              <a:t>TRÁMITE DE LA AUDIENCIA</a:t>
            </a:r>
          </a:p>
        </p:txBody>
      </p:sp>
      <p:sp>
        <p:nvSpPr>
          <p:cNvPr id="13" name="Bisel 12">
            <a:extLst>
              <a:ext uri="{FF2B5EF4-FFF2-40B4-BE49-F238E27FC236}">
                <a16:creationId xmlns:a16="http://schemas.microsoft.com/office/drawing/2014/main" id="{1524B568-95DA-024F-B381-618EC7E23A6F}"/>
              </a:ext>
            </a:extLst>
          </p:cNvPr>
          <p:cNvSpPr/>
          <p:nvPr/>
        </p:nvSpPr>
        <p:spPr>
          <a:xfrm>
            <a:off x="463289" y="3097467"/>
            <a:ext cx="2959299" cy="974886"/>
          </a:xfrm>
          <a:prstGeom prst="bevel">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solidFill>
                  <a:schemeClr val="tx1"/>
                </a:solidFill>
              </a:rPr>
              <a:t>DESCARGOS Y PRUEBAS</a:t>
            </a:r>
          </a:p>
        </p:txBody>
      </p:sp>
      <p:sp>
        <p:nvSpPr>
          <p:cNvPr id="14" name="Rectángulo redondeado 13">
            <a:extLst>
              <a:ext uri="{FF2B5EF4-FFF2-40B4-BE49-F238E27FC236}">
                <a16:creationId xmlns:a16="http://schemas.microsoft.com/office/drawing/2014/main" id="{D0BCD811-4901-4988-A878-C20F95725B4A}"/>
              </a:ext>
            </a:extLst>
          </p:cNvPr>
          <p:cNvSpPr/>
          <p:nvPr/>
        </p:nvSpPr>
        <p:spPr>
          <a:xfrm>
            <a:off x="4829708" y="1142155"/>
            <a:ext cx="7135870" cy="551447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Tx/>
              <a:buChar char="-"/>
            </a:pPr>
            <a:endParaRPr lang="es-CO" sz="1500" b="0" i="0" dirty="0">
              <a:solidFill>
                <a:schemeClr val="tx1"/>
              </a:solidFill>
              <a:effectLst/>
              <a:latin typeface="Calibri" panose="020F0502020204030204" pitchFamily="34" charset="0"/>
              <a:cs typeface="Calibri" panose="020F0502020204030204" pitchFamily="34" charset="0"/>
            </a:endParaRPr>
          </a:p>
          <a:p>
            <a:pPr marL="285750" indent="-285750" algn="just">
              <a:lnSpc>
                <a:spcPct val="150000"/>
              </a:lnSpc>
              <a:buFontTx/>
              <a:buChar char="-"/>
            </a:pPr>
            <a:r>
              <a:rPr lang="es-CO" sz="1600" b="0" i="0" dirty="0">
                <a:solidFill>
                  <a:schemeClr val="tx1"/>
                </a:solidFill>
                <a:effectLst/>
                <a:latin typeface="Calibri" panose="020F0502020204030204" pitchFamily="34" charset="0"/>
                <a:cs typeface="Calibri" panose="020F0502020204030204" pitchFamily="34" charset="0"/>
              </a:rPr>
              <a:t>VERIFICACIÓN DE LA COMPARECENCIA DEL INVESTIGADO</a:t>
            </a:r>
          </a:p>
          <a:p>
            <a:pPr marL="285750" indent="-285750" algn="just">
              <a:lnSpc>
                <a:spcPct val="150000"/>
              </a:lnSpc>
              <a:buFontTx/>
              <a:buChar char="-"/>
            </a:pPr>
            <a:r>
              <a:rPr lang="es-CO" sz="1600" dirty="0">
                <a:solidFill>
                  <a:schemeClr val="tx1"/>
                </a:solidFill>
                <a:latin typeface="Calibri" panose="020F0502020204030204" pitchFamily="34" charset="0"/>
                <a:cs typeface="Calibri" panose="020F0502020204030204" pitchFamily="34" charset="0"/>
              </a:rPr>
              <a:t>INSTALACIÓN CON LECTURA DEL AUTO DE CARGOS</a:t>
            </a:r>
          </a:p>
          <a:p>
            <a:pPr marL="285750" indent="-285750" algn="just">
              <a:lnSpc>
                <a:spcPct val="150000"/>
              </a:lnSpc>
              <a:buFontTx/>
              <a:buChar char="-"/>
            </a:pPr>
            <a:r>
              <a:rPr lang="es-CO" sz="1600" dirty="0">
                <a:solidFill>
                  <a:schemeClr val="tx1"/>
                </a:solidFill>
                <a:latin typeface="Calibri" panose="020F0502020204030204" pitchFamily="34" charset="0"/>
                <a:cs typeface="Calibri" panose="020F0502020204030204" pitchFamily="34" charset="0"/>
              </a:rPr>
              <a:t>RENDIR DESCARGOS</a:t>
            </a:r>
          </a:p>
          <a:p>
            <a:pPr marL="285750" indent="-285750" algn="just">
              <a:lnSpc>
                <a:spcPct val="150000"/>
              </a:lnSpc>
              <a:buFontTx/>
              <a:buChar char="-"/>
            </a:pPr>
            <a:r>
              <a:rPr lang="es-CO" sz="1600" b="0" i="0" dirty="0">
                <a:solidFill>
                  <a:schemeClr val="tx1"/>
                </a:solidFill>
                <a:effectLst/>
                <a:latin typeface="Calibri" panose="020F0502020204030204" pitchFamily="34" charset="0"/>
                <a:cs typeface="Calibri" panose="020F0502020204030204" pitchFamily="34" charset="0"/>
              </a:rPr>
              <a:t>SOLICTUD O APORTE DE </a:t>
            </a:r>
            <a:r>
              <a:rPr lang="es-CO" sz="1600" dirty="0">
                <a:solidFill>
                  <a:schemeClr val="tx1"/>
                </a:solidFill>
                <a:latin typeface="Calibri" panose="020F0502020204030204" pitchFamily="34" charset="0"/>
                <a:cs typeface="Calibri" panose="020F0502020204030204" pitchFamily="34" charset="0"/>
              </a:rPr>
              <a:t>P</a:t>
            </a:r>
            <a:r>
              <a:rPr lang="es-CO" sz="1600" b="0" i="0" dirty="0">
                <a:solidFill>
                  <a:schemeClr val="tx1"/>
                </a:solidFill>
                <a:effectLst/>
                <a:latin typeface="Calibri" panose="020F0502020204030204" pitchFamily="34" charset="0"/>
                <a:cs typeface="Calibri" panose="020F0502020204030204" pitchFamily="34" charset="0"/>
              </a:rPr>
              <a:t>RUEBAS</a:t>
            </a:r>
          </a:p>
          <a:p>
            <a:pPr marL="285750" indent="-285750" algn="just">
              <a:lnSpc>
                <a:spcPct val="150000"/>
              </a:lnSpc>
              <a:buFontTx/>
              <a:buChar char="-"/>
            </a:pPr>
            <a:r>
              <a:rPr lang="es-CO" sz="1600" dirty="0">
                <a:solidFill>
                  <a:schemeClr val="tx1"/>
                </a:solidFill>
                <a:latin typeface="Calibri" panose="020F0502020204030204" pitchFamily="34" charset="0"/>
                <a:cs typeface="Calibri" panose="020F0502020204030204" pitchFamily="34" charset="0"/>
              </a:rPr>
              <a:t>ANÁLISIS DE CONDUCENCIA, PERTINENCIA Y UTILIDAD</a:t>
            </a:r>
          </a:p>
          <a:p>
            <a:pPr marL="285750" indent="-285750" algn="just">
              <a:lnSpc>
                <a:spcPct val="150000"/>
              </a:lnSpc>
              <a:buFontTx/>
              <a:buChar char="-"/>
            </a:pPr>
            <a:r>
              <a:rPr lang="es-CO" sz="1600" b="0" i="0" dirty="0">
                <a:solidFill>
                  <a:schemeClr val="tx1"/>
                </a:solidFill>
                <a:effectLst/>
                <a:latin typeface="Calibri" panose="020F0502020204030204" pitchFamily="34" charset="0"/>
                <a:cs typeface="Calibri" panose="020F0502020204030204" pitchFamily="34" charset="0"/>
              </a:rPr>
              <a:t>DECRETO</a:t>
            </a:r>
          </a:p>
          <a:p>
            <a:pPr marL="285750" indent="-285750" algn="just">
              <a:lnSpc>
                <a:spcPct val="150000"/>
              </a:lnSpc>
              <a:buFontTx/>
              <a:buChar char="-"/>
            </a:pPr>
            <a:r>
              <a:rPr lang="es-CO" sz="1600" dirty="0">
                <a:solidFill>
                  <a:schemeClr val="tx1"/>
                </a:solidFill>
                <a:latin typeface="Calibri" panose="020F0502020204030204" pitchFamily="34" charset="0"/>
                <a:cs typeface="Calibri" panose="020F0502020204030204" pitchFamily="34" charset="0"/>
              </a:rPr>
              <a:t>REPOSICIÓN Y APELACIÓN CONTRA LA NEGACIÓN</a:t>
            </a:r>
          </a:p>
          <a:p>
            <a:pPr marL="285750" indent="-285750" algn="just">
              <a:lnSpc>
                <a:spcPct val="150000"/>
              </a:lnSpc>
              <a:buFontTx/>
              <a:buChar char="-"/>
            </a:pPr>
            <a:r>
              <a:rPr lang="es-CO" sz="1600" dirty="0">
                <a:solidFill>
                  <a:schemeClr val="tx1"/>
                </a:solidFill>
                <a:latin typeface="Calibri" panose="020F0502020204030204" pitchFamily="34" charset="0"/>
                <a:cs typeface="Calibri" panose="020F0502020204030204" pitchFamily="34" charset="0"/>
              </a:rPr>
              <a:t>EXTENSIÓN DEL TÉRMINO HASTA POR 45 DÍAS POR </a:t>
            </a:r>
            <a:r>
              <a:rPr lang="es-CO" sz="1600" b="0" i="0" dirty="0">
                <a:solidFill>
                  <a:schemeClr val="tx1"/>
                </a:solidFill>
                <a:effectLst/>
                <a:latin typeface="Calibri" panose="020F0502020204030204" pitchFamily="34" charset="0"/>
                <a:cs typeface="Calibri" panose="020F0502020204030204" pitchFamily="34" charset="0"/>
              </a:rPr>
              <a:t>IMPOSIB</a:t>
            </a:r>
            <a:r>
              <a:rPr lang="es-CO" sz="1600" dirty="0">
                <a:solidFill>
                  <a:schemeClr val="tx1"/>
                </a:solidFill>
                <a:latin typeface="Calibri" panose="020F0502020204030204" pitchFamily="34" charset="0"/>
                <a:cs typeface="Calibri" panose="020F0502020204030204" pitchFamily="34" charset="0"/>
              </a:rPr>
              <a:t>ILIDAD DE PRÁCTICA INMEDIATA DE PRUEBAS, PRORROGABLES POR EL MISMO TÉRMINO.</a:t>
            </a:r>
          </a:p>
          <a:p>
            <a:pPr marL="285750" indent="-285750" algn="just">
              <a:lnSpc>
                <a:spcPct val="150000"/>
              </a:lnSpc>
              <a:buFontTx/>
              <a:buChar char="-"/>
            </a:pPr>
            <a:r>
              <a:rPr lang="es-CO" sz="1600" b="0" i="0" dirty="0">
                <a:solidFill>
                  <a:schemeClr val="tx1"/>
                </a:solidFill>
                <a:effectLst/>
                <a:latin typeface="Calibri" panose="020F0502020204030204" pitchFamily="34" charset="0"/>
                <a:cs typeface="Calibri" panose="020F0502020204030204" pitchFamily="34" charset="0"/>
              </a:rPr>
              <a:t>DUPLICIDAD DEL TÉRMINO PARA LAS FALTAS CONTRA EL D.I.H. O PLURALIDAD DE SUJETOS O FALTAS.</a:t>
            </a:r>
          </a:p>
          <a:p>
            <a:pPr marL="285750" indent="-285750" algn="just">
              <a:lnSpc>
                <a:spcPct val="150000"/>
              </a:lnSpc>
              <a:buFontTx/>
              <a:buChar char="-"/>
            </a:pPr>
            <a:r>
              <a:rPr lang="es-CO" sz="1600" dirty="0">
                <a:solidFill>
                  <a:schemeClr val="tx1"/>
                </a:solidFill>
                <a:latin typeface="Calibri" panose="020F0502020204030204" pitchFamily="34" charset="0"/>
                <a:cs typeface="Calibri" panose="020F0502020204030204" pitchFamily="34" charset="0"/>
              </a:rPr>
              <a:t>POSIBILIDAD DE VARIACIÓN POR ERROR EN LA CALIFICACIÓN O PRUEBA SOBREVINIENTE.</a:t>
            </a:r>
            <a:endParaRPr lang="es-CO" sz="1600" b="0" i="0" dirty="0">
              <a:solidFill>
                <a:schemeClr val="tx1"/>
              </a:solidFill>
              <a:effectLst/>
              <a:latin typeface="Calibri" panose="020F0502020204030204" pitchFamily="34" charset="0"/>
              <a:cs typeface="Calibri" panose="020F0502020204030204" pitchFamily="34" charset="0"/>
            </a:endParaRPr>
          </a:p>
          <a:p>
            <a:br>
              <a:rPr lang="es-CO" sz="1500" dirty="0">
                <a:latin typeface="Calibri" panose="020F0502020204030204" pitchFamily="34" charset="0"/>
                <a:cs typeface="Calibri" panose="020F0502020204030204" pitchFamily="34" charset="0"/>
              </a:rPr>
            </a:br>
            <a:endParaRPr lang="es-ES_tradnl" sz="1500" dirty="0">
              <a:solidFill>
                <a:schemeClr val="tx1"/>
              </a:solidFill>
              <a:latin typeface="Calibri" panose="020F0502020204030204" pitchFamily="34" charset="0"/>
              <a:cs typeface="Calibri" panose="020F0502020204030204" pitchFamily="34" charset="0"/>
            </a:endParaRPr>
          </a:p>
        </p:txBody>
      </p:sp>
      <p:sp>
        <p:nvSpPr>
          <p:cNvPr id="15" name="Flecha derecha 14">
            <a:extLst>
              <a:ext uri="{FF2B5EF4-FFF2-40B4-BE49-F238E27FC236}">
                <a16:creationId xmlns:a16="http://schemas.microsoft.com/office/drawing/2014/main" id="{53CE8C3E-DAB7-5D37-77DB-82FB1C4A6D51}"/>
              </a:ext>
            </a:extLst>
          </p:cNvPr>
          <p:cNvSpPr/>
          <p:nvPr/>
        </p:nvSpPr>
        <p:spPr>
          <a:xfrm>
            <a:off x="3659894" y="3340932"/>
            <a:ext cx="932507" cy="48795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bg1"/>
              </a:solidFill>
            </a:endParaRPr>
          </a:p>
        </p:txBody>
      </p:sp>
    </p:spTree>
    <p:extLst>
      <p:ext uri="{BB962C8B-B14F-4D97-AF65-F5344CB8AC3E}">
        <p14:creationId xmlns:p14="http://schemas.microsoft.com/office/powerpoint/2010/main" val="1234308341"/>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6C6F6-0EE4-18B9-EC82-531CFDFF0375}"/>
            </a:ext>
          </a:extLst>
        </p:cNvPr>
        <p:cNvGrpSpPr/>
        <p:nvPr/>
      </p:nvGrpSpPr>
      <p:grpSpPr>
        <a:xfrm>
          <a:off x="0" y="0"/>
          <a:ext cx="0" cy="0"/>
          <a:chOff x="0" y="0"/>
          <a:chExt cx="0" cy="0"/>
        </a:xfrm>
      </p:grpSpPr>
      <p:sp>
        <p:nvSpPr>
          <p:cNvPr id="9" name="CuadroTexto 8">
            <a:extLst>
              <a:ext uri="{FF2B5EF4-FFF2-40B4-BE49-F238E27FC236}">
                <a16:creationId xmlns:a16="http://schemas.microsoft.com/office/drawing/2014/main" id="{AC0BC5D4-9166-9A70-AE42-7CE2B51CB60F}"/>
              </a:ext>
            </a:extLst>
          </p:cNvPr>
          <p:cNvSpPr txBox="1"/>
          <p:nvPr/>
        </p:nvSpPr>
        <p:spPr>
          <a:xfrm>
            <a:off x="2921134" y="201365"/>
            <a:ext cx="6349732" cy="646331"/>
          </a:xfrm>
          <a:prstGeom prst="rect">
            <a:avLst/>
          </a:prstGeom>
          <a:noFill/>
          <a:ln>
            <a:solidFill>
              <a:schemeClr val="bg1"/>
            </a:solidFill>
          </a:ln>
        </p:spPr>
        <p:txBody>
          <a:bodyPr wrap="square" rtlCol="0">
            <a:spAutoFit/>
          </a:bodyPr>
          <a:lstStyle/>
          <a:p>
            <a:pPr algn="ctr"/>
            <a:r>
              <a:rPr lang="es-ES_tradnl" sz="3600" b="1" dirty="0">
                <a:solidFill>
                  <a:schemeClr val="bg1"/>
                </a:solidFill>
              </a:rPr>
              <a:t>TRÁMITE DE LA AUDIENCIA</a:t>
            </a:r>
          </a:p>
        </p:txBody>
      </p:sp>
      <p:sp>
        <p:nvSpPr>
          <p:cNvPr id="13" name="Bisel 12">
            <a:extLst>
              <a:ext uri="{FF2B5EF4-FFF2-40B4-BE49-F238E27FC236}">
                <a16:creationId xmlns:a16="http://schemas.microsoft.com/office/drawing/2014/main" id="{8E9C547C-FCF3-3E6D-EACE-BFA95ED96A22}"/>
              </a:ext>
            </a:extLst>
          </p:cNvPr>
          <p:cNvSpPr/>
          <p:nvPr/>
        </p:nvSpPr>
        <p:spPr>
          <a:xfrm>
            <a:off x="463289" y="3097467"/>
            <a:ext cx="2959299" cy="974886"/>
          </a:xfrm>
          <a:prstGeom prst="bevel">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2800" b="1" dirty="0">
                <a:solidFill>
                  <a:schemeClr val="tx1"/>
                </a:solidFill>
              </a:rPr>
              <a:t>CIERRE Y ALEGATOS</a:t>
            </a:r>
          </a:p>
        </p:txBody>
      </p:sp>
      <p:sp>
        <p:nvSpPr>
          <p:cNvPr id="14" name="Rectángulo redondeado 13">
            <a:extLst>
              <a:ext uri="{FF2B5EF4-FFF2-40B4-BE49-F238E27FC236}">
                <a16:creationId xmlns:a16="http://schemas.microsoft.com/office/drawing/2014/main" id="{46A0FBB2-3BA7-1DBC-3531-0821EABA9BF8}"/>
              </a:ext>
            </a:extLst>
          </p:cNvPr>
          <p:cNvSpPr/>
          <p:nvPr/>
        </p:nvSpPr>
        <p:spPr>
          <a:xfrm>
            <a:off x="4829708" y="1142155"/>
            <a:ext cx="7135870" cy="551447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itchFamily="2" charset="2"/>
              <a:buChar char="Ø"/>
            </a:pPr>
            <a:r>
              <a:rPr lang="es-CO" sz="1700" b="0" i="0" dirty="0">
                <a:solidFill>
                  <a:srgbClr val="4B4949"/>
                </a:solidFill>
                <a:effectLst/>
                <a:latin typeface="Calibri" panose="020F0502020204030204" pitchFamily="34" charset="0"/>
                <a:cs typeface="Calibri" panose="020F0502020204030204" pitchFamily="34" charset="0"/>
              </a:rPr>
              <a:t>Sin pruebas por practicar o evacuadas las ordenadas, se declarará cerrada la investigación y se correrá traslado por el término de cinco días para alegar de conclusión.</a:t>
            </a:r>
          </a:p>
          <a:p>
            <a:pPr marL="285750" indent="-285750" algn="just">
              <a:buFont typeface="Wingdings" pitchFamily="2" charset="2"/>
              <a:buChar char="Ø"/>
            </a:pPr>
            <a:endParaRPr lang="es-CO" sz="1700" b="0" i="0" dirty="0">
              <a:solidFill>
                <a:srgbClr val="4B4949"/>
              </a:solidFill>
              <a:effectLst/>
              <a:latin typeface="Calibri" panose="020F0502020204030204" pitchFamily="34" charset="0"/>
              <a:cs typeface="Calibri" panose="020F0502020204030204" pitchFamily="34" charset="0"/>
            </a:endParaRPr>
          </a:p>
          <a:p>
            <a:pPr marL="285750" indent="-285750" algn="just">
              <a:buFont typeface="Wingdings" pitchFamily="2" charset="2"/>
              <a:buChar char="Ø"/>
            </a:pPr>
            <a:r>
              <a:rPr lang="es-CO" sz="1700" b="0" i="0" dirty="0">
                <a:solidFill>
                  <a:srgbClr val="4B4949"/>
                </a:solidFill>
                <a:effectLst/>
                <a:latin typeface="Calibri" panose="020F0502020204030204" pitchFamily="34" charset="0"/>
                <a:cs typeface="Calibri" panose="020F0502020204030204" pitchFamily="34" charset="0"/>
              </a:rPr>
              <a:t>Reanudada la audiencia, se concederá el uso de la palabra al disciplinado y a su defensor si lo tuviere para que presenten sus alegatos. Terminadas las intervenciones se podrá suspender la diligencia, la cual deberá reanudarse en un término no superior a cinco días, con el fin de dar lectura al fallo correspondiente y notificarlo en estrados. El término de suspensión podrá ampliarse hasta por diez días cuando se trate de dos o más procesados o de tres o más cargos formulados, el cual podrá prorrogarse, en las situaciones previstas en este párrafo hasta por diez días más.</a:t>
            </a:r>
          </a:p>
          <a:p>
            <a:pPr marL="285750" indent="-285750" algn="just">
              <a:buFont typeface="Wingdings" pitchFamily="2" charset="2"/>
              <a:buChar char="Ø"/>
            </a:pPr>
            <a:endParaRPr lang="es-CO" sz="1700" b="1" dirty="0">
              <a:solidFill>
                <a:srgbClr val="000000"/>
              </a:solidFill>
              <a:latin typeface="Calibri" panose="020F0502020204030204" pitchFamily="34" charset="0"/>
              <a:cs typeface="Calibri" panose="020F0502020204030204" pitchFamily="34" charset="0"/>
            </a:endParaRPr>
          </a:p>
          <a:p>
            <a:pPr marL="285750" indent="-285750" algn="just">
              <a:buFont typeface="Wingdings" pitchFamily="2" charset="2"/>
              <a:buChar char="Ø"/>
            </a:pPr>
            <a:r>
              <a:rPr lang="es-CO" sz="1700" b="0" i="0" dirty="0">
                <a:solidFill>
                  <a:srgbClr val="4B4949"/>
                </a:solidFill>
                <a:effectLst/>
                <a:latin typeface="Calibri" panose="020F0502020204030204" pitchFamily="34" charset="0"/>
                <a:cs typeface="Calibri" panose="020F0502020204030204" pitchFamily="34" charset="0"/>
              </a:rPr>
              <a:t>Los términos aludidos en el inciso segundo del presente artículo podrán duplicarse cuando quiera que se trate de faltas contra el Derecho Internacional Humanitario, o cuando sean dos o más los investigados o cuando exista concurso de faltas.</a:t>
            </a:r>
          </a:p>
          <a:p>
            <a:endParaRPr lang="es-ES_tradnl" sz="1500" dirty="0">
              <a:solidFill>
                <a:schemeClr val="tx1"/>
              </a:solidFill>
              <a:latin typeface="Calibri" panose="020F0502020204030204" pitchFamily="34" charset="0"/>
              <a:cs typeface="Calibri" panose="020F0502020204030204" pitchFamily="34" charset="0"/>
            </a:endParaRPr>
          </a:p>
        </p:txBody>
      </p:sp>
      <p:sp>
        <p:nvSpPr>
          <p:cNvPr id="15" name="Flecha derecha 14">
            <a:extLst>
              <a:ext uri="{FF2B5EF4-FFF2-40B4-BE49-F238E27FC236}">
                <a16:creationId xmlns:a16="http://schemas.microsoft.com/office/drawing/2014/main" id="{1B37EA91-FDFD-F977-9D09-4370879D1CA1}"/>
              </a:ext>
            </a:extLst>
          </p:cNvPr>
          <p:cNvSpPr/>
          <p:nvPr/>
        </p:nvSpPr>
        <p:spPr>
          <a:xfrm>
            <a:off x="3659894" y="3340932"/>
            <a:ext cx="932507" cy="487956"/>
          </a:xfrm>
          <a:prstGeom prst="righ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169">
              <a:solidFill>
                <a:schemeClr val="bg1"/>
              </a:solidFill>
            </a:endParaRPr>
          </a:p>
        </p:txBody>
      </p:sp>
    </p:spTree>
    <p:extLst>
      <p:ext uri="{BB962C8B-B14F-4D97-AF65-F5344CB8AC3E}">
        <p14:creationId xmlns:p14="http://schemas.microsoft.com/office/powerpoint/2010/main" val="3041188949"/>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9031A-C857-3246-9EDE-3EAC7455F70C}"/>
            </a:ext>
          </a:extLst>
        </p:cNvPr>
        <p:cNvGrpSpPr/>
        <p:nvPr/>
      </p:nvGrpSpPr>
      <p:grpSpPr>
        <a:xfrm>
          <a:off x="0" y="0"/>
          <a:ext cx="0" cy="0"/>
          <a:chOff x="0" y="0"/>
          <a:chExt cx="0" cy="0"/>
        </a:xfrm>
      </p:grpSpPr>
      <p:sp>
        <p:nvSpPr>
          <p:cNvPr id="9" name="CuadroTexto 8">
            <a:extLst>
              <a:ext uri="{FF2B5EF4-FFF2-40B4-BE49-F238E27FC236}">
                <a16:creationId xmlns:a16="http://schemas.microsoft.com/office/drawing/2014/main" id="{55287000-2383-742F-94EB-AFEAF9766156}"/>
              </a:ext>
            </a:extLst>
          </p:cNvPr>
          <p:cNvSpPr txBox="1"/>
          <p:nvPr/>
        </p:nvSpPr>
        <p:spPr>
          <a:xfrm>
            <a:off x="2921134" y="201365"/>
            <a:ext cx="6349732" cy="646331"/>
          </a:xfrm>
          <a:prstGeom prst="rect">
            <a:avLst/>
          </a:prstGeom>
          <a:noFill/>
          <a:ln>
            <a:solidFill>
              <a:schemeClr val="bg1"/>
            </a:solidFill>
          </a:ln>
        </p:spPr>
        <p:txBody>
          <a:bodyPr wrap="square" rtlCol="0">
            <a:spAutoFit/>
          </a:bodyPr>
          <a:lstStyle/>
          <a:p>
            <a:pPr algn="ctr"/>
            <a:r>
              <a:rPr lang="es-ES_tradnl" sz="3600" b="1" dirty="0">
                <a:solidFill>
                  <a:schemeClr val="bg1"/>
                </a:solidFill>
              </a:rPr>
              <a:t>DECISIÓN</a:t>
            </a:r>
          </a:p>
        </p:txBody>
      </p:sp>
      <p:sp>
        <p:nvSpPr>
          <p:cNvPr id="14" name="Rectángulo redondeado 13">
            <a:extLst>
              <a:ext uri="{FF2B5EF4-FFF2-40B4-BE49-F238E27FC236}">
                <a16:creationId xmlns:a16="http://schemas.microsoft.com/office/drawing/2014/main" id="{9C35E68D-2A6C-89CF-2657-7F68DC6E6C26}"/>
              </a:ext>
            </a:extLst>
          </p:cNvPr>
          <p:cNvSpPr/>
          <p:nvPr/>
        </p:nvSpPr>
        <p:spPr>
          <a:xfrm>
            <a:off x="1071154" y="1142156"/>
            <a:ext cx="10123715" cy="551447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CO" sz="2000" b="1" i="0" u="none" strike="noStrike" dirty="0">
                <a:solidFill>
                  <a:schemeClr val="tx1"/>
                </a:solidFill>
                <a:effectLst/>
                <a:latin typeface="Calibri" panose="020F0502020204030204" pitchFamily="34" charset="0"/>
                <a:cs typeface="Calibri" panose="020F0502020204030204" pitchFamily="34" charset="0"/>
              </a:rPr>
              <a:t>CONTENIDO DEL FALLO.</a:t>
            </a:r>
            <a:endParaRPr lang="es-CO" sz="2000" u="none" strike="noStrike" dirty="0">
              <a:solidFill>
                <a:schemeClr val="tx1"/>
              </a:solidFill>
              <a:latin typeface="Calibri" panose="020F0502020204030204" pitchFamily="34" charset="0"/>
              <a:cs typeface="Calibri" panose="020F0502020204030204" pitchFamily="34" charset="0"/>
            </a:endParaRPr>
          </a:p>
          <a:p>
            <a:pPr algn="just"/>
            <a:endParaRPr lang="es-CO" sz="2000" b="0" i="0" dirty="0">
              <a:solidFill>
                <a:schemeClr val="tx1"/>
              </a:solidFill>
              <a:effectLst/>
              <a:latin typeface="Calibri" panose="020F0502020204030204" pitchFamily="34" charset="0"/>
              <a:cs typeface="Calibri" panose="020F0502020204030204" pitchFamily="34" charset="0"/>
            </a:endParaRPr>
          </a:p>
          <a:p>
            <a:pPr algn="just"/>
            <a:r>
              <a:rPr lang="es-CO" sz="2000" b="0" i="0" dirty="0">
                <a:solidFill>
                  <a:schemeClr val="tx1"/>
                </a:solidFill>
                <a:effectLst/>
                <a:latin typeface="Calibri" panose="020F0502020204030204" pitchFamily="34" charset="0"/>
                <a:cs typeface="Calibri" panose="020F0502020204030204" pitchFamily="34" charset="0"/>
              </a:rPr>
              <a:t>1. La identificación personal y militar del investigado.</a:t>
            </a:r>
          </a:p>
          <a:p>
            <a:pPr algn="just"/>
            <a:r>
              <a:rPr lang="es-CO" sz="2000" b="0" i="0" dirty="0">
                <a:solidFill>
                  <a:schemeClr val="tx1"/>
                </a:solidFill>
                <a:effectLst/>
                <a:latin typeface="Calibri" panose="020F0502020204030204" pitchFamily="34" charset="0"/>
                <a:cs typeface="Calibri" panose="020F0502020204030204" pitchFamily="34" charset="0"/>
              </a:rPr>
              <a:t>2. Cargo o función al momento de la comisión del hecho.</a:t>
            </a:r>
          </a:p>
          <a:p>
            <a:pPr algn="just"/>
            <a:r>
              <a:rPr lang="es-CO" sz="2000" b="0" i="0" dirty="0">
                <a:solidFill>
                  <a:schemeClr val="tx1"/>
                </a:solidFill>
                <a:effectLst/>
                <a:latin typeface="Calibri" panose="020F0502020204030204" pitchFamily="34" charset="0"/>
                <a:cs typeface="Calibri" panose="020F0502020204030204" pitchFamily="34" charset="0"/>
              </a:rPr>
              <a:t>3. Un resumen de los hechos.</a:t>
            </a:r>
          </a:p>
          <a:p>
            <a:pPr algn="just"/>
            <a:r>
              <a:rPr lang="es-CO" sz="2000" b="0" i="0" dirty="0">
                <a:solidFill>
                  <a:schemeClr val="tx1"/>
                </a:solidFill>
                <a:effectLst/>
                <a:latin typeface="Calibri" panose="020F0502020204030204" pitchFamily="34" charset="0"/>
                <a:cs typeface="Calibri" panose="020F0502020204030204" pitchFamily="34" charset="0"/>
              </a:rPr>
              <a:t>4. Los cargos formulados con indicación de la calificación de la falta, la imputación formulada, las normas infringidas y las pruebas en que se fundamentan según la citación a audiencia.</a:t>
            </a:r>
          </a:p>
          <a:p>
            <a:pPr algn="just"/>
            <a:r>
              <a:rPr lang="es-CO" sz="2000" b="0" i="0" dirty="0">
                <a:solidFill>
                  <a:schemeClr val="tx1"/>
                </a:solidFill>
                <a:effectLst/>
                <a:latin typeface="Calibri" panose="020F0502020204030204" pitchFamily="34" charset="0"/>
                <a:cs typeface="Calibri" panose="020F0502020204030204" pitchFamily="34" charset="0"/>
              </a:rPr>
              <a:t>5. El análisis de la responsabilidad, de los argumentos de defensa y de las pruebas y normas que la sustentan.</a:t>
            </a:r>
          </a:p>
          <a:p>
            <a:pPr algn="just"/>
            <a:r>
              <a:rPr lang="es-CO" sz="2000" b="0" i="0" dirty="0">
                <a:solidFill>
                  <a:schemeClr val="tx1"/>
                </a:solidFill>
                <a:effectLst/>
                <a:latin typeface="Calibri" panose="020F0502020204030204" pitchFamily="34" charset="0"/>
                <a:cs typeface="Calibri" panose="020F0502020204030204" pitchFamily="34" charset="0"/>
              </a:rPr>
              <a:t>Cuando se hubiesen formulado varios cargos, o fuesen varios los investigados, el análisis se realizará por separado, indicando en cada caso la calificación definitiva de la falta y el título de imputación.</a:t>
            </a:r>
          </a:p>
          <a:p>
            <a:pPr algn="just"/>
            <a:r>
              <a:rPr lang="es-CO" sz="2000" b="0" i="0" dirty="0">
                <a:solidFill>
                  <a:schemeClr val="tx1"/>
                </a:solidFill>
                <a:effectLst/>
                <a:latin typeface="Calibri" panose="020F0502020204030204" pitchFamily="34" charset="0"/>
                <a:cs typeface="Calibri" panose="020F0502020204030204" pitchFamily="34" charset="0"/>
              </a:rPr>
              <a:t>6. Análisis de los criterios de graduación proporcional de la sanción a imponer.</a:t>
            </a:r>
          </a:p>
          <a:p>
            <a:endParaRPr lang="es-ES_tradnl"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76831267"/>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45030-8930-81EF-796E-37FC7F6BB585}"/>
            </a:ext>
          </a:extLst>
        </p:cNvPr>
        <p:cNvGrpSpPr/>
        <p:nvPr/>
      </p:nvGrpSpPr>
      <p:grpSpPr>
        <a:xfrm>
          <a:off x="0" y="0"/>
          <a:ext cx="0" cy="0"/>
          <a:chOff x="0" y="0"/>
          <a:chExt cx="0" cy="0"/>
        </a:xfrm>
      </p:grpSpPr>
      <p:sp>
        <p:nvSpPr>
          <p:cNvPr id="9" name="CuadroTexto 8">
            <a:extLst>
              <a:ext uri="{FF2B5EF4-FFF2-40B4-BE49-F238E27FC236}">
                <a16:creationId xmlns:a16="http://schemas.microsoft.com/office/drawing/2014/main" id="{CB9E619E-C606-7614-B2EC-E4FF4F098226}"/>
              </a:ext>
            </a:extLst>
          </p:cNvPr>
          <p:cNvSpPr txBox="1"/>
          <p:nvPr/>
        </p:nvSpPr>
        <p:spPr>
          <a:xfrm>
            <a:off x="2233749" y="201365"/>
            <a:ext cx="7720148" cy="646331"/>
          </a:xfrm>
          <a:prstGeom prst="rect">
            <a:avLst/>
          </a:prstGeom>
          <a:noFill/>
          <a:ln>
            <a:solidFill>
              <a:schemeClr val="bg1"/>
            </a:solidFill>
          </a:ln>
        </p:spPr>
        <p:txBody>
          <a:bodyPr wrap="square" rtlCol="0">
            <a:spAutoFit/>
          </a:bodyPr>
          <a:lstStyle/>
          <a:p>
            <a:pPr algn="ctr"/>
            <a:r>
              <a:rPr lang="es-ES_tradnl" sz="3600" b="1" dirty="0">
                <a:solidFill>
                  <a:schemeClr val="bg1"/>
                </a:solidFill>
              </a:rPr>
              <a:t>TRÁMITE EN SEGUNDA INSTANCIA</a:t>
            </a:r>
          </a:p>
        </p:txBody>
      </p:sp>
      <p:sp>
        <p:nvSpPr>
          <p:cNvPr id="14" name="Rectángulo redondeado 13">
            <a:extLst>
              <a:ext uri="{FF2B5EF4-FFF2-40B4-BE49-F238E27FC236}">
                <a16:creationId xmlns:a16="http://schemas.microsoft.com/office/drawing/2014/main" id="{78954866-BDF3-FE55-24D3-C0314F45BF4E}"/>
              </a:ext>
            </a:extLst>
          </p:cNvPr>
          <p:cNvSpPr/>
          <p:nvPr/>
        </p:nvSpPr>
        <p:spPr>
          <a:xfrm>
            <a:off x="1071154" y="1142156"/>
            <a:ext cx="10123715" cy="551447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itchFamily="2" charset="2"/>
              <a:buChar char="Ø"/>
            </a:pPr>
            <a:r>
              <a:rPr lang="es-CO" sz="2800" b="0" i="0" dirty="0">
                <a:solidFill>
                  <a:schemeClr val="tx1"/>
                </a:solidFill>
                <a:effectLst/>
                <a:latin typeface="Calibri" panose="020F0502020204030204" pitchFamily="34" charset="0"/>
                <a:cs typeface="Calibri" panose="020F0502020204030204" pitchFamily="34" charset="0"/>
              </a:rPr>
              <a:t>En todos los casos en que proceda la segunda instancia el funcionario competente deberá decidir dentro de los veinte días siguientes a la fecha en que hubiere recibido el proceso. Si lo considera necesario, decretará pruebas de oficio, en cuyo caso el término para proferir el fallo se ampliará hasta en otro tanto.</a:t>
            </a:r>
          </a:p>
          <a:p>
            <a:pPr marL="457200" indent="-457200" algn="just">
              <a:buFont typeface="Wingdings" pitchFamily="2" charset="2"/>
              <a:buChar char="Ø"/>
            </a:pPr>
            <a:endParaRPr lang="es-CO" sz="2800" b="0" i="0" dirty="0">
              <a:solidFill>
                <a:schemeClr val="tx1"/>
              </a:solidFill>
              <a:effectLst/>
              <a:latin typeface="Calibri" panose="020F0502020204030204" pitchFamily="34" charset="0"/>
              <a:cs typeface="Calibri" panose="020F0502020204030204" pitchFamily="34" charset="0"/>
            </a:endParaRPr>
          </a:p>
          <a:p>
            <a:pPr marL="457200" indent="-457200" algn="just">
              <a:buFont typeface="Wingdings" pitchFamily="2" charset="2"/>
              <a:buChar char="Ø"/>
            </a:pPr>
            <a:r>
              <a:rPr lang="es-CO" sz="2800" b="0" i="0" dirty="0">
                <a:solidFill>
                  <a:schemeClr val="tx1"/>
                </a:solidFill>
                <a:effectLst/>
                <a:latin typeface="Calibri" panose="020F0502020204030204" pitchFamily="34" charset="0"/>
                <a:cs typeface="Calibri" panose="020F0502020204030204" pitchFamily="34" charset="0"/>
              </a:rPr>
              <a:t>El término previsto en este artículo podrá duplicarse cuando se trate de conductas relacionadas con el derecho internacional humanitario, cuando fueren dos o más los investigados o cuando se trate de varias conductas.</a:t>
            </a:r>
          </a:p>
        </p:txBody>
      </p:sp>
    </p:spTree>
    <p:extLst>
      <p:ext uri="{BB962C8B-B14F-4D97-AF65-F5344CB8AC3E}">
        <p14:creationId xmlns:p14="http://schemas.microsoft.com/office/powerpoint/2010/main" val="808047362"/>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0668BC-58E4-6C07-E7F2-5A557496AE44}"/>
            </a:ext>
          </a:extLst>
        </p:cNvPr>
        <p:cNvGrpSpPr/>
        <p:nvPr/>
      </p:nvGrpSpPr>
      <p:grpSpPr>
        <a:xfrm>
          <a:off x="0" y="0"/>
          <a:ext cx="0" cy="0"/>
          <a:chOff x="0" y="0"/>
          <a:chExt cx="0" cy="0"/>
        </a:xfrm>
      </p:grpSpPr>
      <p:sp>
        <p:nvSpPr>
          <p:cNvPr id="9" name="CuadroTexto 8">
            <a:extLst>
              <a:ext uri="{FF2B5EF4-FFF2-40B4-BE49-F238E27FC236}">
                <a16:creationId xmlns:a16="http://schemas.microsoft.com/office/drawing/2014/main" id="{B536FD1B-B54B-41B8-A589-F5661C4DE140}"/>
              </a:ext>
            </a:extLst>
          </p:cNvPr>
          <p:cNvSpPr txBox="1"/>
          <p:nvPr/>
        </p:nvSpPr>
        <p:spPr>
          <a:xfrm>
            <a:off x="2233749" y="201365"/>
            <a:ext cx="7720148" cy="1077218"/>
          </a:xfrm>
          <a:prstGeom prst="rect">
            <a:avLst/>
          </a:prstGeom>
          <a:noFill/>
          <a:ln>
            <a:solidFill>
              <a:schemeClr val="bg1"/>
            </a:solidFill>
          </a:ln>
        </p:spPr>
        <p:txBody>
          <a:bodyPr wrap="square" rtlCol="0">
            <a:spAutoFit/>
          </a:bodyPr>
          <a:lstStyle/>
          <a:p>
            <a:pPr algn="ctr"/>
            <a:r>
              <a:rPr lang="es-ES_tradnl" sz="3600" b="1" dirty="0">
                <a:solidFill>
                  <a:schemeClr val="bg1"/>
                </a:solidFill>
              </a:rPr>
              <a:t>JUNTA DISCIPLINARIA MILITAR</a:t>
            </a:r>
          </a:p>
          <a:p>
            <a:pPr algn="ctr"/>
            <a:r>
              <a:rPr lang="es-ES_tradnl" sz="2800" b="1" dirty="0">
                <a:solidFill>
                  <a:schemeClr val="bg1"/>
                </a:solidFill>
              </a:rPr>
              <a:t>Arts. 101 y 244</a:t>
            </a:r>
          </a:p>
        </p:txBody>
      </p:sp>
      <p:sp>
        <p:nvSpPr>
          <p:cNvPr id="14" name="Rectángulo redondeado 13">
            <a:extLst>
              <a:ext uri="{FF2B5EF4-FFF2-40B4-BE49-F238E27FC236}">
                <a16:creationId xmlns:a16="http://schemas.microsoft.com/office/drawing/2014/main" id="{DF4302F7-1FF4-F7D8-1691-D724443EC25D}"/>
              </a:ext>
            </a:extLst>
          </p:cNvPr>
          <p:cNvSpPr/>
          <p:nvPr/>
        </p:nvSpPr>
        <p:spPr>
          <a:xfrm>
            <a:off x="666206" y="1567543"/>
            <a:ext cx="11011988" cy="5089092"/>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just">
              <a:buFont typeface="Wingdings" pitchFamily="2" charset="2"/>
              <a:buChar char="Ø"/>
            </a:pPr>
            <a:r>
              <a:rPr lang="es-CO" sz="2400" b="0" i="0" dirty="0">
                <a:solidFill>
                  <a:schemeClr val="tx1"/>
                </a:solidFill>
                <a:effectLst/>
                <a:latin typeface="Calibri" panose="020F0502020204030204" pitchFamily="34" charset="0"/>
                <a:cs typeface="Calibri" panose="020F0502020204030204" pitchFamily="34" charset="0"/>
              </a:rPr>
              <a:t>La Junta Disciplinaria Militar aplicará el procedimiento previsto en esta ley para las faltas graves y gravísimas en un término reducido a la mitad y los militares designados por la autoridad competente cumplirán esta labor en forma inmediata y prioritaria con relación a las funciones propias de su cargo. Podrán sesionar en cualquier lugar del país siendo su presencia obligatoria; las decisiones de fondo serán adoptadas por mayoría y las de trámite o sustanciación, serán emitidas por el oficial más antiguo que integra la junta.</a:t>
            </a:r>
          </a:p>
          <a:p>
            <a:pPr marL="342900" indent="-342900" algn="just">
              <a:buFont typeface="Wingdings" pitchFamily="2" charset="2"/>
              <a:buChar char="Ø"/>
            </a:pPr>
            <a:endParaRPr lang="es-CO" sz="2400" b="0" i="0" dirty="0">
              <a:solidFill>
                <a:schemeClr val="tx1"/>
              </a:solidFill>
              <a:effectLst/>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400" b="0" i="0" dirty="0">
                <a:solidFill>
                  <a:schemeClr val="tx1"/>
                </a:solidFill>
                <a:effectLst/>
                <a:latin typeface="Calibri" panose="020F0502020204030204" pitchFamily="34" charset="0"/>
                <a:cs typeface="Calibri" panose="020F0502020204030204" pitchFamily="34" charset="0"/>
              </a:rPr>
              <a:t>El personal que integra la Junta Disciplinaria Militar y el investigado asistirán a las audiencias uniformados conforme lo establezca el reglamento de uniformes de cada una de las Fuerzas.</a:t>
            </a:r>
          </a:p>
        </p:txBody>
      </p:sp>
    </p:spTree>
    <p:extLst>
      <p:ext uri="{BB962C8B-B14F-4D97-AF65-F5344CB8AC3E}">
        <p14:creationId xmlns:p14="http://schemas.microsoft.com/office/powerpoint/2010/main" val="239415034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D795A-3845-F95E-4E26-DB2D8764DF71}"/>
            </a:ext>
          </a:extLst>
        </p:cNvPr>
        <p:cNvGrpSpPr/>
        <p:nvPr/>
      </p:nvGrpSpPr>
      <p:grpSpPr>
        <a:xfrm>
          <a:off x="0" y="0"/>
          <a:ext cx="0" cy="0"/>
          <a:chOff x="0" y="0"/>
          <a:chExt cx="0" cy="0"/>
        </a:xfrm>
      </p:grpSpPr>
      <p:sp>
        <p:nvSpPr>
          <p:cNvPr id="9" name="CuadroTexto 8">
            <a:extLst>
              <a:ext uri="{FF2B5EF4-FFF2-40B4-BE49-F238E27FC236}">
                <a16:creationId xmlns:a16="http://schemas.microsoft.com/office/drawing/2014/main" id="{7A100389-9E08-FF5D-7A61-2FE4E16C5541}"/>
              </a:ext>
            </a:extLst>
          </p:cNvPr>
          <p:cNvSpPr txBox="1"/>
          <p:nvPr/>
        </p:nvSpPr>
        <p:spPr>
          <a:xfrm>
            <a:off x="2233749" y="201365"/>
            <a:ext cx="7720148" cy="646331"/>
          </a:xfrm>
          <a:prstGeom prst="rect">
            <a:avLst/>
          </a:prstGeom>
          <a:noFill/>
          <a:ln>
            <a:solidFill>
              <a:schemeClr val="bg1"/>
            </a:solidFill>
          </a:ln>
        </p:spPr>
        <p:txBody>
          <a:bodyPr wrap="square" rtlCol="0">
            <a:spAutoFit/>
          </a:bodyPr>
          <a:lstStyle/>
          <a:p>
            <a:pPr algn="ctr"/>
            <a:r>
              <a:rPr lang="es-ES_tradnl" sz="3600" b="1" dirty="0">
                <a:solidFill>
                  <a:schemeClr val="bg1"/>
                </a:solidFill>
              </a:rPr>
              <a:t>PROCEDIMIENTO FATAS LEVES</a:t>
            </a:r>
          </a:p>
        </p:txBody>
      </p:sp>
      <p:sp>
        <p:nvSpPr>
          <p:cNvPr id="14" name="Rectángulo redondeado 13">
            <a:extLst>
              <a:ext uri="{FF2B5EF4-FFF2-40B4-BE49-F238E27FC236}">
                <a16:creationId xmlns:a16="http://schemas.microsoft.com/office/drawing/2014/main" id="{1AA2BBCB-2E58-D950-63B7-332BA3B3AD23}"/>
              </a:ext>
            </a:extLst>
          </p:cNvPr>
          <p:cNvSpPr/>
          <p:nvPr/>
        </p:nvSpPr>
        <p:spPr>
          <a:xfrm>
            <a:off x="744583" y="1142156"/>
            <a:ext cx="10842171" cy="551447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s-CO" sz="2400" b="0" i="0" dirty="0">
              <a:solidFill>
                <a:schemeClr val="tx1"/>
              </a:solidFill>
              <a:effectLst/>
              <a:latin typeface="Calibri" panose="020F0502020204030204" pitchFamily="34" charset="0"/>
              <a:cs typeface="Calibri" panose="020F0502020204030204" pitchFamily="34" charset="0"/>
            </a:endParaRPr>
          </a:p>
          <a:p>
            <a:pPr algn="just"/>
            <a:endParaRPr lang="es-CO" sz="2400" dirty="0">
              <a:solidFill>
                <a:schemeClr val="tx1"/>
              </a:solidFill>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200" b="0" i="0" dirty="0">
                <a:solidFill>
                  <a:schemeClr val="tx1"/>
                </a:solidFill>
                <a:effectLst/>
                <a:latin typeface="Calibri" panose="020F0502020204030204" pitchFamily="34" charset="0"/>
                <a:cs typeface="Calibri" panose="020F0502020204030204" pitchFamily="34" charset="0"/>
              </a:rPr>
              <a:t>CITACIÓN DENTRO DE LOS CINCO DÍAS SIGUIENTES DE LOS HEHCOS O DE LA QUEJA, INFORME O INDAGACIÓN.</a:t>
            </a:r>
          </a:p>
          <a:p>
            <a:pPr marL="342900" indent="-342900" algn="just">
              <a:buFont typeface="Wingdings" pitchFamily="2" charset="2"/>
              <a:buChar char="Ø"/>
            </a:pPr>
            <a:endParaRPr lang="es-CO" sz="2200" dirty="0">
              <a:solidFill>
                <a:schemeClr val="tx1"/>
              </a:solidFill>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200" b="0" i="0" dirty="0">
                <a:solidFill>
                  <a:schemeClr val="tx1"/>
                </a:solidFill>
                <a:effectLst/>
                <a:latin typeface="Calibri" panose="020F0502020204030204" pitchFamily="34" charset="0"/>
                <a:cs typeface="Calibri" panose="020F0502020204030204" pitchFamily="34" charset="0"/>
              </a:rPr>
              <a:t>VERIFICACIÓN DE HECHOS Y DE LA CONDUCTA.</a:t>
            </a:r>
          </a:p>
          <a:p>
            <a:pPr marL="342900" indent="-342900" algn="just">
              <a:buFont typeface="Wingdings" pitchFamily="2" charset="2"/>
              <a:buChar char="Ø"/>
            </a:pPr>
            <a:endParaRPr lang="es-CO" sz="2200" dirty="0">
              <a:solidFill>
                <a:schemeClr val="tx1"/>
              </a:solidFill>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200" b="0" i="0" dirty="0">
                <a:solidFill>
                  <a:schemeClr val="tx1"/>
                </a:solidFill>
                <a:effectLst/>
                <a:latin typeface="Calibri" panose="020F0502020204030204" pitchFamily="34" charset="0"/>
                <a:cs typeface="Calibri" panose="020F0502020204030204" pitchFamily="34" charset="0"/>
              </a:rPr>
              <a:t>POSIBILIDAD DE ACEPTACIÓN – EMISIÓN DE FALLO CON DISMINUCIÓN DE LA SANCIÓN DE MULTA A LA MITAD O REPRESIÓN SIMPLE.</a:t>
            </a:r>
          </a:p>
          <a:p>
            <a:pPr marL="342900" indent="-342900" algn="just">
              <a:buFont typeface="Wingdings" pitchFamily="2" charset="2"/>
              <a:buChar char="Ø"/>
            </a:pPr>
            <a:endParaRPr lang="es-CO" sz="2200" dirty="0">
              <a:solidFill>
                <a:schemeClr val="tx1"/>
              </a:solidFill>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200" b="0" i="0" dirty="0">
                <a:solidFill>
                  <a:schemeClr val="tx1"/>
                </a:solidFill>
                <a:effectLst/>
                <a:latin typeface="Calibri" panose="020F0502020204030204" pitchFamily="34" charset="0"/>
                <a:cs typeface="Calibri" panose="020F0502020204030204" pitchFamily="34" charset="0"/>
              </a:rPr>
              <a:t>VERSIÓN Y SOLICTUD DE PRUEBAS </a:t>
            </a:r>
          </a:p>
          <a:p>
            <a:pPr marL="342900" indent="-342900" algn="just">
              <a:buFont typeface="Wingdings" pitchFamily="2" charset="2"/>
              <a:buChar char="Ø"/>
            </a:pPr>
            <a:endParaRPr lang="es-CO" sz="2200" dirty="0">
              <a:solidFill>
                <a:schemeClr val="tx1"/>
              </a:solidFill>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200" b="0" i="0" dirty="0">
                <a:solidFill>
                  <a:schemeClr val="tx1"/>
                </a:solidFill>
                <a:effectLst/>
                <a:latin typeface="Calibri" panose="020F0502020204030204" pitchFamily="34" charset="0"/>
                <a:cs typeface="Calibri" panose="020F0502020204030204" pitchFamily="34" charset="0"/>
              </a:rPr>
              <a:t>PRÁCTICA PORBATORIA INMEDIATA O AL DÍA SIGUIENTE</a:t>
            </a:r>
          </a:p>
          <a:p>
            <a:pPr marL="342900" indent="-342900" algn="just">
              <a:buFont typeface="Wingdings" pitchFamily="2" charset="2"/>
              <a:buChar char="Ø"/>
            </a:pPr>
            <a:endParaRPr lang="es-CO" sz="2200" dirty="0">
              <a:solidFill>
                <a:schemeClr val="tx1"/>
              </a:solidFill>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200" b="0" i="0" dirty="0">
                <a:solidFill>
                  <a:schemeClr val="tx1"/>
                </a:solidFill>
                <a:effectLst/>
                <a:latin typeface="Calibri" panose="020F0502020204030204" pitchFamily="34" charset="0"/>
                <a:cs typeface="Calibri" panose="020F0502020204030204" pitchFamily="34" charset="0"/>
              </a:rPr>
              <a:t>DESIGNACIÓN DE DEFENSOR DE OFICIO</a:t>
            </a:r>
          </a:p>
          <a:p>
            <a:pPr marL="342900" indent="-342900" algn="just">
              <a:buFont typeface="Wingdings" pitchFamily="2" charset="2"/>
              <a:buChar char="Ø"/>
            </a:pPr>
            <a:endParaRPr lang="es-CO" sz="2200" b="0" i="0" dirty="0">
              <a:solidFill>
                <a:schemeClr val="tx1"/>
              </a:solidFill>
              <a:effectLst/>
              <a:latin typeface="Calibri" panose="020F0502020204030204" pitchFamily="34" charset="0"/>
              <a:cs typeface="Calibri" panose="020F0502020204030204" pitchFamily="34" charset="0"/>
            </a:endParaRPr>
          </a:p>
          <a:p>
            <a:pPr marL="342900" indent="-342900" algn="just">
              <a:buFont typeface="Wingdings" pitchFamily="2" charset="2"/>
              <a:buChar char="Ø"/>
            </a:pPr>
            <a:r>
              <a:rPr lang="es-CO" sz="2200" dirty="0">
                <a:solidFill>
                  <a:schemeClr val="tx1"/>
                </a:solidFill>
                <a:latin typeface="Calibri" panose="020F0502020204030204" pitchFamily="34" charset="0"/>
                <a:cs typeface="Calibri" panose="020F0502020204030204" pitchFamily="34" charset="0"/>
              </a:rPr>
              <a:t>EMISIÓN DE LA DECISIÓN – RECURSO DE APELACIÓN</a:t>
            </a:r>
            <a:endParaRPr lang="es-CO" sz="2200" b="0" i="0" dirty="0">
              <a:solidFill>
                <a:schemeClr val="tx1"/>
              </a:solidFill>
              <a:effectLst/>
              <a:latin typeface="Calibri" panose="020F0502020204030204" pitchFamily="34" charset="0"/>
              <a:cs typeface="Calibri" panose="020F0502020204030204" pitchFamily="34" charset="0"/>
            </a:endParaRPr>
          </a:p>
          <a:p>
            <a:pPr algn="just"/>
            <a:endParaRPr lang="es-CO" sz="2400" b="0" i="0" dirty="0">
              <a:solidFill>
                <a:schemeClr val="tx1"/>
              </a:solidFill>
              <a:effectLst/>
              <a:latin typeface="Calibri" panose="020F0502020204030204" pitchFamily="34" charset="0"/>
              <a:cs typeface="Calibri" panose="020F0502020204030204" pitchFamily="34" charset="0"/>
            </a:endParaRPr>
          </a:p>
          <a:p>
            <a:pPr algn="just"/>
            <a:endParaRPr lang="es-CO" sz="2400" b="0" i="0" dirty="0">
              <a:solidFill>
                <a:schemeClr val="tx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97864565"/>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D25E90A-A1A3-42E7-5FD0-E84264777EF8}"/>
            </a:ext>
          </a:extLst>
        </p:cNvPr>
        <p:cNvGrpSpPr/>
        <p:nvPr/>
      </p:nvGrpSpPr>
      <p:grpSpPr>
        <a:xfrm>
          <a:off x="0" y="0"/>
          <a:ext cx="0" cy="0"/>
          <a:chOff x="0" y="0"/>
          <a:chExt cx="0" cy="0"/>
        </a:xfrm>
      </p:grpSpPr>
      <p:sp>
        <p:nvSpPr>
          <p:cNvPr id="5" name="CuadroTexto 4">
            <a:extLst>
              <a:ext uri="{FF2B5EF4-FFF2-40B4-BE49-F238E27FC236}">
                <a16:creationId xmlns:a16="http://schemas.microsoft.com/office/drawing/2014/main" id="{B56B1C1D-B737-C023-2AD1-A86CF10E17F1}"/>
              </a:ext>
            </a:extLst>
          </p:cNvPr>
          <p:cNvSpPr txBox="1"/>
          <p:nvPr/>
        </p:nvSpPr>
        <p:spPr>
          <a:xfrm>
            <a:off x="3572554" y="481254"/>
            <a:ext cx="8344264" cy="1446550"/>
          </a:xfrm>
          <a:prstGeom prst="rect">
            <a:avLst/>
          </a:prstGeom>
          <a:noFill/>
        </p:spPr>
        <p:txBody>
          <a:bodyPr wrap="square">
            <a:spAutoFit/>
          </a:bodyPr>
          <a:lstStyle/>
          <a:p>
            <a:pPr algn="ctr"/>
            <a:r>
              <a:rPr lang="es-CO" sz="4400" b="1" dirty="0">
                <a:solidFill>
                  <a:schemeClr val="bg1"/>
                </a:solidFill>
                <a:latin typeface="Arial Black" panose="020B0A04020102020204" pitchFamily="34" charset="0"/>
              </a:rPr>
              <a:t>MUCHAS GRACIAS POR SU ATENCIÓN</a:t>
            </a:r>
            <a:endParaRPr lang="es-ES_tradnl" sz="4400" dirty="0">
              <a:solidFill>
                <a:schemeClr val="bg1"/>
              </a:solidFill>
            </a:endParaRPr>
          </a:p>
        </p:txBody>
      </p:sp>
      <p:sp>
        <p:nvSpPr>
          <p:cNvPr id="3" name="CuadroTexto 2">
            <a:extLst>
              <a:ext uri="{FF2B5EF4-FFF2-40B4-BE49-F238E27FC236}">
                <a16:creationId xmlns:a16="http://schemas.microsoft.com/office/drawing/2014/main" id="{920658A4-F8CD-CA9E-7F23-5CA877F1F499}"/>
              </a:ext>
            </a:extLst>
          </p:cNvPr>
          <p:cNvSpPr txBox="1"/>
          <p:nvPr/>
        </p:nvSpPr>
        <p:spPr>
          <a:xfrm>
            <a:off x="3995017" y="3897272"/>
            <a:ext cx="4703885" cy="1384995"/>
          </a:xfrm>
          <a:prstGeom prst="rect">
            <a:avLst/>
          </a:prstGeom>
          <a:noFill/>
        </p:spPr>
        <p:txBody>
          <a:bodyPr wrap="square" rtlCol="0">
            <a:spAutoFit/>
          </a:bodyPr>
          <a:lstStyle/>
          <a:p>
            <a:pPr algn="ctr"/>
            <a:r>
              <a:rPr lang="es-ES_tradnl" sz="2800" dirty="0">
                <a:solidFill>
                  <a:schemeClr val="bg1"/>
                </a:solidFill>
                <a:hlinkClick r:id="rId2">
                  <a:extLst>
                    <a:ext uri="{A12FA001-AC4F-418D-AE19-62706E023703}">
                      <ahyp:hlinkClr xmlns:ahyp="http://schemas.microsoft.com/office/drawing/2018/hyperlinkcolor" val="tx"/>
                    </a:ext>
                  </a:extLst>
                </a:hlinkClick>
              </a:rPr>
              <a:t>jomar727@hotmail.com</a:t>
            </a:r>
            <a:endParaRPr lang="es-ES_tradnl" sz="2800" dirty="0">
              <a:solidFill>
                <a:schemeClr val="bg1"/>
              </a:solidFill>
            </a:endParaRPr>
          </a:p>
          <a:p>
            <a:pPr algn="ctr"/>
            <a:endParaRPr lang="es-ES_tradnl" sz="2800" dirty="0">
              <a:solidFill>
                <a:schemeClr val="bg1"/>
              </a:solidFill>
            </a:endParaRPr>
          </a:p>
          <a:p>
            <a:pPr algn="ctr"/>
            <a:r>
              <a:rPr lang="es-ES_tradnl" sz="2800" dirty="0">
                <a:solidFill>
                  <a:schemeClr val="bg1"/>
                </a:solidFill>
              </a:rPr>
              <a:t>Celular: 3103220902</a:t>
            </a:r>
          </a:p>
        </p:txBody>
      </p:sp>
      <p:cxnSp>
        <p:nvCxnSpPr>
          <p:cNvPr id="2" name="Conector recto 1">
            <a:extLst>
              <a:ext uri="{FF2B5EF4-FFF2-40B4-BE49-F238E27FC236}">
                <a16:creationId xmlns:a16="http://schemas.microsoft.com/office/drawing/2014/main" id="{C31A04FC-3731-1014-34C7-FCF6B6C901B3}"/>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 name="Conector recto 3">
            <a:extLst>
              <a:ext uri="{FF2B5EF4-FFF2-40B4-BE49-F238E27FC236}">
                <a16:creationId xmlns:a16="http://schemas.microsoft.com/office/drawing/2014/main" id="{9481EFA8-7CD0-5FB6-6E14-F4AD93780747}"/>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 name="Conector recto 6">
            <a:extLst>
              <a:ext uri="{FF2B5EF4-FFF2-40B4-BE49-F238E27FC236}">
                <a16:creationId xmlns:a16="http://schemas.microsoft.com/office/drawing/2014/main" id="{545A1D85-2F11-0395-E275-6611AD647A5B}"/>
              </a:ext>
            </a:extLst>
          </p:cNvPr>
          <p:cNvCxnSpPr>
            <a:cxnSpLocks/>
          </p:cNvCxnSpPr>
          <p:nvPr/>
        </p:nvCxnSpPr>
        <p:spPr>
          <a:xfrm>
            <a:off x="2211685" y="2584293"/>
            <a:ext cx="9461107"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8" name="Imagen 7">
            <a:extLst>
              <a:ext uri="{FF2B5EF4-FFF2-40B4-BE49-F238E27FC236}">
                <a16:creationId xmlns:a16="http://schemas.microsoft.com/office/drawing/2014/main" id="{EDEFAEEE-685C-C2FC-CD60-E96B428606E1}"/>
              </a:ext>
            </a:extLst>
          </p:cNvPr>
          <p:cNvPicPr>
            <a:picLocks noChangeAspect="1"/>
          </p:cNvPicPr>
          <p:nvPr/>
        </p:nvPicPr>
        <p:blipFill>
          <a:blip r:embed="rId3"/>
          <a:stretch>
            <a:fillRect/>
          </a:stretch>
        </p:blipFill>
        <p:spPr>
          <a:xfrm>
            <a:off x="0" y="1"/>
            <a:ext cx="3346315" cy="1743096"/>
          </a:xfrm>
          <a:prstGeom prst="rect">
            <a:avLst/>
          </a:prstGeom>
        </p:spPr>
      </p:pic>
      <p:pic>
        <p:nvPicPr>
          <p:cNvPr id="9" name="Imagen 8">
            <a:extLst>
              <a:ext uri="{FF2B5EF4-FFF2-40B4-BE49-F238E27FC236}">
                <a16:creationId xmlns:a16="http://schemas.microsoft.com/office/drawing/2014/main" id="{85B1425E-A794-1EDE-093A-84142F311FB5}"/>
              </a:ext>
            </a:extLst>
          </p:cNvPr>
          <p:cNvPicPr>
            <a:picLocks noChangeAspect="1"/>
          </p:cNvPicPr>
          <p:nvPr/>
        </p:nvPicPr>
        <p:blipFill>
          <a:blip r:embed="rId4"/>
          <a:stretch>
            <a:fillRect/>
          </a:stretch>
        </p:blipFill>
        <p:spPr>
          <a:xfrm>
            <a:off x="10009815" y="4445540"/>
            <a:ext cx="2177348" cy="2412460"/>
          </a:xfrm>
          <a:prstGeom prst="rect">
            <a:avLst/>
          </a:prstGeom>
        </p:spPr>
      </p:pic>
    </p:spTree>
    <p:extLst>
      <p:ext uri="{BB962C8B-B14F-4D97-AF65-F5344CB8AC3E}">
        <p14:creationId xmlns:p14="http://schemas.microsoft.com/office/powerpoint/2010/main" val="4140602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UNICATOLICA - FUERZA AÉREA" id="{7A1C6424-58EA-B54A-9F30-AB9CBA0B353A}" vid="{A59FF5CE-9A75-3748-92D7-CD98420BCFA3}"/>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5172</TotalTime>
  <Words>11860</Words>
  <Application>Microsoft Macintosh PowerPoint</Application>
  <PresentationFormat>Panorámica</PresentationFormat>
  <Paragraphs>1216</Paragraphs>
  <Slides>130</Slides>
  <Notes>10</Notes>
  <HiddenSlides>0</HiddenSlides>
  <MMClips>0</MMClips>
  <ScaleCrop>false</ScaleCrop>
  <HeadingPairs>
    <vt:vector size="6" baseType="variant">
      <vt:variant>
        <vt:lpstr>Fuentes usadas</vt:lpstr>
      </vt:variant>
      <vt:variant>
        <vt:i4>20</vt:i4>
      </vt:variant>
      <vt:variant>
        <vt:lpstr>Tema</vt:lpstr>
      </vt:variant>
      <vt:variant>
        <vt:i4>1</vt:i4>
      </vt:variant>
      <vt:variant>
        <vt:lpstr>Títulos de diapositiva</vt:lpstr>
      </vt:variant>
      <vt:variant>
        <vt:i4>130</vt:i4>
      </vt:variant>
    </vt:vector>
  </HeadingPairs>
  <TitlesOfParts>
    <vt:vector size="151" baseType="lpstr">
      <vt:lpstr>ＭＳ Ｐゴシック</vt:lpstr>
      <vt:lpstr>Aptos</vt:lpstr>
      <vt:lpstr>Aptos Display</vt:lpstr>
      <vt:lpstr>Arial</vt:lpstr>
      <vt:lpstr>Arial Black</vt:lpstr>
      <vt:lpstr>Arial Narrow</vt:lpstr>
      <vt:lpstr>Book Antiqua</vt:lpstr>
      <vt:lpstr>Calibri</vt:lpstr>
      <vt:lpstr>Courier New</vt:lpstr>
      <vt:lpstr>Helvetica</vt:lpstr>
      <vt:lpstr>Neutra Text</vt:lpstr>
      <vt:lpstr>Open Sans</vt:lpstr>
      <vt:lpstr>Roboto</vt:lpstr>
      <vt:lpstr>RobotoDraft</vt:lpstr>
      <vt:lpstr>Times</vt:lpstr>
      <vt:lpstr>Times New Roman</vt:lpstr>
      <vt:lpstr>Verdana</vt:lpstr>
      <vt:lpstr>Wingdings</vt:lpstr>
      <vt:lpstr>Wingdings 2</vt:lpstr>
      <vt:lpstr>Wingdings 3</vt:lpstr>
      <vt:lpstr>Tema de Office</vt:lpstr>
      <vt:lpstr>Presentación de PowerPoint</vt:lpstr>
      <vt:lpstr>Presentación de PowerPoint</vt:lpstr>
      <vt:lpstr>Presentación de PowerPoint</vt:lpstr>
      <vt:lpstr>FUNDAMENTO CONSTITUCIONAL</vt:lpstr>
      <vt:lpstr>Presentación de PowerPoint</vt:lpstr>
      <vt:lpstr>Presentación de PowerPoint</vt:lpstr>
      <vt:lpstr>Presentación de PowerPoint</vt:lpstr>
      <vt:lpstr>Presentación de PowerPoint</vt:lpstr>
      <vt:lpstr>Presentación de PowerPoint</vt:lpstr>
      <vt:lpstr>Presentación de PowerPoint</vt:lpstr>
      <vt:lpstr>EL DERECHO DISCIPLINARIO EXPRESION DEL DERECHO SANCIONADOR </vt:lpstr>
      <vt:lpstr>ESPECIES DE DERECHO SANCIONADOR</vt:lpstr>
      <vt:lpstr>ESPECIES DE DERECHO SANCIONADOR</vt:lpstr>
      <vt:lpstr>ESPECIES DE DERECHO SANCIONADOR</vt:lpstr>
      <vt:lpstr>ESPECIES DE DERECHO SANCIONADOR</vt:lpstr>
      <vt:lpstr>LA RELACIÓN ESPECIAL DE SUJECIÓN Y SUS SUBESPECIES</vt:lpstr>
      <vt:lpstr>SUBESPECIES DE LA RELACIÓN ESPECIAL DE SUJECIÓN</vt:lpstr>
      <vt:lpstr>SUBESPECIES DE LA RELACIÓN ESPECIAL DE SUJECIÓN</vt:lpstr>
      <vt:lpstr>SUBESPECIES DE LA RELACIÓN ESPECIAL DE SUJECIÓN</vt:lpstr>
      <vt:lpstr>SUBESPECIES DE LA RELACIÓN ESPECIAL DE SUJECIÓN</vt:lpstr>
      <vt:lpstr>SUBESPECIES DE LA RELACIÓN ESPECIAL DE SUJECIÓN</vt:lpstr>
      <vt:lpstr>SUBESPECIES DE LA RELACIÓN ESPECIAL DE SUJECIÓN</vt:lpstr>
      <vt:lpstr>SUBESPECIES DE LA RELACIÓN ESPECIAL DE SUJECIÓN</vt:lpstr>
      <vt:lpstr>SUBESPECIES DE LA RELACIÓN ESPECIAL DE SUJECIÓN</vt:lpstr>
      <vt:lpstr>SUBESPECIES DE LA RELACIÓN ESPECIAL DE SUJECIÓN</vt:lpstr>
      <vt:lpstr>NATURALEZA DEL D. DISCIPLINARIO</vt:lpstr>
      <vt:lpstr>SUBESPECIES DEL DERECHO DISCIPLINARIO:</vt:lpstr>
      <vt:lpstr>SUBESPECIES DEL DERECHO DISCIPLINARIO:</vt:lpstr>
      <vt:lpstr>DERECHO DISCIPLINARIO </vt:lpstr>
      <vt:lpstr>DERECHO DISCIPLINARIO MILITAR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SENTENCIA C-284/2016</vt:lpstr>
      <vt:lpstr>Presentación de PowerPoint</vt:lpstr>
      <vt:lpstr>Presentación de PowerPoint</vt:lpstr>
      <vt:lpstr>Presentación de PowerPoint</vt:lpstr>
      <vt:lpstr>Presentación de PowerPoint</vt:lpstr>
      <vt:lpstr>                   </vt:lpstr>
      <vt:lpstr> CAUSALES DE EXCLUSIÓN DE RESPONSABILIDAD </vt:lpstr>
      <vt:lpstr>1. POR FUERZA MAYOR O CASO FORTUITO</vt:lpstr>
      <vt:lpstr>Presentación de PowerPoint</vt:lpstr>
      <vt:lpstr>DIFERENCIAS ENTRE FUERZA MAYOR Y CASO FORTUITO </vt:lpstr>
      <vt:lpstr> FUERZA MAYOR Y CASO FORTUITO </vt:lpstr>
      <vt:lpstr>Consejo de Estado, Sentencia del 4 de   marzo de 2016. Radicación No.  11001-03-25-000-2012-00098-00(0438-12) C.P. Dr. Gabriel Valbuena Hernández </vt:lpstr>
      <vt:lpstr>    ¿La privación de la libertad con fines de extradición de un congresista constituye fuerza mayor que excluye la configuración de la causal de pérdida de investidura por no tomar posesión del cargo en los términos del numeral 3 y parágrafo del artículo 183 de la Constitución Política de Colombia?  </vt:lpstr>
      <vt:lpstr>CONSEJO DE ESTADO SALA PLENA DE LO CONTENCIOSO ADMINISTRATIVO Magistrado ponente: WILLIAM HERNÁNDEZ GÓMEZ Bogotá D.C., 28 de mayo de 2019 Referencia: Pérdida de investidura – resuelve apelación de fallo - Radicación: 11001-03-15-000-2018-03883-01 (PI 1881-2019) </vt:lpstr>
      <vt:lpstr>2. COLISIÓN DE DEBERES</vt:lpstr>
      <vt:lpstr>3. COLISIÓN DE DEBERES</vt:lpstr>
      <vt:lpstr>Consejo de Estado Sala de lo Contencioso Administrativo Sección Segunda Subsección "A“ C. P. Dr. Luis Rafael Vergara Quintero Sentencia del 17 de marzo de 2011. Radicación número: 25000-23-25-000-2005-01043-01(284-08)</vt:lpstr>
      <vt:lpstr>4. EN CUMPLIMIENTO DE ORDEN DLEGÍTIMA DE AUTORIDAD COMPETENTE, EMITIDA CON LAS FORMUALIDADES LEGALES.</vt:lpstr>
      <vt:lpstr>Consejo de Estado Sala de lo Contencioso Administrativo. C.P. Dra. Bertha Lucia Ramírez De Páez  Sentencia del 4 de julio de 2013. Radicación número: 11001-03-25-000-2011-00534-00(2049-11)</vt:lpstr>
      <vt:lpstr>4. Colisión de Derecho - Deber</vt:lpstr>
      <vt:lpstr>4. Colisión de Derecho - Deber</vt:lpstr>
      <vt:lpstr>5. INSUPERABLE COACCIÓN AJENA</vt:lpstr>
      <vt:lpstr>5. INSUPERABLE COACCIÓN AJENA</vt:lpstr>
      <vt:lpstr>5. INSUPERABLE COACCIÓN AJENA</vt:lpstr>
      <vt:lpstr>Sala Disciplinaria de la Procuraduría General de la Nación en el fallo del 21 de noviembre de 2013, con radicación 161 – 5421 (IUS 2008 – 259315) </vt:lpstr>
      <vt:lpstr>5. MIEDO INSUPERABLE</vt:lpstr>
      <vt:lpstr>Corte Suprema de Justicia, Sentencia del 12 de diciembre de 2002. Radicado 18983 Magistrado Ponente: Jorge Aníbal Gómez Gallego</vt:lpstr>
      <vt:lpstr>6. EL ERROR INVENCIBLE </vt:lpstr>
      <vt:lpstr>8. EL ERROR INVENCIBLE</vt:lpstr>
      <vt:lpstr>ERROR VENCIBLE</vt:lpstr>
      <vt:lpstr>ERROR VENCIBLE </vt:lpstr>
      <vt:lpstr>ERROR VENCIBLE </vt:lpstr>
      <vt:lpstr>Presentación de PowerPoint</vt:lpstr>
      <vt:lpstr>7. INIMPUTABILIDAD</vt:lpstr>
      <vt:lpstr>7. INIMPUTABILIDAD</vt:lpstr>
      <vt:lpstr>RÉGIMEN SANCIONATORIO MILITAR</vt:lpstr>
      <vt:lpstr>DEFINICIÓN DE LAS SANCIONES</vt:lpstr>
      <vt:lpstr>CRITERIOS</vt:lpstr>
      <vt:lpstr>CRITERIOS</vt:lpstr>
      <vt:lpstr>CRITERIOS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SISTEMAS PROCESALES</vt:lpstr>
      <vt:lpstr>Presentación de PowerPoint</vt:lpstr>
      <vt:lpstr>Presentación de PowerPoint</vt:lpstr>
      <vt:lpstr>Presentación de PowerPoint</vt:lpstr>
      <vt:lpstr>SOLICITUD PROBATORIA</vt:lpstr>
      <vt:lpstr>Presentación de PowerPoint</vt:lpstr>
      <vt:lpstr>Presentación de PowerPoint</vt:lpstr>
      <vt:lpstr>PRÁCTICA PROBATORIA</vt:lpstr>
      <vt:lpstr>   PRUEBAS POR COMISIONADO O DESIGNADO   (Art. 182 CDM)   </vt:lpstr>
      <vt:lpstr>Presentación de PowerPoint</vt:lpstr>
      <vt:lpstr>Presentación de PowerPoint</vt:lpstr>
      <vt:lpstr> VALORACIÓN PROBATORIA</vt:lpstr>
      <vt:lpstr> SANA CRÍTICA  (Art. 189 CDM) </vt:lpstr>
      <vt:lpstr>                                       ERRORES EN LA VALORACIÓN                </vt:lpstr>
      <vt:lpstr>LOS MEDIOS PROBATORIOS</vt:lpstr>
      <vt:lpstr>Presentación de PowerPoint</vt:lpstr>
      <vt:lpstr>TESTIMONIO</vt:lpstr>
      <vt:lpstr>PERITACIÓN</vt:lpstr>
      <vt:lpstr>Presentación de PowerPoint</vt:lpstr>
      <vt:lpstr> DOCUMENTAL </vt:lpstr>
      <vt:lpstr>INDICIO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TÍTULO</dc:title>
  <dc:creator>MARIA ELVIRA BELTRAN ARGUMEDO</dc:creator>
  <cp:lastModifiedBy>JOSEOMAR ORTIZPERALTA</cp:lastModifiedBy>
  <cp:revision>41</cp:revision>
  <cp:lastPrinted>2022-10-27T22:37:11Z</cp:lastPrinted>
  <dcterms:created xsi:type="dcterms:W3CDTF">2022-08-01T16:31:54Z</dcterms:created>
  <dcterms:modified xsi:type="dcterms:W3CDTF">2024-11-27T12:16:46Z</dcterms:modified>
</cp:coreProperties>
</file>