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468" r:id="rId2"/>
    <p:sldId id="499" r:id="rId3"/>
    <p:sldId id="498" r:id="rId4"/>
    <p:sldId id="501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6" r:id="rId13"/>
    <p:sldId id="537" r:id="rId14"/>
    <p:sldId id="538" r:id="rId15"/>
    <p:sldId id="539" r:id="rId16"/>
    <p:sldId id="540" r:id="rId17"/>
    <p:sldId id="541" r:id="rId18"/>
    <p:sldId id="542" r:id="rId19"/>
    <p:sldId id="545" r:id="rId20"/>
    <p:sldId id="546" r:id="rId21"/>
    <p:sldId id="544" r:id="rId22"/>
    <p:sldId id="547" r:id="rId23"/>
    <p:sldId id="548" r:id="rId24"/>
    <p:sldId id="549" r:id="rId25"/>
    <p:sldId id="550" r:id="rId26"/>
    <p:sldId id="551" r:id="rId27"/>
    <p:sldId id="553" r:id="rId28"/>
    <p:sldId id="554" r:id="rId29"/>
    <p:sldId id="556" r:id="rId30"/>
    <p:sldId id="555" r:id="rId31"/>
    <p:sldId id="500" r:id="rId32"/>
    <p:sldId id="264" r:id="rId3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5EA"/>
    <a:srgbClr val="38AA00"/>
    <a:srgbClr val="00324D"/>
    <a:srgbClr val="766363"/>
    <a:srgbClr val="FF6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04"/>
    <p:restoredTop sz="86369"/>
  </p:normalViewPr>
  <p:slideViewPr>
    <p:cSldViewPr snapToGrid="0">
      <p:cViewPr varScale="1">
        <p:scale>
          <a:sx n="95" d="100"/>
          <a:sy n="95" d="100"/>
        </p:scale>
        <p:origin x="1062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5336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999AFE6-721E-1D92-FFC0-72E02DBB97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A598C0A-ECF9-B897-80D5-1AE7ABA305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69B9F-131C-2846-AB8F-CEE154B4CAEB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8F308B-0102-A0B4-9A23-E807C735E85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E7CACDD-5D14-572A-2591-609B03F1682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3070F-3F68-E043-9CC3-B53B4F2245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00459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0CB96-A603-FF42-AE46-F5F75F80A67B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6C58E-460D-4A4B-B0C2-1191B9D14FC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130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8927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8520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6423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5601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2654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78673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0680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392619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0636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379842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118636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009728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4558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827256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351258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56188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61088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19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140711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0865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0246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591286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7583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56435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953574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2208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597769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19779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29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58739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6C58E-460D-4A4B-B0C2-1191B9D14FCB}" type="slidenum">
              <a:rPr lang="es-CO" smtClean="0"/>
              <a:t>30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41093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95260C-E8AD-B240-9481-5B2FE14A60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F4960B-AC04-294C-9B8A-B10830EF5F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F720DD-BA8F-C443-A59E-F0EEAF843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A1676A-B50F-4048-B9A0-67475225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B408DD-191C-9940-B5DC-9B04378C8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945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817F6C-CDBB-234C-B00B-255C60E54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743F10-0075-0F47-A0C2-0071CB2B3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B4C6E2-1F45-C54F-A384-6BA60BB5E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44B0E8-9C87-6C41-96F5-6419B5000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D08979-815A-D443-B424-FB031F975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4220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4B3E04-413C-394A-94BD-6FD1D56E1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E8DEAC-948A-0F4A-9098-1EA5A30BE3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0E9B39-9659-7747-851C-17A0C73C8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90AE33-28EE-274E-8E15-02A147483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A1D99B-0619-1847-8509-03589920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037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0119BB-39AA-4B48-BB60-3EE344FF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E8365F-8201-9D4B-85A4-E53E8819A8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74364B-4945-0A4D-A279-35519E3F4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68BFB1-0C38-A141-AB7B-22CD10FF3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F6516E-C104-3E4A-BC0F-DC137BD98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2C08597-16B2-3B42-B59A-8815DD747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42547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4272C-3F8B-AF4A-82BE-E5BE9107D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B8DA00-E62A-A54E-BC50-AEBAAF251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6E9F7D8-1A62-544F-A4E2-23A591854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1895FC1-5F27-B640-81B9-33366BECB5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00D0329-F1AE-FE44-A7B4-B16B429A0C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A80CE19-B065-6E4F-A207-999BBF94C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99C46BF-4920-E443-B109-668969C5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417FDA-D0D0-AD4C-9F49-6FFEC4BC6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954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C92FB5-1F0C-DE4B-8A05-DE0792814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AF7F14C-AA7D-3049-A400-4AC6EED53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746EF7E-3912-BF43-BEB6-49819D4EE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BD767C9-209C-E54C-90E7-5176E4464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285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E92712-14E7-954C-8C23-33CD3DBD7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D7BCE5F-F417-1247-9F26-F4B713468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B4FC7D-A6BA-0840-87AD-C71B1896B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4162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F2BE35-F0B5-DA4A-BE9E-AACFF26FF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62C38B-5384-914E-829A-352266F70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9E434B-6E01-8148-AB00-051DDD402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3E8B8D-7A8A-794B-83A8-6920142BB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2F34C9-1A26-0B41-8AE3-21E599CC5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2100B2-B969-0340-BEE2-F5FE05353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14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ADFDE3-8BDA-6F45-A442-3C2913AE5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08B3433-597C-7E43-A088-A50E443431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20DB791-C948-D149-A74A-0C0DFCA0B4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45138C-C370-6E42-902A-0DD2F4F61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61561C-CA9F-0943-8A3E-60233368C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7B72CA4-FB9F-FB4B-8159-119C3846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9502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C07BF5-7EFA-9943-8CEE-7006AC893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EFF53FB-B16B-7444-99CF-B7533C11E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9133D3-834D-0942-99DE-29F15E8DC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5A02E1-CB07-7943-ACA2-6FF8387D3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2BC7A9-2B5F-1841-91C8-9460E3E55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1147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B25968F-984F-8BF4-4FF0-2432A9923E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7833" y="317431"/>
            <a:ext cx="811391" cy="79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828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C11DF48-6A7C-3349-8650-2AA87E5D5E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5D61C96-3D9F-F745-A812-5EC81CEB4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F61D3C-242D-F544-9883-3EEF515CE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AB2518-6961-A143-A5EE-C5606EBA4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6FEAD3-1533-7A45-8011-C0C84A1DC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81621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Patrón de fondo&#10;&#10;Descripción generada automáticamente">
            <a:extLst>
              <a:ext uri="{FF2B5EF4-FFF2-40B4-BE49-F238E27FC236}">
                <a16:creationId xmlns:a16="http://schemas.microsoft.com/office/drawing/2014/main" id="{EDE1298D-A4F7-F1E4-F1B3-3D2F5117E0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9B39820-C822-5D71-439D-76D8E95C16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4859" y="303050"/>
            <a:ext cx="855785" cy="83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60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E09D5-8681-04F4-0AD1-7206C3FF5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EB62C8D-42BE-8DF8-DDA7-6DDCB2389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F9D5C3-AD35-C818-D069-AB2D8EBBE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106A169-E84D-2DE1-E7CC-7058F9C0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56598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7DFF890D-F3AC-9928-32A3-F179DB21A0E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946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6EFFBE1-33C9-1D48-A916-7535B68EC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778E02A-26CF-6C46-A280-67C4AA0551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E7CDF9-2DDE-C04D-A9B9-78F138A1C3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86248-06F7-A441-A47A-264EBD310E11}" type="datetimeFigureOut">
              <a:rPr lang="es-CO" smtClean="0"/>
              <a:t>27/03/2023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7570B4-267C-034E-B58B-04C03C9E55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1693D-7DB1-1144-97E3-85753EC9A0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15DF6-230E-2E43-B847-68755106EC6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2609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2" r:id="rId11"/>
    <p:sldLayoutId id="2147483659" r:id="rId12"/>
    <p:sldLayoutId id="2147483663" r:id="rId13"/>
    <p:sldLayoutId id="2147483675" r:id="rId14"/>
    <p:sldLayoutId id="214748367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5" Type="http://schemas.openxmlformats.org/officeDocument/2006/relationships/hyperlink" Target="mailto:dpperezv@sena.edu.co" TargetMode="Externa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2869161" y="3429000"/>
            <a:ext cx="6453678" cy="1579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205" marR="5080" indent="-104139">
              <a:lnSpc>
                <a:spcPct val="100899"/>
              </a:lnSpc>
              <a:spcBef>
                <a:spcPts val="90"/>
              </a:spcBef>
            </a:pP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Inducción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y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reinducción </a:t>
            </a:r>
            <a:r>
              <a:rPr lang="es-ES" sz="3200" spc="-8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dirty="0">
                <a:solidFill>
                  <a:srgbClr val="404040"/>
                </a:solidFill>
                <a:latin typeface="Calibri"/>
                <a:cs typeface="Calibri"/>
              </a:rPr>
              <a:t>Sistema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de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Gestión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de </a:t>
            </a:r>
            <a:r>
              <a:rPr lang="es-ES" sz="32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Seguridad</a:t>
            </a:r>
            <a:r>
              <a:rPr lang="es-ES" sz="32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5" dirty="0">
                <a:solidFill>
                  <a:srgbClr val="404040"/>
                </a:solidFill>
                <a:latin typeface="Calibri"/>
                <a:cs typeface="Calibri"/>
              </a:rPr>
              <a:t>y</a:t>
            </a:r>
            <a:r>
              <a:rPr lang="es-ES" sz="32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Salud</a:t>
            </a:r>
            <a:r>
              <a:rPr lang="es-ES" sz="32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10" dirty="0">
                <a:solidFill>
                  <a:srgbClr val="404040"/>
                </a:solidFill>
                <a:latin typeface="Calibri"/>
                <a:cs typeface="Calibri"/>
              </a:rPr>
              <a:t>en</a:t>
            </a:r>
            <a:r>
              <a:rPr lang="es-ES" sz="32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lang="es-ES" sz="3200" spc="5" dirty="0">
                <a:solidFill>
                  <a:srgbClr val="404040"/>
                </a:solidFill>
                <a:latin typeface="Calibri"/>
                <a:cs typeface="Calibri"/>
              </a:rPr>
              <a:t>el</a:t>
            </a:r>
            <a:endParaRPr lang="es-ES" sz="3200" dirty="0">
              <a:latin typeface="Calibri"/>
              <a:cs typeface="Calibri"/>
            </a:endParaRPr>
          </a:p>
          <a:p>
            <a:pPr marR="5080">
              <a:lnSpc>
                <a:spcPct val="100000"/>
              </a:lnSpc>
              <a:spcBef>
                <a:spcPts val="35"/>
              </a:spcBef>
            </a:pPr>
            <a:r>
              <a:rPr lang="es-ES" sz="3200" spc="-30" dirty="0">
                <a:solidFill>
                  <a:srgbClr val="404040"/>
                </a:solidFill>
                <a:latin typeface="Calibri"/>
                <a:cs typeface="Calibri"/>
              </a:rPr>
              <a:t>Trabajo</a:t>
            </a:r>
            <a:endParaRPr lang="es-ES" sz="3200" b="1" dirty="0">
              <a:solidFill>
                <a:schemeClr val="tx1">
                  <a:lumMod val="75000"/>
                  <a:lumOff val="25000"/>
                </a:schemeClr>
              </a:solidFill>
              <a:latin typeface="Work Sans" pitchFamily="2" charset="77"/>
            </a:endParaRPr>
          </a:p>
        </p:txBody>
      </p:sp>
      <p:pic>
        <p:nvPicPr>
          <p:cNvPr id="5" name="object 5">
            <a:extLst>
              <a:ext uri="{FF2B5EF4-FFF2-40B4-BE49-F238E27FC236}">
                <a16:creationId xmlns:a16="http://schemas.microsoft.com/office/drawing/2014/main" id="{D7E0AD1C-D4C9-1821-649C-FF829FAA51B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0734" y="2242646"/>
            <a:ext cx="4119181" cy="73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616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A97DC05-4A6B-3E0B-D2C7-E6FB8FE7B9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599" y="-68162"/>
            <a:ext cx="10491486" cy="6994324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65FDE73-C641-1100-C209-6B5902DCC3EC}"/>
              </a:ext>
            </a:extLst>
          </p:cNvPr>
          <p:cNvSpPr/>
          <p:nvPr/>
        </p:nvSpPr>
        <p:spPr>
          <a:xfrm>
            <a:off x="1157468" y="2685327"/>
            <a:ext cx="2939970" cy="34724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E37A3CD-1BAC-6175-4755-9AC66A46B6FF}"/>
              </a:ext>
            </a:extLst>
          </p:cNvPr>
          <p:cNvSpPr txBox="1">
            <a:spLocks/>
          </p:cNvSpPr>
          <p:nvPr/>
        </p:nvSpPr>
        <p:spPr>
          <a:xfrm>
            <a:off x="1157468" y="2355971"/>
            <a:ext cx="2640957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>
                <a:solidFill>
                  <a:srgbClr val="38AA00"/>
                </a:solidFill>
                <a:latin typeface="Work Sans Light" pitchFamily="2" charset="77"/>
              </a:rPr>
              <a:t>S</a:t>
            </a:r>
            <a:r>
              <a:rPr lang="es-CO" dirty="0">
                <a:solidFill>
                  <a:srgbClr val="38AA00"/>
                </a:solidFill>
                <a:latin typeface="Work Sans Light" pitchFamily="2" charset="77"/>
              </a:rPr>
              <a:t>G-SST</a:t>
            </a:r>
          </a:p>
        </p:txBody>
      </p:sp>
      <p:sp>
        <p:nvSpPr>
          <p:cNvPr id="2" name="object 15">
            <a:extLst>
              <a:ext uri="{FF2B5EF4-FFF2-40B4-BE49-F238E27FC236}">
                <a16:creationId xmlns:a16="http://schemas.microsoft.com/office/drawing/2014/main" id="{04BB5FAD-9F2A-C01C-68E6-29AFE18B7704}"/>
              </a:ext>
            </a:extLst>
          </p:cNvPr>
          <p:cNvSpPr txBox="1"/>
          <p:nvPr/>
        </p:nvSpPr>
        <p:spPr>
          <a:xfrm>
            <a:off x="734227" y="3245917"/>
            <a:ext cx="5186126" cy="27924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64135" marR="5080" indent="635" algn="just">
              <a:lnSpc>
                <a:spcPct val="100600"/>
              </a:lnSpc>
              <a:spcBef>
                <a:spcPts val="1905"/>
              </a:spcBef>
            </a:pP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155" dirty="0">
                <a:solidFill>
                  <a:srgbClr val="404040"/>
                </a:solidFill>
                <a:latin typeface="Microsoft Sans Serif"/>
                <a:cs typeface="Microsoft Sans Serif"/>
              </a:rPr>
              <a:t>SG-SST </a:t>
            </a:r>
            <a:r>
              <a:rPr sz="2000" spc="-260" dirty="0">
                <a:solidFill>
                  <a:srgbClr val="404040"/>
                </a:solidFill>
                <a:latin typeface="Microsoft Sans Serif"/>
                <a:cs typeface="Microsoft Sans Serif"/>
              </a:rPr>
              <a:t>es</a:t>
            </a:r>
            <a:r>
              <a:rPr sz="2000" spc="-25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aplicable </a:t>
            </a:r>
            <a:r>
              <a:rPr sz="2000" spc="15" dirty="0">
                <a:solidFill>
                  <a:srgbClr val="404040"/>
                </a:solidFill>
                <a:latin typeface="Microsoft Sans Serif"/>
                <a:cs typeface="Microsoft Sans Serif"/>
              </a:rPr>
              <a:t>a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todos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los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funcionarios, 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contratistas, </a:t>
            </a:r>
            <a:r>
              <a:rPr sz="2000" spc="-30" dirty="0">
                <a:solidFill>
                  <a:srgbClr val="404040"/>
                </a:solidFill>
                <a:latin typeface="Microsoft Sans Serif"/>
                <a:cs typeface="Microsoft Sans Serif"/>
              </a:rPr>
              <a:t>trabajadores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oficiales,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aprendices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vinculados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mediante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lo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estipulado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60" dirty="0">
                <a:solidFill>
                  <a:srgbClr val="404040"/>
                </a:solidFill>
                <a:latin typeface="Microsoft Sans Serif"/>
                <a:cs typeface="Microsoft Sans Serif"/>
              </a:rPr>
              <a:t>Decreto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10" dirty="0">
                <a:solidFill>
                  <a:srgbClr val="404040"/>
                </a:solidFill>
                <a:latin typeface="Microsoft Sans Serif"/>
                <a:cs typeface="Microsoft Sans Serif"/>
              </a:rPr>
              <a:t>055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 </a:t>
            </a:r>
            <a:r>
              <a:rPr sz="2000" spc="-175" dirty="0">
                <a:solidFill>
                  <a:srgbClr val="404040"/>
                </a:solidFill>
                <a:latin typeface="Microsoft Sans Serif"/>
                <a:cs typeface="Microsoft Sans Serif"/>
              </a:rPr>
              <a:t>2015, 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Además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 </a:t>
            </a:r>
            <a:r>
              <a:rPr sz="2000" spc="-125" dirty="0">
                <a:solidFill>
                  <a:srgbClr val="404040"/>
                </a:solidFill>
                <a:latin typeface="Microsoft Sans Serif"/>
                <a:cs typeface="Microsoft Sans Serif"/>
              </a:rPr>
              <a:t>ellos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tendrá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alcance </a:t>
            </a:r>
            <a:r>
              <a:rPr sz="2000" spc="15" dirty="0">
                <a:solidFill>
                  <a:srgbClr val="404040"/>
                </a:solidFill>
                <a:latin typeface="Microsoft Sans Serif"/>
                <a:cs typeface="Microsoft Sans Serif"/>
              </a:rPr>
              <a:t>a </a:t>
            </a:r>
            <a:r>
              <a:rPr sz="2000" spc="2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todas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las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204" dirty="0">
                <a:solidFill>
                  <a:srgbClr val="404040"/>
                </a:solidFill>
                <a:latin typeface="Microsoft Sans Serif"/>
                <a:cs typeface="Microsoft Sans Serif"/>
              </a:rPr>
              <a:t>sedes</a:t>
            </a:r>
            <a:r>
              <a:rPr sz="2000" spc="-2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70" dirty="0">
                <a:solidFill>
                  <a:srgbClr val="404040"/>
                </a:solidFill>
                <a:latin typeface="Microsoft Sans Serif"/>
                <a:cs typeface="Microsoft Sans Serif"/>
              </a:rPr>
              <a:t>propias,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</a:t>
            </a:r>
            <a:r>
              <a:rPr sz="2000" spc="-14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comodato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</a:t>
            </a:r>
            <a:r>
              <a:rPr sz="2000" spc="47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45" dirty="0">
                <a:solidFill>
                  <a:srgbClr val="404040"/>
                </a:solidFill>
                <a:latin typeface="Microsoft Sans Serif"/>
                <a:cs typeface="Microsoft Sans Serif"/>
              </a:rPr>
              <a:t>en </a:t>
            </a:r>
            <a:r>
              <a:rPr sz="2000" spc="-14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35" dirty="0">
                <a:solidFill>
                  <a:srgbClr val="404040"/>
                </a:solidFill>
                <a:latin typeface="Microsoft Sans Serif"/>
                <a:cs typeface="Microsoft Sans Serif"/>
              </a:rPr>
              <a:t>arriendo</a:t>
            </a:r>
            <a:r>
              <a:rPr sz="2000" spc="-3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25" dirty="0">
                <a:solidFill>
                  <a:srgbClr val="404040"/>
                </a:solidFill>
                <a:latin typeface="Microsoft Sans Serif"/>
                <a:cs typeface="Microsoft Sans Serif"/>
              </a:rPr>
              <a:t>con</a:t>
            </a:r>
            <a:r>
              <a:rPr sz="2000" spc="-12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las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que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cuente</a:t>
            </a:r>
            <a:r>
              <a:rPr sz="2000" spc="-1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5" dirty="0">
                <a:solidFill>
                  <a:srgbClr val="404040"/>
                </a:solidFill>
                <a:latin typeface="Microsoft Sans Serif"/>
                <a:cs typeface="Microsoft Sans Serif"/>
              </a:rPr>
              <a:t>la</a:t>
            </a:r>
            <a:r>
              <a:rPr sz="2000" spc="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entidad</a:t>
            </a:r>
            <a:r>
              <a:rPr sz="2000" spc="-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</a:t>
            </a:r>
            <a:r>
              <a:rPr sz="2000" spc="-110" dirty="0">
                <a:solidFill>
                  <a:srgbClr val="404040"/>
                </a:solidFill>
                <a:latin typeface="Microsoft Sans Serif"/>
                <a:cs typeface="Microsoft Sans Serif"/>
              </a:rPr>
              <a:t> las </a:t>
            </a:r>
            <a:r>
              <a:rPr sz="2000" spc="-10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0" dirty="0">
                <a:solidFill>
                  <a:srgbClr val="404040"/>
                </a:solidFill>
                <a:latin typeface="Microsoft Sans Serif"/>
                <a:cs typeface="Microsoft Sans Serif"/>
              </a:rPr>
              <a:t>actividades</a:t>
            </a:r>
            <a:r>
              <a:rPr sz="2000" spc="-5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estratégicas,</a:t>
            </a:r>
            <a:r>
              <a:rPr sz="2000" spc="-8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administrativas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y </a:t>
            </a:r>
            <a:r>
              <a:rPr sz="2000" spc="-69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20" dirty="0">
                <a:solidFill>
                  <a:srgbClr val="404040"/>
                </a:solidFill>
                <a:latin typeface="Microsoft Sans Serif"/>
                <a:cs typeface="Microsoft Sans Serif"/>
              </a:rPr>
              <a:t>misionales</a:t>
            </a:r>
            <a:r>
              <a:rPr sz="2000" spc="-11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que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50" dirty="0">
                <a:solidFill>
                  <a:srgbClr val="404040"/>
                </a:solidFill>
                <a:latin typeface="Microsoft Sans Serif"/>
                <a:cs typeface="Microsoft Sans Serif"/>
              </a:rPr>
              <a:t>desarrolla</a:t>
            </a:r>
            <a:r>
              <a:rPr sz="2000" spc="-4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dirty="0">
                <a:solidFill>
                  <a:srgbClr val="404040"/>
                </a:solidFill>
                <a:latin typeface="Microsoft Sans Serif"/>
                <a:cs typeface="Microsoft Sans Serif"/>
              </a:rPr>
              <a:t>la</a:t>
            </a:r>
            <a:r>
              <a:rPr sz="2000" spc="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Microsoft Sans Serif"/>
                <a:cs typeface="Microsoft Sans Serif"/>
              </a:rPr>
              <a:t>entidad</a:t>
            </a:r>
            <a:r>
              <a:rPr sz="2000" spc="-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20" dirty="0">
                <a:solidFill>
                  <a:srgbClr val="404040"/>
                </a:solidFill>
                <a:latin typeface="Microsoft Sans Serif"/>
                <a:cs typeface="Microsoft Sans Serif"/>
              </a:rPr>
              <a:t>para</a:t>
            </a:r>
            <a:r>
              <a:rPr sz="2000" spc="2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0" dirty="0">
                <a:solidFill>
                  <a:srgbClr val="404040"/>
                </a:solidFill>
                <a:latin typeface="Microsoft Sans Serif"/>
                <a:cs typeface="Microsoft Sans Serif"/>
              </a:rPr>
              <a:t>el </a:t>
            </a:r>
            <a:r>
              <a:rPr sz="2000" spc="-85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65" dirty="0">
                <a:solidFill>
                  <a:srgbClr val="404040"/>
                </a:solidFill>
                <a:latin typeface="Microsoft Sans Serif"/>
                <a:cs typeface="Microsoft Sans Serif"/>
              </a:rPr>
              <a:t>cumplimiento</a:t>
            </a:r>
            <a:r>
              <a:rPr sz="2000" spc="10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75" dirty="0">
                <a:solidFill>
                  <a:srgbClr val="404040"/>
                </a:solidFill>
                <a:latin typeface="Microsoft Sans Serif"/>
                <a:cs typeface="Microsoft Sans Serif"/>
              </a:rPr>
              <a:t>de</a:t>
            </a:r>
            <a:r>
              <a:rPr sz="2000" spc="114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270" dirty="0">
                <a:solidFill>
                  <a:srgbClr val="404040"/>
                </a:solidFill>
                <a:latin typeface="Microsoft Sans Serif"/>
                <a:cs typeface="Microsoft Sans Serif"/>
              </a:rPr>
              <a:t>sus</a:t>
            </a:r>
            <a:r>
              <a:rPr sz="2000" spc="13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100" dirty="0">
                <a:solidFill>
                  <a:srgbClr val="404040"/>
                </a:solidFill>
                <a:latin typeface="Microsoft Sans Serif"/>
                <a:cs typeface="Microsoft Sans Serif"/>
              </a:rPr>
              <a:t>metas</a:t>
            </a:r>
            <a:r>
              <a:rPr sz="2000" spc="110" dirty="0">
                <a:solidFill>
                  <a:srgbClr val="404040"/>
                </a:solidFill>
                <a:latin typeface="Microsoft Sans Serif"/>
                <a:cs typeface="Microsoft Sans Serif"/>
              </a:rPr>
              <a:t> </a:t>
            </a:r>
            <a:r>
              <a:rPr sz="2000" spc="-95" dirty="0">
                <a:solidFill>
                  <a:srgbClr val="404040"/>
                </a:solidFill>
                <a:latin typeface="Microsoft Sans Serif"/>
                <a:cs typeface="Microsoft Sans Serif"/>
              </a:rPr>
              <a:t>institucionales.</a:t>
            </a:r>
            <a:endParaRPr sz="2000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685387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6">
            <a:extLst>
              <a:ext uri="{FF2B5EF4-FFF2-40B4-BE49-F238E27FC236}">
                <a16:creationId xmlns:a16="http://schemas.microsoft.com/office/drawing/2014/main" id="{C6B66832-D3BF-2E33-EEC9-FB253E88E21D}"/>
              </a:ext>
            </a:extLst>
          </p:cNvPr>
          <p:cNvSpPr txBox="1"/>
          <p:nvPr/>
        </p:nvSpPr>
        <p:spPr>
          <a:xfrm>
            <a:off x="4466823" y="1522706"/>
            <a:ext cx="6309995" cy="1341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545">
              <a:lnSpc>
                <a:spcPts val="3260"/>
              </a:lnSpc>
              <a:spcBef>
                <a:spcPts val="95"/>
              </a:spcBef>
            </a:pPr>
            <a:r>
              <a:rPr lang="es-ES" sz="3200" b="1" spc="-50" dirty="0">
                <a:solidFill>
                  <a:srgbClr val="38AA00"/>
                </a:solidFill>
                <a:latin typeface="Arial"/>
                <a:cs typeface="Arial"/>
              </a:rPr>
              <a:t>POLÍTICAS</a:t>
            </a:r>
            <a:r>
              <a:rPr lang="es-ES" sz="3200" b="1" spc="1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3200" b="1" spc="-7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lang="es-ES" sz="3200" b="1" spc="1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38AA00"/>
                </a:solidFill>
                <a:latin typeface="Arial"/>
                <a:cs typeface="Arial"/>
              </a:rPr>
              <a:t>OBJETIVOS</a:t>
            </a:r>
            <a:endParaRPr lang="es-ES"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ts val="3260"/>
              </a:lnSpc>
            </a:pPr>
            <a:r>
              <a:rPr lang="es-ES" sz="3200" b="1" spc="15" dirty="0">
                <a:solidFill>
                  <a:srgbClr val="FFFFFF"/>
                </a:solidFill>
                <a:latin typeface="Arial"/>
                <a:cs typeface="Arial"/>
              </a:rPr>
              <a:t>del</a:t>
            </a:r>
            <a:r>
              <a:rPr lang="es-ES" sz="3200" b="1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FFFFFF"/>
                </a:solidFill>
                <a:latin typeface="Arial"/>
                <a:cs typeface="Arial"/>
              </a:rPr>
              <a:t>Sistema</a:t>
            </a:r>
            <a:r>
              <a:rPr lang="es-ES" sz="3200" b="1" spc="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-60" dirty="0">
                <a:solidFill>
                  <a:srgbClr val="FFFFFF"/>
                </a:solidFill>
                <a:latin typeface="Arial"/>
                <a:cs typeface="Arial"/>
              </a:rPr>
              <a:t>Gestión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10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endParaRPr lang="es-ES"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s-ES" sz="3200" b="1" spc="-35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lang="es-ES" sz="3200" b="1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lang="es-ES" sz="3200" b="1" spc="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ES" sz="3200" b="1" spc="40" dirty="0">
                <a:solidFill>
                  <a:srgbClr val="FFFFFF"/>
                </a:solidFill>
                <a:latin typeface="Arial"/>
                <a:cs typeface="Arial"/>
              </a:rPr>
              <a:t>Trabajo</a:t>
            </a:r>
            <a:endParaRPr lang="es-ES" sz="3200" dirty="0">
              <a:latin typeface="Arial"/>
              <a:cs typeface="Arial"/>
            </a:endParaRPr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id="{E948CDC6-67C0-08BA-6EEA-83071F4A3EC4}"/>
              </a:ext>
            </a:extLst>
          </p:cNvPr>
          <p:cNvSpPr txBox="1"/>
          <p:nvPr/>
        </p:nvSpPr>
        <p:spPr>
          <a:xfrm>
            <a:off x="4927115" y="3323615"/>
            <a:ext cx="6309995" cy="1341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545">
              <a:lnSpc>
                <a:spcPts val="3260"/>
              </a:lnSpc>
              <a:spcBef>
                <a:spcPts val="95"/>
              </a:spcBef>
            </a:pPr>
            <a:r>
              <a:rPr sz="3200" b="1" spc="-50" dirty="0">
                <a:latin typeface="Arial"/>
                <a:cs typeface="Arial"/>
              </a:rPr>
              <a:t>Políticas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spc="-75" dirty="0">
                <a:latin typeface="Arial"/>
                <a:cs typeface="Arial"/>
              </a:rPr>
              <a:t>y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50" dirty="0">
                <a:latin typeface="Arial"/>
                <a:cs typeface="Arial"/>
              </a:rPr>
              <a:t>objetivos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ts val="3260"/>
              </a:lnSpc>
            </a:pPr>
            <a:r>
              <a:rPr sz="3200" b="1" spc="15" dirty="0">
                <a:latin typeface="Arial"/>
                <a:cs typeface="Arial"/>
              </a:rPr>
              <a:t>del</a:t>
            </a:r>
            <a:r>
              <a:rPr sz="3200" b="1" spc="145" dirty="0">
                <a:latin typeface="Arial"/>
                <a:cs typeface="Arial"/>
              </a:rPr>
              <a:t> </a:t>
            </a:r>
            <a:r>
              <a:rPr sz="3200" b="1" spc="-50" dirty="0">
                <a:latin typeface="Arial"/>
                <a:cs typeface="Arial"/>
              </a:rPr>
              <a:t>Sistema</a:t>
            </a:r>
            <a:r>
              <a:rPr sz="3200" b="1" spc="145" dirty="0">
                <a:latin typeface="Arial"/>
                <a:cs typeface="Arial"/>
              </a:rPr>
              <a:t> </a:t>
            </a:r>
            <a:r>
              <a:rPr sz="3200" b="1" spc="10" dirty="0">
                <a:latin typeface="Arial"/>
                <a:cs typeface="Arial"/>
              </a:rPr>
              <a:t>de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60" dirty="0">
                <a:latin typeface="Arial"/>
                <a:cs typeface="Arial"/>
              </a:rPr>
              <a:t>Gestión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10" dirty="0">
                <a:latin typeface="Arial"/>
                <a:cs typeface="Arial"/>
              </a:rPr>
              <a:t>de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3200" b="1" dirty="0">
                <a:latin typeface="Arial"/>
                <a:cs typeface="Arial"/>
              </a:rPr>
              <a:t>Seguridad</a:t>
            </a:r>
            <a:r>
              <a:rPr sz="3200" b="1" spc="170" dirty="0">
                <a:latin typeface="Arial"/>
                <a:cs typeface="Arial"/>
              </a:rPr>
              <a:t> </a:t>
            </a:r>
            <a:r>
              <a:rPr sz="3200" b="1" spc="-75" dirty="0">
                <a:latin typeface="Arial"/>
                <a:cs typeface="Arial"/>
              </a:rPr>
              <a:t>y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-30" dirty="0">
                <a:latin typeface="Arial"/>
                <a:cs typeface="Arial"/>
              </a:rPr>
              <a:t>Salud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spc="-35" dirty="0">
                <a:latin typeface="Arial"/>
                <a:cs typeface="Arial"/>
              </a:rPr>
              <a:t>en</a:t>
            </a:r>
            <a:r>
              <a:rPr sz="3200" b="1" spc="15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el</a:t>
            </a:r>
            <a:r>
              <a:rPr sz="3200" b="1" spc="150" dirty="0">
                <a:latin typeface="Arial"/>
                <a:cs typeface="Arial"/>
              </a:rPr>
              <a:t> </a:t>
            </a:r>
            <a:r>
              <a:rPr sz="3200" b="1" spc="40" dirty="0">
                <a:latin typeface="Arial"/>
                <a:cs typeface="Arial"/>
              </a:rPr>
              <a:t>Trabajo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D8935DA0-DCAA-2568-FD08-26E4C8E6AEF8}"/>
              </a:ext>
            </a:extLst>
          </p:cNvPr>
          <p:cNvSpPr txBox="1"/>
          <p:nvPr/>
        </p:nvSpPr>
        <p:spPr>
          <a:xfrm>
            <a:off x="2322270" y="2993004"/>
            <a:ext cx="2340610" cy="2340610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628650">
              <a:lnSpc>
                <a:spcPct val="100000"/>
              </a:lnSpc>
              <a:spcBef>
                <a:spcPts val="3400"/>
              </a:spcBef>
            </a:pPr>
            <a:r>
              <a:rPr sz="8800" spc="-700" dirty="0">
                <a:solidFill>
                  <a:srgbClr val="FFFFFF"/>
                </a:solidFill>
                <a:latin typeface="Microsoft Sans Serif"/>
                <a:cs typeface="Microsoft Sans Serif"/>
              </a:rPr>
              <a:t>01</a:t>
            </a:r>
            <a:endParaRPr sz="8800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2099732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67CBC-1536-A090-A5B5-FE205F3AF4AD}"/>
              </a:ext>
            </a:extLst>
          </p:cNvPr>
          <p:cNvSpPr txBox="1">
            <a:spLocks/>
          </p:cNvSpPr>
          <p:nvPr/>
        </p:nvSpPr>
        <p:spPr>
          <a:xfrm>
            <a:off x="456236" y="457723"/>
            <a:ext cx="10515600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O" dirty="0">
              <a:solidFill>
                <a:schemeClr val="tx1">
                  <a:lumMod val="95000"/>
                  <a:lumOff val="5000"/>
                </a:schemeClr>
              </a:solidFill>
              <a:latin typeface="Work Sans Medium" pitchFamily="2" charset="77"/>
            </a:endParaRPr>
          </a:p>
        </p:txBody>
      </p:sp>
      <p:sp>
        <p:nvSpPr>
          <p:cNvPr id="3" name="object 23">
            <a:extLst>
              <a:ext uri="{FF2B5EF4-FFF2-40B4-BE49-F238E27FC236}">
                <a16:creationId xmlns:a16="http://schemas.microsoft.com/office/drawing/2014/main" id="{2C325DE2-5073-4C0A-18AC-9D1C625FE1DF}"/>
              </a:ext>
            </a:extLst>
          </p:cNvPr>
          <p:cNvSpPr txBox="1">
            <a:spLocks/>
          </p:cNvSpPr>
          <p:nvPr/>
        </p:nvSpPr>
        <p:spPr>
          <a:xfrm>
            <a:off x="83358" y="113077"/>
            <a:ext cx="2273612" cy="6892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CO" dirty="0"/>
              <a:t>	</a:t>
            </a:r>
            <a:r>
              <a:rPr lang="es-CO" sz="3200" b="1" spc="-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s-CO" sz="3200" b="1" spc="2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olít</a:t>
            </a:r>
            <a:r>
              <a:rPr lang="es-CO" sz="3200" b="1" spc="1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s-CO" sz="3200" b="1" spc="-4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8BAF968-8150-7E65-AE28-BB2119968B98}"/>
              </a:ext>
            </a:extLst>
          </p:cNvPr>
          <p:cNvSpPr txBox="1"/>
          <p:nvPr/>
        </p:nvSpPr>
        <p:spPr>
          <a:xfrm>
            <a:off x="456236" y="796022"/>
            <a:ext cx="8579276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0"/>
              </a:spcBef>
            </a:pPr>
            <a:r>
              <a:rPr lang="es-ES" sz="3200" b="1" spc="10" dirty="0">
                <a:solidFill>
                  <a:srgbClr val="404040"/>
                </a:solidFill>
                <a:latin typeface="Arial"/>
                <a:cs typeface="Arial"/>
              </a:rPr>
              <a:t>Seguridad</a:t>
            </a:r>
            <a:r>
              <a:rPr lang="es-ES" sz="3200" b="1" spc="10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404040"/>
                </a:solidFill>
                <a:latin typeface="Arial"/>
                <a:cs typeface="Arial"/>
              </a:rPr>
              <a:t>y</a:t>
            </a:r>
            <a:r>
              <a:rPr lang="es-ES" sz="3200" b="1" spc="11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-15" dirty="0">
                <a:solidFill>
                  <a:srgbClr val="404040"/>
                </a:solidFill>
                <a:latin typeface="Arial"/>
                <a:cs typeface="Arial"/>
              </a:rPr>
              <a:t>Salud</a:t>
            </a:r>
            <a:r>
              <a:rPr lang="es-ES" sz="3200" b="1" spc="13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-20" dirty="0">
                <a:solidFill>
                  <a:srgbClr val="404040"/>
                </a:solidFill>
                <a:latin typeface="Arial"/>
                <a:cs typeface="Arial"/>
              </a:rPr>
              <a:t>en</a:t>
            </a:r>
            <a:r>
              <a:rPr lang="es-ES" sz="3200" b="1" spc="1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5" dirty="0">
                <a:solidFill>
                  <a:srgbClr val="404040"/>
                </a:solidFill>
                <a:latin typeface="Arial"/>
                <a:cs typeface="Arial"/>
              </a:rPr>
              <a:t>el</a:t>
            </a:r>
            <a:r>
              <a:rPr lang="es-ES" sz="3200" b="1" spc="1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45" dirty="0">
                <a:solidFill>
                  <a:srgbClr val="404040"/>
                </a:solidFill>
                <a:latin typeface="Arial"/>
                <a:cs typeface="Arial"/>
              </a:rPr>
              <a:t>Trabajo</a:t>
            </a:r>
            <a:endParaRPr lang="es-ES" sz="3200" dirty="0">
              <a:latin typeface="Arial"/>
              <a:cs typeface="Arial"/>
            </a:endParaRPr>
          </a:p>
          <a:p>
            <a:pPr marL="81915" marR="5080" indent="-635" algn="just">
              <a:lnSpc>
                <a:spcPct val="100000"/>
              </a:lnSpc>
              <a:spcBef>
                <a:spcPts val="1220"/>
              </a:spcBef>
            </a:pP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El 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SENA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desde su SG-SST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promueve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la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salud 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y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las condiciones de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trabajo seguras mediante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entornos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laborales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 saludables </a:t>
            </a:r>
            <a:r>
              <a:rPr lang="es-ES" sz="1800" spc="-15" dirty="0">
                <a:solidFill>
                  <a:srgbClr val="7E7E7E"/>
                </a:solidFill>
                <a:latin typeface="Calibri"/>
                <a:cs typeface="Calibri"/>
              </a:rPr>
              <a:t>para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la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prevención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de lesiones 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y el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deterioro físico 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y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mental. Estableciendo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acciones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enfocadas 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a </a:t>
            </a:r>
            <a:r>
              <a:rPr lang="es-ES" sz="1800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una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 cultura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 de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autocuidado que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 en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articulación</a:t>
            </a:r>
            <a:r>
              <a:rPr lang="es-ES" sz="1800" spc="-1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con la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promesa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de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valor</a:t>
            </a:r>
            <a:r>
              <a:rPr lang="es-ES" sz="1800" spc="-5" dirty="0">
                <a:solidFill>
                  <a:srgbClr val="7E7E7E"/>
                </a:solidFill>
                <a:latin typeface="Calibri"/>
                <a:cs typeface="Calibri"/>
              </a:rPr>
              <a:t> se</a:t>
            </a:r>
            <a:r>
              <a:rPr lang="es-ES" sz="1800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lang="es-ES" sz="1800" spc="-10" dirty="0">
                <a:solidFill>
                  <a:srgbClr val="7E7E7E"/>
                </a:solidFill>
                <a:latin typeface="Calibri"/>
                <a:cs typeface="Calibri"/>
              </a:rPr>
              <a:t>compromete</a:t>
            </a:r>
            <a:r>
              <a:rPr lang="es-ES" sz="1800" spc="5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lang="es-ES" sz="1800" dirty="0">
                <a:solidFill>
                  <a:srgbClr val="7E7E7E"/>
                </a:solidFill>
                <a:latin typeface="Calibri"/>
                <a:cs typeface="Calibri"/>
              </a:rPr>
              <a:t>a:</a:t>
            </a:r>
            <a:endParaRPr lang="es-ES" sz="1800" dirty="0">
              <a:latin typeface="Calibri"/>
              <a:cs typeface="Calibri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643EC5D9-CF04-0E9C-48CC-EE06D4615C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070" y="2980980"/>
            <a:ext cx="11485859" cy="356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03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67CBC-1536-A090-A5B5-FE205F3AF4AD}"/>
              </a:ext>
            </a:extLst>
          </p:cNvPr>
          <p:cNvSpPr txBox="1">
            <a:spLocks/>
          </p:cNvSpPr>
          <p:nvPr/>
        </p:nvSpPr>
        <p:spPr>
          <a:xfrm>
            <a:off x="444358" y="680507"/>
            <a:ext cx="10515600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ES" sz="4400" b="1" spc="10">
                <a:solidFill>
                  <a:srgbClr val="404040"/>
                </a:solidFill>
                <a:latin typeface="Arial"/>
                <a:cs typeface="Arial"/>
              </a:rPr>
              <a:t>Seguridad</a:t>
            </a:r>
            <a:r>
              <a:rPr lang="es-ES" sz="4400" b="1" spc="105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4400" b="1" spc="-50">
                <a:solidFill>
                  <a:srgbClr val="404040"/>
                </a:solidFill>
                <a:latin typeface="Arial"/>
                <a:cs typeface="Arial"/>
              </a:rPr>
              <a:t>y</a:t>
            </a:r>
            <a:r>
              <a:rPr lang="es-ES" sz="4400" b="1" spc="114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4400" b="1" spc="-15">
                <a:solidFill>
                  <a:srgbClr val="404040"/>
                </a:solidFill>
                <a:latin typeface="Arial"/>
                <a:cs typeface="Arial"/>
              </a:rPr>
              <a:t>Salud</a:t>
            </a:r>
            <a:r>
              <a:rPr lang="es-ES" sz="4400" b="1" spc="125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4400" b="1" spc="-20">
                <a:solidFill>
                  <a:srgbClr val="404040"/>
                </a:solidFill>
                <a:latin typeface="Arial"/>
                <a:cs typeface="Arial"/>
              </a:rPr>
              <a:t>en</a:t>
            </a:r>
            <a:r>
              <a:rPr lang="es-ES" sz="4400" b="1" spc="125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4400" b="1" spc="5">
                <a:solidFill>
                  <a:srgbClr val="404040"/>
                </a:solidFill>
                <a:latin typeface="Arial"/>
                <a:cs typeface="Arial"/>
              </a:rPr>
              <a:t>el</a:t>
            </a:r>
            <a:r>
              <a:rPr lang="es-ES" sz="4400" b="1" spc="125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4400" b="1" spc="45">
                <a:solidFill>
                  <a:srgbClr val="404040"/>
                </a:solidFill>
                <a:latin typeface="Arial"/>
                <a:cs typeface="Arial"/>
              </a:rPr>
              <a:t>Trabajo</a:t>
            </a:r>
            <a:endParaRPr lang="es-ES" sz="4400" dirty="0">
              <a:latin typeface="Arial"/>
              <a:cs typeface="Arial"/>
            </a:endParaRPr>
          </a:p>
        </p:txBody>
      </p:sp>
      <p:sp>
        <p:nvSpPr>
          <p:cNvPr id="3" name="object 23">
            <a:extLst>
              <a:ext uri="{FF2B5EF4-FFF2-40B4-BE49-F238E27FC236}">
                <a16:creationId xmlns:a16="http://schemas.microsoft.com/office/drawing/2014/main" id="{2C325DE2-5073-4C0A-18AC-9D1C625FE1DF}"/>
              </a:ext>
            </a:extLst>
          </p:cNvPr>
          <p:cNvSpPr txBox="1">
            <a:spLocks/>
          </p:cNvSpPr>
          <p:nvPr/>
        </p:nvSpPr>
        <p:spPr>
          <a:xfrm>
            <a:off x="444358" y="173521"/>
            <a:ext cx="2273612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CO" sz="3200" b="1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es-CO" sz="3200" b="1" spc="-40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25">
            <a:extLst>
              <a:ext uri="{FF2B5EF4-FFF2-40B4-BE49-F238E27FC236}">
                <a16:creationId xmlns:a16="http://schemas.microsoft.com/office/drawing/2014/main" id="{97C54F19-D759-D3C3-3894-0426CCCDAB9D}"/>
              </a:ext>
            </a:extLst>
          </p:cNvPr>
          <p:cNvSpPr txBox="1"/>
          <p:nvPr/>
        </p:nvSpPr>
        <p:spPr>
          <a:xfrm>
            <a:off x="1890571" y="4160088"/>
            <a:ext cx="7623175" cy="87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899"/>
              </a:lnSpc>
              <a:spcBef>
                <a:spcPts val="95"/>
              </a:spcBef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Mejorar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las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condiciones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salud,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fomentando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una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cultura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encaminada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autocuidado,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promoviendo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así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bienestar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integral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personas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y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previniendo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enfermedades</a:t>
            </a:r>
            <a:r>
              <a:rPr sz="185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laborales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nivel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individual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colectivo.</a:t>
            </a:r>
            <a:endParaRPr sz="1850">
              <a:latin typeface="Calibri Light"/>
              <a:cs typeface="Calibri Light"/>
            </a:endParaRPr>
          </a:p>
        </p:txBody>
      </p:sp>
      <p:sp>
        <p:nvSpPr>
          <p:cNvPr id="6" name="object 27">
            <a:extLst>
              <a:ext uri="{FF2B5EF4-FFF2-40B4-BE49-F238E27FC236}">
                <a16:creationId xmlns:a16="http://schemas.microsoft.com/office/drawing/2014/main" id="{A15D4440-7627-E290-C863-56772B2FD7D3}"/>
              </a:ext>
            </a:extLst>
          </p:cNvPr>
          <p:cNvSpPr txBox="1"/>
          <p:nvPr/>
        </p:nvSpPr>
        <p:spPr>
          <a:xfrm>
            <a:off x="1011555" y="1826132"/>
            <a:ext cx="782955" cy="746760"/>
          </a:xfrm>
          <a:prstGeom prst="rect">
            <a:avLst/>
          </a:prstGeom>
          <a:ln w="19050">
            <a:solidFill>
              <a:srgbClr val="F9691F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198755">
              <a:lnSpc>
                <a:spcPct val="100000"/>
              </a:lnSpc>
              <a:spcBef>
                <a:spcPts val="975"/>
              </a:spcBef>
            </a:pPr>
            <a:r>
              <a:rPr sz="2800" spc="-229" dirty="0">
                <a:solidFill>
                  <a:srgbClr val="404040"/>
                </a:solidFill>
                <a:latin typeface="Microsoft Sans Serif"/>
                <a:cs typeface="Microsoft Sans Serif"/>
              </a:rPr>
              <a:t>01</a:t>
            </a:r>
            <a:endParaRPr sz="2800">
              <a:latin typeface="Microsoft Sans Serif"/>
              <a:cs typeface="Microsoft Sans Serif"/>
            </a:endParaRPr>
          </a:p>
        </p:txBody>
      </p:sp>
      <p:sp>
        <p:nvSpPr>
          <p:cNvPr id="7" name="object 28">
            <a:extLst>
              <a:ext uri="{FF2B5EF4-FFF2-40B4-BE49-F238E27FC236}">
                <a16:creationId xmlns:a16="http://schemas.microsoft.com/office/drawing/2014/main" id="{8A5FCA94-62AF-4E48-A12A-BBC8DC0794DB}"/>
              </a:ext>
            </a:extLst>
          </p:cNvPr>
          <p:cNvSpPr txBox="1"/>
          <p:nvPr/>
        </p:nvSpPr>
        <p:spPr>
          <a:xfrm>
            <a:off x="1011555" y="3127629"/>
            <a:ext cx="782955" cy="748030"/>
          </a:xfrm>
          <a:prstGeom prst="rect">
            <a:avLst/>
          </a:prstGeom>
          <a:ln w="19050">
            <a:solidFill>
              <a:srgbClr val="F9691F"/>
            </a:solidFill>
          </a:ln>
        </p:spPr>
        <p:txBody>
          <a:bodyPr vert="horz" wrap="square" lIns="0" tIns="124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980"/>
              </a:spcBef>
            </a:pPr>
            <a:r>
              <a:rPr sz="2800" spc="75" dirty="0">
                <a:solidFill>
                  <a:srgbClr val="404040"/>
                </a:solidFill>
                <a:latin typeface="Microsoft Sans Serif"/>
                <a:cs typeface="Microsoft Sans Serif"/>
              </a:rPr>
              <a:t>02</a:t>
            </a:r>
            <a:endParaRPr sz="2800">
              <a:latin typeface="Microsoft Sans Serif"/>
              <a:cs typeface="Microsoft Sans Serif"/>
            </a:endParaRPr>
          </a:p>
        </p:txBody>
      </p:sp>
      <p:sp>
        <p:nvSpPr>
          <p:cNvPr id="8" name="object 29">
            <a:extLst>
              <a:ext uri="{FF2B5EF4-FFF2-40B4-BE49-F238E27FC236}">
                <a16:creationId xmlns:a16="http://schemas.microsoft.com/office/drawing/2014/main" id="{5E407620-BCED-2051-9510-0ECACD4E8797}"/>
              </a:ext>
            </a:extLst>
          </p:cNvPr>
          <p:cNvSpPr txBox="1"/>
          <p:nvPr/>
        </p:nvSpPr>
        <p:spPr>
          <a:xfrm>
            <a:off x="1011555" y="4250816"/>
            <a:ext cx="782955" cy="748030"/>
          </a:xfrm>
          <a:prstGeom prst="rect">
            <a:avLst/>
          </a:prstGeom>
          <a:ln w="19050">
            <a:solidFill>
              <a:srgbClr val="F9691F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164465">
              <a:lnSpc>
                <a:spcPct val="100000"/>
              </a:lnSpc>
              <a:spcBef>
                <a:spcPts val="975"/>
              </a:spcBef>
            </a:pPr>
            <a:r>
              <a:rPr sz="2800" spc="45" dirty="0">
                <a:solidFill>
                  <a:srgbClr val="404040"/>
                </a:solidFill>
                <a:latin typeface="Microsoft Sans Serif"/>
                <a:cs typeface="Microsoft Sans Serif"/>
              </a:rPr>
              <a:t>03</a:t>
            </a:r>
            <a:endParaRPr sz="2800">
              <a:latin typeface="Microsoft Sans Serif"/>
              <a:cs typeface="Microsoft Sans Serif"/>
            </a:endParaRPr>
          </a:p>
        </p:txBody>
      </p:sp>
      <p:sp>
        <p:nvSpPr>
          <p:cNvPr id="9" name="object 30">
            <a:extLst>
              <a:ext uri="{FF2B5EF4-FFF2-40B4-BE49-F238E27FC236}">
                <a16:creationId xmlns:a16="http://schemas.microsoft.com/office/drawing/2014/main" id="{C3E4E75D-84B9-F34D-9BC9-4E8DED30A964}"/>
              </a:ext>
            </a:extLst>
          </p:cNvPr>
          <p:cNvSpPr txBox="1"/>
          <p:nvPr/>
        </p:nvSpPr>
        <p:spPr>
          <a:xfrm>
            <a:off x="1871351" y="1681787"/>
            <a:ext cx="7682865" cy="22777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3340" marR="45720" algn="just">
              <a:lnSpc>
                <a:spcPct val="101000"/>
              </a:lnSpc>
              <a:spcBef>
                <a:spcPts val="90"/>
              </a:spcBef>
            </a:pP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Mantener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mejorar las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actividades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proyectadas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 el SG-SST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asegurando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cumplimiento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los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requisitos legales, identificando peligros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controlando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los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riesgos con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fin de disminuir la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accidentalidad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mejora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las condiciones de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entornos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laborales.</a:t>
            </a:r>
            <a:endParaRPr sz="185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650" dirty="0">
              <a:latin typeface="Calibri Light"/>
              <a:cs typeface="Calibri Light"/>
            </a:endParaRPr>
          </a:p>
          <a:p>
            <a:pPr marL="12700" marR="5080" algn="just">
              <a:lnSpc>
                <a:spcPct val="100899"/>
              </a:lnSpc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mental,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implementando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acciones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prevención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y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fortalecimiento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comportamientos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saludables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estimulen</a:t>
            </a:r>
            <a:r>
              <a:rPr sz="1850" spc="4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spc="4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buen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ambiente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laboral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y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reducción</a:t>
            </a:r>
            <a:r>
              <a:rPr sz="185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riesgos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psicosociales</a:t>
            </a:r>
            <a:r>
              <a:rPr sz="185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trabajadores</a:t>
            </a:r>
            <a:endParaRPr sz="185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812996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67CBC-1536-A090-A5B5-FE205F3AF4AD}"/>
              </a:ext>
            </a:extLst>
          </p:cNvPr>
          <p:cNvSpPr txBox="1">
            <a:spLocks/>
          </p:cNvSpPr>
          <p:nvPr/>
        </p:nvSpPr>
        <p:spPr>
          <a:xfrm>
            <a:off x="444358" y="680507"/>
            <a:ext cx="10515600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ES" sz="3200" b="1" spc="10" dirty="0">
                <a:solidFill>
                  <a:srgbClr val="404040"/>
                </a:solidFill>
                <a:latin typeface="Arial"/>
                <a:cs typeface="Arial"/>
              </a:rPr>
              <a:t>Seguridad</a:t>
            </a:r>
            <a:r>
              <a:rPr lang="es-ES" sz="3200" b="1" spc="10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ES" sz="3200" b="1" spc="-50" dirty="0">
                <a:solidFill>
                  <a:srgbClr val="404040"/>
                </a:solidFill>
                <a:latin typeface="Arial"/>
                <a:cs typeface="Arial"/>
              </a:rPr>
              <a:t>Vial</a:t>
            </a:r>
            <a:endParaRPr lang="es-ES" sz="3200" dirty="0">
              <a:latin typeface="Arial"/>
              <a:cs typeface="Arial"/>
            </a:endParaRPr>
          </a:p>
        </p:txBody>
      </p:sp>
      <p:sp>
        <p:nvSpPr>
          <p:cNvPr id="3" name="object 23">
            <a:extLst>
              <a:ext uri="{FF2B5EF4-FFF2-40B4-BE49-F238E27FC236}">
                <a16:creationId xmlns:a16="http://schemas.microsoft.com/office/drawing/2014/main" id="{2C325DE2-5073-4C0A-18AC-9D1C625FE1DF}"/>
              </a:ext>
            </a:extLst>
          </p:cNvPr>
          <p:cNvSpPr txBox="1">
            <a:spLocks/>
          </p:cNvSpPr>
          <p:nvPr/>
        </p:nvSpPr>
        <p:spPr>
          <a:xfrm>
            <a:off x="444358" y="173521"/>
            <a:ext cx="2273612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CO" sz="3200" b="1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</a:t>
            </a:r>
            <a:endParaRPr lang="es-CO" sz="3200" b="1" spc="-40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2F0FD88-5760-BAA7-FC08-246C7DF21062}"/>
              </a:ext>
            </a:extLst>
          </p:cNvPr>
          <p:cNvSpPr txBox="1"/>
          <p:nvPr/>
        </p:nvSpPr>
        <p:spPr>
          <a:xfrm>
            <a:off x="244099" y="1357105"/>
            <a:ext cx="10248254" cy="47898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20040" marR="5080" algn="just">
              <a:lnSpc>
                <a:spcPct val="100899"/>
              </a:lnSpc>
              <a:spcBef>
                <a:spcPts val="5"/>
              </a:spcBef>
            </a:pP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 SENA asume la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implementación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del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subsistema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gestión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la Seguridad y Salud en el </a:t>
            </a:r>
            <a:r>
              <a:rPr lang="es-ES" sz="1800" spc="-20" dirty="0">
                <a:solidFill>
                  <a:srgbClr val="404040"/>
                </a:solidFill>
                <a:latin typeface="Calibri Light"/>
                <a:cs typeface="Calibri Light"/>
              </a:rPr>
              <a:t>Trabajo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del cual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hace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parte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 plan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estratégico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seguridad vial, que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servirá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 base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para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fomentar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los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hábitos, conductas,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comportamientos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prevención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frente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tránsito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y la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definición  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la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gestión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riesgos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viales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laborales,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en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marcado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en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un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proceso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mejora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continua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que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promueva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asegure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traslados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en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misión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seguros,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contribuyendo</a:t>
            </a:r>
            <a:r>
              <a:rPr lang="es-ES" sz="180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así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desarrollo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misión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entidad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cumplimiento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requisitos</a:t>
            </a:r>
            <a:r>
              <a:rPr lang="es-ES" sz="180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ley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aplicables.</a:t>
            </a:r>
            <a:endParaRPr lang="es-ES" sz="18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s-ES" sz="1600" dirty="0">
              <a:latin typeface="Calibri Light"/>
              <a:cs typeface="Calibri Light"/>
            </a:endParaRPr>
          </a:p>
          <a:p>
            <a:pPr marL="320040" marR="5715" algn="just">
              <a:lnSpc>
                <a:spcPct val="100800"/>
              </a:lnSpc>
            </a:pP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cumplimiento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de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lo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20" dirty="0">
                <a:solidFill>
                  <a:srgbClr val="404040"/>
                </a:solidFill>
                <a:latin typeface="Calibri Light"/>
                <a:cs typeface="Calibri Light"/>
              </a:rPr>
              <a:t>anterior,</a:t>
            </a:r>
            <a:r>
              <a:rPr lang="es-ES" sz="180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SENA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realiza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acciones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para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generar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una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cultura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de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vial, </a:t>
            </a:r>
            <a:r>
              <a:rPr lang="es-ES" sz="180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comprometiéndose</a:t>
            </a:r>
            <a:r>
              <a:rPr lang="es-ES" sz="180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a:</a:t>
            </a:r>
            <a:endParaRPr lang="es-ES" sz="18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respetar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las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horas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conducción</a:t>
            </a:r>
            <a:r>
              <a:rPr lang="es-ES" sz="180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descansos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el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uso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obligatorio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de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cinturones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 seguridad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Prohibir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consumo</a:t>
            </a:r>
            <a:r>
              <a:rPr lang="es-ES" sz="180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alcohol</a:t>
            </a:r>
            <a:r>
              <a:rPr lang="es-ES" sz="180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y/o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sustancias</a:t>
            </a:r>
            <a:r>
              <a:rPr lang="es-ES" sz="180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psicoactivas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Prohibir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uso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dispositivos</a:t>
            </a:r>
            <a:r>
              <a:rPr lang="es-ES" sz="180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móviles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durante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la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conducción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obligación</a:t>
            </a:r>
            <a:r>
              <a:rPr lang="es-ES" sz="180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informar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reportar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accidentes</a:t>
            </a:r>
            <a:r>
              <a:rPr lang="es-ES" sz="180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automovilísticos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capacitación</a:t>
            </a:r>
            <a:r>
              <a:rPr lang="es-ES" sz="180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para conductores</a:t>
            </a:r>
            <a:r>
              <a:rPr lang="es-ES" sz="180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demás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actores</a:t>
            </a:r>
            <a:r>
              <a:rPr lang="es-ES" sz="180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viales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 el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respeto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limites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velocidad</a:t>
            </a:r>
            <a:endParaRPr lang="es-ES" sz="1800" dirty="0">
              <a:latin typeface="Calibri Light"/>
              <a:cs typeface="Calibri Light"/>
            </a:endParaRPr>
          </a:p>
          <a:p>
            <a:pPr marL="548640" indent="-229235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548640" algn="l"/>
                <a:tab pos="549275" algn="l"/>
              </a:tabLst>
            </a:pP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Promover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cumplimiento</a:t>
            </a:r>
            <a:r>
              <a:rPr lang="es-ES" sz="180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obligatorio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requisitos</a:t>
            </a:r>
            <a:r>
              <a:rPr lang="es-ES" sz="180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ley</a:t>
            </a:r>
            <a:r>
              <a:rPr lang="es-ES" sz="18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aplicable</a:t>
            </a:r>
            <a:endParaRPr lang="es-ES" sz="180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183592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67CBC-1536-A090-A5B5-FE205F3AF4AD}"/>
              </a:ext>
            </a:extLst>
          </p:cNvPr>
          <p:cNvSpPr txBox="1">
            <a:spLocks/>
          </p:cNvSpPr>
          <p:nvPr/>
        </p:nvSpPr>
        <p:spPr>
          <a:xfrm>
            <a:off x="444358" y="680507"/>
            <a:ext cx="10515600" cy="676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ES" sz="3200" b="1" spc="10" dirty="0">
                <a:solidFill>
                  <a:srgbClr val="404040"/>
                </a:solidFill>
                <a:latin typeface="Arial"/>
                <a:cs typeface="Arial"/>
              </a:rPr>
              <a:t>Plan Anual de trabajo 2023</a:t>
            </a:r>
            <a:endParaRPr lang="es-ES" sz="3200" dirty="0">
              <a:latin typeface="Arial"/>
              <a:cs typeface="Arial"/>
            </a:endParaRPr>
          </a:p>
        </p:txBody>
      </p:sp>
      <p:sp>
        <p:nvSpPr>
          <p:cNvPr id="3" name="object 23">
            <a:extLst>
              <a:ext uri="{FF2B5EF4-FFF2-40B4-BE49-F238E27FC236}">
                <a16:creationId xmlns:a16="http://schemas.microsoft.com/office/drawing/2014/main" id="{2C325DE2-5073-4C0A-18AC-9D1C625FE1DF}"/>
              </a:ext>
            </a:extLst>
          </p:cNvPr>
          <p:cNvSpPr txBox="1">
            <a:spLocks/>
          </p:cNvSpPr>
          <p:nvPr/>
        </p:nvSpPr>
        <p:spPr>
          <a:xfrm>
            <a:off x="444358" y="173521"/>
            <a:ext cx="2273612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CO" sz="3200" b="1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Estructura</a:t>
            </a:r>
            <a:endParaRPr lang="es-CO" sz="3200" b="1" spc="-40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F84737A-ADC4-8280-4906-156B98FDF9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697" y="1342565"/>
            <a:ext cx="9983635" cy="551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38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>
            <a:extLst>
              <a:ext uri="{FF2B5EF4-FFF2-40B4-BE49-F238E27FC236}">
                <a16:creationId xmlns:a16="http://schemas.microsoft.com/office/drawing/2014/main" id="{F2CD47C8-D2F9-E7E7-3ADF-938EE2104543}"/>
              </a:ext>
            </a:extLst>
          </p:cNvPr>
          <p:cNvSpPr txBox="1"/>
          <p:nvPr/>
        </p:nvSpPr>
        <p:spPr>
          <a:xfrm>
            <a:off x="2342769" y="2258948"/>
            <a:ext cx="2340610" cy="2341245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2434" rIns="0" bIns="0" rtlCol="0">
            <a:spAutoFit/>
          </a:bodyPr>
          <a:lstStyle/>
          <a:p>
            <a:pPr marL="516255">
              <a:lnSpc>
                <a:spcPct val="100000"/>
              </a:lnSpc>
              <a:spcBef>
                <a:spcPts val="3404"/>
              </a:spcBef>
            </a:pPr>
            <a:r>
              <a:rPr sz="8800" spc="250" dirty="0">
                <a:solidFill>
                  <a:srgbClr val="FFFFFF"/>
                </a:solidFill>
                <a:latin typeface="Microsoft Sans Serif"/>
                <a:cs typeface="Microsoft Sans Serif"/>
              </a:rPr>
              <a:t>02</a:t>
            </a:r>
            <a:endParaRPr sz="8800" dirty="0">
              <a:latin typeface="Microsoft Sans Serif"/>
              <a:cs typeface="Microsoft Sans Serif"/>
            </a:endParaRPr>
          </a:p>
        </p:txBody>
      </p:sp>
      <p:sp>
        <p:nvSpPr>
          <p:cNvPr id="7" name="object 28">
            <a:extLst>
              <a:ext uri="{FF2B5EF4-FFF2-40B4-BE49-F238E27FC236}">
                <a16:creationId xmlns:a16="http://schemas.microsoft.com/office/drawing/2014/main" id="{EEEAB407-B9B4-12EE-3038-EBE3EF237545}"/>
              </a:ext>
            </a:extLst>
          </p:cNvPr>
          <p:cNvSpPr txBox="1"/>
          <p:nvPr/>
        </p:nvSpPr>
        <p:spPr>
          <a:xfrm>
            <a:off x="4988805" y="2969861"/>
            <a:ext cx="4860425" cy="1430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3200" b="1" spc="-15" dirty="0">
                <a:solidFill>
                  <a:srgbClr val="38AA00"/>
                </a:solidFill>
                <a:latin typeface="Arial"/>
                <a:cs typeface="Arial"/>
              </a:rPr>
              <a:t>ROLES</a:t>
            </a:r>
            <a:r>
              <a:rPr sz="3200" b="1" spc="13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3200" b="1" spc="170" dirty="0">
                <a:solidFill>
                  <a:srgbClr val="38AA00"/>
                </a:solidFill>
                <a:latin typeface="Arial"/>
                <a:cs typeface="Arial"/>
              </a:rPr>
              <a:t>Y </a:t>
            </a:r>
            <a:r>
              <a:rPr sz="3200" b="1" spc="17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3200" b="1" spc="-120" dirty="0">
                <a:solidFill>
                  <a:srgbClr val="38AA00"/>
                </a:solidFill>
                <a:latin typeface="Arial"/>
                <a:cs typeface="Arial"/>
              </a:rPr>
              <a:t>R</a:t>
            </a:r>
            <a:r>
              <a:rPr sz="3200" b="1" spc="55" dirty="0">
                <a:solidFill>
                  <a:srgbClr val="38AA00"/>
                </a:solidFill>
                <a:latin typeface="Arial"/>
                <a:cs typeface="Arial"/>
              </a:rPr>
              <a:t>ESPON</a:t>
            </a:r>
            <a:r>
              <a:rPr sz="3200" b="1" spc="-105" dirty="0">
                <a:solidFill>
                  <a:srgbClr val="38AA00"/>
                </a:solidFill>
                <a:latin typeface="Arial"/>
                <a:cs typeface="Arial"/>
              </a:rPr>
              <a:t>SABI</a:t>
            </a:r>
            <a:r>
              <a:rPr sz="3200" b="1" spc="95" dirty="0">
                <a:solidFill>
                  <a:srgbClr val="38AA00"/>
                </a:solidFill>
                <a:latin typeface="Arial"/>
                <a:cs typeface="Arial"/>
              </a:rPr>
              <a:t>L</a:t>
            </a:r>
            <a:r>
              <a:rPr sz="3200" b="1" spc="180" dirty="0">
                <a:solidFill>
                  <a:srgbClr val="38AA00"/>
                </a:solidFill>
                <a:latin typeface="Arial"/>
                <a:cs typeface="Arial"/>
              </a:rPr>
              <a:t>I</a:t>
            </a:r>
            <a:r>
              <a:rPr sz="3200" b="1" spc="-10" dirty="0">
                <a:solidFill>
                  <a:srgbClr val="38AA00"/>
                </a:solidFill>
                <a:latin typeface="Arial"/>
                <a:cs typeface="Arial"/>
              </a:rPr>
              <a:t>DADES</a:t>
            </a:r>
            <a:endParaRPr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seguridad </a:t>
            </a:r>
            <a:r>
              <a:rPr sz="2400" i="1" dirty="0">
                <a:latin typeface="Calibri"/>
                <a:cs typeface="Calibri"/>
              </a:rPr>
              <a:t>y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salud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spc="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el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trabajo.</a:t>
            </a:r>
            <a:endParaRPr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5284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6">
            <a:extLst>
              <a:ext uri="{FF2B5EF4-FFF2-40B4-BE49-F238E27FC236}">
                <a16:creationId xmlns:a16="http://schemas.microsoft.com/office/drawing/2014/main" id="{C43CBCB2-D2BF-4511-0F9D-CBC3F7956D56}"/>
              </a:ext>
            </a:extLst>
          </p:cNvPr>
          <p:cNvSpPr txBox="1">
            <a:spLocks/>
          </p:cNvSpPr>
          <p:nvPr/>
        </p:nvSpPr>
        <p:spPr>
          <a:xfrm>
            <a:off x="5394905" y="326484"/>
            <a:ext cx="2427605" cy="3116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ts val="2335"/>
              </a:lnSpc>
              <a:spcBef>
                <a:spcPts val="130"/>
              </a:spcBef>
            </a:pPr>
            <a:r>
              <a:rPr lang="es-ES" sz="2100" b="1" spc="10" dirty="0">
                <a:solidFill>
                  <a:srgbClr val="38AA00"/>
                </a:solidFill>
              </a:rPr>
              <a:t>Secretaria </a:t>
            </a:r>
            <a:r>
              <a:rPr lang="es-ES" sz="2100" b="1" spc="15" dirty="0">
                <a:solidFill>
                  <a:srgbClr val="38AA00"/>
                </a:solidFill>
              </a:rPr>
              <a:t>General</a:t>
            </a:r>
            <a:endParaRPr lang="es-ES" sz="2100" b="1" dirty="0">
              <a:solidFill>
                <a:srgbClr val="38AA00"/>
              </a:solidFill>
            </a:endParaRPr>
          </a:p>
        </p:txBody>
      </p:sp>
      <p:sp>
        <p:nvSpPr>
          <p:cNvPr id="3" name="object 39">
            <a:extLst>
              <a:ext uri="{FF2B5EF4-FFF2-40B4-BE49-F238E27FC236}">
                <a16:creationId xmlns:a16="http://schemas.microsoft.com/office/drawing/2014/main" id="{965CE665-C88E-3402-E204-3B157D148C5A}"/>
              </a:ext>
            </a:extLst>
          </p:cNvPr>
          <p:cNvSpPr txBox="1"/>
          <p:nvPr/>
        </p:nvSpPr>
        <p:spPr>
          <a:xfrm>
            <a:off x="5393170" y="1212622"/>
            <a:ext cx="2341880" cy="3244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ts val="2365"/>
              </a:lnSpc>
              <a:spcBef>
                <a:spcPts val="130"/>
              </a:spcBef>
            </a:pPr>
            <a:r>
              <a:rPr sz="2100" spc="5" dirty="0" err="1">
                <a:solidFill>
                  <a:srgbClr val="38AA00"/>
                </a:solidFill>
                <a:latin typeface="Arial"/>
                <a:cs typeface="Arial"/>
              </a:rPr>
              <a:t>Coordinadora</a:t>
            </a:r>
            <a:r>
              <a:rPr sz="2100" spc="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100" spc="-130" dirty="0">
                <a:solidFill>
                  <a:srgbClr val="38AA00"/>
                </a:solidFill>
                <a:latin typeface="Arial"/>
                <a:cs typeface="Arial"/>
              </a:rPr>
              <a:t>SST</a:t>
            </a:r>
            <a:endParaRPr sz="2100" dirty="0">
              <a:solidFill>
                <a:srgbClr val="38AA00"/>
              </a:solidFill>
              <a:latin typeface="Arial"/>
              <a:cs typeface="Arial"/>
            </a:endParaRPr>
          </a:p>
        </p:txBody>
      </p:sp>
      <p:grpSp>
        <p:nvGrpSpPr>
          <p:cNvPr id="4" name="object 17">
            <a:extLst>
              <a:ext uri="{FF2B5EF4-FFF2-40B4-BE49-F238E27FC236}">
                <a16:creationId xmlns:a16="http://schemas.microsoft.com/office/drawing/2014/main" id="{21F26FCF-7810-2589-577B-462109BEEC43}"/>
              </a:ext>
            </a:extLst>
          </p:cNvPr>
          <p:cNvGrpSpPr/>
          <p:nvPr/>
        </p:nvGrpSpPr>
        <p:grpSpPr>
          <a:xfrm>
            <a:off x="3963146" y="2278991"/>
            <a:ext cx="6582409" cy="1221740"/>
            <a:chOff x="3955415" y="2105280"/>
            <a:chExt cx="6582409" cy="1221740"/>
          </a:xfrm>
        </p:grpSpPr>
        <p:sp>
          <p:nvSpPr>
            <p:cNvPr id="5" name="object 18">
              <a:extLst>
                <a:ext uri="{FF2B5EF4-FFF2-40B4-BE49-F238E27FC236}">
                  <a16:creationId xmlns:a16="http://schemas.microsoft.com/office/drawing/2014/main" id="{D5AECBD9-979D-B048-72E6-01002E2674BB}"/>
                </a:ext>
              </a:extLst>
            </p:cNvPr>
            <p:cNvSpPr/>
            <p:nvPr/>
          </p:nvSpPr>
          <p:spPr>
            <a:xfrm>
              <a:off x="4629912" y="2161038"/>
              <a:ext cx="0" cy="374650"/>
            </a:xfrm>
            <a:custGeom>
              <a:avLst/>
              <a:gdLst/>
              <a:ahLst/>
              <a:cxnLst/>
              <a:rect l="l" t="t" r="r" b="b"/>
              <a:pathLst>
                <a:path h="374650">
                  <a:moveTo>
                    <a:pt x="0" y="374446"/>
                  </a:moveTo>
                  <a:lnTo>
                    <a:pt x="0" y="0"/>
                  </a:lnTo>
                </a:path>
              </a:pathLst>
            </a:custGeom>
            <a:ln w="635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19">
              <a:extLst>
                <a:ext uri="{FF2B5EF4-FFF2-40B4-BE49-F238E27FC236}">
                  <a16:creationId xmlns:a16="http://schemas.microsoft.com/office/drawing/2014/main" id="{7704E38C-8F73-A476-E4FD-97FA6CB3C10D}"/>
                </a:ext>
              </a:extLst>
            </p:cNvPr>
            <p:cNvSpPr/>
            <p:nvPr/>
          </p:nvSpPr>
          <p:spPr>
            <a:xfrm>
              <a:off x="3958590" y="2108455"/>
              <a:ext cx="6576059" cy="78740"/>
            </a:xfrm>
            <a:custGeom>
              <a:avLst/>
              <a:gdLst/>
              <a:ahLst/>
              <a:cxnLst/>
              <a:rect l="l" t="t" r="r" b="b"/>
              <a:pathLst>
                <a:path w="6576059" h="78739">
                  <a:moveTo>
                    <a:pt x="0" y="78308"/>
                  </a:moveTo>
                  <a:lnTo>
                    <a:pt x="6575996" y="0"/>
                  </a:lnTo>
                </a:path>
              </a:pathLst>
            </a:custGeom>
            <a:ln w="635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20">
              <a:extLst>
                <a:ext uri="{FF2B5EF4-FFF2-40B4-BE49-F238E27FC236}">
                  <a16:creationId xmlns:a16="http://schemas.microsoft.com/office/drawing/2014/main" id="{2C88DE67-53BB-44C8-7458-442FD3333AEE}"/>
                </a:ext>
              </a:extLst>
            </p:cNvPr>
            <p:cNvSpPr/>
            <p:nvPr/>
          </p:nvSpPr>
          <p:spPr>
            <a:xfrm>
              <a:off x="4714227" y="3319132"/>
              <a:ext cx="283210" cy="8255"/>
            </a:xfrm>
            <a:custGeom>
              <a:avLst/>
              <a:gdLst/>
              <a:ahLst/>
              <a:cxnLst/>
              <a:rect l="l" t="t" r="r" b="b"/>
              <a:pathLst>
                <a:path w="283210" h="8254">
                  <a:moveTo>
                    <a:pt x="76250" y="2019"/>
                  </a:moveTo>
                  <a:lnTo>
                    <a:pt x="23152" y="571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20751" y="571"/>
                  </a:lnTo>
                  <a:lnTo>
                    <a:pt x="21437" y="596"/>
                  </a:lnTo>
                  <a:lnTo>
                    <a:pt x="26530" y="723"/>
                  </a:lnTo>
                  <a:lnTo>
                    <a:pt x="76250" y="2019"/>
                  </a:lnTo>
                  <a:close/>
                </a:path>
                <a:path w="283210" h="8254">
                  <a:moveTo>
                    <a:pt x="283057" y="7772"/>
                  </a:moveTo>
                  <a:lnTo>
                    <a:pt x="281927" y="7721"/>
                  </a:lnTo>
                  <a:lnTo>
                    <a:pt x="263994" y="7200"/>
                  </a:lnTo>
                  <a:lnTo>
                    <a:pt x="93624" y="2489"/>
                  </a:lnTo>
                  <a:lnTo>
                    <a:pt x="261480" y="7162"/>
                  </a:lnTo>
                  <a:lnTo>
                    <a:pt x="262001" y="7188"/>
                  </a:lnTo>
                  <a:lnTo>
                    <a:pt x="262293" y="7200"/>
                  </a:lnTo>
                  <a:lnTo>
                    <a:pt x="168808" y="4648"/>
                  </a:lnTo>
                  <a:lnTo>
                    <a:pt x="282702" y="7772"/>
                  </a:lnTo>
                  <a:lnTo>
                    <a:pt x="283057" y="7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1">
              <a:extLst>
                <a:ext uri="{FF2B5EF4-FFF2-40B4-BE49-F238E27FC236}">
                  <a16:creationId xmlns:a16="http://schemas.microsoft.com/office/drawing/2014/main" id="{1A13810B-FB43-B967-205A-894E17765D0A}"/>
                </a:ext>
              </a:extLst>
            </p:cNvPr>
            <p:cNvSpPr/>
            <p:nvPr/>
          </p:nvSpPr>
          <p:spPr>
            <a:xfrm>
              <a:off x="4253103" y="2578226"/>
              <a:ext cx="719455" cy="720090"/>
            </a:xfrm>
            <a:custGeom>
              <a:avLst/>
              <a:gdLst/>
              <a:ahLst/>
              <a:cxnLst/>
              <a:rect l="l" t="t" r="r" b="b"/>
              <a:pathLst>
                <a:path w="719454" h="720089">
                  <a:moveTo>
                    <a:pt x="359892" y="0"/>
                  </a:moveTo>
                  <a:lnTo>
                    <a:pt x="414235" y="4114"/>
                  </a:lnTo>
                  <a:lnTo>
                    <a:pt x="483666" y="21945"/>
                  </a:lnTo>
                  <a:lnTo>
                    <a:pt x="546227" y="52120"/>
                  </a:lnTo>
                  <a:lnTo>
                    <a:pt x="601497" y="93726"/>
                  </a:lnTo>
                  <a:lnTo>
                    <a:pt x="648081" y="144475"/>
                  </a:lnTo>
                  <a:lnTo>
                    <a:pt x="683704" y="203911"/>
                  </a:lnTo>
                  <a:lnTo>
                    <a:pt x="707910" y="270205"/>
                  </a:lnTo>
                  <a:lnTo>
                    <a:pt x="719328" y="341985"/>
                  </a:lnTo>
                  <a:lnTo>
                    <a:pt x="719328" y="360273"/>
                  </a:lnTo>
                  <a:lnTo>
                    <a:pt x="719328" y="378561"/>
                  </a:lnTo>
                  <a:lnTo>
                    <a:pt x="707910" y="450342"/>
                  </a:lnTo>
                  <a:lnTo>
                    <a:pt x="683704" y="516178"/>
                  </a:lnTo>
                  <a:lnTo>
                    <a:pt x="648081" y="575614"/>
                  </a:lnTo>
                  <a:lnTo>
                    <a:pt x="601497" y="626821"/>
                  </a:lnTo>
                  <a:lnTo>
                    <a:pt x="546227" y="668426"/>
                  </a:lnTo>
                  <a:lnTo>
                    <a:pt x="483666" y="698601"/>
                  </a:lnTo>
                  <a:lnTo>
                    <a:pt x="414235" y="716432"/>
                  </a:lnTo>
                  <a:lnTo>
                    <a:pt x="378155" y="720090"/>
                  </a:lnTo>
                  <a:lnTo>
                    <a:pt x="359892" y="720090"/>
                  </a:lnTo>
                  <a:lnTo>
                    <a:pt x="341172" y="720090"/>
                  </a:lnTo>
                  <a:lnTo>
                    <a:pt x="269913" y="708660"/>
                  </a:lnTo>
                  <a:lnTo>
                    <a:pt x="203695" y="684885"/>
                  </a:lnTo>
                  <a:lnTo>
                    <a:pt x="144322" y="648766"/>
                  </a:lnTo>
                  <a:lnTo>
                    <a:pt x="93624" y="602132"/>
                  </a:lnTo>
                  <a:lnTo>
                    <a:pt x="52070" y="546811"/>
                  </a:lnTo>
                  <a:lnTo>
                    <a:pt x="21920" y="484174"/>
                  </a:lnTo>
                  <a:lnTo>
                    <a:pt x="4114" y="414680"/>
                  </a:lnTo>
                  <a:lnTo>
                    <a:pt x="0" y="360273"/>
                  </a:lnTo>
                  <a:lnTo>
                    <a:pt x="457" y="341985"/>
                  </a:lnTo>
                  <a:lnTo>
                    <a:pt x="11417" y="270205"/>
                  </a:lnTo>
                  <a:lnTo>
                    <a:pt x="35623" y="203911"/>
                  </a:lnTo>
                  <a:lnTo>
                    <a:pt x="71704" y="144475"/>
                  </a:lnTo>
                  <a:lnTo>
                    <a:pt x="117830" y="93726"/>
                  </a:lnTo>
                  <a:lnTo>
                    <a:pt x="173558" y="52120"/>
                  </a:lnTo>
                  <a:lnTo>
                    <a:pt x="236118" y="21945"/>
                  </a:lnTo>
                  <a:lnTo>
                    <a:pt x="304634" y="4114"/>
                  </a:lnTo>
                  <a:lnTo>
                    <a:pt x="341172" y="457"/>
                  </a:lnTo>
                  <a:lnTo>
                    <a:pt x="359892" y="0"/>
                  </a:lnTo>
                  <a:close/>
                </a:path>
              </a:pathLst>
            </a:custGeom>
            <a:ln w="5715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22">
            <a:extLst>
              <a:ext uri="{FF2B5EF4-FFF2-40B4-BE49-F238E27FC236}">
                <a16:creationId xmlns:a16="http://schemas.microsoft.com/office/drawing/2014/main" id="{262AE3E9-ECB0-5E3D-485E-4663B0823D9C}"/>
              </a:ext>
            </a:extLst>
          </p:cNvPr>
          <p:cNvSpPr txBox="1"/>
          <p:nvPr/>
        </p:nvSpPr>
        <p:spPr>
          <a:xfrm>
            <a:off x="3551998" y="3577448"/>
            <a:ext cx="201803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15" dirty="0">
                <a:solidFill>
                  <a:srgbClr val="38AA00"/>
                </a:solidFill>
                <a:latin typeface="Arial"/>
                <a:cs typeface="Arial"/>
              </a:rPr>
              <a:t>Medicina </a:t>
            </a:r>
            <a:r>
              <a:rPr sz="1600" b="1" spc="5" dirty="0">
                <a:solidFill>
                  <a:srgbClr val="38AA00"/>
                </a:solidFill>
                <a:latin typeface="Arial"/>
                <a:cs typeface="Arial"/>
              </a:rPr>
              <a:t>Preventiva</a:t>
            </a:r>
            <a:endParaRPr sz="1600" dirty="0">
              <a:solidFill>
                <a:srgbClr val="38AA00"/>
              </a:solidFill>
              <a:latin typeface="Arial"/>
              <a:cs typeface="Arial"/>
            </a:endParaRPr>
          </a:p>
        </p:txBody>
      </p:sp>
      <p:grpSp>
        <p:nvGrpSpPr>
          <p:cNvPr id="12" name="object 23">
            <a:extLst>
              <a:ext uri="{FF2B5EF4-FFF2-40B4-BE49-F238E27FC236}">
                <a16:creationId xmlns:a16="http://schemas.microsoft.com/office/drawing/2014/main" id="{B12E9B0A-8FC5-96E7-31E3-BA567295B89A}"/>
              </a:ext>
            </a:extLst>
          </p:cNvPr>
          <p:cNvGrpSpPr/>
          <p:nvPr/>
        </p:nvGrpSpPr>
        <p:grpSpPr>
          <a:xfrm>
            <a:off x="4429240" y="2276776"/>
            <a:ext cx="5886306" cy="1244060"/>
            <a:chOff x="4406269" y="2132082"/>
            <a:chExt cx="5886306" cy="1244060"/>
          </a:xfrm>
        </p:grpSpPr>
        <p:sp>
          <p:nvSpPr>
            <p:cNvPr id="13" name="object 24">
              <a:extLst>
                <a:ext uri="{FF2B5EF4-FFF2-40B4-BE49-F238E27FC236}">
                  <a16:creationId xmlns:a16="http://schemas.microsoft.com/office/drawing/2014/main" id="{BBCE3A79-361D-2A73-0077-68F9CB36B3C4}"/>
                </a:ext>
              </a:extLst>
            </p:cNvPr>
            <p:cNvSpPr/>
            <p:nvPr/>
          </p:nvSpPr>
          <p:spPr>
            <a:xfrm>
              <a:off x="7231380" y="2147315"/>
              <a:ext cx="0" cy="583565"/>
            </a:xfrm>
            <a:custGeom>
              <a:avLst/>
              <a:gdLst/>
              <a:ahLst/>
              <a:cxnLst/>
              <a:rect l="l" t="t" r="r" b="b"/>
              <a:pathLst>
                <a:path h="583564">
                  <a:moveTo>
                    <a:pt x="0" y="0"/>
                  </a:moveTo>
                  <a:lnTo>
                    <a:pt x="0" y="583222"/>
                  </a:lnTo>
                </a:path>
              </a:pathLst>
            </a:custGeom>
            <a:ln w="635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25">
              <a:extLst>
                <a:ext uri="{FF2B5EF4-FFF2-40B4-BE49-F238E27FC236}">
                  <a16:creationId xmlns:a16="http://schemas.microsoft.com/office/drawing/2014/main" id="{D0E11B45-547D-22E2-836D-A843DC7CFE77}"/>
                </a:ext>
              </a:extLst>
            </p:cNvPr>
            <p:cNvSpPr/>
            <p:nvPr/>
          </p:nvSpPr>
          <p:spPr>
            <a:xfrm>
              <a:off x="9925811" y="2132082"/>
              <a:ext cx="0" cy="374650"/>
            </a:xfrm>
            <a:custGeom>
              <a:avLst/>
              <a:gdLst/>
              <a:ahLst/>
              <a:cxnLst/>
              <a:rect l="l" t="t" r="r" b="b"/>
              <a:pathLst>
                <a:path h="374650">
                  <a:moveTo>
                    <a:pt x="0" y="374446"/>
                  </a:moveTo>
                  <a:lnTo>
                    <a:pt x="0" y="0"/>
                  </a:lnTo>
                </a:path>
              </a:pathLst>
            </a:custGeom>
            <a:ln w="6350">
              <a:solidFill>
                <a:srgbClr val="7E7E7E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26">
              <a:extLst>
                <a:ext uri="{FF2B5EF4-FFF2-40B4-BE49-F238E27FC236}">
                  <a16:creationId xmlns:a16="http://schemas.microsoft.com/office/drawing/2014/main" id="{2CE911A5-BD80-F99A-B4E1-CDD4CF145107}"/>
                </a:ext>
              </a:extLst>
            </p:cNvPr>
            <p:cNvSpPr/>
            <p:nvPr/>
          </p:nvSpPr>
          <p:spPr>
            <a:xfrm>
              <a:off x="4406269" y="2709120"/>
              <a:ext cx="417195" cy="549910"/>
            </a:xfrm>
            <a:custGeom>
              <a:avLst/>
              <a:gdLst/>
              <a:ahLst/>
              <a:cxnLst/>
              <a:rect l="l" t="t" r="r" b="b"/>
              <a:pathLst>
                <a:path w="417195" h="549910">
                  <a:moveTo>
                    <a:pt x="236021" y="549425"/>
                  </a:moveTo>
                  <a:lnTo>
                    <a:pt x="186939" y="539520"/>
                  </a:lnTo>
                  <a:lnTo>
                    <a:pt x="146858" y="512508"/>
                  </a:lnTo>
                  <a:lnTo>
                    <a:pt x="119836" y="472443"/>
                  </a:lnTo>
                  <a:lnTo>
                    <a:pt x="109927" y="423380"/>
                  </a:lnTo>
                  <a:lnTo>
                    <a:pt x="109927" y="342091"/>
                  </a:lnTo>
                  <a:lnTo>
                    <a:pt x="66590" y="330088"/>
                  </a:lnTo>
                  <a:lnTo>
                    <a:pt x="31733" y="303974"/>
                  </a:lnTo>
                  <a:lnTo>
                    <a:pt x="8492" y="267146"/>
                  </a:lnTo>
                  <a:lnTo>
                    <a:pt x="0" y="223001"/>
                  </a:lnTo>
                  <a:lnTo>
                    <a:pt x="6" y="220254"/>
                  </a:lnTo>
                  <a:lnTo>
                    <a:pt x="1190" y="217643"/>
                  </a:lnTo>
                  <a:lnTo>
                    <a:pt x="3233" y="215820"/>
                  </a:lnTo>
                  <a:lnTo>
                    <a:pt x="3233" y="42014"/>
                  </a:lnTo>
                  <a:lnTo>
                    <a:pt x="35564" y="9695"/>
                  </a:lnTo>
                  <a:lnTo>
                    <a:pt x="39852" y="9695"/>
                  </a:lnTo>
                  <a:lnTo>
                    <a:pt x="39852" y="8487"/>
                  </a:lnTo>
                  <a:lnTo>
                    <a:pt x="41416" y="3522"/>
                  </a:lnTo>
                  <a:lnTo>
                    <a:pt x="45969" y="109"/>
                  </a:lnTo>
                  <a:lnTo>
                    <a:pt x="51168" y="0"/>
                  </a:lnTo>
                  <a:lnTo>
                    <a:pt x="64139" y="0"/>
                  </a:lnTo>
                  <a:lnTo>
                    <a:pt x="71375" y="7233"/>
                  </a:lnTo>
                  <a:lnTo>
                    <a:pt x="71375" y="22623"/>
                  </a:lnTo>
                  <a:lnTo>
                    <a:pt x="35564" y="22623"/>
                  </a:lnTo>
                  <a:lnTo>
                    <a:pt x="28013" y="24147"/>
                  </a:lnTo>
                  <a:lnTo>
                    <a:pt x="21847" y="28302"/>
                  </a:lnTo>
                  <a:lnTo>
                    <a:pt x="17690" y="34466"/>
                  </a:lnTo>
                  <a:lnTo>
                    <a:pt x="16165" y="42014"/>
                  </a:lnTo>
                  <a:lnTo>
                    <a:pt x="16165" y="215820"/>
                  </a:lnTo>
                  <a:lnTo>
                    <a:pt x="18218" y="217649"/>
                  </a:lnTo>
                  <a:lnTo>
                    <a:pt x="19392" y="220254"/>
                  </a:lnTo>
                  <a:lnTo>
                    <a:pt x="27275" y="261999"/>
                  </a:lnTo>
                  <a:lnTo>
                    <a:pt x="48756" y="293845"/>
                  </a:lnTo>
                  <a:lnTo>
                    <a:pt x="80615" y="315317"/>
                  </a:lnTo>
                  <a:lnTo>
                    <a:pt x="119627" y="323191"/>
                  </a:lnTo>
                  <a:lnTo>
                    <a:pt x="181872" y="323191"/>
                  </a:lnTo>
                  <a:lnTo>
                    <a:pt x="172665" y="330088"/>
                  </a:lnTo>
                  <a:lnTo>
                    <a:pt x="129326" y="342091"/>
                  </a:lnTo>
                  <a:lnTo>
                    <a:pt x="129326" y="423380"/>
                  </a:lnTo>
                  <a:lnTo>
                    <a:pt x="137711" y="464895"/>
                  </a:lnTo>
                  <a:lnTo>
                    <a:pt x="160576" y="498796"/>
                  </a:lnTo>
                  <a:lnTo>
                    <a:pt x="194490" y="521652"/>
                  </a:lnTo>
                  <a:lnTo>
                    <a:pt x="236021" y="530033"/>
                  </a:lnTo>
                  <a:lnTo>
                    <a:pt x="299180" y="530033"/>
                  </a:lnTo>
                  <a:lnTo>
                    <a:pt x="285104" y="539520"/>
                  </a:lnTo>
                  <a:lnTo>
                    <a:pt x="236021" y="549425"/>
                  </a:lnTo>
                  <a:close/>
                </a:path>
                <a:path w="417195" h="549910">
                  <a:moveTo>
                    <a:pt x="188093" y="32319"/>
                  </a:moveTo>
                  <a:lnTo>
                    <a:pt x="175121" y="32319"/>
                  </a:lnTo>
                  <a:lnTo>
                    <a:pt x="167885" y="25086"/>
                  </a:lnTo>
                  <a:lnTo>
                    <a:pt x="167885" y="7233"/>
                  </a:lnTo>
                  <a:lnTo>
                    <a:pt x="175121" y="0"/>
                  </a:lnTo>
                  <a:lnTo>
                    <a:pt x="188093" y="0"/>
                  </a:lnTo>
                  <a:lnTo>
                    <a:pt x="193292" y="116"/>
                  </a:lnTo>
                  <a:lnTo>
                    <a:pt x="197844" y="3529"/>
                  </a:lnTo>
                  <a:lnTo>
                    <a:pt x="199409" y="8487"/>
                  </a:lnTo>
                  <a:lnTo>
                    <a:pt x="199409" y="9695"/>
                  </a:lnTo>
                  <a:lnTo>
                    <a:pt x="203689" y="9695"/>
                  </a:lnTo>
                  <a:lnTo>
                    <a:pt x="216268" y="12245"/>
                  </a:lnTo>
                  <a:lnTo>
                    <a:pt x="226541" y="19172"/>
                  </a:lnTo>
                  <a:lnTo>
                    <a:pt x="228870" y="22623"/>
                  </a:lnTo>
                  <a:lnTo>
                    <a:pt x="199409" y="22623"/>
                  </a:lnTo>
                  <a:lnTo>
                    <a:pt x="199389" y="25086"/>
                  </a:lnTo>
                  <a:lnTo>
                    <a:pt x="197255" y="29358"/>
                  </a:lnTo>
                  <a:lnTo>
                    <a:pt x="192910" y="32151"/>
                  </a:lnTo>
                  <a:lnTo>
                    <a:pt x="188093" y="32319"/>
                  </a:lnTo>
                  <a:close/>
                </a:path>
                <a:path w="417195" h="549910">
                  <a:moveTo>
                    <a:pt x="46266" y="32435"/>
                  </a:moveTo>
                  <a:lnTo>
                    <a:pt x="41785" y="29552"/>
                  </a:lnTo>
                  <a:lnTo>
                    <a:pt x="39868" y="25086"/>
                  </a:lnTo>
                  <a:lnTo>
                    <a:pt x="39852" y="22623"/>
                  </a:lnTo>
                  <a:lnTo>
                    <a:pt x="71375" y="22623"/>
                  </a:lnTo>
                  <a:lnTo>
                    <a:pt x="71375" y="25086"/>
                  </a:lnTo>
                  <a:lnTo>
                    <a:pt x="64139" y="32319"/>
                  </a:lnTo>
                  <a:lnTo>
                    <a:pt x="51168" y="32319"/>
                  </a:lnTo>
                  <a:lnTo>
                    <a:pt x="46266" y="32435"/>
                  </a:lnTo>
                  <a:close/>
                </a:path>
                <a:path w="417195" h="549910">
                  <a:moveTo>
                    <a:pt x="181872" y="323191"/>
                  </a:moveTo>
                  <a:lnTo>
                    <a:pt x="119627" y="323191"/>
                  </a:lnTo>
                  <a:lnTo>
                    <a:pt x="158639" y="315317"/>
                  </a:lnTo>
                  <a:lnTo>
                    <a:pt x="190498" y="293845"/>
                  </a:lnTo>
                  <a:lnTo>
                    <a:pt x="211978" y="261999"/>
                  </a:lnTo>
                  <a:lnTo>
                    <a:pt x="219855" y="223001"/>
                  </a:lnTo>
                  <a:lnTo>
                    <a:pt x="219862" y="220254"/>
                  </a:lnTo>
                  <a:lnTo>
                    <a:pt x="221046" y="217643"/>
                  </a:lnTo>
                  <a:lnTo>
                    <a:pt x="223088" y="215820"/>
                  </a:lnTo>
                  <a:lnTo>
                    <a:pt x="223088" y="42014"/>
                  </a:lnTo>
                  <a:lnTo>
                    <a:pt x="221564" y="34466"/>
                  </a:lnTo>
                  <a:lnTo>
                    <a:pt x="217407" y="28302"/>
                  </a:lnTo>
                  <a:lnTo>
                    <a:pt x="211241" y="24147"/>
                  </a:lnTo>
                  <a:lnTo>
                    <a:pt x="203689" y="22623"/>
                  </a:lnTo>
                  <a:lnTo>
                    <a:pt x="228870" y="22623"/>
                  </a:lnTo>
                  <a:lnTo>
                    <a:pt x="233415" y="29358"/>
                  </a:lnTo>
                  <a:lnTo>
                    <a:pt x="233493" y="29552"/>
                  </a:lnTo>
                  <a:lnTo>
                    <a:pt x="236021" y="42014"/>
                  </a:lnTo>
                  <a:lnTo>
                    <a:pt x="236021" y="215820"/>
                  </a:lnTo>
                  <a:lnTo>
                    <a:pt x="238074" y="217649"/>
                  </a:lnTo>
                  <a:lnTo>
                    <a:pt x="239248" y="220254"/>
                  </a:lnTo>
                  <a:lnTo>
                    <a:pt x="239254" y="223001"/>
                  </a:lnTo>
                  <a:lnTo>
                    <a:pt x="230765" y="267146"/>
                  </a:lnTo>
                  <a:lnTo>
                    <a:pt x="207523" y="303974"/>
                  </a:lnTo>
                  <a:lnTo>
                    <a:pt x="181872" y="323191"/>
                  </a:lnTo>
                  <a:close/>
                </a:path>
                <a:path w="417195" h="549910">
                  <a:moveTo>
                    <a:pt x="299180" y="530033"/>
                  </a:moveTo>
                  <a:lnTo>
                    <a:pt x="236021" y="530033"/>
                  </a:lnTo>
                  <a:lnTo>
                    <a:pt x="277552" y="521652"/>
                  </a:lnTo>
                  <a:lnTo>
                    <a:pt x="311466" y="498796"/>
                  </a:lnTo>
                  <a:lnTo>
                    <a:pt x="334332" y="464895"/>
                  </a:lnTo>
                  <a:lnTo>
                    <a:pt x="342716" y="423380"/>
                  </a:lnTo>
                  <a:lnTo>
                    <a:pt x="342716" y="267440"/>
                  </a:lnTo>
                  <a:lnTo>
                    <a:pt x="320777" y="259917"/>
                  </a:lnTo>
                  <a:lnTo>
                    <a:pt x="303357" y="245643"/>
                  </a:lnTo>
                  <a:lnTo>
                    <a:pt x="291875" y="226271"/>
                  </a:lnTo>
                  <a:lnTo>
                    <a:pt x="287752" y="203455"/>
                  </a:lnTo>
                  <a:lnTo>
                    <a:pt x="292865" y="178301"/>
                  </a:lnTo>
                  <a:lnTo>
                    <a:pt x="306747" y="157773"/>
                  </a:lnTo>
                  <a:lnTo>
                    <a:pt x="327317" y="143945"/>
                  </a:lnTo>
                  <a:lnTo>
                    <a:pt x="352493" y="138894"/>
                  </a:lnTo>
                  <a:lnTo>
                    <a:pt x="377658" y="144005"/>
                  </a:lnTo>
                  <a:lnTo>
                    <a:pt x="389370" y="151919"/>
                  </a:lnTo>
                  <a:lnTo>
                    <a:pt x="355345" y="151919"/>
                  </a:lnTo>
                  <a:lnTo>
                    <a:pt x="335011" y="154837"/>
                  </a:lnTo>
                  <a:lnTo>
                    <a:pt x="317967" y="164970"/>
                  </a:lnTo>
                  <a:lnTo>
                    <a:pt x="305967" y="180752"/>
                  </a:lnTo>
                  <a:lnTo>
                    <a:pt x="300769" y="200617"/>
                  </a:lnTo>
                  <a:lnTo>
                    <a:pt x="303689" y="220943"/>
                  </a:lnTo>
                  <a:lnTo>
                    <a:pt x="313828" y="237981"/>
                  </a:lnTo>
                  <a:lnTo>
                    <a:pt x="329619" y="249975"/>
                  </a:lnTo>
                  <a:lnTo>
                    <a:pt x="349493" y="255172"/>
                  </a:lnTo>
                  <a:lnTo>
                    <a:pt x="389825" y="255172"/>
                  </a:lnTo>
                  <a:lnTo>
                    <a:pt x="384013" y="259926"/>
                  </a:lnTo>
                  <a:lnTo>
                    <a:pt x="362115" y="267440"/>
                  </a:lnTo>
                  <a:lnTo>
                    <a:pt x="362115" y="423380"/>
                  </a:lnTo>
                  <a:lnTo>
                    <a:pt x="352206" y="472443"/>
                  </a:lnTo>
                  <a:lnTo>
                    <a:pt x="325184" y="512508"/>
                  </a:lnTo>
                  <a:lnTo>
                    <a:pt x="299180" y="530033"/>
                  </a:lnTo>
                  <a:close/>
                </a:path>
                <a:path w="417195" h="549910">
                  <a:moveTo>
                    <a:pt x="389825" y="255172"/>
                  </a:moveTo>
                  <a:lnTo>
                    <a:pt x="355345" y="255172"/>
                  </a:lnTo>
                  <a:lnTo>
                    <a:pt x="373830" y="250628"/>
                  </a:lnTo>
                  <a:lnTo>
                    <a:pt x="388999" y="240110"/>
                  </a:lnTo>
                  <a:lnTo>
                    <a:pt x="399522" y="224948"/>
                  </a:lnTo>
                  <a:lnTo>
                    <a:pt x="404069" y="206467"/>
                  </a:lnTo>
                  <a:lnTo>
                    <a:pt x="401148" y="186143"/>
                  </a:lnTo>
                  <a:lnTo>
                    <a:pt x="391009" y="169107"/>
                  </a:lnTo>
                  <a:lnTo>
                    <a:pt x="375218" y="157114"/>
                  </a:lnTo>
                  <a:lnTo>
                    <a:pt x="355345" y="151919"/>
                  </a:lnTo>
                  <a:lnTo>
                    <a:pt x="389370" y="151919"/>
                  </a:lnTo>
                  <a:lnTo>
                    <a:pt x="398195" y="157882"/>
                  </a:lnTo>
                  <a:lnTo>
                    <a:pt x="412029" y="178444"/>
                  </a:lnTo>
                  <a:lnTo>
                    <a:pt x="417079" y="203610"/>
                  </a:lnTo>
                  <a:lnTo>
                    <a:pt x="412906" y="226373"/>
                  </a:lnTo>
                  <a:lnTo>
                    <a:pt x="401413" y="245691"/>
                  </a:lnTo>
                  <a:lnTo>
                    <a:pt x="389825" y="255172"/>
                  </a:lnTo>
                  <a:close/>
                </a:path>
                <a:path w="417195" h="549910">
                  <a:moveTo>
                    <a:pt x="355345" y="255172"/>
                  </a:moveTo>
                  <a:lnTo>
                    <a:pt x="349493" y="255172"/>
                  </a:lnTo>
                  <a:lnTo>
                    <a:pt x="351387" y="254506"/>
                  </a:lnTo>
                  <a:lnTo>
                    <a:pt x="353450" y="254506"/>
                  </a:lnTo>
                  <a:lnTo>
                    <a:pt x="355345" y="255172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16" name="object 27">
              <a:extLst>
                <a:ext uri="{FF2B5EF4-FFF2-40B4-BE49-F238E27FC236}">
                  <a16:creationId xmlns:a16="http://schemas.microsoft.com/office/drawing/2014/main" id="{913A0D61-BBE6-E925-D749-2A0BFBA8A72B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23120" y="2861071"/>
              <a:ext cx="71129" cy="71102"/>
            </a:xfrm>
            <a:prstGeom prst="rect">
              <a:avLst/>
            </a:prstGeom>
          </p:spPr>
        </p:pic>
        <p:sp>
          <p:nvSpPr>
            <p:cNvPr id="17" name="object 28">
              <a:extLst>
                <a:ext uri="{FF2B5EF4-FFF2-40B4-BE49-F238E27FC236}">
                  <a16:creationId xmlns:a16="http://schemas.microsoft.com/office/drawing/2014/main" id="{F9B8B810-C33F-BA1A-189A-53FDA403ABE1}"/>
                </a:ext>
              </a:extLst>
            </p:cNvPr>
            <p:cNvSpPr/>
            <p:nvPr/>
          </p:nvSpPr>
          <p:spPr>
            <a:xfrm>
              <a:off x="7378929" y="3367887"/>
              <a:ext cx="283210" cy="8255"/>
            </a:xfrm>
            <a:custGeom>
              <a:avLst/>
              <a:gdLst/>
              <a:ahLst/>
              <a:cxnLst/>
              <a:rect l="l" t="t" r="r" b="b"/>
              <a:pathLst>
                <a:path w="283209" h="8254">
                  <a:moveTo>
                    <a:pt x="282714" y="7772"/>
                  </a:moveTo>
                  <a:lnTo>
                    <a:pt x="263918" y="7200"/>
                  </a:lnTo>
                  <a:lnTo>
                    <a:pt x="22542" y="571"/>
                  </a:lnTo>
                  <a:lnTo>
                    <a:pt x="0" y="0"/>
                  </a:lnTo>
                  <a:lnTo>
                    <a:pt x="10414" y="292"/>
                  </a:lnTo>
                  <a:lnTo>
                    <a:pt x="147091" y="4051"/>
                  </a:lnTo>
                  <a:lnTo>
                    <a:pt x="20802" y="584"/>
                  </a:lnTo>
                  <a:lnTo>
                    <a:pt x="147091" y="4051"/>
                  </a:lnTo>
                  <a:lnTo>
                    <a:pt x="231521" y="6375"/>
                  </a:lnTo>
                  <a:lnTo>
                    <a:pt x="282714" y="7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29">
              <a:extLst>
                <a:ext uri="{FF2B5EF4-FFF2-40B4-BE49-F238E27FC236}">
                  <a16:creationId xmlns:a16="http://schemas.microsoft.com/office/drawing/2014/main" id="{00A0F34F-5DB7-441E-51C8-B03050ECD7BD}"/>
                </a:ext>
              </a:extLst>
            </p:cNvPr>
            <p:cNvSpPr/>
            <p:nvPr/>
          </p:nvSpPr>
          <p:spPr>
            <a:xfrm>
              <a:off x="6917053" y="2626994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90" h="720089">
                  <a:moveTo>
                    <a:pt x="360273" y="0"/>
                  </a:moveTo>
                  <a:lnTo>
                    <a:pt x="304952" y="4114"/>
                  </a:lnTo>
                  <a:lnTo>
                    <a:pt x="236372" y="21945"/>
                  </a:lnTo>
                  <a:lnTo>
                    <a:pt x="173736" y="52120"/>
                  </a:lnTo>
                  <a:lnTo>
                    <a:pt x="117957" y="93726"/>
                  </a:lnTo>
                  <a:lnTo>
                    <a:pt x="71780" y="144475"/>
                  </a:lnTo>
                  <a:lnTo>
                    <a:pt x="35661" y="203911"/>
                  </a:lnTo>
                  <a:lnTo>
                    <a:pt x="11430" y="270205"/>
                  </a:lnTo>
                  <a:lnTo>
                    <a:pt x="457" y="341985"/>
                  </a:lnTo>
                  <a:lnTo>
                    <a:pt x="0" y="360273"/>
                  </a:lnTo>
                  <a:lnTo>
                    <a:pt x="457" y="378561"/>
                  </a:lnTo>
                  <a:lnTo>
                    <a:pt x="11430" y="450342"/>
                  </a:lnTo>
                  <a:lnTo>
                    <a:pt x="35661" y="516178"/>
                  </a:lnTo>
                  <a:lnTo>
                    <a:pt x="71780" y="575614"/>
                  </a:lnTo>
                  <a:lnTo>
                    <a:pt x="117957" y="626821"/>
                  </a:lnTo>
                  <a:lnTo>
                    <a:pt x="173736" y="668426"/>
                  </a:lnTo>
                  <a:lnTo>
                    <a:pt x="236372" y="698601"/>
                  </a:lnTo>
                  <a:lnTo>
                    <a:pt x="304952" y="716432"/>
                  </a:lnTo>
                  <a:lnTo>
                    <a:pt x="341528" y="720090"/>
                  </a:lnTo>
                  <a:lnTo>
                    <a:pt x="378561" y="720090"/>
                  </a:lnTo>
                  <a:lnTo>
                    <a:pt x="450342" y="708660"/>
                  </a:lnTo>
                  <a:lnTo>
                    <a:pt x="516178" y="684885"/>
                  </a:lnTo>
                  <a:lnTo>
                    <a:pt x="575157" y="648766"/>
                  </a:lnTo>
                  <a:lnTo>
                    <a:pt x="626821" y="602132"/>
                  </a:lnTo>
                  <a:lnTo>
                    <a:pt x="667969" y="546811"/>
                  </a:lnTo>
                  <a:lnTo>
                    <a:pt x="698601" y="484174"/>
                  </a:lnTo>
                  <a:lnTo>
                    <a:pt x="715975" y="414680"/>
                  </a:lnTo>
                  <a:lnTo>
                    <a:pt x="720090" y="378561"/>
                  </a:lnTo>
                  <a:lnTo>
                    <a:pt x="720090" y="341985"/>
                  </a:lnTo>
                  <a:lnTo>
                    <a:pt x="708660" y="270205"/>
                  </a:lnTo>
                  <a:lnTo>
                    <a:pt x="684428" y="203911"/>
                  </a:lnTo>
                  <a:lnTo>
                    <a:pt x="648766" y="144475"/>
                  </a:lnTo>
                  <a:lnTo>
                    <a:pt x="602132" y="93726"/>
                  </a:lnTo>
                  <a:lnTo>
                    <a:pt x="546811" y="52120"/>
                  </a:lnTo>
                  <a:lnTo>
                    <a:pt x="484174" y="21945"/>
                  </a:lnTo>
                  <a:lnTo>
                    <a:pt x="414680" y="4114"/>
                  </a:lnTo>
                  <a:lnTo>
                    <a:pt x="3602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30">
              <a:extLst>
                <a:ext uri="{FF2B5EF4-FFF2-40B4-BE49-F238E27FC236}">
                  <a16:creationId xmlns:a16="http://schemas.microsoft.com/office/drawing/2014/main" id="{83243B61-4562-EFC2-704D-E6EDF0D7172E}"/>
                </a:ext>
              </a:extLst>
            </p:cNvPr>
            <p:cNvSpPr/>
            <p:nvPr/>
          </p:nvSpPr>
          <p:spPr>
            <a:xfrm>
              <a:off x="6917053" y="2626993"/>
              <a:ext cx="720090" cy="720090"/>
            </a:xfrm>
            <a:custGeom>
              <a:avLst/>
              <a:gdLst/>
              <a:ahLst/>
              <a:cxnLst/>
              <a:rect l="l" t="t" r="r" b="b"/>
              <a:pathLst>
                <a:path w="720090" h="720089">
                  <a:moveTo>
                    <a:pt x="360273" y="0"/>
                  </a:moveTo>
                  <a:lnTo>
                    <a:pt x="414680" y="4114"/>
                  </a:lnTo>
                  <a:lnTo>
                    <a:pt x="484174" y="21945"/>
                  </a:lnTo>
                  <a:lnTo>
                    <a:pt x="546811" y="52120"/>
                  </a:lnTo>
                  <a:lnTo>
                    <a:pt x="602132" y="93726"/>
                  </a:lnTo>
                  <a:lnTo>
                    <a:pt x="648766" y="144475"/>
                  </a:lnTo>
                  <a:lnTo>
                    <a:pt x="684428" y="203911"/>
                  </a:lnTo>
                  <a:lnTo>
                    <a:pt x="708660" y="270205"/>
                  </a:lnTo>
                  <a:lnTo>
                    <a:pt x="720090" y="341985"/>
                  </a:lnTo>
                  <a:lnTo>
                    <a:pt x="720090" y="360273"/>
                  </a:lnTo>
                  <a:lnTo>
                    <a:pt x="720090" y="378561"/>
                  </a:lnTo>
                  <a:lnTo>
                    <a:pt x="708660" y="450342"/>
                  </a:lnTo>
                  <a:lnTo>
                    <a:pt x="684428" y="516178"/>
                  </a:lnTo>
                  <a:lnTo>
                    <a:pt x="648766" y="575614"/>
                  </a:lnTo>
                  <a:lnTo>
                    <a:pt x="602132" y="626821"/>
                  </a:lnTo>
                  <a:lnTo>
                    <a:pt x="546811" y="668426"/>
                  </a:lnTo>
                  <a:lnTo>
                    <a:pt x="484174" y="698601"/>
                  </a:lnTo>
                  <a:lnTo>
                    <a:pt x="414680" y="716432"/>
                  </a:lnTo>
                  <a:lnTo>
                    <a:pt x="378561" y="720090"/>
                  </a:lnTo>
                  <a:lnTo>
                    <a:pt x="360273" y="720090"/>
                  </a:lnTo>
                  <a:lnTo>
                    <a:pt x="341528" y="720090"/>
                  </a:lnTo>
                  <a:lnTo>
                    <a:pt x="270205" y="708660"/>
                  </a:lnTo>
                  <a:lnTo>
                    <a:pt x="203911" y="684885"/>
                  </a:lnTo>
                  <a:lnTo>
                    <a:pt x="144475" y="648766"/>
                  </a:lnTo>
                  <a:lnTo>
                    <a:pt x="93726" y="602132"/>
                  </a:lnTo>
                  <a:lnTo>
                    <a:pt x="52120" y="546811"/>
                  </a:lnTo>
                  <a:lnTo>
                    <a:pt x="21945" y="484174"/>
                  </a:lnTo>
                  <a:lnTo>
                    <a:pt x="4114" y="414680"/>
                  </a:lnTo>
                  <a:lnTo>
                    <a:pt x="0" y="360273"/>
                  </a:lnTo>
                  <a:lnTo>
                    <a:pt x="457" y="341985"/>
                  </a:lnTo>
                  <a:lnTo>
                    <a:pt x="11430" y="270205"/>
                  </a:lnTo>
                  <a:lnTo>
                    <a:pt x="35661" y="203911"/>
                  </a:lnTo>
                  <a:lnTo>
                    <a:pt x="71780" y="144475"/>
                  </a:lnTo>
                  <a:lnTo>
                    <a:pt x="117957" y="93726"/>
                  </a:lnTo>
                  <a:lnTo>
                    <a:pt x="173736" y="52120"/>
                  </a:lnTo>
                  <a:lnTo>
                    <a:pt x="236372" y="21945"/>
                  </a:lnTo>
                  <a:lnTo>
                    <a:pt x="304952" y="4114"/>
                  </a:lnTo>
                  <a:lnTo>
                    <a:pt x="341528" y="457"/>
                  </a:lnTo>
                  <a:lnTo>
                    <a:pt x="360273" y="0"/>
                  </a:lnTo>
                  <a:close/>
                </a:path>
              </a:pathLst>
            </a:custGeom>
            <a:ln w="5715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31">
              <a:extLst>
                <a:ext uri="{FF2B5EF4-FFF2-40B4-BE49-F238E27FC236}">
                  <a16:creationId xmlns:a16="http://schemas.microsoft.com/office/drawing/2014/main" id="{9039A691-0163-A3D4-E24F-5DBC4252EF84}"/>
                </a:ext>
              </a:extLst>
            </p:cNvPr>
            <p:cNvSpPr/>
            <p:nvPr/>
          </p:nvSpPr>
          <p:spPr>
            <a:xfrm>
              <a:off x="7011329" y="2684023"/>
              <a:ext cx="509905" cy="594360"/>
            </a:xfrm>
            <a:custGeom>
              <a:avLst/>
              <a:gdLst/>
              <a:ahLst/>
              <a:cxnLst/>
              <a:rect l="l" t="t" r="r" b="b"/>
              <a:pathLst>
                <a:path w="509904" h="594360">
                  <a:moveTo>
                    <a:pt x="254888" y="594007"/>
                  </a:moveTo>
                  <a:lnTo>
                    <a:pt x="246883" y="592898"/>
                  </a:lnTo>
                  <a:lnTo>
                    <a:pt x="239352" y="589570"/>
                  </a:lnTo>
                  <a:lnTo>
                    <a:pt x="9277" y="449012"/>
                  </a:lnTo>
                  <a:lnTo>
                    <a:pt x="7124" y="447748"/>
                  </a:lnTo>
                  <a:lnTo>
                    <a:pt x="5326" y="445958"/>
                  </a:lnTo>
                  <a:lnTo>
                    <a:pt x="0" y="436862"/>
                  </a:lnTo>
                  <a:lnTo>
                    <a:pt x="2330" y="427937"/>
                  </a:lnTo>
                  <a:lnTo>
                    <a:pt x="9277" y="423869"/>
                  </a:lnTo>
                  <a:lnTo>
                    <a:pt x="139636" y="343766"/>
                  </a:lnTo>
                  <a:lnTo>
                    <a:pt x="218638" y="19227"/>
                  </a:lnTo>
                  <a:lnTo>
                    <a:pt x="254888" y="0"/>
                  </a:lnTo>
                  <a:lnTo>
                    <a:pt x="268043" y="1444"/>
                  </a:lnTo>
                  <a:lnTo>
                    <a:pt x="279116" y="5453"/>
                  </a:lnTo>
                  <a:lnTo>
                    <a:pt x="287138" y="11543"/>
                  </a:lnTo>
                  <a:lnTo>
                    <a:pt x="288828" y="14790"/>
                  </a:lnTo>
                  <a:lnTo>
                    <a:pt x="241601" y="14790"/>
                  </a:lnTo>
                  <a:lnTo>
                    <a:pt x="233848" y="20151"/>
                  </a:lnTo>
                  <a:lnTo>
                    <a:pt x="233153" y="22185"/>
                  </a:lnTo>
                  <a:lnTo>
                    <a:pt x="215894" y="93125"/>
                  </a:lnTo>
                  <a:lnTo>
                    <a:pt x="235357" y="95351"/>
                  </a:lnTo>
                  <a:lnTo>
                    <a:pt x="254907" y="96093"/>
                  </a:lnTo>
                  <a:lnTo>
                    <a:pt x="309857" y="96093"/>
                  </a:lnTo>
                  <a:lnTo>
                    <a:pt x="312639" y="107516"/>
                  </a:lnTo>
                  <a:lnTo>
                    <a:pt x="212416" y="107516"/>
                  </a:lnTo>
                  <a:lnTo>
                    <a:pt x="190223" y="198549"/>
                  </a:lnTo>
                  <a:lnTo>
                    <a:pt x="222357" y="204857"/>
                  </a:lnTo>
                  <a:lnTo>
                    <a:pt x="254902" y="206950"/>
                  </a:lnTo>
                  <a:lnTo>
                    <a:pt x="336855" y="206950"/>
                  </a:lnTo>
                  <a:lnTo>
                    <a:pt x="338301" y="212888"/>
                  </a:lnTo>
                  <a:lnTo>
                    <a:pt x="323075" y="212888"/>
                  </a:lnTo>
                  <a:lnTo>
                    <a:pt x="186731" y="212911"/>
                  </a:lnTo>
                  <a:lnTo>
                    <a:pt x="165277" y="300993"/>
                  </a:lnTo>
                  <a:lnTo>
                    <a:pt x="209485" y="313734"/>
                  </a:lnTo>
                  <a:lnTo>
                    <a:pt x="228707" y="315532"/>
                  </a:lnTo>
                  <a:lnTo>
                    <a:pt x="161704" y="315532"/>
                  </a:lnTo>
                  <a:lnTo>
                    <a:pt x="149859" y="364184"/>
                  </a:lnTo>
                  <a:lnTo>
                    <a:pt x="134672" y="364184"/>
                  </a:lnTo>
                  <a:lnTo>
                    <a:pt x="17207" y="436367"/>
                  </a:lnTo>
                  <a:lnTo>
                    <a:pt x="17267" y="436530"/>
                  </a:lnTo>
                  <a:lnTo>
                    <a:pt x="247083" y="576954"/>
                  </a:lnTo>
                  <a:lnTo>
                    <a:pt x="251848" y="579964"/>
                  </a:lnTo>
                  <a:lnTo>
                    <a:pt x="286149" y="579964"/>
                  </a:lnTo>
                  <a:lnTo>
                    <a:pt x="270424" y="589570"/>
                  </a:lnTo>
                  <a:lnTo>
                    <a:pt x="262893" y="592898"/>
                  </a:lnTo>
                  <a:lnTo>
                    <a:pt x="254888" y="594007"/>
                  </a:lnTo>
                  <a:close/>
                </a:path>
                <a:path w="509904" h="594360">
                  <a:moveTo>
                    <a:pt x="309857" y="96093"/>
                  </a:moveTo>
                  <a:lnTo>
                    <a:pt x="254907" y="96093"/>
                  </a:lnTo>
                  <a:lnTo>
                    <a:pt x="274456" y="95351"/>
                  </a:lnTo>
                  <a:lnTo>
                    <a:pt x="293920" y="93125"/>
                  </a:lnTo>
                  <a:lnTo>
                    <a:pt x="276645" y="22133"/>
                  </a:lnTo>
                  <a:lnTo>
                    <a:pt x="275965" y="20151"/>
                  </a:lnTo>
                  <a:lnTo>
                    <a:pt x="268204" y="14790"/>
                  </a:lnTo>
                  <a:lnTo>
                    <a:pt x="288828" y="14790"/>
                  </a:lnTo>
                  <a:lnTo>
                    <a:pt x="291138" y="19227"/>
                  </a:lnTo>
                  <a:lnTo>
                    <a:pt x="309857" y="96093"/>
                  </a:lnTo>
                  <a:close/>
                </a:path>
                <a:path w="509904" h="594360">
                  <a:moveTo>
                    <a:pt x="254888" y="110925"/>
                  </a:moveTo>
                  <a:lnTo>
                    <a:pt x="244225" y="110708"/>
                  </a:lnTo>
                  <a:lnTo>
                    <a:pt x="233583" y="110067"/>
                  </a:lnTo>
                  <a:lnTo>
                    <a:pt x="222976" y="109002"/>
                  </a:lnTo>
                  <a:lnTo>
                    <a:pt x="212416" y="107516"/>
                  </a:lnTo>
                  <a:lnTo>
                    <a:pt x="312639" y="107516"/>
                  </a:lnTo>
                  <a:lnTo>
                    <a:pt x="297426" y="107531"/>
                  </a:lnTo>
                  <a:lnTo>
                    <a:pt x="286847" y="109013"/>
                  </a:lnTo>
                  <a:lnTo>
                    <a:pt x="276224" y="110074"/>
                  </a:lnTo>
                  <a:lnTo>
                    <a:pt x="265567" y="110712"/>
                  </a:lnTo>
                  <a:lnTo>
                    <a:pt x="254888" y="110925"/>
                  </a:lnTo>
                  <a:close/>
                </a:path>
                <a:path w="509904" h="594360">
                  <a:moveTo>
                    <a:pt x="336855" y="206950"/>
                  </a:moveTo>
                  <a:lnTo>
                    <a:pt x="254902" y="206950"/>
                  </a:lnTo>
                  <a:lnTo>
                    <a:pt x="287445" y="204828"/>
                  </a:lnTo>
                  <a:lnTo>
                    <a:pt x="319576" y="198490"/>
                  </a:lnTo>
                  <a:lnTo>
                    <a:pt x="297426" y="107531"/>
                  </a:lnTo>
                  <a:lnTo>
                    <a:pt x="312643" y="107531"/>
                  </a:lnTo>
                  <a:lnTo>
                    <a:pt x="336855" y="206950"/>
                  </a:lnTo>
                  <a:close/>
                </a:path>
                <a:path w="509904" h="594360">
                  <a:moveTo>
                    <a:pt x="339321" y="317981"/>
                  </a:moveTo>
                  <a:lnTo>
                    <a:pt x="254903" y="317981"/>
                  </a:lnTo>
                  <a:lnTo>
                    <a:pt x="300321" y="313734"/>
                  </a:lnTo>
                  <a:lnTo>
                    <a:pt x="344529" y="300993"/>
                  </a:lnTo>
                  <a:lnTo>
                    <a:pt x="323075" y="212888"/>
                  </a:lnTo>
                  <a:lnTo>
                    <a:pt x="338301" y="212888"/>
                  </a:lnTo>
                  <a:lnTo>
                    <a:pt x="363298" y="315532"/>
                  </a:lnTo>
                  <a:lnTo>
                    <a:pt x="348028" y="315532"/>
                  </a:lnTo>
                  <a:lnTo>
                    <a:pt x="339321" y="317981"/>
                  </a:lnTo>
                  <a:close/>
                </a:path>
                <a:path w="509904" h="594360">
                  <a:moveTo>
                    <a:pt x="254888" y="221851"/>
                  </a:moveTo>
                  <a:lnTo>
                    <a:pt x="237608" y="221313"/>
                  </a:lnTo>
                  <a:lnTo>
                    <a:pt x="220462" y="219635"/>
                  </a:lnTo>
                  <a:lnTo>
                    <a:pt x="203462" y="216825"/>
                  </a:lnTo>
                  <a:lnTo>
                    <a:pt x="186731" y="212911"/>
                  </a:lnTo>
                  <a:lnTo>
                    <a:pt x="322980" y="212911"/>
                  </a:lnTo>
                  <a:lnTo>
                    <a:pt x="306198" y="216839"/>
                  </a:lnTo>
                  <a:lnTo>
                    <a:pt x="289193" y="219644"/>
                  </a:lnTo>
                  <a:lnTo>
                    <a:pt x="272129" y="221313"/>
                  </a:lnTo>
                  <a:lnTo>
                    <a:pt x="254888" y="221851"/>
                  </a:lnTo>
                  <a:close/>
                </a:path>
                <a:path w="509904" h="594360">
                  <a:moveTo>
                    <a:pt x="254866" y="332781"/>
                  </a:moveTo>
                  <a:lnTo>
                    <a:pt x="207685" y="328468"/>
                  </a:lnTo>
                  <a:lnTo>
                    <a:pt x="161704" y="315532"/>
                  </a:lnTo>
                  <a:lnTo>
                    <a:pt x="228707" y="315532"/>
                  </a:lnTo>
                  <a:lnTo>
                    <a:pt x="254903" y="317981"/>
                  </a:lnTo>
                  <a:lnTo>
                    <a:pt x="339321" y="317981"/>
                  </a:lnTo>
                  <a:lnTo>
                    <a:pt x="302047" y="328468"/>
                  </a:lnTo>
                  <a:lnTo>
                    <a:pt x="254866" y="332781"/>
                  </a:lnTo>
                  <a:close/>
                </a:path>
                <a:path w="509904" h="594360">
                  <a:moveTo>
                    <a:pt x="335143" y="473423"/>
                  </a:moveTo>
                  <a:lnTo>
                    <a:pt x="254873" y="473423"/>
                  </a:lnTo>
                  <a:lnTo>
                    <a:pt x="302806" y="468776"/>
                  </a:lnTo>
                  <a:lnTo>
                    <a:pt x="340227" y="456717"/>
                  </a:lnTo>
                  <a:lnTo>
                    <a:pt x="364559" y="440070"/>
                  </a:lnTo>
                  <a:lnTo>
                    <a:pt x="373240" y="421658"/>
                  </a:lnTo>
                  <a:lnTo>
                    <a:pt x="373195" y="419920"/>
                  </a:lnTo>
                  <a:lnTo>
                    <a:pt x="373028" y="418774"/>
                  </a:lnTo>
                  <a:lnTo>
                    <a:pt x="372907" y="417717"/>
                  </a:lnTo>
                  <a:lnTo>
                    <a:pt x="348028" y="315532"/>
                  </a:lnTo>
                  <a:lnTo>
                    <a:pt x="363298" y="315532"/>
                  </a:lnTo>
                  <a:lnTo>
                    <a:pt x="370185" y="343810"/>
                  </a:lnTo>
                  <a:lnTo>
                    <a:pt x="403444" y="364243"/>
                  </a:lnTo>
                  <a:lnTo>
                    <a:pt x="375134" y="364243"/>
                  </a:lnTo>
                  <a:lnTo>
                    <a:pt x="387311" y="414256"/>
                  </a:lnTo>
                  <a:lnTo>
                    <a:pt x="387375" y="416666"/>
                  </a:lnTo>
                  <a:lnTo>
                    <a:pt x="388039" y="418656"/>
                  </a:lnTo>
                  <a:lnTo>
                    <a:pt x="388048" y="421658"/>
                  </a:lnTo>
                  <a:lnTo>
                    <a:pt x="377544" y="447649"/>
                  </a:lnTo>
                  <a:lnTo>
                    <a:pt x="348934" y="468794"/>
                  </a:lnTo>
                  <a:lnTo>
                    <a:pt x="335143" y="473423"/>
                  </a:lnTo>
                  <a:close/>
                </a:path>
                <a:path w="509904" h="594360">
                  <a:moveTo>
                    <a:pt x="254888" y="488206"/>
                  </a:moveTo>
                  <a:lnTo>
                    <a:pt x="203183" y="483007"/>
                  </a:lnTo>
                  <a:lnTo>
                    <a:pt x="160818" y="468776"/>
                  </a:lnTo>
                  <a:lnTo>
                    <a:pt x="121728" y="421658"/>
                  </a:lnTo>
                  <a:lnTo>
                    <a:pt x="121639" y="418774"/>
                  </a:lnTo>
                  <a:lnTo>
                    <a:pt x="121851" y="416666"/>
                  </a:lnTo>
                  <a:lnTo>
                    <a:pt x="122465" y="414256"/>
                  </a:lnTo>
                  <a:lnTo>
                    <a:pt x="134672" y="364184"/>
                  </a:lnTo>
                  <a:lnTo>
                    <a:pt x="149859" y="364184"/>
                  </a:lnTo>
                  <a:lnTo>
                    <a:pt x="136817" y="417754"/>
                  </a:lnTo>
                  <a:lnTo>
                    <a:pt x="136614" y="418656"/>
                  </a:lnTo>
                  <a:lnTo>
                    <a:pt x="169557" y="456725"/>
                  </a:lnTo>
                  <a:lnTo>
                    <a:pt x="206983" y="468779"/>
                  </a:lnTo>
                  <a:lnTo>
                    <a:pt x="254873" y="473423"/>
                  </a:lnTo>
                  <a:lnTo>
                    <a:pt x="335143" y="473423"/>
                  </a:lnTo>
                  <a:lnTo>
                    <a:pt x="306593" y="483007"/>
                  </a:lnTo>
                  <a:lnTo>
                    <a:pt x="254888" y="488206"/>
                  </a:lnTo>
                  <a:close/>
                </a:path>
                <a:path w="509904" h="594360">
                  <a:moveTo>
                    <a:pt x="286149" y="579964"/>
                  </a:moveTo>
                  <a:lnTo>
                    <a:pt x="257921" y="579964"/>
                  </a:lnTo>
                  <a:lnTo>
                    <a:pt x="262685" y="576954"/>
                  </a:lnTo>
                  <a:lnTo>
                    <a:pt x="492584" y="436530"/>
                  </a:lnTo>
                  <a:lnTo>
                    <a:pt x="492525" y="436367"/>
                  </a:lnTo>
                  <a:lnTo>
                    <a:pt x="375134" y="364243"/>
                  </a:lnTo>
                  <a:lnTo>
                    <a:pt x="403444" y="364243"/>
                  </a:lnTo>
                  <a:lnTo>
                    <a:pt x="500500" y="423869"/>
                  </a:lnTo>
                  <a:lnTo>
                    <a:pt x="502660" y="425134"/>
                  </a:lnTo>
                  <a:lnTo>
                    <a:pt x="504457" y="426931"/>
                  </a:lnTo>
                  <a:lnTo>
                    <a:pt x="509784" y="436034"/>
                  </a:lnTo>
                  <a:lnTo>
                    <a:pt x="507446" y="444960"/>
                  </a:lnTo>
                  <a:lnTo>
                    <a:pt x="500500" y="449020"/>
                  </a:lnTo>
                  <a:lnTo>
                    <a:pt x="286149" y="579964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32">
              <a:extLst>
                <a:ext uri="{FF2B5EF4-FFF2-40B4-BE49-F238E27FC236}">
                  <a16:creationId xmlns:a16="http://schemas.microsoft.com/office/drawing/2014/main" id="{252F98E7-52FD-9583-BAC8-960386605810}"/>
                </a:ext>
              </a:extLst>
            </p:cNvPr>
            <p:cNvSpPr/>
            <p:nvPr/>
          </p:nvSpPr>
          <p:spPr>
            <a:xfrm>
              <a:off x="10009365" y="3321418"/>
              <a:ext cx="283210" cy="8255"/>
            </a:xfrm>
            <a:custGeom>
              <a:avLst/>
              <a:gdLst/>
              <a:ahLst/>
              <a:cxnLst/>
              <a:rect l="l" t="t" r="r" b="b"/>
              <a:pathLst>
                <a:path w="283209" h="8254">
                  <a:moveTo>
                    <a:pt x="282702" y="7772"/>
                  </a:moveTo>
                  <a:lnTo>
                    <a:pt x="264236" y="7200"/>
                  </a:lnTo>
                  <a:lnTo>
                    <a:pt x="23152" y="571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20739" y="571"/>
                  </a:lnTo>
                  <a:lnTo>
                    <a:pt x="32410" y="901"/>
                  </a:lnTo>
                  <a:lnTo>
                    <a:pt x="129933" y="3568"/>
                  </a:lnTo>
                  <a:lnTo>
                    <a:pt x="261467" y="7162"/>
                  </a:lnTo>
                  <a:lnTo>
                    <a:pt x="261988" y="7188"/>
                  </a:lnTo>
                  <a:lnTo>
                    <a:pt x="262293" y="7200"/>
                  </a:lnTo>
                  <a:lnTo>
                    <a:pt x="168808" y="4648"/>
                  </a:lnTo>
                  <a:lnTo>
                    <a:pt x="282702" y="7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33">
              <a:extLst>
                <a:ext uri="{FF2B5EF4-FFF2-40B4-BE49-F238E27FC236}">
                  <a16:creationId xmlns:a16="http://schemas.microsoft.com/office/drawing/2014/main" id="{DD4071F1-B30F-A574-2AB4-875D46BEB2A1}"/>
                </a:ext>
              </a:extLst>
            </p:cNvPr>
            <p:cNvSpPr/>
            <p:nvPr/>
          </p:nvSpPr>
          <p:spPr>
            <a:xfrm>
              <a:off x="9548239" y="2580512"/>
              <a:ext cx="719455" cy="720090"/>
            </a:xfrm>
            <a:custGeom>
              <a:avLst/>
              <a:gdLst/>
              <a:ahLst/>
              <a:cxnLst/>
              <a:rect l="l" t="t" r="r" b="b"/>
              <a:pathLst>
                <a:path w="719454" h="720089">
                  <a:moveTo>
                    <a:pt x="359892" y="0"/>
                  </a:moveTo>
                  <a:lnTo>
                    <a:pt x="414235" y="4114"/>
                  </a:lnTo>
                  <a:lnTo>
                    <a:pt x="483666" y="21945"/>
                  </a:lnTo>
                  <a:lnTo>
                    <a:pt x="546226" y="52120"/>
                  </a:lnTo>
                  <a:lnTo>
                    <a:pt x="601497" y="93726"/>
                  </a:lnTo>
                  <a:lnTo>
                    <a:pt x="648080" y="144475"/>
                  </a:lnTo>
                  <a:lnTo>
                    <a:pt x="683704" y="203911"/>
                  </a:lnTo>
                  <a:lnTo>
                    <a:pt x="707910" y="270205"/>
                  </a:lnTo>
                  <a:lnTo>
                    <a:pt x="719327" y="341985"/>
                  </a:lnTo>
                  <a:lnTo>
                    <a:pt x="719327" y="360273"/>
                  </a:lnTo>
                  <a:lnTo>
                    <a:pt x="719327" y="378561"/>
                  </a:lnTo>
                  <a:lnTo>
                    <a:pt x="707910" y="450342"/>
                  </a:lnTo>
                  <a:lnTo>
                    <a:pt x="683704" y="516178"/>
                  </a:lnTo>
                  <a:lnTo>
                    <a:pt x="648080" y="575614"/>
                  </a:lnTo>
                  <a:lnTo>
                    <a:pt x="601497" y="626821"/>
                  </a:lnTo>
                  <a:lnTo>
                    <a:pt x="546226" y="668426"/>
                  </a:lnTo>
                  <a:lnTo>
                    <a:pt x="483666" y="698601"/>
                  </a:lnTo>
                  <a:lnTo>
                    <a:pt x="414235" y="716432"/>
                  </a:lnTo>
                  <a:lnTo>
                    <a:pt x="378155" y="720090"/>
                  </a:lnTo>
                  <a:lnTo>
                    <a:pt x="359892" y="720090"/>
                  </a:lnTo>
                  <a:lnTo>
                    <a:pt x="341172" y="720090"/>
                  </a:lnTo>
                  <a:lnTo>
                    <a:pt x="269925" y="708660"/>
                  </a:lnTo>
                  <a:lnTo>
                    <a:pt x="203695" y="684885"/>
                  </a:lnTo>
                  <a:lnTo>
                    <a:pt x="144322" y="648766"/>
                  </a:lnTo>
                  <a:lnTo>
                    <a:pt x="93624" y="602132"/>
                  </a:lnTo>
                  <a:lnTo>
                    <a:pt x="52069" y="546811"/>
                  </a:lnTo>
                  <a:lnTo>
                    <a:pt x="21920" y="484174"/>
                  </a:lnTo>
                  <a:lnTo>
                    <a:pt x="4114" y="414680"/>
                  </a:lnTo>
                  <a:lnTo>
                    <a:pt x="0" y="360273"/>
                  </a:lnTo>
                  <a:lnTo>
                    <a:pt x="457" y="341985"/>
                  </a:lnTo>
                  <a:lnTo>
                    <a:pt x="11417" y="270205"/>
                  </a:lnTo>
                  <a:lnTo>
                    <a:pt x="35623" y="203911"/>
                  </a:lnTo>
                  <a:lnTo>
                    <a:pt x="71704" y="144475"/>
                  </a:lnTo>
                  <a:lnTo>
                    <a:pt x="117830" y="93726"/>
                  </a:lnTo>
                  <a:lnTo>
                    <a:pt x="173558" y="52120"/>
                  </a:lnTo>
                  <a:lnTo>
                    <a:pt x="236118" y="21945"/>
                  </a:lnTo>
                  <a:lnTo>
                    <a:pt x="304634" y="4114"/>
                  </a:lnTo>
                  <a:lnTo>
                    <a:pt x="341172" y="457"/>
                  </a:lnTo>
                  <a:lnTo>
                    <a:pt x="359892" y="0"/>
                  </a:lnTo>
                  <a:close/>
                </a:path>
              </a:pathLst>
            </a:custGeom>
            <a:ln w="5715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34">
              <a:extLst>
                <a:ext uri="{FF2B5EF4-FFF2-40B4-BE49-F238E27FC236}">
                  <a16:creationId xmlns:a16="http://schemas.microsoft.com/office/drawing/2014/main" id="{BB0227E4-0E9F-9C70-CD44-4DB097EC9B3F}"/>
                </a:ext>
              </a:extLst>
            </p:cNvPr>
            <p:cNvSpPr/>
            <p:nvPr/>
          </p:nvSpPr>
          <p:spPr>
            <a:xfrm>
              <a:off x="9697306" y="2659718"/>
              <a:ext cx="460375" cy="546100"/>
            </a:xfrm>
            <a:custGeom>
              <a:avLst/>
              <a:gdLst/>
              <a:ahLst/>
              <a:cxnLst/>
              <a:rect l="l" t="t" r="r" b="b"/>
              <a:pathLst>
                <a:path w="460375" h="546100">
                  <a:moveTo>
                    <a:pt x="293719" y="545783"/>
                  </a:moveTo>
                  <a:lnTo>
                    <a:pt x="79968" y="545783"/>
                  </a:lnTo>
                  <a:lnTo>
                    <a:pt x="79968" y="374678"/>
                  </a:lnTo>
                  <a:lnTo>
                    <a:pt x="46119" y="341561"/>
                  </a:lnTo>
                  <a:lnTo>
                    <a:pt x="20992" y="302133"/>
                  </a:lnTo>
                  <a:lnTo>
                    <a:pt x="5398" y="258061"/>
                  </a:lnTo>
                  <a:lnTo>
                    <a:pt x="148" y="211010"/>
                  </a:lnTo>
                  <a:lnTo>
                    <a:pt x="0" y="202970"/>
                  </a:lnTo>
                  <a:lnTo>
                    <a:pt x="5409" y="156393"/>
                  </a:lnTo>
                  <a:lnTo>
                    <a:pt x="20737" y="113646"/>
                  </a:lnTo>
                  <a:lnTo>
                    <a:pt x="44763" y="75947"/>
                  </a:lnTo>
                  <a:lnTo>
                    <a:pt x="76265" y="44515"/>
                  </a:lnTo>
                  <a:lnTo>
                    <a:pt x="114021" y="20567"/>
                  </a:lnTo>
                  <a:lnTo>
                    <a:pt x="156812" y="5323"/>
                  </a:lnTo>
                  <a:lnTo>
                    <a:pt x="203415" y="0"/>
                  </a:lnTo>
                  <a:lnTo>
                    <a:pt x="206093" y="0"/>
                  </a:lnTo>
                  <a:lnTo>
                    <a:pt x="208772" y="47"/>
                  </a:lnTo>
                  <a:lnTo>
                    <a:pt x="211450" y="148"/>
                  </a:lnTo>
                  <a:lnTo>
                    <a:pt x="257807" y="7312"/>
                  </a:lnTo>
                  <a:lnTo>
                    <a:pt x="273273" y="13522"/>
                  </a:lnTo>
                  <a:lnTo>
                    <a:pt x="200899" y="13522"/>
                  </a:lnTo>
                  <a:lnTo>
                    <a:pt x="198383" y="13569"/>
                  </a:lnTo>
                  <a:lnTo>
                    <a:pt x="145737" y="22391"/>
                  </a:lnTo>
                  <a:lnTo>
                    <a:pt x="101198" y="43253"/>
                  </a:lnTo>
                  <a:lnTo>
                    <a:pt x="63984" y="74373"/>
                  </a:lnTo>
                  <a:lnTo>
                    <a:pt x="35834" y="113874"/>
                  </a:lnTo>
                  <a:lnTo>
                    <a:pt x="18484" y="159880"/>
                  </a:lnTo>
                  <a:lnTo>
                    <a:pt x="13669" y="210516"/>
                  </a:lnTo>
                  <a:lnTo>
                    <a:pt x="13676" y="211010"/>
                  </a:lnTo>
                  <a:lnTo>
                    <a:pt x="18514" y="255005"/>
                  </a:lnTo>
                  <a:lnTo>
                    <a:pt x="33064" y="296212"/>
                  </a:lnTo>
                  <a:lnTo>
                    <a:pt x="56564" y="333058"/>
                  </a:lnTo>
                  <a:lnTo>
                    <a:pt x="88247" y="363975"/>
                  </a:lnTo>
                  <a:lnTo>
                    <a:pt x="93496" y="368038"/>
                  </a:lnTo>
                  <a:lnTo>
                    <a:pt x="93496" y="532261"/>
                  </a:lnTo>
                  <a:lnTo>
                    <a:pt x="293719" y="532261"/>
                  </a:lnTo>
                  <a:lnTo>
                    <a:pt x="293719" y="545783"/>
                  </a:lnTo>
                  <a:close/>
                </a:path>
                <a:path w="460375" h="546100">
                  <a:moveTo>
                    <a:pt x="293719" y="532261"/>
                  </a:moveTo>
                  <a:lnTo>
                    <a:pt x="280191" y="532261"/>
                  </a:lnTo>
                  <a:lnTo>
                    <a:pt x="280191" y="451099"/>
                  </a:lnTo>
                  <a:lnTo>
                    <a:pt x="326862" y="451099"/>
                  </a:lnTo>
                  <a:lnTo>
                    <a:pt x="339976" y="449797"/>
                  </a:lnTo>
                  <a:lnTo>
                    <a:pt x="374114" y="431391"/>
                  </a:lnTo>
                  <a:lnTo>
                    <a:pt x="391936" y="396660"/>
                  </a:lnTo>
                  <a:lnTo>
                    <a:pt x="393154" y="383467"/>
                  </a:lnTo>
                  <a:lnTo>
                    <a:pt x="393154" y="329364"/>
                  </a:lnTo>
                  <a:lnTo>
                    <a:pt x="435516" y="329364"/>
                  </a:lnTo>
                  <a:lnTo>
                    <a:pt x="439824" y="328614"/>
                  </a:lnTo>
                  <a:lnTo>
                    <a:pt x="443504" y="325835"/>
                  </a:lnTo>
                  <a:lnTo>
                    <a:pt x="445418" y="321907"/>
                  </a:lnTo>
                  <a:lnTo>
                    <a:pt x="447691" y="315409"/>
                  </a:lnTo>
                  <a:lnTo>
                    <a:pt x="446392" y="308202"/>
                  </a:lnTo>
                  <a:lnTo>
                    <a:pt x="441996" y="302901"/>
                  </a:lnTo>
                  <a:lnTo>
                    <a:pt x="441799" y="302597"/>
                  </a:lnTo>
                  <a:lnTo>
                    <a:pt x="393154" y="218001"/>
                  </a:lnTo>
                  <a:lnTo>
                    <a:pt x="393303" y="202970"/>
                  </a:lnTo>
                  <a:lnTo>
                    <a:pt x="386478" y="152565"/>
                  </a:lnTo>
                  <a:lnTo>
                    <a:pt x="367310" y="107285"/>
                  </a:lnTo>
                  <a:lnTo>
                    <a:pt x="337610" y="68934"/>
                  </a:lnTo>
                  <a:lnTo>
                    <a:pt x="299188" y="39320"/>
                  </a:lnTo>
                  <a:lnTo>
                    <a:pt x="253853" y="20247"/>
                  </a:lnTo>
                  <a:lnTo>
                    <a:pt x="203415" y="13522"/>
                  </a:lnTo>
                  <a:lnTo>
                    <a:pt x="273273" y="13522"/>
                  </a:lnTo>
                  <a:lnTo>
                    <a:pt x="336742" y="49661"/>
                  </a:lnTo>
                  <a:lnTo>
                    <a:pt x="366975" y="82316"/>
                  </a:lnTo>
                  <a:lnTo>
                    <a:pt x="389490" y="120936"/>
                  </a:lnTo>
                  <a:lnTo>
                    <a:pt x="403114" y="164256"/>
                  </a:lnTo>
                  <a:lnTo>
                    <a:pt x="406637" y="210516"/>
                  </a:lnTo>
                  <a:lnTo>
                    <a:pt x="406675" y="214390"/>
                  </a:lnTo>
                  <a:lnTo>
                    <a:pt x="453345" y="295545"/>
                  </a:lnTo>
                  <a:lnTo>
                    <a:pt x="460024" y="313213"/>
                  </a:lnTo>
                  <a:lnTo>
                    <a:pt x="457573" y="327839"/>
                  </a:lnTo>
                  <a:lnTo>
                    <a:pt x="448780" y="338153"/>
                  </a:lnTo>
                  <a:lnTo>
                    <a:pt x="436436" y="342887"/>
                  </a:lnTo>
                  <a:lnTo>
                    <a:pt x="406675" y="342887"/>
                  </a:lnTo>
                  <a:lnTo>
                    <a:pt x="406675" y="383467"/>
                  </a:lnTo>
                  <a:lnTo>
                    <a:pt x="393544" y="428464"/>
                  </a:lnTo>
                  <a:lnTo>
                    <a:pt x="357623" y="458443"/>
                  </a:lnTo>
                  <a:lnTo>
                    <a:pt x="326862" y="464622"/>
                  </a:lnTo>
                  <a:lnTo>
                    <a:pt x="293719" y="464622"/>
                  </a:lnTo>
                  <a:lnTo>
                    <a:pt x="293719" y="532261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35">
              <a:extLst>
                <a:ext uri="{FF2B5EF4-FFF2-40B4-BE49-F238E27FC236}">
                  <a16:creationId xmlns:a16="http://schemas.microsoft.com/office/drawing/2014/main" id="{919ECD45-F36D-B8D9-BB95-ACF68C2A5F70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80450" y="2745167"/>
              <a:ext cx="231099" cy="234949"/>
            </a:xfrm>
            <a:prstGeom prst="rect">
              <a:avLst/>
            </a:prstGeom>
          </p:spPr>
        </p:pic>
        <p:sp>
          <p:nvSpPr>
            <p:cNvPr id="25" name="object 36">
              <a:extLst>
                <a:ext uri="{FF2B5EF4-FFF2-40B4-BE49-F238E27FC236}">
                  <a16:creationId xmlns:a16="http://schemas.microsoft.com/office/drawing/2014/main" id="{8391879B-B573-B302-7438-B6E2B27F6BA7}"/>
                </a:ext>
              </a:extLst>
            </p:cNvPr>
            <p:cNvSpPr/>
            <p:nvPr/>
          </p:nvSpPr>
          <p:spPr>
            <a:xfrm>
              <a:off x="9739723" y="2709120"/>
              <a:ext cx="324485" cy="271780"/>
            </a:xfrm>
            <a:custGeom>
              <a:avLst/>
              <a:gdLst/>
              <a:ahLst/>
              <a:cxnLst/>
              <a:rect l="l" t="t" r="r" b="b"/>
              <a:pathLst>
                <a:path w="324484" h="271780">
                  <a:moveTo>
                    <a:pt x="168683" y="271218"/>
                  </a:moveTo>
                  <a:lnTo>
                    <a:pt x="155155" y="271218"/>
                  </a:lnTo>
                  <a:lnTo>
                    <a:pt x="155155" y="221503"/>
                  </a:lnTo>
                  <a:lnTo>
                    <a:pt x="159658" y="200868"/>
                  </a:lnTo>
                  <a:lnTo>
                    <a:pt x="171239" y="184060"/>
                  </a:lnTo>
                  <a:lnTo>
                    <a:pt x="188223" y="172730"/>
                  </a:lnTo>
                  <a:lnTo>
                    <a:pt x="208934" y="168529"/>
                  </a:lnTo>
                  <a:lnTo>
                    <a:pt x="269159" y="168529"/>
                  </a:lnTo>
                  <a:lnTo>
                    <a:pt x="284290" y="166079"/>
                  </a:lnTo>
                  <a:lnTo>
                    <a:pt x="297041" y="158491"/>
                  </a:lnTo>
                  <a:lnTo>
                    <a:pt x="306206" y="146825"/>
                  </a:lnTo>
                  <a:lnTo>
                    <a:pt x="310581" y="132140"/>
                  </a:lnTo>
                  <a:lnTo>
                    <a:pt x="309843" y="121063"/>
                  </a:lnTo>
                  <a:lnTo>
                    <a:pt x="306079" y="110847"/>
                  </a:lnTo>
                  <a:lnTo>
                    <a:pt x="299609" y="102087"/>
                  </a:lnTo>
                  <a:lnTo>
                    <a:pt x="290756" y="95380"/>
                  </a:lnTo>
                  <a:lnTo>
                    <a:pt x="287253" y="93459"/>
                  </a:lnTo>
                  <a:lnTo>
                    <a:pt x="287253" y="87131"/>
                  </a:lnTo>
                  <a:lnTo>
                    <a:pt x="283992" y="71808"/>
                  </a:lnTo>
                  <a:lnTo>
                    <a:pt x="275409" y="59352"/>
                  </a:lnTo>
                  <a:lnTo>
                    <a:pt x="262783" y="51017"/>
                  </a:lnTo>
                  <a:lnTo>
                    <a:pt x="247393" y="48058"/>
                  </a:lnTo>
                  <a:lnTo>
                    <a:pt x="239926" y="48058"/>
                  </a:lnTo>
                  <a:lnTo>
                    <a:pt x="238316" y="43596"/>
                  </a:lnTo>
                  <a:lnTo>
                    <a:pt x="203740" y="17358"/>
                  </a:lnTo>
                  <a:lnTo>
                    <a:pt x="194662" y="17726"/>
                  </a:lnTo>
                  <a:lnTo>
                    <a:pt x="185887" y="20079"/>
                  </a:lnTo>
                  <a:lnTo>
                    <a:pt x="177753" y="24367"/>
                  </a:lnTo>
                  <a:lnTo>
                    <a:pt x="173329" y="27362"/>
                  </a:lnTo>
                  <a:lnTo>
                    <a:pt x="169393" y="23758"/>
                  </a:lnTo>
                  <a:lnTo>
                    <a:pt x="162899" y="18952"/>
                  </a:lnTo>
                  <a:lnTo>
                    <a:pt x="155646" y="15582"/>
                  </a:lnTo>
                  <a:lnTo>
                    <a:pt x="147867" y="13731"/>
                  </a:lnTo>
                  <a:lnTo>
                    <a:pt x="139794" y="13481"/>
                  </a:lnTo>
                  <a:lnTo>
                    <a:pt x="131881" y="14970"/>
                  </a:lnTo>
                  <a:lnTo>
                    <a:pt x="124466" y="17918"/>
                  </a:lnTo>
                  <a:lnTo>
                    <a:pt x="117748" y="22223"/>
                  </a:lnTo>
                  <a:lnTo>
                    <a:pt x="111927" y="27781"/>
                  </a:lnTo>
                  <a:lnTo>
                    <a:pt x="109289" y="30918"/>
                  </a:lnTo>
                  <a:lnTo>
                    <a:pt x="102187" y="29363"/>
                  </a:lnTo>
                  <a:lnTo>
                    <a:pt x="99029" y="29025"/>
                  </a:lnTo>
                  <a:lnTo>
                    <a:pt x="95870" y="29025"/>
                  </a:lnTo>
                  <a:lnTo>
                    <a:pt x="57966" y="55942"/>
                  </a:lnTo>
                  <a:lnTo>
                    <a:pt x="56701" y="59593"/>
                  </a:lnTo>
                  <a:lnTo>
                    <a:pt x="52906" y="60350"/>
                  </a:lnTo>
                  <a:lnTo>
                    <a:pt x="40183" y="65247"/>
                  </a:lnTo>
                  <a:lnTo>
                    <a:pt x="30126" y="73893"/>
                  </a:lnTo>
                  <a:lnTo>
                    <a:pt x="23492" y="85376"/>
                  </a:lnTo>
                  <a:lnTo>
                    <a:pt x="21042" y="98781"/>
                  </a:lnTo>
                  <a:lnTo>
                    <a:pt x="21062" y="102810"/>
                  </a:lnTo>
                  <a:lnTo>
                    <a:pt x="21732" y="106806"/>
                  </a:lnTo>
                  <a:lnTo>
                    <a:pt x="24194" y="114115"/>
                  </a:lnTo>
                  <a:lnTo>
                    <a:pt x="21894" y="116988"/>
                  </a:lnTo>
                  <a:lnTo>
                    <a:pt x="15838" y="127799"/>
                  </a:lnTo>
                  <a:lnTo>
                    <a:pt x="13519" y="139675"/>
                  </a:lnTo>
                  <a:lnTo>
                    <a:pt x="14971" y="151686"/>
                  </a:lnTo>
                  <a:lnTo>
                    <a:pt x="20230" y="162904"/>
                  </a:lnTo>
                  <a:lnTo>
                    <a:pt x="21387" y="164574"/>
                  </a:lnTo>
                  <a:lnTo>
                    <a:pt x="21387" y="167873"/>
                  </a:lnTo>
                  <a:lnTo>
                    <a:pt x="51586" y="207375"/>
                  </a:lnTo>
                  <a:lnTo>
                    <a:pt x="69709" y="214684"/>
                  </a:lnTo>
                  <a:lnTo>
                    <a:pt x="80211" y="224420"/>
                  </a:lnTo>
                  <a:lnTo>
                    <a:pt x="88434" y="242428"/>
                  </a:lnTo>
                  <a:lnTo>
                    <a:pt x="91758" y="271218"/>
                  </a:lnTo>
                  <a:lnTo>
                    <a:pt x="78230" y="271218"/>
                  </a:lnTo>
                  <a:lnTo>
                    <a:pt x="77507" y="257661"/>
                  </a:lnTo>
                  <a:lnTo>
                    <a:pt x="74528" y="243091"/>
                  </a:lnTo>
                  <a:lnTo>
                    <a:pt x="68077" y="230773"/>
                  </a:lnTo>
                  <a:lnTo>
                    <a:pt x="56937" y="223971"/>
                  </a:lnTo>
                  <a:lnTo>
                    <a:pt x="56234" y="223815"/>
                  </a:lnTo>
                  <a:lnTo>
                    <a:pt x="44946" y="219234"/>
                  </a:lnTo>
                  <a:lnTo>
                    <a:pt x="8427" y="173140"/>
                  </a:lnTo>
                  <a:lnTo>
                    <a:pt x="7940" y="168833"/>
                  </a:lnTo>
                  <a:lnTo>
                    <a:pt x="1822" y="154827"/>
                  </a:lnTo>
                  <a:lnTo>
                    <a:pt x="0" y="139956"/>
                  </a:lnTo>
                  <a:lnTo>
                    <a:pt x="2454" y="125177"/>
                  </a:lnTo>
                  <a:lnTo>
                    <a:pt x="9164" y="111444"/>
                  </a:lnTo>
                  <a:lnTo>
                    <a:pt x="8076" y="107306"/>
                  </a:lnTo>
                  <a:lnTo>
                    <a:pt x="7521" y="103054"/>
                  </a:lnTo>
                  <a:lnTo>
                    <a:pt x="7514" y="98781"/>
                  </a:lnTo>
                  <a:lnTo>
                    <a:pt x="10448" y="81694"/>
                  </a:lnTo>
                  <a:lnTo>
                    <a:pt x="18483" y="66811"/>
                  </a:lnTo>
                  <a:lnTo>
                    <a:pt x="30793" y="55210"/>
                  </a:lnTo>
                  <a:lnTo>
                    <a:pt x="46548" y="47970"/>
                  </a:lnTo>
                  <a:lnTo>
                    <a:pt x="54736" y="34503"/>
                  </a:lnTo>
                  <a:lnTo>
                    <a:pt x="66258" y="24224"/>
                  </a:lnTo>
                  <a:lnTo>
                    <a:pt x="80256" y="17702"/>
                  </a:lnTo>
                  <a:lnTo>
                    <a:pt x="95870" y="15503"/>
                  </a:lnTo>
                  <a:lnTo>
                    <a:pt x="98684" y="15510"/>
                  </a:lnTo>
                  <a:lnTo>
                    <a:pt x="101491" y="15713"/>
                  </a:lnTo>
                  <a:lnTo>
                    <a:pt x="104271" y="16111"/>
                  </a:lnTo>
                  <a:lnTo>
                    <a:pt x="111730" y="9862"/>
                  </a:lnTo>
                  <a:lnTo>
                    <a:pt x="120096" y="5031"/>
                  </a:lnTo>
                  <a:lnTo>
                    <a:pt x="129170" y="1712"/>
                  </a:lnTo>
                  <a:lnTo>
                    <a:pt x="138753" y="0"/>
                  </a:lnTo>
                  <a:lnTo>
                    <a:pt x="148307" y="173"/>
                  </a:lnTo>
                  <a:lnTo>
                    <a:pt x="157606" y="2020"/>
                  </a:lnTo>
                  <a:lnTo>
                    <a:pt x="166433" y="5479"/>
                  </a:lnTo>
                  <a:lnTo>
                    <a:pt x="174567" y="10486"/>
                  </a:lnTo>
                  <a:lnTo>
                    <a:pt x="184628" y="6199"/>
                  </a:lnTo>
                  <a:lnTo>
                    <a:pt x="195236" y="4018"/>
                  </a:lnTo>
                  <a:lnTo>
                    <a:pt x="206064" y="3976"/>
                  </a:lnTo>
                  <a:lnTo>
                    <a:pt x="216787" y="6105"/>
                  </a:lnTo>
                  <a:lnTo>
                    <a:pt x="227055" y="10479"/>
                  </a:lnTo>
                  <a:lnTo>
                    <a:pt x="236070" y="16845"/>
                  </a:lnTo>
                  <a:lnTo>
                    <a:pt x="243552" y="24955"/>
                  </a:lnTo>
                  <a:lnTo>
                    <a:pt x="249220" y="34563"/>
                  </a:lnTo>
                  <a:lnTo>
                    <a:pt x="268940" y="38906"/>
                  </a:lnTo>
                  <a:lnTo>
                    <a:pt x="285114" y="49866"/>
                  </a:lnTo>
                  <a:lnTo>
                    <a:pt x="296222" y="65936"/>
                  </a:lnTo>
                  <a:lnTo>
                    <a:pt x="300746" y="85610"/>
                  </a:lnTo>
                  <a:lnTo>
                    <a:pt x="311271" y="94741"/>
                  </a:lnTo>
                  <a:lnTo>
                    <a:pt x="318888" y="106126"/>
                  </a:lnTo>
                  <a:lnTo>
                    <a:pt x="323269" y="119101"/>
                  </a:lnTo>
                  <a:lnTo>
                    <a:pt x="324088" y="133006"/>
                  </a:lnTo>
                  <a:lnTo>
                    <a:pt x="318409" y="152671"/>
                  </a:lnTo>
                  <a:lnTo>
                    <a:pt x="306293" y="168352"/>
                  </a:lnTo>
                  <a:lnTo>
                    <a:pt x="289342" y="178622"/>
                  </a:lnTo>
                  <a:lnTo>
                    <a:pt x="269159" y="182051"/>
                  </a:lnTo>
                  <a:lnTo>
                    <a:pt x="208934" y="182051"/>
                  </a:lnTo>
                  <a:lnTo>
                    <a:pt x="193451" y="185178"/>
                  </a:lnTo>
                  <a:lnTo>
                    <a:pt x="180748" y="193634"/>
                  </a:lnTo>
                  <a:lnTo>
                    <a:pt x="172075" y="206189"/>
                  </a:lnTo>
                  <a:lnTo>
                    <a:pt x="168683" y="221611"/>
                  </a:lnTo>
                  <a:lnTo>
                    <a:pt x="168683" y="271218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41">
            <a:extLst>
              <a:ext uri="{FF2B5EF4-FFF2-40B4-BE49-F238E27FC236}">
                <a16:creationId xmlns:a16="http://schemas.microsoft.com/office/drawing/2014/main" id="{12AFFB5B-0CE2-1D22-50FF-1DCC840E6A8B}"/>
              </a:ext>
            </a:extLst>
          </p:cNvPr>
          <p:cNvSpPr txBox="1"/>
          <p:nvPr/>
        </p:nvSpPr>
        <p:spPr>
          <a:xfrm>
            <a:off x="6380550" y="3536489"/>
            <a:ext cx="1854835" cy="631190"/>
          </a:xfrm>
          <a:prstGeom prst="rect">
            <a:avLst/>
          </a:prstGeom>
        </p:spPr>
        <p:txBody>
          <a:bodyPr vert="horz" wrap="square" lIns="0" tIns="99060" rIns="0" bIns="0" rtlCol="0">
            <a:spAutoFit/>
          </a:bodyPr>
          <a:lstStyle/>
          <a:p>
            <a:pPr marL="23495" algn="ctr">
              <a:lnSpc>
                <a:spcPct val="100000"/>
              </a:lnSpc>
              <a:spcBef>
                <a:spcPts val="780"/>
              </a:spcBef>
            </a:pPr>
            <a:r>
              <a:rPr sz="1600" b="1" spc="30" dirty="0">
                <a:solidFill>
                  <a:srgbClr val="38AA00"/>
                </a:solidFill>
                <a:latin typeface="Arial"/>
                <a:cs typeface="Arial"/>
              </a:rPr>
              <a:t>H&amp;SI</a:t>
            </a:r>
            <a:endParaRPr sz="1600" dirty="0">
              <a:solidFill>
                <a:srgbClr val="38AA0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sz="1300" spc="30" dirty="0">
                <a:latin typeface="Microsoft Sans Serif"/>
                <a:cs typeface="Microsoft Sans Serif"/>
              </a:rPr>
              <a:t>Dinamizador</a:t>
            </a:r>
            <a:r>
              <a:rPr sz="1300" spc="50" dirty="0">
                <a:latin typeface="Microsoft Sans Serif"/>
                <a:cs typeface="Microsoft Sans Serif"/>
              </a:rPr>
              <a:t> </a:t>
            </a:r>
            <a:r>
              <a:rPr sz="1300" spc="15" dirty="0">
                <a:latin typeface="Microsoft Sans Serif"/>
                <a:cs typeface="Microsoft Sans Serif"/>
              </a:rPr>
              <a:t>Nelson</a:t>
            </a:r>
            <a:r>
              <a:rPr sz="1300" spc="60" dirty="0">
                <a:latin typeface="Microsoft Sans Serif"/>
                <a:cs typeface="Microsoft Sans Serif"/>
              </a:rPr>
              <a:t> </a:t>
            </a:r>
            <a:r>
              <a:rPr sz="1300" spc="25" dirty="0">
                <a:latin typeface="Microsoft Sans Serif"/>
                <a:cs typeface="Microsoft Sans Serif"/>
              </a:rPr>
              <a:t>Gil</a:t>
            </a:r>
            <a:endParaRPr sz="1300" dirty="0">
              <a:latin typeface="Microsoft Sans Serif"/>
              <a:cs typeface="Microsoft Sans Serif"/>
            </a:endParaRPr>
          </a:p>
        </p:txBody>
      </p:sp>
      <p:sp>
        <p:nvSpPr>
          <p:cNvPr id="28" name="object 42">
            <a:extLst>
              <a:ext uri="{FF2B5EF4-FFF2-40B4-BE49-F238E27FC236}">
                <a16:creationId xmlns:a16="http://schemas.microsoft.com/office/drawing/2014/main" id="{FC948A68-BD02-10FF-FCD4-3F2FCF521FD9}"/>
              </a:ext>
            </a:extLst>
          </p:cNvPr>
          <p:cNvSpPr txBox="1"/>
          <p:nvPr/>
        </p:nvSpPr>
        <p:spPr>
          <a:xfrm>
            <a:off x="8508465" y="3516405"/>
            <a:ext cx="2894965" cy="357789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spc="-20" dirty="0">
                <a:solidFill>
                  <a:srgbClr val="38AA00"/>
                </a:solidFill>
                <a:latin typeface="Arial"/>
                <a:cs typeface="Arial"/>
              </a:rPr>
              <a:t>Sena</a:t>
            </a:r>
            <a:r>
              <a:rPr sz="1600" b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1600" b="1" spc="30" dirty="0" err="1">
                <a:solidFill>
                  <a:srgbClr val="38AA00"/>
                </a:solidFill>
                <a:latin typeface="Arial"/>
                <a:cs typeface="Arial"/>
              </a:rPr>
              <a:t>Mentalmente</a:t>
            </a:r>
            <a:r>
              <a:rPr sz="1600" b="1" spc="4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1600" b="1" spc="5" dirty="0" err="1">
                <a:solidFill>
                  <a:srgbClr val="38AA00"/>
                </a:solidFill>
                <a:latin typeface="Arial"/>
                <a:cs typeface="Arial"/>
              </a:rPr>
              <a:t>Saludable</a:t>
            </a:r>
            <a:endParaRPr sz="1600" dirty="0">
              <a:solidFill>
                <a:srgbClr val="38AA00"/>
              </a:solidFill>
              <a:latin typeface="Arial"/>
              <a:cs typeface="Arial"/>
            </a:endParaRPr>
          </a:p>
        </p:txBody>
      </p:sp>
      <p:sp>
        <p:nvSpPr>
          <p:cNvPr id="29" name="object 43">
            <a:extLst>
              <a:ext uri="{FF2B5EF4-FFF2-40B4-BE49-F238E27FC236}">
                <a16:creationId xmlns:a16="http://schemas.microsoft.com/office/drawing/2014/main" id="{95543CEF-E3C0-5B05-76A2-AF7A5D2EE459}"/>
              </a:ext>
            </a:extLst>
          </p:cNvPr>
          <p:cNvSpPr/>
          <p:nvPr/>
        </p:nvSpPr>
        <p:spPr>
          <a:xfrm>
            <a:off x="4521461" y="4338289"/>
            <a:ext cx="0" cy="374650"/>
          </a:xfrm>
          <a:custGeom>
            <a:avLst/>
            <a:gdLst/>
            <a:ahLst/>
            <a:cxnLst/>
            <a:rect l="l" t="t" r="r" b="b"/>
            <a:pathLst>
              <a:path h="374650">
                <a:moveTo>
                  <a:pt x="0" y="374446"/>
                </a:moveTo>
                <a:lnTo>
                  <a:pt x="0" y="0"/>
                </a:lnTo>
              </a:path>
            </a:pathLst>
          </a:custGeom>
          <a:ln w="6350">
            <a:solidFill>
              <a:srgbClr val="7E7E7E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44">
            <a:extLst>
              <a:ext uri="{FF2B5EF4-FFF2-40B4-BE49-F238E27FC236}">
                <a16:creationId xmlns:a16="http://schemas.microsoft.com/office/drawing/2014/main" id="{586EA839-ECDD-2B97-2978-B88CC01B805C}"/>
              </a:ext>
            </a:extLst>
          </p:cNvPr>
          <p:cNvSpPr/>
          <p:nvPr/>
        </p:nvSpPr>
        <p:spPr>
          <a:xfrm>
            <a:off x="7284474" y="4393915"/>
            <a:ext cx="0" cy="374650"/>
          </a:xfrm>
          <a:custGeom>
            <a:avLst/>
            <a:gdLst/>
            <a:ahLst/>
            <a:cxnLst/>
            <a:rect l="l" t="t" r="r" b="b"/>
            <a:pathLst>
              <a:path h="374650">
                <a:moveTo>
                  <a:pt x="0" y="374446"/>
                </a:moveTo>
                <a:lnTo>
                  <a:pt x="0" y="0"/>
                </a:lnTo>
              </a:path>
            </a:pathLst>
          </a:custGeom>
          <a:ln w="6350">
            <a:solidFill>
              <a:srgbClr val="7E7E7E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45">
            <a:extLst>
              <a:ext uri="{FF2B5EF4-FFF2-40B4-BE49-F238E27FC236}">
                <a16:creationId xmlns:a16="http://schemas.microsoft.com/office/drawing/2014/main" id="{341F92F7-A09C-4DE5-79FC-54030280D2E4}"/>
              </a:ext>
            </a:extLst>
          </p:cNvPr>
          <p:cNvSpPr/>
          <p:nvPr/>
        </p:nvSpPr>
        <p:spPr>
          <a:xfrm>
            <a:off x="9992622" y="4409155"/>
            <a:ext cx="0" cy="374650"/>
          </a:xfrm>
          <a:custGeom>
            <a:avLst/>
            <a:gdLst/>
            <a:ahLst/>
            <a:cxnLst/>
            <a:rect l="l" t="t" r="r" b="b"/>
            <a:pathLst>
              <a:path h="374650">
                <a:moveTo>
                  <a:pt x="0" y="374446"/>
                </a:moveTo>
                <a:lnTo>
                  <a:pt x="0" y="0"/>
                </a:lnTo>
              </a:path>
            </a:pathLst>
          </a:custGeom>
          <a:ln w="6350">
            <a:solidFill>
              <a:srgbClr val="7E7E7E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46">
            <a:extLst>
              <a:ext uri="{FF2B5EF4-FFF2-40B4-BE49-F238E27FC236}">
                <a16:creationId xmlns:a16="http://schemas.microsoft.com/office/drawing/2014/main" id="{D8B38F32-8100-38E1-47E0-C5BE7E8EE0DF}"/>
              </a:ext>
            </a:extLst>
          </p:cNvPr>
          <p:cNvSpPr txBox="1"/>
          <p:nvPr/>
        </p:nvSpPr>
        <p:spPr>
          <a:xfrm>
            <a:off x="3681051" y="4795739"/>
            <a:ext cx="1916430" cy="49085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229"/>
              </a:spcBef>
            </a:pPr>
            <a:r>
              <a:rPr sz="1450" b="1" spc="10" dirty="0">
                <a:solidFill>
                  <a:srgbClr val="38AA00"/>
                </a:solidFill>
                <a:latin typeface="Arial"/>
                <a:cs typeface="Arial"/>
              </a:rPr>
              <a:t>Medico</a:t>
            </a:r>
            <a:r>
              <a:rPr sz="1450" b="1" spc="5" dirty="0">
                <a:solidFill>
                  <a:srgbClr val="38AA00"/>
                </a:solidFill>
                <a:latin typeface="Arial"/>
                <a:cs typeface="Arial"/>
              </a:rPr>
              <a:t> Ocupacional</a:t>
            </a:r>
            <a:endParaRPr sz="145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spc="-30" dirty="0">
                <a:latin typeface="Microsoft Sans Serif"/>
                <a:cs typeface="Microsoft Sans Serif"/>
              </a:rPr>
              <a:t>Cesar</a:t>
            </a:r>
            <a:r>
              <a:rPr sz="1400" spc="50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Augusto</a:t>
            </a:r>
            <a:r>
              <a:rPr sz="1400" spc="55" dirty="0">
                <a:latin typeface="Microsoft Sans Serif"/>
                <a:cs typeface="Microsoft Sans Serif"/>
              </a:rPr>
              <a:t> </a:t>
            </a:r>
            <a:r>
              <a:rPr sz="1400" spc="-40" dirty="0">
                <a:latin typeface="Microsoft Sans Serif"/>
                <a:cs typeface="Microsoft Sans Serif"/>
              </a:rPr>
              <a:t>Sánchez</a:t>
            </a:r>
            <a:endParaRPr sz="1400" dirty="0">
              <a:latin typeface="Microsoft Sans Serif"/>
              <a:cs typeface="Microsoft Sans Serif"/>
            </a:endParaRPr>
          </a:p>
        </p:txBody>
      </p:sp>
      <p:sp>
        <p:nvSpPr>
          <p:cNvPr id="33" name="object 47">
            <a:extLst>
              <a:ext uri="{FF2B5EF4-FFF2-40B4-BE49-F238E27FC236}">
                <a16:creationId xmlns:a16="http://schemas.microsoft.com/office/drawing/2014/main" id="{1CA7CB2E-D5F9-6691-6B90-C891FAB8F9BD}"/>
              </a:ext>
            </a:extLst>
          </p:cNvPr>
          <p:cNvSpPr txBox="1"/>
          <p:nvPr/>
        </p:nvSpPr>
        <p:spPr>
          <a:xfrm>
            <a:off x="6447796" y="4844035"/>
            <a:ext cx="1831339" cy="25006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0"/>
              </a:spcBef>
            </a:pPr>
            <a:r>
              <a:rPr sz="1450" b="1" dirty="0">
                <a:solidFill>
                  <a:srgbClr val="38AA00"/>
                </a:solidFill>
                <a:latin typeface="Arial"/>
                <a:cs typeface="Arial"/>
              </a:rPr>
              <a:t>Profesional</a:t>
            </a:r>
            <a:r>
              <a:rPr sz="1450" b="1" spc="1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1450" b="1" spc="1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1450" b="1" spc="35" dirty="0">
                <a:solidFill>
                  <a:srgbClr val="38AA00"/>
                </a:solidFill>
                <a:latin typeface="Arial"/>
                <a:cs typeface="Arial"/>
              </a:rPr>
              <a:t> H&amp;SI</a:t>
            </a:r>
            <a:endParaRPr sz="1450" dirty="0">
              <a:solidFill>
                <a:srgbClr val="38AA00"/>
              </a:solidFill>
              <a:latin typeface="Arial"/>
              <a:cs typeface="Arial"/>
            </a:endParaRPr>
          </a:p>
        </p:txBody>
      </p:sp>
      <p:sp>
        <p:nvSpPr>
          <p:cNvPr id="34" name="object 48">
            <a:extLst>
              <a:ext uri="{FF2B5EF4-FFF2-40B4-BE49-F238E27FC236}">
                <a16:creationId xmlns:a16="http://schemas.microsoft.com/office/drawing/2014/main" id="{C8FDFFFD-4F8D-F416-469E-1F1E41331382}"/>
              </a:ext>
            </a:extLst>
          </p:cNvPr>
          <p:cNvSpPr txBox="1"/>
          <p:nvPr/>
        </p:nvSpPr>
        <p:spPr>
          <a:xfrm>
            <a:off x="8980297" y="4846925"/>
            <a:ext cx="2080895" cy="4654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spc="-30" dirty="0">
                <a:solidFill>
                  <a:srgbClr val="38AA00"/>
                </a:solidFill>
                <a:latin typeface="Arial"/>
                <a:cs typeface="Arial"/>
              </a:rPr>
              <a:t>Psicóloga</a:t>
            </a:r>
            <a:r>
              <a:rPr sz="1450" b="1" spc="1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1450" b="1" spc="5" dirty="0">
                <a:solidFill>
                  <a:srgbClr val="38AA00"/>
                </a:solidFill>
                <a:latin typeface="Arial"/>
                <a:cs typeface="Arial"/>
              </a:rPr>
              <a:t>Ocupacional</a:t>
            </a:r>
            <a:endParaRPr sz="145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27940">
              <a:lnSpc>
                <a:spcPct val="100000"/>
              </a:lnSpc>
              <a:spcBef>
                <a:spcPts val="20"/>
              </a:spcBef>
            </a:pPr>
            <a:r>
              <a:rPr sz="1400" spc="-15" dirty="0">
                <a:latin typeface="Microsoft Sans Serif"/>
                <a:cs typeface="Microsoft Sans Serif"/>
              </a:rPr>
              <a:t>Julieth</a:t>
            </a:r>
            <a:r>
              <a:rPr sz="1400" spc="60" dirty="0">
                <a:latin typeface="Microsoft Sans Serif"/>
                <a:cs typeface="Microsoft Sans Serif"/>
              </a:rPr>
              <a:t> </a:t>
            </a:r>
            <a:r>
              <a:rPr sz="1400" spc="-30" dirty="0">
                <a:latin typeface="Microsoft Sans Serif"/>
                <a:cs typeface="Microsoft Sans Serif"/>
              </a:rPr>
              <a:t>Vanessa</a:t>
            </a:r>
            <a:r>
              <a:rPr sz="1400" spc="65" dirty="0">
                <a:latin typeface="Microsoft Sans Serif"/>
                <a:cs typeface="Microsoft Sans Serif"/>
              </a:rPr>
              <a:t> </a:t>
            </a:r>
            <a:r>
              <a:rPr sz="1400" dirty="0">
                <a:latin typeface="Microsoft Sans Serif"/>
                <a:cs typeface="Microsoft Sans Serif"/>
              </a:rPr>
              <a:t>Sandoval</a:t>
            </a:r>
          </a:p>
        </p:txBody>
      </p:sp>
      <p:sp>
        <p:nvSpPr>
          <p:cNvPr id="35" name="object 51">
            <a:extLst>
              <a:ext uri="{FF2B5EF4-FFF2-40B4-BE49-F238E27FC236}">
                <a16:creationId xmlns:a16="http://schemas.microsoft.com/office/drawing/2014/main" id="{8D96A7F6-D92C-095A-7CD5-1B187C00B161}"/>
              </a:ext>
            </a:extLst>
          </p:cNvPr>
          <p:cNvSpPr txBox="1"/>
          <p:nvPr/>
        </p:nvSpPr>
        <p:spPr>
          <a:xfrm>
            <a:off x="6400430" y="5844423"/>
            <a:ext cx="2153285" cy="567690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310515">
              <a:lnSpc>
                <a:spcPct val="100000"/>
              </a:lnSpc>
              <a:spcBef>
                <a:spcPts val="545"/>
              </a:spcBef>
            </a:pPr>
            <a:r>
              <a:rPr sz="1450" b="1" spc="-25" dirty="0">
                <a:solidFill>
                  <a:srgbClr val="38AA00"/>
                </a:solidFill>
                <a:latin typeface="Arial"/>
                <a:cs typeface="Arial"/>
              </a:rPr>
              <a:t>Apoyo</a:t>
            </a:r>
            <a:r>
              <a:rPr sz="1450" b="1" spc="4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1450" b="1" spc="1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1450" b="1" spc="4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1450" b="1" spc="35" dirty="0">
                <a:solidFill>
                  <a:srgbClr val="38AA00"/>
                </a:solidFill>
                <a:latin typeface="Arial"/>
                <a:cs typeface="Arial"/>
              </a:rPr>
              <a:t>H&amp;SI</a:t>
            </a:r>
            <a:endParaRPr sz="145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lang="es-ES" sz="1400" spc="30" dirty="0">
                <a:latin typeface="Microsoft Sans Serif"/>
                <a:cs typeface="Microsoft Sans Serif"/>
              </a:rPr>
              <a:t>Leonardo Lozano</a:t>
            </a:r>
            <a:endParaRPr sz="1400" dirty="0">
              <a:latin typeface="Microsoft Sans Serif"/>
              <a:cs typeface="Microsoft Sans Serif"/>
            </a:endParaRPr>
          </a:p>
        </p:txBody>
      </p:sp>
      <p:sp>
        <p:nvSpPr>
          <p:cNvPr id="36" name="object 52">
            <a:extLst>
              <a:ext uri="{FF2B5EF4-FFF2-40B4-BE49-F238E27FC236}">
                <a16:creationId xmlns:a16="http://schemas.microsoft.com/office/drawing/2014/main" id="{0EEB7EFF-D1C2-1256-C160-5F9B56FE2CB7}"/>
              </a:ext>
            </a:extLst>
          </p:cNvPr>
          <p:cNvSpPr/>
          <p:nvPr/>
        </p:nvSpPr>
        <p:spPr>
          <a:xfrm>
            <a:off x="7308096" y="5425663"/>
            <a:ext cx="0" cy="374650"/>
          </a:xfrm>
          <a:custGeom>
            <a:avLst/>
            <a:gdLst/>
            <a:ahLst/>
            <a:cxnLst/>
            <a:rect l="l" t="t" r="r" b="b"/>
            <a:pathLst>
              <a:path h="374650">
                <a:moveTo>
                  <a:pt x="0" y="374446"/>
                </a:moveTo>
                <a:lnTo>
                  <a:pt x="0" y="0"/>
                </a:lnTo>
              </a:path>
            </a:pathLst>
          </a:custGeom>
          <a:ln w="6350">
            <a:solidFill>
              <a:srgbClr val="7E7E7E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55">
            <a:extLst>
              <a:ext uri="{FF2B5EF4-FFF2-40B4-BE49-F238E27FC236}">
                <a16:creationId xmlns:a16="http://schemas.microsoft.com/office/drawing/2014/main" id="{3E2C0371-DB41-4036-6EE4-60C2A4647EC6}"/>
              </a:ext>
            </a:extLst>
          </p:cNvPr>
          <p:cNvSpPr/>
          <p:nvPr/>
        </p:nvSpPr>
        <p:spPr>
          <a:xfrm>
            <a:off x="4679963" y="5425652"/>
            <a:ext cx="1130935" cy="819785"/>
          </a:xfrm>
          <a:custGeom>
            <a:avLst/>
            <a:gdLst/>
            <a:ahLst/>
            <a:cxnLst/>
            <a:rect l="l" t="t" r="r" b="b"/>
            <a:pathLst>
              <a:path w="1130935" h="819785">
                <a:moveTo>
                  <a:pt x="1130782" y="819276"/>
                </a:moveTo>
                <a:lnTo>
                  <a:pt x="0" y="0"/>
                </a:lnTo>
              </a:path>
            </a:pathLst>
          </a:custGeom>
          <a:ln w="6350">
            <a:solidFill>
              <a:srgbClr val="7E7E7E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56">
            <a:extLst>
              <a:ext uri="{FF2B5EF4-FFF2-40B4-BE49-F238E27FC236}">
                <a16:creationId xmlns:a16="http://schemas.microsoft.com/office/drawing/2014/main" id="{024D50CF-84E4-E47B-AAD1-69F69AD3BD62}"/>
              </a:ext>
            </a:extLst>
          </p:cNvPr>
          <p:cNvSpPr/>
          <p:nvPr/>
        </p:nvSpPr>
        <p:spPr>
          <a:xfrm>
            <a:off x="8848098" y="5435557"/>
            <a:ext cx="1130935" cy="819785"/>
          </a:xfrm>
          <a:custGeom>
            <a:avLst/>
            <a:gdLst/>
            <a:ahLst/>
            <a:cxnLst/>
            <a:rect l="l" t="t" r="r" b="b"/>
            <a:pathLst>
              <a:path w="1130934" h="819785">
                <a:moveTo>
                  <a:pt x="0" y="819277"/>
                </a:moveTo>
                <a:lnTo>
                  <a:pt x="1130782" y="0"/>
                </a:lnTo>
              </a:path>
            </a:pathLst>
          </a:custGeom>
          <a:ln w="6350">
            <a:solidFill>
              <a:srgbClr val="7E7E7E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8">
            <a:extLst>
              <a:ext uri="{FF2B5EF4-FFF2-40B4-BE49-F238E27FC236}">
                <a16:creationId xmlns:a16="http://schemas.microsoft.com/office/drawing/2014/main" id="{995498A2-B101-CA94-F401-85006617469C}"/>
              </a:ext>
            </a:extLst>
          </p:cNvPr>
          <p:cNvSpPr txBox="1"/>
          <p:nvPr/>
        </p:nvSpPr>
        <p:spPr>
          <a:xfrm>
            <a:off x="295932" y="5492211"/>
            <a:ext cx="2463800" cy="664284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100" b="1" spc="30" dirty="0">
                <a:solidFill>
                  <a:srgbClr val="38AA00"/>
                </a:solidFill>
                <a:latin typeface="Arial"/>
                <a:cs typeface="Arial"/>
              </a:rPr>
              <a:t>Líder</a:t>
            </a:r>
            <a:r>
              <a:rPr sz="2100" b="1" spc="2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38AA00"/>
                </a:solidFill>
                <a:latin typeface="Arial"/>
                <a:cs typeface="Arial"/>
              </a:rPr>
              <a:t>Regional</a:t>
            </a:r>
            <a:r>
              <a:rPr sz="2100" b="1" spc="2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100" b="1" spc="-130" dirty="0">
                <a:solidFill>
                  <a:srgbClr val="38AA00"/>
                </a:solidFill>
                <a:latin typeface="Arial"/>
                <a:cs typeface="Arial"/>
              </a:rPr>
              <a:t>SST</a:t>
            </a:r>
            <a:endParaRPr lang="es-ES" sz="2100" b="1" spc="-13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lang="es-ES" sz="1400" b="1" spc="-13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Gelvis</a:t>
            </a:r>
            <a:r>
              <a:rPr lang="es-ES" sz="1400" b="1" spc="-13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Rodríguez</a:t>
            </a:r>
            <a:endParaRPr sz="14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40" name="object 49">
            <a:extLst>
              <a:ext uri="{FF2B5EF4-FFF2-40B4-BE49-F238E27FC236}">
                <a16:creationId xmlns:a16="http://schemas.microsoft.com/office/drawing/2014/main" id="{D190A389-868D-2848-69E4-9ABA737E532C}"/>
              </a:ext>
            </a:extLst>
          </p:cNvPr>
          <p:cNvSpPr txBox="1"/>
          <p:nvPr/>
        </p:nvSpPr>
        <p:spPr>
          <a:xfrm>
            <a:off x="278885" y="3755686"/>
            <a:ext cx="2276475" cy="389209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sz="2100" b="1" spc="10" dirty="0">
                <a:solidFill>
                  <a:srgbClr val="38AA00"/>
                </a:solidFill>
                <a:latin typeface="Arial"/>
                <a:cs typeface="Arial"/>
              </a:rPr>
              <a:t>Director</a:t>
            </a:r>
            <a:r>
              <a:rPr sz="2100" b="1" spc="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38AA00"/>
                </a:solidFill>
                <a:latin typeface="Arial"/>
                <a:cs typeface="Arial"/>
              </a:rPr>
              <a:t>Regional</a:t>
            </a:r>
            <a:endParaRPr sz="2100" dirty="0">
              <a:solidFill>
                <a:srgbClr val="38AA00"/>
              </a:solidFill>
              <a:latin typeface="Arial"/>
              <a:cs typeface="Arial"/>
            </a:endParaRPr>
          </a:p>
        </p:txBody>
      </p:sp>
      <p:sp>
        <p:nvSpPr>
          <p:cNvPr id="41" name="object 50">
            <a:extLst>
              <a:ext uri="{FF2B5EF4-FFF2-40B4-BE49-F238E27FC236}">
                <a16:creationId xmlns:a16="http://schemas.microsoft.com/office/drawing/2014/main" id="{0B7595D3-3FE6-445F-667C-ED9C14F7ECA5}"/>
              </a:ext>
            </a:extLst>
          </p:cNvPr>
          <p:cNvSpPr txBox="1"/>
          <p:nvPr/>
        </p:nvSpPr>
        <p:spPr>
          <a:xfrm>
            <a:off x="360038" y="4536952"/>
            <a:ext cx="2224405" cy="741870"/>
          </a:xfrm>
          <a:prstGeom prst="rect">
            <a:avLst/>
          </a:prstGeom>
        </p:spPr>
        <p:txBody>
          <a:bodyPr vert="horz" wrap="square" lIns="0" tIns="996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85"/>
              </a:spcBef>
            </a:pPr>
            <a:r>
              <a:rPr sz="2100" b="1" spc="-20" dirty="0">
                <a:solidFill>
                  <a:srgbClr val="38AA00"/>
                </a:solidFill>
                <a:latin typeface="Arial"/>
                <a:cs typeface="Arial"/>
              </a:rPr>
              <a:t>Subdirector</a:t>
            </a:r>
            <a:r>
              <a:rPr sz="2100" b="1" spc="2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100" b="1" spc="30" dirty="0">
                <a:solidFill>
                  <a:srgbClr val="38AA00"/>
                </a:solidFill>
                <a:latin typeface="Arial"/>
                <a:cs typeface="Arial"/>
              </a:rPr>
              <a:t>CIDT</a:t>
            </a:r>
            <a:endParaRPr lang="es-ES" sz="2100" b="1" spc="30" dirty="0">
              <a:solidFill>
                <a:srgbClr val="38AA00"/>
              </a:solidFill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785"/>
              </a:spcBef>
            </a:pPr>
            <a:r>
              <a:rPr lang="es-ES" sz="1400" b="1" spc="3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Gloria </a:t>
            </a:r>
            <a:r>
              <a:rPr lang="es-ES" sz="1400" b="1" spc="3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Chipagra</a:t>
            </a:r>
            <a:endParaRPr lang="es-ES" sz="14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225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E2F3CE8-814D-6B8C-50C6-F52E32A4B195}"/>
              </a:ext>
            </a:extLst>
          </p:cNvPr>
          <p:cNvSpPr txBox="1"/>
          <p:nvPr/>
        </p:nvSpPr>
        <p:spPr>
          <a:xfrm>
            <a:off x="693549" y="381021"/>
            <a:ext cx="60985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3200" b="1" spc="-10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Roles</a:t>
            </a:r>
            <a:r>
              <a:rPr lang="es-CO" sz="3200" b="1" spc="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6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s-CO" sz="3200" b="1" spc="114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3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endParaRPr lang="es-CO" sz="3200" b="1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object 22">
            <a:extLst>
              <a:ext uri="{FF2B5EF4-FFF2-40B4-BE49-F238E27FC236}">
                <a16:creationId xmlns:a16="http://schemas.microsoft.com/office/drawing/2014/main" id="{21A86966-4272-9B33-7E2B-F3E6E83A5919}"/>
              </a:ext>
            </a:extLst>
          </p:cNvPr>
          <p:cNvGrpSpPr/>
          <p:nvPr/>
        </p:nvGrpSpPr>
        <p:grpSpPr>
          <a:xfrm>
            <a:off x="445625" y="1495404"/>
            <a:ext cx="10316845" cy="4981575"/>
            <a:chOff x="926072" y="1512569"/>
            <a:chExt cx="10316845" cy="4981575"/>
          </a:xfrm>
        </p:grpSpPr>
        <p:pic>
          <p:nvPicPr>
            <p:cNvPr id="8" name="object 23">
              <a:extLst>
                <a:ext uri="{FF2B5EF4-FFF2-40B4-BE49-F238E27FC236}">
                  <a16:creationId xmlns:a16="http://schemas.microsoft.com/office/drawing/2014/main" id="{852CA74F-2AC4-3B8C-AE1C-912ECCB4824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2" y="1745742"/>
              <a:ext cx="9790175" cy="4748021"/>
            </a:xfrm>
            <a:prstGeom prst="rect">
              <a:avLst/>
            </a:prstGeom>
          </p:spPr>
        </p:pic>
        <p:sp>
          <p:nvSpPr>
            <p:cNvPr id="9" name="object 24">
              <a:extLst>
                <a:ext uri="{FF2B5EF4-FFF2-40B4-BE49-F238E27FC236}">
                  <a16:creationId xmlns:a16="http://schemas.microsoft.com/office/drawing/2014/main" id="{78B288BD-700D-7C96-DE72-DDEDD94A0416}"/>
                </a:ext>
              </a:extLst>
            </p:cNvPr>
            <p:cNvSpPr/>
            <p:nvPr/>
          </p:nvSpPr>
          <p:spPr>
            <a:xfrm>
              <a:off x="1504188" y="1746503"/>
              <a:ext cx="9686925" cy="4644390"/>
            </a:xfrm>
            <a:custGeom>
              <a:avLst/>
              <a:gdLst/>
              <a:ahLst/>
              <a:cxnLst/>
              <a:rect l="l" t="t" r="r" b="b"/>
              <a:pathLst>
                <a:path w="9686925" h="4644390">
                  <a:moveTo>
                    <a:pt x="9686544" y="0"/>
                  </a:moveTo>
                  <a:lnTo>
                    <a:pt x="0" y="0"/>
                  </a:lnTo>
                  <a:lnTo>
                    <a:pt x="0" y="4410468"/>
                  </a:lnTo>
                  <a:lnTo>
                    <a:pt x="0" y="4644390"/>
                  </a:lnTo>
                  <a:lnTo>
                    <a:pt x="9686544" y="4644390"/>
                  </a:lnTo>
                  <a:lnTo>
                    <a:pt x="9686544" y="4410468"/>
                  </a:lnTo>
                  <a:lnTo>
                    <a:pt x="96865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5">
              <a:extLst>
                <a:ext uri="{FF2B5EF4-FFF2-40B4-BE49-F238E27FC236}">
                  <a16:creationId xmlns:a16="http://schemas.microsoft.com/office/drawing/2014/main" id="{FEB5F8DB-409A-E240-482B-6022DCB99904}"/>
                </a:ext>
              </a:extLst>
            </p:cNvPr>
            <p:cNvSpPr/>
            <p:nvPr/>
          </p:nvSpPr>
          <p:spPr>
            <a:xfrm>
              <a:off x="1906524" y="1512569"/>
              <a:ext cx="98425" cy="4644390"/>
            </a:xfrm>
            <a:custGeom>
              <a:avLst/>
              <a:gdLst/>
              <a:ahLst/>
              <a:cxnLst/>
              <a:rect l="l" t="t" r="r" b="b"/>
              <a:pathLst>
                <a:path w="98425" h="4644390">
                  <a:moveTo>
                    <a:pt x="98298" y="0"/>
                  </a:moveTo>
                  <a:lnTo>
                    <a:pt x="0" y="0"/>
                  </a:lnTo>
                  <a:lnTo>
                    <a:pt x="0" y="4644390"/>
                  </a:lnTo>
                  <a:lnTo>
                    <a:pt x="98298" y="4644390"/>
                  </a:lnTo>
                  <a:lnTo>
                    <a:pt x="98298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26">
              <a:extLst>
                <a:ext uri="{FF2B5EF4-FFF2-40B4-BE49-F238E27FC236}">
                  <a16:creationId xmlns:a16="http://schemas.microsoft.com/office/drawing/2014/main" id="{AB0C7245-237F-94BA-4FEB-6DE89982C63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9113" y="1937817"/>
              <a:ext cx="90184" cy="245665"/>
            </a:xfrm>
            <a:prstGeom prst="rect">
              <a:avLst/>
            </a:prstGeom>
          </p:spPr>
        </p:pic>
        <p:sp>
          <p:nvSpPr>
            <p:cNvPr id="12" name="object 27">
              <a:extLst>
                <a:ext uri="{FF2B5EF4-FFF2-40B4-BE49-F238E27FC236}">
                  <a16:creationId xmlns:a16="http://schemas.microsoft.com/office/drawing/2014/main" id="{B7244A6D-5F2A-3D63-EE7B-0242753CB695}"/>
                </a:ext>
              </a:extLst>
            </p:cNvPr>
            <p:cNvSpPr/>
            <p:nvPr/>
          </p:nvSpPr>
          <p:spPr>
            <a:xfrm>
              <a:off x="926071" y="1874722"/>
              <a:ext cx="600075" cy="241300"/>
            </a:xfrm>
            <a:custGeom>
              <a:avLst/>
              <a:gdLst/>
              <a:ahLst/>
              <a:cxnLst/>
              <a:rect l="l" t="t" r="r" b="b"/>
              <a:pathLst>
                <a:path w="600075" h="241300">
                  <a:moveTo>
                    <a:pt x="275577" y="67132"/>
                  </a:moveTo>
                  <a:lnTo>
                    <a:pt x="271526" y="63093"/>
                  </a:lnTo>
                  <a:lnTo>
                    <a:pt x="261569" y="63093"/>
                  </a:lnTo>
                  <a:lnTo>
                    <a:pt x="257530" y="67132"/>
                  </a:lnTo>
                  <a:lnTo>
                    <a:pt x="257530" y="224726"/>
                  </a:lnTo>
                  <a:lnTo>
                    <a:pt x="275577" y="206692"/>
                  </a:lnTo>
                  <a:lnTo>
                    <a:pt x="275577" y="67132"/>
                  </a:lnTo>
                  <a:close/>
                </a:path>
                <a:path w="600075" h="241300">
                  <a:moveTo>
                    <a:pt x="347713" y="67144"/>
                  </a:moveTo>
                  <a:lnTo>
                    <a:pt x="343674" y="63106"/>
                  </a:lnTo>
                  <a:lnTo>
                    <a:pt x="333717" y="63106"/>
                  </a:lnTo>
                  <a:lnTo>
                    <a:pt x="329679" y="67144"/>
                  </a:lnTo>
                  <a:lnTo>
                    <a:pt x="329679" y="223177"/>
                  </a:lnTo>
                  <a:lnTo>
                    <a:pt x="347713" y="241211"/>
                  </a:lnTo>
                  <a:lnTo>
                    <a:pt x="347713" y="67144"/>
                  </a:lnTo>
                  <a:close/>
                </a:path>
                <a:path w="600075" h="241300">
                  <a:moveTo>
                    <a:pt x="599554" y="162267"/>
                  </a:moveTo>
                  <a:lnTo>
                    <a:pt x="579272" y="37706"/>
                  </a:lnTo>
                  <a:lnTo>
                    <a:pt x="541718" y="7810"/>
                  </a:lnTo>
                  <a:lnTo>
                    <a:pt x="498335" y="0"/>
                  </a:lnTo>
                  <a:lnTo>
                    <a:pt x="490131" y="330"/>
                  </a:lnTo>
                  <a:lnTo>
                    <a:pt x="445884" y="12115"/>
                  </a:lnTo>
                  <a:lnTo>
                    <a:pt x="418160" y="38277"/>
                  </a:lnTo>
                  <a:lnTo>
                    <a:pt x="399669" y="136512"/>
                  </a:lnTo>
                  <a:lnTo>
                    <a:pt x="383768" y="37744"/>
                  </a:lnTo>
                  <a:lnTo>
                    <a:pt x="346214" y="7848"/>
                  </a:lnTo>
                  <a:lnTo>
                    <a:pt x="302844" y="0"/>
                  </a:lnTo>
                  <a:lnTo>
                    <a:pt x="294640" y="330"/>
                  </a:lnTo>
                  <a:lnTo>
                    <a:pt x="250405" y="12115"/>
                  </a:lnTo>
                  <a:lnTo>
                    <a:pt x="222694" y="38277"/>
                  </a:lnTo>
                  <a:lnTo>
                    <a:pt x="203504" y="140335"/>
                  </a:lnTo>
                  <a:lnTo>
                    <a:pt x="203377" y="140335"/>
                  </a:lnTo>
                  <a:lnTo>
                    <a:pt x="184073" y="37757"/>
                  </a:lnTo>
                  <a:lnTo>
                    <a:pt x="146646" y="7886"/>
                  </a:lnTo>
                  <a:lnTo>
                    <a:pt x="103974" y="0"/>
                  </a:lnTo>
                  <a:lnTo>
                    <a:pt x="95567" y="368"/>
                  </a:lnTo>
                  <a:lnTo>
                    <a:pt x="50914" y="12001"/>
                  </a:lnTo>
                  <a:lnTo>
                    <a:pt x="22923" y="38366"/>
                  </a:lnTo>
                  <a:lnTo>
                    <a:pt x="165" y="167449"/>
                  </a:lnTo>
                  <a:lnTo>
                    <a:pt x="0" y="177279"/>
                  </a:lnTo>
                  <a:lnTo>
                    <a:pt x="2806" y="186448"/>
                  </a:lnTo>
                  <a:lnTo>
                    <a:pt x="8280" y="194335"/>
                  </a:lnTo>
                  <a:lnTo>
                    <a:pt x="16103" y="200291"/>
                  </a:lnTo>
                  <a:lnTo>
                    <a:pt x="20548" y="202526"/>
                  </a:lnTo>
                  <a:lnTo>
                    <a:pt x="25971" y="200723"/>
                  </a:lnTo>
                  <a:lnTo>
                    <a:pt x="30429" y="191858"/>
                  </a:lnTo>
                  <a:lnTo>
                    <a:pt x="28676" y="186474"/>
                  </a:lnTo>
                  <a:lnTo>
                    <a:pt x="24269" y="184213"/>
                  </a:lnTo>
                  <a:lnTo>
                    <a:pt x="19469" y="181444"/>
                  </a:lnTo>
                  <a:lnTo>
                    <a:pt x="40563" y="42113"/>
                  </a:lnTo>
                  <a:lnTo>
                    <a:pt x="75234" y="22059"/>
                  </a:lnTo>
                  <a:lnTo>
                    <a:pt x="104000" y="18021"/>
                  </a:lnTo>
                  <a:lnTo>
                    <a:pt x="111023" y="18326"/>
                  </a:lnTo>
                  <a:lnTo>
                    <a:pt x="148564" y="28333"/>
                  </a:lnTo>
                  <a:lnTo>
                    <a:pt x="195478" y="195872"/>
                  </a:lnTo>
                  <a:lnTo>
                    <a:pt x="200190" y="199085"/>
                  </a:lnTo>
                  <a:lnTo>
                    <a:pt x="208737" y="197472"/>
                  </a:lnTo>
                  <a:lnTo>
                    <a:pt x="211582" y="194614"/>
                  </a:lnTo>
                  <a:lnTo>
                    <a:pt x="240563" y="40373"/>
                  </a:lnTo>
                  <a:lnTo>
                    <a:pt x="241528" y="38798"/>
                  </a:lnTo>
                  <a:lnTo>
                    <a:pt x="281952" y="20320"/>
                  </a:lnTo>
                  <a:lnTo>
                    <a:pt x="302844" y="18021"/>
                  </a:lnTo>
                  <a:lnTo>
                    <a:pt x="310083" y="18364"/>
                  </a:lnTo>
                  <a:lnTo>
                    <a:pt x="348437" y="28422"/>
                  </a:lnTo>
                  <a:lnTo>
                    <a:pt x="390677" y="195059"/>
                  </a:lnTo>
                  <a:lnTo>
                    <a:pt x="394373" y="198259"/>
                  </a:lnTo>
                  <a:lnTo>
                    <a:pt x="403098" y="198272"/>
                  </a:lnTo>
                  <a:lnTo>
                    <a:pt x="406831" y="195224"/>
                  </a:lnTo>
                  <a:lnTo>
                    <a:pt x="407771" y="190969"/>
                  </a:lnTo>
                  <a:lnTo>
                    <a:pt x="436054" y="40373"/>
                  </a:lnTo>
                  <a:lnTo>
                    <a:pt x="437019" y="38798"/>
                  </a:lnTo>
                  <a:lnTo>
                    <a:pt x="477443" y="20320"/>
                  </a:lnTo>
                  <a:lnTo>
                    <a:pt x="498335" y="18021"/>
                  </a:lnTo>
                  <a:lnTo>
                    <a:pt x="505574" y="18364"/>
                  </a:lnTo>
                  <a:lnTo>
                    <a:pt x="543941" y="28422"/>
                  </a:lnTo>
                  <a:lnTo>
                    <a:pt x="583869" y="178015"/>
                  </a:lnTo>
                  <a:lnTo>
                    <a:pt x="599554" y="162267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8AA00"/>
                </a:solidFill>
              </a:endParaRPr>
            </a:p>
          </p:txBody>
        </p:sp>
        <p:pic>
          <p:nvPicPr>
            <p:cNvPr id="13" name="object 28">
              <a:extLst>
                <a:ext uri="{FF2B5EF4-FFF2-40B4-BE49-F238E27FC236}">
                  <a16:creationId xmlns:a16="http://schemas.microsoft.com/office/drawing/2014/main" id="{F0A58C3E-D617-E8C2-1C0B-ACFB12AA78CC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83593" y="1766531"/>
              <a:ext cx="90184" cy="90149"/>
            </a:xfrm>
            <a:prstGeom prst="rect">
              <a:avLst/>
            </a:prstGeom>
          </p:spPr>
        </p:pic>
        <p:pic>
          <p:nvPicPr>
            <p:cNvPr id="14" name="object 29">
              <a:extLst>
                <a:ext uri="{FF2B5EF4-FFF2-40B4-BE49-F238E27FC236}">
                  <a16:creationId xmlns:a16="http://schemas.microsoft.com/office/drawing/2014/main" id="{7C294D34-D5A7-8994-47AC-F19256E49D01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5188" y="1766530"/>
              <a:ext cx="90184" cy="90149"/>
            </a:xfrm>
            <a:prstGeom prst="rect">
              <a:avLst/>
            </a:prstGeom>
          </p:spPr>
        </p:pic>
        <p:pic>
          <p:nvPicPr>
            <p:cNvPr id="15" name="object 30">
              <a:extLst>
                <a:ext uri="{FF2B5EF4-FFF2-40B4-BE49-F238E27FC236}">
                  <a16:creationId xmlns:a16="http://schemas.microsoft.com/office/drawing/2014/main" id="{29C48FAE-FD24-067E-F351-35B9E4EB9C3B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095" y="1766529"/>
              <a:ext cx="90184" cy="90149"/>
            </a:xfrm>
            <a:prstGeom prst="rect">
              <a:avLst/>
            </a:prstGeom>
          </p:spPr>
        </p:pic>
        <p:sp>
          <p:nvSpPr>
            <p:cNvPr id="16" name="object 31">
              <a:extLst>
                <a:ext uri="{FF2B5EF4-FFF2-40B4-BE49-F238E27FC236}">
                  <a16:creationId xmlns:a16="http://schemas.microsoft.com/office/drawing/2014/main" id="{0C1772C5-E92C-0C3B-7656-54840447179E}"/>
                </a:ext>
              </a:extLst>
            </p:cNvPr>
            <p:cNvSpPr/>
            <p:nvPr/>
          </p:nvSpPr>
          <p:spPr>
            <a:xfrm>
              <a:off x="950798" y="1919782"/>
              <a:ext cx="743585" cy="461009"/>
            </a:xfrm>
            <a:custGeom>
              <a:avLst/>
              <a:gdLst/>
              <a:ahLst/>
              <a:cxnLst/>
              <a:rect l="l" t="t" r="r" b="b"/>
              <a:pathLst>
                <a:path w="743585" h="461010">
                  <a:moveTo>
                    <a:pt x="158978" y="216522"/>
                  </a:moveTo>
                  <a:lnTo>
                    <a:pt x="153962" y="198450"/>
                  </a:lnTo>
                  <a:lnTo>
                    <a:pt x="124599" y="92646"/>
                  </a:lnTo>
                  <a:lnTo>
                    <a:pt x="124561" y="22034"/>
                  </a:lnTo>
                  <a:lnTo>
                    <a:pt x="120548" y="18034"/>
                  </a:lnTo>
                  <a:lnTo>
                    <a:pt x="110604" y="18034"/>
                  </a:lnTo>
                  <a:lnTo>
                    <a:pt x="106591" y="22034"/>
                  </a:lnTo>
                  <a:lnTo>
                    <a:pt x="106553" y="93878"/>
                  </a:lnTo>
                  <a:lnTo>
                    <a:pt x="135293" y="198450"/>
                  </a:lnTo>
                  <a:lnTo>
                    <a:pt x="70485" y="198450"/>
                  </a:lnTo>
                  <a:lnTo>
                    <a:pt x="70485" y="216522"/>
                  </a:lnTo>
                  <a:lnTo>
                    <a:pt x="70485" y="333756"/>
                  </a:lnTo>
                  <a:lnTo>
                    <a:pt x="52451" y="333756"/>
                  </a:lnTo>
                  <a:lnTo>
                    <a:pt x="52451" y="216522"/>
                  </a:lnTo>
                  <a:lnTo>
                    <a:pt x="70485" y="216522"/>
                  </a:lnTo>
                  <a:lnTo>
                    <a:pt x="70485" y="198450"/>
                  </a:lnTo>
                  <a:lnTo>
                    <a:pt x="23723" y="198450"/>
                  </a:lnTo>
                  <a:lnTo>
                    <a:pt x="52451" y="95072"/>
                  </a:lnTo>
                  <a:lnTo>
                    <a:pt x="52451" y="22034"/>
                  </a:lnTo>
                  <a:lnTo>
                    <a:pt x="48412" y="17995"/>
                  </a:lnTo>
                  <a:lnTo>
                    <a:pt x="38455" y="17995"/>
                  </a:lnTo>
                  <a:lnTo>
                    <a:pt x="34404" y="22034"/>
                  </a:lnTo>
                  <a:lnTo>
                    <a:pt x="34404" y="92646"/>
                  </a:lnTo>
                  <a:lnTo>
                    <a:pt x="0" y="216522"/>
                  </a:lnTo>
                  <a:lnTo>
                    <a:pt x="34404" y="216522"/>
                  </a:lnTo>
                  <a:lnTo>
                    <a:pt x="34404" y="351790"/>
                  </a:lnTo>
                  <a:lnTo>
                    <a:pt x="60629" y="351790"/>
                  </a:lnTo>
                  <a:lnTo>
                    <a:pt x="78663" y="333756"/>
                  </a:lnTo>
                  <a:lnTo>
                    <a:pt x="88493" y="323926"/>
                  </a:lnTo>
                  <a:lnTo>
                    <a:pt x="88493" y="216522"/>
                  </a:lnTo>
                  <a:lnTo>
                    <a:pt x="106527" y="216522"/>
                  </a:lnTo>
                  <a:lnTo>
                    <a:pt x="106527" y="305866"/>
                  </a:lnTo>
                  <a:lnTo>
                    <a:pt x="124561" y="287832"/>
                  </a:lnTo>
                  <a:lnTo>
                    <a:pt x="124561" y="216522"/>
                  </a:lnTo>
                  <a:lnTo>
                    <a:pt x="158978" y="216522"/>
                  </a:lnTo>
                  <a:close/>
                </a:path>
                <a:path w="743585" h="461010">
                  <a:moveTo>
                    <a:pt x="743127" y="0"/>
                  </a:moveTo>
                  <a:lnTo>
                    <a:pt x="616864" y="0"/>
                  </a:lnTo>
                  <a:lnTo>
                    <a:pt x="611886" y="0"/>
                  </a:lnTo>
                  <a:lnTo>
                    <a:pt x="607847" y="4038"/>
                  </a:lnTo>
                  <a:lnTo>
                    <a:pt x="607847" y="13995"/>
                  </a:lnTo>
                  <a:lnTo>
                    <a:pt x="611886" y="18034"/>
                  </a:lnTo>
                  <a:lnTo>
                    <a:pt x="712241" y="18034"/>
                  </a:lnTo>
                  <a:lnTo>
                    <a:pt x="409448" y="320814"/>
                  </a:lnTo>
                  <a:lnTo>
                    <a:pt x="269659" y="181076"/>
                  </a:lnTo>
                  <a:lnTo>
                    <a:pt x="2679" y="447840"/>
                  </a:lnTo>
                  <a:lnTo>
                    <a:pt x="2578" y="453542"/>
                  </a:lnTo>
                  <a:lnTo>
                    <a:pt x="9486" y="460705"/>
                  </a:lnTo>
                  <a:lnTo>
                    <a:pt x="15201" y="460806"/>
                  </a:lnTo>
                  <a:lnTo>
                    <a:pt x="269659" y="206578"/>
                  </a:lnTo>
                  <a:lnTo>
                    <a:pt x="409448" y="346303"/>
                  </a:lnTo>
                  <a:lnTo>
                    <a:pt x="725081" y="31000"/>
                  </a:lnTo>
                  <a:lnTo>
                    <a:pt x="725081" y="131191"/>
                  </a:lnTo>
                  <a:lnTo>
                    <a:pt x="729132" y="135229"/>
                  </a:lnTo>
                  <a:lnTo>
                    <a:pt x="739089" y="135229"/>
                  </a:lnTo>
                  <a:lnTo>
                    <a:pt x="743127" y="131191"/>
                  </a:lnTo>
                  <a:lnTo>
                    <a:pt x="743127" y="0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32">
            <a:extLst>
              <a:ext uri="{FF2B5EF4-FFF2-40B4-BE49-F238E27FC236}">
                <a16:creationId xmlns:a16="http://schemas.microsoft.com/office/drawing/2014/main" id="{C75270D7-63D6-D7B6-F458-271A22203D37}"/>
              </a:ext>
            </a:extLst>
          </p:cNvPr>
          <p:cNvSpPr txBox="1"/>
          <p:nvPr/>
        </p:nvSpPr>
        <p:spPr>
          <a:xfrm>
            <a:off x="1310799" y="1138153"/>
            <a:ext cx="10591899" cy="5338445"/>
          </a:xfrm>
          <a:prstGeom prst="rect">
            <a:avLst/>
          </a:prstGeom>
        </p:spPr>
        <p:txBody>
          <a:bodyPr vert="horz" wrap="square" lIns="0" tIns="203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05"/>
              </a:spcBef>
              <a:tabLst>
                <a:tab pos="278765" algn="l"/>
                <a:tab pos="546100" algn="l"/>
              </a:tabLst>
            </a:pPr>
            <a:r>
              <a:rPr sz="2200" i="1" spc="50" dirty="0">
                <a:solidFill>
                  <a:srgbClr val="FB671A"/>
                </a:solidFill>
                <a:latin typeface="Arial"/>
                <a:cs typeface="Arial"/>
              </a:rPr>
              <a:t>	</a:t>
            </a:r>
            <a:r>
              <a:rPr sz="2200" i="1" spc="-40" dirty="0">
                <a:solidFill>
                  <a:srgbClr val="38AA00"/>
                </a:solidFill>
                <a:latin typeface="Arial"/>
                <a:cs typeface="Arial"/>
              </a:rPr>
              <a:t>Frente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25" dirty="0">
                <a:solidFill>
                  <a:srgbClr val="38AA00"/>
                </a:solidFill>
                <a:latin typeface="Arial"/>
                <a:cs typeface="Arial"/>
              </a:rPr>
              <a:t>al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80" dirty="0">
                <a:solidFill>
                  <a:srgbClr val="38AA00"/>
                </a:solidFill>
                <a:latin typeface="Arial"/>
                <a:cs typeface="Arial"/>
              </a:rPr>
              <a:t>sistema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gestión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35" dirty="0">
                <a:solidFill>
                  <a:srgbClr val="38AA00"/>
                </a:solidFill>
                <a:latin typeface="Arial"/>
                <a:cs typeface="Arial"/>
              </a:rPr>
              <a:t>seguridad</a:t>
            </a:r>
            <a:r>
              <a:rPr sz="2200" i="1" spc="6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6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salud</a:t>
            </a:r>
            <a:r>
              <a:rPr sz="2200" i="1" spc="7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100" dirty="0">
                <a:solidFill>
                  <a:srgbClr val="38AA00"/>
                </a:solidFill>
                <a:latin typeface="Arial"/>
                <a:cs typeface="Arial"/>
              </a:rPr>
              <a:t>en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el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trabajo</a:t>
            </a:r>
            <a:endParaRPr sz="2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874520">
              <a:lnSpc>
                <a:spcPct val="100000"/>
              </a:lnSpc>
              <a:spcBef>
                <a:spcPts val="1625"/>
              </a:spcBef>
            </a:pPr>
            <a:r>
              <a:rPr sz="2400" spc="-45" dirty="0">
                <a:solidFill>
                  <a:srgbClr val="404040"/>
                </a:solidFill>
                <a:latin typeface="Calibri Light"/>
                <a:cs typeface="Calibri Light"/>
              </a:rPr>
              <a:t>Trabajadores</a:t>
            </a:r>
            <a:endParaRPr sz="24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250" dirty="0">
              <a:latin typeface="Calibri Light"/>
              <a:cs typeface="Calibri Light"/>
            </a:endParaRPr>
          </a:p>
          <a:p>
            <a:pPr marL="2507615" indent="-229235">
              <a:lnSpc>
                <a:spcPct val="100000"/>
              </a:lnSpc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Procurar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cuidado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integral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endParaRPr sz="1850" dirty="0">
              <a:latin typeface="Calibri Light"/>
              <a:cs typeface="Calibri Light"/>
            </a:endParaRPr>
          </a:p>
          <a:p>
            <a:pPr marL="2507615" indent="-229235">
              <a:lnSpc>
                <a:spcPct val="100000"/>
              </a:lnSpc>
              <a:spcBef>
                <a:spcPts val="162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Suministrar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información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clara,</a:t>
            </a:r>
            <a:r>
              <a:rPr sz="185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veraz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completa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sobre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estado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endParaRPr sz="1850" dirty="0">
              <a:latin typeface="Calibri Light"/>
              <a:cs typeface="Calibri Light"/>
            </a:endParaRPr>
          </a:p>
          <a:p>
            <a:pPr marL="2507615" marR="6985" indent="-228600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Cumplir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las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normas,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reglamentos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instrucciones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Sistema</a:t>
            </a:r>
            <a:r>
              <a:rPr sz="1850" spc="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Gestión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9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7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spc="-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la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empresa</a:t>
            </a:r>
            <a:endParaRPr sz="1850" dirty="0">
              <a:latin typeface="Calibri Light"/>
              <a:cs typeface="Calibri Light"/>
            </a:endParaRPr>
          </a:p>
          <a:p>
            <a:pPr marL="2507615" marR="5715" indent="-228600">
              <a:lnSpc>
                <a:spcPct val="100800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Informar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oportunamente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empleador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contratante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acerca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peligros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riesgos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latentes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su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sitio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endParaRPr sz="1850" dirty="0">
              <a:latin typeface="Calibri Light"/>
              <a:cs typeface="Calibri Light"/>
            </a:endParaRPr>
          </a:p>
          <a:p>
            <a:pPr marL="2507615" marR="6985" indent="-228600">
              <a:lnSpc>
                <a:spcPct val="101099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Participar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las</a:t>
            </a:r>
            <a:r>
              <a:rPr sz="1850" spc="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actividades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capacitación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salud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1850" spc="5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definido</a:t>
            </a:r>
            <a:r>
              <a:rPr sz="1850" spc="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plan de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capacitación</a:t>
            </a:r>
            <a:r>
              <a:rPr sz="185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SG–SST</a:t>
            </a:r>
            <a:endParaRPr sz="1850" dirty="0">
              <a:latin typeface="Calibri Light"/>
              <a:cs typeface="Calibri Light"/>
            </a:endParaRPr>
          </a:p>
          <a:p>
            <a:pPr marL="2507615" marR="5080" indent="-228600">
              <a:lnSpc>
                <a:spcPct val="100800"/>
              </a:lnSpc>
              <a:spcBef>
                <a:spcPts val="1600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Participar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contribuir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1850" spc="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cumplimiento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los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objetivos</a:t>
            </a:r>
            <a:r>
              <a:rPr sz="1850" spc="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Sistema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Gestión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 </a:t>
            </a:r>
            <a:r>
              <a:rPr sz="1850" spc="-40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Seguridad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Salud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30" dirty="0">
                <a:solidFill>
                  <a:srgbClr val="404040"/>
                </a:solidFill>
                <a:latin typeface="Calibri Light"/>
                <a:cs typeface="Calibri Light"/>
              </a:rPr>
              <a:t>SG-SST.</a:t>
            </a:r>
            <a:endParaRPr sz="185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638460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E2F3CE8-814D-6B8C-50C6-F52E32A4B195}"/>
              </a:ext>
            </a:extLst>
          </p:cNvPr>
          <p:cNvSpPr txBox="1"/>
          <p:nvPr/>
        </p:nvSpPr>
        <p:spPr>
          <a:xfrm>
            <a:off x="693549" y="381021"/>
            <a:ext cx="60985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3200" b="1" spc="-10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Roles</a:t>
            </a:r>
            <a:r>
              <a:rPr lang="es-CO" sz="3200" b="1" spc="10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60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s-CO" sz="3200" b="1" spc="114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z="3200" b="1" spc="-35" dirty="0">
                <a:solidFill>
                  <a:srgbClr val="38AA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responsabilidades</a:t>
            </a:r>
            <a:endParaRPr lang="es-CO" sz="3200" b="1" dirty="0">
              <a:solidFill>
                <a:srgbClr val="38A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object 22">
            <a:extLst>
              <a:ext uri="{FF2B5EF4-FFF2-40B4-BE49-F238E27FC236}">
                <a16:creationId xmlns:a16="http://schemas.microsoft.com/office/drawing/2014/main" id="{21A86966-4272-9B33-7E2B-F3E6E83A5919}"/>
              </a:ext>
            </a:extLst>
          </p:cNvPr>
          <p:cNvGrpSpPr/>
          <p:nvPr/>
        </p:nvGrpSpPr>
        <p:grpSpPr>
          <a:xfrm>
            <a:off x="399130" y="1690286"/>
            <a:ext cx="10316845" cy="4981575"/>
            <a:chOff x="926072" y="1512569"/>
            <a:chExt cx="10316845" cy="4981575"/>
          </a:xfrm>
        </p:grpSpPr>
        <p:pic>
          <p:nvPicPr>
            <p:cNvPr id="8" name="object 23">
              <a:extLst>
                <a:ext uri="{FF2B5EF4-FFF2-40B4-BE49-F238E27FC236}">
                  <a16:creationId xmlns:a16="http://schemas.microsoft.com/office/drawing/2014/main" id="{852CA74F-2AC4-3B8C-AE1C-912ECCB4824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2" y="1745742"/>
              <a:ext cx="9790175" cy="4748021"/>
            </a:xfrm>
            <a:prstGeom prst="rect">
              <a:avLst/>
            </a:prstGeom>
          </p:spPr>
        </p:pic>
        <p:sp>
          <p:nvSpPr>
            <p:cNvPr id="9" name="object 24">
              <a:extLst>
                <a:ext uri="{FF2B5EF4-FFF2-40B4-BE49-F238E27FC236}">
                  <a16:creationId xmlns:a16="http://schemas.microsoft.com/office/drawing/2014/main" id="{78B288BD-700D-7C96-DE72-DDEDD94A0416}"/>
                </a:ext>
              </a:extLst>
            </p:cNvPr>
            <p:cNvSpPr/>
            <p:nvPr/>
          </p:nvSpPr>
          <p:spPr>
            <a:xfrm>
              <a:off x="1504188" y="1746503"/>
              <a:ext cx="9686925" cy="4644390"/>
            </a:xfrm>
            <a:custGeom>
              <a:avLst/>
              <a:gdLst/>
              <a:ahLst/>
              <a:cxnLst/>
              <a:rect l="l" t="t" r="r" b="b"/>
              <a:pathLst>
                <a:path w="9686925" h="4644390">
                  <a:moveTo>
                    <a:pt x="9686544" y="0"/>
                  </a:moveTo>
                  <a:lnTo>
                    <a:pt x="0" y="0"/>
                  </a:lnTo>
                  <a:lnTo>
                    <a:pt x="0" y="4410468"/>
                  </a:lnTo>
                  <a:lnTo>
                    <a:pt x="0" y="4644390"/>
                  </a:lnTo>
                  <a:lnTo>
                    <a:pt x="9686544" y="4644390"/>
                  </a:lnTo>
                  <a:lnTo>
                    <a:pt x="9686544" y="4410468"/>
                  </a:lnTo>
                  <a:lnTo>
                    <a:pt x="96865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5">
              <a:extLst>
                <a:ext uri="{FF2B5EF4-FFF2-40B4-BE49-F238E27FC236}">
                  <a16:creationId xmlns:a16="http://schemas.microsoft.com/office/drawing/2014/main" id="{FEB5F8DB-409A-E240-482B-6022DCB99904}"/>
                </a:ext>
              </a:extLst>
            </p:cNvPr>
            <p:cNvSpPr/>
            <p:nvPr/>
          </p:nvSpPr>
          <p:spPr>
            <a:xfrm>
              <a:off x="1906524" y="1512569"/>
              <a:ext cx="98425" cy="4644390"/>
            </a:xfrm>
            <a:custGeom>
              <a:avLst/>
              <a:gdLst/>
              <a:ahLst/>
              <a:cxnLst/>
              <a:rect l="l" t="t" r="r" b="b"/>
              <a:pathLst>
                <a:path w="98425" h="4644390">
                  <a:moveTo>
                    <a:pt x="98298" y="0"/>
                  </a:moveTo>
                  <a:lnTo>
                    <a:pt x="0" y="0"/>
                  </a:lnTo>
                  <a:lnTo>
                    <a:pt x="0" y="4644390"/>
                  </a:lnTo>
                  <a:lnTo>
                    <a:pt x="98298" y="4644390"/>
                  </a:lnTo>
                  <a:lnTo>
                    <a:pt x="98298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26">
              <a:extLst>
                <a:ext uri="{FF2B5EF4-FFF2-40B4-BE49-F238E27FC236}">
                  <a16:creationId xmlns:a16="http://schemas.microsoft.com/office/drawing/2014/main" id="{AB0C7245-237F-94BA-4FEB-6DE89982C63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9113" y="1937817"/>
              <a:ext cx="90184" cy="245665"/>
            </a:xfrm>
            <a:prstGeom prst="rect">
              <a:avLst/>
            </a:prstGeom>
          </p:spPr>
        </p:pic>
        <p:sp>
          <p:nvSpPr>
            <p:cNvPr id="12" name="object 27">
              <a:extLst>
                <a:ext uri="{FF2B5EF4-FFF2-40B4-BE49-F238E27FC236}">
                  <a16:creationId xmlns:a16="http://schemas.microsoft.com/office/drawing/2014/main" id="{B7244A6D-5F2A-3D63-EE7B-0242753CB695}"/>
                </a:ext>
              </a:extLst>
            </p:cNvPr>
            <p:cNvSpPr/>
            <p:nvPr/>
          </p:nvSpPr>
          <p:spPr>
            <a:xfrm>
              <a:off x="926071" y="1874722"/>
              <a:ext cx="600075" cy="241300"/>
            </a:xfrm>
            <a:custGeom>
              <a:avLst/>
              <a:gdLst/>
              <a:ahLst/>
              <a:cxnLst/>
              <a:rect l="l" t="t" r="r" b="b"/>
              <a:pathLst>
                <a:path w="600075" h="241300">
                  <a:moveTo>
                    <a:pt x="275577" y="67132"/>
                  </a:moveTo>
                  <a:lnTo>
                    <a:pt x="271526" y="63093"/>
                  </a:lnTo>
                  <a:lnTo>
                    <a:pt x="261569" y="63093"/>
                  </a:lnTo>
                  <a:lnTo>
                    <a:pt x="257530" y="67132"/>
                  </a:lnTo>
                  <a:lnTo>
                    <a:pt x="257530" y="224726"/>
                  </a:lnTo>
                  <a:lnTo>
                    <a:pt x="275577" y="206692"/>
                  </a:lnTo>
                  <a:lnTo>
                    <a:pt x="275577" y="67132"/>
                  </a:lnTo>
                  <a:close/>
                </a:path>
                <a:path w="600075" h="241300">
                  <a:moveTo>
                    <a:pt x="347713" y="67144"/>
                  </a:moveTo>
                  <a:lnTo>
                    <a:pt x="343674" y="63106"/>
                  </a:lnTo>
                  <a:lnTo>
                    <a:pt x="333717" y="63106"/>
                  </a:lnTo>
                  <a:lnTo>
                    <a:pt x="329679" y="67144"/>
                  </a:lnTo>
                  <a:lnTo>
                    <a:pt x="329679" y="223177"/>
                  </a:lnTo>
                  <a:lnTo>
                    <a:pt x="347713" y="241211"/>
                  </a:lnTo>
                  <a:lnTo>
                    <a:pt x="347713" y="67144"/>
                  </a:lnTo>
                  <a:close/>
                </a:path>
                <a:path w="600075" h="241300">
                  <a:moveTo>
                    <a:pt x="599554" y="162267"/>
                  </a:moveTo>
                  <a:lnTo>
                    <a:pt x="579272" y="37706"/>
                  </a:lnTo>
                  <a:lnTo>
                    <a:pt x="541718" y="7810"/>
                  </a:lnTo>
                  <a:lnTo>
                    <a:pt x="498335" y="0"/>
                  </a:lnTo>
                  <a:lnTo>
                    <a:pt x="490131" y="330"/>
                  </a:lnTo>
                  <a:lnTo>
                    <a:pt x="445884" y="12115"/>
                  </a:lnTo>
                  <a:lnTo>
                    <a:pt x="418160" y="38277"/>
                  </a:lnTo>
                  <a:lnTo>
                    <a:pt x="399669" y="136512"/>
                  </a:lnTo>
                  <a:lnTo>
                    <a:pt x="383768" y="37744"/>
                  </a:lnTo>
                  <a:lnTo>
                    <a:pt x="346214" y="7848"/>
                  </a:lnTo>
                  <a:lnTo>
                    <a:pt x="302844" y="0"/>
                  </a:lnTo>
                  <a:lnTo>
                    <a:pt x="294640" y="330"/>
                  </a:lnTo>
                  <a:lnTo>
                    <a:pt x="250405" y="12115"/>
                  </a:lnTo>
                  <a:lnTo>
                    <a:pt x="222694" y="38277"/>
                  </a:lnTo>
                  <a:lnTo>
                    <a:pt x="203504" y="140335"/>
                  </a:lnTo>
                  <a:lnTo>
                    <a:pt x="203377" y="140335"/>
                  </a:lnTo>
                  <a:lnTo>
                    <a:pt x="184073" y="37757"/>
                  </a:lnTo>
                  <a:lnTo>
                    <a:pt x="146646" y="7886"/>
                  </a:lnTo>
                  <a:lnTo>
                    <a:pt x="103974" y="0"/>
                  </a:lnTo>
                  <a:lnTo>
                    <a:pt x="95567" y="368"/>
                  </a:lnTo>
                  <a:lnTo>
                    <a:pt x="50914" y="12001"/>
                  </a:lnTo>
                  <a:lnTo>
                    <a:pt x="22923" y="38366"/>
                  </a:lnTo>
                  <a:lnTo>
                    <a:pt x="165" y="167449"/>
                  </a:lnTo>
                  <a:lnTo>
                    <a:pt x="0" y="177279"/>
                  </a:lnTo>
                  <a:lnTo>
                    <a:pt x="2806" y="186448"/>
                  </a:lnTo>
                  <a:lnTo>
                    <a:pt x="8280" y="194335"/>
                  </a:lnTo>
                  <a:lnTo>
                    <a:pt x="16103" y="200291"/>
                  </a:lnTo>
                  <a:lnTo>
                    <a:pt x="20548" y="202526"/>
                  </a:lnTo>
                  <a:lnTo>
                    <a:pt x="25971" y="200723"/>
                  </a:lnTo>
                  <a:lnTo>
                    <a:pt x="30429" y="191858"/>
                  </a:lnTo>
                  <a:lnTo>
                    <a:pt x="28676" y="186474"/>
                  </a:lnTo>
                  <a:lnTo>
                    <a:pt x="24269" y="184213"/>
                  </a:lnTo>
                  <a:lnTo>
                    <a:pt x="19469" y="181444"/>
                  </a:lnTo>
                  <a:lnTo>
                    <a:pt x="40563" y="42113"/>
                  </a:lnTo>
                  <a:lnTo>
                    <a:pt x="75234" y="22059"/>
                  </a:lnTo>
                  <a:lnTo>
                    <a:pt x="104000" y="18021"/>
                  </a:lnTo>
                  <a:lnTo>
                    <a:pt x="111023" y="18326"/>
                  </a:lnTo>
                  <a:lnTo>
                    <a:pt x="148564" y="28333"/>
                  </a:lnTo>
                  <a:lnTo>
                    <a:pt x="195478" y="195872"/>
                  </a:lnTo>
                  <a:lnTo>
                    <a:pt x="200190" y="199085"/>
                  </a:lnTo>
                  <a:lnTo>
                    <a:pt x="208737" y="197472"/>
                  </a:lnTo>
                  <a:lnTo>
                    <a:pt x="211582" y="194614"/>
                  </a:lnTo>
                  <a:lnTo>
                    <a:pt x="240563" y="40373"/>
                  </a:lnTo>
                  <a:lnTo>
                    <a:pt x="241528" y="38798"/>
                  </a:lnTo>
                  <a:lnTo>
                    <a:pt x="281952" y="20320"/>
                  </a:lnTo>
                  <a:lnTo>
                    <a:pt x="302844" y="18021"/>
                  </a:lnTo>
                  <a:lnTo>
                    <a:pt x="310083" y="18364"/>
                  </a:lnTo>
                  <a:lnTo>
                    <a:pt x="348437" y="28422"/>
                  </a:lnTo>
                  <a:lnTo>
                    <a:pt x="390677" y="195059"/>
                  </a:lnTo>
                  <a:lnTo>
                    <a:pt x="394373" y="198259"/>
                  </a:lnTo>
                  <a:lnTo>
                    <a:pt x="403098" y="198272"/>
                  </a:lnTo>
                  <a:lnTo>
                    <a:pt x="406831" y="195224"/>
                  </a:lnTo>
                  <a:lnTo>
                    <a:pt x="407771" y="190969"/>
                  </a:lnTo>
                  <a:lnTo>
                    <a:pt x="436054" y="40373"/>
                  </a:lnTo>
                  <a:lnTo>
                    <a:pt x="437019" y="38798"/>
                  </a:lnTo>
                  <a:lnTo>
                    <a:pt x="477443" y="20320"/>
                  </a:lnTo>
                  <a:lnTo>
                    <a:pt x="498335" y="18021"/>
                  </a:lnTo>
                  <a:lnTo>
                    <a:pt x="505574" y="18364"/>
                  </a:lnTo>
                  <a:lnTo>
                    <a:pt x="543941" y="28422"/>
                  </a:lnTo>
                  <a:lnTo>
                    <a:pt x="583869" y="178015"/>
                  </a:lnTo>
                  <a:lnTo>
                    <a:pt x="599554" y="162267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rgbClr val="38AA00"/>
                </a:solidFill>
              </a:endParaRPr>
            </a:p>
          </p:txBody>
        </p:sp>
        <p:pic>
          <p:nvPicPr>
            <p:cNvPr id="13" name="object 28">
              <a:extLst>
                <a:ext uri="{FF2B5EF4-FFF2-40B4-BE49-F238E27FC236}">
                  <a16:creationId xmlns:a16="http://schemas.microsoft.com/office/drawing/2014/main" id="{F0A58C3E-D617-E8C2-1C0B-ACFB12AA78CC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83593" y="1766531"/>
              <a:ext cx="90184" cy="90149"/>
            </a:xfrm>
            <a:prstGeom prst="rect">
              <a:avLst/>
            </a:prstGeom>
          </p:spPr>
        </p:pic>
        <p:pic>
          <p:nvPicPr>
            <p:cNvPr id="14" name="object 29">
              <a:extLst>
                <a:ext uri="{FF2B5EF4-FFF2-40B4-BE49-F238E27FC236}">
                  <a16:creationId xmlns:a16="http://schemas.microsoft.com/office/drawing/2014/main" id="{7C294D34-D5A7-8994-47AC-F19256E49D01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5188" y="1766530"/>
              <a:ext cx="90184" cy="90149"/>
            </a:xfrm>
            <a:prstGeom prst="rect">
              <a:avLst/>
            </a:prstGeom>
          </p:spPr>
        </p:pic>
        <p:pic>
          <p:nvPicPr>
            <p:cNvPr id="15" name="object 30">
              <a:extLst>
                <a:ext uri="{FF2B5EF4-FFF2-40B4-BE49-F238E27FC236}">
                  <a16:creationId xmlns:a16="http://schemas.microsoft.com/office/drawing/2014/main" id="{29C48FAE-FD24-067E-F351-35B9E4EB9C3B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79095" y="1766529"/>
              <a:ext cx="90184" cy="90149"/>
            </a:xfrm>
            <a:prstGeom prst="rect">
              <a:avLst/>
            </a:prstGeom>
          </p:spPr>
        </p:pic>
        <p:sp>
          <p:nvSpPr>
            <p:cNvPr id="16" name="object 31">
              <a:extLst>
                <a:ext uri="{FF2B5EF4-FFF2-40B4-BE49-F238E27FC236}">
                  <a16:creationId xmlns:a16="http://schemas.microsoft.com/office/drawing/2014/main" id="{0C1772C5-E92C-0C3B-7656-54840447179E}"/>
                </a:ext>
              </a:extLst>
            </p:cNvPr>
            <p:cNvSpPr/>
            <p:nvPr/>
          </p:nvSpPr>
          <p:spPr>
            <a:xfrm>
              <a:off x="950798" y="1919782"/>
              <a:ext cx="743585" cy="461009"/>
            </a:xfrm>
            <a:custGeom>
              <a:avLst/>
              <a:gdLst/>
              <a:ahLst/>
              <a:cxnLst/>
              <a:rect l="l" t="t" r="r" b="b"/>
              <a:pathLst>
                <a:path w="743585" h="461010">
                  <a:moveTo>
                    <a:pt x="158978" y="216522"/>
                  </a:moveTo>
                  <a:lnTo>
                    <a:pt x="153962" y="198450"/>
                  </a:lnTo>
                  <a:lnTo>
                    <a:pt x="124599" y="92646"/>
                  </a:lnTo>
                  <a:lnTo>
                    <a:pt x="124561" y="22034"/>
                  </a:lnTo>
                  <a:lnTo>
                    <a:pt x="120548" y="18034"/>
                  </a:lnTo>
                  <a:lnTo>
                    <a:pt x="110604" y="18034"/>
                  </a:lnTo>
                  <a:lnTo>
                    <a:pt x="106591" y="22034"/>
                  </a:lnTo>
                  <a:lnTo>
                    <a:pt x="106553" y="93878"/>
                  </a:lnTo>
                  <a:lnTo>
                    <a:pt x="135293" y="198450"/>
                  </a:lnTo>
                  <a:lnTo>
                    <a:pt x="70485" y="198450"/>
                  </a:lnTo>
                  <a:lnTo>
                    <a:pt x="70485" y="216522"/>
                  </a:lnTo>
                  <a:lnTo>
                    <a:pt x="70485" y="333756"/>
                  </a:lnTo>
                  <a:lnTo>
                    <a:pt x="52451" y="333756"/>
                  </a:lnTo>
                  <a:lnTo>
                    <a:pt x="52451" y="216522"/>
                  </a:lnTo>
                  <a:lnTo>
                    <a:pt x="70485" y="216522"/>
                  </a:lnTo>
                  <a:lnTo>
                    <a:pt x="70485" y="198450"/>
                  </a:lnTo>
                  <a:lnTo>
                    <a:pt x="23723" y="198450"/>
                  </a:lnTo>
                  <a:lnTo>
                    <a:pt x="52451" y="95072"/>
                  </a:lnTo>
                  <a:lnTo>
                    <a:pt x="52451" y="22034"/>
                  </a:lnTo>
                  <a:lnTo>
                    <a:pt x="48412" y="17995"/>
                  </a:lnTo>
                  <a:lnTo>
                    <a:pt x="38455" y="17995"/>
                  </a:lnTo>
                  <a:lnTo>
                    <a:pt x="34404" y="22034"/>
                  </a:lnTo>
                  <a:lnTo>
                    <a:pt x="34404" y="92646"/>
                  </a:lnTo>
                  <a:lnTo>
                    <a:pt x="0" y="216522"/>
                  </a:lnTo>
                  <a:lnTo>
                    <a:pt x="34404" y="216522"/>
                  </a:lnTo>
                  <a:lnTo>
                    <a:pt x="34404" y="351790"/>
                  </a:lnTo>
                  <a:lnTo>
                    <a:pt x="60629" y="351790"/>
                  </a:lnTo>
                  <a:lnTo>
                    <a:pt x="78663" y="333756"/>
                  </a:lnTo>
                  <a:lnTo>
                    <a:pt x="88493" y="323926"/>
                  </a:lnTo>
                  <a:lnTo>
                    <a:pt x="88493" y="216522"/>
                  </a:lnTo>
                  <a:lnTo>
                    <a:pt x="106527" y="216522"/>
                  </a:lnTo>
                  <a:lnTo>
                    <a:pt x="106527" y="305866"/>
                  </a:lnTo>
                  <a:lnTo>
                    <a:pt x="124561" y="287832"/>
                  </a:lnTo>
                  <a:lnTo>
                    <a:pt x="124561" y="216522"/>
                  </a:lnTo>
                  <a:lnTo>
                    <a:pt x="158978" y="216522"/>
                  </a:lnTo>
                  <a:close/>
                </a:path>
                <a:path w="743585" h="461010">
                  <a:moveTo>
                    <a:pt x="743127" y="0"/>
                  </a:moveTo>
                  <a:lnTo>
                    <a:pt x="616864" y="0"/>
                  </a:lnTo>
                  <a:lnTo>
                    <a:pt x="611886" y="0"/>
                  </a:lnTo>
                  <a:lnTo>
                    <a:pt x="607847" y="4038"/>
                  </a:lnTo>
                  <a:lnTo>
                    <a:pt x="607847" y="13995"/>
                  </a:lnTo>
                  <a:lnTo>
                    <a:pt x="611886" y="18034"/>
                  </a:lnTo>
                  <a:lnTo>
                    <a:pt x="712241" y="18034"/>
                  </a:lnTo>
                  <a:lnTo>
                    <a:pt x="409448" y="320814"/>
                  </a:lnTo>
                  <a:lnTo>
                    <a:pt x="269659" y="181076"/>
                  </a:lnTo>
                  <a:lnTo>
                    <a:pt x="2679" y="447840"/>
                  </a:lnTo>
                  <a:lnTo>
                    <a:pt x="2578" y="453542"/>
                  </a:lnTo>
                  <a:lnTo>
                    <a:pt x="9486" y="460705"/>
                  </a:lnTo>
                  <a:lnTo>
                    <a:pt x="15201" y="460806"/>
                  </a:lnTo>
                  <a:lnTo>
                    <a:pt x="269659" y="206578"/>
                  </a:lnTo>
                  <a:lnTo>
                    <a:pt x="409448" y="346303"/>
                  </a:lnTo>
                  <a:lnTo>
                    <a:pt x="725081" y="31000"/>
                  </a:lnTo>
                  <a:lnTo>
                    <a:pt x="725081" y="131191"/>
                  </a:lnTo>
                  <a:lnTo>
                    <a:pt x="729132" y="135229"/>
                  </a:lnTo>
                  <a:lnTo>
                    <a:pt x="739089" y="135229"/>
                  </a:lnTo>
                  <a:lnTo>
                    <a:pt x="743127" y="131191"/>
                  </a:lnTo>
                  <a:lnTo>
                    <a:pt x="743127" y="0"/>
                  </a:lnTo>
                  <a:close/>
                </a:path>
              </a:pathLst>
            </a:custGeom>
            <a:solidFill>
              <a:srgbClr val="FF6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32">
            <a:extLst>
              <a:ext uri="{FF2B5EF4-FFF2-40B4-BE49-F238E27FC236}">
                <a16:creationId xmlns:a16="http://schemas.microsoft.com/office/drawing/2014/main" id="{C75270D7-63D6-D7B6-F458-271A22203D37}"/>
              </a:ext>
            </a:extLst>
          </p:cNvPr>
          <p:cNvSpPr txBox="1"/>
          <p:nvPr/>
        </p:nvSpPr>
        <p:spPr>
          <a:xfrm>
            <a:off x="1310799" y="1138153"/>
            <a:ext cx="10591899" cy="544380"/>
          </a:xfrm>
          <a:prstGeom prst="rect">
            <a:avLst/>
          </a:prstGeom>
        </p:spPr>
        <p:txBody>
          <a:bodyPr vert="horz" wrap="square" lIns="0" tIns="203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05"/>
              </a:spcBef>
              <a:tabLst>
                <a:tab pos="278765" algn="l"/>
                <a:tab pos="546100" algn="l"/>
              </a:tabLst>
            </a:pPr>
            <a:r>
              <a:rPr sz="2200" i="1" spc="50" dirty="0">
                <a:solidFill>
                  <a:srgbClr val="FB671A"/>
                </a:solidFill>
                <a:latin typeface="Arial"/>
                <a:cs typeface="Arial"/>
              </a:rPr>
              <a:t>	</a:t>
            </a:r>
            <a:r>
              <a:rPr sz="2200" i="1" spc="-40" dirty="0">
                <a:solidFill>
                  <a:srgbClr val="38AA00"/>
                </a:solidFill>
                <a:latin typeface="Arial"/>
                <a:cs typeface="Arial"/>
              </a:rPr>
              <a:t>Frente</a:t>
            </a:r>
            <a:r>
              <a:rPr sz="2200" i="1" spc="3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25" dirty="0">
                <a:solidFill>
                  <a:srgbClr val="38AA00"/>
                </a:solidFill>
                <a:latin typeface="Arial"/>
                <a:cs typeface="Arial"/>
              </a:rPr>
              <a:t>al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80" dirty="0">
                <a:solidFill>
                  <a:srgbClr val="38AA00"/>
                </a:solidFill>
                <a:latin typeface="Arial"/>
                <a:cs typeface="Arial"/>
              </a:rPr>
              <a:t>sistema</a:t>
            </a:r>
            <a:r>
              <a:rPr sz="2200" i="1" spc="6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>
                <a:solidFill>
                  <a:srgbClr val="38AA00"/>
                </a:solidFill>
                <a:latin typeface="Arial"/>
                <a:cs typeface="Arial"/>
              </a:rPr>
              <a:t>gestión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de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35" dirty="0">
                <a:solidFill>
                  <a:srgbClr val="38AA00"/>
                </a:solidFill>
                <a:latin typeface="Arial"/>
                <a:cs typeface="Arial"/>
              </a:rPr>
              <a:t>seguridad</a:t>
            </a:r>
            <a:r>
              <a:rPr sz="2200" i="1" spc="6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65" dirty="0">
                <a:solidFill>
                  <a:srgbClr val="38AA00"/>
                </a:solidFill>
                <a:latin typeface="Arial"/>
                <a:cs typeface="Arial"/>
              </a:rPr>
              <a:t>y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55" dirty="0">
                <a:solidFill>
                  <a:srgbClr val="38AA00"/>
                </a:solidFill>
                <a:latin typeface="Arial"/>
                <a:cs typeface="Arial"/>
              </a:rPr>
              <a:t>salud</a:t>
            </a:r>
            <a:r>
              <a:rPr sz="2200" i="1" spc="7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100" dirty="0">
                <a:solidFill>
                  <a:srgbClr val="38AA00"/>
                </a:solidFill>
                <a:latin typeface="Arial"/>
                <a:cs typeface="Arial"/>
              </a:rPr>
              <a:t>en</a:t>
            </a:r>
            <a:r>
              <a:rPr sz="2200" i="1" spc="55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-45" dirty="0" err="1">
                <a:solidFill>
                  <a:srgbClr val="38AA00"/>
                </a:solidFill>
                <a:latin typeface="Arial"/>
                <a:cs typeface="Arial"/>
              </a:rPr>
              <a:t>el</a:t>
            </a:r>
            <a:r>
              <a:rPr sz="2200" i="1" spc="50" dirty="0">
                <a:solidFill>
                  <a:srgbClr val="38AA00"/>
                </a:solidFill>
                <a:latin typeface="Arial"/>
                <a:cs typeface="Arial"/>
              </a:rPr>
              <a:t> </a:t>
            </a:r>
            <a:r>
              <a:rPr sz="2200" i="1" spc="30" dirty="0" err="1">
                <a:solidFill>
                  <a:srgbClr val="38AA00"/>
                </a:solidFill>
                <a:latin typeface="Arial"/>
                <a:cs typeface="Arial"/>
              </a:rPr>
              <a:t>trabajo</a:t>
            </a:r>
            <a:endParaRPr sz="2200" dirty="0">
              <a:solidFill>
                <a:srgbClr val="38AA00"/>
              </a:solidFill>
              <a:latin typeface="Arial"/>
              <a:cs typeface="Arial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FFC9746-6112-5E5C-2352-FC1C0D934A82}"/>
              </a:ext>
            </a:extLst>
          </p:cNvPr>
          <p:cNvSpPr txBox="1"/>
          <p:nvPr/>
        </p:nvSpPr>
        <p:spPr>
          <a:xfrm>
            <a:off x="594925" y="1886685"/>
            <a:ext cx="10501714" cy="1753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74520">
              <a:lnSpc>
                <a:spcPct val="100000"/>
              </a:lnSpc>
              <a:spcBef>
                <a:spcPts val="1625"/>
              </a:spcBef>
            </a:pPr>
            <a:r>
              <a:rPr lang="es-ES" sz="2000" spc="-30" dirty="0">
                <a:latin typeface="Calibri Light"/>
                <a:cs typeface="Calibri Light"/>
              </a:rPr>
              <a:t>Contratista</a:t>
            </a:r>
            <a:endParaRPr lang="es-ES" sz="20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lang="es-ES" sz="2000" dirty="0">
              <a:latin typeface="Calibri Light"/>
              <a:cs typeface="Calibri Light"/>
            </a:endParaRPr>
          </a:p>
          <a:p>
            <a:pPr marL="2507615" indent="-229235">
              <a:lnSpc>
                <a:spcPct val="100000"/>
              </a:lnSpc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lang="es-ES" sz="1800" spc="-10" dirty="0">
                <a:latin typeface="Calibri Light"/>
                <a:cs typeface="Calibri Light"/>
              </a:rPr>
              <a:t>Procurar</a:t>
            </a:r>
            <a:r>
              <a:rPr lang="es-ES" sz="180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el</a:t>
            </a:r>
            <a:r>
              <a:rPr lang="es-ES" sz="180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cuidado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integral </a:t>
            </a:r>
            <a:r>
              <a:rPr lang="es-ES" sz="1800" spc="5" dirty="0">
                <a:latin typeface="Calibri Light"/>
                <a:cs typeface="Calibri Light"/>
              </a:rPr>
              <a:t>de</a:t>
            </a:r>
            <a:r>
              <a:rPr lang="es-ES" sz="1800" spc="1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su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salud.</a:t>
            </a:r>
          </a:p>
          <a:p>
            <a:pPr marL="2507615" marR="5080" indent="-228600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07615" algn="l"/>
                <a:tab pos="2508250" algn="l"/>
              </a:tabLst>
            </a:pPr>
            <a:r>
              <a:rPr lang="es-ES" sz="1800" spc="-5" dirty="0">
                <a:latin typeface="Calibri Light"/>
                <a:cs typeface="Calibri Light"/>
              </a:rPr>
              <a:t>Contar</a:t>
            </a:r>
            <a:r>
              <a:rPr lang="es-ES" sz="1800" spc="34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con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los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elementos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10" dirty="0">
                <a:latin typeface="Calibri Light"/>
                <a:cs typeface="Calibri Light"/>
              </a:rPr>
              <a:t>de</a:t>
            </a:r>
            <a:r>
              <a:rPr lang="es-ES" sz="1800" spc="35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protección</a:t>
            </a:r>
            <a:r>
              <a:rPr lang="es-ES" sz="1800" spc="36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personal</a:t>
            </a:r>
            <a:r>
              <a:rPr lang="es-ES" sz="1800" spc="355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necesarios</a:t>
            </a:r>
            <a:r>
              <a:rPr lang="es-ES" sz="1800" spc="360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para</a:t>
            </a:r>
            <a:r>
              <a:rPr lang="es-ES" sz="1800" spc="34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ejecutar</a:t>
            </a:r>
            <a:r>
              <a:rPr lang="es-ES" sz="1800" spc="350" dirty="0">
                <a:latin typeface="Calibri Light"/>
                <a:cs typeface="Calibri Light"/>
              </a:rPr>
              <a:t> </a:t>
            </a:r>
            <a:r>
              <a:rPr lang="es-ES" sz="1800" spc="5" dirty="0">
                <a:latin typeface="Calibri Light"/>
                <a:cs typeface="Calibri Light"/>
              </a:rPr>
              <a:t>la</a:t>
            </a:r>
            <a:r>
              <a:rPr lang="es-ES" sz="1800" spc="34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actividad </a:t>
            </a:r>
            <a:r>
              <a:rPr lang="es-ES" sz="1800" spc="-405" dirty="0">
                <a:latin typeface="Calibri Light"/>
                <a:cs typeface="Calibri Light"/>
              </a:rPr>
              <a:t> </a:t>
            </a:r>
            <a:r>
              <a:rPr lang="es-ES" sz="1800" spc="-10" dirty="0">
                <a:latin typeface="Calibri Light"/>
                <a:cs typeface="Calibri Light"/>
              </a:rPr>
              <a:t>contratada,</a:t>
            </a:r>
            <a:r>
              <a:rPr lang="es-ES" sz="1800" spc="20" dirty="0">
                <a:latin typeface="Calibri Light"/>
                <a:cs typeface="Calibri Light"/>
              </a:rPr>
              <a:t> </a:t>
            </a:r>
            <a:r>
              <a:rPr lang="es-ES" sz="1800" spc="-5" dirty="0">
                <a:latin typeface="Calibri Light"/>
                <a:cs typeface="Calibri Light"/>
              </a:rPr>
              <a:t>para </a:t>
            </a:r>
            <a:r>
              <a:rPr lang="es-ES" sz="1800" spc="5" dirty="0">
                <a:latin typeface="Calibri Light"/>
                <a:cs typeface="Calibri Light"/>
              </a:rPr>
              <a:t>lo </a:t>
            </a:r>
            <a:r>
              <a:rPr lang="es-ES" sz="1800" dirty="0">
                <a:latin typeface="Calibri Light"/>
                <a:cs typeface="Calibri Light"/>
              </a:rPr>
              <a:t>cual</a:t>
            </a:r>
            <a:r>
              <a:rPr lang="es-ES" sz="1800" spc="20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asumirá</a:t>
            </a:r>
            <a:r>
              <a:rPr lang="es-ES" sz="1800" spc="-5" dirty="0">
                <a:latin typeface="Calibri Light"/>
                <a:cs typeface="Calibri Light"/>
              </a:rPr>
              <a:t> </a:t>
            </a:r>
            <a:r>
              <a:rPr lang="es-ES" sz="1800" dirty="0">
                <a:latin typeface="Calibri Light"/>
                <a:cs typeface="Calibri Light"/>
              </a:rPr>
              <a:t>su</a:t>
            </a:r>
            <a:r>
              <a:rPr lang="es-ES" sz="1800" spc="15" dirty="0">
                <a:latin typeface="Calibri Light"/>
                <a:cs typeface="Calibri Light"/>
              </a:rPr>
              <a:t> </a:t>
            </a:r>
            <a:r>
              <a:rPr lang="es-ES" sz="1800" spc="-10" dirty="0">
                <a:latin typeface="Calibri Light"/>
                <a:cs typeface="Calibri Light"/>
              </a:rPr>
              <a:t>costo.</a:t>
            </a:r>
            <a:endParaRPr lang="es-ES" sz="1800" dirty="0">
              <a:latin typeface="Calibri Light"/>
              <a:cs typeface="Calibri Light"/>
            </a:endParaRPr>
          </a:p>
        </p:txBody>
      </p:sp>
      <p:sp>
        <p:nvSpPr>
          <p:cNvPr id="6" name="object 37">
            <a:extLst>
              <a:ext uri="{FF2B5EF4-FFF2-40B4-BE49-F238E27FC236}">
                <a16:creationId xmlns:a16="http://schemas.microsoft.com/office/drawing/2014/main" id="{9F699024-2EA1-C091-4FF3-E60972BC12CB}"/>
              </a:ext>
            </a:extLst>
          </p:cNvPr>
          <p:cNvSpPr txBox="1">
            <a:spLocks/>
          </p:cNvSpPr>
          <p:nvPr/>
        </p:nvSpPr>
        <p:spPr>
          <a:xfrm>
            <a:off x="503338" y="3836513"/>
            <a:ext cx="11238230" cy="302775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3020">
              <a:lnSpc>
                <a:spcPct val="100000"/>
              </a:lnSpc>
              <a:spcBef>
                <a:spcPts val="114"/>
              </a:spcBef>
            </a:pPr>
            <a:r>
              <a:rPr lang="es-ES" sz="1600" dirty="0">
                <a:latin typeface="+mj-lt"/>
              </a:rPr>
              <a:t>enfermedades</a:t>
            </a:r>
            <a:r>
              <a:rPr lang="es-ES" sz="1600" spc="-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laborales.</a:t>
            </a:r>
          </a:p>
          <a:p>
            <a:pPr marL="2573020" marR="5080" algn="just">
              <a:lnSpc>
                <a:spcPct val="100899"/>
              </a:lnSpc>
              <a:spcBef>
                <a:spcPts val="1600"/>
              </a:spcBef>
              <a:buFont typeface="Arial MT"/>
              <a:buChar char="•"/>
              <a:tabLst>
                <a:tab pos="2573655" algn="l"/>
              </a:tabLst>
            </a:pPr>
            <a:r>
              <a:rPr lang="es-ES" sz="1600" spc="-5" dirty="0">
                <a:latin typeface="+mj-lt"/>
              </a:rPr>
              <a:t>Participar </a:t>
            </a:r>
            <a:r>
              <a:rPr lang="es-ES" sz="1600" spc="5" dirty="0">
                <a:latin typeface="+mj-lt"/>
              </a:rPr>
              <a:t>en </a:t>
            </a:r>
            <a:r>
              <a:rPr lang="es-ES" sz="1600" dirty="0">
                <a:latin typeface="+mj-lt"/>
              </a:rPr>
              <a:t>las </a:t>
            </a:r>
            <a:r>
              <a:rPr lang="es-ES" sz="1600" spc="5" dirty="0">
                <a:latin typeface="+mj-lt"/>
              </a:rPr>
              <a:t>actividades </a:t>
            </a:r>
            <a:r>
              <a:rPr lang="es-ES" sz="1600" spc="10" dirty="0">
                <a:latin typeface="+mj-lt"/>
              </a:rPr>
              <a:t>de </a:t>
            </a:r>
            <a:r>
              <a:rPr lang="es-ES" sz="1600" spc="-5" dirty="0">
                <a:latin typeface="+mj-lt"/>
              </a:rPr>
              <a:t>Prevención </a:t>
            </a:r>
            <a:r>
              <a:rPr lang="es-ES" sz="1600" spc="5" dirty="0">
                <a:latin typeface="+mj-lt"/>
              </a:rPr>
              <a:t>y </a:t>
            </a:r>
            <a:r>
              <a:rPr lang="es-ES" sz="1600" dirty="0">
                <a:latin typeface="+mj-lt"/>
              </a:rPr>
              <a:t>Promoción </a:t>
            </a:r>
            <a:r>
              <a:rPr lang="es-ES" sz="1600" spc="-5" dirty="0">
                <a:latin typeface="+mj-lt"/>
              </a:rPr>
              <a:t>organizadas </a:t>
            </a:r>
            <a:r>
              <a:rPr lang="es-ES" sz="1600" spc="5" dirty="0">
                <a:latin typeface="+mj-lt"/>
              </a:rPr>
              <a:t>por los </a:t>
            </a:r>
            <a:r>
              <a:rPr lang="es-ES" sz="1600" spc="-10" dirty="0">
                <a:latin typeface="+mj-lt"/>
              </a:rPr>
              <a:t>contratantes, </a:t>
            </a:r>
            <a:r>
              <a:rPr lang="es-ES" sz="1600" spc="-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los</a:t>
            </a:r>
            <a:r>
              <a:rPr lang="es-ES" sz="1600" spc="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Comités</a:t>
            </a:r>
            <a:r>
              <a:rPr lang="es-ES" sz="1600" spc="5" dirty="0">
                <a:latin typeface="+mj-lt"/>
              </a:rPr>
              <a:t> </a:t>
            </a:r>
            <a:r>
              <a:rPr lang="es-ES" sz="1600" spc="-5" dirty="0">
                <a:latin typeface="+mj-lt"/>
              </a:rPr>
              <a:t>Paritarios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de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Seguridad y Salud </a:t>
            </a:r>
            <a:r>
              <a:rPr lang="es-ES" sz="1600" spc="10" dirty="0">
                <a:latin typeface="+mj-lt"/>
              </a:rPr>
              <a:t>en </a:t>
            </a:r>
            <a:r>
              <a:rPr lang="es-ES" sz="1600" spc="5" dirty="0">
                <a:latin typeface="+mj-lt"/>
              </a:rPr>
              <a:t>el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-25" dirty="0">
                <a:latin typeface="+mj-lt"/>
              </a:rPr>
              <a:t>Trabajo</a:t>
            </a:r>
            <a:r>
              <a:rPr lang="es-ES" sz="1600" spc="-2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o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Vigías</a:t>
            </a:r>
            <a:r>
              <a:rPr lang="es-ES" sz="1600" spc="5" dirty="0">
                <a:latin typeface="+mj-lt"/>
              </a:rPr>
              <a:t> Ocupacionales o la 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-5" dirty="0">
                <a:latin typeface="+mj-lt"/>
              </a:rPr>
              <a:t>Administradora </a:t>
            </a:r>
            <a:r>
              <a:rPr lang="es-ES" sz="1600" spc="5" dirty="0">
                <a:latin typeface="+mj-lt"/>
              </a:rPr>
              <a:t>de</a:t>
            </a:r>
            <a:r>
              <a:rPr lang="es-ES" sz="1600" spc="1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Riesgos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Laborales.</a:t>
            </a:r>
          </a:p>
          <a:p>
            <a:pPr marL="2572385" marR="6350" algn="just">
              <a:lnSpc>
                <a:spcPct val="101099"/>
              </a:lnSpc>
              <a:spcBef>
                <a:spcPts val="1595"/>
              </a:spcBef>
              <a:buFont typeface="Arial MT"/>
              <a:buChar char="•"/>
              <a:tabLst>
                <a:tab pos="2573655" algn="l"/>
              </a:tabLst>
            </a:pPr>
            <a:r>
              <a:rPr lang="es-ES" sz="1600" spc="5" dirty="0">
                <a:latin typeface="+mj-lt"/>
              </a:rPr>
              <a:t>Cumplir las normas, </a:t>
            </a:r>
            <a:r>
              <a:rPr lang="es-ES" sz="1600" dirty="0">
                <a:latin typeface="+mj-lt"/>
              </a:rPr>
              <a:t>reglamentos </a:t>
            </a:r>
            <a:r>
              <a:rPr lang="es-ES" sz="1600" spc="5" dirty="0">
                <a:latin typeface="+mj-lt"/>
              </a:rPr>
              <a:t>e instrucciones del </a:t>
            </a:r>
            <a:r>
              <a:rPr lang="es-ES" sz="1600" dirty="0">
                <a:latin typeface="+mj-lt"/>
              </a:rPr>
              <a:t>Sistema </a:t>
            </a:r>
            <a:r>
              <a:rPr lang="es-ES" sz="1600" spc="5" dirty="0">
                <a:latin typeface="+mj-lt"/>
              </a:rPr>
              <a:t>de </a:t>
            </a:r>
            <a:r>
              <a:rPr lang="es-ES" sz="1600" dirty="0">
                <a:latin typeface="+mj-lt"/>
              </a:rPr>
              <a:t>Gestión </a:t>
            </a:r>
            <a:r>
              <a:rPr lang="es-ES" sz="1600" spc="5" dirty="0">
                <a:latin typeface="+mj-lt"/>
              </a:rPr>
              <a:t>de la Seguridad y 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Salud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en</a:t>
            </a:r>
            <a:r>
              <a:rPr lang="es-ES" sz="1600" spc="15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el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-20" dirty="0">
                <a:latin typeface="+mj-lt"/>
              </a:rPr>
              <a:t>Trabajo</a:t>
            </a:r>
            <a:r>
              <a:rPr lang="es-ES" sz="1600" dirty="0">
                <a:latin typeface="+mj-lt"/>
              </a:rPr>
              <a:t> </a:t>
            </a:r>
            <a:r>
              <a:rPr lang="es-ES" sz="1600" spc="-30" dirty="0">
                <a:latin typeface="+mj-lt"/>
              </a:rPr>
              <a:t>SG-SST.</a:t>
            </a: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404040"/>
              </a:buClr>
              <a:buFont typeface="Arial MT"/>
              <a:buChar char="•"/>
            </a:pPr>
            <a:endParaRPr lang="es-ES" sz="1600" dirty="0">
              <a:latin typeface="+mj-lt"/>
            </a:endParaRPr>
          </a:p>
          <a:p>
            <a:pPr marL="2573020" indent="-22923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572385" algn="l"/>
                <a:tab pos="2573655" algn="l"/>
              </a:tabLst>
            </a:pPr>
            <a:r>
              <a:rPr lang="es-ES" sz="1600" spc="-5" dirty="0">
                <a:latin typeface="+mj-lt"/>
              </a:rPr>
              <a:t>Informar</a:t>
            </a:r>
            <a:r>
              <a:rPr lang="es-ES" sz="1600" spc="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oportunamente</a:t>
            </a:r>
            <a:r>
              <a:rPr lang="es-ES" sz="1600" spc="25" dirty="0">
                <a:latin typeface="+mj-lt"/>
              </a:rPr>
              <a:t> </a:t>
            </a:r>
            <a:r>
              <a:rPr lang="es-ES" sz="1600" spc="5" dirty="0">
                <a:latin typeface="+mj-lt"/>
              </a:rPr>
              <a:t>a </a:t>
            </a:r>
            <a:r>
              <a:rPr lang="es-ES" sz="1600" dirty="0">
                <a:latin typeface="+mj-lt"/>
              </a:rPr>
              <a:t>los</a:t>
            </a:r>
            <a:r>
              <a:rPr lang="es-ES" sz="1600" spc="15" dirty="0">
                <a:latin typeface="+mj-lt"/>
              </a:rPr>
              <a:t> </a:t>
            </a:r>
            <a:r>
              <a:rPr lang="es-ES" sz="1600" spc="-10" dirty="0">
                <a:latin typeface="+mj-lt"/>
              </a:rPr>
              <a:t>contratantes</a:t>
            </a:r>
            <a:r>
              <a:rPr lang="es-ES" sz="1600" spc="2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toda</a:t>
            </a:r>
            <a:r>
              <a:rPr lang="es-ES" sz="1600" spc="5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novedad</a:t>
            </a:r>
            <a:r>
              <a:rPr lang="es-ES" sz="1600" spc="30" dirty="0">
                <a:latin typeface="+mj-lt"/>
              </a:rPr>
              <a:t> </a:t>
            </a:r>
            <a:r>
              <a:rPr lang="es-ES" sz="1600" dirty="0">
                <a:latin typeface="+mj-lt"/>
              </a:rPr>
              <a:t>derivada</a:t>
            </a:r>
            <a:r>
              <a:rPr lang="es-ES" sz="1600" spc="5" dirty="0">
                <a:latin typeface="+mj-lt"/>
              </a:rPr>
              <a:t> del</a:t>
            </a:r>
            <a:r>
              <a:rPr lang="es-ES" sz="1600" spc="10" dirty="0">
                <a:latin typeface="+mj-lt"/>
              </a:rPr>
              <a:t> </a:t>
            </a:r>
            <a:r>
              <a:rPr lang="es-ES" sz="1600" spc="-10" dirty="0">
                <a:latin typeface="+mj-lt"/>
              </a:rPr>
              <a:t>contrato.</a:t>
            </a: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lang="es-ES" sz="1600" dirty="0">
              <a:latin typeface="+mj-lt"/>
            </a:endParaRPr>
          </a:p>
          <a:p>
            <a:pPr marL="12700">
              <a:lnSpc>
                <a:spcPct val="100000"/>
              </a:lnSpc>
            </a:pPr>
            <a:r>
              <a:rPr lang="es-ES" sz="1600" i="1" spc="-10" dirty="0">
                <a:latin typeface="+mj-lt"/>
                <a:cs typeface="Calibri Light"/>
              </a:rPr>
              <a:t>Decreto</a:t>
            </a:r>
            <a:r>
              <a:rPr lang="es-ES" sz="1600" i="1" spc="25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1072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del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10" dirty="0">
                <a:latin typeface="+mj-lt"/>
                <a:cs typeface="Calibri Light"/>
              </a:rPr>
              <a:t>2015</a:t>
            </a:r>
            <a:r>
              <a:rPr lang="es-ES" sz="1600" i="1" spc="10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-</a:t>
            </a:r>
            <a:r>
              <a:rPr lang="es-ES" sz="1600" i="1" spc="-10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Artículo</a:t>
            </a:r>
            <a:r>
              <a:rPr lang="es-ES" sz="1600" i="1" spc="15" dirty="0">
                <a:latin typeface="+mj-lt"/>
                <a:cs typeface="Calibri Light"/>
              </a:rPr>
              <a:t> </a:t>
            </a:r>
            <a:r>
              <a:rPr lang="es-ES" sz="1600" i="1" spc="-5" dirty="0">
                <a:latin typeface="+mj-lt"/>
                <a:cs typeface="Calibri Light"/>
              </a:rPr>
              <a:t>2.2.4.2.2.16.</a:t>
            </a:r>
            <a:r>
              <a:rPr lang="es-ES" sz="1600" i="1" spc="20" dirty="0">
                <a:latin typeface="+mj-lt"/>
                <a:cs typeface="Calibri Light"/>
              </a:rPr>
              <a:t> </a:t>
            </a:r>
            <a:endParaRPr lang="es-ES" sz="1600" dirty="0">
              <a:latin typeface="+mj-l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59743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8">
            <a:extLst>
              <a:ext uri="{FF2B5EF4-FFF2-40B4-BE49-F238E27FC236}">
                <a16:creationId xmlns:a16="http://schemas.microsoft.com/office/drawing/2014/main" id="{EEEAB407-B9B4-12EE-3038-EBE3EF237545}"/>
              </a:ext>
            </a:extLst>
          </p:cNvPr>
          <p:cNvSpPr txBox="1"/>
          <p:nvPr/>
        </p:nvSpPr>
        <p:spPr>
          <a:xfrm>
            <a:off x="4988805" y="2969861"/>
            <a:ext cx="4860425" cy="9380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s-ES" sz="3200" b="1" spc="-15" dirty="0">
                <a:solidFill>
                  <a:srgbClr val="38AA00"/>
                </a:solidFill>
                <a:latin typeface="Arial"/>
                <a:cs typeface="Arial"/>
              </a:rPr>
              <a:t>Conceptos</a:t>
            </a:r>
            <a:endParaRPr sz="32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seguridad </a:t>
            </a:r>
            <a:r>
              <a:rPr sz="2400" i="1" dirty="0">
                <a:latin typeface="Calibri"/>
                <a:cs typeface="Calibri"/>
              </a:rPr>
              <a:t>y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salud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en</a:t>
            </a:r>
            <a:r>
              <a:rPr sz="2400" i="1" spc="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el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trabajo.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2340610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sz="8800" spc="155" dirty="0">
                <a:solidFill>
                  <a:srgbClr val="FFFFFF"/>
                </a:solidFill>
                <a:latin typeface="Microsoft Sans Serif"/>
                <a:cs typeface="Microsoft Sans Serif"/>
              </a:rPr>
              <a:t>03</a:t>
            </a:r>
            <a:endParaRPr sz="8800">
              <a:latin typeface="Microsoft Sans Serif"/>
              <a:cs typeface="Microsoft Sans Serif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CC9427C-929A-8875-CAA9-20D25679ED38}"/>
              </a:ext>
            </a:extLst>
          </p:cNvPr>
          <p:cNvSpPr txBox="1"/>
          <p:nvPr/>
        </p:nvSpPr>
        <p:spPr>
          <a:xfrm>
            <a:off x="1180950" y="823765"/>
            <a:ext cx="6098582" cy="65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38AA00"/>
                </a:solidFill>
                <a:latin typeface="Arial"/>
                <a:cs typeface="Arial"/>
              </a:rPr>
              <a:t> CONDICIÓN 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404040"/>
                </a:solidFill>
                <a:latin typeface="Arial"/>
                <a:cs typeface="Arial"/>
              </a:rPr>
              <a:t> Insegura</a:t>
            </a:r>
            <a:endParaRPr lang="es-CO" sz="1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6717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5">
            <a:extLst>
              <a:ext uri="{FF2B5EF4-FFF2-40B4-BE49-F238E27FC236}">
                <a16:creationId xmlns:a16="http://schemas.microsoft.com/office/drawing/2014/main" id="{093A8F35-5FC8-1D18-0627-F37D8D9E1386}"/>
              </a:ext>
            </a:extLst>
          </p:cNvPr>
          <p:cNvSpPr txBox="1"/>
          <p:nvPr/>
        </p:nvSpPr>
        <p:spPr>
          <a:xfrm>
            <a:off x="1087280" y="2322588"/>
            <a:ext cx="5240655" cy="12458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95"/>
              </a:spcBef>
            </a:pP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Situación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intrínseca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nuestro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ambiente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trabajo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aumenta la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posibilidad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un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accidente</a:t>
            </a:r>
            <a:r>
              <a:rPr sz="265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ocurra.</a:t>
            </a:r>
            <a:endParaRPr sz="2650" dirty="0">
              <a:latin typeface="Calibri Light"/>
              <a:cs typeface="Calibri Light"/>
            </a:endParaRPr>
          </a:p>
        </p:txBody>
      </p:sp>
      <p:pic>
        <p:nvPicPr>
          <p:cNvPr id="9" name="object 6">
            <a:extLst>
              <a:ext uri="{FF2B5EF4-FFF2-40B4-BE49-F238E27FC236}">
                <a16:creationId xmlns:a16="http://schemas.microsoft.com/office/drawing/2014/main" id="{48F8FCBC-283D-F256-366B-600954DAE85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6506" y="1865376"/>
            <a:ext cx="3634828" cy="3939044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180950" y="823765"/>
            <a:ext cx="6098582" cy="65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38AA00"/>
                </a:solidFill>
                <a:latin typeface="Arial"/>
                <a:cs typeface="Arial"/>
              </a:rPr>
              <a:t> CONDICIÓN 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404040"/>
                </a:solidFill>
                <a:latin typeface="Arial"/>
                <a:cs typeface="Arial"/>
              </a:rPr>
              <a:t> Insegura</a:t>
            </a:r>
            <a:endParaRPr lang="es-CO" sz="1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7635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180950" y="823765"/>
            <a:ext cx="6098582" cy="65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38AA00"/>
                </a:solidFill>
                <a:latin typeface="Arial"/>
                <a:cs typeface="Arial"/>
              </a:rPr>
              <a:t>ACTO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404040"/>
                </a:solidFill>
                <a:latin typeface="Arial"/>
                <a:cs typeface="Arial"/>
              </a:rPr>
              <a:t> Insegura</a:t>
            </a:r>
            <a:endParaRPr lang="es-CO" sz="1800" dirty="0">
              <a:latin typeface="Arial"/>
              <a:cs typeface="Arial"/>
            </a:endParaRPr>
          </a:p>
        </p:txBody>
      </p:sp>
      <p:sp>
        <p:nvSpPr>
          <p:cNvPr id="5" name="object 16">
            <a:extLst>
              <a:ext uri="{FF2B5EF4-FFF2-40B4-BE49-F238E27FC236}">
                <a16:creationId xmlns:a16="http://schemas.microsoft.com/office/drawing/2014/main" id="{F65BBBA4-13B6-8DC8-CAA1-32C198E883C7}"/>
              </a:ext>
            </a:extLst>
          </p:cNvPr>
          <p:cNvSpPr txBox="1"/>
          <p:nvPr/>
        </p:nvSpPr>
        <p:spPr>
          <a:xfrm>
            <a:off x="1087280" y="2147279"/>
            <a:ext cx="5241925" cy="2465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95"/>
              </a:spcBef>
            </a:pP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Acciones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y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decisiones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humanas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pueden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causar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una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situación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insegura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accidente,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con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consecuencias</a:t>
            </a:r>
            <a:r>
              <a:rPr sz="2650" spc="59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25" dirty="0">
                <a:solidFill>
                  <a:srgbClr val="404040"/>
                </a:solidFill>
                <a:latin typeface="Calibri Light"/>
                <a:cs typeface="Calibri Light"/>
              </a:rPr>
              <a:t>para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2650" spc="-25" dirty="0">
                <a:solidFill>
                  <a:srgbClr val="404040"/>
                </a:solidFill>
                <a:latin typeface="Calibri Light"/>
                <a:cs typeface="Calibri Light"/>
              </a:rPr>
              <a:t>trabajador,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la producción, el medio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ambiente,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infraestructura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u</a:t>
            </a:r>
            <a:r>
              <a:rPr sz="26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otras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personas.</a:t>
            </a:r>
            <a:endParaRPr sz="2650">
              <a:latin typeface="Calibri Light"/>
              <a:cs typeface="Calibri Light"/>
            </a:endParaRPr>
          </a:p>
        </p:txBody>
      </p:sp>
      <p:pic>
        <p:nvPicPr>
          <p:cNvPr id="7" name="object 17">
            <a:extLst>
              <a:ext uri="{FF2B5EF4-FFF2-40B4-BE49-F238E27FC236}">
                <a16:creationId xmlns:a16="http://schemas.microsoft.com/office/drawing/2014/main" id="{08BBCCD8-528C-76CF-E1E4-433CCD9C1A65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55992" y="1902726"/>
            <a:ext cx="3880865" cy="390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87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180950" y="823765"/>
            <a:ext cx="6098582" cy="65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38AA00"/>
                </a:solidFill>
                <a:latin typeface="Arial"/>
                <a:cs typeface="Arial"/>
              </a:rPr>
              <a:t>INCIDENTE 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lang="es-CO" b="1" spc="5" dirty="0">
                <a:solidFill>
                  <a:srgbClr val="404040"/>
                </a:solidFill>
                <a:latin typeface="Arial"/>
                <a:cs typeface="Arial"/>
              </a:rPr>
              <a:t>de trabajo</a:t>
            </a:r>
            <a:endParaRPr lang="es-CO" sz="1800" dirty="0">
              <a:latin typeface="Arial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BA2B080-112D-37BD-51EE-E78988F29F96}"/>
              </a:ext>
            </a:extLst>
          </p:cNvPr>
          <p:cNvSpPr txBox="1"/>
          <p:nvPr/>
        </p:nvSpPr>
        <p:spPr>
          <a:xfrm>
            <a:off x="897376" y="2464196"/>
            <a:ext cx="6094378" cy="1482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9880" marR="5080" indent="-635">
              <a:lnSpc>
                <a:spcPct val="100800"/>
              </a:lnSpc>
              <a:tabLst>
                <a:tab pos="1387475" algn="l"/>
                <a:tab pos="3550920" algn="l"/>
                <a:tab pos="4417060" algn="l"/>
              </a:tabLst>
            </a:pP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Suceso	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acaecido</a:t>
            </a:r>
            <a:r>
              <a:rPr lang="es-ES" sz="1800" spc="39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lang="es-ES" sz="1800" spc="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el	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curso	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lang="es-ES" sz="1800" spc="3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lang="es-ES" sz="1800" spc="3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10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lang="es-ES" sz="1800" spc="3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en </a:t>
            </a:r>
            <a:r>
              <a:rPr lang="es-ES" sz="180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relación</a:t>
            </a:r>
            <a:r>
              <a:rPr lang="es-ES" sz="1800" spc="1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con</a:t>
            </a:r>
            <a:r>
              <a:rPr lang="es-ES" sz="1800" spc="1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10" dirty="0">
                <a:solidFill>
                  <a:srgbClr val="404040"/>
                </a:solidFill>
                <a:latin typeface="Calibri Light"/>
                <a:cs typeface="Calibri Light"/>
              </a:rPr>
              <a:t>éste,</a:t>
            </a:r>
            <a:r>
              <a:rPr lang="es-ES" sz="1800" spc="1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lang="es-ES" sz="1800" spc="17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tuvo</a:t>
            </a:r>
            <a:r>
              <a:rPr lang="es-ES" sz="1800" spc="1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lang="es-ES" sz="1800" spc="16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potencial</a:t>
            </a:r>
            <a:r>
              <a:rPr lang="es-ES" sz="1800" spc="18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lang="es-ES" sz="1800" spc="17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1800" spc="-5" dirty="0">
                <a:solidFill>
                  <a:srgbClr val="404040"/>
                </a:solidFill>
                <a:latin typeface="Calibri Light"/>
                <a:cs typeface="Calibri Light"/>
              </a:rPr>
              <a:t>ser  un accidente, en el que hubo personas involucradas sin que sufrieran lesiones corporales o se presentaran daños a la propiedad y/o pérdidas en los procesos…</a:t>
            </a:r>
            <a:endParaRPr lang="es-ES" sz="1800" dirty="0">
              <a:latin typeface="Calibri Light"/>
              <a:cs typeface="Calibri Light"/>
            </a:endParaRPr>
          </a:p>
        </p:txBody>
      </p:sp>
      <p:sp>
        <p:nvSpPr>
          <p:cNvPr id="8" name="object 13">
            <a:extLst>
              <a:ext uri="{FF2B5EF4-FFF2-40B4-BE49-F238E27FC236}">
                <a16:creationId xmlns:a16="http://schemas.microsoft.com/office/drawing/2014/main" id="{D97807F3-F133-649F-C9AC-DF5213EA502B}"/>
              </a:ext>
            </a:extLst>
          </p:cNvPr>
          <p:cNvSpPr txBox="1"/>
          <p:nvPr/>
        </p:nvSpPr>
        <p:spPr>
          <a:xfrm>
            <a:off x="8411696" y="5453079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9" name="object 23">
            <a:extLst>
              <a:ext uri="{FF2B5EF4-FFF2-40B4-BE49-F238E27FC236}">
                <a16:creationId xmlns:a16="http://schemas.microsoft.com/office/drawing/2014/main" id="{5A94D2C3-2354-CCCC-65A8-BD0502C4446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81984" y="1064287"/>
            <a:ext cx="3612640" cy="357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9691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180950" y="823765"/>
            <a:ext cx="6098582" cy="65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38AA00"/>
                </a:solidFill>
                <a:latin typeface="Arial"/>
                <a:cs typeface="Arial"/>
              </a:rPr>
              <a:t>ACCIDENTE 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b="1" spc="5" dirty="0">
                <a:latin typeface="Arial"/>
                <a:cs typeface="Arial"/>
              </a:rPr>
              <a:t>De trabajo</a:t>
            </a:r>
            <a:endParaRPr lang="es-CO" sz="1800" b="1" spc="5" dirty="0">
              <a:latin typeface="Arial"/>
              <a:cs typeface="Arial"/>
            </a:endParaRPr>
          </a:p>
        </p:txBody>
      </p:sp>
      <p:sp>
        <p:nvSpPr>
          <p:cNvPr id="7" name="object 16">
            <a:extLst>
              <a:ext uri="{FF2B5EF4-FFF2-40B4-BE49-F238E27FC236}">
                <a16:creationId xmlns:a16="http://schemas.microsoft.com/office/drawing/2014/main" id="{CC5D51DA-28A4-6F5B-0405-C67B0ED79C90}"/>
              </a:ext>
            </a:extLst>
          </p:cNvPr>
          <p:cNvSpPr txBox="1"/>
          <p:nvPr/>
        </p:nvSpPr>
        <p:spPr>
          <a:xfrm>
            <a:off x="870774" y="2250461"/>
            <a:ext cx="6718934" cy="20616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09880" marR="5080" indent="-635">
              <a:lnSpc>
                <a:spcPct val="100800"/>
              </a:lnSpc>
            </a:pP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Es</a:t>
            </a:r>
            <a:r>
              <a:rPr sz="2650" spc="2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todo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suceso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repentino</a:t>
            </a:r>
            <a:r>
              <a:rPr sz="2650" spc="254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</a:t>
            </a:r>
            <a:r>
              <a:rPr sz="2650" spc="2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sobrevenga</a:t>
            </a:r>
            <a:r>
              <a:rPr sz="2650" spc="26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por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causa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con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ocasión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trabajo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y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que </a:t>
            </a:r>
            <a:r>
              <a:rPr sz="2650" spc="-15" dirty="0" err="1">
                <a:solidFill>
                  <a:srgbClr val="404040"/>
                </a:solidFill>
                <a:latin typeface="Calibri Light"/>
                <a:cs typeface="Calibri Light"/>
              </a:rPr>
              <a:t>produzca</a:t>
            </a:r>
            <a:r>
              <a:rPr lang="es-ES"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 en el trabajador una lesión orgánica, una perturbación funcional o psiquiátrica , la invalidez o la muerte.</a:t>
            </a:r>
            <a:endParaRPr sz="2650" dirty="0">
              <a:latin typeface="Calibri Light"/>
              <a:cs typeface="Calibri Light"/>
            </a:endParaRPr>
          </a:p>
        </p:txBody>
      </p:sp>
      <p:sp>
        <p:nvSpPr>
          <p:cNvPr id="11" name="object 13">
            <a:extLst>
              <a:ext uri="{FF2B5EF4-FFF2-40B4-BE49-F238E27FC236}">
                <a16:creationId xmlns:a16="http://schemas.microsoft.com/office/drawing/2014/main" id="{90C5A522-1CE2-8875-A3A4-A7909421C0C0}"/>
              </a:ext>
            </a:extLst>
          </p:cNvPr>
          <p:cNvSpPr txBox="1"/>
          <p:nvPr/>
        </p:nvSpPr>
        <p:spPr>
          <a:xfrm>
            <a:off x="9020710" y="6221564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12" name="object 25">
            <a:extLst>
              <a:ext uri="{FF2B5EF4-FFF2-40B4-BE49-F238E27FC236}">
                <a16:creationId xmlns:a16="http://schemas.microsoft.com/office/drawing/2014/main" id="{2A5920BA-4AF9-BBBA-B0D9-73D1D5D44C6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55324" y="1854903"/>
            <a:ext cx="3878370" cy="335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771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180950" y="823765"/>
            <a:ext cx="6098582" cy="65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38AA00"/>
                </a:solidFill>
                <a:latin typeface="Arial"/>
                <a:cs typeface="Arial"/>
              </a:rPr>
              <a:t>ACCIDENTE 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b="1" spc="5" dirty="0">
                <a:latin typeface="Arial"/>
                <a:cs typeface="Arial"/>
              </a:rPr>
              <a:t>De trabajo</a:t>
            </a:r>
            <a:endParaRPr lang="es-CO" sz="1800" b="1" spc="5" dirty="0">
              <a:latin typeface="Arial"/>
              <a:cs typeface="Arial"/>
            </a:endParaRPr>
          </a:p>
        </p:txBody>
      </p:sp>
      <p:sp>
        <p:nvSpPr>
          <p:cNvPr id="6" name="object 13">
            <a:extLst>
              <a:ext uri="{FF2B5EF4-FFF2-40B4-BE49-F238E27FC236}">
                <a16:creationId xmlns:a16="http://schemas.microsoft.com/office/drawing/2014/main" id="{5D50EB85-C3D8-D3DB-50E9-65EBEC86CDF2}"/>
              </a:ext>
            </a:extLst>
          </p:cNvPr>
          <p:cNvSpPr txBox="1"/>
          <p:nvPr/>
        </p:nvSpPr>
        <p:spPr>
          <a:xfrm>
            <a:off x="9127714" y="6396662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8" name="object 17">
            <a:extLst>
              <a:ext uri="{FF2B5EF4-FFF2-40B4-BE49-F238E27FC236}">
                <a16:creationId xmlns:a16="http://schemas.microsoft.com/office/drawing/2014/main" id="{EEC66683-6E58-E7B3-49FF-5A0DCDFDE666}"/>
              </a:ext>
            </a:extLst>
          </p:cNvPr>
          <p:cNvSpPr/>
          <p:nvPr/>
        </p:nvSpPr>
        <p:spPr>
          <a:xfrm>
            <a:off x="1856477" y="3805320"/>
            <a:ext cx="928369" cy="633730"/>
          </a:xfrm>
          <a:custGeom>
            <a:avLst/>
            <a:gdLst/>
            <a:ahLst/>
            <a:cxnLst/>
            <a:rect l="l" t="t" r="r" b="b"/>
            <a:pathLst>
              <a:path w="928369" h="633729">
                <a:moveTo>
                  <a:pt x="477499" y="633511"/>
                </a:moveTo>
                <a:lnTo>
                  <a:pt x="283939" y="633511"/>
                </a:lnTo>
                <a:lnTo>
                  <a:pt x="226056" y="628248"/>
                </a:lnTo>
                <a:lnTo>
                  <a:pt x="182548" y="614789"/>
                </a:lnTo>
                <a:lnTo>
                  <a:pt x="149603" y="596632"/>
                </a:lnTo>
                <a:lnTo>
                  <a:pt x="123404" y="577273"/>
                </a:lnTo>
                <a:lnTo>
                  <a:pt x="107320" y="565058"/>
                </a:lnTo>
                <a:lnTo>
                  <a:pt x="91490" y="555164"/>
                </a:lnTo>
                <a:lnTo>
                  <a:pt x="74416" y="548536"/>
                </a:lnTo>
                <a:lnTo>
                  <a:pt x="54603" y="546116"/>
                </a:lnTo>
                <a:lnTo>
                  <a:pt x="0" y="546116"/>
                </a:lnTo>
                <a:lnTo>
                  <a:pt x="0" y="524268"/>
                </a:lnTo>
                <a:lnTo>
                  <a:pt x="54603" y="524268"/>
                </a:lnTo>
                <a:lnTo>
                  <a:pt x="79507" y="527271"/>
                </a:lnTo>
                <a:lnTo>
                  <a:pt x="100551" y="535256"/>
                </a:lnTo>
                <a:lnTo>
                  <a:pt x="119186" y="546689"/>
                </a:lnTo>
                <a:lnTo>
                  <a:pt x="136859" y="560034"/>
                </a:lnTo>
                <a:lnTo>
                  <a:pt x="161538" y="578314"/>
                </a:lnTo>
                <a:lnTo>
                  <a:pt x="191675" y="594926"/>
                </a:lnTo>
                <a:lnTo>
                  <a:pt x="231174" y="607000"/>
                </a:lnTo>
                <a:lnTo>
                  <a:pt x="283939" y="611662"/>
                </a:lnTo>
                <a:lnTo>
                  <a:pt x="478187" y="611662"/>
                </a:lnTo>
                <a:lnTo>
                  <a:pt x="499711" y="607494"/>
                </a:lnTo>
                <a:lnTo>
                  <a:pt x="517517" y="595980"/>
                </a:lnTo>
                <a:lnTo>
                  <a:pt x="529891" y="578756"/>
                </a:lnTo>
                <a:lnTo>
                  <a:pt x="535117" y="557456"/>
                </a:lnTo>
                <a:lnTo>
                  <a:pt x="534355" y="547416"/>
                </a:lnTo>
                <a:lnTo>
                  <a:pt x="531650" y="537819"/>
                </a:lnTo>
                <a:lnTo>
                  <a:pt x="527110" y="528943"/>
                </a:lnTo>
                <a:lnTo>
                  <a:pt x="520844" y="521067"/>
                </a:lnTo>
                <a:lnTo>
                  <a:pt x="518801" y="519024"/>
                </a:lnTo>
                <a:lnTo>
                  <a:pt x="517644" y="516238"/>
                </a:lnTo>
                <a:lnTo>
                  <a:pt x="517644" y="507313"/>
                </a:lnTo>
                <a:lnTo>
                  <a:pt x="522536" y="502419"/>
                </a:lnTo>
                <a:lnTo>
                  <a:pt x="532780" y="502419"/>
                </a:lnTo>
                <a:lnTo>
                  <a:pt x="554554" y="498201"/>
                </a:lnTo>
                <a:lnTo>
                  <a:pt x="572484" y="486461"/>
                </a:lnTo>
                <a:lnTo>
                  <a:pt x="584797" y="468917"/>
                </a:lnTo>
                <a:lnTo>
                  <a:pt x="589721" y="447284"/>
                </a:lnTo>
                <a:lnTo>
                  <a:pt x="588718" y="436881"/>
                </a:lnTo>
                <a:lnTo>
                  <a:pt x="585748" y="426963"/>
                </a:lnTo>
                <a:lnTo>
                  <a:pt x="580924" y="417805"/>
                </a:lnTo>
                <a:lnTo>
                  <a:pt x="574355" y="409682"/>
                </a:lnTo>
                <a:lnTo>
                  <a:pt x="572892" y="408218"/>
                </a:lnTo>
                <a:lnTo>
                  <a:pt x="571876" y="406361"/>
                </a:lnTo>
                <a:lnTo>
                  <a:pt x="570107" y="398441"/>
                </a:lnTo>
                <a:lnTo>
                  <a:pt x="573820" y="392608"/>
                </a:lnTo>
                <a:lnTo>
                  <a:pt x="579707" y="391297"/>
                </a:lnTo>
                <a:lnTo>
                  <a:pt x="605978" y="377090"/>
                </a:lnTo>
                <a:lnTo>
                  <a:pt x="620788" y="351798"/>
                </a:lnTo>
                <a:lnTo>
                  <a:pt x="619516" y="321114"/>
                </a:lnTo>
                <a:lnTo>
                  <a:pt x="597540" y="290727"/>
                </a:lnTo>
                <a:lnTo>
                  <a:pt x="590999" y="286903"/>
                </a:lnTo>
                <a:lnTo>
                  <a:pt x="583903" y="284462"/>
                </a:lnTo>
                <a:lnTo>
                  <a:pt x="576467" y="283455"/>
                </a:lnTo>
                <a:lnTo>
                  <a:pt x="562878" y="284216"/>
                </a:lnTo>
                <a:lnTo>
                  <a:pt x="557756" y="279552"/>
                </a:lnTo>
                <a:lnTo>
                  <a:pt x="557188" y="267491"/>
                </a:lnTo>
                <a:lnTo>
                  <a:pt x="561851" y="262368"/>
                </a:lnTo>
                <a:lnTo>
                  <a:pt x="567879" y="262084"/>
                </a:lnTo>
                <a:lnTo>
                  <a:pt x="865394" y="262029"/>
                </a:lnTo>
                <a:lnTo>
                  <a:pt x="882034" y="257793"/>
                </a:lnTo>
                <a:lnTo>
                  <a:pt x="895299" y="247845"/>
                </a:lnTo>
                <a:lnTo>
                  <a:pt x="903869" y="233647"/>
                </a:lnTo>
                <a:lnTo>
                  <a:pt x="906423" y="216660"/>
                </a:lnTo>
                <a:lnTo>
                  <a:pt x="901991" y="199951"/>
                </a:lnTo>
                <a:lnTo>
                  <a:pt x="891995" y="186547"/>
                </a:lnTo>
                <a:lnTo>
                  <a:pt x="877805" y="177708"/>
                </a:lnTo>
                <a:lnTo>
                  <a:pt x="860785" y="174689"/>
                </a:lnTo>
                <a:lnTo>
                  <a:pt x="317051" y="174678"/>
                </a:lnTo>
                <a:lnTo>
                  <a:pt x="312639" y="171128"/>
                </a:lnTo>
                <a:lnTo>
                  <a:pt x="310204" y="160258"/>
                </a:lnTo>
                <a:lnTo>
                  <a:pt x="313917" y="154413"/>
                </a:lnTo>
                <a:lnTo>
                  <a:pt x="521837" y="108313"/>
                </a:lnTo>
                <a:lnTo>
                  <a:pt x="531313" y="104986"/>
                </a:lnTo>
                <a:lnTo>
                  <a:pt x="539685" y="99674"/>
                </a:lnTo>
                <a:lnTo>
                  <a:pt x="546652" y="92622"/>
                </a:lnTo>
                <a:lnTo>
                  <a:pt x="551913" y="84072"/>
                </a:lnTo>
                <a:lnTo>
                  <a:pt x="556028" y="67118"/>
                </a:lnTo>
                <a:lnTo>
                  <a:pt x="553413" y="50478"/>
                </a:lnTo>
                <a:lnTo>
                  <a:pt x="523490" y="23130"/>
                </a:lnTo>
                <a:lnTo>
                  <a:pt x="508368" y="21766"/>
                </a:lnTo>
                <a:lnTo>
                  <a:pt x="500793" y="22961"/>
                </a:lnTo>
                <a:lnTo>
                  <a:pt x="207680" y="88125"/>
                </a:lnTo>
                <a:lnTo>
                  <a:pt x="88490" y="227738"/>
                </a:lnTo>
                <a:lnTo>
                  <a:pt x="85291" y="229311"/>
                </a:lnTo>
                <a:lnTo>
                  <a:pt x="0" y="229311"/>
                </a:lnTo>
                <a:lnTo>
                  <a:pt x="0" y="207462"/>
                </a:lnTo>
                <a:lnTo>
                  <a:pt x="76543" y="207462"/>
                </a:lnTo>
                <a:lnTo>
                  <a:pt x="166083" y="91544"/>
                </a:lnTo>
                <a:lnTo>
                  <a:pt x="202176" y="66997"/>
                </a:lnTo>
                <a:lnTo>
                  <a:pt x="495355" y="1800"/>
                </a:lnTo>
                <a:lnTo>
                  <a:pt x="507284" y="0"/>
                </a:lnTo>
                <a:lnTo>
                  <a:pt x="519256" y="281"/>
                </a:lnTo>
                <a:lnTo>
                  <a:pt x="569529" y="33190"/>
                </a:lnTo>
                <a:lnTo>
                  <a:pt x="577436" y="57099"/>
                </a:lnTo>
                <a:lnTo>
                  <a:pt x="575804" y="82230"/>
                </a:lnTo>
                <a:lnTo>
                  <a:pt x="546359" y="121434"/>
                </a:lnTo>
                <a:lnTo>
                  <a:pt x="422906" y="152622"/>
                </a:lnTo>
                <a:lnTo>
                  <a:pt x="422797" y="152786"/>
                </a:lnTo>
                <a:lnTo>
                  <a:pt x="860447" y="152840"/>
                </a:lnTo>
                <a:lnTo>
                  <a:pt x="907518" y="171337"/>
                </a:lnTo>
                <a:lnTo>
                  <a:pt x="928265" y="217469"/>
                </a:lnTo>
                <a:lnTo>
                  <a:pt x="928276" y="219774"/>
                </a:lnTo>
                <a:lnTo>
                  <a:pt x="922910" y="244964"/>
                </a:lnTo>
                <a:lnTo>
                  <a:pt x="908793" y="265428"/>
                </a:lnTo>
                <a:lnTo>
                  <a:pt x="888033" y="279102"/>
                </a:lnTo>
                <a:lnTo>
                  <a:pt x="862740" y="283921"/>
                </a:lnTo>
                <a:lnTo>
                  <a:pt x="621599" y="283921"/>
                </a:lnTo>
                <a:lnTo>
                  <a:pt x="626263" y="289176"/>
                </a:lnTo>
                <a:lnTo>
                  <a:pt x="630509" y="294657"/>
                </a:lnTo>
                <a:lnTo>
                  <a:pt x="634237" y="300503"/>
                </a:lnTo>
                <a:lnTo>
                  <a:pt x="637423" y="306677"/>
                </a:lnTo>
                <a:lnTo>
                  <a:pt x="644318" y="335981"/>
                </a:lnTo>
                <a:lnTo>
                  <a:pt x="639610" y="364663"/>
                </a:lnTo>
                <a:lnTo>
                  <a:pt x="624495" y="389486"/>
                </a:lnTo>
                <a:lnTo>
                  <a:pt x="600172" y="407213"/>
                </a:lnTo>
                <a:lnTo>
                  <a:pt x="603582" y="413370"/>
                </a:lnTo>
                <a:lnTo>
                  <a:pt x="606413" y="419800"/>
                </a:lnTo>
                <a:lnTo>
                  <a:pt x="608646" y="426461"/>
                </a:lnTo>
                <a:lnTo>
                  <a:pt x="610263" y="433312"/>
                </a:lnTo>
                <a:lnTo>
                  <a:pt x="609849" y="463822"/>
                </a:lnTo>
                <a:lnTo>
                  <a:pt x="598176" y="490865"/>
                </a:lnTo>
                <a:lnTo>
                  <a:pt x="577220" y="511557"/>
                </a:lnTo>
                <a:lnTo>
                  <a:pt x="548954" y="523011"/>
                </a:lnTo>
                <a:lnTo>
                  <a:pt x="552382" y="530882"/>
                </a:lnTo>
                <a:lnTo>
                  <a:pt x="554873" y="539066"/>
                </a:lnTo>
                <a:lnTo>
                  <a:pt x="556405" y="547482"/>
                </a:lnTo>
                <a:lnTo>
                  <a:pt x="556959" y="556047"/>
                </a:lnTo>
                <a:lnTo>
                  <a:pt x="550248" y="586412"/>
                </a:lnTo>
                <a:lnTo>
                  <a:pt x="533098" y="611071"/>
                </a:lnTo>
                <a:lnTo>
                  <a:pt x="508013" y="627584"/>
                </a:lnTo>
                <a:lnTo>
                  <a:pt x="477499" y="633511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8">
            <a:extLst>
              <a:ext uri="{FF2B5EF4-FFF2-40B4-BE49-F238E27FC236}">
                <a16:creationId xmlns:a16="http://schemas.microsoft.com/office/drawing/2014/main" id="{3384CF21-A56C-4644-AE3F-EE4AF1F0BF1F}"/>
              </a:ext>
            </a:extLst>
          </p:cNvPr>
          <p:cNvSpPr/>
          <p:nvPr/>
        </p:nvSpPr>
        <p:spPr>
          <a:xfrm>
            <a:off x="1856477" y="4977119"/>
            <a:ext cx="928369" cy="633095"/>
          </a:xfrm>
          <a:custGeom>
            <a:avLst/>
            <a:gdLst/>
            <a:ahLst/>
            <a:cxnLst/>
            <a:rect l="l" t="t" r="r" b="b"/>
            <a:pathLst>
              <a:path w="928369" h="633095">
                <a:moveTo>
                  <a:pt x="477499" y="633057"/>
                </a:moveTo>
                <a:lnTo>
                  <a:pt x="283939" y="633057"/>
                </a:lnTo>
                <a:lnTo>
                  <a:pt x="226056" y="627798"/>
                </a:lnTo>
                <a:lnTo>
                  <a:pt x="182548" y="614349"/>
                </a:lnTo>
                <a:lnTo>
                  <a:pt x="149603" y="596205"/>
                </a:lnTo>
                <a:lnTo>
                  <a:pt x="123404" y="576859"/>
                </a:lnTo>
                <a:lnTo>
                  <a:pt x="107320" y="564653"/>
                </a:lnTo>
                <a:lnTo>
                  <a:pt x="91490" y="554767"/>
                </a:lnTo>
                <a:lnTo>
                  <a:pt x="74416" y="548143"/>
                </a:lnTo>
                <a:lnTo>
                  <a:pt x="54603" y="545725"/>
                </a:lnTo>
                <a:lnTo>
                  <a:pt x="0" y="545725"/>
                </a:lnTo>
                <a:lnTo>
                  <a:pt x="0" y="523892"/>
                </a:lnTo>
                <a:lnTo>
                  <a:pt x="54603" y="523892"/>
                </a:lnTo>
                <a:lnTo>
                  <a:pt x="79507" y="526893"/>
                </a:lnTo>
                <a:lnTo>
                  <a:pt x="100551" y="534873"/>
                </a:lnTo>
                <a:lnTo>
                  <a:pt x="119186" y="546297"/>
                </a:lnTo>
                <a:lnTo>
                  <a:pt x="136859" y="559633"/>
                </a:lnTo>
                <a:lnTo>
                  <a:pt x="161538" y="577899"/>
                </a:lnTo>
                <a:lnTo>
                  <a:pt x="191675" y="594500"/>
                </a:lnTo>
                <a:lnTo>
                  <a:pt x="231174" y="606565"/>
                </a:lnTo>
                <a:lnTo>
                  <a:pt x="283939" y="611224"/>
                </a:lnTo>
                <a:lnTo>
                  <a:pt x="478187" y="611224"/>
                </a:lnTo>
                <a:lnTo>
                  <a:pt x="499711" y="607059"/>
                </a:lnTo>
                <a:lnTo>
                  <a:pt x="517517" y="595554"/>
                </a:lnTo>
                <a:lnTo>
                  <a:pt x="529891" y="578342"/>
                </a:lnTo>
                <a:lnTo>
                  <a:pt x="535117" y="557056"/>
                </a:lnTo>
                <a:lnTo>
                  <a:pt x="534355" y="547024"/>
                </a:lnTo>
                <a:lnTo>
                  <a:pt x="531650" y="537434"/>
                </a:lnTo>
                <a:lnTo>
                  <a:pt x="527110" y="528564"/>
                </a:lnTo>
                <a:lnTo>
                  <a:pt x="520844" y="520694"/>
                </a:lnTo>
                <a:lnTo>
                  <a:pt x="518801" y="518652"/>
                </a:lnTo>
                <a:lnTo>
                  <a:pt x="517644" y="515868"/>
                </a:lnTo>
                <a:lnTo>
                  <a:pt x="517644" y="506950"/>
                </a:lnTo>
                <a:lnTo>
                  <a:pt x="522536" y="502059"/>
                </a:lnTo>
                <a:lnTo>
                  <a:pt x="532780" y="502059"/>
                </a:lnTo>
                <a:lnTo>
                  <a:pt x="554554" y="497844"/>
                </a:lnTo>
                <a:lnTo>
                  <a:pt x="572484" y="486113"/>
                </a:lnTo>
                <a:lnTo>
                  <a:pt x="584797" y="468581"/>
                </a:lnTo>
                <a:lnTo>
                  <a:pt x="589721" y="446963"/>
                </a:lnTo>
                <a:lnTo>
                  <a:pt x="588718" y="436568"/>
                </a:lnTo>
                <a:lnTo>
                  <a:pt x="585748" y="426657"/>
                </a:lnTo>
                <a:lnTo>
                  <a:pt x="580924" y="417506"/>
                </a:lnTo>
                <a:lnTo>
                  <a:pt x="574355" y="409389"/>
                </a:lnTo>
                <a:lnTo>
                  <a:pt x="572892" y="407926"/>
                </a:lnTo>
                <a:lnTo>
                  <a:pt x="571876" y="406070"/>
                </a:lnTo>
                <a:lnTo>
                  <a:pt x="570107" y="398156"/>
                </a:lnTo>
                <a:lnTo>
                  <a:pt x="573820" y="392326"/>
                </a:lnTo>
                <a:lnTo>
                  <a:pt x="579707" y="391016"/>
                </a:lnTo>
                <a:lnTo>
                  <a:pt x="605978" y="376820"/>
                </a:lnTo>
                <a:lnTo>
                  <a:pt x="620788" y="351546"/>
                </a:lnTo>
                <a:lnTo>
                  <a:pt x="619516" y="320884"/>
                </a:lnTo>
                <a:lnTo>
                  <a:pt x="597540" y="290519"/>
                </a:lnTo>
                <a:lnTo>
                  <a:pt x="590999" y="286698"/>
                </a:lnTo>
                <a:lnTo>
                  <a:pt x="583903" y="284258"/>
                </a:lnTo>
                <a:lnTo>
                  <a:pt x="576467" y="283252"/>
                </a:lnTo>
                <a:lnTo>
                  <a:pt x="562878" y="284013"/>
                </a:lnTo>
                <a:lnTo>
                  <a:pt x="557756" y="279351"/>
                </a:lnTo>
                <a:lnTo>
                  <a:pt x="557188" y="267300"/>
                </a:lnTo>
                <a:lnTo>
                  <a:pt x="561851" y="262180"/>
                </a:lnTo>
                <a:lnTo>
                  <a:pt x="567879" y="261896"/>
                </a:lnTo>
                <a:lnTo>
                  <a:pt x="865394" y="261841"/>
                </a:lnTo>
                <a:lnTo>
                  <a:pt x="882034" y="257608"/>
                </a:lnTo>
                <a:lnTo>
                  <a:pt x="895299" y="247668"/>
                </a:lnTo>
                <a:lnTo>
                  <a:pt x="903869" y="233480"/>
                </a:lnTo>
                <a:lnTo>
                  <a:pt x="906423" y="216505"/>
                </a:lnTo>
                <a:lnTo>
                  <a:pt x="901991" y="199808"/>
                </a:lnTo>
                <a:lnTo>
                  <a:pt x="891995" y="186414"/>
                </a:lnTo>
                <a:lnTo>
                  <a:pt x="877805" y="177580"/>
                </a:lnTo>
                <a:lnTo>
                  <a:pt x="860785" y="174564"/>
                </a:lnTo>
                <a:lnTo>
                  <a:pt x="317051" y="174553"/>
                </a:lnTo>
                <a:lnTo>
                  <a:pt x="312639" y="171005"/>
                </a:lnTo>
                <a:lnTo>
                  <a:pt x="310204" y="160143"/>
                </a:lnTo>
                <a:lnTo>
                  <a:pt x="313917" y="154303"/>
                </a:lnTo>
                <a:lnTo>
                  <a:pt x="521837" y="108235"/>
                </a:lnTo>
                <a:lnTo>
                  <a:pt x="531313" y="104911"/>
                </a:lnTo>
                <a:lnTo>
                  <a:pt x="539685" y="99603"/>
                </a:lnTo>
                <a:lnTo>
                  <a:pt x="546652" y="92555"/>
                </a:lnTo>
                <a:lnTo>
                  <a:pt x="551913" y="84011"/>
                </a:lnTo>
                <a:lnTo>
                  <a:pt x="556028" y="67070"/>
                </a:lnTo>
                <a:lnTo>
                  <a:pt x="553413" y="50442"/>
                </a:lnTo>
                <a:lnTo>
                  <a:pt x="523490" y="23115"/>
                </a:lnTo>
                <a:lnTo>
                  <a:pt x="508368" y="21755"/>
                </a:lnTo>
                <a:lnTo>
                  <a:pt x="500793" y="22944"/>
                </a:lnTo>
                <a:lnTo>
                  <a:pt x="207680" y="88061"/>
                </a:lnTo>
                <a:lnTo>
                  <a:pt x="88490" y="227574"/>
                </a:lnTo>
                <a:lnTo>
                  <a:pt x="85291" y="229146"/>
                </a:lnTo>
                <a:lnTo>
                  <a:pt x="0" y="229146"/>
                </a:lnTo>
                <a:lnTo>
                  <a:pt x="0" y="207313"/>
                </a:lnTo>
                <a:lnTo>
                  <a:pt x="76543" y="207313"/>
                </a:lnTo>
                <a:lnTo>
                  <a:pt x="166083" y="91478"/>
                </a:lnTo>
                <a:lnTo>
                  <a:pt x="202176" y="66949"/>
                </a:lnTo>
                <a:lnTo>
                  <a:pt x="495355" y="1799"/>
                </a:lnTo>
                <a:lnTo>
                  <a:pt x="507284" y="0"/>
                </a:lnTo>
                <a:lnTo>
                  <a:pt x="519256" y="280"/>
                </a:lnTo>
                <a:lnTo>
                  <a:pt x="569529" y="33166"/>
                </a:lnTo>
                <a:lnTo>
                  <a:pt x="577436" y="57059"/>
                </a:lnTo>
                <a:lnTo>
                  <a:pt x="575804" y="82171"/>
                </a:lnTo>
                <a:lnTo>
                  <a:pt x="546359" y="121347"/>
                </a:lnTo>
                <a:lnTo>
                  <a:pt x="422906" y="152513"/>
                </a:lnTo>
                <a:lnTo>
                  <a:pt x="422797" y="152676"/>
                </a:lnTo>
                <a:lnTo>
                  <a:pt x="860447" y="152731"/>
                </a:lnTo>
                <a:lnTo>
                  <a:pt x="907518" y="171214"/>
                </a:lnTo>
                <a:lnTo>
                  <a:pt x="928265" y="217313"/>
                </a:lnTo>
                <a:lnTo>
                  <a:pt x="928276" y="219616"/>
                </a:lnTo>
                <a:lnTo>
                  <a:pt x="922910" y="244789"/>
                </a:lnTo>
                <a:lnTo>
                  <a:pt x="908793" y="265238"/>
                </a:lnTo>
                <a:lnTo>
                  <a:pt x="888033" y="278902"/>
                </a:lnTo>
                <a:lnTo>
                  <a:pt x="862740" y="283718"/>
                </a:lnTo>
                <a:lnTo>
                  <a:pt x="621599" y="283718"/>
                </a:lnTo>
                <a:lnTo>
                  <a:pt x="626263" y="288969"/>
                </a:lnTo>
                <a:lnTo>
                  <a:pt x="630509" y="294446"/>
                </a:lnTo>
                <a:lnTo>
                  <a:pt x="634237" y="300288"/>
                </a:lnTo>
                <a:lnTo>
                  <a:pt x="637423" y="306457"/>
                </a:lnTo>
                <a:lnTo>
                  <a:pt x="644318" y="335741"/>
                </a:lnTo>
                <a:lnTo>
                  <a:pt x="639610" y="364402"/>
                </a:lnTo>
                <a:lnTo>
                  <a:pt x="624495" y="389207"/>
                </a:lnTo>
                <a:lnTo>
                  <a:pt x="600172" y="406922"/>
                </a:lnTo>
                <a:lnTo>
                  <a:pt x="603582" y="413074"/>
                </a:lnTo>
                <a:lnTo>
                  <a:pt x="606413" y="419499"/>
                </a:lnTo>
                <a:lnTo>
                  <a:pt x="608646" y="426155"/>
                </a:lnTo>
                <a:lnTo>
                  <a:pt x="610263" y="433001"/>
                </a:lnTo>
                <a:lnTo>
                  <a:pt x="609849" y="463490"/>
                </a:lnTo>
                <a:lnTo>
                  <a:pt x="598176" y="490514"/>
                </a:lnTo>
                <a:lnTo>
                  <a:pt x="577220" y="511190"/>
                </a:lnTo>
                <a:lnTo>
                  <a:pt x="548954" y="522637"/>
                </a:lnTo>
                <a:lnTo>
                  <a:pt x="552382" y="530501"/>
                </a:lnTo>
                <a:lnTo>
                  <a:pt x="554873" y="538680"/>
                </a:lnTo>
                <a:lnTo>
                  <a:pt x="556405" y="547090"/>
                </a:lnTo>
                <a:lnTo>
                  <a:pt x="556959" y="555648"/>
                </a:lnTo>
                <a:lnTo>
                  <a:pt x="550248" y="585992"/>
                </a:lnTo>
                <a:lnTo>
                  <a:pt x="533098" y="610633"/>
                </a:lnTo>
                <a:lnTo>
                  <a:pt x="508013" y="627135"/>
                </a:lnTo>
                <a:lnTo>
                  <a:pt x="477499" y="633057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9">
            <a:extLst>
              <a:ext uri="{FF2B5EF4-FFF2-40B4-BE49-F238E27FC236}">
                <a16:creationId xmlns:a16="http://schemas.microsoft.com/office/drawing/2014/main" id="{C673B699-0897-E73B-EE58-39AF52EA65AB}"/>
              </a:ext>
            </a:extLst>
          </p:cNvPr>
          <p:cNvSpPr txBox="1"/>
          <p:nvPr/>
        </p:nvSpPr>
        <p:spPr>
          <a:xfrm>
            <a:off x="2390246" y="1796993"/>
            <a:ext cx="6469380" cy="380936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100" spc="-10" dirty="0">
                <a:solidFill>
                  <a:srgbClr val="404040"/>
                </a:solidFill>
                <a:latin typeface="Calibri Light"/>
                <a:cs typeface="Calibri Light"/>
              </a:rPr>
              <a:t>ES</a:t>
            </a:r>
            <a:r>
              <a:rPr sz="2100" spc="-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ACCIDENTE</a:t>
            </a:r>
            <a:r>
              <a:rPr sz="2100" spc="-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210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TRABAJO:</a:t>
            </a:r>
            <a:endParaRPr sz="21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150" dirty="0">
              <a:latin typeface="Calibri Light"/>
              <a:cs typeface="Calibri Light"/>
            </a:endParaRPr>
          </a:p>
          <a:p>
            <a:pPr marL="544195" marR="5080" algn="just">
              <a:lnSpc>
                <a:spcPct val="100899"/>
              </a:lnSpc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Aquel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se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produzca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 durante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ejecución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ordenes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del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empleador,</a:t>
            </a:r>
            <a:r>
              <a:rPr sz="18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durante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ejecución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una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labor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bajo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su 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autoridad,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aun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fuera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lugar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horas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trabajo.</a:t>
            </a:r>
            <a:endParaRPr sz="185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 Light"/>
              <a:cs typeface="Calibri Light"/>
            </a:endParaRPr>
          </a:p>
          <a:p>
            <a:pPr marL="544830" marR="5080" indent="-635" algn="just">
              <a:lnSpc>
                <a:spcPct val="101099"/>
              </a:lnSpc>
              <a:spcBef>
                <a:spcPts val="1535"/>
              </a:spcBef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que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ocurra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en el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recorrido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 la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casa al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trabajo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viceversa,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cuando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transporte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es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suministrado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por</a:t>
            </a:r>
            <a:r>
              <a:rPr sz="1850" spc="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empleador.</a:t>
            </a:r>
            <a:endParaRPr sz="185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Calibri Light"/>
              <a:cs typeface="Calibri Light"/>
            </a:endParaRPr>
          </a:p>
          <a:p>
            <a:pPr marL="544195" marR="5080" indent="-635" algn="just">
              <a:lnSpc>
                <a:spcPct val="101099"/>
              </a:lnSpc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Las actividades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recreativas,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deportivas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culturales, siempre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 que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actúen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por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cuenta</a:t>
            </a:r>
            <a:r>
              <a:rPr sz="185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representación</a:t>
            </a:r>
            <a:r>
              <a:rPr sz="1850" spc="3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empleador.</a:t>
            </a:r>
            <a:endParaRPr sz="1850" dirty="0">
              <a:latin typeface="Calibri Light"/>
              <a:cs typeface="Calibri Light"/>
            </a:endParaRPr>
          </a:p>
        </p:txBody>
      </p:sp>
      <p:sp>
        <p:nvSpPr>
          <p:cNvPr id="14" name="object 20">
            <a:extLst>
              <a:ext uri="{FF2B5EF4-FFF2-40B4-BE49-F238E27FC236}">
                <a16:creationId xmlns:a16="http://schemas.microsoft.com/office/drawing/2014/main" id="{E439C116-1D76-8358-F15C-1001D1E5BE06}"/>
              </a:ext>
            </a:extLst>
          </p:cNvPr>
          <p:cNvSpPr/>
          <p:nvPr/>
        </p:nvSpPr>
        <p:spPr>
          <a:xfrm>
            <a:off x="1856477" y="2527447"/>
            <a:ext cx="928369" cy="633730"/>
          </a:xfrm>
          <a:custGeom>
            <a:avLst/>
            <a:gdLst/>
            <a:ahLst/>
            <a:cxnLst/>
            <a:rect l="l" t="t" r="r" b="b"/>
            <a:pathLst>
              <a:path w="928369" h="633730">
                <a:moveTo>
                  <a:pt x="477499" y="633511"/>
                </a:moveTo>
                <a:lnTo>
                  <a:pt x="283939" y="633511"/>
                </a:lnTo>
                <a:lnTo>
                  <a:pt x="226056" y="628248"/>
                </a:lnTo>
                <a:lnTo>
                  <a:pt x="182548" y="614789"/>
                </a:lnTo>
                <a:lnTo>
                  <a:pt x="149603" y="596632"/>
                </a:lnTo>
                <a:lnTo>
                  <a:pt x="123404" y="577273"/>
                </a:lnTo>
                <a:lnTo>
                  <a:pt x="107320" y="565058"/>
                </a:lnTo>
                <a:lnTo>
                  <a:pt x="91490" y="555164"/>
                </a:lnTo>
                <a:lnTo>
                  <a:pt x="74416" y="548536"/>
                </a:lnTo>
                <a:lnTo>
                  <a:pt x="54603" y="546116"/>
                </a:lnTo>
                <a:lnTo>
                  <a:pt x="0" y="546116"/>
                </a:lnTo>
                <a:lnTo>
                  <a:pt x="0" y="524268"/>
                </a:lnTo>
                <a:lnTo>
                  <a:pt x="54603" y="524268"/>
                </a:lnTo>
                <a:lnTo>
                  <a:pt x="79507" y="527271"/>
                </a:lnTo>
                <a:lnTo>
                  <a:pt x="100551" y="535256"/>
                </a:lnTo>
                <a:lnTo>
                  <a:pt x="119186" y="546689"/>
                </a:lnTo>
                <a:lnTo>
                  <a:pt x="136859" y="560034"/>
                </a:lnTo>
                <a:lnTo>
                  <a:pt x="161538" y="578314"/>
                </a:lnTo>
                <a:lnTo>
                  <a:pt x="191675" y="594926"/>
                </a:lnTo>
                <a:lnTo>
                  <a:pt x="231174" y="607000"/>
                </a:lnTo>
                <a:lnTo>
                  <a:pt x="283939" y="611662"/>
                </a:lnTo>
                <a:lnTo>
                  <a:pt x="478187" y="611662"/>
                </a:lnTo>
                <a:lnTo>
                  <a:pt x="499711" y="607494"/>
                </a:lnTo>
                <a:lnTo>
                  <a:pt x="517517" y="595980"/>
                </a:lnTo>
                <a:lnTo>
                  <a:pt x="529891" y="578756"/>
                </a:lnTo>
                <a:lnTo>
                  <a:pt x="535117" y="557456"/>
                </a:lnTo>
                <a:lnTo>
                  <a:pt x="534355" y="547416"/>
                </a:lnTo>
                <a:lnTo>
                  <a:pt x="531650" y="537819"/>
                </a:lnTo>
                <a:lnTo>
                  <a:pt x="527110" y="528943"/>
                </a:lnTo>
                <a:lnTo>
                  <a:pt x="520844" y="521067"/>
                </a:lnTo>
                <a:lnTo>
                  <a:pt x="518801" y="519024"/>
                </a:lnTo>
                <a:lnTo>
                  <a:pt x="517644" y="516238"/>
                </a:lnTo>
                <a:lnTo>
                  <a:pt x="517644" y="507313"/>
                </a:lnTo>
                <a:lnTo>
                  <a:pt x="522536" y="502419"/>
                </a:lnTo>
                <a:lnTo>
                  <a:pt x="532780" y="502419"/>
                </a:lnTo>
                <a:lnTo>
                  <a:pt x="554554" y="498201"/>
                </a:lnTo>
                <a:lnTo>
                  <a:pt x="572484" y="486461"/>
                </a:lnTo>
                <a:lnTo>
                  <a:pt x="584797" y="468917"/>
                </a:lnTo>
                <a:lnTo>
                  <a:pt x="589721" y="447284"/>
                </a:lnTo>
                <a:lnTo>
                  <a:pt x="588718" y="436881"/>
                </a:lnTo>
                <a:lnTo>
                  <a:pt x="585748" y="426963"/>
                </a:lnTo>
                <a:lnTo>
                  <a:pt x="580924" y="417805"/>
                </a:lnTo>
                <a:lnTo>
                  <a:pt x="574355" y="409682"/>
                </a:lnTo>
                <a:lnTo>
                  <a:pt x="572892" y="408218"/>
                </a:lnTo>
                <a:lnTo>
                  <a:pt x="571876" y="406361"/>
                </a:lnTo>
                <a:lnTo>
                  <a:pt x="570107" y="398441"/>
                </a:lnTo>
                <a:lnTo>
                  <a:pt x="573820" y="392608"/>
                </a:lnTo>
                <a:lnTo>
                  <a:pt x="579707" y="391297"/>
                </a:lnTo>
                <a:lnTo>
                  <a:pt x="605978" y="377090"/>
                </a:lnTo>
                <a:lnTo>
                  <a:pt x="620788" y="351798"/>
                </a:lnTo>
                <a:lnTo>
                  <a:pt x="619516" y="321114"/>
                </a:lnTo>
                <a:lnTo>
                  <a:pt x="597540" y="290727"/>
                </a:lnTo>
                <a:lnTo>
                  <a:pt x="590999" y="286903"/>
                </a:lnTo>
                <a:lnTo>
                  <a:pt x="583903" y="284462"/>
                </a:lnTo>
                <a:lnTo>
                  <a:pt x="576467" y="283455"/>
                </a:lnTo>
                <a:lnTo>
                  <a:pt x="562878" y="284216"/>
                </a:lnTo>
                <a:lnTo>
                  <a:pt x="557756" y="279552"/>
                </a:lnTo>
                <a:lnTo>
                  <a:pt x="557188" y="267491"/>
                </a:lnTo>
                <a:lnTo>
                  <a:pt x="561851" y="262368"/>
                </a:lnTo>
                <a:lnTo>
                  <a:pt x="567879" y="262084"/>
                </a:lnTo>
                <a:lnTo>
                  <a:pt x="865394" y="262029"/>
                </a:lnTo>
                <a:lnTo>
                  <a:pt x="882034" y="257793"/>
                </a:lnTo>
                <a:lnTo>
                  <a:pt x="895299" y="247845"/>
                </a:lnTo>
                <a:lnTo>
                  <a:pt x="903869" y="233647"/>
                </a:lnTo>
                <a:lnTo>
                  <a:pt x="906423" y="216660"/>
                </a:lnTo>
                <a:lnTo>
                  <a:pt x="901991" y="199951"/>
                </a:lnTo>
                <a:lnTo>
                  <a:pt x="891995" y="186547"/>
                </a:lnTo>
                <a:lnTo>
                  <a:pt x="877805" y="177708"/>
                </a:lnTo>
                <a:lnTo>
                  <a:pt x="860785" y="174689"/>
                </a:lnTo>
                <a:lnTo>
                  <a:pt x="317051" y="174678"/>
                </a:lnTo>
                <a:lnTo>
                  <a:pt x="312639" y="171128"/>
                </a:lnTo>
                <a:lnTo>
                  <a:pt x="310204" y="160258"/>
                </a:lnTo>
                <a:lnTo>
                  <a:pt x="313917" y="154413"/>
                </a:lnTo>
                <a:lnTo>
                  <a:pt x="521837" y="108313"/>
                </a:lnTo>
                <a:lnTo>
                  <a:pt x="531313" y="104986"/>
                </a:lnTo>
                <a:lnTo>
                  <a:pt x="539685" y="99674"/>
                </a:lnTo>
                <a:lnTo>
                  <a:pt x="546652" y="92622"/>
                </a:lnTo>
                <a:lnTo>
                  <a:pt x="551913" y="84072"/>
                </a:lnTo>
                <a:lnTo>
                  <a:pt x="556028" y="67118"/>
                </a:lnTo>
                <a:lnTo>
                  <a:pt x="553413" y="50478"/>
                </a:lnTo>
                <a:lnTo>
                  <a:pt x="523490" y="23130"/>
                </a:lnTo>
                <a:lnTo>
                  <a:pt x="508368" y="21766"/>
                </a:lnTo>
                <a:lnTo>
                  <a:pt x="500793" y="22961"/>
                </a:lnTo>
                <a:lnTo>
                  <a:pt x="207680" y="88125"/>
                </a:lnTo>
                <a:lnTo>
                  <a:pt x="88490" y="227738"/>
                </a:lnTo>
                <a:lnTo>
                  <a:pt x="85291" y="229311"/>
                </a:lnTo>
                <a:lnTo>
                  <a:pt x="0" y="229311"/>
                </a:lnTo>
                <a:lnTo>
                  <a:pt x="0" y="207462"/>
                </a:lnTo>
                <a:lnTo>
                  <a:pt x="76543" y="207462"/>
                </a:lnTo>
                <a:lnTo>
                  <a:pt x="166083" y="91544"/>
                </a:lnTo>
                <a:lnTo>
                  <a:pt x="202176" y="66997"/>
                </a:lnTo>
                <a:lnTo>
                  <a:pt x="495355" y="1800"/>
                </a:lnTo>
                <a:lnTo>
                  <a:pt x="507284" y="0"/>
                </a:lnTo>
                <a:lnTo>
                  <a:pt x="519256" y="281"/>
                </a:lnTo>
                <a:lnTo>
                  <a:pt x="569529" y="33190"/>
                </a:lnTo>
                <a:lnTo>
                  <a:pt x="577436" y="57099"/>
                </a:lnTo>
                <a:lnTo>
                  <a:pt x="575804" y="82230"/>
                </a:lnTo>
                <a:lnTo>
                  <a:pt x="546359" y="121434"/>
                </a:lnTo>
                <a:lnTo>
                  <a:pt x="422906" y="152622"/>
                </a:lnTo>
                <a:lnTo>
                  <a:pt x="422797" y="152786"/>
                </a:lnTo>
                <a:lnTo>
                  <a:pt x="860447" y="152840"/>
                </a:lnTo>
                <a:lnTo>
                  <a:pt x="907518" y="171337"/>
                </a:lnTo>
                <a:lnTo>
                  <a:pt x="928265" y="217469"/>
                </a:lnTo>
                <a:lnTo>
                  <a:pt x="928276" y="219774"/>
                </a:lnTo>
                <a:lnTo>
                  <a:pt x="922910" y="244964"/>
                </a:lnTo>
                <a:lnTo>
                  <a:pt x="908793" y="265428"/>
                </a:lnTo>
                <a:lnTo>
                  <a:pt x="888033" y="279102"/>
                </a:lnTo>
                <a:lnTo>
                  <a:pt x="862740" y="283921"/>
                </a:lnTo>
                <a:lnTo>
                  <a:pt x="621599" y="283921"/>
                </a:lnTo>
                <a:lnTo>
                  <a:pt x="626263" y="289176"/>
                </a:lnTo>
                <a:lnTo>
                  <a:pt x="630509" y="294657"/>
                </a:lnTo>
                <a:lnTo>
                  <a:pt x="634237" y="300503"/>
                </a:lnTo>
                <a:lnTo>
                  <a:pt x="637423" y="306677"/>
                </a:lnTo>
                <a:lnTo>
                  <a:pt x="644318" y="335981"/>
                </a:lnTo>
                <a:lnTo>
                  <a:pt x="639610" y="364663"/>
                </a:lnTo>
                <a:lnTo>
                  <a:pt x="624495" y="389486"/>
                </a:lnTo>
                <a:lnTo>
                  <a:pt x="600172" y="407213"/>
                </a:lnTo>
                <a:lnTo>
                  <a:pt x="603582" y="413370"/>
                </a:lnTo>
                <a:lnTo>
                  <a:pt x="606413" y="419800"/>
                </a:lnTo>
                <a:lnTo>
                  <a:pt x="608646" y="426461"/>
                </a:lnTo>
                <a:lnTo>
                  <a:pt x="610263" y="433312"/>
                </a:lnTo>
                <a:lnTo>
                  <a:pt x="609849" y="463822"/>
                </a:lnTo>
                <a:lnTo>
                  <a:pt x="598176" y="490865"/>
                </a:lnTo>
                <a:lnTo>
                  <a:pt x="577220" y="511557"/>
                </a:lnTo>
                <a:lnTo>
                  <a:pt x="548954" y="523011"/>
                </a:lnTo>
                <a:lnTo>
                  <a:pt x="552382" y="530882"/>
                </a:lnTo>
                <a:lnTo>
                  <a:pt x="554873" y="539066"/>
                </a:lnTo>
                <a:lnTo>
                  <a:pt x="556405" y="547482"/>
                </a:lnTo>
                <a:lnTo>
                  <a:pt x="556959" y="556047"/>
                </a:lnTo>
                <a:lnTo>
                  <a:pt x="550248" y="586412"/>
                </a:lnTo>
                <a:lnTo>
                  <a:pt x="533098" y="611071"/>
                </a:lnTo>
                <a:lnTo>
                  <a:pt x="508013" y="627584"/>
                </a:lnTo>
                <a:lnTo>
                  <a:pt x="477499" y="633511"/>
                </a:lnTo>
                <a:close/>
              </a:path>
            </a:pathLst>
          </a:custGeom>
          <a:solidFill>
            <a:srgbClr val="FF6C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2136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7500AB1-D272-8715-8BB2-7FD5CB6AA57A}"/>
              </a:ext>
            </a:extLst>
          </p:cNvPr>
          <p:cNvSpPr txBox="1"/>
          <p:nvPr/>
        </p:nvSpPr>
        <p:spPr>
          <a:xfrm>
            <a:off x="1180950" y="823765"/>
            <a:ext cx="6098582" cy="65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sz="1800" b="1" spc="5" dirty="0">
                <a:solidFill>
                  <a:srgbClr val="38AA00"/>
                </a:solidFill>
                <a:latin typeface="Arial"/>
                <a:cs typeface="Arial"/>
              </a:rPr>
              <a:t>ENFERMEDAD 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CO" b="1" spc="5" dirty="0">
                <a:latin typeface="Arial"/>
                <a:cs typeface="Arial"/>
              </a:rPr>
              <a:t>laboral</a:t>
            </a:r>
            <a:endParaRPr lang="es-CO" sz="1800" b="1" spc="5" dirty="0">
              <a:latin typeface="Arial"/>
              <a:cs typeface="Arial"/>
            </a:endParaRPr>
          </a:p>
        </p:txBody>
      </p:sp>
      <p:sp>
        <p:nvSpPr>
          <p:cNvPr id="18" name="object 16">
            <a:extLst>
              <a:ext uri="{FF2B5EF4-FFF2-40B4-BE49-F238E27FC236}">
                <a16:creationId xmlns:a16="http://schemas.microsoft.com/office/drawing/2014/main" id="{1EB13A86-F64F-47A2-EDE3-692F5259D883}"/>
              </a:ext>
            </a:extLst>
          </p:cNvPr>
          <p:cNvSpPr txBox="1"/>
          <p:nvPr/>
        </p:nvSpPr>
        <p:spPr>
          <a:xfrm>
            <a:off x="926357" y="1482920"/>
            <a:ext cx="6353175" cy="263873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3750" dirty="0">
              <a:latin typeface="Arial"/>
              <a:cs typeface="Arial"/>
            </a:endParaRPr>
          </a:p>
          <a:p>
            <a:pPr marL="427355" marR="5080" algn="just">
              <a:lnSpc>
                <a:spcPct val="100699"/>
              </a:lnSpc>
            </a:pP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Es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enfermedad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laboral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contraída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como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resultado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exposición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factores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riesgo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inherentes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actividad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laboral</a:t>
            </a:r>
            <a:r>
              <a:rPr sz="2650" spc="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o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del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medio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en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que</a:t>
            </a:r>
            <a:r>
              <a:rPr sz="26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trabajador</a:t>
            </a:r>
            <a:r>
              <a:rPr sz="265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se  ha </a:t>
            </a:r>
            <a:r>
              <a:rPr sz="2650" spc="-58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visto</a:t>
            </a:r>
            <a:r>
              <a:rPr sz="265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5" dirty="0">
                <a:solidFill>
                  <a:srgbClr val="404040"/>
                </a:solidFill>
                <a:latin typeface="Calibri Light"/>
                <a:cs typeface="Calibri Light"/>
              </a:rPr>
              <a:t>obligado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5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65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650" spc="-40" dirty="0">
                <a:solidFill>
                  <a:srgbClr val="404040"/>
                </a:solidFill>
                <a:latin typeface="Calibri Light"/>
                <a:cs typeface="Calibri Light"/>
              </a:rPr>
              <a:t>trabajar.</a:t>
            </a:r>
            <a:endParaRPr sz="2650" dirty="0">
              <a:latin typeface="Calibri Light"/>
              <a:cs typeface="Calibri Light"/>
            </a:endParaRPr>
          </a:p>
        </p:txBody>
      </p:sp>
      <p:sp>
        <p:nvSpPr>
          <p:cNvPr id="19" name="object 13">
            <a:extLst>
              <a:ext uri="{FF2B5EF4-FFF2-40B4-BE49-F238E27FC236}">
                <a16:creationId xmlns:a16="http://schemas.microsoft.com/office/drawing/2014/main" id="{2EC2052D-C34F-1F54-1C17-677CB1532B17}"/>
              </a:ext>
            </a:extLst>
          </p:cNvPr>
          <p:cNvSpPr txBox="1"/>
          <p:nvPr/>
        </p:nvSpPr>
        <p:spPr>
          <a:xfrm>
            <a:off x="9468183" y="5715726"/>
            <a:ext cx="1405890" cy="24955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450" b="1" dirty="0">
                <a:solidFill>
                  <a:srgbClr val="404040"/>
                </a:solidFill>
                <a:latin typeface="Calibri"/>
                <a:cs typeface="Calibri"/>
              </a:rPr>
              <a:t>Ley</a:t>
            </a:r>
            <a:r>
              <a:rPr sz="145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1562</a:t>
            </a:r>
            <a:r>
              <a:rPr sz="1450" b="1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450" b="1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50" b="1" spc="5" dirty="0">
                <a:solidFill>
                  <a:srgbClr val="404040"/>
                </a:solidFill>
                <a:latin typeface="Calibri"/>
                <a:cs typeface="Calibri"/>
              </a:rPr>
              <a:t>2012</a:t>
            </a:r>
            <a:endParaRPr sz="1450">
              <a:latin typeface="Calibri"/>
              <a:cs typeface="Calibri"/>
            </a:endParaRPr>
          </a:p>
        </p:txBody>
      </p:sp>
      <p:pic>
        <p:nvPicPr>
          <p:cNvPr id="20" name="object 17">
            <a:extLst>
              <a:ext uri="{FF2B5EF4-FFF2-40B4-BE49-F238E27FC236}">
                <a16:creationId xmlns:a16="http://schemas.microsoft.com/office/drawing/2014/main" id="{B8C211CF-08E5-FB41-564A-2845018BA31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95342" y="1316266"/>
            <a:ext cx="3975353" cy="377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045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2">
            <a:extLst>
              <a:ext uri="{FF2B5EF4-FFF2-40B4-BE49-F238E27FC236}">
                <a16:creationId xmlns:a16="http://schemas.microsoft.com/office/drawing/2014/main" id="{A998E73E-19C5-A4C4-20EE-722A8EC5F61C}"/>
              </a:ext>
            </a:extLst>
          </p:cNvPr>
          <p:cNvSpPr txBox="1">
            <a:spLocks/>
          </p:cNvSpPr>
          <p:nvPr/>
        </p:nvSpPr>
        <p:spPr>
          <a:xfrm>
            <a:off x="3516566" y="312239"/>
            <a:ext cx="5158740" cy="6756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s-ES" sz="4250" spc="-70" dirty="0">
                <a:solidFill>
                  <a:srgbClr val="FFFFFF"/>
                </a:solidFill>
              </a:rPr>
              <a:t>¡</a:t>
            </a:r>
            <a:r>
              <a:rPr lang="es-ES" sz="4250" spc="-70" dirty="0">
                <a:solidFill>
                  <a:srgbClr val="00324D"/>
                </a:solidFill>
              </a:rPr>
              <a:t>Me</a:t>
            </a:r>
            <a:r>
              <a:rPr lang="es-ES" sz="4250" spc="165" dirty="0">
                <a:solidFill>
                  <a:srgbClr val="00324D"/>
                </a:solidFill>
              </a:rPr>
              <a:t> </a:t>
            </a:r>
            <a:r>
              <a:rPr lang="es-ES" sz="4250" spc="-175" dirty="0">
                <a:solidFill>
                  <a:srgbClr val="00324D"/>
                </a:solidFill>
              </a:rPr>
              <a:t>cuido</a:t>
            </a:r>
            <a:r>
              <a:rPr lang="es-ES" sz="4250" spc="170" dirty="0">
                <a:solidFill>
                  <a:srgbClr val="00324D"/>
                </a:solidFill>
              </a:rPr>
              <a:t> </a:t>
            </a:r>
            <a:r>
              <a:rPr lang="es-ES" sz="4250" spc="-190" dirty="0">
                <a:solidFill>
                  <a:srgbClr val="00324D"/>
                </a:solidFill>
              </a:rPr>
              <a:t>y</a:t>
            </a:r>
            <a:r>
              <a:rPr lang="es-ES" sz="4250" spc="165" dirty="0">
                <a:solidFill>
                  <a:srgbClr val="00324D"/>
                </a:solidFill>
              </a:rPr>
              <a:t> </a:t>
            </a:r>
            <a:r>
              <a:rPr lang="es-ES" sz="4250" spc="40" dirty="0">
                <a:solidFill>
                  <a:srgbClr val="00324D"/>
                </a:solidFill>
              </a:rPr>
              <a:t>te</a:t>
            </a:r>
            <a:r>
              <a:rPr lang="es-ES" sz="4250" spc="165" dirty="0">
                <a:solidFill>
                  <a:srgbClr val="00324D"/>
                </a:solidFill>
              </a:rPr>
              <a:t> </a:t>
            </a:r>
            <a:r>
              <a:rPr lang="es-ES" sz="4250" spc="-240" dirty="0">
                <a:solidFill>
                  <a:srgbClr val="00324D"/>
                </a:solidFill>
              </a:rPr>
              <a:t>cuido!</a:t>
            </a:r>
            <a:endParaRPr lang="es-ES" sz="4250" dirty="0">
              <a:solidFill>
                <a:srgbClr val="00324D"/>
              </a:solidFill>
            </a:endParaRPr>
          </a:p>
        </p:txBody>
      </p:sp>
      <p:pic>
        <p:nvPicPr>
          <p:cNvPr id="7" name="object 3">
            <a:extLst>
              <a:ext uri="{FF2B5EF4-FFF2-40B4-BE49-F238E27FC236}">
                <a16:creationId xmlns:a16="http://schemas.microsoft.com/office/drawing/2014/main" id="{D4A4A4D8-0728-E046-EBD2-0C572BC111F4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70285" y="1686018"/>
            <a:ext cx="9251429" cy="485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319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05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5238269" y="2709938"/>
            <a:ext cx="6193790" cy="1524135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12700">
              <a:lnSpc>
                <a:spcPts val="3640"/>
              </a:lnSpc>
            </a:pPr>
            <a:r>
              <a:rPr lang="es-ES" sz="3700" b="1" spc="-40" dirty="0">
                <a:solidFill>
                  <a:srgbClr val="38AA00"/>
                </a:solidFill>
                <a:latin typeface="Arial"/>
                <a:cs typeface="Arial"/>
              </a:rPr>
              <a:t>Reportes</a:t>
            </a:r>
            <a:endParaRPr lang="es-ES" sz="37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850"/>
              </a:spcBef>
            </a:pPr>
            <a:r>
              <a:rPr lang="es-ES" sz="3700" b="1" spc="-25" dirty="0">
                <a:latin typeface="Arial"/>
                <a:cs typeface="Arial"/>
              </a:rPr>
              <a:t>en</a:t>
            </a:r>
            <a:r>
              <a:rPr lang="es-ES" sz="3700" b="1" spc="155" dirty="0">
                <a:latin typeface="Arial"/>
                <a:cs typeface="Arial"/>
              </a:rPr>
              <a:t> </a:t>
            </a:r>
            <a:r>
              <a:rPr lang="es-ES" sz="3700" b="1" spc="10" dirty="0">
                <a:latin typeface="Arial"/>
                <a:cs typeface="Arial"/>
              </a:rPr>
              <a:t>el</a:t>
            </a:r>
            <a:r>
              <a:rPr lang="es-ES" sz="3700" b="1" spc="160" dirty="0">
                <a:latin typeface="Arial"/>
                <a:cs typeface="Arial"/>
              </a:rPr>
              <a:t> </a:t>
            </a:r>
            <a:r>
              <a:rPr lang="es-ES" sz="3700" b="1" spc="-185" dirty="0">
                <a:latin typeface="Arial"/>
                <a:cs typeface="Arial"/>
              </a:rPr>
              <a:t>SG-SST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12682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A6CAF8A3-096E-80DF-1DB2-7B1C3648C214}"/>
              </a:ext>
            </a:extLst>
          </p:cNvPr>
          <p:cNvSpPr txBox="1">
            <a:spLocks/>
          </p:cNvSpPr>
          <p:nvPr/>
        </p:nvSpPr>
        <p:spPr>
          <a:xfrm>
            <a:off x="221615" y="221157"/>
            <a:ext cx="5282565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b="1" spc="-65" dirty="0">
                <a:solidFill>
                  <a:srgbClr val="38AA00"/>
                </a:solidFill>
              </a:rPr>
              <a:t>¿Que</a:t>
            </a:r>
            <a:r>
              <a:rPr lang="es-ES" b="1" spc="155" dirty="0">
                <a:solidFill>
                  <a:srgbClr val="38AA00"/>
                </a:solidFill>
              </a:rPr>
              <a:t> </a:t>
            </a:r>
            <a:r>
              <a:rPr lang="es-ES" b="1" spc="-75" dirty="0">
                <a:solidFill>
                  <a:srgbClr val="38AA00"/>
                </a:solidFill>
              </a:rPr>
              <a:t>debemos</a:t>
            </a:r>
            <a:r>
              <a:rPr lang="es-ES" b="1" spc="140" dirty="0">
                <a:solidFill>
                  <a:srgbClr val="38AA00"/>
                </a:solidFill>
              </a:rPr>
              <a:t> </a:t>
            </a:r>
            <a:r>
              <a:rPr lang="es-ES" b="1" spc="-5" dirty="0">
                <a:solidFill>
                  <a:srgbClr val="38AA00"/>
                </a:solidFill>
              </a:rPr>
              <a:t>reportar?</a:t>
            </a:r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id="{EC66C318-BBBC-DAC1-69C3-697E78DE8619}"/>
              </a:ext>
            </a:extLst>
          </p:cNvPr>
          <p:cNvGrpSpPr/>
          <p:nvPr/>
        </p:nvGrpSpPr>
        <p:grpSpPr>
          <a:xfrm>
            <a:off x="3525773" y="1187196"/>
            <a:ext cx="4578350" cy="4578350"/>
            <a:chOff x="3525773" y="1187196"/>
            <a:chExt cx="4578350" cy="4578350"/>
          </a:xfrm>
        </p:grpSpPr>
        <p:grpSp>
          <p:nvGrpSpPr>
            <p:cNvPr id="11" name="object 4">
              <a:extLst>
                <a:ext uri="{FF2B5EF4-FFF2-40B4-BE49-F238E27FC236}">
                  <a16:creationId xmlns:a16="http://schemas.microsoft.com/office/drawing/2014/main" id="{AC7CBA0B-836D-F0E8-5281-7B75F5DADB2F}"/>
                </a:ext>
              </a:extLst>
            </p:cNvPr>
            <p:cNvGrpSpPr/>
            <p:nvPr/>
          </p:nvGrpSpPr>
          <p:grpSpPr>
            <a:xfrm>
              <a:off x="3525773" y="1187196"/>
              <a:ext cx="4578350" cy="4578350"/>
              <a:chOff x="3525773" y="1187196"/>
              <a:chExt cx="4578350" cy="4578350"/>
            </a:xfrm>
          </p:grpSpPr>
          <p:pic>
            <p:nvPicPr>
              <p:cNvPr id="12" name="object 5">
                <a:extLst>
                  <a:ext uri="{FF2B5EF4-FFF2-40B4-BE49-F238E27FC236}">
                    <a16:creationId xmlns:a16="http://schemas.microsoft.com/office/drawing/2014/main" id="{50FFDCD2-C282-C89A-1BFA-629D2ECFB742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5756910" y="1187196"/>
                <a:ext cx="2047493" cy="2346959"/>
              </a:xfrm>
              <a:prstGeom prst="rect">
                <a:avLst/>
              </a:prstGeom>
            </p:spPr>
          </p:pic>
          <p:pic>
            <p:nvPicPr>
              <p:cNvPr id="13" name="object 6">
                <a:extLst>
                  <a:ext uri="{FF2B5EF4-FFF2-40B4-BE49-F238E27FC236}">
                    <a16:creationId xmlns:a16="http://schemas.microsoft.com/office/drawing/2014/main" id="{4FE88E03-4E42-0458-545C-9FECE7949E90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756909" y="2302764"/>
                <a:ext cx="2346960" cy="2346960"/>
              </a:xfrm>
              <a:prstGeom prst="rect">
                <a:avLst/>
              </a:prstGeom>
            </p:spPr>
          </p:pic>
          <p:pic>
            <p:nvPicPr>
              <p:cNvPr id="14" name="object 7">
                <a:extLst>
                  <a:ext uri="{FF2B5EF4-FFF2-40B4-BE49-F238E27FC236}">
                    <a16:creationId xmlns:a16="http://schemas.microsoft.com/office/drawing/2014/main" id="{5FEDA179-6551-1FAC-C9E9-5AA6D26A0ABF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756910" y="3418332"/>
                <a:ext cx="2047493" cy="2346959"/>
              </a:xfrm>
              <a:prstGeom prst="rect">
                <a:avLst/>
              </a:prstGeom>
            </p:spPr>
          </p:pic>
          <p:pic>
            <p:nvPicPr>
              <p:cNvPr id="15" name="object 8">
                <a:extLst>
                  <a:ext uri="{FF2B5EF4-FFF2-40B4-BE49-F238E27FC236}">
                    <a16:creationId xmlns:a16="http://schemas.microsoft.com/office/drawing/2014/main" id="{A10DCEAD-C21E-A497-2438-4682CB486BF8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824477" y="3418332"/>
                <a:ext cx="2048243" cy="2346959"/>
              </a:xfrm>
              <a:prstGeom prst="rect">
                <a:avLst/>
              </a:prstGeom>
            </p:spPr>
          </p:pic>
          <p:pic>
            <p:nvPicPr>
              <p:cNvPr id="16" name="object 9">
                <a:extLst>
                  <a:ext uri="{FF2B5EF4-FFF2-40B4-BE49-F238E27FC236}">
                    <a16:creationId xmlns:a16="http://schemas.microsoft.com/office/drawing/2014/main" id="{C1CEF130-C225-DAE3-897E-331731078447}"/>
                  </a:ext>
                </a:extLst>
              </p:cNvPr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525773" y="2302764"/>
                <a:ext cx="2346960" cy="2346960"/>
              </a:xfrm>
              <a:prstGeom prst="rect">
                <a:avLst/>
              </a:prstGeom>
            </p:spPr>
          </p:pic>
          <p:pic>
            <p:nvPicPr>
              <p:cNvPr id="17" name="object 10">
                <a:extLst>
                  <a:ext uri="{FF2B5EF4-FFF2-40B4-BE49-F238E27FC236}">
                    <a16:creationId xmlns:a16="http://schemas.microsoft.com/office/drawing/2014/main" id="{69CD6C9E-6CEF-EC9A-8B7D-7C3B19BE2297}"/>
                  </a:ext>
                </a:extLst>
              </p:cNvPr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3824477" y="1187196"/>
                <a:ext cx="2048243" cy="2346959"/>
              </a:xfrm>
              <a:prstGeom prst="rect">
                <a:avLst/>
              </a:prstGeom>
            </p:spPr>
          </p:pic>
          <p:pic>
            <p:nvPicPr>
              <p:cNvPr id="18" name="object 11">
                <a:extLst>
                  <a:ext uri="{FF2B5EF4-FFF2-40B4-BE49-F238E27FC236}">
                    <a16:creationId xmlns:a16="http://schemas.microsoft.com/office/drawing/2014/main" id="{07E918F0-E954-F3E7-17C6-C63CCFDDD157}"/>
                  </a:ext>
                </a:extLst>
              </p:cNvPr>
              <p:cNvPicPr/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3583673" y="1226273"/>
                <a:ext cx="4461941" cy="4461916"/>
              </a:xfrm>
              <a:prstGeom prst="rect">
                <a:avLst/>
              </a:prstGeom>
            </p:spPr>
          </p:pic>
        </p:grpSp>
        <p:sp>
          <p:nvSpPr>
            <p:cNvPr id="19" name="object 12">
              <a:extLst>
                <a:ext uri="{FF2B5EF4-FFF2-40B4-BE49-F238E27FC236}">
                  <a16:creationId xmlns:a16="http://schemas.microsoft.com/office/drawing/2014/main" id="{4886BF55-111A-D698-09EC-B8283347BEAA}"/>
                </a:ext>
              </a:extLst>
            </p:cNvPr>
            <p:cNvSpPr txBox="1"/>
            <p:nvPr/>
          </p:nvSpPr>
          <p:spPr>
            <a:xfrm>
              <a:off x="6054149" y="2058672"/>
              <a:ext cx="1125220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35" dirty="0">
                  <a:latin typeface="Arial"/>
                  <a:cs typeface="Arial"/>
                </a:rPr>
                <a:t>ct</a:t>
              </a:r>
              <a:r>
                <a:rPr sz="1200" b="1" spc="-114" dirty="0">
                  <a:latin typeface="Arial"/>
                  <a:cs typeface="Arial"/>
                </a:rPr>
                <a:t>os</a:t>
              </a:r>
              <a:r>
                <a:rPr sz="1200" b="1" spc="40" dirty="0">
                  <a:latin typeface="Arial"/>
                  <a:cs typeface="Arial"/>
                </a:rPr>
                <a:t> I</a:t>
              </a:r>
              <a:r>
                <a:rPr sz="1200" b="1" spc="-55" dirty="0">
                  <a:latin typeface="Arial"/>
                  <a:cs typeface="Arial"/>
                </a:rPr>
                <a:t>n</a:t>
              </a:r>
              <a:r>
                <a:rPr sz="1200" b="1" spc="-160" dirty="0">
                  <a:latin typeface="Arial"/>
                  <a:cs typeface="Arial"/>
                </a:rPr>
                <a:t>s</a:t>
              </a:r>
              <a:r>
                <a:rPr sz="1200" b="1" spc="-30" dirty="0">
                  <a:latin typeface="Arial"/>
                  <a:cs typeface="Arial"/>
                </a:rPr>
                <a:t>e</a:t>
              </a:r>
              <a:r>
                <a:rPr sz="1200" b="1" spc="-5" dirty="0">
                  <a:latin typeface="Arial"/>
                  <a:cs typeface="Arial"/>
                </a:rPr>
                <a:t>g</a:t>
              </a:r>
              <a:r>
                <a:rPr sz="1200" b="1" spc="-65" dirty="0">
                  <a:latin typeface="Arial"/>
                  <a:cs typeface="Arial"/>
                </a:rPr>
                <a:t>u</a:t>
              </a:r>
              <a:r>
                <a:rPr sz="1200" b="1" spc="-80" dirty="0">
                  <a:latin typeface="Arial"/>
                  <a:cs typeface="Arial"/>
                </a:rPr>
                <a:t>ros</a:t>
              </a:r>
              <a:endParaRPr sz="1200" dirty="0">
                <a:latin typeface="Arial"/>
                <a:cs typeface="Arial"/>
              </a:endParaRPr>
            </a:p>
          </p:txBody>
        </p:sp>
        <p:sp>
          <p:nvSpPr>
            <p:cNvPr id="20" name="object 13">
              <a:extLst>
                <a:ext uri="{FF2B5EF4-FFF2-40B4-BE49-F238E27FC236}">
                  <a16:creationId xmlns:a16="http://schemas.microsoft.com/office/drawing/2014/main" id="{35252D45-B7D9-D785-A5E1-0AD7BFEFA0AF}"/>
                </a:ext>
              </a:extLst>
            </p:cNvPr>
            <p:cNvSpPr txBox="1"/>
            <p:nvPr/>
          </p:nvSpPr>
          <p:spPr>
            <a:xfrm>
              <a:off x="4471780" y="1933094"/>
              <a:ext cx="86423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93980" marR="5080" indent="-81915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50" dirty="0">
                  <a:latin typeface="Arial"/>
                  <a:cs typeface="Arial"/>
                </a:rPr>
                <a:t>Con</a:t>
              </a:r>
              <a:r>
                <a:rPr sz="1200" b="1" spc="-15" dirty="0">
                  <a:latin typeface="Arial"/>
                  <a:cs typeface="Arial"/>
                </a:rPr>
                <a:t>di</a:t>
              </a:r>
              <a:r>
                <a:rPr sz="1200" b="1" spc="-85" dirty="0">
                  <a:latin typeface="Arial"/>
                  <a:cs typeface="Arial"/>
                </a:rPr>
                <a:t>c</a:t>
              </a:r>
              <a:r>
                <a:rPr sz="1200" b="1" spc="-50" dirty="0">
                  <a:latin typeface="Arial"/>
                  <a:cs typeface="Arial"/>
                </a:rPr>
                <a:t>i</a:t>
              </a:r>
              <a:r>
                <a:rPr sz="1200" b="1" spc="-60" dirty="0">
                  <a:latin typeface="Arial"/>
                  <a:cs typeface="Arial"/>
                </a:rPr>
                <a:t>on</a:t>
              </a:r>
              <a:r>
                <a:rPr sz="1200" b="1" spc="-30" dirty="0">
                  <a:latin typeface="Arial"/>
                  <a:cs typeface="Arial"/>
                </a:rPr>
                <a:t>e</a:t>
              </a:r>
              <a:r>
                <a:rPr sz="1200" b="1" spc="-110" dirty="0">
                  <a:latin typeface="Arial"/>
                  <a:cs typeface="Arial"/>
                </a:rPr>
                <a:t>s  </a:t>
              </a:r>
              <a:r>
                <a:rPr sz="1200" b="1" spc="-45" dirty="0">
                  <a:latin typeface="Arial"/>
                  <a:cs typeface="Arial"/>
                </a:rPr>
                <a:t>Inseguras</a:t>
              </a:r>
              <a:endParaRPr sz="1200" dirty="0">
                <a:latin typeface="Arial"/>
                <a:cs typeface="Arial"/>
              </a:endParaRPr>
            </a:p>
          </p:txBody>
        </p:sp>
        <p:sp>
          <p:nvSpPr>
            <p:cNvPr id="21" name="object 14">
              <a:extLst>
                <a:ext uri="{FF2B5EF4-FFF2-40B4-BE49-F238E27FC236}">
                  <a16:creationId xmlns:a16="http://schemas.microsoft.com/office/drawing/2014/main" id="{A13A154E-C4F6-BE52-C3CD-24B30758C426}"/>
                </a:ext>
              </a:extLst>
            </p:cNvPr>
            <p:cNvSpPr txBox="1"/>
            <p:nvPr/>
          </p:nvSpPr>
          <p:spPr>
            <a:xfrm>
              <a:off x="3844959" y="3251507"/>
              <a:ext cx="1521460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40" dirty="0">
                  <a:latin typeface="Arial"/>
                  <a:cs typeface="Arial"/>
                </a:rPr>
                <a:t>Incidentes</a:t>
              </a:r>
              <a:r>
                <a:rPr sz="1200" b="1" dirty="0">
                  <a:latin typeface="Arial"/>
                  <a:cs typeface="Arial"/>
                </a:rPr>
                <a:t> 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20" dirty="0">
                  <a:latin typeface="Arial"/>
                  <a:cs typeface="Arial"/>
                </a:rPr>
                <a:t> </a:t>
              </a:r>
              <a:r>
                <a:rPr sz="1200" b="1" spc="10" dirty="0">
                  <a:latin typeface="Arial"/>
                  <a:cs typeface="Arial"/>
                </a:rPr>
                <a:t>trabajo</a:t>
              </a:r>
              <a:endParaRPr sz="1200">
                <a:latin typeface="Arial"/>
                <a:cs typeface="Arial"/>
              </a:endParaRPr>
            </a:p>
          </p:txBody>
        </p:sp>
        <p:sp>
          <p:nvSpPr>
            <p:cNvPr id="22" name="object 15">
              <a:extLst>
                <a:ext uri="{FF2B5EF4-FFF2-40B4-BE49-F238E27FC236}">
                  <a16:creationId xmlns:a16="http://schemas.microsoft.com/office/drawing/2014/main" id="{7B39DC20-E453-27F7-C840-D87E9D4BCCC3}"/>
                </a:ext>
              </a:extLst>
            </p:cNvPr>
            <p:cNvSpPr txBox="1"/>
            <p:nvPr/>
          </p:nvSpPr>
          <p:spPr>
            <a:xfrm>
              <a:off x="6787803" y="3234590"/>
              <a:ext cx="89598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12700" marR="5080" indent="82550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45" dirty="0">
                  <a:latin typeface="Arial"/>
                  <a:cs typeface="Arial"/>
                </a:rPr>
                <a:t>Insidentes </a:t>
              </a:r>
              <a:r>
                <a:rPr sz="1200" b="1" spc="-40" dirty="0">
                  <a:latin typeface="Arial"/>
                  <a:cs typeface="Arial"/>
                </a:rPr>
                <a:t> </a:t>
              </a: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60" dirty="0">
                  <a:latin typeface="Arial"/>
                  <a:cs typeface="Arial"/>
                </a:rPr>
                <a:t>m</a:t>
              </a:r>
              <a:r>
                <a:rPr sz="1200" b="1" spc="-10" dirty="0">
                  <a:latin typeface="Arial"/>
                  <a:cs typeface="Arial"/>
                </a:rPr>
                <a:t>b</a:t>
              </a:r>
              <a:r>
                <a:rPr sz="1200" b="1" spc="-20" dirty="0">
                  <a:latin typeface="Arial"/>
                  <a:cs typeface="Arial"/>
                </a:rPr>
                <a:t>i</a:t>
              </a:r>
              <a:r>
                <a:rPr sz="1200" b="1" spc="-40" dirty="0">
                  <a:latin typeface="Arial"/>
                  <a:cs typeface="Arial"/>
                </a:rPr>
                <a:t>en</a:t>
              </a:r>
              <a:r>
                <a:rPr sz="1200" b="1" spc="35" dirty="0">
                  <a:latin typeface="Arial"/>
                  <a:cs typeface="Arial"/>
                </a:rPr>
                <a:t>t</a:t>
              </a:r>
              <a:r>
                <a:rPr sz="1200" b="1" spc="55" dirty="0">
                  <a:latin typeface="Arial"/>
                  <a:cs typeface="Arial"/>
                </a:rPr>
                <a:t>a</a:t>
              </a:r>
              <a:r>
                <a:rPr sz="1200" b="1" spc="-20" dirty="0">
                  <a:latin typeface="Arial"/>
                  <a:cs typeface="Arial"/>
                </a:rPr>
                <a:t>l</a:t>
              </a:r>
              <a:r>
                <a:rPr sz="1200" b="1" spc="-95" dirty="0">
                  <a:latin typeface="Arial"/>
                  <a:cs typeface="Arial"/>
                </a:rPr>
                <a:t>es</a:t>
              </a:r>
              <a:endParaRPr sz="1200">
                <a:latin typeface="Arial"/>
                <a:cs typeface="Arial"/>
              </a:endParaRPr>
            </a:p>
          </p:txBody>
        </p:sp>
        <p:sp>
          <p:nvSpPr>
            <p:cNvPr id="23" name="object 16">
              <a:extLst>
                <a:ext uri="{FF2B5EF4-FFF2-40B4-BE49-F238E27FC236}">
                  <a16:creationId xmlns:a16="http://schemas.microsoft.com/office/drawing/2014/main" id="{8FB2CD18-B112-8A34-DBE6-DEF1DC7D9512}"/>
                </a:ext>
              </a:extLst>
            </p:cNvPr>
            <p:cNvSpPr txBox="1"/>
            <p:nvPr/>
          </p:nvSpPr>
          <p:spPr>
            <a:xfrm>
              <a:off x="6290979" y="4422396"/>
              <a:ext cx="997585" cy="360045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223520" marR="5080" indent="-211454">
                <a:lnSpc>
                  <a:spcPts val="1190"/>
                </a:lnSpc>
                <a:spcBef>
                  <a:spcPts val="345"/>
                </a:spcBef>
              </a:pPr>
              <a:r>
                <a:rPr sz="1200" b="1" spc="-30" dirty="0">
                  <a:latin typeface="Arial"/>
                  <a:cs typeface="Arial"/>
                </a:rPr>
                <a:t>A</a:t>
              </a:r>
              <a:r>
                <a:rPr sz="1200" b="1" spc="-95" dirty="0">
                  <a:latin typeface="Arial"/>
                  <a:cs typeface="Arial"/>
                </a:rPr>
                <a:t>cc</a:t>
              </a:r>
              <a:r>
                <a:rPr sz="1200" b="1" spc="-55" dirty="0">
                  <a:latin typeface="Arial"/>
                  <a:cs typeface="Arial"/>
                </a:rPr>
                <a:t>i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-55" dirty="0">
                  <a:latin typeface="Arial"/>
                  <a:cs typeface="Arial"/>
                </a:rPr>
                <a:t>n</a:t>
              </a:r>
              <a:r>
                <a:rPr sz="1200" b="1" spc="45" dirty="0">
                  <a:latin typeface="Arial"/>
                  <a:cs typeface="Arial"/>
                </a:rPr>
                <a:t>t</a:t>
              </a:r>
              <a:r>
                <a:rPr sz="1200" b="1" spc="-35" dirty="0">
                  <a:latin typeface="Arial"/>
                  <a:cs typeface="Arial"/>
                </a:rPr>
                <a:t>e</a:t>
              </a:r>
              <a:r>
                <a:rPr sz="1200" b="1" spc="-160" dirty="0">
                  <a:latin typeface="Arial"/>
                  <a:cs typeface="Arial"/>
                </a:rPr>
                <a:t>s</a:t>
              </a:r>
              <a:r>
                <a:rPr sz="1200" b="1" spc="35" dirty="0">
                  <a:latin typeface="Arial"/>
                  <a:cs typeface="Arial"/>
                </a:rPr>
                <a:t> </a:t>
              </a:r>
              <a:r>
                <a:rPr sz="1200" b="1" spc="-15" dirty="0">
                  <a:latin typeface="Arial"/>
                  <a:cs typeface="Arial"/>
                </a:rPr>
                <a:t>de  </a:t>
              </a:r>
              <a:r>
                <a:rPr sz="1200" b="1" spc="-5" dirty="0">
                  <a:latin typeface="Arial"/>
                  <a:cs typeface="Arial"/>
                </a:rPr>
                <a:t>Trabajo</a:t>
              </a:r>
              <a:endParaRPr sz="1200">
                <a:latin typeface="Arial"/>
                <a:cs typeface="Arial"/>
              </a:endParaRPr>
            </a:p>
          </p:txBody>
        </p:sp>
        <p:sp>
          <p:nvSpPr>
            <p:cNvPr id="24" name="object 17">
              <a:extLst>
                <a:ext uri="{FF2B5EF4-FFF2-40B4-BE49-F238E27FC236}">
                  <a16:creationId xmlns:a16="http://schemas.microsoft.com/office/drawing/2014/main" id="{1EBAC526-6CD3-380C-80A9-49504C0A05FB}"/>
                </a:ext>
              </a:extLst>
            </p:cNvPr>
            <p:cNvSpPr txBox="1"/>
            <p:nvPr/>
          </p:nvSpPr>
          <p:spPr>
            <a:xfrm>
              <a:off x="4217729" y="4593846"/>
              <a:ext cx="1529715" cy="2082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60" dirty="0">
                  <a:latin typeface="Arial"/>
                  <a:cs typeface="Arial"/>
                </a:rPr>
                <a:t>Condiciones</a:t>
              </a:r>
              <a:r>
                <a:rPr sz="1200" b="1" spc="5" dirty="0">
                  <a:latin typeface="Arial"/>
                  <a:cs typeface="Arial"/>
                </a:rPr>
                <a:t> </a:t>
              </a:r>
              <a:r>
                <a:rPr sz="1200" b="1" spc="-20" dirty="0">
                  <a:latin typeface="Arial"/>
                  <a:cs typeface="Arial"/>
                </a:rPr>
                <a:t>de</a:t>
              </a:r>
              <a:r>
                <a:rPr sz="1200" b="1" spc="30" dirty="0">
                  <a:latin typeface="Arial"/>
                  <a:cs typeface="Arial"/>
                </a:rPr>
                <a:t> </a:t>
              </a:r>
              <a:r>
                <a:rPr sz="1200" b="1" spc="-30" dirty="0">
                  <a:latin typeface="Arial"/>
                  <a:cs typeface="Arial"/>
                </a:rPr>
                <a:t>Salud</a:t>
              </a:r>
              <a:endParaRPr sz="1200"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16731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14">
            <a:extLst>
              <a:ext uri="{FF2B5EF4-FFF2-40B4-BE49-F238E27FC236}">
                <a16:creationId xmlns:a16="http://schemas.microsoft.com/office/drawing/2014/main" id="{0284CAF0-5EC1-76CA-A5F9-429BF362F816}"/>
              </a:ext>
            </a:extLst>
          </p:cNvPr>
          <p:cNvSpPr txBox="1">
            <a:spLocks/>
          </p:cNvSpPr>
          <p:nvPr/>
        </p:nvSpPr>
        <p:spPr>
          <a:xfrm>
            <a:off x="221615" y="122770"/>
            <a:ext cx="7792084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spc="-190" dirty="0"/>
              <a:t>¿Cómo</a:t>
            </a:r>
            <a:r>
              <a:rPr lang="es-ES" spc="135" dirty="0"/>
              <a:t> </a:t>
            </a:r>
            <a:r>
              <a:rPr lang="es-ES" spc="-185" dirty="0"/>
              <a:t>se</a:t>
            </a:r>
            <a:r>
              <a:rPr lang="es-ES" spc="145" dirty="0"/>
              <a:t> </a:t>
            </a:r>
            <a:r>
              <a:rPr lang="es-ES" spc="40" dirty="0"/>
              <a:t>reportan</a:t>
            </a:r>
            <a:r>
              <a:rPr lang="es-ES" spc="145" dirty="0"/>
              <a:t> </a:t>
            </a:r>
            <a:r>
              <a:rPr lang="es-ES" spc="-65" dirty="0"/>
              <a:t>incidentes,</a:t>
            </a:r>
            <a:r>
              <a:rPr lang="es-ES" spc="160" dirty="0"/>
              <a:t> </a:t>
            </a:r>
            <a:r>
              <a:rPr lang="es-ES" spc="-75" dirty="0"/>
              <a:t>actos</a:t>
            </a:r>
            <a:r>
              <a:rPr lang="es-ES" spc="145" dirty="0"/>
              <a:t> </a:t>
            </a:r>
            <a:r>
              <a:rPr lang="es-ES" spc="-75" dirty="0"/>
              <a:t>y condiciones inseguras?</a:t>
            </a:r>
          </a:p>
        </p:txBody>
      </p:sp>
      <p:pic>
        <p:nvPicPr>
          <p:cNvPr id="28" name="object 17">
            <a:extLst>
              <a:ext uri="{FF2B5EF4-FFF2-40B4-BE49-F238E27FC236}">
                <a16:creationId xmlns:a16="http://schemas.microsoft.com/office/drawing/2014/main" id="{C8CBC007-31A0-11D6-06BC-B938982E0DA6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001274" y="1489170"/>
            <a:ext cx="7980413" cy="5120417"/>
          </a:xfrm>
          <a:prstGeom prst="rect">
            <a:avLst/>
          </a:prstGeom>
        </p:spPr>
      </p:pic>
      <p:sp>
        <p:nvSpPr>
          <p:cNvPr id="29" name="object 18">
            <a:extLst>
              <a:ext uri="{FF2B5EF4-FFF2-40B4-BE49-F238E27FC236}">
                <a16:creationId xmlns:a16="http://schemas.microsoft.com/office/drawing/2014/main" id="{DB7C7974-6836-5E10-43B0-F98303634BBD}"/>
              </a:ext>
            </a:extLst>
          </p:cNvPr>
          <p:cNvSpPr txBox="1"/>
          <p:nvPr/>
        </p:nvSpPr>
        <p:spPr>
          <a:xfrm>
            <a:off x="794757" y="2711552"/>
            <a:ext cx="2917825" cy="2299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 algn="just">
              <a:lnSpc>
                <a:spcPct val="101400"/>
              </a:lnSpc>
              <a:spcBef>
                <a:spcPts val="95"/>
              </a:spcBef>
              <a:buAutoNum type="arabicPeriod"/>
              <a:tabLst>
                <a:tab pos="469900" algn="l"/>
              </a:tabLst>
            </a:pPr>
            <a:r>
              <a:rPr sz="2100" dirty="0">
                <a:solidFill>
                  <a:srgbClr val="404040"/>
                </a:solidFill>
                <a:latin typeface="Calibri Light"/>
                <a:cs typeface="Calibri Light"/>
              </a:rPr>
              <a:t>Descargar </a:t>
            </a:r>
            <a:r>
              <a:rPr sz="2100" spc="10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diligenciar </a:t>
            </a:r>
            <a:r>
              <a:rPr sz="2100" spc="-459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el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 formato</a:t>
            </a:r>
            <a:r>
              <a:rPr sz="2100" spc="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DO-F-025</a:t>
            </a:r>
            <a:endParaRPr sz="2100" dirty="0">
              <a:latin typeface="Calibri Light"/>
              <a:cs typeface="Calibri Light"/>
            </a:endParaRPr>
          </a:p>
          <a:p>
            <a:pPr marL="469900" marR="584200" indent="-457200" algn="just">
              <a:lnSpc>
                <a:spcPct val="101600"/>
              </a:lnSpc>
              <a:buAutoNum type="arabicPeriod"/>
              <a:tabLst>
                <a:tab pos="469900" algn="l"/>
              </a:tabLst>
            </a:pPr>
            <a:r>
              <a:rPr sz="2100" dirty="0">
                <a:solidFill>
                  <a:srgbClr val="404040"/>
                </a:solidFill>
                <a:latin typeface="Calibri Light"/>
                <a:cs typeface="Calibri Light"/>
              </a:rPr>
              <a:t>Adjuntar 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registro </a:t>
            </a:r>
            <a:r>
              <a:rPr sz="2100" spc="-459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fotográfico.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(si </a:t>
            </a:r>
            <a:r>
              <a:rPr sz="2100" spc="10" dirty="0">
                <a:solidFill>
                  <a:srgbClr val="404040"/>
                </a:solidFill>
                <a:latin typeface="Calibri Light"/>
                <a:cs typeface="Calibri Light"/>
              </a:rPr>
              <a:t>es </a:t>
            </a:r>
            <a:r>
              <a:rPr sz="2100" spc="-459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posible)</a:t>
            </a:r>
            <a:endParaRPr sz="2100" dirty="0">
              <a:latin typeface="Calibri Light"/>
              <a:cs typeface="Calibri Light"/>
            </a:endParaRPr>
          </a:p>
          <a:p>
            <a:pPr marL="252095" marR="88265" indent="-240029" algn="just">
              <a:lnSpc>
                <a:spcPct val="101400"/>
              </a:lnSpc>
              <a:spcBef>
                <a:spcPts val="5"/>
              </a:spcBef>
              <a:buClr>
                <a:srgbClr val="404040"/>
              </a:buClr>
              <a:buFont typeface="Calibri Light"/>
              <a:buAutoNum type="arabicPeriod"/>
              <a:tabLst>
                <a:tab pos="469900" algn="l"/>
              </a:tabLst>
            </a:pPr>
            <a:r>
              <a:rPr dirty="0"/>
              <a:t>	</a:t>
            </a:r>
            <a:r>
              <a:rPr sz="2100" spc="-5" dirty="0">
                <a:solidFill>
                  <a:srgbClr val="404040"/>
                </a:solidFill>
                <a:latin typeface="Calibri Light"/>
                <a:cs typeface="Calibri Light"/>
              </a:rPr>
              <a:t>Entregarlo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100" dirty="0">
                <a:solidFill>
                  <a:srgbClr val="404040"/>
                </a:solidFill>
                <a:latin typeface="Calibri Light"/>
                <a:cs typeface="Calibri Light"/>
              </a:rPr>
              <a:t>área </a:t>
            </a:r>
            <a:r>
              <a:rPr sz="2100" spc="5" dirty="0">
                <a:solidFill>
                  <a:srgbClr val="404040"/>
                </a:solidFill>
                <a:latin typeface="Calibri Light"/>
                <a:cs typeface="Calibri Light"/>
              </a:rPr>
              <a:t>SST </a:t>
            </a:r>
            <a:r>
              <a:rPr sz="2100" spc="-459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lang="es-ES" sz="2100" spc="-10" dirty="0" err="1">
                <a:solidFill>
                  <a:srgbClr val="404040"/>
                </a:solidFill>
                <a:latin typeface="Calibri Light"/>
                <a:cs typeface="Calibri Light"/>
                <a:hlinkClick r:id="rId5"/>
              </a:rPr>
              <a:t>llozano</a:t>
            </a:r>
            <a:r>
              <a:rPr sz="2100" spc="-10" dirty="0">
                <a:solidFill>
                  <a:srgbClr val="404040"/>
                </a:solidFill>
                <a:latin typeface="Calibri Light"/>
                <a:cs typeface="Calibri Light"/>
                <a:hlinkClick r:id="rId5"/>
              </a:rPr>
              <a:t>@sena.edu.co</a:t>
            </a:r>
            <a:endParaRPr sz="210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2857579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4">
            <a:extLst>
              <a:ext uri="{FF2B5EF4-FFF2-40B4-BE49-F238E27FC236}">
                <a16:creationId xmlns:a16="http://schemas.microsoft.com/office/drawing/2014/main" id="{3F369C78-AFCD-2CD1-743B-D7DF9277E01E}"/>
              </a:ext>
            </a:extLst>
          </p:cNvPr>
          <p:cNvSpPr txBox="1">
            <a:spLocks/>
          </p:cNvSpPr>
          <p:nvPr/>
        </p:nvSpPr>
        <p:spPr>
          <a:xfrm>
            <a:off x="221615" y="122770"/>
            <a:ext cx="6909434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spc="-190" dirty="0"/>
              <a:t>¿Cómo</a:t>
            </a:r>
            <a:r>
              <a:rPr lang="es-ES" spc="130" dirty="0"/>
              <a:t> </a:t>
            </a:r>
            <a:r>
              <a:rPr lang="es-ES" spc="-185" dirty="0"/>
              <a:t>se</a:t>
            </a:r>
            <a:r>
              <a:rPr lang="es-ES" spc="140" dirty="0"/>
              <a:t> </a:t>
            </a:r>
            <a:r>
              <a:rPr lang="es-ES" spc="40" dirty="0"/>
              <a:t>reportan</a:t>
            </a:r>
            <a:r>
              <a:rPr lang="es-ES" spc="140" dirty="0"/>
              <a:t> </a:t>
            </a:r>
            <a:r>
              <a:rPr lang="es-ES" spc="-50" dirty="0"/>
              <a:t>accidentes</a:t>
            </a:r>
            <a:r>
              <a:rPr lang="es-ES" spc="165" dirty="0"/>
              <a:t> </a:t>
            </a:r>
            <a:r>
              <a:rPr lang="es-ES" spc="10" dirty="0"/>
              <a:t>de trabajo?</a:t>
            </a:r>
          </a:p>
        </p:txBody>
      </p:sp>
      <p:sp>
        <p:nvSpPr>
          <p:cNvPr id="6" name="object 15">
            <a:extLst>
              <a:ext uri="{FF2B5EF4-FFF2-40B4-BE49-F238E27FC236}">
                <a16:creationId xmlns:a16="http://schemas.microsoft.com/office/drawing/2014/main" id="{850D8560-BAC9-C686-94D1-103242E671F4}"/>
              </a:ext>
            </a:extLst>
          </p:cNvPr>
          <p:cNvSpPr txBox="1"/>
          <p:nvPr/>
        </p:nvSpPr>
        <p:spPr>
          <a:xfrm>
            <a:off x="438767" y="1821744"/>
            <a:ext cx="5884211" cy="1489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5775" marR="5080" algn="just">
              <a:lnSpc>
                <a:spcPct val="100000"/>
              </a:lnSpc>
            </a:pPr>
            <a:r>
              <a:rPr lang="es-ES"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Comunicar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jefe 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inmediato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o supervisor de </a:t>
            </a:r>
            <a:r>
              <a:rPr sz="2400" spc="-53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contrato,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quien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dará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aviso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brigadista </a:t>
            </a:r>
            <a:r>
              <a:rPr sz="2400" spc="-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mas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cercano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y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al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grupo de 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SST,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quien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a su </a:t>
            </a:r>
            <a:r>
              <a:rPr sz="2400" spc="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vez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35" dirty="0">
                <a:solidFill>
                  <a:srgbClr val="404040"/>
                </a:solidFill>
                <a:latin typeface="Calibri Light"/>
                <a:cs typeface="Calibri Light"/>
              </a:rPr>
              <a:t>reportara</a:t>
            </a:r>
            <a:r>
              <a:rPr sz="2400" spc="-4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 Light"/>
                <a:cs typeface="Calibri Light"/>
              </a:rPr>
              <a:t>a</a:t>
            </a:r>
            <a:r>
              <a:rPr sz="2400" spc="-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 Light"/>
                <a:cs typeface="Calibri Light"/>
              </a:rPr>
              <a:t>la</a:t>
            </a:r>
            <a:r>
              <a:rPr sz="240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 Light"/>
                <a:cs typeface="Calibri Light"/>
              </a:rPr>
              <a:t>ARL</a:t>
            </a:r>
            <a:r>
              <a:rPr sz="2400" spc="-4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2400" spc="-30" dirty="0">
                <a:solidFill>
                  <a:srgbClr val="404040"/>
                </a:solidFill>
                <a:latin typeface="Calibri Light"/>
                <a:cs typeface="Calibri Light"/>
              </a:rPr>
              <a:t>correspondiente.</a:t>
            </a:r>
            <a:endParaRPr sz="2400" dirty="0">
              <a:latin typeface="Calibri Light"/>
              <a:cs typeface="Calibri Light"/>
            </a:endParaRPr>
          </a:p>
        </p:txBody>
      </p:sp>
      <p:sp>
        <p:nvSpPr>
          <p:cNvPr id="7" name="object 17">
            <a:extLst>
              <a:ext uri="{FF2B5EF4-FFF2-40B4-BE49-F238E27FC236}">
                <a16:creationId xmlns:a16="http://schemas.microsoft.com/office/drawing/2014/main" id="{C0ACF714-9E03-D4CA-4CC5-A12B60716614}"/>
              </a:ext>
            </a:extLst>
          </p:cNvPr>
          <p:cNvSpPr txBox="1"/>
          <p:nvPr/>
        </p:nvSpPr>
        <p:spPr>
          <a:xfrm>
            <a:off x="1546468" y="3843206"/>
            <a:ext cx="4378960" cy="1976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Tiempo</a:t>
            </a:r>
            <a:r>
              <a:rPr sz="3200" spc="1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legal</a:t>
            </a:r>
            <a:r>
              <a:rPr sz="3200" spc="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20" dirty="0">
                <a:solidFill>
                  <a:srgbClr val="FB4A0F"/>
                </a:solidFill>
                <a:latin typeface="Calibri Light"/>
                <a:cs typeface="Calibri Light"/>
              </a:rPr>
              <a:t>para</a:t>
            </a: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reportar </a:t>
            </a:r>
            <a:r>
              <a:rPr sz="3200" spc="-710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0" dirty="0">
                <a:solidFill>
                  <a:srgbClr val="FB4A0F"/>
                </a:solidFill>
                <a:latin typeface="Calibri Light"/>
                <a:cs typeface="Calibri Light"/>
              </a:rPr>
              <a:t>accidentes</a:t>
            </a:r>
            <a:r>
              <a:rPr sz="3200" spc="2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de</a:t>
            </a:r>
            <a:r>
              <a:rPr sz="3200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trabajo</a:t>
            </a:r>
            <a:endParaRPr sz="3200" dirty="0">
              <a:latin typeface="Calibri Light"/>
              <a:cs typeface="Calibri Light"/>
            </a:endParaRPr>
          </a:p>
          <a:p>
            <a:pPr marL="603885" marR="595630" algn="ctr">
              <a:lnSpc>
                <a:spcPct val="100000"/>
              </a:lnSpc>
            </a:pPr>
            <a:r>
              <a:rPr sz="3200" spc="-5" dirty="0">
                <a:solidFill>
                  <a:srgbClr val="FB4A0F"/>
                </a:solidFill>
                <a:latin typeface="Calibri Light"/>
                <a:cs typeface="Calibri Light"/>
              </a:rPr>
              <a:t>2 </a:t>
            </a:r>
            <a:r>
              <a:rPr sz="3200" spc="-20" dirty="0">
                <a:solidFill>
                  <a:srgbClr val="FB4A0F"/>
                </a:solidFill>
                <a:latin typeface="Calibri Light"/>
                <a:cs typeface="Calibri Light"/>
              </a:rPr>
              <a:t>días hábiles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30" dirty="0">
                <a:solidFill>
                  <a:srgbClr val="FB4A0F"/>
                </a:solidFill>
                <a:latin typeface="Calibri Light"/>
                <a:cs typeface="Calibri Light"/>
              </a:rPr>
              <a:t>siguientes</a:t>
            </a:r>
            <a:r>
              <a:rPr sz="3200" spc="-65" dirty="0">
                <a:solidFill>
                  <a:srgbClr val="FB4A0F"/>
                </a:solidFill>
                <a:latin typeface="Calibri Light"/>
                <a:cs typeface="Calibri Light"/>
              </a:rPr>
              <a:t> </a:t>
            </a:r>
            <a:r>
              <a:rPr sz="3200" spc="-15" dirty="0">
                <a:solidFill>
                  <a:srgbClr val="FB4A0F"/>
                </a:solidFill>
                <a:latin typeface="Calibri Light"/>
                <a:cs typeface="Calibri Light"/>
              </a:rPr>
              <a:t>al</a:t>
            </a:r>
            <a:r>
              <a:rPr sz="3200" spc="-45" dirty="0">
                <a:solidFill>
                  <a:srgbClr val="FB4A0F"/>
                </a:solidFill>
                <a:latin typeface="Calibri Light"/>
                <a:cs typeface="Calibri Light"/>
              </a:rPr>
              <a:t> evento</a:t>
            </a:r>
            <a:endParaRPr sz="3200" dirty="0">
              <a:latin typeface="Calibri Light"/>
              <a:cs typeface="Calibri Light"/>
            </a:endParaRPr>
          </a:p>
        </p:txBody>
      </p:sp>
      <p:pic>
        <p:nvPicPr>
          <p:cNvPr id="8" name="object 18">
            <a:extLst>
              <a:ext uri="{FF2B5EF4-FFF2-40B4-BE49-F238E27FC236}">
                <a16:creationId xmlns:a16="http://schemas.microsoft.com/office/drawing/2014/main" id="{E21F318B-96F2-45DD-FA32-5F64CD74851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452427" y="2330903"/>
            <a:ext cx="4042329" cy="980351"/>
          </a:xfrm>
          <a:prstGeom prst="rect">
            <a:avLst/>
          </a:prstGeom>
        </p:spPr>
      </p:pic>
      <p:sp>
        <p:nvSpPr>
          <p:cNvPr id="9" name="object 19">
            <a:extLst>
              <a:ext uri="{FF2B5EF4-FFF2-40B4-BE49-F238E27FC236}">
                <a16:creationId xmlns:a16="http://schemas.microsoft.com/office/drawing/2014/main" id="{259D551F-AF63-887F-8B63-468CBFF7B2A6}"/>
              </a:ext>
            </a:extLst>
          </p:cNvPr>
          <p:cNvSpPr txBox="1"/>
          <p:nvPr/>
        </p:nvSpPr>
        <p:spPr>
          <a:xfrm>
            <a:off x="8662256" y="3517037"/>
            <a:ext cx="2644775" cy="8794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9050" marR="10795" indent="-635" algn="ctr">
              <a:lnSpc>
                <a:spcPct val="101099"/>
              </a:lnSpc>
              <a:spcBef>
                <a:spcPts val="90"/>
              </a:spcBef>
            </a:pP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Líneas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de</a:t>
            </a:r>
            <a:r>
              <a:rPr sz="1850" spc="1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 Light"/>
                <a:cs typeface="Calibri Light"/>
              </a:rPr>
              <a:t>Atención </a:t>
            </a: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 Nacional:</a:t>
            </a:r>
            <a:r>
              <a:rPr sz="1850" spc="-2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01-8000-111-170</a:t>
            </a:r>
            <a:endParaRPr sz="1850">
              <a:latin typeface="Calibri Light"/>
              <a:cs typeface="Calibri Light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1850" dirty="0">
                <a:solidFill>
                  <a:srgbClr val="404040"/>
                </a:solidFill>
                <a:latin typeface="Calibri Light"/>
                <a:cs typeface="Calibri Light"/>
              </a:rPr>
              <a:t>Bogotá:+57</a:t>
            </a:r>
            <a:r>
              <a:rPr sz="1850" spc="-20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(601)</a:t>
            </a:r>
            <a:r>
              <a:rPr sz="1850" spc="-15" dirty="0">
                <a:solidFill>
                  <a:srgbClr val="404040"/>
                </a:solidFill>
                <a:latin typeface="Calibri Light"/>
                <a:cs typeface="Calibri Light"/>
              </a:rPr>
              <a:t> </a:t>
            </a:r>
            <a:r>
              <a:rPr sz="1850" spc="5" dirty="0">
                <a:solidFill>
                  <a:srgbClr val="404040"/>
                </a:solidFill>
                <a:latin typeface="Calibri Light"/>
                <a:cs typeface="Calibri Light"/>
              </a:rPr>
              <a:t>330-7000</a:t>
            </a:r>
            <a:endParaRPr sz="185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0412137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3">
            <a:extLst>
              <a:ext uri="{FF2B5EF4-FFF2-40B4-BE49-F238E27FC236}">
                <a16:creationId xmlns:a16="http://schemas.microsoft.com/office/drawing/2014/main" id="{99D018AA-7496-30AF-5AE5-DC8F6B46B24E}"/>
              </a:ext>
            </a:extLst>
          </p:cNvPr>
          <p:cNvSpPr txBox="1"/>
          <p:nvPr/>
        </p:nvSpPr>
        <p:spPr>
          <a:xfrm>
            <a:off x="987870" y="2320042"/>
            <a:ext cx="644842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065" marR="5080" indent="-3810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93065" algn="l"/>
                <a:tab pos="393700" algn="l"/>
                <a:tab pos="2113915" algn="l"/>
                <a:tab pos="2756535" algn="l"/>
                <a:tab pos="4175125" algn="l"/>
                <a:tab pos="6123305" algn="l"/>
              </a:tabLst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il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i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g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enc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iar	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	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f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r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</a:t>
            </a:r>
            <a:r>
              <a:rPr sz="2400" spc="-3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o	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400" spc="5" dirty="0">
                <a:solidFill>
                  <a:srgbClr val="404040"/>
                </a:solidFill>
                <a:latin typeface="Calibri"/>
                <a:cs typeface="Calibri"/>
              </a:rPr>
              <a:t>u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t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2400" spc="-35" dirty="0">
                <a:solidFill>
                  <a:srgbClr val="404040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2400" spc="5" dirty="0">
                <a:solidFill>
                  <a:srgbClr val="404040"/>
                </a:solidFill>
                <a:latin typeface="Calibri"/>
                <a:cs typeface="Calibri"/>
              </a:rPr>
              <a:t>p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e	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de  Condiciones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de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Salud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404040"/>
                </a:solidFill>
                <a:latin typeface="Calibri"/>
                <a:cs typeface="Calibri"/>
              </a:rPr>
              <a:t>DO-F-055</a:t>
            </a:r>
            <a:endParaRPr sz="2400" dirty="0">
              <a:latin typeface="Calibri"/>
              <a:cs typeface="Calibri"/>
            </a:endParaRPr>
          </a:p>
          <a:p>
            <a:pPr marL="393700" marR="5080" indent="-381000">
              <a:lnSpc>
                <a:spcPct val="100000"/>
              </a:lnSpc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Entregarlo</a:t>
            </a:r>
            <a:r>
              <a:rPr sz="24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al</a:t>
            </a:r>
            <a:r>
              <a:rPr sz="24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medico</a:t>
            </a:r>
            <a:r>
              <a:rPr sz="24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laboral</a:t>
            </a:r>
            <a:r>
              <a:rPr sz="24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400" spc="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través</a:t>
            </a:r>
            <a:r>
              <a:rPr sz="24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24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área</a:t>
            </a:r>
            <a:r>
              <a:rPr sz="24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de </a:t>
            </a:r>
            <a:r>
              <a:rPr sz="2400" spc="-5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SST</a:t>
            </a:r>
            <a:endParaRPr sz="2400" dirty="0">
              <a:latin typeface="Calibri"/>
              <a:cs typeface="Calibri"/>
            </a:endParaRPr>
          </a:p>
          <a:p>
            <a:pPr marL="393700" indent="-381000">
              <a:lnSpc>
                <a:spcPct val="100000"/>
              </a:lnSpc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El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medico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laboral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realizara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la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valoración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medica.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1" name="object 21">
            <a:extLst>
              <a:ext uri="{FF2B5EF4-FFF2-40B4-BE49-F238E27FC236}">
                <a16:creationId xmlns:a16="http://schemas.microsoft.com/office/drawing/2014/main" id="{C6C573B4-89EE-FA38-B354-D2D4D701BA33}"/>
              </a:ext>
            </a:extLst>
          </p:cNvPr>
          <p:cNvSpPr txBox="1">
            <a:spLocks/>
          </p:cNvSpPr>
          <p:nvPr/>
        </p:nvSpPr>
        <p:spPr>
          <a:xfrm>
            <a:off x="221615" y="366610"/>
            <a:ext cx="10367010" cy="136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spc="-190" dirty="0"/>
              <a:t>¿Cómo</a:t>
            </a:r>
            <a:r>
              <a:rPr lang="es-ES" spc="140" dirty="0"/>
              <a:t> </a:t>
            </a:r>
            <a:r>
              <a:rPr lang="es-ES" spc="70" dirty="0"/>
              <a:t>realizar</a:t>
            </a:r>
            <a:r>
              <a:rPr lang="es-ES" spc="175" dirty="0"/>
              <a:t> </a:t>
            </a:r>
            <a:r>
              <a:rPr lang="es-ES" dirty="0"/>
              <a:t>el</a:t>
            </a:r>
            <a:r>
              <a:rPr lang="es-ES" spc="155" dirty="0"/>
              <a:t> </a:t>
            </a:r>
            <a:r>
              <a:rPr lang="es-ES" spc="30" dirty="0"/>
              <a:t>reporte</a:t>
            </a:r>
            <a:r>
              <a:rPr lang="es-ES" spc="155" dirty="0"/>
              <a:t> </a:t>
            </a:r>
            <a:r>
              <a:rPr lang="es-ES" spc="10" dirty="0"/>
              <a:t>de</a:t>
            </a:r>
            <a:r>
              <a:rPr lang="es-ES" spc="155" dirty="0"/>
              <a:t> </a:t>
            </a:r>
            <a:r>
              <a:rPr lang="es-ES" spc="-110" dirty="0"/>
              <a:t>condiciones</a:t>
            </a:r>
            <a:r>
              <a:rPr lang="es-ES" spc="175" dirty="0"/>
              <a:t> </a:t>
            </a:r>
            <a:r>
              <a:rPr lang="es-ES" spc="10" dirty="0"/>
              <a:t>de</a:t>
            </a:r>
            <a:r>
              <a:rPr lang="es-ES" spc="155" dirty="0"/>
              <a:t> </a:t>
            </a:r>
            <a:r>
              <a:rPr lang="es-ES" spc="-114" dirty="0"/>
              <a:t>salud?</a:t>
            </a:r>
          </a:p>
        </p:txBody>
      </p:sp>
      <p:pic>
        <p:nvPicPr>
          <p:cNvPr id="12" name="object 24">
            <a:extLst>
              <a:ext uri="{FF2B5EF4-FFF2-40B4-BE49-F238E27FC236}">
                <a16:creationId xmlns:a16="http://schemas.microsoft.com/office/drawing/2014/main" id="{ECD7CB1B-48A7-63C3-D893-B8D2022E1773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927085" y="2435434"/>
            <a:ext cx="3604258" cy="295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3193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06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5238269" y="2709938"/>
            <a:ext cx="6193790" cy="1524135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12700">
              <a:lnSpc>
                <a:spcPts val="3640"/>
              </a:lnSpc>
            </a:pPr>
            <a:r>
              <a:rPr lang="es-ES" sz="3700" b="1" spc="-40" dirty="0">
                <a:solidFill>
                  <a:srgbClr val="38AA00"/>
                </a:solidFill>
                <a:latin typeface="Arial"/>
                <a:cs typeface="Arial"/>
              </a:rPr>
              <a:t>Identificación de peligro y</a:t>
            </a:r>
            <a:endParaRPr lang="es-ES" sz="3700" dirty="0">
              <a:solidFill>
                <a:srgbClr val="38AA00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850"/>
              </a:spcBef>
            </a:pPr>
            <a:r>
              <a:rPr lang="es-ES" sz="3700" b="1" spc="-25" dirty="0">
                <a:latin typeface="Arial"/>
                <a:cs typeface="Arial"/>
              </a:rPr>
              <a:t>Valoración del riesgo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425537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ject 25">
            <a:extLst>
              <a:ext uri="{FF2B5EF4-FFF2-40B4-BE49-F238E27FC236}">
                <a16:creationId xmlns:a16="http://schemas.microsoft.com/office/drawing/2014/main" id="{604E3E54-D979-D481-FFC7-518BDEFB0962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80598" y="2231830"/>
            <a:ext cx="10230804" cy="4405013"/>
          </a:xfrm>
          <a:prstGeom prst="rect">
            <a:avLst/>
          </a:prstGeom>
        </p:spPr>
      </p:pic>
      <p:sp>
        <p:nvSpPr>
          <p:cNvPr id="6" name="object 23">
            <a:extLst>
              <a:ext uri="{FF2B5EF4-FFF2-40B4-BE49-F238E27FC236}">
                <a16:creationId xmlns:a16="http://schemas.microsoft.com/office/drawing/2014/main" id="{15CF34B4-4057-ACC6-1461-540921FB34BC}"/>
              </a:ext>
            </a:extLst>
          </p:cNvPr>
          <p:cNvSpPr txBox="1">
            <a:spLocks/>
          </p:cNvSpPr>
          <p:nvPr/>
        </p:nvSpPr>
        <p:spPr>
          <a:xfrm>
            <a:off x="221615" y="221157"/>
            <a:ext cx="5527432" cy="20691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dirty="0"/>
              <a:t>	</a:t>
            </a:r>
            <a:r>
              <a:rPr lang="es-ES" spc="-55" dirty="0"/>
              <a:t>Peligros</a:t>
            </a:r>
            <a:r>
              <a:rPr lang="es-ES" spc="120" dirty="0"/>
              <a:t> </a:t>
            </a:r>
            <a:r>
              <a:rPr lang="es-ES" spc="-75" dirty="0"/>
              <a:t>y</a:t>
            </a:r>
            <a:r>
              <a:rPr lang="es-ES" spc="120" dirty="0"/>
              <a:t> </a:t>
            </a:r>
            <a:r>
              <a:rPr lang="es-ES" spc="-130" dirty="0"/>
              <a:t>Riesgos</a:t>
            </a:r>
          </a:p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endParaRPr lang="es-ES" spc="-130" dirty="0"/>
          </a:p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62915" algn="l"/>
              </a:tabLst>
            </a:pPr>
            <a:r>
              <a:rPr lang="es-ES" spc="-130" dirty="0"/>
              <a:t>Metodología GTC-45</a:t>
            </a:r>
          </a:p>
        </p:txBody>
      </p:sp>
    </p:spTree>
    <p:extLst>
      <p:ext uri="{BB962C8B-B14F-4D97-AF65-F5344CB8AC3E}">
        <p14:creationId xmlns:p14="http://schemas.microsoft.com/office/powerpoint/2010/main" val="38639726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07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5238269" y="2709938"/>
            <a:ext cx="6193790" cy="2192267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45085">
              <a:lnSpc>
                <a:spcPts val="4335"/>
              </a:lnSpc>
              <a:spcBef>
                <a:spcPts val="130"/>
              </a:spcBef>
            </a:pPr>
            <a:r>
              <a:rPr lang="es-ES" sz="5400" spc="-90" dirty="0">
                <a:solidFill>
                  <a:srgbClr val="38AA00"/>
                </a:solidFill>
              </a:rPr>
              <a:t>COPASST</a:t>
            </a:r>
          </a:p>
          <a:p>
            <a:pPr marL="45085">
              <a:lnSpc>
                <a:spcPts val="4335"/>
              </a:lnSpc>
              <a:spcBef>
                <a:spcPts val="130"/>
              </a:spcBef>
            </a:pPr>
            <a:endParaRPr lang="es-ES" sz="5400" dirty="0">
              <a:solidFill>
                <a:srgbClr val="38AA00"/>
              </a:solidFill>
            </a:endParaRPr>
          </a:p>
          <a:p>
            <a:pPr marL="12700">
              <a:lnSpc>
                <a:spcPts val="3075"/>
              </a:lnSpc>
            </a:pPr>
            <a:r>
              <a:rPr lang="es-ES" sz="4000" spc="5" dirty="0"/>
              <a:t>Regional</a:t>
            </a:r>
            <a:r>
              <a:rPr lang="es-ES" sz="4000" spc="114" dirty="0"/>
              <a:t> </a:t>
            </a:r>
            <a:r>
              <a:rPr lang="es-ES" sz="4000" spc="30" dirty="0"/>
              <a:t>Santander</a:t>
            </a:r>
            <a:r>
              <a:rPr lang="es-ES" sz="4000" spc="95" dirty="0"/>
              <a:t> </a:t>
            </a:r>
            <a:r>
              <a:rPr lang="es-ES" sz="4000" spc="15" dirty="0"/>
              <a:t>2021-2022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954485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16">
            <a:extLst>
              <a:ext uri="{FF2B5EF4-FFF2-40B4-BE49-F238E27FC236}">
                <a16:creationId xmlns:a16="http://schemas.microsoft.com/office/drawing/2014/main" id="{7B1D1F38-B73F-EDC8-61B1-0329EF445EDC}"/>
              </a:ext>
            </a:extLst>
          </p:cNvPr>
          <p:cNvSpPr txBox="1"/>
          <p:nvPr/>
        </p:nvSpPr>
        <p:spPr>
          <a:xfrm>
            <a:off x="672233" y="587125"/>
            <a:ext cx="10394315" cy="281230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s-ES" sz="2650" b="1" spc="25" dirty="0">
                <a:solidFill>
                  <a:srgbClr val="38AA00"/>
                </a:solidFill>
                <a:latin typeface="Arial"/>
                <a:cs typeface="Arial"/>
              </a:rPr>
              <a:t>COMITÉ PARITARIO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650" b="1" spc="25" dirty="0">
                <a:solidFill>
                  <a:srgbClr val="404040"/>
                </a:solidFill>
                <a:latin typeface="Arial"/>
                <a:cs typeface="Arial"/>
              </a:rPr>
              <a:t>de</a:t>
            </a:r>
            <a:r>
              <a:rPr sz="2650" b="1" spc="114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650" b="1" spc="10" dirty="0">
                <a:solidFill>
                  <a:srgbClr val="404040"/>
                </a:solidFill>
                <a:latin typeface="Arial"/>
                <a:cs typeface="Arial"/>
              </a:rPr>
              <a:t>Seguridad</a:t>
            </a:r>
            <a:r>
              <a:rPr sz="2650" b="1" spc="10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650" b="1" spc="-50" dirty="0">
                <a:solidFill>
                  <a:srgbClr val="404040"/>
                </a:solidFill>
                <a:latin typeface="Arial"/>
                <a:cs typeface="Arial"/>
              </a:rPr>
              <a:t>y</a:t>
            </a:r>
            <a:r>
              <a:rPr sz="2650" b="1" spc="1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650" b="1" spc="-15" dirty="0">
                <a:solidFill>
                  <a:srgbClr val="404040"/>
                </a:solidFill>
                <a:latin typeface="Arial"/>
                <a:cs typeface="Arial"/>
              </a:rPr>
              <a:t>Salud</a:t>
            </a:r>
            <a:r>
              <a:rPr sz="2650" b="1" spc="1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650" b="1" spc="-15" dirty="0">
                <a:solidFill>
                  <a:srgbClr val="404040"/>
                </a:solidFill>
                <a:latin typeface="Arial"/>
                <a:cs typeface="Arial"/>
              </a:rPr>
              <a:t>en</a:t>
            </a:r>
            <a:r>
              <a:rPr sz="2650" b="1" spc="12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650" b="1" spc="10" dirty="0">
                <a:solidFill>
                  <a:srgbClr val="404040"/>
                </a:solidFill>
                <a:latin typeface="Arial"/>
                <a:cs typeface="Arial"/>
              </a:rPr>
              <a:t>el</a:t>
            </a:r>
            <a:r>
              <a:rPr sz="2650" b="1" spc="120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650" b="1" spc="45" dirty="0">
                <a:solidFill>
                  <a:srgbClr val="404040"/>
                </a:solidFill>
                <a:latin typeface="Arial"/>
                <a:cs typeface="Arial"/>
              </a:rPr>
              <a:t>Trabajo</a:t>
            </a:r>
            <a:endParaRPr sz="265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 dirty="0">
              <a:latin typeface="Arial"/>
              <a:cs typeface="Arial"/>
            </a:endParaRPr>
          </a:p>
          <a:p>
            <a:pPr marL="172085" marR="5080" indent="-635">
              <a:lnSpc>
                <a:spcPct val="101400"/>
              </a:lnSpc>
            </a:pP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Desarrolla</a:t>
            </a:r>
            <a:r>
              <a:rPr sz="21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y</a:t>
            </a:r>
            <a:r>
              <a:rPr sz="21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promueve</a:t>
            </a:r>
            <a:r>
              <a:rPr sz="21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actividades</a:t>
            </a:r>
            <a:r>
              <a:rPr sz="21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de</a:t>
            </a:r>
            <a:r>
              <a:rPr sz="21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prevención</a:t>
            </a:r>
            <a:r>
              <a:rPr sz="21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y</a:t>
            </a:r>
            <a:r>
              <a:rPr sz="21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dirty="0">
                <a:solidFill>
                  <a:srgbClr val="404040"/>
                </a:solidFill>
                <a:latin typeface="Calibri"/>
                <a:cs typeface="Calibri"/>
              </a:rPr>
              <a:t>control</a:t>
            </a:r>
            <a:r>
              <a:rPr sz="21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de</a:t>
            </a:r>
            <a:r>
              <a:rPr sz="21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Calibri"/>
                <a:cs typeface="Calibri"/>
              </a:rPr>
              <a:t>factores</a:t>
            </a:r>
            <a:r>
              <a:rPr sz="21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de</a:t>
            </a:r>
            <a:r>
              <a:rPr sz="21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riesgo</a:t>
            </a:r>
            <a:r>
              <a:rPr sz="21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que</a:t>
            </a:r>
            <a:r>
              <a:rPr sz="21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puedan </a:t>
            </a:r>
            <a:r>
              <a:rPr sz="2100" spc="-459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-5" dirty="0">
                <a:solidFill>
                  <a:srgbClr val="404040"/>
                </a:solidFill>
                <a:latin typeface="Calibri"/>
                <a:cs typeface="Calibri"/>
              </a:rPr>
              <a:t>afectar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la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salud</a:t>
            </a:r>
            <a:r>
              <a:rPr sz="21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y seguridad</a:t>
            </a:r>
            <a:r>
              <a:rPr sz="21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de</a:t>
            </a:r>
            <a:r>
              <a:rPr sz="21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los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ambientes</a:t>
            </a:r>
            <a:r>
              <a:rPr sz="21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21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sitios</a:t>
            </a:r>
            <a:r>
              <a:rPr sz="21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de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trabajo.</a:t>
            </a:r>
            <a:r>
              <a:rPr sz="21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Sus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funciones</a:t>
            </a:r>
            <a:r>
              <a:rPr sz="21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son:</a:t>
            </a:r>
            <a:endParaRPr sz="2100" dirty="0">
              <a:latin typeface="Calibri"/>
              <a:cs typeface="Calibri"/>
            </a:endParaRPr>
          </a:p>
          <a:p>
            <a:pPr marL="553085" indent="-381635">
              <a:lnSpc>
                <a:spcPct val="100000"/>
              </a:lnSpc>
              <a:spcBef>
                <a:spcPts val="40"/>
              </a:spcBef>
              <a:buFont typeface="Arial MT"/>
              <a:buChar char="•"/>
              <a:tabLst>
                <a:tab pos="553085" algn="l"/>
                <a:tab pos="553720" algn="l"/>
              </a:tabLst>
            </a:pP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Proponer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medidas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 de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 prevención</a:t>
            </a:r>
            <a:r>
              <a:rPr sz="21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y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dirty="0">
                <a:solidFill>
                  <a:srgbClr val="404040"/>
                </a:solidFill>
                <a:latin typeface="Calibri"/>
                <a:cs typeface="Calibri"/>
              </a:rPr>
              <a:t>control</a:t>
            </a:r>
            <a:endParaRPr sz="2100" dirty="0">
              <a:latin typeface="Calibri"/>
              <a:cs typeface="Calibri"/>
            </a:endParaRPr>
          </a:p>
          <a:p>
            <a:pPr marL="553085" indent="-381635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553085" algn="l"/>
                <a:tab pos="553720" algn="l"/>
              </a:tabLst>
            </a:pPr>
            <a:r>
              <a:rPr sz="2100" dirty="0">
                <a:solidFill>
                  <a:srgbClr val="404040"/>
                </a:solidFill>
                <a:latin typeface="Calibri"/>
                <a:cs typeface="Calibri"/>
              </a:rPr>
              <a:t>Promover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y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participar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en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 actividades</a:t>
            </a:r>
            <a:r>
              <a:rPr sz="21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de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capacitación</a:t>
            </a:r>
            <a:endParaRPr sz="2100" dirty="0">
              <a:latin typeface="Calibri"/>
              <a:cs typeface="Calibri"/>
            </a:endParaRPr>
          </a:p>
          <a:p>
            <a:pPr marL="553085" indent="-381635">
              <a:lnSpc>
                <a:spcPct val="100000"/>
              </a:lnSpc>
              <a:spcBef>
                <a:spcPts val="35"/>
              </a:spcBef>
              <a:buFont typeface="Arial MT"/>
              <a:buChar char="•"/>
              <a:tabLst>
                <a:tab pos="553085" algn="l"/>
                <a:tab pos="553720" algn="l"/>
              </a:tabLst>
            </a:pP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Vigilar</a:t>
            </a:r>
            <a:r>
              <a:rPr sz="21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el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 desarrollo</a:t>
            </a:r>
            <a:r>
              <a:rPr sz="21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Sistema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 de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Gestión</a:t>
            </a:r>
            <a:r>
              <a:rPr sz="21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de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 Seguridad</a:t>
            </a:r>
            <a:r>
              <a:rPr sz="21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y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Salud</a:t>
            </a:r>
            <a:r>
              <a:rPr sz="21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15" dirty="0">
                <a:solidFill>
                  <a:srgbClr val="404040"/>
                </a:solidFill>
                <a:latin typeface="Calibri"/>
                <a:cs typeface="Calibri"/>
              </a:rPr>
              <a:t>en </a:t>
            </a:r>
            <a:r>
              <a:rPr sz="2100" spc="10" dirty="0">
                <a:solidFill>
                  <a:srgbClr val="404040"/>
                </a:solidFill>
                <a:latin typeface="Calibri"/>
                <a:cs typeface="Calibri"/>
              </a:rPr>
              <a:t>el </a:t>
            </a:r>
            <a:r>
              <a:rPr sz="2100" spc="-15" dirty="0">
                <a:solidFill>
                  <a:srgbClr val="404040"/>
                </a:solidFill>
                <a:latin typeface="Calibri"/>
                <a:cs typeface="Calibri"/>
              </a:rPr>
              <a:t>Trabajo</a:t>
            </a:r>
            <a:r>
              <a:rPr sz="21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100" spc="5" dirty="0">
                <a:solidFill>
                  <a:srgbClr val="404040"/>
                </a:solidFill>
                <a:latin typeface="Calibri"/>
                <a:cs typeface="Calibri"/>
              </a:rPr>
              <a:t>(SG-SST)</a:t>
            </a:r>
            <a:endParaRPr sz="2100" dirty="0">
              <a:latin typeface="Calibri"/>
              <a:cs typeface="Calibri"/>
            </a:endParaRPr>
          </a:p>
        </p:txBody>
      </p:sp>
      <p:sp>
        <p:nvSpPr>
          <p:cNvPr id="10" name="object 17">
            <a:extLst>
              <a:ext uri="{FF2B5EF4-FFF2-40B4-BE49-F238E27FC236}">
                <a16:creationId xmlns:a16="http://schemas.microsoft.com/office/drawing/2014/main" id="{DFA3E69C-3C7D-CC44-027D-60D041059238}"/>
              </a:ext>
            </a:extLst>
          </p:cNvPr>
          <p:cNvSpPr txBox="1"/>
          <p:nvPr/>
        </p:nvSpPr>
        <p:spPr>
          <a:xfrm>
            <a:off x="831767" y="4892136"/>
            <a:ext cx="5108575" cy="8794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93700" indent="-381000">
              <a:lnSpc>
                <a:spcPct val="100000"/>
              </a:lnSpc>
              <a:spcBef>
                <a:spcPts val="114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Patricio Suárez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Hurtado </a:t>
            </a:r>
            <a:r>
              <a:rPr sz="1850" spc="-15" dirty="0">
                <a:solidFill>
                  <a:srgbClr val="404040"/>
                </a:solidFill>
                <a:latin typeface="Calibri"/>
                <a:cs typeface="Calibri"/>
              </a:rPr>
              <a:t>(Vélez)</a:t>
            </a:r>
            <a:endParaRPr sz="1850">
              <a:latin typeface="Calibri"/>
              <a:cs typeface="Calibri"/>
            </a:endParaRPr>
          </a:p>
          <a:p>
            <a:pPr marL="393700" indent="-381000">
              <a:lnSpc>
                <a:spcPct val="100000"/>
              </a:lnSpc>
              <a:spcBef>
                <a:spcPts val="15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Jaime</a:t>
            </a:r>
            <a:r>
              <a:rPr sz="185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Antonio</a:t>
            </a: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Castellanos</a:t>
            </a: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Suárez</a:t>
            </a:r>
            <a:r>
              <a:rPr sz="18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(Bucaramanga)</a:t>
            </a:r>
            <a:endParaRPr sz="1850">
              <a:latin typeface="Calibri"/>
              <a:cs typeface="Calibri"/>
            </a:endParaRPr>
          </a:p>
          <a:p>
            <a:pPr marL="393700" indent="-381000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Francisco Adolfo</a:t>
            </a: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Arteaga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 (Piedecuesta)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1" name="object 18">
            <a:extLst>
              <a:ext uri="{FF2B5EF4-FFF2-40B4-BE49-F238E27FC236}">
                <a16:creationId xmlns:a16="http://schemas.microsoft.com/office/drawing/2014/main" id="{D0A63AB4-A6AD-D5C2-2821-747A31499184}"/>
              </a:ext>
            </a:extLst>
          </p:cNvPr>
          <p:cNvSpPr txBox="1"/>
          <p:nvPr/>
        </p:nvSpPr>
        <p:spPr>
          <a:xfrm>
            <a:off x="831700" y="5745491"/>
            <a:ext cx="1024890" cy="3098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50" b="1" spc="5" dirty="0">
                <a:solidFill>
                  <a:srgbClr val="404040"/>
                </a:solidFill>
                <a:latin typeface="Calibri"/>
                <a:cs typeface="Calibri"/>
              </a:rPr>
              <a:t>SUPLENTE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2" name="object 19">
            <a:extLst>
              <a:ext uri="{FF2B5EF4-FFF2-40B4-BE49-F238E27FC236}">
                <a16:creationId xmlns:a16="http://schemas.microsoft.com/office/drawing/2014/main" id="{78E27671-848A-3F91-EA84-CF1E908AD7D2}"/>
              </a:ext>
            </a:extLst>
          </p:cNvPr>
          <p:cNvSpPr txBox="1"/>
          <p:nvPr/>
        </p:nvSpPr>
        <p:spPr>
          <a:xfrm>
            <a:off x="831767" y="6029802"/>
            <a:ext cx="3392170" cy="3098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93700" indent="-381000">
              <a:lnSpc>
                <a:spcPct val="100000"/>
              </a:lnSpc>
              <a:spcBef>
                <a:spcPts val="114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Orlando Gómez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Murillo</a:t>
            </a: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(Girón)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3" name="object 20">
            <a:extLst>
              <a:ext uri="{FF2B5EF4-FFF2-40B4-BE49-F238E27FC236}">
                <a16:creationId xmlns:a16="http://schemas.microsoft.com/office/drawing/2014/main" id="{1DCF4204-302F-0033-1FAD-6AA004C59ADE}"/>
              </a:ext>
            </a:extLst>
          </p:cNvPr>
          <p:cNvSpPr txBox="1"/>
          <p:nvPr/>
        </p:nvSpPr>
        <p:spPr>
          <a:xfrm>
            <a:off x="831767" y="3369052"/>
            <a:ext cx="3734435" cy="1548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3185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38AA00"/>
                </a:solidFill>
                <a:latin typeface="Calibri"/>
                <a:cs typeface="Calibri"/>
              </a:rPr>
              <a:t>Representantes</a:t>
            </a:r>
            <a:r>
              <a:rPr sz="2400" b="1" spc="15" dirty="0">
                <a:solidFill>
                  <a:srgbClr val="38AA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38AA00"/>
                </a:solidFill>
                <a:latin typeface="Calibri"/>
                <a:cs typeface="Calibri"/>
              </a:rPr>
              <a:t>de</a:t>
            </a:r>
            <a:r>
              <a:rPr sz="2400" b="1" spc="-15" dirty="0">
                <a:solidFill>
                  <a:srgbClr val="38AA0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38AA00"/>
                </a:solidFill>
                <a:latin typeface="Calibri"/>
                <a:cs typeface="Calibri"/>
              </a:rPr>
              <a:t>los </a:t>
            </a:r>
            <a:r>
              <a:rPr sz="2400" b="1" dirty="0">
                <a:solidFill>
                  <a:srgbClr val="38AA0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38AA00"/>
                </a:solidFill>
                <a:latin typeface="Calibri"/>
                <a:cs typeface="Calibri"/>
              </a:rPr>
              <a:t>servidores públicos del SENA </a:t>
            </a:r>
            <a:r>
              <a:rPr sz="2400" b="1" spc="-535" dirty="0">
                <a:solidFill>
                  <a:srgbClr val="38AA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38AA00"/>
                </a:solidFill>
                <a:latin typeface="Calibri"/>
                <a:cs typeface="Calibri"/>
              </a:rPr>
              <a:t>Regional Santander</a:t>
            </a:r>
            <a:endParaRPr sz="2400" dirty="0">
              <a:solidFill>
                <a:srgbClr val="38AA00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sz="1850" b="1" spc="-10" dirty="0">
                <a:solidFill>
                  <a:srgbClr val="404040"/>
                </a:solidFill>
                <a:latin typeface="Calibri"/>
                <a:cs typeface="Calibri"/>
              </a:rPr>
              <a:t>PRINCIPALES</a:t>
            </a:r>
            <a:endParaRPr sz="1850" dirty="0">
              <a:latin typeface="Calibri"/>
              <a:cs typeface="Calibri"/>
            </a:endParaRPr>
          </a:p>
        </p:txBody>
      </p:sp>
      <p:sp>
        <p:nvSpPr>
          <p:cNvPr id="14" name="object 21">
            <a:extLst>
              <a:ext uri="{FF2B5EF4-FFF2-40B4-BE49-F238E27FC236}">
                <a16:creationId xmlns:a16="http://schemas.microsoft.com/office/drawing/2014/main" id="{41334427-507A-9CAB-3EAB-466DCB4F94D6}"/>
              </a:ext>
            </a:extLst>
          </p:cNvPr>
          <p:cNvSpPr txBox="1"/>
          <p:nvPr/>
        </p:nvSpPr>
        <p:spPr>
          <a:xfrm>
            <a:off x="7222713" y="4748507"/>
            <a:ext cx="3974465" cy="8794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93700" indent="-381000">
              <a:lnSpc>
                <a:spcPct val="100000"/>
              </a:lnSpc>
              <a:spcBef>
                <a:spcPts val="114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John</a:t>
            </a:r>
            <a:r>
              <a:rPr sz="1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Edison</a:t>
            </a:r>
            <a:r>
              <a:rPr sz="1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Jiménez</a:t>
            </a:r>
            <a:r>
              <a:rPr sz="1850" spc="4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(Málaga)</a:t>
            </a:r>
            <a:endParaRPr sz="1850">
              <a:latin typeface="Calibri"/>
              <a:cs typeface="Calibri"/>
            </a:endParaRPr>
          </a:p>
          <a:p>
            <a:pPr marL="393700" indent="-38100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Ana</a:t>
            </a:r>
            <a:r>
              <a:rPr sz="1850" spc="-10" dirty="0">
                <a:solidFill>
                  <a:srgbClr val="404040"/>
                </a:solidFill>
                <a:latin typeface="Calibri"/>
                <a:cs typeface="Calibri"/>
              </a:rPr>
              <a:t> Fatiniza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Guerra </a:t>
            </a: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(San</a:t>
            </a:r>
            <a:r>
              <a:rPr sz="1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Gil)</a:t>
            </a:r>
            <a:endParaRPr sz="1850">
              <a:latin typeface="Calibri"/>
              <a:cs typeface="Calibri"/>
            </a:endParaRPr>
          </a:p>
          <a:p>
            <a:pPr marL="393700" indent="-38100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Isidoro</a:t>
            </a: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Afanador</a:t>
            </a: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Carreño</a:t>
            </a:r>
            <a:r>
              <a:rPr sz="18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(Despacho)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5" name="object 22">
            <a:extLst>
              <a:ext uri="{FF2B5EF4-FFF2-40B4-BE49-F238E27FC236}">
                <a16:creationId xmlns:a16="http://schemas.microsoft.com/office/drawing/2014/main" id="{7EAA9765-CA6A-810B-084F-FD882275D3F6}"/>
              </a:ext>
            </a:extLst>
          </p:cNvPr>
          <p:cNvSpPr txBox="1"/>
          <p:nvPr/>
        </p:nvSpPr>
        <p:spPr>
          <a:xfrm>
            <a:off x="7222646" y="5601862"/>
            <a:ext cx="1134745" cy="3098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50" b="1" spc="5" dirty="0">
                <a:solidFill>
                  <a:srgbClr val="404040"/>
                </a:solidFill>
                <a:latin typeface="Calibri"/>
                <a:cs typeface="Calibri"/>
              </a:rPr>
              <a:t>SUPLENT</a:t>
            </a:r>
            <a:r>
              <a:rPr sz="1850" b="1" spc="-15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1850" b="1" spc="5" dirty="0">
                <a:solidFill>
                  <a:srgbClr val="404040"/>
                </a:solidFill>
                <a:latin typeface="Calibri"/>
                <a:cs typeface="Calibri"/>
              </a:rPr>
              <a:t>S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6" name="object 23">
            <a:extLst>
              <a:ext uri="{FF2B5EF4-FFF2-40B4-BE49-F238E27FC236}">
                <a16:creationId xmlns:a16="http://schemas.microsoft.com/office/drawing/2014/main" id="{0BF3D9F2-0857-A276-B98E-6E78E430D37A}"/>
              </a:ext>
            </a:extLst>
          </p:cNvPr>
          <p:cNvSpPr txBox="1"/>
          <p:nvPr/>
        </p:nvSpPr>
        <p:spPr>
          <a:xfrm>
            <a:off x="7222713" y="5886173"/>
            <a:ext cx="4028440" cy="5949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93700" indent="-381000">
              <a:lnSpc>
                <a:spcPct val="100000"/>
              </a:lnSpc>
              <a:spcBef>
                <a:spcPts val="114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Raúl</a:t>
            </a:r>
            <a:r>
              <a:rPr sz="1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Castellanos</a:t>
            </a:r>
            <a:r>
              <a:rPr sz="1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Corredor</a:t>
            </a: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(Despacho)</a:t>
            </a:r>
            <a:endParaRPr sz="1850">
              <a:latin typeface="Calibri"/>
              <a:cs typeface="Calibri"/>
            </a:endParaRPr>
          </a:p>
          <a:p>
            <a:pPr marL="393700" indent="-381000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1850" spc="5" dirty="0">
                <a:solidFill>
                  <a:srgbClr val="404040"/>
                </a:solidFill>
                <a:latin typeface="Calibri"/>
                <a:cs typeface="Calibri"/>
              </a:rPr>
              <a:t>José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Luis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Gómez</a:t>
            </a:r>
            <a:r>
              <a:rPr sz="1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Salgado</a:t>
            </a:r>
            <a:r>
              <a:rPr sz="1850" spc="4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50" dirty="0">
                <a:solidFill>
                  <a:srgbClr val="404040"/>
                </a:solidFill>
                <a:latin typeface="Calibri"/>
                <a:cs typeface="Calibri"/>
              </a:rPr>
              <a:t>(Despacho)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17" name="object 24">
            <a:extLst>
              <a:ext uri="{FF2B5EF4-FFF2-40B4-BE49-F238E27FC236}">
                <a16:creationId xmlns:a16="http://schemas.microsoft.com/office/drawing/2014/main" id="{CCFFAA0A-3F49-70B1-0990-FDEC42F76071}"/>
              </a:ext>
            </a:extLst>
          </p:cNvPr>
          <p:cNvSpPr txBox="1"/>
          <p:nvPr/>
        </p:nvSpPr>
        <p:spPr>
          <a:xfrm>
            <a:off x="7222631" y="3597042"/>
            <a:ext cx="2806065" cy="1176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8365" marR="5080" indent="-52832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38AA00"/>
                </a:solidFill>
                <a:latin typeface="Calibri"/>
                <a:cs typeface="Calibri"/>
              </a:rPr>
              <a:t>Representantes </a:t>
            </a:r>
            <a:r>
              <a:rPr sz="2400" b="1" spc="-5" dirty="0">
                <a:solidFill>
                  <a:srgbClr val="38AA00"/>
                </a:solidFill>
                <a:latin typeface="Calibri"/>
                <a:cs typeface="Calibri"/>
              </a:rPr>
              <a:t>del </a:t>
            </a:r>
            <a:r>
              <a:rPr sz="2400" b="1" spc="-530" dirty="0">
                <a:solidFill>
                  <a:srgbClr val="38AA0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38AA00"/>
                </a:solidFill>
                <a:latin typeface="Calibri"/>
                <a:cs typeface="Calibri"/>
              </a:rPr>
              <a:t>empleador</a:t>
            </a:r>
            <a:endParaRPr sz="2400" dirty="0">
              <a:solidFill>
                <a:srgbClr val="38AA00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50" b="1" spc="-10" dirty="0">
                <a:solidFill>
                  <a:srgbClr val="404040"/>
                </a:solidFill>
                <a:latin typeface="Calibri"/>
                <a:cs typeface="Calibri"/>
              </a:rPr>
              <a:t>PRINCIPALES</a:t>
            </a:r>
            <a:endParaRPr sz="185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79291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5">
            <a:extLst>
              <a:ext uri="{FF2B5EF4-FFF2-40B4-BE49-F238E27FC236}">
                <a16:creationId xmlns:a16="http://schemas.microsoft.com/office/drawing/2014/main" id="{604A58EB-6E23-712E-2817-D6DB5809735B}"/>
              </a:ext>
            </a:extLst>
          </p:cNvPr>
          <p:cNvSpPr txBox="1"/>
          <p:nvPr/>
        </p:nvSpPr>
        <p:spPr>
          <a:xfrm>
            <a:off x="2539545" y="2394585"/>
            <a:ext cx="2340610" cy="1790234"/>
          </a:xfrm>
          <a:prstGeom prst="rect">
            <a:avLst/>
          </a:prstGeom>
          <a:solidFill>
            <a:srgbClr val="000000">
              <a:alpha val="50195"/>
            </a:srgbClr>
          </a:solidFill>
          <a:ln w="19050">
            <a:solidFill>
              <a:srgbClr val="FFFFFF"/>
            </a:solidFill>
          </a:ln>
        </p:spPr>
        <p:txBody>
          <a:bodyPr vert="horz" wrap="square" lIns="0" tIns="431800" rIns="0" bIns="0" rtlCol="0">
            <a:spAutoFit/>
          </a:bodyPr>
          <a:lstStyle/>
          <a:p>
            <a:pPr marL="519430">
              <a:lnSpc>
                <a:spcPct val="100000"/>
              </a:lnSpc>
              <a:spcBef>
                <a:spcPts val="3400"/>
              </a:spcBef>
            </a:pPr>
            <a:r>
              <a:rPr lang="es-ES" sz="8800" dirty="0">
                <a:solidFill>
                  <a:schemeClr val="bg1"/>
                </a:solidFill>
                <a:latin typeface="Microsoft Sans Serif"/>
                <a:cs typeface="Microsoft Sans Serif"/>
              </a:rPr>
              <a:t>08</a:t>
            </a:r>
            <a:endParaRPr sz="8800" dirty="0">
              <a:solidFill>
                <a:schemeClr val="bg1"/>
              </a:solidFill>
              <a:latin typeface="Microsoft Sans Serif"/>
              <a:cs typeface="Microsoft Sans Serif"/>
            </a:endParaRPr>
          </a:p>
        </p:txBody>
      </p:sp>
      <p:sp>
        <p:nvSpPr>
          <p:cNvPr id="5" name="object 28">
            <a:extLst>
              <a:ext uri="{FF2B5EF4-FFF2-40B4-BE49-F238E27FC236}">
                <a16:creationId xmlns:a16="http://schemas.microsoft.com/office/drawing/2014/main" id="{2D5B415A-678A-ABE1-CAE0-4AC03AB7A466}"/>
              </a:ext>
            </a:extLst>
          </p:cNvPr>
          <p:cNvSpPr txBox="1"/>
          <p:nvPr/>
        </p:nvSpPr>
        <p:spPr>
          <a:xfrm>
            <a:off x="5238269" y="2709938"/>
            <a:ext cx="6193790" cy="192354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45085">
              <a:lnSpc>
                <a:spcPts val="4335"/>
              </a:lnSpc>
              <a:spcBef>
                <a:spcPts val="130"/>
              </a:spcBef>
            </a:pPr>
            <a:r>
              <a:rPr lang="es-ES" sz="5400" spc="-90" dirty="0">
                <a:solidFill>
                  <a:srgbClr val="38AA00"/>
                </a:solidFill>
                <a:latin typeface="Arial"/>
                <a:cs typeface="Arial"/>
              </a:rPr>
              <a:t>¿Recuerdas cual es tu compromiso con la vida?</a:t>
            </a:r>
            <a:endParaRPr lang="es-ES" sz="37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52006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ject 25">
            <a:extLst>
              <a:ext uri="{FF2B5EF4-FFF2-40B4-BE49-F238E27FC236}">
                <a16:creationId xmlns:a16="http://schemas.microsoft.com/office/drawing/2014/main" id="{CD24EAF7-0253-6DBC-F823-220742A2959D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3161490" y="-1031133"/>
            <a:ext cx="5583675" cy="9085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5951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C02E51E-3CCA-2479-9D42-B9E4E0CB3668}"/>
              </a:ext>
            </a:extLst>
          </p:cNvPr>
          <p:cNvSpPr txBox="1"/>
          <p:nvPr/>
        </p:nvSpPr>
        <p:spPr>
          <a:xfrm>
            <a:off x="3910520" y="82844"/>
            <a:ext cx="623543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4000" spc="-160" dirty="0">
                <a:solidFill>
                  <a:srgbClr val="FFFFFF"/>
                </a:solidFill>
                <a:latin typeface="Arial Black" panose="020B0A04020102020204" pitchFamily="34" charset="0"/>
              </a:rPr>
              <a:t>Asistencia</a:t>
            </a:r>
            <a:r>
              <a:rPr lang="es-ES" sz="4000" spc="150" dirty="0">
                <a:solidFill>
                  <a:srgbClr val="FFFFFF"/>
                </a:solidFill>
                <a:latin typeface="Arial Black" panose="020B0A04020102020204" pitchFamily="34" charset="0"/>
              </a:rPr>
              <a:t> </a:t>
            </a:r>
            <a:r>
              <a:rPr lang="es-ES" sz="4000" spc="-190" dirty="0">
                <a:solidFill>
                  <a:srgbClr val="FFFFFF"/>
                </a:solidFill>
                <a:latin typeface="Arial Black" panose="020B0A04020102020204" pitchFamily="34" charset="0"/>
              </a:rPr>
              <a:t>y</a:t>
            </a:r>
            <a:r>
              <a:rPr lang="es-ES" sz="4000" spc="160" dirty="0">
                <a:solidFill>
                  <a:srgbClr val="FFFFFF"/>
                </a:solidFill>
                <a:latin typeface="Arial Black" panose="020B0A04020102020204" pitchFamily="34" charset="0"/>
              </a:rPr>
              <a:t> </a:t>
            </a:r>
            <a:r>
              <a:rPr lang="es-ES" sz="4000" spc="-100" dirty="0">
                <a:solidFill>
                  <a:srgbClr val="FFFFFF"/>
                </a:solidFill>
                <a:latin typeface="Arial Black" panose="020B0A04020102020204" pitchFamily="34" charset="0"/>
              </a:rPr>
              <a:t>evaluación</a:t>
            </a:r>
            <a:endParaRPr lang="es-ES" sz="4000" dirty="0">
              <a:latin typeface="Arial Black" panose="020B0A04020102020204" pitchFamily="34" charset="0"/>
            </a:endParaRPr>
          </a:p>
        </p:txBody>
      </p:sp>
      <p:pic>
        <p:nvPicPr>
          <p:cNvPr id="3" name="Imagen 2" descr="Código QR&#10;&#10;Descripción generada automáticamente">
            <a:extLst>
              <a:ext uri="{FF2B5EF4-FFF2-40B4-BE49-F238E27FC236}">
                <a16:creationId xmlns:a16="http://schemas.microsoft.com/office/drawing/2014/main" id="{6BFD088F-3231-105B-9B55-A581DEE83C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64" t="34864" r="23570" b="12526"/>
          <a:stretch/>
        </p:blipFill>
        <p:spPr>
          <a:xfrm>
            <a:off x="3686783" y="1789889"/>
            <a:ext cx="4351042" cy="30253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515D863-211B-8A52-C4EF-3EE8D87AC28B}"/>
              </a:ext>
            </a:extLst>
          </p:cNvPr>
          <p:cNvSpPr txBox="1"/>
          <p:nvPr/>
        </p:nvSpPr>
        <p:spPr>
          <a:xfrm>
            <a:off x="3249038" y="5120977"/>
            <a:ext cx="64664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https://forms.office.com/r/yReT6LL2tV</a:t>
            </a:r>
          </a:p>
        </p:txBody>
      </p:sp>
    </p:spTree>
    <p:extLst>
      <p:ext uri="{BB962C8B-B14F-4D97-AF65-F5344CB8AC3E}">
        <p14:creationId xmlns:p14="http://schemas.microsoft.com/office/powerpoint/2010/main" val="17970585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A01EB75E-8874-42DD-11A3-2D5CA1D238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203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3765</TotalTime>
  <Words>1465</Words>
  <Application>Microsoft Office PowerPoint</Application>
  <PresentationFormat>Panorámica</PresentationFormat>
  <Paragraphs>208</Paragraphs>
  <Slides>32</Slides>
  <Notes>29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42" baseType="lpstr">
      <vt:lpstr>Arial</vt:lpstr>
      <vt:lpstr>Arial Black</vt:lpstr>
      <vt:lpstr>Arial MT</vt:lpstr>
      <vt:lpstr>Calibri</vt:lpstr>
      <vt:lpstr>Calibri Light</vt:lpstr>
      <vt:lpstr>Microsoft Sans Serif</vt:lpstr>
      <vt:lpstr>Work Sans</vt:lpstr>
      <vt:lpstr>Work Sans Light</vt:lpstr>
      <vt:lpstr>Work Sans Medium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Enrique Pedraza Sanchez</dc:creator>
  <cp:lastModifiedBy>Leonardo Lozano Camacho</cp:lastModifiedBy>
  <cp:revision>60</cp:revision>
  <dcterms:created xsi:type="dcterms:W3CDTF">2020-10-01T23:51:28Z</dcterms:created>
  <dcterms:modified xsi:type="dcterms:W3CDTF">2023-03-27T22:49:05Z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299739c-ad3d-4908-806e-4d91151a6e13_Enabled">
    <vt:lpwstr>true</vt:lpwstr>
  </property>
  <property fmtid="{D5CDD505-2E9C-101B-9397-08002B2CF9AE}" pid="3" name="MSIP_Label_1299739c-ad3d-4908-806e-4d91151a6e13_Method">
    <vt:lpwstr>Standard</vt:lpwstr>
  </property>
  <property fmtid="{D5CDD505-2E9C-101B-9397-08002B2CF9AE}" pid="4" name="MSIP_Label_1299739c-ad3d-4908-806e-4d91151a6e13_Name">
    <vt:lpwstr>All Employees (Unrestricted)</vt:lpwstr>
  </property>
  <property fmtid="{D5CDD505-2E9C-101B-9397-08002B2CF9AE}" pid="5" name="MSIP_Label_1299739c-ad3d-4908-806e-4d91151a6e13_SiteId">
    <vt:lpwstr>cbc2c381-2f2e-4d93-91d1-506c9316ace7</vt:lpwstr>
  </property>
  <property fmtid="{D5CDD505-2E9C-101B-9397-08002B2CF9AE}" pid="6" name="MSIP_Label_1299739c-ad3d-4908-806e-4d91151a6e13_ContentBits">
    <vt:lpwstr>0</vt:lpwstr>
  </property>
  <property fmtid="{D5CDD505-2E9C-101B-9397-08002B2CF9AE}" pid="7" name="MSIP_Label_1299739c-ad3d-4908-806e-4d91151a6e13_SetDate">
    <vt:lpwstr>2022-08-12T19:17:55Z</vt:lpwstr>
  </property>
  <property fmtid="{D5CDD505-2E9C-101B-9397-08002B2CF9AE}" pid="8" name="MSIP_Label_1299739c-ad3d-4908-806e-4d91151a6e13_ActionId">
    <vt:lpwstr>8c6bc714-34a9-4b82-914e-50b1377a2da4</vt:lpwstr>
  </property>
</Properties>
</file>