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2.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3.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slides/slide4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6" r:id="rId1"/>
  </p:sldMasterIdLst>
  <p:notesMasterIdLst>
    <p:notesMasterId r:id="rId46"/>
  </p:notesMasterIdLst>
  <p:handoutMasterIdLst>
    <p:handoutMasterId r:id="rId47"/>
  </p:handoutMasterIdLst>
  <p:sldIdLst>
    <p:sldId id="544" r:id="rId2"/>
    <p:sldId id="546" r:id="rId3"/>
    <p:sldId id="535" r:id="rId4"/>
    <p:sldId id="537" r:id="rId5"/>
    <p:sldId id="536" r:id="rId6"/>
    <p:sldId id="553" r:id="rId7"/>
    <p:sldId id="554" r:id="rId8"/>
    <p:sldId id="555" r:id="rId9"/>
    <p:sldId id="556" r:id="rId10"/>
    <p:sldId id="550" r:id="rId11"/>
    <p:sldId id="559" r:id="rId12"/>
    <p:sldId id="558" r:id="rId13"/>
    <p:sldId id="562" r:id="rId14"/>
    <p:sldId id="561" r:id="rId15"/>
    <p:sldId id="560" r:id="rId16"/>
    <p:sldId id="563" r:id="rId17"/>
    <p:sldId id="564" r:id="rId18"/>
    <p:sldId id="565" r:id="rId19"/>
    <p:sldId id="566" r:id="rId20"/>
    <p:sldId id="543" r:id="rId21"/>
    <p:sldId id="568" r:id="rId22"/>
    <p:sldId id="569" r:id="rId23"/>
    <p:sldId id="570" r:id="rId24"/>
    <p:sldId id="571" r:id="rId25"/>
    <p:sldId id="572" r:id="rId26"/>
    <p:sldId id="573" r:id="rId27"/>
    <p:sldId id="587" r:id="rId28"/>
    <p:sldId id="574" r:id="rId29"/>
    <p:sldId id="575" r:id="rId30"/>
    <p:sldId id="576" r:id="rId31"/>
    <p:sldId id="577" r:id="rId32"/>
    <p:sldId id="579" r:id="rId33"/>
    <p:sldId id="578" r:id="rId34"/>
    <p:sldId id="581" r:id="rId35"/>
    <p:sldId id="580" r:id="rId36"/>
    <p:sldId id="582" r:id="rId37"/>
    <p:sldId id="583" r:id="rId38"/>
    <p:sldId id="584" r:id="rId39"/>
    <p:sldId id="585" r:id="rId40"/>
    <p:sldId id="586" r:id="rId41"/>
    <p:sldId id="588" r:id="rId42"/>
    <p:sldId id="589" r:id="rId43"/>
    <p:sldId id="590" r:id="rId44"/>
    <p:sldId id="531" r:id="rId45"/>
  </p:sldIdLst>
  <p:sldSz cx="12192000" cy="6858000"/>
  <p:notesSz cx="6858000" cy="9144000"/>
  <p:embeddedFontLst>
    <p:embeddedFont>
      <p:font typeface="Work Sans Bold Roman" pitchFamily="2" charset="0"/>
      <p:bold r:id="rId48"/>
    </p:embeddedFont>
    <p:embeddedFont>
      <p:font typeface="Work Sans Light Roman" pitchFamily="2" charset="0"/>
      <p:regular r:id="rId49"/>
    </p:embeddedFont>
    <p:embeddedFont>
      <p:font typeface="WORK SANS SEMIBOLD ROMAN" pitchFamily="2" charset="0"/>
      <p:bold r:id="rId50"/>
    </p:embeddedFont>
    <p:embeddedFont>
      <p:font typeface="Work Sans Bold Roman" pitchFamily="2" charset="0"/>
      <p:bold r:id="rId48"/>
    </p:embeddedFont>
    <p:embeddedFont>
      <p:font typeface="Calibri Light" panose="020F0302020204030204" pitchFamily="34" charset="0"/>
      <p:regular r:id="rId51"/>
      <p:italic r:id="rId52"/>
    </p:embeddedFont>
    <p:embeddedFont>
      <p:font typeface="Calibri" panose="020F0502020204030204" pitchFamily="34" charset="0"/>
      <p:regular r:id="rId53"/>
      <p:bold r:id="rId54"/>
      <p:italic r:id="rId55"/>
      <p:boldItalic r:id="rId5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95" userDrawn="1">
          <p15:clr>
            <a:srgbClr val="A4A3A4"/>
          </p15:clr>
        </p15:guide>
        <p15:guide id="2" pos="3840" userDrawn="1">
          <p15:clr>
            <a:srgbClr val="A4A3A4"/>
          </p15:clr>
        </p15:guide>
        <p15:guide id="3" orient="horz" pos="187" userDrawn="1">
          <p15:clr>
            <a:srgbClr val="A4A3A4"/>
          </p15:clr>
        </p15:guide>
        <p15:guide id="4" pos="438" userDrawn="1">
          <p15:clr>
            <a:srgbClr val="A4A3A4"/>
          </p15:clr>
        </p15:guide>
        <p15:guide id="5" orient="horz" pos="2387" userDrawn="1">
          <p15:clr>
            <a:srgbClr val="A4A3A4"/>
          </p15:clr>
        </p15:guide>
        <p15:guide id="6" orient="horz" pos="2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C"/>
    <a:srgbClr val="343433"/>
    <a:srgbClr val="FF6C00"/>
    <a:srgbClr val="38AA00"/>
    <a:srgbClr val="766363"/>
    <a:srgbClr val="FFF5EA"/>
    <a:srgbClr val="0032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7242"/>
  </p:normalViewPr>
  <p:slideViewPr>
    <p:cSldViewPr snapToGrid="0">
      <p:cViewPr>
        <p:scale>
          <a:sx n="100" d="100"/>
          <a:sy n="100" d="100"/>
        </p:scale>
        <p:origin x="1146" y="426"/>
      </p:cViewPr>
      <p:guideLst>
        <p:guide orient="horz" pos="595"/>
        <p:guide pos="3840"/>
        <p:guide orient="horz" pos="187"/>
        <p:guide pos="438"/>
        <p:guide orient="horz" pos="2387"/>
        <p:guide orient="horz" pos="2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5336"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customXml" Target="../customXml/item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9999AFE6-721E-1D92-FFC0-72E02DBB97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BA598C0A-ECF9-B897-80D5-1AE7ABA3058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8369B9F-131C-2846-AB8F-CEE154B4CAEB}" type="datetimeFigureOut">
              <a:rPr lang="es-CO" smtClean="0"/>
              <a:t>1/06/2026</a:t>
            </a:fld>
            <a:endParaRPr lang="es-CO"/>
          </a:p>
        </p:txBody>
      </p:sp>
      <p:sp>
        <p:nvSpPr>
          <p:cNvPr id="4" name="Marcador de pie de página 3">
            <a:extLst>
              <a:ext uri="{FF2B5EF4-FFF2-40B4-BE49-F238E27FC236}">
                <a16:creationId xmlns:a16="http://schemas.microsoft.com/office/drawing/2014/main" id="{788F308B-0102-A0B4-9A23-E807C735E85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1E7CACDD-5D14-572A-2591-609B03F1682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93070F-3F68-E043-9CC3-B53B4F22454C}" type="slidenum">
              <a:rPr lang="es-CO" smtClean="0"/>
              <a:t>‹Nº›</a:t>
            </a:fld>
            <a:endParaRPr lang="es-CO"/>
          </a:p>
        </p:txBody>
      </p:sp>
    </p:spTree>
    <p:extLst>
      <p:ext uri="{BB962C8B-B14F-4D97-AF65-F5344CB8AC3E}">
        <p14:creationId xmlns:p14="http://schemas.microsoft.com/office/powerpoint/2010/main" val="3470045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60CB96-A603-FF42-AE46-F5F75F80A67B}" type="datetimeFigureOut">
              <a:rPr lang="es-CO" smtClean="0"/>
              <a:t>1/06/2026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06C58E-460D-4A4B-B0C2-1191B9D14FCB}" type="slidenum">
              <a:rPr lang="es-CO" smtClean="0"/>
              <a:t>‹Nº›</a:t>
            </a:fld>
            <a:endParaRPr lang="es-CO"/>
          </a:p>
        </p:txBody>
      </p:sp>
    </p:spTree>
    <p:extLst>
      <p:ext uri="{BB962C8B-B14F-4D97-AF65-F5344CB8AC3E}">
        <p14:creationId xmlns:p14="http://schemas.microsoft.com/office/powerpoint/2010/main" val="1021302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1/06/2026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33975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1/06/2026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216382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1/06/2026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9097517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CE09D5-8681-04F4-0AD1-7206C3FF51F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EB62C8D-42BE-8DF8-DDA7-6DDCB2389C42}"/>
              </a:ext>
            </a:extLst>
          </p:cNvPr>
          <p:cNvSpPr>
            <a:spLocks noGrp="1"/>
          </p:cNvSpPr>
          <p:nvPr>
            <p:ph type="dt" sz="half" idx="10"/>
          </p:nvPr>
        </p:nvSpPr>
        <p:spPr/>
        <p:txBody>
          <a:bodyPr/>
          <a:lstStyle/>
          <a:p>
            <a:fld id="{BD986248-06F7-A441-A47A-264EBD310E11}" type="datetimeFigureOut">
              <a:rPr lang="es-CO" smtClean="0"/>
              <a:t>1/06/2026</a:t>
            </a:fld>
            <a:endParaRPr lang="es-CO"/>
          </a:p>
        </p:txBody>
      </p:sp>
      <p:sp>
        <p:nvSpPr>
          <p:cNvPr id="4" name="Marcador de pie de página 3">
            <a:extLst>
              <a:ext uri="{FF2B5EF4-FFF2-40B4-BE49-F238E27FC236}">
                <a16:creationId xmlns:a16="http://schemas.microsoft.com/office/drawing/2014/main" id="{19F9D5C3-AD35-C818-D069-AB2D8EBBEEF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E106A169-E84D-2DE1-E7CC-7058F9C00ADE}"/>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145659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1/06/2026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166617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D986248-06F7-A441-A47A-264EBD310E11}" type="datetimeFigureOut">
              <a:rPr lang="es-CO" smtClean="0"/>
              <a:t>1/06/2026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720098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D986248-06F7-A441-A47A-264EBD310E11}" type="datetimeFigureOut">
              <a:rPr lang="es-CO" smtClean="0"/>
              <a:t>1/06/2026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551341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D986248-06F7-A441-A47A-264EBD310E11}" type="datetimeFigureOut">
              <a:rPr lang="es-CO" smtClean="0"/>
              <a:t>1/06/2026</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121182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D986248-06F7-A441-A47A-264EBD310E11}" type="datetimeFigureOut">
              <a:rPr lang="es-CO" smtClean="0"/>
              <a:t>1/06/2026</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5247971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986248-06F7-A441-A47A-264EBD310E11}" type="datetimeFigureOut">
              <a:rPr lang="es-CO" smtClean="0"/>
              <a:t>1/06/2026</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2809736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D986248-06F7-A441-A47A-264EBD310E11}" type="datetimeFigureOut">
              <a:rPr lang="es-CO" smtClean="0"/>
              <a:t>1/06/2026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470231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D986248-06F7-A441-A47A-264EBD310E11}" type="datetimeFigureOut">
              <a:rPr lang="es-CO" smtClean="0"/>
              <a:t>1/06/2026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257728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86248-06F7-A441-A47A-264EBD310E11}" type="datetimeFigureOut">
              <a:rPr lang="es-CO" smtClean="0"/>
              <a:t>1/06/2026</a:t>
            </a:fld>
            <a:endParaRPr lang="es-CO"/>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E15DF6-230E-2E43-B847-68755106EC6D}" type="slidenum">
              <a:rPr lang="es-CO" smtClean="0"/>
              <a:t>‹Nº›</a:t>
            </a:fld>
            <a:endParaRPr lang="es-CO"/>
          </a:p>
        </p:txBody>
      </p:sp>
    </p:spTree>
    <p:extLst>
      <p:ext uri="{BB962C8B-B14F-4D97-AF65-F5344CB8AC3E}">
        <p14:creationId xmlns:p14="http://schemas.microsoft.com/office/powerpoint/2010/main" val="461471670"/>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7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22FCF1B-3E11-3F22-6015-1D39D506E7A9}"/>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1E10E589-B888-5E3E-CA59-27D086F81F4B}"/>
              </a:ext>
            </a:extLst>
          </p:cNvPr>
          <p:cNvSpPr txBox="1"/>
          <p:nvPr/>
        </p:nvSpPr>
        <p:spPr>
          <a:xfrm>
            <a:off x="963672" y="1963973"/>
            <a:ext cx="8637528" cy="1754326"/>
          </a:xfrm>
          <a:prstGeom prst="rect">
            <a:avLst/>
          </a:prstGeom>
          <a:noFill/>
        </p:spPr>
        <p:txBody>
          <a:bodyPr wrap="square" rtlCol="0">
            <a:spAutoFit/>
          </a:bodyPr>
          <a:lstStyle/>
          <a:p>
            <a:pPr lvl="0" defTabSz="914400">
              <a:defRPr/>
            </a:pPr>
            <a:r>
              <a:rPr lang="es-ES" sz="5400" b="1" dirty="0">
                <a:solidFill>
                  <a:prstClr val="black">
                    <a:lumMod val="75000"/>
                    <a:lumOff val="25000"/>
                  </a:prstClr>
                </a:solidFill>
                <a:latin typeface="Work Sans Bold Roman" pitchFamily="2" charset="77"/>
              </a:rPr>
              <a:t>CONDICIONES DE CALIDAD DE PROGRAMA</a:t>
            </a:r>
            <a:endParaRPr kumimoji="0" lang="es-ES" sz="40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endParaRPr>
          </a:p>
        </p:txBody>
      </p:sp>
      <p:pic>
        <p:nvPicPr>
          <p:cNvPr id="2" name="Imagen 1">
            <a:extLst>
              <a:ext uri="{FF2B5EF4-FFF2-40B4-BE49-F238E27FC236}">
                <a16:creationId xmlns:a16="http://schemas.microsoft.com/office/drawing/2014/main" id="{B4E74E67-5DA0-D842-19A5-A58C5A6DD543}"/>
              </a:ext>
            </a:extLst>
          </p:cNvPr>
          <p:cNvPicPr>
            <a:picLocks noChangeAspect="1"/>
          </p:cNvPicPr>
          <p:nvPr/>
        </p:nvPicPr>
        <p:blipFill>
          <a:blip r:embed="rId3"/>
          <a:srcRect l="24976" t="22927" r="24976" b="22927"/>
          <a:stretch/>
        </p:blipFill>
        <p:spPr>
          <a:xfrm>
            <a:off x="10207572" y="1055213"/>
            <a:ext cx="923111" cy="908760"/>
          </a:xfrm>
          <a:prstGeom prst="rect">
            <a:avLst/>
          </a:prstGeom>
        </p:spPr>
      </p:pic>
      <p:sp>
        <p:nvSpPr>
          <p:cNvPr id="4" name="CuadroTexto 3">
            <a:extLst>
              <a:ext uri="{FF2B5EF4-FFF2-40B4-BE49-F238E27FC236}">
                <a16:creationId xmlns:a16="http://schemas.microsoft.com/office/drawing/2014/main" id="{781EE8E9-258F-5D3D-5407-C96214A312A8}"/>
              </a:ext>
            </a:extLst>
          </p:cNvPr>
          <p:cNvSpPr txBox="1"/>
          <p:nvPr/>
        </p:nvSpPr>
        <p:spPr>
          <a:xfrm>
            <a:off x="391886" y="296862"/>
            <a:ext cx="2828392" cy="153888"/>
          </a:xfrm>
          <a:prstGeom prst="rect">
            <a:avLst/>
          </a:prstGeom>
          <a:noFill/>
        </p:spPr>
        <p:txBody>
          <a:bodyPr wrap="square" lIns="0" tIns="0" rIns="0" bIns="0" rtlCol="0">
            <a:spAutoFit/>
          </a:bodyPr>
          <a:lstStyle/>
          <a:p>
            <a:pPr>
              <a:defRPr/>
            </a:pPr>
            <a:r>
              <a:rPr kumimoji="0" lang="es-CO" sz="1000" b="1" u="none" strike="noStrike" kern="1200" cap="none" spc="0" normalizeH="0" baseline="0" noProof="0" dirty="0">
                <a:ln>
                  <a:noFill/>
                </a:ln>
                <a:solidFill>
                  <a:srgbClr val="4D4D4C"/>
                </a:solidFill>
                <a:effectLst/>
                <a:uLnTx/>
                <a:uFillTx/>
                <a:latin typeface="WORK SANS SEMIBOLD ROMAN" pitchFamily="2" charset="77"/>
                <a:cs typeface="Arial" panose="020B0604020202020204" pitchFamily="34" charset="0"/>
              </a:rPr>
              <a:t>Clasificación de la información: </a:t>
            </a:r>
            <a:r>
              <a:rPr lang="es-CO" sz="1000" b="1" dirty="0">
                <a:solidFill>
                  <a:srgbClr val="4D4D4C"/>
                </a:solidFill>
                <a:latin typeface="WORK SANS SEMIBOLD ROMAN" pitchFamily="2" charset="77"/>
                <a:cs typeface="Arial" panose="020B0604020202020204" pitchFamily="34" charset="0"/>
              </a:rPr>
              <a:t>Pública</a:t>
            </a:r>
            <a:endParaRPr kumimoji="0" lang="es-CO" sz="1000" b="1" u="none" strike="noStrike" kern="1200" cap="none" spc="0" normalizeH="0" baseline="0" noProof="0" dirty="0">
              <a:ln>
                <a:noFill/>
              </a:ln>
              <a:solidFill>
                <a:srgbClr val="4D4D4C"/>
              </a:solidFill>
              <a:effectLst/>
              <a:uLnTx/>
              <a:uFillTx/>
              <a:latin typeface="WORK SANS SEMIBOLD ROMAN" pitchFamily="2" charset="77"/>
              <a:cs typeface="Arial" panose="020B0604020202020204" pitchFamily="34" charset="0"/>
            </a:endParaRPr>
          </a:p>
        </p:txBody>
      </p:sp>
    </p:spTree>
    <p:extLst>
      <p:ext uri="{BB962C8B-B14F-4D97-AF65-F5344CB8AC3E}">
        <p14:creationId xmlns:p14="http://schemas.microsoft.com/office/powerpoint/2010/main" val="26194230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CE75F1-F343-8856-BC69-4BB6B82BF3E4}"/>
              </a:ext>
            </a:extLst>
          </p:cNvPr>
          <p:cNvSpPr txBox="1">
            <a:spLocks/>
          </p:cNvSpPr>
          <p:nvPr/>
        </p:nvSpPr>
        <p:spPr>
          <a:xfrm>
            <a:off x="2615564" y="728433"/>
            <a:ext cx="7118640" cy="647700"/>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000" b="1" dirty="0">
                <a:solidFill>
                  <a:srgbClr val="4D4D4C"/>
                </a:solidFill>
                <a:latin typeface="WORK SANS BOLD ROMAN" pitchFamily="2" charset="77"/>
              </a:rPr>
              <a:t>3.2.1 Definición y análisis de los resultados de aprendizaje del programa</a:t>
            </a:r>
            <a:endParaRPr kumimoji="0" lang="es-CO" sz="2000" b="1" u="none" strike="noStrike" kern="1200" cap="none" spc="0" normalizeH="0" baseline="0" noProof="0" dirty="0">
              <a:ln>
                <a:noFill/>
              </a:ln>
              <a:solidFill>
                <a:srgbClr val="4D4D4C"/>
              </a:solidFill>
              <a:effectLst/>
              <a:uLnTx/>
              <a:uFillTx/>
              <a:latin typeface="WORK SANS BOLD ROMAN" pitchFamily="2" charset="77"/>
            </a:endParaRPr>
          </a:p>
        </p:txBody>
      </p:sp>
      <p:sp>
        <p:nvSpPr>
          <p:cNvPr id="3" name="CuadroTexto 2">
            <a:extLst>
              <a:ext uri="{FF2B5EF4-FFF2-40B4-BE49-F238E27FC236}">
                <a16:creationId xmlns:a16="http://schemas.microsoft.com/office/drawing/2014/main" id="{A6C31FC2-6C63-0CB9-C78D-1723D5E9DD66}"/>
              </a:ext>
            </a:extLst>
          </p:cNvPr>
          <p:cNvSpPr txBox="1"/>
          <p:nvPr/>
        </p:nvSpPr>
        <p:spPr>
          <a:xfrm>
            <a:off x="695325" y="1442635"/>
            <a:ext cx="10959118" cy="738664"/>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El programa articula sus resultados de aprendizaje para consolidar el perfil del tecnólogo. Como muestra de esta integración técnica y metodológica, se destaca </a:t>
            </a:r>
            <a:r>
              <a:rPr lang="es-ES" sz="1600" dirty="0" smtClean="0">
                <a:solidFill>
                  <a:schemeClr val="accent5">
                    <a:lumMod val="85000"/>
                    <a:lumOff val="15000"/>
                  </a:schemeClr>
                </a:solidFill>
                <a:latin typeface="Work Sans Light Roman" pitchFamily="2" charset="77"/>
              </a:rPr>
              <a:t>el siguiente resultado de aprendizaje, </a:t>
            </a:r>
            <a:r>
              <a:rPr lang="es-ES" sz="1600" dirty="0">
                <a:solidFill>
                  <a:schemeClr val="accent5">
                    <a:lumMod val="85000"/>
                    <a:lumOff val="15000"/>
                  </a:schemeClr>
                </a:solidFill>
                <a:latin typeface="Work Sans Light Roman" pitchFamily="2" charset="77"/>
              </a:rPr>
              <a:t>el cual consolida la etapa final del desarrollo:</a:t>
            </a:r>
            <a:endParaRPr lang="es-CO" sz="1600" dirty="0">
              <a:solidFill>
                <a:schemeClr val="accent5">
                  <a:lumMod val="85000"/>
                  <a:lumOff val="15000"/>
                </a:schemeClr>
              </a:solidFill>
              <a:latin typeface="Work Sans Light Roman" pitchFamily="2" charset="77"/>
            </a:endParaRPr>
          </a:p>
        </p:txBody>
      </p:sp>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2409" y="2204432"/>
            <a:ext cx="9124950" cy="4743450"/>
          </a:xfrm>
          <a:prstGeom prst="rect">
            <a:avLst/>
          </a:prstGeom>
        </p:spPr>
      </p:pic>
    </p:spTree>
    <p:extLst>
      <p:ext uri="{BB962C8B-B14F-4D97-AF65-F5344CB8AC3E}">
        <p14:creationId xmlns:p14="http://schemas.microsoft.com/office/powerpoint/2010/main" val="2263790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286F7D7-ECFC-17E3-4128-9A12250F6492}"/>
            </a:ext>
          </a:extLst>
        </p:cNvPr>
        <p:cNvGrpSpPr/>
        <p:nvPr/>
      </p:nvGrpSpPr>
      <p:grpSpPr>
        <a:xfrm>
          <a:off x="0" y="0"/>
          <a:ext cx="0" cy="0"/>
          <a:chOff x="0" y="0"/>
          <a:chExt cx="0" cy="0"/>
        </a:xfrm>
      </p:grpSpPr>
      <p:pic>
        <p:nvPicPr>
          <p:cNvPr id="9" name="Imagen 8">
            <a:extLst>
              <a:ext uri="{FF2B5EF4-FFF2-40B4-BE49-F238E27FC236}">
                <a16:creationId xmlns:a16="http://schemas.microsoft.com/office/drawing/2014/main" id="{8B74BC17-43EF-67C1-7943-C7EA465BB2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1" y="0"/>
            <a:ext cx="12184638" cy="2631882"/>
          </a:xfrm>
          <a:prstGeom prst="rect">
            <a:avLst/>
          </a:prstGeom>
        </p:spPr>
      </p:pic>
      <p:sp>
        <p:nvSpPr>
          <p:cNvPr id="13" name="Título 1">
            <a:extLst>
              <a:ext uri="{FF2B5EF4-FFF2-40B4-BE49-F238E27FC236}">
                <a16:creationId xmlns:a16="http://schemas.microsoft.com/office/drawing/2014/main" id="{BCE429D0-1809-E6AE-F00C-BED57C80ABD9}"/>
              </a:ext>
            </a:extLst>
          </p:cNvPr>
          <p:cNvSpPr txBox="1">
            <a:spLocks/>
          </p:cNvSpPr>
          <p:nvPr/>
        </p:nvSpPr>
        <p:spPr>
          <a:xfrm>
            <a:off x="695325" y="3429000"/>
            <a:ext cx="10402166" cy="403168"/>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600" b="1" dirty="0">
                <a:solidFill>
                  <a:srgbClr val="38AA00"/>
                </a:solidFill>
                <a:latin typeface="WORK SANS BOLD ROMAN" pitchFamily="2" charset="77"/>
              </a:rPr>
              <a:t>3.2.2 Resultados de aprendizaje del programa de formación</a:t>
            </a:r>
            <a:endParaRPr lang="es-CO" sz="2600" b="1" dirty="0">
              <a:solidFill>
                <a:srgbClr val="38AA00"/>
              </a:solidFill>
              <a:latin typeface="WORK SANS BOLD ROMAN" pitchFamily="2" charset="77"/>
            </a:endParaRPr>
          </a:p>
        </p:txBody>
      </p:sp>
      <p:sp>
        <p:nvSpPr>
          <p:cNvPr id="14" name="CuadroTexto 13">
            <a:extLst>
              <a:ext uri="{FF2B5EF4-FFF2-40B4-BE49-F238E27FC236}">
                <a16:creationId xmlns:a16="http://schemas.microsoft.com/office/drawing/2014/main" id="{E3B60633-8760-284D-D90A-6B2A4C1E0A8B}"/>
              </a:ext>
            </a:extLst>
          </p:cNvPr>
          <p:cNvSpPr txBox="1"/>
          <p:nvPr/>
        </p:nvSpPr>
        <p:spPr>
          <a:xfrm>
            <a:off x="695324" y="4043450"/>
            <a:ext cx="10343977" cy="738664"/>
          </a:xfrm>
          <a:prstGeom prst="rect">
            <a:avLst/>
          </a:prstGeom>
          <a:noFill/>
        </p:spPr>
        <p:txBody>
          <a:bodyPr wrap="square" lIns="0" tIns="0" rIns="0" bIns="0" rtlCol="0">
            <a:spAutoFit/>
          </a:bodyPr>
          <a:lstStyle/>
          <a:p>
            <a:r>
              <a:rPr lang="es-ES" sz="1600" dirty="0" smtClean="0">
                <a:solidFill>
                  <a:schemeClr val="accent5">
                    <a:lumMod val="85000"/>
                    <a:lumOff val="15000"/>
                  </a:schemeClr>
                </a:solidFill>
                <a:latin typeface="Work Sans Light Roman" pitchFamily="2" charset="77"/>
              </a:rPr>
              <a:t>Los resultados de aprendizaje se equilibran con la </a:t>
            </a:r>
            <a:r>
              <a:rPr lang="es-ES" sz="1600" dirty="0">
                <a:solidFill>
                  <a:schemeClr val="accent5">
                    <a:lumMod val="85000"/>
                    <a:lumOff val="15000"/>
                  </a:schemeClr>
                </a:solidFill>
                <a:latin typeface="Work Sans Light Roman" pitchFamily="2" charset="77"/>
              </a:rPr>
              <a:t>alta especialización tecnológica </a:t>
            </a:r>
            <a:r>
              <a:rPr lang="es-ES" sz="1600" dirty="0" smtClean="0">
                <a:solidFill>
                  <a:schemeClr val="accent5">
                    <a:lumMod val="85000"/>
                    <a:lumOff val="15000"/>
                  </a:schemeClr>
                </a:solidFill>
                <a:latin typeface="Work Sans Light Roman" pitchFamily="2" charset="77"/>
              </a:rPr>
              <a:t>y con las competencias </a:t>
            </a:r>
            <a:r>
              <a:rPr lang="es-ES" sz="1600" dirty="0">
                <a:solidFill>
                  <a:schemeClr val="accent5">
                    <a:lumMod val="85000"/>
                    <a:lumOff val="15000"/>
                  </a:schemeClr>
                </a:solidFill>
                <a:latin typeface="Work Sans Light Roman" pitchFamily="2" charset="77"/>
              </a:rPr>
              <a:t>transversales estratégicas. Esta </a:t>
            </a:r>
            <a:r>
              <a:rPr lang="es-ES" sz="1600" b="1" dirty="0">
                <a:solidFill>
                  <a:schemeClr val="accent5">
                    <a:lumMod val="85000"/>
                    <a:lumOff val="15000"/>
                  </a:schemeClr>
                </a:solidFill>
                <a:latin typeface="Work Sans Light Roman" pitchFamily="2" charset="77"/>
              </a:rPr>
              <a:t>sinergia</a:t>
            </a:r>
            <a:r>
              <a:rPr lang="es-ES" sz="1600" dirty="0">
                <a:solidFill>
                  <a:schemeClr val="accent5">
                    <a:lumMod val="85000"/>
                    <a:lumOff val="15000"/>
                  </a:schemeClr>
                </a:solidFill>
                <a:latin typeface="Work Sans Light Roman" pitchFamily="2" charset="77"/>
              </a:rPr>
              <a:t> asegura un profesional integral, técnicamente sólido y con alta capacidad de adaptabilidad laboral</a:t>
            </a:r>
            <a:r>
              <a:rPr lang="es-ES" sz="1600" dirty="0" smtClean="0">
                <a:solidFill>
                  <a:schemeClr val="accent5">
                    <a:lumMod val="85000"/>
                    <a:lumOff val="15000"/>
                  </a:schemeClr>
                </a:solidFill>
                <a:latin typeface="Work Sans Light Roman" pitchFamily="2" charset="77"/>
              </a:rPr>
              <a:t>. </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34845024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3525" y="1211234"/>
            <a:ext cx="9124950" cy="5505450"/>
          </a:xfrm>
          <a:prstGeom prst="rect">
            <a:avLst/>
          </a:prstGeom>
        </p:spPr>
      </p:pic>
      <p:sp>
        <p:nvSpPr>
          <p:cNvPr id="7" name="Título 1">
            <a:extLst>
              <a:ext uri="{FF2B5EF4-FFF2-40B4-BE49-F238E27FC236}">
                <a16:creationId xmlns:a16="http://schemas.microsoft.com/office/drawing/2014/main" id="{2ACE75F1-F343-8856-BC69-4BB6B82BF3E4}"/>
              </a:ext>
            </a:extLst>
          </p:cNvPr>
          <p:cNvSpPr txBox="1">
            <a:spLocks/>
          </p:cNvSpPr>
          <p:nvPr/>
        </p:nvSpPr>
        <p:spPr>
          <a:xfrm>
            <a:off x="2424372" y="728433"/>
            <a:ext cx="7501024" cy="647700"/>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000" b="1" dirty="0">
                <a:solidFill>
                  <a:srgbClr val="4D4D4C"/>
                </a:solidFill>
                <a:latin typeface="WORK SANS BOLD ROMAN" pitchFamily="2" charset="77"/>
              </a:rPr>
              <a:t>3.2.2 Resultados de aprendizaje del programa de formación</a:t>
            </a:r>
            <a:endParaRPr kumimoji="0" lang="es-CO" sz="2000" b="1" u="none" strike="noStrike" kern="1200" cap="none" spc="0" normalizeH="0" baseline="0" noProof="0" dirty="0">
              <a:ln>
                <a:noFill/>
              </a:ln>
              <a:solidFill>
                <a:srgbClr val="4D4D4C"/>
              </a:solidFill>
              <a:effectLst/>
              <a:uLnTx/>
              <a:uFillTx/>
              <a:latin typeface="WORK SANS BOLD ROMAN" pitchFamily="2" charset="77"/>
            </a:endParaRPr>
          </a:p>
        </p:txBody>
      </p:sp>
    </p:spTree>
    <p:extLst>
      <p:ext uri="{BB962C8B-B14F-4D97-AF65-F5344CB8AC3E}">
        <p14:creationId xmlns:p14="http://schemas.microsoft.com/office/powerpoint/2010/main" val="704771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695324" y="628680"/>
            <a:ext cx="7501024" cy="647700"/>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ES" sz="2400" b="1" dirty="0">
                <a:solidFill>
                  <a:srgbClr val="4D4D4C"/>
                </a:solidFill>
                <a:latin typeface="WORK SANS BOLD ROMAN" pitchFamily="2" charset="77"/>
              </a:rPr>
              <a:t>3.2.3 Articulación de los resultados de aprendizaje con el plan general de estudios</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7558" y="1615094"/>
            <a:ext cx="8667750" cy="4991100"/>
          </a:xfrm>
          <a:prstGeom prst="rect">
            <a:avLst/>
          </a:prstGeom>
        </p:spPr>
      </p:pic>
      <p:sp>
        <p:nvSpPr>
          <p:cNvPr id="5" name="CuadroTexto 4">
            <a:extLst>
              <a:ext uri="{FF2B5EF4-FFF2-40B4-BE49-F238E27FC236}">
                <a16:creationId xmlns:a16="http://schemas.microsoft.com/office/drawing/2014/main" id="{CF6697F3-B1A3-FADB-1243-D89866428CB1}"/>
              </a:ext>
            </a:extLst>
          </p:cNvPr>
          <p:cNvSpPr txBox="1"/>
          <p:nvPr/>
        </p:nvSpPr>
        <p:spPr>
          <a:xfrm>
            <a:off x="695324" y="1615094"/>
            <a:ext cx="6337243" cy="1077218"/>
          </a:xfrm>
          <a:prstGeom prst="rect">
            <a:avLst/>
          </a:prstGeom>
          <a:noFill/>
        </p:spPr>
        <p:txBody>
          <a:bodyPr wrap="square" lIns="0" tIns="0" rIns="0" bIns="0" rtlCol="0">
            <a:spAutoFit/>
          </a:bodyPr>
          <a:lstStyle/>
          <a:p>
            <a:r>
              <a:rPr lang="es-ES" sz="1400" dirty="0">
                <a:solidFill>
                  <a:schemeClr val="accent5">
                    <a:lumMod val="85000"/>
                    <a:lumOff val="15000"/>
                  </a:schemeClr>
                </a:solidFill>
                <a:latin typeface="Work Sans Light Roman" pitchFamily="2" charset="77"/>
              </a:rPr>
              <a:t>La articulación curricular garantiza la trazabilidad del proceso formativo. Los Resultados de Aprendizaje (RAP) se </a:t>
            </a:r>
            <a:r>
              <a:rPr lang="es-ES" sz="1400" b="1" dirty="0" smtClean="0">
                <a:solidFill>
                  <a:schemeClr val="accent5">
                    <a:lumMod val="85000"/>
                    <a:lumOff val="15000"/>
                  </a:schemeClr>
                </a:solidFill>
                <a:latin typeface="Work Sans Light Roman" pitchFamily="2" charset="77"/>
              </a:rPr>
              <a:t>proyectan</a:t>
            </a:r>
            <a:r>
              <a:rPr lang="es-ES" sz="1400" dirty="0" smtClean="0">
                <a:solidFill>
                  <a:schemeClr val="accent5">
                    <a:lumMod val="85000"/>
                    <a:lumOff val="15000"/>
                  </a:schemeClr>
                </a:solidFill>
                <a:latin typeface="Work Sans Light Roman" pitchFamily="2" charset="77"/>
              </a:rPr>
              <a:t> </a:t>
            </a:r>
            <a:r>
              <a:rPr lang="es-ES" sz="1400" dirty="0">
                <a:solidFill>
                  <a:schemeClr val="accent5">
                    <a:lumMod val="85000"/>
                    <a:lumOff val="15000"/>
                  </a:schemeClr>
                </a:solidFill>
                <a:latin typeface="Work Sans Light Roman" pitchFamily="2" charset="77"/>
              </a:rPr>
              <a:t>directamente en el Formato de Planeación Pedagógica, una herramienta técnica estructurada que convierte los lineamientos del diseño curricular en acciones didácticas, tiempos y evaluaciones </a:t>
            </a:r>
            <a:r>
              <a:rPr lang="es-ES" sz="1400" b="1" dirty="0" smtClean="0">
                <a:solidFill>
                  <a:schemeClr val="accent5">
                    <a:lumMod val="85000"/>
                    <a:lumOff val="15000"/>
                  </a:schemeClr>
                </a:solidFill>
                <a:latin typeface="Work Sans Light Roman" pitchFamily="2" charset="77"/>
              </a:rPr>
              <a:t>programadas</a:t>
            </a:r>
            <a:r>
              <a:rPr lang="es-ES" sz="1400" dirty="0" smtClean="0">
                <a:solidFill>
                  <a:schemeClr val="accent5">
                    <a:lumMod val="85000"/>
                    <a:lumOff val="15000"/>
                  </a:schemeClr>
                </a:solidFill>
                <a:latin typeface="Work Sans Light Roman" pitchFamily="2" charset="77"/>
              </a:rPr>
              <a:t> </a:t>
            </a:r>
            <a:r>
              <a:rPr lang="es-ES" sz="1400" dirty="0">
                <a:solidFill>
                  <a:schemeClr val="accent5">
                    <a:lumMod val="85000"/>
                    <a:lumOff val="15000"/>
                  </a:schemeClr>
                </a:solidFill>
                <a:latin typeface="Work Sans Light Roman" pitchFamily="2" charset="77"/>
              </a:rPr>
              <a:t>para el </a:t>
            </a:r>
            <a:r>
              <a:rPr lang="es-ES" sz="1400" dirty="0" smtClean="0">
                <a:solidFill>
                  <a:schemeClr val="accent5">
                    <a:lumMod val="85000"/>
                    <a:lumOff val="15000"/>
                  </a:schemeClr>
                </a:solidFill>
                <a:latin typeface="Work Sans Light Roman" pitchFamily="2" charset="77"/>
              </a:rPr>
              <a:t>aula.</a:t>
            </a:r>
            <a:endParaRPr lang="es-ES" sz="14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24060528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951D1C-ACAB-30A9-933A-FC96DF28A2F0}"/>
              </a:ext>
            </a:extLst>
          </p:cNvPr>
          <p:cNvSpPr txBox="1">
            <a:spLocks/>
          </p:cNvSpPr>
          <p:nvPr/>
        </p:nvSpPr>
        <p:spPr>
          <a:xfrm>
            <a:off x="695325" y="2322706"/>
            <a:ext cx="4550006" cy="1032701"/>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3600" b="1" dirty="0">
                <a:solidFill>
                  <a:srgbClr val="38AA00"/>
                </a:solidFill>
                <a:latin typeface="WORK SANS BOLD ROMAN" pitchFamily="2" charset="77"/>
              </a:rPr>
              <a:t>3.3 Perfil de egreso del programa</a:t>
            </a:r>
          </a:p>
        </p:txBody>
      </p:sp>
      <p:sp>
        <p:nvSpPr>
          <p:cNvPr id="3" name="CuadroTexto 2">
            <a:extLst>
              <a:ext uri="{FF2B5EF4-FFF2-40B4-BE49-F238E27FC236}">
                <a16:creationId xmlns:a16="http://schemas.microsoft.com/office/drawing/2014/main" id="{CF6697F3-B1A3-FADB-1243-D89866428CB1}"/>
              </a:ext>
            </a:extLst>
          </p:cNvPr>
          <p:cNvSpPr txBox="1"/>
          <p:nvPr/>
        </p:nvSpPr>
        <p:spPr>
          <a:xfrm>
            <a:off x="695325" y="3524425"/>
            <a:ext cx="4832640" cy="1077218"/>
          </a:xfrm>
          <a:prstGeom prst="rect">
            <a:avLst/>
          </a:prstGeom>
          <a:noFill/>
        </p:spPr>
        <p:txBody>
          <a:bodyPr wrap="square" lIns="0" tIns="0" rIns="0" bIns="0" rtlCol="0">
            <a:spAutoFit/>
          </a:bodyPr>
          <a:lstStyle/>
          <a:p>
            <a:r>
              <a:rPr lang="es-ES" sz="1400" dirty="0">
                <a:solidFill>
                  <a:schemeClr val="accent5">
                    <a:lumMod val="85000"/>
                    <a:lumOff val="15000"/>
                  </a:schemeClr>
                </a:solidFill>
                <a:latin typeface="Work Sans Light Roman" pitchFamily="2" charset="77"/>
              </a:rPr>
              <a:t>El perfil del egresado sintetiza las competencias clave que garantizan su inserción exitosa en el mercado laboral. Articula armónicamente las dimensiones técnicas del desarrollo web con las habilidades blandas necesarias para la </a:t>
            </a:r>
            <a:r>
              <a:rPr lang="es-ES" sz="1400" dirty="0" err="1">
                <a:solidFill>
                  <a:schemeClr val="accent5">
                    <a:lumMod val="85000"/>
                    <a:lumOff val="15000"/>
                  </a:schemeClr>
                </a:solidFill>
                <a:latin typeface="Work Sans Light Roman" pitchFamily="2" charset="77"/>
              </a:rPr>
              <a:t>co</a:t>
            </a:r>
            <a:r>
              <a:rPr lang="es-ES" sz="1400" dirty="0">
                <a:solidFill>
                  <a:schemeClr val="accent5">
                    <a:lumMod val="85000"/>
                    <a:lumOff val="15000"/>
                  </a:schemeClr>
                </a:solidFill>
                <a:latin typeface="Work Sans Light Roman" pitchFamily="2" charset="77"/>
              </a:rPr>
              <a:t>-creación y la innovación.</a:t>
            </a:r>
          </a:p>
        </p:txBody>
      </p:sp>
      <p:pic>
        <p:nvPicPr>
          <p:cNvPr id="7" name="Imagen 6">
            <a:extLst>
              <a:ext uri="{FF2B5EF4-FFF2-40B4-BE49-F238E27FC236}">
                <a16:creationId xmlns:a16="http://schemas.microsoft.com/office/drawing/2014/main" id="{2DEB55DF-947F-4B23-C898-E59FC5A96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801" y="0"/>
            <a:ext cx="6094396" cy="6862291"/>
          </a:xfrm>
          <a:prstGeom prst="rect">
            <a:avLst/>
          </a:prstGeom>
        </p:spPr>
      </p:pic>
    </p:spTree>
    <p:extLst>
      <p:ext uri="{BB962C8B-B14F-4D97-AF65-F5344CB8AC3E}">
        <p14:creationId xmlns:p14="http://schemas.microsoft.com/office/powerpoint/2010/main" val="39918711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2424372" y="728433"/>
            <a:ext cx="7501024" cy="562030"/>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3.3 Perfil de egreso del programa</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3525" y="1290463"/>
            <a:ext cx="9124950" cy="5324475"/>
          </a:xfrm>
          <a:prstGeom prst="rect">
            <a:avLst/>
          </a:prstGeom>
        </p:spPr>
      </p:pic>
    </p:spTree>
    <p:extLst>
      <p:ext uri="{BB962C8B-B14F-4D97-AF65-F5344CB8AC3E}">
        <p14:creationId xmlns:p14="http://schemas.microsoft.com/office/powerpoint/2010/main" val="5703870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951D1C-ACAB-30A9-933A-FC96DF28A2F0}"/>
              </a:ext>
            </a:extLst>
          </p:cNvPr>
          <p:cNvSpPr txBox="1">
            <a:spLocks/>
          </p:cNvSpPr>
          <p:nvPr/>
        </p:nvSpPr>
        <p:spPr>
          <a:xfrm>
            <a:off x="695325" y="2322706"/>
            <a:ext cx="4550006" cy="1032701"/>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3600" b="1" dirty="0">
                <a:solidFill>
                  <a:srgbClr val="38AA00"/>
                </a:solidFill>
                <a:latin typeface="WORK SANS BOLD ROMAN" pitchFamily="2" charset="77"/>
              </a:rPr>
              <a:t>3.4 Componente </a:t>
            </a:r>
            <a:r>
              <a:rPr lang="es-CO" sz="3600" b="1" dirty="0" smtClean="0">
                <a:solidFill>
                  <a:srgbClr val="38AA00"/>
                </a:solidFill>
                <a:latin typeface="WORK SANS BOLD ROMAN" pitchFamily="2" charset="77"/>
              </a:rPr>
              <a:t>pedagógico</a:t>
            </a:r>
            <a:endParaRPr lang="es-CO" sz="3600" b="1" dirty="0">
              <a:solidFill>
                <a:srgbClr val="38AA00"/>
              </a:solidFill>
              <a:latin typeface="WORK SANS BOLD ROMAN" pitchFamily="2" charset="77"/>
            </a:endParaRPr>
          </a:p>
        </p:txBody>
      </p:sp>
      <p:sp>
        <p:nvSpPr>
          <p:cNvPr id="3" name="CuadroTexto 2">
            <a:extLst>
              <a:ext uri="{FF2B5EF4-FFF2-40B4-BE49-F238E27FC236}">
                <a16:creationId xmlns:a16="http://schemas.microsoft.com/office/drawing/2014/main" id="{CF6697F3-B1A3-FADB-1243-D89866428CB1}"/>
              </a:ext>
            </a:extLst>
          </p:cNvPr>
          <p:cNvSpPr txBox="1"/>
          <p:nvPr/>
        </p:nvSpPr>
        <p:spPr>
          <a:xfrm>
            <a:off x="695325" y="3524425"/>
            <a:ext cx="4832640" cy="1508105"/>
          </a:xfrm>
          <a:prstGeom prst="rect">
            <a:avLst/>
          </a:prstGeom>
          <a:noFill/>
        </p:spPr>
        <p:txBody>
          <a:bodyPr wrap="square" lIns="0" tIns="0" rIns="0" bIns="0" rtlCol="0">
            <a:spAutoFit/>
          </a:bodyPr>
          <a:lstStyle/>
          <a:p>
            <a:r>
              <a:rPr lang="es-ES" sz="1400" dirty="0">
                <a:solidFill>
                  <a:schemeClr val="accent5">
                    <a:lumMod val="85000"/>
                    <a:lumOff val="15000"/>
                  </a:schemeClr>
                </a:solidFill>
                <a:latin typeface="Work Sans Light Roman" pitchFamily="2" charset="77"/>
              </a:rPr>
              <a:t>El Componente Pedagógico constituye el marco estratégico e institucional que direcciona la práctica educativa del programa. Este componente contiene y </a:t>
            </a:r>
            <a:r>
              <a:rPr lang="es-ES" sz="1400" dirty="0" err="1" smtClean="0">
                <a:solidFill>
                  <a:schemeClr val="accent5">
                    <a:lumMod val="85000"/>
                    <a:lumOff val="15000"/>
                  </a:schemeClr>
                </a:solidFill>
                <a:latin typeface="Work Sans Light Roman" pitchFamily="2" charset="77"/>
              </a:rPr>
              <a:t>operaa</a:t>
            </a:r>
            <a:r>
              <a:rPr lang="es-ES" sz="1400" dirty="0" smtClean="0">
                <a:solidFill>
                  <a:schemeClr val="accent5">
                    <a:lumMod val="85000"/>
                    <a:lumOff val="15000"/>
                  </a:schemeClr>
                </a:solidFill>
                <a:latin typeface="Work Sans Light Roman" pitchFamily="2" charset="77"/>
              </a:rPr>
              <a:t> </a:t>
            </a:r>
            <a:r>
              <a:rPr lang="es-ES" sz="1400" dirty="0">
                <a:solidFill>
                  <a:schemeClr val="accent5">
                    <a:lumMod val="85000"/>
                    <a:lumOff val="15000"/>
                  </a:schemeClr>
                </a:solidFill>
                <a:latin typeface="Work Sans Light Roman" pitchFamily="2" charset="77"/>
              </a:rPr>
              <a:t>el Modelo Pedagógico Institucional, estructurando las bases conceptuales, antropológicas y metodológicas que guían el desarrollo de competencias y aseguran la formación profesional integral en el aula.</a:t>
            </a:r>
          </a:p>
        </p:txBody>
      </p:sp>
      <p:pic>
        <p:nvPicPr>
          <p:cNvPr id="7" name="Imagen 6">
            <a:extLst>
              <a:ext uri="{FF2B5EF4-FFF2-40B4-BE49-F238E27FC236}">
                <a16:creationId xmlns:a16="http://schemas.microsoft.com/office/drawing/2014/main" id="{2DEB55DF-947F-4B23-C898-E59FC5A96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801" y="1"/>
            <a:ext cx="6094396" cy="6862289"/>
          </a:xfrm>
          <a:prstGeom prst="rect">
            <a:avLst/>
          </a:prstGeom>
        </p:spPr>
      </p:pic>
    </p:spTree>
    <p:extLst>
      <p:ext uri="{BB962C8B-B14F-4D97-AF65-F5344CB8AC3E}">
        <p14:creationId xmlns:p14="http://schemas.microsoft.com/office/powerpoint/2010/main" val="9736511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2623964" y="728433"/>
            <a:ext cx="6944072" cy="562030"/>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3.4.1 Modelo Pedagógico</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0613" y="1465030"/>
            <a:ext cx="10010775" cy="5324475"/>
          </a:xfrm>
          <a:prstGeom prst="rect">
            <a:avLst/>
          </a:prstGeom>
        </p:spPr>
      </p:pic>
    </p:spTree>
    <p:extLst>
      <p:ext uri="{BB962C8B-B14F-4D97-AF65-F5344CB8AC3E}">
        <p14:creationId xmlns:p14="http://schemas.microsoft.com/office/powerpoint/2010/main" val="28111883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286F7D7-ECFC-17E3-4128-9A12250F6492}"/>
            </a:ext>
          </a:extLst>
        </p:cNvPr>
        <p:cNvGrpSpPr/>
        <p:nvPr/>
      </p:nvGrpSpPr>
      <p:grpSpPr>
        <a:xfrm>
          <a:off x="0" y="0"/>
          <a:ext cx="0" cy="0"/>
          <a:chOff x="0" y="0"/>
          <a:chExt cx="0" cy="0"/>
        </a:xfrm>
      </p:grpSpPr>
      <p:pic>
        <p:nvPicPr>
          <p:cNvPr id="9" name="Imagen 8">
            <a:extLst>
              <a:ext uri="{FF2B5EF4-FFF2-40B4-BE49-F238E27FC236}">
                <a16:creationId xmlns:a16="http://schemas.microsoft.com/office/drawing/2014/main" id="{8B74BC17-43EF-67C1-7943-C7EA465BB2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1" y="0"/>
            <a:ext cx="12184638" cy="2631881"/>
          </a:xfrm>
          <a:prstGeom prst="rect">
            <a:avLst/>
          </a:prstGeom>
        </p:spPr>
      </p:pic>
      <p:sp>
        <p:nvSpPr>
          <p:cNvPr id="13" name="Título 1">
            <a:extLst>
              <a:ext uri="{FF2B5EF4-FFF2-40B4-BE49-F238E27FC236}">
                <a16:creationId xmlns:a16="http://schemas.microsoft.com/office/drawing/2014/main" id="{BCE429D0-1809-E6AE-F00C-BED57C80ABD9}"/>
              </a:ext>
            </a:extLst>
          </p:cNvPr>
          <p:cNvSpPr txBox="1">
            <a:spLocks/>
          </p:cNvSpPr>
          <p:nvPr/>
        </p:nvSpPr>
        <p:spPr>
          <a:xfrm>
            <a:off x="695325" y="3429000"/>
            <a:ext cx="9105380" cy="752302"/>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600" b="1" dirty="0">
                <a:solidFill>
                  <a:srgbClr val="38AA00"/>
                </a:solidFill>
                <a:latin typeface="WORK SANS BOLD ROMAN" pitchFamily="2" charset="77"/>
              </a:rPr>
              <a:t>3.5 Articulación de los componentes de interacción con el proceso formativo</a:t>
            </a:r>
            <a:endParaRPr lang="es-CO" sz="2600" b="1" dirty="0">
              <a:solidFill>
                <a:srgbClr val="38AA00"/>
              </a:solidFill>
              <a:latin typeface="WORK SANS BOLD ROMAN" pitchFamily="2" charset="77"/>
            </a:endParaRPr>
          </a:p>
        </p:txBody>
      </p:sp>
      <p:sp>
        <p:nvSpPr>
          <p:cNvPr id="14" name="CuadroTexto 13">
            <a:extLst>
              <a:ext uri="{FF2B5EF4-FFF2-40B4-BE49-F238E27FC236}">
                <a16:creationId xmlns:a16="http://schemas.microsoft.com/office/drawing/2014/main" id="{E3B60633-8760-284D-D90A-6B2A4C1E0A8B}"/>
              </a:ext>
            </a:extLst>
          </p:cNvPr>
          <p:cNvSpPr txBox="1"/>
          <p:nvPr/>
        </p:nvSpPr>
        <p:spPr>
          <a:xfrm>
            <a:off x="695324" y="4384272"/>
            <a:ext cx="10343977" cy="984885"/>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La articulación de los componentes de interacción dinamiza el proceso formativo a través del vínculo constante entre la academia y el entorno. Esta sinergia se consolida mediante estrategias de extensión, internacionalización, investigación aplicada y el relacionamiento con el sector productivo, garantizando la actualización tecnológica permanente del currículo y la proyección social de los aprendices.</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33362760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1102647" y="380741"/>
            <a:ext cx="9271636" cy="647700"/>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3.6 Interacción entre los actores y el contexto social, ambiental, tecnológico y cultural</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sp>
        <p:nvSpPr>
          <p:cNvPr id="5" name="CuadroTexto 4">
            <a:extLst>
              <a:ext uri="{FF2B5EF4-FFF2-40B4-BE49-F238E27FC236}">
                <a16:creationId xmlns:a16="http://schemas.microsoft.com/office/drawing/2014/main" id="{CF6697F3-B1A3-FADB-1243-D89866428CB1}"/>
              </a:ext>
            </a:extLst>
          </p:cNvPr>
          <p:cNvSpPr txBox="1"/>
          <p:nvPr/>
        </p:nvSpPr>
        <p:spPr>
          <a:xfrm>
            <a:off x="695324" y="1232705"/>
            <a:ext cx="10560109" cy="646331"/>
          </a:xfrm>
          <a:prstGeom prst="rect">
            <a:avLst/>
          </a:prstGeom>
          <a:noFill/>
        </p:spPr>
        <p:txBody>
          <a:bodyPr wrap="square" lIns="0" tIns="0" rIns="0" bIns="0" rtlCol="0">
            <a:spAutoFit/>
          </a:bodyPr>
          <a:lstStyle/>
          <a:p>
            <a:r>
              <a:rPr lang="es-ES" sz="1400" dirty="0">
                <a:solidFill>
                  <a:schemeClr val="accent5">
                    <a:lumMod val="85000"/>
                    <a:lumOff val="15000"/>
                  </a:schemeClr>
                </a:solidFill>
                <a:latin typeface="Work Sans Light Roman" pitchFamily="2" charset="77"/>
              </a:rPr>
              <a:t>La interacción entre los actores del programa y su entorno se gestiona a través de un modelo multidimensional. Este enfoque articula las soluciones tecnológicas de la multimedia y la web con las </a:t>
            </a:r>
            <a:r>
              <a:rPr lang="es-ES" sz="1400" b="1" dirty="0">
                <a:solidFill>
                  <a:schemeClr val="accent5">
                    <a:lumMod val="85000"/>
                    <a:lumOff val="15000"/>
                  </a:schemeClr>
                </a:solidFill>
                <a:latin typeface="Work Sans Light Roman" pitchFamily="2" charset="77"/>
              </a:rPr>
              <a:t>realidades sociales</a:t>
            </a:r>
            <a:r>
              <a:rPr lang="es-ES" sz="1400" dirty="0">
                <a:solidFill>
                  <a:schemeClr val="accent5">
                    <a:lumMod val="85000"/>
                    <a:lumOff val="15000"/>
                  </a:schemeClr>
                </a:solidFill>
                <a:latin typeface="Work Sans Light Roman" pitchFamily="2" charset="77"/>
              </a:rPr>
              <a:t>, las exigencias ambientales, la vanguardia técnica y la inclusión cultural del país.</a:t>
            </a: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7203" y="1957127"/>
            <a:ext cx="8896350" cy="4972050"/>
          </a:xfrm>
          <a:prstGeom prst="rect">
            <a:avLst/>
          </a:prstGeom>
        </p:spPr>
      </p:pic>
    </p:spTree>
    <p:extLst>
      <p:ext uri="{BB962C8B-B14F-4D97-AF65-F5344CB8AC3E}">
        <p14:creationId xmlns:p14="http://schemas.microsoft.com/office/powerpoint/2010/main" val="20173782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37C34FF-89E7-47C7-3A37-78FFB8A6EE31}"/>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8571B4D7-6708-9B31-F5CA-A52CA40E48E4}"/>
              </a:ext>
            </a:extLst>
          </p:cNvPr>
          <p:cNvSpPr txBox="1"/>
          <p:nvPr/>
        </p:nvSpPr>
        <p:spPr>
          <a:xfrm>
            <a:off x="963671" y="2551837"/>
            <a:ext cx="10025753" cy="1077218"/>
          </a:xfrm>
          <a:prstGeom prst="rect">
            <a:avLst/>
          </a:prstGeom>
          <a:noFill/>
        </p:spPr>
        <p:txBody>
          <a:bodyPr wrap="square" rtlCol="0">
            <a:spAutoFit/>
          </a:bodyPr>
          <a:lstStyle/>
          <a:p>
            <a:pPr lvl="0" defTabSz="914400">
              <a:defRPr/>
            </a:pPr>
            <a:r>
              <a:rPr lang="es-ES" sz="3200" b="1" dirty="0">
                <a:solidFill>
                  <a:prstClr val="black">
                    <a:lumMod val="75000"/>
                    <a:lumOff val="25000"/>
                  </a:prstClr>
                </a:solidFill>
                <a:latin typeface="Work Sans Bold Roman" pitchFamily="2" charset="77"/>
              </a:rPr>
              <a:t>Modificación de Registro Calificado Único Tecnología en desarrollo de Multimedia y Web</a:t>
            </a:r>
            <a:endParaRPr kumimoji="0" lang="es-ES" sz="20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endParaRPr>
          </a:p>
        </p:txBody>
      </p:sp>
      <p:pic>
        <p:nvPicPr>
          <p:cNvPr id="2" name="Imagen 1">
            <a:extLst>
              <a:ext uri="{FF2B5EF4-FFF2-40B4-BE49-F238E27FC236}">
                <a16:creationId xmlns:a16="http://schemas.microsoft.com/office/drawing/2014/main" id="{41364D8E-78B6-07F8-68E4-61B3214D3D38}"/>
              </a:ext>
            </a:extLst>
          </p:cNvPr>
          <p:cNvPicPr>
            <a:picLocks noChangeAspect="1"/>
          </p:cNvPicPr>
          <p:nvPr/>
        </p:nvPicPr>
        <p:blipFill>
          <a:blip r:embed="rId3"/>
          <a:srcRect l="24976" t="22927" r="24976" b="22927"/>
          <a:stretch/>
        </p:blipFill>
        <p:spPr>
          <a:xfrm>
            <a:off x="10207572" y="1055213"/>
            <a:ext cx="923111" cy="908760"/>
          </a:xfrm>
          <a:prstGeom prst="rect">
            <a:avLst/>
          </a:prstGeom>
        </p:spPr>
      </p:pic>
      <p:sp>
        <p:nvSpPr>
          <p:cNvPr id="4" name="CuadroTexto 3">
            <a:extLst>
              <a:ext uri="{FF2B5EF4-FFF2-40B4-BE49-F238E27FC236}">
                <a16:creationId xmlns:a16="http://schemas.microsoft.com/office/drawing/2014/main" id="{0802C029-25AE-EAC0-B2FF-C2F8E61FB8C5}"/>
              </a:ext>
            </a:extLst>
          </p:cNvPr>
          <p:cNvSpPr txBox="1"/>
          <p:nvPr/>
        </p:nvSpPr>
        <p:spPr>
          <a:xfrm>
            <a:off x="391886" y="296863"/>
            <a:ext cx="3170298" cy="153888"/>
          </a:xfrm>
          <a:prstGeom prst="rect">
            <a:avLst/>
          </a:prstGeom>
          <a:noFill/>
        </p:spPr>
        <p:txBody>
          <a:bodyPr wrap="square" lIns="0" tIns="0" rIns="0" bIns="0" rtlCol="0">
            <a:spAutoFit/>
          </a:bodyPr>
          <a:lstStyle/>
          <a:p>
            <a:pPr>
              <a:defRPr/>
            </a:pPr>
            <a:r>
              <a:rPr lang="es-CO" sz="1000" b="1" dirty="0">
                <a:solidFill>
                  <a:srgbClr val="4D4D4C"/>
                </a:solidFill>
                <a:latin typeface="WORK SANS SEMIBOLD ROMAN" pitchFamily="2" charset="77"/>
                <a:cs typeface="Arial" panose="020B0604020202020204" pitchFamily="34" charset="0"/>
              </a:rPr>
              <a:t>Clasificación de la información: Pública reservada</a:t>
            </a:r>
          </a:p>
        </p:txBody>
      </p:sp>
    </p:spTree>
    <p:extLst>
      <p:ext uri="{BB962C8B-B14F-4D97-AF65-F5344CB8AC3E}">
        <p14:creationId xmlns:p14="http://schemas.microsoft.com/office/powerpoint/2010/main" val="23925198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408785-A3E1-7BD1-5FAC-FD636F797FB3}"/>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29DA6F0A-7D63-0B81-BFD4-4BC2502E5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 y="0"/>
            <a:ext cx="3681984" cy="6858000"/>
          </a:xfrm>
          <a:prstGeom prst="rect">
            <a:avLst/>
          </a:prstGeom>
        </p:spPr>
      </p:pic>
      <p:sp>
        <p:nvSpPr>
          <p:cNvPr id="9" name="Título 1">
            <a:extLst>
              <a:ext uri="{FF2B5EF4-FFF2-40B4-BE49-F238E27FC236}">
                <a16:creationId xmlns:a16="http://schemas.microsoft.com/office/drawing/2014/main" id="{F95DE264-F11F-E77A-ABBA-446E46EF798C}"/>
              </a:ext>
            </a:extLst>
          </p:cNvPr>
          <p:cNvSpPr txBox="1">
            <a:spLocks/>
          </p:cNvSpPr>
          <p:nvPr/>
        </p:nvSpPr>
        <p:spPr>
          <a:xfrm>
            <a:off x="4379428" y="2120265"/>
            <a:ext cx="6526870" cy="405598"/>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3600" b="1" dirty="0">
                <a:solidFill>
                  <a:srgbClr val="38AA00"/>
                </a:solidFill>
                <a:latin typeface="WORK SANS BOLD ROMAN" pitchFamily="2" charset="77"/>
              </a:rPr>
              <a:t>3.7 Internacionalización</a:t>
            </a:r>
          </a:p>
        </p:txBody>
      </p:sp>
      <p:sp>
        <p:nvSpPr>
          <p:cNvPr id="10" name="CuadroTexto 9">
            <a:extLst>
              <a:ext uri="{FF2B5EF4-FFF2-40B4-BE49-F238E27FC236}">
                <a16:creationId xmlns:a16="http://schemas.microsoft.com/office/drawing/2014/main" id="{4AC9A7D5-843B-D2FE-7BC0-B51542BB82DD}"/>
              </a:ext>
            </a:extLst>
          </p:cNvPr>
          <p:cNvSpPr txBox="1"/>
          <p:nvPr/>
        </p:nvSpPr>
        <p:spPr>
          <a:xfrm>
            <a:off x="4379427" y="2767965"/>
            <a:ext cx="7474521" cy="1723549"/>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La estrategia de internacionalización del programa se fundamenta en la adopción de estándares tecnológicos globales (W3C), la proyección al mercado laboral digital remoto y la participación en redes globales de conocimiento. Esta excelencia técnica se consolida y valida internacionalmente a través de la participación en </a:t>
            </a:r>
            <a:r>
              <a:rPr lang="es-ES" sz="1600" dirty="0" err="1">
                <a:solidFill>
                  <a:schemeClr val="accent5">
                    <a:lumMod val="85000"/>
                    <a:lumOff val="15000"/>
                  </a:schemeClr>
                </a:solidFill>
                <a:latin typeface="Work Sans Light Roman" pitchFamily="2" charset="77"/>
              </a:rPr>
              <a:t>WorldSkills</a:t>
            </a:r>
            <a:r>
              <a:rPr lang="es-ES" sz="1600" dirty="0">
                <a:solidFill>
                  <a:schemeClr val="accent5">
                    <a:lumMod val="85000"/>
                    <a:lumOff val="15000"/>
                  </a:schemeClr>
                </a:solidFill>
                <a:latin typeface="Work Sans Light Roman" pitchFamily="2" charset="77"/>
              </a:rPr>
              <a:t>, el escenario global donde nuestros aprendices miden y demuestran sus competencias frente a los más altos referentes mundiales en desarrollo web y multimedia.</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17162416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2623964" y="728433"/>
            <a:ext cx="6944072" cy="562030"/>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smtClean="0">
                <a:solidFill>
                  <a:srgbClr val="4D4D4C"/>
                </a:solidFill>
                <a:latin typeface="WORK SANS BOLD ROMAN" pitchFamily="2" charset="77"/>
              </a:rPr>
              <a:t>3.7 Internacionalización</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0613" y="1561876"/>
            <a:ext cx="10010775" cy="5130783"/>
          </a:xfrm>
          <a:prstGeom prst="rect">
            <a:avLst/>
          </a:prstGeom>
        </p:spPr>
      </p:pic>
    </p:spTree>
    <p:extLst>
      <p:ext uri="{BB962C8B-B14F-4D97-AF65-F5344CB8AC3E}">
        <p14:creationId xmlns:p14="http://schemas.microsoft.com/office/powerpoint/2010/main" val="5388694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408785-A3E1-7BD1-5FAC-FD636F797FB3}"/>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29DA6F0A-7D63-0B81-BFD4-4BC2502E5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 y="0"/>
            <a:ext cx="3681984" cy="6858000"/>
          </a:xfrm>
          <a:prstGeom prst="rect">
            <a:avLst/>
          </a:prstGeom>
        </p:spPr>
      </p:pic>
      <p:sp>
        <p:nvSpPr>
          <p:cNvPr id="9" name="Título 1">
            <a:extLst>
              <a:ext uri="{FF2B5EF4-FFF2-40B4-BE49-F238E27FC236}">
                <a16:creationId xmlns:a16="http://schemas.microsoft.com/office/drawing/2014/main" id="{F95DE264-F11F-E77A-ABBA-446E46EF798C}"/>
              </a:ext>
            </a:extLst>
          </p:cNvPr>
          <p:cNvSpPr txBox="1">
            <a:spLocks/>
          </p:cNvSpPr>
          <p:nvPr/>
        </p:nvSpPr>
        <p:spPr>
          <a:xfrm>
            <a:off x="4379428" y="2120265"/>
            <a:ext cx="6801190" cy="647700"/>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000" b="1" dirty="0">
                <a:solidFill>
                  <a:srgbClr val="38AA00"/>
                </a:solidFill>
                <a:latin typeface="WORK SANS BOLD ROMAN" pitchFamily="2" charset="77"/>
              </a:rPr>
              <a:t>3.8 Contenido curricular para el desarrollo de competencias comunicativas en una segunda lengua</a:t>
            </a:r>
            <a:endParaRPr lang="es-CO" sz="2000" b="1" dirty="0">
              <a:solidFill>
                <a:srgbClr val="38AA00"/>
              </a:solidFill>
              <a:latin typeface="WORK SANS BOLD ROMAN" pitchFamily="2" charset="77"/>
            </a:endParaRPr>
          </a:p>
        </p:txBody>
      </p:sp>
      <p:sp>
        <p:nvSpPr>
          <p:cNvPr id="10" name="CuadroTexto 9">
            <a:extLst>
              <a:ext uri="{FF2B5EF4-FFF2-40B4-BE49-F238E27FC236}">
                <a16:creationId xmlns:a16="http://schemas.microsoft.com/office/drawing/2014/main" id="{4AC9A7D5-843B-D2FE-7BC0-B51542BB82DD}"/>
              </a:ext>
            </a:extLst>
          </p:cNvPr>
          <p:cNvSpPr txBox="1"/>
          <p:nvPr/>
        </p:nvSpPr>
        <p:spPr>
          <a:xfrm>
            <a:off x="4379427" y="2959157"/>
            <a:ext cx="7474521" cy="1231106"/>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El programa incorpora la competencia comunicativa en inglés técnico de forma transversal y obligatoria en el plan de estudios. El enfoque está alineado con el Marco Común Europeo de Referencia (MCER) y se centra en la lectura de documentación de código, </a:t>
            </a:r>
            <a:r>
              <a:rPr lang="es-ES" sz="1600" dirty="0" err="1">
                <a:solidFill>
                  <a:schemeClr val="accent5">
                    <a:lumMod val="85000"/>
                    <a:lumOff val="15000"/>
                  </a:schemeClr>
                </a:solidFill>
                <a:latin typeface="Work Sans Light Roman" pitchFamily="2" charset="77"/>
              </a:rPr>
              <a:t>APIs</a:t>
            </a:r>
            <a:r>
              <a:rPr lang="es-ES" sz="1600" dirty="0">
                <a:solidFill>
                  <a:schemeClr val="accent5">
                    <a:lumMod val="85000"/>
                    <a:lumOff val="15000"/>
                  </a:schemeClr>
                </a:solidFill>
                <a:latin typeface="Work Sans Light Roman" pitchFamily="2" charset="77"/>
              </a:rPr>
              <a:t>, manuales de software y la comunicación en entornos laborales globales y de desarrollo remoto.</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24056015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408785-A3E1-7BD1-5FAC-FD636F797FB3}"/>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29DA6F0A-7D63-0B81-BFD4-4BC2502E5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 y="0"/>
            <a:ext cx="3681984" cy="6858000"/>
          </a:xfrm>
          <a:prstGeom prst="rect">
            <a:avLst/>
          </a:prstGeom>
        </p:spPr>
      </p:pic>
      <p:sp>
        <p:nvSpPr>
          <p:cNvPr id="9" name="Título 1">
            <a:extLst>
              <a:ext uri="{FF2B5EF4-FFF2-40B4-BE49-F238E27FC236}">
                <a16:creationId xmlns:a16="http://schemas.microsoft.com/office/drawing/2014/main" id="{F95DE264-F11F-E77A-ABBA-446E46EF798C}"/>
              </a:ext>
            </a:extLst>
          </p:cNvPr>
          <p:cNvSpPr txBox="1">
            <a:spLocks/>
          </p:cNvSpPr>
          <p:nvPr/>
        </p:nvSpPr>
        <p:spPr>
          <a:xfrm>
            <a:off x="4379428" y="2120265"/>
            <a:ext cx="7258390" cy="838892"/>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000" b="1" dirty="0">
                <a:solidFill>
                  <a:srgbClr val="38AA00"/>
                </a:solidFill>
                <a:latin typeface="WORK SANS BOLD ROMAN" pitchFamily="2" charset="77"/>
              </a:rPr>
              <a:t>3.9 Mecanismos para promover el conocimiento de la dinámica global frente a los cambios sociales, culturales, económicos y ambientales</a:t>
            </a:r>
            <a:endParaRPr lang="es-CO" sz="2000" b="1" dirty="0">
              <a:solidFill>
                <a:srgbClr val="38AA00"/>
              </a:solidFill>
              <a:latin typeface="WORK SANS BOLD ROMAN" pitchFamily="2" charset="77"/>
            </a:endParaRPr>
          </a:p>
        </p:txBody>
      </p:sp>
      <p:sp>
        <p:nvSpPr>
          <p:cNvPr id="10" name="CuadroTexto 9">
            <a:extLst>
              <a:ext uri="{FF2B5EF4-FFF2-40B4-BE49-F238E27FC236}">
                <a16:creationId xmlns:a16="http://schemas.microsoft.com/office/drawing/2014/main" id="{4AC9A7D5-843B-D2FE-7BC0-B51542BB82DD}"/>
              </a:ext>
            </a:extLst>
          </p:cNvPr>
          <p:cNvSpPr txBox="1"/>
          <p:nvPr/>
        </p:nvSpPr>
        <p:spPr>
          <a:xfrm>
            <a:off x="4379427" y="3191913"/>
            <a:ext cx="7474521" cy="1477328"/>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El programa implementa mecanismos de actualización curricular permanente para responder a los cambios tecnológicos, económicos y ambientales globales. A través del monitoreo de la industria y la adopción de nuevas tendencias (como la Inteligencia Artificial, la computación en la nube y la sostenibilidad digital), se garantiza la vigencia del plan de estudios frente a la evolución del sector productivo.</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29885405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408785-A3E1-7BD1-5FAC-FD636F797FB3}"/>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29DA6F0A-7D63-0B81-BFD4-4BC2502E5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 y="0"/>
            <a:ext cx="3681984" cy="6858000"/>
          </a:xfrm>
          <a:prstGeom prst="rect">
            <a:avLst/>
          </a:prstGeom>
        </p:spPr>
      </p:pic>
      <p:sp>
        <p:nvSpPr>
          <p:cNvPr id="9" name="Título 1">
            <a:extLst>
              <a:ext uri="{FF2B5EF4-FFF2-40B4-BE49-F238E27FC236}">
                <a16:creationId xmlns:a16="http://schemas.microsoft.com/office/drawing/2014/main" id="{F95DE264-F11F-E77A-ABBA-446E46EF798C}"/>
              </a:ext>
            </a:extLst>
          </p:cNvPr>
          <p:cNvSpPr txBox="1">
            <a:spLocks/>
          </p:cNvSpPr>
          <p:nvPr/>
        </p:nvSpPr>
        <p:spPr>
          <a:xfrm>
            <a:off x="4379428" y="2120265"/>
            <a:ext cx="7258390" cy="307051"/>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000" b="1" dirty="0">
                <a:solidFill>
                  <a:srgbClr val="38AA00"/>
                </a:solidFill>
                <a:latin typeface="WORK SANS BOLD ROMAN" pitchFamily="2" charset="77"/>
              </a:rPr>
              <a:t>3.10 Mecanismos de interacción con comunidades</a:t>
            </a:r>
            <a:endParaRPr lang="es-CO" sz="2000" b="1" dirty="0">
              <a:solidFill>
                <a:srgbClr val="38AA00"/>
              </a:solidFill>
              <a:latin typeface="WORK SANS BOLD ROMAN" pitchFamily="2" charset="77"/>
            </a:endParaRPr>
          </a:p>
        </p:txBody>
      </p:sp>
      <p:sp>
        <p:nvSpPr>
          <p:cNvPr id="10" name="CuadroTexto 9">
            <a:extLst>
              <a:ext uri="{FF2B5EF4-FFF2-40B4-BE49-F238E27FC236}">
                <a16:creationId xmlns:a16="http://schemas.microsoft.com/office/drawing/2014/main" id="{4AC9A7D5-843B-D2FE-7BC0-B51542BB82DD}"/>
              </a:ext>
            </a:extLst>
          </p:cNvPr>
          <p:cNvSpPr txBox="1"/>
          <p:nvPr/>
        </p:nvSpPr>
        <p:spPr>
          <a:xfrm>
            <a:off x="4379428" y="2659898"/>
            <a:ext cx="7474521" cy="1231106"/>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El programa establece vínculos directos con el entorno social mediante el desarrollo de proyectos multimedia y web aplicados. Los aprendices e instructores interactúan con comunidades locales, organizaciones sociales y </a:t>
            </a:r>
            <a:r>
              <a:rPr lang="es-ES" sz="1600" dirty="0" err="1">
                <a:solidFill>
                  <a:schemeClr val="accent5">
                    <a:lumMod val="85000"/>
                    <a:lumOff val="15000"/>
                  </a:schemeClr>
                </a:solidFill>
                <a:latin typeface="Work Sans Light Roman" pitchFamily="2" charset="77"/>
              </a:rPr>
              <a:t>MiPyMEs</a:t>
            </a:r>
            <a:r>
              <a:rPr lang="es-ES" sz="1600" dirty="0">
                <a:solidFill>
                  <a:schemeClr val="accent5">
                    <a:lumMod val="85000"/>
                    <a:lumOff val="15000"/>
                  </a:schemeClr>
                </a:solidFill>
                <a:latin typeface="Work Sans Light Roman" pitchFamily="2" charset="77"/>
              </a:rPr>
              <a:t> de la región, transfiriendo soluciones tecnológicas concretas que cierran la brecha digital y dinamizan la economía </a:t>
            </a:r>
            <a:r>
              <a:rPr lang="es-ES" sz="1600" dirty="0" smtClean="0">
                <a:solidFill>
                  <a:schemeClr val="accent5">
                    <a:lumMod val="85000"/>
                    <a:lumOff val="15000"/>
                  </a:schemeClr>
                </a:solidFill>
                <a:latin typeface="Work Sans Light Roman" pitchFamily="2" charset="77"/>
              </a:rPr>
              <a:t>local.</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10615341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408785-A3E1-7BD1-5FAC-FD636F797FB3}"/>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29DA6F0A-7D63-0B81-BFD4-4BC2502E5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 y="0"/>
            <a:ext cx="3681984" cy="6858000"/>
          </a:xfrm>
          <a:prstGeom prst="rect">
            <a:avLst/>
          </a:prstGeom>
        </p:spPr>
      </p:pic>
      <p:sp>
        <p:nvSpPr>
          <p:cNvPr id="9" name="Título 1">
            <a:extLst>
              <a:ext uri="{FF2B5EF4-FFF2-40B4-BE49-F238E27FC236}">
                <a16:creationId xmlns:a16="http://schemas.microsoft.com/office/drawing/2014/main" id="{F95DE264-F11F-E77A-ABBA-446E46EF798C}"/>
              </a:ext>
            </a:extLst>
          </p:cNvPr>
          <p:cNvSpPr txBox="1">
            <a:spLocks/>
          </p:cNvSpPr>
          <p:nvPr/>
        </p:nvSpPr>
        <p:spPr>
          <a:xfrm>
            <a:off x="4379428" y="2120265"/>
            <a:ext cx="4340623" cy="905568"/>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3600" b="1" dirty="0">
                <a:solidFill>
                  <a:srgbClr val="38AA00"/>
                </a:solidFill>
                <a:latin typeface="WORK SANS BOLD ROMAN" pitchFamily="2" charset="77"/>
              </a:rPr>
              <a:t>3.11 Mecanismos de Evaluación </a:t>
            </a:r>
          </a:p>
        </p:txBody>
      </p:sp>
      <p:sp>
        <p:nvSpPr>
          <p:cNvPr id="10" name="CuadroTexto 9">
            <a:extLst>
              <a:ext uri="{FF2B5EF4-FFF2-40B4-BE49-F238E27FC236}">
                <a16:creationId xmlns:a16="http://schemas.microsoft.com/office/drawing/2014/main" id="{4AC9A7D5-843B-D2FE-7BC0-B51542BB82DD}"/>
              </a:ext>
            </a:extLst>
          </p:cNvPr>
          <p:cNvSpPr txBox="1"/>
          <p:nvPr/>
        </p:nvSpPr>
        <p:spPr>
          <a:xfrm>
            <a:off x="4379428" y="3291667"/>
            <a:ext cx="7474521" cy="1231106"/>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La evaluación se fundamenta en </a:t>
            </a:r>
            <a:r>
              <a:rPr lang="es-ES" sz="1600" dirty="0" smtClean="0">
                <a:solidFill>
                  <a:schemeClr val="accent5">
                    <a:lumMod val="85000"/>
                    <a:lumOff val="15000"/>
                  </a:schemeClr>
                </a:solidFill>
                <a:latin typeface="Work Sans Light Roman" pitchFamily="2" charset="77"/>
              </a:rPr>
              <a:t>uno de los principios </a:t>
            </a:r>
            <a:r>
              <a:rPr lang="es-ES" sz="1600" dirty="0">
                <a:solidFill>
                  <a:schemeClr val="accent5">
                    <a:lumMod val="85000"/>
                    <a:lumOff val="15000"/>
                  </a:schemeClr>
                </a:solidFill>
                <a:latin typeface="Work Sans Light Roman" pitchFamily="2" charset="77"/>
              </a:rPr>
              <a:t>de la Formación Profesional Integral (FPI), concibiéndose como un proceso permanente, cualitativo y formativo. Este sistema garantiza la calidad académica al articular de manera estricta los criterios institucionales con evidencias reales y herramientas técnicas de verificación.</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21344045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2211490" y="728433"/>
            <a:ext cx="6944072" cy="562030"/>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3.11 Mecanismos de </a:t>
            </a:r>
            <a:r>
              <a:rPr lang="es-ES" sz="2400" b="1" dirty="0" smtClean="0">
                <a:solidFill>
                  <a:srgbClr val="4D4D4C"/>
                </a:solidFill>
                <a:latin typeface="WORK SANS BOLD ROMAN" pitchFamily="2" charset="77"/>
              </a:rPr>
              <a:t>Evaluación</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237" y="814651"/>
            <a:ext cx="9620578" cy="5612004"/>
          </a:xfrm>
          <a:prstGeom prst="rect">
            <a:avLst/>
          </a:prstGeom>
        </p:spPr>
      </p:pic>
    </p:spTree>
    <p:extLst>
      <p:ext uri="{BB962C8B-B14F-4D97-AF65-F5344CB8AC3E}">
        <p14:creationId xmlns:p14="http://schemas.microsoft.com/office/powerpoint/2010/main" val="8093515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1FEF253-53C4-B5FA-07C7-0B039B14F52F}"/>
              </a:ext>
            </a:extLst>
          </p:cNvPr>
          <p:cNvSpPr txBox="1"/>
          <p:nvPr/>
        </p:nvSpPr>
        <p:spPr>
          <a:xfrm>
            <a:off x="940724" y="2377917"/>
            <a:ext cx="10310553" cy="2585323"/>
          </a:xfrm>
          <a:prstGeom prst="rect">
            <a:avLst/>
          </a:prstGeom>
          <a:noFill/>
        </p:spPr>
        <p:txBody>
          <a:bodyPr wrap="square" rtlCol="0">
            <a:spAutoFit/>
          </a:bodyPr>
          <a:lstStyle/>
          <a:p>
            <a:pPr lvl="0" algn="ctr" defTabSz="914400">
              <a:defRPr/>
            </a:pPr>
            <a:r>
              <a:rPr lang="es-ES" sz="5400" b="1" dirty="0">
                <a:solidFill>
                  <a:srgbClr val="4D4D4C"/>
                </a:solidFill>
                <a:latin typeface="WORK SANS BOLD ROMAN" pitchFamily="2" charset="77"/>
              </a:rPr>
              <a:t>4. Organización de actividades académicas y proceso formativo</a:t>
            </a:r>
            <a:endParaRPr kumimoji="0" lang="es-CO" sz="6600" b="1" u="none" strike="noStrike" kern="1200" cap="none" spc="0" normalizeH="0" baseline="0" noProof="0" dirty="0">
              <a:ln>
                <a:noFill/>
              </a:ln>
              <a:solidFill>
                <a:srgbClr val="4D4D4C"/>
              </a:solidFill>
              <a:effectLst/>
              <a:uLnTx/>
              <a:uFillTx/>
              <a:latin typeface="WORK SANS BOLD ROMAN" pitchFamily="2" charset="77"/>
            </a:endParaRPr>
          </a:p>
        </p:txBody>
      </p:sp>
    </p:spTree>
    <p:extLst>
      <p:ext uri="{BB962C8B-B14F-4D97-AF65-F5344CB8AC3E}">
        <p14:creationId xmlns:p14="http://schemas.microsoft.com/office/powerpoint/2010/main" val="30806502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951D1C-ACAB-30A9-933A-FC96DF28A2F0}"/>
              </a:ext>
            </a:extLst>
          </p:cNvPr>
          <p:cNvSpPr txBox="1">
            <a:spLocks/>
          </p:cNvSpPr>
          <p:nvPr/>
        </p:nvSpPr>
        <p:spPr>
          <a:xfrm>
            <a:off x="695325" y="2322706"/>
            <a:ext cx="5131897" cy="1201719"/>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b="1" dirty="0">
                <a:solidFill>
                  <a:srgbClr val="38AA00"/>
                </a:solidFill>
                <a:latin typeface="WORK SANS BOLD ROMAN" pitchFamily="2" charset="77"/>
              </a:rPr>
              <a:t>4. Organización de actividades académicas y proceso formativo</a:t>
            </a:r>
            <a:endParaRPr lang="es-CO" sz="2800" b="1" dirty="0">
              <a:solidFill>
                <a:srgbClr val="38AA00"/>
              </a:solidFill>
              <a:latin typeface="WORK SANS BOLD ROMAN" pitchFamily="2" charset="77"/>
            </a:endParaRPr>
          </a:p>
        </p:txBody>
      </p:sp>
      <p:sp>
        <p:nvSpPr>
          <p:cNvPr id="3" name="CuadroTexto 2">
            <a:extLst>
              <a:ext uri="{FF2B5EF4-FFF2-40B4-BE49-F238E27FC236}">
                <a16:creationId xmlns:a16="http://schemas.microsoft.com/office/drawing/2014/main" id="{CF6697F3-B1A3-FADB-1243-D89866428CB1}"/>
              </a:ext>
            </a:extLst>
          </p:cNvPr>
          <p:cNvSpPr txBox="1"/>
          <p:nvPr/>
        </p:nvSpPr>
        <p:spPr>
          <a:xfrm>
            <a:off x="695325" y="3582616"/>
            <a:ext cx="4832640" cy="1723549"/>
          </a:xfrm>
          <a:prstGeom prst="rect">
            <a:avLst/>
          </a:prstGeom>
          <a:noFill/>
        </p:spPr>
        <p:txBody>
          <a:bodyPr wrap="square" lIns="0" tIns="0" rIns="0" bIns="0" rtlCol="0">
            <a:spAutoFit/>
          </a:bodyPr>
          <a:lstStyle/>
          <a:p>
            <a:r>
              <a:rPr lang="es-ES" sz="1400" dirty="0">
                <a:solidFill>
                  <a:schemeClr val="accent5">
                    <a:lumMod val="85000"/>
                    <a:lumOff val="15000"/>
                  </a:schemeClr>
                </a:solidFill>
                <a:latin typeface="Work Sans Light Roman" pitchFamily="2" charset="77"/>
              </a:rPr>
              <a:t>La Organización de Actividades Académicas establece la estructura operativa, metodológica y temporal que viabiliza el plan de estudios. Define la distribución estratégica de los créditos académicos, la interacción de las horas de trabajo directo e independiente, y los mecanismos institucionales que promueven la flexibilidad curricular, la autonomía y el acompañamiento continuo en el proceso formativo.</a:t>
            </a:r>
          </a:p>
        </p:txBody>
      </p:sp>
      <p:pic>
        <p:nvPicPr>
          <p:cNvPr id="7" name="Imagen 6">
            <a:extLst>
              <a:ext uri="{FF2B5EF4-FFF2-40B4-BE49-F238E27FC236}">
                <a16:creationId xmlns:a16="http://schemas.microsoft.com/office/drawing/2014/main" id="{2DEB55DF-947F-4B23-C898-E59FC5A96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801" y="1"/>
            <a:ext cx="6094396" cy="6862289"/>
          </a:xfrm>
          <a:prstGeom prst="rect">
            <a:avLst/>
          </a:prstGeom>
        </p:spPr>
      </p:pic>
    </p:spTree>
    <p:extLst>
      <p:ext uri="{BB962C8B-B14F-4D97-AF65-F5344CB8AC3E}">
        <p14:creationId xmlns:p14="http://schemas.microsoft.com/office/powerpoint/2010/main" val="40815905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286F7D7-ECFC-17E3-4128-9A12250F6492}"/>
            </a:ext>
          </a:extLst>
        </p:cNvPr>
        <p:cNvGrpSpPr/>
        <p:nvPr/>
      </p:nvGrpSpPr>
      <p:grpSpPr>
        <a:xfrm>
          <a:off x="0" y="0"/>
          <a:ext cx="0" cy="0"/>
          <a:chOff x="0" y="0"/>
          <a:chExt cx="0" cy="0"/>
        </a:xfrm>
      </p:grpSpPr>
      <p:pic>
        <p:nvPicPr>
          <p:cNvPr id="9" name="Imagen 8">
            <a:extLst>
              <a:ext uri="{FF2B5EF4-FFF2-40B4-BE49-F238E27FC236}">
                <a16:creationId xmlns:a16="http://schemas.microsoft.com/office/drawing/2014/main" id="{8B74BC17-43EF-67C1-7943-C7EA465BB2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1" y="0"/>
            <a:ext cx="12184638" cy="2631881"/>
          </a:xfrm>
          <a:prstGeom prst="rect">
            <a:avLst/>
          </a:prstGeom>
        </p:spPr>
      </p:pic>
      <p:sp>
        <p:nvSpPr>
          <p:cNvPr id="13" name="Título 1">
            <a:extLst>
              <a:ext uri="{FF2B5EF4-FFF2-40B4-BE49-F238E27FC236}">
                <a16:creationId xmlns:a16="http://schemas.microsoft.com/office/drawing/2014/main" id="{BCE429D0-1809-E6AE-F00C-BED57C80ABD9}"/>
              </a:ext>
            </a:extLst>
          </p:cNvPr>
          <p:cNvSpPr txBox="1">
            <a:spLocks/>
          </p:cNvSpPr>
          <p:nvPr/>
        </p:nvSpPr>
        <p:spPr>
          <a:xfrm>
            <a:off x="695325" y="3429000"/>
            <a:ext cx="7550900" cy="752302"/>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600" b="1" dirty="0">
                <a:solidFill>
                  <a:srgbClr val="38AA00"/>
                </a:solidFill>
                <a:latin typeface="WORK SANS BOLD ROMAN" pitchFamily="2" charset="77"/>
              </a:rPr>
              <a:t>4.1 Contenidos curriculares con intencionalidad organizacional</a:t>
            </a:r>
            <a:endParaRPr lang="es-CO" sz="2600" b="1" dirty="0">
              <a:solidFill>
                <a:srgbClr val="38AA00"/>
              </a:solidFill>
              <a:latin typeface="WORK SANS BOLD ROMAN" pitchFamily="2" charset="77"/>
            </a:endParaRPr>
          </a:p>
        </p:txBody>
      </p:sp>
      <p:sp>
        <p:nvSpPr>
          <p:cNvPr id="14" name="CuadroTexto 13">
            <a:extLst>
              <a:ext uri="{FF2B5EF4-FFF2-40B4-BE49-F238E27FC236}">
                <a16:creationId xmlns:a16="http://schemas.microsoft.com/office/drawing/2014/main" id="{E3B60633-8760-284D-D90A-6B2A4C1E0A8B}"/>
              </a:ext>
            </a:extLst>
          </p:cNvPr>
          <p:cNvSpPr txBox="1"/>
          <p:nvPr/>
        </p:nvSpPr>
        <p:spPr>
          <a:xfrm>
            <a:off x="695324" y="4384272"/>
            <a:ext cx="10343977" cy="984885"/>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Conforme a la Ley 119 de 1994 y la Resolución 2198 de 2019, los contenidos curriculares se estructuran bajo una rigurosa intencionalidad organizacional por competencias. El programa en modalidad presencial adopta una relación de 80% de trabajo directo y 20% de trabajo independiente, garantizando el acompañamiento permanente y la flexibilidad de los ritmos de aprendizaje.</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40880185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1FEF253-53C4-B5FA-07C7-0B039B14F52F}"/>
              </a:ext>
            </a:extLst>
          </p:cNvPr>
          <p:cNvSpPr txBox="1"/>
          <p:nvPr/>
        </p:nvSpPr>
        <p:spPr>
          <a:xfrm>
            <a:off x="3164378" y="2463968"/>
            <a:ext cx="5863244" cy="1938992"/>
          </a:xfrm>
          <a:prstGeom prst="rect">
            <a:avLst/>
          </a:prstGeom>
          <a:noFill/>
        </p:spPr>
        <p:txBody>
          <a:bodyPr wrap="square" rtlCol="0">
            <a:spAutoFit/>
          </a:bodyPr>
          <a:lstStyle/>
          <a:p>
            <a:pPr lvl="0" algn="ctr" defTabSz="914400">
              <a:defRPr/>
            </a:pPr>
            <a:r>
              <a:rPr lang="es-CO" sz="6000" b="1" dirty="0" smtClean="0">
                <a:solidFill>
                  <a:srgbClr val="4D4D4C"/>
                </a:solidFill>
                <a:latin typeface="WORK SANS BOLD ROMAN" pitchFamily="2" charset="77"/>
              </a:rPr>
              <a:t>3. Aspectos </a:t>
            </a:r>
            <a:r>
              <a:rPr lang="es-CO" sz="6000" b="1" dirty="0">
                <a:solidFill>
                  <a:srgbClr val="4D4D4C"/>
                </a:solidFill>
                <a:latin typeface="WORK SANS BOLD ROMAN" pitchFamily="2" charset="77"/>
              </a:rPr>
              <a:t>Curriculares</a:t>
            </a:r>
            <a:endParaRPr kumimoji="0" lang="es-CO" sz="7200" b="1" u="none" strike="noStrike" kern="1200" cap="none" spc="0" normalizeH="0" baseline="0" noProof="0" dirty="0">
              <a:ln>
                <a:noFill/>
              </a:ln>
              <a:solidFill>
                <a:srgbClr val="4D4D4C"/>
              </a:solidFill>
              <a:effectLst/>
              <a:uLnTx/>
              <a:uFillTx/>
              <a:latin typeface="WORK SANS BOLD ROMAN" pitchFamily="2" charset="77"/>
            </a:endParaRPr>
          </a:p>
        </p:txBody>
      </p:sp>
    </p:spTree>
    <p:extLst>
      <p:ext uri="{BB962C8B-B14F-4D97-AF65-F5344CB8AC3E}">
        <p14:creationId xmlns:p14="http://schemas.microsoft.com/office/powerpoint/2010/main" val="19711428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858354" y="753371"/>
            <a:ext cx="10058095" cy="562030"/>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4.1 Contenidos curriculares con intencionalidad organizacional</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926" y="1315401"/>
            <a:ext cx="9124950" cy="5324475"/>
          </a:xfrm>
          <a:prstGeom prst="rect">
            <a:avLst/>
          </a:prstGeom>
        </p:spPr>
      </p:pic>
    </p:spTree>
    <p:extLst>
      <p:ext uri="{BB962C8B-B14F-4D97-AF65-F5344CB8AC3E}">
        <p14:creationId xmlns:p14="http://schemas.microsoft.com/office/powerpoint/2010/main" val="34463951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858354" y="753371"/>
            <a:ext cx="10058095" cy="562030"/>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4.1.1 El proyecto Formativo</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500724"/>
            <a:ext cx="12176479" cy="3585972"/>
          </a:xfrm>
          <a:prstGeom prst="rect">
            <a:avLst/>
          </a:prstGeom>
        </p:spPr>
      </p:pic>
      <p:sp>
        <p:nvSpPr>
          <p:cNvPr id="8" name="CuadroTexto 7">
            <a:extLst>
              <a:ext uri="{FF2B5EF4-FFF2-40B4-BE49-F238E27FC236}">
                <a16:creationId xmlns:a16="http://schemas.microsoft.com/office/drawing/2014/main" id="{E3B60633-8760-284D-D90A-6B2A4C1E0A8B}"/>
              </a:ext>
            </a:extLst>
          </p:cNvPr>
          <p:cNvSpPr txBox="1"/>
          <p:nvPr/>
        </p:nvSpPr>
        <p:spPr>
          <a:xfrm>
            <a:off x="695324" y="5348549"/>
            <a:ext cx="10343977" cy="984885"/>
          </a:xfrm>
          <a:prstGeom prst="rect">
            <a:avLst/>
          </a:prstGeom>
          <a:noFill/>
        </p:spPr>
        <p:txBody>
          <a:bodyPr wrap="square" lIns="0" tIns="0" rIns="0" bIns="0" rtlCol="0">
            <a:spAutoFit/>
          </a:bodyPr>
          <a:lstStyle/>
          <a:p>
            <a:pPr algn="ctr"/>
            <a:r>
              <a:rPr lang="es-ES" sz="1600" dirty="0">
                <a:solidFill>
                  <a:schemeClr val="accent5">
                    <a:lumMod val="85000"/>
                    <a:lumOff val="15000"/>
                  </a:schemeClr>
                </a:solidFill>
                <a:latin typeface="Work Sans Light Roman" pitchFamily="2" charset="77"/>
              </a:rPr>
              <a:t>El desarrollo curricular se </a:t>
            </a:r>
            <a:r>
              <a:rPr lang="es-ES" sz="1600" dirty="0" smtClean="0">
                <a:solidFill>
                  <a:schemeClr val="accent5">
                    <a:lumMod val="85000"/>
                    <a:lumOff val="15000"/>
                  </a:schemeClr>
                </a:solidFill>
                <a:latin typeface="Work Sans Light Roman" pitchFamily="2" charset="77"/>
              </a:rPr>
              <a:t>materializa </a:t>
            </a:r>
            <a:r>
              <a:rPr lang="es-ES" sz="1600" dirty="0">
                <a:solidFill>
                  <a:schemeClr val="accent5">
                    <a:lumMod val="85000"/>
                    <a:lumOff val="15000"/>
                  </a:schemeClr>
                </a:solidFill>
                <a:latin typeface="Work Sans Light Roman" pitchFamily="2" charset="77"/>
              </a:rPr>
              <a:t>mediante la </a:t>
            </a:r>
            <a:r>
              <a:rPr lang="es-ES" sz="1600" dirty="0" smtClean="0">
                <a:solidFill>
                  <a:schemeClr val="accent5">
                    <a:lumMod val="85000"/>
                    <a:lumOff val="15000"/>
                  </a:schemeClr>
                </a:solidFill>
                <a:latin typeface="Work Sans Light Roman" pitchFamily="2" charset="77"/>
              </a:rPr>
              <a:t>didácticas </a:t>
            </a:r>
            <a:r>
              <a:rPr lang="es-ES" sz="1600" dirty="0">
                <a:solidFill>
                  <a:schemeClr val="accent5">
                    <a:lumMod val="85000"/>
                    <a:lumOff val="15000"/>
                  </a:schemeClr>
                </a:solidFill>
                <a:latin typeface="Work Sans Light Roman" pitchFamily="2" charset="77"/>
              </a:rPr>
              <a:t>activa del Aprendizaje Basado en Proyectos. El Proyecto Formativo </a:t>
            </a:r>
            <a:r>
              <a:rPr lang="es-ES" sz="1600" dirty="0" smtClean="0">
                <a:solidFill>
                  <a:schemeClr val="accent5">
                    <a:lumMod val="85000"/>
                    <a:lumOff val="15000"/>
                  </a:schemeClr>
                </a:solidFill>
                <a:latin typeface="Work Sans Light Roman" pitchFamily="2" charset="77"/>
              </a:rPr>
              <a:t>actúa </a:t>
            </a:r>
            <a:r>
              <a:rPr lang="es-ES" sz="1600" dirty="0">
                <a:solidFill>
                  <a:schemeClr val="accent5">
                    <a:lumMod val="85000"/>
                    <a:lumOff val="15000"/>
                  </a:schemeClr>
                </a:solidFill>
                <a:latin typeface="Work Sans Light Roman" pitchFamily="2" charset="77"/>
              </a:rPr>
              <a:t>como el instrumento de gestión técnico-pedagógica que organiza 60 Resultados de Aprendizaje en fases metodológicas coherentes, recreando escenarios productivos reales para la transformación </a:t>
            </a:r>
            <a:r>
              <a:rPr lang="es-ES" sz="1600" dirty="0" smtClean="0">
                <a:solidFill>
                  <a:schemeClr val="accent5">
                    <a:lumMod val="85000"/>
                    <a:lumOff val="15000"/>
                  </a:schemeClr>
                </a:solidFill>
                <a:latin typeface="Work Sans Light Roman" pitchFamily="2" charset="77"/>
              </a:rPr>
              <a:t>digital. </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18255342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408785-A3E1-7BD1-5FAC-FD636F797FB3}"/>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29DA6F0A-7D63-0B81-BFD4-4BC2502E5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 y="0"/>
            <a:ext cx="3681984" cy="6858000"/>
          </a:xfrm>
          <a:prstGeom prst="rect">
            <a:avLst/>
          </a:prstGeom>
        </p:spPr>
      </p:pic>
      <p:sp>
        <p:nvSpPr>
          <p:cNvPr id="9" name="Título 1">
            <a:extLst>
              <a:ext uri="{FF2B5EF4-FFF2-40B4-BE49-F238E27FC236}">
                <a16:creationId xmlns:a16="http://schemas.microsoft.com/office/drawing/2014/main" id="{F95DE264-F11F-E77A-ABBA-446E46EF798C}"/>
              </a:ext>
            </a:extLst>
          </p:cNvPr>
          <p:cNvSpPr txBox="1">
            <a:spLocks/>
          </p:cNvSpPr>
          <p:nvPr/>
        </p:nvSpPr>
        <p:spPr>
          <a:xfrm>
            <a:off x="4379428" y="2120265"/>
            <a:ext cx="4697897" cy="905568"/>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3600" b="1" dirty="0">
                <a:solidFill>
                  <a:srgbClr val="38AA00"/>
                </a:solidFill>
                <a:latin typeface="WORK SANS BOLD ROMAN" pitchFamily="2" charset="77"/>
              </a:rPr>
              <a:t>4.1.2 La planeación pedagógica</a:t>
            </a:r>
          </a:p>
        </p:txBody>
      </p:sp>
      <p:sp>
        <p:nvSpPr>
          <p:cNvPr id="10" name="CuadroTexto 9">
            <a:extLst>
              <a:ext uri="{FF2B5EF4-FFF2-40B4-BE49-F238E27FC236}">
                <a16:creationId xmlns:a16="http://schemas.microsoft.com/office/drawing/2014/main" id="{4AC9A7D5-843B-D2FE-7BC0-B51542BB82DD}"/>
              </a:ext>
            </a:extLst>
          </p:cNvPr>
          <p:cNvSpPr txBox="1"/>
          <p:nvPr/>
        </p:nvSpPr>
        <p:spPr>
          <a:xfrm>
            <a:off x="4379428" y="3291667"/>
            <a:ext cx="7474521" cy="1231106"/>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La planeación pedagógica opera como el eje central de la Formación Profesional Integral bajo el formato institucional </a:t>
            </a:r>
            <a:r>
              <a:rPr lang="es-ES" sz="1600" dirty="0" smtClean="0">
                <a:solidFill>
                  <a:schemeClr val="accent5">
                    <a:lumMod val="85000"/>
                    <a:lumOff val="15000"/>
                  </a:schemeClr>
                </a:solidFill>
                <a:latin typeface="Work Sans Light Roman" pitchFamily="2" charset="77"/>
              </a:rPr>
              <a:t>GFPI-F-134. Estructura </a:t>
            </a:r>
            <a:r>
              <a:rPr lang="es-ES" sz="1600" dirty="0">
                <a:solidFill>
                  <a:schemeClr val="accent5">
                    <a:lumMod val="85000"/>
                    <a:lumOff val="15000"/>
                  </a:schemeClr>
                </a:solidFill>
                <a:latin typeface="Work Sans Light Roman" pitchFamily="2" charset="77"/>
              </a:rPr>
              <a:t>de forma sistémica la ejecución de los conjuntos combinados de resultados de aprendizaje (técnicos y transversales), transformándolos secuencialmente en actividades </a:t>
            </a:r>
            <a:r>
              <a:rPr lang="es-ES" sz="1600" dirty="0" smtClean="0">
                <a:solidFill>
                  <a:schemeClr val="accent5">
                    <a:lumMod val="85000"/>
                    <a:lumOff val="15000"/>
                  </a:schemeClr>
                </a:solidFill>
                <a:latin typeface="Work Sans Light Roman" pitchFamily="2" charset="77"/>
              </a:rPr>
              <a:t>programadas, </a:t>
            </a:r>
            <a:r>
              <a:rPr lang="es-ES" sz="1600" dirty="0">
                <a:solidFill>
                  <a:schemeClr val="accent5">
                    <a:lumMod val="85000"/>
                    <a:lumOff val="15000"/>
                  </a:schemeClr>
                </a:solidFill>
                <a:latin typeface="Work Sans Light Roman" pitchFamily="2" charset="77"/>
              </a:rPr>
              <a:t>didácticas activas y evidencias </a:t>
            </a:r>
            <a:r>
              <a:rPr lang="es-ES" sz="1600" dirty="0" smtClean="0">
                <a:solidFill>
                  <a:schemeClr val="accent5">
                    <a:lumMod val="85000"/>
                    <a:lumOff val="15000"/>
                  </a:schemeClr>
                </a:solidFill>
                <a:latin typeface="Work Sans Light Roman" pitchFamily="2" charset="77"/>
              </a:rPr>
              <a:t>verificables.</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790237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867879" y="515246"/>
            <a:ext cx="10058095" cy="446779"/>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4.1.2 La planeación pedagógica</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85506"/>
            <a:ext cx="12192000" cy="5866922"/>
          </a:xfrm>
          <a:prstGeom prst="rect">
            <a:avLst/>
          </a:prstGeom>
        </p:spPr>
      </p:pic>
    </p:spTree>
    <p:extLst>
      <p:ext uri="{BB962C8B-B14F-4D97-AF65-F5344CB8AC3E}">
        <p14:creationId xmlns:p14="http://schemas.microsoft.com/office/powerpoint/2010/main" val="41858218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408785-A3E1-7BD1-5FAC-FD636F797FB3}"/>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29DA6F0A-7D63-0B81-BFD4-4BC2502E5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 y="0"/>
            <a:ext cx="3681984" cy="6858000"/>
          </a:xfrm>
          <a:prstGeom prst="rect">
            <a:avLst/>
          </a:prstGeom>
        </p:spPr>
      </p:pic>
      <p:sp>
        <p:nvSpPr>
          <p:cNvPr id="9" name="Título 1">
            <a:extLst>
              <a:ext uri="{FF2B5EF4-FFF2-40B4-BE49-F238E27FC236}">
                <a16:creationId xmlns:a16="http://schemas.microsoft.com/office/drawing/2014/main" id="{F95DE264-F11F-E77A-ABBA-446E46EF798C}"/>
              </a:ext>
            </a:extLst>
          </p:cNvPr>
          <p:cNvSpPr txBox="1">
            <a:spLocks/>
          </p:cNvSpPr>
          <p:nvPr/>
        </p:nvSpPr>
        <p:spPr>
          <a:xfrm>
            <a:off x="4379428" y="2120265"/>
            <a:ext cx="6926747" cy="905568"/>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3600" b="1" dirty="0">
                <a:solidFill>
                  <a:srgbClr val="38AA00"/>
                </a:solidFill>
                <a:latin typeface="WORK SANS BOLD ROMAN" pitchFamily="2" charset="77"/>
              </a:rPr>
              <a:t>4.1.3 Guías de aprendizaje y componentes formativos</a:t>
            </a:r>
            <a:endParaRPr lang="es-CO" sz="3600" b="1" dirty="0">
              <a:solidFill>
                <a:srgbClr val="38AA00"/>
              </a:solidFill>
              <a:latin typeface="WORK SANS BOLD ROMAN" pitchFamily="2" charset="77"/>
            </a:endParaRPr>
          </a:p>
        </p:txBody>
      </p:sp>
      <p:sp>
        <p:nvSpPr>
          <p:cNvPr id="10" name="CuadroTexto 9">
            <a:extLst>
              <a:ext uri="{FF2B5EF4-FFF2-40B4-BE49-F238E27FC236}">
                <a16:creationId xmlns:a16="http://schemas.microsoft.com/office/drawing/2014/main" id="{4AC9A7D5-843B-D2FE-7BC0-B51542BB82DD}"/>
              </a:ext>
            </a:extLst>
          </p:cNvPr>
          <p:cNvSpPr txBox="1"/>
          <p:nvPr/>
        </p:nvSpPr>
        <p:spPr>
          <a:xfrm>
            <a:off x="4379428" y="3291667"/>
            <a:ext cx="7474521" cy="1477328"/>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Las guías de aprendizaje </a:t>
            </a:r>
            <a:r>
              <a:rPr lang="es-ES" sz="1600" dirty="0" smtClean="0">
                <a:solidFill>
                  <a:schemeClr val="accent5">
                    <a:lumMod val="85000"/>
                    <a:lumOff val="15000"/>
                  </a:schemeClr>
                </a:solidFill>
                <a:latin typeface="Work Sans Light Roman" pitchFamily="2" charset="77"/>
              </a:rPr>
              <a:t>ponen en marchas </a:t>
            </a:r>
            <a:r>
              <a:rPr lang="es-ES" sz="1600" dirty="0">
                <a:solidFill>
                  <a:schemeClr val="accent5">
                    <a:lumMod val="85000"/>
                    <a:lumOff val="15000"/>
                  </a:schemeClr>
                </a:solidFill>
                <a:latin typeface="Work Sans Light Roman" pitchFamily="2" charset="77"/>
              </a:rPr>
              <a:t>la planeación pedagógica como recursos didácticos activos. Su estructura sistémica organiza las actividades en cuatro momentos clave (Reflexión, Contextualización, Apropiación y Transferencia), promoviendo el desarrollo de habilidades superiores del pensamiento y la aplicación del conocimiento en situaciones reales del mundo productivo.</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24585141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867879" y="515246"/>
            <a:ext cx="10058095" cy="446779"/>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4.1.3 Guías de aprendizaje y componentes formativos</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139926"/>
            <a:ext cx="11287124" cy="5763958"/>
          </a:xfrm>
          <a:prstGeom prst="rect">
            <a:avLst/>
          </a:prstGeom>
        </p:spPr>
      </p:pic>
    </p:spTree>
    <p:extLst>
      <p:ext uri="{BB962C8B-B14F-4D97-AF65-F5344CB8AC3E}">
        <p14:creationId xmlns:p14="http://schemas.microsoft.com/office/powerpoint/2010/main" val="28828335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867879" y="515246"/>
            <a:ext cx="10058095" cy="446779"/>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4.2 Componentes que estructuran el currículo</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454" y="2052900"/>
            <a:ext cx="11287125" cy="4795260"/>
          </a:xfrm>
          <a:prstGeom prst="rect">
            <a:avLst/>
          </a:prstGeom>
        </p:spPr>
      </p:pic>
      <p:sp>
        <p:nvSpPr>
          <p:cNvPr id="4" name="CuadroTexto 3">
            <a:extLst>
              <a:ext uri="{FF2B5EF4-FFF2-40B4-BE49-F238E27FC236}">
                <a16:creationId xmlns:a16="http://schemas.microsoft.com/office/drawing/2014/main" id="{E3B60633-8760-284D-D90A-6B2A4C1E0A8B}"/>
              </a:ext>
            </a:extLst>
          </p:cNvPr>
          <p:cNvSpPr txBox="1"/>
          <p:nvPr/>
        </p:nvSpPr>
        <p:spPr>
          <a:xfrm>
            <a:off x="581997" y="1043249"/>
            <a:ext cx="10343977" cy="984885"/>
          </a:xfrm>
          <a:prstGeom prst="rect">
            <a:avLst/>
          </a:prstGeom>
          <a:noFill/>
        </p:spPr>
        <p:txBody>
          <a:bodyPr wrap="square" lIns="0" tIns="0" rIns="0" bIns="0" rtlCol="0">
            <a:spAutoFit/>
          </a:bodyPr>
          <a:lstStyle/>
          <a:p>
            <a:pPr algn="ctr"/>
            <a:r>
              <a:rPr lang="es-ES" sz="1600" dirty="0">
                <a:solidFill>
                  <a:schemeClr val="accent5">
                    <a:lumMod val="85000"/>
                    <a:lumOff val="15000"/>
                  </a:schemeClr>
                </a:solidFill>
                <a:latin typeface="Work Sans Light Roman" pitchFamily="2" charset="77"/>
              </a:rPr>
              <a:t>El currículo se concibe como un conjunto de relaciones sistémicas orientadas a planificar, organizar, ejecutar y evaluar la Formación Profesional Integral. Sus componentes se estructuran de forma interdependiente, integrando las necesidades del sector productivo con perfiles definidos, competencias multidimensionales y lineamientos rigurosos de evaluación en el aula.</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19086918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408785-A3E1-7BD1-5FAC-FD636F797FB3}"/>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29DA6F0A-7D63-0B81-BFD4-4BC2502E5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 y="0"/>
            <a:ext cx="3681984" cy="6858000"/>
          </a:xfrm>
          <a:prstGeom prst="rect">
            <a:avLst/>
          </a:prstGeom>
        </p:spPr>
      </p:pic>
      <p:sp>
        <p:nvSpPr>
          <p:cNvPr id="9" name="Título 1">
            <a:extLst>
              <a:ext uri="{FF2B5EF4-FFF2-40B4-BE49-F238E27FC236}">
                <a16:creationId xmlns:a16="http://schemas.microsoft.com/office/drawing/2014/main" id="{F95DE264-F11F-E77A-ABBA-446E46EF798C}"/>
              </a:ext>
            </a:extLst>
          </p:cNvPr>
          <p:cNvSpPr txBox="1">
            <a:spLocks/>
          </p:cNvSpPr>
          <p:nvPr/>
        </p:nvSpPr>
        <p:spPr>
          <a:xfrm>
            <a:off x="4379428" y="2120265"/>
            <a:ext cx="7079147" cy="905568"/>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3600" b="1" dirty="0">
                <a:solidFill>
                  <a:srgbClr val="38AA00"/>
                </a:solidFill>
                <a:latin typeface="WORK SANS BOLD ROMAN" pitchFamily="2" charset="77"/>
              </a:rPr>
              <a:t>4.3 Mecanismos de interacción y actividades académicas</a:t>
            </a:r>
            <a:endParaRPr lang="es-CO" sz="3600" b="1" dirty="0">
              <a:solidFill>
                <a:srgbClr val="38AA00"/>
              </a:solidFill>
              <a:latin typeface="WORK SANS BOLD ROMAN" pitchFamily="2" charset="77"/>
            </a:endParaRPr>
          </a:p>
        </p:txBody>
      </p:sp>
      <p:sp>
        <p:nvSpPr>
          <p:cNvPr id="10" name="CuadroTexto 9">
            <a:extLst>
              <a:ext uri="{FF2B5EF4-FFF2-40B4-BE49-F238E27FC236}">
                <a16:creationId xmlns:a16="http://schemas.microsoft.com/office/drawing/2014/main" id="{4AC9A7D5-843B-D2FE-7BC0-B51542BB82DD}"/>
              </a:ext>
            </a:extLst>
          </p:cNvPr>
          <p:cNvSpPr txBox="1"/>
          <p:nvPr/>
        </p:nvSpPr>
        <p:spPr>
          <a:xfrm>
            <a:off x="4379429" y="3291667"/>
            <a:ext cx="7374422" cy="1477328"/>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Los mecanismos de interacción </a:t>
            </a:r>
            <a:r>
              <a:rPr lang="es-ES" sz="1600" dirty="0" smtClean="0">
                <a:solidFill>
                  <a:schemeClr val="accent5">
                    <a:lumMod val="85000"/>
                    <a:lumOff val="15000"/>
                  </a:schemeClr>
                </a:solidFill>
                <a:latin typeface="Work Sans Light Roman" pitchFamily="2" charset="77"/>
              </a:rPr>
              <a:t>le dan acción al </a:t>
            </a:r>
            <a:r>
              <a:rPr lang="es-ES" sz="1600" dirty="0">
                <a:solidFill>
                  <a:schemeClr val="accent5">
                    <a:lumMod val="85000"/>
                    <a:lumOff val="15000"/>
                  </a:schemeClr>
                </a:solidFill>
                <a:latin typeface="Work Sans Light Roman" pitchFamily="2" charset="77"/>
              </a:rPr>
              <a:t>procedimiento GFPI-P-006 y la guía GFPI-G-013. El programa articula de manera sistémica el acompañamiento permanente al trabajo autónomo, el aprendizaje cooperativo y un modelo comunicativo dialógico multidireccional (Instructor-Aprendiz-Materiales), situando al estudiante como protagonista de su proceso formativo.</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3609823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867879" y="820046"/>
            <a:ext cx="10058095" cy="446779"/>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4.3 Mecanismos de interacción y actividades académicas</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8335" y="1421723"/>
            <a:ext cx="5197182" cy="5205177"/>
          </a:xfrm>
          <a:prstGeom prst="rect">
            <a:avLst/>
          </a:prstGeom>
        </p:spPr>
      </p:pic>
    </p:spTree>
    <p:extLst>
      <p:ext uri="{BB962C8B-B14F-4D97-AF65-F5344CB8AC3E}">
        <p14:creationId xmlns:p14="http://schemas.microsoft.com/office/powerpoint/2010/main" val="20342398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408785-A3E1-7BD1-5FAC-FD636F797FB3}"/>
            </a:ext>
          </a:extLst>
        </p:cNvPr>
        <p:cNvGrpSpPr/>
        <p:nvPr/>
      </p:nvGrpSpPr>
      <p:grpSpPr>
        <a:xfrm>
          <a:off x="0" y="0"/>
          <a:ext cx="0" cy="0"/>
          <a:chOff x="0" y="0"/>
          <a:chExt cx="0" cy="0"/>
        </a:xfrm>
      </p:grpSpPr>
      <p:pic>
        <p:nvPicPr>
          <p:cNvPr id="6" name="Imagen 5">
            <a:extLst>
              <a:ext uri="{FF2B5EF4-FFF2-40B4-BE49-F238E27FC236}">
                <a16:creationId xmlns:a16="http://schemas.microsoft.com/office/drawing/2014/main" id="{29DA6F0A-7D63-0B81-BFD4-4BC2502E5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 y="0"/>
            <a:ext cx="3681984" cy="6858000"/>
          </a:xfrm>
          <a:prstGeom prst="rect">
            <a:avLst/>
          </a:prstGeom>
        </p:spPr>
      </p:pic>
      <p:sp>
        <p:nvSpPr>
          <p:cNvPr id="9" name="Título 1">
            <a:extLst>
              <a:ext uri="{FF2B5EF4-FFF2-40B4-BE49-F238E27FC236}">
                <a16:creationId xmlns:a16="http://schemas.microsoft.com/office/drawing/2014/main" id="{F95DE264-F11F-E77A-ABBA-446E46EF798C}"/>
              </a:ext>
            </a:extLst>
          </p:cNvPr>
          <p:cNvSpPr txBox="1">
            <a:spLocks/>
          </p:cNvSpPr>
          <p:nvPr/>
        </p:nvSpPr>
        <p:spPr>
          <a:xfrm>
            <a:off x="4379428" y="2120265"/>
            <a:ext cx="7079147" cy="514870"/>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3600" b="1" dirty="0">
                <a:solidFill>
                  <a:srgbClr val="38AA00"/>
                </a:solidFill>
                <a:latin typeface="WORK SANS BOLD ROMAN" pitchFamily="2" charset="77"/>
              </a:rPr>
              <a:t>4.4 Recursos digitales en línea</a:t>
            </a:r>
            <a:endParaRPr lang="es-CO" sz="3600" b="1" dirty="0">
              <a:solidFill>
                <a:srgbClr val="38AA00"/>
              </a:solidFill>
              <a:latin typeface="WORK SANS BOLD ROMAN" pitchFamily="2" charset="77"/>
            </a:endParaRPr>
          </a:p>
        </p:txBody>
      </p:sp>
      <p:sp>
        <p:nvSpPr>
          <p:cNvPr id="10" name="CuadroTexto 9">
            <a:extLst>
              <a:ext uri="{FF2B5EF4-FFF2-40B4-BE49-F238E27FC236}">
                <a16:creationId xmlns:a16="http://schemas.microsoft.com/office/drawing/2014/main" id="{4AC9A7D5-843B-D2FE-7BC0-B51542BB82DD}"/>
              </a:ext>
            </a:extLst>
          </p:cNvPr>
          <p:cNvSpPr txBox="1"/>
          <p:nvPr/>
        </p:nvSpPr>
        <p:spPr>
          <a:xfrm>
            <a:off x="4379429" y="2851093"/>
            <a:ext cx="7374422" cy="1477328"/>
          </a:xfrm>
          <a:prstGeom prst="rect">
            <a:avLst/>
          </a:prstGeom>
          <a:noFill/>
        </p:spPr>
        <p:txBody>
          <a:bodyPr wrap="square" lIns="0" tIns="0" rIns="0" bIns="0" rtlCol="0">
            <a:spAutoFit/>
          </a:bodyPr>
          <a:lstStyle/>
          <a:p>
            <a:r>
              <a:rPr lang="es-ES" sz="1600" dirty="0">
                <a:solidFill>
                  <a:schemeClr val="accent5">
                    <a:lumMod val="85000"/>
                    <a:lumOff val="15000"/>
                  </a:schemeClr>
                </a:solidFill>
                <a:latin typeface="Work Sans Light Roman" pitchFamily="2" charset="77"/>
              </a:rPr>
              <a:t>El programa gestiona sus Recursos Digitales en Línea mediante un ecosistema integrador soportado en la plataforma </a:t>
            </a:r>
            <a:r>
              <a:rPr lang="es-ES" sz="1600" dirty="0" err="1">
                <a:solidFill>
                  <a:schemeClr val="accent5">
                    <a:lumMod val="85000"/>
                    <a:lumOff val="15000"/>
                  </a:schemeClr>
                </a:solidFill>
                <a:latin typeface="Work Sans Light Roman" pitchFamily="2" charset="77"/>
              </a:rPr>
              <a:t>Territorium</a:t>
            </a:r>
            <a:r>
              <a:rPr lang="es-ES" sz="1600" dirty="0">
                <a:solidFill>
                  <a:schemeClr val="accent5">
                    <a:lumMod val="85000"/>
                    <a:lumOff val="15000"/>
                  </a:schemeClr>
                </a:solidFill>
                <a:latin typeface="Work Sans Light Roman" pitchFamily="2" charset="77"/>
              </a:rPr>
              <a:t>, el Sistema de Bibliotecas y herramientas colaborativas de nube. Este entorno digital viabiliza espacios de intercambio global, el cumplimiento normativo </a:t>
            </a:r>
            <a:r>
              <a:rPr lang="es-ES" sz="1600" dirty="0" smtClean="0">
                <a:solidFill>
                  <a:schemeClr val="accent5">
                    <a:lumMod val="85000"/>
                    <a:lumOff val="15000"/>
                  </a:schemeClr>
                </a:solidFill>
                <a:latin typeface="Work Sans Light Roman" pitchFamily="2" charset="77"/>
              </a:rPr>
              <a:t>armónico, </a:t>
            </a:r>
            <a:r>
              <a:rPr lang="es-ES" sz="1600" dirty="0">
                <a:solidFill>
                  <a:schemeClr val="accent5">
                    <a:lumMod val="85000"/>
                    <a:lumOff val="15000"/>
                  </a:schemeClr>
                </a:solidFill>
                <a:latin typeface="Work Sans Light Roman" pitchFamily="2" charset="77"/>
              </a:rPr>
              <a:t>estrategias didácticas de vanguardia (</a:t>
            </a:r>
            <a:r>
              <a:rPr lang="es-ES" sz="1600" dirty="0" err="1">
                <a:solidFill>
                  <a:schemeClr val="accent5">
                    <a:lumMod val="85000"/>
                    <a:lumOff val="15000"/>
                  </a:schemeClr>
                </a:solidFill>
                <a:latin typeface="Work Sans Light Roman" pitchFamily="2" charset="77"/>
              </a:rPr>
              <a:t>Design</a:t>
            </a:r>
            <a:r>
              <a:rPr lang="es-ES" sz="1600" dirty="0">
                <a:solidFill>
                  <a:schemeClr val="accent5">
                    <a:lumMod val="85000"/>
                    <a:lumOff val="15000"/>
                  </a:schemeClr>
                </a:solidFill>
                <a:latin typeface="Work Sans Light Roman" pitchFamily="2" charset="77"/>
              </a:rPr>
              <a:t> </a:t>
            </a:r>
            <a:r>
              <a:rPr lang="es-ES" sz="1600" dirty="0" err="1">
                <a:solidFill>
                  <a:schemeClr val="accent5">
                    <a:lumMod val="85000"/>
                    <a:lumOff val="15000"/>
                  </a:schemeClr>
                </a:solidFill>
                <a:latin typeface="Work Sans Light Roman" pitchFamily="2" charset="77"/>
              </a:rPr>
              <a:t>Thinking</a:t>
            </a:r>
            <a:r>
              <a:rPr lang="es-ES" sz="1600" dirty="0">
                <a:solidFill>
                  <a:schemeClr val="accent5">
                    <a:lumMod val="85000"/>
                    <a:lumOff val="15000"/>
                  </a:schemeClr>
                </a:solidFill>
                <a:latin typeface="Work Sans Light Roman" pitchFamily="2" charset="77"/>
              </a:rPr>
              <a:t>) y un aprendizaje interdisciplinar con proyección de impacto social directo.</a:t>
            </a:r>
            <a:endParaRPr lang="es-CO" sz="1600" dirty="0">
              <a:solidFill>
                <a:schemeClr val="accent5">
                  <a:lumMod val="85000"/>
                  <a:lumOff val="15000"/>
                </a:schemeClr>
              </a:solidFill>
              <a:latin typeface="Work Sans Light Roman" pitchFamily="2" charset="77"/>
            </a:endParaRPr>
          </a:p>
        </p:txBody>
      </p:sp>
    </p:spTree>
    <p:extLst>
      <p:ext uri="{BB962C8B-B14F-4D97-AF65-F5344CB8AC3E}">
        <p14:creationId xmlns:p14="http://schemas.microsoft.com/office/powerpoint/2010/main" val="42907622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951D1C-ACAB-30A9-933A-FC96DF28A2F0}"/>
              </a:ext>
            </a:extLst>
          </p:cNvPr>
          <p:cNvSpPr txBox="1">
            <a:spLocks/>
          </p:cNvSpPr>
          <p:nvPr/>
        </p:nvSpPr>
        <p:spPr>
          <a:xfrm>
            <a:off x="695325" y="2322706"/>
            <a:ext cx="4550006" cy="1032701"/>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3600" b="1" dirty="0" smtClean="0">
                <a:solidFill>
                  <a:srgbClr val="38AA00"/>
                </a:solidFill>
                <a:latin typeface="WORK SANS BOLD ROMAN" pitchFamily="2" charset="77"/>
              </a:rPr>
              <a:t>3.1 Componente </a:t>
            </a:r>
            <a:r>
              <a:rPr lang="es-CO" sz="3600" b="1" dirty="0">
                <a:solidFill>
                  <a:srgbClr val="38AA00"/>
                </a:solidFill>
                <a:latin typeface="WORK SANS BOLD ROMAN" pitchFamily="2" charset="77"/>
              </a:rPr>
              <a:t>Formativo</a:t>
            </a:r>
          </a:p>
        </p:txBody>
      </p:sp>
      <p:sp>
        <p:nvSpPr>
          <p:cNvPr id="3" name="CuadroTexto 2">
            <a:extLst>
              <a:ext uri="{FF2B5EF4-FFF2-40B4-BE49-F238E27FC236}">
                <a16:creationId xmlns:a16="http://schemas.microsoft.com/office/drawing/2014/main" id="{CF6697F3-B1A3-FADB-1243-D89866428CB1}"/>
              </a:ext>
            </a:extLst>
          </p:cNvPr>
          <p:cNvSpPr txBox="1"/>
          <p:nvPr/>
        </p:nvSpPr>
        <p:spPr>
          <a:xfrm>
            <a:off x="695324" y="3524425"/>
            <a:ext cx="4965643" cy="1292662"/>
          </a:xfrm>
          <a:prstGeom prst="rect">
            <a:avLst/>
          </a:prstGeom>
          <a:noFill/>
        </p:spPr>
        <p:txBody>
          <a:bodyPr wrap="square" lIns="0" tIns="0" rIns="0" bIns="0" rtlCol="0">
            <a:spAutoFit/>
          </a:bodyPr>
          <a:lstStyle/>
          <a:p>
            <a:r>
              <a:rPr lang="es-ES" sz="1400" dirty="0">
                <a:solidFill>
                  <a:schemeClr val="accent5">
                    <a:lumMod val="85000"/>
                    <a:lumOff val="15000"/>
                  </a:schemeClr>
                </a:solidFill>
                <a:latin typeface="Work Sans Light Roman" pitchFamily="2" charset="77"/>
              </a:rPr>
              <a:t>El programa Tecnólogo en Desarrollo Multimedia y Web se estructura bajo el enfoque de formación profesional integral del SENA, articulando competencias técnicas, transversales y sociales orientadas al desarrollo de capacidades para responder a las necesidades del sector productivo y de la transformación digital del país</a:t>
            </a:r>
            <a:r>
              <a:rPr lang="es-ES" sz="1400" dirty="0" smtClean="0">
                <a:solidFill>
                  <a:schemeClr val="accent5">
                    <a:lumMod val="85000"/>
                    <a:lumOff val="15000"/>
                  </a:schemeClr>
                </a:solidFill>
                <a:latin typeface="Work Sans Light Roman" pitchFamily="2" charset="77"/>
              </a:rPr>
              <a:t>.</a:t>
            </a:r>
            <a:endParaRPr lang="es-ES" sz="1400" dirty="0">
              <a:solidFill>
                <a:schemeClr val="accent5">
                  <a:lumMod val="85000"/>
                  <a:lumOff val="15000"/>
                </a:schemeClr>
              </a:solidFill>
              <a:latin typeface="Work Sans Light Roman" pitchFamily="2" charset="77"/>
            </a:endParaRPr>
          </a:p>
        </p:txBody>
      </p:sp>
      <p:pic>
        <p:nvPicPr>
          <p:cNvPr id="7" name="Imagen 6">
            <a:extLst>
              <a:ext uri="{FF2B5EF4-FFF2-40B4-BE49-F238E27FC236}">
                <a16:creationId xmlns:a16="http://schemas.microsoft.com/office/drawing/2014/main" id="{2DEB55DF-947F-4B23-C898-E59FC5A96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801" y="0"/>
            <a:ext cx="6094397" cy="6862292"/>
          </a:xfrm>
          <a:prstGeom prst="rect">
            <a:avLst/>
          </a:prstGeom>
        </p:spPr>
      </p:pic>
    </p:spTree>
    <p:extLst>
      <p:ext uri="{BB962C8B-B14F-4D97-AF65-F5344CB8AC3E}">
        <p14:creationId xmlns:p14="http://schemas.microsoft.com/office/powerpoint/2010/main" val="30380001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867879" y="404412"/>
            <a:ext cx="10058095" cy="446779"/>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4.4 Recursos digitales en línea</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0675" y="922127"/>
            <a:ext cx="5112503" cy="5836119"/>
          </a:xfrm>
          <a:prstGeom prst="rect">
            <a:avLst/>
          </a:prstGeom>
        </p:spPr>
      </p:pic>
    </p:spTree>
    <p:extLst>
      <p:ext uri="{BB962C8B-B14F-4D97-AF65-F5344CB8AC3E}">
        <p14:creationId xmlns:p14="http://schemas.microsoft.com/office/powerpoint/2010/main" val="160306703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523701" y="628680"/>
            <a:ext cx="5918662" cy="647700"/>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r">
              <a:defRPr/>
            </a:pPr>
            <a:r>
              <a:rPr lang="es-ES" sz="2400" b="1" dirty="0">
                <a:solidFill>
                  <a:srgbClr val="4D4D4C"/>
                </a:solidFill>
                <a:latin typeface="WORK SANS BOLD ROMAN" pitchFamily="2" charset="77"/>
              </a:rPr>
              <a:t>4.5 Requisitos de grado adicionales a la aprobación de créditos</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sp>
        <p:nvSpPr>
          <p:cNvPr id="5" name="CuadroTexto 4">
            <a:extLst>
              <a:ext uri="{FF2B5EF4-FFF2-40B4-BE49-F238E27FC236}">
                <a16:creationId xmlns:a16="http://schemas.microsoft.com/office/drawing/2014/main" id="{CF6697F3-B1A3-FADB-1243-D89866428CB1}"/>
              </a:ext>
            </a:extLst>
          </p:cNvPr>
          <p:cNvSpPr txBox="1"/>
          <p:nvPr/>
        </p:nvSpPr>
        <p:spPr>
          <a:xfrm>
            <a:off x="2299680" y="1640032"/>
            <a:ext cx="4142683" cy="1723549"/>
          </a:xfrm>
          <a:prstGeom prst="rect">
            <a:avLst/>
          </a:prstGeom>
          <a:noFill/>
        </p:spPr>
        <p:txBody>
          <a:bodyPr wrap="square" lIns="0" tIns="0" rIns="0" bIns="0" rtlCol="0">
            <a:spAutoFit/>
          </a:bodyPr>
          <a:lstStyle/>
          <a:p>
            <a:pPr algn="r"/>
            <a:r>
              <a:rPr lang="es-ES" sz="1400" dirty="0">
                <a:solidFill>
                  <a:schemeClr val="accent5">
                    <a:lumMod val="85000"/>
                    <a:lumOff val="15000"/>
                  </a:schemeClr>
                </a:solidFill>
                <a:latin typeface="Work Sans Light Roman" pitchFamily="2" charset="77"/>
              </a:rPr>
              <a:t>El proceso de certificación tecnológica se supedita al cumplimiento estricto de requisitos académicos, administrativos y legales nacionales. El programa garantiza el aseguramiento de la calidad mediante la verificación del Paz y Salvo integral, el soporte de vinculación a la Agencia Pública de Empleo y la presentación obligatoria de la prueba de Estado Saber </a:t>
            </a:r>
            <a:r>
              <a:rPr lang="es-ES" sz="1400" dirty="0" err="1">
                <a:solidFill>
                  <a:schemeClr val="accent5">
                    <a:lumMod val="85000"/>
                    <a:lumOff val="15000"/>
                  </a:schemeClr>
                </a:solidFill>
                <a:latin typeface="Work Sans Light Roman" pitchFamily="2" charset="77"/>
              </a:rPr>
              <a:t>TyT</a:t>
            </a:r>
            <a:r>
              <a:rPr lang="es-ES" sz="1400" dirty="0">
                <a:solidFill>
                  <a:schemeClr val="accent5">
                    <a:lumMod val="85000"/>
                    <a:lumOff val="15000"/>
                  </a:schemeClr>
                </a:solidFill>
                <a:latin typeface="Work Sans Light Roman" pitchFamily="2" charset="77"/>
              </a:rPr>
              <a:t> (ICFES).</a:t>
            </a:r>
            <a:endParaRPr lang="es-ES" sz="1400" dirty="0">
              <a:solidFill>
                <a:schemeClr val="accent5">
                  <a:lumMod val="85000"/>
                  <a:lumOff val="15000"/>
                </a:schemeClr>
              </a:solidFill>
              <a:latin typeface="Work Sans Light Roman" pitchFamily="2" charset="77"/>
            </a:endParaRP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6188" y="957364"/>
            <a:ext cx="4372495" cy="5655094"/>
          </a:xfrm>
          <a:prstGeom prst="rect">
            <a:avLst/>
          </a:prstGeom>
        </p:spPr>
      </p:pic>
    </p:spTree>
    <p:extLst>
      <p:ext uri="{BB962C8B-B14F-4D97-AF65-F5344CB8AC3E}">
        <p14:creationId xmlns:p14="http://schemas.microsoft.com/office/powerpoint/2010/main" val="149279059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523700" y="628680"/>
            <a:ext cx="10108277" cy="1011352"/>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ES" sz="2000" b="1" dirty="0">
                <a:solidFill>
                  <a:srgbClr val="4D4D4C"/>
                </a:solidFill>
                <a:latin typeface="WORK SANS BOLD ROMAN" pitchFamily="2" charset="77"/>
              </a:rPr>
              <a:t>4.6 Estrategias de seguimiento al proceso formativo del aprendiz </a:t>
            </a:r>
          </a:p>
          <a:p>
            <a:pPr lvl="0">
              <a:defRPr/>
            </a:pPr>
            <a:r>
              <a:rPr lang="es-ES" sz="2000" b="1" dirty="0">
                <a:solidFill>
                  <a:srgbClr val="4D4D4C"/>
                </a:solidFill>
                <a:latin typeface="WORK SANS BOLD ROMAN" pitchFamily="2" charset="77"/>
              </a:rPr>
              <a:t>4.6.1 Etapa lectiva</a:t>
            </a:r>
            <a:endParaRPr kumimoji="0" lang="es-CO" sz="2000" b="1" u="none" strike="noStrike" kern="1200" cap="none" spc="0" normalizeH="0" baseline="0" noProof="0" dirty="0">
              <a:ln>
                <a:noFill/>
              </a:ln>
              <a:solidFill>
                <a:srgbClr val="4D4D4C"/>
              </a:solidFill>
              <a:effectLst/>
              <a:uLnTx/>
              <a:uFillTx/>
              <a:latin typeface="WORK SANS BOLD ROMAN" pitchFamily="2" charset="77"/>
            </a:endParaRPr>
          </a:p>
        </p:txBody>
      </p:sp>
      <p:sp>
        <p:nvSpPr>
          <p:cNvPr id="5" name="CuadroTexto 4">
            <a:extLst>
              <a:ext uri="{FF2B5EF4-FFF2-40B4-BE49-F238E27FC236}">
                <a16:creationId xmlns:a16="http://schemas.microsoft.com/office/drawing/2014/main" id="{CF6697F3-B1A3-FADB-1243-D89866428CB1}"/>
              </a:ext>
            </a:extLst>
          </p:cNvPr>
          <p:cNvSpPr txBox="1"/>
          <p:nvPr/>
        </p:nvSpPr>
        <p:spPr>
          <a:xfrm>
            <a:off x="523700" y="1374025"/>
            <a:ext cx="8919558" cy="861774"/>
          </a:xfrm>
          <a:prstGeom prst="rect">
            <a:avLst/>
          </a:prstGeom>
          <a:noFill/>
        </p:spPr>
        <p:txBody>
          <a:bodyPr wrap="square" lIns="0" tIns="0" rIns="0" bIns="0" rtlCol="0">
            <a:spAutoFit/>
          </a:bodyPr>
          <a:lstStyle/>
          <a:p>
            <a:r>
              <a:rPr lang="es-ES" sz="1400" dirty="0">
                <a:solidFill>
                  <a:schemeClr val="accent5">
                    <a:lumMod val="85000"/>
                    <a:lumOff val="15000"/>
                  </a:schemeClr>
                </a:solidFill>
                <a:latin typeface="Work Sans Light Roman" pitchFamily="2" charset="77"/>
              </a:rPr>
              <a:t>El seguimiento en la etapa lectiva opera bajo el enfoque de la Valoración Integral y Formativa, priorizando la permanencia, el logro de las competencias y la graduación oportuna. El modelo articula la auditoría institucional mediante el formato GFPI-F-025 con rutas de contingencia inmediata, incluyendo planes de mejoramiento académico y disciplinarios con un límite estricto de ejecución de un mes.</a:t>
            </a: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6266" y="2581622"/>
            <a:ext cx="10058400" cy="3671316"/>
          </a:xfrm>
          <a:prstGeom prst="rect">
            <a:avLst/>
          </a:prstGeom>
        </p:spPr>
      </p:pic>
    </p:spTree>
    <p:extLst>
      <p:ext uri="{BB962C8B-B14F-4D97-AF65-F5344CB8AC3E}">
        <p14:creationId xmlns:p14="http://schemas.microsoft.com/office/powerpoint/2010/main" val="17663581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2ACE75F1-F343-8856-BC69-4BB6B82BF3E4}"/>
              </a:ext>
            </a:extLst>
          </p:cNvPr>
          <p:cNvSpPr txBox="1">
            <a:spLocks/>
          </p:cNvSpPr>
          <p:nvPr/>
        </p:nvSpPr>
        <p:spPr>
          <a:xfrm>
            <a:off x="523700" y="628680"/>
            <a:ext cx="2984271" cy="393785"/>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ES" sz="2000" b="1" dirty="0">
                <a:solidFill>
                  <a:srgbClr val="4D4D4C"/>
                </a:solidFill>
                <a:latin typeface="WORK SANS BOLD ROMAN" pitchFamily="2" charset="77"/>
              </a:rPr>
              <a:t>4.7 Etapa productiva</a:t>
            </a:r>
            <a:endParaRPr kumimoji="0" lang="es-CO" sz="2000" b="1" u="none" strike="noStrike" kern="1200" cap="none" spc="0" normalizeH="0" baseline="0" noProof="0" dirty="0">
              <a:ln>
                <a:noFill/>
              </a:ln>
              <a:solidFill>
                <a:srgbClr val="4D4D4C"/>
              </a:solidFill>
              <a:effectLst/>
              <a:uLnTx/>
              <a:uFillTx/>
              <a:latin typeface="WORK SANS BOLD ROMAN" pitchFamily="2" charset="77"/>
            </a:endParaRPr>
          </a:p>
        </p:txBody>
      </p:sp>
      <p:sp>
        <p:nvSpPr>
          <p:cNvPr id="5" name="CuadroTexto 4">
            <a:extLst>
              <a:ext uri="{FF2B5EF4-FFF2-40B4-BE49-F238E27FC236}">
                <a16:creationId xmlns:a16="http://schemas.microsoft.com/office/drawing/2014/main" id="{CF6697F3-B1A3-FADB-1243-D89866428CB1}"/>
              </a:ext>
            </a:extLst>
          </p:cNvPr>
          <p:cNvSpPr txBox="1"/>
          <p:nvPr/>
        </p:nvSpPr>
        <p:spPr>
          <a:xfrm>
            <a:off x="523700" y="1083080"/>
            <a:ext cx="4396309" cy="1723549"/>
          </a:xfrm>
          <a:prstGeom prst="rect">
            <a:avLst/>
          </a:prstGeom>
          <a:noFill/>
        </p:spPr>
        <p:txBody>
          <a:bodyPr wrap="square" lIns="0" tIns="0" rIns="0" bIns="0" rtlCol="0">
            <a:spAutoFit/>
          </a:bodyPr>
          <a:lstStyle/>
          <a:p>
            <a:r>
              <a:rPr lang="es-ES" sz="1400" dirty="0">
                <a:solidFill>
                  <a:schemeClr val="accent5">
                    <a:lumMod val="85000"/>
                    <a:lumOff val="15000"/>
                  </a:schemeClr>
                </a:solidFill>
                <a:latin typeface="Work Sans Light Roman" pitchFamily="2" charset="77"/>
              </a:rPr>
              <a:t>La Etapa Productiva constituye la fase de consolidación práctica en escenarios reales. Su seguimiento se realiza mediante la entrega obligatoria de bitácoras quincenales y el diligenciamiento del formato institucional GFPI-F-023. Este modelo garantiza la calidad formativa e incorpora rutas de debido proceso articuladas con Comités de Evaluación y Relaciones Corporativas.</a:t>
            </a: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3334" y="302918"/>
            <a:ext cx="6657975" cy="6235537"/>
          </a:xfrm>
          <a:prstGeom prst="rect">
            <a:avLst/>
          </a:prstGeom>
        </p:spPr>
      </p:pic>
    </p:spTree>
    <p:extLst>
      <p:ext uri="{BB962C8B-B14F-4D97-AF65-F5344CB8AC3E}">
        <p14:creationId xmlns:p14="http://schemas.microsoft.com/office/powerpoint/2010/main" val="21831192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6266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9291" y="684588"/>
            <a:ext cx="6010275" cy="5505450"/>
          </a:xfrm>
          <a:prstGeom prst="rect">
            <a:avLst/>
          </a:prstGeom>
        </p:spPr>
      </p:pic>
      <p:sp>
        <p:nvSpPr>
          <p:cNvPr id="7" name="Título 1">
            <a:extLst>
              <a:ext uri="{FF2B5EF4-FFF2-40B4-BE49-F238E27FC236}">
                <a16:creationId xmlns:a16="http://schemas.microsoft.com/office/drawing/2014/main" id="{0C69A406-01C1-9C9E-C3F5-998B5B7C5BCA}"/>
              </a:ext>
            </a:extLst>
          </p:cNvPr>
          <p:cNvSpPr txBox="1">
            <a:spLocks/>
          </p:cNvSpPr>
          <p:nvPr/>
        </p:nvSpPr>
        <p:spPr>
          <a:xfrm>
            <a:off x="695325" y="944563"/>
            <a:ext cx="4321518" cy="1582506"/>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ES" sz="3600" b="1" dirty="0" smtClean="0">
                <a:solidFill>
                  <a:srgbClr val="4D4D4C"/>
                </a:solidFill>
                <a:latin typeface="WORK SANS BOLD ROMAN" pitchFamily="2" charset="77"/>
              </a:rPr>
              <a:t>Formación </a:t>
            </a:r>
            <a:r>
              <a:rPr lang="es-ES" sz="3600" b="1" dirty="0">
                <a:solidFill>
                  <a:srgbClr val="4D4D4C"/>
                </a:solidFill>
                <a:latin typeface="WORK SANS BOLD ROMAN" pitchFamily="2" charset="77"/>
              </a:rPr>
              <a:t>profesional integral del SENA</a:t>
            </a:r>
            <a:endParaRPr kumimoji="0" lang="es-CO" sz="3600" b="1" u="none" strike="noStrike" kern="1200" cap="none" spc="0" normalizeH="0" baseline="0" noProof="0" dirty="0">
              <a:ln>
                <a:noFill/>
              </a:ln>
              <a:solidFill>
                <a:srgbClr val="4D4D4C"/>
              </a:solidFill>
              <a:effectLst/>
              <a:uLnTx/>
              <a:uFillTx/>
              <a:latin typeface="WORK SANS BOLD ROMAN" pitchFamily="2" charset="77"/>
            </a:endParaRPr>
          </a:p>
        </p:txBody>
      </p:sp>
    </p:spTree>
    <p:extLst>
      <p:ext uri="{BB962C8B-B14F-4D97-AF65-F5344CB8AC3E}">
        <p14:creationId xmlns:p14="http://schemas.microsoft.com/office/powerpoint/2010/main" val="4580581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0C69A406-01C1-9C9E-C3F5-998B5B7C5BCA}"/>
              </a:ext>
            </a:extLst>
          </p:cNvPr>
          <p:cNvSpPr txBox="1">
            <a:spLocks/>
          </p:cNvSpPr>
          <p:nvPr/>
        </p:nvSpPr>
        <p:spPr>
          <a:xfrm>
            <a:off x="695324" y="944563"/>
            <a:ext cx="5722101" cy="1582506"/>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s-ES" sz="2400" b="1" dirty="0">
                <a:solidFill>
                  <a:srgbClr val="4D4D4C"/>
                </a:solidFill>
                <a:latin typeface="WORK SANS BOLD ROMAN" pitchFamily="2" charset="77"/>
              </a:rPr>
              <a:t>3.1.1 Acciones, procesos y actividades para garantizar la </a:t>
            </a:r>
            <a:r>
              <a:rPr lang="es-ES" sz="2400" b="1" dirty="0" err="1">
                <a:solidFill>
                  <a:srgbClr val="4D4D4C"/>
                </a:solidFill>
                <a:latin typeface="WORK SANS BOLD ROMAN" pitchFamily="2" charset="77"/>
              </a:rPr>
              <a:t>transversalización</a:t>
            </a:r>
            <a:r>
              <a:rPr lang="es-ES" sz="2400" b="1" dirty="0">
                <a:solidFill>
                  <a:srgbClr val="4D4D4C"/>
                </a:solidFill>
                <a:latin typeface="WORK SANS BOLD ROMAN" pitchFamily="2" charset="77"/>
              </a:rPr>
              <a:t> de la formación integral</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1131" y="1204307"/>
            <a:ext cx="9124950" cy="5829300"/>
          </a:xfrm>
          <a:prstGeom prst="rect">
            <a:avLst/>
          </a:prstGeom>
        </p:spPr>
      </p:pic>
    </p:spTree>
    <p:extLst>
      <p:ext uri="{BB962C8B-B14F-4D97-AF65-F5344CB8AC3E}">
        <p14:creationId xmlns:p14="http://schemas.microsoft.com/office/powerpoint/2010/main" val="40378494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0C69A406-01C1-9C9E-C3F5-998B5B7C5BCA}"/>
              </a:ext>
            </a:extLst>
          </p:cNvPr>
          <p:cNvSpPr txBox="1">
            <a:spLocks/>
          </p:cNvSpPr>
          <p:nvPr/>
        </p:nvSpPr>
        <p:spPr>
          <a:xfrm>
            <a:off x="1400174" y="547082"/>
            <a:ext cx="9105901" cy="700693"/>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dirty="0">
                <a:solidFill>
                  <a:srgbClr val="4D4D4C"/>
                </a:solidFill>
                <a:latin typeface="WORK SANS BOLD ROMAN" pitchFamily="2" charset="77"/>
              </a:rPr>
              <a:t>3.1.2 Requisitos y condiciones para que el estudiante pueda cumplir con el plan general de estudios.</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0649" y="1442432"/>
            <a:ext cx="9124950" cy="5048250"/>
          </a:xfrm>
          <a:prstGeom prst="rect">
            <a:avLst/>
          </a:prstGeom>
        </p:spPr>
      </p:pic>
    </p:spTree>
    <p:extLst>
      <p:ext uri="{BB962C8B-B14F-4D97-AF65-F5344CB8AC3E}">
        <p14:creationId xmlns:p14="http://schemas.microsoft.com/office/powerpoint/2010/main" val="26132115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a:extLst>
              <a:ext uri="{FF2B5EF4-FFF2-40B4-BE49-F238E27FC236}">
                <a16:creationId xmlns:a16="http://schemas.microsoft.com/office/drawing/2014/main" id="{0C69A406-01C1-9C9E-C3F5-998B5B7C5BCA}"/>
              </a:ext>
            </a:extLst>
          </p:cNvPr>
          <p:cNvSpPr txBox="1">
            <a:spLocks/>
          </p:cNvSpPr>
          <p:nvPr/>
        </p:nvSpPr>
        <p:spPr>
          <a:xfrm>
            <a:off x="1400174" y="547082"/>
            <a:ext cx="9105901" cy="700693"/>
          </a:xfrm>
          <a:prstGeom prst="rect">
            <a:avLst/>
          </a:prstGeom>
          <a:ln>
            <a:noFill/>
          </a:ln>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s-ES" sz="2400" b="1">
                <a:solidFill>
                  <a:srgbClr val="4D4D4C"/>
                </a:solidFill>
                <a:latin typeface="WORK SANS BOLD ROMAN" pitchFamily="2" charset="77"/>
              </a:rPr>
              <a:t>3.1.3 Difusión del diseño curricular, resultados de aprendizaje y el perfil de egreso.</a:t>
            </a:r>
            <a:endParaRPr kumimoji="0" lang="es-CO" sz="2400" b="1" u="none" strike="noStrike" kern="1200" cap="none" spc="0" normalizeH="0" baseline="0" noProof="0" dirty="0">
              <a:ln>
                <a:noFill/>
              </a:ln>
              <a:solidFill>
                <a:srgbClr val="4D4D4C"/>
              </a:solidFill>
              <a:effectLst/>
              <a:uLnTx/>
              <a:uFillTx/>
              <a:latin typeface="WORK SANS BOLD ROMAN" pitchFamily="2" charset="77"/>
            </a:endParaRPr>
          </a:p>
        </p:txBody>
      </p:sp>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924" y="1095375"/>
            <a:ext cx="10058400" cy="5418124"/>
          </a:xfrm>
          <a:prstGeom prst="rect">
            <a:avLst/>
          </a:prstGeom>
        </p:spPr>
      </p:pic>
    </p:spTree>
    <p:extLst>
      <p:ext uri="{BB962C8B-B14F-4D97-AF65-F5344CB8AC3E}">
        <p14:creationId xmlns:p14="http://schemas.microsoft.com/office/powerpoint/2010/main" val="11449548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951D1C-ACAB-30A9-933A-FC96DF28A2F0}"/>
              </a:ext>
            </a:extLst>
          </p:cNvPr>
          <p:cNvSpPr txBox="1">
            <a:spLocks/>
          </p:cNvSpPr>
          <p:nvPr/>
        </p:nvSpPr>
        <p:spPr>
          <a:xfrm>
            <a:off x="695325" y="2322706"/>
            <a:ext cx="4550006" cy="1032701"/>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3600" b="1">
                <a:solidFill>
                  <a:srgbClr val="38AA00"/>
                </a:solidFill>
                <a:latin typeface="WORK SANS BOLD ROMAN" pitchFamily="2" charset="77"/>
              </a:rPr>
              <a:t>3.2 Resultados de aprendizaje</a:t>
            </a:r>
            <a:endParaRPr lang="es-CO" sz="3600" b="1" dirty="0">
              <a:solidFill>
                <a:srgbClr val="38AA00"/>
              </a:solidFill>
              <a:latin typeface="WORK SANS BOLD ROMAN" pitchFamily="2" charset="77"/>
            </a:endParaRPr>
          </a:p>
        </p:txBody>
      </p:sp>
      <p:sp>
        <p:nvSpPr>
          <p:cNvPr id="3" name="CuadroTexto 2">
            <a:extLst>
              <a:ext uri="{FF2B5EF4-FFF2-40B4-BE49-F238E27FC236}">
                <a16:creationId xmlns:a16="http://schemas.microsoft.com/office/drawing/2014/main" id="{CF6697F3-B1A3-FADB-1243-D89866428CB1}"/>
              </a:ext>
            </a:extLst>
          </p:cNvPr>
          <p:cNvSpPr txBox="1"/>
          <p:nvPr/>
        </p:nvSpPr>
        <p:spPr>
          <a:xfrm>
            <a:off x="695325" y="3524425"/>
            <a:ext cx="4832640" cy="1508105"/>
          </a:xfrm>
          <a:prstGeom prst="rect">
            <a:avLst/>
          </a:prstGeom>
          <a:noFill/>
        </p:spPr>
        <p:txBody>
          <a:bodyPr wrap="square" lIns="0" tIns="0" rIns="0" bIns="0" rtlCol="0">
            <a:spAutoFit/>
          </a:bodyPr>
          <a:lstStyle/>
          <a:p>
            <a:r>
              <a:rPr lang="es-ES" sz="1400" dirty="0">
                <a:solidFill>
                  <a:schemeClr val="accent5">
                    <a:lumMod val="85000"/>
                    <a:lumOff val="15000"/>
                  </a:schemeClr>
                </a:solidFill>
                <a:latin typeface="Work Sans Light Roman" pitchFamily="2" charset="77"/>
              </a:rPr>
              <a:t>Los Resultados de Aprendizaje (RAP) del programa representan los compromisos formativos e institucionales frente al desarrollo integral del estudiante. A través de ellos, se estructuran las evidencias de conocimiento, desempeño y producto que validan la excelencia técnica en la creación de soluciones multimedia y aplicaciones web.</a:t>
            </a:r>
          </a:p>
        </p:txBody>
      </p:sp>
      <p:pic>
        <p:nvPicPr>
          <p:cNvPr id="7" name="Imagen 6">
            <a:extLst>
              <a:ext uri="{FF2B5EF4-FFF2-40B4-BE49-F238E27FC236}">
                <a16:creationId xmlns:a16="http://schemas.microsoft.com/office/drawing/2014/main" id="{2DEB55DF-947F-4B23-C898-E59FC5A96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801" y="0"/>
            <a:ext cx="6094397" cy="6862291"/>
          </a:xfrm>
          <a:prstGeom prst="rect">
            <a:avLst/>
          </a:prstGeom>
        </p:spPr>
      </p:pic>
    </p:spTree>
    <p:extLst>
      <p:ext uri="{BB962C8B-B14F-4D97-AF65-F5344CB8AC3E}">
        <p14:creationId xmlns:p14="http://schemas.microsoft.com/office/powerpoint/2010/main" val="150350920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2013 - Tema de 2022">
  <a:themeElements>
    <a:clrScheme name="Personalizado 1">
      <a:dk1>
        <a:srgbClr val="39A900"/>
      </a:dk1>
      <a:lt1>
        <a:sysClr val="window" lastClr="FFFFFF"/>
      </a:lt1>
      <a:dk2>
        <a:srgbClr val="00304D"/>
      </a:dk2>
      <a:lt2>
        <a:srgbClr val="F6F6F6"/>
      </a:lt2>
      <a:accent1>
        <a:srgbClr val="007832"/>
      </a:accent1>
      <a:accent2>
        <a:srgbClr val="71127A"/>
      </a:accent2>
      <a:accent3>
        <a:srgbClr val="50E5F9"/>
      </a:accent3>
      <a:accent4>
        <a:srgbClr val="FDC300"/>
      </a:accent4>
      <a:accent5>
        <a:srgbClr val="000000"/>
      </a:accent5>
      <a:accent6>
        <a:srgbClr val="70AD47"/>
      </a:accent6>
      <a:hlink>
        <a:srgbClr val="0563C1"/>
      </a:hlink>
      <a:folHlink>
        <a:srgbClr val="71127A"/>
      </a:folHlink>
    </a:clrScheme>
    <a:fontScheme name="Office 2013 - Tema de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Tema de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99058018399FE84A8BF46B52A1519271" ma:contentTypeVersion="12" ma:contentTypeDescription="Crear nuevo documento." ma:contentTypeScope="" ma:versionID="2d39f114418ab781bcfd6ec35cfcbf90">
  <xsd:schema xmlns:xsd="http://www.w3.org/2001/XMLSchema" xmlns:xs="http://www.w3.org/2001/XMLSchema" xmlns:p="http://schemas.microsoft.com/office/2006/metadata/properties" xmlns:ns2="89927e0f-fadf-4a65-8392-27ed2f170196" xmlns:ns3="e428fd5a-e82b-4f31-b27b-be8c79e274e6" targetNamespace="http://schemas.microsoft.com/office/2006/metadata/properties" ma:root="true" ma:fieldsID="827fb409c03d99e2c5f6811f50d06884" ns2:_="" ns3:_="">
    <xsd:import namespace="89927e0f-fadf-4a65-8392-27ed2f170196"/>
    <xsd:import namespace="e428fd5a-e82b-4f31-b27b-be8c79e274e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927e0f-fadf-4a65-8392-27ed2f1701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Etiquetas de imagen" ma:readOnly="false" ma:fieldId="{5cf76f15-5ced-4ddc-b409-7134ff3c332f}" ma:taxonomyMulti="true" ma:sspId="d33c8c81-5745-4931-bcc4-c2aeafe86780"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BillingMetadata" ma:index="1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428fd5a-e82b-4f31-b27b-be8c79e274e6"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7a4534fa-e6bc-4a42-a96b-8e6863ef8e53}" ma:internalName="TaxCatchAll" ma:showField="CatchAllData" ma:web="e428fd5a-e82b-4f31-b27b-be8c79e274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428fd5a-e82b-4f31-b27b-be8c79e274e6" xsi:nil="true"/>
    <lcf76f155ced4ddcb4097134ff3c332f xmlns="89927e0f-fadf-4a65-8392-27ed2f17019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DC73A4C-8DA1-49A3-B56E-97F7A5543AB3}"/>
</file>

<file path=customXml/itemProps2.xml><?xml version="1.0" encoding="utf-8"?>
<ds:datastoreItem xmlns:ds="http://schemas.openxmlformats.org/officeDocument/2006/customXml" ds:itemID="{4FDCF9E2-F146-4B57-815C-4AE2BB6EF6FD}"/>
</file>

<file path=customXml/itemProps3.xml><?xml version="1.0" encoding="utf-8"?>
<ds:datastoreItem xmlns:ds="http://schemas.openxmlformats.org/officeDocument/2006/customXml" ds:itemID="{7C187757-80CC-4A37-9774-04AFDF3C1193}"/>
</file>

<file path=docProps/app.xml><?xml version="1.0" encoding="utf-8"?>
<Properties xmlns="http://schemas.openxmlformats.org/officeDocument/2006/extended-properties" xmlns:vt="http://schemas.openxmlformats.org/officeDocument/2006/docPropsVTypes">
  <Template/>
  <TotalTime>13823</TotalTime>
  <Words>1676</Words>
  <Application>Microsoft Office PowerPoint</Application>
  <PresentationFormat>Panorámica</PresentationFormat>
  <Paragraphs>71</Paragraphs>
  <Slides>44</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44</vt:i4>
      </vt:variant>
    </vt:vector>
  </HeadingPairs>
  <TitlesOfParts>
    <vt:vector size="52" baseType="lpstr">
      <vt:lpstr>Work Sans Bold Roman</vt:lpstr>
      <vt:lpstr>Arial</vt:lpstr>
      <vt:lpstr>Work Sans Light Roman</vt:lpstr>
      <vt:lpstr>WORK SANS SEMIBOLD ROMAN</vt:lpstr>
      <vt:lpstr>Work Sans Bold Roman</vt:lpstr>
      <vt:lpstr>Calibri Light</vt:lpstr>
      <vt:lpstr>Calibri</vt:lpstr>
      <vt:lpstr>Office 2013 - Tema de 2022</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Jorge Enrique Pedraza Sanchez</dc:creator>
  <cp:lastModifiedBy>juan pablo donoso</cp:lastModifiedBy>
  <cp:revision>157</cp:revision>
  <dcterms:created xsi:type="dcterms:W3CDTF">2020-10-01T23:51:28Z</dcterms:created>
  <dcterms:modified xsi:type="dcterms:W3CDTF">2026-06-02T01:56:27Z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11285-cafa-4fc9-8a9a-bd902089b24f_Enabled">
    <vt:lpwstr>true</vt:lpwstr>
  </property>
  <property fmtid="{D5CDD505-2E9C-101B-9397-08002B2CF9AE}" pid="3" name="MSIP_Label_fc111285-cafa-4fc9-8a9a-bd902089b24f_SetDate">
    <vt:lpwstr>2025-07-11T16:31:34Z</vt:lpwstr>
  </property>
  <property fmtid="{D5CDD505-2E9C-101B-9397-08002B2CF9AE}" pid="4" name="MSIP_Label_fc111285-cafa-4fc9-8a9a-bd902089b24f_Method">
    <vt:lpwstr>Privileged</vt:lpwstr>
  </property>
  <property fmtid="{D5CDD505-2E9C-101B-9397-08002B2CF9AE}" pid="5" name="MSIP_Label_fc111285-cafa-4fc9-8a9a-bd902089b24f_Name">
    <vt:lpwstr>Public</vt:lpwstr>
  </property>
  <property fmtid="{D5CDD505-2E9C-101B-9397-08002B2CF9AE}" pid="6" name="MSIP_Label_fc111285-cafa-4fc9-8a9a-bd902089b24f_SiteId">
    <vt:lpwstr>cbc2c381-2f2e-4d93-91d1-506c9316ace7</vt:lpwstr>
  </property>
  <property fmtid="{D5CDD505-2E9C-101B-9397-08002B2CF9AE}" pid="7" name="MSIP_Label_fc111285-cafa-4fc9-8a9a-bd902089b24f_ActionId">
    <vt:lpwstr>c6329c04-9ceb-4fca-88c8-0029777b3481</vt:lpwstr>
  </property>
  <property fmtid="{D5CDD505-2E9C-101B-9397-08002B2CF9AE}" pid="8" name="MSIP_Label_fc111285-cafa-4fc9-8a9a-bd902089b24f_ContentBits">
    <vt:lpwstr>0</vt:lpwstr>
  </property>
  <property fmtid="{D5CDD505-2E9C-101B-9397-08002B2CF9AE}" pid="9" name="MSIP_Label_fc111285-cafa-4fc9-8a9a-bd902089b24f_Tag">
    <vt:lpwstr>10, 0, 1, 1</vt:lpwstr>
  </property>
  <property fmtid="{D5CDD505-2E9C-101B-9397-08002B2CF9AE}" pid="10" name="ContentTypeId">
    <vt:lpwstr>0x01010099058018399FE84A8BF46B52A1519271</vt:lpwstr>
  </property>
</Properties>
</file>