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autoCompressPictures="0">
  <p:sldMasterIdLst>
    <p:sldMasterId id="2147483698" r:id="rId1"/>
  </p:sldMasterIdLst>
  <p:sldIdLst>
    <p:sldId id="260" r:id="rId2"/>
    <p:sldId id="259" r:id="rId3"/>
  </p:sldIdLst>
  <p:sldSz cx="16256000" cy="9144000"/>
  <p:notesSz cx="6858000" cy="9144000"/>
  <p:embeddedFontLst>
    <p:embeddedFont>
      <p:font typeface="Arial Narrow" panose="020B0606020202030204" pitchFamily="34" charset="0"/>
      <p:regular r:id="rId4"/>
      <p:bold r:id="rId5"/>
      <p:italic r:id="rId6"/>
      <p:boldItalic r:id="rId7"/>
    </p:embeddedFont>
    <p:embeddedFont>
      <p:font typeface="Montserrat" panose="00000500000000000000" pitchFamily="2" charset="0"/>
      <p:regular r:id="rId8"/>
      <p:bold r:id="rId9"/>
      <p:italic r:id="rId10"/>
      <p:boldItalic r:id="rId11"/>
    </p:embeddedFont>
    <p:embeddedFont>
      <p:font typeface="Open Sans" panose="020B0606030504020204" pitchFamily="34" charset="0"/>
      <p:regular r:id="rId12"/>
      <p:bold r:id="rId13"/>
      <p:italic r:id="rId14"/>
      <p:boldItalic r:id="rId15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 userDrawn="1">
          <p15:clr>
            <a:srgbClr val="A4A3A4"/>
          </p15:clr>
        </p15:guide>
        <p15:guide id="2" pos="512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E9EC"/>
    <a:srgbClr val="359946"/>
    <a:srgbClr val="E6EAE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9A0B0BC-CBE3-4381-AE3A-FA888AA4C530}" v="2" dt="2024-01-30T21:42:53.56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C89EF96-8CEA-46FF-86C4-4CE0E7609802}" styleName="Estilo claro 3 - Acento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E8B1032C-EA38-4F05-BA0D-38AFFFC7BED3}" styleName="Estilo claro 3 - Acento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93296810-A885-4BE3-A3E7-6D5BEEA58F35}" styleName="Estilo medio 2 - Énfasis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94640"/>
  </p:normalViewPr>
  <p:slideViewPr>
    <p:cSldViewPr snapToGrid="0" showGuides="1">
      <p:cViewPr varScale="1">
        <p:scale>
          <a:sx n="58" d="100"/>
          <a:sy n="58" d="100"/>
        </p:scale>
        <p:origin x="806" y="67"/>
      </p:cViewPr>
      <p:guideLst>
        <p:guide orient="horz" pos="2880"/>
        <p:guide pos="5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font" Target="fonts/font10.fntdata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font" Target="fonts/font4.fntdata"/><Relationship Id="rId12" Type="http://schemas.openxmlformats.org/officeDocument/2006/relationships/font" Target="fonts/font9.fntdata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font" Target="fonts/font8.fntdata"/><Relationship Id="rId5" Type="http://schemas.openxmlformats.org/officeDocument/2006/relationships/font" Target="fonts/font2.fntdata"/><Relationship Id="rId15" Type="http://schemas.openxmlformats.org/officeDocument/2006/relationships/font" Target="fonts/font12.fntdata"/><Relationship Id="rId10" Type="http://schemas.openxmlformats.org/officeDocument/2006/relationships/font" Target="fonts/font7.fntdata"/><Relationship Id="rId19" Type="http://schemas.openxmlformats.org/officeDocument/2006/relationships/tableStyles" Target="tableStyles.xml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font" Target="fonts/font11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32000" y="1496484"/>
            <a:ext cx="12192000" cy="3183467"/>
          </a:xfrm>
        </p:spPr>
        <p:txBody>
          <a:bodyPr anchor="b"/>
          <a:lstStyle>
            <a:lvl1pPr algn="ctr">
              <a:defRPr sz="8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032000" y="4802717"/>
            <a:ext cx="12192000" cy="2207683"/>
          </a:xfrm>
        </p:spPr>
        <p:txBody>
          <a:bodyPr/>
          <a:lstStyle>
            <a:lvl1pPr marL="0" indent="0" algn="ctr">
              <a:buNone/>
              <a:defRPr sz="3200"/>
            </a:lvl1pPr>
            <a:lvl2pPr marL="609585" indent="0" algn="ctr">
              <a:buNone/>
              <a:defRPr sz="2667"/>
            </a:lvl2pPr>
            <a:lvl3pPr marL="1219170" indent="0" algn="ctr">
              <a:buNone/>
              <a:defRPr sz="2400"/>
            </a:lvl3pPr>
            <a:lvl4pPr marL="1828754" indent="0" algn="ctr">
              <a:buNone/>
              <a:defRPr sz="2133"/>
            </a:lvl4pPr>
            <a:lvl5pPr marL="2438339" indent="0" algn="ctr">
              <a:buNone/>
              <a:defRPr sz="2133"/>
            </a:lvl5pPr>
            <a:lvl6pPr marL="3047924" indent="0" algn="ctr">
              <a:buNone/>
              <a:defRPr sz="2133"/>
            </a:lvl6pPr>
            <a:lvl7pPr marL="3657509" indent="0" algn="ctr">
              <a:buNone/>
              <a:defRPr sz="2133"/>
            </a:lvl7pPr>
            <a:lvl8pPr marL="4267093" indent="0" algn="ctr">
              <a:buNone/>
              <a:defRPr sz="2133"/>
            </a:lvl8pPr>
            <a:lvl9pPr marL="4876678" indent="0" algn="ctr">
              <a:buNone/>
              <a:defRPr sz="2133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85F4E7-6894-9F42-86A9-5F6A174CCEDC}" type="datetimeFigureOut">
              <a:rPr lang="es-ES_tradnl" smtClean="0"/>
              <a:t>23/08/2024</a:t>
            </a:fld>
            <a:endParaRPr lang="es-ES_trad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6133C-5E3F-8D45-9CB8-40E9CAD07CDB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1354313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85F4E7-6894-9F42-86A9-5F6A174CCEDC}" type="datetimeFigureOut">
              <a:rPr lang="es-ES_tradnl" smtClean="0"/>
              <a:t>23/08/2024</a:t>
            </a:fld>
            <a:endParaRPr lang="es-ES_trad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6133C-5E3F-8D45-9CB8-40E9CAD07CDB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8776467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9133" y="2279652"/>
            <a:ext cx="14020800" cy="3803649"/>
          </a:xfrm>
        </p:spPr>
        <p:txBody>
          <a:bodyPr anchor="b"/>
          <a:lstStyle>
            <a:lvl1pPr>
              <a:defRPr sz="8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9133" y="6119285"/>
            <a:ext cx="14020800" cy="2000249"/>
          </a:xfrm>
        </p:spPr>
        <p:txBody>
          <a:bodyPr/>
          <a:lstStyle>
            <a:lvl1pPr marL="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1pPr>
            <a:lvl2pPr marL="609585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85F4E7-6894-9F42-86A9-5F6A174CCEDC}" type="datetimeFigureOut">
              <a:rPr lang="es-ES_tradnl" smtClean="0"/>
              <a:t>23/08/2024</a:t>
            </a:fld>
            <a:endParaRPr lang="es-ES_trad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6133C-5E3F-8D45-9CB8-40E9CAD07CDB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9667291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17600" y="2434167"/>
            <a:ext cx="6908800" cy="5801784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0" y="2434167"/>
            <a:ext cx="6908800" cy="5801784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85F4E7-6894-9F42-86A9-5F6A174CCEDC}" type="datetimeFigureOut">
              <a:rPr lang="es-ES_tradnl" smtClean="0"/>
              <a:t>23/08/2024</a:t>
            </a:fld>
            <a:endParaRPr lang="es-ES_trad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6133C-5E3F-8D45-9CB8-40E9CAD07CDB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028460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9717" y="486834"/>
            <a:ext cx="14020800" cy="1767417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9718" y="2241551"/>
            <a:ext cx="6877049" cy="1098549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19718" y="3340100"/>
            <a:ext cx="6877049" cy="4912784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8229600" y="2241551"/>
            <a:ext cx="6910917" cy="1098549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8229600" y="3340100"/>
            <a:ext cx="6910917" cy="4912784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85F4E7-6894-9F42-86A9-5F6A174CCEDC}" type="datetimeFigureOut">
              <a:rPr lang="es-ES_tradnl" smtClean="0"/>
              <a:t>23/08/2024</a:t>
            </a:fld>
            <a:endParaRPr lang="es-ES_tradn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6133C-5E3F-8D45-9CB8-40E9CAD07CDB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6495761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85F4E7-6894-9F42-86A9-5F6A174CCEDC}" type="datetimeFigureOut">
              <a:rPr lang="es-ES_tradnl" smtClean="0"/>
              <a:t>23/08/2024</a:t>
            </a:fld>
            <a:endParaRPr lang="es-ES_trad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6133C-5E3F-8D45-9CB8-40E9CAD07CDB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8028803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85F4E7-6894-9F42-86A9-5F6A174CCEDC}" type="datetimeFigureOut">
              <a:rPr lang="es-ES_tradnl" smtClean="0"/>
              <a:t>23/08/2024</a:t>
            </a:fld>
            <a:endParaRPr lang="es-ES_tradn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6133C-5E3F-8D45-9CB8-40E9CAD07CDB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7561936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9718" y="609600"/>
            <a:ext cx="5242983" cy="2133600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10917" y="1316567"/>
            <a:ext cx="8229600" cy="6498167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9718" y="2743200"/>
            <a:ext cx="5242983" cy="5082117"/>
          </a:xfr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85F4E7-6894-9F42-86A9-5F6A174CCEDC}" type="datetimeFigureOut">
              <a:rPr lang="es-ES_tradnl" smtClean="0"/>
              <a:t>23/08/2024</a:t>
            </a:fld>
            <a:endParaRPr lang="es-ES_trad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6133C-5E3F-8D45-9CB8-40E9CAD07CDB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9205124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9718" y="609600"/>
            <a:ext cx="5242983" cy="2133600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10917" y="1316567"/>
            <a:ext cx="8229600" cy="6498167"/>
          </a:xfrm>
        </p:spPr>
        <p:txBody>
          <a:bodyPr anchor="t"/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9718" y="2743200"/>
            <a:ext cx="5242983" cy="5082117"/>
          </a:xfr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85F4E7-6894-9F42-86A9-5F6A174CCEDC}" type="datetimeFigureOut">
              <a:rPr lang="es-ES_tradnl" smtClean="0"/>
              <a:t>23/08/2024</a:t>
            </a:fld>
            <a:endParaRPr lang="es-ES_trad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6133C-5E3F-8D45-9CB8-40E9CAD07CDB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0089225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85F4E7-6894-9F42-86A9-5F6A174CCEDC}" type="datetimeFigureOut">
              <a:rPr lang="es-ES_tradnl" smtClean="0"/>
              <a:t>23/08/2024</a:t>
            </a:fld>
            <a:endParaRPr lang="es-ES_trad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6133C-5E3F-8D45-9CB8-40E9CAD07CDB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7751860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633200" y="486834"/>
            <a:ext cx="3505200" cy="7749117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17600" y="486834"/>
            <a:ext cx="10312400" cy="7749117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85F4E7-6894-9F42-86A9-5F6A174CCEDC}" type="datetimeFigureOut">
              <a:rPr lang="es-ES_tradnl" smtClean="0"/>
              <a:t>23/08/2024</a:t>
            </a:fld>
            <a:endParaRPr lang="es-ES_trad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6133C-5E3F-8D45-9CB8-40E9CAD07CDB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3481391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>
            <a:extLst>
              <a:ext uri="{FF2B5EF4-FFF2-40B4-BE49-F238E27FC236}">
                <a16:creationId xmlns:a16="http://schemas.microsoft.com/office/drawing/2014/main" id="{1205F47C-E99E-4B60-8F6C-CB61424A948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FE6EF506-45BE-D9F6-4411-C15A82E18F81}"/>
              </a:ext>
            </a:extLst>
          </p:cNvPr>
          <p:cNvSpPr/>
          <p:nvPr userDrawn="1"/>
        </p:nvSpPr>
        <p:spPr>
          <a:xfrm>
            <a:off x="6107025" y="2888977"/>
            <a:ext cx="8727687" cy="3177393"/>
          </a:xfrm>
          <a:prstGeom prst="rect">
            <a:avLst/>
          </a:prstGeom>
          <a:solidFill>
            <a:srgbClr val="E6EAE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sz="76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080FD1D-63D3-6A6E-7DD5-48B3BA3DAB4A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5991618" y="3939121"/>
            <a:ext cx="8727687" cy="2127249"/>
          </a:xfrm>
        </p:spPr>
        <p:txBody>
          <a:bodyPr>
            <a:normAutofit/>
          </a:bodyPr>
          <a:lstStyle>
            <a:lvl1pPr marL="0" indent="0" algn="l">
              <a:buNone/>
              <a:defRPr sz="1688" b="1">
                <a:solidFill>
                  <a:srgbClr val="359946"/>
                </a:solidFill>
                <a:latin typeface="Montserrat" pitchFamily="2" charset="77"/>
              </a:defRPr>
            </a:lvl1pPr>
          </a:lstStyle>
          <a:p>
            <a:pPr lvl="0"/>
            <a:r>
              <a:rPr lang="es-ES_tradnl" dirty="0"/>
              <a:t>TÍTULO DE LA PRESENTACIÓN AQUÍ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861C9934-896D-6181-CB6F-B65FB1B3F473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88907" y="7525288"/>
            <a:ext cx="822312" cy="1104000"/>
          </a:xfrm>
          <a:prstGeom prst="rect">
            <a:avLst/>
          </a:prstGeom>
        </p:spPr>
      </p:pic>
      <p:pic>
        <p:nvPicPr>
          <p:cNvPr id="17" name="Picture 16" descr="Graphical user interface, application, icon&#10;&#10;Description automatically generated">
            <a:extLst>
              <a:ext uri="{FF2B5EF4-FFF2-40B4-BE49-F238E27FC236}">
                <a16:creationId xmlns:a16="http://schemas.microsoft.com/office/drawing/2014/main" id="{3C05F2E9-223B-9F68-7DC4-D5B0C26DED34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47708" y="7525288"/>
            <a:ext cx="821507" cy="110400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9AC16DF4-F502-4DDD-0DD8-712A16FCBF4F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9567" y="7525288"/>
            <a:ext cx="821507" cy="11040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E0F882CD-AA78-7363-F35A-7F092152BAD7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2395" y="7525288"/>
            <a:ext cx="821507" cy="1104000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351D9A23-802E-8BDD-C530-6F32204C5979}"/>
              </a:ext>
            </a:extLst>
          </p:cNvPr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68144" y="7525288"/>
            <a:ext cx="821507" cy="1104000"/>
          </a:xfrm>
          <a:prstGeom prst="rect">
            <a:avLst/>
          </a:prstGeom>
        </p:spPr>
      </p:pic>
      <p:pic>
        <p:nvPicPr>
          <p:cNvPr id="21" name="Picture 20" descr="A picture containing text, outdoor&#10;&#10;Description automatically generated">
            <a:extLst>
              <a:ext uri="{FF2B5EF4-FFF2-40B4-BE49-F238E27FC236}">
                <a16:creationId xmlns:a16="http://schemas.microsoft.com/office/drawing/2014/main" id="{2A862E63-85B3-C967-32D4-FC37562FA16B}"/>
              </a:ext>
            </a:extLst>
          </p:cNvPr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72230" y="7525288"/>
            <a:ext cx="820423" cy="1104000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BFB64CF2-7918-9B9D-51F0-4CEDBCEA2B8C}"/>
              </a:ext>
            </a:extLst>
          </p:cNvPr>
          <p:cNvPicPr>
            <a:picLocks noChangeAspect="1"/>
          </p:cNvPicPr>
          <p:nvPr userDrawn="1"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15363" y="7525288"/>
            <a:ext cx="820423" cy="1104000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CF1276D6-C086-5F41-0CF9-60CE656D4843}"/>
              </a:ext>
            </a:extLst>
          </p:cNvPr>
          <p:cNvPicPr>
            <a:picLocks noChangeAspect="1"/>
          </p:cNvPicPr>
          <p:nvPr userDrawn="1"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96407" y="7745522"/>
            <a:ext cx="672000" cy="672000"/>
          </a:xfrm>
          <a:prstGeom prst="rect">
            <a:avLst/>
          </a:prstGeom>
        </p:spPr>
      </p:pic>
      <p:sp>
        <p:nvSpPr>
          <p:cNvPr id="24" name="Text Box 11">
            <a:extLst>
              <a:ext uri="{FF2B5EF4-FFF2-40B4-BE49-F238E27FC236}">
                <a16:creationId xmlns:a16="http://schemas.microsoft.com/office/drawing/2014/main" id="{069234CB-3797-515D-4B1E-037DC64D49CC}"/>
              </a:ext>
            </a:extLst>
          </p:cNvPr>
          <p:cNvSpPr txBox="1"/>
          <p:nvPr userDrawn="1"/>
        </p:nvSpPr>
        <p:spPr>
          <a:xfrm>
            <a:off x="9080771" y="8630366"/>
            <a:ext cx="429748" cy="196968"/>
          </a:xfrm>
          <a:prstGeom prst="rect">
            <a:avLst/>
          </a:prstGeom>
          <a:noFill/>
          <a:ln w="6350">
            <a:noFill/>
          </a:ln>
        </p:spPr>
        <p:txBody>
          <a:bodyPr rot="0" spcFirstLastPara="0" vert="horz" wrap="square" lIns="0" tIns="0" rIns="0" bIns="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296" b="0" i="0" kern="100" dirty="0">
                <a:solidFill>
                  <a:srgbClr val="0285C8"/>
                </a:solidFill>
                <a:effectLst/>
                <a:latin typeface="Arial Narrow" panose="020B0604020202020204" pitchFamily="34" charset="0"/>
                <a:ea typeface="Calibri" panose="020F0502020204030204" pitchFamily="34" charset="0"/>
                <a:cs typeface="Arial Narrow" panose="020B0604020202020204" pitchFamily="34" charset="0"/>
              </a:rPr>
              <a:t>5781-1</a:t>
            </a:r>
            <a:endParaRPr lang="en-CO" sz="296" b="0" i="0" kern="100" dirty="0">
              <a:effectLst/>
              <a:latin typeface="Arial Narrow" panose="020B0604020202020204" pitchFamily="34" charset="0"/>
              <a:ea typeface="Calibri" panose="020F0502020204030204" pitchFamily="34" charset="0"/>
              <a:cs typeface="Arial Narrow" panose="020B0604020202020204" pitchFamily="34" charset="0"/>
            </a:endParaRPr>
          </a:p>
        </p:txBody>
      </p:sp>
      <p:sp>
        <p:nvSpPr>
          <p:cNvPr id="25" name="Text Box 12">
            <a:extLst>
              <a:ext uri="{FF2B5EF4-FFF2-40B4-BE49-F238E27FC236}">
                <a16:creationId xmlns:a16="http://schemas.microsoft.com/office/drawing/2014/main" id="{D6567490-A198-18FC-6795-1D8FE26D11AF}"/>
              </a:ext>
            </a:extLst>
          </p:cNvPr>
          <p:cNvSpPr txBox="1"/>
          <p:nvPr userDrawn="1"/>
        </p:nvSpPr>
        <p:spPr>
          <a:xfrm>
            <a:off x="9686183" y="8632736"/>
            <a:ext cx="944549" cy="196968"/>
          </a:xfrm>
          <a:prstGeom prst="rect">
            <a:avLst/>
          </a:prstGeom>
          <a:noFill/>
          <a:ln w="6350">
            <a:noFill/>
          </a:ln>
        </p:spPr>
        <p:txBody>
          <a:bodyPr rot="0" spcFirstLastPara="0" vert="horz" wrap="square" lIns="0" tIns="0" rIns="0" bIns="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296" kern="100" dirty="0">
                <a:solidFill>
                  <a:srgbClr val="0285C8"/>
                </a:solidFill>
                <a:effectLst/>
                <a:latin typeface="Arial Narrow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SA-CER-551308</a:t>
            </a:r>
            <a:endParaRPr lang="en-CO" sz="296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6" name="Text Box 13">
            <a:extLst>
              <a:ext uri="{FF2B5EF4-FFF2-40B4-BE49-F238E27FC236}">
                <a16:creationId xmlns:a16="http://schemas.microsoft.com/office/drawing/2014/main" id="{2461DC3A-B05A-B21E-304A-6071ED0CADF0}"/>
              </a:ext>
            </a:extLst>
          </p:cNvPr>
          <p:cNvSpPr txBox="1"/>
          <p:nvPr userDrawn="1"/>
        </p:nvSpPr>
        <p:spPr>
          <a:xfrm>
            <a:off x="10532276" y="8629288"/>
            <a:ext cx="944549" cy="196968"/>
          </a:xfrm>
          <a:prstGeom prst="rect">
            <a:avLst/>
          </a:prstGeom>
          <a:noFill/>
          <a:ln w="6350">
            <a:noFill/>
          </a:ln>
        </p:spPr>
        <p:txBody>
          <a:bodyPr rot="0" spcFirstLastPara="0" vert="horz" wrap="square" lIns="0" tIns="0" rIns="0" bIns="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296" kern="100" dirty="0">
                <a:solidFill>
                  <a:srgbClr val="0285C8"/>
                </a:solidFill>
                <a:effectLst/>
                <a:latin typeface="Arial Narrow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ST-CER955060</a:t>
            </a:r>
            <a:endParaRPr lang="en-CO" sz="296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7" name="Text Box 14">
            <a:extLst>
              <a:ext uri="{FF2B5EF4-FFF2-40B4-BE49-F238E27FC236}">
                <a16:creationId xmlns:a16="http://schemas.microsoft.com/office/drawing/2014/main" id="{611FDF22-8905-9E22-84F0-89AD66790446}"/>
              </a:ext>
            </a:extLst>
          </p:cNvPr>
          <p:cNvSpPr txBox="1"/>
          <p:nvPr userDrawn="1"/>
        </p:nvSpPr>
        <p:spPr>
          <a:xfrm>
            <a:off x="11369747" y="8620821"/>
            <a:ext cx="944549" cy="196968"/>
          </a:xfrm>
          <a:prstGeom prst="rect">
            <a:avLst/>
          </a:prstGeom>
          <a:noFill/>
          <a:ln w="6350">
            <a:noFill/>
          </a:ln>
        </p:spPr>
        <p:txBody>
          <a:bodyPr rot="0" spcFirstLastPara="0" vert="horz" wrap="square" lIns="0" tIns="0" rIns="0" bIns="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296" kern="100" dirty="0">
                <a:solidFill>
                  <a:srgbClr val="0285C8"/>
                </a:solidFill>
                <a:effectLst/>
                <a:latin typeface="Arial Narrow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 CER9669331</a:t>
            </a:r>
            <a:endParaRPr lang="en-CO" sz="296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8" name="Text Box 15">
            <a:extLst>
              <a:ext uri="{FF2B5EF4-FFF2-40B4-BE49-F238E27FC236}">
                <a16:creationId xmlns:a16="http://schemas.microsoft.com/office/drawing/2014/main" id="{98CA0E43-6A03-BEDD-5DA3-B93589E53903}"/>
              </a:ext>
            </a:extLst>
          </p:cNvPr>
          <p:cNvSpPr txBox="1"/>
          <p:nvPr userDrawn="1"/>
        </p:nvSpPr>
        <p:spPr>
          <a:xfrm>
            <a:off x="12206619" y="8610965"/>
            <a:ext cx="944549" cy="196968"/>
          </a:xfrm>
          <a:prstGeom prst="rect">
            <a:avLst/>
          </a:prstGeom>
          <a:noFill/>
          <a:ln w="6350">
            <a:noFill/>
          </a:ln>
        </p:spPr>
        <p:txBody>
          <a:bodyPr rot="0" spcFirstLastPara="0" vert="horz" wrap="square" lIns="0" tIns="0" rIns="0" bIns="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296" kern="100" dirty="0">
                <a:solidFill>
                  <a:srgbClr val="0285C8"/>
                </a:solidFill>
                <a:effectLst/>
                <a:latin typeface="Arial Narrow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SGA-2000495</a:t>
            </a:r>
            <a:endParaRPr lang="en-CO" sz="296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9" name="Text Box 16">
            <a:extLst>
              <a:ext uri="{FF2B5EF4-FFF2-40B4-BE49-F238E27FC236}">
                <a16:creationId xmlns:a16="http://schemas.microsoft.com/office/drawing/2014/main" id="{B1955B94-5208-47DD-9940-2E16F233C0CE}"/>
              </a:ext>
            </a:extLst>
          </p:cNvPr>
          <p:cNvSpPr txBox="1"/>
          <p:nvPr userDrawn="1"/>
        </p:nvSpPr>
        <p:spPr>
          <a:xfrm>
            <a:off x="13903512" y="8613331"/>
            <a:ext cx="944549" cy="196968"/>
          </a:xfrm>
          <a:prstGeom prst="rect">
            <a:avLst/>
          </a:prstGeom>
          <a:noFill/>
          <a:ln w="6350">
            <a:noFill/>
          </a:ln>
        </p:spPr>
        <p:txBody>
          <a:bodyPr rot="0" spcFirstLastPara="0" vert="horz" wrap="square" lIns="0" tIns="0" rIns="0" bIns="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296" kern="100" dirty="0">
                <a:solidFill>
                  <a:srgbClr val="0285C8"/>
                </a:solidFill>
                <a:effectLst/>
                <a:latin typeface="Arial Narrow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CP-CER-PB0655</a:t>
            </a:r>
            <a:endParaRPr lang="en-CO" sz="338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0" name="Text Box 17">
            <a:extLst>
              <a:ext uri="{FF2B5EF4-FFF2-40B4-BE49-F238E27FC236}">
                <a16:creationId xmlns:a16="http://schemas.microsoft.com/office/drawing/2014/main" id="{021D3C25-7DED-974B-DAB5-7E85EEA08414}"/>
              </a:ext>
            </a:extLst>
          </p:cNvPr>
          <p:cNvSpPr txBox="1"/>
          <p:nvPr userDrawn="1"/>
        </p:nvSpPr>
        <p:spPr>
          <a:xfrm>
            <a:off x="14753299" y="8613331"/>
            <a:ext cx="944549" cy="196968"/>
          </a:xfrm>
          <a:prstGeom prst="rect">
            <a:avLst/>
          </a:prstGeom>
          <a:noFill/>
          <a:ln w="6350">
            <a:noFill/>
          </a:ln>
        </p:spPr>
        <p:txBody>
          <a:bodyPr rot="0" spcFirstLastPara="0" vert="horz" wrap="square" lIns="0" tIns="0" rIns="0" bIns="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296" kern="100" dirty="0">
                <a:solidFill>
                  <a:srgbClr val="0285C8"/>
                </a:solidFill>
                <a:effectLst/>
                <a:latin typeface="Arial Narrow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RJ-CER855787</a:t>
            </a:r>
            <a:endParaRPr lang="en-CO" sz="296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0B2BA28E-501C-4996-9416-67F7CEED017D}"/>
              </a:ext>
            </a:extLst>
          </p:cNvPr>
          <p:cNvSpPr/>
          <p:nvPr userDrawn="1"/>
        </p:nvSpPr>
        <p:spPr>
          <a:xfrm>
            <a:off x="10260233" y="726479"/>
            <a:ext cx="3522139" cy="949922"/>
          </a:xfrm>
          <a:prstGeom prst="rect">
            <a:avLst/>
          </a:prstGeom>
          <a:solidFill>
            <a:srgbClr val="E5E9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760"/>
          </a:p>
        </p:txBody>
      </p:sp>
      <p:sp>
        <p:nvSpPr>
          <p:cNvPr id="4" name="Marcador de posición de imagen 3">
            <a:extLst>
              <a:ext uri="{FF2B5EF4-FFF2-40B4-BE49-F238E27FC236}">
                <a16:creationId xmlns:a16="http://schemas.microsoft.com/office/drawing/2014/main" id="{E89EC0D3-20CE-459C-B642-CE154BBC451F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10244667" y="726021"/>
            <a:ext cx="3505200" cy="933449"/>
          </a:xfrm>
        </p:spPr>
        <p:txBody>
          <a:bodyPr>
            <a:normAutofit/>
          </a:bodyPr>
          <a:lstStyle>
            <a:lvl1pPr marL="0" indent="0">
              <a:buNone/>
              <a:defRPr sz="591">
                <a:latin typeface="Montserrat" panose="00000500000000000000" pitchFamily="50" charset="0"/>
              </a:defRPr>
            </a:lvl1pPr>
          </a:lstStyle>
          <a:p>
            <a:r>
              <a:rPr lang="en-US" dirty="0" err="1"/>
              <a:t>Inserte</a:t>
            </a:r>
            <a:r>
              <a:rPr lang="en-US" dirty="0"/>
              <a:t> </a:t>
            </a:r>
            <a:r>
              <a:rPr lang="en-US" dirty="0" err="1"/>
              <a:t>aq</a:t>
            </a:r>
            <a:r>
              <a:rPr lang="es-MX" dirty="0" err="1"/>
              <a:t>uí</a:t>
            </a:r>
            <a:r>
              <a:rPr lang="es-MX" dirty="0"/>
              <a:t> el logo de la dependencia.</a:t>
            </a:r>
          </a:p>
        </p:txBody>
      </p:sp>
    </p:spTree>
    <p:extLst>
      <p:ext uri="{BB962C8B-B14F-4D97-AF65-F5344CB8AC3E}">
        <p14:creationId xmlns:p14="http://schemas.microsoft.com/office/powerpoint/2010/main" val="392458422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880">
          <p15:clr>
            <a:srgbClr val="FBAE40"/>
          </p15:clr>
        </p15:guide>
        <p15:guide id="2" pos="5120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Diseño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>
            <a:extLst>
              <a:ext uri="{FF2B5EF4-FFF2-40B4-BE49-F238E27FC236}">
                <a16:creationId xmlns:a16="http://schemas.microsoft.com/office/drawing/2014/main" id="{C87F2045-31F6-4739-81B3-EEE093B05F9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</p:spPr>
      </p:pic>
      <p:sp>
        <p:nvSpPr>
          <p:cNvPr id="9" name="Título 4">
            <a:extLst>
              <a:ext uri="{FF2B5EF4-FFF2-40B4-BE49-F238E27FC236}">
                <a16:creationId xmlns:a16="http://schemas.microsoft.com/office/drawing/2014/main" id="{B9C78640-9365-4D14-B9C5-A6732031CBD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22304" y="2326987"/>
            <a:ext cx="14947899" cy="6153727"/>
          </a:xfrm>
        </p:spPr>
        <p:txBody>
          <a:bodyPr anchor="t">
            <a:normAutofit/>
          </a:bodyPr>
          <a:lstStyle/>
          <a:p>
            <a:pPr algn="l"/>
            <a:r>
              <a:rPr lang="es-ES" sz="1013" b="1" i="0" dirty="0">
                <a:solidFill>
                  <a:srgbClr val="359546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¿De dónde viene?</a:t>
            </a:r>
            <a:br>
              <a:rPr lang="es-ES" sz="760" b="1" i="0" dirty="0">
                <a:solidFill>
                  <a:srgbClr val="000000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</a:br>
            <a:br>
              <a:rPr lang="es-ES" sz="760" b="1" i="0" dirty="0">
                <a:solidFill>
                  <a:srgbClr val="000000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</a:br>
            <a:r>
              <a:rPr lang="es-ES" sz="760" i="0" dirty="0">
                <a:solidFill>
                  <a:srgbClr val="000000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Al contrario del pensamiento popular, el texto de </a:t>
            </a:r>
            <a:r>
              <a:rPr lang="es-ES" sz="760" i="0" dirty="0" err="1">
                <a:solidFill>
                  <a:srgbClr val="000000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Lorem</a:t>
            </a:r>
            <a:r>
              <a:rPr lang="es-ES" sz="760" i="0" dirty="0">
                <a:solidFill>
                  <a:srgbClr val="000000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s-ES" sz="760" i="0" dirty="0" err="1">
                <a:solidFill>
                  <a:srgbClr val="000000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Ipsum</a:t>
            </a:r>
            <a:r>
              <a:rPr lang="es-ES" sz="760" i="0" dirty="0">
                <a:solidFill>
                  <a:srgbClr val="000000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no es simplemente texto aleatorio. Tiene sus </a:t>
            </a:r>
            <a:r>
              <a:rPr lang="es-ES" sz="760" i="0" dirty="0" err="1">
                <a:solidFill>
                  <a:srgbClr val="000000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raices</a:t>
            </a:r>
            <a:r>
              <a:rPr lang="es-ES" sz="760" i="0" dirty="0">
                <a:solidFill>
                  <a:srgbClr val="000000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en una pieza </a:t>
            </a:r>
            <a:r>
              <a:rPr lang="es-ES" sz="760" i="0" dirty="0" err="1">
                <a:solidFill>
                  <a:srgbClr val="000000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cl´sica</a:t>
            </a:r>
            <a:r>
              <a:rPr lang="es-ES" sz="760" i="0" dirty="0">
                <a:solidFill>
                  <a:srgbClr val="000000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de la literatura del </a:t>
            </a:r>
            <a:r>
              <a:rPr lang="es-ES" sz="760" i="0" dirty="0" err="1">
                <a:solidFill>
                  <a:srgbClr val="000000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Latin</a:t>
            </a:r>
            <a:r>
              <a:rPr lang="es-ES" sz="760" i="0" dirty="0">
                <a:solidFill>
                  <a:srgbClr val="000000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, que data del año 45 antes de Cristo, haciendo que este adquiera mas de 2000 años de </a:t>
            </a:r>
            <a:r>
              <a:rPr lang="es-ES" sz="760" i="0" dirty="0" err="1">
                <a:solidFill>
                  <a:srgbClr val="000000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antiguedad</a:t>
            </a:r>
            <a:r>
              <a:rPr lang="es-ES" sz="760" i="0" dirty="0">
                <a:solidFill>
                  <a:srgbClr val="000000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 Richard </a:t>
            </a:r>
            <a:r>
              <a:rPr lang="es-ES" sz="760" i="0" dirty="0" err="1">
                <a:solidFill>
                  <a:srgbClr val="000000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McClintock</a:t>
            </a:r>
            <a:r>
              <a:rPr lang="es-ES" sz="760" i="0" dirty="0">
                <a:solidFill>
                  <a:srgbClr val="000000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, un profesor de </a:t>
            </a:r>
            <a:r>
              <a:rPr lang="es-ES" sz="760" i="0" dirty="0" err="1">
                <a:solidFill>
                  <a:srgbClr val="000000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Latin</a:t>
            </a:r>
            <a:r>
              <a:rPr lang="es-ES" sz="760" i="0" dirty="0">
                <a:solidFill>
                  <a:srgbClr val="000000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de la Universidad de Hampden-</a:t>
            </a:r>
            <a:r>
              <a:rPr lang="es-ES" sz="760" i="0" dirty="0" err="1">
                <a:solidFill>
                  <a:srgbClr val="000000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Sydney</a:t>
            </a:r>
            <a:r>
              <a:rPr lang="es-ES" sz="760" i="0" dirty="0">
                <a:solidFill>
                  <a:srgbClr val="000000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en Virginia, encontró una de las palabras más oscuras de la lengua del latín, "</a:t>
            </a:r>
            <a:r>
              <a:rPr lang="es-ES" sz="760" i="0" dirty="0" err="1">
                <a:solidFill>
                  <a:srgbClr val="000000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consecteur</a:t>
            </a:r>
            <a:r>
              <a:rPr lang="es-ES" sz="760" i="0" dirty="0">
                <a:solidFill>
                  <a:srgbClr val="000000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", en un pasaje de </a:t>
            </a:r>
            <a:r>
              <a:rPr lang="es-ES" sz="760" i="0" dirty="0" err="1">
                <a:solidFill>
                  <a:srgbClr val="000000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Lorem</a:t>
            </a:r>
            <a:r>
              <a:rPr lang="es-ES" sz="760" i="0" dirty="0">
                <a:solidFill>
                  <a:srgbClr val="000000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s-ES" sz="760" i="0" dirty="0" err="1">
                <a:solidFill>
                  <a:srgbClr val="000000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Ipsum</a:t>
            </a:r>
            <a:r>
              <a:rPr lang="es-ES" sz="760" i="0" dirty="0">
                <a:solidFill>
                  <a:srgbClr val="000000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, y al seguir leyendo distintos textos del latín, descubrió la fuente indudable. </a:t>
            </a:r>
            <a:r>
              <a:rPr lang="es-ES" sz="760" i="0" dirty="0" err="1">
                <a:solidFill>
                  <a:srgbClr val="000000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Lorem</a:t>
            </a:r>
            <a:r>
              <a:rPr lang="es-ES" sz="760" i="0" dirty="0">
                <a:solidFill>
                  <a:srgbClr val="000000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s-ES" sz="760" i="0" dirty="0" err="1">
                <a:solidFill>
                  <a:srgbClr val="000000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Ipsum</a:t>
            </a:r>
            <a:r>
              <a:rPr lang="es-ES" sz="760" i="0" dirty="0">
                <a:solidFill>
                  <a:srgbClr val="000000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viene de las secciones 1.10.32 y 1.10.33 de "de </a:t>
            </a:r>
            <a:r>
              <a:rPr lang="es-ES" sz="760" i="0" dirty="0" err="1">
                <a:solidFill>
                  <a:srgbClr val="000000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Finnibus</a:t>
            </a:r>
            <a:r>
              <a:rPr lang="es-ES" sz="760" i="0" dirty="0">
                <a:solidFill>
                  <a:srgbClr val="000000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s-ES" sz="760" i="0" dirty="0" err="1">
                <a:solidFill>
                  <a:srgbClr val="000000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Bonorum</a:t>
            </a:r>
            <a:r>
              <a:rPr lang="es-ES" sz="760" i="0" dirty="0">
                <a:solidFill>
                  <a:srgbClr val="000000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et </a:t>
            </a:r>
            <a:r>
              <a:rPr lang="es-ES" sz="760" i="0" dirty="0" err="1">
                <a:solidFill>
                  <a:srgbClr val="000000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Malorum</a:t>
            </a:r>
            <a:r>
              <a:rPr lang="es-ES" sz="760" i="0" dirty="0">
                <a:solidFill>
                  <a:srgbClr val="000000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" (Los Extremos del Bien y El Mal) por Cicero, escrito en el año 45 antes de Cristo. Este libro es un tratado de teoría de éticas, muy popular durante el Renacimiento. La primera </a:t>
            </a:r>
            <a:r>
              <a:rPr lang="es-ES" sz="760" i="0" dirty="0" err="1">
                <a:solidFill>
                  <a:srgbClr val="000000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linea</a:t>
            </a:r>
            <a:r>
              <a:rPr lang="es-ES" sz="760" i="0" dirty="0">
                <a:solidFill>
                  <a:srgbClr val="000000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del </a:t>
            </a:r>
            <a:r>
              <a:rPr lang="es-ES" sz="760" i="0" dirty="0" err="1">
                <a:solidFill>
                  <a:srgbClr val="000000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Lorem</a:t>
            </a:r>
            <a:r>
              <a:rPr lang="es-ES" sz="760" i="0" dirty="0">
                <a:solidFill>
                  <a:srgbClr val="000000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s-ES" sz="760" i="0" dirty="0" err="1">
                <a:solidFill>
                  <a:srgbClr val="000000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Ipsum</a:t>
            </a:r>
            <a:r>
              <a:rPr lang="es-ES" sz="760" i="0" dirty="0">
                <a:solidFill>
                  <a:srgbClr val="000000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, "</a:t>
            </a:r>
            <a:r>
              <a:rPr lang="es-ES" sz="760" i="0" dirty="0" err="1">
                <a:solidFill>
                  <a:srgbClr val="000000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Lorem</a:t>
            </a:r>
            <a:r>
              <a:rPr lang="es-ES" sz="760" i="0" dirty="0">
                <a:solidFill>
                  <a:srgbClr val="000000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s-ES" sz="760" i="0" dirty="0" err="1">
                <a:solidFill>
                  <a:srgbClr val="000000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ipsum</a:t>
            </a:r>
            <a:r>
              <a:rPr lang="es-ES" sz="760" i="0" dirty="0">
                <a:solidFill>
                  <a:srgbClr val="000000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dolor </a:t>
            </a:r>
            <a:r>
              <a:rPr lang="es-ES" sz="760" i="0" dirty="0" err="1">
                <a:solidFill>
                  <a:srgbClr val="000000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sit</a:t>
            </a:r>
            <a:r>
              <a:rPr lang="es-ES" sz="760" i="0" dirty="0">
                <a:solidFill>
                  <a:srgbClr val="000000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s-ES" sz="760" i="0" dirty="0" err="1">
                <a:solidFill>
                  <a:srgbClr val="000000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amet</a:t>
            </a:r>
            <a:r>
              <a:rPr lang="es-ES" sz="760" i="0" dirty="0">
                <a:solidFill>
                  <a:srgbClr val="000000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..", viene de una </a:t>
            </a:r>
            <a:r>
              <a:rPr lang="es-ES" sz="760" i="0" dirty="0" err="1">
                <a:solidFill>
                  <a:srgbClr val="000000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linea</a:t>
            </a:r>
            <a:r>
              <a:rPr lang="es-ES" sz="760" i="0" dirty="0">
                <a:solidFill>
                  <a:srgbClr val="000000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en la sección 1.10.32</a:t>
            </a:r>
            <a:br>
              <a:rPr lang="es-ES" sz="760" i="0" dirty="0">
                <a:solidFill>
                  <a:srgbClr val="000000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</a:br>
            <a:br>
              <a:rPr lang="es-ES" sz="760" i="0" dirty="0">
                <a:solidFill>
                  <a:srgbClr val="000000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</a:br>
            <a:r>
              <a:rPr lang="es-ES" sz="760" i="0" dirty="0">
                <a:solidFill>
                  <a:srgbClr val="000000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El trozo de texto estándar de </a:t>
            </a:r>
            <a:r>
              <a:rPr lang="es-ES" sz="760" i="0" dirty="0" err="1">
                <a:solidFill>
                  <a:srgbClr val="000000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Lorem</a:t>
            </a:r>
            <a:r>
              <a:rPr lang="es-ES" sz="760" i="0" dirty="0">
                <a:solidFill>
                  <a:srgbClr val="000000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s-ES" sz="760" i="0" dirty="0" err="1">
                <a:solidFill>
                  <a:srgbClr val="000000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Ipsum</a:t>
            </a:r>
            <a:r>
              <a:rPr lang="es-ES" sz="760" i="0" dirty="0">
                <a:solidFill>
                  <a:srgbClr val="000000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usado desde el año 1500 es reproducido debajo para aquellos interesados. Las secciones 1.10.32 y 1.10.33 de "de </a:t>
            </a:r>
            <a:r>
              <a:rPr lang="es-ES" sz="760" i="0" dirty="0" err="1">
                <a:solidFill>
                  <a:srgbClr val="000000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Finibus</a:t>
            </a:r>
            <a:r>
              <a:rPr lang="es-ES" sz="760" i="0" dirty="0">
                <a:solidFill>
                  <a:srgbClr val="000000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s-ES" sz="760" i="0" dirty="0" err="1">
                <a:solidFill>
                  <a:srgbClr val="000000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Bonorum</a:t>
            </a:r>
            <a:r>
              <a:rPr lang="es-ES" sz="760" i="0" dirty="0">
                <a:solidFill>
                  <a:srgbClr val="000000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et </a:t>
            </a:r>
            <a:r>
              <a:rPr lang="es-ES" sz="760" i="0" dirty="0" err="1">
                <a:solidFill>
                  <a:srgbClr val="000000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Malorum</a:t>
            </a:r>
            <a:r>
              <a:rPr lang="es-ES" sz="760" i="0" dirty="0">
                <a:solidFill>
                  <a:srgbClr val="000000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" por Cicero son también reproducidas en su forma original exacta, acompañadas por versiones en Inglés de la traducción realizada en 1914 por H. Rackham.</a:t>
            </a:r>
            <a:endParaRPr lang="es-ES" sz="76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543305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seño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n 12">
            <a:extLst>
              <a:ext uri="{FF2B5EF4-FFF2-40B4-BE49-F238E27FC236}">
                <a16:creationId xmlns:a16="http://schemas.microsoft.com/office/drawing/2014/main" id="{5D3FFD73-9BB8-4010-B4D4-195DC6BF359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</p:spPr>
      </p:pic>
      <p:sp>
        <p:nvSpPr>
          <p:cNvPr id="12" name="Text Placeholder 10">
            <a:extLst>
              <a:ext uri="{FF2B5EF4-FFF2-40B4-BE49-F238E27FC236}">
                <a16:creationId xmlns:a16="http://schemas.microsoft.com/office/drawing/2014/main" id="{2F82BA67-6869-4799-9965-ED4690FC7869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991618" y="3939121"/>
            <a:ext cx="8727687" cy="2127249"/>
          </a:xfrm>
        </p:spPr>
        <p:txBody>
          <a:bodyPr>
            <a:normAutofit/>
          </a:bodyPr>
          <a:lstStyle>
            <a:lvl1pPr marL="0" indent="0" algn="l">
              <a:buNone/>
              <a:defRPr sz="1688" b="1">
                <a:solidFill>
                  <a:srgbClr val="359946"/>
                </a:solidFill>
                <a:latin typeface="Montserrat" pitchFamily="2" charset="77"/>
              </a:defRPr>
            </a:lvl1pPr>
          </a:lstStyle>
          <a:p>
            <a:pPr lvl="0"/>
            <a:r>
              <a:rPr lang="es-ES_tradnl" dirty="0"/>
              <a:t>TÍTULO PRINCIPAL</a:t>
            </a:r>
          </a:p>
          <a:p>
            <a:pPr lvl="0"/>
            <a:r>
              <a:rPr lang="es-ES_tradnl" dirty="0"/>
              <a:t>AQUÍ</a:t>
            </a:r>
          </a:p>
        </p:txBody>
      </p:sp>
    </p:spTree>
    <p:extLst>
      <p:ext uri="{BB962C8B-B14F-4D97-AF65-F5344CB8AC3E}">
        <p14:creationId xmlns:p14="http://schemas.microsoft.com/office/powerpoint/2010/main" val="31923758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17600" y="486834"/>
            <a:ext cx="14020800" cy="17674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7600" y="2434167"/>
            <a:ext cx="14020800" cy="58017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17600" y="8475134"/>
            <a:ext cx="36576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85F4E7-6894-9F42-86A9-5F6A174CCEDC}" type="datetimeFigureOut">
              <a:rPr lang="es-ES_tradnl" smtClean="0"/>
              <a:t>23/08/2024</a:t>
            </a:fld>
            <a:endParaRPr lang="es-ES_trad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384800" y="8475134"/>
            <a:ext cx="54864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480800" y="8475134"/>
            <a:ext cx="36576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A6133C-5E3F-8D45-9CB8-40E9CAD07CDB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7820687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  <p:sldLayoutId id="2147483700" r:id="rId2"/>
    <p:sldLayoutId id="2147483701" r:id="rId3"/>
    <p:sldLayoutId id="2147483702" r:id="rId4"/>
    <p:sldLayoutId id="2147483703" r:id="rId5"/>
    <p:sldLayoutId id="2147483704" r:id="rId6"/>
    <p:sldLayoutId id="2147483705" r:id="rId7"/>
    <p:sldLayoutId id="2147483706" r:id="rId8"/>
    <p:sldLayoutId id="2147483707" r:id="rId9"/>
    <p:sldLayoutId id="2147483708" r:id="rId10"/>
    <p:sldLayoutId id="2147483709" r:id="rId11"/>
    <p:sldLayoutId id="2147483710" r:id="rId12"/>
    <p:sldLayoutId id="2147483712" r:id="rId13"/>
    <p:sldLayoutId id="2147483650" r:id="rId14"/>
  </p:sldLayoutIdLst>
  <p:txStyles>
    <p:titleStyle>
      <a:lvl1pPr algn="l" defTabSz="1219170" rtl="0" eaLnBrk="1" latinLnBrk="0" hangingPunct="1">
        <a:lnSpc>
          <a:spcPct val="90000"/>
        </a:lnSpc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4792" indent="-304792" algn="l" defTabSz="1219170" rtl="0" eaLnBrk="1" latinLnBrk="0" hangingPunct="1">
        <a:lnSpc>
          <a:spcPct val="90000"/>
        </a:lnSpc>
        <a:spcBef>
          <a:spcPts val="1333"/>
        </a:spcBef>
        <a:buFont typeface="Arial" panose="020B0604020202020204" pitchFamily="34" charset="0"/>
        <a:buChar char="•"/>
        <a:defRPr sz="3733" kern="1200">
          <a:solidFill>
            <a:schemeClr val="tx1"/>
          </a:solidFill>
          <a:latin typeface="+mn-lt"/>
          <a:ea typeface="+mn-ea"/>
          <a:cs typeface="+mn-cs"/>
        </a:defRPr>
      </a:lvl1pPr>
      <a:lvl2pPr marL="914377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mailto:medicosg-sst@deaj.ramajudicial.gov.co" TargetMode="Externa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7BC48ED0-AE39-F85A-045F-D89A3759CFF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pPr algn="ctr"/>
            <a:r>
              <a:rPr lang="es-CO" altLang="es-CO" sz="4800" dirty="0"/>
              <a:t>EVALUACIONES MEDICAS OCUPACIONALES</a:t>
            </a:r>
            <a:endParaRPr lang="es-MX" sz="4800" dirty="0">
              <a:solidFill>
                <a:schemeClr val="tx1"/>
              </a:solidFill>
            </a:endParaRPr>
          </a:p>
        </p:txBody>
      </p:sp>
      <p:sp>
        <p:nvSpPr>
          <p:cNvPr id="4" name="Marcador de posición de imagen 3">
            <a:extLst>
              <a:ext uri="{FF2B5EF4-FFF2-40B4-BE49-F238E27FC236}">
                <a16:creationId xmlns:a16="http://schemas.microsoft.com/office/drawing/2014/main" id="{5CD6C1B8-4118-7982-39D0-7F4E7EBE5DD5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2" name="Marcador de texto 4">
            <a:extLst>
              <a:ext uri="{FF2B5EF4-FFF2-40B4-BE49-F238E27FC236}">
                <a16:creationId xmlns:a16="http://schemas.microsoft.com/office/drawing/2014/main" id="{5853E94A-5C09-CE32-E0C1-88E37544168E}"/>
              </a:ext>
            </a:extLst>
          </p:cNvPr>
          <p:cNvSpPr txBox="1">
            <a:spLocks/>
          </p:cNvSpPr>
          <p:nvPr/>
        </p:nvSpPr>
        <p:spPr>
          <a:xfrm>
            <a:off x="660063" y="7770009"/>
            <a:ext cx="1620922" cy="360079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600" kern="1200">
                <a:solidFill>
                  <a:schemeClr val="tx1"/>
                </a:solidFill>
                <a:latin typeface="Cairo" panose="00000500000000000000" pitchFamily="2" charset="-78"/>
                <a:ea typeface="+mn-ea"/>
                <a:cs typeface="Cairo" panose="00000500000000000000" pitchFamily="2" charset="-78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CO" dirty="0"/>
              <a:t>Carrera 7 # 27-18</a:t>
            </a:r>
          </a:p>
          <a:p>
            <a:endParaRPr lang="es-CO" dirty="0"/>
          </a:p>
          <a:p>
            <a:r>
              <a:rPr lang="es-MX" dirty="0"/>
              <a:t>601 3127011</a:t>
            </a:r>
          </a:p>
        </p:txBody>
      </p:sp>
      <p:sp>
        <p:nvSpPr>
          <p:cNvPr id="9" name="Marcador de texto 4">
            <a:extLst>
              <a:ext uri="{FF2B5EF4-FFF2-40B4-BE49-F238E27FC236}">
                <a16:creationId xmlns:a16="http://schemas.microsoft.com/office/drawing/2014/main" id="{F0D56E1F-B3DF-A104-AA58-C40CE4920FE4}"/>
              </a:ext>
            </a:extLst>
          </p:cNvPr>
          <p:cNvSpPr txBox="1">
            <a:spLocks/>
          </p:cNvSpPr>
          <p:nvPr/>
        </p:nvSpPr>
        <p:spPr>
          <a:xfrm>
            <a:off x="660063" y="7545155"/>
            <a:ext cx="1620922" cy="116366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600" kern="1200">
                <a:solidFill>
                  <a:schemeClr val="tx1"/>
                </a:solidFill>
                <a:latin typeface="Cairo" panose="00000500000000000000" pitchFamily="2" charset="-78"/>
                <a:ea typeface="+mn-ea"/>
                <a:cs typeface="Cairo" panose="00000500000000000000" pitchFamily="2" charset="-78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MX" dirty="0"/>
              <a:t>www.ramajudicial.gov.co</a:t>
            </a:r>
          </a:p>
        </p:txBody>
      </p:sp>
    </p:spTree>
    <p:extLst>
      <p:ext uri="{BB962C8B-B14F-4D97-AF65-F5344CB8AC3E}">
        <p14:creationId xmlns:p14="http://schemas.microsoft.com/office/powerpoint/2010/main" val="1335538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>
            <a:extLst>
              <a:ext uri="{FF2B5EF4-FFF2-40B4-BE49-F238E27FC236}">
                <a16:creationId xmlns:a16="http://schemas.microsoft.com/office/drawing/2014/main" id="{A24B812C-E909-BE63-39D2-714A71FEFA2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54050" y="1863161"/>
            <a:ext cx="14947899" cy="6153727"/>
          </a:xfrm>
        </p:spPr>
        <p:txBody>
          <a:bodyPr>
            <a:normAutofit/>
          </a:bodyPr>
          <a:lstStyle/>
          <a:p>
            <a:pPr algn="just">
              <a:defRPr/>
            </a:pPr>
            <a:r>
              <a:rPr lang="es-MX" altLang="es-CO" sz="2700" dirty="0">
                <a:latin typeface="Arial" panose="020B0604020202020204" pitchFamily="34" charset="0"/>
                <a:cs typeface="Calibri" panose="020F0502020204030204" pitchFamily="34" charset="0"/>
              </a:rPr>
              <a:t>Al realizar el proceso de contratación de exámenes medico ocupacionales se deben tener en cuenta el los siguientes documentos:</a:t>
            </a:r>
            <a:endParaRPr lang="es-CO" dirty="0"/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0AB02E6A-0169-5C3E-2F8E-0E74170340DE}"/>
              </a:ext>
            </a:extLst>
          </p:cNvPr>
          <p:cNvSpPr txBox="1"/>
          <p:nvPr/>
        </p:nvSpPr>
        <p:spPr>
          <a:xfrm>
            <a:off x="1374913" y="2830661"/>
            <a:ext cx="12738652" cy="33239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400" dirty="0">
                <a:latin typeface="Arial" panose="020B0604020202020204" pitchFamily="34" charset="0"/>
                <a:cs typeface="Arial" panose="020B0604020202020204" pitchFamily="34" charset="0"/>
              </a:rPr>
              <a:t>P-SST-06 Procedimiento EMO - Historias Clínicas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400" dirty="0">
                <a:latin typeface="Arial" panose="020B0604020202020204" pitchFamily="34" charset="0"/>
                <a:cs typeface="Arial" panose="020B0604020202020204" pitchFamily="34" charset="0"/>
              </a:rPr>
              <a:t>F-SST-04 Solicitud de Exámenes Médicos Ocupacionales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400" dirty="0">
                <a:latin typeface="Arial" panose="020B0604020202020204" pitchFamily="34" charset="0"/>
                <a:cs typeface="Arial" panose="020B0604020202020204" pitchFamily="34" charset="0"/>
              </a:rPr>
              <a:t>F-SST-17 Socialización a recomendaciones medico laborales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400" dirty="0">
                <a:latin typeface="Arial" panose="020B0604020202020204" pitchFamily="34" charset="0"/>
                <a:cs typeface="Arial" panose="020B0604020202020204" pitchFamily="34" charset="0"/>
              </a:rPr>
              <a:t>F-SST-20 Verificación cumplimiento proveedor S.O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400" dirty="0">
                <a:latin typeface="Arial" panose="020B0604020202020204" pitchFamily="34" charset="0"/>
                <a:cs typeface="Arial" panose="020B0604020202020204" pitchFamily="34" charset="0"/>
              </a:rPr>
              <a:t>F-SST-21 Profesiograma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400" dirty="0">
                <a:latin typeface="Arial" panose="020B0604020202020204" pitchFamily="34" charset="0"/>
                <a:cs typeface="Arial" panose="020B0604020202020204" pitchFamily="34" charset="0"/>
              </a:rPr>
              <a:t>F-SST-22 Base Datos Exámenes Médicos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400" dirty="0">
                <a:latin typeface="Arial" panose="020B0604020202020204" pitchFamily="34" charset="0"/>
                <a:cs typeface="Arial" panose="020B0604020202020204" pitchFamily="34" charset="0"/>
              </a:rPr>
              <a:t>Solicitar las IPS contratista de evaluaciones medicas el informe de diagnóstico de condiciones de salud y (F-SST-22 Base Datos Exámenes Médicos)</a:t>
            </a:r>
            <a:br>
              <a:rPr lang="es-ES" dirty="0"/>
            </a:br>
            <a:endParaRPr lang="es-CO" dirty="0"/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B9AB4868-5AC4-D01A-C36C-7CA5817456C5}"/>
              </a:ext>
            </a:extLst>
          </p:cNvPr>
          <p:cNvSpPr txBox="1"/>
          <p:nvPr/>
        </p:nvSpPr>
        <p:spPr>
          <a:xfrm>
            <a:off x="765313" y="6154648"/>
            <a:ext cx="14947899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buFont typeface="Arial" panose="020B0604020202020204" pitchFamily="34" charset="0"/>
              <a:buNone/>
            </a:pPr>
            <a:r>
              <a:rPr lang="es-CO" altLang="es-CO" sz="2700" b="1" u="sng" dirty="0">
                <a:latin typeface="Arial" panose="020B0604020202020204" pitchFamily="34" charset="0"/>
                <a:cs typeface="Arial" panose="020B0604020202020204" pitchFamily="34" charset="0"/>
              </a:rPr>
              <a:t>Nota: </a:t>
            </a:r>
            <a:r>
              <a:rPr lang="es-CO" altLang="es-CO" sz="2700" dirty="0">
                <a:latin typeface="Arial" panose="020B0604020202020204" pitchFamily="34" charset="0"/>
                <a:cs typeface="Arial" panose="020B0604020202020204" pitchFamily="34" charset="0"/>
              </a:rPr>
              <a:t>Una vez terminada la ejecución del contrato, se debe solicitar a la IPS contratada el envío el informe de condiciones de salud, a su vez, se debe solicitar el formato </a:t>
            </a:r>
            <a:r>
              <a:rPr lang="es-MX" altLang="es-CO" sz="2700" dirty="0">
                <a:latin typeface="Arial" panose="020B0604020202020204" pitchFamily="34" charset="0"/>
                <a:cs typeface="Arial" panose="020B0604020202020204" pitchFamily="34" charset="0"/>
              </a:rPr>
              <a:t>F-SST-22 Base Datos Exámenes Médicos totalmente diligenciado y enviarlo al correo: </a:t>
            </a:r>
          </a:p>
          <a:p>
            <a:pPr algn="just">
              <a:buFont typeface="Arial" panose="020B0604020202020204" pitchFamily="34" charset="0"/>
              <a:buNone/>
            </a:pPr>
            <a:r>
              <a:rPr lang="es-MX" altLang="es-CO" sz="2700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medicosg-sst@deaj.ramajudicial.gov.co</a:t>
            </a:r>
            <a:r>
              <a:rPr lang="es-MX" altLang="es-CO" sz="27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030807109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13477</TotalTime>
  <Words>148</Words>
  <Application>Microsoft Office PowerPoint</Application>
  <PresentationFormat>Personalizado</PresentationFormat>
  <Paragraphs>15</Paragraphs>
  <Slides>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9" baseType="lpstr">
      <vt:lpstr>Calibri</vt:lpstr>
      <vt:lpstr>Arial Narrow</vt:lpstr>
      <vt:lpstr>Calibri Light</vt:lpstr>
      <vt:lpstr>Open Sans</vt:lpstr>
      <vt:lpstr>Montserrat</vt:lpstr>
      <vt:lpstr>Arial</vt:lpstr>
      <vt:lpstr>Tema de Office</vt:lpstr>
      <vt:lpstr>Presentación de PowerPoint</vt:lpstr>
      <vt:lpstr>Al realizar el proceso de contratación de exámenes medico ocupacionales se deben tener en cuenta el los siguientes documentos: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subject/>
  <dc:creator>Carlos Adolfo Venegas Betancourt</dc:creator>
  <cp:keywords/>
  <dc:description/>
  <cp:lastModifiedBy>Johana Paola Cruz Herrera</cp:lastModifiedBy>
  <cp:revision>19</cp:revision>
  <dcterms:created xsi:type="dcterms:W3CDTF">2023-04-26T23:13:57Z</dcterms:created>
  <dcterms:modified xsi:type="dcterms:W3CDTF">2024-08-24T04:21:29Z</dcterms:modified>
  <cp:category/>
</cp:coreProperties>
</file>