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sldIdLst>
    <p:sldId id="256" r:id="rId2"/>
    <p:sldId id="277" r:id="rId3"/>
    <p:sldId id="280" r:id="rId4"/>
    <p:sldId id="281" r:id="rId5"/>
    <p:sldId id="282" r:id="rId6"/>
    <p:sldId id="259" r:id="rId7"/>
    <p:sldId id="284" r:id="rId8"/>
    <p:sldId id="285" r:id="rId9"/>
    <p:sldId id="286" r:id="rId10"/>
    <p:sldId id="287" r:id="rId11"/>
    <p:sldId id="288" r:id="rId12"/>
    <p:sldId id="289" r:id="rId13"/>
    <p:sldId id="290" r:id="rId14"/>
    <p:sldId id="291" r:id="rId15"/>
    <p:sldId id="292" r:id="rId16"/>
    <p:sldId id="293" r:id="rId17"/>
    <p:sldId id="295" r:id="rId18"/>
    <p:sldId id="296" r:id="rId19"/>
    <p:sldId id="297" r:id="rId20"/>
    <p:sldId id="298" r:id="rId21"/>
    <p:sldId id="299" r:id="rId22"/>
    <p:sldId id="294" r:id="rId23"/>
    <p:sldId id="300" r:id="rId24"/>
  </p:sldIdLst>
  <p:sldSz cx="18288000" cy="10287000"/>
  <p:notesSz cx="6858000" cy="9144000"/>
  <p:embeddedFontLst>
    <p:embeddedFont>
      <p:font typeface="Arial Black" panose="020B0A04020102020204" pitchFamily="34" charset="0"/>
      <p:bold r:id="rId25"/>
    </p:embeddedFont>
    <p:embeddedFont>
      <p:font typeface="Arial Rounded MT Bold" panose="020F0704030504030204" pitchFamily="34" charset="0"/>
      <p:regular r:id="rId26"/>
    </p:embeddedFont>
    <p:embeddedFont>
      <p:font typeface="Microsoft PhagsPa" panose="020B0502040204020203" pitchFamily="34" charset="0"/>
      <p:regular r:id="rId27"/>
      <p:bold r:id="rId28"/>
    </p:embeddedFont>
    <p:embeddedFont>
      <p:font typeface="Montserrat" panose="00000500000000000000" pitchFamily="2" charset="0"/>
      <p:regular r:id="rId29"/>
      <p:bold r:id="rId30"/>
      <p:italic r:id="rId31"/>
      <p:boldItalic r:id="rId32"/>
    </p:embeddedFont>
    <p:embeddedFont>
      <p:font typeface="Trebuchet MS" panose="020B0603020202020204" pitchFamily="34" charset="0"/>
      <p:regular r:id="rId33"/>
      <p:bold r:id="rId34"/>
      <p:italic r:id="rId35"/>
      <p:boldItalic r:id="rId36"/>
    </p:embeddedFont>
    <p:embeddedFont>
      <p:font typeface="Wingdings 3" panose="05040102010807070707" pitchFamily="18" charset="2"/>
      <p:regular r:id="rId3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15D13"/>
    <a:srgbClr val="FFCC66"/>
    <a:srgbClr val="095B31"/>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6" d="100"/>
          <a:sy n="56" d="100"/>
        </p:scale>
        <p:origin x="80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10.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 name="Group 6"/>
          <p:cNvGrpSpPr/>
          <p:nvPr/>
        </p:nvGrpSpPr>
        <p:grpSpPr>
          <a:xfrm>
            <a:off x="0" y="-12700"/>
            <a:ext cx="18288000" cy="10299701"/>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2260601" y="3606801"/>
            <a:ext cx="11650404" cy="2469453"/>
          </a:xfrm>
        </p:spPr>
        <p:txBody>
          <a:bodyPr anchor="b">
            <a:noAutofit/>
          </a:bodyPr>
          <a:lstStyle>
            <a:lvl1pPr algn="r">
              <a:defRPr sz="8100">
                <a:solidFill>
                  <a:schemeClr val="accent1"/>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260601" y="6076250"/>
            <a:ext cx="11650404" cy="1645349"/>
          </a:xfrm>
        </p:spPr>
        <p:txBody>
          <a:bodyPr anchor="t"/>
          <a:lstStyle>
            <a:lvl1pPr marL="0" indent="0" algn="r">
              <a:buNone/>
              <a:defRPr>
                <a:solidFill>
                  <a:schemeClr val="tx1">
                    <a:lumMod val="50000"/>
                    <a:lumOff val="50000"/>
                  </a:schemeClr>
                </a:solidFill>
              </a:defRPr>
            </a:lvl1pPr>
            <a:lvl2pPr marL="685800" indent="0" algn="ctr">
              <a:buNone/>
              <a:defRPr>
                <a:solidFill>
                  <a:schemeClr val="tx1">
                    <a:tint val="75000"/>
                  </a:schemeClr>
                </a:solidFill>
              </a:defRPr>
            </a:lvl2pPr>
            <a:lvl3pPr marL="1371600" indent="0" algn="ctr">
              <a:buNone/>
              <a:defRPr>
                <a:solidFill>
                  <a:schemeClr val="tx1">
                    <a:tint val="75000"/>
                  </a:schemeClr>
                </a:solidFill>
              </a:defRPr>
            </a:lvl3pPr>
            <a:lvl4pPr marL="2057400" indent="0" algn="ctr">
              <a:buNone/>
              <a:defRPr>
                <a:solidFill>
                  <a:schemeClr val="tx1">
                    <a:tint val="75000"/>
                  </a:schemeClr>
                </a:solidFill>
              </a:defRPr>
            </a:lvl4pPr>
            <a:lvl5pPr marL="2743200" indent="0" algn="ctr">
              <a:buNone/>
              <a:defRPr>
                <a:solidFill>
                  <a:schemeClr val="tx1">
                    <a:tint val="75000"/>
                  </a:schemeClr>
                </a:solidFill>
              </a:defRPr>
            </a:lvl5pPr>
            <a:lvl6pPr marL="3429000" indent="0" algn="ctr">
              <a:buNone/>
              <a:defRPr>
                <a:solidFill>
                  <a:schemeClr val="tx1">
                    <a:tint val="75000"/>
                  </a:schemeClr>
                </a:solidFill>
              </a:defRPr>
            </a:lvl6pPr>
            <a:lvl7pPr marL="4114800" indent="0" algn="ctr">
              <a:buNone/>
              <a:defRPr>
                <a:solidFill>
                  <a:schemeClr val="tx1">
                    <a:tint val="75000"/>
                  </a:schemeClr>
                </a:solidFill>
              </a:defRPr>
            </a:lvl7pPr>
            <a:lvl8pPr marL="4800600" indent="0" algn="ctr">
              <a:buNone/>
              <a:defRPr>
                <a:solidFill>
                  <a:schemeClr val="tx1">
                    <a:tint val="75000"/>
                  </a:schemeClr>
                </a:solidFill>
              </a:defRPr>
            </a:lvl8pPr>
            <a:lvl9pPr marL="54864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2070382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5400"/>
            </a:lvl1p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3145496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016003" y="4051301"/>
            <a:ext cx="12895002" cy="2739872"/>
          </a:xfrm>
        </p:spPr>
        <p:txBody>
          <a:bodyPr anchor="b"/>
          <a:lstStyle>
            <a:lvl1pPr algn="l">
              <a:defRPr sz="6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16003" y="6791172"/>
            <a:ext cx="12895002" cy="1290600"/>
          </a:xfrm>
        </p:spPr>
        <p:txBody>
          <a:bodyPr anchor="t"/>
          <a:lstStyle>
            <a:lvl1pPr marL="0" indent="0" algn="l">
              <a:buNone/>
              <a:defRPr sz="3000">
                <a:solidFill>
                  <a:schemeClr val="tx1">
                    <a:lumMod val="50000"/>
                    <a:lumOff val="50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1D8BD707-D9CF-40AE-B4C6-C98DA3205C09}" type="datetimeFigureOut">
              <a:rPr lang="en-US" smtClean="0"/>
              <a:pPr/>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40524320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16002" y="3240884"/>
            <a:ext cx="6276053" cy="582115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7634955" y="3240884"/>
            <a:ext cx="6276051" cy="58211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3/7/2025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4262895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13618" y="3241475"/>
            <a:ext cx="6278435" cy="864393"/>
          </a:xfrm>
        </p:spPr>
        <p:txBody>
          <a:bodyPr anchor="b">
            <a:noAutofit/>
          </a:bodyPr>
          <a:lstStyle>
            <a:lvl1pPr marL="0" indent="0">
              <a:buNone/>
              <a:defRPr sz="3600" b="0"/>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s-ES"/>
              <a:t>Haga clic para modificar los estilos de texto del patrón</a:t>
            </a:r>
          </a:p>
        </p:txBody>
      </p:sp>
      <p:sp>
        <p:nvSpPr>
          <p:cNvPr id="4" name="Content Placeholder 3"/>
          <p:cNvSpPr>
            <a:spLocks noGrp="1"/>
          </p:cNvSpPr>
          <p:nvPr>
            <p:ph sz="half" idx="2"/>
          </p:nvPr>
        </p:nvSpPr>
        <p:spPr>
          <a:xfrm>
            <a:off x="1013618" y="4105868"/>
            <a:ext cx="6278435" cy="4956176"/>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7632575" y="3241475"/>
            <a:ext cx="6278427" cy="864393"/>
          </a:xfrm>
        </p:spPr>
        <p:txBody>
          <a:bodyPr anchor="b">
            <a:noAutofit/>
          </a:bodyPr>
          <a:lstStyle>
            <a:lvl1pPr marL="0" indent="0">
              <a:buNone/>
              <a:defRPr sz="3600" b="0"/>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s-ES"/>
              <a:t>Haga clic para modificar los estilos de texto del patrón</a:t>
            </a:r>
          </a:p>
        </p:txBody>
      </p:sp>
      <p:sp>
        <p:nvSpPr>
          <p:cNvPr id="6" name="Content Placeholder 5"/>
          <p:cNvSpPr>
            <a:spLocks noGrp="1"/>
          </p:cNvSpPr>
          <p:nvPr>
            <p:ph sz="quarter" idx="4"/>
          </p:nvPr>
        </p:nvSpPr>
        <p:spPr>
          <a:xfrm>
            <a:off x="7632577" y="4105868"/>
            <a:ext cx="6278426" cy="4956176"/>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3/7/2025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1240135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1016001" y="914400"/>
            <a:ext cx="12895002" cy="1981200"/>
          </a:xfrm>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3/7/2025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170996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7591792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016001" y="2247906"/>
            <a:ext cx="5781792" cy="1917699"/>
          </a:xfrm>
        </p:spPr>
        <p:txBody>
          <a:bodyPr anchor="b">
            <a:normAutofit/>
          </a:bodyPr>
          <a:lstStyle>
            <a:lvl1pPr>
              <a:defRPr sz="30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7140692" y="772387"/>
            <a:ext cx="6770312" cy="8289656"/>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016001" y="4165604"/>
            <a:ext cx="5781792" cy="3876674"/>
          </a:xfrm>
        </p:spPr>
        <p:txBody>
          <a:bodyPr>
            <a:normAutofit/>
          </a:bodyPr>
          <a:lstStyle>
            <a:lvl1pPr marL="0" indent="0">
              <a:buNone/>
              <a:defRPr sz="2100"/>
            </a:lvl1pPr>
            <a:lvl2pPr marL="685595" indent="0">
              <a:buNone/>
              <a:defRPr sz="2100"/>
            </a:lvl2pPr>
            <a:lvl3pPr marL="1371189" indent="0">
              <a:buNone/>
              <a:defRPr sz="1800"/>
            </a:lvl3pPr>
            <a:lvl4pPr marL="2056784" indent="0">
              <a:buNone/>
              <a:defRPr sz="1500"/>
            </a:lvl4pPr>
            <a:lvl5pPr marL="2742377" indent="0">
              <a:buNone/>
              <a:defRPr sz="1500"/>
            </a:lvl5pPr>
            <a:lvl6pPr marL="3427971" indent="0">
              <a:buNone/>
              <a:defRPr sz="1500"/>
            </a:lvl6pPr>
            <a:lvl7pPr marL="4113566" indent="0">
              <a:buNone/>
              <a:defRPr sz="1500"/>
            </a:lvl7pPr>
            <a:lvl8pPr marL="4799160" indent="0">
              <a:buNone/>
              <a:defRPr sz="1500"/>
            </a:lvl8pPr>
            <a:lvl9pPr marL="5484755" indent="0">
              <a:buNone/>
              <a:defRPr sz="15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1D8BD707-D9CF-40AE-B4C6-C98DA3205C09}" type="datetimeFigureOut">
              <a:rPr lang="en-US" smtClean="0"/>
              <a:pPr/>
              <a:t>3/7/2025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826348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016002" y="7200900"/>
            <a:ext cx="12895001" cy="850107"/>
          </a:xfrm>
        </p:spPr>
        <p:txBody>
          <a:bodyPr anchor="b">
            <a:normAutofit/>
          </a:bodyPr>
          <a:lstStyle>
            <a:lvl1pPr algn="l">
              <a:defRPr sz="36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016001" y="914400"/>
            <a:ext cx="12895002" cy="5768577"/>
          </a:xfrm>
        </p:spPr>
        <p:txBody>
          <a:bodyPr anchor="t">
            <a:normAutofit/>
          </a:bodyPr>
          <a:lstStyle>
            <a:lvl1pPr marL="0" indent="0" algn="ctr">
              <a:buNone/>
              <a:defRPr sz="2400"/>
            </a:lvl1pPr>
            <a:lvl2pPr marL="685800" indent="0">
              <a:buNone/>
              <a:defRPr sz="2400"/>
            </a:lvl2pPr>
            <a:lvl3pPr marL="1371600" indent="0">
              <a:buNone/>
              <a:defRPr sz="24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16002" y="8051007"/>
            <a:ext cx="12895001" cy="1011036"/>
          </a:xfrm>
        </p:spPr>
        <p:txBody>
          <a:bodyPr>
            <a:normAutofit/>
          </a:bodyPr>
          <a:lstStyle>
            <a:lvl1pPr marL="0" indent="0">
              <a:buNone/>
              <a:defRPr sz="18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1D8BD707-D9CF-40AE-B4C6-C98DA3205C09}" type="datetimeFigureOut">
              <a:rPr lang="en-US" smtClean="0"/>
              <a:pPr/>
              <a:t>3/7/2025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3392890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016003" y="914400"/>
            <a:ext cx="12895002" cy="5105400"/>
          </a:xfrm>
        </p:spPr>
        <p:txBody>
          <a:bodyPr anchor="ctr">
            <a:normAutofit/>
          </a:bodyPr>
          <a:lstStyle>
            <a:lvl1pPr algn="l">
              <a:defRPr sz="66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16003" y="6705600"/>
            <a:ext cx="12895002" cy="2356443"/>
          </a:xfrm>
        </p:spPr>
        <p:txBody>
          <a:bodyPr anchor="ctr">
            <a:normAutofit/>
          </a:bodyPr>
          <a:lstStyle>
            <a:lvl1pPr marL="0" indent="0" algn="l">
              <a:buNone/>
              <a:defRPr sz="2700">
                <a:solidFill>
                  <a:schemeClr val="tx1">
                    <a:lumMod val="75000"/>
                    <a:lumOff val="25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1D8BD707-D9CF-40AE-B4C6-C98DA3205C09}" type="datetimeFigureOut">
              <a:rPr lang="en-US" smtClean="0"/>
              <a:pPr/>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20205082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397001" y="914400"/>
            <a:ext cx="12141201" cy="4533900"/>
          </a:xfrm>
        </p:spPr>
        <p:txBody>
          <a:bodyPr anchor="ctr">
            <a:normAutofit/>
          </a:bodyPr>
          <a:lstStyle>
            <a:lvl1pPr algn="l">
              <a:defRPr sz="6600" b="0" cap="none"/>
            </a:lvl1pPr>
          </a:lstStyle>
          <a:p>
            <a:r>
              <a:rPr lang="es-ES"/>
              <a:t>Haga clic para modificar el estilo de título del patrón</a:t>
            </a:r>
            <a:endParaRPr lang="en-US" dirty="0"/>
          </a:p>
        </p:txBody>
      </p:sp>
      <p:sp>
        <p:nvSpPr>
          <p:cNvPr id="23" name="Text Placeholder 9"/>
          <p:cNvSpPr>
            <a:spLocks noGrp="1"/>
          </p:cNvSpPr>
          <p:nvPr>
            <p:ph type="body" sz="quarter" idx="13"/>
          </p:nvPr>
        </p:nvSpPr>
        <p:spPr>
          <a:xfrm>
            <a:off x="2049209" y="5448300"/>
            <a:ext cx="10836786" cy="571500"/>
          </a:xfrm>
        </p:spPr>
        <p:txBody>
          <a:bodyPr anchor="ctr">
            <a:noAutofit/>
          </a:bodyPr>
          <a:lstStyle>
            <a:lvl1pPr marL="0" indent="0">
              <a:buFontTx/>
              <a:buNone/>
              <a:defRPr sz="2400">
                <a:solidFill>
                  <a:schemeClr val="tx1">
                    <a:lumMod val="50000"/>
                    <a:lumOff val="50000"/>
                  </a:schemeClr>
                </a:solidFill>
              </a:defRPr>
            </a:lvl1pPr>
            <a:lvl2pPr marL="685800" indent="0">
              <a:buFontTx/>
              <a:buNone/>
              <a:defRPr/>
            </a:lvl2pPr>
            <a:lvl3pPr marL="1371600" indent="0">
              <a:buFontTx/>
              <a:buNone/>
              <a:defRPr/>
            </a:lvl3pPr>
            <a:lvl4pPr marL="2057400" indent="0">
              <a:buFontTx/>
              <a:buNone/>
              <a:defRPr/>
            </a:lvl4pPr>
            <a:lvl5pPr marL="27432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1016003" y="6705600"/>
            <a:ext cx="12895002" cy="2356443"/>
          </a:xfrm>
        </p:spPr>
        <p:txBody>
          <a:bodyPr anchor="ctr">
            <a:normAutofit/>
          </a:bodyPr>
          <a:lstStyle>
            <a:lvl1pPr marL="0" indent="0" algn="l">
              <a:buNone/>
              <a:defRPr sz="2700">
                <a:solidFill>
                  <a:schemeClr val="tx1">
                    <a:lumMod val="75000"/>
                    <a:lumOff val="25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1D8BD707-D9CF-40AE-B4C6-C98DA3205C09}" type="datetimeFigureOut">
              <a:rPr lang="en-US" smtClean="0"/>
              <a:pPr/>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
        <p:nvSpPr>
          <p:cNvPr id="20" name="TextBox 19"/>
          <p:cNvSpPr txBox="1"/>
          <p:nvPr/>
        </p:nvSpPr>
        <p:spPr>
          <a:xfrm>
            <a:off x="812805" y="1185567"/>
            <a:ext cx="914400" cy="877164"/>
          </a:xfrm>
          <a:prstGeom prst="rect">
            <a:avLst/>
          </a:prstGeom>
        </p:spPr>
        <p:txBody>
          <a:bodyPr vert="horz" lIns="137160" tIns="68580" rIns="137160" bIns="68580" rtlCol="0" anchor="ctr">
            <a:noAutofit/>
          </a:bodyPr>
          <a:lstStyle/>
          <a:p>
            <a:pPr lvl="0"/>
            <a:r>
              <a:rPr lang="en-US" sz="12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13339517" y="4329834"/>
            <a:ext cx="914400" cy="877164"/>
          </a:xfrm>
          <a:prstGeom prst="rect">
            <a:avLst/>
          </a:prstGeom>
        </p:spPr>
        <p:txBody>
          <a:bodyPr vert="horz" lIns="137160" tIns="68580" rIns="137160" bIns="68580" rtlCol="0" anchor="ctr">
            <a:noAutofit/>
          </a:bodyPr>
          <a:lstStyle/>
          <a:p>
            <a:pPr lvl="0"/>
            <a:r>
              <a:rPr lang="en-US" sz="12000" baseline="0" dirty="0">
                <a:ln w="3175" cmpd="sng">
                  <a:noFill/>
                </a:ln>
                <a:solidFill>
                  <a:schemeClr val="accent1">
                    <a:lumMod val="60000"/>
                    <a:lumOff val="40000"/>
                  </a:schemeClr>
                </a:solidFill>
                <a:latin typeface="Arial"/>
              </a:rPr>
              <a:t>”</a:t>
            </a:r>
            <a:endParaRPr lang="en-US" sz="2700" dirty="0">
              <a:solidFill>
                <a:schemeClr val="accent1">
                  <a:lumMod val="60000"/>
                  <a:lumOff val="40000"/>
                </a:schemeClr>
              </a:solidFill>
              <a:latin typeface="Arial"/>
            </a:endParaRPr>
          </a:p>
        </p:txBody>
      </p:sp>
    </p:spTree>
    <p:extLst>
      <p:ext uri="{BB962C8B-B14F-4D97-AF65-F5344CB8AC3E}">
        <p14:creationId xmlns:p14="http://schemas.microsoft.com/office/powerpoint/2010/main" val="9168217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016003" y="2897982"/>
            <a:ext cx="12895002" cy="3893190"/>
          </a:xfrm>
        </p:spPr>
        <p:txBody>
          <a:bodyPr anchor="b">
            <a:normAutofit/>
          </a:bodyPr>
          <a:lstStyle>
            <a:lvl1pPr algn="l">
              <a:defRPr sz="66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16003" y="6791172"/>
            <a:ext cx="12895002" cy="2270871"/>
          </a:xfrm>
        </p:spPr>
        <p:txBody>
          <a:bodyPr anchor="t">
            <a:normAutofit/>
          </a:bodyPr>
          <a:lstStyle>
            <a:lvl1pPr marL="0" indent="0" algn="l">
              <a:buNone/>
              <a:defRPr sz="2700">
                <a:solidFill>
                  <a:schemeClr val="tx1">
                    <a:lumMod val="75000"/>
                    <a:lumOff val="25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1D8BD707-D9CF-40AE-B4C6-C98DA3205C09}" type="datetimeFigureOut">
              <a:rPr lang="en-US" smtClean="0"/>
              <a:pPr/>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15820559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397001" y="914400"/>
            <a:ext cx="12141201" cy="4533900"/>
          </a:xfrm>
        </p:spPr>
        <p:txBody>
          <a:bodyPr anchor="ctr">
            <a:normAutofit/>
          </a:bodyPr>
          <a:lstStyle>
            <a:lvl1pPr algn="l">
              <a:defRPr sz="6600" b="0" cap="none"/>
            </a:lvl1pPr>
          </a:lstStyle>
          <a:p>
            <a:r>
              <a:rPr lang="es-ES"/>
              <a:t>Haga clic para modificar el estilo de título del patrón</a:t>
            </a:r>
            <a:endParaRPr lang="en-US" dirty="0"/>
          </a:p>
        </p:txBody>
      </p:sp>
      <p:sp>
        <p:nvSpPr>
          <p:cNvPr id="23" name="Text Placeholder 9"/>
          <p:cNvSpPr>
            <a:spLocks noGrp="1"/>
          </p:cNvSpPr>
          <p:nvPr>
            <p:ph type="body" sz="quarter" idx="13"/>
          </p:nvPr>
        </p:nvSpPr>
        <p:spPr>
          <a:xfrm>
            <a:off x="1015999" y="6019800"/>
            <a:ext cx="12895004" cy="771372"/>
          </a:xfrm>
        </p:spPr>
        <p:txBody>
          <a:bodyPr anchor="b">
            <a:noAutofit/>
          </a:bodyPr>
          <a:lstStyle>
            <a:lvl1pPr marL="0" indent="0">
              <a:buFontTx/>
              <a:buNone/>
              <a:defRPr sz="3600">
                <a:solidFill>
                  <a:schemeClr val="tx1">
                    <a:lumMod val="75000"/>
                    <a:lumOff val="25000"/>
                  </a:schemeClr>
                </a:solidFill>
              </a:defRPr>
            </a:lvl1pPr>
            <a:lvl2pPr marL="685800" indent="0">
              <a:buFontTx/>
              <a:buNone/>
              <a:defRPr/>
            </a:lvl2pPr>
            <a:lvl3pPr marL="1371600" indent="0">
              <a:buFontTx/>
              <a:buNone/>
              <a:defRPr/>
            </a:lvl3pPr>
            <a:lvl4pPr marL="2057400" indent="0">
              <a:buFontTx/>
              <a:buNone/>
              <a:defRPr/>
            </a:lvl4pPr>
            <a:lvl5pPr marL="27432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1016003" y="6791172"/>
            <a:ext cx="12895002" cy="2270871"/>
          </a:xfrm>
        </p:spPr>
        <p:txBody>
          <a:bodyPr anchor="t">
            <a:normAutofit/>
          </a:bodyPr>
          <a:lstStyle>
            <a:lvl1pPr marL="0" indent="0" algn="l">
              <a:buNone/>
              <a:defRPr sz="2700">
                <a:solidFill>
                  <a:schemeClr val="tx1">
                    <a:lumMod val="50000"/>
                    <a:lumOff val="50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1D8BD707-D9CF-40AE-B4C6-C98DA3205C09}" type="datetimeFigureOut">
              <a:rPr lang="en-US" smtClean="0"/>
              <a:pPr/>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
        <p:nvSpPr>
          <p:cNvPr id="24" name="TextBox 23"/>
          <p:cNvSpPr txBox="1"/>
          <p:nvPr/>
        </p:nvSpPr>
        <p:spPr>
          <a:xfrm>
            <a:off x="812805" y="1185567"/>
            <a:ext cx="914400" cy="877164"/>
          </a:xfrm>
          <a:prstGeom prst="rect">
            <a:avLst/>
          </a:prstGeom>
        </p:spPr>
        <p:txBody>
          <a:bodyPr vert="horz" lIns="137160" tIns="68580" rIns="137160" bIns="68580" rtlCol="0" anchor="ctr">
            <a:noAutofit/>
          </a:bodyPr>
          <a:lstStyle/>
          <a:p>
            <a:pPr lvl="0"/>
            <a:r>
              <a:rPr lang="en-US" sz="12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13339517" y="4329834"/>
            <a:ext cx="914400" cy="877164"/>
          </a:xfrm>
          <a:prstGeom prst="rect">
            <a:avLst/>
          </a:prstGeom>
        </p:spPr>
        <p:txBody>
          <a:bodyPr vert="horz" lIns="137160" tIns="68580" rIns="137160" bIns="68580" rtlCol="0" anchor="ctr">
            <a:noAutofit/>
          </a:bodyPr>
          <a:lstStyle/>
          <a:p>
            <a:pPr lvl="0"/>
            <a:r>
              <a:rPr lang="en-US" sz="12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524872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028699" y="914400"/>
            <a:ext cx="12882305" cy="4533900"/>
          </a:xfrm>
        </p:spPr>
        <p:txBody>
          <a:bodyPr anchor="ctr">
            <a:normAutofit/>
          </a:bodyPr>
          <a:lstStyle>
            <a:lvl1pPr algn="l">
              <a:defRPr sz="6600" b="0" cap="none"/>
            </a:lvl1pPr>
          </a:lstStyle>
          <a:p>
            <a:r>
              <a:rPr lang="es-ES"/>
              <a:t>Haga clic para modificar el estilo de título del patrón</a:t>
            </a:r>
            <a:endParaRPr lang="en-US" dirty="0"/>
          </a:p>
        </p:txBody>
      </p:sp>
      <p:sp>
        <p:nvSpPr>
          <p:cNvPr id="23" name="Text Placeholder 9"/>
          <p:cNvSpPr>
            <a:spLocks noGrp="1"/>
          </p:cNvSpPr>
          <p:nvPr>
            <p:ph type="body" sz="quarter" idx="13"/>
          </p:nvPr>
        </p:nvSpPr>
        <p:spPr>
          <a:xfrm>
            <a:off x="1015999" y="6019800"/>
            <a:ext cx="12895004" cy="771372"/>
          </a:xfrm>
        </p:spPr>
        <p:txBody>
          <a:bodyPr anchor="b">
            <a:noAutofit/>
          </a:bodyPr>
          <a:lstStyle>
            <a:lvl1pPr marL="0" indent="0">
              <a:buFontTx/>
              <a:buNone/>
              <a:defRPr sz="3600">
                <a:solidFill>
                  <a:schemeClr val="accent1"/>
                </a:solidFill>
              </a:defRPr>
            </a:lvl1pPr>
            <a:lvl2pPr marL="685800" indent="0">
              <a:buFontTx/>
              <a:buNone/>
              <a:defRPr/>
            </a:lvl2pPr>
            <a:lvl3pPr marL="1371600" indent="0">
              <a:buFontTx/>
              <a:buNone/>
              <a:defRPr/>
            </a:lvl3pPr>
            <a:lvl4pPr marL="2057400" indent="0">
              <a:buFontTx/>
              <a:buNone/>
              <a:defRPr/>
            </a:lvl4pPr>
            <a:lvl5pPr marL="27432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1016003" y="6791172"/>
            <a:ext cx="12895002" cy="2270871"/>
          </a:xfrm>
        </p:spPr>
        <p:txBody>
          <a:bodyPr anchor="t">
            <a:normAutofit/>
          </a:bodyPr>
          <a:lstStyle>
            <a:lvl1pPr marL="0" indent="0" algn="l">
              <a:buNone/>
              <a:defRPr sz="2700">
                <a:solidFill>
                  <a:schemeClr val="tx1">
                    <a:lumMod val="50000"/>
                    <a:lumOff val="50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1D8BD707-D9CF-40AE-B4C6-C98DA3205C09}" type="datetimeFigureOut">
              <a:rPr lang="en-US" smtClean="0"/>
              <a:pPr/>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16930213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30318403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951510" y="914399"/>
            <a:ext cx="1957115" cy="7877177"/>
          </a:xfrm>
        </p:spPr>
        <p:txBody>
          <a:bodyPr vert="eaVert" anchor="ct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016003" y="914400"/>
            <a:ext cx="10590225" cy="7877175"/>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extLst>
      <p:ext uri="{BB962C8B-B14F-4D97-AF65-F5344CB8AC3E}">
        <p14:creationId xmlns:p14="http://schemas.microsoft.com/office/powerpoint/2010/main" val="3079313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12700"/>
            <a:ext cx="18288000" cy="10299701"/>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1016001" y="914400"/>
            <a:ext cx="12895002" cy="1981200"/>
          </a:xfrm>
          <a:prstGeom prst="rect">
            <a:avLst/>
          </a:prstGeom>
        </p:spPr>
        <p:txBody>
          <a:bodyPr vert="horz" lIns="91440" tIns="45720" rIns="91440" bIns="45720" rtlCol="0" anchor="t">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16001" y="3240884"/>
            <a:ext cx="12895002" cy="5821160"/>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807700" y="9062044"/>
            <a:ext cx="1367909" cy="547688"/>
          </a:xfrm>
          <a:prstGeom prst="rect">
            <a:avLst/>
          </a:prstGeom>
        </p:spPr>
        <p:txBody>
          <a:bodyPr vert="horz" lIns="91440" tIns="45720" rIns="91440" bIns="45720" rtlCol="0" anchor="ctr"/>
          <a:lstStyle>
            <a:lvl1pPr algn="r">
              <a:defRPr sz="1350">
                <a:solidFill>
                  <a:schemeClr val="tx1">
                    <a:tint val="75000"/>
                  </a:schemeClr>
                </a:solidFill>
              </a:defRPr>
            </a:lvl1pPr>
          </a:lstStyle>
          <a:p>
            <a:fld id="{1D8BD707-D9CF-40AE-B4C6-C98DA3205C09}" type="datetimeFigureOut">
              <a:rPr lang="en-US" smtClean="0"/>
              <a:pPr/>
              <a:t>3/7/2025</a:t>
            </a:fld>
            <a:endParaRPr lang="en-US"/>
          </a:p>
        </p:txBody>
      </p:sp>
      <p:sp>
        <p:nvSpPr>
          <p:cNvPr id="5" name="Footer Placeholder 4"/>
          <p:cNvSpPr>
            <a:spLocks noGrp="1"/>
          </p:cNvSpPr>
          <p:nvPr>
            <p:ph type="ftr" sz="quarter" idx="3"/>
          </p:nvPr>
        </p:nvSpPr>
        <p:spPr>
          <a:xfrm>
            <a:off x="1016001" y="9062044"/>
            <a:ext cx="9446418" cy="547688"/>
          </a:xfrm>
          <a:prstGeom prst="rect">
            <a:avLst/>
          </a:prstGeom>
        </p:spPr>
        <p:txBody>
          <a:bodyPr vert="horz" lIns="91440" tIns="45720" rIns="91440" bIns="45720" rtlCol="0" anchor="ctr"/>
          <a:lstStyle>
            <a:lvl1pPr algn="l">
              <a:defRPr sz="13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2885995" y="9062044"/>
            <a:ext cx="1025009" cy="547688"/>
          </a:xfrm>
          <a:prstGeom prst="rect">
            <a:avLst/>
          </a:prstGeom>
        </p:spPr>
        <p:txBody>
          <a:bodyPr vert="horz" lIns="91440" tIns="45720" rIns="91440" bIns="45720" rtlCol="0" anchor="ctr"/>
          <a:lstStyle>
            <a:lvl1pPr algn="r">
              <a:defRPr sz="1350">
                <a:solidFill>
                  <a:schemeClr val="accent1"/>
                </a:solidFill>
              </a:defRPr>
            </a:lvl1pPr>
          </a:lstStyle>
          <a:p>
            <a:fld id="{B6F15528-21DE-4FAA-801E-634DDDAF4B2B}" type="slidenum">
              <a:rPr lang="en-US" smtClean="0"/>
              <a:pPr/>
              <a:t>‹Nº›</a:t>
            </a:fld>
            <a:endParaRPr lang="en-US"/>
          </a:p>
        </p:txBody>
      </p:sp>
    </p:spTree>
    <p:extLst>
      <p:ext uri="{BB962C8B-B14F-4D97-AF65-F5344CB8AC3E}">
        <p14:creationId xmlns:p14="http://schemas.microsoft.com/office/powerpoint/2010/main" val="42776415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6858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514350" indent="-514350" algn="l" defTabSz="685800" rtl="0" eaLnBrk="1" latinLnBrk="0" hangingPunct="1">
        <a:spcBef>
          <a:spcPts val="1500"/>
        </a:spcBef>
        <a:spcAft>
          <a:spcPts val="0"/>
        </a:spcAft>
        <a:buClr>
          <a:schemeClr val="accent1"/>
        </a:buClr>
        <a:buSzPct val="80000"/>
        <a:buFont typeface="Wingdings 3" charset="2"/>
        <a:buChar char=""/>
        <a:defRPr sz="2700" kern="1200">
          <a:solidFill>
            <a:schemeClr val="tx1">
              <a:lumMod val="75000"/>
              <a:lumOff val="25000"/>
            </a:schemeClr>
          </a:solidFill>
          <a:latin typeface="+mn-lt"/>
          <a:ea typeface="+mn-ea"/>
          <a:cs typeface="+mn-cs"/>
        </a:defRPr>
      </a:lvl1pPr>
      <a:lvl2pPr marL="1114425" indent="-428625" algn="l" defTabSz="685800" rtl="0" eaLnBrk="1" latinLnBrk="0" hangingPunct="1">
        <a:spcBef>
          <a:spcPts val="1500"/>
        </a:spcBef>
        <a:spcAft>
          <a:spcPts val="0"/>
        </a:spcAft>
        <a:buClr>
          <a:schemeClr val="accent1"/>
        </a:buClr>
        <a:buSzPct val="80000"/>
        <a:buFont typeface="Wingdings 3" charset="2"/>
        <a:buChar char=""/>
        <a:defRPr sz="2400" kern="1200">
          <a:solidFill>
            <a:schemeClr val="tx1">
              <a:lumMod val="75000"/>
              <a:lumOff val="25000"/>
            </a:schemeClr>
          </a:solidFill>
          <a:latin typeface="+mn-lt"/>
          <a:ea typeface="+mn-ea"/>
          <a:cs typeface="+mn-cs"/>
        </a:defRPr>
      </a:lvl2pPr>
      <a:lvl3pPr marL="1714500" indent="-342900" algn="l" defTabSz="685800" rtl="0" eaLnBrk="1" latinLnBrk="0" hangingPunct="1">
        <a:spcBef>
          <a:spcPts val="1500"/>
        </a:spcBef>
        <a:spcAft>
          <a:spcPts val="0"/>
        </a:spcAft>
        <a:buClr>
          <a:schemeClr val="accent1"/>
        </a:buClr>
        <a:buSzPct val="80000"/>
        <a:buFont typeface="Wingdings 3" charset="2"/>
        <a:buChar char=""/>
        <a:defRPr sz="2100" kern="1200">
          <a:solidFill>
            <a:schemeClr val="tx1">
              <a:lumMod val="75000"/>
              <a:lumOff val="25000"/>
            </a:schemeClr>
          </a:solidFill>
          <a:latin typeface="+mn-lt"/>
          <a:ea typeface="+mn-ea"/>
          <a:cs typeface="+mn-cs"/>
        </a:defRPr>
      </a:lvl3pPr>
      <a:lvl4pPr marL="2400300" indent="-342900" algn="l" defTabSz="685800" rtl="0" eaLnBrk="1" latinLnBrk="0" hangingPunct="1">
        <a:spcBef>
          <a:spcPts val="15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4pPr>
      <a:lvl5pPr marL="3086100" indent="-342900" algn="l" defTabSz="685800" rtl="0" eaLnBrk="1" latinLnBrk="0" hangingPunct="1">
        <a:spcBef>
          <a:spcPts val="15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5pPr>
      <a:lvl6pPr marL="3771900" indent="-342900" algn="l" defTabSz="685800" rtl="0" eaLnBrk="1" latinLnBrk="0" hangingPunct="1">
        <a:spcBef>
          <a:spcPts val="15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6pPr>
      <a:lvl7pPr marL="4457700" indent="-342900" algn="l" defTabSz="685800" rtl="0" eaLnBrk="1" latinLnBrk="0" hangingPunct="1">
        <a:spcBef>
          <a:spcPts val="15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7pPr>
      <a:lvl8pPr marL="5143500" indent="-342900" algn="l" defTabSz="685800" rtl="0" eaLnBrk="1" latinLnBrk="0" hangingPunct="1">
        <a:spcBef>
          <a:spcPts val="15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8pPr>
      <a:lvl9pPr marL="5829300" indent="-342900" algn="l" defTabSz="685800" rtl="0" eaLnBrk="1" latinLnBrk="0" hangingPunct="1">
        <a:spcBef>
          <a:spcPts val="15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9pPr>
    </p:bodyStyle>
    <p:otherStyle>
      <a:defPPr>
        <a:defRPr lang="en-US"/>
      </a:defPPr>
      <a:lvl1pPr marL="0" algn="l" defTabSz="685800" rtl="0" eaLnBrk="1" latinLnBrk="0" hangingPunct="1">
        <a:defRPr sz="2700" kern="1200">
          <a:solidFill>
            <a:schemeClr val="tx1"/>
          </a:solidFill>
          <a:latin typeface="+mn-lt"/>
          <a:ea typeface="+mn-ea"/>
          <a:cs typeface="+mn-cs"/>
        </a:defRPr>
      </a:lvl1pPr>
      <a:lvl2pPr marL="685800" algn="l" defTabSz="685800" rtl="0" eaLnBrk="1" latinLnBrk="0" hangingPunct="1">
        <a:defRPr sz="2700" kern="1200">
          <a:solidFill>
            <a:schemeClr val="tx1"/>
          </a:solidFill>
          <a:latin typeface="+mn-lt"/>
          <a:ea typeface="+mn-ea"/>
          <a:cs typeface="+mn-cs"/>
        </a:defRPr>
      </a:lvl2pPr>
      <a:lvl3pPr marL="1371600" algn="l" defTabSz="685800" rtl="0" eaLnBrk="1" latinLnBrk="0" hangingPunct="1">
        <a:defRPr sz="2700" kern="1200">
          <a:solidFill>
            <a:schemeClr val="tx1"/>
          </a:solidFill>
          <a:latin typeface="+mn-lt"/>
          <a:ea typeface="+mn-ea"/>
          <a:cs typeface="+mn-cs"/>
        </a:defRPr>
      </a:lvl3pPr>
      <a:lvl4pPr marL="2057400" algn="l" defTabSz="685800" rtl="0" eaLnBrk="1" latinLnBrk="0" hangingPunct="1">
        <a:defRPr sz="2700" kern="1200">
          <a:solidFill>
            <a:schemeClr val="tx1"/>
          </a:solidFill>
          <a:latin typeface="+mn-lt"/>
          <a:ea typeface="+mn-ea"/>
          <a:cs typeface="+mn-cs"/>
        </a:defRPr>
      </a:lvl4pPr>
      <a:lvl5pPr marL="2743200" algn="l" defTabSz="685800" rtl="0" eaLnBrk="1" latinLnBrk="0" hangingPunct="1">
        <a:defRPr sz="2700" kern="1200">
          <a:solidFill>
            <a:schemeClr val="tx1"/>
          </a:solidFill>
          <a:latin typeface="+mn-lt"/>
          <a:ea typeface="+mn-ea"/>
          <a:cs typeface="+mn-cs"/>
        </a:defRPr>
      </a:lvl5pPr>
      <a:lvl6pPr marL="3429000" algn="l" defTabSz="685800" rtl="0" eaLnBrk="1" latinLnBrk="0" hangingPunct="1">
        <a:defRPr sz="2700" kern="1200">
          <a:solidFill>
            <a:schemeClr val="tx1"/>
          </a:solidFill>
          <a:latin typeface="+mn-lt"/>
          <a:ea typeface="+mn-ea"/>
          <a:cs typeface="+mn-cs"/>
        </a:defRPr>
      </a:lvl6pPr>
      <a:lvl7pPr marL="4114800" algn="l" defTabSz="685800" rtl="0" eaLnBrk="1" latinLnBrk="0" hangingPunct="1">
        <a:defRPr sz="2700" kern="1200">
          <a:solidFill>
            <a:schemeClr val="tx1"/>
          </a:solidFill>
          <a:latin typeface="+mn-lt"/>
          <a:ea typeface="+mn-ea"/>
          <a:cs typeface="+mn-cs"/>
        </a:defRPr>
      </a:lvl7pPr>
      <a:lvl8pPr marL="4800600" algn="l" defTabSz="685800" rtl="0" eaLnBrk="1" latinLnBrk="0" hangingPunct="1">
        <a:defRPr sz="2700" kern="1200">
          <a:solidFill>
            <a:schemeClr val="tx1"/>
          </a:solidFill>
          <a:latin typeface="+mn-lt"/>
          <a:ea typeface="+mn-ea"/>
          <a:cs typeface="+mn-cs"/>
        </a:defRPr>
      </a:lvl8pPr>
      <a:lvl9pPr marL="5486400" algn="l" defTabSz="6858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tmp"/><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32.emf"/><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FFF">
                <a:alpha val="100000"/>
              </a:srgbClr>
            </a:gs>
            <a:gs pos="100000">
              <a:srgbClr val="F1F1F1">
                <a:alpha val="100000"/>
              </a:srgbClr>
            </a:gs>
          </a:gsLst>
          <a:lin ang="0"/>
        </a:gradFill>
        <a:effectLst/>
      </p:bgPr>
    </p:bg>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10785475" y="1638300"/>
            <a:ext cx="6473825" cy="6473825"/>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388B39">
                    <a:alpha val="100000"/>
                  </a:srgbClr>
                </a:gs>
                <a:gs pos="100000">
                  <a:srgbClr val="0A4918">
                    <a:alpha val="100000"/>
                  </a:srgbClr>
                </a:gs>
              </a:gsLst>
              <a:lin ang="5400000"/>
            </a:gradFill>
          </p:spPr>
        </p:sp>
        <p:sp>
          <p:nvSpPr>
            <p:cNvPr id="7" name="TextBox 7"/>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6" name="TextBox 16"/>
          <p:cNvSpPr txBox="1"/>
          <p:nvPr/>
        </p:nvSpPr>
        <p:spPr>
          <a:xfrm>
            <a:off x="667643" y="2876239"/>
            <a:ext cx="9843393" cy="2718693"/>
          </a:xfrm>
          <a:prstGeom prst="rect">
            <a:avLst/>
          </a:prstGeom>
        </p:spPr>
        <p:txBody>
          <a:bodyPr wrap="square" lIns="0" tIns="0" rIns="0" bIns="0" rtlCol="0" anchor="t">
            <a:spAutoFit/>
          </a:bodyPr>
          <a:lstStyle/>
          <a:p>
            <a:pPr algn="ctr">
              <a:lnSpc>
                <a:spcPts val="10561"/>
              </a:lnSpc>
            </a:pPr>
            <a:r>
              <a:rPr lang="en-US" sz="8800" b="1" spc="-468" dirty="0">
                <a:solidFill>
                  <a:srgbClr val="095B31"/>
                </a:solidFill>
                <a:latin typeface="Arial Black" panose="020B0A04020102020204" pitchFamily="34" charset="0"/>
                <a:ea typeface="Montserrat Ultra-Bold"/>
                <a:cs typeface="Montserrat Ultra-Bold"/>
                <a:sym typeface="Montserrat Ultra-Bold"/>
              </a:rPr>
              <a:t>INTERVENCIÓN</a:t>
            </a:r>
            <a:r>
              <a:rPr lang="en-US" sz="9600" b="1" spc="-468" dirty="0">
                <a:solidFill>
                  <a:srgbClr val="095B31"/>
                </a:solidFill>
                <a:latin typeface="Arial Black" panose="020B0A04020102020204" pitchFamily="34" charset="0"/>
                <a:ea typeface="Montserrat Ultra-Bold"/>
                <a:cs typeface="Montserrat Ultra-Bold"/>
                <a:sym typeface="Montserrat Ultra-Bold"/>
              </a:rPr>
              <a:t> FINCA REY SOL</a:t>
            </a:r>
          </a:p>
        </p:txBody>
      </p:sp>
      <p:sp>
        <p:nvSpPr>
          <p:cNvPr id="17" name="TextBox 17"/>
          <p:cNvSpPr txBox="1"/>
          <p:nvPr/>
        </p:nvSpPr>
        <p:spPr>
          <a:xfrm>
            <a:off x="4267200" y="392445"/>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pic>
        <p:nvPicPr>
          <p:cNvPr id="26" name="Imagen 25">
            <a:extLst>
              <a:ext uri="{FF2B5EF4-FFF2-40B4-BE49-F238E27FC236}">
                <a16:creationId xmlns:a16="http://schemas.microsoft.com/office/drawing/2014/main" id="{A698D025-5B6A-405D-96BF-4760C7CCFB17}"/>
              </a:ext>
            </a:extLst>
          </p:cNvPr>
          <p:cNvPicPr>
            <a:picLocks noChangeAspect="1"/>
          </p:cNvPicPr>
          <p:nvPr/>
        </p:nvPicPr>
        <p:blipFill rotWithShape="1">
          <a:blip r:embed="rId2"/>
          <a:srcRect l="26149" t="2162" r="14239" b="17618"/>
          <a:stretch/>
        </p:blipFill>
        <p:spPr>
          <a:xfrm>
            <a:off x="11048944" y="1866900"/>
            <a:ext cx="5935917" cy="6008475"/>
          </a:xfrm>
          <a:prstGeom prst="ellipse">
            <a:avLst/>
          </a:prstGeom>
          <a:ln w="190500" cap="rnd">
            <a:solidFill>
              <a:schemeClr val="bg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33" name="TextBox 14">
            <a:extLst>
              <a:ext uri="{FF2B5EF4-FFF2-40B4-BE49-F238E27FC236}">
                <a16:creationId xmlns:a16="http://schemas.microsoft.com/office/drawing/2014/main" id="{66D833E6-8821-4C7D-B52A-81975887EE37}"/>
              </a:ext>
            </a:extLst>
          </p:cNvPr>
          <p:cNvSpPr txBox="1"/>
          <p:nvPr/>
        </p:nvSpPr>
        <p:spPr>
          <a:xfrm>
            <a:off x="2209800" y="6057900"/>
            <a:ext cx="7343723" cy="377155"/>
          </a:xfrm>
          <a:prstGeom prst="rect">
            <a:avLst/>
          </a:prstGeom>
        </p:spPr>
        <p:txBody>
          <a:bodyPr lIns="0" tIns="0" rIns="0" bIns="0" rtlCol="0" anchor="t">
            <a:spAutoFit/>
          </a:bodyPr>
          <a:lstStyle/>
          <a:p>
            <a:pPr algn="ctr">
              <a:lnSpc>
                <a:spcPts val="2941"/>
              </a:lnSpc>
            </a:pPr>
            <a:r>
              <a:rPr lang="en-US" sz="3500" b="1" spc="-109" dirty="0">
                <a:solidFill>
                  <a:srgbClr val="315D13"/>
                </a:solidFill>
                <a:latin typeface="Arial Rounded MT Bold" panose="020F0704030504030204" pitchFamily="34" charset="0"/>
                <a:ea typeface="Montserrat"/>
                <a:cs typeface="Montserrat"/>
                <a:sym typeface="Montserrat"/>
              </a:rPr>
              <a:t>BALBOA - RISARALDA</a:t>
            </a:r>
          </a:p>
        </p:txBody>
      </p:sp>
      <p:pic>
        <p:nvPicPr>
          <p:cNvPr id="9" name="Imagen 8">
            <a:extLst>
              <a:ext uri="{FF2B5EF4-FFF2-40B4-BE49-F238E27FC236}">
                <a16:creationId xmlns:a16="http://schemas.microsoft.com/office/drawing/2014/main" id="{B363E0CB-AE74-423D-BE0B-EBC85625F8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611499" y="908585"/>
            <a:ext cx="9843393" cy="1168140"/>
          </a:xfrm>
          <a:prstGeom prst="rect">
            <a:avLst/>
          </a:prstGeom>
        </p:spPr>
        <p:txBody>
          <a:bodyPr wrap="square" lIns="0" tIns="0" rIns="0" bIns="0" rtlCol="0" anchor="t">
            <a:spAutoFit/>
          </a:bodyPr>
          <a:lstStyle/>
          <a:p>
            <a:pPr>
              <a:lnSpc>
                <a:spcPts val="10561"/>
              </a:lnSpc>
            </a:pPr>
            <a:r>
              <a:rPr lang="en-US" sz="4400" b="1" spc="-468" dirty="0">
                <a:solidFill>
                  <a:srgbClr val="095B31"/>
                </a:solidFill>
                <a:latin typeface="Arial Black" panose="020B0A04020102020204" pitchFamily="34" charset="0"/>
                <a:ea typeface="Montserrat Ultra-Bold"/>
                <a:cs typeface="Montserrat Ultra-Bold"/>
                <a:sym typeface="Montserrat Ultra-Bold"/>
              </a:rPr>
              <a:t>LOCALIZACIÓN</a:t>
            </a:r>
          </a:p>
        </p:txBody>
      </p:sp>
      <p:sp>
        <p:nvSpPr>
          <p:cNvPr id="17" name="TextBox 17"/>
          <p:cNvSpPr txBox="1"/>
          <p:nvPr/>
        </p:nvSpPr>
        <p:spPr>
          <a:xfrm>
            <a:off x="4343400" y="337673"/>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9" name="Imagen 8">
            <a:extLst>
              <a:ext uri="{FF2B5EF4-FFF2-40B4-BE49-F238E27FC236}">
                <a16:creationId xmlns:a16="http://schemas.microsoft.com/office/drawing/2014/main" id="{7151748F-7E6E-4CD4-89AD-DE8F96CAD3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1880" y="2937200"/>
            <a:ext cx="6985365" cy="3600000"/>
          </a:xfrm>
          <a:prstGeom prst="rect">
            <a:avLst/>
          </a:prstGeom>
        </p:spPr>
      </p:pic>
      <p:pic>
        <p:nvPicPr>
          <p:cNvPr id="12" name="Imagen 11">
            <a:extLst>
              <a:ext uri="{FF2B5EF4-FFF2-40B4-BE49-F238E27FC236}">
                <a16:creationId xmlns:a16="http://schemas.microsoft.com/office/drawing/2014/main" id="{100F253F-B335-42AC-AFEC-B6FA3C525A67}"/>
              </a:ext>
            </a:extLst>
          </p:cNvPr>
          <p:cNvPicPr>
            <a:picLocks noChangeAspect="1"/>
          </p:cNvPicPr>
          <p:nvPr/>
        </p:nvPicPr>
        <p:blipFill>
          <a:blip r:embed="rId3"/>
          <a:stretch>
            <a:fillRect/>
          </a:stretch>
        </p:blipFill>
        <p:spPr>
          <a:xfrm>
            <a:off x="7354047" y="2937200"/>
            <a:ext cx="7109243" cy="3600000"/>
          </a:xfrm>
          <a:prstGeom prst="rect">
            <a:avLst/>
          </a:prstGeom>
        </p:spPr>
      </p:pic>
      <p:pic>
        <p:nvPicPr>
          <p:cNvPr id="13" name="Imagen 12">
            <a:extLst>
              <a:ext uri="{FF2B5EF4-FFF2-40B4-BE49-F238E27FC236}">
                <a16:creationId xmlns:a16="http://schemas.microsoft.com/office/drawing/2014/main" id="{25ECFCDF-3060-4274-AB40-07298C947C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1998303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611499" y="908585"/>
            <a:ext cx="9843393" cy="1168140"/>
          </a:xfrm>
          <a:prstGeom prst="rect">
            <a:avLst/>
          </a:prstGeom>
        </p:spPr>
        <p:txBody>
          <a:bodyPr wrap="square" lIns="0" tIns="0" rIns="0" bIns="0" rtlCol="0" anchor="t">
            <a:spAutoFit/>
          </a:bodyPr>
          <a:lstStyle/>
          <a:p>
            <a:pPr>
              <a:lnSpc>
                <a:spcPts val="10561"/>
              </a:lnSpc>
            </a:pPr>
            <a:r>
              <a:rPr lang="en-US" sz="4400" b="1" spc="-468" dirty="0">
                <a:solidFill>
                  <a:srgbClr val="095B31"/>
                </a:solidFill>
                <a:latin typeface="Arial Black" panose="020B0A04020102020204" pitchFamily="34" charset="0"/>
                <a:ea typeface="Montserrat Ultra-Bold"/>
                <a:cs typeface="Montserrat Ultra-Bold"/>
                <a:sym typeface="Montserrat Ultra-Bold"/>
              </a:rPr>
              <a:t>ANTECEDENTES</a:t>
            </a:r>
          </a:p>
        </p:txBody>
      </p:sp>
      <p:sp>
        <p:nvSpPr>
          <p:cNvPr id="17" name="TextBox 17"/>
          <p:cNvSpPr txBox="1"/>
          <p:nvPr/>
        </p:nvSpPr>
        <p:spPr>
          <a:xfrm>
            <a:off x="4343400" y="337673"/>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3" name="TextBox 14">
            <a:extLst>
              <a:ext uri="{FF2B5EF4-FFF2-40B4-BE49-F238E27FC236}">
                <a16:creationId xmlns:a16="http://schemas.microsoft.com/office/drawing/2014/main" id="{9181E403-EF12-45B7-8B5D-B46E9514A28C}"/>
              </a:ext>
            </a:extLst>
          </p:cNvPr>
          <p:cNvSpPr txBox="1"/>
          <p:nvPr/>
        </p:nvSpPr>
        <p:spPr>
          <a:xfrm>
            <a:off x="671539" y="2404578"/>
            <a:ext cx="6034062" cy="4805033"/>
          </a:xfrm>
          <a:prstGeom prst="rect">
            <a:avLst/>
          </a:prstGeom>
        </p:spPr>
        <p:txBody>
          <a:bodyPr wrap="square" lIns="0" tIns="0" rIns="0" bIns="0" rtlCol="0" anchor="t">
            <a:spAutoFit/>
          </a:bodyPr>
          <a:lstStyle/>
          <a:p>
            <a:pPr marL="342900" indent="-342900" algn="just">
              <a:lnSpc>
                <a:spcPts val="2941"/>
              </a:lnSpc>
              <a:buFontTx/>
              <a:buChar char="-"/>
            </a:pPr>
            <a:r>
              <a:rPr lang="es-MX" sz="2400" spc="-109" dirty="0">
                <a:solidFill>
                  <a:srgbClr val="095B31"/>
                </a:solidFill>
                <a:latin typeface="Montserrat"/>
                <a:ea typeface="Montserrat"/>
                <a:cs typeface="Montserrat"/>
                <a:sym typeface="Montserrat"/>
              </a:rPr>
              <a:t>Concepto técnico 0602 del 3 de marzo de 2011 realizado por Jaime Guzmán, contratista de la Subdirección de Gestión Ambiental Territorial de la CARDER. </a:t>
            </a:r>
            <a:r>
              <a:rPr lang="es-MX" sz="2000" spc="-109" dirty="0">
                <a:solidFill>
                  <a:srgbClr val="095B31"/>
                </a:solidFill>
                <a:latin typeface="Montserrat"/>
                <a:ea typeface="Montserrat"/>
                <a:cs typeface="Montserrat"/>
                <a:sym typeface="Montserrat"/>
              </a:rPr>
              <a:t>(acciones de mitigación)</a:t>
            </a:r>
          </a:p>
          <a:p>
            <a:pPr marL="342900" indent="-342900" algn="just">
              <a:lnSpc>
                <a:spcPts val="2941"/>
              </a:lnSpc>
              <a:buFontTx/>
              <a:buChar char="-"/>
            </a:pPr>
            <a:r>
              <a:rPr lang="es-MX" sz="2400" spc="-109" dirty="0">
                <a:solidFill>
                  <a:srgbClr val="095B31"/>
                </a:solidFill>
                <a:latin typeface="Montserrat"/>
                <a:ea typeface="Montserrat"/>
                <a:cs typeface="Montserrat"/>
                <a:sym typeface="Montserrat"/>
              </a:rPr>
              <a:t>Concepto técnico de la visita realizada el día 26 de marzo de 2012 a la Finca Rey Sol por Juan Carlos Correa de la Gobernación de Risaralda. </a:t>
            </a:r>
            <a:r>
              <a:rPr lang="es-MX" sz="2000" spc="-109" dirty="0">
                <a:solidFill>
                  <a:srgbClr val="095B31"/>
                </a:solidFill>
                <a:latin typeface="Montserrat"/>
                <a:ea typeface="Montserrat"/>
                <a:cs typeface="Montserrat"/>
                <a:sym typeface="Montserrat"/>
              </a:rPr>
              <a:t>(recomendándose como (…) medida preventiva el desalojo de la vivienda, mientras se realizan las obras </a:t>
            </a:r>
            <a:r>
              <a:rPr lang="es-MX" sz="2000" spc="-109" dirty="0" err="1">
                <a:solidFill>
                  <a:srgbClr val="095B31"/>
                </a:solidFill>
                <a:latin typeface="Montserrat"/>
                <a:ea typeface="Montserrat"/>
                <a:cs typeface="Montserrat"/>
                <a:sym typeface="Montserrat"/>
              </a:rPr>
              <a:t>complementaias</a:t>
            </a:r>
            <a:r>
              <a:rPr lang="es-MX" sz="2000" spc="-109" dirty="0">
                <a:solidFill>
                  <a:srgbClr val="095B31"/>
                </a:solidFill>
                <a:latin typeface="Montserrat"/>
                <a:ea typeface="Montserrat"/>
                <a:cs typeface="Montserrat"/>
                <a:sym typeface="Montserrat"/>
              </a:rPr>
              <a:t> sobre el talud que ayuden a controlar la pérdida de material.)</a:t>
            </a:r>
            <a:endParaRPr lang="en-US" sz="2400" spc="-109" dirty="0">
              <a:solidFill>
                <a:srgbClr val="095B31"/>
              </a:solidFill>
              <a:latin typeface="Montserrat"/>
              <a:ea typeface="Montserrat"/>
              <a:cs typeface="Montserrat"/>
              <a:sym typeface="Montserrat"/>
            </a:endParaRPr>
          </a:p>
        </p:txBody>
      </p:sp>
      <p:sp>
        <p:nvSpPr>
          <p:cNvPr id="14" name="TextBox 14">
            <a:extLst>
              <a:ext uri="{FF2B5EF4-FFF2-40B4-BE49-F238E27FC236}">
                <a16:creationId xmlns:a16="http://schemas.microsoft.com/office/drawing/2014/main" id="{39581E91-8361-4066-AD84-C589C59E2111}"/>
              </a:ext>
            </a:extLst>
          </p:cNvPr>
          <p:cNvSpPr txBox="1"/>
          <p:nvPr/>
        </p:nvSpPr>
        <p:spPr>
          <a:xfrm>
            <a:off x="7115940" y="2404577"/>
            <a:ext cx="6034062" cy="5176930"/>
          </a:xfrm>
          <a:prstGeom prst="rect">
            <a:avLst/>
          </a:prstGeom>
        </p:spPr>
        <p:txBody>
          <a:bodyPr wrap="square" lIns="0" tIns="0" rIns="0" bIns="0" rtlCol="0" anchor="t">
            <a:spAutoFit/>
          </a:bodyPr>
          <a:lstStyle/>
          <a:p>
            <a:pPr marL="342900" indent="-342900" algn="just">
              <a:lnSpc>
                <a:spcPts val="2941"/>
              </a:lnSpc>
              <a:buFontTx/>
              <a:buChar char="-"/>
            </a:pPr>
            <a:r>
              <a:rPr lang="es-MX" sz="2400" spc="-109" dirty="0">
                <a:solidFill>
                  <a:srgbClr val="095B31"/>
                </a:solidFill>
                <a:latin typeface="Montserrat"/>
                <a:ea typeface="Montserrat"/>
                <a:cs typeface="Montserrat"/>
                <a:sym typeface="Montserrat"/>
              </a:rPr>
              <a:t>Resolución No 173 del 4 de abril de 2012, la Administración Municipal ordena el desalojo de los habitantes de la Finca Rey Sol.</a:t>
            </a:r>
          </a:p>
          <a:p>
            <a:pPr marL="342900" indent="-342900" algn="just">
              <a:lnSpc>
                <a:spcPts val="2941"/>
              </a:lnSpc>
              <a:buFontTx/>
              <a:buChar char="-"/>
            </a:pPr>
            <a:r>
              <a:rPr lang="es-MX" sz="2400" spc="-109" dirty="0">
                <a:solidFill>
                  <a:srgbClr val="095B31"/>
                </a:solidFill>
                <a:latin typeface="Montserrat"/>
                <a:ea typeface="Montserrat"/>
                <a:cs typeface="Montserrat"/>
                <a:sym typeface="Montserrat"/>
              </a:rPr>
              <a:t>Concepto técnico 0864 del 19 de abril de 2012 realizado por Jaime Guzmán contratista de la Subdirección de Gestión Ambiental Territorial de la CARDER. </a:t>
            </a:r>
            <a:r>
              <a:rPr lang="es-MX" sz="2000" spc="-109" dirty="0">
                <a:solidFill>
                  <a:srgbClr val="095B31"/>
                </a:solidFill>
                <a:latin typeface="Montserrat"/>
                <a:ea typeface="Montserrat"/>
                <a:cs typeface="Montserrat"/>
                <a:sym typeface="Montserrat"/>
              </a:rPr>
              <a:t>(en el que señala que hacia la parte superior del talud es donde se presenta el proceso de inestabilidad, siendo su conformación el resultado del corte requerido para el desarrollo de la parte interna de la curva del sector, y no corresponde a la pendiente natural del terreno.)</a:t>
            </a:r>
            <a:endParaRPr lang="en-US" sz="2400" spc="-109" dirty="0">
              <a:solidFill>
                <a:srgbClr val="095B31"/>
              </a:solidFill>
              <a:latin typeface="Montserrat"/>
              <a:ea typeface="Montserrat"/>
              <a:cs typeface="Montserrat"/>
              <a:sym typeface="Montserrat"/>
            </a:endParaRPr>
          </a:p>
        </p:txBody>
      </p:sp>
      <p:pic>
        <p:nvPicPr>
          <p:cNvPr id="12" name="Imagen 11">
            <a:extLst>
              <a:ext uri="{FF2B5EF4-FFF2-40B4-BE49-F238E27FC236}">
                <a16:creationId xmlns:a16="http://schemas.microsoft.com/office/drawing/2014/main" id="{3D2A175B-BE29-4DBE-B18A-3C9F4EF16C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1002536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611499" y="908585"/>
            <a:ext cx="9843393" cy="1168140"/>
          </a:xfrm>
          <a:prstGeom prst="rect">
            <a:avLst/>
          </a:prstGeom>
        </p:spPr>
        <p:txBody>
          <a:bodyPr wrap="square" lIns="0" tIns="0" rIns="0" bIns="0" rtlCol="0" anchor="t">
            <a:spAutoFit/>
          </a:bodyPr>
          <a:lstStyle/>
          <a:p>
            <a:pPr>
              <a:lnSpc>
                <a:spcPts val="10561"/>
              </a:lnSpc>
            </a:pPr>
            <a:r>
              <a:rPr lang="en-US" sz="4400" b="1" spc="-468" dirty="0">
                <a:solidFill>
                  <a:srgbClr val="095B31"/>
                </a:solidFill>
                <a:latin typeface="Arial Black" panose="020B0A04020102020204" pitchFamily="34" charset="0"/>
                <a:ea typeface="Montserrat Ultra-Bold"/>
                <a:cs typeface="Montserrat Ultra-Bold"/>
                <a:sym typeface="Montserrat Ultra-Bold"/>
              </a:rPr>
              <a:t>ANTECEDENTES</a:t>
            </a:r>
          </a:p>
        </p:txBody>
      </p:sp>
      <p:sp>
        <p:nvSpPr>
          <p:cNvPr id="17" name="TextBox 17"/>
          <p:cNvSpPr txBox="1"/>
          <p:nvPr/>
        </p:nvSpPr>
        <p:spPr>
          <a:xfrm>
            <a:off x="4343400" y="337673"/>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3" name="TextBox 14">
            <a:extLst>
              <a:ext uri="{FF2B5EF4-FFF2-40B4-BE49-F238E27FC236}">
                <a16:creationId xmlns:a16="http://schemas.microsoft.com/office/drawing/2014/main" id="{9181E403-EF12-45B7-8B5D-B46E9514A28C}"/>
              </a:ext>
            </a:extLst>
          </p:cNvPr>
          <p:cNvSpPr txBox="1"/>
          <p:nvPr/>
        </p:nvSpPr>
        <p:spPr>
          <a:xfrm>
            <a:off x="671539" y="2404578"/>
            <a:ext cx="6034062" cy="5548827"/>
          </a:xfrm>
          <a:prstGeom prst="rect">
            <a:avLst/>
          </a:prstGeom>
        </p:spPr>
        <p:txBody>
          <a:bodyPr wrap="square" lIns="0" tIns="0" rIns="0" bIns="0" rtlCol="0" anchor="t">
            <a:spAutoFit/>
          </a:bodyPr>
          <a:lstStyle/>
          <a:p>
            <a:pPr marL="342900" indent="-342900" algn="just">
              <a:lnSpc>
                <a:spcPts val="2941"/>
              </a:lnSpc>
              <a:buFontTx/>
              <a:buChar char="-"/>
            </a:pPr>
            <a:r>
              <a:rPr lang="es-MX" sz="2400" spc="-109" dirty="0">
                <a:solidFill>
                  <a:srgbClr val="095B31"/>
                </a:solidFill>
                <a:latin typeface="Montserrat"/>
                <a:ea typeface="Montserrat"/>
                <a:cs typeface="Montserrat"/>
                <a:sym typeface="Montserrat"/>
              </a:rPr>
              <a:t>Sentencia No 66001-23-31-000-2012-00147-01 del Consejo de Estado – Sala Contenciosa Administrativa del 28 de junio de 2012. </a:t>
            </a:r>
            <a:r>
              <a:rPr lang="es-MX" sz="2000" spc="-109" dirty="0">
                <a:solidFill>
                  <a:srgbClr val="095B31"/>
                </a:solidFill>
                <a:latin typeface="Montserrat"/>
                <a:ea typeface="Montserrat"/>
                <a:cs typeface="Montserrat"/>
                <a:sym typeface="Montserrat"/>
              </a:rPr>
              <a:t>(para que se puedan beneficiar de las ayudas tendientes a la atención y reubicación hasta tanto se dispongan de las obras necesarias para mitigar los daños de la vivienda.)</a:t>
            </a:r>
          </a:p>
          <a:p>
            <a:pPr marL="342900" indent="-342900" algn="just">
              <a:lnSpc>
                <a:spcPts val="2941"/>
              </a:lnSpc>
              <a:buFontTx/>
              <a:buChar char="-"/>
            </a:pPr>
            <a:r>
              <a:rPr lang="es-MX" sz="2400" spc="-109" dirty="0">
                <a:solidFill>
                  <a:srgbClr val="095B31"/>
                </a:solidFill>
                <a:latin typeface="Montserrat"/>
                <a:ea typeface="Montserrat"/>
                <a:cs typeface="Montserrat"/>
                <a:sym typeface="Montserrat"/>
              </a:rPr>
              <a:t>Concepto técnico 1424 del 18 de junio de 2013 realizado por </a:t>
            </a:r>
            <a:r>
              <a:rPr lang="es-MX" sz="2400" spc="-109" dirty="0" err="1">
                <a:solidFill>
                  <a:srgbClr val="095B31"/>
                </a:solidFill>
                <a:latin typeface="Montserrat"/>
                <a:ea typeface="Montserrat"/>
                <a:cs typeface="Montserrat"/>
                <a:sym typeface="Montserrat"/>
              </a:rPr>
              <a:t>Jose</a:t>
            </a:r>
            <a:r>
              <a:rPr lang="es-MX" sz="2400" spc="-109" dirty="0">
                <a:solidFill>
                  <a:srgbClr val="095B31"/>
                </a:solidFill>
                <a:latin typeface="Montserrat"/>
                <a:ea typeface="Montserrat"/>
                <a:cs typeface="Montserrat"/>
                <a:sym typeface="Montserrat"/>
              </a:rPr>
              <a:t> William </a:t>
            </a:r>
            <a:r>
              <a:rPr lang="es-MX" sz="2400" spc="-109" dirty="0" err="1">
                <a:solidFill>
                  <a:srgbClr val="095B31"/>
                </a:solidFill>
                <a:latin typeface="Montserrat"/>
                <a:ea typeface="Montserrat"/>
                <a:cs typeface="Montserrat"/>
                <a:sym typeface="Montserrat"/>
              </a:rPr>
              <a:t>Velez</a:t>
            </a:r>
            <a:r>
              <a:rPr lang="es-MX" sz="2400" spc="-109" dirty="0">
                <a:solidFill>
                  <a:srgbClr val="095B31"/>
                </a:solidFill>
                <a:latin typeface="Montserrat"/>
                <a:ea typeface="Montserrat"/>
                <a:cs typeface="Montserrat"/>
                <a:sym typeface="Montserrat"/>
              </a:rPr>
              <a:t> de la Subdirección de Gestión Ambiental Territorial de la CARDER. </a:t>
            </a:r>
            <a:r>
              <a:rPr lang="es-MX" sz="2000" spc="-109" dirty="0">
                <a:solidFill>
                  <a:srgbClr val="095B31"/>
                </a:solidFill>
                <a:latin typeface="Montserrat"/>
                <a:ea typeface="Montserrat"/>
                <a:cs typeface="Montserrat"/>
                <a:sym typeface="Montserrat"/>
              </a:rPr>
              <a:t>(con el fin de garantizar la estabilidad general de la zona se deberán implementar acciones de demolición de la estructura y reconfiguración de la ladera, que permita las condiciones de equilibrio)</a:t>
            </a:r>
            <a:endParaRPr lang="es-MX" sz="2400" spc="-109" dirty="0">
              <a:solidFill>
                <a:srgbClr val="095B31"/>
              </a:solidFill>
              <a:latin typeface="Montserrat"/>
              <a:ea typeface="Montserrat"/>
              <a:cs typeface="Montserrat"/>
              <a:sym typeface="Montserrat"/>
            </a:endParaRPr>
          </a:p>
        </p:txBody>
      </p:sp>
      <p:sp>
        <p:nvSpPr>
          <p:cNvPr id="14" name="TextBox 14">
            <a:extLst>
              <a:ext uri="{FF2B5EF4-FFF2-40B4-BE49-F238E27FC236}">
                <a16:creationId xmlns:a16="http://schemas.microsoft.com/office/drawing/2014/main" id="{39581E91-8361-4066-AD84-C589C59E2111}"/>
              </a:ext>
            </a:extLst>
          </p:cNvPr>
          <p:cNvSpPr txBox="1"/>
          <p:nvPr/>
        </p:nvSpPr>
        <p:spPr>
          <a:xfrm>
            <a:off x="7115940" y="2404577"/>
            <a:ext cx="6034062" cy="4061240"/>
          </a:xfrm>
          <a:prstGeom prst="rect">
            <a:avLst/>
          </a:prstGeom>
        </p:spPr>
        <p:txBody>
          <a:bodyPr wrap="square" lIns="0" tIns="0" rIns="0" bIns="0" rtlCol="0" anchor="t">
            <a:spAutoFit/>
          </a:bodyPr>
          <a:lstStyle/>
          <a:p>
            <a:pPr marL="342900" indent="-342900" algn="just">
              <a:lnSpc>
                <a:spcPts val="2941"/>
              </a:lnSpc>
              <a:buFontTx/>
              <a:buChar char="-"/>
            </a:pPr>
            <a:r>
              <a:rPr lang="es-MX" sz="2400" spc="-109" dirty="0">
                <a:solidFill>
                  <a:srgbClr val="095B31"/>
                </a:solidFill>
                <a:latin typeface="Montserrat"/>
                <a:ea typeface="Montserrat"/>
                <a:cs typeface="Montserrat"/>
                <a:sym typeface="Montserrat"/>
              </a:rPr>
              <a:t>Setencia del 9 de agosto del 2017 del Tribunal de lo Contencioso Administrativo de Risaralda – Sala Tercera de Decisión. </a:t>
            </a:r>
            <a:r>
              <a:rPr lang="es-MX" sz="2000" spc="-109" dirty="0">
                <a:solidFill>
                  <a:srgbClr val="095B31"/>
                </a:solidFill>
                <a:latin typeface="Montserrat"/>
                <a:ea typeface="Montserrat"/>
                <a:cs typeface="Montserrat"/>
                <a:sym typeface="Montserrat"/>
              </a:rPr>
              <a:t>(CARDER realizar el acompañamiento técnico y ambiental en adopción de la solución al problema en el Predio Rey Sol. Adicionalmente, ordena al municipio de Balboa y al departamento de Risaralda llevar a cabo dentro de las competencias legales y constitucionales en un término máximo de diez meses a partir de la ejecutoria de esta sentencia)</a:t>
            </a:r>
            <a:endParaRPr lang="es-MX" sz="2400" spc="-109" dirty="0">
              <a:solidFill>
                <a:srgbClr val="095B31"/>
              </a:solidFill>
              <a:latin typeface="Montserrat"/>
              <a:ea typeface="Montserrat"/>
              <a:cs typeface="Montserrat"/>
              <a:sym typeface="Montserrat"/>
            </a:endParaRPr>
          </a:p>
        </p:txBody>
      </p:sp>
      <p:pic>
        <p:nvPicPr>
          <p:cNvPr id="12" name="Imagen 11">
            <a:extLst>
              <a:ext uri="{FF2B5EF4-FFF2-40B4-BE49-F238E27FC236}">
                <a16:creationId xmlns:a16="http://schemas.microsoft.com/office/drawing/2014/main" id="{1FA998E0-B452-4315-A0E2-25AE4D2AE5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25254007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611499" y="908585"/>
            <a:ext cx="9843393" cy="1168140"/>
          </a:xfrm>
          <a:prstGeom prst="rect">
            <a:avLst/>
          </a:prstGeom>
        </p:spPr>
        <p:txBody>
          <a:bodyPr wrap="square" lIns="0" tIns="0" rIns="0" bIns="0" rtlCol="0" anchor="t">
            <a:spAutoFit/>
          </a:bodyPr>
          <a:lstStyle/>
          <a:p>
            <a:pPr>
              <a:lnSpc>
                <a:spcPts val="10561"/>
              </a:lnSpc>
            </a:pPr>
            <a:r>
              <a:rPr lang="en-US" sz="4400" b="1" spc="-468" dirty="0">
                <a:solidFill>
                  <a:srgbClr val="095B31"/>
                </a:solidFill>
                <a:latin typeface="Arial Black" panose="020B0A04020102020204" pitchFamily="34" charset="0"/>
                <a:ea typeface="Montserrat Ultra-Bold"/>
                <a:cs typeface="Montserrat Ultra-Bold"/>
                <a:sym typeface="Montserrat Ultra-Bold"/>
              </a:rPr>
              <a:t>ANTECEDENTES</a:t>
            </a:r>
          </a:p>
        </p:txBody>
      </p:sp>
      <p:sp>
        <p:nvSpPr>
          <p:cNvPr id="17" name="TextBox 17"/>
          <p:cNvSpPr txBox="1"/>
          <p:nvPr/>
        </p:nvSpPr>
        <p:spPr>
          <a:xfrm>
            <a:off x="4343400" y="337673"/>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3" name="TextBox 14">
            <a:extLst>
              <a:ext uri="{FF2B5EF4-FFF2-40B4-BE49-F238E27FC236}">
                <a16:creationId xmlns:a16="http://schemas.microsoft.com/office/drawing/2014/main" id="{9181E403-EF12-45B7-8B5D-B46E9514A28C}"/>
              </a:ext>
            </a:extLst>
          </p:cNvPr>
          <p:cNvSpPr txBox="1"/>
          <p:nvPr/>
        </p:nvSpPr>
        <p:spPr>
          <a:xfrm>
            <a:off x="671539" y="2404578"/>
            <a:ext cx="6034062" cy="4805033"/>
          </a:xfrm>
          <a:prstGeom prst="rect">
            <a:avLst/>
          </a:prstGeom>
        </p:spPr>
        <p:txBody>
          <a:bodyPr wrap="square" lIns="0" tIns="0" rIns="0" bIns="0" rtlCol="0" anchor="t">
            <a:spAutoFit/>
          </a:bodyPr>
          <a:lstStyle/>
          <a:p>
            <a:pPr marL="342900" indent="-342900" algn="just">
              <a:lnSpc>
                <a:spcPts val="2941"/>
              </a:lnSpc>
              <a:buFontTx/>
              <a:buChar char="-"/>
            </a:pPr>
            <a:r>
              <a:rPr lang="es-MX" sz="2400" spc="-109" dirty="0">
                <a:solidFill>
                  <a:srgbClr val="095B31"/>
                </a:solidFill>
                <a:latin typeface="Montserrat"/>
                <a:ea typeface="Montserrat"/>
                <a:cs typeface="Montserrat"/>
                <a:sym typeface="Montserrat"/>
              </a:rPr>
              <a:t>Sentencia con radicado No 66001233300020130007002 del 19 de noviembre de 2018 del Consejo de Estado – Sala de lo Contencioso Administrativo – Sección Primera. </a:t>
            </a:r>
            <a:r>
              <a:rPr lang="es-MX" sz="2000" spc="-109" dirty="0">
                <a:solidFill>
                  <a:srgbClr val="095B31"/>
                </a:solidFill>
                <a:latin typeface="Montserrat"/>
                <a:ea typeface="Montserrat"/>
                <a:cs typeface="Montserrat"/>
                <a:sym typeface="Montserrat"/>
              </a:rPr>
              <a:t>(se resuelve modificar la parte resolutiva de la sentencia proferida el 9 de agosto de 2017 por el Tribunal Administrativo de Risaralda, ordenando (….) al municipio de Balboa que, con el acompañamiento, asesoría y asistencia técnica, administrativa y financiera del Departamento de Risaralda, elabore, ejecute y financie en el término máximo de diez (10) meses)</a:t>
            </a:r>
            <a:endParaRPr lang="es-MX" sz="2400" spc="-109" dirty="0">
              <a:solidFill>
                <a:srgbClr val="095B31"/>
              </a:solidFill>
              <a:latin typeface="Montserrat"/>
              <a:ea typeface="Montserrat"/>
              <a:cs typeface="Montserrat"/>
              <a:sym typeface="Montserrat"/>
            </a:endParaRPr>
          </a:p>
        </p:txBody>
      </p:sp>
      <p:sp>
        <p:nvSpPr>
          <p:cNvPr id="14" name="TextBox 14">
            <a:extLst>
              <a:ext uri="{FF2B5EF4-FFF2-40B4-BE49-F238E27FC236}">
                <a16:creationId xmlns:a16="http://schemas.microsoft.com/office/drawing/2014/main" id="{39581E91-8361-4066-AD84-C589C59E2111}"/>
              </a:ext>
            </a:extLst>
          </p:cNvPr>
          <p:cNvSpPr txBox="1"/>
          <p:nvPr/>
        </p:nvSpPr>
        <p:spPr>
          <a:xfrm>
            <a:off x="7115940" y="2404577"/>
            <a:ext cx="6034062" cy="4061240"/>
          </a:xfrm>
          <a:prstGeom prst="rect">
            <a:avLst/>
          </a:prstGeom>
        </p:spPr>
        <p:txBody>
          <a:bodyPr wrap="square" lIns="0" tIns="0" rIns="0" bIns="0" rtlCol="0" anchor="t">
            <a:spAutoFit/>
          </a:bodyPr>
          <a:lstStyle/>
          <a:p>
            <a:pPr marL="342900" indent="-342900" algn="just">
              <a:lnSpc>
                <a:spcPts val="2941"/>
              </a:lnSpc>
              <a:buFontTx/>
              <a:buChar char="-"/>
            </a:pPr>
            <a:r>
              <a:rPr lang="es-MX" sz="2400" spc="-109" dirty="0">
                <a:solidFill>
                  <a:srgbClr val="095B31"/>
                </a:solidFill>
                <a:latin typeface="Montserrat"/>
                <a:ea typeface="Montserrat"/>
                <a:cs typeface="Montserrat"/>
                <a:sym typeface="Montserrat"/>
              </a:rPr>
              <a:t>Concepto técnico del 11 de mayo de 2021 realizado por Álvaro Emigdio Mora Galvis, Geólogo Especialista en Geotecnia de la Secretaria de Infraestructura de la Gobernación de Risaralda. </a:t>
            </a:r>
            <a:r>
              <a:rPr lang="es-MX" sz="2000" spc="-109" dirty="0">
                <a:solidFill>
                  <a:srgbClr val="095B31"/>
                </a:solidFill>
                <a:latin typeface="Montserrat"/>
                <a:ea typeface="Montserrat"/>
                <a:cs typeface="Montserrat"/>
                <a:sym typeface="Montserrat"/>
              </a:rPr>
              <a:t>(la inestabilidad del talud se da por la contribución de diversos factores como banqueo a media ladera para adecuación y construcción de vivienda, manejo deficiente de aguas provenientes del lavado del café hacia la ladera, y la ampliación de la vía)</a:t>
            </a:r>
            <a:endParaRPr lang="es-MX" sz="2400" spc="-109" dirty="0">
              <a:solidFill>
                <a:srgbClr val="095B31"/>
              </a:solidFill>
              <a:latin typeface="Montserrat"/>
              <a:ea typeface="Montserrat"/>
              <a:cs typeface="Montserrat"/>
              <a:sym typeface="Montserrat"/>
            </a:endParaRPr>
          </a:p>
        </p:txBody>
      </p:sp>
      <p:pic>
        <p:nvPicPr>
          <p:cNvPr id="12" name="Imagen 11">
            <a:extLst>
              <a:ext uri="{FF2B5EF4-FFF2-40B4-BE49-F238E27FC236}">
                <a16:creationId xmlns:a16="http://schemas.microsoft.com/office/drawing/2014/main" id="{17D0A441-D023-47DE-B2E7-FFD9D9B544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1636549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FFF">
                <a:alpha val="100000"/>
              </a:srgbClr>
            </a:gs>
            <a:gs pos="100000">
              <a:srgbClr val="F1F1F1">
                <a:alpha val="100000"/>
              </a:srgbClr>
            </a:gs>
          </a:gsLst>
          <a:lin ang="0"/>
        </a:gradFill>
        <a:effectLst/>
      </p:bgPr>
    </p:bg>
    <p:spTree>
      <p:nvGrpSpPr>
        <p:cNvPr id="1" name=""/>
        <p:cNvGrpSpPr/>
        <p:nvPr/>
      </p:nvGrpSpPr>
      <p:grpSpPr>
        <a:xfrm>
          <a:off x="0" y="0"/>
          <a:ext cx="0" cy="0"/>
          <a:chOff x="0" y="0"/>
          <a:chExt cx="0" cy="0"/>
        </a:xfrm>
      </p:grpSpPr>
      <p:sp>
        <p:nvSpPr>
          <p:cNvPr id="18" name="TextBox 16">
            <a:extLst>
              <a:ext uri="{FF2B5EF4-FFF2-40B4-BE49-F238E27FC236}">
                <a16:creationId xmlns:a16="http://schemas.microsoft.com/office/drawing/2014/main" id="{DEFAD345-2FB8-4D86-8816-47C88591E7E0}"/>
              </a:ext>
            </a:extLst>
          </p:cNvPr>
          <p:cNvSpPr txBox="1"/>
          <p:nvPr/>
        </p:nvSpPr>
        <p:spPr>
          <a:xfrm>
            <a:off x="298261" y="3390900"/>
            <a:ext cx="10820400" cy="2718693"/>
          </a:xfrm>
          <a:prstGeom prst="rect">
            <a:avLst/>
          </a:prstGeom>
        </p:spPr>
        <p:txBody>
          <a:bodyPr wrap="square" lIns="0" tIns="0" rIns="0" bIns="0" rtlCol="0" anchor="t">
            <a:spAutoFit/>
          </a:bodyPr>
          <a:lstStyle/>
          <a:p>
            <a:pPr algn="ctr">
              <a:lnSpc>
                <a:spcPts val="10561"/>
              </a:lnSpc>
            </a:pPr>
            <a:r>
              <a:rPr lang="en-US" sz="9600" b="1" spc="-468" dirty="0">
                <a:solidFill>
                  <a:srgbClr val="095B31"/>
                </a:solidFill>
                <a:latin typeface="Arial Black" panose="020B0A04020102020204" pitchFamily="34" charset="0"/>
                <a:ea typeface="Montserrat Ultra-Bold"/>
                <a:cs typeface="Montserrat Ultra-Bold"/>
                <a:sym typeface="Montserrat Ultra-Bold"/>
              </a:rPr>
              <a:t>ESTUDIOS Y DISEÑOS</a:t>
            </a:r>
          </a:p>
        </p:txBody>
      </p:sp>
      <p:sp>
        <p:nvSpPr>
          <p:cNvPr id="23" name="TextBox 17">
            <a:extLst>
              <a:ext uri="{FF2B5EF4-FFF2-40B4-BE49-F238E27FC236}">
                <a16:creationId xmlns:a16="http://schemas.microsoft.com/office/drawing/2014/main" id="{38A5DE85-D135-40F1-87CF-6095BEBC9F5C}"/>
              </a:ext>
            </a:extLst>
          </p:cNvPr>
          <p:cNvSpPr txBox="1"/>
          <p:nvPr/>
        </p:nvSpPr>
        <p:spPr>
          <a:xfrm>
            <a:off x="4659923" y="554750"/>
            <a:ext cx="7913077" cy="1089401"/>
          </a:xfrm>
          <a:prstGeom prst="rect">
            <a:avLst/>
          </a:prstGeom>
          <a:solidFill>
            <a:srgbClr val="FFCC00"/>
          </a:solidFill>
        </p:spPr>
        <p:txBody>
          <a:bodyPr wrap="square" lIns="0" tIns="0" rIns="0" bIns="0" rtlCol="0" anchor="t">
            <a:spAutoFit/>
          </a:bodyPr>
          <a:lstStyle/>
          <a:p>
            <a:pPr algn="ctr">
              <a:lnSpc>
                <a:spcPts val="2831"/>
              </a:lnSpc>
            </a:pPr>
            <a:endParaRPr lang="en-US" sz="3200" b="1" spc="-105" dirty="0">
              <a:solidFill>
                <a:schemeClr val="bg1"/>
              </a:solidFill>
              <a:latin typeface="Microsoft PhagsPa" panose="020B0502040204020203" pitchFamily="34" charset="0"/>
              <a:ea typeface="Montserrat"/>
              <a:cs typeface="Montserrat"/>
              <a:sym typeface="Montserrat"/>
            </a:endParaRPr>
          </a:p>
          <a:p>
            <a:pPr algn="ctr">
              <a:lnSpc>
                <a:spcPts val="2831"/>
              </a:lnSpc>
            </a:pP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p>
          <a:p>
            <a:pPr algn="ctr">
              <a:lnSpc>
                <a:spcPts val="2831"/>
              </a:lnSpc>
            </a:pPr>
            <a:r>
              <a:rPr lang="en-US" sz="3600" b="1" spc="-105" dirty="0">
                <a:solidFill>
                  <a:schemeClr val="bg1"/>
                </a:solidFill>
                <a:latin typeface="Microsoft PhagsPa" panose="020B0502040204020203" pitchFamily="34" charset="0"/>
                <a:ea typeface="Montserrat"/>
                <a:cs typeface="Montserrat"/>
                <a:sym typeface="Montserrat"/>
              </a:rPr>
              <a:t> </a:t>
            </a:r>
          </a:p>
        </p:txBody>
      </p:sp>
      <p:grpSp>
        <p:nvGrpSpPr>
          <p:cNvPr id="24" name="Group 2">
            <a:extLst>
              <a:ext uri="{FF2B5EF4-FFF2-40B4-BE49-F238E27FC236}">
                <a16:creationId xmlns:a16="http://schemas.microsoft.com/office/drawing/2014/main" id="{4226FA47-F861-438E-813D-FB3F6E4A80DF}"/>
              </a:ext>
            </a:extLst>
          </p:cNvPr>
          <p:cNvGrpSpPr/>
          <p:nvPr/>
        </p:nvGrpSpPr>
        <p:grpSpPr>
          <a:xfrm>
            <a:off x="304800" y="8267700"/>
            <a:ext cx="14173143" cy="2020420"/>
            <a:chOff x="0" y="0"/>
            <a:chExt cx="4204423" cy="1148996"/>
          </a:xfrm>
        </p:grpSpPr>
        <p:sp>
          <p:nvSpPr>
            <p:cNvPr id="25" name="Freeform 3">
              <a:extLst>
                <a:ext uri="{FF2B5EF4-FFF2-40B4-BE49-F238E27FC236}">
                  <a16:creationId xmlns:a16="http://schemas.microsoft.com/office/drawing/2014/main" id="{C9B2F6FB-4CEE-4E4F-88F8-3A4055CC48C5}"/>
                </a:ext>
              </a:extLst>
            </p:cNvPr>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26" name="TextBox 4">
              <a:extLst>
                <a:ext uri="{FF2B5EF4-FFF2-40B4-BE49-F238E27FC236}">
                  <a16:creationId xmlns:a16="http://schemas.microsoft.com/office/drawing/2014/main" id="{641DA747-C233-4BFA-8CBB-8CB722D62A2F}"/>
                </a:ext>
              </a:extLst>
            </p:cNvPr>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5">
            <a:extLst>
              <a:ext uri="{FF2B5EF4-FFF2-40B4-BE49-F238E27FC236}">
                <a16:creationId xmlns:a16="http://schemas.microsoft.com/office/drawing/2014/main" id="{E862F450-687C-4478-8B90-A27C3F7643A1}"/>
              </a:ext>
            </a:extLst>
          </p:cNvPr>
          <p:cNvGrpSpPr/>
          <p:nvPr/>
        </p:nvGrpSpPr>
        <p:grpSpPr>
          <a:xfrm>
            <a:off x="10820400" y="1906587"/>
            <a:ext cx="6473825" cy="6473825"/>
            <a:chOff x="0" y="0"/>
            <a:chExt cx="812800" cy="812800"/>
          </a:xfrm>
        </p:grpSpPr>
        <p:sp>
          <p:nvSpPr>
            <p:cNvPr id="9" name="Freeform 6">
              <a:extLst>
                <a:ext uri="{FF2B5EF4-FFF2-40B4-BE49-F238E27FC236}">
                  <a16:creationId xmlns:a16="http://schemas.microsoft.com/office/drawing/2014/main" id="{18C6130A-A988-4E9F-9127-BB46A6CC1A5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388B39">
                    <a:alpha val="100000"/>
                  </a:srgbClr>
                </a:gs>
                <a:gs pos="100000">
                  <a:srgbClr val="0A4918">
                    <a:alpha val="100000"/>
                  </a:srgbClr>
                </a:gs>
              </a:gsLst>
              <a:lin ang="5400000"/>
            </a:gradFill>
          </p:spPr>
        </p:sp>
        <p:sp>
          <p:nvSpPr>
            <p:cNvPr id="10" name="TextBox 7">
              <a:extLst>
                <a:ext uri="{FF2B5EF4-FFF2-40B4-BE49-F238E27FC236}">
                  <a16:creationId xmlns:a16="http://schemas.microsoft.com/office/drawing/2014/main" id="{40267431-ED67-441F-89B9-1CF9DE2B35CD}"/>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pic>
        <p:nvPicPr>
          <p:cNvPr id="15" name="Imagen 14">
            <a:extLst>
              <a:ext uri="{FF2B5EF4-FFF2-40B4-BE49-F238E27FC236}">
                <a16:creationId xmlns:a16="http://schemas.microsoft.com/office/drawing/2014/main" id="{8C8123B7-5446-4B83-AB70-A21A1528EEDC}"/>
              </a:ext>
            </a:extLst>
          </p:cNvPr>
          <p:cNvPicPr>
            <a:picLocks noChangeAspect="1"/>
          </p:cNvPicPr>
          <p:nvPr/>
        </p:nvPicPr>
        <p:blipFill>
          <a:blip r:embed="rId2">
            <a:extLst>
              <a:ext uri="{28A0092B-C50C-407E-A947-70E740481C1C}">
                <a14:useLocalDpi xmlns:a14="http://schemas.microsoft.com/office/drawing/2010/main" val="0"/>
              </a:ext>
            </a:extLst>
          </a:blip>
          <a:srcRect l="16402" r="16402"/>
          <a:stretch/>
        </p:blipFill>
        <p:spPr>
          <a:xfrm>
            <a:off x="11089353" y="2137145"/>
            <a:ext cx="5935917" cy="6008475"/>
          </a:xfrm>
          <a:prstGeom prst="ellipse">
            <a:avLst/>
          </a:prstGeom>
          <a:ln w="190500" cap="rnd">
            <a:solidFill>
              <a:schemeClr val="bg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12" name="Imagen 11">
            <a:extLst>
              <a:ext uri="{FF2B5EF4-FFF2-40B4-BE49-F238E27FC236}">
                <a16:creationId xmlns:a16="http://schemas.microsoft.com/office/drawing/2014/main" id="{186446B1-94B1-40A8-8B51-11ACFD77E8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264173" y="1165919"/>
            <a:ext cx="8153400" cy="2031325"/>
          </a:xfrm>
          <a:prstGeom prst="rect">
            <a:avLst/>
          </a:prstGeom>
        </p:spPr>
        <p:txBody>
          <a:bodyPr wrap="square" lIns="0" tIns="0" rIns="0" bIns="0" rtlCol="0" anchor="t">
            <a:spAutoFit/>
          </a:bodyPr>
          <a:lstStyle/>
          <a:p>
            <a:pPr algn="just"/>
            <a:r>
              <a:rPr lang="en-US" sz="4400" b="1" spc="-468" dirty="0">
                <a:solidFill>
                  <a:srgbClr val="095B31"/>
                </a:solidFill>
                <a:latin typeface="Arial Black" panose="020B0A04020102020204" pitchFamily="34" charset="0"/>
                <a:ea typeface="Montserrat Ultra-Bold"/>
                <a:cs typeface="Montserrat Ultra-Bold"/>
                <a:sym typeface="Montserrat Ultra-Bold"/>
              </a:rPr>
              <a:t>ANÁLISIS DE LA ESTABILIDAD DEL TALUD CON SOBRECARGA DE LA ESTRUCTURA (PERFIL 2)</a:t>
            </a:r>
          </a:p>
        </p:txBody>
      </p:sp>
      <p:sp>
        <p:nvSpPr>
          <p:cNvPr id="17" name="TextBox 17"/>
          <p:cNvSpPr txBox="1"/>
          <p:nvPr/>
        </p:nvSpPr>
        <p:spPr>
          <a:xfrm>
            <a:off x="4340873" y="84847"/>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8" name="Imagen 7">
            <a:extLst>
              <a:ext uri="{FF2B5EF4-FFF2-40B4-BE49-F238E27FC236}">
                <a16:creationId xmlns:a16="http://schemas.microsoft.com/office/drawing/2014/main" id="{09811FE0-BB6D-4585-9F18-43E4B2C6C072}"/>
              </a:ext>
            </a:extLst>
          </p:cNvPr>
          <p:cNvPicPr>
            <a:picLocks noChangeAspect="1"/>
          </p:cNvPicPr>
          <p:nvPr/>
        </p:nvPicPr>
        <p:blipFill>
          <a:blip r:embed="rId2"/>
          <a:stretch>
            <a:fillRect/>
          </a:stretch>
        </p:blipFill>
        <p:spPr>
          <a:xfrm>
            <a:off x="890400" y="4555953"/>
            <a:ext cx="6500971" cy="3600000"/>
          </a:xfrm>
          <a:prstGeom prst="rect">
            <a:avLst/>
          </a:prstGeom>
        </p:spPr>
      </p:pic>
      <p:pic>
        <p:nvPicPr>
          <p:cNvPr id="10" name="Imagen 9">
            <a:extLst>
              <a:ext uri="{FF2B5EF4-FFF2-40B4-BE49-F238E27FC236}">
                <a16:creationId xmlns:a16="http://schemas.microsoft.com/office/drawing/2014/main" id="{4F32E7A2-F0FE-474C-9E01-7B49EE7F8111}"/>
              </a:ext>
            </a:extLst>
          </p:cNvPr>
          <p:cNvPicPr>
            <a:picLocks noChangeAspect="1"/>
          </p:cNvPicPr>
          <p:nvPr/>
        </p:nvPicPr>
        <p:blipFill>
          <a:blip r:embed="rId3"/>
          <a:stretch>
            <a:fillRect/>
          </a:stretch>
        </p:blipFill>
        <p:spPr>
          <a:xfrm>
            <a:off x="8505092" y="1036898"/>
            <a:ext cx="5860800" cy="3428933"/>
          </a:xfrm>
          <a:prstGeom prst="rect">
            <a:avLst/>
          </a:prstGeom>
        </p:spPr>
      </p:pic>
      <p:pic>
        <p:nvPicPr>
          <p:cNvPr id="15" name="Imagen 14">
            <a:extLst>
              <a:ext uri="{FF2B5EF4-FFF2-40B4-BE49-F238E27FC236}">
                <a16:creationId xmlns:a16="http://schemas.microsoft.com/office/drawing/2014/main" id="{7EA9F117-137A-48FA-AB63-898511E62FC1}"/>
              </a:ext>
            </a:extLst>
          </p:cNvPr>
          <p:cNvPicPr>
            <a:picLocks noChangeAspect="1"/>
          </p:cNvPicPr>
          <p:nvPr/>
        </p:nvPicPr>
        <p:blipFill>
          <a:blip r:embed="rId4"/>
          <a:stretch>
            <a:fillRect/>
          </a:stretch>
        </p:blipFill>
        <p:spPr>
          <a:xfrm>
            <a:off x="8493369" y="4551421"/>
            <a:ext cx="5859143" cy="3600000"/>
          </a:xfrm>
          <a:prstGeom prst="rect">
            <a:avLst/>
          </a:prstGeom>
        </p:spPr>
      </p:pic>
      <p:sp>
        <p:nvSpPr>
          <p:cNvPr id="19" name="TextBox 14">
            <a:extLst>
              <a:ext uri="{FF2B5EF4-FFF2-40B4-BE49-F238E27FC236}">
                <a16:creationId xmlns:a16="http://schemas.microsoft.com/office/drawing/2014/main" id="{C4325157-93DD-4532-B6B7-6D87195D5688}"/>
              </a:ext>
            </a:extLst>
          </p:cNvPr>
          <p:cNvSpPr txBox="1"/>
          <p:nvPr/>
        </p:nvSpPr>
        <p:spPr>
          <a:xfrm>
            <a:off x="642250" y="3343055"/>
            <a:ext cx="7397246" cy="1067087"/>
          </a:xfrm>
          <a:prstGeom prst="rect">
            <a:avLst/>
          </a:prstGeom>
        </p:spPr>
        <p:txBody>
          <a:bodyPr wrap="square" lIns="0" tIns="0" rIns="0" bIns="0" rtlCol="0" anchor="t">
            <a:spAutoFit/>
          </a:bodyPr>
          <a:lstStyle/>
          <a:p>
            <a:pPr algn="just">
              <a:lnSpc>
                <a:spcPts val="2941"/>
              </a:lnSpc>
            </a:pPr>
            <a:r>
              <a:rPr lang="es-MX" sz="1400" spc="-109" dirty="0">
                <a:solidFill>
                  <a:srgbClr val="095B31"/>
                </a:solidFill>
                <a:latin typeface="Montserrat"/>
                <a:ea typeface="Montserrat"/>
                <a:cs typeface="Montserrat"/>
                <a:sym typeface="Montserrat"/>
              </a:rPr>
              <a:t>Teniendo en cuenta la NSR-10, se establece que el factor de seguridad es aceptable cuando se encuentra sobre las siguientes magnitudes: mayor o igual a 1,5 en condiciones estáticas, mayor o igual a 1,2 en condiciones </a:t>
            </a:r>
            <a:r>
              <a:rPr lang="es-MX" sz="1400" spc="-109" dirty="0" err="1">
                <a:solidFill>
                  <a:srgbClr val="095B31"/>
                </a:solidFill>
                <a:latin typeface="Montserrat"/>
                <a:ea typeface="Montserrat"/>
                <a:cs typeface="Montserrat"/>
                <a:sym typeface="Montserrat"/>
              </a:rPr>
              <a:t>pseudoestáticas</a:t>
            </a:r>
            <a:r>
              <a:rPr lang="es-MX" sz="1400" spc="-109" dirty="0">
                <a:solidFill>
                  <a:srgbClr val="095B31"/>
                </a:solidFill>
                <a:latin typeface="Montserrat"/>
                <a:ea typeface="Montserrat"/>
                <a:cs typeface="Montserrat"/>
                <a:sym typeface="Montserrat"/>
              </a:rPr>
              <a:t> y mayor o igual a 1,05 en condiciones saturadas.</a:t>
            </a:r>
            <a:endParaRPr lang="en-US" sz="1400" spc="-109" dirty="0">
              <a:solidFill>
                <a:srgbClr val="095B31"/>
              </a:solidFill>
              <a:latin typeface="Montserrat"/>
              <a:ea typeface="Montserrat"/>
              <a:cs typeface="Montserrat"/>
              <a:sym typeface="Montserrat"/>
            </a:endParaRPr>
          </a:p>
        </p:txBody>
      </p:sp>
      <p:pic>
        <p:nvPicPr>
          <p:cNvPr id="13" name="Imagen 12">
            <a:extLst>
              <a:ext uri="{FF2B5EF4-FFF2-40B4-BE49-F238E27FC236}">
                <a16:creationId xmlns:a16="http://schemas.microsoft.com/office/drawing/2014/main" id="{FFBAD56C-00A0-48BF-AD28-AA81BBA3EFC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17400777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246588" y="1339691"/>
            <a:ext cx="8153400" cy="1354217"/>
          </a:xfrm>
          <a:prstGeom prst="rect">
            <a:avLst/>
          </a:prstGeom>
        </p:spPr>
        <p:txBody>
          <a:bodyPr wrap="square" lIns="0" tIns="0" rIns="0" bIns="0" rtlCol="0" anchor="t">
            <a:spAutoFit/>
          </a:bodyPr>
          <a:lstStyle/>
          <a:p>
            <a:pPr algn="just"/>
            <a:r>
              <a:rPr lang="en-US" sz="4400" b="1" spc="-468" dirty="0">
                <a:solidFill>
                  <a:srgbClr val="095B31"/>
                </a:solidFill>
                <a:latin typeface="Arial Black" panose="020B0A04020102020204" pitchFamily="34" charset="0"/>
                <a:ea typeface="Montserrat Ultra-Bold"/>
                <a:cs typeface="Montserrat Ultra-Bold"/>
                <a:sym typeface="Montserrat Ultra-Bold"/>
              </a:rPr>
              <a:t>ANÁLISIS DE LA ESTABILIDAD DEL TALUD (PERFIL 3)</a:t>
            </a:r>
          </a:p>
        </p:txBody>
      </p:sp>
      <p:sp>
        <p:nvSpPr>
          <p:cNvPr id="17" name="TextBox 17"/>
          <p:cNvSpPr txBox="1"/>
          <p:nvPr/>
        </p:nvSpPr>
        <p:spPr>
          <a:xfrm>
            <a:off x="4343400" y="337673"/>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9" name="TextBox 14">
            <a:extLst>
              <a:ext uri="{FF2B5EF4-FFF2-40B4-BE49-F238E27FC236}">
                <a16:creationId xmlns:a16="http://schemas.microsoft.com/office/drawing/2014/main" id="{C4325157-93DD-4532-B6B7-6D87195D5688}"/>
              </a:ext>
            </a:extLst>
          </p:cNvPr>
          <p:cNvSpPr txBox="1"/>
          <p:nvPr/>
        </p:nvSpPr>
        <p:spPr>
          <a:xfrm>
            <a:off x="605789" y="2931283"/>
            <a:ext cx="7397246" cy="1067087"/>
          </a:xfrm>
          <a:prstGeom prst="rect">
            <a:avLst/>
          </a:prstGeom>
        </p:spPr>
        <p:txBody>
          <a:bodyPr wrap="square" lIns="0" tIns="0" rIns="0" bIns="0" rtlCol="0" anchor="t">
            <a:spAutoFit/>
          </a:bodyPr>
          <a:lstStyle/>
          <a:p>
            <a:pPr algn="just">
              <a:lnSpc>
                <a:spcPts val="2941"/>
              </a:lnSpc>
            </a:pPr>
            <a:r>
              <a:rPr lang="es-MX" sz="1400" spc="-109" dirty="0">
                <a:solidFill>
                  <a:srgbClr val="095B31"/>
                </a:solidFill>
                <a:latin typeface="Montserrat"/>
                <a:ea typeface="Montserrat"/>
                <a:cs typeface="Montserrat"/>
                <a:sym typeface="Montserrat"/>
              </a:rPr>
              <a:t>Teniendo en cuenta la NSR-10, se establece que el factor de seguridad es aceptable cuando se encuentra sobre las siguientes magnitudes: mayor o igual a 1,5 en condiciones estáticas, mayor o igual a 1,2 en condiciones </a:t>
            </a:r>
            <a:r>
              <a:rPr lang="es-MX" sz="1400" spc="-109" dirty="0" err="1">
                <a:solidFill>
                  <a:srgbClr val="095B31"/>
                </a:solidFill>
                <a:latin typeface="Montserrat"/>
                <a:ea typeface="Montserrat"/>
                <a:cs typeface="Montserrat"/>
                <a:sym typeface="Montserrat"/>
              </a:rPr>
              <a:t>pseudoestáticas</a:t>
            </a:r>
            <a:r>
              <a:rPr lang="es-MX" sz="1400" spc="-109" dirty="0">
                <a:solidFill>
                  <a:srgbClr val="095B31"/>
                </a:solidFill>
                <a:latin typeface="Montserrat"/>
                <a:ea typeface="Montserrat"/>
                <a:cs typeface="Montserrat"/>
                <a:sym typeface="Montserrat"/>
              </a:rPr>
              <a:t> y mayor o igual a 1,05 en condiciones saturadas.</a:t>
            </a:r>
            <a:endParaRPr lang="en-US" sz="1400" spc="-109" dirty="0">
              <a:solidFill>
                <a:srgbClr val="095B31"/>
              </a:solidFill>
              <a:latin typeface="Montserrat"/>
              <a:ea typeface="Montserrat"/>
              <a:cs typeface="Montserrat"/>
              <a:sym typeface="Montserrat"/>
            </a:endParaRPr>
          </a:p>
        </p:txBody>
      </p:sp>
      <p:pic>
        <p:nvPicPr>
          <p:cNvPr id="6" name="Imagen 5">
            <a:extLst>
              <a:ext uri="{FF2B5EF4-FFF2-40B4-BE49-F238E27FC236}">
                <a16:creationId xmlns:a16="http://schemas.microsoft.com/office/drawing/2014/main" id="{742C8D02-0698-429E-B148-C1CE3B76913A}"/>
              </a:ext>
            </a:extLst>
          </p:cNvPr>
          <p:cNvPicPr>
            <a:picLocks noChangeAspect="1"/>
          </p:cNvPicPr>
          <p:nvPr/>
        </p:nvPicPr>
        <p:blipFill>
          <a:blip r:embed="rId2"/>
          <a:stretch>
            <a:fillRect/>
          </a:stretch>
        </p:blipFill>
        <p:spPr>
          <a:xfrm>
            <a:off x="761999" y="4609403"/>
            <a:ext cx="6073972" cy="3600000"/>
          </a:xfrm>
          <a:prstGeom prst="rect">
            <a:avLst/>
          </a:prstGeom>
        </p:spPr>
      </p:pic>
      <p:pic>
        <p:nvPicPr>
          <p:cNvPr id="9" name="Imagen 8">
            <a:extLst>
              <a:ext uri="{FF2B5EF4-FFF2-40B4-BE49-F238E27FC236}">
                <a16:creationId xmlns:a16="http://schemas.microsoft.com/office/drawing/2014/main" id="{09E16D91-1451-464A-AC51-8CC99974F149}"/>
              </a:ext>
            </a:extLst>
          </p:cNvPr>
          <p:cNvPicPr>
            <a:picLocks noChangeAspect="1"/>
          </p:cNvPicPr>
          <p:nvPr/>
        </p:nvPicPr>
        <p:blipFill>
          <a:blip r:embed="rId3"/>
          <a:stretch>
            <a:fillRect/>
          </a:stretch>
        </p:blipFill>
        <p:spPr>
          <a:xfrm>
            <a:off x="8399988" y="1381766"/>
            <a:ext cx="5583600" cy="3202470"/>
          </a:xfrm>
          <a:prstGeom prst="rect">
            <a:avLst/>
          </a:prstGeom>
        </p:spPr>
      </p:pic>
      <p:pic>
        <p:nvPicPr>
          <p:cNvPr id="13" name="Imagen 12">
            <a:extLst>
              <a:ext uri="{FF2B5EF4-FFF2-40B4-BE49-F238E27FC236}">
                <a16:creationId xmlns:a16="http://schemas.microsoft.com/office/drawing/2014/main" id="{161DC48D-11E1-4C44-AF71-912CCC3EB678}"/>
              </a:ext>
            </a:extLst>
          </p:cNvPr>
          <p:cNvPicPr>
            <a:picLocks noChangeAspect="1"/>
          </p:cNvPicPr>
          <p:nvPr/>
        </p:nvPicPr>
        <p:blipFill>
          <a:blip r:embed="rId4"/>
          <a:stretch>
            <a:fillRect/>
          </a:stretch>
        </p:blipFill>
        <p:spPr>
          <a:xfrm>
            <a:off x="8407084" y="4626311"/>
            <a:ext cx="5581936" cy="3600000"/>
          </a:xfrm>
          <a:prstGeom prst="rect">
            <a:avLst/>
          </a:prstGeom>
        </p:spPr>
      </p:pic>
      <p:pic>
        <p:nvPicPr>
          <p:cNvPr id="14" name="Imagen 13">
            <a:extLst>
              <a:ext uri="{FF2B5EF4-FFF2-40B4-BE49-F238E27FC236}">
                <a16:creationId xmlns:a16="http://schemas.microsoft.com/office/drawing/2014/main" id="{26EB1CEB-626D-4421-95D0-1D31CEBA04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6062169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642250" y="1193030"/>
            <a:ext cx="13299427" cy="1354217"/>
          </a:xfrm>
          <a:prstGeom prst="rect">
            <a:avLst/>
          </a:prstGeom>
        </p:spPr>
        <p:txBody>
          <a:bodyPr wrap="square" lIns="0" tIns="0" rIns="0" bIns="0" rtlCol="0" anchor="t">
            <a:spAutoFit/>
          </a:bodyPr>
          <a:lstStyle/>
          <a:p>
            <a:r>
              <a:rPr lang="en-US" sz="4400" b="1" spc="-468" dirty="0">
                <a:solidFill>
                  <a:srgbClr val="095B31"/>
                </a:solidFill>
                <a:latin typeface="Arial Black" panose="020B0A04020102020204" pitchFamily="34" charset="0"/>
                <a:ea typeface="Montserrat Ultra-Bold"/>
                <a:cs typeface="Montserrat Ultra-Bold"/>
                <a:sym typeface="Montserrat Ultra-Bold"/>
              </a:rPr>
              <a:t>ANÁLISIS DE LA ESTABILIDAD DEL TALUD CON SOBRECARGA DE LA ESTRUCTURA</a:t>
            </a:r>
          </a:p>
        </p:txBody>
      </p:sp>
      <p:sp>
        <p:nvSpPr>
          <p:cNvPr id="17" name="TextBox 17"/>
          <p:cNvSpPr txBox="1"/>
          <p:nvPr/>
        </p:nvSpPr>
        <p:spPr>
          <a:xfrm>
            <a:off x="4340873" y="84847"/>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9" name="TextBox 14">
            <a:extLst>
              <a:ext uri="{FF2B5EF4-FFF2-40B4-BE49-F238E27FC236}">
                <a16:creationId xmlns:a16="http://schemas.microsoft.com/office/drawing/2014/main" id="{C4325157-93DD-4532-B6B7-6D87195D5688}"/>
              </a:ext>
            </a:extLst>
          </p:cNvPr>
          <p:cNvSpPr txBox="1"/>
          <p:nvPr/>
        </p:nvSpPr>
        <p:spPr>
          <a:xfrm>
            <a:off x="741657" y="7407446"/>
            <a:ext cx="13299427" cy="701474"/>
          </a:xfrm>
          <a:prstGeom prst="rect">
            <a:avLst/>
          </a:prstGeom>
        </p:spPr>
        <p:txBody>
          <a:bodyPr wrap="square" lIns="0" tIns="0" rIns="0" bIns="0" rtlCol="0" anchor="t">
            <a:spAutoFit/>
          </a:bodyPr>
          <a:lstStyle/>
          <a:p>
            <a:pPr algn="just">
              <a:lnSpc>
                <a:spcPts val="2941"/>
              </a:lnSpc>
            </a:pPr>
            <a:r>
              <a:rPr lang="es-MX" sz="1600" spc="-109" dirty="0">
                <a:solidFill>
                  <a:srgbClr val="095B31"/>
                </a:solidFill>
                <a:latin typeface="Montserrat"/>
                <a:ea typeface="Montserrat"/>
                <a:cs typeface="Montserrat"/>
                <a:sym typeface="Montserrat"/>
              </a:rPr>
              <a:t>Teniendo en cuenta la NSR-10, se establece que el factor de seguridad es aceptable cuando se encuentra sobre las siguientes magnitudes: mayor o igual a 1,5 en condiciones estáticas, mayor o igual a 1,2 en condiciones </a:t>
            </a:r>
            <a:r>
              <a:rPr lang="es-MX" sz="1600" spc="-109" dirty="0" err="1">
                <a:solidFill>
                  <a:srgbClr val="095B31"/>
                </a:solidFill>
                <a:latin typeface="Montserrat"/>
                <a:ea typeface="Montserrat"/>
                <a:cs typeface="Montserrat"/>
                <a:sym typeface="Montserrat"/>
              </a:rPr>
              <a:t>pseudoestáticas</a:t>
            </a:r>
            <a:r>
              <a:rPr lang="es-MX" sz="1600" spc="-109" dirty="0">
                <a:solidFill>
                  <a:srgbClr val="095B31"/>
                </a:solidFill>
                <a:latin typeface="Montserrat"/>
                <a:ea typeface="Montserrat"/>
                <a:cs typeface="Montserrat"/>
                <a:sym typeface="Montserrat"/>
              </a:rPr>
              <a:t> y mayor o igual a 1,05 en condiciones saturadas.</a:t>
            </a:r>
            <a:endParaRPr lang="en-US" sz="1600" spc="-109" dirty="0">
              <a:solidFill>
                <a:srgbClr val="095B31"/>
              </a:solidFill>
              <a:latin typeface="Montserrat"/>
              <a:ea typeface="Montserrat"/>
              <a:cs typeface="Montserrat"/>
              <a:sym typeface="Montserrat"/>
            </a:endParaRPr>
          </a:p>
        </p:txBody>
      </p:sp>
      <p:pic>
        <p:nvPicPr>
          <p:cNvPr id="6" name="Imagen 5">
            <a:extLst>
              <a:ext uri="{FF2B5EF4-FFF2-40B4-BE49-F238E27FC236}">
                <a16:creationId xmlns:a16="http://schemas.microsoft.com/office/drawing/2014/main" id="{244EB9A6-9E83-4289-BE32-2DBC34EE6EC0}"/>
              </a:ext>
            </a:extLst>
          </p:cNvPr>
          <p:cNvPicPr>
            <a:picLocks noChangeAspect="1"/>
          </p:cNvPicPr>
          <p:nvPr/>
        </p:nvPicPr>
        <p:blipFill>
          <a:blip r:embed="rId2"/>
          <a:stretch>
            <a:fillRect/>
          </a:stretch>
        </p:blipFill>
        <p:spPr>
          <a:xfrm>
            <a:off x="4038600" y="2499453"/>
            <a:ext cx="7920000" cy="2414235"/>
          </a:xfrm>
          <a:prstGeom prst="rect">
            <a:avLst/>
          </a:prstGeom>
        </p:spPr>
      </p:pic>
      <p:pic>
        <p:nvPicPr>
          <p:cNvPr id="9" name="Imagen 8">
            <a:extLst>
              <a:ext uri="{FF2B5EF4-FFF2-40B4-BE49-F238E27FC236}">
                <a16:creationId xmlns:a16="http://schemas.microsoft.com/office/drawing/2014/main" id="{B9B39C2A-53A2-4993-ADFD-F9160298648A}"/>
              </a:ext>
            </a:extLst>
          </p:cNvPr>
          <p:cNvPicPr>
            <a:picLocks noChangeAspect="1"/>
          </p:cNvPicPr>
          <p:nvPr/>
        </p:nvPicPr>
        <p:blipFill>
          <a:blip r:embed="rId3"/>
          <a:stretch>
            <a:fillRect/>
          </a:stretch>
        </p:blipFill>
        <p:spPr>
          <a:xfrm>
            <a:off x="4038600" y="4923719"/>
            <a:ext cx="7920000" cy="2396987"/>
          </a:xfrm>
          <a:prstGeom prst="rect">
            <a:avLst/>
          </a:prstGeom>
        </p:spPr>
      </p:pic>
      <p:pic>
        <p:nvPicPr>
          <p:cNvPr id="12" name="Imagen 11">
            <a:extLst>
              <a:ext uri="{FF2B5EF4-FFF2-40B4-BE49-F238E27FC236}">
                <a16:creationId xmlns:a16="http://schemas.microsoft.com/office/drawing/2014/main" id="{B3D20581-920E-4EE5-9F6F-6058361535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6206374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264173" y="1165919"/>
            <a:ext cx="8153400" cy="2031325"/>
          </a:xfrm>
          <a:prstGeom prst="rect">
            <a:avLst/>
          </a:prstGeom>
        </p:spPr>
        <p:txBody>
          <a:bodyPr wrap="square" lIns="0" tIns="0" rIns="0" bIns="0" rtlCol="0" anchor="t">
            <a:spAutoFit/>
          </a:bodyPr>
          <a:lstStyle/>
          <a:p>
            <a:pPr algn="just"/>
            <a:r>
              <a:rPr lang="en-US" sz="4400" b="1" spc="-468" dirty="0">
                <a:solidFill>
                  <a:srgbClr val="095B31"/>
                </a:solidFill>
                <a:latin typeface="Arial Black" panose="020B0A04020102020204" pitchFamily="34" charset="0"/>
                <a:ea typeface="Montserrat Ultra-Bold"/>
                <a:cs typeface="Montserrat Ultra-Bold"/>
                <a:sym typeface="Montserrat Ultra-Bold"/>
              </a:rPr>
              <a:t>ANÁLISIS DE LA ESTABILIDAD DEL TALUD SIN SOBRECARGA DE LA ESTRUCTURA (PERFIL 2)</a:t>
            </a:r>
          </a:p>
        </p:txBody>
      </p:sp>
      <p:sp>
        <p:nvSpPr>
          <p:cNvPr id="17" name="TextBox 17"/>
          <p:cNvSpPr txBox="1"/>
          <p:nvPr/>
        </p:nvSpPr>
        <p:spPr>
          <a:xfrm>
            <a:off x="4340873" y="84847"/>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9" name="TextBox 14">
            <a:extLst>
              <a:ext uri="{FF2B5EF4-FFF2-40B4-BE49-F238E27FC236}">
                <a16:creationId xmlns:a16="http://schemas.microsoft.com/office/drawing/2014/main" id="{C4325157-93DD-4532-B6B7-6D87195D5688}"/>
              </a:ext>
            </a:extLst>
          </p:cNvPr>
          <p:cNvSpPr txBox="1"/>
          <p:nvPr/>
        </p:nvSpPr>
        <p:spPr>
          <a:xfrm>
            <a:off x="642250" y="3343055"/>
            <a:ext cx="7397246" cy="1067087"/>
          </a:xfrm>
          <a:prstGeom prst="rect">
            <a:avLst/>
          </a:prstGeom>
        </p:spPr>
        <p:txBody>
          <a:bodyPr wrap="square" lIns="0" tIns="0" rIns="0" bIns="0" rtlCol="0" anchor="t">
            <a:spAutoFit/>
          </a:bodyPr>
          <a:lstStyle/>
          <a:p>
            <a:pPr algn="just">
              <a:lnSpc>
                <a:spcPts val="2941"/>
              </a:lnSpc>
            </a:pPr>
            <a:r>
              <a:rPr lang="es-MX" sz="1400" spc="-109" dirty="0">
                <a:solidFill>
                  <a:srgbClr val="095B31"/>
                </a:solidFill>
                <a:latin typeface="Montserrat"/>
                <a:ea typeface="Montserrat"/>
                <a:cs typeface="Montserrat"/>
                <a:sym typeface="Montserrat"/>
              </a:rPr>
              <a:t>Teniendo en cuenta la NSR-10, se establece que el factor de seguridad es aceptable cuando se encuentra sobre las siguientes magnitudes: mayor o igual a 1,5 en condiciones estáticas, mayor o igual a 1,2 en condiciones </a:t>
            </a:r>
            <a:r>
              <a:rPr lang="es-MX" sz="1400" spc="-109" dirty="0" err="1">
                <a:solidFill>
                  <a:srgbClr val="095B31"/>
                </a:solidFill>
                <a:latin typeface="Montserrat"/>
                <a:ea typeface="Montserrat"/>
                <a:cs typeface="Montserrat"/>
                <a:sym typeface="Montserrat"/>
              </a:rPr>
              <a:t>pseudoestáticas</a:t>
            </a:r>
            <a:r>
              <a:rPr lang="es-MX" sz="1400" spc="-109" dirty="0">
                <a:solidFill>
                  <a:srgbClr val="095B31"/>
                </a:solidFill>
                <a:latin typeface="Montserrat"/>
                <a:ea typeface="Montserrat"/>
                <a:cs typeface="Montserrat"/>
                <a:sym typeface="Montserrat"/>
              </a:rPr>
              <a:t> y mayor o igual a 1,05 en condiciones saturadas.</a:t>
            </a:r>
            <a:endParaRPr lang="en-US" sz="1400" spc="-109" dirty="0">
              <a:solidFill>
                <a:srgbClr val="095B31"/>
              </a:solidFill>
              <a:latin typeface="Montserrat"/>
              <a:ea typeface="Montserrat"/>
              <a:cs typeface="Montserrat"/>
              <a:sym typeface="Montserrat"/>
            </a:endParaRPr>
          </a:p>
        </p:txBody>
      </p:sp>
      <p:pic>
        <p:nvPicPr>
          <p:cNvPr id="6" name="Imagen 5">
            <a:extLst>
              <a:ext uri="{FF2B5EF4-FFF2-40B4-BE49-F238E27FC236}">
                <a16:creationId xmlns:a16="http://schemas.microsoft.com/office/drawing/2014/main" id="{DE4A137D-4B23-4BA1-BFBD-312CBAD6DFBF}"/>
              </a:ext>
            </a:extLst>
          </p:cNvPr>
          <p:cNvPicPr>
            <a:picLocks noChangeAspect="1"/>
          </p:cNvPicPr>
          <p:nvPr/>
        </p:nvPicPr>
        <p:blipFill>
          <a:blip r:embed="rId2"/>
          <a:stretch>
            <a:fillRect/>
          </a:stretch>
        </p:blipFill>
        <p:spPr>
          <a:xfrm>
            <a:off x="8534400" y="1039773"/>
            <a:ext cx="6109200" cy="3490971"/>
          </a:xfrm>
          <a:prstGeom prst="rect">
            <a:avLst/>
          </a:prstGeom>
        </p:spPr>
      </p:pic>
      <p:pic>
        <p:nvPicPr>
          <p:cNvPr id="9" name="Imagen 8">
            <a:extLst>
              <a:ext uri="{FF2B5EF4-FFF2-40B4-BE49-F238E27FC236}">
                <a16:creationId xmlns:a16="http://schemas.microsoft.com/office/drawing/2014/main" id="{E21F4006-0AD1-4DB4-9515-897F14AC40C7}"/>
              </a:ext>
            </a:extLst>
          </p:cNvPr>
          <p:cNvPicPr>
            <a:picLocks noChangeAspect="1"/>
          </p:cNvPicPr>
          <p:nvPr/>
        </p:nvPicPr>
        <p:blipFill>
          <a:blip r:embed="rId3"/>
          <a:stretch>
            <a:fillRect/>
          </a:stretch>
        </p:blipFill>
        <p:spPr>
          <a:xfrm>
            <a:off x="1494820" y="4609496"/>
            <a:ext cx="5692106" cy="3600000"/>
          </a:xfrm>
          <a:prstGeom prst="rect">
            <a:avLst/>
          </a:prstGeom>
        </p:spPr>
      </p:pic>
      <p:pic>
        <p:nvPicPr>
          <p:cNvPr id="13" name="Imagen 12">
            <a:extLst>
              <a:ext uri="{FF2B5EF4-FFF2-40B4-BE49-F238E27FC236}">
                <a16:creationId xmlns:a16="http://schemas.microsoft.com/office/drawing/2014/main" id="{95D40D55-992C-46A9-AED9-215B0DD9C848}"/>
              </a:ext>
            </a:extLst>
          </p:cNvPr>
          <p:cNvPicPr>
            <a:picLocks noChangeAspect="1"/>
          </p:cNvPicPr>
          <p:nvPr/>
        </p:nvPicPr>
        <p:blipFill>
          <a:blip r:embed="rId4"/>
          <a:stretch>
            <a:fillRect/>
          </a:stretch>
        </p:blipFill>
        <p:spPr>
          <a:xfrm>
            <a:off x="8534400" y="4551070"/>
            <a:ext cx="6109860" cy="3600000"/>
          </a:xfrm>
          <a:prstGeom prst="rect">
            <a:avLst/>
          </a:prstGeom>
        </p:spPr>
      </p:pic>
      <p:pic>
        <p:nvPicPr>
          <p:cNvPr id="14" name="Imagen 13">
            <a:extLst>
              <a:ext uri="{FF2B5EF4-FFF2-40B4-BE49-F238E27FC236}">
                <a16:creationId xmlns:a16="http://schemas.microsoft.com/office/drawing/2014/main" id="{26680BCD-0C8C-4D2A-8104-98E5ADF82C0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36823103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642250" y="1193030"/>
            <a:ext cx="13299427" cy="1354217"/>
          </a:xfrm>
          <a:prstGeom prst="rect">
            <a:avLst/>
          </a:prstGeom>
        </p:spPr>
        <p:txBody>
          <a:bodyPr wrap="square" lIns="0" tIns="0" rIns="0" bIns="0" rtlCol="0" anchor="t">
            <a:spAutoFit/>
          </a:bodyPr>
          <a:lstStyle/>
          <a:p>
            <a:r>
              <a:rPr lang="en-US" sz="4400" b="1" spc="-468" dirty="0">
                <a:solidFill>
                  <a:srgbClr val="095B31"/>
                </a:solidFill>
                <a:latin typeface="Arial Black" panose="020B0A04020102020204" pitchFamily="34" charset="0"/>
                <a:ea typeface="Montserrat Ultra-Bold"/>
                <a:cs typeface="Montserrat Ultra-Bold"/>
                <a:sym typeface="Montserrat Ultra-Bold"/>
              </a:rPr>
              <a:t>ANÁLISIS DE LA ESTABILIDAD DEL TALUD SIN SOBRECARGA DE LA ESTRUCTURA</a:t>
            </a:r>
          </a:p>
        </p:txBody>
      </p:sp>
      <p:sp>
        <p:nvSpPr>
          <p:cNvPr id="17" name="TextBox 17"/>
          <p:cNvSpPr txBox="1"/>
          <p:nvPr/>
        </p:nvSpPr>
        <p:spPr>
          <a:xfrm>
            <a:off x="4340873" y="84847"/>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9" name="TextBox 14">
            <a:extLst>
              <a:ext uri="{FF2B5EF4-FFF2-40B4-BE49-F238E27FC236}">
                <a16:creationId xmlns:a16="http://schemas.microsoft.com/office/drawing/2014/main" id="{C4325157-93DD-4532-B6B7-6D87195D5688}"/>
              </a:ext>
            </a:extLst>
          </p:cNvPr>
          <p:cNvSpPr txBox="1"/>
          <p:nvPr/>
        </p:nvSpPr>
        <p:spPr>
          <a:xfrm>
            <a:off x="642249" y="6695836"/>
            <a:ext cx="13299427" cy="1098762"/>
          </a:xfrm>
          <a:prstGeom prst="rect">
            <a:avLst/>
          </a:prstGeom>
        </p:spPr>
        <p:txBody>
          <a:bodyPr wrap="square" lIns="0" tIns="0" rIns="0" bIns="0" rtlCol="0" anchor="t">
            <a:spAutoFit/>
          </a:bodyPr>
          <a:lstStyle/>
          <a:p>
            <a:pPr algn="just">
              <a:lnSpc>
                <a:spcPts val="2941"/>
              </a:lnSpc>
            </a:pPr>
            <a:r>
              <a:rPr lang="es-MX" sz="2400" spc="-109" dirty="0">
                <a:solidFill>
                  <a:srgbClr val="095B31"/>
                </a:solidFill>
                <a:latin typeface="Montserrat"/>
                <a:ea typeface="Montserrat"/>
                <a:cs typeface="Montserrat"/>
                <a:sym typeface="Montserrat"/>
              </a:rPr>
              <a:t>Teniendo en cuenta la NSR-10, se establece que el factor de seguridad es aceptable cuando se encuentra sobre las siguientes magnitudes: mayor o igual a 1,5 en condiciones estáticas, mayor o igual a 1,2 en condiciones </a:t>
            </a:r>
            <a:r>
              <a:rPr lang="es-MX" sz="2400" spc="-109" dirty="0" err="1">
                <a:solidFill>
                  <a:srgbClr val="095B31"/>
                </a:solidFill>
                <a:latin typeface="Montserrat"/>
                <a:ea typeface="Montserrat"/>
                <a:cs typeface="Montserrat"/>
                <a:sym typeface="Montserrat"/>
              </a:rPr>
              <a:t>pseudoestáticas</a:t>
            </a:r>
            <a:r>
              <a:rPr lang="es-MX" sz="2400" spc="-109" dirty="0">
                <a:solidFill>
                  <a:srgbClr val="095B31"/>
                </a:solidFill>
                <a:latin typeface="Montserrat"/>
                <a:ea typeface="Montserrat"/>
                <a:cs typeface="Montserrat"/>
                <a:sym typeface="Montserrat"/>
              </a:rPr>
              <a:t> y mayor o igual a 1,05 en condiciones saturadas.</a:t>
            </a:r>
            <a:endParaRPr lang="en-US" sz="2400" spc="-109" dirty="0">
              <a:solidFill>
                <a:srgbClr val="095B31"/>
              </a:solidFill>
              <a:latin typeface="Montserrat"/>
              <a:ea typeface="Montserrat"/>
              <a:cs typeface="Montserrat"/>
              <a:sym typeface="Montserrat"/>
            </a:endParaRPr>
          </a:p>
        </p:txBody>
      </p:sp>
      <p:pic>
        <p:nvPicPr>
          <p:cNvPr id="7" name="Imagen 6">
            <a:extLst>
              <a:ext uri="{FF2B5EF4-FFF2-40B4-BE49-F238E27FC236}">
                <a16:creationId xmlns:a16="http://schemas.microsoft.com/office/drawing/2014/main" id="{B1E39D29-3671-4809-9524-3498E54BAE17}"/>
              </a:ext>
            </a:extLst>
          </p:cNvPr>
          <p:cNvPicPr>
            <a:picLocks noChangeAspect="1"/>
          </p:cNvPicPr>
          <p:nvPr/>
        </p:nvPicPr>
        <p:blipFill>
          <a:blip r:embed="rId2"/>
          <a:stretch>
            <a:fillRect/>
          </a:stretch>
        </p:blipFill>
        <p:spPr>
          <a:xfrm>
            <a:off x="948586" y="2748130"/>
            <a:ext cx="12885569" cy="3735207"/>
          </a:xfrm>
          <a:prstGeom prst="rect">
            <a:avLst/>
          </a:prstGeom>
        </p:spPr>
      </p:pic>
      <p:pic>
        <p:nvPicPr>
          <p:cNvPr id="12" name="Imagen 11">
            <a:extLst>
              <a:ext uri="{FF2B5EF4-FFF2-40B4-BE49-F238E27FC236}">
                <a16:creationId xmlns:a16="http://schemas.microsoft.com/office/drawing/2014/main" id="{91D090EE-1E03-49DE-AE7B-21BAC3B25A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8011504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914400" y="929165"/>
            <a:ext cx="9843393" cy="1168140"/>
          </a:xfrm>
          <a:prstGeom prst="rect">
            <a:avLst/>
          </a:prstGeom>
        </p:spPr>
        <p:txBody>
          <a:bodyPr wrap="square" lIns="0" tIns="0" rIns="0" bIns="0" rtlCol="0" anchor="t">
            <a:spAutoFit/>
          </a:bodyPr>
          <a:lstStyle/>
          <a:p>
            <a:pPr>
              <a:lnSpc>
                <a:spcPts val="10561"/>
              </a:lnSpc>
            </a:pPr>
            <a:r>
              <a:rPr lang="en-US" sz="4400" b="1" spc="-468" dirty="0">
                <a:solidFill>
                  <a:srgbClr val="095B31"/>
                </a:solidFill>
                <a:latin typeface="Arial Black" panose="020B0A04020102020204" pitchFamily="34" charset="0"/>
                <a:ea typeface="Montserrat Ultra-Bold"/>
                <a:cs typeface="Montserrat Ultra-Bold"/>
                <a:sym typeface="Montserrat Ultra-Bold"/>
              </a:rPr>
              <a:t>OBRAS PROPUESTAS</a:t>
            </a:r>
          </a:p>
        </p:txBody>
      </p:sp>
      <p:sp>
        <p:nvSpPr>
          <p:cNvPr id="17" name="TextBox 17"/>
          <p:cNvSpPr txBox="1"/>
          <p:nvPr/>
        </p:nvSpPr>
        <p:spPr>
          <a:xfrm>
            <a:off x="4343400" y="337673"/>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5" name="TextBox 14">
            <a:extLst>
              <a:ext uri="{FF2B5EF4-FFF2-40B4-BE49-F238E27FC236}">
                <a16:creationId xmlns:a16="http://schemas.microsoft.com/office/drawing/2014/main" id="{A0EDDF0F-98AD-4DF1-AB40-2325904759CF}"/>
              </a:ext>
            </a:extLst>
          </p:cNvPr>
          <p:cNvSpPr txBox="1"/>
          <p:nvPr/>
        </p:nvSpPr>
        <p:spPr>
          <a:xfrm>
            <a:off x="914398" y="2329379"/>
            <a:ext cx="13563543" cy="1115690"/>
          </a:xfrm>
          <a:prstGeom prst="rect">
            <a:avLst/>
          </a:prstGeom>
        </p:spPr>
        <p:txBody>
          <a:bodyPr wrap="square" lIns="0" tIns="0" rIns="0" bIns="0" rtlCol="0" anchor="t">
            <a:spAutoFit/>
          </a:bodyPr>
          <a:lstStyle/>
          <a:p>
            <a:pPr algn="just">
              <a:lnSpc>
                <a:spcPts val="2941"/>
              </a:lnSpc>
            </a:pPr>
            <a:r>
              <a:rPr lang="es-MX" sz="2400" spc="-109" dirty="0">
                <a:solidFill>
                  <a:srgbClr val="095B31"/>
                </a:solidFill>
                <a:latin typeface="Montserrat"/>
                <a:ea typeface="Montserrat"/>
                <a:cs typeface="Montserrat"/>
                <a:sym typeface="Montserrat"/>
              </a:rPr>
              <a:t>se proyectan las obras requeridas para controlar estos procesos deben estar encaminados a proteger la corona del talud, sitio donde se ubica la vivienda y el corredor vial Cachipay – Balboa planteándose las siguientes alternativas de obras.</a:t>
            </a:r>
            <a:endParaRPr lang="en-US" sz="2400" spc="-109" dirty="0">
              <a:solidFill>
                <a:srgbClr val="095B31"/>
              </a:solidFill>
              <a:latin typeface="Montserrat"/>
              <a:ea typeface="Montserrat"/>
              <a:cs typeface="Montserrat"/>
              <a:sym typeface="Montserrat"/>
            </a:endParaRPr>
          </a:p>
        </p:txBody>
      </p:sp>
      <p:sp>
        <p:nvSpPr>
          <p:cNvPr id="18" name="TextBox 14">
            <a:extLst>
              <a:ext uri="{FF2B5EF4-FFF2-40B4-BE49-F238E27FC236}">
                <a16:creationId xmlns:a16="http://schemas.microsoft.com/office/drawing/2014/main" id="{FC6EC249-1741-4CCE-85A3-ABA69B0FE4AE}"/>
              </a:ext>
            </a:extLst>
          </p:cNvPr>
          <p:cNvSpPr txBox="1"/>
          <p:nvPr/>
        </p:nvSpPr>
        <p:spPr>
          <a:xfrm>
            <a:off x="914398" y="3638410"/>
            <a:ext cx="13563543" cy="3702039"/>
          </a:xfrm>
          <a:prstGeom prst="rect">
            <a:avLst/>
          </a:prstGeom>
        </p:spPr>
        <p:txBody>
          <a:bodyPr wrap="square" lIns="0" tIns="0" rIns="0" bIns="0" rtlCol="0" anchor="t">
            <a:spAutoFit/>
          </a:bodyPr>
          <a:lstStyle/>
          <a:p>
            <a:pPr algn="just">
              <a:lnSpc>
                <a:spcPts val="2941"/>
              </a:lnSpc>
            </a:pPr>
            <a:r>
              <a:rPr lang="es-MX" sz="2400" b="1" spc="-109" dirty="0">
                <a:solidFill>
                  <a:srgbClr val="095B31"/>
                </a:solidFill>
                <a:latin typeface="Montserrat"/>
                <a:ea typeface="Montserrat"/>
                <a:cs typeface="Montserrat"/>
                <a:sym typeface="Montserrat"/>
              </a:rPr>
              <a:t>ALTERNATIVA No 1: </a:t>
            </a:r>
            <a:r>
              <a:rPr lang="es-MX" sz="2400" spc="-109" dirty="0">
                <a:solidFill>
                  <a:srgbClr val="095B31"/>
                </a:solidFill>
                <a:latin typeface="Montserrat"/>
                <a:ea typeface="Montserrat"/>
                <a:cs typeface="Montserrat"/>
                <a:sym typeface="Montserrat"/>
              </a:rPr>
              <a:t>Se propone la demolición de la vivienda requiriéndose la respectiva gestión predial para su compra y reubicación.</a:t>
            </a:r>
          </a:p>
          <a:p>
            <a:pPr algn="just">
              <a:lnSpc>
                <a:spcPts val="2941"/>
              </a:lnSpc>
            </a:pPr>
            <a:r>
              <a:rPr lang="es-MX" sz="2400" spc="-109" dirty="0">
                <a:solidFill>
                  <a:srgbClr val="095B31"/>
                </a:solidFill>
                <a:latin typeface="Montserrat"/>
                <a:ea typeface="Montserrat"/>
                <a:cs typeface="Montserrat"/>
                <a:sym typeface="Montserrat"/>
              </a:rPr>
              <a:t>Se proyectan obras adicionales correspondientes a la protección y manejo de aguas lluvias, entre las que se encuentra la </a:t>
            </a:r>
            <a:r>
              <a:rPr lang="es-MX" sz="2400" spc="-109" dirty="0" err="1">
                <a:solidFill>
                  <a:srgbClr val="095B31"/>
                </a:solidFill>
                <a:latin typeface="Montserrat"/>
                <a:ea typeface="Montserrat"/>
                <a:cs typeface="Montserrat"/>
                <a:sym typeface="Montserrat"/>
              </a:rPr>
              <a:t>revegetalización</a:t>
            </a:r>
            <a:r>
              <a:rPr lang="es-MX" sz="2400" spc="-109" dirty="0">
                <a:solidFill>
                  <a:srgbClr val="095B31"/>
                </a:solidFill>
                <a:latin typeface="Montserrat"/>
                <a:ea typeface="Montserrat"/>
                <a:cs typeface="Montserrat"/>
                <a:sym typeface="Montserrat"/>
              </a:rPr>
              <a:t> mediante pasto vetiver, construcción de muro en gavión recubierto en concreto lanzado de espesor de 0,05 m de longitud de 115 m con una fila de drenes de penetración de 2” hacia la base del talud de longitud de 10 m separados cada 20 m, cuneta de base de 0,8 m y altura de 0,20 m, y zanjas de coronación de forma trapezoidal de altura de 0,2 m y base mayor de 0,5 m en geomembrana HDPE de 40 </a:t>
            </a:r>
            <a:r>
              <a:rPr lang="es-MX" sz="2400" spc="-109" dirty="0" err="1">
                <a:solidFill>
                  <a:srgbClr val="095B31"/>
                </a:solidFill>
                <a:latin typeface="Montserrat"/>
                <a:ea typeface="Montserrat"/>
                <a:cs typeface="Montserrat"/>
                <a:sym typeface="Montserrat"/>
              </a:rPr>
              <a:t>mils</a:t>
            </a:r>
            <a:r>
              <a:rPr lang="es-MX" sz="2400" spc="-109" dirty="0">
                <a:solidFill>
                  <a:srgbClr val="095B31"/>
                </a:solidFill>
                <a:latin typeface="Montserrat"/>
                <a:ea typeface="Montserrat"/>
                <a:cs typeface="Montserrat"/>
                <a:sym typeface="Montserrat"/>
              </a:rPr>
              <a:t> o materiales similares que descolan en el drenaje innominado localizado en cercanías al predio de estudio. Igualmente, se incluye el </a:t>
            </a:r>
            <a:r>
              <a:rPr lang="es-MX" sz="2400" spc="-109" dirty="0" err="1">
                <a:solidFill>
                  <a:srgbClr val="095B31"/>
                </a:solidFill>
                <a:latin typeface="Montserrat"/>
                <a:ea typeface="Montserrat"/>
                <a:cs typeface="Montserrat"/>
                <a:sym typeface="Montserrat"/>
              </a:rPr>
              <a:t>matenimiento</a:t>
            </a:r>
            <a:r>
              <a:rPr lang="es-MX" sz="2400" spc="-109" dirty="0">
                <a:solidFill>
                  <a:srgbClr val="095B31"/>
                </a:solidFill>
                <a:latin typeface="Montserrat"/>
                <a:ea typeface="Montserrat"/>
                <a:cs typeface="Montserrat"/>
                <a:sym typeface="Montserrat"/>
              </a:rPr>
              <a:t> de las obras hidráulicas existentes</a:t>
            </a:r>
            <a:endParaRPr lang="en-US" sz="2400" spc="-109" dirty="0">
              <a:solidFill>
                <a:srgbClr val="095B31"/>
              </a:solidFill>
              <a:latin typeface="Montserrat"/>
              <a:ea typeface="Montserrat"/>
              <a:cs typeface="Montserrat"/>
              <a:sym typeface="Montserrat"/>
            </a:endParaRPr>
          </a:p>
        </p:txBody>
      </p:sp>
      <p:pic>
        <p:nvPicPr>
          <p:cNvPr id="12" name="Imagen 11">
            <a:extLst>
              <a:ext uri="{FF2B5EF4-FFF2-40B4-BE49-F238E27FC236}">
                <a16:creationId xmlns:a16="http://schemas.microsoft.com/office/drawing/2014/main" id="{A65EEA43-2D34-4463-819D-68FC2C11AC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12286271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914400" y="929165"/>
            <a:ext cx="9843393" cy="1168140"/>
          </a:xfrm>
          <a:prstGeom prst="rect">
            <a:avLst/>
          </a:prstGeom>
        </p:spPr>
        <p:txBody>
          <a:bodyPr wrap="square" lIns="0" tIns="0" rIns="0" bIns="0" rtlCol="0" anchor="t">
            <a:spAutoFit/>
          </a:bodyPr>
          <a:lstStyle/>
          <a:p>
            <a:pPr>
              <a:lnSpc>
                <a:spcPts val="10561"/>
              </a:lnSpc>
            </a:pPr>
            <a:r>
              <a:rPr lang="en-US" sz="4400" b="1" spc="-468" dirty="0">
                <a:solidFill>
                  <a:srgbClr val="095B31"/>
                </a:solidFill>
                <a:latin typeface="Arial Black" panose="020B0A04020102020204" pitchFamily="34" charset="0"/>
                <a:ea typeface="Montserrat Ultra-Bold"/>
                <a:cs typeface="Montserrat Ultra-Bold"/>
                <a:sym typeface="Montserrat Ultra-Bold"/>
              </a:rPr>
              <a:t>OBRAS PROPUESTAS</a:t>
            </a:r>
          </a:p>
        </p:txBody>
      </p:sp>
      <p:sp>
        <p:nvSpPr>
          <p:cNvPr id="17" name="TextBox 17"/>
          <p:cNvSpPr txBox="1"/>
          <p:nvPr/>
        </p:nvSpPr>
        <p:spPr>
          <a:xfrm>
            <a:off x="4343400" y="337673"/>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5" name="TextBox 14">
            <a:extLst>
              <a:ext uri="{FF2B5EF4-FFF2-40B4-BE49-F238E27FC236}">
                <a16:creationId xmlns:a16="http://schemas.microsoft.com/office/drawing/2014/main" id="{A0EDDF0F-98AD-4DF1-AB40-2325904759CF}"/>
              </a:ext>
            </a:extLst>
          </p:cNvPr>
          <p:cNvSpPr txBox="1"/>
          <p:nvPr/>
        </p:nvSpPr>
        <p:spPr>
          <a:xfrm>
            <a:off x="914398" y="2329379"/>
            <a:ext cx="13563543" cy="354969"/>
          </a:xfrm>
          <a:prstGeom prst="rect">
            <a:avLst/>
          </a:prstGeom>
        </p:spPr>
        <p:txBody>
          <a:bodyPr wrap="square" lIns="0" tIns="0" rIns="0" bIns="0" rtlCol="0" anchor="t">
            <a:spAutoFit/>
          </a:bodyPr>
          <a:lstStyle/>
          <a:p>
            <a:pPr algn="just">
              <a:lnSpc>
                <a:spcPts val="2941"/>
              </a:lnSpc>
            </a:pPr>
            <a:endParaRPr lang="en-US" sz="2400" spc="-109" dirty="0">
              <a:solidFill>
                <a:srgbClr val="095B31"/>
              </a:solidFill>
              <a:latin typeface="Montserrat"/>
              <a:ea typeface="Montserrat"/>
              <a:cs typeface="Montserrat"/>
              <a:sym typeface="Montserrat"/>
            </a:endParaRPr>
          </a:p>
        </p:txBody>
      </p:sp>
      <p:sp>
        <p:nvSpPr>
          <p:cNvPr id="18" name="TextBox 14">
            <a:extLst>
              <a:ext uri="{FF2B5EF4-FFF2-40B4-BE49-F238E27FC236}">
                <a16:creationId xmlns:a16="http://schemas.microsoft.com/office/drawing/2014/main" id="{FC6EC249-1741-4CCE-85A3-ABA69B0FE4AE}"/>
              </a:ext>
            </a:extLst>
          </p:cNvPr>
          <p:cNvSpPr txBox="1"/>
          <p:nvPr/>
        </p:nvSpPr>
        <p:spPr>
          <a:xfrm>
            <a:off x="914397" y="2356811"/>
            <a:ext cx="13563543" cy="4817729"/>
          </a:xfrm>
          <a:prstGeom prst="rect">
            <a:avLst/>
          </a:prstGeom>
        </p:spPr>
        <p:txBody>
          <a:bodyPr wrap="square" lIns="0" tIns="0" rIns="0" bIns="0" rtlCol="0" anchor="t">
            <a:spAutoFit/>
          </a:bodyPr>
          <a:lstStyle/>
          <a:p>
            <a:pPr algn="just">
              <a:lnSpc>
                <a:spcPts val="2941"/>
              </a:lnSpc>
            </a:pPr>
            <a:r>
              <a:rPr lang="es-MX" sz="2400" b="1" spc="-109" dirty="0">
                <a:solidFill>
                  <a:srgbClr val="095B31"/>
                </a:solidFill>
                <a:latin typeface="Montserrat"/>
                <a:ea typeface="Montserrat"/>
                <a:cs typeface="Montserrat"/>
                <a:sym typeface="Montserrat"/>
              </a:rPr>
              <a:t>ALTERNATIVA 2: </a:t>
            </a:r>
            <a:r>
              <a:rPr lang="es-MX" sz="2400" spc="-109" dirty="0">
                <a:solidFill>
                  <a:srgbClr val="095B31"/>
                </a:solidFill>
                <a:latin typeface="Montserrat"/>
                <a:ea typeface="Montserrat"/>
                <a:cs typeface="Montserrat"/>
                <a:sym typeface="Montserrat"/>
              </a:rPr>
              <a:t>Construcción de una pantalla anclada con 3,0 metros de altura perimetral a la vivienda, con dos filas de anclajes activos, los cuales tendrán una longitud de 18 m y bulbo de 10 m, el espesor de la pantalla será de 30 cm, los anclajes estarán espaciados dos metros entre sí. En aquellas zonas de pendiente negativa es necesario mediante concreto nivelar la pendiente del terreno. Adicional, se recomienda la construcción de un muro en gaviones en el pie del talud con el fin de contener el corte de la vía, muro recubierto en concreto lanzado de espesor de 0,05 m con una longitud de 115 m y una altura de 3,0 m con una fila de drenes de penetración de 2” de longitud de 10 m separados cada 20 m. Con la necesidad de manejar las aguas lluvias y de escorrentía en la parte alta y media del talud se proyecta la construcción de zanjas de coronación en geomembrana HDPE de 40 </a:t>
            </a:r>
            <a:r>
              <a:rPr lang="es-MX" sz="2400" spc="-109" dirty="0" err="1">
                <a:solidFill>
                  <a:srgbClr val="095B31"/>
                </a:solidFill>
                <a:latin typeface="Montserrat"/>
                <a:ea typeface="Montserrat"/>
                <a:cs typeface="Montserrat"/>
                <a:sym typeface="Montserrat"/>
              </a:rPr>
              <a:t>mils</a:t>
            </a:r>
            <a:r>
              <a:rPr lang="es-MX" sz="2400" spc="-109" dirty="0">
                <a:solidFill>
                  <a:srgbClr val="095B31"/>
                </a:solidFill>
                <a:latin typeface="Montserrat"/>
                <a:ea typeface="Montserrat"/>
                <a:cs typeface="Montserrat"/>
                <a:sym typeface="Montserrat"/>
              </a:rPr>
              <a:t> o materiales similares, las cuales entregarán sus aguas en el drenaje perimetral al predio. Así mismo, se proyecta la construcción de una cuneta vial con el fin de recoger el flujo generado por los drenes y entregarlos a las alcantarillas correspondientes, recubrimiento del talud mediante pasto vetiver y mantenimiento de alcantarilla existente</a:t>
            </a:r>
          </a:p>
        </p:txBody>
      </p:sp>
      <p:pic>
        <p:nvPicPr>
          <p:cNvPr id="12" name="Imagen 11">
            <a:extLst>
              <a:ext uri="{FF2B5EF4-FFF2-40B4-BE49-F238E27FC236}">
                <a16:creationId xmlns:a16="http://schemas.microsoft.com/office/drawing/2014/main" id="{A3C5BF16-CFC3-4AF2-9E3E-D8A1B0B572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33144226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914400" y="929165"/>
            <a:ext cx="9843393" cy="1168140"/>
          </a:xfrm>
          <a:prstGeom prst="rect">
            <a:avLst/>
          </a:prstGeom>
        </p:spPr>
        <p:txBody>
          <a:bodyPr wrap="square" lIns="0" tIns="0" rIns="0" bIns="0" rtlCol="0" anchor="t">
            <a:spAutoFit/>
          </a:bodyPr>
          <a:lstStyle/>
          <a:p>
            <a:pPr>
              <a:lnSpc>
                <a:spcPts val="10561"/>
              </a:lnSpc>
            </a:pPr>
            <a:r>
              <a:rPr lang="en-US" sz="4400" b="1" spc="-468" dirty="0">
                <a:solidFill>
                  <a:srgbClr val="095B31"/>
                </a:solidFill>
                <a:latin typeface="Arial Black" panose="020B0A04020102020204" pitchFamily="34" charset="0"/>
                <a:ea typeface="Montserrat Ultra-Bold"/>
                <a:cs typeface="Montserrat Ultra-Bold"/>
                <a:sym typeface="Montserrat Ultra-Bold"/>
              </a:rPr>
              <a:t>ALTERNATIVA 2</a:t>
            </a:r>
          </a:p>
        </p:txBody>
      </p:sp>
      <p:sp>
        <p:nvSpPr>
          <p:cNvPr id="17" name="TextBox 17"/>
          <p:cNvSpPr txBox="1"/>
          <p:nvPr/>
        </p:nvSpPr>
        <p:spPr>
          <a:xfrm>
            <a:off x="4343400" y="337673"/>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5" name="TextBox 14">
            <a:extLst>
              <a:ext uri="{FF2B5EF4-FFF2-40B4-BE49-F238E27FC236}">
                <a16:creationId xmlns:a16="http://schemas.microsoft.com/office/drawing/2014/main" id="{A0EDDF0F-98AD-4DF1-AB40-2325904759CF}"/>
              </a:ext>
            </a:extLst>
          </p:cNvPr>
          <p:cNvSpPr txBox="1"/>
          <p:nvPr/>
        </p:nvSpPr>
        <p:spPr>
          <a:xfrm>
            <a:off x="914398" y="2329379"/>
            <a:ext cx="13563543" cy="354969"/>
          </a:xfrm>
          <a:prstGeom prst="rect">
            <a:avLst/>
          </a:prstGeom>
        </p:spPr>
        <p:txBody>
          <a:bodyPr wrap="square" lIns="0" tIns="0" rIns="0" bIns="0" rtlCol="0" anchor="t">
            <a:spAutoFit/>
          </a:bodyPr>
          <a:lstStyle/>
          <a:p>
            <a:pPr algn="just">
              <a:lnSpc>
                <a:spcPts val="2941"/>
              </a:lnSpc>
            </a:pPr>
            <a:endParaRPr lang="en-US" sz="2400" spc="-109" dirty="0">
              <a:solidFill>
                <a:srgbClr val="095B31"/>
              </a:solidFill>
              <a:latin typeface="Montserrat"/>
              <a:ea typeface="Montserrat"/>
              <a:cs typeface="Montserrat"/>
              <a:sym typeface="Montserrat"/>
            </a:endParaRPr>
          </a:p>
        </p:txBody>
      </p:sp>
      <p:pic>
        <p:nvPicPr>
          <p:cNvPr id="6" name="Imagen 5">
            <a:extLst>
              <a:ext uri="{FF2B5EF4-FFF2-40B4-BE49-F238E27FC236}">
                <a16:creationId xmlns:a16="http://schemas.microsoft.com/office/drawing/2014/main" id="{F7336A44-5D44-4770-ABAD-4AC495BE5EB7}"/>
              </a:ext>
            </a:extLst>
          </p:cNvPr>
          <p:cNvPicPr>
            <a:picLocks noChangeAspect="1"/>
          </p:cNvPicPr>
          <p:nvPr/>
        </p:nvPicPr>
        <p:blipFill>
          <a:blip r:embed="rId2"/>
          <a:stretch>
            <a:fillRect/>
          </a:stretch>
        </p:blipFill>
        <p:spPr>
          <a:xfrm>
            <a:off x="6096000" y="1470575"/>
            <a:ext cx="8107085" cy="6657400"/>
          </a:xfrm>
          <a:prstGeom prst="rect">
            <a:avLst/>
          </a:prstGeom>
        </p:spPr>
      </p:pic>
      <p:pic>
        <p:nvPicPr>
          <p:cNvPr id="8" name="Imagen 7">
            <a:extLst>
              <a:ext uri="{FF2B5EF4-FFF2-40B4-BE49-F238E27FC236}">
                <a16:creationId xmlns:a16="http://schemas.microsoft.com/office/drawing/2014/main" id="{65766618-C115-4F9A-9A36-1712FCD465AF}"/>
              </a:ext>
            </a:extLst>
          </p:cNvPr>
          <p:cNvPicPr>
            <a:picLocks noChangeAspect="1"/>
          </p:cNvPicPr>
          <p:nvPr/>
        </p:nvPicPr>
        <p:blipFill>
          <a:blip r:embed="rId3"/>
          <a:stretch>
            <a:fillRect/>
          </a:stretch>
        </p:blipFill>
        <p:spPr>
          <a:xfrm>
            <a:off x="538851" y="2035691"/>
            <a:ext cx="5040000" cy="3278447"/>
          </a:xfrm>
          <a:prstGeom prst="rect">
            <a:avLst/>
          </a:prstGeom>
        </p:spPr>
      </p:pic>
      <p:pic>
        <p:nvPicPr>
          <p:cNvPr id="10" name="Imagen 9">
            <a:extLst>
              <a:ext uri="{FF2B5EF4-FFF2-40B4-BE49-F238E27FC236}">
                <a16:creationId xmlns:a16="http://schemas.microsoft.com/office/drawing/2014/main" id="{E6B33BCC-3079-425A-A47D-6D814D2F4DF0}"/>
              </a:ext>
            </a:extLst>
          </p:cNvPr>
          <p:cNvPicPr>
            <a:picLocks noChangeAspect="1"/>
          </p:cNvPicPr>
          <p:nvPr/>
        </p:nvPicPr>
        <p:blipFill>
          <a:blip r:embed="rId4"/>
          <a:stretch>
            <a:fillRect/>
          </a:stretch>
        </p:blipFill>
        <p:spPr>
          <a:xfrm>
            <a:off x="538851" y="5453393"/>
            <a:ext cx="5040000" cy="2751810"/>
          </a:xfrm>
          <a:prstGeom prst="rect">
            <a:avLst/>
          </a:prstGeom>
        </p:spPr>
      </p:pic>
      <p:pic>
        <p:nvPicPr>
          <p:cNvPr id="13" name="Imagen 12">
            <a:extLst>
              <a:ext uri="{FF2B5EF4-FFF2-40B4-BE49-F238E27FC236}">
                <a16:creationId xmlns:a16="http://schemas.microsoft.com/office/drawing/2014/main" id="{2E0F583F-16F3-4242-B511-30AC83EE2EE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19269649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914400" y="929165"/>
            <a:ext cx="9843393" cy="1168140"/>
          </a:xfrm>
          <a:prstGeom prst="rect">
            <a:avLst/>
          </a:prstGeom>
        </p:spPr>
        <p:txBody>
          <a:bodyPr wrap="square" lIns="0" tIns="0" rIns="0" bIns="0" rtlCol="0" anchor="t">
            <a:spAutoFit/>
          </a:bodyPr>
          <a:lstStyle/>
          <a:p>
            <a:pPr>
              <a:lnSpc>
                <a:spcPts val="10561"/>
              </a:lnSpc>
            </a:pPr>
            <a:r>
              <a:rPr lang="en-US" sz="4400" b="1" spc="-468" dirty="0">
                <a:solidFill>
                  <a:srgbClr val="095B31"/>
                </a:solidFill>
                <a:latin typeface="Arial Black" panose="020B0A04020102020204" pitchFamily="34" charset="0"/>
                <a:ea typeface="Montserrat Ultra-Bold"/>
                <a:cs typeface="Montserrat Ultra-Bold"/>
                <a:sym typeface="Montserrat Ultra-Bold"/>
              </a:rPr>
              <a:t>OBRAS PROPUESTAS</a:t>
            </a:r>
          </a:p>
        </p:txBody>
      </p:sp>
      <p:sp>
        <p:nvSpPr>
          <p:cNvPr id="17" name="TextBox 17"/>
          <p:cNvSpPr txBox="1"/>
          <p:nvPr/>
        </p:nvSpPr>
        <p:spPr>
          <a:xfrm>
            <a:off x="4343400" y="337673"/>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8" name="TextBox 14">
            <a:extLst>
              <a:ext uri="{FF2B5EF4-FFF2-40B4-BE49-F238E27FC236}">
                <a16:creationId xmlns:a16="http://schemas.microsoft.com/office/drawing/2014/main" id="{FC6EC249-1741-4CCE-85A3-ABA69B0FE4AE}"/>
              </a:ext>
            </a:extLst>
          </p:cNvPr>
          <p:cNvSpPr txBox="1"/>
          <p:nvPr/>
        </p:nvSpPr>
        <p:spPr>
          <a:xfrm>
            <a:off x="762000" y="2977504"/>
            <a:ext cx="13563543" cy="3702039"/>
          </a:xfrm>
          <a:prstGeom prst="rect">
            <a:avLst/>
          </a:prstGeom>
        </p:spPr>
        <p:txBody>
          <a:bodyPr wrap="square" lIns="0" tIns="0" rIns="0" bIns="0" rtlCol="0" anchor="t">
            <a:spAutoFit/>
          </a:bodyPr>
          <a:lstStyle/>
          <a:p>
            <a:pPr algn="just">
              <a:lnSpc>
                <a:spcPts val="2941"/>
              </a:lnSpc>
            </a:pPr>
            <a:r>
              <a:rPr lang="es-MX" sz="2400" b="1" spc="-109" dirty="0">
                <a:solidFill>
                  <a:srgbClr val="095B31"/>
                </a:solidFill>
                <a:latin typeface="Montserrat"/>
                <a:ea typeface="Montserrat"/>
                <a:cs typeface="Montserrat"/>
                <a:sym typeface="Montserrat"/>
              </a:rPr>
              <a:t>ALTERNATIVA 3: </a:t>
            </a:r>
            <a:r>
              <a:rPr lang="es-MX" sz="2400" spc="-109" dirty="0">
                <a:solidFill>
                  <a:srgbClr val="095B31"/>
                </a:solidFill>
                <a:latin typeface="Montserrat"/>
                <a:ea typeface="Montserrat"/>
                <a:cs typeface="Montserrat"/>
                <a:sym typeface="Montserrat"/>
              </a:rPr>
              <a:t>Perimetral a la vivienda, se recomienda la construcción de viga cabezal con una fila de anclajes separados cada 5 m cimentada con micropilotes de 0,30 m espaciados cada 1,20 m. Hacia la vía Cachipay – Balboa se mantienen las obras proyectadas en las alternativas anteriores correspondientes a la construcción de muro en gavión recubierto en concreto lanzado de espesor de 0,05 m cuya longitud es de 115 m con una fila de drenes de penetración de 2” de longitud de 10 m separados cada 20 m, cuneta vial de base de 0,8 m y altura de 0,20 m. En la parte intermedia y alta se recomienda la construcción de zanjas de coronación en geomembrana HDPE de 40 </a:t>
            </a:r>
            <a:r>
              <a:rPr lang="es-MX" sz="2400" spc="-109" dirty="0" err="1">
                <a:solidFill>
                  <a:srgbClr val="095B31"/>
                </a:solidFill>
                <a:latin typeface="Montserrat"/>
                <a:ea typeface="Montserrat"/>
                <a:cs typeface="Montserrat"/>
                <a:sym typeface="Montserrat"/>
              </a:rPr>
              <a:t>mils</a:t>
            </a:r>
            <a:r>
              <a:rPr lang="es-MX" sz="2400" spc="-109" dirty="0">
                <a:solidFill>
                  <a:srgbClr val="095B31"/>
                </a:solidFill>
                <a:latin typeface="Montserrat"/>
                <a:ea typeface="Montserrat"/>
                <a:cs typeface="Montserrat"/>
                <a:sym typeface="Montserrat"/>
              </a:rPr>
              <a:t> o materiales similares de altura de 0,2 m y base mayor de 0,5 m. Se incluyen obras complementarias como la </a:t>
            </a:r>
            <a:r>
              <a:rPr lang="es-MX" sz="2400" spc="-109" dirty="0" err="1">
                <a:solidFill>
                  <a:srgbClr val="095B31"/>
                </a:solidFill>
                <a:latin typeface="Montserrat"/>
                <a:ea typeface="Montserrat"/>
                <a:cs typeface="Montserrat"/>
                <a:sym typeface="Montserrat"/>
              </a:rPr>
              <a:t>revegetalización</a:t>
            </a:r>
            <a:r>
              <a:rPr lang="es-MX" sz="2400" spc="-109" dirty="0">
                <a:solidFill>
                  <a:srgbClr val="095B31"/>
                </a:solidFill>
                <a:latin typeface="Montserrat"/>
                <a:ea typeface="Montserrat"/>
                <a:cs typeface="Montserrat"/>
                <a:sym typeface="Montserrat"/>
              </a:rPr>
              <a:t> mediante pasto vetiver, y mantenimiento de las obras hidráulicas existentes (Figura 24 y Figura 25).</a:t>
            </a:r>
          </a:p>
        </p:txBody>
      </p:sp>
      <p:pic>
        <p:nvPicPr>
          <p:cNvPr id="10" name="Imagen 9">
            <a:extLst>
              <a:ext uri="{FF2B5EF4-FFF2-40B4-BE49-F238E27FC236}">
                <a16:creationId xmlns:a16="http://schemas.microsoft.com/office/drawing/2014/main" id="{5408623C-B3FD-426D-926C-35548E8E4D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23395549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914400" y="929165"/>
            <a:ext cx="9843393" cy="1168140"/>
          </a:xfrm>
          <a:prstGeom prst="rect">
            <a:avLst/>
          </a:prstGeom>
        </p:spPr>
        <p:txBody>
          <a:bodyPr wrap="square" lIns="0" tIns="0" rIns="0" bIns="0" rtlCol="0" anchor="t">
            <a:spAutoFit/>
          </a:bodyPr>
          <a:lstStyle/>
          <a:p>
            <a:pPr>
              <a:lnSpc>
                <a:spcPts val="10561"/>
              </a:lnSpc>
            </a:pPr>
            <a:r>
              <a:rPr lang="en-US" sz="4400" b="1" spc="-468" dirty="0">
                <a:solidFill>
                  <a:srgbClr val="095B31"/>
                </a:solidFill>
                <a:latin typeface="Arial Black" panose="020B0A04020102020204" pitchFamily="34" charset="0"/>
                <a:ea typeface="Montserrat Ultra-Bold"/>
                <a:cs typeface="Montserrat Ultra-Bold"/>
                <a:sym typeface="Montserrat Ultra-Bold"/>
              </a:rPr>
              <a:t>ALTERNATIVA 3</a:t>
            </a:r>
          </a:p>
        </p:txBody>
      </p:sp>
      <p:sp>
        <p:nvSpPr>
          <p:cNvPr id="17" name="TextBox 17"/>
          <p:cNvSpPr txBox="1"/>
          <p:nvPr/>
        </p:nvSpPr>
        <p:spPr>
          <a:xfrm>
            <a:off x="4343400" y="337673"/>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5" name="TextBox 14">
            <a:extLst>
              <a:ext uri="{FF2B5EF4-FFF2-40B4-BE49-F238E27FC236}">
                <a16:creationId xmlns:a16="http://schemas.microsoft.com/office/drawing/2014/main" id="{A0EDDF0F-98AD-4DF1-AB40-2325904759CF}"/>
              </a:ext>
            </a:extLst>
          </p:cNvPr>
          <p:cNvSpPr txBox="1"/>
          <p:nvPr/>
        </p:nvSpPr>
        <p:spPr>
          <a:xfrm>
            <a:off x="914398" y="2329379"/>
            <a:ext cx="13563543" cy="354969"/>
          </a:xfrm>
          <a:prstGeom prst="rect">
            <a:avLst/>
          </a:prstGeom>
        </p:spPr>
        <p:txBody>
          <a:bodyPr wrap="square" lIns="0" tIns="0" rIns="0" bIns="0" rtlCol="0" anchor="t">
            <a:spAutoFit/>
          </a:bodyPr>
          <a:lstStyle/>
          <a:p>
            <a:pPr algn="just">
              <a:lnSpc>
                <a:spcPts val="2941"/>
              </a:lnSpc>
            </a:pPr>
            <a:endParaRPr lang="en-US" sz="2400" spc="-109" dirty="0">
              <a:solidFill>
                <a:srgbClr val="095B31"/>
              </a:solidFill>
              <a:latin typeface="Montserrat"/>
              <a:ea typeface="Montserrat"/>
              <a:cs typeface="Montserrat"/>
              <a:sym typeface="Montserrat"/>
            </a:endParaRPr>
          </a:p>
        </p:txBody>
      </p:sp>
      <p:pic>
        <p:nvPicPr>
          <p:cNvPr id="7" name="Imagen 6">
            <a:extLst>
              <a:ext uri="{FF2B5EF4-FFF2-40B4-BE49-F238E27FC236}">
                <a16:creationId xmlns:a16="http://schemas.microsoft.com/office/drawing/2014/main" id="{C3E20836-FF6B-4E2B-8D51-05F98D73E9D4}"/>
              </a:ext>
            </a:extLst>
          </p:cNvPr>
          <p:cNvPicPr>
            <a:picLocks noChangeAspect="1"/>
          </p:cNvPicPr>
          <p:nvPr/>
        </p:nvPicPr>
        <p:blipFill>
          <a:blip r:embed="rId2"/>
          <a:stretch>
            <a:fillRect/>
          </a:stretch>
        </p:blipFill>
        <p:spPr>
          <a:xfrm>
            <a:off x="6172200" y="1432763"/>
            <a:ext cx="8092011" cy="6580543"/>
          </a:xfrm>
          <a:prstGeom prst="rect">
            <a:avLst/>
          </a:prstGeom>
        </p:spPr>
      </p:pic>
      <p:pic>
        <p:nvPicPr>
          <p:cNvPr id="12" name="Imagen 11">
            <a:extLst>
              <a:ext uri="{FF2B5EF4-FFF2-40B4-BE49-F238E27FC236}">
                <a16:creationId xmlns:a16="http://schemas.microsoft.com/office/drawing/2014/main" id="{E1D6B38D-7191-4E09-A1A8-FE790B915864}"/>
              </a:ext>
            </a:extLst>
          </p:cNvPr>
          <p:cNvPicPr>
            <a:picLocks noChangeAspect="1"/>
          </p:cNvPicPr>
          <p:nvPr/>
        </p:nvPicPr>
        <p:blipFill>
          <a:blip r:embed="rId3"/>
          <a:stretch>
            <a:fillRect/>
          </a:stretch>
        </p:blipFill>
        <p:spPr>
          <a:xfrm>
            <a:off x="304800" y="2029197"/>
            <a:ext cx="5609662" cy="2961903"/>
          </a:xfrm>
          <a:prstGeom prst="rect">
            <a:avLst/>
          </a:prstGeom>
        </p:spPr>
      </p:pic>
      <p:pic>
        <p:nvPicPr>
          <p:cNvPr id="14" name="Imagen 13">
            <a:extLst>
              <a:ext uri="{FF2B5EF4-FFF2-40B4-BE49-F238E27FC236}">
                <a16:creationId xmlns:a16="http://schemas.microsoft.com/office/drawing/2014/main" id="{A434B2DA-78BC-4DC8-925B-2717F271772B}"/>
              </a:ext>
            </a:extLst>
          </p:cNvPr>
          <p:cNvPicPr>
            <a:picLocks noChangeAspect="1"/>
          </p:cNvPicPr>
          <p:nvPr/>
        </p:nvPicPr>
        <p:blipFill>
          <a:blip r:embed="rId4"/>
          <a:stretch>
            <a:fillRect/>
          </a:stretch>
        </p:blipFill>
        <p:spPr>
          <a:xfrm>
            <a:off x="409631" y="5058096"/>
            <a:ext cx="5400000" cy="2899525"/>
          </a:xfrm>
          <a:prstGeom prst="rect">
            <a:avLst/>
          </a:prstGeom>
        </p:spPr>
      </p:pic>
      <p:pic>
        <p:nvPicPr>
          <p:cNvPr id="13" name="Imagen 12">
            <a:extLst>
              <a:ext uri="{FF2B5EF4-FFF2-40B4-BE49-F238E27FC236}">
                <a16:creationId xmlns:a16="http://schemas.microsoft.com/office/drawing/2014/main" id="{596D994C-0308-4B7F-8AFC-2A88E6CC2DF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27703955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264173" y="1165919"/>
            <a:ext cx="7813027" cy="1354217"/>
          </a:xfrm>
          <a:prstGeom prst="rect">
            <a:avLst/>
          </a:prstGeom>
        </p:spPr>
        <p:txBody>
          <a:bodyPr wrap="square" lIns="0" tIns="0" rIns="0" bIns="0" rtlCol="0" anchor="t">
            <a:spAutoFit/>
          </a:bodyPr>
          <a:lstStyle/>
          <a:p>
            <a:pPr algn="just"/>
            <a:r>
              <a:rPr lang="en-US" sz="4400" b="1" spc="-468" dirty="0">
                <a:solidFill>
                  <a:srgbClr val="095B31"/>
                </a:solidFill>
                <a:latin typeface="Arial Black" panose="020B0A04020102020204" pitchFamily="34" charset="0"/>
                <a:ea typeface="Montserrat Ultra-Bold"/>
                <a:cs typeface="Montserrat Ultra-Bold"/>
                <a:sym typeface="Montserrat Ultra-Bold"/>
              </a:rPr>
              <a:t>ANÁLISIS DE LA ESTABILIDAD DEL TALUD ALTERNATIVA 2</a:t>
            </a:r>
          </a:p>
        </p:txBody>
      </p:sp>
      <p:sp>
        <p:nvSpPr>
          <p:cNvPr id="17" name="TextBox 17"/>
          <p:cNvSpPr txBox="1"/>
          <p:nvPr/>
        </p:nvSpPr>
        <p:spPr>
          <a:xfrm>
            <a:off x="4340873" y="84847"/>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9" name="TextBox 14">
            <a:extLst>
              <a:ext uri="{FF2B5EF4-FFF2-40B4-BE49-F238E27FC236}">
                <a16:creationId xmlns:a16="http://schemas.microsoft.com/office/drawing/2014/main" id="{C4325157-93DD-4532-B6B7-6D87195D5688}"/>
              </a:ext>
            </a:extLst>
          </p:cNvPr>
          <p:cNvSpPr txBox="1"/>
          <p:nvPr/>
        </p:nvSpPr>
        <p:spPr>
          <a:xfrm>
            <a:off x="445038" y="2859143"/>
            <a:ext cx="7397246" cy="1445267"/>
          </a:xfrm>
          <a:prstGeom prst="rect">
            <a:avLst/>
          </a:prstGeom>
        </p:spPr>
        <p:txBody>
          <a:bodyPr wrap="square" lIns="0" tIns="0" rIns="0" bIns="0" rtlCol="0" anchor="t">
            <a:spAutoFit/>
          </a:bodyPr>
          <a:lstStyle/>
          <a:p>
            <a:pPr algn="just">
              <a:lnSpc>
                <a:spcPts val="2941"/>
              </a:lnSpc>
            </a:pPr>
            <a:r>
              <a:rPr lang="es-MX" spc="-109" dirty="0">
                <a:solidFill>
                  <a:srgbClr val="095B31"/>
                </a:solidFill>
                <a:latin typeface="Montserrat"/>
                <a:ea typeface="Montserrat"/>
                <a:cs typeface="Montserrat"/>
                <a:sym typeface="Montserrat"/>
              </a:rPr>
              <a:t>Teniendo en cuenta la NSR-10, se establece que el factor de seguridad es aceptable cuando se encuentra sobre las siguientes magnitudes: mayor o igual a 1,5 en condiciones estáticas, mayor o igual a 1,2 en condiciones </a:t>
            </a:r>
            <a:r>
              <a:rPr lang="es-MX" spc="-109" dirty="0" err="1">
                <a:solidFill>
                  <a:srgbClr val="095B31"/>
                </a:solidFill>
                <a:latin typeface="Montserrat"/>
                <a:ea typeface="Montserrat"/>
                <a:cs typeface="Montserrat"/>
                <a:sym typeface="Montserrat"/>
              </a:rPr>
              <a:t>pseudoestáticas</a:t>
            </a:r>
            <a:r>
              <a:rPr lang="es-MX" spc="-109" dirty="0">
                <a:solidFill>
                  <a:srgbClr val="095B31"/>
                </a:solidFill>
                <a:latin typeface="Montserrat"/>
                <a:ea typeface="Montserrat"/>
                <a:cs typeface="Montserrat"/>
                <a:sym typeface="Montserrat"/>
              </a:rPr>
              <a:t> y mayor o igual a 1,05 en condiciones saturadas.</a:t>
            </a:r>
            <a:endParaRPr lang="en-US" spc="-109" dirty="0">
              <a:solidFill>
                <a:srgbClr val="095B31"/>
              </a:solidFill>
              <a:latin typeface="Montserrat"/>
              <a:ea typeface="Montserrat"/>
              <a:cs typeface="Montserrat"/>
              <a:sym typeface="Montserrat"/>
            </a:endParaRPr>
          </a:p>
        </p:txBody>
      </p:sp>
      <p:pic>
        <p:nvPicPr>
          <p:cNvPr id="7" name="Imagen 6">
            <a:extLst>
              <a:ext uri="{FF2B5EF4-FFF2-40B4-BE49-F238E27FC236}">
                <a16:creationId xmlns:a16="http://schemas.microsoft.com/office/drawing/2014/main" id="{89DA58F1-2C09-4D66-B1A3-9EAB28883E98}"/>
              </a:ext>
            </a:extLst>
          </p:cNvPr>
          <p:cNvPicPr>
            <a:picLocks noChangeAspect="1"/>
          </p:cNvPicPr>
          <p:nvPr/>
        </p:nvPicPr>
        <p:blipFill>
          <a:blip r:embed="rId2"/>
          <a:stretch>
            <a:fillRect/>
          </a:stretch>
        </p:blipFill>
        <p:spPr>
          <a:xfrm>
            <a:off x="1090729" y="4690720"/>
            <a:ext cx="6105864" cy="3477600"/>
          </a:xfrm>
          <a:prstGeom prst="rect">
            <a:avLst/>
          </a:prstGeom>
        </p:spPr>
      </p:pic>
      <p:pic>
        <p:nvPicPr>
          <p:cNvPr id="10" name="Imagen 9">
            <a:extLst>
              <a:ext uri="{FF2B5EF4-FFF2-40B4-BE49-F238E27FC236}">
                <a16:creationId xmlns:a16="http://schemas.microsoft.com/office/drawing/2014/main" id="{E4981018-E74C-4989-978C-02E4506CE34F}"/>
              </a:ext>
            </a:extLst>
          </p:cNvPr>
          <p:cNvPicPr>
            <a:picLocks noChangeAspect="1"/>
          </p:cNvPicPr>
          <p:nvPr/>
        </p:nvPicPr>
        <p:blipFill>
          <a:blip r:embed="rId3"/>
          <a:stretch>
            <a:fillRect/>
          </a:stretch>
        </p:blipFill>
        <p:spPr>
          <a:xfrm>
            <a:off x="8207332" y="1059143"/>
            <a:ext cx="6606036" cy="3600000"/>
          </a:xfrm>
          <a:prstGeom prst="rect">
            <a:avLst/>
          </a:prstGeom>
        </p:spPr>
      </p:pic>
      <p:pic>
        <p:nvPicPr>
          <p:cNvPr id="14" name="Imagen 13">
            <a:extLst>
              <a:ext uri="{FF2B5EF4-FFF2-40B4-BE49-F238E27FC236}">
                <a16:creationId xmlns:a16="http://schemas.microsoft.com/office/drawing/2014/main" id="{2541E3D7-3B2F-4E43-AB7E-F1DE3934831E}"/>
              </a:ext>
            </a:extLst>
          </p:cNvPr>
          <p:cNvPicPr>
            <a:picLocks noChangeAspect="1"/>
          </p:cNvPicPr>
          <p:nvPr/>
        </p:nvPicPr>
        <p:blipFill>
          <a:blip r:embed="rId4"/>
          <a:stretch>
            <a:fillRect/>
          </a:stretch>
        </p:blipFill>
        <p:spPr>
          <a:xfrm>
            <a:off x="8225368" y="4690720"/>
            <a:ext cx="6588000" cy="3478406"/>
          </a:xfrm>
          <a:prstGeom prst="rect">
            <a:avLst/>
          </a:prstGeom>
        </p:spPr>
      </p:pic>
      <p:pic>
        <p:nvPicPr>
          <p:cNvPr id="13" name="Imagen 12">
            <a:extLst>
              <a:ext uri="{FF2B5EF4-FFF2-40B4-BE49-F238E27FC236}">
                <a16:creationId xmlns:a16="http://schemas.microsoft.com/office/drawing/2014/main" id="{9903F730-B4E6-47F4-B597-E4212F8B1C4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17147304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642250" y="1193030"/>
            <a:ext cx="13299427" cy="1354217"/>
          </a:xfrm>
          <a:prstGeom prst="rect">
            <a:avLst/>
          </a:prstGeom>
        </p:spPr>
        <p:txBody>
          <a:bodyPr wrap="square" lIns="0" tIns="0" rIns="0" bIns="0" rtlCol="0" anchor="t">
            <a:spAutoFit/>
          </a:bodyPr>
          <a:lstStyle/>
          <a:p>
            <a:r>
              <a:rPr lang="en-US" sz="4400" b="1" spc="-468" dirty="0">
                <a:solidFill>
                  <a:srgbClr val="095B31"/>
                </a:solidFill>
                <a:latin typeface="Arial Black" panose="020B0A04020102020204" pitchFamily="34" charset="0"/>
                <a:ea typeface="Montserrat Ultra-Bold"/>
                <a:cs typeface="Montserrat Ultra-Bold"/>
                <a:sym typeface="Montserrat Ultra-Bold"/>
              </a:rPr>
              <a:t>ANÁLISIS DE LA ESTABILIDAD DEL TALUD ALTERNATIVA 2</a:t>
            </a:r>
          </a:p>
        </p:txBody>
      </p:sp>
      <p:sp>
        <p:nvSpPr>
          <p:cNvPr id="17" name="TextBox 17"/>
          <p:cNvSpPr txBox="1"/>
          <p:nvPr/>
        </p:nvSpPr>
        <p:spPr>
          <a:xfrm>
            <a:off x="4340873" y="84847"/>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9" name="TextBox 14">
            <a:extLst>
              <a:ext uri="{FF2B5EF4-FFF2-40B4-BE49-F238E27FC236}">
                <a16:creationId xmlns:a16="http://schemas.microsoft.com/office/drawing/2014/main" id="{C4325157-93DD-4532-B6B7-6D87195D5688}"/>
              </a:ext>
            </a:extLst>
          </p:cNvPr>
          <p:cNvSpPr txBox="1"/>
          <p:nvPr/>
        </p:nvSpPr>
        <p:spPr>
          <a:xfrm>
            <a:off x="642249" y="6695836"/>
            <a:ext cx="13299427" cy="1098762"/>
          </a:xfrm>
          <a:prstGeom prst="rect">
            <a:avLst/>
          </a:prstGeom>
        </p:spPr>
        <p:txBody>
          <a:bodyPr wrap="square" lIns="0" tIns="0" rIns="0" bIns="0" rtlCol="0" anchor="t">
            <a:spAutoFit/>
          </a:bodyPr>
          <a:lstStyle/>
          <a:p>
            <a:pPr algn="just">
              <a:lnSpc>
                <a:spcPts val="2941"/>
              </a:lnSpc>
            </a:pPr>
            <a:r>
              <a:rPr lang="es-MX" sz="2400" spc="-109" dirty="0">
                <a:solidFill>
                  <a:srgbClr val="095B31"/>
                </a:solidFill>
                <a:latin typeface="Montserrat"/>
                <a:ea typeface="Montserrat"/>
                <a:cs typeface="Montserrat"/>
                <a:sym typeface="Montserrat"/>
              </a:rPr>
              <a:t>Teniendo en cuenta la NSR-10, se establece que el factor de seguridad es aceptable cuando se encuentra sobre las siguientes magnitudes: mayor o igual a 1,5 en condiciones estáticas, mayor o igual a 1,2 en condiciones </a:t>
            </a:r>
            <a:r>
              <a:rPr lang="es-MX" sz="2400" spc="-109" dirty="0" err="1">
                <a:solidFill>
                  <a:srgbClr val="095B31"/>
                </a:solidFill>
                <a:latin typeface="Montserrat"/>
                <a:ea typeface="Montserrat"/>
                <a:cs typeface="Montserrat"/>
                <a:sym typeface="Montserrat"/>
              </a:rPr>
              <a:t>pseudoestáticas</a:t>
            </a:r>
            <a:r>
              <a:rPr lang="es-MX" sz="2400" spc="-109" dirty="0">
                <a:solidFill>
                  <a:srgbClr val="095B31"/>
                </a:solidFill>
                <a:latin typeface="Montserrat"/>
                <a:ea typeface="Montserrat"/>
                <a:cs typeface="Montserrat"/>
                <a:sym typeface="Montserrat"/>
              </a:rPr>
              <a:t> y mayor o igual a 1,05 en condiciones saturadas.</a:t>
            </a:r>
            <a:endParaRPr lang="en-US" sz="2400" spc="-109" dirty="0">
              <a:solidFill>
                <a:srgbClr val="095B31"/>
              </a:solidFill>
              <a:latin typeface="Montserrat"/>
              <a:ea typeface="Montserrat"/>
              <a:cs typeface="Montserrat"/>
              <a:sym typeface="Montserrat"/>
            </a:endParaRPr>
          </a:p>
        </p:txBody>
      </p:sp>
      <p:pic>
        <p:nvPicPr>
          <p:cNvPr id="6" name="Imagen 5">
            <a:extLst>
              <a:ext uri="{FF2B5EF4-FFF2-40B4-BE49-F238E27FC236}">
                <a16:creationId xmlns:a16="http://schemas.microsoft.com/office/drawing/2014/main" id="{89441833-029D-4BAC-AC5A-03380901E430}"/>
              </a:ext>
            </a:extLst>
          </p:cNvPr>
          <p:cNvPicPr>
            <a:picLocks noChangeAspect="1"/>
          </p:cNvPicPr>
          <p:nvPr/>
        </p:nvPicPr>
        <p:blipFill>
          <a:blip r:embed="rId2"/>
          <a:stretch>
            <a:fillRect/>
          </a:stretch>
        </p:blipFill>
        <p:spPr>
          <a:xfrm>
            <a:off x="810512" y="2630777"/>
            <a:ext cx="12962900" cy="3725949"/>
          </a:xfrm>
          <a:prstGeom prst="rect">
            <a:avLst/>
          </a:prstGeom>
        </p:spPr>
      </p:pic>
      <p:pic>
        <p:nvPicPr>
          <p:cNvPr id="12" name="Imagen 11">
            <a:extLst>
              <a:ext uri="{FF2B5EF4-FFF2-40B4-BE49-F238E27FC236}">
                <a16:creationId xmlns:a16="http://schemas.microsoft.com/office/drawing/2014/main" id="{E1CBE817-4E87-4D9C-B0C1-4AA2A8982A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13817980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264173" y="1165919"/>
            <a:ext cx="7813027" cy="1354217"/>
          </a:xfrm>
          <a:prstGeom prst="rect">
            <a:avLst/>
          </a:prstGeom>
        </p:spPr>
        <p:txBody>
          <a:bodyPr wrap="square" lIns="0" tIns="0" rIns="0" bIns="0" rtlCol="0" anchor="t">
            <a:spAutoFit/>
          </a:bodyPr>
          <a:lstStyle/>
          <a:p>
            <a:pPr algn="just"/>
            <a:r>
              <a:rPr lang="en-US" sz="4400" b="1" spc="-468" dirty="0">
                <a:solidFill>
                  <a:srgbClr val="095B31"/>
                </a:solidFill>
                <a:latin typeface="Arial Black" panose="020B0A04020102020204" pitchFamily="34" charset="0"/>
                <a:ea typeface="Montserrat Ultra-Bold"/>
                <a:cs typeface="Montserrat Ultra-Bold"/>
                <a:sym typeface="Montserrat Ultra-Bold"/>
              </a:rPr>
              <a:t>ANÁLISIS DE LA ESTABILIDAD DEL TALUD ALTERNATIVA 3</a:t>
            </a:r>
          </a:p>
        </p:txBody>
      </p:sp>
      <p:sp>
        <p:nvSpPr>
          <p:cNvPr id="17" name="TextBox 17"/>
          <p:cNvSpPr txBox="1"/>
          <p:nvPr/>
        </p:nvSpPr>
        <p:spPr>
          <a:xfrm>
            <a:off x="4340873" y="84847"/>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9" name="TextBox 14">
            <a:extLst>
              <a:ext uri="{FF2B5EF4-FFF2-40B4-BE49-F238E27FC236}">
                <a16:creationId xmlns:a16="http://schemas.microsoft.com/office/drawing/2014/main" id="{C4325157-93DD-4532-B6B7-6D87195D5688}"/>
              </a:ext>
            </a:extLst>
          </p:cNvPr>
          <p:cNvSpPr txBox="1"/>
          <p:nvPr/>
        </p:nvSpPr>
        <p:spPr>
          <a:xfrm>
            <a:off x="445038" y="2859143"/>
            <a:ext cx="7397246" cy="1445267"/>
          </a:xfrm>
          <a:prstGeom prst="rect">
            <a:avLst/>
          </a:prstGeom>
        </p:spPr>
        <p:txBody>
          <a:bodyPr wrap="square" lIns="0" tIns="0" rIns="0" bIns="0" rtlCol="0" anchor="t">
            <a:spAutoFit/>
          </a:bodyPr>
          <a:lstStyle/>
          <a:p>
            <a:pPr algn="just">
              <a:lnSpc>
                <a:spcPts val="2941"/>
              </a:lnSpc>
            </a:pPr>
            <a:r>
              <a:rPr lang="es-MX" spc="-109" dirty="0">
                <a:solidFill>
                  <a:srgbClr val="095B31"/>
                </a:solidFill>
                <a:latin typeface="Montserrat"/>
                <a:ea typeface="Montserrat"/>
                <a:cs typeface="Montserrat"/>
                <a:sym typeface="Montserrat"/>
              </a:rPr>
              <a:t>Teniendo en cuenta la NSR-10, se establece que el factor de seguridad es aceptable cuando se encuentra sobre las siguientes magnitudes: mayor o igual a 1,5 en condiciones estáticas, mayor o igual a 1,2 en condiciones </a:t>
            </a:r>
            <a:r>
              <a:rPr lang="es-MX" spc="-109" dirty="0" err="1">
                <a:solidFill>
                  <a:srgbClr val="095B31"/>
                </a:solidFill>
                <a:latin typeface="Montserrat"/>
                <a:ea typeface="Montserrat"/>
                <a:cs typeface="Montserrat"/>
                <a:sym typeface="Montserrat"/>
              </a:rPr>
              <a:t>pseudoestáticas</a:t>
            </a:r>
            <a:r>
              <a:rPr lang="es-MX" spc="-109" dirty="0">
                <a:solidFill>
                  <a:srgbClr val="095B31"/>
                </a:solidFill>
                <a:latin typeface="Montserrat"/>
                <a:ea typeface="Montserrat"/>
                <a:cs typeface="Montserrat"/>
                <a:sym typeface="Montserrat"/>
              </a:rPr>
              <a:t> y mayor o igual a 1,05 en condiciones saturadas.</a:t>
            </a:r>
            <a:endParaRPr lang="en-US" spc="-109" dirty="0">
              <a:solidFill>
                <a:srgbClr val="095B31"/>
              </a:solidFill>
              <a:latin typeface="Montserrat"/>
              <a:ea typeface="Montserrat"/>
              <a:cs typeface="Montserrat"/>
              <a:sym typeface="Montserrat"/>
            </a:endParaRPr>
          </a:p>
        </p:txBody>
      </p:sp>
      <p:pic>
        <p:nvPicPr>
          <p:cNvPr id="6" name="Imagen 5">
            <a:extLst>
              <a:ext uri="{FF2B5EF4-FFF2-40B4-BE49-F238E27FC236}">
                <a16:creationId xmlns:a16="http://schemas.microsoft.com/office/drawing/2014/main" id="{626CA586-DFDD-4441-8F49-B8B5ECFD6D39}"/>
              </a:ext>
            </a:extLst>
          </p:cNvPr>
          <p:cNvPicPr>
            <a:picLocks noChangeAspect="1"/>
          </p:cNvPicPr>
          <p:nvPr/>
        </p:nvPicPr>
        <p:blipFill>
          <a:blip r:embed="rId2"/>
          <a:stretch>
            <a:fillRect/>
          </a:stretch>
        </p:blipFill>
        <p:spPr>
          <a:xfrm>
            <a:off x="8309493" y="1059143"/>
            <a:ext cx="5940000" cy="3892844"/>
          </a:xfrm>
          <a:prstGeom prst="rect">
            <a:avLst/>
          </a:prstGeom>
        </p:spPr>
      </p:pic>
      <p:pic>
        <p:nvPicPr>
          <p:cNvPr id="9" name="Imagen 8">
            <a:extLst>
              <a:ext uri="{FF2B5EF4-FFF2-40B4-BE49-F238E27FC236}">
                <a16:creationId xmlns:a16="http://schemas.microsoft.com/office/drawing/2014/main" id="{EB2A1144-E083-4ECE-8A49-8CFC8B78A3E3}"/>
              </a:ext>
            </a:extLst>
          </p:cNvPr>
          <p:cNvPicPr>
            <a:picLocks noChangeAspect="1"/>
          </p:cNvPicPr>
          <p:nvPr/>
        </p:nvPicPr>
        <p:blipFill>
          <a:blip r:embed="rId3"/>
          <a:stretch>
            <a:fillRect/>
          </a:stretch>
        </p:blipFill>
        <p:spPr>
          <a:xfrm>
            <a:off x="1091289" y="4548490"/>
            <a:ext cx="5894435" cy="3600000"/>
          </a:xfrm>
          <a:prstGeom prst="rect">
            <a:avLst/>
          </a:prstGeom>
        </p:spPr>
      </p:pic>
      <p:pic>
        <p:nvPicPr>
          <p:cNvPr id="13" name="Imagen 12">
            <a:extLst>
              <a:ext uri="{FF2B5EF4-FFF2-40B4-BE49-F238E27FC236}">
                <a16:creationId xmlns:a16="http://schemas.microsoft.com/office/drawing/2014/main" id="{E81D87B4-B42A-4DAE-ADE0-27494B041BDC}"/>
              </a:ext>
            </a:extLst>
          </p:cNvPr>
          <p:cNvPicPr>
            <a:picLocks noChangeAspect="1"/>
          </p:cNvPicPr>
          <p:nvPr/>
        </p:nvPicPr>
        <p:blipFill>
          <a:blip r:embed="rId4"/>
          <a:stretch>
            <a:fillRect/>
          </a:stretch>
        </p:blipFill>
        <p:spPr>
          <a:xfrm>
            <a:off x="8309493" y="5042466"/>
            <a:ext cx="5940000" cy="3129747"/>
          </a:xfrm>
          <a:prstGeom prst="rect">
            <a:avLst/>
          </a:prstGeom>
        </p:spPr>
      </p:pic>
      <p:pic>
        <p:nvPicPr>
          <p:cNvPr id="14" name="Imagen 13">
            <a:extLst>
              <a:ext uri="{FF2B5EF4-FFF2-40B4-BE49-F238E27FC236}">
                <a16:creationId xmlns:a16="http://schemas.microsoft.com/office/drawing/2014/main" id="{BBEE9238-EA89-4CE5-ACA5-8473271784C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3318898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642250" y="1193030"/>
            <a:ext cx="13299427" cy="1354217"/>
          </a:xfrm>
          <a:prstGeom prst="rect">
            <a:avLst/>
          </a:prstGeom>
        </p:spPr>
        <p:txBody>
          <a:bodyPr wrap="square" lIns="0" tIns="0" rIns="0" bIns="0" rtlCol="0" anchor="t">
            <a:spAutoFit/>
          </a:bodyPr>
          <a:lstStyle/>
          <a:p>
            <a:r>
              <a:rPr lang="en-US" sz="4400" b="1" spc="-468" dirty="0">
                <a:solidFill>
                  <a:srgbClr val="095B31"/>
                </a:solidFill>
                <a:latin typeface="Arial Black" panose="020B0A04020102020204" pitchFamily="34" charset="0"/>
                <a:ea typeface="Montserrat Ultra-Bold"/>
                <a:cs typeface="Montserrat Ultra-Bold"/>
                <a:sym typeface="Montserrat Ultra-Bold"/>
              </a:rPr>
              <a:t>ANÁLISIS DE LA ESTABILIDAD DEL TALUD ALTERNATIVA 2</a:t>
            </a:r>
          </a:p>
        </p:txBody>
      </p:sp>
      <p:sp>
        <p:nvSpPr>
          <p:cNvPr id="17" name="TextBox 17"/>
          <p:cNvSpPr txBox="1"/>
          <p:nvPr/>
        </p:nvSpPr>
        <p:spPr>
          <a:xfrm>
            <a:off x="4340873" y="84847"/>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9" name="TextBox 14">
            <a:extLst>
              <a:ext uri="{FF2B5EF4-FFF2-40B4-BE49-F238E27FC236}">
                <a16:creationId xmlns:a16="http://schemas.microsoft.com/office/drawing/2014/main" id="{C4325157-93DD-4532-B6B7-6D87195D5688}"/>
              </a:ext>
            </a:extLst>
          </p:cNvPr>
          <p:cNvSpPr txBox="1"/>
          <p:nvPr/>
        </p:nvSpPr>
        <p:spPr>
          <a:xfrm>
            <a:off x="642249" y="6695836"/>
            <a:ext cx="13299427" cy="1098762"/>
          </a:xfrm>
          <a:prstGeom prst="rect">
            <a:avLst/>
          </a:prstGeom>
        </p:spPr>
        <p:txBody>
          <a:bodyPr wrap="square" lIns="0" tIns="0" rIns="0" bIns="0" rtlCol="0" anchor="t">
            <a:spAutoFit/>
          </a:bodyPr>
          <a:lstStyle/>
          <a:p>
            <a:pPr algn="just">
              <a:lnSpc>
                <a:spcPts val="2941"/>
              </a:lnSpc>
            </a:pPr>
            <a:r>
              <a:rPr lang="es-MX" sz="2400" spc="-109" dirty="0">
                <a:solidFill>
                  <a:srgbClr val="095B31"/>
                </a:solidFill>
                <a:latin typeface="Montserrat"/>
                <a:ea typeface="Montserrat"/>
                <a:cs typeface="Montserrat"/>
                <a:sym typeface="Montserrat"/>
              </a:rPr>
              <a:t>Teniendo en cuenta la NSR-10, se establece que el factor de seguridad es aceptable cuando se encuentra sobre las siguientes magnitudes: mayor o igual a 1,5 en condiciones estáticas, mayor o igual a 1,2 en condiciones </a:t>
            </a:r>
            <a:r>
              <a:rPr lang="es-MX" sz="2400" spc="-109" dirty="0" err="1">
                <a:solidFill>
                  <a:srgbClr val="095B31"/>
                </a:solidFill>
                <a:latin typeface="Montserrat"/>
                <a:ea typeface="Montserrat"/>
                <a:cs typeface="Montserrat"/>
                <a:sym typeface="Montserrat"/>
              </a:rPr>
              <a:t>pseudoestáticas</a:t>
            </a:r>
            <a:r>
              <a:rPr lang="es-MX" sz="2400" spc="-109" dirty="0">
                <a:solidFill>
                  <a:srgbClr val="095B31"/>
                </a:solidFill>
                <a:latin typeface="Montserrat"/>
                <a:ea typeface="Montserrat"/>
                <a:cs typeface="Montserrat"/>
                <a:sym typeface="Montserrat"/>
              </a:rPr>
              <a:t> y mayor o igual a 1,05 en condiciones saturadas.</a:t>
            </a:r>
            <a:endParaRPr lang="en-US" sz="2400" spc="-109" dirty="0">
              <a:solidFill>
                <a:srgbClr val="095B31"/>
              </a:solidFill>
              <a:latin typeface="Montserrat"/>
              <a:ea typeface="Montserrat"/>
              <a:cs typeface="Montserrat"/>
              <a:sym typeface="Montserrat"/>
            </a:endParaRPr>
          </a:p>
        </p:txBody>
      </p:sp>
      <p:pic>
        <p:nvPicPr>
          <p:cNvPr id="7" name="Imagen 6">
            <a:extLst>
              <a:ext uri="{FF2B5EF4-FFF2-40B4-BE49-F238E27FC236}">
                <a16:creationId xmlns:a16="http://schemas.microsoft.com/office/drawing/2014/main" id="{075302ED-AEAC-4246-8808-E686297EB350}"/>
              </a:ext>
            </a:extLst>
          </p:cNvPr>
          <p:cNvPicPr>
            <a:picLocks noChangeAspect="1"/>
          </p:cNvPicPr>
          <p:nvPr/>
        </p:nvPicPr>
        <p:blipFill>
          <a:blip r:embed="rId2"/>
          <a:stretch>
            <a:fillRect/>
          </a:stretch>
        </p:blipFill>
        <p:spPr>
          <a:xfrm>
            <a:off x="741658" y="2636528"/>
            <a:ext cx="13299426" cy="3776920"/>
          </a:xfrm>
          <a:prstGeom prst="rect">
            <a:avLst/>
          </a:prstGeom>
        </p:spPr>
      </p:pic>
      <p:pic>
        <p:nvPicPr>
          <p:cNvPr id="12" name="Imagen 11">
            <a:extLst>
              <a:ext uri="{FF2B5EF4-FFF2-40B4-BE49-F238E27FC236}">
                <a16:creationId xmlns:a16="http://schemas.microsoft.com/office/drawing/2014/main" id="{89422D87-1E81-434A-9EB1-8ACC8EACEA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27975492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910087" y="1499466"/>
            <a:ext cx="13030200" cy="1354217"/>
          </a:xfrm>
          <a:prstGeom prst="rect">
            <a:avLst/>
          </a:prstGeom>
        </p:spPr>
        <p:txBody>
          <a:bodyPr wrap="square" lIns="0" tIns="0" rIns="0" bIns="0" rtlCol="0" anchor="t">
            <a:spAutoFit/>
          </a:bodyPr>
          <a:lstStyle/>
          <a:p>
            <a:r>
              <a:rPr lang="en-US" sz="4400" b="1" spc="-468" dirty="0">
                <a:solidFill>
                  <a:srgbClr val="095B31"/>
                </a:solidFill>
                <a:latin typeface="Arial Black" panose="020B0A04020102020204" pitchFamily="34" charset="0"/>
                <a:ea typeface="Montserrat Ultra-Bold"/>
                <a:cs typeface="Montserrat Ultra-Bold"/>
                <a:sym typeface="Montserrat Ultra-Bold"/>
              </a:rPr>
              <a:t>RECOMENDACIONES Y CONCLUSIONES DEL DISEÑADOR</a:t>
            </a:r>
          </a:p>
        </p:txBody>
      </p:sp>
      <p:sp>
        <p:nvSpPr>
          <p:cNvPr id="17" name="TextBox 17"/>
          <p:cNvSpPr txBox="1"/>
          <p:nvPr/>
        </p:nvSpPr>
        <p:spPr>
          <a:xfrm>
            <a:off x="4343400" y="337673"/>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8" name="TextBox 14">
            <a:extLst>
              <a:ext uri="{FF2B5EF4-FFF2-40B4-BE49-F238E27FC236}">
                <a16:creationId xmlns:a16="http://schemas.microsoft.com/office/drawing/2014/main" id="{FC6EC249-1741-4CCE-85A3-ABA69B0FE4AE}"/>
              </a:ext>
            </a:extLst>
          </p:cNvPr>
          <p:cNvSpPr txBox="1"/>
          <p:nvPr/>
        </p:nvSpPr>
        <p:spPr>
          <a:xfrm>
            <a:off x="914400" y="3128482"/>
            <a:ext cx="13563543" cy="4817729"/>
          </a:xfrm>
          <a:prstGeom prst="rect">
            <a:avLst/>
          </a:prstGeom>
        </p:spPr>
        <p:txBody>
          <a:bodyPr wrap="square" lIns="0" tIns="0" rIns="0" bIns="0" rtlCol="0" anchor="t">
            <a:spAutoFit/>
          </a:bodyPr>
          <a:lstStyle/>
          <a:p>
            <a:pPr marL="342900" indent="-342900" algn="just">
              <a:lnSpc>
                <a:spcPts val="2941"/>
              </a:lnSpc>
              <a:buFontTx/>
              <a:buChar char="-"/>
            </a:pPr>
            <a:r>
              <a:rPr lang="es-MX" sz="2400" spc="-109" dirty="0">
                <a:solidFill>
                  <a:srgbClr val="095B31"/>
                </a:solidFill>
                <a:latin typeface="Montserrat"/>
                <a:ea typeface="Montserrat"/>
                <a:cs typeface="Montserrat"/>
                <a:sym typeface="Montserrat"/>
              </a:rPr>
              <a:t>Teniendo en cuenta los antecedentes del sector y los resultados obtenidos a partir del análisis geotécnico, se identifica que la infraestructura presente se encuentra vulnerable ante la ocurrencia de un movimiento en masa, por lo que se plantean tres alternativas encaminadas a proteger la corona del talud, sitio donde se ubica la vivienda y el corredor vial Cachipay – Balboa.</a:t>
            </a:r>
          </a:p>
          <a:p>
            <a:pPr marL="342900" indent="-342900" algn="just">
              <a:lnSpc>
                <a:spcPts val="2941"/>
              </a:lnSpc>
              <a:buFontTx/>
              <a:buChar char="-"/>
            </a:pPr>
            <a:r>
              <a:rPr lang="es-MX" sz="2400" spc="-109" dirty="0">
                <a:solidFill>
                  <a:srgbClr val="095B31"/>
                </a:solidFill>
                <a:latin typeface="Montserrat"/>
                <a:ea typeface="Montserrat"/>
                <a:cs typeface="Montserrat"/>
                <a:sym typeface="Montserrat"/>
              </a:rPr>
              <a:t>Se recomienda que durante el proceso constructivo se realicen inicialmente las obras sobre la zona alta y media del talud (zanjas de coronación y obras recomendadas para la mitigación del riesgo de la vivienda), para posteriormente ejecutar el muro en gavión junto con los drenes de penetración y cuneta vial. Al finalizar se ejecutará la empradización en la zona con el pasto vetiver.</a:t>
            </a:r>
          </a:p>
          <a:p>
            <a:pPr marL="342900" indent="-342900" algn="just">
              <a:lnSpc>
                <a:spcPts val="2941"/>
              </a:lnSpc>
              <a:buFontTx/>
              <a:buChar char="-"/>
            </a:pPr>
            <a:r>
              <a:rPr lang="es-MX" sz="2400" spc="-109" dirty="0">
                <a:solidFill>
                  <a:srgbClr val="095B31"/>
                </a:solidFill>
                <a:latin typeface="Montserrat"/>
                <a:ea typeface="Montserrat"/>
                <a:cs typeface="Montserrat"/>
                <a:sym typeface="Montserrat"/>
              </a:rPr>
              <a:t>Todas las obras presentadas se realizan teniendo en cuenta las metodologías y especificaciones establecidas en la NSR-10 y CCP-2014.</a:t>
            </a:r>
          </a:p>
          <a:p>
            <a:pPr marL="342900" indent="-342900" algn="just">
              <a:lnSpc>
                <a:spcPts val="2941"/>
              </a:lnSpc>
              <a:buFontTx/>
              <a:buChar char="-"/>
            </a:pPr>
            <a:endParaRPr lang="es-MX" sz="2400" spc="-109" dirty="0">
              <a:solidFill>
                <a:srgbClr val="095B31"/>
              </a:solidFill>
              <a:latin typeface="Montserrat"/>
              <a:ea typeface="Montserrat"/>
              <a:cs typeface="Montserrat"/>
              <a:sym typeface="Montserrat"/>
            </a:endParaRPr>
          </a:p>
        </p:txBody>
      </p:sp>
      <p:pic>
        <p:nvPicPr>
          <p:cNvPr id="10" name="Imagen 9">
            <a:extLst>
              <a:ext uri="{FF2B5EF4-FFF2-40B4-BE49-F238E27FC236}">
                <a16:creationId xmlns:a16="http://schemas.microsoft.com/office/drawing/2014/main" id="{1025F3EE-0A25-4C0E-A6AB-43EA58C2C9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40345444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914400" y="929165"/>
            <a:ext cx="12039600" cy="1168140"/>
          </a:xfrm>
          <a:prstGeom prst="rect">
            <a:avLst/>
          </a:prstGeom>
        </p:spPr>
        <p:txBody>
          <a:bodyPr wrap="square" lIns="0" tIns="0" rIns="0" bIns="0" rtlCol="0" anchor="t">
            <a:spAutoFit/>
          </a:bodyPr>
          <a:lstStyle/>
          <a:p>
            <a:pPr>
              <a:lnSpc>
                <a:spcPts val="10561"/>
              </a:lnSpc>
            </a:pPr>
            <a:r>
              <a:rPr lang="en-US" sz="4400" b="1" spc="-468" dirty="0">
                <a:solidFill>
                  <a:srgbClr val="095B31"/>
                </a:solidFill>
                <a:latin typeface="Arial Black" panose="020B0A04020102020204" pitchFamily="34" charset="0"/>
                <a:ea typeface="Montserrat Ultra-Bold"/>
                <a:cs typeface="Montserrat Ultra-Bold"/>
                <a:sym typeface="Montserrat Ultra-Bold"/>
              </a:rPr>
              <a:t>COSTOS DE LAS OBRAS PROPUESTAS</a:t>
            </a:r>
          </a:p>
        </p:txBody>
      </p:sp>
      <p:sp>
        <p:nvSpPr>
          <p:cNvPr id="17" name="TextBox 17"/>
          <p:cNvSpPr txBox="1"/>
          <p:nvPr/>
        </p:nvSpPr>
        <p:spPr>
          <a:xfrm>
            <a:off x="4343400" y="337673"/>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8" name="TextBox 14">
            <a:extLst>
              <a:ext uri="{FF2B5EF4-FFF2-40B4-BE49-F238E27FC236}">
                <a16:creationId xmlns:a16="http://schemas.microsoft.com/office/drawing/2014/main" id="{FC6EC249-1741-4CCE-85A3-ABA69B0FE4AE}"/>
              </a:ext>
            </a:extLst>
          </p:cNvPr>
          <p:cNvSpPr txBox="1"/>
          <p:nvPr/>
        </p:nvSpPr>
        <p:spPr>
          <a:xfrm>
            <a:off x="452400" y="2341513"/>
            <a:ext cx="6096000" cy="354969"/>
          </a:xfrm>
          <a:prstGeom prst="rect">
            <a:avLst/>
          </a:prstGeom>
        </p:spPr>
        <p:txBody>
          <a:bodyPr wrap="square" lIns="0" tIns="0" rIns="0" bIns="0" rtlCol="0" anchor="t">
            <a:spAutoFit/>
          </a:bodyPr>
          <a:lstStyle/>
          <a:p>
            <a:pPr algn="just">
              <a:lnSpc>
                <a:spcPts val="2941"/>
              </a:lnSpc>
            </a:pPr>
            <a:r>
              <a:rPr lang="es-MX" sz="2400" b="1" spc="-109" dirty="0">
                <a:solidFill>
                  <a:srgbClr val="095B31"/>
                </a:solidFill>
                <a:latin typeface="Montserrat"/>
                <a:ea typeface="Montserrat"/>
                <a:cs typeface="Montserrat"/>
                <a:sym typeface="Montserrat"/>
              </a:rPr>
              <a:t>ALTERNATIVA 2</a:t>
            </a:r>
            <a:endParaRPr lang="es-MX" sz="2400" spc="-109" dirty="0">
              <a:solidFill>
                <a:srgbClr val="095B31"/>
              </a:solidFill>
              <a:latin typeface="Montserrat"/>
              <a:ea typeface="Montserrat"/>
              <a:cs typeface="Montserrat"/>
              <a:sym typeface="Montserrat"/>
            </a:endParaRPr>
          </a:p>
        </p:txBody>
      </p:sp>
      <p:sp>
        <p:nvSpPr>
          <p:cNvPr id="10" name="TextBox 14">
            <a:extLst>
              <a:ext uri="{FF2B5EF4-FFF2-40B4-BE49-F238E27FC236}">
                <a16:creationId xmlns:a16="http://schemas.microsoft.com/office/drawing/2014/main" id="{AEBB30F0-3A37-4188-9FF7-6B5E12BA2139}"/>
              </a:ext>
            </a:extLst>
          </p:cNvPr>
          <p:cNvSpPr txBox="1"/>
          <p:nvPr/>
        </p:nvSpPr>
        <p:spPr>
          <a:xfrm>
            <a:off x="7848600" y="2333827"/>
            <a:ext cx="6096000" cy="354969"/>
          </a:xfrm>
          <a:prstGeom prst="rect">
            <a:avLst/>
          </a:prstGeom>
        </p:spPr>
        <p:txBody>
          <a:bodyPr wrap="square" lIns="0" tIns="0" rIns="0" bIns="0" rtlCol="0" anchor="t">
            <a:spAutoFit/>
          </a:bodyPr>
          <a:lstStyle/>
          <a:p>
            <a:pPr algn="just">
              <a:lnSpc>
                <a:spcPts val="2941"/>
              </a:lnSpc>
            </a:pPr>
            <a:r>
              <a:rPr lang="es-MX" sz="2400" b="1" spc="-109" dirty="0">
                <a:solidFill>
                  <a:srgbClr val="095B31"/>
                </a:solidFill>
                <a:latin typeface="Montserrat"/>
                <a:ea typeface="Montserrat"/>
                <a:cs typeface="Montserrat"/>
                <a:sym typeface="Montserrat"/>
              </a:rPr>
              <a:t>ALTERNATIVA 3</a:t>
            </a:r>
            <a:endParaRPr lang="es-MX" sz="2400" spc="-109" dirty="0">
              <a:solidFill>
                <a:srgbClr val="095B31"/>
              </a:solidFill>
              <a:latin typeface="Montserrat"/>
              <a:ea typeface="Montserrat"/>
              <a:cs typeface="Montserrat"/>
              <a:sym typeface="Montserrat"/>
            </a:endParaRPr>
          </a:p>
        </p:txBody>
      </p:sp>
      <p:pic>
        <p:nvPicPr>
          <p:cNvPr id="22" name="Imagen 21">
            <a:extLst>
              <a:ext uri="{FF2B5EF4-FFF2-40B4-BE49-F238E27FC236}">
                <a16:creationId xmlns:a16="http://schemas.microsoft.com/office/drawing/2014/main" id="{9A9E7DC1-2C28-4702-8C52-FECCD2B722F0}"/>
              </a:ext>
            </a:extLst>
          </p:cNvPr>
          <p:cNvPicPr>
            <a:picLocks noChangeAspect="1"/>
          </p:cNvPicPr>
          <p:nvPr/>
        </p:nvPicPr>
        <p:blipFill>
          <a:blip r:embed="rId2"/>
          <a:stretch>
            <a:fillRect/>
          </a:stretch>
        </p:blipFill>
        <p:spPr>
          <a:xfrm>
            <a:off x="463902" y="2940690"/>
            <a:ext cx="6840000" cy="4377273"/>
          </a:xfrm>
          <a:prstGeom prst="rect">
            <a:avLst/>
          </a:prstGeom>
        </p:spPr>
      </p:pic>
      <p:pic>
        <p:nvPicPr>
          <p:cNvPr id="23" name="Imagen 22">
            <a:extLst>
              <a:ext uri="{FF2B5EF4-FFF2-40B4-BE49-F238E27FC236}">
                <a16:creationId xmlns:a16="http://schemas.microsoft.com/office/drawing/2014/main" id="{7F4C3A05-DE25-4DD4-A425-24BFDF8B1172}"/>
              </a:ext>
            </a:extLst>
          </p:cNvPr>
          <p:cNvPicPr>
            <a:picLocks noChangeAspect="1"/>
          </p:cNvPicPr>
          <p:nvPr/>
        </p:nvPicPr>
        <p:blipFill>
          <a:blip r:embed="rId3"/>
          <a:stretch>
            <a:fillRect/>
          </a:stretch>
        </p:blipFill>
        <p:spPr>
          <a:xfrm>
            <a:off x="7848600" y="2940690"/>
            <a:ext cx="6840000" cy="4377273"/>
          </a:xfrm>
          <a:prstGeom prst="rect">
            <a:avLst/>
          </a:prstGeom>
        </p:spPr>
      </p:pic>
      <p:pic>
        <p:nvPicPr>
          <p:cNvPr id="13" name="Imagen 12">
            <a:extLst>
              <a:ext uri="{FF2B5EF4-FFF2-40B4-BE49-F238E27FC236}">
                <a16:creationId xmlns:a16="http://schemas.microsoft.com/office/drawing/2014/main" id="{21829294-3191-4988-88F6-6B0DC72FCC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spTree>
    <p:extLst>
      <p:ext uri="{BB962C8B-B14F-4D97-AF65-F5344CB8AC3E}">
        <p14:creationId xmlns:p14="http://schemas.microsoft.com/office/powerpoint/2010/main" val="18331460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800" y="8267700"/>
            <a:ext cx="14173143" cy="2020420"/>
            <a:chOff x="0" y="0"/>
            <a:chExt cx="4204423" cy="1148996"/>
          </a:xfrm>
        </p:grpSpPr>
        <p:sp>
          <p:nvSpPr>
            <p:cNvPr id="3" name="Freeform 3"/>
            <p:cNvSpPr/>
            <p:nvPr/>
          </p:nvSpPr>
          <p:spPr>
            <a:xfrm>
              <a:off x="0" y="0"/>
              <a:ext cx="4204423" cy="1148996"/>
            </a:xfrm>
            <a:custGeom>
              <a:avLst/>
              <a:gdLst/>
              <a:ahLst/>
              <a:cxnLst/>
              <a:rect l="l" t="t" r="r" b="b"/>
              <a:pathLst>
                <a:path w="4204423" h="1148996">
                  <a:moveTo>
                    <a:pt x="48497" y="0"/>
                  </a:moveTo>
                  <a:lnTo>
                    <a:pt x="4155926" y="0"/>
                  </a:lnTo>
                  <a:cubicBezTo>
                    <a:pt x="4182710" y="0"/>
                    <a:pt x="4204423" y="21713"/>
                    <a:pt x="4204423" y="48497"/>
                  </a:cubicBezTo>
                  <a:lnTo>
                    <a:pt x="4204423" y="1100499"/>
                  </a:lnTo>
                  <a:cubicBezTo>
                    <a:pt x="4204423" y="1127283"/>
                    <a:pt x="4182710" y="1148996"/>
                    <a:pt x="4155926" y="1148996"/>
                  </a:cubicBezTo>
                  <a:lnTo>
                    <a:pt x="48497" y="1148996"/>
                  </a:lnTo>
                  <a:cubicBezTo>
                    <a:pt x="21713" y="1148996"/>
                    <a:pt x="0" y="1127283"/>
                    <a:pt x="0" y="1100499"/>
                  </a:cubicBezTo>
                  <a:lnTo>
                    <a:pt x="0" y="48497"/>
                  </a:lnTo>
                  <a:cubicBezTo>
                    <a:pt x="0" y="21713"/>
                    <a:pt x="21713" y="0"/>
                    <a:pt x="48497" y="0"/>
                  </a:cubicBezTo>
                  <a:close/>
                </a:path>
              </a:pathLst>
            </a:custGeom>
            <a:gradFill rotWithShape="1">
              <a:gsLst>
                <a:gs pos="0">
                  <a:srgbClr val="0A4918">
                    <a:alpha val="100000"/>
                  </a:srgbClr>
                </a:gs>
                <a:gs pos="100000">
                  <a:srgbClr val="388B39">
                    <a:alpha val="100000"/>
                  </a:srgbClr>
                </a:gs>
              </a:gsLst>
              <a:lin ang="0"/>
            </a:gradFill>
          </p:spPr>
        </p:sp>
        <p:sp>
          <p:nvSpPr>
            <p:cNvPr id="4" name="TextBox 4"/>
            <p:cNvSpPr txBox="1"/>
            <p:nvPr/>
          </p:nvSpPr>
          <p:spPr>
            <a:xfrm>
              <a:off x="0" y="-38100"/>
              <a:ext cx="4204423" cy="1187096"/>
            </a:xfrm>
            <a:prstGeom prst="rect">
              <a:avLst/>
            </a:prstGeom>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914400" y="929165"/>
            <a:ext cx="12039600" cy="1168140"/>
          </a:xfrm>
          <a:prstGeom prst="rect">
            <a:avLst/>
          </a:prstGeom>
        </p:spPr>
        <p:txBody>
          <a:bodyPr wrap="square" lIns="0" tIns="0" rIns="0" bIns="0" rtlCol="0" anchor="t">
            <a:spAutoFit/>
          </a:bodyPr>
          <a:lstStyle/>
          <a:p>
            <a:pPr>
              <a:lnSpc>
                <a:spcPts val="10561"/>
              </a:lnSpc>
            </a:pPr>
            <a:r>
              <a:rPr lang="en-US" sz="4400" b="1" spc="-468" dirty="0">
                <a:solidFill>
                  <a:srgbClr val="095B31"/>
                </a:solidFill>
                <a:latin typeface="Arial Black" panose="020B0A04020102020204" pitchFamily="34" charset="0"/>
                <a:ea typeface="Montserrat Ultra-Bold"/>
                <a:cs typeface="Montserrat Ultra-Bold"/>
                <a:sym typeface="Montserrat Ultra-Bold"/>
              </a:rPr>
              <a:t>COSTOS DE LAS OBRAS PROPUESTAS</a:t>
            </a:r>
          </a:p>
        </p:txBody>
      </p:sp>
      <p:sp>
        <p:nvSpPr>
          <p:cNvPr id="17" name="TextBox 17"/>
          <p:cNvSpPr txBox="1"/>
          <p:nvPr/>
        </p:nvSpPr>
        <p:spPr>
          <a:xfrm>
            <a:off x="4343400" y="337673"/>
            <a:ext cx="7937241" cy="907300"/>
          </a:xfrm>
          <a:prstGeom prst="rect">
            <a:avLst/>
          </a:prstGeom>
          <a:solidFill>
            <a:srgbClr val="FFCC00"/>
          </a:solidFill>
        </p:spPr>
        <p:txBody>
          <a:bodyPr wrap="square" lIns="0" tIns="0" rIns="0" bIns="0" rtlCol="0" anchor="t">
            <a:spAutoFit/>
          </a:bodyPr>
          <a:lstStyle/>
          <a:p>
            <a:pPr algn="ctr"/>
            <a:endParaRPr lang="en-US" sz="800" b="1" spc="-105" dirty="0">
              <a:solidFill>
                <a:srgbClr val="095B31"/>
              </a:solidFill>
              <a:latin typeface="Arial Rounded MT Bold" panose="020F0704030504030204" pitchFamily="34" charset="0"/>
              <a:ea typeface="Montserrat"/>
              <a:cs typeface="Montserrat"/>
              <a:sym typeface="Montserrat"/>
            </a:endParaRPr>
          </a:p>
          <a:p>
            <a:pPr algn="ctr"/>
            <a:r>
              <a:rPr lang="en-US" sz="3200" b="1" spc="-105" dirty="0">
                <a:solidFill>
                  <a:srgbClr val="095B31"/>
                </a:solidFill>
                <a:latin typeface="Arial Rounded MT Bold" panose="020F0704030504030204" pitchFamily="34" charset="0"/>
                <a:ea typeface="Montserrat"/>
                <a:cs typeface="Montserrat"/>
                <a:sym typeface="Montserrat"/>
              </a:rPr>
              <a:t>SECRETARÍA DE INFRAESTRUCTURA</a:t>
            </a:r>
            <a:endParaRPr lang="en-US" sz="800" b="1" spc="-105" dirty="0">
              <a:solidFill>
                <a:srgbClr val="095B31"/>
              </a:solidFill>
              <a:latin typeface="Arial Rounded MT Bold" panose="020F0704030504030204" pitchFamily="34" charset="0"/>
              <a:ea typeface="Montserrat"/>
              <a:cs typeface="Montserrat"/>
              <a:sym typeface="Montserrat"/>
            </a:endParaRPr>
          </a:p>
          <a:p>
            <a:pPr algn="ctr">
              <a:lnSpc>
                <a:spcPts val="2831"/>
              </a:lnSpc>
            </a:pPr>
            <a:endParaRPr lang="en-US" sz="800" b="1" spc="-105" dirty="0">
              <a:solidFill>
                <a:srgbClr val="095B31"/>
              </a:solidFill>
              <a:latin typeface="Arial Rounded MT Bold" panose="020F0704030504030204" pitchFamily="34" charset="0"/>
              <a:ea typeface="Montserrat"/>
              <a:cs typeface="Montserrat"/>
              <a:sym typeface="Montserrat"/>
            </a:endParaRPr>
          </a:p>
        </p:txBody>
      </p:sp>
      <p:sp>
        <p:nvSpPr>
          <p:cNvPr id="29" name="AutoShape 2" descr="Dirección de Informática y Sistemas Tecnológicos">
            <a:extLst>
              <a:ext uri="{FF2B5EF4-FFF2-40B4-BE49-F238E27FC236}">
                <a16:creationId xmlns:a16="http://schemas.microsoft.com/office/drawing/2014/main" id="{365BDF4A-F64D-4C0D-97D0-71E8467AFE05}"/>
              </a:ext>
            </a:extLst>
          </p:cNvPr>
          <p:cNvSpPr>
            <a:spLocks noChangeAspect="1" noChangeArrowheads="1"/>
          </p:cNvSpPr>
          <p:nvPr/>
        </p:nvSpPr>
        <p:spPr bwMode="auto">
          <a:xfrm>
            <a:off x="8991600" y="49911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8" name="TextBox 14">
            <a:extLst>
              <a:ext uri="{FF2B5EF4-FFF2-40B4-BE49-F238E27FC236}">
                <a16:creationId xmlns:a16="http://schemas.microsoft.com/office/drawing/2014/main" id="{FC6EC249-1741-4CCE-85A3-ABA69B0FE4AE}"/>
              </a:ext>
            </a:extLst>
          </p:cNvPr>
          <p:cNvSpPr txBox="1"/>
          <p:nvPr/>
        </p:nvSpPr>
        <p:spPr>
          <a:xfrm>
            <a:off x="762000" y="2178570"/>
            <a:ext cx="13563600" cy="726866"/>
          </a:xfrm>
          <a:prstGeom prst="rect">
            <a:avLst/>
          </a:prstGeom>
        </p:spPr>
        <p:txBody>
          <a:bodyPr wrap="square" lIns="0" tIns="0" rIns="0" bIns="0" rtlCol="0" anchor="t">
            <a:spAutoFit/>
          </a:bodyPr>
          <a:lstStyle/>
          <a:p>
            <a:pPr algn="just">
              <a:lnSpc>
                <a:spcPts val="2941"/>
              </a:lnSpc>
            </a:pPr>
            <a:r>
              <a:rPr lang="es-MX" sz="2400" b="1" spc="-109" dirty="0">
                <a:solidFill>
                  <a:srgbClr val="095B31"/>
                </a:solidFill>
                <a:latin typeface="Montserrat"/>
                <a:ea typeface="Montserrat"/>
                <a:cs typeface="Montserrat"/>
                <a:sym typeface="Montserrat"/>
              </a:rPr>
              <a:t>ACOMPAÑAMIENTO Y ASISTENCIA TÉCNICA, ADMINISTRATIVA Y FINANCIERA DEL DEPARTAMENTO DE RISARALDA.</a:t>
            </a:r>
          </a:p>
        </p:txBody>
      </p:sp>
      <p:pic>
        <p:nvPicPr>
          <p:cNvPr id="13" name="Imagen 12">
            <a:extLst>
              <a:ext uri="{FF2B5EF4-FFF2-40B4-BE49-F238E27FC236}">
                <a16:creationId xmlns:a16="http://schemas.microsoft.com/office/drawing/2014/main" id="{21829294-3191-4988-88F6-6B0DC72FCC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5955" y="8267700"/>
            <a:ext cx="6045716" cy="2020420"/>
          </a:xfrm>
          <a:prstGeom prst="rect">
            <a:avLst/>
          </a:prstGeom>
        </p:spPr>
      </p:pic>
      <p:pic>
        <p:nvPicPr>
          <p:cNvPr id="5" name="Imagen 4">
            <a:extLst>
              <a:ext uri="{FF2B5EF4-FFF2-40B4-BE49-F238E27FC236}">
                <a16:creationId xmlns:a16="http://schemas.microsoft.com/office/drawing/2014/main" id="{F5DE2947-3600-49D5-93D8-8ACC39B24399}"/>
              </a:ext>
            </a:extLst>
          </p:cNvPr>
          <p:cNvPicPr>
            <a:picLocks noChangeAspect="1"/>
          </p:cNvPicPr>
          <p:nvPr/>
        </p:nvPicPr>
        <p:blipFill>
          <a:blip r:embed="rId3"/>
          <a:stretch>
            <a:fillRect/>
          </a:stretch>
        </p:blipFill>
        <p:spPr>
          <a:xfrm>
            <a:off x="3810000" y="3109907"/>
            <a:ext cx="7962900" cy="4886325"/>
          </a:xfrm>
          <a:prstGeom prst="rect">
            <a:avLst/>
          </a:prstGeom>
        </p:spPr>
      </p:pic>
    </p:spTree>
    <p:extLst>
      <p:ext uri="{BB962C8B-B14F-4D97-AF65-F5344CB8AC3E}">
        <p14:creationId xmlns:p14="http://schemas.microsoft.com/office/powerpoint/2010/main" val="2744470657"/>
      </p:ext>
    </p:extLst>
  </p:cSld>
  <p:clrMapOvr>
    <a:masterClrMapping/>
  </p:clrMapOvr>
</p:sld>
</file>

<file path=ppt/theme/theme1.xml><?xml version="1.0" encoding="utf-8"?>
<a:theme xmlns:a="http://schemas.openxmlformats.org/drawingml/2006/main" name="Faceta">
  <a:themeElements>
    <a:clrScheme name="Facet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TM02900688[[fn=Faceta]]</Template>
  <TotalTime>1755</TotalTime>
  <Words>1957</Words>
  <Application>Microsoft Office PowerPoint</Application>
  <PresentationFormat>Personalizado</PresentationFormat>
  <Paragraphs>100</Paragraphs>
  <Slides>23</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23</vt:i4>
      </vt:variant>
    </vt:vector>
  </HeadingPairs>
  <TitlesOfParts>
    <vt:vector size="31" baseType="lpstr">
      <vt:lpstr>Arial Rounded MT Bold</vt:lpstr>
      <vt:lpstr>Montserrat</vt:lpstr>
      <vt:lpstr>Microsoft PhagsPa</vt:lpstr>
      <vt:lpstr>Trebuchet MS</vt:lpstr>
      <vt:lpstr>Arial</vt:lpstr>
      <vt:lpstr>Wingdings 3</vt:lpstr>
      <vt:lpstr>Arial Black</vt:lpstr>
      <vt:lpstr>Faceta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and White Minmal Nature Presentation</dc:title>
  <dc:creator>AsusTUF</dc:creator>
  <cp:lastModifiedBy>Sebastian Leon Gomez</cp:lastModifiedBy>
  <cp:revision>48</cp:revision>
  <dcterms:created xsi:type="dcterms:W3CDTF">2006-08-16T00:00:00Z</dcterms:created>
  <dcterms:modified xsi:type="dcterms:W3CDTF">2025-03-07T19:00:35Z</dcterms:modified>
  <dc:identifier>DAGg6WEpwKc</dc:identifier>
</cp:coreProperties>
</file>