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2" r:id="rId2"/>
    <p:sldId id="257" r:id="rId3"/>
    <p:sldId id="266" r:id="rId4"/>
    <p:sldId id="269" r:id="rId5"/>
    <p:sldId id="270" r:id="rId6"/>
    <p:sldId id="271" r:id="rId7"/>
    <p:sldId id="274" r:id="rId8"/>
    <p:sldId id="275" r:id="rId9"/>
    <p:sldId id="272" r:id="rId10"/>
    <p:sldId id="267" r:id="rId11"/>
    <p:sldId id="268" r:id="rId1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317"/>
    <a:srgbClr val="C00000"/>
    <a:srgbClr val="FFC000"/>
    <a:srgbClr val="F67976"/>
    <a:srgbClr val="5B9BD5"/>
    <a:srgbClr val="CC3300"/>
    <a:srgbClr val="FFB39B"/>
    <a:srgbClr val="EEC9CA"/>
    <a:srgbClr val="1F5151"/>
    <a:srgbClr val="FFDC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53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37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viewProps" Target="view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presProps" Target="presProps.xml" 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Consiso\OneDrive\6.%20PROYECTOS\2020\1.%20Mintrabajo%20Flash%201\BASE%20DE%20DATOS%20EMPRESAS%2004122020%20v.2.xlsx" TargetMode="External" /><Relationship Id="rId2" Type="http://schemas.microsoft.com/office/2011/relationships/chartColorStyle" Target="colors1.xml" /><Relationship Id="rId1" Type="http://schemas.microsoft.com/office/2011/relationships/chartStyle" Target="style1.xml" 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2788df171eef71b6/6.%20PROYECTOS/2020/1.%20Mintrabajo%20Flash%201/11.%20Informes%20T&#233;cnicos/Empresas%20vinculadas%2027%20Nov%202020.xlsx" TargetMode="External" /><Relationship Id="rId2" Type="http://schemas.microsoft.com/office/2011/relationships/chartColorStyle" Target="colors2.xml" /><Relationship Id="rId1" Type="http://schemas.microsoft.com/office/2011/relationships/chartStyle" Target="style2.xml"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Hoja1!$F$3</c:f>
              <c:strCache>
                <c:ptCount val="1"/>
                <c:pt idx="0">
                  <c:v>Empresas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Hoja1!$E$4:$E$6</c:f>
              <c:strCache>
                <c:ptCount val="3"/>
                <c:pt idx="0">
                  <c:v>ANTIOQUIA</c:v>
                </c:pt>
                <c:pt idx="1">
                  <c:v>CUNDINAMARCA</c:v>
                </c:pt>
                <c:pt idx="2">
                  <c:v>VALLE DEL CAUCA</c:v>
                </c:pt>
              </c:strCache>
            </c:strRef>
          </c:cat>
          <c:val>
            <c:numRef>
              <c:f>Hoja1!$F$4:$F$6</c:f>
              <c:numCache>
                <c:formatCode>General</c:formatCode>
                <c:ptCount val="3"/>
                <c:pt idx="0">
                  <c:v>1165</c:v>
                </c:pt>
                <c:pt idx="1">
                  <c:v>633</c:v>
                </c:pt>
                <c:pt idx="2">
                  <c:v>1014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87-4F0F-841A-E5EAD07D00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280875135"/>
        <c:axId val="1436180303"/>
      </c:barChart>
      <c:lineChart>
        <c:grouping val="stacked"/>
        <c:varyColors val="0"/>
        <c:ser>
          <c:idx val="1"/>
          <c:order val="1"/>
          <c:tx>
            <c:strRef>
              <c:f>Hoja1!$G$3</c:f>
              <c:strCache>
                <c:ptCount val="1"/>
                <c:pt idx="0">
                  <c:v>%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Hoja1!$E$4:$E$6</c:f>
              <c:strCache>
                <c:ptCount val="3"/>
                <c:pt idx="0">
                  <c:v>ANTIOQUIA</c:v>
                </c:pt>
                <c:pt idx="1">
                  <c:v>CUNDINAMARCA</c:v>
                </c:pt>
                <c:pt idx="2">
                  <c:v>VALLE DEL CAUCA</c:v>
                </c:pt>
              </c:strCache>
            </c:strRef>
          </c:cat>
          <c:val>
            <c:numRef>
              <c:f>Hoja1!$G$4:$G$6</c:f>
              <c:numCache>
                <c:formatCode>0.0%</c:formatCode>
                <c:ptCount val="3"/>
                <c:pt idx="0">
                  <c:v>0.4142958748221906</c:v>
                </c:pt>
                <c:pt idx="1">
                  <c:v>0.22510668563300143</c:v>
                </c:pt>
                <c:pt idx="2">
                  <c:v>0.36059743954480794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E87-4F0F-841A-E5EAD07D00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29291583"/>
        <c:axId val="1436211919"/>
      </c:lineChart>
      <c:catAx>
        <c:axId val="28087513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s-US"/>
          </a:p>
        </c:txPr>
        <c:crossAx val="1436180303"/>
        <c:crosses val="autoZero"/>
        <c:auto val="1"/>
        <c:lblAlgn val="ctr"/>
        <c:lblOffset val="100"/>
        <c:noMultiLvlLbl val="0"/>
      </c:catAx>
      <c:valAx>
        <c:axId val="14361803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s-US"/>
          </a:p>
        </c:txPr>
        <c:crossAx val="280875135"/>
        <c:crosses val="autoZero"/>
        <c:crossBetween val="between"/>
      </c:valAx>
      <c:valAx>
        <c:axId val="1436211919"/>
        <c:scaling>
          <c:orientation val="minMax"/>
        </c:scaling>
        <c:delete val="0"/>
        <c:axPos val="r"/>
        <c:numFmt formatCode="0.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s-US"/>
          </a:p>
        </c:txPr>
        <c:crossAx val="1329291583"/>
        <c:crosses val="max"/>
        <c:crossBetween val="between"/>
      </c:valAx>
      <c:catAx>
        <c:axId val="1329291583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36211919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s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s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MX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'[Empresas vinculadas 27 Nov 2020.xlsx]Hoja1'!$F$44</c:f>
              <c:strCache>
                <c:ptCount val="1"/>
                <c:pt idx="0">
                  <c:v>HERRAMIENTAS TOTALES</c:v>
                </c:pt>
              </c:strCache>
            </c:strRef>
          </c:tx>
          <c:spPr>
            <a:pattFill prst="narVert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'[Empresas vinculadas 27 Nov 2020.xlsx]Hoja1'!$D$45:$D$47</c:f>
              <c:strCache>
                <c:ptCount val="3"/>
                <c:pt idx="0">
                  <c:v>ANTIOQUIA</c:v>
                </c:pt>
                <c:pt idx="1">
                  <c:v>VALLE DEL CAUCA</c:v>
                </c:pt>
                <c:pt idx="2">
                  <c:v>CUNDINAMARCA</c:v>
                </c:pt>
              </c:strCache>
            </c:strRef>
          </c:cat>
          <c:val>
            <c:numRef>
              <c:f>'[Empresas vinculadas 27 Nov 2020.xlsx]Hoja1'!$F$45:$F$47</c:f>
              <c:numCache>
                <c:formatCode>#,##0</c:formatCode>
                <c:ptCount val="3"/>
                <c:pt idx="0">
                  <c:v>6120</c:v>
                </c:pt>
                <c:pt idx="1">
                  <c:v>6846</c:v>
                </c:pt>
                <c:pt idx="2">
                  <c:v>3858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BB9-467D-956A-A608B409B725}"/>
            </c:ext>
          </c:extLst>
        </c:ser>
        <c:ser>
          <c:idx val="1"/>
          <c:order val="1"/>
          <c:tx>
            <c:strRef>
              <c:f>'[Empresas vinculadas 27 Nov 2020.xlsx]Hoja1'!$G$44</c:f>
              <c:strCache>
                <c:ptCount val="1"/>
                <c:pt idx="0">
                  <c:v>HERRAMIENTAS APLICADAS</c:v>
                </c:pt>
              </c:strCache>
            </c:strRef>
          </c:tx>
          <c:spPr>
            <a:pattFill prst="narVert">
              <a:fgClr>
                <a:schemeClr val="accent2"/>
              </a:fgClr>
              <a:bgClr>
                <a:schemeClr val="accent2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2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'[Empresas vinculadas 27 Nov 2020.xlsx]Hoja1'!$D$45:$D$47</c:f>
              <c:strCache>
                <c:ptCount val="3"/>
                <c:pt idx="0">
                  <c:v>ANTIOQUIA</c:v>
                </c:pt>
                <c:pt idx="1">
                  <c:v>VALLE DEL CAUCA</c:v>
                </c:pt>
                <c:pt idx="2">
                  <c:v>CUNDINAMARCA</c:v>
                </c:pt>
              </c:strCache>
            </c:strRef>
          </c:cat>
          <c:val>
            <c:numRef>
              <c:f>'[Empresas vinculadas 27 Nov 2020.xlsx]Hoja1'!$G$45:$G$47</c:f>
              <c:numCache>
                <c:formatCode>#,##0</c:formatCode>
                <c:ptCount val="3"/>
                <c:pt idx="0">
                  <c:v>6120</c:v>
                </c:pt>
                <c:pt idx="1">
                  <c:v>6846</c:v>
                </c:pt>
                <c:pt idx="2">
                  <c:v>3858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BB9-467D-956A-A608B409B725}"/>
            </c:ext>
          </c:extLst>
        </c:ser>
        <c:ser>
          <c:idx val="2"/>
          <c:order val="2"/>
          <c:tx>
            <c:strRef>
              <c:f>'[Empresas vinculadas 27 Nov 2020.xlsx]Hoja1'!$H$44</c:f>
              <c:strCache>
                <c:ptCount val="1"/>
                <c:pt idx="0">
                  <c:v>% AVANCE</c:v>
                </c:pt>
              </c:strCache>
            </c:strRef>
          </c:tx>
          <c:spPr>
            <a:pattFill prst="narVert">
              <a:fgClr>
                <a:schemeClr val="accent3"/>
              </a:fgClr>
              <a:bgClr>
                <a:schemeClr val="accent3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3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'[Empresas vinculadas 27 Nov 2020.xlsx]Hoja1'!$D$45:$D$47</c:f>
              <c:strCache>
                <c:ptCount val="3"/>
                <c:pt idx="0">
                  <c:v>ANTIOQUIA</c:v>
                </c:pt>
                <c:pt idx="1">
                  <c:v>VALLE DEL CAUCA</c:v>
                </c:pt>
                <c:pt idx="2">
                  <c:v>CUNDINAMARCA</c:v>
                </c:pt>
              </c:strCache>
            </c:strRef>
          </c:cat>
          <c:val>
            <c:numRef>
              <c:f>'[Empresas vinculadas 27 Nov 2020.xlsx]Hoja1'!$H$45:$H$47</c:f>
              <c:numCache>
                <c:formatCode>0.00%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BB9-467D-956A-A608B409B72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27"/>
        <c:overlap val="-48"/>
        <c:axId val="1208627279"/>
        <c:axId val="936422719"/>
      </c:barChart>
      <c:catAx>
        <c:axId val="120862727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US"/>
          </a:p>
        </c:txPr>
        <c:crossAx val="936422719"/>
        <c:crosses val="autoZero"/>
        <c:auto val="1"/>
        <c:lblAlgn val="ctr"/>
        <c:lblOffset val="100"/>
        <c:noMultiLvlLbl val="0"/>
      </c:catAx>
      <c:valAx>
        <c:axId val="936422719"/>
        <c:scaling>
          <c:orientation val="minMax"/>
        </c:scaling>
        <c:delete val="0"/>
        <c:axPos val="b"/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US"/>
          </a:p>
        </c:txPr>
        <c:crossAx val="120862727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Vert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Vert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C15F91-15BA-AA49-9181-5A38D35A2691}" type="doc">
      <dgm:prSet loTypeId="urn:microsoft.com/office/officeart/2005/8/layout/hList6" loCatId="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ES"/>
        </a:p>
      </dgm:t>
    </dgm:pt>
    <dgm:pt modelId="{6AC55A4A-ED49-F64D-B107-C681EFB2DF50}">
      <dgm:prSet phldrT="[Texto]" custT="1"/>
      <dgm:spPr>
        <a:solidFill>
          <a:srgbClr val="00B050"/>
        </a:solidFill>
      </dgm:spPr>
      <dgm:t>
        <a:bodyPr/>
        <a:lstStyle/>
        <a:p>
          <a:pPr algn="ctr"/>
          <a:r>
            <a: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Fase 1:</a:t>
          </a:r>
        </a:p>
        <a:p>
          <a:pPr algn="ctr"/>
          <a:r>
            <a: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Diagnóstico</a:t>
          </a:r>
        </a:p>
        <a:p>
          <a:pPr algn="l"/>
          <a:r>
            <a:rPr lang="es-E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 Aplicación de las Herramientas</a:t>
          </a:r>
        </a:p>
        <a:p>
          <a:pPr algn="ctr"/>
          <a:r>
            <a:rPr lang="es-419" sz="2000" b="0" i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11%</a:t>
          </a:r>
          <a:endParaRPr lang="es-ES" sz="36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5E911A1-7C06-D54E-AF9C-6AD5E6979B66}" type="parTrans" cxnId="{9ADC1CB7-4AFC-2A4C-B641-7393CF5C28CC}">
      <dgm:prSet/>
      <dgm:spPr/>
      <dgm:t>
        <a:bodyPr/>
        <a:lstStyle/>
        <a:p>
          <a:endParaRPr lang="es-ES" sz="240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DFDEEE4-D4A1-CB48-B2CD-44D9F472465F}" type="sibTrans" cxnId="{9ADC1CB7-4AFC-2A4C-B641-7393CF5C28CC}">
      <dgm:prSet/>
      <dgm:spPr/>
      <dgm:t>
        <a:bodyPr/>
        <a:lstStyle/>
        <a:p>
          <a:endParaRPr lang="es-ES" sz="240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1086B13-5BC5-BF42-A778-911B8F1EC481}">
      <dgm:prSet phldrT="[Texto]" custT="1"/>
      <dgm:spPr>
        <a:solidFill>
          <a:srgbClr val="FFFF00"/>
        </a:solidFill>
      </dgm:spPr>
      <dgm:t>
        <a:bodyPr/>
        <a:lstStyle/>
        <a:p>
          <a:pPr algn="ctr"/>
          <a:r>
            <a: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Fase 2:</a:t>
          </a:r>
        </a:p>
        <a:p>
          <a:pPr algn="ctr"/>
          <a:r>
            <a: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Análisis de Información</a:t>
          </a:r>
        </a:p>
        <a:p>
          <a:pPr algn="l"/>
          <a:r>
            <a:rPr lang="es-E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4. Elaborar Base de Datos</a:t>
          </a:r>
        </a:p>
        <a:p>
          <a:pPr algn="l"/>
          <a:r>
            <a:rPr lang="es-E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5. Determinar Estrategia</a:t>
          </a:r>
        </a:p>
        <a:p>
          <a:pPr algn="ctr"/>
          <a:r>
            <a:rPr lang="es-ES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22%</a:t>
          </a:r>
          <a:endParaRPr lang="es-ES" sz="36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30AEE11-EBFB-644E-AD8A-B0C5C81B07FE}" type="parTrans" cxnId="{592AD90B-44FC-EC48-A36B-16BD2D774F06}">
      <dgm:prSet/>
      <dgm:spPr/>
      <dgm:t>
        <a:bodyPr/>
        <a:lstStyle/>
        <a:p>
          <a:endParaRPr lang="es-ES" sz="240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562E664-0848-DA45-9236-38492A5C9400}" type="sibTrans" cxnId="{592AD90B-44FC-EC48-A36B-16BD2D774F06}">
      <dgm:prSet/>
      <dgm:spPr/>
      <dgm:t>
        <a:bodyPr/>
        <a:lstStyle/>
        <a:p>
          <a:endParaRPr lang="es-ES" sz="240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C3EDB3-7D56-FD40-A154-EE88113AFD3C}">
      <dgm:prSet phldrT="[Texto]" custT="1"/>
      <dgm:spPr>
        <a:solidFill>
          <a:srgbClr val="FFC000"/>
        </a:solidFill>
      </dgm:spPr>
      <dgm:t>
        <a:bodyPr/>
        <a:lstStyle/>
        <a:p>
          <a:pPr algn="l"/>
          <a:r>
            <a: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Fase 3:</a:t>
          </a:r>
        </a:p>
        <a:p>
          <a:pPr algn="l"/>
          <a:r>
            <a: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Asistencia Técnica</a:t>
          </a:r>
        </a:p>
        <a:p>
          <a:pPr algn="l"/>
          <a:r>
            <a:rPr lang="es-ES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6 a 9. Socialización de Planes de Acción y entrega de herramientas</a:t>
          </a:r>
        </a:p>
        <a:p>
          <a:pPr algn="ctr"/>
          <a:r>
            <a:rPr lang="es-E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44%</a:t>
          </a:r>
        </a:p>
      </dgm:t>
    </dgm:pt>
    <dgm:pt modelId="{C9219461-8346-554B-B26C-79774DC52AEB}" type="parTrans" cxnId="{1B79119F-1387-DE4A-9960-E14DF40E94F0}">
      <dgm:prSet/>
      <dgm:spPr/>
      <dgm:t>
        <a:bodyPr/>
        <a:lstStyle/>
        <a:p>
          <a:endParaRPr lang="es-ES" sz="240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5093E87-CAE1-1744-BECA-E1D232EB3ACF}" type="sibTrans" cxnId="{1B79119F-1387-DE4A-9960-E14DF40E94F0}">
      <dgm:prSet/>
      <dgm:spPr/>
      <dgm:t>
        <a:bodyPr/>
        <a:lstStyle/>
        <a:p>
          <a:endParaRPr lang="es-ES" sz="240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2A7B5AE-870E-4404-9116-4C112B5AA7C2}">
      <dgm:prSet custT="1"/>
      <dgm:spPr>
        <a:solidFill>
          <a:srgbClr val="FFC000"/>
        </a:solidFill>
      </dgm:spPr>
      <dgm:t>
        <a:bodyPr/>
        <a:lstStyle/>
        <a:p>
          <a:pPr algn="l"/>
          <a:endParaRPr lang="es-419" sz="2400">
            <a:solidFill>
              <a:schemeClr val="tx1"/>
            </a:solidFill>
          </a:endParaRPr>
        </a:p>
      </dgm:t>
    </dgm:pt>
    <dgm:pt modelId="{75216F91-2CBF-49A5-BE0B-B7F4A269D079}" type="parTrans" cxnId="{07D0EEE5-CCCD-4059-84B7-B733155DBCBB}">
      <dgm:prSet/>
      <dgm:spPr/>
      <dgm:t>
        <a:bodyPr/>
        <a:lstStyle/>
        <a:p>
          <a:endParaRPr lang="es-419" sz="2400">
            <a:solidFill>
              <a:schemeClr val="tx1"/>
            </a:solidFill>
          </a:endParaRPr>
        </a:p>
      </dgm:t>
    </dgm:pt>
    <dgm:pt modelId="{53357EDD-FDA1-4E72-B49E-40E30F8F4727}" type="sibTrans" cxnId="{07D0EEE5-CCCD-4059-84B7-B733155DBCBB}">
      <dgm:prSet/>
      <dgm:spPr/>
      <dgm:t>
        <a:bodyPr/>
        <a:lstStyle/>
        <a:p>
          <a:endParaRPr lang="es-419" sz="2400">
            <a:solidFill>
              <a:schemeClr val="tx1"/>
            </a:solidFill>
          </a:endParaRPr>
        </a:p>
      </dgm:t>
    </dgm:pt>
    <dgm:pt modelId="{E191BB2A-9966-45D7-B0DE-6F1563F86DC8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s-CO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Fase 0:</a:t>
          </a:r>
        </a:p>
        <a:p>
          <a:pPr algn="ctr"/>
          <a:r>
            <a:rPr lang="es-CO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Preparación</a:t>
          </a:r>
        </a:p>
        <a:p>
          <a:pPr algn="l"/>
          <a:r>
            <a:rPr lang="es-CO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 Plan de Trabajo</a:t>
          </a:r>
        </a:p>
        <a:p>
          <a:pPr algn="l"/>
          <a:r>
            <a:rPr lang="es-CO" sz="1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2. Análisis Comparativo</a:t>
          </a:r>
        </a:p>
        <a:p>
          <a:pPr algn="ctr"/>
          <a:r>
            <a:rPr lang="es-CO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22%</a:t>
          </a:r>
        </a:p>
        <a:p>
          <a:pPr algn="ctr"/>
          <a:endParaRPr lang="es-CO" sz="24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Raleway" panose="020B0604020202020204" charset="0"/>
          </a:endParaRPr>
        </a:p>
      </dgm:t>
    </dgm:pt>
    <dgm:pt modelId="{756CDDA2-9CEC-4E67-8A62-5EA7035E0BED}" type="parTrans" cxnId="{C4C0CAF6-5380-442C-9649-CAC0C6F10098}">
      <dgm:prSet/>
      <dgm:spPr/>
      <dgm:t>
        <a:bodyPr/>
        <a:lstStyle/>
        <a:p>
          <a:endParaRPr lang="es-419" sz="2400">
            <a:solidFill>
              <a:schemeClr val="tx1"/>
            </a:solidFill>
          </a:endParaRPr>
        </a:p>
      </dgm:t>
    </dgm:pt>
    <dgm:pt modelId="{988BFE76-9AA3-46E7-9CB5-46D77CCA1D90}" type="sibTrans" cxnId="{C4C0CAF6-5380-442C-9649-CAC0C6F10098}">
      <dgm:prSet/>
      <dgm:spPr/>
      <dgm:t>
        <a:bodyPr/>
        <a:lstStyle/>
        <a:p>
          <a:endParaRPr lang="es-419" sz="2400">
            <a:solidFill>
              <a:schemeClr val="tx1"/>
            </a:solidFill>
          </a:endParaRPr>
        </a:p>
      </dgm:t>
    </dgm:pt>
    <dgm:pt modelId="{8186AB72-E36B-7042-8376-543E034D76A4}" type="pres">
      <dgm:prSet presAssocID="{5FC15F91-15BA-AA49-9181-5A38D35A2691}" presName="Name0" presStyleCnt="0">
        <dgm:presLayoutVars>
          <dgm:dir/>
          <dgm:resizeHandles val="exact"/>
        </dgm:presLayoutVars>
      </dgm:prSet>
      <dgm:spPr/>
    </dgm:pt>
    <dgm:pt modelId="{7B737110-F292-4764-9A87-C8001AB5A154}" type="pres">
      <dgm:prSet presAssocID="{E191BB2A-9966-45D7-B0DE-6F1563F86DC8}" presName="node" presStyleLbl="node1" presStyleIdx="0" presStyleCnt="4">
        <dgm:presLayoutVars>
          <dgm:bulletEnabled val="1"/>
        </dgm:presLayoutVars>
      </dgm:prSet>
      <dgm:spPr/>
    </dgm:pt>
    <dgm:pt modelId="{EF05342C-F4D2-44AA-8D2B-0A826D9F860B}" type="pres">
      <dgm:prSet presAssocID="{988BFE76-9AA3-46E7-9CB5-46D77CCA1D90}" presName="sibTrans" presStyleCnt="0"/>
      <dgm:spPr/>
    </dgm:pt>
    <dgm:pt modelId="{1E6130E0-357F-C548-897F-5235D91AB55F}" type="pres">
      <dgm:prSet presAssocID="{6AC55A4A-ED49-F64D-B107-C681EFB2DF50}" presName="node" presStyleLbl="node1" presStyleIdx="1" presStyleCnt="4" custLinFactNeighborX="2">
        <dgm:presLayoutVars>
          <dgm:bulletEnabled val="1"/>
        </dgm:presLayoutVars>
      </dgm:prSet>
      <dgm:spPr/>
    </dgm:pt>
    <dgm:pt modelId="{FEEB1971-990E-DE45-A358-09B2C35D0534}" type="pres">
      <dgm:prSet presAssocID="{8DFDEEE4-D4A1-CB48-B2CD-44D9F472465F}" presName="sibTrans" presStyleCnt="0"/>
      <dgm:spPr/>
    </dgm:pt>
    <dgm:pt modelId="{3E719817-9966-2047-89B2-A0103708BE81}" type="pres">
      <dgm:prSet presAssocID="{81086B13-5BC5-BF42-A778-911B8F1EC481}" presName="node" presStyleLbl="node1" presStyleIdx="2" presStyleCnt="4">
        <dgm:presLayoutVars>
          <dgm:bulletEnabled val="1"/>
        </dgm:presLayoutVars>
      </dgm:prSet>
      <dgm:spPr/>
    </dgm:pt>
    <dgm:pt modelId="{AB54E0DF-9CDD-C146-A27F-EEEF4897AE55}" type="pres">
      <dgm:prSet presAssocID="{F562E664-0848-DA45-9236-38492A5C9400}" presName="sibTrans" presStyleCnt="0"/>
      <dgm:spPr/>
    </dgm:pt>
    <dgm:pt modelId="{CD0C51BC-350E-A046-8B3B-CDD2236A9C02}" type="pres">
      <dgm:prSet presAssocID="{B4C3EDB3-7D56-FD40-A154-EE88113AFD3C}" presName="node" presStyleLbl="node1" presStyleIdx="3" presStyleCnt="4">
        <dgm:presLayoutVars>
          <dgm:bulletEnabled val="1"/>
        </dgm:presLayoutVars>
      </dgm:prSet>
      <dgm:spPr/>
    </dgm:pt>
  </dgm:ptLst>
  <dgm:cxnLst>
    <dgm:cxn modelId="{592AD90B-44FC-EC48-A36B-16BD2D774F06}" srcId="{5FC15F91-15BA-AA49-9181-5A38D35A2691}" destId="{81086B13-5BC5-BF42-A778-911B8F1EC481}" srcOrd="2" destOrd="0" parTransId="{330AEE11-EBFB-644E-AD8A-B0C5C81B07FE}" sibTransId="{F562E664-0848-DA45-9236-38492A5C9400}"/>
    <dgm:cxn modelId="{E2311129-1A19-4B4B-8B93-C8C46F99B82F}" type="presOf" srcId="{B4C3EDB3-7D56-FD40-A154-EE88113AFD3C}" destId="{CD0C51BC-350E-A046-8B3B-CDD2236A9C02}" srcOrd="0" destOrd="0" presId="urn:microsoft.com/office/officeart/2005/8/layout/hList6"/>
    <dgm:cxn modelId="{D4D54791-93F2-4977-B26B-FF2CEB2D7C0A}" type="presOf" srcId="{81086B13-5BC5-BF42-A778-911B8F1EC481}" destId="{3E719817-9966-2047-89B2-A0103708BE81}" srcOrd="0" destOrd="0" presId="urn:microsoft.com/office/officeart/2005/8/layout/hList6"/>
    <dgm:cxn modelId="{215F6499-31C8-4C26-B039-7E00DA036296}" type="presOf" srcId="{E191BB2A-9966-45D7-B0DE-6F1563F86DC8}" destId="{7B737110-F292-4764-9A87-C8001AB5A154}" srcOrd="0" destOrd="0" presId="urn:microsoft.com/office/officeart/2005/8/layout/hList6"/>
    <dgm:cxn modelId="{1B79119F-1387-DE4A-9960-E14DF40E94F0}" srcId="{5FC15F91-15BA-AA49-9181-5A38D35A2691}" destId="{B4C3EDB3-7D56-FD40-A154-EE88113AFD3C}" srcOrd="3" destOrd="0" parTransId="{C9219461-8346-554B-B26C-79774DC52AEB}" sibTransId="{55093E87-CAE1-1744-BECA-E1D232EB3ACF}"/>
    <dgm:cxn modelId="{9ADC1CB7-4AFC-2A4C-B641-7393CF5C28CC}" srcId="{5FC15F91-15BA-AA49-9181-5A38D35A2691}" destId="{6AC55A4A-ED49-F64D-B107-C681EFB2DF50}" srcOrd="1" destOrd="0" parTransId="{25E911A1-7C06-D54E-AF9C-6AD5E6979B66}" sibTransId="{8DFDEEE4-D4A1-CB48-B2CD-44D9F472465F}"/>
    <dgm:cxn modelId="{BB68E2CE-683B-452A-9FDE-BF17747272FB}" type="presOf" srcId="{6AC55A4A-ED49-F64D-B107-C681EFB2DF50}" destId="{1E6130E0-357F-C548-897F-5235D91AB55F}" srcOrd="0" destOrd="0" presId="urn:microsoft.com/office/officeart/2005/8/layout/hList6"/>
    <dgm:cxn modelId="{619377D5-2B33-4F56-BD4A-8B1E9643A1FD}" type="presOf" srcId="{E2A7B5AE-870E-4404-9116-4C112B5AA7C2}" destId="{CD0C51BC-350E-A046-8B3B-CDD2236A9C02}" srcOrd="0" destOrd="1" presId="urn:microsoft.com/office/officeart/2005/8/layout/hList6"/>
    <dgm:cxn modelId="{50DCB9E5-7CFF-F641-8799-8D8BD6531166}" type="presOf" srcId="{5FC15F91-15BA-AA49-9181-5A38D35A2691}" destId="{8186AB72-E36B-7042-8376-543E034D76A4}" srcOrd="0" destOrd="0" presId="urn:microsoft.com/office/officeart/2005/8/layout/hList6"/>
    <dgm:cxn modelId="{07D0EEE5-CCCD-4059-84B7-B733155DBCBB}" srcId="{B4C3EDB3-7D56-FD40-A154-EE88113AFD3C}" destId="{E2A7B5AE-870E-4404-9116-4C112B5AA7C2}" srcOrd="0" destOrd="0" parTransId="{75216F91-2CBF-49A5-BE0B-B7F4A269D079}" sibTransId="{53357EDD-FDA1-4E72-B49E-40E30F8F4727}"/>
    <dgm:cxn modelId="{C4C0CAF6-5380-442C-9649-CAC0C6F10098}" srcId="{5FC15F91-15BA-AA49-9181-5A38D35A2691}" destId="{E191BB2A-9966-45D7-B0DE-6F1563F86DC8}" srcOrd="0" destOrd="0" parTransId="{756CDDA2-9CEC-4E67-8A62-5EA7035E0BED}" sibTransId="{988BFE76-9AA3-46E7-9CB5-46D77CCA1D90}"/>
    <dgm:cxn modelId="{2B1443FA-0224-4FFE-A267-5C26E9D28A50}" type="presParOf" srcId="{8186AB72-E36B-7042-8376-543E034D76A4}" destId="{7B737110-F292-4764-9A87-C8001AB5A154}" srcOrd="0" destOrd="0" presId="urn:microsoft.com/office/officeart/2005/8/layout/hList6"/>
    <dgm:cxn modelId="{22214527-7E42-46A5-949E-F61053B03444}" type="presParOf" srcId="{8186AB72-E36B-7042-8376-543E034D76A4}" destId="{EF05342C-F4D2-44AA-8D2B-0A826D9F860B}" srcOrd="1" destOrd="0" presId="urn:microsoft.com/office/officeart/2005/8/layout/hList6"/>
    <dgm:cxn modelId="{ADE78B77-5ACA-49A7-BB30-9E283EE28265}" type="presParOf" srcId="{8186AB72-E36B-7042-8376-543E034D76A4}" destId="{1E6130E0-357F-C548-897F-5235D91AB55F}" srcOrd="2" destOrd="0" presId="urn:microsoft.com/office/officeart/2005/8/layout/hList6"/>
    <dgm:cxn modelId="{F960A269-44B5-4A4E-A643-DB3855BCA2BD}" type="presParOf" srcId="{8186AB72-E36B-7042-8376-543E034D76A4}" destId="{FEEB1971-990E-DE45-A358-09B2C35D0534}" srcOrd="3" destOrd="0" presId="urn:microsoft.com/office/officeart/2005/8/layout/hList6"/>
    <dgm:cxn modelId="{8F07988A-2F18-4AED-92D1-C5CDD3291FB8}" type="presParOf" srcId="{8186AB72-E36B-7042-8376-543E034D76A4}" destId="{3E719817-9966-2047-89B2-A0103708BE81}" srcOrd="4" destOrd="0" presId="urn:microsoft.com/office/officeart/2005/8/layout/hList6"/>
    <dgm:cxn modelId="{4027D4D3-064B-4439-B1DD-D6C8B30FD243}" type="presParOf" srcId="{8186AB72-E36B-7042-8376-543E034D76A4}" destId="{AB54E0DF-9CDD-C146-A27F-EEEF4897AE55}" srcOrd="5" destOrd="0" presId="urn:microsoft.com/office/officeart/2005/8/layout/hList6"/>
    <dgm:cxn modelId="{FCE518C3-01BE-4A74-A7BC-49D6BD15A6A8}" type="presParOf" srcId="{8186AB72-E36B-7042-8376-543E034D76A4}" destId="{CD0C51BC-350E-A046-8B3B-CDD2236A9C02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737110-F292-4764-9A87-C8001AB5A154}">
      <dsp:nvSpPr>
        <dsp:cNvPr id="0" name=""/>
        <dsp:cNvSpPr/>
      </dsp:nvSpPr>
      <dsp:spPr>
        <a:xfrm rot="16200000">
          <a:off x="-776203" y="778358"/>
          <a:ext cx="3671261" cy="2114544"/>
        </a:xfrm>
        <a:prstGeom prst="flowChartManualOperation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Fase 0: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Preparación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1. Plan de Trabajo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2. Análisis Comparativo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O" sz="20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rPr>
            <a:t>22%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O" sz="24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Raleway" panose="020B0604020202020204" charset="0"/>
          </a:endParaRPr>
        </a:p>
      </dsp:txBody>
      <dsp:txXfrm rot="5400000">
        <a:off x="2155" y="734252"/>
        <a:ext cx="2114544" cy="2202757"/>
      </dsp:txXfrm>
    </dsp:sp>
    <dsp:sp modelId="{1E6130E0-357F-C548-897F-5235D91AB55F}">
      <dsp:nvSpPr>
        <dsp:cNvPr id="0" name=""/>
        <dsp:cNvSpPr/>
      </dsp:nvSpPr>
      <dsp:spPr>
        <a:xfrm rot="16200000">
          <a:off x="1496935" y="778358"/>
          <a:ext cx="3671261" cy="2114544"/>
        </a:xfrm>
        <a:prstGeom prst="flowChartManualOperation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Fase 1: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Diagnóstico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3. Aplicación de las Herramientas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419" sz="2000" b="0" i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11%</a:t>
          </a:r>
          <a:endParaRPr lang="es-ES" sz="36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2275293" y="734252"/>
        <a:ext cx="2114544" cy="2202757"/>
      </dsp:txXfrm>
    </dsp:sp>
    <dsp:sp modelId="{3E719817-9966-2047-89B2-A0103708BE81}">
      <dsp:nvSpPr>
        <dsp:cNvPr id="0" name=""/>
        <dsp:cNvSpPr/>
      </dsp:nvSpPr>
      <dsp:spPr>
        <a:xfrm rot="16200000">
          <a:off x="3770067" y="778358"/>
          <a:ext cx="3671261" cy="2114544"/>
        </a:xfrm>
        <a:prstGeom prst="flowChartManualOperation">
          <a:avLst/>
        </a:prstGeom>
        <a:solidFill>
          <a:srgbClr val="FFFF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Fase 2: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Análisis de Información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4. Elaborar Base de Datos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5. Determinar Estrategia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22%</a:t>
          </a:r>
          <a:endParaRPr lang="es-ES" sz="36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4548425" y="734252"/>
        <a:ext cx="2114544" cy="2202757"/>
      </dsp:txXfrm>
    </dsp:sp>
    <dsp:sp modelId="{CD0C51BC-350E-A046-8B3B-CDD2236A9C02}">
      <dsp:nvSpPr>
        <dsp:cNvPr id="0" name=""/>
        <dsp:cNvSpPr/>
      </dsp:nvSpPr>
      <dsp:spPr>
        <a:xfrm rot="16200000">
          <a:off x="6043202" y="778358"/>
          <a:ext cx="3671261" cy="2114544"/>
        </a:xfrm>
        <a:prstGeom prst="flowChartManualOperation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Fase 3: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b="1" kern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Asistencia Técnica</a:t>
          </a:r>
        </a:p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6 a 9. Socialización de Planes de Acción y entrega de herramientas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0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44%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419" sz="2400" kern="1200">
            <a:solidFill>
              <a:schemeClr val="tx1"/>
            </a:solidFill>
          </a:endParaRPr>
        </a:p>
      </dsp:txBody>
      <dsp:txXfrm rot="5400000">
        <a:off x="6821560" y="734252"/>
        <a:ext cx="2114544" cy="220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70F026-8AFD-2845-9765-20C413E5BE81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B7F2F4-DF32-5F4A-9B2A-374FF190878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85271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95c51e9b55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Google Shape;32;g95c51e9b55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25831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 /><Relationship Id="rId2" Type="http://schemas.openxmlformats.org/officeDocument/2006/relationships/image" Target="../media/image1.png" /><Relationship Id="rId1" Type="http://schemas.openxmlformats.org/officeDocument/2006/relationships/slideMaster" Target="../slideMasters/slideMaster1.xml" /><Relationship Id="rId5" Type="http://schemas.openxmlformats.org/officeDocument/2006/relationships/image" Target="../media/image4.tiff" /><Relationship Id="rId4" Type="http://schemas.openxmlformats.org/officeDocument/2006/relationships/image" Target="../media/image3.tiff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3A0AE72-0CAC-41A0-9AA7-63BBCD51091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D86C6841-90FD-4151-B783-242ED69EBF64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5" name="Imagen 4" descr="Logotipo&#10;&#10;Descripción generada automáticamente">
            <a:extLst>
              <a:ext uri="{FF2B5EF4-FFF2-40B4-BE49-F238E27FC236}">
                <a16:creationId xmlns:a16="http://schemas.microsoft.com/office/drawing/2014/main" id="{319C20D4-96BD-4329-8228-62E8B7F90F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FAB1EC31-DAB1-4909-AB0B-0585F314022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1" name="Imagen 10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F19AB880-1A17-48EE-A0CE-EFE146F1D5E0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719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6D1BBA9-DAFC-4FB6-BBFB-339F5986D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21C1330-3AD5-4DD0-9076-BD1E4B7C1B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502ABD6-E4BE-4880-8DB5-836B49F55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E0CD9CA-F973-4421-9D52-16E1FF9B1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F370344-6424-4F05-B57C-714F9323A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2C7E4CBC-6111-47C0-979D-CA90F1223F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2F7B8B1D-CFAC-45FD-BF19-BF25B7255AFB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CD834A55-0EC9-47A1-88C0-1AC30F210E1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10" name="Imagen 9" descr="Logotipo&#10;&#10;Descripción generada automáticamente">
            <a:extLst>
              <a:ext uri="{FF2B5EF4-FFF2-40B4-BE49-F238E27FC236}">
                <a16:creationId xmlns:a16="http://schemas.microsoft.com/office/drawing/2014/main" id="{3D63B5D6-F178-4D79-A96C-4F9377EB67F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1" name="Imagen 10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59797F34-88E6-4ED0-8994-DE68BCCC329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476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6AFC95-589D-4AC3-9244-292583B25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0E17D4E-4DDD-4B22-B07E-F39F3A6012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8B137B-A388-4CD1-A9B5-3BCDA6FF0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17546AF-05E3-4E20-A56A-580CA44C7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C39A0F-B805-4504-8B39-7D31F73EF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6F1F3C2-8B4E-4031-B465-8DEFC99CF7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63A649B-D29F-40C3-877C-2AD2E9A29AD9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EF1BC3B0-AB2D-45EB-B325-1986259E075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10" name="Imagen 9" descr="Logotipo&#10;&#10;Descripción generada automáticamente">
            <a:extLst>
              <a:ext uri="{FF2B5EF4-FFF2-40B4-BE49-F238E27FC236}">
                <a16:creationId xmlns:a16="http://schemas.microsoft.com/office/drawing/2014/main" id="{9FFE6F3F-BDAB-458D-AEC4-4C720A17BD2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1" name="Imagen 10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3BDB2AB9-8975-4953-B46B-67F8DB3BF06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98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0FB187-2DE8-4ABB-BA92-1894C1B60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DDBC079-C6C2-4B6A-A8E2-E725AC2B2F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AF0731D3-F11E-4BE7-B29E-A2A33C09F8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9257E48-6C00-4B97-A657-12D263146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F66775F-7185-4073-B9B8-EE9DE0DF2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5EEE9E7-9B67-4185-867A-165D7B592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ECE0539-C07F-45B4-B5D7-8D082A0D1E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3DE0EFD3-6E41-4D8D-93ED-19C763652B83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 descr="Logotipo&#10;&#10;Descripción generada automáticamente">
            <a:extLst>
              <a:ext uri="{FF2B5EF4-FFF2-40B4-BE49-F238E27FC236}">
                <a16:creationId xmlns:a16="http://schemas.microsoft.com/office/drawing/2014/main" id="{F23ECA8C-7B9C-448B-8051-05B61008AB7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11" name="Imagen 10" descr="Logotipo&#10;&#10;Descripción generada automáticamente">
            <a:extLst>
              <a:ext uri="{FF2B5EF4-FFF2-40B4-BE49-F238E27FC236}">
                <a16:creationId xmlns:a16="http://schemas.microsoft.com/office/drawing/2014/main" id="{EC8CF3C0-633A-4A73-BF9D-E253ED81BA4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2" name="Imagen 11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46C84A10-1E27-42A1-AA76-1C6195345DA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675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091EC5-8B60-4B26-8862-3AB867CA8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71D336A-070F-4552-8C51-7608D8688A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55B50CA-36FA-45C5-9445-E1A593BAEB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CCDBFA9-249C-467C-85AD-D1B3AAFBC8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3C86C14-571C-429D-B94C-18AF4F3007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AC2AD2C-AEE6-4781-A936-F377A4AB9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134CC4A-4AE3-4E65-930F-B08341357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0A2D174-38FE-4EE8-B674-2D5F7F2524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26F3342-4680-495F-BD9C-05BBD4C785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C520C27D-BC67-461D-927E-9A029F642796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2" name="Imagen 11" descr="Logotipo&#10;&#10;Descripción generada automáticamente">
            <a:extLst>
              <a:ext uri="{FF2B5EF4-FFF2-40B4-BE49-F238E27FC236}">
                <a16:creationId xmlns:a16="http://schemas.microsoft.com/office/drawing/2014/main" id="{F4758837-8D60-40E6-ABC0-EC215292248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13" name="Imagen 12" descr="Logotipo&#10;&#10;Descripción generada automáticamente">
            <a:extLst>
              <a:ext uri="{FF2B5EF4-FFF2-40B4-BE49-F238E27FC236}">
                <a16:creationId xmlns:a16="http://schemas.microsoft.com/office/drawing/2014/main" id="{1C8C39C5-538A-484B-BFA8-416A5DC9450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4" name="Imagen 13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C55CE75D-4C82-4313-B40F-9C141913B98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371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9EB687-3403-43FC-BC02-2D0BC805B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4C31728-1E4C-4A95-AB23-6F0044828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5EE4AFD-3E65-483F-BC34-C6E0B41A4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3A06B54-4FE1-4CAB-A8FC-90646FF47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DB405C7-4DBF-4098-918E-07EFD38734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11DB0553-8464-4E09-B51A-9C3B554436E5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8" name="Imagen 7" descr="Logotipo&#10;&#10;Descripción generada automáticamente">
            <a:extLst>
              <a:ext uri="{FF2B5EF4-FFF2-40B4-BE49-F238E27FC236}">
                <a16:creationId xmlns:a16="http://schemas.microsoft.com/office/drawing/2014/main" id="{481C4CE1-E84C-40ED-AED1-EA39D8D0D9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9E8156B2-CB4B-4611-9107-E59C43AB452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0" name="Imagen 9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5D04238A-7AF7-431E-857A-4731B73E15A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17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7520A9E-64EA-45E1-B3BE-B16F8004D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688CF24-EEDC-4B99-8DE7-46FEBD4A7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E69ECE0-8F33-4171-99DB-486409B1B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1E3E33B-3B58-41F7-A79D-FFCD8617F6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62568891-22E9-4A95-AF0B-4D04B1213DB5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7" name="Imagen 6" descr="Logotipo&#10;&#10;Descripción generada automáticamente">
            <a:extLst>
              <a:ext uri="{FF2B5EF4-FFF2-40B4-BE49-F238E27FC236}">
                <a16:creationId xmlns:a16="http://schemas.microsoft.com/office/drawing/2014/main" id="{B869ADD4-C726-4E1B-B375-4AFEDB2FFFF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8" name="Imagen 7" descr="Logotipo&#10;&#10;Descripción generada automáticamente">
            <a:extLst>
              <a:ext uri="{FF2B5EF4-FFF2-40B4-BE49-F238E27FC236}">
                <a16:creationId xmlns:a16="http://schemas.microsoft.com/office/drawing/2014/main" id="{1A65C1DB-24F3-4C2C-A426-EDEE01C2FDA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9" name="Imagen 8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C861A822-A1DB-4A60-B77F-3090C8CA6C2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309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AD9289-9392-4CC2-BD51-F98AA7527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685B17B-424E-4C8D-A941-DDE159A98D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652E400-4777-4D14-901C-B2FCBB2174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013110A-8DB5-4FC6-AD8D-AD7D1B68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6305AB5-9EB8-4622-8F7C-2581CDFBC6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C894B89-0040-4D9C-8D14-0AE1E2930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CB72E7B-FA85-4017-BE51-E961B5B8A6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E7BEE107-AE12-48B3-A30B-471A8BB95A14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 descr="Logotipo&#10;&#10;Descripción generada automáticamente">
            <a:extLst>
              <a:ext uri="{FF2B5EF4-FFF2-40B4-BE49-F238E27FC236}">
                <a16:creationId xmlns:a16="http://schemas.microsoft.com/office/drawing/2014/main" id="{CB666FA9-5FD1-41DC-A0B2-CD549DEAF3F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11" name="Imagen 10" descr="Logotipo&#10;&#10;Descripción generada automáticamente">
            <a:extLst>
              <a:ext uri="{FF2B5EF4-FFF2-40B4-BE49-F238E27FC236}">
                <a16:creationId xmlns:a16="http://schemas.microsoft.com/office/drawing/2014/main" id="{9DBF1177-A23F-4DFA-ABFE-413A5B17026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2" name="Imagen 11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D2445EE7-CCA5-4444-A470-D327539D7DE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131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DF3F7A-1C9B-4C18-9142-10F06C7AE0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FA0E97A-0387-458D-AD7E-5373CD47E1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979EA90-D25C-4779-8FF4-7CF9B3671A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D458F12-AB32-4E11-AB71-56FA30401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643340D-0C60-442F-A7C8-212012517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8F47F11-B1AA-4851-876F-FD25F184E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69AB74E-873E-4769-88DE-6822239D78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0A478F8B-D085-46C3-87B5-6A9FB8E08366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10" name="Imagen 9" descr="Logotipo&#10;&#10;Descripción generada automáticamente">
            <a:extLst>
              <a:ext uri="{FF2B5EF4-FFF2-40B4-BE49-F238E27FC236}">
                <a16:creationId xmlns:a16="http://schemas.microsoft.com/office/drawing/2014/main" id="{E885138E-7957-43CF-87E9-1565CD1F388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11" name="Imagen 10" descr="Logotipo&#10;&#10;Descripción generada automáticamente">
            <a:extLst>
              <a:ext uri="{FF2B5EF4-FFF2-40B4-BE49-F238E27FC236}">
                <a16:creationId xmlns:a16="http://schemas.microsoft.com/office/drawing/2014/main" id="{CC7E14C2-B971-4234-BB0A-A856C7400A6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2" name="Imagen 11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233C5122-5B07-464E-A6FB-40F62517C23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60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E4FEDC-C806-48A4-B24A-D145A469A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8FEF1E8-FDE8-4D2A-A9F6-3B00CD0FD5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347566-1943-4EF5-BE0E-7279EA945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4AAB05D-6614-478B-A7A7-659E01233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320043-B173-4DE7-BF48-FFED05EB9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CB2492F2-73B0-4B17-A423-76962EEE2E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3EC33997-719E-4DEF-9084-09CCDA9EE5AC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AED42AFD-5AD7-42F1-B9BF-04AF71440B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10" name="Imagen 9" descr="Logotipo&#10;&#10;Descripción generada automáticamente">
            <a:extLst>
              <a:ext uri="{FF2B5EF4-FFF2-40B4-BE49-F238E27FC236}">
                <a16:creationId xmlns:a16="http://schemas.microsoft.com/office/drawing/2014/main" id="{9BBD76CA-4155-4882-A4B6-C994E07BF52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1" name="Imagen 10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02F176CD-509E-4DED-9A22-5CAFC771899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360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6E9CBA5-8154-4EDD-90B9-DF504B5FF8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3B7C2A2-A910-48F2-97EE-E9F905165C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B18219-4622-4E6A-99EF-3F31647C2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58519C-A864-4317-AAAD-43C3810F9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6819602-17F5-4284-B750-2EF842AB1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D6DA4C2-9538-4E65-A895-B0371BA606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4281D97E-0DDF-4547-A997-ABD4DBC26BEB}"/>
              </a:ext>
            </a:extLst>
          </p:cNvPr>
          <p:cNvSpPr/>
          <p:nvPr userDrawn="1"/>
        </p:nvSpPr>
        <p:spPr>
          <a:xfrm>
            <a:off x="6250075" y="1045029"/>
            <a:ext cx="321547" cy="4220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0DD3F741-CD8C-409E-AC1B-BFE2D7434FC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22" y="342972"/>
            <a:ext cx="4049473" cy="920736"/>
          </a:xfrm>
          <a:prstGeom prst="rect">
            <a:avLst/>
          </a:prstGeom>
        </p:spPr>
      </p:pic>
      <p:pic>
        <p:nvPicPr>
          <p:cNvPr id="10" name="Imagen 9" descr="Logotipo&#10;&#10;Descripción generada automáticamente">
            <a:extLst>
              <a:ext uri="{FF2B5EF4-FFF2-40B4-BE49-F238E27FC236}">
                <a16:creationId xmlns:a16="http://schemas.microsoft.com/office/drawing/2014/main" id="{30AE353C-733E-4BD4-A3DC-59FABE02E87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637" y="276852"/>
            <a:ext cx="2642616" cy="797052"/>
          </a:xfrm>
          <a:prstGeom prst="rect">
            <a:avLst/>
          </a:prstGeom>
        </p:spPr>
      </p:pic>
      <p:pic>
        <p:nvPicPr>
          <p:cNvPr id="11" name="Imagen 10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0F58AFB5-B655-449E-901F-98F02991EA5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372" y="5915564"/>
            <a:ext cx="2575866" cy="50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5131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INTERNAS">
  <p:cSld name="2_INTERNAS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2959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A194D01-F0AA-411A-A181-5CF4360E7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29D4E6-9C22-4E32-A444-5BF8C0C675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E875F52-40BD-4B2D-975B-8F03A11FFE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A3E8C-7FAA-4D38-9E3C-E609DEF8B07E}" type="datetimeFigureOut">
              <a:rPr lang="es-CO" smtClean="0"/>
              <a:t>9/04/2021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C689E24-9573-4833-943B-FE64CFF878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6D6640-5B79-4563-941B-F151607578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74F54-8C12-4700-9896-D694AFDB7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8999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Relationship Id="rId4" Type="http://schemas.openxmlformats.org/officeDocument/2006/relationships/image" Target="../media/image6.jp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.docs.live.net/2788df171eef71b6/6.%20PROYECTOS/2020/1.%20Mintrabajo%20Flash%201/7.%20PLAN%20DE%20TRABAJO/Plan%20de%20Trabajo%20Proyecto%20ALS%202020%20v.4.pdf" TargetMode="External" /><Relationship Id="rId2" Type="http://schemas.openxmlformats.org/officeDocument/2006/relationships/image" Target="../media/image7.emf" /><Relationship Id="rId1" Type="http://schemas.openxmlformats.org/officeDocument/2006/relationships/slideLayout" Target="../slideLayouts/slideLayout2.xml" /><Relationship Id="rId5" Type="http://schemas.openxmlformats.org/officeDocument/2006/relationships/hyperlink" Target="https://d.docs.live.net/2788df171eef71b6/6.%20PROYECTOS/2020/1.%20Mintrabajo%20Flash%201/9.%20ESTUDIO%20ESTADISTICO/ESTUDIO%20ESTAD&#205;STICO%20Y%20AN&#193;LISIS%20DE%20INFORMACI&#211;N%20DEL%20SISTEMA%20GENERAL%20DE%20RIESGOS%20LABORALES%20PARA%20ACCIDENTE%20LABORAL%20CALIFICADO%5eJ%20V7.pdf" TargetMode="External" /><Relationship Id="rId4" Type="http://schemas.openxmlformats.org/officeDocument/2006/relationships/image" Target="../media/image8.jp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 /><Relationship Id="rId2" Type="http://schemas.openxmlformats.org/officeDocument/2006/relationships/image" Target="../media/image8.jp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 /><Relationship Id="rId2" Type="http://schemas.openxmlformats.org/officeDocument/2006/relationships/image" Target="../media/image8.jp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 /><Relationship Id="rId2" Type="http://schemas.openxmlformats.org/officeDocument/2006/relationships/image" Target="../media/image11.emf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 /><Relationship Id="rId2" Type="http://schemas.openxmlformats.org/officeDocument/2006/relationships/image" Target="../media/image12.emf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 /><Relationship Id="rId2" Type="http://schemas.openxmlformats.org/officeDocument/2006/relationships/chart" Target="../charts/chart1.xml" /><Relationship Id="rId1" Type="http://schemas.openxmlformats.org/officeDocument/2006/relationships/slideLayout" Target="../slideLayouts/slideLayout2.xml" /><Relationship Id="rId4" Type="http://schemas.openxmlformats.org/officeDocument/2006/relationships/chart" Target="../charts/char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BA1BCAD-2603-4DD0-9A37-BCF2BE349F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294" t="31491" r="19912" b="14098"/>
          <a:stretch/>
        </p:blipFill>
        <p:spPr>
          <a:xfrm>
            <a:off x="0" y="1322962"/>
            <a:ext cx="12192000" cy="5688364"/>
          </a:xfrm>
          <a:prstGeom prst="rect">
            <a:avLst/>
          </a:prstGeom>
        </p:spPr>
      </p:pic>
      <p:sp>
        <p:nvSpPr>
          <p:cNvPr id="5" name="Google Shape;28;p4">
            <a:extLst>
              <a:ext uri="{FF2B5EF4-FFF2-40B4-BE49-F238E27FC236}">
                <a16:creationId xmlns:a16="http://schemas.microsoft.com/office/drawing/2014/main" id="{788A81FD-9BFB-4CEE-96B9-B7ABC7062159}"/>
              </a:ext>
            </a:extLst>
          </p:cNvPr>
          <p:cNvSpPr txBox="1"/>
          <p:nvPr/>
        </p:nvSpPr>
        <p:spPr>
          <a:xfrm>
            <a:off x="1320960" y="2869660"/>
            <a:ext cx="9313398" cy="258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>
                <a:solidFill>
                  <a:srgbClr val="172B75"/>
                </a:solidFill>
                <a:latin typeface="Raleway"/>
                <a:sym typeface="Raleway"/>
              </a:rPr>
              <a:t>NOMBRE</a:t>
            </a:r>
            <a:r>
              <a:rPr lang="en-US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 DEL PROYECTO:</a:t>
            </a:r>
            <a:endParaRPr b="1" dirty="0">
              <a:solidFill>
                <a:srgbClr val="172B75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>
              <a:solidFill>
                <a:srgbClr val="172B75"/>
              </a:solidFill>
              <a:latin typeface="Raleway Thin"/>
              <a:ea typeface="Raleway Thin"/>
              <a:cs typeface="Raleway Thin"/>
              <a:sym typeface="Raleway Thi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“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Aunar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esfuerzos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con el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ministerio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del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trabajo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, para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ejecutar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conjuntamente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el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desarrollo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de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estrategias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preventivas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que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promuevan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ambientes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laborales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seguros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en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las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empresas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mediante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asistencia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técnica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de los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sectores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y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municipios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de los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departamentos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priorizados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fortaleciendo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los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programas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de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atención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primaria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en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salud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 </a:t>
            </a:r>
            <a:r>
              <a:rPr lang="en-US" dirty="0" err="1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ocupacional</a:t>
            </a:r>
            <a:r>
              <a:rPr lang="en-US" dirty="0">
                <a:solidFill>
                  <a:srgbClr val="172B75"/>
                </a:solidFill>
                <a:latin typeface="Raleway Thin"/>
                <a:ea typeface="Raleway Thin"/>
                <a:cs typeface="Raleway Thin"/>
                <a:sym typeface="Raleway Thin"/>
              </a:rPr>
              <a:t>.”</a:t>
            </a:r>
            <a:endParaRPr b="1" dirty="0">
              <a:solidFill>
                <a:srgbClr val="172B75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6" name="Google Shape;29;p4">
            <a:extLst>
              <a:ext uri="{FF2B5EF4-FFF2-40B4-BE49-F238E27FC236}">
                <a16:creationId xmlns:a16="http://schemas.microsoft.com/office/drawing/2014/main" id="{CBCA223E-782C-43E3-93E9-EA2788EE251C}"/>
              </a:ext>
            </a:extLst>
          </p:cNvPr>
          <p:cNvSpPr txBox="1"/>
          <p:nvPr/>
        </p:nvSpPr>
        <p:spPr>
          <a:xfrm>
            <a:off x="1728383" y="1322962"/>
            <a:ext cx="8498553" cy="19829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>
                <a:solidFill>
                  <a:srgbClr val="172B7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Raleway"/>
                <a:cs typeface="Arial" panose="020B0604020202020204" pitchFamily="34" charset="0"/>
                <a:sym typeface="Raleway"/>
              </a:rPr>
              <a:t>PROYECTO</a:t>
            </a:r>
            <a:endParaRPr sz="700" b="1" dirty="0">
              <a:solidFill>
                <a:srgbClr val="172B7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Raleway"/>
              <a:cs typeface="Arial" panose="020B0604020202020204" pitchFamily="34" charset="0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2874350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F6708DEB-6E81-674A-A0FA-A34446A75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05"/>
            <a:ext cx="12192000" cy="6850395"/>
          </a:xfrm>
          <a:prstGeom prst="rect">
            <a:avLst/>
          </a:prstGeom>
        </p:spPr>
      </p:pic>
      <p:sp>
        <p:nvSpPr>
          <p:cNvPr id="34" name="Google Shape;34;p5"/>
          <p:cNvSpPr/>
          <p:nvPr/>
        </p:nvSpPr>
        <p:spPr>
          <a:xfrm>
            <a:off x="-1483425" y="229975"/>
            <a:ext cx="939900" cy="939900"/>
          </a:xfrm>
          <a:prstGeom prst="rect">
            <a:avLst/>
          </a:prstGeom>
          <a:solidFill>
            <a:srgbClr val="172B7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400"/>
          </a:p>
        </p:txBody>
      </p:sp>
      <p:sp>
        <p:nvSpPr>
          <p:cNvPr id="35" name="Google Shape;35;p5"/>
          <p:cNvSpPr/>
          <p:nvPr/>
        </p:nvSpPr>
        <p:spPr>
          <a:xfrm>
            <a:off x="-1483425" y="1295700"/>
            <a:ext cx="939900" cy="939900"/>
          </a:xfrm>
          <a:prstGeom prst="rect">
            <a:avLst/>
          </a:prstGeom>
          <a:solidFill>
            <a:srgbClr val="00C0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400"/>
          </a:p>
        </p:txBody>
      </p:sp>
      <p:sp>
        <p:nvSpPr>
          <p:cNvPr id="36" name="Google Shape;36;p5"/>
          <p:cNvSpPr/>
          <p:nvPr/>
        </p:nvSpPr>
        <p:spPr>
          <a:xfrm>
            <a:off x="-1483425" y="2361425"/>
            <a:ext cx="939900" cy="939900"/>
          </a:xfrm>
          <a:prstGeom prst="rect">
            <a:avLst/>
          </a:prstGeom>
          <a:solidFill>
            <a:srgbClr val="50B8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400"/>
          </a:p>
        </p:txBody>
      </p:sp>
      <p:sp>
        <p:nvSpPr>
          <p:cNvPr id="37" name="Google Shape;37;p5"/>
          <p:cNvSpPr/>
          <p:nvPr/>
        </p:nvSpPr>
        <p:spPr>
          <a:xfrm>
            <a:off x="-1483425" y="3427150"/>
            <a:ext cx="939900" cy="939900"/>
          </a:xfrm>
          <a:prstGeom prst="rect">
            <a:avLst/>
          </a:prstGeom>
          <a:solidFill>
            <a:srgbClr val="FFDE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sz="1400"/>
          </a:p>
        </p:txBody>
      </p:sp>
      <p:sp>
        <p:nvSpPr>
          <p:cNvPr id="38" name="Google Shape;38;p5"/>
          <p:cNvSpPr txBox="1"/>
          <p:nvPr/>
        </p:nvSpPr>
        <p:spPr>
          <a:xfrm>
            <a:off x="513000" y="1085100"/>
            <a:ext cx="11166000" cy="115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en-US" sz="4000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Agenda</a:t>
            </a:r>
          </a:p>
        </p:txBody>
      </p:sp>
      <p:pic>
        <p:nvPicPr>
          <p:cNvPr id="5" name="Imagen 4" descr="Imagen que contiene ropa, casco, traje, sostener&#10;&#10;Descripción generada automáticamente">
            <a:extLst>
              <a:ext uri="{FF2B5EF4-FFF2-40B4-BE49-F238E27FC236}">
                <a16:creationId xmlns:a16="http://schemas.microsoft.com/office/drawing/2014/main" id="{636171FD-CD57-40C0-A524-6C3290BEC5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0656" y="1997462"/>
            <a:ext cx="5966131" cy="3967477"/>
          </a:xfrm>
          <a:prstGeom prst="rect">
            <a:avLst/>
          </a:prstGeom>
        </p:spPr>
      </p:pic>
      <p:sp>
        <p:nvSpPr>
          <p:cNvPr id="39" name="Google Shape;39;p5"/>
          <p:cNvSpPr txBox="1"/>
          <p:nvPr/>
        </p:nvSpPr>
        <p:spPr>
          <a:xfrm>
            <a:off x="354632" y="1564913"/>
            <a:ext cx="6314395" cy="4826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342900" indent="-342900" algn="just">
              <a:lnSpc>
                <a:spcPct val="115000"/>
              </a:lnSpc>
              <a:spcBef>
                <a:spcPts val="1400"/>
              </a:spcBef>
              <a:buClr>
                <a:schemeClr val="dk1"/>
              </a:buClr>
              <a:buSzPct val="100000"/>
              <a:buFont typeface="Wingdings" panose="05000000000000000000" pitchFamily="2" charset="2"/>
              <a:buChar char="ü"/>
            </a:pPr>
            <a:r>
              <a:rPr lang="es-MX" sz="2400" dirty="0">
                <a:latin typeface="Raleway"/>
                <a:ea typeface="Raleway"/>
                <a:cs typeface="Raleway"/>
                <a:sym typeface="Raleway"/>
              </a:rPr>
              <a:t>Presentación de Avances Cierre del Convenio</a:t>
            </a:r>
          </a:p>
          <a:p>
            <a:pPr algn="just">
              <a:lnSpc>
                <a:spcPct val="115000"/>
              </a:lnSpc>
              <a:spcBef>
                <a:spcPts val="1400"/>
              </a:spcBef>
              <a:buClr>
                <a:schemeClr val="dk1"/>
              </a:buClr>
              <a:buSzPct val="100000"/>
            </a:pPr>
            <a:endParaRPr lang="es-MX" sz="2400" dirty="0">
              <a:latin typeface="Raleway"/>
              <a:ea typeface="Raleway"/>
              <a:cs typeface="Raleway"/>
              <a:sym typeface="Raleway"/>
            </a:endParaRPr>
          </a:p>
          <a:p>
            <a:pPr marL="342900" indent="-342900" algn="just">
              <a:lnSpc>
                <a:spcPct val="115000"/>
              </a:lnSpc>
              <a:spcBef>
                <a:spcPts val="1400"/>
              </a:spcBef>
              <a:buClr>
                <a:schemeClr val="dk1"/>
              </a:buClr>
              <a:buSzPct val="100000"/>
              <a:buFont typeface="Wingdings" panose="05000000000000000000" pitchFamily="2" charset="2"/>
              <a:buChar char="ü"/>
            </a:pPr>
            <a:r>
              <a:rPr lang="es-MX" sz="2400" dirty="0">
                <a:latin typeface="Raleway"/>
                <a:ea typeface="Raleway"/>
                <a:cs typeface="Raleway"/>
                <a:sym typeface="Raleway"/>
              </a:rPr>
              <a:t>Proposiciones y varios</a:t>
            </a:r>
          </a:p>
          <a:p>
            <a:pPr marL="342900" indent="-342900" algn="just">
              <a:lnSpc>
                <a:spcPct val="115000"/>
              </a:lnSpc>
              <a:spcBef>
                <a:spcPts val="14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endParaRPr lang="es-MX" sz="2400" dirty="0">
              <a:latin typeface="Raleway"/>
              <a:ea typeface="Raleway"/>
              <a:cs typeface="Raleway"/>
              <a:sym typeface="Raleway"/>
            </a:endParaRPr>
          </a:p>
          <a:p>
            <a:pPr marL="342900" indent="-342900" algn="just">
              <a:lnSpc>
                <a:spcPct val="115000"/>
              </a:lnSpc>
              <a:spcBef>
                <a:spcPts val="14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endParaRPr lang="es-419" sz="2400" dirty="0">
              <a:latin typeface="Raleway"/>
              <a:ea typeface="Raleway"/>
              <a:cs typeface="Raleway"/>
              <a:sym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4071481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38;p5">
            <a:extLst>
              <a:ext uri="{FF2B5EF4-FFF2-40B4-BE49-F238E27FC236}">
                <a16:creationId xmlns:a16="http://schemas.microsoft.com/office/drawing/2014/main" id="{493291D3-EB5C-44EC-BF71-04BF9838427C}"/>
              </a:ext>
            </a:extLst>
          </p:cNvPr>
          <p:cNvSpPr txBox="1"/>
          <p:nvPr/>
        </p:nvSpPr>
        <p:spPr>
          <a:xfrm>
            <a:off x="513000" y="1229970"/>
            <a:ext cx="11166000" cy="115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 err="1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Fases</a:t>
            </a:r>
            <a:r>
              <a:rPr lang="en-US" sz="4000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 para el Desarrollo del Proyecto</a:t>
            </a:r>
          </a:p>
        </p:txBody>
      </p:sp>
      <p:graphicFrame>
        <p:nvGraphicFramePr>
          <p:cNvPr id="28" name="Marcador de contenido 3">
            <a:extLst>
              <a:ext uri="{FF2B5EF4-FFF2-40B4-BE49-F238E27FC236}">
                <a16:creationId xmlns:a16="http://schemas.microsoft.com/office/drawing/2014/main" id="{1087C0B7-902C-4805-86E8-6D3CEC81F76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265765"/>
              </p:ext>
            </p:extLst>
          </p:nvPr>
        </p:nvGraphicFramePr>
        <p:xfrm>
          <a:off x="1626870" y="2380470"/>
          <a:ext cx="8938260" cy="36712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Flecha: a la derecha con bandas 1">
            <a:extLst>
              <a:ext uri="{FF2B5EF4-FFF2-40B4-BE49-F238E27FC236}">
                <a16:creationId xmlns:a16="http://schemas.microsoft.com/office/drawing/2014/main" id="{2D76D384-A236-44F6-B786-6D469D593E45}"/>
              </a:ext>
            </a:extLst>
          </p:cNvPr>
          <p:cNvSpPr/>
          <p:nvPr/>
        </p:nvSpPr>
        <p:spPr>
          <a:xfrm>
            <a:off x="1854925" y="5423988"/>
            <a:ext cx="6627224" cy="698138"/>
          </a:xfrm>
          <a:prstGeom prst="striped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MX" dirty="0"/>
              <a:t>Avance al 9 de Abril de 2.021</a:t>
            </a:r>
            <a:endParaRPr lang="es-419" dirty="0"/>
          </a:p>
        </p:txBody>
      </p:sp>
    </p:spTree>
    <p:extLst>
      <p:ext uri="{BB962C8B-B14F-4D97-AF65-F5344CB8AC3E}">
        <p14:creationId xmlns:p14="http://schemas.microsoft.com/office/powerpoint/2010/main" val="3895286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38;p5">
            <a:extLst>
              <a:ext uri="{FF2B5EF4-FFF2-40B4-BE49-F238E27FC236}">
                <a16:creationId xmlns:a16="http://schemas.microsoft.com/office/drawing/2014/main" id="{493291D3-EB5C-44EC-BF71-04BF9838427C}"/>
              </a:ext>
            </a:extLst>
          </p:cNvPr>
          <p:cNvSpPr txBox="1"/>
          <p:nvPr/>
        </p:nvSpPr>
        <p:spPr>
          <a:xfrm>
            <a:off x="513000" y="1229970"/>
            <a:ext cx="11166000" cy="115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Desarrollo de los </a:t>
            </a:r>
            <a:r>
              <a:rPr lang="en-US" sz="4000" b="1" dirty="0" err="1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Avances</a:t>
            </a:r>
            <a:endParaRPr lang="en-US" sz="4000" b="1" dirty="0">
              <a:solidFill>
                <a:srgbClr val="172B75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B508177-9E05-4CEB-9246-9E45D1E00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20" y="2223149"/>
            <a:ext cx="10120713" cy="3489356"/>
          </a:xfrm>
          <a:prstGeom prst="rect">
            <a:avLst/>
          </a:prstGeom>
        </p:spPr>
      </p:pic>
      <p:pic>
        <p:nvPicPr>
          <p:cNvPr id="4" name="Imagen 3" descr="Forma, Flecha&#10;&#10;Descripción generada automáticamente">
            <a:hlinkClick r:id="rId3"/>
            <a:extLst>
              <a:ext uri="{FF2B5EF4-FFF2-40B4-BE49-F238E27FC236}">
                <a16:creationId xmlns:a16="http://schemas.microsoft.com/office/drawing/2014/main" id="{86A97347-5326-4A43-9697-403D0E849D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9305" y="3228977"/>
            <a:ext cx="988035" cy="988035"/>
          </a:xfrm>
          <a:prstGeom prst="rect">
            <a:avLst/>
          </a:prstGeom>
        </p:spPr>
      </p:pic>
      <p:pic>
        <p:nvPicPr>
          <p:cNvPr id="7" name="Imagen 6" descr="Forma, Flecha&#10;&#10;Descripción generada automáticamente">
            <a:hlinkClick r:id="rId5"/>
            <a:extLst>
              <a:ext uri="{FF2B5EF4-FFF2-40B4-BE49-F238E27FC236}">
                <a16:creationId xmlns:a16="http://schemas.microsoft.com/office/drawing/2014/main" id="{D2CFF9A1-CEB7-4DB0-8909-AF3E716BC8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626" y="4373029"/>
            <a:ext cx="988035" cy="98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693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38;p5">
            <a:extLst>
              <a:ext uri="{FF2B5EF4-FFF2-40B4-BE49-F238E27FC236}">
                <a16:creationId xmlns:a16="http://schemas.microsoft.com/office/drawing/2014/main" id="{493291D3-EB5C-44EC-BF71-04BF9838427C}"/>
              </a:ext>
            </a:extLst>
          </p:cNvPr>
          <p:cNvSpPr txBox="1"/>
          <p:nvPr/>
        </p:nvSpPr>
        <p:spPr>
          <a:xfrm>
            <a:off x="513000" y="1229970"/>
            <a:ext cx="11166000" cy="115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Desarrollo de los </a:t>
            </a:r>
            <a:r>
              <a:rPr lang="en-US" sz="4000" b="1" dirty="0" err="1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Avances</a:t>
            </a:r>
            <a:endParaRPr lang="en-US" sz="4000" b="1" dirty="0">
              <a:solidFill>
                <a:srgbClr val="172B75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4" name="Imagen 3" descr="Forma, Flecha&#10;&#10;Descripción generada automáticamente">
            <a:extLst>
              <a:ext uri="{FF2B5EF4-FFF2-40B4-BE49-F238E27FC236}">
                <a16:creationId xmlns:a16="http://schemas.microsoft.com/office/drawing/2014/main" id="{86A97347-5326-4A43-9697-403D0E849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4554" y="4111703"/>
            <a:ext cx="988035" cy="988035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2EDB533-8701-4B51-AA3D-5DEC4F6624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3174" y="2496480"/>
            <a:ext cx="10101049" cy="3230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899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38;p5">
            <a:extLst>
              <a:ext uri="{FF2B5EF4-FFF2-40B4-BE49-F238E27FC236}">
                <a16:creationId xmlns:a16="http://schemas.microsoft.com/office/drawing/2014/main" id="{493291D3-EB5C-44EC-BF71-04BF9838427C}"/>
              </a:ext>
            </a:extLst>
          </p:cNvPr>
          <p:cNvSpPr txBox="1"/>
          <p:nvPr/>
        </p:nvSpPr>
        <p:spPr>
          <a:xfrm>
            <a:off x="513000" y="1229970"/>
            <a:ext cx="11166000" cy="115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Desarrollo de los </a:t>
            </a:r>
            <a:r>
              <a:rPr lang="en-US" sz="4000" b="1" dirty="0" err="1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Avances</a:t>
            </a:r>
            <a:endParaRPr lang="en-US" sz="4000" b="1" dirty="0">
              <a:solidFill>
                <a:srgbClr val="172B75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4" name="Imagen 3" descr="Forma, Flecha&#10;&#10;Descripción generada automáticamente">
            <a:extLst>
              <a:ext uri="{FF2B5EF4-FFF2-40B4-BE49-F238E27FC236}">
                <a16:creationId xmlns:a16="http://schemas.microsoft.com/office/drawing/2014/main" id="{86A97347-5326-4A43-9697-403D0E849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829" y="3716277"/>
            <a:ext cx="988035" cy="98803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623FA59-5AA0-4315-8561-1A2DFE2BB0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549" y="2084377"/>
            <a:ext cx="7193280" cy="3955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307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38;p5">
            <a:extLst>
              <a:ext uri="{FF2B5EF4-FFF2-40B4-BE49-F238E27FC236}">
                <a16:creationId xmlns:a16="http://schemas.microsoft.com/office/drawing/2014/main" id="{493291D3-EB5C-44EC-BF71-04BF9838427C}"/>
              </a:ext>
            </a:extLst>
          </p:cNvPr>
          <p:cNvSpPr txBox="1"/>
          <p:nvPr/>
        </p:nvSpPr>
        <p:spPr>
          <a:xfrm>
            <a:off x="513000" y="1229970"/>
            <a:ext cx="11166000" cy="115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Desarrollo de los </a:t>
            </a:r>
            <a:r>
              <a:rPr lang="en-US" sz="4000" b="1" dirty="0" err="1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Avances</a:t>
            </a:r>
            <a:endParaRPr lang="en-US" sz="4000" b="1" dirty="0">
              <a:solidFill>
                <a:srgbClr val="172B75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1AC1412-32F2-416F-983B-9690DC9E68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556" y="2305455"/>
            <a:ext cx="7830039" cy="3322575"/>
          </a:xfrm>
          <a:prstGeom prst="rect">
            <a:avLst/>
          </a:prstGeom>
        </p:spPr>
      </p:pic>
      <p:pic>
        <p:nvPicPr>
          <p:cNvPr id="8" name="Imagen 7" descr="Forma, Flecha&#10;&#10;Descripción generada automáticamente">
            <a:extLst>
              <a:ext uri="{FF2B5EF4-FFF2-40B4-BE49-F238E27FC236}">
                <a16:creationId xmlns:a16="http://schemas.microsoft.com/office/drawing/2014/main" id="{30B1E329-B073-4739-95A3-B554CB5D81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939" y="3816334"/>
            <a:ext cx="988035" cy="98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97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38;p5">
            <a:extLst>
              <a:ext uri="{FF2B5EF4-FFF2-40B4-BE49-F238E27FC236}">
                <a16:creationId xmlns:a16="http://schemas.microsoft.com/office/drawing/2014/main" id="{493291D3-EB5C-44EC-BF71-04BF9838427C}"/>
              </a:ext>
            </a:extLst>
          </p:cNvPr>
          <p:cNvSpPr txBox="1"/>
          <p:nvPr/>
        </p:nvSpPr>
        <p:spPr>
          <a:xfrm>
            <a:off x="513000" y="1229970"/>
            <a:ext cx="11166000" cy="115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Desarrollo de los </a:t>
            </a:r>
            <a:r>
              <a:rPr lang="en-US" sz="4000" b="1" dirty="0" err="1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Avances</a:t>
            </a:r>
            <a:endParaRPr lang="en-US" sz="4000" b="1" dirty="0">
              <a:solidFill>
                <a:srgbClr val="172B75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53D6C1D-8890-46AC-BF93-087EF11A8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5229" y="2336696"/>
            <a:ext cx="6916366" cy="3754907"/>
          </a:xfrm>
          <a:prstGeom prst="rect">
            <a:avLst/>
          </a:prstGeom>
        </p:spPr>
      </p:pic>
      <p:pic>
        <p:nvPicPr>
          <p:cNvPr id="8" name="Imagen 7" descr="Forma, Flecha&#10;&#10;Descripción generada automáticamente">
            <a:extLst>
              <a:ext uri="{FF2B5EF4-FFF2-40B4-BE49-F238E27FC236}">
                <a16:creationId xmlns:a16="http://schemas.microsoft.com/office/drawing/2014/main" id="{91BEE417-51E5-4B1C-AAE0-9764E5D01F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829" y="3716277"/>
            <a:ext cx="988035" cy="98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780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38;p5">
            <a:extLst>
              <a:ext uri="{FF2B5EF4-FFF2-40B4-BE49-F238E27FC236}">
                <a16:creationId xmlns:a16="http://schemas.microsoft.com/office/drawing/2014/main" id="{493291D3-EB5C-44EC-BF71-04BF9838427C}"/>
              </a:ext>
            </a:extLst>
          </p:cNvPr>
          <p:cNvSpPr txBox="1"/>
          <p:nvPr/>
        </p:nvSpPr>
        <p:spPr>
          <a:xfrm>
            <a:off x="1378857" y="4878762"/>
            <a:ext cx="9753600" cy="115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2.804		 100%	 	     16.824</a:t>
            </a:r>
          </a:p>
        </p:txBody>
      </p:sp>
      <p:sp>
        <p:nvSpPr>
          <p:cNvPr id="7" name="Google Shape;38;p5">
            <a:extLst>
              <a:ext uri="{FF2B5EF4-FFF2-40B4-BE49-F238E27FC236}">
                <a16:creationId xmlns:a16="http://schemas.microsoft.com/office/drawing/2014/main" id="{C13B358F-398E-4908-8776-368146CFDDF2}"/>
              </a:ext>
            </a:extLst>
          </p:cNvPr>
          <p:cNvSpPr txBox="1"/>
          <p:nvPr/>
        </p:nvSpPr>
        <p:spPr>
          <a:xfrm>
            <a:off x="513002" y="1342929"/>
            <a:ext cx="11166000" cy="115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dirty="0" err="1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Avance</a:t>
            </a:r>
            <a:r>
              <a:rPr lang="en-US" sz="4000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 TOTAL a corte 9/04/2021</a:t>
            </a:r>
          </a:p>
        </p:txBody>
      </p:sp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4EBF261E-CCDE-4A11-AD97-A91A7886A33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6926047"/>
              </p:ext>
            </p:extLst>
          </p:nvPr>
        </p:nvGraphicFramePr>
        <p:xfrm>
          <a:off x="348334" y="2714727"/>
          <a:ext cx="3587932" cy="21527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Imagen 2">
            <a:extLst>
              <a:ext uri="{FF2B5EF4-FFF2-40B4-BE49-F238E27FC236}">
                <a16:creationId xmlns:a16="http://schemas.microsoft.com/office/drawing/2014/main" id="{F8320FD6-11E9-433A-A5FA-B3D4AE22E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6284" y="2551310"/>
            <a:ext cx="5353050" cy="2114550"/>
          </a:xfrm>
          <a:prstGeom prst="rect">
            <a:avLst/>
          </a:prstGeom>
        </p:spPr>
      </p:pic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A48AF49B-2C8C-474E-A92D-F2D3E8DA573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6782902"/>
              </p:ext>
            </p:extLst>
          </p:nvPr>
        </p:nvGraphicFramePr>
        <p:xfrm>
          <a:off x="7302026" y="2373105"/>
          <a:ext cx="4572409" cy="2625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071174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8;p5">
            <a:extLst>
              <a:ext uri="{FF2B5EF4-FFF2-40B4-BE49-F238E27FC236}">
                <a16:creationId xmlns:a16="http://schemas.microsoft.com/office/drawing/2014/main" id="{7C1AE35D-44E9-914F-B091-49A5F818AB9B}"/>
              </a:ext>
            </a:extLst>
          </p:cNvPr>
          <p:cNvSpPr txBox="1"/>
          <p:nvPr/>
        </p:nvSpPr>
        <p:spPr>
          <a:xfrm>
            <a:off x="416169" y="2662000"/>
            <a:ext cx="5559714" cy="15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en-US" sz="5333" b="1" dirty="0" err="1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Proposiciones</a:t>
            </a:r>
            <a:r>
              <a:rPr lang="en-US" sz="5333" b="1" dirty="0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 y </a:t>
            </a:r>
          </a:p>
          <a:p>
            <a:r>
              <a:rPr lang="en-US" sz="5333" b="1" dirty="0" err="1">
                <a:solidFill>
                  <a:srgbClr val="172B75"/>
                </a:solidFill>
                <a:latin typeface="Raleway"/>
                <a:ea typeface="Raleway"/>
                <a:cs typeface="Raleway"/>
                <a:sym typeface="Raleway"/>
              </a:rPr>
              <a:t>Varios</a:t>
            </a:r>
            <a:endParaRPr lang="en-US" sz="5333" b="1" dirty="0">
              <a:solidFill>
                <a:srgbClr val="172B75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pic>
        <p:nvPicPr>
          <p:cNvPr id="6" name="Imagen 5" descr="Imagen que contiene interior, cuarto, silla, tabla&#10;&#10;Descripción generada automáticamente">
            <a:extLst>
              <a:ext uri="{FF2B5EF4-FFF2-40B4-BE49-F238E27FC236}">
                <a16:creationId xmlns:a16="http://schemas.microsoft.com/office/drawing/2014/main" id="{C0317C33-849C-448B-AFE7-B9068A871C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792" y="1720645"/>
            <a:ext cx="5150463" cy="3862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9347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La importancia de la palabra GRACIAS - RAYKO LORENZO">
            <a:extLst>
              <a:ext uri="{FF2B5EF4-FFF2-40B4-BE49-F238E27FC236}">
                <a16:creationId xmlns:a16="http://schemas.microsoft.com/office/drawing/2014/main" id="{2ACDAB4C-2E94-824A-9D64-D46182C45E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169" y="1567116"/>
            <a:ext cx="7192108" cy="4498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69267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8008</TotalTime>
  <Words>179</Words>
  <Application>Microsoft Office PowerPoint</Application>
  <PresentationFormat>Panorámica</PresentationFormat>
  <Paragraphs>37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ALBERTO MESA</dc:creator>
  <cp:lastModifiedBy>Andres Gomez</cp:lastModifiedBy>
  <cp:revision>385</cp:revision>
  <cp:lastPrinted>2020-11-06T15:53:50Z</cp:lastPrinted>
  <dcterms:created xsi:type="dcterms:W3CDTF">2020-10-05T17:49:36Z</dcterms:created>
  <dcterms:modified xsi:type="dcterms:W3CDTF">2021-04-09T15:20:00Z</dcterms:modified>
</cp:coreProperties>
</file>