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handoutMasterIdLst>
    <p:handoutMasterId r:id="rId13"/>
  </p:handoutMasterIdLst>
  <p:sldIdLst>
    <p:sldId id="2134805432" r:id="rId5"/>
    <p:sldId id="536" r:id="rId6"/>
    <p:sldId id="2134805436" r:id="rId7"/>
    <p:sldId id="2134805433" r:id="rId8"/>
    <p:sldId id="2134805435" r:id="rId9"/>
    <p:sldId id="2134805439" r:id="rId10"/>
    <p:sldId id="2134805437" r:id="rId1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5" userDrawn="1">
          <p15:clr>
            <a:srgbClr val="A4A3A4"/>
          </p15:clr>
        </p15:guide>
        <p15:guide id="2" pos="3840" userDrawn="1">
          <p15:clr>
            <a:srgbClr val="A4A3A4"/>
          </p15:clr>
        </p15:guide>
        <p15:guide id="3" orient="horz" pos="18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AA00"/>
    <a:srgbClr val="4D4D4C"/>
    <a:srgbClr val="343433"/>
    <a:srgbClr val="FF6C00"/>
    <a:srgbClr val="766363"/>
    <a:srgbClr val="FFF5EA"/>
    <a:srgbClr val="00324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Estilo claro 1 - Acento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Estilo claro 3 - Acento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28"/>
    <p:restoredTop sz="97242"/>
  </p:normalViewPr>
  <p:slideViewPr>
    <p:cSldViewPr snapToGrid="0">
      <p:cViewPr varScale="1">
        <p:scale>
          <a:sx n="62" d="100"/>
          <a:sy n="62" d="100"/>
        </p:scale>
        <p:origin x="72" y="204"/>
      </p:cViewPr>
      <p:guideLst>
        <p:guide orient="horz" pos="595"/>
        <p:guide pos="3840"/>
        <p:guide orient="horz" pos="187"/>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7" d="100"/>
          <a:sy n="97" d="100"/>
        </p:scale>
        <p:origin x="5336" y="20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riel Alberto Manquillo Zúñiga" userId="19d7b0dc-a5a6-4765-869a-2626dd00e9e9" providerId="ADAL" clId="{F2C3CC44-BC2E-4072-B07F-1E2665F38139}"/>
    <pc:docChg chg="undo custSel delSld modSld">
      <pc:chgData name="Uriel Alberto Manquillo Zúñiga" userId="19d7b0dc-a5a6-4765-869a-2626dd00e9e9" providerId="ADAL" clId="{F2C3CC44-BC2E-4072-B07F-1E2665F38139}" dt="2025-05-14T01:38:42.490" v="1313" actId="20577"/>
      <pc:docMkLst>
        <pc:docMk/>
      </pc:docMkLst>
      <pc:sldChg chg="addSp modSp modAnim">
        <pc:chgData name="Uriel Alberto Manquillo Zúñiga" userId="19d7b0dc-a5a6-4765-869a-2626dd00e9e9" providerId="ADAL" clId="{F2C3CC44-BC2E-4072-B07F-1E2665F38139}" dt="2025-05-14T01:30:51.154" v="1277"/>
        <pc:sldMkLst>
          <pc:docMk/>
          <pc:sldMk cId="458058105" sldId="536"/>
        </pc:sldMkLst>
        <pc:picChg chg="add mod">
          <ac:chgData name="Uriel Alberto Manquillo Zúñiga" userId="19d7b0dc-a5a6-4765-869a-2626dd00e9e9" providerId="ADAL" clId="{F2C3CC44-BC2E-4072-B07F-1E2665F38139}" dt="2025-05-14T01:02:37.437" v="356" actId="1076"/>
          <ac:picMkLst>
            <pc:docMk/>
            <pc:sldMk cId="458058105" sldId="536"/>
            <ac:picMk id="34" creationId="{F4BC0D0F-7732-4939-986A-FDB361CC7A0E}"/>
          </ac:picMkLst>
        </pc:picChg>
      </pc:sldChg>
      <pc:sldChg chg="del">
        <pc:chgData name="Uriel Alberto Manquillo Zúñiga" userId="19d7b0dc-a5a6-4765-869a-2626dd00e9e9" providerId="ADAL" clId="{F2C3CC44-BC2E-4072-B07F-1E2665F38139}" dt="2025-05-14T01:27:34.841" v="1248" actId="2696"/>
        <pc:sldMkLst>
          <pc:docMk/>
          <pc:sldMk cId="2775217708" sldId="538"/>
        </pc:sldMkLst>
      </pc:sldChg>
      <pc:sldChg chg="del">
        <pc:chgData name="Uriel Alberto Manquillo Zúñiga" userId="19d7b0dc-a5a6-4765-869a-2626dd00e9e9" providerId="ADAL" clId="{F2C3CC44-BC2E-4072-B07F-1E2665F38139}" dt="2025-05-14T01:27:25.178" v="1246" actId="2696"/>
        <pc:sldMkLst>
          <pc:docMk/>
          <pc:sldMk cId="1133038314" sldId="10448"/>
        </pc:sldMkLst>
      </pc:sldChg>
      <pc:sldChg chg="modSp">
        <pc:chgData name="Uriel Alberto Manquillo Zúñiga" userId="19d7b0dc-a5a6-4765-869a-2626dd00e9e9" providerId="ADAL" clId="{F2C3CC44-BC2E-4072-B07F-1E2665F38139}" dt="2025-05-14T01:35:11.153" v="1309" actId="20577"/>
        <pc:sldMkLst>
          <pc:docMk/>
          <pc:sldMk cId="3328942983" sldId="2134805432"/>
        </pc:sldMkLst>
        <pc:spChg chg="mod">
          <ac:chgData name="Uriel Alberto Manquillo Zúñiga" userId="19d7b0dc-a5a6-4765-869a-2626dd00e9e9" providerId="ADAL" clId="{F2C3CC44-BC2E-4072-B07F-1E2665F38139}" dt="2025-05-14T01:35:11.153" v="1309" actId="20577"/>
          <ac:spMkLst>
            <pc:docMk/>
            <pc:sldMk cId="3328942983" sldId="2134805432"/>
            <ac:spMk id="2" creationId="{E4E97D3F-C9D8-CDEA-7967-01CD235A8C4B}"/>
          </ac:spMkLst>
        </pc:spChg>
      </pc:sldChg>
      <pc:sldChg chg="addSp delSp modSp modAnim">
        <pc:chgData name="Uriel Alberto Manquillo Zúñiga" userId="19d7b0dc-a5a6-4765-869a-2626dd00e9e9" providerId="ADAL" clId="{F2C3CC44-BC2E-4072-B07F-1E2665F38139}" dt="2025-05-14T01:38:42.490" v="1313" actId="20577"/>
        <pc:sldMkLst>
          <pc:docMk/>
          <pc:sldMk cId="4085552883" sldId="2134805433"/>
        </pc:sldMkLst>
        <pc:spChg chg="mod">
          <ac:chgData name="Uriel Alberto Manquillo Zúñiga" userId="19d7b0dc-a5a6-4765-869a-2626dd00e9e9" providerId="ADAL" clId="{F2C3CC44-BC2E-4072-B07F-1E2665F38139}" dt="2025-05-14T01:38:42.490" v="1313" actId="20577"/>
          <ac:spMkLst>
            <pc:docMk/>
            <pc:sldMk cId="4085552883" sldId="2134805433"/>
            <ac:spMk id="2" creationId="{2ACE75F1-F343-8856-BC69-4BB6B82BF3E4}"/>
          </ac:spMkLst>
        </pc:spChg>
        <pc:spChg chg="add del mod">
          <ac:chgData name="Uriel Alberto Manquillo Zúñiga" userId="19d7b0dc-a5a6-4765-869a-2626dd00e9e9" providerId="ADAL" clId="{F2C3CC44-BC2E-4072-B07F-1E2665F38139}" dt="2025-05-14T01:28:01.152" v="1249" actId="255"/>
          <ac:spMkLst>
            <pc:docMk/>
            <pc:sldMk cId="4085552883" sldId="2134805433"/>
            <ac:spMk id="18" creationId="{346BEDAB-8218-7307-FB96-71793EA69075}"/>
          </ac:spMkLst>
        </pc:spChg>
        <pc:spChg chg="add mod">
          <ac:chgData name="Uriel Alberto Manquillo Zúñiga" userId="19d7b0dc-a5a6-4765-869a-2626dd00e9e9" providerId="ADAL" clId="{F2C3CC44-BC2E-4072-B07F-1E2665F38139}" dt="2025-05-14T01:28:59.357" v="1259" actId="1076"/>
          <ac:spMkLst>
            <pc:docMk/>
            <pc:sldMk cId="4085552883" sldId="2134805433"/>
            <ac:spMk id="20" creationId="{64FD572B-3936-4332-A3F1-38F24E17E5DE}"/>
          </ac:spMkLst>
        </pc:spChg>
        <pc:spChg chg="add mod ord">
          <ac:chgData name="Uriel Alberto Manquillo Zúñiga" userId="19d7b0dc-a5a6-4765-869a-2626dd00e9e9" providerId="ADAL" clId="{F2C3CC44-BC2E-4072-B07F-1E2665F38139}" dt="2025-05-14T01:29:01.733" v="1260" actId="14100"/>
          <ac:spMkLst>
            <pc:docMk/>
            <pc:sldMk cId="4085552883" sldId="2134805433"/>
            <ac:spMk id="23" creationId="{1C640A5E-397C-4F70-A407-83DB3B7F4959}"/>
          </ac:spMkLst>
        </pc:spChg>
        <pc:spChg chg="add del">
          <ac:chgData name="Uriel Alberto Manquillo Zúñiga" userId="19d7b0dc-a5a6-4765-869a-2626dd00e9e9" providerId="ADAL" clId="{F2C3CC44-BC2E-4072-B07F-1E2665F38139}" dt="2025-05-14T01:03:32.781" v="366"/>
          <ac:spMkLst>
            <pc:docMk/>
            <pc:sldMk cId="4085552883" sldId="2134805433"/>
            <ac:spMk id="26" creationId="{499DC5C5-F641-4731-AED1-7C996B21EDB7}"/>
          </ac:spMkLst>
        </pc:spChg>
        <pc:graphicFrameChg chg="mod modGraphic">
          <ac:chgData name="Uriel Alberto Manquillo Zúñiga" userId="19d7b0dc-a5a6-4765-869a-2626dd00e9e9" providerId="ADAL" clId="{F2C3CC44-BC2E-4072-B07F-1E2665F38139}" dt="2025-05-14T01:00:18.998" v="263" actId="20577"/>
          <ac:graphicFrameMkLst>
            <pc:docMk/>
            <pc:sldMk cId="4085552883" sldId="2134805433"/>
            <ac:graphicFrameMk id="5" creationId="{64FE7F8F-4A36-4A65-B415-1647D3773D5B}"/>
          </ac:graphicFrameMkLst>
        </pc:graphicFrameChg>
        <pc:picChg chg="mod">
          <ac:chgData name="Uriel Alberto Manquillo Zúñiga" userId="19d7b0dc-a5a6-4765-869a-2626dd00e9e9" providerId="ADAL" clId="{F2C3CC44-BC2E-4072-B07F-1E2665F38139}" dt="2025-05-14T00:59:12.205" v="256" actId="14100"/>
          <ac:picMkLst>
            <pc:docMk/>
            <pc:sldMk cId="4085552883" sldId="2134805433"/>
            <ac:picMk id="3" creationId="{FB481060-F63F-4503-96A5-5231E618E8BD}"/>
          </ac:picMkLst>
        </pc:picChg>
        <pc:picChg chg="add mod">
          <ac:chgData name="Uriel Alberto Manquillo Zúñiga" userId="19d7b0dc-a5a6-4765-869a-2626dd00e9e9" providerId="ADAL" clId="{F2C3CC44-BC2E-4072-B07F-1E2665F38139}" dt="2025-05-14T01:29:06.588" v="1261" actId="1076"/>
          <ac:picMkLst>
            <pc:docMk/>
            <pc:sldMk cId="4085552883" sldId="2134805433"/>
            <ac:picMk id="22" creationId="{A898F6B2-A9B2-49BA-9651-1600B030CA45}"/>
          </ac:picMkLst>
        </pc:picChg>
        <pc:picChg chg="add del">
          <ac:chgData name="Uriel Alberto Manquillo Zúñiga" userId="19d7b0dc-a5a6-4765-869a-2626dd00e9e9" providerId="ADAL" clId="{F2C3CC44-BC2E-4072-B07F-1E2665F38139}" dt="2025-05-14T01:03:32.781" v="366"/>
          <ac:picMkLst>
            <pc:docMk/>
            <pc:sldMk cId="4085552883" sldId="2134805433"/>
            <ac:picMk id="27" creationId="{ADE136EC-F2CB-4DE0-AD3C-3911E90D7285}"/>
          </ac:picMkLst>
        </pc:picChg>
        <pc:picChg chg="add del mod">
          <ac:chgData name="Uriel Alberto Manquillo Zúñiga" userId="19d7b0dc-a5a6-4765-869a-2626dd00e9e9" providerId="ADAL" clId="{F2C3CC44-BC2E-4072-B07F-1E2665F38139}" dt="2025-05-14T01:03:24.574" v="364"/>
          <ac:picMkLst>
            <pc:docMk/>
            <pc:sldMk cId="4085552883" sldId="2134805433"/>
            <ac:picMk id="2050" creationId="{2327B9D2-A3FE-4DDD-974C-C2FC64A3C87C}"/>
          </ac:picMkLst>
        </pc:picChg>
      </pc:sldChg>
      <pc:sldChg chg="del">
        <pc:chgData name="Uriel Alberto Manquillo Zúñiga" userId="19d7b0dc-a5a6-4765-869a-2626dd00e9e9" providerId="ADAL" clId="{F2C3CC44-BC2E-4072-B07F-1E2665F38139}" dt="2025-05-14T01:27:22.148" v="1245" actId="2696"/>
        <pc:sldMkLst>
          <pc:docMk/>
          <pc:sldMk cId="3155451540" sldId="2134805434"/>
        </pc:sldMkLst>
      </pc:sldChg>
      <pc:sldChg chg="addSp delSp modSp delAnim modAnim">
        <pc:chgData name="Uriel Alberto Manquillo Zúñiga" userId="19d7b0dc-a5a6-4765-869a-2626dd00e9e9" providerId="ADAL" clId="{F2C3CC44-BC2E-4072-B07F-1E2665F38139}" dt="2025-05-14T01:34:46.392" v="1300"/>
        <pc:sldMkLst>
          <pc:docMk/>
          <pc:sldMk cId="3043896180" sldId="2134805435"/>
        </pc:sldMkLst>
        <pc:spChg chg="mod">
          <ac:chgData name="Uriel Alberto Manquillo Zúñiga" userId="19d7b0dc-a5a6-4765-869a-2626dd00e9e9" providerId="ADAL" clId="{F2C3CC44-BC2E-4072-B07F-1E2665F38139}" dt="2025-05-14T01:04:37.033" v="393" actId="20577"/>
          <ac:spMkLst>
            <pc:docMk/>
            <pc:sldMk cId="3043896180" sldId="2134805435"/>
            <ac:spMk id="2" creationId="{2ACE75F1-F343-8856-BC69-4BB6B82BF3E4}"/>
          </ac:spMkLst>
        </pc:spChg>
        <pc:spChg chg="mod">
          <ac:chgData name="Uriel Alberto Manquillo Zúñiga" userId="19d7b0dc-a5a6-4765-869a-2626dd00e9e9" providerId="ADAL" clId="{F2C3CC44-BC2E-4072-B07F-1E2665F38139}" dt="2025-05-14T01:26:48.638" v="1242" actId="14100"/>
          <ac:spMkLst>
            <pc:docMk/>
            <pc:sldMk cId="3043896180" sldId="2134805435"/>
            <ac:spMk id="18" creationId="{346BEDAB-8218-7307-FB96-71793EA69075}"/>
          </ac:spMkLst>
        </pc:spChg>
        <pc:spChg chg="del">
          <ac:chgData name="Uriel Alberto Manquillo Zúñiga" userId="19d7b0dc-a5a6-4765-869a-2626dd00e9e9" providerId="ADAL" clId="{F2C3CC44-BC2E-4072-B07F-1E2665F38139}" dt="2025-05-14T01:04:47.086" v="396" actId="478"/>
          <ac:spMkLst>
            <pc:docMk/>
            <pc:sldMk cId="3043896180" sldId="2134805435"/>
            <ac:spMk id="19" creationId="{D39E3E34-2FAA-4DB2-91EB-F2C837B7EF1B}"/>
          </ac:spMkLst>
        </pc:spChg>
        <pc:spChg chg="add del mod">
          <ac:chgData name="Uriel Alberto Manquillo Zúñiga" userId="19d7b0dc-a5a6-4765-869a-2626dd00e9e9" providerId="ADAL" clId="{F2C3CC44-BC2E-4072-B07F-1E2665F38139}" dt="2025-05-14T01:14:43.957" v="474" actId="478"/>
          <ac:spMkLst>
            <pc:docMk/>
            <pc:sldMk cId="3043896180" sldId="2134805435"/>
            <ac:spMk id="21" creationId="{6A63B0DC-A8C9-4DE2-8579-19AD4811C938}"/>
          </ac:spMkLst>
        </pc:spChg>
        <pc:picChg chg="del">
          <ac:chgData name="Uriel Alberto Manquillo Zúñiga" userId="19d7b0dc-a5a6-4765-869a-2626dd00e9e9" providerId="ADAL" clId="{F2C3CC44-BC2E-4072-B07F-1E2665F38139}" dt="2025-05-14T01:04:42.234" v="394" actId="478"/>
          <ac:picMkLst>
            <pc:docMk/>
            <pc:sldMk cId="3043896180" sldId="2134805435"/>
            <ac:picMk id="3" creationId="{B5A99AB7-FFE0-49C5-A1E8-73FF0B8DBF96}"/>
          </ac:picMkLst>
        </pc:picChg>
        <pc:picChg chg="add mod">
          <ac:chgData name="Uriel Alberto Manquillo Zúñiga" userId="19d7b0dc-a5a6-4765-869a-2626dd00e9e9" providerId="ADAL" clId="{F2C3CC44-BC2E-4072-B07F-1E2665F38139}" dt="2025-05-14T01:27:12.839" v="1244" actId="339"/>
          <ac:picMkLst>
            <pc:docMk/>
            <pc:sldMk cId="3043896180" sldId="2134805435"/>
            <ac:picMk id="5" creationId="{1CBF44B3-FA0A-4D2E-832F-C10B0BB106A4}"/>
          </ac:picMkLst>
        </pc:picChg>
        <pc:picChg chg="del">
          <ac:chgData name="Uriel Alberto Manquillo Zúñiga" userId="19d7b0dc-a5a6-4765-869a-2626dd00e9e9" providerId="ADAL" clId="{F2C3CC44-BC2E-4072-B07F-1E2665F38139}" dt="2025-05-14T01:04:43.737" v="395" actId="478"/>
          <ac:picMkLst>
            <pc:docMk/>
            <pc:sldMk cId="3043896180" sldId="2134805435"/>
            <ac:picMk id="23" creationId="{AE1D689C-BBAF-C461-B90E-CD92670A5ABB}"/>
          </ac:picMkLst>
        </pc:picChg>
        <pc:picChg chg="add mod modCrop">
          <ac:chgData name="Uriel Alberto Manquillo Zúñiga" userId="19d7b0dc-a5a6-4765-869a-2626dd00e9e9" providerId="ADAL" clId="{F2C3CC44-BC2E-4072-B07F-1E2665F38139}" dt="2025-05-14T01:15:14.261" v="511" actId="1076"/>
          <ac:picMkLst>
            <pc:docMk/>
            <pc:sldMk cId="3043896180" sldId="2134805435"/>
            <ac:picMk id="4098" creationId="{3760FA90-933C-48B0-A19E-1657A4BB8B54}"/>
          </ac:picMkLst>
        </pc:picChg>
      </pc:sldChg>
      <pc:sldChg chg="addSp modSp modAnim">
        <pc:chgData name="Uriel Alberto Manquillo Zúñiga" userId="19d7b0dc-a5a6-4765-869a-2626dd00e9e9" providerId="ADAL" clId="{F2C3CC44-BC2E-4072-B07F-1E2665F38139}" dt="2025-05-14T01:32:20.816" v="1286"/>
        <pc:sldMkLst>
          <pc:docMk/>
          <pc:sldMk cId="3150029630" sldId="2134805436"/>
        </pc:sldMkLst>
        <pc:picChg chg="add mod">
          <ac:chgData name="Uriel Alberto Manquillo Zúñiga" userId="19d7b0dc-a5a6-4765-869a-2626dd00e9e9" providerId="ADAL" clId="{F2C3CC44-BC2E-4072-B07F-1E2665F38139}" dt="2025-05-14T01:02:32.269" v="355" actId="1076"/>
          <ac:picMkLst>
            <pc:docMk/>
            <pc:sldMk cId="3150029630" sldId="2134805436"/>
            <ac:picMk id="30" creationId="{1568E7DA-805E-4672-B1F2-988EB7F00EFA}"/>
          </ac:picMkLst>
        </pc:picChg>
      </pc:sldChg>
      <pc:sldMasterChg chg="delSldLayout">
        <pc:chgData name="Uriel Alberto Manquillo Zúñiga" userId="19d7b0dc-a5a6-4765-869a-2626dd00e9e9" providerId="ADAL" clId="{F2C3CC44-BC2E-4072-B07F-1E2665F38139}" dt="2025-05-14T01:27:25.180" v="1247" actId="2696"/>
        <pc:sldMasterMkLst>
          <pc:docMk/>
          <pc:sldMasterMk cId="3062609403" sldId="2147483648"/>
        </pc:sldMasterMkLst>
        <pc:sldLayoutChg chg="del">
          <pc:chgData name="Uriel Alberto Manquillo Zúñiga" userId="19d7b0dc-a5a6-4765-869a-2626dd00e9e9" providerId="ADAL" clId="{F2C3CC44-BC2E-4072-B07F-1E2665F38139}" dt="2025-05-14T01:27:25.180" v="1247" actId="2696"/>
          <pc:sldLayoutMkLst>
            <pc:docMk/>
            <pc:sldMasterMk cId="3062609403" sldId="2147483648"/>
            <pc:sldLayoutMk cId="3647842474" sldId="2147483676"/>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999AFE6-721E-1D92-FFC0-72E02DBB97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BA598C0A-ECF9-B897-80D5-1AE7ABA3058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8369B9F-131C-2846-AB8F-CEE154B4CAEB}" type="datetimeFigureOut">
              <a:rPr lang="es-CO" smtClean="0"/>
              <a:t>11/06/2025</a:t>
            </a:fld>
            <a:endParaRPr lang="es-CO"/>
          </a:p>
        </p:txBody>
      </p:sp>
      <p:sp>
        <p:nvSpPr>
          <p:cNvPr id="4" name="Marcador de pie de página 3">
            <a:extLst>
              <a:ext uri="{FF2B5EF4-FFF2-40B4-BE49-F238E27FC236}">
                <a16:creationId xmlns:a16="http://schemas.microsoft.com/office/drawing/2014/main" id="{788F308B-0102-A0B4-9A23-E807C735E85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1E7CACDD-5D14-572A-2591-609B03F1682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293070F-3F68-E043-9CC3-B53B4F22454C}" type="slidenum">
              <a:rPr lang="es-CO" smtClean="0"/>
              <a:t>‹Nº›</a:t>
            </a:fld>
            <a:endParaRPr lang="es-CO"/>
          </a:p>
        </p:txBody>
      </p:sp>
    </p:spTree>
    <p:extLst>
      <p:ext uri="{BB962C8B-B14F-4D97-AF65-F5344CB8AC3E}">
        <p14:creationId xmlns:p14="http://schemas.microsoft.com/office/powerpoint/2010/main" val="34700459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60CB96-A603-FF42-AE46-F5F75F80A67B}" type="datetimeFigureOut">
              <a:rPr lang="es-CO" smtClean="0"/>
              <a:t>11/06/2025</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06C58E-460D-4A4B-B0C2-1191B9D14FCB}" type="slidenum">
              <a:rPr lang="es-CO" smtClean="0"/>
              <a:t>‹Nº›</a:t>
            </a:fld>
            <a:endParaRPr lang="es-CO"/>
          </a:p>
        </p:txBody>
      </p:sp>
    </p:spTree>
    <p:extLst>
      <p:ext uri="{BB962C8B-B14F-4D97-AF65-F5344CB8AC3E}">
        <p14:creationId xmlns:p14="http://schemas.microsoft.com/office/powerpoint/2010/main" val="1021302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95260C-E8AD-B240-9481-5B2FE14A606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A8F4960B-AC04-294C-9B8A-B10830EF5F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89F720DD-BA8F-C443-A59E-F0EEAF843AB1}"/>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F9A1676A-B50F-4048-B9A0-67475225D0C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0B408DD-191C-9940-B5DC-9B04378C876B}"/>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379450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817F6C-CDBB-234C-B00B-255C60E54836}"/>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29743F10-0075-0F47-A0C2-0071CB2B3840}"/>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AB4C6E2-1F45-C54F-A384-6BA60BB5E5E7}"/>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EF44B0E8-9C87-6C41-96F5-6419B5000575}"/>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2DD08979-815A-D443-B424-FB031F975D72}"/>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642203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4B3E04-413C-394A-94BD-6FD1D56E17FC}"/>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D2E8DEAC-948A-0F4A-9098-1EA5A30BE3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F0E9B39-9659-7747-851C-17A0C73C8B12}"/>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5990AE33-28EE-274E-8E15-02A1474831B8}"/>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EA1D99B-0619-1847-8509-03589920E86F}"/>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130376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0119BB-39AA-4B48-BB60-3EE344FF24B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58E8365F-8201-9D4B-85A4-E53E8819A86D}"/>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C674364B-4945-0A4D-A279-35519E3F46DE}"/>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2868BFB1-0C38-A141-AB7B-22CD10FF3F3D}"/>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6" name="Marcador de pie de página 5">
            <a:extLst>
              <a:ext uri="{FF2B5EF4-FFF2-40B4-BE49-F238E27FC236}">
                <a16:creationId xmlns:a16="http://schemas.microsoft.com/office/drawing/2014/main" id="{9FF6516E-C104-3E4A-BC0F-DC137BD98C42}"/>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2C08597-16B2-3B42-B59A-8815DD747357}"/>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142547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44272C-3F8B-AF4A-82BE-E5BE9107D7B0}"/>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4B8DA00-E62A-A54E-BC50-AEBAAF2516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6E9F7D8-1A62-544F-A4E2-23A591854BA4}"/>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21895FC1-5F27-B640-81B9-33366BECB5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400D0329-F1AE-FE44-A7B4-B16B429A0C9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5A80CE19-B065-6E4F-A207-999BBF94CA15}"/>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8" name="Marcador de pie de página 7">
            <a:extLst>
              <a:ext uri="{FF2B5EF4-FFF2-40B4-BE49-F238E27FC236}">
                <a16:creationId xmlns:a16="http://schemas.microsoft.com/office/drawing/2014/main" id="{299C46BF-4920-E443-B109-668969C5EB88}"/>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9C417FDA-D0D0-AD4C-9F49-6FFEC4BC64C3}"/>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16954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C92FB5-1F0C-DE4B-8A05-DE0792814E4F}"/>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5AF7F14C-AA7D-3049-A400-4AC6EED53745}"/>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4" name="Marcador de pie de página 3">
            <a:extLst>
              <a:ext uri="{FF2B5EF4-FFF2-40B4-BE49-F238E27FC236}">
                <a16:creationId xmlns:a16="http://schemas.microsoft.com/office/drawing/2014/main" id="{E746EF7E-3912-BF43-BEB6-49819D4EEF21}"/>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9BD767C9-209C-E54C-90E7-5176E4464B89}"/>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822851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7E92712-14E7-954C-8C23-33CD3DBD715B}"/>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3" name="Marcador de pie de página 2">
            <a:extLst>
              <a:ext uri="{FF2B5EF4-FFF2-40B4-BE49-F238E27FC236}">
                <a16:creationId xmlns:a16="http://schemas.microsoft.com/office/drawing/2014/main" id="{FD7BCE5F-F417-1247-9F26-F4B71346851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20B4FC7D-A6BA-0840-87AD-C71B1896B98D}"/>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254162072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F2BE35-F0B5-DA4A-BE9E-AACFF26FF18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8E62C38B-5384-914E-829A-352266F70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A79E434B-6E01-8148-AB00-051DDD4020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3E8B8D-7A8A-794B-83A8-6920142BBBD1}"/>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6" name="Marcador de pie de página 5">
            <a:extLst>
              <a:ext uri="{FF2B5EF4-FFF2-40B4-BE49-F238E27FC236}">
                <a16:creationId xmlns:a16="http://schemas.microsoft.com/office/drawing/2014/main" id="{582F34C9-1A26-0B41-8AE3-21E599CC561A}"/>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782100B2-B969-0340-BEE2-F5FE05353DFA}"/>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6971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ADFDE3-8BDA-6F45-A442-3C2913AE526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C08B3433-597C-7E43-A088-A50E4434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A20DB791-C948-D149-A74A-0C0DFCA0B4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145138C-C370-6E42-902A-0DD2F4F614AE}"/>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6" name="Marcador de pie de página 5">
            <a:extLst>
              <a:ext uri="{FF2B5EF4-FFF2-40B4-BE49-F238E27FC236}">
                <a16:creationId xmlns:a16="http://schemas.microsoft.com/office/drawing/2014/main" id="{9A61561C-CA9F-0943-8A3E-60233368C60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67B72CA4-FB9F-FB4B-8159-119C3846C3CB}"/>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069502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C07BF5-7EFA-9943-8CEE-7006AC893CB6}"/>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BEFF53FB-B16B-7444-99CF-B7533C11E26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0C9133D3-834D-0942-99DE-29F15E8DC436}"/>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5A5A02E1-CB07-7943-ACA2-6FF8387D32DF}"/>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A12BC7A9-2B5F-1841-91C8-9460E3E551A3}"/>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1711478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C11DF48-6A7C-3349-8650-2AA87E5D5E6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5D61C96-3D9F-F745-A812-5EC81CEB48F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B3F61D3C-242D-F544-9883-3EEF515CE808}"/>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CCAB2518-6961-A143-A5EE-C5606EBA486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586FEAD3-1533-7A45-8011-C0C84A1DCD46}"/>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38162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seño personalizado">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CE09D5-8681-04F4-0AD1-7206C3FF51F4}"/>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8EB62C8D-42BE-8DF8-DDA7-6DDCB2389C42}"/>
              </a:ext>
            </a:extLst>
          </p:cNvPr>
          <p:cNvSpPr>
            <a:spLocks noGrp="1"/>
          </p:cNvSpPr>
          <p:nvPr>
            <p:ph type="dt" sz="half" idx="10"/>
          </p:nvPr>
        </p:nvSpPr>
        <p:spPr/>
        <p:txBody>
          <a:bodyPr/>
          <a:lstStyle/>
          <a:p>
            <a:fld id="{BD986248-06F7-A441-A47A-264EBD310E11}" type="datetimeFigureOut">
              <a:rPr lang="es-CO" smtClean="0"/>
              <a:t>11/06/2025</a:t>
            </a:fld>
            <a:endParaRPr lang="es-CO"/>
          </a:p>
        </p:txBody>
      </p:sp>
      <p:sp>
        <p:nvSpPr>
          <p:cNvPr id="4" name="Marcador de pie de página 3">
            <a:extLst>
              <a:ext uri="{FF2B5EF4-FFF2-40B4-BE49-F238E27FC236}">
                <a16:creationId xmlns:a16="http://schemas.microsoft.com/office/drawing/2014/main" id="{19F9D5C3-AD35-C818-D069-AB2D8EBBEEF8}"/>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E106A169-E84D-2DE1-E7CC-7058F9C00ADE}"/>
              </a:ext>
            </a:extLst>
          </p:cNvPr>
          <p:cNvSpPr>
            <a:spLocks noGrp="1"/>
          </p:cNvSpPr>
          <p:nvPr>
            <p:ph type="sldNum" sz="quarter" idx="12"/>
          </p:nvPr>
        </p:nvSpPr>
        <p:spPr/>
        <p:txBody>
          <a:bodyPr/>
          <a:lstStyle/>
          <a:p>
            <a:fld id="{63E15DF6-230E-2E43-B847-68755106EC6D}" type="slidenum">
              <a:rPr lang="es-CO" smtClean="0"/>
              <a:t>‹Nº›</a:t>
            </a:fld>
            <a:endParaRPr lang="es-CO"/>
          </a:p>
        </p:txBody>
      </p:sp>
    </p:spTree>
    <p:extLst>
      <p:ext uri="{BB962C8B-B14F-4D97-AF65-F5344CB8AC3E}">
        <p14:creationId xmlns:p14="http://schemas.microsoft.com/office/powerpoint/2010/main" val="314565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Dos objeto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B3CFEF-4B3E-1E40-B352-B3A3909415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a:extLst>
              <a:ext uri="{FF2B5EF4-FFF2-40B4-BE49-F238E27FC236}">
                <a16:creationId xmlns:a16="http://schemas.microsoft.com/office/drawing/2014/main" id="{9C3B4468-FAB8-9320-17E7-C986A3E9D853}"/>
              </a:ext>
            </a:extLst>
          </p:cNvPr>
          <p:cNvPicPr>
            <a:picLocks noChangeAspect="1"/>
          </p:cNvPicPr>
          <p:nvPr userDrawn="1"/>
        </p:nvPicPr>
        <p:blipFill>
          <a:blip r:embed="rId3"/>
          <a:stretch>
            <a:fillRect/>
          </a:stretch>
        </p:blipFill>
        <p:spPr>
          <a:xfrm>
            <a:off x="0" y="2406"/>
            <a:ext cx="12192000" cy="6853188"/>
          </a:xfrm>
          <a:prstGeom prst="rect">
            <a:avLst/>
          </a:prstGeom>
        </p:spPr>
      </p:pic>
    </p:spTree>
    <p:extLst>
      <p:ext uri="{BB962C8B-B14F-4D97-AF65-F5344CB8AC3E}">
        <p14:creationId xmlns:p14="http://schemas.microsoft.com/office/powerpoint/2010/main" val="510918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6EFFBE1-33C9-1D48-A916-7535B68EC6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F778E02A-26CF-6C46-A280-67C4AA0551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6CE7CDF9-2DDE-C04D-A9B9-78F138A1C3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986248-06F7-A441-A47A-264EBD310E11}" type="datetimeFigureOut">
              <a:rPr lang="es-CO" smtClean="0"/>
              <a:t>11/06/2025</a:t>
            </a:fld>
            <a:endParaRPr lang="es-CO"/>
          </a:p>
        </p:txBody>
      </p:sp>
      <p:sp>
        <p:nvSpPr>
          <p:cNvPr id="5" name="Marcador de pie de página 4">
            <a:extLst>
              <a:ext uri="{FF2B5EF4-FFF2-40B4-BE49-F238E27FC236}">
                <a16:creationId xmlns:a16="http://schemas.microsoft.com/office/drawing/2014/main" id="{767570B4-267C-034E-B58B-04C03C9E55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5041693D-7DB1-1144-97E3-85753EC9A0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E15DF6-230E-2E43-B847-68755106EC6D}" type="slidenum">
              <a:rPr lang="es-CO" smtClean="0"/>
              <a:t>‹Nº›</a:t>
            </a:fld>
            <a:endParaRPr lang="es-CO"/>
          </a:p>
        </p:txBody>
      </p:sp>
    </p:spTree>
    <p:extLst>
      <p:ext uri="{BB962C8B-B14F-4D97-AF65-F5344CB8AC3E}">
        <p14:creationId xmlns:p14="http://schemas.microsoft.com/office/powerpoint/2010/main" val="3062609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5" r:id="rId12"/>
    <p:sldLayoutId id="214748367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ED9AD-CA25-7E4A-2194-2EE9111D9B65}"/>
            </a:ext>
          </a:extLst>
        </p:cNvPr>
        <p:cNvGrpSpPr/>
        <p:nvPr/>
      </p:nvGrpSpPr>
      <p:grpSpPr>
        <a:xfrm>
          <a:off x="0" y="0"/>
          <a:ext cx="0" cy="0"/>
          <a:chOff x="0" y="0"/>
          <a:chExt cx="0" cy="0"/>
        </a:xfrm>
      </p:grpSpPr>
      <p:sp>
        <p:nvSpPr>
          <p:cNvPr id="2" name="TextBox 66">
            <a:extLst>
              <a:ext uri="{FF2B5EF4-FFF2-40B4-BE49-F238E27FC236}">
                <a16:creationId xmlns:a16="http://schemas.microsoft.com/office/drawing/2014/main" id="{E4E97D3F-C9D8-CDEA-7967-01CD235A8C4B}"/>
              </a:ext>
            </a:extLst>
          </p:cNvPr>
          <p:cNvSpPr txBox="1"/>
          <p:nvPr/>
        </p:nvSpPr>
        <p:spPr>
          <a:xfrm>
            <a:off x="359343" y="968947"/>
            <a:ext cx="11473313" cy="1731241"/>
          </a:xfrm>
          <a:prstGeom prst="rect">
            <a:avLst/>
          </a:prstGeom>
          <a:noFill/>
          <a:ln w="12700" cap="flat">
            <a:noFill/>
            <a:miter lim="400000"/>
          </a:ln>
          <a:effectLst/>
        </p:spPr>
        <p:txBody>
          <a:bodyPr wrap="square" lIns="34289" tIns="34289" rIns="34289" bIns="34289" numCol="1" anchor="b">
            <a:spAutoFit/>
          </a:bodyPr>
          <a:lstStyle>
            <a:defPPr>
              <a:defRPr lang="fr-FR"/>
            </a:defPPr>
            <a:lvl1pPr algn="r">
              <a:defRPr b="1">
                <a:solidFill>
                  <a:srgbClr val="595959"/>
                </a:solidFill>
                <a:latin typeface="+mj-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5400" dirty="0">
                <a:solidFill>
                  <a:prstClr val="white"/>
                </a:solidFill>
                <a:latin typeface="WORK SANS BOLD ROMAN"/>
              </a:rPr>
              <a:t>Sistema Integrado de Gestión y Autocontrol - SIGA</a:t>
            </a:r>
            <a:endParaRPr kumimoji="0" lang="es-MX" sz="5400" b="1" i="0" u="none" strike="noStrike" kern="1200" cap="none" spc="0" normalizeH="0" baseline="0" noProof="0" dirty="0">
              <a:ln>
                <a:noFill/>
              </a:ln>
              <a:solidFill>
                <a:prstClr val="white"/>
              </a:solidFill>
              <a:effectLst/>
              <a:uLnTx/>
              <a:uFillTx/>
              <a:latin typeface="WORK SANS BOLD ROMAN"/>
            </a:endParaRPr>
          </a:p>
        </p:txBody>
      </p:sp>
      <p:cxnSp>
        <p:nvCxnSpPr>
          <p:cNvPr id="3" name="Conector recto 2">
            <a:extLst>
              <a:ext uri="{FF2B5EF4-FFF2-40B4-BE49-F238E27FC236}">
                <a16:creationId xmlns:a16="http://schemas.microsoft.com/office/drawing/2014/main" id="{570C74DD-429D-0ACA-7387-AA4EA1CAA931}"/>
              </a:ext>
            </a:extLst>
          </p:cNvPr>
          <p:cNvCxnSpPr>
            <a:cxnSpLocks/>
          </p:cNvCxnSpPr>
          <p:nvPr/>
        </p:nvCxnSpPr>
        <p:spPr>
          <a:xfrm>
            <a:off x="4393517" y="2734814"/>
            <a:ext cx="362898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66">
            <a:extLst>
              <a:ext uri="{FF2B5EF4-FFF2-40B4-BE49-F238E27FC236}">
                <a16:creationId xmlns:a16="http://schemas.microsoft.com/office/drawing/2014/main" id="{737F4989-DD04-4331-B056-5A3131C1FBC0}"/>
              </a:ext>
            </a:extLst>
          </p:cNvPr>
          <p:cNvSpPr txBox="1"/>
          <p:nvPr/>
        </p:nvSpPr>
        <p:spPr>
          <a:xfrm>
            <a:off x="1877945" y="3005039"/>
            <a:ext cx="9057736" cy="2223684"/>
          </a:xfrm>
          <a:prstGeom prst="rect">
            <a:avLst/>
          </a:prstGeom>
          <a:noFill/>
          <a:ln w="12700" cap="flat">
            <a:noFill/>
            <a:miter lim="400000"/>
          </a:ln>
          <a:effectLst/>
        </p:spPr>
        <p:txBody>
          <a:bodyPr wrap="square" lIns="34289" tIns="34289" rIns="34289" bIns="34289" numCol="1" anchor="b">
            <a:spAutoFit/>
          </a:bodyPr>
          <a:lstStyle>
            <a:defPPr>
              <a:defRPr lang="fr-FR"/>
            </a:defPPr>
            <a:lvl1pPr algn="r">
              <a:defRPr b="1">
                <a:solidFill>
                  <a:srgbClr val="595959"/>
                </a:solidFill>
                <a:latin typeface="+mj-lt"/>
              </a:defRPr>
            </a:lvl1pPr>
          </a:lstStyle>
          <a:p>
            <a:pPr marL="514350" lvl="0" indent="-514350" algn="l">
              <a:buAutoNum type="arabicPeriod"/>
              <a:defRPr/>
            </a:pPr>
            <a:r>
              <a:rPr lang="es-ES" sz="2800" dirty="0">
                <a:solidFill>
                  <a:prstClr val="white"/>
                </a:solidFill>
                <a:latin typeface="WORK SANS BOLD ROMAN"/>
              </a:rPr>
              <a:t>Plan de Control de Calidad del Servicio – SNC.</a:t>
            </a:r>
          </a:p>
          <a:p>
            <a:pPr marL="514350" lvl="0" indent="-514350" algn="l">
              <a:buAutoNum type="arabicPeriod"/>
              <a:defRPr/>
            </a:pPr>
            <a:r>
              <a:rPr lang="es-CO" sz="2800" dirty="0">
                <a:solidFill>
                  <a:prstClr val="white"/>
                </a:solidFill>
                <a:latin typeface="WORK SANS BOLD ROMAN"/>
              </a:rPr>
              <a:t>Planes de Mejoramiento – Avances.</a:t>
            </a:r>
          </a:p>
          <a:p>
            <a:pPr marL="514350" lvl="0" indent="-514350" algn="l">
              <a:buAutoNum type="arabicPeriod"/>
              <a:defRPr/>
            </a:pPr>
            <a:r>
              <a:rPr lang="es-CO" sz="2800" dirty="0">
                <a:solidFill>
                  <a:prstClr val="white"/>
                </a:solidFill>
                <a:latin typeface="WORK SANS BOLD ROMAN"/>
              </a:rPr>
              <a:t>Indicadores Gestión y Riesgos.</a:t>
            </a:r>
            <a:endParaRPr lang="es-ES" sz="2800" dirty="0">
              <a:solidFill>
                <a:prstClr val="white"/>
              </a:solidFill>
              <a:latin typeface="WORK SANS BOLD ROMAN"/>
            </a:endParaRPr>
          </a:p>
          <a:p>
            <a:pPr marL="514350" lvl="0" indent="-514350" algn="l">
              <a:buAutoNum type="arabicPeriod"/>
              <a:defRPr/>
            </a:pPr>
            <a:r>
              <a:rPr lang="es-ES" sz="2800" dirty="0">
                <a:solidFill>
                  <a:prstClr val="white"/>
                </a:solidFill>
                <a:latin typeface="WORK SANS BOLD ROMAN"/>
              </a:rPr>
              <a:t>Plan de Mantenimiento y Mejoramiento PAMM.</a:t>
            </a:r>
          </a:p>
          <a:p>
            <a:pPr marL="514350" lvl="0" indent="-514350" algn="l">
              <a:buAutoNum type="arabicPeriod"/>
              <a:defRPr/>
            </a:pPr>
            <a:r>
              <a:rPr lang="es-CO" sz="2800" dirty="0">
                <a:solidFill>
                  <a:prstClr val="white"/>
                </a:solidFill>
                <a:latin typeface="WORK SANS BOLD ROMAN"/>
              </a:rPr>
              <a:t>SG- SST.</a:t>
            </a:r>
            <a:endParaRPr lang="es-ES" sz="2800" dirty="0">
              <a:solidFill>
                <a:prstClr val="white"/>
              </a:solidFill>
              <a:latin typeface="WORK SANS BOLD ROMAN"/>
            </a:endParaRPr>
          </a:p>
        </p:txBody>
      </p:sp>
    </p:spTree>
    <p:extLst>
      <p:ext uri="{BB962C8B-B14F-4D97-AF65-F5344CB8AC3E}">
        <p14:creationId xmlns:p14="http://schemas.microsoft.com/office/powerpoint/2010/main" val="332894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3600" b="1" u="none" strike="noStrike" kern="1200" cap="none" spc="0" normalizeH="0" baseline="0" noProof="0" dirty="0">
                <a:ln>
                  <a:noFill/>
                </a:ln>
                <a:solidFill>
                  <a:srgbClr val="38AA00"/>
                </a:solidFill>
                <a:effectLst/>
                <a:uLnTx/>
                <a:uFillTx/>
                <a:latin typeface="WORK SANS BOLD ROMAN" pitchFamily="2" charset="77"/>
              </a:rPr>
              <a:t>1.</a:t>
            </a:r>
            <a:r>
              <a:rPr kumimoji="0" lang="es-CO" sz="3600" b="1" u="none" strike="noStrike" kern="1200" cap="none" spc="0" normalizeH="0" noProof="0" dirty="0">
                <a:ln>
                  <a:noFill/>
                </a:ln>
                <a:solidFill>
                  <a:srgbClr val="38AA00"/>
                </a:solidFill>
                <a:effectLst/>
                <a:uLnTx/>
                <a:uFillTx/>
                <a:latin typeface="WORK SANS BOLD ROMAN" pitchFamily="2" charset="77"/>
              </a:rPr>
              <a:t> </a:t>
            </a:r>
            <a:r>
              <a:rPr kumimoji="0" lang="es-CO" sz="3600" b="1" u="none" strike="noStrike" kern="1200" cap="none" spc="0" normalizeH="0" baseline="0" noProof="0" dirty="0">
                <a:ln>
                  <a:noFill/>
                </a:ln>
                <a:solidFill>
                  <a:srgbClr val="38AA00"/>
                </a:solidFill>
                <a:effectLst/>
                <a:uLnTx/>
                <a:uFillTx/>
                <a:latin typeface="WORK SANS BOLD ROMAN" pitchFamily="2" charset="77"/>
              </a:rPr>
              <a:t>PCCS</a:t>
            </a:r>
            <a:r>
              <a:rPr kumimoji="0" lang="es-CO" sz="3600" b="1" u="none" strike="noStrike" kern="1200" cap="none" spc="0" normalizeH="0" noProof="0" dirty="0">
                <a:ln>
                  <a:noFill/>
                </a:ln>
                <a:solidFill>
                  <a:srgbClr val="38AA00"/>
                </a:solidFill>
                <a:effectLst/>
                <a:uLnTx/>
                <a:uFillTx/>
                <a:latin typeface="WORK SANS BOLD ROMAN" pitchFamily="2" charset="77"/>
              </a:rPr>
              <a:t> - SNC</a:t>
            </a:r>
            <a:endParaRPr kumimoji="0" lang="es-CO" sz="3600" b="1" u="none" strike="noStrike" kern="1200" cap="none" spc="0" normalizeH="0" baseline="0" noProof="0" dirty="0">
              <a:ln>
                <a:noFill/>
              </a:ln>
              <a:solidFill>
                <a:srgbClr val="38AA00"/>
              </a:solidFill>
              <a:effectLst/>
              <a:uLnTx/>
              <a:uFillTx/>
              <a:latin typeface="WORK SANS BOLD ROMAN" pitchFamily="2" charset="77"/>
            </a:endParaRP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sp>
        <p:nvSpPr>
          <p:cNvPr id="24" name="AutoShape 2" descr="blob:https://web.whatsapp.com/9b48e857-9164-48f1-90bf-6f5a24901478">
            <a:extLst>
              <a:ext uri="{FF2B5EF4-FFF2-40B4-BE49-F238E27FC236}">
                <a16:creationId xmlns:a16="http://schemas.microsoft.com/office/drawing/2014/main" id="{21874B8E-EE13-480C-B82A-96911F9D4E3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graphicFrame>
        <p:nvGraphicFramePr>
          <p:cNvPr id="19" name="Tabla 18">
            <a:extLst>
              <a:ext uri="{FF2B5EF4-FFF2-40B4-BE49-F238E27FC236}">
                <a16:creationId xmlns:a16="http://schemas.microsoft.com/office/drawing/2014/main" id="{A6A8DB7C-AE41-47CB-A81A-1EAABB3D0579}"/>
              </a:ext>
            </a:extLst>
          </p:cNvPr>
          <p:cNvGraphicFramePr>
            <a:graphicFrameLocks noGrp="1"/>
          </p:cNvGraphicFramePr>
          <p:nvPr>
            <p:extLst>
              <p:ext uri="{D42A27DB-BD31-4B8C-83A1-F6EECF244321}">
                <p14:modId xmlns:p14="http://schemas.microsoft.com/office/powerpoint/2010/main" val="2034631111"/>
              </p:ext>
            </p:extLst>
          </p:nvPr>
        </p:nvGraphicFramePr>
        <p:xfrm>
          <a:off x="486430" y="887119"/>
          <a:ext cx="11362670" cy="5874973"/>
        </p:xfrm>
        <a:graphic>
          <a:graphicData uri="http://schemas.openxmlformats.org/drawingml/2006/table">
            <a:tbl>
              <a:tblPr/>
              <a:tblGrid>
                <a:gridCol w="1019930">
                  <a:extLst>
                    <a:ext uri="{9D8B030D-6E8A-4147-A177-3AD203B41FA5}">
                      <a16:colId xmlns:a16="http://schemas.microsoft.com/office/drawing/2014/main" val="4095464503"/>
                    </a:ext>
                  </a:extLst>
                </a:gridCol>
                <a:gridCol w="5051107">
                  <a:extLst>
                    <a:ext uri="{9D8B030D-6E8A-4147-A177-3AD203B41FA5}">
                      <a16:colId xmlns:a16="http://schemas.microsoft.com/office/drawing/2014/main" val="3494421313"/>
                    </a:ext>
                  </a:extLst>
                </a:gridCol>
                <a:gridCol w="1288647">
                  <a:extLst>
                    <a:ext uri="{9D8B030D-6E8A-4147-A177-3AD203B41FA5}">
                      <a16:colId xmlns:a16="http://schemas.microsoft.com/office/drawing/2014/main" val="2346551774"/>
                    </a:ext>
                  </a:extLst>
                </a:gridCol>
                <a:gridCol w="4002986">
                  <a:extLst>
                    <a:ext uri="{9D8B030D-6E8A-4147-A177-3AD203B41FA5}">
                      <a16:colId xmlns:a16="http://schemas.microsoft.com/office/drawing/2014/main" val="1044657603"/>
                    </a:ext>
                  </a:extLst>
                </a:gridCol>
              </a:tblGrid>
              <a:tr h="388800">
                <a:tc>
                  <a:txBody>
                    <a:bodyPr/>
                    <a:lstStyle/>
                    <a:p>
                      <a:pPr algn="just">
                        <a:spcAft>
                          <a:spcPts val="0"/>
                        </a:spcAft>
                      </a:pPr>
                      <a:r>
                        <a:rPr lang="es-ES" sz="1400" b="1" i="0" dirty="0">
                          <a:solidFill>
                            <a:srgbClr val="000000"/>
                          </a:solidFill>
                          <a:effectLst/>
                          <a:latin typeface="+mn-lt"/>
                        </a:rPr>
                        <a:t>Proceso</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spcAft>
                          <a:spcPts val="0"/>
                        </a:spcAft>
                      </a:pPr>
                      <a:r>
                        <a:rPr lang="es-ES" sz="1400" b="1" i="0" dirty="0">
                          <a:solidFill>
                            <a:srgbClr val="000000"/>
                          </a:solidFill>
                          <a:effectLst/>
                          <a:latin typeface="+mn-lt"/>
                        </a:rPr>
                        <a:t>Control</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spcAft>
                          <a:spcPts val="0"/>
                        </a:spcAft>
                      </a:pPr>
                      <a:r>
                        <a:rPr lang="es-ES" sz="1400" b="1" i="0" dirty="0">
                          <a:solidFill>
                            <a:srgbClr val="000000"/>
                          </a:solidFill>
                          <a:effectLst/>
                          <a:latin typeface="+mn-lt"/>
                        </a:rPr>
                        <a:t>Responsable</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just">
                        <a:spcAft>
                          <a:spcPts val="0"/>
                        </a:spcAft>
                      </a:pPr>
                      <a:r>
                        <a:rPr lang="es-ES" sz="1400" b="1" i="0" dirty="0">
                          <a:solidFill>
                            <a:srgbClr val="000000"/>
                          </a:solidFill>
                          <a:effectLst/>
                          <a:latin typeface="+mn-lt"/>
                        </a:rPr>
                        <a:t>Evidencia</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666402803"/>
                  </a:ext>
                </a:extLst>
              </a:tr>
              <a:tr h="353211">
                <a:tc rowSpan="6">
                  <a:txBody>
                    <a:bodyPr/>
                    <a:lstStyle/>
                    <a:p>
                      <a:pPr algn="just">
                        <a:spcAft>
                          <a:spcPts val="0"/>
                        </a:spcAft>
                      </a:pPr>
                      <a:r>
                        <a:rPr lang="es-ES" sz="1400" b="1" i="0" dirty="0">
                          <a:solidFill>
                            <a:srgbClr val="000000"/>
                          </a:solidFill>
                          <a:effectLst/>
                          <a:latin typeface="+mn-lt"/>
                        </a:rPr>
                        <a:t>GFPI</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Verificar la aprobación de la oferta en el Sofia Plus conforme a soportes.</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4">
                  <a:txBody>
                    <a:bodyPr/>
                    <a:lstStyle/>
                    <a:p>
                      <a:pPr algn="just">
                        <a:spcAft>
                          <a:spcPts val="0"/>
                        </a:spcAft>
                      </a:pPr>
                      <a:r>
                        <a:rPr lang="en-US" sz="1400" i="0" dirty="0">
                          <a:solidFill>
                            <a:srgbClr val="000000"/>
                          </a:solidFill>
                          <a:effectLst/>
                          <a:latin typeface="+mn-lt"/>
                        </a:rPr>
                        <a:t>Nayarit Castro</a:t>
                      </a:r>
                      <a:endParaRPr lang="en-US" sz="1400" i="0" dirty="0">
                        <a:effectLst/>
                        <a:latin typeface="+mn-lt"/>
                      </a:endParaRPr>
                    </a:p>
                    <a:p>
                      <a:pPr algn="just">
                        <a:spcAft>
                          <a:spcPts val="0"/>
                        </a:spcAft>
                      </a:pPr>
                      <a:r>
                        <a:rPr lang="en-US" sz="1400" i="0" dirty="0">
                          <a:solidFill>
                            <a:srgbClr val="000000"/>
                          </a:solidFill>
                          <a:effectLst/>
                          <a:latin typeface="+mn-lt"/>
                        </a:rPr>
                        <a:t>William Muñoz</a:t>
                      </a:r>
                    </a:p>
                    <a:p>
                      <a:pPr algn="just">
                        <a:spcAft>
                          <a:spcPts val="0"/>
                        </a:spcAft>
                      </a:pPr>
                      <a:r>
                        <a:rPr lang="en-US" sz="1400" i="0" dirty="0">
                          <a:solidFill>
                            <a:srgbClr val="000000"/>
                          </a:solidFill>
                          <a:effectLst/>
                          <a:latin typeface="+mn-lt"/>
                        </a:rPr>
                        <a:t>John </a:t>
                      </a:r>
                      <a:r>
                        <a:rPr lang="en-US" sz="1400" i="0" dirty="0" err="1">
                          <a:solidFill>
                            <a:srgbClr val="000000"/>
                          </a:solidFill>
                          <a:effectLst/>
                          <a:latin typeface="+mn-lt"/>
                        </a:rPr>
                        <a:t>Albeiro</a:t>
                      </a:r>
                      <a:r>
                        <a:rPr lang="en-US" sz="1400" i="0" dirty="0">
                          <a:solidFill>
                            <a:srgbClr val="000000"/>
                          </a:solidFill>
                          <a:effectLst/>
                          <a:latin typeface="+mn-lt"/>
                        </a:rPr>
                        <a:t> G.</a:t>
                      </a:r>
                      <a:endParaRPr lang="en-U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Acta de aprobación- revisión de la oferta II </a:t>
                      </a:r>
                      <a:r>
                        <a:rPr lang="es-ES" sz="1400" i="0" dirty="0" err="1">
                          <a:solidFill>
                            <a:srgbClr val="000000"/>
                          </a:solidFill>
                          <a:effectLst/>
                          <a:latin typeface="+mn-lt"/>
                        </a:rPr>
                        <a:t>trim</a:t>
                      </a:r>
                      <a:r>
                        <a:rPr lang="es-ES" sz="1400" i="0" dirty="0">
                          <a:solidFill>
                            <a:srgbClr val="000000"/>
                          </a:solidFill>
                          <a:effectLst/>
                          <a:latin typeface="+mn-lt"/>
                        </a:rPr>
                        <a:t>. 2025.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4867676"/>
                  </a:ext>
                </a:extLst>
              </a:tr>
              <a:tr h="407387">
                <a:tc vMerge="1">
                  <a:txBody>
                    <a:bodyPr/>
                    <a:lstStyle/>
                    <a:p>
                      <a:endParaRPr lang="es-ES"/>
                    </a:p>
                  </a:txBody>
                  <a:tcPr/>
                </a:tc>
                <a:tc>
                  <a:txBody>
                    <a:bodyPr/>
                    <a:lstStyle/>
                    <a:p>
                      <a:pPr algn="just">
                        <a:spcAft>
                          <a:spcPts val="0"/>
                        </a:spcAft>
                      </a:pPr>
                      <a:r>
                        <a:rPr lang="es-ES" sz="1400" i="0" dirty="0">
                          <a:solidFill>
                            <a:srgbClr val="000000"/>
                          </a:solidFill>
                          <a:effectLst/>
                          <a:latin typeface="+mn-lt"/>
                        </a:rPr>
                        <a:t>Seguimiento al registro de la alternativa de etapa productiva elegida por el aprendiz, en Sofia Plus</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ES"/>
                    </a:p>
                  </a:txBody>
                  <a:tcPr/>
                </a:tc>
                <a:tc>
                  <a:txBody>
                    <a:bodyPr/>
                    <a:lstStyle/>
                    <a:p>
                      <a:pPr algn="just">
                        <a:spcAft>
                          <a:spcPts val="0"/>
                        </a:spcAft>
                      </a:pPr>
                      <a:r>
                        <a:rPr lang="es-ES" sz="1400" i="0">
                          <a:solidFill>
                            <a:srgbClr val="000000"/>
                          </a:solidFill>
                          <a:effectLst/>
                          <a:latin typeface="+mn-lt"/>
                        </a:rPr>
                        <a:t>Reporte de SofíaPlus (DF-54), análisis respectivo.</a:t>
                      </a:r>
                      <a:endParaRPr lang="es-ES" sz="1400" i="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26218821"/>
                  </a:ext>
                </a:extLst>
              </a:tr>
              <a:tr h="648000">
                <a:tc vMerge="1">
                  <a:txBody>
                    <a:bodyPr/>
                    <a:lstStyle/>
                    <a:p>
                      <a:endParaRPr lang="es-ES"/>
                    </a:p>
                  </a:txBody>
                  <a:tcPr/>
                </a:tc>
                <a:tc>
                  <a:txBody>
                    <a:bodyPr/>
                    <a:lstStyle/>
                    <a:p>
                      <a:pPr algn="just">
                        <a:spcAft>
                          <a:spcPts val="0"/>
                        </a:spcAft>
                      </a:pPr>
                      <a:r>
                        <a:rPr lang="es-ES" sz="1400" i="0" dirty="0">
                          <a:solidFill>
                            <a:srgbClr val="000000"/>
                          </a:solidFill>
                          <a:effectLst/>
                          <a:latin typeface="+mn-lt"/>
                        </a:rPr>
                        <a:t>Verificar que no existan novedades en el ambiente de aprendizaje (reporte de novedades en ambiente de aprendizaje GFPI-F-021) requeridos en el diseño y desarrollo del programa de formación.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ES"/>
                    </a:p>
                  </a:txBody>
                  <a:tcPr/>
                </a:tc>
                <a:tc>
                  <a:txBody>
                    <a:bodyPr/>
                    <a:lstStyle/>
                    <a:p>
                      <a:pPr algn="just">
                        <a:spcAft>
                          <a:spcPts val="0"/>
                        </a:spcAft>
                      </a:pPr>
                      <a:r>
                        <a:rPr lang="es-ES" sz="1400" i="0" dirty="0">
                          <a:solidFill>
                            <a:srgbClr val="000000"/>
                          </a:solidFill>
                          <a:effectLst/>
                          <a:latin typeface="+mn-lt"/>
                        </a:rPr>
                        <a:t>GFPI-F-021 diligenciados II trimestre 2025. </a:t>
                      </a:r>
                      <a:endParaRPr lang="es-ES" sz="1400" i="0" dirty="0">
                        <a:effectLst/>
                        <a:latin typeface="+mn-lt"/>
                      </a:endParaRPr>
                    </a:p>
                    <a:p>
                      <a:pPr algn="just">
                        <a:spcAft>
                          <a:spcPts val="0"/>
                        </a:spcAft>
                      </a:pPr>
                      <a:r>
                        <a:rPr lang="es-ES" sz="1400" i="0" dirty="0">
                          <a:solidFill>
                            <a:srgbClr val="000000"/>
                          </a:solidFill>
                          <a:effectLst/>
                          <a:latin typeface="+mn-lt"/>
                        </a:rPr>
                        <a:t>Actas de infraestructura.</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06719780"/>
                  </a:ext>
                </a:extLst>
              </a:tr>
              <a:tr h="0">
                <a:tc vMerge="1">
                  <a:txBody>
                    <a:bodyPr/>
                    <a:lstStyle/>
                    <a:p>
                      <a:endParaRPr lang="es-ES"/>
                    </a:p>
                  </a:txBody>
                  <a:tcPr/>
                </a:tc>
                <a:tc>
                  <a:txBody>
                    <a:bodyPr/>
                    <a:lstStyle/>
                    <a:p>
                      <a:pPr algn="just">
                        <a:spcAft>
                          <a:spcPts val="0"/>
                        </a:spcAft>
                      </a:pPr>
                      <a:r>
                        <a:rPr lang="es-ES" sz="1400" i="0" dirty="0">
                          <a:solidFill>
                            <a:srgbClr val="000000"/>
                          </a:solidFill>
                          <a:effectLst/>
                          <a:latin typeface="+mn-lt"/>
                        </a:rPr>
                        <a:t>Verificar que el instructor programado cumpla el perfil establecido para la competencia en el diseño curricular.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ES"/>
                    </a:p>
                  </a:txBody>
                  <a:tcPr/>
                </a:tc>
                <a:tc>
                  <a:txBody>
                    <a:bodyPr/>
                    <a:lstStyle/>
                    <a:p>
                      <a:pPr algn="just">
                        <a:spcAft>
                          <a:spcPts val="0"/>
                        </a:spcAft>
                      </a:pPr>
                      <a:r>
                        <a:rPr lang="es-ES" sz="1400" i="0" dirty="0">
                          <a:solidFill>
                            <a:srgbClr val="000000"/>
                          </a:solidFill>
                          <a:effectLst/>
                          <a:latin typeface="+mn-lt"/>
                        </a:rPr>
                        <a:t>Acta de verificación de perfiles de instructores programados del II </a:t>
                      </a:r>
                      <a:r>
                        <a:rPr lang="es-ES" sz="1400" i="0" dirty="0" err="1">
                          <a:solidFill>
                            <a:srgbClr val="000000"/>
                          </a:solidFill>
                          <a:effectLst/>
                          <a:latin typeface="+mn-lt"/>
                        </a:rPr>
                        <a:t>trim</a:t>
                      </a:r>
                      <a:r>
                        <a:rPr lang="es-ES" sz="1400" i="0" dirty="0">
                          <a:solidFill>
                            <a:srgbClr val="000000"/>
                          </a:solidFill>
                          <a:effectLst/>
                          <a:latin typeface="+mn-lt"/>
                        </a:rPr>
                        <a:t>. 2025. (muestra del 20%).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31702920"/>
                  </a:ext>
                </a:extLst>
              </a:tr>
              <a:tr h="777600">
                <a:tc vMerge="1">
                  <a:txBody>
                    <a:bodyPr/>
                    <a:lstStyle/>
                    <a:p>
                      <a:endParaRPr lang="es-ES"/>
                    </a:p>
                  </a:txBody>
                  <a:tcPr/>
                </a:tc>
                <a:tc>
                  <a:txBody>
                    <a:bodyPr/>
                    <a:lstStyle/>
                    <a:p>
                      <a:pPr algn="just">
                        <a:spcAft>
                          <a:spcPts val="0"/>
                        </a:spcAft>
                      </a:pPr>
                      <a:r>
                        <a:rPr lang="es-ES" sz="1400" i="0" dirty="0">
                          <a:solidFill>
                            <a:srgbClr val="000000"/>
                          </a:solidFill>
                          <a:effectLst/>
                          <a:latin typeface="+mn-lt"/>
                        </a:rPr>
                        <a:t>Juicios evaluativos de los resultados de aprendizaje registrados en el sistema de gestión académico-administrativa dentro de los 8 días hábiles siguientes a su evaluación.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just">
                        <a:spcAft>
                          <a:spcPts val="0"/>
                        </a:spcAft>
                      </a:pPr>
                      <a:r>
                        <a:rPr lang="es-ES" sz="1400" i="0" dirty="0">
                          <a:solidFill>
                            <a:srgbClr val="000000"/>
                          </a:solidFill>
                          <a:effectLst/>
                          <a:latin typeface="+mn-lt"/>
                        </a:rPr>
                        <a:t>Nayarit Castro</a:t>
                      </a:r>
                    </a:p>
                    <a:p>
                      <a:pPr algn="just">
                        <a:spcAft>
                          <a:spcPts val="0"/>
                        </a:spcAft>
                      </a:pPr>
                      <a:r>
                        <a:rPr lang="es-CO" sz="1400" i="0" dirty="0">
                          <a:solidFill>
                            <a:srgbClr val="000000"/>
                          </a:solidFill>
                          <a:effectLst/>
                          <a:latin typeface="+mn-lt"/>
                        </a:rPr>
                        <a:t>J</a:t>
                      </a:r>
                      <a:r>
                        <a:rPr lang="es-ES" sz="1400" i="0" dirty="0" err="1">
                          <a:solidFill>
                            <a:srgbClr val="000000"/>
                          </a:solidFill>
                          <a:effectLst/>
                          <a:latin typeface="+mn-lt"/>
                        </a:rPr>
                        <a:t>ohn</a:t>
                      </a:r>
                      <a:r>
                        <a:rPr lang="es-ES" sz="1400" i="0" dirty="0">
                          <a:solidFill>
                            <a:srgbClr val="000000"/>
                          </a:solidFill>
                          <a:effectLst/>
                          <a:latin typeface="+mn-lt"/>
                        </a:rPr>
                        <a:t> Albeiro G.</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Acta de seguimiento a portafolio instructores y emisión de juicios en plataforma </a:t>
                      </a:r>
                      <a:r>
                        <a:rPr lang="es-ES" sz="1400" i="0" dirty="0" err="1">
                          <a:solidFill>
                            <a:srgbClr val="000000"/>
                          </a:solidFill>
                          <a:effectLst/>
                          <a:latin typeface="+mn-lt"/>
                        </a:rPr>
                        <a:t>SofiaPlus</a:t>
                      </a:r>
                      <a:r>
                        <a:rPr lang="es-ES" sz="1400" i="0" dirty="0">
                          <a:solidFill>
                            <a:srgbClr val="000000"/>
                          </a:solidFill>
                          <a:effectLst/>
                          <a:latin typeface="+mn-lt"/>
                        </a:rPr>
                        <a:t>. </a:t>
                      </a:r>
                      <a:endParaRPr lang="es-ES" sz="1400" i="0" dirty="0">
                        <a:effectLst/>
                        <a:latin typeface="+mn-lt"/>
                      </a:endParaRPr>
                    </a:p>
                    <a:p>
                      <a:pPr algn="just">
                        <a:spcAft>
                          <a:spcPts val="0"/>
                        </a:spcAft>
                      </a:pPr>
                      <a:r>
                        <a:rPr lang="es-ES" sz="1400" i="0" dirty="0">
                          <a:solidFill>
                            <a:srgbClr val="000000"/>
                          </a:solidFill>
                          <a:effectLst/>
                          <a:latin typeface="+mn-lt"/>
                        </a:rPr>
                        <a:t>Muestra:           30% del universo de aprendices que se encuentran en estado en formación.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36354994"/>
                  </a:ext>
                </a:extLst>
              </a:tr>
              <a:tr h="1166399">
                <a:tc vMerge="1">
                  <a:txBody>
                    <a:bodyPr/>
                    <a:lstStyle/>
                    <a:p>
                      <a:endParaRPr lang="es-ES"/>
                    </a:p>
                  </a:txBody>
                  <a:tcPr/>
                </a:tc>
                <a:tc>
                  <a:txBody>
                    <a:bodyPr/>
                    <a:lstStyle/>
                    <a:p>
                      <a:pPr algn="just">
                        <a:spcAft>
                          <a:spcPts val="0"/>
                        </a:spcAft>
                      </a:pPr>
                      <a:r>
                        <a:rPr lang="es-ES" sz="1400" i="0" dirty="0">
                          <a:solidFill>
                            <a:srgbClr val="000000"/>
                          </a:solidFill>
                          <a:effectLst/>
                          <a:latin typeface="+mn-lt"/>
                        </a:rPr>
                        <a:t>Acompañamiento y seguimiento de los aprendices que por fase o tiempo de la ficha se encuentran en etapa productiva. </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ES"/>
                    </a:p>
                  </a:txBody>
                  <a:tcPr/>
                </a:tc>
                <a:tc>
                  <a:txBody>
                    <a:bodyPr/>
                    <a:lstStyle/>
                    <a:p>
                      <a:pPr algn="just">
                        <a:spcAft>
                          <a:spcPts val="0"/>
                        </a:spcAft>
                      </a:pPr>
                      <a:r>
                        <a:rPr lang="es-ES" sz="1400" i="0" dirty="0">
                          <a:solidFill>
                            <a:srgbClr val="000000"/>
                          </a:solidFill>
                          <a:effectLst/>
                          <a:latin typeface="+mn-lt"/>
                        </a:rPr>
                        <a:t>Seguimientos realizados y evidenciados por el instructor bajo el formato planeación, seguimiento y evaluación de etapa productiva GFPI-F-023 (V.05) a los aprendices que están realizando la etapa productiva. Muestra: 100% de los seguimientos II </a:t>
                      </a:r>
                      <a:r>
                        <a:rPr lang="es-ES" sz="1400" i="0" dirty="0" err="1">
                          <a:solidFill>
                            <a:srgbClr val="000000"/>
                          </a:solidFill>
                          <a:effectLst/>
                          <a:latin typeface="+mn-lt"/>
                        </a:rPr>
                        <a:t>trim</a:t>
                      </a:r>
                      <a:r>
                        <a:rPr lang="es-ES" sz="1400" i="0" dirty="0">
                          <a:solidFill>
                            <a:srgbClr val="000000"/>
                          </a:solidFill>
                          <a:effectLst/>
                          <a:latin typeface="+mn-lt"/>
                        </a:rPr>
                        <a:t>.</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14830468"/>
                  </a:ext>
                </a:extLst>
              </a:tr>
              <a:tr h="777600">
                <a:tc>
                  <a:txBody>
                    <a:bodyPr/>
                    <a:lstStyle/>
                    <a:p>
                      <a:pPr algn="just">
                        <a:spcAft>
                          <a:spcPts val="0"/>
                        </a:spcAft>
                      </a:pPr>
                      <a:r>
                        <a:rPr lang="es-ES" sz="1400" b="1" i="0">
                          <a:solidFill>
                            <a:srgbClr val="000000"/>
                          </a:solidFill>
                          <a:effectLst/>
                          <a:latin typeface="+mn-lt"/>
                        </a:rPr>
                        <a:t>GIC</a:t>
                      </a:r>
                      <a:endParaRPr lang="es-ES" sz="1400" i="0">
                        <a:effectLst/>
                        <a:latin typeface="+mn-lt"/>
                      </a:endParaRPr>
                    </a:p>
                  </a:txBody>
                  <a:tcPr marL="5267" marR="5267" marT="5267" marB="526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Registro de información en el sistema unificado documental SENNOVA (SUD) 2025 o en el espacio establecido por la Dirección de Formación.</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Lizeth </a:t>
                      </a:r>
                      <a:r>
                        <a:rPr lang="es-ES" sz="1400" i="0" dirty="0" err="1">
                          <a:solidFill>
                            <a:srgbClr val="000000"/>
                          </a:solidFill>
                          <a:effectLst/>
                          <a:latin typeface="+mn-lt"/>
                        </a:rPr>
                        <a:t>Chatez</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just">
                        <a:spcAft>
                          <a:spcPts val="0"/>
                        </a:spcAft>
                      </a:pPr>
                      <a:r>
                        <a:rPr lang="es-ES" sz="1400" i="0" dirty="0">
                          <a:solidFill>
                            <a:srgbClr val="000000"/>
                          </a:solidFill>
                          <a:effectLst/>
                          <a:latin typeface="+mn-lt"/>
                        </a:rPr>
                        <a:t>Acta o documento que evidencie el cargue de la información en el sistema unificado para el II trimestre 2025 o su nota respectiva en donde indiquen que aún no se cuentan con lineamientos desde la DG.</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76289944"/>
                  </a:ext>
                </a:extLst>
              </a:tr>
              <a:tr h="471374">
                <a:tc>
                  <a:txBody>
                    <a:bodyPr/>
                    <a:lstStyle/>
                    <a:p>
                      <a:pPr algn="just">
                        <a:spcAft>
                          <a:spcPts val="0"/>
                        </a:spcAft>
                      </a:pPr>
                      <a:r>
                        <a:rPr lang="es-ES" sz="1400" b="1" i="0">
                          <a:solidFill>
                            <a:srgbClr val="000000"/>
                          </a:solidFill>
                          <a:effectLst/>
                          <a:latin typeface="+mn-lt"/>
                        </a:rPr>
                        <a:t>GECCL</a:t>
                      </a:r>
                      <a:endParaRPr lang="es-ES" sz="1400" i="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3">
                  <a:txBody>
                    <a:bodyPr/>
                    <a:lstStyle/>
                    <a:p>
                      <a:pPr algn="just">
                        <a:spcAft>
                          <a:spcPts val="0"/>
                        </a:spcAft>
                      </a:pPr>
                      <a:r>
                        <a:rPr lang="es-ES" sz="1400" i="0" dirty="0">
                          <a:solidFill>
                            <a:srgbClr val="000000"/>
                          </a:solidFill>
                          <a:effectLst/>
                          <a:latin typeface="+mn-lt"/>
                        </a:rPr>
                        <a:t>Acta del II </a:t>
                      </a:r>
                      <a:r>
                        <a:rPr lang="es-ES" sz="1400" i="0" dirty="0" err="1">
                          <a:solidFill>
                            <a:srgbClr val="000000"/>
                          </a:solidFill>
                          <a:effectLst/>
                          <a:latin typeface="+mn-lt"/>
                        </a:rPr>
                        <a:t>trim</a:t>
                      </a:r>
                      <a:r>
                        <a:rPr lang="es-ES" sz="1400" i="0" dirty="0">
                          <a:solidFill>
                            <a:srgbClr val="000000"/>
                          </a:solidFill>
                          <a:effectLst/>
                          <a:latin typeface="+mn-lt"/>
                        </a:rPr>
                        <a:t>., con el análisis respectivo de las SNC identificadas, socializar los correctivos y preventivos definidos.  (</a:t>
                      </a:r>
                      <a:r>
                        <a:rPr lang="es-ES" sz="1400" i="0" dirty="0" err="1">
                          <a:solidFill>
                            <a:srgbClr val="000000"/>
                          </a:solidFill>
                          <a:effectLst/>
                          <a:latin typeface="+mn-lt"/>
                        </a:rPr>
                        <a:t>Abieser</a:t>
                      </a:r>
                      <a:r>
                        <a:rPr lang="es-ES" sz="1400" i="0" dirty="0">
                          <a:solidFill>
                            <a:srgbClr val="000000"/>
                          </a:solidFill>
                          <a:effectLst/>
                          <a:latin typeface="+mn-lt"/>
                        </a:rPr>
                        <a:t> Arango)</a:t>
                      </a:r>
                      <a:endParaRPr lang="es-ES" sz="1400" i="0" dirty="0">
                        <a:effectLst/>
                        <a:latin typeface="+mn-lt"/>
                      </a:endParaRPr>
                    </a:p>
                  </a:txBody>
                  <a:tcPr marL="37923" marR="379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s-ES"/>
                    </a:p>
                  </a:txBody>
                  <a:tcPr/>
                </a:tc>
                <a:tc hMerge="1">
                  <a:txBody>
                    <a:bodyPr/>
                    <a:lstStyle/>
                    <a:p>
                      <a:endParaRPr lang="es-ES"/>
                    </a:p>
                  </a:txBody>
                  <a:tcPr/>
                </a:tc>
                <a:extLst>
                  <a:ext uri="{0D108BD9-81ED-4DB2-BD59-A6C34878D82A}">
                    <a16:rowId xmlns:a16="http://schemas.microsoft.com/office/drawing/2014/main" val="1403597882"/>
                  </a:ext>
                </a:extLst>
              </a:tr>
            </a:tbl>
          </a:graphicData>
        </a:graphic>
      </p:graphicFrame>
    </p:spTree>
    <p:extLst>
      <p:ext uri="{BB962C8B-B14F-4D97-AF65-F5344CB8AC3E}">
        <p14:creationId xmlns:p14="http://schemas.microsoft.com/office/powerpoint/2010/main" val="45805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14" presetClass="entr" presetSubtype="1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500"/>
                                        <p:tgtEl>
                                          <p:spTgt spid="1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s-CO" sz="3600" b="1" dirty="0">
                <a:solidFill>
                  <a:srgbClr val="38AA00"/>
                </a:solidFill>
                <a:latin typeface="WORK SANS BOLD ROMAN" pitchFamily="2" charset="77"/>
              </a:rPr>
              <a:t>2</a:t>
            </a:r>
            <a:r>
              <a:rPr kumimoji="0" lang="es-CO" sz="3600" b="1" u="none" strike="noStrike" kern="1200" cap="none" spc="0" normalizeH="0" baseline="0" noProof="0" dirty="0">
                <a:ln>
                  <a:noFill/>
                </a:ln>
                <a:solidFill>
                  <a:srgbClr val="38AA00"/>
                </a:solidFill>
                <a:effectLst/>
                <a:uLnTx/>
                <a:uFillTx/>
                <a:latin typeface="WORK SANS BOLD ROMAN" pitchFamily="2" charset="77"/>
              </a:rPr>
              <a:t>.</a:t>
            </a:r>
            <a:r>
              <a:rPr kumimoji="0" lang="es-CO" sz="3600" b="1" u="none" strike="noStrike" kern="1200" cap="none" spc="0" normalizeH="0" noProof="0" dirty="0">
                <a:ln>
                  <a:noFill/>
                </a:ln>
                <a:solidFill>
                  <a:srgbClr val="38AA00"/>
                </a:solidFill>
                <a:effectLst/>
                <a:uLnTx/>
                <a:uFillTx/>
                <a:latin typeface="WORK SANS BOLD ROMAN" pitchFamily="2" charset="77"/>
              </a:rPr>
              <a:t> </a:t>
            </a:r>
            <a:r>
              <a:rPr kumimoji="0" lang="es-CO" sz="3600" b="1" u="none" strike="noStrike" kern="1200" cap="none" spc="0" normalizeH="0" baseline="0" noProof="0" dirty="0">
                <a:ln>
                  <a:noFill/>
                </a:ln>
                <a:solidFill>
                  <a:srgbClr val="38AA00"/>
                </a:solidFill>
                <a:effectLst/>
                <a:uLnTx/>
                <a:uFillTx/>
                <a:latin typeface="WORK SANS BOLD ROMAN" pitchFamily="2" charset="77"/>
              </a:rPr>
              <a:t>Planes Mejoramiento</a:t>
            </a: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sp>
        <p:nvSpPr>
          <p:cNvPr id="18" name="CuadroTexto 17">
            <a:extLst>
              <a:ext uri="{FF2B5EF4-FFF2-40B4-BE49-F238E27FC236}">
                <a16:creationId xmlns:a16="http://schemas.microsoft.com/office/drawing/2014/main" id="{346BEDAB-8218-7307-FB96-71793EA69075}"/>
              </a:ext>
            </a:extLst>
          </p:cNvPr>
          <p:cNvSpPr txBox="1"/>
          <p:nvPr/>
        </p:nvSpPr>
        <p:spPr>
          <a:xfrm>
            <a:off x="180650" y="834007"/>
            <a:ext cx="10298019" cy="400110"/>
          </a:xfrm>
          <a:prstGeom prst="rect">
            <a:avLst/>
          </a:prstGeom>
          <a:noFill/>
        </p:spPr>
        <p:txBody>
          <a:bodyPr wrap="square" rtlCol="0">
            <a:spAutoFit/>
          </a:bodyPr>
          <a:lstStyle/>
          <a:p>
            <a:pPr marL="723900" indent="-457200" algn="just">
              <a:buFont typeface="+mj-lt"/>
              <a:buAutoNum type="arabicPeriod"/>
            </a:pPr>
            <a:r>
              <a:rPr lang="es-ES" sz="2000" b="1" dirty="0">
                <a:highlight>
                  <a:srgbClr val="FFFF00"/>
                </a:highlight>
              </a:rPr>
              <a:t>ID:23928 </a:t>
            </a:r>
            <a:r>
              <a:rPr lang="es-ES" sz="2000" dirty="0"/>
              <a:t>Programación instructores e indicadores GFPI.</a:t>
            </a:r>
          </a:p>
        </p:txBody>
      </p:sp>
      <p:sp>
        <p:nvSpPr>
          <p:cNvPr id="24" name="AutoShape 2" descr="blob:https://web.whatsapp.com/9b48e857-9164-48f1-90bf-6f5a24901478">
            <a:extLst>
              <a:ext uri="{FF2B5EF4-FFF2-40B4-BE49-F238E27FC236}">
                <a16:creationId xmlns:a16="http://schemas.microsoft.com/office/drawing/2014/main" id="{21874B8E-EE13-480C-B82A-96911F9D4E3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 name="Imagen 29" descr="Una caricatura de una persona&#10;&#10;Descripción generada automáticamente con confianza baja">
            <a:extLst>
              <a:ext uri="{FF2B5EF4-FFF2-40B4-BE49-F238E27FC236}">
                <a16:creationId xmlns:a16="http://schemas.microsoft.com/office/drawing/2014/main" id="{1568E7DA-805E-4672-B1F2-988EB7F00EFA}"/>
              </a:ext>
            </a:extLst>
          </p:cNvPr>
          <p:cNvPicPr>
            <a:picLocks noChangeAspect="1"/>
          </p:cNvPicPr>
          <p:nvPr/>
        </p:nvPicPr>
        <p:blipFill>
          <a:blip r:embed="rId3"/>
          <a:stretch>
            <a:fillRect/>
          </a:stretch>
        </p:blipFill>
        <p:spPr>
          <a:xfrm>
            <a:off x="-251164" y="5720974"/>
            <a:ext cx="863628" cy="1057701"/>
          </a:xfrm>
          <a:prstGeom prst="rect">
            <a:avLst/>
          </a:prstGeom>
          <a:effectLst>
            <a:outerShdw blurRad="50800" dist="38100" dir="10800000" algn="r" rotWithShape="0">
              <a:prstClr val="black">
                <a:alpha val="40000"/>
              </a:prstClr>
            </a:outerShdw>
          </a:effectLst>
        </p:spPr>
      </p:pic>
      <p:graphicFrame>
        <p:nvGraphicFramePr>
          <p:cNvPr id="3" name="Tabla 2">
            <a:extLst>
              <a:ext uri="{FF2B5EF4-FFF2-40B4-BE49-F238E27FC236}">
                <a16:creationId xmlns:a16="http://schemas.microsoft.com/office/drawing/2014/main" id="{ACCAC7E5-22D5-48E9-A516-69468C19009C}"/>
              </a:ext>
            </a:extLst>
          </p:cNvPr>
          <p:cNvGraphicFramePr>
            <a:graphicFrameLocks noGrp="1"/>
          </p:cNvGraphicFramePr>
          <p:nvPr>
            <p:extLst>
              <p:ext uri="{D42A27DB-BD31-4B8C-83A1-F6EECF244321}">
                <p14:modId xmlns:p14="http://schemas.microsoft.com/office/powerpoint/2010/main" val="2816058706"/>
              </p:ext>
            </p:extLst>
          </p:nvPr>
        </p:nvGraphicFramePr>
        <p:xfrm>
          <a:off x="443212" y="1210812"/>
          <a:ext cx="11568138" cy="5552786"/>
        </p:xfrm>
        <a:graphic>
          <a:graphicData uri="http://schemas.openxmlformats.org/drawingml/2006/table">
            <a:tbl>
              <a:tblPr firstRow="1" firstCol="1" bandRow="1">
                <a:tableStyleId>{93296810-A885-4BE3-A3E7-6D5BEEA58F35}</a:tableStyleId>
              </a:tblPr>
              <a:tblGrid>
                <a:gridCol w="2422818">
                  <a:extLst>
                    <a:ext uri="{9D8B030D-6E8A-4147-A177-3AD203B41FA5}">
                      <a16:colId xmlns:a16="http://schemas.microsoft.com/office/drawing/2014/main" val="3850879083"/>
                    </a:ext>
                  </a:extLst>
                </a:gridCol>
                <a:gridCol w="6716776">
                  <a:extLst>
                    <a:ext uri="{9D8B030D-6E8A-4147-A177-3AD203B41FA5}">
                      <a16:colId xmlns:a16="http://schemas.microsoft.com/office/drawing/2014/main" val="3291219243"/>
                    </a:ext>
                  </a:extLst>
                </a:gridCol>
                <a:gridCol w="2428544">
                  <a:extLst>
                    <a:ext uri="{9D8B030D-6E8A-4147-A177-3AD203B41FA5}">
                      <a16:colId xmlns:a16="http://schemas.microsoft.com/office/drawing/2014/main" val="1202915662"/>
                    </a:ext>
                  </a:extLst>
                </a:gridCol>
              </a:tblGrid>
              <a:tr h="236951">
                <a:tc>
                  <a:txBody>
                    <a:bodyPr/>
                    <a:lstStyle/>
                    <a:p>
                      <a:pPr algn="ctr">
                        <a:lnSpc>
                          <a:spcPct val="107000"/>
                        </a:lnSpc>
                        <a:spcAft>
                          <a:spcPts val="0"/>
                        </a:spcAft>
                      </a:pPr>
                      <a:r>
                        <a:rPr lang="es-ES" sz="1600" dirty="0">
                          <a:effectLst/>
                        </a:rPr>
                        <a:t>Hallazgo</a:t>
                      </a:r>
                      <a:endParaRPr lang="es-E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600" dirty="0">
                          <a:effectLst/>
                        </a:rPr>
                        <a:t>Actividades</a:t>
                      </a:r>
                      <a:endParaRPr lang="es-E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600" dirty="0">
                          <a:effectLst/>
                        </a:rPr>
                        <a:t>Entregables y fechas</a:t>
                      </a:r>
                      <a:endParaRPr lang="es-E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3773358350"/>
                  </a:ext>
                </a:extLst>
              </a:tr>
              <a:tr h="698210">
                <a:tc rowSpan="7">
                  <a:txBody>
                    <a:bodyPr/>
                    <a:lstStyle/>
                    <a:p>
                      <a:pPr algn="ctr">
                        <a:lnSpc>
                          <a:spcPct val="107000"/>
                        </a:lnSpc>
                        <a:spcAft>
                          <a:spcPts val="0"/>
                        </a:spcAft>
                      </a:pPr>
                      <a:r>
                        <a:rPr lang="es-ES" sz="1800" dirty="0">
                          <a:effectLst/>
                        </a:rPr>
                        <a:t>ID:23928</a:t>
                      </a:r>
                    </a:p>
                    <a:p>
                      <a:pPr algn="just">
                        <a:lnSpc>
                          <a:spcPct val="107000"/>
                        </a:lnSpc>
                        <a:spcAft>
                          <a:spcPts val="0"/>
                        </a:spcAft>
                      </a:pPr>
                      <a:r>
                        <a:rPr lang="es-ES" sz="1400" dirty="0">
                          <a:effectLst/>
                        </a:rPr>
                        <a:t>Garantizar mayor eficiencia en la etapa de programación de instructores, seguimiento horas instructor, cumplimiento de perfiles según diseños en el proceso de FPI, de tal manera que se puedan tomar acciones oportunas ante novedades presentadas.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P</a:t>
                      </a:r>
                      <a:br>
                        <a:rPr lang="es-ES" sz="1400" dirty="0">
                          <a:effectLst/>
                        </a:rPr>
                      </a:br>
                      <a:r>
                        <a:rPr lang="es-ES" sz="1400" dirty="0">
                          <a:effectLst/>
                        </a:rPr>
                        <a:t>Documentar el análisis de los antecedentes y fijar las estrategias a implementar para mejorar la programación y sus herramientas de seguimiento.</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Acta</a:t>
                      </a:r>
                    </a:p>
                    <a:p>
                      <a:pPr algn="ctr">
                        <a:lnSpc>
                          <a:spcPct val="107000"/>
                        </a:lnSpc>
                        <a:spcAft>
                          <a:spcPts val="0"/>
                        </a:spcAft>
                      </a:pPr>
                      <a:r>
                        <a:rPr lang="es-ES" sz="1400" dirty="0">
                          <a:effectLst/>
                        </a:rPr>
                        <a:t>06 junio 2025</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423699049"/>
                  </a:ext>
                </a:extLst>
              </a:tr>
              <a:tr h="643518">
                <a:tc vMerge="1">
                  <a:txBody>
                    <a:bodyPr/>
                    <a:lstStyle/>
                    <a:p>
                      <a:endParaRPr lang="es-ES" dirty="0"/>
                    </a:p>
                  </a:txBody>
                  <a:tcPr/>
                </a:tc>
                <a:tc>
                  <a:txBody>
                    <a:bodyPr/>
                    <a:lstStyle/>
                    <a:p>
                      <a:pPr algn="ctr">
                        <a:lnSpc>
                          <a:spcPct val="107000"/>
                        </a:lnSpc>
                        <a:spcAft>
                          <a:spcPts val="0"/>
                        </a:spcAft>
                      </a:pPr>
                      <a:r>
                        <a:rPr lang="es-ES" sz="1400" dirty="0">
                          <a:effectLst/>
                        </a:rPr>
                        <a:t>H</a:t>
                      </a:r>
                      <a:br>
                        <a:rPr lang="es-ES" sz="1400" dirty="0">
                          <a:effectLst/>
                        </a:rPr>
                      </a:br>
                      <a:r>
                        <a:rPr lang="es-ES" sz="1400" dirty="0">
                          <a:effectLst/>
                        </a:rPr>
                        <a:t>Asegurar y documentar la conformación del equipo de apoyo y verificación a la programación de instructores (vinculados y contratistas).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Acta</a:t>
                      </a:r>
                    </a:p>
                    <a:p>
                      <a:pPr algn="ctr">
                        <a:lnSpc>
                          <a:spcPct val="107000"/>
                        </a:lnSpc>
                        <a:spcAft>
                          <a:spcPts val="0"/>
                        </a:spcAft>
                      </a:pPr>
                      <a:r>
                        <a:rPr lang="es-ES" sz="1400" dirty="0">
                          <a:effectLst/>
                        </a:rPr>
                        <a:t>06 junio 2025</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1180991371"/>
                  </a:ext>
                </a:extLst>
              </a:tr>
              <a:tr h="643518">
                <a:tc vMerge="1">
                  <a:txBody>
                    <a:bodyPr/>
                    <a:lstStyle/>
                    <a:p>
                      <a:endParaRPr lang="es-ES" dirty="0"/>
                    </a:p>
                  </a:txBody>
                  <a:tcPr/>
                </a:tc>
                <a:tc>
                  <a:txBody>
                    <a:bodyPr/>
                    <a:lstStyle/>
                    <a:p>
                      <a:pPr algn="ctr">
                        <a:lnSpc>
                          <a:spcPct val="107000"/>
                        </a:lnSpc>
                        <a:spcAft>
                          <a:spcPts val="0"/>
                        </a:spcAft>
                      </a:pPr>
                      <a:r>
                        <a:rPr lang="es-ES" sz="1400" dirty="0">
                          <a:effectLst/>
                        </a:rPr>
                        <a:t>H</a:t>
                      </a:r>
                      <a:br>
                        <a:rPr lang="es-ES" sz="1400" dirty="0">
                          <a:effectLst/>
                        </a:rPr>
                      </a:br>
                      <a:r>
                        <a:rPr lang="es-ES" sz="1400" dirty="0">
                          <a:effectLst/>
                        </a:rPr>
                        <a:t>Socializar las herramientas de seguimiento (Visor </a:t>
                      </a:r>
                      <a:r>
                        <a:rPr lang="es-ES" sz="1400" dirty="0" err="1">
                          <a:effectLst/>
                        </a:rPr>
                        <a:t>PowerBI</a:t>
                      </a:r>
                      <a:r>
                        <a:rPr lang="es-ES" sz="1400" dirty="0">
                          <a:effectLst/>
                        </a:rPr>
                        <a:t>) en estancias de comité primario y fijar fechas de reporte de resultados.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Acta de primario</a:t>
                      </a:r>
                    </a:p>
                    <a:p>
                      <a:pPr algn="ctr">
                        <a:lnSpc>
                          <a:spcPct val="107000"/>
                        </a:lnSpc>
                        <a:spcAft>
                          <a:spcPts val="0"/>
                        </a:spcAft>
                      </a:pPr>
                      <a:r>
                        <a:rPr lang="es-ES" sz="1400" dirty="0">
                          <a:effectLst/>
                        </a:rPr>
                        <a:t>31 julio 2025</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67850248"/>
                  </a:ext>
                </a:extLst>
              </a:tr>
              <a:tr h="643518">
                <a:tc vMerge="1">
                  <a:txBody>
                    <a:bodyPr/>
                    <a:lstStyle/>
                    <a:p>
                      <a:endParaRPr lang="es-ES" dirty="0"/>
                    </a:p>
                  </a:txBody>
                  <a:tcPr/>
                </a:tc>
                <a:tc>
                  <a:txBody>
                    <a:bodyPr/>
                    <a:lstStyle/>
                    <a:p>
                      <a:pPr algn="ctr">
                        <a:lnSpc>
                          <a:spcPct val="107000"/>
                        </a:lnSpc>
                        <a:spcAft>
                          <a:spcPts val="0"/>
                        </a:spcAft>
                      </a:pPr>
                      <a:r>
                        <a:rPr lang="es-ES" sz="1400" dirty="0">
                          <a:effectLst/>
                        </a:rPr>
                        <a:t>H</a:t>
                      </a:r>
                      <a:br>
                        <a:rPr lang="es-ES" sz="1400" dirty="0">
                          <a:effectLst/>
                        </a:rPr>
                      </a:br>
                      <a:r>
                        <a:rPr lang="es-ES" sz="1400" dirty="0">
                          <a:effectLst/>
                        </a:rPr>
                        <a:t>Asignar ficha titulada a los instructores de planta para liderar y realizar seguimiento (estrategia).</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Acta de designación y correos electrónicos de notificación</a:t>
                      </a:r>
                    </a:p>
                    <a:p>
                      <a:pPr algn="ctr">
                        <a:lnSpc>
                          <a:spcPct val="107000"/>
                        </a:lnSpc>
                        <a:spcAft>
                          <a:spcPts val="0"/>
                        </a:spcAft>
                      </a:pPr>
                      <a:r>
                        <a:rPr lang="es-ES" sz="1400" dirty="0">
                          <a:effectLst/>
                        </a:rPr>
                        <a:t>27 junio 2025</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3804874540"/>
                  </a:ext>
                </a:extLst>
              </a:tr>
              <a:tr h="643518">
                <a:tc vMerge="1">
                  <a:txBody>
                    <a:bodyPr/>
                    <a:lstStyle/>
                    <a:p>
                      <a:endParaRPr lang="es-ES" dirty="0"/>
                    </a:p>
                  </a:txBody>
                  <a:tcPr/>
                </a:tc>
                <a:tc>
                  <a:txBody>
                    <a:bodyPr/>
                    <a:lstStyle/>
                    <a:p>
                      <a:pPr algn="ctr">
                        <a:lnSpc>
                          <a:spcPct val="107000"/>
                        </a:lnSpc>
                        <a:spcAft>
                          <a:spcPts val="0"/>
                        </a:spcAft>
                      </a:pPr>
                      <a:r>
                        <a:rPr lang="es-ES" sz="1400" dirty="0">
                          <a:effectLst/>
                        </a:rPr>
                        <a:t>V</a:t>
                      </a:r>
                      <a:br>
                        <a:rPr lang="es-ES" sz="1400" dirty="0">
                          <a:effectLst/>
                        </a:rPr>
                      </a:br>
                      <a:r>
                        <a:rPr lang="es-ES" sz="1400" dirty="0">
                          <a:effectLst/>
                        </a:rPr>
                        <a:t>Ejecutar seguimiento y verificación mensual al cargue de horas adicionales y el total de horas registradas (informe de supervisión e informe de vinculados).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Informes de verificación desde mes de junio a diciembre. </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2927236263"/>
                  </a:ext>
                </a:extLst>
              </a:tr>
              <a:tr h="861603">
                <a:tc vMerge="1">
                  <a:txBody>
                    <a:bodyPr/>
                    <a:lstStyle/>
                    <a:p>
                      <a:endParaRPr lang="es-ES" dirty="0"/>
                    </a:p>
                  </a:txBody>
                  <a:tcPr/>
                </a:tc>
                <a:tc>
                  <a:txBody>
                    <a:bodyPr/>
                    <a:lstStyle/>
                    <a:p>
                      <a:pPr algn="ctr">
                        <a:lnSpc>
                          <a:spcPct val="107000"/>
                        </a:lnSpc>
                        <a:spcAft>
                          <a:spcPts val="0"/>
                        </a:spcAft>
                      </a:pPr>
                      <a:r>
                        <a:rPr lang="es-ES" sz="1400" dirty="0">
                          <a:effectLst/>
                        </a:rPr>
                        <a:t>V</a:t>
                      </a:r>
                      <a:br>
                        <a:rPr lang="es-ES" sz="1400" dirty="0">
                          <a:effectLst/>
                        </a:rPr>
                      </a:br>
                      <a:r>
                        <a:rPr lang="es-ES" sz="1400" dirty="0">
                          <a:effectLst/>
                        </a:rPr>
                        <a:t>Mediante verificación asegurar que desasociasen de las fichas desde el rol académico en Sofia y la desvinculación del instructor desde administración educativa. </a:t>
                      </a:r>
                      <a:br>
                        <a:rPr lang="es-ES" sz="1400" dirty="0">
                          <a:effectLst/>
                        </a:rPr>
                      </a:br>
                      <a:r>
                        <a:rPr lang="es-ES" sz="1400" dirty="0">
                          <a:effectLst/>
                        </a:rPr>
                        <a:t>Consulta: ¿Se logro determinar el tema de las horas para los coordinadores?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Correos electrónicos</a:t>
                      </a:r>
                    </a:p>
                    <a:p>
                      <a:pPr algn="ctr">
                        <a:lnSpc>
                          <a:spcPct val="107000"/>
                        </a:lnSpc>
                        <a:spcAft>
                          <a:spcPts val="0"/>
                        </a:spcAft>
                      </a:pPr>
                      <a:r>
                        <a:rPr lang="es-ES" sz="1400" dirty="0">
                          <a:effectLst/>
                        </a:rPr>
                        <a:t>De junio a diciembre 2025</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1815898828"/>
                  </a:ext>
                </a:extLst>
              </a:tr>
              <a:tr h="1010222">
                <a:tc vMerge="1">
                  <a:txBody>
                    <a:bodyPr/>
                    <a:lstStyle/>
                    <a:p>
                      <a:endParaRPr lang="es-ES" dirty="0"/>
                    </a:p>
                  </a:txBody>
                  <a:tcPr/>
                </a:tc>
                <a:tc>
                  <a:txBody>
                    <a:bodyPr/>
                    <a:lstStyle/>
                    <a:p>
                      <a:pPr algn="ctr">
                        <a:lnSpc>
                          <a:spcPct val="107000"/>
                        </a:lnSpc>
                        <a:spcAft>
                          <a:spcPts val="0"/>
                        </a:spcAft>
                      </a:pPr>
                      <a:r>
                        <a:rPr lang="es-ES" sz="1400" dirty="0">
                          <a:effectLst/>
                        </a:rPr>
                        <a:t>A</a:t>
                      </a:r>
                      <a:br>
                        <a:rPr lang="es-ES" sz="1400" dirty="0">
                          <a:effectLst/>
                        </a:rPr>
                      </a:br>
                      <a:r>
                        <a:rPr lang="es-ES" sz="1400" dirty="0">
                          <a:effectLst/>
                        </a:rPr>
                        <a:t>Rendir informes trimestrales de los resultados obtenidos en cuanto al cumplimiento de los indicadores, controles y demás asociados al proceso de GFPI (incluido reporte de programación de instructores de planta) y proponer ajuste de estrategias según resultados.</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tc>
                  <a:txBody>
                    <a:bodyPr/>
                    <a:lstStyle/>
                    <a:p>
                      <a:pPr algn="ctr">
                        <a:lnSpc>
                          <a:spcPct val="107000"/>
                        </a:lnSpc>
                        <a:spcAft>
                          <a:spcPts val="0"/>
                        </a:spcAft>
                      </a:pPr>
                      <a:r>
                        <a:rPr lang="es-ES" sz="1400" dirty="0">
                          <a:effectLst/>
                        </a:rPr>
                        <a:t>Acta de análisis de resultados del visor y estrategia.</a:t>
                      </a:r>
                    </a:p>
                    <a:p>
                      <a:pPr algn="ctr">
                        <a:lnSpc>
                          <a:spcPct val="107000"/>
                        </a:lnSpc>
                        <a:spcAft>
                          <a:spcPts val="0"/>
                        </a:spcAft>
                      </a:pPr>
                      <a:r>
                        <a:rPr lang="es-ES" sz="1400" dirty="0">
                          <a:effectLst/>
                        </a:rPr>
                        <a:t>III </a:t>
                      </a:r>
                      <a:r>
                        <a:rPr lang="es-ES" sz="1400" dirty="0" err="1">
                          <a:effectLst/>
                        </a:rPr>
                        <a:t>trim</a:t>
                      </a:r>
                      <a:r>
                        <a:rPr lang="es-ES" sz="1400" dirty="0">
                          <a:effectLst/>
                        </a:rPr>
                        <a:t>.: 03 octubre</a:t>
                      </a:r>
                    </a:p>
                    <a:p>
                      <a:pPr algn="ctr">
                        <a:lnSpc>
                          <a:spcPct val="107000"/>
                        </a:lnSpc>
                        <a:spcAft>
                          <a:spcPts val="0"/>
                        </a:spcAft>
                      </a:pPr>
                      <a:r>
                        <a:rPr lang="es-ES" sz="1400" dirty="0">
                          <a:effectLst/>
                        </a:rPr>
                        <a:t>IV </a:t>
                      </a:r>
                      <a:r>
                        <a:rPr lang="es-ES" sz="1400" dirty="0" err="1">
                          <a:effectLst/>
                        </a:rPr>
                        <a:t>trim</a:t>
                      </a:r>
                      <a:r>
                        <a:rPr lang="es-ES" sz="1400" dirty="0">
                          <a:effectLst/>
                        </a:rPr>
                        <a:t>.: 12 diciembre</a:t>
                      </a:r>
                      <a:endParaRPr lang="es-E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0995" marR="20995" marT="0" marB="0" anchor="ctr"/>
                </a:tc>
                <a:extLst>
                  <a:ext uri="{0D108BD9-81ED-4DB2-BD59-A6C34878D82A}">
                    <a16:rowId xmlns:a16="http://schemas.microsoft.com/office/drawing/2014/main" val="4270670354"/>
                  </a:ext>
                </a:extLst>
              </a:tr>
            </a:tbl>
          </a:graphicData>
        </a:graphic>
      </p:graphicFrame>
    </p:spTree>
    <p:extLst>
      <p:ext uri="{BB962C8B-B14F-4D97-AF65-F5344CB8AC3E}">
        <p14:creationId xmlns:p14="http://schemas.microsoft.com/office/powerpoint/2010/main" val="315002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childTnLst>
                          </p:cTn>
                        </p:par>
                        <p:par>
                          <p:cTn id="27" fill="hold">
                            <p:stCondLst>
                              <p:cond delay="1500"/>
                            </p:stCondLst>
                            <p:childTnLst>
                              <p:par>
                                <p:cTn id="28" presetID="42"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30"/>
                                        </p:tgtEl>
                                      </p:cBhvr>
                                    </p:animEffect>
                                    <p:animScale>
                                      <p:cBhvr>
                                        <p:cTn id="36" dur="250" autoRev="1" fill="hold"/>
                                        <p:tgtEl>
                                          <p:spTgt spid="3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s-CO" sz="3600" b="1" dirty="0">
                <a:solidFill>
                  <a:srgbClr val="38AA00"/>
                </a:solidFill>
                <a:latin typeface="WORK SANS BOLD ROMAN" pitchFamily="2" charset="77"/>
              </a:rPr>
              <a:t>3</a:t>
            </a:r>
            <a:r>
              <a:rPr kumimoji="0" lang="es-CO" sz="3600" b="1" u="none" strike="noStrike" kern="1200" cap="none" spc="0" normalizeH="0" baseline="0" noProof="0" dirty="0">
                <a:ln>
                  <a:noFill/>
                </a:ln>
                <a:solidFill>
                  <a:srgbClr val="38AA00"/>
                </a:solidFill>
                <a:effectLst/>
                <a:uLnTx/>
                <a:uFillTx/>
                <a:latin typeface="WORK SANS BOLD ROMAN" pitchFamily="2" charset="77"/>
              </a:rPr>
              <a:t>.Indicadores</a:t>
            </a:r>
            <a:r>
              <a:rPr kumimoji="0" lang="es-CO" sz="3600" b="1" u="none" strike="noStrike" kern="1200" cap="none" spc="0" normalizeH="0" noProof="0" dirty="0">
                <a:ln>
                  <a:noFill/>
                </a:ln>
                <a:solidFill>
                  <a:srgbClr val="38AA00"/>
                </a:solidFill>
                <a:effectLst/>
                <a:uLnTx/>
                <a:uFillTx/>
                <a:latin typeface="WORK SANS BOLD ROMAN" pitchFamily="2" charset="77"/>
              </a:rPr>
              <a:t> de Gestión</a:t>
            </a:r>
            <a:r>
              <a:rPr kumimoji="0" lang="es-CO" sz="3600" b="1" u="none" strike="noStrike" kern="1200" cap="none" spc="0" normalizeH="0" baseline="0" noProof="0" dirty="0">
                <a:ln>
                  <a:noFill/>
                </a:ln>
                <a:solidFill>
                  <a:srgbClr val="38AA00"/>
                </a:solidFill>
                <a:effectLst/>
                <a:uLnTx/>
                <a:uFillTx/>
                <a:latin typeface="WORK SANS BOLD ROMAN" pitchFamily="2" charset="77"/>
              </a:rPr>
              <a:t>.</a:t>
            </a: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graphicFrame>
        <p:nvGraphicFramePr>
          <p:cNvPr id="19" name="Tabla 18">
            <a:extLst>
              <a:ext uri="{FF2B5EF4-FFF2-40B4-BE49-F238E27FC236}">
                <a16:creationId xmlns:a16="http://schemas.microsoft.com/office/drawing/2014/main" id="{DE2F93FE-8E1D-4C3E-8183-CB25D5F56960}"/>
              </a:ext>
            </a:extLst>
          </p:cNvPr>
          <p:cNvGraphicFramePr>
            <a:graphicFrameLocks noGrp="1"/>
          </p:cNvGraphicFramePr>
          <p:nvPr>
            <p:extLst>
              <p:ext uri="{D42A27DB-BD31-4B8C-83A1-F6EECF244321}">
                <p14:modId xmlns:p14="http://schemas.microsoft.com/office/powerpoint/2010/main" val="653363552"/>
              </p:ext>
            </p:extLst>
          </p:nvPr>
        </p:nvGraphicFramePr>
        <p:xfrm>
          <a:off x="609599" y="900751"/>
          <a:ext cx="10990997" cy="5773494"/>
        </p:xfrm>
        <a:graphic>
          <a:graphicData uri="http://schemas.openxmlformats.org/drawingml/2006/table">
            <a:tbl>
              <a:tblPr>
                <a:tableStyleId>{E8B1032C-EA38-4F05-BA0D-38AFFFC7BED3}</a:tableStyleId>
              </a:tblPr>
              <a:tblGrid>
                <a:gridCol w="1299428">
                  <a:extLst>
                    <a:ext uri="{9D8B030D-6E8A-4147-A177-3AD203B41FA5}">
                      <a16:colId xmlns:a16="http://schemas.microsoft.com/office/drawing/2014/main" val="876305478"/>
                    </a:ext>
                  </a:extLst>
                </a:gridCol>
                <a:gridCol w="8355415">
                  <a:extLst>
                    <a:ext uri="{9D8B030D-6E8A-4147-A177-3AD203B41FA5}">
                      <a16:colId xmlns:a16="http://schemas.microsoft.com/office/drawing/2014/main" val="1106126182"/>
                    </a:ext>
                  </a:extLst>
                </a:gridCol>
                <a:gridCol w="1336154">
                  <a:extLst>
                    <a:ext uri="{9D8B030D-6E8A-4147-A177-3AD203B41FA5}">
                      <a16:colId xmlns:a16="http://schemas.microsoft.com/office/drawing/2014/main" val="4075577858"/>
                    </a:ext>
                  </a:extLst>
                </a:gridCol>
              </a:tblGrid>
              <a:tr h="220702">
                <a:tc>
                  <a:txBody>
                    <a:bodyPr/>
                    <a:lstStyle/>
                    <a:p>
                      <a:pPr algn="ctr" fontAlgn="b"/>
                      <a:r>
                        <a:rPr lang="es-ES" sz="1600" b="1" u="none" strike="noStrike" dirty="0">
                          <a:effectLst/>
                          <a:latin typeface="+mn-lt"/>
                        </a:rPr>
                        <a:t>Proceso</a:t>
                      </a:r>
                      <a:endParaRPr lang="es-ES" sz="1600" b="1" i="0" u="none" strike="noStrike" dirty="0">
                        <a:solidFill>
                          <a:srgbClr val="000000"/>
                        </a:solidFill>
                        <a:effectLst/>
                        <a:latin typeface="+mn-lt"/>
                        <a:cs typeface="Calibri" panose="020F0502020204030204" pitchFamily="34" charset="0"/>
                      </a:endParaRPr>
                    </a:p>
                  </a:txBody>
                  <a:tcPr marL="7883" marR="7883" marT="7883" marB="0" anchor="b"/>
                </a:tc>
                <a:tc>
                  <a:txBody>
                    <a:bodyPr/>
                    <a:lstStyle/>
                    <a:p>
                      <a:pPr algn="ctr" fontAlgn="b"/>
                      <a:r>
                        <a:rPr lang="es-ES" sz="1600" b="1" u="none" strike="noStrike" dirty="0">
                          <a:effectLst/>
                          <a:latin typeface="+mn-lt"/>
                        </a:rPr>
                        <a:t>Indicador</a:t>
                      </a:r>
                      <a:endParaRPr lang="es-ES" sz="1600" b="1" i="0" u="none" strike="noStrike" dirty="0">
                        <a:solidFill>
                          <a:srgbClr val="000000"/>
                        </a:solidFill>
                        <a:effectLst/>
                        <a:latin typeface="+mn-lt"/>
                        <a:cs typeface="Calibri" panose="020F0502020204030204" pitchFamily="34" charset="0"/>
                      </a:endParaRPr>
                    </a:p>
                  </a:txBody>
                  <a:tcPr marL="7883" marR="7883" marT="7883" marB="0" anchor="b"/>
                </a:tc>
                <a:tc>
                  <a:txBody>
                    <a:bodyPr/>
                    <a:lstStyle/>
                    <a:p>
                      <a:pPr algn="ctr" fontAlgn="b"/>
                      <a:r>
                        <a:rPr lang="es-ES" sz="1600" b="1" u="none" strike="noStrike" dirty="0">
                          <a:effectLst/>
                          <a:latin typeface="+mn-lt"/>
                        </a:rPr>
                        <a:t>Frecuencia</a:t>
                      </a:r>
                      <a:endParaRPr lang="es-ES" sz="1600" b="1" i="0" u="none" strike="noStrike" dirty="0">
                        <a:solidFill>
                          <a:srgbClr val="000000"/>
                        </a:solidFill>
                        <a:effectLst/>
                        <a:latin typeface="+mn-lt"/>
                        <a:cs typeface="Calibri" panose="020F0502020204030204" pitchFamily="34" charset="0"/>
                      </a:endParaRPr>
                    </a:p>
                  </a:txBody>
                  <a:tcPr marL="7883" marR="7883" marT="7883" marB="0" anchor="b"/>
                </a:tc>
                <a:extLst>
                  <a:ext uri="{0D108BD9-81ED-4DB2-BD59-A6C34878D82A}">
                    <a16:rowId xmlns:a16="http://schemas.microsoft.com/office/drawing/2014/main" val="1595776938"/>
                  </a:ext>
                </a:extLst>
              </a:tr>
              <a:tr h="326302">
                <a:tc>
                  <a:txBody>
                    <a:bodyPr/>
                    <a:lstStyle/>
                    <a:p>
                      <a:pPr algn="ctr" fontAlgn="b"/>
                      <a:r>
                        <a:rPr lang="es-ES" sz="1600" b="1" u="none" strike="noStrike" dirty="0">
                          <a:effectLst/>
                          <a:latin typeface="+mn-lt"/>
                        </a:rPr>
                        <a:t>DE</a:t>
                      </a:r>
                      <a:endParaRPr lang="es-ES" sz="1600" b="1"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l" fontAlgn="b"/>
                      <a:r>
                        <a:rPr lang="es-ES" sz="1600" u="none" strike="noStrike" dirty="0">
                          <a:effectLst/>
                          <a:latin typeface="+mn-lt"/>
                        </a:rPr>
                        <a:t>Porcentaje de cumplimiento en la realización de Comités Técnicos de Centro</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6 -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692805347"/>
                  </a:ext>
                </a:extLst>
              </a:tr>
              <a:tr h="484790">
                <a:tc>
                  <a:txBody>
                    <a:bodyPr/>
                    <a:lstStyle/>
                    <a:p>
                      <a:pPr algn="ctr" fontAlgn="b"/>
                      <a:r>
                        <a:rPr lang="es-ES" sz="1600" b="1" u="none" strike="noStrike" dirty="0">
                          <a:effectLst/>
                          <a:latin typeface="+mn-lt"/>
                        </a:rPr>
                        <a:t>GCCON</a:t>
                      </a:r>
                      <a:endParaRPr lang="es-ES" sz="1600" b="1"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l" fontAlgn="b"/>
                      <a:r>
                        <a:rPr lang="es-ES" sz="1600" u="none" strike="noStrike" dirty="0">
                          <a:effectLst/>
                          <a:latin typeface="+mn-lt"/>
                        </a:rPr>
                        <a:t>Oportunidad y completitud en el cargue de información contractual de bienes y servicios en el aplicativo Blackbox</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1 -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373802184"/>
                  </a:ext>
                </a:extLst>
              </a:tr>
              <a:tr h="484790">
                <a:tc>
                  <a:txBody>
                    <a:bodyPr/>
                    <a:lstStyle/>
                    <a:p>
                      <a:pPr algn="ctr" fontAlgn="b"/>
                      <a:r>
                        <a:rPr lang="es-CO" sz="1600" b="1" i="0" u="none" strike="noStrike" dirty="0">
                          <a:solidFill>
                            <a:srgbClr val="000000"/>
                          </a:solidFill>
                          <a:effectLst/>
                          <a:latin typeface="+mn-lt"/>
                          <a:cs typeface="Calibri" panose="020F0502020204030204" pitchFamily="34" charset="0"/>
                        </a:rPr>
                        <a:t>G</a:t>
                      </a:r>
                      <a:r>
                        <a:rPr lang="es-ES" sz="1600" b="1" i="0" u="none" strike="noStrike" dirty="0">
                          <a:solidFill>
                            <a:srgbClr val="000000"/>
                          </a:solidFill>
                          <a:effectLst/>
                          <a:latin typeface="+mn-lt"/>
                          <a:cs typeface="Calibri" panose="020F0502020204030204" pitchFamily="34" charset="0"/>
                        </a:rPr>
                        <a:t>OR</a:t>
                      </a:r>
                    </a:p>
                  </a:txBody>
                  <a:tcPr marL="7883" marR="7883" marT="7883" marB="0" anchor="ctr"/>
                </a:tc>
                <a:tc>
                  <a:txBody>
                    <a:bodyPr/>
                    <a:lstStyle/>
                    <a:p>
                      <a:pPr algn="l" fontAlgn="b"/>
                      <a:r>
                        <a:rPr lang="es-ES" sz="1600" u="none" strike="noStrike" dirty="0">
                          <a:effectLst/>
                          <a:latin typeface="+mn-lt"/>
                        </a:rPr>
                        <a:t>Porcentaje de participación en acciones de sensibilización en seguridad y privacidad de la información</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4 -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2833042791"/>
                  </a:ext>
                </a:extLst>
              </a:tr>
              <a:tr h="326302">
                <a:tc>
                  <a:txBody>
                    <a:bodyPr/>
                    <a:lstStyle/>
                    <a:p>
                      <a:pPr algn="ctr" fontAlgn="b"/>
                      <a:r>
                        <a:rPr lang="es-CO" sz="1600" b="1" i="0" u="none" strike="noStrike" dirty="0">
                          <a:solidFill>
                            <a:srgbClr val="000000"/>
                          </a:solidFill>
                          <a:effectLst/>
                          <a:latin typeface="+mn-lt"/>
                          <a:cs typeface="Calibri" panose="020F0502020204030204" pitchFamily="34" charset="0"/>
                        </a:rPr>
                        <a:t>G</a:t>
                      </a:r>
                      <a:r>
                        <a:rPr lang="es-ES" sz="1600" b="1" i="0" u="none" strike="noStrike" dirty="0">
                          <a:solidFill>
                            <a:srgbClr val="000000"/>
                          </a:solidFill>
                          <a:effectLst/>
                          <a:latin typeface="+mn-lt"/>
                          <a:cs typeface="Calibri" panose="020F0502020204030204" pitchFamily="34" charset="0"/>
                        </a:rPr>
                        <a:t>RF</a:t>
                      </a:r>
                    </a:p>
                  </a:txBody>
                  <a:tcPr marL="7883" marR="7883" marT="7883" marB="0" anchor="ctr"/>
                </a:tc>
                <a:tc>
                  <a:txBody>
                    <a:bodyPr/>
                    <a:lstStyle/>
                    <a:p>
                      <a:pPr algn="l" fontAlgn="b"/>
                      <a:r>
                        <a:rPr lang="es-ES" sz="1600" u="none" strike="noStrike" dirty="0">
                          <a:effectLst/>
                          <a:latin typeface="+mn-lt"/>
                        </a:rPr>
                        <a:t>Cumplimiento del Costo esperado por concepto de la apertura de las fichas.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329138058"/>
                  </a:ext>
                </a:extLst>
              </a:tr>
              <a:tr h="326302">
                <a:tc>
                  <a:txBody>
                    <a:bodyPr/>
                    <a:lstStyle/>
                    <a:p>
                      <a:pPr algn="ctr" fontAlgn="b"/>
                      <a:r>
                        <a:rPr lang="es-ES" sz="1600" b="1" u="none" strike="noStrike" dirty="0">
                          <a:effectLst/>
                          <a:latin typeface="+mn-lt"/>
                        </a:rPr>
                        <a:t>GRF</a:t>
                      </a:r>
                      <a:endParaRPr lang="es-ES" sz="1600" b="1"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l" fontAlgn="b"/>
                      <a:r>
                        <a:rPr lang="es-ES" sz="1600" u="none" strike="noStrike" dirty="0">
                          <a:effectLst/>
                          <a:latin typeface="+mn-lt"/>
                        </a:rPr>
                        <a:t>Cumplimiento del Costo esperado por concepto de horas instructor contratista.</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607127896"/>
                  </a:ext>
                </a:extLst>
              </a:tr>
              <a:tr h="326302">
                <a:tc>
                  <a:txBody>
                    <a:bodyPr/>
                    <a:lstStyle/>
                    <a:p>
                      <a:pPr algn="ctr" fontAlgn="b"/>
                      <a:r>
                        <a:rPr lang="es-ES" sz="1600" b="1" u="none" strike="noStrike" dirty="0">
                          <a:effectLst/>
                          <a:latin typeface="+mn-lt"/>
                        </a:rPr>
                        <a:t>GRF</a:t>
                      </a:r>
                      <a:endParaRPr lang="es-ES" sz="1600" b="1"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l" fontAlgn="b"/>
                      <a:r>
                        <a:rPr lang="es-ES" sz="1600" u="none" strike="noStrike" dirty="0">
                          <a:effectLst/>
                          <a:latin typeface="+mn-lt"/>
                        </a:rPr>
                        <a:t>Gestión de Reservas Presupuestales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759844978"/>
                  </a:ext>
                </a:extLst>
              </a:tr>
              <a:tr h="326302">
                <a:tc rowSpan="8">
                  <a:txBody>
                    <a:bodyPr/>
                    <a:lstStyle/>
                    <a:p>
                      <a:pPr algn="ctr" fontAlgn="b"/>
                      <a:r>
                        <a:rPr lang="es-CO" sz="1600" b="1" i="0" u="none" strike="noStrike" dirty="0">
                          <a:solidFill>
                            <a:srgbClr val="000000"/>
                          </a:solidFill>
                          <a:effectLst/>
                          <a:latin typeface="+mn-lt"/>
                          <a:cs typeface="Calibri" panose="020F0502020204030204" pitchFamily="34" charset="0"/>
                        </a:rPr>
                        <a:t>GOR</a:t>
                      </a:r>
                      <a:endParaRPr lang="es-ES" sz="1600" b="1"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l" fontAlgn="b"/>
                      <a:r>
                        <a:rPr lang="es-ES" sz="1600" u="none" strike="noStrike" dirty="0">
                          <a:effectLst/>
                          <a:latin typeface="+mn-lt"/>
                        </a:rPr>
                        <a:t>Completitud en el ciclo de gestión</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2672122546"/>
                  </a:ext>
                </a:extLst>
              </a:tr>
              <a:tr h="433540">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Porcentaje de avance en el diseño e implementación de mejora en un proceso misional de la Regional</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6 -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215061999"/>
                  </a:ext>
                </a:extLst>
              </a:tr>
              <a:tr h="326302">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Materialización del Riesgo</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349883041"/>
                  </a:ext>
                </a:extLst>
              </a:tr>
              <a:tr h="326302">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Cantidad de Matrices de Activos de información Formalizadas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1 - Año(s)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3604469921"/>
                  </a:ext>
                </a:extLst>
              </a:tr>
              <a:tr h="326302">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Porcentaje de incidentes de seguridad de la información atendidos oportunamente</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3 -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981001446"/>
                  </a:ext>
                </a:extLst>
              </a:tr>
              <a:tr h="433540">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Porcentaje de avance en la gestión de planes de mejoramiento dentro del período evaluado</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4 -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885637039"/>
                  </a:ext>
                </a:extLst>
              </a:tr>
              <a:tr h="433540">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Porcentaje de ejecución del Plan de Concientización y Sensibilización de Seguridad y Privacidad de la Información</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4 -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1861379498"/>
                  </a:ext>
                </a:extLst>
              </a:tr>
              <a:tr h="456822">
                <a:tc vMerge="1">
                  <a:txBody>
                    <a:bodyPr/>
                    <a:lstStyle/>
                    <a:p>
                      <a:pPr algn="l" fontAlgn="b"/>
                      <a:endParaRPr lang="es-ES" sz="1400" b="0" i="0" u="none" strike="noStrike" dirty="0">
                        <a:solidFill>
                          <a:srgbClr val="000000"/>
                        </a:solidFill>
                        <a:effectLst/>
                        <a:latin typeface="Calibri" panose="020F0502020204030204" pitchFamily="34" charset="0"/>
                        <a:cs typeface="Calibri" panose="020F0502020204030204" pitchFamily="34" charset="0"/>
                      </a:endParaRPr>
                    </a:p>
                  </a:txBody>
                  <a:tcPr marL="7883" marR="7883" marT="7883" marB="0" anchor="b"/>
                </a:tc>
                <a:tc>
                  <a:txBody>
                    <a:bodyPr/>
                    <a:lstStyle/>
                    <a:p>
                      <a:pPr algn="l" fontAlgn="b"/>
                      <a:r>
                        <a:rPr lang="es-ES" sz="1600" u="none" strike="noStrike" dirty="0">
                          <a:effectLst/>
                          <a:latin typeface="+mn-lt"/>
                        </a:rPr>
                        <a:t>Porcentaje de apropiación y/o conocimiento de los asistentes a las actividades de sensibilización en temas de seguridad y privacidad de la información.</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tc>
                  <a:txBody>
                    <a:bodyPr/>
                    <a:lstStyle/>
                    <a:p>
                      <a:pPr algn="ctr" fontAlgn="b"/>
                      <a:r>
                        <a:rPr lang="es-ES" sz="1600" u="none" strike="noStrike" dirty="0">
                          <a:effectLst/>
                          <a:latin typeface="+mn-lt"/>
                        </a:rPr>
                        <a:t>4 - Mes(es)</a:t>
                      </a:r>
                      <a:endParaRPr lang="es-ES" sz="1600" b="0" i="0" u="none" strike="noStrike" dirty="0">
                        <a:solidFill>
                          <a:srgbClr val="000000"/>
                        </a:solidFill>
                        <a:effectLst/>
                        <a:latin typeface="+mn-lt"/>
                        <a:cs typeface="Calibri" panose="020F0502020204030204" pitchFamily="34" charset="0"/>
                      </a:endParaRPr>
                    </a:p>
                  </a:txBody>
                  <a:tcPr marL="7883" marR="7883" marT="7883" marB="0" anchor="ctr"/>
                </a:tc>
                <a:extLst>
                  <a:ext uri="{0D108BD9-81ED-4DB2-BD59-A6C34878D82A}">
                    <a16:rowId xmlns:a16="http://schemas.microsoft.com/office/drawing/2014/main" val="219297253"/>
                  </a:ext>
                </a:extLst>
              </a:tr>
            </a:tbl>
          </a:graphicData>
        </a:graphic>
      </p:graphicFrame>
      <p:pic>
        <p:nvPicPr>
          <p:cNvPr id="24" name="Imagen 23">
            <a:extLst>
              <a:ext uri="{FF2B5EF4-FFF2-40B4-BE49-F238E27FC236}">
                <a16:creationId xmlns:a16="http://schemas.microsoft.com/office/drawing/2014/main" id="{AFD20EA2-5939-479F-9D28-F9E5E2196957}"/>
              </a:ext>
            </a:extLst>
          </p:cNvPr>
          <p:cNvPicPr>
            <a:picLocks noChangeAspect="1"/>
          </p:cNvPicPr>
          <p:nvPr/>
        </p:nvPicPr>
        <p:blipFill>
          <a:blip r:embed="rId3"/>
          <a:stretch>
            <a:fillRect/>
          </a:stretch>
        </p:blipFill>
        <p:spPr>
          <a:xfrm>
            <a:off x="-143146" y="6001633"/>
            <a:ext cx="756954" cy="651639"/>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408555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14" presetClass="entr" presetSubtype="1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500"/>
                                        <p:tgtEl>
                                          <p:spTgt spid="17"/>
                                        </p:tgtEl>
                                      </p:cBhvr>
                                    </p:animEffect>
                                  </p:childTnLst>
                                </p:cTn>
                              </p:par>
                            </p:childTnLst>
                          </p:cTn>
                        </p:par>
                        <p:par>
                          <p:cTn id="24" fill="hold">
                            <p:stCondLst>
                              <p:cond delay="1500"/>
                            </p:stCondLst>
                            <p:childTnLst>
                              <p:par>
                                <p:cTn id="25" presetID="16" presetClass="entr" presetSubtype="21"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par>
                          <p:cTn id="28" fill="hold">
                            <p:stCondLst>
                              <p:cond delay="2000"/>
                            </p:stCondLst>
                            <p:childTnLst>
                              <p:par>
                                <p:cTn id="29" presetID="32" presetClass="emph" presetSubtype="0" fill="hold" nodeType="afterEffect">
                                  <p:stCondLst>
                                    <p:cond delay="0"/>
                                  </p:stCondLst>
                                  <p:childTnLst>
                                    <p:animRot by="120000">
                                      <p:cBhvr>
                                        <p:cTn id="30" dur="100" fill="hold">
                                          <p:stCondLst>
                                            <p:cond delay="0"/>
                                          </p:stCondLst>
                                        </p:cTn>
                                        <p:tgtEl>
                                          <p:spTgt spid="24"/>
                                        </p:tgtEl>
                                        <p:attrNameLst>
                                          <p:attrName>r</p:attrName>
                                        </p:attrNameLst>
                                      </p:cBhvr>
                                    </p:animRot>
                                    <p:animRot by="-240000">
                                      <p:cBhvr>
                                        <p:cTn id="31" dur="200" fill="hold">
                                          <p:stCondLst>
                                            <p:cond delay="200"/>
                                          </p:stCondLst>
                                        </p:cTn>
                                        <p:tgtEl>
                                          <p:spTgt spid="24"/>
                                        </p:tgtEl>
                                        <p:attrNameLst>
                                          <p:attrName>r</p:attrName>
                                        </p:attrNameLst>
                                      </p:cBhvr>
                                    </p:animRot>
                                    <p:animRot by="240000">
                                      <p:cBhvr>
                                        <p:cTn id="32" dur="200" fill="hold">
                                          <p:stCondLst>
                                            <p:cond delay="400"/>
                                          </p:stCondLst>
                                        </p:cTn>
                                        <p:tgtEl>
                                          <p:spTgt spid="24"/>
                                        </p:tgtEl>
                                        <p:attrNameLst>
                                          <p:attrName>r</p:attrName>
                                        </p:attrNameLst>
                                      </p:cBhvr>
                                    </p:animRot>
                                    <p:animRot by="-240000">
                                      <p:cBhvr>
                                        <p:cTn id="33" dur="200" fill="hold">
                                          <p:stCondLst>
                                            <p:cond delay="600"/>
                                          </p:stCondLst>
                                        </p:cTn>
                                        <p:tgtEl>
                                          <p:spTgt spid="24"/>
                                        </p:tgtEl>
                                        <p:attrNameLst>
                                          <p:attrName>r</p:attrName>
                                        </p:attrNameLst>
                                      </p:cBhvr>
                                    </p:animRot>
                                    <p:animRot by="120000">
                                      <p:cBhvr>
                                        <p:cTn id="34" dur="200" fill="hold">
                                          <p:stCondLst>
                                            <p:cond delay="800"/>
                                          </p:stCondLst>
                                        </p:cTn>
                                        <p:tgtEl>
                                          <p:spTgt spid="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3600" b="1" u="none" strike="noStrike" kern="1200" cap="none" spc="0" normalizeH="0" baseline="0" noProof="0" dirty="0">
                <a:ln>
                  <a:noFill/>
                </a:ln>
                <a:solidFill>
                  <a:srgbClr val="38AA00"/>
                </a:solidFill>
                <a:effectLst/>
                <a:uLnTx/>
                <a:uFillTx/>
                <a:latin typeface="WORK SANS BOLD ROMAN" pitchFamily="2" charset="77"/>
              </a:rPr>
              <a:t>4. Actividades del PAMM 2025</a:t>
            </a: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sp>
        <p:nvSpPr>
          <p:cNvPr id="18" name="CuadroTexto 17">
            <a:extLst>
              <a:ext uri="{FF2B5EF4-FFF2-40B4-BE49-F238E27FC236}">
                <a16:creationId xmlns:a16="http://schemas.microsoft.com/office/drawing/2014/main" id="{346BEDAB-8218-7307-FB96-71793EA69075}"/>
              </a:ext>
            </a:extLst>
          </p:cNvPr>
          <p:cNvSpPr txBox="1"/>
          <p:nvPr/>
        </p:nvSpPr>
        <p:spPr>
          <a:xfrm>
            <a:off x="346976" y="887119"/>
            <a:ext cx="10694835" cy="5509200"/>
          </a:xfrm>
          <a:prstGeom prst="rect">
            <a:avLst/>
          </a:prstGeom>
          <a:noFill/>
        </p:spPr>
        <p:txBody>
          <a:bodyPr wrap="square" rtlCol="0">
            <a:spAutoFit/>
          </a:bodyPr>
          <a:lstStyle/>
          <a:p>
            <a:pPr marL="361950" lvl="1" indent="-276225" algn="just">
              <a:buFont typeface="+mj-lt"/>
              <a:buAutoNum type="arabicPeriod"/>
            </a:pPr>
            <a:r>
              <a:rPr lang="es-ES" sz="2200" dirty="0"/>
              <a:t>Cierre de cuatrimestre en cumplimiento del 100%.</a:t>
            </a:r>
          </a:p>
          <a:p>
            <a:pPr marL="914400" lvl="1" indent="-457200" algn="just">
              <a:buFont typeface="+mj-lt"/>
              <a:buAutoNum type="arabicPeriod"/>
            </a:pPr>
            <a:endParaRPr lang="es-ES" sz="2200" dirty="0"/>
          </a:p>
          <a:p>
            <a:pPr marL="914400" lvl="1" indent="-457200" algn="just">
              <a:buFont typeface="+mj-lt"/>
              <a:buAutoNum type="arabicPeriod"/>
            </a:pPr>
            <a:endParaRPr lang="es-ES" sz="2200" dirty="0"/>
          </a:p>
          <a:p>
            <a:pPr marL="914400" lvl="1" indent="-457200" algn="just">
              <a:buFont typeface="+mj-lt"/>
              <a:buAutoNum type="arabicPeriod"/>
            </a:pPr>
            <a:endParaRPr lang="es-ES" sz="2200" dirty="0"/>
          </a:p>
          <a:p>
            <a:pPr marL="914400" lvl="1" indent="-457200" algn="just">
              <a:buFont typeface="+mj-lt"/>
              <a:buAutoNum type="arabicPeriod"/>
            </a:pPr>
            <a:endParaRPr lang="es-ES" sz="2200" dirty="0"/>
          </a:p>
          <a:p>
            <a:pPr marL="914400" lvl="1" indent="-457200" algn="just">
              <a:buFont typeface="+mj-lt"/>
              <a:buAutoNum type="arabicPeriod"/>
            </a:pPr>
            <a:endParaRPr lang="es-ES" sz="2200" dirty="0"/>
          </a:p>
          <a:p>
            <a:pPr marL="914400" lvl="1" indent="-457200" algn="just">
              <a:buFont typeface="+mj-lt"/>
              <a:buAutoNum type="arabicPeriod"/>
            </a:pPr>
            <a:endParaRPr lang="es-ES" sz="2200" dirty="0"/>
          </a:p>
          <a:p>
            <a:pPr marL="361950" lvl="1" indent="-276225" algn="just">
              <a:buFont typeface="+mj-lt"/>
              <a:buAutoNum type="arabicPeriod"/>
            </a:pPr>
            <a:r>
              <a:rPr lang="es-ES" sz="2200" dirty="0"/>
              <a:t>Actividades para junio:</a:t>
            </a:r>
          </a:p>
          <a:p>
            <a:pPr marL="630238" lvl="1" indent="-180975" algn="just">
              <a:buFont typeface="Wingdings" panose="05000000000000000000" pitchFamily="2" charset="2"/>
              <a:buChar char="ü"/>
            </a:pPr>
            <a:r>
              <a:rPr lang="es-ES" sz="2200" dirty="0"/>
              <a:t>Seguimiento planes de mejoramiento (acta de FPI y acta de primario).</a:t>
            </a:r>
          </a:p>
          <a:p>
            <a:pPr marL="630238" lvl="1" indent="-180975" algn="just">
              <a:buFont typeface="Wingdings" panose="05000000000000000000" pitchFamily="2" charset="2"/>
              <a:buChar char="ü"/>
            </a:pPr>
            <a:r>
              <a:rPr lang="es-ES" sz="2200" dirty="0"/>
              <a:t>Controles de Salidas No Conformes (27 junio).</a:t>
            </a:r>
          </a:p>
          <a:p>
            <a:pPr marL="630238" lvl="1" indent="-180975" algn="just">
              <a:buFont typeface="Wingdings" panose="05000000000000000000" pitchFamily="2" charset="2"/>
              <a:buChar char="v"/>
            </a:pPr>
            <a:r>
              <a:rPr lang="es-ES" sz="2200" dirty="0"/>
              <a:t>Ejecución del Plan de Concientización y Sensibilización en Seguridad y Privacidad de la Información.</a:t>
            </a:r>
          </a:p>
          <a:p>
            <a:pPr marL="630238" lvl="1" indent="-180975" algn="just">
              <a:buFont typeface="Wingdings" panose="05000000000000000000" pitchFamily="2" charset="2"/>
              <a:buChar char="v"/>
            </a:pPr>
            <a:r>
              <a:rPr lang="es-ES" sz="2200" dirty="0"/>
              <a:t>Identificación de Cambios CF: realizar análisis del tema de vehículos asignados (motos).</a:t>
            </a:r>
          </a:p>
          <a:p>
            <a:pPr marL="630238" lvl="1" indent="-180975" algn="just">
              <a:buFont typeface="Wingdings" panose="05000000000000000000" pitchFamily="2" charset="2"/>
              <a:buChar char="v"/>
            </a:pPr>
            <a:r>
              <a:rPr lang="es-ES" sz="2200" dirty="0"/>
              <a:t>Cargar oportunidades en plataforma compromiso (análisis de contexto).</a:t>
            </a:r>
          </a:p>
          <a:p>
            <a:pPr marL="630238" lvl="1" indent="-180975" algn="just">
              <a:buFont typeface="Wingdings" panose="05000000000000000000" pitchFamily="2" charset="2"/>
              <a:buChar char="v"/>
            </a:pPr>
            <a:r>
              <a:rPr lang="es-CO" sz="2200" dirty="0"/>
              <a:t>Plan de trabajo y avances en temas de Gestión Documental (I semestre 2025).</a:t>
            </a:r>
            <a:endParaRPr lang="es-ES" sz="2200" dirty="0"/>
          </a:p>
        </p:txBody>
      </p:sp>
      <p:pic>
        <p:nvPicPr>
          <p:cNvPr id="4098" name="Imagen 1" descr="image003">
            <a:extLst>
              <a:ext uri="{FF2B5EF4-FFF2-40B4-BE49-F238E27FC236}">
                <a16:creationId xmlns:a16="http://schemas.microsoft.com/office/drawing/2014/main" id="{3760FA90-933C-48B0-A19E-1657A4BB8B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3447"/>
          <a:stretch/>
        </p:blipFill>
        <p:spPr bwMode="auto">
          <a:xfrm>
            <a:off x="599626" y="1385553"/>
            <a:ext cx="10992747" cy="14473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1CBF44B3-FA0A-4D2E-832F-C10B0BB106A4}"/>
              </a:ext>
            </a:extLst>
          </p:cNvPr>
          <p:cNvPicPr>
            <a:picLocks noChangeAspect="1"/>
          </p:cNvPicPr>
          <p:nvPr/>
        </p:nvPicPr>
        <p:blipFill>
          <a:blip r:embed="rId4"/>
          <a:stretch>
            <a:fillRect/>
          </a:stretch>
        </p:blipFill>
        <p:spPr>
          <a:xfrm>
            <a:off x="11052484" y="4374441"/>
            <a:ext cx="990600" cy="106680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043896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par>
                                <p:cTn id="27" presetID="42" presetClass="entr" presetSubtype="0" fill="hold" nodeType="withEffect">
                                  <p:stCondLst>
                                    <p:cond delay="0"/>
                                  </p:stCondLst>
                                  <p:childTnLst>
                                    <p:set>
                                      <p:cBhvr>
                                        <p:cTn id="28" dur="1" fill="hold">
                                          <p:stCondLst>
                                            <p:cond delay="0"/>
                                          </p:stCondLst>
                                        </p:cTn>
                                        <p:tgtEl>
                                          <p:spTgt spid="4098"/>
                                        </p:tgtEl>
                                        <p:attrNameLst>
                                          <p:attrName>style.visibility</p:attrName>
                                        </p:attrNameLst>
                                      </p:cBhvr>
                                      <p:to>
                                        <p:strVal val="visible"/>
                                      </p:to>
                                    </p:set>
                                    <p:animEffect transition="in" filter="fade">
                                      <p:cBhvr>
                                        <p:cTn id="29" dur="1000"/>
                                        <p:tgtEl>
                                          <p:spTgt spid="4098"/>
                                        </p:tgtEl>
                                      </p:cBhvr>
                                    </p:animEffect>
                                    <p:anim calcmode="lin" valueType="num">
                                      <p:cBhvr>
                                        <p:cTn id="30" dur="1000" fill="hold"/>
                                        <p:tgtEl>
                                          <p:spTgt spid="4098"/>
                                        </p:tgtEl>
                                        <p:attrNameLst>
                                          <p:attrName>ppt_x</p:attrName>
                                        </p:attrNameLst>
                                      </p:cBhvr>
                                      <p:tavLst>
                                        <p:tav tm="0">
                                          <p:val>
                                            <p:strVal val="#ppt_x"/>
                                          </p:val>
                                        </p:tav>
                                        <p:tav tm="100000">
                                          <p:val>
                                            <p:strVal val="#ppt_x"/>
                                          </p:val>
                                        </p:tav>
                                      </p:tavLst>
                                    </p:anim>
                                    <p:anim calcmode="lin" valueType="num">
                                      <p:cBhvr>
                                        <p:cTn id="31" dur="1000" fill="hold"/>
                                        <p:tgtEl>
                                          <p:spTgt spid="4098"/>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26" presetClass="emph" presetSubtype="0" fill="hold" nodeType="afterEffect">
                                  <p:stCondLst>
                                    <p:cond delay="0"/>
                                  </p:stCondLst>
                                  <p:childTnLst>
                                    <p:animEffect transition="out" filter="fade">
                                      <p:cBhvr>
                                        <p:cTn id="34" dur="500" tmFilter="0, 0; .2, .5; .8, .5; 1, 0"/>
                                        <p:tgtEl>
                                          <p:spTgt spid="5"/>
                                        </p:tgtEl>
                                      </p:cBhvr>
                                    </p:animEffect>
                                    <p:animScale>
                                      <p:cBhvr>
                                        <p:cTn id="3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3600" b="1" u="none" strike="noStrike" kern="1200" cap="none" spc="0" normalizeH="0" baseline="0" noProof="0" dirty="0">
                <a:ln>
                  <a:noFill/>
                </a:ln>
                <a:solidFill>
                  <a:srgbClr val="38AA00"/>
                </a:solidFill>
                <a:effectLst/>
                <a:uLnTx/>
                <a:uFillTx/>
                <a:latin typeface="WORK SANS BOLD ROMAN" pitchFamily="2" charset="77"/>
              </a:rPr>
              <a:t>5. SG-SST</a:t>
            </a: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sp>
        <p:nvSpPr>
          <p:cNvPr id="18" name="CuadroTexto 17">
            <a:extLst>
              <a:ext uri="{FF2B5EF4-FFF2-40B4-BE49-F238E27FC236}">
                <a16:creationId xmlns:a16="http://schemas.microsoft.com/office/drawing/2014/main" id="{346BEDAB-8218-7307-FB96-71793EA69075}"/>
              </a:ext>
            </a:extLst>
          </p:cNvPr>
          <p:cNvSpPr txBox="1"/>
          <p:nvPr/>
        </p:nvSpPr>
        <p:spPr>
          <a:xfrm>
            <a:off x="346976" y="887119"/>
            <a:ext cx="10694835" cy="1107996"/>
          </a:xfrm>
          <a:prstGeom prst="rect">
            <a:avLst/>
          </a:prstGeom>
          <a:noFill/>
        </p:spPr>
        <p:txBody>
          <a:bodyPr wrap="square" rtlCol="0">
            <a:spAutoFit/>
          </a:bodyPr>
          <a:lstStyle/>
          <a:p>
            <a:pPr marL="361950" lvl="1" indent="-276225" algn="just">
              <a:buFont typeface="+mj-lt"/>
              <a:buAutoNum type="arabicPeriod"/>
            </a:pPr>
            <a:r>
              <a:rPr lang="es-CO" sz="2200" dirty="0"/>
              <a:t>Revisión inicial del proceso: reunión de inducción equipo regional, reunión de revisión de plan de trabajo con equipo SIGA del CF.</a:t>
            </a:r>
            <a:endParaRPr lang="es-ES" sz="2200" dirty="0"/>
          </a:p>
          <a:p>
            <a:pPr marL="361950" lvl="1" indent="-276225" algn="just">
              <a:buFont typeface="+mj-lt"/>
              <a:buAutoNum type="arabicPeriod"/>
            </a:pPr>
            <a:r>
              <a:rPr lang="es-ES" sz="2200" dirty="0"/>
              <a:t>Actividades ejecutadas:</a:t>
            </a:r>
          </a:p>
        </p:txBody>
      </p:sp>
      <p:pic>
        <p:nvPicPr>
          <p:cNvPr id="19" name="Imagen 18">
            <a:extLst>
              <a:ext uri="{FF2B5EF4-FFF2-40B4-BE49-F238E27FC236}">
                <a16:creationId xmlns:a16="http://schemas.microsoft.com/office/drawing/2014/main" id="{69576699-84B7-4139-8DEE-5B06425C43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477" y="1967340"/>
            <a:ext cx="2383375" cy="1787531"/>
          </a:xfrm>
          <a:prstGeom prst="rect">
            <a:avLst/>
          </a:prstGeom>
        </p:spPr>
      </p:pic>
      <p:sp>
        <p:nvSpPr>
          <p:cNvPr id="20" name="CuadroTexto 19">
            <a:extLst>
              <a:ext uri="{FF2B5EF4-FFF2-40B4-BE49-F238E27FC236}">
                <a16:creationId xmlns:a16="http://schemas.microsoft.com/office/drawing/2014/main" id="{00C0F1F7-E6BC-4571-9884-0D0781D2869F}"/>
              </a:ext>
            </a:extLst>
          </p:cNvPr>
          <p:cNvSpPr txBox="1"/>
          <p:nvPr/>
        </p:nvSpPr>
        <p:spPr>
          <a:xfrm>
            <a:off x="3053979" y="1902049"/>
            <a:ext cx="9009198" cy="1631216"/>
          </a:xfrm>
          <a:prstGeom prst="rect">
            <a:avLst/>
          </a:prstGeom>
          <a:noFill/>
        </p:spPr>
        <p:txBody>
          <a:bodyPr wrap="none" rtlCol="0">
            <a:spAutoFit/>
          </a:bodyPr>
          <a:lstStyle/>
          <a:p>
            <a:pPr marL="285750" indent="-285750">
              <a:buFont typeface="Arial" panose="020B0604020202020204" pitchFamily="34" charset="0"/>
              <a:buChar char="•"/>
            </a:pPr>
            <a:r>
              <a:rPr lang="es-MX" sz="2000" dirty="0"/>
              <a:t>Activación brigada de emergencia (acta, directorio).</a:t>
            </a:r>
          </a:p>
          <a:p>
            <a:pPr marL="285750" indent="-285750">
              <a:buFont typeface="Arial" panose="020B0604020202020204" pitchFamily="34" charset="0"/>
              <a:buChar char="•"/>
            </a:pPr>
            <a:r>
              <a:rPr lang="es-MX" sz="2000" dirty="0"/>
              <a:t>Guion del simulacro (derrame de sustancias químicas).</a:t>
            </a:r>
          </a:p>
          <a:p>
            <a:pPr marL="285750" indent="-285750">
              <a:buFont typeface="Arial" panose="020B0604020202020204" pitchFamily="34" charset="0"/>
              <a:buChar char="•"/>
            </a:pPr>
            <a:r>
              <a:rPr lang="es-MX" sz="2000" dirty="0"/>
              <a:t>Necesidad de EPP´S de brigada.</a:t>
            </a:r>
          </a:p>
          <a:p>
            <a:pPr marL="285750" indent="-285750">
              <a:buFont typeface="Arial" panose="020B0604020202020204" pitchFamily="34" charset="0"/>
              <a:buChar char="•"/>
            </a:pPr>
            <a:r>
              <a:rPr lang="es-MX" sz="2000" dirty="0"/>
              <a:t>Solicitud Primera capacitación de generalidades.</a:t>
            </a:r>
          </a:p>
          <a:p>
            <a:pPr marL="285750" indent="-285750">
              <a:buFont typeface="Arial" panose="020B0604020202020204" pitchFamily="34" charset="0"/>
              <a:buChar char="•"/>
            </a:pPr>
            <a:r>
              <a:rPr lang="es-MX" sz="2000" dirty="0"/>
              <a:t>Actualización plan de emergencias con estado REVISADO plataforma compromiso.</a:t>
            </a:r>
          </a:p>
        </p:txBody>
      </p:sp>
      <p:pic>
        <p:nvPicPr>
          <p:cNvPr id="21" name="Imagen 20">
            <a:extLst>
              <a:ext uri="{FF2B5EF4-FFF2-40B4-BE49-F238E27FC236}">
                <a16:creationId xmlns:a16="http://schemas.microsoft.com/office/drawing/2014/main" id="{7EDD74B7-B17D-4157-BC34-D9C9E972B9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323" y="3961289"/>
            <a:ext cx="1155032" cy="1540042"/>
          </a:xfrm>
          <a:prstGeom prst="rect">
            <a:avLst/>
          </a:prstGeom>
        </p:spPr>
      </p:pic>
      <p:pic>
        <p:nvPicPr>
          <p:cNvPr id="22" name="Imagen 21">
            <a:extLst>
              <a:ext uri="{FF2B5EF4-FFF2-40B4-BE49-F238E27FC236}">
                <a16:creationId xmlns:a16="http://schemas.microsoft.com/office/drawing/2014/main" id="{7265E6D2-BB02-4655-9699-E979AF291F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89804" y="3961289"/>
            <a:ext cx="1155032" cy="1540042"/>
          </a:xfrm>
          <a:prstGeom prst="rect">
            <a:avLst/>
          </a:prstGeom>
        </p:spPr>
      </p:pic>
      <p:sp>
        <p:nvSpPr>
          <p:cNvPr id="24" name="CuadroTexto 23">
            <a:extLst>
              <a:ext uri="{FF2B5EF4-FFF2-40B4-BE49-F238E27FC236}">
                <a16:creationId xmlns:a16="http://schemas.microsoft.com/office/drawing/2014/main" id="{EDB83D4F-ADE9-4583-91B5-E5E1A401F79A}"/>
              </a:ext>
            </a:extLst>
          </p:cNvPr>
          <p:cNvSpPr txBox="1"/>
          <p:nvPr/>
        </p:nvSpPr>
        <p:spPr>
          <a:xfrm>
            <a:off x="3053978" y="3992646"/>
            <a:ext cx="8369198" cy="1015663"/>
          </a:xfrm>
          <a:prstGeom prst="rect">
            <a:avLst/>
          </a:prstGeom>
          <a:noFill/>
        </p:spPr>
        <p:txBody>
          <a:bodyPr wrap="square" rtlCol="0">
            <a:spAutoFit/>
          </a:bodyPr>
          <a:lstStyle/>
          <a:p>
            <a:pPr marL="285750" indent="-285750">
              <a:buFont typeface="Arial" panose="020B0604020202020204" pitchFamily="34" charset="0"/>
              <a:buChar char="•"/>
            </a:pPr>
            <a:r>
              <a:rPr lang="es-MX" sz="2000" dirty="0"/>
              <a:t>Revisión, ubicación y diagnóstico de los extintores del centro formación.</a:t>
            </a:r>
          </a:p>
          <a:p>
            <a:pPr marL="285750" indent="-285750">
              <a:buFont typeface="Arial" panose="020B0604020202020204" pitchFamily="34" charset="0"/>
              <a:buChar char="•"/>
            </a:pPr>
            <a:r>
              <a:rPr lang="es-MX" sz="2000" dirty="0"/>
              <a:t>Mejoras locativas con respecto a la puesta de las cintas antideslizantes.</a:t>
            </a:r>
          </a:p>
          <a:p>
            <a:pPr marL="285750" indent="-285750">
              <a:buFont typeface="Arial" panose="020B0604020202020204" pitchFamily="34" charset="0"/>
              <a:buChar char="•"/>
            </a:pPr>
            <a:r>
              <a:rPr lang="es-CO" sz="2000" dirty="0"/>
              <a:t>Acompañamiento al COPASST (en espera del informe).</a:t>
            </a:r>
          </a:p>
        </p:txBody>
      </p:sp>
      <p:sp>
        <p:nvSpPr>
          <p:cNvPr id="25" name="CuadroTexto 24">
            <a:extLst>
              <a:ext uri="{FF2B5EF4-FFF2-40B4-BE49-F238E27FC236}">
                <a16:creationId xmlns:a16="http://schemas.microsoft.com/office/drawing/2014/main" id="{3223E99D-A896-4060-A117-FBB0C87EEE05}"/>
              </a:ext>
            </a:extLst>
          </p:cNvPr>
          <p:cNvSpPr txBox="1"/>
          <p:nvPr/>
        </p:nvSpPr>
        <p:spPr>
          <a:xfrm>
            <a:off x="3053978" y="5001385"/>
            <a:ext cx="9009198" cy="1631216"/>
          </a:xfrm>
          <a:prstGeom prst="rect">
            <a:avLst/>
          </a:prstGeom>
          <a:noFill/>
        </p:spPr>
        <p:txBody>
          <a:bodyPr wrap="square" rtlCol="0">
            <a:spAutoFit/>
          </a:bodyPr>
          <a:lstStyle/>
          <a:p>
            <a:pPr marL="285750" indent="-285750">
              <a:buFont typeface="Arial" panose="020B0604020202020204" pitchFamily="34" charset="0"/>
              <a:buChar char="•"/>
            </a:pPr>
            <a:r>
              <a:rPr lang="es-MX" sz="2000" dirty="0"/>
              <a:t>Acompañamiento por parte de la ARL para la actualización de la matriz de peligros.</a:t>
            </a:r>
          </a:p>
          <a:p>
            <a:pPr marL="285750" indent="-285750">
              <a:buFont typeface="Arial" panose="020B0604020202020204" pitchFamily="34" charset="0"/>
              <a:buChar char="•"/>
            </a:pPr>
            <a:r>
              <a:rPr lang="es-MX" sz="2000" dirty="0"/>
              <a:t>Actualización del plan de saneamiento en la plataforma compromiso.</a:t>
            </a:r>
          </a:p>
          <a:p>
            <a:pPr marL="285750" indent="-285750">
              <a:buFont typeface="Arial" panose="020B0604020202020204" pitchFamily="34" charset="0"/>
              <a:buChar char="•"/>
            </a:pPr>
            <a:r>
              <a:rPr lang="es-MX" sz="2000" dirty="0"/>
              <a:t>Inventario sustancias químicas (programa).</a:t>
            </a:r>
          </a:p>
          <a:p>
            <a:pPr marL="285750" indent="-285750">
              <a:buFont typeface="Arial" panose="020B0604020202020204" pitchFamily="34" charset="0"/>
              <a:buChar char="•"/>
            </a:pPr>
            <a:r>
              <a:rPr lang="es-MX" sz="2000" dirty="0"/>
              <a:t>Se sube a la plataforma el diagnóstico de riesgo vial dirigido por dirección regional.</a:t>
            </a:r>
          </a:p>
        </p:txBody>
      </p:sp>
      <p:pic>
        <p:nvPicPr>
          <p:cNvPr id="3" name="Picture 2" descr="https://compromiso.sena.edu.co/imagenes/iconos_index/ico_syso.png">
            <a:extLst>
              <a:ext uri="{FF2B5EF4-FFF2-40B4-BE49-F238E27FC236}">
                <a16:creationId xmlns:a16="http://schemas.microsoft.com/office/drawing/2014/main" id="{A2F9E8AD-963A-4068-9E74-54FB27DA84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1585" y="5611941"/>
            <a:ext cx="516437" cy="1100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881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6" presetClass="entr" presetSubtype="21"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inVertical)">
                                      <p:cBhvr>
                                        <p:cTn id="33" dur="500"/>
                                        <p:tgtEl>
                                          <p:spTgt spid="19"/>
                                        </p:tgtEl>
                                      </p:cBhvr>
                                    </p:animEffect>
                                  </p:childTnLst>
                                </p:cTn>
                              </p:par>
                            </p:childTnLst>
                          </p:cTn>
                        </p:par>
                        <p:par>
                          <p:cTn id="34" fill="hold">
                            <p:stCondLst>
                              <p:cond delay="2000"/>
                            </p:stCondLst>
                            <p:childTnLst>
                              <p:par>
                                <p:cTn id="35" presetID="16" presetClass="entr" presetSubtype="21"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par>
                          <p:cTn id="38" fill="hold">
                            <p:stCondLst>
                              <p:cond delay="2500"/>
                            </p:stCondLst>
                            <p:childTnLst>
                              <p:par>
                                <p:cTn id="39" presetID="16" presetClass="entr" presetSubtype="21"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barn(inVertical)">
                                      <p:cBhvr>
                                        <p:cTn id="41" dur="500"/>
                                        <p:tgtEl>
                                          <p:spTgt spid="25"/>
                                        </p:tgtEl>
                                      </p:cBhvr>
                                    </p:animEffect>
                                  </p:childTnLst>
                                </p:cTn>
                              </p:par>
                              <p:par>
                                <p:cTn id="42" presetID="42"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1000"/>
                                        <p:tgtEl>
                                          <p:spTgt spid="22"/>
                                        </p:tgtEl>
                                      </p:cBhvr>
                                    </p:animEffect>
                                    <p:anim calcmode="lin" valueType="num">
                                      <p:cBhvr>
                                        <p:cTn id="50" dur="1000" fill="hold"/>
                                        <p:tgtEl>
                                          <p:spTgt spid="22"/>
                                        </p:tgtEl>
                                        <p:attrNameLst>
                                          <p:attrName>ppt_x</p:attrName>
                                        </p:attrNameLst>
                                      </p:cBhvr>
                                      <p:tavLst>
                                        <p:tav tm="0">
                                          <p:val>
                                            <p:strVal val="#ppt_x"/>
                                          </p:val>
                                        </p:tav>
                                        <p:tav tm="100000">
                                          <p:val>
                                            <p:strVal val="#ppt_x"/>
                                          </p:val>
                                        </p:tav>
                                      </p:tavLst>
                                    </p:anim>
                                    <p:anim calcmode="lin" valueType="num">
                                      <p:cBhvr>
                                        <p:cTn id="51" dur="1000" fill="hold"/>
                                        <p:tgtEl>
                                          <p:spTgt spid="2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32" presetClass="emph" presetSubtype="0" fill="hold" nodeType="afterEffect">
                                  <p:stCondLst>
                                    <p:cond delay="0"/>
                                  </p:stCondLst>
                                  <p:childTnLst>
                                    <p:animRot by="120000">
                                      <p:cBhvr>
                                        <p:cTn id="54" dur="100" fill="hold">
                                          <p:stCondLst>
                                            <p:cond delay="0"/>
                                          </p:stCondLst>
                                        </p:cTn>
                                        <p:tgtEl>
                                          <p:spTgt spid="3"/>
                                        </p:tgtEl>
                                        <p:attrNameLst>
                                          <p:attrName>r</p:attrName>
                                        </p:attrNameLst>
                                      </p:cBhvr>
                                    </p:animRot>
                                    <p:animRot by="-240000">
                                      <p:cBhvr>
                                        <p:cTn id="55" dur="200" fill="hold">
                                          <p:stCondLst>
                                            <p:cond delay="200"/>
                                          </p:stCondLst>
                                        </p:cTn>
                                        <p:tgtEl>
                                          <p:spTgt spid="3"/>
                                        </p:tgtEl>
                                        <p:attrNameLst>
                                          <p:attrName>r</p:attrName>
                                        </p:attrNameLst>
                                      </p:cBhvr>
                                    </p:animRot>
                                    <p:animRot by="240000">
                                      <p:cBhvr>
                                        <p:cTn id="56" dur="200" fill="hold">
                                          <p:stCondLst>
                                            <p:cond delay="400"/>
                                          </p:stCondLst>
                                        </p:cTn>
                                        <p:tgtEl>
                                          <p:spTgt spid="3"/>
                                        </p:tgtEl>
                                        <p:attrNameLst>
                                          <p:attrName>r</p:attrName>
                                        </p:attrNameLst>
                                      </p:cBhvr>
                                    </p:animRot>
                                    <p:animRot by="-240000">
                                      <p:cBhvr>
                                        <p:cTn id="57" dur="200" fill="hold">
                                          <p:stCondLst>
                                            <p:cond delay="600"/>
                                          </p:stCondLst>
                                        </p:cTn>
                                        <p:tgtEl>
                                          <p:spTgt spid="3"/>
                                        </p:tgtEl>
                                        <p:attrNameLst>
                                          <p:attrName>r</p:attrName>
                                        </p:attrNameLst>
                                      </p:cBhvr>
                                    </p:animRot>
                                    <p:animRot by="120000">
                                      <p:cBhvr>
                                        <p:cTn id="58" dur="200" fill="hold">
                                          <p:stCondLst>
                                            <p:cond delay="80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8" grpId="0"/>
      <p:bldP spid="20"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CE75F1-F343-8856-BC69-4BB6B82BF3E4}"/>
              </a:ext>
            </a:extLst>
          </p:cNvPr>
          <p:cNvSpPr txBox="1">
            <a:spLocks/>
          </p:cNvSpPr>
          <p:nvPr/>
        </p:nvSpPr>
        <p:spPr>
          <a:xfrm>
            <a:off x="486430" y="145556"/>
            <a:ext cx="9815809" cy="741563"/>
          </a:xfrm>
          <a:prstGeom prst="rect">
            <a:avLst/>
          </a:prstGeom>
          <a:ln>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CO" sz="3600" b="1" u="none" strike="noStrike" kern="1200" cap="none" spc="0" normalizeH="0" baseline="0" noProof="0" dirty="0">
                <a:ln>
                  <a:noFill/>
                </a:ln>
                <a:solidFill>
                  <a:srgbClr val="38AA00"/>
                </a:solidFill>
                <a:effectLst/>
                <a:uLnTx/>
                <a:uFillTx/>
                <a:latin typeface="WORK SANS BOLD ROMAN" pitchFamily="2" charset="77"/>
              </a:rPr>
              <a:t>5. SG-SST</a:t>
            </a:r>
          </a:p>
        </p:txBody>
      </p:sp>
      <p:cxnSp>
        <p:nvCxnSpPr>
          <p:cNvPr id="4" name="Conector recto 3">
            <a:extLst>
              <a:ext uri="{FF2B5EF4-FFF2-40B4-BE49-F238E27FC236}">
                <a16:creationId xmlns:a16="http://schemas.microsoft.com/office/drawing/2014/main" id="{FC7C29F2-4E4D-A296-619C-7FF2B480D725}"/>
              </a:ext>
            </a:extLst>
          </p:cNvPr>
          <p:cNvCxnSpPr>
            <a:cxnSpLocks/>
          </p:cNvCxnSpPr>
          <p:nvPr/>
        </p:nvCxnSpPr>
        <p:spPr>
          <a:xfrm>
            <a:off x="591816" y="765554"/>
            <a:ext cx="2858768" cy="0"/>
          </a:xfrm>
          <a:prstGeom prst="line">
            <a:avLst/>
          </a:prstGeom>
          <a:ln w="12700">
            <a:solidFill>
              <a:srgbClr val="38AA00"/>
            </a:solidFill>
          </a:ln>
        </p:spPr>
        <p:style>
          <a:lnRef idx="1">
            <a:schemeClr val="accent1"/>
          </a:lnRef>
          <a:fillRef idx="0">
            <a:schemeClr val="accent1"/>
          </a:fillRef>
          <a:effectRef idx="0">
            <a:schemeClr val="accent1"/>
          </a:effectRef>
          <a:fontRef idx="minor">
            <a:schemeClr val="tx1"/>
          </a:fontRef>
        </p:style>
      </p:cxnSp>
      <p:grpSp>
        <p:nvGrpSpPr>
          <p:cNvPr id="6" name="Grupo 5">
            <a:extLst>
              <a:ext uri="{FF2B5EF4-FFF2-40B4-BE49-F238E27FC236}">
                <a16:creationId xmlns:a16="http://schemas.microsoft.com/office/drawing/2014/main" id="{ACD9A1F3-8CBC-46E0-BE4A-53727F3D9280}"/>
              </a:ext>
            </a:extLst>
          </p:cNvPr>
          <p:cNvGrpSpPr/>
          <p:nvPr/>
        </p:nvGrpSpPr>
        <p:grpSpPr>
          <a:xfrm>
            <a:off x="105366" y="67927"/>
            <a:ext cx="150573" cy="697627"/>
            <a:chOff x="141693" y="266421"/>
            <a:chExt cx="287374" cy="396008"/>
          </a:xfrm>
        </p:grpSpPr>
        <p:cxnSp>
          <p:nvCxnSpPr>
            <p:cNvPr id="7" name="Conector recto 6">
              <a:extLst>
                <a:ext uri="{FF2B5EF4-FFF2-40B4-BE49-F238E27FC236}">
                  <a16:creationId xmlns:a16="http://schemas.microsoft.com/office/drawing/2014/main" id="{0CAE15A5-2014-19DA-60AA-750134477B45}"/>
                </a:ext>
              </a:extLst>
            </p:cNvPr>
            <p:cNvCxnSpPr>
              <a:cxnSpLocks/>
            </p:cNvCxnSpPr>
            <p:nvPr/>
          </p:nvCxnSpPr>
          <p:spPr>
            <a:xfrm>
              <a:off x="141698" y="66242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8" name="Conector recto 7">
              <a:extLst>
                <a:ext uri="{FF2B5EF4-FFF2-40B4-BE49-F238E27FC236}">
                  <a16:creationId xmlns:a16="http://schemas.microsoft.com/office/drawing/2014/main" id="{9C6D2C9E-A979-80B0-0680-AF03A3678036}"/>
                </a:ext>
              </a:extLst>
            </p:cNvPr>
            <p:cNvCxnSpPr>
              <a:cxnSpLocks/>
            </p:cNvCxnSpPr>
            <p:nvPr/>
          </p:nvCxnSpPr>
          <p:spPr>
            <a:xfrm>
              <a:off x="141697" y="61836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9" name="Conector recto 8">
              <a:extLst>
                <a:ext uri="{FF2B5EF4-FFF2-40B4-BE49-F238E27FC236}">
                  <a16:creationId xmlns:a16="http://schemas.microsoft.com/office/drawing/2014/main" id="{8D336CB5-3A62-020A-2C2A-5D1D83859BC6}"/>
                </a:ext>
              </a:extLst>
            </p:cNvPr>
            <p:cNvCxnSpPr>
              <a:cxnSpLocks/>
            </p:cNvCxnSpPr>
            <p:nvPr/>
          </p:nvCxnSpPr>
          <p:spPr>
            <a:xfrm>
              <a:off x="141697" y="573093"/>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0" name="Conector recto 9">
              <a:extLst>
                <a:ext uri="{FF2B5EF4-FFF2-40B4-BE49-F238E27FC236}">
                  <a16:creationId xmlns:a16="http://schemas.microsoft.com/office/drawing/2014/main" id="{A101EB34-0077-AA56-39CA-D1036C073DA7}"/>
                </a:ext>
              </a:extLst>
            </p:cNvPr>
            <p:cNvCxnSpPr>
              <a:cxnSpLocks/>
            </p:cNvCxnSpPr>
            <p:nvPr/>
          </p:nvCxnSpPr>
          <p:spPr>
            <a:xfrm>
              <a:off x="141696" y="52902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1" name="Conector recto 10">
              <a:extLst>
                <a:ext uri="{FF2B5EF4-FFF2-40B4-BE49-F238E27FC236}">
                  <a16:creationId xmlns:a16="http://schemas.microsoft.com/office/drawing/2014/main" id="{F7E17812-2A58-41E1-AC8C-AE330F3E0DE6}"/>
                </a:ext>
              </a:extLst>
            </p:cNvPr>
            <p:cNvCxnSpPr>
              <a:cxnSpLocks/>
            </p:cNvCxnSpPr>
            <p:nvPr/>
          </p:nvCxnSpPr>
          <p:spPr>
            <a:xfrm>
              <a:off x="141696" y="488965"/>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2" name="Conector recto 11">
              <a:extLst>
                <a:ext uri="{FF2B5EF4-FFF2-40B4-BE49-F238E27FC236}">
                  <a16:creationId xmlns:a16="http://schemas.microsoft.com/office/drawing/2014/main" id="{13970C26-87CF-2A4C-F099-044903245033}"/>
                </a:ext>
              </a:extLst>
            </p:cNvPr>
            <p:cNvCxnSpPr>
              <a:cxnSpLocks/>
            </p:cNvCxnSpPr>
            <p:nvPr/>
          </p:nvCxnSpPr>
          <p:spPr>
            <a:xfrm>
              <a:off x="141695" y="444899"/>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3" name="Conector recto 12">
              <a:extLst>
                <a:ext uri="{FF2B5EF4-FFF2-40B4-BE49-F238E27FC236}">
                  <a16:creationId xmlns:a16="http://schemas.microsoft.com/office/drawing/2014/main" id="{FFE08F8A-79B9-B7C9-BDB7-7093F42AE2EA}"/>
                </a:ext>
              </a:extLst>
            </p:cNvPr>
            <p:cNvCxnSpPr>
              <a:cxnSpLocks/>
            </p:cNvCxnSpPr>
            <p:nvPr/>
          </p:nvCxnSpPr>
          <p:spPr>
            <a:xfrm>
              <a:off x="141695" y="401282"/>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4" name="Conector recto 13">
              <a:extLst>
                <a:ext uri="{FF2B5EF4-FFF2-40B4-BE49-F238E27FC236}">
                  <a16:creationId xmlns:a16="http://schemas.microsoft.com/office/drawing/2014/main" id="{05572B54-1491-E165-9BB5-A5F652653E41}"/>
                </a:ext>
              </a:extLst>
            </p:cNvPr>
            <p:cNvCxnSpPr>
              <a:cxnSpLocks/>
            </p:cNvCxnSpPr>
            <p:nvPr/>
          </p:nvCxnSpPr>
          <p:spPr>
            <a:xfrm>
              <a:off x="141694" y="357216"/>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5" name="Conector recto 14">
              <a:extLst>
                <a:ext uri="{FF2B5EF4-FFF2-40B4-BE49-F238E27FC236}">
                  <a16:creationId xmlns:a16="http://schemas.microsoft.com/office/drawing/2014/main" id="{550B0808-84B9-4D55-4020-1C77FBD41C86}"/>
                </a:ext>
              </a:extLst>
            </p:cNvPr>
            <p:cNvCxnSpPr>
              <a:cxnSpLocks/>
            </p:cNvCxnSpPr>
            <p:nvPr/>
          </p:nvCxnSpPr>
          <p:spPr>
            <a:xfrm>
              <a:off x="141694" y="310487"/>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cxnSp>
          <p:nvCxnSpPr>
            <p:cNvPr id="16" name="Conector recto 15">
              <a:extLst>
                <a:ext uri="{FF2B5EF4-FFF2-40B4-BE49-F238E27FC236}">
                  <a16:creationId xmlns:a16="http://schemas.microsoft.com/office/drawing/2014/main" id="{CCB4B5EC-2A73-995A-DFE7-AEF91B1DE872}"/>
                </a:ext>
              </a:extLst>
            </p:cNvPr>
            <p:cNvCxnSpPr>
              <a:cxnSpLocks/>
            </p:cNvCxnSpPr>
            <p:nvPr/>
          </p:nvCxnSpPr>
          <p:spPr>
            <a:xfrm>
              <a:off x="141693" y="266421"/>
              <a:ext cx="287369" cy="0"/>
            </a:xfrm>
            <a:prstGeom prst="line">
              <a:avLst/>
            </a:prstGeom>
            <a:ln w="19050">
              <a:solidFill>
                <a:srgbClr val="38AA00"/>
              </a:solidFill>
            </a:ln>
            <a:effectLst>
              <a:outerShdw dist="20000" sx="1000" sy="1000" rotWithShape="0">
                <a:srgbClr val="000000"/>
              </a:outerShdw>
            </a:effectLst>
          </p:spPr>
          <p:style>
            <a:lnRef idx="2">
              <a:schemeClr val="accent1"/>
            </a:lnRef>
            <a:fillRef idx="0">
              <a:schemeClr val="accent1"/>
            </a:fillRef>
            <a:effectRef idx="1">
              <a:schemeClr val="accent1"/>
            </a:effectRef>
            <a:fontRef idx="minor">
              <a:schemeClr val="tx1"/>
            </a:fontRef>
          </p:style>
        </p:cxnSp>
      </p:grpSp>
      <p:sp>
        <p:nvSpPr>
          <p:cNvPr id="17" name="CuadroTexto 16">
            <a:extLst>
              <a:ext uri="{FF2B5EF4-FFF2-40B4-BE49-F238E27FC236}">
                <a16:creationId xmlns:a16="http://schemas.microsoft.com/office/drawing/2014/main" id="{FB60B987-9057-418D-FF99-83252918C8B2}"/>
              </a:ext>
            </a:extLst>
          </p:cNvPr>
          <p:cNvSpPr txBox="1"/>
          <p:nvPr/>
        </p:nvSpPr>
        <p:spPr>
          <a:xfrm rot="16200000">
            <a:off x="-1782127" y="2492929"/>
            <a:ext cx="3925555" cy="311304"/>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1423" b="0" i="0" u="none" strike="noStrike" kern="1200" cap="none" spc="0" normalizeH="0" baseline="0" noProof="0" dirty="0">
                <a:ln>
                  <a:noFill/>
                </a:ln>
                <a:solidFill>
                  <a:srgbClr val="38AA00"/>
                </a:solidFill>
                <a:effectLst/>
                <a:uLnTx/>
                <a:uFillTx/>
                <a:latin typeface="Josefin Sans" pitchFamily="2" charset="77"/>
                <a:ea typeface="+mn-ea"/>
                <a:cs typeface="+mn-cs"/>
              </a:rPr>
              <a:t>Sistema Integrado de Gestión y Autocontrol </a:t>
            </a:r>
          </a:p>
        </p:txBody>
      </p:sp>
      <p:sp>
        <p:nvSpPr>
          <p:cNvPr id="18" name="CuadroTexto 17">
            <a:extLst>
              <a:ext uri="{FF2B5EF4-FFF2-40B4-BE49-F238E27FC236}">
                <a16:creationId xmlns:a16="http://schemas.microsoft.com/office/drawing/2014/main" id="{346BEDAB-8218-7307-FB96-71793EA69075}"/>
              </a:ext>
            </a:extLst>
          </p:cNvPr>
          <p:cNvSpPr txBox="1"/>
          <p:nvPr/>
        </p:nvSpPr>
        <p:spPr>
          <a:xfrm>
            <a:off x="346976" y="887119"/>
            <a:ext cx="10694835" cy="1446550"/>
          </a:xfrm>
          <a:prstGeom prst="rect">
            <a:avLst/>
          </a:prstGeom>
          <a:noFill/>
        </p:spPr>
        <p:txBody>
          <a:bodyPr wrap="square" rtlCol="0">
            <a:spAutoFit/>
          </a:bodyPr>
          <a:lstStyle/>
          <a:p>
            <a:pPr marL="85725" lvl="1" algn="just"/>
            <a:r>
              <a:rPr lang="es-ES" sz="2200" dirty="0"/>
              <a:t>3. Acompañamiento entre de motos (</a:t>
            </a:r>
            <a:r>
              <a:rPr lang="es-ES" sz="2200" dirty="0" err="1"/>
              <a:t>CampeSENA</a:t>
            </a:r>
            <a:r>
              <a:rPr lang="es-ES" sz="2200" dirty="0"/>
              <a:t>):</a:t>
            </a:r>
          </a:p>
          <a:p>
            <a:pPr marL="627063" lvl="1" indent="-342900" algn="just">
              <a:buFont typeface="Arial" panose="020B0604020202020204" pitchFamily="34" charset="0"/>
              <a:buChar char="•"/>
            </a:pPr>
            <a:r>
              <a:rPr lang="es-CO" sz="2200" dirty="0"/>
              <a:t>Documentación de informe y verificación de EPP.</a:t>
            </a:r>
          </a:p>
          <a:p>
            <a:pPr marL="627063" lvl="1" indent="-342900" algn="just">
              <a:buFont typeface="Arial" panose="020B0604020202020204" pitchFamily="34" charset="0"/>
              <a:buChar char="•"/>
            </a:pPr>
            <a:r>
              <a:rPr lang="es-CO" sz="2200" dirty="0"/>
              <a:t>Socialización de formatos de SST.</a:t>
            </a:r>
          </a:p>
          <a:p>
            <a:pPr marL="627063" lvl="1" indent="-342900" algn="just">
              <a:buFont typeface="Arial" panose="020B0604020202020204" pitchFamily="34" charset="0"/>
              <a:buChar char="•"/>
            </a:pPr>
            <a:endParaRPr lang="es-ES" sz="2200" dirty="0"/>
          </a:p>
        </p:txBody>
      </p:sp>
      <p:sp>
        <p:nvSpPr>
          <p:cNvPr id="24" name="CuadroTexto 23">
            <a:extLst>
              <a:ext uri="{FF2B5EF4-FFF2-40B4-BE49-F238E27FC236}">
                <a16:creationId xmlns:a16="http://schemas.microsoft.com/office/drawing/2014/main" id="{EDB83D4F-ADE9-4583-91B5-E5E1A401F79A}"/>
              </a:ext>
            </a:extLst>
          </p:cNvPr>
          <p:cNvSpPr txBox="1"/>
          <p:nvPr/>
        </p:nvSpPr>
        <p:spPr>
          <a:xfrm>
            <a:off x="591816" y="2648581"/>
            <a:ext cx="11240793" cy="2554545"/>
          </a:xfrm>
          <a:prstGeom prst="rect">
            <a:avLst/>
          </a:prstGeom>
          <a:noFill/>
        </p:spPr>
        <p:txBody>
          <a:bodyPr wrap="square" rtlCol="0">
            <a:spAutoFit/>
          </a:bodyPr>
          <a:lstStyle/>
          <a:p>
            <a:r>
              <a:rPr lang="es-MX" sz="2000" dirty="0"/>
              <a:t>4. Identificación y reporte de las necesidades para puestos de trabajo (ante medico laboral).</a:t>
            </a:r>
          </a:p>
          <a:p>
            <a:r>
              <a:rPr lang="es-MX" sz="2000" dirty="0"/>
              <a:t>5. </a:t>
            </a:r>
            <a:r>
              <a:rPr lang="es-CO" sz="2000" dirty="0"/>
              <a:t>Acompañamiento de ARL actividades de sensibilización en centro de formación:</a:t>
            </a:r>
          </a:p>
          <a:p>
            <a:pPr marL="800100" lvl="1" indent="-342900">
              <a:buFont typeface="Wingdings" panose="05000000000000000000" pitchFamily="2" charset="2"/>
              <a:buChar char="ü"/>
            </a:pPr>
            <a:r>
              <a:rPr lang="es-CO" sz="2000" dirty="0"/>
              <a:t>Pausas Activas.</a:t>
            </a:r>
          </a:p>
          <a:p>
            <a:pPr marL="800100" lvl="1" indent="-342900">
              <a:buFont typeface="Wingdings" panose="05000000000000000000" pitchFamily="2" charset="2"/>
              <a:buChar char="ü"/>
            </a:pPr>
            <a:r>
              <a:rPr lang="es-CO" sz="2000" dirty="0"/>
              <a:t>Compendio de insumos para matriz de peligros y riesgos.</a:t>
            </a:r>
          </a:p>
          <a:p>
            <a:pPr marL="800100" lvl="1" indent="-342900">
              <a:buFont typeface="Wingdings" panose="05000000000000000000" pitchFamily="2" charset="2"/>
              <a:buChar char="ü"/>
            </a:pPr>
            <a:r>
              <a:rPr lang="es-CO" sz="2000" dirty="0"/>
              <a:t>Intervención en áreas de laboratorio y servicios generales – Programa de Riesgo Químico.</a:t>
            </a:r>
          </a:p>
          <a:p>
            <a:pPr marL="800100" lvl="1" indent="-342900">
              <a:buFont typeface="Wingdings" panose="05000000000000000000" pitchFamily="2" charset="2"/>
              <a:buChar char="ü"/>
            </a:pPr>
            <a:r>
              <a:rPr lang="es-CO" sz="2000" dirty="0"/>
              <a:t>Reporte de incidentes y accidentes de trabajo.</a:t>
            </a:r>
          </a:p>
          <a:p>
            <a:pPr marL="800100" lvl="1" indent="-342900">
              <a:buFont typeface="Wingdings" panose="05000000000000000000" pitchFamily="2" charset="2"/>
              <a:buChar char="ü"/>
            </a:pPr>
            <a:r>
              <a:rPr lang="es-CO" sz="2000" dirty="0"/>
              <a:t>Documentación de los informes respectivos en soporte a plan de trabajo y programas ambientales. </a:t>
            </a:r>
          </a:p>
          <a:p>
            <a:pPr marL="800100" lvl="1" indent="-342900">
              <a:buFont typeface="Wingdings" panose="05000000000000000000" pitchFamily="2" charset="2"/>
              <a:buChar char="ü"/>
            </a:pPr>
            <a:endParaRPr lang="es-CO" sz="2000" dirty="0"/>
          </a:p>
        </p:txBody>
      </p:sp>
      <p:pic>
        <p:nvPicPr>
          <p:cNvPr id="3" name="Picture 2" descr="https://compromiso.sena.edu.co/imagenes/iconos_index/ico_syso.png">
            <a:extLst>
              <a:ext uri="{FF2B5EF4-FFF2-40B4-BE49-F238E27FC236}">
                <a16:creationId xmlns:a16="http://schemas.microsoft.com/office/drawing/2014/main" id="{A2F9E8AD-963A-4068-9E74-54FB27DA84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366" y="5375154"/>
            <a:ext cx="516437" cy="1100503"/>
          </a:xfrm>
          <a:prstGeom prst="rect">
            <a:avLst/>
          </a:prstGeom>
          <a:noFill/>
          <a:extLst>
            <a:ext uri="{909E8E84-426E-40DD-AFC4-6F175D3DCCD1}">
              <a14:hiddenFill xmlns:a14="http://schemas.microsoft.com/office/drawing/2010/main">
                <a:solidFill>
                  <a:srgbClr val="FFFFFF"/>
                </a:solidFill>
              </a14:hiddenFill>
            </a:ext>
          </a:extLst>
        </p:spPr>
      </p:pic>
      <p:pic>
        <p:nvPicPr>
          <p:cNvPr id="27" name="Imagen 26">
            <a:extLst>
              <a:ext uri="{FF2B5EF4-FFF2-40B4-BE49-F238E27FC236}">
                <a16:creationId xmlns:a16="http://schemas.microsoft.com/office/drawing/2014/main" id="{CD525729-B9F1-4847-8B52-40DFE75CB9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34044" y="606924"/>
            <a:ext cx="2484166" cy="1863124"/>
          </a:xfrm>
          <a:prstGeom prst="rect">
            <a:avLst/>
          </a:prstGeom>
        </p:spPr>
      </p:pic>
      <p:pic>
        <p:nvPicPr>
          <p:cNvPr id="26" name="Imagen 25">
            <a:extLst>
              <a:ext uri="{FF2B5EF4-FFF2-40B4-BE49-F238E27FC236}">
                <a16:creationId xmlns:a16="http://schemas.microsoft.com/office/drawing/2014/main" id="{D0F44B03-0ED0-46BA-AD5F-DF6CC11A537B}"/>
              </a:ext>
            </a:extLst>
          </p:cNvPr>
          <p:cNvPicPr>
            <a:picLocks noChangeAspect="1"/>
          </p:cNvPicPr>
          <p:nvPr/>
        </p:nvPicPr>
        <p:blipFill>
          <a:blip r:embed="rId5"/>
          <a:stretch>
            <a:fillRect/>
          </a:stretch>
        </p:blipFill>
        <p:spPr>
          <a:xfrm>
            <a:off x="3593108" y="4835275"/>
            <a:ext cx="2502892" cy="1877169"/>
          </a:xfrm>
          <a:prstGeom prst="rect">
            <a:avLst/>
          </a:prstGeom>
        </p:spPr>
      </p:pic>
      <p:pic>
        <p:nvPicPr>
          <p:cNvPr id="28" name="Imagen 27">
            <a:extLst>
              <a:ext uri="{FF2B5EF4-FFF2-40B4-BE49-F238E27FC236}">
                <a16:creationId xmlns:a16="http://schemas.microsoft.com/office/drawing/2014/main" id="{4BC39805-2DCC-4DE7-959E-FEAF0A4029B2}"/>
              </a:ext>
            </a:extLst>
          </p:cNvPr>
          <p:cNvPicPr>
            <a:picLocks noChangeAspect="1"/>
          </p:cNvPicPr>
          <p:nvPr/>
        </p:nvPicPr>
        <p:blipFill>
          <a:blip r:embed="rId6"/>
          <a:stretch>
            <a:fillRect/>
          </a:stretch>
        </p:blipFill>
        <p:spPr>
          <a:xfrm>
            <a:off x="6768914" y="4846858"/>
            <a:ext cx="2502892" cy="1878829"/>
          </a:xfrm>
          <a:prstGeom prst="rect">
            <a:avLst/>
          </a:prstGeom>
        </p:spPr>
      </p:pic>
    </p:spTree>
    <p:extLst>
      <p:ext uri="{BB962C8B-B14F-4D97-AF65-F5344CB8AC3E}">
        <p14:creationId xmlns:p14="http://schemas.microsoft.com/office/powerpoint/2010/main" val="1569994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1"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childTnLst>
                          </p:cTn>
                        </p:par>
                        <p:par>
                          <p:cTn id="27" fill="hold">
                            <p:stCondLst>
                              <p:cond delay="1500"/>
                            </p:stCondLst>
                            <p:childTnLst>
                              <p:par>
                                <p:cTn id="28" presetID="10" presetClass="entr" presetSubtype="0"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childTnLst>
                          </p:cTn>
                        </p:par>
                        <p:par>
                          <p:cTn id="31" fill="hold">
                            <p:stCondLst>
                              <p:cond delay="2000"/>
                            </p:stCondLst>
                            <p:childTnLst>
                              <p:par>
                                <p:cTn id="32" presetID="16" presetClass="entr" presetSubtype="21"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barn(inVertical)">
                                      <p:cBhvr>
                                        <p:cTn id="34" dur="500"/>
                                        <p:tgtEl>
                                          <p:spTgt spid="24"/>
                                        </p:tgtEl>
                                      </p:cBhvr>
                                    </p:animEffect>
                                  </p:childTnLst>
                                </p:cTn>
                              </p:par>
                            </p:childTnLst>
                          </p:cTn>
                        </p:par>
                        <p:par>
                          <p:cTn id="35" fill="hold">
                            <p:stCondLst>
                              <p:cond delay="2500"/>
                            </p:stCondLst>
                            <p:childTnLst>
                              <p:par>
                                <p:cTn id="36" presetID="6" presetClass="entr" presetSubtype="16"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circle(in)">
                                      <p:cBhvr>
                                        <p:cTn id="38" dur="2000"/>
                                        <p:tgtEl>
                                          <p:spTgt spid="26"/>
                                        </p:tgtEl>
                                      </p:cBhvr>
                                    </p:animEffect>
                                  </p:childTnLst>
                                </p:cTn>
                              </p:par>
                            </p:childTnLst>
                          </p:cTn>
                        </p:par>
                        <p:par>
                          <p:cTn id="39" fill="hold">
                            <p:stCondLst>
                              <p:cond delay="4500"/>
                            </p:stCondLst>
                            <p:childTnLst>
                              <p:par>
                                <p:cTn id="40" presetID="6" presetClass="entr" presetSubtype="16"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circle(in)">
                                      <p:cBhvr>
                                        <p:cTn id="42" dur="2000"/>
                                        <p:tgtEl>
                                          <p:spTgt spid="28"/>
                                        </p:tgtEl>
                                      </p:cBhvr>
                                    </p:animEffect>
                                  </p:childTnLst>
                                </p:cTn>
                              </p:par>
                            </p:childTnLst>
                          </p:cTn>
                        </p:par>
                        <p:par>
                          <p:cTn id="43" fill="hold">
                            <p:stCondLst>
                              <p:cond delay="6500"/>
                            </p:stCondLst>
                            <p:childTnLst>
                              <p:par>
                                <p:cTn id="44" presetID="26" presetClass="emph" presetSubtype="0" fill="hold" nodeType="afterEffect">
                                  <p:stCondLst>
                                    <p:cond delay="0"/>
                                  </p:stCondLst>
                                  <p:childTnLst>
                                    <p:animEffect transition="out" filter="fade">
                                      <p:cBhvr>
                                        <p:cTn id="45" dur="500" tmFilter="0, 0; .2, .5; .8, .5; 1, 0"/>
                                        <p:tgtEl>
                                          <p:spTgt spid="3"/>
                                        </p:tgtEl>
                                      </p:cBhvr>
                                    </p:animEffect>
                                    <p:animScale>
                                      <p:cBhvr>
                                        <p:cTn id="46"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8" grpId="0"/>
      <p:bldP spid="2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26DD5B25A6FE64CAA473083A44B4293" ma:contentTypeVersion="20" ma:contentTypeDescription="Create a new document." ma:contentTypeScope="" ma:versionID="07fbaf12cd4d8147ad5f778156310acf">
  <xsd:schema xmlns:xsd="http://www.w3.org/2001/XMLSchema" xmlns:xs="http://www.w3.org/2001/XMLSchema" xmlns:p="http://schemas.microsoft.com/office/2006/metadata/properties" xmlns:ns1="http://schemas.microsoft.com/sharepoint/v3" xmlns:ns3="5e8cc9a8-1d9b-4e7f-8d31-c7cba3ed72eb" xmlns:ns4="b0454568-42c5-45ee-b7f8-21e67651e02b" targetNamespace="http://schemas.microsoft.com/office/2006/metadata/properties" ma:root="true" ma:fieldsID="19a5b8458c8434ad15736540cdccbc20" ns1:_="" ns3:_="" ns4:_="">
    <xsd:import namespace="http://schemas.microsoft.com/sharepoint/v3"/>
    <xsd:import namespace="5e8cc9a8-1d9b-4e7f-8d31-c7cba3ed72eb"/>
    <xsd:import namespace="b0454568-42c5-45ee-b7f8-21e67651e02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LengthInSeconds" minOccurs="0"/>
                <xsd:element ref="ns3:_activity" minOccurs="0"/>
                <xsd:element ref="ns3:MediaServiceObjectDetectorVersions" minOccurs="0"/>
                <xsd:element ref="ns1:_ip_UnifiedCompliancePolicyProperties" minOccurs="0"/>
                <xsd:element ref="ns1:_ip_UnifiedCompliancePolicyUIAction"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e8cc9a8-1d9b-4e7f-8d31-c7cba3ed72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description="" ma:hidden="true" ma:indexed="true" ma:internalName="MediaServiceDateTaken" ma:readOnly="true">
      <xsd:simpleType>
        <xsd:restriction base="dms:Text"/>
      </xsd:simpleType>
    </xsd:element>
    <xsd:element name="MediaServiceLocation" ma:index="20" nillable="true" ma:displayName="Location" ma:description="" ma:indexed="true"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6" nillable="true" ma:displayName="MediaServiceSystemTags" ma:hidden="true" ma:internalName="MediaServiceSystemTags" ma:readOnly="true">
      <xsd:simpleType>
        <xsd:restriction base="dms:Note"/>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454568-42c5-45ee-b7f8-21e67651e02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5e8cc9a8-1d9b-4e7f-8d31-c7cba3ed72eb" xsi:nil="true"/>
  </documentManagement>
</p:properties>
</file>

<file path=customXml/itemProps1.xml><?xml version="1.0" encoding="utf-8"?>
<ds:datastoreItem xmlns:ds="http://schemas.openxmlformats.org/officeDocument/2006/customXml" ds:itemID="{210811A6-E199-4384-9868-7F15949EA6F6}">
  <ds:schemaRefs>
    <ds:schemaRef ds:uri="http://schemas.microsoft.com/sharepoint/v3/contenttype/forms"/>
  </ds:schemaRefs>
</ds:datastoreItem>
</file>

<file path=customXml/itemProps2.xml><?xml version="1.0" encoding="utf-8"?>
<ds:datastoreItem xmlns:ds="http://schemas.openxmlformats.org/officeDocument/2006/customXml" ds:itemID="{A06DA4FD-F268-4960-A41B-09BB77C06E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e8cc9a8-1d9b-4e7f-8d31-c7cba3ed72eb"/>
    <ds:schemaRef ds:uri="b0454568-42c5-45ee-b7f8-21e67651e0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23201B8-68A9-4F1A-B885-B1DFCB715E36}">
  <ds:schemaRefs>
    <ds:schemaRef ds:uri="5e8cc9a8-1d9b-4e7f-8d31-c7cba3ed72eb"/>
    <ds:schemaRef ds:uri="http://purl.org/dc/elements/1.1/"/>
    <ds:schemaRef ds:uri="http://schemas.microsoft.com/sharepoint/v3"/>
    <ds:schemaRef ds:uri="http://purl.org/dc/terms/"/>
    <ds:schemaRef ds:uri="http://www.w3.org/XML/1998/namespace"/>
    <ds:schemaRef ds:uri="http://schemas.openxmlformats.org/package/2006/metadata/core-properties"/>
    <ds:schemaRef ds:uri="http://schemas.microsoft.com/office/2006/documentManagement/types"/>
    <ds:schemaRef ds:uri="http://schemas.microsoft.com/office/infopath/2007/PartnerControls"/>
    <ds:schemaRef ds:uri="b0454568-42c5-45ee-b7f8-21e67651e02b"/>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5310</TotalTime>
  <Words>1463</Words>
  <Application>Microsoft Office PowerPoint</Application>
  <PresentationFormat>Panorámica</PresentationFormat>
  <Paragraphs>151</Paragraphs>
  <Slides>7</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7</vt:i4>
      </vt:variant>
    </vt:vector>
  </HeadingPairs>
  <TitlesOfParts>
    <vt:vector size="15" baseType="lpstr">
      <vt:lpstr>Arial</vt:lpstr>
      <vt:lpstr>Calibri</vt:lpstr>
      <vt:lpstr>Calibri Light</vt:lpstr>
      <vt:lpstr>Josefin Sans</vt:lpstr>
      <vt:lpstr>Times New Roman</vt:lpstr>
      <vt:lpstr>Wingdings</vt:lpstr>
      <vt:lpstr>WORK SANS BOLD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Jorge Enrique Pedraza Sanchez</dc:creator>
  <cp:lastModifiedBy>Uriel Alberto Manquillo Zuniiga</cp:lastModifiedBy>
  <cp:revision>118</cp:revision>
  <dcterms:created xsi:type="dcterms:W3CDTF">2020-10-01T23:51:28Z</dcterms:created>
  <dcterms:modified xsi:type="dcterms:W3CDTF">2025-06-11T05:05:45Z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c111285-cafa-4fc9-8a9a-bd902089b24f_Enabled">
    <vt:lpwstr>true</vt:lpwstr>
  </property>
  <property fmtid="{D5CDD505-2E9C-101B-9397-08002B2CF9AE}" pid="3" name="MSIP_Label_fc111285-cafa-4fc9-8a9a-bd902089b24f_SetDate">
    <vt:lpwstr>2024-12-18T14:20:33Z</vt:lpwstr>
  </property>
  <property fmtid="{D5CDD505-2E9C-101B-9397-08002B2CF9AE}" pid="4" name="MSIP_Label_fc111285-cafa-4fc9-8a9a-bd902089b24f_Method">
    <vt:lpwstr>Privileged</vt:lpwstr>
  </property>
  <property fmtid="{D5CDD505-2E9C-101B-9397-08002B2CF9AE}" pid="5" name="MSIP_Label_fc111285-cafa-4fc9-8a9a-bd902089b24f_Name">
    <vt:lpwstr>Public</vt:lpwstr>
  </property>
  <property fmtid="{D5CDD505-2E9C-101B-9397-08002B2CF9AE}" pid="6" name="MSIP_Label_fc111285-cafa-4fc9-8a9a-bd902089b24f_SiteId">
    <vt:lpwstr>cbc2c381-2f2e-4d93-91d1-506c9316ace7</vt:lpwstr>
  </property>
  <property fmtid="{D5CDD505-2E9C-101B-9397-08002B2CF9AE}" pid="7" name="MSIP_Label_fc111285-cafa-4fc9-8a9a-bd902089b24f_ActionId">
    <vt:lpwstr>a0608d2d-f4f3-40bb-8913-109da56cc4f4</vt:lpwstr>
  </property>
  <property fmtid="{D5CDD505-2E9C-101B-9397-08002B2CF9AE}" pid="8" name="MSIP_Label_fc111285-cafa-4fc9-8a9a-bd902089b24f_ContentBits">
    <vt:lpwstr>0</vt:lpwstr>
  </property>
  <property fmtid="{D5CDD505-2E9C-101B-9397-08002B2CF9AE}" pid="9" name="ContentTypeId">
    <vt:lpwstr>0x010100826DD5B25A6FE64CAA473083A44B4293</vt:lpwstr>
  </property>
</Properties>
</file>