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64" r:id="rId2"/>
    <p:sldId id="256" r:id="rId3"/>
    <p:sldId id="265" r:id="rId4"/>
    <p:sldId id="257" r:id="rId5"/>
    <p:sldId id="258" r:id="rId6"/>
    <p:sldId id="266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Corbel" panose="020B0503020204020204" pitchFamily="34" charset="0"/>
      <p:regular r:id="rId18"/>
      <p:bold r:id="rId19"/>
      <p:italic r:id="rId20"/>
      <p:boldItalic r:id="rId21"/>
    </p:embeddedFont>
    <p:embeddedFont>
      <p:font typeface="Microsoft Sans Serif" panose="020B0604020202020204" pitchFamily="34" charset="0"/>
      <p:regular r:id="rId22"/>
    </p:embeddedFont>
    <p:embeddedFont>
      <p:font typeface="Tahoma" panose="020B0604030504040204" pitchFamily="34" charset="0"/>
      <p:regular r:id="rId23"/>
      <p:bold r:id="rId24"/>
    </p:embeddedFont>
    <p:embeddedFont>
      <p:font typeface="Verdana" panose="020B0604030504040204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A3501E-A874-8447-86B1-8CC8A537A40E}" v="4" dt="2022-09-19T19:24:22.409"/>
  </p1510:revLst>
</p1510:revInfo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>
      <p:cViewPr varScale="1">
        <p:scale>
          <a:sx n="117" d="100"/>
          <a:sy n="117" d="100"/>
        </p:scale>
        <p:origin x="36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2230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19/09/22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91281"/>
              </p:ext>
            </p:extLst>
          </p:nvPr>
        </p:nvGraphicFramePr>
        <p:xfrm>
          <a:off x="844952" y="1222730"/>
          <a:ext cx="10289894" cy="5348531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183036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2506618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169342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3946014474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Porcentaje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Estado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20%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b="1" i="0" u="none" strike="noStrike" cap="none" dirty="0">
                          <a:solidFill>
                            <a:schemeClr val="dk1"/>
                          </a:solidFill>
                          <a:effectLst/>
                          <a:latin typeface="Candara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FINALIZADO</a:t>
                      </a:r>
                      <a:endParaRPr lang="en-CO" sz="1000" b="1" i="0" u="none" strike="noStrike" cap="none" dirty="0">
                        <a:solidFill>
                          <a:schemeClr val="dk1"/>
                        </a:solidFill>
                        <a:effectLst/>
                        <a:latin typeface="Candara"/>
                        <a:ea typeface="Times New Roman" panose="02020603050405020304" pitchFamily="18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 EJECUCIÓN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 INICIAR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09/19/2022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4014311406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Estado Global del Cronograma</a:t>
                      </a:r>
                      <a:endParaRPr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Ejecutado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58%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57%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3278777295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70%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69%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12/02/22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10/13/22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12/06/22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12/20/22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762348237"/>
              </p:ext>
            </p:extLst>
          </p:nvPr>
        </p:nvGraphicFramePr>
        <p:xfrm>
          <a:off x="6190037" y="810141"/>
          <a:ext cx="5902750" cy="2106675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Desacarga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,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extraccion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validacion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modelo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,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marca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, Tac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fabricante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pdf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1078297482"/>
              </p:ext>
            </p:extLst>
          </p:nvPr>
        </p:nvGraphicFramePr>
        <p:xfrm>
          <a:off x="206503" y="3790769"/>
          <a:ext cx="5861463" cy="2301961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897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8111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documentos historias de usuario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documento de diseño</a:t>
                      </a:r>
                      <a:endParaRPr lang="es-ES" b="1" dirty="0"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3087443645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lang="en-US" sz="1000" b="1" i="1" u="sng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 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054307664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52;p2">
            <a:extLst>
              <a:ext uri="{FF2B5EF4-FFF2-40B4-BE49-F238E27FC236}">
                <a16:creationId xmlns:a16="http://schemas.microsoft.com/office/drawing/2014/main" id="{D579A387-1A60-74F1-4B96-867B2B11110F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7;p2">
            <a:extLst>
              <a:ext uri="{FF2B5EF4-FFF2-40B4-BE49-F238E27FC236}">
                <a16:creationId xmlns:a16="http://schemas.microsoft.com/office/drawing/2014/main" id="{05290CDE-5247-B78F-3943-AFE43147D86C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60;p2">
            <a:extLst>
              <a:ext uri="{FF2B5EF4-FFF2-40B4-BE49-F238E27FC236}">
                <a16:creationId xmlns:a16="http://schemas.microsoft.com/office/drawing/2014/main" id="{B75719D3-1527-CD7E-C751-0C38E6265810}"/>
              </a:ext>
            </a:extLst>
          </p:cNvPr>
          <p:cNvSpPr/>
          <p:nvPr/>
        </p:nvSpPr>
        <p:spPr>
          <a:xfrm>
            <a:off x="4133511" y="2294792"/>
            <a:ext cx="182880" cy="182880"/>
          </a:xfrm>
          <a:prstGeom prst="ellipse">
            <a:avLst/>
          </a:prstGeom>
          <a:solidFill>
            <a:srgbClr val="7BDCEE"/>
          </a:solidFill>
          <a:ln w="9525" cap="flat" cmpd="sng">
            <a:solidFill>
              <a:srgbClr val="7BDC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60;p2">
            <a:extLst>
              <a:ext uri="{FF2B5EF4-FFF2-40B4-BE49-F238E27FC236}">
                <a16:creationId xmlns:a16="http://schemas.microsoft.com/office/drawing/2014/main" id="{2A02BF77-9722-CF84-11B9-C1970973268F}"/>
              </a:ext>
            </a:extLst>
          </p:cNvPr>
          <p:cNvSpPr/>
          <p:nvPr/>
        </p:nvSpPr>
        <p:spPr>
          <a:xfrm>
            <a:off x="4133511" y="2551290"/>
            <a:ext cx="182880" cy="182880"/>
          </a:xfrm>
          <a:prstGeom prst="ellipse">
            <a:avLst/>
          </a:prstGeom>
          <a:solidFill>
            <a:srgbClr val="7BDCEE"/>
          </a:solidFill>
          <a:ln w="9525" cap="flat" cmpd="sng">
            <a:solidFill>
              <a:srgbClr val="7BDC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2969AF-4BDF-0610-CCFB-72FB9E7D93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12" y="1315969"/>
            <a:ext cx="11667679" cy="442507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Riegos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8E44ADBC-3045-3577-78AC-075AD94F8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117784"/>
              </p:ext>
            </p:extLst>
          </p:nvPr>
        </p:nvGraphicFramePr>
        <p:xfrm>
          <a:off x="380957" y="804018"/>
          <a:ext cx="10938510" cy="575069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46170">
                  <a:extLst>
                    <a:ext uri="{9D8B030D-6E8A-4147-A177-3AD203B41FA5}">
                      <a16:colId xmlns:a16="http://schemas.microsoft.com/office/drawing/2014/main" val="2899032452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2645713657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4177460036"/>
                    </a:ext>
                  </a:extLst>
                </a:gridCol>
              </a:tblGrid>
              <a:tr h="54815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IDENTIFICACIÓN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ANÁLISIS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PLAN DE TRATAMIENTO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613444"/>
                  </a:ext>
                </a:extLst>
              </a:tr>
              <a:tr h="2027437">
                <a:tc>
                  <a:txBody>
                    <a:bodyPr/>
                    <a:lstStyle/>
                    <a:p>
                      <a:r>
                        <a:rPr lang="es-ES" dirty="0"/>
                        <a:t>Cambio en los sistemas de información o BD de dominio de CRC (flujos de </a:t>
                      </a:r>
                      <a:r>
                        <a:rPr lang="es-ES" dirty="0" err="1"/>
                        <a:t>Onbase</a:t>
                      </a:r>
                      <a:r>
                        <a:rPr lang="es-ES" dirty="0"/>
                        <a:t>, Formularios de trámites, BD terminales homologadas, web </a:t>
                      </a:r>
                      <a:r>
                        <a:rPr lang="es-ES" dirty="0" err="1"/>
                        <a:t>service</a:t>
                      </a:r>
                      <a:r>
                        <a:rPr lang="es-ES" dirty="0"/>
                        <a:t> GSMA)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Poco probable. Se mitigará con el análisis de los cambios propuestos en los sistemas de información mencionados y los controles de cambios en producción.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en la asignación o resolución del Trámite de HETM en los diferentes sistemas de información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82439"/>
                  </a:ext>
                </a:extLst>
              </a:tr>
              <a:tr h="17120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Cambio en las URL públicas de consulta de certificados de conformidad de equipos terminales móviles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mitigará con el envío de correo por la plataforma para hacer el control de cambios correctivos en </a:t>
                      </a:r>
                      <a:r>
                        <a:rPr lang="es-ES" dirty="0" err="1"/>
                        <a:t>Automation</a:t>
                      </a:r>
                      <a:r>
                        <a:rPr lang="es-ES" dirty="0"/>
                        <a:t> </a:t>
                      </a:r>
                      <a:r>
                        <a:rPr lang="es-ES" dirty="0" err="1"/>
                        <a:t>Anywhere</a:t>
                      </a:r>
                      <a:endParaRPr lang="es-ES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al hacer las consultas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configuradas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262318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ES" dirty="0"/>
                        <a:t>Código captcha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públicas o sistemas de información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asume. No aplica cambios.</a:t>
                      </a:r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validación de código captcha es a prueba de </a:t>
                      </a:r>
                      <a:r>
                        <a:rPr lang="es-ES" dirty="0" err="1"/>
                        <a:t>bots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74495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419" dirty="0"/>
                        <a:t>Indisponibilidad de ambientes de desarrollo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Probable. Afecta los tiempos de ejecución del proyecto, se mitigará trabajando fines de semana para compensar tiempo.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Se trabajar fines de semana para recuperar el tiempo que se pueda perder por estos incidentes.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1541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50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13572</TotalTime>
  <Words>844</Words>
  <Application>Microsoft Macintosh PowerPoint</Application>
  <PresentationFormat>Widescreen</PresentationFormat>
  <Paragraphs>132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Candara</vt:lpstr>
      <vt:lpstr>Corbel</vt:lpstr>
      <vt:lpstr>Calibri</vt:lpstr>
      <vt:lpstr>Arial</vt:lpstr>
      <vt:lpstr>Tahoma</vt:lpstr>
      <vt:lpstr>Verdana</vt:lpstr>
      <vt:lpstr>Microsoft Sans Serif</vt:lpstr>
      <vt:lpstr>Noto Sans Symbols</vt:lpstr>
      <vt:lpstr>Tema de Office</vt:lpstr>
      <vt:lpstr>PowerPoint Presentation</vt:lpstr>
      <vt:lpstr>Informe de avance del proyecto Contrato 87 de 2022</vt:lpstr>
      <vt:lpstr>Seguimiento de actividades</vt:lpstr>
      <vt:lpstr>Estado del Proyecto 09/19/2022</vt:lpstr>
      <vt:lpstr>Seguimiento de actividades</vt:lpstr>
      <vt:lpstr>Seguimiento de Riegos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Ronald Quevedo</cp:lastModifiedBy>
  <cp:revision>12</cp:revision>
  <dcterms:created xsi:type="dcterms:W3CDTF">2020-10-10T16:15:12Z</dcterms:created>
  <dcterms:modified xsi:type="dcterms:W3CDTF">2022-09-19T19:24:27Z</dcterms:modified>
</cp:coreProperties>
</file>