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8" r:id="rId4"/>
  </p:sldMasterIdLst>
  <p:notesMasterIdLst>
    <p:notesMasterId r:id="rId26"/>
  </p:notesMasterIdLst>
  <p:handoutMasterIdLst>
    <p:handoutMasterId r:id="rId27"/>
  </p:handoutMasterIdLst>
  <p:sldIdLst>
    <p:sldId id="436" r:id="rId5"/>
    <p:sldId id="437" r:id="rId6"/>
    <p:sldId id="438" r:id="rId7"/>
    <p:sldId id="439" r:id="rId8"/>
    <p:sldId id="440" r:id="rId9"/>
    <p:sldId id="441" r:id="rId10"/>
    <p:sldId id="435" r:id="rId11"/>
    <p:sldId id="442" r:id="rId12"/>
    <p:sldId id="445" r:id="rId13"/>
    <p:sldId id="383" r:id="rId14"/>
    <p:sldId id="446" r:id="rId15"/>
    <p:sldId id="424" r:id="rId16"/>
    <p:sldId id="408" r:id="rId17"/>
    <p:sldId id="429" r:id="rId18"/>
    <p:sldId id="430" r:id="rId19"/>
    <p:sldId id="431" r:id="rId20"/>
    <p:sldId id="432" r:id="rId21"/>
    <p:sldId id="433" r:id="rId22"/>
    <p:sldId id="434" r:id="rId23"/>
    <p:sldId id="426" r:id="rId24"/>
    <p:sldId id="428" r:id="rId25"/>
  </p:sldIdLst>
  <p:sldSz cx="12192000" cy="6858000"/>
  <p:notesSz cx="6858000" cy="9144000"/>
  <p:defaultTextStyle>
    <a:defPPr rtl="0">
      <a:defRPr lang="es-ES"/>
    </a:defPPr>
    <a:lvl1pPr marL="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8A107856-5554-42FB-B03E-39F5DBC370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229" autoAdjust="0"/>
  </p:normalViewPr>
  <p:slideViewPr>
    <p:cSldViewPr snapToGrid="0">
      <p:cViewPr varScale="1">
        <p:scale>
          <a:sx n="104" d="100"/>
          <a:sy n="104" d="100"/>
        </p:scale>
        <p:origin x="150" y="27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howGuides="1">
      <p:cViewPr varScale="1">
        <p:scale>
          <a:sx n="97" d="100"/>
          <a:sy n="97" d="100"/>
        </p:scale>
        <p:origin x="286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O"/>
              <a:t>% PROGRAMADO VS % EJECUTADO</a:t>
            </a:r>
          </a:p>
        </c:rich>
      </c:tx>
      <c:layout>
        <c:manualLayout>
          <c:xMode val="edge"/>
          <c:yMode val="edge"/>
          <c:x val="0.28053399812557844"/>
          <c:y val="2.222495740216497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>
        <c:manualLayout>
          <c:layoutTarget val="inner"/>
          <c:xMode val="edge"/>
          <c:yMode val="edge"/>
          <c:x val="9.2666196120129926E-2"/>
          <c:y val="0.10456174649723038"/>
          <c:w val="0.83942538323571025"/>
          <c:h val="0.6123523782401100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'RESUMEN AVANCES'!$C$3</c:f>
              <c:strCache>
                <c:ptCount val="1"/>
                <c:pt idx="0">
                  <c:v>% 
PROGRAMADO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Pt>
            <c:idx val="3"/>
            <c:marker>
              <c:symbol val="circle"/>
              <c:size val="5"/>
              <c:spPr>
                <a:solidFill>
                  <a:schemeClr val="accent1"/>
                </a:solidFill>
                <a:ln w="9525">
                  <a:solidFill>
                    <a:schemeClr val="accent1"/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FA1E-4DA4-BB4B-CBEDF83ACACE}"/>
              </c:ext>
            </c:extLst>
          </c:dPt>
          <c:xVal>
            <c:numRef>
              <c:f>'RESUMEN AVANCES'!$B$4:$B$13</c:f>
              <c:numCache>
                <c:formatCode>m/d/yyyy</c:formatCode>
                <c:ptCount val="10"/>
                <c:pt idx="0">
                  <c:v>45358</c:v>
                </c:pt>
                <c:pt idx="1">
                  <c:v>45365</c:v>
                </c:pt>
                <c:pt idx="2">
                  <c:v>45372</c:v>
                </c:pt>
                <c:pt idx="3">
                  <c:v>45379</c:v>
                </c:pt>
                <c:pt idx="4">
                  <c:v>45386</c:v>
                </c:pt>
                <c:pt idx="5">
                  <c:v>45393</c:v>
                </c:pt>
                <c:pt idx="6">
                  <c:v>45400</c:v>
                </c:pt>
                <c:pt idx="7">
                  <c:v>45407</c:v>
                </c:pt>
                <c:pt idx="8">
                  <c:v>45414</c:v>
                </c:pt>
                <c:pt idx="9">
                  <c:v>45421</c:v>
                </c:pt>
              </c:numCache>
            </c:numRef>
          </c:xVal>
          <c:yVal>
            <c:numRef>
              <c:f>'RESUMEN AVANCES'!$C$4:$C$13</c:f>
              <c:numCache>
                <c:formatCode>0.00%</c:formatCode>
                <c:ptCount val="10"/>
                <c:pt idx="0">
                  <c:v>1.7000000000000001E-4</c:v>
                </c:pt>
                <c:pt idx="1">
                  <c:v>1.2999999999999999E-3</c:v>
                </c:pt>
                <c:pt idx="2">
                  <c:v>1.5E-3</c:v>
                </c:pt>
                <c:pt idx="3">
                  <c:v>4.6699999999999997E-3</c:v>
                </c:pt>
                <c:pt idx="4">
                  <c:v>5.8300000000000001E-3</c:v>
                </c:pt>
                <c:pt idx="5">
                  <c:v>1.0200000000000001E-2</c:v>
                </c:pt>
                <c:pt idx="6">
                  <c:v>0.02</c:v>
                </c:pt>
                <c:pt idx="7">
                  <c:v>0.03</c:v>
                </c:pt>
                <c:pt idx="8">
                  <c:v>3.5000000000000003E-2</c:v>
                </c:pt>
                <c:pt idx="9">
                  <c:v>0.04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FA1E-4DA4-BB4B-CBEDF83ACACE}"/>
            </c:ext>
          </c:extLst>
        </c:ser>
        <c:ser>
          <c:idx val="1"/>
          <c:order val="1"/>
          <c:tx>
            <c:strRef>
              <c:f>'RESUMEN AVANCES'!$D$3</c:f>
              <c:strCache>
                <c:ptCount val="1"/>
                <c:pt idx="0">
                  <c:v>% 
EJECUTADO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'RESUMEN AVANCES'!$B$4:$B$13</c:f>
              <c:numCache>
                <c:formatCode>m/d/yyyy</c:formatCode>
                <c:ptCount val="10"/>
                <c:pt idx="0">
                  <c:v>45358</c:v>
                </c:pt>
                <c:pt idx="1">
                  <c:v>45365</c:v>
                </c:pt>
                <c:pt idx="2">
                  <c:v>45372</c:v>
                </c:pt>
                <c:pt idx="3">
                  <c:v>45379</c:v>
                </c:pt>
                <c:pt idx="4">
                  <c:v>45386</c:v>
                </c:pt>
                <c:pt idx="5">
                  <c:v>45393</c:v>
                </c:pt>
                <c:pt idx="6">
                  <c:v>45400</c:v>
                </c:pt>
                <c:pt idx="7">
                  <c:v>45407</c:v>
                </c:pt>
                <c:pt idx="8">
                  <c:v>45414</c:v>
                </c:pt>
                <c:pt idx="9">
                  <c:v>45421</c:v>
                </c:pt>
              </c:numCache>
            </c:numRef>
          </c:xVal>
          <c:yVal>
            <c:numRef>
              <c:f>'RESUMEN AVANCES'!$D$4:$D$13</c:f>
              <c:numCache>
                <c:formatCode>0.00%</c:formatCode>
                <c:ptCount val="10"/>
                <c:pt idx="0">
                  <c:v>1.7000000000000001E-4</c:v>
                </c:pt>
                <c:pt idx="1">
                  <c:v>1.2999999999999999E-3</c:v>
                </c:pt>
                <c:pt idx="2">
                  <c:v>1.5E-3</c:v>
                </c:pt>
                <c:pt idx="3">
                  <c:v>4.6699999999999997E-3</c:v>
                </c:pt>
                <c:pt idx="4">
                  <c:v>5.8300000000000001E-3</c:v>
                </c:pt>
                <c:pt idx="5">
                  <c:v>1.0200000000000001E-2</c:v>
                </c:pt>
                <c:pt idx="6">
                  <c:v>0.02</c:v>
                </c:pt>
                <c:pt idx="7">
                  <c:v>0.03</c:v>
                </c:pt>
                <c:pt idx="8">
                  <c:v>3.7499999999999999E-2</c:v>
                </c:pt>
                <c:pt idx="9">
                  <c:v>4.2500000000000003E-2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FA1E-4DA4-BB4B-CBEDF83ACA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3856384"/>
        <c:axId val="13854304"/>
      </c:scatterChart>
      <c:valAx>
        <c:axId val="1385638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m/d/yy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3854304"/>
        <c:crosses val="autoZero"/>
        <c:crossBetween val="midCat"/>
      </c:valAx>
      <c:valAx>
        <c:axId val="138543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3856384"/>
        <c:crossesAt val="45350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O"/>
              <a:t>VARIACION</a:t>
            </a:r>
            <a:r>
              <a:rPr lang="es-CO" baseline="0"/>
              <a:t> POR MES</a:t>
            </a:r>
            <a:endParaRPr lang="es-CO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'BALANCE FINANCIERO (3)'!$E$4:$E$6</c:f>
              <c:strCache>
                <c:ptCount val="3"/>
                <c:pt idx="0">
                  <c:v>PROGRAMADO</c:v>
                </c:pt>
                <c:pt idx="1">
                  <c:v>MES</c:v>
                </c:pt>
                <c:pt idx="2">
                  <c:v> %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'BALANCE FINANCIERO (3)'!$B$7:$B$11</c:f>
              <c:strCache>
                <c:ptCount val="5"/>
                <c:pt idx="0">
                  <c:v>MES 1</c:v>
                </c:pt>
                <c:pt idx="1">
                  <c:v>MES 2</c:v>
                </c:pt>
                <c:pt idx="2">
                  <c:v>MES 3</c:v>
                </c:pt>
                <c:pt idx="3">
                  <c:v>MES 4</c:v>
                </c:pt>
                <c:pt idx="4">
                  <c:v>MES 5</c:v>
                </c:pt>
              </c:strCache>
              <c:extLst/>
            </c:strRef>
          </c:cat>
          <c:val>
            <c:numRef>
              <c:f>'BALANCE FINANCIERO (3)'!$E$7:$E$11</c:f>
              <c:numCache>
                <c:formatCode>0%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 formatCode="0.00%">
                  <c:v>2.8637564578881795E-3</c:v>
                </c:pt>
                <c:pt idx="4" formatCode="0.00%">
                  <c:v>1.8870144090140914E-2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0BA3-4F42-A605-C7142D5F61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26301119"/>
        <c:axId val="1726301535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'BALANCE FINANCIERO (3)'!$I$4:$I$6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% 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'BALANCE FINANCIERO (3)'!$B$7:$B$11</c15:sqref>
                        </c15:formulaRef>
                      </c:ext>
                    </c:extLst>
                    <c:strCache>
                      <c:ptCount val="5"/>
                      <c:pt idx="0">
                        <c:v>MES 1</c:v>
                      </c:pt>
                      <c:pt idx="1">
                        <c:v>MES 2</c:v>
                      </c:pt>
                      <c:pt idx="2">
                        <c:v>MES 3</c:v>
                      </c:pt>
                      <c:pt idx="3">
                        <c:v>MES 4</c:v>
                      </c:pt>
                      <c:pt idx="4">
                        <c:v>MES 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'BALANCE FINANCIERO (3)'!$I$7:$I$11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  <c:pt idx="1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0BA3-4F42-A605-C7142D5F6153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(3)'!$I$4:$I$6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% 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(3)'!$B$7:$B$11</c15:sqref>
                        </c15:formulaRef>
                      </c:ext>
                    </c:extLst>
                    <c:strCache>
                      <c:ptCount val="5"/>
                      <c:pt idx="0">
                        <c:v>MES 1</c:v>
                      </c:pt>
                      <c:pt idx="1">
                        <c:v>MES 2</c:v>
                      </c:pt>
                      <c:pt idx="2">
                        <c:v>MES 3</c:v>
                      </c:pt>
                      <c:pt idx="3">
                        <c:v>MES 4</c:v>
                      </c:pt>
                      <c:pt idx="4">
                        <c:v>MES 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(3)'!$I$7:$I$11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  <c:pt idx="1">
                        <c:v>0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0BA3-4F42-A605-C7142D5F6153}"/>
                  </c:ext>
                </c:extLst>
              </c15:ser>
            </c15:filteredBarSeries>
          </c:ext>
        </c:extLst>
      </c:barChart>
      <c:lineChart>
        <c:grouping val="standard"/>
        <c:varyColors val="0"/>
        <c:ser>
          <c:idx val="5"/>
          <c:order val="4"/>
          <c:tx>
            <c:strRef>
              <c:f>'BALANCE FINANCIERO (3)'!$I$4:$I$6</c:f>
              <c:strCache>
                <c:ptCount val="3"/>
                <c:pt idx="0">
                  <c:v>EJECUTADO</c:v>
                </c:pt>
                <c:pt idx="1">
                  <c:v>MES</c:v>
                </c:pt>
                <c:pt idx="2">
                  <c:v> % 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strLit>
              <c:ptCount val="5"/>
              <c:pt idx="0">
                <c:v>1</c:v>
              </c:pt>
              <c:pt idx="1">
                <c:v>2</c:v>
              </c:pt>
              <c:pt idx="2">
                <c:v>3</c:v>
              </c:pt>
              <c:pt idx="3">
                <c:v>4</c:v>
              </c:pt>
              <c:pt idx="4">
                <c:v>5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'BALANCE FINANCIERO (3)'!$I$7:$I$11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0BA3-4F42-A605-C7142D5F61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26302367"/>
        <c:axId val="1726306111"/>
        <c:extLst>
          <c:ext xmlns:c15="http://schemas.microsoft.com/office/drawing/2012/chart" uri="{02D57815-91ED-43cb-92C2-25804820EDAC}">
            <c15:filteredLineSeries>
              <c15:ser>
                <c:idx val="4"/>
                <c:order val="3"/>
                <c:tx>
                  <c:strRef>
                    <c:extLst>
                      <c:ext uri="{02D57815-91ED-43cb-92C2-25804820EDAC}">
                        <c15:formulaRef>
                          <c15:sqref>'BALANCE FINANCIERO (3)'!$H$4:$H$6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valor </c:v>
                      </c:pt>
                    </c:strCache>
                  </c:strRef>
                </c:tx>
                <c:spPr>
                  <a:ln w="28575" cap="rnd">
                    <a:solidFill>
                      <a:schemeClr val="accent5"/>
                    </a:solidFill>
                    <a:round/>
                  </a:ln>
                  <a:effectLst/>
                </c:spPr>
                <c:marker>
                  <c:symbol val="none"/>
                </c:marker>
                <c:val>
                  <c:numRef>
                    <c:extLst>
                      <c:ext uri="{02D57815-91ED-43cb-92C2-25804820EDAC}">
                        <c15:formulaRef>
                          <c15:sqref>'BALANCE FINANCIERO (3)'!$H$7:$H$11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  <c:pt idx="1">
                        <c:v>0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4-0BA3-4F42-A605-C7142D5F6153}"/>
                  </c:ext>
                </c:extLst>
              </c15:ser>
            </c15:filteredLineSeries>
            <c15:filteredLineSeries>
              <c15:ser>
                <c:idx val="6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(3)'!$J$4:$J$6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ACUMULADO</c:v>
                      </c:pt>
                      <c:pt idx="2">
                        <c:v> valor </c:v>
                      </c:pt>
                    </c:strCache>
                  </c:strRef>
                </c:tx>
                <c:spPr>
                  <a:ln w="28575" cap="rnd">
                    <a:solidFill>
                      <a:schemeClr val="accent1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(3)'!$J$7:$J$11</c15:sqref>
                        </c15:formulaRef>
                      </c:ext>
                    </c:extLst>
                    <c:numCache>
                      <c:formatCode>_("$"* #,##0_);_("$"* \(#,##0\);_("$"* "-"_);_(@_)</c:formatCode>
                      <c:ptCount val="5"/>
                      <c:pt idx="0">
                        <c:v>0</c:v>
                      </c:pt>
                      <c:pt idx="1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0BA3-4F42-A605-C7142D5F6153}"/>
                  </c:ext>
                </c:extLst>
              </c15:ser>
            </c15:filteredLineSeries>
            <c15:filteredLineSeries>
              <c15:ser>
                <c:idx val="7"/>
                <c:order val="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(3)'!$K$4:$K$6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ACUMULADO</c:v>
                      </c:pt>
                      <c:pt idx="2">
                        <c:v> % </c:v>
                      </c:pt>
                    </c:strCache>
                  </c:strRef>
                </c:tx>
                <c:spPr>
                  <a:ln w="28575" cap="rnd">
                    <a:solidFill>
                      <a:schemeClr val="accent2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(3)'!$K$7:$K$11</c15:sqref>
                        </c15:formulaRef>
                      </c:ext>
                    </c:extLst>
                    <c:numCache>
                      <c:formatCode>_("$"* #,##0_);_("$"* \(#,##0\);_("$"* "-"_);_(@_)</c:formatCode>
                      <c:ptCount val="5"/>
                      <c:pt idx="0">
                        <c:v>0</c:v>
                      </c:pt>
                      <c:pt idx="1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0BA3-4F42-A605-C7142D5F6153}"/>
                  </c:ext>
                </c:extLst>
              </c15:ser>
            </c15:filteredLineSeries>
          </c:ext>
        </c:extLst>
      </c:lineChart>
      <c:catAx>
        <c:axId val="172630111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726301535"/>
        <c:crosses val="autoZero"/>
        <c:auto val="1"/>
        <c:lblAlgn val="ctr"/>
        <c:lblOffset val="100"/>
        <c:noMultiLvlLbl val="0"/>
      </c:catAx>
      <c:valAx>
        <c:axId val="1726301535"/>
        <c:scaling>
          <c:orientation val="minMax"/>
          <c:max val="5.000000000000001E-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726301119"/>
        <c:crosses val="autoZero"/>
        <c:crossBetween val="between"/>
        <c:majorUnit val="2.0000000000000004E-2"/>
        <c:minorUnit val="2.0000000000000005E-3"/>
      </c:valAx>
      <c:valAx>
        <c:axId val="1726306111"/>
        <c:scaling>
          <c:orientation val="minMax"/>
        </c:scaling>
        <c:delete val="1"/>
        <c:axPos val="r"/>
        <c:numFmt formatCode="General" sourceLinked="1"/>
        <c:majorTickMark val="none"/>
        <c:minorTickMark val="none"/>
        <c:tickLblPos val="nextTo"/>
        <c:crossAx val="1726302367"/>
        <c:crosses val="max"/>
        <c:crossBetween val="between"/>
      </c:valAx>
      <c:catAx>
        <c:axId val="1726302367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726306111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s-CO"/>
              <a:t>VARIACION POR MES ACUMULADA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'BALANCE FINANCIERO (4)'!$G$4:$G$6</c:f>
              <c:strCache>
                <c:ptCount val="3"/>
                <c:pt idx="0">
                  <c:v>PROGRAMADO</c:v>
                </c:pt>
                <c:pt idx="1">
                  <c:v>ACUMULADO</c:v>
                </c:pt>
                <c:pt idx="2">
                  <c:v> % 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'BALANCE FINANCIERO (4)'!$B$7:$B$11</c:f>
              <c:strCache>
                <c:ptCount val="5"/>
                <c:pt idx="0">
                  <c:v>MES 1</c:v>
                </c:pt>
                <c:pt idx="1">
                  <c:v>MES 2</c:v>
                </c:pt>
                <c:pt idx="2">
                  <c:v>MES 3</c:v>
                </c:pt>
                <c:pt idx="3">
                  <c:v>MES 4</c:v>
                </c:pt>
                <c:pt idx="4">
                  <c:v>MES 5</c:v>
                </c:pt>
              </c:strCache>
              <c:extLst/>
            </c:strRef>
          </c:cat>
          <c:val>
            <c:numRef>
              <c:f>'BALANCE FINANCIERO (4)'!$G$7:$G$11</c:f>
              <c:numCache>
                <c:formatCode>0%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 formatCode="0.00%">
                  <c:v>2.8637564578881795E-3</c:v>
                </c:pt>
                <c:pt idx="4" formatCode="0.00%">
                  <c:v>2.1733900548029091E-2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9C7E-430C-977B-D83438F85F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26301119"/>
        <c:axId val="1726301535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'BALANCE FINANCIERO (4)'!$I$4:$I$6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% 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2"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2"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2"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'BALANCE FINANCIERO (4)'!$B$7:$B$11</c15:sqref>
                        </c15:formulaRef>
                      </c:ext>
                    </c:extLst>
                    <c:strCache>
                      <c:ptCount val="5"/>
                      <c:pt idx="0">
                        <c:v>MES 1</c:v>
                      </c:pt>
                      <c:pt idx="1">
                        <c:v>MES 2</c:v>
                      </c:pt>
                      <c:pt idx="2">
                        <c:v>MES 3</c:v>
                      </c:pt>
                      <c:pt idx="3">
                        <c:v>MES 4</c:v>
                      </c:pt>
                      <c:pt idx="4">
                        <c:v>MES 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'BALANCE FINANCIERO (4)'!$I$7:$I$11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9C7E-430C-977B-D83438F85F32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(4)'!$I$4:$I$6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% 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3"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3"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3"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(4)'!$B$7:$B$11</c15:sqref>
                        </c15:formulaRef>
                      </c:ext>
                    </c:extLst>
                    <c:strCache>
                      <c:ptCount val="5"/>
                      <c:pt idx="0">
                        <c:v>MES 1</c:v>
                      </c:pt>
                      <c:pt idx="1">
                        <c:v>MES 2</c:v>
                      </c:pt>
                      <c:pt idx="2">
                        <c:v>MES 3</c:v>
                      </c:pt>
                      <c:pt idx="3">
                        <c:v>MES 4</c:v>
                      </c:pt>
                      <c:pt idx="4">
                        <c:v>MES 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(4)'!$I$7:$I$11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9C7E-430C-977B-D83438F85F32}"/>
                  </c:ext>
                </c:extLst>
              </c15:ser>
            </c15:filteredBarSeries>
          </c:ext>
        </c:extLst>
      </c:barChart>
      <c:lineChart>
        <c:grouping val="standard"/>
        <c:varyColors val="0"/>
        <c:ser>
          <c:idx val="7"/>
          <c:order val="6"/>
          <c:tx>
            <c:strRef>
              <c:f>'BALANCE FINANCIERO (4)'!$K$4:$K$6</c:f>
              <c:strCache>
                <c:ptCount val="3"/>
                <c:pt idx="0">
                  <c:v>EJECUTADO</c:v>
                </c:pt>
                <c:pt idx="1">
                  <c:v>ACUMULADO</c:v>
                </c:pt>
                <c:pt idx="2">
                  <c:v> % </c:v>
                </c:pt>
              </c:strCache>
            </c:strRef>
          </c:tx>
          <c:spPr>
            <a:ln w="34925" cap="rnd">
              <a:solidFill>
                <a:schemeClr val="accent2">
                  <a:lumMod val="60000"/>
                </a:schemeClr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cat>
            <c:strLit>
              <c:ptCount val="5"/>
              <c:pt idx="0">
                <c:v>1</c:v>
              </c:pt>
              <c:pt idx="1">
                <c:v>2</c:v>
              </c:pt>
              <c:pt idx="2">
                <c:v>3</c:v>
              </c:pt>
              <c:pt idx="3">
                <c:v>4</c:v>
              </c:pt>
              <c:pt idx="4">
                <c:v>5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'BALANCE FINANCIERO (4)'!$K$7:$K$11</c:f>
              <c:numCache>
                <c:formatCode>General</c:formatCode>
                <c:ptCount val="5"/>
                <c:pt idx="0" formatCode="_(&quot;$&quot;* #,##0_);_(&quot;$&quot;* \(#,##0\);_(&quot;$&quot;* &quot;-&quot;_);_(@_)">
                  <c:v>0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9C7E-430C-977B-D83438F85F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26302367"/>
        <c:axId val="1726306111"/>
        <c:extLst>
          <c:ext xmlns:c15="http://schemas.microsoft.com/office/drawing/2012/chart" uri="{02D57815-91ED-43cb-92C2-25804820EDAC}">
            <c15:filteredLineSeries>
              <c15:ser>
                <c:idx val="4"/>
                <c:order val="3"/>
                <c:tx>
                  <c:strRef>
                    <c:extLst>
                      <c:ext uri="{02D57815-91ED-43cb-92C2-25804820EDAC}">
                        <c15:formulaRef>
                          <c15:sqref>'BALANCE FINANCIERO (4)'!$H$4:$H$6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valor </c:v>
                      </c:pt>
                    </c:strCache>
                  </c:strRef>
                </c:tx>
                <c:spPr>
                  <a:ln w="34925" cap="rnd">
                    <a:solidFill>
                      <a:schemeClr val="accent5"/>
                    </a:solidFill>
                    <a:round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marker>
                  <c:symbol val="none"/>
                </c:marker>
                <c:val>
                  <c:numRef>
                    <c:extLst>
                      <c:ext uri="{02D57815-91ED-43cb-92C2-25804820EDAC}">
                        <c15:formulaRef>
                          <c15:sqref>'BALANCE FINANCIERO (4)'!$H$7:$H$11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4-9C7E-430C-977B-D83438F85F32}"/>
                  </c:ext>
                </c:extLst>
              </c15:ser>
            </c15:filteredLineSeries>
            <c15:filteredLineSeries>
              <c15:ser>
                <c:idx val="5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(4)'!$I$4:$I$6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% </c:v>
                      </c:pt>
                    </c:strCache>
                  </c:strRef>
                </c:tx>
                <c:spPr>
                  <a:ln w="34925" cap="rnd">
                    <a:solidFill>
                      <a:schemeClr val="accent6"/>
                    </a:solidFill>
                    <a:round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marker>
                  <c:symbol val="none"/>
                </c:marker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(4)'!$I$7:$I$11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9C7E-430C-977B-D83438F85F32}"/>
                  </c:ext>
                </c:extLst>
              </c15:ser>
            </c15:filteredLineSeries>
            <c15:filteredLineSeries>
              <c15:ser>
                <c:idx val="6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(4)'!$J$4:$J$6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ACUMULADO</c:v>
                      </c:pt>
                      <c:pt idx="2">
                        <c:v> valor </c:v>
                      </c:pt>
                    </c:strCache>
                  </c:strRef>
                </c:tx>
                <c:spPr>
                  <a:ln w="34925" cap="rnd">
                    <a:solidFill>
                      <a:schemeClr val="accent1">
                        <a:lumMod val="60000"/>
                      </a:schemeClr>
                    </a:solidFill>
                    <a:round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marker>
                  <c:symbol val="none"/>
                </c:marker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(4)'!$J$7:$J$11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 formatCode="_(&quot;$&quot;* #,##0_);_(&quot;$&quot;* \(#,##0\);_(&quot;$&quot;* &quot;-&quot;_);_(@_)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9C7E-430C-977B-D83438F85F32}"/>
                  </c:ext>
                </c:extLst>
              </c15:ser>
            </c15:filteredLineSeries>
          </c:ext>
        </c:extLst>
      </c:lineChart>
      <c:catAx>
        <c:axId val="172630111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726301535"/>
        <c:crosses val="autoZero"/>
        <c:auto val="1"/>
        <c:lblAlgn val="ctr"/>
        <c:lblOffset val="100"/>
        <c:noMultiLvlLbl val="0"/>
      </c:catAx>
      <c:valAx>
        <c:axId val="1726301535"/>
        <c:scaling>
          <c:orientation val="minMax"/>
          <c:max val="0.5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0.0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726301119"/>
        <c:crosses val="autoZero"/>
        <c:crossBetween val="between"/>
        <c:majorUnit val="6.0000000000000012E-2"/>
        <c:minorUnit val="5.000000000000001E-3"/>
      </c:valAx>
      <c:valAx>
        <c:axId val="1726306111"/>
        <c:scaling>
          <c:orientation val="minMax"/>
        </c:scaling>
        <c:delete val="0"/>
        <c:axPos val="r"/>
        <c:numFmt formatCode="_(&quot;$&quot;* #,##0_);_(&quot;$&quot;* \(#,##0\);_(&quot;$&quot;* &quot;-&quot;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726302367"/>
        <c:crosses val="max"/>
        <c:crossBetween val="between"/>
      </c:valAx>
      <c:catAx>
        <c:axId val="1726302367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726306111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28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gradFill>
        <a:gsLst>
          <a:gs pos="100000">
            <a:schemeClr val="dk1">
              <a:lumMod val="95000"/>
              <a:lumOff val="5000"/>
            </a:schemeClr>
          </a:gs>
          <a:gs pos="0">
            <a:schemeClr val="dk1">
              <a:lumMod val="75000"/>
              <a:lumOff val="25000"/>
            </a:schemeClr>
          </a:gs>
        </a:gsLst>
        <a:path path="circle">
          <a:fillToRect l="50000" t="50000" r="50000" b="50000"/>
        </a:path>
      </a:gradFill>
      <a:ln w="9525">
        <a:solidFill>
          <a:schemeClr val="dk1">
            <a:lumMod val="75000"/>
            <a:lumOff val="2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/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/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gradFill>
        <a:gsLst>
          <a:gs pos="100000">
            <a:schemeClr val="lt1">
              <a:lumMod val="85000"/>
            </a:schemeClr>
          </a:gs>
          <a:gs pos="0">
            <a:schemeClr val="lt1"/>
          </a:gs>
        </a:gsLst>
        <a:path path="circle">
          <a:fillToRect l="50000" t="50000" r="50000" b="50000"/>
        </a:path>
      </a:gradFill>
      <a:ln w="9525" cap="flat" cmpd="sng" algn="ctr">
        <a:solidFill>
          <a:schemeClr val="lt1"/>
        </a:solidFill>
        <a:round/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8F6756E-81DA-9FAC-70D8-556F658BDDA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s-ES" sz="1200"/>
            </a:lvl1pPr>
          </a:lstStyle>
          <a:p>
            <a:pPr rtl="0"/>
            <a:fld id="{E92A46E5-772B-4A8A-A167-62663A29553C}" type="datetime1">
              <a:rPr lang="es-ES" smtClean="0"/>
              <a:t>10/05/2024</a:t>
            </a:fld>
            <a:endParaRPr lang="es-E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771D415-D05A-7067-CCD3-457153D96CD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s-ES" sz="1200"/>
            </a:lvl1pPr>
          </a:lstStyle>
          <a:p>
            <a:pPr rtl="0"/>
            <a:fld id="{E2C230DF-5933-439D-898F-38E9AC9BA688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7" name="Marcador de pie de página 6">
            <a:extLst>
              <a:ext uri="{FF2B5EF4-FFF2-40B4-BE49-F238E27FC236}">
                <a16:creationId xmlns:a16="http://schemas.microsoft.com/office/drawing/2014/main" id="{B97095E3-54D2-CFD2-4F49-7536FC8641D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s-ES" sz="1200"/>
            </a:lvl1pPr>
          </a:lstStyle>
          <a:p>
            <a:pPr rtl="0"/>
            <a:endParaRPr lang="es-ES" dirty="0"/>
          </a:p>
        </p:txBody>
      </p:sp>
      <p:sp>
        <p:nvSpPr>
          <p:cNvPr id="8" name="Marcador de encabezado 7">
            <a:extLst>
              <a:ext uri="{FF2B5EF4-FFF2-40B4-BE49-F238E27FC236}">
                <a16:creationId xmlns:a16="http://schemas.microsoft.com/office/drawing/2014/main" id="{521EE01A-C0B5-5ECF-96DD-768F86AA15C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s-ES" sz="1200"/>
            </a:lvl1pPr>
          </a:lstStyle>
          <a:p>
            <a:pPr rtl="0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5322844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s-ES" sz="1200"/>
            </a:lvl1pPr>
          </a:lstStyle>
          <a:p>
            <a:pPr rtl="0"/>
            <a:endParaRPr lang="es-ES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s-ES" sz="1200"/>
            </a:lvl1pPr>
          </a:lstStyle>
          <a:p>
            <a:pPr rtl="0"/>
            <a:fld id="{16DB30B6-91B7-493F-B445-96E1D2848A7B}" type="datetime1">
              <a:rPr lang="es-ES" smtClean="0"/>
              <a:t>10/05/2024</a:t>
            </a:fld>
            <a:endParaRPr lang="es-ES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es-ES"/>
            </a:defPPr>
          </a:lstStyle>
          <a:p>
            <a:pPr lvl="0" rtl="0"/>
            <a:r>
              <a:rPr lang="es-ES"/>
              <a:t>Haga clic para modificar los estilos de texto del patrón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s-ES" sz="1200"/>
            </a:lvl1pPr>
          </a:lstStyle>
          <a:p>
            <a:pPr rtl="0"/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s-ES" sz="1200"/>
            </a:lvl1pPr>
          </a:lstStyle>
          <a:p>
            <a:pPr rtl="0"/>
            <a:fld id="{A89C7E07-3C67-C64C-8DA0-0404F6303970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3252837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92453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10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134168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58828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861837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45632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15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312209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513687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17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378579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18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442319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19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439211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20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135206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09904" y="41147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es-ES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C26C18C3-ED25-DD4B-BA72-24932D54D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" y="758752"/>
            <a:ext cx="6099248" cy="6099248"/>
            <a:chOff x="0" y="12289"/>
            <a:chExt cx="3550" cy="3551"/>
          </a:xfrm>
        </p:grpSpPr>
        <p:sp>
          <p:nvSpPr>
            <p:cNvPr id="10" name="Forma libre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1" name="Forma libre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2" name="Forma libre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A69706A2-3726-FE4E-B923-E75D48597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09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1327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5">
            <a:extLst>
              <a:ext uri="{FF2B5EF4-FFF2-40B4-BE49-F238E27FC236}">
                <a16:creationId xmlns:a16="http://schemas.microsoft.com/office/drawing/2014/main" id="{806C6F65-35CD-D64B-992A-0C1C1E003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6362700" y="0"/>
            <a:ext cx="5829298" cy="3235602"/>
            <a:chOff x="5612972" y="1"/>
            <a:chExt cx="6615961" cy="3672246"/>
          </a:xfrm>
        </p:grpSpPr>
        <p:sp>
          <p:nvSpPr>
            <p:cNvPr id="7" name="Autoforma 24">
              <a:extLst>
                <a:ext uri="{FF2B5EF4-FFF2-40B4-BE49-F238E27FC236}">
                  <a16:creationId xmlns:a16="http://schemas.microsoft.com/office/drawing/2014/main" id="{CFD467E2-FF13-7E4F-BEF9-EA1A17665B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2972" y="1"/>
              <a:ext cx="4408998" cy="3672246"/>
            </a:xfrm>
            <a:custGeom>
              <a:avLst/>
              <a:gdLst>
                <a:gd name="T0" fmla="+- 0 8372 6586"/>
                <a:gd name="T1" fmla="*/ T0 w 3578"/>
                <a:gd name="T2" fmla="*/ 591 h 2980"/>
                <a:gd name="T3" fmla="+- 0 7780 6586"/>
                <a:gd name="T4" fmla="*/ T3 w 3578"/>
                <a:gd name="T5" fmla="*/ 0 h 2980"/>
                <a:gd name="T6" fmla="+- 0 6586 6586"/>
                <a:gd name="T7" fmla="*/ T6 w 3578"/>
                <a:gd name="T8" fmla="*/ 0 h 2980"/>
                <a:gd name="T9" fmla="+- 0 7774 6586"/>
                <a:gd name="T10" fmla="*/ T9 w 3578"/>
                <a:gd name="T11" fmla="*/ 1188 h 2980"/>
                <a:gd name="T12" fmla="+- 0 8372 6586"/>
                <a:gd name="T13" fmla="*/ T12 w 3578"/>
                <a:gd name="T14" fmla="*/ 591 h 2980"/>
                <a:gd name="T15" fmla="+- 0 10163 6586"/>
                <a:gd name="T16" fmla="*/ T15 w 3578"/>
                <a:gd name="T17" fmla="*/ 2383 h 2980"/>
                <a:gd name="T18" fmla="+- 0 9566 6586"/>
                <a:gd name="T19" fmla="*/ T18 w 3578"/>
                <a:gd name="T20" fmla="*/ 1786 h 2980"/>
                <a:gd name="T21" fmla="+- 0 8969 6586"/>
                <a:gd name="T22" fmla="*/ T21 w 3578"/>
                <a:gd name="T23" fmla="*/ 2383 h 2980"/>
                <a:gd name="T24" fmla="+- 0 9566 6586"/>
                <a:gd name="T25" fmla="*/ T24 w 3578"/>
                <a:gd name="T26" fmla="*/ 2980 h 2980"/>
                <a:gd name="T27" fmla="+- 0 10163 6586"/>
                <a:gd name="T28" fmla="*/ T27 w 3578"/>
                <a:gd name="T29" fmla="*/ 2383 h 298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  <a:cxn ang="0">
                  <a:pos x="T13" y="T14"/>
                </a:cxn>
                <a:cxn ang="0">
                  <a:pos x="T16" y="T17"/>
                </a:cxn>
                <a:cxn ang="0">
                  <a:pos x="T19" y="T20"/>
                </a:cxn>
                <a:cxn ang="0">
                  <a:pos x="T22" y="T23"/>
                </a:cxn>
                <a:cxn ang="0">
                  <a:pos x="T25" y="T26"/>
                </a:cxn>
                <a:cxn ang="0">
                  <a:pos x="T28" y="T29"/>
                </a:cxn>
              </a:cxnLst>
              <a:rect l="0" t="0" r="r" b="b"/>
              <a:pathLst>
                <a:path w="3578" h="2980">
                  <a:moveTo>
                    <a:pt x="1786" y="591"/>
                  </a:moveTo>
                  <a:lnTo>
                    <a:pt x="1194" y="0"/>
                  </a:lnTo>
                  <a:lnTo>
                    <a:pt x="0" y="0"/>
                  </a:lnTo>
                  <a:lnTo>
                    <a:pt x="1188" y="1188"/>
                  </a:lnTo>
                  <a:lnTo>
                    <a:pt x="1786" y="591"/>
                  </a:lnTo>
                  <a:moveTo>
                    <a:pt x="3577" y="2383"/>
                  </a:moveTo>
                  <a:lnTo>
                    <a:pt x="2980" y="1786"/>
                  </a:lnTo>
                  <a:lnTo>
                    <a:pt x="2383" y="2383"/>
                  </a:lnTo>
                  <a:lnTo>
                    <a:pt x="2980" y="2980"/>
                  </a:lnTo>
                  <a:lnTo>
                    <a:pt x="3577" y="2383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  <p:sp>
          <p:nvSpPr>
            <p:cNvPr id="8" name="Forma libre 7">
              <a:extLst>
                <a:ext uri="{FF2B5EF4-FFF2-40B4-BE49-F238E27FC236}">
                  <a16:creationId xmlns:a16="http://schemas.microsoft.com/office/drawing/2014/main" id="{CA85A327-3157-B442-993A-6900F71249A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1233" y="1463970"/>
              <a:ext cx="2208196" cy="2208277"/>
            </a:xfrm>
            <a:custGeom>
              <a:avLst/>
              <a:gdLst>
                <a:gd name="T0" fmla="+- 0 7774 7177"/>
                <a:gd name="T1" fmla="*/ T0 w 1792"/>
                <a:gd name="T2" fmla="+- 0 1188 1188"/>
                <a:gd name="T3" fmla="*/ 1188 h 1792"/>
                <a:gd name="T4" fmla="+- 0 7177 7177"/>
                <a:gd name="T5" fmla="*/ T4 w 1792"/>
                <a:gd name="T6" fmla="+- 0 1786 1188"/>
                <a:gd name="T7" fmla="*/ 1786 h 1792"/>
                <a:gd name="T8" fmla="+- 0 8372 7177"/>
                <a:gd name="T9" fmla="*/ T8 w 1792"/>
                <a:gd name="T10" fmla="+- 0 2980 1188"/>
                <a:gd name="T11" fmla="*/ 2980 h 1792"/>
                <a:gd name="T12" fmla="+- 0 8969 7177"/>
                <a:gd name="T13" fmla="*/ T12 w 1792"/>
                <a:gd name="T14" fmla="+- 0 2383 1188"/>
                <a:gd name="T15" fmla="*/ 2383 h 1792"/>
                <a:gd name="T16" fmla="+- 0 7774 7177"/>
                <a:gd name="T17" fmla="*/ T16 w 1792"/>
                <a:gd name="T18" fmla="+- 0 1188 1188"/>
                <a:gd name="T19" fmla="*/ 1188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7" y="0"/>
                  </a:moveTo>
                  <a:lnTo>
                    <a:pt x="0" y="598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  <p:sp>
          <p:nvSpPr>
            <p:cNvPr id="9" name="Forma libre 8">
              <a:extLst>
                <a:ext uri="{FF2B5EF4-FFF2-40B4-BE49-F238E27FC236}">
                  <a16:creationId xmlns:a16="http://schemas.microsoft.com/office/drawing/2014/main" id="{9A459CB4-74AF-0544-AB1E-7CC6D10F84EB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5590" y="1"/>
              <a:ext cx="1457754" cy="729520"/>
            </a:xfrm>
            <a:custGeom>
              <a:avLst/>
              <a:gdLst>
                <a:gd name="T0" fmla="+- 0 10158 8975"/>
                <a:gd name="T1" fmla="*/ T0 w 1183"/>
                <a:gd name="T2" fmla="*/ 0 h 592"/>
                <a:gd name="T3" fmla="+- 0 8975 8975"/>
                <a:gd name="T4" fmla="*/ T3 w 1183"/>
                <a:gd name="T5" fmla="*/ 0 h 592"/>
                <a:gd name="T6" fmla="+- 0 9566 8975"/>
                <a:gd name="T7" fmla="*/ T6 w 1183"/>
                <a:gd name="T8" fmla="*/ 591 h 592"/>
                <a:gd name="T9" fmla="+- 0 10158 8975"/>
                <a:gd name="T10" fmla="*/ T9 w 1183"/>
                <a:gd name="T11" fmla="*/ 0 h 59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183" h="592">
                  <a:moveTo>
                    <a:pt x="1183" y="0"/>
                  </a:moveTo>
                  <a:lnTo>
                    <a:pt x="0" y="0"/>
                  </a:lnTo>
                  <a:lnTo>
                    <a:pt x="591" y="591"/>
                  </a:lnTo>
                  <a:lnTo>
                    <a:pt x="118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  <p:sp>
          <p:nvSpPr>
            <p:cNvPr id="10" name="Forma libre 9">
              <a:extLst>
                <a:ext uri="{FF2B5EF4-FFF2-40B4-BE49-F238E27FC236}">
                  <a16:creationId xmlns:a16="http://schemas.microsoft.com/office/drawing/2014/main" id="{95A20BFD-9142-D64A-A78A-61B75FCA0D7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6887" y="728289"/>
              <a:ext cx="2208196" cy="2208277"/>
            </a:xfrm>
            <a:custGeom>
              <a:avLst/>
              <a:gdLst>
                <a:gd name="T0" fmla="+- 0 8372 7774"/>
                <a:gd name="T1" fmla="*/ T0 w 1792"/>
                <a:gd name="T2" fmla="+- 0 591 591"/>
                <a:gd name="T3" fmla="*/ 591 h 1792"/>
                <a:gd name="T4" fmla="+- 0 7774 7774"/>
                <a:gd name="T5" fmla="*/ T4 w 1792"/>
                <a:gd name="T6" fmla="+- 0 1188 591"/>
                <a:gd name="T7" fmla="*/ 1188 h 1792"/>
                <a:gd name="T8" fmla="+- 0 8969 7774"/>
                <a:gd name="T9" fmla="*/ T8 w 1792"/>
                <a:gd name="T10" fmla="+- 0 2383 591"/>
                <a:gd name="T11" fmla="*/ 2383 h 1792"/>
                <a:gd name="T12" fmla="+- 0 9566 7774"/>
                <a:gd name="T13" fmla="*/ T12 w 1792"/>
                <a:gd name="T14" fmla="+- 0 1786 591"/>
                <a:gd name="T15" fmla="*/ 1786 h 1792"/>
                <a:gd name="T16" fmla="+- 0 8372 7774"/>
                <a:gd name="T17" fmla="*/ T16 w 1792"/>
                <a:gd name="T18" fmla="+- 0 591 591"/>
                <a:gd name="T19" fmla="*/ 591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8" y="0"/>
                  </a:moveTo>
                  <a:lnTo>
                    <a:pt x="0" y="597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  <p:sp>
          <p:nvSpPr>
            <p:cNvPr id="11" name="Forma libre 10">
              <a:extLst>
                <a:ext uri="{FF2B5EF4-FFF2-40B4-BE49-F238E27FC236}">
                  <a16:creationId xmlns:a16="http://schemas.microsoft.com/office/drawing/2014/main" id="{B80736DF-C890-DB47-AEAA-D3D92505E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5083" y="728289"/>
              <a:ext cx="2943850" cy="2943958"/>
            </a:xfrm>
            <a:custGeom>
              <a:avLst/>
              <a:gdLst>
                <a:gd name="T0" fmla="+- 0 11955 9566"/>
                <a:gd name="T1" fmla="*/ T0 w 2389"/>
                <a:gd name="T2" fmla="+- 0 1786 591"/>
                <a:gd name="T3" fmla="*/ 1786 h 2389"/>
                <a:gd name="T4" fmla="+- 0 10760 9566"/>
                <a:gd name="T5" fmla="*/ T4 w 2389"/>
                <a:gd name="T6" fmla="+- 0 591 591"/>
                <a:gd name="T7" fmla="*/ 591 h 2389"/>
                <a:gd name="T8" fmla="+- 0 9566 9566"/>
                <a:gd name="T9" fmla="*/ T8 w 2389"/>
                <a:gd name="T10" fmla="+- 0 1786 591"/>
                <a:gd name="T11" fmla="*/ 1786 h 2389"/>
                <a:gd name="T12" fmla="+- 0 10760 9566"/>
                <a:gd name="T13" fmla="*/ T12 w 2389"/>
                <a:gd name="T14" fmla="+- 0 2980 591"/>
                <a:gd name="T15" fmla="*/ 2980 h 2389"/>
                <a:gd name="T16" fmla="+- 0 11955 9566"/>
                <a:gd name="T17" fmla="*/ T16 w 2389"/>
                <a:gd name="T18" fmla="+- 0 1786 591"/>
                <a:gd name="T19" fmla="*/ 1786 h 23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389" h="2389">
                  <a:moveTo>
                    <a:pt x="2389" y="1195"/>
                  </a:moveTo>
                  <a:lnTo>
                    <a:pt x="1194" y="0"/>
                  </a:lnTo>
                  <a:lnTo>
                    <a:pt x="0" y="1195"/>
                  </a:lnTo>
                  <a:lnTo>
                    <a:pt x="1194" y="2389"/>
                  </a:lnTo>
                  <a:lnTo>
                    <a:pt x="2389" y="1195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</p:grpSp>
      <p:sp>
        <p:nvSpPr>
          <p:cNvPr id="12" name="Título 1">
            <a:extLst>
              <a:ext uri="{FF2B5EF4-FFF2-40B4-BE49-F238E27FC236}">
                <a16:creationId xmlns:a16="http://schemas.microsoft.com/office/drawing/2014/main" id="{39F93F26-ED5C-E74E-BFBD-E3054DC1B9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189572"/>
            <a:ext cx="6787747" cy="1593507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 spc="50" baseline="0">
                <a:latin typeface="+mj-lt"/>
              </a:defRPr>
            </a:lvl1pPr>
          </a:lstStyle>
          <a:p>
            <a:pPr rtl="0"/>
            <a:r>
              <a:rPr lang="es-ES" noProof="0" dirty="0"/>
              <a:t>Haga clic para agregar un título </a:t>
            </a:r>
          </a:p>
        </p:txBody>
      </p:sp>
      <p:sp>
        <p:nvSpPr>
          <p:cNvPr id="2" name="Marcador de contenido 5">
            <a:extLst>
              <a:ext uri="{FF2B5EF4-FFF2-40B4-BE49-F238E27FC236}">
                <a16:creationId xmlns:a16="http://schemas.microsoft.com/office/drawing/2014/main" id="{186153BD-9D2B-47EB-3553-1D3F6663B2A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94359" y="2281918"/>
            <a:ext cx="6787747" cy="3708517"/>
          </a:xfrm>
        </p:spPr>
        <p:txBody>
          <a:bodyPr lIns="0" tIns="228600" rIns="0" bIns="0" rtlCol="0">
            <a:normAutofit/>
          </a:bodyPr>
          <a:lstStyle>
            <a:lvl1pPr marL="283464" indent="-283464">
              <a:lnSpc>
                <a:spcPct val="8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lang="es-ES" sz="2400" b="1" i="0" kern="1200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283464">
              <a:spcBef>
                <a:spcPts val="600"/>
              </a:spcBef>
              <a:defRPr lang="es-ES" sz="2000"/>
            </a:lvl2pPr>
            <a:lvl3pPr indent="-283464">
              <a:spcBef>
                <a:spcPts val="1800"/>
              </a:spcBef>
              <a:defRPr lang="es-ES" sz="2000"/>
            </a:lvl3pPr>
            <a:lvl4pPr indent="-283464">
              <a:spcBef>
                <a:spcPts val="1800"/>
              </a:spcBef>
              <a:defRPr lang="es-ES" sz="2000"/>
            </a:lvl4pPr>
            <a:lvl5pPr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 noProof="0" dirty="0"/>
              <a:t>Haga clic para agregar contenido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43" name="Marcador de número de diapositiva 42">
            <a:extLst>
              <a:ext uri="{FF2B5EF4-FFF2-40B4-BE49-F238E27FC236}">
                <a16:creationId xmlns:a16="http://schemas.microsoft.com/office/drawing/2014/main" id="{D80CCC8F-9CF1-9621-04EB-DFA68FEE42D2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sp>
        <p:nvSpPr>
          <p:cNvPr id="42" name="Marcador de fecha 41">
            <a:extLst>
              <a:ext uri="{FF2B5EF4-FFF2-40B4-BE49-F238E27FC236}">
                <a16:creationId xmlns:a16="http://schemas.microsoft.com/office/drawing/2014/main" id="{29CE2856-DB8F-5603-C085-74C70560FAC8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noProof="0" dirty="0">
              <a:latin typeface="+mn-lt"/>
            </a:endParaRP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979826C1-7A52-DA25-F422-EE62DED7D1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0552" cy="0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8089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de secció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ción de imagen 3">
            <a:extLst>
              <a:ext uri="{FF2B5EF4-FFF2-40B4-BE49-F238E27FC236}">
                <a16:creationId xmlns:a16="http://schemas.microsoft.com/office/drawing/2014/main" id="{B79D0555-EBDC-B53A-212D-A5921795FEC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80543"/>
          </a:xfrm>
          <a:custGeom>
            <a:avLst/>
            <a:gdLst>
              <a:gd name="connsiteX0" fmla="*/ 6309360 w 12192000"/>
              <a:gd name="connsiteY0" fmla="*/ 3951843 h 6880543"/>
              <a:gd name="connsiteX1" fmla="*/ 6309360 w 12192000"/>
              <a:gd name="connsiteY1" fmla="*/ 4052427 h 6880543"/>
              <a:gd name="connsiteX2" fmla="*/ 8442960 w 12192000"/>
              <a:gd name="connsiteY2" fmla="*/ 4052427 h 6880543"/>
              <a:gd name="connsiteX3" fmla="*/ 8442960 w 12192000"/>
              <a:gd name="connsiteY3" fmla="*/ 3951843 h 6880543"/>
              <a:gd name="connsiteX4" fmla="*/ 0 w 12192000"/>
              <a:gd name="connsiteY4" fmla="*/ 0 h 6880543"/>
              <a:gd name="connsiteX5" fmla="*/ 12192000 w 12192000"/>
              <a:gd name="connsiteY5" fmla="*/ 0 h 6880543"/>
              <a:gd name="connsiteX6" fmla="*/ 12192000 w 12192000"/>
              <a:gd name="connsiteY6" fmla="*/ 6880543 h 6880543"/>
              <a:gd name="connsiteX7" fmla="*/ 0 w 12192000"/>
              <a:gd name="connsiteY7" fmla="*/ 6880543 h 6880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80543">
                <a:moveTo>
                  <a:pt x="6309360" y="3951843"/>
                </a:moveTo>
                <a:lnTo>
                  <a:pt x="6309360" y="4052427"/>
                </a:lnTo>
                <a:lnTo>
                  <a:pt x="8442960" y="4052427"/>
                </a:lnTo>
                <a:lnTo>
                  <a:pt x="8442960" y="395184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80543"/>
                </a:lnTo>
                <a:lnTo>
                  <a:pt x="0" y="6880543"/>
                </a:lnTo>
                <a:close/>
              </a:path>
            </a:pathLst>
          </a:custGeom>
        </p:spPr>
        <p:txBody>
          <a:bodyPr wrap="square" tIns="182880" rtlCol="0">
            <a:noAutofit/>
          </a:bodyPr>
          <a:lstStyle>
            <a:lvl1pPr marL="0" indent="0" algn="ctr">
              <a:buNone/>
              <a:defRPr lang="es-ES" sz="2000">
                <a:solidFill>
                  <a:schemeClr val="tx1"/>
                </a:solidFill>
              </a:defRPr>
            </a:lvl1pPr>
          </a:lstStyle>
          <a:p>
            <a:pPr rtl="0"/>
            <a:r>
              <a:rPr lang="es-ES"/>
              <a:t>Haga clic en el icono para agregar una imagen</a:t>
            </a:r>
          </a:p>
        </p:txBody>
      </p:sp>
      <p:sp>
        <p:nvSpPr>
          <p:cNvPr id="18" name="Título 1">
            <a:extLst>
              <a:ext uri="{FF2B5EF4-FFF2-40B4-BE49-F238E27FC236}">
                <a16:creationId xmlns:a16="http://schemas.microsoft.com/office/drawing/2014/main" id="{8D492973-78E3-D34E-835E-CF2D451701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09359" y="444933"/>
            <a:ext cx="5477479" cy="3291840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6000" b="1" i="0" baseline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96BA398-1ED2-1FCA-63B9-8915A8C7A5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309360" y="3951843"/>
            <a:ext cx="2133600" cy="10058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</a:lstStyle>
          <a:p>
            <a:pPr algn="ctr" rtl="0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291695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7104">
          <p15:clr>
            <a:srgbClr val="FBAE40"/>
          </p15:clr>
        </p15:guide>
        <p15:guide id="3" pos="4344" userDrawn="1">
          <p15:clr>
            <a:srgbClr val="FBAE40"/>
          </p15:clr>
        </p15:guide>
        <p15:guide id="4" pos="4560" userDrawn="1">
          <p15:clr>
            <a:srgbClr val="FBAE40"/>
          </p15:clr>
        </p15:guide>
        <p15:guide id="8" orient="horz" pos="1848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99835" y="43052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es-ES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6" name="Marcador de posición de imagen 5">
            <a:extLst>
              <a:ext uri="{FF2B5EF4-FFF2-40B4-BE49-F238E27FC236}">
                <a16:creationId xmlns:a16="http://schemas.microsoft.com/office/drawing/2014/main" id="{A9973BC6-F6E5-0B3B-C8AB-0AC4020D4E8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-11113"/>
            <a:ext cx="5791200" cy="6880226"/>
          </a:xfrm>
        </p:spPr>
        <p:txBody>
          <a:bodyPr rtlCol="0">
            <a:normAutofit/>
          </a:bodyPr>
          <a:lstStyle>
            <a:lvl1pPr marL="0" indent="0" algn="ctr">
              <a:buNone/>
              <a:defRPr lang="es-ES" sz="2000"/>
            </a:lvl1pPr>
          </a:lstStyle>
          <a:p>
            <a:pPr rtl="0"/>
            <a:r>
              <a:rPr lang="es-ES"/>
              <a:t>Haga clic en el icono para agregar una imagen</a:t>
            </a:r>
          </a:p>
        </p:txBody>
      </p:sp>
      <p:sp>
        <p:nvSpPr>
          <p:cNvPr id="18" name="Marcador de texto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299835" y="4568602"/>
            <a:ext cx="5486400" cy="164592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es-ES" sz="2400" b="1" i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  <a:lvl2pPr>
              <a:defRPr lang="es-ES" sz="4000"/>
            </a:lvl2pPr>
            <a:lvl3pPr>
              <a:defRPr lang="es-ES" sz="4000"/>
            </a:lvl3pPr>
            <a:lvl4pPr>
              <a:defRPr lang="es-ES" sz="4000"/>
            </a:lvl4pPr>
            <a:lvl5pPr>
              <a:defRPr lang="es-ES" sz="4000"/>
            </a:lvl5pPr>
          </a:lstStyle>
          <a:p>
            <a:pPr lvl="0" rtl="0"/>
            <a:r>
              <a:rPr lang="es-ES"/>
              <a:t>Haga clic para agregar texto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29169ED6-4B82-6844-119F-AC15CDF2D3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09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7914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umen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57F1500-1A16-D1EF-4F0C-030852B291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0" name="Grupo 9">
            <a:extLst>
              <a:ext uri="{FF2B5EF4-FFF2-40B4-BE49-F238E27FC236}">
                <a16:creationId xmlns:a16="http://schemas.microsoft.com/office/drawing/2014/main" id="{2D07A0BE-3890-193E-9439-F294E61A7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0" y="3900132"/>
            <a:ext cx="2959226" cy="2959226"/>
            <a:chOff x="0" y="12289"/>
            <a:chExt cx="3550" cy="3551"/>
          </a:xfrm>
        </p:grpSpPr>
        <p:sp>
          <p:nvSpPr>
            <p:cNvPr id="11" name="Forma libre 19">
              <a:extLst>
                <a:ext uri="{FF2B5EF4-FFF2-40B4-BE49-F238E27FC236}">
                  <a16:creationId xmlns:a16="http://schemas.microsoft.com/office/drawing/2014/main" id="{C05217ED-C258-E6CE-BA7F-28A6EA41BCD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2" name="Forma libre 20">
              <a:extLst>
                <a:ext uri="{FF2B5EF4-FFF2-40B4-BE49-F238E27FC236}">
                  <a16:creationId xmlns:a16="http://schemas.microsoft.com/office/drawing/2014/main" id="{F3E11A1F-14DD-BA35-D7D7-4D4ADEAA348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3" name="Forma libre 21">
              <a:extLst>
                <a:ext uri="{FF2B5EF4-FFF2-40B4-BE49-F238E27FC236}">
                  <a16:creationId xmlns:a16="http://schemas.microsoft.com/office/drawing/2014/main" id="{F14541B0-973F-7E21-1019-D2FB83C8C0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32" name="Título 1">
            <a:extLst>
              <a:ext uri="{FF2B5EF4-FFF2-40B4-BE49-F238E27FC236}">
                <a16:creationId xmlns:a16="http://schemas.microsoft.com/office/drawing/2014/main" id="{467E05B6-B7CB-1E4F-96BA-4B8CFE8B63D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102875"/>
            <a:ext cx="10873740" cy="1680205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2" name="Marcador de contenido 5">
            <a:extLst>
              <a:ext uri="{FF2B5EF4-FFF2-40B4-BE49-F238E27FC236}">
                <a16:creationId xmlns:a16="http://schemas.microsoft.com/office/drawing/2014/main" id="{F6FE0DC0-B0D7-F4D6-8038-177AD7A8C21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657600" y="2282008"/>
            <a:ext cx="7810500" cy="3699328"/>
          </a:xfrm>
        </p:spPr>
        <p:txBody>
          <a:bodyPr lIns="0" tIns="228600" rIns="0" bIns="0" rtlCol="0">
            <a:normAutofit/>
          </a:bodyPr>
          <a:lstStyle>
            <a:lvl1pPr marL="283464" indent="-283464">
              <a:spcBef>
                <a:spcPts val="1800"/>
              </a:spcBef>
              <a:buFont typeface="Arial" panose="020B0604020202020204" pitchFamily="34" charset="0"/>
              <a:buChar char="•"/>
              <a:defRPr lang="es-ES" sz="2000"/>
            </a:lvl1pPr>
            <a:lvl2pPr indent="-283464">
              <a:spcBef>
                <a:spcPts val="1800"/>
              </a:spcBef>
              <a:defRPr lang="es-ES" sz="2000"/>
            </a:lvl2pPr>
            <a:lvl3pPr indent="-283464">
              <a:spcBef>
                <a:spcPts val="1800"/>
              </a:spcBef>
              <a:defRPr lang="es-ES" sz="2000"/>
            </a:lvl3pPr>
            <a:lvl4pPr indent="-283464">
              <a:spcBef>
                <a:spcPts val="1800"/>
              </a:spcBef>
              <a:defRPr lang="es-ES" sz="2000"/>
            </a:lvl4pPr>
            <a:lvl5pPr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7ED58739-4346-5104-B1AC-89ED035912AF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9272B8D-F380-9F1A-C8E6-BDD2352B1763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029641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304">
          <p15:clr>
            <a:srgbClr val="FBAE40"/>
          </p15:clr>
        </p15:guide>
        <p15:guide id="4" pos="5736">
          <p15:clr>
            <a:srgbClr val="FBAE40"/>
          </p15:clr>
        </p15:guide>
        <p15:guide id="5" pos="1944">
          <p15:clr>
            <a:srgbClr val="FBAE40"/>
          </p15:clr>
        </p15:guide>
        <p15:guide id="6" pos="4008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440">
          <p15:clr>
            <a:srgbClr val="FBAE40"/>
          </p15:clr>
        </p15:guide>
        <p15:guide id="9" orient="horz" pos="552">
          <p15:clr>
            <a:srgbClr val="FBAE40"/>
          </p15:clr>
        </p15:guide>
        <p15:guide id="10" pos="5352">
          <p15:clr>
            <a:srgbClr val="FBAE40"/>
          </p15:clr>
        </p15:guide>
        <p15:guide id="11" pos="3648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09904" y="41147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es-ES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C26C18C3-ED25-DD4B-BA72-24932D54D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" y="758752"/>
            <a:ext cx="6099248" cy="6099248"/>
            <a:chOff x="0" y="12289"/>
            <a:chExt cx="3550" cy="3551"/>
          </a:xfrm>
        </p:grpSpPr>
        <p:sp>
          <p:nvSpPr>
            <p:cNvPr id="10" name="Forma libre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1" name="Forma libre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2" name="Forma libre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A69706A2-3726-FE4E-B923-E75D48597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09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Marcador de texto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09905" y="4549552"/>
            <a:ext cx="5486400" cy="164592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es-ES" sz="2400" b="1" i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  <a:lvl2pPr>
              <a:defRPr lang="es-ES" sz="4000"/>
            </a:lvl2pPr>
            <a:lvl3pPr>
              <a:defRPr lang="es-ES" sz="4000"/>
            </a:lvl3pPr>
            <a:lvl4pPr>
              <a:defRPr lang="es-ES" sz="4000"/>
            </a:lvl4pPr>
            <a:lvl5pPr>
              <a:defRPr lang="es-ES" sz="4000"/>
            </a:lvl5pPr>
          </a:lstStyle>
          <a:p>
            <a:pPr lvl="0" rtl="0"/>
            <a:r>
              <a:rPr lang="es-ES"/>
              <a:t>Haga clic para agregar texto</a:t>
            </a:r>
          </a:p>
        </p:txBody>
      </p:sp>
    </p:spTree>
    <p:extLst>
      <p:ext uri="{BB962C8B-B14F-4D97-AF65-F5344CB8AC3E}">
        <p14:creationId xmlns:p14="http://schemas.microsoft.com/office/powerpoint/2010/main" val="202710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dos contenidos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C97D5AF2-684A-4A8D-3D82-B57D7AC44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8870040" y="0"/>
            <a:ext cx="3325208" cy="3325208"/>
            <a:chOff x="0" y="12289"/>
            <a:chExt cx="3550" cy="3551"/>
          </a:xfrm>
        </p:grpSpPr>
        <p:sp>
          <p:nvSpPr>
            <p:cNvPr id="12" name="Forma libre 4">
              <a:extLst>
                <a:ext uri="{FF2B5EF4-FFF2-40B4-BE49-F238E27FC236}">
                  <a16:creationId xmlns:a16="http://schemas.microsoft.com/office/drawing/2014/main" id="{8CF5F650-F8F0-F4FE-44DA-1F14ADE428B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3" name="Forma libre 5">
              <a:extLst>
                <a:ext uri="{FF2B5EF4-FFF2-40B4-BE49-F238E27FC236}">
                  <a16:creationId xmlns:a16="http://schemas.microsoft.com/office/drawing/2014/main" id="{18870924-E47D-404F-59B5-BD1C58F7B04C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4" name="Forma libre 7">
              <a:extLst>
                <a:ext uri="{FF2B5EF4-FFF2-40B4-BE49-F238E27FC236}">
                  <a16:creationId xmlns:a16="http://schemas.microsoft.com/office/drawing/2014/main" id="{80806A65-E4FC-2F52-65B3-CC181E620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278129"/>
            <a:ext cx="9778365" cy="1494596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2" name="Marcador de contenido 5">
            <a:extLst>
              <a:ext uri="{FF2B5EF4-FFF2-40B4-BE49-F238E27FC236}">
                <a16:creationId xmlns:a16="http://schemas.microsoft.com/office/drawing/2014/main" id="{F14DA3C5-63E4-BAFB-1D68-47F71EEEE53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94360" y="2676525"/>
            <a:ext cx="4490827" cy="3597470"/>
          </a:xfrm>
        </p:spPr>
        <p:txBody>
          <a:bodyPr lIns="0" tIns="4572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marL="283464" indent="-283464">
              <a:spcBef>
                <a:spcPts val="1800"/>
              </a:spcBef>
              <a:defRPr lang="es-ES" sz="2000"/>
            </a:lvl2pPr>
            <a:lvl3pPr marL="594360" indent="-283464">
              <a:spcBef>
                <a:spcPts val="1800"/>
              </a:spcBef>
              <a:defRPr lang="es-ES" sz="2000"/>
            </a:lvl3pPr>
            <a:lvl4pPr marL="822960" indent="-283464">
              <a:spcBef>
                <a:spcPts val="1800"/>
              </a:spcBef>
              <a:defRPr lang="es-ES" sz="2000"/>
            </a:lvl4pPr>
            <a:lvl5pPr marL="1005840"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3" name="Marcador de contenido 5">
            <a:extLst>
              <a:ext uri="{FF2B5EF4-FFF2-40B4-BE49-F238E27FC236}">
                <a16:creationId xmlns:a16="http://schemas.microsoft.com/office/drawing/2014/main" id="{BD11386D-847E-8CF5-E56A-42E80A65A089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5881898" y="2676525"/>
            <a:ext cx="4490827" cy="3597470"/>
          </a:xfrm>
        </p:spPr>
        <p:txBody>
          <a:bodyPr lIns="0" tIns="4572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marL="283464" indent="-283464">
              <a:spcBef>
                <a:spcPts val="1800"/>
              </a:spcBef>
              <a:defRPr lang="es-ES" sz="2000"/>
            </a:lvl2pPr>
            <a:lvl3pPr marL="548640" indent="-283464">
              <a:spcBef>
                <a:spcPts val="1800"/>
              </a:spcBef>
              <a:defRPr lang="es-ES" sz="2000"/>
            </a:lvl3pPr>
            <a:lvl4pPr marL="822960" indent="-283464">
              <a:spcBef>
                <a:spcPts val="1800"/>
              </a:spcBef>
              <a:defRPr lang="es-ES" sz="2000"/>
            </a:lvl4pPr>
            <a:lvl5pPr marL="1005840"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10569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contenido 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2E558A9-6DD6-E21D-3A8F-6707E1DD1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6362700" y="0"/>
            <a:ext cx="5829298" cy="3235602"/>
            <a:chOff x="5612972" y="1"/>
            <a:chExt cx="6615961" cy="3672246"/>
          </a:xfrm>
        </p:grpSpPr>
        <p:sp>
          <p:nvSpPr>
            <p:cNvPr id="12" name="Autoforma 24">
              <a:extLst>
                <a:ext uri="{FF2B5EF4-FFF2-40B4-BE49-F238E27FC236}">
                  <a16:creationId xmlns:a16="http://schemas.microsoft.com/office/drawing/2014/main" id="{3FC994E4-318C-1E66-B4E4-8F8FD08E09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2972" y="1"/>
              <a:ext cx="4408998" cy="3672246"/>
            </a:xfrm>
            <a:custGeom>
              <a:avLst/>
              <a:gdLst>
                <a:gd name="T0" fmla="+- 0 8372 6586"/>
                <a:gd name="T1" fmla="*/ T0 w 3578"/>
                <a:gd name="T2" fmla="*/ 591 h 2980"/>
                <a:gd name="T3" fmla="+- 0 7780 6586"/>
                <a:gd name="T4" fmla="*/ T3 w 3578"/>
                <a:gd name="T5" fmla="*/ 0 h 2980"/>
                <a:gd name="T6" fmla="+- 0 6586 6586"/>
                <a:gd name="T7" fmla="*/ T6 w 3578"/>
                <a:gd name="T8" fmla="*/ 0 h 2980"/>
                <a:gd name="T9" fmla="+- 0 7774 6586"/>
                <a:gd name="T10" fmla="*/ T9 w 3578"/>
                <a:gd name="T11" fmla="*/ 1188 h 2980"/>
                <a:gd name="T12" fmla="+- 0 8372 6586"/>
                <a:gd name="T13" fmla="*/ T12 w 3578"/>
                <a:gd name="T14" fmla="*/ 591 h 2980"/>
                <a:gd name="T15" fmla="+- 0 10163 6586"/>
                <a:gd name="T16" fmla="*/ T15 w 3578"/>
                <a:gd name="T17" fmla="*/ 2383 h 2980"/>
                <a:gd name="T18" fmla="+- 0 9566 6586"/>
                <a:gd name="T19" fmla="*/ T18 w 3578"/>
                <a:gd name="T20" fmla="*/ 1786 h 2980"/>
                <a:gd name="T21" fmla="+- 0 8969 6586"/>
                <a:gd name="T22" fmla="*/ T21 w 3578"/>
                <a:gd name="T23" fmla="*/ 2383 h 2980"/>
                <a:gd name="T24" fmla="+- 0 9566 6586"/>
                <a:gd name="T25" fmla="*/ T24 w 3578"/>
                <a:gd name="T26" fmla="*/ 2980 h 2980"/>
                <a:gd name="T27" fmla="+- 0 10163 6586"/>
                <a:gd name="T28" fmla="*/ T27 w 3578"/>
                <a:gd name="T29" fmla="*/ 2383 h 298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  <a:cxn ang="0">
                  <a:pos x="T13" y="T14"/>
                </a:cxn>
                <a:cxn ang="0">
                  <a:pos x="T16" y="T17"/>
                </a:cxn>
                <a:cxn ang="0">
                  <a:pos x="T19" y="T20"/>
                </a:cxn>
                <a:cxn ang="0">
                  <a:pos x="T22" y="T23"/>
                </a:cxn>
                <a:cxn ang="0">
                  <a:pos x="T25" y="T26"/>
                </a:cxn>
                <a:cxn ang="0">
                  <a:pos x="T28" y="T29"/>
                </a:cxn>
              </a:cxnLst>
              <a:rect l="0" t="0" r="r" b="b"/>
              <a:pathLst>
                <a:path w="3578" h="2980">
                  <a:moveTo>
                    <a:pt x="1786" y="591"/>
                  </a:moveTo>
                  <a:lnTo>
                    <a:pt x="1194" y="0"/>
                  </a:lnTo>
                  <a:lnTo>
                    <a:pt x="0" y="0"/>
                  </a:lnTo>
                  <a:lnTo>
                    <a:pt x="1188" y="1188"/>
                  </a:lnTo>
                  <a:lnTo>
                    <a:pt x="1786" y="591"/>
                  </a:lnTo>
                  <a:moveTo>
                    <a:pt x="3577" y="2383"/>
                  </a:moveTo>
                  <a:lnTo>
                    <a:pt x="2980" y="1786"/>
                  </a:lnTo>
                  <a:lnTo>
                    <a:pt x="2383" y="2383"/>
                  </a:lnTo>
                  <a:lnTo>
                    <a:pt x="2980" y="2980"/>
                  </a:lnTo>
                  <a:lnTo>
                    <a:pt x="3577" y="2383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3" name="Forma libre 7">
              <a:extLst>
                <a:ext uri="{FF2B5EF4-FFF2-40B4-BE49-F238E27FC236}">
                  <a16:creationId xmlns:a16="http://schemas.microsoft.com/office/drawing/2014/main" id="{17C00E6B-F625-6D6C-8364-9DD9F3C3628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1233" y="1463970"/>
              <a:ext cx="2208196" cy="2208277"/>
            </a:xfrm>
            <a:custGeom>
              <a:avLst/>
              <a:gdLst>
                <a:gd name="T0" fmla="+- 0 7774 7177"/>
                <a:gd name="T1" fmla="*/ T0 w 1792"/>
                <a:gd name="T2" fmla="+- 0 1188 1188"/>
                <a:gd name="T3" fmla="*/ 1188 h 1792"/>
                <a:gd name="T4" fmla="+- 0 7177 7177"/>
                <a:gd name="T5" fmla="*/ T4 w 1792"/>
                <a:gd name="T6" fmla="+- 0 1786 1188"/>
                <a:gd name="T7" fmla="*/ 1786 h 1792"/>
                <a:gd name="T8" fmla="+- 0 8372 7177"/>
                <a:gd name="T9" fmla="*/ T8 w 1792"/>
                <a:gd name="T10" fmla="+- 0 2980 1188"/>
                <a:gd name="T11" fmla="*/ 2980 h 1792"/>
                <a:gd name="T12" fmla="+- 0 8969 7177"/>
                <a:gd name="T13" fmla="*/ T12 w 1792"/>
                <a:gd name="T14" fmla="+- 0 2383 1188"/>
                <a:gd name="T15" fmla="*/ 2383 h 1792"/>
                <a:gd name="T16" fmla="+- 0 7774 7177"/>
                <a:gd name="T17" fmla="*/ T16 w 1792"/>
                <a:gd name="T18" fmla="+- 0 1188 1188"/>
                <a:gd name="T19" fmla="*/ 1188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7" y="0"/>
                  </a:moveTo>
                  <a:lnTo>
                    <a:pt x="0" y="598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4" name="Forma libre 8">
              <a:extLst>
                <a:ext uri="{FF2B5EF4-FFF2-40B4-BE49-F238E27FC236}">
                  <a16:creationId xmlns:a16="http://schemas.microsoft.com/office/drawing/2014/main" id="{C6197B87-4F65-7981-9463-84830CD3687F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5590" y="1"/>
              <a:ext cx="1457754" cy="729520"/>
            </a:xfrm>
            <a:custGeom>
              <a:avLst/>
              <a:gdLst>
                <a:gd name="T0" fmla="+- 0 10158 8975"/>
                <a:gd name="T1" fmla="*/ T0 w 1183"/>
                <a:gd name="T2" fmla="*/ 0 h 592"/>
                <a:gd name="T3" fmla="+- 0 8975 8975"/>
                <a:gd name="T4" fmla="*/ T3 w 1183"/>
                <a:gd name="T5" fmla="*/ 0 h 592"/>
                <a:gd name="T6" fmla="+- 0 9566 8975"/>
                <a:gd name="T7" fmla="*/ T6 w 1183"/>
                <a:gd name="T8" fmla="*/ 591 h 592"/>
                <a:gd name="T9" fmla="+- 0 10158 8975"/>
                <a:gd name="T10" fmla="*/ T9 w 1183"/>
                <a:gd name="T11" fmla="*/ 0 h 59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183" h="592">
                  <a:moveTo>
                    <a:pt x="1183" y="0"/>
                  </a:moveTo>
                  <a:lnTo>
                    <a:pt x="0" y="0"/>
                  </a:lnTo>
                  <a:lnTo>
                    <a:pt x="591" y="591"/>
                  </a:lnTo>
                  <a:lnTo>
                    <a:pt x="118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8" name="Forma libre 9">
              <a:extLst>
                <a:ext uri="{FF2B5EF4-FFF2-40B4-BE49-F238E27FC236}">
                  <a16:creationId xmlns:a16="http://schemas.microsoft.com/office/drawing/2014/main" id="{86AA517C-7217-D864-B7E7-40984A2880D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6887" y="728289"/>
              <a:ext cx="2208196" cy="2208277"/>
            </a:xfrm>
            <a:custGeom>
              <a:avLst/>
              <a:gdLst>
                <a:gd name="T0" fmla="+- 0 8372 7774"/>
                <a:gd name="T1" fmla="*/ T0 w 1792"/>
                <a:gd name="T2" fmla="+- 0 591 591"/>
                <a:gd name="T3" fmla="*/ 591 h 1792"/>
                <a:gd name="T4" fmla="+- 0 7774 7774"/>
                <a:gd name="T5" fmla="*/ T4 w 1792"/>
                <a:gd name="T6" fmla="+- 0 1188 591"/>
                <a:gd name="T7" fmla="*/ 1188 h 1792"/>
                <a:gd name="T8" fmla="+- 0 8969 7774"/>
                <a:gd name="T9" fmla="*/ T8 w 1792"/>
                <a:gd name="T10" fmla="+- 0 2383 591"/>
                <a:gd name="T11" fmla="*/ 2383 h 1792"/>
                <a:gd name="T12" fmla="+- 0 9566 7774"/>
                <a:gd name="T13" fmla="*/ T12 w 1792"/>
                <a:gd name="T14" fmla="+- 0 1786 591"/>
                <a:gd name="T15" fmla="*/ 1786 h 1792"/>
                <a:gd name="T16" fmla="+- 0 8372 7774"/>
                <a:gd name="T17" fmla="*/ T16 w 1792"/>
                <a:gd name="T18" fmla="+- 0 591 591"/>
                <a:gd name="T19" fmla="*/ 591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8" y="0"/>
                  </a:moveTo>
                  <a:lnTo>
                    <a:pt x="0" y="597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9" name="Forma libre 10">
              <a:extLst>
                <a:ext uri="{FF2B5EF4-FFF2-40B4-BE49-F238E27FC236}">
                  <a16:creationId xmlns:a16="http://schemas.microsoft.com/office/drawing/2014/main" id="{524013C6-491C-CAA2-5BD6-7C73596711C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5083" y="728289"/>
              <a:ext cx="2943850" cy="2943958"/>
            </a:xfrm>
            <a:custGeom>
              <a:avLst/>
              <a:gdLst>
                <a:gd name="T0" fmla="+- 0 11955 9566"/>
                <a:gd name="T1" fmla="*/ T0 w 2389"/>
                <a:gd name="T2" fmla="+- 0 1786 591"/>
                <a:gd name="T3" fmla="*/ 1786 h 2389"/>
                <a:gd name="T4" fmla="+- 0 10760 9566"/>
                <a:gd name="T5" fmla="*/ T4 w 2389"/>
                <a:gd name="T6" fmla="+- 0 591 591"/>
                <a:gd name="T7" fmla="*/ 591 h 2389"/>
                <a:gd name="T8" fmla="+- 0 9566 9566"/>
                <a:gd name="T9" fmla="*/ T8 w 2389"/>
                <a:gd name="T10" fmla="+- 0 1786 591"/>
                <a:gd name="T11" fmla="*/ 1786 h 2389"/>
                <a:gd name="T12" fmla="+- 0 10760 9566"/>
                <a:gd name="T13" fmla="*/ T12 w 2389"/>
                <a:gd name="T14" fmla="+- 0 2980 591"/>
                <a:gd name="T15" fmla="*/ 2980 h 2389"/>
                <a:gd name="T16" fmla="+- 0 11955 9566"/>
                <a:gd name="T17" fmla="*/ T16 w 2389"/>
                <a:gd name="T18" fmla="+- 0 1786 591"/>
                <a:gd name="T19" fmla="*/ 1786 h 23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389" h="2389">
                  <a:moveTo>
                    <a:pt x="2389" y="1195"/>
                  </a:moveTo>
                  <a:lnTo>
                    <a:pt x="1194" y="0"/>
                  </a:lnTo>
                  <a:lnTo>
                    <a:pt x="0" y="1195"/>
                  </a:lnTo>
                  <a:lnTo>
                    <a:pt x="1194" y="2389"/>
                  </a:lnTo>
                  <a:lnTo>
                    <a:pt x="2389" y="1195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18885" y="3499667"/>
            <a:ext cx="4939666" cy="2542810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47460" y="631317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Marcador de contenido 5">
            <a:extLst>
              <a:ext uri="{FF2B5EF4-FFF2-40B4-BE49-F238E27FC236}">
                <a16:creationId xmlns:a16="http://schemas.microsoft.com/office/drawing/2014/main" id="{8007FA9C-C4D5-89EC-C457-5F329A338E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03885" y="457201"/>
            <a:ext cx="5198269" cy="2305050"/>
          </a:xfrm>
        </p:spPr>
        <p:txBody>
          <a:bodyPr lIns="0" tIns="274320" rtlCol="0">
            <a:normAutofit/>
          </a:bodyPr>
          <a:lstStyle>
            <a:lvl1pPr marL="457200" indent="-457200">
              <a:spcBef>
                <a:spcPts val="1800"/>
              </a:spcBef>
              <a:buFont typeface="+mj-lt"/>
              <a:buAutoNum type="arabicPeriod"/>
              <a:defRPr lang="es-ES" sz="2000"/>
            </a:lvl1pPr>
            <a:lvl2pPr marL="914400" indent="-457200">
              <a:spcBef>
                <a:spcPts val="1800"/>
              </a:spcBef>
              <a:buFont typeface="+mj-lt"/>
              <a:buAutoNum type="alphaLcPeriod"/>
              <a:defRPr lang="es-ES" sz="2000"/>
            </a:lvl2pPr>
            <a:lvl3pPr marL="1371600" indent="-457200">
              <a:spcBef>
                <a:spcPts val="1800"/>
              </a:spcBef>
              <a:buFont typeface="+mj-lt"/>
              <a:buAutoNum type="arabicParenR"/>
              <a:defRPr lang="es-ES" sz="2000"/>
            </a:lvl3pPr>
            <a:lvl4pPr marL="1371600" indent="0">
              <a:spcBef>
                <a:spcPts val="1800"/>
              </a:spcBef>
              <a:buFont typeface="+mj-lt"/>
              <a:buNone/>
              <a:defRPr lang="es-ES" sz="2000"/>
            </a:lvl4pPr>
            <a:lvl5pPr marL="2286000" indent="-457200">
              <a:spcBef>
                <a:spcPts val="1800"/>
              </a:spcBef>
              <a:buFont typeface="+mj-lt"/>
              <a:buAutoNum type="arabicPeriod"/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endParaRPr lang="es-ES" dirty="0"/>
          </a:p>
        </p:txBody>
      </p:sp>
      <p:sp>
        <p:nvSpPr>
          <p:cNvPr id="2" name="Marcador de contenido 5">
            <a:extLst>
              <a:ext uri="{FF2B5EF4-FFF2-40B4-BE49-F238E27FC236}">
                <a16:creationId xmlns:a16="http://schemas.microsoft.com/office/drawing/2014/main" id="{3AC171DA-232D-44C1-6B93-40BACB298F4B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94360" y="2810595"/>
            <a:ext cx="5198269" cy="3319513"/>
          </a:xfrm>
        </p:spPr>
        <p:txBody>
          <a:bodyPr lIns="0" tIns="4572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marL="283464" indent="-283464">
              <a:spcBef>
                <a:spcPts val="1800"/>
              </a:spcBef>
              <a:defRPr lang="es-ES" sz="2000"/>
            </a:lvl2pPr>
            <a:lvl3pPr marL="548640" indent="-283464">
              <a:spcBef>
                <a:spcPts val="1800"/>
              </a:spcBef>
              <a:defRPr lang="es-ES" sz="2000"/>
            </a:lvl3pPr>
            <a:lvl4pPr marL="822960" indent="-283464">
              <a:spcBef>
                <a:spcPts val="1800"/>
              </a:spcBef>
              <a:defRPr lang="es-ES" sz="2000"/>
            </a:lvl4pPr>
            <a:lvl5pPr marL="1005840"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546068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 e imagen del título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5310" y="278129"/>
            <a:ext cx="5063490" cy="2354026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3" name="Marcador de contenido 5">
            <a:extLst>
              <a:ext uri="{FF2B5EF4-FFF2-40B4-BE49-F238E27FC236}">
                <a16:creationId xmlns:a16="http://schemas.microsoft.com/office/drawing/2014/main" id="{1EF4505D-6803-3813-7738-049963427819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594360" y="3279579"/>
            <a:ext cx="5044440" cy="2994415"/>
          </a:xfrm>
        </p:spPr>
        <p:txBody>
          <a:bodyPr lIns="0" tIns="22860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indent="-283464">
              <a:spcBef>
                <a:spcPts val="1800"/>
              </a:spcBef>
              <a:defRPr lang="es-ES" sz="2000"/>
            </a:lvl2pPr>
            <a:lvl3pPr indent="-283464">
              <a:spcBef>
                <a:spcPts val="1800"/>
              </a:spcBef>
              <a:defRPr lang="es-ES" sz="2000"/>
            </a:lvl3pPr>
            <a:lvl4pPr indent="-283464">
              <a:spcBef>
                <a:spcPts val="1800"/>
              </a:spcBef>
              <a:defRPr lang="es-ES" sz="2000"/>
            </a:lvl4pPr>
            <a:lvl5pPr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997459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Marcador de posición de imagen 11">
            <a:extLst>
              <a:ext uri="{FF2B5EF4-FFF2-40B4-BE49-F238E27FC236}">
                <a16:creationId xmlns:a16="http://schemas.microsoft.com/office/drawing/2014/main" id="{4658637A-5D36-6127-19BC-C203E23FA49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6000" y="0"/>
            <a:ext cx="6118225" cy="6858000"/>
          </a:xfrm>
        </p:spPr>
        <p:txBody>
          <a:bodyPr rtlCol="0">
            <a:normAutofit/>
          </a:bodyPr>
          <a:lstStyle>
            <a:lvl1pPr marL="0" indent="0" algn="ctr">
              <a:buNone/>
              <a:defRPr lang="es-ES" sz="2000">
                <a:solidFill>
                  <a:schemeClr val="bg1"/>
                </a:solidFill>
              </a:defRPr>
            </a:lvl1pPr>
          </a:lstStyle>
          <a:p>
            <a:pPr rtl="0"/>
            <a:r>
              <a:rPr lang="es-ES"/>
              <a:t>Haga clic en el icono para agregar una imagen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93197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 y tabla del título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CF555767-B3D8-BD57-1D42-7F6E1E6689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0" y="3900132"/>
            <a:ext cx="2959226" cy="2959226"/>
            <a:chOff x="0" y="12289"/>
            <a:chExt cx="3550" cy="3551"/>
          </a:xfrm>
        </p:grpSpPr>
        <p:sp>
          <p:nvSpPr>
            <p:cNvPr id="9" name="Forma libre 13">
              <a:extLst>
                <a:ext uri="{FF2B5EF4-FFF2-40B4-BE49-F238E27FC236}">
                  <a16:creationId xmlns:a16="http://schemas.microsoft.com/office/drawing/2014/main" id="{BC972B6D-098C-52F6-E990-52623B368FB1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5" name="Forma libre 14">
              <a:extLst>
                <a:ext uri="{FF2B5EF4-FFF2-40B4-BE49-F238E27FC236}">
                  <a16:creationId xmlns:a16="http://schemas.microsoft.com/office/drawing/2014/main" id="{3F0D3EE3-9A8C-531D-1EEE-1AFAB9F3BCA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7" name="Forma libre 15">
              <a:extLst>
                <a:ext uri="{FF2B5EF4-FFF2-40B4-BE49-F238E27FC236}">
                  <a16:creationId xmlns:a16="http://schemas.microsoft.com/office/drawing/2014/main" id="{A2BE192C-1768-890B-EC1B-5ED6E1F82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61409" y="4661717"/>
            <a:ext cx="7936230" cy="1380760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670935" y="631317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Marcador de contenido 5">
            <a:extLst>
              <a:ext uri="{FF2B5EF4-FFF2-40B4-BE49-F238E27FC236}">
                <a16:creationId xmlns:a16="http://schemas.microsoft.com/office/drawing/2014/main" id="{8007FA9C-C4D5-89EC-C457-5F329A338E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03885" y="584005"/>
            <a:ext cx="2825115" cy="3999060"/>
          </a:xfrm>
        </p:spPr>
        <p:txBody>
          <a:bodyPr lIns="0" tIns="27432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marL="457200" indent="0">
              <a:spcBef>
                <a:spcPts val="1800"/>
              </a:spcBef>
              <a:buNone/>
              <a:defRPr lang="es-ES" sz="2000"/>
            </a:lvl2pPr>
            <a:lvl3pPr marL="914400" indent="0">
              <a:spcBef>
                <a:spcPts val="1800"/>
              </a:spcBef>
              <a:buNone/>
              <a:defRPr lang="es-ES" sz="2000"/>
            </a:lvl3pPr>
            <a:lvl4pPr marL="1371600" indent="0">
              <a:spcBef>
                <a:spcPts val="1800"/>
              </a:spcBef>
              <a:buNone/>
              <a:defRPr lang="es-ES" sz="2000"/>
            </a:lvl4pPr>
            <a:lvl5pPr marL="1828800" indent="0">
              <a:spcBef>
                <a:spcPts val="1800"/>
              </a:spcBef>
              <a:buNone/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BCAAA28-C292-C527-AD35-90836B8BB97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670934" y="584005"/>
            <a:ext cx="7926705" cy="3999060"/>
          </a:xfrm>
        </p:spPr>
        <p:txBody>
          <a:bodyPr lIns="0" rtlCol="0">
            <a:normAutofit/>
          </a:bodyPr>
          <a:lstStyle>
            <a:lvl1pPr marL="0" indent="0">
              <a:spcBef>
                <a:spcPts val="1800"/>
              </a:spcBef>
              <a:buNone/>
              <a:defRPr lang="es-ES" sz="2000"/>
            </a:lvl1pPr>
            <a:lvl2pPr>
              <a:spcBef>
                <a:spcPts val="600"/>
              </a:spcBef>
              <a:defRPr lang="es-ES" sz="2000"/>
            </a:lvl2pPr>
            <a:lvl3pPr>
              <a:spcBef>
                <a:spcPts val="1800"/>
              </a:spcBef>
              <a:defRPr lang="es-ES" sz="2000"/>
            </a:lvl3pPr>
            <a:lvl4pPr>
              <a:spcBef>
                <a:spcPts val="1800"/>
              </a:spcBef>
              <a:defRPr lang="es-ES" sz="2000"/>
            </a:lvl4pPr>
            <a:lvl5pPr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43291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dos contenido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C97D5AF2-684A-4A8D-3D82-B57D7AC44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8870040" y="0"/>
            <a:ext cx="3325208" cy="3325208"/>
            <a:chOff x="0" y="12289"/>
            <a:chExt cx="3550" cy="3551"/>
          </a:xfrm>
        </p:grpSpPr>
        <p:sp>
          <p:nvSpPr>
            <p:cNvPr id="12" name="Forma libre 4">
              <a:extLst>
                <a:ext uri="{FF2B5EF4-FFF2-40B4-BE49-F238E27FC236}">
                  <a16:creationId xmlns:a16="http://schemas.microsoft.com/office/drawing/2014/main" id="{8CF5F650-F8F0-F4FE-44DA-1F14ADE428B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3" name="Forma libre 5">
              <a:extLst>
                <a:ext uri="{FF2B5EF4-FFF2-40B4-BE49-F238E27FC236}">
                  <a16:creationId xmlns:a16="http://schemas.microsoft.com/office/drawing/2014/main" id="{18870924-E47D-404F-59B5-BD1C58F7B04C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4" name="Forma libre 7">
              <a:extLst>
                <a:ext uri="{FF2B5EF4-FFF2-40B4-BE49-F238E27FC236}">
                  <a16:creationId xmlns:a16="http://schemas.microsoft.com/office/drawing/2014/main" id="{80806A65-E4FC-2F52-65B3-CC181E620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198408"/>
            <a:ext cx="10972800" cy="1574317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BCAAA28-C292-C527-AD35-90836B8BB97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95523" y="2676525"/>
            <a:ext cx="5746750" cy="3597470"/>
          </a:xfrm>
        </p:spPr>
        <p:txBody>
          <a:bodyPr lIns="0" rtlCol="0">
            <a:normAutofit/>
          </a:bodyPr>
          <a:lstStyle>
            <a:lvl1pPr marL="0" indent="0">
              <a:spcBef>
                <a:spcPts val="1800"/>
              </a:spcBef>
              <a:buNone/>
              <a:defRPr lang="es-ES" sz="2000"/>
            </a:lvl1pPr>
            <a:lvl2pPr>
              <a:spcBef>
                <a:spcPts val="600"/>
              </a:spcBef>
              <a:defRPr lang="es-ES" sz="2000"/>
            </a:lvl2pPr>
            <a:lvl3pPr>
              <a:spcBef>
                <a:spcPts val="1800"/>
              </a:spcBef>
              <a:defRPr lang="es-ES" sz="2000"/>
            </a:lvl3pPr>
            <a:lvl4pPr>
              <a:spcBef>
                <a:spcPts val="1800"/>
              </a:spcBef>
              <a:defRPr lang="es-ES" sz="2000"/>
            </a:lvl4pPr>
            <a:lvl5pPr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7" name="Marcador de contenido 5">
            <a:extLst>
              <a:ext uri="{FF2B5EF4-FFF2-40B4-BE49-F238E27FC236}">
                <a16:creationId xmlns:a16="http://schemas.microsoft.com/office/drawing/2014/main" id="{8007FA9C-C4D5-89EC-C457-5F329A338E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620000" y="2676525"/>
            <a:ext cx="3947160" cy="3597470"/>
          </a:xfrm>
        </p:spPr>
        <p:txBody>
          <a:bodyPr lIns="0" rtlCol="0">
            <a:normAutofit/>
          </a:bodyPr>
          <a:lstStyle>
            <a:lvl1pPr marL="342900" indent="-342900">
              <a:spcBef>
                <a:spcPts val="1800"/>
              </a:spcBef>
              <a:buFont typeface="Arial" panose="020B0604020202020204" pitchFamily="34" charset="0"/>
              <a:buChar char="•"/>
              <a:defRPr lang="es-ES" sz="2000"/>
            </a:lvl1pPr>
            <a:lvl2pPr>
              <a:spcBef>
                <a:spcPts val="1800"/>
              </a:spcBef>
              <a:defRPr lang="es-ES" sz="2000"/>
            </a:lvl2pPr>
            <a:lvl3pPr>
              <a:spcBef>
                <a:spcPts val="1800"/>
              </a:spcBef>
              <a:defRPr lang="es-ES" sz="2000"/>
            </a:lvl3pPr>
            <a:lvl4pPr>
              <a:spcBef>
                <a:spcPts val="1800"/>
              </a:spcBef>
              <a:defRPr lang="es-ES" sz="2000"/>
            </a:lvl4pPr>
            <a:lvl5pPr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97447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a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202400"/>
            <a:ext cx="10972800" cy="1570325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9" name="Marcador de posición de la tabla 2">
            <a:extLst>
              <a:ext uri="{FF2B5EF4-FFF2-40B4-BE49-F238E27FC236}">
                <a16:creationId xmlns:a16="http://schemas.microsoft.com/office/drawing/2014/main" id="{1506B022-475A-6647-98FF-D5C319A0C7C4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594360" y="2628629"/>
            <a:ext cx="10972800" cy="3636740"/>
          </a:xfrm>
        </p:spPr>
        <p:txBody>
          <a:bodyPr rtlCol="0">
            <a:noAutofit/>
          </a:bodyPr>
          <a:lstStyle>
            <a:lvl1pPr>
              <a:defRPr lang="es-ES"/>
            </a:lvl1pPr>
          </a:lstStyle>
          <a:p>
            <a:pPr rtl="0"/>
            <a:r>
              <a:rPr lang="es-ES"/>
              <a:t>Haga clic en el icono para agregar una tabla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4109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4360" y="41147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es-ES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C26C18C3-ED25-DD4B-BA72-24932D54D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flipH="1" flipV="1">
            <a:off x="6092752" y="0"/>
            <a:ext cx="6099248" cy="6099248"/>
            <a:chOff x="0" y="12289"/>
            <a:chExt cx="3550" cy="3551"/>
          </a:xfrm>
        </p:grpSpPr>
        <p:sp>
          <p:nvSpPr>
            <p:cNvPr id="10" name="Forma libre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1" name="Forma libre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2" name="Forma libre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8" name="Marcador de texto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4360" y="4549552"/>
            <a:ext cx="5486400" cy="164592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es-ES" sz="2400" b="1" i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  <a:lvl2pPr>
              <a:defRPr lang="es-ES" sz="4000"/>
            </a:lvl2pPr>
            <a:lvl3pPr>
              <a:defRPr lang="es-ES" sz="4000"/>
            </a:lvl3pPr>
            <a:lvl4pPr>
              <a:defRPr lang="es-ES" sz="4000"/>
            </a:lvl4pPr>
            <a:lvl5pPr>
              <a:defRPr lang="es-ES" sz="4000"/>
            </a:lvl5pPr>
          </a:lstStyle>
          <a:p>
            <a:pPr lvl="0" rtl="0"/>
            <a:r>
              <a:rPr lang="es-ES"/>
              <a:t>Haga clic para agregar texto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58B149C6-5AAC-B8E5-5411-EA38821F67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9273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EED84C6-50E6-6C43-8031-AFF6268E0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4360" y="1825625"/>
            <a:ext cx="103822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s-ES"/>
            </a:defPPr>
          </a:lstStyle>
          <a:p>
            <a:pPr lvl="0" rtl="0"/>
            <a:r>
              <a:rPr lang="es-ES"/>
              <a:t>Haga clic para modificar los estilos de texto del patrón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12" name="Marcador de título 11">
            <a:extLst>
              <a:ext uri="{FF2B5EF4-FFF2-40B4-BE49-F238E27FC236}">
                <a16:creationId xmlns:a16="http://schemas.microsoft.com/office/drawing/2014/main" id="{D41FC0AE-253D-D242-9C88-017078F8A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365125"/>
            <a:ext cx="104013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s-ES"/>
            </a:defPPr>
          </a:lstStyle>
          <a:p>
            <a:pPr rtl="0"/>
            <a:r>
              <a:rPr lang="es-ES"/>
              <a:t>Haga clic para modificar el estilo de título del patrón</a:t>
            </a:r>
          </a:p>
        </p:txBody>
      </p:sp>
      <p:sp>
        <p:nvSpPr>
          <p:cNvPr id="30" name="Marcador de fecha 3">
            <a:extLst>
              <a:ext uri="{FF2B5EF4-FFF2-40B4-BE49-F238E27FC236}">
                <a16:creationId xmlns:a16="http://schemas.microsoft.com/office/drawing/2014/main" id="{EF47083A-6D76-4B4D-87CA-E08E212F78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133648" y="6332220"/>
            <a:ext cx="1313180" cy="247651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lang="es-ES" sz="1100" b="0" i="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endParaRPr lang="es-ES" dirty="0">
              <a:latin typeface="+mn-lt"/>
            </a:endParaRPr>
          </a:p>
        </p:txBody>
      </p:sp>
      <p:sp>
        <p:nvSpPr>
          <p:cNvPr id="32" name="Marcador de número de diapositiva 5">
            <a:extLst>
              <a:ext uri="{FF2B5EF4-FFF2-40B4-BE49-F238E27FC236}">
                <a16:creationId xmlns:a16="http://schemas.microsoft.com/office/drawing/2014/main" id="{C8ADA0DF-3751-9A48-8A21-59F01C782D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94360" y="6332220"/>
            <a:ext cx="523240" cy="247651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lang="es-ES" sz="1100" b="1" i="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158922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1" r:id="rId1"/>
    <p:sldLayoutId id="2147483698" r:id="rId2"/>
    <p:sldLayoutId id="2147483710" r:id="rId3"/>
    <p:sldLayoutId id="2147483700" r:id="rId4"/>
    <p:sldLayoutId id="2147483701" r:id="rId5"/>
    <p:sldLayoutId id="2147483659" r:id="rId6"/>
    <p:sldLayoutId id="2147483709" r:id="rId7"/>
    <p:sldLayoutId id="2147483708" r:id="rId8"/>
    <p:sldLayoutId id="2147483707" r:id="rId9"/>
    <p:sldLayoutId id="2147483706" r:id="rId10"/>
    <p:sldLayoutId id="2147483705" r:id="rId11"/>
    <p:sldLayoutId id="2147483704" r:id="rId12"/>
    <p:sldLayoutId id="2147483703" r:id="rId13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lang="es-ES" sz="4400" b="1" i="0" kern="1200" spc="100" baseline="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 lang="es-ES">
          <a:solidFill>
            <a:schemeClr val="tx2"/>
          </a:solidFill>
        </a:defRPr>
      </a:lvl2pPr>
      <a:lvl3pPr eaLnBrk="1" hangingPunct="1">
        <a:defRPr lang="es-ES">
          <a:solidFill>
            <a:schemeClr val="tx2"/>
          </a:solidFill>
        </a:defRPr>
      </a:lvl3pPr>
      <a:lvl4pPr eaLnBrk="1" hangingPunct="1">
        <a:defRPr lang="es-ES">
          <a:solidFill>
            <a:schemeClr val="tx2"/>
          </a:solidFill>
        </a:defRPr>
      </a:lvl4pPr>
      <a:lvl5pPr eaLnBrk="1" hangingPunct="1">
        <a:defRPr lang="es-ES">
          <a:solidFill>
            <a:schemeClr val="tx2"/>
          </a:solidFill>
        </a:defRPr>
      </a:lvl5pPr>
      <a:lvl6pPr eaLnBrk="1" hangingPunct="1">
        <a:defRPr lang="es-ES">
          <a:solidFill>
            <a:schemeClr val="tx2"/>
          </a:solidFill>
        </a:defRPr>
      </a:lvl6pPr>
      <a:lvl7pPr eaLnBrk="1" hangingPunct="1">
        <a:defRPr lang="es-ES">
          <a:solidFill>
            <a:schemeClr val="tx2"/>
          </a:solidFill>
        </a:defRPr>
      </a:lvl7pPr>
      <a:lvl8pPr eaLnBrk="1" hangingPunct="1">
        <a:defRPr lang="es-ES">
          <a:solidFill>
            <a:schemeClr val="tx2"/>
          </a:solidFill>
        </a:defRPr>
      </a:lvl8pPr>
      <a:lvl9pPr eaLnBrk="1" hangingPunct="1">
        <a:defRPr lang="es-ES">
          <a:solidFill>
            <a:schemeClr val="tx2"/>
          </a:solidFill>
        </a:defRPr>
      </a:lvl9pPr>
    </p:titleStyle>
    <p:bodyStyle>
      <a:lvl1pPr marL="228600" indent="-283464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s-ES" sz="2800" b="0" i="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2400" b="0" i="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2000" b="0" i="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b="0" i="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b="0" i="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240">
          <p15:clr>
            <a:srgbClr val="547EBF"/>
          </p15:clr>
        </p15:guide>
        <p15:guide id="4" orient="horz" pos="240">
          <p15:clr>
            <a:srgbClr val="547EBF"/>
          </p15:clr>
        </p15:guide>
        <p15:guide id="5" pos="7440">
          <p15:clr>
            <a:srgbClr val="547EBF"/>
          </p15:clr>
        </p15:guide>
        <p15:guide id="6" orient="horz" pos="4080">
          <p15:clr>
            <a:srgbClr val="547EBF"/>
          </p15:clr>
        </p15:guide>
        <p15:guide id="7" pos="600" userDrawn="1">
          <p15:clr>
            <a:srgbClr val="547EBF"/>
          </p15:clr>
        </p15:guide>
        <p15:guide id="8" pos="3720">
          <p15:clr>
            <a:srgbClr val="547EBF"/>
          </p15:clr>
        </p15:guide>
        <p15:guide id="9" pos="2112">
          <p15:clr>
            <a:srgbClr val="547EBF"/>
          </p15:clr>
        </p15:guide>
        <p15:guide id="10" pos="1848">
          <p15:clr>
            <a:srgbClr val="547EBF"/>
          </p15:clr>
        </p15:guide>
        <p15:guide id="11" pos="5568">
          <p15:clr>
            <a:srgbClr val="547EBF"/>
          </p15:clr>
        </p15:guide>
        <p15:guide id="12" pos="5832">
          <p15:clr>
            <a:srgbClr val="547EBF"/>
          </p15:clr>
        </p15:guide>
        <p15:guide id="13" pos="4968">
          <p15:clr>
            <a:srgbClr val="9FCC3B"/>
          </p15:clr>
        </p15:guide>
        <p15:guide id="14" pos="5208">
          <p15:clr>
            <a:srgbClr val="9FCC3B"/>
          </p15:clr>
        </p15:guide>
        <p15:guide id="15" pos="2712">
          <p15:clr>
            <a:srgbClr val="9FCC3B"/>
          </p15:clr>
        </p15:guide>
        <p15:guide id="16" pos="2472">
          <p15:clr>
            <a:srgbClr val="9FCC3B"/>
          </p15:clr>
        </p15:guide>
        <p15:guide id="17" pos="39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8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notesSlide" Target="../notesSlides/notesSlide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B1D9D6-2977-ABCD-FDF8-51AFA5064E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09904" y="411479"/>
            <a:ext cx="5486400" cy="3291840"/>
          </a:xfrm>
        </p:spPr>
        <p:txBody>
          <a:bodyPr rtlCol="0"/>
          <a:lstStyle>
            <a:defPPr>
              <a:defRPr lang="es-ES"/>
            </a:defPPr>
          </a:lstStyle>
          <a:p>
            <a:pPr algn="just" rtl="0"/>
            <a:r>
              <a:rPr lang="es-MX" sz="2400" dirty="0"/>
              <a:t>OBJETO DEL PROYECTO: REALIZAR CONSTRUCCIÓN CALLE DE RODAJE, MEJORAMIENTO DE FRANJAS DE SEGURIDAD INCLUYE CANALES Y EL SUMINISTRO E INSTALACIÓN Y PUESTA EN FUNCIONAMIENTO DEL SIS AYUDAS VISUALES DEL AEROPUERTO ALFREDO VÁSQUEZ COBO DE LETICIA, AMAZONAS (VF).</a:t>
            </a:r>
            <a:endParaRPr lang="es-ES" sz="2400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FBBF735-88A8-4DF8-9FCA-9C315D90E0A5}"/>
              </a:ext>
            </a:extLst>
          </p:cNvPr>
          <p:cNvSpPr txBox="1"/>
          <p:nvPr/>
        </p:nvSpPr>
        <p:spPr>
          <a:xfrm>
            <a:off x="1230202" y="5532121"/>
            <a:ext cx="35265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400" b="1" spc="1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10 DE MAYO</a:t>
            </a:r>
            <a:r>
              <a:rPr lang="es-CO" sz="2400" b="1" dirty="0">
                <a:solidFill>
                  <a:schemeClr val="bg1"/>
                </a:solidFill>
              </a:rPr>
              <a:t> </a:t>
            </a:r>
            <a:r>
              <a:rPr lang="es-CO" sz="2400" b="1" spc="1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DE</a:t>
            </a:r>
            <a:r>
              <a:rPr lang="es-CO" sz="2400" b="1" dirty="0">
                <a:solidFill>
                  <a:schemeClr val="bg1"/>
                </a:solidFill>
              </a:rPr>
              <a:t> </a:t>
            </a:r>
            <a:r>
              <a:rPr lang="es-CO" sz="2400" b="1" spc="1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2024</a:t>
            </a:r>
          </a:p>
          <a:p>
            <a:pPr algn="ctr"/>
            <a:endParaRPr lang="es-CO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D1048BB-A60A-6F27-4D0F-49DE70282A3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5706" y="5883070"/>
            <a:ext cx="1232813" cy="900000"/>
          </a:xfrm>
          <a:prstGeom prst="rect">
            <a:avLst/>
          </a:prstGeom>
        </p:spPr>
      </p:pic>
      <p:pic>
        <p:nvPicPr>
          <p:cNvPr id="7" name="Imagen 6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039CDA06-8A37-681F-C2BE-AEB16818A4E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15681" y="5883070"/>
            <a:ext cx="1690053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151904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110C19C-6397-4111-B6A1-D9EBECDB4CF6}"/>
              </a:ext>
            </a:extLst>
          </p:cNvPr>
          <p:cNvSpPr txBox="1"/>
          <p:nvPr/>
        </p:nvSpPr>
        <p:spPr>
          <a:xfrm>
            <a:off x="0" y="486344"/>
            <a:ext cx="121919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54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DATOS GENERALES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50B1FE3-F0FD-420E-82A7-B0D2797C99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635" y="1863340"/>
            <a:ext cx="10938727" cy="3884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614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7477445-2A55-4652-A5C6-F23F4E0AD269}"/>
              </a:ext>
            </a:extLst>
          </p:cNvPr>
          <p:cNvSpPr txBox="1"/>
          <p:nvPr/>
        </p:nvSpPr>
        <p:spPr>
          <a:xfrm>
            <a:off x="0" y="106393"/>
            <a:ext cx="121919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54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CUADRO CONTROL DE POLIZAS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022B283-DE06-409D-B227-72699D31EA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8511" y="1029723"/>
            <a:ext cx="8594976" cy="558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360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5D1CB1DA-A26D-4972-9267-6109E0CBB297}"/>
              </a:ext>
            </a:extLst>
          </p:cNvPr>
          <p:cNvSpPr txBox="1"/>
          <p:nvPr/>
        </p:nvSpPr>
        <p:spPr>
          <a:xfrm>
            <a:off x="0" y="106393"/>
            <a:ext cx="121919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54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CUADRO CONTROL DE POLIZAS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07B6B2C8-0479-4D85-A140-8251FD7A01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488" y="1362829"/>
            <a:ext cx="10163022" cy="2167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6082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6DB2FB4F-6A25-4701-90B1-A1B326BA9923}"/>
              </a:ext>
            </a:extLst>
          </p:cNvPr>
          <p:cNvSpPr txBox="1"/>
          <p:nvPr/>
        </p:nvSpPr>
        <p:spPr>
          <a:xfrm>
            <a:off x="0" y="213970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36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CRONOGRAMA GENERAL DEL PROYECTO</a:t>
            </a: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0AC7ACE7-3E0E-4289-BBED-C5A8D4F585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4744841"/>
              </p:ext>
            </p:extLst>
          </p:nvPr>
        </p:nvGraphicFramePr>
        <p:xfrm>
          <a:off x="586601" y="860302"/>
          <a:ext cx="10883502" cy="5540503"/>
        </p:xfrm>
        <a:graphic>
          <a:graphicData uri="http://schemas.openxmlformats.org/drawingml/2006/table">
            <a:tbl>
              <a:tblPr/>
              <a:tblGrid>
                <a:gridCol w="6262335">
                  <a:extLst>
                    <a:ext uri="{9D8B030D-6E8A-4147-A177-3AD203B41FA5}">
                      <a16:colId xmlns:a16="http://schemas.microsoft.com/office/drawing/2014/main" val="417417666"/>
                    </a:ext>
                  </a:extLst>
                </a:gridCol>
                <a:gridCol w="1540389">
                  <a:extLst>
                    <a:ext uri="{9D8B030D-6E8A-4147-A177-3AD203B41FA5}">
                      <a16:colId xmlns:a16="http://schemas.microsoft.com/office/drawing/2014/main" val="827009453"/>
                    </a:ext>
                  </a:extLst>
                </a:gridCol>
                <a:gridCol w="1540389">
                  <a:extLst>
                    <a:ext uri="{9D8B030D-6E8A-4147-A177-3AD203B41FA5}">
                      <a16:colId xmlns:a16="http://schemas.microsoft.com/office/drawing/2014/main" val="2237500188"/>
                    </a:ext>
                  </a:extLst>
                </a:gridCol>
                <a:gridCol w="1540389">
                  <a:extLst>
                    <a:ext uri="{9D8B030D-6E8A-4147-A177-3AD203B41FA5}">
                      <a16:colId xmlns:a16="http://schemas.microsoft.com/office/drawing/2014/main" val="2095553569"/>
                    </a:ext>
                  </a:extLst>
                </a:gridCol>
              </a:tblGrid>
              <a:tr h="154246">
                <a:tc>
                  <a:txBody>
                    <a:bodyPr/>
                    <a:lstStyle/>
                    <a:p>
                      <a:pPr algn="ctr"/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Nombre de tarea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Duración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Comienzo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700" dirty="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Fin</a:t>
                      </a:r>
                      <a:endParaRPr lang="es-CO" sz="700" dirty="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9185728"/>
                  </a:ext>
                </a:extLst>
              </a:tr>
              <a:tr h="930665">
                <a:tc>
                  <a:txBody>
                    <a:bodyPr/>
                    <a:lstStyle/>
                    <a:p>
                      <a:pPr algn="ctr"/>
                      <a:r>
                        <a:rPr lang="es-ES" sz="8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CONSTRUCCIÒN CALLE RODAJE, MEJORAMIENTO DE FRANJAS DE SEGURIDAD INCLUYE CANALES Y EL SUMINISTRO E INSTALACIÒN Y PUESTA EN FUNCIONAMIENTO DEL SIS AYUDAS VISUALES DEL AEROPUERTO ALFREDO VÀSQUEZ COBRO DE LETICIA, AMAZONAS (VF)</a:t>
                      </a:r>
                      <a:endParaRPr lang="es-ES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493.5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</a:t>
                      </a:r>
                      <a:r>
                        <a:rPr lang="es-CO" sz="8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29/10/25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586906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INICIO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0342979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pPr algn="ctr"/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Inicio de la Etapa de Revisiòn de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4563797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pPr algn="ctr"/>
                      <a:r>
                        <a:rPr lang="es-ES" sz="8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PRELIMINARES CANALES, FRAMJAS DE SEGURIDAD Y AYUDAS VISUALES</a:t>
                      </a:r>
                      <a:endParaRPr lang="es-ES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0414968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pPr algn="ctr"/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ESTUDIO HIDROLOGICO E HIDRAULICO INCLUYE DISEÑO HIDRAULICO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96.7 días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456385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SISTEMA DE AYUDAS VISUALES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82.9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955151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PERMISOS Y LICENCIAS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3/05/24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957939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pPr algn="ctr"/>
                      <a:r>
                        <a:rPr lang="es-ES" sz="8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MESAS DE TRABAJO CONCLUSIONES Y ENTREGA FINAL</a:t>
                      </a:r>
                      <a:endParaRPr lang="es-ES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77.25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26/03/24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5947659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pPr algn="ctr"/>
                      <a:r>
                        <a:rPr lang="es-ES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ENTREGA DE CORRECCIONES E INFORMES FINALES HASTA SU APROBACION</a:t>
                      </a:r>
                      <a:endParaRPr lang="es-ES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5057181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pPr algn="ctr"/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Fin Etapa de Revisiòn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779771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pPr algn="ctr"/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CONSTRUCCIÓN NUEVA CALLE DE RODAJE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98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28/10/24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7011845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pPr algn="ctr"/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INSTALACIONES ELÉCTRICAS CALLE DE RODAJE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124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28/08/24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28/01/25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4440370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SEÑALIZACIÓN CALLE DE RODAJE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30/12/24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30/01/25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5937663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OBRAS COMPLEMENTARIAS ASOCIADAS A CALLE DE RODAJE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79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29/01/25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6/05/25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0610038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CONSTRUCCIÓN ZONAS DE SEGURIDAD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397.5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28/06/24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8744262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SUMINISTRO E INSTALACION LUCES PARA AYUDAS VISUALES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192.2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5/03/25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28/10/25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7216153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pPr algn="ctr"/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CANALIZACIONES Y CABLEADO DE AYUDAS VISUALES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183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29/11/24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15/07/25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8131328"/>
                  </a:ext>
                </a:extLst>
              </a:tr>
              <a:tr h="472917">
                <a:tc>
                  <a:txBody>
                    <a:bodyPr/>
                    <a:lstStyle/>
                    <a:p>
                      <a:pPr algn="ctr"/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ESTUDIOS DE PREINVERSIÓN - REVISIÓN, AJUSTE Y/O ACTUALIZACIÓN Y/O COMPLEMENTACIÓN SOBRE LOS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22/06/24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28/06/24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042717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pPr algn="ct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FIN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8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</a:t>
                      </a:r>
                      <a:r>
                        <a:rPr lang="es-CO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29/10/25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70338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1332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329EBA83-928B-4E1D-BB16-2337E51504FF}"/>
              </a:ext>
            </a:extLst>
          </p:cNvPr>
          <p:cNvSpPr txBox="1"/>
          <p:nvPr/>
        </p:nvSpPr>
        <p:spPr>
          <a:xfrm>
            <a:off x="0" y="106394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RESUMEN DE AVANCES - CRONOGRAMA GENERAL DEL PROYECTO</a:t>
            </a:r>
          </a:p>
        </p:txBody>
      </p:sp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395CDD98-5DD9-4264-AC4B-1550027F90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5247425"/>
              </p:ext>
            </p:extLst>
          </p:nvPr>
        </p:nvGraphicFramePr>
        <p:xfrm>
          <a:off x="1130673" y="749414"/>
          <a:ext cx="9930654" cy="3001096"/>
        </p:xfrm>
        <a:graphic>
          <a:graphicData uri="http://schemas.openxmlformats.org/drawingml/2006/table">
            <a:tbl>
              <a:tblPr/>
              <a:tblGrid>
                <a:gridCol w="1082075">
                  <a:extLst>
                    <a:ext uri="{9D8B030D-6E8A-4147-A177-3AD203B41FA5}">
                      <a16:colId xmlns:a16="http://schemas.microsoft.com/office/drawing/2014/main" val="1405508642"/>
                    </a:ext>
                  </a:extLst>
                </a:gridCol>
                <a:gridCol w="1553301">
                  <a:extLst>
                    <a:ext uri="{9D8B030D-6E8A-4147-A177-3AD203B41FA5}">
                      <a16:colId xmlns:a16="http://schemas.microsoft.com/office/drawing/2014/main" val="650794315"/>
                    </a:ext>
                  </a:extLst>
                </a:gridCol>
                <a:gridCol w="1535848">
                  <a:extLst>
                    <a:ext uri="{9D8B030D-6E8A-4147-A177-3AD203B41FA5}">
                      <a16:colId xmlns:a16="http://schemas.microsoft.com/office/drawing/2014/main" val="1167808809"/>
                    </a:ext>
                  </a:extLst>
                </a:gridCol>
                <a:gridCol w="1361319">
                  <a:extLst>
                    <a:ext uri="{9D8B030D-6E8A-4147-A177-3AD203B41FA5}">
                      <a16:colId xmlns:a16="http://schemas.microsoft.com/office/drawing/2014/main" val="1040099171"/>
                    </a:ext>
                  </a:extLst>
                </a:gridCol>
                <a:gridCol w="1623112">
                  <a:extLst>
                    <a:ext uri="{9D8B030D-6E8A-4147-A177-3AD203B41FA5}">
                      <a16:colId xmlns:a16="http://schemas.microsoft.com/office/drawing/2014/main" val="1554217254"/>
                    </a:ext>
                  </a:extLst>
                </a:gridCol>
                <a:gridCol w="1378773">
                  <a:extLst>
                    <a:ext uri="{9D8B030D-6E8A-4147-A177-3AD203B41FA5}">
                      <a16:colId xmlns:a16="http://schemas.microsoft.com/office/drawing/2014/main" val="3718710501"/>
                    </a:ext>
                  </a:extLst>
                </a:gridCol>
                <a:gridCol w="1396226">
                  <a:extLst>
                    <a:ext uri="{9D8B030D-6E8A-4147-A177-3AD203B41FA5}">
                      <a16:colId xmlns:a16="http://schemas.microsoft.com/office/drawing/2014/main" val="3365120782"/>
                    </a:ext>
                  </a:extLst>
                </a:gridCol>
              </a:tblGrid>
              <a:tr h="714546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CORTE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% </a:t>
                      </a:r>
                      <a:br>
                        <a:rPr lang="es-CO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es-CO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PROGRAMADO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% </a:t>
                      </a:r>
                      <a:b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EJECUTADO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DIFERENCIA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VLR PROGRAMADO ACUMULADO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VLR EJECUTADO ACUMULADO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DIFERENCIA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159986"/>
                  </a:ext>
                </a:extLst>
              </a:tr>
              <a:tr h="228655"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 – Mar – 2024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0.02%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0.02%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692171"/>
                  </a:ext>
                </a:extLst>
              </a:tr>
              <a:tr h="228655"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 – Mar – 2024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0.13%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0.13%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2412401"/>
                  </a:ext>
                </a:extLst>
              </a:tr>
              <a:tr h="228655"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 – Mar – 2024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0.15%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0.15%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8849675"/>
                  </a:ext>
                </a:extLst>
              </a:tr>
              <a:tr h="228655"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 – Mar – 2024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0.47%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0.47%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4242759"/>
                  </a:ext>
                </a:extLst>
              </a:tr>
              <a:tr h="228655"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 – Abr – 2024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0.58%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0.58%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819694"/>
                  </a:ext>
                </a:extLst>
              </a:tr>
              <a:tr h="228655"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 – Abr – 2024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1.02%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1.02%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6156921"/>
                  </a:ext>
                </a:extLst>
              </a:tr>
              <a:tr h="228655"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 – Abr – 2024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2.00%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2.00%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550275"/>
                  </a:ext>
                </a:extLst>
              </a:tr>
              <a:tr h="228655"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 – Abr – 2024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3.00%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3.00%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2599540"/>
                  </a:ext>
                </a:extLst>
              </a:tr>
              <a:tr h="228655"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 – May – 2024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3.50%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3.75%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0.250%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8912940"/>
                  </a:ext>
                </a:extLst>
              </a:tr>
              <a:tr h="228655"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 – May – 2024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4.00%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4.25%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0.250%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4067337"/>
                  </a:ext>
                </a:extLst>
              </a:tr>
            </a:tbl>
          </a:graphicData>
        </a:graphic>
      </p:graphicFrame>
      <p:graphicFrame>
        <p:nvGraphicFramePr>
          <p:cNvPr id="13" name="Gráfico 12">
            <a:extLst>
              <a:ext uri="{FF2B5EF4-FFF2-40B4-BE49-F238E27FC236}">
                <a16:creationId xmlns:a16="http://schemas.microsoft.com/office/drawing/2014/main" id="{9CC7F50D-E82B-43E9-A04E-446C108209D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3358460"/>
              </p:ext>
            </p:extLst>
          </p:nvPr>
        </p:nvGraphicFramePr>
        <p:xfrm>
          <a:off x="2705491" y="3750510"/>
          <a:ext cx="5860328" cy="3001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15861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B0CC83D-2D9C-47FF-BBA0-8DF6B2ED9192}"/>
              </a:ext>
            </a:extLst>
          </p:cNvPr>
          <p:cNvSpPr txBox="1"/>
          <p:nvPr/>
        </p:nvSpPr>
        <p:spPr>
          <a:xfrm>
            <a:off x="514350" y="190500"/>
            <a:ext cx="11096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RESUMEN DE AVANCES - CRONOGRAMA ETAPA REVISION DE ESTUDIOS Y DISEÑOS</a:t>
            </a: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B3160C8D-0E97-405C-84E2-8F65B9EB03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5560680"/>
              </p:ext>
            </p:extLst>
          </p:nvPr>
        </p:nvGraphicFramePr>
        <p:xfrm>
          <a:off x="1112537" y="1290499"/>
          <a:ext cx="9900250" cy="4948517"/>
        </p:xfrm>
        <a:graphic>
          <a:graphicData uri="http://schemas.openxmlformats.org/drawingml/2006/table">
            <a:tbl>
              <a:tblPr/>
              <a:tblGrid>
                <a:gridCol w="4070519">
                  <a:extLst>
                    <a:ext uri="{9D8B030D-6E8A-4147-A177-3AD203B41FA5}">
                      <a16:colId xmlns:a16="http://schemas.microsoft.com/office/drawing/2014/main" val="328064062"/>
                    </a:ext>
                  </a:extLst>
                </a:gridCol>
                <a:gridCol w="1001254">
                  <a:extLst>
                    <a:ext uri="{9D8B030D-6E8A-4147-A177-3AD203B41FA5}">
                      <a16:colId xmlns:a16="http://schemas.microsoft.com/office/drawing/2014/main" val="133986641"/>
                    </a:ext>
                  </a:extLst>
                </a:gridCol>
                <a:gridCol w="1001254">
                  <a:extLst>
                    <a:ext uri="{9D8B030D-6E8A-4147-A177-3AD203B41FA5}">
                      <a16:colId xmlns:a16="http://schemas.microsoft.com/office/drawing/2014/main" val="3880912847"/>
                    </a:ext>
                  </a:extLst>
                </a:gridCol>
                <a:gridCol w="1150974">
                  <a:extLst>
                    <a:ext uri="{9D8B030D-6E8A-4147-A177-3AD203B41FA5}">
                      <a16:colId xmlns:a16="http://schemas.microsoft.com/office/drawing/2014/main" val="3426207189"/>
                    </a:ext>
                  </a:extLst>
                </a:gridCol>
                <a:gridCol w="1150974">
                  <a:extLst>
                    <a:ext uri="{9D8B030D-6E8A-4147-A177-3AD203B41FA5}">
                      <a16:colId xmlns:a16="http://schemas.microsoft.com/office/drawing/2014/main" val="490244871"/>
                    </a:ext>
                  </a:extLst>
                </a:gridCol>
                <a:gridCol w="1525275">
                  <a:extLst>
                    <a:ext uri="{9D8B030D-6E8A-4147-A177-3AD203B41FA5}">
                      <a16:colId xmlns:a16="http://schemas.microsoft.com/office/drawing/2014/main" val="4237383621"/>
                    </a:ext>
                  </a:extLst>
                </a:gridCol>
              </a:tblGrid>
              <a:tr h="194824">
                <a:tc>
                  <a:txBody>
                    <a:bodyPr/>
                    <a:lstStyle/>
                    <a:p>
                      <a:pPr algn="ctr"/>
                      <a:r>
                        <a:rPr lang="es-CO" sz="900" dirty="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Nombre de tarea</a:t>
                      </a:r>
                      <a:endParaRPr lang="es-CO" sz="900" dirty="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900" dirty="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Duración</a:t>
                      </a:r>
                      <a:endParaRPr lang="es-CO" sz="900" dirty="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900" dirty="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Comienzo</a:t>
                      </a:r>
                      <a:endParaRPr lang="es-CO" sz="900" dirty="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900" dirty="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Fin</a:t>
                      </a:r>
                      <a:endParaRPr lang="es-CO" sz="900" dirty="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900" dirty="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% Ejecutado</a:t>
                      </a:r>
                      <a:endParaRPr lang="es-CO" sz="900" dirty="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900" dirty="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% Programado</a:t>
                      </a:r>
                      <a:endParaRPr lang="es-CO" sz="900" dirty="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1934966"/>
                  </a:ext>
                </a:extLst>
              </a:tr>
              <a:tr h="1188424">
                <a:tc>
                  <a:txBody>
                    <a:bodyPr/>
                    <a:lstStyle/>
                    <a:p>
                      <a:pPr algn="ctr"/>
                      <a:r>
                        <a:rPr lang="es-ES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CONSTRUCCIÒN CALLE RODAJE, MEJORAMIENTO DE FRANJAS DE SEGURIDAD INCLUYE CANALES Y EL SUMINISTRO E INSTALACIÒN Y PUESTA EN FUNCIONAMIENTO DEL SIS AYUDAS VISUALES DEL AEROPUERTO ALFREDO VÀSQUEZ COBRO DE LETICIA, AMAZONAS (VF)</a:t>
                      </a:r>
                      <a:endParaRPr lang="es-ES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493.5 días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</a:t>
                      </a:r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29/10/25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6560785"/>
                  </a:ext>
                </a:extLst>
              </a:tr>
              <a:tr h="214306"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INICIO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780777"/>
                  </a:ext>
                </a:extLst>
              </a:tr>
              <a:tr h="233788">
                <a:tc>
                  <a:txBody>
                    <a:bodyPr/>
                    <a:lstStyle/>
                    <a:p>
                      <a:pPr algn="ctr"/>
                      <a:r>
                        <a:rPr lang="es-ES" sz="11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ETAPA DE REVISION DE ESTUDIO Y DISEÑOS</a:t>
                      </a:r>
                      <a:endParaRPr lang="es-ES" sz="11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1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96.9 días</a:t>
                      </a:r>
                      <a:endParaRPr lang="es-CO" sz="11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1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11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1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11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53%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583384"/>
                  </a:ext>
                </a:extLst>
              </a:tr>
              <a:tr h="214306">
                <a:tc>
                  <a:txBody>
                    <a:bodyPr/>
                    <a:lstStyle/>
                    <a:p>
                      <a:pPr algn="ctr"/>
                      <a:r>
                        <a:rPr lang="es-ES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Inicio de la Etapa de Revisiòn de Estudios y Diseños</a:t>
                      </a:r>
                      <a:endParaRPr lang="es-ES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6788792"/>
                  </a:ext>
                </a:extLst>
              </a:tr>
              <a:tr h="409129">
                <a:tc>
                  <a:txBody>
                    <a:bodyPr/>
                    <a:lstStyle/>
                    <a:p>
                      <a:pPr algn="ctr"/>
                      <a:r>
                        <a:rPr lang="es-ES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PRELIMINARES CANALES, FRANJAS DE SEGURIDAD Y AYUDAS VISUALES</a:t>
                      </a:r>
                      <a:endParaRPr lang="es-ES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 días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29/05/24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82%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72%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3417944"/>
                  </a:ext>
                </a:extLst>
              </a:tr>
              <a:tr h="214306">
                <a:tc>
                  <a:txBody>
                    <a:bodyPr/>
                    <a:lstStyle/>
                    <a:p>
                      <a:pPr algn="ctr"/>
                      <a:r>
                        <a:rPr lang="es-ES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1. TOPOGRAFÌA (PLANIMETRÌA Y ALTIMETRÌA)</a:t>
                      </a:r>
                      <a:endParaRPr lang="es-ES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 días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29/05/24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82%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72%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3148933"/>
                  </a:ext>
                </a:extLst>
              </a:tr>
              <a:tr h="409129">
                <a:tc>
                  <a:txBody>
                    <a:bodyPr/>
                    <a:lstStyle/>
                    <a:p>
                      <a:pPr algn="ctr"/>
                      <a:r>
                        <a:rPr lang="es-ES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2. TOMA DE MUESTRAS Y ENSAYOS DE LABORATORIO FRANJAS DE SEGURIDAD</a:t>
                      </a:r>
                      <a:endParaRPr lang="es-ES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 días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29/05/24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82%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72%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42726"/>
                  </a:ext>
                </a:extLst>
              </a:tr>
              <a:tr h="409129">
                <a:tc>
                  <a:txBody>
                    <a:bodyPr/>
                    <a:lstStyle/>
                    <a:p>
                      <a:pPr algn="ctr"/>
                      <a:r>
                        <a:rPr lang="es-ES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ESTUDIO HIDROLOGICO E HIDRAULICO INCLUYE DISEÑO HIDRAULICO</a:t>
                      </a:r>
                      <a:endParaRPr lang="es-ES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96.7 días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57%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54%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3068797"/>
                  </a:ext>
                </a:extLst>
              </a:tr>
              <a:tr h="214306"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SISTEMA DE AYUDAS VISUALES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82.9 días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9935678"/>
                  </a:ext>
                </a:extLst>
              </a:tr>
              <a:tr h="214306"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PERMISOS Y LICENCIAS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 días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3/05/24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7306945"/>
                  </a:ext>
                </a:extLst>
              </a:tr>
              <a:tr h="409129">
                <a:tc>
                  <a:txBody>
                    <a:bodyPr/>
                    <a:lstStyle/>
                    <a:p>
                      <a:pPr algn="ctr"/>
                      <a:r>
                        <a:rPr lang="es-ES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MESAS DE TRABAJO CONCLUSIONES Y ENTREGA FINAL</a:t>
                      </a:r>
                      <a:endParaRPr lang="es-ES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77.25 días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26/03/24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41%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41%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888665"/>
                  </a:ext>
                </a:extLst>
              </a:tr>
              <a:tr h="409129">
                <a:tc>
                  <a:txBody>
                    <a:bodyPr/>
                    <a:lstStyle/>
                    <a:p>
                      <a:pPr algn="ctr"/>
                      <a:r>
                        <a:rPr lang="es-ES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ENTREGA DE CORRECCIONES E INFORMES FINALES HASTA SU APROBACION</a:t>
                      </a:r>
                      <a:endParaRPr lang="es-ES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 días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29/05/24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2782411"/>
                  </a:ext>
                </a:extLst>
              </a:tr>
              <a:tr h="214306">
                <a:tc>
                  <a:txBody>
                    <a:bodyPr/>
                    <a:lstStyle/>
                    <a:p>
                      <a:pPr algn="ctr"/>
                      <a:r>
                        <a:rPr lang="es-ES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Fin Etapa de </a:t>
                      </a:r>
                      <a:r>
                        <a:rPr lang="es-ES" sz="10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Revisiòn</a:t>
                      </a:r>
                      <a:r>
                        <a:rPr lang="es-ES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Estudios y Diseños</a:t>
                      </a:r>
                      <a:endParaRPr lang="es-ES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762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32263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43219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96F17EF9-77EB-42BF-9749-2B162BB20941}"/>
              </a:ext>
            </a:extLst>
          </p:cNvPr>
          <p:cNvSpPr txBox="1"/>
          <p:nvPr/>
        </p:nvSpPr>
        <p:spPr>
          <a:xfrm>
            <a:off x="1" y="213970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36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BALANCE FINACIERO DEL PROYECTO</a:t>
            </a: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8E465827-511F-4221-85DB-F7FDF6007F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5274997"/>
              </p:ext>
            </p:extLst>
          </p:nvPr>
        </p:nvGraphicFramePr>
        <p:xfrm>
          <a:off x="943006" y="1156669"/>
          <a:ext cx="10305988" cy="5291954"/>
        </p:xfrm>
        <a:graphic>
          <a:graphicData uri="http://schemas.openxmlformats.org/drawingml/2006/table">
            <a:tbl>
              <a:tblPr/>
              <a:tblGrid>
                <a:gridCol w="3740484">
                  <a:extLst>
                    <a:ext uri="{9D8B030D-6E8A-4147-A177-3AD203B41FA5}">
                      <a16:colId xmlns:a16="http://schemas.microsoft.com/office/drawing/2014/main" val="3583767490"/>
                    </a:ext>
                  </a:extLst>
                </a:gridCol>
                <a:gridCol w="1153288">
                  <a:extLst>
                    <a:ext uri="{9D8B030D-6E8A-4147-A177-3AD203B41FA5}">
                      <a16:colId xmlns:a16="http://schemas.microsoft.com/office/drawing/2014/main" val="1936614360"/>
                    </a:ext>
                  </a:extLst>
                </a:gridCol>
                <a:gridCol w="1101147">
                  <a:extLst>
                    <a:ext uri="{9D8B030D-6E8A-4147-A177-3AD203B41FA5}">
                      <a16:colId xmlns:a16="http://schemas.microsoft.com/office/drawing/2014/main" val="2678314957"/>
                    </a:ext>
                  </a:extLst>
                </a:gridCol>
                <a:gridCol w="1189125">
                  <a:extLst>
                    <a:ext uri="{9D8B030D-6E8A-4147-A177-3AD203B41FA5}">
                      <a16:colId xmlns:a16="http://schemas.microsoft.com/office/drawing/2014/main" val="171082375"/>
                    </a:ext>
                  </a:extLst>
                </a:gridCol>
                <a:gridCol w="1105885">
                  <a:extLst>
                    <a:ext uri="{9D8B030D-6E8A-4147-A177-3AD203B41FA5}">
                      <a16:colId xmlns:a16="http://schemas.microsoft.com/office/drawing/2014/main" val="716826218"/>
                    </a:ext>
                  </a:extLst>
                </a:gridCol>
                <a:gridCol w="786136">
                  <a:extLst>
                    <a:ext uri="{9D8B030D-6E8A-4147-A177-3AD203B41FA5}">
                      <a16:colId xmlns:a16="http://schemas.microsoft.com/office/drawing/2014/main" val="600378773"/>
                    </a:ext>
                  </a:extLst>
                </a:gridCol>
                <a:gridCol w="1229923">
                  <a:extLst>
                    <a:ext uri="{9D8B030D-6E8A-4147-A177-3AD203B41FA5}">
                      <a16:colId xmlns:a16="http://schemas.microsoft.com/office/drawing/2014/main" val="4224852734"/>
                    </a:ext>
                  </a:extLst>
                </a:gridCol>
              </a:tblGrid>
              <a:tr h="427812"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es-CO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BALANCE FINANCIERO DELCOTRATO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8010746"/>
                  </a:ext>
                </a:extLst>
              </a:tr>
              <a:tr h="372960"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CONTRATADO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 $  42,601,388,000 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ANTICIPO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32.34%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13,777,529,255 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7906169"/>
                  </a:ext>
                </a:extLst>
              </a:tr>
              <a:tr h="190423"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2430574"/>
                  </a:ext>
                </a:extLst>
              </a:tr>
              <a:tr h="59135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GRANDES PARTIFAS DE PAGO(GPP)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BRUTO COBRADO EN LAS ACTAS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AMORTIZADO ANTICIPO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RETENCIONES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PAGADO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POR COBRAR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8937093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CONSTRUCCIÒN NUEVA CALLE DE RODAJE (INCLUYE A.I.U) (A)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3,722,574,383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3,722,574,383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6794244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INSTALACIONES ELÈCTRICAS CALLE DE RODAJE (INCLUYE A.I.U) (B)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643,785,000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643,785,000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8290364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SEÑELIZACIÒN CALLE DE RODAJE (INCLUYE A.I.U) (C)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82,371,301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82,371,301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3473700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OBRAS COMPLEMENTARIAS ASOCIADAS A CALLE DE RODAJE (INCLUYE A.I.U) (D)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331,611,406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331,611,406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8411783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CONSTRUCCIÒN ZONAS DE SEGURIDAD (INCLUYE A.I.U) (E)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29,821,663,000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29,821,663,000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6007645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SUMINISTRO E INSTALACIÒN LUCES PARA AYUDAS VISUALES (INCLUYE A.I.U) (F)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3,046,572,910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3,046,572,910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3262012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CANALIZACIONES Y CABLEADO DE AYUDAS VISUALES (INCLUYE A.I.U) (G)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4,830,810,000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4,830,810,000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1818482"/>
                  </a:ext>
                </a:extLst>
              </a:tr>
              <a:tr h="555498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ESTUDIOS DE PREINVERSIÒN-REVISIÒN-AJUSTE Y/O ACTUALIZACIÒN Y/O  COMPLEMENTACIÒN SOBRE LOS ESTUDIOS Y DISEÑOS (INCLUYE A.I.U) (H)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122,000,000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122,000,000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1052139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</a:t>
                      </a:r>
                      <a:br>
                        <a:rPr lang="pt-B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pt-B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(A+B+C+D+E+F+G)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42,601,388,000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42,601,388,000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13956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32303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E378451D-C832-4EC5-B091-B006B487A07D}"/>
              </a:ext>
            </a:extLst>
          </p:cNvPr>
          <p:cNvSpPr txBox="1"/>
          <p:nvPr/>
        </p:nvSpPr>
        <p:spPr>
          <a:xfrm>
            <a:off x="0" y="213970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36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AVANCE </a:t>
            </a:r>
          </a:p>
          <a:p>
            <a:pPr algn="ctr"/>
            <a:r>
              <a:rPr lang="es-CO" sz="36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FINACIERO DEL PROYECTO</a:t>
            </a:r>
          </a:p>
        </p:txBody>
      </p:sp>
      <p:graphicFrame>
        <p:nvGraphicFramePr>
          <p:cNvPr id="10" name="Tabla 9">
            <a:extLst>
              <a:ext uri="{FF2B5EF4-FFF2-40B4-BE49-F238E27FC236}">
                <a16:creationId xmlns:a16="http://schemas.microsoft.com/office/drawing/2014/main" id="{10213F09-CBF8-42D9-90D6-0EC69DF672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950695"/>
              </p:ext>
            </p:extLst>
          </p:nvPr>
        </p:nvGraphicFramePr>
        <p:xfrm>
          <a:off x="904876" y="1618089"/>
          <a:ext cx="10382248" cy="1966715"/>
        </p:xfrm>
        <a:graphic>
          <a:graphicData uri="http://schemas.openxmlformats.org/drawingml/2006/table">
            <a:tbl>
              <a:tblPr/>
              <a:tblGrid>
                <a:gridCol w="359331">
                  <a:extLst>
                    <a:ext uri="{9D8B030D-6E8A-4147-A177-3AD203B41FA5}">
                      <a16:colId xmlns:a16="http://schemas.microsoft.com/office/drawing/2014/main" val="2733602355"/>
                    </a:ext>
                  </a:extLst>
                </a:gridCol>
                <a:gridCol w="2491356">
                  <a:extLst>
                    <a:ext uri="{9D8B030D-6E8A-4147-A177-3AD203B41FA5}">
                      <a16:colId xmlns:a16="http://schemas.microsoft.com/office/drawing/2014/main" val="192144841"/>
                    </a:ext>
                  </a:extLst>
                </a:gridCol>
                <a:gridCol w="754593">
                  <a:extLst>
                    <a:ext uri="{9D8B030D-6E8A-4147-A177-3AD203B41FA5}">
                      <a16:colId xmlns:a16="http://schemas.microsoft.com/office/drawing/2014/main" val="2313375081"/>
                    </a:ext>
                  </a:extLst>
                </a:gridCol>
                <a:gridCol w="388077">
                  <a:extLst>
                    <a:ext uri="{9D8B030D-6E8A-4147-A177-3AD203B41FA5}">
                      <a16:colId xmlns:a16="http://schemas.microsoft.com/office/drawing/2014/main" val="4255948781"/>
                    </a:ext>
                  </a:extLst>
                </a:gridCol>
                <a:gridCol w="747407">
                  <a:extLst>
                    <a:ext uri="{9D8B030D-6E8A-4147-A177-3AD203B41FA5}">
                      <a16:colId xmlns:a16="http://schemas.microsoft.com/office/drawing/2014/main" val="3171474212"/>
                    </a:ext>
                  </a:extLst>
                </a:gridCol>
                <a:gridCol w="761780">
                  <a:extLst>
                    <a:ext uri="{9D8B030D-6E8A-4147-A177-3AD203B41FA5}">
                      <a16:colId xmlns:a16="http://schemas.microsoft.com/office/drawing/2014/main" val="299658777"/>
                    </a:ext>
                  </a:extLst>
                </a:gridCol>
                <a:gridCol w="761780">
                  <a:extLst>
                    <a:ext uri="{9D8B030D-6E8A-4147-A177-3AD203B41FA5}">
                      <a16:colId xmlns:a16="http://schemas.microsoft.com/office/drawing/2014/main" val="1115716728"/>
                    </a:ext>
                  </a:extLst>
                </a:gridCol>
                <a:gridCol w="761780">
                  <a:extLst>
                    <a:ext uri="{9D8B030D-6E8A-4147-A177-3AD203B41FA5}">
                      <a16:colId xmlns:a16="http://schemas.microsoft.com/office/drawing/2014/main" val="294033286"/>
                    </a:ext>
                  </a:extLst>
                </a:gridCol>
                <a:gridCol w="761780">
                  <a:extLst>
                    <a:ext uri="{9D8B030D-6E8A-4147-A177-3AD203B41FA5}">
                      <a16:colId xmlns:a16="http://schemas.microsoft.com/office/drawing/2014/main" val="2042517561"/>
                    </a:ext>
                  </a:extLst>
                </a:gridCol>
                <a:gridCol w="761780">
                  <a:extLst>
                    <a:ext uri="{9D8B030D-6E8A-4147-A177-3AD203B41FA5}">
                      <a16:colId xmlns:a16="http://schemas.microsoft.com/office/drawing/2014/main" val="766373016"/>
                    </a:ext>
                  </a:extLst>
                </a:gridCol>
                <a:gridCol w="874370">
                  <a:extLst>
                    <a:ext uri="{9D8B030D-6E8A-4147-A177-3AD203B41FA5}">
                      <a16:colId xmlns:a16="http://schemas.microsoft.com/office/drawing/2014/main" val="2345164043"/>
                    </a:ext>
                  </a:extLst>
                </a:gridCol>
                <a:gridCol w="958214">
                  <a:extLst>
                    <a:ext uri="{9D8B030D-6E8A-4147-A177-3AD203B41FA5}">
                      <a16:colId xmlns:a16="http://schemas.microsoft.com/office/drawing/2014/main" val="1730674069"/>
                    </a:ext>
                  </a:extLst>
                </a:gridCol>
              </a:tblGrid>
              <a:tr h="312718">
                <a:tc gridSpan="12">
                  <a:txBody>
                    <a:bodyPr/>
                    <a:lstStyle/>
                    <a:p>
                      <a:pPr algn="ctr" fontAlgn="ctr"/>
                      <a:r>
                        <a:rPr lang="es-CO" sz="13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AVANCE FINANCIERO DEL CONTRATO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340708"/>
                  </a:ext>
                </a:extLst>
              </a:tr>
              <a:tr h="156359"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0847118"/>
                  </a:ext>
                </a:extLst>
              </a:tr>
              <a:tr h="150105"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PROGRAMADO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EJECUTADO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EJECUTAOD VS PROGRAMADO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5200720"/>
                  </a:ext>
                </a:extLst>
              </a:tr>
              <a:tr h="312718"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ACUMULADO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ACUMULADO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DIFERENCIA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PROGRAMADO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8057165"/>
                  </a:ext>
                </a:extLst>
              </a:tr>
              <a:tr h="156359"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125054"/>
                  </a:ext>
                </a:extLst>
              </a:tr>
              <a:tr h="156359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1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febrero de 2024 al 28 de marzo de 2024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0498856"/>
                  </a:ext>
                </a:extLst>
              </a:tr>
              <a:tr h="156359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2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marzo de 2024 al 28 de abril de 2024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7207983"/>
                  </a:ext>
                </a:extLst>
              </a:tr>
              <a:tr h="156359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3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abril de 2024 al 28 de mayo de 2024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2583186"/>
                  </a:ext>
                </a:extLst>
              </a:tr>
              <a:tr h="206394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4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mayo de 2024 al 28 de junio de 2024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122,000,000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0.29%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122,000,000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0.29%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0782203"/>
                  </a:ext>
                </a:extLst>
              </a:tr>
            </a:tbl>
          </a:graphicData>
        </a:graphic>
      </p:graphicFrame>
      <p:graphicFrame>
        <p:nvGraphicFramePr>
          <p:cNvPr id="13" name="Gráfico 12">
            <a:extLst>
              <a:ext uri="{FF2B5EF4-FFF2-40B4-BE49-F238E27FC236}">
                <a16:creationId xmlns:a16="http://schemas.microsoft.com/office/drawing/2014/main" id="{BCC6CBEE-C672-43D3-8434-C03A7737817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9172914"/>
              </p:ext>
            </p:extLst>
          </p:nvPr>
        </p:nvGraphicFramePr>
        <p:xfrm>
          <a:off x="904876" y="3873783"/>
          <a:ext cx="3667124" cy="2284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8" name="Gráfico 17">
            <a:extLst>
              <a:ext uri="{FF2B5EF4-FFF2-40B4-BE49-F238E27FC236}">
                <a16:creationId xmlns:a16="http://schemas.microsoft.com/office/drawing/2014/main" id="{EFD902C4-20AC-4E92-AC5F-4EEB1B835F4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79786511"/>
              </p:ext>
            </p:extLst>
          </p:nvPr>
        </p:nvGraphicFramePr>
        <p:xfrm>
          <a:off x="5046972" y="3873782"/>
          <a:ext cx="3561320" cy="22843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" name="Imagen 1">
            <a:extLst>
              <a:ext uri="{FF2B5EF4-FFF2-40B4-BE49-F238E27FC236}">
                <a16:creationId xmlns:a16="http://schemas.microsoft.com/office/drawing/2014/main" id="{DB3D630B-385C-CFE7-9202-F77B57378B8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5706" y="5883070"/>
            <a:ext cx="1232813" cy="900000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82BEB2A8-A012-6491-9527-BE698E554BC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15681" y="5883070"/>
            <a:ext cx="1690053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937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30BF65-C84B-45C3-72CA-AFDA68851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9572"/>
            <a:ext cx="12192000" cy="1593507"/>
          </a:xfrm>
        </p:spPr>
        <p:txBody>
          <a:bodyPr rtlCol="0" anchor="ctr"/>
          <a:lstStyle>
            <a:defPPr>
              <a:defRPr lang="es-ES"/>
            </a:defPPr>
          </a:lstStyle>
          <a:p>
            <a:pPr algn="ctr" rtl="0"/>
            <a:r>
              <a:rPr lang="es-ES" dirty="0"/>
              <a:t>ACTIVIDADES DE ESTUDIOS Y DISEÑOS 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B8EBC2C-6DD7-5003-38EB-40753046FE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0" y="2749858"/>
            <a:ext cx="6788150" cy="2887770"/>
          </a:xfrm>
        </p:spPr>
        <p:txBody>
          <a:bodyPr tIns="457200" rtlCol="0">
            <a:noAutofit/>
          </a:bodyPr>
          <a:lstStyle>
            <a:defPPr>
              <a:defRPr lang="es-ES"/>
            </a:defPPr>
          </a:lstStyle>
          <a:p>
            <a:pPr algn="ctr" rtl="0"/>
            <a:r>
              <a:rPr lang="es-ES" sz="4800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TOPÓGRAFIA</a:t>
            </a:r>
          </a:p>
          <a:p>
            <a:pPr algn="ctr" rtl="0"/>
            <a:r>
              <a:rPr lang="es-ES" sz="4800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ENSAYOS DE LABORATORIO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38886F80-F80E-0C5B-FBAA-A94793CC9A4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5706" y="5883070"/>
            <a:ext cx="1232813" cy="900000"/>
          </a:xfrm>
          <a:prstGeom prst="rect">
            <a:avLst/>
          </a:prstGeom>
        </p:spPr>
      </p:pic>
      <p:pic>
        <p:nvPicPr>
          <p:cNvPr id="7" name="Imagen 6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6D416E48-7318-0FA6-68C2-59762B189BC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15681" y="5883070"/>
            <a:ext cx="1690053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685798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CB26F74D-DCD3-43DE-8B20-F85852452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9573"/>
            <a:ext cx="12192000" cy="1289604"/>
          </a:xfrm>
        </p:spPr>
        <p:txBody>
          <a:bodyPr rtlCol="0" anchor="ctr"/>
          <a:lstStyle>
            <a:defPPr>
              <a:defRPr lang="es-ES"/>
            </a:defPPr>
          </a:lstStyle>
          <a:p>
            <a:pPr algn="ctr" rtl="0"/>
            <a:r>
              <a:rPr lang="es-ES" dirty="0"/>
              <a:t>PLANO GENERAL DE LAS ACTIVIDADES DE ESTUDIOS Y DISEÑOS 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5AAEE47-2733-46D2-9C3C-1532CCBEBD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407" y="1479177"/>
            <a:ext cx="8284302" cy="5173086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B15C6A65-224F-188E-0CFB-66247775BC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5706" y="5883070"/>
            <a:ext cx="1232813" cy="900000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907AF5F3-D2F1-A56A-353D-212020815AF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15681" y="5883070"/>
            <a:ext cx="1690053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6366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30BF65-C84B-45C3-72CA-AFDA68851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92"/>
            <a:ext cx="12191999" cy="916304"/>
          </a:xfrm>
        </p:spPr>
        <p:txBody>
          <a:bodyPr rtlCol="0" anchor="ctr"/>
          <a:lstStyle>
            <a:defPPr>
              <a:defRPr lang="es-ES"/>
            </a:defPPr>
          </a:lstStyle>
          <a:p>
            <a:pPr algn="ctr" rtl="0"/>
            <a:r>
              <a:rPr lang="es-ES" sz="5400" dirty="0"/>
              <a:t>TOPÓGRAFIA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B8EBC2C-6DD7-5003-38EB-40753046FE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-23114" y="1459345"/>
            <a:ext cx="7172059" cy="5192639"/>
          </a:xfrm>
        </p:spPr>
        <p:txBody>
          <a:bodyPr tIns="457200" rtlCol="0">
            <a:normAutofit/>
          </a:bodyPr>
          <a:lstStyle>
            <a:defPPr>
              <a:defRPr lang="es-ES"/>
            </a:defPPr>
          </a:lstStyle>
          <a:p>
            <a:pPr algn="ctr" rtl="0"/>
            <a:r>
              <a:rPr lang="es-ES" sz="2800" dirty="0"/>
              <a:t>NIVELACION DE ZONA DE SEGURIDAD EN CUADRICULA 5 X 5 LADO DERECHO DESDE K2+180 AL K2+305                                    </a:t>
            </a:r>
            <a:r>
              <a:rPr lang="es-ES" sz="2000" dirty="0"/>
              <a:t>(</a:t>
            </a:r>
            <a:r>
              <a:rPr lang="es-ES" dirty="0"/>
              <a:t>ANCHO 80 METROS DESDE EJE)</a:t>
            </a:r>
          </a:p>
          <a:p>
            <a:pPr algn="ctr"/>
            <a:r>
              <a:rPr lang="es-ES" sz="2800" dirty="0"/>
              <a:t>NIVELACION DE ZONA DE SEGURIDAD EN CUADRICULA 5 X 5 LADO IZQUIERDO DESDE K1+200 AL K1+855 y K2+305 A K1+910                                           (</a:t>
            </a:r>
            <a:r>
              <a:rPr lang="es-ES" dirty="0"/>
              <a:t>ANCHO 80 METROS DESDE EJE)</a:t>
            </a:r>
          </a:p>
          <a:p>
            <a:pPr algn="ctr" rtl="0"/>
            <a:r>
              <a:rPr lang="es-ES" sz="2800" dirty="0"/>
              <a:t>LEVANTAMIENTO DE SEÑALIZACIÓN Y LUCES DE PISTA DESDE K1+500 AL K2+305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C56CB93E-A4C4-4670-82C3-E11F378311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8828" y="2119619"/>
            <a:ext cx="4731548" cy="3228127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DA59893-C1F1-BE4F-65FC-15F0DAA0E53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5706" y="5883070"/>
            <a:ext cx="1232813" cy="900000"/>
          </a:xfrm>
          <a:prstGeom prst="rect">
            <a:avLst/>
          </a:prstGeom>
        </p:spPr>
      </p:pic>
      <p:pic>
        <p:nvPicPr>
          <p:cNvPr id="8" name="Imagen 7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96B281EC-7F32-B980-AADA-A4C33CAA674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15681" y="5883070"/>
            <a:ext cx="1690053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79050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5346ED-721D-85EE-2F1B-A31D0912D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8129"/>
            <a:ext cx="12192000" cy="1494596"/>
          </a:xfrm>
        </p:spPr>
        <p:txBody>
          <a:bodyPr rtlCol="0" anchor="ctr"/>
          <a:lstStyle>
            <a:defPPr>
              <a:defRPr lang="es-ES"/>
            </a:defPPr>
          </a:lstStyle>
          <a:p>
            <a:pPr algn="ctr" rtl="0"/>
            <a:r>
              <a:rPr lang="es-MX" dirty="0"/>
              <a:t>2 DE MAYO DE 2024</a:t>
            </a:r>
            <a:endParaRPr lang="es-ES" dirty="0"/>
          </a:p>
        </p:txBody>
      </p:sp>
      <p:pic>
        <p:nvPicPr>
          <p:cNvPr id="14" name="Marcador de contenido 13" descr="Una persona parado en una carretera&#10;&#10;Descripción generada automáticamente">
            <a:extLst>
              <a:ext uri="{FF2B5EF4-FFF2-40B4-BE49-F238E27FC236}">
                <a16:creationId xmlns:a16="http://schemas.microsoft.com/office/drawing/2014/main" id="{B8D99638-60E5-47ED-9A9D-CC3D5275FE4A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4962" y="1820539"/>
            <a:ext cx="4491038" cy="3368278"/>
          </a:xfrm>
        </p:spPr>
      </p:pic>
      <p:pic>
        <p:nvPicPr>
          <p:cNvPr id="6" name="WhatsApp Video 2024-05-02 at 8.14.09 AM">
            <a:hlinkClick r:id="" action="ppaction://media"/>
            <a:extLst>
              <a:ext uri="{FF2B5EF4-FFF2-40B4-BE49-F238E27FC236}">
                <a16:creationId xmlns:a16="http://schemas.microsoft.com/office/drawing/2014/main" id="{85EB7B09-E5E1-44A6-91A2-272F2E8599C6}"/>
              </a:ext>
            </a:extLst>
          </p:cNvPr>
          <p:cNvPicPr>
            <a:picLocks noGrp="1" noChangeAspect="1"/>
          </p:cNvPicPr>
          <p:nvPr>
            <p:ph sz="quarter" idx="16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108825" y="1289734"/>
            <a:ext cx="2506230" cy="4429889"/>
          </a:xfr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E395DBB7-9B95-F4C9-C51C-AA8AE9247052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5706" y="5883070"/>
            <a:ext cx="1232813" cy="900000"/>
          </a:xfrm>
          <a:prstGeom prst="rect">
            <a:avLst/>
          </a:prstGeom>
        </p:spPr>
      </p:pic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593E792C-2033-009A-3995-4FC4EFEF34C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15681" y="5883070"/>
            <a:ext cx="1690053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4842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7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5346ED-721D-85EE-2F1B-A31D0912D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8129"/>
            <a:ext cx="12192000" cy="1494596"/>
          </a:xfrm>
        </p:spPr>
        <p:txBody>
          <a:bodyPr rtlCol="0" anchor="ctr"/>
          <a:lstStyle>
            <a:defPPr>
              <a:defRPr lang="es-ES"/>
            </a:defPPr>
          </a:lstStyle>
          <a:p>
            <a:pPr algn="ctr" rtl="0"/>
            <a:r>
              <a:rPr lang="es-MX" dirty="0"/>
              <a:t>3 DE MAYO DE 2024</a:t>
            </a:r>
            <a:endParaRPr lang="es-ES" dirty="0"/>
          </a:p>
        </p:txBody>
      </p:sp>
      <p:pic>
        <p:nvPicPr>
          <p:cNvPr id="10" name="Marcador de contenido 9" descr="Un hombre con una tabla de surf en la orilla de la carretera&#10;&#10;Descripción generada automáticamente con confianza media">
            <a:extLst>
              <a:ext uri="{FF2B5EF4-FFF2-40B4-BE49-F238E27FC236}">
                <a16:creationId xmlns:a16="http://schemas.microsoft.com/office/drawing/2014/main" id="{1CAF421B-F354-4C72-9921-C1BE664B777E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76773" y="1356713"/>
            <a:ext cx="3417535" cy="4320000"/>
          </a:xfrm>
        </p:spPr>
      </p:pic>
      <p:pic>
        <p:nvPicPr>
          <p:cNvPr id="21" name="Marcador de contenido 20" descr="Imagen que contiene exterior, pasto, camioneta, campo&#10;&#10;Descripción generada automáticamente">
            <a:extLst>
              <a:ext uri="{FF2B5EF4-FFF2-40B4-BE49-F238E27FC236}">
                <a16:creationId xmlns:a16="http://schemas.microsoft.com/office/drawing/2014/main" id="{6F3A4920-9D5C-4F16-A798-00F8A4991319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5228" y="1356713"/>
            <a:ext cx="3240000" cy="4320000"/>
          </a:xfr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4A332CD5-55A4-ABFA-856F-BFD611D51BE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5706" y="5883070"/>
            <a:ext cx="1232813" cy="900000"/>
          </a:xfrm>
          <a:prstGeom prst="rect">
            <a:avLst/>
          </a:prstGeom>
        </p:spPr>
      </p:pic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ED9FC71E-6914-DD1D-6224-C33DE5617A7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15681" y="5883070"/>
            <a:ext cx="1690053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593292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5346ED-721D-85EE-2F1B-A31D0912D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8129"/>
            <a:ext cx="12192000" cy="1494596"/>
          </a:xfrm>
        </p:spPr>
        <p:txBody>
          <a:bodyPr rtlCol="0" anchor="ctr"/>
          <a:lstStyle>
            <a:defPPr>
              <a:defRPr lang="es-ES"/>
            </a:defPPr>
          </a:lstStyle>
          <a:p>
            <a:pPr algn="ctr" rtl="0"/>
            <a:r>
              <a:rPr lang="es-MX" dirty="0"/>
              <a:t>4 DE MAYO DE 2024</a:t>
            </a:r>
            <a:endParaRPr lang="es-ES" dirty="0"/>
          </a:p>
        </p:txBody>
      </p:sp>
      <p:pic>
        <p:nvPicPr>
          <p:cNvPr id="10" name="Marcador de contenido 9" descr="Una persona en frente de campo&#10;&#10;Descripción generada automáticamente con confianza media">
            <a:extLst>
              <a:ext uri="{FF2B5EF4-FFF2-40B4-BE49-F238E27FC236}">
                <a16:creationId xmlns:a16="http://schemas.microsoft.com/office/drawing/2014/main" id="{DADBA447-00AA-4AAA-B36E-C3AEB2B20949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723" y="2160641"/>
            <a:ext cx="5120002" cy="2880000"/>
          </a:xfrm>
        </p:spPr>
      </p:pic>
      <p:pic>
        <p:nvPicPr>
          <p:cNvPr id="14" name="Marcador de contenido 13" descr="Un par de personas de pie sobre superficie terrosa&#10;&#10;Descripción generada automáticamente con confianza baja">
            <a:extLst>
              <a:ext uri="{FF2B5EF4-FFF2-40B4-BE49-F238E27FC236}">
                <a16:creationId xmlns:a16="http://schemas.microsoft.com/office/drawing/2014/main" id="{B8C94A0E-27CF-49EC-9D47-EBBEAACA0FFE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0184" y="2160641"/>
            <a:ext cx="5120000" cy="2880000"/>
          </a:xfr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67EC1C6-CE74-44E0-7B27-E2AB49799D8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5706" y="5883070"/>
            <a:ext cx="1232813" cy="900000"/>
          </a:xfrm>
          <a:prstGeom prst="rect">
            <a:avLst/>
          </a:prstGeom>
        </p:spPr>
      </p:pic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58090754-4062-B41B-9DB1-1E89DDF5428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15681" y="5883070"/>
            <a:ext cx="1690053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926397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5346ED-721D-85EE-2F1B-A31D0912D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8129"/>
            <a:ext cx="12192000" cy="1494596"/>
          </a:xfrm>
        </p:spPr>
        <p:txBody>
          <a:bodyPr rtlCol="0" anchor="ctr"/>
          <a:lstStyle>
            <a:defPPr>
              <a:defRPr lang="es-ES"/>
            </a:defPPr>
          </a:lstStyle>
          <a:p>
            <a:pPr algn="ctr" rtl="0"/>
            <a:r>
              <a:rPr lang="es-MX" dirty="0"/>
              <a:t>5 DE MAYO DE 2024</a:t>
            </a:r>
            <a:endParaRPr lang="es-ES" dirty="0"/>
          </a:p>
        </p:txBody>
      </p:sp>
      <p:pic>
        <p:nvPicPr>
          <p:cNvPr id="17" name="WhatsApp Video 2024-05-05 at 9.46.15 AM">
            <a:hlinkClick r:id="" action="ppaction://media"/>
            <a:extLst>
              <a:ext uri="{FF2B5EF4-FFF2-40B4-BE49-F238E27FC236}">
                <a16:creationId xmlns:a16="http://schemas.microsoft.com/office/drawing/2014/main" id="{C11407B5-C0B8-4FC0-824A-9E30BE653A09}"/>
              </a:ext>
            </a:extLst>
          </p:cNvPr>
          <p:cNvPicPr>
            <a:picLocks noGrp="1" noChangeAspect="1"/>
          </p:cNvPicPr>
          <p:nvPr>
            <p:ph sz="quarter" idx="16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3238" y="1411326"/>
            <a:ext cx="2444060" cy="4320000"/>
          </a:xfrm>
        </p:spPr>
      </p:pic>
      <p:pic>
        <p:nvPicPr>
          <p:cNvPr id="16" name="Marcador de contenido 15" descr="Un campo de pasto y árboles&#10;&#10;Descripción generada automáticamente con confianza media">
            <a:extLst>
              <a:ext uri="{FF2B5EF4-FFF2-40B4-BE49-F238E27FC236}">
                <a16:creationId xmlns:a16="http://schemas.microsoft.com/office/drawing/2014/main" id="{00884463-61B5-4B85-9516-3F1477EFE07B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2598" y="1411326"/>
            <a:ext cx="2846165" cy="4320000"/>
          </a:xfr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C4E6A27-406C-6EC6-D191-31849A27E0F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5706" y="5883070"/>
            <a:ext cx="1232813" cy="900000"/>
          </a:xfrm>
          <a:prstGeom prst="rect">
            <a:avLst/>
          </a:prstGeom>
        </p:spPr>
      </p:pic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6F18BACF-5DE0-F23F-BA2C-17D4D0CDA70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15681" y="5883070"/>
            <a:ext cx="1690053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317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3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5346ED-721D-85EE-2F1B-A31D0912D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8129"/>
            <a:ext cx="12192000" cy="1494596"/>
          </a:xfrm>
        </p:spPr>
        <p:txBody>
          <a:bodyPr rtlCol="0" anchor="ctr"/>
          <a:lstStyle>
            <a:defPPr>
              <a:defRPr lang="es-ES"/>
            </a:defPPr>
          </a:lstStyle>
          <a:p>
            <a:pPr algn="ctr" rtl="0"/>
            <a:r>
              <a:rPr lang="es-MX" dirty="0"/>
              <a:t>6 DE MAYO DE 2024</a:t>
            </a:r>
            <a:endParaRPr lang="es-ES" dirty="0"/>
          </a:p>
        </p:txBody>
      </p:sp>
      <p:pic>
        <p:nvPicPr>
          <p:cNvPr id="8" name="WhatsApp Video 2024-05-09 at 9.53.34 AM">
            <a:hlinkClick r:id="" action="ppaction://media"/>
            <a:extLst>
              <a:ext uri="{FF2B5EF4-FFF2-40B4-BE49-F238E27FC236}">
                <a16:creationId xmlns:a16="http://schemas.microsoft.com/office/drawing/2014/main" id="{1040CBB9-2278-4264-B99C-EDA48E5A69D4}"/>
              </a:ext>
            </a:extLst>
          </p:cNvPr>
          <p:cNvPicPr>
            <a:picLocks noGrp="1" noChangeAspect="1"/>
          </p:cNvPicPr>
          <p:nvPr>
            <p:ph sz="quarter" idx="15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07651" y="2140385"/>
            <a:ext cx="4888349" cy="2766436"/>
          </a:xfrm>
        </p:spPr>
      </p:pic>
      <p:pic>
        <p:nvPicPr>
          <p:cNvPr id="11" name="Marcador de contenido 10" descr="Una persona en un campo&#10;&#10;Descripción generada automáticamente con confianza media">
            <a:extLst>
              <a:ext uri="{FF2B5EF4-FFF2-40B4-BE49-F238E27FC236}">
                <a16:creationId xmlns:a16="http://schemas.microsoft.com/office/drawing/2014/main" id="{FEB41A10-4902-4B29-9D86-AD4EA704F20A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7029" y="1493840"/>
            <a:ext cx="3044645" cy="4059527"/>
          </a:xfr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BA64D38-2D6F-F401-DD86-B22E2263322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5706" y="5883070"/>
            <a:ext cx="1232813" cy="900000"/>
          </a:xfrm>
          <a:prstGeom prst="rect">
            <a:avLst/>
          </a:prstGeom>
        </p:spPr>
      </p:pic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D44E1FF2-1AFF-EFF8-8C38-AC8EF56636A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15681" y="5883070"/>
            <a:ext cx="1690053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4595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9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5346ED-721D-85EE-2F1B-A31D0912D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278129"/>
            <a:ext cx="9778365" cy="1494596"/>
          </a:xfrm>
        </p:spPr>
        <p:txBody>
          <a:bodyPr rtlCol="0" anchor="ctr"/>
          <a:lstStyle>
            <a:defPPr>
              <a:defRPr lang="es-ES"/>
            </a:defPPr>
          </a:lstStyle>
          <a:p>
            <a:pPr algn="ctr" rtl="0"/>
            <a:r>
              <a:rPr lang="es-MX" dirty="0"/>
              <a:t>7 DE MAYO DE 2024</a:t>
            </a:r>
            <a:endParaRPr lang="es-ES" dirty="0"/>
          </a:p>
        </p:txBody>
      </p:sp>
      <p:pic>
        <p:nvPicPr>
          <p:cNvPr id="6" name="Marcador de contenido 5" descr="Una carretera con pasto a un costado&#10;&#10;Descripción generada automáticamente">
            <a:extLst>
              <a:ext uri="{FF2B5EF4-FFF2-40B4-BE49-F238E27FC236}">
                <a16:creationId xmlns:a16="http://schemas.microsoft.com/office/drawing/2014/main" id="{B14CE540-ACD6-47D1-AB78-1AAFD5998FDB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5853" y="1445906"/>
            <a:ext cx="3240000" cy="4320000"/>
          </a:xfrm>
        </p:spPr>
      </p:pic>
      <p:pic>
        <p:nvPicPr>
          <p:cNvPr id="8" name="WhatsApp Video 2024-05-07 at 9.07.45 AM">
            <a:hlinkClick r:id="" action="ppaction://media"/>
            <a:extLst>
              <a:ext uri="{FF2B5EF4-FFF2-40B4-BE49-F238E27FC236}">
                <a16:creationId xmlns:a16="http://schemas.microsoft.com/office/drawing/2014/main" id="{67051D84-6E3F-4172-B630-BE18652BEC23}"/>
              </a:ext>
            </a:extLst>
          </p:cNvPr>
          <p:cNvPicPr>
            <a:picLocks noGrp="1" noChangeAspect="1"/>
          </p:cNvPicPr>
          <p:nvPr>
            <p:ph sz="quarter" idx="16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06148" y="1445906"/>
            <a:ext cx="2444060" cy="4320000"/>
          </a:xfr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FA272E37-E175-954A-70A0-602FBAC5C86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5706" y="5883070"/>
            <a:ext cx="1232813" cy="900000"/>
          </a:xfrm>
          <a:prstGeom prst="rect">
            <a:avLst/>
          </a:prstGeom>
        </p:spPr>
      </p:pic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E9D7E74A-C4A6-1119-BDF4-61905B8A182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15681" y="5883070"/>
            <a:ext cx="1690053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7367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2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5346ED-721D-85EE-2F1B-A31D0912D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278129"/>
            <a:ext cx="9778365" cy="1494596"/>
          </a:xfrm>
        </p:spPr>
        <p:txBody>
          <a:bodyPr rtlCol="0"/>
          <a:lstStyle>
            <a:defPPr>
              <a:defRPr lang="es-ES"/>
            </a:defPPr>
          </a:lstStyle>
          <a:p>
            <a:pPr algn="ctr" rtl="0"/>
            <a:r>
              <a:rPr lang="es-MX" dirty="0"/>
              <a:t>8 DE MAYO DE 2024</a:t>
            </a:r>
            <a:endParaRPr lang="es-ES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9371C661-8B2B-4F81-9178-C7F7C70CBB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08762" y="5827651"/>
            <a:ext cx="1232813" cy="900000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972417A4-D84F-02DA-E481-17E82767EC5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78737" y="5827651"/>
            <a:ext cx="1690053" cy="900000"/>
          </a:xfrm>
          <a:prstGeom prst="rect">
            <a:avLst/>
          </a:prstGeom>
        </p:spPr>
      </p:pic>
      <p:pic>
        <p:nvPicPr>
          <p:cNvPr id="10" name="Marcador de contenido 9" descr="Un hombre parado en un campo&#10;&#10;Descripción generada automáticamente">
            <a:extLst>
              <a:ext uri="{FF2B5EF4-FFF2-40B4-BE49-F238E27FC236}">
                <a16:creationId xmlns:a16="http://schemas.microsoft.com/office/drawing/2014/main" id="{E3B0C5E2-F7A0-4B82-AB5D-8B881086083E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723" y="2390102"/>
            <a:ext cx="5120003" cy="2880000"/>
          </a:xfrm>
        </p:spPr>
      </p:pic>
      <p:pic>
        <p:nvPicPr>
          <p:cNvPr id="14" name="Marcador de contenido 13" descr="Un par de personas caminando en un camino&#10;&#10;Descripción generada automáticamente con confianza media">
            <a:extLst>
              <a:ext uri="{FF2B5EF4-FFF2-40B4-BE49-F238E27FC236}">
                <a16:creationId xmlns:a16="http://schemas.microsoft.com/office/drawing/2014/main" id="{95E31582-F271-4C31-B0E1-08F531905045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8275" y="2390102"/>
            <a:ext cx="5120001" cy="2880000"/>
          </a:xfrm>
        </p:spPr>
      </p:pic>
    </p:spTree>
    <p:extLst>
      <p:ext uri="{BB962C8B-B14F-4D97-AF65-F5344CB8AC3E}">
        <p14:creationId xmlns:p14="http://schemas.microsoft.com/office/powerpoint/2010/main" val="4264734128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30BF65-C84B-45C3-72CA-AFDA68851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92"/>
            <a:ext cx="12192000" cy="1321516"/>
          </a:xfrm>
        </p:spPr>
        <p:txBody>
          <a:bodyPr rtlCol="0" anchor="ctr"/>
          <a:lstStyle>
            <a:defPPr>
              <a:defRPr lang="es-ES"/>
            </a:defPPr>
          </a:lstStyle>
          <a:p>
            <a:pPr algn="ctr" rtl="0"/>
            <a:r>
              <a:rPr lang="es-ES" sz="5400" dirty="0"/>
              <a:t>LABORATORIO DE SUELOS</a:t>
            </a:r>
          </a:p>
        </p:txBody>
      </p:sp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7699F4CB-5EF5-44D4-8A37-8167DCE86D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40992" y="5740008"/>
            <a:ext cx="1690054" cy="900000"/>
          </a:xfrm>
          <a:prstGeom prst="rect">
            <a:avLst/>
          </a:prstGeom>
        </p:spPr>
      </p:pic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B8EBC2C-6DD7-5003-38EB-40753046FE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-103833" y="2413573"/>
            <a:ext cx="7498547" cy="4147492"/>
          </a:xfrm>
        </p:spPr>
        <p:txBody>
          <a:bodyPr tIns="457200" rtlCol="0">
            <a:normAutofit/>
          </a:bodyPr>
          <a:lstStyle>
            <a:defPPr>
              <a:defRPr lang="es-ES"/>
            </a:defPPr>
          </a:lstStyle>
          <a:p>
            <a:pPr algn="ctr"/>
            <a:r>
              <a:rPr lang="es-ES" sz="3000" dirty="0"/>
              <a:t>ESTRATIGRAFIA DE SONDEOS</a:t>
            </a:r>
          </a:p>
          <a:p>
            <a:pPr algn="ctr"/>
            <a:r>
              <a:rPr lang="es-ES" sz="3000" dirty="0"/>
              <a:t>CARACTERIZACION VISUAL DEL MATERIAL EXTRAIDO EN SONDEOS</a:t>
            </a:r>
          </a:p>
          <a:p>
            <a:pPr algn="ctr" rtl="0"/>
            <a:r>
              <a:rPr lang="es-ES" sz="3000" dirty="0"/>
              <a:t>ENSAYOS DE GRANULOMETRIA</a:t>
            </a:r>
          </a:p>
          <a:p>
            <a:pPr algn="ctr" rtl="0"/>
            <a:r>
              <a:rPr lang="es-ES" sz="3000" dirty="0"/>
              <a:t>ENSAYOS DE LIMITES</a:t>
            </a:r>
          </a:p>
          <a:p>
            <a:pPr algn="ctr" rtl="0"/>
            <a:r>
              <a:rPr lang="es-ES" sz="3000" dirty="0"/>
              <a:t>CBR INALTERADOS SUMERGIDOS</a:t>
            </a:r>
          </a:p>
          <a:p>
            <a:pPr algn="ctr" rtl="0"/>
            <a:endParaRPr lang="es-ES" sz="300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51694B1-4B4D-471E-9D30-CCDC855926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72439" y="5740008"/>
            <a:ext cx="1232813" cy="900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6B1FA21F-7709-449B-8690-BB5EE9017A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16515" y="1989508"/>
            <a:ext cx="3420883" cy="2442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544314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FEADA4-2013-48CB-9103-97866DCE7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8129"/>
            <a:ext cx="12192000" cy="1494596"/>
          </a:xfrm>
        </p:spPr>
        <p:txBody>
          <a:bodyPr anchor="ctr"/>
          <a:lstStyle/>
          <a:p>
            <a:pPr algn="ctr"/>
            <a:r>
              <a:rPr lang="es-MX" dirty="0"/>
              <a:t>ENSAYOS DE LABORATORIO</a:t>
            </a:r>
            <a:endParaRPr lang="es-CO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D4DAB97B-6771-4374-8B1F-E75608E4C2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95699" y="5811867"/>
            <a:ext cx="1232813" cy="900000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EA8F5AFD-54E2-D7C1-8210-9D95AA82953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01177" y="5881331"/>
            <a:ext cx="1690053" cy="900000"/>
          </a:xfrm>
          <a:prstGeom prst="rect">
            <a:avLst/>
          </a:prstGeom>
        </p:spPr>
      </p:pic>
      <p:pic>
        <p:nvPicPr>
          <p:cNvPr id="17" name="Marcador de contenido 16" descr="Persona preparando comida en una cocina&#10;&#10;Descripción generada automáticamente">
            <a:extLst>
              <a:ext uri="{FF2B5EF4-FFF2-40B4-BE49-F238E27FC236}">
                <a16:creationId xmlns:a16="http://schemas.microsoft.com/office/drawing/2014/main" id="{0697E09E-CE98-467F-AF63-5E42BE8AE92D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3718" y="1955975"/>
            <a:ext cx="2697956" cy="3597275"/>
          </a:xfrm>
        </p:spPr>
      </p:pic>
      <p:pic>
        <p:nvPicPr>
          <p:cNvPr id="14" name="Marcador de contenido 13" descr="Una persona con comida en la cocina&#10;&#10;Descripción generada automáticamente con confianza media">
            <a:extLst>
              <a:ext uri="{FF2B5EF4-FFF2-40B4-BE49-F238E27FC236}">
                <a16:creationId xmlns:a16="http://schemas.microsoft.com/office/drawing/2014/main" id="{57C65E06-A924-483D-B5E9-C76C51E54AC0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0326" y="1951501"/>
            <a:ext cx="2697956" cy="3597275"/>
          </a:xfrm>
        </p:spPr>
      </p:pic>
    </p:spTree>
    <p:extLst>
      <p:ext uri="{BB962C8B-B14F-4D97-AF65-F5344CB8AC3E}">
        <p14:creationId xmlns:p14="http://schemas.microsoft.com/office/powerpoint/2010/main" val="4110624877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Personalizar">
  <a:themeElements>
    <a:clrScheme name="Swiss">
      <a:dk1>
        <a:srgbClr val="000000"/>
      </a:dk1>
      <a:lt1>
        <a:srgbClr val="FFFFFF"/>
      </a:lt1>
      <a:dk2>
        <a:srgbClr val="E4E4E4"/>
      </a:dk2>
      <a:lt2>
        <a:srgbClr val="7CA655"/>
      </a:lt2>
      <a:accent1>
        <a:srgbClr val="A9D4DB"/>
      </a:accent1>
      <a:accent2>
        <a:srgbClr val="FBE284"/>
      </a:accent2>
      <a:accent3>
        <a:srgbClr val="4495A2"/>
      </a:accent3>
      <a:accent4>
        <a:srgbClr val="AA5881"/>
      </a:accent4>
      <a:accent5>
        <a:srgbClr val="E06742"/>
      </a:accent5>
      <a:accent6>
        <a:srgbClr val="F9D448"/>
      </a:accent6>
      <a:hlink>
        <a:srgbClr val="4495A2"/>
      </a:hlink>
      <a:folHlink>
        <a:srgbClr val="AA5881"/>
      </a:folHlink>
    </a:clrScheme>
    <a:fontScheme name="Custom 175">
      <a:majorFont>
        <a:latin typeface="Franklin Gothic Demi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72332797_TF78853419_Win32" id="{89881BBC-4720-4DBD-B653-230ED84EDDDD}" vid="{D5D0700E-9D65-401B-B37B-B3D39C01EE22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ackground xmlns="71af3243-3dd4-4a8d-8c0d-dd76da1f02a5">false</Background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2DB9E12-8AC3-4138-BF4D-720A5525AB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4B194E-8B30-4377-8C59-ECFB902D2A26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C21FFAC0-05A2-416A-B06C-C248395482CF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{F7D94991-106E-4DA5-BF8D-C6D396A51C4E}tf78853419_win32</Template>
  <TotalTime>709</TotalTime>
  <Words>1502</Words>
  <Application>Microsoft Office PowerPoint</Application>
  <PresentationFormat>Panorámica</PresentationFormat>
  <Paragraphs>435</Paragraphs>
  <Slides>21</Slides>
  <Notes>11</Notes>
  <HiddenSlides>0</HiddenSlides>
  <MMClips>4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7" baseType="lpstr">
      <vt:lpstr>Arial</vt:lpstr>
      <vt:lpstr>Calibri</vt:lpstr>
      <vt:lpstr>Franklin Gothic Book</vt:lpstr>
      <vt:lpstr>Franklin Gothic Demi</vt:lpstr>
      <vt:lpstr>Segoe UI</vt:lpstr>
      <vt:lpstr>Personalizar</vt:lpstr>
      <vt:lpstr>OBJETO DEL PROYECTO: REALIZAR CONSTRUCCIÓN CALLE DE RODAJE, MEJORAMIENTO DE FRANJAS DE SEGURIDAD INCLUYE CANALES Y EL SUMINISTRO E INSTALACIÓN Y PUESTA EN FUNCIONAMIENTO DEL SIS AYUDAS VISUALES DEL AEROPUERTO ALFREDO VÁSQUEZ COBO DE LETICIA, AMAZONAS (VF).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ACTIVIDADES DE ESTUDIOS Y DISEÑOS </vt:lpstr>
      <vt:lpstr>PLANO GENERAL DE LAS ACTIVIDADES DE ESTUDIOS Y DISEÑOS </vt:lpstr>
      <vt:lpstr>TOPÓGRAFIA</vt:lpstr>
      <vt:lpstr>2 DE MAYO DE 2024</vt:lpstr>
      <vt:lpstr>3 DE MAYO DE 2024</vt:lpstr>
      <vt:lpstr>4 DE MAYO DE 2024</vt:lpstr>
      <vt:lpstr>5 DE MAYO DE 2024</vt:lpstr>
      <vt:lpstr>6 DE MAYO DE 2024</vt:lpstr>
      <vt:lpstr>7 DE MAYO DE 2024</vt:lpstr>
      <vt:lpstr>8 DE MAYO DE 2024</vt:lpstr>
      <vt:lpstr>LABORATORIO DE SUELOS</vt:lpstr>
      <vt:lpstr>ENSAYOS DE LABORATORIO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OBJETO DEL PROYECTO: REALIZAR CONSTRUCCIÓN CALLE DE RODAJE, MEJORAMIENTO DE FRANJAS DE SEGURIDAD INCLUYE CANALES Y EL SUMINISTRO E INSTALACIÓN Y PUESTA EN FUNCIONAMIENTO DEL SIS AYUDAS VISUALES DEL AEROPUERTO ALFREDO VÁSQUEZ COBO DE LETICIA, AMAZONAS (VF).</dc:title>
  <dc:creator>JESUS ORTEGA</dc:creator>
  <cp:lastModifiedBy>Alvaro Ariel Rodríguez Chacón</cp:lastModifiedBy>
  <cp:revision>50</cp:revision>
  <dcterms:created xsi:type="dcterms:W3CDTF">2024-04-09T03:51:04Z</dcterms:created>
  <dcterms:modified xsi:type="dcterms:W3CDTF">2024-05-10T14:42:52Z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