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72" r:id="rId1"/>
  </p:sldMasterIdLst>
  <p:notesMasterIdLst>
    <p:notesMasterId r:id="rId10"/>
  </p:notesMasterIdLst>
  <p:sldIdLst>
    <p:sldId id="483" r:id="rId2"/>
    <p:sldId id="468" r:id="rId3"/>
    <p:sldId id="475" r:id="rId4"/>
    <p:sldId id="484" r:id="rId5"/>
    <p:sldId id="485" r:id="rId6"/>
    <p:sldId id="486" r:id="rId7"/>
    <p:sldId id="488" r:id="rId8"/>
    <p:sldId id="389" r:id="rId9"/>
  </p:sldIdLst>
  <p:sldSz cx="12192000" cy="6858000"/>
  <p:notesSz cx="7010400" cy="9296400"/>
  <p:defaultTex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predeterminada" id="{DC1DE505-0227-4088-941C-0B1F4BF2E637}">
          <p14:sldIdLst>
            <p14:sldId id="483"/>
            <p14:sldId id="468"/>
            <p14:sldId id="475"/>
            <p14:sldId id="484"/>
            <p14:sldId id="485"/>
            <p14:sldId id="486"/>
            <p14:sldId id="488"/>
          </p14:sldIdLst>
        </p14:section>
        <p14:section name="Sección sin título" id="{F40B9E85-9B11-4802-AD35-B96168B6088D}">
          <p14:sldIdLst>
            <p14:sldId id="389"/>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928" userDrawn="1">
          <p15:clr>
            <a:srgbClr val="A4A3A4"/>
          </p15:clr>
        </p15:guide>
        <p15:guide id="2" pos="2208"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orge Enrique Villota Valencia" initials="JEVV"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528414"/>
    <a:srgbClr val="5407A2"/>
    <a:srgbClr val="5A8E1A"/>
    <a:srgbClr val="00BAD3"/>
    <a:srgbClr val="003B6D"/>
    <a:srgbClr val="AF5881"/>
    <a:srgbClr val="BA9C18"/>
    <a:srgbClr val="53AD81"/>
    <a:srgbClr val="F36E3B"/>
    <a:srgbClr val="0BB9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5AB1C69-6EDB-4FF4-983F-18BD219EF322}" styleName="Estilo medio 2 - Énfasi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D03447BB-5D67-496B-8E87-E561075AD55C}" styleName="Estilo oscuro 1 - Énfasis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86" autoAdjust="0"/>
    <p:restoredTop sz="94576" autoAdjust="0"/>
  </p:normalViewPr>
  <p:slideViewPr>
    <p:cSldViewPr>
      <p:cViewPr varScale="1">
        <p:scale>
          <a:sx n="114" d="100"/>
          <a:sy n="114" d="100"/>
        </p:scale>
        <p:origin x="300" y="102"/>
      </p:cViewPr>
      <p:guideLst>
        <p:guide orient="horz" pos="2160"/>
        <p:guide pos="3840"/>
      </p:guideLst>
    </p:cSldViewPr>
  </p:slideViewPr>
  <p:outlineViewPr>
    <p:cViewPr varScale="1">
      <p:scale>
        <a:sx n="170" d="200"/>
        <a:sy n="170" d="200"/>
      </p:scale>
      <p:origin x="0" y="9078"/>
    </p:cViewPr>
  </p:outlineViewPr>
  <p:notesTextViewPr>
    <p:cViewPr>
      <p:scale>
        <a:sx n="3" d="2"/>
        <a:sy n="3" d="2"/>
      </p:scale>
      <p:origin x="0" y="0"/>
    </p:cViewPr>
  </p:notesTextViewPr>
  <p:sorterViewPr>
    <p:cViewPr>
      <p:scale>
        <a:sx n="66" d="100"/>
        <a:sy n="66" d="100"/>
      </p:scale>
      <p:origin x="0" y="0"/>
    </p:cViewPr>
  </p:sorterViewPr>
  <p:notesViewPr>
    <p:cSldViewPr>
      <p:cViewPr varScale="1">
        <p:scale>
          <a:sx n="59" d="100"/>
          <a:sy n="59" d="100"/>
        </p:scale>
        <p:origin x="-1752" y="-72"/>
      </p:cViewPr>
      <p:guideLst>
        <p:guide orient="horz" pos="2928"/>
        <p:guide pos="2208"/>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50" name="AutoShape 1"/>
          <p:cNvSpPr>
            <a:spLocks noChangeArrowheads="1"/>
          </p:cNvSpPr>
          <p:nvPr/>
        </p:nvSpPr>
        <p:spPr bwMode="auto">
          <a:xfrm>
            <a:off x="0" y="0"/>
            <a:ext cx="7010400" cy="9296400"/>
          </a:xfrm>
          <a:prstGeom prst="roundRect">
            <a:avLst>
              <a:gd name="adj" fmla="val 23"/>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lIns="93177" tIns="46589" rIns="93177" bIns="46589" anchor="ctr"/>
          <a:lstStyle/>
          <a:p>
            <a:pPr eaLnBrk="1" hangingPunct="1">
              <a:buClr>
                <a:srgbClr val="000000"/>
              </a:buClr>
              <a:buSzPct val="100000"/>
              <a:buFont typeface="Times New Roman" panose="02020603050405020304" pitchFamily="18" charset="0"/>
              <a:buNone/>
            </a:pPr>
            <a:endParaRPr lang="es-CO" altLang="es-CO" dirty="0"/>
          </a:p>
        </p:txBody>
      </p:sp>
      <p:sp>
        <p:nvSpPr>
          <p:cNvPr id="2051" name="Text Box 2"/>
          <p:cNvSpPr txBox="1">
            <a:spLocks noChangeArrowheads="1"/>
          </p:cNvSpPr>
          <p:nvPr/>
        </p:nvSpPr>
        <p:spPr bwMode="auto">
          <a:xfrm>
            <a:off x="0" y="0"/>
            <a:ext cx="3037840" cy="464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3177" tIns="46589" rIns="93177" bIns="46589" anchor="ctr"/>
          <a:lstStyle/>
          <a:p>
            <a:pPr eaLnBrk="1" hangingPunct="1">
              <a:buClr>
                <a:srgbClr val="000000"/>
              </a:buClr>
              <a:buSzPct val="100000"/>
              <a:buFont typeface="Times New Roman" panose="02020603050405020304" pitchFamily="18" charset="0"/>
              <a:buNone/>
            </a:pPr>
            <a:endParaRPr lang="es-CO" altLang="es-CO" dirty="0"/>
          </a:p>
        </p:txBody>
      </p:sp>
      <p:sp>
        <p:nvSpPr>
          <p:cNvPr id="2052" name="Text Box 3"/>
          <p:cNvSpPr txBox="1">
            <a:spLocks noChangeArrowheads="1"/>
          </p:cNvSpPr>
          <p:nvPr/>
        </p:nvSpPr>
        <p:spPr bwMode="auto">
          <a:xfrm>
            <a:off x="3970938" y="0"/>
            <a:ext cx="3037840" cy="464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3177" tIns="46589" rIns="93177" bIns="46589" anchor="ctr"/>
          <a:lstStyle/>
          <a:p>
            <a:pPr eaLnBrk="1" hangingPunct="1">
              <a:buClr>
                <a:srgbClr val="000000"/>
              </a:buClr>
              <a:buSzPct val="100000"/>
              <a:buFont typeface="Times New Roman" panose="02020603050405020304" pitchFamily="18" charset="0"/>
              <a:buNone/>
            </a:pPr>
            <a:endParaRPr lang="es-CO" altLang="es-CO" dirty="0"/>
          </a:p>
        </p:txBody>
      </p:sp>
      <p:sp>
        <p:nvSpPr>
          <p:cNvPr id="2053" name="Rectangle 4"/>
          <p:cNvSpPr>
            <a:spLocks noGrp="1" noRot="1" noChangeAspect="1" noChangeArrowheads="1"/>
          </p:cNvSpPr>
          <p:nvPr>
            <p:ph type="sldImg"/>
          </p:nvPr>
        </p:nvSpPr>
        <p:spPr bwMode="auto">
          <a:xfrm>
            <a:off x="407988" y="696913"/>
            <a:ext cx="6192837" cy="3484562"/>
          </a:xfrm>
          <a:prstGeom prst="rect">
            <a:avLst/>
          </a:prstGeom>
          <a:noFill/>
          <a:ln w="936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 name="Rectangle 5"/>
          <p:cNvSpPr>
            <a:spLocks noGrp="1" noChangeArrowheads="1"/>
          </p:cNvSpPr>
          <p:nvPr>
            <p:ph type="body"/>
          </p:nvPr>
        </p:nvSpPr>
        <p:spPr bwMode="auto">
          <a:xfrm>
            <a:off x="701040" y="4415790"/>
            <a:ext cx="5606698" cy="4181767"/>
          </a:xfrm>
          <a:prstGeom prst="rect">
            <a:avLst/>
          </a:prstGeom>
          <a:noFill/>
          <a:ln w="9525">
            <a:noFill/>
            <a:round/>
            <a:headEnd/>
            <a:tailEnd/>
          </a:ln>
          <a:effectLst/>
        </p:spPr>
        <p:txBody>
          <a:bodyPr vert="horz" wrap="square" lIns="91710" tIns="47689" rIns="91710" bIns="47689" numCol="1" anchor="t" anchorCtr="0" compatLnSpc="1">
            <a:prstTxWarp prst="textNoShape">
              <a:avLst/>
            </a:prstTxWarp>
          </a:bodyPr>
          <a:lstStyle/>
          <a:p>
            <a:pPr lvl="0"/>
            <a:endParaRPr lang="es-CO" noProof="0"/>
          </a:p>
        </p:txBody>
      </p:sp>
      <p:sp>
        <p:nvSpPr>
          <p:cNvPr id="2055" name="Text Box 6"/>
          <p:cNvSpPr txBox="1">
            <a:spLocks noChangeArrowheads="1"/>
          </p:cNvSpPr>
          <p:nvPr/>
        </p:nvSpPr>
        <p:spPr bwMode="auto">
          <a:xfrm>
            <a:off x="0" y="8829967"/>
            <a:ext cx="3037840" cy="464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3177" tIns="46589" rIns="93177" bIns="46589" anchor="ctr"/>
          <a:lstStyle/>
          <a:p>
            <a:pPr eaLnBrk="1" hangingPunct="1">
              <a:buClr>
                <a:srgbClr val="000000"/>
              </a:buClr>
              <a:buSzPct val="100000"/>
              <a:buFont typeface="Times New Roman" panose="02020603050405020304" pitchFamily="18" charset="0"/>
              <a:buNone/>
            </a:pPr>
            <a:endParaRPr lang="es-CO" altLang="es-CO" dirty="0"/>
          </a:p>
        </p:txBody>
      </p:sp>
      <p:sp>
        <p:nvSpPr>
          <p:cNvPr id="3" name="Rectangle 7"/>
          <p:cNvSpPr>
            <a:spLocks noGrp="1" noChangeArrowheads="1"/>
          </p:cNvSpPr>
          <p:nvPr>
            <p:ph type="sldNum"/>
          </p:nvPr>
        </p:nvSpPr>
        <p:spPr bwMode="auto">
          <a:xfrm>
            <a:off x="3970938" y="8829966"/>
            <a:ext cx="3036217" cy="463206"/>
          </a:xfrm>
          <a:prstGeom prst="rect">
            <a:avLst/>
          </a:prstGeom>
          <a:noFill/>
          <a:ln w="9525">
            <a:noFill/>
            <a:round/>
            <a:headEnd/>
            <a:tailEnd/>
          </a:ln>
          <a:effectLst/>
        </p:spPr>
        <p:txBody>
          <a:bodyPr vert="horz" wrap="square" lIns="91710" tIns="47689" rIns="91710" bIns="47689" numCol="1" anchor="b" anchorCtr="0" compatLnSpc="1">
            <a:prstTxWarp prst="textNoShape">
              <a:avLst/>
            </a:prstTxWarp>
          </a:bodyPr>
          <a:lstStyle>
            <a:lvl1pPr algn="r" eaLnBrk="1" hangingPunct="1">
              <a:buClrTx/>
              <a:buSzPct val="100000"/>
              <a:buFontTx/>
              <a:buNone/>
              <a:tabLst>
                <a:tab pos="0" algn="l"/>
                <a:tab pos="931774" algn="l"/>
                <a:tab pos="1863547" algn="l"/>
                <a:tab pos="2795321" algn="l"/>
                <a:tab pos="3727094" algn="l"/>
                <a:tab pos="4658868" algn="l"/>
                <a:tab pos="5590642" algn="l"/>
                <a:tab pos="6522415" algn="l"/>
                <a:tab pos="7454189" algn="l"/>
                <a:tab pos="8385962" algn="l"/>
                <a:tab pos="9317736" algn="l"/>
                <a:tab pos="10249510" algn="l"/>
              </a:tabLst>
              <a:defRPr sz="1200">
                <a:solidFill>
                  <a:srgbClr val="000000"/>
                </a:solidFill>
              </a:defRPr>
            </a:lvl1pPr>
          </a:lstStyle>
          <a:p>
            <a:pPr>
              <a:defRPr/>
            </a:pPr>
            <a:fld id="{D3BB5AB4-BF58-4B4A-A925-5791A3BD1C40}" type="slidenum">
              <a:rPr lang="es-ES" altLang="es-CO"/>
              <a:pPr>
                <a:defRPr/>
              </a:pPr>
              <a:t>‹Nº›</a:t>
            </a:fld>
            <a:endParaRPr lang="es-ES" altLang="es-CO" dirty="0"/>
          </a:p>
        </p:txBody>
      </p:sp>
    </p:spTree>
    <p:extLst>
      <p:ext uri="{BB962C8B-B14F-4D97-AF65-F5344CB8AC3E}">
        <p14:creationId xmlns:p14="http://schemas.microsoft.com/office/powerpoint/2010/main" val="1090204883"/>
      </p:ext>
    </p:extLst>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pic>
        <p:nvPicPr>
          <p:cNvPr id="5" name="Imagen 4" descr="Plantilla PPT AEROCIVIL-0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683" y="-27384"/>
            <a:ext cx="12289365" cy="6912768"/>
          </a:xfrm>
          <a:prstGeom prst="rect">
            <a:avLst/>
          </a:prstGeom>
        </p:spPr>
      </p:pic>
      <p:sp>
        <p:nvSpPr>
          <p:cNvPr id="2" name="Título 1"/>
          <p:cNvSpPr>
            <a:spLocks noGrp="1"/>
          </p:cNvSpPr>
          <p:nvPr>
            <p:ph type="ctrTitle"/>
          </p:nvPr>
        </p:nvSpPr>
        <p:spPr>
          <a:xfrm>
            <a:off x="837307" y="3058778"/>
            <a:ext cx="10463581" cy="970744"/>
          </a:xfrm>
        </p:spPr>
        <p:txBody>
          <a:bodyPr/>
          <a:lstStyle>
            <a:lvl1pPr algn="ctr">
              <a:defRPr b="1">
                <a:solidFill>
                  <a:schemeClr val="tx2"/>
                </a:solidFill>
              </a:defRPr>
            </a:lvl1pPr>
          </a:lstStyle>
          <a:p>
            <a:r>
              <a:rPr lang="es-ES"/>
              <a:t>Haga clic para modificar el estilo de título del patrón</a:t>
            </a:r>
            <a:endParaRPr lang="es-ES" dirty="0"/>
          </a:p>
        </p:txBody>
      </p:sp>
      <p:sp>
        <p:nvSpPr>
          <p:cNvPr id="3" name="Subtítulo 2"/>
          <p:cNvSpPr>
            <a:spLocks noGrp="1"/>
          </p:cNvSpPr>
          <p:nvPr>
            <p:ph type="subTitle" idx="1"/>
          </p:nvPr>
        </p:nvSpPr>
        <p:spPr>
          <a:xfrm>
            <a:off x="837306" y="4231906"/>
            <a:ext cx="10463583" cy="335916"/>
          </a:xfrm>
        </p:spPr>
        <p:txBody>
          <a:bodyPr anchor="ctr">
            <a:noAutofit/>
          </a:bodyPr>
          <a:lstStyle>
            <a:lvl1pPr marL="0" indent="0" algn="ctr">
              <a:buNone/>
              <a:defRPr sz="2000">
                <a:solidFill>
                  <a:schemeClr val="tx1">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editar el estilo de subtítulo del patrón</a:t>
            </a:r>
            <a:endParaRPr lang="es-ES" dirty="0"/>
          </a:p>
        </p:txBody>
      </p:sp>
      <p:sp>
        <p:nvSpPr>
          <p:cNvPr id="7" name="CuadroTexto 6"/>
          <p:cNvSpPr txBox="1"/>
          <p:nvPr/>
        </p:nvSpPr>
        <p:spPr>
          <a:xfrm>
            <a:off x="837306" y="6423719"/>
            <a:ext cx="5319917" cy="369332"/>
          </a:xfrm>
          <a:prstGeom prst="rect">
            <a:avLst/>
          </a:prstGeom>
          <a:noFill/>
        </p:spPr>
        <p:txBody>
          <a:bodyPr wrap="square" rtlCol="0">
            <a:spAutoFit/>
          </a:bodyPr>
          <a:lstStyle/>
          <a:p>
            <a:r>
              <a:rPr lang="es-ES" sz="1800" dirty="0">
                <a:solidFill>
                  <a:schemeClr val="bg1"/>
                </a:solidFill>
                <a:latin typeface="Arial"/>
                <a:cs typeface="Arial"/>
              </a:rPr>
              <a:t>www.aerocivil.gov.co</a:t>
            </a:r>
          </a:p>
        </p:txBody>
      </p:sp>
    </p:spTree>
    <p:extLst>
      <p:ext uri="{BB962C8B-B14F-4D97-AF65-F5344CB8AC3E}">
        <p14:creationId xmlns:p14="http://schemas.microsoft.com/office/powerpoint/2010/main" val="6130278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Diapositiva de título">
    <p:spTree>
      <p:nvGrpSpPr>
        <p:cNvPr id="1" name=""/>
        <p:cNvGrpSpPr/>
        <p:nvPr/>
      </p:nvGrpSpPr>
      <p:grpSpPr>
        <a:xfrm>
          <a:off x="0" y="0"/>
          <a:ext cx="0" cy="0"/>
          <a:chOff x="0" y="0"/>
          <a:chExt cx="0" cy="0"/>
        </a:xfrm>
      </p:grpSpPr>
      <p:pic>
        <p:nvPicPr>
          <p:cNvPr id="5" name="Imagen 4" descr="Plantilla PPT AEROCIVIL-0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683" y="-27384"/>
            <a:ext cx="12289365" cy="6912768"/>
          </a:xfrm>
          <a:prstGeom prst="rect">
            <a:avLst/>
          </a:prstGeom>
        </p:spPr>
      </p:pic>
      <p:sp>
        <p:nvSpPr>
          <p:cNvPr id="2" name="Título 1"/>
          <p:cNvSpPr>
            <a:spLocks noGrp="1"/>
          </p:cNvSpPr>
          <p:nvPr>
            <p:ph type="ctrTitle"/>
          </p:nvPr>
        </p:nvSpPr>
        <p:spPr>
          <a:xfrm>
            <a:off x="680521" y="2577849"/>
            <a:ext cx="4211175" cy="1372924"/>
          </a:xfrm>
        </p:spPr>
        <p:txBody>
          <a:bodyPr/>
          <a:lstStyle>
            <a:lvl1pPr algn="ctr">
              <a:defRPr b="1">
                <a:solidFill>
                  <a:schemeClr val="tx2"/>
                </a:solidFill>
              </a:defRPr>
            </a:lvl1pPr>
          </a:lstStyle>
          <a:p>
            <a:r>
              <a:rPr lang="es-ES"/>
              <a:t>Haga clic para modificar el estilo de título del patrón</a:t>
            </a:r>
            <a:endParaRPr lang="es-ES" dirty="0"/>
          </a:p>
        </p:txBody>
      </p:sp>
      <p:sp>
        <p:nvSpPr>
          <p:cNvPr id="3" name="Subtítulo 2"/>
          <p:cNvSpPr>
            <a:spLocks noGrp="1"/>
          </p:cNvSpPr>
          <p:nvPr>
            <p:ph type="subTitle" idx="1"/>
          </p:nvPr>
        </p:nvSpPr>
        <p:spPr>
          <a:xfrm>
            <a:off x="680521" y="3950773"/>
            <a:ext cx="4211175" cy="1003466"/>
          </a:xfrm>
        </p:spPr>
        <p:txBody>
          <a:bodyPr anchor="ctr">
            <a:noAutofit/>
          </a:bodyPr>
          <a:lstStyle>
            <a:lvl1pPr marL="0" indent="0" algn="ctr">
              <a:buNone/>
              <a:defRPr sz="2000">
                <a:solidFill>
                  <a:schemeClr val="tx1">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editar el estilo de subtítulo del patrón</a:t>
            </a:r>
            <a:endParaRPr lang="es-ES" dirty="0"/>
          </a:p>
        </p:txBody>
      </p:sp>
      <p:sp>
        <p:nvSpPr>
          <p:cNvPr id="6" name="Marcador de contenido 2"/>
          <p:cNvSpPr>
            <a:spLocks noGrp="1"/>
          </p:cNvSpPr>
          <p:nvPr>
            <p:ph idx="10"/>
          </p:nvPr>
        </p:nvSpPr>
        <p:spPr>
          <a:xfrm>
            <a:off x="5189587" y="1700808"/>
            <a:ext cx="7051096" cy="4264764"/>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ES" dirty="0"/>
          </a:p>
        </p:txBody>
      </p:sp>
      <p:sp>
        <p:nvSpPr>
          <p:cNvPr id="7" name="CuadroTexto 6"/>
          <p:cNvSpPr txBox="1"/>
          <p:nvPr/>
        </p:nvSpPr>
        <p:spPr>
          <a:xfrm>
            <a:off x="837306" y="6423719"/>
            <a:ext cx="5319917" cy="369332"/>
          </a:xfrm>
          <a:prstGeom prst="rect">
            <a:avLst/>
          </a:prstGeom>
          <a:noFill/>
        </p:spPr>
        <p:txBody>
          <a:bodyPr wrap="square" rtlCol="0">
            <a:spAutoFit/>
          </a:bodyPr>
          <a:lstStyle/>
          <a:p>
            <a:r>
              <a:rPr lang="es-ES" sz="1800" dirty="0">
                <a:solidFill>
                  <a:schemeClr val="bg1"/>
                </a:solidFill>
                <a:latin typeface="Arial"/>
                <a:cs typeface="Arial"/>
              </a:rPr>
              <a:t>www.aerocivil.gov.co</a:t>
            </a:r>
          </a:p>
        </p:txBody>
      </p:sp>
    </p:spTree>
    <p:extLst>
      <p:ext uri="{BB962C8B-B14F-4D97-AF65-F5344CB8AC3E}">
        <p14:creationId xmlns:p14="http://schemas.microsoft.com/office/powerpoint/2010/main" val="9163417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idx="1"/>
          </p:nvPr>
        </p:nvSpPr>
        <p:spPr>
          <a:xfrm>
            <a:off x="609600" y="1799011"/>
            <a:ext cx="10972800" cy="4327151"/>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ES" dirty="0"/>
          </a:p>
        </p:txBody>
      </p:sp>
      <p:sp>
        <p:nvSpPr>
          <p:cNvPr id="4" name="Marcador de fecha 3"/>
          <p:cNvSpPr>
            <a:spLocks noGrp="1"/>
          </p:cNvSpPr>
          <p:nvPr>
            <p:ph type="dt" sz="half" idx="10"/>
          </p:nvPr>
        </p:nvSpPr>
        <p:spPr/>
        <p:txBody>
          <a:bodyPr/>
          <a:lstStyle/>
          <a:p>
            <a:r>
              <a:rPr lang="es-CO" dirty="0"/>
              <a:t>31/05/2019</a:t>
            </a:r>
          </a:p>
        </p:txBody>
      </p:sp>
      <p:sp>
        <p:nvSpPr>
          <p:cNvPr id="5" name="Marcador de pie de página 4"/>
          <p:cNvSpPr>
            <a:spLocks noGrp="1"/>
          </p:cNvSpPr>
          <p:nvPr>
            <p:ph type="ftr" sz="quarter" idx="11"/>
          </p:nvPr>
        </p:nvSpPr>
        <p:spPr/>
        <p:txBody>
          <a:bodyPr/>
          <a:lstStyle/>
          <a:p>
            <a:r>
              <a:rPr lang="es-CO" dirty="0"/>
              <a:t>www.aerocivil.gov.co</a:t>
            </a:r>
          </a:p>
        </p:txBody>
      </p:sp>
      <p:sp>
        <p:nvSpPr>
          <p:cNvPr id="6" name="Marcador de número de diapositiva 5"/>
          <p:cNvSpPr>
            <a:spLocks noGrp="1"/>
          </p:cNvSpPr>
          <p:nvPr>
            <p:ph type="sldNum" sz="quarter" idx="12"/>
          </p:nvPr>
        </p:nvSpPr>
        <p:spPr/>
        <p:txBody>
          <a:bodyPr/>
          <a:lstStyle/>
          <a:p>
            <a:pPr>
              <a:defRPr/>
            </a:pPr>
            <a:fld id="{DC4FC1F3-9207-4F3A-A51F-1D1546FF0EC4}" type="slidenum">
              <a:rPr lang="es-ES" altLang="es-CO" smtClean="0"/>
              <a:pPr>
                <a:defRPr/>
              </a:pPr>
              <a:t>‹Nº›</a:t>
            </a:fld>
            <a:endParaRPr lang="es-ES" altLang="es-CO" dirty="0"/>
          </a:p>
        </p:txBody>
      </p:sp>
    </p:spTree>
    <p:extLst>
      <p:ext uri="{BB962C8B-B14F-4D97-AF65-F5344CB8AC3E}">
        <p14:creationId xmlns:p14="http://schemas.microsoft.com/office/powerpoint/2010/main" val="18398991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Marcador de texto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r>
              <a:rPr lang="es-CO" dirty="0"/>
              <a:t>31/05/2019</a:t>
            </a:r>
          </a:p>
        </p:txBody>
      </p:sp>
      <p:sp>
        <p:nvSpPr>
          <p:cNvPr id="5" name="Marcador de pie de página 4"/>
          <p:cNvSpPr>
            <a:spLocks noGrp="1"/>
          </p:cNvSpPr>
          <p:nvPr>
            <p:ph type="ftr" sz="quarter" idx="11"/>
          </p:nvPr>
        </p:nvSpPr>
        <p:spPr/>
        <p:txBody>
          <a:bodyPr/>
          <a:lstStyle/>
          <a:p>
            <a:r>
              <a:rPr lang="es-CO" dirty="0"/>
              <a:t>www.aerocivil.gov.co</a:t>
            </a:r>
          </a:p>
        </p:txBody>
      </p:sp>
      <p:sp>
        <p:nvSpPr>
          <p:cNvPr id="6" name="Marcador de número de diapositiva 5"/>
          <p:cNvSpPr>
            <a:spLocks noGrp="1"/>
          </p:cNvSpPr>
          <p:nvPr>
            <p:ph type="sldNum" sz="quarter" idx="12"/>
          </p:nvPr>
        </p:nvSpPr>
        <p:spPr/>
        <p:txBody>
          <a:bodyPr/>
          <a:lstStyle/>
          <a:p>
            <a:pPr>
              <a:defRPr/>
            </a:pPr>
            <a:fld id="{A327929E-DC42-4144-BAF2-DA87BE96327F}" type="slidenum">
              <a:rPr lang="es-ES" altLang="es-CO" smtClean="0"/>
              <a:pPr>
                <a:defRPr/>
              </a:pPr>
              <a:t>‹Nº›</a:t>
            </a:fld>
            <a:endParaRPr lang="es-ES" altLang="es-CO" dirty="0"/>
          </a:p>
        </p:txBody>
      </p:sp>
    </p:spTree>
    <p:extLst>
      <p:ext uri="{BB962C8B-B14F-4D97-AF65-F5344CB8AC3E}">
        <p14:creationId xmlns:p14="http://schemas.microsoft.com/office/powerpoint/2010/main" val="40044508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sz="half" idx="1"/>
          </p:nvPr>
        </p:nvSpPr>
        <p:spPr>
          <a:xfrm>
            <a:off x="609600" y="1751979"/>
            <a:ext cx="5384800" cy="437418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p:cNvSpPr>
            <a:spLocks noGrp="1"/>
          </p:cNvSpPr>
          <p:nvPr>
            <p:ph sz="half" idx="2"/>
          </p:nvPr>
        </p:nvSpPr>
        <p:spPr>
          <a:xfrm>
            <a:off x="6197600" y="1751979"/>
            <a:ext cx="5384800" cy="437418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p:cNvSpPr>
            <a:spLocks noGrp="1"/>
          </p:cNvSpPr>
          <p:nvPr>
            <p:ph type="dt" sz="half" idx="10"/>
          </p:nvPr>
        </p:nvSpPr>
        <p:spPr/>
        <p:txBody>
          <a:bodyPr/>
          <a:lstStyle/>
          <a:p>
            <a:r>
              <a:rPr lang="es-CO" dirty="0"/>
              <a:t>31/05/2019</a:t>
            </a:r>
          </a:p>
        </p:txBody>
      </p:sp>
      <p:sp>
        <p:nvSpPr>
          <p:cNvPr id="6" name="Marcador de pie de página 5"/>
          <p:cNvSpPr>
            <a:spLocks noGrp="1"/>
          </p:cNvSpPr>
          <p:nvPr>
            <p:ph type="ftr" sz="quarter" idx="11"/>
          </p:nvPr>
        </p:nvSpPr>
        <p:spPr/>
        <p:txBody>
          <a:bodyPr/>
          <a:lstStyle/>
          <a:p>
            <a:r>
              <a:rPr lang="es-CO" dirty="0"/>
              <a:t>www.aerocivil.gov.co</a:t>
            </a:r>
          </a:p>
        </p:txBody>
      </p:sp>
      <p:sp>
        <p:nvSpPr>
          <p:cNvPr id="7" name="Marcador de número de diapositiva 6"/>
          <p:cNvSpPr>
            <a:spLocks noGrp="1"/>
          </p:cNvSpPr>
          <p:nvPr>
            <p:ph type="sldNum" sz="quarter" idx="12"/>
          </p:nvPr>
        </p:nvSpPr>
        <p:spPr/>
        <p:txBody>
          <a:bodyPr/>
          <a:lstStyle/>
          <a:p>
            <a:pPr>
              <a:defRPr/>
            </a:pPr>
            <a:fld id="{E67357F2-B293-47FC-A8DB-639A5207070B}" type="slidenum">
              <a:rPr lang="es-ES" altLang="es-CO" smtClean="0"/>
              <a:pPr>
                <a:defRPr/>
              </a:pPr>
              <a:t>‹Nº›</a:t>
            </a:fld>
            <a:endParaRPr lang="es-ES" altLang="es-CO" dirty="0"/>
          </a:p>
        </p:txBody>
      </p:sp>
    </p:spTree>
    <p:extLst>
      <p:ext uri="{BB962C8B-B14F-4D97-AF65-F5344CB8AC3E}">
        <p14:creationId xmlns:p14="http://schemas.microsoft.com/office/powerpoint/2010/main" val="35437121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fecha 2"/>
          <p:cNvSpPr>
            <a:spLocks noGrp="1"/>
          </p:cNvSpPr>
          <p:nvPr>
            <p:ph type="dt" sz="half" idx="10"/>
          </p:nvPr>
        </p:nvSpPr>
        <p:spPr/>
        <p:txBody>
          <a:bodyPr/>
          <a:lstStyle/>
          <a:p>
            <a:r>
              <a:rPr lang="es-CO" dirty="0"/>
              <a:t>31/05/2019</a:t>
            </a:r>
          </a:p>
        </p:txBody>
      </p:sp>
      <p:sp>
        <p:nvSpPr>
          <p:cNvPr id="4" name="Marcador de pie de página 3"/>
          <p:cNvSpPr>
            <a:spLocks noGrp="1"/>
          </p:cNvSpPr>
          <p:nvPr>
            <p:ph type="ftr" sz="quarter" idx="11"/>
          </p:nvPr>
        </p:nvSpPr>
        <p:spPr/>
        <p:txBody>
          <a:bodyPr/>
          <a:lstStyle/>
          <a:p>
            <a:r>
              <a:rPr lang="es-CO" dirty="0"/>
              <a:t>www.aerocivil.gov.co</a:t>
            </a:r>
          </a:p>
        </p:txBody>
      </p:sp>
      <p:sp>
        <p:nvSpPr>
          <p:cNvPr id="5" name="Marcador de número de diapositiva 4"/>
          <p:cNvSpPr>
            <a:spLocks noGrp="1"/>
          </p:cNvSpPr>
          <p:nvPr>
            <p:ph type="sldNum" sz="quarter" idx="12"/>
          </p:nvPr>
        </p:nvSpPr>
        <p:spPr/>
        <p:txBody>
          <a:bodyPr/>
          <a:lstStyle/>
          <a:p>
            <a:pPr>
              <a:defRPr/>
            </a:pPr>
            <a:fld id="{32C0683C-9BCF-4207-9005-36156482D5C3}" type="slidenum">
              <a:rPr lang="es-ES" altLang="es-CO" smtClean="0"/>
              <a:pPr>
                <a:defRPr/>
              </a:pPr>
              <a:t>‹Nº›</a:t>
            </a:fld>
            <a:endParaRPr lang="es-ES" altLang="es-CO" dirty="0"/>
          </a:p>
        </p:txBody>
      </p:sp>
    </p:spTree>
    <p:extLst>
      <p:ext uri="{BB962C8B-B14F-4D97-AF65-F5344CB8AC3E}">
        <p14:creationId xmlns:p14="http://schemas.microsoft.com/office/powerpoint/2010/main" val="36927479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r>
              <a:rPr lang="es-CO" dirty="0"/>
              <a:t>31/05/2019</a:t>
            </a:r>
          </a:p>
        </p:txBody>
      </p:sp>
      <p:sp>
        <p:nvSpPr>
          <p:cNvPr id="3" name="Marcador de pie de página 2"/>
          <p:cNvSpPr>
            <a:spLocks noGrp="1"/>
          </p:cNvSpPr>
          <p:nvPr>
            <p:ph type="ftr" sz="quarter" idx="11"/>
          </p:nvPr>
        </p:nvSpPr>
        <p:spPr/>
        <p:txBody>
          <a:bodyPr/>
          <a:lstStyle/>
          <a:p>
            <a:r>
              <a:rPr lang="es-CO" dirty="0"/>
              <a:t>www.aerocivil.gov.co</a:t>
            </a:r>
          </a:p>
        </p:txBody>
      </p:sp>
      <p:sp>
        <p:nvSpPr>
          <p:cNvPr id="4" name="Marcador de número de diapositiva 3"/>
          <p:cNvSpPr>
            <a:spLocks noGrp="1"/>
          </p:cNvSpPr>
          <p:nvPr>
            <p:ph type="sldNum" sz="quarter" idx="12"/>
          </p:nvPr>
        </p:nvSpPr>
        <p:spPr/>
        <p:txBody>
          <a:bodyPr/>
          <a:lstStyle/>
          <a:p>
            <a:pPr>
              <a:defRPr/>
            </a:pPr>
            <a:fld id="{AE1245D1-CC0D-4133-B757-8891ACF84683}" type="slidenum">
              <a:rPr lang="es-ES" altLang="es-CO" smtClean="0"/>
              <a:pPr>
                <a:defRPr/>
              </a:pPr>
              <a:t>‹Nº›</a:t>
            </a:fld>
            <a:endParaRPr lang="es-ES" altLang="es-CO" dirty="0"/>
          </a:p>
        </p:txBody>
      </p:sp>
    </p:spTree>
    <p:extLst>
      <p:ext uri="{BB962C8B-B14F-4D97-AF65-F5344CB8AC3E}">
        <p14:creationId xmlns:p14="http://schemas.microsoft.com/office/powerpoint/2010/main" val="22502378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Imagen 7" descr="Plantilla PPT AEROCIVIL-01.jp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Marcador de título 1"/>
          <p:cNvSpPr>
            <a:spLocks noGrp="1"/>
          </p:cNvSpPr>
          <p:nvPr>
            <p:ph type="title"/>
          </p:nvPr>
        </p:nvSpPr>
        <p:spPr>
          <a:xfrm>
            <a:off x="609600" y="315204"/>
            <a:ext cx="8549464" cy="1121753"/>
          </a:xfrm>
          <a:prstGeom prst="rect">
            <a:avLst/>
          </a:prstGeom>
        </p:spPr>
        <p:txBody>
          <a:bodyPr vert="horz" lIns="91440" tIns="45720" rIns="91440" bIns="45720" rtlCol="0" anchor="ctr">
            <a:normAutofit/>
          </a:bodyPr>
          <a:lstStyle/>
          <a:p>
            <a:r>
              <a:rPr lang="es-ES_tradnl" dirty="0"/>
              <a:t>Clic para editar título</a:t>
            </a:r>
            <a:endParaRPr lang="es-ES" dirty="0"/>
          </a:p>
        </p:txBody>
      </p:sp>
      <p:sp>
        <p:nvSpPr>
          <p:cNvPr id="3" name="Marcador de texto 2"/>
          <p:cNvSpPr>
            <a:spLocks noGrp="1"/>
          </p:cNvSpPr>
          <p:nvPr>
            <p:ph type="body" idx="1"/>
          </p:nvPr>
        </p:nvSpPr>
        <p:spPr>
          <a:xfrm>
            <a:off x="609600" y="1677997"/>
            <a:ext cx="10972800" cy="4448166"/>
          </a:xfrm>
          <a:prstGeom prst="rect">
            <a:avLst/>
          </a:prstGeom>
        </p:spPr>
        <p:txBody>
          <a:bodyPr vert="horz" lIns="91440" tIns="45720" rIns="91440" bIns="45720" rtlCol="0">
            <a:normAutofit/>
          </a:bodyPr>
          <a:lstStyle/>
          <a:p>
            <a:pPr lvl="0"/>
            <a:r>
              <a:rPr lang="es-ES_tradnl" dirty="0"/>
              <a:t>Haga clic para modificar el estilo de texto del patrón</a:t>
            </a:r>
          </a:p>
          <a:p>
            <a:pPr lvl="1"/>
            <a:r>
              <a:rPr lang="es-ES_tradnl" dirty="0"/>
              <a:t>Segundo nivel</a:t>
            </a:r>
          </a:p>
          <a:p>
            <a:pPr lvl="2"/>
            <a:r>
              <a:rPr lang="es-ES_tradnl" dirty="0"/>
              <a:t>Tercer nivel</a:t>
            </a:r>
          </a:p>
          <a:p>
            <a:pPr lvl="3"/>
            <a:r>
              <a:rPr lang="es-ES_tradnl" dirty="0"/>
              <a:t>Cuarto nivel</a:t>
            </a:r>
          </a:p>
          <a:p>
            <a:pPr lvl="4"/>
            <a:r>
              <a:rPr lang="es-ES_tradnl" dirty="0"/>
              <a:t>Quinto nivel</a:t>
            </a:r>
            <a:endParaRPr lang="es-ES" dirty="0"/>
          </a:p>
        </p:txBody>
      </p:sp>
      <p:sp>
        <p:nvSpPr>
          <p:cNvPr id="4" name="Marcador de fecha 3"/>
          <p:cNvSpPr>
            <a:spLocks noGrp="1"/>
          </p:cNvSpPr>
          <p:nvPr>
            <p:ph type="dt" sz="half" idx="2"/>
          </p:nvPr>
        </p:nvSpPr>
        <p:spPr>
          <a:xfrm>
            <a:off x="609601" y="6526575"/>
            <a:ext cx="1355705" cy="250527"/>
          </a:xfrm>
          <a:prstGeom prst="rect">
            <a:avLst/>
          </a:prstGeom>
        </p:spPr>
        <p:txBody>
          <a:bodyPr vert="horz" lIns="91440" tIns="45720" rIns="91440" bIns="45720" rtlCol="0" anchor="ctr"/>
          <a:lstStyle>
            <a:lvl1pPr algn="l">
              <a:defRPr sz="1050">
                <a:solidFill>
                  <a:srgbClr val="FFFFFF"/>
                </a:solidFill>
                <a:latin typeface="Arial"/>
                <a:cs typeface="Arial"/>
              </a:defRPr>
            </a:lvl1pPr>
          </a:lstStyle>
          <a:p>
            <a:r>
              <a:rPr lang="es-CO" dirty="0"/>
              <a:t>31/05/2019</a:t>
            </a:r>
          </a:p>
        </p:txBody>
      </p:sp>
      <p:sp>
        <p:nvSpPr>
          <p:cNvPr id="5" name="Marcador de pie de página 4"/>
          <p:cNvSpPr>
            <a:spLocks noGrp="1"/>
          </p:cNvSpPr>
          <p:nvPr>
            <p:ph type="ftr" sz="quarter" idx="3"/>
          </p:nvPr>
        </p:nvSpPr>
        <p:spPr>
          <a:xfrm>
            <a:off x="2385560" y="6526575"/>
            <a:ext cx="7539849" cy="250527"/>
          </a:xfrm>
          <a:prstGeom prst="rect">
            <a:avLst/>
          </a:prstGeom>
        </p:spPr>
        <p:txBody>
          <a:bodyPr vert="horz" lIns="91440" tIns="45720" rIns="91440" bIns="45720" rtlCol="0" anchor="ctr"/>
          <a:lstStyle>
            <a:lvl1pPr algn="ctr">
              <a:defRPr sz="1050">
                <a:solidFill>
                  <a:srgbClr val="FFFFFF"/>
                </a:solidFill>
                <a:latin typeface="Arial"/>
                <a:cs typeface="Arial"/>
              </a:defRPr>
            </a:lvl1pPr>
          </a:lstStyle>
          <a:p>
            <a:r>
              <a:rPr lang="es-CO" dirty="0"/>
              <a:t>www.aerocivil.gov.co</a:t>
            </a:r>
          </a:p>
        </p:txBody>
      </p:sp>
      <p:sp>
        <p:nvSpPr>
          <p:cNvPr id="6" name="Marcador de número de diapositiva 5"/>
          <p:cNvSpPr>
            <a:spLocks noGrp="1"/>
          </p:cNvSpPr>
          <p:nvPr>
            <p:ph type="sldNum" sz="quarter" idx="4"/>
          </p:nvPr>
        </p:nvSpPr>
        <p:spPr>
          <a:xfrm>
            <a:off x="10320942" y="6526575"/>
            <a:ext cx="1261457" cy="250527"/>
          </a:xfrm>
          <a:prstGeom prst="rect">
            <a:avLst/>
          </a:prstGeom>
        </p:spPr>
        <p:txBody>
          <a:bodyPr vert="horz" lIns="91440" tIns="45720" rIns="91440" bIns="45720" rtlCol="0" anchor="ctr"/>
          <a:lstStyle>
            <a:lvl1pPr algn="r">
              <a:defRPr sz="1050">
                <a:solidFill>
                  <a:srgbClr val="FFFFFF"/>
                </a:solidFill>
                <a:latin typeface="Arial"/>
                <a:cs typeface="Arial"/>
              </a:defRPr>
            </a:lvl1pPr>
          </a:lstStyle>
          <a:p>
            <a:pPr>
              <a:defRPr/>
            </a:pPr>
            <a:fld id="{44E89A49-C612-47CE-93A8-720F546E81F3}" type="slidenum">
              <a:rPr lang="es-ES" altLang="es-CO" smtClean="0"/>
              <a:pPr>
                <a:defRPr/>
              </a:pPr>
              <a:t>‹Nº›</a:t>
            </a:fld>
            <a:endParaRPr lang="es-ES" altLang="es-CO" dirty="0"/>
          </a:p>
        </p:txBody>
      </p:sp>
    </p:spTree>
    <p:extLst>
      <p:ext uri="{BB962C8B-B14F-4D97-AF65-F5344CB8AC3E}">
        <p14:creationId xmlns:p14="http://schemas.microsoft.com/office/powerpoint/2010/main" val="328532394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Lst>
  <p:hf hdr="0"/>
  <p:txStyles>
    <p:titleStyle>
      <a:lvl1pPr algn="l" defTabSz="457200" rtl="0" eaLnBrk="1" latinLnBrk="0" hangingPunct="1">
        <a:spcBef>
          <a:spcPct val="0"/>
        </a:spcBef>
        <a:buNone/>
        <a:defRPr sz="3600" b="1" kern="1200">
          <a:solidFill>
            <a:srgbClr val="404040"/>
          </a:solidFill>
          <a:latin typeface="Arial"/>
          <a:ea typeface="+mj-ea"/>
          <a:cs typeface="Arial"/>
        </a:defRPr>
      </a:lvl1pPr>
    </p:titleStyle>
    <p:bodyStyle>
      <a:lvl1pPr marL="342900" indent="-342900" algn="l" defTabSz="457200" rtl="0" eaLnBrk="1" latinLnBrk="0" hangingPunct="1">
        <a:spcBef>
          <a:spcPct val="20000"/>
        </a:spcBef>
        <a:buClr>
          <a:schemeClr val="tx2"/>
        </a:buClr>
        <a:buFont typeface="Arial"/>
        <a:buChar char="•"/>
        <a:defRPr sz="2800" kern="1200">
          <a:solidFill>
            <a:schemeClr val="tx1"/>
          </a:solidFill>
          <a:latin typeface="Arial"/>
          <a:ea typeface="+mn-ea"/>
          <a:cs typeface="Arial"/>
        </a:defRPr>
      </a:lvl1pPr>
      <a:lvl2pPr marL="742950" indent="-285750" algn="l" defTabSz="457200" rtl="0" eaLnBrk="1" latinLnBrk="0" hangingPunct="1">
        <a:spcBef>
          <a:spcPct val="20000"/>
        </a:spcBef>
        <a:buClr>
          <a:schemeClr val="tx2"/>
        </a:buClr>
        <a:buFont typeface="Arial"/>
        <a:buChar char="•"/>
        <a:defRPr sz="2400" kern="1200">
          <a:solidFill>
            <a:schemeClr val="tx1"/>
          </a:solidFill>
          <a:latin typeface="Arial"/>
          <a:ea typeface="+mn-ea"/>
          <a:cs typeface="Arial"/>
        </a:defRPr>
      </a:lvl2pPr>
      <a:lvl3pPr marL="1143000" indent="-228600" algn="l" defTabSz="457200" rtl="0" eaLnBrk="1" latinLnBrk="0" hangingPunct="1">
        <a:spcBef>
          <a:spcPct val="20000"/>
        </a:spcBef>
        <a:buClr>
          <a:schemeClr val="tx2"/>
        </a:buClr>
        <a:buFont typeface="Arial"/>
        <a:buChar char="•"/>
        <a:defRPr sz="2000" kern="1200">
          <a:solidFill>
            <a:schemeClr val="tx1"/>
          </a:solidFill>
          <a:latin typeface="Arial"/>
          <a:ea typeface="+mn-ea"/>
          <a:cs typeface="Arial"/>
        </a:defRPr>
      </a:lvl3pPr>
      <a:lvl4pPr marL="1600200" indent="-228600" algn="l" defTabSz="457200" rtl="0" eaLnBrk="1" latinLnBrk="0" hangingPunct="1">
        <a:spcBef>
          <a:spcPct val="20000"/>
        </a:spcBef>
        <a:buClr>
          <a:schemeClr val="tx2"/>
        </a:buClr>
        <a:buFont typeface="Arial"/>
        <a:buChar char="•"/>
        <a:defRPr sz="1800" kern="1200">
          <a:solidFill>
            <a:schemeClr val="tx1"/>
          </a:solidFill>
          <a:latin typeface="Arial"/>
          <a:ea typeface="+mn-ea"/>
          <a:cs typeface="Arial"/>
        </a:defRPr>
      </a:lvl4pPr>
      <a:lvl5pPr marL="2057400" indent="-228600" algn="l" defTabSz="457200" rtl="0" eaLnBrk="1" latinLnBrk="0" hangingPunct="1">
        <a:spcBef>
          <a:spcPct val="20000"/>
        </a:spcBef>
        <a:buClr>
          <a:schemeClr val="tx2"/>
        </a:buClr>
        <a:buFont typeface="Arial"/>
        <a:buChar char="•"/>
        <a:defRPr sz="1800" kern="1200">
          <a:solidFill>
            <a:schemeClr val="tx1"/>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Marcador de pie de página 5"/>
          <p:cNvSpPr>
            <a:spLocks noGrp="1"/>
          </p:cNvSpPr>
          <p:nvPr>
            <p:ph type="ftr" sz="quarter" idx="11"/>
          </p:nvPr>
        </p:nvSpPr>
        <p:spPr/>
        <p:txBody>
          <a:bodyPr/>
          <a:lstStyle/>
          <a:p>
            <a:r>
              <a:rPr lang="es-ES" dirty="0"/>
              <a:t>www.aerocivil.gov.co</a:t>
            </a:r>
          </a:p>
        </p:txBody>
      </p:sp>
      <p:sp>
        <p:nvSpPr>
          <p:cNvPr id="7" name="Marcador de número de diapositiva 6"/>
          <p:cNvSpPr>
            <a:spLocks noGrp="1"/>
          </p:cNvSpPr>
          <p:nvPr>
            <p:ph type="sldNum" sz="quarter" idx="12"/>
          </p:nvPr>
        </p:nvSpPr>
        <p:spPr/>
        <p:txBody>
          <a:bodyPr/>
          <a:lstStyle/>
          <a:p>
            <a:fld id="{88F8E628-6199-4E49-B97E-043B0DCFEA8E}" type="slidenum">
              <a:rPr lang="es-ES" smtClean="0"/>
              <a:pPr/>
              <a:t>1</a:t>
            </a:fld>
            <a:endParaRPr lang="es-ES" dirty="0"/>
          </a:p>
        </p:txBody>
      </p:sp>
      <p:sp>
        <p:nvSpPr>
          <p:cNvPr id="15" name="Rectángulo 14"/>
          <p:cNvSpPr/>
          <p:nvPr/>
        </p:nvSpPr>
        <p:spPr>
          <a:xfrm>
            <a:off x="1692362" y="650406"/>
            <a:ext cx="7275695" cy="276999"/>
          </a:xfrm>
          <a:prstGeom prst="rect">
            <a:avLst/>
          </a:prstGeom>
          <a:noFill/>
        </p:spPr>
        <p:txBody>
          <a:bodyPr wrap="square">
            <a:spAutoFit/>
          </a:bodyPr>
          <a:lstStyle/>
          <a:p>
            <a:pPr defTabSz="685845">
              <a:defRPr/>
            </a:pPr>
            <a:endParaRPr lang="es-CO" altLang="es-CO" sz="1200" dirty="0">
              <a:solidFill>
                <a:schemeClr val="tx2"/>
              </a:solidFill>
              <a:latin typeface="Calibri Light" panose="020F0302020204030204" pitchFamily="34" charset="0"/>
              <a:sym typeface="Helvetica Neue Bold Condensed"/>
            </a:endParaRPr>
          </a:p>
        </p:txBody>
      </p:sp>
      <p:graphicFrame>
        <p:nvGraphicFramePr>
          <p:cNvPr id="20" name="Tabla 22">
            <a:extLst>
              <a:ext uri="{FF2B5EF4-FFF2-40B4-BE49-F238E27FC236}">
                <a16:creationId xmlns:a16="http://schemas.microsoft.com/office/drawing/2014/main" id="{236E8493-CB99-41E4-B2BC-C39911718834}"/>
              </a:ext>
            </a:extLst>
          </p:cNvPr>
          <p:cNvGraphicFramePr>
            <a:graphicFrameLocks noGrp="1"/>
          </p:cNvGraphicFramePr>
          <p:nvPr>
            <p:extLst>
              <p:ext uri="{D42A27DB-BD31-4B8C-83A1-F6EECF244321}">
                <p14:modId xmlns:p14="http://schemas.microsoft.com/office/powerpoint/2010/main" val="590639226"/>
              </p:ext>
            </p:extLst>
          </p:nvPr>
        </p:nvGraphicFramePr>
        <p:xfrm>
          <a:off x="1775520" y="1772816"/>
          <a:ext cx="8928992" cy="3384376"/>
        </p:xfrm>
        <a:graphic>
          <a:graphicData uri="http://schemas.openxmlformats.org/drawingml/2006/table">
            <a:tbl>
              <a:tblPr>
                <a:tableStyleId>{BC89EF96-8CEA-46FF-86C4-4CE0E7609802}</a:tableStyleId>
              </a:tblPr>
              <a:tblGrid>
                <a:gridCol w="8928992">
                  <a:extLst>
                    <a:ext uri="{9D8B030D-6E8A-4147-A177-3AD203B41FA5}">
                      <a16:colId xmlns:a16="http://schemas.microsoft.com/office/drawing/2014/main" val="20000"/>
                    </a:ext>
                  </a:extLst>
                </a:gridCol>
              </a:tblGrid>
              <a:tr h="3384376">
                <a:tc>
                  <a:txBody>
                    <a:bodyPr/>
                    <a:lstStyle/>
                    <a:p>
                      <a:pPr algn="ctr" defTabSz="343258">
                        <a:defRPr/>
                      </a:pPr>
                      <a:r>
                        <a:rPr lang="es-CO" sz="3600" b="1" dirty="0">
                          <a:solidFill>
                            <a:schemeClr val="bg1"/>
                          </a:solidFill>
                          <a:latin typeface="Calibri" panose="020F0502020204030204" pitchFamily="34" charset="0"/>
                          <a:cs typeface="Calibri" panose="020F0502020204030204" pitchFamily="34" charset="0"/>
                        </a:rPr>
                        <a:t>COMITÉ</a:t>
                      </a:r>
                      <a:r>
                        <a:rPr lang="es-CO" sz="3600" b="1" baseline="0" dirty="0">
                          <a:solidFill>
                            <a:schemeClr val="bg1"/>
                          </a:solidFill>
                          <a:latin typeface="Calibri" panose="020F0502020204030204" pitchFamily="34" charset="0"/>
                          <a:cs typeface="Calibri" panose="020F0502020204030204" pitchFamily="34" charset="0"/>
                        </a:rPr>
                        <a:t> DE CONTRATACIÓN </a:t>
                      </a:r>
                    </a:p>
                    <a:p>
                      <a:pPr algn="ctr" defTabSz="343258">
                        <a:defRPr/>
                      </a:pPr>
                      <a:endParaRPr lang="es-CO" sz="3600" b="1" baseline="0" dirty="0">
                        <a:solidFill>
                          <a:schemeClr val="bg1"/>
                        </a:solidFill>
                        <a:latin typeface="Calibri" panose="020F0502020204030204" pitchFamily="34" charset="0"/>
                        <a:cs typeface="Calibri" panose="020F0502020204030204" pitchFamily="34" charset="0"/>
                      </a:endParaRPr>
                    </a:p>
                    <a:p>
                      <a:pPr algn="ctr" defTabSz="343258">
                        <a:defRPr/>
                      </a:pPr>
                      <a:r>
                        <a:rPr lang="es-MX" sz="2400" b="1" baseline="0" dirty="0">
                          <a:solidFill>
                            <a:schemeClr val="bg1"/>
                          </a:solidFill>
                          <a:latin typeface="Calibri" panose="020F0502020204030204" pitchFamily="34" charset="0"/>
                          <a:cs typeface="Calibri" panose="020F0502020204030204" pitchFamily="34" charset="0"/>
                        </a:rPr>
                        <a:t>REALIZAR EL MANTENIMIENTO PREVENTIVO PARA LOS CIRCUITOS CERRADOS DE TELEVISIÓN DE LOS AEROPUERTOS DE LETICIA Y ARMENIA</a:t>
                      </a:r>
                    </a:p>
                    <a:p>
                      <a:pPr algn="ctr" defTabSz="343258">
                        <a:defRPr/>
                      </a:pPr>
                      <a:endParaRPr lang="es-CO" sz="2400" b="1" baseline="0" dirty="0">
                        <a:solidFill>
                          <a:schemeClr val="bg1"/>
                        </a:solidFill>
                        <a:latin typeface="Calibri" panose="020F0502020204030204" pitchFamily="34" charset="0"/>
                        <a:cs typeface="Calibri" panose="020F0502020204030204" pitchFamily="34" charset="0"/>
                      </a:endParaRPr>
                    </a:p>
                    <a:p>
                      <a:pPr algn="ctr" defTabSz="343258">
                        <a:defRPr/>
                      </a:pPr>
                      <a:r>
                        <a:rPr lang="es-CO" sz="2400" b="1" baseline="0" dirty="0">
                          <a:solidFill>
                            <a:schemeClr val="bg1"/>
                          </a:solidFill>
                          <a:latin typeface="Calibri" panose="020F0502020204030204" pitchFamily="34" charset="0"/>
                          <a:cs typeface="Calibri" panose="020F0502020204030204" pitchFamily="34" charset="0"/>
                        </a:rPr>
                        <a:t>14 DE SEPTIEMBRE 2021</a:t>
                      </a:r>
                      <a:endParaRPr lang="es-CO" sz="2400" b="1" dirty="0">
                        <a:solidFill>
                          <a:schemeClr val="bg1"/>
                        </a:solidFill>
                        <a:latin typeface="Calibri" panose="020F0502020204030204" pitchFamily="34" charset="0"/>
                        <a:cs typeface="Calibri" panose="020F0502020204030204" pitchFamily="34" charset="0"/>
                      </a:endParaRPr>
                    </a:p>
                  </a:txBody>
                  <a:tcPr marL="6089" marR="6089" marT="6087" marB="0" anchor="ctr">
                    <a:solidFill>
                      <a:schemeClr val="tx2"/>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494642178"/>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fecha 3"/>
          <p:cNvSpPr>
            <a:spLocks noGrp="1"/>
          </p:cNvSpPr>
          <p:nvPr>
            <p:ph type="dt" sz="half" idx="10"/>
          </p:nvPr>
        </p:nvSpPr>
        <p:spPr/>
        <p:txBody>
          <a:bodyPr/>
          <a:lstStyle/>
          <a:p>
            <a:r>
              <a:rPr lang="es-CO" dirty="0"/>
              <a:t>3/09/2019</a:t>
            </a:r>
          </a:p>
        </p:txBody>
      </p:sp>
      <p:sp>
        <p:nvSpPr>
          <p:cNvPr id="5" name="Marcador de pie de página 4"/>
          <p:cNvSpPr>
            <a:spLocks noGrp="1"/>
          </p:cNvSpPr>
          <p:nvPr>
            <p:ph type="ftr" sz="quarter" idx="11"/>
          </p:nvPr>
        </p:nvSpPr>
        <p:spPr/>
        <p:txBody>
          <a:bodyPr/>
          <a:lstStyle/>
          <a:p>
            <a:r>
              <a:rPr lang="es-CO" dirty="0"/>
              <a:t>www.aerocivil.gov.co</a:t>
            </a:r>
          </a:p>
        </p:txBody>
      </p:sp>
      <p:sp>
        <p:nvSpPr>
          <p:cNvPr id="6" name="Marcador de número de diapositiva 5"/>
          <p:cNvSpPr>
            <a:spLocks noGrp="1"/>
          </p:cNvSpPr>
          <p:nvPr>
            <p:ph type="sldNum" sz="quarter" idx="12"/>
          </p:nvPr>
        </p:nvSpPr>
        <p:spPr/>
        <p:txBody>
          <a:bodyPr/>
          <a:lstStyle/>
          <a:p>
            <a:pPr>
              <a:defRPr/>
            </a:pPr>
            <a:fld id="{DC4FC1F3-9207-4F3A-A51F-1D1546FF0EC4}" type="slidenum">
              <a:rPr lang="es-ES" altLang="es-CO" smtClean="0"/>
              <a:pPr>
                <a:defRPr/>
              </a:pPr>
              <a:t>2</a:t>
            </a:fld>
            <a:endParaRPr lang="es-ES" altLang="es-CO" dirty="0"/>
          </a:p>
        </p:txBody>
      </p:sp>
      <p:grpSp>
        <p:nvGrpSpPr>
          <p:cNvPr id="72" name="Grupo 71">
            <a:extLst>
              <a:ext uri="{FF2B5EF4-FFF2-40B4-BE49-F238E27FC236}">
                <a16:creationId xmlns:a16="http://schemas.microsoft.com/office/drawing/2014/main" id="{A5ED2C8B-8F3F-4AEA-88E2-9A7E633377D2}"/>
              </a:ext>
            </a:extLst>
          </p:cNvPr>
          <p:cNvGrpSpPr/>
          <p:nvPr/>
        </p:nvGrpSpPr>
        <p:grpSpPr>
          <a:xfrm>
            <a:off x="9192344" y="-1"/>
            <a:ext cx="2999656" cy="1501421"/>
            <a:chOff x="8784976" y="199386"/>
            <a:chExt cx="2999656" cy="1501421"/>
          </a:xfrm>
        </p:grpSpPr>
        <p:sp>
          <p:nvSpPr>
            <p:cNvPr id="74" name="Rectángulo 73">
              <a:extLst>
                <a:ext uri="{FF2B5EF4-FFF2-40B4-BE49-F238E27FC236}">
                  <a16:creationId xmlns:a16="http://schemas.microsoft.com/office/drawing/2014/main" id="{145C8B56-E0F9-47D3-AD3A-A7AF2C839F4D}"/>
                </a:ext>
              </a:extLst>
            </p:cNvPr>
            <p:cNvSpPr/>
            <p:nvPr/>
          </p:nvSpPr>
          <p:spPr>
            <a:xfrm>
              <a:off x="8784976" y="199386"/>
              <a:ext cx="2999656" cy="1501421"/>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O" dirty="0"/>
            </a:p>
          </p:txBody>
        </p:sp>
        <p:pic>
          <p:nvPicPr>
            <p:cNvPr id="75" name="Imagen 74">
              <a:extLst>
                <a:ext uri="{FF2B5EF4-FFF2-40B4-BE49-F238E27FC236}">
                  <a16:creationId xmlns:a16="http://schemas.microsoft.com/office/drawing/2014/main" id="{723CC7AA-30D4-494E-B768-638518CA6C0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867190" y="232723"/>
              <a:ext cx="1314603" cy="1316260"/>
            </a:xfrm>
            <a:prstGeom prst="rect">
              <a:avLst/>
            </a:prstGeom>
          </p:spPr>
        </p:pic>
      </p:grpSp>
      <p:sp>
        <p:nvSpPr>
          <p:cNvPr id="80" name="Título 1"/>
          <p:cNvSpPr txBox="1">
            <a:spLocks/>
          </p:cNvSpPr>
          <p:nvPr/>
        </p:nvSpPr>
        <p:spPr>
          <a:xfrm>
            <a:off x="590514" y="665511"/>
            <a:ext cx="4608512" cy="533899"/>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3600" b="1" kern="1200">
                <a:solidFill>
                  <a:schemeClr val="tx2"/>
                </a:solidFill>
                <a:latin typeface="Arial"/>
                <a:ea typeface="+mj-ea"/>
                <a:cs typeface="Arial"/>
              </a:defRPr>
            </a:lvl1pPr>
          </a:lstStyle>
          <a:p>
            <a:pPr algn="l"/>
            <a:r>
              <a:rPr lang="es-CO" sz="3200" dirty="0">
                <a:solidFill>
                  <a:srgbClr val="2284B5"/>
                </a:solidFill>
              </a:rPr>
              <a:t>TEMAS</a:t>
            </a:r>
          </a:p>
        </p:txBody>
      </p:sp>
      <p:sp>
        <p:nvSpPr>
          <p:cNvPr id="3" name="CuadroTexto 2"/>
          <p:cNvSpPr txBox="1"/>
          <p:nvPr/>
        </p:nvSpPr>
        <p:spPr>
          <a:xfrm>
            <a:off x="590514" y="1334416"/>
            <a:ext cx="7992888" cy="3416320"/>
          </a:xfrm>
          <a:prstGeom prst="rect">
            <a:avLst/>
          </a:prstGeom>
          <a:noFill/>
        </p:spPr>
        <p:txBody>
          <a:bodyPr wrap="square" rtlCol="0">
            <a:spAutoFit/>
          </a:bodyPr>
          <a:lstStyle/>
          <a:p>
            <a:pPr marL="342900" indent="-342900">
              <a:lnSpc>
                <a:spcPct val="150000"/>
              </a:lnSpc>
              <a:buAutoNum type="arabicPeriod"/>
            </a:pPr>
            <a:r>
              <a:rPr lang="es-ES" b="1" dirty="0">
                <a:solidFill>
                  <a:schemeClr val="bg2">
                    <a:lumMod val="10000"/>
                  </a:schemeClr>
                </a:solidFill>
                <a:latin typeface="Arial" panose="020B0604020202020204" pitchFamily="34" charset="0"/>
                <a:cs typeface="Arial" panose="020B0604020202020204" pitchFamily="34" charset="0"/>
              </a:rPr>
              <a:t>ESTUDIOS DE MERCADO</a:t>
            </a:r>
          </a:p>
          <a:p>
            <a:pPr marL="342900" indent="-342900">
              <a:lnSpc>
                <a:spcPct val="150000"/>
              </a:lnSpc>
              <a:buAutoNum type="arabicPeriod"/>
            </a:pPr>
            <a:r>
              <a:rPr lang="es-ES" b="1" dirty="0">
                <a:solidFill>
                  <a:schemeClr val="bg2">
                    <a:lumMod val="10000"/>
                  </a:schemeClr>
                </a:solidFill>
                <a:latin typeface="Arial" panose="020B0604020202020204" pitchFamily="34" charset="0"/>
                <a:cs typeface="Arial" panose="020B0604020202020204" pitchFamily="34" charset="0"/>
              </a:rPr>
              <a:t>DESCRIPCIÓN DE LA NECESIDAD</a:t>
            </a:r>
          </a:p>
          <a:p>
            <a:pPr marL="342900" indent="-342900">
              <a:lnSpc>
                <a:spcPct val="150000"/>
              </a:lnSpc>
              <a:buAutoNum type="arabicPeriod"/>
            </a:pPr>
            <a:r>
              <a:rPr lang="es-ES" b="1" dirty="0">
                <a:solidFill>
                  <a:schemeClr val="bg2">
                    <a:lumMod val="10000"/>
                  </a:schemeClr>
                </a:solidFill>
                <a:latin typeface="Arial" panose="020B0604020202020204" pitchFamily="34" charset="0"/>
                <a:cs typeface="Arial" panose="020B0604020202020204" pitchFamily="34" charset="0"/>
              </a:rPr>
              <a:t>PLAN DE EJECUCIÓN</a:t>
            </a:r>
          </a:p>
          <a:p>
            <a:pPr marL="342900" indent="-342900">
              <a:lnSpc>
                <a:spcPct val="150000"/>
              </a:lnSpc>
              <a:buAutoNum type="arabicPeriod"/>
            </a:pPr>
            <a:r>
              <a:rPr lang="es-ES" b="1" dirty="0">
                <a:solidFill>
                  <a:schemeClr val="bg2">
                    <a:lumMod val="10000"/>
                  </a:schemeClr>
                </a:solidFill>
                <a:latin typeface="Arial" panose="020B0604020202020204" pitchFamily="34" charset="0"/>
                <a:cs typeface="Arial" panose="020B0604020202020204" pitchFamily="34" charset="0"/>
              </a:rPr>
              <a:t>FORMA DE PAGO</a:t>
            </a:r>
          </a:p>
          <a:p>
            <a:pPr marL="342900" indent="-342900">
              <a:lnSpc>
                <a:spcPct val="150000"/>
              </a:lnSpc>
              <a:buAutoNum type="arabicPeriod"/>
            </a:pPr>
            <a:r>
              <a:rPr lang="es-ES" b="1" dirty="0">
                <a:solidFill>
                  <a:schemeClr val="bg2">
                    <a:lumMod val="10000"/>
                  </a:schemeClr>
                </a:solidFill>
                <a:latin typeface="Arial" panose="020B0604020202020204" pitchFamily="34" charset="0"/>
                <a:cs typeface="Arial" panose="020B0604020202020204" pitchFamily="34" charset="0"/>
              </a:rPr>
              <a:t>INDICADORES FINANCIEROS</a:t>
            </a:r>
          </a:p>
          <a:p>
            <a:pPr>
              <a:lnSpc>
                <a:spcPct val="150000"/>
              </a:lnSpc>
            </a:pPr>
            <a:endParaRPr lang="es-ES" b="1" dirty="0">
              <a:solidFill>
                <a:schemeClr val="bg2">
                  <a:lumMod val="10000"/>
                </a:schemeClr>
              </a:solidFill>
              <a:latin typeface="Arial" panose="020B0604020202020204" pitchFamily="34" charset="0"/>
              <a:cs typeface="Arial" panose="020B0604020202020204" pitchFamily="34" charset="0"/>
            </a:endParaRPr>
          </a:p>
          <a:p>
            <a:pPr marL="342900" indent="-342900">
              <a:lnSpc>
                <a:spcPct val="150000"/>
              </a:lnSpc>
              <a:buAutoNum type="arabicPeriod"/>
            </a:pPr>
            <a:endParaRPr lang="es-ES" b="1" dirty="0">
              <a:solidFill>
                <a:schemeClr val="bg2">
                  <a:lumMod val="10000"/>
                </a:schemeClr>
              </a:solidFill>
              <a:latin typeface="Arial" panose="020B0604020202020204" pitchFamily="34" charset="0"/>
              <a:cs typeface="Arial" panose="020B0604020202020204" pitchFamily="34" charset="0"/>
            </a:endParaRPr>
          </a:p>
          <a:p>
            <a:pPr>
              <a:lnSpc>
                <a:spcPct val="150000"/>
              </a:lnSpc>
            </a:pPr>
            <a:endParaRPr lang="es-CO" b="1" dirty="0">
              <a:solidFill>
                <a:schemeClr val="bg2">
                  <a:lumMod val="1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731991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fecha 3"/>
          <p:cNvSpPr>
            <a:spLocks noGrp="1"/>
          </p:cNvSpPr>
          <p:nvPr>
            <p:ph type="dt" sz="half" idx="10"/>
          </p:nvPr>
        </p:nvSpPr>
        <p:spPr/>
        <p:txBody>
          <a:bodyPr/>
          <a:lstStyle/>
          <a:p>
            <a:r>
              <a:rPr lang="es-CO" dirty="0"/>
              <a:t>3/09/2019</a:t>
            </a:r>
          </a:p>
        </p:txBody>
      </p:sp>
      <p:sp>
        <p:nvSpPr>
          <p:cNvPr id="5" name="Marcador de pie de página 4"/>
          <p:cNvSpPr>
            <a:spLocks noGrp="1"/>
          </p:cNvSpPr>
          <p:nvPr>
            <p:ph type="ftr" sz="quarter" idx="11"/>
          </p:nvPr>
        </p:nvSpPr>
        <p:spPr/>
        <p:txBody>
          <a:bodyPr/>
          <a:lstStyle/>
          <a:p>
            <a:r>
              <a:rPr lang="es-CO" dirty="0"/>
              <a:t>www.aerocivil.gov.co</a:t>
            </a:r>
          </a:p>
        </p:txBody>
      </p:sp>
      <p:sp>
        <p:nvSpPr>
          <p:cNvPr id="6" name="Marcador de número de diapositiva 5"/>
          <p:cNvSpPr>
            <a:spLocks noGrp="1"/>
          </p:cNvSpPr>
          <p:nvPr>
            <p:ph type="sldNum" sz="quarter" idx="12"/>
          </p:nvPr>
        </p:nvSpPr>
        <p:spPr/>
        <p:txBody>
          <a:bodyPr/>
          <a:lstStyle/>
          <a:p>
            <a:pPr>
              <a:defRPr/>
            </a:pPr>
            <a:fld id="{DC4FC1F3-9207-4F3A-A51F-1D1546FF0EC4}" type="slidenum">
              <a:rPr lang="es-ES" altLang="es-CO" smtClean="0"/>
              <a:pPr>
                <a:defRPr/>
              </a:pPr>
              <a:t>3</a:t>
            </a:fld>
            <a:endParaRPr lang="es-ES" altLang="es-CO" dirty="0"/>
          </a:p>
        </p:txBody>
      </p:sp>
      <p:sp>
        <p:nvSpPr>
          <p:cNvPr id="71" name="Título 1"/>
          <p:cNvSpPr txBox="1">
            <a:spLocks/>
          </p:cNvSpPr>
          <p:nvPr/>
        </p:nvSpPr>
        <p:spPr>
          <a:xfrm>
            <a:off x="407368" y="759588"/>
            <a:ext cx="8549464" cy="432048"/>
          </a:xfrm>
          <a:prstGeom prst="rect">
            <a:avLst/>
          </a:prstGeom>
        </p:spPr>
        <p:txBody>
          <a:bodyPr vert="horz" lIns="91440" tIns="45720" rIns="91440" bIns="45720" rtlCol="0" anchor="ctr">
            <a:noAutofit/>
          </a:bodyPr>
          <a:lstStyle>
            <a:lvl1pPr algn="l" defTabSz="457200" rtl="0" eaLnBrk="1" latinLnBrk="0" hangingPunct="1">
              <a:spcBef>
                <a:spcPct val="0"/>
              </a:spcBef>
              <a:buNone/>
              <a:defRPr sz="3600" b="1" kern="1200">
                <a:solidFill>
                  <a:srgbClr val="404040"/>
                </a:solidFill>
                <a:latin typeface="Arial"/>
                <a:ea typeface="+mj-ea"/>
                <a:cs typeface="Arial"/>
              </a:defRPr>
            </a:lvl1pPr>
          </a:lstStyle>
          <a:p>
            <a:r>
              <a:rPr lang="es-CO" sz="2600" dirty="0">
                <a:solidFill>
                  <a:srgbClr val="2383B5"/>
                </a:solidFill>
              </a:rPr>
              <a:t>1. ESTUDIOS DE MERCADO </a:t>
            </a:r>
          </a:p>
        </p:txBody>
      </p:sp>
      <p:grpSp>
        <p:nvGrpSpPr>
          <p:cNvPr id="72" name="Grupo 71">
            <a:extLst>
              <a:ext uri="{FF2B5EF4-FFF2-40B4-BE49-F238E27FC236}">
                <a16:creationId xmlns:a16="http://schemas.microsoft.com/office/drawing/2014/main" id="{A5ED2C8B-8F3F-4AEA-88E2-9A7E633377D2}"/>
              </a:ext>
            </a:extLst>
          </p:cNvPr>
          <p:cNvGrpSpPr/>
          <p:nvPr/>
        </p:nvGrpSpPr>
        <p:grpSpPr>
          <a:xfrm>
            <a:off x="9192344" y="-1"/>
            <a:ext cx="2999656" cy="1501421"/>
            <a:chOff x="8784976" y="199386"/>
            <a:chExt cx="2999656" cy="1501421"/>
          </a:xfrm>
        </p:grpSpPr>
        <p:sp>
          <p:nvSpPr>
            <p:cNvPr id="74" name="Rectángulo 73">
              <a:extLst>
                <a:ext uri="{FF2B5EF4-FFF2-40B4-BE49-F238E27FC236}">
                  <a16:creationId xmlns:a16="http://schemas.microsoft.com/office/drawing/2014/main" id="{145C8B56-E0F9-47D3-AD3A-A7AF2C839F4D}"/>
                </a:ext>
              </a:extLst>
            </p:cNvPr>
            <p:cNvSpPr/>
            <p:nvPr/>
          </p:nvSpPr>
          <p:spPr>
            <a:xfrm>
              <a:off x="8784976" y="199386"/>
              <a:ext cx="2999656" cy="1501421"/>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O" dirty="0"/>
            </a:p>
          </p:txBody>
        </p:sp>
        <p:pic>
          <p:nvPicPr>
            <p:cNvPr id="75" name="Imagen 74">
              <a:extLst>
                <a:ext uri="{FF2B5EF4-FFF2-40B4-BE49-F238E27FC236}">
                  <a16:creationId xmlns:a16="http://schemas.microsoft.com/office/drawing/2014/main" id="{723CC7AA-30D4-494E-B768-638518CA6C0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867190" y="232723"/>
              <a:ext cx="1314603" cy="1316260"/>
            </a:xfrm>
            <a:prstGeom prst="rect">
              <a:avLst/>
            </a:prstGeom>
          </p:spPr>
        </p:pic>
      </p:grpSp>
      <p:sp>
        <p:nvSpPr>
          <p:cNvPr id="84" name="Título 1"/>
          <p:cNvSpPr txBox="1">
            <a:spLocks/>
          </p:cNvSpPr>
          <p:nvPr/>
        </p:nvSpPr>
        <p:spPr>
          <a:xfrm>
            <a:off x="407368" y="1191636"/>
            <a:ext cx="11377264" cy="1373268"/>
          </a:xfrm>
          <a:prstGeom prst="rect">
            <a:avLst/>
          </a:prstGeom>
        </p:spPr>
        <p:txBody>
          <a:bodyPr vert="horz" lIns="91440" tIns="45720" rIns="91440" bIns="45720" rtlCol="0" anchor="ctr">
            <a:noAutofit/>
          </a:bodyPr>
          <a:lstStyle>
            <a:lvl1pPr algn="l" defTabSz="457200" rtl="0" eaLnBrk="1" latinLnBrk="0" hangingPunct="1">
              <a:spcBef>
                <a:spcPct val="0"/>
              </a:spcBef>
              <a:buNone/>
              <a:defRPr sz="3600" b="1" kern="1200">
                <a:solidFill>
                  <a:srgbClr val="404040"/>
                </a:solidFill>
                <a:latin typeface="Arial"/>
                <a:ea typeface="+mj-ea"/>
                <a:cs typeface="Arial"/>
              </a:defRPr>
            </a:lvl1pPr>
          </a:lstStyle>
          <a:p>
            <a:pPr algn="just">
              <a:lnSpc>
                <a:spcPct val="150000"/>
              </a:lnSpc>
            </a:pPr>
            <a:r>
              <a:rPr lang="es-CO" sz="1200" b="0" dirty="0">
                <a:solidFill>
                  <a:schemeClr val="bg2">
                    <a:lumMod val="10000"/>
                  </a:schemeClr>
                </a:solidFill>
              </a:rPr>
              <a:t>La Dirección de Servicios Aeroportuarios, con el fin de determinar el valor estimado del presente proyecto, solicito a 19 compañías con experiencia </a:t>
            </a:r>
            <a:r>
              <a:rPr lang="es-MX" sz="1200" b="0" dirty="0">
                <a:solidFill>
                  <a:schemeClr val="bg2">
                    <a:lumMod val="10000"/>
                  </a:schemeClr>
                </a:solidFill>
              </a:rPr>
              <a:t>en el suministro y mantenimiento de Circuitos Cerrados de Televisión y control de acceso</a:t>
            </a:r>
            <a:r>
              <a:rPr lang="es-CO" sz="1200" b="0" dirty="0">
                <a:solidFill>
                  <a:schemeClr val="bg2">
                    <a:lumMod val="10000"/>
                  </a:schemeClr>
                </a:solidFill>
              </a:rPr>
              <a:t>, </a:t>
            </a:r>
            <a:r>
              <a:rPr lang="es-MX" sz="1200" b="0" dirty="0">
                <a:solidFill>
                  <a:schemeClr val="bg2">
                    <a:lumMod val="10000"/>
                  </a:schemeClr>
                </a:solidFill>
              </a:rPr>
              <a:t>el envío del listado de precios de los servicios requeridos para este proyecto</a:t>
            </a:r>
            <a:r>
              <a:rPr lang="es-CO" sz="1200" b="0" dirty="0">
                <a:solidFill>
                  <a:schemeClr val="bg2">
                    <a:lumMod val="10000"/>
                  </a:schemeClr>
                </a:solidFill>
              </a:rPr>
              <a:t>. Cinco compañías presentaron listado de precios: </a:t>
            </a:r>
            <a:r>
              <a:rPr lang="es-MX" sz="1200" b="0" dirty="0">
                <a:solidFill>
                  <a:schemeClr val="bg2">
                    <a:lumMod val="10000"/>
                  </a:schemeClr>
                </a:solidFill>
              </a:rPr>
              <a:t>Compañía Interamericana de Seguridad y Servicios Ltda., Compañía Internacional de Integración S.A., DASI Electrónicos S.A.S, </a:t>
            </a:r>
            <a:r>
              <a:rPr lang="es-MX" sz="1200" b="0" dirty="0" err="1">
                <a:solidFill>
                  <a:schemeClr val="bg2">
                    <a:lumMod val="10000"/>
                  </a:schemeClr>
                </a:solidFill>
              </a:rPr>
              <a:t>Itelca</a:t>
            </a:r>
            <a:r>
              <a:rPr lang="es-MX" sz="1200" b="0" dirty="0">
                <a:solidFill>
                  <a:schemeClr val="bg2">
                    <a:lumMod val="10000"/>
                  </a:schemeClr>
                </a:solidFill>
              </a:rPr>
              <a:t> S.A.S. y   Security Video </a:t>
            </a:r>
            <a:r>
              <a:rPr lang="es-MX" sz="1200" b="0" dirty="0" err="1">
                <a:solidFill>
                  <a:schemeClr val="bg2">
                    <a:lumMod val="10000"/>
                  </a:schemeClr>
                </a:solidFill>
              </a:rPr>
              <a:t>Equipment</a:t>
            </a:r>
            <a:r>
              <a:rPr lang="es-MX" sz="1200" b="0" dirty="0">
                <a:solidFill>
                  <a:schemeClr val="bg2">
                    <a:lumMod val="10000"/>
                  </a:schemeClr>
                </a:solidFill>
              </a:rPr>
              <a:t> S.A.S</a:t>
            </a:r>
            <a:r>
              <a:rPr lang="es-CO" sz="1200" b="0" dirty="0">
                <a:solidFill>
                  <a:schemeClr val="bg2">
                    <a:lumMod val="10000"/>
                  </a:schemeClr>
                </a:solidFill>
              </a:rPr>
              <a:t>  </a:t>
            </a:r>
            <a:endParaRPr lang="es-CO" sz="1800" b="0" dirty="0">
              <a:solidFill>
                <a:schemeClr val="bg2">
                  <a:lumMod val="10000"/>
                </a:schemeClr>
              </a:solidFill>
            </a:endParaRPr>
          </a:p>
        </p:txBody>
      </p:sp>
      <p:sp>
        <p:nvSpPr>
          <p:cNvPr id="2" name="1 Rectángulo"/>
          <p:cNvSpPr/>
          <p:nvPr/>
        </p:nvSpPr>
        <p:spPr>
          <a:xfrm>
            <a:off x="363825" y="2636912"/>
            <a:ext cx="11181793" cy="612155"/>
          </a:xfrm>
          <a:prstGeom prst="rect">
            <a:avLst/>
          </a:prstGeom>
        </p:spPr>
        <p:txBody>
          <a:bodyPr wrap="square">
            <a:spAutoFit/>
          </a:bodyPr>
          <a:lstStyle/>
          <a:p>
            <a:pPr algn="just">
              <a:lnSpc>
                <a:spcPct val="150000"/>
              </a:lnSpc>
            </a:pPr>
            <a:r>
              <a:rPr lang="es-CO" sz="1200" dirty="0">
                <a:solidFill>
                  <a:schemeClr val="bg2">
                    <a:lumMod val="10000"/>
                  </a:schemeClr>
                </a:solidFill>
                <a:latin typeface="Arial"/>
                <a:ea typeface="+mj-ea"/>
                <a:cs typeface="Arial"/>
              </a:rPr>
              <a:t>Una vez realizado el consolidado del estudio de mercado, se determinó que el valor estimado del presente proyecto es por valor de $ 133.143.488  el cual se resume en el cuadro de Análisis de Costos Estimados.</a:t>
            </a:r>
            <a:endParaRPr lang="es-ES" sz="1200" dirty="0">
              <a:solidFill>
                <a:schemeClr val="bg2">
                  <a:lumMod val="10000"/>
                </a:schemeClr>
              </a:solidFill>
              <a:latin typeface="Arial"/>
              <a:ea typeface="+mj-ea"/>
              <a:cs typeface="Arial"/>
            </a:endParaRPr>
          </a:p>
        </p:txBody>
      </p:sp>
      <p:graphicFrame>
        <p:nvGraphicFramePr>
          <p:cNvPr id="3" name="2 Tabla"/>
          <p:cNvGraphicFramePr>
            <a:graphicFrameLocks noGrp="1"/>
          </p:cNvGraphicFramePr>
          <p:nvPr>
            <p:extLst>
              <p:ext uri="{D42A27DB-BD31-4B8C-83A1-F6EECF244321}">
                <p14:modId xmlns:p14="http://schemas.microsoft.com/office/powerpoint/2010/main" val="1659131791"/>
              </p:ext>
            </p:extLst>
          </p:nvPr>
        </p:nvGraphicFramePr>
        <p:xfrm>
          <a:off x="4334541" y="3283243"/>
          <a:ext cx="3240360" cy="777787"/>
        </p:xfrm>
        <a:graphic>
          <a:graphicData uri="http://schemas.openxmlformats.org/drawingml/2006/table">
            <a:tbl>
              <a:tblPr firstRow="1" firstCol="1" bandRow="1">
                <a:tableStyleId>{5C22544A-7EE6-4342-B048-85BDC9FD1C3A}</a:tableStyleId>
              </a:tblPr>
              <a:tblGrid>
                <a:gridCol w="1580663">
                  <a:extLst>
                    <a:ext uri="{9D8B030D-6E8A-4147-A177-3AD203B41FA5}">
                      <a16:colId xmlns:a16="http://schemas.microsoft.com/office/drawing/2014/main" val="20000"/>
                    </a:ext>
                  </a:extLst>
                </a:gridCol>
                <a:gridCol w="1659697">
                  <a:extLst>
                    <a:ext uri="{9D8B030D-6E8A-4147-A177-3AD203B41FA5}">
                      <a16:colId xmlns:a16="http://schemas.microsoft.com/office/drawing/2014/main" val="20001"/>
                    </a:ext>
                  </a:extLst>
                </a:gridCol>
              </a:tblGrid>
              <a:tr h="236596">
                <a:tc>
                  <a:txBody>
                    <a:bodyPr/>
                    <a:lstStyle/>
                    <a:p>
                      <a:pPr algn="ctr">
                        <a:lnSpc>
                          <a:spcPct val="120000"/>
                        </a:lnSpc>
                        <a:spcAft>
                          <a:spcPts val="0"/>
                        </a:spcAft>
                      </a:pPr>
                      <a:r>
                        <a:rPr lang="es-CO" sz="1000" dirty="0">
                          <a:effectLst/>
                        </a:rPr>
                        <a:t>VIGENCIA</a:t>
                      </a:r>
                      <a:endParaRPr lang="es-CO" sz="1050" dirty="0">
                        <a:effectLst/>
                        <a:latin typeface="Calibri"/>
                        <a:ea typeface="Times New Roman"/>
                        <a:cs typeface="Times New Roman"/>
                      </a:endParaRPr>
                    </a:p>
                  </a:txBody>
                  <a:tcPr marL="44450" marR="44450" marT="0" marB="0" anchor="ctr"/>
                </a:tc>
                <a:tc>
                  <a:txBody>
                    <a:bodyPr/>
                    <a:lstStyle/>
                    <a:p>
                      <a:pPr algn="ctr">
                        <a:lnSpc>
                          <a:spcPct val="120000"/>
                        </a:lnSpc>
                        <a:spcAft>
                          <a:spcPts val="0"/>
                        </a:spcAft>
                      </a:pPr>
                      <a:r>
                        <a:rPr lang="es-CO" sz="1000">
                          <a:effectLst/>
                        </a:rPr>
                        <a:t>PRESUPUESTO</a:t>
                      </a:r>
                      <a:endParaRPr lang="es-CO" sz="1050">
                        <a:effectLst/>
                        <a:latin typeface="Calibri"/>
                        <a:ea typeface="Times New Roman"/>
                        <a:cs typeface="Times New Roman"/>
                      </a:endParaRPr>
                    </a:p>
                  </a:txBody>
                  <a:tcPr marL="44450" marR="44450" marT="0" marB="0" anchor="ctr"/>
                </a:tc>
                <a:extLst>
                  <a:ext uri="{0D108BD9-81ED-4DB2-BD59-A6C34878D82A}">
                    <a16:rowId xmlns:a16="http://schemas.microsoft.com/office/drawing/2014/main" val="10000"/>
                  </a:ext>
                </a:extLst>
              </a:tr>
              <a:tr h="269201">
                <a:tc>
                  <a:txBody>
                    <a:bodyPr/>
                    <a:lstStyle/>
                    <a:p>
                      <a:pPr algn="ctr">
                        <a:lnSpc>
                          <a:spcPct val="120000"/>
                        </a:lnSpc>
                        <a:spcAft>
                          <a:spcPts val="0"/>
                        </a:spcAft>
                      </a:pPr>
                      <a:r>
                        <a:rPr lang="es-CO" sz="1000">
                          <a:effectLst/>
                        </a:rPr>
                        <a:t>2021</a:t>
                      </a:r>
                      <a:endParaRPr lang="es-CO" sz="1050">
                        <a:effectLst/>
                        <a:latin typeface="Calibri"/>
                        <a:ea typeface="Times New Roman"/>
                        <a:cs typeface="Times New Roman"/>
                      </a:endParaRPr>
                    </a:p>
                  </a:txBody>
                  <a:tcPr marL="44450" marR="44450" marT="0" marB="0" anchor="ctr"/>
                </a:tc>
                <a:tc>
                  <a:txBody>
                    <a:bodyPr/>
                    <a:lstStyle/>
                    <a:p>
                      <a:pPr algn="r">
                        <a:lnSpc>
                          <a:spcPct val="120000"/>
                        </a:lnSpc>
                        <a:spcAft>
                          <a:spcPts val="0"/>
                        </a:spcAft>
                      </a:pPr>
                      <a:r>
                        <a:rPr lang="es-CO" sz="1000" b="1" dirty="0">
                          <a:solidFill>
                            <a:schemeClr val="bg2">
                              <a:lumMod val="10000"/>
                            </a:schemeClr>
                          </a:solidFill>
                          <a:effectLst/>
                        </a:rPr>
                        <a:t>133.143.488</a:t>
                      </a:r>
                      <a:endParaRPr lang="es-CO" sz="1050" b="1" dirty="0">
                        <a:solidFill>
                          <a:schemeClr val="bg2">
                            <a:lumMod val="10000"/>
                          </a:schemeClr>
                        </a:solidFill>
                        <a:effectLst/>
                        <a:latin typeface="Calibri"/>
                        <a:ea typeface="Times New Roman"/>
                        <a:cs typeface="Times New Roman"/>
                      </a:endParaRPr>
                    </a:p>
                  </a:txBody>
                  <a:tcPr marL="44450" marR="44450" marT="0" marB="0" anchor="ctr"/>
                </a:tc>
                <a:extLst>
                  <a:ext uri="{0D108BD9-81ED-4DB2-BD59-A6C34878D82A}">
                    <a16:rowId xmlns:a16="http://schemas.microsoft.com/office/drawing/2014/main" val="10002"/>
                  </a:ext>
                </a:extLst>
              </a:tr>
              <a:tr h="271990">
                <a:tc>
                  <a:txBody>
                    <a:bodyPr/>
                    <a:lstStyle/>
                    <a:p>
                      <a:pPr algn="ctr">
                        <a:lnSpc>
                          <a:spcPct val="120000"/>
                        </a:lnSpc>
                        <a:spcAft>
                          <a:spcPts val="0"/>
                        </a:spcAft>
                      </a:pPr>
                      <a:r>
                        <a:rPr lang="es-CO" sz="1000">
                          <a:effectLst/>
                        </a:rPr>
                        <a:t>TOTAL</a:t>
                      </a:r>
                      <a:endParaRPr lang="es-CO" sz="1050">
                        <a:effectLst/>
                        <a:latin typeface="Calibri"/>
                        <a:ea typeface="Times New Roman"/>
                        <a:cs typeface="Times New Roman"/>
                      </a:endParaRPr>
                    </a:p>
                  </a:txBody>
                  <a:tcPr marL="44450" marR="44450" marT="0" marB="0" anchor="ctr"/>
                </a:tc>
                <a:tc>
                  <a:txBody>
                    <a:bodyPr/>
                    <a:lstStyle/>
                    <a:p>
                      <a:pPr algn="r">
                        <a:lnSpc>
                          <a:spcPct val="120000"/>
                        </a:lnSpc>
                        <a:spcAft>
                          <a:spcPts val="0"/>
                        </a:spcAft>
                      </a:pPr>
                      <a:r>
                        <a:rPr lang="es-CO" sz="1000" b="1" dirty="0">
                          <a:solidFill>
                            <a:schemeClr val="bg2">
                              <a:lumMod val="10000"/>
                            </a:schemeClr>
                          </a:solidFill>
                          <a:effectLst/>
                        </a:rPr>
                        <a:t>133.143.488</a:t>
                      </a:r>
                      <a:endParaRPr lang="es-CO" sz="1050" b="1" dirty="0">
                        <a:solidFill>
                          <a:schemeClr val="bg2">
                            <a:lumMod val="10000"/>
                          </a:schemeClr>
                        </a:solidFill>
                        <a:effectLst/>
                        <a:latin typeface="Calibri"/>
                        <a:ea typeface="Times New Roman"/>
                        <a:cs typeface="Times New Roman"/>
                      </a:endParaRPr>
                    </a:p>
                  </a:txBody>
                  <a:tcPr marL="44450" marR="44450" marT="0" marB="0" anchor="ctr"/>
                </a:tc>
                <a:extLst>
                  <a:ext uri="{0D108BD9-81ED-4DB2-BD59-A6C34878D82A}">
                    <a16:rowId xmlns:a16="http://schemas.microsoft.com/office/drawing/2014/main" val="10003"/>
                  </a:ext>
                </a:extLst>
              </a:tr>
            </a:tbl>
          </a:graphicData>
        </a:graphic>
      </p:graphicFrame>
      <p:graphicFrame>
        <p:nvGraphicFramePr>
          <p:cNvPr id="7" name="6 Tabla"/>
          <p:cNvGraphicFramePr>
            <a:graphicFrameLocks noGrp="1"/>
          </p:cNvGraphicFramePr>
          <p:nvPr>
            <p:extLst>
              <p:ext uri="{D42A27DB-BD31-4B8C-83A1-F6EECF244321}">
                <p14:modId xmlns:p14="http://schemas.microsoft.com/office/powerpoint/2010/main" val="178782672"/>
              </p:ext>
            </p:extLst>
          </p:nvPr>
        </p:nvGraphicFramePr>
        <p:xfrm>
          <a:off x="3749366" y="4725144"/>
          <a:ext cx="4410710" cy="1506855"/>
        </p:xfrm>
        <a:graphic>
          <a:graphicData uri="http://schemas.openxmlformats.org/drawingml/2006/table">
            <a:tbl>
              <a:tblPr firstRow="1" firstCol="1" bandRow="1">
                <a:tableStyleId>{5C22544A-7EE6-4342-B048-85BDC9FD1C3A}</a:tableStyleId>
              </a:tblPr>
              <a:tblGrid>
                <a:gridCol w="1200045">
                  <a:extLst>
                    <a:ext uri="{9D8B030D-6E8A-4147-A177-3AD203B41FA5}">
                      <a16:colId xmlns:a16="http://schemas.microsoft.com/office/drawing/2014/main" val="20000"/>
                    </a:ext>
                  </a:extLst>
                </a:gridCol>
                <a:gridCol w="1200045">
                  <a:extLst>
                    <a:ext uri="{9D8B030D-6E8A-4147-A177-3AD203B41FA5}">
                      <a16:colId xmlns:a16="http://schemas.microsoft.com/office/drawing/2014/main" val="20001"/>
                    </a:ext>
                  </a:extLst>
                </a:gridCol>
                <a:gridCol w="1005310">
                  <a:extLst>
                    <a:ext uri="{9D8B030D-6E8A-4147-A177-3AD203B41FA5}">
                      <a16:colId xmlns:a16="http://schemas.microsoft.com/office/drawing/2014/main" val="20002"/>
                    </a:ext>
                  </a:extLst>
                </a:gridCol>
                <a:gridCol w="1005310">
                  <a:extLst>
                    <a:ext uri="{9D8B030D-6E8A-4147-A177-3AD203B41FA5}">
                      <a16:colId xmlns:a16="http://schemas.microsoft.com/office/drawing/2014/main" val="20003"/>
                    </a:ext>
                  </a:extLst>
                </a:gridCol>
              </a:tblGrid>
              <a:tr h="161925">
                <a:tc>
                  <a:txBody>
                    <a:bodyPr/>
                    <a:lstStyle/>
                    <a:p>
                      <a:endParaRPr lang="es-CO" sz="1000" dirty="0">
                        <a:effectLst/>
                        <a:latin typeface="Times New Roman"/>
                      </a:endParaRPr>
                    </a:p>
                  </a:txBody>
                  <a:tcPr marL="44450" marR="44450" marT="0" marB="0" anchor="b"/>
                </a:tc>
                <a:tc>
                  <a:txBody>
                    <a:bodyPr/>
                    <a:lstStyle/>
                    <a:p>
                      <a:endParaRPr lang="es-CO" sz="1000">
                        <a:effectLst/>
                        <a:latin typeface="Times New Roman"/>
                      </a:endParaRPr>
                    </a:p>
                  </a:txBody>
                  <a:tcPr marL="44450" marR="44450" marT="0" marB="0" anchor="b"/>
                </a:tc>
                <a:tc>
                  <a:txBody>
                    <a:bodyPr/>
                    <a:lstStyle/>
                    <a:p>
                      <a:pPr algn="ctr">
                        <a:spcAft>
                          <a:spcPts val="0"/>
                        </a:spcAft>
                      </a:pPr>
                      <a:r>
                        <a:rPr lang="es-CO" sz="1000" dirty="0">
                          <a:effectLst/>
                        </a:rPr>
                        <a:t>LETICIA</a:t>
                      </a:r>
                      <a:endParaRPr lang="es-CO" sz="1000" dirty="0">
                        <a:effectLst/>
                        <a:latin typeface="Times New Roman"/>
                        <a:ea typeface="Times New Roman"/>
                      </a:endParaRPr>
                    </a:p>
                  </a:txBody>
                  <a:tcPr marL="44450" marR="44450" marT="0" marB="0" anchor="ctr"/>
                </a:tc>
                <a:tc>
                  <a:txBody>
                    <a:bodyPr/>
                    <a:lstStyle/>
                    <a:p>
                      <a:pPr algn="ctr">
                        <a:spcAft>
                          <a:spcPts val="0"/>
                        </a:spcAft>
                      </a:pPr>
                      <a:r>
                        <a:rPr lang="es-CO" sz="1000">
                          <a:effectLst/>
                        </a:rPr>
                        <a:t>ARMENIA</a:t>
                      </a:r>
                      <a:endParaRPr lang="es-CO" sz="1000">
                        <a:effectLst/>
                        <a:latin typeface="Times New Roman"/>
                        <a:ea typeface="Times New Roman"/>
                      </a:endParaRPr>
                    </a:p>
                  </a:txBody>
                  <a:tcPr marL="44450" marR="44450" marT="0" marB="0" anchor="ctr"/>
                </a:tc>
                <a:extLst>
                  <a:ext uri="{0D108BD9-81ED-4DB2-BD59-A6C34878D82A}">
                    <a16:rowId xmlns:a16="http://schemas.microsoft.com/office/drawing/2014/main" val="10000"/>
                  </a:ext>
                </a:extLst>
              </a:tr>
              <a:tr h="142875">
                <a:tc rowSpan="3">
                  <a:txBody>
                    <a:bodyPr/>
                    <a:lstStyle/>
                    <a:p>
                      <a:pPr algn="ctr">
                        <a:spcAft>
                          <a:spcPts val="0"/>
                        </a:spcAft>
                      </a:pPr>
                      <a:r>
                        <a:rPr lang="es-CO" sz="800">
                          <a:effectLst/>
                        </a:rPr>
                        <a:t>CCTV</a:t>
                      </a:r>
                      <a:endParaRPr lang="es-CO" sz="1000">
                        <a:effectLst/>
                        <a:latin typeface="Times New Roman"/>
                        <a:ea typeface="Times New Roman"/>
                      </a:endParaRPr>
                    </a:p>
                  </a:txBody>
                  <a:tcPr marL="44450" marR="44450" marT="0" marB="0" anchor="ctr"/>
                </a:tc>
                <a:tc>
                  <a:txBody>
                    <a:bodyPr/>
                    <a:lstStyle/>
                    <a:p>
                      <a:pPr algn="ctr">
                        <a:spcAft>
                          <a:spcPts val="0"/>
                        </a:spcAft>
                      </a:pPr>
                      <a:r>
                        <a:rPr lang="es-CO" sz="800" dirty="0">
                          <a:solidFill>
                            <a:schemeClr val="bg2">
                              <a:lumMod val="10000"/>
                            </a:schemeClr>
                          </a:solidFill>
                          <a:effectLst/>
                        </a:rPr>
                        <a:t>PLATAFORMA</a:t>
                      </a:r>
                      <a:endParaRPr lang="es-CO" sz="1000" dirty="0">
                        <a:solidFill>
                          <a:schemeClr val="bg2">
                            <a:lumMod val="10000"/>
                          </a:schemeClr>
                        </a:solidFill>
                        <a:effectLst/>
                        <a:latin typeface="Times New Roman"/>
                        <a:ea typeface="Times New Roman"/>
                      </a:endParaRPr>
                    </a:p>
                  </a:txBody>
                  <a:tcPr marL="44450" marR="44450" marT="0" marB="0" anchor="b"/>
                </a:tc>
                <a:tc>
                  <a:txBody>
                    <a:bodyPr/>
                    <a:lstStyle/>
                    <a:p>
                      <a:pPr algn="ctr">
                        <a:spcAft>
                          <a:spcPts val="0"/>
                        </a:spcAft>
                      </a:pPr>
                      <a:r>
                        <a:rPr lang="es-CO" sz="800">
                          <a:solidFill>
                            <a:schemeClr val="bg2">
                              <a:lumMod val="10000"/>
                            </a:schemeClr>
                          </a:solidFill>
                          <a:effectLst/>
                        </a:rPr>
                        <a:t>TYCO - EXACQVISION</a:t>
                      </a:r>
                      <a:endParaRPr lang="es-CO" sz="1000">
                        <a:solidFill>
                          <a:schemeClr val="bg2">
                            <a:lumMod val="10000"/>
                          </a:schemeClr>
                        </a:solidFill>
                        <a:effectLst/>
                        <a:latin typeface="Times New Roman"/>
                        <a:ea typeface="Times New Roman"/>
                      </a:endParaRPr>
                    </a:p>
                  </a:txBody>
                  <a:tcPr marL="44450" marR="44450" marT="0" marB="0" anchor="b"/>
                </a:tc>
                <a:tc>
                  <a:txBody>
                    <a:bodyPr/>
                    <a:lstStyle/>
                    <a:p>
                      <a:pPr algn="ctr">
                        <a:spcAft>
                          <a:spcPts val="0"/>
                        </a:spcAft>
                      </a:pPr>
                      <a:r>
                        <a:rPr lang="es-CO" sz="800">
                          <a:solidFill>
                            <a:schemeClr val="bg2">
                              <a:lumMod val="10000"/>
                            </a:schemeClr>
                          </a:solidFill>
                          <a:effectLst/>
                        </a:rPr>
                        <a:t>TYCO - EXACQVISION</a:t>
                      </a:r>
                      <a:endParaRPr lang="es-CO" sz="1000">
                        <a:solidFill>
                          <a:schemeClr val="bg2">
                            <a:lumMod val="10000"/>
                          </a:schemeClr>
                        </a:solidFill>
                        <a:effectLst/>
                        <a:latin typeface="Times New Roman"/>
                        <a:ea typeface="Times New Roman"/>
                      </a:endParaRPr>
                    </a:p>
                  </a:txBody>
                  <a:tcPr marL="44450" marR="44450" marT="0" marB="0" anchor="b"/>
                </a:tc>
                <a:extLst>
                  <a:ext uri="{0D108BD9-81ED-4DB2-BD59-A6C34878D82A}">
                    <a16:rowId xmlns:a16="http://schemas.microsoft.com/office/drawing/2014/main" val="10001"/>
                  </a:ext>
                </a:extLst>
              </a:tr>
              <a:tr h="142875">
                <a:tc vMerge="1">
                  <a:txBody>
                    <a:bodyPr/>
                    <a:lstStyle/>
                    <a:p>
                      <a:endParaRPr lang="es-CO"/>
                    </a:p>
                  </a:txBody>
                  <a:tcPr/>
                </a:tc>
                <a:tc>
                  <a:txBody>
                    <a:bodyPr/>
                    <a:lstStyle/>
                    <a:p>
                      <a:pPr algn="ctr">
                        <a:spcAft>
                          <a:spcPts val="0"/>
                        </a:spcAft>
                      </a:pPr>
                      <a:r>
                        <a:rPr lang="es-CO" sz="800" dirty="0">
                          <a:solidFill>
                            <a:schemeClr val="bg2">
                              <a:lumMod val="10000"/>
                            </a:schemeClr>
                          </a:solidFill>
                          <a:effectLst/>
                        </a:rPr>
                        <a:t>MARCA</a:t>
                      </a:r>
                      <a:endParaRPr lang="es-CO" sz="1000" dirty="0">
                        <a:solidFill>
                          <a:schemeClr val="bg2">
                            <a:lumMod val="10000"/>
                          </a:schemeClr>
                        </a:solidFill>
                        <a:effectLst/>
                        <a:latin typeface="Times New Roman"/>
                        <a:ea typeface="Times New Roman"/>
                      </a:endParaRPr>
                    </a:p>
                  </a:txBody>
                  <a:tcPr marL="44450" marR="44450" marT="0" marB="0" anchor="b"/>
                </a:tc>
                <a:tc>
                  <a:txBody>
                    <a:bodyPr/>
                    <a:lstStyle/>
                    <a:p>
                      <a:pPr algn="ctr">
                        <a:spcAft>
                          <a:spcPts val="0"/>
                        </a:spcAft>
                      </a:pPr>
                      <a:r>
                        <a:rPr lang="es-CO" sz="800">
                          <a:solidFill>
                            <a:schemeClr val="bg2">
                              <a:lumMod val="10000"/>
                            </a:schemeClr>
                          </a:solidFill>
                          <a:effectLst/>
                        </a:rPr>
                        <a:t>AXIS </a:t>
                      </a:r>
                      <a:endParaRPr lang="es-CO" sz="1000">
                        <a:solidFill>
                          <a:schemeClr val="bg2">
                            <a:lumMod val="10000"/>
                          </a:schemeClr>
                        </a:solidFill>
                        <a:effectLst/>
                        <a:latin typeface="Times New Roman"/>
                        <a:ea typeface="Times New Roman"/>
                      </a:endParaRPr>
                    </a:p>
                  </a:txBody>
                  <a:tcPr marL="44450" marR="44450" marT="0" marB="0" anchor="b"/>
                </a:tc>
                <a:tc>
                  <a:txBody>
                    <a:bodyPr/>
                    <a:lstStyle/>
                    <a:p>
                      <a:pPr algn="ctr">
                        <a:spcAft>
                          <a:spcPts val="0"/>
                        </a:spcAft>
                      </a:pPr>
                      <a:r>
                        <a:rPr lang="es-CO" sz="800">
                          <a:solidFill>
                            <a:schemeClr val="bg2">
                              <a:lumMod val="10000"/>
                            </a:schemeClr>
                          </a:solidFill>
                          <a:effectLst/>
                        </a:rPr>
                        <a:t>TYCO ILLUSTRA</a:t>
                      </a:r>
                      <a:endParaRPr lang="es-CO" sz="1000">
                        <a:solidFill>
                          <a:schemeClr val="bg2">
                            <a:lumMod val="10000"/>
                          </a:schemeClr>
                        </a:solidFill>
                        <a:effectLst/>
                        <a:latin typeface="Times New Roman"/>
                        <a:ea typeface="Times New Roman"/>
                      </a:endParaRPr>
                    </a:p>
                  </a:txBody>
                  <a:tcPr marL="44450" marR="44450" marT="0" marB="0" anchor="b"/>
                </a:tc>
                <a:extLst>
                  <a:ext uri="{0D108BD9-81ED-4DB2-BD59-A6C34878D82A}">
                    <a16:rowId xmlns:a16="http://schemas.microsoft.com/office/drawing/2014/main" val="10002"/>
                  </a:ext>
                </a:extLst>
              </a:tr>
              <a:tr h="142875">
                <a:tc vMerge="1">
                  <a:txBody>
                    <a:bodyPr/>
                    <a:lstStyle/>
                    <a:p>
                      <a:endParaRPr lang="es-CO"/>
                    </a:p>
                  </a:txBody>
                  <a:tcPr/>
                </a:tc>
                <a:tc>
                  <a:txBody>
                    <a:bodyPr/>
                    <a:lstStyle/>
                    <a:p>
                      <a:pPr algn="ctr">
                        <a:spcAft>
                          <a:spcPts val="0"/>
                        </a:spcAft>
                      </a:pPr>
                      <a:r>
                        <a:rPr lang="es-CO" sz="800" dirty="0">
                          <a:solidFill>
                            <a:schemeClr val="bg2">
                              <a:lumMod val="10000"/>
                            </a:schemeClr>
                          </a:solidFill>
                          <a:effectLst/>
                        </a:rPr>
                        <a:t>CAMARAS</a:t>
                      </a:r>
                      <a:endParaRPr lang="es-CO" sz="1000" dirty="0">
                        <a:solidFill>
                          <a:schemeClr val="bg2">
                            <a:lumMod val="10000"/>
                          </a:schemeClr>
                        </a:solidFill>
                        <a:effectLst/>
                        <a:latin typeface="Times New Roman"/>
                        <a:ea typeface="Times New Roman"/>
                      </a:endParaRPr>
                    </a:p>
                  </a:txBody>
                  <a:tcPr marL="44450" marR="44450" marT="0" marB="0" anchor="b"/>
                </a:tc>
                <a:tc>
                  <a:txBody>
                    <a:bodyPr/>
                    <a:lstStyle/>
                    <a:p>
                      <a:pPr algn="ctr">
                        <a:spcAft>
                          <a:spcPts val="0"/>
                        </a:spcAft>
                      </a:pPr>
                      <a:r>
                        <a:rPr lang="es-CO" sz="800">
                          <a:solidFill>
                            <a:schemeClr val="bg2">
                              <a:lumMod val="10000"/>
                            </a:schemeClr>
                          </a:solidFill>
                          <a:effectLst/>
                        </a:rPr>
                        <a:t>168</a:t>
                      </a:r>
                      <a:endParaRPr lang="es-CO" sz="1000">
                        <a:solidFill>
                          <a:schemeClr val="bg2">
                            <a:lumMod val="10000"/>
                          </a:schemeClr>
                        </a:solidFill>
                        <a:effectLst/>
                        <a:latin typeface="Times New Roman"/>
                        <a:ea typeface="Times New Roman"/>
                      </a:endParaRPr>
                    </a:p>
                  </a:txBody>
                  <a:tcPr marL="44450" marR="44450" marT="0" marB="0" anchor="b"/>
                </a:tc>
                <a:tc>
                  <a:txBody>
                    <a:bodyPr/>
                    <a:lstStyle/>
                    <a:p>
                      <a:pPr algn="ctr">
                        <a:spcAft>
                          <a:spcPts val="0"/>
                        </a:spcAft>
                      </a:pPr>
                      <a:r>
                        <a:rPr lang="es-CO" sz="800">
                          <a:solidFill>
                            <a:schemeClr val="bg2">
                              <a:lumMod val="10000"/>
                            </a:schemeClr>
                          </a:solidFill>
                          <a:effectLst/>
                        </a:rPr>
                        <a:t>121</a:t>
                      </a:r>
                      <a:endParaRPr lang="es-CO" sz="1000">
                        <a:solidFill>
                          <a:schemeClr val="bg2">
                            <a:lumMod val="10000"/>
                          </a:schemeClr>
                        </a:solidFill>
                        <a:effectLst/>
                        <a:latin typeface="Times New Roman"/>
                        <a:ea typeface="Times New Roman"/>
                      </a:endParaRPr>
                    </a:p>
                  </a:txBody>
                  <a:tcPr marL="44450" marR="44450" marT="0" marB="0" anchor="b"/>
                </a:tc>
                <a:extLst>
                  <a:ext uri="{0D108BD9-81ED-4DB2-BD59-A6C34878D82A}">
                    <a16:rowId xmlns:a16="http://schemas.microsoft.com/office/drawing/2014/main" val="10003"/>
                  </a:ext>
                </a:extLst>
              </a:tr>
              <a:tr h="142875">
                <a:tc rowSpan="5">
                  <a:txBody>
                    <a:bodyPr/>
                    <a:lstStyle/>
                    <a:p>
                      <a:pPr algn="ctr">
                        <a:spcAft>
                          <a:spcPts val="0"/>
                        </a:spcAft>
                      </a:pPr>
                      <a:r>
                        <a:rPr lang="es-CO" sz="800">
                          <a:effectLst/>
                        </a:rPr>
                        <a:t>CONTROL DE ACCESO </a:t>
                      </a:r>
                      <a:endParaRPr lang="es-CO" sz="1000">
                        <a:effectLst/>
                        <a:latin typeface="Times New Roman"/>
                        <a:ea typeface="Times New Roman"/>
                      </a:endParaRPr>
                    </a:p>
                  </a:txBody>
                  <a:tcPr marL="44450" marR="44450" marT="0" marB="0" anchor="ctr"/>
                </a:tc>
                <a:tc>
                  <a:txBody>
                    <a:bodyPr/>
                    <a:lstStyle/>
                    <a:p>
                      <a:pPr algn="ctr">
                        <a:spcAft>
                          <a:spcPts val="0"/>
                        </a:spcAft>
                      </a:pPr>
                      <a:r>
                        <a:rPr lang="es-CO" sz="800" dirty="0">
                          <a:solidFill>
                            <a:schemeClr val="bg2">
                              <a:lumMod val="10000"/>
                            </a:schemeClr>
                          </a:solidFill>
                          <a:effectLst/>
                        </a:rPr>
                        <a:t>MARCA</a:t>
                      </a:r>
                      <a:endParaRPr lang="es-CO" sz="1000" dirty="0">
                        <a:solidFill>
                          <a:schemeClr val="bg2">
                            <a:lumMod val="10000"/>
                          </a:schemeClr>
                        </a:solidFill>
                        <a:effectLst/>
                        <a:latin typeface="Times New Roman"/>
                        <a:ea typeface="Times New Roman"/>
                      </a:endParaRPr>
                    </a:p>
                  </a:txBody>
                  <a:tcPr marL="44450" marR="44450" marT="0" marB="0" anchor="b"/>
                </a:tc>
                <a:tc>
                  <a:txBody>
                    <a:bodyPr/>
                    <a:lstStyle/>
                    <a:p>
                      <a:pPr algn="ctr">
                        <a:spcAft>
                          <a:spcPts val="0"/>
                        </a:spcAft>
                      </a:pPr>
                      <a:r>
                        <a:rPr lang="es-CO" sz="800" dirty="0">
                          <a:solidFill>
                            <a:schemeClr val="bg2">
                              <a:lumMod val="10000"/>
                            </a:schemeClr>
                          </a:solidFill>
                          <a:effectLst/>
                        </a:rPr>
                        <a:t>KANTECH- ENTRAPASS</a:t>
                      </a:r>
                      <a:endParaRPr lang="es-CO" sz="1000" dirty="0">
                        <a:solidFill>
                          <a:schemeClr val="bg2">
                            <a:lumMod val="10000"/>
                          </a:schemeClr>
                        </a:solidFill>
                        <a:effectLst/>
                        <a:latin typeface="Times New Roman"/>
                        <a:ea typeface="Times New Roman"/>
                      </a:endParaRPr>
                    </a:p>
                  </a:txBody>
                  <a:tcPr marL="44450" marR="44450" marT="0" marB="0" anchor="b"/>
                </a:tc>
                <a:tc>
                  <a:txBody>
                    <a:bodyPr/>
                    <a:lstStyle/>
                    <a:p>
                      <a:pPr algn="ctr">
                        <a:spcAft>
                          <a:spcPts val="0"/>
                        </a:spcAft>
                      </a:pPr>
                      <a:r>
                        <a:rPr lang="es-CO" sz="800">
                          <a:solidFill>
                            <a:schemeClr val="bg2">
                              <a:lumMod val="10000"/>
                            </a:schemeClr>
                          </a:solidFill>
                          <a:effectLst/>
                        </a:rPr>
                        <a:t>KANTECH- ENTRAPASS</a:t>
                      </a:r>
                      <a:endParaRPr lang="es-CO" sz="1000">
                        <a:solidFill>
                          <a:schemeClr val="bg2">
                            <a:lumMod val="10000"/>
                          </a:schemeClr>
                        </a:solidFill>
                        <a:effectLst/>
                        <a:latin typeface="Times New Roman"/>
                        <a:ea typeface="Times New Roman"/>
                      </a:endParaRPr>
                    </a:p>
                  </a:txBody>
                  <a:tcPr marL="44450" marR="44450" marT="0" marB="0" anchor="b"/>
                </a:tc>
                <a:extLst>
                  <a:ext uri="{0D108BD9-81ED-4DB2-BD59-A6C34878D82A}">
                    <a16:rowId xmlns:a16="http://schemas.microsoft.com/office/drawing/2014/main" val="10004"/>
                  </a:ext>
                </a:extLst>
              </a:tr>
              <a:tr h="142875">
                <a:tc vMerge="1">
                  <a:txBody>
                    <a:bodyPr/>
                    <a:lstStyle/>
                    <a:p>
                      <a:endParaRPr lang="es-CO"/>
                    </a:p>
                  </a:txBody>
                  <a:tcPr/>
                </a:tc>
                <a:tc>
                  <a:txBody>
                    <a:bodyPr/>
                    <a:lstStyle/>
                    <a:p>
                      <a:pPr algn="ctr">
                        <a:spcAft>
                          <a:spcPts val="0"/>
                        </a:spcAft>
                      </a:pPr>
                      <a:r>
                        <a:rPr lang="es-CO" sz="800">
                          <a:solidFill>
                            <a:schemeClr val="bg2">
                              <a:lumMod val="10000"/>
                            </a:schemeClr>
                          </a:solidFill>
                          <a:effectLst/>
                        </a:rPr>
                        <a:t>LECTORAS</a:t>
                      </a:r>
                      <a:endParaRPr lang="es-CO" sz="1000">
                        <a:solidFill>
                          <a:schemeClr val="bg2">
                            <a:lumMod val="10000"/>
                          </a:schemeClr>
                        </a:solidFill>
                        <a:effectLst/>
                        <a:latin typeface="Times New Roman"/>
                        <a:ea typeface="Times New Roman"/>
                      </a:endParaRPr>
                    </a:p>
                  </a:txBody>
                  <a:tcPr marL="44450" marR="44450" marT="0" marB="0" anchor="b"/>
                </a:tc>
                <a:tc>
                  <a:txBody>
                    <a:bodyPr/>
                    <a:lstStyle/>
                    <a:p>
                      <a:pPr algn="ctr">
                        <a:spcAft>
                          <a:spcPts val="0"/>
                        </a:spcAft>
                      </a:pPr>
                      <a:r>
                        <a:rPr lang="es-CO" sz="800" dirty="0">
                          <a:solidFill>
                            <a:schemeClr val="bg2">
                              <a:lumMod val="10000"/>
                            </a:schemeClr>
                          </a:solidFill>
                          <a:effectLst/>
                        </a:rPr>
                        <a:t>76</a:t>
                      </a:r>
                      <a:endParaRPr lang="es-CO" sz="1000" dirty="0">
                        <a:solidFill>
                          <a:schemeClr val="bg2">
                            <a:lumMod val="10000"/>
                          </a:schemeClr>
                        </a:solidFill>
                        <a:effectLst/>
                        <a:latin typeface="Times New Roman"/>
                        <a:ea typeface="Times New Roman"/>
                      </a:endParaRPr>
                    </a:p>
                  </a:txBody>
                  <a:tcPr marL="44450" marR="44450" marT="0" marB="0" anchor="b"/>
                </a:tc>
                <a:tc>
                  <a:txBody>
                    <a:bodyPr/>
                    <a:lstStyle/>
                    <a:p>
                      <a:pPr algn="ctr">
                        <a:spcAft>
                          <a:spcPts val="0"/>
                        </a:spcAft>
                      </a:pPr>
                      <a:r>
                        <a:rPr lang="es-CO" sz="800">
                          <a:solidFill>
                            <a:schemeClr val="bg2">
                              <a:lumMod val="10000"/>
                            </a:schemeClr>
                          </a:solidFill>
                          <a:effectLst/>
                        </a:rPr>
                        <a:t>98</a:t>
                      </a:r>
                      <a:endParaRPr lang="es-CO" sz="1000">
                        <a:solidFill>
                          <a:schemeClr val="bg2">
                            <a:lumMod val="10000"/>
                          </a:schemeClr>
                        </a:solidFill>
                        <a:effectLst/>
                        <a:latin typeface="Times New Roman"/>
                        <a:ea typeface="Times New Roman"/>
                      </a:endParaRPr>
                    </a:p>
                  </a:txBody>
                  <a:tcPr marL="44450" marR="44450" marT="0" marB="0" anchor="b"/>
                </a:tc>
                <a:extLst>
                  <a:ext uri="{0D108BD9-81ED-4DB2-BD59-A6C34878D82A}">
                    <a16:rowId xmlns:a16="http://schemas.microsoft.com/office/drawing/2014/main" val="10005"/>
                  </a:ext>
                </a:extLst>
              </a:tr>
              <a:tr h="142875">
                <a:tc vMerge="1">
                  <a:txBody>
                    <a:bodyPr/>
                    <a:lstStyle/>
                    <a:p>
                      <a:endParaRPr lang="es-CO"/>
                    </a:p>
                  </a:txBody>
                  <a:tcPr/>
                </a:tc>
                <a:tc>
                  <a:txBody>
                    <a:bodyPr/>
                    <a:lstStyle/>
                    <a:p>
                      <a:pPr algn="ctr">
                        <a:spcAft>
                          <a:spcPts val="0"/>
                        </a:spcAft>
                      </a:pPr>
                      <a:r>
                        <a:rPr lang="es-CO" sz="800">
                          <a:solidFill>
                            <a:schemeClr val="bg2">
                              <a:lumMod val="10000"/>
                            </a:schemeClr>
                          </a:solidFill>
                          <a:effectLst/>
                        </a:rPr>
                        <a:t>PIR (Detector de movimiento)</a:t>
                      </a:r>
                      <a:endParaRPr lang="es-CO" sz="1000">
                        <a:solidFill>
                          <a:schemeClr val="bg2">
                            <a:lumMod val="10000"/>
                          </a:schemeClr>
                        </a:solidFill>
                        <a:effectLst/>
                        <a:latin typeface="Times New Roman"/>
                        <a:ea typeface="Times New Roman"/>
                      </a:endParaRPr>
                    </a:p>
                  </a:txBody>
                  <a:tcPr marL="44450" marR="44450" marT="0" marB="0" anchor="b"/>
                </a:tc>
                <a:tc>
                  <a:txBody>
                    <a:bodyPr/>
                    <a:lstStyle/>
                    <a:p>
                      <a:pPr algn="ctr">
                        <a:spcAft>
                          <a:spcPts val="0"/>
                        </a:spcAft>
                      </a:pPr>
                      <a:r>
                        <a:rPr lang="es-CO" sz="800" dirty="0">
                          <a:solidFill>
                            <a:schemeClr val="bg2">
                              <a:lumMod val="10000"/>
                            </a:schemeClr>
                          </a:solidFill>
                          <a:effectLst/>
                        </a:rPr>
                        <a:t>38</a:t>
                      </a:r>
                      <a:endParaRPr lang="es-CO" sz="1000" dirty="0">
                        <a:solidFill>
                          <a:schemeClr val="bg2">
                            <a:lumMod val="10000"/>
                          </a:schemeClr>
                        </a:solidFill>
                        <a:effectLst/>
                        <a:latin typeface="Times New Roman"/>
                        <a:ea typeface="Times New Roman"/>
                      </a:endParaRPr>
                    </a:p>
                  </a:txBody>
                  <a:tcPr marL="44450" marR="44450" marT="0" marB="0" anchor="b"/>
                </a:tc>
                <a:tc>
                  <a:txBody>
                    <a:bodyPr/>
                    <a:lstStyle/>
                    <a:p>
                      <a:pPr algn="ctr">
                        <a:spcAft>
                          <a:spcPts val="0"/>
                        </a:spcAft>
                      </a:pPr>
                      <a:r>
                        <a:rPr lang="es-CO" sz="800" dirty="0">
                          <a:solidFill>
                            <a:schemeClr val="bg2">
                              <a:lumMod val="10000"/>
                            </a:schemeClr>
                          </a:solidFill>
                          <a:effectLst/>
                        </a:rPr>
                        <a:t>35</a:t>
                      </a:r>
                      <a:endParaRPr lang="es-CO" sz="1000" dirty="0">
                        <a:solidFill>
                          <a:schemeClr val="bg2">
                            <a:lumMod val="10000"/>
                          </a:schemeClr>
                        </a:solidFill>
                        <a:effectLst/>
                        <a:latin typeface="Times New Roman"/>
                        <a:ea typeface="Times New Roman"/>
                      </a:endParaRPr>
                    </a:p>
                  </a:txBody>
                  <a:tcPr marL="44450" marR="44450" marT="0" marB="0" anchor="b"/>
                </a:tc>
                <a:extLst>
                  <a:ext uri="{0D108BD9-81ED-4DB2-BD59-A6C34878D82A}">
                    <a16:rowId xmlns:a16="http://schemas.microsoft.com/office/drawing/2014/main" val="10006"/>
                  </a:ext>
                </a:extLst>
              </a:tr>
              <a:tr h="142875">
                <a:tc vMerge="1">
                  <a:txBody>
                    <a:bodyPr/>
                    <a:lstStyle/>
                    <a:p>
                      <a:endParaRPr lang="es-CO"/>
                    </a:p>
                  </a:txBody>
                  <a:tcPr/>
                </a:tc>
                <a:tc>
                  <a:txBody>
                    <a:bodyPr/>
                    <a:lstStyle/>
                    <a:p>
                      <a:pPr algn="ctr">
                        <a:spcAft>
                          <a:spcPts val="0"/>
                        </a:spcAft>
                      </a:pPr>
                      <a:r>
                        <a:rPr lang="es-CO" sz="800">
                          <a:solidFill>
                            <a:schemeClr val="bg2">
                              <a:lumMod val="10000"/>
                            </a:schemeClr>
                          </a:solidFill>
                          <a:effectLst/>
                        </a:rPr>
                        <a:t>PANEL DE CONTROL</a:t>
                      </a:r>
                      <a:endParaRPr lang="es-CO" sz="1000">
                        <a:solidFill>
                          <a:schemeClr val="bg2">
                            <a:lumMod val="10000"/>
                          </a:schemeClr>
                        </a:solidFill>
                        <a:effectLst/>
                        <a:latin typeface="Times New Roman"/>
                        <a:ea typeface="Times New Roman"/>
                      </a:endParaRPr>
                    </a:p>
                  </a:txBody>
                  <a:tcPr marL="44450" marR="44450" marT="0" marB="0" anchor="b"/>
                </a:tc>
                <a:tc>
                  <a:txBody>
                    <a:bodyPr/>
                    <a:lstStyle/>
                    <a:p>
                      <a:pPr algn="ctr">
                        <a:spcAft>
                          <a:spcPts val="0"/>
                        </a:spcAft>
                      </a:pPr>
                      <a:r>
                        <a:rPr lang="es-CO" sz="800">
                          <a:solidFill>
                            <a:schemeClr val="bg2">
                              <a:lumMod val="10000"/>
                            </a:schemeClr>
                          </a:solidFill>
                          <a:effectLst/>
                        </a:rPr>
                        <a:t>1</a:t>
                      </a:r>
                      <a:endParaRPr lang="es-CO" sz="1000">
                        <a:solidFill>
                          <a:schemeClr val="bg2">
                            <a:lumMod val="10000"/>
                          </a:schemeClr>
                        </a:solidFill>
                        <a:effectLst/>
                        <a:latin typeface="Times New Roman"/>
                        <a:ea typeface="Times New Roman"/>
                      </a:endParaRPr>
                    </a:p>
                  </a:txBody>
                  <a:tcPr marL="44450" marR="44450" marT="0" marB="0" anchor="b"/>
                </a:tc>
                <a:tc>
                  <a:txBody>
                    <a:bodyPr/>
                    <a:lstStyle/>
                    <a:p>
                      <a:pPr algn="ctr">
                        <a:spcAft>
                          <a:spcPts val="0"/>
                        </a:spcAft>
                      </a:pPr>
                      <a:r>
                        <a:rPr lang="es-CO" sz="800" dirty="0">
                          <a:solidFill>
                            <a:schemeClr val="bg2">
                              <a:lumMod val="10000"/>
                            </a:schemeClr>
                          </a:solidFill>
                          <a:effectLst/>
                        </a:rPr>
                        <a:t>1</a:t>
                      </a:r>
                      <a:endParaRPr lang="es-CO" sz="1000" dirty="0">
                        <a:solidFill>
                          <a:schemeClr val="bg2">
                            <a:lumMod val="10000"/>
                          </a:schemeClr>
                        </a:solidFill>
                        <a:effectLst/>
                        <a:latin typeface="Times New Roman"/>
                        <a:ea typeface="Times New Roman"/>
                      </a:endParaRPr>
                    </a:p>
                  </a:txBody>
                  <a:tcPr marL="44450" marR="44450" marT="0" marB="0" anchor="b"/>
                </a:tc>
                <a:extLst>
                  <a:ext uri="{0D108BD9-81ED-4DB2-BD59-A6C34878D82A}">
                    <a16:rowId xmlns:a16="http://schemas.microsoft.com/office/drawing/2014/main" val="10007"/>
                  </a:ext>
                </a:extLst>
              </a:tr>
              <a:tr h="142875">
                <a:tc vMerge="1">
                  <a:txBody>
                    <a:bodyPr/>
                    <a:lstStyle/>
                    <a:p>
                      <a:endParaRPr lang="es-CO"/>
                    </a:p>
                  </a:txBody>
                  <a:tcPr/>
                </a:tc>
                <a:tc>
                  <a:txBody>
                    <a:bodyPr/>
                    <a:lstStyle/>
                    <a:p>
                      <a:pPr algn="ctr">
                        <a:spcAft>
                          <a:spcPts val="0"/>
                        </a:spcAft>
                      </a:pPr>
                      <a:r>
                        <a:rPr lang="es-CO" sz="800">
                          <a:solidFill>
                            <a:schemeClr val="bg2">
                              <a:lumMod val="10000"/>
                            </a:schemeClr>
                          </a:solidFill>
                          <a:effectLst/>
                        </a:rPr>
                        <a:t>CONTROLADORAS</a:t>
                      </a:r>
                      <a:endParaRPr lang="es-CO" sz="1000">
                        <a:solidFill>
                          <a:schemeClr val="bg2">
                            <a:lumMod val="10000"/>
                          </a:schemeClr>
                        </a:solidFill>
                        <a:effectLst/>
                        <a:latin typeface="Times New Roman"/>
                        <a:ea typeface="Times New Roman"/>
                      </a:endParaRPr>
                    </a:p>
                  </a:txBody>
                  <a:tcPr marL="44450" marR="44450" marT="0" marB="0" anchor="b"/>
                </a:tc>
                <a:tc>
                  <a:txBody>
                    <a:bodyPr/>
                    <a:lstStyle/>
                    <a:p>
                      <a:pPr algn="ctr">
                        <a:spcAft>
                          <a:spcPts val="0"/>
                        </a:spcAft>
                      </a:pPr>
                      <a:r>
                        <a:rPr lang="es-CO" sz="800">
                          <a:solidFill>
                            <a:schemeClr val="bg2">
                              <a:lumMod val="10000"/>
                            </a:schemeClr>
                          </a:solidFill>
                          <a:effectLst/>
                        </a:rPr>
                        <a:t>23</a:t>
                      </a:r>
                      <a:endParaRPr lang="es-CO" sz="1000">
                        <a:solidFill>
                          <a:schemeClr val="bg2">
                            <a:lumMod val="10000"/>
                          </a:schemeClr>
                        </a:solidFill>
                        <a:effectLst/>
                        <a:latin typeface="Times New Roman"/>
                        <a:ea typeface="Times New Roman"/>
                      </a:endParaRPr>
                    </a:p>
                  </a:txBody>
                  <a:tcPr marL="44450" marR="44450" marT="0" marB="0" anchor="b"/>
                </a:tc>
                <a:tc>
                  <a:txBody>
                    <a:bodyPr/>
                    <a:lstStyle/>
                    <a:p>
                      <a:pPr algn="ctr">
                        <a:spcAft>
                          <a:spcPts val="0"/>
                        </a:spcAft>
                      </a:pPr>
                      <a:r>
                        <a:rPr lang="es-CO" sz="800" dirty="0">
                          <a:solidFill>
                            <a:schemeClr val="bg2">
                              <a:lumMod val="10000"/>
                            </a:schemeClr>
                          </a:solidFill>
                          <a:effectLst/>
                        </a:rPr>
                        <a:t>20</a:t>
                      </a:r>
                      <a:endParaRPr lang="es-CO" sz="1000" dirty="0">
                        <a:solidFill>
                          <a:schemeClr val="bg2">
                            <a:lumMod val="10000"/>
                          </a:schemeClr>
                        </a:solidFill>
                        <a:effectLst/>
                        <a:latin typeface="Times New Roman"/>
                        <a:ea typeface="Times New Roman"/>
                      </a:endParaRPr>
                    </a:p>
                  </a:txBody>
                  <a:tcPr marL="44450" marR="44450" marT="0" marB="0" anchor="b"/>
                </a:tc>
                <a:extLst>
                  <a:ext uri="{0D108BD9-81ED-4DB2-BD59-A6C34878D82A}">
                    <a16:rowId xmlns:a16="http://schemas.microsoft.com/office/drawing/2014/main" val="10008"/>
                  </a:ext>
                </a:extLst>
              </a:tr>
            </a:tbl>
          </a:graphicData>
        </a:graphic>
      </p:graphicFrame>
      <p:sp>
        <p:nvSpPr>
          <p:cNvPr id="14" name="13 Rectángulo"/>
          <p:cNvSpPr/>
          <p:nvPr/>
        </p:nvSpPr>
        <p:spPr>
          <a:xfrm>
            <a:off x="437304" y="4355812"/>
            <a:ext cx="11181793" cy="369332"/>
          </a:xfrm>
          <a:prstGeom prst="rect">
            <a:avLst/>
          </a:prstGeom>
        </p:spPr>
        <p:txBody>
          <a:bodyPr wrap="square">
            <a:spAutoFit/>
          </a:bodyPr>
          <a:lstStyle/>
          <a:p>
            <a:pPr algn="just">
              <a:lnSpc>
                <a:spcPct val="150000"/>
              </a:lnSpc>
            </a:pPr>
            <a:r>
              <a:rPr lang="es-CO" sz="1200" dirty="0">
                <a:solidFill>
                  <a:schemeClr val="bg2">
                    <a:lumMod val="10000"/>
                  </a:schemeClr>
                </a:solidFill>
                <a:latin typeface="Arial"/>
                <a:ea typeface="+mj-ea"/>
                <a:cs typeface="Arial"/>
              </a:rPr>
              <a:t>Los sistemas a intervenir son los siguientes:</a:t>
            </a:r>
            <a:endParaRPr lang="es-ES" sz="1200" dirty="0">
              <a:solidFill>
                <a:schemeClr val="bg2">
                  <a:lumMod val="10000"/>
                </a:schemeClr>
              </a:solidFill>
              <a:latin typeface="Arial"/>
              <a:ea typeface="+mj-ea"/>
              <a:cs typeface="Arial"/>
            </a:endParaRPr>
          </a:p>
        </p:txBody>
      </p:sp>
    </p:spTree>
    <p:extLst>
      <p:ext uri="{BB962C8B-B14F-4D97-AF65-F5344CB8AC3E}">
        <p14:creationId xmlns:p14="http://schemas.microsoft.com/office/powerpoint/2010/main" val="15779166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fecha 3"/>
          <p:cNvSpPr>
            <a:spLocks noGrp="1"/>
          </p:cNvSpPr>
          <p:nvPr>
            <p:ph type="dt" sz="half" idx="10"/>
          </p:nvPr>
        </p:nvSpPr>
        <p:spPr/>
        <p:txBody>
          <a:bodyPr/>
          <a:lstStyle/>
          <a:p>
            <a:r>
              <a:rPr lang="es-CO" dirty="0"/>
              <a:t>3/09/2019</a:t>
            </a:r>
          </a:p>
        </p:txBody>
      </p:sp>
      <p:sp>
        <p:nvSpPr>
          <p:cNvPr id="5" name="Marcador de pie de página 4"/>
          <p:cNvSpPr>
            <a:spLocks noGrp="1"/>
          </p:cNvSpPr>
          <p:nvPr>
            <p:ph type="ftr" sz="quarter" idx="11"/>
          </p:nvPr>
        </p:nvSpPr>
        <p:spPr/>
        <p:txBody>
          <a:bodyPr/>
          <a:lstStyle/>
          <a:p>
            <a:r>
              <a:rPr lang="es-CO" dirty="0"/>
              <a:t>www.aerocivil.gov.co</a:t>
            </a:r>
          </a:p>
        </p:txBody>
      </p:sp>
      <p:sp>
        <p:nvSpPr>
          <p:cNvPr id="6" name="Marcador de número de diapositiva 5"/>
          <p:cNvSpPr>
            <a:spLocks noGrp="1"/>
          </p:cNvSpPr>
          <p:nvPr>
            <p:ph type="sldNum" sz="quarter" idx="12"/>
          </p:nvPr>
        </p:nvSpPr>
        <p:spPr/>
        <p:txBody>
          <a:bodyPr/>
          <a:lstStyle/>
          <a:p>
            <a:pPr>
              <a:defRPr/>
            </a:pPr>
            <a:fld id="{DC4FC1F3-9207-4F3A-A51F-1D1546FF0EC4}" type="slidenum">
              <a:rPr lang="es-ES" altLang="es-CO" smtClean="0"/>
              <a:pPr>
                <a:defRPr/>
              </a:pPr>
              <a:t>4</a:t>
            </a:fld>
            <a:endParaRPr lang="es-ES" altLang="es-CO" dirty="0"/>
          </a:p>
        </p:txBody>
      </p:sp>
      <p:sp>
        <p:nvSpPr>
          <p:cNvPr id="71" name="Título 1"/>
          <p:cNvSpPr txBox="1">
            <a:spLocks/>
          </p:cNvSpPr>
          <p:nvPr/>
        </p:nvSpPr>
        <p:spPr>
          <a:xfrm>
            <a:off x="407368" y="917548"/>
            <a:ext cx="8549464" cy="432048"/>
          </a:xfrm>
          <a:prstGeom prst="rect">
            <a:avLst/>
          </a:prstGeom>
        </p:spPr>
        <p:txBody>
          <a:bodyPr vert="horz" lIns="91440" tIns="45720" rIns="91440" bIns="45720" rtlCol="0" anchor="ctr">
            <a:noAutofit/>
          </a:bodyPr>
          <a:lstStyle>
            <a:lvl1pPr algn="l" defTabSz="457200" rtl="0" eaLnBrk="1" latinLnBrk="0" hangingPunct="1">
              <a:spcBef>
                <a:spcPct val="0"/>
              </a:spcBef>
              <a:buNone/>
              <a:defRPr sz="3600" b="1" kern="1200">
                <a:solidFill>
                  <a:srgbClr val="404040"/>
                </a:solidFill>
                <a:latin typeface="Arial"/>
                <a:ea typeface="+mj-ea"/>
                <a:cs typeface="Arial"/>
              </a:defRPr>
            </a:lvl1pPr>
          </a:lstStyle>
          <a:p>
            <a:r>
              <a:rPr lang="es-CO" sz="2600" dirty="0">
                <a:solidFill>
                  <a:srgbClr val="2383B5"/>
                </a:solidFill>
              </a:rPr>
              <a:t>2. DESCRIPCIÓN DE LA NECESIDAD </a:t>
            </a:r>
          </a:p>
        </p:txBody>
      </p:sp>
      <p:grpSp>
        <p:nvGrpSpPr>
          <p:cNvPr id="72" name="Grupo 71">
            <a:extLst>
              <a:ext uri="{FF2B5EF4-FFF2-40B4-BE49-F238E27FC236}">
                <a16:creationId xmlns:a16="http://schemas.microsoft.com/office/drawing/2014/main" id="{A5ED2C8B-8F3F-4AEA-88E2-9A7E633377D2}"/>
              </a:ext>
            </a:extLst>
          </p:cNvPr>
          <p:cNvGrpSpPr/>
          <p:nvPr/>
        </p:nvGrpSpPr>
        <p:grpSpPr>
          <a:xfrm>
            <a:off x="9192344" y="-1"/>
            <a:ext cx="2999656" cy="1501421"/>
            <a:chOff x="8784976" y="199386"/>
            <a:chExt cx="2999656" cy="1501421"/>
          </a:xfrm>
        </p:grpSpPr>
        <p:sp>
          <p:nvSpPr>
            <p:cNvPr id="74" name="Rectángulo 73">
              <a:extLst>
                <a:ext uri="{FF2B5EF4-FFF2-40B4-BE49-F238E27FC236}">
                  <a16:creationId xmlns:a16="http://schemas.microsoft.com/office/drawing/2014/main" id="{145C8B56-E0F9-47D3-AD3A-A7AF2C839F4D}"/>
                </a:ext>
              </a:extLst>
            </p:cNvPr>
            <p:cNvSpPr/>
            <p:nvPr/>
          </p:nvSpPr>
          <p:spPr>
            <a:xfrm>
              <a:off x="8784976" y="199386"/>
              <a:ext cx="2999656" cy="1501421"/>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O" dirty="0"/>
            </a:p>
          </p:txBody>
        </p:sp>
        <p:pic>
          <p:nvPicPr>
            <p:cNvPr id="75" name="Imagen 74">
              <a:extLst>
                <a:ext uri="{FF2B5EF4-FFF2-40B4-BE49-F238E27FC236}">
                  <a16:creationId xmlns:a16="http://schemas.microsoft.com/office/drawing/2014/main" id="{723CC7AA-30D4-494E-B768-638518CA6C0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867190" y="232723"/>
              <a:ext cx="1314603" cy="1316260"/>
            </a:xfrm>
            <a:prstGeom prst="rect">
              <a:avLst/>
            </a:prstGeom>
          </p:spPr>
        </p:pic>
      </p:grpSp>
      <p:sp>
        <p:nvSpPr>
          <p:cNvPr id="84" name="Título 1"/>
          <p:cNvSpPr txBox="1">
            <a:spLocks/>
          </p:cNvSpPr>
          <p:nvPr/>
        </p:nvSpPr>
        <p:spPr>
          <a:xfrm>
            <a:off x="335360" y="1700808"/>
            <a:ext cx="11593287" cy="3816424"/>
          </a:xfrm>
          <a:prstGeom prst="rect">
            <a:avLst/>
          </a:prstGeom>
        </p:spPr>
        <p:txBody>
          <a:bodyPr vert="horz" lIns="91440" tIns="45720" rIns="91440" bIns="45720" rtlCol="0" anchor="ctr">
            <a:noAutofit/>
          </a:bodyPr>
          <a:lstStyle>
            <a:lvl1pPr algn="l" defTabSz="457200" rtl="0" eaLnBrk="1" latinLnBrk="0" hangingPunct="1">
              <a:spcBef>
                <a:spcPct val="0"/>
              </a:spcBef>
              <a:buNone/>
              <a:defRPr sz="3600" b="1" kern="1200">
                <a:solidFill>
                  <a:srgbClr val="404040"/>
                </a:solidFill>
                <a:latin typeface="Arial"/>
                <a:ea typeface="+mj-ea"/>
                <a:cs typeface="Arial"/>
              </a:defRPr>
            </a:lvl1pPr>
          </a:lstStyle>
          <a:p>
            <a:pPr algn="just">
              <a:lnSpc>
                <a:spcPct val="150000"/>
              </a:lnSpc>
            </a:pPr>
            <a:r>
              <a:rPr lang="es-MX" sz="1600" b="0" dirty="0">
                <a:solidFill>
                  <a:schemeClr val="bg2">
                    <a:lumMod val="10000"/>
                  </a:schemeClr>
                </a:solidFill>
              </a:rPr>
              <a:t>Los sistemas de Circuitos Cerrados de Televisión y Control de acceso demandan la permanente operatividad de todos los equipos que los componen, por lo tanto, se hace necesario el mantenimiento preventivo, para que permanezcan en óptimas condiciones de funcionamiento, de tal manera que proporcionen un óptimo nivel de seguridad en todos los Aeropuertos y sitios donde se encuentran instalados y los cuales son objeto de la presente contratación.</a:t>
            </a:r>
            <a:endParaRPr lang="es-CO" sz="1600" b="0" dirty="0">
              <a:solidFill>
                <a:schemeClr val="bg2">
                  <a:lumMod val="10000"/>
                </a:schemeClr>
              </a:solidFill>
            </a:endParaRPr>
          </a:p>
          <a:p>
            <a:pPr algn="just">
              <a:lnSpc>
                <a:spcPct val="150000"/>
              </a:lnSpc>
            </a:pPr>
            <a:endParaRPr lang="es-CO" sz="1600" b="0" dirty="0">
              <a:solidFill>
                <a:schemeClr val="bg2">
                  <a:lumMod val="10000"/>
                </a:schemeClr>
              </a:solidFill>
            </a:endParaRPr>
          </a:p>
          <a:p>
            <a:pPr algn="just">
              <a:lnSpc>
                <a:spcPct val="150000"/>
              </a:lnSpc>
            </a:pPr>
            <a:r>
              <a:rPr lang="es-MX" sz="1600" b="0" dirty="0">
                <a:solidFill>
                  <a:schemeClr val="bg2">
                    <a:lumMod val="10000"/>
                  </a:schemeClr>
                </a:solidFill>
              </a:rPr>
              <a:t>Los Sistemas de este proceso siguen en garantía con los consorcios que instalaron los sistemas, y exigen que los equipos tengan sus rutinas de mantenimientos preventivos adecuados. Estos sistemas se encuentran en condiciones operativas, pero por el mismo desgaste propio de la operación, las condiciones atmosféricas y las condiciones de suministro eléctrico, se requiere de una revisión total de cada uno de los sistemas de seguridad y su mantenimiento</a:t>
            </a:r>
            <a:endParaRPr lang="es-ES" sz="1800" b="0" dirty="0">
              <a:solidFill>
                <a:schemeClr val="bg2">
                  <a:lumMod val="10000"/>
                </a:schemeClr>
              </a:solidFill>
            </a:endParaRPr>
          </a:p>
        </p:txBody>
      </p:sp>
    </p:spTree>
    <p:extLst>
      <p:ext uri="{BB962C8B-B14F-4D97-AF65-F5344CB8AC3E}">
        <p14:creationId xmlns:p14="http://schemas.microsoft.com/office/powerpoint/2010/main" val="20811741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fecha 3"/>
          <p:cNvSpPr>
            <a:spLocks noGrp="1"/>
          </p:cNvSpPr>
          <p:nvPr>
            <p:ph type="dt" sz="half" idx="10"/>
          </p:nvPr>
        </p:nvSpPr>
        <p:spPr/>
        <p:txBody>
          <a:bodyPr/>
          <a:lstStyle/>
          <a:p>
            <a:r>
              <a:rPr lang="es-CO" dirty="0"/>
              <a:t>3/09/2019</a:t>
            </a:r>
          </a:p>
        </p:txBody>
      </p:sp>
      <p:sp>
        <p:nvSpPr>
          <p:cNvPr id="5" name="Marcador de pie de página 4"/>
          <p:cNvSpPr>
            <a:spLocks noGrp="1"/>
          </p:cNvSpPr>
          <p:nvPr>
            <p:ph type="ftr" sz="quarter" idx="11"/>
          </p:nvPr>
        </p:nvSpPr>
        <p:spPr/>
        <p:txBody>
          <a:bodyPr/>
          <a:lstStyle/>
          <a:p>
            <a:r>
              <a:rPr lang="es-CO" dirty="0"/>
              <a:t>www.aerocivil.gov.co</a:t>
            </a:r>
          </a:p>
        </p:txBody>
      </p:sp>
      <p:sp>
        <p:nvSpPr>
          <p:cNvPr id="6" name="Marcador de número de diapositiva 5"/>
          <p:cNvSpPr>
            <a:spLocks noGrp="1"/>
          </p:cNvSpPr>
          <p:nvPr>
            <p:ph type="sldNum" sz="quarter" idx="12"/>
          </p:nvPr>
        </p:nvSpPr>
        <p:spPr/>
        <p:txBody>
          <a:bodyPr/>
          <a:lstStyle/>
          <a:p>
            <a:pPr>
              <a:defRPr/>
            </a:pPr>
            <a:fld id="{DC4FC1F3-9207-4F3A-A51F-1D1546FF0EC4}" type="slidenum">
              <a:rPr lang="es-ES" altLang="es-CO" smtClean="0"/>
              <a:pPr>
                <a:defRPr/>
              </a:pPr>
              <a:t>5</a:t>
            </a:fld>
            <a:endParaRPr lang="es-ES" altLang="es-CO" dirty="0"/>
          </a:p>
        </p:txBody>
      </p:sp>
      <p:sp>
        <p:nvSpPr>
          <p:cNvPr id="71" name="Título 1"/>
          <p:cNvSpPr txBox="1">
            <a:spLocks/>
          </p:cNvSpPr>
          <p:nvPr/>
        </p:nvSpPr>
        <p:spPr>
          <a:xfrm>
            <a:off x="379659" y="836712"/>
            <a:ext cx="8549464" cy="432048"/>
          </a:xfrm>
          <a:prstGeom prst="rect">
            <a:avLst/>
          </a:prstGeom>
        </p:spPr>
        <p:txBody>
          <a:bodyPr vert="horz" lIns="91440" tIns="45720" rIns="91440" bIns="45720" rtlCol="0" anchor="ctr">
            <a:noAutofit/>
          </a:bodyPr>
          <a:lstStyle>
            <a:lvl1pPr algn="l" defTabSz="457200" rtl="0" eaLnBrk="1" latinLnBrk="0" hangingPunct="1">
              <a:spcBef>
                <a:spcPct val="0"/>
              </a:spcBef>
              <a:buNone/>
              <a:defRPr sz="3600" b="1" kern="1200">
                <a:solidFill>
                  <a:srgbClr val="404040"/>
                </a:solidFill>
                <a:latin typeface="Arial"/>
                <a:ea typeface="+mj-ea"/>
                <a:cs typeface="Arial"/>
              </a:defRPr>
            </a:lvl1pPr>
          </a:lstStyle>
          <a:p>
            <a:r>
              <a:rPr lang="es-CO" sz="2600" dirty="0">
                <a:solidFill>
                  <a:srgbClr val="2383B5"/>
                </a:solidFill>
              </a:rPr>
              <a:t>3. PLAN DE EJECUCIÓN </a:t>
            </a:r>
          </a:p>
        </p:txBody>
      </p:sp>
      <p:grpSp>
        <p:nvGrpSpPr>
          <p:cNvPr id="72" name="Grupo 71">
            <a:extLst>
              <a:ext uri="{FF2B5EF4-FFF2-40B4-BE49-F238E27FC236}">
                <a16:creationId xmlns:a16="http://schemas.microsoft.com/office/drawing/2014/main" id="{A5ED2C8B-8F3F-4AEA-88E2-9A7E633377D2}"/>
              </a:ext>
            </a:extLst>
          </p:cNvPr>
          <p:cNvGrpSpPr/>
          <p:nvPr/>
        </p:nvGrpSpPr>
        <p:grpSpPr>
          <a:xfrm>
            <a:off x="9192344" y="-1"/>
            <a:ext cx="2999656" cy="1501421"/>
            <a:chOff x="8784976" y="199386"/>
            <a:chExt cx="2999656" cy="1501421"/>
          </a:xfrm>
        </p:grpSpPr>
        <p:sp>
          <p:nvSpPr>
            <p:cNvPr id="74" name="Rectángulo 73">
              <a:extLst>
                <a:ext uri="{FF2B5EF4-FFF2-40B4-BE49-F238E27FC236}">
                  <a16:creationId xmlns:a16="http://schemas.microsoft.com/office/drawing/2014/main" id="{145C8B56-E0F9-47D3-AD3A-A7AF2C839F4D}"/>
                </a:ext>
              </a:extLst>
            </p:cNvPr>
            <p:cNvSpPr/>
            <p:nvPr/>
          </p:nvSpPr>
          <p:spPr>
            <a:xfrm>
              <a:off x="8784976" y="199386"/>
              <a:ext cx="2999656" cy="1501421"/>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O" dirty="0"/>
            </a:p>
          </p:txBody>
        </p:sp>
        <p:pic>
          <p:nvPicPr>
            <p:cNvPr id="75" name="Imagen 74">
              <a:extLst>
                <a:ext uri="{FF2B5EF4-FFF2-40B4-BE49-F238E27FC236}">
                  <a16:creationId xmlns:a16="http://schemas.microsoft.com/office/drawing/2014/main" id="{723CC7AA-30D4-494E-B768-638518CA6C0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867190" y="232723"/>
              <a:ext cx="1314603" cy="1316260"/>
            </a:xfrm>
            <a:prstGeom prst="rect">
              <a:avLst/>
            </a:prstGeom>
          </p:spPr>
        </p:pic>
      </p:grpSp>
      <p:sp>
        <p:nvSpPr>
          <p:cNvPr id="84" name="Título 1"/>
          <p:cNvSpPr txBox="1">
            <a:spLocks/>
          </p:cNvSpPr>
          <p:nvPr/>
        </p:nvSpPr>
        <p:spPr>
          <a:xfrm>
            <a:off x="379659" y="1501420"/>
            <a:ext cx="11209502" cy="4231836"/>
          </a:xfrm>
          <a:prstGeom prst="rect">
            <a:avLst/>
          </a:prstGeom>
        </p:spPr>
        <p:txBody>
          <a:bodyPr vert="horz" lIns="91440" tIns="45720" rIns="91440" bIns="45720" rtlCol="0" anchor="ctr">
            <a:noAutofit/>
          </a:bodyPr>
          <a:lstStyle>
            <a:lvl1pPr algn="l" defTabSz="457200" rtl="0" eaLnBrk="1" latinLnBrk="0" hangingPunct="1">
              <a:spcBef>
                <a:spcPct val="0"/>
              </a:spcBef>
              <a:buNone/>
              <a:defRPr sz="3600" b="1" kern="1200">
                <a:solidFill>
                  <a:srgbClr val="404040"/>
                </a:solidFill>
                <a:latin typeface="Arial"/>
                <a:ea typeface="+mj-ea"/>
                <a:cs typeface="Arial"/>
              </a:defRPr>
            </a:lvl1pPr>
          </a:lstStyle>
          <a:p>
            <a:pPr marL="171450" indent="-171450" algn="just">
              <a:lnSpc>
                <a:spcPct val="150000"/>
              </a:lnSpc>
              <a:buFont typeface="Arial" panose="020B0604020202020204" pitchFamily="34" charset="0"/>
              <a:buChar char="•"/>
            </a:pPr>
            <a:r>
              <a:rPr lang="es-MX" sz="1800" b="0" dirty="0">
                <a:solidFill>
                  <a:schemeClr val="bg2">
                    <a:lumMod val="10000"/>
                  </a:schemeClr>
                </a:solidFill>
              </a:rPr>
              <a:t>El presente proyecto comprende el mantenimiento preventivo de todos los elementos que componen el Sistema de Circuito Cerrados de Televisión y Control de acceso de Leticia y Armenia, mediante verificación de funcionamiento de cada uno de los sistemas instalados, limpieza de sus componentes, la revisión del estado de los elementos de seguridad. </a:t>
            </a:r>
          </a:p>
          <a:p>
            <a:pPr algn="just">
              <a:lnSpc>
                <a:spcPct val="150000"/>
              </a:lnSpc>
            </a:pPr>
            <a:endParaRPr lang="es-MX" sz="1800" b="0" dirty="0">
              <a:solidFill>
                <a:schemeClr val="bg2">
                  <a:lumMod val="10000"/>
                </a:schemeClr>
              </a:solidFill>
            </a:endParaRPr>
          </a:p>
          <a:p>
            <a:pPr marL="171450" indent="-171450" algn="just">
              <a:lnSpc>
                <a:spcPct val="150000"/>
              </a:lnSpc>
              <a:buFont typeface="Arial" panose="020B0604020202020204" pitchFamily="34" charset="0"/>
              <a:buChar char="•"/>
            </a:pPr>
            <a:r>
              <a:rPr lang="es-MX" sz="1800" b="0" dirty="0">
                <a:solidFill>
                  <a:schemeClr val="bg2">
                    <a:lumMod val="10000"/>
                  </a:schemeClr>
                </a:solidFill>
              </a:rPr>
              <a:t>El contratista debe garantizar la visualización, configuración, manipulación y la revisión de grabaciones de los CCTV y el control del ingreso a las áreas restringidas con el sistema de control de acceso. </a:t>
            </a:r>
            <a:endParaRPr lang="es-CO" sz="1800" b="0" dirty="0">
              <a:solidFill>
                <a:schemeClr val="bg2">
                  <a:lumMod val="10000"/>
                </a:schemeClr>
              </a:solidFill>
            </a:endParaRPr>
          </a:p>
        </p:txBody>
      </p:sp>
    </p:spTree>
    <p:extLst>
      <p:ext uri="{BB962C8B-B14F-4D97-AF65-F5344CB8AC3E}">
        <p14:creationId xmlns:p14="http://schemas.microsoft.com/office/powerpoint/2010/main" val="1908378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fecha 3"/>
          <p:cNvSpPr>
            <a:spLocks noGrp="1"/>
          </p:cNvSpPr>
          <p:nvPr>
            <p:ph type="dt" sz="half" idx="10"/>
          </p:nvPr>
        </p:nvSpPr>
        <p:spPr/>
        <p:txBody>
          <a:bodyPr/>
          <a:lstStyle/>
          <a:p>
            <a:r>
              <a:rPr lang="es-CO" dirty="0"/>
              <a:t>3/09/2019</a:t>
            </a:r>
          </a:p>
        </p:txBody>
      </p:sp>
      <p:sp>
        <p:nvSpPr>
          <p:cNvPr id="5" name="Marcador de pie de página 4"/>
          <p:cNvSpPr>
            <a:spLocks noGrp="1"/>
          </p:cNvSpPr>
          <p:nvPr>
            <p:ph type="ftr" sz="quarter" idx="11"/>
          </p:nvPr>
        </p:nvSpPr>
        <p:spPr/>
        <p:txBody>
          <a:bodyPr/>
          <a:lstStyle/>
          <a:p>
            <a:r>
              <a:rPr lang="es-CO" dirty="0"/>
              <a:t>www.aerocivil.gov.co</a:t>
            </a:r>
          </a:p>
        </p:txBody>
      </p:sp>
      <p:sp>
        <p:nvSpPr>
          <p:cNvPr id="6" name="Marcador de número de diapositiva 5"/>
          <p:cNvSpPr>
            <a:spLocks noGrp="1"/>
          </p:cNvSpPr>
          <p:nvPr>
            <p:ph type="sldNum" sz="quarter" idx="12"/>
          </p:nvPr>
        </p:nvSpPr>
        <p:spPr/>
        <p:txBody>
          <a:bodyPr/>
          <a:lstStyle/>
          <a:p>
            <a:pPr>
              <a:defRPr/>
            </a:pPr>
            <a:fld id="{DC4FC1F3-9207-4F3A-A51F-1D1546FF0EC4}" type="slidenum">
              <a:rPr lang="es-ES" altLang="es-CO" smtClean="0"/>
              <a:pPr>
                <a:defRPr/>
              </a:pPr>
              <a:t>6</a:t>
            </a:fld>
            <a:endParaRPr lang="es-ES" altLang="es-CO" dirty="0"/>
          </a:p>
        </p:txBody>
      </p:sp>
      <p:sp>
        <p:nvSpPr>
          <p:cNvPr id="71" name="Título 1"/>
          <p:cNvSpPr txBox="1">
            <a:spLocks/>
          </p:cNvSpPr>
          <p:nvPr/>
        </p:nvSpPr>
        <p:spPr>
          <a:xfrm>
            <a:off x="293694" y="2708920"/>
            <a:ext cx="8549464" cy="432048"/>
          </a:xfrm>
          <a:prstGeom prst="rect">
            <a:avLst/>
          </a:prstGeom>
        </p:spPr>
        <p:txBody>
          <a:bodyPr vert="horz" lIns="91440" tIns="45720" rIns="91440" bIns="45720" rtlCol="0" anchor="ctr">
            <a:noAutofit/>
          </a:bodyPr>
          <a:lstStyle>
            <a:lvl1pPr algn="l" defTabSz="457200" rtl="0" eaLnBrk="1" latinLnBrk="0" hangingPunct="1">
              <a:spcBef>
                <a:spcPct val="0"/>
              </a:spcBef>
              <a:buNone/>
              <a:defRPr sz="3600" b="1" kern="1200">
                <a:solidFill>
                  <a:srgbClr val="404040"/>
                </a:solidFill>
                <a:latin typeface="Arial"/>
                <a:ea typeface="+mj-ea"/>
                <a:cs typeface="Arial"/>
              </a:defRPr>
            </a:lvl1pPr>
          </a:lstStyle>
          <a:p>
            <a:r>
              <a:rPr lang="es-CO" sz="2400" dirty="0">
                <a:solidFill>
                  <a:srgbClr val="2383B5"/>
                </a:solidFill>
              </a:rPr>
              <a:t>5. INDICADORES FINANCIEROS </a:t>
            </a:r>
          </a:p>
        </p:txBody>
      </p:sp>
      <p:grpSp>
        <p:nvGrpSpPr>
          <p:cNvPr id="72" name="Grupo 71">
            <a:extLst>
              <a:ext uri="{FF2B5EF4-FFF2-40B4-BE49-F238E27FC236}">
                <a16:creationId xmlns:a16="http://schemas.microsoft.com/office/drawing/2014/main" id="{A5ED2C8B-8F3F-4AEA-88E2-9A7E633377D2}"/>
              </a:ext>
            </a:extLst>
          </p:cNvPr>
          <p:cNvGrpSpPr/>
          <p:nvPr/>
        </p:nvGrpSpPr>
        <p:grpSpPr>
          <a:xfrm>
            <a:off x="9192344" y="-1"/>
            <a:ext cx="2999656" cy="1501421"/>
            <a:chOff x="8784976" y="199386"/>
            <a:chExt cx="2999656" cy="1501421"/>
          </a:xfrm>
        </p:grpSpPr>
        <p:sp>
          <p:nvSpPr>
            <p:cNvPr id="74" name="Rectángulo 73">
              <a:extLst>
                <a:ext uri="{FF2B5EF4-FFF2-40B4-BE49-F238E27FC236}">
                  <a16:creationId xmlns:a16="http://schemas.microsoft.com/office/drawing/2014/main" id="{145C8B56-E0F9-47D3-AD3A-A7AF2C839F4D}"/>
                </a:ext>
              </a:extLst>
            </p:cNvPr>
            <p:cNvSpPr/>
            <p:nvPr/>
          </p:nvSpPr>
          <p:spPr>
            <a:xfrm>
              <a:off x="8784976" y="199386"/>
              <a:ext cx="2999656" cy="1501421"/>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O" dirty="0"/>
            </a:p>
          </p:txBody>
        </p:sp>
        <p:pic>
          <p:nvPicPr>
            <p:cNvPr id="75" name="Imagen 74">
              <a:extLst>
                <a:ext uri="{FF2B5EF4-FFF2-40B4-BE49-F238E27FC236}">
                  <a16:creationId xmlns:a16="http://schemas.microsoft.com/office/drawing/2014/main" id="{723CC7AA-30D4-494E-B768-638518CA6C0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867190" y="232723"/>
              <a:ext cx="1314603" cy="1316260"/>
            </a:xfrm>
            <a:prstGeom prst="rect">
              <a:avLst/>
            </a:prstGeom>
          </p:spPr>
        </p:pic>
      </p:grpSp>
      <p:sp>
        <p:nvSpPr>
          <p:cNvPr id="11" name="Título 1"/>
          <p:cNvSpPr txBox="1">
            <a:spLocks/>
          </p:cNvSpPr>
          <p:nvPr/>
        </p:nvSpPr>
        <p:spPr>
          <a:xfrm>
            <a:off x="458899" y="3013588"/>
            <a:ext cx="11116941" cy="415412"/>
          </a:xfrm>
          <a:prstGeom prst="rect">
            <a:avLst/>
          </a:prstGeom>
        </p:spPr>
        <p:txBody>
          <a:bodyPr vert="horz" lIns="91440" tIns="45720" rIns="91440" bIns="45720" rtlCol="0" anchor="ctr">
            <a:noAutofit/>
          </a:bodyPr>
          <a:lstStyle>
            <a:lvl1pPr algn="l" defTabSz="457200" rtl="0" eaLnBrk="1" latinLnBrk="0" hangingPunct="1">
              <a:spcBef>
                <a:spcPct val="0"/>
              </a:spcBef>
              <a:buNone/>
              <a:defRPr sz="3600" b="1" kern="1200">
                <a:solidFill>
                  <a:srgbClr val="404040"/>
                </a:solidFill>
                <a:latin typeface="Arial"/>
                <a:ea typeface="+mj-ea"/>
                <a:cs typeface="Arial"/>
              </a:defRPr>
            </a:lvl1pPr>
          </a:lstStyle>
          <a:p>
            <a:pPr algn="just">
              <a:lnSpc>
                <a:spcPct val="150000"/>
              </a:lnSpc>
            </a:pPr>
            <a:r>
              <a:rPr lang="es-ES" sz="1600" b="0" dirty="0">
                <a:solidFill>
                  <a:schemeClr val="bg2">
                    <a:lumMod val="10000"/>
                  </a:schemeClr>
                </a:solidFill>
              </a:rPr>
              <a:t>Indicadores de Capacidad Financiera.</a:t>
            </a:r>
          </a:p>
        </p:txBody>
      </p:sp>
      <p:sp>
        <p:nvSpPr>
          <p:cNvPr id="13" name="Título 1"/>
          <p:cNvSpPr txBox="1">
            <a:spLocks/>
          </p:cNvSpPr>
          <p:nvPr/>
        </p:nvSpPr>
        <p:spPr>
          <a:xfrm>
            <a:off x="458899" y="4998990"/>
            <a:ext cx="11116941" cy="415412"/>
          </a:xfrm>
          <a:prstGeom prst="rect">
            <a:avLst/>
          </a:prstGeom>
        </p:spPr>
        <p:txBody>
          <a:bodyPr vert="horz" lIns="91440" tIns="45720" rIns="91440" bIns="45720" rtlCol="0" anchor="ctr">
            <a:noAutofit/>
          </a:bodyPr>
          <a:lstStyle>
            <a:lvl1pPr algn="l" defTabSz="457200" rtl="0" eaLnBrk="1" latinLnBrk="0" hangingPunct="1">
              <a:spcBef>
                <a:spcPct val="0"/>
              </a:spcBef>
              <a:buNone/>
              <a:defRPr sz="3600" b="1" kern="1200">
                <a:solidFill>
                  <a:srgbClr val="404040"/>
                </a:solidFill>
                <a:latin typeface="Arial"/>
                <a:ea typeface="+mj-ea"/>
                <a:cs typeface="Arial"/>
              </a:defRPr>
            </a:lvl1pPr>
          </a:lstStyle>
          <a:p>
            <a:pPr algn="just">
              <a:lnSpc>
                <a:spcPct val="150000"/>
              </a:lnSpc>
            </a:pPr>
            <a:r>
              <a:rPr lang="es-ES" sz="1600" b="0" dirty="0">
                <a:solidFill>
                  <a:schemeClr val="bg2">
                    <a:lumMod val="10000"/>
                  </a:schemeClr>
                </a:solidFill>
              </a:rPr>
              <a:t>Indicadores de Capacidad Organizacional</a:t>
            </a:r>
          </a:p>
        </p:txBody>
      </p:sp>
      <p:sp>
        <p:nvSpPr>
          <p:cNvPr id="14" name="Título 1"/>
          <p:cNvSpPr txBox="1">
            <a:spLocks/>
          </p:cNvSpPr>
          <p:nvPr/>
        </p:nvSpPr>
        <p:spPr>
          <a:xfrm>
            <a:off x="293694" y="1055367"/>
            <a:ext cx="11116941" cy="1509537"/>
          </a:xfrm>
          <a:prstGeom prst="rect">
            <a:avLst/>
          </a:prstGeom>
        </p:spPr>
        <p:txBody>
          <a:bodyPr vert="horz" lIns="91440" tIns="45720" rIns="91440" bIns="45720" rtlCol="0" anchor="ctr">
            <a:noAutofit/>
          </a:bodyPr>
          <a:lstStyle>
            <a:lvl1pPr algn="l" defTabSz="457200" rtl="0" eaLnBrk="1" latinLnBrk="0" hangingPunct="1">
              <a:spcBef>
                <a:spcPct val="0"/>
              </a:spcBef>
              <a:buNone/>
              <a:defRPr sz="3600" b="1" kern="1200">
                <a:solidFill>
                  <a:srgbClr val="404040"/>
                </a:solidFill>
                <a:latin typeface="Arial"/>
                <a:ea typeface="+mj-ea"/>
                <a:cs typeface="Arial"/>
              </a:defRPr>
            </a:lvl1pPr>
          </a:lstStyle>
          <a:p>
            <a:pPr algn="just">
              <a:lnSpc>
                <a:spcPct val="150000"/>
              </a:lnSpc>
            </a:pPr>
            <a:r>
              <a:rPr lang="es-MX" sz="1600" b="0" dirty="0">
                <a:solidFill>
                  <a:schemeClr val="bg2">
                    <a:lumMod val="10000"/>
                  </a:schemeClr>
                </a:solidFill>
              </a:rPr>
              <a:t>Los servicios se pagarán una vez realizados cada uno de los mantenimientos en las respectivas rondas, para lo cual el contratista deberá presentar la respectiva factura original, la certificación expedida por el Supervisor del contrato acompañado de la copia de los protocolos de mantenimiento debidamente suscritos por el Administrador del Aeropuerto o su Delegado, donde conste el servicio realmente prestado y el recibo a satisfacción. </a:t>
            </a:r>
            <a:endParaRPr lang="es-ES" sz="1600" b="0" dirty="0">
              <a:solidFill>
                <a:schemeClr val="bg2">
                  <a:lumMod val="10000"/>
                </a:schemeClr>
              </a:solidFill>
            </a:endParaRPr>
          </a:p>
        </p:txBody>
      </p:sp>
      <p:sp>
        <p:nvSpPr>
          <p:cNvPr id="15" name="Título 1"/>
          <p:cNvSpPr txBox="1">
            <a:spLocks/>
          </p:cNvSpPr>
          <p:nvPr/>
        </p:nvSpPr>
        <p:spPr>
          <a:xfrm>
            <a:off x="305635" y="404664"/>
            <a:ext cx="8549464" cy="432048"/>
          </a:xfrm>
          <a:prstGeom prst="rect">
            <a:avLst/>
          </a:prstGeom>
        </p:spPr>
        <p:txBody>
          <a:bodyPr vert="horz" lIns="91440" tIns="45720" rIns="91440" bIns="45720" rtlCol="0" anchor="ctr">
            <a:noAutofit/>
          </a:bodyPr>
          <a:lstStyle>
            <a:lvl1pPr algn="l" defTabSz="457200" rtl="0" eaLnBrk="1" latinLnBrk="0" hangingPunct="1">
              <a:spcBef>
                <a:spcPct val="0"/>
              </a:spcBef>
              <a:buNone/>
              <a:defRPr sz="3600" b="1" kern="1200">
                <a:solidFill>
                  <a:srgbClr val="404040"/>
                </a:solidFill>
                <a:latin typeface="Arial"/>
                <a:ea typeface="+mj-ea"/>
                <a:cs typeface="Arial"/>
              </a:defRPr>
            </a:lvl1pPr>
          </a:lstStyle>
          <a:p>
            <a:r>
              <a:rPr lang="es-CO" sz="2400" dirty="0">
                <a:solidFill>
                  <a:srgbClr val="2383B5"/>
                </a:solidFill>
              </a:rPr>
              <a:t>4. FORMA DE PAGO</a:t>
            </a:r>
          </a:p>
        </p:txBody>
      </p:sp>
      <p:sp>
        <p:nvSpPr>
          <p:cNvPr id="2" name="1 Rectángulo"/>
          <p:cNvSpPr/>
          <p:nvPr/>
        </p:nvSpPr>
        <p:spPr>
          <a:xfrm>
            <a:off x="4148361" y="3108288"/>
            <a:ext cx="6096000" cy="1754326"/>
          </a:xfrm>
          <a:prstGeom prst="rect">
            <a:avLst/>
          </a:prstGeom>
        </p:spPr>
        <p:txBody>
          <a:bodyPr>
            <a:spAutoFit/>
          </a:bodyPr>
          <a:lstStyle/>
          <a:p>
            <a:r>
              <a:rPr lang="es-CO" b="1" dirty="0">
                <a:solidFill>
                  <a:schemeClr val="bg2">
                    <a:lumMod val="10000"/>
                  </a:schemeClr>
                </a:solidFill>
              </a:rPr>
              <a:t>Indicador </a:t>
            </a:r>
            <a:r>
              <a:rPr lang="es-CO" dirty="0">
                <a:solidFill>
                  <a:schemeClr val="bg2">
                    <a:lumMod val="10000"/>
                  </a:schemeClr>
                </a:solidFill>
              </a:rPr>
              <a:t>					</a:t>
            </a:r>
            <a:r>
              <a:rPr lang="es-CO" b="1" dirty="0">
                <a:solidFill>
                  <a:schemeClr val="bg2">
                    <a:lumMod val="10000"/>
                  </a:schemeClr>
                </a:solidFill>
              </a:rPr>
              <a:t>Índice requerido </a:t>
            </a:r>
            <a:r>
              <a:rPr lang="es-CO" dirty="0">
                <a:solidFill>
                  <a:schemeClr val="bg2">
                    <a:lumMod val="10000"/>
                  </a:schemeClr>
                </a:solidFill>
              </a:rPr>
              <a:t>	</a:t>
            </a:r>
          </a:p>
          <a:p>
            <a:r>
              <a:rPr lang="es-CO" dirty="0">
                <a:solidFill>
                  <a:schemeClr val="bg2">
                    <a:lumMod val="10000"/>
                  </a:schemeClr>
                </a:solidFill>
              </a:rPr>
              <a:t>Liquidez 				Mayor o igual a: 1.2 veces	</a:t>
            </a:r>
          </a:p>
          <a:p>
            <a:r>
              <a:rPr lang="es-CO" dirty="0">
                <a:solidFill>
                  <a:schemeClr val="bg2">
                    <a:lumMod val="10000"/>
                  </a:schemeClr>
                </a:solidFill>
              </a:rPr>
              <a:t>Endeudamiento 		Menor o igual a: 70% 	</a:t>
            </a:r>
          </a:p>
          <a:p>
            <a:r>
              <a:rPr lang="es-CO" dirty="0">
                <a:solidFill>
                  <a:schemeClr val="bg2">
                    <a:lumMod val="10000"/>
                  </a:schemeClr>
                </a:solidFill>
              </a:rPr>
              <a:t>Cobertura de Intereses 	Mayor o igual a: 2 veces 	</a:t>
            </a:r>
          </a:p>
          <a:p>
            <a:r>
              <a:rPr lang="es-CO" dirty="0">
                <a:solidFill>
                  <a:schemeClr val="bg2">
                    <a:lumMod val="10000"/>
                  </a:schemeClr>
                </a:solidFill>
              </a:rPr>
              <a:t>Capital de Trabajo 		Mayor o igual a: $ 99.900.000 	</a:t>
            </a:r>
          </a:p>
          <a:p>
            <a:r>
              <a:rPr lang="es-CO" dirty="0">
                <a:solidFill>
                  <a:schemeClr val="bg2">
                    <a:lumMod val="10000"/>
                  </a:schemeClr>
                </a:solidFill>
              </a:rPr>
              <a:t>Patrimonio 			Mayor o igual a: $ 33.300.000 	</a:t>
            </a:r>
          </a:p>
        </p:txBody>
      </p:sp>
      <p:sp>
        <p:nvSpPr>
          <p:cNvPr id="3" name="2 Rectángulo"/>
          <p:cNvSpPr/>
          <p:nvPr/>
        </p:nvSpPr>
        <p:spPr>
          <a:xfrm>
            <a:off x="4680520" y="5085184"/>
            <a:ext cx="6096000" cy="923330"/>
          </a:xfrm>
          <a:prstGeom prst="rect">
            <a:avLst/>
          </a:prstGeom>
        </p:spPr>
        <p:txBody>
          <a:bodyPr>
            <a:spAutoFit/>
          </a:bodyPr>
          <a:lstStyle/>
          <a:p>
            <a:r>
              <a:rPr lang="es-CO" b="1" dirty="0">
                <a:solidFill>
                  <a:schemeClr val="bg2">
                    <a:lumMod val="10000"/>
                  </a:schemeClr>
                </a:solidFill>
              </a:rPr>
              <a:t>Indicador </a:t>
            </a:r>
            <a:r>
              <a:rPr lang="es-CO" dirty="0">
                <a:solidFill>
                  <a:schemeClr val="bg2">
                    <a:lumMod val="10000"/>
                  </a:schemeClr>
                </a:solidFill>
              </a:rPr>
              <a:t>						</a:t>
            </a:r>
            <a:r>
              <a:rPr lang="es-CO" b="1" dirty="0">
                <a:solidFill>
                  <a:schemeClr val="bg2">
                    <a:lumMod val="10000"/>
                  </a:schemeClr>
                </a:solidFill>
              </a:rPr>
              <a:t>Índice Requerido </a:t>
            </a:r>
            <a:r>
              <a:rPr lang="es-CO" dirty="0">
                <a:solidFill>
                  <a:schemeClr val="bg2">
                    <a:lumMod val="10000"/>
                  </a:schemeClr>
                </a:solidFill>
              </a:rPr>
              <a:t>	</a:t>
            </a:r>
          </a:p>
          <a:p>
            <a:r>
              <a:rPr lang="es-CO" dirty="0">
                <a:solidFill>
                  <a:schemeClr val="bg2">
                    <a:lumMod val="10000"/>
                  </a:schemeClr>
                </a:solidFill>
              </a:rPr>
              <a:t>Rentabilidad del patrimonio 		Mayor o igual a: 2% 	</a:t>
            </a:r>
          </a:p>
          <a:p>
            <a:r>
              <a:rPr lang="es-CO" dirty="0">
                <a:solidFill>
                  <a:schemeClr val="bg2">
                    <a:lumMod val="10000"/>
                  </a:schemeClr>
                </a:solidFill>
              </a:rPr>
              <a:t>Rentabilidad del Activo 			Mayor o igual a: 2% </a:t>
            </a:r>
            <a:r>
              <a:rPr lang="es-CO" dirty="0"/>
              <a:t>	</a:t>
            </a:r>
          </a:p>
        </p:txBody>
      </p:sp>
    </p:spTree>
    <p:extLst>
      <p:ext uri="{BB962C8B-B14F-4D97-AF65-F5344CB8AC3E}">
        <p14:creationId xmlns:p14="http://schemas.microsoft.com/office/powerpoint/2010/main" val="14111979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fecha 3"/>
          <p:cNvSpPr>
            <a:spLocks noGrp="1"/>
          </p:cNvSpPr>
          <p:nvPr>
            <p:ph type="dt" sz="half" idx="10"/>
          </p:nvPr>
        </p:nvSpPr>
        <p:spPr/>
        <p:txBody>
          <a:bodyPr/>
          <a:lstStyle/>
          <a:p>
            <a:r>
              <a:rPr lang="es-CO" dirty="0"/>
              <a:t>3/09/2019</a:t>
            </a:r>
          </a:p>
        </p:txBody>
      </p:sp>
      <p:sp>
        <p:nvSpPr>
          <p:cNvPr id="5" name="Marcador de pie de página 4"/>
          <p:cNvSpPr>
            <a:spLocks noGrp="1"/>
          </p:cNvSpPr>
          <p:nvPr>
            <p:ph type="ftr" sz="quarter" idx="11"/>
          </p:nvPr>
        </p:nvSpPr>
        <p:spPr/>
        <p:txBody>
          <a:bodyPr/>
          <a:lstStyle/>
          <a:p>
            <a:r>
              <a:rPr lang="es-CO" dirty="0"/>
              <a:t>www.aerocivil.gov.co</a:t>
            </a:r>
          </a:p>
        </p:txBody>
      </p:sp>
      <p:sp>
        <p:nvSpPr>
          <p:cNvPr id="6" name="Marcador de número de diapositiva 5"/>
          <p:cNvSpPr>
            <a:spLocks noGrp="1"/>
          </p:cNvSpPr>
          <p:nvPr>
            <p:ph type="sldNum" sz="quarter" idx="12"/>
          </p:nvPr>
        </p:nvSpPr>
        <p:spPr/>
        <p:txBody>
          <a:bodyPr/>
          <a:lstStyle/>
          <a:p>
            <a:pPr>
              <a:defRPr/>
            </a:pPr>
            <a:fld id="{DC4FC1F3-9207-4F3A-A51F-1D1546FF0EC4}" type="slidenum">
              <a:rPr lang="es-ES" altLang="es-CO" smtClean="0"/>
              <a:pPr>
                <a:defRPr/>
              </a:pPr>
              <a:t>7</a:t>
            </a:fld>
            <a:endParaRPr lang="es-ES" altLang="es-CO" dirty="0"/>
          </a:p>
        </p:txBody>
      </p:sp>
      <p:sp>
        <p:nvSpPr>
          <p:cNvPr id="71" name="Título 1"/>
          <p:cNvSpPr txBox="1">
            <a:spLocks/>
          </p:cNvSpPr>
          <p:nvPr/>
        </p:nvSpPr>
        <p:spPr>
          <a:xfrm>
            <a:off x="263352" y="260648"/>
            <a:ext cx="8549464" cy="432048"/>
          </a:xfrm>
          <a:prstGeom prst="rect">
            <a:avLst/>
          </a:prstGeom>
        </p:spPr>
        <p:txBody>
          <a:bodyPr vert="horz" lIns="91440" tIns="45720" rIns="91440" bIns="45720" rtlCol="0" anchor="ctr">
            <a:noAutofit/>
          </a:bodyPr>
          <a:lstStyle>
            <a:lvl1pPr algn="l" defTabSz="457200" rtl="0" eaLnBrk="1" latinLnBrk="0" hangingPunct="1">
              <a:spcBef>
                <a:spcPct val="0"/>
              </a:spcBef>
              <a:buNone/>
              <a:defRPr sz="3600" b="1" kern="1200">
                <a:solidFill>
                  <a:srgbClr val="404040"/>
                </a:solidFill>
                <a:latin typeface="Arial"/>
                <a:ea typeface="+mj-ea"/>
                <a:cs typeface="Arial"/>
              </a:defRPr>
            </a:lvl1pPr>
          </a:lstStyle>
          <a:p>
            <a:r>
              <a:rPr lang="es-CO" sz="2600" dirty="0">
                <a:solidFill>
                  <a:srgbClr val="2383B5"/>
                </a:solidFill>
              </a:rPr>
              <a:t>6. FACTORES DE PONDERACIÓN</a:t>
            </a:r>
          </a:p>
        </p:txBody>
      </p:sp>
      <p:grpSp>
        <p:nvGrpSpPr>
          <p:cNvPr id="72" name="Grupo 71">
            <a:extLst>
              <a:ext uri="{FF2B5EF4-FFF2-40B4-BE49-F238E27FC236}">
                <a16:creationId xmlns:a16="http://schemas.microsoft.com/office/drawing/2014/main" id="{A5ED2C8B-8F3F-4AEA-88E2-9A7E633377D2}"/>
              </a:ext>
            </a:extLst>
          </p:cNvPr>
          <p:cNvGrpSpPr/>
          <p:nvPr/>
        </p:nvGrpSpPr>
        <p:grpSpPr>
          <a:xfrm>
            <a:off x="9192344" y="-1"/>
            <a:ext cx="2999656" cy="1501421"/>
            <a:chOff x="8784976" y="199386"/>
            <a:chExt cx="2999656" cy="1501421"/>
          </a:xfrm>
        </p:grpSpPr>
        <p:sp>
          <p:nvSpPr>
            <p:cNvPr id="74" name="Rectángulo 73">
              <a:extLst>
                <a:ext uri="{FF2B5EF4-FFF2-40B4-BE49-F238E27FC236}">
                  <a16:creationId xmlns:a16="http://schemas.microsoft.com/office/drawing/2014/main" id="{145C8B56-E0F9-47D3-AD3A-A7AF2C839F4D}"/>
                </a:ext>
              </a:extLst>
            </p:cNvPr>
            <p:cNvSpPr/>
            <p:nvPr/>
          </p:nvSpPr>
          <p:spPr>
            <a:xfrm>
              <a:off x="8784976" y="199386"/>
              <a:ext cx="2999656" cy="1501421"/>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O" dirty="0"/>
            </a:p>
          </p:txBody>
        </p:sp>
        <p:pic>
          <p:nvPicPr>
            <p:cNvPr id="75" name="Imagen 74">
              <a:extLst>
                <a:ext uri="{FF2B5EF4-FFF2-40B4-BE49-F238E27FC236}">
                  <a16:creationId xmlns:a16="http://schemas.microsoft.com/office/drawing/2014/main" id="{723CC7AA-30D4-494E-B768-638518CA6C0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867190" y="232723"/>
              <a:ext cx="1314603" cy="1316260"/>
            </a:xfrm>
            <a:prstGeom prst="rect">
              <a:avLst/>
            </a:prstGeom>
          </p:spPr>
        </p:pic>
      </p:grpSp>
      <p:sp>
        <p:nvSpPr>
          <p:cNvPr id="84" name="Título 1"/>
          <p:cNvSpPr txBox="1">
            <a:spLocks/>
          </p:cNvSpPr>
          <p:nvPr/>
        </p:nvSpPr>
        <p:spPr>
          <a:xfrm>
            <a:off x="394844" y="2276872"/>
            <a:ext cx="11521280" cy="2346814"/>
          </a:xfrm>
          <a:prstGeom prst="rect">
            <a:avLst/>
          </a:prstGeom>
        </p:spPr>
        <p:txBody>
          <a:bodyPr vert="horz" lIns="91440" tIns="45720" rIns="91440" bIns="45720" rtlCol="0" anchor="ctr">
            <a:noAutofit/>
          </a:bodyPr>
          <a:lstStyle>
            <a:lvl1pPr algn="l" defTabSz="457200" rtl="0" eaLnBrk="1" latinLnBrk="0" hangingPunct="1">
              <a:spcBef>
                <a:spcPct val="0"/>
              </a:spcBef>
              <a:buNone/>
              <a:defRPr sz="3600" b="1" kern="1200">
                <a:solidFill>
                  <a:srgbClr val="404040"/>
                </a:solidFill>
                <a:latin typeface="Arial"/>
                <a:ea typeface="+mj-ea"/>
                <a:cs typeface="Arial"/>
              </a:defRPr>
            </a:lvl1pPr>
          </a:lstStyle>
          <a:p>
            <a:pPr algn="ctr">
              <a:lnSpc>
                <a:spcPct val="150000"/>
              </a:lnSpc>
            </a:pPr>
            <a:r>
              <a:rPr lang="es-CO" sz="1600" dirty="0">
                <a:solidFill>
                  <a:schemeClr val="bg2">
                    <a:lumMod val="10000"/>
                  </a:schemeClr>
                </a:solidFill>
              </a:rPr>
              <a:t>Factor técnico de Calidad (20 puntos)</a:t>
            </a:r>
          </a:p>
          <a:p>
            <a:pPr algn="ctr">
              <a:lnSpc>
                <a:spcPct val="150000"/>
              </a:lnSpc>
            </a:pPr>
            <a:endParaRPr lang="es-CO" sz="1600" dirty="0">
              <a:solidFill>
                <a:schemeClr val="bg2">
                  <a:lumMod val="10000"/>
                </a:schemeClr>
              </a:solidFill>
            </a:endParaRPr>
          </a:p>
          <a:p>
            <a:pPr algn="just">
              <a:lnSpc>
                <a:spcPct val="150000"/>
              </a:lnSpc>
            </a:pPr>
            <a:r>
              <a:rPr lang="es-CO" sz="1600" dirty="0">
                <a:solidFill>
                  <a:schemeClr val="bg2">
                    <a:lumMod val="10000"/>
                  </a:schemeClr>
                </a:solidFill>
              </a:rPr>
              <a:t>Mantenimiento Preventivo Adicional Durante la Garantía</a:t>
            </a:r>
          </a:p>
          <a:p>
            <a:pPr algn="just">
              <a:lnSpc>
                <a:spcPct val="150000"/>
              </a:lnSpc>
            </a:pPr>
            <a:r>
              <a:rPr lang="es-MX" sz="1400" b="0" dirty="0">
                <a:solidFill>
                  <a:schemeClr val="bg2">
                    <a:lumMod val="10000"/>
                  </a:schemeClr>
                </a:solidFill>
              </a:rPr>
              <a:t>El proponente que ofrezca el servicio de un (1) mantenimiento preventivo adicional a uno de los aeropuertos contemplados de este contrato dentro del periodo de garantía sin costo para la Entidad, como se indica en el siguiente cuadro. El Aeropuerto lo designara el supervisor del contrato en el momento de la ejecución, según la necesidad presentada:</a:t>
            </a:r>
            <a:endParaRPr lang="es-ES" sz="1400" b="0" dirty="0">
              <a:solidFill>
                <a:srgbClr val="FF0000"/>
              </a:solidFill>
            </a:endParaRPr>
          </a:p>
        </p:txBody>
      </p:sp>
      <p:graphicFrame>
        <p:nvGraphicFramePr>
          <p:cNvPr id="2" name="Tabla 1">
            <a:extLst>
              <a:ext uri="{FF2B5EF4-FFF2-40B4-BE49-F238E27FC236}">
                <a16:creationId xmlns:a16="http://schemas.microsoft.com/office/drawing/2014/main" id="{C1CFFA48-7850-4B24-93AE-BDC753D30538}"/>
              </a:ext>
            </a:extLst>
          </p:cNvPr>
          <p:cNvGraphicFramePr>
            <a:graphicFrameLocks noGrp="1"/>
          </p:cNvGraphicFramePr>
          <p:nvPr>
            <p:extLst>
              <p:ext uri="{D42A27DB-BD31-4B8C-83A1-F6EECF244321}">
                <p14:modId xmlns:p14="http://schemas.microsoft.com/office/powerpoint/2010/main" val="383359394"/>
              </p:ext>
            </p:extLst>
          </p:nvPr>
        </p:nvGraphicFramePr>
        <p:xfrm>
          <a:off x="3215680" y="963085"/>
          <a:ext cx="5400600" cy="1296190"/>
        </p:xfrm>
        <a:graphic>
          <a:graphicData uri="http://schemas.openxmlformats.org/drawingml/2006/table">
            <a:tbl>
              <a:tblPr firstRow="1" firstCol="1" bandRow="1" bandCol="1">
                <a:tableStyleId>{5C22544A-7EE6-4342-B048-85BDC9FD1C3A}</a:tableStyleId>
              </a:tblPr>
              <a:tblGrid>
                <a:gridCol w="3956293">
                  <a:extLst>
                    <a:ext uri="{9D8B030D-6E8A-4147-A177-3AD203B41FA5}">
                      <a16:colId xmlns:a16="http://schemas.microsoft.com/office/drawing/2014/main" val="2140247042"/>
                    </a:ext>
                  </a:extLst>
                </a:gridCol>
                <a:gridCol w="1444307">
                  <a:extLst>
                    <a:ext uri="{9D8B030D-6E8A-4147-A177-3AD203B41FA5}">
                      <a16:colId xmlns:a16="http://schemas.microsoft.com/office/drawing/2014/main" val="1987276372"/>
                    </a:ext>
                  </a:extLst>
                </a:gridCol>
              </a:tblGrid>
              <a:tr h="259238">
                <a:tc>
                  <a:txBody>
                    <a:bodyPr/>
                    <a:lstStyle/>
                    <a:p>
                      <a:pPr marL="228600" marR="24130" algn="ctr" hangingPunct="0">
                        <a:spcAft>
                          <a:spcPts val="0"/>
                        </a:spcAft>
                      </a:pPr>
                      <a:r>
                        <a:rPr lang="es-ES" sz="1000" dirty="0">
                          <a:effectLst/>
                        </a:rPr>
                        <a:t>Criterio de ponderación</a:t>
                      </a:r>
                      <a:endParaRPr lang="es-CO" sz="1000" dirty="0">
                        <a:effectLst/>
                        <a:latin typeface="Times New Roman" panose="02020603050405020304" pitchFamily="18" charset="0"/>
                        <a:ea typeface="Times New Roman" panose="02020603050405020304" pitchFamily="18" charset="0"/>
                      </a:endParaRPr>
                    </a:p>
                  </a:txBody>
                  <a:tcPr marL="44450" marR="44450" marT="0" marB="0" anchor="ctr"/>
                </a:tc>
                <a:tc>
                  <a:txBody>
                    <a:bodyPr/>
                    <a:lstStyle/>
                    <a:p>
                      <a:pPr marL="228600" marR="24130" algn="ctr" hangingPunct="0">
                        <a:spcAft>
                          <a:spcPts val="0"/>
                        </a:spcAft>
                      </a:pPr>
                      <a:r>
                        <a:rPr lang="es-ES" sz="1000" dirty="0">
                          <a:effectLst/>
                        </a:rPr>
                        <a:t>Puntaje</a:t>
                      </a:r>
                      <a:endParaRPr lang="es-CO" sz="1000" dirty="0">
                        <a:effectLst/>
                        <a:latin typeface="Times New Roman" panose="02020603050405020304" pitchFamily="18" charset="0"/>
                        <a:ea typeface="Times New Roman" panose="02020603050405020304" pitchFamily="18" charset="0"/>
                      </a:endParaRPr>
                    </a:p>
                  </a:txBody>
                  <a:tcPr marL="44450" marR="44450" marT="0" marB="0"/>
                </a:tc>
                <a:extLst>
                  <a:ext uri="{0D108BD9-81ED-4DB2-BD59-A6C34878D82A}">
                    <a16:rowId xmlns:a16="http://schemas.microsoft.com/office/drawing/2014/main" val="1878662109"/>
                  </a:ext>
                </a:extLst>
              </a:tr>
              <a:tr h="259238">
                <a:tc>
                  <a:txBody>
                    <a:bodyPr/>
                    <a:lstStyle/>
                    <a:p>
                      <a:pPr marL="228600" marR="24130" hangingPunct="0">
                        <a:spcAft>
                          <a:spcPts val="0"/>
                        </a:spcAft>
                      </a:pPr>
                      <a:r>
                        <a:rPr lang="es-ES" sz="1000" dirty="0">
                          <a:effectLst/>
                        </a:rPr>
                        <a:t>Factor técnico de calidad </a:t>
                      </a:r>
                      <a:endParaRPr lang="es-CO" sz="1000" dirty="0">
                        <a:effectLst/>
                        <a:latin typeface="Times New Roman" panose="02020603050405020304" pitchFamily="18" charset="0"/>
                        <a:ea typeface="Times New Roman" panose="02020603050405020304" pitchFamily="18" charset="0"/>
                      </a:endParaRPr>
                    </a:p>
                  </a:txBody>
                  <a:tcPr marL="44450" marR="44450" marT="0" marB="0" anchor="ctr"/>
                </a:tc>
                <a:tc>
                  <a:txBody>
                    <a:bodyPr/>
                    <a:lstStyle/>
                    <a:p>
                      <a:pPr marL="228600" marR="24130" algn="ctr" hangingPunct="0">
                        <a:spcAft>
                          <a:spcPts val="0"/>
                        </a:spcAft>
                      </a:pPr>
                      <a:r>
                        <a:rPr lang="es-ES" sz="1400" b="1" dirty="0">
                          <a:solidFill>
                            <a:schemeClr val="bg2">
                              <a:lumMod val="10000"/>
                            </a:schemeClr>
                          </a:solidFill>
                          <a:effectLst/>
                        </a:rPr>
                        <a:t>    20</a:t>
                      </a:r>
                      <a:endParaRPr lang="es-CO" sz="1400" b="1" dirty="0">
                        <a:solidFill>
                          <a:schemeClr val="bg2">
                            <a:lumMod val="10000"/>
                          </a:schemeClr>
                        </a:solidFill>
                        <a:effectLst/>
                        <a:latin typeface="Times New Roman" panose="02020603050405020304" pitchFamily="18" charset="0"/>
                        <a:ea typeface="Times New Roman" panose="02020603050405020304" pitchFamily="18" charset="0"/>
                      </a:endParaRPr>
                    </a:p>
                  </a:txBody>
                  <a:tcPr marL="44450" marR="44450" marT="0" marB="0"/>
                </a:tc>
                <a:extLst>
                  <a:ext uri="{0D108BD9-81ED-4DB2-BD59-A6C34878D82A}">
                    <a16:rowId xmlns:a16="http://schemas.microsoft.com/office/drawing/2014/main" val="4206203529"/>
                  </a:ext>
                </a:extLst>
              </a:tr>
              <a:tr h="259238">
                <a:tc>
                  <a:txBody>
                    <a:bodyPr/>
                    <a:lstStyle/>
                    <a:p>
                      <a:pPr marL="228600" marR="24130" hangingPunct="0">
                        <a:spcAft>
                          <a:spcPts val="0"/>
                        </a:spcAft>
                      </a:pPr>
                      <a:r>
                        <a:rPr lang="es-ES_tradnl" sz="1000" dirty="0">
                          <a:effectLst/>
                        </a:rPr>
                        <a:t>Propuesta económica o precio</a:t>
                      </a:r>
                      <a:endParaRPr lang="es-CO" sz="1000" dirty="0">
                        <a:effectLst/>
                        <a:latin typeface="Times New Roman" panose="02020603050405020304" pitchFamily="18" charset="0"/>
                        <a:ea typeface="Times New Roman" panose="02020603050405020304" pitchFamily="18" charset="0"/>
                      </a:endParaRPr>
                    </a:p>
                  </a:txBody>
                  <a:tcPr marL="44450" marR="44450" marT="0" marB="0" anchor="ctr"/>
                </a:tc>
                <a:tc>
                  <a:txBody>
                    <a:bodyPr/>
                    <a:lstStyle/>
                    <a:p>
                      <a:pPr marL="422275" marR="24130" algn="ctr" hangingPunct="0">
                        <a:spcAft>
                          <a:spcPts val="0"/>
                        </a:spcAft>
                      </a:pPr>
                      <a:r>
                        <a:rPr lang="es-ES" sz="1400" b="1" dirty="0">
                          <a:solidFill>
                            <a:schemeClr val="bg2">
                              <a:lumMod val="10000"/>
                            </a:schemeClr>
                          </a:solidFill>
                          <a:effectLst/>
                        </a:rPr>
                        <a:t>70</a:t>
                      </a:r>
                      <a:endParaRPr lang="es-CO" sz="1400" b="1" dirty="0">
                        <a:solidFill>
                          <a:schemeClr val="bg2">
                            <a:lumMod val="10000"/>
                          </a:schemeClr>
                        </a:solidFill>
                        <a:effectLst/>
                        <a:latin typeface="Times New Roman" panose="02020603050405020304" pitchFamily="18" charset="0"/>
                        <a:ea typeface="Times New Roman" panose="02020603050405020304" pitchFamily="18" charset="0"/>
                      </a:endParaRPr>
                    </a:p>
                  </a:txBody>
                  <a:tcPr marL="44450" marR="44450" marT="0" marB="0"/>
                </a:tc>
                <a:extLst>
                  <a:ext uri="{0D108BD9-81ED-4DB2-BD59-A6C34878D82A}">
                    <a16:rowId xmlns:a16="http://schemas.microsoft.com/office/drawing/2014/main" val="1941544916"/>
                  </a:ext>
                </a:extLst>
              </a:tr>
              <a:tr h="259238">
                <a:tc>
                  <a:txBody>
                    <a:bodyPr/>
                    <a:lstStyle/>
                    <a:p>
                      <a:pPr marL="228600" marR="24130" hangingPunct="0">
                        <a:spcAft>
                          <a:spcPts val="0"/>
                        </a:spcAft>
                      </a:pPr>
                      <a:r>
                        <a:rPr lang="es-ES_tradnl" sz="1000" dirty="0">
                          <a:effectLst/>
                        </a:rPr>
                        <a:t>Apoyo a la Industria Nacional</a:t>
                      </a:r>
                      <a:endParaRPr lang="es-CO" sz="1000" dirty="0">
                        <a:effectLst/>
                        <a:latin typeface="Times New Roman" panose="02020603050405020304" pitchFamily="18" charset="0"/>
                        <a:ea typeface="Times New Roman" panose="02020603050405020304" pitchFamily="18" charset="0"/>
                      </a:endParaRPr>
                    </a:p>
                  </a:txBody>
                  <a:tcPr marL="44450" marR="44450" marT="0" marB="0" anchor="ctr"/>
                </a:tc>
                <a:tc>
                  <a:txBody>
                    <a:bodyPr/>
                    <a:lstStyle/>
                    <a:p>
                      <a:pPr marL="422275" marR="24130" algn="ctr" hangingPunct="0">
                        <a:spcAft>
                          <a:spcPts val="0"/>
                        </a:spcAft>
                      </a:pPr>
                      <a:r>
                        <a:rPr lang="es-ES" sz="1400" b="1" dirty="0">
                          <a:solidFill>
                            <a:schemeClr val="bg2">
                              <a:lumMod val="10000"/>
                            </a:schemeClr>
                          </a:solidFill>
                          <a:effectLst/>
                        </a:rPr>
                        <a:t>10</a:t>
                      </a:r>
                      <a:endParaRPr lang="es-CO" sz="1400" b="1" dirty="0">
                        <a:solidFill>
                          <a:schemeClr val="bg2">
                            <a:lumMod val="10000"/>
                          </a:schemeClr>
                        </a:solidFill>
                        <a:effectLst/>
                        <a:latin typeface="Times New Roman" panose="02020603050405020304" pitchFamily="18" charset="0"/>
                        <a:ea typeface="Times New Roman" panose="02020603050405020304" pitchFamily="18" charset="0"/>
                      </a:endParaRPr>
                    </a:p>
                  </a:txBody>
                  <a:tcPr marL="44450" marR="44450" marT="0" marB="0"/>
                </a:tc>
                <a:extLst>
                  <a:ext uri="{0D108BD9-81ED-4DB2-BD59-A6C34878D82A}">
                    <a16:rowId xmlns:a16="http://schemas.microsoft.com/office/drawing/2014/main" val="4285568021"/>
                  </a:ext>
                </a:extLst>
              </a:tr>
              <a:tr h="259238">
                <a:tc>
                  <a:txBody>
                    <a:bodyPr/>
                    <a:lstStyle/>
                    <a:p>
                      <a:pPr algn="ctr">
                        <a:spcAft>
                          <a:spcPts val="0"/>
                        </a:spcAft>
                      </a:pPr>
                      <a:r>
                        <a:rPr lang="es-ES" sz="1000" dirty="0">
                          <a:effectLst/>
                        </a:rPr>
                        <a:t>TOTAL, PUNTOS</a:t>
                      </a:r>
                      <a:endParaRPr lang="es-CO" sz="10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marL="422275" algn="ctr">
                        <a:spcAft>
                          <a:spcPts val="0"/>
                        </a:spcAft>
                      </a:pPr>
                      <a:r>
                        <a:rPr lang="es-ES" sz="1400" b="1" dirty="0">
                          <a:solidFill>
                            <a:schemeClr val="bg2">
                              <a:lumMod val="10000"/>
                            </a:schemeClr>
                          </a:solidFill>
                          <a:effectLst/>
                        </a:rPr>
                        <a:t>100</a:t>
                      </a:r>
                      <a:endParaRPr lang="es-CO" sz="1400" b="1" dirty="0">
                        <a:solidFill>
                          <a:schemeClr val="bg2">
                            <a:lumMod val="10000"/>
                          </a:schemeClr>
                        </a:solidFill>
                        <a:effectLst/>
                        <a:latin typeface="Times New Roman" panose="02020603050405020304" pitchFamily="18" charset="0"/>
                        <a:ea typeface="Times New Roman" panose="02020603050405020304" pitchFamily="18" charset="0"/>
                      </a:endParaRPr>
                    </a:p>
                  </a:txBody>
                  <a:tcPr marL="44450" marR="44450" marT="0" marB="0"/>
                </a:tc>
                <a:extLst>
                  <a:ext uri="{0D108BD9-81ED-4DB2-BD59-A6C34878D82A}">
                    <a16:rowId xmlns:a16="http://schemas.microsoft.com/office/drawing/2014/main" val="3633826475"/>
                  </a:ext>
                </a:extLst>
              </a:tr>
            </a:tbl>
          </a:graphicData>
        </a:graphic>
      </p:graphicFrame>
      <p:graphicFrame>
        <p:nvGraphicFramePr>
          <p:cNvPr id="7" name="Tabla 6">
            <a:extLst>
              <a:ext uri="{FF2B5EF4-FFF2-40B4-BE49-F238E27FC236}">
                <a16:creationId xmlns:a16="http://schemas.microsoft.com/office/drawing/2014/main" id="{14393660-3974-47D9-9216-7889B81E3C67}"/>
              </a:ext>
            </a:extLst>
          </p:cNvPr>
          <p:cNvGraphicFramePr>
            <a:graphicFrameLocks noGrp="1"/>
          </p:cNvGraphicFramePr>
          <p:nvPr>
            <p:extLst>
              <p:ext uri="{D42A27DB-BD31-4B8C-83A1-F6EECF244321}">
                <p14:modId xmlns:p14="http://schemas.microsoft.com/office/powerpoint/2010/main" val="2050293042"/>
              </p:ext>
            </p:extLst>
          </p:nvPr>
        </p:nvGraphicFramePr>
        <p:xfrm>
          <a:off x="2380692" y="4898610"/>
          <a:ext cx="7430615" cy="957646"/>
        </p:xfrm>
        <a:graphic>
          <a:graphicData uri="http://schemas.openxmlformats.org/drawingml/2006/table">
            <a:tbl>
              <a:tblPr firstRow="1" firstCol="1" bandRow="1">
                <a:tableStyleId>{5C22544A-7EE6-4342-B048-85BDC9FD1C3A}</a:tableStyleId>
              </a:tblPr>
              <a:tblGrid>
                <a:gridCol w="4723420">
                  <a:extLst>
                    <a:ext uri="{9D8B030D-6E8A-4147-A177-3AD203B41FA5}">
                      <a16:colId xmlns:a16="http://schemas.microsoft.com/office/drawing/2014/main" val="1676762818"/>
                    </a:ext>
                  </a:extLst>
                </a:gridCol>
                <a:gridCol w="2707195">
                  <a:extLst>
                    <a:ext uri="{9D8B030D-6E8A-4147-A177-3AD203B41FA5}">
                      <a16:colId xmlns:a16="http://schemas.microsoft.com/office/drawing/2014/main" val="2678512782"/>
                    </a:ext>
                  </a:extLst>
                </a:gridCol>
              </a:tblGrid>
              <a:tr h="425620">
                <a:tc>
                  <a:txBody>
                    <a:bodyPr/>
                    <a:lstStyle/>
                    <a:p>
                      <a:pPr algn="ctr">
                        <a:spcAft>
                          <a:spcPts val="0"/>
                        </a:spcAft>
                      </a:pPr>
                      <a:r>
                        <a:rPr lang="es-ES" sz="1000" dirty="0">
                          <a:effectLst/>
                        </a:rPr>
                        <a:t>NÚMERO DE MANTENIMIENTOS ADICIONALES PARA EL SISTEMA DE SEGURIDAD DURANTE LA GARANTÍA</a:t>
                      </a:r>
                      <a:endParaRPr lang="es-CO" sz="1000" dirty="0">
                        <a:effectLst/>
                        <a:latin typeface="Times New Roman" panose="02020603050405020304" pitchFamily="18" charset="0"/>
                        <a:ea typeface="Times New Roman" panose="02020603050405020304" pitchFamily="18" charset="0"/>
                      </a:endParaRPr>
                    </a:p>
                  </a:txBody>
                  <a:tcPr marL="44450" marR="44450" marT="0" marB="0" anchor="ctr"/>
                </a:tc>
                <a:tc>
                  <a:txBody>
                    <a:bodyPr/>
                    <a:lstStyle/>
                    <a:p>
                      <a:pPr algn="ctr">
                        <a:spcAft>
                          <a:spcPts val="0"/>
                        </a:spcAft>
                      </a:pPr>
                      <a:r>
                        <a:rPr lang="es-ES" sz="1000" dirty="0">
                          <a:effectLst/>
                        </a:rPr>
                        <a:t>PUNTAJE</a:t>
                      </a:r>
                      <a:endParaRPr lang="es-CO" sz="1000" dirty="0">
                        <a:effectLst/>
                        <a:latin typeface="Times New Roman" panose="02020603050405020304" pitchFamily="18" charset="0"/>
                        <a:ea typeface="Times New Roman" panose="02020603050405020304" pitchFamily="18" charset="0"/>
                      </a:endParaRPr>
                    </a:p>
                  </a:txBody>
                  <a:tcPr marL="44450" marR="44450" marT="0" marB="0" anchor="ctr"/>
                </a:tc>
                <a:extLst>
                  <a:ext uri="{0D108BD9-81ED-4DB2-BD59-A6C34878D82A}">
                    <a16:rowId xmlns:a16="http://schemas.microsoft.com/office/drawing/2014/main" val="3413495477"/>
                  </a:ext>
                </a:extLst>
              </a:tr>
              <a:tr h="266013">
                <a:tc>
                  <a:txBody>
                    <a:bodyPr/>
                    <a:lstStyle/>
                    <a:p>
                      <a:pPr algn="ctr">
                        <a:spcAft>
                          <a:spcPts val="0"/>
                        </a:spcAft>
                      </a:pPr>
                      <a:r>
                        <a:rPr lang="es-ES" sz="1000" dirty="0">
                          <a:effectLst/>
                        </a:rPr>
                        <a:t>Cero (0) Mantenimientos Adicionales</a:t>
                      </a:r>
                      <a:endParaRPr lang="es-CO" sz="1000" dirty="0">
                        <a:effectLst/>
                        <a:latin typeface="Times New Roman" panose="02020603050405020304" pitchFamily="18" charset="0"/>
                        <a:ea typeface="Times New Roman" panose="02020603050405020304" pitchFamily="18" charset="0"/>
                      </a:endParaRPr>
                    </a:p>
                  </a:txBody>
                  <a:tcPr marL="44450" marR="44450" marT="0" marB="0" anchor="ctr"/>
                </a:tc>
                <a:tc>
                  <a:txBody>
                    <a:bodyPr/>
                    <a:lstStyle/>
                    <a:p>
                      <a:pPr algn="ctr">
                        <a:spcAft>
                          <a:spcPts val="0"/>
                        </a:spcAft>
                      </a:pPr>
                      <a:r>
                        <a:rPr lang="es-ES" sz="1200" b="1" dirty="0">
                          <a:solidFill>
                            <a:schemeClr val="bg2">
                              <a:lumMod val="10000"/>
                            </a:schemeClr>
                          </a:solidFill>
                          <a:effectLst/>
                        </a:rPr>
                        <a:t>0 PUNTOS</a:t>
                      </a:r>
                      <a:endParaRPr lang="es-CO" sz="1200" b="1" dirty="0">
                        <a:solidFill>
                          <a:schemeClr val="bg2">
                            <a:lumMod val="10000"/>
                          </a:schemeClr>
                        </a:solidFill>
                        <a:effectLst/>
                        <a:latin typeface="Times New Roman" panose="02020603050405020304" pitchFamily="18" charset="0"/>
                        <a:ea typeface="Times New Roman" panose="02020603050405020304" pitchFamily="18" charset="0"/>
                      </a:endParaRPr>
                    </a:p>
                  </a:txBody>
                  <a:tcPr marL="44450" marR="44450" marT="0" marB="0" anchor="ctr"/>
                </a:tc>
                <a:extLst>
                  <a:ext uri="{0D108BD9-81ED-4DB2-BD59-A6C34878D82A}">
                    <a16:rowId xmlns:a16="http://schemas.microsoft.com/office/drawing/2014/main" val="3507026330"/>
                  </a:ext>
                </a:extLst>
              </a:tr>
              <a:tr h="266013">
                <a:tc>
                  <a:txBody>
                    <a:bodyPr/>
                    <a:lstStyle/>
                    <a:p>
                      <a:pPr algn="ctr">
                        <a:spcAft>
                          <a:spcPts val="0"/>
                        </a:spcAft>
                      </a:pPr>
                      <a:r>
                        <a:rPr lang="es-ES" sz="1000" dirty="0">
                          <a:effectLst/>
                        </a:rPr>
                        <a:t>Un</a:t>
                      </a:r>
                      <a:r>
                        <a:rPr lang="es-ES" sz="1000" baseline="0" dirty="0">
                          <a:effectLst/>
                        </a:rPr>
                        <a:t> </a:t>
                      </a:r>
                      <a:r>
                        <a:rPr lang="es-ES" sz="1000" dirty="0">
                          <a:effectLst/>
                        </a:rPr>
                        <a:t>(1) Mantenimiento Adicional</a:t>
                      </a:r>
                      <a:endParaRPr lang="es-CO" sz="1000" dirty="0">
                        <a:effectLst/>
                        <a:latin typeface="Times New Roman" panose="02020603050405020304" pitchFamily="18" charset="0"/>
                        <a:ea typeface="Times New Roman" panose="02020603050405020304" pitchFamily="18" charset="0"/>
                      </a:endParaRPr>
                    </a:p>
                  </a:txBody>
                  <a:tcPr marL="44450" marR="44450" marT="0" marB="0" anchor="ctr"/>
                </a:tc>
                <a:tc>
                  <a:txBody>
                    <a:bodyPr/>
                    <a:lstStyle/>
                    <a:p>
                      <a:pPr algn="ctr">
                        <a:spcAft>
                          <a:spcPts val="0"/>
                        </a:spcAft>
                      </a:pPr>
                      <a:r>
                        <a:rPr lang="es-ES" sz="1200" b="1" dirty="0">
                          <a:solidFill>
                            <a:schemeClr val="bg2">
                              <a:lumMod val="10000"/>
                            </a:schemeClr>
                          </a:solidFill>
                          <a:effectLst/>
                        </a:rPr>
                        <a:t>20 PUNTOS</a:t>
                      </a:r>
                      <a:endParaRPr lang="es-CO" sz="1200" b="1" dirty="0">
                        <a:solidFill>
                          <a:schemeClr val="bg2">
                            <a:lumMod val="10000"/>
                          </a:schemeClr>
                        </a:solidFill>
                        <a:effectLst/>
                        <a:latin typeface="Times New Roman" panose="02020603050405020304" pitchFamily="18" charset="0"/>
                        <a:ea typeface="Times New Roman" panose="02020603050405020304" pitchFamily="18" charset="0"/>
                      </a:endParaRPr>
                    </a:p>
                  </a:txBody>
                  <a:tcPr marL="44450" marR="44450" marT="0" marB="0" anchor="ctr"/>
                </a:tc>
                <a:extLst>
                  <a:ext uri="{0D108BD9-81ED-4DB2-BD59-A6C34878D82A}">
                    <a16:rowId xmlns:a16="http://schemas.microsoft.com/office/drawing/2014/main" val="2444133758"/>
                  </a:ext>
                </a:extLst>
              </a:tr>
            </a:tbl>
          </a:graphicData>
        </a:graphic>
      </p:graphicFrame>
    </p:spTree>
    <p:extLst>
      <p:ext uri="{BB962C8B-B14F-4D97-AF65-F5344CB8AC3E}">
        <p14:creationId xmlns:p14="http://schemas.microsoft.com/office/powerpoint/2010/main" val="37714373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pie de página 3"/>
          <p:cNvSpPr>
            <a:spLocks noGrp="1"/>
          </p:cNvSpPr>
          <p:nvPr>
            <p:ph type="ftr" sz="quarter" idx="11"/>
          </p:nvPr>
        </p:nvSpPr>
        <p:spPr/>
        <p:txBody>
          <a:bodyPr/>
          <a:lstStyle/>
          <a:p>
            <a:r>
              <a:rPr lang="es-CO" dirty="0"/>
              <a:t>www.aerocivil.gov.co</a:t>
            </a:r>
          </a:p>
        </p:txBody>
      </p:sp>
      <p:sp>
        <p:nvSpPr>
          <p:cNvPr id="7" name="1 Título">
            <a:extLst>
              <a:ext uri="{FF2B5EF4-FFF2-40B4-BE49-F238E27FC236}">
                <a16:creationId xmlns:a16="http://schemas.microsoft.com/office/drawing/2014/main" id="{848FEC61-43C9-40B4-9426-A3ED19EDD89B}"/>
              </a:ext>
            </a:extLst>
          </p:cNvPr>
          <p:cNvSpPr txBox="1">
            <a:spLocks/>
          </p:cNvSpPr>
          <p:nvPr/>
        </p:nvSpPr>
        <p:spPr>
          <a:xfrm>
            <a:off x="5447928" y="4051095"/>
            <a:ext cx="5800665" cy="1121753"/>
          </a:xfrm>
          <a:prstGeom prst="rect">
            <a:avLst/>
          </a:prstGeom>
          <a:noFill/>
        </p:spPr>
        <p:txBody>
          <a:bodyPr vert="horz" lIns="91440" tIns="45720" rIns="91440" bIns="45720" rtlCol="0" anchor="ctr">
            <a:normAutofit fontScale="92500" lnSpcReduction="10000"/>
          </a:bodyPr>
          <a:lstStyle>
            <a:lvl1pPr algn="l" defTabSz="457200" rtl="0" eaLnBrk="1" latinLnBrk="0" hangingPunct="1">
              <a:spcBef>
                <a:spcPct val="0"/>
              </a:spcBef>
              <a:buNone/>
              <a:defRPr sz="3600" b="1" kern="1200">
                <a:solidFill>
                  <a:srgbClr val="404040"/>
                </a:solidFill>
                <a:latin typeface="Arial"/>
                <a:ea typeface="+mj-ea"/>
                <a:cs typeface="Arial"/>
              </a:defRPr>
            </a:lvl1pPr>
          </a:lstStyle>
          <a:p>
            <a:pPr algn="ctr"/>
            <a:r>
              <a:rPr lang="es-CO" sz="8000" dirty="0">
                <a:solidFill>
                  <a:srgbClr val="00B050"/>
                </a:solidFill>
                <a:latin typeface="+mj-lt"/>
              </a:rPr>
              <a:t>GRACIAS !!!</a:t>
            </a:r>
            <a:endParaRPr lang="es-CO" sz="120600" dirty="0">
              <a:solidFill>
                <a:srgbClr val="00B050"/>
              </a:solidFill>
              <a:latin typeface="+mj-lt"/>
            </a:endParaRPr>
          </a:p>
        </p:txBody>
      </p:sp>
      <p:grpSp>
        <p:nvGrpSpPr>
          <p:cNvPr id="8" name="Grupo 7">
            <a:extLst>
              <a:ext uri="{FF2B5EF4-FFF2-40B4-BE49-F238E27FC236}">
                <a16:creationId xmlns:a16="http://schemas.microsoft.com/office/drawing/2014/main" id="{81D12020-5310-43BD-84C9-17028A91C621}"/>
              </a:ext>
            </a:extLst>
          </p:cNvPr>
          <p:cNvGrpSpPr/>
          <p:nvPr/>
        </p:nvGrpSpPr>
        <p:grpSpPr>
          <a:xfrm>
            <a:off x="9192344" y="-1"/>
            <a:ext cx="2999656" cy="1501421"/>
            <a:chOff x="8784976" y="199386"/>
            <a:chExt cx="2999656" cy="1501421"/>
          </a:xfrm>
        </p:grpSpPr>
        <p:sp>
          <p:nvSpPr>
            <p:cNvPr id="9" name="Rectángulo 8">
              <a:extLst>
                <a:ext uri="{FF2B5EF4-FFF2-40B4-BE49-F238E27FC236}">
                  <a16:creationId xmlns:a16="http://schemas.microsoft.com/office/drawing/2014/main" id="{24C8C72F-5C06-409B-B0E7-B0F3C8B1DEC0}"/>
                </a:ext>
              </a:extLst>
            </p:cNvPr>
            <p:cNvSpPr/>
            <p:nvPr/>
          </p:nvSpPr>
          <p:spPr>
            <a:xfrm>
              <a:off x="8784976" y="199386"/>
              <a:ext cx="2999656" cy="1501421"/>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O" dirty="0"/>
            </a:p>
          </p:txBody>
        </p:sp>
        <p:pic>
          <p:nvPicPr>
            <p:cNvPr id="10" name="Imagen 9">
              <a:extLst>
                <a:ext uri="{FF2B5EF4-FFF2-40B4-BE49-F238E27FC236}">
                  <a16:creationId xmlns:a16="http://schemas.microsoft.com/office/drawing/2014/main" id="{B1B9FFAD-4ACB-41D9-84D1-B28F385D820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867190" y="232723"/>
              <a:ext cx="1314603" cy="1316260"/>
            </a:xfrm>
            <a:prstGeom prst="rect">
              <a:avLst/>
            </a:prstGeom>
          </p:spPr>
        </p:pic>
      </p:grpSp>
      <p:pic>
        <p:nvPicPr>
          <p:cNvPr id="11" name="Imagen 10">
            <a:extLst>
              <a:ext uri="{FF2B5EF4-FFF2-40B4-BE49-F238E27FC236}">
                <a16:creationId xmlns:a16="http://schemas.microsoft.com/office/drawing/2014/main" id="{3663F34D-2EB0-40E4-88D7-E6BA5C6F13FD}"/>
              </a:ext>
            </a:extLst>
          </p:cNvPr>
          <p:cNvPicPr>
            <a:picLocks noChangeAspect="1"/>
          </p:cNvPicPr>
          <p:nvPr/>
        </p:nvPicPr>
        <p:blipFill>
          <a:blip r:embed="rId3">
            <a:alphaModFix amt="35000"/>
          </a:blip>
          <a:stretch>
            <a:fillRect/>
          </a:stretch>
        </p:blipFill>
        <p:spPr>
          <a:xfrm flipH="1">
            <a:off x="407368" y="823542"/>
            <a:ext cx="4492352" cy="5210915"/>
          </a:xfrm>
          <a:prstGeom prst="rect">
            <a:avLst/>
          </a:prstGeom>
        </p:spPr>
      </p:pic>
    </p:spTree>
    <p:extLst>
      <p:ext uri="{BB962C8B-B14F-4D97-AF65-F5344CB8AC3E}">
        <p14:creationId xmlns:p14="http://schemas.microsoft.com/office/powerpoint/2010/main" val="3707952737"/>
      </p:ext>
    </p:extLst>
  </p:cSld>
  <p:clrMapOvr>
    <a:masterClrMapping/>
  </p:clrMapOvr>
</p:sld>
</file>

<file path=ppt/theme/theme1.xml><?xml version="1.0" encoding="utf-8"?>
<a:theme xmlns:a="http://schemas.openxmlformats.org/drawingml/2006/main" name="Aerocivil">
  <a:themeElements>
    <a:clrScheme name="Personalizar 1">
      <a:dk1>
        <a:srgbClr val="949494"/>
      </a:dk1>
      <a:lt1>
        <a:sysClr val="window" lastClr="FFFFFF"/>
      </a:lt1>
      <a:dk2>
        <a:srgbClr val="1F497D"/>
      </a:dk2>
      <a:lt2>
        <a:srgbClr val="EEECE1"/>
      </a:lt2>
      <a:accent1>
        <a:srgbClr val="365B86"/>
      </a:accent1>
      <a:accent2>
        <a:srgbClr val="C0000C"/>
      </a:accent2>
      <a:accent3>
        <a:srgbClr val="528414"/>
      </a:accent3>
      <a:accent4>
        <a:srgbClr val="5407A2"/>
      </a:accent4>
      <a:accent5>
        <a:srgbClr val="00BAD3"/>
      </a:accent5>
      <a:accent6>
        <a:srgbClr val="F75D00"/>
      </a:accent6>
      <a:hlink>
        <a:srgbClr val="002CD7"/>
      </a:hlink>
      <a:folHlink>
        <a:srgbClr val="A8006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Aerocivil" id="{801565F0-3BAC-490D-920F-6E43F1E927CC}" vid="{F2D9CAED-A94B-44C9-829A-D1E2CDB189D4}"/>
    </a:ext>
  </a:ext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33738</TotalTime>
  <Words>890</Words>
  <Application>Microsoft Office PowerPoint</Application>
  <PresentationFormat>Panorámica</PresentationFormat>
  <Paragraphs>115</Paragraphs>
  <Slides>8</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8</vt:i4>
      </vt:variant>
    </vt:vector>
  </HeadingPairs>
  <TitlesOfParts>
    <vt:vector size="13" baseType="lpstr">
      <vt:lpstr>Arial</vt:lpstr>
      <vt:lpstr>Calibri</vt:lpstr>
      <vt:lpstr>Calibri Light</vt:lpstr>
      <vt:lpstr>Times New Roman</vt:lpstr>
      <vt:lpstr>Aerocivil</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servionsulta</dc:creator>
  <cp:lastModifiedBy>Julio Cesar Torres Zabala</cp:lastModifiedBy>
  <cp:revision>1159</cp:revision>
  <cp:lastPrinted>2014-12-18T21:51:09Z</cp:lastPrinted>
  <dcterms:created xsi:type="dcterms:W3CDTF">2009-02-01T22:58:01Z</dcterms:created>
  <dcterms:modified xsi:type="dcterms:W3CDTF">2021-09-13T15:13:49Z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3" name="_NewReviewCycle">
    <vt:lpwstr/>
  </property>
</Properties>
</file>