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9"/>
  </p:notesMasterIdLst>
  <p:handoutMasterIdLst>
    <p:handoutMasterId r:id="rId10"/>
  </p:handoutMasterIdLst>
  <p:sldIdLst>
    <p:sldId id="544" r:id="rId2"/>
    <p:sldId id="546" r:id="rId3"/>
    <p:sldId id="541" r:id="rId4"/>
    <p:sldId id="537" r:id="rId5"/>
    <p:sldId id="542" r:id="rId6"/>
    <p:sldId id="536" r:id="rId7"/>
    <p:sldId id="53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87" userDrawn="1">
          <p15:clr>
            <a:srgbClr val="A4A3A4"/>
          </p15:clr>
        </p15:guide>
        <p15:guide id="4" pos="438" userDrawn="1">
          <p15:clr>
            <a:srgbClr val="A4A3A4"/>
          </p15:clr>
        </p15:guide>
        <p15:guide id="5" orient="horz" pos="2387" userDrawn="1">
          <p15:clr>
            <a:srgbClr val="A4A3A4"/>
          </p15:clr>
        </p15:guide>
        <p15:guide id="6" orient="horz" pos="2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4D4C"/>
    <a:srgbClr val="343433"/>
    <a:srgbClr val="FF6C00"/>
    <a:srgbClr val="38AA00"/>
    <a:srgbClr val="766363"/>
    <a:srgbClr val="FFF5EA"/>
    <a:srgbClr val="0032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/>
    <p:restoredTop sz="97242"/>
  </p:normalViewPr>
  <p:slideViewPr>
    <p:cSldViewPr snapToGrid="0">
      <p:cViewPr varScale="1">
        <p:scale>
          <a:sx n="112" d="100"/>
          <a:sy n="112" d="100"/>
        </p:scale>
        <p:origin x="1110" y="96"/>
      </p:cViewPr>
      <p:guideLst>
        <p:guide orient="horz" pos="595"/>
        <p:guide pos="3840"/>
        <p:guide orient="horz" pos="187"/>
        <p:guide pos="438"/>
        <p:guide orient="horz" pos="2387"/>
        <p:guide orient="horz" pos="2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533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999AFE6-721E-1D92-FFC0-72E02DBB9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598C0A-ECF9-B897-80D5-1AE7ABA305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69B9F-131C-2846-AB8F-CEE154B4CAEB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8F308B-0102-A0B4-9A23-E807C735E8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7CACDD-5D14-572A-2591-609B03F168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3070F-3F68-E043-9CC3-B53B4F2245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0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CB96-A603-FF42-AE46-F5F75F80A67B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C58E-460D-4A4B-B0C2-1191B9D14FC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0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975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6617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0098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51341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118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4797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0973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231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7728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16382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09751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5659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12/06/2026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147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2FCF1B-3E11-3F22-6015-1D39D506E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1E10E589-B888-5E3E-CA59-27D086F81F4B}"/>
              </a:ext>
            </a:extLst>
          </p:cNvPr>
          <p:cNvSpPr txBox="1"/>
          <p:nvPr/>
        </p:nvSpPr>
        <p:spPr>
          <a:xfrm>
            <a:off x="1279867" y="1509593"/>
            <a:ext cx="64536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r>
              <a:rPr lang="es-ES" dirty="0"/>
              <a:t> </a:t>
            </a:r>
            <a:r>
              <a:rPr lang="es-ES" sz="4800" b="1" dirty="0"/>
              <a:t>Informe semestral de</a:t>
            </a:r>
            <a:endParaRPr lang="es-ES" sz="4800" dirty="0"/>
          </a:p>
          <a:p>
            <a:r>
              <a:rPr lang="es-ES" sz="4800" b="1" dirty="0"/>
              <a:t>Gestión.</a:t>
            </a:r>
            <a:endParaRPr lang="es-ES" sz="4800" dirty="0"/>
          </a:p>
          <a:p>
            <a:r>
              <a:rPr lang="es-ES" sz="4800" b="1" dirty="0"/>
              <a:t>Andrés Felipe Palacio A.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Work Sans Bold Roman" pitchFamily="2" charset="77"/>
              <a:ea typeface="+mn-ea"/>
              <a:cs typeface="+mn-cs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4E74E67-5DA0-D842-19A5-A58C5A6DD5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76" t="22927" r="24976" b="22927"/>
          <a:stretch/>
        </p:blipFill>
        <p:spPr>
          <a:xfrm>
            <a:off x="10207572" y="1055213"/>
            <a:ext cx="923111" cy="90876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81EE8E9-258F-5D3D-5407-C96214A312A8}"/>
              </a:ext>
            </a:extLst>
          </p:cNvPr>
          <p:cNvSpPr txBox="1"/>
          <p:nvPr/>
        </p:nvSpPr>
        <p:spPr>
          <a:xfrm>
            <a:off x="391886" y="296862"/>
            <a:ext cx="2828392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kumimoji="0" lang="es-CO" sz="1000" b="1" u="none" strike="noStrike" kern="1200" cap="none" spc="0" normalizeH="0" baseline="0" noProof="0" dirty="0">
                <a:ln>
                  <a:noFill/>
                </a:ln>
                <a:solidFill>
                  <a:srgbClr val="4D4D4C"/>
                </a:solidFill>
                <a:effectLst/>
                <a:uLnTx/>
                <a:uFillTx/>
                <a:latin typeface="WORK SANS SEMIBOLD ROMAN" pitchFamily="2" charset="77"/>
                <a:cs typeface="Arial" panose="020B0604020202020204" pitchFamily="34" charset="0"/>
              </a:rPr>
              <a:t>Clasificación de la información: </a:t>
            </a:r>
            <a:r>
              <a:rPr lang="es-CO" sz="1000" b="1" dirty="0">
                <a:solidFill>
                  <a:srgbClr val="4D4D4C"/>
                </a:solidFill>
                <a:latin typeface="WORK SANS SEMIBOLD ROMAN" pitchFamily="2" charset="77"/>
                <a:cs typeface="Arial" panose="020B0604020202020204" pitchFamily="34" charset="0"/>
              </a:rPr>
              <a:t>Pública</a:t>
            </a:r>
            <a:endParaRPr kumimoji="0" lang="es-CO" sz="1000" b="1" u="none" strike="noStrike" kern="1200" cap="none" spc="0" normalizeH="0" baseline="0" noProof="0" dirty="0">
              <a:ln>
                <a:noFill/>
              </a:ln>
              <a:solidFill>
                <a:srgbClr val="4D4D4C"/>
              </a:solidFill>
              <a:effectLst/>
              <a:uLnTx/>
              <a:uFillTx/>
              <a:latin typeface="WORK SANS SEMIBOLD ROMAN" pitchFamily="2" charset="7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423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7C34FF-89E7-47C7-3A37-78FFB8A6E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8571B4D7-6708-9B31-F5CA-A52CA40E48E4}"/>
              </a:ext>
            </a:extLst>
          </p:cNvPr>
          <p:cNvSpPr txBox="1"/>
          <p:nvPr/>
        </p:nvSpPr>
        <p:spPr>
          <a:xfrm>
            <a:off x="997855" y="2474925"/>
            <a:ext cx="64536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En este informe se va a dar cumplimiento a la obligación y detallar cada una de las actividades que realizo como Apoyo de almacén y inventarios del despacho de la regional Antioquia.</a:t>
            </a:r>
          </a:p>
          <a:p>
            <a:endParaRPr lang="es-ES" dirty="0"/>
          </a:p>
          <a:p>
            <a:r>
              <a:rPr lang="es-ES" dirty="0"/>
              <a:t>Objeto del contrato: PRESTACIÓN DE SERVICIOS PERSONALES PARA APOYAR LAS ACTIVIDADES DE</a:t>
            </a:r>
          </a:p>
          <a:p>
            <a:r>
              <a:rPr lang="es-ES" dirty="0"/>
              <a:t>ALMACÉN E INVENTARIOS DEL DESPACHO REGIONAL ANTIOQUIA.</a:t>
            </a:r>
            <a:endParaRPr kumimoji="0" lang="es-ES" sz="4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Work Sans Bold Roman" pitchFamily="2" charset="77"/>
              <a:ea typeface="+mn-ea"/>
              <a:cs typeface="+mn-cs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1364D8E-78B6-07F8-68E4-61B3214D3D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76" t="22927" r="24976" b="22927"/>
          <a:stretch/>
        </p:blipFill>
        <p:spPr>
          <a:xfrm>
            <a:off x="10207572" y="1055213"/>
            <a:ext cx="923111" cy="90876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802C029-25AE-EAC0-B2FF-C2F8E61FB8C5}"/>
              </a:ext>
            </a:extLst>
          </p:cNvPr>
          <p:cNvSpPr txBox="1"/>
          <p:nvPr/>
        </p:nvSpPr>
        <p:spPr>
          <a:xfrm>
            <a:off x="391886" y="296863"/>
            <a:ext cx="3170298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es-CO" sz="1000" b="1" dirty="0">
                <a:solidFill>
                  <a:srgbClr val="4D4D4C"/>
                </a:solidFill>
                <a:latin typeface="WORK SANS SEMIBOLD ROMAN" pitchFamily="2" charset="77"/>
                <a:cs typeface="Arial" panose="020B0604020202020204" pitchFamily="34" charset="0"/>
              </a:rPr>
              <a:t>Clasificación de la información: Pública reservada</a:t>
            </a:r>
          </a:p>
        </p:txBody>
      </p:sp>
    </p:spTree>
    <p:extLst>
      <p:ext uri="{BB962C8B-B14F-4D97-AF65-F5344CB8AC3E}">
        <p14:creationId xmlns:p14="http://schemas.microsoft.com/office/powerpoint/2010/main" val="239251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5BFFB67-C3D4-337D-C327-AB25D270EADA}"/>
              </a:ext>
            </a:extLst>
          </p:cNvPr>
          <p:cNvSpPr txBox="1"/>
          <p:nvPr/>
        </p:nvSpPr>
        <p:spPr>
          <a:xfrm>
            <a:off x="3602624" y="2921168"/>
            <a:ext cx="49867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6000" b="1" dirty="0">
                <a:solidFill>
                  <a:schemeClr val="bg1"/>
                </a:solidFill>
                <a:latin typeface="WORK SANS BOLD ROMAN" pitchFamily="2" charset="77"/>
              </a:rPr>
              <a:t>OBLIGACIONES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72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WORK SANS BOLD ROMAN" pitchFamily="2" charset="77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CCC96BF-725A-3D21-3F9E-4702C631D085}"/>
              </a:ext>
            </a:extLst>
          </p:cNvPr>
          <p:cNvSpPr txBox="1"/>
          <p:nvPr/>
        </p:nvSpPr>
        <p:spPr>
          <a:xfrm>
            <a:off x="0" y="6162086"/>
            <a:ext cx="12192000" cy="695914"/>
          </a:xfrm>
          <a:prstGeom prst="rect">
            <a:avLst/>
          </a:prstGeom>
          <a:solidFill>
            <a:schemeClr val="accent5">
              <a:alpha val="68057"/>
            </a:schemeClr>
          </a:solidFill>
        </p:spPr>
        <p:txBody>
          <a:bodyPr wrap="square" lIns="216000" tIns="180000" rIns="216000" bIns="180000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defRPr sz="4000"/>
            </a:pPr>
            <a:r>
              <a:rPr lang="es-ES_tradnl" sz="1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WORK SANS BOLD ROMAN" pitchFamily="2" charset="77"/>
                <a:ea typeface="+mj-ea"/>
                <a:cs typeface="+mj-cs"/>
                <a:sym typeface="Calibri"/>
              </a:rPr>
              <a:t>NOTA:</a:t>
            </a:r>
            <a:r>
              <a:rPr lang="es-ES_tradnl" sz="1200" b="1" dirty="0">
                <a:solidFill>
                  <a:schemeClr val="bg1"/>
                </a:solidFill>
                <a:latin typeface="WORK SANS BOLD ROMAN" pitchFamily="2" charset="77"/>
                <a:ea typeface="+mj-ea"/>
                <a:cs typeface="+mj-cs"/>
                <a:sym typeface="Calibri"/>
              </a:rPr>
              <a:t> </a:t>
            </a:r>
            <a:r>
              <a:rPr lang="es-ES_tradnl" sz="1200" dirty="0">
                <a:solidFill>
                  <a:schemeClr val="bg1"/>
                </a:solidFill>
                <a:latin typeface="WORK SANS REGULAR ROMAN" pitchFamily="2" charset="77"/>
                <a:ea typeface="+mj-ea"/>
                <a:cs typeface="+mj-cs"/>
                <a:sym typeface="Calibri"/>
              </a:rPr>
              <a:t>Las diapositivas con fondo de color verde, deben utilizarse solo para títulos con tipografía grande en variaciones Bold, </a:t>
            </a:r>
            <a:r>
              <a:rPr lang="es-ES_tradnl" sz="1200" dirty="0" err="1">
                <a:solidFill>
                  <a:schemeClr val="bg1"/>
                </a:solidFill>
                <a:latin typeface="WORK SANS REGULAR ROMAN" pitchFamily="2" charset="77"/>
                <a:ea typeface="+mj-ea"/>
                <a:cs typeface="+mj-cs"/>
                <a:sym typeface="Calibri"/>
              </a:rPr>
              <a:t>Extrabold</a:t>
            </a:r>
            <a:r>
              <a:rPr lang="es-ES_tradnl" sz="1200" dirty="0">
                <a:solidFill>
                  <a:schemeClr val="bg1"/>
                </a:solidFill>
                <a:latin typeface="WORK SANS REGULAR ROMAN" pitchFamily="2" charset="77"/>
                <a:ea typeface="+mj-ea"/>
                <a:cs typeface="+mj-cs"/>
                <a:sym typeface="Calibri"/>
              </a:rPr>
              <a:t> o Black, para garantizar cumplimiento de criterios de accesibilidad. </a:t>
            </a:r>
            <a:r>
              <a:rPr lang="es-CO" sz="1200" dirty="0">
                <a:solidFill>
                  <a:schemeClr val="bg1"/>
                </a:solidFill>
                <a:latin typeface="WORK SANS REGULAR ROMAN" pitchFamily="2" charset="77"/>
              </a:rPr>
              <a:t>Eliminar este cuadro de texto.</a:t>
            </a:r>
            <a:endParaRPr lang="es-ES_tradnl" sz="1200" dirty="0">
              <a:solidFill>
                <a:schemeClr val="bg1"/>
              </a:solidFill>
              <a:latin typeface="WORK SANS REGULAR ROMAN" pitchFamily="2" charset="77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9184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951D1C-ACAB-30A9-933A-FC96DF28A2F0}"/>
              </a:ext>
            </a:extLst>
          </p:cNvPr>
          <p:cNvSpPr txBox="1">
            <a:spLocks/>
          </p:cNvSpPr>
          <p:nvPr/>
        </p:nvSpPr>
        <p:spPr>
          <a:xfrm>
            <a:off x="695325" y="2120265"/>
            <a:ext cx="1425934" cy="405598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600" b="1" dirty="0">
              <a:solidFill>
                <a:srgbClr val="38AA00"/>
              </a:solidFill>
              <a:latin typeface="WORK SANS BOLD ROMAN" pitchFamily="2" charset="77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F6697F3-B1A3-FADB-1243-D89866428CB1}"/>
              </a:ext>
            </a:extLst>
          </p:cNvPr>
          <p:cNvSpPr txBox="1"/>
          <p:nvPr/>
        </p:nvSpPr>
        <p:spPr>
          <a:xfrm>
            <a:off x="814966" y="896436"/>
            <a:ext cx="3854368" cy="52322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CO" dirty="0"/>
              <a:t>Apoyar la gestión técnica y operativa de los procesos de almacén del Complejo Central Regional Antioquia.</a:t>
            </a:r>
            <a:endParaRPr lang="es-CO" sz="1600" dirty="0">
              <a:solidFill>
                <a:schemeClr val="accent5">
                  <a:lumMod val="85000"/>
                  <a:lumOff val="15000"/>
                </a:schemeClr>
              </a:solidFill>
              <a:latin typeface="Work Sans Light Roman" pitchFamily="2" charset="77"/>
            </a:endParaRPr>
          </a:p>
          <a:p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Se hizo el debido ingreso y almacenamiento de cada uno de los contratos de bienes e insumos que llegaron para el despacho regional.	</a:t>
            </a:r>
          </a:p>
          <a:p>
            <a:endParaRPr lang="es-CO" sz="1600" dirty="0">
              <a:solidFill>
                <a:schemeClr val="accent5">
                  <a:lumMod val="85000"/>
                  <a:lumOff val="15000"/>
                </a:schemeClr>
              </a:solidFill>
              <a:latin typeface="Work Sans Light Roman" pitchFamily="2" charset="77"/>
            </a:endParaRPr>
          </a:p>
          <a:p>
            <a:r>
              <a:rPr lang="es-ES" dirty="0"/>
              <a:t>Recibir materiales, insumos, herramientas y equipos para la formación y áreas administrativas, verificando que los elementos entregados estén en buen estado y cumplan con las especificaciones</a:t>
            </a:r>
          </a:p>
          <a:p>
            <a:r>
              <a:rPr lang="es-CO" dirty="0"/>
              <a:t>técnicas y cantidades solicitadas.</a:t>
            </a:r>
          </a:p>
          <a:p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Durante cada mes se reciben los materiales como bienes devolutivos, consumo y aseo y cafetería para poder darle disposición sea a centros de formación o personal administrativo del despacho regional.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C8C190A-BA71-B16B-105D-0E4558AD15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385" y="679971"/>
            <a:ext cx="3163253" cy="502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000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86F7D7-ECFC-17E3-4128-9A12250F6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">
            <a:extLst>
              <a:ext uri="{FF2B5EF4-FFF2-40B4-BE49-F238E27FC236}">
                <a16:creationId xmlns:a16="http://schemas.microsoft.com/office/drawing/2014/main" id="{BCE429D0-1809-E6AE-F00C-BED57C80ABD9}"/>
              </a:ext>
            </a:extLst>
          </p:cNvPr>
          <p:cNvSpPr txBox="1">
            <a:spLocks/>
          </p:cNvSpPr>
          <p:nvPr/>
        </p:nvSpPr>
        <p:spPr>
          <a:xfrm>
            <a:off x="695324" y="3429000"/>
            <a:ext cx="5884937" cy="405598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1400" dirty="0"/>
              <a:t>Apoyar la entrega oportuna de elementos solicitados, previa revisión de la autorización de salida de elementos debidamente firmados por los responsables.</a:t>
            </a:r>
            <a:endParaRPr lang="es-CO" sz="1400" b="1" dirty="0">
              <a:solidFill>
                <a:srgbClr val="38AA00"/>
              </a:solidFill>
              <a:latin typeface="WORK SANS BOLD ROMAN" pitchFamily="2" charset="77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3B60633-8760-284D-D90A-6B2A4C1E0A8B}"/>
              </a:ext>
            </a:extLst>
          </p:cNvPr>
          <p:cNvSpPr txBox="1"/>
          <p:nvPr/>
        </p:nvSpPr>
        <p:spPr>
          <a:xfrm>
            <a:off x="695323" y="3834598"/>
            <a:ext cx="5739659" cy="28623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Entregamos oportunamente cada uno de los insumos y bienes que son solicitados por cada una de las coordinaciones y centros de </a:t>
            </a:r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/>
              </a:rPr>
              <a:t>formación</a:t>
            </a:r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.</a:t>
            </a:r>
          </a:p>
          <a:p>
            <a:endParaRPr lang="es-CO" sz="1600" dirty="0">
              <a:solidFill>
                <a:schemeClr val="accent5">
                  <a:lumMod val="85000"/>
                  <a:lumOff val="15000"/>
                </a:schemeClr>
              </a:solidFill>
              <a:latin typeface="Work Sans Light Roman" pitchFamily="2" charset="77"/>
            </a:endParaRPr>
          </a:p>
          <a:p>
            <a:r>
              <a:rPr lang="es-ES" sz="1400" dirty="0">
                <a:latin typeface="+mj-lt"/>
              </a:rPr>
              <a:t>Depurar, administrar, mantener y controlar los inventarios de elementos devolutivos y de consumo del Centro y del Complejo garantizando la toma física, virtual y la integridad de los datos </a:t>
            </a:r>
            <a:r>
              <a:rPr lang="es-CO" sz="1400" dirty="0">
                <a:latin typeface="+mj-lt"/>
              </a:rPr>
              <a:t>de los sistemas de control de inventarios.</a:t>
            </a:r>
          </a:p>
          <a:p>
            <a:r>
              <a:rPr lang="es-CO" sz="16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Durante el primer semestre apoyamos la toma virtual de cada uno de los cuentadantes, cumplimos al 100% la toma física de almacén y estamos haciendo la toma física de servicio así verificamos el estado de los bienes y la cantidad que concuerde con lo que aparece en el aplicativo.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F88F4470-4912-F1DC-3ED8-89DBA5B4CE1A}"/>
              </a:ext>
            </a:extLst>
          </p:cNvPr>
          <p:cNvSpPr txBox="1"/>
          <p:nvPr/>
        </p:nvSpPr>
        <p:spPr>
          <a:xfrm>
            <a:off x="6725540" y="3429000"/>
            <a:ext cx="4854012" cy="48320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CO" sz="1400" dirty="0">
                <a:latin typeface="+mj-lt"/>
              </a:rPr>
              <a:t>Realizar traspaso de inventario entre cuentadantes del Centro y/o funcionarios de la Regional y realizar inventario físico a todos los cuentadantes del Centro y apoyo en los del Complejo.</a:t>
            </a:r>
          </a:p>
          <a:p>
            <a:r>
              <a:rPr lang="es-CO" sz="1600" dirty="0">
                <a:solidFill>
                  <a:schemeClr val="accent5"/>
                </a:solidFill>
                <a:latin typeface="Work Sans Light Roman"/>
              </a:rPr>
              <a:t>En el primer semestre atendimos 200 solicitudes de traspaso verificando el estado y que estén completos mirando características de cada uno.</a:t>
            </a:r>
          </a:p>
          <a:p>
            <a:r>
              <a:rPr lang="es-ES" sz="1400" dirty="0">
                <a:latin typeface="+mj-lt"/>
              </a:rPr>
              <a:t>Apoyar la verificación de traspasos y reintegros generados a los diferentes cuentadantes registrados para</a:t>
            </a:r>
          </a:p>
          <a:p>
            <a:r>
              <a:rPr lang="es-CO" sz="1400" dirty="0">
                <a:latin typeface="+mj-lt"/>
              </a:rPr>
              <a:t>almacén del Complejo regional Antioquia.</a:t>
            </a:r>
          </a:p>
          <a:p>
            <a:r>
              <a:rPr lang="es-CO" sz="1600" dirty="0">
                <a:solidFill>
                  <a:schemeClr val="accent5"/>
                </a:solidFill>
                <a:latin typeface="Work Sans Light Roman"/>
              </a:rPr>
              <a:t>Antes de hacer el debido movimiento en el sistema verificamos el estado del bien y su vida útil para así poder hacer su reasignación a otro cuentadante o un proceso de </a:t>
            </a:r>
            <a:r>
              <a:rPr lang="es-CO" sz="1600" dirty="0" err="1">
                <a:solidFill>
                  <a:schemeClr val="accent5"/>
                </a:solidFill>
                <a:latin typeface="Work Sans Light Roman"/>
              </a:rPr>
              <a:t>baja.En</a:t>
            </a:r>
            <a:r>
              <a:rPr lang="es-CO" sz="1600" dirty="0">
                <a:solidFill>
                  <a:schemeClr val="accent5"/>
                </a:solidFill>
                <a:latin typeface="Work Sans Light Roman"/>
              </a:rPr>
              <a:t> el primer semestre atendimos 250 solicitudes de reintegro.</a:t>
            </a:r>
          </a:p>
          <a:p>
            <a:endParaRPr lang="es-CO" sz="1600" dirty="0">
              <a:solidFill>
                <a:schemeClr val="accent5"/>
              </a:solidFill>
              <a:latin typeface="Work Sans Light Roman"/>
            </a:endParaRPr>
          </a:p>
          <a:p>
            <a:endParaRPr lang="es-CO" sz="1600" dirty="0">
              <a:solidFill>
                <a:schemeClr val="accent5"/>
              </a:solidFill>
              <a:latin typeface="Work Sans Light Roman"/>
            </a:endParaRPr>
          </a:p>
          <a:p>
            <a:endParaRPr lang="es-CO" sz="1600" dirty="0">
              <a:solidFill>
                <a:schemeClr val="tx2"/>
              </a:solidFill>
              <a:latin typeface="Work Sans Light Roman"/>
            </a:endParaRPr>
          </a:p>
          <a:p>
            <a:endParaRPr lang="es-CO" sz="1400" dirty="0">
              <a:latin typeface="+mj-lt"/>
            </a:endParaRPr>
          </a:p>
          <a:p>
            <a:endParaRPr lang="es-CO" sz="1400" dirty="0">
              <a:latin typeface="+mj-lt"/>
            </a:endParaRPr>
          </a:p>
          <a:p>
            <a:endParaRPr lang="es-CO" sz="1400" dirty="0">
              <a:latin typeface="+mj-lt"/>
            </a:endParaRPr>
          </a:p>
          <a:p>
            <a:endParaRPr lang="es-CO" sz="1200" dirty="0">
              <a:solidFill>
                <a:schemeClr val="accent5">
                  <a:lumMod val="85000"/>
                  <a:lumOff val="15000"/>
                </a:schemeClr>
              </a:solidFill>
              <a:latin typeface="Work Sans Light Roman" pitchFamily="2" charset="77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430A521-016C-31A2-9461-677CC1894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18" y="392727"/>
            <a:ext cx="9537107" cy="223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53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CE75F1-F343-8856-BC69-4BB6B82BF3E4}"/>
              </a:ext>
            </a:extLst>
          </p:cNvPr>
          <p:cNvSpPr txBox="1">
            <a:spLocks/>
          </p:cNvSpPr>
          <p:nvPr/>
        </p:nvSpPr>
        <p:spPr>
          <a:xfrm>
            <a:off x="732625" y="833468"/>
            <a:ext cx="3175920" cy="402295"/>
          </a:xfrm>
          <a:prstGeom prst="rect">
            <a:avLst/>
          </a:prstGeom>
          <a:ln>
            <a:noFill/>
          </a:ln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>
                <a:solidFill>
                  <a:srgbClr val="4D4D4C"/>
                </a:solidFill>
                <a:latin typeface="WORK SANS BOLD ROMAN" pitchFamily="2" charset="77"/>
              </a:rPr>
              <a:t>AUDITORIOS</a:t>
            </a:r>
            <a:endParaRPr kumimoji="0" lang="es-CO" b="1" u="none" strike="noStrike" kern="1200" cap="none" spc="0" normalizeH="0" baseline="0" noProof="0" dirty="0">
              <a:ln>
                <a:noFill/>
              </a:ln>
              <a:solidFill>
                <a:srgbClr val="4D4D4C"/>
              </a:solidFill>
              <a:effectLst/>
              <a:uLnTx/>
              <a:uFillTx/>
              <a:latin typeface="WORK SANS BOLD ROMAN" pitchFamily="2" charset="77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6C31FC2-6C63-0CB9-C78D-1723D5E9DD66}"/>
              </a:ext>
            </a:extLst>
          </p:cNvPr>
          <p:cNvSpPr txBox="1"/>
          <p:nvPr/>
        </p:nvSpPr>
        <p:spPr>
          <a:xfrm>
            <a:off x="695326" y="1592263"/>
            <a:ext cx="4717774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CO" sz="2800" dirty="0">
                <a:solidFill>
                  <a:schemeClr val="accent5">
                    <a:lumMod val="85000"/>
                    <a:lumOff val="15000"/>
                  </a:schemeClr>
                </a:solidFill>
                <a:latin typeface="Work Sans Light Roman" pitchFamily="2" charset="77"/>
              </a:rPr>
              <a:t>Durante el primer semestre se reservaron y atendieron 300 solicitudes de auditorios para reuniones, grados y diferentes eventos de los centros de formación y despacho regional.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87FC4DD-581F-E245-0F95-B1479C107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871" y="1400830"/>
            <a:ext cx="3854153" cy="261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058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4626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Tema de 2022">
  <a:themeElements>
    <a:clrScheme name="Personalizado 1">
      <a:dk1>
        <a:srgbClr val="39A900"/>
      </a:dk1>
      <a:lt1>
        <a:sysClr val="window" lastClr="FFFFFF"/>
      </a:lt1>
      <a:dk2>
        <a:srgbClr val="00304D"/>
      </a:dk2>
      <a:lt2>
        <a:srgbClr val="F6F6F6"/>
      </a:lt2>
      <a:accent1>
        <a:srgbClr val="007832"/>
      </a:accent1>
      <a:accent2>
        <a:srgbClr val="71127A"/>
      </a:accent2>
      <a:accent3>
        <a:srgbClr val="50E5F9"/>
      </a:accent3>
      <a:accent4>
        <a:srgbClr val="FDC300"/>
      </a:accent4>
      <a:accent5>
        <a:srgbClr val="000000"/>
      </a:accent5>
      <a:accent6>
        <a:srgbClr val="70AD47"/>
      </a:accent6>
      <a:hlink>
        <a:srgbClr val="0563C1"/>
      </a:hlink>
      <a:folHlink>
        <a:srgbClr val="71127A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4231</TotalTime>
  <Words>511</Words>
  <Application>Microsoft Office PowerPoint</Application>
  <PresentationFormat>Panorámica</PresentationFormat>
  <Paragraphs>35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Work Sans Bold Roman</vt:lpstr>
      <vt:lpstr>Work Sans Bold Roman</vt:lpstr>
      <vt:lpstr>Work Sans Light Roman</vt:lpstr>
      <vt:lpstr>WORK SANS REGULAR ROMAN</vt:lpstr>
      <vt:lpstr>WORK SANS SEMIBOLD ROMAN</vt:lpstr>
      <vt:lpstr>Office 2013 - Tema de 2022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Enrique Pedraza Sanchez</dc:creator>
  <cp:lastModifiedBy>Andres Felipe Palacio Agudelo</cp:lastModifiedBy>
  <cp:revision>80</cp:revision>
  <dcterms:created xsi:type="dcterms:W3CDTF">2020-10-01T23:51:28Z</dcterms:created>
  <dcterms:modified xsi:type="dcterms:W3CDTF">2026-06-12T16:24:15Z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11285-cafa-4fc9-8a9a-bd902089b24f_Enabled">
    <vt:lpwstr>true</vt:lpwstr>
  </property>
  <property fmtid="{D5CDD505-2E9C-101B-9397-08002B2CF9AE}" pid="3" name="MSIP_Label_fc111285-cafa-4fc9-8a9a-bd902089b24f_SetDate">
    <vt:lpwstr>2025-07-11T16:31:34Z</vt:lpwstr>
  </property>
  <property fmtid="{D5CDD505-2E9C-101B-9397-08002B2CF9AE}" pid="4" name="MSIP_Label_fc111285-cafa-4fc9-8a9a-bd902089b24f_Method">
    <vt:lpwstr>Privileged</vt:lpwstr>
  </property>
  <property fmtid="{D5CDD505-2E9C-101B-9397-08002B2CF9AE}" pid="5" name="MSIP_Label_fc111285-cafa-4fc9-8a9a-bd902089b24f_Name">
    <vt:lpwstr>Public</vt:lpwstr>
  </property>
  <property fmtid="{D5CDD505-2E9C-101B-9397-08002B2CF9AE}" pid="6" name="MSIP_Label_fc111285-cafa-4fc9-8a9a-bd902089b24f_SiteId">
    <vt:lpwstr>cbc2c381-2f2e-4d93-91d1-506c9316ace7</vt:lpwstr>
  </property>
  <property fmtid="{D5CDD505-2E9C-101B-9397-08002B2CF9AE}" pid="7" name="MSIP_Label_fc111285-cafa-4fc9-8a9a-bd902089b24f_ActionId">
    <vt:lpwstr>c6329c04-9ceb-4fca-88c8-0029777b3481</vt:lpwstr>
  </property>
  <property fmtid="{D5CDD505-2E9C-101B-9397-08002B2CF9AE}" pid="8" name="MSIP_Label_fc111285-cafa-4fc9-8a9a-bd902089b24f_ContentBits">
    <vt:lpwstr>0</vt:lpwstr>
  </property>
  <property fmtid="{D5CDD505-2E9C-101B-9397-08002B2CF9AE}" pid="9" name="MSIP_Label_fc111285-cafa-4fc9-8a9a-bd902089b24f_Tag">
    <vt:lpwstr>10, 0, 1, 1</vt:lpwstr>
  </property>
</Properties>
</file>