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328" r:id="rId2"/>
    <p:sldId id="330" r:id="rId3"/>
    <p:sldId id="331" r:id="rId4"/>
    <p:sldId id="313" r:id="rId5"/>
    <p:sldId id="333" r:id="rId6"/>
    <p:sldId id="334" r:id="rId7"/>
    <p:sldId id="335" r:id="rId8"/>
    <p:sldId id="336" r:id="rId9"/>
    <p:sldId id="337" r:id="rId10"/>
    <p:sldId id="299" r:id="rId11"/>
    <p:sldId id="341" r:id="rId12"/>
    <p:sldId id="339" r:id="rId13"/>
    <p:sldId id="262" r:id="rId14"/>
  </p:sldIdLst>
  <p:sldSz cx="9144000" cy="5143500" type="screen16x9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is Carlos Rivera Monroy" initials="LCRM" lastIdx="1" clrIdx="0">
    <p:extLst>
      <p:ext uri="{19B8F6BF-5375-455C-9EA6-DF929625EA0E}">
        <p15:presenceInfo xmlns:p15="http://schemas.microsoft.com/office/powerpoint/2012/main" userId="S::lcriveram@sena.edu.co::d0e5c411-fc0e-44c0-b818-7e9b631f17e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C00"/>
    <a:srgbClr val="FFFFFF"/>
    <a:srgbClr val="FF852A"/>
    <a:srgbClr val="333333"/>
    <a:srgbClr val="8A8A8A"/>
    <a:srgbClr val="000000"/>
    <a:srgbClr val="4D4D4D"/>
    <a:srgbClr val="666666"/>
    <a:srgbClr val="B8B8B8"/>
    <a:srgbClr val="FF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249" autoAdjust="0"/>
  </p:normalViewPr>
  <p:slideViewPr>
    <p:cSldViewPr snapToGrid="0" snapToObjects="1">
      <p:cViewPr varScale="1">
        <p:scale>
          <a:sx n="95" d="100"/>
          <a:sy n="95" d="100"/>
        </p:scale>
        <p:origin x="666" y="84"/>
      </p:cViewPr>
      <p:guideLst>
        <p:guide orient="horz" pos="1620"/>
        <p:guide pos="2880"/>
      </p:guideLst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0C643-3D75-4E8F-BC78-F91CFEFE68C9}" type="datetimeFigureOut">
              <a:rPr lang="es-CO" smtClean="0"/>
              <a:t>23/09/2021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CC855-7022-4B59-8CDD-D430FEF8546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0617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CC855-7022-4B59-8CDD-D430FEF85466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3367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CC855-7022-4B59-8CDD-D430FEF85466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84515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6566B0-3E59-A84D-9AB2-DA05E602AD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88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77ACAF-E4FF-A844-9E41-091A7206A2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79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6920DA-0831-5D43-AA82-7741662FB9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8730" b="81517"/>
          <a:stretch/>
        </p:blipFill>
        <p:spPr>
          <a:xfrm>
            <a:off x="8113486" y="0"/>
            <a:ext cx="1030514" cy="95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857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B3CFEF-4B3E-1E40-B352-B3A390941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81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9422CC-C000-654E-9301-E5A5A99182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50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B3542-21FA-CE4F-97EC-30221117B4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619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FC36C6-822B-4F4E-9443-296E49B7FD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17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30C24-9424-B24A-8613-79990C3AA492}" type="datetimeFigureOut">
              <a:rPr lang="es-ES" smtClean="0"/>
              <a:t>23/09/2021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48DC-D261-1A47-8987-CC426E9381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4780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30C24-9424-B24A-8613-79990C3AA492}" type="datetimeFigureOut">
              <a:rPr lang="es-ES" smtClean="0"/>
              <a:t>23/09/2021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48DC-D261-1A47-8987-CC426E9381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782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30C24-9424-B24A-8613-79990C3AA492}" type="datetimeFigureOut">
              <a:rPr lang="es-ES" smtClean="0"/>
              <a:t>23/09/2021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48DC-D261-1A47-8987-CC426E9381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7577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30C24-9424-B24A-8613-79990C3AA492}" type="datetimeFigureOut">
              <a:rPr lang="es-ES" smtClean="0"/>
              <a:t>23/09/2021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48DC-D261-1A47-8987-CC426E9381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057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30C24-9424-B24A-8613-79990C3AA492}" type="datetimeFigureOut">
              <a:rPr lang="es-ES" smtClean="0"/>
              <a:t>23/09/2021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248DC-D261-1A47-8987-CC426E9381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5850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62B007D-C497-492B-A229-A31EB3C778F2}"/>
              </a:ext>
            </a:extLst>
          </p:cNvPr>
          <p:cNvSpPr txBox="1"/>
          <p:nvPr/>
        </p:nvSpPr>
        <p:spPr>
          <a:xfrm>
            <a:off x="2307265" y="1232163"/>
            <a:ext cx="59135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Metodologías de transformación para los procesos formativos hacia la implementación de la Industria 4.0 mediante la adquisición de equipos de Tecnologías Inmersivas y Prototipado de modelos</a:t>
            </a:r>
          </a:p>
        </p:txBody>
      </p:sp>
    </p:spTree>
    <p:extLst>
      <p:ext uri="{BB962C8B-B14F-4D97-AF65-F5344CB8AC3E}">
        <p14:creationId xmlns:p14="http://schemas.microsoft.com/office/powerpoint/2010/main" val="1348573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031358" y="2131411"/>
            <a:ext cx="72195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Implementación de la industria 4.0 en el fortalecimiento de los procesos de formación, orientada al uso y aplicación </a:t>
            </a:r>
            <a:r>
              <a:rPr lang="es-419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Tecnologías Inmersivas y Prototipado 3D. Este modelo de vanguardia se establece como articulación con la visión de país orientada a la aplicación de nuevas tecnologías en la Educación (Tics) que mejoran el proceso de enseñanza y aprendizaje.</a:t>
            </a:r>
          </a:p>
          <a:p>
            <a:pPr algn="just"/>
            <a:endParaRPr lang="es-419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433517" y="1889580"/>
            <a:ext cx="718487" cy="4571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9AA1B03-FAF1-4F1A-99C9-FA4454DB6442}"/>
              </a:ext>
            </a:extLst>
          </p:cNvPr>
          <p:cNvSpPr txBox="1"/>
          <p:nvPr/>
        </p:nvSpPr>
        <p:spPr>
          <a:xfrm>
            <a:off x="3323598" y="1509919"/>
            <a:ext cx="2899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Resumen del proyecto</a:t>
            </a:r>
          </a:p>
        </p:txBody>
      </p:sp>
    </p:spTree>
    <p:extLst>
      <p:ext uri="{BB962C8B-B14F-4D97-AF65-F5344CB8AC3E}">
        <p14:creationId xmlns:p14="http://schemas.microsoft.com/office/powerpoint/2010/main" val="2515527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D06A4E39-B01E-4E65-8DC1-08BFD9F49A27}"/>
              </a:ext>
            </a:extLst>
          </p:cNvPr>
          <p:cNvSpPr txBox="1"/>
          <p:nvPr/>
        </p:nvSpPr>
        <p:spPr>
          <a:xfrm>
            <a:off x="509443" y="866979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Descripción del proyecto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9867B94-693E-4A0D-B83E-5DAEC6E5DE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2515" y="1383036"/>
            <a:ext cx="8378969" cy="33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997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00BCAF5B-0964-4EE4-82CA-EBE2D415CB97}"/>
              </a:ext>
            </a:extLst>
          </p:cNvPr>
          <p:cNvSpPr/>
          <p:nvPr/>
        </p:nvSpPr>
        <p:spPr>
          <a:xfrm>
            <a:off x="5201887" y="557343"/>
            <a:ext cx="2294066" cy="369332"/>
          </a:xfrm>
          <a:prstGeom prst="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20FB987-6E31-4908-9E50-F9732C9AC6AC}"/>
              </a:ext>
            </a:extLst>
          </p:cNvPr>
          <p:cNvSpPr/>
          <p:nvPr/>
        </p:nvSpPr>
        <p:spPr>
          <a:xfrm>
            <a:off x="3426246" y="557343"/>
            <a:ext cx="1443461" cy="369332"/>
          </a:xfrm>
          <a:prstGeom prst="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658A8B5-2A18-4D5F-9F23-C5E26BD6CECA}"/>
              </a:ext>
            </a:extLst>
          </p:cNvPr>
          <p:cNvSpPr txBox="1"/>
          <p:nvPr/>
        </p:nvSpPr>
        <p:spPr>
          <a:xfrm>
            <a:off x="243632" y="252914"/>
            <a:ext cx="2927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Centros de Formación</a:t>
            </a:r>
          </a:p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Tecnología DMAI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D509C47-A89A-492D-86A9-1E0531303EC2}"/>
              </a:ext>
            </a:extLst>
          </p:cNvPr>
          <p:cNvSpPr txBox="1"/>
          <p:nvPr/>
        </p:nvSpPr>
        <p:spPr>
          <a:xfrm>
            <a:off x="3479409" y="557343"/>
            <a:ext cx="1573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18 </a:t>
            </a:r>
            <a:r>
              <a:rPr lang="es-ES" sz="1200" dirty="0">
                <a:solidFill>
                  <a:schemeClr val="bg1"/>
                </a:solidFill>
              </a:rPr>
              <a:t>REGIONALES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C16C031-3B13-4D68-85FA-691ACE77B650}"/>
              </a:ext>
            </a:extLst>
          </p:cNvPr>
          <p:cNvSpPr txBox="1"/>
          <p:nvPr/>
        </p:nvSpPr>
        <p:spPr>
          <a:xfrm>
            <a:off x="5309186" y="557343"/>
            <a:ext cx="217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24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sz="1200" dirty="0">
                <a:solidFill>
                  <a:schemeClr val="bg1"/>
                </a:solidFill>
              </a:rPr>
              <a:t>LUGARES DE DESARROLLO </a:t>
            </a:r>
          </a:p>
        </p:txBody>
      </p:sp>
      <p:sp>
        <p:nvSpPr>
          <p:cNvPr id="12" name="Diagrama de flujo: proceso alternativo 11">
            <a:extLst>
              <a:ext uri="{FF2B5EF4-FFF2-40B4-BE49-F238E27FC236}">
                <a16:creationId xmlns:a16="http://schemas.microsoft.com/office/drawing/2014/main" id="{B9DB8E61-E3EB-4C2F-8CDD-E667242D354A}"/>
              </a:ext>
            </a:extLst>
          </p:cNvPr>
          <p:cNvSpPr/>
          <p:nvPr/>
        </p:nvSpPr>
        <p:spPr>
          <a:xfrm>
            <a:off x="423045" y="1383421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Diagrama de flujo: proceso alternativo 16">
            <a:extLst>
              <a:ext uri="{FF2B5EF4-FFF2-40B4-BE49-F238E27FC236}">
                <a16:creationId xmlns:a16="http://schemas.microsoft.com/office/drawing/2014/main" id="{FEA82C62-872A-4379-A032-4E97BC96388F}"/>
              </a:ext>
            </a:extLst>
          </p:cNvPr>
          <p:cNvSpPr/>
          <p:nvPr/>
        </p:nvSpPr>
        <p:spPr>
          <a:xfrm>
            <a:off x="1808821" y="1383421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Diagrama de flujo: proceso alternativo 17">
            <a:extLst>
              <a:ext uri="{FF2B5EF4-FFF2-40B4-BE49-F238E27FC236}">
                <a16:creationId xmlns:a16="http://schemas.microsoft.com/office/drawing/2014/main" id="{FFA18F9F-1CE4-456D-B09B-7AAE7D6E7E6C}"/>
              </a:ext>
            </a:extLst>
          </p:cNvPr>
          <p:cNvSpPr/>
          <p:nvPr/>
        </p:nvSpPr>
        <p:spPr>
          <a:xfrm>
            <a:off x="3194597" y="1383421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Diagrama de flujo: proceso alternativo 18">
            <a:extLst>
              <a:ext uri="{FF2B5EF4-FFF2-40B4-BE49-F238E27FC236}">
                <a16:creationId xmlns:a16="http://schemas.microsoft.com/office/drawing/2014/main" id="{3F5E0AD4-7CA0-4AB6-AF0A-85DB59E77169}"/>
              </a:ext>
            </a:extLst>
          </p:cNvPr>
          <p:cNvSpPr/>
          <p:nvPr/>
        </p:nvSpPr>
        <p:spPr>
          <a:xfrm>
            <a:off x="4580373" y="1383421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Diagrama de flujo: proceso alternativo 19">
            <a:extLst>
              <a:ext uri="{FF2B5EF4-FFF2-40B4-BE49-F238E27FC236}">
                <a16:creationId xmlns:a16="http://schemas.microsoft.com/office/drawing/2014/main" id="{523E4A79-DF73-4FBC-BFC6-A882C847A7C7}"/>
              </a:ext>
            </a:extLst>
          </p:cNvPr>
          <p:cNvSpPr/>
          <p:nvPr/>
        </p:nvSpPr>
        <p:spPr>
          <a:xfrm>
            <a:off x="5966149" y="1383418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Diagrama de flujo: proceso alternativo 20">
            <a:extLst>
              <a:ext uri="{FF2B5EF4-FFF2-40B4-BE49-F238E27FC236}">
                <a16:creationId xmlns:a16="http://schemas.microsoft.com/office/drawing/2014/main" id="{887E38E3-14DE-400C-9013-B249454C5C76}"/>
              </a:ext>
            </a:extLst>
          </p:cNvPr>
          <p:cNvSpPr/>
          <p:nvPr/>
        </p:nvSpPr>
        <p:spPr>
          <a:xfrm>
            <a:off x="7351925" y="1383417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Diagrama de flujo: proceso alternativo 21">
            <a:extLst>
              <a:ext uri="{FF2B5EF4-FFF2-40B4-BE49-F238E27FC236}">
                <a16:creationId xmlns:a16="http://schemas.microsoft.com/office/drawing/2014/main" id="{C8C6636A-96C4-4BA0-8E28-3520E65F1697}"/>
              </a:ext>
            </a:extLst>
          </p:cNvPr>
          <p:cNvSpPr/>
          <p:nvPr/>
        </p:nvSpPr>
        <p:spPr>
          <a:xfrm>
            <a:off x="423045" y="2282470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Diagrama de flujo: proceso alternativo 22">
            <a:extLst>
              <a:ext uri="{FF2B5EF4-FFF2-40B4-BE49-F238E27FC236}">
                <a16:creationId xmlns:a16="http://schemas.microsoft.com/office/drawing/2014/main" id="{34550B71-5010-4986-84E5-366A4151571C}"/>
              </a:ext>
            </a:extLst>
          </p:cNvPr>
          <p:cNvSpPr/>
          <p:nvPr/>
        </p:nvSpPr>
        <p:spPr>
          <a:xfrm>
            <a:off x="1808821" y="2282470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Diagrama de flujo: proceso alternativo 23">
            <a:extLst>
              <a:ext uri="{FF2B5EF4-FFF2-40B4-BE49-F238E27FC236}">
                <a16:creationId xmlns:a16="http://schemas.microsoft.com/office/drawing/2014/main" id="{8721DC6B-A21F-4356-A855-D59C9EA7DA58}"/>
              </a:ext>
            </a:extLst>
          </p:cNvPr>
          <p:cNvSpPr/>
          <p:nvPr/>
        </p:nvSpPr>
        <p:spPr>
          <a:xfrm>
            <a:off x="3194597" y="2282470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Diagrama de flujo: proceso alternativo 24">
            <a:extLst>
              <a:ext uri="{FF2B5EF4-FFF2-40B4-BE49-F238E27FC236}">
                <a16:creationId xmlns:a16="http://schemas.microsoft.com/office/drawing/2014/main" id="{EA091200-DE2A-4381-9A1D-F0C5CECB5783}"/>
              </a:ext>
            </a:extLst>
          </p:cNvPr>
          <p:cNvSpPr/>
          <p:nvPr/>
        </p:nvSpPr>
        <p:spPr>
          <a:xfrm>
            <a:off x="4580373" y="2282470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Diagrama de flujo: proceso alternativo 25">
            <a:extLst>
              <a:ext uri="{FF2B5EF4-FFF2-40B4-BE49-F238E27FC236}">
                <a16:creationId xmlns:a16="http://schemas.microsoft.com/office/drawing/2014/main" id="{E747A225-3B4D-4BA9-8585-6AC495E89E3A}"/>
              </a:ext>
            </a:extLst>
          </p:cNvPr>
          <p:cNvSpPr/>
          <p:nvPr/>
        </p:nvSpPr>
        <p:spPr>
          <a:xfrm>
            <a:off x="5966149" y="2282467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Diagrama de flujo: proceso alternativo 33">
            <a:extLst>
              <a:ext uri="{FF2B5EF4-FFF2-40B4-BE49-F238E27FC236}">
                <a16:creationId xmlns:a16="http://schemas.microsoft.com/office/drawing/2014/main" id="{9A2E3A07-54FA-42A6-94AF-D7A1D98065A8}"/>
              </a:ext>
            </a:extLst>
          </p:cNvPr>
          <p:cNvSpPr/>
          <p:nvPr/>
        </p:nvSpPr>
        <p:spPr>
          <a:xfrm>
            <a:off x="448339" y="3241604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Diagrama de flujo: proceso alternativo 34">
            <a:extLst>
              <a:ext uri="{FF2B5EF4-FFF2-40B4-BE49-F238E27FC236}">
                <a16:creationId xmlns:a16="http://schemas.microsoft.com/office/drawing/2014/main" id="{6211A714-77A2-4E5C-8019-E8CBC6AB3B9A}"/>
              </a:ext>
            </a:extLst>
          </p:cNvPr>
          <p:cNvSpPr/>
          <p:nvPr/>
        </p:nvSpPr>
        <p:spPr>
          <a:xfrm>
            <a:off x="1834115" y="3241604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Diagrama de flujo: proceso alternativo 35">
            <a:extLst>
              <a:ext uri="{FF2B5EF4-FFF2-40B4-BE49-F238E27FC236}">
                <a16:creationId xmlns:a16="http://schemas.microsoft.com/office/drawing/2014/main" id="{D415062B-953B-47D8-842E-1039DADF6E26}"/>
              </a:ext>
            </a:extLst>
          </p:cNvPr>
          <p:cNvSpPr/>
          <p:nvPr/>
        </p:nvSpPr>
        <p:spPr>
          <a:xfrm>
            <a:off x="3219891" y="3241604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Diagrama de flujo: proceso alternativo 36">
            <a:extLst>
              <a:ext uri="{FF2B5EF4-FFF2-40B4-BE49-F238E27FC236}">
                <a16:creationId xmlns:a16="http://schemas.microsoft.com/office/drawing/2014/main" id="{21D106B5-0212-472F-A570-68970F5379DC}"/>
              </a:ext>
            </a:extLst>
          </p:cNvPr>
          <p:cNvSpPr/>
          <p:nvPr/>
        </p:nvSpPr>
        <p:spPr>
          <a:xfrm>
            <a:off x="4605667" y="3241604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Diagrama de flujo: proceso alternativo 37">
            <a:extLst>
              <a:ext uri="{FF2B5EF4-FFF2-40B4-BE49-F238E27FC236}">
                <a16:creationId xmlns:a16="http://schemas.microsoft.com/office/drawing/2014/main" id="{27AD693E-E7E0-4F46-BEF3-1339F6C55806}"/>
              </a:ext>
            </a:extLst>
          </p:cNvPr>
          <p:cNvSpPr/>
          <p:nvPr/>
        </p:nvSpPr>
        <p:spPr>
          <a:xfrm>
            <a:off x="5980633" y="3255549"/>
            <a:ext cx="1134139" cy="646331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Diagrama de flujo: proceso alternativo 38">
            <a:extLst>
              <a:ext uri="{FF2B5EF4-FFF2-40B4-BE49-F238E27FC236}">
                <a16:creationId xmlns:a16="http://schemas.microsoft.com/office/drawing/2014/main" id="{9AC7B887-4230-4881-8090-4C0C245B368C}"/>
              </a:ext>
            </a:extLst>
          </p:cNvPr>
          <p:cNvSpPr/>
          <p:nvPr/>
        </p:nvSpPr>
        <p:spPr>
          <a:xfrm>
            <a:off x="7377219" y="3241600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B8BEBA38-0B47-4BF6-A691-23F4A104677B}"/>
              </a:ext>
            </a:extLst>
          </p:cNvPr>
          <p:cNvSpPr txBox="1"/>
          <p:nvPr/>
        </p:nvSpPr>
        <p:spPr>
          <a:xfrm>
            <a:off x="423045" y="1476387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b="1" dirty="0">
                <a:solidFill>
                  <a:schemeClr val="bg1"/>
                </a:solidFill>
              </a:rPr>
              <a:t>Regional Antioquia</a:t>
            </a:r>
          </a:p>
          <a:p>
            <a:pPr algn="ctr"/>
            <a:r>
              <a:rPr lang="es-ES" sz="800" b="1" dirty="0">
                <a:solidFill>
                  <a:schemeClr val="bg1"/>
                </a:solidFill>
              </a:rPr>
              <a:t> 3 </a:t>
            </a:r>
          </a:p>
          <a:p>
            <a:pPr algn="ctr"/>
            <a:r>
              <a:rPr lang="es-ES" sz="800" b="1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A5F975FB-7527-45B8-9B58-5BB474AF2FB9}"/>
              </a:ext>
            </a:extLst>
          </p:cNvPr>
          <p:cNvSpPr txBox="1"/>
          <p:nvPr/>
        </p:nvSpPr>
        <p:spPr>
          <a:xfrm>
            <a:off x="440277" y="2374279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Cesar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 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B83C20E1-AFDB-464B-A596-FF7DEFB61C1C}"/>
              </a:ext>
            </a:extLst>
          </p:cNvPr>
          <p:cNvSpPr txBox="1"/>
          <p:nvPr/>
        </p:nvSpPr>
        <p:spPr>
          <a:xfrm>
            <a:off x="1823305" y="3333932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Quindío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651E4101-D3AE-4874-9BC5-E6F6729844A7}"/>
              </a:ext>
            </a:extLst>
          </p:cNvPr>
          <p:cNvSpPr txBox="1"/>
          <p:nvPr/>
        </p:nvSpPr>
        <p:spPr>
          <a:xfrm>
            <a:off x="448339" y="3317546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Putumayo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 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76D9ED93-6F67-4217-9CFE-AC16E591BE97}"/>
              </a:ext>
            </a:extLst>
          </p:cNvPr>
          <p:cNvSpPr txBox="1"/>
          <p:nvPr/>
        </p:nvSpPr>
        <p:spPr>
          <a:xfrm>
            <a:off x="1815600" y="2312579"/>
            <a:ext cx="1134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Cundinamarca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3 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E0311442-130F-4B9E-9A6E-58C2361E4795}"/>
              </a:ext>
            </a:extLst>
          </p:cNvPr>
          <p:cNvSpPr txBox="1"/>
          <p:nvPr/>
        </p:nvSpPr>
        <p:spPr>
          <a:xfrm>
            <a:off x="3219891" y="3331870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Risaralda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2D6BB2DF-48F6-4B6A-98D5-99894122C32C}"/>
              </a:ext>
            </a:extLst>
          </p:cNvPr>
          <p:cNvSpPr txBox="1"/>
          <p:nvPr/>
        </p:nvSpPr>
        <p:spPr>
          <a:xfrm>
            <a:off x="4634816" y="3348682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Santander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2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65D5097B-E80F-4063-B06C-6A5F408F2638}"/>
              </a:ext>
            </a:extLst>
          </p:cNvPr>
          <p:cNvSpPr txBox="1"/>
          <p:nvPr/>
        </p:nvSpPr>
        <p:spPr>
          <a:xfrm>
            <a:off x="6031402" y="3333892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Tolima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 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6F144DA6-7EB2-4CAB-8630-E23DB7993BAE}"/>
              </a:ext>
            </a:extLst>
          </p:cNvPr>
          <p:cNvSpPr txBox="1"/>
          <p:nvPr/>
        </p:nvSpPr>
        <p:spPr>
          <a:xfrm>
            <a:off x="3219890" y="2374133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Guaviare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988FD5CF-CC39-41A0-906B-5CD5B8CF88EB}"/>
              </a:ext>
            </a:extLst>
          </p:cNvPr>
          <p:cNvSpPr txBox="1"/>
          <p:nvPr/>
        </p:nvSpPr>
        <p:spPr>
          <a:xfrm>
            <a:off x="4634817" y="2352616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Huila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1780C0C8-BC49-47BC-8A83-39DC40144200}"/>
              </a:ext>
            </a:extLst>
          </p:cNvPr>
          <p:cNvSpPr txBox="1"/>
          <p:nvPr/>
        </p:nvSpPr>
        <p:spPr>
          <a:xfrm>
            <a:off x="1810592" y="1501022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Atlántico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22CB31A0-A9F6-4B50-A242-163A5B3D850C}"/>
              </a:ext>
            </a:extLst>
          </p:cNvPr>
          <p:cNvSpPr txBox="1"/>
          <p:nvPr/>
        </p:nvSpPr>
        <p:spPr>
          <a:xfrm>
            <a:off x="3158179" y="1506645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Boyacá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2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8FD8CEB1-95EE-4BAC-88C7-8D92C6357647}"/>
              </a:ext>
            </a:extLst>
          </p:cNvPr>
          <p:cNvSpPr txBox="1"/>
          <p:nvPr/>
        </p:nvSpPr>
        <p:spPr>
          <a:xfrm>
            <a:off x="4514803" y="1476387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Caldas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DB455241-AFD2-478B-99EB-69A7DD99AA68}"/>
              </a:ext>
            </a:extLst>
          </p:cNvPr>
          <p:cNvSpPr txBox="1"/>
          <p:nvPr/>
        </p:nvSpPr>
        <p:spPr>
          <a:xfrm>
            <a:off x="5890745" y="1476387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Caquetá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F1C56AD9-C7A0-4B91-ABA2-3DE2E8171777}"/>
              </a:ext>
            </a:extLst>
          </p:cNvPr>
          <p:cNvSpPr txBox="1"/>
          <p:nvPr/>
        </p:nvSpPr>
        <p:spPr>
          <a:xfrm>
            <a:off x="7343863" y="1471045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Cauca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58" name="Diagrama de flujo: proceso alternativo 57">
            <a:extLst>
              <a:ext uri="{FF2B5EF4-FFF2-40B4-BE49-F238E27FC236}">
                <a16:creationId xmlns:a16="http://schemas.microsoft.com/office/drawing/2014/main" id="{905C9AF3-D5EB-4BD1-870E-A2C44BB2B937}"/>
              </a:ext>
            </a:extLst>
          </p:cNvPr>
          <p:cNvSpPr/>
          <p:nvPr/>
        </p:nvSpPr>
        <p:spPr>
          <a:xfrm>
            <a:off x="7375450" y="2288784"/>
            <a:ext cx="1134139" cy="646331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E561DDC8-7BA1-4BC4-A5DE-E2EB86BDBCA0}"/>
              </a:ext>
            </a:extLst>
          </p:cNvPr>
          <p:cNvSpPr txBox="1"/>
          <p:nvPr/>
        </p:nvSpPr>
        <p:spPr>
          <a:xfrm>
            <a:off x="5980633" y="2340946"/>
            <a:ext cx="1134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Norte Santander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77" name="CuadroTexto 76">
            <a:extLst>
              <a:ext uri="{FF2B5EF4-FFF2-40B4-BE49-F238E27FC236}">
                <a16:creationId xmlns:a16="http://schemas.microsoft.com/office/drawing/2014/main" id="{2333BCDE-BFB3-42AE-9B47-A9476730DFFB}"/>
              </a:ext>
            </a:extLst>
          </p:cNvPr>
          <p:cNvSpPr txBox="1"/>
          <p:nvPr/>
        </p:nvSpPr>
        <p:spPr>
          <a:xfrm>
            <a:off x="7406368" y="3348682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Valle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06FB5CDA-A066-42D6-991A-5C70CAF6DB6C}"/>
              </a:ext>
            </a:extLst>
          </p:cNvPr>
          <p:cNvSpPr txBox="1"/>
          <p:nvPr/>
        </p:nvSpPr>
        <p:spPr>
          <a:xfrm>
            <a:off x="7377219" y="2368255"/>
            <a:ext cx="1134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>
                <a:solidFill>
                  <a:schemeClr val="bg1"/>
                </a:solidFill>
              </a:rPr>
              <a:t>Regional Nariño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 1 </a:t>
            </a:r>
          </a:p>
          <a:p>
            <a:pPr algn="ctr"/>
            <a:r>
              <a:rPr lang="es-ES" sz="800" dirty="0">
                <a:solidFill>
                  <a:schemeClr val="bg1"/>
                </a:solidFill>
              </a:rPr>
              <a:t>Centros de formación</a:t>
            </a:r>
          </a:p>
        </p:txBody>
      </p:sp>
    </p:spTree>
    <p:extLst>
      <p:ext uri="{BB962C8B-B14F-4D97-AF65-F5344CB8AC3E}">
        <p14:creationId xmlns:p14="http://schemas.microsoft.com/office/powerpoint/2010/main" val="1180967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Programas Impactados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A04E70A-E8D1-4CFC-A450-1BD3BCF68C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86"/>
          <a:stretch/>
        </p:blipFill>
        <p:spPr>
          <a:xfrm>
            <a:off x="3774558" y="657074"/>
            <a:ext cx="4819286" cy="4148336"/>
          </a:xfrm>
          <a:prstGeom prst="rect">
            <a:avLst/>
          </a:prstGeom>
        </p:spPr>
      </p:pic>
      <p:sp>
        <p:nvSpPr>
          <p:cNvPr id="4" name="CuadroTexto 3">
            <a:hlinkClick r:id="" action="ppaction://noaction"/>
            <a:extLst>
              <a:ext uri="{FF2B5EF4-FFF2-40B4-BE49-F238E27FC236}">
                <a16:creationId xmlns:a16="http://schemas.microsoft.com/office/drawing/2014/main" id="{113C237D-7EC9-4CCA-808E-DAC03F97664A}"/>
              </a:ext>
            </a:extLst>
          </p:cNvPr>
          <p:cNvSpPr txBox="1"/>
          <p:nvPr/>
        </p:nvSpPr>
        <p:spPr>
          <a:xfrm>
            <a:off x="5842598" y="4240636"/>
            <a:ext cx="771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 video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F54DCC4-8B11-4F52-9AAE-BEFC4DA957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465139" y="4759779"/>
            <a:ext cx="1476000" cy="2741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FF2AC20-F612-42FC-81E9-1F735BBDB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156" y="1055831"/>
            <a:ext cx="2962662" cy="353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1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F55C3FF-35D0-4152-8198-CDEBBD0CD46D}"/>
              </a:ext>
            </a:extLst>
          </p:cNvPr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Problema Central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FAB4ED6-7F18-404F-ADE5-5C684FE71B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09443" y="1643631"/>
            <a:ext cx="8269505" cy="215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79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AC3D81C-E60B-40C3-A2B3-04BBE3B85938}"/>
              </a:ext>
            </a:extLst>
          </p:cNvPr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Causas y Efectos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C89B4A4-C6B4-420A-A749-0B484F2AC8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133769"/>
            <a:ext cx="9189552" cy="353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29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995BF7C1-EE06-4C47-892F-BCD8BF15A599}"/>
              </a:ext>
            </a:extLst>
          </p:cNvPr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Justificación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F4C3DAD-6EB4-450C-9FEA-CA0435A6C75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5337" y="1403498"/>
            <a:ext cx="8980170" cy="374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88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1692661C-39D4-4A5B-B0F2-322314C217A1}"/>
              </a:ext>
            </a:extLst>
          </p:cNvPr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Objetivos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E251221-AF75-40A6-B31B-BDB78B157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23047" y="687674"/>
            <a:ext cx="8590092" cy="431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55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D4F0A4E-6662-488F-89B8-03310E2F05F6}"/>
              </a:ext>
            </a:extLst>
          </p:cNvPr>
          <p:cNvSpPr txBox="1"/>
          <p:nvPr/>
        </p:nvSpPr>
        <p:spPr>
          <a:xfrm>
            <a:off x="509442" y="555030"/>
            <a:ext cx="5310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Ventajas del Uso de prototipado 3D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2627D03-60B2-439A-90B7-8E9227E80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03" y="1162553"/>
            <a:ext cx="8374794" cy="3771106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F999967-9021-48A0-8384-3B482A1B39BB}"/>
              </a:ext>
            </a:extLst>
          </p:cNvPr>
          <p:cNvSpPr txBox="1"/>
          <p:nvPr/>
        </p:nvSpPr>
        <p:spPr>
          <a:xfrm>
            <a:off x="126668" y="4508363"/>
            <a:ext cx="8260789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s-419" sz="1400" dirty="0"/>
          </a:p>
          <a:p>
            <a:pPr marL="342900" indent="-342900" algn="just">
              <a:buFont typeface="+mj-lt"/>
              <a:buAutoNum type="arabicPeriod"/>
            </a:pPr>
            <a:endParaRPr lang="es-419" sz="1400" dirty="0"/>
          </a:p>
          <a:p>
            <a:pPr algn="just"/>
            <a:r>
              <a:rPr lang="es-419" sz="900" dirty="0"/>
              <a:t>Fuente: https://sites.google.com/site/webdedisenoyimpresion3d/ventajas-y-desventajas-de-la-impresion-3d</a:t>
            </a:r>
            <a:endParaRPr lang="es-419" sz="1400" dirty="0"/>
          </a:p>
          <a:p>
            <a:pPr marL="342900" indent="-342900" algn="just">
              <a:buFont typeface="+mj-lt"/>
              <a:buAutoNum type="arabicPeriod"/>
            </a:pPr>
            <a:endParaRPr lang="es-419" sz="1400" dirty="0"/>
          </a:p>
        </p:txBody>
      </p:sp>
    </p:spTree>
    <p:extLst>
      <p:ext uri="{BB962C8B-B14F-4D97-AF65-F5344CB8AC3E}">
        <p14:creationId xmlns:p14="http://schemas.microsoft.com/office/powerpoint/2010/main" val="2300759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ángulo: esquinas redondeadas 57">
            <a:extLst>
              <a:ext uri="{FF2B5EF4-FFF2-40B4-BE49-F238E27FC236}">
                <a16:creationId xmlns:a16="http://schemas.microsoft.com/office/drawing/2014/main" id="{CC36DB49-17AA-40F1-B865-E74AF831CCB0}"/>
              </a:ext>
            </a:extLst>
          </p:cNvPr>
          <p:cNvSpPr/>
          <p:nvPr/>
        </p:nvSpPr>
        <p:spPr>
          <a:xfrm rot="5400000">
            <a:off x="6224937" y="2225962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Rectángulo: esquinas redondeadas 102">
            <a:extLst>
              <a:ext uri="{FF2B5EF4-FFF2-40B4-BE49-F238E27FC236}">
                <a16:creationId xmlns:a16="http://schemas.microsoft.com/office/drawing/2014/main" id="{B4E91D0D-351D-421B-ACF8-95E41694A99C}"/>
              </a:ext>
            </a:extLst>
          </p:cNvPr>
          <p:cNvSpPr/>
          <p:nvPr/>
        </p:nvSpPr>
        <p:spPr>
          <a:xfrm rot="5400000">
            <a:off x="6224937" y="2216159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Rectángulo: esquinas redondeadas 101">
            <a:extLst>
              <a:ext uri="{FF2B5EF4-FFF2-40B4-BE49-F238E27FC236}">
                <a16:creationId xmlns:a16="http://schemas.microsoft.com/office/drawing/2014/main" id="{1AA72DC9-42AD-41F3-99A2-C7A95937567A}"/>
              </a:ext>
            </a:extLst>
          </p:cNvPr>
          <p:cNvSpPr/>
          <p:nvPr/>
        </p:nvSpPr>
        <p:spPr>
          <a:xfrm rot="5400000">
            <a:off x="4992533" y="2984936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Rectángulo: esquinas redondeadas 100">
            <a:extLst>
              <a:ext uri="{FF2B5EF4-FFF2-40B4-BE49-F238E27FC236}">
                <a16:creationId xmlns:a16="http://schemas.microsoft.com/office/drawing/2014/main" id="{77F51146-4147-4E25-9FF0-071B6955A343}"/>
              </a:ext>
            </a:extLst>
          </p:cNvPr>
          <p:cNvSpPr/>
          <p:nvPr/>
        </p:nvSpPr>
        <p:spPr>
          <a:xfrm rot="5400000">
            <a:off x="3667614" y="2192084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Rectángulo: esquinas redondeadas 99">
            <a:extLst>
              <a:ext uri="{FF2B5EF4-FFF2-40B4-BE49-F238E27FC236}">
                <a16:creationId xmlns:a16="http://schemas.microsoft.com/office/drawing/2014/main" id="{B522B14A-4C84-4CFD-90CA-27A5C403976E}"/>
              </a:ext>
            </a:extLst>
          </p:cNvPr>
          <p:cNvSpPr/>
          <p:nvPr/>
        </p:nvSpPr>
        <p:spPr>
          <a:xfrm rot="5400000">
            <a:off x="2458309" y="2919239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Rectángulo: esquinas redondeadas 98">
            <a:extLst>
              <a:ext uri="{FF2B5EF4-FFF2-40B4-BE49-F238E27FC236}">
                <a16:creationId xmlns:a16="http://schemas.microsoft.com/office/drawing/2014/main" id="{A4C006F3-C9FF-455C-A849-23EFA52D051C}"/>
              </a:ext>
            </a:extLst>
          </p:cNvPr>
          <p:cNvSpPr/>
          <p:nvPr/>
        </p:nvSpPr>
        <p:spPr>
          <a:xfrm rot="5400000">
            <a:off x="1125451" y="2175378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Rectángulo: esquinas redondeadas 97">
            <a:extLst>
              <a:ext uri="{FF2B5EF4-FFF2-40B4-BE49-F238E27FC236}">
                <a16:creationId xmlns:a16="http://schemas.microsoft.com/office/drawing/2014/main" id="{075D55A8-BF5B-456A-8D3C-4D536C8A5CD1}"/>
              </a:ext>
            </a:extLst>
          </p:cNvPr>
          <p:cNvSpPr/>
          <p:nvPr/>
        </p:nvSpPr>
        <p:spPr>
          <a:xfrm rot="5400000">
            <a:off x="-169315" y="2899896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B74FF9D-1D7C-4FF1-A1AE-4374DA861D65}"/>
              </a:ext>
            </a:extLst>
          </p:cNvPr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KIT DE EQUIPOS </a:t>
            </a:r>
          </a:p>
        </p:txBody>
      </p:sp>
      <p:sp>
        <p:nvSpPr>
          <p:cNvPr id="4" name="Diagrama de flujo: conector 3">
            <a:extLst>
              <a:ext uri="{FF2B5EF4-FFF2-40B4-BE49-F238E27FC236}">
                <a16:creationId xmlns:a16="http://schemas.microsoft.com/office/drawing/2014/main" id="{1EC19895-5B3F-4EF8-B81F-11B32C2F26A7}"/>
              </a:ext>
            </a:extLst>
          </p:cNvPr>
          <p:cNvSpPr/>
          <p:nvPr/>
        </p:nvSpPr>
        <p:spPr>
          <a:xfrm>
            <a:off x="1338010" y="1633249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Diagrama de flujo: conector 34">
            <a:extLst>
              <a:ext uri="{FF2B5EF4-FFF2-40B4-BE49-F238E27FC236}">
                <a16:creationId xmlns:a16="http://schemas.microsoft.com/office/drawing/2014/main" id="{18392A2A-AA27-468F-9A9D-8E16651CF15B}"/>
              </a:ext>
            </a:extLst>
          </p:cNvPr>
          <p:cNvSpPr/>
          <p:nvPr/>
        </p:nvSpPr>
        <p:spPr>
          <a:xfrm>
            <a:off x="50302" y="2362578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Diagrama de flujo: conector 35">
            <a:extLst>
              <a:ext uri="{FF2B5EF4-FFF2-40B4-BE49-F238E27FC236}">
                <a16:creationId xmlns:a16="http://schemas.microsoft.com/office/drawing/2014/main" id="{CEB47B06-3D2A-4394-80D6-139A562FFC29}"/>
              </a:ext>
            </a:extLst>
          </p:cNvPr>
          <p:cNvSpPr/>
          <p:nvPr/>
        </p:nvSpPr>
        <p:spPr>
          <a:xfrm>
            <a:off x="2602796" y="2460325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Diagrama de flujo: conector 36">
            <a:extLst>
              <a:ext uri="{FF2B5EF4-FFF2-40B4-BE49-F238E27FC236}">
                <a16:creationId xmlns:a16="http://schemas.microsoft.com/office/drawing/2014/main" id="{51E03975-5D26-4015-A7DA-5A4211016E45}"/>
              </a:ext>
            </a:extLst>
          </p:cNvPr>
          <p:cNvSpPr/>
          <p:nvPr/>
        </p:nvSpPr>
        <p:spPr>
          <a:xfrm>
            <a:off x="3886015" y="1633249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Diagrama de flujo: conector 37">
            <a:extLst>
              <a:ext uri="{FF2B5EF4-FFF2-40B4-BE49-F238E27FC236}">
                <a16:creationId xmlns:a16="http://schemas.microsoft.com/office/drawing/2014/main" id="{60255FBA-1C3B-46B2-A22A-DE14DBB3A315}"/>
              </a:ext>
            </a:extLst>
          </p:cNvPr>
          <p:cNvSpPr/>
          <p:nvPr/>
        </p:nvSpPr>
        <p:spPr>
          <a:xfrm>
            <a:off x="5142836" y="2466443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Diagrama de flujo: conector 39">
            <a:extLst>
              <a:ext uri="{FF2B5EF4-FFF2-40B4-BE49-F238E27FC236}">
                <a16:creationId xmlns:a16="http://schemas.microsoft.com/office/drawing/2014/main" id="{8369B3A3-6EDF-4BFE-BDFE-FB78DFB4CE93}"/>
              </a:ext>
            </a:extLst>
          </p:cNvPr>
          <p:cNvSpPr/>
          <p:nvPr/>
        </p:nvSpPr>
        <p:spPr>
          <a:xfrm>
            <a:off x="6428058" y="1627564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3FDA1F82-7A9D-4B3A-8B90-1469DE85E9E8}"/>
              </a:ext>
            </a:extLst>
          </p:cNvPr>
          <p:cNvSpPr/>
          <p:nvPr/>
        </p:nvSpPr>
        <p:spPr>
          <a:xfrm>
            <a:off x="125848" y="1861545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Rectángulo: esquinas redondeadas 41">
            <a:extLst>
              <a:ext uri="{FF2B5EF4-FFF2-40B4-BE49-F238E27FC236}">
                <a16:creationId xmlns:a16="http://schemas.microsoft.com/office/drawing/2014/main" id="{952DF235-889F-41EE-A1E3-E9E345B34341}"/>
              </a:ext>
            </a:extLst>
          </p:cNvPr>
          <p:cNvSpPr/>
          <p:nvPr/>
        </p:nvSpPr>
        <p:spPr>
          <a:xfrm>
            <a:off x="1475013" y="1140520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Rectángulo: esquinas redondeadas 42">
            <a:extLst>
              <a:ext uri="{FF2B5EF4-FFF2-40B4-BE49-F238E27FC236}">
                <a16:creationId xmlns:a16="http://schemas.microsoft.com/office/drawing/2014/main" id="{727E2589-5628-448B-8ACE-9B88A026CB94}"/>
              </a:ext>
            </a:extLst>
          </p:cNvPr>
          <p:cNvSpPr/>
          <p:nvPr/>
        </p:nvSpPr>
        <p:spPr>
          <a:xfrm>
            <a:off x="2739799" y="1873814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Rectángulo: esquinas redondeadas 43">
            <a:extLst>
              <a:ext uri="{FF2B5EF4-FFF2-40B4-BE49-F238E27FC236}">
                <a16:creationId xmlns:a16="http://schemas.microsoft.com/office/drawing/2014/main" id="{769EEDD8-87F2-4023-B041-2A4D9A480B75}"/>
              </a:ext>
            </a:extLst>
          </p:cNvPr>
          <p:cNvSpPr/>
          <p:nvPr/>
        </p:nvSpPr>
        <p:spPr>
          <a:xfrm>
            <a:off x="4023018" y="1140519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Rectángulo: esquinas redondeadas 44">
            <a:extLst>
              <a:ext uri="{FF2B5EF4-FFF2-40B4-BE49-F238E27FC236}">
                <a16:creationId xmlns:a16="http://schemas.microsoft.com/office/drawing/2014/main" id="{C4C1D85E-0C95-4B97-A096-3FE81F5BF2EC}"/>
              </a:ext>
            </a:extLst>
          </p:cNvPr>
          <p:cNvSpPr/>
          <p:nvPr/>
        </p:nvSpPr>
        <p:spPr>
          <a:xfrm>
            <a:off x="5306238" y="1939509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Rectángulo: esquinas redondeadas 45">
            <a:extLst>
              <a:ext uri="{FF2B5EF4-FFF2-40B4-BE49-F238E27FC236}">
                <a16:creationId xmlns:a16="http://schemas.microsoft.com/office/drawing/2014/main" id="{E2D7E6D6-7937-480F-9694-34E5BC38D63B}"/>
              </a:ext>
            </a:extLst>
          </p:cNvPr>
          <p:cNvSpPr/>
          <p:nvPr/>
        </p:nvSpPr>
        <p:spPr>
          <a:xfrm>
            <a:off x="6537351" y="1147480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EAB1486E-0AB1-4C33-A9BE-BE0A545F78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88213" y="2599850"/>
            <a:ext cx="932689" cy="818211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B57485BA-FCFA-4D0F-8DB1-48010FF9AAE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560397" y="1870923"/>
            <a:ext cx="921199" cy="868481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288FC709-6A24-4CF0-9BCE-9100B2F574D9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894520" y="2650373"/>
            <a:ext cx="837727" cy="954323"/>
          </a:xfrm>
          <a:prstGeom prst="rect">
            <a:avLst/>
          </a:prstGeom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A4928CB5-EC43-4844-9373-BAC5C87C1C54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4122205" y="1939509"/>
            <a:ext cx="883627" cy="839426"/>
          </a:xfrm>
          <a:prstGeom prst="rect">
            <a:avLst/>
          </a:prstGeom>
        </p:spPr>
      </p:pic>
      <p:pic>
        <p:nvPicPr>
          <p:cNvPr id="52" name="Imagen 51" descr="Oculus Quest 2 Advanced All-in-One VR Headset (256 GB, blanco)">
            <a:extLst>
              <a:ext uri="{FF2B5EF4-FFF2-40B4-BE49-F238E27FC236}">
                <a16:creationId xmlns:a16="http://schemas.microsoft.com/office/drawing/2014/main" id="{E125D27D-9740-4AEE-9F47-85B75F03A08A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8" b="22545"/>
          <a:stretch/>
        </p:blipFill>
        <p:spPr bwMode="auto">
          <a:xfrm>
            <a:off x="5380446" y="2693734"/>
            <a:ext cx="880329" cy="910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4" name="Picture 2" descr="Proveedores y fabricantes de pantallas táctiles interactivas educativas de  pantalla plana de 75 pulgadas - Fábrica de China - Tecnología U-Touch">
            <a:extLst>
              <a:ext uri="{FF2B5EF4-FFF2-40B4-BE49-F238E27FC236}">
                <a16:creationId xmlns:a16="http://schemas.microsoft.com/office/drawing/2014/main" id="{A65B103A-03F2-403F-9905-04E1F2823D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9" t="10347" r="12641" b="43831"/>
          <a:stretch/>
        </p:blipFill>
        <p:spPr bwMode="auto">
          <a:xfrm>
            <a:off x="6511159" y="1930525"/>
            <a:ext cx="1144333" cy="71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4A71E8EB-FF29-415A-A482-83DA01A0181D}"/>
              </a:ext>
            </a:extLst>
          </p:cNvPr>
          <p:cNvSpPr txBox="1"/>
          <p:nvPr/>
        </p:nvSpPr>
        <p:spPr>
          <a:xfrm>
            <a:off x="177294" y="1862994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Maquina laser de corte y grabado</a:t>
            </a: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E0A97E94-DDD6-41EA-9DF0-3DC583AF5063}"/>
              </a:ext>
            </a:extLst>
          </p:cNvPr>
          <p:cNvSpPr txBox="1"/>
          <p:nvPr/>
        </p:nvSpPr>
        <p:spPr>
          <a:xfrm>
            <a:off x="1467368" y="1139856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Sistema básico de impresión 3D</a:t>
            </a: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ABD10BA7-CC45-4FD1-B639-3F8C9249F5CD}"/>
              </a:ext>
            </a:extLst>
          </p:cNvPr>
          <p:cNvSpPr txBox="1"/>
          <p:nvPr/>
        </p:nvSpPr>
        <p:spPr>
          <a:xfrm>
            <a:off x="2792209" y="1883187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Sistema avanzado de impresión 3D</a:t>
            </a: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89A5CA3E-29E4-42EB-8025-7C927EB5CD2A}"/>
              </a:ext>
            </a:extLst>
          </p:cNvPr>
          <p:cNvSpPr txBox="1"/>
          <p:nvPr/>
        </p:nvSpPr>
        <p:spPr>
          <a:xfrm>
            <a:off x="5321910" y="1923607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Sistema de apoyo VR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5C73A246-737D-4CF6-B63D-E5365D064FF7}"/>
              </a:ext>
            </a:extLst>
          </p:cNvPr>
          <p:cNvSpPr txBox="1"/>
          <p:nvPr/>
        </p:nvSpPr>
        <p:spPr>
          <a:xfrm>
            <a:off x="4025430" y="1140519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Sistema avanzado de impresión 3D</a:t>
            </a: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274AD088-E251-487C-A117-2D92B6033DF5}"/>
              </a:ext>
            </a:extLst>
          </p:cNvPr>
          <p:cNvSpPr txBox="1"/>
          <p:nvPr/>
        </p:nvSpPr>
        <p:spPr>
          <a:xfrm>
            <a:off x="6592574" y="1156854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Pantalla táctil de 75”</a:t>
            </a: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B7440C41-5DAF-4DD3-973B-26C9271A0ABE}"/>
              </a:ext>
            </a:extLst>
          </p:cNvPr>
          <p:cNvSpPr/>
          <p:nvPr/>
        </p:nvSpPr>
        <p:spPr>
          <a:xfrm>
            <a:off x="1460016" y="3262672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Rectángulo 64">
            <a:extLst>
              <a:ext uri="{FF2B5EF4-FFF2-40B4-BE49-F238E27FC236}">
                <a16:creationId xmlns:a16="http://schemas.microsoft.com/office/drawing/2014/main" id="{2441CFB9-2F36-4605-B38B-A49F094FC2D3}"/>
              </a:ext>
            </a:extLst>
          </p:cNvPr>
          <p:cNvSpPr/>
          <p:nvPr/>
        </p:nvSpPr>
        <p:spPr>
          <a:xfrm>
            <a:off x="2797115" y="3980013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Rectángulo 65">
            <a:extLst>
              <a:ext uri="{FF2B5EF4-FFF2-40B4-BE49-F238E27FC236}">
                <a16:creationId xmlns:a16="http://schemas.microsoft.com/office/drawing/2014/main" id="{7E37478B-48C9-4962-8F66-C991DB7DFFD7}"/>
              </a:ext>
            </a:extLst>
          </p:cNvPr>
          <p:cNvSpPr/>
          <p:nvPr/>
        </p:nvSpPr>
        <p:spPr>
          <a:xfrm>
            <a:off x="4023018" y="3282565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131585BE-2318-4F87-B0A0-52950A91669D}"/>
              </a:ext>
            </a:extLst>
          </p:cNvPr>
          <p:cNvSpPr/>
          <p:nvPr/>
        </p:nvSpPr>
        <p:spPr>
          <a:xfrm>
            <a:off x="6592574" y="3318034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id="{2B0997C0-A7D6-451D-BBF5-AAD996130F6B}"/>
              </a:ext>
            </a:extLst>
          </p:cNvPr>
          <p:cNvSpPr/>
          <p:nvPr/>
        </p:nvSpPr>
        <p:spPr>
          <a:xfrm>
            <a:off x="5331724" y="4073350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71" name="Grupo 70">
            <a:extLst>
              <a:ext uri="{FF2B5EF4-FFF2-40B4-BE49-F238E27FC236}">
                <a16:creationId xmlns:a16="http://schemas.microsoft.com/office/drawing/2014/main" id="{A9E13349-49C1-4C18-982C-0E7C61019031}"/>
              </a:ext>
            </a:extLst>
          </p:cNvPr>
          <p:cNvGrpSpPr/>
          <p:nvPr/>
        </p:nvGrpSpPr>
        <p:grpSpPr>
          <a:xfrm>
            <a:off x="1483009" y="3356958"/>
            <a:ext cx="1058140" cy="408046"/>
            <a:chOff x="6645139" y="4377132"/>
            <a:chExt cx="1058140" cy="408046"/>
          </a:xfrm>
        </p:grpSpPr>
        <p:sp>
          <p:nvSpPr>
            <p:cNvPr id="76" name="CuadroTexto 75">
              <a:extLst>
                <a:ext uri="{FF2B5EF4-FFF2-40B4-BE49-F238E27FC236}">
                  <a16:creationId xmlns:a16="http://schemas.microsoft.com/office/drawing/2014/main" id="{62CD27DE-0EB3-4404-9DD5-E031FF7569A8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77" name="CuadroTexto 76">
              <a:extLst>
                <a:ext uri="{FF2B5EF4-FFF2-40B4-BE49-F238E27FC236}">
                  <a16:creationId xmlns:a16="http://schemas.microsoft.com/office/drawing/2014/main" id="{A29D74F3-C9A2-4C30-9AE0-4D5F2BEEC20F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3 </a:t>
              </a:r>
            </a:p>
          </p:txBody>
        </p:sp>
      </p:grpSp>
      <p:sp>
        <p:nvSpPr>
          <p:cNvPr id="78" name="Rectángulo 77">
            <a:extLst>
              <a:ext uri="{FF2B5EF4-FFF2-40B4-BE49-F238E27FC236}">
                <a16:creationId xmlns:a16="http://schemas.microsoft.com/office/drawing/2014/main" id="{4DD12314-7D89-45C8-91D2-C179E49361F8}"/>
              </a:ext>
            </a:extLst>
          </p:cNvPr>
          <p:cNvSpPr/>
          <p:nvPr/>
        </p:nvSpPr>
        <p:spPr>
          <a:xfrm>
            <a:off x="202559" y="3979415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79" name="Grupo 78">
            <a:extLst>
              <a:ext uri="{FF2B5EF4-FFF2-40B4-BE49-F238E27FC236}">
                <a16:creationId xmlns:a16="http://schemas.microsoft.com/office/drawing/2014/main" id="{B327E5DB-523E-445C-BD16-08D978B00C7B}"/>
              </a:ext>
            </a:extLst>
          </p:cNvPr>
          <p:cNvGrpSpPr/>
          <p:nvPr/>
        </p:nvGrpSpPr>
        <p:grpSpPr>
          <a:xfrm>
            <a:off x="187259" y="4102837"/>
            <a:ext cx="1058140" cy="408046"/>
            <a:chOff x="6645139" y="4377132"/>
            <a:chExt cx="1058140" cy="408046"/>
          </a:xfrm>
        </p:grpSpPr>
        <p:sp>
          <p:nvSpPr>
            <p:cNvPr id="80" name="CuadroTexto 79">
              <a:extLst>
                <a:ext uri="{FF2B5EF4-FFF2-40B4-BE49-F238E27FC236}">
                  <a16:creationId xmlns:a16="http://schemas.microsoft.com/office/drawing/2014/main" id="{346127DD-07D0-4D1B-9BAB-40747C23E28F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81" name="CuadroTexto 80">
              <a:extLst>
                <a:ext uri="{FF2B5EF4-FFF2-40B4-BE49-F238E27FC236}">
                  <a16:creationId xmlns:a16="http://schemas.microsoft.com/office/drawing/2014/main" id="{104C3FA1-6F8B-4511-BE1F-A21900794D25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2 </a:t>
              </a:r>
            </a:p>
          </p:txBody>
        </p:sp>
      </p:grpSp>
      <p:grpSp>
        <p:nvGrpSpPr>
          <p:cNvPr id="82" name="Grupo 81">
            <a:extLst>
              <a:ext uri="{FF2B5EF4-FFF2-40B4-BE49-F238E27FC236}">
                <a16:creationId xmlns:a16="http://schemas.microsoft.com/office/drawing/2014/main" id="{DAC563DD-1277-4C83-86D4-C506A1F3F644}"/>
              </a:ext>
            </a:extLst>
          </p:cNvPr>
          <p:cNvGrpSpPr/>
          <p:nvPr/>
        </p:nvGrpSpPr>
        <p:grpSpPr>
          <a:xfrm>
            <a:off x="2817743" y="4115106"/>
            <a:ext cx="1058140" cy="408046"/>
            <a:chOff x="6645139" y="4377132"/>
            <a:chExt cx="1058140" cy="408046"/>
          </a:xfrm>
        </p:grpSpPr>
        <p:sp>
          <p:nvSpPr>
            <p:cNvPr id="83" name="CuadroTexto 82">
              <a:extLst>
                <a:ext uri="{FF2B5EF4-FFF2-40B4-BE49-F238E27FC236}">
                  <a16:creationId xmlns:a16="http://schemas.microsoft.com/office/drawing/2014/main" id="{7692D784-73AE-4EC2-A40C-C5E847AF927C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84" name="CuadroTexto 83">
              <a:extLst>
                <a:ext uri="{FF2B5EF4-FFF2-40B4-BE49-F238E27FC236}">
                  <a16:creationId xmlns:a16="http://schemas.microsoft.com/office/drawing/2014/main" id="{9C5A761A-E39A-44F3-9F3E-2C583341ACA7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1 </a:t>
              </a:r>
            </a:p>
          </p:txBody>
        </p:sp>
      </p:grpSp>
      <p:grpSp>
        <p:nvGrpSpPr>
          <p:cNvPr id="85" name="Grupo 84">
            <a:extLst>
              <a:ext uri="{FF2B5EF4-FFF2-40B4-BE49-F238E27FC236}">
                <a16:creationId xmlns:a16="http://schemas.microsoft.com/office/drawing/2014/main" id="{551D2086-0881-46BA-909C-79D2774279CA}"/>
              </a:ext>
            </a:extLst>
          </p:cNvPr>
          <p:cNvGrpSpPr/>
          <p:nvPr/>
        </p:nvGrpSpPr>
        <p:grpSpPr>
          <a:xfrm>
            <a:off x="4075276" y="3407213"/>
            <a:ext cx="1058140" cy="408046"/>
            <a:chOff x="6645139" y="4377132"/>
            <a:chExt cx="1058140" cy="408046"/>
          </a:xfrm>
        </p:grpSpPr>
        <p:sp>
          <p:nvSpPr>
            <p:cNvPr id="86" name="CuadroTexto 85">
              <a:extLst>
                <a:ext uri="{FF2B5EF4-FFF2-40B4-BE49-F238E27FC236}">
                  <a16:creationId xmlns:a16="http://schemas.microsoft.com/office/drawing/2014/main" id="{A657849A-EF20-4585-9D4E-9730729A0F41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87" name="CuadroTexto 86">
              <a:extLst>
                <a:ext uri="{FF2B5EF4-FFF2-40B4-BE49-F238E27FC236}">
                  <a16:creationId xmlns:a16="http://schemas.microsoft.com/office/drawing/2014/main" id="{941AC15B-6AC5-4314-9AFE-6C4A9048F8D8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1 </a:t>
              </a:r>
            </a:p>
          </p:txBody>
        </p:sp>
      </p:grpSp>
      <p:grpSp>
        <p:nvGrpSpPr>
          <p:cNvPr id="88" name="Grupo 87">
            <a:extLst>
              <a:ext uri="{FF2B5EF4-FFF2-40B4-BE49-F238E27FC236}">
                <a16:creationId xmlns:a16="http://schemas.microsoft.com/office/drawing/2014/main" id="{EFB8BA8F-571C-42D9-8C82-62148CB10F90}"/>
              </a:ext>
            </a:extLst>
          </p:cNvPr>
          <p:cNvGrpSpPr/>
          <p:nvPr/>
        </p:nvGrpSpPr>
        <p:grpSpPr>
          <a:xfrm>
            <a:off x="5312765" y="4244541"/>
            <a:ext cx="1058140" cy="408046"/>
            <a:chOff x="6645139" y="4377132"/>
            <a:chExt cx="1058140" cy="408046"/>
          </a:xfrm>
        </p:grpSpPr>
        <p:sp>
          <p:nvSpPr>
            <p:cNvPr id="89" name="CuadroTexto 88">
              <a:extLst>
                <a:ext uri="{FF2B5EF4-FFF2-40B4-BE49-F238E27FC236}">
                  <a16:creationId xmlns:a16="http://schemas.microsoft.com/office/drawing/2014/main" id="{7F9DCB4E-BFBD-45BB-93DB-AFE920C64D14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90" name="CuadroTexto 89">
              <a:extLst>
                <a:ext uri="{FF2B5EF4-FFF2-40B4-BE49-F238E27FC236}">
                  <a16:creationId xmlns:a16="http://schemas.microsoft.com/office/drawing/2014/main" id="{A6EAEEA0-016A-42BC-A2B7-AC9DF632E6C3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1</a:t>
              </a:r>
            </a:p>
          </p:txBody>
        </p:sp>
      </p:grpSp>
      <p:grpSp>
        <p:nvGrpSpPr>
          <p:cNvPr id="94" name="Grupo 93">
            <a:extLst>
              <a:ext uri="{FF2B5EF4-FFF2-40B4-BE49-F238E27FC236}">
                <a16:creationId xmlns:a16="http://schemas.microsoft.com/office/drawing/2014/main" id="{12C4C25D-A0AE-4570-93F0-8D99810B5920}"/>
              </a:ext>
            </a:extLst>
          </p:cNvPr>
          <p:cNvGrpSpPr/>
          <p:nvPr/>
        </p:nvGrpSpPr>
        <p:grpSpPr>
          <a:xfrm>
            <a:off x="6552071" y="3445185"/>
            <a:ext cx="1058140" cy="408046"/>
            <a:chOff x="6645139" y="4377132"/>
            <a:chExt cx="1058140" cy="408046"/>
          </a:xfrm>
        </p:grpSpPr>
        <p:sp>
          <p:nvSpPr>
            <p:cNvPr id="95" name="CuadroTexto 94">
              <a:extLst>
                <a:ext uri="{FF2B5EF4-FFF2-40B4-BE49-F238E27FC236}">
                  <a16:creationId xmlns:a16="http://schemas.microsoft.com/office/drawing/2014/main" id="{3680B2FB-C09B-4E72-9A0A-8EF4DB180CEC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96" name="CuadroTexto 95">
              <a:extLst>
                <a:ext uri="{FF2B5EF4-FFF2-40B4-BE49-F238E27FC236}">
                  <a16:creationId xmlns:a16="http://schemas.microsoft.com/office/drawing/2014/main" id="{F0FFF02C-B6F7-42F9-8418-B2BDC2A1C52E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1</a:t>
              </a:r>
            </a:p>
          </p:txBody>
        </p:sp>
      </p:grpSp>
      <p:sp>
        <p:nvSpPr>
          <p:cNvPr id="62" name="Rectángulo: esquinas redondeadas 61">
            <a:extLst>
              <a:ext uri="{FF2B5EF4-FFF2-40B4-BE49-F238E27FC236}">
                <a16:creationId xmlns:a16="http://schemas.microsoft.com/office/drawing/2014/main" id="{85F81E99-6829-4867-8EF0-2C649173DF2E}"/>
              </a:ext>
            </a:extLst>
          </p:cNvPr>
          <p:cNvSpPr/>
          <p:nvPr/>
        </p:nvSpPr>
        <p:spPr>
          <a:xfrm>
            <a:off x="6537351" y="1157283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2EE1BFFE-B262-4401-8677-38B287362419}"/>
              </a:ext>
            </a:extLst>
          </p:cNvPr>
          <p:cNvSpPr txBox="1"/>
          <p:nvPr/>
        </p:nvSpPr>
        <p:spPr>
          <a:xfrm>
            <a:off x="6592574" y="1166657"/>
            <a:ext cx="105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Pantalla táctil de 75”</a:t>
            </a:r>
          </a:p>
        </p:txBody>
      </p:sp>
      <p:sp>
        <p:nvSpPr>
          <p:cNvPr id="68" name="Rectángulo 67">
            <a:extLst>
              <a:ext uri="{FF2B5EF4-FFF2-40B4-BE49-F238E27FC236}">
                <a16:creationId xmlns:a16="http://schemas.microsoft.com/office/drawing/2014/main" id="{EBAC3C57-A07C-4958-9761-CD33361EF235}"/>
              </a:ext>
            </a:extLst>
          </p:cNvPr>
          <p:cNvSpPr/>
          <p:nvPr/>
        </p:nvSpPr>
        <p:spPr>
          <a:xfrm>
            <a:off x="7931312" y="4134391"/>
            <a:ext cx="1046421" cy="633243"/>
          </a:xfrm>
          <a:prstGeom prst="rect">
            <a:avLst/>
          </a:prstGeom>
          <a:noFill/>
          <a:ln>
            <a:solidFill>
              <a:srgbClr val="FF6C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70" name="Grupo 69">
            <a:extLst>
              <a:ext uri="{FF2B5EF4-FFF2-40B4-BE49-F238E27FC236}">
                <a16:creationId xmlns:a16="http://schemas.microsoft.com/office/drawing/2014/main" id="{EE59F85A-E9A9-40E5-89F1-166A71A8A7B2}"/>
              </a:ext>
            </a:extLst>
          </p:cNvPr>
          <p:cNvGrpSpPr/>
          <p:nvPr/>
        </p:nvGrpSpPr>
        <p:grpSpPr>
          <a:xfrm>
            <a:off x="7890809" y="4261542"/>
            <a:ext cx="1058140" cy="408046"/>
            <a:chOff x="6645139" y="4377132"/>
            <a:chExt cx="1058140" cy="408046"/>
          </a:xfrm>
        </p:grpSpPr>
        <p:sp>
          <p:nvSpPr>
            <p:cNvPr id="72" name="CuadroTexto 71">
              <a:extLst>
                <a:ext uri="{FF2B5EF4-FFF2-40B4-BE49-F238E27FC236}">
                  <a16:creationId xmlns:a16="http://schemas.microsoft.com/office/drawing/2014/main" id="{D0972B64-564F-45A6-947E-78C7C2EBF82B}"/>
                </a:ext>
              </a:extLst>
            </p:cNvPr>
            <p:cNvSpPr txBox="1"/>
            <p:nvPr/>
          </p:nvSpPr>
          <p:spPr>
            <a:xfrm>
              <a:off x="6645139" y="4377132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/>
                <a:t>Cantidad </a:t>
              </a:r>
            </a:p>
          </p:txBody>
        </p:sp>
        <p:sp>
          <p:nvSpPr>
            <p:cNvPr id="73" name="CuadroTexto 72">
              <a:extLst>
                <a:ext uri="{FF2B5EF4-FFF2-40B4-BE49-F238E27FC236}">
                  <a16:creationId xmlns:a16="http://schemas.microsoft.com/office/drawing/2014/main" id="{E36ECB26-288D-4E47-B126-BB91BD84A3A4}"/>
                </a:ext>
              </a:extLst>
            </p:cNvPr>
            <p:cNvSpPr txBox="1"/>
            <p:nvPr/>
          </p:nvSpPr>
          <p:spPr>
            <a:xfrm>
              <a:off x="6645139" y="4523568"/>
              <a:ext cx="1058140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100" dirty="0">
                  <a:solidFill>
                    <a:srgbClr val="FF852A"/>
                  </a:solidFill>
                </a:rPr>
                <a:t>1</a:t>
              </a:r>
            </a:p>
          </p:txBody>
        </p:sp>
      </p:grpSp>
      <p:sp>
        <p:nvSpPr>
          <p:cNvPr id="74" name="Rectángulo: esquinas redondeadas 73">
            <a:extLst>
              <a:ext uri="{FF2B5EF4-FFF2-40B4-BE49-F238E27FC236}">
                <a16:creationId xmlns:a16="http://schemas.microsoft.com/office/drawing/2014/main" id="{2A5CA667-8791-47D9-89C6-03BFD3EEE1C3}"/>
              </a:ext>
            </a:extLst>
          </p:cNvPr>
          <p:cNvSpPr/>
          <p:nvPr/>
        </p:nvSpPr>
        <p:spPr>
          <a:xfrm rot="5400000">
            <a:off x="7563675" y="3042319"/>
            <a:ext cx="1749279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Diagrama de flujo: conector 74">
            <a:extLst>
              <a:ext uri="{FF2B5EF4-FFF2-40B4-BE49-F238E27FC236}">
                <a16:creationId xmlns:a16="http://schemas.microsoft.com/office/drawing/2014/main" id="{A9787D0D-BD32-450F-8574-28A2172E7253}"/>
              </a:ext>
            </a:extLst>
          </p:cNvPr>
          <p:cNvSpPr/>
          <p:nvPr/>
        </p:nvSpPr>
        <p:spPr>
          <a:xfrm>
            <a:off x="7766796" y="2453724"/>
            <a:ext cx="1361588" cy="136158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Rectángulo: esquinas redondeadas 90">
            <a:extLst>
              <a:ext uri="{FF2B5EF4-FFF2-40B4-BE49-F238E27FC236}">
                <a16:creationId xmlns:a16="http://schemas.microsoft.com/office/drawing/2014/main" id="{D2565CA1-6A32-4B06-AE99-D44533A6474E}"/>
              </a:ext>
            </a:extLst>
          </p:cNvPr>
          <p:cNvSpPr/>
          <p:nvPr/>
        </p:nvSpPr>
        <p:spPr>
          <a:xfrm>
            <a:off x="7876089" y="1973640"/>
            <a:ext cx="1087581" cy="388079"/>
          </a:xfrm>
          <a:prstGeom prst="round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CuadroTexto 91">
            <a:extLst>
              <a:ext uri="{FF2B5EF4-FFF2-40B4-BE49-F238E27FC236}">
                <a16:creationId xmlns:a16="http://schemas.microsoft.com/office/drawing/2014/main" id="{C07C915F-6700-4968-8A0C-CCC568AC319B}"/>
              </a:ext>
            </a:extLst>
          </p:cNvPr>
          <p:cNvSpPr txBox="1"/>
          <p:nvPr/>
        </p:nvSpPr>
        <p:spPr>
          <a:xfrm>
            <a:off x="7931312" y="1983014"/>
            <a:ext cx="10562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Plotter 36” a color 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99B9928C-6821-46EF-A1D3-84F21C461D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70FE3F94-0C14-4EE6-8D39-3C04E518654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2110" t="17956" r="33969" b="17131"/>
          <a:stretch/>
        </p:blipFill>
        <p:spPr>
          <a:xfrm>
            <a:off x="8033373" y="2643485"/>
            <a:ext cx="867994" cy="93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F55C3FF-35D0-4152-8198-CDEBBD0CD46D}"/>
              </a:ext>
            </a:extLst>
          </p:cNvPr>
          <p:cNvSpPr txBox="1"/>
          <p:nvPr/>
        </p:nvSpPr>
        <p:spPr>
          <a:xfrm>
            <a:off x="509443" y="555030"/>
            <a:ext cx="292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Valor del Proyecto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B8C37F2-BA8C-4F70-A4C8-2236C4F7562E}"/>
              </a:ext>
            </a:extLst>
          </p:cNvPr>
          <p:cNvSpPr txBox="1"/>
          <p:nvPr/>
        </p:nvSpPr>
        <p:spPr>
          <a:xfrm>
            <a:off x="5159609" y="2928515"/>
            <a:ext cx="4173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$ 8.327.000.000 Total proyecto</a:t>
            </a:r>
            <a:endParaRPr lang="es-CO" sz="2000" dirty="0">
              <a:solidFill>
                <a:schemeClr val="bg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563FCC8-C9C0-4590-9AB2-C548AF74BE5E}"/>
              </a:ext>
            </a:extLst>
          </p:cNvPr>
          <p:cNvSpPr txBox="1"/>
          <p:nvPr/>
        </p:nvSpPr>
        <p:spPr>
          <a:xfrm>
            <a:off x="-180754" y="2928515"/>
            <a:ext cx="4827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$ 378.500.000  x </a:t>
            </a:r>
            <a:r>
              <a:rPr lang="es-CO" sz="2000" dirty="0">
                <a:solidFill>
                  <a:schemeClr val="bg1"/>
                </a:solidFill>
              </a:rPr>
              <a:t>Centro de formación</a:t>
            </a:r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91C35AA-D4C1-43B0-85EA-057C1B39D1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33" b="-2078"/>
          <a:stretch/>
        </p:blipFill>
        <p:spPr>
          <a:xfrm>
            <a:off x="598908" y="1543050"/>
            <a:ext cx="7946184" cy="3400425"/>
          </a:xfrm>
          <a:prstGeom prst="rect">
            <a:avLst/>
          </a:prstGeom>
        </p:spPr>
      </p:pic>
      <p:sp>
        <p:nvSpPr>
          <p:cNvPr id="4" name="Forma libre: forma 3">
            <a:extLst>
              <a:ext uri="{FF2B5EF4-FFF2-40B4-BE49-F238E27FC236}">
                <a16:creationId xmlns:a16="http://schemas.microsoft.com/office/drawing/2014/main" id="{50383ADC-B7FA-4040-BF8A-8C9B36E3F834}"/>
              </a:ext>
            </a:extLst>
          </p:cNvPr>
          <p:cNvSpPr/>
          <p:nvPr/>
        </p:nvSpPr>
        <p:spPr>
          <a:xfrm>
            <a:off x="1161355" y="2970131"/>
            <a:ext cx="1735357" cy="360421"/>
          </a:xfrm>
          <a:custGeom>
            <a:avLst/>
            <a:gdLst>
              <a:gd name="connsiteX0" fmla="*/ 26698 w 1735357"/>
              <a:gd name="connsiteY0" fmla="*/ 327049 h 360421"/>
              <a:gd name="connsiteX1" fmla="*/ 26698 w 1735357"/>
              <a:gd name="connsiteY1" fmla="*/ 327049 h 360421"/>
              <a:gd name="connsiteX2" fmla="*/ 0 w 1735357"/>
              <a:gd name="connsiteY2" fmla="*/ 193560 h 360421"/>
              <a:gd name="connsiteX3" fmla="*/ 40046 w 1735357"/>
              <a:gd name="connsiteY3" fmla="*/ 0 h 360421"/>
              <a:gd name="connsiteX4" fmla="*/ 1675287 w 1735357"/>
              <a:gd name="connsiteY4" fmla="*/ 40047 h 360421"/>
              <a:gd name="connsiteX5" fmla="*/ 1722009 w 1735357"/>
              <a:gd name="connsiteY5" fmla="*/ 120141 h 360421"/>
              <a:gd name="connsiteX6" fmla="*/ 1735357 w 1735357"/>
              <a:gd name="connsiteY6" fmla="*/ 240281 h 360421"/>
              <a:gd name="connsiteX7" fmla="*/ 1715334 w 1735357"/>
              <a:gd name="connsiteY7" fmla="*/ 320374 h 360421"/>
              <a:gd name="connsiteX8" fmla="*/ 300350 w 1735357"/>
              <a:gd name="connsiteY8" fmla="*/ 360421 h 360421"/>
              <a:gd name="connsiteX9" fmla="*/ 226931 w 1735357"/>
              <a:gd name="connsiteY9" fmla="*/ 360421 h 360421"/>
              <a:gd name="connsiteX10" fmla="*/ 26698 w 1735357"/>
              <a:gd name="connsiteY10" fmla="*/ 327049 h 360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35357" h="360421">
                <a:moveTo>
                  <a:pt x="26698" y="327049"/>
                </a:moveTo>
                <a:lnTo>
                  <a:pt x="26698" y="327049"/>
                </a:lnTo>
                <a:lnTo>
                  <a:pt x="0" y="193560"/>
                </a:lnTo>
                <a:lnTo>
                  <a:pt x="40046" y="0"/>
                </a:lnTo>
                <a:lnTo>
                  <a:pt x="1675287" y="40047"/>
                </a:lnTo>
                <a:lnTo>
                  <a:pt x="1722009" y="120141"/>
                </a:lnTo>
                <a:lnTo>
                  <a:pt x="1735357" y="240281"/>
                </a:lnTo>
                <a:lnTo>
                  <a:pt x="1715334" y="320374"/>
                </a:lnTo>
                <a:lnTo>
                  <a:pt x="300350" y="360421"/>
                </a:lnTo>
                <a:lnTo>
                  <a:pt x="226931" y="360421"/>
                </a:lnTo>
                <a:lnTo>
                  <a:pt x="26698" y="3270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F2D3D58-B684-4133-8332-0A3AE708E5FF}"/>
              </a:ext>
            </a:extLst>
          </p:cNvPr>
          <p:cNvSpPr txBox="1"/>
          <p:nvPr/>
        </p:nvSpPr>
        <p:spPr>
          <a:xfrm>
            <a:off x="1062752" y="2936157"/>
            <a:ext cx="2015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dirty="0"/>
              <a:t>$ 235.000.000</a:t>
            </a:r>
          </a:p>
        </p:txBody>
      </p:sp>
      <p:sp>
        <p:nvSpPr>
          <p:cNvPr id="7" name="Forma libre: forma 6">
            <a:extLst>
              <a:ext uri="{FF2B5EF4-FFF2-40B4-BE49-F238E27FC236}">
                <a16:creationId xmlns:a16="http://schemas.microsoft.com/office/drawing/2014/main" id="{448CD637-9931-42C1-8B9C-313F5D32E2D2}"/>
              </a:ext>
            </a:extLst>
          </p:cNvPr>
          <p:cNvSpPr/>
          <p:nvPr/>
        </p:nvSpPr>
        <p:spPr>
          <a:xfrm>
            <a:off x="5794079" y="3042614"/>
            <a:ext cx="2078182" cy="332509"/>
          </a:xfrm>
          <a:custGeom>
            <a:avLst/>
            <a:gdLst>
              <a:gd name="connsiteX0" fmla="*/ 20782 w 2078182"/>
              <a:gd name="connsiteY0" fmla="*/ 284018 h 332509"/>
              <a:gd name="connsiteX1" fmla="*/ 20782 w 2078182"/>
              <a:gd name="connsiteY1" fmla="*/ 284018 h 332509"/>
              <a:gd name="connsiteX2" fmla="*/ 0 w 2078182"/>
              <a:gd name="connsiteY2" fmla="*/ 221672 h 332509"/>
              <a:gd name="connsiteX3" fmla="*/ 6927 w 2078182"/>
              <a:gd name="connsiteY3" fmla="*/ 0 h 332509"/>
              <a:gd name="connsiteX4" fmla="*/ 2022764 w 2078182"/>
              <a:gd name="connsiteY4" fmla="*/ 6927 h 332509"/>
              <a:gd name="connsiteX5" fmla="*/ 2078182 w 2078182"/>
              <a:gd name="connsiteY5" fmla="*/ 131618 h 332509"/>
              <a:gd name="connsiteX6" fmla="*/ 2071255 w 2078182"/>
              <a:gd name="connsiteY6" fmla="*/ 270163 h 332509"/>
              <a:gd name="connsiteX7" fmla="*/ 1662545 w 2078182"/>
              <a:gd name="connsiteY7" fmla="*/ 332509 h 332509"/>
              <a:gd name="connsiteX8" fmla="*/ 1572491 w 2078182"/>
              <a:gd name="connsiteY8" fmla="*/ 318654 h 332509"/>
              <a:gd name="connsiteX9" fmla="*/ 20782 w 2078182"/>
              <a:gd name="connsiteY9" fmla="*/ 284018 h 332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78182" h="332509">
                <a:moveTo>
                  <a:pt x="20782" y="284018"/>
                </a:moveTo>
                <a:lnTo>
                  <a:pt x="20782" y="284018"/>
                </a:lnTo>
                <a:lnTo>
                  <a:pt x="0" y="221672"/>
                </a:lnTo>
                <a:lnTo>
                  <a:pt x="6927" y="0"/>
                </a:lnTo>
                <a:lnTo>
                  <a:pt x="2022764" y="6927"/>
                </a:lnTo>
                <a:lnTo>
                  <a:pt x="2078182" y="131618"/>
                </a:lnTo>
                <a:lnTo>
                  <a:pt x="2071255" y="270163"/>
                </a:lnTo>
                <a:lnTo>
                  <a:pt x="1662545" y="332509"/>
                </a:lnTo>
                <a:lnTo>
                  <a:pt x="1572491" y="318654"/>
                </a:lnTo>
                <a:lnTo>
                  <a:pt x="20782" y="2840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323B067-D279-42C6-8E94-7546D0622002}"/>
              </a:ext>
            </a:extLst>
          </p:cNvPr>
          <p:cNvSpPr txBox="1"/>
          <p:nvPr/>
        </p:nvSpPr>
        <p:spPr>
          <a:xfrm>
            <a:off x="5711178" y="2936236"/>
            <a:ext cx="23423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500" dirty="0"/>
              <a:t>$ 5.640.000.000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E571B2B-09C0-4B29-B498-6C24AF864DD2}"/>
              </a:ext>
            </a:extLst>
          </p:cNvPr>
          <p:cNvSpPr/>
          <p:nvPr/>
        </p:nvSpPr>
        <p:spPr>
          <a:xfrm>
            <a:off x="2085975" y="4495800"/>
            <a:ext cx="2095500" cy="199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2A89678-5A2C-4F8D-95BE-1433103860F2}"/>
              </a:ext>
            </a:extLst>
          </p:cNvPr>
          <p:cNvSpPr/>
          <p:nvPr/>
        </p:nvSpPr>
        <p:spPr>
          <a:xfrm>
            <a:off x="1978676" y="4495800"/>
            <a:ext cx="2294066" cy="369332"/>
          </a:xfrm>
          <a:prstGeom prst="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C61FB99-38D7-4545-9FA0-1435DAD8ADC8}"/>
              </a:ext>
            </a:extLst>
          </p:cNvPr>
          <p:cNvSpPr txBox="1"/>
          <p:nvPr/>
        </p:nvSpPr>
        <p:spPr>
          <a:xfrm>
            <a:off x="2085975" y="4495800"/>
            <a:ext cx="217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Centro de formación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B76B94B-A044-4C42-BA26-9CBC7A93119B}"/>
              </a:ext>
            </a:extLst>
          </p:cNvPr>
          <p:cNvSpPr/>
          <p:nvPr/>
        </p:nvSpPr>
        <p:spPr>
          <a:xfrm>
            <a:off x="5405683" y="1164193"/>
            <a:ext cx="2294066" cy="369332"/>
          </a:xfrm>
          <a:prstGeom prst="rect">
            <a:avLst/>
          </a:prstGeom>
          <a:solidFill>
            <a:srgbClr val="FF6C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0605E45-3BC9-4F49-B560-42DB1E6A03C3}"/>
              </a:ext>
            </a:extLst>
          </p:cNvPr>
          <p:cNvSpPr txBox="1"/>
          <p:nvPr/>
        </p:nvSpPr>
        <p:spPr>
          <a:xfrm>
            <a:off x="5512982" y="1164193"/>
            <a:ext cx="217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Total Inversión</a:t>
            </a:r>
            <a:endParaRPr lang="es-E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8669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159674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3569</TotalTime>
  <Words>343</Words>
  <Application>Microsoft Office PowerPoint</Application>
  <PresentationFormat>Presentación en pantalla (16:9)</PresentationFormat>
  <Paragraphs>104</Paragraphs>
  <Slides>13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Leonardo Cantor</dc:creator>
  <cp:lastModifiedBy>Laura Catalina Avila Cruz</cp:lastModifiedBy>
  <cp:revision>167</cp:revision>
  <dcterms:created xsi:type="dcterms:W3CDTF">2019-11-27T03:16:21Z</dcterms:created>
  <dcterms:modified xsi:type="dcterms:W3CDTF">2021-09-24T02:18:43Z</dcterms:modified>
</cp:coreProperties>
</file>