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6" r:id="rId11"/>
    <p:sldId id="267" r:id="rId12"/>
    <p:sldId id="262" r:id="rId13"/>
    <p:sldId id="268" r:id="rId14"/>
    <p:sldId id="265" r:id="rId15"/>
    <p:sldId id="269" r:id="rId16"/>
    <p:sldId id="612" r:id="rId17"/>
    <p:sldId id="270" r:id="rId18"/>
    <p:sldId id="271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500"/>
    <a:srgbClr val="5C4738"/>
    <a:srgbClr val="5BC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15" autoAdjust="0"/>
    <p:restoredTop sz="94660"/>
  </p:normalViewPr>
  <p:slideViewPr>
    <p:cSldViewPr>
      <p:cViewPr varScale="1">
        <p:scale>
          <a:sx n="68" d="100"/>
          <a:sy n="68" d="100"/>
        </p:scale>
        <p:origin x="110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288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 </a:t>
            </a:r>
          </a:p>
        </c:rich>
      </c:tx>
      <c:layout>
        <c:manualLayout>
          <c:xMode val="edge"/>
          <c:yMode val="edge"/>
          <c:x val="0.40228514355851847"/>
          <c:y val="2.10563023972406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0.25247234895498472"/>
          <c:y val="0.11486212957694796"/>
          <c:w val="0.44702482663301896"/>
          <c:h val="0.71856870198948897"/>
        </c:manualLayout>
      </c:layout>
      <c:doughnut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shade val="58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6A0-414A-B5E8-B370329278B9}"/>
              </c:ext>
            </c:extLst>
          </c:dPt>
          <c:dPt>
            <c:idx val="1"/>
            <c:bubble3D val="0"/>
            <c:spPr>
              <a:solidFill>
                <a:schemeClr val="accent3">
                  <a:shade val="86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6A0-414A-B5E8-B370329278B9}"/>
              </c:ext>
            </c:extLst>
          </c:dPt>
          <c:dPt>
            <c:idx val="2"/>
            <c:bubble3D val="0"/>
            <c:spPr>
              <a:solidFill>
                <a:schemeClr val="accent3">
                  <a:tint val="86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6A0-414A-B5E8-B370329278B9}"/>
              </c:ext>
            </c:extLst>
          </c:dPt>
          <c:dPt>
            <c:idx val="3"/>
            <c:bubble3D val="0"/>
            <c:spPr>
              <a:solidFill>
                <a:schemeClr val="accent3">
                  <a:tint val="58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6A0-414A-B5E8-B370329278B9}"/>
              </c:ext>
            </c:extLst>
          </c:dPt>
          <c:dLbls>
            <c:dLbl>
              <c:idx val="0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6A0-414A-B5E8-B370329278B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6A0-414A-B5E8-B370329278B9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Hoja1!$A$2:$A$5</c:f>
              <c:strCache>
                <c:ptCount val="2"/>
                <c:pt idx="0">
                  <c:v>PAGADO</c:v>
                </c:pt>
                <c:pt idx="1">
                  <c:v>RENTEGRADO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94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6A0-414A-B5E8-B370329278B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6A6036-00DC-421F-830C-CF77254B821C}" type="doc">
      <dgm:prSet loTypeId="urn:microsoft.com/office/officeart/2005/8/layout/chevron2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s-CO"/>
        </a:p>
      </dgm:t>
    </dgm:pt>
    <dgm:pt modelId="{B199146B-5550-4448-966F-839F922998AF}">
      <dgm:prSet phldrT="[Texto]" custT="1"/>
      <dgm:spPr/>
      <dgm:t>
        <a:bodyPr/>
        <a:lstStyle/>
        <a:p>
          <a:r>
            <a:rPr lang="es-CO" sz="900" dirty="0"/>
            <a:t>CICLO DE PAGOS</a:t>
          </a:r>
        </a:p>
      </dgm:t>
    </dgm:pt>
    <dgm:pt modelId="{619FF634-D738-4890-A869-23065382D0BB}" type="parTrans" cxnId="{F2DD34CD-6D7F-464A-8B79-A59B2BAAFD15}">
      <dgm:prSet/>
      <dgm:spPr/>
      <dgm:t>
        <a:bodyPr/>
        <a:lstStyle/>
        <a:p>
          <a:endParaRPr lang="es-CO" sz="2000"/>
        </a:p>
      </dgm:t>
    </dgm:pt>
    <dgm:pt modelId="{6F1DC9F7-3A8E-44F7-8579-81F19DAE4E2E}" type="sibTrans" cxnId="{F2DD34CD-6D7F-464A-8B79-A59B2BAAFD15}">
      <dgm:prSet/>
      <dgm:spPr/>
      <dgm:t>
        <a:bodyPr/>
        <a:lstStyle/>
        <a:p>
          <a:endParaRPr lang="es-CO" sz="2000"/>
        </a:p>
      </dgm:t>
    </dgm:pt>
    <dgm:pt modelId="{7C96D02F-9603-4540-B75D-9BDD6932CF87}">
      <dgm:prSet phldrT="[Texto]" custT="1"/>
      <dgm:spPr/>
      <dgm:t>
        <a:bodyPr/>
        <a:lstStyle/>
        <a:p>
          <a:r>
            <a:rPr lang="es-CO" sz="1600" dirty="0"/>
            <a:t>Aumentar el periodo de pagos a 30 días para alcanzar un mayor número de pagos.</a:t>
          </a:r>
        </a:p>
      </dgm:t>
    </dgm:pt>
    <dgm:pt modelId="{0121E5AB-1151-4040-A181-95FEEE571E70}" type="parTrans" cxnId="{F7D8C183-F417-40F2-B7D8-EC13012AC4B6}">
      <dgm:prSet/>
      <dgm:spPr/>
      <dgm:t>
        <a:bodyPr/>
        <a:lstStyle/>
        <a:p>
          <a:endParaRPr lang="es-CO" sz="2000"/>
        </a:p>
      </dgm:t>
    </dgm:pt>
    <dgm:pt modelId="{CB0A7C9C-EE09-44CD-8DB8-15F33757806F}" type="sibTrans" cxnId="{F7D8C183-F417-40F2-B7D8-EC13012AC4B6}">
      <dgm:prSet/>
      <dgm:spPr/>
      <dgm:t>
        <a:bodyPr/>
        <a:lstStyle/>
        <a:p>
          <a:endParaRPr lang="es-CO" sz="2000"/>
        </a:p>
      </dgm:t>
    </dgm:pt>
    <dgm:pt modelId="{B6E0AAFD-0DBA-463E-B9CA-4EA097D76CF7}">
      <dgm:prSet phldrT="[Texto]" custT="1"/>
      <dgm:spPr/>
      <dgm:t>
        <a:bodyPr/>
        <a:lstStyle/>
        <a:p>
          <a:r>
            <a:rPr lang="es-CO" sz="900" dirty="0"/>
            <a:t>FECHAS DE CARGUE</a:t>
          </a:r>
        </a:p>
      </dgm:t>
    </dgm:pt>
    <dgm:pt modelId="{E4000A96-C884-4721-A253-E4A3C6030F01}" type="parTrans" cxnId="{725AFC40-3A66-46FB-9148-779CC429F5DE}">
      <dgm:prSet/>
      <dgm:spPr/>
      <dgm:t>
        <a:bodyPr/>
        <a:lstStyle/>
        <a:p>
          <a:endParaRPr lang="es-CO" sz="2000"/>
        </a:p>
      </dgm:t>
    </dgm:pt>
    <dgm:pt modelId="{EC9D9F77-3036-40FF-AA17-1F4BFCEF268F}" type="sibTrans" cxnId="{725AFC40-3A66-46FB-9148-779CC429F5DE}">
      <dgm:prSet/>
      <dgm:spPr/>
      <dgm:t>
        <a:bodyPr/>
        <a:lstStyle/>
        <a:p>
          <a:endParaRPr lang="es-CO" sz="2000"/>
        </a:p>
      </dgm:t>
    </dgm:pt>
    <dgm:pt modelId="{94FB568B-E610-49FE-8F83-99D5816CD189}">
      <dgm:prSet phldrT="[Texto]" custT="1"/>
      <dgm:spPr/>
      <dgm:t>
        <a:bodyPr/>
        <a:lstStyle/>
        <a:p>
          <a:r>
            <a:rPr lang="es-CO" sz="1600" dirty="0"/>
            <a:t>La dispersión no puede realizarse al cierre de mes, genera impactos en los procesos de cierre bancario.</a:t>
          </a:r>
        </a:p>
      </dgm:t>
    </dgm:pt>
    <dgm:pt modelId="{038DD24D-2F7C-43F7-86AC-EDF350FDD28B}" type="parTrans" cxnId="{EEBA9923-CE98-49EE-B19E-B7E9E895F5EE}">
      <dgm:prSet/>
      <dgm:spPr/>
      <dgm:t>
        <a:bodyPr/>
        <a:lstStyle/>
        <a:p>
          <a:endParaRPr lang="es-CO" sz="2000"/>
        </a:p>
      </dgm:t>
    </dgm:pt>
    <dgm:pt modelId="{894B43A7-0503-457C-8F34-597D17CCD8E9}" type="sibTrans" cxnId="{EEBA9923-CE98-49EE-B19E-B7E9E895F5EE}">
      <dgm:prSet/>
      <dgm:spPr/>
      <dgm:t>
        <a:bodyPr/>
        <a:lstStyle/>
        <a:p>
          <a:endParaRPr lang="es-CO" sz="2000"/>
        </a:p>
      </dgm:t>
    </dgm:pt>
    <dgm:pt modelId="{84537D5B-62E1-4B59-9D77-354CAFB03C49}">
      <dgm:prSet phldrT="[Texto]" custT="1"/>
      <dgm:spPr/>
      <dgm:t>
        <a:bodyPr/>
        <a:lstStyle/>
        <a:p>
          <a:r>
            <a:rPr lang="es-CO" sz="900" dirty="0"/>
            <a:t>CANALES DE COMUNICACION</a:t>
          </a:r>
        </a:p>
      </dgm:t>
    </dgm:pt>
    <dgm:pt modelId="{6127ECCC-D59E-40E7-87EE-28143B63EDA0}" type="parTrans" cxnId="{126D3FB5-7432-4010-BA30-E8719E2FD5DE}">
      <dgm:prSet/>
      <dgm:spPr/>
      <dgm:t>
        <a:bodyPr/>
        <a:lstStyle/>
        <a:p>
          <a:endParaRPr lang="es-CO" sz="2000"/>
        </a:p>
      </dgm:t>
    </dgm:pt>
    <dgm:pt modelId="{2856A032-56ED-49EA-884F-54BB11621763}" type="sibTrans" cxnId="{126D3FB5-7432-4010-BA30-E8719E2FD5DE}">
      <dgm:prSet/>
      <dgm:spPr/>
      <dgm:t>
        <a:bodyPr/>
        <a:lstStyle/>
        <a:p>
          <a:endParaRPr lang="es-CO" sz="2000"/>
        </a:p>
      </dgm:t>
    </dgm:pt>
    <dgm:pt modelId="{2C4DE514-2AC8-447C-8299-D6CD404143FC}">
      <dgm:prSet phldrT="[Texto]" custT="1"/>
      <dgm:spPr/>
      <dgm:t>
        <a:bodyPr/>
        <a:lstStyle/>
        <a:p>
          <a:r>
            <a:rPr lang="es-CO" sz="1600" dirty="0"/>
            <a:t>Conducto regular entre niveles BAC y PS para escalar casos en debida forma</a:t>
          </a:r>
        </a:p>
      </dgm:t>
    </dgm:pt>
    <dgm:pt modelId="{27E34D75-2AAC-4EB3-8A38-1E912872362D}" type="parTrans" cxnId="{E01F1219-0AB2-452E-B6B8-91BADBE6B741}">
      <dgm:prSet/>
      <dgm:spPr/>
      <dgm:t>
        <a:bodyPr/>
        <a:lstStyle/>
        <a:p>
          <a:endParaRPr lang="es-CO" sz="2000"/>
        </a:p>
      </dgm:t>
    </dgm:pt>
    <dgm:pt modelId="{0EE7C454-C427-4225-A925-ACB5D16FC528}" type="sibTrans" cxnId="{E01F1219-0AB2-452E-B6B8-91BADBE6B741}">
      <dgm:prSet/>
      <dgm:spPr/>
      <dgm:t>
        <a:bodyPr/>
        <a:lstStyle/>
        <a:p>
          <a:endParaRPr lang="es-CO" sz="2000"/>
        </a:p>
      </dgm:t>
    </dgm:pt>
    <dgm:pt modelId="{5B0D2D79-B0FD-49BC-A0A2-35DE5C1D1076}">
      <dgm:prSet phldrT="[Texto]" custT="1"/>
      <dgm:spPr/>
      <dgm:t>
        <a:bodyPr/>
        <a:lstStyle/>
        <a:p>
          <a:r>
            <a:rPr lang="es-CO" sz="900" dirty="0">
              <a:solidFill>
                <a:schemeClr val="bg1"/>
              </a:solidFill>
            </a:rPr>
            <a:t>BD INTEGRAL Y ACTUALIZADA</a:t>
          </a:r>
        </a:p>
      </dgm:t>
    </dgm:pt>
    <dgm:pt modelId="{E33C3E18-8E76-465D-B64C-44A7298890E7}" type="parTrans" cxnId="{F359239F-6931-4149-9C53-E3F9D348A288}">
      <dgm:prSet/>
      <dgm:spPr/>
      <dgm:t>
        <a:bodyPr/>
        <a:lstStyle/>
        <a:p>
          <a:endParaRPr lang="es-CO" sz="2000"/>
        </a:p>
      </dgm:t>
    </dgm:pt>
    <dgm:pt modelId="{BE850769-FC26-456B-AF63-1EEA14A9FFEE}" type="sibTrans" cxnId="{F359239F-6931-4149-9C53-E3F9D348A288}">
      <dgm:prSet/>
      <dgm:spPr/>
      <dgm:t>
        <a:bodyPr/>
        <a:lstStyle/>
        <a:p>
          <a:endParaRPr lang="es-CO" sz="2000"/>
        </a:p>
      </dgm:t>
    </dgm:pt>
    <dgm:pt modelId="{E2DBD0E9-DCF1-413C-9B6B-82E27D4ED866}">
      <dgm:prSet phldrT="[Texto]" custT="1"/>
      <dgm:spPr/>
      <dgm:t>
        <a:bodyPr/>
        <a:lstStyle/>
        <a:p>
          <a:r>
            <a:rPr lang="es-CO" sz="1600" dirty="0"/>
            <a:t>BD definitiva y con datos de los beneficiarios actualizados, especialmente el número de célula para dispersar giro electrónico y pago de bancarizados de manera efectiva.</a:t>
          </a:r>
        </a:p>
      </dgm:t>
    </dgm:pt>
    <dgm:pt modelId="{04579807-4D3F-4DDA-903F-BD0AFB1A4C96}" type="parTrans" cxnId="{3358EBC9-0BAE-49AE-9128-4DED2401321F}">
      <dgm:prSet/>
      <dgm:spPr/>
      <dgm:t>
        <a:bodyPr/>
        <a:lstStyle/>
        <a:p>
          <a:endParaRPr lang="es-CO" sz="2000"/>
        </a:p>
      </dgm:t>
    </dgm:pt>
    <dgm:pt modelId="{2E218867-CB26-49DC-8322-049A2889E2E5}" type="sibTrans" cxnId="{3358EBC9-0BAE-49AE-9128-4DED2401321F}">
      <dgm:prSet/>
      <dgm:spPr/>
      <dgm:t>
        <a:bodyPr/>
        <a:lstStyle/>
        <a:p>
          <a:endParaRPr lang="es-CO" sz="2000"/>
        </a:p>
      </dgm:t>
    </dgm:pt>
    <dgm:pt modelId="{4665E036-8804-4C26-920E-4CF21675D7BC}">
      <dgm:prSet phldrT="[Texto]" custT="1"/>
      <dgm:spPr/>
      <dgm:t>
        <a:bodyPr/>
        <a:lstStyle/>
        <a:p>
          <a:r>
            <a:rPr lang="es-CO" sz="1000" dirty="0"/>
            <a:t>Pagos con contraseña</a:t>
          </a:r>
        </a:p>
      </dgm:t>
    </dgm:pt>
    <dgm:pt modelId="{348FECC8-8817-4B51-8C7E-3E8AB2E76BE3}" type="parTrans" cxnId="{3A3EA992-11BC-46F5-87F0-EABA57283A3E}">
      <dgm:prSet/>
      <dgm:spPr/>
      <dgm:t>
        <a:bodyPr/>
        <a:lstStyle/>
        <a:p>
          <a:endParaRPr lang="es-CO" sz="2000"/>
        </a:p>
      </dgm:t>
    </dgm:pt>
    <dgm:pt modelId="{6D63C8E6-F6A8-4C03-8703-CC8ACF30B715}" type="sibTrans" cxnId="{3A3EA992-11BC-46F5-87F0-EABA57283A3E}">
      <dgm:prSet/>
      <dgm:spPr/>
      <dgm:t>
        <a:bodyPr/>
        <a:lstStyle/>
        <a:p>
          <a:endParaRPr lang="es-CO" sz="2000"/>
        </a:p>
      </dgm:t>
    </dgm:pt>
    <dgm:pt modelId="{8D0A546F-C0B2-4F13-830A-F2931D7B0B6A}">
      <dgm:prSet phldrT="[Texto]" custT="1"/>
      <dgm:spPr/>
      <dgm:t>
        <a:bodyPr/>
        <a:lstStyle/>
        <a:p>
          <a:r>
            <a:rPr lang="es-CO" sz="1600" dirty="0"/>
            <a:t>Revisar en conjunto el proceso de acuerdo a orden judicial recibida.</a:t>
          </a:r>
        </a:p>
      </dgm:t>
    </dgm:pt>
    <dgm:pt modelId="{2980A20E-8CF4-4485-A3A6-0BFA566B3D27}" type="parTrans" cxnId="{58F027E6-33B6-4349-9E06-59FCF3EE2F1A}">
      <dgm:prSet/>
      <dgm:spPr/>
      <dgm:t>
        <a:bodyPr/>
        <a:lstStyle/>
        <a:p>
          <a:endParaRPr lang="es-CO" sz="2000"/>
        </a:p>
      </dgm:t>
    </dgm:pt>
    <dgm:pt modelId="{AAC69C31-6A64-412A-A742-B23DC4EDC770}" type="sibTrans" cxnId="{58F027E6-33B6-4349-9E06-59FCF3EE2F1A}">
      <dgm:prSet/>
      <dgm:spPr/>
      <dgm:t>
        <a:bodyPr/>
        <a:lstStyle/>
        <a:p>
          <a:endParaRPr lang="es-CO" sz="2000"/>
        </a:p>
      </dgm:t>
    </dgm:pt>
    <dgm:pt modelId="{BB1965DB-B730-4222-BE4C-28769AD00C88}">
      <dgm:prSet phldrT="[Texto]" custT="1"/>
      <dgm:spPr/>
      <dgm:t>
        <a:bodyPr/>
        <a:lstStyle/>
        <a:p>
          <a:r>
            <a:rPr lang="es-CO" sz="1000" dirty="0"/>
            <a:t>MOVII</a:t>
          </a:r>
        </a:p>
      </dgm:t>
    </dgm:pt>
    <dgm:pt modelId="{80721C12-504D-4288-8C32-1B110B828D6E}" type="parTrans" cxnId="{20CE8650-1265-4A18-A585-E2BC63792F4F}">
      <dgm:prSet/>
      <dgm:spPr/>
      <dgm:t>
        <a:bodyPr/>
        <a:lstStyle/>
        <a:p>
          <a:endParaRPr lang="es-CO" sz="2000"/>
        </a:p>
      </dgm:t>
    </dgm:pt>
    <dgm:pt modelId="{EFA23E53-B15F-4EA8-ACAD-76F2F2EFE2E5}" type="sibTrans" cxnId="{20CE8650-1265-4A18-A585-E2BC63792F4F}">
      <dgm:prSet/>
      <dgm:spPr/>
      <dgm:t>
        <a:bodyPr/>
        <a:lstStyle/>
        <a:p>
          <a:endParaRPr lang="es-CO" sz="2000"/>
        </a:p>
      </dgm:t>
    </dgm:pt>
    <dgm:pt modelId="{236A1E52-B3AD-4454-8C98-9CA7D5CEA9A2}">
      <dgm:prSet phldrT="[Texto]" custT="1"/>
      <dgm:spPr/>
      <dgm:t>
        <a:bodyPr/>
        <a:lstStyle/>
        <a:p>
          <a:r>
            <a:rPr lang="es-CO" sz="1600" dirty="0"/>
            <a:t>Confirmación vía correo por parte de PS</a:t>
          </a:r>
        </a:p>
      </dgm:t>
    </dgm:pt>
    <dgm:pt modelId="{8E858D9B-DBBD-447A-8CC5-5372126773F7}" type="parTrans" cxnId="{32664EA3-6AC8-4DAA-8208-927697C66399}">
      <dgm:prSet/>
      <dgm:spPr/>
      <dgm:t>
        <a:bodyPr/>
        <a:lstStyle/>
        <a:p>
          <a:endParaRPr lang="es-CO" sz="2000"/>
        </a:p>
      </dgm:t>
    </dgm:pt>
    <dgm:pt modelId="{8DCA6BF7-97CF-47DA-9D72-4B2C7F499715}" type="sibTrans" cxnId="{32664EA3-6AC8-4DAA-8208-927697C66399}">
      <dgm:prSet/>
      <dgm:spPr/>
      <dgm:t>
        <a:bodyPr/>
        <a:lstStyle/>
        <a:p>
          <a:endParaRPr lang="es-CO" sz="2000"/>
        </a:p>
      </dgm:t>
    </dgm:pt>
    <dgm:pt modelId="{EBEA3DF6-0093-45CF-9C65-79B83BEA53AB}" type="pres">
      <dgm:prSet presAssocID="{586A6036-00DC-421F-830C-CF77254B821C}" presName="linearFlow" presStyleCnt="0">
        <dgm:presLayoutVars>
          <dgm:dir/>
          <dgm:animLvl val="lvl"/>
          <dgm:resizeHandles val="exact"/>
        </dgm:presLayoutVars>
      </dgm:prSet>
      <dgm:spPr/>
    </dgm:pt>
    <dgm:pt modelId="{8E622F45-3633-4749-A4DA-D1DFA8E5ECE9}" type="pres">
      <dgm:prSet presAssocID="{B199146B-5550-4448-966F-839F922998AF}" presName="composite" presStyleCnt="0"/>
      <dgm:spPr/>
    </dgm:pt>
    <dgm:pt modelId="{B4B0B9EF-ABB4-4642-AF51-A405C53694A0}" type="pres">
      <dgm:prSet presAssocID="{B199146B-5550-4448-966F-839F922998AF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F9A9EBA1-FBE5-4597-ABFB-77ECB968E5E5}" type="pres">
      <dgm:prSet presAssocID="{B199146B-5550-4448-966F-839F922998AF}" presName="descendantText" presStyleLbl="alignAcc1" presStyleIdx="0" presStyleCnt="6">
        <dgm:presLayoutVars>
          <dgm:bulletEnabled val="1"/>
        </dgm:presLayoutVars>
      </dgm:prSet>
      <dgm:spPr/>
    </dgm:pt>
    <dgm:pt modelId="{397005D0-4E35-4E83-9723-6A3C45CE5214}" type="pres">
      <dgm:prSet presAssocID="{6F1DC9F7-3A8E-44F7-8579-81F19DAE4E2E}" presName="sp" presStyleCnt="0"/>
      <dgm:spPr/>
    </dgm:pt>
    <dgm:pt modelId="{94209218-6EA3-47CA-9072-FFACA0B0A9A4}" type="pres">
      <dgm:prSet presAssocID="{B6E0AAFD-0DBA-463E-B9CA-4EA097D76CF7}" presName="composite" presStyleCnt="0"/>
      <dgm:spPr/>
    </dgm:pt>
    <dgm:pt modelId="{3D8C7DD9-ADCA-4A69-A0A1-D0FBDF602545}" type="pres">
      <dgm:prSet presAssocID="{B6E0AAFD-0DBA-463E-B9CA-4EA097D76CF7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452D3A23-7B27-43B7-AFED-F3AD72E5F1C6}" type="pres">
      <dgm:prSet presAssocID="{B6E0AAFD-0DBA-463E-B9CA-4EA097D76CF7}" presName="descendantText" presStyleLbl="alignAcc1" presStyleIdx="1" presStyleCnt="6">
        <dgm:presLayoutVars>
          <dgm:bulletEnabled val="1"/>
        </dgm:presLayoutVars>
      </dgm:prSet>
      <dgm:spPr/>
    </dgm:pt>
    <dgm:pt modelId="{5DF042E8-0CB4-48CE-8AFF-DE202B3B3F08}" type="pres">
      <dgm:prSet presAssocID="{EC9D9F77-3036-40FF-AA17-1F4BFCEF268F}" presName="sp" presStyleCnt="0"/>
      <dgm:spPr/>
    </dgm:pt>
    <dgm:pt modelId="{2A388DC3-B80E-4F72-B37A-B13648F6751A}" type="pres">
      <dgm:prSet presAssocID="{84537D5B-62E1-4B59-9D77-354CAFB03C49}" presName="composite" presStyleCnt="0"/>
      <dgm:spPr/>
    </dgm:pt>
    <dgm:pt modelId="{C6257C8C-70D6-45DB-9D1E-52DCF1838E8E}" type="pres">
      <dgm:prSet presAssocID="{84537D5B-62E1-4B59-9D77-354CAFB03C49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604263FC-2D76-4C36-B8DC-DC0ACF5A1141}" type="pres">
      <dgm:prSet presAssocID="{84537D5B-62E1-4B59-9D77-354CAFB03C49}" presName="descendantText" presStyleLbl="alignAcc1" presStyleIdx="2" presStyleCnt="6">
        <dgm:presLayoutVars>
          <dgm:bulletEnabled val="1"/>
        </dgm:presLayoutVars>
      </dgm:prSet>
      <dgm:spPr/>
    </dgm:pt>
    <dgm:pt modelId="{334605C5-41CE-48FD-84E2-4CCAA3BF2AB8}" type="pres">
      <dgm:prSet presAssocID="{2856A032-56ED-49EA-884F-54BB11621763}" presName="sp" presStyleCnt="0"/>
      <dgm:spPr/>
    </dgm:pt>
    <dgm:pt modelId="{CD310808-C32D-4F0E-984D-47396A79B18B}" type="pres">
      <dgm:prSet presAssocID="{5B0D2D79-B0FD-49BC-A0A2-35DE5C1D1076}" presName="composite" presStyleCnt="0"/>
      <dgm:spPr/>
    </dgm:pt>
    <dgm:pt modelId="{89A8A5FA-A443-4CCC-A4C6-F2CFE1C89F3E}" type="pres">
      <dgm:prSet presAssocID="{5B0D2D79-B0FD-49BC-A0A2-35DE5C1D1076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0B0118BB-9CA9-4790-B54E-58C8B23A4A52}" type="pres">
      <dgm:prSet presAssocID="{5B0D2D79-B0FD-49BC-A0A2-35DE5C1D1076}" presName="descendantText" presStyleLbl="alignAcc1" presStyleIdx="3" presStyleCnt="6">
        <dgm:presLayoutVars>
          <dgm:bulletEnabled val="1"/>
        </dgm:presLayoutVars>
      </dgm:prSet>
      <dgm:spPr/>
    </dgm:pt>
    <dgm:pt modelId="{0DA3F058-6847-4980-A3E2-76A89828F310}" type="pres">
      <dgm:prSet presAssocID="{BE850769-FC26-456B-AF63-1EEA14A9FFEE}" presName="sp" presStyleCnt="0"/>
      <dgm:spPr/>
    </dgm:pt>
    <dgm:pt modelId="{D561C1EF-7DD6-40BF-AB1B-FC6D2B51266F}" type="pres">
      <dgm:prSet presAssocID="{4665E036-8804-4C26-920E-4CF21675D7BC}" presName="composite" presStyleCnt="0"/>
      <dgm:spPr/>
    </dgm:pt>
    <dgm:pt modelId="{5BFE07B0-1B3C-46D5-9AE9-0CF606653BD6}" type="pres">
      <dgm:prSet presAssocID="{4665E036-8804-4C26-920E-4CF21675D7BC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7C0836D9-7E25-432C-B978-640328D66836}" type="pres">
      <dgm:prSet presAssocID="{4665E036-8804-4C26-920E-4CF21675D7BC}" presName="descendantText" presStyleLbl="alignAcc1" presStyleIdx="4" presStyleCnt="6">
        <dgm:presLayoutVars>
          <dgm:bulletEnabled val="1"/>
        </dgm:presLayoutVars>
      </dgm:prSet>
      <dgm:spPr/>
    </dgm:pt>
    <dgm:pt modelId="{8C141730-AF66-4152-8F3E-D29F13C1DC6C}" type="pres">
      <dgm:prSet presAssocID="{6D63C8E6-F6A8-4C03-8703-CC8ACF30B715}" presName="sp" presStyleCnt="0"/>
      <dgm:spPr/>
    </dgm:pt>
    <dgm:pt modelId="{C10A3E92-4BF4-4E62-8F4D-BFD10EB30517}" type="pres">
      <dgm:prSet presAssocID="{BB1965DB-B730-4222-BE4C-28769AD00C88}" presName="composite" presStyleCnt="0"/>
      <dgm:spPr/>
    </dgm:pt>
    <dgm:pt modelId="{28FEA55F-8DA5-486F-ABE4-C02021938784}" type="pres">
      <dgm:prSet presAssocID="{BB1965DB-B730-4222-BE4C-28769AD00C88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8641B3D3-6185-4406-B892-574D74A60752}" type="pres">
      <dgm:prSet presAssocID="{BB1965DB-B730-4222-BE4C-28769AD00C88}" presName="descendantText" presStyleLbl="alignAcc1" presStyleIdx="5" presStyleCnt="6">
        <dgm:presLayoutVars>
          <dgm:bulletEnabled val="1"/>
        </dgm:presLayoutVars>
      </dgm:prSet>
      <dgm:spPr/>
    </dgm:pt>
  </dgm:ptLst>
  <dgm:cxnLst>
    <dgm:cxn modelId="{47FB0300-7B46-4D48-8AFD-CA4BEAC00DAC}" type="presOf" srcId="{B6E0AAFD-0DBA-463E-B9CA-4EA097D76CF7}" destId="{3D8C7DD9-ADCA-4A69-A0A1-D0FBDF602545}" srcOrd="0" destOrd="0" presId="urn:microsoft.com/office/officeart/2005/8/layout/chevron2"/>
    <dgm:cxn modelId="{CE40F417-2086-4E6D-AA8A-DCBFC8B60413}" type="presOf" srcId="{BB1965DB-B730-4222-BE4C-28769AD00C88}" destId="{28FEA55F-8DA5-486F-ABE4-C02021938784}" srcOrd="0" destOrd="0" presId="urn:microsoft.com/office/officeart/2005/8/layout/chevron2"/>
    <dgm:cxn modelId="{E01F1219-0AB2-452E-B6B8-91BADBE6B741}" srcId="{84537D5B-62E1-4B59-9D77-354CAFB03C49}" destId="{2C4DE514-2AC8-447C-8299-D6CD404143FC}" srcOrd="0" destOrd="0" parTransId="{27E34D75-2AAC-4EB3-8A38-1E912872362D}" sibTransId="{0EE7C454-C427-4225-A925-ACB5D16FC528}"/>
    <dgm:cxn modelId="{A44DE91B-31B1-4754-AB95-240D308E77A4}" type="presOf" srcId="{236A1E52-B3AD-4454-8C98-9CA7D5CEA9A2}" destId="{8641B3D3-6185-4406-B892-574D74A60752}" srcOrd="0" destOrd="0" presId="urn:microsoft.com/office/officeart/2005/8/layout/chevron2"/>
    <dgm:cxn modelId="{EEBA9923-CE98-49EE-B19E-B7E9E895F5EE}" srcId="{B6E0AAFD-0DBA-463E-B9CA-4EA097D76CF7}" destId="{94FB568B-E610-49FE-8F83-99D5816CD189}" srcOrd="0" destOrd="0" parTransId="{038DD24D-2F7C-43F7-86AC-EDF350FDD28B}" sibTransId="{894B43A7-0503-457C-8F34-597D17CCD8E9}"/>
    <dgm:cxn modelId="{6B93D225-56FF-4894-86B5-D0DC003C4D31}" type="presOf" srcId="{2C4DE514-2AC8-447C-8299-D6CD404143FC}" destId="{604263FC-2D76-4C36-B8DC-DC0ACF5A1141}" srcOrd="0" destOrd="0" presId="urn:microsoft.com/office/officeart/2005/8/layout/chevron2"/>
    <dgm:cxn modelId="{54600F3E-FD5E-4C9E-9016-44373EC722E0}" type="presOf" srcId="{B199146B-5550-4448-966F-839F922998AF}" destId="{B4B0B9EF-ABB4-4642-AF51-A405C53694A0}" srcOrd="0" destOrd="0" presId="urn:microsoft.com/office/officeart/2005/8/layout/chevron2"/>
    <dgm:cxn modelId="{725AFC40-3A66-46FB-9148-779CC429F5DE}" srcId="{586A6036-00DC-421F-830C-CF77254B821C}" destId="{B6E0AAFD-0DBA-463E-B9CA-4EA097D76CF7}" srcOrd="1" destOrd="0" parTransId="{E4000A96-C884-4721-A253-E4A3C6030F01}" sibTransId="{EC9D9F77-3036-40FF-AA17-1F4BFCEF268F}"/>
    <dgm:cxn modelId="{8F5DE46D-FDCE-4523-AC3F-C4E785F95926}" type="presOf" srcId="{84537D5B-62E1-4B59-9D77-354CAFB03C49}" destId="{C6257C8C-70D6-45DB-9D1E-52DCF1838E8E}" srcOrd="0" destOrd="0" presId="urn:microsoft.com/office/officeart/2005/8/layout/chevron2"/>
    <dgm:cxn modelId="{7DFC8E6E-268F-47F0-9867-C4273D74A0FB}" type="presOf" srcId="{7C96D02F-9603-4540-B75D-9BDD6932CF87}" destId="{F9A9EBA1-FBE5-4597-ABFB-77ECB968E5E5}" srcOrd="0" destOrd="0" presId="urn:microsoft.com/office/officeart/2005/8/layout/chevron2"/>
    <dgm:cxn modelId="{20CE8650-1265-4A18-A585-E2BC63792F4F}" srcId="{586A6036-00DC-421F-830C-CF77254B821C}" destId="{BB1965DB-B730-4222-BE4C-28769AD00C88}" srcOrd="5" destOrd="0" parTransId="{80721C12-504D-4288-8C32-1B110B828D6E}" sibTransId="{EFA23E53-B15F-4EA8-ACAD-76F2F2EFE2E5}"/>
    <dgm:cxn modelId="{4E5C7274-E945-4C27-8194-118DC6F211DB}" type="presOf" srcId="{94FB568B-E610-49FE-8F83-99D5816CD189}" destId="{452D3A23-7B27-43B7-AFED-F3AD72E5F1C6}" srcOrd="0" destOrd="0" presId="urn:microsoft.com/office/officeart/2005/8/layout/chevron2"/>
    <dgm:cxn modelId="{160B2C78-DA64-4D5E-B00B-31FEE3A65C3B}" type="presOf" srcId="{8D0A546F-C0B2-4F13-830A-F2931D7B0B6A}" destId="{7C0836D9-7E25-432C-B978-640328D66836}" srcOrd="0" destOrd="0" presId="urn:microsoft.com/office/officeart/2005/8/layout/chevron2"/>
    <dgm:cxn modelId="{355C4A7E-20A0-4D85-B9FE-1392E996FB8F}" type="presOf" srcId="{5B0D2D79-B0FD-49BC-A0A2-35DE5C1D1076}" destId="{89A8A5FA-A443-4CCC-A4C6-F2CFE1C89F3E}" srcOrd="0" destOrd="0" presId="urn:microsoft.com/office/officeart/2005/8/layout/chevron2"/>
    <dgm:cxn modelId="{F7D8C183-F417-40F2-B7D8-EC13012AC4B6}" srcId="{B199146B-5550-4448-966F-839F922998AF}" destId="{7C96D02F-9603-4540-B75D-9BDD6932CF87}" srcOrd="0" destOrd="0" parTransId="{0121E5AB-1151-4040-A181-95FEEE571E70}" sibTransId="{CB0A7C9C-EE09-44CD-8DB8-15F33757806F}"/>
    <dgm:cxn modelId="{EE6B4F88-08E0-4F4A-9083-B41B488A98D1}" type="presOf" srcId="{586A6036-00DC-421F-830C-CF77254B821C}" destId="{EBEA3DF6-0093-45CF-9C65-79B83BEA53AB}" srcOrd="0" destOrd="0" presId="urn:microsoft.com/office/officeart/2005/8/layout/chevron2"/>
    <dgm:cxn modelId="{3A3EA992-11BC-46F5-87F0-EABA57283A3E}" srcId="{586A6036-00DC-421F-830C-CF77254B821C}" destId="{4665E036-8804-4C26-920E-4CF21675D7BC}" srcOrd="4" destOrd="0" parTransId="{348FECC8-8817-4B51-8C7E-3E8AB2E76BE3}" sibTransId="{6D63C8E6-F6A8-4C03-8703-CC8ACF30B715}"/>
    <dgm:cxn modelId="{F359239F-6931-4149-9C53-E3F9D348A288}" srcId="{586A6036-00DC-421F-830C-CF77254B821C}" destId="{5B0D2D79-B0FD-49BC-A0A2-35DE5C1D1076}" srcOrd="3" destOrd="0" parTransId="{E33C3E18-8E76-465D-B64C-44A7298890E7}" sibTransId="{BE850769-FC26-456B-AF63-1EEA14A9FFEE}"/>
    <dgm:cxn modelId="{32664EA3-6AC8-4DAA-8208-927697C66399}" srcId="{BB1965DB-B730-4222-BE4C-28769AD00C88}" destId="{236A1E52-B3AD-4454-8C98-9CA7D5CEA9A2}" srcOrd="0" destOrd="0" parTransId="{8E858D9B-DBBD-447A-8CC5-5372126773F7}" sibTransId="{8DCA6BF7-97CF-47DA-9D72-4B2C7F499715}"/>
    <dgm:cxn modelId="{126D3FB5-7432-4010-BA30-E8719E2FD5DE}" srcId="{586A6036-00DC-421F-830C-CF77254B821C}" destId="{84537D5B-62E1-4B59-9D77-354CAFB03C49}" srcOrd="2" destOrd="0" parTransId="{6127ECCC-D59E-40E7-87EE-28143B63EDA0}" sibTransId="{2856A032-56ED-49EA-884F-54BB11621763}"/>
    <dgm:cxn modelId="{3358EBC9-0BAE-49AE-9128-4DED2401321F}" srcId="{5B0D2D79-B0FD-49BC-A0A2-35DE5C1D1076}" destId="{E2DBD0E9-DCF1-413C-9B6B-82E27D4ED866}" srcOrd="0" destOrd="0" parTransId="{04579807-4D3F-4DDA-903F-BD0AFB1A4C96}" sibTransId="{2E218867-CB26-49DC-8322-049A2889E2E5}"/>
    <dgm:cxn modelId="{F2DD34CD-6D7F-464A-8B79-A59B2BAAFD15}" srcId="{586A6036-00DC-421F-830C-CF77254B821C}" destId="{B199146B-5550-4448-966F-839F922998AF}" srcOrd="0" destOrd="0" parTransId="{619FF634-D738-4890-A869-23065382D0BB}" sibTransId="{6F1DC9F7-3A8E-44F7-8579-81F19DAE4E2E}"/>
    <dgm:cxn modelId="{D424A4E2-EBFC-4655-917D-8DCF075D14C8}" type="presOf" srcId="{4665E036-8804-4C26-920E-4CF21675D7BC}" destId="{5BFE07B0-1B3C-46D5-9AE9-0CF606653BD6}" srcOrd="0" destOrd="0" presId="urn:microsoft.com/office/officeart/2005/8/layout/chevron2"/>
    <dgm:cxn modelId="{58F027E6-33B6-4349-9E06-59FCF3EE2F1A}" srcId="{4665E036-8804-4C26-920E-4CF21675D7BC}" destId="{8D0A546F-C0B2-4F13-830A-F2931D7B0B6A}" srcOrd="0" destOrd="0" parTransId="{2980A20E-8CF4-4485-A3A6-0BFA566B3D27}" sibTransId="{AAC69C31-6A64-412A-A742-B23DC4EDC770}"/>
    <dgm:cxn modelId="{9430ECF5-1460-4ECE-8410-5661B60DADD3}" type="presOf" srcId="{E2DBD0E9-DCF1-413C-9B6B-82E27D4ED866}" destId="{0B0118BB-9CA9-4790-B54E-58C8B23A4A52}" srcOrd="0" destOrd="0" presId="urn:microsoft.com/office/officeart/2005/8/layout/chevron2"/>
    <dgm:cxn modelId="{CB9DB643-F7D8-40A2-91B2-B70EC4216B2E}" type="presParOf" srcId="{EBEA3DF6-0093-45CF-9C65-79B83BEA53AB}" destId="{8E622F45-3633-4749-A4DA-D1DFA8E5ECE9}" srcOrd="0" destOrd="0" presId="urn:microsoft.com/office/officeart/2005/8/layout/chevron2"/>
    <dgm:cxn modelId="{4FC79005-A4D8-40CB-9DA7-BE65C622522D}" type="presParOf" srcId="{8E622F45-3633-4749-A4DA-D1DFA8E5ECE9}" destId="{B4B0B9EF-ABB4-4642-AF51-A405C53694A0}" srcOrd="0" destOrd="0" presId="urn:microsoft.com/office/officeart/2005/8/layout/chevron2"/>
    <dgm:cxn modelId="{33C0853A-D8C3-4169-BBE6-E89A1D3F963F}" type="presParOf" srcId="{8E622F45-3633-4749-A4DA-D1DFA8E5ECE9}" destId="{F9A9EBA1-FBE5-4597-ABFB-77ECB968E5E5}" srcOrd="1" destOrd="0" presId="urn:microsoft.com/office/officeart/2005/8/layout/chevron2"/>
    <dgm:cxn modelId="{4E11B567-9AD4-427B-8F8F-4F55E3104E7D}" type="presParOf" srcId="{EBEA3DF6-0093-45CF-9C65-79B83BEA53AB}" destId="{397005D0-4E35-4E83-9723-6A3C45CE5214}" srcOrd="1" destOrd="0" presId="urn:microsoft.com/office/officeart/2005/8/layout/chevron2"/>
    <dgm:cxn modelId="{D77DBAA6-4723-4228-812C-247E30E21C86}" type="presParOf" srcId="{EBEA3DF6-0093-45CF-9C65-79B83BEA53AB}" destId="{94209218-6EA3-47CA-9072-FFACA0B0A9A4}" srcOrd="2" destOrd="0" presId="urn:microsoft.com/office/officeart/2005/8/layout/chevron2"/>
    <dgm:cxn modelId="{627ED5ED-C934-4167-AEFD-7AE51F95B392}" type="presParOf" srcId="{94209218-6EA3-47CA-9072-FFACA0B0A9A4}" destId="{3D8C7DD9-ADCA-4A69-A0A1-D0FBDF602545}" srcOrd="0" destOrd="0" presId="urn:microsoft.com/office/officeart/2005/8/layout/chevron2"/>
    <dgm:cxn modelId="{90FC7AE7-CD18-41E7-A0A4-23366D7D9881}" type="presParOf" srcId="{94209218-6EA3-47CA-9072-FFACA0B0A9A4}" destId="{452D3A23-7B27-43B7-AFED-F3AD72E5F1C6}" srcOrd="1" destOrd="0" presId="urn:microsoft.com/office/officeart/2005/8/layout/chevron2"/>
    <dgm:cxn modelId="{CE17F5C3-23AA-41E7-B39F-30ED4CEF9867}" type="presParOf" srcId="{EBEA3DF6-0093-45CF-9C65-79B83BEA53AB}" destId="{5DF042E8-0CB4-48CE-8AFF-DE202B3B3F08}" srcOrd="3" destOrd="0" presId="urn:microsoft.com/office/officeart/2005/8/layout/chevron2"/>
    <dgm:cxn modelId="{C6C0A27F-49CD-4EE3-A98C-8846A429C241}" type="presParOf" srcId="{EBEA3DF6-0093-45CF-9C65-79B83BEA53AB}" destId="{2A388DC3-B80E-4F72-B37A-B13648F6751A}" srcOrd="4" destOrd="0" presId="urn:microsoft.com/office/officeart/2005/8/layout/chevron2"/>
    <dgm:cxn modelId="{7B033F82-AEC6-44A3-829A-3B64BFCAFE3F}" type="presParOf" srcId="{2A388DC3-B80E-4F72-B37A-B13648F6751A}" destId="{C6257C8C-70D6-45DB-9D1E-52DCF1838E8E}" srcOrd="0" destOrd="0" presId="urn:microsoft.com/office/officeart/2005/8/layout/chevron2"/>
    <dgm:cxn modelId="{A6D2EC02-1F2D-4614-A4D6-814C2B5C97E3}" type="presParOf" srcId="{2A388DC3-B80E-4F72-B37A-B13648F6751A}" destId="{604263FC-2D76-4C36-B8DC-DC0ACF5A1141}" srcOrd="1" destOrd="0" presId="urn:microsoft.com/office/officeart/2005/8/layout/chevron2"/>
    <dgm:cxn modelId="{C86FF108-C219-4A18-B30A-D6C9DABC1089}" type="presParOf" srcId="{EBEA3DF6-0093-45CF-9C65-79B83BEA53AB}" destId="{334605C5-41CE-48FD-84E2-4CCAA3BF2AB8}" srcOrd="5" destOrd="0" presId="urn:microsoft.com/office/officeart/2005/8/layout/chevron2"/>
    <dgm:cxn modelId="{89B2B5FA-C800-4150-BE5E-4662594A9060}" type="presParOf" srcId="{EBEA3DF6-0093-45CF-9C65-79B83BEA53AB}" destId="{CD310808-C32D-4F0E-984D-47396A79B18B}" srcOrd="6" destOrd="0" presId="urn:microsoft.com/office/officeart/2005/8/layout/chevron2"/>
    <dgm:cxn modelId="{90222380-D358-4EEB-B4EE-BAE834DF5C26}" type="presParOf" srcId="{CD310808-C32D-4F0E-984D-47396A79B18B}" destId="{89A8A5FA-A443-4CCC-A4C6-F2CFE1C89F3E}" srcOrd="0" destOrd="0" presId="urn:microsoft.com/office/officeart/2005/8/layout/chevron2"/>
    <dgm:cxn modelId="{FD6B79C0-82D9-46B6-A3A3-DD29A911AD50}" type="presParOf" srcId="{CD310808-C32D-4F0E-984D-47396A79B18B}" destId="{0B0118BB-9CA9-4790-B54E-58C8B23A4A52}" srcOrd="1" destOrd="0" presId="urn:microsoft.com/office/officeart/2005/8/layout/chevron2"/>
    <dgm:cxn modelId="{90BB97DA-7646-44E3-BC07-3F74D1BAAC7E}" type="presParOf" srcId="{EBEA3DF6-0093-45CF-9C65-79B83BEA53AB}" destId="{0DA3F058-6847-4980-A3E2-76A89828F310}" srcOrd="7" destOrd="0" presId="urn:microsoft.com/office/officeart/2005/8/layout/chevron2"/>
    <dgm:cxn modelId="{8B7F431F-99B2-4842-AB45-6CD425762DA6}" type="presParOf" srcId="{EBEA3DF6-0093-45CF-9C65-79B83BEA53AB}" destId="{D561C1EF-7DD6-40BF-AB1B-FC6D2B51266F}" srcOrd="8" destOrd="0" presId="urn:microsoft.com/office/officeart/2005/8/layout/chevron2"/>
    <dgm:cxn modelId="{3377C0A1-1E9D-4C9F-AA2E-BE38C777F780}" type="presParOf" srcId="{D561C1EF-7DD6-40BF-AB1B-FC6D2B51266F}" destId="{5BFE07B0-1B3C-46D5-9AE9-0CF606653BD6}" srcOrd="0" destOrd="0" presId="urn:microsoft.com/office/officeart/2005/8/layout/chevron2"/>
    <dgm:cxn modelId="{76ED2123-8FE4-490D-BAE4-546B410B9CE1}" type="presParOf" srcId="{D561C1EF-7DD6-40BF-AB1B-FC6D2B51266F}" destId="{7C0836D9-7E25-432C-B978-640328D66836}" srcOrd="1" destOrd="0" presId="urn:microsoft.com/office/officeart/2005/8/layout/chevron2"/>
    <dgm:cxn modelId="{9DF4E03E-EC07-4B13-AC9B-462A2D449148}" type="presParOf" srcId="{EBEA3DF6-0093-45CF-9C65-79B83BEA53AB}" destId="{8C141730-AF66-4152-8F3E-D29F13C1DC6C}" srcOrd="9" destOrd="0" presId="urn:microsoft.com/office/officeart/2005/8/layout/chevron2"/>
    <dgm:cxn modelId="{7EDFC909-10F2-4F29-9052-891CB34E717C}" type="presParOf" srcId="{EBEA3DF6-0093-45CF-9C65-79B83BEA53AB}" destId="{C10A3E92-4BF4-4E62-8F4D-BFD10EB30517}" srcOrd="10" destOrd="0" presId="urn:microsoft.com/office/officeart/2005/8/layout/chevron2"/>
    <dgm:cxn modelId="{1E5A7254-C178-43FB-B724-B9985F94079F}" type="presParOf" srcId="{C10A3E92-4BF4-4E62-8F4D-BFD10EB30517}" destId="{28FEA55F-8DA5-486F-ABE4-C02021938784}" srcOrd="0" destOrd="0" presId="urn:microsoft.com/office/officeart/2005/8/layout/chevron2"/>
    <dgm:cxn modelId="{8D127897-D599-4F76-8F6E-8C4D4E3D4508}" type="presParOf" srcId="{C10A3E92-4BF4-4E62-8F4D-BFD10EB30517}" destId="{8641B3D3-6185-4406-B892-574D74A6075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B0B9EF-ABB4-4642-AF51-A405C53694A0}">
      <dsp:nvSpPr>
        <dsp:cNvPr id="0" name=""/>
        <dsp:cNvSpPr/>
      </dsp:nvSpPr>
      <dsp:spPr>
        <a:xfrm rot="5400000">
          <a:off x="-150350" y="154964"/>
          <a:ext cx="1002335" cy="701635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CICLO DE PAGOS</a:t>
          </a:r>
        </a:p>
      </dsp:txBody>
      <dsp:txXfrm rot="-5400000">
        <a:off x="1" y="355432"/>
        <a:ext cx="701635" cy="300700"/>
      </dsp:txXfrm>
    </dsp:sp>
    <dsp:sp modelId="{F9A9EBA1-FBE5-4597-ABFB-77ECB968E5E5}">
      <dsp:nvSpPr>
        <dsp:cNvPr id="0" name=""/>
        <dsp:cNvSpPr/>
      </dsp:nvSpPr>
      <dsp:spPr>
        <a:xfrm rot="5400000">
          <a:off x="4292101" y="-3585852"/>
          <a:ext cx="651518" cy="783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O" sz="1600" kern="1200" dirty="0"/>
            <a:t>Aumentar el periodo de pagos a 30 días para alcanzar un mayor número de pagos.</a:t>
          </a:r>
        </a:p>
      </dsp:txBody>
      <dsp:txXfrm rot="-5400000">
        <a:off x="701635" y="36418"/>
        <a:ext cx="7800647" cy="587910"/>
      </dsp:txXfrm>
    </dsp:sp>
    <dsp:sp modelId="{3D8C7DD9-ADCA-4A69-A0A1-D0FBDF602545}">
      <dsp:nvSpPr>
        <dsp:cNvPr id="0" name=""/>
        <dsp:cNvSpPr/>
      </dsp:nvSpPr>
      <dsp:spPr>
        <a:xfrm rot="5400000">
          <a:off x="-150350" y="1060355"/>
          <a:ext cx="1002335" cy="70163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FECHAS DE CARGUE</a:t>
          </a:r>
        </a:p>
      </dsp:txBody>
      <dsp:txXfrm rot="-5400000">
        <a:off x="1" y="1260823"/>
        <a:ext cx="701635" cy="300700"/>
      </dsp:txXfrm>
    </dsp:sp>
    <dsp:sp modelId="{452D3A23-7B27-43B7-AFED-F3AD72E5F1C6}">
      <dsp:nvSpPr>
        <dsp:cNvPr id="0" name=""/>
        <dsp:cNvSpPr/>
      </dsp:nvSpPr>
      <dsp:spPr>
        <a:xfrm rot="5400000">
          <a:off x="4292101" y="-2680461"/>
          <a:ext cx="651518" cy="783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O" sz="1600" kern="1200" dirty="0"/>
            <a:t>La dispersión no puede realizarse al cierre de mes, genera impactos en los procesos de cierre bancario.</a:t>
          </a:r>
        </a:p>
      </dsp:txBody>
      <dsp:txXfrm rot="-5400000">
        <a:off x="701635" y="941809"/>
        <a:ext cx="7800647" cy="587910"/>
      </dsp:txXfrm>
    </dsp:sp>
    <dsp:sp modelId="{C6257C8C-70D6-45DB-9D1E-52DCF1838E8E}">
      <dsp:nvSpPr>
        <dsp:cNvPr id="0" name=""/>
        <dsp:cNvSpPr/>
      </dsp:nvSpPr>
      <dsp:spPr>
        <a:xfrm rot="5400000">
          <a:off x="-150350" y="1965746"/>
          <a:ext cx="1002335" cy="70163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CANALES DE COMUNICACION</a:t>
          </a:r>
        </a:p>
      </dsp:txBody>
      <dsp:txXfrm rot="-5400000">
        <a:off x="1" y="2166214"/>
        <a:ext cx="701635" cy="300700"/>
      </dsp:txXfrm>
    </dsp:sp>
    <dsp:sp modelId="{604263FC-2D76-4C36-B8DC-DC0ACF5A1141}">
      <dsp:nvSpPr>
        <dsp:cNvPr id="0" name=""/>
        <dsp:cNvSpPr/>
      </dsp:nvSpPr>
      <dsp:spPr>
        <a:xfrm rot="5400000">
          <a:off x="4291930" y="-1774899"/>
          <a:ext cx="651860" cy="783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O" sz="1600" kern="1200" dirty="0"/>
            <a:t>Conducto regular entre niveles BAC y PS para escalar casos en debida forma</a:t>
          </a:r>
        </a:p>
      </dsp:txBody>
      <dsp:txXfrm rot="-5400000">
        <a:off x="701635" y="1847217"/>
        <a:ext cx="7800630" cy="588218"/>
      </dsp:txXfrm>
    </dsp:sp>
    <dsp:sp modelId="{89A8A5FA-A443-4CCC-A4C6-F2CFE1C89F3E}">
      <dsp:nvSpPr>
        <dsp:cNvPr id="0" name=""/>
        <dsp:cNvSpPr/>
      </dsp:nvSpPr>
      <dsp:spPr>
        <a:xfrm rot="5400000">
          <a:off x="-150350" y="2871137"/>
          <a:ext cx="1002335" cy="701635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>
              <a:solidFill>
                <a:schemeClr val="bg1"/>
              </a:solidFill>
            </a:rPr>
            <a:t>BD INTEGRAL Y ACTUALIZADA</a:t>
          </a:r>
        </a:p>
      </dsp:txBody>
      <dsp:txXfrm rot="-5400000">
        <a:off x="1" y="3071605"/>
        <a:ext cx="701635" cy="300700"/>
      </dsp:txXfrm>
    </dsp:sp>
    <dsp:sp modelId="{0B0118BB-9CA9-4790-B54E-58C8B23A4A52}">
      <dsp:nvSpPr>
        <dsp:cNvPr id="0" name=""/>
        <dsp:cNvSpPr/>
      </dsp:nvSpPr>
      <dsp:spPr>
        <a:xfrm rot="5400000">
          <a:off x="4292101" y="-869679"/>
          <a:ext cx="651518" cy="783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O" sz="1600" kern="1200" dirty="0"/>
            <a:t>BD definitiva y con datos de los beneficiarios actualizados, especialmente el número de célula para dispersar giro electrónico y pago de bancarizados de manera efectiva.</a:t>
          </a:r>
        </a:p>
      </dsp:txBody>
      <dsp:txXfrm rot="-5400000">
        <a:off x="701635" y="2752591"/>
        <a:ext cx="7800647" cy="587910"/>
      </dsp:txXfrm>
    </dsp:sp>
    <dsp:sp modelId="{5BFE07B0-1B3C-46D5-9AE9-0CF606653BD6}">
      <dsp:nvSpPr>
        <dsp:cNvPr id="0" name=""/>
        <dsp:cNvSpPr/>
      </dsp:nvSpPr>
      <dsp:spPr>
        <a:xfrm rot="5400000">
          <a:off x="-150350" y="3776528"/>
          <a:ext cx="1002335" cy="701635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000" kern="1200" dirty="0"/>
            <a:t>Pagos con contraseña</a:t>
          </a:r>
        </a:p>
      </dsp:txBody>
      <dsp:txXfrm rot="-5400000">
        <a:off x="1" y="3976996"/>
        <a:ext cx="701635" cy="300700"/>
      </dsp:txXfrm>
    </dsp:sp>
    <dsp:sp modelId="{7C0836D9-7E25-432C-B978-640328D66836}">
      <dsp:nvSpPr>
        <dsp:cNvPr id="0" name=""/>
        <dsp:cNvSpPr/>
      </dsp:nvSpPr>
      <dsp:spPr>
        <a:xfrm rot="5400000">
          <a:off x="4292101" y="35711"/>
          <a:ext cx="651518" cy="783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O" sz="1600" kern="1200" dirty="0"/>
            <a:t>Revisar en conjunto el proceso de acuerdo a orden judicial recibida.</a:t>
          </a:r>
        </a:p>
      </dsp:txBody>
      <dsp:txXfrm rot="-5400000">
        <a:off x="701635" y="3657981"/>
        <a:ext cx="7800647" cy="587910"/>
      </dsp:txXfrm>
    </dsp:sp>
    <dsp:sp modelId="{28FEA55F-8DA5-486F-ABE4-C02021938784}">
      <dsp:nvSpPr>
        <dsp:cNvPr id="0" name=""/>
        <dsp:cNvSpPr/>
      </dsp:nvSpPr>
      <dsp:spPr>
        <a:xfrm rot="5400000">
          <a:off x="-150350" y="4681919"/>
          <a:ext cx="1002335" cy="701635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000" kern="1200" dirty="0"/>
            <a:t>MOVII</a:t>
          </a:r>
        </a:p>
      </dsp:txBody>
      <dsp:txXfrm rot="-5400000">
        <a:off x="1" y="4882387"/>
        <a:ext cx="701635" cy="300700"/>
      </dsp:txXfrm>
    </dsp:sp>
    <dsp:sp modelId="{8641B3D3-6185-4406-B892-574D74A60752}">
      <dsp:nvSpPr>
        <dsp:cNvPr id="0" name=""/>
        <dsp:cNvSpPr/>
      </dsp:nvSpPr>
      <dsp:spPr>
        <a:xfrm rot="5400000">
          <a:off x="4292101" y="941102"/>
          <a:ext cx="651518" cy="78324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O" sz="1600" kern="1200" dirty="0"/>
            <a:t>Confirmación vía correo por parte de PS</a:t>
          </a:r>
        </a:p>
      </dsp:txBody>
      <dsp:txXfrm rot="-5400000">
        <a:off x="701635" y="4563372"/>
        <a:ext cx="7800647" cy="5879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0.35908</cdr:x>
      <cdr:y>0.39798</cdr:y>
    </cdr:from>
    <cdr:to>
      <cdr:x>0.62497</cdr:x>
      <cdr:y>0.56947</cdr:y>
    </cdr:to>
    <cdr:sp macro="" textlink="">
      <cdr:nvSpPr>
        <cdr:cNvPr id="2" name="CuadroTexto 1">
          <a:extLst xmlns:a="http://schemas.openxmlformats.org/drawingml/2006/main">
            <a:ext uri="{FF2B5EF4-FFF2-40B4-BE49-F238E27FC236}">
              <a16:creationId xmlns:a16="http://schemas.microsoft.com/office/drawing/2014/main" id="{01D28C45-DE4D-4577-9BD2-6BBB4B12BCF9}"/>
            </a:ext>
          </a:extLst>
        </cdr:cNvPr>
        <cdr:cNvSpPr txBox="1"/>
      </cdr:nvSpPr>
      <cdr:spPr>
        <a:xfrm xmlns:a="http://schemas.openxmlformats.org/drawingml/2006/main">
          <a:off x="1783366" y="1440233"/>
          <a:ext cx="1320539" cy="6206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s-CO" sz="3200" dirty="0"/>
            <a:t>100%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3CD66C7-9A3C-45F5-995A-B617EE151B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36EBD3C-A822-49B3-8135-6EB2994D4F4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1B992E7-F849-42E3-86EC-6C552180C51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5C3BF-5172-48DF-BE38-318BB3378C9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47044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CA0FD3-DE0D-44AB-A0EB-7D572E287655}" type="datetimeFigureOut">
              <a:rPr lang="es-CO" smtClean="0"/>
              <a:t>13/06/2023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9F0744-D768-4677-991D-D4485338E39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3243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2f38652c8f_4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1" name="Google Shape;201;g12f38652c8f_4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g12f38652c8f_4_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254fc18cb7_4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g1254fc18cb7_4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g1254fc18cb7_4_2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emf"/><Relationship Id="rId4" Type="http://schemas.openxmlformats.org/officeDocument/2006/relationships/image" Target="../media/image7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jpg"/><Relationship Id="rId4" Type="http://schemas.openxmlformats.org/officeDocument/2006/relationships/image" Target="../media/image8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F13ED7FB-903E-412A-A23C-8ED5F59B685C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096000" y="3410465"/>
            <a:ext cx="5665988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sz="2600" b="1" baseline="0">
                <a:solidFill>
                  <a:srgbClr val="5C473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Título de presentación justificado a derecha en </a:t>
            </a:r>
            <a:r>
              <a:rPr lang="es-ES" dirty="0" err="1"/>
              <a:t>arial</a:t>
            </a:r>
            <a:r>
              <a:rPr lang="es-ES" dirty="0"/>
              <a:t> 26 </a:t>
            </a:r>
            <a:r>
              <a:rPr lang="es-ES" dirty="0" err="1"/>
              <a:t>pts</a:t>
            </a:r>
            <a:r>
              <a:rPr lang="es-ES" dirty="0"/>
              <a:t>, negrita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24714" y="4438853"/>
            <a:ext cx="6237273" cy="6463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1800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Texto corto descriptivo o introductorio de la presentación. Arial 18 </a:t>
            </a:r>
            <a:r>
              <a:rPr lang="es-ES" dirty="0" err="1"/>
              <a:t>pts</a:t>
            </a:r>
            <a:r>
              <a:rPr lang="es-ES" dirty="0"/>
              <a:t> y gris oscuro.</a:t>
            </a:r>
            <a:endParaRPr lang="en-US" dirty="0"/>
          </a:p>
        </p:txBody>
      </p:sp>
      <p:sp>
        <p:nvSpPr>
          <p:cNvPr id="11" name="10 Marcador de texto"/>
          <p:cNvSpPr>
            <a:spLocks noGrp="1"/>
          </p:cNvSpPr>
          <p:nvPr>
            <p:ph type="body" sz="quarter" idx="10" hasCustomPrompt="1"/>
          </p:nvPr>
        </p:nvSpPr>
        <p:spPr>
          <a:xfrm>
            <a:off x="5519936" y="5190291"/>
            <a:ext cx="6242051" cy="830997"/>
          </a:xfrm>
        </p:spPr>
        <p:txBody>
          <a:bodyPr>
            <a:spAutoFit/>
          </a:bodyPr>
          <a:lstStyle>
            <a:lvl1pPr marL="68580" indent="0" algn="r" fontAlgn="auto">
              <a:spcBef>
                <a:spcPts val="0"/>
              </a:spcBef>
              <a:spcAft>
                <a:spcPts val="0"/>
              </a:spcAft>
              <a:buNone/>
              <a:defRPr sz="1600" i="1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Nombre Vicepresidencia </a:t>
            </a:r>
            <a:br>
              <a:rPr lang="es-CO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CO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Nombre Gerencia o área expositora </a:t>
            </a:r>
            <a:br>
              <a:rPr lang="es-CO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CO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Fecha</a:t>
            </a:r>
            <a:endParaRPr lang="es-E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AAA7549-6A92-48E9-A43B-C7F15D390C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57576" b="23855"/>
          <a:stretch/>
        </p:blipFill>
        <p:spPr>
          <a:xfrm>
            <a:off x="0" y="0"/>
            <a:ext cx="5172364" cy="522202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D083791-03F8-42DD-9A85-FB97F3317F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65530" b="48530"/>
          <a:stretch/>
        </p:blipFill>
        <p:spPr>
          <a:xfrm>
            <a:off x="7989454" y="0"/>
            <a:ext cx="4202545" cy="3529818"/>
          </a:xfrm>
          <a:prstGeom prst="rect">
            <a:avLst/>
          </a:prstGeom>
        </p:spPr>
      </p:pic>
      <p:sp>
        <p:nvSpPr>
          <p:cNvPr id="14" name="Cuadro de texto 1">
            <a:extLst>
              <a:ext uri="{FF2B5EF4-FFF2-40B4-BE49-F238E27FC236}">
                <a16:creationId xmlns:a16="http://schemas.microsoft.com/office/drawing/2014/main" id="{842B2E31-0275-4232-A4D9-BBEA0782C197}"/>
              </a:ext>
            </a:extLst>
          </p:cNvPr>
          <p:cNvSpPr txBox="1"/>
          <p:nvPr userDrawn="1"/>
        </p:nvSpPr>
        <p:spPr>
          <a:xfrm>
            <a:off x="10595350" y="6548125"/>
            <a:ext cx="1207770" cy="21653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r" hangingPunct="0">
              <a:spcAft>
                <a:spcPts val="0"/>
              </a:spcAft>
            </a:pPr>
            <a:r>
              <a:rPr lang="es-ES_tradnl" sz="700" dirty="0"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</a:rPr>
              <a:t>CO-FT-008</a:t>
            </a:r>
            <a:r>
              <a:rPr lang="es-CO" sz="700" dirty="0">
                <a:effectLst/>
                <a:latin typeface="+mj-lt"/>
                <a:ea typeface="Times New Roman" panose="02020603050405020304" pitchFamily="18" charset="0"/>
              </a:rPr>
              <a:t> V8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A108E9F-BB98-4C07-8641-EB3BFDFE6B5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8" y="6019698"/>
            <a:ext cx="2482024" cy="421944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0BFA445-04C8-4669-9CC5-8688C86EE72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696399" y="6242181"/>
            <a:ext cx="2065587" cy="208160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6E1C191-E724-4C08-B645-92D0F91B78F7}"/>
              </a:ext>
            </a:extLst>
          </p:cNvPr>
          <p:cNvSpPr txBox="1"/>
          <p:nvPr userDrawn="1"/>
        </p:nvSpPr>
        <p:spPr>
          <a:xfrm>
            <a:off x="6588940" y="6210475"/>
            <a:ext cx="2801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200" dirty="0" err="1">
                <a:solidFill>
                  <a:srgbClr val="5E4637"/>
                </a:solidFill>
                <a:latin typeface="+mj-lt"/>
              </a:rPr>
              <a:t>www.bancoagrario.gov.co</a:t>
            </a:r>
            <a:endParaRPr lang="es-CO" sz="1200" dirty="0">
              <a:solidFill>
                <a:srgbClr val="5E4637"/>
              </a:solidFill>
              <a:latin typeface="+mj-lt"/>
            </a:endParaRPr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de contenido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EFBBA26A-B84A-47D7-A29A-CBFD5DF9F5AB}"/>
              </a:ext>
            </a:extLst>
          </p:cNvPr>
          <p:cNvCxnSpPr/>
          <p:nvPr userDrawn="1"/>
        </p:nvCxnSpPr>
        <p:spPr>
          <a:xfrm>
            <a:off x="7464152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DD90A479-A95E-43F4-B6E8-DAA8B78EDA14}"/>
              </a:ext>
            </a:extLst>
          </p:cNvPr>
          <p:cNvCxnSpPr/>
          <p:nvPr userDrawn="1"/>
        </p:nvCxnSpPr>
        <p:spPr>
          <a:xfrm>
            <a:off x="4367808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4" name="Subtitle 2">
            <a:extLst>
              <a:ext uri="{FF2B5EF4-FFF2-40B4-BE49-F238E27FC236}">
                <a16:creationId xmlns:a16="http://schemas.microsoft.com/office/drawing/2014/main" id="{D6067E69-B973-424A-BC37-1ED80F5F335D}"/>
              </a:ext>
            </a:extLst>
          </p:cNvPr>
          <p:cNvSpPr>
            <a:spLocks noGrp="1"/>
          </p:cNvSpPr>
          <p:nvPr>
            <p:ph type="subTitle" idx="12" hasCustomPrompt="1"/>
          </p:nvPr>
        </p:nvSpPr>
        <p:spPr>
          <a:xfrm>
            <a:off x="2073082" y="4169438"/>
            <a:ext cx="1841318" cy="116955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8710010-73A8-4C40-8431-13F9CB9805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63552" y="3137089"/>
            <a:ext cx="1878927" cy="892552"/>
          </a:xfrm>
        </p:spPr>
        <p:txBody>
          <a:bodyPr/>
          <a:lstStyle>
            <a:lvl1pPr algn="l">
              <a:defRPr sz="2600">
                <a:solidFill>
                  <a:srgbClr val="5C4738"/>
                </a:solidFill>
              </a:defRPr>
            </a:lvl1pPr>
          </a:lstStyle>
          <a:p>
            <a:r>
              <a:rPr lang="es-ES" dirty="0"/>
              <a:t>Título </a:t>
            </a:r>
            <a:r>
              <a:rPr lang="es-ES" dirty="0" err="1"/>
              <a:t>arial</a:t>
            </a:r>
            <a:r>
              <a:rPr lang="es-ES" dirty="0"/>
              <a:t> 26 puntos</a:t>
            </a:r>
            <a:endParaRPr lang="es-CO" dirty="0"/>
          </a:p>
        </p:txBody>
      </p:sp>
      <p:sp>
        <p:nvSpPr>
          <p:cNvPr id="58" name="Marcador de texto 57">
            <a:extLst>
              <a:ext uri="{FF2B5EF4-FFF2-40B4-BE49-F238E27FC236}">
                <a16:creationId xmlns:a16="http://schemas.microsoft.com/office/drawing/2014/main" id="{E3E91EC3-4B91-46CF-BCE6-85357522A9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76305" y="1961625"/>
            <a:ext cx="1536527" cy="1035668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01</a:t>
            </a:r>
            <a:endParaRPr lang="es-CO" dirty="0"/>
          </a:p>
        </p:txBody>
      </p:sp>
      <p:sp>
        <p:nvSpPr>
          <p:cNvPr id="62" name="Marcador de texto 61">
            <a:extLst>
              <a:ext uri="{FF2B5EF4-FFF2-40B4-BE49-F238E27FC236}">
                <a16:creationId xmlns:a16="http://schemas.microsoft.com/office/drawing/2014/main" id="{351B91F4-4AA4-4C8B-9FEF-43377DF628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99456" y="404664"/>
            <a:ext cx="1383954" cy="584775"/>
          </a:xfrm>
        </p:spPr>
        <p:txBody>
          <a:bodyPr/>
          <a:lstStyle>
            <a:lvl1pPr algn="r">
              <a:buFontTx/>
              <a:buNone/>
              <a:defRPr sz="3200" b="1">
                <a:solidFill>
                  <a:srgbClr val="5C473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Índice</a:t>
            </a:r>
            <a:endParaRPr lang="es-CO" dirty="0"/>
          </a:p>
        </p:txBody>
      </p:sp>
      <p:sp>
        <p:nvSpPr>
          <p:cNvPr id="65" name="Marcador de texto 57">
            <a:extLst>
              <a:ext uri="{FF2B5EF4-FFF2-40B4-BE49-F238E27FC236}">
                <a16:creationId xmlns:a16="http://schemas.microsoft.com/office/drawing/2014/main" id="{42355EF8-F69F-42D7-834A-031315A88F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92063" y="1961625"/>
            <a:ext cx="1536527" cy="103566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02</a:t>
            </a:r>
            <a:endParaRPr lang="es-CO" dirty="0"/>
          </a:p>
        </p:txBody>
      </p:sp>
      <p:sp>
        <p:nvSpPr>
          <p:cNvPr id="75" name="Marcador de texto 57">
            <a:extLst>
              <a:ext uri="{FF2B5EF4-FFF2-40B4-BE49-F238E27FC236}">
                <a16:creationId xmlns:a16="http://schemas.microsoft.com/office/drawing/2014/main" id="{BE5CB132-971D-47AF-AEE5-BBEEC54E92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42408" y="1958223"/>
            <a:ext cx="1536527" cy="103566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03</a:t>
            </a:r>
            <a:endParaRPr lang="es-CO" dirty="0"/>
          </a:p>
        </p:txBody>
      </p:sp>
      <p:sp>
        <p:nvSpPr>
          <p:cNvPr id="83" name="Marcador de texto 82">
            <a:extLst>
              <a:ext uri="{FF2B5EF4-FFF2-40B4-BE49-F238E27FC236}">
                <a16:creationId xmlns:a16="http://schemas.microsoft.com/office/drawing/2014/main" id="{B982283E-5C71-4E54-BB4C-BDFFA5324F5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11432" y="3125790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  <p:sp>
        <p:nvSpPr>
          <p:cNvPr id="96" name="Marcador de texto 95">
            <a:extLst>
              <a:ext uri="{FF2B5EF4-FFF2-40B4-BE49-F238E27FC236}">
                <a16:creationId xmlns:a16="http://schemas.microsoft.com/office/drawing/2014/main" id="{A6A1728D-079C-4CC3-AEA1-415EFAF2DDC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10927" y="4168775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7" name="Marcador de texto 95">
            <a:extLst>
              <a:ext uri="{FF2B5EF4-FFF2-40B4-BE49-F238E27FC236}">
                <a16:creationId xmlns:a16="http://schemas.microsoft.com/office/drawing/2014/main" id="{C2F45590-F1C8-457D-B610-10847F57B2D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95865" y="4123954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9" name="Marcador de texto 82">
            <a:extLst>
              <a:ext uri="{FF2B5EF4-FFF2-40B4-BE49-F238E27FC236}">
                <a16:creationId xmlns:a16="http://schemas.microsoft.com/office/drawing/2014/main" id="{D0370967-42B2-4893-A602-28402B34FE5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29362" y="3125790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</p:spTree>
    <p:extLst>
      <p:ext uri="{BB962C8B-B14F-4D97-AF65-F5344CB8AC3E}">
        <p14:creationId xmlns:p14="http://schemas.microsoft.com/office/powerpoint/2010/main" val="1485950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de contenido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EFBBA26A-B84A-47D7-A29A-CBFD5DF9F5AB}"/>
              </a:ext>
            </a:extLst>
          </p:cNvPr>
          <p:cNvCxnSpPr/>
          <p:nvPr userDrawn="1"/>
        </p:nvCxnSpPr>
        <p:spPr>
          <a:xfrm>
            <a:off x="6010382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6D8B7F7B-AE39-447B-8A7B-3D26A6DDF440}"/>
              </a:ext>
            </a:extLst>
          </p:cNvPr>
          <p:cNvCxnSpPr/>
          <p:nvPr userDrawn="1"/>
        </p:nvCxnSpPr>
        <p:spPr>
          <a:xfrm>
            <a:off x="8599470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DD90A479-A95E-43F4-B6E8-DAA8B78EDA14}"/>
              </a:ext>
            </a:extLst>
          </p:cNvPr>
          <p:cNvCxnSpPr/>
          <p:nvPr userDrawn="1"/>
        </p:nvCxnSpPr>
        <p:spPr>
          <a:xfrm>
            <a:off x="3267182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4" name="Subtitle 2">
            <a:extLst>
              <a:ext uri="{FF2B5EF4-FFF2-40B4-BE49-F238E27FC236}">
                <a16:creationId xmlns:a16="http://schemas.microsoft.com/office/drawing/2014/main" id="{D6067E69-B973-424A-BC37-1ED80F5F335D}"/>
              </a:ext>
            </a:extLst>
          </p:cNvPr>
          <p:cNvSpPr>
            <a:spLocks noGrp="1"/>
          </p:cNvSpPr>
          <p:nvPr>
            <p:ph type="subTitle" idx="12" hasCustomPrompt="1"/>
          </p:nvPr>
        </p:nvSpPr>
        <p:spPr>
          <a:xfrm>
            <a:off x="1068137" y="4169438"/>
            <a:ext cx="1841318" cy="116955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8710010-73A8-4C40-8431-13F9CB9805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8607" y="3137089"/>
            <a:ext cx="1878927" cy="892552"/>
          </a:xfrm>
        </p:spPr>
        <p:txBody>
          <a:bodyPr/>
          <a:lstStyle>
            <a:lvl1pPr algn="l">
              <a:defRPr sz="2600">
                <a:solidFill>
                  <a:srgbClr val="5C4738"/>
                </a:solidFill>
              </a:defRPr>
            </a:lvl1pPr>
          </a:lstStyle>
          <a:p>
            <a:r>
              <a:rPr lang="es-ES" dirty="0"/>
              <a:t>Título </a:t>
            </a:r>
            <a:r>
              <a:rPr lang="es-ES" dirty="0" err="1"/>
              <a:t>arial</a:t>
            </a:r>
            <a:r>
              <a:rPr lang="es-ES" dirty="0"/>
              <a:t> 26 puntos</a:t>
            </a:r>
            <a:endParaRPr lang="es-CO" dirty="0"/>
          </a:p>
        </p:txBody>
      </p:sp>
      <p:sp>
        <p:nvSpPr>
          <p:cNvPr id="58" name="Marcador de texto 57">
            <a:extLst>
              <a:ext uri="{FF2B5EF4-FFF2-40B4-BE49-F238E27FC236}">
                <a16:creationId xmlns:a16="http://schemas.microsoft.com/office/drawing/2014/main" id="{E3E91EC3-4B91-46CF-BCE6-85357522A9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71360" y="1961625"/>
            <a:ext cx="1536527" cy="1035668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01</a:t>
            </a:r>
            <a:endParaRPr lang="es-CO" dirty="0"/>
          </a:p>
        </p:txBody>
      </p:sp>
      <p:sp>
        <p:nvSpPr>
          <p:cNvPr id="62" name="Marcador de texto 61">
            <a:extLst>
              <a:ext uri="{FF2B5EF4-FFF2-40B4-BE49-F238E27FC236}">
                <a16:creationId xmlns:a16="http://schemas.microsoft.com/office/drawing/2014/main" id="{351B91F4-4AA4-4C8B-9FEF-43377DF628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99456" y="404664"/>
            <a:ext cx="1383954" cy="584775"/>
          </a:xfrm>
        </p:spPr>
        <p:txBody>
          <a:bodyPr/>
          <a:lstStyle>
            <a:lvl1pPr algn="r">
              <a:buFontTx/>
              <a:buNone/>
              <a:defRPr sz="3200" b="1">
                <a:solidFill>
                  <a:srgbClr val="5C473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Índice</a:t>
            </a:r>
            <a:endParaRPr lang="es-CO" dirty="0"/>
          </a:p>
        </p:txBody>
      </p:sp>
      <p:sp>
        <p:nvSpPr>
          <p:cNvPr id="65" name="Marcador de texto 57">
            <a:extLst>
              <a:ext uri="{FF2B5EF4-FFF2-40B4-BE49-F238E27FC236}">
                <a16:creationId xmlns:a16="http://schemas.microsoft.com/office/drawing/2014/main" id="{42355EF8-F69F-42D7-834A-031315A88F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564124" y="1961625"/>
            <a:ext cx="1536527" cy="103566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02</a:t>
            </a:r>
            <a:endParaRPr lang="es-CO" dirty="0"/>
          </a:p>
        </p:txBody>
      </p:sp>
      <p:sp>
        <p:nvSpPr>
          <p:cNvPr id="75" name="Marcador de texto 57">
            <a:extLst>
              <a:ext uri="{FF2B5EF4-FFF2-40B4-BE49-F238E27FC236}">
                <a16:creationId xmlns:a16="http://schemas.microsoft.com/office/drawing/2014/main" id="{BE5CB132-971D-47AF-AEE5-BBEEC54E92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54429" y="1958223"/>
            <a:ext cx="1536527" cy="103566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03</a:t>
            </a:r>
            <a:endParaRPr lang="es-CO" dirty="0"/>
          </a:p>
        </p:txBody>
      </p:sp>
      <p:sp>
        <p:nvSpPr>
          <p:cNvPr id="76" name="Marcador de texto 57">
            <a:extLst>
              <a:ext uri="{FF2B5EF4-FFF2-40B4-BE49-F238E27FC236}">
                <a16:creationId xmlns:a16="http://schemas.microsoft.com/office/drawing/2014/main" id="{8806E137-563E-4D9D-864B-2B4EDF6CE31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963966" y="1951135"/>
            <a:ext cx="1536527" cy="1049843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04</a:t>
            </a:r>
            <a:endParaRPr lang="es-CO" dirty="0"/>
          </a:p>
        </p:txBody>
      </p:sp>
      <p:sp>
        <p:nvSpPr>
          <p:cNvPr id="83" name="Marcador de texto 82">
            <a:extLst>
              <a:ext uri="{FF2B5EF4-FFF2-40B4-BE49-F238E27FC236}">
                <a16:creationId xmlns:a16="http://schemas.microsoft.com/office/drawing/2014/main" id="{B982283E-5C71-4E54-BB4C-BDFFA5324F5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83493" y="3125790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  <p:cxnSp>
        <p:nvCxnSpPr>
          <p:cNvPr id="90" name="Conector recto 89">
            <a:extLst>
              <a:ext uri="{FF2B5EF4-FFF2-40B4-BE49-F238E27FC236}">
                <a16:creationId xmlns:a16="http://schemas.microsoft.com/office/drawing/2014/main" id="{1B5580B7-1D79-4B51-8E05-D9FA07DE2180}"/>
              </a:ext>
            </a:extLst>
          </p:cNvPr>
          <p:cNvCxnSpPr>
            <a:cxnSpLocks/>
          </p:cNvCxnSpPr>
          <p:nvPr userDrawn="1"/>
        </p:nvCxnSpPr>
        <p:spPr>
          <a:xfrm>
            <a:off x="3284084" y="2024666"/>
            <a:ext cx="0" cy="33143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Marcador de texto 95">
            <a:extLst>
              <a:ext uri="{FF2B5EF4-FFF2-40B4-BE49-F238E27FC236}">
                <a16:creationId xmlns:a16="http://schemas.microsoft.com/office/drawing/2014/main" id="{A6A1728D-079C-4CC3-AEA1-415EFAF2DDC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82988" y="4168775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7" name="Marcador de texto 95">
            <a:extLst>
              <a:ext uri="{FF2B5EF4-FFF2-40B4-BE49-F238E27FC236}">
                <a16:creationId xmlns:a16="http://schemas.microsoft.com/office/drawing/2014/main" id="{C2F45590-F1C8-457D-B610-10847F57B2D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07886" y="4123954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8" name="Marcador de texto 95">
            <a:extLst>
              <a:ext uri="{FF2B5EF4-FFF2-40B4-BE49-F238E27FC236}">
                <a16:creationId xmlns:a16="http://schemas.microsoft.com/office/drawing/2014/main" id="{BFE70C9F-4C6C-4B8C-A31E-33918994D4E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976320" y="4123954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9" name="Marcador de texto 82">
            <a:extLst>
              <a:ext uri="{FF2B5EF4-FFF2-40B4-BE49-F238E27FC236}">
                <a16:creationId xmlns:a16="http://schemas.microsoft.com/office/drawing/2014/main" id="{D0370967-42B2-4893-A602-28402B34FE5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41383" y="3125790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  <p:sp>
        <p:nvSpPr>
          <p:cNvPr id="100" name="Marcador de texto 82">
            <a:extLst>
              <a:ext uri="{FF2B5EF4-FFF2-40B4-BE49-F238E27FC236}">
                <a16:creationId xmlns:a16="http://schemas.microsoft.com/office/drawing/2014/main" id="{015B694F-4E33-4AEC-839B-C4822EF091A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963966" y="3142669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</p:spTree>
    <p:extLst>
      <p:ext uri="{BB962C8B-B14F-4D97-AF65-F5344CB8AC3E}">
        <p14:creationId xmlns:p14="http://schemas.microsoft.com/office/powerpoint/2010/main" val="1449063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de contenido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EFBBA26A-B84A-47D7-A29A-CBFD5DF9F5AB}"/>
              </a:ext>
            </a:extLst>
          </p:cNvPr>
          <p:cNvCxnSpPr/>
          <p:nvPr userDrawn="1"/>
        </p:nvCxnSpPr>
        <p:spPr>
          <a:xfrm>
            <a:off x="5000359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6D8B7F7B-AE39-447B-8A7B-3D26A6DDF440}"/>
              </a:ext>
            </a:extLst>
          </p:cNvPr>
          <p:cNvCxnSpPr/>
          <p:nvPr userDrawn="1"/>
        </p:nvCxnSpPr>
        <p:spPr>
          <a:xfrm>
            <a:off x="7304615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DD90A479-A95E-43F4-B6E8-DAA8B78EDA14}"/>
              </a:ext>
            </a:extLst>
          </p:cNvPr>
          <p:cNvCxnSpPr/>
          <p:nvPr userDrawn="1"/>
        </p:nvCxnSpPr>
        <p:spPr>
          <a:xfrm>
            <a:off x="2624095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4" name="Subtitle 2">
            <a:extLst>
              <a:ext uri="{FF2B5EF4-FFF2-40B4-BE49-F238E27FC236}">
                <a16:creationId xmlns:a16="http://schemas.microsoft.com/office/drawing/2014/main" id="{D6067E69-B973-424A-BC37-1ED80F5F335D}"/>
              </a:ext>
            </a:extLst>
          </p:cNvPr>
          <p:cNvSpPr>
            <a:spLocks noGrp="1"/>
          </p:cNvSpPr>
          <p:nvPr>
            <p:ph type="subTitle" idx="12" hasCustomPrompt="1"/>
          </p:nvPr>
        </p:nvSpPr>
        <p:spPr>
          <a:xfrm>
            <a:off x="632922" y="4169438"/>
            <a:ext cx="1841318" cy="116955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8710010-73A8-4C40-8431-13F9CB9805B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392" y="3137089"/>
            <a:ext cx="1878927" cy="892552"/>
          </a:xfrm>
        </p:spPr>
        <p:txBody>
          <a:bodyPr/>
          <a:lstStyle>
            <a:lvl1pPr algn="l">
              <a:defRPr sz="2600">
                <a:solidFill>
                  <a:srgbClr val="5C4738"/>
                </a:solidFill>
              </a:defRPr>
            </a:lvl1pPr>
          </a:lstStyle>
          <a:p>
            <a:r>
              <a:rPr lang="es-ES" dirty="0"/>
              <a:t>Título </a:t>
            </a:r>
            <a:r>
              <a:rPr lang="es-ES" dirty="0" err="1"/>
              <a:t>arial</a:t>
            </a:r>
            <a:r>
              <a:rPr lang="es-ES" dirty="0"/>
              <a:t> 26 puntos</a:t>
            </a:r>
            <a:endParaRPr lang="es-CO" dirty="0"/>
          </a:p>
        </p:txBody>
      </p:sp>
      <p:sp>
        <p:nvSpPr>
          <p:cNvPr id="58" name="Marcador de texto 57">
            <a:extLst>
              <a:ext uri="{FF2B5EF4-FFF2-40B4-BE49-F238E27FC236}">
                <a16:creationId xmlns:a16="http://schemas.microsoft.com/office/drawing/2014/main" id="{E3E91EC3-4B91-46CF-BCE6-85357522A94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57490" y="1958224"/>
            <a:ext cx="1536527" cy="1035668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01</a:t>
            </a:r>
            <a:endParaRPr lang="es-CO" dirty="0"/>
          </a:p>
        </p:txBody>
      </p:sp>
      <p:sp>
        <p:nvSpPr>
          <p:cNvPr id="62" name="Marcador de texto 61">
            <a:extLst>
              <a:ext uri="{FF2B5EF4-FFF2-40B4-BE49-F238E27FC236}">
                <a16:creationId xmlns:a16="http://schemas.microsoft.com/office/drawing/2014/main" id="{351B91F4-4AA4-4C8B-9FEF-43377DF6285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99456" y="404664"/>
            <a:ext cx="1383954" cy="584775"/>
          </a:xfrm>
        </p:spPr>
        <p:txBody>
          <a:bodyPr/>
          <a:lstStyle>
            <a:lvl1pPr algn="r">
              <a:buFontTx/>
              <a:buNone/>
              <a:defRPr sz="3200" b="1">
                <a:solidFill>
                  <a:srgbClr val="5C473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Índice</a:t>
            </a:r>
            <a:endParaRPr lang="es-CO" dirty="0"/>
          </a:p>
        </p:txBody>
      </p:sp>
      <p:sp>
        <p:nvSpPr>
          <p:cNvPr id="65" name="Marcador de texto 57">
            <a:extLst>
              <a:ext uri="{FF2B5EF4-FFF2-40B4-BE49-F238E27FC236}">
                <a16:creationId xmlns:a16="http://schemas.microsoft.com/office/drawing/2014/main" id="{42355EF8-F69F-42D7-834A-031315A88F0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776904" y="1961625"/>
            <a:ext cx="1536527" cy="103566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02</a:t>
            </a:r>
            <a:endParaRPr lang="es-CO" dirty="0"/>
          </a:p>
        </p:txBody>
      </p:sp>
      <p:sp>
        <p:nvSpPr>
          <p:cNvPr id="75" name="Marcador de texto 57">
            <a:extLst>
              <a:ext uri="{FF2B5EF4-FFF2-40B4-BE49-F238E27FC236}">
                <a16:creationId xmlns:a16="http://schemas.microsoft.com/office/drawing/2014/main" id="{BE5CB132-971D-47AF-AEE5-BBEEC54E92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190918" y="1958223"/>
            <a:ext cx="1536527" cy="103566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03</a:t>
            </a:r>
            <a:endParaRPr lang="es-CO" dirty="0"/>
          </a:p>
        </p:txBody>
      </p:sp>
      <p:sp>
        <p:nvSpPr>
          <p:cNvPr id="76" name="Marcador de texto 57">
            <a:extLst>
              <a:ext uri="{FF2B5EF4-FFF2-40B4-BE49-F238E27FC236}">
                <a16:creationId xmlns:a16="http://schemas.microsoft.com/office/drawing/2014/main" id="{8806E137-563E-4D9D-864B-2B4EDF6CE31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448631" y="1951135"/>
            <a:ext cx="1536527" cy="1049843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04</a:t>
            </a:r>
            <a:endParaRPr lang="es-CO" dirty="0"/>
          </a:p>
        </p:txBody>
      </p:sp>
      <p:sp>
        <p:nvSpPr>
          <p:cNvPr id="83" name="Marcador de texto 82">
            <a:extLst>
              <a:ext uri="{FF2B5EF4-FFF2-40B4-BE49-F238E27FC236}">
                <a16:creationId xmlns:a16="http://schemas.microsoft.com/office/drawing/2014/main" id="{B982283E-5C71-4E54-BB4C-BDFFA5324F5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96273" y="3125790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  <p:sp>
        <p:nvSpPr>
          <p:cNvPr id="96" name="Marcador de texto 95">
            <a:extLst>
              <a:ext uri="{FF2B5EF4-FFF2-40B4-BE49-F238E27FC236}">
                <a16:creationId xmlns:a16="http://schemas.microsoft.com/office/drawing/2014/main" id="{A6A1728D-079C-4CC3-AEA1-415EFAF2DDC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795768" y="4168775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7" name="Marcador de texto 95">
            <a:extLst>
              <a:ext uri="{FF2B5EF4-FFF2-40B4-BE49-F238E27FC236}">
                <a16:creationId xmlns:a16="http://schemas.microsoft.com/office/drawing/2014/main" id="{C2F45590-F1C8-457D-B610-10847F57B2D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44375" y="4123954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8" name="Marcador de texto 95">
            <a:extLst>
              <a:ext uri="{FF2B5EF4-FFF2-40B4-BE49-F238E27FC236}">
                <a16:creationId xmlns:a16="http://schemas.microsoft.com/office/drawing/2014/main" id="{BFE70C9F-4C6C-4B8C-A31E-33918994D4E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60985" y="4123954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99" name="Marcador de texto 82">
            <a:extLst>
              <a:ext uri="{FF2B5EF4-FFF2-40B4-BE49-F238E27FC236}">
                <a16:creationId xmlns:a16="http://schemas.microsoft.com/office/drawing/2014/main" id="{D0370967-42B2-4893-A602-28402B34FE5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177872" y="3125790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  <p:sp>
        <p:nvSpPr>
          <p:cNvPr id="100" name="Marcador de texto 82">
            <a:extLst>
              <a:ext uri="{FF2B5EF4-FFF2-40B4-BE49-F238E27FC236}">
                <a16:creationId xmlns:a16="http://schemas.microsoft.com/office/drawing/2014/main" id="{015B694F-4E33-4AEC-839B-C4822EF091A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48631" y="3142669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75D45919-B07D-4FFC-BA12-4BA512E86779}"/>
              </a:ext>
            </a:extLst>
          </p:cNvPr>
          <p:cNvCxnSpPr/>
          <p:nvPr userDrawn="1"/>
        </p:nvCxnSpPr>
        <p:spPr>
          <a:xfrm>
            <a:off x="9680879" y="2044557"/>
            <a:ext cx="0" cy="34069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0" name="Marcador de texto 57">
            <a:extLst>
              <a:ext uri="{FF2B5EF4-FFF2-40B4-BE49-F238E27FC236}">
                <a16:creationId xmlns:a16="http://schemas.microsoft.com/office/drawing/2014/main" id="{F8E145CA-888D-4F15-9250-B98DB176159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824895" y="1951135"/>
            <a:ext cx="1536527" cy="1200329"/>
          </a:xfrm>
        </p:spPr>
        <p:txBody>
          <a:bodyPr/>
          <a:lstStyle>
            <a:lvl1pPr>
              <a:buFontTx/>
              <a:buNone/>
              <a:defRPr sz="7200">
                <a:solidFill>
                  <a:srgbClr val="FFB50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s-ES" dirty="0"/>
              <a:t>05</a:t>
            </a:r>
            <a:endParaRPr lang="es-CO" dirty="0"/>
          </a:p>
        </p:txBody>
      </p:sp>
      <p:sp>
        <p:nvSpPr>
          <p:cNvPr id="21" name="Marcador de texto 95">
            <a:extLst>
              <a:ext uri="{FF2B5EF4-FFF2-40B4-BE49-F238E27FC236}">
                <a16:creationId xmlns:a16="http://schemas.microsoft.com/office/drawing/2014/main" id="{DADB78FF-B70C-4ECA-8F4A-5C9EEC2A1F9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837249" y="4123954"/>
            <a:ext cx="2060575" cy="954107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1400"/>
            </a:lvl1pPr>
            <a:lvl2pPr indent="0" algn="l">
              <a:spcBef>
                <a:spcPts val="0"/>
              </a:spcBef>
              <a:buFontTx/>
              <a:buNone/>
              <a:defRPr/>
            </a:lvl2pPr>
            <a:lvl3pPr indent="0" algn="l">
              <a:spcBef>
                <a:spcPts val="0"/>
              </a:spcBef>
              <a:buFontTx/>
              <a:buNone/>
              <a:defRPr/>
            </a:lvl3pPr>
            <a:lvl4pPr indent="0" algn="l">
              <a:spcBef>
                <a:spcPts val="0"/>
              </a:spcBef>
              <a:buFontTx/>
              <a:buNone/>
              <a:defRPr/>
            </a:lvl4pPr>
            <a:lvl5pPr indent="0" algn="l">
              <a:spcBef>
                <a:spcPts val="0"/>
              </a:spcBef>
              <a:buFontTx/>
              <a:buNone/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14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22" name="Marcador de texto 82">
            <a:extLst>
              <a:ext uri="{FF2B5EF4-FFF2-40B4-BE49-F238E27FC236}">
                <a16:creationId xmlns:a16="http://schemas.microsoft.com/office/drawing/2014/main" id="{2CB9F101-1564-4AB0-ACDF-9ADA2A836AC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824895" y="3142669"/>
            <a:ext cx="1993582" cy="800219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2600" b="1">
                <a:solidFill>
                  <a:srgbClr val="5C4738"/>
                </a:solidFill>
              </a:defRPr>
            </a:lvl2pPr>
          </a:lstStyle>
          <a:p>
            <a:pPr lvl="1"/>
            <a:r>
              <a:rPr lang="es-CO" dirty="0"/>
              <a:t>Título </a:t>
            </a:r>
            <a:r>
              <a:rPr lang="es-CO" dirty="0" err="1"/>
              <a:t>arial</a:t>
            </a:r>
            <a:r>
              <a:rPr lang="es-CO" dirty="0"/>
              <a:t> 26 puntos</a:t>
            </a:r>
          </a:p>
        </p:txBody>
      </p:sp>
    </p:spTree>
    <p:extLst>
      <p:ext uri="{BB962C8B-B14F-4D97-AF65-F5344CB8AC3E}">
        <p14:creationId xmlns:p14="http://schemas.microsoft.com/office/powerpoint/2010/main" val="2400995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3C22D83D-72E9-4313-8AB6-927A8F896623}"/>
              </a:ext>
            </a:extLst>
          </p:cNvPr>
          <p:cNvSpPr/>
          <p:nvPr userDrawn="1"/>
        </p:nvSpPr>
        <p:spPr>
          <a:xfrm>
            <a:off x="0" y="0"/>
            <a:ext cx="12192000" cy="69573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6CD29FD-E5A1-4706-A8C6-B2A157C3B7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7408" y="1556792"/>
            <a:ext cx="4984212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lang="en-US" sz="3600" dirty="0">
                <a:solidFill>
                  <a:srgbClr val="5C473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 algn="ctr"/>
            <a:r>
              <a:rPr lang="es-ES" dirty="0"/>
              <a:t>Título de separador de tema, Calibri 36 </a:t>
            </a:r>
            <a:r>
              <a:rPr lang="es-ES" dirty="0" err="1"/>
              <a:t>pts</a:t>
            </a:r>
            <a:r>
              <a:rPr lang="es-ES" dirty="0"/>
              <a:t>, negrita</a:t>
            </a:r>
            <a:endParaRPr lang="en-U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ADAEFDA-8658-4117-9153-D28F19BCD4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87954" t="82020"/>
          <a:stretch/>
        </p:blipFill>
        <p:spPr>
          <a:xfrm>
            <a:off x="10723418" y="5624944"/>
            <a:ext cx="1468582" cy="12330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colum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43C1F28-B9C5-4DF2-8CD2-C3E1A3621BD8}"/>
              </a:ext>
            </a:extLst>
          </p:cNvPr>
          <p:cNvSpPr/>
          <p:nvPr userDrawn="1"/>
        </p:nvSpPr>
        <p:spPr>
          <a:xfrm>
            <a:off x="0" y="-37420"/>
            <a:ext cx="12192000" cy="2003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0FC6FAB-3551-414A-8613-00F1AD8A7C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8562" r="52360"/>
          <a:stretch/>
        </p:blipFill>
        <p:spPr>
          <a:xfrm>
            <a:off x="1" y="5975633"/>
            <a:ext cx="3485874" cy="882366"/>
          </a:xfrm>
          <a:prstGeom prst="rect">
            <a:avLst/>
          </a:prstGeom>
        </p:spPr>
      </p:pic>
      <p:sp>
        <p:nvSpPr>
          <p:cNvPr id="6" name="5 Marcador de pie de página"/>
          <p:cNvSpPr>
            <a:spLocks noGrp="1"/>
          </p:cNvSpPr>
          <p:nvPr>
            <p:ph type="ftr" sz="quarter" idx="16"/>
          </p:nvPr>
        </p:nvSpPr>
        <p:spPr>
          <a:xfrm>
            <a:off x="1676855" y="5782055"/>
            <a:ext cx="3203871" cy="276999"/>
          </a:xfrm>
        </p:spPr>
        <p:txBody>
          <a:bodyPr/>
          <a:lstStyle/>
          <a:p>
            <a:r>
              <a:rPr lang="es-CO"/>
              <a:t>Pié de página arial 10 pts gris al 50%</a:t>
            </a:r>
            <a:endParaRPr lang="es-ES" dirty="0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41075" y="6460112"/>
            <a:ext cx="2844800" cy="276999"/>
          </a:xfrm>
          <a:prstGeom prst="rect">
            <a:avLst/>
          </a:prstGeom>
        </p:spPr>
        <p:txBody>
          <a:bodyPr/>
          <a:lstStyle>
            <a:lvl1pPr algn="l">
              <a:defRPr sz="1200">
                <a:solidFill>
                  <a:srgbClr val="5C4738"/>
                </a:solidFill>
              </a:defRPr>
            </a:lvl1pPr>
          </a:lstStyle>
          <a:p>
            <a:pPr algn="l"/>
            <a:fld id="{BCE0C895-23B3-4812-913F-D19EDC8724A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1 Marcador de título"/>
          <p:cNvSpPr txBox="1">
            <a:spLocks/>
          </p:cNvSpPr>
          <p:nvPr userDrawn="1"/>
        </p:nvSpPr>
        <p:spPr>
          <a:xfrm>
            <a:off x="1487488" y="111584"/>
            <a:ext cx="1632181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</a:rPr>
              <a:t>#</a:t>
            </a:r>
          </a:p>
        </p:txBody>
      </p:sp>
      <p:sp>
        <p:nvSpPr>
          <p:cNvPr id="19" name="Marcador de texto 82">
            <a:extLst>
              <a:ext uri="{FF2B5EF4-FFF2-40B4-BE49-F238E27FC236}">
                <a16:creationId xmlns:a16="http://schemas.microsoft.com/office/drawing/2014/main" id="{A8329F32-9020-422C-AEC9-646D4AE2D4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60198" y="879430"/>
            <a:ext cx="7052025" cy="553998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3600" b="1">
                <a:solidFill>
                  <a:srgbClr val="FFB5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1"/>
            <a:r>
              <a:rPr lang="es-CO" dirty="0"/>
              <a:t>Título solo texto dos columnas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3F64E4BF-BFFD-4BC6-85D4-BE340ED643F4}"/>
              </a:ext>
            </a:extLst>
          </p:cNvPr>
          <p:cNvSpPr>
            <a:spLocks noGrp="1"/>
          </p:cNvSpPr>
          <p:nvPr>
            <p:ph type="subTitle" idx="12" hasCustomPrompt="1"/>
          </p:nvPr>
        </p:nvSpPr>
        <p:spPr>
          <a:xfrm>
            <a:off x="1060198" y="1733582"/>
            <a:ext cx="9754762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18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9572254-F5DC-4F7B-BFBB-18FC60A5246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676855" y="2882878"/>
            <a:ext cx="3361051" cy="584775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3200" b="1">
                <a:solidFill>
                  <a:srgbClr val="5C473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indent="0">
              <a:spcBef>
                <a:spcPts val="0"/>
              </a:spcBef>
              <a:buFontTx/>
              <a:buNone/>
              <a:defRPr/>
            </a:lvl2pPr>
            <a:lvl3pPr indent="0">
              <a:spcBef>
                <a:spcPts val="0"/>
              </a:spcBef>
              <a:buFontTx/>
              <a:buNone/>
              <a:defRPr/>
            </a:lvl3pPr>
            <a:lvl4pPr indent="0">
              <a:spcBef>
                <a:spcPts val="0"/>
              </a:spcBef>
              <a:buFontTx/>
              <a:buNone/>
              <a:defRPr/>
            </a:lvl4pPr>
            <a:lvl5pPr indent="0">
              <a:spcBef>
                <a:spcPts val="0"/>
              </a:spcBef>
              <a:buFontTx/>
              <a:buNone/>
              <a:defRPr/>
            </a:lvl5pPr>
          </a:lstStyle>
          <a:p>
            <a:pPr lvl="0"/>
            <a:r>
              <a:rPr lang="es-ES" dirty="0"/>
              <a:t>Título número 1</a:t>
            </a:r>
            <a:endParaRPr lang="es-CO" dirty="0"/>
          </a:p>
        </p:txBody>
      </p:sp>
      <p:sp>
        <p:nvSpPr>
          <p:cNvPr id="25" name="Marcador de texto 4">
            <a:extLst>
              <a:ext uri="{FF2B5EF4-FFF2-40B4-BE49-F238E27FC236}">
                <a16:creationId xmlns:a16="http://schemas.microsoft.com/office/drawing/2014/main" id="{950F1759-66A8-480D-A288-2C81D2EC2AB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76024" y="2882878"/>
            <a:ext cx="3361051" cy="584775"/>
          </a:xfrm>
        </p:spPr>
        <p:txBody>
          <a:bodyPr/>
          <a:lstStyle>
            <a:lvl1pPr marL="0" indent="0" algn="l">
              <a:spcBef>
                <a:spcPts val="0"/>
              </a:spcBef>
              <a:buFontTx/>
              <a:buNone/>
              <a:defRPr sz="3200" b="1">
                <a:solidFill>
                  <a:srgbClr val="5C4738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indent="0">
              <a:spcBef>
                <a:spcPts val="0"/>
              </a:spcBef>
              <a:buFontTx/>
              <a:buNone/>
              <a:defRPr/>
            </a:lvl2pPr>
            <a:lvl3pPr indent="0">
              <a:spcBef>
                <a:spcPts val="0"/>
              </a:spcBef>
              <a:buFontTx/>
              <a:buNone/>
              <a:defRPr/>
            </a:lvl3pPr>
            <a:lvl4pPr indent="0">
              <a:spcBef>
                <a:spcPts val="0"/>
              </a:spcBef>
              <a:buFontTx/>
              <a:buNone/>
              <a:defRPr/>
            </a:lvl4pPr>
            <a:lvl5pPr indent="0">
              <a:spcBef>
                <a:spcPts val="0"/>
              </a:spcBef>
              <a:buFontTx/>
              <a:buNone/>
              <a:defRPr/>
            </a:lvl5pPr>
          </a:lstStyle>
          <a:p>
            <a:pPr lvl="0"/>
            <a:r>
              <a:rPr lang="es-ES" dirty="0"/>
              <a:t>Título número 2</a:t>
            </a:r>
            <a:endParaRPr lang="es-CO" dirty="0"/>
          </a:p>
        </p:txBody>
      </p:sp>
      <p:sp>
        <p:nvSpPr>
          <p:cNvPr id="27" name="Marcador de texto 26">
            <a:extLst>
              <a:ext uri="{FF2B5EF4-FFF2-40B4-BE49-F238E27FC236}">
                <a16:creationId xmlns:a16="http://schemas.microsoft.com/office/drawing/2014/main" id="{9CCD7CF1-ADF6-40CB-9541-6ECB2063985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676855" y="3668298"/>
            <a:ext cx="3361051" cy="923330"/>
          </a:xfr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800"/>
            </a:lvl1pPr>
            <a:lvl2pPr indent="0">
              <a:spcBef>
                <a:spcPts val="0"/>
              </a:spcBef>
              <a:defRPr/>
            </a:lvl2pPr>
            <a:lvl3pPr indent="0">
              <a:spcBef>
                <a:spcPts val="0"/>
              </a:spcBef>
              <a:defRPr/>
            </a:lvl3pPr>
            <a:lvl4pPr indent="0">
              <a:spcBef>
                <a:spcPts val="0"/>
              </a:spcBef>
              <a:defRPr/>
            </a:lvl4pPr>
            <a:lvl5pPr indent="0">
              <a:spcBef>
                <a:spcPts val="0"/>
              </a:spcBef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18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  <p:sp>
        <p:nvSpPr>
          <p:cNvPr id="28" name="Marcador de texto 26">
            <a:extLst>
              <a:ext uri="{FF2B5EF4-FFF2-40B4-BE49-F238E27FC236}">
                <a16:creationId xmlns:a16="http://schemas.microsoft.com/office/drawing/2014/main" id="{56C04A18-3272-4C02-A196-9C5652D5ED9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76023" y="3665141"/>
            <a:ext cx="3361051" cy="923330"/>
          </a:xfrm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 sz="1800"/>
            </a:lvl1pPr>
            <a:lvl2pPr indent="0">
              <a:spcBef>
                <a:spcPts val="0"/>
              </a:spcBef>
              <a:defRPr/>
            </a:lvl2pPr>
            <a:lvl3pPr indent="0">
              <a:spcBef>
                <a:spcPts val="0"/>
              </a:spcBef>
              <a:defRPr/>
            </a:lvl3pPr>
            <a:lvl4pPr indent="0">
              <a:spcBef>
                <a:spcPts val="0"/>
              </a:spcBef>
              <a:defRPr/>
            </a:lvl4pPr>
            <a:lvl5pPr indent="0">
              <a:spcBef>
                <a:spcPts val="0"/>
              </a:spcBef>
              <a:defRPr/>
            </a:lvl5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18 </a:t>
            </a:r>
            <a:r>
              <a:rPr lang="es-ES" dirty="0" err="1"/>
              <a:t>pts</a:t>
            </a:r>
            <a:r>
              <a:rPr lang="es-ES" dirty="0"/>
              <a:t> a color negro y justificado a la izquierda.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solo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EE2B4341-F0E0-463B-8474-9A03253F0CA8}"/>
              </a:ext>
            </a:extLst>
          </p:cNvPr>
          <p:cNvSpPr/>
          <p:nvPr userDrawn="1"/>
        </p:nvSpPr>
        <p:spPr>
          <a:xfrm>
            <a:off x="0" y="-37420"/>
            <a:ext cx="12192000" cy="2003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6 Marcador de texto"/>
          <p:cNvSpPr>
            <a:spLocks noGrp="1"/>
          </p:cNvSpPr>
          <p:nvPr>
            <p:ph type="body" sz="quarter" idx="13" hasCustomPrompt="1"/>
          </p:nvPr>
        </p:nvSpPr>
        <p:spPr>
          <a:xfrm>
            <a:off x="659909" y="1978764"/>
            <a:ext cx="10872182" cy="2696123"/>
          </a:xfrm>
        </p:spPr>
        <p:txBody>
          <a:bodyPr wrap="square">
            <a:spAutoFit/>
          </a:bodyPr>
          <a:lstStyle>
            <a:lvl1pPr marL="68580" marR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2" pitchFamily="18" charset="2"/>
              <a:buNone/>
              <a:tabLst/>
              <a:defRPr sz="1800"/>
            </a:lvl1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18 </a:t>
            </a:r>
            <a:r>
              <a:rPr lang="es-ES" dirty="0" err="1"/>
              <a:t>pts</a:t>
            </a:r>
            <a:r>
              <a:rPr lang="es-ES" dirty="0"/>
              <a:t> a color negro y justificado.</a:t>
            </a:r>
          </a:p>
          <a:p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</a:t>
            </a:r>
            <a:r>
              <a:rPr lang="es-ES" dirty="0" err="1"/>
              <a:t>Duis</a:t>
            </a:r>
            <a:r>
              <a:rPr lang="es-ES" dirty="0"/>
              <a:t> </a:t>
            </a:r>
            <a:r>
              <a:rPr lang="es-ES" dirty="0" err="1"/>
              <a:t>nec</a:t>
            </a:r>
            <a:r>
              <a:rPr lang="es-ES" dirty="0"/>
              <a:t> </a:t>
            </a:r>
            <a:r>
              <a:rPr lang="es-ES" dirty="0" err="1"/>
              <a:t>imperdiet</a:t>
            </a:r>
            <a:r>
              <a:rPr lang="es-ES" dirty="0"/>
              <a:t> libero, </a:t>
            </a:r>
            <a:r>
              <a:rPr lang="es-ES" dirty="0" err="1"/>
              <a:t>eget</a:t>
            </a:r>
            <a:r>
              <a:rPr lang="es-ES" dirty="0"/>
              <a:t> </a:t>
            </a:r>
            <a:r>
              <a:rPr lang="es-ES" dirty="0" err="1"/>
              <a:t>auctor</a:t>
            </a:r>
            <a:r>
              <a:rPr lang="es-ES" dirty="0"/>
              <a:t> </a:t>
            </a:r>
            <a:r>
              <a:rPr lang="es-ES" dirty="0" err="1"/>
              <a:t>erat</a:t>
            </a:r>
            <a:r>
              <a:rPr lang="es-ES" dirty="0"/>
              <a:t>. </a:t>
            </a:r>
            <a:r>
              <a:rPr lang="es-ES" dirty="0" err="1"/>
              <a:t>Nulla</a:t>
            </a:r>
            <a:r>
              <a:rPr lang="es-ES" dirty="0"/>
              <a:t> at </a:t>
            </a:r>
            <a:r>
              <a:rPr lang="es-ES" dirty="0" err="1"/>
              <a:t>porttitor</a:t>
            </a:r>
            <a:r>
              <a:rPr lang="es-ES" dirty="0"/>
              <a:t> eros. Sed </a:t>
            </a:r>
            <a:r>
              <a:rPr lang="es-ES" dirty="0" err="1"/>
              <a:t>scelerisque</a:t>
            </a:r>
            <a:r>
              <a:rPr lang="es-ES" dirty="0"/>
              <a:t> </a:t>
            </a:r>
            <a:r>
              <a:rPr lang="es-ES" dirty="0" err="1"/>
              <a:t>nisi</a:t>
            </a:r>
            <a:r>
              <a:rPr lang="es-ES" dirty="0"/>
              <a:t> </a:t>
            </a:r>
            <a:r>
              <a:rPr lang="es-ES" dirty="0" err="1"/>
              <a:t>vel</a:t>
            </a:r>
            <a:r>
              <a:rPr lang="es-ES" dirty="0"/>
              <a:t> </a:t>
            </a:r>
            <a:r>
              <a:rPr lang="es-ES" dirty="0" err="1"/>
              <a:t>pulvinar</a:t>
            </a:r>
            <a:r>
              <a:rPr lang="es-ES" dirty="0"/>
              <a:t> </a:t>
            </a:r>
            <a:r>
              <a:rPr lang="es-ES" dirty="0" err="1"/>
              <a:t>porttitor</a:t>
            </a:r>
            <a:r>
              <a:rPr lang="es-ES" dirty="0"/>
              <a:t>. </a:t>
            </a:r>
            <a:r>
              <a:rPr lang="es-ES" dirty="0" err="1"/>
              <a:t>Aliquam</a:t>
            </a:r>
            <a:r>
              <a:rPr lang="es-ES" dirty="0"/>
              <a:t> </a:t>
            </a:r>
            <a:r>
              <a:rPr lang="es-ES" dirty="0" err="1"/>
              <a:t>metus</a:t>
            </a:r>
            <a:r>
              <a:rPr lang="es-ES" dirty="0"/>
              <a:t> nunc, </a:t>
            </a:r>
            <a:r>
              <a:rPr lang="es-ES" dirty="0" err="1"/>
              <a:t>placerat</a:t>
            </a:r>
            <a:r>
              <a:rPr lang="es-ES" dirty="0"/>
              <a:t> </a:t>
            </a:r>
            <a:r>
              <a:rPr lang="es-ES" dirty="0" err="1"/>
              <a:t>eget</a:t>
            </a:r>
            <a:r>
              <a:rPr lang="es-ES" dirty="0"/>
              <a:t> </a:t>
            </a:r>
            <a:r>
              <a:rPr lang="es-ES" dirty="0" err="1"/>
              <a:t>risus</a:t>
            </a:r>
            <a:r>
              <a:rPr lang="es-ES" dirty="0"/>
              <a:t> vitae, </a:t>
            </a:r>
            <a:r>
              <a:rPr lang="es-ES" dirty="0" err="1"/>
              <a:t>tempor</a:t>
            </a:r>
            <a:r>
              <a:rPr lang="es-ES" dirty="0"/>
              <a:t> </a:t>
            </a:r>
            <a:r>
              <a:rPr lang="es-ES" dirty="0" err="1"/>
              <a:t>dignissim</a:t>
            </a:r>
            <a:r>
              <a:rPr lang="es-ES" dirty="0"/>
              <a:t> </a:t>
            </a:r>
            <a:r>
              <a:rPr lang="es-ES" dirty="0" err="1"/>
              <a:t>velit</a:t>
            </a:r>
            <a:r>
              <a:rPr lang="es-ES" dirty="0"/>
              <a:t>. </a:t>
            </a:r>
            <a:r>
              <a:rPr lang="es-ES" dirty="0" err="1"/>
              <a:t>Donec</a:t>
            </a:r>
            <a:r>
              <a:rPr lang="es-ES" dirty="0"/>
              <a:t> </a:t>
            </a:r>
            <a:r>
              <a:rPr lang="es-ES" dirty="0" err="1"/>
              <a:t>molestie</a:t>
            </a:r>
            <a:r>
              <a:rPr lang="es-ES" dirty="0"/>
              <a:t> </a:t>
            </a:r>
            <a:r>
              <a:rPr lang="es-ES" dirty="0" err="1"/>
              <a:t>eu</a:t>
            </a:r>
            <a:r>
              <a:rPr lang="es-ES" dirty="0"/>
              <a:t> </a:t>
            </a:r>
            <a:r>
              <a:rPr lang="es-ES" dirty="0" err="1"/>
              <a:t>enim</a:t>
            </a:r>
            <a:r>
              <a:rPr lang="es-ES" dirty="0"/>
              <a:t> vitae </a:t>
            </a:r>
            <a:r>
              <a:rPr lang="es-ES" dirty="0" err="1"/>
              <a:t>molestie</a:t>
            </a:r>
            <a:r>
              <a:rPr lang="es-ES" dirty="0"/>
              <a:t>. </a:t>
            </a:r>
            <a:r>
              <a:rPr lang="es-ES" dirty="0" err="1"/>
              <a:t>Quisque</a:t>
            </a:r>
            <a:r>
              <a:rPr lang="es-ES" dirty="0"/>
              <a:t> </a:t>
            </a:r>
            <a:r>
              <a:rPr lang="es-ES" dirty="0" err="1"/>
              <a:t>cursus</a:t>
            </a:r>
            <a:r>
              <a:rPr lang="es-ES" dirty="0"/>
              <a:t> </a:t>
            </a:r>
            <a:r>
              <a:rPr lang="es-ES" dirty="0" err="1"/>
              <a:t>mauris</a:t>
            </a:r>
            <a:r>
              <a:rPr lang="es-ES" dirty="0"/>
              <a:t> </a:t>
            </a:r>
            <a:r>
              <a:rPr lang="es-ES" dirty="0" err="1"/>
              <a:t>nec</a:t>
            </a:r>
            <a:r>
              <a:rPr lang="es-ES" dirty="0"/>
              <a:t> justo </a:t>
            </a:r>
            <a:r>
              <a:rPr lang="es-ES" dirty="0" err="1"/>
              <a:t>mattis</a:t>
            </a:r>
            <a:r>
              <a:rPr lang="es-ES" dirty="0"/>
              <a:t>, a </a:t>
            </a:r>
            <a:r>
              <a:rPr lang="es-ES" dirty="0" err="1"/>
              <a:t>congue</a:t>
            </a:r>
            <a:r>
              <a:rPr lang="es-ES" dirty="0"/>
              <a:t> </a:t>
            </a:r>
            <a:r>
              <a:rPr lang="es-ES" dirty="0" err="1"/>
              <a:t>nisi</a:t>
            </a:r>
            <a:r>
              <a:rPr lang="es-ES" dirty="0"/>
              <a:t> </a:t>
            </a:r>
            <a:r>
              <a:rPr lang="es-ES" dirty="0" err="1"/>
              <a:t>venenatis</a:t>
            </a:r>
            <a:r>
              <a:rPr lang="es-ES" dirty="0"/>
              <a:t>. </a:t>
            </a:r>
            <a:r>
              <a:rPr lang="es-ES" dirty="0" err="1"/>
              <a:t>Donec</a:t>
            </a:r>
            <a:r>
              <a:rPr lang="es-ES" dirty="0"/>
              <a:t> </a:t>
            </a:r>
            <a:r>
              <a:rPr lang="es-ES" dirty="0" err="1"/>
              <a:t>molestie</a:t>
            </a:r>
            <a:r>
              <a:rPr lang="es-ES" dirty="0"/>
              <a:t> mi ultrices </a:t>
            </a:r>
            <a:r>
              <a:rPr lang="es-ES" dirty="0" err="1"/>
              <a:t>lectus</a:t>
            </a:r>
            <a:r>
              <a:rPr lang="es-ES" dirty="0"/>
              <a:t> </a:t>
            </a:r>
            <a:r>
              <a:rPr lang="es-ES" dirty="0" err="1"/>
              <a:t>hendrerit</a:t>
            </a:r>
            <a:r>
              <a:rPr lang="es-ES" dirty="0"/>
              <a:t>, lacinia </a:t>
            </a:r>
            <a:r>
              <a:rPr lang="es-ES" dirty="0" err="1"/>
              <a:t>lacinia</a:t>
            </a:r>
            <a:r>
              <a:rPr lang="es-ES" dirty="0"/>
              <a:t> </a:t>
            </a:r>
            <a:r>
              <a:rPr lang="es-ES" dirty="0" err="1"/>
              <a:t>ligula</a:t>
            </a:r>
            <a:r>
              <a:rPr lang="es-ES" dirty="0"/>
              <a:t> </a:t>
            </a:r>
            <a:r>
              <a:rPr lang="es-ES" dirty="0" err="1"/>
              <a:t>pulvinar</a:t>
            </a:r>
            <a:r>
              <a:rPr lang="es-ES" dirty="0"/>
              <a:t>. </a:t>
            </a:r>
            <a:r>
              <a:rPr lang="es-ES" dirty="0" err="1"/>
              <a:t>Suspendisse</a:t>
            </a:r>
            <a:r>
              <a:rPr lang="es-ES" dirty="0"/>
              <a:t> et </a:t>
            </a:r>
            <a:r>
              <a:rPr lang="es-ES" dirty="0" err="1"/>
              <a:t>risus</a:t>
            </a:r>
            <a:r>
              <a:rPr lang="es-ES" dirty="0"/>
              <a:t> </a:t>
            </a:r>
            <a:r>
              <a:rPr lang="es-ES" dirty="0" err="1"/>
              <a:t>pretium</a:t>
            </a:r>
            <a:r>
              <a:rPr lang="es-ES" dirty="0"/>
              <a:t>, </a:t>
            </a:r>
            <a:r>
              <a:rPr lang="es-ES" dirty="0" err="1"/>
              <a:t>semper</a:t>
            </a:r>
            <a:r>
              <a:rPr lang="es-ES" dirty="0"/>
              <a:t> </a:t>
            </a:r>
            <a:r>
              <a:rPr lang="es-ES" dirty="0" err="1"/>
              <a:t>purus</a:t>
            </a:r>
            <a:r>
              <a:rPr lang="es-ES" dirty="0"/>
              <a:t> et, </a:t>
            </a:r>
            <a:r>
              <a:rPr lang="es-ES" dirty="0" err="1"/>
              <a:t>tincidunt</a:t>
            </a:r>
            <a:r>
              <a:rPr lang="es-ES" dirty="0"/>
              <a:t> dolor. </a:t>
            </a:r>
            <a:r>
              <a:rPr lang="es-ES" dirty="0" err="1"/>
              <a:t>Maecenas</a:t>
            </a:r>
            <a:r>
              <a:rPr lang="es-ES" dirty="0"/>
              <a:t> leo </a:t>
            </a:r>
            <a:r>
              <a:rPr lang="es-ES" dirty="0" err="1"/>
              <a:t>dui</a:t>
            </a:r>
            <a:r>
              <a:rPr lang="es-ES" dirty="0"/>
              <a:t>, </a:t>
            </a:r>
            <a:r>
              <a:rPr lang="es-ES" dirty="0" err="1"/>
              <a:t>mattis</a:t>
            </a:r>
            <a:r>
              <a:rPr lang="es-ES" dirty="0"/>
              <a:t> </a:t>
            </a:r>
            <a:r>
              <a:rPr lang="es-ES" dirty="0" err="1"/>
              <a:t>eget</a:t>
            </a:r>
            <a:r>
              <a:rPr lang="es-ES" dirty="0"/>
              <a:t> justo </a:t>
            </a:r>
            <a:r>
              <a:rPr lang="es-ES" dirty="0" err="1"/>
              <a:t>eget</a:t>
            </a:r>
            <a:r>
              <a:rPr lang="es-ES" dirty="0"/>
              <a:t>, </a:t>
            </a:r>
            <a:r>
              <a:rPr lang="es-ES" dirty="0" err="1"/>
              <a:t>rutrum</a:t>
            </a:r>
            <a:r>
              <a:rPr lang="es-ES" dirty="0"/>
              <a:t> </a:t>
            </a:r>
            <a:r>
              <a:rPr lang="es-ES" dirty="0" err="1"/>
              <a:t>rutrum</a:t>
            </a:r>
            <a:r>
              <a:rPr lang="es-ES" dirty="0"/>
              <a:t> urna. </a:t>
            </a:r>
            <a:r>
              <a:rPr lang="es-ES" dirty="0" err="1"/>
              <a:t>Morbi</a:t>
            </a:r>
            <a:r>
              <a:rPr lang="es-ES" dirty="0"/>
              <a:t> non </a:t>
            </a:r>
            <a:r>
              <a:rPr lang="es-ES" dirty="0" err="1"/>
              <a:t>fermentum</a:t>
            </a:r>
            <a:r>
              <a:rPr lang="es-ES" dirty="0"/>
              <a:t> </a:t>
            </a:r>
            <a:r>
              <a:rPr lang="es-ES" dirty="0" err="1"/>
              <a:t>erat</a:t>
            </a:r>
            <a:r>
              <a:rPr lang="es-ES" dirty="0"/>
              <a:t>, </a:t>
            </a:r>
            <a:r>
              <a:rPr lang="es-ES" dirty="0" err="1"/>
              <a:t>quis</a:t>
            </a:r>
            <a:r>
              <a:rPr lang="es-ES" dirty="0"/>
              <a:t> </a:t>
            </a:r>
            <a:r>
              <a:rPr lang="es-ES" dirty="0" err="1"/>
              <a:t>fermentum</a:t>
            </a:r>
            <a:r>
              <a:rPr lang="es-ES" dirty="0"/>
              <a:t> justo. </a:t>
            </a:r>
          </a:p>
          <a:p>
            <a:r>
              <a:rPr lang="es-ES" dirty="0" err="1"/>
              <a:t>Mauris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</a:t>
            </a:r>
            <a:r>
              <a:rPr lang="es-ES" dirty="0" err="1"/>
              <a:t>sem</a:t>
            </a:r>
            <a:r>
              <a:rPr lang="es-ES" dirty="0"/>
              <a:t>, </a:t>
            </a:r>
            <a:r>
              <a:rPr lang="es-ES" dirty="0" err="1"/>
              <a:t>mattis</a:t>
            </a:r>
            <a:r>
              <a:rPr lang="es-ES" dirty="0"/>
              <a:t> </a:t>
            </a:r>
            <a:r>
              <a:rPr lang="es-ES" dirty="0" err="1"/>
              <a:t>vel</a:t>
            </a:r>
            <a:r>
              <a:rPr lang="es-ES" dirty="0"/>
              <a:t> </a:t>
            </a:r>
            <a:r>
              <a:rPr lang="es-ES" dirty="0" err="1"/>
              <a:t>hendrerit</a:t>
            </a:r>
            <a:r>
              <a:rPr lang="es-ES" dirty="0"/>
              <a:t> a, </a:t>
            </a:r>
            <a:r>
              <a:rPr lang="es-ES" dirty="0" err="1"/>
              <a:t>posuere</a:t>
            </a:r>
            <a:r>
              <a:rPr lang="es-ES" dirty="0"/>
              <a:t> id </a:t>
            </a:r>
            <a:r>
              <a:rPr lang="es-ES" dirty="0" err="1"/>
              <a:t>tellus</a:t>
            </a:r>
            <a:r>
              <a:rPr lang="es-ES" dirty="0"/>
              <a:t>. </a:t>
            </a:r>
            <a:r>
              <a:rPr lang="es-ES" dirty="0" err="1"/>
              <a:t>Mauris</a:t>
            </a:r>
            <a:r>
              <a:rPr lang="es-ES" dirty="0"/>
              <a:t> </a:t>
            </a:r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enim</a:t>
            </a:r>
            <a:r>
              <a:rPr lang="es-ES" dirty="0"/>
              <a:t>, </a:t>
            </a:r>
            <a:r>
              <a:rPr lang="es-ES" dirty="0" err="1"/>
              <a:t>laoreet</a:t>
            </a:r>
            <a:r>
              <a:rPr lang="es-ES" dirty="0"/>
              <a:t> sed </a:t>
            </a:r>
            <a:r>
              <a:rPr lang="es-ES" dirty="0" err="1"/>
              <a:t>augue</a:t>
            </a:r>
            <a:r>
              <a:rPr lang="es-ES" dirty="0"/>
              <a:t> </a:t>
            </a:r>
            <a:r>
              <a:rPr lang="es-ES" dirty="0" err="1"/>
              <a:t>vel</a:t>
            </a:r>
            <a:r>
              <a:rPr lang="es-ES" dirty="0"/>
              <a:t>, </a:t>
            </a:r>
            <a:r>
              <a:rPr lang="es-ES" dirty="0" err="1"/>
              <a:t>laoreet</a:t>
            </a:r>
            <a:r>
              <a:rPr lang="es-ES" dirty="0"/>
              <a:t> </a:t>
            </a:r>
            <a:r>
              <a:rPr lang="es-ES" dirty="0" err="1"/>
              <a:t>convallis</a:t>
            </a:r>
            <a:r>
              <a:rPr lang="es-ES" dirty="0"/>
              <a:t> </a:t>
            </a:r>
            <a:r>
              <a:rPr lang="es-ES" dirty="0" err="1"/>
              <a:t>lacus</a:t>
            </a:r>
            <a:r>
              <a:rPr lang="es-ES" dirty="0"/>
              <a:t>. </a:t>
            </a:r>
            <a:r>
              <a:rPr lang="es-ES" dirty="0" err="1"/>
              <a:t>Morbi</a:t>
            </a:r>
            <a:r>
              <a:rPr lang="es-ES" dirty="0"/>
              <a:t> </a:t>
            </a:r>
            <a:r>
              <a:rPr lang="es-ES" dirty="0" err="1"/>
              <a:t>diam</a:t>
            </a:r>
            <a:r>
              <a:rPr lang="es-ES" dirty="0"/>
              <a:t> </a:t>
            </a:r>
            <a:r>
              <a:rPr lang="es-ES" dirty="0" err="1"/>
              <a:t>nulla</a:t>
            </a:r>
            <a:r>
              <a:rPr lang="es-ES" dirty="0"/>
              <a:t>, </a:t>
            </a:r>
            <a:r>
              <a:rPr lang="es-ES" dirty="0" err="1"/>
              <a:t>laoreet</a:t>
            </a:r>
            <a:r>
              <a:rPr lang="es-ES" dirty="0"/>
              <a:t> </a:t>
            </a:r>
            <a:r>
              <a:rPr lang="es-ES" dirty="0" err="1"/>
              <a:t>eu</a:t>
            </a:r>
            <a:r>
              <a:rPr lang="es-ES" dirty="0"/>
              <a:t> </a:t>
            </a:r>
            <a:r>
              <a:rPr lang="es-ES" dirty="0" err="1"/>
              <a:t>lacus</a:t>
            </a:r>
            <a:r>
              <a:rPr lang="es-ES" dirty="0"/>
              <a:t>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volutpat</a:t>
            </a:r>
            <a:r>
              <a:rPr lang="es-ES" dirty="0"/>
              <a:t> </a:t>
            </a:r>
            <a:r>
              <a:rPr lang="es-ES" dirty="0" err="1"/>
              <a:t>condimentum</a:t>
            </a:r>
            <a:r>
              <a:rPr lang="es-ES" dirty="0"/>
              <a:t> </a:t>
            </a:r>
            <a:r>
              <a:rPr lang="es-ES" dirty="0" err="1"/>
              <a:t>metus</a:t>
            </a:r>
            <a:r>
              <a:rPr lang="es-ES" dirty="0"/>
              <a:t>. </a:t>
            </a:r>
          </a:p>
        </p:txBody>
      </p:sp>
      <p:sp>
        <p:nvSpPr>
          <p:cNvPr id="11" name="1 Marcador de título"/>
          <p:cNvSpPr txBox="1">
            <a:spLocks/>
          </p:cNvSpPr>
          <p:nvPr userDrawn="1"/>
        </p:nvSpPr>
        <p:spPr>
          <a:xfrm>
            <a:off x="1487488" y="111584"/>
            <a:ext cx="1632181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</a:rPr>
              <a:t>#</a:t>
            </a:r>
          </a:p>
        </p:txBody>
      </p:sp>
      <p:sp>
        <p:nvSpPr>
          <p:cNvPr id="14" name="5 Marcador de pie de página">
            <a:extLst>
              <a:ext uri="{FF2B5EF4-FFF2-40B4-BE49-F238E27FC236}">
                <a16:creationId xmlns:a16="http://schemas.microsoft.com/office/drawing/2014/main" id="{6DA02596-492A-418C-AA99-59D388F87A3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01642" y="5291236"/>
            <a:ext cx="3203871" cy="276999"/>
          </a:xfrm>
        </p:spPr>
        <p:txBody>
          <a:bodyPr/>
          <a:lstStyle/>
          <a:p>
            <a:r>
              <a:rPr lang="es-CO"/>
              <a:t>Pié de página arial 10 pts gris al 50%</a:t>
            </a:r>
            <a:endParaRPr lang="es-ES" dirty="0"/>
          </a:p>
        </p:txBody>
      </p:sp>
      <p:sp>
        <p:nvSpPr>
          <p:cNvPr id="15" name="6 Marcador de número de diapositiva">
            <a:extLst>
              <a:ext uri="{FF2B5EF4-FFF2-40B4-BE49-F238E27FC236}">
                <a16:creationId xmlns:a16="http://schemas.microsoft.com/office/drawing/2014/main" id="{7B2FC2D2-0D61-40EA-8870-0DFC3491863E}"/>
              </a:ext>
            </a:extLst>
          </p:cNvPr>
          <p:cNvSpPr txBox="1">
            <a:spLocks/>
          </p:cNvSpPr>
          <p:nvPr userDrawn="1"/>
        </p:nvSpPr>
        <p:spPr>
          <a:xfrm>
            <a:off x="641075" y="6460112"/>
            <a:ext cx="2844800" cy="27699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200" kern="1200">
                <a:solidFill>
                  <a:srgbClr val="5C473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E0C895-23B3-4812-913F-D19EDC8724AA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17" name="Marcador de texto 82">
            <a:extLst>
              <a:ext uri="{FF2B5EF4-FFF2-40B4-BE49-F238E27FC236}">
                <a16:creationId xmlns:a16="http://schemas.microsoft.com/office/drawing/2014/main" id="{5DC569F7-863A-4B30-AEDB-A13A70E48CC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3032" y="777146"/>
            <a:ext cx="5412968" cy="553998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3600" b="1">
                <a:solidFill>
                  <a:srgbClr val="FFB5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1"/>
            <a:r>
              <a:rPr lang="es-CO" dirty="0"/>
              <a:t>Título solo texto, </a:t>
            </a:r>
            <a:r>
              <a:rPr lang="es-CO" dirty="0" err="1"/>
              <a:t>calibri</a:t>
            </a:r>
            <a:r>
              <a:rPr lang="es-CO" dirty="0"/>
              <a:t> 36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1F0352C-930A-4F80-8439-D4B9CD6857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8562" r="52360"/>
          <a:stretch/>
        </p:blipFill>
        <p:spPr>
          <a:xfrm>
            <a:off x="1" y="5975633"/>
            <a:ext cx="3485874" cy="8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97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gráfi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5FE13F4-245B-49DA-8D14-3193093F0A37}"/>
              </a:ext>
            </a:extLst>
          </p:cNvPr>
          <p:cNvSpPr/>
          <p:nvPr userDrawn="1"/>
        </p:nvSpPr>
        <p:spPr>
          <a:xfrm>
            <a:off x="0" y="-37420"/>
            <a:ext cx="12192000" cy="2003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Subtitle 2"/>
          <p:cNvSpPr>
            <a:spLocks noGrp="1"/>
          </p:cNvSpPr>
          <p:nvPr>
            <p:ph type="subTitle" idx="12" hasCustomPrompt="1"/>
          </p:nvPr>
        </p:nvSpPr>
        <p:spPr>
          <a:xfrm>
            <a:off x="956118" y="5492234"/>
            <a:ext cx="5871854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lvl1pPr marL="0" indent="0" algn="l">
              <a:buNone/>
              <a:defRPr sz="16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Texto de descripción de la gráfica. Arial 16 </a:t>
            </a:r>
            <a:r>
              <a:rPr lang="es-ES" dirty="0" err="1"/>
              <a:t>pts</a:t>
            </a:r>
            <a:r>
              <a:rPr lang="es-ES" dirty="0"/>
              <a:t>, color negro. </a:t>
            </a:r>
            <a:endParaRPr lang="en-US" dirty="0"/>
          </a:p>
        </p:txBody>
      </p:sp>
      <p:sp>
        <p:nvSpPr>
          <p:cNvPr id="6" name="5 Marcador de gráfico"/>
          <p:cNvSpPr>
            <a:spLocks noGrp="1"/>
          </p:cNvSpPr>
          <p:nvPr>
            <p:ph type="chart" sz="quarter" idx="16"/>
          </p:nvPr>
        </p:nvSpPr>
        <p:spPr>
          <a:xfrm>
            <a:off x="956118" y="2328041"/>
            <a:ext cx="10943167" cy="2945001"/>
          </a:xfrm>
        </p:spPr>
        <p:txBody>
          <a:bodyPr/>
          <a:lstStyle/>
          <a:p>
            <a:r>
              <a:rPr lang="es-ES" dirty="0"/>
              <a:t>Haga clic en el icono para agregar un gráfico</a:t>
            </a:r>
          </a:p>
        </p:txBody>
      </p:sp>
      <p:sp>
        <p:nvSpPr>
          <p:cNvPr id="10" name="1 Marcador de título"/>
          <p:cNvSpPr txBox="1">
            <a:spLocks/>
          </p:cNvSpPr>
          <p:nvPr userDrawn="1"/>
        </p:nvSpPr>
        <p:spPr>
          <a:xfrm>
            <a:off x="1487488" y="111584"/>
            <a:ext cx="1632181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</a:rPr>
              <a:t>#</a:t>
            </a:r>
          </a:p>
        </p:txBody>
      </p:sp>
      <p:sp>
        <p:nvSpPr>
          <p:cNvPr id="12" name="6 Marcador de número de diapositiva">
            <a:extLst>
              <a:ext uri="{FF2B5EF4-FFF2-40B4-BE49-F238E27FC236}">
                <a16:creationId xmlns:a16="http://schemas.microsoft.com/office/drawing/2014/main" id="{816A4A73-0A8D-4B3D-98C9-930BD18C994C}"/>
              </a:ext>
            </a:extLst>
          </p:cNvPr>
          <p:cNvSpPr txBox="1">
            <a:spLocks/>
          </p:cNvSpPr>
          <p:nvPr userDrawn="1"/>
        </p:nvSpPr>
        <p:spPr>
          <a:xfrm>
            <a:off x="641075" y="6460112"/>
            <a:ext cx="2844800" cy="27699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200" kern="1200">
                <a:solidFill>
                  <a:srgbClr val="5C473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E0C895-23B3-4812-913F-D19EDC8724AA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0986B70-D5C8-432A-AD3D-83DD57099A1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455" b="76617"/>
          <a:stretch/>
        </p:blipFill>
        <p:spPr>
          <a:xfrm>
            <a:off x="9480376" y="0"/>
            <a:ext cx="2711624" cy="1207136"/>
          </a:xfrm>
          <a:prstGeom prst="rect">
            <a:avLst/>
          </a:prstGeom>
        </p:spPr>
      </p:pic>
      <p:sp>
        <p:nvSpPr>
          <p:cNvPr id="17" name="Marcador de texto 82">
            <a:extLst>
              <a:ext uri="{FF2B5EF4-FFF2-40B4-BE49-F238E27FC236}">
                <a16:creationId xmlns:a16="http://schemas.microsoft.com/office/drawing/2014/main" id="{00E0DF67-150D-46C1-B34B-FEDAEFB9D4B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69039" y="1030987"/>
            <a:ext cx="6652050" cy="553998"/>
          </a:xfrm>
        </p:spPr>
        <p:txBody>
          <a:bodyPr lIns="0" tIns="0" rIns="0" bIns="0" anchor="ctr"/>
          <a:lstStyle>
            <a:lvl1pPr algn="l">
              <a:buFontTx/>
              <a:buNone/>
              <a:defRPr lang="es-CO" sz="2600" b="1" kern="1200" dirty="0">
                <a:solidFill>
                  <a:srgbClr val="5C4738"/>
                </a:solidFill>
                <a:latin typeface="+mj-lt"/>
                <a:ea typeface="+mj-ea"/>
                <a:cs typeface="+mj-cs"/>
              </a:defRPr>
            </a:lvl1pPr>
            <a:lvl2pPr marL="0" indent="0" algn="l">
              <a:spcBef>
                <a:spcPts val="0"/>
              </a:spcBef>
              <a:buFontTx/>
              <a:buNone/>
              <a:defRPr sz="3600" b="1">
                <a:solidFill>
                  <a:srgbClr val="FFB5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1"/>
            <a:r>
              <a:rPr lang="es-CO" dirty="0"/>
              <a:t>Título con gráfica, </a:t>
            </a:r>
            <a:r>
              <a:rPr lang="es-CO" dirty="0" err="1"/>
              <a:t>calibri</a:t>
            </a:r>
            <a:r>
              <a:rPr lang="es-CO" dirty="0"/>
              <a:t> 36 </a:t>
            </a:r>
            <a:r>
              <a:rPr lang="es-CO" dirty="0" err="1"/>
              <a:t>pts</a:t>
            </a:r>
            <a:endParaRPr lang="es-CO" dirty="0"/>
          </a:p>
        </p:txBody>
      </p:sp>
      <p:sp>
        <p:nvSpPr>
          <p:cNvPr id="18" name="5 Marcador de pie de página">
            <a:extLst>
              <a:ext uri="{FF2B5EF4-FFF2-40B4-BE49-F238E27FC236}">
                <a16:creationId xmlns:a16="http://schemas.microsoft.com/office/drawing/2014/main" id="{B7482601-389E-48BE-ABD3-C341B762A34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993478" y="6015794"/>
            <a:ext cx="2490014" cy="294808"/>
          </a:xfrm>
        </p:spPr>
        <p:txBody>
          <a:bodyPr/>
          <a:lstStyle/>
          <a:p>
            <a:r>
              <a:rPr lang="es-CO"/>
              <a:t>Pié de página arial 10 pts gris al 50%</a:t>
            </a:r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159896" cy="685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s-ES" dirty="0"/>
              <a:t>Haga clic en el icono para agregar una imagen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BF4FE79-FAC7-4C8A-AEA6-0CD8C2294BF3}"/>
              </a:ext>
            </a:extLst>
          </p:cNvPr>
          <p:cNvSpPr/>
          <p:nvPr userDrawn="1"/>
        </p:nvSpPr>
        <p:spPr>
          <a:xfrm>
            <a:off x="0" y="0"/>
            <a:ext cx="12192000" cy="18448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5" name="Subtitle 2"/>
          <p:cNvSpPr>
            <a:spLocks noGrp="1"/>
          </p:cNvSpPr>
          <p:nvPr>
            <p:ph type="subTitle" idx="12" hasCustomPrompt="1"/>
          </p:nvPr>
        </p:nvSpPr>
        <p:spPr>
          <a:xfrm>
            <a:off x="5655513" y="3288130"/>
            <a:ext cx="5760640" cy="208672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just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18 </a:t>
            </a:r>
            <a:r>
              <a:rPr lang="es-ES" dirty="0" err="1"/>
              <a:t>pts</a:t>
            </a:r>
            <a:r>
              <a:rPr lang="es-ES" dirty="0"/>
              <a:t> a color negro y justificado.</a:t>
            </a:r>
          </a:p>
          <a:p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</a:t>
            </a:r>
            <a:r>
              <a:rPr lang="es-ES" dirty="0" err="1"/>
              <a:t>Duis</a:t>
            </a:r>
            <a:r>
              <a:rPr lang="es-ES" dirty="0"/>
              <a:t> </a:t>
            </a:r>
            <a:r>
              <a:rPr lang="es-ES" dirty="0" err="1"/>
              <a:t>nec</a:t>
            </a:r>
            <a:r>
              <a:rPr lang="es-ES" dirty="0"/>
              <a:t> </a:t>
            </a:r>
            <a:r>
              <a:rPr lang="es-ES" dirty="0" err="1"/>
              <a:t>imperdiet</a:t>
            </a:r>
            <a:r>
              <a:rPr lang="es-ES" dirty="0"/>
              <a:t> libero, </a:t>
            </a:r>
            <a:r>
              <a:rPr lang="es-ES" dirty="0" err="1"/>
              <a:t>eget</a:t>
            </a:r>
            <a:r>
              <a:rPr lang="es-ES" dirty="0"/>
              <a:t> </a:t>
            </a:r>
            <a:r>
              <a:rPr lang="es-ES" dirty="0" err="1"/>
              <a:t>auctor</a:t>
            </a:r>
            <a:r>
              <a:rPr lang="es-ES" dirty="0"/>
              <a:t> </a:t>
            </a:r>
            <a:r>
              <a:rPr lang="es-ES" dirty="0" err="1"/>
              <a:t>erat</a:t>
            </a:r>
            <a:r>
              <a:rPr lang="es-ES" dirty="0"/>
              <a:t>. </a:t>
            </a:r>
            <a:r>
              <a:rPr lang="es-ES" dirty="0" err="1"/>
              <a:t>Nulla</a:t>
            </a:r>
            <a:r>
              <a:rPr lang="es-ES" dirty="0"/>
              <a:t> at </a:t>
            </a:r>
            <a:r>
              <a:rPr lang="es-ES" dirty="0" err="1"/>
              <a:t>porttitor</a:t>
            </a:r>
            <a:r>
              <a:rPr lang="es-ES" dirty="0"/>
              <a:t> eros. Sed </a:t>
            </a:r>
            <a:r>
              <a:rPr lang="es-ES" dirty="0" err="1"/>
              <a:t>scelerisque</a:t>
            </a:r>
            <a:r>
              <a:rPr lang="es-ES" dirty="0"/>
              <a:t> </a:t>
            </a:r>
            <a:r>
              <a:rPr lang="es-ES" dirty="0" err="1"/>
              <a:t>nisi</a:t>
            </a:r>
            <a:r>
              <a:rPr lang="es-ES" dirty="0"/>
              <a:t> </a:t>
            </a:r>
            <a:r>
              <a:rPr lang="es-ES" dirty="0" err="1"/>
              <a:t>vel</a:t>
            </a:r>
            <a:r>
              <a:rPr lang="es-ES" dirty="0"/>
              <a:t> </a:t>
            </a:r>
            <a:r>
              <a:rPr lang="es-ES" dirty="0" err="1"/>
              <a:t>pulvinar</a:t>
            </a:r>
            <a:r>
              <a:rPr lang="es-ES" dirty="0"/>
              <a:t> </a:t>
            </a:r>
            <a:r>
              <a:rPr lang="es-ES" dirty="0" err="1"/>
              <a:t>porttitor</a:t>
            </a:r>
            <a:r>
              <a:rPr lang="es-ES" dirty="0"/>
              <a:t>. </a:t>
            </a:r>
            <a:r>
              <a:rPr lang="es-ES" dirty="0" err="1"/>
              <a:t>Aliquam</a:t>
            </a:r>
            <a:r>
              <a:rPr lang="es-ES" dirty="0"/>
              <a:t> </a:t>
            </a:r>
            <a:r>
              <a:rPr lang="es-ES" dirty="0" err="1"/>
              <a:t>metus</a:t>
            </a:r>
            <a:r>
              <a:rPr lang="es-ES" dirty="0"/>
              <a:t> nunc, </a:t>
            </a:r>
            <a:r>
              <a:rPr lang="es-ES" dirty="0" err="1"/>
              <a:t>placerat</a:t>
            </a:r>
            <a:r>
              <a:rPr lang="es-ES" dirty="0"/>
              <a:t> </a:t>
            </a:r>
            <a:r>
              <a:rPr lang="es-ES" dirty="0" err="1"/>
              <a:t>eget</a:t>
            </a:r>
            <a:r>
              <a:rPr lang="es-ES" dirty="0"/>
              <a:t> </a:t>
            </a:r>
            <a:r>
              <a:rPr lang="es-ES" dirty="0" err="1"/>
              <a:t>risus</a:t>
            </a:r>
            <a:r>
              <a:rPr lang="es-ES" dirty="0"/>
              <a:t> vitae, </a:t>
            </a:r>
            <a:r>
              <a:rPr lang="es-ES" dirty="0" err="1"/>
              <a:t>tempor</a:t>
            </a:r>
            <a:r>
              <a:rPr lang="es-ES" dirty="0"/>
              <a:t> </a:t>
            </a:r>
            <a:r>
              <a:rPr lang="es-ES" dirty="0" err="1"/>
              <a:t>dignissim</a:t>
            </a:r>
            <a:r>
              <a:rPr lang="es-ES" dirty="0"/>
              <a:t> </a:t>
            </a:r>
            <a:r>
              <a:rPr lang="es-ES" dirty="0" err="1"/>
              <a:t>velit</a:t>
            </a:r>
            <a:r>
              <a:rPr lang="es-ES" dirty="0"/>
              <a:t>. </a:t>
            </a:r>
            <a:r>
              <a:rPr lang="es-ES" dirty="0" err="1"/>
              <a:t>Donec</a:t>
            </a:r>
            <a:r>
              <a:rPr lang="es-ES" dirty="0"/>
              <a:t> </a:t>
            </a:r>
            <a:r>
              <a:rPr lang="es-ES" dirty="0" err="1"/>
              <a:t>molestie</a:t>
            </a:r>
            <a:r>
              <a:rPr lang="es-ES" dirty="0"/>
              <a:t> </a:t>
            </a:r>
            <a:r>
              <a:rPr lang="es-ES" dirty="0" err="1"/>
              <a:t>eu</a:t>
            </a:r>
            <a:r>
              <a:rPr lang="es-ES" dirty="0"/>
              <a:t> </a:t>
            </a:r>
            <a:r>
              <a:rPr lang="es-ES" dirty="0" err="1"/>
              <a:t>enim</a:t>
            </a:r>
            <a:r>
              <a:rPr lang="es-ES" dirty="0"/>
              <a:t> vitae </a:t>
            </a:r>
            <a:r>
              <a:rPr lang="es-ES" dirty="0" err="1"/>
              <a:t>molestie</a:t>
            </a:r>
            <a:r>
              <a:rPr lang="es-ES" dirty="0"/>
              <a:t>.</a:t>
            </a: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5665912" y="1869965"/>
            <a:ext cx="4706982" cy="1077218"/>
          </a:xfrm>
        </p:spPr>
        <p:txBody>
          <a:bodyPr/>
          <a:lstStyle>
            <a:lvl1pPr algn="l">
              <a:defRPr lang="en-US" sz="3200" b="1" kern="1200" baseline="0" dirty="0">
                <a:solidFill>
                  <a:srgbClr val="FFB5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Título</a:t>
            </a:r>
            <a:r>
              <a:rPr lang="en-US" dirty="0"/>
              <a:t> con</a:t>
            </a:r>
            <a:r>
              <a:rPr lang="en-US" baseline="0" dirty="0"/>
              <a:t> </a:t>
            </a:r>
            <a:r>
              <a:rPr lang="en-US" baseline="0" dirty="0" err="1"/>
              <a:t>imagen</a:t>
            </a:r>
            <a:r>
              <a:rPr lang="en-US" baseline="0" dirty="0"/>
              <a:t> y </a:t>
            </a:r>
            <a:r>
              <a:rPr lang="en-US" baseline="0" dirty="0" err="1"/>
              <a:t>columna</a:t>
            </a:r>
            <a:r>
              <a:rPr lang="en-US" baseline="0" dirty="0"/>
              <a:t> de </a:t>
            </a:r>
            <a:r>
              <a:rPr lang="en-US" baseline="0" dirty="0" err="1"/>
              <a:t>texto</a:t>
            </a:r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5"/>
          </p:nvPr>
        </p:nvSpPr>
        <p:spPr>
          <a:xfrm>
            <a:off x="6099805" y="6165304"/>
            <a:ext cx="2490014" cy="294808"/>
          </a:xfrm>
        </p:spPr>
        <p:txBody>
          <a:bodyPr/>
          <a:lstStyle/>
          <a:p>
            <a:r>
              <a:rPr lang="es-CO"/>
              <a:t>Pié de página arial 10 pts gris al 50%</a:t>
            </a:r>
            <a:endParaRPr lang="es-ES" dirty="0"/>
          </a:p>
        </p:txBody>
      </p:sp>
      <p:sp>
        <p:nvSpPr>
          <p:cNvPr id="7" name="1 Marcador de título"/>
          <p:cNvSpPr txBox="1">
            <a:spLocks/>
          </p:cNvSpPr>
          <p:nvPr userDrawn="1"/>
        </p:nvSpPr>
        <p:spPr>
          <a:xfrm>
            <a:off x="1487488" y="111584"/>
            <a:ext cx="1632181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</a:rPr>
              <a:t>#</a:t>
            </a:r>
          </a:p>
        </p:txBody>
      </p:sp>
      <p:sp>
        <p:nvSpPr>
          <p:cNvPr id="11" name="6 Marcador de número de diapositiva">
            <a:extLst>
              <a:ext uri="{FF2B5EF4-FFF2-40B4-BE49-F238E27FC236}">
                <a16:creationId xmlns:a16="http://schemas.microsoft.com/office/drawing/2014/main" id="{C4E16793-784D-4E38-98A7-613A9A20554E}"/>
              </a:ext>
            </a:extLst>
          </p:cNvPr>
          <p:cNvSpPr txBox="1">
            <a:spLocks/>
          </p:cNvSpPr>
          <p:nvPr userDrawn="1"/>
        </p:nvSpPr>
        <p:spPr>
          <a:xfrm>
            <a:off x="641075" y="6460112"/>
            <a:ext cx="2844800" cy="27699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200" kern="1200">
                <a:solidFill>
                  <a:srgbClr val="5C473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E0C895-23B3-4812-913F-D19EDC8724AA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DDFCCA80-8ADE-4500-9FD5-EC9FBDC356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455" b="76617"/>
          <a:stretch/>
        </p:blipFill>
        <p:spPr>
          <a:xfrm>
            <a:off x="9480376" y="0"/>
            <a:ext cx="2711624" cy="120713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_izquier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osición de imagen"/>
          <p:cNvSpPr>
            <a:spLocks noGrp="1"/>
          </p:cNvSpPr>
          <p:nvPr>
            <p:ph type="pic" sz="quarter" idx="13"/>
          </p:nvPr>
        </p:nvSpPr>
        <p:spPr>
          <a:xfrm>
            <a:off x="7032104" y="6022"/>
            <a:ext cx="5159896" cy="685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s-ES"/>
              <a:t>Haga clic en el icono para agregar una imagen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BF4FE79-FAC7-4C8A-AEA6-0CD8C2294BF3}"/>
              </a:ext>
            </a:extLst>
          </p:cNvPr>
          <p:cNvSpPr/>
          <p:nvPr userDrawn="1"/>
        </p:nvSpPr>
        <p:spPr>
          <a:xfrm>
            <a:off x="0" y="0"/>
            <a:ext cx="12192000" cy="18448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5" name="Subtitle 2"/>
          <p:cNvSpPr>
            <a:spLocks noGrp="1"/>
          </p:cNvSpPr>
          <p:nvPr>
            <p:ph type="subTitle" idx="12" hasCustomPrompt="1"/>
          </p:nvPr>
        </p:nvSpPr>
        <p:spPr>
          <a:xfrm>
            <a:off x="839416" y="3178196"/>
            <a:ext cx="5760640" cy="208672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just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Cuerpo de texto debe ir en </a:t>
            </a:r>
            <a:r>
              <a:rPr lang="es-ES" dirty="0" err="1"/>
              <a:t>arial</a:t>
            </a:r>
            <a:r>
              <a:rPr lang="es-ES" dirty="0"/>
              <a:t> 18 </a:t>
            </a:r>
            <a:r>
              <a:rPr lang="es-ES" dirty="0" err="1"/>
              <a:t>pts</a:t>
            </a:r>
            <a:r>
              <a:rPr lang="es-ES" dirty="0"/>
              <a:t> a color negro y justificado.</a:t>
            </a:r>
          </a:p>
          <a:p>
            <a:r>
              <a:rPr lang="es-ES" dirty="0" err="1"/>
              <a:t>Lorem</a:t>
            </a:r>
            <a:r>
              <a:rPr lang="es-ES" dirty="0"/>
              <a:t> </a:t>
            </a:r>
            <a:r>
              <a:rPr lang="es-ES" dirty="0" err="1"/>
              <a:t>ipsum</a:t>
            </a:r>
            <a:r>
              <a:rPr lang="es-ES" dirty="0"/>
              <a:t> dolor </a:t>
            </a:r>
            <a:r>
              <a:rPr lang="es-ES" dirty="0" err="1"/>
              <a:t>sit</a:t>
            </a:r>
            <a:r>
              <a:rPr lang="es-ES" dirty="0"/>
              <a:t> </a:t>
            </a:r>
            <a:r>
              <a:rPr lang="es-ES" dirty="0" err="1"/>
              <a:t>amet</a:t>
            </a:r>
            <a:r>
              <a:rPr lang="es-ES" dirty="0"/>
              <a:t>, </a:t>
            </a:r>
            <a:r>
              <a:rPr lang="es-ES" dirty="0" err="1"/>
              <a:t>consectetur</a:t>
            </a:r>
            <a:r>
              <a:rPr lang="es-ES" dirty="0"/>
              <a:t> </a:t>
            </a:r>
            <a:r>
              <a:rPr lang="es-ES" dirty="0" err="1"/>
              <a:t>adipiscing</a:t>
            </a:r>
            <a:r>
              <a:rPr lang="es-ES" dirty="0"/>
              <a:t> </a:t>
            </a:r>
            <a:r>
              <a:rPr lang="es-ES" dirty="0" err="1"/>
              <a:t>elit</a:t>
            </a:r>
            <a:r>
              <a:rPr lang="es-ES" dirty="0"/>
              <a:t>. </a:t>
            </a:r>
            <a:r>
              <a:rPr lang="es-ES" dirty="0" err="1"/>
              <a:t>Duis</a:t>
            </a:r>
            <a:r>
              <a:rPr lang="es-ES" dirty="0"/>
              <a:t> </a:t>
            </a:r>
            <a:r>
              <a:rPr lang="es-ES" dirty="0" err="1"/>
              <a:t>nec</a:t>
            </a:r>
            <a:r>
              <a:rPr lang="es-ES" dirty="0"/>
              <a:t> </a:t>
            </a:r>
            <a:r>
              <a:rPr lang="es-ES" dirty="0" err="1"/>
              <a:t>imperdiet</a:t>
            </a:r>
            <a:r>
              <a:rPr lang="es-ES" dirty="0"/>
              <a:t> libero, </a:t>
            </a:r>
            <a:r>
              <a:rPr lang="es-ES" dirty="0" err="1"/>
              <a:t>eget</a:t>
            </a:r>
            <a:r>
              <a:rPr lang="es-ES" dirty="0"/>
              <a:t> </a:t>
            </a:r>
            <a:r>
              <a:rPr lang="es-ES" dirty="0" err="1"/>
              <a:t>auctor</a:t>
            </a:r>
            <a:r>
              <a:rPr lang="es-ES" dirty="0"/>
              <a:t> </a:t>
            </a:r>
            <a:r>
              <a:rPr lang="es-ES" dirty="0" err="1"/>
              <a:t>erat</a:t>
            </a:r>
            <a:r>
              <a:rPr lang="es-ES" dirty="0"/>
              <a:t>. </a:t>
            </a:r>
            <a:r>
              <a:rPr lang="es-ES" dirty="0" err="1"/>
              <a:t>Nulla</a:t>
            </a:r>
            <a:r>
              <a:rPr lang="es-ES" dirty="0"/>
              <a:t> at </a:t>
            </a:r>
            <a:r>
              <a:rPr lang="es-ES" dirty="0" err="1"/>
              <a:t>porttitor</a:t>
            </a:r>
            <a:r>
              <a:rPr lang="es-ES" dirty="0"/>
              <a:t> eros. Sed </a:t>
            </a:r>
            <a:r>
              <a:rPr lang="es-ES" dirty="0" err="1"/>
              <a:t>scelerisque</a:t>
            </a:r>
            <a:r>
              <a:rPr lang="es-ES" dirty="0"/>
              <a:t> </a:t>
            </a:r>
            <a:r>
              <a:rPr lang="es-ES" dirty="0" err="1"/>
              <a:t>nisi</a:t>
            </a:r>
            <a:r>
              <a:rPr lang="es-ES" dirty="0"/>
              <a:t> </a:t>
            </a:r>
            <a:r>
              <a:rPr lang="es-ES" dirty="0" err="1"/>
              <a:t>vel</a:t>
            </a:r>
            <a:r>
              <a:rPr lang="es-ES" dirty="0"/>
              <a:t> </a:t>
            </a:r>
            <a:r>
              <a:rPr lang="es-ES" dirty="0" err="1"/>
              <a:t>pulvinar</a:t>
            </a:r>
            <a:r>
              <a:rPr lang="es-ES" dirty="0"/>
              <a:t> </a:t>
            </a:r>
            <a:r>
              <a:rPr lang="es-ES" dirty="0" err="1"/>
              <a:t>porttitor</a:t>
            </a:r>
            <a:r>
              <a:rPr lang="es-ES" dirty="0"/>
              <a:t>. </a:t>
            </a:r>
            <a:r>
              <a:rPr lang="es-ES" dirty="0" err="1"/>
              <a:t>Aliquam</a:t>
            </a:r>
            <a:r>
              <a:rPr lang="es-ES" dirty="0"/>
              <a:t> </a:t>
            </a:r>
            <a:r>
              <a:rPr lang="es-ES" dirty="0" err="1"/>
              <a:t>metus</a:t>
            </a:r>
            <a:r>
              <a:rPr lang="es-ES" dirty="0"/>
              <a:t> nunc, </a:t>
            </a:r>
            <a:r>
              <a:rPr lang="es-ES" dirty="0" err="1"/>
              <a:t>placerat</a:t>
            </a:r>
            <a:r>
              <a:rPr lang="es-ES" dirty="0"/>
              <a:t> </a:t>
            </a:r>
            <a:r>
              <a:rPr lang="es-ES" dirty="0" err="1"/>
              <a:t>eget</a:t>
            </a:r>
            <a:r>
              <a:rPr lang="es-ES" dirty="0"/>
              <a:t> </a:t>
            </a:r>
            <a:r>
              <a:rPr lang="es-ES" dirty="0" err="1"/>
              <a:t>risus</a:t>
            </a:r>
            <a:r>
              <a:rPr lang="es-ES" dirty="0"/>
              <a:t> vitae, </a:t>
            </a:r>
            <a:r>
              <a:rPr lang="es-ES" dirty="0" err="1"/>
              <a:t>tempor</a:t>
            </a:r>
            <a:r>
              <a:rPr lang="es-ES" dirty="0"/>
              <a:t> </a:t>
            </a:r>
            <a:r>
              <a:rPr lang="es-ES" dirty="0" err="1"/>
              <a:t>dignissim</a:t>
            </a:r>
            <a:r>
              <a:rPr lang="es-ES" dirty="0"/>
              <a:t> </a:t>
            </a:r>
            <a:r>
              <a:rPr lang="es-ES" dirty="0" err="1"/>
              <a:t>velit</a:t>
            </a:r>
            <a:r>
              <a:rPr lang="es-ES" dirty="0"/>
              <a:t>. </a:t>
            </a:r>
            <a:r>
              <a:rPr lang="es-ES" dirty="0" err="1"/>
              <a:t>Donec</a:t>
            </a:r>
            <a:r>
              <a:rPr lang="es-ES" dirty="0"/>
              <a:t> </a:t>
            </a:r>
            <a:r>
              <a:rPr lang="es-ES" dirty="0" err="1"/>
              <a:t>molestie</a:t>
            </a:r>
            <a:r>
              <a:rPr lang="es-ES" dirty="0"/>
              <a:t> </a:t>
            </a:r>
            <a:r>
              <a:rPr lang="es-ES" dirty="0" err="1"/>
              <a:t>eu</a:t>
            </a:r>
            <a:r>
              <a:rPr lang="es-ES" dirty="0"/>
              <a:t> </a:t>
            </a:r>
            <a:r>
              <a:rPr lang="es-ES" dirty="0" err="1"/>
              <a:t>enim</a:t>
            </a:r>
            <a:r>
              <a:rPr lang="es-ES" dirty="0"/>
              <a:t> vitae </a:t>
            </a:r>
            <a:r>
              <a:rPr lang="es-ES" dirty="0" err="1"/>
              <a:t>molestie</a:t>
            </a:r>
            <a:r>
              <a:rPr lang="es-ES" dirty="0"/>
              <a:t>.</a:t>
            </a: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 hasCustomPrompt="1"/>
          </p:nvPr>
        </p:nvSpPr>
        <p:spPr>
          <a:xfrm>
            <a:off x="839416" y="1745133"/>
            <a:ext cx="4706982" cy="1077218"/>
          </a:xfrm>
        </p:spPr>
        <p:txBody>
          <a:bodyPr/>
          <a:lstStyle>
            <a:lvl1pPr algn="l">
              <a:defRPr lang="en-US" sz="3200" b="1" kern="1200" baseline="0" dirty="0">
                <a:solidFill>
                  <a:srgbClr val="FFB500"/>
                </a:solidFill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US" dirty="0" err="1"/>
              <a:t>Título</a:t>
            </a:r>
            <a:r>
              <a:rPr lang="en-US" dirty="0"/>
              <a:t> con</a:t>
            </a:r>
            <a:r>
              <a:rPr lang="en-US" baseline="0" dirty="0"/>
              <a:t> </a:t>
            </a:r>
            <a:r>
              <a:rPr lang="en-US" baseline="0" dirty="0" err="1"/>
              <a:t>imagen</a:t>
            </a:r>
            <a:r>
              <a:rPr lang="en-US" baseline="0" dirty="0"/>
              <a:t> y </a:t>
            </a:r>
            <a:r>
              <a:rPr lang="en-US" baseline="0" dirty="0" err="1"/>
              <a:t>columna</a:t>
            </a:r>
            <a:r>
              <a:rPr lang="en-US" baseline="0" dirty="0"/>
              <a:t> de </a:t>
            </a:r>
            <a:r>
              <a:rPr lang="en-US" baseline="0" dirty="0" err="1"/>
              <a:t>texto</a:t>
            </a:r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5"/>
          </p:nvPr>
        </p:nvSpPr>
        <p:spPr>
          <a:xfrm>
            <a:off x="842405" y="5620766"/>
            <a:ext cx="2490014" cy="294808"/>
          </a:xfrm>
        </p:spPr>
        <p:txBody>
          <a:bodyPr/>
          <a:lstStyle/>
          <a:p>
            <a:r>
              <a:rPr lang="es-CO"/>
              <a:t>Pié de página arial 10 pts gris al 50%</a:t>
            </a:r>
            <a:endParaRPr lang="es-ES" dirty="0"/>
          </a:p>
        </p:txBody>
      </p:sp>
      <p:sp>
        <p:nvSpPr>
          <p:cNvPr id="7" name="1 Marcador de título"/>
          <p:cNvSpPr txBox="1">
            <a:spLocks/>
          </p:cNvSpPr>
          <p:nvPr userDrawn="1"/>
        </p:nvSpPr>
        <p:spPr>
          <a:xfrm>
            <a:off x="1487488" y="111584"/>
            <a:ext cx="1632181" cy="58477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</a:rPr>
              <a:t>#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C4A4311-B2E2-4A5D-876D-A2B5034C4A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455" b="76617"/>
          <a:stretch/>
        </p:blipFill>
        <p:spPr>
          <a:xfrm flipH="1">
            <a:off x="-4801" y="-5355"/>
            <a:ext cx="3337220" cy="1485633"/>
          </a:xfrm>
          <a:prstGeom prst="rect">
            <a:avLst/>
          </a:prstGeom>
        </p:spPr>
      </p:pic>
      <p:sp>
        <p:nvSpPr>
          <p:cNvPr id="11" name="6 Marcador de número de diapositiva">
            <a:extLst>
              <a:ext uri="{FF2B5EF4-FFF2-40B4-BE49-F238E27FC236}">
                <a16:creationId xmlns:a16="http://schemas.microsoft.com/office/drawing/2014/main" id="{C4E16793-784D-4E38-98A7-613A9A20554E}"/>
              </a:ext>
            </a:extLst>
          </p:cNvPr>
          <p:cNvSpPr txBox="1">
            <a:spLocks/>
          </p:cNvSpPr>
          <p:nvPr userDrawn="1"/>
        </p:nvSpPr>
        <p:spPr>
          <a:xfrm>
            <a:off x="641075" y="6460112"/>
            <a:ext cx="2844800" cy="27699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200" kern="1200">
                <a:solidFill>
                  <a:srgbClr val="5C473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E0C895-23B3-4812-913F-D19EDC8724AA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57675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521352A-9990-4F86-BE76-835448DC932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CFB2871-6FC1-4A1F-B3BB-F70EDA12C2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99855" y="4170264"/>
            <a:ext cx="6624737" cy="76944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sz="4400" b="1" baseline="0">
                <a:solidFill>
                  <a:srgbClr val="5BC5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Gracias</a:t>
            </a:r>
            <a:endParaRPr lang="en-US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C899243-CCDE-43A4-8ACB-7824157860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57576" b="23855"/>
          <a:stretch/>
        </p:blipFill>
        <p:spPr>
          <a:xfrm>
            <a:off x="0" y="0"/>
            <a:ext cx="4202545" cy="424289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4C15B20-211D-4F78-AF99-2707A89669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65530" b="48530"/>
          <a:stretch/>
        </p:blipFill>
        <p:spPr>
          <a:xfrm>
            <a:off x="7989454" y="0"/>
            <a:ext cx="4202545" cy="352981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0A77B44-631E-441D-B815-678CA4A094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696399" y="6242181"/>
            <a:ext cx="2065587" cy="20816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81C0FE12-8CB5-4BDA-A790-9AD074D12895}"/>
              </a:ext>
            </a:extLst>
          </p:cNvPr>
          <p:cNvSpPr txBox="1"/>
          <p:nvPr userDrawn="1"/>
        </p:nvSpPr>
        <p:spPr>
          <a:xfrm>
            <a:off x="6588940" y="6210475"/>
            <a:ext cx="28010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1200" dirty="0" err="1">
                <a:solidFill>
                  <a:srgbClr val="5E4637"/>
                </a:solidFill>
                <a:latin typeface="+mj-lt"/>
              </a:rPr>
              <a:t>www.bancoagrario.gov.co</a:t>
            </a:r>
            <a:endParaRPr lang="es-CO" sz="1200" dirty="0">
              <a:solidFill>
                <a:srgbClr val="5E4637"/>
              </a:solidFill>
              <a:latin typeface="+mj-lt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1F1B4A75-53EC-4315-9DBA-BE652BC15A9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8" y="6019698"/>
            <a:ext cx="2482024" cy="42194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木先生iPPT">
  <p:cSld name="1_木先生iPP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120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C62CF17F-5A20-4E57-9C24-67CAB1831DE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3392" y="6093297"/>
            <a:ext cx="9697077" cy="24622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just">
              <a:defRPr sz="1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O" dirty="0" err="1"/>
              <a:t>Pié</a:t>
            </a:r>
            <a:r>
              <a:rPr lang="es-CO" dirty="0"/>
              <a:t> de página </a:t>
            </a:r>
            <a:r>
              <a:rPr lang="es-CO" dirty="0" err="1"/>
              <a:t>arial</a:t>
            </a:r>
            <a:r>
              <a:rPr lang="es-CO" dirty="0"/>
              <a:t> 10 </a:t>
            </a:r>
            <a:r>
              <a:rPr lang="es-CO" dirty="0" err="1"/>
              <a:t>pts</a:t>
            </a:r>
            <a:r>
              <a:rPr lang="es-CO" dirty="0"/>
              <a:t> gris al 50%</a:t>
            </a:r>
            <a:endParaRPr lang="es-ES" dirty="0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791744" y="92215"/>
            <a:ext cx="8136565" cy="70788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es-ES" dirty="0"/>
              <a:t>Título de presentación justificado a derecha en </a:t>
            </a:r>
            <a:r>
              <a:rPr lang="es-ES" dirty="0" err="1"/>
              <a:t>arial</a:t>
            </a:r>
            <a:r>
              <a:rPr lang="es-ES" dirty="0"/>
              <a:t> 20 </a:t>
            </a:r>
            <a:r>
              <a:rPr lang="es-ES" dirty="0" err="1"/>
              <a:t>pts</a:t>
            </a:r>
            <a:r>
              <a:rPr lang="es-ES" dirty="0"/>
              <a:t>, negrita y color negro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2831460"/>
            <a:ext cx="10972800" cy="16866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r>
              <a:rPr lang="es-ES" dirty="0"/>
              <a:t>Primer nivel, </a:t>
            </a:r>
            <a:r>
              <a:rPr lang="es-ES" dirty="0" err="1"/>
              <a:t>arial</a:t>
            </a:r>
            <a:r>
              <a:rPr lang="es-ES" dirty="0"/>
              <a:t> 22 </a:t>
            </a:r>
            <a:r>
              <a:rPr lang="es-ES" dirty="0" err="1"/>
              <a:t>pts</a:t>
            </a:r>
            <a:r>
              <a:rPr lang="es-ES" dirty="0"/>
              <a:t> color negro.</a:t>
            </a:r>
          </a:p>
          <a:p>
            <a:pPr lvl="1"/>
            <a:r>
              <a:rPr lang="es-ES" dirty="0"/>
              <a:t>Segundo nivel, 20 </a:t>
            </a:r>
            <a:r>
              <a:rPr lang="es-ES" dirty="0" err="1"/>
              <a:t>pts</a:t>
            </a:r>
            <a:r>
              <a:rPr lang="es-ES" dirty="0"/>
              <a:t> </a:t>
            </a:r>
            <a:r>
              <a:rPr lang="es-ES" dirty="0" err="1"/>
              <a:t>arial</a:t>
            </a:r>
            <a:r>
              <a:rPr lang="es-ES" dirty="0"/>
              <a:t>.</a:t>
            </a:r>
          </a:p>
          <a:p>
            <a:pPr lvl="2"/>
            <a:r>
              <a:rPr lang="es-ES" dirty="0"/>
              <a:t>Tercer nivel, 18 </a:t>
            </a:r>
            <a:r>
              <a:rPr lang="es-ES" dirty="0" err="1"/>
              <a:t>pts</a:t>
            </a:r>
            <a:r>
              <a:rPr lang="es-ES" dirty="0"/>
              <a:t> </a:t>
            </a:r>
            <a:r>
              <a:rPr lang="es-ES" dirty="0" err="1"/>
              <a:t>arial</a:t>
            </a:r>
            <a:r>
              <a:rPr lang="es-ES" dirty="0"/>
              <a:t>.</a:t>
            </a:r>
          </a:p>
          <a:p>
            <a:pPr lvl="3"/>
            <a:r>
              <a:rPr lang="es-ES" dirty="0"/>
              <a:t>Cuarto nivel, 16 </a:t>
            </a:r>
            <a:r>
              <a:rPr lang="es-ES" dirty="0" err="1"/>
              <a:t>pts</a:t>
            </a:r>
            <a:r>
              <a:rPr lang="es-ES" dirty="0"/>
              <a:t> </a:t>
            </a:r>
            <a:r>
              <a:rPr lang="es-ES" dirty="0" err="1"/>
              <a:t>arial</a:t>
            </a:r>
            <a:endParaRPr lang="es-ES" dirty="0"/>
          </a:p>
          <a:p>
            <a:pPr lvl="4"/>
            <a:r>
              <a:rPr lang="es-ES" dirty="0"/>
              <a:t>Quinto nivel, 14 </a:t>
            </a:r>
            <a:r>
              <a:rPr lang="es-ES" dirty="0" err="1"/>
              <a:t>pts</a:t>
            </a:r>
            <a:r>
              <a:rPr lang="es-ES" dirty="0"/>
              <a:t> </a:t>
            </a:r>
            <a:r>
              <a:rPr lang="es-ES" dirty="0" err="1"/>
              <a:t>arial</a:t>
            </a:r>
            <a:endParaRPr lang="en-US" dirty="0"/>
          </a:p>
        </p:txBody>
      </p:sp>
      <p:sp>
        <p:nvSpPr>
          <p:cNvPr id="12" name="6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12224" y="6518582"/>
            <a:ext cx="2844800" cy="276999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CE0C895-23B3-4812-913F-D19EDC8724AA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642CDF9-8FCF-46A1-BB38-4060264B87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83185" t="76663"/>
          <a:stretch/>
        </p:blipFill>
        <p:spPr>
          <a:xfrm>
            <a:off x="10935712" y="5877272"/>
            <a:ext cx="1256287" cy="98072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A64B149-CB9D-411A-A240-A134F16808E3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0"/>
            <a:ext cx="3692703" cy="180856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71" r:id="rId3"/>
    <p:sldLayoutId id="2147483674" r:id="rId4"/>
    <p:sldLayoutId id="2147483663" r:id="rId5"/>
    <p:sldLayoutId id="2147483664" r:id="rId6"/>
    <p:sldLayoutId id="2147483672" r:id="rId7"/>
    <p:sldLayoutId id="2147483666" r:id="rId8"/>
    <p:sldLayoutId id="2147483669" r:id="rId9"/>
    <p:sldLayoutId id="2147483673" r:id="rId10"/>
    <p:sldLayoutId id="2147483670" r:id="rId11"/>
    <p:sldLayoutId id="2147483676" r:id="rId12"/>
  </p:sldLayoutIdLst>
  <p:hf hdr="0" ftr="0"/>
  <p:txStyles>
    <p:titleStyle>
      <a:lvl1pPr algn="r" defTabSz="9144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sv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12" Type="http://schemas.openxmlformats.org/officeDocument/2006/relationships/image" Target="../media/image23.png"/><Relationship Id="rId17" Type="http://schemas.openxmlformats.org/officeDocument/2006/relationships/image" Target="../media/image28.svg"/><Relationship Id="rId2" Type="http://schemas.openxmlformats.org/officeDocument/2006/relationships/image" Target="../media/image1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svg"/><Relationship Id="rId5" Type="http://schemas.openxmlformats.org/officeDocument/2006/relationships/image" Target="../media/image16.svg"/><Relationship Id="rId15" Type="http://schemas.openxmlformats.org/officeDocument/2006/relationships/image" Target="../media/image2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Relationship Id="rId14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41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1.svg"/><Relationship Id="rId7" Type="http://schemas.openxmlformats.org/officeDocument/2006/relationships/image" Target="../media/image53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svg"/><Relationship Id="rId5" Type="http://schemas.openxmlformats.org/officeDocument/2006/relationships/image" Target="../media/image26.svg"/><Relationship Id="rId10" Type="http://schemas.openxmlformats.org/officeDocument/2006/relationships/image" Target="../media/image56.png"/><Relationship Id="rId4" Type="http://schemas.openxmlformats.org/officeDocument/2006/relationships/image" Target="../media/image25.png"/><Relationship Id="rId9" Type="http://schemas.openxmlformats.org/officeDocument/2006/relationships/image" Target="../media/image55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13" Type="http://schemas.openxmlformats.org/officeDocument/2006/relationships/image" Target="../media/image64.png"/><Relationship Id="rId18" Type="http://schemas.openxmlformats.org/officeDocument/2006/relationships/image" Target="../media/image69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58.png"/><Relationship Id="rId12" Type="http://schemas.openxmlformats.org/officeDocument/2006/relationships/image" Target="../media/image63.svg"/><Relationship Id="rId17" Type="http://schemas.openxmlformats.org/officeDocument/2006/relationships/image" Target="../media/image68.png"/><Relationship Id="rId2" Type="http://schemas.openxmlformats.org/officeDocument/2006/relationships/diagramData" Target="../diagrams/data1.xml"/><Relationship Id="rId16" Type="http://schemas.openxmlformats.org/officeDocument/2006/relationships/image" Target="../media/image67.sv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62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66.png"/><Relationship Id="rId10" Type="http://schemas.openxmlformats.org/officeDocument/2006/relationships/image" Target="../media/image61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0.png"/><Relationship Id="rId14" Type="http://schemas.openxmlformats.org/officeDocument/2006/relationships/image" Target="../media/image65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>
            <a:extLst>
              <a:ext uri="{FF2B5EF4-FFF2-40B4-BE49-F238E27FC236}">
                <a16:creationId xmlns:a16="http://schemas.microsoft.com/office/drawing/2014/main" id="{4D09BECD-CF2E-4C51-AEA7-1B8179554017}"/>
              </a:ext>
            </a:extLst>
          </p:cNvPr>
          <p:cNvSpPr txBox="1">
            <a:spLocks/>
          </p:cNvSpPr>
          <p:nvPr/>
        </p:nvSpPr>
        <p:spPr>
          <a:xfrm>
            <a:off x="5493989" y="3435776"/>
            <a:ext cx="6674100" cy="40011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600" b="1" kern="1200" baseline="0">
                <a:solidFill>
                  <a:srgbClr val="5C473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" sz="2000" dirty="0"/>
              <a:t>CICLO 1-2023 PAGOS RENTA CIUDADANA</a:t>
            </a:r>
          </a:p>
        </p:txBody>
      </p:sp>
      <p:sp>
        <p:nvSpPr>
          <p:cNvPr id="6" name="3 Marcador de texto">
            <a:extLst>
              <a:ext uri="{FF2B5EF4-FFF2-40B4-BE49-F238E27FC236}">
                <a16:creationId xmlns:a16="http://schemas.microsoft.com/office/drawing/2014/main" id="{A2F2EE13-9D2D-4DD2-8F7A-F6512F0B4305}"/>
              </a:ext>
            </a:extLst>
          </p:cNvPr>
          <p:cNvSpPr txBox="1">
            <a:spLocks/>
          </p:cNvSpPr>
          <p:nvPr/>
        </p:nvSpPr>
        <p:spPr>
          <a:xfrm>
            <a:off x="5926038" y="4101211"/>
            <a:ext cx="6242051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68580" indent="0" algn="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6000"/>
              <a:buFont typeface="Wingdings 2" pitchFamily="18" charset="2"/>
              <a:buNone/>
              <a:defRPr sz="1600" i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/>
              <a:t>Informe de pagos en Oficinas, Cajas Extendidas, Giro Electrónico, Efecty y Movii realizados entre el 28 abril  al 30 mayo 2023  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2D68650-F9D4-4394-874D-6EE2DBD6A5E4}"/>
              </a:ext>
            </a:extLst>
          </p:cNvPr>
          <p:cNvSpPr txBox="1"/>
          <p:nvPr/>
        </p:nvSpPr>
        <p:spPr>
          <a:xfrm>
            <a:off x="7681149" y="4941168"/>
            <a:ext cx="44869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dirty="0"/>
              <a:t>Vicepresidencia de operaciones </a:t>
            </a:r>
          </a:p>
          <a:p>
            <a:pPr algn="r"/>
            <a:r>
              <a:rPr lang="es-CO" dirty="0"/>
              <a:t>Gerencia operativa de convenios </a:t>
            </a:r>
          </a:p>
          <a:p>
            <a:pPr algn="r"/>
            <a:r>
              <a:rPr lang="es-CO" dirty="0"/>
              <a:t>Junio 2023</a:t>
            </a:r>
          </a:p>
        </p:txBody>
      </p:sp>
    </p:spTree>
    <p:extLst>
      <p:ext uri="{BB962C8B-B14F-4D97-AF65-F5344CB8AC3E}">
        <p14:creationId xmlns:p14="http://schemas.microsoft.com/office/powerpoint/2010/main" val="2496422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iagrama de flujo: proceso 20">
            <a:extLst>
              <a:ext uri="{FF2B5EF4-FFF2-40B4-BE49-F238E27FC236}">
                <a16:creationId xmlns:a16="http://schemas.microsoft.com/office/drawing/2014/main" id="{17529228-E5DF-424A-BD01-BB966663917D}"/>
              </a:ext>
            </a:extLst>
          </p:cNvPr>
          <p:cNvSpPr/>
          <p:nvPr/>
        </p:nvSpPr>
        <p:spPr>
          <a:xfrm>
            <a:off x="81516" y="723605"/>
            <a:ext cx="4377447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PREPARACION… </a:t>
            </a:r>
          </a:p>
        </p:txBody>
      </p:sp>
      <p:pic>
        <p:nvPicPr>
          <p:cNvPr id="22" name="Gráfico 21" descr="Búsqueda de carpetas con relleno sólido">
            <a:extLst>
              <a:ext uri="{FF2B5EF4-FFF2-40B4-BE49-F238E27FC236}">
                <a16:creationId xmlns:a16="http://schemas.microsoft.com/office/drawing/2014/main" id="{C51DDB01-CE05-4854-A637-F154F33FA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3349" y="1553428"/>
            <a:ext cx="1134139" cy="1134139"/>
          </a:xfrm>
          <a:prstGeom prst="rect">
            <a:avLst/>
          </a:prstGeom>
        </p:spPr>
      </p:pic>
      <p:sp>
        <p:nvSpPr>
          <p:cNvPr id="23" name="Flecha: cheurón 22">
            <a:extLst>
              <a:ext uri="{FF2B5EF4-FFF2-40B4-BE49-F238E27FC236}">
                <a16:creationId xmlns:a16="http://schemas.microsoft.com/office/drawing/2014/main" id="{3500DE73-D43D-4F1D-BBA3-BF16EEB66FFB}"/>
              </a:ext>
            </a:extLst>
          </p:cNvPr>
          <p:cNvSpPr/>
          <p:nvPr/>
        </p:nvSpPr>
        <p:spPr>
          <a:xfrm>
            <a:off x="1881201" y="2121337"/>
            <a:ext cx="1020726" cy="816936"/>
          </a:xfrm>
          <a:prstGeom prst="chevr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24" name="Flecha: cheurón 23">
            <a:extLst>
              <a:ext uri="{FF2B5EF4-FFF2-40B4-BE49-F238E27FC236}">
                <a16:creationId xmlns:a16="http://schemas.microsoft.com/office/drawing/2014/main" id="{C7CA604F-018C-4AE3-AE74-65EB4BD047CA}"/>
              </a:ext>
            </a:extLst>
          </p:cNvPr>
          <p:cNvSpPr/>
          <p:nvPr/>
        </p:nvSpPr>
        <p:spPr>
          <a:xfrm>
            <a:off x="1839559" y="3164930"/>
            <a:ext cx="1034900" cy="816048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25" name="Flecha: cheurón 24">
            <a:extLst>
              <a:ext uri="{FF2B5EF4-FFF2-40B4-BE49-F238E27FC236}">
                <a16:creationId xmlns:a16="http://schemas.microsoft.com/office/drawing/2014/main" id="{B9CF7373-75D9-4B4C-B248-01541C1B5F3D}"/>
              </a:ext>
            </a:extLst>
          </p:cNvPr>
          <p:cNvSpPr/>
          <p:nvPr/>
        </p:nvSpPr>
        <p:spPr>
          <a:xfrm>
            <a:off x="6897267" y="2088070"/>
            <a:ext cx="1063253" cy="862127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26" name="Flecha: cheurón 25">
            <a:extLst>
              <a:ext uri="{FF2B5EF4-FFF2-40B4-BE49-F238E27FC236}">
                <a16:creationId xmlns:a16="http://schemas.microsoft.com/office/drawing/2014/main" id="{02DE3167-E190-4FD7-843D-E394DE4885BE}"/>
              </a:ext>
            </a:extLst>
          </p:cNvPr>
          <p:cNvSpPr/>
          <p:nvPr/>
        </p:nvSpPr>
        <p:spPr>
          <a:xfrm>
            <a:off x="6861709" y="3202421"/>
            <a:ext cx="1063254" cy="816048"/>
          </a:xfrm>
          <a:prstGeom prst="chevr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27" name="Flecha: cheurón 26">
            <a:extLst>
              <a:ext uri="{FF2B5EF4-FFF2-40B4-BE49-F238E27FC236}">
                <a16:creationId xmlns:a16="http://schemas.microsoft.com/office/drawing/2014/main" id="{66394D7C-F81A-48AC-8C36-F9A99BFA1CE2}"/>
              </a:ext>
            </a:extLst>
          </p:cNvPr>
          <p:cNvSpPr/>
          <p:nvPr/>
        </p:nvSpPr>
        <p:spPr>
          <a:xfrm>
            <a:off x="1776800" y="4216187"/>
            <a:ext cx="1080977" cy="816048"/>
          </a:xfrm>
          <a:prstGeom prst="chevr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sp>
        <p:nvSpPr>
          <p:cNvPr id="28" name="Flecha: cheurón 27">
            <a:extLst>
              <a:ext uri="{FF2B5EF4-FFF2-40B4-BE49-F238E27FC236}">
                <a16:creationId xmlns:a16="http://schemas.microsoft.com/office/drawing/2014/main" id="{7E853E0F-1108-4B2F-B823-6643B390CA38}"/>
              </a:ext>
            </a:extLst>
          </p:cNvPr>
          <p:cNvSpPr/>
          <p:nvPr/>
        </p:nvSpPr>
        <p:spPr>
          <a:xfrm>
            <a:off x="2711752" y="2113660"/>
            <a:ext cx="3264978" cy="862128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 14/04/2023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Firma del contrato </a:t>
            </a:r>
          </a:p>
        </p:txBody>
      </p:sp>
      <p:sp>
        <p:nvSpPr>
          <p:cNvPr id="29" name="Flecha: cheurón 28">
            <a:extLst>
              <a:ext uri="{FF2B5EF4-FFF2-40B4-BE49-F238E27FC236}">
                <a16:creationId xmlns:a16="http://schemas.microsoft.com/office/drawing/2014/main" id="{D47568F3-40ED-48A0-9005-F41EBDCC3FE6}"/>
              </a:ext>
            </a:extLst>
          </p:cNvPr>
          <p:cNvSpPr/>
          <p:nvPr/>
        </p:nvSpPr>
        <p:spPr>
          <a:xfrm>
            <a:off x="7687341" y="2049441"/>
            <a:ext cx="3482259" cy="875295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22/04/2023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Base definitiva enviada por PS </a:t>
            </a:r>
          </a:p>
        </p:txBody>
      </p:sp>
      <p:sp>
        <p:nvSpPr>
          <p:cNvPr id="30" name="Flecha: cheurón 29">
            <a:extLst>
              <a:ext uri="{FF2B5EF4-FFF2-40B4-BE49-F238E27FC236}">
                <a16:creationId xmlns:a16="http://schemas.microsoft.com/office/drawing/2014/main" id="{C7C28286-3541-4ABD-A283-93ECF2F6E7C6}"/>
              </a:ext>
            </a:extLst>
          </p:cNvPr>
          <p:cNvSpPr/>
          <p:nvPr/>
        </p:nvSpPr>
        <p:spPr>
          <a:xfrm>
            <a:off x="2711751" y="3221556"/>
            <a:ext cx="3264978" cy="816935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26/04/2023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Validaciones internas  BAC </a:t>
            </a:r>
          </a:p>
        </p:txBody>
      </p:sp>
      <p:sp>
        <p:nvSpPr>
          <p:cNvPr id="31" name="Flecha: cheurón 30">
            <a:extLst>
              <a:ext uri="{FF2B5EF4-FFF2-40B4-BE49-F238E27FC236}">
                <a16:creationId xmlns:a16="http://schemas.microsoft.com/office/drawing/2014/main" id="{181D8C4F-3543-4059-B9F2-A3075A4FAF66}"/>
              </a:ext>
            </a:extLst>
          </p:cNvPr>
          <p:cNvSpPr/>
          <p:nvPr/>
        </p:nvSpPr>
        <p:spPr>
          <a:xfrm>
            <a:off x="2688478" y="4257372"/>
            <a:ext cx="3433240" cy="868877"/>
          </a:xfrm>
          <a:prstGeom prst="chevr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28-29/04/2023 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Cargue de archivos BAC </a:t>
            </a:r>
          </a:p>
        </p:txBody>
      </p:sp>
      <p:sp>
        <p:nvSpPr>
          <p:cNvPr id="32" name="Flecha: cheurón 31">
            <a:extLst>
              <a:ext uri="{FF2B5EF4-FFF2-40B4-BE49-F238E27FC236}">
                <a16:creationId xmlns:a16="http://schemas.microsoft.com/office/drawing/2014/main" id="{65409BD7-B96F-457B-A51F-BE0CA2030617}"/>
              </a:ext>
            </a:extLst>
          </p:cNvPr>
          <p:cNvSpPr/>
          <p:nvPr/>
        </p:nvSpPr>
        <p:spPr>
          <a:xfrm>
            <a:off x="7646276" y="4274447"/>
            <a:ext cx="3482259" cy="816048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2/05/2023 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Cargue de archivos MOVII </a:t>
            </a:r>
          </a:p>
        </p:txBody>
      </p:sp>
      <p:sp>
        <p:nvSpPr>
          <p:cNvPr id="33" name="Flecha: cheurón 32">
            <a:extLst>
              <a:ext uri="{FF2B5EF4-FFF2-40B4-BE49-F238E27FC236}">
                <a16:creationId xmlns:a16="http://schemas.microsoft.com/office/drawing/2014/main" id="{DC8E8E2F-9612-4233-8CA8-C4020943DD5B}"/>
              </a:ext>
            </a:extLst>
          </p:cNvPr>
          <p:cNvSpPr/>
          <p:nvPr/>
        </p:nvSpPr>
        <p:spPr>
          <a:xfrm>
            <a:off x="7646277" y="3164930"/>
            <a:ext cx="3482259" cy="868877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26-28/04/2023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Alistamiento de archivos </a:t>
            </a:r>
          </a:p>
        </p:txBody>
      </p:sp>
      <p:sp>
        <p:nvSpPr>
          <p:cNvPr id="34" name="Flecha: cheurón 33">
            <a:extLst>
              <a:ext uri="{FF2B5EF4-FFF2-40B4-BE49-F238E27FC236}">
                <a16:creationId xmlns:a16="http://schemas.microsoft.com/office/drawing/2014/main" id="{57827E71-5C29-4514-BEB4-5728A6091772}"/>
              </a:ext>
            </a:extLst>
          </p:cNvPr>
          <p:cNvSpPr/>
          <p:nvPr/>
        </p:nvSpPr>
        <p:spPr>
          <a:xfrm>
            <a:off x="6756012" y="4299908"/>
            <a:ext cx="1063254" cy="816048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tx1"/>
              </a:solidFill>
            </a:endParaRPr>
          </a:p>
        </p:txBody>
      </p:sp>
      <p:pic>
        <p:nvPicPr>
          <p:cNvPr id="35" name="Gráfico 34" descr="Contrato con relleno sólido">
            <a:extLst>
              <a:ext uri="{FF2B5EF4-FFF2-40B4-BE49-F238E27FC236}">
                <a16:creationId xmlns:a16="http://schemas.microsoft.com/office/drawing/2014/main" id="{8B2FD551-7D39-4DE3-8154-5A575A15F3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83075" y="2311637"/>
            <a:ext cx="451002" cy="451002"/>
          </a:xfrm>
          <a:prstGeom prst="rect">
            <a:avLst/>
          </a:prstGeom>
        </p:spPr>
      </p:pic>
      <p:pic>
        <p:nvPicPr>
          <p:cNvPr id="36" name="Gráfico 35" descr="Informática en la nube con relleno sólido">
            <a:extLst>
              <a:ext uri="{FF2B5EF4-FFF2-40B4-BE49-F238E27FC236}">
                <a16:creationId xmlns:a16="http://schemas.microsoft.com/office/drawing/2014/main" id="{8974351C-DA1F-4461-98CE-0DDD07FAD2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49005" y="3330566"/>
            <a:ext cx="379227" cy="506816"/>
          </a:xfrm>
          <a:prstGeom prst="rect">
            <a:avLst/>
          </a:prstGeom>
        </p:spPr>
      </p:pic>
      <p:pic>
        <p:nvPicPr>
          <p:cNvPr id="37" name="Gráfico 36" descr="Portapapeles comprobado con relleno sólido">
            <a:extLst>
              <a:ext uri="{FF2B5EF4-FFF2-40B4-BE49-F238E27FC236}">
                <a16:creationId xmlns:a16="http://schemas.microsoft.com/office/drawing/2014/main" id="{0B04A3FA-714D-457B-A3AF-555C887B5D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02136" y="4354772"/>
            <a:ext cx="609615" cy="515675"/>
          </a:xfrm>
          <a:prstGeom prst="rect">
            <a:avLst/>
          </a:prstGeom>
        </p:spPr>
      </p:pic>
      <p:pic>
        <p:nvPicPr>
          <p:cNvPr id="38" name="Gráfico 37" descr="Marca de insignia con relleno sólido">
            <a:extLst>
              <a:ext uri="{FF2B5EF4-FFF2-40B4-BE49-F238E27FC236}">
                <a16:creationId xmlns:a16="http://schemas.microsoft.com/office/drawing/2014/main" id="{6A7A9693-644D-4A44-A351-767B7905233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272570" y="2227750"/>
            <a:ext cx="546696" cy="546696"/>
          </a:xfrm>
          <a:prstGeom prst="rect">
            <a:avLst/>
          </a:prstGeom>
        </p:spPr>
      </p:pic>
      <p:pic>
        <p:nvPicPr>
          <p:cNvPr id="39" name="Gráfico 38" descr="Insignia de portapapeles con relleno sólido">
            <a:extLst>
              <a:ext uri="{FF2B5EF4-FFF2-40B4-BE49-F238E27FC236}">
                <a16:creationId xmlns:a16="http://schemas.microsoft.com/office/drawing/2014/main" id="{CDCFB02A-871E-4686-9D35-1E225018B8E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233381" y="3278109"/>
            <a:ext cx="498286" cy="559273"/>
          </a:xfrm>
          <a:prstGeom prst="rect">
            <a:avLst/>
          </a:prstGeom>
        </p:spPr>
      </p:pic>
      <p:sp>
        <p:nvSpPr>
          <p:cNvPr id="40" name="Flecha: cheurón 39">
            <a:extLst>
              <a:ext uri="{FF2B5EF4-FFF2-40B4-BE49-F238E27FC236}">
                <a16:creationId xmlns:a16="http://schemas.microsoft.com/office/drawing/2014/main" id="{22E6CD53-C61C-444A-B929-2C517837D473}"/>
              </a:ext>
            </a:extLst>
          </p:cNvPr>
          <p:cNvSpPr/>
          <p:nvPr/>
        </p:nvSpPr>
        <p:spPr>
          <a:xfrm>
            <a:off x="2628232" y="5318347"/>
            <a:ext cx="3588702" cy="816048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02/05/2023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 Cargue de archivos EFECTY  </a:t>
            </a:r>
          </a:p>
        </p:txBody>
      </p:sp>
      <p:sp>
        <p:nvSpPr>
          <p:cNvPr id="41" name="Flecha: cheurón 40">
            <a:extLst>
              <a:ext uri="{FF2B5EF4-FFF2-40B4-BE49-F238E27FC236}">
                <a16:creationId xmlns:a16="http://schemas.microsoft.com/office/drawing/2014/main" id="{8661A83D-8121-4E82-BF2B-B86047EB863C}"/>
              </a:ext>
            </a:extLst>
          </p:cNvPr>
          <p:cNvSpPr/>
          <p:nvPr/>
        </p:nvSpPr>
        <p:spPr>
          <a:xfrm>
            <a:off x="7676071" y="5300182"/>
            <a:ext cx="3482259" cy="868877"/>
          </a:xfrm>
          <a:prstGeom prst="chevron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 29/04 al 30/05/2023</a:t>
            </a:r>
          </a:p>
          <a:p>
            <a:pPr algn="ctr"/>
            <a:r>
              <a:rPr lang="es-CO" dirty="0">
                <a:solidFill>
                  <a:schemeClr val="accent1">
                    <a:lumMod val="75000"/>
                  </a:schemeClr>
                </a:solidFill>
              </a:rPr>
              <a:t>Ejecución de pagos  </a:t>
            </a:r>
          </a:p>
        </p:txBody>
      </p:sp>
      <p:sp>
        <p:nvSpPr>
          <p:cNvPr id="42" name="Flecha: cheurón 41">
            <a:extLst>
              <a:ext uri="{FF2B5EF4-FFF2-40B4-BE49-F238E27FC236}">
                <a16:creationId xmlns:a16="http://schemas.microsoft.com/office/drawing/2014/main" id="{A85F981C-7B85-4EAE-9239-2AA33E100B90}"/>
              </a:ext>
            </a:extLst>
          </p:cNvPr>
          <p:cNvSpPr/>
          <p:nvPr/>
        </p:nvSpPr>
        <p:spPr>
          <a:xfrm>
            <a:off x="1737222" y="5262562"/>
            <a:ext cx="1020726" cy="816936"/>
          </a:xfrm>
          <a:prstGeom prst="chevr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43" name="Flecha: cheurón 42">
            <a:extLst>
              <a:ext uri="{FF2B5EF4-FFF2-40B4-BE49-F238E27FC236}">
                <a16:creationId xmlns:a16="http://schemas.microsoft.com/office/drawing/2014/main" id="{CD7766D7-52A1-48EF-B36C-C5ADC55702ED}"/>
              </a:ext>
            </a:extLst>
          </p:cNvPr>
          <p:cNvSpPr/>
          <p:nvPr/>
        </p:nvSpPr>
        <p:spPr>
          <a:xfrm>
            <a:off x="6787934" y="5325643"/>
            <a:ext cx="1020726" cy="843416"/>
          </a:xfrm>
          <a:prstGeom prst="chevr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pic>
        <p:nvPicPr>
          <p:cNvPr id="44" name="Gráfico 43" descr="Transfer1 con relleno sólido">
            <a:extLst>
              <a:ext uri="{FF2B5EF4-FFF2-40B4-BE49-F238E27FC236}">
                <a16:creationId xmlns:a16="http://schemas.microsoft.com/office/drawing/2014/main" id="{93EC61E8-486E-4327-AD38-768B9534445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205845" y="5466813"/>
            <a:ext cx="498286" cy="535613"/>
          </a:xfrm>
          <a:prstGeom prst="rect">
            <a:avLst/>
          </a:prstGeom>
        </p:spPr>
      </p:pic>
      <p:pic>
        <p:nvPicPr>
          <p:cNvPr id="45" name="Gráfico 44" descr="Carpeta abierta con relleno sólido">
            <a:extLst>
              <a:ext uri="{FF2B5EF4-FFF2-40B4-BE49-F238E27FC236}">
                <a16:creationId xmlns:a16="http://schemas.microsoft.com/office/drawing/2014/main" id="{4C7464D7-4324-4C11-892E-D83BFC27746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171830" y="5391066"/>
            <a:ext cx="470226" cy="470226"/>
          </a:xfrm>
          <a:prstGeom prst="rect">
            <a:avLst/>
          </a:prstGeom>
        </p:spPr>
      </p:pic>
      <p:pic>
        <p:nvPicPr>
          <p:cNvPr id="46" name="Gráfico 45" descr="Carpeta abierta con relleno sólido">
            <a:extLst>
              <a:ext uri="{FF2B5EF4-FFF2-40B4-BE49-F238E27FC236}">
                <a16:creationId xmlns:a16="http://schemas.microsoft.com/office/drawing/2014/main" id="{F1C40027-F68E-477E-87E3-0F0BBFC1F65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205845" y="4423348"/>
            <a:ext cx="470226" cy="47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65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F35C6D3-FD05-4DF8-8405-50E7B0503CA5}"/>
              </a:ext>
            </a:extLst>
          </p:cNvPr>
          <p:cNvSpPr/>
          <p:nvPr/>
        </p:nvSpPr>
        <p:spPr>
          <a:xfrm>
            <a:off x="2733184" y="548681"/>
            <a:ext cx="3045829" cy="564204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CANALES DE PAGO </a:t>
            </a: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B102F33-DDAF-411A-8984-F65541DADDEB}"/>
              </a:ext>
            </a:extLst>
          </p:cNvPr>
          <p:cNvSpPr/>
          <p:nvPr/>
        </p:nvSpPr>
        <p:spPr>
          <a:xfrm>
            <a:off x="6219613" y="548680"/>
            <a:ext cx="2927834" cy="564204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MEDIO DE PAGO  </a:t>
            </a:r>
          </a:p>
        </p:txBody>
      </p:sp>
      <p:sp>
        <p:nvSpPr>
          <p:cNvPr id="4" name="95 Rectángulo redondeado">
            <a:extLst>
              <a:ext uri="{FF2B5EF4-FFF2-40B4-BE49-F238E27FC236}">
                <a16:creationId xmlns:a16="http://schemas.microsoft.com/office/drawing/2014/main" id="{AF15AF35-BF9E-407A-A982-1DBE82AD476D}"/>
              </a:ext>
            </a:extLst>
          </p:cNvPr>
          <p:cNvSpPr/>
          <p:nvPr/>
        </p:nvSpPr>
        <p:spPr>
          <a:xfrm>
            <a:off x="2851178" y="1574318"/>
            <a:ext cx="2927835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EFECTY</a:t>
            </a:r>
            <a:r>
              <a:rPr lang="es-CO" sz="28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</a:t>
            </a:r>
            <a:r>
              <a:rPr lang="es-CO" sz="11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                                   </a:t>
            </a:r>
            <a:endParaRPr lang="es-ES_tradnl" sz="11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5" name="95 Rectángulo redondeado">
            <a:extLst>
              <a:ext uri="{FF2B5EF4-FFF2-40B4-BE49-F238E27FC236}">
                <a16:creationId xmlns:a16="http://schemas.microsoft.com/office/drawing/2014/main" id="{D1326041-05B2-4721-B3C2-14FA7BF95A8D}"/>
              </a:ext>
            </a:extLst>
          </p:cNvPr>
          <p:cNvSpPr/>
          <p:nvPr/>
        </p:nvSpPr>
        <p:spPr>
          <a:xfrm>
            <a:off x="2890741" y="3913054"/>
            <a:ext cx="2913372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000" b="0" i="0" u="none" strike="noStrike" kern="0" cap="none" spc="0" normalizeH="0" baseline="0" noProof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OFICINAS</a:t>
            </a:r>
            <a:r>
              <a:rPr kumimoji="0" lang="es-CO" sz="1100" b="0" i="0" u="none" strike="noStrike" kern="0" cap="none" spc="0" normalizeH="0" baseline="0" noProof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</a:t>
            </a:r>
            <a:endParaRPr kumimoji="0" lang="es-ES_tradnl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95 Rectángulo redondeado">
            <a:extLst>
              <a:ext uri="{FF2B5EF4-FFF2-40B4-BE49-F238E27FC236}">
                <a16:creationId xmlns:a16="http://schemas.microsoft.com/office/drawing/2014/main" id="{314821D5-83E4-4CE5-86B9-DB214DADC6A0}"/>
              </a:ext>
            </a:extLst>
          </p:cNvPr>
          <p:cNvSpPr/>
          <p:nvPr/>
        </p:nvSpPr>
        <p:spPr>
          <a:xfrm>
            <a:off x="2854762" y="2317194"/>
            <a:ext cx="2927835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000" b="0" i="0" u="none" strike="noStrike" kern="0" cap="none" spc="0" normalizeH="0" baseline="0" noProof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MOVII</a:t>
            </a:r>
            <a:endParaRPr kumimoji="0" lang="es-ES_tradnl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95 Rectángulo redondeado">
            <a:extLst>
              <a:ext uri="{FF2B5EF4-FFF2-40B4-BE49-F238E27FC236}">
                <a16:creationId xmlns:a16="http://schemas.microsoft.com/office/drawing/2014/main" id="{923A1925-571D-4388-9E18-225F9B8CBE09}"/>
              </a:ext>
            </a:extLst>
          </p:cNvPr>
          <p:cNvSpPr/>
          <p:nvPr/>
        </p:nvSpPr>
        <p:spPr>
          <a:xfrm>
            <a:off x="2890741" y="4672547"/>
            <a:ext cx="2913372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000" b="0" i="0" u="none" strike="noStrike" kern="0" cap="none" spc="0" normalizeH="0" baseline="0" noProof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ATM – CAJERO AUT. </a:t>
            </a:r>
            <a:endParaRPr kumimoji="0" lang="es-ES_tradnl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95 Rectángulo redondeado">
            <a:extLst>
              <a:ext uri="{FF2B5EF4-FFF2-40B4-BE49-F238E27FC236}">
                <a16:creationId xmlns:a16="http://schemas.microsoft.com/office/drawing/2014/main" id="{8669A030-5135-43C9-B316-DFBB57B80AB0}"/>
              </a:ext>
            </a:extLst>
          </p:cNvPr>
          <p:cNvSpPr/>
          <p:nvPr/>
        </p:nvSpPr>
        <p:spPr>
          <a:xfrm>
            <a:off x="2890741" y="5385070"/>
            <a:ext cx="2913372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000" b="0" i="0" u="none" strike="noStrike" kern="0" cap="none" spc="0" normalizeH="0" baseline="0" noProof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CORRESPONSALES </a:t>
            </a:r>
            <a:endParaRPr kumimoji="0" lang="es-ES_tradnl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95 Rectángulo redondeado">
            <a:extLst>
              <a:ext uri="{FF2B5EF4-FFF2-40B4-BE49-F238E27FC236}">
                <a16:creationId xmlns:a16="http://schemas.microsoft.com/office/drawing/2014/main" id="{E3DE484A-43EF-4591-88A9-AD8264911E6C}"/>
              </a:ext>
            </a:extLst>
          </p:cNvPr>
          <p:cNvSpPr/>
          <p:nvPr/>
        </p:nvSpPr>
        <p:spPr>
          <a:xfrm>
            <a:off x="6219618" y="1574318"/>
            <a:ext cx="3586993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GIRO</a:t>
            </a:r>
            <a:r>
              <a:rPr lang="es-CO" sz="28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</a:t>
            </a:r>
            <a:r>
              <a:rPr lang="es-CO" sz="11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                                   </a:t>
            </a:r>
            <a:endParaRPr lang="es-ES_tradnl" sz="11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10" name="95 Rectángulo redondeado">
            <a:extLst>
              <a:ext uri="{FF2B5EF4-FFF2-40B4-BE49-F238E27FC236}">
                <a16:creationId xmlns:a16="http://schemas.microsoft.com/office/drawing/2014/main" id="{07F831C1-A88F-4763-BA80-071C140D0CDB}"/>
              </a:ext>
            </a:extLst>
          </p:cNvPr>
          <p:cNvSpPr/>
          <p:nvPr/>
        </p:nvSpPr>
        <p:spPr>
          <a:xfrm>
            <a:off x="6219618" y="2317194"/>
            <a:ext cx="3586993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BANCARIZADO -BILLETERA</a:t>
            </a:r>
            <a:r>
              <a:rPr lang="es-CO" sz="28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</a:t>
            </a:r>
            <a:r>
              <a:rPr lang="es-CO" sz="11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                                   </a:t>
            </a:r>
            <a:endParaRPr lang="es-ES_tradnl" sz="11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11" name="95 Rectángulo redondeado">
            <a:extLst>
              <a:ext uri="{FF2B5EF4-FFF2-40B4-BE49-F238E27FC236}">
                <a16:creationId xmlns:a16="http://schemas.microsoft.com/office/drawing/2014/main" id="{9E6B982A-6064-42A5-8244-A43B375C45DD}"/>
              </a:ext>
            </a:extLst>
          </p:cNvPr>
          <p:cNvSpPr/>
          <p:nvPr/>
        </p:nvSpPr>
        <p:spPr>
          <a:xfrm>
            <a:off x="6219617" y="3080961"/>
            <a:ext cx="3586993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GIRO</a:t>
            </a:r>
            <a:endParaRPr lang="es-ES_tradnl" sz="20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12" name="95 Rectángulo redondeado">
            <a:extLst>
              <a:ext uri="{FF2B5EF4-FFF2-40B4-BE49-F238E27FC236}">
                <a16:creationId xmlns:a16="http://schemas.microsoft.com/office/drawing/2014/main" id="{4AD450F1-8D07-4374-89E8-67DCCC651ED1}"/>
              </a:ext>
            </a:extLst>
          </p:cNvPr>
          <p:cNvSpPr/>
          <p:nvPr/>
        </p:nvSpPr>
        <p:spPr>
          <a:xfrm>
            <a:off x="6214341" y="3876873"/>
            <a:ext cx="3592558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GIRO Y ABONO CTA CAE                      </a:t>
            </a:r>
            <a:r>
              <a:rPr lang="es-ES_tradnl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</a:t>
            </a:r>
          </a:p>
        </p:txBody>
      </p:sp>
      <p:sp>
        <p:nvSpPr>
          <p:cNvPr id="13" name="95 Rectángulo redondeado">
            <a:extLst>
              <a:ext uri="{FF2B5EF4-FFF2-40B4-BE49-F238E27FC236}">
                <a16:creationId xmlns:a16="http://schemas.microsoft.com/office/drawing/2014/main" id="{C1402933-D229-4ACB-BDB1-C23587AFEE8A}"/>
              </a:ext>
            </a:extLst>
          </p:cNvPr>
          <p:cNvSpPr/>
          <p:nvPr/>
        </p:nvSpPr>
        <p:spPr>
          <a:xfrm>
            <a:off x="6219614" y="4675253"/>
            <a:ext cx="3586995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GIRO ELECTRÓNICO Y BANCARIZADOS</a:t>
            </a:r>
            <a:endParaRPr lang="es-ES_tradnl" sz="20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14" name="95 Rectángulo redondeado">
            <a:extLst>
              <a:ext uri="{FF2B5EF4-FFF2-40B4-BE49-F238E27FC236}">
                <a16:creationId xmlns:a16="http://schemas.microsoft.com/office/drawing/2014/main" id="{CF260A92-0443-4808-AEE6-AA7D28B55B1B}"/>
              </a:ext>
            </a:extLst>
          </p:cNvPr>
          <p:cNvSpPr/>
          <p:nvPr/>
        </p:nvSpPr>
        <p:spPr>
          <a:xfrm>
            <a:off x="2873256" y="3113467"/>
            <a:ext cx="2913372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CAJAS EXTENDIDAS</a:t>
            </a:r>
            <a:r>
              <a:rPr kumimoji="0" lang="es-CO" sz="2000" b="0" i="0" u="none" strike="noStrike" kern="0" cap="none" spc="0" normalizeH="0" baseline="0" noProof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 </a:t>
            </a:r>
            <a:endParaRPr kumimoji="0" lang="es-ES_tradnl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95 Rectángulo redondeado">
            <a:extLst>
              <a:ext uri="{FF2B5EF4-FFF2-40B4-BE49-F238E27FC236}">
                <a16:creationId xmlns:a16="http://schemas.microsoft.com/office/drawing/2014/main" id="{BC1AF7CB-EF10-474B-BFD3-01F47562EB87}"/>
              </a:ext>
            </a:extLst>
          </p:cNvPr>
          <p:cNvSpPr/>
          <p:nvPr/>
        </p:nvSpPr>
        <p:spPr>
          <a:xfrm>
            <a:off x="6219613" y="5436553"/>
            <a:ext cx="3586993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CO" sz="11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</a:t>
            </a:r>
            <a:r>
              <a:rPr lang="es-CO" sz="20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GIRO Y BANCARIZADOS   </a:t>
            </a:r>
            <a:r>
              <a:rPr lang="es-CO" sz="11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                     </a:t>
            </a:r>
            <a:endParaRPr lang="es-ES_tradnl" sz="11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6958AC78-E9AA-490C-BFBF-F3FC6A254E6D}"/>
              </a:ext>
            </a:extLst>
          </p:cNvPr>
          <p:cNvCxnSpPr>
            <a:cxnSpLocks/>
          </p:cNvCxnSpPr>
          <p:nvPr/>
        </p:nvCxnSpPr>
        <p:spPr>
          <a:xfrm>
            <a:off x="6000484" y="1552341"/>
            <a:ext cx="0" cy="4483943"/>
          </a:xfrm>
          <a:prstGeom prst="line">
            <a:avLst/>
          </a:prstGeom>
          <a:ln w="28575" cap="flat" cmpd="sng" algn="ctr">
            <a:solidFill>
              <a:schemeClr val="bg1">
                <a:lumMod val="65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3748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grama de flujo: conector fuera de página 1">
            <a:extLst>
              <a:ext uri="{FF2B5EF4-FFF2-40B4-BE49-F238E27FC236}">
                <a16:creationId xmlns:a16="http://schemas.microsoft.com/office/drawing/2014/main" id="{B08FF9C0-41BF-42DA-BDF8-A93CD8447DE7}"/>
              </a:ext>
            </a:extLst>
          </p:cNvPr>
          <p:cNvSpPr/>
          <p:nvPr/>
        </p:nvSpPr>
        <p:spPr>
          <a:xfrm rot="10800000">
            <a:off x="5847172" y="2391477"/>
            <a:ext cx="1566153" cy="3724545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Diagrama de flujo: conector fuera de página 2">
            <a:extLst>
              <a:ext uri="{FF2B5EF4-FFF2-40B4-BE49-F238E27FC236}">
                <a16:creationId xmlns:a16="http://schemas.microsoft.com/office/drawing/2014/main" id="{F72B4D06-9979-44CA-99E3-3628CDBC393F}"/>
              </a:ext>
            </a:extLst>
          </p:cNvPr>
          <p:cNvSpPr/>
          <p:nvPr/>
        </p:nvSpPr>
        <p:spPr>
          <a:xfrm rot="10800000">
            <a:off x="2351259" y="3746739"/>
            <a:ext cx="1493917" cy="2395157"/>
          </a:xfrm>
          <a:prstGeom prst="flowChartOffpageConnector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4" name="Diagrama de flujo: conector fuera de página 3">
            <a:extLst>
              <a:ext uri="{FF2B5EF4-FFF2-40B4-BE49-F238E27FC236}">
                <a16:creationId xmlns:a16="http://schemas.microsoft.com/office/drawing/2014/main" id="{5146FE96-C817-43E6-BAF3-A49F9E4B090F}"/>
              </a:ext>
            </a:extLst>
          </p:cNvPr>
          <p:cNvSpPr/>
          <p:nvPr/>
        </p:nvSpPr>
        <p:spPr>
          <a:xfrm rot="10800000">
            <a:off x="4072449" y="3158670"/>
            <a:ext cx="1566153" cy="2983226"/>
          </a:xfrm>
          <a:prstGeom prst="flowChartOffpageConnector">
            <a:avLst/>
          </a:prstGeom>
          <a:solidFill>
            <a:srgbClr val="FF0066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5" name="Diagrama de flujo: conector fuera de página 4">
            <a:extLst>
              <a:ext uri="{FF2B5EF4-FFF2-40B4-BE49-F238E27FC236}">
                <a16:creationId xmlns:a16="http://schemas.microsoft.com/office/drawing/2014/main" id="{A50F823E-40FB-4B07-86A6-7D12BF8CF8A9}"/>
              </a:ext>
            </a:extLst>
          </p:cNvPr>
          <p:cNvSpPr/>
          <p:nvPr/>
        </p:nvSpPr>
        <p:spPr>
          <a:xfrm rot="10800000">
            <a:off x="7671180" y="1876744"/>
            <a:ext cx="1566153" cy="4250649"/>
          </a:xfrm>
          <a:prstGeom prst="flowChartOffpage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Diagrama de flujo: conector fuera de página 5">
            <a:extLst>
              <a:ext uri="{FF2B5EF4-FFF2-40B4-BE49-F238E27FC236}">
                <a16:creationId xmlns:a16="http://schemas.microsoft.com/office/drawing/2014/main" id="{BDB6C0DB-8608-40B0-8428-DAE69D55AEF6}"/>
              </a:ext>
            </a:extLst>
          </p:cNvPr>
          <p:cNvSpPr/>
          <p:nvPr/>
        </p:nvSpPr>
        <p:spPr>
          <a:xfrm rot="10800000">
            <a:off x="9449711" y="1176711"/>
            <a:ext cx="1566153" cy="4939312"/>
          </a:xfrm>
          <a:prstGeom prst="flowChartOffpage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DCB73CD-294A-4739-86AC-F366DABDFA49}"/>
              </a:ext>
            </a:extLst>
          </p:cNvPr>
          <p:cNvSpPr/>
          <p:nvPr/>
        </p:nvSpPr>
        <p:spPr>
          <a:xfrm>
            <a:off x="1075504" y="724376"/>
            <a:ext cx="4890052" cy="53502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PAGOS ORDENADOS POR CANAL Y/O ALIADO </a:t>
            </a:r>
          </a:p>
        </p:txBody>
      </p:sp>
      <p:sp>
        <p:nvSpPr>
          <p:cNvPr id="8" name="Diagrama de flujo: conector 7">
            <a:extLst>
              <a:ext uri="{FF2B5EF4-FFF2-40B4-BE49-F238E27FC236}">
                <a16:creationId xmlns:a16="http://schemas.microsoft.com/office/drawing/2014/main" id="{35A48645-68E4-4F83-A050-34E229E0751B}"/>
              </a:ext>
            </a:extLst>
          </p:cNvPr>
          <p:cNvSpPr/>
          <p:nvPr/>
        </p:nvSpPr>
        <p:spPr>
          <a:xfrm>
            <a:off x="2831131" y="3588481"/>
            <a:ext cx="553857" cy="53502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Diagrama de flujo: conector 8">
            <a:extLst>
              <a:ext uri="{FF2B5EF4-FFF2-40B4-BE49-F238E27FC236}">
                <a16:creationId xmlns:a16="http://schemas.microsoft.com/office/drawing/2014/main" id="{FD18A748-5D03-4B38-A3E5-43562ED026A7}"/>
              </a:ext>
            </a:extLst>
          </p:cNvPr>
          <p:cNvSpPr/>
          <p:nvPr/>
        </p:nvSpPr>
        <p:spPr>
          <a:xfrm>
            <a:off x="9934631" y="1149423"/>
            <a:ext cx="553857" cy="53502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Diagrama de flujo: conector 9">
            <a:extLst>
              <a:ext uri="{FF2B5EF4-FFF2-40B4-BE49-F238E27FC236}">
                <a16:creationId xmlns:a16="http://schemas.microsoft.com/office/drawing/2014/main" id="{8A5D5786-9B3E-4322-953F-7336A4196B9B}"/>
              </a:ext>
            </a:extLst>
          </p:cNvPr>
          <p:cNvSpPr/>
          <p:nvPr/>
        </p:nvSpPr>
        <p:spPr>
          <a:xfrm>
            <a:off x="8156841" y="1813753"/>
            <a:ext cx="553857" cy="53502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Diagrama de flujo: conector 10">
            <a:extLst>
              <a:ext uri="{FF2B5EF4-FFF2-40B4-BE49-F238E27FC236}">
                <a16:creationId xmlns:a16="http://schemas.microsoft.com/office/drawing/2014/main" id="{9D88DEB6-8E81-476E-AD2D-46E1A4E11734}"/>
              </a:ext>
            </a:extLst>
          </p:cNvPr>
          <p:cNvSpPr/>
          <p:nvPr/>
        </p:nvSpPr>
        <p:spPr>
          <a:xfrm>
            <a:off x="6359993" y="2369063"/>
            <a:ext cx="553857" cy="53502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Diagrama de flujo: conector 11">
            <a:extLst>
              <a:ext uri="{FF2B5EF4-FFF2-40B4-BE49-F238E27FC236}">
                <a16:creationId xmlns:a16="http://schemas.microsoft.com/office/drawing/2014/main" id="{5C74DB71-A473-49B4-8505-CD7B94406FCA}"/>
              </a:ext>
            </a:extLst>
          </p:cNvPr>
          <p:cNvSpPr/>
          <p:nvPr/>
        </p:nvSpPr>
        <p:spPr>
          <a:xfrm>
            <a:off x="4578598" y="3090049"/>
            <a:ext cx="553857" cy="53502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1ADAD6B-DB05-456F-BCBC-3B6D4C57819D}"/>
              </a:ext>
            </a:extLst>
          </p:cNvPr>
          <p:cNvSpPr txBox="1"/>
          <p:nvPr/>
        </p:nvSpPr>
        <p:spPr>
          <a:xfrm>
            <a:off x="9513057" y="2378371"/>
            <a:ext cx="15057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/>
              <a:t>      </a:t>
            </a:r>
            <a:r>
              <a:rPr lang="es-CO" sz="2000" b="1" dirty="0"/>
              <a:t>EFECTY</a:t>
            </a:r>
            <a:r>
              <a:rPr lang="es-CO" sz="2000" dirty="0"/>
              <a:t> </a:t>
            </a:r>
          </a:p>
          <a:p>
            <a:pPr algn="ctr"/>
            <a:r>
              <a:rPr lang="es-CO" sz="2000" dirty="0"/>
              <a:t> </a:t>
            </a:r>
          </a:p>
          <a:p>
            <a:pPr algn="ctr"/>
            <a:r>
              <a:rPr lang="es-CO" sz="2000" dirty="0"/>
              <a:t>  621,636</a:t>
            </a:r>
          </a:p>
          <a:p>
            <a:pPr algn="ctr"/>
            <a:r>
              <a:rPr lang="es-CO" sz="2000" dirty="0"/>
              <a:t>por </a:t>
            </a:r>
          </a:p>
          <a:p>
            <a:pPr algn="ctr"/>
            <a:r>
              <a:rPr lang="es-CO" sz="2000" dirty="0"/>
              <a:t>$ 270,006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9097E28-2FAF-4385-9CC5-4F41D50F461F}"/>
              </a:ext>
            </a:extLst>
          </p:cNvPr>
          <p:cNvSpPr txBox="1"/>
          <p:nvPr/>
        </p:nvSpPr>
        <p:spPr>
          <a:xfrm>
            <a:off x="5824991" y="3354241"/>
            <a:ext cx="15661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>
                <a:solidFill>
                  <a:srgbClr val="663300"/>
                </a:solidFill>
              </a:rPr>
              <a:t>OFICINAS</a:t>
            </a:r>
          </a:p>
          <a:p>
            <a:pPr algn="ctr"/>
            <a:endParaRPr lang="es-CO" dirty="0">
              <a:solidFill>
                <a:srgbClr val="663300"/>
              </a:solidFill>
            </a:endParaRPr>
          </a:p>
          <a:p>
            <a:pPr algn="ctr"/>
            <a:r>
              <a:rPr lang="es-CO" dirty="0">
                <a:solidFill>
                  <a:srgbClr val="663300"/>
                </a:solidFill>
              </a:rPr>
              <a:t>417,653   </a:t>
            </a:r>
          </a:p>
          <a:p>
            <a:pPr algn="ctr"/>
            <a:r>
              <a:rPr lang="es-CO" dirty="0">
                <a:solidFill>
                  <a:srgbClr val="663300"/>
                </a:solidFill>
              </a:rPr>
              <a:t>Por</a:t>
            </a:r>
          </a:p>
          <a:p>
            <a:pPr algn="ctr"/>
            <a:r>
              <a:rPr lang="es-CO" dirty="0">
                <a:solidFill>
                  <a:srgbClr val="663300"/>
                </a:solidFill>
              </a:rPr>
              <a:t>$ 148,912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73BB8A9-2BAF-467F-A3AD-BC7A3CAD124F}"/>
              </a:ext>
            </a:extLst>
          </p:cNvPr>
          <p:cNvSpPr txBox="1"/>
          <p:nvPr/>
        </p:nvSpPr>
        <p:spPr>
          <a:xfrm>
            <a:off x="4118409" y="3713138"/>
            <a:ext cx="15212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dirty="0"/>
              <a:t>MOVII</a:t>
            </a:r>
          </a:p>
          <a:p>
            <a:pPr algn="ctr"/>
            <a:endParaRPr lang="es-CO" sz="1600" dirty="0"/>
          </a:p>
          <a:p>
            <a:pPr algn="ctr"/>
            <a:r>
              <a:rPr lang="es-CO" sz="1600" dirty="0"/>
              <a:t>346,477</a:t>
            </a:r>
          </a:p>
          <a:p>
            <a:pPr algn="ctr"/>
            <a:r>
              <a:rPr lang="es-CO" sz="1600" dirty="0"/>
              <a:t>por </a:t>
            </a:r>
          </a:p>
          <a:p>
            <a:pPr algn="ctr"/>
            <a:r>
              <a:rPr lang="es-CO" sz="1600" dirty="0"/>
              <a:t>$ 98,767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8B8C426-D94E-4806-A524-549CD1BB4FD1}"/>
              </a:ext>
            </a:extLst>
          </p:cNvPr>
          <p:cNvSpPr txBox="1"/>
          <p:nvPr/>
        </p:nvSpPr>
        <p:spPr>
          <a:xfrm>
            <a:off x="2378713" y="4142409"/>
            <a:ext cx="14851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dirty="0"/>
              <a:t>CAJA EXTENDIDA</a:t>
            </a:r>
          </a:p>
          <a:p>
            <a:pPr algn="ctr"/>
            <a:endParaRPr lang="es-CO" sz="1400" dirty="0"/>
          </a:p>
          <a:p>
            <a:pPr algn="ctr"/>
            <a:r>
              <a:rPr lang="es-CO" sz="1400" dirty="0"/>
              <a:t>5,349</a:t>
            </a:r>
          </a:p>
          <a:p>
            <a:pPr algn="ctr"/>
            <a:r>
              <a:rPr lang="es-CO" sz="1400" dirty="0"/>
              <a:t>Por</a:t>
            </a:r>
          </a:p>
          <a:p>
            <a:pPr algn="ctr"/>
            <a:r>
              <a:rPr lang="es-CO" sz="1400" dirty="0"/>
              <a:t>$ 4,000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C7A3EAC1-19CD-4801-AEBF-BEB5AD749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411" y="5036577"/>
            <a:ext cx="903785" cy="919547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9916D5C4-9A7F-444D-A8B6-28AEDBDAD0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124" y="5307979"/>
            <a:ext cx="826769" cy="648143"/>
          </a:xfrm>
          <a:prstGeom prst="rect">
            <a:avLst/>
          </a:prstGeom>
        </p:spPr>
      </p:pic>
      <p:sp>
        <p:nvSpPr>
          <p:cNvPr id="19" name="Diagrama de flujo: conector fuera de página 18">
            <a:extLst>
              <a:ext uri="{FF2B5EF4-FFF2-40B4-BE49-F238E27FC236}">
                <a16:creationId xmlns:a16="http://schemas.microsoft.com/office/drawing/2014/main" id="{B537A77C-0EBB-4694-A58A-DB378FB034A2}"/>
              </a:ext>
            </a:extLst>
          </p:cNvPr>
          <p:cNvSpPr/>
          <p:nvPr/>
        </p:nvSpPr>
        <p:spPr>
          <a:xfrm rot="10800000">
            <a:off x="733963" y="4180604"/>
            <a:ext cx="1418438" cy="1948615"/>
          </a:xfrm>
          <a:prstGeom prst="flowChartOffpage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0" name="Diagrama de flujo: conector 19">
            <a:extLst>
              <a:ext uri="{FF2B5EF4-FFF2-40B4-BE49-F238E27FC236}">
                <a16:creationId xmlns:a16="http://schemas.microsoft.com/office/drawing/2014/main" id="{DC0375BA-5CB3-4514-94CC-8B18353B01F6}"/>
              </a:ext>
            </a:extLst>
          </p:cNvPr>
          <p:cNvSpPr/>
          <p:nvPr/>
        </p:nvSpPr>
        <p:spPr>
          <a:xfrm>
            <a:off x="1195349" y="4027944"/>
            <a:ext cx="553857" cy="535022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8545093A-5984-429B-9F75-9F74144DC00B}"/>
              </a:ext>
            </a:extLst>
          </p:cNvPr>
          <p:cNvSpPr txBox="1"/>
          <p:nvPr/>
        </p:nvSpPr>
        <p:spPr>
          <a:xfrm>
            <a:off x="660105" y="4534475"/>
            <a:ext cx="15661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dirty="0"/>
              <a:t>GIRO ELECTRONICO</a:t>
            </a:r>
          </a:p>
          <a:p>
            <a:pPr algn="ctr"/>
            <a:endParaRPr lang="es-CO" sz="1200" dirty="0"/>
          </a:p>
          <a:p>
            <a:pPr algn="ctr"/>
            <a:r>
              <a:rPr lang="es-CO" sz="1200" dirty="0"/>
              <a:t>4,998</a:t>
            </a:r>
          </a:p>
          <a:p>
            <a:pPr algn="ctr"/>
            <a:r>
              <a:rPr lang="es-CO" sz="1200" dirty="0"/>
              <a:t>por </a:t>
            </a:r>
          </a:p>
          <a:p>
            <a:pPr algn="ctr"/>
            <a:r>
              <a:rPr lang="es-CO" sz="1200" dirty="0"/>
              <a:t>$ 999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CA08C148-352F-444B-A7B2-2084E8F79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968" y="5702797"/>
            <a:ext cx="471971" cy="392795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7E2C4886-3197-4DCB-B8D3-DB8A4CEDAA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5037" y="5591065"/>
            <a:ext cx="659477" cy="485905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A997A29B-E7C9-4F27-8C94-46FA9B66FC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3237" y="5474944"/>
            <a:ext cx="981075" cy="485775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E6A3472-E982-4F65-A34E-5D14075784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5643" y="220284"/>
            <a:ext cx="687460" cy="616878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D505D049-ECCB-485A-A864-5B1FB98296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5643" y="832030"/>
            <a:ext cx="1104292" cy="444426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BD1D4027-E859-4D98-993A-88CF8854E9A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43103" y="220283"/>
            <a:ext cx="1060007" cy="322989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54F50F88-FE59-48ED-9761-294A4CE2E87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51663" y="535945"/>
            <a:ext cx="728374" cy="35242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308BFA35-E8F4-4C07-A5FC-789D93CF85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54234" y="738931"/>
            <a:ext cx="655763" cy="535022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F2DB6B89-362C-4B0E-A294-F082224A05B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97567" y="5226007"/>
            <a:ext cx="1082470" cy="730117"/>
          </a:xfrm>
          <a:prstGeom prst="rect">
            <a:avLst/>
          </a:prstGeom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3F233D72-390C-4009-B59C-4B10E19B9514}"/>
              </a:ext>
            </a:extLst>
          </p:cNvPr>
          <p:cNvSpPr txBox="1"/>
          <p:nvPr/>
        </p:nvSpPr>
        <p:spPr>
          <a:xfrm>
            <a:off x="7711743" y="2910228"/>
            <a:ext cx="15212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/>
              <a:t>CORRESPON.</a:t>
            </a:r>
          </a:p>
          <a:p>
            <a:pPr algn="ctr"/>
            <a:r>
              <a:rPr lang="es-CO" sz="1600" b="1" dirty="0"/>
              <a:t>BANCARIOS</a:t>
            </a:r>
          </a:p>
          <a:p>
            <a:pPr algn="ctr"/>
            <a:endParaRPr lang="es-CO" dirty="0"/>
          </a:p>
          <a:p>
            <a:pPr algn="ctr"/>
            <a:r>
              <a:rPr lang="es-CO" dirty="0"/>
              <a:t>530.908</a:t>
            </a:r>
          </a:p>
          <a:p>
            <a:pPr algn="ctr"/>
            <a:r>
              <a:rPr lang="es-CO" dirty="0"/>
              <a:t>por </a:t>
            </a:r>
          </a:p>
          <a:p>
            <a:pPr algn="ctr"/>
            <a:r>
              <a:rPr lang="es-CO" dirty="0"/>
              <a:t>$196.515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911339C1-BC82-41AD-AFB3-8D014F462E4E}"/>
              </a:ext>
            </a:extLst>
          </p:cNvPr>
          <p:cNvSpPr/>
          <p:nvPr/>
        </p:nvSpPr>
        <p:spPr>
          <a:xfrm>
            <a:off x="1734062" y="1451702"/>
            <a:ext cx="32624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2.094.806</a:t>
            </a:r>
          </a:p>
          <a:p>
            <a:pPr algn="ctr"/>
            <a:r>
              <a:rPr lang="es-ES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$ 796.435</a:t>
            </a:r>
            <a:endParaRPr lang="es-E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E4222503-29DB-480A-838F-9ECE8A112194}"/>
              </a:ext>
            </a:extLst>
          </p:cNvPr>
          <p:cNvSpPr txBox="1"/>
          <p:nvPr/>
        </p:nvSpPr>
        <p:spPr>
          <a:xfrm>
            <a:off x="8311980" y="6090366"/>
            <a:ext cx="2469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Cifras $ en millones</a:t>
            </a:r>
          </a:p>
        </p:txBody>
      </p:sp>
    </p:spTree>
    <p:extLst>
      <p:ext uri="{BB962C8B-B14F-4D97-AF65-F5344CB8AC3E}">
        <p14:creationId xmlns:p14="http://schemas.microsoft.com/office/powerpoint/2010/main" val="1926316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>
            <a:extLst>
              <a:ext uri="{FF2B5EF4-FFF2-40B4-BE49-F238E27FC236}">
                <a16:creationId xmlns:a16="http://schemas.microsoft.com/office/drawing/2014/main" id="{1C5FF2C4-D06F-488B-9233-4EBBA67442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4230098"/>
              </p:ext>
            </p:extLst>
          </p:nvPr>
        </p:nvGraphicFramePr>
        <p:xfrm>
          <a:off x="6946710" y="2348880"/>
          <a:ext cx="4966486" cy="3618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Diagrama de flujo: proceso 2">
            <a:extLst>
              <a:ext uri="{FF2B5EF4-FFF2-40B4-BE49-F238E27FC236}">
                <a16:creationId xmlns:a16="http://schemas.microsoft.com/office/drawing/2014/main" id="{F171846B-6699-45CD-BAC4-61E8A0AB93BC}"/>
              </a:ext>
            </a:extLst>
          </p:cNvPr>
          <p:cNvSpPr/>
          <p:nvPr/>
        </p:nvSpPr>
        <p:spPr>
          <a:xfrm>
            <a:off x="278393" y="321721"/>
            <a:ext cx="4377447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EJECUCIÓN DE LOS PAGOS  </a:t>
            </a:r>
          </a:p>
        </p:txBody>
      </p:sp>
      <p:sp>
        <p:nvSpPr>
          <p:cNvPr id="4" name="95 Rectángulo redondeado">
            <a:extLst>
              <a:ext uri="{FF2B5EF4-FFF2-40B4-BE49-F238E27FC236}">
                <a16:creationId xmlns:a16="http://schemas.microsoft.com/office/drawing/2014/main" id="{B5467613-3301-4C9E-9BD0-E408887D644B}"/>
              </a:ext>
            </a:extLst>
          </p:cNvPr>
          <p:cNvSpPr/>
          <p:nvPr/>
        </p:nvSpPr>
        <p:spPr>
          <a:xfrm>
            <a:off x="959182" y="2398654"/>
            <a:ext cx="2421180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PAGOS ORDENADOS 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pic>
        <p:nvPicPr>
          <p:cNvPr id="5" name="Gráfico 4" descr="Dinero contorno">
            <a:extLst>
              <a:ext uri="{FF2B5EF4-FFF2-40B4-BE49-F238E27FC236}">
                <a16:creationId xmlns:a16="http://schemas.microsoft.com/office/drawing/2014/main" id="{0D8001CB-B925-4224-99D0-DE90890DB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4048" y="3082640"/>
            <a:ext cx="914400" cy="914400"/>
          </a:xfrm>
          <a:prstGeom prst="rect">
            <a:avLst/>
          </a:prstGeom>
        </p:spPr>
      </p:pic>
      <p:sp>
        <p:nvSpPr>
          <p:cNvPr id="6" name="95 Rectángulo redondeado">
            <a:extLst>
              <a:ext uri="{FF2B5EF4-FFF2-40B4-BE49-F238E27FC236}">
                <a16:creationId xmlns:a16="http://schemas.microsoft.com/office/drawing/2014/main" id="{A0D0679F-AD23-48D2-B957-C2643398FFBE}"/>
              </a:ext>
            </a:extLst>
          </p:cNvPr>
          <p:cNvSpPr/>
          <p:nvPr/>
        </p:nvSpPr>
        <p:spPr>
          <a:xfrm>
            <a:off x="4298490" y="3204385"/>
            <a:ext cx="2581560" cy="595275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    PAGOS EFECTIVOS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pic>
        <p:nvPicPr>
          <p:cNvPr id="7" name="Gráfico 6" descr="Monedas con relleno sólido">
            <a:extLst>
              <a:ext uri="{FF2B5EF4-FFF2-40B4-BE49-F238E27FC236}">
                <a16:creationId xmlns:a16="http://schemas.microsoft.com/office/drawing/2014/main" id="{9E0BFC0E-499D-4F50-8744-9BA3719E4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449068" y="3933056"/>
            <a:ext cx="914400" cy="914400"/>
          </a:xfrm>
          <a:prstGeom prst="rect">
            <a:avLst/>
          </a:prstGeom>
        </p:spPr>
      </p:pic>
      <p:sp>
        <p:nvSpPr>
          <p:cNvPr id="8" name="95 Rectángulo redondeado">
            <a:extLst>
              <a:ext uri="{FF2B5EF4-FFF2-40B4-BE49-F238E27FC236}">
                <a16:creationId xmlns:a16="http://schemas.microsoft.com/office/drawing/2014/main" id="{0A3A8D87-1A35-4E9C-BE96-A4B7401E3FB9}"/>
              </a:ext>
            </a:extLst>
          </p:cNvPr>
          <p:cNvSpPr/>
          <p:nvPr/>
        </p:nvSpPr>
        <p:spPr>
          <a:xfrm>
            <a:off x="943448" y="4797152"/>
            <a:ext cx="2881425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600" kern="0" dirty="0">
                <a:ln w="0"/>
                <a:solidFill>
                  <a:srgbClr val="5C473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/>
              </a:rPr>
              <a:t>REINTEGRADOS</a:t>
            </a:r>
            <a:endParaRPr lang="es-ES_tradnl" sz="1600" kern="0" dirty="0">
              <a:ln w="0"/>
              <a:solidFill>
                <a:srgbClr val="5C4738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3F5CCFC-65DB-47F0-8772-2F6EFA91F639}"/>
              </a:ext>
            </a:extLst>
          </p:cNvPr>
          <p:cNvSpPr txBox="1"/>
          <p:nvPr/>
        </p:nvSpPr>
        <p:spPr>
          <a:xfrm>
            <a:off x="1316031" y="3153376"/>
            <a:ext cx="2133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dirty="0"/>
              <a:t>2.094.806 </a:t>
            </a:r>
          </a:p>
          <a:p>
            <a:pPr algn="r"/>
            <a:r>
              <a:rPr lang="es-CO" dirty="0"/>
              <a:t>$796,435,200.000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4D6F1FC-F65B-4AD1-9AC0-2AA170B60922}"/>
              </a:ext>
            </a:extLst>
          </p:cNvPr>
          <p:cNvSpPr txBox="1"/>
          <p:nvPr/>
        </p:nvSpPr>
        <p:spPr>
          <a:xfrm>
            <a:off x="1188394" y="5374957"/>
            <a:ext cx="2171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dirty="0"/>
              <a:t>135.555</a:t>
            </a:r>
          </a:p>
          <a:p>
            <a:pPr algn="r"/>
            <a:r>
              <a:rPr lang="es-CO" dirty="0"/>
              <a:t>$ 762,289,800,000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385EB36-AA92-42DA-BBE9-95DB58593B83}"/>
              </a:ext>
            </a:extLst>
          </p:cNvPr>
          <p:cNvSpPr txBox="1"/>
          <p:nvPr/>
        </p:nvSpPr>
        <p:spPr>
          <a:xfrm>
            <a:off x="4430128" y="3996467"/>
            <a:ext cx="2258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dirty="0"/>
              <a:t>1,959,251</a:t>
            </a:r>
          </a:p>
          <a:p>
            <a:pPr algn="r"/>
            <a:r>
              <a:rPr lang="es-CO" dirty="0"/>
              <a:t>$ 762.175.640.000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6DDD7C1-2904-46BA-BA54-8FFFDFA002E6}"/>
              </a:ext>
            </a:extLst>
          </p:cNvPr>
          <p:cNvSpPr/>
          <p:nvPr/>
        </p:nvSpPr>
        <p:spPr>
          <a:xfrm>
            <a:off x="587921" y="1134620"/>
            <a:ext cx="1101615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Del 29 de abril al 30 de mayo de 2023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F140391-DF4D-4246-A1EF-9F4891E589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352" y="5144623"/>
            <a:ext cx="928671" cy="87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90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grama de flujo: conector fuera de página 1">
            <a:extLst>
              <a:ext uri="{FF2B5EF4-FFF2-40B4-BE49-F238E27FC236}">
                <a16:creationId xmlns:a16="http://schemas.microsoft.com/office/drawing/2014/main" id="{54880BA7-FC67-4C9A-B1B9-BA000438F121}"/>
              </a:ext>
            </a:extLst>
          </p:cNvPr>
          <p:cNvSpPr/>
          <p:nvPr/>
        </p:nvSpPr>
        <p:spPr>
          <a:xfrm>
            <a:off x="6189167" y="2715903"/>
            <a:ext cx="1878104" cy="3114247"/>
          </a:xfrm>
          <a:prstGeom prst="flowChartOffpage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2.020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$435</a:t>
            </a:r>
          </a:p>
        </p:txBody>
      </p:sp>
      <p:sp>
        <p:nvSpPr>
          <p:cNvPr id="3" name="Diagrama de flujo: conector fuera de página 2">
            <a:extLst>
              <a:ext uri="{FF2B5EF4-FFF2-40B4-BE49-F238E27FC236}">
                <a16:creationId xmlns:a16="http://schemas.microsoft.com/office/drawing/2014/main" id="{40F90F48-2E92-4521-B570-A0B7577B8513}"/>
              </a:ext>
            </a:extLst>
          </p:cNvPr>
          <p:cNvSpPr/>
          <p:nvPr/>
        </p:nvSpPr>
        <p:spPr>
          <a:xfrm>
            <a:off x="354588" y="2715903"/>
            <a:ext cx="1823401" cy="3114247"/>
          </a:xfrm>
          <a:prstGeom prst="flowChartOffpage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581.889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$258.877</a:t>
            </a:r>
          </a:p>
        </p:txBody>
      </p:sp>
      <p:sp>
        <p:nvSpPr>
          <p:cNvPr id="4" name="Hexágono 3">
            <a:extLst>
              <a:ext uri="{FF2B5EF4-FFF2-40B4-BE49-F238E27FC236}">
                <a16:creationId xmlns:a16="http://schemas.microsoft.com/office/drawing/2014/main" id="{A819357B-085D-4FB2-B843-DA12E703506D}"/>
              </a:ext>
            </a:extLst>
          </p:cNvPr>
          <p:cNvSpPr/>
          <p:nvPr/>
        </p:nvSpPr>
        <p:spPr>
          <a:xfrm>
            <a:off x="341194" y="1978925"/>
            <a:ext cx="1836796" cy="1471719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EFECTY </a:t>
            </a:r>
          </a:p>
        </p:txBody>
      </p:sp>
      <p:sp>
        <p:nvSpPr>
          <p:cNvPr id="5" name="Hexágono 4">
            <a:extLst>
              <a:ext uri="{FF2B5EF4-FFF2-40B4-BE49-F238E27FC236}">
                <a16:creationId xmlns:a16="http://schemas.microsoft.com/office/drawing/2014/main" id="{3394D6A9-4F93-4932-8E73-B8D87B608E12}"/>
              </a:ext>
            </a:extLst>
          </p:cNvPr>
          <p:cNvSpPr/>
          <p:nvPr/>
        </p:nvSpPr>
        <p:spPr>
          <a:xfrm>
            <a:off x="6177861" y="2021676"/>
            <a:ext cx="1889410" cy="142897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b="1" dirty="0">
                <a:solidFill>
                  <a:schemeClr val="tx1"/>
                </a:solidFill>
              </a:rPr>
              <a:t>GIRO </a:t>
            </a:r>
            <a:r>
              <a:rPr lang="es-CO" sz="1200" b="1" dirty="0">
                <a:solidFill>
                  <a:schemeClr val="tx1"/>
                </a:solidFill>
              </a:rPr>
              <a:t>ELECTRINICO</a:t>
            </a:r>
            <a:endParaRPr lang="es-CO" sz="1400" b="1" dirty="0">
              <a:solidFill>
                <a:schemeClr val="tx1"/>
              </a:solidFill>
            </a:endParaRPr>
          </a:p>
        </p:txBody>
      </p:sp>
      <p:sp>
        <p:nvSpPr>
          <p:cNvPr id="6" name="Diagrama de flujo: conector fuera de página 5">
            <a:extLst>
              <a:ext uri="{FF2B5EF4-FFF2-40B4-BE49-F238E27FC236}">
                <a16:creationId xmlns:a16="http://schemas.microsoft.com/office/drawing/2014/main" id="{D5B543B0-785A-4E94-8300-A4DF3B8701F1}"/>
              </a:ext>
            </a:extLst>
          </p:cNvPr>
          <p:cNvSpPr/>
          <p:nvPr/>
        </p:nvSpPr>
        <p:spPr>
          <a:xfrm>
            <a:off x="10152893" y="2735252"/>
            <a:ext cx="1795769" cy="3114247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s-CO" dirty="0"/>
              <a:t>5.074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s-CO" dirty="0"/>
              <a:t>$3.836</a:t>
            </a:r>
          </a:p>
        </p:txBody>
      </p:sp>
      <p:sp>
        <p:nvSpPr>
          <p:cNvPr id="7" name="Diagrama de flujo: conector fuera de página 6">
            <a:extLst>
              <a:ext uri="{FF2B5EF4-FFF2-40B4-BE49-F238E27FC236}">
                <a16:creationId xmlns:a16="http://schemas.microsoft.com/office/drawing/2014/main" id="{AFC70AA8-B660-479E-9DE2-54F40165C500}"/>
              </a:ext>
            </a:extLst>
          </p:cNvPr>
          <p:cNvSpPr/>
          <p:nvPr/>
        </p:nvSpPr>
        <p:spPr>
          <a:xfrm>
            <a:off x="2241142" y="2715904"/>
            <a:ext cx="1884214" cy="3114247"/>
          </a:xfrm>
          <a:prstGeom prst="flowChartOffpageConnector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8" name="Hexágono 7">
            <a:extLst>
              <a:ext uri="{FF2B5EF4-FFF2-40B4-BE49-F238E27FC236}">
                <a16:creationId xmlns:a16="http://schemas.microsoft.com/office/drawing/2014/main" id="{6B758B10-BBD5-4744-B365-0FF148C3A40C}"/>
              </a:ext>
            </a:extLst>
          </p:cNvPr>
          <p:cNvSpPr/>
          <p:nvPr/>
        </p:nvSpPr>
        <p:spPr>
          <a:xfrm>
            <a:off x="2230293" y="2021677"/>
            <a:ext cx="1889410" cy="1428969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MOVII</a:t>
            </a:r>
          </a:p>
        </p:txBody>
      </p:sp>
      <p:sp>
        <p:nvSpPr>
          <p:cNvPr id="9" name="Diagrama de flujo: conector fuera de página 8">
            <a:extLst>
              <a:ext uri="{FF2B5EF4-FFF2-40B4-BE49-F238E27FC236}">
                <a16:creationId xmlns:a16="http://schemas.microsoft.com/office/drawing/2014/main" id="{F351E210-5A6D-4DAC-8792-71CFCCA8004A}"/>
              </a:ext>
            </a:extLst>
          </p:cNvPr>
          <p:cNvSpPr/>
          <p:nvPr/>
        </p:nvSpPr>
        <p:spPr>
          <a:xfrm>
            <a:off x="8180755" y="2735252"/>
            <a:ext cx="1836797" cy="3114247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0" name="Hexágono 9">
            <a:extLst>
              <a:ext uri="{FF2B5EF4-FFF2-40B4-BE49-F238E27FC236}">
                <a16:creationId xmlns:a16="http://schemas.microsoft.com/office/drawing/2014/main" id="{EBFEDDC0-38D6-4740-8EF3-C87ACF170C9A}"/>
              </a:ext>
            </a:extLst>
          </p:cNvPr>
          <p:cNvSpPr/>
          <p:nvPr/>
        </p:nvSpPr>
        <p:spPr>
          <a:xfrm>
            <a:off x="8200229" y="2021675"/>
            <a:ext cx="1836797" cy="142897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OFICINA </a:t>
            </a:r>
          </a:p>
        </p:txBody>
      </p:sp>
      <p:sp>
        <p:nvSpPr>
          <p:cNvPr id="11" name="Hexágono 10">
            <a:extLst>
              <a:ext uri="{FF2B5EF4-FFF2-40B4-BE49-F238E27FC236}">
                <a16:creationId xmlns:a16="http://schemas.microsoft.com/office/drawing/2014/main" id="{A41FED47-4BAF-4959-9808-2460AE2DF910}"/>
              </a:ext>
            </a:extLst>
          </p:cNvPr>
          <p:cNvSpPr/>
          <p:nvPr/>
        </p:nvSpPr>
        <p:spPr>
          <a:xfrm>
            <a:off x="10150038" y="2021675"/>
            <a:ext cx="1764197" cy="142897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600" b="1" dirty="0">
                <a:solidFill>
                  <a:schemeClr val="tx1"/>
                </a:solidFill>
              </a:rPr>
              <a:t>CAJA </a:t>
            </a:r>
            <a:r>
              <a:rPr lang="es-CO" sz="1400" b="1" dirty="0">
                <a:solidFill>
                  <a:schemeClr val="tx1"/>
                </a:solidFill>
              </a:rPr>
              <a:t>EXTENDIDA</a:t>
            </a:r>
            <a:endParaRPr lang="es-CO" sz="1600" b="1" dirty="0">
              <a:solidFill>
                <a:schemeClr val="tx1"/>
              </a:solidFill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7174205-7DA8-40EB-A212-79DDFF6B52B9}"/>
              </a:ext>
            </a:extLst>
          </p:cNvPr>
          <p:cNvSpPr txBox="1"/>
          <p:nvPr/>
        </p:nvSpPr>
        <p:spPr>
          <a:xfrm>
            <a:off x="2298434" y="3684219"/>
            <a:ext cx="1783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/>
              <a:t>346.477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/>
              <a:t>$98.767</a:t>
            </a:r>
          </a:p>
          <a:p>
            <a:pPr algn="ctr"/>
            <a:endParaRPr lang="es-CO" dirty="0"/>
          </a:p>
          <a:p>
            <a:pPr algn="ctr"/>
            <a:endParaRPr lang="es-CO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AE4D544-05D5-43ED-A889-F6E5675D6785}"/>
              </a:ext>
            </a:extLst>
          </p:cNvPr>
          <p:cNvSpPr txBox="1"/>
          <p:nvPr/>
        </p:nvSpPr>
        <p:spPr>
          <a:xfrm>
            <a:off x="8311980" y="3645570"/>
            <a:ext cx="1647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bg1"/>
                </a:solidFill>
              </a:rPr>
              <a:t>383.228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bg1"/>
                </a:solidFill>
              </a:rPr>
              <a:t>$140.233</a:t>
            </a:r>
          </a:p>
        </p:txBody>
      </p:sp>
      <p:sp>
        <p:nvSpPr>
          <p:cNvPr id="14" name="Diagrama de flujo: proceso 13">
            <a:extLst>
              <a:ext uri="{FF2B5EF4-FFF2-40B4-BE49-F238E27FC236}">
                <a16:creationId xmlns:a16="http://schemas.microsoft.com/office/drawing/2014/main" id="{4CA8A261-A999-4008-966C-346D13FF9D0C}"/>
              </a:ext>
            </a:extLst>
          </p:cNvPr>
          <p:cNvSpPr/>
          <p:nvPr/>
        </p:nvSpPr>
        <p:spPr>
          <a:xfrm>
            <a:off x="134377" y="352077"/>
            <a:ext cx="4377447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PAGOS POR CANAL</a:t>
            </a:r>
          </a:p>
        </p:txBody>
      </p:sp>
      <p:sp>
        <p:nvSpPr>
          <p:cNvPr id="15" name="Diagrama de flujo: conector fuera de página 14">
            <a:extLst>
              <a:ext uri="{FF2B5EF4-FFF2-40B4-BE49-F238E27FC236}">
                <a16:creationId xmlns:a16="http://schemas.microsoft.com/office/drawing/2014/main" id="{507CA98F-7E5C-48A6-BF88-549081FF4EDB}"/>
              </a:ext>
            </a:extLst>
          </p:cNvPr>
          <p:cNvSpPr/>
          <p:nvPr/>
        </p:nvSpPr>
        <p:spPr>
          <a:xfrm>
            <a:off x="4195056" y="2731824"/>
            <a:ext cx="1884214" cy="3114247"/>
          </a:xfrm>
          <a:prstGeom prst="flowChartOffpage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16" name="Hexágono 15">
            <a:extLst>
              <a:ext uri="{FF2B5EF4-FFF2-40B4-BE49-F238E27FC236}">
                <a16:creationId xmlns:a16="http://schemas.microsoft.com/office/drawing/2014/main" id="{28DB396E-9347-42B9-9494-874069A707E5}"/>
              </a:ext>
            </a:extLst>
          </p:cNvPr>
          <p:cNvSpPr/>
          <p:nvPr/>
        </p:nvSpPr>
        <p:spPr>
          <a:xfrm>
            <a:off x="4184207" y="2037597"/>
            <a:ext cx="1889410" cy="1428969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500" b="1" dirty="0">
                <a:solidFill>
                  <a:schemeClr val="tx1"/>
                </a:solidFill>
              </a:rPr>
              <a:t>CORRESP.</a:t>
            </a:r>
          </a:p>
          <a:p>
            <a:pPr algn="ctr"/>
            <a:r>
              <a:rPr lang="es-CO" sz="1500" b="1" dirty="0">
                <a:solidFill>
                  <a:schemeClr val="tx1"/>
                </a:solidFill>
              </a:rPr>
              <a:t>BANCARIO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E46F72F5-B756-4A60-A738-B4C55DD5EBF5}"/>
              </a:ext>
            </a:extLst>
          </p:cNvPr>
          <p:cNvSpPr txBox="1"/>
          <p:nvPr/>
        </p:nvSpPr>
        <p:spPr>
          <a:xfrm>
            <a:off x="4252348" y="3700139"/>
            <a:ext cx="1783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/>
              <a:t>473.686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s-CO" dirty="0"/>
              <a:t>$183.132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CDE9AB9-B51B-493C-87F6-03853E734B80}"/>
              </a:ext>
            </a:extLst>
          </p:cNvPr>
          <p:cNvSpPr/>
          <p:nvPr/>
        </p:nvSpPr>
        <p:spPr>
          <a:xfrm>
            <a:off x="594037" y="4392968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94%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8838C8D1-36E6-48F5-B39F-D98E9037B355}"/>
              </a:ext>
            </a:extLst>
          </p:cNvPr>
          <p:cNvSpPr/>
          <p:nvPr/>
        </p:nvSpPr>
        <p:spPr>
          <a:xfrm>
            <a:off x="2394748" y="4392968"/>
            <a:ext cx="1742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>
                <a:ln/>
                <a:solidFill>
                  <a:schemeClr val="accent4"/>
                </a:solidFill>
              </a:rPr>
              <a:t>100</a:t>
            </a:r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%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947FD011-6632-4496-B6C6-6B9EE2DBFD82}"/>
              </a:ext>
            </a:extLst>
          </p:cNvPr>
          <p:cNvSpPr/>
          <p:nvPr/>
        </p:nvSpPr>
        <p:spPr>
          <a:xfrm>
            <a:off x="4535834" y="4410325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>
                <a:ln/>
                <a:solidFill>
                  <a:schemeClr val="accent4"/>
                </a:solidFill>
              </a:rPr>
              <a:t>89</a:t>
            </a:r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%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6F2DE60F-642A-41C6-86CC-A6950E24B499}"/>
              </a:ext>
            </a:extLst>
          </p:cNvPr>
          <p:cNvSpPr/>
          <p:nvPr/>
        </p:nvSpPr>
        <p:spPr>
          <a:xfrm>
            <a:off x="6442493" y="4422883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>
                <a:ln/>
                <a:solidFill>
                  <a:schemeClr val="accent4"/>
                </a:solidFill>
              </a:rPr>
              <a:t>40</a:t>
            </a:r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%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93353B6F-ABE4-4DED-9D8D-5A2649C69434}"/>
              </a:ext>
            </a:extLst>
          </p:cNvPr>
          <p:cNvSpPr/>
          <p:nvPr/>
        </p:nvSpPr>
        <p:spPr>
          <a:xfrm>
            <a:off x="8530582" y="4490811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>
                <a:ln/>
                <a:solidFill>
                  <a:schemeClr val="accent4"/>
                </a:solidFill>
              </a:rPr>
              <a:t>92</a:t>
            </a:r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%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DB3DCB45-8B63-46E0-8CC1-B6CCB08FA093}"/>
              </a:ext>
            </a:extLst>
          </p:cNvPr>
          <p:cNvSpPr/>
          <p:nvPr/>
        </p:nvSpPr>
        <p:spPr>
          <a:xfrm>
            <a:off x="10392904" y="4496202"/>
            <a:ext cx="1391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>
                <a:ln/>
                <a:solidFill>
                  <a:schemeClr val="accent4"/>
                </a:solidFill>
                <a:effectLst/>
              </a:rPr>
              <a:t>95%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ADCE2C8A-1318-4F7D-B978-79DACECEAF68}"/>
              </a:ext>
            </a:extLst>
          </p:cNvPr>
          <p:cNvSpPr/>
          <p:nvPr/>
        </p:nvSpPr>
        <p:spPr>
          <a:xfrm>
            <a:off x="7870386" y="150687"/>
            <a:ext cx="32624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1.959.251</a:t>
            </a:r>
          </a:p>
          <a:p>
            <a:pPr algn="ctr"/>
            <a:r>
              <a:rPr lang="es-ES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$762.175</a:t>
            </a:r>
            <a:endParaRPr lang="es-E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12637510-B451-4D99-859F-EDA3F1AA0CB8}"/>
              </a:ext>
            </a:extLst>
          </p:cNvPr>
          <p:cNvSpPr txBox="1"/>
          <p:nvPr/>
        </p:nvSpPr>
        <p:spPr>
          <a:xfrm>
            <a:off x="8311980" y="6090366"/>
            <a:ext cx="2469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/>
              <a:t>Cifras $ en millones</a:t>
            </a:r>
          </a:p>
        </p:txBody>
      </p:sp>
    </p:spTree>
    <p:extLst>
      <p:ext uri="{BB962C8B-B14F-4D97-AF65-F5344CB8AC3E}">
        <p14:creationId xmlns:p14="http://schemas.microsoft.com/office/powerpoint/2010/main" val="1540682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5"/>
          <p:cNvSpPr/>
          <p:nvPr/>
        </p:nvSpPr>
        <p:spPr>
          <a:xfrm>
            <a:off x="5630397" y="1618504"/>
            <a:ext cx="325560" cy="351133"/>
          </a:xfrm>
          <a:custGeom>
            <a:avLst/>
            <a:gdLst/>
            <a:ahLst/>
            <a:cxnLst/>
            <a:rect l="l" t="t" r="r" b="b"/>
            <a:pathLst>
              <a:path w="296863" h="336550" extrusionOk="0">
                <a:moveTo>
                  <a:pt x="85348" y="236537"/>
                </a:moveTo>
                <a:cubicBezTo>
                  <a:pt x="85348" y="236537"/>
                  <a:pt x="85348" y="236537"/>
                  <a:pt x="211516" y="236537"/>
                </a:cubicBezTo>
                <a:cubicBezTo>
                  <a:pt x="220716" y="236537"/>
                  <a:pt x="228601" y="244231"/>
                  <a:pt x="228601" y="253206"/>
                </a:cubicBezTo>
                <a:cubicBezTo>
                  <a:pt x="228601" y="262182"/>
                  <a:pt x="220716" y="269875"/>
                  <a:pt x="211516" y="269875"/>
                </a:cubicBezTo>
                <a:cubicBezTo>
                  <a:pt x="211516" y="269875"/>
                  <a:pt x="211516" y="269875"/>
                  <a:pt x="85348" y="269875"/>
                </a:cubicBezTo>
                <a:cubicBezTo>
                  <a:pt x="76149" y="269875"/>
                  <a:pt x="68263" y="262182"/>
                  <a:pt x="68263" y="253206"/>
                </a:cubicBezTo>
                <a:cubicBezTo>
                  <a:pt x="68263" y="244231"/>
                  <a:pt x="76149" y="236537"/>
                  <a:pt x="85348" y="236537"/>
                </a:cubicBezTo>
                <a:close/>
                <a:moveTo>
                  <a:pt x="85348" y="173037"/>
                </a:moveTo>
                <a:cubicBezTo>
                  <a:pt x="85348" y="173037"/>
                  <a:pt x="85348" y="173037"/>
                  <a:pt x="211516" y="173037"/>
                </a:cubicBezTo>
                <a:cubicBezTo>
                  <a:pt x="220716" y="173037"/>
                  <a:pt x="228601" y="181038"/>
                  <a:pt x="228601" y="190373"/>
                </a:cubicBezTo>
                <a:cubicBezTo>
                  <a:pt x="228601" y="199707"/>
                  <a:pt x="220716" y="206375"/>
                  <a:pt x="211516" y="206375"/>
                </a:cubicBezTo>
                <a:cubicBezTo>
                  <a:pt x="211516" y="206375"/>
                  <a:pt x="211516" y="206375"/>
                  <a:pt x="85348" y="206375"/>
                </a:cubicBezTo>
                <a:cubicBezTo>
                  <a:pt x="76149" y="206375"/>
                  <a:pt x="68263" y="199707"/>
                  <a:pt x="68263" y="190373"/>
                </a:cubicBezTo>
                <a:cubicBezTo>
                  <a:pt x="68263" y="181038"/>
                  <a:pt x="76149" y="173037"/>
                  <a:pt x="85348" y="173037"/>
                </a:cubicBezTo>
                <a:close/>
                <a:moveTo>
                  <a:pt x="164614" y="115887"/>
                </a:moveTo>
                <a:cubicBezTo>
                  <a:pt x="164614" y="115887"/>
                  <a:pt x="164614" y="115887"/>
                  <a:pt x="211625" y="115887"/>
                </a:cubicBezTo>
                <a:cubicBezTo>
                  <a:pt x="220766" y="115887"/>
                  <a:pt x="228601" y="123946"/>
                  <a:pt x="228601" y="133349"/>
                </a:cubicBezTo>
                <a:cubicBezTo>
                  <a:pt x="228601" y="142752"/>
                  <a:pt x="220766" y="150812"/>
                  <a:pt x="211625" y="150812"/>
                </a:cubicBezTo>
                <a:cubicBezTo>
                  <a:pt x="211625" y="150812"/>
                  <a:pt x="211625" y="150812"/>
                  <a:pt x="164614" y="150812"/>
                </a:cubicBezTo>
                <a:cubicBezTo>
                  <a:pt x="155473" y="150812"/>
                  <a:pt x="147638" y="142752"/>
                  <a:pt x="147638" y="133349"/>
                </a:cubicBezTo>
                <a:cubicBezTo>
                  <a:pt x="147638" y="123946"/>
                  <a:pt x="155473" y="115887"/>
                  <a:pt x="164614" y="115887"/>
                </a:cubicBezTo>
                <a:close/>
                <a:moveTo>
                  <a:pt x="164614" y="61912"/>
                </a:moveTo>
                <a:cubicBezTo>
                  <a:pt x="164614" y="61912"/>
                  <a:pt x="164614" y="61912"/>
                  <a:pt x="211625" y="61912"/>
                </a:cubicBezTo>
                <a:cubicBezTo>
                  <a:pt x="220766" y="61912"/>
                  <a:pt x="228601" y="68262"/>
                  <a:pt x="228601" y="77152"/>
                </a:cubicBezTo>
                <a:cubicBezTo>
                  <a:pt x="228601" y="86042"/>
                  <a:pt x="220766" y="93662"/>
                  <a:pt x="211625" y="93662"/>
                </a:cubicBezTo>
                <a:cubicBezTo>
                  <a:pt x="211625" y="93662"/>
                  <a:pt x="211625" y="93662"/>
                  <a:pt x="164614" y="93662"/>
                </a:cubicBezTo>
                <a:cubicBezTo>
                  <a:pt x="155473" y="93662"/>
                  <a:pt x="147638" y="86042"/>
                  <a:pt x="147638" y="77152"/>
                </a:cubicBezTo>
                <a:cubicBezTo>
                  <a:pt x="147638" y="68262"/>
                  <a:pt x="155473" y="61912"/>
                  <a:pt x="164614" y="61912"/>
                </a:cubicBezTo>
                <a:close/>
                <a:moveTo>
                  <a:pt x="127397" y="22225"/>
                </a:moveTo>
                <a:cubicBezTo>
                  <a:pt x="127397" y="22225"/>
                  <a:pt x="127397" y="22225"/>
                  <a:pt x="127397" y="110381"/>
                </a:cubicBezTo>
                <a:cubicBezTo>
                  <a:pt x="127397" y="118276"/>
                  <a:pt x="119509" y="124854"/>
                  <a:pt x="111621" y="124854"/>
                </a:cubicBezTo>
                <a:cubicBezTo>
                  <a:pt x="111621" y="124854"/>
                  <a:pt x="111621" y="124854"/>
                  <a:pt x="22225" y="124854"/>
                </a:cubicBezTo>
                <a:cubicBezTo>
                  <a:pt x="22225" y="124854"/>
                  <a:pt x="22225" y="124854"/>
                  <a:pt x="22225" y="305115"/>
                </a:cubicBezTo>
                <a:cubicBezTo>
                  <a:pt x="22225" y="310378"/>
                  <a:pt x="26169" y="314325"/>
                  <a:pt x="31427" y="314325"/>
                </a:cubicBezTo>
                <a:cubicBezTo>
                  <a:pt x="31427" y="314325"/>
                  <a:pt x="31427" y="314325"/>
                  <a:pt x="265436" y="314325"/>
                </a:cubicBezTo>
                <a:cubicBezTo>
                  <a:pt x="270694" y="314325"/>
                  <a:pt x="274638" y="310378"/>
                  <a:pt x="274638" y="305115"/>
                </a:cubicBezTo>
                <a:lnTo>
                  <a:pt x="274638" y="31435"/>
                </a:lnTo>
                <a:cubicBezTo>
                  <a:pt x="274638" y="26172"/>
                  <a:pt x="270694" y="22225"/>
                  <a:pt x="265436" y="22225"/>
                </a:cubicBezTo>
                <a:cubicBezTo>
                  <a:pt x="265436" y="22225"/>
                  <a:pt x="265436" y="22225"/>
                  <a:pt x="127397" y="22225"/>
                </a:cubicBezTo>
                <a:close/>
                <a:moveTo>
                  <a:pt x="118220" y="0"/>
                </a:moveTo>
                <a:cubicBezTo>
                  <a:pt x="118220" y="0"/>
                  <a:pt x="118220" y="0"/>
                  <a:pt x="265338" y="0"/>
                </a:cubicBezTo>
                <a:cubicBezTo>
                  <a:pt x="282414" y="0"/>
                  <a:pt x="296863" y="14461"/>
                  <a:pt x="296863" y="31551"/>
                </a:cubicBezTo>
                <a:cubicBezTo>
                  <a:pt x="296863" y="31551"/>
                  <a:pt x="296863" y="31551"/>
                  <a:pt x="296863" y="304999"/>
                </a:cubicBezTo>
                <a:cubicBezTo>
                  <a:pt x="296863" y="322089"/>
                  <a:pt x="282414" y="336550"/>
                  <a:pt x="265338" y="336550"/>
                </a:cubicBezTo>
                <a:cubicBezTo>
                  <a:pt x="265338" y="336550"/>
                  <a:pt x="265338" y="336550"/>
                  <a:pt x="31525" y="336550"/>
                </a:cubicBezTo>
                <a:cubicBezTo>
                  <a:pt x="14449" y="336550"/>
                  <a:pt x="0" y="322089"/>
                  <a:pt x="0" y="304999"/>
                </a:cubicBezTo>
                <a:cubicBezTo>
                  <a:pt x="0" y="304999"/>
                  <a:pt x="0" y="304999"/>
                  <a:pt x="0" y="119633"/>
                </a:cubicBezTo>
                <a:cubicBezTo>
                  <a:pt x="0" y="110430"/>
                  <a:pt x="3941" y="102542"/>
                  <a:pt x="9195" y="97284"/>
                </a:cubicBezTo>
                <a:cubicBezTo>
                  <a:pt x="9195" y="97284"/>
                  <a:pt x="9195" y="97284"/>
                  <a:pt x="95889" y="9202"/>
                </a:cubicBezTo>
                <a:cubicBezTo>
                  <a:pt x="102457" y="3944"/>
                  <a:pt x="110339" y="0"/>
                  <a:pt x="1182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60153" y="4834019"/>
            <a:ext cx="165777" cy="470448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45"/>
          <p:cNvSpPr txBox="1"/>
          <p:nvPr/>
        </p:nvSpPr>
        <p:spPr>
          <a:xfrm>
            <a:off x="706400" y="21033"/>
            <a:ext cx="5389600" cy="718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r>
              <a:rPr lang="es" sz="3067" b="1">
                <a:solidFill>
                  <a:srgbClr val="DD0059"/>
                </a:solidFill>
                <a:latin typeface="Poppins"/>
                <a:ea typeface="Poppins"/>
                <a:cs typeface="Poppins"/>
                <a:sym typeface="Poppins"/>
              </a:rPr>
              <a:t>a. Cierre general </a:t>
            </a:r>
            <a:endParaRPr sz="3067" b="1">
              <a:solidFill>
                <a:srgbClr val="DD0059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7" name="Google Shape;207;p45"/>
          <p:cNvSpPr txBox="1"/>
          <p:nvPr/>
        </p:nvSpPr>
        <p:spPr>
          <a:xfrm>
            <a:off x="1823925" y="1175667"/>
            <a:ext cx="3080000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endParaRPr sz="2400"/>
          </a:p>
        </p:txBody>
      </p:sp>
      <p:sp>
        <p:nvSpPr>
          <p:cNvPr id="208" name="Google Shape;208;p45"/>
          <p:cNvSpPr txBox="1"/>
          <p:nvPr/>
        </p:nvSpPr>
        <p:spPr>
          <a:xfrm>
            <a:off x="1091949" y="918107"/>
            <a:ext cx="3524800" cy="451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ctr"/>
            <a:r>
              <a:rPr lang="es" sz="1333" b="1">
                <a:solidFill>
                  <a:srgbClr val="0C2D4F"/>
                </a:solidFill>
              </a:rPr>
              <a:t>INDICADOR GENERAL</a:t>
            </a:r>
            <a:endParaRPr sz="1333" b="1">
              <a:solidFill>
                <a:srgbClr val="0C2D4F"/>
              </a:solidFill>
            </a:endParaRPr>
          </a:p>
        </p:txBody>
      </p:sp>
      <p:pic>
        <p:nvPicPr>
          <p:cNvPr id="209" name="Google Shape;209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67343" y="1507084"/>
            <a:ext cx="5657309" cy="29863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84501" y="4944800"/>
            <a:ext cx="9345455" cy="1147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6"/>
          <p:cNvSpPr/>
          <p:nvPr/>
        </p:nvSpPr>
        <p:spPr>
          <a:xfrm>
            <a:off x="7063025" y="2966987"/>
            <a:ext cx="482199" cy="363685"/>
          </a:xfrm>
          <a:custGeom>
            <a:avLst/>
            <a:gdLst/>
            <a:ahLst/>
            <a:cxnLst/>
            <a:rect l="l" t="t" r="r" b="b"/>
            <a:pathLst>
              <a:path w="331788" h="225425" extrusionOk="0">
                <a:moveTo>
                  <a:pt x="131671" y="111125"/>
                </a:moveTo>
                <a:cubicBezTo>
                  <a:pt x="131671" y="111125"/>
                  <a:pt x="131671" y="111125"/>
                  <a:pt x="131671" y="116299"/>
                </a:cubicBezTo>
                <a:cubicBezTo>
                  <a:pt x="129041" y="116299"/>
                  <a:pt x="127725" y="117593"/>
                  <a:pt x="125095" y="118886"/>
                </a:cubicBezTo>
                <a:cubicBezTo>
                  <a:pt x="123779" y="118886"/>
                  <a:pt x="121149" y="120180"/>
                  <a:pt x="119833" y="122767"/>
                </a:cubicBezTo>
                <a:cubicBezTo>
                  <a:pt x="118518" y="124060"/>
                  <a:pt x="117202" y="125354"/>
                  <a:pt x="117202" y="126647"/>
                </a:cubicBezTo>
                <a:cubicBezTo>
                  <a:pt x="115887" y="129234"/>
                  <a:pt x="115887" y="130528"/>
                  <a:pt x="115887" y="133115"/>
                </a:cubicBezTo>
                <a:cubicBezTo>
                  <a:pt x="115887" y="134408"/>
                  <a:pt x="115887" y="135702"/>
                  <a:pt x="115887" y="138289"/>
                </a:cubicBezTo>
                <a:cubicBezTo>
                  <a:pt x="117202" y="139582"/>
                  <a:pt x="118518" y="142169"/>
                  <a:pt x="119833" y="143463"/>
                </a:cubicBezTo>
                <a:cubicBezTo>
                  <a:pt x="121149" y="146050"/>
                  <a:pt x="123779" y="147344"/>
                  <a:pt x="126410" y="148637"/>
                </a:cubicBezTo>
                <a:cubicBezTo>
                  <a:pt x="129041" y="149931"/>
                  <a:pt x="132987" y="151224"/>
                  <a:pt x="138248" y="152518"/>
                </a:cubicBezTo>
                <a:cubicBezTo>
                  <a:pt x="139564" y="152518"/>
                  <a:pt x="140879" y="152518"/>
                  <a:pt x="142194" y="152518"/>
                </a:cubicBezTo>
                <a:cubicBezTo>
                  <a:pt x="143510" y="153811"/>
                  <a:pt x="144825" y="153811"/>
                  <a:pt x="146141" y="153811"/>
                </a:cubicBezTo>
                <a:cubicBezTo>
                  <a:pt x="147456" y="155105"/>
                  <a:pt x="147456" y="155105"/>
                  <a:pt x="148771" y="156398"/>
                </a:cubicBezTo>
                <a:cubicBezTo>
                  <a:pt x="148771" y="157692"/>
                  <a:pt x="150087" y="158985"/>
                  <a:pt x="150087" y="158985"/>
                </a:cubicBezTo>
                <a:cubicBezTo>
                  <a:pt x="150087" y="161572"/>
                  <a:pt x="148771" y="161572"/>
                  <a:pt x="147456" y="162866"/>
                </a:cubicBezTo>
                <a:cubicBezTo>
                  <a:pt x="146141" y="164159"/>
                  <a:pt x="144825" y="164159"/>
                  <a:pt x="142194" y="164159"/>
                </a:cubicBezTo>
                <a:cubicBezTo>
                  <a:pt x="140879" y="164159"/>
                  <a:pt x="139564" y="164159"/>
                  <a:pt x="138248" y="164159"/>
                </a:cubicBezTo>
                <a:cubicBezTo>
                  <a:pt x="136933" y="164159"/>
                  <a:pt x="135618" y="162866"/>
                  <a:pt x="134302" y="162866"/>
                </a:cubicBezTo>
                <a:cubicBezTo>
                  <a:pt x="132987" y="162866"/>
                  <a:pt x="131671" y="161572"/>
                  <a:pt x="131671" y="160279"/>
                </a:cubicBezTo>
                <a:cubicBezTo>
                  <a:pt x="130356" y="160279"/>
                  <a:pt x="129041" y="158985"/>
                  <a:pt x="127725" y="157692"/>
                </a:cubicBezTo>
                <a:cubicBezTo>
                  <a:pt x="127725" y="157692"/>
                  <a:pt x="127725" y="157692"/>
                  <a:pt x="115887" y="157692"/>
                </a:cubicBezTo>
                <a:cubicBezTo>
                  <a:pt x="115887" y="157692"/>
                  <a:pt x="115887" y="157692"/>
                  <a:pt x="115887" y="175801"/>
                </a:cubicBezTo>
                <a:cubicBezTo>
                  <a:pt x="115887" y="175801"/>
                  <a:pt x="115887" y="175801"/>
                  <a:pt x="127725" y="175801"/>
                </a:cubicBezTo>
                <a:cubicBezTo>
                  <a:pt x="127725" y="175801"/>
                  <a:pt x="127725" y="175801"/>
                  <a:pt x="127725" y="173214"/>
                </a:cubicBezTo>
                <a:cubicBezTo>
                  <a:pt x="129041" y="173214"/>
                  <a:pt x="129041" y="173214"/>
                  <a:pt x="130356" y="173214"/>
                </a:cubicBezTo>
                <a:cubicBezTo>
                  <a:pt x="130356" y="174507"/>
                  <a:pt x="131671" y="174507"/>
                  <a:pt x="131671" y="174507"/>
                </a:cubicBezTo>
                <a:cubicBezTo>
                  <a:pt x="131671" y="174507"/>
                  <a:pt x="131671" y="174507"/>
                  <a:pt x="131671" y="180975"/>
                </a:cubicBezTo>
                <a:cubicBezTo>
                  <a:pt x="131671" y="180975"/>
                  <a:pt x="131671" y="180975"/>
                  <a:pt x="143510" y="180975"/>
                </a:cubicBezTo>
                <a:cubicBezTo>
                  <a:pt x="143510" y="180975"/>
                  <a:pt x="143510" y="180975"/>
                  <a:pt x="143510" y="175801"/>
                </a:cubicBezTo>
                <a:cubicBezTo>
                  <a:pt x="146141" y="175801"/>
                  <a:pt x="148771" y="175801"/>
                  <a:pt x="151402" y="174507"/>
                </a:cubicBezTo>
                <a:cubicBezTo>
                  <a:pt x="152717" y="173214"/>
                  <a:pt x="155348" y="171920"/>
                  <a:pt x="156664" y="170627"/>
                </a:cubicBezTo>
                <a:cubicBezTo>
                  <a:pt x="157979" y="169333"/>
                  <a:pt x="159294" y="168040"/>
                  <a:pt x="160610" y="165453"/>
                </a:cubicBezTo>
                <a:cubicBezTo>
                  <a:pt x="160610" y="164159"/>
                  <a:pt x="161925" y="161572"/>
                  <a:pt x="161925" y="158985"/>
                </a:cubicBezTo>
                <a:cubicBezTo>
                  <a:pt x="161925" y="158985"/>
                  <a:pt x="161925" y="156398"/>
                  <a:pt x="160610" y="155105"/>
                </a:cubicBezTo>
                <a:cubicBezTo>
                  <a:pt x="160610" y="153811"/>
                  <a:pt x="159294" y="151224"/>
                  <a:pt x="157979" y="149931"/>
                </a:cubicBezTo>
                <a:cubicBezTo>
                  <a:pt x="156664" y="147344"/>
                  <a:pt x="154033" y="146050"/>
                  <a:pt x="151402" y="143463"/>
                </a:cubicBezTo>
                <a:cubicBezTo>
                  <a:pt x="148771" y="142169"/>
                  <a:pt x="144825" y="140876"/>
                  <a:pt x="139564" y="140876"/>
                </a:cubicBezTo>
                <a:cubicBezTo>
                  <a:pt x="131671" y="139582"/>
                  <a:pt x="127725" y="136995"/>
                  <a:pt x="127725" y="133115"/>
                </a:cubicBezTo>
                <a:cubicBezTo>
                  <a:pt x="127725" y="131821"/>
                  <a:pt x="127725" y="130528"/>
                  <a:pt x="129041" y="129234"/>
                </a:cubicBezTo>
                <a:cubicBezTo>
                  <a:pt x="130356" y="127941"/>
                  <a:pt x="132987" y="127941"/>
                  <a:pt x="134302" y="127941"/>
                </a:cubicBezTo>
                <a:cubicBezTo>
                  <a:pt x="136933" y="127941"/>
                  <a:pt x="138248" y="127941"/>
                  <a:pt x="139564" y="127941"/>
                </a:cubicBezTo>
                <a:cubicBezTo>
                  <a:pt x="140879" y="129234"/>
                  <a:pt x="142194" y="129234"/>
                  <a:pt x="142194" y="129234"/>
                </a:cubicBezTo>
                <a:cubicBezTo>
                  <a:pt x="143510" y="130528"/>
                  <a:pt x="144825" y="130528"/>
                  <a:pt x="146141" y="131821"/>
                </a:cubicBezTo>
                <a:cubicBezTo>
                  <a:pt x="146141" y="131821"/>
                  <a:pt x="147456" y="133115"/>
                  <a:pt x="148771" y="134408"/>
                </a:cubicBezTo>
                <a:cubicBezTo>
                  <a:pt x="148771" y="134408"/>
                  <a:pt x="148771" y="134408"/>
                  <a:pt x="160610" y="134408"/>
                </a:cubicBezTo>
                <a:cubicBezTo>
                  <a:pt x="160610" y="134408"/>
                  <a:pt x="160610" y="134408"/>
                  <a:pt x="160610" y="116299"/>
                </a:cubicBezTo>
                <a:cubicBezTo>
                  <a:pt x="160610" y="116299"/>
                  <a:pt x="160610" y="116299"/>
                  <a:pt x="148771" y="116299"/>
                </a:cubicBezTo>
                <a:cubicBezTo>
                  <a:pt x="148771" y="116299"/>
                  <a:pt x="148771" y="116299"/>
                  <a:pt x="148771" y="118886"/>
                </a:cubicBezTo>
                <a:cubicBezTo>
                  <a:pt x="147456" y="118886"/>
                  <a:pt x="144825" y="117593"/>
                  <a:pt x="143510" y="117593"/>
                </a:cubicBezTo>
                <a:cubicBezTo>
                  <a:pt x="143510" y="117593"/>
                  <a:pt x="143510" y="117593"/>
                  <a:pt x="143510" y="111125"/>
                </a:cubicBezTo>
                <a:cubicBezTo>
                  <a:pt x="143510" y="111125"/>
                  <a:pt x="143510" y="111125"/>
                  <a:pt x="131671" y="111125"/>
                </a:cubicBezTo>
                <a:close/>
                <a:moveTo>
                  <a:pt x="174079" y="84137"/>
                </a:moveTo>
                <a:cubicBezTo>
                  <a:pt x="196429" y="95773"/>
                  <a:pt x="210890" y="119046"/>
                  <a:pt x="210890" y="146197"/>
                </a:cubicBezTo>
                <a:cubicBezTo>
                  <a:pt x="210890" y="174641"/>
                  <a:pt x="195114" y="197914"/>
                  <a:pt x="171450" y="209550"/>
                </a:cubicBezTo>
                <a:cubicBezTo>
                  <a:pt x="171450" y="209550"/>
                  <a:pt x="171450" y="209550"/>
                  <a:pt x="213519" y="209550"/>
                </a:cubicBezTo>
                <a:cubicBezTo>
                  <a:pt x="218778" y="190156"/>
                  <a:pt x="234554" y="174641"/>
                  <a:pt x="255588" y="169470"/>
                </a:cubicBezTo>
                <a:cubicBezTo>
                  <a:pt x="255588" y="169470"/>
                  <a:pt x="255588" y="169470"/>
                  <a:pt x="255588" y="125510"/>
                </a:cubicBezTo>
                <a:cubicBezTo>
                  <a:pt x="234554" y="120339"/>
                  <a:pt x="218778" y="103531"/>
                  <a:pt x="213519" y="84137"/>
                </a:cubicBezTo>
                <a:cubicBezTo>
                  <a:pt x="213519" y="84137"/>
                  <a:pt x="213519" y="84137"/>
                  <a:pt x="174079" y="84137"/>
                </a:cubicBezTo>
                <a:close/>
                <a:moveTo>
                  <a:pt x="56529" y="84137"/>
                </a:moveTo>
                <a:cubicBezTo>
                  <a:pt x="51283" y="103531"/>
                  <a:pt x="35546" y="119046"/>
                  <a:pt x="15875" y="124217"/>
                </a:cubicBezTo>
                <a:cubicBezTo>
                  <a:pt x="15875" y="124217"/>
                  <a:pt x="15875" y="124217"/>
                  <a:pt x="15875" y="169470"/>
                </a:cubicBezTo>
                <a:cubicBezTo>
                  <a:pt x="35546" y="174641"/>
                  <a:pt x="51283" y="190156"/>
                  <a:pt x="56529" y="209550"/>
                </a:cubicBezTo>
                <a:lnTo>
                  <a:pt x="106363" y="209550"/>
                </a:lnTo>
                <a:cubicBezTo>
                  <a:pt x="82757" y="197914"/>
                  <a:pt x="67020" y="174641"/>
                  <a:pt x="67020" y="146197"/>
                </a:cubicBezTo>
                <a:cubicBezTo>
                  <a:pt x="67020" y="119046"/>
                  <a:pt x="81446" y="95773"/>
                  <a:pt x="103740" y="84137"/>
                </a:cubicBezTo>
                <a:cubicBezTo>
                  <a:pt x="103740" y="84137"/>
                  <a:pt x="103740" y="84137"/>
                  <a:pt x="56529" y="84137"/>
                </a:cubicBezTo>
                <a:close/>
                <a:moveTo>
                  <a:pt x="0" y="66675"/>
                </a:moveTo>
                <a:lnTo>
                  <a:pt x="58737" y="66675"/>
                </a:lnTo>
                <a:lnTo>
                  <a:pt x="269875" y="66675"/>
                </a:lnTo>
                <a:lnTo>
                  <a:pt x="269875" y="225425"/>
                </a:lnTo>
                <a:lnTo>
                  <a:pt x="0" y="225425"/>
                </a:lnTo>
                <a:close/>
                <a:moveTo>
                  <a:pt x="30162" y="34925"/>
                </a:moveTo>
                <a:cubicBezTo>
                  <a:pt x="30162" y="34925"/>
                  <a:pt x="30162" y="34925"/>
                  <a:pt x="88269" y="34925"/>
                </a:cubicBezTo>
                <a:lnTo>
                  <a:pt x="300037" y="34925"/>
                </a:lnTo>
                <a:cubicBezTo>
                  <a:pt x="300037" y="34925"/>
                  <a:pt x="300037" y="34925"/>
                  <a:pt x="300037" y="193675"/>
                </a:cubicBezTo>
                <a:cubicBezTo>
                  <a:pt x="300037" y="193675"/>
                  <a:pt x="300037" y="193675"/>
                  <a:pt x="280668" y="193675"/>
                </a:cubicBezTo>
                <a:cubicBezTo>
                  <a:pt x="280668" y="193675"/>
                  <a:pt x="280668" y="193675"/>
                  <a:pt x="280668" y="136886"/>
                </a:cubicBezTo>
                <a:cubicBezTo>
                  <a:pt x="281959" y="136886"/>
                  <a:pt x="283251" y="136886"/>
                  <a:pt x="283251" y="135596"/>
                </a:cubicBezTo>
                <a:cubicBezTo>
                  <a:pt x="283251" y="135596"/>
                  <a:pt x="283251" y="135596"/>
                  <a:pt x="283251" y="91714"/>
                </a:cubicBezTo>
                <a:cubicBezTo>
                  <a:pt x="283251" y="91714"/>
                  <a:pt x="281959" y="91714"/>
                  <a:pt x="280668" y="91714"/>
                </a:cubicBezTo>
                <a:cubicBezTo>
                  <a:pt x="280668" y="91714"/>
                  <a:pt x="280668" y="91714"/>
                  <a:pt x="280668" y="56866"/>
                </a:cubicBezTo>
                <a:cubicBezTo>
                  <a:pt x="280668" y="56866"/>
                  <a:pt x="280668" y="56866"/>
                  <a:pt x="244513" y="56866"/>
                </a:cubicBezTo>
                <a:cubicBezTo>
                  <a:pt x="244513" y="55575"/>
                  <a:pt x="243221" y="52994"/>
                  <a:pt x="243221" y="51703"/>
                </a:cubicBezTo>
                <a:cubicBezTo>
                  <a:pt x="243221" y="51703"/>
                  <a:pt x="243221" y="51703"/>
                  <a:pt x="86978" y="51703"/>
                </a:cubicBezTo>
                <a:cubicBezTo>
                  <a:pt x="85687" y="52994"/>
                  <a:pt x="85687" y="55575"/>
                  <a:pt x="84395" y="56866"/>
                </a:cubicBezTo>
                <a:cubicBezTo>
                  <a:pt x="84395" y="56866"/>
                  <a:pt x="84395" y="56866"/>
                  <a:pt x="30162" y="56866"/>
                </a:cubicBezTo>
                <a:cubicBezTo>
                  <a:pt x="30162" y="56866"/>
                  <a:pt x="30162" y="56866"/>
                  <a:pt x="30162" y="34925"/>
                </a:cubicBezTo>
                <a:close/>
                <a:moveTo>
                  <a:pt x="60325" y="0"/>
                </a:moveTo>
                <a:cubicBezTo>
                  <a:pt x="60325" y="0"/>
                  <a:pt x="60325" y="0"/>
                  <a:pt x="272040" y="0"/>
                </a:cubicBezTo>
                <a:lnTo>
                  <a:pt x="331788" y="0"/>
                </a:lnTo>
                <a:cubicBezTo>
                  <a:pt x="331788" y="0"/>
                  <a:pt x="331788" y="0"/>
                  <a:pt x="331788" y="160338"/>
                </a:cubicBezTo>
                <a:cubicBezTo>
                  <a:pt x="331788" y="160338"/>
                  <a:pt x="331788" y="160338"/>
                  <a:pt x="312305" y="160338"/>
                </a:cubicBezTo>
                <a:cubicBezTo>
                  <a:pt x="312305" y="160338"/>
                  <a:pt x="312305" y="160338"/>
                  <a:pt x="312305" y="102981"/>
                </a:cubicBezTo>
                <a:cubicBezTo>
                  <a:pt x="313604" y="102981"/>
                  <a:pt x="313604" y="102981"/>
                  <a:pt x="314903" y="101678"/>
                </a:cubicBezTo>
                <a:cubicBezTo>
                  <a:pt x="314903" y="101678"/>
                  <a:pt x="314903" y="101678"/>
                  <a:pt x="314903" y="57357"/>
                </a:cubicBezTo>
                <a:cubicBezTo>
                  <a:pt x="313604" y="57357"/>
                  <a:pt x="313604" y="57357"/>
                  <a:pt x="312305" y="57357"/>
                </a:cubicBezTo>
                <a:cubicBezTo>
                  <a:pt x="312305" y="57357"/>
                  <a:pt x="312305" y="57357"/>
                  <a:pt x="312305" y="22161"/>
                </a:cubicBezTo>
                <a:cubicBezTo>
                  <a:pt x="312305" y="22161"/>
                  <a:pt x="312305" y="22161"/>
                  <a:pt x="275937" y="22161"/>
                </a:cubicBezTo>
                <a:cubicBezTo>
                  <a:pt x="275937" y="20857"/>
                  <a:pt x="274638" y="18250"/>
                  <a:pt x="274638" y="16946"/>
                </a:cubicBezTo>
                <a:cubicBezTo>
                  <a:pt x="274638" y="16946"/>
                  <a:pt x="274638" y="16946"/>
                  <a:pt x="116176" y="16946"/>
                </a:cubicBezTo>
                <a:cubicBezTo>
                  <a:pt x="116176" y="18250"/>
                  <a:pt x="114877" y="20857"/>
                  <a:pt x="114877" y="22161"/>
                </a:cubicBezTo>
                <a:cubicBezTo>
                  <a:pt x="114877" y="22161"/>
                  <a:pt x="114877" y="22161"/>
                  <a:pt x="60325" y="22161"/>
                </a:cubicBezTo>
                <a:cubicBezTo>
                  <a:pt x="60325" y="22161"/>
                  <a:pt x="60325" y="22161"/>
                  <a:pt x="60325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46"/>
          <p:cNvSpPr/>
          <p:nvPr/>
        </p:nvSpPr>
        <p:spPr>
          <a:xfrm>
            <a:off x="4653947" y="4132342"/>
            <a:ext cx="423583" cy="393721"/>
          </a:xfrm>
          <a:custGeom>
            <a:avLst/>
            <a:gdLst/>
            <a:ahLst/>
            <a:cxnLst/>
            <a:rect l="l" t="t" r="r" b="b"/>
            <a:pathLst>
              <a:path w="331788" h="331788" extrusionOk="0">
                <a:moveTo>
                  <a:pt x="15554" y="301625"/>
                </a:moveTo>
                <a:cubicBezTo>
                  <a:pt x="15554" y="301625"/>
                  <a:pt x="15554" y="301625"/>
                  <a:pt x="127029" y="301625"/>
                </a:cubicBezTo>
                <a:cubicBezTo>
                  <a:pt x="134807" y="301625"/>
                  <a:pt x="141288" y="308182"/>
                  <a:pt x="141288" y="316051"/>
                </a:cubicBezTo>
                <a:cubicBezTo>
                  <a:pt x="141288" y="325231"/>
                  <a:pt x="134807" y="331788"/>
                  <a:pt x="127029" y="331788"/>
                </a:cubicBezTo>
                <a:cubicBezTo>
                  <a:pt x="127029" y="331788"/>
                  <a:pt x="127029" y="331788"/>
                  <a:pt x="15554" y="331788"/>
                </a:cubicBezTo>
                <a:cubicBezTo>
                  <a:pt x="6481" y="331788"/>
                  <a:pt x="0" y="325231"/>
                  <a:pt x="0" y="316051"/>
                </a:cubicBezTo>
                <a:cubicBezTo>
                  <a:pt x="0" y="308182"/>
                  <a:pt x="6481" y="301625"/>
                  <a:pt x="15554" y="301625"/>
                </a:cubicBezTo>
                <a:close/>
                <a:moveTo>
                  <a:pt x="15554" y="263525"/>
                </a:moveTo>
                <a:cubicBezTo>
                  <a:pt x="15554" y="263525"/>
                  <a:pt x="15554" y="263525"/>
                  <a:pt x="95920" y="263525"/>
                </a:cubicBezTo>
                <a:cubicBezTo>
                  <a:pt x="108882" y="273579"/>
                  <a:pt x="124437" y="279863"/>
                  <a:pt x="141288" y="283634"/>
                </a:cubicBezTo>
                <a:cubicBezTo>
                  <a:pt x="138695" y="288661"/>
                  <a:pt x="133510" y="293688"/>
                  <a:pt x="127029" y="293688"/>
                </a:cubicBezTo>
                <a:cubicBezTo>
                  <a:pt x="127029" y="293688"/>
                  <a:pt x="127029" y="293688"/>
                  <a:pt x="15554" y="293688"/>
                </a:cubicBezTo>
                <a:cubicBezTo>
                  <a:pt x="6481" y="293688"/>
                  <a:pt x="0" y="286147"/>
                  <a:pt x="0" y="278607"/>
                </a:cubicBezTo>
                <a:cubicBezTo>
                  <a:pt x="0" y="271066"/>
                  <a:pt x="6481" y="263525"/>
                  <a:pt x="15554" y="263525"/>
                </a:cubicBezTo>
                <a:close/>
                <a:moveTo>
                  <a:pt x="270156" y="228600"/>
                </a:moveTo>
                <a:cubicBezTo>
                  <a:pt x="270156" y="228600"/>
                  <a:pt x="270156" y="228600"/>
                  <a:pt x="316380" y="228600"/>
                </a:cubicBezTo>
                <a:cubicBezTo>
                  <a:pt x="325368" y="228600"/>
                  <a:pt x="331788" y="235157"/>
                  <a:pt x="331788" y="244337"/>
                </a:cubicBezTo>
                <a:cubicBezTo>
                  <a:pt x="331788" y="252206"/>
                  <a:pt x="325368" y="258763"/>
                  <a:pt x="316380" y="258763"/>
                </a:cubicBezTo>
                <a:cubicBezTo>
                  <a:pt x="316380" y="258763"/>
                  <a:pt x="316380" y="258763"/>
                  <a:pt x="244475" y="258763"/>
                </a:cubicBezTo>
                <a:cubicBezTo>
                  <a:pt x="254747" y="250895"/>
                  <a:pt x="262451" y="240403"/>
                  <a:pt x="270156" y="228600"/>
                </a:cubicBezTo>
                <a:close/>
                <a:moveTo>
                  <a:pt x="15586" y="225425"/>
                </a:moveTo>
                <a:cubicBezTo>
                  <a:pt x="15586" y="225425"/>
                  <a:pt x="15586" y="225425"/>
                  <a:pt x="61046" y="225425"/>
                </a:cubicBezTo>
                <a:cubicBezTo>
                  <a:pt x="67541" y="237228"/>
                  <a:pt x="76633" y="247720"/>
                  <a:pt x="85725" y="255588"/>
                </a:cubicBezTo>
                <a:cubicBezTo>
                  <a:pt x="85725" y="255588"/>
                  <a:pt x="85725" y="255588"/>
                  <a:pt x="15586" y="255588"/>
                </a:cubicBezTo>
                <a:cubicBezTo>
                  <a:pt x="6494" y="255588"/>
                  <a:pt x="0" y="249031"/>
                  <a:pt x="0" y="241162"/>
                </a:cubicBezTo>
                <a:cubicBezTo>
                  <a:pt x="0" y="231982"/>
                  <a:pt x="6494" y="225425"/>
                  <a:pt x="15586" y="225425"/>
                </a:cubicBezTo>
                <a:close/>
                <a:moveTo>
                  <a:pt x="283493" y="190500"/>
                </a:moveTo>
                <a:cubicBezTo>
                  <a:pt x="283493" y="190500"/>
                  <a:pt x="283493" y="190500"/>
                  <a:pt x="316125" y="190500"/>
                </a:cubicBezTo>
                <a:cubicBezTo>
                  <a:pt x="325262" y="190500"/>
                  <a:pt x="331788" y="197057"/>
                  <a:pt x="331788" y="204926"/>
                </a:cubicBezTo>
                <a:cubicBezTo>
                  <a:pt x="331788" y="214106"/>
                  <a:pt x="325262" y="220663"/>
                  <a:pt x="316125" y="220663"/>
                </a:cubicBezTo>
                <a:cubicBezTo>
                  <a:pt x="316125" y="220663"/>
                  <a:pt x="316125" y="220663"/>
                  <a:pt x="273050" y="220663"/>
                </a:cubicBezTo>
                <a:cubicBezTo>
                  <a:pt x="278271" y="211483"/>
                  <a:pt x="282187" y="200992"/>
                  <a:pt x="283493" y="190500"/>
                </a:cubicBezTo>
                <a:close/>
                <a:moveTo>
                  <a:pt x="15586" y="188912"/>
                </a:moveTo>
                <a:cubicBezTo>
                  <a:pt x="15586" y="188912"/>
                  <a:pt x="15586" y="188912"/>
                  <a:pt x="46759" y="188912"/>
                </a:cubicBezTo>
                <a:cubicBezTo>
                  <a:pt x="49357" y="198851"/>
                  <a:pt x="53253" y="208790"/>
                  <a:pt x="57150" y="217487"/>
                </a:cubicBezTo>
                <a:cubicBezTo>
                  <a:pt x="57150" y="217487"/>
                  <a:pt x="57150" y="217487"/>
                  <a:pt x="15586" y="217487"/>
                </a:cubicBezTo>
                <a:cubicBezTo>
                  <a:pt x="6494" y="217487"/>
                  <a:pt x="0" y="211275"/>
                  <a:pt x="0" y="202578"/>
                </a:cubicBezTo>
                <a:cubicBezTo>
                  <a:pt x="0" y="195124"/>
                  <a:pt x="6494" y="188912"/>
                  <a:pt x="15586" y="188912"/>
                </a:cubicBezTo>
                <a:close/>
                <a:moveTo>
                  <a:pt x="169863" y="174625"/>
                </a:moveTo>
                <a:cubicBezTo>
                  <a:pt x="169863" y="174625"/>
                  <a:pt x="169863" y="174625"/>
                  <a:pt x="169863" y="201613"/>
                </a:cubicBezTo>
                <a:cubicBezTo>
                  <a:pt x="179266" y="201613"/>
                  <a:pt x="187326" y="197758"/>
                  <a:pt x="187326" y="188762"/>
                </a:cubicBezTo>
                <a:cubicBezTo>
                  <a:pt x="187326" y="178481"/>
                  <a:pt x="177923" y="175910"/>
                  <a:pt x="169863" y="174625"/>
                </a:cubicBezTo>
                <a:close/>
                <a:moveTo>
                  <a:pt x="285750" y="152400"/>
                </a:moveTo>
                <a:cubicBezTo>
                  <a:pt x="285750" y="152400"/>
                  <a:pt x="285750" y="152400"/>
                  <a:pt x="316442" y="152400"/>
                </a:cubicBezTo>
                <a:cubicBezTo>
                  <a:pt x="325394" y="152400"/>
                  <a:pt x="331788" y="159941"/>
                  <a:pt x="331788" y="167481"/>
                </a:cubicBezTo>
                <a:cubicBezTo>
                  <a:pt x="331788" y="175022"/>
                  <a:pt x="325394" y="182563"/>
                  <a:pt x="316442" y="182563"/>
                </a:cubicBezTo>
                <a:cubicBezTo>
                  <a:pt x="316442" y="182563"/>
                  <a:pt x="316442" y="182563"/>
                  <a:pt x="285750" y="182563"/>
                </a:cubicBezTo>
                <a:cubicBezTo>
                  <a:pt x="287029" y="176279"/>
                  <a:pt x="287029" y="171252"/>
                  <a:pt x="287029" y="166225"/>
                </a:cubicBezTo>
                <a:cubicBezTo>
                  <a:pt x="287029" y="161197"/>
                  <a:pt x="287029" y="157427"/>
                  <a:pt x="285750" y="152400"/>
                </a:cubicBezTo>
                <a:close/>
                <a:moveTo>
                  <a:pt x="15875" y="149225"/>
                </a:moveTo>
                <a:cubicBezTo>
                  <a:pt x="15875" y="149225"/>
                  <a:pt x="15875" y="149225"/>
                  <a:pt x="47625" y="149225"/>
                </a:cubicBezTo>
                <a:cubicBezTo>
                  <a:pt x="46302" y="155839"/>
                  <a:pt x="46302" y="161131"/>
                  <a:pt x="46302" y="166423"/>
                </a:cubicBezTo>
                <a:cubicBezTo>
                  <a:pt x="46302" y="171714"/>
                  <a:pt x="46302" y="175683"/>
                  <a:pt x="47625" y="180975"/>
                </a:cubicBezTo>
                <a:cubicBezTo>
                  <a:pt x="47625" y="180975"/>
                  <a:pt x="47625" y="180975"/>
                  <a:pt x="15875" y="180975"/>
                </a:cubicBezTo>
                <a:cubicBezTo>
                  <a:pt x="6614" y="180975"/>
                  <a:pt x="0" y="173037"/>
                  <a:pt x="0" y="165100"/>
                </a:cubicBezTo>
                <a:cubicBezTo>
                  <a:pt x="0" y="157162"/>
                  <a:pt x="6614" y="149225"/>
                  <a:pt x="15875" y="149225"/>
                </a:cubicBezTo>
                <a:close/>
                <a:moveTo>
                  <a:pt x="161925" y="130175"/>
                </a:moveTo>
                <a:cubicBezTo>
                  <a:pt x="152664" y="130175"/>
                  <a:pt x="146050" y="135188"/>
                  <a:pt x="146050" y="141455"/>
                </a:cubicBezTo>
                <a:cubicBezTo>
                  <a:pt x="146050" y="147721"/>
                  <a:pt x="151341" y="151481"/>
                  <a:pt x="161925" y="153988"/>
                </a:cubicBezTo>
                <a:close/>
                <a:moveTo>
                  <a:pt x="274638" y="114300"/>
                </a:moveTo>
                <a:cubicBezTo>
                  <a:pt x="274638" y="114300"/>
                  <a:pt x="274638" y="114300"/>
                  <a:pt x="316202" y="114300"/>
                </a:cubicBezTo>
                <a:cubicBezTo>
                  <a:pt x="325294" y="114300"/>
                  <a:pt x="331788" y="120857"/>
                  <a:pt x="331788" y="130037"/>
                </a:cubicBezTo>
                <a:cubicBezTo>
                  <a:pt x="331788" y="137906"/>
                  <a:pt x="325294" y="144463"/>
                  <a:pt x="316202" y="144463"/>
                </a:cubicBezTo>
                <a:cubicBezTo>
                  <a:pt x="316202" y="144463"/>
                  <a:pt x="316202" y="144463"/>
                  <a:pt x="283730" y="144463"/>
                </a:cubicBezTo>
                <a:cubicBezTo>
                  <a:pt x="282431" y="133971"/>
                  <a:pt x="278535" y="123480"/>
                  <a:pt x="274638" y="114300"/>
                </a:cubicBezTo>
                <a:close/>
                <a:moveTo>
                  <a:pt x="15663" y="111125"/>
                </a:moveTo>
                <a:cubicBezTo>
                  <a:pt x="15663" y="111125"/>
                  <a:pt x="15663" y="111125"/>
                  <a:pt x="58738" y="111125"/>
                </a:cubicBezTo>
                <a:cubicBezTo>
                  <a:pt x="53517" y="120305"/>
                  <a:pt x="49601" y="130796"/>
                  <a:pt x="48295" y="141288"/>
                </a:cubicBezTo>
                <a:cubicBezTo>
                  <a:pt x="48295" y="141288"/>
                  <a:pt x="48295" y="141288"/>
                  <a:pt x="15663" y="141288"/>
                </a:cubicBezTo>
                <a:cubicBezTo>
                  <a:pt x="6526" y="141288"/>
                  <a:pt x="0" y="134731"/>
                  <a:pt x="0" y="126862"/>
                </a:cubicBezTo>
                <a:cubicBezTo>
                  <a:pt x="0" y="117682"/>
                  <a:pt x="6526" y="111125"/>
                  <a:pt x="15663" y="111125"/>
                </a:cubicBezTo>
                <a:close/>
                <a:moveTo>
                  <a:pt x="165894" y="104775"/>
                </a:moveTo>
                <a:cubicBezTo>
                  <a:pt x="168487" y="104775"/>
                  <a:pt x="169783" y="107355"/>
                  <a:pt x="169783" y="109934"/>
                </a:cubicBezTo>
                <a:cubicBezTo>
                  <a:pt x="169783" y="109934"/>
                  <a:pt x="169783" y="109934"/>
                  <a:pt x="169783" y="116383"/>
                </a:cubicBezTo>
                <a:cubicBezTo>
                  <a:pt x="181452" y="116383"/>
                  <a:pt x="203492" y="124123"/>
                  <a:pt x="203492" y="137021"/>
                </a:cubicBezTo>
                <a:cubicBezTo>
                  <a:pt x="203492" y="142180"/>
                  <a:pt x="198306" y="146050"/>
                  <a:pt x="194417" y="146050"/>
                </a:cubicBezTo>
                <a:cubicBezTo>
                  <a:pt x="185341" y="146050"/>
                  <a:pt x="185341" y="130572"/>
                  <a:pt x="169783" y="130572"/>
                </a:cubicBezTo>
                <a:cubicBezTo>
                  <a:pt x="169783" y="130572"/>
                  <a:pt x="169783" y="130572"/>
                  <a:pt x="169783" y="156369"/>
                </a:cubicBezTo>
                <a:cubicBezTo>
                  <a:pt x="187934" y="160238"/>
                  <a:pt x="204788" y="165398"/>
                  <a:pt x="204788" y="187325"/>
                </a:cubicBezTo>
                <a:cubicBezTo>
                  <a:pt x="204788" y="205383"/>
                  <a:pt x="190527" y="214412"/>
                  <a:pt x="169783" y="215702"/>
                </a:cubicBezTo>
                <a:cubicBezTo>
                  <a:pt x="169783" y="215702"/>
                  <a:pt x="169783" y="215702"/>
                  <a:pt x="169783" y="223441"/>
                </a:cubicBezTo>
                <a:cubicBezTo>
                  <a:pt x="169783" y="226020"/>
                  <a:pt x="168487" y="228600"/>
                  <a:pt x="165894" y="228600"/>
                </a:cubicBezTo>
                <a:cubicBezTo>
                  <a:pt x="163301" y="228600"/>
                  <a:pt x="162004" y="226020"/>
                  <a:pt x="162004" y="223441"/>
                </a:cubicBezTo>
                <a:cubicBezTo>
                  <a:pt x="162004" y="223441"/>
                  <a:pt x="162004" y="223441"/>
                  <a:pt x="162004" y="215702"/>
                </a:cubicBezTo>
                <a:cubicBezTo>
                  <a:pt x="138668" y="214412"/>
                  <a:pt x="127000" y="201513"/>
                  <a:pt x="127000" y="189905"/>
                </a:cubicBezTo>
                <a:cubicBezTo>
                  <a:pt x="127000" y="184745"/>
                  <a:pt x="130889" y="182166"/>
                  <a:pt x="136075" y="182166"/>
                </a:cubicBezTo>
                <a:cubicBezTo>
                  <a:pt x="151633" y="182166"/>
                  <a:pt x="138668" y="200224"/>
                  <a:pt x="162004" y="201513"/>
                </a:cubicBezTo>
                <a:cubicBezTo>
                  <a:pt x="162004" y="201513"/>
                  <a:pt x="162004" y="201513"/>
                  <a:pt x="162004" y="173137"/>
                </a:cubicBezTo>
                <a:cubicBezTo>
                  <a:pt x="141261" y="169267"/>
                  <a:pt x="129593" y="160238"/>
                  <a:pt x="129593" y="144760"/>
                </a:cubicBezTo>
                <a:cubicBezTo>
                  <a:pt x="129593" y="126702"/>
                  <a:pt x="145150" y="117673"/>
                  <a:pt x="162004" y="116383"/>
                </a:cubicBezTo>
                <a:cubicBezTo>
                  <a:pt x="162004" y="116383"/>
                  <a:pt x="162004" y="116383"/>
                  <a:pt x="162004" y="109934"/>
                </a:cubicBezTo>
                <a:cubicBezTo>
                  <a:pt x="162004" y="107355"/>
                  <a:pt x="163301" y="104775"/>
                  <a:pt x="165894" y="104775"/>
                </a:cubicBezTo>
                <a:close/>
                <a:moveTo>
                  <a:pt x="165895" y="90487"/>
                </a:moveTo>
                <a:cubicBezTo>
                  <a:pt x="124249" y="90487"/>
                  <a:pt x="90488" y="124248"/>
                  <a:pt x="90488" y="165894"/>
                </a:cubicBezTo>
                <a:cubicBezTo>
                  <a:pt x="90488" y="207540"/>
                  <a:pt x="124249" y="241301"/>
                  <a:pt x="165895" y="241301"/>
                </a:cubicBezTo>
                <a:cubicBezTo>
                  <a:pt x="207541" y="241301"/>
                  <a:pt x="241302" y="207540"/>
                  <a:pt x="241302" y="165894"/>
                </a:cubicBezTo>
                <a:cubicBezTo>
                  <a:pt x="241302" y="124248"/>
                  <a:pt x="207541" y="90487"/>
                  <a:pt x="165895" y="90487"/>
                </a:cubicBezTo>
                <a:close/>
                <a:moveTo>
                  <a:pt x="246063" y="76200"/>
                </a:moveTo>
                <a:cubicBezTo>
                  <a:pt x="246063" y="76200"/>
                  <a:pt x="246063" y="76200"/>
                  <a:pt x="316202" y="76200"/>
                </a:cubicBezTo>
                <a:cubicBezTo>
                  <a:pt x="325294" y="76200"/>
                  <a:pt x="331788" y="82757"/>
                  <a:pt x="331788" y="90626"/>
                </a:cubicBezTo>
                <a:cubicBezTo>
                  <a:pt x="331788" y="99806"/>
                  <a:pt x="325294" y="106363"/>
                  <a:pt x="316202" y="106363"/>
                </a:cubicBezTo>
                <a:cubicBezTo>
                  <a:pt x="316202" y="106363"/>
                  <a:pt x="316202" y="106363"/>
                  <a:pt x="270742" y="106363"/>
                </a:cubicBezTo>
                <a:cubicBezTo>
                  <a:pt x="264247" y="94560"/>
                  <a:pt x="255155" y="84068"/>
                  <a:pt x="246063" y="76200"/>
                </a:cubicBezTo>
                <a:close/>
                <a:moveTo>
                  <a:pt x="15688" y="74612"/>
                </a:moveTo>
                <a:cubicBezTo>
                  <a:pt x="15688" y="74612"/>
                  <a:pt x="15688" y="74612"/>
                  <a:pt x="88900" y="74612"/>
                </a:cubicBezTo>
                <a:cubicBezTo>
                  <a:pt x="78441" y="82480"/>
                  <a:pt x="70597" y="92972"/>
                  <a:pt x="62753" y="104775"/>
                </a:cubicBezTo>
                <a:cubicBezTo>
                  <a:pt x="62753" y="104775"/>
                  <a:pt x="62753" y="104775"/>
                  <a:pt x="15688" y="104775"/>
                </a:cubicBezTo>
                <a:cubicBezTo>
                  <a:pt x="6537" y="104775"/>
                  <a:pt x="0" y="98218"/>
                  <a:pt x="0" y="89038"/>
                </a:cubicBezTo>
                <a:cubicBezTo>
                  <a:pt x="0" y="81169"/>
                  <a:pt x="6537" y="74612"/>
                  <a:pt x="15688" y="74612"/>
                </a:cubicBezTo>
                <a:close/>
                <a:moveTo>
                  <a:pt x="166688" y="61912"/>
                </a:moveTo>
                <a:cubicBezTo>
                  <a:pt x="224554" y="61912"/>
                  <a:pt x="271463" y="108821"/>
                  <a:pt x="271463" y="166687"/>
                </a:cubicBezTo>
                <a:cubicBezTo>
                  <a:pt x="271463" y="224553"/>
                  <a:pt x="224554" y="271462"/>
                  <a:pt x="166688" y="271462"/>
                </a:cubicBezTo>
                <a:cubicBezTo>
                  <a:pt x="108822" y="271462"/>
                  <a:pt x="61913" y="224553"/>
                  <a:pt x="61913" y="166687"/>
                </a:cubicBezTo>
                <a:cubicBezTo>
                  <a:pt x="61913" y="108821"/>
                  <a:pt x="108822" y="61912"/>
                  <a:pt x="166688" y="61912"/>
                </a:cubicBezTo>
                <a:close/>
                <a:moveTo>
                  <a:pt x="204759" y="38100"/>
                </a:moveTo>
                <a:cubicBezTo>
                  <a:pt x="204759" y="38100"/>
                  <a:pt x="204759" y="38100"/>
                  <a:pt x="316234" y="38100"/>
                </a:cubicBezTo>
                <a:cubicBezTo>
                  <a:pt x="325307" y="38100"/>
                  <a:pt x="331788" y="46037"/>
                  <a:pt x="331788" y="53975"/>
                </a:cubicBezTo>
                <a:cubicBezTo>
                  <a:pt x="331788" y="61912"/>
                  <a:pt x="325307" y="69850"/>
                  <a:pt x="316234" y="69850"/>
                </a:cubicBezTo>
                <a:cubicBezTo>
                  <a:pt x="316234" y="69850"/>
                  <a:pt x="316234" y="69850"/>
                  <a:pt x="235868" y="69850"/>
                </a:cubicBezTo>
                <a:cubicBezTo>
                  <a:pt x="222906" y="59267"/>
                  <a:pt x="207351" y="52652"/>
                  <a:pt x="190500" y="48683"/>
                </a:cubicBezTo>
                <a:cubicBezTo>
                  <a:pt x="193093" y="43392"/>
                  <a:pt x="198278" y="38100"/>
                  <a:pt x="204759" y="38100"/>
                </a:cubicBezTo>
                <a:close/>
                <a:moveTo>
                  <a:pt x="204759" y="0"/>
                </a:moveTo>
                <a:cubicBezTo>
                  <a:pt x="204759" y="0"/>
                  <a:pt x="204759" y="0"/>
                  <a:pt x="316234" y="0"/>
                </a:cubicBezTo>
                <a:cubicBezTo>
                  <a:pt x="325307" y="0"/>
                  <a:pt x="331788" y="6557"/>
                  <a:pt x="331788" y="15737"/>
                </a:cubicBezTo>
                <a:cubicBezTo>
                  <a:pt x="331788" y="23606"/>
                  <a:pt x="325307" y="30163"/>
                  <a:pt x="316234" y="30163"/>
                </a:cubicBezTo>
                <a:cubicBezTo>
                  <a:pt x="316234" y="30163"/>
                  <a:pt x="316234" y="30163"/>
                  <a:pt x="204759" y="30163"/>
                </a:cubicBezTo>
                <a:cubicBezTo>
                  <a:pt x="196981" y="30163"/>
                  <a:pt x="190500" y="23606"/>
                  <a:pt x="190500" y="15737"/>
                </a:cubicBezTo>
                <a:cubicBezTo>
                  <a:pt x="190500" y="6557"/>
                  <a:pt x="196981" y="0"/>
                  <a:pt x="20475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46"/>
          <p:cNvSpPr/>
          <p:nvPr/>
        </p:nvSpPr>
        <p:spPr>
          <a:xfrm>
            <a:off x="5836204" y="1673023"/>
            <a:ext cx="340403" cy="393764"/>
          </a:xfrm>
          <a:custGeom>
            <a:avLst/>
            <a:gdLst/>
            <a:ahLst/>
            <a:cxnLst/>
            <a:rect l="l" t="t" r="r" b="b"/>
            <a:pathLst>
              <a:path w="296863" h="336550" extrusionOk="0">
                <a:moveTo>
                  <a:pt x="85348" y="236537"/>
                </a:moveTo>
                <a:cubicBezTo>
                  <a:pt x="85348" y="236537"/>
                  <a:pt x="85348" y="236537"/>
                  <a:pt x="211516" y="236537"/>
                </a:cubicBezTo>
                <a:cubicBezTo>
                  <a:pt x="220716" y="236537"/>
                  <a:pt x="228601" y="244231"/>
                  <a:pt x="228601" y="253206"/>
                </a:cubicBezTo>
                <a:cubicBezTo>
                  <a:pt x="228601" y="262182"/>
                  <a:pt x="220716" y="269875"/>
                  <a:pt x="211516" y="269875"/>
                </a:cubicBezTo>
                <a:cubicBezTo>
                  <a:pt x="211516" y="269875"/>
                  <a:pt x="211516" y="269875"/>
                  <a:pt x="85348" y="269875"/>
                </a:cubicBezTo>
                <a:cubicBezTo>
                  <a:pt x="76149" y="269875"/>
                  <a:pt x="68263" y="262182"/>
                  <a:pt x="68263" y="253206"/>
                </a:cubicBezTo>
                <a:cubicBezTo>
                  <a:pt x="68263" y="244231"/>
                  <a:pt x="76149" y="236537"/>
                  <a:pt x="85348" y="236537"/>
                </a:cubicBezTo>
                <a:close/>
                <a:moveTo>
                  <a:pt x="85348" y="173037"/>
                </a:moveTo>
                <a:cubicBezTo>
                  <a:pt x="85348" y="173037"/>
                  <a:pt x="85348" y="173037"/>
                  <a:pt x="211516" y="173037"/>
                </a:cubicBezTo>
                <a:cubicBezTo>
                  <a:pt x="220716" y="173037"/>
                  <a:pt x="228601" y="181038"/>
                  <a:pt x="228601" y="190373"/>
                </a:cubicBezTo>
                <a:cubicBezTo>
                  <a:pt x="228601" y="199707"/>
                  <a:pt x="220716" y="206375"/>
                  <a:pt x="211516" y="206375"/>
                </a:cubicBezTo>
                <a:cubicBezTo>
                  <a:pt x="211516" y="206375"/>
                  <a:pt x="211516" y="206375"/>
                  <a:pt x="85348" y="206375"/>
                </a:cubicBezTo>
                <a:cubicBezTo>
                  <a:pt x="76149" y="206375"/>
                  <a:pt x="68263" y="199707"/>
                  <a:pt x="68263" y="190373"/>
                </a:cubicBezTo>
                <a:cubicBezTo>
                  <a:pt x="68263" y="181038"/>
                  <a:pt x="76149" y="173037"/>
                  <a:pt x="85348" y="173037"/>
                </a:cubicBezTo>
                <a:close/>
                <a:moveTo>
                  <a:pt x="164614" y="115887"/>
                </a:moveTo>
                <a:cubicBezTo>
                  <a:pt x="164614" y="115887"/>
                  <a:pt x="164614" y="115887"/>
                  <a:pt x="211625" y="115887"/>
                </a:cubicBezTo>
                <a:cubicBezTo>
                  <a:pt x="220766" y="115887"/>
                  <a:pt x="228601" y="123946"/>
                  <a:pt x="228601" y="133349"/>
                </a:cubicBezTo>
                <a:cubicBezTo>
                  <a:pt x="228601" y="142752"/>
                  <a:pt x="220766" y="150812"/>
                  <a:pt x="211625" y="150812"/>
                </a:cubicBezTo>
                <a:cubicBezTo>
                  <a:pt x="211625" y="150812"/>
                  <a:pt x="211625" y="150812"/>
                  <a:pt x="164614" y="150812"/>
                </a:cubicBezTo>
                <a:cubicBezTo>
                  <a:pt x="155473" y="150812"/>
                  <a:pt x="147638" y="142752"/>
                  <a:pt x="147638" y="133349"/>
                </a:cubicBezTo>
                <a:cubicBezTo>
                  <a:pt x="147638" y="123946"/>
                  <a:pt x="155473" y="115887"/>
                  <a:pt x="164614" y="115887"/>
                </a:cubicBezTo>
                <a:close/>
                <a:moveTo>
                  <a:pt x="164614" y="61912"/>
                </a:moveTo>
                <a:cubicBezTo>
                  <a:pt x="164614" y="61912"/>
                  <a:pt x="164614" y="61912"/>
                  <a:pt x="211625" y="61912"/>
                </a:cubicBezTo>
                <a:cubicBezTo>
                  <a:pt x="220766" y="61912"/>
                  <a:pt x="228601" y="68262"/>
                  <a:pt x="228601" y="77152"/>
                </a:cubicBezTo>
                <a:cubicBezTo>
                  <a:pt x="228601" y="86042"/>
                  <a:pt x="220766" y="93662"/>
                  <a:pt x="211625" y="93662"/>
                </a:cubicBezTo>
                <a:cubicBezTo>
                  <a:pt x="211625" y="93662"/>
                  <a:pt x="211625" y="93662"/>
                  <a:pt x="164614" y="93662"/>
                </a:cubicBezTo>
                <a:cubicBezTo>
                  <a:pt x="155473" y="93662"/>
                  <a:pt x="147638" y="86042"/>
                  <a:pt x="147638" y="77152"/>
                </a:cubicBezTo>
                <a:cubicBezTo>
                  <a:pt x="147638" y="68262"/>
                  <a:pt x="155473" y="61912"/>
                  <a:pt x="164614" y="61912"/>
                </a:cubicBezTo>
                <a:close/>
                <a:moveTo>
                  <a:pt x="127397" y="22225"/>
                </a:moveTo>
                <a:cubicBezTo>
                  <a:pt x="127397" y="22225"/>
                  <a:pt x="127397" y="22225"/>
                  <a:pt x="127397" y="110381"/>
                </a:cubicBezTo>
                <a:cubicBezTo>
                  <a:pt x="127397" y="118276"/>
                  <a:pt x="119509" y="124854"/>
                  <a:pt x="111621" y="124854"/>
                </a:cubicBezTo>
                <a:cubicBezTo>
                  <a:pt x="111621" y="124854"/>
                  <a:pt x="111621" y="124854"/>
                  <a:pt x="22225" y="124854"/>
                </a:cubicBezTo>
                <a:cubicBezTo>
                  <a:pt x="22225" y="124854"/>
                  <a:pt x="22225" y="124854"/>
                  <a:pt x="22225" y="305115"/>
                </a:cubicBezTo>
                <a:cubicBezTo>
                  <a:pt x="22225" y="310378"/>
                  <a:pt x="26169" y="314325"/>
                  <a:pt x="31427" y="314325"/>
                </a:cubicBezTo>
                <a:cubicBezTo>
                  <a:pt x="31427" y="314325"/>
                  <a:pt x="31427" y="314325"/>
                  <a:pt x="265436" y="314325"/>
                </a:cubicBezTo>
                <a:cubicBezTo>
                  <a:pt x="270694" y="314325"/>
                  <a:pt x="274638" y="310378"/>
                  <a:pt x="274638" y="305115"/>
                </a:cubicBezTo>
                <a:lnTo>
                  <a:pt x="274638" y="31435"/>
                </a:lnTo>
                <a:cubicBezTo>
                  <a:pt x="274638" y="26172"/>
                  <a:pt x="270694" y="22225"/>
                  <a:pt x="265436" y="22225"/>
                </a:cubicBezTo>
                <a:cubicBezTo>
                  <a:pt x="265436" y="22225"/>
                  <a:pt x="265436" y="22225"/>
                  <a:pt x="127397" y="22225"/>
                </a:cubicBezTo>
                <a:close/>
                <a:moveTo>
                  <a:pt x="118220" y="0"/>
                </a:moveTo>
                <a:cubicBezTo>
                  <a:pt x="118220" y="0"/>
                  <a:pt x="118220" y="0"/>
                  <a:pt x="265338" y="0"/>
                </a:cubicBezTo>
                <a:cubicBezTo>
                  <a:pt x="282414" y="0"/>
                  <a:pt x="296863" y="14461"/>
                  <a:pt x="296863" y="31551"/>
                </a:cubicBezTo>
                <a:cubicBezTo>
                  <a:pt x="296863" y="31551"/>
                  <a:pt x="296863" y="31551"/>
                  <a:pt x="296863" y="304999"/>
                </a:cubicBezTo>
                <a:cubicBezTo>
                  <a:pt x="296863" y="322089"/>
                  <a:pt x="282414" y="336550"/>
                  <a:pt x="265338" y="336550"/>
                </a:cubicBezTo>
                <a:cubicBezTo>
                  <a:pt x="265338" y="336550"/>
                  <a:pt x="265338" y="336550"/>
                  <a:pt x="31525" y="336550"/>
                </a:cubicBezTo>
                <a:cubicBezTo>
                  <a:pt x="14449" y="336550"/>
                  <a:pt x="0" y="322089"/>
                  <a:pt x="0" y="304999"/>
                </a:cubicBezTo>
                <a:cubicBezTo>
                  <a:pt x="0" y="304999"/>
                  <a:pt x="0" y="304999"/>
                  <a:pt x="0" y="119633"/>
                </a:cubicBezTo>
                <a:cubicBezTo>
                  <a:pt x="0" y="110430"/>
                  <a:pt x="3941" y="102542"/>
                  <a:pt x="9195" y="97284"/>
                </a:cubicBezTo>
                <a:cubicBezTo>
                  <a:pt x="9195" y="97284"/>
                  <a:pt x="9195" y="97284"/>
                  <a:pt x="95889" y="9202"/>
                </a:cubicBezTo>
                <a:cubicBezTo>
                  <a:pt x="102457" y="3944"/>
                  <a:pt x="110339" y="0"/>
                  <a:pt x="1182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08730" y="5284404"/>
            <a:ext cx="173105" cy="528365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46"/>
          <p:cNvSpPr txBox="1"/>
          <p:nvPr/>
        </p:nvSpPr>
        <p:spPr>
          <a:xfrm>
            <a:off x="706400" y="325833"/>
            <a:ext cx="10266400" cy="718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rgbClr val="000000"/>
              </a:buClr>
              <a:buSzPts val="2000"/>
            </a:pPr>
            <a:r>
              <a:rPr lang="es" sz="3067" b="1">
                <a:solidFill>
                  <a:srgbClr val="DD0059"/>
                </a:solidFill>
                <a:latin typeface="Poppins"/>
                <a:ea typeface="Poppins"/>
                <a:cs typeface="Poppins"/>
                <a:sym typeface="Poppins"/>
              </a:rPr>
              <a:t>b. Usabilidad</a:t>
            </a:r>
            <a:endParaRPr sz="3067" b="1">
              <a:solidFill>
                <a:srgbClr val="DD0059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1" name="Google Shape;221;p46"/>
          <p:cNvSpPr txBox="1"/>
          <p:nvPr/>
        </p:nvSpPr>
        <p:spPr>
          <a:xfrm>
            <a:off x="1104400" y="4726734"/>
            <a:ext cx="9983200" cy="98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algn="just"/>
            <a:r>
              <a:rPr lang="es" sz="1600">
                <a:latin typeface="Poppins Light"/>
                <a:ea typeface="Poppins Light"/>
                <a:cs typeface="Poppins Light"/>
                <a:sym typeface="Poppins Light"/>
              </a:rPr>
              <a:t>Como se evidencia en la imagen, el % de usabilidad con corte 01 de junio se encuentra en el 92%, correspondiente a 319.230 beneficiarios y tan solo pendientes de uso 27.247 beneficiarios lo que representa un 8%.</a:t>
            </a:r>
            <a:endParaRPr sz="1600"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pic>
        <p:nvPicPr>
          <p:cNvPr id="222" name="Google Shape;222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06434" y="1402067"/>
            <a:ext cx="5212367" cy="27302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grama de flujo: conector fuera de página 1">
            <a:extLst>
              <a:ext uri="{FF2B5EF4-FFF2-40B4-BE49-F238E27FC236}">
                <a16:creationId xmlns:a16="http://schemas.microsoft.com/office/drawing/2014/main" id="{B04556C6-0109-4C4D-967E-9201C7B7686B}"/>
              </a:ext>
            </a:extLst>
          </p:cNvPr>
          <p:cNvSpPr/>
          <p:nvPr/>
        </p:nvSpPr>
        <p:spPr>
          <a:xfrm>
            <a:off x="4134898" y="2656867"/>
            <a:ext cx="1933445" cy="3849056"/>
          </a:xfrm>
          <a:prstGeom prst="flowChartOffpage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O" dirty="0">
              <a:solidFill>
                <a:schemeClr val="tx1"/>
              </a:solidFill>
            </a:endParaRPr>
          </a:p>
          <a:p>
            <a:endParaRPr lang="es-CO" dirty="0">
              <a:solidFill>
                <a:schemeClr val="tx1"/>
              </a:solidFill>
            </a:endParaRPr>
          </a:p>
          <a:p>
            <a:endParaRPr lang="es-CO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BD extemporánea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Celular desactualizado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Regeneración OTP</a:t>
            </a:r>
          </a:p>
        </p:txBody>
      </p:sp>
      <p:sp>
        <p:nvSpPr>
          <p:cNvPr id="3" name="Diagrama de flujo: conector fuera de página 2">
            <a:extLst>
              <a:ext uri="{FF2B5EF4-FFF2-40B4-BE49-F238E27FC236}">
                <a16:creationId xmlns:a16="http://schemas.microsoft.com/office/drawing/2014/main" id="{576B725F-5ED3-4842-9866-10F4D36EA846}"/>
              </a:ext>
            </a:extLst>
          </p:cNvPr>
          <p:cNvSpPr/>
          <p:nvPr/>
        </p:nvSpPr>
        <p:spPr>
          <a:xfrm>
            <a:off x="135102" y="2585865"/>
            <a:ext cx="1876194" cy="3723455"/>
          </a:xfrm>
          <a:prstGeom prst="flowChartOffpage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  <a:p>
            <a:pPr algn="ctr"/>
            <a:endParaRPr lang="es-CO" dirty="0">
              <a:solidFill>
                <a:schemeClr val="tx1"/>
              </a:solidFill>
            </a:endParaRPr>
          </a:p>
          <a:p>
            <a:endParaRPr lang="es-CO" dirty="0">
              <a:solidFill>
                <a:schemeClr val="tx1"/>
              </a:solidFill>
            </a:endParaRPr>
          </a:p>
          <a:p>
            <a:endParaRPr lang="es-CO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Puntos sin efectivo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Bloqueo cotejo biométrico</a:t>
            </a:r>
          </a:p>
        </p:txBody>
      </p:sp>
      <p:sp>
        <p:nvSpPr>
          <p:cNvPr id="4" name="Hexágono 3">
            <a:extLst>
              <a:ext uri="{FF2B5EF4-FFF2-40B4-BE49-F238E27FC236}">
                <a16:creationId xmlns:a16="http://schemas.microsoft.com/office/drawing/2014/main" id="{61532437-D0F6-4069-BA3E-280CF483A704}"/>
              </a:ext>
            </a:extLst>
          </p:cNvPr>
          <p:cNvSpPr/>
          <p:nvPr/>
        </p:nvSpPr>
        <p:spPr>
          <a:xfrm>
            <a:off x="120495" y="1740293"/>
            <a:ext cx="1903757" cy="1710351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EFECTY </a:t>
            </a:r>
          </a:p>
        </p:txBody>
      </p:sp>
      <p:sp>
        <p:nvSpPr>
          <p:cNvPr id="5" name="Hexágono 4">
            <a:extLst>
              <a:ext uri="{FF2B5EF4-FFF2-40B4-BE49-F238E27FC236}">
                <a16:creationId xmlns:a16="http://schemas.microsoft.com/office/drawing/2014/main" id="{72E16A96-5C1E-41BB-9AF4-76064A34D173}"/>
              </a:ext>
            </a:extLst>
          </p:cNvPr>
          <p:cNvSpPr/>
          <p:nvPr/>
        </p:nvSpPr>
        <p:spPr>
          <a:xfrm>
            <a:off x="4123591" y="1817271"/>
            <a:ext cx="1958289" cy="1660671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200" b="1" dirty="0">
                <a:solidFill>
                  <a:schemeClr val="tx1"/>
                </a:solidFill>
              </a:rPr>
              <a:t>GIRO ELECTRINICO</a:t>
            </a:r>
          </a:p>
        </p:txBody>
      </p:sp>
      <p:sp>
        <p:nvSpPr>
          <p:cNvPr id="6" name="Diagrama de flujo: conector fuera de página 5">
            <a:extLst>
              <a:ext uri="{FF2B5EF4-FFF2-40B4-BE49-F238E27FC236}">
                <a16:creationId xmlns:a16="http://schemas.microsoft.com/office/drawing/2014/main" id="{0D02A557-86AB-4223-AD03-734EF977AA32}"/>
              </a:ext>
            </a:extLst>
          </p:cNvPr>
          <p:cNvSpPr/>
          <p:nvPr/>
        </p:nvSpPr>
        <p:spPr>
          <a:xfrm>
            <a:off x="10198610" y="2629571"/>
            <a:ext cx="1837561" cy="3346976"/>
          </a:xfrm>
          <a:prstGeom prst="flowChartOffpage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algn="just"/>
            <a:endParaRPr lang="es-CO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CO" dirty="0"/>
              <a:t>Fuerza Mayor (clima)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s-CO" dirty="0"/>
              <a:t>Desplazamiento beneficiarios</a:t>
            </a:r>
          </a:p>
        </p:txBody>
      </p:sp>
      <p:sp>
        <p:nvSpPr>
          <p:cNvPr id="7" name="Diagrama de flujo: conector fuera de página 6">
            <a:extLst>
              <a:ext uri="{FF2B5EF4-FFF2-40B4-BE49-F238E27FC236}">
                <a16:creationId xmlns:a16="http://schemas.microsoft.com/office/drawing/2014/main" id="{165D313F-3834-479C-8213-8E3038A69A1F}"/>
              </a:ext>
            </a:extLst>
          </p:cNvPr>
          <p:cNvSpPr/>
          <p:nvPr/>
        </p:nvSpPr>
        <p:spPr>
          <a:xfrm>
            <a:off x="2098044" y="2662570"/>
            <a:ext cx="1938767" cy="3646750"/>
          </a:xfrm>
          <a:prstGeom prst="flowChartOffpageConnector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8" name="Hexágono 7">
            <a:extLst>
              <a:ext uri="{FF2B5EF4-FFF2-40B4-BE49-F238E27FC236}">
                <a16:creationId xmlns:a16="http://schemas.microsoft.com/office/drawing/2014/main" id="{46F7F5E2-5462-4AF5-B03B-D72B91383CD7}"/>
              </a:ext>
            </a:extLst>
          </p:cNvPr>
          <p:cNvSpPr/>
          <p:nvPr/>
        </p:nvSpPr>
        <p:spPr>
          <a:xfrm>
            <a:off x="2086724" y="1803625"/>
            <a:ext cx="1958289" cy="1660669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MOVII</a:t>
            </a:r>
          </a:p>
        </p:txBody>
      </p:sp>
      <p:sp>
        <p:nvSpPr>
          <p:cNvPr id="9" name="Diagrama de flujo: conector fuera de página 8">
            <a:extLst>
              <a:ext uri="{FF2B5EF4-FFF2-40B4-BE49-F238E27FC236}">
                <a16:creationId xmlns:a16="http://schemas.microsoft.com/office/drawing/2014/main" id="{F7AA8A63-3322-48E0-8537-A039725BF41B}"/>
              </a:ext>
            </a:extLst>
          </p:cNvPr>
          <p:cNvSpPr/>
          <p:nvPr/>
        </p:nvSpPr>
        <p:spPr>
          <a:xfrm>
            <a:off x="8256386" y="2643218"/>
            <a:ext cx="1825760" cy="3333329"/>
          </a:xfrm>
          <a:prstGeom prst="flowChartOffpageConnector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Hexágono 9">
            <a:extLst>
              <a:ext uri="{FF2B5EF4-FFF2-40B4-BE49-F238E27FC236}">
                <a16:creationId xmlns:a16="http://schemas.microsoft.com/office/drawing/2014/main" id="{1D441055-EC1F-45B2-B163-626522D37049}"/>
              </a:ext>
            </a:extLst>
          </p:cNvPr>
          <p:cNvSpPr/>
          <p:nvPr/>
        </p:nvSpPr>
        <p:spPr>
          <a:xfrm>
            <a:off x="8257135" y="1803623"/>
            <a:ext cx="1825760" cy="1625378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</a:rPr>
              <a:t>OFICINA </a:t>
            </a:r>
          </a:p>
        </p:txBody>
      </p:sp>
      <p:sp>
        <p:nvSpPr>
          <p:cNvPr id="11" name="Hexágono 10">
            <a:extLst>
              <a:ext uri="{FF2B5EF4-FFF2-40B4-BE49-F238E27FC236}">
                <a16:creationId xmlns:a16="http://schemas.microsoft.com/office/drawing/2014/main" id="{B2F1C0D5-A9B7-41C8-9D54-482A6CCBF993}"/>
              </a:ext>
            </a:extLst>
          </p:cNvPr>
          <p:cNvSpPr/>
          <p:nvPr/>
        </p:nvSpPr>
        <p:spPr>
          <a:xfrm>
            <a:off x="10199514" y="1789974"/>
            <a:ext cx="1870565" cy="1660671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600" b="1" dirty="0">
                <a:solidFill>
                  <a:schemeClr val="tx1"/>
                </a:solidFill>
              </a:rPr>
              <a:t>CAJA </a:t>
            </a:r>
            <a:r>
              <a:rPr lang="es-CO" sz="1400" b="1" dirty="0">
                <a:solidFill>
                  <a:schemeClr val="tx1"/>
                </a:solidFill>
              </a:rPr>
              <a:t>EXTENDIDA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8700783-976B-445E-B0AC-66C3ACDF47FF}"/>
              </a:ext>
            </a:extLst>
          </p:cNvPr>
          <p:cNvSpPr txBox="1"/>
          <p:nvPr/>
        </p:nvSpPr>
        <p:spPr>
          <a:xfrm>
            <a:off x="2164470" y="3530394"/>
            <a:ext cx="18156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/>
              <a:t>Cambio de número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/>
              <a:t>Novedades con el registro en la app.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3D4E728-5703-4CC3-93AD-4EE098F92ED8}"/>
              </a:ext>
            </a:extLst>
          </p:cNvPr>
          <p:cNvSpPr txBox="1"/>
          <p:nvPr/>
        </p:nvSpPr>
        <p:spPr>
          <a:xfrm>
            <a:off x="8257135" y="3530394"/>
            <a:ext cx="17158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bg1"/>
                </a:solidFill>
              </a:rPr>
              <a:t>Capacidad algunas oficinas</a:t>
            </a:r>
          </a:p>
        </p:txBody>
      </p:sp>
      <p:sp>
        <p:nvSpPr>
          <p:cNvPr id="14" name="Diagrama de flujo: proceso 13">
            <a:extLst>
              <a:ext uri="{FF2B5EF4-FFF2-40B4-BE49-F238E27FC236}">
                <a16:creationId xmlns:a16="http://schemas.microsoft.com/office/drawing/2014/main" id="{98142599-583F-4C9C-B4FD-95FE0413AC64}"/>
              </a:ext>
            </a:extLst>
          </p:cNvPr>
          <p:cNvSpPr/>
          <p:nvPr/>
        </p:nvSpPr>
        <p:spPr>
          <a:xfrm>
            <a:off x="122832" y="352077"/>
            <a:ext cx="5397104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NOVEDADES RECURRENTES POR CANAL</a:t>
            </a:r>
          </a:p>
        </p:txBody>
      </p:sp>
      <p:sp>
        <p:nvSpPr>
          <p:cNvPr id="15" name="Diagrama de flujo: conector fuera de página 14">
            <a:extLst>
              <a:ext uri="{FF2B5EF4-FFF2-40B4-BE49-F238E27FC236}">
                <a16:creationId xmlns:a16="http://schemas.microsoft.com/office/drawing/2014/main" id="{B3EC140D-861E-4895-BD69-139C37D719AE}"/>
              </a:ext>
            </a:extLst>
          </p:cNvPr>
          <p:cNvSpPr/>
          <p:nvPr/>
        </p:nvSpPr>
        <p:spPr>
          <a:xfrm>
            <a:off x="6197984" y="2659139"/>
            <a:ext cx="1933445" cy="3219930"/>
          </a:xfrm>
          <a:prstGeom prst="flowChartOffpage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O" dirty="0">
              <a:solidFill>
                <a:schemeClr val="tx1"/>
              </a:solidFill>
            </a:endParaRPr>
          </a:p>
          <a:p>
            <a:endParaRPr lang="es-CO" dirty="0">
              <a:solidFill>
                <a:schemeClr val="tx1"/>
              </a:solidFill>
            </a:endParaRPr>
          </a:p>
          <a:p>
            <a:endParaRPr lang="es-CO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s-CO" dirty="0">
                <a:solidFill>
                  <a:schemeClr val="tx1"/>
                </a:solidFill>
              </a:rPr>
              <a:t>Ver presentación del área de Canales</a:t>
            </a:r>
          </a:p>
        </p:txBody>
      </p:sp>
      <p:sp>
        <p:nvSpPr>
          <p:cNvPr id="16" name="Hexágono 15">
            <a:extLst>
              <a:ext uri="{FF2B5EF4-FFF2-40B4-BE49-F238E27FC236}">
                <a16:creationId xmlns:a16="http://schemas.microsoft.com/office/drawing/2014/main" id="{6D09E62E-CEAD-494B-BECF-6135E6FBCE55}"/>
              </a:ext>
            </a:extLst>
          </p:cNvPr>
          <p:cNvSpPr/>
          <p:nvPr/>
        </p:nvSpPr>
        <p:spPr>
          <a:xfrm>
            <a:off x="6186677" y="1819543"/>
            <a:ext cx="1958289" cy="1660671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600" b="1" dirty="0">
                <a:solidFill>
                  <a:schemeClr val="tx1"/>
                </a:solidFill>
              </a:rPr>
              <a:t>CORRESP.</a:t>
            </a:r>
          </a:p>
          <a:p>
            <a:pPr algn="ctr"/>
            <a:r>
              <a:rPr lang="es-CO" sz="1600" b="1" dirty="0">
                <a:solidFill>
                  <a:schemeClr val="tx1"/>
                </a:solidFill>
              </a:rPr>
              <a:t>BANCARIO</a:t>
            </a:r>
          </a:p>
        </p:txBody>
      </p:sp>
    </p:spTree>
    <p:extLst>
      <p:ext uri="{BB962C8B-B14F-4D97-AF65-F5344CB8AC3E}">
        <p14:creationId xmlns:p14="http://schemas.microsoft.com/office/powerpoint/2010/main" val="1038714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iagrama de flujo: proceso 13">
            <a:extLst>
              <a:ext uri="{FF2B5EF4-FFF2-40B4-BE49-F238E27FC236}">
                <a16:creationId xmlns:a16="http://schemas.microsoft.com/office/drawing/2014/main" id="{D89995A8-1566-4DD3-8DF9-D76C97FAB89C}"/>
              </a:ext>
            </a:extLst>
          </p:cNvPr>
          <p:cNvSpPr/>
          <p:nvPr/>
        </p:nvSpPr>
        <p:spPr>
          <a:xfrm>
            <a:off x="191072" y="257352"/>
            <a:ext cx="4377447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TRASLADO DE GIROS </a:t>
            </a:r>
          </a:p>
        </p:txBody>
      </p:sp>
      <p:sp>
        <p:nvSpPr>
          <p:cNvPr id="19" name="95 Rectángulo redondeado">
            <a:extLst>
              <a:ext uri="{FF2B5EF4-FFF2-40B4-BE49-F238E27FC236}">
                <a16:creationId xmlns:a16="http://schemas.microsoft.com/office/drawing/2014/main" id="{9A9A5AFC-D9C3-4BAC-86F2-4B5BD68CF2A7}"/>
              </a:ext>
            </a:extLst>
          </p:cNvPr>
          <p:cNvSpPr/>
          <p:nvPr/>
        </p:nvSpPr>
        <p:spPr>
          <a:xfrm>
            <a:off x="4582082" y="4578066"/>
            <a:ext cx="3354969" cy="600929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</a:t>
            </a:r>
            <a:r>
              <a:rPr lang="es-ES_tradnl" sz="2800" dirty="0">
                <a:solidFill>
                  <a:srgbClr val="000000"/>
                </a:solidFill>
                <a:latin typeface="Calibri" panose="020F0502020204030204" pitchFamily="34" charset="0"/>
              </a:rPr>
              <a:t>23,159</a:t>
            </a:r>
          </a:p>
        </p:txBody>
      </p:sp>
      <p:sp>
        <p:nvSpPr>
          <p:cNvPr id="20" name="95 Rectángulo redondeado">
            <a:extLst>
              <a:ext uri="{FF2B5EF4-FFF2-40B4-BE49-F238E27FC236}">
                <a16:creationId xmlns:a16="http://schemas.microsoft.com/office/drawing/2014/main" id="{7D198BF2-3D09-4C05-A78F-2A7B6490D64E}"/>
              </a:ext>
            </a:extLst>
          </p:cNvPr>
          <p:cNvSpPr/>
          <p:nvPr/>
        </p:nvSpPr>
        <p:spPr>
          <a:xfrm>
            <a:off x="4584354" y="3573023"/>
            <a:ext cx="3354969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</a:t>
            </a:r>
            <a:r>
              <a:rPr lang="es-ES_tradnl" sz="2800" dirty="0">
                <a:solidFill>
                  <a:srgbClr val="000000"/>
                </a:solidFill>
                <a:latin typeface="Calibri" panose="020F0502020204030204" pitchFamily="34" charset="0"/>
              </a:rPr>
              <a:t>28,905</a:t>
            </a:r>
          </a:p>
        </p:txBody>
      </p:sp>
      <p:sp>
        <p:nvSpPr>
          <p:cNvPr id="22" name="95 Rectángulo redondeado">
            <a:extLst>
              <a:ext uri="{FF2B5EF4-FFF2-40B4-BE49-F238E27FC236}">
                <a16:creationId xmlns:a16="http://schemas.microsoft.com/office/drawing/2014/main" id="{DDD0F1FF-3F28-4017-AA15-F46A7C156C50}"/>
              </a:ext>
            </a:extLst>
          </p:cNvPr>
          <p:cNvSpPr/>
          <p:nvPr/>
        </p:nvSpPr>
        <p:spPr>
          <a:xfrm>
            <a:off x="4582082" y="2685253"/>
            <a:ext cx="3354969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</a:t>
            </a:r>
            <a:r>
              <a:rPr lang="es-ES_tradnl" sz="2800" dirty="0">
                <a:solidFill>
                  <a:srgbClr val="000000"/>
                </a:solidFill>
                <a:latin typeface="Calibri" panose="020F0502020204030204" pitchFamily="34" charset="0"/>
              </a:rPr>
              <a:t>44</a:t>
            </a:r>
          </a:p>
        </p:txBody>
      </p:sp>
      <p:sp>
        <p:nvSpPr>
          <p:cNvPr id="23" name="95 Rectángulo redondeado">
            <a:extLst>
              <a:ext uri="{FF2B5EF4-FFF2-40B4-BE49-F238E27FC236}">
                <a16:creationId xmlns:a16="http://schemas.microsoft.com/office/drawing/2014/main" id="{28786F80-50FB-40C2-BF1E-0E637AB2D0EC}"/>
              </a:ext>
            </a:extLst>
          </p:cNvPr>
          <p:cNvSpPr/>
          <p:nvPr/>
        </p:nvSpPr>
        <p:spPr>
          <a:xfrm>
            <a:off x="481889" y="4578067"/>
            <a:ext cx="3354969" cy="651134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                                                    </a:t>
            </a:r>
            <a:r>
              <a:rPr lang="es-CO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21</a:t>
            </a:r>
            <a:endParaRPr kumimoji="0" lang="es-ES_tradnl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95 Rectángulo redondeado">
            <a:extLst>
              <a:ext uri="{FF2B5EF4-FFF2-40B4-BE49-F238E27FC236}">
                <a16:creationId xmlns:a16="http://schemas.microsoft.com/office/drawing/2014/main" id="{24DAC3AB-219E-4AA9-9389-95E8F52A076F}"/>
              </a:ext>
            </a:extLst>
          </p:cNvPr>
          <p:cNvSpPr/>
          <p:nvPr/>
        </p:nvSpPr>
        <p:spPr>
          <a:xfrm>
            <a:off x="4538866" y="1653475"/>
            <a:ext cx="3354969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r"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</a:t>
            </a:r>
            <a:r>
              <a:rPr lang="es-ES_tradnl" sz="2800" dirty="0">
                <a:solidFill>
                  <a:srgbClr val="000000"/>
                </a:solidFill>
                <a:latin typeface="Calibri" panose="020F0502020204030204" pitchFamily="34" charset="0"/>
              </a:rPr>
              <a:t>28,861</a:t>
            </a:r>
          </a:p>
        </p:txBody>
      </p:sp>
      <p:sp>
        <p:nvSpPr>
          <p:cNvPr id="25" name="95 Rectángulo redondeado">
            <a:extLst>
              <a:ext uri="{FF2B5EF4-FFF2-40B4-BE49-F238E27FC236}">
                <a16:creationId xmlns:a16="http://schemas.microsoft.com/office/drawing/2014/main" id="{CC17399B-14FA-4892-B01A-61651F568B32}"/>
              </a:ext>
            </a:extLst>
          </p:cNvPr>
          <p:cNvSpPr/>
          <p:nvPr/>
        </p:nvSpPr>
        <p:spPr>
          <a:xfrm>
            <a:off x="512766" y="1636505"/>
            <a:ext cx="3354969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                                       </a:t>
            </a:r>
            <a:r>
              <a:rPr lang="es-CO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38,703 </a:t>
            </a:r>
            <a:endParaRPr kumimoji="0" lang="es-ES_tradnl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95 Rectángulo redondeado">
            <a:extLst>
              <a:ext uri="{FF2B5EF4-FFF2-40B4-BE49-F238E27FC236}">
                <a16:creationId xmlns:a16="http://schemas.microsoft.com/office/drawing/2014/main" id="{47B3F5E5-9764-4391-BF61-7F62237257FB}"/>
              </a:ext>
            </a:extLst>
          </p:cNvPr>
          <p:cNvSpPr/>
          <p:nvPr/>
        </p:nvSpPr>
        <p:spPr>
          <a:xfrm>
            <a:off x="499118" y="3573016"/>
            <a:ext cx="3354969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                                                 </a:t>
            </a:r>
            <a:r>
              <a:rPr lang="es-CO" sz="2800" dirty="0">
                <a:solidFill>
                  <a:srgbClr val="000000"/>
                </a:solidFill>
                <a:latin typeface="Calibri" panose="020F0502020204030204" pitchFamily="34" charset="0"/>
              </a:rPr>
              <a:t>423</a:t>
            </a:r>
            <a:endParaRPr kumimoji="0" lang="es-ES_tradnl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89 Rectángulo redondeado">
            <a:extLst>
              <a:ext uri="{FF2B5EF4-FFF2-40B4-BE49-F238E27FC236}">
                <a16:creationId xmlns:a16="http://schemas.microsoft.com/office/drawing/2014/main" id="{1589B156-001F-46FE-9F6E-5BDE82B57DC7}"/>
              </a:ext>
            </a:extLst>
          </p:cNvPr>
          <p:cNvSpPr/>
          <p:nvPr/>
        </p:nvSpPr>
        <p:spPr>
          <a:xfrm>
            <a:off x="543285" y="1753909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100" b="1" kern="0" dirty="0">
                <a:latin typeface="Arial"/>
              </a:rPr>
              <a:t>TOTAL REGISTROS</a:t>
            </a:r>
          </a:p>
        </p:txBody>
      </p:sp>
      <p:sp>
        <p:nvSpPr>
          <p:cNvPr id="28" name="89 Rectángulo redondeado">
            <a:extLst>
              <a:ext uri="{FF2B5EF4-FFF2-40B4-BE49-F238E27FC236}">
                <a16:creationId xmlns:a16="http://schemas.microsoft.com/office/drawing/2014/main" id="{4F3C1843-DAB3-4A1A-ABB5-CA612F4A804E}"/>
              </a:ext>
            </a:extLst>
          </p:cNvPr>
          <p:cNvSpPr/>
          <p:nvPr/>
        </p:nvSpPr>
        <p:spPr>
          <a:xfrm>
            <a:off x="4538866" y="1740507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>
              <a:defRPr/>
            </a:pPr>
            <a:r>
              <a:rPr lang="es-CO" sz="1100" b="1" kern="0" dirty="0">
                <a:latin typeface="Arial"/>
              </a:rPr>
              <a:t>TRASLADOS EXITOSOS</a:t>
            </a:r>
          </a:p>
        </p:txBody>
      </p:sp>
      <p:sp>
        <p:nvSpPr>
          <p:cNvPr id="29" name="89 Rectángulo redondeado">
            <a:extLst>
              <a:ext uri="{FF2B5EF4-FFF2-40B4-BE49-F238E27FC236}">
                <a16:creationId xmlns:a16="http://schemas.microsoft.com/office/drawing/2014/main" id="{EB5ABA42-F5B6-438B-8890-97FD3B6E1CDA}"/>
              </a:ext>
            </a:extLst>
          </p:cNvPr>
          <p:cNvSpPr/>
          <p:nvPr/>
        </p:nvSpPr>
        <p:spPr>
          <a:xfrm>
            <a:off x="499119" y="3706410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100" b="1" kern="0" dirty="0">
                <a:latin typeface="Arial"/>
              </a:rPr>
              <a:t>REGISTROS REPETIDOS</a:t>
            </a:r>
          </a:p>
        </p:txBody>
      </p:sp>
      <p:sp>
        <p:nvSpPr>
          <p:cNvPr id="30" name="89 Rectángulo redondeado">
            <a:extLst>
              <a:ext uri="{FF2B5EF4-FFF2-40B4-BE49-F238E27FC236}">
                <a16:creationId xmlns:a16="http://schemas.microsoft.com/office/drawing/2014/main" id="{0911FD3B-8139-48F4-8745-35ACBAC1DD51}"/>
              </a:ext>
            </a:extLst>
          </p:cNvPr>
          <p:cNvSpPr/>
          <p:nvPr/>
        </p:nvSpPr>
        <p:spPr>
          <a:xfrm>
            <a:off x="481889" y="4750925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100" b="1" kern="0" dirty="0">
                <a:latin typeface="Arial"/>
              </a:rPr>
              <a:t>ERROR  EN DATA </a:t>
            </a:r>
            <a:endParaRPr kumimoji="0" lang="es-CO" sz="11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1" name="89 Rectángulo redondeado">
            <a:extLst>
              <a:ext uri="{FF2B5EF4-FFF2-40B4-BE49-F238E27FC236}">
                <a16:creationId xmlns:a16="http://schemas.microsoft.com/office/drawing/2014/main" id="{899FEDBC-841E-475A-96FB-66C38963483D}"/>
              </a:ext>
            </a:extLst>
          </p:cNvPr>
          <p:cNvSpPr/>
          <p:nvPr/>
        </p:nvSpPr>
        <p:spPr>
          <a:xfrm>
            <a:off x="4538866" y="4813732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>
              <a:defRPr/>
            </a:pPr>
            <a:r>
              <a:rPr lang="es-CO" sz="1100" b="1" kern="0" dirty="0">
                <a:latin typeface="Arial"/>
              </a:rPr>
              <a:t>  TOTAL PAGADOS </a:t>
            </a:r>
          </a:p>
        </p:txBody>
      </p:sp>
      <p:sp>
        <p:nvSpPr>
          <p:cNvPr id="32" name="95 Rectángulo redondeado">
            <a:extLst>
              <a:ext uri="{FF2B5EF4-FFF2-40B4-BE49-F238E27FC236}">
                <a16:creationId xmlns:a16="http://schemas.microsoft.com/office/drawing/2014/main" id="{6DCD4D2B-13FD-4D88-9DF3-498F92E9AA01}"/>
              </a:ext>
            </a:extLst>
          </p:cNvPr>
          <p:cNvSpPr/>
          <p:nvPr/>
        </p:nvSpPr>
        <p:spPr>
          <a:xfrm>
            <a:off x="576622" y="2688455"/>
            <a:ext cx="3326555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2800" dirty="0">
                <a:solidFill>
                  <a:srgbClr val="000000"/>
                </a:solidFill>
                <a:latin typeface="Calibri" panose="020F0502020204030204" pitchFamily="34" charset="0"/>
              </a:rPr>
              <a:t>8,816</a:t>
            </a:r>
          </a:p>
        </p:txBody>
      </p:sp>
      <p:sp>
        <p:nvSpPr>
          <p:cNvPr id="33" name="89 Rectángulo redondeado">
            <a:extLst>
              <a:ext uri="{FF2B5EF4-FFF2-40B4-BE49-F238E27FC236}">
                <a16:creationId xmlns:a16="http://schemas.microsoft.com/office/drawing/2014/main" id="{83DB7630-13CE-4574-A9D0-8B9B25E805E4}"/>
              </a:ext>
            </a:extLst>
          </p:cNvPr>
          <p:cNvSpPr/>
          <p:nvPr/>
        </p:nvSpPr>
        <p:spPr>
          <a:xfrm>
            <a:off x="512766" y="2787561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100" b="1" kern="0" dirty="0">
                <a:latin typeface="Arial"/>
              </a:rPr>
              <a:t> REGISTROS YA PAGADOS </a:t>
            </a:r>
            <a:endParaRPr kumimoji="0" lang="es-CO" sz="11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" name="89 Rectángulo redondeado">
            <a:extLst>
              <a:ext uri="{FF2B5EF4-FFF2-40B4-BE49-F238E27FC236}">
                <a16:creationId xmlns:a16="http://schemas.microsoft.com/office/drawing/2014/main" id="{D7232D15-9209-4B42-B0F6-E58246F7CCC4}"/>
              </a:ext>
            </a:extLst>
          </p:cNvPr>
          <p:cNvSpPr/>
          <p:nvPr/>
        </p:nvSpPr>
        <p:spPr>
          <a:xfrm>
            <a:off x="8247933" y="3078698"/>
            <a:ext cx="119631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>
              <a:defRPr/>
            </a:pPr>
            <a:r>
              <a:rPr lang="es-CO" sz="1100" b="1" kern="0" dirty="0">
                <a:latin typeface="Arial"/>
              </a:rPr>
              <a:t>  % PAGOS</a:t>
            </a:r>
          </a:p>
        </p:txBody>
      </p:sp>
      <p:sp>
        <p:nvSpPr>
          <p:cNvPr id="35" name="89 Rectángulo redondeado">
            <a:extLst>
              <a:ext uri="{FF2B5EF4-FFF2-40B4-BE49-F238E27FC236}">
                <a16:creationId xmlns:a16="http://schemas.microsoft.com/office/drawing/2014/main" id="{A332BDC2-3CAA-4524-93EA-31E91EB2EE22}"/>
              </a:ext>
            </a:extLst>
          </p:cNvPr>
          <p:cNvSpPr/>
          <p:nvPr/>
        </p:nvSpPr>
        <p:spPr>
          <a:xfrm>
            <a:off x="4568434" y="2780928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>
              <a:defRPr/>
            </a:pPr>
            <a:r>
              <a:rPr lang="es-CO" sz="1100" b="1" kern="0" dirty="0">
                <a:latin typeface="Arial"/>
              </a:rPr>
              <a:t>OTROS TRASLADOS SOLICITADOS</a:t>
            </a:r>
          </a:p>
        </p:txBody>
      </p:sp>
      <p:sp>
        <p:nvSpPr>
          <p:cNvPr id="36" name="89 Rectángulo redondeado">
            <a:extLst>
              <a:ext uri="{FF2B5EF4-FFF2-40B4-BE49-F238E27FC236}">
                <a16:creationId xmlns:a16="http://schemas.microsoft.com/office/drawing/2014/main" id="{34C4C9E4-C3BA-4635-8BC9-99AD6C3ED6F1}"/>
              </a:ext>
            </a:extLst>
          </p:cNvPr>
          <p:cNvSpPr/>
          <p:nvPr/>
        </p:nvSpPr>
        <p:spPr>
          <a:xfrm>
            <a:off x="4568434" y="3738887"/>
            <a:ext cx="206728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>
              <a:defRPr/>
            </a:pPr>
            <a:r>
              <a:rPr lang="es-CO" sz="1100" b="1" kern="0" dirty="0">
                <a:latin typeface="Arial"/>
              </a:rPr>
              <a:t>  TOTAL TRASLADOS REALIZADOS 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60C4B945-5B39-45A2-95BC-2068762E188E}"/>
              </a:ext>
            </a:extLst>
          </p:cNvPr>
          <p:cNvSpPr/>
          <p:nvPr/>
        </p:nvSpPr>
        <p:spPr>
          <a:xfrm>
            <a:off x="9484939" y="2872433"/>
            <a:ext cx="2134747" cy="769441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reflection blurRad="6350" stA="50000" endA="300" endPos="90000" dist="5080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4400" b="1" cap="none" spc="0" dirty="0">
                <a:ln/>
                <a:solidFill>
                  <a:schemeClr val="accent4"/>
                </a:solidFill>
                <a:effectLst/>
              </a:rPr>
              <a:t>80.12%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1DEDD18-E63C-47BE-A077-D180F134D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3143" y="1196752"/>
            <a:ext cx="149542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130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5EA26F8-E47A-4229-AB69-9FFB55CA7C11}"/>
              </a:ext>
            </a:extLst>
          </p:cNvPr>
          <p:cNvSpPr/>
          <p:nvPr/>
        </p:nvSpPr>
        <p:spPr>
          <a:xfrm>
            <a:off x="163776" y="408462"/>
            <a:ext cx="3742661" cy="68335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REGENERACION OTP GIRO ELECTRÓNICO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2EE1956-4177-4C95-A639-06C088043495}"/>
              </a:ext>
            </a:extLst>
          </p:cNvPr>
          <p:cNvSpPr/>
          <p:nvPr/>
        </p:nvSpPr>
        <p:spPr>
          <a:xfrm>
            <a:off x="539601" y="1513942"/>
            <a:ext cx="2009553" cy="2227823"/>
          </a:xfrm>
          <a:prstGeom prst="rect">
            <a:avLst/>
          </a:prstGeom>
          <a:solidFill>
            <a:srgbClr val="0070C0"/>
          </a:solidFill>
          <a:ln>
            <a:solidFill>
              <a:srgbClr val="92D050"/>
            </a:solidFill>
          </a:ln>
          <a:effectLst>
            <a:softEdge rad="3175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algn="ctr"/>
            <a:endParaRPr lang="es-CO" dirty="0"/>
          </a:p>
          <a:p>
            <a:pPr algn="ctr"/>
            <a:r>
              <a:rPr lang="es-CO" dirty="0"/>
              <a:t>Fecha de emisión giros electrónicos </a:t>
            </a:r>
          </a:p>
          <a:p>
            <a:pPr algn="ctr"/>
            <a:r>
              <a:rPr lang="es-CO" dirty="0"/>
              <a:t>17 mayo 2023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31B192A-0FFB-46B3-AAA5-28053C061C0E}"/>
              </a:ext>
            </a:extLst>
          </p:cNvPr>
          <p:cNvSpPr/>
          <p:nvPr/>
        </p:nvSpPr>
        <p:spPr>
          <a:xfrm>
            <a:off x="9724871" y="1556471"/>
            <a:ext cx="2009553" cy="230457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softEdge rad="3175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algn="ctr"/>
            <a:endParaRPr lang="es-CO" dirty="0"/>
          </a:p>
          <a:p>
            <a:pPr algn="ctr"/>
            <a:r>
              <a:rPr lang="es-CO" dirty="0"/>
              <a:t>Total pagados</a:t>
            </a:r>
          </a:p>
          <a:p>
            <a:pPr algn="ctr"/>
            <a:r>
              <a:rPr lang="es-CO" dirty="0"/>
              <a:t>2.020</a:t>
            </a:r>
          </a:p>
          <a:p>
            <a:pPr algn="ctr"/>
            <a:r>
              <a:rPr lang="es-CO" dirty="0"/>
              <a:t>por</a:t>
            </a:r>
          </a:p>
          <a:p>
            <a:pPr algn="ctr"/>
            <a:r>
              <a:rPr lang="es-CO" dirty="0"/>
              <a:t>$435</a:t>
            </a:r>
          </a:p>
          <a:p>
            <a:pPr algn="ctr"/>
            <a:r>
              <a:rPr lang="es-CO" dirty="0"/>
              <a:t>(cifra en millones)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5282B66-3C5B-4D3D-AF50-EE6DFDDEF9FD}"/>
              </a:ext>
            </a:extLst>
          </p:cNvPr>
          <p:cNvSpPr/>
          <p:nvPr/>
        </p:nvSpPr>
        <p:spPr>
          <a:xfrm>
            <a:off x="2913543" y="1529586"/>
            <a:ext cx="2009553" cy="2227823"/>
          </a:xfrm>
          <a:prstGeom prst="rect">
            <a:avLst/>
          </a:prstGeom>
          <a:solidFill>
            <a:srgbClr val="00B0F0"/>
          </a:solidFill>
          <a:effectLst>
            <a:softEdge rad="3175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algn="ctr"/>
            <a:endParaRPr lang="es-CO" dirty="0"/>
          </a:p>
          <a:p>
            <a:pPr algn="ctr"/>
            <a:r>
              <a:rPr lang="es-CO" dirty="0"/>
              <a:t>Dispersión </a:t>
            </a:r>
          </a:p>
          <a:p>
            <a:pPr algn="ctr"/>
            <a:r>
              <a:rPr lang="es-CO" dirty="0"/>
              <a:t>4.998</a:t>
            </a:r>
          </a:p>
          <a:p>
            <a:pPr algn="ctr"/>
            <a:r>
              <a:rPr lang="es-CO" dirty="0"/>
              <a:t>Por </a:t>
            </a:r>
          </a:p>
          <a:p>
            <a:pPr algn="ctr"/>
            <a:r>
              <a:rPr lang="es-CO" dirty="0"/>
              <a:t>$999</a:t>
            </a:r>
          </a:p>
          <a:p>
            <a:pPr algn="ctr"/>
            <a:r>
              <a:rPr lang="es-CO" dirty="0"/>
              <a:t>(cifra en millones)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59E0F6B-43A4-4367-956A-688A8562414F}"/>
              </a:ext>
            </a:extLst>
          </p:cNvPr>
          <p:cNvSpPr/>
          <p:nvPr/>
        </p:nvSpPr>
        <p:spPr>
          <a:xfrm>
            <a:off x="5091223" y="1513941"/>
            <a:ext cx="2009553" cy="3787589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softEdge rad="3175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algn="ctr"/>
            <a:r>
              <a:rPr lang="es-CO" dirty="0"/>
              <a:t>Motor de notificaciones</a:t>
            </a:r>
          </a:p>
          <a:p>
            <a:pPr algn="ctr"/>
            <a:r>
              <a:rPr lang="es-CO" dirty="0"/>
              <a:t>17/05/2023</a:t>
            </a:r>
          </a:p>
          <a:p>
            <a:pPr algn="ctr"/>
            <a:r>
              <a:rPr lang="es-CO" dirty="0"/>
              <a:t>No válido: 5</a:t>
            </a:r>
          </a:p>
          <a:p>
            <a:pPr algn="ctr"/>
            <a:r>
              <a:rPr lang="es-CO" dirty="0"/>
              <a:t>Enviado: 4.832</a:t>
            </a:r>
          </a:p>
          <a:p>
            <a:pPr algn="ctr"/>
            <a:r>
              <a:rPr lang="es-CO" dirty="0"/>
              <a:t>Rechazado por el operador: 151</a:t>
            </a:r>
          </a:p>
          <a:p>
            <a:pPr algn="ctr"/>
            <a:r>
              <a:rPr lang="es-CO" dirty="0"/>
              <a:t>No disponible: 10</a:t>
            </a:r>
          </a:p>
          <a:p>
            <a:pPr algn="ctr"/>
            <a:r>
              <a:rPr lang="es-CO" dirty="0"/>
              <a:t>Total: 4.998</a:t>
            </a:r>
          </a:p>
          <a:p>
            <a:pPr algn="ctr"/>
            <a:endParaRPr lang="es-CO" dirty="0"/>
          </a:p>
        </p:txBody>
      </p:sp>
      <p:pic>
        <p:nvPicPr>
          <p:cNvPr id="7" name="Gráfico 6" descr="Cartera con relleno sólido">
            <a:extLst>
              <a:ext uri="{FF2B5EF4-FFF2-40B4-BE49-F238E27FC236}">
                <a16:creationId xmlns:a16="http://schemas.microsoft.com/office/drawing/2014/main" id="{75DABA4A-EF33-4F84-8742-50CEA2B1B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03218" y="1580245"/>
            <a:ext cx="741623" cy="741623"/>
          </a:xfrm>
          <a:prstGeom prst="rect">
            <a:avLst/>
          </a:prstGeom>
        </p:spPr>
      </p:pic>
      <p:pic>
        <p:nvPicPr>
          <p:cNvPr id="8" name="Gráfico 7" descr="Transfer1 con relleno sólido">
            <a:extLst>
              <a:ext uri="{FF2B5EF4-FFF2-40B4-BE49-F238E27FC236}">
                <a16:creationId xmlns:a16="http://schemas.microsoft.com/office/drawing/2014/main" id="{F825FAAA-F1CC-4556-8C73-661017D3E5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72448" y="1481744"/>
            <a:ext cx="914400" cy="914400"/>
          </a:xfrm>
          <a:prstGeom prst="rect">
            <a:avLst/>
          </a:prstGeom>
        </p:spPr>
      </p:pic>
      <p:pic>
        <p:nvPicPr>
          <p:cNvPr id="9" name="Gráfico 8" descr="Portapapeles parcialmente tachado con relleno sólido">
            <a:extLst>
              <a:ext uri="{FF2B5EF4-FFF2-40B4-BE49-F238E27FC236}">
                <a16:creationId xmlns:a16="http://schemas.microsoft.com/office/drawing/2014/main" id="{D5EA15EC-DCD4-43AF-BC0D-5D5FA2A164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5255" y="1556470"/>
            <a:ext cx="807928" cy="807928"/>
          </a:xfrm>
          <a:prstGeom prst="rect">
            <a:avLst/>
          </a:prstGeom>
        </p:spPr>
      </p:pic>
      <p:pic>
        <p:nvPicPr>
          <p:cNvPr id="10" name="Gráfico 9" descr="Calendario con relleno sólido">
            <a:extLst>
              <a:ext uri="{FF2B5EF4-FFF2-40B4-BE49-F238E27FC236}">
                <a16:creationId xmlns:a16="http://schemas.microsoft.com/office/drawing/2014/main" id="{356C7168-0AF6-48BA-9642-B7B5166626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7177" y="1481744"/>
            <a:ext cx="914400" cy="914400"/>
          </a:xfrm>
          <a:prstGeom prst="rect">
            <a:avLst/>
          </a:prstGeom>
        </p:spPr>
      </p:pic>
      <p:pic>
        <p:nvPicPr>
          <p:cNvPr id="11" name="Gráfico 10" descr="Lista de comprobación con relleno sólido">
            <a:extLst>
              <a:ext uri="{FF2B5EF4-FFF2-40B4-BE49-F238E27FC236}">
                <a16:creationId xmlns:a16="http://schemas.microsoft.com/office/drawing/2014/main" id="{3144C0C0-FC76-49AE-8BD3-46E028F7AF2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122758" y="1600329"/>
            <a:ext cx="721539" cy="721539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62EB1829-EC04-405B-B0B8-CADD51184DD4}"/>
              </a:ext>
            </a:extLst>
          </p:cNvPr>
          <p:cNvSpPr/>
          <p:nvPr/>
        </p:nvSpPr>
        <p:spPr>
          <a:xfrm>
            <a:off x="7468209" y="1543509"/>
            <a:ext cx="2009553" cy="378758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3175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 dirty="0"/>
          </a:p>
          <a:p>
            <a:pPr algn="ctr"/>
            <a:r>
              <a:rPr lang="es-CO" dirty="0"/>
              <a:t>Motor de notificaciones</a:t>
            </a:r>
          </a:p>
          <a:p>
            <a:pPr algn="ctr"/>
            <a:r>
              <a:rPr lang="es-CO" dirty="0"/>
              <a:t>27/05/2023</a:t>
            </a:r>
          </a:p>
          <a:p>
            <a:pPr algn="ctr"/>
            <a:r>
              <a:rPr lang="es-CO" dirty="0"/>
              <a:t>No válido: 5</a:t>
            </a:r>
          </a:p>
          <a:p>
            <a:pPr algn="ctr"/>
            <a:r>
              <a:rPr lang="es-CO" dirty="0"/>
              <a:t>Enviado: 3.932</a:t>
            </a:r>
          </a:p>
          <a:p>
            <a:pPr algn="ctr"/>
            <a:r>
              <a:rPr lang="es-CO" dirty="0"/>
              <a:t>Rechazado por el operador: 151</a:t>
            </a:r>
          </a:p>
          <a:p>
            <a:pPr algn="ctr"/>
            <a:r>
              <a:rPr lang="es-CO" dirty="0"/>
              <a:t>No disponible: 10</a:t>
            </a:r>
          </a:p>
          <a:p>
            <a:pPr algn="ctr"/>
            <a:r>
              <a:rPr lang="es-CO" dirty="0"/>
              <a:t>Total: 4.098</a:t>
            </a:r>
          </a:p>
          <a:p>
            <a:pPr algn="ctr"/>
            <a:endParaRPr lang="es-CO" dirty="0"/>
          </a:p>
        </p:txBody>
      </p:sp>
      <p:pic>
        <p:nvPicPr>
          <p:cNvPr id="13" name="Gráfico 12" descr="Portapapeles parcialmente tachado con relleno sólido">
            <a:extLst>
              <a:ext uri="{FF2B5EF4-FFF2-40B4-BE49-F238E27FC236}">
                <a16:creationId xmlns:a16="http://schemas.microsoft.com/office/drawing/2014/main" id="{BABDDFEF-4DE8-4858-9D1B-7B0EDCCDE5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998599" y="1545094"/>
            <a:ext cx="807928" cy="807928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B3B6F195-01E3-4F33-95B0-456A6EE24F99}"/>
              </a:ext>
            </a:extLst>
          </p:cNvPr>
          <p:cNvSpPr/>
          <p:nvPr/>
        </p:nvSpPr>
        <p:spPr>
          <a:xfrm>
            <a:off x="539601" y="4099982"/>
            <a:ext cx="365379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Video No. 1: 22/04/2023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7273422-1F8F-4905-B626-8FFFC6746A76}"/>
              </a:ext>
            </a:extLst>
          </p:cNvPr>
          <p:cNvSpPr/>
          <p:nvPr/>
        </p:nvSpPr>
        <p:spPr>
          <a:xfrm>
            <a:off x="887338" y="5145423"/>
            <a:ext cx="365379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Video No. 2: 18/05/2023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BEF022B3-8DDB-4A49-8E30-560C82FE8D36}"/>
              </a:ext>
            </a:extLst>
          </p:cNvPr>
          <p:cNvSpPr/>
          <p:nvPr/>
        </p:nvSpPr>
        <p:spPr>
          <a:xfrm>
            <a:off x="9914650" y="4005064"/>
            <a:ext cx="16299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>
                <a:ln/>
                <a:solidFill>
                  <a:schemeClr val="accent4"/>
                </a:solidFill>
              </a:rPr>
              <a:t>40%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103847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C5836B55-D2E1-4EA8-B6E4-C4106845B1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0869537"/>
              </p:ext>
            </p:extLst>
          </p:nvPr>
        </p:nvGraphicFramePr>
        <p:xfrm>
          <a:off x="2495600" y="1058833"/>
          <a:ext cx="8534087" cy="5538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Diagrama de flujo: proceso 4">
            <a:extLst>
              <a:ext uri="{FF2B5EF4-FFF2-40B4-BE49-F238E27FC236}">
                <a16:creationId xmlns:a16="http://schemas.microsoft.com/office/drawing/2014/main" id="{CB3553BE-CC95-4635-86AC-83E3D38E9ABB}"/>
              </a:ext>
            </a:extLst>
          </p:cNvPr>
          <p:cNvSpPr/>
          <p:nvPr/>
        </p:nvSpPr>
        <p:spPr>
          <a:xfrm>
            <a:off x="217994" y="284322"/>
            <a:ext cx="6238046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ASPECTOS A CONSIDERAR PARA EL PRÓXIMO CICLO:</a:t>
            </a:r>
          </a:p>
        </p:txBody>
      </p:sp>
      <p:pic>
        <p:nvPicPr>
          <p:cNvPr id="9" name="Gráfico 8" descr="Información con relleno sólido">
            <a:extLst>
              <a:ext uri="{FF2B5EF4-FFF2-40B4-BE49-F238E27FC236}">
                <a16:creationId xmlns:a16="http://schemas.microsoft.com/office/drawing/2014/main" id="{FCE17575-852D-48B6-B3DF-AE2AB401E0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27448" y="3645024"/>
            <a:ext cx="914400" cy="914400"/>
          </a:xfrm>
          <a:prstGeom prst="rect">
            <a:avLst/>
          </a:prstGeom>
        </p:spPr>
      </p:pic>
      <p:pic>
        <p:nvPicPr>
          <p:cNvPr id="3" name="Gráfico 2" descr="Identificación de empleado contorno">
            <a:extLst>
              <a:ext uri="{FF2B5EF4-FFF2-40B4-BE49-F238E27FC236}">
                <a16:creationId xmlns:a16="http://schemas.microsoft.com/office/drawing/2014/main" id="{BA81B0D1-F1B0-494B-AA5C-1E8F4D7D62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7448" y="4437112"/>
            <a:ext cx="914400" cy="914400"/>
          </a:xfrm>
          <a:prstGeom prst="rect">
            <a:avLst/>
          </a:prstGeom>
        </p:spPr>
      </p:pic>
      <p:pic>
        <p:nvPicPr>
          <p:cNvPr id="10" name="Gráfico 9" descr="Mejora continua con relleno sólido">
            <a:extLst>
              <a:ext uri="{FF2B5EF4-FFF2-40B4-BE49-F238E27FC236}">
                <a16:creationId xmlns:a16="http://schemas.microsoft.com/office/drawing/2014/main" id="{0043F38F-49B0-4DC7-B56A-26E8DA097F1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27448" y="1052736"/>
            <a:ext cx="914400" cy="914400"/>
          </a:xfrm>
          <a:prstGeom prst="rect">
            <a:avLst/>
          </a:prstGeom>
        </p:spPr>
      </p:pic>
      <p:pic>
        <p:nvPicPr>
          <p:cNvPr id="11" name="Gráfico 10" descr="Calendario con relleno sólido">
            <a:extLst>
              <a:ext uri="{FF2B5EF4-FFF2-40B4-BE49-F238E27FC236}">
                <a16:creationId xmlns:a16="http://schemas.microsoft.com/office/drawing/2014/main" id="{ADC4B00F-5307-47AE-A127-1B7E74B89B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27448" y="1844824"/>
            <a:ext cx="914400" cy="914400"/>
          </a:xfrm>
          <a:prstGeom prst="rect">
            <a:avLst/>
          </a:prstGeom>
        </p:spPr>
      </p:pic>
      <p:pic>
        <p:nvPicPr>
          <p:cNvPr id="12" name="Gráfico 11" descr="Marketing con relleno sólido">
            <a:extLst>
              <a:ext uri="{FF2B5EF4-FFF2-40B4-BE49-F238E27FC236}">
                <a16:creationId xmlns:a16="http://schemas.microsoft.com/office/drawing/2014/main" id="{9D7C45C7-36B1-49B3-91E9-A1A3FD342D5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27448" y="2780928"/>
            <a:ext cx="914400" cy="914400"/>
          </a:xfrm>
          <a:prstGeom prst="rect">
            <a:avLst/>
          </a:prstGeom>
        </p:spPr>
      </p:pic>
      <p:pic>
        <p:nvPicPr>
          <p:cNvPr id="14" name="Gráfico 13" descr="Banca por Internet contorno">
            <a:extLst>
              <a:ext uri="{FF2B5EF4-FFF2-40B4-BE49-F238E27FC236}">
                <a16:creationId xmlns:a16="http://schemas.microsoft.com/office/drawing/2014/main" id="{58616ADA-CA21-4DCC-8E91-3D7A2A379E5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127448" y="54235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800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grama de flujo: proceso 3">
            <a:extLst>
              <a:ext uri="{FF2B5EF4-FFF2-40B4-BE49-F238E27FC236}">
                <a16:creationId xmlns:a16="http://schemas.microsoft.com/office/drawing/2014/main" id="{9BC14B45-862B-4C80-8C81-57E2344B6322}"/>
              </a:ext>
            </a:extLst>
          </p:cNvPr>
          <p:cNvSpPr/>
          <p:nvPr/>
        </p:nvSpPr>
        <p:spPr>
          <a:xfrm>
            <a:off x="217994" y="284322"/>
            <a:ext cx="6238046" cy="435344"/>
          </a:xfrm>
          <a:prstGeom prst="flowChartProcess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CASO CALAMAR: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ABB454C-4DAA-4A3D-9B87-2D10082E86D2}"/>
              </a:ext>
            </a:extLst>
          </p:cNvPr>
          <p:cNvSpPr/>
          <p:nvPr/>
        </p:nvSpPr>
        <p:spPr>
          <a:xfrm>
            <a:off x="695400" y="2682786"/>
            <a:ext cx="22624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194 </a:t>
            </a:r>
          </a:p>
          <a:p>
            <a:pPr algn="ctr"/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$114.6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EF5A8D6-6E8E-4B7D-8C6C-3B6EB0605339}"/>
              </a:ext>
            </a:extLst>
          </p:cNvPr>
          <p:cNvSpPr/>
          <p:nvPr/>
        </p:nvSpPr>
        <p:spPr>
          <a:xfrm>
            <a:off x="3359696" y="2276872"/>
            <a:ext cx="324036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5400" b="1" dirty="0">
                <a:ln/>
                <a:solidFill>
                  <a:schemeClr val="accent3"/>
                </a:solidFill>
              </a:rPr>
              <a:t>Pagos dobles por CAE y Efecty</a:t>
            </a:r>
            <a:endParaRPr lang="es-E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AAA714F-20FC-4554-9156-8F237D89445C}"/>
              </a:ext>
            </a:extLst>
          </p:cNvPr>
          <p:cNvSpPr/>
          <p:nvPr/>
        </p:nvSpPr>
        <p:spPr>
          <a:xfrm>
            <a:off x="10309878" y="1170618"/>
            <a:ext cx="13388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48 </a:t>
            </a:r>
          </a:p>
          <a:p>
            <a:pPr algn="ctr"/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$42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867A67B-A6BB-4CB2-B1B6-AF700916B3DF}"/>
              </a:ext>
            </a:extLst>
          </p:cNvPr>
          <p:cNvSpPr/>
          <p:nvPr/>
        </p:nvSpPr>
        <p:spPr>
          <a:xfrm>
            <a:off x="10050850" y="4122946"/>
            <a:ext cx="191590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146 </a:t>
            </a:r>
          </a:p>
          <a:p>
            <a:pPr algn="ctr"/>
            <a:r>
              <a:rPr lang="es-E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$71.9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48DBD41-2417-4E47-A6B5-F73013A7BCD4}"/>
              </a:ext>
            </a:extLst>
          </p:cNvPr>
          <p:cNvSpPr txBox="1"/>
          <p:nvPr/>
        </p:nvSpPr>
        <p:spPr>
          <a:xfrm>
            <a:off x="1199456" y="148478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Cuanto?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1A42FE1-9042-4CF3-AAC3-E36AC8ADA46F}"/>
              </a:ext>
            </a:extLst>
          </p:cNvPr>
          <p:cNvSpPr txBox="1"/>
          <p:nvPr/>
        </p:nvSpPr>
        <p:spPr>
          <a:xfrm>
            <a:off x="4151784" y="147549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Qué pasó?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6F0D0DF-4641-47D8-9BDC-6D66E310BE3F}"/>
              </a:ext>
            </a:extLst>
          </p:cNvPr>
          <p:cNvSpPr txBox="1"/>
          <p:nvPr/>
        </p:nvSpPr>
        <p:spPr>
          <a:xfrm>
            <a:off x="7172956" y="126876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Que hicimos?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0B7DEFB-CA04-4BED-BB09-51796DAEC8AC}"/>
              </a:ext>
            </a:extLst>
          </p:cNvPr>
          <p:cNvSpPr txBox="1"/>
          <p:nvPr/>
        </p:nvSpPr>
        <p:spPr>
          <a:xfrm>
            <a:off x="6888088" y="2374721"/>
            <a:ext cx="27439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Anular en Efecty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Debitar saldos CAE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Debitar otras cuentas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SMS (18 de mayo)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Llamada directa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Comunicación No. 1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Gestión con el EM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Gestión con ML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O" dirty="0"/>
              <a:t>Seguimiento semanal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2B1D8FD-7D41-443C-A0D7-39A860382F35}"/>
              </a:ext>
            </a:extLst>
          </p:cNvPr>
          <p:cNvSpPr txBox="1"/>
          <p:nvPr/>
        </p:nvSpPr>
        <p:spPr>
          <a:xfrm>
            <a:off x="10200456" y="620395"/>
            <a:ext cx="177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Cuando hemos recuperado?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D0103F2-B9F6-4DBA-86F5-62C86182A447}"/>
              </a:ext>
            </a:extLst>
          </p:cNvPr>
          <p:cNvSpPr txBox="1"/>
          <p:nvPr/>
        </p:nvSpPr>
        <p:spPr>
          <a:xfrm>
            <a:off x="10200456" y="3550657"/>
            <a:ext cx="177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/>
              <a:t>Cuando falta por recuperar?</a:t>
            </a:r>
          </a:p>
        </p:txBody>
      </p:sp>
    </p:spTree>
    <p:extLst>
      <p:ext uri="{BB962C8B-B14F-4D97-AF65-F5344CB8AC3E}">
        <p14:creationId xmlns:p14="http://schemas.microsoft.com/office/powerpoint/2010/main" val="660355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C52CE9C-15C7-48D2-A19F-BC775DB1C9AE}"/>
              </a:ext>
            </a:extLst>
          </p:cNvPr>
          <p:cNvSpPr/>
          <p:nvPr/>
        </p:nvSpPr>
        <p:spPr>
          <a:xfrm>
            <a:off x="679903" y="798624"/>
            <a:ext cx="5124893" cy="6485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PROGRAMACIÓN CICLO 2-2023</a:t>
            </a:r>
          </a:p>
        </p:txBody>
      </p:sp>
      <p:pic>
        <p:nvPicPr>
          <p:cNvPr id="5" name="Gráfico 4" descr="Notas adhesivas  con relleno sólido">
            <a:extLst>
              <a:ext uri="{FF2B5EF4-FFF2-40B4-BE49-F238E27FC236}">
                <a16:creationId xmlns:a16="http://schemas.microsoft.com/office/drawing/2014/main" id="{32344A63-AE95-4C52-9828-0FEE77F53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90155" y="1790196"/>
            <a:ext cx="1325525" cy="1325525"/>
          </a:xfrm>
          <a:prstGeom prst="rect">
            <a:avLst/>
          </a:prstGeom>
        </p:spPr>
      </p:pic>
      <p:sp>
        <p:nvSpPr>
          <p:cNvPr id="6" name="95 Rectángulo redondeado">
            <a:extLst>
              <a:ext uri="{FF2B5EF4-FFF2-40B4-BE49-F238E27FC236}">
                <a16:creationId xmlns:a16="http://schemas.microsoft.com/office/drawing/2014/main" id="{C27AB5FE-475D-46C0-8C12-7753D39C0DFA}"/>
              </a:ext>
            </a:extLst>
          </p:cNvPr>
          <p:cNvSpPr/>
          <p:nvPr/>
        </p:nvSpPr>
        <p:spPr>
          <a:xfrm>
            <a:off x="1690956" y="3329740"/>
            <a:ext cx="6567376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ENTREGA BD</a:t>
            </a:r>
            <a:endParaRPr lang="es-ES_tradnl" sz="2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95 Rectángulo redondeado">
            <a:extLst>
              <a:ext uri="{FF2B5EF4-FFF2-40B4-BE49-F238E27FC236}">
                <a16:creationId xmlns:a16="http://schemas.microsoft.com/office/drawing/2014/main" id="{A819334D-685C-40AB-B711-8E06F8496034}"/>
              </a:ext>
            </a:extLst>
          </p:cNvPr>
          <p:cNvSpPr/>
          <p:nvPr/>
        </p:nvSpPr>
        <p:spPr>
          <a:xfrm>
            <a:off x="1722554" y="4062338"/>
            <a:ext cx="6567376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FECHA INICIO DE PAGOS  </a:t>
            </a:r>
            <a:endParaRPr lang="es-ES_tradnl" sz="2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95 Rectángulo redondeado">
            <a:extLst>
              <a:ext uri="{FF2B5EF4-FFF2-40B4-BE49-F238E27FC236}">
                <a16:creationId xmlns:a16="http://schemas.microsoft.com/office/drawing/2014/main" id="{F7E1C675-5DBF-452D-9D66-084B26274572}"/>
              </a:ext>
            </a:extLst>
          </p:cNvPr>
          <p:cNvSpPr/>
          <p:nvPr/>
        </p:nvSpPr>
        <p:spPr>
          <a:xfrm>
            <a:off x="1722554" y="4756748"/>
            <a:ext cx="2706144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FECHA CONSIGNACIÓN RECURSOS</a:t>
            </a:r>
            <a:endParaRPr lang="es-ES_tradnl" sz="2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50 Rectángulo redondeado">
            <a:extLst>
              <a:ext uri="{FF2B5EF4-FFF2-40B4-BE49-F238E27FC236}">
                <a16:creationId xmlns:a16="http://schemas.microsoft.com/office/drawing/2014/main" id="{EAF9F6E0-5BEF-47D7-8B33-EA8469E9C04C}"/>
              </a:ext>
            </a:extLst>
          </p:cNvPr>
          <p:cNvSpPr/>
          <p:nvPr/>
        </p:nvSpPr>
        <p:spPr>
          <a:xfrm>
            <a:off x="4428698" y="2688001"/>
            <a:ext cx="1842977" cy="462195"/>
          </a:xfrm>
          <a:prstGeom prst="roundRect">
            <a:avLst/>
          </a:prstGeom>
          <a:solidFill>
            <a:schemeClr val="accent1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dirty="0">
                <a:solidFill>
                  <a:srgbClr val="000000"/>
                </a:solidFill>
                <a:latin typeface="Calibri" panose="020F0502020204030204" pitchFamily="34" charset="0"/>
              </a:rPr>
              <a:t>FECHA</a:t>
            </a:r>
            <a:endParaRPr lang="es-E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50 Rectángulo redondeado">
            <a:extLst>
              <a:ext uri="{FF2B5EF4-FFF2-40B4-BE49-F238E27FC236}">
                <a16:creationId xmlns:a16="http://schemas.microsoft.com/office/drawing/2014/main" id="{001996F8-8C13-4AC4-9E74-07041A97C7F7}"/>
              </a:ext>
            </a:extLst>
          </p:cNvPr>
          <p:cNvSpPr/>
          <p:nvPr/>
        </p:nvSpPr>
        <p:spPr>
          <a:xfrm>
            <a:off x="6685759" y="2688002"/>
            <a:ext cx="4522809" cy="462195"/>
          </a:xfrm>
          <a:prstGeom prst="roundRect">
            <a:avLst/>
          </a:prstGeom>
          <a:solidFill>
            <a:srgbClr val="7EC234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dirty="0">
                <a:solidFill>
                  <a:srgbClr val="000000"/>
                </a:solidFill>
                <a:latin typeface="Calibri" panose="020F0502020204030204" pitchFamily="34" charset="0"/>
              </a:rPr>
              <a:t>OBSERVACION O COMENTARIO </a:t>
            </a:r>
            <a:endParaRPr lang="es-E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89 Rectángulo redondeado">
            <a:extLst>
              <a:ext uri="{FF2B5EF4-FFF2-40B4-BE49-F238E27FC236}">
                <a16:creationId xmlns:a16="http://schemas.microsoft.com/office/drawing/2014/main" id="{9F76E397-0BF0-4DE3-9F30-B407268C1AE2}"/>
              </a:ext>
            </a:extLst>
          </p:cNvPr>
          <p:cNvSpPr/>
          <p:nvPr/>
        </p:nvSpPr>
        <p:spPr>
          <a:xfrm>
            <a:off x="4506511" y="3451150"/>
            <a:ext cx="1658679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O" sz="1100" b="1" kern="0" dirty="0">
                <a:latin typeface="Arial"/>
              </a:rPr>
              <a:t>  28/06/2023	</a:t>
            </a:r>
          </a:p>
        </p:txBody>
      </p:sp>
      <p:sp>
        <p:nvSpPr>
          <p:cNvPr id="12" name="89 Rectángulo redondeado">
            <a:extLst>
              <a:ext uri="{FF2B5EF4-FFF2-40B4-BE49-F238E27FC236}">
                <a16:creationId xmlns:a16="http://schemas.microsoft.com/office/drawing/2014/main" id="{4F726B99-9112-40DC-AA75-C74D29D7E3F8}"/>
              </a:ext>
            </a:extLst>
          </p:cNvPr>
          <p:cNvSpPr/>
          <p:nvPr/>
        </p:nvSpPr>
        <p:spPr>
          <a:xfrm>
            <a:off x="6685760" y="3421150"/>
            <a:ext cx="452280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O" sz="1100" b="1" kern="0" dirty="0">
              <a:latin typeface="Arial"/>
            </a:endParaRPr>
          </a:p>
        </p:txBody>
      </p:sp>
      <p:sp>
        <p:nvSpPr>
          <p:cNvPr id="13" name="89 Rectángulo redondeado">
            <a:extLst>
              <a:ext uri="{FF2B5EF4-FFF2-40B4-BE49-F238E27FC236}">
                <a16:creationId xmlns:a16="http://schemas.microsoft.com/office/drawing/2014/main" id="{A64AD1FD-22CD-4D51-AAEE-D6AE9E202A37}"/>
              </a:ext>
            </a:extLst>
          </p:cNvPr>
          <p:cNvSpPr/>
          <p:nvPr/>
        </p:nvSpPr>
        <p:spPr>
          <a:xfrm>
            <a:off x="6685759" y="4878156"/>
            <a:ext cx="452280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O" sz="1100" b="1" kern="0" dirty="0">
              <a:latin typeface="Arial"/>
            </a:endParaRPr>
          </a:p>
        </p:txBody>
      </p:sp>
      <p:sp>
        <p:nvSpPr>
          <p:cNvPr id="14" name="89 Rectángulo redondeado">
            <a:extLst>
              <a:ext uri="{FF2B5EF4-FFF2-40B4-BE49-F238E27FC236}">
                <a16:creationId xmlns:a16="http://schemas.microsoft.com/office/drawing/2014/main" id="{8F53C2AE-9884-46B7-A069-7A9A0C8DE641}"/>
              </a:ext>
            </a:extLst>
          </p:cNvPr>
          <p:cNvSpPr/>
          <p:nvPr/>
        </p:nvSpPr>
        <p:spPr>
          <a:xfrm>
            <a:off x="6685759" y="4160675"/>
            <a:ext cx="452280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O" sz="1100" b="1" kern="0" dirty="0">
              <a:latin typeface="Arial"/>
            </a:endParaRPr>
          </a:p>
        </p:txBody>
      </p:sp>
      <p:sp>
        <p:nvSpPr>
          <p:cNvPr id="15" name="89 Rectángulo redondeado">
            <a:extLst>
              <a:ext uri="{FF2B5EF4-FFF2-40B4-BE49-F238E27FC236}">
                <a16:creationId xmlns:a16="http://schemas.microsoft.com/office/drawing/2014/main" id="{AD54EDD9-E00C-4824-80CB-4DCDF1743F73}"/>
              </a:ext>
            </a:extLst>
          </p:cNvPr>
          <p:cNvSpPr/>
          <p:nvPr/>
        </p:nvSpPr>
        <p:spPr>
          <a:xfrm>
            <a:off x="4506511" y="4201584"/>
            <a:ext cx="1684534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O" sz="1100" b="1" kern="0" dirty="0">
                <a:latin typeface="Arial"/>
              </a:rPr>
              <a:t>  06/07/2023</a:t>
            </a:r>
          </a:p>
        </p:txBody>
      </p:sp>
      <p:sp>
        <p:nvSpPr>
          <p:cNvPr id="16" name="89 Rectángulo redondeado">
            <a:extLst>
              <a:ext uri="{FF2B5EF4-FFF2-40B4-BE49-F238E27FC236}">
                <a16:creationId xmlns:a16="http://schemas.microsoft.com/office/drawing/2014/main" id="{B40FF508-BBBF-4FC5-BCC9-BE7900F7CE9C}"/>
              </a:ext>
            </a:extLst>
          </p:cNvPr>
          <p:cNvSpPr/>
          <p:nvPr/>
        </p:nvSpPr>
        <p:spPr>
          <a:xfrm>
            <a:off x="4506511" y="4878155"/>
            <a:ext cx="1684534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O" sz="1100" b="1" kern="0" dirty="0">
                <a:latin typeface="Arial"/>
              </a:rPr>
              <a:t>  30/06/2023</a:t>
            </a:r>
          </a:p>
        </p:txBody>
      </p:sp>
      <p:sp>
        <p:nvSpPr>
          <p:cNvPr id="17" name="95 Rectángulo redondeado">
            <a:extLst>
              <a:ext uri="{FF2B5EF4-FFF2-40B4-BE49-F238E27FC236}">
                <a16:creationId xmlns:a16="http://schemas.microsoft.com/office/drawing/2014/main" id="{0ED85BD1-BA39-4BBD-A9F4-A710E6424D0D}"/>
              </a:ext>
            </a:extLst>
          </p:cNvPr>
          <p:cNvSpPr/>
          <p:nvPr/>
        </p:nvSpPr>
        <p:spPr>
          <a:xfrm>
            <a:off x="1794563" y="5493565"/>
            <a:ext cx="6608134" cy="599731"/>
          </a:xfrm>
          <a:prstGeom prst="roundRect">
            <a:avLst>
              <a:gd name="adj" fmla="val 10299"/>
            </a:avLst>
          </a:prstGeom>
          <a:solidFill>
            <a:sysClr val="window" lastClr="FFFFFF">
              <a:lumMod val="85000"/>
              <a:alpha val="6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</a:rPr>
              <a:t>FECHA FIN DE PAGOS</a:t>
            </a:r>
            <a:endParaRPr lang="es-ES_tradnl" sz="2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89 Rectángulo redondeado">
            <a:extLst>
              <a:ext uri="{FF2B5EF4-FFF2-40B4-BE49-F238E27FC236}">
                <a16:creationId xmlns:a16="http://schemas.microsoft.com/office/drawing/2014/main" id="{28EA8FC6-197B-4C6E-B4B7-2C1F0FF0F2EB}"/>
              </a:ext>
            </a:extLst>
          </p:cNvPr>
          <p:cNvSpPr/>
          <p:nvPr/>
        </p:nvSpPr>
        <p:spPr>
          <a:xfrm>
            <a:off x="6757768" y="5614973"/>
            <a:ext cx="4522808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O" sz="1100" b="1" kern="0" dirty="0">
              <a:latin typeface="Arial"/>
            </a:endParaRPr>
          </a:p>
        </p:txBody>
      </p:sp>
      <p:sp>
        <p:nvSpPr>
          <p:cNvPr id="19" name="89 Rectángulo redondeado">
            <a:extLst>
              <a:ext uri="{FF2B5EF4-FFF2-40B4-BE49-F238E27FC236}">
                <a16:creationId xmlns:a16="http://schemas.microsoft.com/office/drawing/2014/main" id="{A66942F2-AE39-4865-ADFD-71132EDB92EA}"/>
              </a:ext>
            </a:extLst>
          </p:cNvPr>
          <p:cNvSpPr/>
          <p:nvPr/>
        </p:nvSpPr>
        <p:spPr>
          <a:xfrm>
            <a:off x="4578520" y="5614972"/>
            <a:ext cx="1684534" cy="356913"/>
          </a:xfrm>
          <a:prstGeom prst="roundRect">
            <a:avLst/>
          </a:prstGeom>
          <a:solidFill>
            <a:srgbClr val="FFC000"/>
          </a:solidFill>
          <a:ln w="381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O" sz="1100" b="1" kern="0" dirty="0">
                <a:latin typeface="Arial"/>
              </a:rPr>
              <a:t>  POR DEFINIR</a:t>
            </a:r>
          </a:p>
        </p:txBody>
      </p:sp>
    </p:spTree>
    <p:extLst>
      <p:ext uri="{BB962C8B-B14F-4D97-AF65-F5344CB8AC3E}">
        <p14:creationId xmlns:p14="http://schemas.microsoft.com/office/powerpoint/2010/main" val="643651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7730A8-A1DE-44C7-AEC2-968095F1B66D}"/>
              </a:ext>
            </a:extLst>
          </p:cNvPr>
          <p:cNvSpPr/>
          <p:nvPr/>
        </p:nvSpPr>
        <p:spPr>
          <a:xfrm>
            <a:off x="8760296" y="4293096"/>
            <a:ext cx="2569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Gracias</a:t>
            </a:r>
            <a:endParaRPr lang="es-E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91151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late_bac">
  <a:themeElements>
    <a:clrScheme name="BcoAgrario">
      <a:dk1>
        <a:srgbClr val="000000"/>
      </a:dk1>
      <a:lt1>
        <a:sysClr val="window" lastClr="FFFFFF"/>
      </a:lt1>
      <a:dk2>
        <a:srgbClr val="93B217"/>
      </a:dk2>
      <a:lt2>
        <a:srgbClr val="FFFFFF"/>
      </a:lt2>
      <a:accent1>
        <a:srgbClr val="93B217"/>
      </a:accent1>
      <a:accent2>
        <a:srgbClr val="0090D1"/>
      </a:accent2>
      <a:accent3>
        <a:srgbClr val="FECB00"/>
      </a:accent3>
      <a:accent4>
        <a:srgbClr val="CAC803"/>
      </a:accent4>
      <a:accent5>
        <a:srgbClr val="87888A"/>
      </a:accent5>
      <a:accent6>
        <a:srgbClr val="EA6A09"/>
      </a:accent6>
      <a:hlink>
        <a:srgbClr val="0090D1"/>
      </a:hlink>
      <a:folHlink>
        <a:srgbClr val="FECB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bac" id="{ACF0293C-4D0D-4EF5-8F58-6434B26F72DB}" vid="{39A29FCE-AE31-4126-A0C5-8F87B0FD0641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4A7B3A9063749E45971094CA8F64CD27" ma:contentTypeVersion="7" ma:contentTypeDescription="Crear nuevo documento." ma:contentTypeScope="" ma:versionID="8f2df7849dc358185b3fef8d5fa1da58">
  <xsd:schema xmlns:xsd="http://www.w3.org/2001/XMLSchema" xmlns:xs="http://www.w3.org/2001/XMLSchema" xmlns:p="http://schemas.microsoft.com/office/2006/metadata/properties" xmlns:ns2="10ed5c2c-21e6-4987-ae75-4fcc70bd4665" xmlns:ns3="43c029ae-0a4e-488e-a61b-41e924e62e14" targetNamespace="http://schemas.microsoft.com/office/2006/metadata/properties" ma:root="true" ma:fieldsID="a200d8bdcb8efb525eafc5415d84b416" ns2:_="" ns3:_="">
    <xsd:import namespace="10ed5c2c-21e6-4987-ae75-4fcc70bd4665"/>
    <xsd:import namespace="43c029ae-0a4e-488e-a61b-41e924e62e14"/>
    <xsd:element name="properties">
      <xsd:complexType>
        <xsd:sequence>
          <xsd:element name="documentManagement">
            <xsd:complexType>
              <xsd:all>
                <xsd:element ref="ns2:Proceso" minOccurs="0"/>
                <xsd:element ref="ns2:Fecha_x0020_Vigencia" minOccurs="0"/>
                <xsd:element ref="ns2:No_x002e__x0020_Bolet_x00ed_n" minOccurs="0"/>
                <xsd:element ref="ns2:C_x00f3_digo" minOccurs="0"/>
                <xsd:element ref="ns2:Orden" minOccurs="0"/>
                <xsd:element ref="ns3:Grupo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ed5c2c-21e6-4987-ae75-4fcc70bd4665" elementFormDefault="qualified">
    <xsd:import namespace="http://schemas.microsoft.com/office/2006/documentManagement/types"/>
    <xsd:import namespace="http://schemas.microsoft.com/office/infopath/2007/PartnerControls"/>
    <xsd:element name="Proceso" ma:index="8" nillable="true" ma:displayName="Proceso" ma:default="-" ma:format="Dropdown" ma:internalName="Proceso">
      <xsd:simpleType>
        <xsd:restriction base="dms:Choice">
          <xsd:enumeration value="-"/>
          <xsd:enumeration value="Gestión de la Información Gerencial y para entes de Control"/>
          <xsd:enumeration value="Gestión de Control Disciplinario"/>
          <xsd:enumeration value="Gestión de Comunicaciones"/>
          <xsd:enumeration value="Gestión de Auditoría Interna"/>
          <xsd:enumeration value="Gestión de la Mejora Continua"/>
          <xsd:enumeration value="Gestión de Proyectos"/>
          <xsd:enumeration value="Gestión de Soporte a usuarios de Tecnologia de la información y Comunicaciones"/>
          <xsd:enumeration value="Gestión de Planeación Estratégica"/>
          <xsd:enumeration value="Gestión Documental"/>
          <xsd:enumeration value="Gestión Jurídica"/>
          <xsd:enumeration value="Gestión de Soluciones de Tecnologías de la Información y las Comunicaciones"/>
          <xsd:enumeration value="Gestión de Impuestos"/>
          <xsd:enumeration value="Gestión de Seguridad Bancaria"/>
          <xsd:enumeration value="Gestión de Contratación"/>
          <xsd:enumeration value="Gestion Comercial"/>
          <xsd:enumeration value="Gestión de Registro y Control Contable"/>
          <xsd:enumeration value="Gestión de Capital Humano"/>
          <xsd:enumeration value="Gestión de Procesamiento y Conectividad Tecnológica"/>
          <xsd:enumeration value="Gestión del Efectivo"/>
          <xsd:enumeration value="Gestión de Administración VISR"/>
          <xsd:enumeration value="Gestión Logística"/>
          <xsd:enumeration value="Gestión de Recursos Financieros"/>
          <xsd:enumeration value="Gestión de Productos Pasivos"/>
          <xsd:enumeration value="Gestión de Riesgos"/>
          <xsd:enumeration value="Gestion de Canales"/>
          <xsd:enumeration value="Gestión de Servicios Bancarios"/>
          <xsd:enumeration value="Gestión de Crédito"/>
          <xsd:enumeration value="Gestión Contable"/>
        </xsd:restriction>
      </xsd:simpleType>
    </xsd:element>
    <xsd:element name="Fecha_x0020_Vigencia" ma:index="9" nillable="true" ma:displayName="Fecha Vigencia" ma:default="[today]" ma:format="DateOnly" ma:internalName="Fecha_x0020_Vigencia">
      <xsd:simpleType>
        <xsd:restriction base="dms:DateTime"/>
      </xsd:simpleType>
    </xsd:element>
    <xsd:element name="No_x002e__x0020_Bolet_x00ed_n" ma:index="10" nillable="true" ma:displayName="Forma de Emisión" ma:internalName="No_x002e__x0020_Bolet_x00ed_n">
      <xsd:simpleType>
        <xsd:restriction base="dms:Text">
          <xsd:maxLength value="255"/>
        </xsd:restriction>
      </xsd:simpleType>
    </xsd:element>
    <xsd:element name="C_x00f3_digo" ma:index="11" nillable="true" ma:displayName="Código" ma:internalName="C_x00f3_digo">
      <xsd:simpleType>
        <xsd:restriction base="dms:Text">
          <xsd:maxLength value="255"/>
        </xsd:restriction>
      </xsd:simpleType>
    </xsd:element>
    <xsd:element name="Orden" ma:index="12" nillable="true" ma:displayName="Orden" ma:internalName="Orden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c029ae-0a4e-488e-a61b-41e924e62e14" elementFormDefault="qualified">
    <xsd:import namespace="http://schemas.microsoft.com/office/2006/documentManagement/types"/>
    <xsd:import namespace="http://schemas.microsoft.com/office/infopath/2007/PartnerControls"/>
    <xsd:element name="Grupo" ma:index="13" nillable="true" ma:displayName="Grupo" ma:internalName="Grupo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Nombre de Document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_x00f3_digo xmlns="10ed5c2c-21e6-4987-ae75-4fcc70bd4665">CO-FT-008</C_x00f3_digo>
    <Grupo xmlns="43c029ae-0a4e-488e-a61b-41e924e62e14" xsi:nil="true"/>
    <Fecha_x0020_Vigencia xmlns="10ed5c2c-21e6-4987-ae75-4fcc70bd4665">2022-11-16T05:00:00+00:00</Fecha_x0020_Vigencia>
    <Proceso xmlns="10ed5c2c-21e6-4987-ae75-4fcc70bd4665">Gestión de Comunicaciones</Proceso>
    <Orden xmlns="10ed5c2c-21e6-4987-ae75-4fcc70bd4665">8</Orden>
    <No_x002e__x0020_Bolet_x00ed_n xmlns="10ed5c2c-21e6-4987-ae75-4fcc70bd4665">DI-035-22</No_x002e__x0020_Bolet_x00ed_n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B3F2D37-EF9E-4D6D-93AB-640A728655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ed5c2c-21e6-4987-ae75-4fcc70bd4665"/>
    <ds:schemaRef ds:uri="43c029ae-0a4e-488e-a61b-41e924e62e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08A237-4552-4440-80AD-1BC516A2925C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43c029ae-0a4e-488e-a61b-41e924e62e14"/>
    <ds:schemaRef ds:uri="http://schemas.microsoft.com/office/2006/documentManagement/types"/>
    <ds:schemaRef ds:uri="http://schemas.microsoft.com/office/infopath/2007/PartnerControls"/>
    <ds:schemaRef ds:uri="10ed5c2c-21e6-4987-ae75-4fcc70bd466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20BFD16-8D50-4103-8F71-BF0E192546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template_bac</Template>
  <TotalTime>1218</TotalTime>
  <Words>716</Words>
  <Application>Microsoft Office PowerPoint</Application>
  <PresentationFormat>Panorámica</PresentationFormat>
  <Paragraphs>259</Paragraphs>
  <Slides>15</Slides>
  <Notes>2</Notes>
  <HiddenSlides>1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Poppins</vt:lpstr>
      <vt:lpstr>Poppins Light</vt:lpstr>
      <vt:lpstr>Wingdings</vt:lpstr>
      <vt:lpstr>Wingdings 2</vt:lpstr>
      <vt:lpstr>template_bac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BANCO AGRARIO DE COLOMBIA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Presentaciones Institucionales</dc:title>
  <dc:creator>Andres Rivera Cruz</dc:creator>
  <cp:lastModifiedBy>Paul Andres Rodriguez Diaz</cp:lastModifiedBy>
  <cp:revision>44</cp:revision>
  <dcterms:created xsi:type="dcterms:W3CDTF">2014-03-31T14:09:55Z</dcterms:created>
  <dcterms:modified xsi:type="dcterms:W3CDTF">2023-06-13T12:58:01Z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10000</vt:r8>
  </property>
  <property fmtid="{D5CDD505-2E9C-101B-9397-08002B2CF9AE}" pid="3" name="ContentTypeId">
    <vt:lpwstr>0x0101004A7B3A9063749E45971094CA8F64CD27</vt:lpwstr>
  </property>
</Properties>
</file>