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8" r:id="rId2"/>
    <p:sldId id="259" r:id="rId3"/>
    <p:sldId id="290" r:id="rId4"/>
    <p:sldId id="270" r:id="rId5"/>
    <p:sldId id="293" r:id="rId6"/>
    <p:sldId id="304" r:id="rId7"/>
    <p:sldId id="305" r:id="rId8"/>
    <p:sldId id="295" r:id="rId9"/>
    <p:sldId id="296" r:id="rId10"/>
    <p:sldId id="307" r:id="rId11"/>
    <p:sldId id="297" r:id="rId12"/>
    <p:sldId id="260" r:id="rId1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9E02"/>
    <a:srgbClr val="1F37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12FF5E-0282-4404-B307-549563EF683F}" type="datetimeFigureOut">
              <a:rPr lang="es-CO" smtClean="0"/>
              <a:t>27/11/2023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0A83B5-EC0B-4D9D-A667-A68C108FC23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91965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6C0AE3-89FB-44CA-8DC1-3BB45717CB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E2DE213-E026-40AD-BB46-14BC306D81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F915F7A-35FA-470F-A061-407EF972B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14D76-E199-466F-B11B-B4753313E9ED}" type="datetimeFigureOut">
              <a:rPr lang="es-CO" smtClean="0"/>
              <a:t>27/11/2023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16B7DDD-EE9E-462A-B4ED-F7122E845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2992CC9-F3E9-43A0-85C9-7982A63FF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BD9F4-70FF-40AE-8627-05642B2D968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67013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181C5D-ABDB-4630-8F97-A521484F8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C30ABF2-81CF-4A3B-A129-8DE3F3C49E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798BA70-C2CD-479A-B4B1-41DDC9D04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14D76-E199-466F-B11B-B4753313E9ED}" type="datetimeFigureOut">
              <a:rPr lang="es-CO" smtClean="0"/>
              <a:t>27/11/2023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A23E40C-5C28-4E72-B8D5-431E1D973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67140B3-68FD-410C-B2C0-CF3E660CA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BD9F4-70FF-40AE-8627-05642B2D968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51884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F1A548-3764-4D04-8580-5FC117F58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187F4D4-62D1-42FF-8F63-3AEBF8876F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33606F1-4B35-42A6-98ED-2B57F73A1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14D76-E199-466F-B11B-B4753313E9ED}" type="datetimeFigureOut">
              <a:rPr lang="es-CO" smtClean="0"/>
              <a:t>27/11/2023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CF0997D-5CCF-40DA-9AA6-F3C8CF027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D67EA42-D635-4B9E-BEB8-95E9C1921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BD9F4-70FF-40AE-8627-05642B2D968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919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D5F5B5-2E41-4EEA-99E0-82F9E1CD91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2419D37-2351-485D-96DA-B9CFF88CEB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1F13389-E931-4AA1-9253-8B4C3948F9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1562DA8-64F7-47BD-9CCF-515860F28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14D76-E199-466F-B11B-B4753313E9ED}" type="datetimeFigureOut">
              <a:rPr lang="es-CO" smtClean="0"/>
              <a:t>27/11/2023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9991167-8960-4E63-9473-1036A983C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85EB270-2EEC-4B0F-B691-96CC2996A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BD9F4-70FF-40AE-8627-05642B2D968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17190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E52D85-C9E9-40CA-A8F8-B842CB913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ADA2D23-6E1E-4A0F-9346-61ACA3D62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E400991-E344-440B-A643-26AB72F45A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E285930-2FE0-4F6C-B71B-B588E85098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18F505E-A0E1-4A8B-BADB-A786751C46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A4EB8F4-96D3-4121-BE27-65B2B2372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14D76-E199-466F-B11B-B4753313E9ED}" type="datetimeFigureOut">
              <a:rPr lang="es-CO" smtClean="0"/>
              <a:t>27/11/2023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780BA85-1E7B-4F83-995B-939DC430D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2D9DBAF-F069-45FB-8AC0-CBFB1D6F5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BD9F4-70FF-40AE-8627-05642B2D968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49683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003FA4-026B-4692-9B48-7B40CF79E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E58DD31-E633-44B5-B340-C42618FAE4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14D76-E199-466F-B11B-B4753313E9ED}" type="datetimeFigureOut">
              <a:rPr lang="es-CO" smtClean="0"/>
              <a:t>27/11/2023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61771D5-AB33-47C3-B13D-C7C6C5EA8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DB0100E-CBA1-4A64-934C-F240FB471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BD9F4-70FF-40AE-8627-05642B2D968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80735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BB34EC0-738E-4DCB-B894-72F187E8B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14D76-E199-466F-B11B-B4753313E9ED}" type="datetimeFigureOut">
              <a:rPr lang="es-CO" smtClean="0"/>
              <a:t>27/11/2023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357FC3A-5036-4C2E-BB0A-6E365636B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AA770A8-FF64-4E31-8482-BE609839A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BD9F4-70FF-40AE-8627-05642B2D968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07805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63F514-D36F-4BB0-8494-6EEE8C88D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4F8ACE7-E6BE-4E85-BE59-A3304B7544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E2F1496-2C15-4B46-BF61-63B3F6C79E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76F3BEC-F467-4B14-930C-7F6B9D6DA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14D76-E199-466F-B11B-B4753313E9ED}" type="datetimeFigureOut">
              <a:rPr lang="es-CO" smtClean="0"/>
              <a:t>27/11/2023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16AA78D-B605-476C-9A37-D2299A5B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3C49825-C066-4109-A5DB-91AC5FB5C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BD9F4-70FF-40AE-8627-05642B2D968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6979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B38662-6BF0-43AA-8A1A-3436C656E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EF38D95-20A1-47DD-ADFE-0C9CF7B2EB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784919E-BE0A-4EED-B341-8005EEEC4E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3F58BC1-4CB8-468F-AAB7-4DE36D944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14D76-E199-466F-B11B-B4753313E9ED}" type="datetimeFigureOut">
              <a:rPr lang="es-CO" smtClean="0"/>
              <a:t>27/11/2023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99EB007-0D2D-4A69-ACE8-63DB45DB1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F27B1DE-90E9-44C6-9F2A-BF22BB8F9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BD9F4-70FF-40AE-8627-05642B2D968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87612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336F99-C7AB-4210-9F7F-BFE91DF5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C6BC04A-479D-4D29-B401-F8396E6017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16F239C-4DB1-47AF-A79D-F25E77C90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14D76-E199-466F-B11B-B4753313E9ED}" type="datetimeFigureOut">
              <a:rPr lang="es-CO" smtClean="0"/>
              <a:t>27/11/2023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D26C110-B121-4A23-A296-62B2BC7D4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B5931EA-E5F0-434C-A907-B5D959939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BD9F4-70FF-40AE-8627-05642B2D968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38732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1BF605F-B951-4C6B-B8AB-D45C21EFFB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F1CF533-5517-4570-8EA0-13194BFA73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5D12AFB-3457-414B-95A8-6D83833D0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14D76-E199-466F-B11B-B4753313E9ED}" type="datetimeFigureOut">
              <a:rPr lang="es-CO" smtClean="0"/>
              <a:t>27/11/2023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929DC4-A19F-4E40-AEF9-F14B99FB1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B664899-3641-46CA-9925-78F828049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BD9F4-70FF-40AE-8627-05642B2D968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16484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67523BC-33F8-4EB2-BE81-27D4B0F8B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68C9D88-81E3-42E5-A2A6-F3DF2D3313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FBA3CA9-F815-489D-B2A5-50A2BC4ED9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014D76-E199-466F-B11B-B4753313E9ED}" type="datetimeFigureOut">
              <a:rPr lang="es-CO" smtClean="0"/>
              <a:t>27/11/2023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B160BDA-E1C2-4259-BC60-3C2CF02A9F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543FAB9-C50C-49FB-B7D8-68E0AEBFC7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BD9F4-70FF-40AE-8627-05642B2D968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74602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045BCF1-504F-4E6D-9BCA-C48E3248BA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4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312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E26B86A-4A41-42E1-BD42-F2B44F290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" y="0"/>
            <a:ext cx="12189461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8AFB988-AA88-4AC3-B308-EB08B861F25C}"/>
              </a:ext>
            </a:extLst>
          </p:cNvPr>
          <p:cNvSpPr txBox="1"/>
          <p:nvPr/>
        </p:nvSpPr>
        <p:spPr>
          <a:xfrm>
            <a:off x="83889" y="687898"/>
            <a:ext cx="12024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600" dirty="0">
                <a:solidFill>
                  <a:schemeClr val="bg1"/>
                </a:solidFill>
                <a:latin typeface="Coolvetica Rg" panose="020B0603030602020004" pitchFamily="34" charset="0"/>
              </a:rPr>
              <a:t>ASPECTOS TENIDOS EN CUENTA EN LA EJECUCIÓN:  </a:t>
            </a:r>
            <a:endParaRPr lang="es-ES" sz="3600" dirty="0">
              <a:solidFill>
                <a:schemeClr val="bg1"/>
              </a:solidFill>
              <a:latin typeface="Coolvetica Rg" panose="020B06030306020200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29746CE-26D9-424D-9A87-0B09AE8A338E}"/>
              </a:ext>
            </a:extLst>
          </p:cNvPr>
          <p:cNvSpPr txBox="1"/>
          <p:nvPr/>
        </p:nvSpPr>
        <p:spPr>
          <a:xfrm>
            <a:off x="83889" y="2511065"/>
            <a:ext cx="1189475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MX" sz="2000" dirty="0">
                <a:latin typeface="Coolvetica Rg" panose="020B0603030602020004" pitchFamily="34" charset="0"/>
              </a:rPr>
              <a:t>Todos nuestros productos son entregados con terminados y acabados de primera calidad, pasando por varias verificaciones antes de llegar al cliente final.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MX" sz="2000" dirty="0">
                <a:latin typeface="Coolvetica Rg" panose="020B0603030602020004" pitchFamily="34" charset="0"/>
              </a:rPr>
              <a:t>Todos nuestros productos son realizados con los mejores materiales utilizando siempre los más altos estándares de calidad contando con garantías y fichas técnicas de cada uno de ellos.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MX" sz="2000" dirty="0">
                <a:latin typeface="Coolvetica Rg" panose="020B0603030602020004" pitchFamily="34" charset="0"/>
              </a:rPr>
              <a:t>Nuestros personal esta altamente capacitado para realizar trabajos en campo.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MX" sz="2000" dirty="0">
                <a:latin typeface="Coolvetica Rg" panose="020B0603030602020004" pitchFamily="34" charset="0"/>
              </a:rPr>
              <a:t>En nuestros precios están incluidos todos los costos de transporte y mano de obra de nuestro personal.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MX" sz="2000" dirty="0">
                <a:latin typeface="Coolvetica Rg" panose="020B0603030602020004" pitchFamily="34" charset="0"/>
              </a:rPr>
              <a:t>Contamos con el numero de personal idóneo para laborar en horarios diurnos, según la cotizacion presentada se contemplo este horario.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MX" sz="2000" dirty="0">
                <a:latin typeface="Coolvetica Rg" panose="020B0603030602020004" pitchFamily="34" charset="0"/>
              </a:rPr>
              <a:t>En caso de requerirse contamos con el personal para realizar la reposición restauración o acondicionamiento de elementos ya instalados. </a:t>
            </a:r>
          </a:p>
        </p:txBody>
      </p:sp>
    </p:spTree>
    <p:extLst>
      <p:ext uri="{BB962C8B-B14F-4D97-AF65-F5344CB8AC3E}">
        <p14:creationId xmlns:p14="http://schemas.microsoft.com/office/powerpoint/2010/main" val="1632109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E26B86A-4A41-42E1-BD42-F2B44F290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" y="0"/>
            <a:ext cx="12189461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E170C15-0ACE-4098-860D-D74E736E808A}"/>
              </a:ext>
            </a:extLst>
          </p:cNvPr>
          <p:cNvSpPr/>
          <p:nvPr/>
        </p:nvSpPr>
        <p:spPr>
          <a:xfrm>
            <a:off x="92278" y="1797380"/>
            <a:ext cx="12189461" cy="1172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b="1" dirty="0">
              <a:latin typeface="Coolvetica Rg" panose="020B0603030602020004" pitchFamily="34" charset="0"/>
            </a:endParaRPr>
          </a:p>
          <a:p>
            <a:r>
              <a:rPr lang="es-ES" b="1" dirty="0">
                <a:latin typeface="Coolvetica Rg" panose="020B0603030602020004" pitchFamily="34" charset="0"/>
              </a:rPr>
              <a:t>SEGURIDAD Y SALUD EN EL TRABAJO</a:t>
            </a:r>
          </a:p>
          <a:p>
            <a:pPr marL="285750" indent="-285750">
              <a:buFontTx/>
              <a:buChar char="-"/>
            </a:pPr>
            <a:r>
              <a:rPr lang="es-ES" dirty="0">
                <a:latin typeface="Coolvetica Rg" panose="020B0603030602020004" pitchFamily="34" charset="0"/>
              </a:rPr>
              <a:t>Vigilar el cumplimiento de las normas de seguridad. </a:t>
            </a:r>
          </a:p>
          <a:p>
            <a:pPr marL="285750" indent="-285750">
              <a:buFontTx/>
              <a:buChar char="-"/>
            </a:pPr>
            <a:r>
              <a:rPr lang="es-ES" dirty="0">
                <a:latin typeface="Coolvetica Rg" panose="020B0603030602020004" pitchFamily="34" charset="0"/>
              </a:rPr>
              <a:t>Capacitar e informar al personal sobre los programas de seguridad laboral que se establecen en la organización. </a:t>
            </a:r>
          </a:p>
          <a:p>
            <a:pPr marL="285750" indent="-285750">
              <a:buFontTx/>
              <a:buChar char="-"/>
            </a:pPr>
            <a:r>
              <a:rPr lang="es-ES" dirty="0">
                <a:latin typeface="Coolvetica Rg" panose="020B0603030602020004" pitchFamily="34" charset="0"/>
              </a:rPr>
              <a:t>Colaborar en la realización del procedimiento de trabajo mediante el aseguramiento del cumplimiento de los mismos. </a:t>
            </a:r>
          </a:p>
          <a:p>
            <a:pPr marL="285750" indent="-285750">
              <a:buFontTx/>
              <a:buChar char="-"/>
            </a:pPr>
            <a:r>
              <a:rPr lang="es-ES" dirty="0">
                <a:latin typeface="Coolvetica Rg" panose="020B0603030602020004" pitchFamily="34" charset="0"/>
              </a:rPr>
              <a:t>Fomentar el orden y la limpieza en los lugares de trabajo. </a:t>
            </a:r>
          </a:p>
          <a:p>
            <a:pPr marL="285750" indent="-285750">
              <a:buFontTx/>
              <a:buChar char="-"/>
            </a:pPr>
            <a:r>
              <a:rPr lang="es-ES" dirty="0">
                <a:latin typeface="Coolvetica Rg" panose="020B0603030602020004" pitchFamily="34" charset="0"/>
              </a:rPr>
              <a:t>Incentivar la cultura preventiva entre los empleados. </a:t>
            </a:r>
          </a:p>
          <a:p>
            <a:pPr marL="285750" indent="-285750">
              <a:buFontTx/>
              <a:buChar char="-"/>
            </a:pPr>
            <a:r>
              <a:rPr lang="es-ES" dirty="0">
                <a:latin typeface="Coolvetica Rg" panose="020B0603030602020004" pitchFamily="34" charset="0"/>
              </a:rPr>
              <a:t>Informar sobre la utilización y el mantenimiento correcto de equipos de trabajo. </a:t>
            </a:r>
          </a:p>
          <a:p>
            <a:pPr marL="285750" indent="-285750">
              <a:buFontTx/>
              <a:buChar char="-"/>
            </a:pPr>
            <a:r>
              <a:rPr lang="es-ES" dirty="0">
                <a:latin typeface="Coolvetica Rg" panose="020B0603030602020004" pitchFamily="34" charset="0"/>
              </a:rPr>
              <a:t>Notificar sobre la utilización obligatoria de equipos de protección individual y colectiva. </a:t>
            </a:r>
          </a:p>
          <a:p>
            <a:pPr marL="285750" indent="-285750">
              <a:buFontTx/>
              <a:buChar char="-"/>
            </a:pPr>
            <a:r>
              <a:rPr lang="es-ES" dirty="0">
                <a:latin typeface="Coolvetica Rg" panose="020B0603030602020004" pitchFamily="34" charset="0"/>
              </a:rPr>
              <a:t>Comunicar a la gerencia y a los lideres de los procesos las deficiencias detectadas para el mejoramiento continuo.  </a:t>
            </a:r>
          </a:p>
          <a:p>
            <a:r>
              <a:rPr lang="es-ES" dirty="0">
                <a:latin typeface="Coolvetica Rg" panose="020B0603030602020004" pitchFamily="34" charset="0"/>
              </a:rPr>
              <a:t>-    Elaborar la investigación de los accidentes e incidentes laborales. </a:t>
            </a:r>
          </a:p>
          <a:p>
            <a:r>
              <a:rPr lang="es-ES" dirty="0">
                <a:latin typeface="Coolvetica Rg" panose="020B0603030602020004" pitchFamily="34" charset="0"/>
              </a:rPr>
              <a:t>-    Difundir las medidas de emergencia contempladas en el plan de emergencias de la organización. </a:t>
            </a:r>
          </a:p>
          <a:p>
            <a:pPr marL="285750" indent="-285750">
              <a:buFontTx/>
              <a:buChar char="-"/>
            </a:pPr>
            <a:r>
              <a:rPr lang="es-ES" dirty="0">
                <a:latin typeface="Coolvetica Rg" panose="020B0603030602020004" pitchFamily="34" charset="0"/>
              </a:rPr>
              <a:t>Revisar la correcta ubicación de los equipos de extinción de incendios. </a:t>
            </a:r>
          </a:p>
          <a:p>
            <a:pPr marL="285750" indent="-285750">
              <a:buFontTx/>
              <a:buChar char="-"/>
            </a:pPr>
            <a:r>
              <a:rPr lang="es-ES" dirty="0">
                <a:latin typeface="Coolvetica Rg" panose="020B0603030602020004" pitchFamily="34" charset="0"/>
              </a:rPr>
              <a:t>Verificar que los botiquines de la empresa se encuentren con los implementos necesarios y sin vencer. </a:t>
            </a:r>
          </a:p>
          <a:p>
            <a:pPr marL="285750" indent="-285750">
              <a:buFontTx/>
              <a:buChar char="-"/>
            </a:pPr>
            <a:r>
              <a:rPr lang="es-ES" dirty="0">
                <a:latin typeface="Coolvetica Rg" panose="020B0603030602020004" pitchFamily="34" charset="0"/>
              </a:rPr>
              <a:t> Realización de informes mensuales de la gestión. </a:t>
            </a:r>
          </a:p>
          <a:p>
            <a:pPr marL="285750" indent="-285750">
              <a:buFontTx/>
              <a:buChar char="-"/>
            </a:pPr>
            <a:r>
              <a:rPr lang="es-ES" dirty="0">
                <a:latin typeface="Coolvetica Rg" panose="020B0603030602020004" pitchFamily="34" charset="0"/>
              </a:rPr>
              <a:t>Auditorias de campo velando que se este con la implementación de los planes de trabajo que propicien un buen entorno de trabajo a nivel de seguridad y salud en el trabajo.</a:t>
            </a:r>
          </a:p>
          <a:p>
            <a:pPr marL="285750" indent="-285750">
              <a:buFontTx/>
              <a:buChar char="-"/>
            </a:pPr>
            <a:endParaRPr lang="es-ES" dirty="0">
              <a:latin typeface="Coolvetica Rg" panose="020B0603030602020004" pitchFamily="34" charset="0"/>
            </a:endParaRPr>
          </a:p>
          <a:p>
            <a:pPr marL="285750" indent="-285750">
              <a:buFontTx/>
              <a:buChar char="-"/>
            </a:pPr>
            <a:endParaRPr lang="es-ES" dirty="0">
              <a:latin typeface="Coolvetica Rg" panose="020B0603030602020004" pitchFamily="34" charset="0"/>
            </a:endParaRPr>
          </a:p>
          <a:p>
            <a:endParaRPr lang="es-ES" dirty="0">
              <a:latin typeface="Coolvetica Rg" panose="020B0603030602020004" pitchFamily="34" charset="0"/>
            </a:endParaRPr>
          </a:p>
          <a:p>
            <a:pPr marL="285750" indent="-285750">
              <a:buFontTx/>
              <a:buChar char="-"/>
            </a:pPr>
            <a:endParaRPr lang="es-ES" dirty="0">
              <a:latin typeface="Coolvetica Rg" panose="020B0603030602020004" pitchFamily="34" charset="0"/>
            </a:endParaRPr>
          </a:p>
          <a:p>
            <a:pPr marL="285750" indent="-285750">
              <a:buFontTx/>
              <a:buChar char="-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7C965BF-16AC-493A-942F-A47B5750887D}"/>
              </a:ext>
            </a:extLst>
          </p:cNvPr>
          <p:cNvSpPr/>
          <p:nvPr/>
        </p:nvSpPr>
        <p:spPr>
          <a:xfrm>
            <a:off x="331305" y="764692"/>
            <a:ext cx="76067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600" dirty="0">
                <a:solidFill>
                  <a:schemeClr val="bg1"/>
                </a:solidFill>
                <a:latin typeface="Coolvetica Rg" panose="020B0603030602020004" pitchFamily="34" charset="0"/>
              </a:rPr>
              <a:t>Seguridad y Salud en el Trabajo</a:t>
            </a:r>
            <a:endParaRPr lang="es-ES" sz="3600" dirty="0">
              <a:solidFill>
                <a:schemeClr val="bg1"/>
              </a:solidFill>
              <a:latin typeface="Coolvetica Rg" panose="020B0603030602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1729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E26B86A-4A41-42E1-BD42-F2B44F290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987" y="0"/>
            <a:ext cx="12189461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8AFB988-AA88-4AC3-B308-EB08B861F25C}"/>
              </a:ext>
            </a:extLst>
          </p:cNvPr>
          <p:cNvSpPr txBox="1"/>
          <p:nvPr/>
        </p:nvSpPr>
        <p:spPr>
          <a:xfrm>
            <a:off x="37506" y="267801"/>
            <a:ext cx="1202422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600" dirty="0">
                <a:solidFill>
                  <a:schemeClr val="bg1"/>
                </a:solidFill>
                <a:latin typeface="Coolvetica Rg" panose="020B0603030602020004" pitchFamily="34" charset="0"/>
              </a:rPr>
              <a:t>Pintura de Trafico </a:t>
            </a:r>
          </a:p>
          <a:p>
            <a:r>
              <a:rPr lang="es-MX" sz="3600" dirty="0">
                <a:solidFill>
                  <a:schemeClr val="bg1"/>
                </a:solidFill>
                <a:latin typeface="Coolvetica Rg" panose="020B0603030602020004" pitchFamily="34" charset="0"/>
              </a:rPr>
              <a:t>Parqueaderos (Motos/Carros) líneas divisorias Amarillas: </a:t>
            </a:r>
          </a:p>
          <a:p>
            <a:endParaRPr lang="es-ES" sz="3600" dirty="0">
              <a:solidFill>
                <a:schemeClr val="bg1"/>
              </a:solidFill>
              <a:latin typeface="Coolvetica Rg" panose="020B06030306020200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CE170C15-0ACE-4098-860D-D74E736E808A}"/>
              </a:ext>
            </a:extLst>
          </p:cNvPr>
          <p:cNvSpPr/>
          <p:nvPr/>
        </p:nvSpPr>
        <p:spPr>
          <a:xfrm>
            <a:off x="83889" y="2022127"/>
            <a:ext cx="12189461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04D9D549-F5E2-4EBE-9763-451D22AA3E2B}"/>
              </a:ext>
            </a:extLst>
          </p:cNvPr>
          <p:cNvSpPr txBox="1"/>
          <p:nvPr/>
        </p:nvSpPr>
        <p:spPr>
          <a:xfrm>
            <a:off x="655320" y="2130860"/>
            <a:ext cx="94404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500" b="1" dirty="0"/>
              <a:t>Antes</a:t>
            </a:r>
            <a:endParaRPr lang="es-CO" sz="2500" b="1" dirty="0"/>
          </a:p>
          <a:p>
            <a:r>
              <a:rPr lang="es-MX" sz="2500" b="1" dirty="0"/>
              <a:t> </a:t>
            </a:r>
            <a:endParaRPr lang="es-CO" sz="2500" b="1" dirty="0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E5B7A96E-BE58-438A-8B65-F5E7BC1FD3EF}"/>
              </a:ext>
            </a:extLst>
          </p:cNvPr>
          <p:cNvSpPr/>
          <p:nvPr/>
        </p:nvSpPr>
        <p:spPr>
          <a:xfrm>
            <a:off x="5704771" y="3244334"/>
            <a:ext cx="2375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MX" b="1" dirty="0"/>
          </a:p>
          <a:p>
            <a:r>
              <a:rPr lang="es-MX" b="1" dirty="0"/>
              <a:t> </a:t>
            </a:r>
            <a:endParaRPr lang="es-CO" b="1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79FE270-2F6F-49F8-BB5C-BAE889B22C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682" y="2561747"/>
            <a:ext cx="4831352" cy="3626534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779E7287-C54B-459A-89AC-0D403A0F63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411" y="2561747"/>
            <a:ext cx="4869926" cy="364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444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E26B86A-4A41-42E1-BD42-F2B44F290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67" y="0"/>
            <a:ext cx="12189461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8AFB988-AA88-4AC3-B308-EB08B861F25C}"/>
              </a:ext>
            </a:extLst>
          </p:cNvPr>
          <p:cNvSpPr txBox="1"/>
          <p:nvPr/>
        </p:nvSpPr>
        <p:spPr>
          <a:xfrm>
            <a:off x="37506" y="267801"/>
            <a:ext cx="1202422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600" dirty="0">
                <a:solidFill>
                  <a:schemeClr val="bg1"/>
                </a:solidFill>
                <a:latin typeface="Coolvetica Rg" panose="020B0603030602020004" pitchFamily="34" charset="0"/>
              </a:rPr>
              <a:t>Pintura de Trafico </a:t>
            </a:r>
          </a:p>
          <a:p>
            <a:r>
              <a:rPr lang="es-MX" sz="3600" dirty="0">
                <a:solidFill>
                  <a:schemeClr val="bg1"/>
                </a:solidFill>
                <a:latin typeface="Coolvetica Rg" panose="020B0603030602020004" pitchFamily="34" charset="0"/>
              </a:rPr>
              <a:t>Parqueaderos (Motos/Carros) líneas divisorias Amarillas: </a:t>
            </a:r>
          </a:p>
          <a:p>
            <a:endParaRPr lang="es-ES" sz="3600" dirty="0">
              <a:solidFill>
                <a:schemeClr val="bg1"/>
              </a:solidFill>
              <a:latin typeface="Coolvetica Rg" panose="020B06030306020200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CE170C15-0ACE-4098-860D-D74E736E808A}"/>
              </a:ext>
            </a:extLst>
          </p:cNvPr>
          <p:cNvSpPr/>
          <p:nvPr/>
        </p:nvSpPr>
        <p:spPr>
          <a:xfrm>
            <a:off x="83889" y="2022127"/>
            <a:ext cx="12189461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04D9D549-F5E2-4EBE-9763-451D22AA3E2B}"/>
              </a:ext>
            </a:extLst>
          </p:cNvPr>
          <p:cNvSpPr txBox="1"/>
          <p:nvPr/>
        </p:nvSpPr>
        <p:spPr>
          <a:xfrm>
            <a:off x="655320" y="2130860"/>
            <a:ext cx="94404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500" b="1" dirty="0"/>
              <a:t>Antes</a:t>
            </a:r>
            <a:endParaRPr lang="es-CO" sz="2500" b="1" dirty="0"/>
          </a:p>
          <a:p>
            <a:r>
              <a:rPr lang="es-MX" sz="2500" b="1" dirty="0"/>
              <a:t> </a:t>
            </a:r>
            <a:endParaRPr lang="es-CO" sz="2500" b="1" dirty="0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E5B7A96E-BE58-438A-8B65-F5E7BC1FD3EF}"/>
              </a:ext>
            </a:extLst>
          </p:cNvPr>
          <p:cNvSpPr/>
          <p:nvPr/>
        </p:nvSpPr>
        <p:spPr>
          <a:xfrm>
            <a:off x="5704771" y="3244334"/>
            <a:ext cx="2375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MX" b="1" dirty="0"/>
          </a:p>
          <a:p>
            <a:r>
              <a:rPr lang="es-MX" b="1" dirty="0"/>
              <a:t> </a:t>
            </a:r>
            <a:endParaRPr lang="es-CO" b="1" dirty="0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8609F09E-F591-4093-8892-AF2D25D534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709521"/>
            <a:ext cx="4643714" cy="3485688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4D11B6DB-30FD-42AE-A11A-C5AB36B181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541" y="2709521"/>
            <a:ext cx="4662152" cy="3485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861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E26B86A-4A41-42E1-BD42-F2B44F290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67" y="0"/>
            <a:ext cx="12189461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8AFB988-AA88-4AC3-B308-EB08B861F25C}"/>
              </a:ext>
            </a:extLst>
          </p:cNvPr>
          <p:cNvSpPr txBox="1"/>
          <p:nvPr/>
        </p:nvSpPr>
        <p:spPr>
          <a:xfrm>
            <a:off x="37506" y="267801"/>
            <a:ext cx="1202422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600" dirty="0">
                <a:solidFill>
                  <a:schemeClr val="bg1"/>
                </a:solidFill>
                <a:latin typeface="Coolvetica Rg" panose="020B0603030602020004" pitchFamily="34" charset="0"/>
              </a:rPr>
              <a:t>Pintura de Trafico </a:t>
            </a:r>
          </a:p>
          <a:p>
            <a:r>
              <a:rPr lang="es-MX" sz="3600" dirty="0">
                <a:solidFill>
                  <a:schemeClr val="bg1"/>
                </a:solidFill>
                <a:latin typeface="Coolvetica Rg" panose="020B0603030602020004" pitchFamily="34" charset="0"/>
              </a:rPr>
              <a:t>Parqueaderos (Motos/Carros) líneas divisorias Amarillas: </a:t>
            </a:r>
          </a:p>
          <a:p>
            <a:endParaRPr lang="es-ES" sz="3600" dirty="0">
              <a:solidFill>
                <a:schemeClr val="bg1"/>
              </a:solidFill>
              <a:latin typeface="Coolvetica Rg" panose="020B06030306020200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CE170C15-0ACE-4098-860D-D74E736E808A}"/>
              </a:ext>
            </a:extLst>
          </p:cNvPr>
          <p:cNvSpPr/>
          <p:nvPr/>
        </p:nvSpPr>
        <p:spPr>
          <a:xfrm>
            <a:off x="83889" y="2022127"/>
            <a:ext cx="12189461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04D9D549-F5E2-4EBE-9763-451D22AA3E2B}"/>
              </a:ext>
            </a:extLst>
          </p:cNvPr>
          <p:cNvSpPr txBox="1"/>
          <p:nvPr/>
        </p:nvSpPr>
        <p:spPr>
          <a:xfrm>
            <a:off x="655320" y="2130860"/>
            <a:ext cx="119859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500" b="1" dirty="0"/>
              <a:t>Entrega</a:t>
            </a:r>
            <a:endParaRPr lang="es-CO" sz="2500" b="1" dirty="0"/>
          </a:p>
          <a:p>
            <a:r>
              <a:rPr lang="es-MX" sz="2500" b="1" dirty="0"/>
              <a:t> </a:t>
            </a:r>
            <a:endParaRPr lang="es-CO" sz="2500" b="1" dirty="0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E5B7A96E-BE58-438A-8B65-F5E7BC1FD3EF}"/>
              </a:ext>
            </a:extLst>
          </p:cNvPr>
          <p:cNvSpPr/>
          <p:nvPr/>
        </p:nvSpPr>
        <p:spPr>
          <a:xfrm>
            <a:off x="5704771" y="3244334"/>
            <a:ext cx="2375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MX" b="1" dirty="0"/>
          </a:p>
          <a:p>
            <a:r>
              <a:rPr lang="es-MX" b="1" dirty="0"/>
              <a:t> </a:t>
            </a:r>
            <a:endParaRPr lang="es-CO" b="1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E541FBB-8A12-43CA-8FB4-D7565C6AEC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19" y="2700900"/>
            <a:ext cx="5830427" cy="327802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0452D6E7-9086-4561-9A91-148C66C5E1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300" y="2700898"/>
            <a:ext cx="5830429" cy="3278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878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E26B86A-4A41-42E1-BD42-F2B44F290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67" y="0"/>
            <a:ext cx="12189461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8AFB988-AA88-4AC3-B308-EB08B861F25C}"/>
              </a:ext>
            </a:extLst>
          </p:cNvPr>
          <p:cNvSpPr txBox="1"/>
          <p:nvPr/>
        </p:nvSpPr>
        <p:spPr>
          <a:xfrm>
            <a:off x="37506" y="267801"/>
            <a:ext cx="1202422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600" dirty="0">
                <a:solidFill>
                  <a:schemeClr val="bg1"/>
                </a:solidFill>
                <a:latin typeface="Coolvetica Rg" panose="020B0603030602020004" pitchFamily="34" charset="0"/>
              </a:rPr>
              <a:t>Pintura de Trafico </a:t>
            </a:r>
          </a:p>
          <a:p>
            <a:r>
              <a:rPr lang="es-MX" sz="3600" dirty="0">
                <a:solidFill>
                  <a:schemeClr val="bg1"/>
                </a:solidFill>
                <a:latin typeface="Coolvetica Rg" panose="020B0603030602020004" pitchFamily="34" charset="0"/>
              </a:rPr>
              <a:t>Parqueaderos (Motos/Carros) líneas divisorias Amarillas: </a:t>
            </a:r>
          </a:p>
          <a:p>
            <a:endParaRPr lang="es-ES" sz="3600" dirty="0">
              <a:solidFill>
                <a:schemeClr val="bg1"/>
              </a:solidFill>
              <a:latin typeface="Coolvetica Rg" panose="020B06030306020200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CE170C15-0ACE-4098-860D-D74E736E808A}"/>
              </a:ext>
            </a:extLst>
          </p:cNvPr>
          <p:cNvSpPr/>
          <p:nvPr/>
        </p:nvSpPr>
        <p:spPr>
          <a:xfrm>
            <a:off x="83889" y="2022127"/>
            <a:ext cx="12189461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04D9D549-F5E2-4EBE-9763-451D22AA3E2B}"/>
              </a:ext>
            </a:extLst>
          </p:cNvPr>
          <p:cNvSpPr txBox="1"/>
          <p:nvPr/>
        </p:nvSpPr>
        <p:spPr>
          <a:xfrm>
            <a:off x="655320" y="2130860"/>
            <a:ext cx="119859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500" b="1" dirty="0"/>
              <a:t>Entrega</a:t>
            </a:r>
            <a:endParaRPr lang="es-CO" sz="2500" b="1" dirty="0"/>
          </a:p>
          <a:p>
            <a:r>
              <a:rPr lang="es-MX" sz="2500" b="1" dirty="0"/>
              <a:t> </a:t>
            </a:r>
            <a:endParaRPr lang="es-CO" sz="2500" b="1" dirty="0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E5B7A96E-BE58-438A-8B65-F5E7BC1FD3EF}"/>
              </a:ext>
            </a:extLst>
          </p:cNvPr>
          <p:cNvSpPr/>
          <p:nvPr/>
        </p:nvSpPr>
        <p:spPr>
          <a:xfrm>
            <a:off x="5704771" y="3244334"/>
            <a:ext cx="2375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MX" b="1" dirty="0"/>
          </a:p>
          <a:p>
            <a:r>
              <a:rPr lang="es-MX" b="1" dirty="0"/>
              <a:t> </a:t>
            </a:r>
            <a:endParaRPr lang="es-CO" b="1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2D62B181-9191-472D-87EA-89E3E1BC11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434" y="2811950"/>
            <a:ext cx="5457352" cy="3068267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F4F32F32-0E2C-4339-9E49-9E2137535B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597" y="2338026"/>
            <a:ext cx="4719969" cy="3542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96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E26B86A-4A41-42E1-BD42-F2B44F290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67" y="0"/>
            <a:ext cx="12189461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E170C15-0ACE-4098-860D-D74E736E808A}"/>
              </a:ext>
            </a:extLst>
          </p:cNvPr>
          <p:cNvSpPr/>
          <p:nvPr/>
        </p:nvSpPr>
        <p:spPr>
          <a:xfrm>
            <a:off x="83889" y="2022127"/>
            <a:ext cx="12189461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04D9D549-F5E2-4EBE-9763-451D22AA3E2B}"/>
              </a:ext>
            </a:extLst>
          </p:cNvPr>
          <p:cNvSpPr txBox="1"/>
          <p:nvPr/>
        </p:nvSpPr>
        <p:spPr>
          <a:xfrm>
            <a:off x="655320" y="2130860"/>
            <a:ext cx="94404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500" b="1" dirty="0"/>
              <a:t>Antes</a:t>
            </a:r>
            <a:endParaRPr lang="es-CO" sz="2500" b="1" dirty="0"/>
          </a:p>
          <a:p>
            <a:r>
              <a:rPr lang="es-MX" sz="2500" b="1" dirty="0"/>
              <a:t> </a:t>
            </a:r>
            <a:endParaRPr lang="es-CO" sz="2500" b="1" dirty="0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E5B7A96E-BE58-438A-8B65-F5E7BC1FD3EF}"/>
              </a:ext>
            </a:extLst>
          </p:cNvPr>
          <p:cNvSpPr/>
          <p:nvPr/>
        </p:nvSpPr>
        <p:spPr>
          <a:xfrm>
            <a:off x="5704771" y="3244334"/>
            <a:ext cx="2375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MX" b="1" dirty="0"/>
          </a:p>
          <a:p>
            <a:r>
              <a:rPr lang="es-MX" b="1" dirty="0"/>
              <a:t> </a:t>
            </a:r>
            <a:endParaRPr lang="es-CO" b="1" dirty="0"/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F6A4149A-6728-44D6-A19F-370134F17C53}"/>
              </a:ext>
            </a:extLst>
          </p:cNvPr>
          <p:cNvSpPr/>
          <p:nvPr/>
        </p:nvSpPr>
        <p:spPr>
          <a:xfrm>
            <a:off x="4727925" y="2130860"/>
            <a:ext cx="119859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500" b="1" dirty="0"/>
              <a:t>Entrega</a:t>
            </a:r>
            <a:endParaRPr lang="es-CO" sz="2500" dirty="0"/>
          </a:p>
        </p:txBody>
      </p:sp>
      <p:sp>
        <p:nvSpPr>
          <p:cNvPr id="28" name="Signo menos 27">
            <a:extLst>
              <a:ext uri="{FF2B5EF4-FFF2-40B4-BE49-F238E27FC236}">
                <a16:creationId xmlns:a16="http://schemas.microsoft.com/office/drawing/2014/main" id="{4E1DDADB-BC2D-4B61-AECD-2438E2EB0E94}"/>
              </a:ext>
            </a:extLst>
          </p:cNvPr>
          <p:cNvSpPr/>
          <p:nvPr/>
        </p:nvSpPr>
        <p:spPr>
          <a:xfrm flipH="1">
            <a:off x="4188096" y="828811"/>
            <a:ext cx="45719" cy="4456561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9" name="Signo menos 28">
            <a:extLst>
              <a:ext uri="{FF2B5EF4-FFF2-40B4-BE49-F238E27FC236}">
                <a16:creationId xmlns:a16="http://schemas.microsoft.com/office/drawing/2014/main" id="{1D4C6FAF-82FD-46FB-9734-5B049540EDC2}"/>
              </a:ext>
            </a:extLst>
          </p:cNvPr>
          <p:cNvSpPr/>
          <p:nvPr/>
        </p:nvSpPr>
        <p:spPr>
          <a:xfrm flipH="1">
            <a:off x="4200948" y="3057091"/>
            <a:ext cx="45719" cy="4456561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E9D04F1F-8A1A-48E9-ACA8-8EF53BA352A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23" r="9147"/>
          <a:stretch/>
        </p:blipFill>
        <p:spPr>
          <a:xfrm>
            <a:off x="4361528" y="2810338"/>
            <a:ext cx="4192311" cy="2568696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C39D34C8-88FD-4E64-8BA1-5E420492A9D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31" b="24936"/>
          <a:stretch/>
        </p:blipFill>
        <p:spPr>
          <a:xfrm>
            <a:off x="8668700" y="2810338"/>
            <a:ext cx="3321761" cy="2568696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5D529B60-D0A5-46C3-993B-5CA8227403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48" y="2813543"/>
            <a:ext cx="3706208" cy="2781395"/>
          </a:xfrm>
          <a:prstGeom prst="rect">
            <a:avLst/>
          </a:prstGeom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16FEA5B8-FD5F-4666-A33E-8CFF602F50E6}"/>
              </a:ext>
            </a:extLst>
          </p:cNvPr>
          <p:cNvSpPr txBox="1"/>
          <p:nvPr/>
        </p:nvSpPr>
        <p:spPr>
          <a:xfrm>
            <a:off x="37506" y="267801"/>
            <a:ext cx="1202422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600" dirty="0">
                <a:solidFill>
                  <a:schemeClr val="bg1"/>
                </a:solidFill>
                <a:latin typeface="Coolvetica Rg" panose="020B0603030602020004" pitchFamily="34" charset="0"/>
              </a:rPr>
              <a:t>Pintura de Trafico </a:t>
            </a:r>
          </a:p>
          <a:p>
            <a:r>
              <a:rPr lang="es-MX" sz="3600" dirty="0">
                <a:solidFill>
                  <a:schemeClr val="bg1"/>
                </a:solidFill>
                <a:latin typeface="Coolvetica Rg" panose="020B0603030602020004" pitchFamily="34" charset="0"/>
              </a:rPr>
              <a:t>Parqueaderos (PMR) líneas divisorias Azul-Amarillo-Blanco: </a:t>
            </a:r>
          </a:p>
          <a:p>
            <a:endParaRPr lang="es-ES" sz="3600" dirty="0">
              <a:solidFill>
                <a:schemeClr val="bg1"/>
              </a:solidFill>
              <a:latin typeface="Coolvetica Rg" panose="020B0603030602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698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E26B86A-4A41-42E1-BD42-F2B44F290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67" y="0"/>
            <a:ext cx="12189461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E170C15-0ACE-4098-860D-D74E736E808A}"/>
              </a:ext>
            </a:extLst>
          </p:cNvPr>
          <p:cNvSpPr/>
          <p:nvPr/>
        </p:nvSpPr>
        <p:spPr>
          <a:xfrm>
            <a:off x="83889" y="2022127"/>
            <a:ext cx="12189461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E5B7A96E-BE58-438A-8B65-F5E7BC1FD3EF}"/>
              </a:ext>
            </a:extLst>
          </p:cNvPr>
          <p:cNvSpPr/>
          <p:nvPr/>
        </p:nvSpPr>
        <p:spPr>
          <a:xfrm>
            <a:off x="5704771" y="3244334"/>
            <a:ext cx="2375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MX" b="1" dirty="0"/>
          </a:p>
          <a:p>
            <a:r>
              <a:rPr lang="es-MX" b="1" dirty="0"/>
              <a:t> </a:t>
            </a:r>
            <a:endParaRPr lang="es-CO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67FB975C-CCD7-45C6-A558-76746F96166A}"/>
              </a:ext>
            </a:extLst>
          </p:cNvPr>
          <p:cNvSpPr txBox="1"/>
          <p:nvPr/>
        </p:nvSpPr>
        <p:spPr>
          <a:xfrm>
            <a:off x="37506" y="267801"/>
            <a:ext cx="1202422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600" dirty="0">
                <a:solidFill>
                  <a:schemeClr val="bg1"/>
                </a:solidFill>
                <a:latin typeface="Coolvetica Rg" panose="020B0603030602020004" pitchFamily="34" charset="0"/>
              </a:rPr>
              <a:t>Contrahuellas:</a:t>
            </a:r>
          </a:p>
          <a:p>
            <a:r>
              <a:rPr lang="es-MX" sz="3600" dirty="0">
                <a:solidFill>
                  <a:schemeClr val="bg1"/>
                </a:solidFill>
                <a:latin typeface="Coolvetica Rg" panose="020B0603030602020004" pitchFamily="34" charset="0"/>
              </a:rPr>
              <a:t>Vinilo Reflectivo </a:t>
            </a:r>
          </a:p>
          <a:p>
            <a:endParaRPr lang="es-ES" sz="3600" dirty="0">
              <a:solidFill>
                <a:schemeClr val="bg1"/>
              </a:solidFill>
              <a:latin typeface="Coolvetica Rg" panose="020B06030306020200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3E1650E-3636-4F8D-8946-79A107C74C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407" y="2022127"/>
            <a:ext cx="3287917" cy="438024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A28C6178-6771-42F3-A76F-175E71D200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937" y="2022127"/>
            <a:ext cx="4828357" cy="4380240"/>
          </a:xfrm>
          <a:prstGeom prst="rect">
            <a:avLst/>
          </a:prstGeom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3DC9B2B1-EA8A-4F46-B107-51E21D31509A}"/>
              </a:ext>
            </a:extLst>
          </p:cNvPr>
          <p:cNvSpPr txBox="1"/>
          <p:nvPr/>
        </p:nvSpPr>
        <p:spPr>
          <a:xfrm>
            <a:off x="655320" y="2130860"/>
            <a:ext cx="94404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500" b="1" dirty="0"/>
              <a:t>Antes</a:t>
            </a:r>
            <a:endParaRPr lang="es-CO" sz="2500" b="1" dirty="0"/>
          </a:p>
          <a:p>
            <a:r>
              <a:rPr lang="es-MX" sz="2500" b="1" dirty="0"/>
              <a:t> </a:t>
            </a:r>
            <a:endParaRPr lang="es-CO" sz="2500" b="1" dirty="0"/>
          </a:p>
        </p:txBody>
      </p:sp>
    </p:spTree>
    <p:extLst>
      <p:ext uri="{BB962C8B-B14F-4D97-AF65-F5344CB8AC3E}">
        <p14:creationId xmlns:p14="http://schemas.microsoft.com/office/powerpoint/2010/main" val="2748697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E26B86A-4A41-42E1-BD42-F2B44F290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67" y="0"/>
            <a:ext cx="12189461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E170C15-0ACE-4098-860D-D74E736E808A}"/>
              </a:ext>
            </a:extLst>
          </p:cNvPr>
          <p:cNvSpPr/>
          <p:nvPr/>
        </p:nvSpPr>
        <p:spPr>
          <a:xfrm>
            <a:off x="83889" y="2022127"/>
            <a:ext cx="12189461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E5B7A96E-BE58-438A-8B65-F5E7BC1FD3EF}"/>
              </a:ext>
            </a:extLst>
          </p:cNvPr>
          <p:cNvSpPr/>
          <p:nvPr/>
        </p:nvSpPr>
        <p:spPr>
          <a:xfrm>
            <a:off x="5704771" y="3244334"/>
            <a:ext cx="2375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MX" b="1" dirty="0"/>
          </a:p>
          <a:p>
            <a:r>
              <a:rPr lang="es-MX" b="1" dirty="0"/>
              <a:t> </a:t>
            </a:r>
            <a:endParaRPr lang="es-CO" b="1" dirty="0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72BDD6F9-2A85-4B56-8A4F-BB60A4096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7902" y="2256031"/>
            <a:ext cx="3104211" cy="4138948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61971E6A-EC2E-4188-AF2C-F6D95ADF2D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835" y="2256031"/>
            <a:ext cx="3104211" cy="4138948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0425A680-668A-40ED-91E0-DC7030755F0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768" y="2265796"/>
            <a:ext cx="3104211" cy="4138948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C6D17347-0C0B-464E-B613-800E3554B46C}"/>
              </a:ext>
            </a:extLst>
          </p:cNvPr>
          <p:cNvSpPr txBox="1"/>
          <p:nvPr/>
        </p:nvSpPr>
        <p:spPr>
          <a:xfrm>
            <a:off x="37506" y="267801"/>
            <a:ext cx="1202422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600" dirty="0">
                <a:solidFill>
                  <a:schemeClr val="bg1"/>
                </a:solidFill>
                <a:latin typeface="Coolvetica Rg" panose="020B0603030602020004" pitchFamily="34" charset="0"/>
              </a:rPr>
              <a:t>Contrahuellas:</a:t>
            </a:r>
          </a:p>
          <a:p>
            <a:r>
              <a:rPr lang="es-MX" sz="3600" dirty="0">
                <a:solidFill>
                  <a:schemeClr val="bg1"/>
                </a:solidFill>
                <a:latin typeface="Coolvetica Rg" panose="020B0603030602020004" pitchFamily="34" charset="0"/>
              </a:rPr>
              <a:t>Vinilo Reflectivo </a:t>
            </a:r>
          </a:p>
          <a:p>
            <a:endParaRPr lang="es-ES" sz="3600" dirty="0">
              <a:solidFill>
                <a:schemeClr val="bg1"/>
              </a:solidFill>
              <a:latin typeface="Coolvetica Rg" panose="020B06030306020200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5C511C7-AE30-4B15-B3EB-3EDE707BC88B}"/>
              </a:ext>
            </a:extLst>
          </p:cNvPr>
          <p:cNvSpPr/>
          <p:nvPr/>
        </p:nvSpPr>
        <p:spPr>
          <a:xfrm>
            <a:off x="83889" y="2069474"/>
            <a:ext cx="119859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500" b="1" dirty="0"/>
              <a:t>Entrega</a:t>
            </a:r>
            <a:endParaRPr lang="es-CO" sz="2500" dirty="0"/>
          </a:p>
        </p:txBody>
      </p:sp>
    </p:spTree>
    <p:extLst>
      <p:ext uri="{BB962C8B-B14F-4D97-AF65-F5344CB8AC3E}">
        <p14:creationId xmlns:p14="http://schemas.microsoft.com/office/powerpoint/2010/main" val="25766170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E26B86A-4A41-42E1-BD42-F2B44F290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461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E170C15-0ACE-4098-860D-D74E736E808A}"/>
              </a:ext>
            </a:extLst>
          </p:cNvPr>
          <p:cNvSpPr/>
          <p:nvPr/>
        </p:nvSpPr>
        <p:spPr>
          <a:xfrm>
            <a:off x="83889" y="2022127"/>
            <a:ext cx="12189461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dirty="0">
              <a:latin typeface="Coolvetica Rg" panose="020B06030306020200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04D9D549-F5E2-4EBE-9763-451D22AA3E2B}"/>
              </a:ext>
            </a:extLst>
          </p:cNvPr>
          <p:cNvSpPr txBox="1"/>
          <p:nvPr/>
        </p:nvSpPr>
        <p:spPr>
          <a:xfrm>
            <a:off x="655320" y="2130860"/>
            <a:ext cx="94404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500" b="1" dirty="0"/>
              <a:t>Antes</a:t>
            </a:r>
            <a:endParaRPr lang="es-CO" sz="2500" b="1" dirty="0"/>
          </a:p>
          <a:p>
            <a:r>
              <a:rPr lang="es-MX" sz="2500" b="1" dirty="0"/>
              <a:t> </a:t>
            </a:r>
            <a:endParaRPr lang="es-CO" sz="2500" b="1" dirty="0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E5B7A96E-BE58-438A-8B65-F5E7BC1FD3EF}"/>
              </a:ext>
            </a:extLst>
          </p:cNvPr>
          <p:cNvSpPr/>
          <p:nvPr/>
        </p:nvSpPr>
        <p:spPr>
          <a:xfrm>
            <a:off x="5704771" y="3244334"/>
            <a:ext cx="2375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MX" b="1" dirty="0"/>
          </a:p>
          <a:p>
            <a:r>
              <a:rPr lang="es-MX" b="1" dirty="0"/>
              <a:t> </a:t>
            </a:r>
            <a:endParaRPr lang="es-CO" b="1" dirty="0"/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F6A4149A-6728-44D6-A19F-370134F17C53}"/>
              </a:ext>
            </a:extLst>
          </p:cNvPr>
          <p:cNvSpPr/>
          <p:nvPr/>
        </p:nvSpPr>
        <p:spPr>
          <a:xfrm>
            <a:off x="5581432" y="2140985"/>
            <a:ext cx="98873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500" b="1" dirty="0"/>
              <a:t>Ahora</a:t>
            </a:r>
            <a:endParaRPr lang="es-CO" sz="2500" dirty="0"/>
          </a:p>
        </p:txBody>
      </p:sp>
      <p:sp>
        <p:nvSpPr>
          <p:cNvPr id="28" name="Signo menos 27">
            <a:extLst>
              <a:ext uri="{FF2B5EF4-FFF2-40B4-BE49-F238E27FC236}">
                <a16:creationId xmlns:a16="http://schemas.microsoft.com/office/drawing/2014/main" id="{4E1DDADB-BC2D-4B61-AECD-2438E2EB0E94}"/>
              </a:ext>
            </a:extLst>
          </p:cNvPr>
          <p:cNvSpPr/>
          <p:nvPr/>
        </p:nvSpPr>
        <p:spPr>
          <a:xfrm flipH="1">
            <a:off x="5318751" y="820645"/>
            <a:ext cx="45719" cy="4456561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9" name="Signo menos 28">
            <a:extLst>
              <a:ext uri="{FF2B5EF4-FFF2-40B4-BE49-F238E27FC236}">
                <a16:creationId xmlns:a16="http://schemas.microsoft.com/office/drawing/2014/main" id="{1D4C6FAF-82FD-46FB-9734-5B049540EDC2}"/>
              </a:ext>
            </a:extLst>
          </p:cNvPr>
          <p:cNvSpPr/>
          <p:nvPr/>
        </p:nvSpPr>
        <p:spPr>
          <a:xfrm flipH="1">
            <a:off x="5331603" y="3048925"/>
            <a:ext cx="45719" cy="4456561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A09349A9-D343-4E88-99AD-B4DE162ADB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698" y="4279965"/>
            <a:ext cx="3752960" cy="211104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6F5E3850-A5BF-4802-85EC-91DAD3BA8E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698" y="2032252"/>
            <a:ext cx="3752960" cy="211104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F7BC0B1B-428F-4671-B14B-26FC7EC666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39" y="3101367"/>
            <a:ext cx="4617980" cy="2597614"/>
          </a:xfrm>
          <a:prstGeom prst="rect">
            <a:avLst/>
          </a:prstGeom>
        </p:spPr>
      </p:pic>
      <p:sp>
        <p:nvSpPr>
          <p:cNvPr id="21" name="CuadroTexto 20">
            <a:extLst>
              <a:ext uri="{FF2B5EF4-FFF2-40B4-BE49-F238E27FC236}">
                <a16:creationId xmlns:a16="http://schemas.microsoft.com/office/drawing/2014/main" id="{0719D4FC-C985-4DFB-8D93-BD34BA9813CD}"/>
              </a:ext>
            </a:extLst>
          </p:cNvPr>
          <p:cNvSpPr txBox="1"/>
          <p:nvPr/>
        </p:nvSpPr>
        <p:spPr>
          <a:xfrm>
            <a:off x="37506" y="267801"/>
            <a:ext cx="120242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600" dirty="0">
                <a:solidFill>
                  <a:schemeClr val="bg1"/>
                </a:solidFill>
                <a:latin typeface="Coolvetica Rg" panose="020B0603030602020004" pitchFamily="34" charset="0"/>
              </a:rPr>
              <a:t>Señal foto vinílica Baños PMR </a:t>
            </a:r>
          </a:p>
          <a:p>
            <a:endParaRPr lang="es-ES" sz="3600" dirty="0">
              <a:solidFill>
                <a:schemeClr val="bg1"/>
              </a:solidFill>
              <a:latin typeface="Coolvetica Rg" panose="020B0603030602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2829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51E823A-734C-4166-848D-98CDB2A862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" y="0"/>
            <a:ext cx="121894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99283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12382</TotalTime>
  <Words>451</Words>
  <Application>Microsoft Office PowerPoint</Application>
  <PresentationFormat>Panorámica</PresentationFormat>
  <Paragraphs>230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Coolvetica Rg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PCDISEÑO-002</dc:creator>
  <cp:lastModifiedBy>Licitaciones Hercas</cp:lastModifiedBy>
  <cp:revision>263</cp:revision>
  <cp:lastPrinted>2018-09-27T21:38:02Z</cp:lastPrinted>
  <dcterms:created xsi:type="dcterms:W3CDTF">2018-09-27T16:42:33Z</dcterms:created>
  <dcterms:modified xsi:type="dcterms:W3CDTF">2023-11-28T19:28:56Z</dcterms:modified>
</cp:coreProperties>
</file>