
<file path=[Content_Types].xml><?xml version="1.0" encoding="utf-8"?>
<Types xmlns="http://schemas.openxmlformats.org/package/2006/content-types">
  <Default Extension="emf" ContentType="image/x-emf"/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701" r:id="rId1"/>
  </p:sldMasterIdLst>
  <p:notesMasterIdLst>
    <p:notesMasterId r:id="rId14"/>
  </p:notesMasterIdLst>
  <p:sldIdLst>
    <p:sldId id="305" r:id="rId2"/>
    <p:sldId id="351" r:id="rId3"/>
    <p:sldId id="367" r:id="rId4"/>
    <p:sldId id="259" r:id="rId5"/>
    <p:sldId id="352" r:id="rId6"/>
    <p:sldId id="353" r:id="rId7"/>
    <p:sldId id="354" r:id="rId8"/>
    <p:sldId id="368" r:id="rId9"/>
    <p:sldId id="355" r:id="rId10"/>
    <p:sldId id="356" r:id="rId11"/>
    <p:sldId id="357" r:id="rId12"/>
    <p:sldId id="359" r:id="rId13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Tw Cen MT" panose="020B0602020104020603" pitchFamily="34" charset="0"/>
      <p:regular r:id="rId19"/>
      <p:bold r:id="rId20"/>
      <p:italic r:id="rId21"/>
      <p:boldItalic r:id="rId2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81DC4E"/>
    <a:srgbClr val="E55B3F"/>
    <a:srgbClr val="00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49385A52-87B3-4FAD-BA50-BDE05FB73BFA}">
  <a:tblStyle styleId="{49385A52-87B3-4FAD-BA50-BDE05FB73BFA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634" autoAdjust="0"/>
    <p:restoredTop sz="94660"/>
  </p:normalViewPr>
  <p:slideViewPr>
    <p:cSldViewPr snapToGrid="0">
      <p:cViewPr varScale="1">
        <p:scale>
          <a:sx n="90" d="100"/>
          <a:sy n="90" d="100"/>
        </p:scale>
        <p:origin x="1098" y="6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8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22670382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" name="Google Shape;727;g8d86ff3bbe_0_2608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8" name="Google Shape;728;g8d86ff3bbe_0_2608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673669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" name="Google Shape;727;g8d86ff3bbe_0_2608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8" name="Google Shape;728;g8d86ff3bbe_0_2608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673669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9" name="Google Shape;469;g8d86ff3bbe_0_15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70" name="Google Shape;470;g8d86ff3bbe_0_15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3259" y="975589"/>
            <a:ext cx="6517482" cy="1881910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3259" y="2914651"/>
            <a:ext cx="6517482" cy="1028699"/>
          </a:xfrm>
        </p:spPr>
        <p:txBody>
          <a:bodyPr>
            <a:normAutofit/>
          </a:bodyPr>
          <a:lstStyle>
            <a:lvl1pPr marL="0" indent="0" algn="ctr">
              <a:buNone/>
              <a:defRPr sz="1650">
                <a:solidFill>
                  <a:schemeClr val="bg1">
                    <a:lumMod val="50000"/>
                  </a:schemeClr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/>
              <a:t>Haga clic para editar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5813651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1775320"/>
            <a:ext cx="7772870" cy="2568080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A8315-C0A7-402C-A43B-83AA6654B60C}" type="datetimeFigureOut">
              <a:rPr lang="es-CO" smtClean="0"/>
              <a:t>9/01/2023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8DCB2-CD7C-45D4-A71D-9C894CE0EC0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13912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21423"/>
            <a:ext cx="7763814" cy="2052614"/>
          </a:xfrm>
        </p:spPr>
        <p:txBody>
          <a:bodyPr anchor="b">
            <a:normAutofit/>
          </a:bodyPr>
          <a:lstStyle>
            <a:lvl1pPr>
              <a:defRPr sz="3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2743093"/>
            <a:ext cx="7763814" cy="1026137"/>
          </a:xfrm>
        </p:spPr>
        <p:txBody>
          <a:bodyPr>
            <a:normAutofit/>
          </a:bodyPr>
          <a:lstStyle>
            <a:lvl1pPr marL="0" indent="0" algn="ctr">
              <a:buNone/>
              <a:defRPr sz="1500">
                <a:solidFill>
                  <a:schemeClr val="bg1">
                    <a:lumMod val="50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6714472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463888"/>
            <a:ext cx="7773338" cy="119713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1775320"/>
            <a:ext cx="3829520" cy="2568080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629150" y="1775320"/>
            <a:ext cx="3829050" cy="2568080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smtClean="0"/>
              <a:t>1/9/2023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062289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463888"/>
            <a:ext cx="7773338" cy="119713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9746" y="1778263"/>
            <a:ext cx="3655106" cy="509996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195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331" y="2288260"/>
            <a:ext cx="3829520" cy="2055140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7317" y="1778263"/>
            <a:ext cx="3661353" cy="509996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195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629150" y="2288260"/>
            <a:ext cx="3829051" cy="2055140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1/9/2023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0502439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1/9/2023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4438176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1/9/2023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33818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457200"/>
            <a:ext cx="2951766" cy="1517439"/>
          </a:xfrm>
        </p:spPr>
        <p:txBody>
          <a:bodyPr anchor="b"/>
          <a:lstStyle>
            <a:lvl1pPr algn="ctr"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808547" y="457201"/>
            <a:ext cx="4650122" cy="3886199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1974639"/>
            <a:ext cx="2951767" cy="2368761"/>
          </a:xfrm>
        </p:spPr>
        <p:txBody>
          <a:bodyPr/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1/9/2023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077896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457200"/>
            <a:ext cx="4451227" cy="1517441"/>
          </a:xfrm>
        </p:spPr>
        <p:txBody>
          <a:bodyPr anchor="b"/>
          <a:lstStyle>
            <a:lvl1pPr algn="ctr"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68602" y="457201"/>
            <a:ext cx="2441519" cy="38862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1974639"/>
            <a:ext cx="4451212" cy="2368760"/>
          </a:xfrm>
        </p:spPr>
        <p:txBody>
          <a:bodyPr/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1/9/2023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2088478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3217030"/>
            <a:ext cx="7773324" cy="608708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88558" y="523696"/>
            <a:ext cx="7366899" cy="2410602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3831546"/>
            <a:ext cx="7773339" cy="511854"/>
          </a:xfrm>
        </p:spPr>
        <p:txBody>
          <a:bodyPr/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1/9/2023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3815095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457200"/>
            <a:ext cx="7773339" cy="2570434"/>
          </a:xfrm>
        </p:spPr>
        <p:txBody>
          <a:bodyPr anchor="ctr"/>
          <a:lstStyle>
            <a:lvl1pPr algn="ctr"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3153616"/>
            <a:ext cx="7773339" cy="1189785"/>
          </a:xfrm>
        </p:spPr>
        <p:txBody>
          <a:bodyPr anchor="ctr"/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1/9/2023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1708949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457200"/>
            <a:ext cx="6977064" cy="2244678"/>
          </a:xfrm>
        </p:spPr>
        <p:txBody>
          <a:bodyPr anchor="ctr"/>
          <a:lstStyle>
            <a:lvl1pPr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2707524"/>
            <a:ext cx="6564224" cy="446091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3279597"/>
            <a:ext cx="7773339" cy="106579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1/9/2023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751116" y="565625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918169" y="2245184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99803136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1604041"/>
            <a:ext cx="7773339" cy="1883876"/>
          </a:xfrm>
        </p:spPr>
        <p:txBody>
          <a:bodyPr anchor="b"/>
          <a:lstStyle>
            <a:lvl1pPr algn="ctr"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3496751"/>
            <a:ext cx="7773339" cy="855483"/>
          </a:xfrm>
        </p:spPr>
        <p:txBody>
          <a:bodyPr anchor="t"/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1/9/2023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3789232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31" y="457200"/>
            <a:ext cx="7773339" cy="12038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31" y="1775320"/>
            <a:ext cx="2474232" cy="432197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31" y="2207517"/>
            <a:ext cx="2474232" cy="2135884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9292" y="1775320"/>
            <a:ext cx="2468641" cy="432197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12" y="2207517"/>
            <a:ext cx="2477513" cy="2135884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1775320"/>
            <a:ext cx="2478696" cy="432197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9974" y="2207517"/>
            <a:ext cx="2478696" cy="2135884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1/9/2023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4606719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31" y="458079"/>
            <a:ext cx="7773339" cy="1202942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31" y="3153615"/>
            <a:ext cx="2472307" cy="432197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165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331" y="1775320"/>
            <a:ext cx="2472307" cy="1143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31" y="3585811"/>
            <a:ext cx="2472307" cy="757589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69" y="3153615"/>
            <a:ext cx="2476371" cy="432197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165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31011" y="1775320"/>
            <a:ext cx="2477514" cy="1143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3585811"/>
            <a:ext cx="2477514" cy="757589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3153615"/>
            <a:ext cx="2475511" cy="432197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165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79974" y="1775320"/>
            <a:ext cx="2478696" cy="1143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880" y="3585809"/>
            <a:ext cx="2478790" cy="757591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1/9/2023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777375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1775320"/>
            <a:ext cx="7773339" cy="2568080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9647289"/>
      </p:ext>
    </p:extLst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57201"/>
            <a:ext cx="1914995" cy="38861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457201"/>
            <a:ext cx="5744043" cy="3886199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0725958"/>
      </p:ext>
    </p:extLst>
  </p:cSld>
  <p:clrMapOvr>
    <a:masterClrMapping/>
  </p:clrMapOvr>
  <p:hf sldNum="0"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bg>
      <p:bgPr>
        <a:solidFill>
          <a:schemeClr val="dk2"/>
        </a:solidFill>
        <a:effectLst/>
      </p:bgPr>
    </p:bg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8"/>
          <p:cNvSpPr txBox="1">
            <a:spLocks noGrp="1"/>
          </p:cNvSpPr>
          <p:nvPr>
            <p:ph type="title"/>
          </p:nvPr>
        </p:nvSpPr>
        <p:spPr>
          <a:xfrm>
            <a:off x="3773925" y="507470"/>
            <a:ext cx="4666800" cy="1431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4800"/>
              <a:buNone/>
              <a:defRPr sz="40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41146856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Table Of Contents">
    <p:bg>
      <p:bgPr>
        <a:solidFill>
          <a:schemeClr val="dk2"/>
        </a:solidFill>
        <a:effectLst/>
      </p:bgPr>
    </p:bg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3"/>
          <p:cNvSpPr txBox="1">
            <a:spLocks noGrp="1"/>
          </p:cNvSpPr>
          <p:nvPr>
            <p:ph type="title"/>
          </p:nvPr>
        </p:nvSpPr>
        <p:spPr>
          <a:xfrm>
            <a:off x="2007025" y="1582990"/>
            <a:ext cx="2119500" cy="507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053B5C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700"/>
              <a:buNone/>
              <a:defRPr sz="17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700"/>
              <a:buNone/>
              <a:defRPr sz="17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700"/>
              <a:buNone/>
              <a:defRPr sz="17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700"/>
              <a:buNone/>
              <a:defRPr sz="17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700"/>
              <a:buNone/>
              <a:defRPr sz="17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700"/>
              <a:buNone/>
              <a:defRPr sz="17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700"/>
              <a:buNone/>
              <a:defRPr sz="17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700"/>
              <a:buNone/>
              <a:defRPr sz="1700"/>
            </a:lvl9pPr>
          </a:lstStyle>
          <a:p>
            <a:endParaRPr/>
          </a:p>
        </p:txBody>
      </p:sp>
      <p:sp>
        <p:nvSpPr>
          <p:cNvPr id="101" name="Google Shape;101;p13"/>
          <p:cNvSpPr txBox="1">
            <a:spLocks noGrp="1"/>
          </p:cNvSpPr>
          <p:nvPr>
            <p:ph type="title" idx="2" hasCustomPrompt="1"/>
          </p:nvPr>
        </p:nvSpPr>
        <p:spPr>
          <a:xfrm>
            <a:off x="2575250" y="273196"/>
            <a:ext cx="983100" cy="1312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r>
              <a:t>xx%</a:t>
            </a:r>
          </a:p>
        </p:txBody>
      </p:sp>
      <p:sp>
        <p:nvSpPr>
          <p:cNvPr id="102" name="Google Shape;102;p13"/>
          <p:cNvSpPr txBox="1">
            <a:spLocks noGrp="1"/>
          </p:cNvSpPr>
          <p:nvPr>
            <p:ph type="subTitle" idx="1"/>
          </p:nvPr>
        </p:nvSpPr>
        <p:spPr>
          <a:xfrm>
            <a:off x="2007013" y="1879246"/>
            <a:ext cx="2119500" cy="665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053B5C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053B5C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053B5C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053B5C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053B5C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053B5C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053B5C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053B5C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053B5C"/>
                </a:solidFill>
              </a:defRPr>
            </a:lvl9pPr>
          </a:lstStyle>
          <a:p>
            <a:endParaRPr/>
          </a:p>
        </p:txBody>
      </p:sp>
      <p:sp>
        <p:nvSpPr>
          <p:cNvPr id="103" name="Google Shape;103;p13"/>
          <p:cNvSpPr txBox="1">
            <a:spLocks noGrp="1"/>
          </p:cNvSpPr>
          <p:nvPr>
            <p:ph type="title" idx="3"/>
          </p:nvPr>
        </p:nvSpPr>
        <p:spPr>
          <a:xfrm>
            <a:off x="5017500" y="1582990"/>
            <a:ext cx="2119500" cy="507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053B5C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700"/>
              <a:buNone/>
              <a:defRPr sz="17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700"/>
              <a:buNone/>
              <a:defRPr sz="17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700"/>
              <a:buNone/>
              <a:defRPr sz="17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700"/>
              <a:buNone/>
              <a:defRPr sz="17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700"/>
              <a:buNone/>
              <a:defRPr sz="17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700"/>
              <a:buNone/>
              <a:defRPr sz="17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700"/>
              <a:buNone/>
              <a:defRPr sz="17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700"/>
              <a:buNone/>
              <a:defRPr sz="1700"/>
            </a:lvl9pPr>
          </a:lstStyle>
          <a:p>
            <a:endParaRPr/>
          </a:p>
        </p:txBody>
      </p:sp>
      <p:sp>
        <p:nvSpPr>
          <p:cNvPr id="104" name="Google Shape;104;p13"/>
          <p:cNvSpPr txBox="1">
            <a:spLocks noGrp="1"/>
          </p:cNvSpPr>
          <p:nvPr>
            <p:ph type="title" idx="4" hasCustomPrompt="1"/>
          </p:nvPr>
        </p:nvSpPr>
        <p:spPr>
          <a:xfrm>
            <a:off x="5585700" y="273196"/>
            <a:ext cx="983100" cy="1312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r>
              <a:t>xx%</a:t>
            </a:r>
          </a:p>
        </p:txBody>
      </p:sp>
      <p:sp>
        <p:nvSpPr>
          <p:cNvPr id="105" name="Google Shape;105;p13"/>
          <p:cNvSpPr txBox="1">
            <a:spLocks noGrp="1"/>
          </p:cNvSpPr>
          <p:nvPr>
            <p:ph type="subTitle" idx="5"/>
          </p:nvPr>
        </p:nvSpPr>
        <p:spPr>
          <a:xfrm>
            <a:off x="5017488" y="1879246"/>
            <a:ext cx="2119500" cy="665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053B5C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053B5C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053B5C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053B5C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053B5C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053B5C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053B5C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053B5C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053B5C"/>
                </a:solidFill>
              </a:defRPr>
            </a:lvl9pPr>
          </a:lstStyle>
          <a:p>
            <a:endParaRPr/>
          </a:p>
        </p:txBody>
      </p:sp>
      <p:sp>
        <p:nvSpPr>
          <p:cNvPr id="106" name="Google Shape;106;p13"/>
          <p:cNvSpPr txBox="1">
            <a:spLocks noGrp="1"/>
          </p:cNvSpPr>
          <p:nvPr>
            <p:ph type="title" idx="6"/>
          </p:nvPr>
        </p:nvSpPr>
        <p:spPr>
          <a:xfrm>
            <a:off x="2007025" y="3658694"/>
            <a:ext cx="2119500" cy="507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053B5C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700"/>
              <a:buNone/>
              <a:defRPr sz="17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700"/>
              <a:buNone/>
              <a:defRPr sz="17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700"/>
              <a:buNone/>
              <a:defRPr sz="17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700"/>
              <a:buNone/>
              <a:defRPr sz="17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700"/>
              <a:buNone/>
              <a:defRPr sz="17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700"/>
              <a:buNone/>
              <a:defRPr sz="17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700"/>
              <a:buNone/>
              <a:defRPr sz="17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700"/>
              <a:buNone/>
              <a:defRPr sz="1700"/>
            </a:lvl9pPr>
          </a:lstStyle>
          <a:p>
            <a:endParaRPr/>
          </a:p>
        </p:txBody>
      </p:sp>
      <p:sp>
        <p:nvSpPr>
          <p:cNvPr id="107" name="Google Shape;107;p13"/>
          <p:cNvSpPr txBox="1">
            <a:spLocks noGrp="1"/>
          </p:cNvSpPr>
          <p:nvPr>
            <p:ph type="title" idx="7" hasCustomPrompt="1"/>
          </p:nvPr>
        </p:nvSpPr>
        <p:spPr>
          <a:xfrm>
            <a:off x="2575250" y="2348900"/>
            <a:ext cx="983100" cy="1312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r>
              <a:t>xx%</a:t>
            </a:r>
          </a:p>
        </p:txBody>
      </p:sp>
      <p:sp>
        <p:nvSpPr>
          <p:cNvPr id="108" name="Google Shape;108;p13"/>
          <p:cNvSpPr txBox="1">
            <a:spLocks noGrp="1"/>
          </p:cNvSpPr>
          <p:nvPr>
            <p:ph type="subTitle" idx="8"/>
          </p:nvPr>
        </p:nvSpPr>
        <p:spPr>
          <a:xfrm>
            <a:off x="2007013" y="3954950"/>
            <a:ext cx="2119500" cy="665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053B5C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053B5C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053B5C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053B5C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053B5C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053B5C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053B5C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053B5C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053B5C"/>
                </a:solidFill>
              </a:defRPr>
            </a:lvl9pPr>
          </a:lstStyle>
          <a:p>
            <a:endParaRPr/>
          </a:p>
        </p:txBody>
      </p:sp>
      <p:sp>
        <p:nvSpPr>
          <p:cNvPr id="109" name="Google Shape;109;p13"/>
          <p:cNvSpPr txBox="1">
            <a:spLocks noGrp="1"/>
          </p:cNvSpPr>
          <p:nvPr>
            <p:ph type="title" idx="9"/>
          </p:nvPr>
        </p:nvSpPr>
        <p:spPr>
          <a:xfrm>
            <a:off x="5017500" y="3658694"/>
            <a:ext cx="2119500" cy="507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053B5C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700"/>
              <a:buNone/>
              <a:defRPr sz="17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700"/>
              <a:buNone/>
              <a:defRPr sz="17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700"/>
              <a:buNone/>
              <a:defRPr sz="17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700"/>
              <a:buNone/>
              <a:defRPr sz="17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700"/>
              <a:buNone/>
              <a:defRPr sz="17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700"/>
              <a:buNone/>
              <a:defRPr sz="17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700"/>
              <a:buNone/>
              <a:defRPr sz="17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700"/>
              <a:buNone/>
              <a:defRPr sz="1700"/>
            </a:lvl9pPr>
          </a:lstStyle>
          <a:p>
            <a:endParaRPr/>
          </a:p>
        </p:txBody>
      </p:sp>
      <p:sp>
        <p:nvSpPr>
          <p:cNvPr id="110" name="Google Shape;110;p13"/>
          <p:cNvSpPr txBox="1">
            <a:spLocks noGrp="1"/>
          </p:cNvSpPr>
          <p:nvPr>
            <p:ph type="title" idx="13" hasCustomPrompt="1"/>
          </p:nvPr>
        </p:nvSpPr>
        <p:spPr>
          <a:xfrm>
            <a:off x="5585700" y="2348900"/>
            <a:ext cx="983100" cy="1312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r>
              <a:t>xx%</a:t>
            </a:r>
          </a:p>
        </p:txBody>
      </p:sp>
      <p:sp>
        <p:nvSpPr>
          <p:cNvPr id="111" name="Google Shape;111;p13"/>
          <p:cNvSpPr txBox="1">
            <a:spLocks noGrp="1"/>
          </p:cNvSpPr>
          <p:nvPr>
            <p:ph type="subTitle" idx="14"/>
          </p:nvPr>
        </p:nvSpPr>
        <p:spPr>
          <a:xfrm>
            <a:off x="5017488" y="3954950"/>
            <a:ext cx="2119500" cy="665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053B5C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053B5C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053B5C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053B5C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053B5C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053B5C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053B5C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053B5C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053B5C"/>
                </a:solidFill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0785113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1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1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9144002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32" y="463888"/>
            <a:ext cx="7773338" cy="1197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1775320"/>
            <a:ext cx="7773339" cy="2568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3" y="4412457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>
                <a:solidFill>
                  <a:schemeClr val="tx1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1/9/2023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31" y="4412457"/>
            <a:ext cx="5004665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4412457"/>
            <a:ext cx="573161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>
                <a:solidFill>
                  <a:schemeClr val="tx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61250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  <p:sldLayoutId id="2147483713" r:id="rId12"/>
    <p:sldLayoutId id="2147483714" r:id="rId13"/>
    <p:sldLayoutId id="2147483715" r:id="rId14"/>
    <p:sldLayoutId id="2147483716" r:id="rId15"/>
    <p:sldLayoutId id="2147483717" r:id="rId16"/>
    <p:sldLayoutId id="2147483718" r:id="rId17"/>
    <p:sldLayoutId id="2147483719" r:id="rId18"/>
    <p:sldLayoutId id="2147483720" r:id="rId19"/>
  </p:sldLayoutIdLst>
  <p:hf sldNum="0" hdr="0" ftr="0" dt="0"/>
  <p:txStyles>
    <p:titleStyle>
      <a:lvl1pPr algn="ctr" defTabSz="685800" rtl="0" eaLnBrk="1" latinLnBrk="0" hangingPunct="1">
        <a:lnSpc>
          <a:spcPct val="90000"/>
        </a:lnSpc>
        <a:spcBef>
          <a:spcPct val="0"/>
        </a:spcBef>
        <a:buNone/>
        <a:defRPr sz="27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120000"/>
        </a:lnSpc>
        <a:spcBef>
          <a:spcPts val="750"/>
        </a:spcBef>
        <a:buClr>
          <a:schemeClr val="tx1"/>
        </a:buClr>
        <a:buFont typeface="Arial" panose="020B0604020202020204" pitchFamily="34" charset="0"/>
        <a:buChar char="•"/>
        <a:defRPr sz="15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3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2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0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0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0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0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0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0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" name="Imagen 135" descr="Imagen que contiene Logotipo&#10;&#10;Descripción generada automáticamente">
            <a:extLst>
              <a:ext uri="{FF2B5EF4-FFF2-40B4-BE49-F238E27FC236}">
                <a16:creationId xmlns:a16="http://schemas.microsoft.com/office/drawing/2014/main" id="{42B33971-673E-458A-B34F-139D98B6C45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6737" y="2320706"/>
            <a:ext cx="2755301" cy="254650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7" name="Imagen 13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117" y="80616"/>
            <a:ext cx="1531166" cy="153116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" name="CuadroTexto 1"/>
          <p:cNvSpPr txBox="1"/>
          <p:nvPr/>
        </p:nvSpPr>
        <p:spPr>
          <a:xfrm>
            <a:off x="3688773" y="385641"/>
            <a:ext cx="469669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b="1" dirty="0"/>
              <a:t>INFORME DE ACTIVIDADES DICIEMBRE DE 2022</a:t>
            </a:r>
          </a:p>
          <a:p>
            <a:pPr algn="ctr"/>
            <a:endParaRPr lang="en-US" dirty="0"/>
          </a:p>
          <a:p>
            <a:r>
              <a:rPr lang="es-CO" b="1" dirty="0"/>
              <a:t>NÚMERO DE CONTRATO: 7642022 </a:t>
            </a:r>
          </a:p>
          <a:p>
            <a:endParaRPr lang="en-US" dirty="0"/>
          </a:p>
          <a:p>
            <a:r>
              <a:rPr lang="es-CO" b="1" dirty="0"/>
              <a:t>OBJETO:</a:t>
            </a:r>
            <a:r>
              <a:rPr lang="es-CO" dirty="0"/>
              <a:t> ACCIONES DE PREVENCIÓN, DE LA ZOONOSIS Y PROMOCION DEL BIENESTAR ANIMAL EN EL MUNICIPIO DE LA ESTRELLA</a:t>
            </a:r>
          </a:p>
          <a:p>
            <a:endParaRPr lang="es-MX" dirty="0"/>
          </a:p>
          <a:p>
            <a:r>
              <a:rPr lang="es-CO" b="1" dirty="0"/>
              <a:t>CONTRATISTA: </a:t>
            </a:r>
            <a:r>
              <a:rPr lang="es-CO" dirty="0"/>
              <a:t>Diana Catherine Castañeda Rojas C.C.52,542,538</a:t>
            </a:r>
          </a:p>
          <a:p>
            <a:endParaRPr lang="en-US" dirty="0"/>
          </a:p>
          <a:p>
            <a:r>
              <a:rPr lang="es-CO" b="1" dirty="0"/>
              <a:t>CONTRATANTE: </a:t>
            </a:r>
            <a:r>
              <a:rPr lang="es-CO" dirty="0"/>
              <a:t>Municipio de la estrella</a:t>
            </a:r>
          </a:p>
          <a:p>
            <a:endParaRPr lang="en-US" dirty="0"/>
          </a:p>
          <a:p>
            <a:r>
              <a:rPr lang="es-CO" b="1" dirty="0"/>
              <a:t>INTERVENTOR Y/O SUPERVISOR:</a:t>
            </a:r>
            <a:r>
              <a:rPr lang="es-CO" dirty="0"/>
              <a:t> Carlos Andrés Correa Mesa</a:t>
            </a:r>
          </a:p>
          <a:p>
            <a:endParaRPr lang="en-US" dirty="0"/>
          </a:p>
          <a:p>
            <a:r>
              <a:rPr lang="es-CO" b="1" dirty="0"/>
              <a:t>SECRETARÍA: </a:t>
            </a:r>
            <a:r>
              <a:rPr lang="es-CO" dirty="0"/>
              <a:t>Medio Ambiente y Desarrollo Sostenible </a:t>
            </a:r>
            <a:endParaRPr lang="en-US" dirty="0"/>
          </a:p>
          <a:p>
            <a:endParaRPr lang="en-US" b="1" dirty="0"/>
          </a:p>
          <a:p>
            <a:r>
              <a:rPr lang="es-CO" b="1" dirty="0"/>
              <a:t>FECHA DE ELABORACIÓN: </a:t>
            </a:r>
            <a:r>
              <a:rPr lang="es-CO" dirty="0"/>
              <a:t> 27 de Diciembre de 2022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3696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964" y="101397"/>
            <a:ext cx="1831311" cy="183131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CuadroTexto 1"/>
          <p:cNvSpPr txBox="1"/>
          <p:nvPr/>
        </p:nvSpPr>
        <p:spPr>
          <a:xfrm>
            <a:off x="5091865" y="122178"/>
            <a:ext cx="392776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b="1" dirty="0"/>
              <a:t>ACTIVIDADES CONTRACTUALES:</a:t>
            </a:r>
            <a:endParaRPr lang="en-US" dirty="0"/>
          </a:p>
          <a:p>
            <a:pPr marL="342900" indent="-342900">
              <a:buAutoNum type="arabicPeriod"/>
            </a:pPr>
            <a:r>
              <a:rPr lang="es-CO" dirty="0"/>
              <a:t>Evaluar el  comportamiento de los caninos de ARCA, con el fin de identificar su personalidad y reacción ante diversas situaciones. (escanear y montar evidencias)</a:t>
            </a:r>
            <a:r>
              <a:rPr lang="es-CO" i="1" dirty="0"/>
              <a:t>.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6" name="Imagen 5" descr="Imagen que contiene Logotipo&#10;&#10;Descripción generada automáticamente">
            <a:extLst>
              <a:ext uri="{FF2B5EF4-FFF2-40B4-BE49-F238E27FC236}">
                <a16:creationId xmlns:a16="http://schemas.microsoft.com/office/drawing/2014/main" id="{42B33971-673E-458A-B34F-139D98B6C45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6730" b="15942"/>
          <a:stretch/>
        </p:blipFill>
        <p:spPr>
          <a:xfrm>
            <a:off x="7055746" y="3761001"/>
            <a:ext cx="1830509" cy="11390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3 Rectángulo"/>
          <p:cNvSpPr/>
          <p:nvPr/>
        </p:nvSpPr>
        <p:spPr>
          <a:xfrm>
            <a:off x="762001" y="1791501"/>
            <a:ext cx="7431739" cy="31020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es-MX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Continuamos con el trabajo con la canina Canela, la cual se encuentra en las instalaciones de </a:t>
            </a:r>
            <a:r>
              <a:rPr lang="es-MX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Dog</a:t>
            </a:r>
            <a:r>
              <a:rPr lang="es-MX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Style. Canela a disminuido considerablemente su estereotipa, ha disminuido su estrés y ansiedad, cada día es más sociable y juguetona con los demás. En algunas ocasiones canela es demasiado brusca con los juegos y termina generando discordia en la manada.</a:t>
            </a:r>
            <a:endParaRPr lang="es-CO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es-MX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Estamos trabajando con canela en su ansiedad para salir a caminar o para realizar cualquier actividad</a:t>
            </a:r>
            <a:endParaRPr lang="es-CO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es-MX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 realiza seguimiento al comportamiento de </a:t>
            </a:r>
            <a:r>
              <a:rPr lang="es-MX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Tayson</a:t>
            </a:r>
            <a:r>
              <a:rPr lang="es-MX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es un canino tranquilo, muy vigilante, es el canino ideal para convivir en la finca de Miraflores. </a:t>
            </a:r>
            <a:endParaRPr lang="es-CO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s-MX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Se ingresa a las instalaciones a Lucky, se realiza evaluación de comportamiento y actitudes, es un canino alegre, muy inteligente, tiene un alto nivel de energía la cual hay que canalizar</a:t>
            </a:r>
            <a:endParaRPr lang="es-CO" dirty="0"/>
          </a:p>
        </p:txBody>
      </p:sp>
      <p:sp>
        <p:nvSpPr>
          <p:cNvPr id="5" name="AutoShape 2" descr="blob:https://web.whatsapp.com/37d844f5-4152-459e-ada1-e592350631c2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6101548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964" y="101397"/>
            <a:ext cx="1831311" cy="183131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CuadroTexto 1"/>
          <p:cNvSpPr txBox="1"/>
          <p:nvPr/>
        </p:nvSpPr>
        <p:spPr>
          <a:xfrm>
            <a:off x="5091865" y="122178"/>
            <a:ext cx="392776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b="1" dirty="0"/>
              <a:t>ACTIVIDADES CONTRACTUALES:</a:t>
            </a:r>
            <a:endParaRPr lang="en-US" dirty="0"/>
          </a:p>
          <a:p>
            <a:pPr marL="342900" indent="-342900">
              <a:buAutoNum type="arabicPeriod"/>
            </a:pPr>
            <a:r>
              <a:rPr lang="es-CO" dirty="0"/>
              <a:t>Evaluar el  comportamiento de los caninos de ARCA, con el fin de identificar su personalidad y reacción ante diversas situaciones. (escanear y montar evidencias)</a:t>
            </a:r>
            <a:r>
              <a:rPr lang="es-CO" i="1" dirty="0"/>
              <a:t>.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6" name="Imagen 5" descr="Imagen que contiene Logotipo&#10;&#10;Descripción generada automáticamente">
            <a:extLst>
              <a:ext uri="{FF2B5EF4-FFF2-40B4-BE49-F238E27FC236}">
                <a16:creationId xmlns:a16="http://schemas.microsoft.com/office/drawing/2014/main" id="{42B33971-673E-458A-B34F-139D98B6C45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6730" b="15942"/>
          <a:stretch/>
        </p:blipFill>
        <p:spPr>
          <a:xfrm>
            <a:off x="7055746" y="3761001"/>
            <a:ext cx="1830509" cy="11390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AutoShape 2" descr="blob:https://web.whatsapp.com/37d844f5-4152-459e-ada1-e592350631c2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sp>
        <p:nvSpPr>
          <p:cNvPr id="7" name="AutoShape 6" descr="blob:https://web.whatsapp.com/2aa148ff-f3dc-4f71-aff0-af86849e477b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F5CC54E9-3B77-869F-D724-FE5398DAE6FC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1429" y="1932708"/>
            <a:ext cx="2237157" cy="2982876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A9FBF505-08CD-90C7-CA0D-68AF9493B804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3051" y="1932708"/>
            <a:ext cx="1928812" cy="2982876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742E3987-77C7-B447-FDA2-6CA9A95007FF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29215" y="1932708"/>
            <a:ext cx="1591462" cy="2996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58525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Imagen 3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705" t="8383" r="6047" b="3799"/>
          <a:stretch/>
        </p:blipFill>
        <p:spPr>
          <a:xfrm>
            <a:off x="384464" y="218210"/>
            <a:ext cx="1309254" cy="131781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CuadroTexto 6"/>
          <p:cNvSpPr txBox="1"/>
          <p:nvPr/>
        </p:nvSpPr>
        <p:spPr>
          <a:xfrm>
            <a:off x="1693718" y="412635"/>
            <a:ext cx="7213976" cy="27578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O" b="1" dirty="0"/>
              <a:t>2.</a:t>
            </a:r>
            <a:r>
              <a:rPr lang="es-CO" dirty="0"/>
              <a:t> Evaluar los caninos que ya tienen comandos básicos aprendidos y clasificarlos por grupos de acuerdo a la educación de los mismos (escanear y montar evidencias)</a:t>
            </a:r>
            <a:r>
              <a:rPr lang="es-CO" i="1" dirty="0"/>
              <a:t> </a:t>
            </a:r>
          </a:p>
          <a:p>
            <a:pPr algn="just"/>
            <a:endParaRPr lang="en-US" dirty="0"/>
          </a:p>
          <a:p>
            <a:pPr algn="just">
              <a:lnSpc>
                <a:spcPct val="106000"/>
              </a:lnSpc>
              <a:spcAft>
                <a:spcPts val="600"/>
              </a:spcAft>
            </a:pPr>
            <a:r>
              <a:rPr lang="es-CO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evalúa a Canela y </a:t>
            </a:r>
            <a:r>
              <a:rPr lang="es-CO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Tayson</a:t>
            </a:r>
            <a:r>
              <a:rPr lang="es-CO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sobre los comandos de adiestramiento</a:t>
            </a:r>
            <a:endParaRPr lang="es-CO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6000"/>
              </a:lnSpc>
              <a:spcAft>
                <a:spcPts val="600"/>
              </a:spcAft>
            </a:pPr>
            <a:r>
              <a:rPr lang="es-CO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Canela: nos encontramos con Canela trabajando en refuerzo positivo para la interiorización de los comandos aprendidos. </a:t>
            </a:r>
            <a:endParaRPr lang="es-CO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6000"/>
              </a:lnSpc>
              <a:spcAft>
                <a:spcPts val="600"/>
              </a:spcAft>
            </a:pPr>
            <a:r>
              <a:rPr lang="es-CO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Tayson</a:t>
            </a:r>
            <a:r>
              <a:rPr lang="es-CO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es un canino que atiende al llamado, se sienta, da la manita, el comando de “espera” ya esta interiorizado</a:t>
            </a:r>
            <a:endParaRPr lang="es-CO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s-CO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Lucky es un viejito muy </a:t>
            </a:r>
            <a:r>
              <a:rPr lang="es-CO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jugueton</a:t>
            </a:r>
            <a:r>
              <a:rPr lang="es-CO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tiene interiorizado el </a:t>
            </a:r>
            <a:r>
              <a:rPr lang="es-CO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sit</a:t>
            </a:r>
            <a:r>
              <a:rPr lang="es-CO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manita. En el momento nos entramos enseñándole el comando de espera y junto, ya que al salir a caminar con el, es un canino demasiado ansioso.</a:t>
            </a:r>
            <a:endParaRPr lang="en-US" sz="11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964" y="-30853"/>
            <a:ext cx="1963561" cy="196356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CuadroTexto 2"/>
          <p:cNvSpPr txBox="1"/>
          <p:nvPr/>
        </p:nvSpPr>
        <p:spPr>
          <a:xfrm>
            <a:off x="4906493" y="249721"/>
            <a:ext cx="3595255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b="1" i="1" dirty="0"/>
              <a:t>3. </a:t>
            </a:r>
            <a:r>
              <a:rPr lang="es-CO" dirty="0"/>
              <a:t>Definir los tiempos de adiestramiento para cada canino y las palabras claves para las diferentes órdenes (escanear y montar evidencias)</a:t>
            </a:r>
            <a:r>
              <a:rPr lang="es-CO" i="1" dirty="0"/>
              <a:t>.</a:t>
            </a:r>
          </a:p>
          <a:p>
            <a:endParaRPr lang="es-MX" i="1" dirty="0"/>
          </a:p>
          <a:p>
            <a:endParaRPr lang="es-CO" i="1" dirty="0"/>
          </a:p>
          <a:p>
            <a:endParaRPr lang="en-US" dirty="0"/>
          </a:p>
          <a:p>
            <a:r>
              <a:rPr lang="es-CO" dirty="0"/>
              <a:t>.</a:t>
            </a:r>
            <a:endParaRPr lang="en-US" dirty="0"/>
          </a:p>
          <a:p>
            <a:endParaRPr lang="en-US" dirty="0"/>
          </a:p>
        </p:txBody>
      </p:sp>
      <p:pic>
        <p:nvPicPr>
          <p:cNvPr id="4" name="Imagen 3" descr="Imagen que contiene Logotipo&#10;&#10;Descripción generada automáticamente">
            <a:extLst>
              <a:ext uri="{FF2B5EF4-FFF2-40B4-BE49-F238E27FC236}">
                <a16:creationId xmlns:a16="http://schemas.microsoft.com/office/drawing/2014/main" id="{42B33971-673E-458A-B34F-139D98B6C45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30635" y="2164843"/>
            <a:ext cx="2755301" cy="254650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4 Rectángulo"/>
          <p:cNvSpPr/>
          <p:nvPr/>
        </p:nvSpPr>
        <p:spPr>
          <a:xfrm>
            <a:off x="807307" y="2164843"/>
            <a:ext cx="4939140" cy="1806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6000"/>
              </a:lnSpc>
              <a:spcAft>
                <a:spcPts val="600"/>
              </a:spcAft>
            </a:pPr>
            <a:r>
              <a:rPr lang="es-CO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Actualmente los comandos estas totalmente interiorizados Canela y </a:t>
            </a:r>
            <a:r>
              <a:rPr lang="es-CO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Tayson</a:t>
            </a:r>
            <a:r>
              <a:rPr lang="es-CO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ha ido avanzando bastante, en el momento tienen interiorizadas las ordenes de:</a:t>
            </a:r>
            <a:endParaRPr lang="es-CO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6000"/>
              </a:lnSpc>
              <a:spcAft>
                <a:spcPts val="600"/>
              </a:spcAft>
            </a:pPr>
            <a:r>
              <a:rPr lang="es-CO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Sit</a:t>
            </a:r>
            <a:r>
              <a:rPr lang="es-CO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manita,  atiende el llamado, camina junto, espera</a:t>
            </a:r>
            <a:endParaRPr lang="es-CO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es-CO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Lucky: tiene interiorizado </a:t>
            </a:r>
            <a:r>
              <a:rPr lang="es-CO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sit</a:t>
            </a:r>
            <a:r>
              <a:rPr lang="es-CO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y manita, aunque lo hace más por conveniencia que por obediencia, en el momento nos encontramos cambiando esta condición</a:t>
            </a:r>
            <a:endParaRPr lang="es-CO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93938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4361378" y="403294"/>
            <a:ext cx="383424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dirty="0"/>
              <a:t>4.  Realizar el adiestramiento para cada canino, y posteriormente en grupos de 2. (escanear y montar evidencias)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748" y="3855027"/>
            <a:ext cx="1143000" cy="1143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5 Rectángulo"/>
          <p:cNvSpPr/>
          <p:nvPr/>
        </p:nvSpPr>
        <p:spPr>
          <a:xfrm>
            <a:off x="661672" y="1223221"/>
            <a:ext cx="793678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dirty="0"/>
              <a:t>En las instalaciones de </a:t>
            </a:r>
            <a:r>
              <a:rPr lang="es-CO" dirty="0" err="1"/>
              <a:t>Dog</a:t>
            </a:r>
            <a:r>
              <a:rPr lang="es-CO" dirty="0"/>
              <a:t> Style iniciamos proceso de adiestramiento, refuerzo de comandos y aprendizaje de comandos pendientes.</a:t>
            </a:r>
          </a:p>
        </p:txBody>
      </p:sp>
      <p:sp>
        <p:nvSpPr>
          <p:cNvPr id="4" name="AutoShape 2" descr="blob:https://web.whatsapp.com/a06acf67-3a1f-4624-a93f-2858a9a3ed1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AF9E8E5E-9E24-CFBF-2F1C-A77CDDCA3F7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19657" y="1763522"/>
            <a:ext cx="2790825" cy="3267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1961B0A2-CA16-7F1A-4406-0CF04D15C72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3460" t="9889"/>
          <a:stretch/>
        </p:blipFill>
        <p:spPr>
          <a:xfrm>
            <a:off x="5518297" y="1746441"/>
            <a:ext cx="2041452" cy="3062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3537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152122" y="370181"/>
            <a:ext cx="6230748" cy="3650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dirty="0"/>
              <a:t>5. Realizar sesiones de socialización en diferentes escenarios a los caninos ingresados al programa. (escanear y montar evidencias)</a:t>
            </a:r>
            <a:r>
              <a:rPr lang="es-CO" i="1" dirty="0"/>
              <a:t>.</a:t>
            </a:r>
          </a:p>
          <a:p>
            <a:endParaRPr lang="es-MX" i="1" dirty="0"/>
          </a:p>
          <a:p>
            <a:pPr algn="just">
              <a:lnSpc>
                <a:spcPct val="106000"/>
              </a:lnSpc>
              <a:spcAft>
                <a:spcPts val="600"/>
              </a:spcAft>
            </a:pPr>
            <a:r>
              <a:rPr lang="es-CO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Canela es un caso especial, aprende rápidamente los comandos, pero su ansiedad y estrés para realizar cualquier actividad que se le coloque, genera que se altere fácilmente, muchas veces llevarla a generar disputas en la manada</a:t>
            </a:r>
            <a:r>
              <a:rPr lang="es-CO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06000"/>
              </a:lnSpc>
              <a:spcAft>
                <a:spcPts val="600"/>
              </a:spcAft>
            </a:pPr>
            <a:endParaRPr lang="es-CO" sz="18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6000"/>
              </a:lnSpc>
              <a:spcAft>
                <a:spcPts val="600"/>
              </a:spcAft>
            </a:pPr>
            <a:r>
              <a:rPr lang="es-CO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Tayson</a:t>
            </a:r>
            <a:r>
              <a:rPr lang="es-CO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es un canino muy amigable, estamos trabajando en el recibimiento de varios humanos desconocidos para el trabajo que realizara en Miraflores.  </a:t>
            </a:r>
            <a:endParaRPr lang="es-CO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6000"/>
              </a:lnSpc>
              <a:spcAft>
                <a:spcPts val="600"/>
              </a:spcAft>
            </a:pPr>
            <a:r>
              <a:rPr lang="es-CO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s-CO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s-CO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Lucky, estamos trabajando en su ansiedad, a pesar de ser un canino de edad avanzada es demasiado activo y juguetón, tiene un carácter fuerte con los demás caninos, pero amable y cariñoso con los humanos</a:t>
            </a:r>
            <a:endParaRPr lang="es-CO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n 3" descr="Imagen que contiene Logotipo&#10;&#10;Descripción generada automáticamente">
            <a:extLst>
              <a:ext uri="{FF2B5EF4-FFF2-40B4-BE49-F238E27FC236}">
                <a16:creationId xmlns:a16="http://schemas.microsoft.com/office/drawing/2014/main" id="{42B33971-673E-458A-B34F-139D98B6C45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03473" y="128224"/>
            <a:ext cx="1973954" cy="182436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2DF7FFFE-7A6E-C618-0A7C-0DD9867DCE1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39023" y="2061386"/>
            <a:ext cx="2056403" cy="2741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06067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152122" y="370181"/>
            <a:ext cx="623074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dirty="0"/>
              <a:t>5. Realizar sesiones de socialización en diferentes escenarios a los caninos ingresados al programa. (escanear y montar evidencias)</a:t>
            </a:r>
            <a:r>
              <a:rPr lang="es-CO" i="1" dirty="0"/>
              <a:t>.</a:t>
            </a:r>
          </a:p>
          <a:p>
            <a:endParaRPr lang="es-MX" i="1" dirty="0"/>
          </a:p>
        </p:txBody>
      </p:sp>
      <p:pic>
        <p:nvPicPr>
          <p:cNvPr id="4" name="Imagen 3" descr="Imagen que contiene Logotipo&#10;&#10;Descripción generada automáticamente">
            <a:extLst>
              <a:ext uri="{FF2B5EF4-FFF2-40B4-BE49-F238E27FC236}">
                <a16:creationId xmlns:a16="http://schemas.microsoft.com/office/drawing/2014/main" id="{42B33971-673E-458A-B34F-139D98B6C45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03473" y="128224"/>
            <a:ext cx="1973954" cy="182436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ADC2208F-D98B-D66C-57BD-2C726DE09D5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1966" y="1212111"/>
            <a:ext cx="3766629" cy="1696945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1DC3A185-8559-D29F-C8AD-8414F74A38E9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5407" y="1212111"/>
            <a:ext cx="1712143" cy="2287623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B35693FC-6319-97F8-71BF-13C114C360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9985"/>
          <a:stretch/>
        </p:blipFill>
        <p:spPr>
          <a:xfrm>
            <a:off x="411966" y="3162388"/>
            <a:ext cx="2724639" cy="1796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6926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307975" y="306977"/>
            <a:ext cx="7551755" cy="2529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b="1" dirty="0"/>
              <a:t>6. </a:t>
            </a:r>
            <a:r>
              <a:rPr lang="es-CO" dirty="0"/>
              <a:t>Acompañar y apoyar las actividades de promoción de adopción del albergue ARCA, ferias, caminatas, festivales, adoptatones, entre otras</a:t>
            </a:r>
            <a:r>
              <a:rPr lang="es-CO" b="1" dirty="0"/>
              <a:t> </a:t>
            </a:r>
            <a:r>
              <a:rPr lang="es-CO" dirty="0"/>
              <a:t>(escanear y montar evidencias)</a:t>
            </a:r>
          </a:p>
          <a:p>
            <a:endParaRPr lang="es-CO" i="1" dirty="0"/>
          </a:p>
          <a:p>
            <a:pPr algn="just">
              <a:lnSpc>
                <a:spcPct val="106000"/>
              </a:lnSpc>
              <a:spcAft>
                <a:spcPts val="600"/>
              </a:spcAft>
            </a:pPr>
            <a:r>
              <a:rPr lang="es-CO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ha realizado acompañamiento a los adoptantes.</a:t>
            </a:r>
            <a:endParaRPr lang="es-CO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6000"/>
              </a:lnSpc>
              <a:spcAft>
                <a:spcPts val="600"/>
              </a:spcAft>
            </a:pPr>
            <a:r>
              <a:rPr lang="es-CO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hizo seguimiento a Morenita, en donde su adoptante esta feliz con ella, actualmente asiste a las instalaciones de </a:t>
            </a:r>
            <a:r>
              <a:rPr lang="es-CO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Dog</a:t>
            </a:r>
            <a:r>
              <a:rPr lang="es-CO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Style a colegio.</a:t>
            </a:r>
            <a:endParaRPr lang="es-CO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6000"/>
              </a:lnSpc>
              <a:spcAft>
                <a:spcPts val="600"/>
              </a:spcAft>
            </a:pPr>
            <a:r>
              <a:rPr lang="es-CO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realizó seguimiento a </a:t>
            </a:r>
            <a:r>
              <a:rPr lang="es-CO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Farrow</a:t>
            </a:r>
            <a:r>
              <a:rPr lang="es-CO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 a </a:t>
            </a:r>
            <a:r>
              <a:rPr lang="es-CO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Hercules</a:t>
            </a:r>
            <a:r>
              <a:rPr lang="es-CO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están adaptados al 100% a sus nuevas casas.</a:t>
            </a:r>
            <a:endParaRPr lang="es-CO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s-CO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Se hizo seguimiento a Bruno, él se dio en adopción a un monasterio de Robledo, se adaptó súper bien, convive con una canina muy juguetona, Bruno no cambia su manera cariñosa de ser</a:t>
            </a:r>
            <a:endParaRPr lang="es-CO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84196" y="3553689"/>
            <a:ext cx="1465116" cy="1371601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2" name="AutoShape 2" descr="blob:https://web.whatsapp.com/554419a4-e5ea-4735-9182-087e708b0bb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sp>
        <p:nvSpPr>
          <p:cNvPr id="5" name="AutoShape 7" descr="blob:https://web.whatsapp.com/f6a2ec73-539b-44ec-8c2e-37c4c5a328de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154E4A4F-1724-27FA-E521-4F22B5D0E4F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5652" y="2836387"/>
            <a:ext cx="1465117" cy="1953489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2D8A0CD3-89C3-E41E-3A8E-856D63BFC70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4808" y="2832310"/>
            <a:ext cx="1465116" cy="1957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29620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2067571" y="90470"/>
            <a:ext cx="6233948" cy="34429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b="1" dirty="0"/>
              <a:t>7. </a:t>
            </a:r>
            <a:r>
              <a:rPr lang="es-CO" dirty="0"/>
              <a:t>Realizar acompañamiento al proceso de adopción antes, durante y después de adoptado al canino, con el ánimo de evaluar la efectividad de las acciones implementadas en el proceso de reinserción (presentar evidencias).</a:t>
            </a:r>
          </a:p>
          <a:p>
            <a:pPr algn="just">
              <a:lnSpc>
                <a:spcPct val="106000"/>
              </a:lnSpc>
              <a:spcAft>
                <a:spcPts val="600"/>
              </a:spcAft>
            </a:pPr>
            <a:r>
              <a:rPr lang="es-CO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realizó seguimiento a los adoptantes de:</a:t>
            </a:r>
            <a:endParaRPr lang="es-CO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6000"/>
              </a:lnSpc>
              <a:spcAft>
                <a:spcPts val="600"/>
              </a:spcAft>
            </a:pPr>
            <a:r>
              <a:rPr lang="es-CO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Farrow</a:t>
            </a:r>
            <a:r>
              <a:rPr lang="es-CO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está viviendo en una finca en santa helena se ha adaptado muy bien, los adoptantes lo llevan para todo lado, y están felices con el, les gusta mucho que esta adiestrado ya que ha facilitado su adaptación al nuevo hogar.</a:t>
            </a:r>
            <a:endParaRPr lang="es-CO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6000"/>
              </a:lnSpc>
              <a:spcAft>
                <a:spcPts val="600"/>
              </a:spcAft>
            </a:pPr>
            <a:r>
              <a:rPr lang="es-CO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Morenita: es una canina muy tierna, su nueva adoptante está feliz con ella, Morenita tiene un hermanito llamado Lucas hasta el momento se llevan muy bien y se está trabajando en la socialización y adaptación de ellos dos.</a:t>
            </a:r>
            <a:endParaRPr lang="es-CO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s-CO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Hercules</a:t>
            </a:r>
            <a:r>
              <a:rPr lang="es-CO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: esta adaptado al 100% a su nueva casa, viaja constantemente con sus nuevos dueños</a:t>
            </a:r>
            <a:r>
              <a:rPr lang="es-CO" dirty="0"/>
              <a:t>.</a:t>
            </a:r>
            <a:endParaRPr lang="en-US" dirty="0"/>
          </a:p>
        </p:txBody>
      </p:sp>
      <p:pic>
        <p:nvPicPr>
          <p:cNvPr id="3" name="Imagen 2" descr="Imagen que contiene Logotipo&#10;&#10;Descripción generada automáticamente">
            <a:extLst>
              <a:ext uri="{FF2B5EF4-FFF2-40B4-BE49-F238E27FC236}">
                <a16:creationId xmlns:a16="http://schemas.microsoft.com/office/drawing/2014/main" id="{42B33971-673E-458A-B34F-139D98B6C45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300" y="0"/>
            <a:ext cx="1859973" cy="171902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995151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1047963" y="1483097"/>
            <a:ext cx="700875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dirty="0"/>
              <a:t>8. Participación en las demás actividades que realice la secretaria de Medio Ambiente y Desarrollo Sostenible</a:t>
            </a:r>
            <a:endParaRPr lang="en-US" dirty="0"/>
          </a:p>
          <a:p>
            <a:r>
              <a:rPr lang="es-CO" dirty="0"/>
              <a:t>Se participo en la novena del barrio Monterey</a:t>
            </a:r>
            <a:endParaRPr lang="en-US" dirty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22001" y="3312189"/>
            <a:ext cx="1831311" cy="183131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2C7C9978-1E7A-5BE3-17CD-3E4F960E2D7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2744" y="2571750"/>
            <a:ext cx="2540695" cy="1693135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935145BD-40CE-15A8-65CA-1EC0A330460A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38085" y="2571750"/>
            <a:ext cx="2977116" cy="1693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14537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617999" y="304723"/>
            <a:ext cx="5793075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b="1" i="1" dirty="0"/>
              <a:t>9.</a:t>
            </a:r>
            <a:r>
              <a:rPr lang="es-CO" i="1" dirty="0"/>
              <a:t> Realizar un reporte mensual del avance físico, financiero y de gestión del contrato, de acuerdo con las recomendaciones del DNP para reportar el seguimiento de los proyectos de inversión en la plataforma SPI.</a:t>
            </a:r>
            <a:endParaRPr lang="en-US" dirty="0"/>
          </a:p>
          <a:p>
            <a:endParaRPr lang="en-US" dirty="0"/>
          </a:p>
        </p:txBody>
      </p:sp>
      <p:pic>
        <p:nvPicPr>
          <p:cNvPr id="4" name="Imagen 3" descr="Imagen que contiene Logotipo&#10;&#10;Descripción generada automáticamente">
            <a:extLst>
              <a:ext uri="{FF2B5EF4-FFF2-40B4-BE49-F238E27FC236}">
                <a16:creationId xmlns:a16="http://schemas.microsoft.com/office/drawing/2014/main" id="{42B33971-673E-458A-B34F-139D98B6C45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85104" y="211351"/>
            <a:ext cx="1973954" cy="182436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" name="AutoShape 2" descr="blob:https://web.whatsapp.com/2cf72237-bd95-4a81-852b-897cf07f234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69D36873-E72E-F498-9777-359C7E07C13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5309" t="24774" r="28490" b="14804"/>
          <a:stretch/>
        </p:blipFill>
        <p:spPr bwMode="auto">
          <a:xfrm>
            <a:off x="1541721" y="1619250"/>
            <a:ext cx="4325679" cy="318064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500163368"/>
      </p:ext>
    </p:extLst>
  </p:cSld>
  <p:clrMapOvr>
    <a:masterClrMapping/>
  </p:clrMapOvr>
</p:sld>
</file>

<file path=ppt/theme/theme1.xml><?xml version="1.0" encoding="utf-8"?>
<a:theme xmlns:a="http://schemas.openxmlformats.org/drawingml/2006/main" name="Gota">
  <a:themeElements>
    <a:clrScheme name="Gota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Gota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ota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TM04033925[[fn=Gota]]</Template>
  <TotalTime>10176</TotalTime>
  <Words>1019</Words>
  <Application>Microsoft Office PowerPoint</Application>
  <PresentationFormat>Presentación en pantalla (16:9)</PresentationFormat>
  <Paragraphs>61</Paragraphs>
  <Slides>12</Slides>
  <Notes>3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6" baseType="lpstr">
      <vt:lpstr>Arial</vt:lpstr>
      <vt:lpstr>Calibri</vt:lpstr>
      <vt:lpstr>Tw Cen MT</vt:lpstr>
      <vt:lpstr>Gota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ODS</dc:title>
  <dc:creator>Marcela</dc:creator>
  <cp:lastModifiedBy>KATHERINE CASTAÑEDA ROJAS</cp:lastModifiedBy>
  <cp:revision>151</cp:revision>
  <dcterms:modified xsi:type="dcterms:W3CDTF">2023-01-09T20:40:58Z</dcterms:modified>
</cp:coreProperties>
</file>