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68" r:id="rId5"/>
    <p:sldId id="259" r:id="rId6"/>
    <p:sldId id="260" r:id="rId7"/>
    <p:sldId id="261" r:id="rId8"/>
    <p:sldId id="269" r:id="rId9"/>
    <p:sldId id="264" r:id="rId10"/>
    <p:sldId id="266" r:id="rId11"/>
    <p:sldId id="267" r:id="rId12"/>
    <p:sldId id="271" r:id="rId13"/>
    <p:sldId id="270" r:id="rId14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9407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468" y="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0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0AE858D-06E8-4807-9478-4997115FC2BE}" type="doc">
      <dgm:prSet loTypeId="urn:microsoft.com/office/officeart/2005/8/layout/radial3" loCatId="cycle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s-CO"/>
        </a:p>
      </dgm:t>
    </dgm:pt>
    <dgm:pt modelId="{2E0288D1-3F25-40C8-ADF0-0F5FA002C1DE}">
      <dgm:prSet phldrT="[Texto]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s-CO" dirty="0"/>
        </a:p>
      </dgm:t>
    </dgm:pt>
    <dgm:pt modelId="{05FFCD11-EC9A-47E6-A638-F4438429A09A}" type="parTrans" cxnId="{977DD4A4-5443-4A75-A216-77CF87FEEB89}">
      <dgm:prSet/>
      <dgm:spPr/>
      <dgm:t>
        <a:bodyPr/>
        <a:lstStyle/>
        <a:p>
          <a:endParaRPr lang="es-CO"/>
        </a:p>
      </dgm:t>
    </dgm:pt>
    <dgm:pt modelId="{D6021201-D56E-41DA-9CA3-8568A42B73C7}" type="sibTrans" cxnId="{977DD4A4-5443-4A75-A216-77CF87FEEB89}">
      <dgm:prSet/>
      <dgm:spPr/>
      <dgm:t>
        <a:bodyPr/>
        <a:lstStyle/>
        <a:p>
          <a:endParaRPr lang="es-CO"/>
        </a:p>
      </dgm:t>
    </dgm:pt>
    <dgm:pt modelId="{D2410F63-7841-4812-8DAF-6CF0DC8FD113}">
      <dgm:prSet phldrT="[Texto]"/>
      <dgm:spPr/>
      <dgm:t>
        <a:bodyPr/>
        <a:lstStyle/>
        <a:p>
          <a:r>
            <a:rPr lang="es-CO" dirty="0"/>
            <a:t>Transparencia</a:t>
          </a:r>
        </a:p>
      </dgm:t>
    </dgm:pt>
    <dgm:pt modelId="{A7C17911-CE74-4F12-A3F7-12A15371D44C}" type="parTrans" cxnId="{38B90FBA-E579-45A0-96AE-E05CE9ED6A5B}">
      <dgm:prSet/>
      <dgm:spPr/>
      <dgm:t>
        <a:bodyPr/>
        <a:lstStyle/>
        <a:p>
          <a:endParaRPr lang="es-CO"/>
        </a:p>
      </dgm:t>
    </dgm:pt>
    <dgm:pt modelId="{38BAE266-09CF-4845-9351-F44A8168106E}" type="sibTrans" cxnId="{38B90FBA-E579-45A0-96AE-E05CE9ED6A5B}">
      <dgm:prSet/>
      <dgm:spPr/>
      <dgm:t>
        <a:bodyPr/>
        <a:lstStyle/>
        <a:p>
          <a:endParaRPr lang="es-CO"/>
        </a:p>
      </dgm:t>
    </dgm:pt>
    <dgm:pt modelId="{E0F364D7-02FD-4B5E-A948-51B30CA6C4DF}">
      <dgm:prSet phldrT="[Texto]"/>
      <dgm:spPr/>
      <dgm:t>
        <a:bodyPr/>
        <a:lstStyle/>
        <a:p>
          <a:r>
            <a:rPr lang="es-CO" dirty="0"/>
            <a:t>Protección</a:t>
          </a:r>
        </a:p>
      </dgm:t>
    </dgm:pt>
    <dgm:pt modelId="{DE03E032-3F29-4C67-94DB-E651DE5038E0}" type="parTrans" cxnId="{83D3D06C-74B2-4117-B50C-603128FC6227}">
      <dgm:prSet/>
      <dgm:spPr/>
      <dgm:t>
        <a:bodyPr/>
        <a:lstStyle/>
        <a:p>
          <a:endParaRPr lang="es-CO"/>
        </a:p>
      </dgm:t>
    </dgm:pt>
    <dgm:pt modelId="{3FC1147A-16A1-4032-9488-0C3F3ABE6D15}" type="sibTrans" cxnId="{83D3D06C-74B2-4117-B50C-603128FC6227}">
      <dgm:prSet/>
      <dgm:spPr/>
      <dgm:t>
        <a:bodyPr/>
        <a:lstStyle/>
        <a:p>
          <a:endParaRPr lang="es-CO"/>
        </a:p>
      </dgm:t>
    </dgm:pt>
    <dgm:pt modelId="{F9F513D6-C5CB-470F-A0C4-44D0A3E50C52}">
      <dgm:prSet phldrT="[Texto]"/>
      <dgm:spPr/>
      <dgm:t>
        <a:bodyPr/>
        <a:lstStyle/>
        <a:p>
          <a:r>
            <a:rPr lang="es-CO" dirty="0"/>
            <a:t>Uso</a:t>
          </a:r>
        </a:p>
      </dgm:t>
    </dgm:pt>
    <dgm:pt modelId="{E406DF61-6D15-4701-B52E-4154C37ABB53}" type="parTrans" cxnId="{C67BBECB-6DAD-4EAC-8FFF-34E340740AA1}">
      <dgm:prSet/>
      <dgm:spPr/>
      <dgm:t>
        <a:bodyPr/>
        <a:lstStyle/>
        <a:p>
          <a:endParaRPr lang="es-CO"/>
        </a:p>
      </dgm:t>
    </dgm:pt>
    <dgm:pt modelId="{2E564A48-7F08-4761-BE2A-64EB013A36FD}" type="sibTrans" cxnId="{C67BBECB-6DAD-4EAC-8FFF-34E340740AA1}">
      <dgm:prSet/>
      <dgm:spPr/>
      <dgm:t>
        <a:bodyPr/>
        <a:lstStyle/>
        <a:p>
          <a:endParaRPr lang="es-CO"/>
        </a:p>
      </dgm:t>
    </dgm:pt>
    <dgm:pt modelId="{9755D12D-8CD7-42A1-A85A-6557C0C5FA3A}">
      <dgm:prSet phldrT="[Texto]"/>
      <dgm:spPr/>
      <dgm:t>
        <a:bodyPr/>
        <a:lstStyle/>
        <a:p>
          <a:r>
            <a:rPr lang="es-CO" dirty="0"/>
            <a:t>Acceso</a:t>
          </a:r>
        </a:p>
      </dgm:t>
    </dgm:pt>
    <dgm:pt modelId="{C07B9244-C02C-4031-B368-75DBF6A668C1}" type="parTrans" cxnId="{C01FB3B3-A52F-4BF9-862E-3B1959853F0A}">
      <dgm:prSet/>
      <dgm:spPr/>
      <dgm:t>
        <a:bodyPr/>
        <a:lstStyle/>
        <a:p>
          <a:endParaRPr lang="es-CO"/>
        </a:p>
      </dgm:t>
    </dgm:pt>
    <dgm:pt modelId="{9F8B0E85-77EB-43AB-9251-2E8C7AA513E5}" type="sibTrans" cxnId="{C01FB3B3-A52F-4BF9-862E-3B1959853F0A}">
      <dgm:prSet/>
      <dgm:spPr/>
      <dgm:t>
        <a:bodyPr/>
        <a:lstStyle/>
        <a:p>
          <a:endParaRPr lang="es-CO"/>
        </a:p>
      </dgm:t>
    </dgm:pt>
    <dgm:pt modelId="{80514D22-668A-43A2-89A2-B24E6F7884AC}">
      <dgm:prSet phldrT="[Texto]"/>
      <dgm:spPr/>
      <dgm:t>
        <a:bodyPr/>
        <a:lstStyle/>
        <a:p>
          <a:r>
            <a:rPr lang="es-CO" dirty="0"/>
            <a:t>Divulgación</a:t>
          </a:r>
        </a:p>
      </dgm:t>
    </dgm:pt>
    <dgm:pt modelId="{6A1A5BFA-E888-4D4D-917B-104BA623CC58}" type="parTrans" cxnId="{53213FC1-FABB-43BE-884A-FB3EEBE0DAE0}">
      <dgm:prSet/>
      <dgm:spPr/>
      <dgm:t>
        <a:bodyPr/>
        <a:lstStyle/>
        <a:p>
          <a:endParaRPr lang="es-CO"/>
        </a:p>
      </dgm:t>
    </dgm:pt>
    <dgm:pt modelId="{C168A3C7-C5B4-4772-8E0E-EC3C1EBBF542}" type="sibTrans" cxnId="{53213FC1-FABB-43BE-884A-FB3EEBE0DAE0}">
      <dgm:prSet/>
      <dgm:spPr/>
      <dgm:t>
        <a:bodyPr/>
        <a:lstStyle/>
        <a:p>
          <a:endParaRPr lang="es-CO"/>
        </a:p>
      </dgm:t>
    </dgm:pt>
    <dgm:pt modelId="{1CA0F680-7E9D-41E9-9DE0-178BCB4B98D5}">
      <dgm:prSet phldrT="[Texto]"/>
      <dgm:spPr/>
      <dgm:t>
        <a:bodyPr/>
        <a:lstStyle/>
        <a:p>
          <a:r>
            <a:rPr lang="es-CO" dirty="0"/>
            <a:t>Seguridad</a:t>
          </a:r>
        </a:p>
      </dgm:t>
    </dgm:pt>
    <dgm:pt modelId="{CC7BF2E5-7B4C-4A8F-AE2E-CB5D2223C53F}" type="parTrans" cxnId="{228F032C-537D-46E4-9ACF-9CC135BEEB6C}">
      <dgm:prSet/>
      <dgm:spPr/>
      <dgm:t>
        <a:bodyPr/>
        <a:lstStyle/>
        <a:p>
          <a:endParaRPr lang="es-CO"/>
        </a:p>
      </dgm:t>
    </dgm:pt>
    <dgm:pt modelId="{85318F51-4249-48D4-B8C4-640CD42E8438}" type="sibTrans" cxnId="{228F032C-537D-46E4-9ACF-9CC135BEEB6C}">
      <dgm:prSet/>
      <dgm:spPr/>
      <dgm:t>
        <a:bodyPr/>
        <a:lstStyle/>
        <a:p>
          <a:endParaRPr lang="es-CO"/>
        </a:p>
      </dgm:t>
    </dgm:pt>
    <dgm:pt modelId="{8753B05B-DFBC-46E8-9CA4-F055E269C0E5}">
      <dgm:prSet phldrT="[Texto]"/>
      <dgm:spPr/>
      <dgm:t>
        <a:bodyPr/>
        <a:lstStyle/>
        <a:p>
          <a:r>
            <a:rPr lang="es-CO" dirty="0"/>
            <a:t>Confidencialidad</a:t>
          </a:r>
        </a:p>
      </dgm:t>
    </dgm:pt>
    <dgm:pt modelId="{19C61740-6AA2-44BF-A2B5-0C511B3857E3}" type="parTrans" cxnId="{96D7C9EF-50A1-4793-AD0B-BF2A982AE347}">
      <dgm:prSet/>
      <dgm:spPr/>
      <dgm:t>
        <a:bodyPr/>
        <a:lstStyle/>
        <a:p>
          <a:endParaRPr lang="es-CO"/>
        </a:p>
      </dgm:t>
    </dgm:pt>
    <dgm:pt modelId="{D7C24799-4354-4E82-B70C-6D145960FF70}" type="sibTrans" cxnId="{96D7C9EF-50A1-4793-AD0B-BF2A982AE347}">
      <dgm:prSet/>
      <dgm:spPr/>
      <dgm:t>
        <a:bodyPr/>
        <a:lstStyle/>
        <a:p>
          <a:endParaRPr lang="es-CO"/>
        </a:p>
      </dgm:t>
    </dgm:pt>
    <dgm:pt modelId="{552881AF-9FB8-415A-9D58-6922D882782F}">
      <dgm:prSet phldrT="[Texto]"/>
      <dgm:spPr/>
      <dgm:t>
        <a:bodyPr/>
        <a:lstStyle/>
        <a:p>
          <a:r>
            <a:rPr lang="es-CO" dirty="0"/>
            <a:t>Integridad</a:t>
          </a:r>
        </a:p>
      </dgm:t>
    </dgm:pt>
    <dgm:pt modelId="{ABBA6557-5E19-46B6-BBE1-392B29C596B0}" type="parTrans" cxnId="{59AC2199-05F4-4B34-BA77-6DA93DAF1493}">
      <dgm:prSet/>
      <dgm:spPr/>
      <dgm:t>
        <a:bodyPr/>
        <a:lstStyle/>
        <a:p>
          <a:endParaRPr lang="es-CO"/>
        </a:p>
      </dgm:t>
    </dgm:pt>
    <dgm:pt modelId="{ABE8C041-8A77-4FF3-BB39-F34615B275CB}" type="sibTrans" cxnId="{59AC2199-05F4-4B34-BA77-6DA93DAF1493}">
      <dgm:prSet/>
      <dgm:spPr/>
      <dgm:t>
        <a:bodyPr/>
        <a:lstStyle/>
        <a:p>
          <a:endParaRPr lang="es-CO"/>
        </a:p>
      </dgm:t>
    </dgm:pt>
    <dgm:pt modelId="{BEC23D9D-25FD-47A3-B603-898CDAC966A1}">
      <dgm:prSet phldrT="[Texto]"/>
      <dgm:spPr/>
      <dgm:t>
        <a:bodyPr/>
        <a:lstStyle/>
        <a:p>
          <a:r>
            <a:rPr lang="es-CO" dirty="0"/>
            <a:t>Excepciones</a:t>
          </a:r>
        </a:p>
      </dgm:t>
    </dgm:pt>
    <dgm:pt modelId="{2130153E-DBCF-4C03-B132-C5B5B988D1E7}" type="parTrans" cxnId="{6E9B245C-EDD3-4379-8D32-EF842F7298BB}">
      <dgm:prSet/>
      <dgm:spPr/>
      <dgm:t>
        <a:bodyPr/>
        <a:lstStyle/>
        <a:p>
          <a:endParaRPr lang="es-CO"/>
        </a:p>
      </dgm:t>
    </dgm:pt>
    <dgm:pt modelId="{BF4CFB05-00CB-414E-89BF-F0DE64D9ED45}" type="sibTrans" cxnId="{6E9B245C-EDD3-4379-8D32-EF842F7298BB}">
      <dgm:prSet/>
      <dgm:spPr/>
      <dgm:t>
        <a:bodyPr/>
        <a:lstStyle/>
        <a:p>
          <a:endParaRPr lang="es-CO"/>
        </a:p>
      </dgm:t>
    </dgm:pt>
    <dgm:pt modelId="{9CE50AD4-CC1A-4321-809F-AC1F6524DE0D}" type="pres">
      <dgm:prSet presAssocID="{E0AE858D-06E8-4807-9478-4997115FC2BE}" presName="composite" presStyleCnt="0">
        <dgm:presLayoutVars>
          <dgm:chMax val="1"/>
          <dgm:dir/>
          <dgm:resizeHandles val="exact"/>
        </dgm:presLayoutVars>
      </dgm:prSet>
      <dgm:spPr/>
    </dgm:pt>
    <dgm:pt modelId="{17AF66F7-90B8-4BDA-9922-476EB4063EF1}" type="pres">
      <dgm:prSet presAssocID="{E0AE858D-06E8-4807-9478-4997115FC2BE}" presName="radial" presStyleCnt="0">
        <dgm:presLayoutVars>
          <dgm:animLvl val="ctr"/>
        </dgm:presLayoutVars>
      </dgm:prSet>
      <dgm:spPr/>
    </dgm:pt>
    <dgm:pt modelId="{EB0C99EC-54BB-424A-8B6E-6CA95DD56870}" type="pres">
      <dgm:prSet presAssocID="{2E0288D1-3F25-40C8-ADF0-0F5FA002C1DE}" presName="centerShape" presStyleLbl="vennNode1" presStyleIdx="0" presStyleCnt="10" custScaleX="109549" custScaleY="97219" custLinFactNeighborX="2425"/>
      <dgm:spPr/>
    </dgm:pt>
    <dgm:pt modelId="{3F4C29DB-37BA-4E0F-A7FB-CC61490B4455}" type="pres">
      <dgm:prSet presAssocID="{D2410F63-7841-4812-8DAF-6CF0DC8FD113}" presName="node" presStyleLbl="vennNode1" presStyleIdx="1" presStyleCnt="10">
        <dgm:presLayoutVars>
          <dgm:bulletEnabled val="1"/>
        </dgm:presLayoutVars>
      </dgm:prSet>
      <dgm:spPr/>
    </dgm:pt>
    <dgm:pt modelId="{F4A00F88-C95A-4B44-916D-7048982A8868}" type="pres">
      <dgm:prSet presAssocID="{8753B05B-DFBC-46E8-9CA4-F055E269C0E5}" presName="node" presStyleLbl="vennNode1" presStyleIdx="2" presStyleCnt="10">
        <dgm:presLayoutVars>
          <dgm:bulletEnabled val="1"/>
        </dgm:presLayoutVars>
      </dgm:prSet>
      <dgm:spPr/>
    </dgm:pt>
    <dgm:pt modelId="{BF24CA8D-A1B8-4E69-B936-0A4CA7FF9279}" type="pres">
      <dgm:prSet presAssocID="{9755D12D-8CD7-42A1-A85A-6557C0C5FA3A}" presName="node" presStyleLbl="vennNode1" presStyleIdx="3" presStyleCnt="10">
        <dgm:presLayoutVars>
          <dgm:bulletEnabled val="1"/>
        </dgm:presLayoutVars>
      </dgm:prSet>
      <dgm:spPr/>
    </dgm:pt>
    <dgm:pt modelId="{4CBBA552-3CB2-4A93-B1A6-6EB91CB6963E}" type="pres">
      <dgm:prSet presAssocID="{E0F364D7-02FD-4B5E-A948-51B30CA6C4DF}" presName="node" presStyleLbl="vennNode1" presStyleIdx="4" presStyleCnt="10">
        <dgm:presLayoutVars>
          <dgm:bulletEnabled val="1"/>
        </dgm:presLayoutVars>
      </dgm:prSet>
      <dgm:spPr/>
    </dgm:pt>
    <dgm:pt modelId="{EA8C8A03-8A33-4060-B3CF-E946916F4BB7}" type="pres">
      <dgm:prSet presAssocID="{BEC23D9D-25FD-47A3-B603-898CDAC966A1}" presName="node" presStyleLbl="vennNode1" presStyleIdx="5" presStyleCnt="10">
        <dgm:presLayoutVars>
          <dgm:bulletEnabled val="1"/>
        </dgm:presLayoutVars>
      </dgm:prSet>
      <dgm:spPr/>
    </dgm:pt>
    <dgm:pt modelId="{5C2A114F-7BAF-4073-B0DC-E4D234B62228}" type="pres">
      <dgm:prSet presAssocID="{F9F513D6-C5CB-470F-A0C4-44D0A3E50C52}" presName="node" presStyleLbl="vennNode1" presStyleIdx="6" presStyleCnt="10">
        <dgm:presLayoutVars>
          <dgm:bulletEnabled val="1"/>
        </dgm:presLayoutVars>
      </dgm:prSet>
      <dgm:spPr/>
    </dgm:pt>
    <dgm:pt modelId="{ECFCE9AD-C11D-4CF0-B70B-680383FE3919}" type="pres">
      <dgm:prSet presAssocID="{80514D22-668A-43A2-89A2-B24E6F7884AC}" presName="node" presStyleLbl="vennNode1" presStyleIdx="7" presStyleCnt="10">
        <dgm:presLayoutVars>
          <dgm:bulletEnabled val="1"/>
        </dgm:presLayoutVars>
      </dgm:prSet>
      <dgm:spPr/>
    </dgm:pt>
    <dgm:pt modelId="{42AC382F-2428-47A9-9611-FDBA9928B854}" type="pres">
      <dgm:prSet presAssocID="{1CA0F680-7E9D-41E9-9DE0-178BCB4B98D5}" presName="node" presStyleLbl="vennNode1" presStyleIdx="8" presStyleCnt="10">
        <dgm:presLayoutVars>
          <dgm:bulletEnabled val="1"/>
        </dgm:presLayoutVars>
      </dgm:prSet>
      <dgm:spPr/>
    </dgm:pt>
    <dgm:pt modelId="{D33846CD-5C13-41B8-8378-C49F4A1A987A}" type="pres">
      <dgm:prSet presAssocID="{552881AF-9FB8-415A-9D58-6922D882782F}" presName="node" presStyleLbl="vennNode1" presStyleIdx="9" presStyleCnt="10">
        <dgm:presLayoutVars>
          <dgm:bulletEnabled val="1"/>
        </dgm:presLayoutVars>
      </dgm:prSet>
      <dgm:spPr/>
    </dgm:pt>
  </dgm:ptLst>
  <dgm:cxnLst>
    <dgm:cxn modelId="{D4E5C11C-AD8F-4205-B8E5-E087DD6CEA2E}" type="presOf" srcId="{E0F364D7-02FD-4B5E-A948-51B30CA6C4DF}" destId="{4CBBA552-3CB2-4A93-B1A6-6EB91CB6963E}" srcOrd="0" destOrd="0" presId="urn:microsoft.com/office/officeart/2005/8/layout/radial3"/>
    <dgm:cxn modelId="{F587941D-59A6-47FB-8325-575F8427FF6A}" type="presOf" srcId="{9755D12D-8CD7-42A1-A85A-6557C0C5FA3A}" destId="{BF24CA8D-A1B8-4E69-B936-0A4CA7FF9279}" srcOrd="0" destOrd="0" presId="urn:microsoft.com/office/officeart/2005/8/layout/radial3"/>
    <dgm:cxn modelId="{228F032C-537D-46E4-9ACF-9CC135BEEB6C}" srcId="{2E0288D1-3F25-40C8-ADF0-0F5FA002C1DE}" destId="{1CA0F680-7E9D-41E9-9DE0-178BCB4B98D5}" srcOrd="7" destOrd="0" parTransId="{CC7BF2E5-7B4C-4A8F-AE2E-CB5D2223C53F}" sibTransId="{85318F51-4249-48D4-B8C4-640CD42E8438}"/>
    <dgm:cxn modelId="{6E9B245C-EDD3-4379-8D32-EF842F7298BB}" srcId="{2E0288D1-3F25-40C8-ADF0-0F5FA002C1DE}" destId="{BEC23D9D-25FD-47A3-B603-898CDAC966A1}" srcOrd="4" destOrd="0" parTransId="{2130153E-DBCF-4C03-B132-C5B5B988D1E7}" sibTransId="{BF4CFB05-00CB-414E-89BF-F0DE64D9ED45}"/>
    <dgm:cxn modelId="{DF3DB95D-9D66-47AC-B475-ABC24715EC88}" type="presOf" srcId="{BEC23D9D-25FD-47A3-B603-898CDAC966A1}" destId="{EA8C8A03-8A33-4060-B3CF-E946916F4BB7}" srcOrd="0" destOrd="0" presId="urn:microsoft.com/office/officeart/2005/8/layout/radial3"/>
    <dgm:cxn modelId="{D1ED4261-C2B7-4DA5-A288-EC1667758DBD}" type="presOf" srcId="{2E0288D1-3F25-40C8-ADF0-0F5FA002C1DE}" destId="{EB0C99EC-54BB-424A-8B6E-6CA95DD56870}" srcOrd="0" destOrd="0" presId="urn:microsoft.com/office/officeart/2005/8/layout/radial3"/>
    <dgm:cxn modelId="{83D3D06C-74B2-4117-B50C-603128FC6227}" srcId="{2E0288D1-3F25-40C8-ADF0-0F5FA002C1DE}" destId="{E0F364D7-02FD-4B5E-A948-51B30CA6C4DF}" srcOrd="3" destOrd="0" parTransId="{DE03E032-3F29-4C67-94DB-E651DE5038E0}" sibTransId="{3FC1147A-16A1-4032-9488-0C3F3ABE6D15}"/>
    <dgm:cxn modelId="{E0CDD86C-A63A-4318-A112-918C9F7810B4}" type="presOf" srcId="{D2410F63-7841-4812-8DAF-6CF0DC8FD113}" destId="{3F4C29DB-37BA-4E0F-A7FB-CC61490B4455}" srcOrd="0" destOrd="0" presId="urn:microsoft.com/office/officeart/2005/8/layout/radial3"/>
    <dgm:cxn modelId="{963D186F-549C-4F2A-AC37-718E0813873E}" type="presOf" srcId="{F9F513D6-C5CB-470F-A0C4-44D0A3E50C52}" destId="{5C2A114F-7BAF-4073-B0DC-E4D234B62228}" srcOrd="0" destOrd="0" presId="urn:microsoft.com/office/officeart/2005/8/layout/radial3"/>
    <dgm:cxn modelId="{E8F5D957-36E9-4686-8355-BDBFCB063E79}" type="presOf" srcId="{8753B05B-DFBC-46E8-9CA4-F055E269C0E5}" destId="{F4A00F88-C95A-4B44-916D-7048982A8868}" srcOrd="0" destOrd="0" presId="urn:microsoft.com/office/officeart/2005/8/layout/radial3"/>
    <dgm:cxn modelId="{59AC2199-05F4-4B34-BA77-6DA93DAF1493}" srcId="{2E0288D1-3F25-40C8-ADF0-0F5FA002C1DE}" destId="{552881AF-9FB8-415A-9D58-6922D882782F}" srcOrd="8" destOrd="0" parTransId="{ABBA6557-5E19-46B6-BBE1-392B29C596B0}" sibTransId="{ABE8C041-8A77-4FF3-BB39-F34615B275CB}"/>
    <dgm:cxn modelId="{62338E9C-EA56-4A04-9843-D652BC4BAD7F}" type="presOf" srcId="{1CA0F680-7E9D-41E9-9DE0-178BCB4B98D5}" destId="{42AC382F-2428-47A9-9611-FDBA9928B854}" srcOrd="0" destOrd="0" presId="urn:microsoft.com/office/officeart/2005/8/layout/radial3"/>
    <dgm:cxn modelId="{977DD4A4-5443-4A75-A216-77CF87FEEB89}" srcId="{E0AE858D-06E8-4807-9478-4997115FC2BE}" destId="{2E0288D1-3F25-40C8-ADF0-0F5FA002C1DE}" srcOrd="0" destOrd="0" parTransId="{05FFCD11-EC9A-47E6-A638-F4438429A09A}" sibTransId="{D6021201-D56E-41DA-9CA3-8568A42B73C7}"/>
    <dgm:cxn modelId="{EDBDB8A5-7533-4779-AE0C-49B1D89F5DC5}" type="presOf" srcId="{E0AE858D-06E8-4807-9478-4997115FC2BE}" destId="{9CE50AD4-CC1A-4321-809F-AC1F6524DE0D}" srcOrd="0" destOrd="0" presId="urn:microsoft.com/office/officeart/2005/8/layout/radial3"/>
    <dgm:cxn modelId="{B7C34CAE-CEE8-4AF3-8370-B12ACD60BD55}" type="presOf" srcId="{80514D22-668A-43A2-89A2-B24E6F7884AC}" destId="{ECFCE9AD-C11D-4CF0-B70B-680383FE3919}" srcOrd="0" destOrd="0" presId="urn:microsoft.com/office/officeart/2005/8/layout/radial3"/>
    <dgm:cxn modelId="{C01FB3B3-A52F-4BF9-862E-3B1959853F0A}" srcId="{2E0288D1-3F25-40C8-ADF0-0F5FA002C1DE}" destId="{9755D12D-8CD7-42A1-A85A-6557C0C5FA3A}" srcOrd="2" destOrd="0" parTransId="{C07B9244-C02C-4031-B368-75DBF6A668C1}" sibTransId="{9F8B0E85-77EB-43AB-9251-2E8C7AA513E5}"/>
    <dgm:cxn modelId="{38B90FBA-E579-45A0-96AE-E05CE9ED6A5B}" srcId="{2E0288D1-3F25-40C8-ADF0-0F5FA002C1DE}" destId="{D2410F63-7841-4812-8DAF-6CF0DC8FD113}" srcOrd="0" destOrd="0" parTransId="{A7C17911-CE74-4F12-A3F7-12A15371D44C}" sibTransId="{38BAE266-09CF-4845-9351-F44A8168106E}"/>
    <dgm:cxn modelId="{53213FC1-FABB-43BE-884A-FB3EEBE0DAE0}" srcId="{2E0288D1-3F25-40C8-ADF0-0F5FA002C1DE}" destId="{80514D22-668A-43A2-89A2-B24E6F7884AC}" srcOrd="6" destOrd="0" parTransId="{6A1A5BFA-E888-4D4D-917B-104BA623CC58}" sibTransId="{C168A3C7-C5B4-4772-8E0E-EC3C1EBBF542}"/>
    <dgm:cxn modelId="{C67BBECB-6DAD-4EAC-8FFF-34E340740AA1}" srcId="{2E0288D1-3F25-40C8-ADF0-0F5FA002C1DE}" destId="{F9F513D6-C5CB-470F-A0C4-44D0A3E50C52}" srcOrd="5" destOrd="0" parTransId="{E406DF61-6D15-4701-B52E-4154C37ABB53}" sibTransId="{2E564A48-7F08-4761-BE2A-64EB013A36FD}"/>
    <dgm:cxn modelId="{96D7C9EF-50A1-4793-AD0B-BF2A982AE347}" srcId="{2E0288D1-3F25-40C8-ADF0-0F5FA002C1DE}" destId="{8753B05B-DFBC-46E8-9CA4-F055E269C0E5}" srcOrd="1" destOrd="0" parTransId="{19C61740-6AA2-44BF-A2B5-0C511B3857E3}" sibTransId="{D7C24799-4354-4E82-B70C-6D145960FF70}"/>
    <dgm:cxn modelId="{174120F7-40ED-4031-9496-362D6EB69768}" type="presOf" srcId="{552881AF-9FB8-415A-9D58-6922D882782F}" destId="{D33846CD-5C13-41B8-8378-C49F4A1A987A}" srcOrd="0" destOrd="0" presId="urn:microsoft.com/office/officeart/2005/8/layout/radial3"/>
    <dgm:cxn modelId="{10F3E504-050D-4856-9446-ADD47F706D8D}" type="presParOf" srcId="{9CE50AD4-CC1A-4321-809F-AC1F6524DE0D}" destId="{17AF66F7-90B8-4BDA-9922-476EB4063EF1}" srcOrd="0" destOrd="0" presId="urn:microsoft.com/office/officeart/2005/8/layout/radial3"/>
    <dgm:cxn modelId="{82C103CD-FFAE-4092-8897-939EDCDD95A2}" type="presParOf" srcId="{17AF66F7-90B8-4BDA-9922-476EB4063EF1}" destId="{EB0C99EC-54BB-424A-8B6E-6CA95DD56870}" srcOrd="0" destOrd="0" presId="urn:microsoft.com/office/officeart/2005/8/layout/radial3"/>
    <dgm:cxn modelId="{E1CE1E6C-22F7-440E-8109-A2D9A215BF02}" type="presParOf" srcId="{17AF66F7-90B8-4BDA-9922-476EB4063EF1}" destId="{3F4C29DB-37BA-4E0F-A7FB-CC61490B4455}" srcOrd="1" destOrd="0" presId="urn:microsoft.com/office/officeart/2005/8/layout/radial3"/>
    <dgm:cxn modelId="{3C9E7B11-CF2B-4FBA-9078-6CE389EF5951}" type="presParOf" srcId="{17AF66F7-90B8-4BDA-9922-476EB4063EF1}" destId="{F4A00F88-C95A-4B44-916D-7048982A8868}" srcOrd="2" destOrd="0" presId="urn:microsoft.com/office/officeart/2005/8/layout/radial3"/>
    <dgm:cxn modelId="{EC13320A-8030-40BC-AC22-D426732A70A7}" type="presParOf" srcId="{17AF66F7-90B8-4BDA-9922-476EB4063EF1}" destId="{BF24CA8D-A1B8-4E69-B936-0A4CA7FF9279}" srcOrd="3" destOrd="0" presId="urn:microsoft.com/office/officeart/2005/8/layout/radial3"/>
    <dgm:cxn modelId="{DFB70C7F-BCBA-48AA-A721-2A7EE8329312}" type="presParOf" srcId="{17AF66F7-90B8-4BDA-9922-476EB4063EF1}" destId="{4CBBA552-3CB2-4A93-B1A6-6EB91CB6963E}" srcOrd="4" destOrd="0" presId="urn:microsoft.com/office/officeart/2005/8/layout/radial3"/>
    <dgm:cxn modelId="{F7CC70BC-529F-44BD-9E80-AC8A4621778D}" type="presParOf" srcId="{17AF66F7-90B8-4BDA-9922-476EB4063EF1}" destId="{EA8C8A03-8A33-4060-B3CF-E946916F4BB7}" srcOrd="5" destOrd="0" presId="urn:microsoft.com/office/officeart/2005/8/layout/radial3"/>
    <dgm:cxn modelId="{476CD698-5F8A-4AEF-B6E8-9DF56CD99571}" type="presParOf" srcId="{17AF66F7-90B8-4BDA-9922-476EB4063EF1}" destId="{5C2A114F-7BAF-4073-B0DC-E4D234B62228}" srcOrd="6" destOrd="0" presId="urn:microsoft.com/office/officeart/2005/8/layout/radial3"/>
    <dgm:cxn modelId="{D26767BC-671D-46C4-AD23-6432C732C8DC}" type="presParOf" srcId="{17AF66F7-90B8-4BDA-9922-476EB4063EF1}" destId="{ECFCE9AD-C11D-4CF0-B70B-680383FE3919}" srcOrd="7" destOrd="0" presId="urn:microsoft.com/office/officeart/2005/8/layout/radial3"/>
    <dgm:cxn modelId="{DED7F749-5B40-4A62-A31E-828D3F368F4C}" type="presParOf" srcId="{17AF66F7-90B8-4BDA-9922-476EB4063EF1}" destId="{42AC382F-2428-47A9-9611-FDBA9928B854}" srcOrd="8" destOrd="0" presId="urn:microsoft.com/office/officeart/2005/8/layout/radial3"/>
    <dgm:cxn modelId="{E33BDE7F-A3F2-41D6-BA0A-43522FD1119A}" type="presParOf" srcId="{17AF66F7-90B8-4BDA-9922-476EB4063EF1}" destId="{D33846CD-5C13-41B8-8378-C49F4A1A987A}" srcOrd="9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0C99EC-54BB-424A-8B6E-6CA95DD56870}">
      <dsp:nvSpPr>
        <dsp:cNvPr id="0" name=""/>
        <dsp:cNvSpPr/>
      </dsp:nvSpPr>
      <dsp:spPr>
        <a:xfrm>
          <a:off x="1872212" y="969415"/>
          <a:ext cx="2495594" cy="2214709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CO" sz="6500" kern="1200" dirty="0"/>
        </a:p>
      </dsp:txBody>
      <dsp:txXfrm>
        <a:off x="2237683" y="1293752"/>
        <a:ext cx="1764652" cy="1566035"/>
      </dsp:txXfrm>
    </dsp:sp>
    <dsp:sp modelId="{3F4C29DB-37BA-4E0F-A7FB-CC61490B4455}">
      <dsp:nvSpPr>
        <dsp:cNvPr id="0" name=""/>
        <dsp:cNvSpPr/>
      </dsp:nvSpPr>
      <dsp:spPr>
        <a:xfrm>
          <a:off x="2478484" y="22524"/>
          <a:ext cx="1139031" cy="1139031"/>
        </a:xfrm>
        <a:prstGeom prst="ellipse">
          <a:avLst/>
        </a:prstGeom>
        <a:solidFill>
          <a:schemeClr val="accent2">
            <a:alpha val="50000"/>
            <a:hueOff val="520169"/>
            <a:satOff val="-649"/>
            <a:lumOff val="15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900" kern="1200" dirty="0"/>
            <a:t>Transparencia</a:t>
          </a:r>
        </a:p>
      </dsp:txBody>
      <dsp:txXfrm>
        <a:off x="2645291" y="189331"/>
        <a:ext cx="805417" cy="805417"/>
      </dsp:txXfrm>
    </dsp:sp>
    <dsp:sp modelId="{F4A00F88-C95A-4B44-916D-7048982A8868}">
      <dsp:nvSpPr>
        <dsp:cNvPr id="0" name=""/>
        <dsp:cNvSpPr/>
      </dsp:nvSpPr>
      <dsp:spPr>
        <a:xfrm>
          <a:off x="3432850" y="369885"/>
          <a:ext cx="1139031" cy="1139031"/>
        </a:xfrm>
        <a:prstGeom prst="ellipse">
          <a:avLst/>
        </a:prstGeom>
        <a:solidFill>
          <a:schemeClr val="accent2">
            <a:alpha val="50000"/>
            <a:hueOff val="1040338"/>
            <a:satOff val="-1298"/>
            <a:lumOff val="30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900" kern="1200" dirty="0"/>
            <a:t>Confidencialidad</a:t>
          </a:r>
        </a:p>
      </dsp:txBody>
      <dsp:txXfrm>
        <a:off x="3599657" y="536692"/>
        <a:ext cx="805417" cy="805417"/>
      </dsp:txXfrm>
    </dsp:sp>
    <dsp:sp modelId="{BF24CA8D-A1B8-4E69-B936-0A4CA7FF9279}">
      <dsp:nvSpPr>
        <dsp:cNvPr id="0" name=""/>
        <dsp:cNvSpPr/>
      </dsp:nvSpPr>
      <dsp:spPr>
        <a:xfrm>
          <a:off x="3940657" y="1249433"/>
          <a:ext cx="1139031" cy="1139031"/>
        </a:xfrm>
        <a:prstGeom prst="ellipse">
          <a:avLst/>
        </a:prstGeom>
        <a:solidFill>
          <a:schemeClr val="accent2">
            <a:alpha val="50000"/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900" kern="1200" dirty="0"/>
            <a:t>Acceso</a:t>
          </a:r>
        </a:p>
      </dsp:txBody>
      <dsp:txXfrm>
        <a:off x="4107464" y="1416240"/>
        <a:ext cx="805417" cy="805417"/>
      </dsp:txXfrm>
    </dsp:sp>
    <dsp:sp modelId="{4CBBA552-3CB2-4A93-B1A6-6EB91CB6963E}">
      <dsp:nvSpPr>
        <dsp:cNvPr id="0" name=""/>
        <dsp:cNvSpPr/>
      </dsp:nvSpPr>
      <dsp:spPr>
        <a:xfrm>
          <a:off x="3764297" y="2249619"/>
          <a:ext cx="1139031" cy="1139031"/>
        </a:xfrm>
        <a:prstGeom prst="ellipse">
          <a:avLst/>
        </a:prstGeom>
        <a:solidFill>
          <a:schemeClr val="accent2">
            <a:alpha val="50000"/>
            <a:hueOff val="2080675"/>
            <a:satOff val="-2595"/>
            <a:lumOff val="61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900" kern="1200" dirty="0"/>
            <a:t>Protección</a:t>
          </a:r>
        </a:p>
      </dsp:txBody>
      <dsp:txXfrm>
        <a:off x="3931104" y="2416426"/>
        <a:ext cx="805417" cy="805417"/>
      </dsp:txXfrm>
    </dsp:sp>
    <dsp:sp modelId="{EA8C8A03-8A33-4060-B3CF-E946916F4BB7}">
      <dsp:nvSpPr>
        <dsp:cNvPr id="0" name=""/>
        <dsp:cNvSpPr/>
      </dsp:nvSpPr>
      <dsp:spPr>
        <a:xfrm>
          <a:off x="2986291" y="2902443"/>
          <a:ext cx="1139031" cy="1139031"/>
        </a:xfrm>
        <a:prstGeom prst="ellipse">
          <a:avLst/>
        </a:prstGeom>
        <a:solidFill>
          <a:schemeClr val="accent2">
            <a:alpha val="50000"/>
            <a:hueOff val="2600844"/>
            <a:satOff val="-3244"/>
            <a:lumOff val="76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900" kern="1200" dirty="0"/>
            <a:t>Excepciones</a:t>
          </a:r>
        </a:p>
      </dsp:txBody>
      <dsp:txXfrm>
        <a:off x="3153098" y="3069250"/>
        <a:ext cx="805417" cy="805417"/>
      </dsp:txXfrm>
    </dsp:sp>
    <dsp:sp modelId="{5C2A114F-7BAF-4073-B0DC-E4D234B62228}">
      <dsp:nvSpPr>
        <dsp:cNvPr id="0" name=""/>
        <dsp:cNvSpPr/>
      </dsp:nvSpPr>
      <dsp:spPr>
        <a:xfrm>
          <a:off x="1970676" y="2902443"/>
          <a:ext cx="1139031" cy="1139031"/>
        </a:xfrm>
        <a:prstGeom prst="ellipse">
          <a:avLst/>
        </a:prstGeom>
        <a:solidFill>
          <a:schemeClr val="accent2">
            <a:alpha val="50000"/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900" kern="1200" dirty="0"/>
            <a:t>Uso</a:t>
          </a:r>
        </a:p>
      </dsp:txBody>
      <dsp:txXfrm>
        <a:off x="2137483" y="3069250"/>
        <a:ext cx="805417" cy="805417"/>
      </dsp:txXfrm>
    </dsp:sp>
    <dsp:sp modelId="{ECFCE9AD-C11D-4CF0-B70B-680383FE3919}">
      <dsp:nvSpPr>
        <dsp:cNvPr id="0" name=""/>
        <dsp:cNvSpPr/>
      </dsp:nvSpPr>
      <dsp:spPr>
        <a:xfrm>
          <a:off x="1192670" y="2249619"/>
          <a:ext cx="1139031" cy="1139031"/>
        </a:xfrm>
        <a:prstGeom prst="ellipse">
          <a:avLst/>
        </a:prstGeom>
        <a:solidFill>
          <a:schemeClr val="accent2">
            <a:alpha val="50000"/>
            <a:hueOff val="3641181"/>
            <a:satOff val="-4541"/>
            <a:lumOff val="106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900" kern="1200" dirty="0"/>
            <a:t>Divulgación</a:t>
          </a:r>
        </a:p>
      </dsp:txBody>
      <dsp:txXfrm>
        <a:off x="1359477" y="2416426"/>
        <a:ext cx="805417" cy="805417"/>
      </dsp:txXfrm>
    </dsp:sp>
    <dsp:sp modelId="{42AC382F-2428-47A9-9611-FDBA9928B854}">
      <dsp:nvSpPr>
        <dsp:cNvPr id="0" name=""/>
        <dsp:cNvSpPr/>
      </dsp:nvSpPr>
      <dsp:spPr>
        <a:xfrm>
          <a:off x="1016311" y="1249433"/>
          <a:ext cx="1139031" cy="1139031"/>
        </a:xfrm>
        <a:prstGeom prst="ellipse">
          <a:avLst/>
        </a:prstGeom>
        <a:solidFill>
          <a:schemeClr val="accent2">
            <a:alpha val="50000"/>
            <a:hueOff val="4161350"/>
            <a:satOff val="-5190"/>
            <a:lumOff val="122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900" kern="1200" dirty="0"/>
            <a:t>Seguridad</a:t>
          </a:r>
        </a:p>
      </dsp:txBody>
      <dsp:txXfrm>
        <a:off x="1183118" y="1416240"/>
        <a:ext cx="805417" cy="805417"/>
      </dsp:txXfrm>
    </dsp:sp>
    <dsp:sp modelId="{D33846CD-5C13-41B8-8378-C49F4A1A987A}">
      <dsp:nvSpPr>
        <dsp:cNvPr id="0" name=""/>
        <dsp:cNvSpPr/>
      </dsp:nvSpPr>
      <dsp:spPr>
        <a:xfrm>
          <a:off x="1524118" y="369885"/>
          <a:ext cx="1139031" cy="1139031"/>
        </a:xfrm>
        <a:prstGeom prst="ellipse">
          <a:avLst/>
        </a:prstGeom>
        <a:solidFill>
          <a:schemeClr val="accent2">
            <a:alpha val="50000"/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900" kern="1200" dirty="0"/>
            <a:t>Integridad</a:t>
          </a:r>
        </a:p>
      </dsp:txBody>
      <dsp:txXfrm>
        <a:off x="1690925" y="536692"/>
        <a:ext cx="805417" cy="80541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A45EF-7D27-4362-8CCA-A193AD5DE136}" type="datetimeFigureOut">
              <a:rPr lang="es-CO" smtClean="0"/>
              <a:t>2/03/2024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A2ACD-1987-4B1D-A831-0E5D8EF46FF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6195545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A45EF-7D27-4362-8CCA-A193AD5DE136}" type="datetimeFigureOut">
              <a:rPr lang="es-CO" smtClean="0"/>
              <a:t>2/03/2024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A2ACD-1987-4B1D-A831-0E5D8EF46FF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5173527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A45EF-7D27-4362-8CCA-A193AD5DE136}" type="datetimeFigureOut">
              <a:rPr lang="es-CO" smtClean="0"/>
              <a:t>2/03/2024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A2ACD-1987-4B1D-A831-0E5D8EF46FF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6595842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A45EF-7D27-4362-8CCA-A193AD5DE136}" type="datetimeFigureOut">
              <a:rPr lang="es-CO" smtClean="0"/>
              <a:t>2/03/2024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A2ACD-1987-4B1D-A831-0E5D8EF46FF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936833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A45EF-7D27-4362-8CCA-A193AD5DE136}" type="datetimeFigureOut">
              <a:rPr lang="es-CO" smtClean="0"/>
              <a:t>2/03/2024</a:t>
            </a:fld>
            <a:endParaRPr lang="es-CO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A2ACD-1987-4B1D-A831-0E5D8EF46FF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67657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A45EF-7D27-4362-8CCA-A193AD5DE136}" type="datetimeFigureOut">
              <a:rPr lang="es-CO" smtClean="0"/>
              <a:t>2/03/2024</a:t>
            </a:fld>
            <a:endParaRPr lang="es-CO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A2ACD-1987-4B1D-A831-0E5D8EF46FF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306541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A45EF-7D27-4362-8CCA-A193AD5DE136}" type="datetimeFigureOut">
              <a:rPr lang="es-CO" smtClean="0"/>
              <a:t>2/03/2024</a:t>
            </a:fld>
            <a:endParaRPr lang="es-CO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A2ACD-1987-4B1D-A831-0E5D8EF46FF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660354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A45EF-7D27-4362-8CCA-A193AD5DE136}" type="datetimeFigureOut">
              <a:rPr lang="es-CO" smtClean="0"/>
              <a:t>2/03/2024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A2ACD-1987-4B1D-A831-0E5D8EF46FF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8622354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A45EF-7D27-4362-8CCA-A193AD5DE136}" type="datetimeFigureOut">
              <a:rPr lang="es-CO" smtClean="0"/>
              <a:t>2/03/2024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A2ACD-1987-4B1D-A831-0E5D8EF46FF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8378894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A45EF-7D27-4362-8CCA-A193AD5DE136}" type="datetimeFigureOut">
              <a:rPr lang="es-CO" smtClean="0"/>
              <a:t>2/03/2024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A2ACD-1987-4B1D-A831-0E5D8EF46FF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867327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A45EF-7D27-4362-8CCA-A193AD5DE136}" type="datetimeFigureOut">
              <a:rPr lang="es-CO" smtClean="0"/>
              <a:t>2/03/2024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A2ACD-1987-4B1D-A831-0E5D8EF46FF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8180703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9000">
              <a:schemeClr val="accent1">
                <a:lumMod val="5000"/>
                <a:lumOff val="95000"/>
              </a:schemeClr>
            </a:gs>
            <a:gs pos="62000">
              <a:schemeClr val="accent1">
                <a:lumMod val="45000"/>
                <a:lumOff val="55000"/>
              </a:schemeClr>
            </a:gs>
            <a:gs pos="84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BA45EF-7D27-4362-8CCA-A193AD5DE136}" type="datetimeFigureOut">
              <a:rPr lang="es-CO" smtClean="0"/>
              <a:t>2/03/2024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5A2ACD-1987-4B1D-A831-0E5D8EF46FF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32761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hyperlink" Target="TRD-2020.xlsx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hyperlink" Target="TCA.xlsx" TargetMode="Externa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s://www.contraloriasai.gov.co/index.php/zoo/politica-de-tratamiento-de-datos-personale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contraloriasai.gov.co/index.php/gestion/informe-de-solicitudes-de-acceso-a-informacion-publica" TargetMode="External"/><Relationship Id="rId5" Type="http://schemas.openxmlformats.org/officeDocument/2006/relationships/hyperlink" Target="https://www.contraloriasai.gov.co/index.php/gestion/plan-de-tratamiento-de-riesgos-de-seguridad-y-privacidad-de-la-informacion" TargetMode="External"/><Relationship Id="rId4" Type="http://schemas.openxmlformats.org/officeDocument/2006/relationships/hyperlink" Target="https://www.contraloriasai.gov.co/index.php/zoo/transparencia-y-acceso-a-informacion-publica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13">
            <a:extLst>
              <a:ext uri="{FF2B5EF4-FFF2-40B4-BE49-F238E27FC236}">
                <a16:creationId xmlns:a16="http://schemas.microsoft.com/office/drawing/2014/main" id="{6ED81811-81BA-E533-1CA8-243B1ECBB889}"/>
              </a:ext>
            </a:extLst>
          </p:cNvPr>
          <p:cNvSpPr/>
          <p:nvPr/>
        </p:nvSpPr>
        <p:spPr>
          <a:xfrm>
            <a:off x="7752184" y="221664"/>
            <a:ext cx="2808312" cy="1193736"/>
          </a:xfrm>
          <a:prstGeom prst="rect">
            <a:avLst/>
          </a:prstGeom>
          <a:solidFill>
            <a:srgbClr val="19407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1DDC8449-6AEF-0C92-441E-520497FAB9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221664"/>
            <a:ext cx="5904656" cy="1193736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2EF93920-2626-23A3-EFAD-334109CB0E06}"/>
              </a:ext>
            </a:extLst>
          </p:cNvPr>
          <p:cNvSpPr txBox="1"/>
          <p:nvPr/>
        </p:nvSpPr>
        <p:spPr>
          <a:xfrm>
            <a:off x="1775521" y="1551095"/>
            <a:ext cx="8640959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rgbClr val="002060"/>
                </a:solidFill>
                <a:latin typeface="Arial" panose="020B0604020202020204" pitchFamily="34" charset="0"/>
              </a:rPr>
              <a:t>SECRETARÍA GENERAL </a:t>
            </a:r>
          </a:p>
          <a:p>
            <a:pPr algn="ctr"/>
            <a:endParaRPr lang="es-CO" b="1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pPr algn="ctr"/>
            <a:endParaRPr lang="es-CO" b="1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pPr algn="ctr"/>
            <a:r>
              <a:rPr lang="es-CO" b="1" dirty="0">
                <a:solidFill>
                  <a:srgbClr val="002060"/>
                </a:solidFill>
                <a:latin typeface="Arial" panose="020B0604020202020204" pitchFamily="34" charset="0"/>
              </a:rPr>
              <a:t>GESTIÓN DOCUMENTAL </a:t>
            </a:r>
          </a:p>
          <a:p>
            <a:pPr algn="ctr"/>
            <a:endParaRPr lang="es-CO" b="1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pPr algn="ctr"/>
            <a:endParaRPr lang="es-CO" b="1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pPr algn="ctr"/>
            <a:r>
              <a:rPr lang="es-ES" b="1" dirty="0">
                <a:solidFill>
                  <a:srgbClr val="002060"/>
                </a:solidFill>
                <a:latin typeface="Arial" panose="020B0604020202020204" pitchFamily="34" charset="0"/>
              </a:rPr>
              <a:t>PRESENTACIÓN: TABLAS DE CONTROL DE ACCESO - TCA</a:t>
            </a:r>
          </a:p>
          <a:p>
            <a:pPr algn="ctr"/>
            <a:endParaRPr lang="es-ES" b="1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pPr algn="ctr"/>
            <a:endParaRPr lang="es-ES" b="1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pPr algn="ctr"/>
            <a:r>
              <a:rPr lang="es-ES" b="1" dirty="0">
                <a:solidFill>
                  <a:srgbClr val="002060"/>
                </a:solidFill>
                <a:latin typeface="Arial" panose="020B0604020202020204" pitchFamily="34" charset="0"/>
              </a:rPr>
              <a:t>DEPARTAMENTO ARCHIPIÉLAGO DE SAN ANDRÉS, PROVIDENCIA Y </a:t>
            </a:r>
          </a:p>
          <a:p>
            <a:pPr algn="ctr"/>
            <a:r>
              <a:rPr lang="es-ES" b="1" dirty="0">
                <a:solidFill>
                  <a:srgbClr val="002060"/>
                </a:solidFill>
                <a:latin typeface="Arial" panose="020B0604020202020204" pitchFamily="34" charset="0"/>
              </a:rPr>
              <a:t>SANTA CATALINA</a:t>
            </a:r>
          </a:p>
          <a:p>
            <a:pPr algn="ctr"/>
            <a:endParaRPr lang="es-ES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pPr algn="ctr"/>
            <a:r>
              <a:rPr lang="es-ES" dirty="0">
                <a:solidFill>
                  <a:srgbClr val="002060"/>
                </a:solidFill>
                <a:latin typeface="Arial" panose="020B0604020202020204" pitchFamily="34" charset="0"/>
              </a:rPr>
              <a:t>Elaboración: Leonardo Guzmán</a:t>
            </a:r>
          </a:p>
          <a:p>
            <a:pPr algn="ctr"/>
            <a:r>
              <a:rPr lang="es-ES" dirty="0">
                <a:solidFill>
                  <a:srgbClr val="002060"/>
                </a:solidFill>
                <a:latin typeface="Arial" panose="020B0604020202020204" pitchFamily="34" charset="0"/>
              </a:rPr>
              <a:t>Técnico Profesional en Ingeniería de Sistemas</a:t>
            </a:r>
          </a:p>
          <a:p>
            <a:pPr algn="ctr"/>
            <a:endParaRPr lang="es-ES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pPr algn="ctr"/>
            <a:endParaRPr lang="es-ES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pPr algn="ctr"/>
            <a:r>
              <a:rPr lang="es-ES" dirty="0">
                <a:solidFill>
                  <a:srgbClr val="002060"/>
                </a:solidFill>
                <a:latin typeface="Arial" panose="020B0604020202020204" pitchFamily="34" charset="0"/>
              </a:rPr>
              <a:t>CPS 02-2024 </a:t>
            </a:r>
            <a:r>
              <a:rPr lang="es-ES" b="1" dirty="0">
                <a:solidFill>
                  <a:srgbClr val="002060"/>
                </a:solidFill>
                <a:latin typeface="Arial" panose="020B0604020202020204" pitchFamily="34" charset="0"/>
              </a:rPr>
              <a:t>h</a:t>
            </a:r>
            <a:r>
              <a:rPr lang="es-ES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</a:rPr>
              <a:t>ae</a:t>
            </a:r>
            <a:r>
              <a:rPr lang="es-ES" b="1" dirty="0">
                <a:solidFill>
                  <a:srgbClr val="002060"/>
                </a:solidFill>
                <a:latin typeface="Arial" panose="020B0604020202020204" pitchFamily="34" charset="0"/>
              </a:rPr>
              <a:t>rentia SAS</a:t>
            </a:r>
            <a:endParaRPr lang="es-CO" b="1" dirty="0">
              <a:solidFill>
                <a:srgbClr val="002060"/>
              </a:solidFill>
            </a:endParaRPr>
          </a:p>
        </p:txBody>
      </p:sp>
      <p:pic>
        <p:nvPicPr>
          <p:cNvPr id="13" name="Imagen 12" descr="Un dibujo animado con letras&#10;&#10;Descripción generada automáticamente con confianza media">
            <a:extLst>
              <a:ext uri="{FF2B5EF4-FFF2-40B4-BE49-F238E27FC236}">
                <a16:creationId xmlns:a16="http://schemas.microsoft.com/office/drawing/2014/main" id="{7AC33A8C-7BAF-19F4-711D-00DA16A9D9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7980" y="534974"/>
            <a:ext cx="2555776" cy="612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03648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81200" y="604737"/>
            <a:ext cx="8229600" cy="490066"/>
          </a:xfrm>
        </p:spPr>
        <p:txBody>
          <a:bodyPr>
            <a:noAutofit/>
          </a:bodyPr>
          <a:lstStyle/>
          <a:p>
            <a:r>
              <a:rPr lang="es-CO" sz="2800" b="1" dirty="0"/>
              <a:t>INSUMOS PARA LA CONSTRUCCIÓN TCA</a:t>
            </a:r>
          </a:p>
        </p:txBody>
      </p:sp>
      <p:sp>
        <p:nvSpPr>
          <p:cNvPr id="10" name="9 Rectángulo redondeado"/>
          <p:cNvSpPr/>
          <p:nvPr/>
        </p:nvSpPr>
        <p:spPr>
          <a:xfrm>
            <a:off x="6672064" y="2204864"/>
            <a:ext cx="3240360" cy="432048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1400" dirty="0"/>
              <a:t>Tabla de Retención Documental Ver. 2020</a:t>
            </a:r>
          </a:p>
        </p:txBody>
      </p:sp>
      <p:pic>
        <p:nvPicPr>
          <p:cNvPr id="1027" name="Picture 3">
            <a:hlinkClick r:id="rId2" action="ppaction://hlinkfile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10"/>
          <a:stretch/>
        </p:blipFill>
        <p:spPr bwMode="auto">
          <a:xfrm>
            <a:off x="7433481" y="2627314"/>
            <a:ext cx="1385131" cy="160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513" y="1556792"/>
            <a:ext cx="4631479" cy="3261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1129" y="5517232"/>
            <a:ext cx="1003128" cy="88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1096" y="5661249"/>
            <a:ext cx="1306823" cy="6331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4 Conector recto"/>
          <p:cNvCxnSpPr/>
          <p:nvPr/>
        </p:nvCxnSpPr>
        <p:spPr>
          <a:xfrm>
            <a:off x="2207568" y="5085184"/>
            <a:ext cx="74888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4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76" t="14565" r="13476" b="12301"/>
          <a:stretch/>
        </p:blipFill>
        <p:spPr bwMode="auto">
          <a:xfrm>
            <a:off x="6658286" y="5777969"/>
            <a:ext cx="517834" cy="4866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35587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86372" y="603889"/>
            <a:ext cx="8219256" cy="490066"/>
          </a:xfrm>
        </p:spPr>
        <p:txBody>
          <a:bodyPr>
            <a:noAutofit/>
          </a:bodyPr>
          <a:lstStyle/>
          <a:p>
            <a:r>
              <a:rPr lang="es-CO" sz="2400" b="1" dirty="0"/>
              <a:t>COMPONENTES TCA – Tabla de Control de Acceso- TCA</a:t>
            </a:r>
          </a:p>
        </p:txBody>
      </p:sp>
      <p:sp>
        <p:nvSpPr>
          <p:cNvPr id="4" name="3 Rectángulo redondeado"/>
          <p:cNvSpPr/>
          <p:nvPr/>
        </p:nvSpPr>
        <p:spPr>
          <a:xfrm>
            <a:off x="2279576" y="2348880"/>
            <a:ext cx="3672408" cy="504056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/>
              <a:t>Modelo Conceptual</a:t>
            </a:r>
          </a:p>
        </p:txBody>
      </p:sp>
      <p:sp>
        <p:nvSpPr>
          <p:cNvPr id="5" name="4 Rectángulo redondeado"/>
          <p:cNvSpPr/>
          <p:nvPr/>
        </p:nvSpPr>
        <p:spPr>
          <a:xfrm>
            <a:off x="2279576" y="4797152"/>
            <a:ext cx="3672408" cy="504056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/>
              <a:t>Instrumentación Tecnológica</a:t>
            </a:r>
          </a:p>
        </p:txBody>
      </p:sp>
      <p:sp>
        <p:nvSpPr>
          <p:cNvPr id="6" name="5 Abrir llave"/>
          <p:cNvSpPr/>
          <p:nvPr/>
        </p:nvSpPr>
        <p:spPr>
          <a:xfrm>
            <a:off x="6384032" y="1663640"/>
            <a:ext cx="720080" cy="1837368"/>
          </a:xfrm>
          <a:prstGeom prst="leftBrace">
            <a:avLst>
              <a:gd name="adj1" fmla="val 87500"/>
              <a:gd name="adj2" fmla="val 50000"/>
            </a:avLst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7" name="6 CuadroTexto"/>
          <p:cNvSpPr txBox="1"/>
          <p:nvPr/>
        </p:nvSpPr>
        <p:spPr>
          <a:xfrm>
            <a:off x="7104112" y="1879664"/>
            <a:ext cx="324036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dirty="0"/>
              <a:t>Variables TCA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CO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dirty="0"/>
              <a:t>Público objeto y ámbito de aplicación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CO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dirty="0"/>
              <a:t>Calificación de la información</a:t>
            </a:r>
          </a:p>
        </p:txBody>
      </p:sp>
      <p:sp>
        <p:nvSpPr>
          <p:cNvPr id="8" name="7 Abrir llave"/>
          <p:cNvSpPr/>
          <p:nvPr/>
        </p:nvSpPr>
        <p:spPr>
          <a:xfrm>
            <a:off x="6384032" y="4111912"/>
            <a:ext cx="720080" cy="1837368"/>
          </a:xfrm>
          <a:prstGeom prst="leftBrace">
            <a:avLst>
              <a:gd name="adj1" fmla="val 87500"/>
              <a:gd name="adj2" fmla="val 50000"/>
            </a:avLst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8 CuadroTexto"/>
          <p:cNvSpPr txBox="1"/>
          <p:nvPr/>
        </p:nvSpPr>
        <p:spPr>
          <a:xfrm>
            <a:off x="7104112" y="4327936"/>
            <a:ext cx="324036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dirty="0"/>
              <a:t>Metadatos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CO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dirty="0" err="1"/>
              <a:t>Anonimización</a:t>
            </a:r>
            <a:endParaRPr lang="es-CO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CO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dirty="0"/>
              <a:t>Implementación TCA en SGDEA</a:t>
            </a:r>
          </a:p>
        </p:txBody>
      </p:sp>
    </p:spTree>
    <p:extLst>
      <p:ext uri="{BB962C8B-B14F-4D97-AF65-F5344CB8AC3E}">
        <p14:creationId xmlns:p14="http://schemas.microsoft.com/office/powerpoint/2010/main" val="12689378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81200" y="836712"/>
            <a:ext cx="8229600" cy="490066"/>
          </a:xfrm>
        </p:spPr>
        <p:txBody>
          <a:bodyPr>
            <a:noAutofit/>
          </a:bodyPr>
          <a:lstStyle/>
          <a:p>
            <a:pPr algn="l"/>
            <a:r>
              <a:rPr lang="es-CO" sz="2800" b="1" dirty="0"/>
              <a:t>COMPONENTES TCA – Tabla de Control de Acceso-TCA</a:t>
            </a:r>
          </a:p>
        </p:txBody>
      </p:sp>
      <p:sp>
        <p:nvSpPr>
          <p:cNvPr id="4" name="3 Rectángulo redondeado"/>
          <p:cNvSpPr/>
          <p:nvPr/>
        </p:nvSpPr>
        <p:spPr>
          <a:xfrm>
            <a:off x="2351584" y="3394160"/>
            <a:ext cx="3672408" cy="504056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2400" dirty="0"/>
              <a:t>Modelo Conceptual</a:t>
            </a:r>
          </a:p>
        </p:txBody>
      </p:sp>
      <p:sp>
        <p:nvSpPr>
          <p:cNvPr id="6" name="5 Abrir llave"/>
          <p:cNvSpPr/>
          <p:nvPr/>
        </p:nvSpPr>
        <p:spPr>
          <a:xfrm>
            <a:off x="6456040" y="2270192"/>
            <a:ext cx="720080" cy="2714824"/>
          </a:xfrm>
          <a:prstGeom prst="leftBrace">
            <a:avLst>
              <a:gd name="adj1" fmla="val 87500"/>
              <a:gd name="adj2" fmla="val 50000"/>
            </a:avLst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O" sz="2400"/>
          </a:p>
        </p:txBody>
      </p:sp>
      <p:sp>
        <p:nvSpPr>
          <p:cNvPr id="7" name="6 CuadroTexto"/>
          <p:cNvSpPr txBox="1"/>
          <p:nvPr/>
        </p:nvSpPr>
        <p:spPr>
          <a:xfrm>
            <a:off x="7578321" y="2307360"/>
            <a:ext cx="324036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sz="2400" dirty="0"/>
              <a:t>Variables TCA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CO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sz="2400" dirty="0"/>
              <a:t>Público objeto y ámbito de aplicación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CO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sz="2400" dirty="0"/>
              <a:t>Calificación de la información</a:t>
            </a:r>
          </a:p>
        </p:txBody>
      </p:sp>
    </p:spTree>
    <p:extLst>
      <p:ext uri="{BB962C8B-B14F-4D97-AF65-F5344CB8AC3E}">
        <p14:creationId xmlns:p14="http://schemas.microsoft.com/office/powerpoint/2010/main" val="20403128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19536" y="611513"/>
            <a:ext cx="8229600" cy="490066"/>
          </a:xfrm>
        </p:spPr>
        <p:txBody>
          <a:bodyPr>
            <a:noAutofit/>
          </a:bodyPr>
          <a:lstStyle/>
          <a:p>
            <a:r>
              <a:rPr lang="es-CO" sz="2800" b="1" dirty="0"/>
              <a:t>VARIABLES TCA – Tabla de Control de Acceso-TCA</a:t>
            </a:r>
          </a:p>
        </p:txBody>
      </p:sp>
      <p:graphicFrame>
        <p:nvGraphicFramePr>
          <p:cNvPr id="3" name="2 Diagrama"/>
          <p:cNvGraphicFramePr/>
          <p:nvPr>
            <p:extLst>
              <p:ext uri="{D42A27DB-BD31-4B8C-83A1-F6EECF244321}">
                <p14:modId xmlns:p14="http://schemas.microsoft.com/office/powerpoint/2010/main" val="2210069993"/>
              </p:ext>
            </p:extLst>
          </p:nvPr>
        </p:nvGraphicFramePr>
        <p:xfrm>
          <a:off x="695400" y="1844824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9 Rectángulo redondeado"/>
          <p:cNvSpPr/>
          <p:nvPr/>
        </p:nvSpPr>
        <p:spPr>
          <a:xfrm>
            <a:off x="6215336" y="2220640"/>
            <a:ext cx="3240360" cy="504056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>
                <a:solidFill>
                  <a:schemeClr val="tx1"/>
                </a:solidFill>
              </a:rPr>
              <a:t>Información Pública</a:t>
            </a:r>
          </a:p>
        </p:txBody>
      </p:sp>
      <p:sp>
        <p:nvSpPr>
          <p:cNvPr id="11" name="10 Rectángulo redondeado"/>
          <p:cNvSpPr/>
          <p:nvPr/>
        </p:nvSpPr>
        <p:spPr>
          <a:xfrm>
            <a:off x="7151440" y="3732808"/>
            <a:ext cx="3240360" cy="504056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>
                <a:solidFill>
                  <a:schemeClr val="tx1"/>
                </a:solidFill>
              </a:rPr>
              <a:t>Información Pública Reservada</a:t>
            </a:r>
          </a:p>
        </p:txBody>
      </p:sp>
      <p:sp>
        <p:nvSpPr>
          <p:cNvPr id="12" name="11 Rectángulo redondeado"/>
          <p:cNvSpPr/>
          <p:nvPr/>
        </p:nvSpPr>
        <p:spPr>
          <a:xfrm>
            <a:off x="7151440" y="4380880"/>
            <a:ext cx="3240360" cy="504056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>
                <a:solidFill>
                  <a:schemeClr val="tx1"/>
                </a:solidFill>
              </a:rPr>
              <a:t>Información Pública Clasificada</a:t>
            </a:r>
          </a:p>
        </p:txBody>
      </p:sp>
    </p:spTree>
    <p:extLst>
      <p:ext uri="{BB962C8B-B14F-4D97-AF65-F5344CB8AC3E}">
        <p14:creationId xmlns:p14="http://schemas.microsoft.com/office/powerpoint/2010/main" val="41171822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51584" y="622244"/>
            <a:ext cx="7739296" cy="490066"/>
          </a:xfrm>
        </p:spPr>
        <p:txBody>
          <a:bodyPr>
            <a:noAutofit/>
          </a:bodyPr>
          <a:lstStyle/>
          <a:p>
            <a:r>
              <a:rPr lang="es-CO" sz="2800" b="1" dirty="0"/>
              <a:t>PÚBLICO OBJETO Y ÁMBITO DE APLICACIÓN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3566" y="2780012"/>
            <a:ext cx="3236913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12 Imagen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7146" y="1526735"/>
            <a:ext cx="1512168" cy="1171996"/>
          </a:xfrm>
          <a:prstGeom prst="rect">
            <a:avLst/>
          </a:prstGeom>
          <a:noFill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9155" y="2932172"/>
            <a:ext cx="1118741" cy="1118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69" t="16016" r="14339" b="17830"/>
          <a:stretch/>
        </p:blipFill>
        <p:spPr bwMode="auto">
          <a:xfrm>
            <a:off x="9501586" y="4429437"/>
            <a:ext cx="1405720" cy="14177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5 Conector recto de flecha"/>
          <p:cNvCxnSpPr>
            <a:endCxn id="13" idx="1"/>
          </p:cNvCxnSpPr>
          <p:nvPr/>
        </p:nvCxnSpPr>
        <p:spPr>
          <a:xfrm flipV="1">
            <a:off x="7686174" y="2112733"/>
            <a:ext cx="1780972" cy="137925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8 Conector recto de flecha"/>
          <p:cNvCxnSpPr>
            <a:endCxn id="2051" idx="1"/>
          </p:cNvCxnSpPr>
          <p:nvPr/>
        </p:nvCxnSpPr>
        <p:spPr>
          <a:xfrm flipV="1">
            <a:off x="7614166" y="3491543"/>
            <a:ext cx="1924988" cy="44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14 Conector recto de flecha"/>
          <p:cNvCxnSpPr>
            <a:endCxn id="2052" idx="1"/>
          </p:cNvCxnSpPr>
          <p:nvPr/>
        </p:nvCxnSpPr>
        <p:spPr>
          <a:xfrm>
            <a:off x="7614166" y="3491986"/>
            <a:ext cx="1887420" cy="1646341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8642" y="2330014"/>
            <a:ext cx="2838222" cy="280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15 Rectángulo redondeado"/>
          <p:cNvSpPr/>
          <p:nvPr/>
        </p:nvSpPr>
        <p:spPr>
          <a:xfrm>
            <a:off x="9539154" y="2616843"/>
            <a:ext cx="1368152" cy="233440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/>
              <a:t>Contraloría</a:t>
            </a:r>
          </a:p>
        </p:txBody>
      </p:sp>
      <p:sp>
        <p:nvSpPr>
          <p:cNvPr id="22" name="21 Rectángulo redondeado"/>
          <p:cNvSpPr/>
          <p:nvPr/>
        </p:nvSpPr>
        <p:spPr>
          <a:xfrm>
            <a:off x="9539154" y="3947711"/>
            <a:ext cx="1368152" cy="233440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/>
              <a:t>Ciudadanía</a:t>
            </a:r>
          </a:p>
        </p:txBody>
      </p:sp>
      <p:sp>
        <p:nvSpPr>
          <p:cNvPr id="23" name="22 Rectángulo redondeado"/>
          <p:cNvSpPr/>
          <p:nvPr/>
        </p:nvSpPr>
        <p:spPr>
          <a:xfrm>
            <a:off x="9539154" y="5833567"/>
            <a:ext cx="1368152" cy="233440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/>
              <a:t>E. Control</a:t>
            </a:r>
          </a:p>
        </p:txBody>
      </p:sp>
    </p:spTree>
    <p:extLst>
      <p:ext uri="{BB962C8B-B14F-4D97-AF65-F5344CB8AC3E}">
        <p14:creationId xmlns:p14="http://schemas.microsoft.com/office/powerpoint/2010/main" val="25520683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62370" y="409171"/>
            <a:ext cx="7276193" cy="490066"/>
          </a:xfrm>
        </p:spPr>
        <p:txBody>
          <a:bodyPr>
            <a:noAutofit/>
          </a:bodyPr>
          <a:lstStyle/>
          <a:p>
            <a:r>
              <a:rPr lang="es-CO" sz="2800" b="1" dirty="0"/>
              <a:t>CALIFICACIÓN DE LA INFORMACIÓN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7528" y="1413049"/>
            <a:ext cx="8658263" cy="26007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Rectángulo redondeado"/>
          <p:cNvSpPr/>
          <p:nvPr/>
        </p:nvSpPr>
        <p:spPr>
          <a:xfrm>
            <a:off x="5356693" y="4489125"/>
            <a:ext cx="3187579" cy="2013207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4" name="13 Rectángulo redondeado"/>
          <p:cNvSpPr/>
          <p:nvPr/>
        </p:nvSpPr>
        <p:spPr>
          <a:xfrm>
            <a:off x="3333705" y="1106718"/>
            <a:ext cx="2520280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/>
              <a:t>Series</a:t>
            </a:r>
          </a:p>
        </p:txBody>
      </p:sp>
      <p:sp>
        <p:nvSpPr>
          <p:cNvPr id="16" name="15 Rectángulo redondeado"/>
          <p:cNvSpPr/>
          <p:nvPr/>
        </p:nvSpPr>
        <p:spPr>
          <a:xfrm>
            <a:off x="6724844" y="1096838"/>
            <a:ext cx="2520280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 err="1"/>
              <a:t>Subseries</a:t>
            </a:r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6513761" y="6070284"/>
            <a:ext cx="324036" cy="2880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2800" dirty="0">
                <a:solidFill>
                  <a:srgbClr val="7030A0"/>
                </a:solidFill>
              </a:rPr>
              <a:t>+</a:t>
            </a:r>
          </a:p>
        </p:txBody>
      </p:sp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3632" y="4240625"/>
            <a:ext cx="2501053" cy="24746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8433" y="4797443"/>
            <a:ext cx="1597238" cy="902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3">
            <a:hlinkClick r:id="rId5" action="ppaction://hlinkfile"/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10"/>
          <a:stretch/>
        </p:blipFill>
        <p:spPr bwMode="auto">
          <a:xfrm>
            <a:off x="6988291" y="5838310"/>
            <a:ext cx="509414" cy="592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5 Conector recto de flecha"/>
          <p:cNvCxnSpPr>
            <a:cxnSpLocks/>
          </p:cNvCxnSpPr>
          <p:nvPr/>
        </p:nvCxnSpPr>
        <p:spPr>
          <a:xfrm flipH="1">
            <a:off x="8040216" y="3619701"/>
            <a:ext cx="723329" cy="745403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3321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81200" y="1138734"/>
            <a:ext cx="8229600" cy="490066"/>
          </a:xfrm>
        </p:spPr>
        <p:txBody>
          <a:bodyPr>
            <a:noAutofit/>
          </a:bodyPr>
          <a:lstStyle/>
          <a:p>
            <a:r>
              <a:rPr lang="es-CO" sz="2400" b="1" dirty="0"/>
              <a:t>COMPONENTES TCA – Tablas de Control de Acceso-TCA</a:t>
            </a:r>
          </a:p>
        </p:txBody>
      </p:sp>
      <p:sp>
        <p:nvSpPr>
          <p:cNvPr id="5" name="4 Rectángulo redondeado"/>
          <p:cNvSpPr/>
          <p:nvPr/>
        </p:nvSpPr>
        <p:spPr>
          <a:xfrm>
            <a:off x="2279576" y="3573016"/>
            <a:ext cx="3672408" cy="504056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/>
              <a:t>Instrumentación Tecnológica</a:t>
            </a:r>
          </a:p>
        </p:txBody>
      </p:sp>
      <p:sp>
        <p:nvSpPr>
          <p:cNvPr id="8" name="7 Abrir llave"/>
          <p:cNvSpPr/>
          <p:nvPr/>
        </p:nvSpPr>
        <p:spPr>
          <a:xfrm>
            <a:off x="6384032" y="2887776"/>
            <a:ext cx="720080" cy="1837368"/>
          </a:xfrm>
          <a:prstGeom prst="leftBrace">
            <a:avLst>
              <a:gd name="adj1" fmla="val 87500"/>
              <a:gd name="adj2" fmla="val 50000"/>
            </a:avLst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8 CuadroTexto"/>
          <p:cNvSpPr txBox="1"/>
          <p:nvPr/>
        </p:nvSpPr>
        <p:spPr>
          <a:xfrm>
            <a:off x="7104112" y="3103800"/>
            <a:ext cx="324036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dirty="0"/>
              <a:t>Metadatos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CO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dirty="0" err="1"/>
              <a:t>Anonimización</a:t>
            </a:r>
            <a:endParaRPr lang="es-CO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CO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dirty="0"/>
              <a:t>Implementación TCA en SGDEA</a:t>
            </a:r>
          </a:p>
        </p:txBody>
      </p:sp>
    </p:spTree>
    <p:extLst>
      <p:ext uri="{BB962C8B-B14F-4D97-AF65-F5344CB8AC3E}">
        <p14:creationId xmlns:p14="http://schemas.microsoft.com/office/powerpoint/2010/main" val="22666852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038662" y="310221"/>
            <a:ext cx="8229600" cy="490066"/>
          </a:xfrm>
        </p:spPr>
        <p:txBody>
          <a:bodyPr>
            <a:noAutofit/>
          </a:bodyPr>
          <a:lstStyle/>
          <a:p>
            <a:r>
              <a:rPr lang="es-CO" sz="2800" b="1" dirty="0"/>
              <a:t>METADATOS TCA –Tabla de Control de Acceso-TCA</a:t>
            </a:r>
          </a:p>
        </p:txBody>
      </p:sp>
      <p:sp>
        <p:nvSpPr>
          <p:cNvPr id="12" name="11 Rectángulo redondeado"/>
          <p:cNvSpPr/>
          <p:nvPr/>
        </p:nvSpPr>
        <p:spPr>
          <a:xfrm>
            <a:off x="1199456" y="1104876"/>
            <a:ext cx="3240360" cy="504056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>
                <a:solidFill>
                  <a:schemeClr val="tx1"/>
                </a:solidFill>
              </a:rPr>
              <a:t>Información Pública Reservada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32"/>
          <a:stretch/>
        </p:blipFill>
        <p:spPr bwMode="auto">
          <a:xfrm>
            <a:off x="4151785" y="1663836"/>
            <a:ext cx="5548627" cy="15374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14 Rectángulo redondeado"/>
          <p:cNvSpPr/>
          <p:nvPr/>
        </p:nvSpPr>
        <p:spPr>
          <a:xfrm>
            <a:off x="1343472" y="3284939"/>
            <a:ext cx="3240360" cy="504056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>
                <a:solidFill>
                  <a:schemeClr val="tx1"/>
                </a:solidFill>
              </a:rPr>
              <a:t>Información Pública Clasificada</a:t>
            </a:r>
          </a:p>
        </p:txBody>
      </p:sp>
      <p:sp>
        <p:nvSpPr>
          <p:cNvPr id="9" name="8 Rectángulo redondeado"/>
          <p:cNvSpPr/>
          <p:nvPr/>
        </p:nvSpPr>
        <p:spPr>
          <a:xfrm>
            <a:off x="5456312" y="3242633"/>
            <a:ext cx="2223864" cy="504056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>
                <a:solidFill>
                  <a:schemeClr val="tx1"/>
                </a:solidFill>
              </a:rPr>
              <a:t>Información Pública</a:t>
            </a:r>
          </a:p>
        </p:txBody>
      </p:sp>
      <p:grpSp>
        <p:nvGrpSpPr>
          <p:cNvPr id="3" name="Grupo 2">
            <a:extLst>
              <a:ext uri="{FF2B5EF4-FFF2-40B4-BE49-F238E27FC236}">
                <a16:creationId xmlns:a16="http://schemas.microsoft.com/office/drawing/2014/main" id="{1AAB13E8-71C4-9FFB-BB90-485DEC551607}"/>
              </a:ext>
            </a:extLst>
          </p:cNvPr>
          <p:cNvGrpSpPr/>
          <p:nvPr/>
        </p:nvGrpSpPr>
        <p:grpSpPr>
          <a:xfrm>
            <a:off x="4151785" y="3815147"/>
            <a:ext cx="5551439" cy="2836941"/>
            <a:chOff x="2260921" y="3462078"/>
            <a:chExt cx="6443751" cy="3292938"/>
          </a:xfrm>
        </p:grpSpPr>
        <p:pic>
          <p:nvPicPr>
            <p:cNvPr id="4101" name="Picture 5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9180"/>
            <a:stretch/>
          </p:blipFill>
          <p:spPr bwMode="auto">
            <a:xfrm>
              <a:off x="2260921" y="5387321"/>
              <a:ext cx="6440487" cy="13676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100" name="Picture 4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4582"/>
            <a:stretch/>
          </p:blipFill>
          <p:spPr bwMode="auto">
            <a:xfrm>
              <a:off x="2264185" y="3462078"/>
              <a:ext cx="6440487" cy="1829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8965841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47528" y="266702"/>
            <a:ext cx="8229600" cy="490066"/>
          </a:xfrm>
        </p:spPr>
        <p:txBody>
          <a:bodyPr>
            <a:noAutofit/>
          </a:bodyPr>
          <a:lstStyle/>
          <a:p>
            <a:r>
              <a:rPr lang="es-CO" sz="2800" b="1" dirty="0"/>
              <a:t>ANONIMIZACIÓN</a:t>
            </a:r>
          </a:p>
        </p:txBody>
      </p:sp>
      <p:sp>
        <p:nvSpPr>
          <p:cNvPr id="15" name="14 Rectángulo redondeado"/>
          <p:cNvSpPr/>
          <p:nvPr/>
        </p:nvSpPr>
        <p:spPr>
          <a:xfrm>
            <a:off x="4609381" y="938014"/>
            <a:ext cx="3240360" cy="504056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>
                <a:solidFill>
                  <a:schemeClr val="tx1"/>
                </a:solidFill>
              </a:rPr>
              <a:t>Información Pública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1704" y="1556792"/>
            <a:ext cx="5595714" cy="25571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9776" y="4127722"/>
            <a:ext cx="4455622" cy="23469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2489330" y="1556792"/>
            <a:ext cx="461665" cy="237626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vert270" wrap="square" rtlCol="0">
            <a:spAutoFit/>
          </a:bodyPr>
          <a:lstStyle/>
          <a:p>
            <a:pPr algn="ctr"/>
            <a:r>
              <a:rPr lang="es-CO" dirty="0"/>
              <a:t>METADATOS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2489331" y="4178374"/>
            <a:ext cx="461665" cy="212112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vert270" wrap="square" rtlCol="0">
            <a:spAutoFit/>
          </a:bodyPr>
          <a:lstStyle/>
          <a:p>
            <a:pPr algn="ctr"/>
            <a:r>
              <a:rPr lang="es-CO" dirty="0"/>
              <a:t>OBJETOS DIGITALES</a:t>
            </a:r>
          </a:p>
        </p:txBody>
      </p:sp>
    </p:spTree>
    <p:extLst>
      <p:ext uri="{BB962C8B-B14F-4D97-AF65-F5344CB8AC3E}">
        <p14:creationId xmlns:p14="http://schemas.microsoft.com/office/powerpoint/2010/main" val="5933116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39237" y="722297"/>
            <a:ext cx="8229600" cy="490066"/>
          </a:xfrm>
        </p:spPr>
        <p:txBody>
          <a:bodyPr>
            <a:noAutofit/>
          </a:bodyPr>
          <a:lstStyle/>
          <a:p>
            <a:r>
              <a:rPr lang="es-CO" sz="2800" b="1" dirty="0"/>
              <a:t>IMPLEMENTACIÓN TCA EN SGDEA</a:t>
            </a:r>
          </a:p>
        </p:txBody>
      </p:sp>
      <p:grpSp>
        <p:nvGrpSpPr>
          <p:cNvPr id="4" name="Grupo 3">
            <a:extLst>
              <a:ext uri="{FF2B5EF4-FFF2-40B4-BE49-F238E27FC236}">
                <a16:creationId xmlns:a16="http://schemas.microsoft.com/office/drawing/2014/main" id="{359592D2-3A59-EC80-98B8-91EA58446E7F}"/>
              </a:ext>
            </a:extLst>
          </p:cNvPr>
          <p:cNvGrpSpPr/>
          <p:nvPr/>
        </p:nvGrpSpPr>
        <p:grpSpPr>
          <a:xfrm>
            <a:off x="1816464" y="2152215"/>
            <a:ext cx="2592288" cy="3331890"/>
            <a:chOff x="35496" y="1412776"/>
            <a:chExt cx="3361434" cy="4320480"/>
          </a:xfrm>
        </p:grpSpPr>
        <p:pic>
          <p:nvPicPr>
            <p:cNvPr id="8" name="7 Imagen"/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496" y="1412776"/>
              <a:ext cx="1512168" cy="1171996"/>
            </a:xfrm>
            <a:prstGeom prst="rect">
              <a:avLst/>
            </a:prstGeom>
            <a:noFill/>
          </p:spPr>
        </p:pic>
        <p:pic>
          <p:nvPicPr>
            <p:cNvPr id="9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2886323"/>
              <a:ext cx="1118741" cy="111874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" name="Picture 4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069" t="16016" r="14339" b="17830"/>
            <a:stretch/>
          </p:blipFill>
          <p:spPr bwMode="auto">
            <a:xfrm>
              <a:off x="141944" y="4315477"/>
              <a:ext cx="1405720" cy="14177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2" name="Picture 6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25816" y="2708920"/>
              <a:ext cx="1571114" cy="155455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cxnSp>
          <p:nvCxnSpPr>
            <p:cNvPr id="5" name="4 Conector recto de flecha"/>
            <p:cNvCxnSpPr>
              <a:stCxn id="8" idx="3"/>
              <a:endCxn id="12" idx="0"/>
            </p:cNvCxnSpPr>
            <p:nvPr/>
          </p:nvCxnSpPr>
          <p:spPr>
            <a:xfrm>
              <a:off x="1547664" y="1998774"/>
              <a:ext cx="1063709" cy="710146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6 Conector recto de flecha"/>
            <p:cNvCxnSpPr>
              <a:stCxn id="9" idx="3"/>
            </p:cNvCxnSpPr>
            <p:nvPr/>
          </p:nvCxnSpPr>
          <p:spPr>
            <a:xfrm flipV="1">
              <a:off x="1298253" y="3445693"/>
              <a:ext cx="527563" cy="1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15 Conector recto de flecha"/>
            <p:cNvCxnSpPr>
              <a:stCxn id="10" idx="3"/>
              <a:endCxn id="12" idx="2"/>
            </p:cNvCxnSpPr>
            <p:nvPr/>
          </p:nvCxnSpPr>
          <p:spPr>
            <a:xfrm flipV="1">
              <a:off x="1547664" y="4263477"/>
              <a:ext cx="1063709" cy="76089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24 Rectángulo redondeado"/>
          <p:cNvSpPr/>
          <p:nvPr/>
        </p:nvSpPr>
        <p:spPr>
          <a:xfrm>
            <a:off x="4464127" y="1724216"/>
            <a:ext cx="6048672" cy="504056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/>
              <a:t>Sistema de Gestión de Documentos Electrónicos de Archivo</a:t>
            </a:r>
          </a:p>
        </p:txBody>
      </p:sp>
      <p:sp>
        <p:nvSpPr>
          <p:cNvPr id="3" name="2 Rectángulo"/>
          <p:cNvSpPr/>
          <p:nvPr/>
        </p:nvSpPr>
        <p:spPr>
          <a:xfrm>
            <a:off x="1518552" y="5877272"/>
            <a:ext cx="3001394" cy="288032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/>
              <a:t>Usuarios</a:t>
            </a:r>
          </a:p>
        </p:txBody>
      </p:sp>
      <p:sp>
        <p:nvSpPr>
          <p:cNvPr id="13" name="12 Rectángulo"/>
          <p:cNvSpPr/>
          <p:nvPr/>
        </p:nvSpPr>
        <p:spPr>
          <a:xfrm>
            <a:off x="4579478" y="5877272"/>
            <a:ext cx="3001394" cy="28803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/>
              <a:t>Roles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7635464" y="5877272"/>
            <a:ext cx="3001394" cy="28803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/>
              <a:t>Permisos</a:t>
            </a:r>
          </a:p>
        </p:txBody>
      </p:sp>
      <p:sp>
        <p:nvSpPr>
          <p:cNvPr id="15" name="14 Rectángulo"/>
          <p:cNvSpPr/>
          <p:nvPr/>
        </p:nvSpPr>
        <p:spPr>
          <a:xfrm>
            <a:off x="3215680" y="6453336"/>
            <a:ext cx="3001394" cy="2880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/>
              <a:t>Acceso</a:t>
            </a:r>
          </a:p>
        </p:txBody>
      </p:sp>
      <p:sp>
        <p:nvSpPr>
          <p:cNvPr id="17" name="16 Rectángulo"/>
          <p:cNvSpPr/>
          <p:nvPr/>
        </p:nvSpPr>
        <p:spPr>
          <a:xfrm>
            <a:off x="6406974" y="6453336"/>
            <a:ext cx="3001394" cy="2880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>
                <a:solidFill>
                  <a:schemeClr val="tx1"/>
                </a:solidFill>
              </a:rPr>
              <a:t>Acción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4128" y="2362567"/>
            <a:ext cx="5886117" cy="33181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101687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31187" y="342687"/>
            <a:ext cx="7919526" cy="490066"/>
          </a:xfrm>
        </p:spPr>
        <p:txBody>
          <a:bodyPr>
            <a:noAutofit/>
          </a:bodyPr>
          <a:lstStyle/>
          <a:p>
            <a:r>
              <a:rPr lang="es-CO" sz="2400" b="1" dirty="0"/>
              <a:t>BENEFICIOS DE LA IMPLEMENTACIÓN JERARQUIZADA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839416" y="1119805"/>
            <a:ext cx="1094521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dirty="0"/>
              <a:t>Es posible asignar una </a:t>
            </a:r>
            <a:r>
              <a:rPr lang="es-CO" u="sng" dirty="0"/>
              <a:t>calificación distinta </a:t>
            </a:r>
            <a:r>
              <a:rPr lang="es-CO" dirty="0"/>
              <a:t>para agrupaciones de la </a:t>
            </a:r>
            <a:r>
              <a:rPr lang="es-CO" u="sng" dirty="0"/>
              <a:t>misma categoría</a:t>
            </a:r>
            <a:r>
              <a:rPr lang="es-CO" dirty="0"/>
              <a:t>, en relación directa con la oficina productora que la genera.</a:t>
            </a:r>
          </a:p>
          <a:p>
            <a:endParaRPr lang="es-CO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dirty="0"/>
              <a:t>Permite que con un solo registro de información se justifique la </a:t>
            </a:r>
            <a:r>
              <a:rPr lang="es-CO" u="sng" dirty="0"/>
              <a:t>Clasificación</a:t>
            </a:r>
            <a:r>
              <a:rPr lang="es-CO" dirty="0"/>
              <a:t> o </a:t>
            </a:r>
            <a:r>
              <a:rPr lang="es-CO" u="sng" dirty="0"/>
              <a:t>Reserva</a:t>
            </a:r>
            <a:r>
              <a:rPr lang="es-CO" dirty="0"/>
              <a:t> de toda la información subordinada. </a:t>
            </a:r>
          </a:p>
          <a:p>
            <a:endParaRPr lang="es-CO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dirty="0"/>
              <a:t>La calificación de acceso se </a:t>
            </a:r>
            <a:r>
              <a:rPr lang="es-CO" u="sng" dirty="0"/>
              <a:t>hereda automáticamente  </a:t>
            </a:r>
            <a:r>
              <a:rPr lang="es-CO" dirty="0"/>
              <a:t>desde los niveles superiores a los inferiores del cuadro de organización del fondo.</a:t>
            </a:r>
          </a:p>
          <a:p>
            <a:endParaRPr lang="es-CO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dirty="0"/>
              <a:t>Soporta la </a:t>
            </a:r>
            <a:r>
              <a:rPr lang="es-CO" u="sng" dirty="0"/>
              <a:t>interrupción de la calificación de acceso </a:t>
            </a:r>
            <a:r>
              <a:rPr lang="es-CO" dirty="0"/>
              <a:t>en cualquiera de los contenidos subordinados, para cambios específicos.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CO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dirty="0"/>
              <a:t>Permite vincular condiciones específicas de control de acceso en los niveles inferiores, </a:t>
            </a:r>
            <a:r>
              <a:rPr lang="es-CO" u="sng" dirty="0"/>
              <a:t>garantizando el acceso y la protección de habeas data </a:t>
            </a:r>
            <a:r>
              <a:rPr lang="es-CO" dirty="0"/>
              <a:t>para los titulares. </a:t>
            </a:r>
          </a:p>
        </p:txBody>
      </p:sp>
      <p:pic>
        <p:nvPicPr>
          <p:cNvPr id="5" name="4 Imagen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4368" y="5157192"/>
            <a:ext cx="1035408" cy="647976"/>
          </a:xfrm>
          <a:prstGeom prst="rect">
            <a:avLst/>
          </a:prstGeom>
          <a:noFill/>
        </p:spPr>
      </p:pic>
      <p:pic>
        <p:nvPicPr>
          <p:cNvPr id="7" name="6 Imagen">
            <a:hlinkClick r:id="rId4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2904" y="5157192"/>
            <a:ext cx="1035272" cy="647976"/>
          </a:xfrm>
          <a:prstGeom prst="rect">
            <a:avLst/>
          </a:prstGeom>
          <a:noFill/>
        </p:spPr>
      </p:pic>
      <p:pic>
        <p:nvPicPr>
          <p:cNvPr id="8" name="7 Imagen">
            <a:hlinkClick r:id="rId5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2368" y="5085184"/>
            <a:ext cx="1007976" cy="719984"/>
          </a:xfrm>
          <a:prstGeom prst="rect">
            <a:avLst/>
          </a:prstGeom>
          <a:noFill/>
        </p:spPr>
      </p:pic>
      <p:pic>
        <p:nvPicPr>
          <p:cNvPr id="9" name="8 Imagen">
            <a:hlinkClick r:id="rId6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7240" y="5157192"/>
            <a:ext cx="1035272" cy="647976"/>
          </a:xfrm>
          <a:prstGeom prst="rect">
            <a:avLst/>
          </a:prstGeom>
          <a:noFill/>
        </p:spPr>
      </p:pic>
      <p:sp>
        <p:nvSpPr>
          <p:cNvPr id="10" name="9 Rectángulo redondeado"/>
          <p:cNvSpPr/>
          <p:nvPr/>
        </p:nvSpPr>
        <p:spPr>
          <a:xfrm>
            <a:off x="2900352" y="5859856"/>
            <a:ext cx="1368152" cy="233440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900" dirty="0"/>
              <a:t>Política de Tratamiento Datos Personales</a:t>
            </a:r>
          </a:p>
        </p:txBody>
      </p:sp>
      <p:sp>
        <p:nvSpPr>
          <p:cNvPr id="11" name="10 Rectángulo redondeado"/>
          <p:cNvSpPr/>
          <p:nvPr/>
        </p:nvSpPr>
        <p:spPr>
          <a:xfrm>
            <a:off x="4447352" y="5877272"/>
            <a:ext cx="1368152" cy="233440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900" dirty="0"/>
              <a:t>Transparencia y Acceso Información Pública</a:t>
            </a:r>
          </a:p>
        </p:txBody>
      </p:sp>
      <p:sp>
        <p:nvSpPr>
          <p:cNvPr id="12" name="11 Rectángulo redondeado"/>
          <p:cNvSpPr/>
          <p:nvPr/>
        </p:nvSpPr>
        <p:spPr>
          <a:xfrm>
            <a:off x="5951984" y="5877272"/>
            <a:ext cx="1368152" cy="233440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900" dirty="0"/>
              <a:t>Seguridad y Privacidad de la Información</a:t>
            </a:r>
          </a:p>
        </p:txBody>
      </p:sp>
      <p:sp>
        <p:nvSpPr>
          <p:cNvPr id="13" name="12 Rectángulo redondeado"/>
          <p:cNvSpPr/>
          <p:nvPr/>
        </p:nvSpPr>
        <p:spPr>
          <a:xfrm>
            <a:off x="7464152" y="5877272"/>
            <a:ext cx="1368152" cy="233440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900" dirty="0"/>
              <a:t>Solicitudes Acceso Información Pública</a:t>
            </a:r>
          </a:p>
        </p:txBody>
      </p:sp>
      <p:sp>
        <p:nvSpPr>
          <p:cNvPr id="16" name="15 Rectángulo"/>
          <p:cNvSpPr/>
          <p:nvPr/>
        </p:nvSpPr>
        <p:spPr>
          <a:xfrm>
            <a:off x="3670670" y="6309320"/>
            <a:ext cx="1993282" cy="28803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/>
              <a:t>Teoría</a:t>
            </a:r>
          </a:p>
        </p:txBody>
      </p:sp>
      <p:sp>
        <p:nvSpPr>
          <p:cNvPr id="18" name="17 Rectángulo"/>
          <p:cNvSpPr/>
          <p:nvPr/>
        </p:nvSpPr>
        <p:spPr>
          <a:xfrm>
            <a:off x="6190950" y="6309320"/>
            <a:ext cx="1993282" cy="28803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/>
              <a:t>Práctica</a:t>
            </a:r>
          </a:p>
        </p:txBody>
      </p:sp>
    </p:spTree>
    <p:extLst>
      <p:ext uri="{BB962C8B-B14F-4D97-AF65-F5344CB8AC3E}">
        <p14:creationId xmlns:p14="http://schemas.microsoft.com/office/powerpoint/2010/main" val="10767815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3431704" y="2693987"/>
            <a:ext cx="3959324" cy="1470025"/>
          </a:xfrm>
        </p:spPr>
        <p:txBody>
          <a:bodyPr>
            <a:normAutofit/>
          </a:bodyPr>
          <a:lstStyle/>
          <a:p>
            <a:pPr algn="l"/>
            <a:r>
              <a:rPr lang="es-CO" sz="5400" b="1" dirty="0"/>
              <a:t>GRACIAS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9048328" y="5877272"/>
            <a:ext cx="2448272" cy="504056"/>
          </a:xfrm>
        </p:spPr>
        <p:txBody>
          <a:bodyPr>
            <a:normAutofit fontScale="92500" lnSpcReduction="10000"/>
          </a:bodyPr>
          <a:lstStyle/>
          <a:p>
            <a:pPr algn="r"/>
            <a:r>
              <a:rPr lang="es-CO" b="1" dirty="0">
                <a:solidFill>
                  <a:schemeClr val="tx1"/>
                </a:solidFill>
              </a:rPr>
              <a:t>2024-02-29</a:t>
            </a:r>
          </a:p>
        </p:txBody>
      </p:sp>
      <p:pic>
        <p:nvPicPr>
          <p:cNvPr id="4" name="3 Imagen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8368" y="404664"/>
            <a:ext cx="2160240" cy="19442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4670310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584</TotalTime>
  <Words>339</Words>
  <Application>Microsoft Office PowerPoint</Application>
  <PresentationFormat>Panorámica</PresentationFormat>
  <Paragraphs>100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6" baseType="lpstr">
      <vt:lpstr>Arial</vt:lpstr>
      <vt:lpstr>Calibri</vt:lpstr>
      <vt:lpstr>Tema de Office</vt:lpstr>
      <vt:lpstr>Presentación de PowerPoint</vt:lpstr>
      <vt:lpstr>INSUMOS PARA LA CONSTRUCCIÓN TCA</vt:lpstr>
      <vt:lpstr>COMPONENTES TCA – Tabla de Control de Acceso- TCA</vt:lpstr>
      <vt:lpstr>COMPONENTES TCA – Tabla de Control de Acceso-TCA</vt:lpstr>
      <vt:lpstr>VARIABLES TCA – Tabla de Control de Acceso-TCA</vt:lpstr>
      <vt:lpstr>PÚBLICO OBJETO Y ÁMBITO DE APLICACIÓN</vt:lpstr>
      <vt:lpstr>CALIFICACIÓN DE LA INFORMACIÓN</vt:lpstr>
      <vt:lpstr>COMPONENTES TCA – Tablas de Control de Acceso-TCA</vt:lpstr>
      <vt:lpstr>METADATOS TCA –Tabla de Control de Acceso-TCA</vt:lpstr>
      <vt:lpstr>ANONIMIZACIÓN</vt:lpstr>
      <vt:lpstr>IMPLEMENTACIÓN TCA EN SGDEA</vt:lpstr>
      <vt:lpstr>BENEFICIOS DE LA IMPLEMENTACIÓN JERARQUIZADA</vt:lpstr>
      <vt:lpstr>GRACIAS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Tablas de Control de Acceso</dc:title>
  <dc:creator>Leonardo</dc:creator>
  <cp:lastModifiedBy>Fabio Enrique Páez Villamizar</cp:lastModifiedBy>
  <cp:revision>85</cp:revision>
  <dcterms:created xsi:type="dcterms:W3CDTF">2024-02-27T13:01:30Z</dcterms:created>
  <dcterms:modified xsi:type="dcterms:W3CDTF">2024-03-02T15:51:40Z</dcterms:modified>
</cp:coreProperties>
</file>