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5.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3.xml" ContentType="application/vnd.openxmlformats-officedocument.themeOverr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0.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11.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4.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6.xml" ContentType="application/vnd.openxmlformats-officedocument.presentationml.notesSl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17.xml" ContentType="application/vnd.openxmlformats-officedocument.presentationml.notesSl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theme/themeOverride5.xml" ContentType="application/vnd.openxmlformats-officedocument.themeOverr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48" r:id="rId5"/>
  </p:sldMasterIdLst>
  <p:notesMasterIdLst>
    <p:notesMasterId r:id="rId66"/>
  </p:notesMasterIdLst>
  <p:sldIdLst>
    <p:sldId id="257" r:id="rId6"/>
    <p:sldId id="377" r:id="rId7"/>
    <p:sldId id="256" r:id="rId8"/>
    <p:sldId id="363" r:id="rId9"/>
    <p:sldId id="328" r:id="rId10"/>
    <p:sldId id="324" r:id="rId11"/>
    <p:sldId id="282" r:id="rId12"/>
    <p:sldId id="279" r:id="rId13"/>
    <p:sldId id="316" r:id="rId14"/>
    <p:sldId id="412" r:id="rId15"/>
    <p:sldId id="295" r:id="rId16"/>
    <p:sldId id="364" r:id="rId17"/>
    <p:sldId id="294" r:id="rId18"/>
    <p:sldId id="321" r:id="rId19"/>
    <p:sldId id="393" r:id="rId20"/>
    <p:sldId id="365" r:id="rId21"/>
    <p:sldId id="413" r:id="rId22"/>
    <p:sldId id="414" r:id="rId23"/>
    <p:sldId id="415" r:id="rId24"/>
    <p:sldId id="416" r:id="rId25"/>
    <p:sldId id="417" r:id="rId26"/>
    <p:sldId id="418" r:id="rId27"/>
    <p:sldId id="419" r:id="rId28"/>
    <p:sldId id="438" r:id="rId29"/>
    <p:sldId id="420" r:id="rId30"/>
    <p:sldId id="421" r:id="rId31"/>
    <p:sldId id="422" r:id="rId32"/>
    <p:sldId id="423" r:id="rId33"/>
    <p:sldId id="424" r:id="rId34"/>
    <p:sldId id="439" r:id="rId35"/>
    <p:sldId id="425" r:id="rId36"/>
    <p:sldId id="426" r:id="rId37"/>
    <p:sldId id="457" r:id="rId38"/>
    <p:sldId id="427" r:id="rId39"/>
    <p:sldId id="428" r:id="rId40"/>
    <p:sldId id="429" r:id="rId41"/>
    <p:sldId id="430" r:id="rId42"/>
    <p:sldId id="437" r:id="rId43"/>
    <p:sldId id="440" r:id="rId44"/>
    <p:sldId id="432" r:id="rId45"/>
    <p:sldId id="433" r:id="rId46"/>
    <p:sldId id="434" r:id="rId47"/>
    <p:sldId id="435" r:id="rId48"/>
    <p:sldId id="436" r:id="rId49"/>
    <p:sldId id="441" r:id="rId50"/>
    <p:sldId id="442" r:id="rId51"/>
    <p:sldId id="443" r:id="rId52"/>
    <p:sldId id="455" r:id="rId53"/>
    <p:sldId id="454" r:id="rId54"/>
    <p:sldId id="456" r:id="rId55"/>
    <p:sldId id="444" r:id="rId56"/>
    <p:sldId id="445" r:id="rId57"/>
    <p:sldId id="446" r:id="rId58"/>
    <p:sldId id="447" r:id="rId59"/>
    <p:sldId id="448" r:id="rId60"/>
    <p:sldId id="449" r:id="rId61"/>
    <p:sldId id="450" r:id="rId62"/>
    <p:sldId id="451" r:id="rId63"/>
    <p:sldId id="452" r:id="rId64"/>
    <p:sldId id="453" r:id="rId65"/>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ustavo Adolfo Perea Delgado" initials="GAPD" lastIdx="1" clrIdx="0">
    <p:extLst>
      <p:ext uri="{19B8F6BF-5375-455C-9EA6-DF929625EA0E}">
        <p15:presenceInfo xmlns:p15="http://schemas.microsoft.com/office/powerpoint/2012/main" userId="7aa278ed7fbdee78" providerId="Windows Live"/>
      </p:ext>
    </p:extLst>
  </p:cmAuthor>
  <p:cmAuthor id="2" name="Wilfredo Rios Montilla" initials="WRM" lastIdx="1" clrIdx="1">
    <p:extLst>
      <p:ext uri="{19B8F6BF-5375-455C-9EA6-DF929625EA0E}">
        <p15:presenceInfo xmlns:p15="http://schemas.microsoft.com/office/powerpoint/2012/main" userId="671cb5e2bc0589e8"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D25F"/>
    <a:srgbClr val="5BFFA5"/>
    <a:srgbClr val="85FFBC"/>
    <a:srgbClr val="A9131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A111915-BE36-4E01-A7E5-04B1672EAD32}" styleName="Estilo claro 2 - Acento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Estilo medio 1 - Énfasis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147" autoAdjust="0"/>
    <p:restoredTop sz="94206" autoAdjust="0"/>
  </p:normalViewPr>
  <p:slideViewPr>
    <p:cSldViewPr snapToGrid="0" snapToObjects="1">
      <p:cViewPr>
        <p:scale>
          <a:sx n="60" d="100"/>
          <a:sy n="60" d="100"/>
        </p:scale>
        <p:origin x="1254" y="18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10812"/>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presProps" Target="presProps.xml"/><Relationship Id="rId7" Type="http://schemas.openxmlformats.org/officeDocument/2006/relationships/slide" Target="slides/slide2.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commentAuthors" Target="commentAuthor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3" Type="http://schemas.openxmlformats.org/officeDocument/2006/relationships/oleObject" Target="file:///G:\.shortcut-targets-by-id\1-3Wf0ei0hOFWW-AbYakCcx2tmWtJpCj5\ThinkDocs\Informes\Alcaldia%20Rionegro\Informes_Gesti&#243;n_Rionegro_2023\INFORME%20DE%20CRECIMIENTO%20TBS\SFAMROSV01\Crecimiento_BaseDatos_Orario_sv01.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package" Target="../embeddings/Microsoft_Excel_Worksheet2.xlsx"/></Relationships>
</file>

<file path=ppt/charts/_rels/chart5.xml.rels><?xml version="1.0" encoding="UTF-8" standalone="yes"?>
<Relationships xmlns="http://schemas.openxmlformats.org/package/2006/relationships"><Relationship Id="rId3" Type="http://schemas.openxmlformats.org/officeDocument/2006/relationships/oleObject" Target="file:///G:\.shortcut-targets-by-id\1-3Wf0ei0hOFWW-AbYakCcx2tmWtJpCj5\ThinkDocs\Informes\Alcaldia%20Rionegro\ADMINISTRACION\INFORMES%20DE%20GESTION\Informes_Gesti&#243;n_Rionegro_2023\INFORME%20DE%20CRECIMIENTO%20TBS\SFAMROSV02\Crecimiento_BaseDatos_Orario_sv02.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G:\.shortcut-targets-by-id\1-3Wf0ei0hOFWW-AbYakCcx2tmWtJpCj5\ThinkDocs\Informes\Alcaldia%20Rionegro\ADMINISTRACION\INFORMES%20DE%20GESTION\Informes_Gesti&#243;n_Rionegro_2023\Filesytem.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7.xml"/><Relationship Id="rId1" Type="http://schemas.microsoft.com/office/2011/relationships/chartStyle" Target="style7.xml"/><Relationship Id="rId4" Type="http://schemas.openxmlformats.org/officeDocument/2006/relationships/package" Target="../embeddings/Microsoft_Excel_Worksheet3.xlsx"/></Relationships>
</file>

<file path=ppt/charts/_rels/chart8.xml.rels><?xml version="1.0" encoding="UTF-8" standalone="yes"?>
<Relationships xmlns="http://schemas.openxmlformats.org/package/2006/relationships"><Relationship Id="rId3" Type="http://schemas.openxmlformats.org/officeDocument/2006/relationships/oleObject" Target="file:///G:\.shortcut-targets-by-id\1-3Wf0ei0hOFWW-AbYakCcx2tmWtJpCj5\ThinkDocs\Informes\Alcaldia%20Rionegro\ADMINISTRACION\INFORMES%20DE%20GESTION\Informes_Gesti&#243;n_Rionegro_2023\INFORME%20DE%20CRECIMIENTO%20TBS\SFAMROSV03\Crecimiento_BaseDatos_Saymireso_sv03.xlsx" TargetMode="External"/><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oleObject" Target="file:///G:\.shortcut-targets-by-id\1-3Wf0ei0hOFWW-AbYakCcx2tmWtJpCj5\ThinkDocs\Informes\Alcaldia%20Rionegro\ADMINISTRACION\INFORMES%20DE%20GESTION\Informes_Gesti&#243;n_Rionegro_2023\Filesytem.xlsx" TargetMode="External"/><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10.xml"/><Relationship Id="rId1" Type="http://schemas.microsoft.com/office/2011/relationships/chartStyle" Target="style10.xml"/><Relationship Id="rId4" Type="http://schemas.openxmlformats.org/officeDocument/2006/relationships/package" Target="../embeddings/Microsoft_Excel_Worksheet4.xlsx"/></Relationships>
</file>

<file path=ppt/charts/_rels/chart11.xml.rels><?xml version="1.0" encoding="UTF-8" standalone="yes"?>
<Relationships xmlns="http://schemas.openxmlformats.org/package/2006/relationships"><Relationship Id="rId3" Type="http://schemas.openxmlformats.org/officeDocument/2006/relationships/oleObject" Target="file:///G:\.shortcut-targets-by-id\1-3Wf0ei0hOFWW-AbYakCcx2tmWtJpCj5\ThinkDocs\Informes\Alcaldia%20Rionegro\ADMINISTRACION\INFORMES%20DE%20GESTION\Informes_Gesti&#243;n_Rionegro_2023\INFORME%20DE%20CRECIMIENTO%20TBS\SFAMROSV01\Crecimiento_BaseDatos_Orario_sv01.xlsx" TargetMode="External"/><Relationship Id="rId2" Type="http://schemas.microsoft.com/office/2011/relationships/chartColorStyle" Target="colors11.xml"/><Relationship Id="rId1" Type="http://schemas.microsoft.com/office/2011/relationships/chartStyle" Target="style1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00" b="1" i="0" u="none" strike="noStrike" kern="1200" spc="0" baseline="0">
                <a:solidFill>
                  <a:schemeClr val="tx1">
                    <a:lumMod val="65000"/>
                    <a:lumOff val="35000"/>
                  </a:schemeClr>
                </a:solidFill>
                <a:latin typeface="+mn-lt"/>
                <a:ea typeface="+mn-ea"/>
                <a:cs typeface="+mn-cs"/>
              </a:defRPr>
            </a:pPr>
            <a:r>
              <a:rPr lang="es-CO" sz="1600" b="1" dirty="0"/>
              <a:t>HORAS AGOSTO - SEPTIEMBRE - OCTUBRE - NOVIEMBRE</a:t>
            </a:r>
          </a:p>
        </c:rich>
      </c:tx>
      <c:layout>
        <c:manualLayout>
          <c:xMode val="edge"/>
          <c:yMode val="edge"/>
          <c:x val="0.14842540028109241"/>
          <c:y val="4.9216934839666777E-2"/>
        </c:manualLayout>
      </c:layout>
      <c:overlay val="0"/>
      <c:spPr>
        <a:noFill/>
        <a:ln>
          <a:noFill/>
        </a:ln>
        <a:effectLst/>
      </c:spPr>
      <c:txPr>
        <a:bodyPr rot="0" spcFirstLastPara="1" vertOverflow="ellipsis" vert="horz" wrap="square" anchor="ctr" anchorCtr="1"/>
        <a:lstStyle/>
        <a:p>
          <a:pPr>
            <a:defRPr sz="1600" b="1" i="0" u="none" strike="noStrike" kern="1200" spc="0" baseline="0">
              <a:solidFill>
                <a:schemeClr val="tx1">
                  <a:lumMod val="65000"/>
                  <a:lumOff val="35000"/>
                </a:schemeClr>
              </a:solidFill>
              <a:latin typeface="+mn-lt"/>
              <a:ea typeface="+mn-ea"/>
              <a:cs typeface="+mn-cs"/>
            </a:defRPr>
          </a:pPr>
          <a:endParaRPr lang="es-CO"/>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dPt>
            <c:idx val="0"/>
            <c:bubble3D val="0"/>
            <c:spPr>
              <a:solidFill>
                <a:schemeClr val="accent1"/>
              </a:solidFill>
              <a:ln w="25400">
                <a:solidFill>
                  <a:schemeClr val="lt1"/>
                </a:solidFill>
              </a:ln>
              <a:effectLst/>
              <a:sp3d contourW="25400">
                <a:contourClr>
                  <a:schemeClr val="lt1"/>
                </a:contourClr>
              </a:sp3d>
            </c:spPr>
            <c:extLst>
              <c:ext xmlns:c16="http://schemas.microsoft.com/office/drawing/2014/chart" uri="{C3380CC4-5D6E-409C-BE32-E72D297353CC}">
                <c16:uniqueId val="{00000001-D5FF-4CAD-B3F0-D2E7581AC002}"/>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D5FF-4CAD-B3F0-D2E7581AC002}"/>
              </c:ext>
            </c:extLst>
          </c:dPt>
          <c:dPt>
            <c:idx val="2"/>
            <c:bubble3D val="0"/>
            <c:spPr>
              <a:solidFill>
                <a:schemeClr val="accent3"/>
              </a:solidFill>
              <a:ln w="25400">
                <a:solidFill>
                  <a:schemeClr val="lt1"/>
                </a:solidFill>
              </a:ln>
              <a:effectLst/>
              <a:sp3d contourW="25400">
                <a:contourClr>
                  <a:schemeClr val="lt1"/>
                </a:contourClr>
              </a:sp3d>
            </c:spPr>
            <c:extLst>
              <c:ext xmlns:c16="http://schemas.microsoft.com/office/drawing/2014/chart" uri="{C3380CC4-5D6E-409C-BE32-E72D297353CC}">
                <c16:uniqueId val="{00000005-D5FF-4CAD-B3F0-D2E7581AC002}"/>
              </c:ext>
            </c:extLst>
          </c:dPt>
          <c:dLbls>
            <c:dLbl>
              <c:idx val="0"/>
              <c:layout>
                <c:manualLayout>
                  <c:x val="-0.1794378840907212"/>
                  <c:y val="-0.23031716687587972"/>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D5FF-4CAD-B3F0-D2E7581AC002}"/>
                </c:ext>
              </c:extLst>
            </c:dLbl>
            <c:dLbl>
              <c:idx val="1"/>
              <c:layout>
                <c:manualLayout>
                  <c:x val="0.14068846969989252"/>
                  <c:y val="1.2925558218266195E-2"/>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D5FF-4CAD-B3F0-D2E7581AC002}"/>
                </c:ext>
              </c:extLst>
            </c:dLbl>
            <c:dLbl>
              <c:idx val="2"/>
              <c:layout>
                <c:manualLayout>
                  <c:x val="8.5946241078072041E-2"/>
                  <c:y val="9.3829966906310625E-2"/>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D5FF-4CAD-B3F0-D2E7581AC002}"/>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mn-lt"/>
                    <a:ea typeface="+mn-ea"/>
                    <a:cs typeface="+mn-cs"/>
                  </a:defRPr>
                </a:pPr>
                <a:endParaRPr lang="es-CO"/>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'HORAS AGOSTO_NOVIEMBRE 2023'!$E$11:$G$11</c:f>
              <c:strCache>
                <c:ptCount val="3"/>
                <c:pt idx="0">
                  <c:v>ADMINISTRACIÓN</c:v>
                </c:pt>
                <c:pt idx="1">
                  <c:v>MONITOREO</c:v>
                </c:pt>
                <c:pt idx="2">
                  <c:v>SOPORTE</c:v>
                </c:pt>
              </c:strCache>
            </c:strRef>
          </c:cat>
          <c:val>
            <c:numRef>
              <c:f>'HORAS AGOSTO_NOVIEMBRE 2023'!$E$12:$G$12</c:f>
              <c:numCache>
                <c:formatCode>0.00</c:formatCode>
                <c:ptCount val="3"/>
                <c:pt idx="0">
                  <c:v>82.25</c:v>
                </c:pt>
                <c:pt idx="1">
                  <c:v>20</c:v>
                </c:pt>
                <c:pt idx="2">
                  <c:v>18.670000000000002</c:v>
                </c:pt>
              </c:numCache>
            </c:numRef>
          </c:val>
          <c:extLst>
            <c:ext xmlns:c16="http://schemas.microsoft.com/office/drawing/2014/chart" uri="{C3380CC4-5D6E-409C-BE32-E72D297353CC}">
              <c16:uniqueId val="{00000006-D5FF-4CAD-B3F0-D2E7581AC002}"/>
            </c:ext>
          </c:extLst>
        </c:ser>
        <c:dLbls>
          <c:showLegendKey val="0"/>
          <c:showVal val="0"/>
          <c:showCatName val="0"/>
          <c:showSerName val="0"/>
          <c:showPercent val="0"/>
          <c:showBubbleSize val="0"/>
          <c:showLeaderLines val="1"/>
        </c:dLbls>
      </c:pie3DChart>
      <c:spPr>
        <a:noFill/>
        <a:ln>
          <a:noFill/>
        </a:ln>
        <a:effectLst/>
      </c:spPr>
    </c:plotArea>
    <c:legend>
      <c:legendPos val="b"/>
      <c:layout>
        <c:manualLayout>
          <c:xMode val="edge"/>
          <c:yMode val="edge"/>
          <c:x val="0.1880146436459311"/>
          <c:y val="0.87205186085875752"/>
          <c:w val="0.6239705433234396"/>
          <c:h val="7.3890940666194671E-2"/>
        </c:manualLayout>
      </c:layout>
      <c:overlay val="0"/>
      <c:spPr>
        <a:noFill/>
        <a:ln>
          <a:noFill/>
        </a:ln>
        <a:effectLst/>
      </c:spPr>
      <c:txPr>
        <a:bodyPr rot="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s-C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a:pPr>
      <a:endParaRPr lang="es-CO"/>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r>
              <a:rPr lang="es-CO" sz="1800" b="1" dirty="0"/>
              <a:t>HORAS AGOSTO</a:t>
            </a:r>
          </a:p>
        </c:rich>
      </c:tx>
      <c:layout>
        <c:manualLayout>
          <c:xMode val="edge"/>
          <c:yMode val="edge"/>
          <c:x val="0.39005121114153307"/>
          <c:y val="0.21328592345423256"/>
        </c:manualLayout>
      </c:layout>
      <c:overlay val="0"/>
      <c:spPr>
        <a:noFill/>
        <a:ln>
          <a:noFill/>
        </a:ln>
        <a:effectLst/>
      </c:spPr>
      <c:txPr>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endParaRPr lang="es-CO"/>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18133009505218917"/>
          <c:y val="0.27893645123161609"/>
          <c:w val="0.67083374331325296"/>
          <c:h val="0.61772683045200616"/>
        </c:manualLayout>
      </c:layout>
      <c:pie3DChart>
        <c:varyColors val="1"/>
        <c:ser>
          <c:idx val="0"/>
          <c:order val="0"/>
          <c:explosion val="2"/>
          <c:dPt>
            <c:idx val="0"/>
            <c:bubble3D val="0"/>
            <c:explosion val="0"/>
            <c:spPr>
              <a:solidFill>
                <a:schemeClr val="accent1"/>
              </a:solidFill>
              <a:ln w="25400">
                <a:solidFill>
                  <a:schemeClr val="lt1"/>
                </a:solidFill>
              </a:ln>
              <a:effectLst/>
              <a:sp3d contourW="25400">
                <a:contourClr>
                  <a:schemeClr val="lt1"/>
                </a:contourClr>
              </a:sp3d>
            </c:spPr>
            <c:extLst>
              <c:ext xmlns:c16="http://schemas.microsoft.com/office/drawing/2014/chart" uri="{C3380CC4-5D6E-409C-BE32-E72D297353CC}">
                <c16:uniqueId val="{00000001-641A-4B40-8EDE-3576D1CB4992}"/>
              </c:ext>
            </c:extLst>
          </c:dPt>
          <c:dPt>
            <c:idx val="1"/>
            <c:bubble3D val="0"/>
            <c:explosion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641A-4B40-8EDE-3576D1CB4992}"/>
              </c:ext>
            </c:extLst>
          </c:dPt>
          <c:dPt>
            <c:idx val="2"/>
            <c:bubble3D val="0"/>
            <c:explosion val="0"/>
            <c:spPr>
              <a:solidFill>
                <a:schemeClr val="accent3"/>
              </a:solidFill>
              <a:ln w="25400">
                <a:solidFill>
                  <a:schemeClr val="lt1"/>
                </a:solidFill>
              </a:ln>
              <a:effectLst/>
              <a:sp3d contourW="25400">
                <a:contourClr>
                  <a:schemeClr val="lt1"/>
                </a:contourClr>
              </a:sp3d>
            </c:spPr>
            <c:extLst>
              <c:ext xmlns:c16="http://schemas.microsoft.com/office/drawing/2014/chart" uri="{C3380CC4-5D6E-409C-BE32-E72D297353CC}">
                <c16:uniqueId val="{00000005-641A-4B40-8EDE-3576D1CB4992}"/>
              </c:ext>
            </c:extLst>
          </c:dPt>
          <c:dLbls>
            <c:dLbl>
              <c:idx val="0"/>
              <c:layout>
                <c:manualLayout>
                  <c:x val="-0.25610546535882506"/>
                  <c:y val="-0.16711283219651465"/>
                </c:manualLayout>
              </c:layout>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bg1"/>
                      </a:solidFill>
                      <a:latin typeface="+mn-lt"/>
                      <a:ea typeface="+mn-ea"/>
                      <a:cs typeface="+mn-cs"/>
                    </a:defRPr>
                  </a:pPr>
                  <a:endParaRPr lang="es-CO"/>
                </a:p>
              </c:txPr>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641A-4B40-8EDE-3576D1CB4992}"/>
                </c:ext>
              </c:extLst>
            </c:dLbl>
            <c:dLbl>
              <c:idx val="1"/>
              <c:layout>
                <c:manualLayout>
                  <c:x val="0.12334097375805453"/>
                  <c:y val="1.6640794065166348E-2"/>
                </c:manualLayout>
              </c:layout>
              <c:spPr>
                <a:noFill/>
                <a:ln>
                  <a:noFill/>
                </a:ln>
                <a:effectLst/>
              </c:spPr>
              <c:txPr>
                <a:bodyPr rot="0" spcFirstLastPara="1" vertOverflow="ellipsis" vert="horz" wrap="square" lIns="38100" tIns="19050" rIns="38100" bIns="19050" anchor="ctr" anchorCtr="1">
                  <a:noAutofit/>
                </a:bodyPr>
                <a:lstStyle/>
                <a:p>
                  <a:pPr>
                    <a:defRPr sz="1600" b="1" i="0" u="none" strike="noStrike" kern="1200" baseline="0">
                      <a:solidFill>
                        <a:schemeClr val="bg1"/>
                      </a:solidFill>
                      <a:latin typeface="+mn-lt"/>
                      <a:ea typeface="+mn-ea"/>
                      <a:cs typeface="+mn-cs"/>
                    </a:defRPr>
                  </a:pPr>
                  <a:endParaRPr lang="es-CO"/>
                </a:p>
              </c:txPr>
              <c:dLblPos val="bestFit"/>
              <c:showLegendKey val="0"/>
              <c:showVal val="1"/>
              <c:showCatName val="0"/>
              <c:showSerName val="0"/>
              <c:showPercent val="0"/>
              <c:showBubbleSize val="0"/>
              <c:extLst>
                <c:ext xmlns:c15="http://schemas.microsoft.com/office/drawing/2012/chart" uri="{CE6537A1-D6FC-4f65-9D91-7224C49458BB}">
                  <c15:layout>
                    <c:manualLayout>
                      <c:w val="9.3173426912160073E-2"/>
                      <c:h val="9.1612018817892923E-2"/>
                    </c:manualLayout>
                  </c15:layout>
                </c:ext>
                <c:ext xmlns:c16="http://schemas.microsoft.com/office/drawing/2014/chart" uri="{C3380CC4-5D6E-409C-BE32-E72D297353CC}">
                  <c16:uniqueId val="{00000003-641A-4B40-8EDE-3576D1CB4992}"/>
                </c:ext>
              </c:extLst>
            </c:dLbl>
            <c:dLbl>
              <c:idx val="2"/>
              <c:layout>
                <c:manualLayout>
                  <c:x val="5.7069946222409032E-2"/>
                  <c:y val="5.5765407233861634E-2"/>
                </c:manualLayout>
              </c:layout>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bg1"/>
                      </a:solidFill>
                      <a:latin typeface="+mn-lt"/>
                      <a:ea typeface="+mn-ea"/>
                      <a:cs typeface="+mn-cs"/>
                    </a:defRPr>
                  </a:pPr>
                  <a:endParaRPr lang="es-CO"/>
                </a:p>
              </c:txPr>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641A-4B40-8EDE-3576D1CB4992}"/>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mn-lt"/>
                    <a:ea typeface="+mn-ea"/>
                    <a:cs typeface="+mn-cs"/>
                  </a:defRPr>
                </a:pPr>
                <a:endParaRPr lang="es-CO"/>
              </a:p>
            </c:txPr>
            <c:showLegendKey val="0"/>
            <c:showVal val="0"/>
            <c:showCatName val="0"/>
            <c:showSerName val="0"/>
            <c:showPercent val="0"/>
            <c:showBubbleSize val="0"/>
            <c:extLst>
              <c:ext xmlns:c15="http://schemas.microsoft.com/office/drawing/2012/chart" uri="{CE6537A1-D6FC-4f65-9D91-7224C49458BB}"/>
            </c:extLst>
          </c:dLbls>
          <c:cat>
            <c:strRef>
              <c:f>'AGOSTO 2023'!$H$2:$J$2</c:f>
              <c:strCache>
                <c:ptCount val="3"/>
                <c:pt idx="0">
                  <c:v>ADMINISTRACIÓN</c:v>
                </c:pt>
                <c:pt idx="1">
                  <c:v>MONITOREO</c:v>
                </c:pt>
                <c:pt idx="2">
                  <c:v>SOPORTE</c:v>
                </c:pt>
              </c:strCache>
            </c:strRef>
          </c:cat>
          <c:val>
            <c:numRef>
              <c:f>'AGOSTO 2023'!$H$3:$J$3</c:f>
              <c:numCache>
                <c:formatCode>0.00</c:formatCode>
                <c:ptCount val="3"/>
                <c:pt idx="0">
                  <c:v>18</c:v>
                </c:pt>
                <c:pt idx="1">
                  <c:v>5</c:v>
                </c:pt>
                <c:pt idx="2">
                  <c:v>3.5</c:v>
                </c:pt>
              </c:numCache>
            </c:numRef>
          </c:val>
          <c:extLst>
            <c:ext xmlns:c16="http://schemas.microsoft.com/office/drawing/2014/chart" uri="{C3380CC4-5D6E-409C-BE32-E72D297353CC}">
              <c16:uniqueId val="{00000006-641A-4B40-8EDE-3576D1CB4992}"/>
            </c:ext>
          </c:extLst>
        </c:ser>
        <c:dLbls>
          <c:showLegendKey val="0"/>
          <c:showVal val="0"/>
          <c:showCatName val="0"/>
          <c:showSerName val="0"/>
          <c:showPercent val="0"/>
          <c:showBubbleSize val="0"/>
          <c:showLeaderLines val="0"/>
        </c:dLbls>
      </c:pie3DChart>
      <c:spPr>
        <a:noFill/>
        <a:ln>
          <a:noFill/>
        </a:ln>
        <a:effectLst/>
      </c:spPr>
    </c:plotArea>
    <c:legend>
      <c:legendPos val="b"/>
      <c:layout>
        <c:manualLayout>
          <c:xMode val="edge"/>
          <c:yMode val="edge"/>
          <c:x val="0.24043588393887136"/>
          <c:y val="0.83569568985319231"/>
          <c:w val="0.58898270383845097"/>
          <c:h val="3.3726139292288328E-2"/>
        </c:manualLayout>
      </c:layout>
      <c:overlay val="0"/>
      <c:spPr>
        <a:noFill/>
        <a:ln>
          <a:noFill/>
        </a:ln>
        <a:effectLst/>
      </c:spPr>
      <c:txPr>
        <a:bodyPr rot="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s-C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a:pPr>
      <a:endParaRPr lang="es-CO"/>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pivotSource>
    <c:name>[Crecimiento_BaseDatos_Orario_sv01.xlsx]Detallado!Tabla dinámica1</c:name>
    <c:fmtId val="37"/>
  </c:pivotSource>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ES" sz="1400" b="1" i="0" u="none" strike="noStrike" kern="1200" spc="0" baseline="0" dirty="0">
                <a:solidFill>
                  <a:prstClr val="black">
                    <a:lumMod val="65000"/>
                    <a:lumOff val="35000"/>
                  </a:prstClr>
                </a:solidFill>
              </a:rPr>
              <a:t>Tendencia de crecimiento semanal orario sv01</a:t>
            </a:r>
            <a:endParaRPr lang="es-CO" sz="1400" b="1" i="0" u="none" strike="noStrike" kern="1200" spc="0" baseline="0" dirty="0">
              <a:solidFill>
                <a:prstClr val="black">
                  <a:lumMod val="65000"/>
                  <a:lumOff val="35000"/>
                </a:prstClr>
              </a:solidFill>
            </a:endParaRPr>
          </a:p>
        </c:rich>
      </c:tx>
      <c:layout>
        <c:manualLayout>
          <c:xMode val="edge"/>
          <c:yMode val="edge"/>
          <c:x val="0.30745840236401312"/>
          <c:y val="2.4357227934230521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O"/>
        </a:p>
      </c:txPr>
    </c:title>
    <c:autoTitleDeleted val="0"/>
    <c:pivotFmts>
      <c:pivotFmt>
        <c:idx val="0"/>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
        <c:idx val="1"/>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
        <c:idx val="2"/>
      </c:pivotFmt>
      <c:pivotFmt>
        <c:idx val="3"/>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
        <c:idx val="4"/>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
        <c:idx val="5"/>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
        <c:idx val="6"/>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
        <c:idx val="7"/>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
        <c:idx val="8"/>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s>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cked"/>
        <c:varyColors val="0"/>
        <c:ser>
          <c:idx val="0"/>
          <c:order val="0"/>
          <c:tx>
            <c:strRef>
              <c:f>Detallado!$B$4</c:f>
              <c:strCache>
                <c:ptCount val="1"/>
                <c:pt idx="0">
                  <c:v>Total Usado (Mb)</c:v>
                </c:pt>
              </c:strCache>
            </c:strRef>
          </c:tx>
          <c:spPr>
            <a:solidFill>
              <a:schemeClr val="accent1"/>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Detallado!$A$5:$A$9</c:f>
              <c:strCache>
                <c:ptCount val="4"/>
                <c:pt idx="0">
                  <c:v>4/08/2023</c:v>
                </c:pt>
                <c:pt idx="1">
                  <c:v>11/08/2023</c:v>
                </c:pt>
                <c:pt idx="2">
                  <c:v>18/08/2023</c:v>
                </c:pt>
                <c:pt idx="3">
                  <c:v>25/08/2023</c:v>
                </c:pt>
              </c:strCache>
            </c:strRef>
          </c:cat>
          <c:val>
            <c:numRef>
              <c:f>Detallado!$B$5:$B$9</c:f>
              <c:numCache>
                <c:formatCode>General</c:formatCode>
                <c:ptCount val="4"/>
                <c:pt idx="0">
                  <c:v>369308</c:v>
                </c:pt>
                <c:pt idx="1">
                  <c:v>384391</c:v>
                </c:pt>
                <c:pt idx="2">
                  <c:v>388211</c:v>
                </c:pt>
                <c:pt idx="3">
                  <c:v>388859</c:v>
                </c:pt>
              </c:numCache>
            </c:numRef>
          </c:val>
          <c:extLst>
            <c:ext xmlns:c16="http://schemas.microsoft.com/office/drawing/2014/chart" uri="{C3380CC4-5D6E-409C-BE32-E72D297353CC}">
              <c16:uniqueId val="{00000000-76EE-4DD0-B023-42428217EC4B}"/>
            </c:ext>
          </c:extLst>
        </c:ser>
        <c:ser>
          <c:idx val="1"/>
          <c:order val="1"/>
          <c:tx>
            <c:strRef>
              <c:f>Detallado!$C$4</c:f>
              <c:strCache>
                <c:ptCount val="1"/>
                <c:pt idx="0">
                  <c:v>Total Libre (Mb)</c:v>
                </c:pt>
              </c:strCache>
            </c:strRef>
          </c:tx>
          <c:spPr>
            <a:solidFill>
              <a:schemeClr val="accent3"/>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Detallado!$A$5:$A$9</c:f>
              <c:strCache>
                <c:ptCount val="4"/>
                <c:pt idx="0">
                  <c:v>4/08/2023</c:v>
                </c:pt>
                <c:pt idx="1">
                  <c:v>11/08/2023</c:v>
                </c:pt>
                <c:pt idx="2">
                  <c:v>18/08/2023</c:v>
                </c:pt>
                <c:pt idx="3">
                  <c:v>25/08/2023</c:v>
                </c:pt>
              </c:strCache>
            </c:strRef>
          </c:cat>
          <c:val>
            <c:numRef>
              <c:f>Detallado!$C$5:$C$9</c:f>
              <c:numCache>
                <c:formatCode>General</c:formatCode>
                <c:ptCount val="4"/>
                <c:pt idx="0">
                  <c:v>124058</c:v>
                </c:pt>
                <c:pt idx="1">
                  <c:v>111025</c:v>
                </c:pt>
                <c:pt idx="2">
                  <c:v>107205</c:v>
                </c:pt>
                <c:pt idx="3">
                  <c:v>106707</c:v>
                </c:pt>
              </c:numCache>
            </c:numRef>
          </c:val>
          <c:extLst>
            <c:ext xmlns:c16="http://schemas.microsoft.com/office/drawing/2014/chart" uri="{C3380CC4-5D6E-409C-BE32-E72D297353CC}">
              <c16:uniqueId val="{00000001-76EE-4DD0-B023-42428217EC4B}"/>
            </c:ext>
          </c:extLst>
        </c:ser>
        <c:dLbls>
          <c:showLegendKey val="0"/>
          <c:showVal val="1"/>
          <c:showCatName val="0"/>
          <c:showSerName val="0"/>
          <c:showPercent val="0"/>
          <c:showBubbleSize val="0"/>
        </c:dLbls>
        <c:gapWidth val="150"/>
        <c:shape val="box"/>
        <c:axId val="199814400"/>
        <c:axId val="199814960"/>
        <c:axId val="0"/>
      </c:bar3DChart>
      <c:catAx>
        <c:axId val="199814400"/>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199814960"/>
        <c:crosses val="autoZero"/>
        <c:auto val="1"/>
        <c:lblAlgn val="ctr"/>
        <c:lblOffset val="100"/>
        <c:noMultiLvlLbl val="0"/>
      </c:catAx>
      <c:valAx>
        <c:axId val="19981496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199814400"/>
        <c:crosses val="autoZero"/>
        <c:crossBetween val="between"/>
      </c:valAx>
      <c:spPr>
        <a:noFill/>
        <a:ln>
          <a:noFill/>
        </a:ln>
        <a:effectLst/>
      </c:spPr>
    </c:plotArea>
    <c:legend>
      <c:legendPos val="r"/>
      <c:layout>
        <c:manualLayout>
          <c:xMode val="edge"/>
          <c:yMode val="edge"/>
          <c:x val="0.83833600696350219"/>
          <c:y val="0.43119018934052544"/>
          <c:w val="0.11628643027611273"/>
          <c:h val="0.14670399627616609"/>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legend>
    <c:plotVisOnly val="1"/>
    <c:dispBlanksAs val="gap"/>
    <c:showDLblsOverMax val="0"/>
  </c:chart>
  <c:spPr>
    <a:noFill/>
    <a:ln>
      <a:noFill/>
    </a:ln>
    <a:effectLst/>
  </c:spPr>
  <c:txPr>
    <a:bodyPr/>
    <a:lstStyle/>
    <a:p>
      <a:pPr>
        <a:defRPr/>
      </a:pPr>
      <a:endParaRPr lang="es-CO"/>
    </a:p>
  </c:txPr>
  <c:externalData r:id="rId3">
    <c:autoUpdate val="0"/>
  </c:externalData>
  <c:extLst>
    <c:ext xmlns:c14="http://schemas.microsoft.com/office/drawing/2007/8/2/chart" uri="{781A3756-C4B2-4CAC-9D66-4F8BD8637D16}">
      <c14:pivotOptions>
        <c14:dropZoneFilter val="1"/>
        <c14:dropZoneCategories val="1"/>
        <c14:dropZoneData val="1"/>
        <c14:dropZoneSeries val="1"/>
        <c14:dropZonesVisible val="1"/>
      </c14:pivotOptions>
    </c:ext>
  </c:extLst>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r>
              <a:rPr lang="es-CO" sz="1800" b="1" dirty="0"/>
              <a:t>HORAS SEPTIEMBRE</a:t>
            </a:r>
          </a:p>
        </c:rich>
      </c:tx>
      <c:layout>
        <c:manualLayout>
          <c:xMode val="edge"/>
          <c:yMode val="edge"/>
          <c:x val="0.35462137904630875"/>
          <c:y val="0.27505521133026312"/>
        </c:manualLayout>
      </c:layout>
      <c:overlay val="0"/>
      <c:spPr>
        <a:noFill/>
        <a:ln>
          <a:noFill/>
        </a:ln>
        <a:effectLst/>
      </c:spPr>
      <c:txPr>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endParaRPr lang="es-CO"/>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18133009505218917"/>
          <c:y val="0.27893645123161609"/>
          <c:w val="0.67083374331325296"/>
          <c:h val="0.61772683045200616"/>
        </c:manualLayout>
      </c:layout>
      <c:pie3DChart>
        <c:varyColors val="1"/>
        <c:ser>
          <c:idx val="0"/>
          <c:order val="0"/>
          <c:dPt>
            <c:idx val="0"/>
            <c:bubble3D val="0"/>
            <c:spPr>
              <a:solidFill>
                <a:schemeClr val="accent1"/>
              </a:solidFill>
              <a:ln w="25400">
                <a:solidFill>
                  <a:schemeClr val="lt1"/>
                </a:solidFill>
              </a:ln>
              <a:effectLst/>
              <a:sp3d contourW="25400">
                <a:contourClr>
                  <a:schemeClr val="lt1"/>
                </a:contourClr>
              </a:sp3d>
            </c:spPr>
            <c:extLst>
              <c:ext xmlns:c16="http://schemas.microsoft.com/office/drawing/2014/chart" uri="{C3380CC4-5D6E-409C-BE32-E72D297353CC}">
                <c16:uniqueId val="{00000001-925F-4660-8AFB-1D1E5CA01E99}"/>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925F-4660-8AFB-1D1E5CA01E99}"/>
              </c:ext>
            </c:extLst>
          </c:dPt>
          <c:dPt>
            <c:idx val="2"/>
            <c:bubble3D val="0"/>
            <c:spPr>
              <a:solidFill>
                <a:schemeClr val="accent3"/>
              </a:solidFill>
              <a:ln w="25400">
                <a:solidFill>
                  <a:schemeClr val="lt1"/>
                </a:solidFill>
              </a:ln>
              <a:effectLst/>
              <a:sp3d contourW="25400">
                <a:contourClr>
                  <a:schemeClr val="lt1"/>
                </a:contourClr>
              </a:sp3d>
            </c:spPr>
            <c:extLst>
              <c:ext xmlns:c16="http://schemas.microsoft.com/office/drawing/2014/chart" uri="{C3380CC4-5D6E-409C-BE32-E72D297353CC}">
                <c16:uniqueId val="{00000005-925F-4660-8AFB-1D1E5CA01E99}"/>
              </c:ext>
            </c:extLst>
          </c:dPt>
          <c:dLbls>
            <c:dLbl>
              <c:idx val="0"/>
              <c:layout>
                <c:manualLayout>
                  <c:x val="-0.19566626893564257"/>
                  <c:y val="-0.15681801158797545"/>
                </c:manualLayout>
              </c:layout>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bg1"/>
                      </a:solidFill>
                      <a:latin typeface="+mn-lt"/>
                      <a:ea typeface="+mn-ea"/>
                      <a:cs typeface="+mn-cs"/>
                    </a:defRPr>
                  </a:pPr>
                  <a:endParaRPr lang="es-CO"/>
                </a:p>
              </c:txPr>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925F-4660-8AFB-1D1E5CA01E99}"/>
                </c:ext>
              </c:extLst>
            </c:dLbl>
            <c:dLbl>
              <c:idx val="1"/>
              <c:layout>
                <c:manualLayout>
                  <c:x val="0.16079527934683058"/>
                  <c:y val="1.6624925139240201E-2"/>
                </c:manualLayout>
              </c:layout>
              <c:spPr>
                <a:noFill/>
                <a:ln>
                  <a:noFill/>
                </a:ln>
                <a:effectLst/>
              </c:spPr>
              <c:txPr>
                <a:bodyPr rot="0" spcFirstLastPara="1" vertOverflow="ellipsis" vert="horz" wrap="square" lIns="38100" tIns="19050" rIns="38100" bIns="19050" anchor="ctr" anchorCtr="1">
                  <a:noAutofit/>
                </a:bodyPr>
                <a:lstStyle/>
                <a:p>
                  <a:pPr>
                    <a:defRPr sz="1600" b="1" i="0" u="none" strike="noStrike" kern="1200" baseline="0">
                      <a:solidFill>
                        <a:schemeClr val="bg1"/>
                      </a:solidFill>
                      <a:latin typeface="+mn-lt"/>
                      <a:ea typeface="+mn-ea"/>
                      <a:cs typeface="+mn-cs"/>
                    </a:defRPr>
                  </a:pPr>
                  <a:endParaRPr lang="es-CO"/>
                </a:p>
              </c:txPr>
              <c:dLblPos val="bestFit"/>
              <c:showLegendKey val="0"/>
              <c:showVal val="1"/>
              <c:showCatName val="0"/>
              <c:showSerName val="0"/>
              <c:showPercent val="0"/>
              <c:showBubbleSize val="0"/>
              <c:extLst>
                <c:ext xmlns:c15="http://schemas.microsoft.com/office/drawing/2012/chart" uri="{CE6537A1-D6FC-4f65-9D91-7224C49458BB}">
                  <c15:layout>
                    <c:manualLayout>
                      <c:w val="9.3173426912160073E-2"/>
                      <c:h val="9.1612018817892923E-2"/>
                    </c:manualLayout>
                  </c15:layout>
                </c:ext>
                <c:ext xmlns:c16="http://schemas.microsoft.com/office/drawing/2014/chart" uri="{C3380CC4-5D6E-409C-BE32-E72D297353CC}">
                  <c16:uniqueId val="{00000003-925F-4660-8AFB-1D1E5CA01E99}"/>
                </c:ext>
              </c:extLst>
            </c:dLbl>
            <c:dLbl>
              <c:idx val="2"/>
              <c:layout>
                <c:manualLayout>
                  <c:x val="5.7113267023678263E-2"/>
                  <c:y val="6.1952932807057194E-2"/>
                </c:manualLayout>
              </c:layout>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bg1"/>
                      </a:solidFill>
                      <a:latin typeface="+mn-lt"/>
                      <a:ea typeface="+mn-ea"/>
                      <a:cs typeface="+mn-cs"/>
                    </a:defRPr>
                  </a:pPr>
                  <a:endParaRPr lang="es-CO"/>
                </a:p>
              </c:txPr>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925F-4660-8AFB-1D1E5CA01E99}"/>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mn-lt"/>
                    <a:ea typeface="+mn-ea"/>
                    <a:cs typeface="+mn-cs"/>
                  </a:defRPr>
                </a:pPr>
                <a:endParaRPr lang="es-CO"/>
              </a:p>
            </c:txPr>
            <c:showLegendKey val="0"/>
            <c:showVal val="0"/>
            <c:showCatName val="0"/>
            <c:showSerName val="0"/>
            <c:showPercent val="0"/>
            <c:showBubbleSize val="0"/>
            <c:extLst>
              <c:ext xmlns:c15="http://schemas.microsoft.com/office/drawing/2012/chart" uri="{CE6537A1-D6FC-4f65-9D91-7224C49458BB}"/>
            </c:extLst>
          </c:dLbls>
          <c:cat>
            <c:strRef>
              <c:f>'SEPTIEMBRE 2023'!$H$2:$J$2</c:f>
              <c:strCache>
                <c:ptCount val="3"/>
                <c:pt idx="0">
                  <c:v>ADMINISTRACIÓN</c:v>
                </c:pt>
                <c:pt idx="1">
                  <c:v>MONITOREO</c:v>
                </c:pt>
                <c:pt idx="2">
                  <c:v>SOPORTE</c:v>
                </c:pt>
              </c:strCache>
            </c:strRef>
          </c:cat>
          <c:val>
            <c:numRef>
              <c:f>'SEPTIEMBRE 2023'!$H$3:$J$3</c:f>
              <c:numCache>
                <c:formatCode>0.00</c:formatCode>
                <c:ptCount val="3"/>
                <c:pt idx="0">
                  <c:v>17.75</c:v>
                </c:pt>
                <c:pt idx="1">
                  <c:v>5</c:v>
                </c:pt>
                <c:pt idx="2">
                  <c:v>2.75</c:v>
                </c:pt>
              </c:numCache>
            </c:numRef>
          </c:val>
          <c:extLst>
            <c:ext xmlns:c16="http://schemas.microsoft.com/office/drawing/2014/chart" uri="{C3380CC4-5D6E-409C-BE32-E72D297353CC}">
              <c16:uniqueId val="{00000006-925F-4660-8AFB-1D1E5CA01E99}"/>
            </c:ext>
          </c:extLst>
        </c:ser>
        <c:dLbls>
          <c:showLegendKey val="0"/>
          <c:showVal val="0"/>
          <c:showCatName val="0"/>
          <c:showSerName val="0"/>
          <c:showPercent val="0"/>
          <c:showBubbleSize val="0"/>
          <c:showLeaderLines val="1"/>
        </c:dLbls>
      </c:pie3DChart>
      <c:spPr>
        <a:noFill/>
        <a:ln>
          <a:noFill/>
        </a:ln>
        <a:effectLst/>
      </c:spPr>
    </c:plotArea>
    <c:legend>
      <c:legendPos val="b"/>
      <c:layout>
        <c:manualLayout>
          <c:xMode val="edge"/>
          <c:yMode val="edge"/>
          <c:x val="0.22376300372858474"/>
          <c:y val="0.83569575030827881"/>
          <c:w val="0.58898270383845097"/>
          <c:h val="3.3726139292288328E-2"/>
        </c:manualLayout>
      </c:layout>
      <c:overlay val="0"/>
      <c:spPr>
        <a:noFill/>
        <a:ln>
          <a:noFill/>
        </a:ln>
        <a:effectLst/>
      </c:spPr>
      <c:txPr>
        <a:bodyPr rot="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s-C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a:pPr>
      <a:endParaRPr lang="es-CO"/>
    </a:p>
  </c:txPr>
  <c:externalData r:id="rId4">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pivotSource>
    <c:name>[Crecimiento_BaseDatos_Orario_sv02.xlsx]Detallado!Tabla dinámica1</c:name>
    <c:fmtId val="15"/>
  </c:pivotSource>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ES" sz="1400" b="1" i="0" u="none" strike="noStrike" kern="1200" spc="0" baseline="0" dirty="0">
                <a:solidFill>
                  <a:prstClr val="black">
                    <a:lumMod val="65000"/>
                    <a:lumOff val="35000"/>
                  </a:prstClr>
                </a:solidFill>
              </a:rPr>
              <a:t>Tendencia de crecimiento semanal orario docu sv02</a:t>
            </a:r>
            <a:endParaRPr lang="es-CO" sz="1400" b="1" i="0" u="none" strike="noStrike" kern="1200" spc="0" baseline="0" dirty="0">
              <a:solidFill>
                <a:prstClr val="black">
                  <a:lumMod val="65000"/>
                  <a:lumOff val="35000"/>
                </a:prstClr>
              </a:solidFill>
            </a:endParaRPr>
          </a:p>
        </c:rich>
      </c:tx>
      <c:layout>
        <c:manualLayout>
          <c:xMode val="edge"/>
          <c:yMode val="edge"/>
          <c:x val="0.26822140001888961"/>
          <c:y val="1.7179407581461015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O"/>
        </a:p>
      </c:txPr>
    </c:title>
    <c:autoTitleDeleted val="0"/>
    <c:pivotFmts>
      <c:pivotFmt>
        <c:idx val="0"/>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
        <c:idx val="1"/>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
        <c:idx val="2"/>
      </c:pivotFmt>
      <c:pivotFmt>
        <c:idx val="3"/>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
        <c:idx val="4"/>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
        <c:idx val="5"/>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
        <c:idx val="6"/>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s>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cked"/>
        <c:varyColors val="0"/>
        <c:ser>
          <c:idx val="0"/>
          <c:order val="0"/>
          <c:tx>
            <c:strRef>
              <c:f>Detallado!$B$4</c:f>
              <c:strCache>
                <c:ptCount val="1"/>
                <c:pt idx="0">
                  <c:v>Total Usado (Mb)</c:v>
                </c:pt>
              </c:strCache>
            </c:strRef>
          </c:tx>
          <c:spPr>
            <a:solidFill>
              <a:schemeClr val="accent1"/>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Detallado!$A$5:$A$10</c:f>
              <c:strCache>
                <c:ptCount val="5"/>
                <c:pt idx="0">
                  <c:v>1/09/2023</c:v>
                </c:pt>
                <c:pt idx="1">
                  <c:v>8/09/2023</c:v>
                </c:pt>
                <c:pt idx="2">
                  <c:v>15/09/2023</c:v>
                </c:pt>
                <c:pt idx="3">
                  <c:v>22/09/2023</c:v>
                </c:pt>
                <c:pt idx="4">
                  <c:v>29/09/2023</c:v>
                </c:pt>
              </c:strCache>
            </c:strRef>
          </c:cat>
          <c:val>
            <c:numRef>
              <c:f>Detallado!$B$5:$B$10</c:f>
              <c:numCache>
                <c:formatCode>General</c:formatCode>
                <c:ptCount val="5"/>
                <c:pt idx="0">
                  <c:v>593276</c:v>
                </c:pt>
                <c:pt idx="1">
                  <c:v>593660</c:v>
                </c:pt>
                <c:pt idx="2">
                  <c:v>593814</c:v>
                </c:pt>
                <c:pt idx="3">
                  <c:v>594038</c:v>
                </c:pt>
                <c:pt idx="4">
                  <c:v>594253</c:v>
                </c:pt>
              </c:numCache>
            </c:numRef>
          </c:val>
          <c:extLst>
            <c:ext xmlns:c16="http://schemas.microsoft.com/office/drawing/2014/chart" uri="{C3380CC4-5D6E-409C-BE32-E72D297353CC}">
              <c16:uniqueId val="{00000000-3553-40C9-B8E8-6A7A1DAFDAC1}"/>
            </c:ext>
          </c:extLst>
        </c:ser>
        <c:ser>
          <c:idx val="1"/>
          <c:order val="1"/>
          <c:tx>
            <c:strRef>
              <c:f>Detallado!$C$4</c:f>
              <c:strCache>
                <c:ptCount val="1"/>
                <c:pt idx="0">
                  <c:v>Total Libre (Mb)</c:v>
                </c:pt>
              </c:strCache>
            </c:strRef>
          </c:tx>
          <c:spPr>
            <a:solidFill>
              <a:schemeClr val="accent3"/>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Detallado!$A$5:$A$10</c:f>
              <c:strCache>
                <c:ptCount val="5"/>
                <c:pt idx="0">
                  <c:v>1/09/2023</c:v>
                </c:pt>
                <c:pt idx="1">
                  <c:v>8/09/2023</c:v>
                </c:pt>
                <c:pt idx="2">
                  <c:v>15/09/2023</c:v>
                </c:pt>
                <c:pt idx="3">
                  <c:v>22/09/2023</c:v>
                </c:pt>
                <c:pt idx="4">
                  <c:v>29/09/2023</c:v>
                </c:pt>
              </c:strCache>
            </c:strRef>
          </c:cat>
          <c:val>
            <c:numRef>
              <c:f>Detallado!$C$5:$C$10</c:f>
              <c:numCache>
                <c:formatCode>General</c:formatCode>
                <c:ptCount val="5"/>
                <c:pt idx="0">
                  <c:v>59438</c:v>
                </c:pt>
                <c:pt idx="1">
                  <c:v>59054</c:v>
                </c:pt>
                <c:pt idx="2">
                  <c:v>58900</c:v>
                </c:pt>
                <c:pt idx="3">
                  <c:v>58676</c:v>
                </c:pt>
                <c:pt idx="4">
                  <c:v>58461</c:v>
                </c:pt>
              </c:numCache>
            </c:numRef>
          </c:val>
          <c:extLst>
            <c:ext xmlns:c16="http://schemas.microsoft.com/office/drawing/2014/chart" uri="{C3380CC4-5D6E-409C-BE32-E72D297353CC}">
              <c16:uniqueId val="{00000001-3553-40C9-B8E8-6A7A1DAFDAC1}"/>
            </c:ext>
          </c:extLst>
        </c:ser>
        <c:dLbls>
          <c:showLegendKey val="0"/>
          <c:showVal val="0"/>
          <c:showCatName val="0"/>
          <c:showSerName val="0"/>
          <c:showPercent val="0"/>
          <c:showBubbleSize val="0"/>
        </c:dLbls>
        <c:gapWidth val="150"/>
        <c:shape val="box"/>
        <c:axId val="199814400"/>
        <c:axId val="199814960"/>
        <c:axId val="0"/>
      </c:bar3DChart>
      <c:catAx>
        <c:axId val="199814400"/>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199814960"/>
        <c:crosses val="autoZero"/>
        <c:auto val="1"/>
        <c:lblAlgn val="ctr"/>
        <c:lblOffset val="100"/>
        <c:noMultiLvlLbl val="0"/>
      </c:catAx>
      <c:valAx>
        <c:axId val="19981496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199814400"/>
        <c:crosses val="autoZero"/>
        <c:crossBetween val="between"/>
      </c:valAx>
      <c:spPr>
        <a:noFill/>
        <a:ln>
          <a:noFill/>
        </a:ln>
        <a:effectLst/>
      </c:spPr>
    </c:plotArea>
    <c:legend>
      <c:legendPos val="r"/>
      <c:layout>
        <c:manualLayout>
          <c:xMode val="edge"/>
          <c:yMode val="edge"/>
          <c:x val="0.83585198366473901"/>
          <c:y val="0.45435433796031444"/>
          <c:w val="0.13001413141051993"/>
          <c:h val="0.1853173081371293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legend>
    <c:plotVisOnly val="1"/>
    <c:dispBlanksAs val="gap"/>
    <c:showDLblsOverMax val="0"/>
  </c:chart>
  <c:spPr>
    <a:noFill/>
    <a:ln>
      <a:noFill/>
    </a:ln>
    <a:effectLst/>
  </c:spPr>
  <c:txPr>
    <a:bodyPr/>
    <a:lstStyle/>
    <a:p>
      <a:pPr>
        <a:defRPr/>
      </a:pPr>
      <a:endParaRPr lang="es-CO"/>
    </a:p>
  </c:txPr>
  <c:externalData r:id="rId3">
    <c:autoUpdate val="0"/>
  </c:externalData>
  <c:extLst>
    <c:ext xmlns:c14="http://schemas.microsoft.com/office/drawing/2007/8/2/chart" uri="{781A3756-C4B2-4CAC-9D66-4F8BD8637D16}">
      <c14:pivotOptions>
        <c14:dropZoneFilter val="1"/>
        <c14:dropZoneCategories val="1"/>
        <c14:dropZoneData val="1"/>
        <c14:dropZoneSeries val="1"/>
        <c14:dropZonesVisible val="1"/>
      </c14:pivotOptions>
    </c:ext>
  </c:extLst>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35149679439537662"/>
          <c:y val="8.0129036285402494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O"/>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17290613785800468"/>
          <c:y val="0.17201320132013204"/>
          <c:w val="0.77502124014844476"/>
          <c:h val="0.6983581507757074"/>
        </c:manualLayout>
      </c:layout>
      <c:bar3DChart>
        <c:barDir val="col"/>
        <c:grouping val="clustered"/>
        <c:varyColors val="0"/>
        <c:ser>
          <c:idx val="0"/>
          <c:order val="0"/>
          <c:tx>
            <c:strRef>
              <c:f>'SV02'!$C$4</c:f>
              <c:strCache>
                <c:ptCount val="1"/>
                <c:pt idx="0">
                  <c:v>Espacio usado en disco (GB)</c:v>
                </c:pt>
              </c:strCache>
            </c:strRef>
          </c:tx>
          <c:spPr>
            <a:solidFill>
              <a:schemeClr val="accent1"/>
            </a:solidFill>
            <a:ln>
              <a:noFill/>
            </a:ln>
            <a:effectLst/>
            <a:sp3d/>
          </c:spPr>
          <c:invertIfNegative val="0"/>
          <c:dLbls>
            <c:dLbl>
              <c:idx val="0"/>
              <c:layout>
                <c:manualLayout>
                  <c:x val="0"/>
                  <c:y val="-2.3310023310023312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BDCA-4D9B-91CB-B4395A679C32}"/>
                </c:ext>
              </c:extLst>
            </c:dLbl>
            <c:dLbl>
              <c:idx val="1"/>
              <c:layout>
                <c:manualLayout>
                  <c:x val="0"/>
                  <c:y val="-3.7296037296037296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BDCA-4D9B-91CB-B4395A679C32}"/>
                </c:ext>
              </c:extLst>
            </c:dLbl>
            <c:dLbl>
              <c:idx val="2"/>
              <c:layout>
                <c:manualLayout>
                  <c:x val="0"/>
                  <c:y val="-2.7972027972028014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BDCA-4D9B-91CB-B4395A679C32}"/>
                </c:ext>
              </c:extLst>
            </c:dLbl>
            <c:dLbl>
              <c:idx val="3"/>
              <c:layout>
                <c:manualLayout>
                  <c:x val="2.740664315450031E-3"/>
                  <c:y val="-2.797202797202805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BDCA-4D9B-91CB-B4395A679C32}"/>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'SV02'!$B$5:$B$8</c:f>
              <c:strCache>
                <c:ptCount val="4"/>
                <c:pt idx="0">
                  <c:v>encuesta</c:v>
                </c:pt>
                <c:pt idx="1">
                  <c:v>mgeorio</c:v>
                </c:pt>
                <c:pt idx="2">
                  <c:v>orario</c:v>
                </c:pt>
                <c:pt idx="3">
                  <c:v>srvedu</c:v>
                </c:pt>
              </c:strCache>
            </c:strRef>
          </c:cat>
          <c:val>
            <c:numRef>
              <c:f>'SV02'!$C$5:$C$8</c:f>
              <c:numCache>
                <c:formatCode>General</c:formatCode>
                <c:ptCount val="4"/>
                <c:pt idx="0">
                  <c:v>23</c:v>
                </c:pt>
                <c:pt idx="1">
                  <c:v>143</c:v>
                </c:pt>
                <c:pt idx="2">
                  <c:v>635</c:v>
                </c:pt>
                <c:pt idx="3">
                  <c:v>20</c:v>
                </c:pt>
              </c:numCache>
            </c:numRef>
          </c:val>
          <c:extLst>
            <c:ext xmlns:c16="http://schemas.microsoft.com/office/drawing/2014/chart" uri="{C3380CC4-5D6E-409C-BE32-E72D297353CC}">
              <c16:uniqueId val="{00000004-BDCA-4D9B-91CB-B4395A679C32}"/>
            </c:ext>
          </c:extLst>
        </c:ser>
        <c:dLbls>
          <c:showLegendKey val="0"/>
          <c:showVal val="1"/>
          <c:showCatName val="0"/>
          <c:showSerName val="0"/>
          <c:showPercent val="0"/>
          <c:showBubbleSize val="0"/>
        </c:dLbls>
        <c:gapWidth val="150"/>
        <c:shape val="box"/>
        <c:axId val="2009000848"/>
        <c:axId val="2004287952"/>
        <c:axId val="0"/>
      </c:bar3DChart>
      <c:catAx>
        <c:axId val="2009000848"/>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2004287952"/>
        <c:crosses val="autoZero"/>
        <c:auto val="1"/>
        <c:lblAlgn val="ctr"/>
        <c:lblOffset val="100"/>
        <c:noMultiLvlLbl val="0"/>
      </c:catAx>
      <c:valAx>
        <c:axId val="2004287952"/>
        <c:scaling>
          <c:orientation val="minMax"/>
          <c:max val="11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2009000848"/>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CO"/>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r>
              <a:rPr lang="es-CO" sz="1800" b="1" dirty="0"/>
              <a:t>HORAS OCTUBRE</a:t>
            </a:r>
          </a:p>
        </c:rich>
      </c:tx>
      <c:layout>
        <c:manualLayout>
          <c:xMode val="edge"/>
          <c:yMode val="edge"/>
          <c:x val="0.386868941498271"/>
          <c:y val="0.12574015598843366"/>
        </c:manualLayout>
      </c:layout>
      <c:overlay val="0"/>
      <c:spPr>
        <a:noFill/>
        <a:ln>
          <a:noFill/>
        </a:ln>
        <a:effectLst/>
      </c:spPr>
      <c:txPr>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endParaRPr lang="es-CO"/>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18133009505218917"/>
          <c:y val="0.27893645123161609"/>
          <c:w val="0.67083374331325296"/>
          <c:h val="0.61772683045200616"/>
        </c:manualLayout>
      </c:layout>
      <c:pie3DChart>
        <c:varyColors val="1"/>
        <c:ser>
          <c:idx val="0"/>
          <c:order val="0"/>
          <c:dPt>
            <c:idx val="0"/>
            <c:bubble3D val="0"/>
            <c:spPr>
              <a:solidFill>
                <a:schemeClr val="accent1"/>
              </a:solidFill>
              <a:ln w="25400">
                <a:solidFill>
                  <a:schemeClr val="lt1"/>
                </a:solidFill>
              </a:ln>
              <a:effectLst/>
              <a:sp3d contourW="25400">
                <a:contourClr>
                  <a:schemeClr val="lt1"/>
                </a:contourClr>
              </a:sp3d>
            </c:spPr>
            <c:extLst>
              <c:ext xmlns:c16="http://schemas.microsoft.com/office/drawing/2014/chart" uri="{C3380CC4-5D6E-409C-BE32-E72D297353CC}">
                <c16:uniqueId val="{00000001-5812-4CE5-BB89-1BE897BA322B}"/>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5812-4CE5-BB89-1BE897BA322B}"/>
              </c:ext>
            </c:extLst>
          </c:dPt>
          <c:dPt>
            <c:idx val="2"/>
            <c:bubble3D val="0"/>
            <c:spPr>
              <a:solidFill>
                <a:schemeClr val="accent3"/>
              </a:solidFill>
              <a:ln w="25400">
                <a:solidFill>
                  <a:schemeClr val="lt1"/>
                </a:solidFill>
              </a:ln>
              <a:effectLst/>
              <a:sp3d contourW="25400">
                <a:contourClr>
                  <a:schemeClr val="lt1"/>
                </a:contourClr>
              </a:sp3d>
            </c:spPr>
            <c:extLst>
              <c:ext xmlns:c16="http://schemas.microsoft.com/office/drawing/2014/chart" uri="{C3380CC4-5D6E-409C-BE32-E72D297353CC}">
                <c16:uniqueId val="{00000005-5812-4CE5-BB89-1BE897BA322B}"/>
              </c:ext>
            </c:extLst>
          </c:dPt>
          <c:dLbls>
            <c:dLbl>
              <c:idx val="0"/>
              <c:layout>
                <c:manualLayout>
                  <c:x val="-0.21219024764051947"/>
                  <c:y val="-0.27538356503057732"/>
                </c:manualLayout>
              </c:layout>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bg1"/>
                      </a:solidFill>
                      <a:latin typeface="+mn-lt"/>
                      <a:ea typeface="+mn-ea"/>
                      <a:cs typeface="+mn-cs"/>
                    </a:defRPr>
                  </a:pPr>
                  <a:endParaRPr lang="es-CO"/>
                </a:p>
              </c:txPr>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5812-4CE5-BB89-1BE897BA322B}"/>
                </c:ext>
              </c:extLst>
            </c:dLbl>
            <c:dLbl>
              <c:idx val="1"/>
              <c:layout>
                <c:manualLayout>
                  <c:x val="0.12424903789058045"/>
                  <c:y val="3.5155628367472207E-2"/>
                </c:manualLayout>
              </c:layout>
              <c:spPr>
                <a:noFill/>
                <a:ln>
                  <a:noFill/>
                </a:ln>
                <a:effectLst/>
              </c:spPr>
              <c:txPr>
                <a:bodyPr rot="0" spcFirstLastPara="1" vertOverflow="ellipsis" vert="horz" wrap="square" lIns="38100" tIns="19050" rIns="38100" bIns="19050" anchor="ctr" anchorCtr="1">
                  <a:noAutofit/>
                </a:bodyPr>
                <a:lstStyle/>
                <a:p>
                  <a:pPr>
                    <a:defRPr sz="1600" b="1" i="0" u="none" strike="noStrike" kern="1200" baseline="0">
                      <a:solidFill>
                        <a:schemeClr val="bg1"/>
                      </a:solidFill>
                      <a:latin typeface="+mn-lt"/>
                      <a:ea typeface="+mn-ea"/>
                      <a:cs typeface="+mn-cs"/>
                    </a:defRPr>
                  </a:pPr>
                  <a:endParaRPr lang="es-CO"/>
                </a:p>
              </c:txPr>
              <c:dLblPos val="bestFit"/>
              <c:showLegendKey val="0"/>
              <c:showVal val="1"/>
              <c:showCatName val="0"/>
              <c:showSerName val="0"/>
              <c:showPercent val="0"/>
              <c:showBubbleSize val="0"/>
              <c:extLst>
                <c:ext xmlns:c15="http://schemas.microsoft.com/office/drawing/2012/chart" uri="{CE6537A1-D6FC-4f65-9D91-7224C49458BB}">
                  <c15:layout>
                    <c:manualLayout>
                      <c:w val="9.3173426912160073E-2"/>
                      <c:h val="9.1612018817892923E-2"/>
                    </c:manualLayout>
                  </c15:layout>
                </c:ext>
                <c:ext xmlns:c16="http://schemas.microsoft.com/office/drawing/2014/chart" uri="{C3380CC4-5D6E-409C-BE32-E72D297353CC}">
                  <c16:uniqueId val="{00000003-5812-4CE5-BB89-1BE897BA322B}"/>
                </c:ext>
              </c:extLst>
            </c:dLbl>
            <c:dLbl>
              <c:idx val="2"/>
              <c:layout>
                <c:manualLayout>
                  <c:x val="7.7036374488544682E-2"/>
                  <c:y val="0.10206886409621028"/>
                </c:manualLayout>
              </c:layout>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bg1"/>
                      </a:solidFill>
                      <a:latin typeface="+mn-lt"/>
                      <a:ea typeface="+mn-ea"/>
                      <a:cs typeface="+mn-cs"/>
                    </a:defRPr>
                  </a:pPr>
                  <a:endParaRPr lang="es-CO"/>
                </a:p>
              </c:txPr>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5812-4CE5-BB89-1BE897BA322B}"/>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mn-lt"/>
                    <a:ea typeface="+mn-ea"/>
                    <a:cs typeface="+mn-cs"/>
                  </a:defRPr>
                </a:pPr>
                <a:endParaRPr lang="es-CO"/>
              </a:p>
            </c:txPr>
            <c:showLegendKey val="0"/>
            <c:showVal val="0"/>
            <c:showCatName val="0"/>
            <c:showSerName val="0"/>
            <c:showPercent val="0"/>
            <c:showBubbleSize val="0"/>
            <c:extLst>
              <c:ext xmlns:c15="http://schemas.microsoft.com/office/drawing/2012/chart" uri="{CE6537A1-D6FC-4f65-9D91-7224C49458BB}"/>
            </c:extLst>
          </c:dLbls>
          <c:cat>
            <c:strRef>
              <c:f>'OCTUBRE 2023'!$H$2:$J$2</c:f>
              <c:strCache>
                <c:ptCount val="3"/>
                <c:pt idx="0">
                  <c:v>ADMINISTRACIÓN</c:v>
                </c:pt>
                <c:pt idx="1">
                  <c:v>MONITOREO</c:v>
                </c:pt>
                <c:pt idx="2">
                  <c:v>SOPORTE</c:v>
                </c:pt>
              </c:strCache>
            </c:strRef>
          </c:cat>
          <c:val>
            <c:numRef>
              <c:f>'OCTUBRE 2023'!$H$3:$J$3</c:f>
              <c:numCache>
                <c:formatCode>0.00</c:formatCode>
                <c:ptCount val="3"/>
                <c:pt idx="0">
                  <c:v>27.5</c:v>
                </c:pt>
                <c:pt idx="1">
                  <c:v>5</c:v>
                </c:pt>
                <c:pt idx="2">
                  <c:v>4.42</c:v>
                </c:pt>
              </c:numCache>
            </c:numRef>
          </c:val>
          <c:extLst>
            <c:ext xmlns:c16="http://schemas.microsoft.com/office/drawing/2014/chart" uri="{C3380CC4-5D6E-409C-BE32-E72D297353CC}">
              <c16:uniqueId val="{00000006-5812-4CE5-BB89-1BE897BA322B}"/>
            </c:ext>
          </c:extLst>
        </c:ser>
        <c:dLbls>
          <c:showLegendKey val="0"/>
          <c:showVal val="0"/>
          <c:showCatName val="0"/>
          <c:showSerName val="0"/>
          <c:showPercent val="0"/>
          <c:showBubbleSize val="0"/>
          <c:showLeaderLines val="0"/>
        </c:dLbls>
      </c:pie3DChart>
      <c:spPr>
        <a:noFill/>
        <a:ln>
          <a:noFill/>
        </a:ln>
        <a:effectLst/>
      </c:spPr>
    </c:plotArea>
    <c:legend>
      <c:legendPos val="b"/>
      <c:layout>
        <c:manualLayout>
          <c:xMode val="edge"/>
          <c:yMode val="edge"/>
          <c:x val="0.1452862545670541"/>
          <c:y val="0.90787619069270464"/>
          <c:w val="0.81099835193197023"/>
          <c:h val="3.3726139292288328E-2"/>
        </c:manualLayout>
      </c:layout>
      <c:overlay val="0"/>
      <c:spPr>
        <a:noFill/>
        <a:ln>
          <a:noFill/>
        </a:ln>
        <a:effectLst/>
      </c:spPr>
      <c:txPr>
        <a:bodyPr rot="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s-C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pPr>
      <a:endParaRPr lang="es-CO"/>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pivotSource>
    <c:name>[Crecimiento_BaseDatos_Saymireso_sv03.xlsx]Detallado!Tabla dinámica1</c:name>
    <c:fmtId val="15"/>
  </c:pivotSource>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ES" sz="1400" b="0" i="0" u="none" strike="noStrike" kern="1200" spc="0" baseline="0" dirty="0">
                <a:solidFill>
                  <a:prstClr val="black">
                    <a:lumMod val="65000"/>
                    <a:lumOff val="35000"/>
                  </a:prstClr>
                </a:solidFill>
              </a:rPr>
              <a:t>Tendencia de crecimiento semanal saymir sv03</a:t>
            </a:r>
            <a:endParaRPr lang="es-CO" sz="1400" b="0" i="0" u="none" strike="noStrike" kern="1200" spc="0" baseline="0" dirty="0">
              <a:solidFill>
                <a:prstClr val="black">
                  <a:lumMod val="65000"/>
                  <a:lumOff val="35000"/>
                </a:prstClr>
              </a:solidFill>
            </a:endParaRPr>
          </a:p>
        </c:rich>
      </c:tx>
      <c:layout>
        <c:manualLayout>
          <c:xMode val="edge"/>
          <c:yMode val="edge"/>
          <c:x val="0.29843808205543837"/>
          <c:y val="5.8096244973475049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O"/>
        </a:p>
      </c:txPr>
    </c:title>
    <c:autoTitleDeleted val="0"/>
    <c:pivotFmts>
      <c:pivotFmt>
        <c:idx val="0"/>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
        <c:idx val="1"/>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
        <c:idx val="2"/>
      </c:pivotFmt>
      <c:pivotFmt>
        <c:idx val="3"/>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
        <c:idx val="4"/>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
        <c:idx val="5"/>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
        <c:idx val="6"/>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s>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6.4499082187310791E-2"/>
          <c:y val="0.17102777949233713"/>
          <c:w val="0.83244407695573019"/>
          <c:h val="0.7450571674430595"/>
        </c:manualLayout>
      </c:layout>
      <c:bar3DChart>
        <c:barDir val="col"/>
        <c:grouping val="stacked"/>
        <c:varyColors val="0"/>
        <c:ser>
          <c:idx val="0"/>
          <c:order val="0"/>
          <c:tx>
            <c:strRef>
              <c:f>Detallado!$B$4</c:f>
              <c:strCache>
                <c:ptCount val="1"/>
                <c:pt idx="0">
                  <c:v>Total Usado (Mb)</c:v>
                </c:pt>
              </c:strCache>
            </c:strRef>
          </c:tx>
          <c:spPr>
            <a:solidFill>
              <a:schemeClr val="accent1"/>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Detallado!$A$5:$A$9</c:f>
              <c:strCache>
                <c:ptCount val="4"/>
                <c:pt idx="0">
                  <c:v>6/10/2023</c:v>
                </c:pt>
                <c:pt idx="1">
                  <c:v>13/10/2023</c:v>
                </c:pt>
                <c:pt idx="2">
                  <c:v>20/10/2023</c:v>
                </c:pt>
                <c:pt idx="3">
                  <c:v>27/10/2023</c:v>
                </c:pt>
              </c:strCache>
            </c:strRef>
          </c:cat>
          <c:val>
            <c:numRef>
              <c:f>Detallado!$B$5:$B$9</c:f>
              <c:numCache>
                <c:formatCode>General</c:formatCode>
                <c:ptCount val="4"/>
                <c:pt idx="0">
                  <c:v>157294</c:v>
                </c:pt>
                <c:pt idx="1">
                  <c:v>157648</c:v>
                </c:pt>
                <c:pt idx="2">
                  <c:v>153884</c:v>
                </c:pt>
                <c:pt idx="3">
                  <c:v>154283</c:v>
                </c:pt>
              </c:numCache>
            </c:numRef>
          </c:val>
          <c:extLst>
            <c:ext xmlns:c16="http://schemas.microsoft.com/office/drawing/2014/chart" uri="{C3380CC4-5D6E-409C-BE32-E72D297353CC}">
              <c16:uniqueId val="{00000000-88CC-48EC-8ACB-9C975C3480FF}"/>
            </c:ext>
          </c:extLst>
        </c:ser>
        <c:ser>
          <c:idx val="1"/>
          <c:order val="1"/>
          <c:tx>
            <c:strRef>
              <c:f>Detallado!$C$4</c:f>
              <c:strCache>
                <c:ptCount val="1"/>
                <c:pt idx="0">
                  <c:v>Total Libre (Mb)</c:v>
                </c:pt>
              </c:strCache>
            </c:strRef>
          </c:tx>
          <c:spPr>
            <a:solidFill>
              <a:schemeClr val="accent3"/>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Detallado!$A$5:$A$9</c:f>
              <c:strCache>
                <c:ptCount val="4"/>
                <c:pt idx="0">
                  <c:v>6/10/2023</c:v>
                </c:pt>
                <c:pt idx="1">
                  <c:v>13/10/2023</c:v>
                </c:pt>
                <c:pt idx="2">
                  <c:v>20/10/2023</c:v>
                </c:pt>
                <c:pt idx="3">
                  <c:v>27/10/2023</c:v>
                </c:pt>
              </c:strCache>
            </c:strRef>
          </c:cat>
          <c:val>
            <c:numRef>
              <c:f>Detallado!$C$5:$C$9</c:f>
              <c:numCache>
                <c:formatCode>General</c:formatCode>
                <c:ptCount val="4"/>
                <c:pt idx="0">
                  <c:v>37839</c:v>
                </c:pt>
                <c:pt idx="1">
                  <c:v>37485</c:v>
                </c:pt>
                <c:pt idx="2">
                  <c:v>41249</c:v>
                </c:pt>
                <c:pt idx="3">
                  <c:v>40851</c:v>
                </c:pt>
              </c:numCache>
            </c:numRef>
          </c:val>
          <c:extLst>
            <c:ext xmlns:c16="http://schemas.microsoft.com/office/drawing/2014/chart" uri="{C3380CC4-5D6E-409C-BE32-E72D297353CC}">
              <c16:uniqueId val="{00000001-88CC-48EC-8ACB-9C975C3480FF}"/>
            </c:ext>
          </c:extLst>
        </c:ser>
        <c:dLbls>
          <c:showLegendKey val="0"/>
          <c:showVal val="0"/>
          <c:showCatName val="0"/>
          <c:showSerName val="0"/>
          <c:showPercent val="0"/>
          <c:showBubbleSize val="0"/>
        </c:dLbls>
        <c:gapWidth val="150"/>
        <c:shape val="box"/>
        <c:axId val="199814400"/>
        <c:axId val="199814960"/>
        <c:axId val="0"/>
      </c:bar3DChart>
      <c:catAx>
        <c:axId val="199814400"/>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199814960"/>
        <c:crosses val="autoZero"/>
        <c:auto val="1"/>
        <c:lblAlgn val="ctr"/>
        <c:lblOffset val="100"/>
        <c:noMultiLvlLbl val="0"/>
      </c:catAx>
      <c:valAx>
        <c:axId val="19981496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199814400"/>
        <c:crosses val="autoZero"/>
        <c:crossBetween val="between"/>
      </c:valAx>
      <c:spPr>
        <a:noFill/>
        <a:ln>
          <a:noFill/>
        </a:ln>
        <a:effectLst/>
      </c:spPr>
    </c:plotArea>
    <c:legend>
      <c:legendPos val="r"/>
      <c:layout>
        <c:manualLayout>
          <c:xMode val="edge"/>
          <c:yMode val="edge"/>
          <c:x val="0.8663814885795611"/>
          <c:y val="0.43161582897330975"/>
          <c:w val="0.12139384319504699"/>
          <c:h val="0.15562760739092074"/>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legend>
    <c:plotVisOnly val="1"/>
    <c:dispBlanksAs val="gap"/>
    <c:showDLblsOverMax val="0"/>
  </c:chart>
  <c:spPr>
    <a:noFill/>
    <a:ln>
      <a:noFill/>
    </a:ln>
    <a:effectLst/>
  </c:spPr>
  <c:txPr>
    <a:bodyPr/>
    <a:lstStyle/>
    <a:p>
      <a:pPr>
        <a:defRPr/>
      </a:pPr>
      <a:endParaRPr lang="es-CO"/>
    </a:p>
  </c:txPr>
  <c:externalData r:id="rId3">
    <c:autoUpdate val="0"/>
  </c:externalData>
  <c:extLst>
    <c:ext xmlns:c14="http://schemas.microsoft.com/office/drawing/2007/8/2/chart" uri="{781A3756-C4B2-4CAC-9D66-4F8BD8637D16}">
      <c14:pivotOptions>
        <c14:dropZoneFilter val="1"/>
        <c14:dropZoneCategories val="1"/>
        <c14:dropZoneData val="1"/>
        <c14:dropZoneSeries val="1"/>
        <c14:dropZonesVisible val="1"/>
      </c14:pivotOptions>
    </c:ext>
  </c:extLst>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391413218228291"/>
          <c:y val="0.11301321252569674"/>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O"/>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17290613785800468"/>
          <c:y val="0.17201320132013204"/>
          <c:w val="0.77502124014844476"/>
          <c:h val="0.6983581507757074"/>
        </c:manualLayout>
      </c:layout>
      <c:bar3DChart>
        <c:barDir val="col"/>
        <c:grouping val="clustered"/>
        <c:varyColors val="0"/>
        <c:ser>
          <c:idx val="0"/>
          <c:order val="0"/>
          <c:tx>
            <c:strRef>
              <c:f>'SV03'!$C$4</c:f>
              <c:strCache>
                <c:ptCount val="1"/>
                <c:pt idx="0">
                  <c:v>Espacio usado en disco (GB)</c:v>
                </c:pt>
              </c:strCache>
            </c:strRef>
          </c:tx>
          <c:spPr>
            <a:solidFill>
              <a:schemeClr val="accent1"/>
            </a:solidFill>
            <a:ln>
              <a:noFill/>
            </a:ln>
            <a:effectLst/>
            <a:sp3d/>
          </c:spPr>
          <c:invertIfNegative val="0"/>
          <c:dLbls>
            <c:dLbl>
              <c:idx val="0"/>
              <c:layout>
                <c:manualLayout>
                  <c:x val="0"/>
                  <c:y val="-1.864801864801881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F8B0-475F-817A-BD3017699213}"/>
                </c:ext>
              </c:extLst>
            </c:dLbl>
            <c:dLbl>
              <c:idx val="1"/>
              <c:layout>
                <c:manualLayout>
                  <c:x val="2.740664315450031E-3"/>
                  <c:y val="-1.8648018648018648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F8B0-475F-817A-BD3017699213}"/>
                </c:ext>
              </c:extLst>
            </c:dLbl>
            <c:dLbl>
              <c:idx val="2"/>
              <c:layout>
                <c:manualLayout>
                  <c:x val="0"/>
                  <c:y val="-2.3310023310023395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2-F8B0-475F-817A-BD3017699213}"/>
                </c:ext>
              </c:extLst>
            </c:dLbl>
            <c:dLbl>
              <c:idx val="3"/>
              <c:layout>
                <c:manualLayout>
                  <c:x val="0"/>
                  <c:y val="-2.7972027972028059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F8B0-475F-817A-BD3017699213}"/>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'SV03'!$B$5:$B$9</c:f>
              <c:strCache>
                <c:ptCount val="5"/>
                <c:pt idx="0">
                  <c:v>bdturnos</c:v>
                </c:pt>
                <c:pt idx="1">
                  <c:v>saimyr</c:v>
                </c:pt>
                <c:pt idx="2">
                  <c:v>saimyr</c:v>
                </c:pt>
                <c:pt idx="3">
                  <c:v>saimyr</c:v>
                </c:pt>
                <c:pt idx="4">
                  <c:v>Otros: app</c:v>
                </c:pt>
              </c:strCache>
            </c:strRef>
          </c:cat>
          <c:val>
            <c:numRef>
              <c:f>'SV03'!$C$5:$C$9</c:f>
              <c:numCache>
                <c:formatCode>General</c:formatCode>
                <c:ptCount val="5"/>
                <c:pt idx="0">
                  <c:v>26</c:v>
                </c:pt>
                <c:pt idx="1">
                  <c:v>66</c:v>
                </c:pt>
                <c:pt idx="2">
                  <c:v>184</c:v>
                </c:pt>
                <c:pt idx="3">
                  <c:v>92</c:v>
                </c:pt>
                <c:pt idx="4">
                  <c:v>24</c:v>
                </c:pt>
              </c:numCache>
            </c:numRef>
          </c:val>
          <c:extLst>
            <c:ext xmlns:c16="http://schemas.microsoft.com/office/drawing/2014/chart" uri="{C3380CC4-5D6E-409C-BE32-E72D297353CC}">
              <c16:uniqueId val="{00000004-F8B0-475F-817A-BD3017699213}"/>
            </c:ext>
          </c:extLst>
        </c:ser>
        <c:dLbls>
          <c:showLegendKey val="0"/>
          <c:showVal val="1"/>
          <c:showCatName val="0"/>
          <c:showSerName val="0"/>
          <c:showPercent val="0"/>
          <c:showBubbleSize val="0"/>
        </c:dLbls>
        <c:gapWidth val="150"/>
        <c:shape val="box"/>
        <c:axId val="2009000848"/>
        <c:axId val="2004287952"/>
        <c:axId val="0"/>
      </c:bar3DChart>
      <c:catAx>
        <c:axId val="2009000848"/>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2004287952"/>
        <c:crosses val="autoZero"/>
        <c:auto val="1"/>
        <c:lblAlgn val="ctr"/>
        <c:lblOffset val="100"/>
        <c:noMultiLvlLbl val="0"/>
      </c:catAx>
      <c:valAx>
        <c:axId val="2004287952"/>
        <c:scaling>
          <c:orientation val="minMax"/>
          <c:max val="395"/>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2009000848"/>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CO"/>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r>
              <a:rPr lang="es-CO" sz="1800" b="1"/>
              <a:t>HORAS NOVIEMBRE</a:t>
            </a:r>
          </a:p>
        </c:rich>
      </c:tx>
      <c:layout>
        <c:manualLayout>
          <c:xMode val="edge"/>
          <c:yMode val="edge"/>
          <c:x val="0.36613154035028883"/>
          <c:y val="0.11392128500244703"/>
        </c:manualLayout>
      </c:layout>
      <c:overlay val="0"/>
      <c:spPr>
        <a:noFill/>
        <a:ln>
          <a:noFill/>
        </a:ln>
        <a:effectLst/>
      </c:spPr>
      <c:txPr>
        <a:bodyPr rot="0" spcFirstLastPara="1" vertOverflow="ellipsis" vert="horz" wrap="square" anchor="ctr" anchorCtr="1"/>
        <a:lstStyle/>
        <a:p>
          <a:pPr>
            <a:defRPr sz="1800" b="1" i="0" u="none" strike="noStrike" kern="1200" spc="0" baseline="0">
              <a:solidFill>
                <a:schemeClr val="tx1">
                  <a:lumMod val="65000"/>
                  <a:lumOff val="35000"/>
                </a:schemeClr>
              </a:solidFill>
              <a:latin typeface="+mn-lt"/>
              <a:ea typeface="+mn-ea"/>
              <a:cs typeface="+mn-cs"/>
            </a:defRPr>
          </a:pPr>
          <a:endParaRPr lang="es-CO"/>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18133009505218917"/>
          <c:y val="0.27893645123161609"/>
          <c:w val="0.67083374331325296"/>
          <c:h val="0.61772683045200616"/>
        </c:manualLayout>
      </c:layout>
      <c:pie3DChart>
        <c:varyColors val="1"/>
        <c:ser>
          <c:idx val="0"/>
          <c:order val="0"/>
          <c:dPt>
            <c:idx val="0"/>
            <c:bubble3D val="0"/>
            <c:spPr>
              <a:solidFill>
                <a:schemeClr val="accent1"/>
              </a:solidFill>
              <a:ln w="25400">
                <a:solidFill>
                  <a:schemeClr val="lt1"/>
                </a:solidFill>
              </a:ln>
              <a:effectLst/>
              <a:sp3d contourW="25400">
                <a:contourClr>
                  <a:schemeClr val="lt1"/>
                </a:contourClr>
              </a:sp3d>
            </c:spPr>
            <c:extLst>
              <c:ext xmlns:c16="http://schemas.microsoft.com/office/drawing/2014/chart" uri="{C3380CC4-5D6E-409C-BE32-E72D297353CC}">
                <c16:uniqueId val="{00000001-851B-4FF6-8961-FA3744AA10F3}"/>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851B-4FF6-8961-FA3744AA10F3}"/>
              </c:ext>
            </c:extLst>
          </c:dPt>
          <c:dPt>
            <c:idx val="2"/>
            <c:bubble3D val="0"/>
            <c:spPr>
              <a:solidFill>
                <a:schemeClr val="accent3"/>
              </a:solidFill>
              <a:ln w="25400">
                <a:solidFill>
                  <a:schemeClr val="lt1"/>
                </a:solidFill>
              </a:ln>
              <a:effectLst/>
              <a:sp3d contourW="25400">
                <a:contourClr>
                  <a:schemeClr val="lt1"/>
                </a:contourClr>
              </a:sp3d>
            </c:spPr>
            <c:extLst>
              <c:ext xmlns:c16="http://schemas.microsoft.com/office/drawing/2014/chart" uri="{C3380CC4-5D6E-409C-BE32-E72D297353CC}">
                <c16:uniqueId val="{00000005-851B-4FF6-8961-FA3744AA10F3}"/>
              </c:ext>
            </c:extLst>
          </c:dPt>
          <c:dLbls>
            <c:dLbl>
              <c:idx val="0"/>
              <c:layout>
                <c:manualLayout>
                  <c:x val="-0.23762927382314"/>
                  <c:y val="-0.14912673979535923"/>
                </c:manualLayout>
              </c:layout>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bg1"/>
                      </a:solidFill>
                      <a:latin typeface="+mn-lt"/>
                      <a:ea typeface="+mn-ea"/>
                      <a:cs typeface="+mn-cs"/>
                    </a:defRPr>
                  </a:pPr>
                  <a:endParaRPr lang="es-CO"/>
                </a:p>
              </c:txPr>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851B-4FF6-8961-FA3744AA10F3}"/>
                </c:ext>
              </c:extLst>
            </c:dLbl>
            <c:dLbl>
              <c:idx val="1"/>
              <c:layout>
                <c:manualLayout>
                  <c:x val="0.14714420779158346"/>
                  <c:y val="-0.15960094501014149"/>
                </c:manualLayout>
              </c:layout>
              <c:spPr>
                <a:noFill/>
                <a:ln>
                  <a:noFill/>
                </a:ln>
                <a:effectLst/>
              </c:spPr>
              <c:txPr>
                <a:bodyPr rot="0" spcFirstLastPara="1" vertOverflow="ellipsis" vert="horz" wrap="square" lIns="38100" tIns="19050" rIns="38100" bIns="19050" anchor="ctr" anchorCtr="1">
                  <a:noAutofit/>
                </a:bodyPr>
                <a:lstStyle/>
                <a:p>
                  <a:pPr>
                    <a:defRPr sz="1600" b="1" i="0" u="none" strike="noStrike" kern="1200" baseline="0">
                      <a:solidFill>
                        <a:schemeClr val="bg1"/>
                      </a:solidFill>
                      <a:latin typeface="+mn-lt"/>
                      <a:ea typeface="+mn-ea"/>
                      <a:cs typeface="+mn-cs"/>
                    </a:defRPr>
                  </a:pPr>
                  <a:endParaRPr lang="es-CO"/>
                </a:p>
              </c:txPr>
              <c:dLblPos val="bestFit"/>
              <c:showLegendKey val="0"/>
              <c:showVal val="1"/>
              <c:showCatName val="0"/>
              <c:showSerName val="0"/>
              <c:showPercent val="0"/>
              <c:showBubbleSize val="0"/>
              <c:extLst>
                <c:ext xmlns:c15="http://schemas.microsoft.com/office/drawing/2012/chart" uri="{CE6537A1-D6FC-4f65-9D91-7224C49458BB}">
                  <c15:layout>
                    <c:manualLayout>
                      <c:w val="9.3173426912160073E-2"/>
                      <c:h val="9.1612018817892923E-2"/>
                    </c:manualLayout>
                  </c15:layout>
                </c:ext>
                <c:ext xmlns:c16="http://schemas.microsoft.com/office/drawing/2014/chart" uri="{C3380CC4-5D6E-409C-BE32-E72D297353CC}">
                  <c16:uniqueId val="{00000003-851B-4FF6-8961-FA3744AA10F3}"/>
                </c:ext>
              </c:extLst>
            </c:dLbl>
            <c:dLbl>
              <c:idx val="2"/>
              <c:layout>
                <c:manualLayout>
                  <c:x val="0.14826583285092468"/>
                  <c:y val="7.7487681990139085E-2"/>
                </c:manualLayout>
              </c:layout>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bg1"/>
                      </a:solidFill>
                      <a:latin typeface="+mn-lt"/>
                      <a:ea typeface="+mn-ea"/>
                      <a:cs typeface="+mn-cs"/>
                    </a:defRPr>
                  </a:pPr>
                  <a:endParaRPr lang="es-CO"/>
                </a:p>
              </c:txPr>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851B-4FF6-8961-FA3744AA10F3}"/>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mn-lt"/>
                    <a:ea typeface="+mn-ea"/>
                    <a:cs typeface="+mn-cs"/>
                  </a:defRPr>
                </a:pPr>
                <a:endParaRPr lang="es-CO"/>
              </a:p>
            </c:txPr>
            <c:showLegendKey val="0"/>
            <c:showVal val="0"/>
            <c:showCatName val="0"/>
            <c:showSerName val="0"/>
            <c:showPercent val="0"/>
            <c:showBubbleSize val="0"/>
            <c:extLst>
              <c:ext xmlns:c15="http://schemas.microsoft.com/office/drawing/2012/chart" uri="{CE6537A1-D6FC-4f65-9D91-7224C49458BB}"/>
            </c:extLst>
          </c:dLbls>
          <c:cat>
            <c:strRef>
              <c:f>'NOVIEMBRE 2023 '!$H$2:$J$2</c:f>
              <c:strCache>
                <c:ptCount val="3"/>
                <c:pt idx="0">
                  <c:v>ADMINISTRACIÓN</c:v>
                </c:pt>
                <c:pt idx="1">
                  <c:v>MONITOREO</c:v>
                </c:pt>
                <c:pt idx="2">
                  <c:v>SOPORTE</c:v>
                </c:pt>
              </c:strCache>
            </c:strRef>
          </c:cat>
          <c:val>
            <c:numRef>
              <c:f>'NOVIEMBRE 2023 '!$H$3:$J$3</c:f>
              <c:numCache>
                <c:formatCode>0.00</c:formatCode>
                <c:ptCount val="3"/>
                <c:pt idx="0">
                  <c:v>19</c:v>
                </c:pt>
                <c:pt idx="1">
                  <c:v>5</c:v>
                </c:pt>
                <c:pt idx="2">
                  <c:v>8</c:v>
                </c:pt>
              </c:numCache>
            </c:numRef>
          </c:val>
          <c:extLst>
            <c:ext xmlns:c16="http://schemas.microsoft.com/office/drawing/2014/chart" uri="{C3380CC4-5D6E-409C-BE32-E72D297353CC}">
              <c16:uniqueId val="{00000006-851B-4FF6-8961-FA3744AA10F3}"/>
            </c:ext>
          </c:extLst>
        </c:ser>
        <c:dLbls>
          <c:showLegendKey val="0"/>
          <c:showVal val="0"/>
          <c:showCatName val="0"/>
          <c:showSerName val="0"/>
          <c:showPercent val="0"/>
          <c:showBubbleSize val="0"/>
          <c:showLeaderLines val="0"/>
        </c:dLbls>
      </c:pie3DChart>
      <c:spPr>
        <a:noFill/>
        <a:ln>
          <a:noFill/>
        </a:ln>
        <a:effectLst/>
      </c:spPr>
    </c:plotArea>
    <c:legend>
      <c:legendPos val="b"/>
      <c:layout>
        <c:manualLayout>
          <c:xMode val="edge"/>
          <c:yMode val="edge"/>
          <c:x val="0.1452862545670541"/>
          <c:y val="0.90787619069270464"/>
          <c:w val="0.81099835193197023"/>
          <c:h val="3.3726139292288328E-2"/>
        </c:manualLayout>
      </c:layout>
      <c:overlay val="0"/>
      <c:spPr>
        <a:noFill/>
        <a:ln>
          <a:noFill/>
        </a:ln>
        <a:effectLst/>
      </c:spPr>
      <c:txPr>
        <a:bodyPr rot="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es-C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a:pPr>
      <a:endParaRPr lang="es-CO"/>
    </a:p>
  </c:txPr>
  <c:externalData r:id="rId4">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pivotSource>
    <c:name>[Crecimiento_BaseDatos_Orario_sv01.xlsx]Detallado!Tabla dinámica1</c:name>
    <c:fmtId val="41"/>
  </c:pivotSource>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ES" sz="1400" b="1" i="0" u="none" strike="noStrike" kern="1200" spc="0" baseline="0" dirty="0">
                <a:solidFill>
                  <a:prstClr val="black">
                    <a:lumMod val="65000"/>
                    <a:lumOff val="35000"/>
                  </a:prstClr>
                </a:solidFill>
              </a:rPr>
              <a:t>Tendencia de crecimiento semanal </a:t>
            </a:r>
            <a:r>
              <a:rPr lang="es-ES" sz="1400" b="1" i="0" u="none" strike="noStrike" kern="1200" spc="0" baseline="0" dirty="0" err="1">
                <a:solidFill>
                  <a:prstClr val="black">
                    <a:lumMod val="65000"/>
                    <a:lumOff val="35000"/>
                  </a:prstClr>
                </a:solidFill>
              </a:rPr>
              <a:t>orario</a:t>
            </a:r>
            <a:r>
              <a:rPr lang="es-ES" sz="1400" b="1" i="0" u="none" strike="noStrike" kern="1200" spc="0" baseline="0" dirty="0">
                <a:solidFill>
                  <a:prstClr val="black">
                    <a:lumMod val="65000"/>
                    <a:lumOff val="35000"/>
                  </a:prstClr>
                </a:solidFill>
              </a:rPr>
              <a:t> sv01</a:t>
            </a:r>
            <a:endParaRPr lang="es-CO" sz="1400" b="1" i="0" u="none" strike="noStrike" kern="1200" spc="0" baseline="0" dirty="0">
              <a:solidFill>
                <a:prstClr val="black">
                  <a:lumMod val="65000"/>
                  <a:lumOff val="35000"/>
                </a:prstClr>
              </a:solidFill>
            </a:endParaRPr>
          </a:p>
        </c:rich>
      </c:tx>
      <c:layout>
        <c:manualLayout>
          <c:xMode val="edge"/>
          <c:yMode val="edge"/>
          <c:x val="0.26203368258107468"/>
          <c:y val="6.7464989414439527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O"/>
        </a:p>
      </c:txPr>
    </c:title>
    <c:autoTitleDeleted val="0"/>
    <c:pivotFmts>
      <c:pivotFmt>
        <c:idx val="0"/>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
        <c:idx val="1"/>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
        <c:idx val="2"/>
      </c:pivotFmt>
      <c:pivotFmt>
        <c:idx val="3"/>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
        <c:idx val="4"/>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
        <c:idx val="5"/>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
        <c:idx val="6"/>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
        <c:idx val="7"/>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
        <c:idx val="8"/>
        <c:spPr>
          <a:solidFill>
            <a:schemeClr val="accent1"/>
          </a:solidFill>
          <a:ln>
            <a:noFill/>
          </a:ln>
          <a:effectLst/>
          <a:sp3d/>
        </c:spPr>
        <c:marker>
          <c:symbol val="none"/>
        </c:marker>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extLst>
            <c:ext xmlns:c15="http://schemas.microsoft.com/office/drawing/2012/chart" uri="{CE6537A1-D6FC-4f65-9D91-7224C49458BB}"/>
          </c:extLst>
        </c:dLbl>
      </c:pivotFmt>
    </c:pivotFmts>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6.1116827547128293E-2"/>
          <c:y val="0.18566507869242821"/>
          <c:w val="0.86439775145493603"/>
          <c:h val="0.72286946789668716"/>
        </c:manualLayout>
      </c:layout>
      <c:bar3DChart>
        <c:barDir val="col"/>
        <c:grouping val="stacked"/>
        <c:varyColors val="0"/>
        <c:ser>
          <c:idx val="0"/>
          <c:order val="0"/>
          <c:tx>
            <c:strRef>
              <c:f>Detallado!$B$4</c:f>
              <c:strCache>
                <c:ptCount val="1"/>
                <c:pt idx="0">
                  <c:v>Total Usado (Mb)</c:v>
                </c:pt>
              </c:strCache>
            </c:strRef>
          </c:tx>
          <c:spPr>
            <a:solidFill>
              <a:schemeClr val="accent1"/>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Detallado!$A$5:$A$8</c:f>
              <c:strCache>
                <c:ptCount val="3"/>
                <c:pt idx="0">
                  <c:v>10/11/2023</c:v>
                </c:pt>
                <c:pt idx="1">
                  <c:v>17/11/2023</c:v>
                </c:pt>
                <c:pt idx="2">
                  <c:v>24/11/2023</c:v>
                </c:pt>
              </c:strCache>
            </c:strRef>
          </c:cat>
          <c:val>
            <c:numRef>
              <c:f>Detallado!$B$5:$B$8</c:f>
              <c:numCache>
                <c:formatCode>General</c:formatCode>
                <c:ptCount val="3"/>
                <c:pt idx="0">
                  <c:v>356873</c:v>
                </c:pt>
                <c:pt idx="1">
                  <c:v>357454</c:v>
                </c:pt>
                <c:pt idx="2">
                  <c:v>358049</c:v>
                </c:pt>
              </c:numCache>
            </c:numRef>
          </c:val>
          <c:extLst>
            <c:ext xmlns:c16="http://schemas.microsoft.com/office/drawing/2014/chart" uri="{C3380CC4-5D6E-409C-BE32-E72D297353CC}">
              <c16:uniqueId val="{00000000-EADA-43C5-AF27-157173D7FAC7}"/>
            </c:ext>
          </c:extLst>
        </c:ser>
        <c:ser>
          <c:idx val="1"/>
          <c:order val="1"/>
          <c:tx>
            <c:strRef>
              <c:f>Detallado!$C$4</c:f>
              <c:strCache>
                <c:ptCount val="1"/>
                <c:pt idx="0">
                  <c:v>Total Libre (Mb)</c:v>
                </c:pt>
              </c:strCache>
            </c:strRef>
          </c:tx>
          <c:spPr>
            <a:solidFill>
              <a:schemeClr val="accent3"/>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O"/>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Detallado!$A$5:$A$8</c:f>
              <c:strCache>
                <c:ptCount val="3"/>
                <c:pt idx="0">
                  <c:v>10/11/2023</c:v>
                </c:pt>
                <c:pt idx="1">
                  <c:v>17/11/2023</c:v>
                </c:pt>
                <c:pt idx="2">
                  <c:v>24/11/2023</c:v>
                </c:pt>
              </c:strCache>
            </c:strRef>
          </c:cat>
          <c:val>
            <c:numRef>
              <c:f>Detallado!$C$5:$C$8</c:f>
              <c:numCache>
                <c:formatCode>General</c:formatCode>
                <c:ptCount val="3"/>
                <c:pt idx="0">
                  <c:v>108870</c:v>
                </c:pt>
                <c:pt idx="1">
                  <c:v>108339</c:v>
                </c:pt>
                <c:pt idx="2">
                  <c:v>107744</c:v>
                </c:pt>
              </c:numCache>
            </c:numRef>
          </c:val>
          <c:extLst>
            <c:ext xmlns:c16="http://schemas.microsoft.com/office/drawing/2014/chart" uri="{C3380CC4-5D6E-409C-BE32-E72D297353CC}">
              <c16:uniqueId val="{00000001-EADA-43C5-AF27-157173D7FAC7}"/>
            </c:ext>
          </c:extLst>
        </c:ser>
        <c:dLbls>
          <c:showLegendKey val="0"/>
          <c:showVal val="1"/>
          <c:showCatName val="0"/>
          <c:showSerName val="0"/>
          <c:showPercent val="0"/>
          <c:showBubbleSize val="0"/>
        </c:dLbls>
        <c:gapWidth val="150"/>
        <c:shape val="box"/>
        <c:axId val="199814400"/>
        <c:axId val="199814960"/>
        <c:axId val="0"/>
      </c:bar3DChart>
      <c:catAx>
        <c:axId val="199814400"/>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199814960"/>
        <c:crosses val="autoZero"/>
        <c:auto val="1"/>
        <c:lblAlgn val="ctr"/>
        <c:lblOffset val="100"/>
        <c:noMultiLvlLbl val="0"/>
      </c:catAx>
      <c:valAx>
        <c:axId val="19981496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crossAx val="199814400"/>
        <c:crosses val="autoZero"/>
        <c:crossBetween val="between"/>
      </c:valAx>
      <c:spPr>
        <a:noFill/>
        <a:ln>
          <a:noFill/>
        </a:ln>
        <a:effectLst/>
      </c:spPr>
    </c:plotArea>
    <c:legend>
      <c:legendPos val="r"/>
      <c:layout>
        <c:manualLayout>
          <c:xMode val="edge"/>
          <c:yMode val="edge"/>
          <c:x val="0.86457438846555068"/>
          <c:y val="0.39263064810183007"/>
          <c:w val="0.11767899060177234"/>
          <c:h val="0.20323707151002487"/>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O"/>
        </a:p>
      </c:txPr>
    </c:legend>
    <c:plotVisOnly val="1"/>
    <c:dispBlanksAs val="gap"/>
    <c:showDLblsOverMax val="0"/>
  </c:chart>
  <c:spPr>
    <a:noFill/>
    <a:ln>
      <a:noFill/>
    </a:ln>
    <a:effectLst/>
  </c:spPr>
  <c:txPr>
    <a:bodyPr/>
    <a:lstStyle/>
    <a:p>
      <a:pPr>
        <a:defRPr/>
      </a:pPr>
      <a:endParaRPr lang="es-CO"/>
    </a:p>
  </c:txPr>
  <c:externalData r:id="rId3">
    <c:autoUpdate val="0"/>
  </c:externalData>
  <c:extLst>
    <c:ext xmlns:c14="http://schemas.microsoft.com/office/drawing/2007/8/2/chart" uri="{781A3756-C4B2-4CAC-9D66-4F8BD8637D16}">
      <c14:pivotOptions>
        <c14:dropZoneFilter val="1"/>
        <c14:dropZoneCategories val="1"/>
        <c14:dropZoneData val="1"/>
        <c14:dropZoneSeries val="1"/>
        <c14:dropZonesVisible val="1"/>
      </c14:pivotOptions>
    </c:ext>
  </c:extLst>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4832443-ED42-4324-9E8D-5D727F392957}" type="datetimeFigureOut">
              <a:rPr lang="es-CO" smtClean="0"/>
              <a:t>1/12/2023</a:t>
            </a:fld>
            <a:endParaRPr lang="es-CO"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s-CO"/>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026289-9D0D-46F5-AE72-F84A272B5F5A}" type="slidenum">
              <a:rPr lang="es-CO" smtClean="0"/>
              <a:t>‹Nº›</a:t>
            </a:fld>
            <a:endParaRPr lang="es-CO" dirty="0"/>
          </a:p>
        </p:txBody>
      </p:sp>
    </p:spTree>
    <p:extLst>
      <p:ext uri="{BB962C8B-B14F-4D97-AF65-F5344CB8AC3E}">
        <p14:creationId xmlns:p14="http://schemas.microsoft.com/office/powerpoint/2010/main" val="7725524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O" dirty="0"/>
          </a:p>
        </p:txBody>
      </p:sp>
      <p:sp>
        <p:nvSpPr>
          <p:cNvPr id="4" name="Slide Number Placeholder 3"/>
          <p:cNvSpPr>
            <a:spLocks noGrp="1"/>
          </p:cNvSpPr>
          <p:nvPr>
            <p:ph type="sldNum" sz="quarter" idx="10"/>
          </p:nvPr>
        </p:nvSpPr>
        <p:spPr/>
        <p:txBody>
          <a:bodyPr/>
          <a:lstStyle/>
          <a:p>
            <a:fld id="{31026289-9D0D-46F5-AE72-F84A272B5F5A}" type="slidenum">
              <a:rPr lang="es-CO" smtClean="0"/>
              <a:t>7</a:t>
            </a:fld>
            <a:endParaRPr lang="es-CO" dirty="0"/>
          </a:p>
        </p:txBody>
      </p:sp>
    </p:spTree>
    <p:extLst>
      <p:ext uri="{BB962C8B-B14F-4D97-AF65-F5344CB8AC3E}">
        <p14:creationId xmlns:p14="http://schemas.microsoft.com/office/powerpoint/2010/main" val="13644104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O" dirty="0"/>
          </a:p>
        </p:txBody>
      </p:sp>
      <p:sp>
        <p:nvSpPr>
          <p:cNvPr id="4" name="Slide Number Placeholder 3"/>
          <p:cNvSpPr>
            <a:spLocks noGrp="1"/>
          </p:cNvSpPr>
          <p:nvPr>
            <p:ph type="sldNum" sz="quarter" idx="10"/>
          </p:nvPr>
        </p:nvSpPr>
        <p:spPr/>
        <p:txBody>
          <a:bodyPr/>
          <a:lstStyle/>
          <a:p>
            <a:fld id="{31026289-9D0D-46F5-AE72-F84A272B5F5A}" type="slidenum">
              <a:rPr lang="es-CO" smtClean="0"/>
              <a:t>8</a:t>
            </a:fld>
            <a:endParaRPr lang="es-CO" dirty="0"/>
          </a:p>
        </p:txBody>
      </p:sp>
    </p:spTree>
    <p:extLst>
      <p:ext uri="{BB962C8B-B14F-4D97-AF65-F5344CB8AC3E}">
        <p14:creationId xmlns:p14="http://schemas.microsoft.com/office/powerpoint/2010/main" val="31562764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O" dirty="0"/>
          </a:p>
        </p:txBody>
      </p:sp>
      <p:sp>
        <p:nvSpPr>
          <p:cNvPr id="4" name="Slide Number Placeholder 3"/>
          <p:cNvSpPr>
            <a:spLocks noGrp="1"/>
          </p:cNvSpPr>
          <p:nvPr>
            <p:ph type="sldNum" sz="quarter" idx="10"/>
          </p:nvPr>
        </p:nvSpPr>
        <p:spPr/>
        <p:txBody>
          <a:bodyPr/>
          <a:lstStyle/>
          <a:p>
            <a:fld id="{31026289-9D0D-46F5-AE72-F84A272B5F5A}" type="slidenum">
              <a:rPr lang="es-CO" smtClean="0"/>
              <a:t>9</a:t>
            </a:fld>
            <a:endParaRPr lang="es-CO" dirty="0"/>
          </a:p>
        </p:txBody>
      </p:sp>
    </p:spTree>
    <p:extLst>
      <p:ext uri="{BB962C8B-B14F-4D97-AF65-F5344CB8AC3E}">
        <p14:creationId xmlns:p14="http://schemas.microsoft.com/office/powerpoint/2010/main" val="41355804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CO" b="1" dirty="0">
                <a:solidFill>
                  <a:srgbClr val="000080"/>
                </a:solidFill>
                <a:effectLst/>
              </a:rPr>
              <a:t>select</a:t>
            </a:r>
            <a:r>
              <a:rPr lang="es-CO" dirty="0"/>
              <a:t> "Reserved_Space(MB)", "Reserved_Space(MB)" - "Free_Space(MB)" "Used_Space(MB)","Free_Space(MB)" </a:t>
            </a:r>
            <a:r>
              <a:rPr lang="es-CO" b="1" dirty="0">
                <a:solidFill>
                  <a:srgbClr val="000080"/>
                </a:solidFill>
                <a:effectLst/>
              </a:rPr>
              <a:t>from</a:t>
            </a:r>
            <a:r>
              <a:rPr lang="es-CO" dirty="0"/>
              <a:t>( </a:t>
            </a:r>
            <a:r>
              <a:rPr lang="es-CO" b="1" dirty="0">
                <a:solidFill>
                  <a:srgbClr val="000080"/>
                </a:solidFill>
                <a:effectLst/>
              </a:rPr>
              <a:t>select</a:t>
            </a:r>
            <a:r>
              <a:rPr lang="es-CO" dirty="0"/>
              <a:t> (</a:t>
            </a:r>
            <a:r>
              <a:rPr lang="es-CO" b="1" dirty="0">
                <a:solidFill>
                  <a:srgbClr val="000080"/>
                </a:solidFill>
                <a:effectLst/>
              </a:rPr>
              <a:t>select</a:t>
            </a:r>
            <a:r>
              <a:rPr lang="es-CO" dirty="0"/>
              <a:t> </a:t>
            </a:r>
            <a:r>
              <a:rPr lang="es-CO" dirty="0">
                <a:solidFill>
                  <a:srgbClr val="800080"/>
                </a:solidFill>
                <a:effectLst/>
              </a:rPr>
              <a:t>sum</a:t>
            </a:r>
            <a:r>
              <a:rPr lang="es-CO" dirty="0"/>
              <a:t>(bytes/(1014*1024)) </a:t>
            </a:r>
            <a:r>
              <a:rPr lang="es-CO" b="1" dirty="0">
                <a:solidFill>
                  <a:srgbClr val="000080"/>
                </a:solidFill>
                <a:effectLst/>
              </a:rPr>
              <a:t>from</a:t>
            </a:r>
            <a:r>
              <a:rPr lang="es-CO" dirty="0"/>
              <a:t> dba_data_files)+(</a:t>
            </a:r>
            <a:r>
              <a:rPr lang="es-CO" b="1" dirty="0">
                <a:solidFill>
                  <a:srgbClr val="000080"/>
                </a:solidFill>
                <a:effectLst/>
              </a:rPr>
              <a:t>select</a:t>
            </a:r>
            <a:r>
              <a:rPr lang="es-CO" dirty="0"/>
              <a:t> </a:t>
            </a:r>
            <a:r>
              <a:rPr lang="es-CO" dirty="0">
                <a:solidFill>
                  <a:srgbClr val="800080"/>
                </a:solidFill>
                <a:effectLst/>
              </a:rPr>
              <a:t>sum</a:t>
            </a:r>
            <a:r>
              <a:rPr lang="es-CO" dirty="0"/>
              <a:t>(bytes/(1014*1024)) </a:t>
            </a:r>
            <a:r>
              <a:rPr lang="es-CO" b="1" dirty="0">
                <a:solidFill>
                  <a:srgbClr val="000080"/>
                </a:solidFill>
                <a:effectLst/>
              </a:rPr>
              <a:t>from</a:t>
            </a:r>
            <a:r>
              <a:rPr lang="es-CO" dirty="0"/>
              <a:t> dba_temp_files) "Reserved_Space(MB)", (</a:t>
            </a:r>
            <a:r>
              <a:rPr lang="es-CO" b="1" dirty="0">
                <a:solidFill>
                  <a:srgbClr val="000080"/>
                </a:solidFill>
                <a:effectLst/>
              </a:rPr>
              <a:t>select</a:t>
            </a:r>
            <a:r>
              <a:rPr lang="es-CO" dirty="0"/>
              <a:t> </a:t>
            </a:r>
            <a:r>
              <a:rPr lang="es-CO" dirty="0">
                <a:solidFill>
                  <a:srgbClr val="800080"/>
                </a:solidFill>
                <a:effectLst/>
              </a:rPr>
              <a:t>sum</a:t>
            </a:r>
            <a:r>
              <a:rPr lang="es-CO" dirty="0"/>
              <a:t>(bytes/(1024*1024)) </a:t>
            </a:r>
            <a:r>
              <a:rPr lang="es-CO" b="1" dirty="0">
                <a:solidFill>
                  <a:srgbClr val="000080"/>
                </a:solidFill>
                <a:effectLst/>
              </a:rPr>
              <a:t>from</a:t>
            </a:r>
            <a:r>
              <a:rPr lang="es-CO" dirty="0"/>
              <a:t> dba_free_space) "Free_Space(MB)" </a:t>
            </a:r>
            <a:r>
              <a:rPr lang="es-CO" b="1" dirty="0">
                <a:solidFill>
                  <a:srgbClr val="000080"/>
                </a:solidFill>
                <a:effectLst/>
              </a:rPr>
              <a:t>from</a:t>
            </a:r>
            <a:r>
              <a:rPr lang="es-CO" dirty="0"/>
              <a:t> dual );</a:t>
            </a:r>
            <a:br>
              <a:rPr lang="es-CO" dirty="0"/>
            </a:br>
            <a:endParaRPr lang="es-CO" dirty="0"/>
          </a:p>
          <a:p>
            <a:r>
              <a:rPr lang="es-CO" dirty="0"/>
              <a:t>Asmcmd:</a:t>
            </a:r>
          </a:p>
          <a:p>
            <a:r>
              <a:rPr lang="es-CO" dirty="0"/>
              <a:t>du +data/hisces/archivelog</a:t>
            </a:r>
          </a:p>
        </p:txBody>
      </p:sp>
      <p:sp>
        <p:nvSpPr>
          <p:cNvPr id="4" name="Slide Number Placeholder 3"/>
          <p:cNvSpPr>
            <a:spLocks noGrp="1"/>
          </p:cNvSpPr>
          <p:nvPr>
            <p:ph type="sldNum" sz="quarter" idx="10"/>
          </p:nvPr>
        </p:nvSpPr>
        <p:spPr/>
        <p:txBody>
          <a:bodyPr/>
          <a:lstStyle/>
          <a:p>
            <a:fld id="{31026289-9D0D-46F5-AE72-F84A272B5F5A}" type="slidenum">
              <a:rPr lang="es-CO" smtClean="0"/>
              <a:t>10</a:t>
            </a:fld>
            <a:endParaRPr lang="es-CO" dirty="0"/>
          </a:p>
        </p:txBody>
      </p:sp>
    </p:spTree>
    <p:extLst>
      <p:ext uri="{BB962C8B-B14F-4D97-AF65-F5344CB8AC3E}">
        <p14:creationId xmlns:p14="http://schemas.microsoft.com/office/powerpoint/2010/main" val="27921403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31026289-9D0D-46F5-AE72-F84A272B5F5A}" type="slidenum">
              <a:rPr lang="es-CO" smtClean="0"/>
              <a:t>13</a:t>
            </a:fld>
            <a:endParaRPr lang="es-CO" dirty="0"/>
          </a:p>
        </p:txBody>
      </p:sp>
    </p:spTree>
    <p:extLst>
      <p:ext uri="{BB962C8B-B14F-4D97-AF65-F5344CB8AC3E}">
        <p14:creationId xmlns:p14="http://schemas.microsoft.com/office/powerpoint/2010/main" val="41592280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O" dirty="0"/>
          </a:p>
        </p:txBody>
      </p:sp>
      <p:sp>
        <p:nvSpPr>
          <p:cNvPr id="4" name="Slide Number Placeholder 3"/>
          <p:cNvSpPr>
            <a:spLocks noGrp="1"/>
          </p:cNvSpPr>
          <p:nvPr>
            <p:ph type="sldNum" sz="quarter" idx="10"/>
          </p:nvPr>
        </p:nvSpPr>
        <p:spPr/>
        <p:txBody>
          <a:bodyPr/>
          <a:lstStyle/>
          <a:p>
            <a:fld id="{31026289-9D0D-46F5-AE72-F84A272B5F5A}" type="slidenum">
              <a:rPr lang="es-CO" smtClean="0"/>
              <a:t>20</a:t>
            </a:fld>
            <a:endParaRPr lang="es-CO" dirty="0"/>
          </a:p>
        </p:txBody>
      </p:sp>
    </p:spTree>
    <p:extLst>
      <p:ext uri="{BB962C8B-B14F-4D97-AF65-F5344CB8AC3E}">
        <p14:creationId xmlns:p14="http://schemas.microsoft.com/office/powerpoint/2010/main" val="33009080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O" dirty="0"/>
          </a:p>
        </p:txBody>
      </p:sp>
      <p:sp>
        <p:nvSpPr>
          <p:cNvPr id="4" name="Slide Number Placeholder 3"/>
          <p:cNvSpPr>
            <a:spLocks noGrp="1"/>
          </p:cNvSpPr>
          <p:nvPr>
            <p:ph type="sldNum" sz="quarter" idx="10"/>
          </p:nvPr>
        </p:nvSpPr>
        <p:spPr/>
        <p:txBody>
          <a:bodyPr/>
          <a:lstStyle/>
          <a:p>
            <a:fld id="{31026289-9D0D-46F5-AE72-F84A272B5F5A}" type="slidenum">
              <a:rPr lang="es-CO" smtClean="0"/>
              <a:t>21</a:t>
            </a:fld>
            <a:endParaRPr lang="es-CO" dirty="0"/>
          </a:p>
        </p:txBody>
      </p:sp>
    </p:spTree>
    <p:extLst>
      <p:ext uri="{BB962C8B-B14F-4D97-AF65-F5344CB8AC3E}">
        <p14:creationId xmlns:p14="http://schemas.microsoft.com/office/powerpoint/2010/main" val="19268368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O" dirty="0"/>
          </a:p>
        </p:txBody>
      </p:sp>
      <p:sp>
        <p:nvSpPr>
          <p:cNvPr id="4" name="Slide Number Placeholder 3"/>
          <p:cNvSpPr>
            <a:spLocks noGrp="1"/>
          </p:cNvSpPr>
          <p:nvPr>
            <p:ph type="sldNum" sz="quarter" idx="10"/>
          </p:nvPr>
        </p:nvSpPr>
        <p:spPr/>
        <p:txBody>
          <a:bodyPr/>
          <a:lstStyle/>
          <a:p>
            <a:fld id="{31026289-9D0D-46F5-AE72-F84A272B5F5A}" type="slidenum">
              <a:rPr lang="es-CO" smtClean="0"/>
              <a:t>22</a:t>
            </a:fld>
            <a:endParaRPr lang="es-CO" dirty="0"/>
          </a:p>
        </p:txBody>
      </p:sp>
    </p:spTree>
    <p:extLst>
      <p:ext uri="{BB962C8B-B14F-4D97-AF65-F5344CB8AC3E}">
        <p14:creationId xmlns:p14="http://schemas.microsoft.com/office/powerpoint/2010/main" val="9927361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CO" b="1" dirty="0">
                <a:solidFill>
                  <a:srgbClr val="000080"/>
                </a:solidFill>
                <a:effectLst/>
              </a:rPr>
              <a:t>select</a:t>
            </a:r>
            <a:r>
              <a:rPr lang="es-CO" dirty="0"/>
              <a:t> "Reserved_Space(MB)", "Reserved_Space(MB)" - "Free_Space(MB)" "Used_Space(MB)","Free_Space(MB)" </a:t>
            </a:r>
            <a:r>
              <a:rPr lang="es-CO" b="1" dirty="0">
                <a:solidFill>
                  <a:srgbClr val="000080"/>
                </a:solidFill>
                <a:effectLst/>
              </a:rPr>
              <a:t>from</a:t>
            </a:r>
            <a:r>
              <a:rPr lang="es-CO" dirty="0"/>
              <a:t>( </a:t>
            </a:r>
            <a:r>
              <a:rPr lang="es-CO" b="1" dirty="0">
                <a:solidFill>
                  <a:srgbClr val="000080"/>
                </a:solidFill>
                <a:effectLst/>
              </a:rPr>
              <a:t>select</a:t>
            </a:r>
            <a:r>
              <a:rPr lang="es-CO" dirty="0"/>
              <a:t> (</a:t>
            </a:r>
            <a:r>
              <a:rPr lang="es-CO" b="1" dirty="0">
                <a:solidFill>
                  <a:srgbClr val="000080"/>
                </a:solidFill>
                <a:effectLst/>
              </a:rPr>
              <a:t>select</a:t>
            </a:r>
            <a:r>
              <a:rPr lang="es-CO" dirty="0"/>
              <a:t> </a:t>
            </a:r>
            <a:r>
              <a:rPr lang="es-CO" dirty="0">
                <a:solidFill>
                  <a:srgbClr val="800080"/>
                </a:solidFill>
                <a:effectLst/>
              </a:rPr>
              <a:t>sum</a:t>
            </a:r>
            <a:r>
              <a:rPr lang="es-CO" dirty="0"/>
              <a:t>(bytes/(1014*1024)) </a:t>
            </a:r>
            <a:r>
              <a:rPr lang="es-CO" b="1" dirty="0">
                <a:solidFill>
                  <a:srgbClr val="000080"/>
                </a:solidFill>
                <a:effectLst/>
              </a:rPr>
              <a:t>from</a:t>
            </a:r>
            <a:r>
              <a:rPr lang="es-CO" dirty="0"/>
              <a:t> dba_data_files)+(</a:t>
            </a:r>
            <a:r>
              <a:rPr lang="es-CO" b="1" dirty="0">
                <a:solidFill>
                  <a:srgbClr val="000080"/>
                </a:solidFill>
                <a:effectLst/>
              </a:rPr>
              <a:t>select</a:t>
            </a:r>
            <a:r>
              <a:rPr lang="es-CO" dirty="0"/>
              <a:t> </a:t>
            </a:r>
            <a:r>
              <a:rPr lang="es-CO" dirty="0">
                <a:solidFill>
                  <a:srgbClr val="800080"/>
                </a:solidFill>
                <a:effectLst/>
              </a:rPr>
              <a:t>sum</a:t>
            </a:r>
            <a:r>
              <a:rPr lang="es-CO" dirty="0"/>
              <a:t>(bytes/(1014*1024)) </a:t>
            </a:r>
            <a:r>
              <a:rPr lang="es-CO" b="1" dirty="0">
                <a:solidFill>
                  <a:srgbClr val="000080"/>
                </a:solidFill>
                <a:effectLst/>
              </a:rPr>
              <a:t>from</a:t>
            </a:r>
            <a:r>
              <a:rPr lang="es-CO" dirty="0"/>
              <a:t> dba_temp_files) "Reserved_Space(MB)", (</a:t>
            </a:r>
            <a:r>
              <a:rPr lang="es-CO" b="1" dirty="0">
                <a:solidFill>
                  <a:srgbClr val="000080"/>
                </a:solidFill>
                <a:effectLst/>
              </a:rPr>
              <a:t>select</a:t>
            </a:r>
            <a:r>
              <a:rPr lang="es-CO" dirty="0"/>
              <a:t> </a:t>
            </a:r>
            <a:r>
              <a:rPr lang="es-CO" dirty="0">
                <a:solidFill>
                  <a:srgbClr val="800080"/>
                </a:solidFill>
                <a:effectLst/>
              </a:rPr>
              <a:t>sum</a:t>
            </a:r>
            <a:r>
              <a:rPr lang="es-CO" dirty="0"/>
              <a:t>(bytes/(1024*1024)) </a:t>
            </a:r>
            <a:r>
              <a:rPr lang="es-CO" b="1" dirty="0">
                <a:solidFill>
                  <a:srgbClr val="000080"/>
                </a:solidFill>
                <a:effectLst/>
              </a:rPr>
              <a:t>from</a:t>
            </a:r>
            <a:r>
              <a:rPr lang="es-CO" dirty="0"/>
              <a:t> dba_free_space) "Free_Space(MB)" </a:t>
            </a:r>
            <a:r>
              <a:rPr lang="es-CO" b="1" dirty="0">
                <a:solidFill>
                  <a:srgbClr val="000080"/>
                </a:solidFill>
                <a:effectLst/>
              </a:rPr>
              <a:t>from</a:t>
            </a:r>
            <a:r>
              <a:rPr lang="es-CO" dirty="0"/>
              <a:t> dual );</a:t>
            </a:r>
            <a:br>
              <a:rPr lang="es-CO" dirty="0"/>
            </a:br>
            <a:endParaRPr lang="es-CO" dirty="0"/>
          </a:p>
          <a:p>
            <a:r>
              <a:rPr lang="es-CO" dirty="0"/>
              <a:t>Asmcmd:</a:t>
            </a:r>
          </a:p>
          <a:p>
            <a:r>
              <a:rPr lang="es-CO" dirty="0"/>
              <a:t>du +data/hisces/archivelog</a:t>
            </a:r>
          </a:p>
        </p:txBody>
      </p:sp>
      <p:sp>
        <p:nvSpPr>
          <p:cNvPr id="4" name="Slide Number Placeholder 3"/>
          <p:cNvSpPr>
            <a:spLocks noGrp="1"/>
          </p:cNvSpPr>
          <p:nvPr>
            <p:ph type="sldNum" sz="quarter" idx="10"/>
          </p:nvPr>
        </p:nvSpPr>
        <p:spPr/>
        <p:txBody>
          <a:bodyPr/>
          <a:lstStyle/>
          <a:p>
            <a:fld id="{31026289-9D0D-46F5-AE72-F84A272B5F5A}" type="slidenum">
              <a:rPr lang="es-CO" smtClean="0"/>
              <a:t>23</a:t>
            </a:fld>
            <a:endParaRPr lang="es-CO" dirty="0"/>
          </a:p>
        </p:txBody>
      </p:sp>
    </p:spTree>
    <p:extLst>
      <p:ext uri="{BB962C8B-B14F-4D97-AF65-F5344CB8AC3E}">
        <p14:creationId xmlns:p14="http://schemas.microsoft.com/office/powerpoint/2010/main" val="24720449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CO" b="1" dirty="0">
                <a:solidFill>
                  <a:srgbClr val="000080"/>
                </a:solidFill>
                <a:effectLst/>
              </a:rPr>
              <a:t>select</a:t>
            </a:r>
            <a:r>
              <a:rPr lang="es-CO" dirty="0"/>
              <a:t> "Reserved_Space(MB)", "Reserved_Space(MB)" - "Free_Space(MB)" "Used_Space(MB)","Free_Space(MB)" </a:t>
            </a:r>
            <a:r>
              <a:rPr lang="es-CO" b="1" dirty="0">
                <a:solidFill>
                  <a:srgbClr val="000080"/>
                </a:solidFill>
                <a:effectLst/>
              </a:rPr>
              <a:t>from</a:t>
            </a:r>
            <a:r>
              <a:rPr lang="es-CO" dirty="0"/>
              <a:t>( </a:t>
            </a:r>
            <a:r>
              <a:rPr lang="es-CO" b="1" dirty="0">
                <a:solidFill>
                  <a:srgbClr val="000080"/>
                </a:solidFill>
                <a:effectLst/>
              </a:rPr>
              <a:t>select</a:t>
            </a:r>
            <a:r>
              <a:rPr lang="es-CO" dirty="0"/>
              <a:t> (</a:t>
            </a:r>
            <a:r>
              <a:rPr lang="es-CO" b="1" dirty="0">
                <a:solidFill>
                  <a:srgbClr val="000080"/>
                </a:solidFill>
                <a:effectLst/>
              </a:rPr>
              <a:t>select</a:t>
            </a:r>
            <a:r>
              <a:rPr lang="es-CO" dirty="0"/>
              <a:t> </a:t>
            </a:r>
            <a:r>
              <a:rPr lang="es-CO" dirty="0">
                <a:solidFill>
                  <a:srgbClr val="800080"/>
                </a:solidFill>
                <a:effectLst/>
              </a:rPr>
              <a:t>sum</a:t>
            </a:r>
            <a:r>
              <a:rPr lang="es-CO" dirty="0"/>
              <a:t>(bytes/(1014*1024)) </a:t>
            </a:r>
            <a:r>
              <a:rPr lang="es-CO" b="1" dirty="0">
                <a:solidFill>
                  <a:srgbClr val="000080"/>
                </a:solidFill>
                <a:effectLst/>
              </a:rPr>
              <a:t>from</a:t>
            </a:r>
            <a:r>
              <a:rPr lang="es-CO" dirty="0"/>
              <a:t> dba_data_files)+(</a:t>
            </a:r>
            <a:r>
              <a:rPr lang="es-CO" b="1" dirty="0">
                <a:solidFill>
                  <a:srgbClr val="000080"/>
                </a:solidFill>
                <a:effectLst/>
              </a:rPr>
              <a:t>select</a:t>
            </a:r>
            <a:r>
              <a:rPr lang="es-CO" dirty="0"/>
              <a:t> </a:t>
            </a:r>
            <a:r>
              <a:rPr lang="es-CO" dirty="0">
                <a:solidFill>
                  <a:srgbClr val="800080"/>
                </a:solidFill>
                <a:effectLst/>
              </a:rPr>
              <a:t>sum</a:t>
            </a:r>
            <a:r>
              <a:rPr lang="es-CO" dirty="0"/>
              <a:t>(bytes/(1014*1024)) </a:t>
            </a:r>
            <a:r>
              <a:rPr lang="es-CO" b="1" dirty="0">
                <a:solidFill>
                  <a:srgbClr val="000080"/>
                </a:solidFill>
                <a:effectLst/>
              </a:rPr>
              <a:t>from</a:t>
            </a:r>
            <a:r>
              <a:rPr lang="es-CO" dirty="0"/>
              <a:t> dba_temp_files) "Reserved_Space(MB)", (</a:t>
            </a:r>
            <a:r>
              <a:rPr lang="es-CO" b="1" dirty="0">
                <a:solidFill>
                  <a:srgbClr val="000080"/>
                </a:solidFill>
                <a:effectLst/>
              </a:rPr>
              <a:t>select</a:t>
            </a:r>
            <a:r>
              <a:rPr lang="es-CO" dirty="0"/>
              <a:t> </a:t>
            </a:r>
            <a:r>
              <a:rPr lang="es-CO" dirty="0">
                <a:solidFill>
                  <a:srgbClr val="800080"/>
                </a:solidFill>
                <a:effectLst/>
              </a:rPr>
              <a:t>sum</a:t>
            </a:r>
            <a:r>
              <a:rPr lang="es-CO" dirty="0"/>
              <a:t>(bytes/(1024*1024)) </a:t>
            </a:r>
            <a:r>
              <a:rPr lang="es-CO" b="1" dirty="0">
                <a:solidFill>
                  <a:srgbClr val="000080"/>
                </a:solidFill>
                <a:effectLst/>
              </a:rPr>
              <a:t>from</a:t>
            </a:r>
            <a:r>
              <a:rPr lang="es-CO" dirty="0"/>
              <a:t> dba_free_space) "Free_Space(MB)" </a:t>
            </a:r>
            <a:r>
              <a:rPr lang="es-CO" b="1" dirty="0">
                <a:solidFill>
                  <a:srgbClr val="000080"/>
                </a:solidFill>
                <a:effectLst/>
              </a:rPr>
              <a:t>from</a:t>
            </a:r>
            <a:r>
              <a:rPr lang="es-CO" dirty="0"/>
              <a:t> dual );</a:t>
            </a:r>
            <a:br>
              <a:rPr lang="es-CO" dirty="0"/>
            </a:br>
            <a:endParaRPr lang="es-CO" dirty="0"/>
          </a:p>
          <a:p>
            <a:r>
              <a:rPr lang="es-CO" dirty="0"/>
              <a:t>Asmcmd:</a:t>
            </a:r>
          </a:p>
          <a:p>
            <a:r>
              <a:rPr lang="es-CO" dirty="0"/>
              <a:t>du +data/hisces/archivelog</a:t>
            </a:r>
          </a:p>
        </p:txBody>
      </p:sp>
      <p:sp>
        <p:nvSpPr>
          <p:cNvPr id="4" name="Slide Number Placeholder 3"/>
          <p:cNvSpPr>
            <a:spLocks noGrp="1"/>
          </p:cNvSpPr>
          <p:nvPr>
            <p:ph type="sldNum" sz="quarter" idx="10"/>
          </p:nvPr>
        </p:nvSpPr>
        <p:spPr/>
        <p:txBody>
          <a:bodyPr/>
          <a:lstStyle/>
          <a:p>
            <a:fld id="{31026289-9D0D-46F5-AE72-F84A272B5F5A}" type="slidenum">
              <a:rPr lang="es-CO" smtClean="0"/>
              <a:t>24</a:t>
            </a:fld>
            <a:endParaRPr lang="es-CO" dirty="0"/>
          </a:p>
        </p:txBody>
      </p:sp>
    </p:spTree>
    <p:extLst>
      <p:ext uri="{BB962C8B-B14F-4D97-AF65-F5344CB8AC3E}">
        <p14:creationId xmlns:p14="http://schemas.microsoft.com/office/powerpoint/2010/main" val="252966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31026289-9D0D-46F5-AE72-F84A272B5F5A}" type="slidenum">
              <a:rPr lang="es-CO" smtClean="0"/>
              <a:t>27</a:t>
            </a:fld>
            <a:endParaRPr lang="es-CO" dirty="0"/>
          </a:p>
        </p:txBody>
      </p:sp>
    </p:spTree>
    <p:extLst>
      <p:ext uri="{BB962C8B-B14F-4D97-AF65-F5344CB8AC3E}">
        <p14:creationId xmlns:p14="http://schemas.microsoft.com/office/powerpoint/2010/main" val="9080004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O" dirty="0"/>
          </a:p>
        </p:txBody>
      </p:sp>
      <p:sp>
        <p:nvSpPr>
          <p:cNvPr id="4" name="Slide Number Placeholder 3"/>
          <p:cNvSpPr>
            <a:spLocks noGrp="1"/>
          </p:cNvSpPr>
          <p:nvPr>
            <p:ph type="sldNum" sz="quarter" idx="10"/>
          </p:nvPr>
        </p:nvSpPr>
        <p:spPr/>
        <p:txBody>
          <a:bodyPr/>
          <a:lstStyle/>
          <a:p>
            <a:fld id="{31026289-9D0D-46F5-AE72-F84A272B5F5A}" type="slidenum">
              <a:rPr lang="es-CO" smtClean="0"/>
              <a:t>35</a:t>
            </a:fld>
            <a:endParaRPr lang="es-CO" dirty="0"/>
          </a:p>
        </p:txBody>
      </p:sp>
    </p:spTree>
    <p:extLst>
      <p:ext uri="{BB962C8B-B14F-4D97-AF65-F5344CB8AC3E}">
        <p14:creationId xmlns:p14="http://schemas.microsoft.com/office/powerpoint/2010/main" val="35836415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O" dirty="0"/>
          </a:p>
        </p:txBody>
      </p:sp>
      <p:sp>
        <p:nvSpPr>
          <p:cNvPr id="4" name="Slide Number Placeholder 3"/>
          <p:cNvSpPr>
            <a:spLocks noGrp="1"/>
          </p:cNvSpPr>
          <p:nvPr>
            <p:ph type="sldNum" sz="quarter" idx="10"/>
          </p:nvPr>
        </p:nvSpPr>
        <p:spPr/>
        <p:txBody>
          <a:bodyPr/>
          <a:lstStyle/>
          <a:p>
            <a:fld id="{31026289-9D0D-46F5-AE72-F84A272B5F5A}" type="slidenum">
              <a:rPr lang="es-CO" smtClean="0"/>
              <a:t>36</a:t>
            </a:fld>
            <a:endParaRPr lang="es-CO" dirty="0"/>
          </a:p>
        </p:txBody>
      </p:sp>
    </p:spTree>
    <p:extLst>
      <p:ext uri="{BB962C8B-B14F-4D97-AF65-F5344CB8AC3E}">
        <p14:creationId xmlns:p14="http://schemas.microsoft.com/office/powerpoint/2010/main" val="18410959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O" dirty="0"/>
          </a:p>
        </p:txBody>
      </p:sp>
      <p:sp>
        <p:nvSpPr>
          <p:cNvPr id="4" name="Slide Number Placeholder 3"/>
          <p:cNvSpPr>
            <a:spLocks noGrp="1"/>
          </p:cNvSpPr>
          <p:nvPr>
            <p:ph type="sldNum" sz="quarter" idx="10"/>
          </p:nvPr>
        </p:nvSpPr>
        <p:spPr/>
        <p:txBody>
          <a:bodyPr/>
          <a:lstStyle/>
          <a:p>
            <a:fld id="{31026289-9D0D-46F5-AE72-F84A272B5F5A}" type="slidenum">
              <a:rPr lang="es-CO" smtClean="0"/>
              <a:t>37</a:t>
            </a:fld>
            <a:endParaRPr lang="es-CO" dirty="0"/>
          </a:p>
        </p:txBody>
      </p:sp>
    </p:spTree>
    <p:extLst>
      <p:ext uri="{BB962C8B-B14F-4D97-AF65-F5344CB8AC3E}">
        <p14:creationId xmlns:p14="http://schemas.microsoft.com/office/powerpoint/2010/main" val="2709922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CO" b="1" dirty="0">
                <a:solidFill>
                  <a:srgbClr val="000080"/>
                </a:solidFill>
                <a:effectLst/>
              </a:rPr>
              <a:t>select</a:t>
            </a:r>
            <a:r>
              <a:rPr lang="es-CO" dirty="0"/>
              <a:t> "Reserved_Space(MB)", "Reserved_Space(MB)" - "Free_Space(MB)" "Used_Space(MB)","Free_Space(MB)" </a:t>
            </a:r>
            <a:r>
              <a:rPr lang="es-CO" b="1" dirty="0">
                <a:solidFill>
                  <a:srgbClr val="000080"/>
                </a:solidFill>
                <a:effectLst/>
              </a:rPr>
              <a:t>from</a:t>
            </a:r>
            <a:r>
              <a:rPr lang="es-CO" dirty="0"/>
              <a:t>( </a:t>
            </a:r>
            <a:r>
              <a:rPr lang="es-CO" b="1" dirty="0">
                <a:solidFill>
                  <a:srgbClr val="000080"/>
                </a:solidFill>
                <a:effectLst/>
              </a:rPr>
              <a:t>select</a:t>
            </a:r>
            <a:r>
              <a:rPr lang="es-CO" dirty="0"/>
              <a:t> (</a:t>
            </a:r>
            <a:r>
              <a:rPr lang="es-CO" b="1" dirty="0">
                <a:solidFill>
                  <a:srgbClr val="000080"/>
                </a:solidFill>
                <a:effectLst/>
              </a:rPr>
              <a:t>select</a:t>
            </a:r>
            <a:r>
              <a:rPr lang="es-CO" dirty="0"/>
              <a:t> </a:t>
            </a:r>
            <a:r>
              <a:rPr lang="es-CO" dirty="0">
                <a:solidFill>
                  <a:srgbClr val="800080"/>
                </a:solidFill>
                <a:effectLst/>
              </a:rPr>
              <a:t>sum</a:t>
            </a:r>
            <a:r>
              <a:rPr lang="es-CO" dirty="0"/>
              <a:t>(bytes/(1014*1024)) </a:t>
            </a:r>
            <a:r>
              <a:rPr lang="es-CO" b="1" dirty="0">
                <a:solidFill>
                  <a:srgbClr val="000080"/>
                </a:solidFill>
                <a:effectLst/>
              </a:rPr>
              <a:t>from</a:t>
            </a:r>
            <a:r>
              <a:rPr lang="es-CO" dirty="0"/>
              <a:t> dba_data_files)+(</a:t>
            </a:r>
            <a:r>
              <a:rPr lang="es-CO" b="1" dirty="0">
                <a:solidFill>
                  <a:srgbClr val="000080"/>
                </a:solidFill>
                <a:effectLst/>
              </a:rPr>
              <a:t>select</a:t>
            </a:r>
            <a:r>
              <a:rPr lang="es-CO" dirty="0"/>
              <a:t> </a:t>
            </a:r>
            <a:r>
              <a:rPr lang="es-CO" dirty="0">
                <a:solidFill>
                  <a:srgbClr val="800080"/>
                </a:solidFill>
                <a:effectLst/>
              </a:rPr>
              <a:t>sum</a:t>
            </a:r>
            <a:r>
              <a:rPr lang="es-CO" dirty="0"/>
              <a:t>(bytes/(1014*1024)) </a:t>
            </a:r>
            <a:r>
              <a:rPr lang="es-CO" b="1" dirty="0">
                <a:solidFill>
                  <a:srgbClr val="000080"/>
                </a:solidFill>
                <a:effectLst/>
              </a:rPr>
              <a:t>from</a:t>
            </a:r>
            <a:r>
              <a:rPr lang="es-CO" dirty="0"/>
              <a:t> dba_temp_files) "Reserved_Space(MB)", (</a:t>
            </a:r>
            <a:r>
              <a:rPr lang="es-CO" b="1" dirty="0">
                <a:solidFill>
                  <a:srgbClr val="000080"/>
                </a:solidFill>
                <a:effectLst/>
              </a:rPr>
              <a:t>select</a:t>
            </a:r>
            <a:r>
              <a:rPr lang="es-CO" dirty="0"/>
              <a:t> </a:t>
            </a:r>
            <a:r>
              <a:rPr lang="es-CO" dirty="0">
                <a:solidFill>
                  <a:srgbClr val="800080"/>
                </a:solidFill>
                <a:effectLst/>
              </a:rPr>
              <a:t>sum</a:t>
            </a:r>
            <a:r>
              <a:rPr lang="es-CO" dirty="0"/>
              <a:t>(bytes/(1024*1024)) </a:t>
            </a:r>
            <a:r>
              <a:rPr lang="es-CO" b="1" dirty="0">
                <a:solidFill>
                  <a:srgbClr val="000080"/>
                </a:solidFill>
                <a:effectLst/>
              </a:rPr>
              <a:t>from</a:t>
            </a:r>
            <a:r>
              <a:rPr lang="es-CO" dirty="0"/>
              <a:t> dba_free_space) "Free_Space(MB)" </a:t>
            </a:r>
            <a:r>
              <a:rPr lang="es-CO" b="1" dirty="0">
                <a:solidFill>
                  <a:srgbClr val="000080"/>
                </a:solidFill>
                <a:effectLst/>
              </a:rPr>
              <a:t>from</a:t>
            </a:r>
            <a:r>
              <a:rPr lang="es-CO" dirty="0"/>
              <a:t> dual );</a:t>
            </a:r>
            <a:br>
              <a:rPr lang="es-CO" dirty="0"/>
            </a:br>
            <a:endParaRPr lang="es-CO" dirty="0"/>
          </a:p>
          <a:p>
            <a:r>
              <a:rPr lang="es-CO" dirty="0"/>
              <a:t>Asmcmd:</a:t>
            </a:r>
          </a:p>
          <a:p>
            <a:r>
              <a:rPr lang="es-CO" dirty="0"/>
              <a:t>du +data/hisces/archivelog</a:t>
            </a:r>
          </a:p>
        </p:txBody>
      </p:sp>
      <p:sp>
        <p:nvSpPr>
          <p:cNvPr id="4" name="Slide Number Placeholder 3"/>
          <p:cNvSpPr>
            <a:spLocks noGrp="1"/>
          </p:cNvSpPr>
          <p:nvPr>
            <p:ph type="sldNum" sz="quarter" idx="10"/>
          </p:nvPr>
        </p:nvSpPr>
        <p:spPr/>
        <p:txBody>
          <a:bodyPr/>
          <a:lstStyle/>
          <a:p>
            <a:fld id="{31026289-9D0D-46F5-AE72-F84A272B5F5A}" type="slidenum">
              <a:rPr lang="es-CO" smtClean="0"/>
              <a:t>38</a:t>
            </a:fld>
            <a:endParaRPr lang="es-CO" dirty="0"/>
          </a:p>
        </p:txBody>
      </p:sp>
    </p:spTree>
    <p:extLst>
      <p:ext uri="{BB962C8B-B14F-4D97-AF65-F5344CB8AC3E}">
        <p14:creationId xmlns:p14="http://schemas.microsoft.com/office/powerpoint/2010/main" val="27949575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CO" b="1" dirty="0">
                <a:solidFill>
                  <a:srgbClr val="000080"/>
                </a:solidFill>
                <a:effectLst/>
              </a:rPr>
              <a:t>select</a:t>
            </a:r>
            <a:r>
              <a:rPr lang="es-CO" dirty="0"/>
              <a:t> "Reserved_Space(MB)", "Reserved_Space(MB)" - "Free_Space(MB)" "Used_Space(MB)","Free_Space(MB)" </a:t>
            </a:r>
            <a:r>
              <a:rPr lang="es-CO" b="1" dirty="0">
                <a:solidFill>
                  <a:srgbClr val="000080"/>
                </a:solidFill>
                <a:effectLst/>
              </a:rPr>
              <a:t>from</a:t>
            </a:r>
            <a:r>
              <a:rPr lang="es-CO" dirty="0"/>
              <a:t>( </a:t>
            </a:r>
            <a:r>
              <a:rPr lang="es-CO" b="1" dirty="0">
                <a:solidFill>
                  <a:srgbClr val="000080"/>
                </a:solidFill>
                <a:effectLst/>
              </a:rPr>
              <a:t>select</a:t>
            </a:r>
            <a:r>
              <a:rPr lang="es-CO" dirty="0"/>
              <a:t> (</a:t>
            </a:r>
            <a:r>
              <a:rPr lang="es-CO" b="1" dirty="0">
                <a:solidFill>
                  <a:srgbClr val="000080"/>
                </a:solidFill>
                <a:effectLst/>
              </a:rPr>
              <a:t>select</a:t>
            </a:r>
            <a:r>
              <a:rPr lang="es-CO" dirty="0"/>
              <a:t> </a:t>
            </a:r>
            <a:r>
              <a:rPr lang="es-CO" dirty="0">
                <a:solidFill>
                  <a:srgbClr val="800080"/>
                </a:solidFill>
                <a:effectLst/>
              </a:rPr>
              <a:t>sum</a:t>
            </a:r>
            <a:r>
              <a:rPr lang="es-CO" dirty="0"/>
              <a:t>(bytes/(1014*1024)) </a:t>
            </a:r>
            <a:r>
              <a:rPr lang="es-CO" b="1" dirty="0">
                <a:solidFill>
                  <a:srgbClr val="000080"/>
                </a:solidFill>
                <a:effectLst/>
              </a:rPr>
              <a:t>from</a:t>
            </a:r>
            <a:r>
              <a:rPr lang="es-CO" dirty="0"/>
              <a:t> dba_data_files)+(</a:t>
            </a:r>
            <a:r>
              <a:rPr lang="es-CO" b="1" dirty="0">
                <a:solidFill>
                  <a:srgbClr val="000080"/>
                </a:solidFill>
                <a:effectLst/>
              </a:rPr>
              <a:t>select</a:t>
            </a:r>
            <a:r>
              <a:rPr lang="es-CO" dirty="0"/>
              <a:t> </a:t>
            </a:r>
            <a:r>
              <a:rPr lang="es-CO" dirty="0">
                <a:solidFill>
                  <a:srgbClr val="800080"/>
                </a:solidFill>
                <a:effectLst/>
              </a:rPr>
              <a:t>sum</a:t>
            </a:r>
            <a:r>
              <a:rPr lang="es-CO" dirty="0"/>
              <a:t>(bytes/(1014*1024)) </a:t>
            </a:r>
            <a:r>
              <a:rPr lang="es-CO" b="1" dirty="0">
                <a:solidFill>
                  <a:srgbClr val="000080"/>
                </a:solidFill>
                <a:effectLst/>
              </a:rPr>
              <a:t>from</a:t>
            </a:r>
            <a:r>
              <a:rPr lang="es-CO" dirty="0"/>
              <a:t> dba_temp_files) "Reserved_Space(MB)", (</a:t>
            </a:r>
            <a:r>
              <a:rPr lang="es-CO" b="1" dirty="0">
                <a:solidFill>
                  <a:srgbClr val="000080"/>
                </a:solidFill>
                <a:effectLst/>
              </a:rPr>
              <a:t>select</a:t>
            </a:r>
            <a:r>
              <a:rPr lang="es-CO" dirty="0"/>
              <a:t> </a:t>
            </a:r>
            <a:r>
              <a:rPr lang="es-CO" dirty="0">
                <a:solidFill>
                  <a:srgbClr val="800080"/>
                </a:solidFill>
                <a:effectLst/>
              </a:rPr>
              <a:t>sum</a:t>
            </a:r>
            <a:r>
              <a:rPr lang="es-CO" dirty="0"/>
              <a:t>(bytes/(1024*1024)) </a:t>
            </a:r>
            <a:r>
              <a:rPr lang="es-CO" b="1" dirty="0">
                <a:solidFill>
                  <a:srgbClr val="000080"/>
                </a:solidFill>
                <a:effectLst/>
              </a:rPr>
              <a:t>from</a:t>
            </a:r>
            <a:r>
              <a:rPr lang="es-CO" dirty="0"/>
              <a:t> dba_free_space) "Free_Space(MB)" </a:t>
            </a:r>
            <a:r>
              <a:rPr lang="es-CO" b="1" dirty="0">
                <a:solidFill>
                  <a:srgbClr val="000080"/>
                </a:solidFill>
                <a:effectLst/>
              </a:rPr>
              <a:t>from</a:t>
            </a:r>
            <a:r>
              <a:rPr lang="es-CO" dirty="0"/>
              <a:t> dual );</a:t>
            </a:r>
            <a:br>
              <a:rPr lang="es-CO" dirty="0"/>
            </a:br>
            <a:endParaRPr lang="es-CO" dirty="0"/>
          </a:p>
          <a:p>
            <a:r>
              <a:rPr lang="es-CO" dirty="0"/>
              <a:t>Asmcmd:</a:t>
            </a:r>
          </a:p>
          <a:p>
            <a:r>
              <a:rPr lang="es-CO" dirty="0"/>
              <a:t>du +data/hisces/archivelog</a:t>
            </a:r>
          </a:p>
        </p:txBody>
      </p:sp>
      <p:sp>
        <p:nvSpPr>
          <p:cNvPr id="4" name="Slide Number Placeholder 3"/>
          <p:cNvSpPr>
            <a:spLocks noGrp="1"/>
          </p:cNvSpPr>
          <p:nvPr>
            <p:ph type="sldNum" sz="quarter" idx="10"/>
          </p:nvPr>
        </p:nvSpPr>
        <p:spPr/>
        <p:txBody>
          <a:bodyPr/>
          <a:lstStyle/>
          <a:p>
            <a:fld id="{31026289-9D0D-46F5-AE72-F84A272B5F5A}" type="slidenum">
              <a:rPr lang="es-CO" smtClean="0"/>
              <a:t>39</a:t>
            </a:fld>
            <a:endParaRPr lang="es-CO" dirty="0"/>
          </a:p>
        </p:txBody>
      </p:sp>
    </p:spTree>
    <p:extLst>
      <p:ext uri="{BB962C8B-B14F-4D97-AF65-F5344CB8AC3E}">
        <p14:creationId xmlns:p14="http://schemas.microsoft.com/office/powerpoint/2010/main" val="14224469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31026289-9D0D-46F5-AE72-F84A272B5F5A}" type="slidenum">
              <a:rPr lang="es-CO" smtClean="0"/>
              <a:t>42</a:t>
            </a:fld>
            <a:endParaRPr lang="es-CO" dirty="0"/>
          </a:p>
        </p:txBody>
      </p:sp>
    </p:spTree>
    <p:extLst>
      <p:ext uri="{BB962C8B-B14F-4D97-AF65-F5344CB8AC3E}">
        <p14:creationId xmlns:p14="http://schemas.microsoft.com/office/powerpoint/2010/main" val="3993648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O" dirty="0"/>
          </a:p>
        </p:txBody>
      </p:sp>
      <p:sp>
        <p:nvSpPr>
          <p:cNvPr id="4" name="Slide Number Placeholder 3"/>
          <p:cNvSpPr>
            <a:spLocks noGrp="1"/>
          </p:cNvSpPr>
          <p:nvPr>
            <p:ph type="sldNum" sz="quarter" idx="10"/>
          </p:nvPr>
        </p:nvSpPr>
        <p:spPr/>
        <p:txBody>
          <a:bodyPr/>
          <a:lstStyle/>
          <a:p>
            <a:fld id="{31026289-9D0D-46F5-AE72-F84A272B5F5A}" type="slidenum">
              <a:rPr lang="es-CO" smtClean="0"/>
              <a:t>52</a:t>
            </a:fld>
            <a:endParaRPr lang="es-CO" dirty="0"/>
          </a:p>
        </p:txBody>
      </p:sp>
    </p:spTree>
    <p:extLst>
      <p:ext uri="{BB962C8B-B14F-4D97-AF65-F5344CB8AC3E}">
        <p14:creationId xmlns:p14="http://schemas.microsoft.com/office/powerpoint/2010/main" val="26770480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O" dirty="0"/>
          </a:p>
        </p:txBody>
      </p:sp>
      <p:sp>
        <p:nvSpPr>
          <p:cNvPr id="4" name="Slide Number Placeholder 3"/>
          <p:cNvSpPr>
            <a:spLocks noGrp="1"/>
          </p:cNvSpPr>
          <p:nvPr>
            <p:ph type="sldNum" sz="quarter" idx="10"/>
          </p:nvPr>
        </p:nvSpPr>
        <p:spPr/>
        <p:txBody>
          <a:bodyPr/>
          <a:lstStyle/>
          <a:p>
            <a:fld id="{31026289-9D0D-46F5-AE72-F84A272B5F5A}" type="slidenum">
              <a:rPr lang="es-CO" smtClean="0"/>
              <a:t>53</a:t>
            </a:fld>
            <a:endParaRPr lang="es-CO" dirty="0"/>
          </a:p>
        </p:txBody>
      </p:sp>
    </p:spTree>
    <p:extLst>
      <p:ext uri="{BB962C8B-B14F-4D97-AF65-F5344CB8AC3E}">
        <p14:creationId xmlns:p14="http://schemas.microsoft.com/office/powerpoint/2010/main" val="39795380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CO" dirty="0"/>
          </a:p>
        </p:txBody>
      </p:sp>
      <p:sp>
        <p:nvSpPr>
          <p:cNvPr id="4" name="Slide Number Placeholder 3"/>
          <p:cNvSpPr>
            <a:spLocks noGrp="1"/>
          </p:cNvSpPr>
          <p:nvPr>
            <p:ph type="sldNum" sz="quarter" idx="10"/>
          </p:nvPr>
        </p:nvSpPr>
        <p:spPr/>
        <p:txBody>
          <a:bodyPr/>
          <a:lstStyle/>
          <a:p>
            <a:fld id="{31026289-9D0D-46F5-AE72-F84A272B5F5A}" type="slidenum">
              <a:rPr lang="es-CO" smtClean="0"/>
              <a:t>54</a:t>
            </a:fld>
            <a:endParaRPr lang="es-CO" dirty="0"/>
          </a:p>
        </p:txBody>
      </p:sp>
    </p:spTree>
    <p:extLst>
      <p:ext uri="{BB962C8B-B14F-4D97-AF65-F5344CB8AC3E}">
        <p14:creationId xmlns:p14="http://schemas.microsoft.com/office/powerpoint/2010/main" val="27576416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CO" b="1" dirty="0">
                <a:solidFill>
                  <a:srgbClr val="000080"/>
                </a:solidFill>
                <a:effectLst/>
              </a:rPr>
              <a:t>select</a:t>
            </a:r>
            <a:r>
              <a:rPr lang="es-CO" dirty="0"/>
              <a:t> "Reserved_Space(MB)", "Reserved_Space(MB)" - "Free_Space(MB)" "Used_Space(MB)","Free_Space(MB)" </a:t>
            </a:r>
            <a:r>
              <a:rPr lang="es-CO" b="1" dirty="0">
                <a:solidFill>
                  <a:srgbClr val="000080"/>
                </a:solidFill>
                <a:effectLst/>
              </a:rPr>
              <a:t>from</a:t>
            </a:r>
            <a:r>
              <a:rPr lang="es-CO" dirty="0"/>
              <a:t>( </a:t>
            </a:r>
            <a:r>
              <a:rPr lang="es-CO" b="1" dirty="0">
                <a:solidFill>
                  <a:srgbClr val="000080"/>
                </a:solidFill>
                <a:effectLst/>
              </a:rPr>
              <a:t>select</a:t>
            </a:r>
            <a:r>
              <a:rPr lang="es-CO" dirty="0"/>
              <a:t> (</a:t>
            </a:r>
            <a:r>
              <a:rPr lang="es-CO" b="1" dirty="0">
                <a:solidFill>
                  <a:srgbClr val="000080"/>
                </a:solidFill>
                <a:effectLst/>
              </a:rPr>
              <a:t>select</a:t>
            </a:r>
            <a:r>
              <a:rPr lang="es-CO" dirty="0"/>
              <a:t> </a:t>
            </a:r>
            <a:r>
              <a:rPr lang="es-CO" dirty="0">
                <a:solidFill>
                  <a:srgbClr val="800080"/>
                </a:solidFill>
                <a:effectLst/>
              </a:rPr>
              <a:t>sum</a:t>
            </a:r>
            <a:r>
              <a:rPr lang="es-CO" dirty="0"/>
              <a:t>(bytes/(1014*1024)) </a:t>
            </a:r>
            <a:r>
              <a:rPr lang="es-CO" b="1" dirty="0">
                <a:solidFill>
                  <a:srgbClr val="000080"/>
                </a:solidFill>
                <a:effectLst/>
              </a:rPr>
              <a:t>from</a:t>
            </a:r>
            <a:r>
              <a:rPr lang="es-CO" dirty="0"/>
              <a:t> dba_data_files)+(</a:t>
            </a:r>
            <a:r>
              <a:rPr lang="es-CO" b="1" dirty="0">
                <a:solidFill>
                  <a:srgbClr val="000080"/>
                </a:solidFill>
                <a:effectLst/>
              </a:rPr>
              <a:t>select</a:t>
            </a:r>
            <a:r>
              <a:rPr lang="es-CO" dirty="0"/>
              <a:t> </a:t>
            </a:r>
            <a:r>
              <a:rPr lang="es-CO" dirty="0">
                <a:solidFill>
                  <a:srgbClr val="800080"/>
                </a:solidFill>
                <a:effectLst/>
              </a:rPr>
              <a:t>sum</a:t>
            </a:r>
            <a:r>
              <a:rPr lang="es-CO" dirty="0"/>
              <a:t>(bytes/(1014*1024)) </a:t>
            </a:r>
            <a:r>
              <a:rPr lang="es-CO" b="1" dirty="0">
                <a:solidFill>
                  <a:srgbClr val="000080"/>
                </a:solidFill>
                <a:effectLst/>
              </a:rPr>
              <a:t>from</a:t>
            </a:r>
            <a:r>
              <a:rPr lang="es-CO" dirty="0"/>
              <a:t> dba_temp_files) "Reserved_Space(MB)", (</a:t>
            </a:r>
            <a:r>
              <a:rPr lang="es-CO" b="1" dirty="0">
                <a:solidFill>
                  <a:srgbClr val="000080"/>
                </a:solidFill>
                <a:effectLst/>
              </a:rPr>
              <a:t>select</a:t>
            </a:r>
            <a:r>
              <a:rPr lang="es-CO" dirty="0"/>
              <a:t> </a:t>
            </a:r>
            <a:r>
              <a:rPr lang="es-CO" dirty="0">
                <a:solidFill>
                  <a:srgbClr val="800080"/>
                </a:solidFill>
                <a:effectLst/>
              </a:rPr>
              <a:t>sum</a:t>
            </a:r>
            <a:r>
              <a:rPr lang="es-CO" dirty="0"/>
              <a:t>(bytes/(1024*1024)) </a:t>
            </a:r>
            <a:r>
              <a:rPr lang="es-CO" b="1" dirty="0">
                <a:solidFill>
                  <a:srgbClr val="000080"/>
                </a:solidFill>
                <a:effectLst/>
              </a:rPr>
              <a:t>from</a:t>
            </a:r>
            <a:r>
              <a:rPr lang="es-CO" dirty="0"/>
              <a:t> dba_free_space) "Free_Space(MB)" </a:t>
            </a:r>
            <a:r>
              <a:rPr lang="es-CO" b="1" dirty="0">
                <a:solidFill>
                  <a:srgbClr val="000080"/>
                </a:solidFill>
                <a:effectLst/>
              </a:rPr>
              <a:t>from</a:t>
            </a:r>
            <a:r>
              <a:rPr lang="es-CO" dirty="0"/>
              <a:t> dual );</a:t>
            </a:r>
            <a:br>
              <a:rPr lang="es-CO" dirty="0"/>
            </a:br>
            <a:endParaRPr lang="es-CO" dirty="0"/>
          </a:p>
          <a:p>
            <a:r>
              <a:rPr lang="es-CO" dirty="0"/>
              <a:t>Asmcmd:</a:t>
            </a:r>
          </a:p>
          <a:p>
            <a:r>
              <a:rPr lang="es-CO" dirty="0"/>
              <a:t>du +data/hisces/archivelog</a:t>
            </a:r>
          </a:p>
        </p:txBody>
      </p:sp>
      <p:sp>
        <p:nvSpPr>
          <p:cNvPr id="4" name="Slide Number Placeholder 3"/>
          <p:cNvSpPr>
            <a:spLocks noGrp="1"/>
          </p:cNvSpPr>
          <p:nvPr>
            <p:ph type="sldNum" sz="quarter" idx="10"/>
          </p:nvPr>
        </p:nvSpPr>
        <p:spPr/>
        <p:txBody>
          <a:bodyPr/>
          <a:lstStyle/>
          <a:p>
            <a:fld id="{31026289-9D0D-46F5-AE72-F84A272B5F5A}" type="slidenum">
              <a:rPr lang="es-CO" smtClean="0"/>
              <a:t>55</a:t>
            </a:fld>
            <a:endParaRPr lang="es-CO" dirty="0"/>
          </a:p>
        </p:txBody>
      </p:sp>
    </p:spTree>
    <p:extLst>
      <p:ext uri="{BB962C8B-B14F-4D97-AF65-F5344CB8AC3E}">
        <p14:creationId xmlns:p14="http://schemas.microsoft.com/office/powerpoint/2010/main" val="34056929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31026289-9D0D-46F5-AE72-F84A272B5F5A}" type="slidenum">
              <a:rPr lang="es-CO" smtClean="0"/>
              <a:t>58</a:t>
            </a:fld>
            <a:endParaRPr lang="es-CO" dirty="0"/>
          </a:p>
        </p:txBody>
      </p:sp>
    </p:spTree>
    <p:extLst>
      <p:ext uri="{BB962C8B-B14F-4D97-AF65-F5344CB8AC3E}">
        <p14:creationId xmlns:p14="http://schemas.microsoft.com/office/powerpoint/2010/main" val="29035889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O"/>
          </a:p>
        </p:txBody>
      </p:sp>
      <p:sp>
        <p:nvSpPr>
          <p:cNvPr id="4" name="Marcador de fecha 3"/>
          <p:cNvSpPr>
            <a:spLocks noGrp="1"/>
          </p:cNvSpPr>
          <p:nvPr>
            <p:ph type="dt" sz="half" idx="10"/>
          </p:nvPr>
        </p:nvSpPr>
        <p:spPr/>
        <p:txBody>
          <a:bodyPr/>
          <a:lstStyle/>
          <a:p>
            <a:fld id="{6F243D30-3FC8-A041-886D-803CD1EC33B0}" type="datetimeFigureOut">
              <a:rPr lang="es-ES_tradnl" smtClean="0"/>
              <a:t>01/12/2023</a:t>
            </a:fld>
            <a:endParaRPr lang="es-ES_tradnl" dirty="0"/>
          </a:p>
        </p:txBody>
      </p:sp>
      <p:sp>
        <p:nvSpPr>
          <p:cNvPr id="5" name="Marcador de pie de página 4"/>
          <p:cNvSpPr>
            <a:spLocks noGrp="1"/>
          </p:cNvSpPr>
          <p:nvPr>
            <p:ph type="ftr" sz="quarter" idx="11"/>
          </p:nvPr>
        </p:nvSpPr>
        <p:spPr/>
        <p:txBody>
          <a:bodyPr/>
          <a:lstStyle/>
          <a:p>
            <a:endParaRPr lang="es-ES_tradnl" dirty="0"/>
          </a:p>
        </p:txBody>
      </p:sp>
      <p:sp>
        <p:nvSpPr>
          <p:cNvPr id="6" name="Marcador de número de diapositiva 5"/>
          <p:cNvSpPr>
            <a:spLocks noGrp="1"/>
          </p:cNvSpPr>
          <p:nvPr>
            <p:ph type="sldNum" sz="quarter" idx="12"/>
          </p:nvPr>
        </p:nvSpPr>
        <p:spPr/>
        <p:txBody>
          <a:bodyPr/>
          <a:lstStyle/>
          <a:p>
            <a:fld id="{75E45521-818D-5D4B-AEE3-7B9200901C0A}" type="slidenum">
              <a:rPr lang="es-ES_tradnl" smtClean="0"/>
              <a:t>‹Nº›</a:t>
            </a:fld>
            <a:endParaRPr lang="es-ES_tradnl" dirty="0"/>
          </a:p>
        </p:txBody>
      </p:sp>
    </p:spTree>
    <p:extLst>
      <p:ext uri="{BB962C8B-B14F-4D97-AF65-F5344CB8AC3E}">
        <p14:creationId xmlns:p14="http://schemas.microsoft.com/office/powerpoint/2010/main" val="21239178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dirty="0"/>
          </a:p>
        </p:txBody>
      </p:sp>
      <p:sp>
        <p:nvSpPr>
          <p:cNvPr id="3" name="Marcador de contenido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6F243D30-3FC8-A041-886D-803CD1EC33B0}" type="datetimeFigureOut">
              <a:rPr lang="es-ES_tradnl" smtClean="0"/>
              <a:t>01/12/2023</a:t>
            </a:fld>
            <a:endParaRPr lang="es-ES_tradnl" dirty="0"/>
          </a:p>
        </p:txBody>
      </p:sp>
      <p:sp>
        <p:nvSpPr>
          <p:cNvPr id="5" name="Marcador de pie de página 4"/>
          <p:cNvSpPr>
            <a:spLocks noGrp="1"/>
          </p:cNvSpPr>
          <p:nvPr>
            <p:ph type="ftr" sz="quarter" idx="11"/>
          </p:nvPr>
        </p:nvSpPr>
        <p:spPr/>
        <p:txBody>
          <a:bodyPr/>
          <a:lstStyle/>
          <a:p>
            <a:endParaRPr lang="es-ES_tradnl" dirty="0"/>
          </a:p>
        </p:txBody>
      </p:sp>
      <p:sp>
        <p:nvSpPr>
          <p:cNvPr id="6" name="Marcador de número de diapositiva 5"/>
          <p:cNvSpPr>
            <a:spLocks noGrp="1"/>
          </p:cNvSpPr>
          <p:nvPr>
            <p:ph type="sldNum" sz="quarter" idx="12"/>
          </p:nvPr>
        </p:nvSpPr>
        <p:spPr/>
        <p:txBody>
          <a:bodyPr/>
          <a:lstStyle/>
          <a:p>
            <a:fld id="{75E45521-818D-5D4B-AEE3-7B9200901C0A}" type="slidenum">
              <a:rPr lang="es-ES_tradnl" smtClean="0"/>
              <a:t>‹Nº›</a:t>
            </a:fld>
            <a:endParaRPr lang="es-ES_tradnl" dirty="0"/>
          </a:p>
        </p:txBody>
      </p:sp>
    </p:spTree>
    <p:extLst>
      <p:ext uri="{BB962C8B-B14F-4D97-AF65-F5344CB8AC3E}">
        <p14:creationId xmlns:p14="http://schemas.microsoft.com/office/powerpoint/2010/main" val="17028844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p:cNvSpPr>
            <a:spLocks noGrp="1"/>
          </p:cNvSpPr>
          <p:nvPr>
            <p:ph type="dt" sz="half" idx="10"/>
          </p:nvPr>
        </p:nvSpPr>
        <p:spPr/>
        <p:txBody>
          <a:bodyPr/>
          <a:lstStyle/>
          <a:p>
            <a:fld id="{6F243D30-3FC8-A041-886D-803CD1EC33B0}" type="datetimeFigureOut">
              <a:rPr lang="es-ES_tradnl" smtClean="0"/>
              <a:t>01/12/2023</a:t>
            </a:fld>
            <a:endParaRPr lang="es-ES_tradnl" dirty="0"/>
          </a:p>
        </p:txBody>
      </p:sp>
      <p:sp>
        <p:nvSpPr>
          <p:cNvPr id="5" name="Marcador de pie de página 4"/>
          <p:cNvSpPr>
            <a:spLocks noGrp="1"/>
          </p:cNvSpPr>
          <p:nvPr>
            <p:ph type="ftr" sz="quarter" idx="11"/>
          </p:nvPr>
        </p:nvSpPr>
        <p:spPr/>
        <p:txBody>
          <a:bodyPr/>
          <a:lstStyle/>
          <a:p>
            <a:endParaRPr lang="es-ES_tradnl" dirty="0"/>
          </a:p>
        </p:txBody>
      </p:sp>
      <p:sp>
        <p:nvSpPr>
          <p:cNvPr id="6" name="Marcador de número de diapositiva 5"/>
          <p:cNvSpPr>
            <a:spLocks noGrp="1"/>
          </p:cNvSpPr>
          <p:nvPr>
            <p:ph type="sldNum" sz="quarter" idx="12"/>
          </p:nvPr>
        </p:nvSpPr>
        <p:spPr/>
        <p:txBody>
          <a:bodyPr/>
          <a:lstStyle/>
          <a:p>
            <a:fld id="{75E45521-818D-5D4B-AEE3-7B9200901C0A}" type="slidenum">
              <a:rPr lang="es-ES_tradnl" smtClean="0"/>
              <a:t>‹Nº›</a:t>
            </a:fld>
            <a:endParaRPr lang="es-ES_tradnl" dirty="0"/>
          </a:p>
        </p:txBody>
      </p:sp>
    </p:spTree>
    <p:extLst>
      <p:ext uri="{BB962C8B-B14F-4D97-AF65-F5344CB8AC3E}">
        <p14:creationId xmlns:p14="http://schemas.microsoft.com/office/powerpoint/2010/main" val="6988953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p:cNvSpPr>
            <a:spLocks noGrp="1"/>
          </p:cNvSpPr>
          <p:nvPr>
            <p:ph type="dt" sz="half" idx="10"/>
          </p:nvPr>
        </p:nvSpPr>
        <p:spPr/>
        <p:txBody>
          <a:bodyPr/>
          <a:lstStyle/>
          <a:p>
            <a:fld id="{6F243D30-3FC8-A041-886D-803CD1EC33B0}" type="datetimeFigureOut">
              <a:rPr lang="es-ES_tradnl" smtClean="0"/>
              <a:t>01/12/2023</a:t>
            </a:fld>
            <a:endParaRPr lang="es-ES_tradnl" dirty="0"/>
          </a:p>
        </p:txBody>
      </p:sp>
      <p:sp>
        <p:nvSpPr>
          <p:cNvPr id="6" name="Marcador de pie de página 5"/>
          <p:cNvSpPr>
            <a:spLocks noGrp="1"/>
          </p:cNvSpPr>
          <p:nvPr>
            <p:ph type="ftr" sz="quarter" idx="11"/>
          </p:nvPr>
        </p:nvSpPr>
        <p:spPr/>
        <p:txBody>
          <a:bodyPr/>
          <a:lstStyle/>
          <a:p>
            <a:endParaRPr lang="es-ES_tradnl" dirty="0"/>
          </a:p>
        </p:txBody>
      </p:sp>
      <p:sp>
        <p:nvSpPr>
          <p:cNvPr id="7" name="Marcador de número de diapositiva 6"/>
          <p:cNvSpPr>
            <a:spLocks noGrp="1"/>
          </p:cNvSpPr>
          <p:nvPr>
            <p:ph type="sldNum" sz="quarter" idx="12"/>
          </p:nvPr>
        </p:nvSpPr>
        <p:spPr/>
        <p:txBody>
          <a:bodyPr/>
          <a:lstStyle/>
          <a:p>
            <a:fld id="{75E45521-818D-5D4B-AEE3-7B9200901C0A}" type="slidenum">
              <a:rPr lang="es-ES_tradnl" smtClean="0"/>
              <a:t>‹Nº›</a:t>
            </a:fld>
            <a:endParaRPr lang="es-ES_tradnl" dirty="0"/>
          </a:p>
        </p:txBody>
      </p:sp>
    </p:spTree>
    <p:extLst>
      <p:ext uri="{BB962C8B-B14F-4D97-AF65-F5344CB8AC3E}">
        <p14:creationId xmlns:p14="http://schemas.microsoft.com/office/powerpoint/2010/main" val="1078365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p:cNvSpPr>
            <a:spLocks noGrp="1"/>
          </p:cNvSpPr>
          <p:nvPr>
            <p:ph type="dt" sz="half" idx="10"/>
          </p:nvPr>
        </p:nvSpPr>
        <p:spPr/>
        <p:txBody>
          <a:bodyPr/>
          <a:lstStyle/>
          <a:p>
            <a:fld id="{6F243D30-3FC8-A041-886D-803CD1EC33B0}" type="datetimeFigureOut">
              <a:rPr lang="es-ES_tradnl" smtClean="0"/>
              <a:t>01/12/2023</a:t>
            </a:fld>
            <a:endParaRPr lang="es-ES_tradnl" dirty="0"/>
          </a:p>
        </p:txBody>
      </p:sp>
      <p:sp>
        <p:nvSpPr>
          <p:cNvPr id="8" name="Marcador de pie de página 7"/>
          <p:cNvSpPr>
            <a:spLocks noGrp="1"/>
          </p:cNvSpPr>
          <p:nvPr>
            <p:ph type="ftr" sz="quarter" idx="11"/>
          </p:nvPr>
        </p:nvSpPr>
        <p:spPr/>
        <p:txBody>
          <a:bodyPr/>
          <a:lstStyle/>
          <a:p>
            <a:endParaRPr lang="es-ES_tradnl" dirty="0"/>
          </a:p>
        </p:txBody>
      </p:sp>
      <p:sp>
        <p:nvSpPr>
          <p:cNvPr id="9" name="Marcador de número de diapositiva 8"/>
          <p:cNvSpPr>
            <a:spLocks noGrp="1"/>
          </p:cNvSpPr>
          <p:nvPr>
            <p:ph type="sldNum" sz="quarter" idx="12"/>
          </p:nvPr>
        </p:nvSpPr>
        <p:spPr/>
        <p:txBody>
          <a:bodyPr/>
          <a:lstStyle/>
          <a:p>
            <a:fld id="{75E45521-818D-5D4B-AEE3-7B9200901C0A}" type="slidenum">
              <a:rPr lang="es-ES_tradnl" smtClean="0"/>
              <a:t>‹Nº›</a:t>
            </a:fld>
            <a:endParaRPr lang="es-ES_tradnl" dirty="0"/>
          </a:p>
        </p:txBody>
      </p:sp>
    </p:spTree>
    <p:extLst>
      <p:ext uri="{BB962C8B-B14F-4D97-AF65-F5344CB8AC3E}">
        <p14:creationId xmlns:p14="http://schemas.microsoft.com/office/powerpoint/2010/main" val="34488412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fecha 2"/>
          <p:cNvSpPr>
            <a:spLocks noGrp="1"/>
          </p:cNvSpPr>
          <p:nvPr>
            <p:ph type="dt" sz="half" idx="10"/>
          </p:nvPr>
        </p:nvSpPr>
        <p:spPr/>
        <p:txBody>
          <a:bodyPr/>
          <a:lstStyle/>
          <a:p>
            <a:fld id="{6F243D30-3FC8-A041-886D-803CD1EC33B0}" type="datetimeFigureOut">
              <a:rPr lang="es-ES_tradnl" smtClean="0"/>
              <a:t>01/12/2023</a:t>
            </a:fld>
            <a:endParaRPr lang="es-ES_tradnl" dirty="0"/>
          </a:p>
        </p:txBody>
      </p:sp>
      <p:sp>
        <p:nvSpPr>
          <p:cNvPr id="4" name="Marcador de pie de página 3"/>
          <p:cNvSpPr>
            <a:spLocks noGrp="1"/>
          </p:cNvSpPr>
          <p:nvPr>
            <p:ph type="ftr" sz="quarter" idx="11"/>
          </p:nvPr>
        </p:nvSpPr>
        <p:spPr/>
        <p:txBody>
          <a:bodyPr/>
          <a:lstStyle/>
          <a:p>
            <a:endParaRPr lang="es-ES_tradnl" dirty="0"/>
          </a:p>
        </p:txBody>
      </p:sp>
      <p:sp>
        <p:nvSpPr>
          <p:cNvPr id="5" name="Marcador de número de diapositiva 4"/>
          <p:cNvSpPr>
            <a:spLocks noGrp="1"/>
          </p:cNvSpPr>
          <p:nvPr>
            <p:ph type="sldNum" sz="quarter" idx="12"/>
          </p:nvPr>
        </p:nvSpPr>
        <p:spPr/>
        <p:txBody>
          <a:bodyPr/>
          <a:lstStyle/>
          <a:p>
            <a:fld id="{75E45521-818D-5D4B-AEE3-7B9200901C0A}" type="slidenum">
              <a:rPr lang="es-ES_tradnl" smtClean="0"/>
              <a:t>‹Nº›</a:t>
            </a:fld>
            <a:endParaRPr lang="es-ES_tradnl" dirty="0"/>
          </a:p>
        </p:txBody>
      </p:sp>
    </p:spTree>
    <p:extLst>
      <p:ext uri="{BB962C8B-B14F-4D97-AF65-F5344CB8AC3E}">
        <p14:creationId xmlns:p14="http://schemas.microsoft.com/office/powerpoint/2010/main" val="2957797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6F243D30-3FC8-A041-886D-803CD1EC33B0}" type="datetimeFigureOut">
              <a:rPr lang="es-ES_tradnl" smtClean="0"/>
              <a:t>01/12/2023</a:t>
            </a:fld>
            <a:endParaRPr lang="es-ES_tradnl" dirty="0"/>
          </a:p>
        </p:txBody>
      </p:sp>
      <p:sp>
        <p:nvSpPr>
          <p:cNvPr id="3" name="Marcador de pie de página 2"/>
          <p:cNvSpPr>
            <a:spLocks noGrp="1"/>
          </p:cNvSpPr>
          <p:nvPr>
            <p:ph type="ftr" sz="quarter" idx="11"/>
          </p:nvPr>
        </p:nvSpPr>
        <p:spPr/>
        <p:txBody>
          <a:bodyPr/>
          <a:lstStyle/>
          <a:p>
            <a:endParaRPr lang="es-ES_tradnl" dirty="0"/>
          </a:p>
        </p:txBody>
      </p:sp>
      <p:sp>
        <p:nvSpPr>
          <p:cNvPr id="4" name="Marcador de número de diapositiva 3"/>
          <p:cNvSpPr>
            <a:spLocks noGrp="1"/>
          </p:cNvSpPr>
          <p:nvPr>
            <p:ph type="sldNum" sz="quarter" idx="12"/>
          </p:nvPr>
        </p:nvSpPr>
        <p:spPr/>
        <p:txBody>
          <a:bodyPr/>
          <a:lstStyle/>
          <a:p>
            <a:fld id="{75E45521-818D-5D4B-AEE3-7B9200901C0A}" type="slidenum">
              <a:rPr lang="es-ES_tradnl" smtClean="0"/>
              <a:t>‹Nº›</a:t>
            </a:fld>
            <a:endParaRPr lang="es-ES_tradnl" dirty="0"/>
          </a:p>
        </p:txBody>
      </p:sp>
    </p:spTree>
    <p:extLst>
      <p:ext uri="{BB962C8B-B14F-4D97-AF65-F5344CB8AC3E}">
        <p14:creationId xmlns:p14="http://schemas.microsoft.com/office/powerpoint/2010/main" val="1242174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p:cNvSpPr>
            <a:spLocks noGrp="1"/>
          </p:cNvSpPr>
          <p:nvPr>
            <p:ph type="dt" sz="half" idx="10"/>
          </p:nvPr>
        </p:nvSpPr>
        <p:spPr/>
        <p:txBody>
          <a:bodyPr/>
          <a:lstStyle/>
          <a:p>
            <a:fld id="{6F243D30-3FC8-A041-886D-803CD1EC33B0}" type="datetimeFigureOut">
              <a:rPr lang="es-ES_tradnl" smtClean="0"/>
              <a:t>01/12/2023</a:t>
            </a:fld>
            <a:endParaRPr lang="es-ES_tradnl" dirty="0"/>
          </a:p>
        </p:txBody>
      </p:sp>
      <p:sp>
        <p:nvSpPr>
          <p:cNvPr id="6" name="Marcador de pie de página 5"/>
          <p:cNvSpPr>
            <a:spLocks noGrp="1"/>
          </p:cNvSpPr>
          <p:nvPr>
            <p:ph type="ftr" sz="quarter" idx="11"/>
          </p:nvPr>
        </p:nvSpPr>
        <p:spPr/>
        <p:txBody>
          <a:bodyPr/>
          <a:lstStyle/>
          <a:p>
            <a:endParaRPr lang="es-ES_tradnl" dirty="0"/>
          </a:p>
        </p:txBody>
      </p:sp>
      <p:sp>
        <p:nvSpPr>
          <p:cNvPr id="7" name="Marcador de número de diapositiva 6"/>
          <p:cNvSpPr>
            <a:spLocks noGrp="1"/>
          </p:cNvSpPr>
          <p:nvPr>
            <p:ph type="sldNum" sz="quarter" idx="12"/>
          </p:nvPr>
        </p:nvSpPr>
        <p:spPr/>
        <p:txBody>
          <a:bodyPr/>
          <a:lstStyle/>
          <a:p>
            <a:fld id="{75E45521-818D-5D4B-AEE3-7B9200901C0A}" type="slidenum">
              <a:rPr lang="es-ES_tradnl" smtClean="0"/>
              <a:t>‹Nº›</a:t>
            </a:fld>
            <a:endParaRPr lang="es-ES_tradnl" dirty="0"/>
          </a:p>
        </p:txBody>
      </p:sp>
    </p:spTree>
    <p:extLst>
      <p:ext uri="{BB962C8B-B14F-4D97-AF65-F5344CB8AC3E}">
        <p14:creationId xmlns:p14="http://schemas.microsoft.com/office/powerpoint/2010/main" val="3092470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dirty="0"/>
              <a:t>Haga clic en el icono para agregar una imagen</a:t>
            </a:r>
            <a:endParaRPr lang="es-CO"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p:cNvSpPr>
            <a:spLocks noGrp="1"/>
          </p:cNvSpPr>
          <p:nvPr>
            <p:ph type="dt" sz="half" idx="10"/>
          </p:nvPr>
        </p:nvSpPr>
        <p:spPr/>
        <p:txBody>
          <a:bodyPr/>
          <a:lstStyle/>
          <a:p>
            <a:fld id="{6F243D30-3FC8-A041-886D-803CD1EC33B0}" type="datetimeFigureOut">
              <a:rPr lang="es-ES_tradnl" smtClean="0"/>
              <a:t>01/12/2023</a:t>
            </a:fld>
            <a:endParaRPr lang="es-ES_tradnl" dirty="0"/>
          </a:p>
        </p:txBody>
      </p:sp>
      <p:sp>
        <p:nvSpPr>
          <p:cNvPr id="6" name="Marcador de pie de página 5"/>
          <p:cNvSpPr>
            <a:spLocks noGrp="1"/>
          </p:cNvSpPr>
          <p:nvPr>
            <p:ph type="ftr" sz="quarter" idx="11"/>
          </p:nvPr>
        </p:nvSpPr>
        <p:spPr/>
        <p:txBody>
          <a:bodyPr/>
          <a:lstStyle/>
          <a:p>
            <a:endParaRPr lang="es-ES_tradnl" dirty="0"/>
          </a:p>
        </p:txBody>
      </p:sp>
      <p:sp>
        <p:nvSpPr>
          <p:cNvPr id="7" name="Marcador de número de diapositiva 6"/>
          <p:cNvSpPr>
            <a:spLocks noGrp="1"/>
          </p:cNvSpPr>
          <p:nvPr>
            <p:ph type="sldNum" sz="quarter" idx="12"/>
          </p:nvPr>
        </p:nvSpPr>
        <p:spPr/>
        <p:txBody>
          <a:bodyPr/>
          <a:lstStyle/>
          <a:p>
            <a:fld id="{75E45521-818D-5D4B-AEE3-7B9200901C0A}" type="slidenum">
              <a:rPr lang="es-ES_tradnl" smtClean="0"/>
              <a:t>‹Nº›</a:t>
            </a:fld>
            <a:endParaRPr lang="es-ES_tradnl" dirty="0"/>
          </a:p>
        </p:txBody>
      </p:sp>
    </p:spTree>
    <p:extLst>
      <p:ext uri="{BB962C8B-B14F-4D97-AF65-F5344CB8AC3E}">
        <p14:creationId xmlns:p14="http://schemas.microsoft.com/office/powerpoint/2010/main" val="41933515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6F243D30-3FC8-A041-886D-803CD1EC33B0}" type="datetimeFigureOut">
              <a:rPr lang="es-ES_tradnl" smtClean="0"/>
              <a:t>01/12/2023</a:t>
            </a:fld>
            <a:endParaRPr lang="es-ES_tradnl" dirty="0"/>
          </a:p>
        </p:txBody>
      </p:sp>
      <p:sp>
        <p:nvSpPr>
          <p:cNvPr id="5" name="Marcador de pie de página 4"/>
          <p:cNvSpPr>
            <a:spLocks noGrp="1"/>
          </p:cNvSpPr>
          <p:nvPr>
            <p:ph type="ftr" sz="quarter" idx="11"/>
          </p:nvPr>
        </p:nvSpPr>
        <p:spPr/>
        <p:txBody>
          <a:bodyPr/>
          <a:lstStyle/>
          <a:p>
            <a:endParaRPr lang="es-ES_tradnl" dirty="0"/>
          </a:p>
        </p:txBody>
      </p:sp>
      <p:sp>
        <p:nvSpPr>
          <p:cNvPr id="6" name="Marcador de número de diapositiva 5"/>
          <p:cNvSpPr>
            <a:spLocks noGrp="1"/>
          </p:cNvSpPr>
          <p:nvPr>
            <p:ph type="sldNum" sz="quarter" idx="12"/>
          </p:nvPr>
        </p:nvSpPr>
        <p:spPr/>
        <p:txBody>
          <a:bodyPr/>
          <a:lstStyle/>
          <a:p>
            <a:fld id="{75E45521-818D-5D4B-AEE3-7B9200901C0A}" type="slidenum">
              <a:rPr lang="es-ES_tradnl" smtClean="0"/>
              <a:t>‹Nº›</a:t>
            </a:fld>
            <a:endParaRPr lang="es-ES_tradnl" dirty="0"/>
          </a:p>
        </p:txBody>
      </p:sp>
    </p:spTree>
    <p:extLst>
      <p:ext uri="{BB962C8B-B14F-4D97-AF65-F5344CB8AC3E}">
        <p14:creationId xmlns:p14="http://schemas.microsoft.com/office/powerpoint/2010/main" val="2215780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6F243D30-3FC8-A041-886D-803CD1EC33B0}" type="datetimeFigureOut">
              <a:rPr lang="es-ES_tradnl" smtClean="0"/>
              <a:t>01/12/2023</a:t>
            </a:fld>
            <a:endParaRPr lang="es-ES_tradnl" dirty="0"/>
          </a:p>
        </p:txBody>
      </p:sp>
      <p:sp>
        <p:nvSpPr>
          <p:cNvPr id="5" name="Marcador de pie de página 4"/>
          <p:cNvSpPr>
            <a:spLocks noGrp="1"/>
          </p:cNvSpPr>
          <p:nvPr>
            <p:ph type="ftr" sz="quarter" idx="11"/>
          </p:nvPr>
        </p:nvSpPr>
        <p:spPr/>
        <p:txBody>
          <a:bodyPr/>
          <a:lstStyle/>
          <a:p>
            <a:endParaRPr lang="es-ES_tradnl" dirty="0"/>
          </a:p>
        </p:txBody>
      </p:sp>
      <p:sp>
        <p:nvSpPr>
          <p:cNvPr id="6" name="Marcador de número de diapositiva 5"/>
          <p:cNvSpPr>
            <a:spLocks noGrp="1"/>
          </p:cNvSpPr>
          <p:nvPr>
            <p:ph type="sldNum" sz="quarter" idx="12"/>
          </p:nvPr>
        </p:nvSpPr>
        <p:spPr/>
        <p:txBody>
          <a:bodyPr/>
          <a:lstStyle/>
          <a:p>
            <a:fld id="{75E45521-818D-5D4B-AEE3-7B9200901C0A}" type="slidenum">
              <a:rPr lang="es-ES_tradnl" smtClean="0"/>
              <a:t>‹Nº›</a:t>
            </a:fld>
            <a:endParaRPr lang="es-ES_tradnl" dirty="0"/>
          </a:p>
        </p:txBody>
      </p:sp>
    </p:spTree>
    <p:extLst>
      <p:ext uri="{BB962C8B-B14F-4D97-AF65-F5344CB8AC3E}">
        <p14:creationId xmlns:p14="http://schemas.microsoft.com/office/powerpoint/2010/main" val="3831681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1" i="0">
                <a:solidFill>
                  <a:srgbClr val="17406C"/>
                </a:solidFill>
                <a:latin typeface="Carlito"/>
                <a:cs typeface="Carlito"/>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dirty="0"/>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12/1/2023</a:t>
            </a:fld>
            <a:endParaRPr lang="en-US" dirty="0"/>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dirty="0"/>
          </a:p>
        </p:txBody>
      </p:sp>
    </p:spTree>
    <p:extLst>
      <p:ext uri="{BB962C8B-B14F-4D97-AF65-F5344CB8AC3E}">
        <p14:creationId xmlns:p14="http://schemas.microsoft.com/office/powerpoint/2010/main" val="41500353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O"/>
          </a:p>
        </p:txBody>
      </p:sp>
      <p:sp>
        <p:nvSpPr>
          <p:cNvPr id="4" name="Marcador de fecha 3"/>
          <p:cNvSpPr>
            <a:spLocks noGrp="1"/>
          </p:cNvSpPr>
          <p:nvPr>
            <p:ph type="dt" sz="half" idx="10"/>
          </p:nvPr>
        </p:nvSpPr>
        <p:spPr/>
        <p:txBody>
          <a:bodyPr/>
          <a:lstStyle/>
          <a:p>
            <a:fld id="{87A17026-32F9-46AB-B729-7A1384A23B8C}" type="datetimeFigureOut">
              <a:rPr lang="es-CO" smtClean="0"/>
              <a:t>1/12/2023</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03BD80F4-B440-4702-958F-96086C15F1BA}" type="slidenum">
              <a:rPr lang="es-CO" smtClean="0"/>
              <a:t>‹Nº›</a:t>
            </a:fld>
            <a:endParaRPr lang="es-CO" dirty="0"/>
          </a:p>
        </p:txBody>
      </p:sp>
    </p:spTree>
    <p:extLst>
      <p:ext uri="{BB962C8B-B14F-4D97-AF65-F5344CB8AC3E}">
        <p14:creationId xmlns:p14="http://schemas.microsoft.com/office/powerpoint/2010/main" val="6587130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87A17026-32F9-46AB-B729-7A1384A23B8C}" type="datetimeFigureOut">
              <a:rPr lang="es-CO" smtClean="0"/>
              <a:t>1/12/2023</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03BD80F4-B440-4702-958F-96086C15F1BA}" type="slidenum">
              <a:rPr lang="es-CO" smtClean="0"/>
              <a:t>‹Nº›</a:t>
            </a:fld>
            <a:endParaRPr lang="es-CO" dirty="0"/>
          </a:p>
        </p:txBody>
      </p:sp>
    </p:spTree>
    <p:extLst>
      <p:ext uri="{BB962C8B-B14F-4D97-AF65-F5344CB8AC3E}">
        <p14:creationId xmlns:p14="http://schemas.microsoft.com/office/powerpoint/2010/main" val="4405706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los estilos de texto del patrón</a:t>
            </a:r>
          </a:p>
        </p:txBody>
      </p:sp>
      <p:sp>
        <p:nvSpPr>
          <p:cNvPr id="4" name="Marcador de fecha 3"/>
          <p:cNvSpPr>
            <a:spLocks noGrp="1"/>
          </p:cNvSpPr>
          <p:nvPr>
            <p:ph type="dt" sz="half" idx="10"/>
          </p:nvPr>
        </p:nvSpPr>
        <p:spPr/>
        <p:txBody>
          <a:bodyPr/>
          <a:lstStyle/>
          <a:p>
            <a:fld id="{87A17026-32F9-46AB-B729-7A1384A23B8C}" type="datetimeFigureOut">
              <a:rPr lang="es-CO" smtClean="0"/>
              <a:t>1/12/2023</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03BD80F4-B440-4702-958F-96086C15F1BA}" type="slidenum">
              <a:rPr lang="es-CO" smtClean="0"/>
              <a:t>‹Nº›</a:t>
            </a:fld>
            <a:endParaRPr lang="es-CO" dirty="0"/>
          </a:p>
        </p:txBody>
      </p:sp>
    </p:spTree>
    <p:extLst>
      <p:ext uri="{BB962C8B-B14F-4D97-AF65-F5344CB8AC3E}">
        <p14:creationId xmlns:p14="http://schemas.microsoft.com/office/powerpoint/2010/main" val="30740725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p:cNvSpPr>
            <a:spLocks noGrp="1"/>
          </p:cNvSpPr>
          <p:nvPr>
            <p:ph type="dt" sz="half" idx="10"/>
          </p:nvPr>
        </p:nvSpPr>
        <p:spPr/>
        <p:txBody>
          <a:bodyPr/>
          <a:lstStyle/>
          <a:p>
            <a:fld id="{87A17026-32F9-46AB-B729-7A1384A23B8C}" type="datetimeFigureOut">
              <a:rPr lang="es-CO" smtClean="0"/>
              <a:t>1/12/2023</a:t>
            </a:fld>
            <a:endParaRPr lang="es-CO" dirty="0"/>
          </a:p>
        </p:txBody>
      </p:sp>
      <p:sp>
        <p:nvSpPr>
          <p:cNvPr id="6" name="Marcador de pie de página 5"/>
          <p:cNvSpPr>
            <a:spLocks noGrp="1"/>
          </p:cNvSpPr>
          <p:nvPr>
            <p:ph type="ftr" sz="quarter" idx="11"/>
          </p:nvPr>
        </p:nvSpPr>
        <p:spPr/>
        <p:txBody>
          <a:bodyPr/>
          <a:lstStyle/>
          <a:p>
            <a:endParaRPr lang="es-CO" dirty="0"/>
          </a:p>
        </p:txBody>
      </p:sp>
      <p:sp>
        <p:nvSpPr>
          <p:cNvPr id="7" name="Marcador de número de diapositiva 6"/>
          <p:cNvSpPr>
            <a:spLocks noGrp="1"/>
          </p:cNvSpPr>
          <p:nvPr>
            <p:ph type="sldNum" sz="quarter" idx="12"/>
          </p:nvPr>
        </p:nvSpPr>
        <p:spPr/>
        <p:txBody>
          <a:bodyPr/>
          <a:lstStyle/>
          <a:p>
            <a:fld id="{03BD80F4-B440-4702-958F-96086C15F1BA}" type="slidenum">
              <a:rPr lang="es-CO" smtClean="0"/>
              <a:t>‹Nº›</a:t>
            </a:fld>
            <a:endParaRPr lang="es-CO" dirty="0"/>
          </a:p>
        </p:txBody>
      </p:sp>
    </p:spTree>
    <p:extLst>
      <p:ext uri="{BB962C8B-B14F-4D97-AF65-F5344CB8AC3E}">
        <p14:creationId xmlns:p14="http://schemas.microsoft.com/office/powerpoint/2010/main" val="34135056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p:cNvSpPr>
            <a:spLocks noGrp="1"/>
          </p:cNvSpPr>
          <p:nvPr>
            <p:ph type="dt" sz="half" idx="10"/>
          </p:nvPr>
        </p:nvSpPr>
        <p:spPr/>
        <p:txBody>
          <a:bodyPr/>
          <a:lstStyle/>
          <a:p>
            <a:fld id="{87A17026-32F9-46AB-B729-7A1384A23B8C}" type="datetimeFigureOut">
              <a:rPr lang="es-CO" smtClean="0"/>
              <a:t>1/12/2023</a:t>
            </a:fld>
            <a:endParaRPr lang="es-CO" dirty="0"/>
          </a:p>
        </p:txBody>
      </p:sp>
      <p:sp>
        <p:nvSpPr>
          <p:cNvPr id="8" name="Marcador de pie de página 7"/>
          <p:cNvSpPr>
            <a:spLocks noGrp="1"/>
          </p:cNvSpPr>
          <p:nvPr>
            <p:ph type="ftr" sz="quarter" idx="11"/>
          </p:nvPr>
        </p:nvSpPr>
        <p:spPr/>
        <p:txBody>
          <a:bodyPr/>
          <a:lstStyle/>
          <a:p>
            <a:endParaRPr lang="es-CO" dirty="0"/>
          </a:p>
        </p:txBody>
      </p:sp>
      <p:sp>
        <p:nvSpPr>
          <p:cNvPr id="9" name="Marcador de número de diapositiva 8"/>
          <p:cNvSpPr>
            <a:spLocks noGrp="1"/>
          </p:cNvSpPr>
          <p:nvPr>
            <p:ph type="sldNum" sz="quarter" idx="12"/>
          </p:nvPr>
        </p:nvSpPr>
        <p:spPr/>
        <p:txBody>
          <a:bodyPr/>
          <a:lstStyle/>
          <a:p>
            <a:fld id="{03BD80F4-B440-4702-958F-96086C15F1BA}" type="slidenum">
              <a:rPr lang="es-CO" smtClean="0"/>
              <a:t>‹Nº›</a:t>
            </a:fld>
            <a:endParaRPr lang="es-CO" dirty="0"/>
          </a:p>
        </p:txBody>
      </p:sp>
    </p:spTree>
    <p:extLst>
      <p:ext uri="{BB962C8B-B14F-4D97-AF65-F5344CB8AC3E}">
        <p14:creationId xmlns:p14="http://schemas.microsoft.com/office/powerpoint/2010/main" val="8716949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fecha 2"/>
          <p:cNvSpPr>
            <a:spLocks noGrp="1"/>
          </p:cNvSpPr>
          <p:nvPr>
            <p:ph type="dt" sz="half" idx="10"/>
          </p:nvPr>
        </p:nvSpPr>
        <p:spPr/>
        <p:txBody>
          <a:bodyPr/>
          <a:lstStyle/>
          <a:p>
            <a:fld id="{87A17026-32F9-46AB-B729-7A1384A23B8C}" type="datetimeFigureOut">
              <a:rPr lang="es-CO" smtClean="0"/>
              <a:t>1/12/2023</a:t>
            </a:fld>
            <a:endParaRPr lang="es-CO" dirty="0"/>
          </a:p>
        </p:txBody>
      </p:sp>
      <p:sp>
        <p:nvSpPr>
          <p:cNvPr id="4" name="Marcador de pie de página 3"/>
          <p:cNvSpPr>
            <a:spLocks noGrp="1"/>
          </p:cNvSpPr>
          <p:nvPr>
            <p:ph type="ftr" sz="quarter" idx="11"/>
          </p:nvPr>
        </p:nvSpPr>
        <p:spPr/>
        <p:txBody>
          <a:bodyPr/>
          <a:lstStyle/>
          <a:p>
            <a:endParaRPr lang="es-CO" dirty="0"/>
          </a:p>
        </p:txBody>
      </p:sp>
      <p:sp>
        <p:nvSpPr>
          <p:cNvPr id="5" name="Marcador de número de diapositiva 4"/>
          <p:cNvSpPr>
            <a:spLocks noGrp="1"/>
          </p:cNvSpPr>
          <p:nvPr>
            <p:ph type="sldNum" sz="quarter" idx="12"/>
          </p:nvPr>
        </p:nvSpPr>
        <p:spPr/>
        <p:txBody>
          <a:bodyPr/>
          <a:lstStyle/>
          <a:p>
            <a:fld id="{03BD80F4-B440-4702-958F-96086C15F1BA}" type="slidenum">
              <a:rPr lang="es-CO" smtClean="0"/>
              <a:t>‹Nº›</a:t>
            </a:fld>
            <a:endParaRPr lang="es-CO" dirty="0"/>
          </a:p>
        </p:txBody>
      </p:sp>
    </p:spTree>
    <p:extLst>
      <p:ext uri="{BB962C8B-B14F-4D97-AF65-F5344CB8AC3E}">
        <p14:creationId xmlns:p14="http://schemas.microsoft.com/office/powerpoint/2010/main" val="18274521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87A17026-32F9-46AB-B729-7A1384A23B8C}" type="datetimeFigureOut">
              <a:rPr lang="es-CO" smtClean="0"/>
              <a:t>1/12/2023</a:t>
            </a:fld>
            <a:endParaRPr lang="es-CO" dirty="0"/>
          </a:p>
        </p:txBody>
      </p:sp>
      <p:sp>
        <p:nvSpPr>
          <p:cNvPr id="3" name="Marcador de pie de página 2"/>
          <p:cNvSpPr>
            <a:spLocks noGrp="1"/>
          </p:cNvSpPr>
          <p:nvPr>
            <p:ph type="ftr" sz="quarter" idx="11"/>
          </p:nvPr>
        </p:nvSpPr>
        <p:spPr/>
        <p:txBody>
          <a:bodyPr/>
          <a:lstStyle/>
          <a:p>
            <a:endParaRPr lang="es-CO" dirty="0"/>
          </a:p>
        </p:txBody>
      </p:sp>
      <p:sp>
        <p:nvSpPr>
          <p:cNvPr id="4" name="Marcador de número de diapositiva 3"/>
          <p:cNvSpPr>
            <a:spLocks noGrp="1"/>
          </p:cNvSpPr>
          <p:nvPr>
            <p:ph type="sldNum" sz="quarter" idx="12"/>
          </p:nvPr>
        </p:nvSpPr>
        <p:spPr/>
        <p:txBody>
          <a:bodyPr/>
          <a:lstStyle/>
          <a:p>
            <a:fld id="{03BD80F4-B440-4702-958F-96086C15F1BA}" type="slidenum">
              <a:rPr lang="es-CO" smtClean="0"/>
              <a:t>‹Nº›</a:t>
            </a:fld>
            <a:endParaRPr lang="es-CO" dirty="0"/>
          </a:p>
        </p:txBody>
      </p:sp>
    </p:spTree>
    <p:extLst>
      <p:ext uri="{BB962C8B-B14F-4D97-AF65-F5344CB8AC3E}">
        <p14:creationId xmlns:p14="http://schemas.microsoft.com/office/powerpoint/2010/main" val="37067132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p:cNvSpPr>
            <a:spLocks noGrp="1"/>
          </p:cNvSpPr>
          <p:nvPr>
            <p:ph type="dt" sz="half" idx="10"/>
          </p:nvPr>
        </p:nvSpPr>
        <p:spPr/>
        <p:txBody>
          <a:bodyPr/>
          <a:lstStyle/>
          <a:p>
            <a:fld id="{87A17026-32F9-46AB-B729-7A1384A23B8C}" type="datetimeFigureOut">
              <a:rPr lang="es-CO" smtClean="0"/>
              <a:t>1/12/2023</a:t>
            </a:fld>
            <a:endParaRPr lang="es-CO" dirty="0"/>
          </a:p>
        </p:txBody>
      </p:sp>
      <p:sp>
        <p:nvSpPr>
          <p:cNvPr id="6" name="Marcador de pie de página 5"/>
          <p:cNvSpPr>
            <a:spLocks noGrp="1"/>
          </p:cNvSpPr>
          <p:nvPr>
            <p:ph type="ftr" sz="quarter" idx="11"/>
          </p:nvPr>
        </p:nvSpPr>
        <p:spPr/>
        <p:txBody>
          <a:bodyPr/>
          <a:lstStyle/>
          <a:p>
            <a:endParaRPr lang="es-CO" dirty="0"/>
          </a:p>
        </p:txBody>
      </p:sp>
      <p:sp>
        <p:nvSpPr>
          <p:cNvPr id="7" name="Marcador de número de diapositiva 6"/>
          <p:cNvSpPr>
            <a:spLocks noGrp="1"/>
          </p:cNvSpPr>
          <p:nvPr>
            <p:ph type="sldNum" sz="quarter" idx="12"/>
          </p:nvPr>
        </p:nvSpPr>
        <p:spPr/>
        <p:txBody>
          <a:bodyPr/>
          <a:lstStyle/>
          <a:p>
            <a:fld id="{03BD80F4-B440-4702-958F-96086C15F1BA}" type="slidenum">
              <a:rPr lang="es-CO" smtClean="0"/>
              <a:t>‹Nº›</a:t>
            </a:fld>
            <a:endParaRPr lang="es-CO" dirty="0"/>
          </a:p>
        </p:txBody>
      </p:sp>
    </p:spTree>
    <p:extLst>
      <p:ext uri="{BB962C8B-B14F-4D97-AF65-F5344CB8AC3E}">
        <p14:creationId xmlns:p14="http://schemas.microsoft.com/office/powerpoint/2010/main" val="16686424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dirty="0"/>
              <a:t>Haga clic en el icono para agregar una imagen</a:t>
            </a:r>
            <a:endParaRPr lang="es-CO"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p:cNvSpPr>
            <a:spLocks noGrp="1"/>
          </p:cNvSpPr>
          <p:nvPr>
            <p:ph type="dt" sz="half" idx="10"/>
          </p:nvPr>
        </p:nvSpPr>
        <p:spPr/>
        <p:txBody>
          <a:bodyPr/>
          <a:lstStyle/>
          <a:p>
            <a:fld id="{87A17026-32F9-46AB-B729-7A1384A23B8C}" type="datetimeFigureOut">
              <a:rPr lang="es-CO" smtClean="0"/>
              <a:t>1/12/2023</a:t>
            </a:fld>
            <a:endParaRPr lang="es-CO" dirty="0"/>
          </a:p>
        </p:txBody>
      </p:sp>
      <p:sp>
        <p:nvSpPr>
          <p:cNvPr id="6" name="Marcador de pie de página 5"/>
          <p:cNvSpPr>
            <a:spLocks noGrp="1"/>
          </p:cNvSpPr>
          <p:nvPr>
            <p:ph type="ftr" sz="quarter" idx="11"/>
          </p:nvPr>
        </p:nvSpPr>
        <p:spPr/>
        <p:txBody>
          <a:bodyPr/>
          <a:lstStyle/>
          <a:p>
            <a:endParaRPr lang="es-CO" dirty="0"/>
          </a:p>
        </p:txBody>
      </p:sp>
      <p:sp>
        <p:nvSpPr>
          <p:cNvPr id="7" name="Marcador de número de diapositiva 6"/>
          <p:cNvSpPr>
            <a:spLocks noGrp="1"/>
          </p:cNvSpPr>
          <p:nvPr>
            <p:ph type="sldNum" sz="quarter" idx="12"/>
          </p:nvPr>
        </p:nvSpPr>
        <p:spPr/>
        <p:txBody>
          <a:bodyPr/>
          <a:lstStyle/>
          <a:p>
            <a:fld id="{03BD80F4-B440-4702-958F-96086C15F1BA}" type="slidenum">
              <a:rPr lang="es-CO" smtClean="0"/>
              <a:t>‹Nº›</a:t>
            </a:fld>
            <a:endParaRPr lang="es-CO" dirty="0"/>
          </a:p>
        </p:txBody>
      </p:sp>
    </p:spTree>
    <p:extLst>
      <p:ext uri="{BB962C8B-B14F-4D97-AF65-F5344CB8AC3E}">
        <p14:creationId xmlns:p14="http://schemas.microsoft.com/office/powerpoint/2010/main" val="316847808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87A17026-32F9-46AB-B729-7A1384A23B8C}" type="datetimeFigureOut">
              <a:rPr lang="es-CO" smtClean="0"/>
              <a:t>1/12/2023</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03BD80F4-B440-4702-958F-96086C15F1BA}" type="slidenum">
              <a:rPr lang="es-CO" smtClean="0"/>
              <a:t>‹Nº›</a:t>
            </a:fld>
            <a:endParaRPr lang="es-CO" dirty="0"/>
          </a:p>
        </p:txBody>
      </p:sp>
    </p:spTree>
    <p:extLst>
      <p:ext uri="{BB962C8B-B14F-4D97-AF65-F5344CB8AC3E}">
        <p14:creationId xmlns:p14="http://schemas.microsoft.com/office/powerpoint/2010/main" val="11951392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87A17026-32F9-46AB-B729-7A1384A23B8C}" type="datetimeFigureOut">
              <a:rPr lang="es-CO" smtClean="0"/>
              <a:t>1/12/2023</a:t>
            </a:fld>
            <a:endParaRPr lang="es-CO" dirty="0"/>
          </a:p>
        </p:txBody>
      </p:sp>
      <p:sp>
        <p:nvSpPr>
          <p:cNvPr id="5" name="Marcador de pie de página 4"/>
          <p:cNvSpPr>
            <a:spLocks noGrp="1"/>
          </p:cNvSpPr>
          <p:nvPr>
            <p:ph type="ftr" sz="quarter" idx="11"/>
          </p:nvPr>
        </p:nvSpPr>
        <p:spPr/>
        <p:txBody>
          <a:bodyPr/>
          <a:lstStyle/>
          <a:p>
            <a:endParaRPr lang="es-CO" dirty="0"/>
          </a:p>
        </p:txBody>
      </p:sp>
      <p:sp>
        <p:nvSpPr>
          <p:cNvPr id="6" name="Marcador de número de diapositiva 5"/>
          <p:cNvSpPr>
            <a:spLocks noGrp="1"/>
          </p:cNvSpPr>
          <p:nvPr>
            <p:ph type="sldNum" sz="quarter" idx="12"/>
          </p:nvPr>
        </p:nvSpPr>
        <p:spPr/>
        <p:txBody>
          <a:bodyPr/>
          <a:lstStyle/>
          <a:p>
            <a:fld id="{03BD80F4-B440-4702-958F-96086C15F1BA}" type="slidenum">
              <a:rPr lang="es-CO" smtClean="0"/>
              <a:t>‹Nº›</a:t>
            </a:fld>
            <a:endParaRPr lang="es-CO" dirty="0"/>
          </a:p>
        </p:txBody>
      </p:sp>
    </p:spTree>
    <p:extLst>
      <p:ext uri="{BB962C8B-B14F-4D97-AF65-F5344CB8AC3E}">
        <p14:creationId xmlns:p14="http://schemas.microsoft.com/office/powerpoint/2010/main" val="4160799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1.jp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243D30-3FC8-A041-886D-803CD1EC33B0}" type="datetimeFigureOut">
              <a:rPr lang="es-ES_tradnl" smtClean="0"/>
              <a:t>01/12/2023</a:t>
            </a:fld>
            <a:endParaRPr lang="es-ES_tradnl"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E45521-818D-5D4B-AEE3-7B9200901C0A}" type="slidenum">
              <a:rPr lang="es-ES_tradnl" smtClean="0"/>
              <a:t>‹Nº›</a:t>
            </a:fld>
            <a:endParaRPr lang="es-ES_tradnl" dirty="0"/>
          </a:p>
        </p:txBody>
      </p:sp>
    </p:spTree>
    <p:extLst>
      <p:ext uri="{BB962C8B-B14F-4D97-AF65-F5344CB8AC3E}">
        <p14:creationId xmlns:p14="http://schemas.microsoft.com/office/powerpoint/2010/main" val="8975621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A17026-32F9-46AB-B729-7A1384A23B8C}" type="datetimeFigureOut">
              <a:rPr lang="es-CO" smtClean="0"/>
              <a:t>1/12/2023</a:t>
            </a:fld>
            <a:endParaRPr lang="es-CO"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BD80F4-B440-4702-958F-96086C15F1BA}" type="slidenum">
              <a:rPr lang="es-CO" smtClean="0"/>
              <a:t>‹Nº›</a:t>
            </a:fld>
            <a:endParaRPr lang="es-CO" dirty="0"/>
          </a:p>
        </p:txBody>
      </p:sp>
    </p:spTree>
    <p:extLst>
      <p:ext uri="{BB962C8B-B14F-4D97-AF65-F5344CB8AC3E}">
        <p14:creationId xmlns:p14="http://schemas.microsoft.com/office/powerpoint/2010/main" val="3673500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cstate="print">
            <a:extLst>
              <a:ext uri="{28A0092B-C50C-407E-A947-70E740481C1C}">
                <a14:useLocalDpi xmlns:a14="http://schemas.microsoft.com/office/drawing/2010/main" val="0"/>
              </a:ext>
            </a:extLst>
          </a:blip>
          <a:srcRect l="1599" t="13428" r="-1599" b="32381"/>
          <a:stretch/>
        </p:blipFill>
        <p:spPr>
          <a:xfrm>
            <a:off x="-38637" y="0"/>
            <a:ext cx="12463926" cy="4502911"/>
          </a:xfrm>
          <a:prstGeom prst="rect">
            <a:avLst/>
          </a:prstGeom>
        </p:spPr>
      </p:pic>
      <p:sp>
        <p:nvSpPr>
          <p:cNvPr id="3" name="Rectángulo 2"/>
          <p:cNvSpPr/>
          <p:nvPr/>
        </p:nvSpPr>
        <p:spPr>
          <a:xfrm>
            <a:off x="-51516" y="4179015"/>
            <a:ext cx="12325082" cy="26789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bg1"/>
              </a:solidFill>
            </a:endParaRPr>
          </a:p>
        </p:txBody>
      </p:sp>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2793" y="4140377"/>
            <a:ext cx="9787944" cy="3002883"/>
          </a:xfrm>
          <a:prstGeom prst="rect">
            <a:avLst/>
          </a:prstGeom>
        </p:spPr>
      </p:pic>
    </p:spTree>
    <p:extLst>
      <p:ext uri="{BB962C8B-B14F-4D97-AF65-F5344CB8AC3E}">
        <p14:creationId xmlns:p14="http://schemas.microsoft.com/office/powerpoint/2010/main" val="33235590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Gráfico 2">
            <a:extLst>
              <a:ext uri="{FF2B5EF4-FFF2-40B4-BE49-F238E27FC236}">
                <a16:creationId xmlns:a16="http://schemas.microsoft.com/office/drawing/2014/main" id="{9771E5C1-4E3E-44D9-A593-64305217FA63}"/>
              </a:ext>
            </a:extLst>
          </p:cNvPr>
          <p:cNvGraphicFramePr>
            <a:graphicFrameLocks/>
          </p:cNvGraphicFramePr>
          <p:nvPr>
            <p:extLst>
              <p:ext uri="{D42A27DB-BD31-4B8C-83A1-F6EECF244321}">
                <p14:modId xmlns:p14="http://schemas.microsoft.com/office/powerpoint/2010/main" val="468846512"/>
              </p:ext>
            </p:extLst>
          </p:nvPr>
        </p:nvGraphicFramePr>
        <p:xfrm>
          <a:off x="5869859" y="2987501"/>
          <a:ext cx="6322142" cy="3524045"/>
        </p:xfrm>
        <a:graphic>
          <a:graphicData uri="http://schemas.openxmlformats.org/drawingml/2006/chart">
            <c:chart xmlns:c="http://schemas.openxmlformats.org/drawingml/2006/chart" xmlns:r="http://schemas.openxmlformats.org/officeDocument/2006/relationships" r:id="rId2"/>
          </a:graphicData>
        </a:graphic>
      </p:graphicFrame>
      <p:sp>
        <p:nvSpPr>
          <p:cNvPr id="2" name="object 2"/>
          <p:cNvSpPr txBox="1">
            <a:spLocks noGrp="1"/>
          </p:cNvSpPr>
          <p:nvPr>
            <p:ph type="title"/>
          </p:nvPr>
        </p:nvSpPr>
        <p:spPr>
          <a:xfrm>
            <a:off x="412545" y="389084"/>
            <a:ext cx="8583971" cy="873957"/>
          </a:xfrm>
          <a:prstGeom prst="rect">
            <a:avLst/>
          </a:prstGeom>
        </p:spPr>
        <p:txBody>
          <a:bodyPr vert="horz" wrap="square" lIns="0" tIns="12065" rIns="0" bIns="0" rtlCol="0">
            <a:spAutoFit/>
          </a:bodyPr>
          <a:lstStyle/>
          <a:p>
            <a:pPr marR="5080" indent="12700">
              <a:lnSpc>
                <a:spcPct val="100000"/>
              </a:lnSpc>
              <a:spcBef>
                <a:spcPts val="95"/>
              </a:spcBef>
            </a:pPr>
            <a:r>
              <a:rPr spc="-5" dirty="0"/>
              <a:t>REPORTE ADMINISTRATIVO ALCALDIA DE </a:t>
            </a:r>
            <a:r>
              <a:rPr spc="-15" dirty="0"/>
              <a:t>RIONEGR</a:t>
            </a:r>
            <a:r>
              <a:rPr lang="es-ES" spc="-15" dirty="0"/>
              <a:t>O</a:t>
            </a:r>
            <a:br>
              <a:rPr lang="es-CO" spc="-15" dirty="0"/>
            </a:br>
            <a:r>
              <a:rPr spc="-5" dirty="0"/>
              <a:t>ENTRE EL </a:t>
            </a:r>
            <a:r>
              <a:rPr lang="es-CO" spc="-5" dirty="0"/>
              <a:t>01</a:t>
            </a:r>
            <a:r>
              <a:rPr spc="-5" dirty="0"/>
              <a:t> DE</a:t>
            </a:r>
            <a:r>
              <a:rPr lang="es-CO" spc="-5" dirty="0"/>
              <a:t> AGOSTO</a:t>
            </a:r>
            <a:r>
              <a:rPr spc="-10" dirty="0"/>
              <a:t> </a:t>
            </a:r>
            <a:r>
              <a:rPr spc="-55" dirty="0"/>
              <a:t>HASTA </a:t>
            </a:r>
            <a:r>
              <a:rPr spc="-5" dirty="0"/>
              <a:t>EL 3</a:t>
            </a:r>
            <a:r>
              <a:rPr lang="es-ES" spc="-5" dirty="0"/>
              <a:t>0</a:t>
            </a:r>
            <a:r>
              <a:rPr spc="-5" dirty="0"/>
              <a:t> DE</a:t>
            </a:r>
            <a:r>
              <a:rPr spc="175" dirty="0"/>
              <a:t> </a:t>
            </a:r>
            <a:r>
              <a:rPr lang="es-ES" spc="175" dirty="0"/>
              <a:t>NOVIEMBRE</a:t>
            </a:r>
            <a:endParaRPr spc="-5" dirty="0"/>
          </a:p>
        </p:txBody>
      </p:sp>
      <p:graphicFrame>
        <p:nvGraphicFramePr>
          <p:cNvPr id="10" name="Tabla 9">
            <a:extLst>
              <a:ext uri="{FF2B5EF4-FFF2-40B4-BE49-F238E27FC236}">
                <a16:creationId xmlns:a16="http://schemas.microsoft.com/office/drawing/2014/main" id="{28297A3B-9789-69A5-BC87-C7B6F42176E7}"/>
              </a:ext>
            </a:extLst>
          </p:cNvPr>
          <p:cNvGraphicFramePr>
            <a:graphicFrameLocks noGrp="1"/>
          </p:cNvGraphicFramePr>
          <p:nvPr>
            <p:extLst>
              <p:ext uri="{D42A27DB-BD31-4B8C-83A1-F6EECF244321}">
                <p14:modId xmlns:p14="http://schemas.microsoft.com/office/powerpoint/2010/main" val="1765872503"/>
              </p:ext>
            </p:extLst>
          </p:nvPr>
        </p:nvGraphicFramePr>
        <p:xfrm>
          <a:off x="390833" y="3506329"/>
          <a:ext cx="4653114" cy="566555"/>
        </p:xfrm>
        <a:graphic>
          <a:graphicData uri="http://schemas.openxmlformats.org/drawingml/2006/table">
            <a:tbl>
              <a:tblPr/>
              <a:tblGrid>
                <a:gridCol w="2045980">
                  <a:extLst>
                    <a:ext uri="{9D8B030D-6E8A-4147-A177-3AD203B41FA5}">
                      <a16:colId xmlns:a16="http://schemas.microsoft.com/office/drawing/2014/main" val="3637323235"/>
                    </a:ext>
                  </a:extLst>
                </a:gridCol>
                <a:gridCol w="1415301">
                  <a:extLst>
                    <a:ext uri="{9D8B030D-6E8A-4147-A177-3AD203B41FA5}">
                      <a16:colId xmlns:a16="http://schemas.microsoft.com/office/drawing/2014/main" val="1996062014"/>
                    </a:ext>
                  </a:extLst>
                </a:gridCol>
                <a:gridCol w="1191833">
                  <a:extLst>
                    <a:ext uri="{9D8B030D-6E8A-4147-A177-3AD203B41FA5}">
                      <a16:colId xmlns:a16="http://schemas.microsoft.com/office/drawing/2014/main" val="4140088946"/>
                    </a:ext>
                  </a:extLst>
                </a:gridCol>
              </a:tblGrid>
              <a:tr h="313190">
                <a:tc>
                  <a:txBody>
                    <a:bodyPr/>
                    <a:lstStyle/>
                    <a:p>
                      <a:pPr algn="ctr" fontAlgn="b"/>
                      <a:r>
                        <a:rPr lang="es-CO" sz="1600" b="1" i="0" u="none" strike="noStrike" dirty="0">
                          <a:solidFill>
                            <a:schemeClr val="tx1"/>
                          </a:solidFill>
                          <a:effectLst/>
                          <a:latin typeface="Calibri" panose="020F0502020204030204" pitchFamily="34" charset="0"/>
                        </a:rPr>
                        <a:t>ADMINISTRACIÓN</a:t>
                      </a:r>
                    </a:p>
                  </a:txBody>
                  <a:tcPr marL="14914" marR="14914" marT="149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c>
                  <a:txBody>
                    <a:bodyPr/>
                    <a:lstStyle/>
                    <a:p>
                      <a:pPr algn="ctr" fontAlgn="b"/>
                      <a:r>
                        <a:rPr lang="es-CO" sz="1600" b="1" i="0" u="none" strike="noStrike" dirty="0">
                          <a:solidFill>
                            <a:schemeClr val="tx1"/>
                          </a:solidFill>
                          <a:effectLst/>
                          <a:latin typeface="Calibri" panose="020F0502020204030204" pitchFamily="34" charset="0"/>
                        </a:rPr>
                        <a:t>MONITOREO</a:t>
                      </a:r>
                    </a:p>
                  </a:txBody>
                  <a:tcPr marL="14914" marR="14914" marT="149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c>
                  <a:txBody>
                    <a:bodyPr/>
                    <a:lstStyle/>
                    <a:p>
                      <a:pPr algn="ctr" fontAlgn="b"/>
                      <a:r>
                        <a:rPr lang="es-CO" sz="1600" b="1" i="0" u="none" strike="noStrike" dirty="0">
                          <a:solidFill>
                            <a:schemeClr val="tx1"/>
                          </a:solidFill>
                          <a:effectLst/>
                          <a:latin typeface="Calibri" panose="020F0502020204030204" pitchFamily="34" charset="0"/>
                        </a:rPr>
                        <a:t>SOPORTE</a:t>
                      </a:r>
                    </a:p>
                  </a:txBody>
                  <a:tcPr marL="14914" marR="14914" marT="149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extLst>
                  <a:ext uri="{0D108BD9-81ED-4DB2-BD59-A6C34878D82A}">
                    <a16:rowId xmlns:a16="http://schemas.microsoft.com/office/drawing/2014/main" val="163180405"/>
                  </a:ext>
                </a:extLst>
              </a:tr>
              <a:tr h="194502">
                <a:tc>
                  <a:txBody>
                    <a:bodyPr/>
                    <a:lstStyle/>
                    <a:p>
                      <a:pPr algn="ctr" fontAlgn="ctr"/>
                      <a:r>
                        <a:rPr lang="es-CO" sz="1600" b="1" i="0" u="none" strike="noStrike" dirty="0">
                          <a:solidFill>
                            <a:srgbClr val="000000"/>
                          </a:solidFill>
                          <a:effectLst/>
                          <a:latin typeface="Calibri" panose="020F0502020204030204" pitchFamily="34" charset="0"/>
                        </a:rPr>
                        <a:t>82,25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600" b="1" i="0" u="none" strike="noStrike" dirty="0">
                          <a:solidFill>
                            <a:srgbClr val="000000"/>
                          </a:solidFill>
                          <a:effectLst/>
                          <a:latin typeface="Calibri" panose="020F0502020204030204" pitchFamily="34" charset="0"/>
                        </a:rPr>
                        <a:t>20,00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600" b="1" i="0" u="none" strike="noStrike" dirty="0">
                          <a:solidFill>
                            <a:srgbClr val="000000"/>
                          </a:solidFill>
                          <a:effectLst/>
                          <a:latin typeface="Calibri" panose="020F0502020204030204" pitchFamily="34" charset="0"/>
                        </a:rPr>
                        <a:t>18,67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626818161"/>
                  </a:ext>
                </a:extLst>
              </a:tr>
            </a:tbl>
          </a:graphicData>
        </a:graphic>
      </p:graphicFrame>
      <p:graphicFrame>
        <p:nvGraphicFramePr>
          <p:cNvPr id="9" name="Tabla 8">
            <a:extLst>
              <a:ext uri="{FF2B5EF4-FFF2-40B4-BE49-F238E27FC236}">
                <a16:creationId xmlns:a16="http://schemas.microsoft.com/office/drawing/2014/main" id="{D0AC6DCE-AB92-EE22-73CD-6977369034A3}"/>
              </a:ext>
            </a:extLst>
          </p:cNvPr>
          <p:cNvGraphicFramePr>
            <a:graphicFrameLocks noGrp="1"/>
          </p:cNvGraphicFramePr>
          <p:nvPr>
            <p:extLst>
              <p:ext uri="{D42A27DB-BD31-4B8C-83A1-F6EECF244321}">
                <p14:modId xmlns:p14="http://schemas.microsoft.com/office/powerpoint/2010/main" val="549755933"/>
              </p:ext>
            </p:extLst>
          </p:nvPr>
        </p:nvGraphicFramePr>
        <p:xfrm>
          <a:off x="390833" y="1395047"/>
          <a:ext cx="7261993" cy="1460448"/>
        </p:xfrm>
        <a:graphic>
          <a:graphicData uri="http://schemas.openxmlformats.org/drawingml/2006/table">
            <a:tbl>
              <a:tblPr/>
              <a:tblGrid>
                <a:gridCol w="1746612">
                  <a:extLst>
                    <a:ext uri="{9D8B030D-6E8A-4147-A177-3AD203B41FA5}">
                      <a16:colId xmlns:a16="http://schemas.microsoft.com/office/drawing/2014/main" val="3258748077"/>
                    </a:ext>
                  </a:extLst>
                </a:gridCol>
                <a:gridCol w="1831053">
                  <a:extLst>
                    <a:ext uri="{9D8B030D-6E8A-4147-A177-3AD203B41FA5}">
                      <a16:colId xmlns:a16="http://schemas.microsoft.com/office/drawing/2014/main" val="1140796507"/>
                    </a:ext>
                  </a:extLst>
                </a:gridCol>
                <a:gridCol w="1266626">
                  <a:extLst>
                    <a:ext uri="{9D8B030D-6E8A-4147-A177-3AD203B41FA5}">
                      <a16:colId xmlns:a16="http://schemas.microsoft.com/office/drawing/2014/main" val="1344246138"/>
                    </a:ext>
                  </a:extLst>
                </a:gridCol>
                <a:gridCol w="1066633">
                  <a:extLst>
                    <a:ext uri="{9D8B030D-6E8A-4147-A177-3AD203B41FA5}">
                      <a16:colId xmlns:a16="http://schemas.microsoft.com/office/drawing/2014/main" val="3530038137"/>
                    </a:ext>
                  </a:extLst>
                </a:gridCol>
                <a:gridCol w="1351069">
                  <a:extLst>
                    <a:ext uri="{9D8B030D-6E8A-4147-A177-3AD203B41FA5}">
                      <a16:colId xmlns:a16="http://schemas.microsoft.com/office/drawing/2014/main" val="1607740839"/>
                    </a:ext>
                  </a:extLst>
                </a:gridCol>
              </a:tblGrid>
              <a:tr h="256125">
                <a:tc>
                  <a:txBody>
                    <a:bodyPr/>
                    <a:lstStyle/>
                    <a:p>
                      <a:pPr algn="ctr" rtl="0" fontAlgn="ctr"/>
                      <a:r>
                        <a:rPr lang="es-CO" sz="1400" b="1" i="0" u="none" strike="noStrike" dirty="0">
                          <a:solidFill>
                            <a:srgbClr val="000000"/>
                          </a:solidFill>
                          <a:effectLst/>
                          <a:latin typeface="Calibri" panose="020F0502020204030204" pitchFamily="34" charset="0"/>
                        </a:rPr>
                        <a:t>MES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c>
                  <a:txBody>
                    <a:bodyPr/>
                    <a:lstStyle/>
                    <a:p>
                      <a:pPr algn="ctr" rtl="0" fontAlgn="ctr"/>
                      <a:r>
                        <a:rPr lang="es-CO" sz="1400" b="1" i="0" u="none" strike="noStrike" dirty="0">
                          <a:solidFill>
                            <a:srgbClr val="000000"/>
                          </a:solidFill>
                          <a:effectLst/>
                          <a:latin typeface="Calibri" panose="020F0502020204030204" pitchFamily="34" charset="0"/>
                        </a:rPr>
                        <a:t>ADMINISTRACIÓN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c>
                  <a:txBody>
                    <a:bodyPr/>
                    <a:lstStyle/>
                    <a:p>
                      <a:pPr algn="ctr" rtl="0" fontAlgn="ctr"/>
                      <a:r>
                        <a:rPr lang="es-CO" sz="1400" b="1" i="0" u="none" strike="noStrike" dirty="0">
                          <a:solidFill>
                            <a:srgbClr val="000000"/>
                          </a:solidFill>
                          <a:effectLst/>
                          <a:latin typeface="Calibri" panose="020F0502020204030204" pitchFamily="34" charset="0"/>
                        </a:rPr>
                        <a:t>MONITOREO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c>
                  <a:txBody>
                    <a:bodyPr/>
                    <a:lstStyle/>
                    <a:p>
                      <a:pPr algn="ctr" rtl="0" fontAlgn="ctr"/>
                      <a:r>
                        <a:rPr lang="es-CO" sz="1400" b="1" i="0" u="none" strike="noStrike" dirty="0">
                          <a:solidFill>
                            <a:srgbClr val="000000"/>
                          </a:solidFill>
                          <a:effectLst/>
                          <a:latin typeface="Calibri" panose="020F0502020204030204" pitchFamily="34" charset="0"/>
                        </a:rPr>
                        <a:t>SOPORTE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c>
                  <a:txBody>
                    <a:bodyPr/>
                    <a:lstStyle/>
                    <a:p>
                      <a:pPr algn="ctr" rtl="0" fontAlgn="ctr"/>
                      <a:r>
                        <a:rPr lang="es-CO" sz="1400" b="1" i="0" u="none" strike="noStrike" dirty="0">
                          <a:solidFill>
                            <a:srgbClr val="000000"/>
                          </a:solidFill>
                          <a:effectLst/>
                          <a:latin typeface="Calibri" panose="020F0502020204030204" pitchFamily="34" charset="0"/>
                        </a:rPr>
                        <a:t>TOTAL HORAS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extLst>
                  <a:ext uri="{0D108BD9-81ED-4DB2-BD59-A6C34878D82A}">
                    <a16:rowId xmlns:a16="http://schemas.microsoft.com/office/drawing/2014/main" val="1050597412"/>
                  </a:ext>
                </a:extLst>
              </a:tr>
              <a:tr h="243928">
                <a:tc>
                  <a:txBody>
                    <a:bodyPr/>
                    <a:lstStyle/>
                    <a:p>
                      <a:pPr algn="ctr" rtl="0" fontAlgn="ctr"/>
                      <a:r>
                        <a:rPr lang="es-CO" sz="1400" b="1" i="0" u="none" strike="noStrike" dirty="0">
                          <a:solidFill>
                            <a:srgbClr val="000000"/>
                          </a:solidFill>
                          <a:effectLst/>
                          <a:latin typeface="Calibri" panose="020F0502020204030204" pitchFamily="34" charset="0"/>
                        </a:rPr>
                        <a:t>AGOSTO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dirty="0">
                          <a:solidFill>
                            <a:srgbClr val="000000"/>
                          </a:solidFill>
                          <a:effectLst/>
                          <a:latin typeface="Calibri" panose="020F0502020204030204" pitchFamily="34" charset="0"/>
                        </a:rPr>
                        <a:t>18,00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dirty="0">
                          <a:solidFill>
                            <a:srgbClr val="000000"/>
                          </a:solidFill>
                          <a:effectLst/>
                          <a:latin typeface="Calibri" panose="020F0502020204030204" pitchFamily="34" charset="0"/>
                        </a:rPr>
                        <a:t>5,00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dirty="0">
                          <a:solidFill>
                            <a:srgbClr val="000000"/>
                          </a:solidFill>
                          <a:effectLst/>
                          <a:latin typeface="Calibri" panose="020F0502020204030204" pitchFamily="34" charset="0"/>
                        </a:rPr>
                        <a:t>3,50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dirty="0">
                          <a:solidFill>
                            <a:srgbClr val="000000"/>
                          </a:solidFill>
                          <a:effectLst/>
                          <a:latin typeface="Calibri" panose="020F0502020204030204" pitchFamily="34" charset="0"/>
                        </a:rPr>
                        <a:t>26,50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11351301"/>
                  </a:ext>
                </a:extLst>
              </a:tr>
              <a:tr h="243928">
                <a:tc>
                  <a:txBody>
                    <a:bodyPr/>
                    <a:lstStyle/>
                    <a:p>
                      <a:pPr algn="ctr" rtl="0" fontAlgn="ctr"/>
                      <a:r>
                        <a:rPr lang="es-CO" sz="1400" b="1" i="0" u="none" strike="noStrike" dirty="0">
                          <a:solidFill>
                            <a:srgbClr val="000000"/>
                          </a:solidFill>
                          <a:effectLst/>
                          <a:latin typeface="Calibri" panose="020F0502020204030204" pitchFamily="34" charset="0"/>
                        </a:rPr>
                        <a:t>SEPTIEMBRE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dirty="0">
                          <a:solidFill>
                            <a:srgbClr val="000000"/>
                          </a:solidFill>
                          <a:effectLst/>
                          <a:latin typeface="Calibri" panose="020F0502020204030204" pitchFamily="34" charset="0"/>
                        </a:rPr>
                        <a:t>17,75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dirty="0">
                          <a:solidFill>
                            <a:srgbClr val="000000"/>
                          </a:solidFill>
                          <a:effectLst/>
                          <a:latin typeface="Calibri" panose="020F0502020204030204" pitchFamily="34" charset="0"/>
                        </a:rPr>
                        <a:t>5,00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dirty="0">
                          <a:solidFill>
                            <a:srgbClr val="000000"/>
                          </a:solidFill>
                          <a:effectLst/>
                          <a:latin typeface="Calibri" panose="020F0502020204030204" pitchFamily="34" charset="0"/>
                        </a:rPr>
                        <a:t>2,75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dirty="0">
                          <a:solidFill>
                            <a:srgbClr val="000000"/>
                          </a:solidFill>
                          <a:effectLst/>
                          <a:latin typeface="Calibri" panose="020F0502020204030204" pitchFamily="34" charset="0"/>
                        </a:rPr>
                        <a:t>25,50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98244832"/>
                  </a:ext>
                </a:extLst>
              </a:tr>
              <a:tr h="243928">
                <a:tc>
                  <a:txBody>
                    <a:bodyPr/>
                    <a:lstStyle/>
                    <a:p>
                      <a:pPr algn="ctr" rtl="0" fontAlgn="ctr"/>
                      <a:r>
                        <a:rPr lang="es-CO" sz="1400" b="1" i="0" u="none" strike="noStrike" dirty="0">
                          <a:solidFill>
                            <a:srgbClr val="000000"/>
                          </a:solidFill>
                          <a:effectLst/>
                          <a:latin typeface="Calibri" panose="020F0502020204030204" pitchFamily="34" charset="0"/>
                        </a:rPr>
                        <a:t>OCTUBRE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dirty="0">
                          <a:solidFill>
                            <a:srgbClr val="000000"/>
                          </a:solidFill>
                          <a:effectLst/>
                          <a:latin typeface="Calibri" panose="020F0502020204030204" pitchFamily="34" charset="0"/>
                        </a:rPr>
                        <a:t>27,92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dirty="0">
                          <a:solidFill>
                            <a:srgbClr val="000000"/>
                          </a:solidFill>
                          <a:effectLst/>
                          <a:latin typeface="Calibri" panose="020F0502020204030204" pitchFamily="34" charset="0"/>
                        </a:rPr>
                        <a:t>5,00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dirty="0">
                          <a:solidFill>
                            <a:srgbClr val="000000"/>
                          </a:solidFill>
                          <a:effectLst/>
                          <a:latin typeface="Calibri" panose="020F0502020204030204" pitchFamily="34" charset="0"/>
                        </a:rPr>
                        <a:t>4,00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dirty="0">
                          <a:solidFill>
                            <a:srgbClr val="000000"/>
                          </a:solidFill>
                          <a:effectLst/>
                          <a:latin typeface="Calibri" panose="020F0502020204030204" pitchFamily="34" charset="0"/>
                        </a:rPr>
                        <a:t>36,92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6931130"/>
                  </a:ext>
                </a:extLst>
              </a:tr>
              <a:tr h="243928">
                <a:tc>
                  <a:txBody>
                    <a:bodyPr/>
                    <a:lstStyle/>
                    <a:p>
                      <a:pPr algn="ctr" rtl="0" fontAlgn="ctr"/>
                      <a:r>
                        <a:rPr lang="es-CO" sz="1400" b="1" i="0" u="none" strike="noStrike" dirty="0">
                          <a:solidFill>
                            <a:srgbClr val="000000"/>
                          </a:solidFill>
                          <a:effectLst/>
                          <a:latin typeface="Calibri" panose="020F0502020204030204" pitchFamily="34" charset="0"/>
                        </a:rPr>
                        <a:t>NOVIEMBRE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dirty="0">
                          <a:solidFill>
                            <a:srgbClr val="000000"/>
                          </a:solidFill>
                          <a:effectLst/>
                          <a:latin typeface="Calibri" panose="020F0502020204030204" pitchFamily="34" charset="0"/>
                        </a:rPr>
                        <a:t>19,00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dirty="0">
                          <a:solidFill>
                            <a:srgbClr val="000000"/>
                          </a:solidFill>
                          <a:effectLst/>
                          <a:latin typeface="Calibri" panose="020F0502020204030204" pitchFamily="34" charset="0"/>
                        </a:rPr>
                        <a:t>5,00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dirty="0">
                          <a:solidFill>
                            <a:srgbClr val="000000"/>
                          </a:solidFill>
                          <a:effectLst/>
                          <a:latin typeface="Calibri" panose="020F0502020204030204" pitchFamily="34" charset="0"/>
                        </a:rPr>
                        <a:t>8,00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dirty="0">
                          <a:solidFill>
                            <a:srgbClr val="000000"/>
                          </a:solidFill>
                          <a:effectLst/>
                          <a:latin typeface="Calibri" panose="020F0502020204030204" pitchFamily="34" charset="0"/>
                        </a:rPr>
                        <a:t>32,00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02197096"/>
                  </a:ext>
                </a:extLst>
              </a:tr>
              <a:tr h="228611">
                <a:tc>
                  <a:txBody>
                    <a:bodyPr/>
                    <a:lstStyle/>
                    <a:p>
                      <a:pPr algn="l" fontAlgn="b"/>
                      <a:endParaRPr lang="es-CO" sz="1100" b="0" i="0" u="none" strike="noStrike" dirty="0">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O" sz="1100" b="0" i="0" u="none" strike="noStrike" dirty="0">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O" sz="1100" b="0" i="0" u="none" strike="noStrike" dirty="0">
                        <a:solidFill>
                          <a:srgbClr val="000000"/>
                        </a:solidFill>
                        <a:effectLst/>
                        <a:latin typeface="Calibri" panose="020F0502020204030204" pitchFamily="34" charset="0"/>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b"/>
                      <a:r>
                        <a:rPr lang="es-CO" sz="1400" b="1" i="0" u="none" strike="noStrike" dirty="0">
                          <a:solidFill>
                            <a:srgbClr val="000000"/>
                          </a:solidFill>
                          <a:effectLst/>
                          <a:latin typeface="Calibri" panose="020F0502020204030204" pitchFamily="34" charset="0"/>
                        </a:rPr>
                        <a:t>TOTAL HORAS</a:t>
                      </a: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b"/>
                      <a:r>
                        <a:rPr lang="es-CO" sz="1400" b="1" i="0" u="none" strike="noStrike" dirty="0">
                          <a:solidFill>
                            <a:srgbClr val="000000"/>
                          </a:solidFill>
                          <a:effectLst/>
                          <a:latin typeface="Calibri" panose="020F0502020204030204" pitchFamily="34" charset="0"/>
                        </a:rPr>
                        <a:t>120,92</a:t>
                      </a: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3914833921"/>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622254" y="277856"/>
            <a:ext cx="6472586" cy="707886"/>
          </a:xfrm>
          <a:prstGeom prst="rect">
            <a:avLst/>
          </a:prstGeom>
        </p:spPr>
        <p:txBody>
          <a:bodyPr wrap="square">
            <a:spAutoFit/>
          </a:bodyPr>
          <a:lstStyle/>
          <a:p>
            <a:r>
              <a:rPr lang="es-ES_tradnl" sz="4000" b="1" dirty="0">
                <a:solidFill>
                  <a:schemeClr val="bg1"/>
                </a:solidFill>
                <a:latin typeface="Coolvetica" charset="0"/>
                <a:ea typeface="Coolvetica" charset="0"/>
                <a:cs typeface="Coolvetica" charset="0"/>
              </a:rPr>
              <a:t>SUNBELT</a:t>
            </a:r>
          </a:p>
        </p:txBody>
      </p:sp>
      <p:sp>
        <p:nvSpPr>
          <p:cNvPr id="4" name="Rectángulo 4">
            <a:extLst>
              <a:ext uri="{FF2B5EF4-FFF2-40B4-BE49-F238E27FC236}">
                <a16:creationId xmlns:a16="http://schemas.microsoft.com/office/drawing/2014/main" id="{90851EF7-8A12-418F-B2F9-E5686315953B}"/>
              </a:ext>
            </a:extLst>
          </p:cNvPr>
          <p:cNvSpPr/>
          <p:nvPr/>
        </p:nvSpPr>
        <p:spPr>
          <a:xfrm>
            <a:off x="2186819" y="2890391"/>
            <a:ext cx="7818361" cy="1077218"/>
          </a:xfrm>
          <a:prstGeom prst="rect">
            <a:avLst/>
          </a:prstGeom>
        </p:spPr>
        <p:txBody>
          <a:bodyPr wrap="square">
            <a:spAutoFit/>
          </a:bodyPr>
          <a:lstStyle/>
          <a:p>
            <a:pPr algn="ctr"/>
            <a:r>
              <a:rPr lang="es-ES_tradnl" sz="3200" b="1" dirty="0">
                <a:solidFill>
                  <a:schemeClr val="tx2"/>
                </a:solidFill>
                <a:latin typeface="Coolvetica"/>
                <a:ea typeface="Caviar Dreams" charset="0"/>
                <a:cs typeface="Caviar Dreams" charset="0"/>
              </a:rPr>
              <a:t>ADMINISTRACIÓN PLATAFORMA</a:t>
            </a:r>
          </a:p>
          <a:p>
            <a:pPr algn="ctr"/>
            <a:r>
              <a:rPr lang="es-ES_tradnl" sz="3200" b="1" dirty="0">
                <a:solidFill>
                  <a:schemeClr val="tx2"/>
                </a:solidFill>
                <a:latin typeface="Coolvetica"/>
                <a:ea typeface="Caviar Dreams" charset="0"/>
                <a:cs typeface="Caviar Dreams" charset="0"/>
              </a:rPr>
              <a:t>AGOSTO 2023</a:t>
            </a:r>
            <a:endParaRPr lang="es-ES_tradnl" sz="3200" dirty="0">
              <a:solidFill>
                <a:schemeClr val="tx2"/>
              </a:solidFill>
              <a:latin typeface="Coolvetica"/>
              <a:ea typeface="Caviar Dreams" charset="0"/>
              <a:cs typeface="Caviar Dreams" charset="0"/>
            </a:endParaRPr>
          </a:p>
        </p:txBody>
      </p:sp>
    </p:spTree>
    <p:extLst>
      <p:ext uri="{BB962C8B-B14F-4D97-AF65-F5344CB8AC3E}">
        <p14:creationId xmlns:p14="http://schemas.microsoft.com/office/powerpoint/2010/main" val="19705584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AE507C7-3F23-4E17-BCB2-76BB097CA196}"/>
              </a:ext>
            </a:extLst>
          </p:cNvPr>
          <p:cNvSpPr>
            <a:spLocks noGrp="1"/>
          </p:cNvSpPr>
          <p:nvPr>
            <p:ph type="title"/>
          </p:nvPr>
        </p:nvSpPr>
        <p:spPr>
          <a:xfrm>
            <a:off x="363222" y="43503"/>
            <a:ext cx="8274365" cy="1029923"/>
          </a:xfrm>
        </p:spPr>
        <p:txBody>
          <a:bodyPr>
            <a:normAutofit fontScale="90000"/>
          </a:bodyPr>
          <a:lstStyle/>
          <a:p>
            <a:br>
              <a:rPr lang="es-CO" sz="3600" b="1" dirty="0"/>
            </a:br>
            <a:r>
              <a:rPr lang="es-CO" sz="3600" b="1" dirty="0"/>
              <a:t>INFORME DE ACTIVIDADES</a:t>
            </a:r>
            <a:br>
              <a:rPr lang="es-CO" sz="2700" b="1" dirty="0"/>
            </a:br>
            <a:r>
              <a:rPr lang="es-CO" sz="2700" b="1" dirty="0"/>
              <a:t>PERIODO FACTURADO 01 de AGOSTO al 31 de AGOSTO 2023</a:t>
            </a:r>
          </a:p>
        </p:txBody>
      </p:sp>
      <p:graphicFrame>
        <p:nvGraphicFramePr>
          <p:cNvPr id="5" name="Tabla 4">
            <a:extLst>
              <a:ext uri="{FF2B5EF4-FFF2-40B4-BE49-F238E27FC236}">
                <a16:creationId xmlns:a16="http://schemas.microsoft.com/office/drawing/2014/main" id="{29602574-FCC9-7836-C849-71BEBFDB147C}"/>
              </a:ext>
            </a:extLst>
          </p:cNvPr>
          <p:cNvGraphicFramePr>
            <a:graphicFrameLocks noGrp="1"/>
          </p:cNvGraphicFramePr>
          <p:nvPr>
            <p:extLst>
              <p:ext uri="{D42A27DB-BD31-4B8C-83A1-F6EECF244321}">
                <p14:modId xmlns:p14="http://schemas.microsoft.com/office/powerpoint/2010/main" val="334522900"/>
              </p:ext>
            </p:extLst>
          </p:nvPr>
        </p:nvGraphicFramePr>
        <p:xfrm>
          <a:off x="412545" y="1604956"/>
          <a:ext cx="6637183" cy="643373"/>
        </p:xfrm>
        <a:graphic>
          <a:graphicData uri="http://schemas.openxmlformats.org/drawingml/2006/table">
            <a:tbl>
              <a:tblPr/>
              <a:tblGrid>
                <a:gridCol w="893960">
                  <a:extLst>
                    <a:ext uri="{9D8B030D-6E8A-4147-A177-3AD203B41FA5}">
                      <a16:colId xmlns:a16="http://schemas.microsoft.com/office/drawing/2014/main" val="2878551884"/>
                    </a:ext>
                  </a:extLst>
                </a:gridCol>
                <a:gridCol w="1776127">
                  <a:extLst>
                    <a:ext uri="{9D8B030D-6E8A-4147-A177-3AD203B41FA5}">
                      <a16:colId xmlns:a16="http://schemas.microsoft.com/office/drawing/2014/main" val="4227827351"/>
                    </a:ext>
                  </a:extLst>
                </a:gridCol>
                <a:gridCol w="1429532">
                  <a:extLst>
                    <a:ext uri="{9D8B030D-6E8A-4147-A177-3AD203B41FA5}">
                      <a16:colId xmlns:a16="http://schemas.microsoft.com/office/drawing/2014/main" val="3844391378"/>
                    </a:ext>
                  </a:extLst>
                </a:gridCol>
                <a:gridCol w="1153960">
                  <a:extLst>
                    <a:ext uri="{9D8B030D-6E8A-4147-A177-3AD203B41FA5}">
                      <a16:colId xmlns:a16="http://schemas.microsoft.com/office/drawing/2014/main" val="3600140012"/>
                    </a:ext>
                  </a:extLst>
                </a:gridCol>
                <a:gridCol w="1383604">
                  <a:extLst>
                    <a:ext uri="{9D8B030D-6E8A-4147-A177-3AD203B41FA5}">
                      <a16:colId xmlns:a16="http://schemas.microsoft.com/office/drawing/2014/main" val="3234235312"/>
                    </a:ext>
                  </a:extLst>
                </a:gridCol>
              </a:tblGrid>
              <a:tr h="298106">
                <a:tc>
                  <a:txBody>
                    <a:bodyPr/>
                    <a:lstStyle/>
                    <a:p>
                      <a:pPr algn="ctr" rtl="0" fontAlgn="ctr"/>
                      <a:r>
                        <a:rPr lang="es-CO" sz="1600" b="1" i="0" u="none" strike="noStrike" dirty="0">
                          <a:solidFill>
                            <a:srgbClr val="000000"/>
                          </a:solidFill>
                          <a:effectLst/>
                          <a:latin typeface="Calibri" panose="020F0502020204030204" pitchFamily="34" charset="0"/>
                        </a:rPr>
                        <a:t>MES</a:t>
                      </a:r>
                    </a:p>
                  </a:txBody>
                  <a:tcPr marL="11123" marR="11123" marT="111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c>
                  <a:txBody>
                    <a:bodyPr/>
                    <a:lstStyle/>
                    <a:p>
                      <a:pPr algn="ctr" rtl="0" fontAlgn="ctr"/>
                      <a:r>
                        <a:rPr lang="es-CO" sz="1600" b="1" i="0" u="none" strike="noStrike" dirty="0">
                          <a:solidFill>
                            <a:srgbClr val="000000"/>
                          </a:solidFill>
                          <a:effectLst/>
                          <a:latin typeface="Calibri" panose="020F0502020204030204" pitchFamily="34" charset="0"/>
                        </a:rPr>
                        <a:t>ADMINISTRACIÓN</a:t>
                      </a:r>
                    </a:p>
                  </a:txBody>
                  <a:tcPr marL="11123" marR="11123" marT="111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c>
                  <a:txBody>
                    <a:bodyPr/>
                    <a:lstStyle/>
                    <a:p>
                      <a:pPr algn="ctr" rtl="0" fontAlgn="ctr"/>
                      <a:r>
                        <a:rPr lang="es-CO" sz="1600" b="1" i="0" u="none" strike="noStrike" dirty="0">
                          <a:solidFill>
                            <a:srgbClr val="000000"/>
                          </a:solidFill>
                          <a:effectLst/>
                          <a:latin typeface="Calibri" panose="020F0502020204030204" pitchFamily="34" charset="0"/>
                        </a:rPr>
                        <a:t>MONITOREO</a:t>
                      </a:r>
                    </a:p>
                  </a:txBody>
                  <a:tcPr marL="11123" marR="11123" marT="111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c>
                  <a:txBody>
                    <a:bodyPr/>
                    <a:lstStyle/>
                    <a:p>
                      <a:pPr algn="ctr" rtl="0" fontAlgn="ctr"/>
                      <a:r>
                        <a:rPr lang="es-CO" sz="1600" b="1" i="0" u="none" strike="noStrike" dirty="0">
                          <a:solidFill>
                            <a:srgbClr val="000000"/>
                          </a:solidFill>
                          <a:effectLst/>
                          <a:latin typeface="Calibri" panose="020F0502020204030204" pitchFamily="34" charset="0"/>
                        </a:rPr>
                        <a:t>SOPORTE</a:t>
                      </a:r>
                    </a:p>
                  </a:txBody>
                  <a:tcPr marL="11123" marR="11123" marT="111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c>
                  <a:txBody>
                    <a:bodyPr/>
                    <a:lstStyle/>
                    <a:p>
                      <a:pPr algn="ctr" rtl="0" fontAlgn="ctr"/>
                      <a:r>
                        <a:rPr lang="es-CO" sz="1600" b="1" i="0" u="none" strike="noStrike" dirty="0">
                          <a:solidFill>
                            <a:srgbClr val="000000"/>
                          </a:solidFill>
                          <a:effectLst/>
                          <a:latin typeface="Calibri" panose="020F0502020204030204" pitchFamily="34" charset="0"/>
                        </a:rPr>
                        <a:t>TOTAL HORAS</a:t>
                      </a:r>
                    </a:p>
                  </a:txBody>
                  <a:tcPr marL="11123" marR="11123" marT="111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extLst>
                  <a:ext uri="{0D108BD9-81ED-4DB2-BD59-A6C34878D82A}">
                    <a16:rowId xmlns:a16="http://schemas.microsoft.com/office/drawing/2014/main" val="4014551322"/>
                  </a:ext>
                </a:extLst>
              </a:tr>
              <a:tr h="345267">
                <a:tc>
                  <a:txBody>
                    <a:bodyPr/>
                    <a:lstStyle/>
                    <a:p>
                      <a:pPr algn="ctr" rtl="0" fontAlgn="ctr"/>
                      <a:r>
                        <a:rPr lang="es-CO" sz="1600" b="1" i="0" u="none" strike="noStrike" dirty="0">
                          <a:solidFill>
                            <a:srgbClr val="000000"/>
                          </a:solidFill>
                          <a:effectLst/>
                          <a:latin typeface="Calibri" panose="020F0502020204030204" pitchFamily="34" charset="0"/>
                        </a:rPr>
                        <a:t>AGOSTO</a:t>
                      </a:r>
                    </a:p>
                  </a:txBody>
                  <a:tcPr marL="11123" marR="11123" marT="111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dirty="0">
                          <a:solidFill>
                            <a:srgbClr val="000000"/>
                          </a:solidFill>
                          <a:effectLst/>
                          <a:latin typeface="Calibri" panose="020F0502020204030204" pitchFamily="34" charset="0"/>
                        </a:rPr>
                        <a:t>18,00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dirty="0">
                          <a:solidFill>
                            <a:srgbClr val="000000"/>
                          </a:solidFill>
                          <a:effectLst/>
                          <a:latin typeface="Calibri" panose="020F0502020204030204" pitchFamily="34" charset="0"/>
                        </a:rPr>
                        <a:t>5,00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dirty="0">
                          <a:solidFill>
                            <a:srgbClr val="000000"/>
                          </a:solidFill>
                          <a:effectLst/>
                          <a:latin typeface="Calibri" panose="020F0502020204030204" pitchFamily="34" charset="0"/>
                        </a:rPr>
                        <a:t>3,50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dirty="0">
                          <a:solidFill>
                            <a:srgbClr val="000000"/>
                          </a:solidFill>
                          <a:effectLst/>
                          <a:latin typeface="Calibri" panose="020F0502020204030204" pitchFamily="34" charset="0"/>
                        </a:rPr>
                        <a:t>26,50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6108231"/>
                  </a:ext>
                </a:extLst>
              </a:tr>
            </a:tbl>
          </a:graphicData>
        </a:graphic>
      </p:graphicFrame>
      <p:graphicFrame>
        <p:nvGraphicFramePr>
          <p:cNvPr id="6" name="Gráfico 5">
            <a:extLst>
              <a:ext uri="{FF2B5EF4-FFF2-40B4-BE49-F238E27FC236}">
                <a16:creationId xmlns:a16="http://schemas.microsoft.com/office/drawing/2014/main" id="{8423EFAC-9E2A-483C-A3A3-C15C7EA0AEAC}"/>
              </a:ext>
            </a:extLst>
          </p:cNvPr>
          <p:cNvGraphicFramePr>
            <a:graphicFrameLocks/>
          </p:cNvGraphicFramePr>
          <p:nvPr>
            <p:extLst>
              <p:ext uri="{D42A27DB-BD31-4B8C-83A1-F6EECF244321}">
                <p14:modId xmlns:p14="http://schemas.microsoft.com/office/powerpoint/2010/main" val="2696778561"/>
              </p:ext>
            </p:extLst>
          </p:nvPr>
        </p:nvGraphicFramePr>
        <p:xfrm>
          <a:off x="5885779" y="1254900"/>
          <a:ext cx="6637183" cy="555554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4833946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2CC030-2BC6-4E86-B86E-840CE058FABD}"/>
              </a:ext>
            </a:extLst>
          </p:cNvPr>
          <p:cNvSpPr>
            <a:spLocks noGrp="1"/>
          </p:cNvSpPr>
          <p:nvPr>
            <p:ph type="title"/>
          </p:nvPr>
        </p:nvSpPr>
        <p:spPr>
          <a:xfrm>
            <a:off x="504534" y="325880"/>
            <a:ext cx="4590134" cy="534505"/>
          </a:xfrm>
        </p:spPr>
        <p:txBody>
          <a:bodyPr>
            <a:normAutofit fontScale="90000"/>
          </a:bodyPr>
          <a:lstStyle/>
          <a:p>
            <a:r>
              <a:rPr lang="es-CO" sz="3600" b="1" dirty="0"/>
              <a:t>Detalle horas AGOSTO</a:t>
            </a:r>
          </a:p>
        </p:txBody>
      </p:sp>
      <p:graphicFrame>
        <p:nvGraphicFramePr>
          <p:cNvPr id="3" name="Tabla 2">
            <a:extLst>
              <a:ext uri="{FF2B5EF4-FFF2-40B4-BE49-F238E27FC236}">
                <a16:creationId xmlns:a16="http://schemas.microsoft.com/office/drawing/2014/main" id="{705E05C4-17A2-1C79-1E37-7568AAE722A8}"/>
              </a:ext>
            </a:extLst>
          </p:cNvPr>
          <p:cNvGraphicFramePr>
            <a:graphicFrameLocks noGrp="1"/>
          </p:cNvGraphicFramePr>
          <p:nvPr>
            <p:extLst>
              <p:ext uri="{D42A27DB-BD31-4B8C-83A1-F6EECF244321}">
                <p14:modId xmlns:p14="http://schemas.microsoft.com/office/powerpoint/2010/main" val="831542431"/>
              </p:ext>
            </p:extLst>
          </p:nvPr>
        </p:nvGraphicFramePr>
        <p:xfrm>
          <a:off x="327552" y="1015947"/>
          <a:ext cx="11530151" cy="4989687"/>
        </p:xfrm>
        <a:graphic>
          <a:graphicData uri="http://schemas.openxmlformats.org/drawingml/2006/table">
            <a:tbl>
              <a:tblPr/>
              <a:tblGrid>
                <a:gridCol w="940809">
                  <a:extLst>
                    <a:ext uri="{9D8B030D-6E8A-4147-A177-3AD203B41FA5}">
                      <a16:colId xmlns:a16="http://schemas.microsoft.com/office/drawing/2014/main" val="2436683521"/>
                    </a:ext>
                  </a:extLst>
                </a:gridCol>
                <a:gridCol w="8391833">
                  <a:extLst>
                    <a:ext uri="{9D8B030D-6E8A-4147-A177-3AD203B41FA5}">
                      <a16:colId xmlns:a16="http://schemas.microsoft.com/office/drawing/2014/main" val="3241450213"/>
                    </a:ext>
                  </a:extLst>
                </a:gridCol>
                <a:gridCol w="1297858">
                  <a:extLst>
                    <a:ext uri="{9D8B030D-6E8A-4147-A177-3AD203B41FA5}">
                      <a16:colId xmlns:a16="http://schemas.microsoft.com/office/drawing/2014/main" val="1944929010"/>
                    </a:ext>
                  </a:extLst>
                </a:gridCol>
                <a:gridCol w="899651">
                  <a:extLst>
                    <a:ext uri="{9D8B030D-6E8A-4147-A177-3AD203B41FA5}">
                      <a16:colId xmlns:a16="http://schemas.microsoft.com/office/drawing/2014/main" val="1844548128"/>
                    </a:ext>
                  </a:extLst>
                </a:gridCol>
              </a:tblGrid>
              <a:tr h="220083">
                <a:tc>
                  <a:txBody>
                    <a:bodyPr/>
                    <a:lstStyle/>
                    <a:p>
                      <a:pPr algn="ctr" fontAlgn="b"/>
                      <a:r>
                        <a:rPr lang="es-CO" sz="1400" b="1" i="0" u="none" strike="noStrike" dirty="0">
                          <a:solidFill>
                            <a:srgbClr val="FFFFFF"/>
                          </a:solidFill>
                          <a:effectLst/>
                          <a:latin typeface="Calibri" panose="020F0502020204030204" pitchFamily="34" charset="0"/>
                        </a:rPr>
                        <a:t>Fecha</a:t>
                      </a:r>
                    </a:p>
                  </a:txBody>
                  <a:tcPr marL="8212" marR="8212" marT="82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b"/>
                      <a:r>
                        <a:rPr lang="es-CO" sz="1400" b="1" i="0" u="none" strike="noStrike" dirty="0">
                          <a:solidFill>
                            <a:srgbClr val="FFFFFF"/>
                          </a:solidFill>
                          <a:effectLst/>
                          <a:latin typeface="Calibri" panose="020F0502020204030204" pitchFamily="34" charset="0"/>
                        </a:rPr>
                        <a:t>Descripción de la actividad</a:t>
                      </a:r>
                    </a:p>
                  </a:txBody>
                  <a:tcPr marL="8212" marR="8212" marT="82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b"/>
                      <a:r>
                        <a:rPr lang="es-CO" sz="1400" b="1" i="0" u="none" strike="noStrike" dirty="0">
                          <a:solidFill>
                            <a:srgbClr val="FFFFFF"/>
                          </a:solidFill>
                          <a:effectLst/>
                          <a:latin typeface="Calibri" panose="020F0502020204030204" pitchFamily="34" charset="0"/>
                        </a:rPr>
                        <a:t>Categoría</a:t>
                      </a:r>
                    </a:p>
                  </a:txBody>
                  <a:tcPr marL="8212" marR="8212" marT="82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b"/>
                      <a:r>
                        <a:rPr lang="es-CO" sz="1400" b="1" i="0" u="none" strike="noStrike" dirty="0">
                          <a:solidFill>
                            <a:srgbClr val="FFFFFF"/>
                          </a:solidFill>
                          <a:effectLst/>
                          <a:latin typeface="Calibri" panose="020F0502020204030204" pitchFamily="34" charset="0"/>
                        </a:rPr>
                        <a:t>Horas</a:t>
                      </a:r>
                    </a:p>
                  </a:txBody>
                  <a:tcPr marL="8212" marR="8212" marT="82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extLst>
                  <a:ext uri="{0D108BD9-81ED-4DB2-BD59-A6C34878D82A}">
                    <a16:rowId xmlns:a16="http://schemas.microsoft.com/office/drawing/2014/main" val="1052410033"/>
                  </a:ext>
                </a:extLst>
              </a:tr>
              <a:tr h="427027">
                <a:tc>
                  <a:txBody>
                    <a:bodyPr/>
                    <a:lstStyle/>
                    <a:p>
                      <a:pPr algn="ctr" fontAlgn="ctr"/>
                      <a:r>
                        <a:rPr lang="es-CO" sz="1200" b="1" i="0" u="none" strike="noStrike" dirty="0">
                          <a:solidFill>
                            <a:srgbClr val="000000"/>
                          </a:solidFill>
                          <a:effectLst/>
                          <a:latin typeface="Calibri" panose="020F0502020204030204" pitchFamily="34" charset="0"/>
                        </a:rPr>
                        <a:t>8/08/2023</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MX" sz="1200" b="0" i="0" u="none" strike="noStrike" dirty="0">
                          <a:solidFill>
                            <a:srgbClr val="000000"/>
                          </a:solidFill>
                          <a:effectLst/>
                          <a:latin typeface="Calibri" panose="020F0502020204030204" pitchFamily="34" charset="0"/>
                        </a:rPr>
                        <a:t>Atención Alerta DB [RIONEGRO][Oracle][sfamrosv03][saymir]: 2023-08-08 14:33, bloqueo</a:t>
                      </a:r>
                      <a:br>
                        <a:rPr lang="es-MX" sz="1200" b="0" i="0" u="none" strike="noStrike" dirty="0">
                          <a:solidFill>
                            <a:srgbClr val="000000"/>
                          </a:solidFill>
                          <a:effectLst/>
                          <a:latin typeface="Calibri" panose="020F0502020204030204" pitchFamily="34" charset="0"/>
                        </a:rPr>
                      </a:br>
                      <a:r>
                        <a:rPr lang="es-MX" sz="1200" b="0" i="0" u="none" strike="noStrike" dirty="0">
                          <a:solidFill>
                            <a:srgbClr val="000000"/>
                          </a:solidFill>
                          <a:effectLst/>
                          <a:latin typeface="Calibri" panose="020F0502020204030204" pitchFamily="34" charset="0"/>
                        </a:rPr>
                        <a:t>Se finaliza sesión bloqueante en estado inactivo del usuario LCASTANO.</a:t>
                      </a:r>
                    </a:p>
                  </a:txBody>
                  <a:tcPr marL="73909"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dirty="0">
                          <a:solidFill>
                            <a:srgbClr val="000000"/>
                          </a:solidFill>
                          <a:effectLst/>
                          <a:latin typeface="Calibri" panose="020F0502020204030204" pitchFamily="34" charset="0"/>
                        </a:rPr>
                        <a:t>Soporte</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dirty="0">
                          <a:solidFill>
                            <a:srgbClr val="000000"/>
                          </a:solidFill>
                          <a:effectLst/>
                          <a:latin typeface="Calibri" panose="020F0502020204030204" pitchFamily="34" charset="0"/>
                        </a:rPr>
                        <a:t>0,25</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505915100"/>
                  </a:ext>
                </a:extLst>
              </a:tr>
              <a:tr h="427027">
                <a:tc>
                  <a:txBody>
                    <a:bodyPr/>
                    <a:lstStyle/>
                    <a:p>
                      <a:pPr algn="ctr" fontAlgn="ctr"/>
                      <a:r>
                        <a:rPr lang="es-CO" sz="1200" b="1" i="0" u="none" strike="noStrike" dirty="0">
                          <a:solidFill>
                            <a:srgbClr val="000000"/>
                          </a:solidFill>
                          <a:effectLst/>
                          <a:latin typeface="Calibri" panose="020F0502020204030204" pitchFamily="34" charset="0"/>
                        </a:rPr>
                        <a:t>11/08/2023</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MX" sz="1200" b="0" i="0" u="none" strike="noStrike" dirty="0">
                          <a:solidFill>
                            <a:srgbClr val="000000"/>
                          </a:solidFill>
                          <a:effectLst/>
                          <a:latin typeface="Calibri" panose="020F0502020204030204" pitchFamily="34" charset="0"/>
                        </a:rPr>
                        <a:t>Disponibilidad - Se realiza paso de datafiles de las bases de datos orario y mgeorio en los servidores sfamrosv01 y sfamrosv02 respectivamente.</a:t>
                      </a:r>
                    </a:p>
                  </a:txBody>
                  <a:tcPr marL="73909"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dirty="0">
                          <a:solidFill>
                            <a:srgbClr val="000000"/>
                          </a:solidFill>
                          <a:effectLst/>
                          <a:latin typeface="Calibri" panose="020F0502020204030204" pitchFamily="34" charset="0"/>
                        </a:rPr>
                        <a:t>Administración</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dirty="0">
                          <a:solidFill>
                            <a:srgbClr val="000000"/>
                          </a:solidFill>
                          <a:effectLst/>
                          <a:latin typeface="Calibri" panose="020F0502020204030204" pitchFamily="34" charset="0"/>
                        </a:rPr>
                        <a:t>1,00</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478046087"/>
                  </a:ext>
                </a:extLst>
              </a:tr>
              <a:tr h="427027">
                <a:tc>
                  <a:txBody>
                    <a:bodyPr/>
                    <a:lstStyle/>
                    <a:p>
                      <a:pPr algn="ctr" fontAlgn="ctr"/>
                      <a:r>
                        <a:rPr lang="es-CO" sz="1200" b="1" i="0" u="none" strike="noStrike" dirty="0">
                          <a:solidFill>
                            <a:srgbClr val="000000"/>
                          </a:solidFill>
                          <a:effectLst/>
                          <a:latin typeface="Calibri" panose="020F0502020204030204" pitchFamily="34" charset="0"/>
                        </a:rPr>
                        <a:t>12/08/2023</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CO" sz="1200" b="0" i="0" u="none" strike="noStrike" dirty="0">
                          <a:solidFill>
                            <a:srgbClr val="000000"/>
                          </a:solidFill>
                          <a:effectLst/>
                          <a:latin typeface="Calibri" panose="020F0502020204030204" pitchFamily="34" charset="0"/>
                        </a:rPr>
                        <a:t>Disponibilidad - Atención alerta Message STANDBY from saymir</a:t>
                      </a:r>
                      <a:br>
                        <a:rPr lang="es-CO" sz="1200" b="0" i="0" u="none" strike="noStrike" dirty="0">
                          <a:solidFill>
                            <a:srgbClr val="000000"/>
                          </a:solidFill>
                          <a:effectLst/>
                          <a:latin typeface="Calibri" panose="020F0502020204030204" pitchFamily="34" charset="0"/>
                        </a:rPr>
                      </a:br>
                      <a:r>
                        <a:rPr lang="es-CO" sz="1200" b="0" i="0" u="none" strike="noStrike" dirty="0">
                          <a:solidFill>
                            <a:srgbClr val="000000"/>
                          </a:solidFill>
                          <a:effectLst/>
                          <a:latin typeface="Calibri" panose="020F0502020204030204" pitchFamily="34" charset="0"/>
                        </a:rPr>
                        <a:t>Depuración del filesystem /backup servidor ORA-SRV-003, limpieza del repositorio del rman y monitoreo de sincronización.</a:t>
                      </a:r>
                    </a:p>
                  </a:txBody>
                  <a:tcPr marL="73909"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dirty="0">
                          <a:solidFill>
                            <a:srgbClr val="000000"/>
                          </a:solidFill>
                          <a:effectLst/>
                          <a:latin typeface="Calibri" panose="020F0502020204030204" pitchFamily="34" charset="0"/>
                        </a:rPr>
                        <a:t>Soporte</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dirty="0">
                          <a:solidFill>
                            <a:srgbClr val="000000"/>
                          </a:solidFill>
                          <a:effectLst/>
                          <a:latin typeface="Calibri" panose="020F0502020204030204" pitchFamily="34" charset="0"/>
                        </a:rPr>
                        <a:t>1,00</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787085179"/>
                  </a:ext>
                </a:extLst>
              </a:tr>
              <a:tr h="474477">
                <a:tc>
                  <a:txBody>
                    <a:bodyPr/>
                    <a:lstStyle/>
                    <a:p>
                      <a:pPr algn="ctr" fontAlgn="ctr"/>
                      <a:r>
                        <a:rPr lang="es-CO" sz="1200" b="1" i="0" u="none" strike="noStrike" dirty="0">
                          <a:solidFill>
                            <a:srgbClr val="000000"/>
                          </a:solidFill>
                          <a:effectLst/>
                          <a:latin typeface="Calibri" panose="020F0502020204030204" pitchFamily="34" charset="0"/>
                        </a:rPr>
                        <a:t>12/08/2023</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MX" sz="1200" b="0" i="0" u="none" strike="noStrike" dirty="0">
                          <a:solidFill>
                            <a:srgbClr val="000000"/>
                          </a:solidFill>
                          <a:effectLst/>
                          <a:latin typeface="Calibri" panose="020F0502020204030204" pitchFamily="34" charset="0"/>
                        </a:rPr>
                        <a:t>Disponibilidad - Mantenimiento de tablas CLI_SWP y X$MRIDS servidor sfamrosv03 para las bases de datos bdturnos y saymir, debido a aumento de tamaño y de los archives y posterior llenado de disco /backup.</a:t>
                      </a:r>
                    </a:p>
                  </a:txBody>
                  <a:tcPr marL="73909"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dirty="0">
                          <a:solidFill>
                            <a:srgbClr val="000000"/>
                          </a:solidFill>
                          <a:effectLst/>
                          <a:latin typeface="Calibri" panose="020F0502020204030204" pitchFamily="34" charset="0"/>
                        </a:rPr>
                        <a:t>Administración</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dirty="0">
                          <a:solidFill>
                            <a:srgbClr val="000000"/>
                          </a:solidFill>
                          <a:effectLst/>
                          <a:latin typeface="Calibri" panose="020F0502020204030204" pitchFamily="34" charset="0"/>
                        </a:rPr>
                        <a:t>1,00</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225388"/>
                  </a:ext>
                </a:extLst>
              </a:tr>
              <a:tr h="295634">
                <a:tc>
                  <a:txBody>
                    <a:bodyPr/>
                    <a:lstStyle/>
                    <a:p>
                      <a:pPr algn="ctr" fontAlgn="ctr"/>
                      <a:r>
                        <a:rPr lang="es-CO" sz="1200" b="1" i="0" u="none" strike="noStrike" dirty="0">
                          <a:solidFill>
                            <a:srgbClr val="000000"/>
                          </a:solidFill>
                          <a:effectLst/>
                          <a:latin typeface="Calibri" panose="020F0502020204030204" pitchFamily="34" charset="0"/>
                        </a:rPr>
                        <a:t>12/08/2023</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MX" sz="1200" b="0" i="0" u="none" strike="noStrike" dirty="0">
                          <a:solidFill>
                            <a:srgbClr val="000000"/>
                          </a:solidFill>
                          <a:effectLst/>
                          <a:latin typeface="Calibri" panose="020F0502020204030204" pitchFamily="34" charset="0"/>
                        </a:rPr>
                        <a:t>Disponibilidad - Se realiza paso de datafiles y tempfiles de las bases de datos bdturnos y saymir servidor sfamrosv03.</a:t>
                      </a:r>
                    </a:p>
                  </a:txBody>
                  <a:tcPr marL="73909"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dirty="0">
                          <a:solidFill>
                            <a:srgbClr val="000000"/>
                          </a:solidFill>
                          <a:effectLst/>
                          <a:latin typeface="Calibri" panose="020F0502020204030204" pitchFamily="34" charset="0"/>
                        </a:rPr>
                        <a:t>Administración</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dirty="0">
                          <a:solidFill>
                            <a:srgbClr val="000000"/>
                          </a:solidFill>
                          <a:effectLst/>
                          <a:latin typeface="Calibri" panose="020F0502020204030204" pitchFamily="34" charset="0"/>
                        </a:rPr>
                        <a:t>1,00</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81075636"/>
                  </a:ext>
                </a:extLst>
              </a:tr>
              <a:tr h="413134">
                <a:tc>
                  <a:txBody>
                    <a:bodyPr/>
                    <a:lstStyle/>
                    <a:p>
                      <a:pPr algn="ctr" fontAlgn="ctr"/>
                      <a:r>
                        <a:rPr lang="es-CO" sz="1200" b="1" i="0" u="none" strike="noStrike" dirty="0">
                          <a:solidFill>
                            <a:srgbClr val="000000"/>
                          </a:solidFill>
                          <a:effectLst/>
                          <a:latin typeface="Calibri" panose="020F0502020204030204" pitchFamily="34" charset="0"/>
                        </a:rPr>
                        <a:t>14/08/2023</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MX" sz="1200" b="0" i="0" u="none" strike="noStrike" dirty="0">
                          <a:solidFill>
                            <a:srgbClr val="000000"/>
                          </a:solidFill>
                          <a:effectLst/>
                          <a:latin typeface="Calibri" panose="020F0502020204030204" pitchFamily="34" charset="0"/>
                        </a:rPr>
                        <a:t>Monitoreo Alerta DB [RIONEGRO][Oracle][sfamrosv01][orario]: 2023-08-14 12:53, bloqueos</a:t>
                      </a:r>
                      <a:br>
                        <a:rPr lang="es-MX" sz="1200" b="0" i="0" u="none" strike="noStrike" dirty="0">
                          <a:solidFill>
                            <a:srgbClr val="000000"/>
                          </a:solidFill>
                          <a:effectLst/>
                          <a:latin typeface="Calibri" panose="020F0502020204030204" pitchFamily="34" charset="0"/>
                        </a:rPr>
                      </a:br>
                      <a:r>
                        <a:rPr lang="es-MX" sz="1200" b="0" i="0" u="none" strike="noStrike" dirty="0">
                          <a:solidFill>
                            <a:srgbClr val="000000"/>
                          </a:solidFill>
                          <a:effectLst/>
                          <a:latin typeface="Calibri" panose="020F0502020204030204" pitchFamily="34" charset="0"/>
                        </a:rPr>
                        <a:t>Se realizan seguimiento a bloqueos, se informa al cliente y a saymir.</a:t>
                      </a:r>
                    </a:p>
                  </a:txBody>
                  <a:tcPr marL="73909"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dirty="0">
                          <a:solidFill>
                            <a:srgbClr val="000000"/>
                          </a:solidFill>
                          <a:effectLst/>
                          <a:latin typeface="Calibri" panose="020F0502020204030204" pitchFamily="34" charset="0"/>
                        </a:rPr>
                        <a:t>Soporte</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dirty="0">
                          <a:solidFill>
                            <a:srgbClr val="000000"/>
                          </a:solidFill>
                          <a:effectLst/>
                          <a:latin typeface="Calibri" panose="020F0502020204030204" pitchFamily="34" charset="0"/>
                        </a:rPr>
                        <a:t>1,00</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611963926"/>
                  </a:ext>
                </a:extLst>
              </a:tr>
              <a:tr h="737420">
                <a:tc>
                  <a:txBody>
                    <a:bodyPr/>
                    <a:lstStyle/>
                    <a:p>
                      <a:pPr algn="ctr" fontAlgn="ctr"/>
                      <a:r>
                        <a:rPr lang="es-CO" sz="1200" b="1" i="0" u="none" strike="noStrike" dirty="0">
                          <a:solidFill>
                            <a:srgbClr val="000000"/>
                          </a:solidFill>
                          <a:effectLst/>
                          <a:latin typeface="Calibri" panose="020F0502020204030204" pitchFamily="34" charset="0"/>
                        </a:rPr>
                        <a:t>24/08/2023</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CO" sz="1200" b="0" i="0" u="none" strike="noStrike" dirty="0">
                          <a:solidFill>
                            <a:srgbClr val="000000"/>
                          </a:solidFill>
                          <a:effectLst/>
                          <a:latin typeface="Calibri" panose="020F0502020204030204" pitchFamily="34" charset="0"/>
                        </a:rPr>
                        <a:t>Atención casos #23892, #23893 y #23894.</a:t>
                      </a:r>
                      <a:br>
                        <a:rPr lang="es-CO" sz="1200" b="0" i="0" u="none" strike="noStrike" dirty="0">
                          <a:solidFill>
                            <a:srgbClr val="000000"/>
                          </a:solidFill>
                          <a:effectLst/>
                          <a:latin typeface="Calibri" panose="020F0502020204030204" pitchFamily="34" charset="0"/>
                        </a:rPr>
                      </a:br>
                      <a:r>
                        <a:rPr lang="es-CO" sz="1200" b="0" i="0" u="none" strike="noStrike" dirty="0">
                          <a:solidFill>
                            <a:srgbClr val="000000"/>
                          </a:solidFill>
                          <a:effectLst/>
                          <a:latin typeface="Calibri" panose="020F0502020204030204" pitchFamily="34" charset="0"/>
                        </a:rPr>
                        <a:t>RV: Problem: Oracle TBS 'SAIMYR_TESIX': Tablespace usage is too high (over 90% for 5m). - RV: Problem: Oracle TBS 'QFPLUS_IDX': Tablespace usage is too high (over 95% for 5m) y RV: Problem: Oracle TBS 'SAIMYR_TES': Tablespace usage is too high (over 90% for 5m.</a:t>
                      </a:r>
                    </a:p>
                  </a:txBody>
                  <a:tcPr marL="73909"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dirty="0">
                          <a:solidFill>
                            <a:srgbClr val="000000"/>
                          </a:solidFill>
                          <a:effectLst/>
                          <a:latin typeface="Calibri" panose="020F0502020204030204" pitchFamily="34" charset="0"/>
                        </a:rPr>
                        <a:t>Soporte</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dirty="0">
                          <a:solidFill>
                            <a:srgbClr val="000000"/>
                          </a:solidFill>
                          <a:effectLst/>
                          <a:latin typeface="Calibri" panose="020F0502020204030204" pitchFamily="34" charset="0"/>
                        </a:rPr>
                        <a:t>0,50</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184126196"/>
                  </a:ext>
                </a:extLst>
              </a:tr>
              <a:tr h="558126">
                <a:tc>
                  <a:txBody>
                    <a:bodyPr/>
                    <a:lstStyle/>
                    <a:p>
                      <a:pPr algn="ctr" fontAlgn="ctr"/>
                      <a:r>
                        <a:rPr lang="es-CO" sz="1200" b="1" i="0" u="none" strike="noStrike" dirty="0">
                          <a:solidFill>
                            <a:srgbClr val="000000"/>
                          </a:solidFill>
                          <a:effectLst/>
                          <a:latin typeface="Calibri" panose="020F0502020204030204" pitchFamily="34" charset="0"/>
                        </a:rPr>
                        <a:t>29/08/2023</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CO" sz="1200" b="0" i="0" u="none" strike="noStrike" dirty="0">
                          <a:solidFill>
                            <a:srgbClr val="000000"/>
                          </a:solidFill>
                          <a:effectLst/>
                          <a:latin typeface="Calibri" panose="020F0502020204030204" pitchFamily="34" charset="0"/>
                        </a:rPr>
                        <a:t>Revisión casos #23914, #23915 y #23915 - RV: Problem: Oracle: Failed to fetch info data (or no data for 5m) , RV: Problem: xvde: Disk read/write request responses are too high (read &gt; 20 ms for 15m or write &gt; 20 ms for 15m) - Se solicita validar con mesa de ayuda, ya que no se cuentan con los accesos a zabbix.</a:t>
                      </a:r>
                    </a:p>
                  </a:txBody>
                  <a:tcPr marL="73909"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dirty="0">
                          <a:solidFill>
                            <a:srgbClr val="000000"/>
                          </a:solidFill>
                          <a:effectLst/>
                          <a:latin typeface="Calibri" panose="020F0502020204030204" pitchFamily="34" charset="0"/>
                        </a:rPr>
                        <a:t>Soporte</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dirty="0">
                          <a:solidFill>
                            <a:srgbClr val="000000"/>
                          </a:solidFill>
                          <a:effectLst/>
                          <a:latin typeface="Calibri" panose="020F0502020204030204" pitchFamily="34" charset="0"/>
                        </a:rPr>
                        <a:t>0,50</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960604743"/>
                  </a:ext>
                </a:extLst>
              </a:tr>
              <a:tr h="383458">
                <a:tc>
                  <a:txBody>
                    <a:bodyPr/>
                    <a:lstStyle/>
                    <a:p>
                      <a:pPr algn="ctr" fontAlgn="ctr"/>
                      <a:r>
                        <a:rPr lang="es-CO" sz="1200" b="1" i="0" u="none" strike="noStrike" dirty="0">
                          <a:solidFill>
                            <a:srgbClr val="000000"/>
                          </a:solidFill>
                          <a:effectLst/>
                          <a:latin typeface="Calibri" panose="020F0502020204030204" pitchFamily="34" charset="0"/>
                        </a:rPr>
                        <a:t>29/08/2023</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MX" sz="1200" b="0" i="0" u="none" strike="noStrike" dirty="0">
                          <a:solidFill>
                            <a:srgbClr val="000000"/>
                          </a:solidFill>
                          <a:effectLst/>
                          <a:latin typeface="Calibri" panose="020F0502020204030204" pitchFamily="34" charset="0"/>
                        </a:rPr>
                        <a:t>Solicitud por grupo de whatsapp.</a:t>
                      </a:r>
                      <a:br>
                        <a:rPr lang="es-MX" sz="1200" b="0" i="0" u="none" strike="noStrike" dirty="0">
                          <a:solidFill>
                            <a:srgbClr val="000000"/>
                          </a:solidFill>
                          <a:effectLst/>
                          <a:latin typeface="Calibri" panose="020F0502020204030204" pitchFamily="34" charset="0"/>
                        </a:rPr>
                      </a:br>
                      <a:r>
                        <a:rPr lang="es-MX" sz="1200" b="0" i="0" u="none" strike="noStrike" dirty="0">
                          <a:solidFill>
                            <a:srgbClr val="000000"/>
                          </a:solidFill>
                          <a:effectLst/>
                          <a:latin typeface="Calibri" panose="020F0502020204030204" pitchFamily="34" charset="0"/>
                        </a:rPr>
                        <a:t>Se finaliza sesión bloqueante en estado inactivo del usuario GGUARIN.</a:t>
                      </a:r>
                    </a:p>
                  </a:txBody>
                  <a:tcPr marL="73909"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dirty="0">
                          <a:solidFill>
                            <a:srgbClr val="000000"/>
                          </a:solidFill>
                          <a:effectLst/>
                          <a:latin typeface="Calibri" panose="020F0502020204030204" pitchFamily="34" charset="0"/>
                        </a:rPr>
                        <a:t>Soporte</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dirty="0">
                          <a:solidFill>
                            <a:srgbClr val="000000"/>
                          </a:solidFill>
                          <a:effectLst/>
                          <a:latin typeface="Calibri" panose="020F0502020204030204" pitchFamily="34" charset="0"/>
                        </a:rPr>
                        <a:t>0,25</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51905864"/>
                  </a:ext>
                </a:extLst>
              </a:tr>
              <a:tr h="220083">
                <a:tc>
                  <a:txBody>
                    <a:bodyPr/>
                    <a:lstStyle/>
                    <a:p>
                      <a:pPr algn="ctr" fontAlgn="ctr"/>
                      <a:r>
                        <a:rPr lang="es-CO" sz="1200" b="1" i="0" u="none" strike="noStrike" dirty="0">
                          <a:solidFill>
                            <a:srgbClr val="000000"/>
                          </a:solidFill>
                          <a:effectLst/>
                          <a:latin typeface="Calibri" panose="020F0502020204030204" pitchFamily="34" charset="0"/>
                        </a:rPr>
                        <a:t>AGOSTO</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MX" sz="1200" b="0" i="0" u="none" strike="noStrike" dirty="0">
                          <a:solidFill>
                            <a:srgbClr val="000000"/>
                          </a:solidFill>
                          <a:effectLst/>
                          <a:latin typeface="Calibri" panose="020F0502020204030204" pitchFamily="34" charset="0"/>
                        </a:rPr>
                        <a:t>Monitoreo bloqueos, espacio en tablespace y disco - Administración en sitio.</a:t>
                      </a:r>
                    </a:p>
                  </a:txBody>
                  <a:tcPr marL="73909"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dirty="0">
                          <a:solidFill>
                            <a:srgbClr val="000000"/>
                          </a:solidFill>
                          <a:effectLst/>
                          <a:latin typeface="Calibri" panose="020F0502020204030204" pitchFamily="34" charset="0"/>
                        </a:rPr>
                        <a:t>Administración</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dirty="0">
                          <a:solidFill>
                            <a:srgbClr val="000000"/>
                          </a:solidFill>
                          <a:effectLst/>
                          <a:latin typeface="Calibri" panose="020F0502020204030204" pitchFamily="34" charset="0"/>
                        </a:rPr>
                        <a:t>15,00</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5766769"/>
                  </a:ext>
                </a:extLst>
              </a:tr>
              <a:tr h="197089">
                <a:tc>
                  <a:txBody>
                    <a:bodyPr/>
                    <a:lstStyle/>
                    <a:p>
                      <a:pPr algn="ctr" fontAlgn="ctr"/>
                      <a:r>
                        <a:rPr lang="es-CO" sz="1200" b="1" i="0" u="none" strike="noStrike" dirty="0">
                          <a:solidFill>
                            <a:srgbClr val="000000"/>
                          </a:solidFill>
                          <a:effectLst/>
                          <a:latin typeface="Calibri" panose="020F0502020204030204" pitchFamily="34" charset="0"/>
                        </a:rPr>
                        <a:t>AGOSTO</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MX" sz="1200" b="0" i="0" u="none" strike="noStrike" dirty="0">
                          <a:solidFill>
                            <a:srgbClr val="000000"/>
                          </a:solidFill>
                          <a:effectLst/>
                          <a:latin typeface="Calibri" panose="020F0502020204030204" pitchFamily="34" charset="0"/>
                        </a:rPr>
                        <a:t>Tareas de mantenimiento bases de datos y revisión diaria de backup.</a:t>
                      </a:r>
                    </a:p>
                  </a:txBody>
                  <a:tcPr marL="73909"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dirty="0">
                          <a:solidFill>
                            <a:srgbClr val="000000"/>
                          </a:solidFill>
                          <a:effectLst/>
                          <a:latin typeface="Calibri" panose="020F0502020204030204" pitchFamily="34" charset="0"/>
                        </a:rPr>
                        <a:t>Monitoreo</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dirty="0">
                          <a:solidFill>
                            <a:srgbClr val="000000"/>
                          </a:solidFill>
                          <a:effectLst/>
                          <a:latin typeface="Calibri" panose="020F0502020204030204" pitchFamily="34" charset="0"/>
                        </a:rPr>
                        <a:t>5,00</a:t>
                      </a:r>
                    </a:p>
                  </a:txBody>
                  <a:tcPr marL="8212" marR="8212" marT="8212"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717898137"/>
                  </a:ext>
                </a:extLst>
              </a:tr>
              <a:tr h="205301">
                <a:tc>
                  <a:txBody>
                    <a:bodyPr/>
                    <a:lstStyle/>
                    <a:p>
                      <a:pPr algn="l" fontAlgn="b"/>
                      <a:endParaRPr lang="es-CO" sz="1200" b="0" i="0" u="none" strike="noStrike" dirty="0">
                        <a:solidFill>
                          <a:srgbClr val="000000"/>
                        </a:solidFill>
                        <a:effectLst/>
                        <a:latin typeface="Calibri" panose="020F0502020204030204" pitchFamily="34" charset="0"/>
                      </a:endParaRPr>
                    </a:p>
                  </a:txBody>
                  <a:tcPr marL="8212" marR="8212" marT="8212"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l" fontAlgn="b"/>
                      <a:endParaRPr lang="es-CO" sz="1200" b="0" i="0" u="none" strike="noStrike" dirty="0">
                        <a:solidFill>
                          <a:srgbClr val="000000"/>
                        </a:solidFill>
                        <a:effectLst/>
                        <a:latin typeface="Calibri" panose="020F0502020204030204" pitchFamily="34" charset="0"/>
                      </a:endParaRPr>
                    </a:p>
                  </a:txBody>
                  <a:tcPr marL="8212" marR="8212" marT="8212"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ctr" fontAlgn="b"/>
                      <a:r>
                        <a:rPr lang="es-CO" sz="1200" b="1" i="0" u="none" strike="noStrike" dirty="0">
                          <a:solidFill>
                            <a:srgbClr val="000000"/>
                          </a:solidFill>
                          <a:effectLst/>
                          <a:latin typeface="Calibri" panose="020F0502020204030204" pitchFamily="34" charset="0"/>
                        </a:rPr>
                        <a:t>TOTAL HORAS</a:t>
                      </a:r>
                    </a:p>
                  </a:txBody>
                  <a:tcPr marL="8212" marR="8212" marT="82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s-CO" sz="1200" b="1" i="0" u="none" strike="noStrike" dirty="0">
                          <a:solidFill>
                            <a:srgbClr val="000000"/>
                          </a:solidFill>
                          <a:effectLst/>
                          <a:latin typeface="Calibri" panose="020F0502020204030204" pitchFamily="34" charset="0"/>
                        </a:rPr>
                        <a:t>26,50</a:t>
                      </a:r>
                    </a:p>
                  </a:txBody>
                  <a:tcPr marL="8212" marR="8212" marT="8212"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108021222"/>
                  </a:ext>
                </a:extLst>
              </a:tr>
            </a:tbl>
          </a:graphicData>
        </a:graphic>
      </p:graphicFrame>
    </p:spTree>
    <p:extLst>
      <p:ext uri="{BB962C8B-B14F-4D97-AF65-F5344CB8AC3E}">
        <p14:creationId xmlns:p14="http://schemas.microsoft.com/office/powerpoint/2010/main" val="24275243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929067-B082-428C-AFC2-D20885B7F4AE}"/>
              </a:ext>
            </a:extLst>
          </p:cNvPr>
          <p:cNvSpPr>
            <a:spLocks noGrp="1"/>
          </p:cNvSpPr>
          <p:nvPr>
            <p:ph type="title"/>
          </p:nvPr>
        </p:nvSpPr>
        <p:spPr>
          <a:xfrm>
            <a:off x="331304" y="281503"/>
            <a:ext cx="9401798" cy="964201"/>
          </a:xfrm>
        </p:spPr>
        <p:txBody>
          <a:bodyPr>
            <a:noAutofit/>
          </a:bodyPr>
          <a:lstStyle/>
          <a:p>
            <a:r>
              <a:rPr lang="es-CO" sz="2500" b="1" dirty="0"/>
              <a:t>DISPONIBILIDAD GRUPO DE MONITORES ALCALDIA DE RIONEGRO</a:t>
            </a:r>
            <a:br>
              <a:rPr lang="es-CO" sz="2500" b="1" dirty="0"/>
            </a:br>
            <a:r>
              <a:rPr lang="es-CO" sz="2500" b="1" dirty="0"/>
              <a:t>AGOSTO 2023	</a:t>
            </a:r>
          </a:p>
        </p:txBody>
      </p:sp>
      <p:sp>
        <p:nvSpPr>
          <p:cNvPr id="7" name="CuadroTexto 6">
            <a:extLst>
              <a:ext uri="{FF2B5EF4-FFF2-40B4-BE49-F238E27FC236}">
                <a16:creationId xmlns:a16="http://schemas.microsoft.com/office/drawing/2014/main" id="{59EAAF88-1D49-FAE9-80EA-25B7F1A6FDB6}"/>
              </a:ext>
            </a:extLst>
          </p:cNvPr>
          <p:cNvSpPr txBox="1"/>
          <p:nvPr/>
        </p:nvSpPr>
        <p:spPr>
          <a:xfrm>
            <a:off x="331304" y="1283538"/>
            <a:ext cx="11177589" cy="923330"/>
          </a:xfrm>
          <a:prstGeom prst="rect">
            <a:avLst/>
          </a:prstGeom>
          <a:noFill/>
        </p:spPr>
        <p:txBody>
          <a:bodyPr wrap="square" rtlCol="0">
            <a:spAutoFit/>
          </a:bodyPr>
          <a:lstStyle/>
          <a:p>
            <a:r>
              <a:rPr lang="es-CO" dirty="0"/>
              <a:t>Se evidencia una disponibilidad del 99,993% en el grupo de servidores primarios.</a:t>
            </a:r>
          </a:p>
          <a:p>
            <a:endParaRPr lang="es-CO" dirty="0"/>
          </a:p>
          <a:p>
            <a:endParaRPr lang="es-CO" dirty="0">
              <a:solidFill>
                <a:srgbClr val="FF0000"/>
              </a:solidFill>
            </a:endParaRPr>
          </a:p>
        </p:txBody>
      </p:sp>
      <p:pic>
        <p:nvPicPr>
          <p:cNvPr id="10" name="Imagen 9">
            <a:extLst>
              <a:ext uri="{FF2B5EF4-FFF2-40B4-BE49-F238E27FC236}">
                <a16:creationId xmlns:a16="http://schemas.microsoft.com/office/drawing/2014/main" id="{3617BCA3-22BC-201E-FD7B-A2B85413E918}"/>
              </a:ext>
            </a:extLst>
          </p:cNvPr>
          <p:cNvPicPr>
            <a:picLocks noChangeAspect="1"/>
          </p:cNvPicPr>
          <p:nvPr/>
        </p:nvPicPr>
        <p:blipFill>
          <a:blip r:embed="rId2"/>
          <a:stretch>
            <a:fillRect/>
          </a:stretch>
        </p:blipFill>
        <p:spPr>
          <a:xfrm>
            <a:off x="379928" y="1752151"/>
            <a:ext cx="11432144" cy="3059721"/>
          </a:xfrm>
          <a:prstGeom prst="rect">
            <a:avLst/>
          </a:prstGeom>
        </p:spPr>
      </p:pic>
      <p:sp>
        <p:nvSpPr>
          <p:cNvPr id="3" name="CuadroTexto 2">
            <a:extLst>
              <a:ext uri="{FF2B5EF4-FFF2-40B4-BE49-F238E27FC236}">
                <a16:creationId xmlns:a16="http://schemas.microsoft.com/office/drawing/2014/main" id="{1C23A261-5364-C3B0-ADA9-94DFB2784D97}"/>
              </a:ext>
            </a:extLst>
          </p:cNvPr>
          <p:cNvSpPr txBox="1"/>
          <p:nvPr/>
        </p:nvSpPr>
        <p:spPr>
          <a:xfrm>
            <a:off x="2295961" y="4915047"/>
            <a:ext cx="9458892" cy="738664"/>
          </a:xfrm>
          <a:prstGeom prst="rect">
            <a:avLst/>
          </a:prstGeom>
          <a:noFill/>
        </p:spPr>
        <p:txBody>
          <a:bodyPr wrap="square" rtlCol="0">
            <a:spAutoFit/>
          </a:bodyPr>
          <a:lstStyle/>
          <a:p>
            <a:pPr marL="285750" indent="-285750">
              <a:buFont typeface="Wingdings" panose="05000000000000000000" pitchFamily="2" charset="2"/>
              <a:buChar char="§"/>
            </a:pPr>
            <a:r>
              <a:rPr lang="es-CO" sz="1400" dirty="0"/>
              <a:t>2 de los eventos down que se presentaron en los servidores, se deben a las actividades programadas para la depuración de auditorías y al paso de datafile/tempfile en los servidores famrosv01 y sfamrosv03. </a:t>
            </a:r>
          </a:p>
          <a:p>
            <a:pPr marL="285750" indent="-285750">
              <a:buFont typeface="Wingdings" panose="05000000000000000000" pitchFamily="2" charset="2"/>
              <a:buChar char="§"/>
            </a:pPr>
            <a:r>
              <a:rPr lang="es-CO" sz="1400" dirty="0"/>
              <a:t>1 de los eventos down presentados durante el mes fue debido a problemas con la red de internet.</a:t>
            </a:r>
          </a:p>
        </p:txBody>
      </p:sp>
    </p:spTree>
    <p:extLst>
      <p:ext uri="{BB962C8B-B14F-4D97-AF65-F5344CB8AC3E}">
        <p14:creationId xmlns:p14="http://schemas.microsoft.com/office/powerpoint/2010/main" val="9612740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0D6E63F-276A-4235-BA61-87338EA87822}"/>
              </a:ext>
            </a:extLst>
          </p:cNvPr>
          <p:cNvSpPr/>
          <p:nvPr/>
        </p:nvSpPr>
        <p:spPr>
          <a:xfrm>
            <a:off x="824810" y="1040177"/>
            <a:ext cx="10740787" cy="400110"/>
          </a:xfrm>
          <a:prstGeom prst="rect">
            <a:avLst/>
          </a:prstGeom>
        </p:spPr>
        <p:txBody>
          <a:bodyPr wrap="square">
            <a:spAutoFit/>
          </a:bodyPr>
          <a:lstStyle/>
          <a:p>
            <a:pPr algn="ctr"/>
            <a:r>
              <a:rPr lang="es-CO" sz="2000" dirty="0"/>
              <a:t>Estado de Capacidad de almacenamiento para el grupo de servidores Alcaldía de Rionegro.</a:t>
            </a:r>
            <a:endParaRPr lang="es-CO" sz="2000" dirty="0">
              <a:solidFill>
                <a:srgbClr val="FF0000"/>
              </a:solidFill>
            </a:endParaRPr>
          </a:p>
        </p:txBody>
      </p:sp>
      <p:sp>
        <p:nvSpPr>
          <p:cNvPr id="7" name="Rectángulo 6">
            <a:extLst>
              <a:ext uri="{FF2B5EF4-FFF2-40B4-BE49-F238E27FC236}">
                <a16:creationId xmlns:a16="http://schemas.microsoft.com/office/drawing/2014/main" id="{3F5A3C4F-BDAE-4C47-A0A0-31AB3E831AD3}"/>
              </a:ext>
            </a:extLst>
          </p:cNvPr>
          <p:cNvSpPr/>
          <p:nvPr/>
        </p:nvSpPr>
        <p:spPr>
          <a:xfrm>
            <a:off x="384313" y="277856"/>
            <a:ext cx="9095303" cy="553998"/>
          </a:xfrm>
          <a:prstGeom prst="rect">
            <a:avLst/>
          </a:prstGeom>
        </p:spPr>
        <p:txBody>
          <a:bodyPr wrap="square">
            <a:spAutoFit/>
          </a:bodyPr>
          <a:lstStyle/>
          <a:p>
            <a:r>
              <a:rPr lang="es-ES_tradnl" sz="3000" b="1" dirty="0">
                <a:latin typeface="Coolvetica" charset="0"/>
                <a:ea typeface="Coolvetica" charset="0"/>
                <a:cs typeface="Coolvetica" charset="0"/>
              </a:rPr>
              <a:t>Gestión de la capacidad</a:t>
            </a:r>
          </a:p>
        </p:txBody>
      </p:sp>
      <p:pic>
        <p:nvPicPr>
          <p:cNvPr id="3" name="Imagen 2">
            <a:extLst>
              <a:ext uri="{FF2B5EF4-FFF2-40B4-BE49-F238E27FC236}">
                <a16:creationId xmlns:a16="http://schemas.microsoft.com/office/drawing/2014/main" id="{FB49372B-5643-AD40-08AA-2556E8B41C2E}"/>
              </a:ext>
            </a:extLst>
          </p:cNvPr>
          <p:cNvPicPr>
            <a:picLocks noChangeAspect="1"/>
          </p:cNvPicPr>
          <p:nvPr/>
        </p:nvPicPr>
        <p:blipFill>
          <a:blip r:embed="rId3"/>
          <a:stretch>
            <a:fillRect/>
          </a:stretch>
        </p:blipFill>
        <p:spPr>
          <a:xfrm>
            <a:off x="1716577" y="1580815"/>
            <a:ext cx="8957252" cy="4545347"/>
          </a:xfrm>
          <a:prstGeom prst="rect">
            <a:avLst/>
          </a:prstGeom>
        </p:spPr>
      </p:pic>
    </p:spTree>
    <p:extLst>
      <p:ext uri="{BB962C8B-B14F-4D97-AF65-F5344CB8AC3E}">
        <p14:creationId xmlns:p14="http://schemas.microsoft.com/office/powerpoint/2010/main" val="27390083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319692" y="316789"/>
            <a:ext cx="9095303" cy="553998"/>
          </a:xfrm>
          <a:prstGeom prst="rect">
            <a:avLst/>
          </a:prstGeom>
        </p:spPr>
        <p:txBody>
          <a:bodyPr wrap="square">
            <a:spAutoFit/>
          </a:bodyPr>
          <a:lstStyle/>
          <a:p>
            <a:r>
              <a:rPr lang="es-ES_tradnl" sz="3000" b="1" dirty="0">
                <a:latin typeface="Coolvetica" charset="0"/>
                <a:ea typeface="Coolvetica" charset="0"/>
                <a:cs typeface="Coolvetica" charset="0"/>
              </a:rPr>
              <a:t>Gestión de la capacidad</a:t>
            </a:r>
          </a:p>
        </p:txBody>
      </p:sp>
      <p:sp>
        <p:nvSpPr>
          <p:cNvPr id="11" name="TextBox 10">
            <a:extLst>
              <a:ext uri="{FF2B5EF4-FFF2-40B4-BE49-F238E27FC236}">
                <a16:creationId xmlns:a16="http://schemas.microsoft.com/office/drawing/2014/main" id="{D9A364C4-C1C7-4E6F-B9FD-5E87CBC58418}"/>
              </a:ext>
            </a:extLst>
          </p:cNvPr>
          <p:cNvSpPr txBox="1"/>
          <p:nvPr/>
        </p:nvSpPr>
        <p:spPr>
          <a:xfrm>
            <a:off x="319692" y="1267951"/>
            <a:ext cx="11552616" cy="677108"/>
          </a:xfrm>
          <a:prstGeom prst="rect">
            <a:avLst/>
          </a:prstGeom>
          <a:noFill/>
        </p:spPr>
        <p:txBody>
          <a:bodyPr wrap="square" rtlCol="0">
            <a:spAutoFit/>
          </a:bodyPr>
          <a:lstStyle/>
          <a:p>
            <a:r>
              <a:rPr lang="es-CO" sz="1900" dirty="0"/>
              <a:t>Resumen de rendimiento general en los servidores sv01, sv02,sv03 </a:t>
            </a:r>
            <a:r>
              <a:rPr lang="es-CO" sz="1900" b="1" i="1" dirty="0"/>
              <a:t>(disponibilidad, espacio usado, memoria y cpu), </a:t>
            </a:r>
            <a:r>
              <a:rPr lang="es-CO" sz="1900" dirty="0"/>
              <a:t>sin novedad.</a:t>
            </a:r>
            <a:endParaRPr lang="es-CO" sz="1900" dirty="0">
              <a:solidFill>
                <a:srgbClr val="FF0000"/>
              </a:solidFill>
            </a:endParaRPr>
          </a:p>
        </p:txBody>
      </p:sp>
      <p:sp>
        <p:nvSpPr>
          <p:cNvPr id="9" name="Rectángulo 8">
            <a:extLst>
              <a:ext uri="{FF2B5EF4-FFF2-40B4-BE49-F238E27FC236}">
                <a16:creationId xmlns:a16="http://schemas.microsoft.com/office/drawing/2014/main" id="{981DA32C-3F25-4A15-A518-7A64262954AA}"/>
              </a:ext>
            </a:extLst>
          </p:cNvPr>
          <p:cNvSpPr/>
          <p:nvPr/>
        </p:nvSpPr>
        <p:spPr>
          <a:xfrm>
            <a:off x="5933440" y="2753476"/>
            <a:ext cx="619760" cy="10260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2" name="Rectángulo 11">
            <a:extLst>
              <a:ext uri="{FF2B5EF4-FFF2-40B4-BE49-F238E27FC236}">
                <a16:creationId xmlns:a16="http://schemas.microsoft.com/office/drawing/2014/main" id="{B44C1C28-AB6C-45BA-8902-DA39A7C07819}"/>
              </a:ext>
            </a:extLst>
          </p:cNvPr>
          <p:cNvSpPr/>
          <p:nvPr/>
        </p:nvSpPr>
        <p:spPr>
          <a:xfrm>
            <a:off x="5933440" y="5051118"/>
            <a:ext cx="619760" cy="10260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pic>
        <p:nvPicPr>
          <p:cNvPr id="3" name="Imagen 2">
            <a:extLst>
              <a:ext uri="{FF2B5EF4-FFF2-40B4-BE49-F238E27FC236}">
                <a16:creationId xmlns:a16="http://schemas.microsoft.com/office/drawing/2014/main" id="{3911DE53-5303-190C-B8BB-524A9F74DB23}"/>
              </a:ext>
            </a:extLst>
          </p:cNvPr>
          <p:cNvPicPr>
            <a:picLocks noChangeAspect="1"/>
          </p:cNvPicPr>
          <p:nvPr/>
        </p:nvPicPr>
        <p:blipFill>
          <a:blip r:embed="rId3"/>
          <a:stretch>
            <a:fillRect/>
          </a:stretch>
        </p:blipFill>
        <p:spPr>
          <a:xfrm>
            <a:off x="415485" y="1989303"/>
            <a:ext cx="11331534" cy="2716740"/>
          </a:xfrm>
          <a:prstGeom prst="rect">
            <a:avLst/>
          </a:prstGeom>
        </p:spPr>
      </p:pic>
    </p:spTree>
    <p:extLst>
      <p:ext uri="{BB962C8B-B14F-4D97-AF65-F5344CB8AC3E}">
        <p14:creationId xmlns:p14="http://schemas.microsoft.com/office/powerpoint/2010/main" val="6074001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0D6E63F-276A-4235-BA61-87338EA87822}"/>
              </a:ext>
            </a:extLst>
          </p:cNvPr>
          <p:cNvSpPr/>
          <p:nvPr/>
        </p:nvSpPr>
        <p:spPr>
          <a:xfrm>
            <a:off x="965299" y="1558886"/>
            <a:ext cx="10261402" cy="1015663"/>
          </a:xfrm>
          <a:prstGeom prst="rect">
            <a:avLst/>
          </a:prstGeom>
        </p:spPr>
        <p:txBody>
          <a:bodyPr wrap="square">
            <a:spAutoFit/>
          </a:bodyPr>
          <a:lstStyle/>
          <a:p>
            <a:pPr algn="just"/>
            <a:r>
              <a:rPr lang="es-CO" sz="2000" dirty="0"/>
              <a:t> Capacidad de almacenamiento para albergar los respaldos RMAN y datapump desde la NAS //192.168.0.52/F$/rmandb para los servidores SV01, SV02, SV03 al 96% con retención de 7 días, se procedió con la respectiva depuración de esta unidad compartida.</a:t>
            </a:r>
            <a:endParaRPr lang="es-CO" sz="2000" dirty="0">
              <a:solidFill>
                <a:srgbClr val="FF0000"/>
              </a:solidFill>
            </a:endParaRPr>
          </a:p>
        </p:txBody>
      </p:sp>
      <p:sp>
        <p:nvSpPr>
          <p:cNvPr id="7" name="Rectángulo 6">
            <a:extLst>
              <a:ext uri="{FF2B5EF4-FFF2-40B4-BE49-F238E27FC236}">
                <a16:creationId xmlns:a16="http://schemas.microsoft.com/office/drawing/2014/main" id="{3F5A3C4F-BDAE-4C47-A0A0-31AB3E831AD3}"/>
              </a:ext>
            </a:extLst>
          </p:cNvPr>
          <p:cNvSpPr/>
          <p:nvPr/>
        </p:nvSpPr>
        <p:spPr>
          <a:xfrm>
            <a:off x="593411" y="482871"/>
            <a:ext cx="9095303" cy="553998"/>
          </a:xfrm>
          <a:prstGeom prst="rect">
            <a:avLst/>
          </a:prstGeom>
        </p:spPr>
        <p:txBody>
          <a:bodyPr wrap="square">
            <a:spAutoFit/>
          </a:bodyPr>
          <a:lstStyle/>
          <a:p>
            <a:r>
              <a:rPr lang="es-ES_tradnl" sz="3000" b="1" dirty="0">
                <a:latin typeface="Coolvetica" charset="0"/>
                <a:ea typeface="Coolvetica" charset="0"/>
                <a:cs typeface="Coolvetica" charset="0"/>
              </a:rPr>
              <a:t>Gestión de la capacidad</a:t>
            </a:r>
          </a:p>
        </p:txBody>
      </p:sp>
      <p:pic>
        <p:nvPicPr>
          <p:cNvPr id="6" name="Imagen 5">
            <a:extLst>
              <a:ext uri="{FF2B5EF4-FFF2-40B4-BE49-F238E27FC236}">
                <a16:creationId xmlns:a16="http://schemas.microsoft.com/office/drawing/2014/main" id="{561600D2-6FA3-01BC-13E0-3DC674240A6B}"/>
              </a:ext>
            </a:extLst>
          </p:cNvPr>
          <p:cNvPicPr>
            <a:picLocks noChangeAspect="1"/>
          </p:cNvPicPr>
          <p:nvPr/>
        </p:nvPicPr>
        <p:blipFill>
          <a:blip r:embed="rId3"/>
          <a:stretch>
            <a:fillRect/>
          </a:stretch>
        </p:blipFill>
        <p:spPr>
          <a:xfrm>
            <a:off x="2909611" y="2860591"/>
            <a:ext cx="6372779" cy="1552575"/>
          </a:xfrm>
          <a:prstGeom prst="rect">
            <a:avLst/>
          </a:prstGeom>
        </p:spPr>
      </p:pic>
    </p:spTree>
    <p:extLst>
      <p:ext uri="{BB962C8B-B14F-4D97-AF65-F5344CB8AC3E}">
        <p14:creationId xmlns:p14="http://schemas.microsoft.com/office/powerpoint/2010/main" val="38956367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a:extLst>
              <a:ext uri="{FF2B5EF4-FFF2-40B4-BE49-F238E27FC236}">
                <a16:creationId xmlns:a16="http://schemas.microsoft.com/office/drawing/2014/main" id="{86B324CC-2622-4A76-B11A-7C30EEC2F709}"/>
              </a:ext>
            </a:extLst>
          </p:cNvPr>
          <p:cNvSpPr/>
          <p:nvPr/>
        </p:nvSpPr>
        <p:spPr>
          <a:xfrm>
            <a:off x="481576" y="390397"/>
            <a:ext cx="9095303" cy="553998"/>
          </a:xfrm>
          <a:prstGeom prst="rect">
            <a:avLst/>
          </a:prstGeom>
        </p:spPr>
        <p:txBody>
          <a:bodyPr wrap="square">
            <a:spAutoFit/>
          </a:bodyPr>
          <a:lstStyle/>
          <a:p>
            <a:r>
              <a:rPr lang="es-ES_tradnl" sz="3000" b="1" dirty="0">
                <a:latin typeface="Coolvetica" charset="0"/>
                <a:ea typeface="Coolvetica" charset="0"/>
                <a:cs typeface="Coolvetica" charset="0"/>
              </a:rPr>
              <a:t>Gestión de la capacidad - SV01 BD orario </a:t>
            </a:r>
          </a:p>
        </p:txBody>
      </p:sp>
      <p:sp>
        <p:nvSpPr>
          <p:cNvPr id="6" name="Rectangle 1">
            <a:extLst>
              <a:ext uri="{FF2B5EF4-FFF2-40B4-BE49-F238E27FC236}">
                <a16:creationId xmlns:a16="http://schemas.microsoft.com/office/drawing/2014/main" id="{18C7D2DB-AD68-4F9E-A9D6-24DB7839C8A2}"/>
              </a:ext>
            </a:extLst>
          </p:cNvPr>
          <p:cNvSpPr>
            <a:spLocks noChangeArrowheads="1"/>
          </p:cNvSpPr>
          <p:nvPr/>
        </p:nvSpPr>
        <p:spPr bwMode="auto">
          <a:xfrm>
            <a:off x="481575" y="944395"/>
            <a:ext cx="9384319" cy="10142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5000" rIns="90000" bIns="45000">
            <a:spAutoFit/>
          </a:bodyPr>
          <a:lstStyle>
            <a:lvl1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1pPr>
            <a:lvl2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2pPr>
            <a:lvl3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3pPr>
            <a:lvl4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4pPr>
            <a:lvl5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9pPr>
          </a:lstStyle>
          <a:p>
            <a:pPr marL="12700">
              <a:lnSpc>
                <a:spcPct val="100000"/>
              </a:lnSpc>
              <a:spcBef>
                <a:spcPts val="100"/>
              </a:spcBef>
            </a:pPr>
            <a:r>
              <a:rPr lang="es-ES" sz="2000" spc="-10" dirty="0">
                <a:latin typeface="Carlito"/>
                <a:cs typeface="Carlito"/>
              </a:rPr>
              <a:t>Estado </a:t>
            </a:r>
            <a:r>
              <a:rPr lang="es-ES" sz="2000" dirty="0">
                <a:latin typeface="Carlito"/>
                <a:cs typeface="Carlito"/>
              </a:rPr>
              <a:t>de Capacidad de </a:t>
            </a:r>
            <a:r>
              <a:rPr lang="es-ES" sz="2000" spc="-5" dirty="0">
                <a:latin typeface="Carlito"/>
                <a:cs typeface="Carlito"/>
              </a:rPr>
              <a:t>almacenamiento </a:t>
            </a:r>
            <a:r>
              <a:rPr lang="es-ES" sz="2000" spc="-10" dirty="0">
                <a:latin typeface="Carlito"/>
                <a:cs typeface="Carlito"/>
              </a:rPr>
              <a:t>para </a:t>
            </a:r>
            <a:r>
              <a:rPr lang="es-ES" sz="2000" dirty="0">
                <a:latin typeface="Carlito"/>
                <a:cs typeface="Carlito"/>
              </a:rPr>
              <a:t>la base de datos.</a:t>
            </a:r>
          </a:p>
          <a:p>
            <a:pPr marL="12700">
              <a:lnSpc>
                <a:spcPct val="100000"/>
              </a:lnSpc>
            </a:pPr>
            <a:r>
              <a:rPr lang="es-ES" sz="2000" spc="-5" dirty="0">
                <a:latin typeface="Carlito"/>
                <a:cs typeface="Carlito"/>
              </a:rPr>
              <a:t>Actualmente </a:t>
            </a:r>
            <a:r>
              <a:rPr lang="es-ES" sz="2000" dirty="0">
                <a:latin typeface="Carlito"/>
                <a:cs typeface="Carlito"/>
              </a:rPr>
              <a:t>la </a:t>
            </a:r>
            <a:r>
              <a:rPr lang="es-ES" sz="2000" spc="-5" dirty="0">
                <a:latin typeface="Carlito"/>
                <a:cs typeface="Carlito"/>
              </a:rPr>
              <a:t>base de </a:t>
            </a:r>
            <a:r>
              <a:rPr lang="es-ES" sz="2000" spc="-10" dirty="0">
                <a:latin typeface="Carlito"/>
                <a:cs typeface="Carlito"/>
              </a:rPr>
              <a:t>datos </a:t>
            </a:r>
            <a:r>
              <a:rPr lang="es-ES" sz="2000" spc="-5" dirty="0">
                <a:latin typeface="Carlito"/>
                <a:cs typeface="Carlito"/>
              </a:rPr>
              <a:t>cuenta </a:t>
            </a:r>
            <a:r>
              <a:rPr lang="es-ES" sz="2000" spc="-10" dirty="0">
                <a:latin typeface="Carlito"/>
                <a:cs typeface="Carlito"/>
              </a:rPr>
              <a:t>con </a:t>
            </a:r>
            <a:r>
              <a:rPr lang="es-ES" sz="2000" spc="-5" dirty="0">
                <a:latin typeface="Carlito"/>
                <a:cs typeface="Carlito"/>
              </a:rPr>
              <a:t>un almacenamiento </a:t>
            </a:r>
            <a:r>
              <a:rPr lang="es-ES" sz="2000" dirty="0">
                <a:latin typeface="Carlito"/>
                <a:cs typeface="Carlito"/>
              </a:rPr>
              <a:t>asignado </a:t>
            </a:r>
            <a:r>
              <a:rPr lang="es-ES" sz="2000" spc="-5" dirty="0">
                <a:latin typeface="Carlito"/>
                <a:cs typeface="Carlito"/>
              </a:rPr>
              <a:t>de 498 G</a:t>
            </a:r>
            <a:r>
              <a:rPr lang="es-ES" sz="2000" spc="-10" dirty="0">
                <a:latin typeface="Carlito"/>
                <a:cs typeface="Carlito"/>
              </a:rPr>
              <a:t>B</a:t>
            </a:r>
            <a:r>
              <a:rPr lang="es-ES" sz="2000" spc="-5" dirty="0">
                <a:latin typeface="Carlito"/>
                <a:cs typeface="Carlito"/>
              </a:rPr>
              <a:t>. </a:t>
            </a:r>
            <a:r>
              <a:rPr lang="es-ES" sz="2000" b="1" spc="-10" dirty="0">
                <a:latin typeface="Carlito"/>
                <a:cs typeface="Carlito"/>
              </a:rPr>
              <a:t>Contando con </a:t>
            </a:r>
            <a:r>
              <a:rPr lang="es-ES" sz="2000" b="1" dirty="0">
                <a:latin typeface="Carlito"/>
                <a:cs typeface="Carlito"/>
              </a:rPr>
              <a:t>un </a:t>
            </a:r>
            <a:r>
              <a:rPr lang="es-ES" sz="2000" b="1" spc="-5" dirty="0">
                <a:latin typeface="Carlito"/>
                <a:cs typeface="Carlito"/>
              </a:rPr>
              <a:t>espacio </a:t>
            </a:r>
            <a:r>
              <a:rPr lang="es-ES" sz="2000" b="1" dirty="0">
                <a:latin typeface="Carlito"/>
                <a:cs typeface="Carlito"/>
              </a:rPr>
              <a:t>disponible </a:t>
            </a:r>
            <a:r>
              <a:rPr lang="es-ES" sz="2000" b="1" spc="-5" dirty="0">
                <a:latin typeface="Carlito"/>
                <a:cs typeface="Carlito"/>
              </a:rPr>
              <a:t>en </a:t>
            </a:r>
            <a:r>
              <a:rPr lang="es-ES" sz="2000" b="1" dirty="0">
                <a:latin typeface="Carlito"/>
                <a:cs typeface="Carlito"/>
              </a:rPr>
              <a:t>filesystem </a:t>
            </a:r>
            <a:r>
              <a:rPr lang="es-ES" sz="2000" b="1" spc="-10" dirty="0">
                <a:latin typeface="Carlito"/>
                <a:cs typeface="Carlito"/>
              </a:rPr>
              <a:t>aproximado </a:t>
            </a:r>
            <a:r>
              <a:rPr lang="es-ES" sz="2000" b="1" spc="-5" dirty="0">
                <a:latin typeface="Carlito"/>
                <a:cs typeface="Carlito"/>
              </a:rPr>
              <a:t>de 51 GB</a:t>
            </a:r>
            <a:r>
              <a:rPr lang="es-ES" sz="2000" spc="-5" dirty="0">
                <a:latin typeface="Carlito"/>
                <a:cs typeface="Carlito"/>
              </a:rPr>
              <a:t>. </a:t>
            </a:r>
            <a:endParaRPr lang="es-ES" sz="2000" dirty="0">
              <a:latin typeface="Carlito"/>
              <a:cs typeface="Carlito"/>
            </a:endParaRPr>
          </a:p>
        </p:txBody>
      </p:sp>
      <p:sp>
        <p:nvSpPr>
          <p:cNvPr id="2" name="CuadroTexto 1">
            <a:extLst>
              <a:ext uri="{FF2B5EF4-FFF2-40B4-BE49-F238E27FC236}">
                <a16:creationId xmlns:a16="http://schemas.microsoft.com/office/drawing/2014/main" id="{6F7EB08B-2774-0850-8AC4-05E8B4E10952}"/>
              </a:ext>
            </a:extLst>
          </p:cNvPr>
          <p:cNvSpPr txBox="1"/>
          <p:nvPr/>
        </p:nvSpPr>
        <p:spPr>
          <a:xfrm>
            <a:off x="8991600" y="2514600"/>
            <a:ext cx="2667000" cy="2215991"/>
          </a:xfrm>
          <a:prstGeom prst="rect">
            <a:avLst/>
          </a:prstGeom>
          <a:noFill/>
        </p:spPr>
        <p:txBody>
          <a:bodyPr wrap="square" rtlCol="0">
            <a:spAutoFit/>
          </a:bodyPr>
          <a:lstStyle/>
          <a:p>
            <a:pPr marL="12700" algn="just">
              <a:lnSpc>
                <a:spcPct val="100000"/>
              </a:lnSpc>
              <a:spcBef>
                <a:spcPts val="100"/>
              </a:spcBef>
            </a:pPr>
            <a:r>
              <a:rPr lang="es-ES" sz="1500" spc="-10" dirty="0">
                <a:latin typeface="Carlito"/>
                <a:cs typeface="Carlito"/>
              </a:rPr>
              <a:t>La base de datos orario con espacio reservado de </a:t>
            </a:r>
            <a:r>
              <a:rPr lang="es-ES" sz="1500" b="1" spc="-10" dirty="0">
                <a:latin typeface="Carlito"/>
                <a:cs typeface="Carlito"/>
              </a:rPr>
              <a:t>495566 MB</a:t>
            </a:r>
            <a:r>
              <a:rPr lang="es-ES" sz="1500" spc="-10" dirty="0">
                <a:latin typeface="Carlito"/>
                <a:cs typeface="Carlito"/>
              </a:rPr>
              <a:t>, está utilizando un aproximado de </a:t>
            </a:r>
            <a:r>
              <a:rPr lang="es-ES" sz="1500" b="1" spc="-10" dirty="0">
                <a:latin typeface="Carlito"/>
                <a:cs typeface="Carlito"/>
              </a:rPr>
              <a:t>388859 MB</a:t>
            </a:r>
            <a:r>
              <a:rPr lang="es-ES" sz="1500" spc="-10" dirty="0">
                <a:latin typeface="Carlito"/>
                <a:cs typeface="Carlito"/>
              </a:rPr>
              <a:t>, con espacio libre de </a:t>
            </a:r>
            <a:r>
              <a:rPr lang="es-ES" sz="1500" b="1" spc="-10" dirty="0">
                <a:latin typeface="Carlito"/>
                <a:cs typeface="Carlito"/>
              </a:rPr>
              <a:t>106707 MB</a:t>
            </a:r>
            <a:r>
              <a:rPr lang="es-ES" sz="1500" spc="-10" dirty="0">
                <a:latin typeface="Carlito"/>
                <a:cs typeface="Carlito"/>
              </a:rPr>
              <a:t>, contando con un espacio disponible en filesystem /datos aproximado de </a:t>
            </a:r>
            <a:r>
              <a:rPr lang="es-ES" sz="1500" b="1" spc="-10" dirty="0">
                <a:latin typeface="Carlito"/>
                <a:cs typeface="Carlito"/>
              </a:rPr>
              <a:t>51 GB.</a:t>
            </a:r>
            <a:endParaRPr lang="es-ES" sz="1500" b="1" dirty="0">
              <a:latin typeface="Carlito"/>
              <a:cs typeface="Carlito"/>
            </a:endParaRPr>
          </a:p>
          <a:p>
            <a:endParaRPr lang="es-CO" dirty="0"/>
          </a:p>
        </p:txBody>
      </p:sp>
      <p:graphicFrame>
        <p:nvGraphicFramePr>
          <p:cNvPr id="5" name="Gráfico 4">
            <a:extLst>
              <a:ext uri="{FF2B5EF4-FFF2-40B4-BE49-F238E27FC236}">
                <a16:creationId xmlns:a16="http://schemas.microsoft.com/office/drawing/2014/main" id="{00000000-0008-0000-0200-000002000000}"/>
              </a:ext>
            </a:extLst>
          </p:cNvPr>
          <p:cNvGraphicFramePr>
            <a:graphicFrameLocks/>
          </p:cNvGraphicFramePr>
          <p:nvPr>
            <p:extLst>
              <p:ext uri="{D42A27DB-BD31-4B8C-83A1-F6EECF244321}">
                <p14:modId xmlns:p14="http://schemas.microsoft.com/office/powerpoint/2010/main" val="1994757789"/>
              </p:ext>
            </p:extLst>
          </p:nvPr>
        </p:nvGraphicFramePr>
        <p:xfrm>
          <a:off x="533400" y="2321653"/>
          <a:ext cx="8676094" cy="292172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7884844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356782" y="277856"/>
            <a:ext cx="7620409" cy="553998"/>
          </a:xfrm>
          <a:prstGeom prst="rect">
            <a:avLst/>
          </a:prstGeom>
        </p:spPr>
        <p:txBody>
          <a:bodyPr wrap="square">
            <a:spAutoFit/>
          </a:bodyPr>
          <a:lstStyle/>
          <a:p>
            <a:r>
              <a:rPr lang="es-ES_tradnl" sz="3000" b="1" dirty="0">
                <a:latin typeface="Coolvetica" charset="0"/>
                <a:ea typeface="Coolvetica" charset="0"/>
                <a:cs typeface="Coolvetica" charset="0"/>
              </a:rPr>
              <a:t>Capacidad de Base de Datos - SV01 orario </a:t>
            </a:r>
          </a:p>
        </p:txBody>
      </p:sp>
      <p:sp>
        <p:nvSpPr>
          <p:cNvPr id="3" name="TextBox 2">
            <a:extLst>
              <a:ext uri="{FF2B5EF4-FFF2-40B4-BE49-F238E27FC236}">
                <a16:creationId xmlns:a16="http://schemas.microsoft.com/office/drawing/2014/main" id="{9A347222-7D70-40DA-BBB1-9838D057A758}"/>
              </a:ext>
            </a:extLst>
          </p:cNvPr>
          <p:cNvSpPr txBox="1"/>
          <p:nvPr/>
        </p:nvSpPr>
        <p:spPr>
          <a:xfrm>
            <a:off x="356782" y="992848"/>
            <a:ext cx="10469817" cy="707886"/>
          </a:xfrm>
          <a:prstGeom prst="rect">
            <a:avLst/>
          </a:prstGeom>
          <a:noFill/>
        </p:spPr>
        <p:txBody>
          <a:bodyPr wrap="square" rtlCol="0">
            <a:spAutoFit/>
          </a:bodyPr>
          <a:lstStyle/>
          <a:p>
            <a:r>
              <a:rPr lang="es-CO" sz="2000" dirty="0"/>
              <a:t>Se evidencian comportamientos normales y la capacidad actual soporta la operación de servicio. Los tablespace con porcentaje de uso superior al 90 % presentan autoextend activo.</a:t>
            </a:r>
          </a:p>
        </p:txBody>
      </p:sp>
      <p:pic>
        <p:nvPicPr>
          <p:cNvPr id="9" name="Imagen 8">
            <a:extLst>
              <a:ext uri="{FF2B5EF4-FFF2-40B4-BE49-F238E27FC236}">
                <a16:creationId xmlns:a16="http://schemas.microsoft.com/office/drawing/2014/main" id="{737AF678-761C-E87A-D214-8108BCA02786}"/>
              </a:ext>
            </a:extLst>
          </p:cNvPr>
          <p:cNvPicPr>
            <a:picLocks noChangeAspect="1"/>
          </p:cNvPicPr>
          <p:nvPr/>
        </p:nvPicPr>
        <p:blipFill>
          <a:blip r:embed="rId2"/>
          <a:stretch>
            <a:fillRect/>
          </a:stretch>
        </p:blipFill>
        <p:spPr>
          <a:xfrm>
            <a:off x="327283" y="1776461"/>
            <a:ext cx="5541771" cy="3415513"/>
          </a:xfrm>
          <a:prstGeom prst="rect">
            <a:avLst/>
          </a:prstGeom>
        </p:spPr>
      </p:pic>
      <p:pic>
        <p:nvPicPr>
          <p:cNvPr id="11" name="Imagen 10">
            <a:extLst>
              <a:ext uri="{FF2B5EF4-FFF2-40B4-BE49-F238E27FC236}">
                <a16:creationId xmlns:a16="http://schemas.microsoft.com/office/drawing/2014/main" id="{11CB8EF4-4CCB-68F9-B6AC-FDAFB2F1B5DC}"/>
              </a:ext>
            </a:extLst>
          </p:cNvPr>
          <p:cNvPicPr>
            <a:picLocks noChangeAspect="1"/>
          </p:cNvPicPr>
          <p:nvPr/>
        </p:nvPicPr>
        <p:blipFill>
          <a:blip r:embed="rId3"/>
          <a:stretch>
            <a:fillRect/>
          </a:stretch>
        </p:blipFill>
        <p:spPr>
          <a:xfrm>
            <a:off x="6033828" y="1776461"/>
            <a:ext cx="5772276" cy="2794626"/>
          </a:xfrm>
          <a:prstGeom prst="rect">
            <a:avLst/>
          </a:prstGeom>
        </p:spPr>
      </p:pic>
    </p:spTree>
    <p:extLst>
      <p:ext uri="{BB962C8B-B14F-4D97-AF65-F5344CB8AC3E}">
        <p14:creationId xmlns:p14="http://schemas.microsoft.com/office/powerpoint/2010/main" val="36239745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D2DBE6-96C5-45C3-ACA6-D750BC501C34}"/>
              </a:ext>
            </a:extLst>
          </p:cNvPr>
          <p:cNvSpPr>
            <a:spLocks noGrp="1"/>
          </p:cNvSpPr>
          <p:nvPr>
            <p:ph type="title"/>
          </p:nvPr>
        </p:nvSpPr>
        <p:spPr>
          <a:xfrm>
            <a:off x="197633" y="739581"/>
            <a:ext cx="9729392" cy="507831"/>
          </a:xfrm>
        </p:spPr>
        <p:txBody>
          <a:bodyPr wrap="square">
            <a:spAutoFit/>
          </a:bodyPr>
          <a:lstStyle/>
          <a:p>
            <a:r>
              <a:rPr lang="es-US" sz="3000" b="1" dirty="0">
                <a:latin typeface="Coolvetica" charset="0"/>
              </a:rPr>
              <a:t>Estrategia de Backups servidor SFAMROSV01 – SV02 – SV03 </a:t>
            </a:r>
            <a:endParaRPr lang="es-CO" sz="3000" b="1" dirty="0">
              <a:latin typeface="Coolvetica" charset="0"/>
            </a:endParaRPr>
          </a:p>
        </p:txBody>
      </p:sp>
      <p:sp>
        <p:nvSpPr>
          <p:cNvPr id="3" name="Marcador de contenido 2">
            <a:extLst>
              <a:ext uri="{FF2B5EF4-FFF2-40B4-BE49-F238E27FC236}">
                <a16:creationId xmlns:a16="http://schemas.microsoft.com/office/drawing/2014/main" id="{DF058462-FED6-41E9-B926-CF0185176375}"/>
              </a:ext>
            </a:extLst>
          </p:cNvPr>
          <p:cNvSpPr>
            <a:spLocks noGrp="1"/>
          </p:cNvSpPr>
          <p:nvPr>
            <p:ph idx="1"/>
          </p:nvPr>
        </p:nvSpPr>
        <p:spPr>
          <a:xfrm>
            <a:off x="1421918" y="1468390"/>
            <a:ext cx="9107905" cy="468396"/>
          </a:xfrm>
        </p:spPr>
        <p:txBody>
          <a:bodyPr>
            <a:normAutofit lnSpcReduction="10000"/>
          </a:bodyPr>
          <a:lstStyle/>
          <a:p>
            <a:pPr algn="ctr"/>
            <a:r>
              <a:rPr lang="es-US" dirty="0"/>
              <a:t>Se tiene implementada la siguiente estrategia de backups:</a:t>
            </a:r>
            <a:endParaRPr lang="es-CO" dirty="0"/>
          </a:p>
        </p:txBody>
      </p:sp>
      <p:pic>
        <p:nvPicPr>
          <p:cNvPr id="4" name="Imagen 3">
            <a:extLst>
              <a:ext uri="{FF2B5EF4-FFF2-40B4-BE49-F238E27FC236}">
                <a16:creationId xmlns:a16="http://schemas.microsoft.com/office/drawing/2014/main" id="{30A9019F-F6DD-1436-A13F-838575228F2C}"/>
              </a:ext>
            </a:extLst>
          </p:cNvPr>
          <p:cNvPicPr>
            <a:picLocks noChangeAspect="1"/>
          </p:cNvPicPr>
          <p:nvPr/>
        </p:nvPicPr>
        <p:blipFill>
          <a:blip r:embed="rId2"/>
          <a:stretch>
            <a:fillRect/>
          </a:stretch>
        </p:blipFill>
        <p:spPr>
          <a:xfrm>
            <a:off x="2265068" y="1877794"/>
            <a:ext cx="7421604" cy="3491042"/>
          </a:xfrm>
          <a:prstGeom prst="rect">
            <a:avLst/>
          </a:prstGeom>
        </p:spPr>
      </p:pic>
    </p:spTree>
    <p:extLst>
      <p:ext uri="{BB962C8B-B14F-4D97-AF65-F5344CB8AC3E}">
        <p14:creationId xmlns:p14="http://schemas.microsoft.com/office/powerpoint/2010/main" val="29528701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415777" y="260745"/>
            <a:ext cx="8978946" cy="553998"/>
          </a:xfrm>
          <a:prstGeom prst="rect">
            <a:avLst/>
          </a:prstGeom>
        </p:spPr>
        <p:txBody>
          <a:bodyPr wrap="square">
            <a:spAutoFit/>
          </a:bodyPr>
          <a:lstStyle/>
          <a:p>
            <a:r>
              <a:rPr lang="es-ES_tradnl" sz="3000" b="1" dirty="0">
                <a:latin typeface="Coolvetica" charset="0"/>
                <a:ea typeface="Coolvetica" charset="0"/>
                <a:cs typeface="Coolvetica" charset="0"/>
              </a:rPr>
              <a:t>Backup Rman Base de Datos - SV01 orario </a:t>
            </a:r>
          </a:p>
        </p:txBody>
      </p:sp>
      <p:sp>
        <p:nvSpPr>
          <p:cNvPr id="13" name="TextBox 12">
            <a:extLst>
              <a:ext uri="{FF2B5EF4-FFF2-40B4-BE49-F238E27FC236}">
                <a16:creationId xmlns:a16="http://schemas.microsoft.com/office/drawing/2014/main" id="{9D6268E0-C5E5-4EF2-BD9F-B4CD51C20DB5}"/>
              </a:ext>
            </a:extLst>
          </p:cNvPr>
          <p:cNvSpPr txBox="1"/>
          <p:nvPr/>
        </p:nvSpPr>
        <p:spPr>
          <a:xfrm>
            <a:off x="4339333" y="1451650"/>
            <a:ext cx="3542829" cy="646331"/>
          </a:xfrm>
          <a:prstGeom prst="rect">
            <a:avLst/>
          </a:prstGeom>
          <a:noFill/>
        </p:spPr>
        <p:txBody>
          <a:bodyPr wrap="none" rtlCol="0">
            <a:spAutoFit/>
          </a:bodyPr>
          <a:lstStyle/>
          <a:p>
            <a:r>
              <a:rPr lang="es-CO" b="1" dirty="0"/>
              <a:t>Últimas tareas de backup revisadas</a:t>
            </a:r>
          </a:p>
        </p:txBody>
      </p:sp>
      <p:sp>
        <p:nvSpPr>
          <p:cNvPr id="7" name="TextBox 6">
            <a:extLst>
              <a:ext uri="{FF2B5EF4-FFF2-40B4-BE49-F238E27FC236}">
                <a16:creationId xmlns:a16="http://schemas.microsoft.com/office/drawing/2014/main" id="{5A0C294D-AE5D-478E-BB34-5F6045BAB064}"/>
              </a:ext>
            </a:extLst>
          </p:cNvPr>
          <p:cNvSpPr txBox="1"/>
          <p:nvPr/>
        </p:nvSpPr>
        <p:spPr>
          <a:xfrm>
            <a:off x="415777" y="873902"/>
            <a:ext cx="10649788" cy="400110"/>
          </a:xfrm>
          <a:prstGeom prst="rect">
            <a:avLst/>
          </a:prstGeom>
          <a:noFill/>
        </p:spPr>
        <p:txBody>
          <a:bodyPr wrap="square" rtlCol="0">
            <a:spAutoFit/>
          </a:bodyPr>
          <a:lstStyle/>
          <a:p>
            <a:r>
              <a:rPr lang="es-CO" sz="2000" dirty="0"/>
              <a:t>Tareas de backup full y archives ejecutadas al 100% en la última revisión realizada.</a:t>
            </a:r>
            <a:endParaRPr lang="es-CO" sz="2000" dirty="0">
              <a:solidFill>
                <a:srgbClr val="FF0000"/>
              </a:solidFill>
            </a:endParaRPr>
          </a:p>
        </p:txBody>
      </p:sp>
      <p:sp>
        <p:nvSpPr>
          <p:cNvPr id="9" name="Rectángulo 8">
            <a:extLst>
              <a:ext uri="{FF2B5EF4-FFF2-40B4-BE49-F238E27FC236}">
                <a16:creationId xmlns:a16="http://schemas.microsoft.com/office/drawing/2014/main" id="{20C08E15-BC27-4937-AC8A-A4F278D29404}"/>
              </a:ext>
            </a:extLst>
          </p:cNvPr>
          <p:cNvSpPr/>
          <p:nvPr/>
        </p:nvSpPr>
        <p:spPr>
          <a:xfrm>
            <a:off x="1290319" y="2434513"/>
            <a:ext cx="792481" cy="3184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pic>
        <p:nvPicPr>
          <p:cNvPr id="3" name="Imagen 2">
            <a:extLst>
              <a:ext uri="{FF2B5EF4-FFF2-40B4-BE49-F238E27FC236}">
                <a16:creationId xmlns:a16="http://schemas.microsoft.com/office/drawing/2014/main" id="{2F31DE5F-3348-7B80-0DC1-2C5733CD7A44}"/>
              </a:ext>
            </a:extLst>
          </p:cNvPr>
          <p:cNvPicPr>
            <a:picLocks noChangeAspect="1"/>
          </p:cNvPicPr>
          <p:nvPr/>
        </p:nvPicPr>
        <p:blipFill>
          <a:blip r:embed="rId3"/>
          <a:stretch>
            <a:fillRect/>
          </a:stretch>
        </p:blipFill>
        <p:spPr>
          <a:xfrm>
            <a:off x="1943560" y="1872980"/>
            <a:ext cx="8334375" cy="3705225"/>
          </a:xfrm>
          <a:prstGeom prst="rect">
            <a:avLst/>
          </a:prstGeom>
        </p:spPr>
      </p:pic>
    </p:spTree>
    <p:extLst>
      <p:ext uri="{BB962C8B-B14F-4D97-AF65-F5344CB8AC3E}">
        <p14:creationId xmlns:p14="http://schemas.microsoft.com/office/powerpoint/2010/main" val="32349185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476480" y="290669"/>
            <a:ext cx="8978946" cy="553998"/>
          </a:xfrm>
          <a:prstGeom prst="rect">
            <a:avLst/>
          </a:prstGeom>
        </p:spPr>
        <p:txBody>
          <a:bodyPr wrap="square">
            <a:spAutoFit/>
          </a:bodyPr>
          <a:lstStyle/>
          <a:p>
            <a:r>
              <a:rPr lang="es-ES_tradnl" sz="3000" b="1" dirty="0">
                <a:latin typeface="Coolvetica" charset="0"/>
                <a:ea typeface="Coolvetica" charset="0"/>
                <a:cs typeface="Coolvetica" charset="0"/>
              </a:rPr>
              <a:t>Backup RMAN - Export Base de Datos - SV01 orario </a:t>
            </a:r>
          </a:p>
        </p:txBody>
      </p:sp>
      <p:sp>
        <p:nvSpPr>
          <p:cNvPr id="3" name="TextBox 2">
            <a:extLst>
              <a:ext uri="{FF2B5EF4-FFF2-40B4-BE49-F238E27FC236}">
                <a16:creationId xmlns:a16="http://schemas.microsoft.com/office/drawing/2014/main" id="{9A347222-7D70-40DA-BBB1-9838D057A758}"/>
              </a:ext>
            </a:extLst>
          </p:cNvPr>
          <p:cNvSpPr txBox="1"/>
          <p:nvPr/>
        </p:nvSpPr>
        <p:spPr>
          <a:xfrm>
            <a:off x="476480" y="1156091"/>
            <a:ext cx="11353382" cy="1015663"/>
          </a:xfrm>
          <a:prstGeom prst="rect">
            <a:avLst/>
          </a:prstGeom>
          <a:noFill/>
        </p:spPr>
        <p:txBody>
          <a:bodyPr wrap="square" rtlCol="0">
            <a:spAutoFit/>
          </a:bodyPr>
          <a:lstStyle/>
          <a:p>
            <a:r>
              <a:rPr lang="es-CO" sz="2000" dirty="0"/>
              <a:t>Tareas de Backup ejecutadas al 100% en la última revisión realizada, Los export datapump se generan diariamente a las 19:10 y finalizan a las 21:33.</a:t>
            </a:r>
          </a:p>
          <a:p>
            <a:endParaRPr lang="es-CO" sz="2000" dirty="0"/>
          </a:p>
        </p:txBody>
      </p:sp>
      <p:sp>
        <p:nvSpPr>
          <p:cNvPr id="9" name="Rectángulo 8">
            <a:extLst>
              <a:ext uri="{FF2B5EF4-FFF2-40B4-BE49-F238E27FC236}">
                <a16:creationId xmlns:a16="http://schemas.microsoft.com/office/drawing/2014/main" id="{20C08E15-BC27-4937-AC8A-A4F278D29404}"/>
              </a:ext>
            </a:extLst>
          </p:cNvPr>
          <p:cNvSpPr/>
          <p:nvPr/>
        </p:nvSpPr>
        <p:spPr>
          <a:xfrm>
            <a:off x="1290319" y="2434513"/>
            <a:ext cx="792481" cy="3184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pic>
        <p:nvPicPr>
          <p:cNvPr id="4" name="Imagen 3">
            <a:extLst>
              <a:ext uri="{FF2B5EF4-FFF2-40B4-BE49-F238E27FC236}">
                <a16:creationId xmlns:a16="http://schemas.microsoft.com/office/drawing/2014/main" id="{622EAF31-548B-9835-B561-38B19F219950}"/>
              </a:ext>
            </a:extLst>
          </p:cNvPr>
          <p:cNvPicPr>
            <a:picLocks noChangeAspect="1"/>
          </p:cNvPicPr>
          <p:nvPr/>
        </p:nvPicPr>
        <p:blipFill>
          <a:blip r:embed="rId2"/>
          <a:stretch>
            <a:fillRect/>
          </a:stretch>
        </p:blipFill>
        <p:spPr>
          <a:xfrm>
            <a:off x="1239726" y="2171754"/>
            <a:ext cx="9826889" cy="2154410"/>
          </a:xfrm>
          <a:prstGeom prst="rect">
            <a:avLst/>
          </a:prstGeom>
        </p:spPr>
      </p:pic>
    </p:spTree>
    <p:extLst>
      <p:ext uri="{BB962C8B-B14F-4D97-AF65-F5344CB8AC3E}">
        <p14:creationId xmlns:p14="http://schemas.microsoft.com/office/powerpoint/2010/main" val="20051047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9C6737-51A7-46D2-A21D-022A61005357}"/>
              </a:ext>
            </a:extLst>
          </p:cNvPr>
          <p:cNvSpPr>
            <a:spLocks noGrp="1"/>
          </p:cNvSpPr>
          <p:nvPr>
            <p:ph type="title"/>
          </p:nvPr>
        </p:nvSpPr>
        <p:spPr>
          <a:xfrm>
            <a:off x="694518" y="660650"/>
            <a:ext cx="10515600" cy="553998"/>
          </a:xfrm>
        </p:spPr>
        <p:txBody>
          <a:bodyPr wrap="square">
            <a:spAutoFit/>
          </a:bodyPr>
          <a:lstStyle/>
          <a:p>
            <a:pPr>
              <a:lnSpc>
                <a:spcPct val="100000"/>
              </a:lnSpc>
              <a:spcBef>
                <a:spcPts val="0"/>
              </a:spcBef>
            </a:pPr>
            <a:r>
              <a:rPr lang="es-CO" sz="3000" b="1" dirty="0">
                <a:latin typeface="Coolvetica" charset="0"/>
              </a:rPr>
              <a:t>   ACTIVIDADES REALIZADAS</a:t>
            </a:r>
          </a:p>
        </p:txBody>
      </p:sp>
      <p:sp>
        <p:nvSpPr>
          <p:cNvPr id="3" name="CuadroTexto 2">
            <a:extLst>
              <a:ext uri="{FF2B5EF4-FFF2-40B4-BE49-F238E27FC236}">
                <a16:creationId xmlns:a16="http://schemas.microsoft.com/office/drawing/2014/main" id="{232881D6-C1E3-4EC3-8FEF-34DC3B1638B4}"/>
              </a:ext>
            </a:extLst>
          </p:cNvPr>
          <p:cNvSpPr txBox="1"/>
          <p:nvPr/>
        </p:nvSpPr>
        <p:spPr>
          <a:xfrm>
            <a:off x="917010" y="1550650"/>
            <a:ext cx="10293108" cy="1015663"/>
          </a:xfrm>
          <a:prstGeom prst="rect">
            <a:avLst/>
          </a:prstGeom>
          <a:noFill/>
        </p:spPr>
        <p:txBody>
          <a:bodyPr wrap="square" rtlCol="0">
            <a:spAutoFit/>
          </a:bodyPr>
          <a:lstStyle/>
          <a:p>
            <a:pPr marL="342900" indent="-342900" algn="just">
              <a:buFontTx/>
              <a:buAutoNum type="arabicPeriod"/>
              <a:defRPr/>
            </a:pPr>
            <a:r>
              <a:rPr lang="es-ES" sz="2000" dirty="0"/>
              <a:t>Mantenimiento de tablas CLI_SWP y X$MRIDS servidor sfamrosv03 para las bases de datos bdturnos y saymir</a:t>
            </a:r>
            <a:r>
              <a:rPr lang="es-CO" sz="2000" dirty="0">
                <a:solidFill>
                  <a:prstClr val="black"/>
                </a:solidFill>
                <a:latin typeface="Calibri" panose="020F0502020204030204"/>
              </a:rPr>
              <a:t>.</a:t>
            </a:r>
          </a:p>
          <a:p>
            <a:pPr marL="342900" indent="-342900" algn="just">
              <a:buFontTx/>
              <a:buAutoNum type="arabicPeriod"/>
              <a:defRPr/>
            </a:pPr>
            <a:r>
              <a:rPr lang="es-CO" sz="2000" dirty="0">
                <a:solidFill>
                  <a:prstClr val="black"/>
                </a:solidFill>
                <a:latin typeface="Calibri" panose="020F0502020204030204"/>
              </a:rPr>
              <a:t>P</a:t>
            </a:r>
            <a:r>
              <a:rPr lang="es-ES" sz="2000" dirty="0">
                <a:solidFill>
                  <a:prstClr val="black"/>
                </a:solidFill>
                <a:latin typeface="Calibri" panose="020F0502020204030204"/>
              </a:rPr>
              <a:t>aso de datafiles y tempfiles de las bases de datos bdturnos y saymir servidor sfamrosv03.</a:t>
            </a:r>
            <a:endParaRPr lang="es-CO" sz="2000" dirty="0">
              <a:solidFill>
                <a:prstClr val="black"/>
              </a:solidFill>
              <a:latin typeface="Calibri" panose="020F0502020204030204"/>
            </a:endParaRPr>
          </a:p>
        </p:txBody>
      </p:sp>
    </p:spTree>
    <p:extLst>
      <p:ext uri="{BB962C8B-B14F-4D97-AF65-F5344CB8AC3E}">
        <p14:creationId xmlns:p14="http://schemas.microsoft.com/office/powerpoint/2010/main" val="18305543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622254" y="277856"/>
            <a:ext cx="6472586" cy="707886"/>
          </a:xfrm>
          <a:prstGeom prst="rect">
            <a:avLst/>
          </a:prstGeom>
        </p:spPr>
        <p:txBody>
          <a:bodyPr wrap="square">
            <a:spAutoFit/>
          </a:bodyPr>
          <a:lstStyle/>
          <a:p>
            <a:r>
              <a:rPr lang="es-ES_tradnl" sz="4000" b="1" dirty="0">
                <a:solidFill>
                  <a:schemeClr val="bg1"/>
                </a:solidFill>
                <a:latin typeface="Coolvetica" charset="0"/>
                <a:ea typeface="Coolvetica" charset="0"/>
                <a:cs typeface="Coolvetica" charset="0"/>
              </a:rPr>
              <a:t>SUNBELT</a:t>
            </a:r>
          </a:p>
        </p:txBody>
      </p:sp>
      <p:sp>
        <p:nvSpPr>
          <p:cNvPr id="4" name="Rectángulo 4">
            <a:extLst>
              <a:ext uri="{FF2B5EF4-FFF2-40B4-BE49-F238E27FC236}">
                <a16:creationId xmlns:a16="http://schemas.microsoft.com/office/drawing/2014/main" id="{90851EF7-8A12-418F-B2F9-E5686315953B}"/>
              </a:ext>
            </a:extLst>
          </p:cNvPr>
          <p:cNvSpPr/>
          <p:nvPr/>
        </p:nvSpPr>
        <p:spPr>
          <a:xfrm>
            <a:off x="2186819" y="2890391"/>
            <a:ext cx="7818361" cy="1077218"/>
          </a:xfrm>
          <a:prstGeom prst="rect">
            <a:avLst/>
          </a:prstGeom>
        </p:spPr>
        <p:txBody>
          <a:bodyPr wrap="square">
            <a:spAutoFit/>
          </a:bodyPr>
          <a:lstStyle/>
          <a:p>
            <a:pPr algn="ctr"/>
            <a:r>
              <a:rPr lang="es-ES_tradnl" sz="3200" b="1" dirty="0">
                <a:solidFill>
                  <a:schemeClr val="tx2"/>
                </a:solidFill>
                <a:latin typeface="Coolvetica"/>
                <a:ea typeface="Caviar Dreams" charset="0"/>
                <a:cs typeface="Caviar Dreams" charset="0"/>
              </a:rPr>
              <a:t>ADMINISTRACIÓN PLATAFORMA</a:t>
            </a:r>
          </a:p>
          <a:p>
            <a:pPr algn="ctr"/>
            <a:r>
              <a:rPr lang="es-ES_tradnl" sz="3200" b="1" dirty="0">
                <a:solidFill>
                  <a:schemeClr val="tx2"/>
                </a:solidFill>
                <a:latin typeface="Coolvetica"/>
                <a:ea typeface="Caviar Dreams" charset="0"/>
                <a:cs typeface="Caviar Dreams" charset="0"/>
              </a:rPr>
              <a:t>SEPTIEMBRE 2023</a:t>
            </a:r>
            <a:endParaRPr lang="es-ES_tradnl" sz="3200" dirty="0">
              <a:solidFill>
                <a:schemeClr val="tx2"/>
              </a:solidFill>
              <a:latin typeface="Coolvetica"/>
              <a:ea typeface="Caviar Dreams" charset="0"/>
              <a:cs typeface="Caviar Dreams" charset="0"/>
            </a:endParaRPr>
          </a:p>
        </p:txBody>
      </p:sp>
    </p:spTree>
    <p:extLst>
      <p:ext uri="{BB962C8B-B14F-4D97-AF65-F5344CB8AC3E}">
        <p14:creationId xmlns:p14="http://schemas.microsoft.com/office/powerpoint/2010/main" val="8740308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AE507C7-3F23-4E17-BCB2-76BB097CA196}"/>
              </a:ext>
            </a:extLst>
          </p:cNvPr>
          <p:cNvSpPr>
            <a:spLocks noGrp="1"/>
          </p:cNvSpPr>
          <p:nvPr>
            <p:ph type="title"/>
          </p:nvPr>
        </p:nvSpPr>
        <p:spPr>
          <a:xfrm>
            <a:off x="363222" y="43503"/>
            <a:ext cx="8626033" cy="1029923"/>
          </a:xfrm>
        </p:spPr>
        <p:txBody>
          <a:bodyPr>
            <a:normAutofit fontScale="90000"/>
          </a:bodyPr>
          <a:lstStyle/>
          <a:p>
            <a:br>
              <a:rPr lang="es-CO" sz="3600" b="1" dirty="0"/>
            </a:br>
            <a:r>
              <a:rPr lang="es-CO" sz="3600" b="1" dirty="0"/>
              <a:t>INFORME DE ACTIVIDADES</a:t>
            </a:r>
            <a:br>
              <a:rPr lang="es-CO" sz="2700" b="1" dirty="0"/>
            </a:br>
            <a:r>
              <a:rPr lang="es-CO" sz="2700" b="1" dirty="0"/>
              <a:t>PERIODO FACTURADO 01 de SEPTIEMBRE al 30 de SEPTIEMBRE 2023</a:t>
            </a:r>
          </a:p>
        </p:txBody>
      </p:sp>
      <p:graphicFrame>
        <p:nvGraphicFramePr>
          <p:cNvPr id="5" name="Tabla 4">
            <a:extLst>
              <a:ext uri="{FF2B5EF4-FFF2-40B4-BE49-F238E27FC236}">
                <a16:creationId xmlns:a16="http://schemas.microsoft.com/office/drawing/2014/main" id="{29602574-FCC9-7836-C849-71BEBFDB147C}"/>
              </a:ext>
            </a:extLst>
          </p:cNvPr>
          <p:cNvGraphicFramePr>
            <a:graphicFrameLocks noGrp="1"/>
          </p:cNvGraphicFramePr>
          <p:nvPr>
            <p:extLst>
              <p:ext uri="{D42A27DB-BD31-4B8C-83A1-F6EECF244321}">
                <p14:modId xmlns:p14="http://schemas.microsoft.com/office/powerpoint/2010/main" val="1357607571"/>
              </p:ext>
            </p:extLst>
          </p:nvPr>
        </p:nvGraphicFramePr>
        <p:xfrm>
          <a:off x="412545" y="1604956"/>
          <a:ext cx="6637183" cy="643373"/>
        </p:xfrm>
        <a:graphic>
          <a:graphicData uri="http://schemas.openxmlformats.org/drawingml/2006/table">
            <a:tbl>
              <a:tblPr/>
              <a:tblGrid>
                <a:gridCol w="1209778">
                  <a:extLst>
                    <a:ext uri="{9D8B030D-6E8A-4147-A177-3AD203B41FA5}">
                      <a16:colId xmlns:a16="http://schemas.microsoft.com/office/drawing/2014/main" val="2878551884"/>
                    </a:ext>
                  </a:extLst>
                </a:gridCol>
                <a:gridCol w="1669517">
                  <a:extLst>
                    <a:ext uri="{9D8B030D-6E8A-4147-A177-3AD203B41FA5}">
                      <a16:colId xmlns:a16="http://schemas.microsoft.com/office/drawing/2014/main" val="4227827351"/>
                    </a:ext>
                  </a:extLst>
                </a:gridCol>
                <a:gridCol w="1220324">
                  <a:extLst>
                    <a:ext uri="{9D8B030D-6E8A-4147-A177-3AD203B41FA5}">
                      <a16:colId xmlns:a16="http://schemas.microsoft.com/office/drawing/2014/main" val="3844391378"/>
                    </a:ext>
                  </a:extLst>
                </a:gridCol>
                <a:gridCol w="1153960">
                  <a:extLst>
                    <a:ext uri="{9D8B030D-6E8A-4147-A177-3AD203B41FA5}">
                      <a16:colId xmlns:a16="http://schemas.microsoft.com/office/drawing/2014/main" val="3600140012"/>
                    </a:ext>
                  </a:extLst>
                </a:gridCol>
                <a:gridCol w="1383604">
                  <a:extLst>
                    <a:ext uri="{9D8B030D-6E8A-4147-A177-3AD203B41FA5}">
                      <a16:colId xmlns:a16="http://schemas.microsoft.com/office/drawing/2014/main" val="3234235312"/>
                    </a:ext>
                  </a:extLst>
                </a:gridCol>
              </a:tblGrid>
              <a:tr h="298106">
                <a:tc>
                  <a:txBody>
                    <a:bodyPr/>
                    <a:lstStyle/>
                    <a:p>
                      <a:pPr algn="ctr" rtl="0" fontAlgn="ctr"/>
                      <a:r>
                        <a:rPr lang="es-CO" sz="1600" b="1" i="0" u="none" strike="noStrike" dirty="0">
                          <a:solidFill>
                            <a:srgbClr val="000000"/>
                          </a:solidFill>
                          <a:effectLst/>
                          <a:latin typeface="Calibri" panose="020F0502020204030204" pitchFamily="34" charset="0"/>
                        </a:rPr>
                        <a:t>MES</a:t>
                      </a:r>
                    </a:p>
                  </a:txBody>
                  <a:tcPr marL="11123" marR="11123" marT="111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c>
                  <a:txBody>
                    <a:bodyPr/>
                    <a:lstStyle/>
                    <a:p>
                      <a:pPr algn="ctr" rtl="0" fontAlgn="ctr"/>
                      <a:r>
                        <a:rPr lang="es-CO" sz="1600" b="1" i="0" u="none" strike="noStrike" dirty="0">
                          <a:solidFill>
                            <a:srgbClr val="000000"/>
                          </a:solidFill>
                          <a:effectLst/>
                          <a:latin typeface="Calibri" panose="020F0502020204030204" pitchFamily="34" charset="0"/>
                        </a:rPr>
                        <a:t>ADMINISTRACIÓN</a:t>
                      </a:r>
                    </a:p>
                  </a:txBody>
                  <a:tcPr marL="11123" marR="11123" marT="111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c>
                  <a:txBody>
                    <a:bodyPr/>
                    <a:lstStyle/>
                    <a:p>
                      <a:pPr algn="ctr" rtl="0" fontAlgn="ctr"/>
                      <a:r>
                        <a:rPr lang="es-CO" sz="1600" b="1" i="0" u="none" strike="noStrike" dirty="0">
                          <a:solidFill>
                            <a:srgbClr val="000000"/>
                          </a:solidFill>
                          <a:effectLst/>
                          <a:latin typeface="Calibri" panose="020F0502020204030204" pitchFamily="34" charset="0"/>
                        </a:rPr>
                        <a:t>MONITOREO</a:t>
                      </a:r>
                    </a:p>
                  </a:txBody>
                  <a:tcPr marL="11123" marR="11123" marT="111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c>
                  <a:txBody>
                    <a:bodyPr/>
                    <a:lstStyle/>
                    <a:p>
                      <a:pPr algn="ctr" rtl="0" fontAlgn="ctr"/>
                      <a:r>
                        <a:rPr lang="es-CO" sz="1600" b="1" i="0" u="none" strike="noStrike" dirty="0">
                          <a:solidFill>
                            <a:srgbClr val="000000"/>
                          </a:solidFill>
                          <a:effectLst/>
                          <a:latin typeface="Calibri" panose="020F0502020204030204" pitchFamily="34" charset="0"/>
                        </a:rPr>
                        <a:t>SOPORTE</a:t>
                      </a:r>
                    </a:p>
                  </a:txBody>
                  <a:tcPr marL="11123" marR="11123" marT="111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c>
                  <a:txBody>
                    <a:bodyPr/>
                    <a:lstStyle/>
                    <a:p>
                      <a:pPr algn="ctr" rtl="0" fontAlgn="ctr"/>
                      <a:r>
                        <a:rPr lang="es-CO" sz="1600" b="1" i="0" u="none" strike="noStrike" dirty="0">
                          <a:solidFill>
                            <a:srgbClr val="000000"/>
                          </a:solidFill>
                          <a:effectLst/>
                          <a:latin typeface="Calibri" panose="020F0502020204030204" pitchFamily="34" charset="0"/>
                        </a:rPr>
                        <a:t>TOTAL HORAS</a:t>
                      </a:r>
                    </a:p>
                  </a:txBody>
                  <a:tcPr marL="11123" marR="11123" marT="111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extLst>
                  <a:ext uri="{0D108BD9-81ED-4DB2-BD59-A6C34878D82A}">
                    <a16:rowId xmlns:a16="http://schemas.microsoft.com/office/drawing/2014/main" val="4014551322"/>
                  </a:ext>
                </a:extLst>
              </a:tr>
              <a:tr h="345267">
                <a:tc>
                  <a:txBody>
                    <a:bodyPr/>
                    <a:lstStyle/>
                    <a:p>
                      <a:pPr algn="ctr" rtl="0" fontAlgn="ctr"/>
                      <a:r>
                        <a:rPr lang="es-CO" sz="1600" b="1" i="0" u="none" strike="noStrike" dirty="0">
                          <a:solidFill>
                            <a:srgbClr val="000000"/>
                          </a:solidFill>
                          <a:effectLst/>
                          <a:latin typeface="Calibri" panose="020F0502020204030204" pitchFamily="34" charset="0"/>
                        </a:rPr>
                        <a:t>SEPTIEMBRE</a:t>
                      </a:r>
                    </a:p>
                  </a:txBody>
                  <a:tcPr marL="11123" marR="11123" marT="111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dirty="0">
                          <a:solidFill>
                            <a:srgbClr val="000000"/>
                          </a:solidFill>
                          <a:effectLst/>
                          <a:latin typeface="Calibri" panose="020F0502020204030204" pitchFamily="34" charset="0"/>
                        </a:rPr>
                        <a:t>17,75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dirty="0">
                          <a:solidFill>
                            <a:srgbClr val="000000"/>
                          </a:solidFill>
                          <a:effectLst/>
                          <a:latin typeface="Calibri" panose="020F0502020204030204" pitchFamily="34" charset="0"/>
                        </a:rPr>
                        <a:t>5,00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dirty="0">
                          <a:solidFill>
                            <a:srgbClr val="000000"/>
                          </a:solidFill>
                          <a:effectLst/>
                          <a:latin typeface="Calibri" panose="020F0502020204030204" pitchFamily="34" charset="0"/>
                        </a:rPr>
                        <a:t>2,75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dirty="0">
                          <a:solidFill>
                            <a:srgbClr val="000000"/>
                          </a:solidFill>
                          <a:effectLst/>
                          <a:latin typeface="Calibri" panose="020F0502020204030204" pitchFamily="34" charset="0"/>
                        </a:rPr>
                        <a:t>25,50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6108231"/>
                  </a:ext>
                </a:extLst>
              </a:tr>
            </a:tbl>
          </a:graphicData>
        </a:graphic>
      </p:graphicFrame>
      <p:graphicFrame>
        <p:nvGraphicFramePr>
          <p:cNvPr id="3" name="Gráfico 2">
            <a:extLst>
              <a:ext uri="{FF2B5EF4-FFF2-40B4-BE49-F238E27FC236}">
                <a16:creationId xmlns:a16="http://schemas.microsoft.com/office/drawing/2014/main" id="{90A10CCD-24F4-423E-A8DE-9518F6EBC3C6}"/>
              </a:ext>
            </a:extLst>
          </p:cNvPr>
          <p:cNvGraphicFramePr>
            <a:graphicFrameLocks/>
          </p:cNvGraphicFramePr>
          <p:nvPr>
            <p:extLst>
              <p:ext uri="{D42A27DB-BD31-4B8C-83A1-F6EECF244321}">
                <p14:modId xmlns:p14="http://schemas.microsoft.com/office/powerpoint/2010/main" val="2632906976"/>
              </p:ext>
            </p:extLst>
          </p:nvPr>
        </p:nvGraphicFramePr>
        <p:xfrm>
          <a:off x="6324596" y="558464"/>
          <a:ext cx="6093733" cy="616811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7062349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2CC030-2BC6-4E86-B86E-840CE058FABD}"/>
              </a:ext>
            </a:extLst>
          </p:cNvPr>
          <p:cNvSpPr>
            <a:spLocks noGrp="1"/>
          </p:cNvSpPr>
          <p:nvPr>
            <p:ph type="title"/>
          </p:nvPr>
        </p:nvSpPr>
        <p:spPr>
          <a:xfrm>
            <a:off x="504534" y="325880"/>
            <a:ext cx="4590134" cy="534505"/>
          </a:xfrm>
        </p:spPr>
        <p:txBody>
          <a:bodyPr>
            <a:normAutofit fontScale="90000"/>
          </a:bodyPr>
          <a:lstStyle/>
          <a:p>
            <a:r>
              <a:rPr lang="es-CO" sz="3600" b="1" dirty="0"/>
              <a:t>Detalle horas SEPTIEMBRE</a:t>
            </a:r>
          </a:p>
        </p:txBody>
      </p:sp>
      <p:graphicFrame>
        <p:nvGraphicFramePr>
          <p:cNvPr id="3" name="Tabla 2">
            <a:extLst>
              <a:ext uri="{FF2B5EF4-FFF2-40B4-BE49-F238E27FC236}">
                <a16:creationId xmlns:a16="http://schemas.microsoft.com/office/drawing/2014/main" id="{378C270F-53E0-04CE-FFCA-68D3D04E6D8C}"/>
              </a:ext>
            </a:extLst>
          </p:cNvPr>
          <p:cNvGraphicFramePr>
            <a:graphicFrameLocks noGrp="1"/>
          </p:cNvGraphicFramePr>
          <p:nvPr>
            <p:extLst>
              <p:ext uri="{D42A27DB-BD31-4B8C-83A1-F6EECF244321}">
                <p14:modId xmlns:p14="http://schemas.microsoft.com/office/powerpoint/2010/main" val="4175928465"/>
              </p:ext>
            </p:extLst>
          </p:nvPr>
        </p:nvGraphicFramePr>
        <p:xfrm>
          <a:off x="578591" y="1067144"/>
          <a:ext cx="11161124" cy="4800668"/>
        </p:xfrm>
        <a:graphic>
          <a:graphicData uri="http://schemas.openxmlformats.org/drawingml/2006/table">
            <a:tbl>
              <a:tblPr/>
              <a:tblGrid>
                <a:gridCol w="891043">
                  <a:extLst>
                    <a:ext uri="{9D8B030D-6E8A-4147-A177-3AD203B41FA5}">
                      <a16:colId xmlns:a16="http://schemas.microsoft.com/office/drawing/2014/main" val="4120437955"/>
                    </a:ext>
                  </a:extLst>
                </a:gridCol>
                <a:gridCol w="8293798">
                  <a:extLst>
                    <a:ext uri="{9D8B030D-6E8A-4147-A177-3AD203B41FA5}">
                      <a16:colId xmlns:a16="http://schemas.microsoft.com/office/drawing/2014/main" val="1976682530"/>
                    </a:ext>
                  </a:extLst>
                </a:gridCol>
                <a:gridCol w="1179871">
                  <a:extLst>
                    <a:ext uri="{9D8B030D-6E8A-4147-A177-3AD203B41FA5}">
                      <a16:colId xmlns:a16="http://schemas.microsoft.com/office/drawing/2014/main" val="79535113"/>
                    </a:ext>
                  </a:extLst>
                </a:gridCol>
                <a:gridCol w="796412">
                  <a:extLst>
                    <a:ext uri="{9D8B030D-6E8A-4147-A177-3AD203B41FA5}">
                      <a16:colId xmlns:a16="http://schemas.microsoft.com/office/drawing/2014/main" val="3161192256"/>
                    </a:ext>
                  </a:extLst>
                </a:gridCol>
              </a:tblGrid>
              <a:tr h="190505">
                <a:tc>
                  <a:txBody>
                    <a:bodyPr/>
                    <a:lstStyle/>
                    <a:p>
                      <a:pPr algn="ctr" fontAlgn="b"/>
                      <a:r>
                        <a:rPr lang="es-CO" sz="1200" b="1" i="0" u="none" strike="noStrike" dirty="0">
                          <a:solidFill>
                            <a:srgbClr val="FFFFFF"/>
                          </a:solidFill>
                          <a:effectLst/>
                          <a:latin typeface="Calibri" panose="020F0502020204030204" pitchFamily="34" charset="0"/>
                        </a:rPr>
                        <a:t>Fecha</a:t>
                      </a:r>
                    </a:p>
                  </a:txBody>
                  <a:tcPr marL="6963" marR="6963" marT="696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b"/>
                      <a:r>
                        <a:rPr lang="es-CO" sz="1200" b="1" i="0" u="none" strike="noStrike" dirty="0">
                          <a:solidFill>
                            <a:srgbClr val="FFFFFF"/>
                          </a:solidFill>
                          <a:effectLst/>
                          <a:latin typeface="Calibri" panose="020F0502020204030204" pitchFamily="34" charset="0"/>
                        </a:rPr>
                        <a:t>Descripción de la actividad</a:t>
                      </a:r>
                    </a:p>
                  </a:txBody>
                  <a:tcPr marL="6963" marR="6963" marT="696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b"/>
                      <a:r>
                        <a:rPr lang="es-CO" sz="1200" b="1" i="0" u="none" strike="noStrike" dirty="0">
                          <a:solidFill>
                            <a:srgbClr val="FFFFFF"/>
                          </a:solidFill>
                          <a:effectLst/>
                          <a:latin typeface="Calibri" panose="020F0502020204030204" pitchFamily="34" charset="0"/>
                        </a:rPr>
                        <a:t>Categoría</a:t>
                      </a:r>
                    </a:p>
                  </a:txBody>
                  <a:tcPr marL="6963" marR="6963" marT="696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b"/>
                      <a:r>
                        <a:rPr lang="es-CO" sz="1200" b="1" i="0" u="none" strike="noStrike" dirty="0">
                          <a:solidFill>
                            <a:srgbClr val="FFFFFF"/>
                          </a:solidFill>
                          <a:effectLst/>
                          <a:latin typeface="Calibri" panose="020F0502020204030204" pitchFamily="34" charset="0"/>
                        </a:rPr>
                        <a:t>Horas</a:t>
                      </a:r>
                    </a:p>
                  </a:txBody>
                  <a:tcPr marL="6963" marR="6963" marT="696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extLst>
                  <a:ext uri="{0D108BD9-81ED-4DB2-BD59-A6C34878D82A}">
                    <a16:rowId xmlns:a16="http://schemas.microsoft.com/office/drawing/2014/main" val="2674007887"/>
                  </a:ext>
                </a:extLst>
              </a:tr>
              <a:tr h="231936">
                <a:tc>
                  <a:txBody>
                    <a:bodyPr/>
                    <a:lstStyle/>
                    <a:p>
                      <a:pPr algn="ctr" fontAlgn="ctr"/>
                      <a:r>
                        <a:rPr lang="es-CO" sz="1100" b="1" i="0" u="none" strike="noStrike" dirty="0">
                          <a:solidFill>
                            <a:srgbClr val="000000"/>
                          </a:solidFill>
                          <a:effectLst/>
                          <a:latin typeface="Calibri" panose="020F0502020204030204" pitchFamily="34" charset="0"/>
                        </a:rPr>
                        <a:t>1/09/2023</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MX" sz="1100" b="0" i="0" u="none" strike="noStrike" dirty="0">
                          <a:solidFill>
                            <a:srgbClr val="000000"/>
                          </a:solidFill>
                          <a:effectLst/>
                          <a:latin typeface="Calibri" panose="020F0502020204030204" pitchFamily="34" charset="0"/>
                        </a:rPr>
                        <a:t>Revisión de espacio en disco, ejecución de backups y sincronización de standby - Se escala al cliente llenado de la unidad compartida.</a:t>
                      </a:r>
                    </a:p>
                  </a:txBody>
                  <a:tcPr marL="62667"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1" i="0" u="none" strike="noStrike" dirty="0">
                          <a:solidFill>
                            <a:srgbClr val="000000"/>
                          </a:solidFill>
                          <a:effectLst/>
                          <a:latin typeface="Calibri" panose="020F0502020204030204" pitchFamily="34" charset="0"/>
                        </a:rPr>
                        <a:t>Administración</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0" i="0" u="none" strike="noStrike" dirty="0">
                          <a:solidFill>
                            <a:srgbClr val="000000"/>
                          </a:solidFill>
                          <a:effectLst/>
                          <a:latin typeface="Calibri" panose="020F0502020204030204" pitchFamily="34" charset="0"/>
                        </a:rPr>
                        <a:t>0,50</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459447656"/>
                  </a:ext>
                </a:extLst>
              </a:tr>
              <a:tr h="250668">
                <a:tc>
                  <a:txBody>
                    <a:bodyPr/>
                    <a:lstStyle/>
                    <a:p>
                      <a:pPr algn="ctr" fontAlgn="ctr"/>
                      <a:r>
                        <a:rPr lang="es-CO" sz="1100" b="1" i="0" u="none" strike="noStrike" dirty="0">
                          <a:solidFill>
                            <a:srgbClr val="000000"/>
                          </a:solidFill>
                          <a:effectLst/>
                          <a:latin typeface="Calibri" panose="020F0502020204030204" pitchFamily="34" charset="0"/>
                        </a:rPr>
                        <a:t>5/09/2023</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MX" sz="1100" b="0" i="0" u="none" strike="noStrike" dirty="0">
                          <a:solidFill>
                            <a:srgbClr val="000000"/>
                          </a:solidFill>
                          <a:effectLst/>
                          <a:latin typeface="Calibri" panose="020F0502020204030204" pitchFamily="34" charset="0"/>
                        </a:rPr>
                        <a:t>Se revisan el sistema de archivos y se procede con la depuración de la NAS.</a:t>
                      </a:r>
                    </a:p>
                  </a:txBody>
                  <a:tcPr marL="62667"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1" i="0" u="none" strike="noStrike" dirty="0">
                          <a:solidFill>
                            <a:srgbClr val="000000"/>
                          </a:solidFill>
                          <a:effectLst/>
                          <a:latin typeface="Calibri" panose="020F0502020204030204" pitchFamily="34" charset="0"/>
                        </a:rPr>
                        <a:t>Administración</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0" i="0" u="none" strike="noStrike" dirty="0">
                          <a:solidFill>
                            <a:srgbClr val="000000"/>
                          </a:solidFill>
                          <a:effectLst/>
                          <a:latin typeface="Calibri" panose="020F0502020204030204" pitchFamily="34" charset="0"/>
                        </a:rPr>
                        <a:t>1,00</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407598756"/>
                  </a:ext>
                </a:extLst>
              </a:tr>
              <a:tr h="389927">
                <a:tc>
                  <a:txBody>
                    <a:bodyPr/>
                    <a:lstStyle/>
                    <a:p>
                      <a:pPr algn="ctr" fontAlgn="ctr"/>
                      <a:r>
                        <a:rPr lang="es-CO" sz="1100" b="1" i="0" u="none" strike="noStrike" dirty="0">
                          <a:solidFill>
                            <a:srgbClr val="000000"/>
                          </a:solidFill>
                          <a:effectLst/>
                          <a:latin typeface="Calibri" panose="020F0502020204030204" pitchFamily="34" charset="0"/>
                        </a:rPr>
                        <a:t>5/09/2023</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MX" sz="1100" b="0" i="0" u="none" strike="noStrike" dirty="0">
                          <a:solidFill>
                            <a:srgbClr val="000000"/>
                          </a:solidFill>
                          <a:effectLst/>
                          <a:latin typeface="Calibri" panose="020F0502020204030204" pitchFamily="34" charset="0"/>
                        </a:rPr>
                        <a:t>Debido a problemas de llenado de la unidad compartida se disminuye el tiempo de retención de los backups export data pump full de la base de datos orario (document) de 3 meses a 2 meses. Esto con autorización del señor Dairo.</a:t>
                      </a:r>
                    </a:p>
                  </a:txBody>
                  <a:tcPr marL="62667"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1" i="0" u="none" strike="noStrike" dirty="0">
                          <a:solidFill>
                            <a:srgbClr val="000000"/>
                          </a:solidFill>
                          <a:effectLst/>
                          <a:latin typeface="Calibri" panose="020F0502020204030204" pitchFamily="34" charset="0"/>
                        </a:rPr>
                        <a:t>Soporte</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0" i="0" u="none" strike="noStrike" dirty="0">
                          <a:solidFill>
                            <a:srgbClr val="000000"/>
                          </a:solidFill>
                          <a:effectLst/>
                          <a:latin typeface="Calibri" panose="020F0502020204030204" pitchFamily="34" charset="0"/>
                        </a:rPr>
                        <a:t>0,50</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546016024"/>
                  </a:ext>
                </a:extLst>
              </a:tr>
              <a:tr h="188001">
                <a:tc>
                  <a:txBody>
                    <a:bodyPr/>
                    <a:lstStyle/>
                    <a:p>
                      <a:pPr algn="ctr" fontAlgn="ctr"/>
                      <a:r>
                        <a:rPr lang="es-CO" sz="1100" b="1" i="0" u="none" strike="noStrike" dirty="0">
                          <a:solidFill>
                            <a:srgbClr val="000000"/>
                          </a:solidFill>
                          <a:effectLst/>
                          <a:latin typeface="Calibri" panose="020F0502020204030204" pitchFamily="34" charset="0"/>
                        </a:rPr>
                        <a:t>5/09/2023</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MX" sz="1100" b="0" i="0" u="none" strike="noStrike" dirty="0">
                          <a:solidFill>
                            <a:srgbClr val="000000"/>
                          </a:solidFill>
                          <a:effectLst/>
                          <a:latin typeface="Calibri" panose="020F0502020204030204" pitchFamily="34" charset="0"/>
                        </a:rPr>
                        <a:t>Solicitud grupo whatsapp por Bladimir villada murillo - Se finaliza sesión bloqueante en estado inactivo.</a:t>
                      </a:r>
                    </a:p>
                  </a:txBody>
                  <a:tcPr marL="62667"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1" i="0" u="none" strike="noStrike" dirty="0">
                          <a:solidFill>
                            <a:srgbClr val="000000"/>
                          </a:solidFill>
                          <a:effectLst/>
                          <a:latin typeface="Calibri" panose="020F0502020204030204" pitchFamily="34" charset="0"/>
                        </a:rPr>
                        <a:t>Soporte</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0" i="0" u="none" strike="noStrike" dirty="0">
                          <a:solidFill>
                            <a:srgbClr val="000000"/>
                          </a:solidFill>
                          <a:effectLst/>
                          <a:latin typeface="Calibri" panose="020F0502020204030204" pitchFamily="34" charset="0"/>
                        </a:rPr>
                        <a:t>0,25</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020272913"/>
                  </a:ext>
                </a:extLst>
              </a:tr>
              <a:tr h="336527">
                <a:tc>
                  <a:txBody>
                    <a:bodyPr/>
                    <a:lstStyle/>
                    <a:p>
                      <a:pPr algn="ctr" fontAlgn="ctr"/>
                      <a:r>
                        <a:rPr lang="es-CO" sz="1100" b="1" i="0" u="none" strike="noStrike" dirty="0">
                          <a:solidFill>
                            <a:srgbClr val="000000"/>
                          </a:solidFill>
                          <a:effectLst/>
                          <a:latin typeface="Calibri" panose="020F0502020204030204" pitchFamily="34" charset="0"/>
                        </a:rPr>
                        <a:t>6/09/2023</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MX" sz="1100" b="0" i="0" u="none" strike="noStrike" dirty="0">
                          <a:solidFill>
                            <a:srgbClr val="000000"/>
                          </a:solidFill>
                          <a:effectLst/>
                          <a:latin typeface="Calibri" panose="020F0502020204030204" pitchFamily="34" charset="0"/>
                        </a:rPr>
                        <a:t>Disponibilidad - Atención alerta [PagerDuty ALERT] You have 2 TRIGGERED Incidents (f2bc1)</a:t>
                      </a:r>
                      <a:br>
                        <a:rPr lang="es-MX" sz="1100" b="0" i="0" u="none" strike="noStrike" dirty="0">
                          <a:solidFill>
                            <a:srgbClr val="000000"/>
                          </a:solidFill>
                          <a:effectLst/>
                          <a:latin typeface="Calibri" panose="020F0502020204030204" pitchFamily="34" charset="0"/>
                        </a:rPr>
                      </a:br>
                      <a:r>
                        <a:rPr lang="es-MX" sz="1100" b="0" i="0" u="none" strike="noStrike" dirty="0">
                          <a:solidFill>
                            <a:srgbClr val="000000"/>
                          </a:solidFill>
                          <a:effectLst/>
                          <a:latin typeface="Calibri" panose="020F0502020204030204" pitchFamily="34" charset="0"/>
                        </a:rPr>
                        <a:t>Se revisan servicios, los mismos se encuentran operativos - falso positivo.</a:t>
                      </a:r>
                    </a:p>
                  </a:txBody>
                  <a:tcPr marL="62667"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1" i="0" u="none" strike="noStrike" dirty="0">
                          <a:solidFill>
                            <a:srgbClr val="000000"/>
                          </a:solidFill>
                          <a:effectLst/>
                          <a:latin typeface="Calibri" panose="020F0502020204030204" pitchFamily="34" charset="0"/>
                        </a:rPr>
                        <a:t>Soporte</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0" i="0" u="none" strike="noStrike" dirty="0">
                          <a:solidFill>
                            <a:srgbClr val="000000"/>
                          </a:solidFill>
                          <a:effectLst/>
                          <a:latin typeface="Calibri" panose="020F0502020204030204" pitchFamily="34" charset="0"/>
                        </a:rPr>
                        <a:t>0,25</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779179132"/>
                  </a:ext>
                </a:extLst>
              </a:tr>
              <a:tr h="392490">
                <a:tc>
                  <a:txBody>
                    <a:bodyPr/>
                    <a:lstStyle/>
                    <a:p>
                      <a:pPr algn="ctr" fontAlgn="ctr"/>
                      <a:r>
                        <a:rPr lang="es-CO" sz="1100" b="1" i="0" u="none" strike="noStrike" dirty="0">
                          <a:solidFill>
                            <a:srgbClr val="000000"/>
                          </a:solidFill>
                          <a:effectLst/>
                          <a:latin typeface="Calibri" panose="020F0502020204030204" pitchFamily="34" charset="0"/>
                        </a:rPr>
                        <a:t>11/09/2023</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MX" sz="1100" b="0" i="0" u="none" strike="noStrike" dirty="0">
                          <a:solidFill>
                            <a:srgbClr val="000000"/>
                          </a:solidFill>
                          <a:effectLst/>
                          <a:latin typeface="Calibri" panose="020F0502020204030204" pitchFamily="34" charset="0"/>
                        </a:rPr>
                        <a:t>Atención alerta - Alerta DB [RIONEGRO][Oracle][sfamrosv01][orario]: 2023-09-11 09:03, bloqueos</a:t>
                      </a:r>
                      <a:br>
                        <a:rPr lang="es-MX" sz="1100" b="0" i="0" u="none" strike="noStrike" dirty="0">
                          <a:solidFill>
                            <a:srgbClr val="000000"/>
                          </a:solidFill>
                          <a:effectLst/>
                          <a:latin typeface="Calibri" panose="020F0502020204030204" pitchFamily="34" charset="0"/>
                        </a:rPr>
                      </a:br>
                      <a:r>
                        <a:rPr lang="es-MX" sz="1100" b="0" i="0" u="none" strike="noStrike" dirty="0">
                          <a:solidFill>
                            <a:srgbClr val="000000"/>
                          </a:solidFill>
                          <a:effectLst/>
                          <a:latin typeface="Calibri" panose="020F0502020204030204" pitchFamily="34" charset="0"/>
                        </a:rPr>
                        <a:t>Se finaliza sesión bloqueante en estado inactivo del usuario JUPEGUI.</a:t>
                      </a:r>
                    </a:p>
                  </a:txBody>
                  <a:tcPr marL="62667"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1" i="0" u="none" strike="noStrike" dirty="0">
                          <a:solidFill>
                            <a:srgbClr val="000000"/>
                          </a:solidFill>
                          <a:effectLst/>
                          <a:latin typeface="Calibri" panose="020F0502020204030204" pitchFamily="34" charset="0"/>
                        </a:rPr>
                        <a:t>Soporte</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0" i="0" u="none" strike="noStrike" dirty="0">
                          <a:solidFill>
                            <a:srgbClr val="000000"/>
                          </a:solidFill>
                          <a:effectLst/>
                          <a:latin typeface="Calibri" panose="020F0502020204030204" pitchFamily="34" charset="0"/>
                        </a:rPr>
                        <a:t>0,25</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817150167"/>
                  </a:ext>
                </a:extLst>
              </a:tr>
              <a:tr h="389927">
                <a:tc>
                  <a:txBody>
                    <a:bodyPr/>
                    <a:lstStyle/>
                    <a:p>
                      <a:pPr algn="ctr" fontAlgn="ctr"/>
                      <a:r>
                        <a:rPr lang="es-CO" sz="1100" b="1" i="0" u="none" strike="noStrike" dirty="0">
                          <a:solidFill>
                            <a:srgbClr val="000000"/>
                          </a:solidFill>
                          <a:effectLst/>
                          <a:latin typeface="Calibri" panose="020F0502020204030204" pitchFamily="34" charset="0"/>
                        </a:rPr>
                        <a:t>11/09/2023</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MX" sz="1100" b="0" i="0" u="none" strike="noStrike" dirty="0">
                          <a:solidFill>
                            <a:srgbClr val="000000"/>
                          </a:solidFill>
                          <a:effectLst/>
                          <a:latin typeface="Calibri" panose="020F0502020204030204" pitchFamily="34" charset="0"/>
                        </a:rPr>
                        <a:t>Solicitud por grupo de whatsapp por Bladimir villada murillo.</a:t>
                      </a:r>
                      <a:br>
                        <a:rPr lang="es-MX" sz="1100" b="0" i="0" u="none" strike="noStrike" dirty="0">
                          <a:solidFill>
                            <a:srgbClr val="000000"/>
                          </a:solidFill>
                          <a:effectLst/>
                          <a:latin typeface="Calibri" panose="020F0502020204030204" pitchFamily="34" charset="0"/>
                        </a:rPr>
                      </a:br>
                      <a:r>
                        <a:rPr lang="es-MX" sz="1100" b="0" i="0" u="none" strike="noStrike" dirty="0">
                          <a:solidFill>
                            <a:srgbClr val="000000"/>
                          </a:solidFill>
                          <a:effectLst/>
                          <a:latin typeface="Calibri" panose="020F0502020204030204" pitchFamily="34" charset="0"/>
                        </a:rPr>
                        <a:t>Se finaliza sesión bloqueante en estado inactivo.</a:t>
                      </a:r>
                    </a:p>
                  </a:txBody>
                  <a:tcPr marL="62667"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1" i="0" u="none" strike="noStrike" dirty="0">
                          <a:solidFill>
                            <a:srgbClr val="000000"/>
                          </a:solidFill>
                          <a:effectLst/>
                          <a:latin typeface="Calibri" panose="020F0502020204030204" pitchFamily="34" charset="0"/>
                        </a:rPr>
                        <a:t>Soporte</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0" i="0" u="none" strike="noStrike" dirty="0">
                          <a:solidFill>
                            <a:srgbClr val="000000"/>
                          </a:solidFill>
                          <a:effectLst/>
                          <a:latin typeface="Calibri" panose="020F0502020204030204" pitchFamily="34" charset="0"/>
                        </a:rPr>
                        <a:t>0,25</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616819676"/>
                  </a:ext>
                </a:extLst>
              </a:tr>
              <a:tr h="347493">
                <a:tc>
                  <a:txBody>
                    <a:bodyPr/>
                    <a:lstStyle/>
                    <a:p>
                      <a:pPr algn="ctr" fontAlgn="ctr"/>
                      <a:r>
                        <a:rPr lang="es-CO" sz="1100" b="1" i="0" u="none" strike="noStrike" dirty="0">
                          <a:solidFill>
                            <a:srgbClr val="000000"/>
                          </a:solidFill>
                          <a:effectLst/>
                          <a:latin typeface="Calibri" panose="020F0502020204030204" pitchFamily="34" charset="0"/>
                        </a:rPr>
                        <a:t>20/09/2023</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MX" sz="1100" b="0" i="0" u="none" strike="noStrike" dirty="0">
                          <a:solidFill>
                            <a:srgbClr val="000000"/>
                          </a:solidFill>
                          <a:effectLst/>
                          <a:latin typeface="Calibri" panose="020F0502020204030204" pitchFamily="34" charset="0"/>
                        </a:rPr>
                        <a:t>Se revisa estado de la ejecución de los backups rman full y export data pump en las bases de datos de los servidores sfamrosv01, sfamrosv02 y sfamrosv03, esto debido a problemas con el canal de internet reportado por el cliente.</a:t>
                      </a:r>
                    </a:p>
                  </a:txBody>
                  <a:tcPr marL="62667"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1" i="0" u="none" strike="noStrike" dirty="0">
                          <a:solidFill>
                            <a:srgbClr val="000000"/>
                          </a:solidFill>
                          <a:effectLst/>
                          <a:latin typeface="Calibri" panose="020F0502020204030204" pitchFamily="34" charset="0"/>
                        </a:rPr>
                        <a:t>Administración</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0" i="0" u="none" strike="noStrike" dirty="0">
                          <a:solidFill>
                            <a:srgbClr val="000000"/>
                          </a:solidFill>
                          <a:effectLst/>
                          <a:latin typeface="Calibri" panose="020F0502020204030204" pitchFamily="34" charset="0"/>
                        </a:rPr>
                        <a:t>0,75</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791602989"/>
                  </a:ext>
                </a:extLst>
              </a:tr>
              <a:tr h="368709">
                <a:tc>
                  <a:txBody>
                    <a:bodyPr/>
                    <a:lstStyle/>
                    <a:p>
                      <a:pPr algn="ctr" fontAlgn="ctr"/>
                      <a:r>
                        <a:rPr lang="es-CO" sz="1100" b="1" i="0" u="none" strike="noStrike" dirty="0">
                          <a:solidFill>
                            <a:srgbClr val="000000"/>
                          </a:solidFill>
                          <a:effectLst/>
                          <a:latin typeface="Calibri" panose="020F0502020204030204" pitchFamily="34" charset="0"/>
                        </a:rPr>
                        <a:t>20/09/2023</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MX" sz="1100" b="0" i="0" u="none" strike="noStrike" dirty="0">
                          <a:solidFill>
                            <a:srgbClr val="000000"/>
                          </a:solidFill>
                          <a:effectLst/>
                          <a:latin typeface="Calibri" panose="020F0502020204030204" pitchFamily="34" charset="0"/>
                        </a:rPr>
                        <a:t>Atención alerta [PagerDuty ALERT] You have 1 TRIGGERED Incident (ca062)</a:t>
                      </a:r>
                      <a:br>
                        <a:rPr lang="es-MX" sz="1100" b="0" i="0" u="none" strike="noStrike" dirty="0">
                          <a:solidFill>
                            <a:srgbClr val="000000"/>
                          </a:solidFill>
                          <a:effectLst/>
                          <a:latin typeface="Calibri" panose="020F0502020204030204" pitchFamily="34" charset="0"/>
                        </a:rPr>
                      </a:br>
                      <a:r>
                        <a:rPr lang="es-MX" sz="1100" b="0" i="0" u="none" strike="noStrike" dirty="0">
                          <a:solidFill>
                            <a:srgbClr val="000000"/>
                          </a:solidFill>
                          <a:effectLst/>
                          <a:latin typeface="Calibri" panose="020F0502020204030204" pitchFamily="34" charset="0"/>
                        </a:rPr>
                        <a:t>Se validan servicios los cuales se encuentran arriba y se escala al cliente por perdida de conexión.</a:t>
                      </a:r>
                    </a:p>
                  </a:txBody>
                  <a:tcPr marL="62667"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1" i="0" u="none" strike="noStrike" dirty="0">
                          <a:solidFill>
                            <a:srgbClr val="000000"/>
                          </a:solidFill>
                          <a:effectLst/>
                          <a:latin typeface="Calibri" panose="020F0502020204030204" pitchFamily="34" charset="0"/>
                        </a:rPr>
                        <a:t>Soporte</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0" i="0" u="none" strike="noStrike" dirty="0">
                          <a:solidFill>
                            <a:srgbClr val="000000"/>
                          </a:solidFill>
                          <a:effectLst/>
                          <a:latin typeface="Calibri" panose="020F0502020204030204" pitchFamily="34" charset="0"/>
                        </a:rPr>
                        <a:t>0,50</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208431444"/>
                  </a:ext>
                </a:extLst>
              </a:tr>
              <a:tr h="206478">
                <a:tc>
                  <a:txBody>
                    <a:bodyPr/>
                    <a:lstStyle/>
                    <a:p>
                      <a:pPr algn="ctr" fontAlgn="ctr"/>
                      <a:r>
                        <a:rPr lang="es-CO" sz="1100" b="1" i="0" u="none" strike="noStrike" dirty="0">
                          <a:solidFill>
                            <a:srgbClr val="000000"/>
                          </a:solidFill>
                          <a:effectLst/>
                          <a:latin typeface="Calibri" panose="020F0502020204030204" pitchFamily="34" charset="0"/>
                        </a:rPr>
                        <a:t>22/09/2023</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MX" sz="1100" b="0" i="0" u="none" strike="noStrike" dirty="0">
                          <a:solidFill>
                            <a:srgbClr val="000000"/>
                          </a:solidFill>
                          <a:effectLst/>
                          <a:latin typeface="Calibri" panose="020F0502020204030204" pitchFamily="34" charset="0"/>
                        </a:rPr>
                        <a:t>Validación de conectividad a la VPN - Se escala al cliente - Se configura nuevamente la VPN.</a:t>
                      </a:r>
                    </a:p>
                  </a:txBody>
                  <a:tcPr marL="62667"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1" i="0" u="none" strike="noStrike" dirty="0">
                          <a:solidFill>
                            <a:srgbClr val="000000"/>
                          </a:solidFill>
                          <a:effectLst/>
                          <a:latin typeface="Calibri" panose="020F0502020204030204" pitchFamily="34" charset="0"/>
                        </a:rPr>
                        <a:t>Administración</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0" i="0" u="none" strike="noStrike" dirty="0">
                          <a:solidFill>
                            <a:srgbClr val="000000"/>
                          </a:solidFill>
                          <a:effectLst/>
                          <a:latin typeface="Calibri" panose="020F0502020204030204" pitchFamily="34" charset="0"/>
                        </a:rPr>
                        <a:t>0,50</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4121313557"/>
                  </a:ext>
                </a:extLst>
              </a:tr>
              <a:tr h="557039">
                <a:tc>
                  <a:txBody>
                    <a:bodyPr/>
                    <a:lstStyle/>
                    <a:p>
                      <a:pPr algn="ctr" fontAlgn="ctr"/>
                      <a:r>
                        <a:rPr lang="es-CO" sz="1100" b="1" i="0" u="none" strike="noStrike" dirty="0">
                          <a:solidFill>
                            <a:srgbClr val="000000"/>
                          </a:solidFill>
                          <a:effectLst/>
                          <a:latin typeface="Calibri" panose="020F0502020204030204" pitchFamily="34" charset="0"/>
                        </a:rPr>
                        <a:t>25/09/2023</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MX" sz="1100" b="0" i="0" u="none" strike="noStrike" dirty="0">
                          <a:solidFill>
                            <a:srgbClr val="000000"/>
                          </a:solidFill>
                          <a:effectLst/>
                          <a:latin typeface="Calibri" panose="020F0502020204030204" pitchFamily="34" charset="0"/>
                        </a:rPr>
                        <a:t>Atención alerta Persistent Alert : sfamrosv01 is Down for 11 Mins 42 Secs</a:t>
                      </a:r>
                      <a:br>
                        <a:rPr lang="es-MX" sz="1100" b="0" i="0" u="none" strike="noStrike" dirty="0">
                          <a:solidFill>
                            <a:srgbClr val="000000"/>
                          </a:solidFill>
                          <a:effectLst/>
                          <a:latin typeface="Calibri" panose="020F0502020204030204" pitchFamily="34" charset="0"/>
                        </a:rPr>
                      </a:br>
                      <a:r>
                        <a:rPr lang="es-MX" sz="1100" b="0" i="0" u="none" strike="noStrike" dirty="0">
                          <a:solidFill>
                            <a:srgbClr val="000000"/>
                          </a:solidFill>
                          <a:effectLst/>
                          <a:latin typeface="Calibri" panose="020F0502020204030204" pitchFamily="34" charset="0"/>
                        </a:rPr>
                        <a:t>Se validan servicios los cuales se encuentran arriba, se revisa salida a internet en los tres servidores sfamrosv01, sfamrosv02 y sfamrosv03 y se procede a reiniciar el agente del site24x7.</a:t>
                      </a:r>
                    </a:p>
                  </a:txBody>
                  <a:tcPr marL="62667"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1" i="0" u="none" strike="noStrike" dirty="0">
                          <a:solidFill>
                            <a:srgbClr val="000000"/>
                          </a:solidFill>
                          <a:effectLst/>
                          <a:latin typeface="Calibri" panose="020F0502020204030204" pitchFamily="34" charset="0"/>
                        </a:rPr>
                        <a:t>Soporte</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0" i="0" u="none" strike="noStrike" dirty="0">
                          <a:solidFill>
                            <a:srgbClr val="000000"/>
                          </a:solidFill>
                          <a:effectLst/>
                          <a:latin typeface="Calibri" panose="020F0502020204030204" pitchFamily="34" charset="0"/>
                        </a:rPr>
                        <a:t>0,50</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420328887"/>
                  </a:ext>
                </a:extLst>
              </a:tr>
              <a:tr h="403854">
                <a:tc>
                  <a:txBody>
                    <a:bodyPr/>
                    <a:lstStyle/>
                    <a:p>
                      <a:pPr algn="ctr" fontAlgn="ctr"/>
                      <a:r>
                        <a:rPr lang="es-CO" sz="1100" b="1" i="0" u="none" strike="noStrike" dirty="0">
                          <a:solidFill>
                            <a:srgbClr val="000000"/>
                          </a:solidFill>
                          <a:effectLst/>
                          <a:latin typeface="Calibri" panose="020F0502020204030204" pitchFamily="34" charset="0"/>
                        </a:rPr>
                        <a:t>27/09/2023</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MX" sz="1100" b="0" i="0" u="none" strike="noStrike" dirty="0">
                          <a:solidFill>
                            <a:srgbClr val="000000"/>
                          </a:solidFill>
                          <a:effectLst/>
                          <a:latin typeface="Calibri" panose="020F0502020204030204" pitchFamily="34" charset="0"/>
                        </a:rPr>
                        <a:t>Atención Alerta DB [RIONEGRO][Oracle][sfamrosv01][orario]: 2023-09-27 10:43, bloqueos</a:t>
                      </a:r>
                      <a:br>
                        <a:rPr lang="es-MX" sz="1100" b="0" i="0" u="none" strike="noStrike" dirty="0">
                          <a:solidFill>
                            <a:srgbClr val="000000"/>
                          </a:solidFill>
                          <a:effectLst/>
                          <a:latin typeface="Calibri" panose="020F0502020204030204" pitchFamily="34" charset="0"/>
                        </a:rPr>
                      </a:br>
                      <a:r>
                        <a:rPr lang="es-MX" sz="1100" b="0" i="0" u="none" strike="noStrike" dirty="0">
                          <a:solidFill>
                            <a:srgbClr val="000000"/>
                          </a:solidFill>
                          <a:effectLst/>
                          <a:latin typeface="Calibri" panose="020F0502020204030204" pitchFamily="34" charset="0"/>
                        </a:rPr>
                        <a:t>Se finalizan sesiones bloqueantes en estado inactivo.</a:t>
                      </a:r>
                    </a:p>
                  </a:txBody>
                  <a:tcPr marL="62667"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1" i="0" u="none" strike="noStrike" dirty="0">
                          <a:solidFill>
                            <a:srgbClr val="000000"/>
                          </a:solidFill>
                          <a:effectLst/>
                          <a:latin typeface="Calibri" panose="020F0502020204030204" pitchFamily="34" charset="0"/>
                        </a:rPr>
                        <a:t>Soporte</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0" i="0" u="none" strike="noStrike" dirty="0">
                          <a:solidFill>
                            <a:srgbClr val="000000"/>
                          </a:solidFill>
                          <a:effectLst/>
                          <a:latin typeface="Calibri" panose="020F0502020204030204" pitchFamily="34" charset="0"/>
                        </a:rPr>
                        <a:t>0,25</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669394075"/>
                  </a:ext>
                </a:extLst>
              </a:tr>
              <a:tr h="186608">
                <a:tc>
                  <a:txBody>
                    <a:bodyPr/>
                    <a:lstStyle/>
                    <a:p>
                      <a:pPr algn="ctr" fontAlgn="ctr"/>
                      <a:r>
                        <a:rPr lang="es-CO" sz="1100" b="1" i="0" u="none" strike="noStrike" dirty="0">
                          <a:solidFill>
                            <a:srgbClr val="000000"/>
                          </a:solidFill>
                          <a:effectLst/>
                          <a:latin typeface="Calibri" panose="020F0502020204030204" pitchFamily="34" charset="0"/>
                        </a:rPr>
                        <a:t>SEPTIEMBRE</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MX" sz="1100" b="0" i="0" u="none" strike="noStrike" dirty="0">
                          <a:solidFill>
                            <a:srgbClr val="000000"/>
                          </a:solidFill>
                          <a:effectLst/>
                          <a:latin typeface="Calibri" panose="020F0502020204030204" pitchFamily="34" charset="0"/>
                        </a:rPr>
                        <a:t>Monitoreo bloqueos, espacio en tablespace y disco - Administración en sitio.</a:t>
                      </a:r>
                    </a:p>
                  </a:txBody>
                  <a:tcPr marL="62667"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1" i="0" u="none" strike="noStrike" dirty="0">
                          <a:solidFill>
                            <a:srgbClr val="000000"/>
                          </a:solidFill>
                          <a:effectLst/>
                          <a:latin typeface="Calibri" panose="020F0502020204030204" pitchFamily="34" charset="0"/>
                        </a:rPr>
                        <a:t>Administración</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0" i="0" u="none" strike="noStrike" dirty="0">
                          <a:solidFill>
                            <a:srgbClr val="000000"/>
                          </a:solidFill>
                          <a:effectLst/>
                          <a:latin typeface="Calibri" panose="020F0502020204030204" pitchFamily="34" charset="0"/>
                        </a:rPr>
                        <a:t>15,00</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18797492"/>
                  </a:ext>
                </a:extLst>
              </a:tr>
              <a:tr h="177395">
                <a:tc>
                  <a:txBody>
                    <a:bodyPr/>
                    <a:lstStyle/>
                    <a:p>
                      <a:pPr algn="ctr" fontAlgn="ctr"/>
                      <a:r>
                        <a:rPr lang="es-CO" sz="1100" b="1" i="0" u="none" strike="noStrike" dirty="0">
                          <a:solidFill>
                            <a:srgbClr val="000000"/>
                          </a:solidFill>
                          <a:effectLst/>
                          <a:latin typeface="Calibri" panose="020F0502020204030204" pitchFamily="34" charset="0"/>
                        </a:rPr>
                        <a:t>SEPTIEMBRE</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MX" sz="1100" b="0" i="0" u="none" strike="noStrike" dirty="0">
                          <a:solidFill>
                            <a:srgbClr val="000000"/>
                          </a:solidFill>
                          <a:effectLst/>
                          <a:latin typeface="Calibri" panose="020F0502020204030204" pitchFamily="34" charset="0"/>
                        </a:rPr>
                        <a:t>Tareas de mantenimiento bases de datos y revisión diaria de backup.</a:t>
                      </a:r>
                    </a:p>
                  </a:txBody>
                  <a:tcPr marL="62667"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1" i="0" u="none" strike="noStrike" dirty="0">
                          <a:solidFill>
                            <a:srgbClr val="000000"/>
                          </a:solidFill>
                          <a:effectLst/>
                          <a:latin typeface="Calibri" panose="020F0502020204030204" pitchFamily="34" charset="0"/>
                        </a:rPr>
                        <a:t>Monitoreo</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100" b="0" i="0" u="none" strike="noStrike" dirty="0">
                          <a:solidFill>
                            <a:srgbClr val="000000"/>
                          </a:solidFill>
                          <a:effectLst/>
                          <a:latin typeface="Calibri" panose="020F0502020204030204" pitchFamily="34" charset="0"/>
                        </a:rPr>
                        <a:t>5,00</a:t>
                      </a:r>
                    </a:p>
                  </a:txBody>
                  <a:tcPr marL="6963" marR="6963" marT="696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793200966"/>
                  </a:ext>
                </a:extLst>
              </a:tr>
              <a:tr h="177395">
                <a:tc>
                  <a:txBody>
                    <a:bodyPr/>
                    <a:lstStyle/>
                    <a:p>
                      <a:pPr algn="l" fontAlgn="b"/>
                      <a:endParaRPr lang="es-CO" sz="1100" b="0" i="0" u="none" strike="noStrike" dirty="0">
                        <a:solidFill>
                          <a:srgbClr val="000000"/>
                        </a:solidFill>
                        <a:effectLst/>
                        <a:latin typeface="Calibri" panose="020F0502020204030204" pitchFamily="34" charset="0"/>
                      </a:endParaRPr>
                    </a:p>
                  </a:txBody>
                  <a:tcPr marL="6963" marR="6963" marT="6963"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l" fontAlgn="b"/>
                      <a:endParaRPr lang="es-CO" sz="1100" b="0" i="0" u="none" strike="noStrike" dirty="0">
                        <a:solidFill>
                          <a:srgbClr val="000000"/>
                        </a:solidFill>
                        <a:effectLst/>
                        <a:latin typeface="Calibri" panose="020F0502020204030204" pitchFamily="34" charset="0"/>
                      </a:endParaRPr>
                    </a:p>
                  </a:txBody>
                  <a:tcPr marL="6963" marR="6963" marT="6963"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ctr" fontAlgn="b"/>
                      <a:r>
                        <a:rPr lang="es-CO" sz="1100" b="1" i="0" u="none" strike="noStrike" dirty="0">
                          <a:solidFill>
                            <a:srgbClr val="000000"/>
                          </a:solidFill>
                          <a:effectLst/>
                          <a:latin typeface="Calibri" panose="020F0502020204030204" pitchFamily="34" charset="0"/>
                        </a:rPr>
                        <a:t>TOTAL HORAS</a:t>
                      </a:r>
                    </a:p>
                  </a:txBody>
                  <a:tcPr marL="6963" marR="6963" marT="696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s-CO" sz="1100" b="1" i="0" u="none" strike="noStrike" dirty="0">
                          <a:solidFill>
                            <a:srgbClr val="000000"/>
                          </a:solidFill>
                          <a:effectLst/>
                          <a:latin typeface="Calibri" panose="020F0502020204030204" pitchFamily="34" charset="0"/>
                        </a:rPr>
                        <a:t>25,50</a:t>
                      </a:r>
                    </a:p>
                  </a:txBody>
                  <a:tcPr marL="6963" marR="6963" marT="696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494614731"/>
                  </a:ext>
                </a:extLst>
              </a:tr>
            </a:tbl>
          </a:graphicData>
        </a:graphic>
      </p:graphicFrame>
    </p:spTree>
    <p:extLst>
      <p:ext uri="{BB962C8B-B14F-4D97-AF65-F5344CB8AC3E}">
        <p14:creationId xmlns:p14="http://schemas.microsoft.com/office/powerpoint/2010/main" val="24024977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929067-B082-428C-AFC2-D20885B7F4AE}"/>
              </a:ext>
            </a:extLst>
          </p:cNvPr>
          <p:cNvSpPr>
            <a:spLocks noGrp="1"/>
          </p:cNvSpPr>
          <p:nvPr>
            <p:ph type="title"/>
          </p:nvPr>
        </p:nvSpPr>
        <p:spPr>
          <a:xfrm>
            <a:off x="331304" y="281503"/>
            <a:ext cx="9401798" cy="964201"/>
          </a:xfrm>
        </p:spPr>
        <p:txBody>
          <a:bodyPr>
            <a:noAutofit/>
          </a:bodyPr>
          <a:lstStyle/>
          <a:p>
            <a:r>
              <a:rPr lang="es-CO" sz="2500" b="1" dirty="0"/>
              <a:t>DISPONIBILIDAD GRUPO DE MONITORES ALCALDIA DE RIONEGRO</a:t>
            </a:r>
            <a:br>
              <a:rPr lang="es-CO" sz="2500" b="1" dirty="0"/>
            </a:br>
            <a:r>
              <a:rPr lang="es-CO" sz="2500" b="1" dirty="0"/>
              <a:t>SEPTIEMBRE 2023	</a:t>
            </a:r>
          </a:p>
        </p:txBody>
      </p:sp>
      <p:sp>
        <p:nvSpPr>
          <p:cNvPr id="7" name="CuadroTexto 6">
            <a:extLst>
              <a:ext uri="{FF2B5EF4-FFF2-40B4-BE49-F238E27FC236}">
                <a16:creationId xmlns:a16="http://schemas.microsoft.com/office/drawing/2014/main" id="{59EAAF88-1D49-FAE9-80EA-25B7F1A6FDB6}"/>
              </a:ext>
            </a:extLst>
          </p:cNvPr>
          <p:cNvSpPr txBox="1"/>
          <p:nvPr/>
        </p:nvSpPr>
        <p:spPr>
          <a:xfrm>
            <a:off x="507205" y="1245704"/>
            <a:ext cx="11177589" cy="369332"/>
          </a:xfrm>
          <a:prstGeom prst="rect">
            <a:avLst/>
          </a:prstGeom>
          <a:noFill/>
        </p:spPr>
        <p:txBody>
          <a:bodyPr wrap="square" rtlCol="0">
            <a:spAutoFit/>
          </a:bodyPr>
          <a:lstStyle/>
          <a:p>
            <a:r>
              <a:rPr lang="es-CO" dirty="0"/>
              <a:t>Se evidencia una disponibilidad del 82,749 % en el grupo de servidores primarios.</a:t>
            </a:r>
            <a:endParaRPr lang="es-CO" dirty="0">
              <a:solidFill>
                <a:srgbClr val="FF0000"/>
              </a:solidFill>
            </a:endParaRPr>
          </a:p>
        </p:txBody>
      </p:sp>
      <p:pic>
        <p:nvPicPr>
          <p:cNvPr id="9" name="Imagen 8">
            <a:extLst>
              <a:ext uri="{FF2B5EF4-FFF2-40B4-BE49-F238E27FC236}">
                <a16:creationId xmlns:a16="http://schemas.microsoft.com/office/drawing/2014/main" id="{03D0762C-63C0-5142-586A-17C81D4771AF}"/>
              </a:ext>
            </a:extLst>
          </p:cNvPr>
          <p:cNvPicPr>
            <a:picLocks noChangeAspect="1"/>
          </p:cNvPicPr>
          <p:nvPr/>
        </p:nvPicPr>
        <p:blipFill>
          <a:blip r:embed="rId2"/>
          <a:stretch>
            <a:fillRect/>
          </a:stretch>
        </p:blipFill>
        <p:spPr>
          <a:xfrm>
            <a:off x="1266081" y="1643276"/>
            <a:ext cx="9911256" cy="3683909"/>
          </a:xfrm>
          <a:prstGeom prst="rect">
            <a:avLst/>
          </a:prstGeom>
        </p:spPr>
      </p:pic>
      <p:sp>
        <p:nvSpPr>
          <p:cNvPr id="4" name="CuadroTexto 3">
            <a:extLst>
              <a:ext uri="{FF2B5EF4-FFF2-40B4-BE49-F238E27FC236}">
                <a16:creationId xmlns:a16="http://schemas.microsoft.com/office/drawing/2014/main" id="{B11F909D-816E-341D-327E-0F2ADC9A4E29}"/>
              </a:ext>
            </a:extLst>
          </p:cNvPr>
          <p:cNvSpPr txBox="1"/>
          <p:nvPr/>
        </p:nvSpPr>
        <p:spPr>
          <a:xfrm>
            <a:off x="3368382" y="5479561"/>
            <a:ext cx="8061618" cy="523220"/>
          </a:xfrm>
          <a:prstGeom prst="rect">
            <a:avLst/>
          </a:prstGeom>
          <a:noFill/>
        </p:spPr>
        <p:txBody>
          <a:bodyPr wrap="square" rtlCol="0">
            <a:spAutoFit/>
          </a:bodyPr>
          <a:lstStyle/>
          <a:p>
            <a:pPr marL="285750" indent="-285750">
              <a:buFont typeface="Wingdings" panose="05000000000000000000" pitchFamily="2" charset="2"/>
              <a:buChar char="§"/>
            </a:pPr>
            <a:r>
              <a:rPr lang="es-CO" sz="1400" dirty="0"/>
              <a:t>Los 4  eventos down presentados el día 6 de septiembre para los tres servidores se deben a problemas con la red de internet, el evento tuvo una duración aproximada de 18 minutos.</a:t>
            </a:r>
          </a:p>
        </p:txBody>
      </p:sp>
    </p:spTree>
    <p:extLst>
      <p:ext uri="{BB962C8B-B14F-4D97-AF65-F5344CB8AC3E}">
        <p14:creationId xmlns:p14="http://schemas.microsoft.com/office/powerpoint/2010/main" val="28302402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0D6E63F-276A-4235-BA61-87338EA87822}"/>
              </a:ext>
            </a:extLst>
          </p:cNvPr>
          <p:cNvSpPr/>
          <p:nvPr/>
        </p:nvSpPr>
        <p:spPr>
          <a:xfrm>
            <a:off x="1022005" y="1040177"/>
            <a:ext cx="10147991" cy="707886"/>
          </a:xfrm>
          <a:prstGeom prst="rect">
            <a:avLst/>
          </a:prstGeom>
        </p:spPr>
        <p:txBody>
          <a:bodyPr wrap="square">
            <a:spAutoFit/>
          </a:bodyPr>
          <a:lstStyle/>
          <a:p>
            <a:r>
              <a:rPr lang="es-CO" sz="2000" dirty="0"/>
              <a:t>Estado de Capacidad de almacenamiento para el grupo de servidores Alcaldía de Rionegro.</a:t>
            </a:r>
          </a:p>
          <a:p>
            <a:endParaRPr lang="es-CO" sz="2000" dirty="0">
              <a:solidFill>
                <a:srgbClr val="FF0000"/>
              </a:solidFill>
            </a:endParaRPr>
          </a:p>
        </p:txBody>
      </p:sp>
      <p:sp>
        <p:nvSpPr>
          <p:cNvPr id="7" name="Rectángulo 6">
            <a:extLst>
              <a:ext uri="{FF2B5EF4-FFF2-40B4-BE49-F238E27FC236}">
                <a16:creationId xmlns:a16="http://schemas.microsoft.com/office/drawing/2014/main" id="{3F5A3C4F-BDAE-4C47-A0A0-31AB3E831AD3}"/>
              </a:ext>
            </a:extLst>
          </p:cNvPr>
          <p:cNvSpPr/>
          <p:nvPr/>
        </p:nvSpPr>
        <p:spPr>
          <a:xfrm>
            <a:off x="384313" y="277856"/>
            <a:ext cx="9095303" cy="553998"/>
          </a:xfrm>
          <a:prstGeom prst="rect">
            <a:avLst/>
          </a:prstGeom>
        </p:spPr>
        <p:txBody>
          <a:bodyPr wrap="square">
            <a:spAutoFit/>
          </a:bodyPr>
          <a:lstStyle/>
          <a:p>
            <a:r>
              <a:rPr lang="es-ES_tradnl" sz="3000" b="1" dirty="0">
                <a:latin typeface="Coolvetica" charset="0"/>
                <a:ea typeface="Coolvetica" charset="0"/>
                <a:cs typeface="Coolvetica" charset="0"/>
              </a:rPr>
              <a:t>Gestión de la capacidad</a:t>
            </a:r>
          </a:p>
        </p:txBody>
      </p:sp>
      <p:pic>
        <p:nvPicPr>
          <p:cNvPr id="4" name="Imagen 3">
            <a:extLst>
              <a:ext uri="{FF2B5EF4-FFF2-40B4-BE49-F238E27FC236}">
                <a16:creationId xmlns:a16="http://schemas.microsoft.com/office/drawing/2014/main" id="{34B534FB-BA58-2A99-C2EA-BED41A836DE9}"/>
              </a:ext>
            </a:extLst>
          </p:cNvPr>
          <p:cNvPicPr>
            <a:picLocks noChangeAspect="1"/>
          </p:cNvPicPr>
          <p:nvPr/>
        </p:nvPicPr>
        <p:blipFill>
          <a:blip r:embed="rId3"/>
          <a:stretch>
            <a:fillRect/>
          </a:stretch>
        </p:blipFill>
        <p:spPr>
          <a:xfrm>
            <a:off x="1396779" y="1508961"/>
            <a:ext cx="9398442" cy="4532582"/>
          </a:xfrm>
          <a:prstGeom prst="rect">
            <a:avLst/>
          </a:prstGeom>
        </p:spPr>
      </p:pic>
    </p:spTree>
    <p:extLst>
      <p:ext uri="{BB962C8B-B14F-4D97-AF65-F5344CB8AC3E}">
        <p14:creationId xmlns:p14="http://schemas.microsoft.com/office/powerpoint/2010/main" val="37041475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319692" y="316789"/>
            <a:ext cx="9095303" cy="553998"/>
          </a:xfrm>
          <a:prstGeom prst="rect">
            <a:avLst/>
          </a:prstGeom>
        </p:spPr>
        <p:txBody>
          <a:bodyPr wrap="square">
            <a:spAutoFit/>
          </a:bodyPr>
          <a:lstStyle/>
          <a:p>
            <a:r>
              <a:rPr lang="es-ES_tradnl" sz="3000" b="1" dirty="0">
                <a:latin typeface="Coolvetica" charset="0"/>
                <a:ea typeface="Coolvetica" charset="0"/>
                <a:cs typeface="Coolvetica" charset="0"/>
              </a:rPr>
              <a:t>Gestión de la capacidad</a:t>
            </a:r>
          </a:p>
        </p:txBody>
      </p:sp>
      <p:sp>
        <p:nvSpPr>
          <p:cNvPr id="11" name="TextBox 10">
            <a:extLst>
              <a:ext uri="{FF2B5EF4-FFF2-40B4-BE49-F238E27FC236}">
                <a16:creationId xmlns:a16="http://schemas.microsoft.com/office/drawing/2014/main" id="{D9A364C4-C1C7-4E6F-B9FD-5E87CBC58418}"/>
              </a:ext>
            </a:extLst>
          </p:cNvPr>
          <p:cNvSpPr txBox="1"/>
          <p:nvPr/>
        </p:nvSpPr>
        <p:spPr>
          <a:xfrm>
            <a:off x="319692" y="1267951"/>
            <a:ext cx="11552616" cy="1000274"/>
          </a:xfrm>
          <a:prstGeom prst="rect">
            <a:avLst/>
          </a:prstGeom>
          <a:noFill/>
        </p:spPr>
        <p:txBody>
          <a:bodyPr wrap="square" rtlCol="0">
            <a:spAutoFit/>
          </a:bodyPr>
          <a:lstStyle/>
          <a:p>
            <a:r>
              <a:rPr lang="es-CO" sz="1900" dirty="0"/>
              <a:t>Resumen de rendimiento general en los servidores sv01, sv02,sv03 </a:t>
            </a:r>
            <a:r>
              <a:rPr lang="es-CO" sz="1900" b="1" i="1" dirty="0"/>
              <a:t>(disponibilidad, espacio usado, memoria y cpu), </a:t>
            </a:r>
            <a:r>
              <a:rPr lang="es-CO" sz="1900" dirty="0"/>
              <a:t>la disponibilidad para los tres servidores se vio alterada </a:t>
            </a:r>
            <a:r>
              <a:rPr lang="es-CO" sz="2000" dirty="0"/>
              <a:t>debido a inconvenientes con el servicio de monitoreo site24x7, esto no afectó el servicio. Actualmente se encuentra trabajando con normalidad.</a:t>
            </a:r>
            <a:endParaRPr lang="es-CO" sz="1900" dirty="0">
              <a:solidFill>
                <a:srgbClr val="FF0000"/>
              </a:solidFill>
            </a:endParaRPr>
          </a:p>
        </p:txBody>
      </p:sp>
      <p:sp>
        <p:nvSpPr>
          <p:cNvPr id="9" name="Rectángulo 8">
            <a:extLst>
              <a:ext uri="{FF2B5EF4-FFF2-40B4-BE49-F238E27FC236}">
                <a16:creationId xmlns:a16="http://schemas.microsoft.com/office/drawing/2014/main" id="{981DA32C-3F25-4A15-A518-7A64262954AA}"/>
              </a:ext>
            </a:extLst>
          </p:cNvPr>
          <p:cNvSpPr/>
          <p:nvPr/>
        </p:nvSpPr>
        <p:spPr>
          <a:xfrm>
            <a:off x="5933440" y="2753476"/>
            <a:ext cx="619760" cy="10260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2" name="Rectángulo 11">
            <a:extLst>
              <a:ext uri="{FF2B5EF4-FFF2-40B4-BE49-F238E27FC236}">
                <a16:creationId xmlns:a16="http://schemas.microsoft.com/office/drawing/2014/main" id="{B44C1C28-AB6C-45BA-8902-DA39A7C07819}"/>
              </a:ext>
            </a:extLst>
          </p:cNvPr>
          <p:cNvSpPr/>
          <p:nvPr/>
        </p:nvSpPr>
        <p:spPr>
          <a:xfrm>
            <a:off x="5933440" y="5051118"/>
            <a:ext cx="619760" cy="10260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pic>
        <p:nvPicPr>
          <p:cNvPr id="4" name="Imagen 3">
            <a:extLst>
              <a:ext uri="{FF2B5EF4-FFF2-40B4-BE49-F238E27FC236}">
                <a16:creationId xmlns:a16="http://schemas.microsoft.com/office/drawing/2014/main" id="{A0ED012E-FC08-06C6-106A-EEE9F72A10B7}"/>
              </a:ext>
            </a:extLst>
          </p:cNvPr>
          <p:cNvPicPr>
            <a:picLocks noChangeAspect="1"/>
          </p:cNvPicPr>
          <p:nvPr/>
        </p:nvPicPr>
        <p:blipFill>
          <a:blip r:embed="rId3"/>
          <a:stretch>
            <a:fillRect/>
          </a:stretch>
        </p:blipFill>
        <p:spPr>
          <a:xfrm>
            <a:off x="612299" y="2333995"/>
            <a:ext cx="10967401" cy="2651352"/>
          </a:xfrm>
          <a:prstGeom prst="rect">
            <a:avLst/>
          </a:prstGeom>
        </p:spPr>
      </p:pic>
    </p:spTree>
    <p:extLst>
      <p:ext uri="{BB962C8B-B14F-4D97-AF65-F5344CB8AC3E}">
        <p14:creationId xmlns:p14="http://schemas.microsoft.com/office/powerpoint/2010/main" val="42019596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0D6E63F-276A-4235-BA61-87338EA87822}"/>
              </a:ext>
            </a:extLst>
          </p:cNvPr>
          <p:cNvSpPr/>
          <p:nvPr/>
        </p:nvSpPr>
        <p:spPr>
          <a:xfrm>
            <a:off x="965299" y="1558886"/>
            <a:ext cx="10261402" cy="707886"/>
          </a:xfrm>
          <a:prstGeom prst="rect">
            <a:avLst/>
          </a:prstGeom>
        </p:spPr>
        <p:txBody>
          <a:bodyPr wrap="square">
            <a:spAutoFit/>
          </a:bodyPr>
          <a:lstStyle/>
          <a:p>
            <a:pPr algn="just"/>
            <a:r>
              <a:rPr lang="es-CO" sz="2000" dirty="0"/>
              <a:t> Capacidad de almacenamiento para albergar los respaldos RMAN y datapump desde la NAS //192.168.0.52/F$/rmandb para los servidores SV01, SV02, SV03 al 85% con retención de 7 días.</a:t>
            </a:r>
            <a:endParaRPr lang="es-CO" sz="2000" dirty="0">
              <a:solidFill>
                <a:srgbClr val="FF0000"/>
              </a:solidFill>
            </a:endParaRPr>
          </a:p>
        </p:txBody>
      </p:sp>
      <p:sp>
        <p:nvSpPr>
          <p:cNvPr id="7" name="Rectángulo 6">
            <a:extLst>
              <a:ext uri="{FF2B5EF4-FFF2-40B4-BE49-F238E27FC236}">
                <a16:creationId xmlns:a16="http://schemas.microsoft.com/office/drawing/2014/main" id="{3F5A3C4F-BDAE-4C47-A0A0-31AB3E831AD3}"/>
              </a:ext>
            </a:extLst>
          </p:cNvPr>
          <p:cNvSpPr/>
          <p:nvPr/>
        </p:nvSpPr>
        <p:spPr>
          <a:xfrm>
            <a:off x="593411" y="482871"/>
            <a:ext cx="9095303" cy="553998"/>
          </a:xfrm>
          <a:prstGeom prst="rect">
            <a:avLst/>
          </a:prstGeom>
        </p:spPr>
        <p:txBody>
          <a:bodyPr wrap="square">
            <a:spAutoFit/>
          </a:bodyPr>
          <a:lstStyle/>
          <a:p>
            <a:r>
              <a:rPr lang="es-ES_tradnl" sz="3000" b="1" dirty="0">
                <a:latin typeface="Coolvetica" charset="0"/>
                <a:ea typeface="Coolvetica" charset="0"/>
                <a:cs typeface="Coolvetica" charset="0"/>
              </a:rPr>
              <a:t>Gestión de la capacidad</a:t>
            </a:r>
          </a:p>
        </p:txBody>
      </p:sp>
      <p:pic>
        <p:nvPicPr>
          <p:cNvPr id="5" name="Imagen 4">
            <a:extLst>
              <a:ext uri="{FF2B5EF4-FFF2-40B4-BE49-F238E27FC236}">
                <a16:creationId xmlns:a16="http://schemas.microsoft.com/office/drawing/2014/main" id="{3E31DC7F-86F5-C10A-04D8-B5BDEBB7A061}"/>
              </a:ext>
            </a:extLst>
          </p:cNvPr>
          <p:cNvPicPr>
            <a:picLocks noChangeAspect="1"/>
          </p:cNvPicPr>
          <p:nvPr/>
        </p:nvPicPr>
        <p:blipFill>
          <a:blip r:embed="rId3"/>
          <a:stretch>
            <a:fillRect/>
          </a:stretch>
        </p:blipFill>
        <p:spPr>
          <a:xfrm>
            <a:off x="3146773" y="2492476"/>
            <a:ext cx="5898454" cy="1637072"/>
          </a:xfrm>
          <a:prstGeom prst="rect">
            <a:avLst/>
          </a:prstGeom>
        </p:spPr>
      </p:pic>
    </p:spTree>
    <p:extLst>
      <p:ext uri="{BB962C8B-B14F-4D97-AF65-F5344CB8AC3E}">
        <p14:creationId xmlns:p14="http://schemas.microsoft.com/office/powerpoint/2010/main" val="31613324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a:extLst>
              <a:ext uri="{FF2B5EF4-FFF2-40B4-BE49-F238E27FC236}">
                <a16:creationId xmlns:a16="http://schemas.microsoft.com/office/drawing/2014/main" id="{86B324CC-2622-4A76-B11A-7C30EEC2F709}"/>
              </a:ext>
            </a:extLst>
          </p:cNvPr>
          <p:cNvSpPr/>
          <p:nvPr/>
        </p:nvSpPr>
        <p:spPr>
          <a:xfrm>
            <a:off x="481576" y="390397"/>
            <a:ext cx="9095303" cy="553998"/>
          </a:xfrm>
          <a:prstGeom prst="rect">
            <a:avLst/>
          </a:prstGeom>
        </p:spPr>
        <p:txBody>
          <a:bodyPr wrap="square">
            <a:spAutoFit/>
          </a:bodyPr>
          <a:lstStyle/>
          <a:p>
            <a:r>
              <a:rPr lang="es-ES_tradnl" sz="3000" b="1" dirty="0">
                <a:latin typeface="Coolvetica" charset="0"/>
                <a:ea typeface="Coolvetica" charset="0"/>
                <a:cs typeface="Coolvetica" charset="0"/>
              </a:rPr>
              <a:t>Gestión de la capacidad - SV02 BD orario (docu)</a:t>
            </a:r>
          </a:p>
        </p:txBody>
      </p:sp>
      <p:sp>
        <p:nvSpPr>
          <p:cNvPr id="6" name="Rectangle 1">
            <a:extLst>
              <a:ext uri="{FF2B5EF4-FFF2-40B4-BE49-F238E27FC236}">
                <a16:creationId xmlns:a16="http://schemas.microsoft.com/office/drawing/2014/main" id="{18C7D2DB-AD68-4F9E-A9D6-24DB7839C8A2}"/>
              </a:ext>
            </a:extLst>
          </p:cNvPr>
          <p:cNvSpPr>
            <a:spLocks noChangeArrowheads="1"/>
          </p:cNvSpPr>
          <p:nvPr/>
        </p:nvSpPr>
        <p:spPr bwMode="auto">
          <a:xfrm>
            <a:off x="481575" y="944395"/>
            <a:ext cx="9384319" cy="10142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5000" rIns="90000" bIns="45000">
            <a:spAutoFit/>
          </a:bodyPr>
          <a:lstStyle>
            <a:lvl1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1pPr>
            <a:lvl2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2pPr>
            <a:lvl3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3pPr>
            <a:lvl4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4pPr>
            <a:lvl5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9pPr>
          </a:lstStyle>
          <a:p>
            <a:pPr marL="12700">
              <a:lnSpc>
                <a:spcPct val="100000"/>
              </a:lnSpc>
              <a:spcBef>
                <a:spcPts val="100"/>
              </a:spcBef>
            </a:pPr>
            <a:r>
              <a:rPr lang="es-ES" sz="2000" spc="-10" dirty="0">
                <a:latin typeface="Carlito"/>
                <a:cs typeface="Carlito"/>
              </a:rPr>
              <a:t>Estado </a:t>
            </a:r>
            <a:r>
              <a:rPr lang="es-ES" sz="2000" dirty="0">
                <a:latin typeface="Carlito"/>
                <a:cs typeface="Carlito"/>
              </a:rPr>
              <a:t>de Capacidad de </a:t>
            </a:r>
            <a:r>
              <a:rPr lang="es-ES" sz="2000" spc="-5" dirty="0">
                <a:latin typeface="Carlito"/>
                <a:cs typeface="Carlito"/>
              </a:rPr>
              <a:t>almacenamiento </a:t>
            </a:r>
            <a:r>
              <a:rPr lang="es-ES" sz="2000" spc="-10" dirty="0">
                <a:latin typeface="Carlito"/>
                <a:cs typeface="Carlito"/>
              </a:rPr>
              <a:t>para </a:t>
            </a:r>
            <a:r>
              <a:rPr lang="es-ES" sz="2000" dirty="0">
                <a:latin typeface="Carlito"/>
                <a:cs typeface="Carlito"/>
              </a:rPr>
              <a:t>la base de datos.</a:t>
            </a:r>
          </a:p>
          <a:p>
            <a:pPr marL="12700">
              <a:lnSpc>
                <a:spcPct val="100000"/>
              </a:lnSpc>
            </a:pPr>
            <a:r>
              <a:rPr lang="es-ES" sz="2000" spc="-5" dirty="0">
                <a:latin typeface="Carlito"/>
                <a:cs typeface="Carlito"/>
              </a:rPr>
              <a:t>Actualmente </a:t>
            </a:r>
            <a:r>
              <a:rPr lang="es-ES" sz="2000" dirty="0">
                <a:latin typeface="Carlito"/>
                <a:cs typeface="Carlito"/>
              </a:rPr>
              <a:t>la </a:t>
            </a:r>
            <a:r>
              <a:rPr lang="es-ES" sz="2000" spc="-5" dirty="0">
                <a:latin typeface="Carlito"/>
                <a:cs typeface="Carlito"/>
              </a:rPr>
              <a:t>base de </a:t>
            </a:r>
            <a:r>
              <a:rPr lang="es-ES" sz="2000" spc="-10" dirty="0">
                <a:latin typeface="Carlito"/>
                <a:cs typeface="Carlito"/>
              </a:rPr>
              <a:t>datos </a:t>
            </a:r>
            <a:r>
              <a:rPr lang="es-ES" sz="2000" spc="-5" dirty="0">
                <a:latin typeface="Carlito"/>
                <a:cs typeface="Carlito"/>
              </a:rPr>
              <a:t>cuenta </a:t>
            </a:r>
            <a:r>
              <a:rPr lang="es-ES" sz="2000" spc="-10" dirty="0">
                <a:latin typeface="Carlito"/>
                <a:cs typeface="Carlito"/>
              </a:rPr>
              <a:t>con </a:t>
            </a:r>
            <a:r>
              <a:rPr lang="es-ES" sz="2000" spc="-5" dirty="0">
                <a:latin typeface="Carlito"/>
                <a:cs typeface="Carlito"/>
              </a:rPr>
              <a:t>un almacenamiento </a:t>
            </a:r>
            <a:r>
              <a:rPr lang="es-ES" sz="2000" dirty="0">
                <a:latin typeface="Carlito"/>
                <a:cs typeface="Carlito"/>
              </a:rPr>
              <a:t>asignado </a:t>
            </a:r>
            <a:r>
              <a:rPr lang="es-ES" sz="2000" spc="-5" dirty="0">
                <a:latin typeface="Carlito"/>
                <a:cs typeface="Carlito"/>
              </a:rPr>
              <a:t>de 653 G</a:t>
            </a:r>
            <a:r>
              <a:rPr lang="es-ES" sz="2000" spc="-10" dirty="0">
                <a:latin typeface="Carlito"/>
                <a:cs typeface="Carlito"/>
              </a:rPr>
              <a:t>B</a:t>
            </a:r>
            <a:r>
              <a:rPr lang="es-ES" sz="2000" spc="-5" dirty="0">
                <a:latin typeface="Carlito"/>
                <a:cs typeface="Carlito"/>
              </a:rPr>
              <a:t>. </a:t>
            </a:r>
            <a:r>
              <a:rPr lang="es-ES" sz="2000" b="1" spc="-10" dirty="0">
                <a:latin typeface="Carlito"/>
                <a:cs typeface="Carlito"/>
              </a:rPr>
              <a:t>Contando con </a:t>
            </a:r>
            <a:r>
              <a:rPr lang="es-ES" sz="2000" b="1" dirty="0">
                <a:latin typeface="Carlito"/>
                <a:cs typeface="Carlito"/>
              </a:rPr>
              <a:t>un </a:t>
            </a:r>
            <a:r>
              <a:rPr lang="es-ES" sz="2000" b="1" spc="-5" dirty="0">
                <a:latin typeface="Carlito"/>
                <a:cs typeface="Carlito"/>
              </a:rPr>
              <a:t>espacio </a:t>
            </a:r>
            <a:r>
              <a:rPr lang="es-ES" sz="2000" b="1" dirty="0">
                <a:latin typeface="Carlito"/>
                <a:cs typeface="Carlito"/>
              </a:rPr>
              <a:t>disponible </a:t>
            </a:r>
            <a:r>
              <a:rPr lang="es-ES" sz="2000" b="1" spc="-5" dirty="0">
                <a:latin typeface="Carlito"/>
                <a:cs typeface="Carlito"/>
              </a:rPr>
              <a:t>en </a:t>
            </a:r>
            <a:r>
              <a:rPr lang="es-ES" sz="2000" b="1" dirty="0">
                <a:latin typeface="Carlito"/>
                <a:cs typeface="Carlito"/>
              </a:rPr>
              <a:t>filesystem </a:t>
            </a:r>
            <a:r>
              <a:rPr lang="es-ES" sz="2000" b="1" spc="-10" dirty="0">
                <a:latin typeface="Carlito"/>
                <a:cs typeface="Carlito"/>
              </a:rPr>
              <a:t>aproximado </a:t>
            </a:r>
            <a:r>
              <a:rPr lang="es-ES" sz="2000" b="1" spc="-5" dirty="0">
                <a:latin typeface="Carlito"/>
                <a:cs typeface="Carlito"/>
              </a:rPr>
              <a:t>de 201 GB</a:t>
            </a:r>
            <a:r>
              <a:rPr lang="es-ES" sz="2000" spc="-5" dirty="0">
                <a:latin typeface="Carlito"/>
                <a:cs typeface="Carlito"/>
              </a:rPr>
              <a:t>. </a:t>
            </a:r>
            <a:endParaRPr lang="es-ES" sz="2000" dirty="0">
              <a:latin typeface="Carlito"/>
              <a:cs typeface="Carlito"/>
            </a:endParaRPr>
          </a:p>
        </p:txBody>
      </p:sp>
      <p:sp>
        <p:nvSpPr>
          <p:cNvPr id="2" name="CuadroTexto 1">
            <a:extLst>
              <a:ext uri="{FF2B5EF4-FFF2-40B4-BE49-F238E27FC236}">
                <a16:creationId xmlns:a16="http://schemas.microsoft.com/office/drawing/2014/main" id="{6F7EB08B-2774-0850-8AC4-05E8B4E10952}"/>
              </a:ext>
            </a:extLst>
          </p:cNvPr>
          <p:cNvSpPr txBox="1"/>
          <p:nvPr/>
        </p:nvSpPr>
        <p:spPr>
          <a:xfrm>
            <a:off x="8991600" y="2443777"/>
            <a:ext cx="2667000" cy="2446824"/>
          </a:xfrm>
          <a:prstGeom prst="rect">
            <a:avLst/>
          </a:prstGeom>
          <a:noFill/>
        </p:spPr>
        <p:txBody>
          <a:bodyPr wrap="square" rtlCol="0">
            <a:spAutoFit/>
          </a:bodyPr>
          <a:lstStyle/>
          <a:p>
            <a:pPr marL="12700" algn="just">
              <a:lnSpc>
                <a:spcPct val="100000"/>
              </a:lnSpc>
              <a:spcBef>
                <a:spcPts val="100"/>
              </a:spcBef>
            </a:pPr>
            <a:r>
              <a:rPr lang="es-ES" sz="1500" spc="-10" dirty="0">
                <a:latin typeface="Carlito"/>
                <a:cs typeface="Carlito"/>
              </a:rPr>
              <a:t>La base de datos orario (docu) con espacio reservado de </a:t>
            </a:r>
            <a:r>
              <a:rPr lang="es-ES" sz="1500" b="1" spc="-10" dirty="0">
                <a:latin typeface="Carlito"/>
                <a:cs typeface="Carlito"/>
              </a:rPr>
              <a:t>652914 MB</a:t>
            </a:r>
            <a:r>
              <a:rPr lang="es-ES" sz="1500" spc="-10" dirty="0">
                <a:latin typeface="Carlito"/>
                <a:cs typeface="Carlito"/>
              </a:rPr>
              <a:t>, está utilizando un aproximado de </a:t>
            </a:r>
            <a:r>
              <a:rPr lang="es-ES" sz="1500" b="1" spc="-10" dirty="0">
                <a:latin typeface="Carlito"/>
                <a:cs typeface="Carlito"/>
              </a:rPr>
              <a:t>594253 MB</a:t>
            </a:r>
            <a:r>
              <a:rPr lang="es-ES" sz="1500" spc="-10" dirty="0">
                <a:latin typeface="Carlito"/>
                <a:cs typeface="Carlito"/>
              </a:rPr>
              <a:t>, con espacio libre de </a:t>
            </a:r>
            <a:r>
              <a:rPr lang="es-ES" sz="1500" b="1" spc="-10" dirty="0">
                <a:latin typeface="Carlito"/>
                <a:cs typeface="Carlito"/>
              </a:rPr>
              <a:t>58461 MB</a:t>
            </a:r>
            <a:r>
              <a:rPr lang="es-ES" sz="1500" spc="-10" dirty="0">
                <a:latin typeface="Carlito"/>
                <a:cs typeface="Carlito"/>
              </a:rPr>
              <a:t>, contando con un espacio disponible en filesystem /oradata aproximado de </a:t>
            </a:r>
            <a:r>
              <a:rPr lang="es-ES" sz="1500" b="1" spc="-10" dirty="0">
                <a:latin typeface="Carlito"/>
                <a:cs typeface="Carlito"/>
              </a:rPr>
              <a:t>201 GB.</a:t>
            </a:r>
            <a:endParaRPr lang="es-ES" sz="1500" b="1" dirty="0">
              <a:latin typeface="Carlito"/>
              <a:cs typeface="Carlito"/>
            </a:endParaRPr>
          </a:p>
          <a:p>
            <a:endParaRPr lang="es-CO" dirty="0"/>
          </a:p>
        </p:txBody>
      </p:sp>
      <p:graphicFrame>
        <p:nvGraphicFramePr>
          <p:cNvPr id="9" name="Gráfico 8">
            <a:extLst>
              <a:ext uri="{FF2B5EF4-FFF2-40B4-BE49-F238E27FC236}">
                <a16:creationId xmlns:a16="http://schemas.microsoft.com/office/drawing/2014/main" id="{00000000-0008-0000-0200-000002000000}"/>
              </a:ext>
            </a:extLst>
          </p:cNvPr>
          <p:cNvGraphicFramePr>
            <a:graphicFrameLocks/>
          </p:cNvGraphicFramePr>
          <p:nvPr>
            <p:extLst>
              <p:ext uri="{D42A27DB-BD31-4B8C-83A1-F6EECF244321}">
                <p14:modId xmlns:p14="http://schemas.microsoft.com/office/powerpoint/2010/main" val="2922902686"/>
              </p:ext>
            </p:extLst>
          </p:nvPr>
        </p:nvGraphicFramePr>
        <p:xfrm>
          <a:off x="533400" y="2119348"/>
          <a:ext cx="8512628" cy="309568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1099089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a:extLst>
              <a:ext uri="{FF2B5EF4-FFF2-40B4-BE49-F238E27FC236}">
                <a16:creationId xmlns:a16="http://schemas.microsoft.com/office/drawing/2014/main" id="{86B324CC-2622-4A76-B11A-7C30EEC2F709}"/>
              </a:ext>
            </a:extLst>
          </p:cNvPr>
          <p:cNvSpPr/>
          <p:nvPr/>
        </p:nvSpPr>
        <p:spPr>
          <a:xfrm>
            <a:off x="481576" y="390397"/>
            <a:ext cx="9095303" cy="553998"/>
          </a:xfrm>
          <a:prstGeom prst="rect">
            <a:avLst/>
          </a:prstGeom>
        </p:spPr>
        <p:txBody>
          <a:bodyPr wrap="square">
            <a:spAutoFit/>
          </a:bodyPr>
          <a:lstStyle/>
          <a:p>
            <a:r>
              <a:rPr lang="es-ES_tradnl" sz="3000" b="1" dirty="0">
                <a:latin typeface="Coolvetica" charset="0"/>
                <a:ea typeface="Coolvetica" charset="0"/>
                <a:cs typeface="Coolvetica" charset="0"/>
              </a:rPr>
              <a:t>Gestión de la capacidad – SV02 BD orario (docu)</a:t>
            </a:r>
          </a:p>
        </p:txBody>
      </p:sp>
      <p:sp>
        <p:nvSpPr>
          <p:cNvPr id="6" name="Rectangle 1">
            <a:extLst>
              <a:ext uri="{FF2B5EF4-FFF2-40B4-BE49-F238E27FC236}">
                <a16:creationId xmlns:a16="http://schemas.microsoft.com/office/drawing/2014/main" id="{18C7D2DB-AD68-4F9E-A9D6-24DB7839C8A2}"/>
              </a:ext>
            </a:extLst>
          </p:cNvPr>
          <p:cNvSpPr>
            <a:spLocks noChangeArrowheads="1"/>
          </p:cNvSpPr>
          <p:nvPr/>
        </p:nvSpPr>
        <p:spPr bwMode="auto">
          <a:xfrm>
            <a:off x="481575" y="1397646"/>
            <a:ext cx="11312860" cy="10142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5000" rIns="90000" bIns="45000">
            <a:spAutoFit/>
          </a:bodyPr>
          <a:lstStyle>
            <a:lvl1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1pPr>
            <a:lvl2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2pPr>
            <a:lvl3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3pPr>
            <a:lvl4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4pPr>
            <a:lvl5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9pPr>
          </a:lstStyle>
          <a:p>
            <a:pPr marL="12700">
              <a:lnSpc>
                <a:spcPct val="100000"/>
              </a:lnSpc>
              <a:spcBef>
                <a:spcPts val="100"/>
              </a:spcBef>
            </a:pPr>
            <a:r>
              <a:rPr lang="es-ES" sz="2000" spc="-10" dirty="0">
                <a:latin typeface="Carlito"/>
                <a:cs typeface="Carlito"/>
              </a:rPr>
              <a:t>El filesystem /oradata cuenta con un porcentaje de uso del 81%  ó  de 821 GB correspondiente al tamaño total asignado de 1,1 TB, actualmente tiene un espacio disponible en disco de 201GB. La distribución del mismo comprende del almacenamiento de la data para cada una de las bases datos.</a:t>
            </a:r>
            <a:endParaRPr lang="es-ES" sz="2000" dirty="0">
              <a:latin typeface="Carlito"/>
              <a:cs typeface="Carlito"/>
            </a:endParaRPr>
          </a:p>
        </p:txBody>
      </p:sp>
      <p:graphicFrame>
        <p:nvGraphicFramePr>
          <p:cNvPr id="3" name="Gráfico 2">
            <a:extLst>
              <a:ext uri="{FF2B5EF4-FFF2-40B4-BE49-F238E27FC236}">
                <a16:creationId xmlns:a16="http://schemas.microsoft.com/office/drawing/2014/main" id="{0C331577-3060-F6DE-8FF9-BEABB9603ED3}"/>
              </a:ext>
            </a:extLst>
          </p:cNvPr>
          <p:cNvGraphicFramePr>
            <a:graphicFrameLocks/>
          </p:cNvGraphicFramePr>
          <p:nvPr>
            <p:extLst>
              <p:ext uri="{D42A27DB-BD31-4B8C-83A1-F6EECF244321}">
                <p14:modId xmlns:p14="http://schemas.microsoft.com/office/powerpoint/2010/main" val="1520726422"/>
              </p:ext>
            </p:extLst>
          </p:nvPr>
        </p:nvGraphicFramePr>
        <p:xfrm>
          <a:off x="3067661" y="2357797"/>
          <a:ext cx="5997081" cy="365982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882010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356782" y="277856"/>
            <a:ext cx="8569504" cy="553998"/>
          </a:xfrm>
          <a:prstGeom prst="rect">
            <a:avLst/>
          </a:prstGeom>
        </p:spPr>
        <p:txBody>
          <a:bodyPr wrap="square">
            <a:spAutoFit/>
          </a:bodyPr>
          <a:lstStyle/>
          <a:p>
            <a:r>
              <a:rPr lang="es-ES_tradnl" sz="3000" b="1" dirty="0">
                <a:latin typeface="Coolvetica" charset="0"/>
                <a:ea typeface="Coolvetica" charset="0"/>
                <a:cs typeface="Coolvetica" charset="0"/>
              </a:rPr>
              <a:t>Capacidad de Base de Datos - SV02 orario (docu)</a:t>
            </a:r>
          </a:p>
        </p:txBody>
      </p:sp>
      <p:sp>
        <p:nvSpPr>
          <p:cNvPr id="3" name="TextBox 2">
            <a:extLst>
              <a:ext uri="{FF2B5EF4-FFF2-40B4-BE49-F238E27FC236}">
                <a16:creationId xmlns:a16="http://schemas.microsoft.com/office/drawing/2014/main" id="{9A347222-7D70-40DA-BBB1-9838D057A758}"/>
              </a:ext>
            </a:extLst>
          </p:cNvPr>
          <p:cNvSpPr txBox="1"/>
          <p:nvPr/>
        </p:nvSpPr>
        <p:spPr>
          <a:xfrm>
            <a:off x="356782" y="992848"/>
            <a:ext cx="10469817" cy="707886"/>
          </a:xfrm>
          <a:prstGeom prst="rect">
            <a:avLst/>
          </a:prstGeom>
          <a:noFill/>
        </p:spPr>
        <p:txBody>
          <a:bodyPr wrap="square" rtlCol="0">
            <a:spAutoFit/>
          </a:bodyPr>
          <a:lstStyle/>
          <a:p>
            <a:r>
              <a:rPr lang="es-CO" sz="2000" dirty="0"/>
              <a:t>Se evidencian comportamientos normales y la capacidad actual soporta la operación de servicio. Los tablespace con porcentaje de uso superior al 90 % presentan autoextend activo.</a:t>
            </a:r>
          </a:p>
        </p:txBody>
      </p:sp>
      <p:pic>
        <p:nvPicPr>
          <p:cNvPr id="7" name="Imagen 6">
            <a:extLst>
              <a:ext uri="{FF2B5EF4-FFF2-40B4-BE49-F238E27FC236}">
                <a16:creationId xmlns:a16="http://schemas.microsoft.com/office/drawing/2014/main" id="{91F4C10D-D3E4-92B2-99BD-BA776FB4048E}"/>
              </a:ext>
            </a:extLst>
          </p:cNvPr>
          <p:cNvPicPr>
            <a:picLocks noChangeAspect="1"/>
          </p:cNvPicPr>
          <p:nvPr/>
        </p:nvPicPr>
        <p:blipFill>
          <a:blip r:embed="rId2"/>
          <a:stretch>
            <a:fillRect/>
          </a:stretch>
        </p:blipFill>
        <p:spPr>
          <a:xfrm>
            <a:off x="327287" y="1813911"/>
            <a:ext cx="5434904" cy="4119155"/>
          </a:xfrm>
          <a:prstGeom prst="rect">
            <a:avLst/>
          </a:prstGeom>
        </p:spPr>
      </p:pic>
      <p:pic>
        <p:nvPicPr>
          <p:cNvPr id="10" name="Imagen 9">
            <a:extLst>
              <a:ext uri="{FF2B5EF4-FFF2-40B4-BE49-F238E27FC236}">
                <a16:creationId xmlns:a16="http://schemas.microsoft.com/office/drawing/2014/main" id="{717F7987-D5C1-548E-475C-DDBC778157D5}"/>
              </a:ext>
            </a:extLst>
          </p:cNvPr>
          <p:cNvPicPr>
            <a:picLocks noChangeAspect="1"/>
          </p:cNvPicPr>
          <p:nvPr/>
        </p:nvPicPr>
        <p:blipFill>
          <a:blip r:embed="rId3"/>
          <a:stretch>
            <a:fillRect/>
          </a:stretch>
        </p:blipFill>
        <p:spPr>
          <a:xfrm>
            <a:off x="5844163" y="1813911"/>
            <a:ext cx="6061877" cy="2912946"/>
          </a:xfrm>
          <a:prstGeom prst="rect">
            <a:avLst/>
          </a:prstGeom>
        </p:spPr>
      </p:pic>
    </p:spTree>
    <p:extLst>
      <p:ext uri="{BB962C8B-B14F-4D97-AF65-F5344CB8AC3E}">
        <p14:creationId xmlns:p14="http://schemas.microsoft.com/office/powerpoint/2010/main" val="22830329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D2DBE6-96C5-45C3-ACA6-D750BC501C34}"/>
              </a:ext>
            </a:extLst>
          </p:cNvPr>
          <p:cNvSpPr>
            <a:spLocks noGrp="1"/>
          </p:cNvSpPr>
          <p:nvPr>
            <p:ph type="title"/>
          </p:nvPr>
        </p:nvSpPr>
        <p:spPr>
          <a:xfrm>
            <a:off x="197633" y="739581"/>
            <a:ext cx="9729392" cy="507831"/>
          </a:xfrm>
        </p:spPr>
        <p:txBody>
          <a:bodyPr wrap="square">
            <a:spAutoFit/>
          </a:bodyPr>
          <a:lstStyle/>
          <a:p>
            <a:r>
              <a:rPr lang="es-US" sz="3000" b="1" dirty="0">
                <a:latin typeface="Coolvetica" charset="0"/>
              </a:rPr>
              <a:t>Estrategia de Backups servidor SFAMROSV01 – SV02 – SV03 </a:t>
            </a:r>
            <a:endParaRPr lang="es-CO" sz="3000" b="1" dirty="0">
              <a:latin typeface="Coolvetica" charset="0"/>
            </a:endParaRPr>
          </a:p>
        </p:txBody>
      </p:sp>
      <p:sp>
        <p:nvSpPr>
          <p:cNvPr id="3" name="Marcador de contenido 2">
            <a:extLst>
              <a:ext uri="{FF2B5EF4-FFF2-40B4-BE49-F238E27FC236}">
                <a16:creationId xmlns:a16="http://schemas.microsoft.com/office/drawing/2014/main" id="{DF058462-FED6-41E9-B926-CF0185176375}"/>
              </a:ext>
            </a:extLst>
          </p:cNvPr>
          <p:cNvSpPr>
            <a:spLocks noGrp="1"/>
          </p:cNvSpPr>
          <p:nvPr>
            <p:ph idx="1"/>
          </p:nvPr>
        </p:nvSpPr>
        <p:spPr>
          <a:xfrm>
            <a:off x="1038464" y="1704362"/>
            <a:ext cx="9107905" cy="468396"/>
          </a:xfrm>
        </p:spPr>
        <p:txBody>
          <a:bodyPr>
            <a:normAutofit lnSpcReduction="10000"/>
          </a:bodyPr>
          <a:lstStyle/>
          <a:p>
            <a:pPr algn="ctr"/>
            <a:r>
              <a:rPr lang="es-US" dirty="0"/>
              <a:t>Se tiene implementada la siguiente estrategia de backups:</a:t>
            </a:r>
            <a:endParaRPr lang="es-CO" dirty="0"/>
          </a:p>
        </p:txBody>
      </p:sp>
      <p:pic>
        <p:nvPicPr>
          <p:cNvPr id="4" name="Imagen 3">
            <a:extLst>
              <a:ext uri="{FF2B5EF4-FFF2-40B4-BE49-F238E27FC236}">
                <a16:creationId xmlns:a16="http://schemas.microsoft.com/office/drawing/2014/main" id="{30A9019F-F6DD-1436-A13F-838575228F2C}"/>
              </a:ext>
            </a:extLst>
          </p:cNvPr>
          <p:cNvPicPr>
            <a:picLocks noChangeAspect="1"/>
          </p:cNvPicPr>
          <p:nvPr/>
        </p:nvPicPr>
        <p:blipFill>
          <a:blip r:embed="rId2"/>
          <a:stretch>
            <a:fillRect/>
          </a:stretch>
        </p:blipFill>
        <p:spPr>
          <a:xfrm>
            <a:off x="2045631" y="2113766"/>
            <a:ext cx="7421604" cy="3491042"/>
          </a:xfrm>
          <a:prstGeom prst="rect">
            <a:avLst/>
          </a:prstGeom>
        </p:spPr>
      </p:pic>
    </p:spTree>
    <p:extLst>
      <p:ext uri="{BB962C8B-B14F-4D97-AF65-F5344CB8AC3E}">
        <p14:creationId xmlns:p14="http://schemas.microsoft.com/office/powerpoint/2010/main" val="17797180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415777" y="260745"/>
            <a:ext cx="8978946" cy="553998"/>
          </a:xfrm>
          <a:prstGeom prst="rect">
            <a:avLst/>
          </a:prstGeom>
        </p:spPr>
        <p:txBody>
          <a:bodyPr wrap="square">
            <a:spAutoFit/>
          </a:bodyPr>
          <a:lstStyle/>
          <a:p>
            <a:r>
              <a:rPr lang="es-ES_tradnl" sz="3000" b="1" dirty="0">
                <a:latin typeface="Coolvetica" charset="0"/>
                <a:ea typeface="Coolvetica" charset="0"/>
                <a:cs typeface="Coolvetica" charset="0"/>
              </a:rPr>
              <a:t>Backup Rman Base de Datos - SV02 orario (docu)</a:t>
            </a:r>
          </a:p>
        </p:txBody>
      </p:sp>
      <p:sp>
        <p:nvSpPr>
          <p:cNvPr id="13" name="TextBox 12">
            <a:extLst>
              <a:ext uri="{FF2B5EF4-FFF2-40B4-BE49-F238E27FC236}">
                <a16:creationId xmlns:a16="http://schemas.microsoft.com/office/drawing/2014/main" id="{9D6268E0-C5E5-4EF2-BD9F-B4CD51C20DB5}"/>
              </a:ext>
            </a:extLst>
          </p:cNvPr>
          <p:cNvSpPr txBox="1"/>
          <p:nvPr/>
        </p:nvSpPr>
        <p:spPr>
          <a:xfrm>
            <a:off x="4324586" y="1599133"/>
            <a:ext cx="3542829" cy="646331"/>
          </a:xfrm>
          <a:prstGeom prst="rect">
            <a:avLst/>
          </a:prstGeom>
          <a:noFill/>
        </p:spPr>
        <p:txBody>
          <a:bodyPr wrap="none" rtlCol="0">
            <a:spAutoFit/>
          </a:bodyPr>
          <a:lstStyle/>
          <a:p>
            <a:r>
              <a:rPr lang="es-CO" b="1" dirty="0"/>
              <a:t>Últimas tareas de backup revisadas</a:t>
            </a:r>
          </a:p>
        </p:txBody>
      </p:sp>
      <p:sp>
        <p:nvSpPr>
          <p:cNvPr id="7" name="TextBox 6">
            <a:extLst>
              <a:ext uri="{FF2B5EF4-FFF2-40B4-BE49-F238E27FC236}">
                <a16:creationId xmlns:a16="http://schemas.microsoft.com/office/drawing/2014/main" id="{5A0C294D-AE5D-478E-BB34-5F6045BAB064}"/>
              </a:ext>
            </a:extLst>
          </p:cNvPr>
          <p:cNvSpPr txBox="1"/>
          <p:nvPr/>
        </p:nvSpPr>
        <p:spPr>
          <a:xfrm>
            <a:off x="415777" y="873902"/>
            <a:ext cx="10649788" cy="400110"/>
          </a:xfrm>
          <a:prstGeom prst="rect">
            <a:avLst/>
          </a:prstGeom>
          <a:noFill/>
        </p:spPr>
        <p:txBody>
          <a:bodyPr wrap="square" rtlCol="0">
            <a:spAutoFit/>
          </a:bodyPr>
          <a:lstStyle/>
          <a:p>
            <a:r>
              <a:rPr lang="es-CO" sz="2000" dirty="0"/>
              <a:t>Tareas de backup full y archives ejecutadas al 100% en la última revisión realizada.</a:t>
            </a:r>
            <a:endParaRPr lang="es-CO" sz="2000" dirty="0">
              <a:solidFill>
                <a:srgbClr val="FF0000"/>
              </a:solidFill>
            </a:endParaRPr>
          </a:p>
        </p:txBody>
      </p:sp>
      <p:sp>
        <p:nvSpPr>
          <p:cNvPr id="9" name="Rectángulo 8">
            <a:extLst>
              <a:ext uri="{FF2B5EF4-FFF2-40B4-BE49-F238E27FC236}">
                <a16:creationId xmlns:a16="http://schemas.microsoft.com/office/drawing/2014/main" id="{20C08E15-BC27-4937-AC8A-A4F278D29404}"/>
              </a:ext>
            </a:extLst>
          </p:cNvPr>
          <p:cNvSpPr/>
          <p:nvPr/>
        </p:nvSpPr>
        <p:spPr>
          <a:xfrm>
            <a:off x="1290319" y="2434513"/>
            <a:ext cx="792481" cy="3184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pic>
        <p:nvPicPr>
          <p:cNvPr id="4" name="Imagen 3">
            <a:extLst>
              <a:ext uri="{FF2B5EF4-FFF2-40B4-BE49-F238E27FC236}">
                <a16:creationId xmlns:a16="http://schemas.microsoft.com/office/drawing/2014/main" id="{46418762-3F62-80F9-316A-1A5884006C9F}"/>
              </a:ext>
            </a:extLst>
          </p:cNvPr>
          <p:cNvPicPr>
            <a:picLocks noChangeAspect="1"/>
          </p:cNvPicPr>
          <p:nvPr/>
        </p:nvPicPr>
        <p:blipFill>
          <a:blip r:embed="rId3"/>
          <a:stretch>
            <a:fillRect/>
          </a:stretch>
        </p:blipFill>
        <p:spPr>
          <a:xfrm>
            <a:off x="1938337" y="2113052"/>
            <a:ext cx="8315325" cy="3781425"/>
          </a:xfrm>
          <a:prstGeom prst="rect">
            <a:avLst/>
          </a:prstGeom>
        </p:spPr>
      </p:pic>
    </p:spTree>
    <p:extLst>
      <p:ext uri="{BB962C8B-B14F-4D97-AF65-F5344CB8AC3E}">
        <p14:creationId xmlns:p14="http://schemas.microsoft.com/office/powerpoint/2010/main" val="27387644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476480" y="290669"/>
            <a:ext cx="9729966" cy="553998"/>
          </a:xfrm>
          <a:prstGeom prst="rect">
            <a:avLst/>
          </a:prstGeom>
        </p:spPr>
        <p:txBody>
          <a:bodyPr wrap="square">
            <a:spAutoFit/>
          </a:bodyPr>
          <a:lstStyle/>
          <a:p>
            <a:r>
              <a:rPr lang="es-ES_tradnl" sz="3000" b="1" dirty="0">
                <a:latin typeface="Coolvetica" charset="0"/>
                <a:ea typeface="Coolvetica" charset="0"/>
                <a:cs typeface="Coolvetica" charset="0"/>
              </a:rPr>
              <a:t>Backup RMAN - Export Base de Datos - SV02 orario (docu)</a:t>
            </a:r>
          </a:p>
        </p:txBody>
      </p:sp>
      <p:sp>
        <p:nvSpPr>
          <p:cNvPr id="3" name="TextBox 2">
            <a:extLst>
              <a:ext uri="{FF2B5EF4-FFF2-40B4-BE49-F238E27FC236}">
                <a16:creationId xmlns:a16="http://schemas.microsoft.com/office/drawing/2014/main" id="{9A347222-7D70-40DA-BBB1-9838D057A758}"/>
              </a:ext>
            </a:extLst>
          </p:cNvPr>
          <p:cNvSpPr txBox="1"/>
          <p:nvPr/>
        </p:nvSpPr>
        <p:spPr>
          <a:xfrm>
            <a:off x="476480" y="1156091"/>
            <a:ext cx="11353382" cy="1015663"/>
          </a:xfrm>
          <a:prstGeom prst="rect">
            <a:avLst/>
          </a:prstGeom>
          <a:noFill/>
        </p:spPr>
        <p:txBody>
          <a:bodyPr wrap="square" rtlCol="0">
            <a:spAutoFit/>
          </a:bodyPr>
          <a:lstStyle/>
          <a:p>
            <a:r>
              <a:rPr lang="es-CO" sz="2000" dirty="0"/>
              <a:t>Tareas de Backup ejecutadas al 100% en la última revisión realizada, los export datapump se generan diariamente a las 20:00 y finalizan a las 20:04.</a:t>
            </a:r>
          </a:p>
          <a:p>
            <a:endParaRPr lang="es-CO" sz="2000" dirty="0"/>
          </a:p>
        </p:txBody>
      </p:sp>
      <p:sp>
        <p:nvSpPr>
          <p:cNvPr id="9" name="Rectángulo 8">
            <a:extLst>
              <a:ext uri="{FF2B5EF4-FFF2-40B4-BE49-F238E27FC236}">
                <a16:creationId xmlns:a16="http://schemas.microsoft.com/office/drawing/2014/main" id="{20C08E15-BC27-4937-AC8A-A4F278D29404}"/>
              </a:ext>
            </a:extLst>
          </p:cNvPr>
          <p:cNvSpPr/>
          <p:nvPr/>
        </p:nvSpPr>
        <p:spPr>
          <a:xfrm>
            <a:off x="1290319" y="2434513"/>
            <a:ext cx="792481" cy="3184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pic>
        <p:nvPicPr>
          <p:cNvPr id="8" name="Imagen 7">
            <a:extLst>
              <a:ext uri="{FF2B5EF4-FFF2-40B4-BE49-F238E27FC236}">
                <a16:creationId xmlns:a16="http://schemas.microsoft.com/office/drawing/2014/main" id="{808D3572-8444-3EC8-D1BA-78322CE5D378}"/>
              </a:ext>
            </a:extLst>
          </p:cNvPr>
          <p:cNvPicPr>
            <a:picLocks noChangeAspect="1"/>
          </p:cNvPicPr>
          <p:nvPr/>
        </p:nvPicPr>
        <p:blipFill>
          <a:blip r:embed="rId2"/>
          <a:stretch>
            <a:fillRect/>
          </a:stretch>
        </p:blipFill>
        <p:spPr>
          <a:xfrm>
            <a:off x="1290319" y="2483178"/>
            <a:ext cx="9877425" cy="2514600"/>
          </a:xfrm>
          <a:prstGeom prst="rect">
            <a:avLst/>
          </a:prstGeom>
        </p:spPr>
      </p:pic>
    </p:spTree>
    <p:extLst>
      <p:ext uri="{BB962C8B-B14F-4D97-AF65-F5344CB8AC3E}">
        <p14:creationId xmlns:p14="http://schemas.microsoft.com/office/powerpoint/2010/main" val="26043342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9C6737-51A7-46D2-A21D-022A61005357}"/>
              </a:ext>
            </a:extLst>
          </p:cNvPr>
          <p:cNvSpPr>
            <a:spLocks noGrp="1"/>
          </p:cNvSpPr>
          <p:nvPr>
            <p:ph type="title"/>
          </p:nvPr>
        </p:nvSpPr>
        <p:spPr>
          <a:xfrm>
            <a:off x="694518" y="660650"/>
            <a:ext cx="10515600" cy="553998"/>
          </a:xfrm>
        </p:spPr>
        <p:txBody>
          <a:bodyPr wrap="square">
            <a:spAutoFit/>
          </a:bodyPr>
          <a:lstStyle/>
          <a:p>
            <a:pPr>
              <a:lnSpc>
                <a:spcPct val="100000"/>
              </a:lnSpc>
              <a:spcBef>
                <a:spcPts val="0"/>
              </a:spcBef>
            </a:pPr>
            <a:r>
              <a:rPr lang="es-CO" sz="3000" b="1" dirty="0">
                <a:latin typeface="Coolvetica" charset="0"/>
              </a:rPr>
              <a:t>   ACTIVIDADES REALIZADAS</a:t>
            </a:r>
          </a:p>
        </p:txBody>
      </p:sp>
      <p:sp>
        <p:nvSpPr>
          <p:cNvPr id="3" name="CuadroTexto 2">
            <a:extLst>
              <a:ext uri="{FF2B5EF4-FFF2-40B4-BE49-F238E27FC236}">
                <a16:creationId xmlns:a16="http://schemas.microsoft.com/office/drawing/2014/main" id="{232881D6-C1E3-4EC3-8FEF-34DC3B1638B4}"/>
              </a:ext>
            </a:extLst>
          </p:cNvPr>
          <p:cNvSpPr txBox="1"/>
          <p:nvPr/>
        </p:nvSpPr>
        <p:spPr>
          <a:xfrm>
            <a:off x="917010" y="1579112"/>
            <a:ext cx="10293108" cy="707886"/>
          </a:xfrm>
          <a:prstGeom prst="rect">
            <a:avLst/>
          </a:prstGeom>
          <a:noFill/>
        </p:spPr>
        <p:txBody>
          <a:bodyPr wrap="square" rtlCol="0">
            <a:spAutoFit/>
          </a:bodyPr>
          <a:lstStyle/>
          <a:p>
            <a:pPr marL="342900" indent="-342900" algn="just">
              <a:buFontTx/>
              <a:buAutoNum type="arabicPeriod"/>
              <a:defRPr/>
            </a:pPr>
            <a:r>
              <a:rPr lang="es-ES" sz="2000" dirty="0"/>
              <a:t>Disminución del tiempo de retención de los backups export data pump full de la base de datos orario (document) de 3 meses a 2 meses.</a:t>
            </a:r>
          </a:p>
        </p:txBody>
      </p:sp>
    </p:spTree>
    <p:extLst>
      <p:ext uri="{BB962C8B-B14F-4D97-AF65-F5344CB8AC3E}">
        <p14:creationId xmlns:p14="http://schemas.microsoft.com/office/powerpoint/2010/main" val="7459004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622254" y="277856"/>
            <a:ext cx="6472586" cy="707886"/>
          </a:xfrm>
          <a:prstGeom prst="rect">
            <a:avLst/>
          </a:prstGeom>
        </p:spPr>
        <p:txBody>
          <a:bodyPr wrap="square">
            <a:spAutoFit/>
          </a:bodyPr>
          <a:lstStyle/>
          <a:p>
            <a:r>
              <a:rPr lang="es-ES_tradnl" sz="4000" b="1" dirty="0">
                <a:solidFill>
                  <a:schemeClr val="bg1"/>
                </a:solidFill>
                <a:latin typeface="Coolvetica" charset="0"/>
                <a:ea typeface="Coolvetica" charset="0"/>
                <a:cs typeface="Coolvetica" charset="0"/>
              </a:rPr>
              <a:t>SUNBELT</a:t>
            </a:r>
          </a:p>
        </p:txBody>
      </p:sp>
      <p:sp>
        <p:nvSpPr>
          <p:cNvPr id="4" name="Rectángulo 4">
            <a:extLst>
              <a:ext uri="{FF2B5EF4-FFF2-40B4-BE49-F238E27FC236}">
                <a16:creationId xmlns:a16="http://schemas.microsoft.com/office/drawing/2014/main" id="{90851EF7-8A12-418F-B2F9-E5686315953B}"/>
              </a:ext>
            </a:extLst>
          </p:cNvPr>
          <p:cNvSpPr/>
          <p:nvPr/>
        </p:nvSpPr>
        <p:spPr>
          <a:xfrm>
            <a:off x="2186819" y="2890391"/>
            <a:ext cx="7818361" cy="1077218"/>
          </a:xfrm>
          <a:prstGeom prst="rect">
            <a:avLst/>
          </a:prstGeom>
        </p:spPr>
        <p:txBody>
          <a:bodyPr wrap="square">
            <a:spAutoFit/>
          </a:bodyPr>
          <a:lstStyle/>
          <a:p>
            <a:pPr algn="ctr"/>
            <a:r>
              <a:rPr lang="es-ES_tradnl" sz="3200" b="1" dirty="0">
                <a:solidFill>
                  <a:schemeClr val="tx2"/>
                </a:solidFill>
                <a:latin typeface="Coolvetica"/>
                <a:ea typeface="Caviar Dreams" charset="0"/>
                <a:cs typeface="Caviar Dreams" charset="0"/>
              </a:rPr>
              <a:t>ADMINISTRACIÓN PLATAFORMA</a:t>
            </a:r>
          </a:p>
          <a:p>
            <a:pPr algn="ctr"/>
            <a:r>
              <a:rPr lang="es-ES_tradnl" sz="3200" b="1" dirty="0">
                <a:solidFill>
                  <a:schemeClr val="tx2"/>
                </a:solidFill>
                <a:latin typeface="Coolvetica"/>
                <a:ea typeface="Caviar Dreams" charset="0"/>
                <a:cs typeface="Caviar Dreams" charset="0"/>
              </a:rPr>
              <a:t>OCTUBRE 2023</a:t>
            </a:r>
            <a:endParaRPr lang="es-ES_tradnl" sz="3200" dirty="0">
              <a:solidFill>
                <a:schemeClr val="tx2"/>
              </a:solidFill>
              <a:latin typeface="Coolvetica"/>
              <a:ea typeface="Caviar Dreams" charset="0"/>
              <a:cs typeface="Caviar Dreams" charset="0"/>
            </a:endParaRPr>
          </a:p>
        </p:txBody>
      </p:sp>
    </p:spTree>
    <p:extLst>
      <p:ext uri="{BB962C8B-B14F-4D97-AF65-F5344CB8AC3E}">
        <p14:creationId xmlns:p14="http://schemas.microsoft.com/office/powerpoint/2010/main" val="22397653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Gráfico 4">
            <a:extLst>
              <a:ext uri="{FF2B5EF4-FFF2-40B4-BE49-F238E27FC236}">
                <a16:creationId xmlns:a16="http://schemas.microsoft.com/office/drawing/2014/main" id="{62494BF1-F71B-4C6A-9675-B23365D15893}"/>
              </a:ext>
            </a:extLst>
          </p:cNvPr>
          <p:cNvGraphicFramePr>
            <a:graphicFrameLocks/>
          </p:cNvGraphicFramePr>
          <p:nvPr>
            <p:extLst>
              <p:ext uri="{D42A27DB-BD31-4B8C-83A1-F6EECF244321}">
                <p14:modId xmlns:p14="http://schemas.microsoft.com/office/powerpoint/2010/main" val="1226186068"/>
              </p:ext>
            </p:extLst>
          </p:nvPr>
        </p:nvGraphicFramePr>
        <p:xfrm>
          <a:off x="5840826" y="1902542"/>
          <a:ext cx="6247935" cy="4359554"/>
        </p:xfrm>
        <a:graphic>
          <a:graphicData uri="http://schemas.openxmlformats.org/drawingml/2006/chart">
            <c:chart xmlns:c="http://schemas.openxmlformats.org/drawingml/2006/chart" xmlns:r="http://schemas.openxmlformats.org/officeDocument/2006/relationships" r:id="rId2"/>
          </a:graphicData>
        </a:graphic>
      </p:graphicFrame>
      <p:sp>
        <p:nvSpPr>
          <p:cNvPr id="2" name="Título 1">
            <a:extLst>
              <a:ext uri="{FF2B5EF4-FFF2-40B4-BE49-F238E27FC236}">
                <a16:creationId xmlns:a16="http://schemas.microsoft.com/office/drawing/2014/main" id="{9AE507C7-3F23-4E17-BCB2-76BB097CA196}"/>
              </a:ext>
            </a:extLst>
          </p:cNvPr>
          <p:cNvSpPr>
            <a:spLocks noGrp="1"/>
          </p:cNvSpPr>
          <p:nvPr>
            <p:ph type="title"/>
          </p:nvPr>
        </p:nvSpPr>
        <p:spPr>
          <a:xfrm>
            <a:off x="363222" y="43503"/>
            <a:ext cx="8274365" cy="1029923"/>
          </a:xfrm>
        </p:spPr>
        <p:txBody>
          <a:bodyPr>
            <a:normAutofit fontScale="90000"/>
          </a:bodyPr>
          <a:lstStyle/>
          <a:p>
            <a:br>
              <a:rPr lang="es-CO" sz="3600" b="1" dirty="0"/>
            </a:br>
            <a:r>
              <a:rPr lang="es-CO" sz="3600" b="1" dirty="0"/>
              <a:t>INFORME DE ACTIVIDADES</a:t>
            </a:r>
            <a:br>
              <a:rPr lang="es-CO" sz="2700" b="1" dirty="0"/>
            </a:br>
            <a:r>
              <a:rPr lang="es-CO" sz="2700" b="1" dirty="0"/>
              <a:t>PERIODO FACTURADO 01 de OCTUBRE al 31 de OCTUBRE 2023</a:t>
            </a:r>
          </a:p>
        </p:txBody>
      </p:sp>
      <p:graphicFrame>
        <p:nvGraphicFramePr>
          <p:cNvPr id="3" name="Tabla 2">
            <a:extLst>
              <a:ext uri="{FF2B5EF4-FFF2-40B4-BE49-F238E27FC236}">
                <a16:creationId xmlns:a16="http://schemas.microsoft.com/office/drawing/2014/main" id="{95C5FF6D-BA0D-9716-E30B-F7BCFE7C5E4F}"/>
              </a:ext>
            </a:extLst>
          </p:cNvPr>
          <p:cNvGraphicFramePr>
            <a:graphicFrameLocks noGrp="1"/>
          </p:cNvGraphicFramePr>
          <p:nvPr>
            <p:extLst>
              <p:ext uri="{D42A27DB-BD31-4B8C-83A1-F6EECF244321}">
                <p14:modId xmlns:p14="http://schemas.microsoft.com/office/powerpoint/2010/main" val="2053902176"/>
              </p:ext>
            </p:extLst>
          </p:nvPr>
        </p:nvGraphicFramePr>
        <p:xfrm>
          <a:off x="376878" y="1349995"/>
          <a:ext cx="6654800" cy="552547"/>
        </p:xfrm>
        <a:graphic>
          <a:graphicData uri="http://schemas.openxmlformats.org/drawingml/2006/table">
            <a:tbl>
              <a:tblPr/>
              <a:tblGrid>
                <a:gridCol w="1069785">
                  <a:extLst>
                    <a:ext uri="{9D8B030D-6E8A-4147-A177-3AD203B41FA5}">
                      <a16:colId xmlns:a16="http://schemas.microsoft.com/office/drawing/2014/main" val="2645048312"/>
                    </a:ext>
                  </a:extLst>
                </a:gridCol>
                <a:gridCol w="1760561">
                  <a:extLst>
                    <a:ext uri="{9D8B030D-6E8A-4147-A177-3AD203B41FA5}">
                      <a16:colId xmlns:a16="http://schemas.microsoft.com/office/drawing/2014/main" val="3581074458"/>
                    </a:ext>
                  </a:extLst>
                </a:gridCol>
                <a:gridCol w="1310185">
                  <a:extLst>
                    <a:ext uri="{9D8B030D-6E8A-4147-A177-3AD203B41FA5}">
                      <a16:colId xmlns:a16="http://schemas.microsoft.com/office/drawing/2014/main" val="1986988645"/>
                    </a:ext>
                  </a:extLst>
                </a:gridCol>
                <a:gridCol w="1029785">
                  <a:extLst>
                    <a:ext uri="{9D8B030D-6E8A-4147-A177-3AD203B41FA5}">
                      <a16:colId xmlns:a16="http://schemas.microsoft.com/office/drawing/2014/main" val="2508515687"/>
                    </a:ext>
                  </a:extLst>
                </a:gridCol>
                <a:gridCol w="1484484">
                  <a:extLst>
                    <a:ext uri="{9D8B030D-6E8A-4147-A177-3AD203B41FA5}">
                      <a16:colId xmlns:a16="http://schemas.microsoft.com/office/drawing/2014/main" val="17210040"/>
                    </a:ext>
                  </a:extLst>
                </a:gridCol>
              </a:tblGrid>
              <a:tr h="255270">
                <a:tc>
                  <a:txBody>
                    <a:bodyPr/>
                    <a:lstStyle/>
                    <a:p>
                      <a:pPr algn="ctr" rtl="0" fontAlgn="ctr"/>
                      <a:r>
                        <a:rPr lang="es-CO" sz="1600" b="1" i="0" u="none" strike="noStrike" dirty="0">
                          <a:solidFill>
                            <a:srgbClr val="000000"/>
                          </a:solidFill>
                          <a:effectLst/>
                          <a:latin typeface="Calibri" panose="020F0502020204030204" pitchFamily="34" charset="0"/>
                        </a:rPr>
                        <a:t>MES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c>
                  <a:txBody>
                    <a:bodyPr/>
                    <a:lstStyle/>
                    <a:p>
                      <a:pPr algn="ctr" rtl="0" fontAlgn="ctr"/>
                      <a:r>
                        <a:rPr lang="es-CO" sz="1600" b="1" i="0" u="none" strike="noStrike" dirty="0">
                          <a:solidFill>
                            <a:srgbClr val="000000"/>
                          </a:solidFill>
                          <a:effectLst/>
                          <a:latin typeface="Calibri" panose="020F0502020204030204" pitchFamily="34" charset="0"/>
                        </a:rPr>
                        <a:t>ADMINISTRACIÓN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c>
                  <a:txBody>
                    <a:bodyPr/>
                    <a:lstStyle/>
                    <a:p>
                      <a:pPr algn="ctr" rtl="0" fontAlgn="ctr"/>
                      <a:r>
                        <a:rPr lang="es-CO" sz="1600" b="1" i="0" u="none" strike="noStrike" dirty="0">
                          <a:solidFill>
                            <a:srgbClr val="000000"/>
                          </a:solidFill>
                          <a:effectLst/>
                          <a:latin typeface="Calibri" panose="020F0502020204030204" pitchFamily="34" charset="0"/>
                        </a:rPr>
                        <a:t>MONITOREO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c>
                  <a:txBody>
                    <a:bodyPr/>
                    <a:lstStyle/>
                    <a:p>
                      <a:pPr algn="ctr" rtl="0" fontAlgn="ctr"/>
                      <a:r>
                        <a:rPr lang="es-CO" sz="1600" b="1" i="0" u="none" strike="noStrike" dirty="0">
                          <a:solidFill>
                            <a:srgbClr val="000000"/>
                          </a:solidFill>
                          <a:effectLst/>
                          <a:latin typeface="Calibri" panose="020F0502020204030204" pitchFamily="34" charset="0"/>
                        </a:rPr>
                        <a:t>SOPORTE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c>
                  <a:txBody>
                    <a:bodyPr/>
                    <a:lstStyle/>
                    <a:p>
                      <a:pPr algn="ctr" rtl="0" fontAlgn="ctr"/>
                      <a:r>
                        <a:rPr lang="es-CO" sz="1600" b="1" i="0" u="none" strike="noStrike" dirty="0">
                          <a:solidFill>
                            <a:srgbClr val="000000"/>
                          </a:solidFill>
                          <a:effectLst/>
                          <a:latin typeface="Calibri" panose="020F0502020204030204" pitchFamily="34" charset="0"/>
                        </a:rPr>
                        <a:t>TOTAL HORAS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extLst>
                  <a:ext uri="{0D108BD9-81ED-4DB2-BD59-A6C34878D82A}">
                    <a16:rowId xmlns:a16="http://schemas.microsoft.com/office/drawing/2014/main" val="3821839595"/>
                  </a:ext>
                </a:extLst>
              </a:tr>
              <a:tr h="297277">
                <a:tc>
                  <a:txBody>
                    <a:bodyPr/>
                    <a:lstStyle/>
                    <a:p>
                      <a:pPr algn="ctr" rtl="0" fontAlgn="ctr"/>
                      <a:r>
                        <a:rPr lang="es-CO" sz="1600" b="1" i="0" u="none" strike="noStrike" dirty="0">
                          <a:solidFill>
                            <a:srgbClr val="000000"/>
                          </a:solidFill>
                          <a:effectLst/>
                          <a:latin typeface="Calibri" panose="020F0502020204030204" pitchFamily="34" charset="0"/>
                        </a:rPr>
                        <a:t>OCTUBRE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200" b="1" i="0" u="none" strike="noStrike" dirty="0">
                          <a:solidFill>
                            <a:srgbClr val="000000"/>
                          </a:solidFill>
                          <a:effectLst/>
                          <a:latin typeface="Calibri" panose="020F0502020204030204" pitchFamily="34" charset="0"/>
                        </a:rPr>
                        <a:t>27,50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200" b="1" i="0" u="none" strike="noStrike" dirty="0">
                          <a:solidFill>
                            <a:srgbClr val="000000"/>
                          </a:solidFill>
                          <a:effectLst/>
                          <a:latin typeface="Calibri" panose="020F0502020204030204" pitchFamily="34" charset="0"/>
                        </a:rPr>
                        <a:t>5,00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200" b="1" i="0" u="none" strike="noStrike" dirty="0">
                          <a:solidFill>
                            <a:srgbClr val="000000"/>
                          </a:solidFill>
                          <a:effectLst/>
                          <a:latin typeface="Calibri" panose="020F0502020204030204" pitchFamily="34" charset="0"/>
                        </a:rPr>
                        <a:t>4,42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200" b="1" i="0" u="none" strike="noStrike" dirty="0">
                          <a:solidFill>
                            <a:srgbClr val="000000"/>
                          </a:solidFill>
                          <a:effectLst/>
                          <a:latin typeface="Calibri" panose="020F0502020204030204" pitchFamily="34" charset="0"/>
                        </a:rPr>
                        <a:t>36,92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18399421"/>
                  </a:ext>
                </a:extLst>
              </a:tr>
            </a:tbl>
          </a:graphicData>
        </a:graphic>
      </p:graphicFrame>
    </p:spTree>
    <p:extLst>
      <p:ext uri="{BB962C8B-B14F-4D97-AF65-F5344CB8AC3E}">
        <p14:creationId xmlns:p14="http://schemas.microsoft.com/office/powerpoint/2010/main" val="13790470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2CC030-2BC6-4E86-B86E-840CE058FABD}"/>
              </a:ext>
            </a:extLst>
          </p:cNvPr>
          <p:cNvSpPr>
            <a:spLocks noGrp="1"/>
          </p:cNvSpPr>
          <p:nvPr>
            <p:ph type="title"/>
          </p:nvPr>
        </p:nvSpPr>
        <p:spPr>
          <a:xfrm>
            <a:off x="359917" y="325880"/>
            <a:ext cx="4590134" cy="534505"/>
          </a:xfrm>
        </p:spPr>
        <p:txBody>
          <a:bodyPr>
            <a:normAutofit fontScale="90000"/>
          </a:bodyPr>
          <a:lstStyle/>
          <a:p>
            <a:r>
              <a:rPr lang="es-CO" sz="3600" b="1" dirty="0"/>
              <a:t>Detalle horas OCTUBRE</a:t>
            </a:r>
          </a:p>
        </p:txBody>
      </p:sp>
      <p:graphicFrame>
        <p:nvGraphicFramePr>
          <p:cNvPr id="13" name="Tabla 12">
            <a:extLst>
              <a:ext uri="{FF2B5EF4-FFF2-40B4-BE49-F238E27FC236}">
                <a16:creationId xmlns:a16="http://schemas.microsoft.com/office/drawing/2014/main" id="{193E3539-CA2C-3050-9DDF-50F657EF1AEA}"/>
              </a:ext>
            </a:extLst>
          </p:cNvPr>
          <p:cNvGraphicFramePr>
            <a:graphicFrameLocks noGrp="1"/>
          </p:cNvGraphicFramePr>
          <p:nvPr>
            <p:extLst>
              <p:ext uri="{D42A27DB-BD31-4B8C-83A1-F6EECF244321}">
                <p14:modId xmlns:p14="http://schemas.microsoft.com/office/powerpoint/2010/main" val="723964787"/>
              </p:ext>
            </p:extLst>
          </p:nvPr>
        </p:nvGraphicFramePr>
        <p:xfrm>
          <a:off x="434230" y="1017227"/>
          <a:ext cx="11340676" cy="4333201"/>
        </p:xfrm>
        <a:graphic>
          <a:graphicData uri="http://schemas.openxmlformats.org/drawingml/2006/table">
            <a:tbl>
              <a:tblPr/>
              <a:tblGrid>
                <a:gridCol w="1076592">
                  <a:extLst>
                    <a:ext uri="{9D8B030D-6E8A-4147-A177-3AD203B41FA5}">
                      <a16:colId xmlns:a16="http://schemas.microsoft.com/office/drawing/2014/main" val="1919689237"/>
                    </a:ext>
                  </a:extLst>
                </a:gridCol>
                <a:gridCol w="8234258">
                  <a:extLst>
                    <a:ext uri="{9D8B030D-6E8A-4147-A177-3AD203B41FA5}">
                      <a16:colId xmlns:a16="http://schemas.microsoft.com/office/drawing/2014/main" val="428068282"/>
                    </a:ext>
                  </a:extLst>
                </a:gridCol>
                <a:gridCol w="1199952">
                  <a:extLst>
                    <a:ext uri="{9D8B030D-6E8A-4147-A177-3AD203B41FA5}">
                      <a16:colId xmlns:a16="http://schemas.microsoft.com/office/drawing/2014/main" val="2844644175"/>
                    </a:ext>
                  </a:extLst>
                </a:gridCol>
                <a:gridCol w="829874">
                  <a:extLst>
                    <a:ext uri="{9D8B030D-6E8A-4147-A177-3AD203B41FA5}">
                      <a16:colId xmlns:a16="http://schemas.microsoft.com/office/drawing/2014/main" val="1831338173"/>
                    </a:ext>
                  </a:extLst>
                </a:gridCol>
              </a:tblGrid>
              <a:tr h="148520">
                <a:tc>
                  <a:txBody>
                    <a:bodyPr/>
                    <a:lstStyle/>
                    <a:p>
                      <a:pPr algn="ctr" fontAlgn="b"/>
                      <a:r>
                        <a:rPr lang="es-CO" sz="1200" b="1" i="0" u="none" strike="noStrike" dirty="0">
                          <a:solidFill>
                            <a:srgbClr val="FFFFFF"/>
                          </a:solidFill>
                          <a:effectLst/>
                          <a:latin typeface="Calibri" panose="020F0502020204030204" pitchFamily="34" charset="0"/>
                        </a:rPr>
                        <a:t>Fecha</a:t>
                      </a:r>
                    </a:p>
                  </a:txBody>
                  <a:tcPr marL="4255" marR="4255" marT="425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b"/>
                      <a:r>
                        <a:rPr lang="es-CO" sz="1200" b="1" i="0" u="none" strike="noStrike" dirty="0">
                          <a:solidFill>
                            <a:srgbClr val="FFFFFF"/>
                          </a:solidFill>
                          <a:effectLst/>
                          <a:latin typeface="Calibri" panose="020F0502020204030204" pitchFamily="34" charset="0"/>
                        </a:rPr>
                        <a:t>Descripción de la actividad</a:t>
                      </a:r>
                    </a:p>
                  </a:txBody>
                  <a:tcPr marL="4255" marR="4255" marT="425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b"/>
                      <a:r>
                        <a:rPr lang="es-CO" sz="1200" b="1" i="0" u="none" strike="noStrike" dirty="0">
                          <a:solidFill>
                            <a:srgbClr val="FFFFFF"/>
                          </a:solidFill>
                          <a:effectLst/>
                          <a:latin typeface="Calibri" panose="020F0502020204030204" pitchFamily="34" charset="0"/>
                        </a:rPr>
                        <a:t>Categoría</a:t>
                      </a:r>
                    </a:p>
                  </a:txBody>
                  <a:tcPr marL="4255" marR="4255" marT="425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b"/>
                      <a:r>
                        <a:rPr lang="es-CO" sz="1200" b="1" i="0" u="none" strike="noStrike" dirty="0">
                          <a:solidFill>
                            <a:srgbClr val="FFFFFF"/>
                          </a:solidFill>
                          <a:effectLst/>
                          <a:latin typeface="Calibri" panose="020F0502020204030204" pitchFamily="34" charset="0"/>
                        </a:rPr>
                        <a:t>Horas</a:t>
                      </a:r>
                    </a:p>
                  </a:txBody>
                  <a:tcPr marL="4255" marR="4255" marT="425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extLst>
                  <a:ext uri="{0D108BD9-81ED-4DB2-BD59-A6C34878D82A}">
                    <a16:rowId xmlns:a16="http://schemas.microsoft.com/office/drawing/2014/main" val="2254396356"/>
                  </a:ext>
                </a:extLst>
              </a:tr>
              <a:tr h="271546">
                <a:tc>
                  <a:txBody>
                    <a:bodyPr/>
                    <a:lstStyle/>
                    <a:p>
                      <a:pPr algn="ctr" fontAlgn="ctr"/>
                      <a:r>
                        <a:rPr lang="es-CO" sz="1200" b="1" i="0" u="none" strike="noStrike" dirty="0">
                          <a:solidFill>
                            <a:srgbClr val="000000"/>
                          </a:solidFill>
                          <a:effectLst/>
                          <a:latin typeface="Calibri" panose="020F0502020204030204" pitchFamily="34" charset="0"/>
                        </a:rPr>
                        <a:t>3/10/2023</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ES" sz="1200" b="0" i="0" u="none" strike="noStrike" dirty="0">
                          <a:solidFill>
                            <a:srgbClr val="000000"/>
                          </a:solidFill>
                          <a:effectLst/>
                          <a:latin typeface="Calibri" panose="020F0502020204030204" pitchFamily="34" charset="0"/>
                        </a:rPr>
                        <a:t>Se finalizan sesiones bloqueantes en estado inactivo, de la base de datos </a:t>
                      </a:r>
                      <a:r>
                        <a:rPr lang="es-ES" sz="1200" b="0" i="0" u="none" strike="noStrike" dirty="0" err="1">
                          <a:solidFill>
                            <a:srgbClr val="000000"/>
                          </a:solidFill>
                          <a:effectLst/>
                          <a:latin typeface="Calibri" panose="020F0502020204030204" pitchFamily="34" charset="0"/>
                        </a:rPr>
                        <a:t>orario</a:t>
                      </a:r>
                      <a:r>
                        <a:rPr lang="es-ES" sz="1200" b="0" i="0" u="none" strike="noStrike" dirty="0">
                          <a:solidFill>
                            <a:srgbClr val="000000"/>
                          </a:solidFill>
                          <a:effectLst/>
                          <a:latin typeface="Calibri" panose="020F0502020204030204" pitchFamily="34" charset="0"/>
                        </a:rPr>
                        <a:t> del servidor sv01.</a:t>
                      </a:r>
                    </a:p>
                  </a:txBody>
                  <a:tcPr marL="108000"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a:solidFill>
                            <a:srgbClr val="000000"/>
                          </a:solidFill>
                          <a:effectLst/>
                          <a:latin typeface="Calibri" panose="020F0502020204030204" pitchFamily="34" charset="0"/>
                        </a:rPr>
                        <a:t>Soporte</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a:solidFill>
                            <a:srgbClr val="000000"/>
                          </a:solidFill>
                          <a:effectLst/>
                          <a:latin typeface="Calibri" panose="020F0502020204030204" pitchFamily="34" charset="0"/>
                        </a:rPr>
                        <a:t>0,50</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633870851"/>
                  </a:ext>
                </a:extLst>
              </a:tr>
              <a:tr h="443340">
                <a:tc>
                  <a:txBody>
                    <a:bodyPr/>
                    <a:lstStyle/>
                    <a:p>
                      <a:pPr algn="ctr" fontAlgn="ctr"/>
                      <a:r>
                        <a:rPr lang="es-CO" sz="1200" b="1" i="0" u="none" strike="noStrike">
                          <a:solidFill>
                            <a:srgbClr val="000000"/>
                          </a:solidFill>
                          <a:effectLst/>
                          <a:latin typeface="Calibri" panose="020F0502020204030204" pitchFamily="34" charset="0"/>
                        </a:rPr>
                        <a:t>4/10/2023</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ES" sz="1200" b="0" i="0" u="none" strike="noStrike" dirty="0">
                          <a:solidFill>
                            <a:srgbClr val="000000"/>
                          </a:solidFill>
                          <a:effectLst/>
                          <a:latin typeface="Calibri" panose="020F0502020204030204" pitchFamily="34" charset="0"/>
                        </a:rPr>
                        <a:t>Entrada 1 - MIGRACION BASE DE DATOS SAIMYR</a:t>
                      </a:r>
                      <a:br>
                        <a:rPr lang="es-ES" sz="1200" b="0" i="0" u="none" strike="noStrike" dirty="0">
                          <a:solidFill>
                            <a:srgbClr val="000000"/>
                          </a:solidFill>
                          <a:effectLst/>
                          <a:latin typeface="Calibri" panose="020F0502020204030204" pitchFamily="34" charset="0"/>
                        </a:rPr>
                      </a:br>
                      <a:r>
                        <a:rPr lang="es-ES" sz="1200" b="0" i="0" u="none" strike="noStrike" dirty="0">
                          <a:solidFill>
                            <a:srgbClr val="000000"/>
                          </a:solidFill>
                          <a:effectLst/>
                          <a:latin typeface="Calibri" panose="020F0502020204030204" pitchFamily="34" charset="0"/>
                        </a:rPr>
                        <a:t>Se aumentan 100GB al </a:t>
                      </a:r>
                      <a:r>
                        <a:rPr lang="es-ES" sz="1200" b="0" i="0" u="none" strike="noStrike" dirty="0" err="1">
                          <a:solidFill>
                            <a:srgbClr val="000000"/>
                          </a:solidFill>
                          <a:effectLst/>
                          <a:latin typeface="Calibri" panose="020F0502020204030204" pitchFamily="34" charset="0"/>
                        </a:rPr>
                        <a:t>filesystem</a:t>
                      </a:r>
                      <a:r>
                        <a:rPr lang="es-ES" sz="1200" b="0" i="0" u="none" strike="noStrike" dirty="0">
                          <a:solidFill>
                            <a:srgbClr val="000000"/>
                          </a:solidFill>
                          <a:effectLst/>
                          <a:latin typeface="Calibri" panose="020F0502020204030204" pitchFamily="34" charset="0"/>
                        </a:rPr>
                        <a:t> /</a:t>
                      </a:r>
                      <a:r>
                        <a:rPr lang="es-ES" sz="1200" b="0" i="0" u="none" strike="noStrike" dirty="0" err="1">
                          <a:solidFill>
                            <a:srgbClr val="000000"/>
                          </a:solidFill>
                          <a:effectLst/>
                          <a:latin typeface="Calibri" panose="020F0502020204030204" pitchFamily="34" charset="0"/>
                        </a:rPr>
                        <a:t>oracle</a:t>
                      </a:r>
                      <a:r>
                        <a:rPr lang="es-ES" sz="1200" b="0" i="0" u="none" strike="noStrike" dirty="0">
                          <a:solidFill>
                            <a:srgbClr val="000000"/>
                          </a:solidFill>
                          <a:effectLst/>
                          <a:latin typeface="Calibri" panose="020F0502020204030204" pitchFamily="34" charset="0"/>
                        </a:rPr>
                        <a:t> y 20GB de memoria RAM en el sfamrosv03. Posterior se activa el modo </a:t>
                      </a:r>
                      <a:r>
                        <a:rPr lang="es-ES" sz="1200" b="0" i="0" u="none" strike="noStrike" dirty="0" err="1">
                          <a:solidFill>
                            <a:srgbClr val="000000"/>
                          </a:solidFill>
                          <a:effectLst/>
                          <a:latin typeface="Calibri" panose="020F0502020204030204" pitchFamily="34" charset="0"/>
                        </a:rPr>
                        <a:t>archivelog</a:t>
                      </a:r>
                      <a:r>
                        <a:rPr lang="es-ES" sz="1200" b="0" i="0" u="none" strike="noStrike" dirty="0">
                          <a:solidFill>
                            <a:srgbClr val="000000"/>
                          </a:solidFill>
                          <a:effectLst/>
                          <a:latin typeface="Calibri" panose="020F0502020204030204" pitchFamily="34" charset="0"/>
                        </a:rPr>
                        <a:t> de la base de datos </a:t>
                      </a:r>
                      <a:r>
                        <a:rPr lang="es-ES" sz="1200" b="0" i="0" u="none" strike="noStrike" dirty="0" err="1">
                          <a:solidFill>
                            <a:srgbClr val="000000"/>
                          </a:solidFill>
                          <a:effectLst/>
                          <a:latin typeface="Calibri" panose="020F0502020204030204" pitchFamily="34" charset="0"/>
                        </a:rPr>
                        <a:t>saimyr</a:t>
                      </a:r>
                      <a:r>
                        <a:rPr lang="es-ES" sz="1200" b="0" i="0" u="none" strike="noStrike" dirty="0">
                          <a:solidFill>
                            <a:srgbClr val="000000"/>
                          </a:solidFill>
                          <a:effectLst/>
                          <a:latin typeface="Calibri" panose="020F0502020204030204" pitchFamily="34" charset="0"/>
                        </a:rPr>
                        <a:t> del servidor sv01.</a:t>
                      </a:r>
                    </a:p>
                  </a:txBody>
                  <a:tcPr marL="108000"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a:solidFill>
                            <a:srgbClr val="000000"/>
                          </a:solidFill>
                          <a:effectLst/>
                          <a:latin typeface="Calibri" panose="020F0502020204030204" pitchFamily="34" charset="0"/>
                        </a:rPr>
                        <a:t>Administración</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a:solidFill>
                            <a:srgbClr val="000000"/>
                          </a:solidFill>
                          <a:effectLst/>
                          <a:latin typeface="Calibri" panose="020F0502020204030204" pitchFamily="34" charset="0"/>
                        </a:rPr>
                        <a:t>1,50</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60657581"/>
                  </a:ext>
                </a:extLst>
              </a:tr>
              <a:tr h="349131">
                <a:tc>
                  <a:txBody>
                    <a:bodyPr/>
                    <a:lstStyle/>
                    <a:p>
                      <a:pPr algn="ctr" fontAlgn="ctr"/>
                      <a:r>
                        <a:rPr lang="es-CO" sz="1200" b="1" i="0" u="none" strike="noStrike">
                          <a:solidFill>
                            <a:srgbClr val="000000"/>
                          </a:solidFill>
                          <a:effectLst/>
                          <a:latin typeface="Calibri" panose="020F0502020204030204" pitchFamily="34" charset="0"/>
                        </a:rPr>
                        <a:t>4/10/2023</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ES" sz="1200" b="0" i="0" u="none" strike="noStrike" dirty="0">
                          <a:solidFill>
                            <a:srgbClr val="000000"/>
                          </a:solidFill>
                          <a:effectLst/>
                          <a:latin typeface="Calibri" panose="020F0502020204030204" pitchFamily="34" charset="0"/>
                        </a:rPr>
                        <a:t>Generación de plan de trabajo para la migración de la base de datos </a:t>
                      </a:r>
                      <a:r>
                        <a:rPr lang="es-ES" sz="1200" b="0" i="0" u="none" strike="noStrike" dirty="0" err="1">
                          <a:solidFill>
                            <a:srgbClr val="000000"/>
                          </a:solidFill>
                          <a:effectLst/>
                          <a:latin typeface="Calibri" panose="020F0502020204030204" pitchFamily="34" charset="0"/>
                        </a:rPr>
                        <a:t>saimyr</a:t>
                      </a:r>
                      <a:r>
                        <a:rPr lang="es-ES" sz="1200" b="0" i="0" u="none" strike="noStrike" dirty="0">
                          <a:solidFill>
                            <a:srgbClr val="000000"/>
                          </a:solidFill>
                          <a:effectLst/>
                          <a:latin typeface="Calibri" panose="020F0502020204030204" pitchFamily="34" charset="0"/>
                        </a:rPr>
                        <a:t>, verificación de recursos disponibles en el servidor de destino.</a:t>
                      </a:r>
                    </a:p>
                  </a:txBody>
                  <a:tcPr marL="108000"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a:solidFill>
                            <a:srgbClr val="000000"/>
                          </a:solidFill>
                          <a:effectLst/>
                          <a:latin typeface="Calibri" panose="020F0502020204030204" pitchFamily="34" charset="0"/>
                        </a:rPr>
                        <a:t>Administración</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a:solidFill>
                            <a:srgbClr val="000000"/>
                          </a:solidFill>
                          <a:effectLst/>
                          <a:latin typeface="Calibri" panose="020F0502020204030204" pitchFamily="34" charset="0"/>
                        </a:rPr>
                        <a:t>1,00</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02864133"/>
                  </a:ext>
                </a:extLst>
              </a:tr>
              <a:tr h="554379">
                <a:tc>
                  <a:txBody>
                    <a:bodyPr/>
                    <a:lstStyle/>
                    <a:p>
                      <a:pPr algn="ctr" fontAlgn="ctr"/>
                      <a:r>
                        <a:rPr lang="es-CO" sz="1200" b="1" i="0" u="none" strike="noStrike">
                          <a:solidFill>
                            <a:srgbClr val="000000"/>
                          </a:solidFill>
                          <a:effectLst/>
                          <a:latin typeface="Calibri" panose="020F0502020204030204" pitchFamily="34" charset="0"/>
                        </a:rPr>
                        <a:t>5/10/2023</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ES" sz="1200" b="0" i="0" u="none" strike="noStrike" dirty="0">
                          <a:solidFill>
                            <a:srgbClr val="000000"/>
                          </a:solidFill>
                          <a:effectLst/>
                          <a:latin typeface="Calibri" panose="020F0502020204030204" pitchFamily="34" charset="0"/>
                        </a:rPr>
                        <a:t>Entrada 2 - MIGRACION BASE DE DATOS SAIMYR</a:t>
                      </a:r>
                      <a:br>
                        <a:rPr lang="es-ES" sz="1200" b="0" i="0" u="none" strike="noStrike" dirty="0">
                          <a:solidFill>
                            <a:srgbClr val="000000"/>
                          </a:solidFill>
                          <a:effectLst/>
                          <a:latin typeface="Calibri" panose="020F0502020204030204" pitchFamily="34" charset="0"/>
                        </a:rPr>
                      </a:br>
                      <a:r>
                        <a:rPr lang="es-ES" sz="1200" b="0" i="0" u="none" strike="noStrike" dirty="0">
                          <a:solidFill>
                            <a:srgbClr val="000000"/>
                          </a:solidFill>
                          <a:effectLst/>
                          <a:latin typeface="Calibri" panose="020F0502020204030204" pitchFamily="34" charset="0"/>
                        </a:rPr>
                        <a:t>Ejecución del backup rman full  en el origen.</a:t>
                      </a:r>
                      <a:br>
                        <a:rPr lang="es-ES" sz="1200" b="0" i="0" u="none" strike="noStrike" dirty="0">
                          <a:solidFill>
                            <a:srgbClr val="000000"/>
                          </a:solidFill>
                          <a:effectLst/>
                          <a:latin typeface="Calibri" panose="020F0502020204030204" pitchFamily="34" charset="0"/>
                        </a:rPr>
                      </a:br>
                      <a:r>
                        <a:rPr lang="es-ES" sz="1200" b="0" i="0" u="none" strike="noStrike" dirty="0">
                          <a:solidFill>
                            <a:srgbClr val="000000"/>
                          </a:solidFill>
                          <a:effectLst/>
                          <a:latin typeface="Calibri" panose="020F0502020204030204" pitchFamily="34" charset="0"/>
                        </a:rPr>
                        <a:t>Restauración de la base de datos en el destino.</a:t>
                      </a:r>
                      <a:br>
                        <a:rPr lang="es-ES" sz="1200" b="0" i="0" u="none" strike="noStrike" dirty="0">
                          <a:solidFill>
                            <a:srgbClr val="000000"/>
                          </a:solidFill>
                          <a:effectLst/>
                          <a:latin typeface="Calibri" panose="020F0502020204030204" pitchFamily="34" charset="0"/>
                        </a:rPr>
                      </a:br>
                      <a:r>
                        <a:rPr lang="es-ES" sz="1200" b="0" i="0" u="none" strike="noStrike" dirty="0">
                          <a:solidFill>
                            <a:srgbClr val="000000"/>
                          </a:solidFill>
                          <a:effectLst/>
                          <a:latin typeface="Calibri" panose="020F0502020204030204" pitchFamily="34" charset="0"/>
                        </a:rPr>
                        <a:t>Validación de objetos y compilación en base de datos.</a:t>
                      </a:r>
                      <a:br>
                        <a:rPr lang="es-ES" sz="1200" b="0" i="0" u="none" strike="noStrike" dirty="0">
                          <a:solidFill>
                            <a:srgbClr val="000000"/>
                          </a:solidFill>
                          <a:effectLst/>
                          <a:latin typeface="Calibri" panose="020F0502020204030204" pitchFamily="34" charset="0"/>
                        </a:rPr>
                      </a:br>
                      <a:r>
                        <a:rPr lang="es-ES" sz="1200" b="0" i="0" u="none" strike="noStrike" dirty="0">
                          <a:solidFill>
                            <a:srgbClr val="000000"/>
                          </a:solidFill>
                          <a:effectLst/>
                          <a:latin typeface="Calibri" panose="020F0502020204030204" pitchFamily="34" charset="0"/>
                        </a:rPr>
                        <a:t>Programación y validación de tareas de ejecución del backup export data pump.</a:t>
                      </a:r>
                    </a:p>
                  </a:txBody>
                  <a:tcPr marL="108000"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a:solidFill>
                            <a:srgbClr val="000000"/>
                          </a:solidFill>
                          <a:effectLst/>
                          <a:latin typeface="Calibri" panose="020F0502020204030204" pitchFamily="34" charset="0"/>
                        </a:rPr>
                        <a:t>Administración</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a:solidFill>
                            <a:srgbClr val="000000"/>
                          </a:solidFill>
                          <a:effectLst/>
                          <a:latin typeface="Calibri" panose="020F0502020204030204" pitchFamily="34" charset="0"/>
                        </a:rPr>
                        <a:t>6,50</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06176115"/>
                  </a:ext>
                </a:extLst>
              </a:tr>
              <a:tr h="259308">
                <a:tc>
                  <a:txBody>
                    <a:bodyPr/>
                    <a:lstStyle/>
                    <a:p>
                      <a:pPr algn="ctr" fontAlgn="ctr"/>
                      <a:r>
                        <a:rPr lang="es-CO" sz="1200" b="1" i="0" u="none" strike="noStrike">
                          <a:solidFill>
                            <a:srgbClr val="000000"/>
                          </a:solidFill>
                          <a:effectLst/>
                          <a:latin typeface="Calibri" panose="020F0502020204030204" pitchFamily="34" charset="0"/>
                        </a:rPr>
                        <a:t>6/10/2023</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ES" sz="1200" b="0" i="0" u="none" strike="noStrike" dirty="0">
                          <a:solidFill>
                            <a:srgbClr val="000000"/>
                          </a:solidFill>
                          <a:effectLst/>
                          <a:latin typeface="Calibri" panose="020F0502020204030204" pitchFamily="34" charset="0"/>
                        </a:rPr>
                        <a:t>Disponibilidad - Verificación del direccionamiento IPv6 del servidor 192.168.0.42 y posible aumento de los núcleos en el servidor 192.168.0.245.</a:t>
                      </a:r>
                    </a:p>
                  </a:txBody>
                  <a:tcPr marL="108000"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a:solidFill>
                            <a:srgbClr val="000000"/>
                          </a:solidFill>
                          <a:effectLst/>
                          <a:latin typeface="Calibri" panose="020F0502020204030204" pitchFamily="34" charset="0"/>
                        </a:rPr>
                        <a:t>Soporte</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a:solidFill>
                            <a:srgbClr val="000000"/>
                          </a:solidFill>
                          <a:effectLst/>
                          <a:latin typeface="Calibri" panose="020F0502020204030204" pitchFamily="34" charset="0"/>
                        </a:rPr>
                        <a:t>0,50</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622719665"/>
                  </a:ext>
                </a:extLst>
              </a:tr>
              <a:tr h="476591">
                <a:tc>
                  <a:txBody>
                    <a:bodyPr/>
                    <a:lstStyle/>
                    <a:p>
                      <a:pPr algn="ctr" fontAlgn="ctr"/>
                      <a:r>
                        <a:rPr lang="es-CO" sz="1200" b="1" i="0" u="none" strike="noStrike">
                          <a:solidFill>
                            <a:srgbClr val="000000"/>
                          </a:solidFill>
                          <a:effectLst/>
                          <a:latin typeface="Calibri" panose="020F0502020204030204" pitchFamily="34" charset="0"/>
                        </a:rPr>
                        <a:t>7/10/2023</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ES" sz="1200" b="0" i="0" u="none" strike="noStrike" dirty="0">
                          <a:solidFill>
                            <a:srgbClr val="000000"/>
                          </a:solidFill>
                          <a:effectLst/>
                          <a:latin typeface="Calibri" panose="020F0502020204030204" pitchFamily="34" charset="0"/>
                        </a:rPr>
                        <a:t>Disponibilidad - Solicitud chat personal de </a:t>
                      </a:r>
                      <a:r>
                        <a:rPr lang="es-ES" sz="1200" b="0" i="0" u="none" strike="noStrike" dirty="0" err="1">
                          <a:solidFill>
                            <a:srgbClr val="000000"/>
                          </a:solidFill>
                          <a:effectLst/>
                          <a:latin typeface="Calibri" panose="020F0502020204030204" pitchFamily="34" charset="0"/>
                        </a:rPr>
                        <a:t>whatsapp</a:t>
                      </a:r>
                      <a:r>
                        <a:rPr lang="es-ES" sz="1200" b="0" i="0" u="none" strike="noStrike" dirty="0">
                          <a:solidFill>
                            <a:srgbClr val="000000"/>
                          </a:solidFill>
                          <a:effectLst/>
                          <a:latin typeface="Calibri" panose="020F0502020204030204" pitchFamily="34" charset="0"/>
                        </a:rPr>
                        <a:t> por Dairo.</a:t>
                      </a:r>
                      <a:br>
                        <a:rPr lang="es-ES" sz="1200" b="0" i="0" u="none" strike="noStrike" dirty="0">
                          <a:solidFill>
                            <a:srgbClr val="000000"/>
                          </a:solidFill>
                          <a:effectLst/>
                          <a:latin typeface="Calibri" panose="020F0502020204030204" pitchFamily="34" charset="0"/>
                        </a:rPr>
                      </a:br>
                      <a:r>
                        <a:rPr lang="es-ES" sz="1200" b="0" i="0" u="none" strike="noStrike" dirty="0">
                          <a:solidFill>
                            <a:srgbClr val="000000"/>
                          </a:solidFill>
                          <a:effectLst/>
                          <a:latin typeface="Calibri" panose="020F0502020204030204" pitchFamily="34" charset="0"/>
                        </a:rPr>
                        <a:t>Se validan recursos de la máquina sfamrosv01, sincronización de las </a:t>
                      </a:r>
                      <a:r>
                        <a:rPr lang="es-ES" sz="1200" b="0" i="0" u="none" strike="noStrike" dirty="0" err="1">
                          <a:solidFill>
                            <a:srgbClr val="000000"/>
                          </a:solidFill>
                          <a:effectLst/>
                          <a:latin typeface="Calibri" panose="020F0502020204030204" pitchFamily="34" charset="0"/>
                        </a:rPr>
                        <a:t>standbys</a:t>
                      </a:r>
                      <a:r>
                        <a:rPr lang="es-ES" sz="1200" b="0" i="0" u="none" strike="noStrike" dirty="0">
                          <a:solidFill>
                            <a:srgbClr val="000000"/>
                          </a:solidFill>
                          <a:effectLst/>
                          <a:latin typeface="Calibri" panose="020F0502020204030204" pitchFamily="34" charset="0"/>
                        </a:rPr>
                        <a:t> de los tres servidores, </a:t>
                      </a:r>
                      <a:r>
                        <a:rPr lang="es-ES" sz="1200" b="0" i="0" u="none" strike="noStrike" dirty="0" err="1">
                          <a:solidFill>
                            <a:srgbClr val="000000"/>
                          </a:solidFill>
                          <a:effectLst/>
                          <a:latin typeface="Calibri" panose="020F0502020204030204" pitchFamily="34" charset="0"/>
                        </a:rPr>
                        <a:t>disponiblidad</a:t>
                      </a:r>
                      <a:r>
                        <a:rPr lang="es-ES" sz="1200" b="0" i="0" u="none" strike="noStrike" dirty="0">
                          <a:solidFill>
                            <a:srgbClr val="000000"/>
                          </a:solidFill>
                          <a:effectLst/>
                          <a:latin typeface="Calibri" panose="020F0502020204030204" pitchFamily="34" charset="0"/>
                        </a:rPr>
                        <a:t> de procesadores desde el OVM y comportamiento de las sesiones MLOPERA y AREYES.</a:t>
                      </a:r>
                    </a:p>
                  </a:txBody>
                  <a:tcPr marL="108000"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a:solidFill>
                            <a:srgbClr val="000000"/>
                          </a:solidFill>
                          <a:effectLst/>
                          <a:latin typeface="Calibri" panose="020F0502020204030204" pitchFamily="34" charset="0"/>
                        </a:rPr>
                        <a:t>Soporte</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a:solidFill>
                            <a:srgbClr val="000000"/>
                          </a:solidFill>
                          <a:effectLst/>
                          <a:latin typeface="Calibri" panose="020F0502020204030204" pitchFamily="34" charset="0"/>
                        </a:rPr>
                        <a:t>1,00</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980128322"/>
                  </a:ext>
                </a:extLst>
              </a:tr>
              <a:tr h="310339">
                <a:tc>
                  <a:txBody>
                    <a:bodyPr/>
                    <a:lstStyle/>
                    <a:p>
                      <a:pPr algn="ctr" fontAlgn="ctr"/>
                      <a:r>
                        <a:rPr lang="es-CO" sz="1200" b="1" i="0" u="none" strike="noStrike">
                          <a:solidFill>
                            <a:srgbClr val="000000"/>
                          </a:solidFill>
                          <a:effectLst/>
                          <a:latin typeface="Calibri" panose="020F0502020204030204" pitchFamily="34" charset="0"/>
                        </a:rPr>
                        <a:t>8/10/2023</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ES" sz="1200" b="0" i="0" u="none" strike="noStrike" dirty="0">
                          <a:solidFill>
                            <a:srgbClr val="000000"/>
                          </a:solidFill>
                          <a:effectLst/>
                          <a:latin typeface="Calibri" panose="020F0502020204030204" pitchFamily="34" charset="0"/>
                        </a:rPr>
                        <a:t>Disponibilidad - Entrada 1: Atención caso #24088 - Requerimiento</a:t>
                      </a:r>
                      <a:br>
                        <a:rPr lang="es-ES" sz="1200" b="0" i="0" u="none" strike="noStrike" dirty="0">
                          <a:solidFill>
                            <a:srgbClr val="000000"/>
                          </a:solidFill>
                          <a:effectLst/>
                          <a:latin typeface="Calibri" panose="020F0502020204030204" pitchFamily="34" charset="0"/>
                        </a:rPr>
                      </a:br>
                      <a:r>
                        <a:rPr lang="es-ES" sz="1200" b="0" i="0" u="none" strike="noStrike" dirty="0">
                          <a:solidFill>
                            <a:srgbClr val="000000"/>
                          </a:solidFill>
                          <a:effectLst/>
                          <a:latin typeface="Calibri" panose="020F0502020204030204" pitchFamily="34" charset="0"/>
                        </a:rPr>
                        <a:t>Se aumenta el procesamiento de 12CPU a 25CPU en el servidor 192.168.0.245.</a:t>
                      </a:r>
                    </a:p>
                  </a:txBody>
                  <a:tcPr marL="108000"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a:solidFill>
                            <a:srgbClr val="000000"/>
                          </a:solidFill>
                          <a:effectLst/>
                          <a:latin typeface="Calibri" panose="020F0502020204030204" pitchFamily="34" charset="0"/>
                        </a:rPr>
                        <a:t>Soporte</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a:solidFill>
                            <a:srgbClr val="000000"/>
                          </a:solidFill>
                          <a:effectLst/>
                          <a:latin typeface="Calibri" panose="020F0502020204030204" pitchFamily="34" charset="0"/>
                        </a:rPr>
                        <a:t>0,50</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58974347"/>
                  </a:ext>
                </a:extLst>
              </a:tr>
              <a:tr h="349131">
                <a:tc>
                  <a:txBody>
                    <a:bodyPr/>
                    <a:lstStyle/>
                    <a:p>
                      <a:pPr algn="ctr" fontAlgn="ctr"/>
                      <a:r>
                        <a:rPr lang="es-CO" sz="1200" b="1" i="0" u="none" strike="noStrike">
                          <a:solidFill>
                            <a:srgbClr val="000000"/>
                          </a:solidFill>
                          <a:effectLst/>
                          <a:latin typeface="Calibri" panose="020F0502020204030204" pitchFamily="34" charset="0"/>
                        </a:rPr>
                        <a:t>17/10/2023</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ES" sz="1200" b="0" i="0" u="none" strike="noStrike" dirty="0">
                          <a:solidFill>
                            <a:srgbClr val="000000"/>
                          </a:solidFill>
                          <a:effectLst/>
                          <a:latin typeface="Calibri" panose="020F0502020204030204" pitchFamily="34" charset="0"/>
                        </a:rPr>
                        <a:t>Eliminación de tablas "SYS"."SYS_EXPORT_FULL_" con errores en la ejecución de los backups export de las bases de datos de los servidores sfamrosv01, sfamrosv02 y sfamrosv03.</a:t>
                      </a:r>
                    </a:p>
                  </a:txBody>
                  <a:tcPr marL="108000"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a:solidFill>
                            <a:srgbClr val="000000"/>
                          </a:solidFill>
                          <a:effectLst/>
                          <a:latin typeface="Calibri" panose="020F0502020204030204" pitchFamily="34" charset="0"/>
                        </a:rPr>
                        <a:t>Administración</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a:solidFill>
                            <a:srgbClr val="000000"/>
                          </a:solidFill>
                          <a:effectLst/>
                          <a:latin typeface="Calibri" panose="020F0502020204030204" pitchFamily="34" charset="0"/>
                        </a:rPr>
                        <a:t>1,00</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96013857"/>
                  </a:ext>
                </a:extLst>
              </a:tr>
              <a:tr h="321422">
                <a:tc>
                  <a:txBody>
                    <a:bodyPr/>
                    <a:lstStyle/>
                    <a:p>
                      <a:pPr algn="ctr" fontAlgn="ctr"/>
                      <a:r>
                        <a:rPr lang="es-CO" sz="1200" b="1" i="0" u="none" strike="noStrike">
                          <a:solidFill>
                            <a:srgbClr val="000000"/>
                          </a:solidFill>
                          <a:effectLst/>
                          <a:latin typeface="Calibri" panose="020F0502020204030204" pitchFamily="34" charset="0"/>
                        </a:rPr>
                        <a:t>18/10/2023</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ES" sz="1200" b="0" i="0" u="none" strike="noStrike" dirty="0">
                          <a:solidFill>
                            <a:srgbClr val="000000"/>
                          </a:solidFill>
                          <a:effectLst/>
                          <a:latin typeface="Calibri" panose="020F0502020204030204" pitchFamily="34" charset="0"/>
                        </a:rPr>
                        <a:t>Se realiza actividad de mantenimiento en la depuración de tablas de auditorías CLI_SWP$ y X$MRIDS. Se evidencia disminución en el tamaño de los archives en el servidor sfamrosv03.</a:t>
                      </a:r>
                    </a:p>
                  </a:txBody>
                  <a:tcPr marL="108000"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a:solidFill>
                            <a:srgbClr val="000000"/>
                          </a:solidFill>
                          <a:effectLst/>
                          <a:latin typeface="Calibri" panose="020F0502020204030204" pitchFamily="34" charset="0"/>
                        </a:rPr>
                        <a:t>Administración</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dirty="0">
                          <a:solidFill>
                            <a:srgbClr val="000000"/>
                          </a:solidFill>
                          <a:effectLst/>
                          <a:latin typeface="Calibri" panose="020F0502020204030204" pitchFamily="34" charset="0"/>
                        </a:rPr>
                        <a:t>1,50</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98687444"/>
                  </a:ext>
                </a:extLst>
              </a:tr>
            </a:tbl>
          </a:graphicData>
        </a:graphic>
      </p:graphicFrame>
    </p:spTree>
    <p:extLst>
      <p:ext uri="{BB962C8B-B14F-4D97-AF65-F5344CB8AC3E}">
        <p14:creationId xmlns:p14="http://schemas.microsoft.com/office/powerpoint/2010/main" val="18971956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2CC030-2BC6-4E86-B86E-840CE058FABD}"/>
              </a:ext>
            </a:extLst>
          </p:cNvPr>
          <p:cNvSpPr>
            <a:spLocks noGrp="1"/>
          </p:cNvSpPr>
          <p:nvPr>
            <p:ph type="title"/>
          </p:nvPr>
        </p:nvSpPr>
        <p:spPr>
          <a:xfrm>
            <a:off x="359917" y="325880"/>
            <a:ext cx="4590134" cy="534505"/>
          </a:xfrm>
        </p:spPr>
        <p:txBody>
          <a:bodyPr>
            <a:normAutofit fontScale="90000"/>
          </a:bodyPr>
          <a:lstStyle/>
          <a:p>
            <a:r>
              <a:rPr lang="es-CO" sz="3600" b="1" dirty="0"/>
              <a:t>Detalle horas OCTUBRE</a:t>
            </a:r>
          </a:p>
        </p:txBody>
      </p:sp>
      <p:graphicFrame>
        <p:nvGraphicFramePr>
          <p:cNvPr id="13" name="Tabla 12">
            <a:extLst>
              <a:ext uri="{FF2B5EF4-FFF2-40B4-BE49-F238E27FC236}">
                <a16:creationId xmlns:a16="http://schemas.microsoft.com/office/drawing/2014/main" id="{193E3539-CA2C-3050-9DDF-50F657EF1AEA}"/>
              </a:ext>
            </a:extLst>
          </p:cNvPr>
          <p:cNvGraphicFramePr>
            <a:graphicFrameLocks noGrp="1"/>
          </p:cNvGraphicFramePr>
          <p:nvPr>
            <p:extLst>
              <p:ext uri="{D42A27DB-BD31-4B8C-83A1-F6EECF244321}">
                <p14:modId xmlns:p14="http://schemas.microsoft.com/office/powerpoint/2010/main" val="2383203990"/>
              </p:ext>
            </p:extLst>
          </p:nvPr>
        </p:nvGraphicFramePr>
        <p:xfrm>
          <a:off x="434230" y="1530574"/>
          <a:ext cx="11340676" cy="2490346"/>
        </p:xfrm>
        <a:graphic>
          <a:graphicData uri="http://schemas.openxmlformats.org/drawingml/2006/table">
            <a:tbl>
              <a:tblPr/>
              <a:tblGrid>
                <a:gridCol w="1076592">
                  <a:extLst>
                    <a:ext uri="{9D8B030D-6E8A-4147-A177-3AD203B41FA5}">
                      <a16:colId xmlns:a16="http://schemas.microsoft.com/office/drawing/2014/main" val="1919689237"/>
                    </a:ext>
                  </a:extLst>
                </a:gridCol>
                <a:gridCol w="8234258">
                  <a:extLst>
                    <a:ext uri="{9D8B030D-6E8A-4147-A177-3AD203B41FA5}">
                      <a16:colId xmlns:a16="http://schemas.microsoft.com/office/drawing/2014/main" val="428068282"/>
                    </a:ext>
                  </a:extLst>
                </a:gridCol>
                <a:gridCol w="1199952">
                  <a:extLst>
                    <a:ext uri="{9D8B030D-6E8A-4147-A177-3AD203B41FA5}">
                      <a16:colId xmlns:a16="http://schemas.microsoft.com/office/drawing/2014/main" val="2844644175"/>
                    </a:ext>
                  </a:extLst>
                </a:gridCol>
                <a:gridCol w="829874">
                  <a:extLst>
                    <a:ext uri="{9D8B030D-6E8A-4147-A177-3AD203B41FA5}">
                      <a16:colId xmlns:a16="http://schemas.microsoft.com/office/drawing/2014/main" val="1831338173"/>
                    </a:ext>
                  </a:extLst>
                </a:gridCol>
              </a:tblGrid>
              <a:tr h="321422">
                <a:tc>
                  <a:txBody>
                    <a:bodyPr/>
                    <a:lstStyle/>
                    <a:p>
                      <a:pPr algn="ctr" fontAlgn="ctr"/>
                      <a:r>
                        <a:rPr lang="es-CO" sz="1200" b="1" i="0" u="none" strike="noStrike">
                          <a:solidFill>
                            <a:srgbClr val="000000"/>
                          </a:solidFill>
                          <a:effectLst/>
                          <a:latin typeface="Calibri" panose="020F0502020204030204" pitchFamily="34" charset="0"/>
                        </a:rPr>
                        <a:t>18/10/2023</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ES" sz="1200" b="0" i="0" u="none" strike="noStrike" dirty="0">
                          <a:solidFill>
                            <a:srgbClr val="000000"/>
                          </a:solidFill>
                          <a:effectLst/>
                          <a:latin typeface="Calibri" panose="020F0502020204030204" pitchFamily="34" charset="0"/>
                        </a:rPr>
                        <a:t>Se realiza actividad de mantenimiento en la depuración de tablas de auditorías CLI_SWP$ y X$MRIDS. Se evidencia disminución en el tamaño de los archives en el servidor sfamrosv03.</a:t>
                      </a:r>
                    </a:p>
                  </a:txBody>
                  <a:tcPr marL="108000"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a:solidFill>
                            <a:srgbClr val="000000"/>
                          </a:solidFill>
                          <a:effectLst/>
                          <a:latin typeface="Calibri" panose="020F0502020204030204" pitchFamily="34" charset="0"/>
                        </a:rPr>
                        <a:t>Administración</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dirty="0">
                          <a:solidFill>
                            <a:srgbClr val="000000"/>
                          </a:solidFill>
                          <a:effectLst/>
                          <a:latin typeface="Calibri" panose="020F0502020204030204" pitchFamily="34" charset="0"/>
                        </a:rPr>
                        <a:t>1,50</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98687444"/>
                  </a:ext>
                </a:extLst>
              </a:tr>
              <a:tr h="321422">
                <a:tc>
                  <a:txBody>
                    <a:bodyPr/>
                    <a:lstStyle/>
                    <a:p>
                      <a:pPr algn="ctr" fontAlgn="ctr"/>
                      <a:r>
                        <a:rPr lang="es-CO" sz="1200" b="1" i="0" u="none" strike="noStrike">
                          <a:solidFill>
                            <a:srgbClr val="000000"/>
                          </a:solidFill>
                          <a:effectLst/>
                          <a:latin typeface="Calibri" panose="020F0502020204030204" pitchFamily="34" charset="0"/>
                        </a:rPr>
                        <a:t>23/10/2023</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ES" sz="1200" b="0" i="0" u="none" strike="noStrike" dirty="0">
                          <a:solidFill>
                            <a:srgbClr val="000000"/>
                          </a:solidFill>
                          <a:effectLst/>
                          <a:latin typeface="Calibri" panose="020F0502020204030204" pitchFamily="34" charset="0"/>
                        </a:rPr>
                        <a:t>Se realiza actividad de mantenimiento en la depuración de tablas de auditorías CLI_SWP$ y X$MRIDS. Se evidencia disminución en el tamaño de los archives en el servidor sfamrosv01.</a:t>
                      </a:r>
                    </a:p>
                  </a:txBody>
                  <a:tcPr marL="108000"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a:solidFill>
                            <a:srgbClr val="000000"/>
                          </a:solidFill>
                          <a:effectLst/>
                          <a:latin typeface="Calibri" panose="020F0502020204030204" pitchFamily="34" charset="0"/>
                        </a:rPr>
                        <a:t>Administración</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a:solidFill>
                            <a:srgbClr val="000000"/>
                          </a:solidFill>
                          <a:effectLst/>
                          <a:latin typeface="Calibri" panose="020F0502020204030204" pitchFamily="34" charset="0"/>
                        </a:rPr>
                        <a:t>1,00</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578468935"/>
                  </a:ext>
                </a:extLst>
              </a:tr>
              <a:tr h="321422">
                <a:tc>
                  <a:txBody>
                    <a:bodyPr/>
                    <a:lstStyle/>
                    <a:p>
                      <a:pPr algn="ctr" fontAlgn="ctr"/>
                      <a:r>
                        <a:rPr lang="es-CO" sz="1200" b="1" i="0" u="none" strike="noStrike">
                          <a:solidFill>
                            <a:srgbClr val="000000"/>
                          </a:solidFill>
                          <a:effectLst/>
                          <a:latin typeface="Calibri" panose="020F0502020204030204" pitchFamily="34" charset="0"/>
                        </a:rPr>
                        <a:t>23/10/2023</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ES" sz="1200" b="0" i="0" u="none" strike="noStrike" dirty="0">
                          <a:solidFill>
                            <a:srgbClr val="000000"/>
                          </a:solidFill>
                          <a:effectLst/>
                          <a:latin typeface="Calibri" panose="020F0502020204030204" pitchFamily="34" charset="0"/>
                        </a:rPr>
                        <a:t>Entrada 2: Atención caso #24088 - Requerimiento</a:t>
                      </a:r>
                      <a:br>
                        <a:rPr lang="es-ES" sz="1200" b="0" i="0" u="none" strike="noStrike" dirty="0">
                          <a:solidFill>
                            <a:srgbClr val="000000"/>
                          </a:solidFill>
                          <a:effectLst/>
                          <a:latin typeface="Calibri" panose="020F0502020204030204" pitchFamily="34" charset="0"/>
                        </a:rPr>
                      </a:br>
                      <a:r>
                        <a:rPr lang="es-ES" sz="1200" b="0" i="0" u="none" strike="noStrike" dirty="0">
                          <a:solidFill>
                            <a:srgbClr val="000000"/>
                          </a:solidFill>
                          <a:effectLst/>
                          <a:latin typeface="Calibri" panose="020F0502020204030204" pitchFamily="34" charset="0"/>
                        </a:rPr>
                        <a:t>Se disminuye el procesamiento de 25CPU a 12CPU en el servidor 192.168.0.245.</a:t>
                      </a:r>
                    </a:p>
                  </a:txBody>
                  <a:tcPr marL="108000"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a:solidFill>
                            <a:srgbClr val="000000"/>
                          </a:solidFill>
                          <a:effectLst/>
                          <a:latin typeface="Calibri" panose="020F0502020204030204" pitchFamily="34" charset="0"/>
                        </a:rPr>
                        <a:t>Soporte</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a:solidFill>
                            <a:srgbClr val="000000"/>
                          </a:solidFill>
                          <a:effectLst/>
                          <a:latin typeface="Calibri" panose="020F0502020204030204" pitchFamily="34" charset="0"/>
                        </a:rPr>
                        <a:t>0,50</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27871550"/>
                  </a:ext>
                </a:extLst>
              </a:tr>
              <a:tr h="210586">
                <a:tc>
                  <a:txBody>
                    <a:bodyPr/>
                    <a:lstStyle/>
                    <a:p>
                      <a:pPr algn="ctr" fontAlgn="ctr"/>
                      <a:r>
                        <a:rPr lang="es-CO" sz="1200" b="1" i="0" u="none" strike="noStrike">
                          <a:solidFill>
                            <a:srgbClr val="000000"/>
                          </a:solidFill>
                          <a:effectLst/>
                          <a:latin typeface="Calibri" panose="020F0502020204030204" pitchFamily="34" charset="0"/>
                        </a:rPr>
                        <a:t>26/10/2023</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ES" sz="1200" b="0" i="0" u="none" strike="noStrike" dirty="0">
                          <a:solidFill>
                            <a:srgbClr val="000000"/>
                          </a:solidFill>
                          <a:effectLst/>
                          <a:latin typeface="Calibri" panose="020F0502020204030204" pitchFamily="34" charset="0"/>
                        </a:rPr>
                        <a:t>Atención </a:t>
                      </a:r>
                      <a:r>
                        <a:rPr lang="es-ES" sz="1200" b="0" i="0" u="none" strike="noStrike" dirty="0" err="1">
                          <a:solidFill>
                            <a:srgbClr val="000000"/>
                          </a:solidFill>
                          <a:effectLst/>
                          <a:latin typeface="Calibri" panose="020F0502020204030204" pitchFamily="34" charset="0"/>
                        </a:rPr>
                        <a:t>Sincronizacion</a:t>
                      </a:r>
                      <a:r>
                        <a:rPr lang="es-ES" sz="1200" b="0" i="0" u="none" strike="noStrike" dirty="0">
                          <a:solidFill>
                            <a:srgbClr val="000000"/>
                          </a:solidFill>
                          <a:effectLst/>
                          <a:latin typeface="Calibri" panose="020F0502020204030204" pitchFamily="34" charset="0"/>
                        </a:rPr>
                        <a:t> </a:t>
                      </a:r>
                      <a:r>
                        <a:rPr lang="es-ES" sz="1200" b="0" i="0" u="none" strike="noStrike" dirty="0" err="1">
                          <a:solidFill>
                            <a:srgbClr val="000000"/>
                          </a:solidFill>
                          <a:effectLst/>
                          <a:latin typeface="Calibri" panose="020F0502020204030204" pitchFamily="34" charset="0"/>
                        </a:rPr>
                        <a:t>bdturnos</a:t>
                      </a:r>
                      <a:r>
                        <a:rPr lang="es-ES" sz="1200" b="0" i="0" u="none" strike="noStrike" dirty="0">
                          <a:solidFill>
                            <a:srgbClr val="000000"/>
                          </a:solidFill>
                          <a:effectLst/>
                          <a:latin typeface="Calibri" panose="020F0502020204030204" pitchFamily="34" charset="0"/>
                        </a:rPr>
                        <a:t> atrasada 248 </a:t>
                      </a:r>
                      <a:r>
                        <a:rPr lang="es-ES" sz="1200" b="0" i="0" u="none" strike="noStrike" dirty="0" err="1">
                          <a:solidFill>
                            <a:srgbClr val="000000"/>
                          </a:solidFill>
                          <a:effectLst/>
                          <a:latin typeface="Calibri" panose="020F0502020204030204" pitchFamily="34" charset="0"/>
                        </a:rPr>
                        <a:t>sequencias</a:t>
                      </a:r>
                      <a:r>
                        <a:rPr lang="es-ES" sz="1200" b="0" i="0" u="none" strike="noStrike" dirty="0">
                          <a:solidFill>
                            <a:srgbClr val="000000"/>
                          </a:solidFill>
                          <a:effectLst/>
                          <a:latin typeface="Calibri" panose="020F0502020204030204" pitchFamily="34" charset="0"/>
                        </a:rPr>
                        <a:t> y 580 minutos en servidor stb_sv03</a:t>
                      </a:r>
                    </a:p>
                  </a:txBody>
                  <a:tcPr marL="108000"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a:solidFill>
                            <a:srgbClr val="000000"/>
                          </a:solidFill>
                          <a:effectLst/>
                          <a:latin typeface="Calibri" panose="020F0502020204030204" pitchFamily="34" charset="0"/>
                        </a:rPr>
                        <a:t>Soporte</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a:solidFill>
                            <a:srgbClr val="000000"/>
                          </a:solidFill>
                          <a:effectLst/>
                          <a:latin typeface="Calibri" panose="020F0502020204030204" pitchFamily="34" charset="0"/>
                        </a:rPr>
                        <a:t>1,00</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22750002"/>
                  </a:ext>
                </a:extLst>
              </a:tr>
              <a:tr h="321422">
                <a:tc>
                  <a:txBody>
                    <a:bodyPr/>
                    <a:lstStyle/>
                    <a:p>
                      <a:pPr algn="ctr" fontAlgn="ctr"/>
                      <a:r>
                        <a:rPr lang="es-CO" sz="1200" b="1" i="0" u="none" strike="noStrike">
                          <a:solidFill>
                            <a:srgbClr val="000000"/>
                          </a:solidFill>
                          <a:effectLst/>
                          <a:latin typeface="Calibri" panose="020F0502020204030204" pitchFamily="34" charset="0"/>
                        </a:rPr>
                        <a:t>30/10/2023</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ES" sz="1200" b="0" i="0" u="none" strike="noStrike" dirty="0">
                          <a:solidFill>
                            <a:srgbClr val="000000"/>
                          </a:solidFill>
                          <a:effectLst/>
                          <a:latin typeface="Calibri" panose="020F0502020204030204" pitchFamily="34" charset="0"/>
                        </a:rPr>
                        <a:t>Atención Alerta DB [RIONEGRO][Oracle][sfamrosv01][</a:t>
                      </a:r>
                      <a:r>
                        <a:rPr lang="es-ES" sz="1200" b="0" i="0" u="none" strike="noStrike" dirty="0" err="1">
                          <a:solidFill>
                            <a:srgbClr val="000000"/>
                          </a:solidFill>
                          <a:effectLst/>
                          <a:latin typeface="Calibri" panose="020F0502020204030204" pitchFamily="34" charset="0"/>
                        </a:rPr>
                        <a:t>orario</a:t>
                      </a:r>
                      <a:r>
                        <a:rPr lang="es-ES" sz="1200" b="0" i="0" u="none" strike="noStrike" dirty="0">
                          <a:solidFill>
                            <a:srgbClr val="000000"/>
                          </a:solidFill>
                          <a:effectLst/>
                          <a:latin typeface="Calibri" panose="020F0502020204030204" pitchFamily="34" charset="0"/>
                        </a:rPr>
                        <a:t>]: 2023-10-30 17:13, bloqueos</a:t>
                      </a:r>
                      <a:br>
                        <a:rPr lang="es-ES" sz="1200" b="0" i="0" u="none" strike="noStrike" dirty="0">
                          <a:solidFill>
                            <a:srgbClr val="000000"/>
                          </a:solidFill>
                          <a:effectLst/>
                          <a:latin typeface="Calibri" panose="020F0502020204030204" pitchFamily="34" charset="0"/>
                        </a:rPr>
                      </a:br>
                      <a:r>
                        <a:rPr lang="es-ES" sz="1200" b="0" i="0" u="none" strike="noStrike" dirty="0">
                          <a:solidFill>
                            <a:srgbClr val="000000"/>
                          </a:solidFill>
                          <a:effectLst/>
                          <a:latin typeface="Calibri" panose="020F0502020204030204" pitchFamily="34" charset="0"/>
                        </a:rPr>
                        <a:t>Se finaliza sesión bloqueante en estado inactivo.</a:t>
                      </a:r>
                    </a:p>
                  </a:txBody>
                  <a:tcPr marL="108000"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dirty="0">
                          <a:solidFill>
                            <a:srgbClr val="000000"/>
                          </a:solidFill>
                          <a:effectLst/>
                          <a:latin typeface="Calibri" panose="020F0502020204030204" pitchFamily="34" charset="0"/>
                        </a:rPr>
                        <a:t>Soporte</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a:solidFill>
                            <a:srgbClr val="000000"/>
                          </a:solidFill>
                          <a:effectLst/>
                          <a:latin typeface="Calibri" panose="020F0502020204030204" pitchFamily="34" charset="0"/>
                        </a:rPr>
                        <a:t>0,25</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174212828"/>
                  </a:ext>
                </a:extLst>
              </a:tr>
              <a:tr h="238295">
                <a:tc>
                  <a:txBody>
                    <a:bodyPr/>
                    <a:lstStyle/>
                    <a:p>
                      <a:pPr algn="ctr" fontAlgn="ctr"/>
                      <a:r>
                        <a:rPr lang="es-CO" sz="1200" b="1" i="0" u="none" strike="noStrike">
                          <a:solidFill>
                            <a:srgbClr val="000000"/>
                          </a:solidFill>
                          <a:effectLst/>
                          <a:latin typeface="Calibri" panose="020F0502020204030204" pitchFamily="34" charset="0"/>
                        </a:rPr>
                        <a:t>30/10/2023</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CO" sz="1200" b="0" i="0" u="none" strike="noStrike" dirty="0">
                          <a:solidFill>
                            <a:srgbClr val="000000"/>
                          </a:solidFill>
                          <a:effectLst/>
                          <a:latin typeface="Calibri" panose="020F0502020204030204" pitchFamily="34" charset="0"/>
                        </a:rPr>
                        <a:t>Alerta DB [RIONEGRO][Oracle][sfamrosv03][saymir]: 2023-10-30 16:53, bloqueos ...</a:t>
                      </a:r>
                    </a:p>
                  </a:txBody>
                  <a:tcPr marL="108000"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dirty="0">
                          <a:solidFill>
                            <a:srgbClr val="000000"/>
                          </a:solidFill>
                          <a:effectLst/>
                          <a:latin typeface="Calibri" panose="020F0502020204030204" pitchFamily="34" charset="0"/>
                        </a:rPr>
                        <a:t>Soporte</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a:solidFill>
                            <a:srgbClr val="000000"/>
                          </a:solidFill>
                          <a:effectLst/>
                          <a:latin typeface="Calibri" panose="020F0502020204030204" pitchFamily="34" charset="0"/>
                        </a:rPr>
                        <a:t>0,17</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578715709"/>
                  </a:ext>
                </a:extLst>
              </a:tr>
              <a:tr h="148520">
                <a:tc>
                  <a:txBody>
                    <a:bodyPr/>
                    <a:lstStyle/>
                    <a:p>
                      <a:pPr algn="ctr" fontAlgn="ctr"/>
                      <a:r>
                        <a:rPr lang="es-CO" sz="1200" b="1" i="0" u="none" strike="noStrike">
                          <a:solidFill>
                            <a:srgbClr val="000000"/>
                          </a:solidFill>
                          <a:effectLst/>
                          <a:latin typeface="Calibri" panose="020F0502020204030204" pitchFamily="34" charset="0"/>
                        </a:rPr>
                        <a:t>OCTUBRE</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ES" sz="1200" b="0" i="0" u="none" strike="noStrike" dirty="0">
                          <a:solidFill>
                            <a:srgbClr val="000000"/>
                          </a:solidFill>
                          <a:effectLst/>
                          <a:latin typeface="Calibri" panose="020F0502020204030204" pitchFamily="34" charset="0"/>
                        </a:rPr>
                        <a:t>Monitoreo bloqueos, espacio en </a:t>
                      </a:r>
                      <a:r>
                        <a:rPr lang="es-ES" sz="1200" b="0" i="0" u="none" strike="noStrike" dirty="0" err="1">
                          <a:solidFill>
                            <a:srgbClr val="000000"/>
                          </a:solidFill>
                          <a:effectLst/>
                          <a:latin typeface="Calibri" panose="020F0502020204030204" pitchFamily="34" charset="0"/>
                        </a:rPr>
                        <a:t>tablespace</a:t>
                      </a:r>
                      <a:r>
                        <a:rPr lang="es-ES" sz="1200" b="0" i="0" u="none" strike="noStrike" dirty="0">
                          <a:solidFill>
                            <a:srgbClr val="000000"/>
                          </a:solidFill>
                          <a:effectLst/>
                          <a:latin typeface="Calibri" panose="020F0502020204030204" pitchFamily="34" charset="0"/>
                        </a:rPr>
                        <a:t> y disco - Administración en sitio.</a:t>
                      </a:r>
                    </a:p>
                  </a:txBody>
                  <a:tcPr marL="108000"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a:solidFill>
                            <a:srgbClr val="000000"/>
                          </a:solidFill>
                          <a:effectLst/>
                          <a:latin typeface="Calibri" panose="020F0502020204030204" pitchFamily="34" charset="0"/>
                        </a:rPr>
                        <a:t>Administración</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a:solidFill>
                            <a:srgbClr val="000000"/>
                          </a:solidFill>
                          <a:effectLst/>
                          <a:latin typeface="Calibri" panose="020F0502020204030204" pitchFamily="34" charset="0"/>
                        </a:rPr>
                        <a:t>15,00</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342554733"/>
                  </a:ext>
                </a:extLst>
              </a:tr>
              <a:tr h="0">
                <a:tc>
                  <a:txBody>
                    <a:bodyPr/>
                    <a:lstStyle/>
                    <a:p>
                      <a:pPr algn="ctr" fontAlgn="ctr"/>
                      <a:r>
                        <a:rPr lang="es-CO" sz="1200" b="1" i="0" u="none" strike="noStrike">
                          <a:solidFill>
                            <a:srgbClr val="000000"/>
                          </a:solidFill>
                          <a:effectLst/>
                          <a:latin typeface="Calibri" panose="020F0502020204030204" pitchFamily="34" charset="0"/>
                        </a:rPr>
                        <a:t>OCTUBRE</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ctr"/>
                      <a:r>
                        <a:rPr lang="es-ES" sz="1200" b="0" i="0" u="none" strike="noStrike" dirty="0">
                          <a:solidFill>
                            <a:srgbClr val="000000"/>
                          </a:solidFill>
                          <a:effectLst/>
                          <a:latin typeface="Calibri" panose="020F0502020204030204" pitchFamily="34" charset="0"/>
                        </a:rPr>
                        <a:t>Tareas de mantenimiento bases de datos y revisión diaria de backup.</a:t>
                      </a:r>
                    </a:p>
                  </a:txBody>
                  <a:tcPr marL="108000"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1" i="0" u="none" strike="noStrike">
                          <a:solidFill>
                            <a:srgbClr val="000000"/>
                          </a:solidFill>
                          <a:effectLst/>
                          <a:latin typeface="Calibri" panose="020F0502020204030204" pitchFamily="34" charset="0"/>
                        </a:rPr>
                        <a:t>Monitoreo</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ctr"/>
                      <a:r>
                        <a:rPr lang="es-CO" sz="1200" b="0" i="0" u="none" strike="noStrike">
                          <a:solidFill>
                            <a:srgbClr val="000000"/>
                          </a:solidFill>
                          <a:effectLst/>
                          <a:latin typeface="Calibri" panose="020F0502020204030204" pitchFamily="34" charset="0"/>
                        </a:rPr>
                        <a:t>5,00</a:t>
                      </a:r>
                    </a:p>
                  </a:txBody>
                  <a:tcPr marL="4255" marR="4255" marT="425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4061677397"/>
                  </a:ext>
                </a:extLst>
              </a:tr>
              <a:tr h="138543">
                <a:tc>
                  <a:txBody>
                    <a:bodyPr/>
                    <a:lstStyle/>
                    <a:p>
                      <a:pPr algn="l" fontAlgn="b"/>
                      <a:endParaRPr lang="es-CO" sz="1200" b="0" i="0" u="none" strike="noStrike">
                        <a:solidFill>
                          <a:srgbClr val="000000"/>
                        </a:solidFill>
                        <a:effectLst/>
                        <a:latin typeface="Calibri" panose="020F0502020204030204" pitchFamily="34" charset="0"/>
                      </a:endParaRPr>
                    </a:p>
                  </a:txBody>
                  <a:tcPr marL="4255" marR="4255" marT="4255"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l" fontAlgn="b"/>
                      <a:endParaRPr lang="es-CO" sz="1200" b="0" i="0" u="none" strike="noStrike">
                        <a:solidFill>
                          <a:srgbClr val="000000"/>
                        </a:solidFill>
                        <a:effectLst/>
                        <a:latin typeface="Calibri" panose="020F0502020204030204" pitchFamily="34" charset="0"/>
                      </a:endParaRPr>
                    </a:p>
                  </a:txBody>
                  <a:tcPr marL="4255" marR="4255" marT="425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ctr" fontAlgn="b"/>
                      <a:r>
                        <a:rPr lang="es-CO" sz="1200" b="1" i="0" u="none" strike="noStrike">
                          <a:solidFill>
                            <a:srgbClr val="000000"/>
                          </a:solidFill>
                          <a:effectLst/>
                          <a:latin typeface="Calibri" panose="020F0502020204030204" pitchFamily="34" charset="0"/>
                        </a:rPr>
                        <a:t>TOTAL HORAS</a:t>
                      </a:r>
                    </a:p>
                  </a:txBody>
                  <a:tcPr marL="4255" marR="4255" marT="425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s-CO" sz="1200" b="1" i="0" u="none" strike="noStrike" dirty="0">
                          <a:solidFill>
                            <a:srgbClr val="000000"/>
                          </a:solidFill>
                          <a:effectLst/>
                          <a:latin typeface="Calibri" panose="020F0502020204030204" pitchFamily="34" charset="0"/>
                        </a:rPr>
                        <a:t>36,92</a:t>
                      </a:r>
                    </a:p>
                  </a:txBody>
                  <a:tcPr marL="4255" marR="4255" marT="425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123857625"/>
                  </a:ext>
                </a:extLst>
              </a:tr>
            </a:tbl>
          </a:graphicData>
        </a:graphic>
      </p:graphicFrame>
    </p:spTree>
    <p:extLst>
      <p:ext uri="{BB962C8B-B14F-4D97-AF65-F5344CB8AC3E}">
        <p14:creationId xmlns:p14="http://schemas.microsoft.com/office/powerpoint/2010/main" val="15461577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929067-B082-428C-AFC2-D20885B7F4AE}"/>
              </a:ext>
            </a:extLst>
          </p:cNvPr>
          <p:cNvSpPr>
            <a:spLocks noGrp="1"/>
          </p:cNvSpPr>
          <p:nvPr>
            <p:ph type="title"/>
          </p:nvPr>
        </p:nvSpPr>
        <p:spPr>
          <a:xfrm>
            <a:off x="331304" y="281503"/>
            <a:ext cx="9401798" cy="964201"/>
          </a:xfrm>
        </p:spPr>
        <p:txBody>
          <a:bodyPr>
            <a:noAutofit/>
          </a:bodyPr>
          <a:lstStyle/>
          <a:p>
            <a:r>
              <a:rPr lang="es-CO" sz="2500" b="1" dirty="0"/>
              <a:t>DISPONIBILIDAD GRUPO DE MONITORES ALCALDIA DE RIONEGRO</a:t>
            </a:r>
            <a:br>
              <a:rPr lang="es-CO" sz="2500" b="1" dirty="0"/>
            </a:br>
            <a:r>
              <a:rPr lang="es-CO" sz="2500" b="1" dirty="0"/>
              <a:t>OCTUBRE 2023	</a:t>
            </a:r>
          </a:p>
        </p:txBody>
      </p:sp>
      <p:sp>
        <p:nvSpPr>
          <p:cNvPr id="7" name="CuadroTexto 6">
            <a:extLst>
              <a:ext uri="{FF2B5EF4-FFF2-40B4-BE49-F238E27FC236}">
                <a16:creationId xmlns:a16="http://schemas.microsoft.com/office/drawing/2014/main" id="{59EAAF88-1D49-FAE9-80EA-25B7F1A6FDB6}"/>
              </a:ext>
            </a:extLst>
          </p:cNvPr>
          <p:cNvSpPr txBox="1"/>
          <p:nvPr/>
        </p:nvSpPr>
        <p:spPr>
          <a:xfrm>
            <a:off x="364657" y="1479629"/>
            <a:ext cx="11177589" cy="646331"/>
          </a:xfrm>
          <a:prstGeom prst="rect">
            <a:avLst/>
          </a:prstGeom>
          <a:noFill/>
        </p:spPr>
        <p:txBody>
          <a:bodyPr wrap="square" rtlCol="0">
            <a:spAutoFit/>
          </a:bodyPr>
          <a:lstStyle/>
          <a:p>
            <a:r>
              <a:rPr lang="es-CO" dirty="0"/>
              <a:t>Se evidencia una disponibilidad del 99,991% en el grupo de servidores primarios.  </a:t>
            </a:r>
          </a:p>
          <a:p>
            <a:endParaRPr lang="es-CO" dirty="0">
              <a:solidFill>
                <a:srgbClr val="FF0000"/>
              </a:solidFill>
            </a:endParaRPr>
          </a:p>
        </p:txBody>
      </p:sp>
      <p:pic>
        <p:nvPicPr>
          <p:cNvPr id="4" name="Imagen 3">
            <a:extLst>
              <a:ext uri="{FF2B5EF4-FFF2-40B4-BE49-F238E27FC236}">
                <a16:creationId xmlns:a16="http://schemas.microsoft.com/office/drawing/2014/main" id="{C34DCAC7-775A-64F8-CC35-CF8A8D7C8DF1}"/>
              </a:ext>
            </a:extLst>
          </p:cNvPr>
          <p:cNvPicPr>
            <a:picLocks noChangeAspect="1"/>
          </p:cNvPicPr>
          <p:nvPr/>
        </p:nvPicPr>
        <p:blipFill>
          <a:blip r:embed="rId2"/>
          <a:stretch>
            <a:fillRect/>
          </a:stretch>
        </p:blipFill>
        <p:spPr>
          <a:xfrm>
            <a:off x="363388" y="1866962"/>
            <a:ext cx="11441180" cy="2210075"/>
          </a:xfrm>
          <a:prstGeom prst="rect">
            <a:avLst/>
          </a:prstGeom>
        </p:spPr>
      </p:pic>
      <p:sp>
        <p:nvSpPr>
          <p:cNvPr id="5" name="CuadroTexto 4">
            <a:extLst>
              <a:ext uri="{FF2B5EF4-FFF2-40B4-BE49-F238E27FC236}">
                <a16:creationId xmlns:a16="http://schemas.microsoft.com/office/drawing/2014/main" id="{251B68BA-E164-917B-7090-9975853A06C3}"/>
              </a:ext>
            </a:extLst>
          </p:cNvPr>
          <p:cNvSpPr txBox="1"/>
          <p:nvPr/>
        </p:nvSpPr>
        <p:spPr>
          <a:xfrm>
            <a:off x="810174" y="3925761"/>
            <a:ext cx="11177589" cy="1077218"/>
          </a:xfrm>
          <a:prstGeom prst="rect">
            <a:avLst/>
          </a:prstGeom>
          <a:noFill/>
        </p:spPr>
        <p:txBody>
          <a:bodyPr wrap="square" rtlCol="0">
            <a:spAutoFit/>
          </a:bodyPr>
          <a:lstStyle/>
          <a:p>
            <a:endParaRPr lang="es-CO" dirty="0"/>
          </a:p>
          <a:p>
            <a:pPr marL="285750" indent="-285750">
              <a:buFont typeface="Arial" panose="020B0604020202020204" pitchFamily="34" charset="0"/>
              <a:buChar char="•"/>
            </a:pPr>
            <a:r>
              <a:rPr lang="es-CO" sz="1400" dirty="0"/>
              <a:t>Se evidencian 2 eventos down el día 23 de octubre a las 22:14 con una duración de 11 minutos con 47 segundos en el servidor sfamrosv01, esto debido a actividad programada para la depuración de auditorías en la base de datos orario.</a:t>
            </a:r>
          </a:p>
          <a:p>
            <a:endParaRPr lang="es-CO" dirty="0">
              <a:solidFill>
                <a:srgbClr val="FF0000"/>
              </a:solidFill>
            </a:endParaRPr>
          </a:p>
        </p:txBody>
      </p:sp>
    </p:spTree>
    <p:extLst>
      <p:ext uri="{BB962C8B-B14F-4D97-AF65-F5344CB8AC3E}">
        <p14:creationId xmlns:p14="http://schemas.microsoft.com/office/powerpoint/2010/main" val="29583930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0D6E63F-276A-4235-BA61-87338EA87822}"/>
              </a:ext>
            </a:extLst>
          </p:cNvPr>
          <p:cNvSpPr/>
          <p:nvPr/>
        </p:nvSpPr>
        <p:spPr>
          <a:xfrm>
            <a:off x="928048" y="1040177"/>
            <a:ext cx="10740787" cy="707886"/>
          </a:xfrm>
          <a:prstGeom prst="rect">
            <a:avLst/>
          </a:prstGeom>
        </p:spPr>
        <p:txBody>
          <a:bodyPr wrap="square">
            <a:spAutoFit/>
          </a:bodyPr>
          <a:lstStyle/>
          <a:p>
            <a:r>
              <a:rPr lang="es-CO" sz="2000" dirty="0"/>
              <a:t>Estado de Capacidad de almacenamiento para el grupo de servidores Alcaldía de Rionegro.</a:t>
            </a:r>
          </a:p>
          <a:p>
            <a:endParaRPr lang="es-CO" sz="2000" dirty="0">
              <a:solidFill>
                <a:srgbClr val="FF0000"/>
              </a:solidFill>
            </a:endParaRPr>
          </a:p>
        </p:txBody>
      </p:sp>
      <p:sp>
        <p:nvSpPr>
          <p:cNvPr id="7" name="Rectángulo 6">
            <a:extLst>
              <a:ext uri="{FF2B5EF4-FFF2-40B4-BE49-F238E27FC236}">
                <a16:creationId xmlns:a16="http://schemas.microsoft.com/office/drawing/2014/main" id="{3F5A3C4F-BDAE-4C47-A0A0-31AB3E831AD3}"/>
              </a:ext>
            </a:extLst>
          </p:cNvPr>
          <p:cNvSpPr/>
          <p:nvPr/>
        </p:nvSpPr>
        <p:spPr>
          <a:xfrm>
            <a:off x="384313" y="277856"/>
            <a:ext cx="9095303" cy="553998"/>
          </a:xfrm>
          <a:prstGeom prst="rect">
            <a:avLst/>
          </a:prstGeom>
        </p:spPr>
        <p:txBody>
          <a:bodyPr wrap="square">
            <a:spAutoFit/>
          </a:bodyPr>
          <a:lstStyle/>
          <a:p>
            <a:r>
              <a:rPr lang="es-ES_tradnl" sz="3000" b="1" dirty="0">
                <a:latin typeface="Coolvetica" charset="0"/>
                <a:ea typeface="Coolvetica" charset="0"/>
                <a:cs typeface="Coolvetica" charset="0"/>
              </a:rPr>
              <a:t>Gestión de la capacidad</a:t>
            </a:r>
          </a:p>
        </p:txBody>
      </p:sp>
      <p:pic>
        <p:nvPicPr>
          <p:cNvPr id="3" name="Imagen 2">
            <a:extLst>
              <a:ext uri="{FF2B5EF4-FFF2-40B4-BE49-F238E27FC236}">
                <a16:creationId xmlns:a16="http://schemas.microsoft.com/office/drawing/2014/main" id="{6882E206-4A96-41A6-73FB-8CEFAF9C93A9}"/>
              </a:ext>
            </a:extLst>
          </p:cNvPr>
          <p:cNvPicPr>
            <a:picLocks noChangeAspect="1"/>
          </p:cNvPicPr>
          <p:nvPr/>
        </p:nvPicPr>
        <p:blipFill>
          <a:blip r:embed="rId3"/>
          <a:stretch>
            <a:fillRect/>
          </a:stretch>
        </p:blipFill>
        <p:spPr>
          <a:xfrm>
            <a:off x="725606" y="1650971"/>
            <a:ext cx="10740787" cy="4528918"/>
          </a:xfrm>
          <a:prstGeom prst="rect">
            <a:avLst/>
          </a:prstGeom>
        </p:spPr>
      </p:pic>
    </p:spTree>
    <p:extLst>
      <p:ext uri="{BB962C8B-B14F-4D97-AF65-F5344CB8AC3E}">
        <p14:creationId xmlns:p14="http://schemas.microsoft.com/office/powerpoint/2010/main" val="37335096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319692" y="316789"/>
            <a:ext cx="9095303" cy="553998"/>
          </a:xfrm>
          <a:prstGeom prst="rect">
            <a:avLst/>
          </a:prstGeom>
        </p:spPr>
        <p:txBody>
          <a:bodyPr wrap="square">
            <a:spAutoFit/>
          </a:bodyPr>
          <a:lstStyle/>
          <a:p>
            <a:r>
              <a:rPr lang="es-ES_tradnl" sz="3000" b="1" dirty="0">
                <a:latin typeface="Coolvetica" charset="0"/>
                <a:ea typeface="Coolvetica" charset="0"/>
                <a:cs typeface="Coolvetica" charset="0"/>
              </a:rPr>
              <a:t>Gestión de la capacidad</a:t>
            </a:r>
          </a:p>
        </p:txBody>
      </p:sp>
      <p:sp>
        <p:nvSpPr>
          <p:cNvPr id="11" name="TextBox 10">
            <a:extLst>
              <a:ext uri="{FF2B5EF4-FFF2-40B4-BE49-F238E27FC236}">
                <a16:creationId xmlns:a16="http://schemas.microsoft.com/office/drawing/2014/main" id="{D9A364C4-C1C7-4E6F-B9FD-5E87CBC58418}"/>
              </a:ext>
            </a:extLst>
          </p:cNvPr>
          <p:cNvSpPr txBox="1"/>
          <p:nvPr/>
        </p:nvSpPr>
        <p:spPr>
          <a:xfrm>
            <a:off x="319692" y="1267951"/>
            <a:ext cx="11552616" cy="677108"/>
          </a:xfrm>
          <a:prstGeom prst="rect">
            <a:avLst/>
          </a:prstGeom>
          <a:noFill/>
        </p:spPr>
        <p:txBody>
          <a:bodyPr wrap="square" rtlCol="0">
            <a:spAutoFit/>
          </a:bodyPr>
          <a:lstStyle/>
          <a:p>
            <a:r>
              <a:rPr lang="es-CO" sz="1900" dirty="0"/>
              <a:t>Resumen de rendimiento general en los servidores sv01, sv02,sv03 </a:t>
            </a:r>
            <a:r>
              <a:rPr lang="es-CO" sz="1900" b="1" i="1" dirty="0"/>
              <a:t>(disponibilidad, espacio usado, memoria y cpu), </a:t>
            </a:r>
            <a:r>
              <a:rPr lang="es-CO" sz="1900" dirty="0"/>
              <a:t>sin novedad. </a:t>
            </a:r>
            <a:endParaRPr lang="es-CO" sz="1900" dirty="0">
              <a:solidFill>
                <a:srgbClr val="FF0000"/>
              </a:solidFill>
            </a:endParaRPr>
          </a:p>
        </p:txBody>
      </p:sp>
      <p:sp>
        <p:nvSpPr>
          <p:cNvPr id="9" name="Rectángulo 8">
            <a:extLst>
              <a:ext uri="{FF2B5EF4-FFF2-40B4-BE49-F238E27FC236}">
                <a16:creationId xmlns:a16="http://schemas.microsoft.com/office/drawing/2014/main" id="{981DA32C-3F25-4A15-A518-7A64262954AA}"/>
              </a:ext>
            </a:extLst>
          </p:cNvPr>
          <p:cNvSpPr/>
          <p:nvPr/>
        </p:nvSpPr>
        <p:spPr>
          <a:xfrm>
            <a:off x="5933440" y="2753476"/>
            <a:ext cx="619760" cy="10260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2" name="Rectángulo 11">
            <a:extLst>
              <a:ext uri="{FF2B5EF4-FFF2-40B4-BE49-F238E27FC236}">
                <a16:creationId xmlns:a16="http://schemas.microsoft.com/office/drawing/2014/main" id="{B44C1C28-AB6C-45BA-8902-DA39A7C07819}"/>
              </a:ext>
            </a:extLst>
          </p:cNvPr>
          <p:cNvSpPr/>
          <p:nvPr/>
        </p:nvSpPr>
        <p:spPr>
          <a:xfrm>
            <a:off x="5933440" y="5051118"/>
            <a:ext cx="619760" cy="10260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pic>
        <p:nvPicPr>
          <p:cNvPr id="3" name="Imagen 2">
            <a:extLst>
              <a:ext uri="{FF2B5EF4-FFF2-40B4-BE49-F238E27FC236}">
                <a16:creationId xmlns:a16="http://schemas.microsoft.com/office/drawing/2014/main" id="{2D75D8D3-C88B-9E33-098A-57AC521B4083}"/>
              </a:ext>
            </a:extLst>
          </p:cNvPr>
          <p:cNvPicPr>
            <a:picLocks noChangeAspect="1"/>
          </p:cNvPicPr>
          <p:nvPr/>
        </p:nvPicPr>
        <p:blipFill>
          <a:blip r:embed="rId3"/>
          <a:stretch>
            <a:fillRect/>
          </a:stretch>
        </p:blipFill>
        <p:spPr>
          <a:xfrm>
            <a:off x="471103" y="2342223"/>
            <a:ext cx="10924674" cy="1562890"/>
          </a:xfrm>
          <a:prstGeom prst="rect">
            <a:avLst/>
          </a:prstGeom>
        </p:spPr>
      </p:pic>
    </p:spTree>
    <p:extLst>
      <p:ext uri="{BB962C8B-B14F-4D97-AF65-F5344CB8AC3E}">
        <p14:creationId xmlns:p14="http://schemas.microsoft.com/office/powerpoint/2010/main" val="32577130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0D6E63F-276A-4235-BA61-87338EA87822}"/>
              </a:ext>
            </a:extLst>
          </p:cNvPr>
          <p:cNvSpPr/>
          <p:nvPr/>
        </p:nvSpPr>
        <p:spPr>
          <a:xfrm>
            <a:off x="965299" y="1558886"/>
            <a:ext cx="10261402" cy="707886"/>
          </a:xfrm>
          <a:prstGeom prst="rect">
            <a:avLst/>
          </a:prstGeom>
        </p:spPr>
        <p:txBody>
          <a:bodyPr wrap="square">
            <a:spAutoFit/>
          </a:bodyPr>
          <a:lstStyle/>
          <a:p>
            <a:r>
              <a:rPr lang="es-CO" sz="2000" dirty="0"/>
              <a:t> Capacidad de almacenamiento para albergar los respaldos RMAN y datapump desde la NAS //192.168.0.52/F$/rmandb  para los servidores SV01, SV02, SV03 al 89% con retención de 7 días. </a:t>
            </a:r>
            <a:endParaRPr lang="es-CO" sz="2000" dirty="0">
              <a:solidFill>
                <a:srgbClr val="FF0000"/>
              </a:solidFill>
            </a:endParaRPr>
          </a:p>
        </p:txBody>
      </p:sp>
      <p:sp>
        <p:nvSpPr>
          <p:cNvPr id="7" name="Rectángulo 6">
            <a:extLst>
              <a:ext uri="{FF2B5EF4-FFF2-40B4-BE49-F238E27FC236}">
                <a16:creationId xmlns:a16="http://schemas.microsoft.com/office/drawing/2014/main" id="{3F5A3C4F-BDAE-4C47-A0A0-31AB3E831AD3}"/>
              </a:ext>
            </a:extLst>
          </p:cNvPr>
          <p:cNvSpPr/>
          <p:nvPr/>
        </p:nvSpPr>
        <p:spPr>
          <a:xfrm>
            <a:off x="593411" y="482871"/>
            <a:ext cx="9095303" cy="553998"/>
          </a:xfrm>
          <a:prstGeom prst="rect">
            <a:avLst/>
          </a:prstGeom>
        </p:spPr>
        <p:txBody>
          <a:bodyPr wrap="square">
            <a:spAutoFit/>
          </a:bodyPr>
          <a:lstStyle/>
          <a:p>
            <a:r>
              <a:rPr lang="es-ES_tradnl" sz="3000" b="1" dirty="0">
                <a:latin typeface="Coolvetica" charset="0"/>
                <a:ea typeface="Coolvetica" charset="0"/>
                <a:cs typeface="Coolvetica" charset="0"/>
              </a:rPr>
              <a:t>Gestión de la capacidad</a:t>
            </a:r>
          </a:p>
        </p:txBody>
      </p:sp>
      <p:pic>
        <p:nvPicPr>
          <p:cNvPr id="4" name="Imagen 3">
            <a:extLst>
              <a:ext uri="{FF2B5EF4-FFF2-40B4-BE49-F238E27FC236}">
                <a16:creationId xmlns:a16="http://schemas.microsoft.com/office/drawing/2014/main" id="{E882FB7E-A0B4-BDA1-2854-A25CCD4D775B}"/>
              </a:ext>
            </a:extLst>
          </p:cNvPr>
          <p:cNvPicPr>
            <a:picLocks noChangeAspect="1"/>
          </p:cNvPicPr>
          <p:nvPr/>
        </p:nvPicPr>
        <p:blipFill>
          <a:blip r:embed="rId3"/>
          <a:stretch>
            <a:fillRect/>
          </a:stretch>
        </p:blipFill>
        <p:spPr>
          <a:xfrm>
            <a:off x="3582653" y="2788789"/>
            <a:ext cx="5893879" cy="1527509"/>
          </a:xfrm>
          <a:prstGeom prst="rect">
            <a:avLst/>
          </a:prstGeom>
        </p:spPr>
      </p:pic>
    </p:spTree>
    <p:extLst>
      <p:ext uri="{BB962C8B-B14F-4D97-AF65-F5344CB8AC3E}">
        <p14:creationId xmlns:p14="http://schemas.microsoft.com/office/powerpoint/2010/main" val="7870247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a:extLst>
              <a:ext uri="{FF2B5EF4-FFF2-40B4-BE49-F238E27FC236}">
                <a16:creationId xmlns:a16="http://schemas.microsoft.com/office/drawing/2014/main" id="{86B324CC-2622-4A76-B11A-7C30EEC2F709}"/>
              </a:ext>
            </a:extLst>
          </p:cNvPr>
          <p:cNvSpPr/>
          <p:nvPr/>
        </p:nvSpPr>
        <p:spPr>
          <a:xfrm>
            <a:off x="481576" y="390397"/>
            <a:ext cx="9095303" cy="553998"/>
          </a:xfrm>
          <a:prstGeom prst="rect">
            <a:avLst/>
          </a:prstGeom>
        </p:spPr>
        <p:txBody>
          <a:bodyPr wrap="square">
            <a:spAutoFit/>
          </a:bodyPr>
          <a:lstStyle/>
          <a:p>
            <a:r>
              <a:rPr lang="es-ES_tradnl" sz="3000" b="1" dirty="0">
                <a:latin typeface="Coolvetica" charset="0"/>
                <a:ea typeface="Coolvetica" charset="0"/>
                <a:cs typeface="Coolvetica" charset="0"/>
              </a:rPr>
              <a:t>Gestión de la capacidad – SV03 BD saymir</a:t>
            </a:r>
          </a:p>
        </p:txBody>
      </p:sp>
      <p:sp>
        <p:nvSpPr>
          <p:cNvPr id="6" name="Rectangle 1">
            <a:extLst>
              <a:ext uri="{FF2B5EF4-FFF2-40B4-BE49-F238E27FC236}">
                <a16:creationId xmlns:a16="http://schemas.microsoft.com/office/drawing/2014/main" id="{18C7D2DB-AD68-4F9E-A9D6-24DB7839C8A2}"/>
              </a:ext>
            </a:extLst>
          </p:cNvPr>
          <p:cNvSpPr>
            <a:spLocks noChangeArrowheads="1"/>
          </p:cNvSpPr>
          <p:nvPr/>
        </p:nvSpPr>
        <p:spPr bwMode="auto">
          <a:xfrm>
            <a:off x="481575" y="944395"/>
            <a:ext cx="9384319" cy="10142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5000" rIns="90000" bIns="45000">
            <a:spAutoFit/>
          </a:bodyPr>
          <a:lstStyle>
            <a:lvl1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1pPr>
            <a:lvl2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2pPr>
            <a:lvl3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3pPr>
            <a:lvl4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4pPr>
            <a:lvl5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9pPr>
          </a:lstStyle>
          <a:p>
            <a:pPr marL="12700">
              <a:lnSpc>
                <a:spcPct val="100000"/>
              </a:lnSpc>
              <a:spcBef>
                <a:spcPts val="100"/>
              </a:spcBef>
            </a:pPr>
            <a:r>
              <a:rPr lang="es-ES" sz="2000" spc="-10" dirty="0">
                <a:latin typeface="Carlito"/>
                <a:cs typeface="Carlito"/>
              </a:rPr>
              <a:t>Estado </a:t>
            </a:r>
            <a:r>
              <a:rPr lang="es-ES" sz="2000" dirty="0">
                <a:latin typeface="Carlito"/>
                <a:cs typeface="Carlito"/>
              </a:rPr>
              <a:t>de Capacidad de </a:t>
            </a:r>
            <a:r>
              <a:rPr lang="es-ES" sz="2000" spc="-5" dirty="0">
                <a:latin typeface="Carlito"/>
                <a:cs typeface="Carlito"/>
              </a:rPr>
              <a:t>almacenamiento </a:t>
            </a:r>
            <a:r>
              <a:rPr lang="es-ES" sz="2000" spc="-10" dirty="0">
                <a:latin typeface="Carlito"/>
                <a:cs typeface="Carlito"/>
              </a:rPr>
              <a:t>para </a:t>
            </a:r>
            <a:r>
              <a:rPr lang="es-ES" sz="2000" dirty="0">
                <a:latin typeface="Carlito"/>
                <a:cs typeface="Carlito"/>
              </a:rPr>
              <a:t>la base de datos.</a:t>
            </a:r>
          </a:p>
          <a:p>
            <a:pPr marL="12700">
              <a:lnSpc>
                <a:spcPct val="100000"/>
              </a:lnSpc>
            </a:pPr>
            <a:r>
              <a:rPr lang="es-ES" sz="2000" spc="-5" dirty="0">
                <a:latin typeface="Carlito"/>
                <a:cs typeface="Carlito"/>
              </a:rPr>
              <a:t>Actualmente </a:t>
            </a:r>
            <a:r>
              <a:rPr lang="es-ES" sz="2000" dirty="0">
                <a:latin typeface="Carlito"/>
                <a:cs typeface="Carlito"/>
              </a:rPr>
              <a:t>la </a:t>
            </a:r>
            <a:r>
              <a:rPr lang="es-ES" sz="2000" spc="-5" dirty="0">
                <a:latin typeface="Carlito"/>
                <a:cs typeface="Carlito"/>
              </a:rPr>
              <a:t>base de </a:t>
            </a:r>
            <a:r>
              <a:rPr lang="es-ES" sz="2000" spc="-10" dirty="0">
                <a:latin typeface="Carlito"/>
                <a:cs typeface="Carlito"/>
              </a:rPr>
              <a:t>datos </a:t>
            </a:r>
            <a:r>
              <a:rPr lang="es-ES" sz="2000" spc="-5" dirty="0">
                <a:latin typeface="Carlito"/>
                <a:cs typeface="Carlito"/>
              </a:rPr>
              <a:t>cuenta </a:t>
            </a:r>
            <a:r>
              <a:rPr lang="es-ES" sz="2000" spc="-10" dirty="0">
                <a:latin typeface="Carlito"/>
                <a:cs typeface="Carlito"/>
              </a:rPr>
              <a:t>con </a:t>
            </a:r>
            <a:r>
              <a:rPr lang="es-ES" sz="2000" spc="-5" dirty="0">
                <a:latin typeface="Carlito"/>
                <a:cs typeface="Carlito"/>
              </a:rPr>
              <a:t>un almacenamiento </a:t>
            </a:r>
            <a:r>
              <a:rPr lang="es-ES" sz="2000" dirty="0">
                <a:latin typeface="Carlito"/>
                <a:cs typeface="Carlito"/>
              </a:rPr>
              <a:t>asignado </a:t>
            </a:r>
            <a:r>
              <a:rPr lang="es-ES" sz="2000" spc="-5" dirty="0">
                <a:latin typeface="Carlito"/>
                <a:cs typeface="Carlito"/>
              </a:rPr>
              <a:t>de 195 G</a:t>
            </a:r>
            <a:r>
              <a:rPr lang="es-ES" sz="2000" spc="-10" dirty="0">
                <a:latin typeface="Carlito"/>
                <a:cs typeface="Carlito"/>
              </a:rPr>
              <a:t>B</a:t>
            </a:r>
            <a:r>
              <a:rPr lang="es-ES" sz="2000" spc="-5" dirty="0">
                <a:latin typeface="Carlito"/>
                <a:cs typeface="Carlito"/>
              </a:rPr>
              <a:t>. </a:t>
            </a:r>
            <a:r>
              <a:rPr lang="es-ES" sz="2000" b="1" spc="-10" dirty="0">
                <a:latin typeface="Carlito"/>
                <a:cs typeface="Carlito"/>
              </a:rPr>
              <a:t>Contando con </a:t>
            </a:r>
            <a:r>
              <a:rPr lang="es-ES" sz="2000" b="1" dirty="0">
                <a:latin typeface="Carlito"/>
                <a:cs typeface="Carlito"/>
              </a:rPr>
              <a:t>un </a:t>
            </a:r>
            <a:r>
              <a:rPr lang="es-ES" sz="2000" b="1" spc="-5" dirty="0">
                <a:latin typeface="Carlito"/>
                <a:cs typeface="Carlito"/>
              </a:rPr>
              <a:t>espacio </a:t>
            </a:r>
            <a:r>
              <a:rPr lang="es-ES" sz="2000" b="1" dirty="0">
                <a:latin typeface="Carlito"/>
                <a:cs typeface="Carlito"/>
              </a:rPr>
              <a:t>disponible </a:t>
            </a:r>
            <a:r>
              <a:rPr lang="es-ES" sz="2000" b="1" spc="-5" dirty="0">
                <a:latin typeface="Carlito"/>
                <a:cs typeface="Carlito"/>
              </a:rPr>
              <a:t>en </a:t>
            </a:r>
            <a:r>
              <a:rPr lang="es-ES" sz="2000" b="1" dirty="0">
                <a:latin typeface="Carlito"/>
                <a:cs typeface="Carlito"/>
              </a:rPr>
              <a:t>filesystem </a:t>
            </a:r>
            <a:r>
              <a:rPr lang="es-ES" sz="2000" b="1" spc="-10" dirty="0">
                <a:latin typeface="Carlito"/>
                <a:cs typeface="Carlito"/>
              </a:rPr>
              <a:t>aproximado </a:t>
            </a:r>
            <a:r>
              <a:rPr lang="es-ES" sz="2000" b="1" spc="-5" dirty="0">
                <a:latin typeface="Carlito"/>
                <a:cs typeface="Carlito"/>
              </a:rPr>
              <a:t>de 82 GB</a:t>
            </a:r>
            <a:r>
              <a:rPr lang="es-ES" sz="2000" spc="-5" dirty="0">
                <a:latin typeface="Carlito"/>
                <a:cs typeface="Carlito"/>
              </a:rPr>
              <a:t>. </a:t>
            </a:r>
            <a:endParaRPr lang="es-ES" sz="2000" dirty="0">
              <a:latin typeface="Carlito"/>
              <a:cs typeface="Carlito"/>
            </a:endParaRPr>
          </a:p>
        </p:txBody>
      </p:sp>
      <p:sp>
        <p:nvSpPr>
          <p:cNvPr id="2" name="CuadroTexto 1">
            <a:extLst>
              <a:ext uri="{FF2B5EF4-FFF2-40B4-BE49-F238E27FC236}">
                <a16:creationId xmlns:a16="http://schemas.microsoft.com/office/drawing/2014/main" id="{6F7EB08B-2774-0850-8AC4-05E8B4E10952}"/>
              </a:ext>
            </a:extLst>
          </p:cNvPr>
          <p:cNvSpPr txBox="1"/>
          <p:nvPr/>
        </p:nvSpPr>
        <p:spPr>
          <a:xfrm>
            <a:off x="8991600" y="2514600"/>
            <a:ext cx="2667000" cy="2215991"/>
          </a:xfrm>
          <a:prstGeom prst="rect">
            <a:avLst/>
          </a:prstGeom>
          <a:noFill/>
        </p:spPr>
        <p:txBody>
          <a:bodyPr wrap="square" rtlCol="0">
            <a:spAutoFit/>
          </a:bodyPr>
          <a:lstStyle/>
          <a:p>
            <a:pPr marL="12700" algn="just">
              <a:lnSpc>
                <a:spcPct val="100000"/>
              </a:lnSpc>
              <a:spcBef>
                <a:spcPts val="100"/>
              </a:spcBef>
            </a:pPr>
            <a:r>
              <a:rPr lang="es-ES" sz="1500" spc="-10" dirty="0">
                <a:latin typeface="Carlito"/>
                <a:cs typeface="Carlito"/>
              </a:rPr>
              <a:t>La base de datos saimyr cuenta con un espacio reservado de </a:t>
            </a:r>
            <a:r>
              <a:rPr lang="es-ES" sz="1500" b="1" spc="-10" dirty="0">
                <a:latin typeface="Carlito"/>
                <a:cs typeface="Carlito"/>
              </a:rPr>
              <a:t>195132 MB</a:t>
            </a:r>
            <a:r>
              <a:rPr lang="es-ES" sz="1500" spc="-10" dirty="0">
                <a:latin typeface="Carlito"/>
                <a:cs typeface="Carlito"/>
              </a:rPr>
              <a:t>, utilizando un aproximado de </a:t>
            </a:r>
            <a:r>
              <a:rPr lang="es-ES" sz="1500" b="1" spc="-10" dirty="0">
                <a:latin typeface="Carlito"/>
                <a:cs typeface="Carlito"/>
              </a:rPr>
              <a:t>154283 MB</a:t>
            </a:r>
            <a:r>
              <a:rPr lang="es-ES" sz="1500" spc="-10" dirty="0">
                <a:latin typeface="Carlito"/>
                <a:cs typeface="Carlito"/>
              </a:rPr>
              <a:t>, con espacio libre de </a:t>
            </a:r>
            <a:r>
              <a:rPr lang="es-ES" sz="1500" b="1" spc="-10" dirty="0">
                <a:latin typeface="Carlito"/>
                <a:cs typeface="Carlito"/>
              </a:rPr>
              <a:t>40851 MB</a:t>
            </a:r>
            <a:r>
              <a:rPr lang="es-ES" sz="1500" spc="-10" dirty="0">
                <a:latin typeface="Carlito"/>
                <a:cs typeface="Carlito"/>
              </a:rPr>
              <a:t>, contando con un espacio disponible en filesystem</a:t>
            </a:r>
            <a:r>
              <a:rPr lang="es-ES" sz="1500" spc="-10" dirty="0">
                <a:solidFill>
                  <a:srgbClr val="FF0000"/>
                </a:solidFill>
                <a:latin typeface="Carlito"/>
                <a:cs typeface="Carlito"/>
              </a:rPr>
              <a:t> </a:t>
            </a:r>
            <a:r>
              <a:rPr lang="es-ES" sz="1500" spc="-10" dirty="0">
                <a:latin typeface="Carlito"/>
                <a:cs typeface="Carlito"/>
              </a:rPr>
              <a:t>/oracle aproximado de </a:t>
            </a:r>
            <a:r>
              <a:rPr lang="es-ES" sz="1500" b="1" spc="-10" dirty="0">
                <a:latin typeface="Carlito"/>
                <a:cs typeface="Carlito"/>
              </a:rPr>
              <a:t>82 GB.</a:t>
            </a:r>
            <a:endParaRPr lang="es-ES" sz="1500" b="1" dirty="0">
              <a:latin typeface="Carlito"/>
              <a:cs typeface="Carlito"/>
            </a:endParaRPr>
          </a:p>
          <a:p>
            <a:endParaRPr lang="es-CO" dirty="0"/>
          </a:p>
        </p:txBody>
      </p:sp>
      <p:graphicFrame>
        <p:nvGraphicFramePr>
          <p:cNvPr id="3" name="Gráfico 2">
            <a:extLst>
              <a:ext uri="{FF2B5EF4-FFF2-40B4-BE49-F238E27FC236}">
                <a16:creationId xmlns:a16="http://schemas.microsoft.com/office/drawing/2014/main" id="{00000000-0008-0000-0200-000002000000}"/>
              </a:ext>
            </a:extLst>
          </p:cNvPr>
          <p:cNvGraphicFramePr>
            <a:graphicFrameLocks/>
          </p:cNvGraphicFramePr>
          <p:nvPr>
            <p:extLst>
              <p:ext uri="{D42A27DB-BD31-4B8C-83A1-F6EECF244321}">
                <p14:modId xmlns:p14="http://schemas.microsoft.com/office/powerpoint/2010/main" val="3056539005"/>
              </p:ext>
            </p:extLst>
          </p:nvPr>
        </p:nvGraphicFramePr>
        <p:xfrm>
          <a:off x="481574" y="2250946"/>
          <a:ext cx="8510025" cy="288653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4155704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a:extLst>
              <a:ext uri="{FF2B5EF4-FFF2-40B4-BE49-F238E27FC236}">
                <a16:creationId xmlns:a16="http://schemas.microsoft.com/office/drawing/2014/main" id="{86B324CC-2622-4A76-B11A-7C30EEC2F709}"/>
              </a:ext>
            </a:extLst>
          </p:cNvPr>
          <p:cNvSpPr/>
          <p:nvPr/>
        </p:nvSpPr>
        <p:spPr>
          <a:xfrm>
            <a:off x="481576" y="390397"/>
            <a:ext cx="9095303" cy="553998"/>
          </a:xfrm>
          <a:prstGeom prst="rect">
            <a:avLst/>
          </a:prstGeom>
        </p:spPr>
        <p:txBody>
          <a:bodyPr wrap="square">
            <a:spAutoFit/>
          </a:bodyPr>
          <a:lstStyle/>
          <a:p>
            <a:r>
              <a:rPr lang="es-ES_tradnl" sz="3000" b="1" dirty="0">
                <a:latin typeface="Coolvetica" charset="0"/>
                <a:ea typeface="Coolvetica" charset="0"/>
                <a:cs typeface="Coolvetica" charset="0"/>
              </a:rPr>
              <a:t>Gestión de la capacidad – SV03 BD saymir</a:t>
            </a:r>
          </a:p>
        </p:txBody>
      </p:sp>
      <p:sp>
        <p:nvSpPr>
          <p:cNvPr id="6" name="Rectangle 1">
            <a:extLst>
              <a:ext uri="{FF2B5EF4-FFF2-40B4-BE49-F238E27FC236}">
                <a16:creationId xmlns:a16="http://schemas.microsoft.com/office/drawing/2014/main" id="{18C7D2DB-AD68-4F9E-A9D6-24DB7839C8A2}"/>
              </a:ext>
            </a:extLst>
          </p:cNvPr>
          <p:cNvSpPr>
            <a:spLocks noChangeArrowheads="1"/>
          </p:cNvSpPr>
          <p:nvPr/>
        </p:nvSpPr>
        <p:spPr bwMode="auto">
          <a:xfrm>
            <a:off x="481575" y="1484731"/>
            <a:ext cx="11312860" cy="10142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5000" rIns="90000" bIns="45000">
            <a:spAutoFit/>
          </a:bodyPr>
          <a:lstStyle>
            <a:lvl1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1pPr>
            <a:lvl2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2pPr>
            <a:lvl3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3pPr>
            <a:lvl4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4pPr>
            <a:lvl5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9pPr>
          </a:lstStyle>
          <a:p>
            <a:pPr marL="12700">
              <a:lnSpc>
                <a:spcPct val="100000"/>
              </a:lnSpc>
              <a:spcBef>
                <a:spcPts val="100"/>
              </a:spcBef>
            </a:pPr>
            <a:r>
              <a:rPr lang="es-ES" sz="2000" spc="-10" dirty="0">
                <a:latin typeface="Carlito"/>
                <a:cs typeface="Carlito"/>
              </a:rPr>
              <a:t>El filesystem /oracle cuenta con un porcentaje de uso del 83%  ó  de 391 GB correspondiente al tamaño total asignado de 493 GB, actualmente tiene un espacio disponible en disco de 82 GB. La distribución del mismo comprende del almacenamiento de la data para cada una de las bases datos y de otros aspectos.</a:t>
            </a:r>
            <a:endParaRPr lang="es-ES" sz="2000" dirty="0">
              <a:latin typeface="Carlito"/>
              <a:cs typeface="Carlito"/>
            </a:endParaRPr>
          </a:p>
        </p:txBody>
      </p:sp>
      <p:graphicFrame>
        <p:nvGraphicFramePr>
          <p:cNvPr id="2" name="Gráfico 1">
            <a:extLst>
              <a:ext uri="{FF2B5EF4-FFF2-40B4-BE49-F238E27FC236}">
                <a16:creationId xmlns:a16="http://schemas.microsoft.com/office/drawing/2014/main" id="{7B4334E7-0638-44F4-95B3-18B12041B11B}"/>
              </a:ext>
            </a:extLst>
          </p:cNvPr>
          <p:cNvGraphicFramePr>
            <a:graphicFrameLocks/>
          </p:cNvGraphicFramePr>
          <p:nvPr>
            <p:extLst>
              <p:ext uri="{D42A27DB-BD31-4B8C-83A1-F6EECF244321}">
                <p14:modId xmlns:p14="http://schemas.microsoft.com/office/powerpoint/2010/main" val="3706931946"/>
              </p:ext>
            </p:extLst>
          </p:nvPr>
        </p:nvGraphicFramePr>
        <p:xfrm>
          <a:off x="2667000" y="2498940"/>
          <a:ext cx="6858000" cy="395839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8825527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356782" y="277856"/>
            <a:ext cx="8127999" cy="553998"/>
          </a:xfrm>
          <a:prstGeom prst="rect">
            <a:avLst/>
          </a:prstGeom>
        </p:spPr>
        <p:txBody>
          <a:bodyPr wrap="square">
            <a:spAutoFit/>
          </a:bodyPr>
          <a:lstStyle/>
          <a:p>
            <a:r>
              <a:rPr lang="es-ES_tradnl" sz="3000" b="1" dirty="0">
                <a:latin typeface="Coolvetica" charset="0"/>
                <a:ea typeface="Coolvetica" charset="0"/>
                <a:cs typeface="Coolvetica" charset="0"/>
              </a:rPr>
              <a:t>Capacidad de Base de Datos - SV03 saymir</a:t>
            </a:r>
          </a:p>
        </p:txBody>
      </p:sp>
      <p:sp>
        <p:nvSpPr>
          <p:cNvPr id="3" name="TextBox 2">
            <a:extLst>
              <a:ext uri="{FF2B5EF4-FFF2-40B4-BE49-F238E27FC236}">
                <a16:creationId xmlns:a16="http://schemas.microsoft.com/office/drawing/2014/main" id="{9A347222-7D70-40DA-BBB1-9838D057A758}"/>
              </a:ext>
            </a:extLst>
          </p:cNvPr>
          <p:cNvSpPr txBox="1"/>
          <p:nvPr/>
        </p:nvSpPr>
        <p:spPr>
          <a:xfrm>
            <a:off x="356782" y="1176480"/>
            <a:ext cx="10469817" cy="707886"/>
          </a:xfrm>
          <a:prstGeom prst="rect">
            <a:avLst/>
          </a:prstGeom>
          <a:noFill/>
        </p:spPr>
        <p:txBody>
          <a:bodyPr wrap="square" rtlCol="0">
            <a:spAutoFit/>
          </a:bodyPr>
          <a:lstStyle/>
          <a:p>
            <a:r>
              <a:rPr lang="es-CO" sz="2000" dirty="0"/>
              <a:t>Se evidencian comportamientos normales y la capacidad actual soporta la operación de servicio. Los tablespace con porcentaje de uso superior al 90 % presentan autoextend activo.</a:t>
            </a:r>
          </a:p>
        </p:txBody>
      </p:sp>
      <p:pic>
        <p:nvPicPr>
          <p:cNvPr id="8" name="Imagen 7">
            <a:extLst>
              <a:ext uri="{FF2B5EF4-FFF2-40B4-BE49-F238E27FC236}">
                <a16:creationId xmlns:a16="http://schemas.microsoft.com/office/drawing/2014/main" id="{19C860C0-26C6-129E-C1EB-A1420B2B14D1}"/>
              </a:ext>
            </a:extLst>
          </p:cNvPr>
          <p:cNvPicPr>
            <a:picLocks noChangeAspect="1"/>
          </p:cNvPicPr>
          <p:nvPr/>
        </p:nvPicPr>
        <p:blipFill>
          <a:blip r:embed="rId2"/>
          <a:stretch>
            <a:fillRect/>
          </a:stretch>
        </p:blipFill>
        <p:spPr>
          <a:xfrm>
            <a:off x="534152" y="2174730"/>
            <a:ext cx="5457573" cy="3918109"/>
          </a:xfrm>
          <a:prstGeom prst="rect">
            <a:avLst/>
          </a:prstGeom>
        </p:spPr>
      </p:pic>
      <p:pic>
        <p:nvPicPr>
          <p:cNvPr id="11" name="Imagen 10">
            <a:extLst>
              <a:ext uri="{FF2B5EF4-FFF2-40B4-BE49-F238E27FC236}">
                <a16:creationId xmlns:a16="http://schemas.microsoft.com/office/drawing/2014/main" id="{1913B6BB-6AE3-C720-D4FC-45F6D4F83E7B}"/>
              </a:ext>
            </a:extLst>
          </p:cNvPr>
          <p:cNvPicPr>
            <a:picLocks noChangeAspect="1"/>
          </p:cNvPicPr>
          <p:nvPr/>
        </p:nvPicPr>
        <p:blipFill>
          <a:blip r:embed="rId3"/>
          <a:stretch>
            <a:fillRect/>
          </a:stretch>
        </p:blipFill>
        <p:spPr>
          <a:xfrm>
            <a:off x="6095999" y="2174730"/>
            <a:ext cx="5690001" cy="1530996"/>
          </a:xfrm>
          <a:prstGeom prst="rect">
            <a:avLst/>
          </a:prstGeom>
        </p:spPr>
      </p:pic>
    </p:spTree>
    <p:extLst>
      <p:ext uri="{BB962C8B-B14F-4D97-AF65-F5344CB8AC3E}">
        <p14:creationId xmlns:p14="http://schemas.microsoft.com/office/powerpoint/2010/main" val="20791417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D2DBE6-96C5-45C3-ACA6-D750BC501C34}"/>
              </a:ext>
            </a:extLst>
          </p:cNvPr>
          <p:cNvSpPr>
            <a:spLocks noGrp="1"/>
          </p:cNvSpPr>
          <p:nvPr>
            <p:ph type="title"/>
          </p:nvPr>
        </p:nvSpPr>
        <p:spPr>
          <a:xfrm>
            <a:off x="197633" y="739581"/>
            <a:ext cx="9729392" cy="507831"/>
          </a:xfrm>
        </p:spPr>
        <p:txBody>
          <a:bodyPr wrap="square">
            <a:spAutoFit/>
          </a:bodyPr>
          <a:lstStyle/>
          <a:p>
            <a:r>
              <a:rPr lang="es-US" sz="3000" b="1" dirty="0">
                <a:latin typeface="Coolvetica" charset="0"/>
              </a:rPr>
              <a:t>Estrategia de Backups servidor SFAMROSV01 – SV02 – SV03 </a:t>
            </a:r>
            <a:endParaRPr lang="es-CO" sz="3000" b="1" dirty="0">
              <a:latin typeface="Coolvetica" charset="0"/>
            </a:endParaRPr>
          </a:p>
        </p:txBody>
      </p:sp>
      <p:sp>
        <p:nvSpPr>
          <p:cNvPr id="3" name="Marcador de contenido 2">
            <a:extLst>
              <a:ext uri="{FF2B5EF4-FFF2-40B4-BE49-F238E27FC236}">
                <a16:creationId xmlns:a16="http://schemas.microsoft.com/office/drawing/2014/main" id="{DF058462-FED6-41E9-B926-CF0185176375}"/>
              </a:ext>
            </a:extLst>
          </p:cNvPr>
          <p:cNvSpPr>
            <a:spLocks noGrp="1"/>
          </p:cNvSpPr>
          <p:nvPr>
            <p:ph idx="1"/>
          </p:nvPr>
        </p:nvSpPr>
        <p:spPr>
          <a:xfrm>
            <a:off x="1038464" y="1704362"/>
            <a:ext cx="9107905" cy="468396"/>
          </a:xfrm>
        </p:spPr>
        <p:txBody>
          <a:bodyPr>
            <a:normAutofit lnSpcReduction="10000"/>
          </a:bodyPr>
          <a:lstStyle/>
          <a:p>
            <a:pPr algn="ctr"/>
            <a:r>
              <a:rPr lang="es-US" dirty="0"/>
              <a:t>Se tiene implementada la siguiente estrategia de backups:</a:t>
            </a:r>
            <a:endParaRPr lang="es-CO" dirty="0"/>
          </a:p>
        </p:txBody>
      </p:sp>
      <p:pic>
        <p:nvPicPr>
          <p:cNvPr id="6" name="Imagen 5">
            <a:extLst>
              <a:ext uri="{FF2B5EF4-FFF2-40B4-BE49-F238E27FC236}">
                <a16:creationId xmlns:a16="http://schemas.microsoft.com/office/drawing/2014/main" id="{F2A35636-E6C8-47BE-8001-BB8D6E0D3F6C}"/>
              </a:ext>
            </a:extLst>
          </p:cNvPr>
          <p:cNvPicPr>
            <a:picLocks noChangeAspect="1"/>
          </p:cNvPicPr>
          <p:nvPr/>
        </p:nvPicPr>
        <p:blipFill>
          <a:blip r:embed="rId2"/>
          <a:stretch>
            <a:fillRect/>
          </a:stretch>
        </p:blipFill>
        <p:spPr>
          <a:xfrm>
            <a:off x="2438400" y="2232060"/>
            <a:ext cx="7315200" cy="3448050"/>
          </a:xfrm>
          <a:prstGeom prst="rect">
            <a:avLst/>
          </a:prstGeom>
        </p:spPr>
      </p:pic>
    </p:spTree>
    <p:extLst>
      <p:ext uri="{BB962C8B-B14F-4D97-AF65-F5344CB8AC3E}">
        <p14:creationId xmlns:p14="http://schemas.microsoft.com/office/powerpoint/2010/main" val="10416097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415777" y="260745"/>
            <a:ext cx="8978946" cy="553998"/>
          </a:xfrm>
          <a:prstGeom prst="rect">
            <a:avLst/>
          </a:prstGeom>
        </p:spPr>
        <p:txBody>
          <a:bodyPr wrap="square">
            <a:spAutoFit/>
          </a:bodyPr>
          <a:lstStyle/>
          <a:p>
            <a:r>
              <a:rPr lang="es-ES_tradnl" sz="3000" b="1" dirty="0">
                <a:latin typeface="Coolvetica" charset="0"/>
                <a:ea typeface="Coolvetica" charset="0"/>
                <a:cs typeface="Coolvetica" charset="0"/>
              </a:rPr>
              <a:t>Backup Rman Base de Datos - SV03 saymir</a:t>
            </a:r>
          </a:p>
        </p:txBody>
      </p:sp>
      <p:sp>
        <p:nvSpPr>
          <p:cNvPr id="13" name="TextBox 12">
            <a:extLst>
              <a:ext uri="{FF2B5EF4-FFF2-40B4-BE49-F238E27FC236}">
                <a16:creationId xmlns:a16="http://schemas.microsoft.com/office/drawing/2014/main" id="{9D6268E0-C5E5-4EF2-BD9F-B4CD51C20DB5}"/>
              </a:ext>
            </a:extLst>
          </p:cNvPr>
          <p:cNvSpPr txBox="1"/>
          <p:nvPr/>
        </p:nvSpPr>
        <p:spPr>
          <a:xfrm>
            <a:off x="4358999" y="1436902"/>
            <a:ext cx="3542829" cy="646331"/>
          </a:xfrm>
          <a:prstGeom prst="rect">
            <a:avLst/>
          </a:prstGeom>
          <a:noFill/>
        </p:spPr>
        <p:txBody>
          <a:bodyPr wrap="none" rtlCol="0">
            <a:spAutoFit/>
          </a:bodyPr>
          <a:lstStyle/>
          <a:p>
            <a:r>
              <a:rPr lang="es-CO" b="1" dirty="0"/>
              <a:t>Últimas tareas de backup revisadas</a:t>
            </a:r>
          </a:p>
        </p:txBody>
      </p:sp>
      <p:sp>
        <p:nvSpPr>
          <p:cNvPr id="7" name="TextBox 6">
            <a:extLst>
              <a:ext uri="{FF2B5EF4-FFF2-40B4-BE49-F238E27FC236}">
                <a16:creationId xmlns:a16="http://schemas.microsoft.com/office/drawing/2014/main" id="{5A0C294D-AE5D-478E-BB34-5F6045BAB064}"/>
              </a:ext>
            </a:extLst>
          </p:cNvPr>
          <p:cNvSpPr txBox="1"/>
          <p:nvPr/>
        </p:nvSpPr>
        <p:spPr>
          <a:xfrm>
            <a:off x="415777" y="873902"/>
            <a:ext cx="10649788" cy="400110"/>
          </a:xfrm>
          <a:prstGeom prst="rect">
            <a:avLst/>
          </a:prstGeom>
          <a:noFill/>
        </p:spPr>
        <p:txBody>
          <a:bodyPr wrap="square" rtlCol="0">
            <a:spAutoFit/>
          </a:bodyPr>
          <a:lstStyle/>
          <a:p>
            <a:r>
              <a:rPr lang="es-CO" sz="2000" dirty="0"/>
              <a:t>Tareas de backup full y archives ejecutadas al 100% en la última revisión realizada.</a:t>
            </a:r>
            <a:endParaRPr lang="es-CO" sz="2000" dirty="0">
              <a:solidFill>
                <a:srgbClr val="FF0000"/>
              </a:solidFill>
            </a:endParaRPr>
          </a:p>
        </p:txBody>
      </p:sp>
      <p:pic>
        <p:nvPicPr>
          <p:cNvPr id="3" name="Imagen 2">
            <a:extLst>
              <a:ext uri="{FF2B5EF4-FFF2-40B4-BE49-F238E27FC236}">
                <a16:creationId xmlns:a16="http://schemas.microsoft.com/office/drawing/2014/main" id="{A03299C1-46E8-B7C9-0171-37E50D134B37}"/>
              </a:ext>
            </a:extLst>
          </p:cNvPr>
          <p:cNvPicPr>
            <a:picLocks noChangeAspect="1"/>
          </p:cNvPicPr>
          <p:nvPr/>
        </p:nvPicPr>
        <p:blipFill>
          <a:blip r:embed="rId3"/>
          <a:stretch>
            <a:fillRect/>
          </a:stretch>
        </p:blipFill>
        <p:spPr>
          <a:xfrm>
            <a:off x="1367913" y="1894722"/>
            <a:ext cx="9525000" cy="4295775"/>
          </a:xfrm>
          <a:prstGeom prst="rect">
            <a:avLst/>
          </a:prstGeom>
        </p:spPr>
      </p:pic>
    </p:spTree>
    <p:extLst>
      <p:ext uri="{BB962C8B-B14F-4D97-AF65-F5344CB8AC3E}">
        <p14:creationId xmlns:p14="http://schemas.microsoft.com/office/powerpoint/2010/main" val="18718615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402052" y="379611"/>
            <a:ext cx="9390534" cy="553998"/>
          </a:xfrm>
          <a:prstGeom prst="rect">
            <a:avLst/>
          </a:prstGeom>
        </p:spPr>
        <p:txBody>
          <a:bodyPr wrap="square">
            <a:spAutoFit/>
          </a:bodyPr>
          <a:lstStyle/>
          <a:p>
            <a:r>
              <a:rPr lang="es-ES_tradnl" sz="3000" b="1" dirty="0">
                <a:latin typeface="Coolvetica" charset="0"/>
                <a:ea typeface="Coolvetica" charset="0"/>
                <a:cs typeface="Coolvetica" charset="0"/>
              </a:rPr>
              <a:t>Backup RMAN - Export Base de Datos - SV03 saymir</a:t>
            </a:r>
          </a:p>
        </p:txBody>
      </p:sp>
      <p:sp>
        <p:nvSpPr>
          <p:cNvPr id="3" name="TextBox 2">
            <a:extLst>
              <a:ext uri="{FF2B5EF4-FFF2-40B4-BE49-F238E27FC236}">
                <a16:creationId xmlns:a16="http://schemas.microsoft.com/office/drawing/2014/main" id="{9A347222-7D70-40DA-BBB1-9838D057A758}"/>
              </a:ext>
            </a:extLst>
          </p:cNvPr>
          <p:cNvSpPr txBox="1"/>
          <p:nvPr/>
        </p:nvSpPr>
        <p:spPr>
          <a:xfrm>
            <a:off x="476480" y="1297539"/>
            <a:ext cx="11353382" cy="1015663"/>
          </a:xfrm>
          <a:prstGeom prst="rect">
            <a:avLst/>
          </a:prstGeom>
          <a:noFill/>
        </p:spPr>
        <p:txBody>
          <a:bodyPr wrap="square" rtlCol="0">
            <a:spAutoFit/>
          </a:bodyPr>
          <a:lstStyle/>
          <a:p>
            <a:r>
              <a:rPr lang="es-CO" sz="2000" dirty="0"/>
              <a:t>Tareas de Backup ejecutadas al 100% en la última revisión realizada, Los export datapump se generan diariamente a las 19:00 y finalizan a las 19:09.</a:t>
            </a:r>
          </a:p>
          <a:p>
            <a:endParaRPr lang="es-CO" sz="2000" dirty="0"/>
          </a:p>
        </p:txBody>
      </p:sp>
      <p:sp>
        <p:nvSpPr>
          <p:cNvPr id="9" name="Rectángulo 8">
            <a:extLst>
              <a:ext uri="{FF2B5EF4-FFF2-40B4-BE49-F238E27FC236}">
                <a16:creationId xmlns:a16="http://schemas.microsoft.com/office/drawing/2014/main" id="{20C08E15-BC27-4937-AC8A-A4F278D29404}"/>
              </a:ext>
            </a:extLst>
          </p:cNvPr>
          <p:cNvSpPr/>
          <p:nvPr/>
        </p:nvSpPr>
        <p:spPr>
          <a:xfrm>
            <a:off x="1290319" y="2434513"/>
            <a:ext cx="792481" cy="3184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pic>
        <p:nvPicPr>
          <p:cNvPr id="4" name="Imagen 3">
            <a:extLst>
              <a:ext uri="{FF2B5EF4-FFF2-40B4-BE49-F238E27FC236}">
                <a16:creationId xmlns:a16="http://schemas.microsoft.com/office/drawing/2014/main" id="{04760DE5-F321-77FC-DD35-89939496B0E7}"/>
              </a:ext>
            </a:extLst>
          </p:cNvPr>
          <p:cNvPicPr>
            <a:picLocks noChangeAspect="1"/>
          </p:cNvPicPr>
          <p:nvPr/>
        </p:nvPicPr>
        <p:blipFill>
          <a:blip r:embed="rId2"/>
          <a:stretch>
            <a:fillRect/>
          </a:stretch>
        </p:blipFill>
        <p:spPr>
          <a:xfrm>
            <a:off x="1648111" y="2136708"/>
            <a:ext cx="8895778" cy="1968287"/>
          </a:xfrm>
          <a:prstGeom prst="rect">
            <a:avLst/>
          </a:prstGeom>
        </p:spPr>
      </p:pic>
    </p:spTree>
    <p:extLst>
      <p:ext uri="{BB962C8B-B14F-4D97-AF65-F5344CB8AC3E}">
        <p14:creationId xmlns:p14="http://schemas.microsoft.com/office/powerpoint/2010/main" val="4813709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9C6737-51A7-46D2-A21D-022A61005357}"/>
              </a:ext>
            </a:extLst>
          </p:cNvPr>
          <p:cNvSpPr>
            <a:spLocks noGrp="1"/>
          </p:cNvSpPr>
          <p:nvPr>
            <p:ph type="title"/>
          </p:nvPr>
        </p:nvSpPr>
        <p:spPr>
          <a:xfrm>
            <a:off x="694518" y="660650"/>
            <a:ext cx="10515600" cy="553998"/>
          </a:xfrm>
        </p:spPr>
        <p:txBody>
          <a:bodyPr wrap="square">
            <a:spAutoFit/>
          </a:bodyPr>
          <a:lstStyle/>
          <a:p>
            <a:pPr>
              <a:lnSpc>
                <a:spcPct val="100000"/>
              </a:lnSpc>
              <a:spcBef>
                <a:spcPts val="0"/>
              </a:spcBef>
            </a:pPr>
            <a:r>
              <a:rPr lang="es-CO" sz="3000" b="1" dirty="0">
                <a:latin typeface="Coolvetica" charset="0"/>
              </a:rPr>
              <a:t>   ACTIVIDADES REALIZADAS</a:t>
            </a:r>
          </a:p>
        </p:txBody>
      </p:sp>
      <p:sp>
        <p:nvSpPr>
          <p:cNvPr id="3" name="CuadroTexto 2">
            <a:extLst>
              <a:ext uri="{FF2B5EF4-FFF2-40B4-BE49-F238E27FC236}">
                <a16:creationId xmlns:a16="http://schemas.microsoft.com/office/drawing/2014/main" id="{232881D6-C1E3-4EC3-8FEF-34DC3B1638B4}"/>
              </a:ext>
            </a:extLst>
          </p:cNvPr>
          <p:cNvSpPr txBox="1"/>
          <p:nvPr/>
        </p:nvSpPr>
        <p:spPr>
          <a:xfrm>
            <a:off x="1023821" y="1771965"/>
            <a:ext cx="10144357" cy="2862322"/>
          </a:xfrm>
          <a:prstGeom prst="rect">
            <a:avLst/>
          </a:prstGeom>
          <a:noFill/>
        </p:spPr>
        <p:txBody>
          <a:bodyPr wrap="square" rtlCol="0">
            <a:spAutoFit/>
          </a:bodyPr>
          <a:lstStyle/>
          <a:p>
            <a:pPr marL="342900" indent="-342900">
              <a:buFontTx/>
              <a:buAutoNum type="arabicPeriod"/>
              <a:defRPr/>
            </a:pPr>
            <a:r>
              <a:rPr lang="es-ES" sz="2000" dirty="0"/>
              <a:t>Migración de la base de datos saimyr del servidor 192.168.0.40 al servidor 192.168.0.42.</a:t>
            </a:r>
          </a:p>
          <a:p>
            <a:pPr marL="342900" indent="-342900">
              <a:buFontTx/>
              <a:buAutoNum type="arabicPeriod"/>
              <a:defRPr/>
            </a:pPr>
            <a:r>
              <a:rPr lang="es-ES" sz="2000" dirty="0"/>
              <a:t>Aumento del procesamiento de 12CPU a 25CPU en el servidor 192.168.0.245, se devuelve el cambio.</a:t>
            </a:r>
          </a:p>
          <a:p>
            <a:pPr marL="342900" indent="-342900">
              <a:buFontTx/>
              <a:buAutoNum type="arabicPeriod"/>
              <a:defRPr/>
            </a:pPr>
            <a:r>
              <a:rPr lang="es-ES" sz="2000" dirty="0"/>
              <a:t>Mantenimiento de tablas CLI_SWP y X$MRIDS servidor sfamrosv01 y sfamrosv03 para las bases de datos orario, bdturnos y saymir</a:t>
            </a:r>
            <a:r>
              <a:rPr lang="es-CO" sz="2000" dirty="0">
                <a:solidFill>
                  <a:prstClr val="black"/>
                </a:solidFill>
                <a:latin typeface="Calibri" panose="020F0502020204030204"/>
              </a:rPr>
              <a:t>.</a:t>
            </a:r>
          </a:p>
          <a:p>
            <a:pPr marL="342900" indent="-342900">
              <a:buFontTx/>
              <a:buAutoNum type="arabicPeriod"/>
              <a:defRPr/>
            </a:pPr>
            <a:r>
              <a:rPr lang="es-CO" sz="2000" dirty="0">
                <a:solidFill>
                  <a:prstClr val="black"/>
                </a:solidFill>
                <a:latin typeface="Calibri" panose="020F0502020204030204"/>
              </a:rPr>
              <a:t>Sincronización base de datos bdturnos en el servidor stb_sv03</a:t>
            </a:r>
          </a:p>
          <a:p>
            <a:pPr marL="342900" indent="-342900">
              <a:buFontTx/>
              <a:buAutoNum type="arabicPeriod"/>
              <a:defRPr/>
            </a:pPr>
            <a:endParaRPr lang="es-ES" sz="2000" dirty="0"/>
          </a:p>
          <a:p>
            <a:pPr marL="342900" indent="-342900">
              <a:buFontTx/>
              <a:buAutoNum type="arabicPeriod"/>
              <a:defRPr/>
            </a:pPr>
            <a:endParaRPr lang="es-ES" sz="2000" dirty="0"/>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endParaRPr kumimoji="0" lang="es-CO"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96069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622254" y="277856"/>
            <a:ext cx="6472586" cy="707886"/>
          </a:xfrm>
          <a:prstGeom prst="rect">
            <a:avLst/>
          </a:prstGeom>
        </p:spPr>
        <p:txBody>
          <a:bodyPr wrap="square">
            <a:spAutoFit/>
          </a:bodyPr>
          <a:lstStyle/>
          <a:p>
            <a:r>
              <a:rPr lang="es-ES_tradnl" sz="4000" b="1" dirty="0">
                <a:solidFill>
                  <a:schemeClr val="bg1"/>
                </a:solidFill>
                <a:latin typeface="Coolvetica" charset="0"/>
                <a:ea typeface="Coolvetica" charset="0"/>
                <a:cs typeface="Coolvetica" charset="0"/>
              </a:rPr>
              <a:t>SUNBELT</a:t>
            </a:r>
          </a:p>
        </p:txBody>
      </p:sp>
      <p:sp>
        <p:nvSpPr>
          <p:cNvPr id="4" name="Rectángulo 4">
            <a:extLst>
              <a:ext uri="{FF2B5EF4-FFF2-40B4-BE49-F238E27FC236}">
                <a16:creationId xmlns:a16="http://schemas.microsoft.com/office/drawing/2014/main" id="{90851EF7-8A12-418F-B2F9-E5686315953B}"/>
              </a:ext>
            </a:extLst>
          </p:cNvPr>
          <p:cNvSpPr/>
          <p:nvPr/>
        </p:nvSpPr>
        <p:spPr>
          <a:xfrm>
            <a:off x="2186819" y="2890391"/>
            <a:ext cx="7818361" cy="1077218"/>
          </a:xfrm>
          <a:prstGeom prst="rect">
            <a:avLst/>
          </a:prstGeom>
        </p:spPr>
        <p:txBody>
          <a:bodyPr wrap="square">
            <a:spAutoFit/>
          </a:bodyPr>
          <a:lstStyle/>
          <a:p>
            <a:pPr algn="ctr"/>
            <a:r>
              <a:rPr lang="es-ES_tradnl" sz="3200" b="1" dirty="0">
                <a:solidFill>
                  <a:schemeClr val="tx2"/>
                </a:solidFill>
                <a:latin typeface="Coolvetica"/>
                <a:ea typeface="Caviar Dreams" charset="0"/>
                <a:cs typeface="Caviar Dreams" charset="0"/>
              </a:rPr>
              <a:t>ADMINISTRACIÓN PLATAFORMA</a:t>
            </a:r>
          </a:p>
          <a:p>
            <a:pPr algn="ctr"/>
            <a:r>
              <a:rPr lang="es-ES_tradnl" sz="3200" b="1" dirty="0">
                <a:solidFill>
                  <a:schemeClr val="tx2"/>
                </a:solidFill>
                <a:latin typeface="Coolvetica"/>
                <a:ea typeface="Caviar Dreams" charset="0"/>
                <a:cs typeface="Caviar Dreams" charset="0"/>
              </a:rPr>
              <a:t>NOVIEMBRE 2023</a:t>
            </a:r>
            <a:endParaRPr lang="es-ES_tradnl" sz="3200" dirty="0">
              <a:solidFill>
                <a:schemeClr val="tx2"/>
              </a:solidFill>
              <a:latin typeface="Coolvetica"/>
              <a:ea typeface="Caviar Dreams" charset="0"/>
              <a:cs typeface="Caviar Dreams" charset="0"/>
            </a:endParaRPr>
          </a:p>
        </p:txBody>
      </p:sp>
    </p:spTree>
    <p:extLst>
      <p:ext uri="{BB962C8B-B14F-4D97-AF65-F5344CB8AC3E}">
        <p14:creationId xmlns:p14="http://schemas.microsoft.com/office/powerpoint/2010/main" val="35282452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áfico 3">
            <a:extLst>
              <a:ext uri="{FF2B5EF4-FFF2-40B4-BE49-F238E27FC236}">
                <a16:creationId xmlns:a16="http://schemas.microsoft.com/office/drawing/2014/main" id="{190398BB-F6D5-4ABD-9D0A-76CF949045CA}"/>
              </a:ext>
            </a:extLst>
          </p:cNvPr>
          <p:cNvGraphicFramePr>
            <a:graphicFrameLocks/>
          </p:cNvGraphicFramePr>
          <p:nvPr>
            <p:extLst>
              <p:ext uri="{D42A27DB-BD31-4B8C-83A1-F6EECF244321}">
                <p14:modId xmlns:p14="http://schemas.microsoft.com/office/powerpoint/2010/main" val="3673409873"/>
              </p:ext>
            </p:extLst>
          </p:nvPr>
        </p:nvGraphicFramePr>
        <p:xfrm>
          <a:off x="5523807" y="1858297"/>
          <a:ext cx="6700453" cy="4371470"/>
        </p:xfrm>
        <a:graphic>
          <a:graphicData uri="http://schemas.openxmlformats.org/drawingml/2006/chart">
            <c:chart xmlns:c="http://schemas.openxmlformats.org/drawingml/2006/chart" xmlns:r="http://schemas.openxmlformats.org/officeDocument/2006/relationships" r:id="rId2"/>
          </a:graphicData>
        </a:graphic>
      </p:graphicFrame>
      <p:sp>
        <p:nvSpPr>
          <p:cNvPr id="2" name="Título 1">
            <a:extLst>
              <a:ext uri="{FF2B5EF4-FFF2-40B4-BE49-F238E27FC236}">
                <a16:creationId xmlns:a16="http://schemas.microsoft.com/office/drawing/2014/main" id="{9AE507C7-3F23-4E17-BCB2-76BB097CA196}"/>
              </a:ext>
            </a:extLst>
          </p:cNvPr>
          <p:cNvSpPr>
            <a:spLocks noGrp="1"/>
          </p:cNvSpPr>
          <p:nvPr>
            <p:ph type="title"/>
          </p:nvPr>
        </p:nvSpPr>
        <p:spPr>
          <a:xfrm>
            <a:off x="363222" y="43503"/>
            <a:ext cx="8510812" cy="1029923"/>
          </a:xfrm>
        </p:spPr>
        <p:txBody>
          <a:bodyPr>
            <a:normAutofit fontScale="90000"/>
          </a:bodyPr>
          <a:lstStyle/>
          <a:p>
            <a:br>
              <a:rPr lang="es-CO" sz="3600" b="1" dirty="0"/>
            </a:br>
            <a:r>
              <a:rPr lang="es-CO" sz="3600" b="1" dirty="0"/>
              <a:t>INFORME DE ACTIVIDADES</a:t>
            </a:r>
            <a:br>
              <a:rPr lang="es-CO" sz="2700" b="1" dirty="0"/>
            </a:br>
            <a:r>
              <a:rPr lang="es-CO" sz="2700" b="1" dirty="0"/>
              <a:t>PERIODO FACTURADO 01 de NOVIEMBRE al 30 de NOVIEMBRE 2023</a:t>
            </a:r>
          </a:p>
        </p:txBody>
      </p:sp>
      <p:graphicFrame>
        <p:nvGraphicFramePr>
          <p:cNvPr id="5" name="Tabla 4">
            <a:extLst>
              <a:ext uri="{FF2B5EF4-FFF2-40B4-BE49-F238E27FC236}">
                <a16:creationId xmlns:a16="http://schemas.microsoft.com/office/drawing/2014/main" id="{29602574-FCC9-7836-C849-71BEBFDB147C}"/>
              </a:ext>
            </a:extLst>
          </p:cNvPr>
          <p:cNvGraphicFramePr>
            <a:graphicFrameLocks noGrp="1"/>
          </p:cNvGraphicFramePr>
          <p:nvPr>
            <p:extLst>
              <p:ext uri="{D42A27DB-BD31-4B8C-83A1-F6EECF244321}">
                <p14:modId xmlns:p14="http://schemas.microsoft.com/office/powerpoint/2010/main" val="3907605275"/>
              </p:ext>
            </p:extLst>
          </p:nvPr>
        </p:nvGraphicFramePr>
        <p:xfrm>
          <a:off x="412545" y="1540612"/>
          <a:ext cx="6637183" cy="643373"/>
        </p:xfrm>
        <a:graphic>
          <a:graphicData uri="http://schemas.openxmlformats.org/drawingml/2006/table">
            <a:tbl>
              <a:tblPr/>
              <a:tblGrid>
                <a:gridCol w="1233375">
                  <a:extLst>
                    <a:ext uri="{9D8B030D-6E8A-4147-A177-3AD203B41FA5}">
                      <a16:colId xmlns:a16="http://schemas.microsoft.com/office/drawing/2014/main" val="2878551884"/>
                    </a:ext>
                  </a:extLst>
                </a:gridCol>
                <a:gridCol w="1637211">
                  <a:extLst>
                    <a:ext uri="{9D8B030D-6E8A-4147-A177-3AD203B41FA5}">
                      <a16:colId xmlns:a16="http://schemas.microsoft.com/office/drawing/2014/main" val="4227827351"/>
                    </a:ext>
                  </a:extLst>
                </a:gridCol>
                <a:gridCol w="1229033">
                  <a:extLst>
                    <a:ext uri="{9D8B030D-6E8A-4147-A177-3AD203B41FA5}">
                      <a16:colId xmlns:a16="http://schemas.microsoft.com/office/drawing/2014/main" val="3844391378"/>
                    </a:ext>
                  </a:extLst>
                </a:gridCol>
                <a:gridCol w="1153960">
                  <a:extLst>
                    <a:ext uri="{9D8B030D-6E8A-4147-A177-3AD203B41FA5}">
                      <a16:colId xmlns:a16="http://schemas.microsoft.com/office/drawing/2014/main" val="3600140012"/>
                    </a:ext>
                  </a:extLst>
                </a:gridCol>
                <a:gridCol w="1383604">
                  <a:extLst>
                    <a:ext uri="{9D8B030D-6E8A-4147-A177-3AD203B41FA5}">
                      <a16:colId xmlns:a16="http://schemas.microsoft.com/office/drawing/2014/main" val="3234235312"/>
                    </a:ext>
                  </a:extLst>
                </a:gridCol>
              </a:tblGrid>
              <a:tr h="298106">
                <a:tc>
                  <a:txBody>
                    <a:bodyPr/>
                    <a:lstStyle/>
                    <a:p>
                      <a:pPr algn="ctr" rtl="0" fontAlgn="ctr"/>
                      <a:r>
                        <a:rPr lang="es-CO" sz="1600" b="1" i="0" u="none" strike="noStrike" dirty="0">
                          <a:solidFill>
                            <a:srgbClr val="000000"/>
                          </a:solidFill>
                          <a:effectLst/>
                          <a:latin typeface="Calibri" panose="020F0502020204030204" pitchFamily="34" charset="0"/>
                        </a:rPr>
                        <a:t>MES</a:t>
                      </a:r>
                    </a:p>
                  </a:txBody>
                  <a:tcPr marL="11123" marR="11123" marT="111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c>
                  <a:txBody>
                    <a:bodyPr/>
                    <a:lstStyle/>
                    <a:p>
                      <a:pPr algn="ctr" rtl="0" fontAlgn="ctr"/>
                      <a:r>
                        <a:rPr lang="es-CO" sz="1600" b="1" i="0" u="none" strike="noStrike" dirty="0">
                          <a:solidFill>
                            <a:srgbClr val="000000"/>
                          </a:solidFill>
                          <a:effectLst/>
                          <a:latin typeface="Calibri" panose="020F0502020204030204" pitchFamily="34" charset="0"/>
                        </a:rPr>
                        <a:t>ADMINISTRACIÓN</a:t>
                      </a:r>
                    </a:p>
                  </a:txBody>
                  <a:tcPr marL="11123" marR="11123" marT="111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c>
                  <a:txBody>
                    <a:bodyPr/>
                    <a:lstStyle/>
                    <a:p>
                      <a:pPr algn="ctr" rtl="0" fontAlgn="ctr"/>
                      <a:r>
                        <a:rPr lang="es-CO" sz="1600" b="1" i="0" u="none" strike="noStrike" dirty="0">
                          <a:solidFill>
                            <a:srgbClr val="000000"/>
                          </a:solidFill>
                          <a:effectLst/>
                          <a:latin typeface="Calibri" panose="020F0502020204030204" pitchFamily="34" charset="0"/>
                        </a:rPr>
                        <a:t>MONITOREO</a:t>
                      </a:r>
                    </a:p>
                  </a:txBody>
                  <a:tcPr marL="11123" marR="11123" marT="111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c>
                  <a:txBody>
                    <a:bodyPr/>
                    <a:lstStyle/>
                    <a:p>
                      <a:pPr algn="ctr" rtl="0" fontAlgn="ctr"/>
                      <a:r>
                        <a:rPr lang="es-CO" sz="1600" b="1" i="0" u="none" strike="noStrike" dirty="0">
                          <a:solidFill>
                            <a:srgbClr val="000000"/>
                          </a:solidFill>
                          <a:effectLst/>
                          <a:latin typeface="Calibri" panose="020F0502020204030204" pitchFamily="34" charset="0"/>
                        </a:rPr>
                        <a:t>SOPORTE</a:t>
                      </a:r>
                    </a:p>
                  </a:txBody>
                  <a:tcPr marL="11123" marR="11123" marT="111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tc>
                  <a:txBody>
                    <a:bodyPr/>
                    <a:lstStyle/>
                    <a:p>
                      <a:pPr algn="ctr" rtl="0" fontAlgn="ctr"/>
                      <a:r>
                        <a:rPr lang="es-CO" sz="1600" b="1" i="0" u="none" strike="noStrike" dirty="0">
                          <a:solidFill>
                            <a:srgbClr val="000000"/>
                          </a:solidFill>
                          <a:effectLst/>
                          <a:latin typeface="Calibri" panose="020F0502020204030204" pitchFamily="34" charset="0"/>
                        </a:rPr>
                        <a:t>TOTAL HORAS</a:t>
                      </a:r>
                    </a:p>
                  </a:txBody>
                  <a:tcPr marL="11123" marR="11123" marT="111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9D08E"/>
                    </a:solidFill>
                  </a:tcPr>
                </a:tc>
                <a:extLst>
                  <a:ext uri="{0D108BD9-81ED-4DB2-BD59-A6C34878D82A}">
                    <a16:rowId xmlns:a16="http://schemas.microsoft.com/office/drawing/2014/main" val="4014551322"/>
                  </a:ext>
                </a:extLst>
              </a:tr>
              <a:tr h="345267">
                <a:tc>
                  <a:txBody>
                    <a:bodyPr/>
                    <a:lstStyle/>
                    <a:p>
                      <a:pPr algn="ctr" rtl="0" fontAlgn="ctr"/>
                      <a:r>
                        <a:rPr lang="es-ES" sz="1600" b="1" i="0" u="none" strike="noStrike" dirty="0">
                          <a:solidFill>
                            <a:srgbClr val="000000"/>
                          </a:solidFill>
                          <a:effectLst/>
                          <a:latin typeface="Calibri" panose="020F0502020204030204" pitchFamily="34" charset="0"/>
                        </a:rPr>
                        <a:t>N</a:t>
                      </a:r>
                      <a:r>
                        <a:rPr lang="es-CO" sz="1600" b="1" i="0" u="none" strike="noStrike" dirty="0">
                          <a:solidFill>
                            <a:srgbClr val="000000"/>
                          </a:solidFill>
                          <a:effectLst/>
                          <a:latin typeface="Calibri" panose="020F0502020204030204" pitchFamily="34" charset="0"/>
                        </a:rPr>
                        <a:t>OVIEMBRE</a:t>
                      </a:r>
                    </a:p>
                  </a:txBody>
                  <a:tcPr marL="11123" marR="11123" marT="1112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a:solidFill>
                            <a:srgbClr val="000000"/>
                          </a:solidFill>
                          <a:effectLst/>
                          <a:latin typeface="Calibri" panose="020F0502020204030204" pitchFamily="34" charset="0"/>
                        </a:rPr>
                        <a:t>19,00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a:solidFill>
                            <a:srgbClr val="000000"/>
                          </a:solidFill>
                          <a:effectLst/>
                          <a:latin typeface="Calibri" panose="020F0502020204030204" pitchFamily="34" charset="0"/>
                        </a:rPr>
                        <a:t>5,00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a:solidFill>
                            <a:srgbClr val="000000"/>
                          </a:solidFill>
                          <a:effectLst/>
                          <a:latin typeface="Calibri" panose="020F0502020204030204" pitchFamily="34" charset="0"/>
                        </a:rPr>
                        <a:t>8,00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400" b="1" i="0" u="none" strike="noStrike" dirty="0">
                          <a:solidFill>
                            <a:srgbClr val="000000"/>
                          </a:solidFill>
                          <a:effectLst/>
                          <a:latin typeface="Calibri" panose="020F0502020204030204" pitchFamily="34" charset="0"/>
                        </a:rPr>
                        <a:t>32,00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6108231"/>
                  </a:ext>
                </a:extLst>
              </a:tr>
            </a:tbl>
          </a:graphicData>
        </a:graphic>
      </p:graphicFrame>
    </p:spTree>
    <p:extLst>
      <p:ext uri="{BB962C8B-B14F-4D97-AF65-F5344CB8AC3E}">
        <p14:creationId xmlns:p14="http://schemas.microsoft.com/office/powerpoint/2010/main" val="46931874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2CC030-2BC6-4E86-B86E-840CE058FABD}"/>
              </a:ext>
            </a:extLst>
          </p:cNvPr>
          <p:cNvSpPr>
            <a:spLocks noGrp="1"/>
          </p:cNvSpPr>
          <p:nvPr>
            <p:ph type="title"/>
          </p:nvPr>
        </p:nvSpPr>
        <p:spPr>
          <a:xfrm>
            <a:off x="504534" y="325880"/>
            <a:ext cx="4590134" cy="534505"/>
          </a:xfrm>
        </p:spPr>
        <p:txBody>
          <a:bodyPr>
            <a:normAutofit fontScale="90000"/>
          </a:bodyPr>
          <a:lstStyle/>
          <a:p>
            <a:r>
              <a:rPr lang="es-CO" sz="3600" b="1" dirty="0"/>
              <a:t>Detalle horas NOVIEMBRE</a:t>
            </a:r>
          </a:p>
        </p:txBody>
      </p:sp>
      <p:graphicFrame>
        <p:nvGraphicFramePr>
          <p:cNvPr id="4" name="Tabla 3">
            <a:extLst>
              <a:ext uri="{FF2B5EF4-FFF2-40B4-BE49-F238E27FC236}">
                <a16:creationId xmlns:a16="http://schemas.microsoft.com/office/drawing/2014/main" id="{BAC9D36E-F0D1-0C66-6D92-9D44C1460A6D}"/>
              </a:ext>
            </a:extLst>
          </p:cNvPr>
          <p:cNvGraphicFramePr>
            <a:graphicFrameLocks noGrp="1"/>
          </p:cNvGraphicFramePr>
          <p:nvPr>
            <p:extLst>
              <p:ext uri="{D42A27DB-BD31-4B8C-83A1-F6EECF244321}">
                <p14:modId xmlns:p14="http://schemas.microsoft.com/office/powerpoint/2010/main" val="2192097952"/>
              </p:ext>
            </p:extLst>
          </p:nvPr>
        </p:nvGraphicFramePr>
        <p:xfrm>
          <a:off x="401304" y="1278125"/>
          <a:ext cx="11444953" cy="3638478"/>
        </p:xfrm>
        <a:graphic>
          <a:graphicData uri="http://schemas.openxmlformats.org/drawingml/2006/table">
            <a:tbl>
              <a:tblPr/>
              <a:tblGrid>
                <a:gridCol w="998621">
                  <a:extLst>
                    <a:ext uri="{9D8B030D-6E8A-4147-A177-3AD203B41FA5}">
                      <a16:colId xmlns:a16="http://schemas.microsoft.com/office/drawing/2014/main" val="3332066116"/>
                    </a:ext>
                  </a:extLst>
                </a:gridCol>
                <a:gridCol w="8453759">
                  <a:extLst>
                    <a:ext uri="{9D8B030D-6E8A-4147-A177-3AD203B41FA5}">
                      <a16:colId xmlns:a16="http://schemas.microsoft.com/office/drawing/2014/main" val="4243019893"/>
                    </a:ext>
                  </a:extLst>
                </a:gridCol>
                <a:gridCol w="1299590">
                  <a:extLst>
                    <a:ext uri="{9D8B030D-6E8A-4147-A177-3AD203B41FA5}">
                      <a16:colId xmlns:a16="http://schemas.microsoft.com/office/drawing/2014/main" val="4026897211"/>
                    </a:ext>
                  </a:extLst>
                </a:gridCol>
                <a:gridCol w="692983">
                  <a:extLst>
                    <a:ext uri="{9D8B030D-6E8A-4147-A177-3AD203B41FA5}">
                      <a16:colId xmlns:a16="http://schemas.microsoft.com/office/drawing/2014/main" val="3596513440"/>
                    </a:ext>
                  </a:extLst>
                </a:gridCol>
              </a:tblGrid>
              <a:tr h="59145">
                <a:tc>
                  <a:txBody>
                    <a:bodyPr/>
                    <a:lstStyle/>
                    <a:p>
                      <a:pPr algn="ctr" fontAlgn="b"/>
                      <a:r>
                        <a:rPr lang="es-CO" sz="1400" b="1" i="0" u="none" strike="noStrike" dirty="0">
                          <a:solidFill>
                            <a:srgbClr val="FFFFFF"/>
                          </a:solidFill>
                          <a:effectLst/>
                          <a:latin typeface="Calibri" panose="020F0502020204030204" pitchFamily="34" charset="0"/>
                        </a:rPr>
                        <a:t>Fecha</a:t>
                      </a:r>
                    </a:p>
                  </a:txBody>
                  <a:tcPr marL="1893" marR="1893" marT="189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b"/>
                      <a:r>
                        <a:rPr lang="es-CO" sz="1400" b="1" i="0" u="none" strike="noStrike">
                          <a:solidFill>
                            <a:srgbClr val="FFFFFF"/>
                          </a:solidFill>
                          <a:effectLst/>
                          <a:latin typeface="Calibri" panose="020F0502020204030204" pitchFamily="34" charset="0"/>
                        </a:rPr>
                        <a:t>Descripción de la actividad</a:t>
                      </a:r>
                    </a:p>
                  </a:txBody>
                  <a:tcPr marL="72000" marR="1893" marT="189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b"/>
                      <a:r>
                        <a:rPr lang="es-CO" sz="1400" b="1" i="0" u="none" strike="noStrike" dirty="0">
                          <a:solidFill>
                            <a:srgbClr val="FFFFFF"/>
                          </a:solidFill>
                          <a:effectLst/>
                          <a:latin typeface="Calibri" panose="020F0502020204030204" pitchFamily="34" charset="0"/>
                        </a:rPr>
                        <a:t>Categoría</a:t>
                      </a:r>
                    </a:p>
                  </a:txBody>
                  <a:tcPr marL="1893" marR="1893" marT="189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b"/>
                      <a:r>
                        <a:rPr lang="es-CO" sz="1400" b="1" i="0" u="none" strike="noStrike">
                          <a:solidFill>
                            <a:srgbClr val="FFFFFF"/>
                          </a:solidFill>
                          <a:effectLst/>
                          <a:latin typeface="Calibri" panose="020F0502020204030204" pitchFamily="34" charset="0"/>
                        </a:rPr>
                        <a:t>Horas</a:t>
                      </a:r>
                    </a:p>
                  </a:txBody>
                  <a:tcPr marL="1893" marR="1893" marT="189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extLst>
                  <a:ext uri="{0D108BD9-81ED-4DB2-BD59-A6C34878D82A}">
                    <a16:rowId xmlns:a16="http://schemas.microsoft.com/office/drawing/2014/main" val="2691140539"/>
                  </a:ext>
                </a:extLst>
              </a:tr>
              <a:tr h="130209">
                <a:tc>
                  <a:txBody>
                    <a:bodyPr/>
                    <a:lstStyle/>
                    <a:p>
                      <a:pPr algn="ctr" fontAlgn="ctr"/>
                      <a:r>
                        <a:rPr lang="es-CO" sz="1400" b="1" i="0" u="none" strike="noStrike" dirty="0">
                          <a:solidFill>
                            <a:srgbClr val="000000"/>
                          </a:solidFill>
                          <a:effectLst/>
                          <a:latin typeface="Calibri" panose="020F0502020204030204" pitchFamily="34" charset="0"/>
                        </a:rPr>
                        <a:t>3/11/2023</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1400" b="0" i="0" u="none" strike="noStrike" dirty="0">
                          <a:solidFill>
                            <a:srgbClr val="000000"/>
                          </a:solidFill>
                          <a:effectLst/>
                          <a:latin typeface="Calibri" panose="020F0502020204030204" pitchFamily="34" charset="0"/>
                        </a:rPr>
                        <a:t>1. Servidor sfamrosv03</a:t>
                      </a:r>
                      <a:br>
                        <a:rPr lang="es-CO" sz="1400" b="0" i="0" u="none" strike="noStrike" dirty="0">
                          <a:solidFill>
                            <a:srgbClr val="000000"/>
                          </a:solidFill>
                          <a:effectLst/>
                          <a:latin typeface="Calibri" panose="020F0502020204030204" pitchFamily="34" charset="0"/>
                        </a:rPr>
                      </a:br>
                      <a:r>
                        <a:rPr lang="es-CO" sz="1400" b="0" i="0" u="none" strike="noStrike" dirty="0">
                          <a:solidFill>
                            <a:srgbClr val="000000"/>
                          </a:solidFill>
                          <a:effectLst/>
                          <a:latin typeface="Calibri" panose="020F0502020204030204" pitchFamily="34" charset="0"/>
                        </a:rPr>
                        <a:t>Depuración de archivos .</a:t>
                      </a:r>
                      <a:r>
                        <a:rPr lang="es-CO" sz="1400" b="0" i="0" u="none" strike="noStrike" dirty="0" err="1">
                          <a:solidFill>
                            <a:srgbClr val="000000"/>
                          </a:solidFill>
                          <a:effectLst/>
                          <a:latin typeface="Calibri" panose="020F0502020204030204" pitchFamily="34" charset="0"/>
                        </a:rPr>
                        <a:t>xml</a:t>
                      </a:r>
                      <a:r>
                        <a:rPr lang="es-CO" sz="1400" b="0" i="0" u="none" strike="noStrike" dirty="0">
                          <a:solidFill>
                            <a:srgbClr val="000000"/>
                          </a:solidFill>
                          <a:effectLst/>
                          <a:latin typeface="Calibri" panose="020F0502020204030204" pitchFamily="34" charset="0"/>
                        </a:rPr>
                        <a:t> en la ruta /oracle/app/</a:t>
                      </a:r>
                      <a:r>
                        <a:rPr lang="es-CO" sz="1400" b="0" i="0" u="none" strike="noStrike" dirty="0" err="1">
                          <a:solidFill>
                            <a:srgbClr val="000000"/>
                          </a:solidFill>
                          <a:effectLst/>
                          <a:latin typeface="Calibri" panose="020F0502020204030204" pitchFamily="34" charset="0"/>
                        </a:rPr>
                        <a:t>diag</a:t>
                      </a:r>
                      <a:r>
                        <a:rPr lang="es-CO" sz="1400" b="0" i="0" u="none" strike="noStrike" dirty="0">
                          <a:solidFill>
                            <a:srgbClr val="000000"/>
                          </a:solidFill>
                          <a:effectLst/>
                          <a:latin typeface="Calibri" panose="020F0502020204030204" pitchFamily="34" charset="0"/>
                        </a:rPr>
                        <a:t>/</a:t>
                      </a:r>
                      <a:r>
                        <a:rPr lang="es-CO" sz="1400" b="0" i="0" u="none" strike="noStrike" dirty="0" err="1">
                          <a:solidFill>
                            <a:srgbClr val="000000"/>
                          </a:solidFill>
                          <a:effectLst/>
                          <a:latin typeface="Calibri" panose="020F0502020204030204" pitchFamily="34" charset="0"/>
                        </a:rPr>
                        <a:t>tnslsnr</a:t>
                      </a:r>
                      <a:r>
                        <a:rPr lang="es-CO" sz="1400" b="0" i="0" u="none" strike="noStrike" dirty="0">
                          <a:solidFill>
                            <a:srgbClr val="000000"/>
                          </a:solidFill>
                          <a:effectLst/>
                          <a:latin typeface="Calibri" panose="020F0502020204030204" pitchFamily="34" charset="0"/>
                        </a:rPr>
                        <a:t>/sfamrosv03/</a:t>
                      </a:r>
                      <a:r>
                        <a:rPr lang="es-CO" sz="1400" b="0" i="0" u="none" strike="noStrike" dirty="0" err="1">
                          <a:solidFill>
                            <a:srgbClr val="000000"/>
                          </a:solidFill>
                          <a:effectLst/>
                          <a:latin typeface="Calibri" panose="020F0502020204030204" pitchFamily="34" charset="0"/>
                        </a:rPr>
                        <a:t>listener</a:t>
                      </a:r>
                      <a:r>
                        <a:rPr lang="es-CO" sz="1400" b="0" i="0" u="none" strike="noStrike" dirty="0">
                          <a:solidFill>
                            <a:srgbClr val="000000"/>
                          </a:solidFill>
                          <a:effectLst/>
                          <a:latin typeface="Calibri" panose="020F0502020204030204" pitchFamily="34" charset="0"/>
                        </a:rPr>
                        <a:t>/</a:t>
                      </a:r>
                      <a:r>
                        <a:rPr lang="es-CO" sz="1400" b="0" i="0" u="none" strike="noStrike" dirty="0" err="1">
                          <a:solidFill>
                            <a:srgbClr val="000000"/>
                          </a:solidFill>
                          <a:effectLst/>
                          <a:latin typeface="Calibri" panose="020F0502020204030204" pitchFamily="34" charset="0"/>
                        </a:rPr>
                        <a:t>alert</a:t>
                      </a:r>
                      <a:endParaRPr lang="es-CO" sz="1400" b="0" i="0" u="none" strike="noStrike" dirty="0">
                        <a:solidFill>
                          <a:srgbClr val="000000"/>
                        </a:solidFill>
                        <a:effectLst/>
                        <a:latin typeface="Calibri" panose="020F0502020204030204" pitchFamily="34" charset="0"/>
                      </a:endParaRPr>
                    </a:p>
                  </a:txBody>
                  <a:tcPr marL="72000"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1" i="0" u="none" strike="noStrike">
                          <a:solidFill>
                            <a:srgbClr val="000000"/>
                          </a:solidFill>
                          <a:effectLst/>
                          <a:latin typeface="Calibri" panose="020F0502020204030204" pitchFamily="34" charset="0"/>
                        </a:rPr>
                        <a:t>Administración</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0" i="0" u="none" strike="noStrike" dirty="0">
                          <a:solidFill>
                            <a:srgbClr val="000000"/>
                          </a:solidFill>
                          <a:effectLst/>
                          <a:latin typeface="Calibri" panose="020F0502020204030204" pitchFamily="34" charset="0"/>
                        </a:rPr>
                        <a:t>0,50</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46737170"/>
                  </a:ext>
                </a:extLst>
              </a:tr>
              <a:tr h="192003">
                <a:tc>
                  <a:txBody>
                    <a:bodyPr/>
                    <a:lstStyle/>
                    <a:p>
                      <a:pPr algn="ctr" fontAlgn="ctr"/>
                      <a:r>
                        <a:rPr lang="es-CO" sz="1400" b="1" i="0" u="none" strike="noStrike" dirty="0">
                          <a:solidFill>
                            <a:srgbClr val="000000"/>
                          </a:solidFill>
                          <a:effectLst/>
                          <a:latin typeface="Calibri" panose="020F0502020204030204" pitchFamily="34" charset="0"/>
                        </a:rPr>
                        <a:t>8/11/2023</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MX" sz="1400" b="0" i="0" u="none" strike="noStrike" dirty="0">
                          <a:solidFill>
                            <a:srgbClr val="000000"/>
                          </a:solidFill>
                          <a:effectLst/>
                          <a:latin typeface="Calibri" panose="020F0502020204030204" pitchFamily="34" charset="0"/>
                        </a:rPr>
                        <a:t>Se realiza </a:t>
                      </a:r>
                      <a:r>
                        <a:rPr lang="es-MX" sz="1400" b="0" i="0" u="none" strike="noStrike" dirty="0" err="1">
                          <a:solidFill>
                            <a:srgbClr val="000000"/>
                          </a:solidFill>
                          <a:effectLst/>
                          <a:latin typeface="Calibri" panose="020F0502020204030204" pitchFamily="34" charset="0"/>
                        </a:rPr>
                        <a:t>resize</a:t>
                      </a:r>
                      <a:r>
                        <a:rPr lang="es-MX" sz="1400" b="0" i="0" u="none" strike="noStrike" dirty="0">
                          <a:solidFill>
                            <a:srgbClr val="000000"/>
                          </a:solidFill>
                          <a:effectLst/>
                          <a:latin typeface="Calibri" panose="020F0502020204030204" pitchFamily="34" charset="0"/>
                        </a:rPr>
                        <a:t> a los tablespace SYSAUX y UNDOTBS1 de la base de datos </a:t>
                      </a:r>
                      <a:r>
                        <a:rPr lang="es-MX" sz="1400" b="0" i="0" u="none" strike="noStrike" dirty="0" err="1">
                          <a:solidFill>
                            <a:srgbClr val="000000"/>
                          </a:solidFill>
                          <a:effectLst/>
                          <a:latin typeface="Calibri" panose="020F0502020204030204" pitchFamily="34" charset="0"/>
                        </a:rPr>
                        <a:t>orario</a:t>
                      </a:r>
                      <a:r>
                        <a:rPr lang="es-MX" sz="1400" b="0" i="0" u="none" strike="noStrike" dirty="0">
                          <a:solidFill>
                            <a:srgbClr val="000000"/>
                          </a:solidFill>
                          <a:effectLst/>
                          <a:latin typeface="Calibri" panose="020F0502020204030204" pitchFamily="34" charset="0"/>
                        </a:rPr>
                        <a:t> del servidor sfamrosv01 y se recuperan 13GB a nivel de sistema operativo en el </a:t>
                      </a:r>
                      <a:r>
                        <a:rPr lang="es-MX" sz="1400" b="0" i="0" u="none" strike="noStrike" dirty="0" err="1">
                          <a:solidFill>
                            <a:srgbClr val="000000"/>
                          </a:solidFill>
                          <a:effectLst/>
                          <a:latin typeface="Calibri" panose="020F0502020204030204" pitchFamily="34" charset="0"/>
                        </a:rPr>
                        <a:t>filesystem</a:t>
                      </a:r>
                      <a:r>
                        <a:rPr lang="es-MX" sz="1400" b="0" i="0" u="none" strike="noStrike" dirty="0">
                          <a:solidFill>
                            <a:srgbClr val="000000"/>
                          </a:solidFill>
                          <a:effectLst/>
                          <a:latin typeface="Calibri" panose="020F0502020204030204" pitchFamily="34" charset="0"/>
                        </a:rPr>
                        <a:t> /datos. Posteriormente en ventana de mantenimiento se realiza </a:t>
                      </a:r>
                      <a:r>
                        <a:rPr lang="es-MX" sz="1400" b="0" i="0" u="none" strike="noStrike" dirty="0" err="1">
                          <a:solidFill>
                            <a:srgbClr val="000000"/>
                          </a:solidFill>
                          <a:effectLst/>
                          <a:latin typeface="Calibri" panose="020F0502020204030204" pitchFamily="34" charset="0"/>
                        </a:rPr>
                        <a:t>resize</a:t>
                      </a:r>
                      <a:r>
                        <a:rPr lang="es-MX" sz="1400" b="0" i="0" u="none" strike="noStrike" dirty="0">
                          <a:solidFill>
                            <a:srgbClr val="000000"/>
                          </a:solidFill>
                          <a:effectLst/>
                          <a:latin typeface="Calibri" panose="020F0502020204030204" pitchFamily="34" charset="0"/>
                        </a:rPr>
                        <a:t> al tablespace TEMP y se recuperan 29GB.</a:t>
                      </a:r>
                    </a:p>
                  </a:txBody>
                  <a:tcPr marL="72000"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1" i="0" u="none" strike="noStrike">
                          <a:solidFill>
                            <a:srgbClr val="000000"/>
                          </a:solidFill>
                          <a:effectLst/>
                          <a:latin typeface="Calibri" panose="020F0502020204030204" pitchFamily="34" charset="0"/>
                        </a:rPr>
                        <a:t>Administración</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0" i="0" u="none" strike="noStrike">
                          <a:solidFill>
                            <a:srgbClr val="000000"/>
                          </a:solidFill>
                          <a:effectLst/>
                          <a:latin typeface="Calibri" panose="020F0502020204030204" pitchFamily="34" charset="0"/>
                        </a:rPr>
                        <a:t>1,50</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64463512"/>
                  </a:ext>
                </a:extLst>
              </a:tr>
              <a:tr h="139036">
                <a:tc>
                  <a:txBody>
                    <a:bodyPr/>
                    <a:lstStyle/>
                    <a:p>
                      <a:pPr algn="ctr" fontAlgn="ctr"/>
                      <a:r>
                        <a:rPr lang="es-CO" sz="1400" b="1" i="0" u="none" strike="noStrike" dirty="0">
                          <a:solidFill>
                            <a:srgbClr val="000000"/>
                          </a:solidFill>
                          <a:effectLst/>
                          <a:latin typeface="Calibri" panose="020F0502020204030204" pitchFamily="34" charset="0"/>
                        </a:rPr>
                        <a:t>9/11/2023</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MX" sz="1400" b="0" i="0" u="none" strike="noStrike" dirty="0">
                          <a:solidFill>
                            <a:srgbClr val="000000"/>
                          </a:solidFill>
                          <a:effectLst/>
                          <a:latin typeface="Calibri" panose="020F0502020204030204" pitchFamily="34" charset="0"/>
                        </a:rPr>
                        <a:t>Atención alerta </a:t>
                      </a:r>
                      <a:r>
                        <a:rPr lang="es-MX" sz="1400" b="0" i="0" u="none" strike="noStrike" dirty="0" err="1">
                          <a:solidFill>
                            <a:srgbClr val="000000"/>
                          </a:solidFill>
                          <a:effectLst/>
                          <a:latin typeface="Calibri" panose="020F0502020204030204" pitchFamily="34" charset="0"/>
                        </a:rPr>
                        <a:t>Message</a:t>
                      </a:r>
                      <a:r>
                        <a:rPr lang="es-MX" sz="1400" b="0" i="0" u="none" strike="noStrike" dirty="0">
                          <a:solidFill>
                            <a:srgbClr val="000000"/>
                          </a:solidFill>
                          <a:effectLst/>
                          <a:latin typeface="Calibri" panose="020F0502020204030204" pitchFamily="34" charset="0"/>
                        </a:rPr>
                        <a:t> STANDBY </a:t>
                      </a:r>
                      <a:r>
                        <a:rPr lang="es-MX" sz="1400" b="0" i="0" u="none" strike="noStrike" dirty="0" err="1">
                          <a:solidFill>
                            <a:srgbClr val="000000"/>
                          </a:solidFill>
                          <a:effectLst/>
                          <a:latin typeface="Calibri" panose="020F0502020204030204" pitchFamily="34" charset="0"/>
                        </a:rPr>
                        <a:t>from</a:t>
                      </a:r>
                      <a:r>
                        <a:rPr lang="es-MX" sz="1400" b="0" i="0" u="none" strike="noStrike" dirty="0">
                          <a:solidFill>
                            <a:srgbClr val="000000"/>
                          </a:solidFill>
                          <a:effectLst/>
                          <a:latin typeface="Calibri" panose="020F0502020204030204" pitchFamily="34" charset="0"/>
                        </a:rPr>
                        <a:t> </a:t>
                      </a:r>
                      <a:r>
                        <a:rPr lang="es-MX" sz="1400" b="0" i="0" u="none" strike="noStrike" dirty="0" err="1">
                          <a:solidFill>
                            <a:srgbClr val="000000"/>
                          </a:solidFill>
                          <a:effectLst/>
                          <a:latin typeface="Calibri" panose="020F0502020204030204" pitchFamily="34" charset="0"/>
                        </a:rPr>
                        <a:t>orario</a:t>
                      </a:r>
                      <a:r>
                        <a:rPr lang="es-MX" sz="1400" b="0" i="0" u="none" strike="noStrike" dirty="0">
                          <a:solidFill>
                            <a:srgbClr val="000000"/>
                          </a:solidFill>
                          <a:effectLst/>
                          <a:latin typeface="Calibri" panose="020F0502020204030204" pitchFamily="34" charset="0"/>
                        </a:rPr>
                        <a:t>...</a:t>
                      </a:r>
                      <a:br>
                        <a:rPr lang="es-MX" sz="1400" b="0" i="0" u="none" strike="noStrike" dirty="0">
                          <a:solidFill>
                            <a:srgbClr val="000000"/>
                          </a:solidFill>
                          <a:effectLst/>
                          <a:latin typeface="Calibri" panose="020F0502020204030204" pitchFamily="34" charset="0"/>
                        </a:rPr>
                      </a:br>
                      <a:r>
                        <a:rPr lang="es-MX" sz="1400" b="0" i="0" u="none" strike="noStrike" dirty="0" err="1">
                          <a:solidFill>
                            <a:srgbClr val="000000"/>
                          </a:solidFill>
                          <a:effectLst/>
                          <a:latin typeface="Calibri" panose="020F0502020204030204" pitchFamily="34" charset="0"/>
                        </a:rPr>
                        <a:t>Sincronizacion</a:t>
                      </a:r>
                      <a:r>
                        <a:rPr lang="es-MX" sz="1400" b="0" i="0" u="none" strike="noStrike" dirty="0">
                          <a:solidFill>
                            <a:srgbClr val="000000"/>
                          </a:solidFill>
                          <a:effectLst/>
                          <a:latin typeface="Calibri" panose="020F0502020204030204" pitchFamily="34" charset="0"/>
                        </a:rPr>
                        <a:t> </a:t>
                      </a:r>
                      <a:r>
                        <a:rPr lang="es-MX" sz="1400" b="0" i="0" u="none" strike="noStrike" dirty="0" err="1">
                          <a:solidFill>
                            <a:srgbClr val="000000"/>
                          </a:solidFill>
                          <a:effectLst/>
                          <a:latin typeface="Calibri" panose="020F0502020204030204" pitchFamily="34" charset="0"/>
                        </a:rPr>
                        <a:t>orario</a:t>
                      </a:r>
                      <a:r>
                        <a:rPr lang="es-MX" sz="1400" b="0" i="0" u="none" strike="noStrike" dirty="0">
                          <a:solidFill>
                            <a:srgbClr val="000000"/>
                          </a:solidFill>
                          <a:effectLst/>
                          <a:latin typeface="Calibri" panose="020F0502020204030204" pitchFamily="34" charset="0"/>
                        </a:rPr>
                        <a:t> atrasada 13 </a:t>
                      </a:r>
                      <a:r>
                        <a:rPr lang="es-MX" sz="1400" b="0" i="0" u="none" strike="noStrike" dirty="0" err="1">
                          <a:solidFill>
                            <a:srgbClr val="000000"/>
                          </a:solidFill>
                          <a:effectLst/>
                          <a:latin typeface="Calibri" panose="020F0502020204030204" pitchFamily="34" charset="0"/>
                        </a:rPr>
                        <a:t>sequencias</a:t>
                      </a:r>
                      <a:r>
                        <a:rPr lang="es-MX" sz="1400" b="0" i="0" u="none" strike="noStrike" dirty="0">
                          <a:solidFill>
                            <a:srgbClr val="000000"/>
                          </a:solidFill>
                          <a:effectLst/>
                          <a:latin typeface="Calibri" panose="020F0502020204030204" pitchFamily="34" charset="0"/>
                        </a:rPr>
                        <a:t> y 90 minutos en el servidor stb_sv01</a:t>
                      </a:r>
                    </a:p>
                  </a:txBody>
                  <a:tcPr marL="72000"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1" i="0" u="none" strike="noStrike" dirty="0">
                          <a:solidFill>
                            <a:srgbClr val="000000"/>
                          </a:solidFill>
                          <a:effectLst/>
                          <a:latin typeface="Calibri" panose="020F0502020204030204" pitchFamily="34" charset="0"/>
                        </a:rPr>
                        <a:t>Soporte</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0" i="0" u="none" strike="noStrike" dirty="0">
                          <a:solidFill>
                            <a:srgbClr val="000000"/>
                          </a:solidFill>
                          <a:effectLst/>
                          <a:latin typeface="Calibri" panose="020F0502020204030204" pitchFamily="34" charset="0"/>
                        </a:rPr>
                        <a:t>0,50</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61195290"/>
                  </a:ext>
                </a:extLst>
              </a:tr>
              <a:tr h="375178">
                <a:tc>
                  <a:txBody>
                    <a:bodyPr/>
                    <a:lstStyle/>
                    <a:p>
                      <a:pPr algn="ctr" fontAlgn="ctr"/>
                      <a:r>
                        <a:rPr lang="es-CO" sz="1400" b="1" i="0" u="none" strike="noStrike" dirty="0">
                          <a:solidFill>
                            <a:srgbClr val="000000"/>
                          </a:solidFill>
                          <a:effectLst/>
                          <a:latin typeface="Calibri" panose="020F0502020204030204" pitchFamily="34" charset="0"/>
                        </a:rPr>
                        <a:t>10/11/2023</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1400" b="0" i="0" u="none" strike="noStrike" dirty="0">
                          <a:solidFill>
                            <a:srgbClr val="000000"/>
                          </a:solidFill>
                          <a:effectLst/>
                          <a:latin typeface="Calibri" panose="020F0502020204030204" pitchFamily="34" charset="0"/>
                        </a:rPr>
                        <a:t>Alerta DB [RIONEGRO][Oracle][sfamrosv01][orario]: 2023-11-10 10:43, bloqueos ...</a:t>
                      </a:r>
                      <a:r>
                        <a:rPr lang="es-CO" sz="1400" b="0" i="0" u="none" strike="noStrike" dirty="0" err="1">
                          <a:solidFill>
                            <a:srgbClr val="000000"/>
                          </a:solidFill>
                          <a:effectLst/>
                          <a:latin typeface="Calibri" panose="020F0502020204030204" pitchFamily="34" charset="0"/>
                        </a:rPr>
                        <a:t>Situacion</a:t>
                      </a:r>
                      <a:r>
                        <a:rPr lang="es-CO" sz="1400" b="0" i="0" u="none" strike="noStrike" dirty="0">
                          <a:solidFill>
                            <a:srgbClr val="000000"/>
                          </a:solidFill>
                          <a:effectLst/>
                          <a:latin typeface="Calibri" panose="020F0502020204030204" pitchFamily="34" charset="0"/>
                        </a:rPr>
                        <a:t> de </a:t>
                      </a:r>
                      <a:r>
                        <a:rPr lang="es-CO" sz="1400" b="0" i="0" u="none" strike="noStrike" dirty="0" err="1">
                          <a:solidFill>
                            <a:srgbClr val="000000"/>
                          </a:solidFill>
                          <a:effectLst/>
                          <a:latin typeface="Calibri" panose="020F0502020204030204" pitchFamily="34" charset="0"/>
                        </a:rPr>
                        <a:t>sesion</a:t>
                      </a:r>
                      <a:r>
                        <a:rPr lang="es-CO" sz="1400" b="0" i="0" u="none" strike="noStrike" dirty="0">
                          <a:solidFill>
                            <a:srgbClr val="000000"/>
                          </a:solidFill>
                          <a:effectLst/>
                          <a:latin typeface="Calibri" panose="020F0502020204030204" pitchFamily="34" charset="0"/>
                        </a:rPr>
                        <a:t>(es) bloqueada(s) detectada ( permanente por más de 60 segundos ). Se debe revisar la vigencia de la alerta y tomar </a:t>
                      </a:r>
                      <a:r>
                        <a:rPr lang="es-CO" sz="1400" b="0" i="0" u="none" strike="noStrike" dirty="0" err="1">
                          <a:solidFill>
                            <a:srgbClr val="000000"/>
                          </a:solidFill>
                          <a:effectLst/>
                          <a:latin typeface="Calibri" panose="020F0502020204030204" pitchFamily="34" charset="0"/>
                        </a:rPr>
                        <a:t>accion</a:t>
                      </a:r>
                      <a:r>
                        <a:rPr lang="es-CO" sz="1400" b="0" i="0" u="none" strike="noStrike" dirty="0">
                          <a:solidFill>
                            <a:srgbClr val="000000"/>
                          </a:solidFill>
                          <a:effectLst/>
                          <a:latin typeface="Calibri" panose="020F0502020204030204" pitchFamily="34" charset="0"/>
                        </a:rPr>
                        <a:t> correctiva.</a:t>
                      </a:r>
                      <a:br>
                        <a:rPr lang="es-CO" sz="1400" b="0" i="0" u="none" strike="noStrike" dirty="0">
                          <a:solidFill>
                            <a:srgbClr val="000000"/>
                          </a:solidFill>
                          <a:effectLst/>
                          <a:latin typeface="Calibri" panose="020F0502020204030204" pitchFamily="34" charset="0"/>
                        </a:rPr>
                      </a:br>
                      <a:r>
                        <a:rPr lang="es-CO" sz="1400" b="0" i="0" u="none" strike="noStrike" dirty="0">
                          <a:solidFill>
                            <a:srgbClr val="000000"/>
                          </a:solidFill>
                          <a:effectLst/>
                          <a:latin typeface="Calibri" panose="020F0502020204030204" pitchFamily="34" charset="0"/>
                        </a:rPr>
                        <a:t>Bloqueando  JALZATE  nomina Proceso S.O: 13724 SID: 1026 Status: INACTIVE (0:2:48)  Maquina: ALCALDIA\GENERA</a:t>
                      </a:r>
                      <a:br>
                        <a:rPr lang="es-CO" sz="1400" b="0" i="0" u="none" strike="noStrike" dirty="0">
                          <a:solidFill>
                            <a:srgbClr val="000000"/>
                          </a:solidFill>
                          <a:effectLst/>
                          <a:latin typeface="Calibri" panose="020F0502020204030204" pitchFamily="34" charset="0"/>
                        </a:rPr>
                      </a:br>
                      <a:r>
                        <a:rPr lang="es-CO" sz="1400" b="0" i="0" u="none" strike="noStrike" dirty="0">
                          <a:solidFill>
                            <a:srgbClr val="000000"/>
                          </a:solidFill>
                          <a:effectLst/>
                          <a:latin typeface="Calibri" panose="020F0502020204030204" pitchFamily="34" charset="0"/>
                        </a:rPr>
                        <a:t>Objeto Bloqueado: </a:t>
                      </a:r>
                      <a:r>
                        <a:rPr lang="es-CO" sz="1400" b="0" i="0" u="none" strike="noStrike" dirty="0" err="1">
                          <a:solidFill>
                            <a:srgbClr val="000000"/>
                          </a:solidFill>
                          <a:effectLst/>
                          <a:latin typeface="Calibri" panose="020F0502020204030204" pitchFamily="34" charset="0"/>
                        </a:rPr>
                        <a:t>Transaction</a:t>
                      </a:r>
                      <a:r>
                        <a:rPr lang="es-CO" sz="1400" b="0" i="0" u="none" strike="noStrike" dirty="0">
                          <a:solidFill>
                            <a:srgbClr val="000000"/>
                          </a:solidFill>
                          <a:effectLst/>
                          <a:latin typeface="Calibri" panose="020F0502020204030204" pitchFamily="34" charset="0"/>
                        </a:rPr>
                        <a:t> for </a:t>
                      </a:r>
                      <a:r>
                        <a:rPr lang="es-CO" sz="1400" b="0" i="0" u="none" strike="noStrike" dirty="0" err="1">
                          <a:solidFill>
                            <a:srgbClr val="000000"/>
                          </a:solidFill>
                          <a:effectLst/>
                          <a:latin typeface="Calibri" panose="020F0502020204030204" pitchFamily="34" charset="0"/>
                        </a:rPr>
                        <a:t>Object</a:t>
                      </a:r>
                      <a:r>
                        <a:rPr lang="es-CO" sz="1400" b="0" i="0" u="none" strike="noStrike" dirty="0">
                          <a:solidFill>
                            <a:srgbClr val="000000"/>
                          </a:solidFill>
                          <a:effectLst/>
                          <a:latin typeface="Calibri" panose="020F0502020204030204" pitchFamily="34" charset="0"/>
                        </a:rPr>
                        <a:t> :TABLE: SAIMYR.SAIMYR_FNO_TIP_MOV</a:t>
                      </a:r>
                      <a:br>
                        <a:rPr lang="es-CO" sz="1400" b="0" i="0" u="none" strike="noStrike" dirty="0">
                          <a:solidFill>
                            <a:srgbClr val="000000"/>
                          </a:solidFill>
                          <a:effectLst/>
                          <a:latin typeface="Calibri" panose="020F0502020204030204" pitchFamily="34" charset="0"/>
                        </a:rPr>
                      </a:br>
                      <a:r>
                        <a:rPr lang="es-CO" sz="1400" b="0" i="0" u="none" strike="noStrike" dirty="0">
                          <a:solidFill>
                            <a:srgbClr val="000000"/>
                          </a:solidFill>
                          <a:effectLst/>
                          <a:latin typeface="Calibri" panose="020F0502020204030204" pitchFamily="34" charset="0"/>
                        </a:rPr>
                        <a:t>....   Bloqueado JALZATE  nomina Proceso_S.O:13630 SID: 2031 Status: ACTIVE (0:2:30)  Maquina: ALCALDIA\GENERA - Se valida bloqueo y se mata la sesión bloqueante.</a:t>
                      </a:r>
                    </a:p>
                  </a:txBody>
                  <a:tcPr marL="72000"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1" i="0" u="none" strike="noStrike">
                          <a:solidFill>
                            <a:srgbClr val="000000"/>
                          </a:solidFill>
                          <a:effectLst/>
                          <a:latin typeface="Calibri" panose="020F0502020204030204" pitchFamily="34" charset="0"/>
                        </a:rPr>
                        <a:t>Soporte</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0" i="0" u="none" strike="noStrike" dirty="0">
                          <a:solidFill>
                            <a:srgbClr val="000000"/>
                          </a:solidFill>
                          <a:effectLst/>
                          <a:latin typeface="Calibri" panose="020F0502020204030204" pitchFamily="34" charset="0"/>
                        </a:rPr>
                        <a:t>0,25</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31231697"/>
                  </a:ext>
                </a:extLst>
              </a:tr>
              <a:tr h="145658">
                <a:tc>
                  <a:txBody>
                    <a:bodyPr/>
                    <a:lstStyle/>
                    <a:p>
                      <a:pPr algn="ctr" fontAlgn="ctr"/>
                      <a:r>
                        <a:rPr lang="es-CO" sz="1400" b="1" i="0" u="none" strike="noStrike">
                          <a:solidFill>
                            <a:srgbClr val="000000"/>
                          </a:solidFill>
                          <a:effectLst/>
                          <a:latin typeface="Calibri" panose="020F0502020204030204" pitchFamily="34" charset="0"/>
                        </a:rPr>
                        <a:t>16/11/2023</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MX" sz="1400" b="0" i="0" u="none" strike="noStrike" dirty="0">
                          <a:solidFill>
                            <a:srgbClr val="000000"/>
                          </a:solidFill>
                          <a:effectLst/>
                          <a:latin typeface="Calibri" panose="020F0502020204030204" pitchFamily="34" charset="0"/>
                        </a:rPr>
                        <a:t>Atención Alerta DB [RIONEGRO][Oracle][sfamrosv01][</a:t>
                      </a:r>
                      <a:r>
                        <a:rPr lang="es-MX" sz="1400" b="0" i="0" u="none" strike="noStrike" dirty="0" err="1">
                          <a:solidFill>
                            <a:srgbClr val="000000"/>
                          </a:solidFill>
                          <a:effectLst/>
                          <a:latin typeface="Calibri" panose="020F0502020204030204" pitchFamily="34" charset="0"/>
                        </a:rPr>
                        <a:t>orario</a:t>
                      </a:r>
                      <a:r>
                        <a:rPr lang="es-MX" sz="1400" b="0" i="0" u="none" strike="noStrike" dirty="0">
                          <a:solidFill>
                            <a:srgbClr val="000000"/>
                          </a:solidFill>
                          <a:effectLst/>
                          <a:latin typeface="Calibri" panose="020F0502020204030204" pitchFamily="34" charset="0"/>
                        </a:rPr>
                        <a:t>]: 2023-11-16 10:03, bloqueos</a:t>
                      </a:r>
                      <a:br>
                        <a:rPr lang="es-MX" sz="1400" b="0" i="0" u="none" strike="noStrike" dirty="0">
                          <a:solidFill>
                            <a:srgbClr val="000000"/>
                          </a:solidFill>
                          <a:effectLst/>
                          <a:latin typeface="Calibri" panose="020F0502020204030204" pitchFamily="34" charset="0"/>
                        </a:rPr>
                      </a:br>
                      <a:r>
                        <a:rPr lang="es-MX" sz="1400" b="0" i="0" u="none" strike="noStrike" dirty="0">
                          <a:solidFill>
                            <a:srgbClr val="000000"/>
                          </a:solidFill>
                          <a:effectLst/>
                          <a:latin typeface="Calibri" panose="020F0502020204030204" pitchFamily="34" charset="0"/>
                        </a:rPr>
                        <a:t>Se finaliza sesión bloqueante en estado inactivo del usuario JSALAZAR.</a:t>
                      </a:r>
                    </a:p>
                  </a:txBody>
                  <a:tcPr marL="72000"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1" i="0" u="none" strike="noStrike">
                          <a:solidFill>
                            <a:srgbClr val="000000"/>
                          </a:solidFill>
                          <a:effectLst/>
                          <a:latin typeface="Calibri" panose="020F0502020204030204" pitchFamily="34" charset="0"/>
                        </a:rPr>
                        <a:t>Soporte</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0" i="0" u="none" strike="noStrike" dirty="0">
                          <a:solidFill>
                            <a:srgbClr val="000000"/>
                          </a:solidFill>
                          <a:effectLst/>
                          <a:latin typeface="Calibri" panose="020F0502020204030204" pitchFamily="34" charset="0"/>
                        </a:rPr>
                        <a:t>0,25</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65912"/>
                  </a:ext>
                </a:extLst>
              </a:tr>
            </a:tbl>
          </a:graphicData>
        </a:graphic>
      </p:graphicFrame>
    </p:spTree>
    <p:extLst>
      <p:ext uri="{BB962C8B-B14F-4D97-AF65-F5344CB8AC3E}">
        <p14:creationId xmlns:p14="http://schemas.microsoft.com/office/powerpoint/2010/main" val="222214605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2CC030-2BC6-4E86-B86E-840CE058FABD}"/>
              </a:ext>
            </a:extLst>
          </p:cNvPr>
          <p:cNvSpPr>
            <a:spLocks noGrp="1"/>
          </p:cNvSpPr>
          <p:nvPr>
            <p:ph type="title"/>
          </p:nvPr>
        </p:nvSpPr>
        <p:spPr>
          <a:xfrm>
            <a:off x="504534" y="325880"/>
            <a:ext cx="4590134" cy="534505"/>
          </a:xfrm>
        </p:spPr>
        <p:txBody>
          <a:bodyPr>
            <a:normAutofit fontScale="90000"/>
          </a:bodyPr>
          <a:lstStyle/>
          <a:p>
            <a:r>
              <a:rPr lang="es-CO" sz="3600" b="1" dirty="0"/>
              <a:t>Detalle horas NOVIEMBRE</a:t>
            </a:r>
          </a:p>
        </p:txBody>
      </p:sp>
      <p:graphicFrame>
        <p:nvGraphicFramePr>
          <p:cNvPr id="5" name="Tabla 4">
            <a:extLst>
              <a:ext uri="{FF2B5EF4-FFF2-40B4-BE49-F238E27FC236}">
                <a16:creationId xmlns:a16="http://schemas.microsoft.com/office/drawing/2014/main" id="{6A4C7782-4003-B6DF-A093-7C0E3A5F55A1}"/>
              </a:ext>
            </a:extLst>
          </p:cNvPr>
          <p:cNvGraphicFramePr>
            <a:graphicFrameLocks noGrp="1"/>
          </p:cNvGraphicFramePr>
          <p:nvPr>
            <p:extLst>
              <p:ext uri="{D42A27DB-BD31-4B8C-83A1-F6EECF244321}">
                <p14:modId xmlns:p14="http://schemas.microsoft.com/office/powerpoint/2010/main" val="1938653871"/>
              </p:ext>
            </p:extLst>
          </p:nvPr>
        </p:nvGraphicFramePr>
        <p:xfrm>
          <a:off x="401304" y="935225"/>
          <a:ext cx="11444953" cy="4912959"/>
        </p:xfrm>
        <a:graphic>
          <a:graphicData uri="http://schemas.openxmlformats.org/drawingml/2006/table">
            <a:tbl>
              <a:tblPr/>
              <a:tblGrid>
                <a:gridCol w="998621">
                  <a:extLst>
                    <a:ext uri="{9D8B030D-6E8A-4147-A177-3AD203B41FA5}">
                      <a16:colId xmlns:a16="http://schemas.microsoft.com/office/drawing/2014/main" val="3332066116"/>
                    </a:ext>
                  </a:extLst>
                </a:gridCol>
                <a:gridCol w="8453759">
                  <a:extLst>
                    <a:ext uri="{9D8B030D-6E8A-4147-A177-3AD203B41FA5}">
                      <a16:colId xmlns:a16="http://schemas.microsoft.com/office/drawing/2014/main" val="4243019893"/>
                    </a:ext>
                  </a:extLst>
                </a:gridCol>
                <a:gridCol w="1299590">
                  <a:extLst>
                    <a:ext uri="{9D8B030D-6E8A-4147-A177-3AD203B41FA5}">
                      <a16:colId xmlns:a16="http://schemas.microsoft.com/office/drawing/2014/main" val="4026897211"/>
                    </a:ext>
                  </a:extLst>
                </a:gridCol>
                <a:gridCol w="692983">
                  <a:extLst>
                    <a:ext uri="{9D8B030D-6E8A-4147-A177-3AD203B41FA5}">
                      <a16:colId xmlns:a16="http://schemas.microsoft.com/office/drawing/2014/main" val="3596513440"/>
                    </a:ext>
                  </a:extLst>
                </a:gridCol>
              </a:tblGrid>
              <a:tr h="430351">
                <a:tc>
                  <a:txBody>
                    <a:bodyPr/>
                    <a:lstStyle/>
                    <a:p>
                      <a:pPr algn="ctr" fontAlgn="ctr"/>
                      <a:r>
                        <a:rPr lang="es-CO" sz="1400" b="1" i="0" u="none" strike="noStrike" dirty="0">
                          <a:solidFill>
                            <a:srgbClr val="000000"/>
                          </a:solidFill>
                          <a:effectLst/>
                          <a:latin typeface="Calibri" panose="020F0502020204030204" pitchFamily="34" charset="0"/>
                        </a:rPr>
                        <a:t>20/11/2023</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1400" b="0" i="0" u="none" strike="noStrike" dirty="0">
                          <a:solidFill>
                            <a:srgbClr val="000000"/>
                          </a:solidFill>
                          <a:effectLst/>
                          <a:latin typeface="Calibri" panose="020F0502020204030204" pitchFamily="34" charset="0"/>
                        </a:rPr>
                        <a:t>Alerta DB [RIONEGRO][Oracle][sfamrosv01][orario]: 2023-11-20 11:43, bloqueos ... </a:t>
                      </a:r>
                      <a:r>
                        <a:rPr lang="es-CO" sz="1400" b="0" i="0" u="none" strike="noStrike" dirty="0" err="1">
                          <a:solidFill>
                            <a:srgbClr val="000000"/>
                          </a:solidFill>
                          <a:effectLst/>
                          <a:latin typeface="Calibri" panose="020F0502020204030204" pitchFamily="34" charset="0"/>
                        </a:rPr>
                        <a:t>Situacion</a:t>
                      </a:r>
                      <a:r>
                        <a:rPr lang="es-CO" sz="1400" b="0" i="0" u="none" strike="noStrike" dirty="0">
                          <a:solidFill>
                            <a:srgbClr val="000000"/>
                          </a:solidFill>
                          <a:effectLst/>
                          <a:latin typeface="Calibri" panose="020F0502020204030204" pitchFamily="34" charset="0"/>
                        </a:rPr>
                        <a:t> de </a:t>
                      </a:r>
                      <a:r>
                        <a:rPr lang="es-CO" sz="1400" b="0" i="0" u="none" strike="noStrike" dirty="0" err="1">
                          <a:solidFill>
                            <a:srgbClr val="000000"/>
                          </a:solidFill>
                          <a:effectLst/>
                          <a:latin typeface="Calibri" panose="020F0502020204030204" pitchFamily="34" charset="0"/>
                        </a:rPr>
                        <a:t>sesion</a:t>
                      </a:r>
                      <a:r>
                        <a:rPr lang="es-CO" sz="1400" b="0" i="0" u="none" strike="noStrike" dirty="0">
                          <a:solidFill>
                            <a:srgbClr val="000000"/>
                          </a:solidFill>
                          <a:effectLst/>
                          <a:latin typeface="Calibri" panose="020F0502020204030204" pitchFamily="34" charset="0"/>
                        </a:rPr>
                        <a:t>(es) bloqueada(s) detectada ( permanente por más de 60 segundos ). Se debe revisar la vigencia de la alerta y tomar </a:t>
                      </a:r>
                      <a:r>
                        <a:rPr lang="es-CO" sz="1400" b="0" i="0" u="none" strike="noStrike" dirty="0" err="1">
                          <a:solidFill>
                            <a:srgbClr val="000000"/>
                          </a:solidFill>
                          <a:effectLst/>
                          <a:latin typeface="Calibri" panose="020F0502020204030204" pitchFamily="34" charset="0"/>
                        </a:rPr>
                        <a:t>accion</a:t>
                      </a:r>
                      <a:r>
                        <a:rPr lang="es-CO" sz="1400" b="0" i="0" u="none" strike="noStrike" dirty="0">
                          <a:solidFill>
                            <a:srgbClr val="000000"/>
                          </a:solidFill>
                          <a:effectLst/>
                          <a:latin typeface="Calibri" panose="020F0502020204030204" pitchFamily="34" charset="0"/>
                        </a:rPr>
                        <a:t> correctiva.</a:t>
                      </a:r>
                      <a:br>
                        <a:rPr lang="es-CO" sz="1400" b="0" i="0" u="none" strike="noStrike" dirty="0">
                          <a:solidFill>
                            <a:srgbClr val="000000"/>
                          </a:solidFill>
                          <a:effectLst/>
                          <a:latin typeface="Calibri" panose="020F0502020204030204" pitchFamily="34" charset="0"/>
                        </a:rPr>
                      </a:br>
                      <a:r>
                        <a:rPr lang="es-CO" sz="1400" b="0" i="0" u="none" strike="noStrike" dirty="0">
                          <a:solidFill>
                            <a:srgbClr val="000000"/>
                          </a:solidFill>
                          <a:effectLst/>
                          <a:latin typeface="Calibri" panose="020F0502020204030204" pitchFamily="34" charset="0"/>
                        </a:rPr>
                        <a:t>Bloqueando  LARANGO  </a:t>
                      </a:r>
                      <a:r>
                        <a:rPr lang="es-CO" sz="1400" b="0" i="0" u="none" strike="noStrike" dirty="0" err="1">
                          <a:solidFill>
                            <a:srgbClr val="000000"/>
                          </a:solidFill>
                          <a:effectLst/>
                          <a:latin typeface="Calibri" panose="020F0502020204030204" pitchFamily="34" charset="0"/>
                        </a:rPr>
                        <a:t>crentas</a:t>
                      </a:r>
                      <a:r>
                        <a:rPr lang="es-CO" sz="1400" b="0" i="0" u="none" strike="noStrike" dirty="0">
                          <a:solidFill>
                            <a:srgbClr val="000000"/>
                          </a:solidFill>
                          <a:effectLst/>
                          <a:latin typeface="Calibri" panose="020F0502020204030204" pitchFamily="34" charset="0"/>
                        </a:rPr>
                        <a:t> Proceso S.O: 13827 SID: 2786 Status: INACTIVE (0:9:47)  Maquina: ALCALDIA\AMR-PO</a:t>
                      </a:r>
                      <a:br>
                        <a:rPr lang="es-CO" sz="1400" b="0" i="0" u="none" strike="noStrike" dirty="0">
                          <a:solidFill>
                            <a:srgbClr val="000000"/>
                          </a:solidFill>
                          <a:effectLst/>
                          <a:latin typeface="Calibri" panose="020F0502020204030204" pitchFamily="34" charset="0"/>
                        </a:rPr>
                      </a:br>
                      <a:r>
                        <a:rPr lang="es-CO" sz="1400" b="0" i="0" u="none" strike="noStrike" dirty="0">
                          <a:solidFill>
                            <a:srgbClr val="000000"/>
                          </a:solidFill>
                          <a:effectLst/>
                          <a:latin typeface="Calibri" panose="020F0502020204030204" pitchFamily="34" charset="0"/>
                        </a:rPr>
                        <a:t>Objeto Bloqueado: DML for </a:t>
                      </a:r>
                      <a:r>
                        <a:rPr lang="es-CO" sz="1400" b="0" i="0" u="none" strike="noStrike" dirty="0" err="1">
                          <a:solidFill>
                            <a:srgbClr val="000000"/>
                          </a:solidFill>
                          <a:effectLst/>
                          <a:latin typeface="Calibri" panose="020F0502020204030204" pitchFamily="34" charset="0"/>
                        </a:rPr>
                        <a:t>Object</a:t>
                      </a:r>
                      <a:r>
                        <a:rPr lang="es-CO" sz="1400" b="0" i="0" u="none" strike="noStrike" dirty="0">
                          <a:solidFill>
                            <a:srgbClr val="000000"/>
                          </a:solidFill>
                          <a:effectLst/>
                          <a:latin typeface="Calibri" panose="020F0502020204030204" pitchFamily="34" charset="0"/>
                        </a:rPr>
                        <a:t> :TABLE: SAIMYR.SAIMYR_VALO_CUOTA_PAGO</a:t>
                      </a:r>
                      <a:br>
                        <a:rPr lang="es-CO" sz="1400" b="0" i="0" u="none" strike="noStrike" dirty="0">
                          <a:solidFill>
                            <a:srgbClr val="000000"/>
                          </a:solidFill>
                          <a:effectLst/>
                          <a:latin typeface="Calibri" panose="020F0502020204030204" pitchFamily="34" charset="0"/>
                        </a:rPr>
                      </a:br>
                      <a:r>
                        <a:rPr lang="es-CO" sz="1400" b="0" i="0" u="none" strike="noStrike" dirty="0">
                          <a:solidFill>
                            <a:srgbClr val="000000"/>
                          </a:solidFill>
                          <a:effectLst/>
                          <a:latin typeface="Calibri" panose="020F0502020204030204" pitchFamily="34" charset="0"/>
                        </a:rPr>
                        <a:t>....   Bloqueado BOSPINA  </a:t>
                      </a:r>
                      <a:r>
                        <a:rPr lang="es-CO" sz="1400" b="0" i="0" u="none" strike="noStrike" dirty="0" err="1">
                          <a:solidFill>
                            <a:srgbClr val="000000"/>
                          </a:solidFill>
                          <a:effectLst/>
                          <a:latin typeface="Calibri" panose="020F0502020204030204" pitchFamily="34" charset="0"/>
                        </a:rPr>
                        <a:t>bospina</a:t>
                      </a:r>
                      <a:r>
                        <a:rPr lang="es-CO" sz="1400" b="0" i="0" u="none" strike="noStrike" dirty="0">
                          <a:solidFill>
                            <a:srgbClr val="000000"/>
                          </a:solidFill>
                          <a:effectLst/>
                          <a:latin typeface="Calibri" panose="020F0502020204030204" pitchFamily="34" charset="0"/>
                        </a:rPr>
                        <a:t> Proceso_S.O:14023 SID: 2807 Status: ACTIVE (0:10:6)  Maquina: ALCALDIA\PC-11-</a:t>
                      </a:r>
                      <a:br>
                        <a:rPr lang="es-CO" sz="1400" b="0" i="0" u="none" strike="noStrike" dirty="0">
                          <a:solidFill>
                            <a:srgbClr val="000000"/>
                          </a:solidFill>
                          <a:effectLst/>
                          <a:latin typeface="Calibri" panose="020F0502020204030204" pitchFamily="34" charset="0"/>
                        </a:rPr>
                      </a:br>
                      <a:r>
                        <a:rPr lang="es-CO" sz="1400" b="0" i="0" u="none" strike="noStrike" dirty="0">
                          <a:solidFill>
                            <a:srgbClr val="000000"/>
                          </a:solidFill>
                          <a:effectLst/>
                          <a:latin typeface="Calibri" panose="020F0502020204030204" pitchFamily="34" charset="0"/>
                        </a:rPr>
                        <a:t>!!Sentencia en progreso: 313213462 @ DELETE FROM </a:t>
                      </a:r>
                      <a:r>
                        <a:rPr lang="es-CO" sz="1400" b="0" i="0" u="none" strike="noStrike" dirty="0" err="1">
                          <a:solidFill>
                            <a:srgbClr val="000000"/>
                          </a:solidFill>
                          <a:effectLst/>
                          <a:latin typeface="Calibri" panose="020F0502020204030204" pitchFamily="34" charset="0"/>
                        </a:rPr>
                        <a:t>saimyr_fac_fac</a:t>
                      </a:r>
                      <a:r>
                        <a:rPr lang="es-CO" sz="1400" b="0" i="0" u="none" strike="noStrike" dirty="0">
                          <a:solidFill>
                            <a:srgbClr val="000000"/>
                          </a:solidFill>
                          <a:effectLst/>
                          <a:latin typeface="Calibri" panose="020F0502020204030204" pitchFamily="34" charset="0"/>
                        </a:rPr>
                        <a:t> WHERE </a:t>
                      </a:r>
                      <a:r>
                        <a:rPr lang="es-CO" sz="1400" b="0" i="0" u="none" strike="noStrike" dirty="0" err="1">
                          <a:solidFill>
                            <a:srgbClr val="000000"/>
                          </a:solidFill>
                          <a:effectLst/>
                          <a:latin typeface="Calibri" panose="020F0502020204030204" pitchFamily="34" charset="0"/>
                        </a:rPr>
                        <a:t>cons_mpio</a:t>
                      </a:r>
                      <a:r>
                        <a:rPr lang="es-CO" sz="1400" b="0" i="0" u="none" strike="noStrike" dirty="0">
                          <a:solidFill>
                            <a:srgbClr val="000000"/>
                          </a:solidFill>
                          <a:effectLst/>
                          <a:latin typeface="Calibri" panose="020F0502020204030204" pitchFamily="34" charset="0"/>
                        </a:rPr>
                        <a:t> =:1 AND </a:t>
                      </a:r>
                      <a:r>
                        <a:rPr lang="es-CO" sz="1400" b="0" i="0" u="none" strike="noStrike" dirty="0" err="1">
                          <a:solidFill>
                            <a:srgbClr val="000000"/>
                          </a:solidFill>
                          <a:effectLst/>
                          <a:latin typeface="Calibri" panose="020F0502020204030204" pitchFamily="34" charset="0"/>
                        </a:rPr>
                        <a:t>uso_fac</a:t>
                      </a:r>
                      <a:r>
                        <a:rPr lang="es-CO" sz="1400" b="0" i="0" u="none" strike="noStrike" dirty="0">
                          <a:solidFill>
                            <a:srgbClr val="000000"/>
                          </a:solidFill>
                          <a:effectLst/>
                          <a:latin typeface="Calibri" panose="020F0502020204030204" pitchFamily="34" charset="0"/>
                        </a:rPr>
                        <a:t> =:2 AND </a:t>
                      </a:r>
                      <a:r>
                        <a:rPr lang="es-CO" sz="1400" b="0" i="0" u="none" strike="noStrike" dirty="0" err="1">
                          <a:solidFill>
                            <a:srgbClr val="000000"/>
                          </a:solidFill>
                          <a:effectLst/>
                          <a:latin typeface="Calibri" panose="020F0502020204030204" pitchFamily="34" charset="0"/>
                        </a:rPr>
                        <a:t>ano_fac</a:t>
                      </a:r>
                      <a:r>
                        <a:rPr lang="es-CO" sz="1400" b="0" i="0" u="none" strike="noStrike" dirty="0">
                          <a:solidFill>
                            <a:srgbClr val="000000"/>
                          </a:solidFill>
                          <a:effectLst/>
                          <a:latin typeface="Calibri" panose="020F0502020204030204" pitchFamily="34" charset="0"/>
                        </a:rPr>
                        <a:t> =:3 AND número =:4</a:t>
                      </a:r>
                    </a:p>
                  </a:txBody>
                  <a:tcPr marL="72000"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1" i="0" u="none" strike="noStrike">
                          <a:solidFill>
                            <a:srgbClr val="000000"/>
                          </a:solidFill>
                          <a:effectLst/>
                          <a:latin typeface="Calibri" panose="020F0502020204030204" pitchFamily="34" charset="0"/>
                        </a:rPr>
                        <a:t>Soporte</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0" i="0" u="none" strike="noStrike" dirty="0">
                          <a:solidFill>
                            <a:srgbClr val="000000"/>
                          </a:solidFill>
                          <a:effectLst/>
                          <a:latin typeface="Calibri" panose="020F0502020204030204" pitchFamily="34" charset="0"/>
                        </a:rPr>
                        <a:t>0,25</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03832172"/>
                  </a:ext>
                </a:extLst>
              </a:tr>
              <a:tr h="337661">
                <a:tc>
                  <a:txBody>
                    <a:bodyPr/>
                    <a:lstStyle/>
                    <a:p>
                      <a:pPr algn="ctr" fontAlgn="ctr"/>
                      <a:r>
                        <a:rPr lang="es-CO" sz="1400" b="1" i="0" u="none" strike="noStrike" dirty="0">
                          <a:solidFill>
                            <a:srgbClr val="000000"/>
                          </a:solidFill>
                          <a:effectLst/>
                          <a:latin typeface="Calibri" panose="020F0502020204030204" pitchFamily="34" charset="0"/>
                        </a:rPr>
                        <a:t>20/11/2023</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1400" b="0" i="0" u="none" strike="noStrike" dirty="0">
                          <a:solidFill>
                            <a:srgbClr val="000000"/>
                          </a:solidFill>
                          <a:effectLst/>
                          <a:latin typeface="Calibri" panose="020F0502020204030204" pitchFamily="34" charset="0"/>
                        </a:rPr>
                        <a:t>Alerta DB [RIONEGRO][Oracle][sfamrosv01][orario]: 2023-11-20 13:13, bloqueos ...</a:t>
                      </a:r>
                      <a:r>
                        <a:rPr lang="es-CO" sz="1400" b="0" i="0" u="none" strike="noStrike" dirty="0" err="1">
                          <a:solidFill>
                            <a:srgbClr val="000000"/>
                          </a:solidFill>
                          <a:effectLst/>
                          <a:latin typeface="Calibri" panose="020F0502020204030204" pitchFamily="34" charset="0"/>
                        </a:rPr>
                        <a:t>Situacion</a:t>
                      </a:r>
                      <a:r>
                        <a:rPr lang="es-CO" sz="1400" b="0" i="0" u="none" strike="noStrike" dirty="0">
                          <a:solidFill>
                            <a:srgbClr val="000000"/>
                          </a:solidFill>
                          <a:effectLst/>
                          <a:latin typeface="Calibri" panose="020F0502020204030204" pitchFamily="34" charset="0"/>
                        </a:rPr>
                        <a:t> de </a:t>
                      </a:r>
                      <a:r>
                        <a:rPr lang="es-CO" sz="1400" b="0" i="0" u="none" strike="noStrike" dirty="0" err="1">
                          <a:solidFill>
                            <a:srgbClr val="000000"/>
                          </a:solidFill>
                          <a:effectLst/>
                          <a:latin typeface="Calibri" panose="020F0502020204030204" pitchFamily="34" charset="0"/>
                        </a:rPr>
                        <a:t>sesion</a:t>
                      </a:r>
                      <a:r>
                        <a:rPr lang="es-CO" sz="1400" b="0" i="0" u="none" strike="noStrike" dirty="0">
                          <a:solidFill>
                            <a:srgbClr val="000000"/>
                          </a:solidFill>
                          <a:effectLst/>
                          <a:latin typeface="Calibri" panose="020F0502020204030204" pitchFamily="34" charset="0"/>
                        </a:rPr>
                        <a:t>(es) bloqueada(s) detectada ( permanente por más de 60 segundos ). Se debe revisar la vigencia de la alerta y tomar </a:t>
                      </a:r>
                      <a:r>
                        <a:rPr lang="es-CO" sz="1400" b="0" i="0" u="none" strike="noStrike" dirty="0" err="1">
                          <a:solidFill>
                            <a:srgbClr val="000000"/>
                          </a:solidFill>
                          <a:effectLst/>
                          <a:latin typeface="Calibri" panose="020F0502020204030204" pitchFamily="34" charset="0"/>
                        </a:rPr>
                        <a:t>accion</a:t>
                      </a:r>
                      <a:r>
                        <a:rPr lang="es-CO" sz="1400" b="0" i="0" u="none" strike="noStrike" dirty="0">
                          <a:solidFill>
                            <a:srgbClr val="000000"/>
                          </a:solidFill>
                          <a:effectLst/>
                          <a:latin typeface="Calibri" panose="020F0502020204030204" pitchFamily="34" charset="0"/>
                        </a:rPr>
                        <a:t> correctiva.</a:t>
                      </a:r>
                      <a:br>
                        <a:rPr lang="es-CO" sz="1400" b="0" i="0" u="none" strike="noStrike" dirty="0">
                          <a:solidFill>
                            <a:srgbClr val="000000"/>
                          </a:solidFill>
                          <a:effectLst/>
                          <a:latin typeface="Calibri" panose="020F0502020204030204" pitchFamily="34" charset="0"/>
                        </a:rPr>
                      </a:br>
                      <a:r>
                        <a:rPr lang="es-CO" sz="1400" b="0" i="0" u="none" strike="noStrike" dirty="0">
                          <a:solidFill>
                            <a:srgbClr val="000000"/>
                          </a:solidFill>
                          <a:effectLst/>
                          <a:latin typeface="Calibri" panose="020F0502020204030204" pitchFamily="34" charset="0"/>
                        </a:rPr>
                        <a:t>Bloqueando  JNORENAM  </a:t>
                      </a:r>
                      <a:r>
                        <a:rPr lang="es-CO" sz="1400" b="0" i="0" u="none" strike="noStrike" dirty="0" err="1">
                          <a:solidFill>
                            <a:srgbClr val="000000"/>
                          </a:solidFill>
                          <a:effectLst/>
                          <a:latin typeface="Calibri" panose="020F0502020204030204" pitchFamily="34" charset="0"/>
                        </a:rPr>
                        <a:t>janorena</a:t>
                      </a:r>
                      <a:r>
                        <a:rPr lang="es-CO" sz="1400" b="0" i="0" u="none" strike="noStrike" dirty="0">
                          <a:solidFill>
                            <a:srgbClr val="000000"/>
                          </a:solidFill>
                          <a:effectLst/>
                          <a:latin typeface="Calibri" panose="020F0502020204030204" pitchFamily="34" charset="0"/>
                        </a:rPr>
                        <a:t> Proceso S.O: 1012 SID: 1771 Status: INACTIVE (0:32:27)  Maquina: ALCALDIA\AMR-SI</a:t>
                      </a:r>
                      <a:br>
                        <a:rPr lang="es-CO" sz="1400" b="0" i="0" u="none" strike="noStrike" dirty="0">
                          <a:solidFill>
                            <a:srgbClr val="000000"/>
                          </a:solidFill>
                          <a:effectLst/>
                          <a:latin typeface="Calibri" panose="020F0502020204030204" pitchFamily="34" charset="0"/>
                        </a:rPr>
                      </a:br>
                      <a:r>
                        <a:rPr lang="es-CO" sz="1400" b="0" i="0" u="none" strike="noStrike" dirty="0">
                          <a:solidFill>
                            <a:srgbClr val="000000"/>
                          </a:solidFill>
                          <a:effectLst/>
                          <a:latin typeface="Calibri" panose="020F0502020204030204" pitchFamily="34" charset="0"/>
                        </a:rPr>
                        <a:t>Objeto Bloqueado: </a:t>
                      </a:r>
                      <a:r>
                        <a:rPr lang="es-CO" sz="1400" b="0" i="0" u="none" strike="noStrike" dirty="0" err="1">
                          <a:solidFill>
                            <a:srgbClr val="000000"/>
                          </a:solidFill>
                          <a:effectLst/>
                          <a:latin typeface="Calibri" panose="020F0502020204030204" pitchFamily="34" charset="0"/>
                        </a:rPr>
                        <a:t>Transaction</a:t>
                      </a:r>
                      <a:r>
                        <a:rPr lang="es-CO" sz="1400" b="0" i="0" u="none" strike="noStrike" dirty="0">
                          <a:solidFill>
                            <a:srgbClr val="000000"/>
                          </a:solidFill>
                          <a:effectLst/>
                          <a:latin typeface="Calibri" panose="020F0502020204030204" pitchFamily="34" charset="0"/>
                        </a:rPr>
                        <a:t> for </a:t>
                      </a:r>
                      <a:r>
                        <a:rPr lang="es-CO" sz="1400" b="0" i="0" u="none" strike="noStrike" dirty="0" err="1">
                          <a:solidFill>
                            <a:srgbClr val="000000"/>
                          </a:solidFill>
                          <a:effectLst/>
                          <a:latin typeface="Calibri" panose="020F0502020204030204" pitchFamily="34" charset="0"/>
                        </a:rPr>
                        <a:t>Object</a:t>
                      </a:r>
                      <a:r>
                        <a:rPr lang="es-CO" sz="1400" b="0" i="0" u="none" strike="noStrike" dirty="0">
                          <a:solidFill>
                            <a:srgbClr val="000000"/>
                          </a:solidFill>
                          <a:effectLst/>
                          <a:latin typeface="Calibri" panose="020F0502020204030204" pitchFamily="34" charset="0"/>
                        </a:rPr>
                        <a:t> :TABLE: SAIMYR.SAIMYR_CAG_MANZANA - valido Bloqueo y procedo a matar la </a:t>
                      </a:r>
                      <a:r>
                        <a:rPr lang="es-CO" sz="1400" b="0" i="0" u="none" strike="noStrike" dirty="0" err="1">
                          <a:solidFill>
                            <a:srgbClr val="000000"/>
                          </a:solidFill>
                          <a:effectLst/>
                          <a:latin typeface="Calibri" panose="020F0502020204030204" pitchFamily="34" charset="0"/>
                        </a:rPr>
                        <a:t>sesion</a:t>
                      </a:r>
                      <a:r>
                        <a:rPr lang="es-CO" sz="1400" b="0" i="0" u="none" strike="noStrike" dirty="0">
                          <a:solidFill>
                            <a:srgbClr val="000000"/>
                          </a:solidFill>
                          <a:effectLst/>
                          <a:latin typeface="Calibri" panose="020F0502020204030204" pitchFamily="34" charset="0"/>
                        </a:rPr>
                        <a:t> bloqueante </a:t>
                      </a:r>
                    </a:p>
                  </a:txBody>
                  <a:tcPr marL="72000"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1" i="0" u="none" strike="noStrike">
                          <a:solidFill>
                            <a:srgbClr val="000000"/>
                          </a:solidFill>
                          <a:effectLst/>
                          <a:latin typeface="Calibri" panose="020F0502020204030204" pitchFamily="34" charset="0"/>
                        </a:rPr>
                        <a:t>Soporte</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0" i="0" u="none" strike="noStrike" dirty="0">
                          <a:solidFill>
                            <a:srgbClr val="000000"/>
                          </a:solidFill>
                          <a:effectLst/>
                          <a:latin typeface="Calibri" panose="020F0502020204030204" pitchFamily="34" charset="0"/>
                        </a:rPr>
                        <a:t>0,25</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30482511"/>
                  </a:ext>
                </a:extLst>
              </a:tr>
              <a:tr h="399455">
                <a:tc>
                  <a:txBody>
                    <a:bodyPr/>
                    <a:lstStyle/>
                    <a:p>
                      <a:pPr algn="ctr" fontAlgn="ctr"/>
                      <a:r>
                        <a:rPr lang="es-CO" sz="1400" b="1" i="0" u="none" strike="noStrike">
                          <a:solidFill>
                            <a:srgbClr val="000000"/>
                          </a:solidFill>
                          <a:effectLst/>
                          <a:latin typeface="Calibri" panose="020F0502020204030204" pitchFamily="34" charset="0"/>
                        </a:rPr>
                        <a:t>21/11/2023</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1400" b="0" i="0" u="none" strike="noStrike" dirty="0">
                          <a:solidFill>
                            <a:srgbClr val="000000"/>
                          </a:solidFill>
                          <a:effectLst/>
                          <a:latin typeface="Calibri" panose="020F0502020204030204" pitchFamily="34" charset="0"/>
                        </a:rPr>
                        <a:t>Alerta DB [RIONEGRO][Oracle][sfamrosv01][orario]: 2023-11-21 11:33, bloqueos ...</a:t>
                      </a:r>
                      <a:r>
                        <a:rPr lang="es-CO" sz="1400" b="0" i="0" u="none" strike="noStrike" dirty="0" err="1">
                          <a:solidFill>
                            <a:srgbClr val="000000"/>
                          </a:solidFill>
                          <a:effectLst/>
                          <a:latin typeface="Calibri" panose="020F0502020204030204" pitchFamily="34" charset="0"/>
                        </a:rPr>
                        <a:t>Situacion</a:t>
                      </a:r>
                      <a:r>
                        <a:rPr lang="es-CO" sz="1400" b="0" i="0" u="none" strike="noStrike" dirty="0">
                          <a:solidFill>
                            <a:srgbClr val="000000"/>
                          </a:solidFill>
                          <a:effectLst/>
                          <a:latin typeface="Calibri" panose="020F0502020204030204" pitchFamily="34" charset="0"/>
                        </a:rPr>
                        <a:t> de </a:t>
                      </a:r>
                      <a:r>
                        <a:rPr lang="es-CO" sz="1400" b="0" i="0" u="none" strike="noStrike" dirty="0" err="1">
                          <a:solidFill>
                            <a:srgbClr val="000000"/>
                          </a:solidFill>
                          <a:effectLst/>
                          <a:latin typeface="Calibri" panose="020F0502020204030204" pitchFamily="34" charset="0"/>
                        </a:rPr>
                        <a:t>sesion</a:t>
                      </a:r>
                      <a:r>
                        <a:rPr lang="es-CO" sz="1400" b="0" i="0" u="none" strike="noStrike" dirty="0">
                          <a:solidFill>
                            <a:srgbClr val="000000"/>
                          </a:solidFill>
                          <a:effectLst/>
                          <a:latin typeface="Calibri" panose="020F0502020204030204" pitchFamily="34" charset="0"/>
                        </a:rPr>
                        <a:t>(es) bloqueada(s) detectada ( permanente por más de 60 segundos ). Se debe revisar la vigencia de la alerta y tomar </a:t>
                      </a:r>
                      <a:r>
                        <a:rPr lang="es-CO" sz="1400" b="0" i="0" u="none" strike="noStrike" dirty="0" err="1">
                          <a:solidFill>
                            <a:srgbClr val="000000"/>
                          </a:solidFill>
                          <a:effectLst/>
                          <a:latin typeface="Calibri" panose="020F0502020204030204" pitchFamily="34" charset="0"/>
                        </a:rPr>
                        <a:t>accion</a:t>
                      </a:r>
                      <a:r>
                        <a:rPr lang="es-CO" sz="1400" b="0" i="0" u="none" strike="noStrike" dirty="0">
                          <a:solidFill>
                            <a:srgbClr val="000000"/>
                          </a:solidFill>
                          <a:effectLst/>
                          <a:latin typeface="Calibri" panose="020F0502020204030204" pitchFamily="34" charset="0"/>
                        </a:rPr>
                        <a:t> correctiva.</a:t>
                      </a:r>
                      <a:br>
                        <a:rPr lang="es-CO" sz="1400" b="0" i="0" u="none" strike="noStrike" dirty="0">
                          <a:solidFill>
                            <a:srgbClr val="000000"/>
                          </a:solidFill>
                          <a:effectLst/>
                          <a:latin typeface="Calibri" panose="020F0502020204030204" pitchFamily="34" charset="0"/>
                        </a:rPr>
                      </a:br>
                      <a:r>
                        <a:rPr lang="es-CO" sz="1400" b="0" i="0" u="none" strike="noStrike" dirty="0">
                          <a:solidFill>
                            <a:srgbClr val="000000"/>
                          </a:solidFill>
                          <a:effectLst/>
                          <a:latin typeface="Calibri" panose="020F0502020204030204" pitchFamily="34" charset="0"/>
                        </a:rPr>
                        <a:t>Bloqueando  BOSPINA  </a:t>
                      </a:r>
                      <a:r>
                        <a:rPr lang="es-CO" sz="1400" b="0" i="0" u="none" strike="noStrike" dirty="0" err="1">
                          <a:solidFill>
                            <a:srgbClr val="000000"/>
                          </a:solidFill>
                          <a:effectLst/>
                          <a:latin typeface="Calibri" panose="020F0502020204030204" pitchFamily="34" charset="0"/>
                        </a:rPr>
                        <a:t>bospina</a:t>
                      </a:r>
                      <a:r>
                        <a:rPr lang="es-CO" sz="1400" b="0" i="0" u="none" strike="noStrike" dirty="0">
                          <a:solidFill>
                            <a:srgbClr val="000000"/>
                          </a:solidFill>
                          <a:effectLst/>
                          <a:latin typeface="Calibri" panose="020F0502020204030204" pitchFamily="34" charset="0"/>
                        </a:rPr>
                        <a:t> Proceso S.O: 24870 SID: 2306 Status: INACTIVE (0:7:16)  Maquina: ALCALDIA\PC-11-</a:t>
                      </a:r>
                      <a:br>
                        <a:rPr lang="es-CO" sz="1400" b="0" i="0" u="none" strike="noStrike" dirty="0">
                          <a:solidFill>
                            <a:srgbClr val="000000"/>
                          </a:solidFill>
                          <a:effectLst/>
                          <a:latin typeface="Calibri" panose="020F0502020204030204" pitchFamily="34" charset="0"/>
                        </a:rPr>
                      </a:br>
                      <a:r>
                        <a:rPr lang="es-CO" sz="1400" b="0" i="0" u="none" strike="noStrike" dirty="0">
                          <a:solidFill>
                            <a:srgbClr val="000000"/>
                          </a:solidFill>
                          <a:effectLst/>
                          <a:latin typeface="Calibri" panose="020F0502020204030204" pitchFamily="34" charset="0"/>
                        </a:rPr>
                        <a:t>Objeto Bloqueado: </a:t>
                      </a:r>
                      <a:r>
                        <a:rPr lang="es-CO" sz="1400" b="0" i="0" u="none" strike="noStrike" dirty="0" err="1">
                          <a:solidFill>
                            <a:srgbClr val="000000"/>
                          </a:solidFill>
                          <a:effectLst/>
                          <a:latin typeface="Calibri" panose="020F0502020204030204" pitchFamily="34" charset="0"/>
                        </a:rPr>
                        <a:t>Transaction</a:t>
                      </a:r>
                      <a:r>
                        <a:rPr lang="es-CO" sz="1400" b="0" i="0" u="none" strike="noStrike" dirty="0">
                          <a:solidFill>
                            <a:srgbClr val="000000"/>
                          </a:solidFill>
                          <a:effectLst/>
                          <a:latin typeface="Calibri" panose="020F0502020204030204" pitchFamily="34" charset="0"/>
                        </a:rPr>
                        <a:t> for </a:t>
                      </a:r>
                      <a:r>
                        <a:rPr lang="es-CO" sz="1400" b="0" i="0" u="none" strike="noStrike" dirty="0" err="1">
                          <a:solidFill>
                            <a:srgbClr val="000000"/>
                          </a:solidFill>
                          <a:effectLst/>
                          <a:latin typeface="Calibri" panose="020F0502020204030204" pitchFamily="34" charset="0"/>
                        </a:rPr>
                        <a:t>Object</a:t>
                      </a:r>
                      <a:r>
                        <a:rPr lang="es-CO" sz="1400" b="0" i="0" u="none" strike="noStrike" dirty="0">
                          <a:solidFill>
                            <a:srgbClr val="000000"/>
                          </a:solidFill>
                          <a:effectLst/>
                          <a:latin typeface="Calibri" panose="020F0502020204030204" pitchFamily="34" charset="0"/>
                        </a:rPr>
                        <a:t> :TABLE: SAIMYR.SAIMYR_CAG_PRED_PERS</a:t>
                      </a:r>
                      <a:br>
                        <a:rPr lang="es-CO" sz="1400" b="0" i="0" u="none" strike="noStrike" dirty="0">
                          <a:solidFill>
                            <a:srgbClr val="000000"/>
                          </a:solidFill>
                          <a:effectLst/>
                          <a:latin typeface="Calibri" panose="020F0502020204030204" pitchFamily="34" charset="0"/>
                        </a:rPr>
                      </a:br>
                      <a:r>
                        <a:rPr lang="es-CO" sz="1400" b="0" i="0" u="none" strike="noStrike" dirty="0">
                          <a:solidFill>
                            <a:srgbClr val="000000"/>
                          </a:solidFill>
                          <a:effectLst/>
                          <a:latin typeface="Calibri" panose="020F0502020204030204" pitchFamily="34" charset="0"/>
                        </a:rPr>
                        <a:t>....   Bloqueado BOSPINA  </a:t>
                      </a:r>
                      <a:r>
                        <a:rPr lang="es-CO" sz="1400" b="0" i="0" u="none" strike="noStrike" dirty="0" err="1">
                          <a:solidFill>
                            <a:srgbClr val="000000"/>
                          </a:solidFill>
                          <a:effectLst/>
                          <a:latin typeface="Calibri" panose="020F0502020204030204" pitchFamily="34" charset="0"/>
                        </a:rPr>
                        <a:t>bospina</a:t>
                      </a:r>
                      <a:r>
                        <a:rPr lang="es-CO" sz="1400" b="0" i="0" u="none" strike="noStrike" dirty="0">
                          <a:solidFill>
                            <a:srgbClr val="000000"/>
                          </a:solidFill>
                          <a:effectLst/>
                          <a:latin typeface="Calibri" panose="020F0502020204030204" pitchFamily="34" charset="0"/>
                        </a:rPr>
                        <a:t> Proceso_S.O:8247 SID: 1302 Status: ACTIVE (0:2:18)  Maquina: ALCALDIA\PC-11- Al momento de entrar a validar ya el bloqueo no se encuentra. </a:t>
                      </a:r>
                    </a:p>
                  </a:txBody>
                  <a:tcPr marL="72000"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1" i="0" u="none" strike="noStrike">
                          <a:solidFill>
                            <a:srgbClr val="000000"/>
                          </a:solidFill>
                          <a:effectLst/>
                          <a:latin typeface="Calibri" panose="020F0502020204030204" pitchFamily="34" charset="0"/>
                        </a:rPr>
                        <a:t>Soporte</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0" i="0" u="none" strike="noStrike" dirty="0">
                          <a:solidFill>
                            <a:srgbClr val="000000"/>
                          </a:solidFill>
                          <a:effectLst/>
                          <a:latin typeface="Calibri" panose="020F0502020204030204" pitchFamily="34" charset="0"/>
                        </a:rPr>
                        <a:t>0,17</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83464640"/>
                  </a:ext>
                </a:extLst>
              </a:tr>
            </a:tbl>
          </a:graphicData>
        </a:graphic>
      </p:graphicFrame>
    </p:spTree>
    <p:extLst>
      <p:ext uri="{BB962C8B-B14F-4D97-AF65-F5344CB8AC3E}">
        <p14:creationId xmlns:p14="http://schemas.microsoft.com/office/powerpoint/2010/main" val="295131492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2CC030-2BC6-4E86-B86E-840CE058FABD}"/>
              </a:ext>
            </a:extLst>
          </p:cNvPr>
          <p:cNvSpPr>
            <a:spLocks noGrp="1"/>
          </p:cNvSpPr>
          <p:nvPr>
            <p:ph type="title"/>
          </p:nvPr>
        </p:nvSpPr>
        <p:spPr>
          <a:xfrm>
            <a:off x="504534" y="325880"/>
            <a:ext cx="4590134" cy="534505"/>
          </a:xfrm>
        </p:spPr>
        <p:txBody>
          <a:bodyPr>
            <a:normAutofit fontScale="90000"/>
          </a:bodyPr>
          <a:lstStyle/>
          <a:p>
            <a:r>
              <a:rPr lang="es-CO" sz="3600" b="1" dirty="0"/>
              <a:t>Detalle horas NOVIEMBRE</a:t>
            </a:r>
          </a:p>
        </p:txBody>
      </p:sp>
      <p:graphicFrame>
        <p:nvGraphicFramePr>
          <p:cNvPr id="3" name="Tabla 2">
            <a:extLst>
              <a:ext uri="{FF2B5EF4-FFF2-40B4-BE49-F238E27FC236}">
                <a16:creationId xmlns:a16="http://schemas.microsoft.com/office/drawing/2014/main" id="{B11C0941-6CA0-7DA1-14FB-50104F3CF6F7}"/>
              </a:ext>
            </a:extLst>
          </p:cNvPr>
          <p:cNvGraphicFramePr>
            <a:graphicFrameLocks noGrp="1"/>
          </p:cNvGraphicFramePr>
          <p:nvPr>
            <p:extLst>
              <p:ext uri="{D42A27DB-BD31-4B8C-83A1-F6EECF244321}">
                <p14:modId xmlns:p14="http://schemas.microsoft.com/office/powerpoint/2010/main" val="2398498108"/>
              </p:ext>
            </p:extLst>
          </p:nvPr>
        </p:nvGraphicFramePr>
        <p:xfrm>
          <a:off x="401304" y="1068575"/>
          <a:ext cx="11444953" cy="4705278"/>
        </p:xfrm>
        <a:graphic>
          <a:graphicData uri="http://schemas.openxmlformats.org/drawingml/2006/table">
            <a:tbl>
              <a:tblPr/>
              <a:tblGrid>
                <a:gridCol w="998621">
                  <a:extLst>
                    <a:ext uri="{9D8B030D-6E8A-4147-A177-3AD203B41FA5}">
                      <a16:colId xmlns:a16="http://schemas.microsoft.com/office/drawing/2014/main" val="3332066116"/>
                    </a:ext>
                  </a:extLst>
                </a:gridCol>
                <a:gridCol w="8453759">
                  <a:extLst>
                    <a:ext uri="{9D8B030D-6E8A-4147-A177-3AD203B41FA5}">
                      <a16:colId xmlns:a16="http://schemas.microsoft.com/office/drawing/2014/main" val="4243019893"/>
                    </a:ext>
                  </a:extLst>
                </a:gridCol>
                <a:gridCol w="1299590">
                  <a:extLst>
                    <a:ext uri="{9D8B030D-6E8A-4147-A177-3AD203B41FA5}">
                      <a16:colId xmlns:a16="http://schemas.microsoft.com/office/drawing/2014/main" val="4026897211"/>
                    </a:ext>
                  </a:extLst>
                </a:gridCol>
                <a:gridCol w="692983">
                  <a:extLst>
                    <a:ext uri="{9D8B030D-6E8A-4147-A177-3AD203B41FA5}">
                      <a16:colId xmlns:a16="http://schemas.microsoft.com/office/drawing/2014/main" val="3596513440"/>
                    </a:ext>
                  </a:extLst>
                </a:gridCol>
              </a:tblGrid>
              <a:tr h="128002">
                <a:tc>
                  <a:txBody>
                    <a:bodyPr/>
                    <a:lstStyle/>
                    <a:p>
                      <a:pPr algn="ctr" fontAlgn="ctr"/>
                      <a:r>
                        <a:rPr lang="es-CO" sz="1400" b="1" i="0" u="none" strike="noStrike" dirty="0">
                          <a:solidFill>
                            <a:srgbClr val="000000"/>
                          </a:solidFill>
                          <a:effectLst/>
                          <a:latin typeface="Calibri" panose="020F0502020204030204" pitchFamily="34" charset="0"/>
                        </a:rPr>
                        <a:t>21/11/2023</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1400" b="0" i="0" u="none" strike="noStrike" dirty="0">
                          <a:solidFill>
                            <a:srgbClr val="000000"/>
                          </a:solidFill>
                          <a:effectLst/>
                          <a:latin typeface="Calibri" panose="020F0502020204030204" pitchFamily="34" charset="0"/>
                        </a:rPr>
                        <a:t>Alerta DB [RIONEGRO][Oracle][sfamrosv01][orario]: 2023-11-21 14:03, bloqueos ...Bloqueando  MCMARTIN  </a:t>
                      </a:r>
                      <a:r>
                        <a:rPr lang="es-CO" sz="1400" b="0" i="0" u="none" strike="noStrike" dirty="0" err="1">
                          <a:solidFill>
                            <a:srgbClr val="000000"/>
                          </a:solidFill>
                          <a:effectLst/>
                          <a:latin typeface="Calibri" panose="020F0502020204030204" pitchFamily="34" charset="0"/>
                        </a:rPr>
                        <a:t>mcmartinez</a:t>
                      </a:r>
                      <a:r>
                        <a:rPr lang="es-CO" sz="1400" b="0" i="0" u="none" strike="noStrike" dirty="0">
                          <a:solidFill>
                            <a:srgbClr val="000000"/>
                          </a:solidFill>
                          <a:effectLst/>
                          <a:latin typeface="Calibri" panose="020F0502020204030204" pitchFamily="34" charset="0"/>
                        </a:rPr>
                        <a:t> Proceso S.O: 26792 SID: 2540 Status:  INACTIVE</a:t>
                      </a:r>
                    </a:p>
                  </a:txBody>
                  <a:tcPr marL="72000"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1" i="0" u="none" strike="noStrike" dirty="0">
                          <a:solidFill>
                            <a:srgbClr val="000000"/>
                          </a:solidFill>
                          <a:effectLst/>
                          <a:latin typeface="Calibri" panose="020F0502020204030204" pitchFamily="34" charset="0"/>
                        </a:rPr>
                        <a:t>Soporte</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0" i="0" u="none" strike="noStrike" dirty="0">
                          <a:solidFill>
                            <a:srgbClr val="000000"/>
                          </a:solidFill>
                          <a:effectLst/>
                          <a:latin typeface="Calibri" panose="020F0502020204030204" pitchFamily="34" charset="0"/>
                        </a:rPr>
                        <a:t>0,25</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59750278"/>
                  </a:ext>
                </a:extLst>
              </a:tr>
              <a:tr h="128002">
                <a:tc>
                  <a:txBody>
                    <a:bodyPr/>
                    <a:lstStyle/>
                    <a:p>
                      <a:pPr algn="ctr" fontAlgn="ctr"/>
                      <a:r>
                        <a:rPr lang="es-CO" sz="1400" b="1" i="0" u="none" strike="noStrike">
                          <a:solidFill>
                            <a:srgbClr val="000000"/>
                          </a:solidFill>
                          <a:effectLst/>
                          <a:latin typeface="Calibri" panose="020F0502020204030204" pitchFamily="34" charset="0"/>
                        </a:rPr>
                        <a:t>21/11/2023</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MX" sz="1400" b="0" i="0" u="none" strike="noStrike" dirty="0">
                          <a:solidFill>
                            <a:srgbClr val="000000"/>
                          </a:solidFill>
                          <a:effectLst/>
                          <a:latin typeface="Calibri" panose="020F0502020204030204" pitchFamily="34" charset="0"/>
                        </a:rPr>
                        <a:t>Revisión alerta sfamrosv03 is in </a:t>
                      </a:r>
                      <a:r>
                        <a:rPr lang="es-MX" sz="1400" b="0" i="0" u="none" strike="noStrike" dirty="0" err="1">
                          <a:solidFill>
                            <a:srgbClr val="000000"/>
                          </a:solidFill>
                          <a:effectLst/>
                          <a:latin typeface="Calibri" panose="020F0502020204030204" pitchFamily="34" charset="0"/>
                        </a:rPr>
                        <a:t>Trouble</a:t>
                      </a:r>
                      <a:br>
                        <a:rPr lang="es-MX" sz="1400" b="0" i="0" u="none" strike="noStrike" dirty="0">
                          <a:solidFill>
                            <a:srgbClr val="000000"/>
                          </a:solidFill>
                          <a:effectLst/>
                          <a:latin typeface="Calibri" panose="020F0502020204030204" pitchFamily="34" charset="0"/>
                        </a:rPr>
                      </a:br>
                      <a:r>
                        <a:rPr lang="es-MX" sz="1400" b="0" i="0" u="none" strike="noStrike" dirty="0">
                          <a:solidFill>
                            <a:srgbClr val="000000"/>
                          </a:solidFill>
                          <a:effectLst/>
                          <a:latin typeface="Calibri" panose="020F0502020204030204" pitchFamily="34" charset="0"/>
                        </a:rPr>
                        <a:t>Validación de procesos consumiendo memoria swap.</a:t>
                      </a:r>
                    </a:p>
                  </a:txBody>
                  <a:tcPr marL="72000"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1" i="0" u="none" strike="noStrike">
                          <a:solidFill>
                            <a:srgbClr val="000000"/>
                          </a:solidFill>
                          <a:effectLst/>
                          <a:latin typeface="Calibri" panose="020F0502020204030204" pitchFamily="34" charset="0"/>
                        </a:rPr>
                        <a:t>Soporte</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0" i="0" u="none" strike="noStrike" dirty="0">
                          <a:solidFill>
                            <a:srgbClr val="000000"/>
                          </a:solidFill>
                          <a:effectLst/>
                          <a:latin typeface="Calibri" panose="020F0502020204030204" pitchFamily="34" charset="0"/>
                        </a:rPr>
                        <a:t>0,50</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6848513"/>
                  </a:ext>
                </a:extLst>
              </a:tr>
              <a:tr h="90485">
                <a:tc>
                  <a:txBody>
                    <a:bodyPr/>
                    <a:lstStyle/>
                    <a:p>
                      <a:pPr algn="ctr" fontAlgn="ctr"/>
                      <a:r>
                        <a:rPr lang="es-CO" sz="1400" b="1" i="0" u="none" strike="noStrike">
                          <a:solidFill>
                            <a:srgbClr val="000000"/>
                          </a:solidFill>
                          <a:effectLst/>
                          <a:latin typeface="Calibri" panose="020F0502020204030204" pitchFamily="34" charset="0"/>
                        </a:rPr>
                        <a:t>22/11/2023</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MX" sz="1400" b="0" i="0" u="none" strike="noStrike" dirty="0">
                          <a:solidFill>
                            <a:srgbClr val="000000"/>
                          </a:solidFill>
                          <a:effectLst/>
                          <a:latin typeface="Calibri" panose="020F0502020204030204" pitchFamily="34" charset="0"/>
                        </a:rPr>
                        <a:t>Depuración piezas de backup .</a:t>
                      </a:r>
                      <a:r>
                        <a:rPr lang="es-MX" sz="1400" b="0" i="0" u="none" strike="noStrike" dirty="0" err="1">
                          <a:solidFill>
                            <a:srgbClr val="000000"/>
                          </a:solidFill>
                          <a:effectLst/>
                          <a:latin typeface="Calibri" panose="020F0502020204030204" pitchFamily="34" charset="0"/>
                        </a:rPr>
                        <a:t>dmp</a:t>
                      </a:r>
                      <a:r>
                        <a:rPr lang="es-MX" sz="1400" b="0" i="0" u="none" strike="noStrike" dirty="0">
                          <a:solidFill>
                            <a:srgbClr val="000000"/>
                          </a:solidFill>
                          <a:effectLst/>
                          <a:latin typeface="Calibri" panose="020F0502020204030204" pitchFamily="34" charset="0"/>
                        </a:rPr>
                        <a:t> obsoletas de la unidad compartida </a:t>
                      </a:r>
                      <a:r>
                        <a:rPr lang="es-MX" sz="1400" b="0" i="0" u="none" strike="noStrike" dirty="0" err="1">
                          <a:solidFill>
                            <a:srgbClr val="000000"/>
                          </a:solidFill>
                          <a:effectLst/>
                          <a:latin typeface="Calibri" panose="020F0502020204030204" pitchFamily="34" charset="0"/>
                        </a:rPr>
                        <a:t>nas</a:t>
                      </a:r>
                      <a:r>
                        <a:rPr lang="es-MX" sz="1400" b="0" i="0" u="none" strike="noStrike" dirty="0">
                          <a:solidFill>
                            <a:srgbClr val="000000"/>
                          </a:solidFill>
                          <a:effectLst/>
                          <a:latin typeface="Calibri" panose="020F0502020204030204" pitchFamily="34" charset="0"/>
                        </a:rPr>
                        <a:t> /</a:t>
                      </a:r>
                      <a:r>
                        <a:rPr lang="es-MX" sz="1400" b="0" i="0" u="none" strike="noStrike" dirty="0" err="1">
                          <a:solidFill>
                            <a:srgbClr val="000000"/>
                          </a:solidFill>
                          <a:effectLst/>
                          <a:latin typeface="Calibri" panose="020F0502020204030204" pitchFamily="34" charset="0"/>
                        </a:rPr>
                        <a:t>nas_backup</a:t>
                      </a:r>
                      <a:r>
                        <a:rPr lang="es-MX" sz="1400" b="0" i="0" u="none" strike="noStrike" dirty="0">
                          <a:solidFill>
                            <a:srgbClr val="000000"/>
                          </a:solidFill>
                          <a:effectLst/>
                          <a:latin typeface="Calibri" panose="020F0502020204030204" pitchFamily="34" charset="0"/>
                        </a:rPr>
                        <a:t>.</a:t>
                      </a:r>
                    </a:p>
                  </a:txBody>
                  <a:tcPr marL="72000"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1" i="0" u="none" strike="noStrike">
                          <a:solidFill>
                            <a:srgbClr val="000000"/>
                          </a:solidFill>
                          <a:effectLst/>
                          <a:latin typeface="Calibri" panose="020F0502020204030204" pitchFamily="34" charset="0"/>
                        </a:rPr>
                        <a:t>Administración</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0" i="0" u="none" strike="noStrike" dirty="0">
                          <a:solidFill>
                            <a:srgbClr val="000000"/>
                          </a:solidFill>
                          <a:effectLst/>
                          <a:latin typeface="Calibri" panose="020F0502020204030204" pitchFamily="34" charset="0"/>
                        </a:rPr>
                        <a:t>2,00</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48550688"/>
                  </a:ext>
                </a:extLst>
              </a:tr>
              <a:tr h="128002">
                <a:tc>
                  <a:txBody>
                    <a:bodyPr/>
                    <a:lstStyle/>
                    <a:p>
                      <a:pPr algn="ctr" fontAlgn="ctr"/>
                      <a:r>
                        <a:rPr lang="es-CO" sz="1400" b="1" i="0" u="none" strike="noStrike" dirty="0">
                          <a:solidFill>
                            <a:srgbClr val="000000"/>
                          </a:solidFill>
                          <a:effectLst/>
                          <a:latin typeface="Calibri" panose="020F0502020204030204" pitchFamily="34" charset="0"/>
                        </a:rPr>
                        <a:t>24/11/2023</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MX" sz="1400" b="0" i="0" u="none" strike="noStrike" dirty="0">
                          <a:solidFill>
                            <a:srgbClr val="000000"/>
                          </a:solidFill>
                          <a:effectLst/>
                          <a:latin typeface="Calibri" panose="020F0502020204030204" pitchFamily="34" charset="0"/>
                        </a:rPr>
                        <a:t>Atención caso #24313 - apoyo </a:t>
                      </a:r>
                      <a:r>
                        <a:rPr lang="es-MX" sz="1400" b="0" i="0" u="none" strike="noStrike" dirty="0" err="1">
                          <a:solidFill>
                            <a:srgbClr val="000000"/>
                          </a:solidFill>
                          <a:effectLst/>
                          <a:latin typeface="Calibri" panose="020F0502020204030204" pitchFamily="34" charset="0"/>
                        </a:rPr>
                        <a:t>tecnico</a:t>
                      </a:r>
                      <a:br>
                        <a:rPr lang="es-MX" sz="1400" b="0" i="0" u="none" strike="noStrike" dirty="0">
                          <a:solidFill>
                            <a:srgbClr val="000000"/>
                          </a:solidFill>
                          <a:effectLst/>
                          <a:latin typeface="Calibri" panose="020F0502020204030204" pitchFamily="34" charset="0"/>
                        </a:rPr>
                      </a:br>
                      <a:r>
                        <a:rPr lang="es-MX" sz="1400" b="0" i="0" u="none" strike="noStrike" dirty="0">
                          <a:solidFill>
                            <a:srgbClr val="000000"/>
                          </a:solidFill>
                          <a:effectLst/>
                          <a:latin typeface="Calibri" panose="020F0502020204030204" pitchFamily="34" charset="0"/>
                        </a:rPr>
                        <a:t>Validación de la </a:t>
                      </a:r>
                      <a:r>
                        <a:rPr lang="es-MX" sz="1400" b="0" i="0" u="none" strike="noStrike" dirty="0" err="1">
                          <a:solidFill>
                            <a:srgbClr val="000000"/>
                          </a:solidFill>
                          <a:effectLst/>
                          <a:latin typeface="Calibri" panose="020F0502020204030204" pitchFamily="34" charset="0"/>
                        </a:rPr>
                        <a:t>Version</a:t>
                      </a:r>
                      <a:r>
                        <a:rPr lang="es-MX" sz="1400" b="0" i="0" u="none" strike="noStrike" dirty="0">
                          <a:solidFill>
                            <a:srgbClr val="000000"/>
                          </a:solidFill>
                          <a:effectLst/>
                          <a:latin typeface="Calibri" panose="020F0502020204030204" pitchFamily="34" charset="0"/>
                        </a:rPr>
                        <a:t> de Oracle </a:t>
                      </a:r>
                      <a:r>
                        <a:rPr lang="es-MX" sz="1400" b="0" i="0" u="none" strike="noStrike" dirty="0" err="1">
                          <a:solidFill>
                            <a:srgbClr val="000000"/>
                          </a:solidFill>
                          <a:effectLst/>
                          <a:latin typeface="Calibri" panose="020F0502020204030204" pitchFamily="34" charset="0"/>
                        </a:rPr>
                        <a:t>vm</a:t>
                      </a:r>
                      <a:r>
                        <a:rPr lang="es-MX" sz="1400" b="0" i="0" u="none" strike="noStrike" dirty="0">
                          <a:solidFill>
                            <a:srgbClr val="000000"/>
                          </a:solidFill>
                          <a:effectLst/>
                          <a:latin typeface="Calibri" panose="020F0502020204030204" pitchFamily="34" charset="0"/>
                        </a:rPr>
                        <a:t> de las maquinas físicas y del sistema operativo de máquinas VM</a:t>
                      </a:r>
                    </a:p>
                  </a:txBody>
                  <a:tcPr marL="72000"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1" i="0" u="none" strike="noStrike">
                          <a:solidFill>
                            <a:srgbClr val="000000"/>
                          </a:solidFill>
                          <a:effectLst/>
                          <a:latin typeface="Calibri" panose="020F0502020204030204" pitchFamily="34" charset="0"/>
                        </a:rPr>
                        <a:t>Soporte</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0" i="0" u="none" strike="noStrike" dirty="0">
                          <a:solidFill>
                            <a:srgbClr val="000000"/>
                          </a:solidFill>
                          <a:effectLst/>
                          <a:latin typeface="Calibri" panose="020F0502020204030204" pitchFamily="34" charset="0"/>
                        </a:rPr>
                        <a:t>0,50</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33018211"/>
                  </a:ext>
                </a:extLst>
              </a:tr>
              <a:tr h="350902">
                <a:tc>
                  <a:txBody>
                    <a:bodyPr/>
                    <a:lstStyle/>
                    <a:p>
                      <a:pPr algn="ctr" fontAlgn="ctr"/>
                      <a:r>
                        <a:rPr lang="es-CO" sz="1400" b="1" i="0" u="none" strike="noStrike" dirty="0">
                          <a:solidFill>
                            <a:srgbClr val="000000"/>
                          </a:solidFill>
                          <a:effectLst/>
                          <a:latin typeface="Calibri" panose="020F0502020204030204" pitchFamily="34" charset="0"/>
                        </a:rPr>
                        <a:t>24/11/2023</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1400" b="0" i="0" u="none" strike="noStrike" dirty="0">
                          <a:solidFill>
                            <a:srgbClr val="000000"/>
                          </a:solidFill>
                          <a:effectLst/>
                          <a:latin typeface="Calibri" panose="020F0502020204030204" pitchFamily="34" charset="0"/>
                        </a:rPr>
                        <a:t>Alerta DB [RIONEGRO][Oracle][sfamrosv01][orario]: 2023-11-24 07:53, bloqueos ...</a:t>
                      </a:r>
                      <a:r>
                        <a:rPr lang="es-CO" sz="1400" b="0" i="0" u="none" strike="noStrike" dirty="0" err="1">
                          <a:solidFill>
                            <a:srgbClr val="000000"/>
                          </a:solidFill>
                          <a:effectLst/>
                          <a:latin typeface="Calibri" panose="020F0502020204030204" pitchFamily="34" charset="0"/>
                        </a:rPr>
                        <a:t>Situacion</a:t>
                      </a:r>
                      <a:r>
                        <a:rPr lang="es-CO" sz="1400" b="0" i="0" u="none" strike="noStrike" dirty="0">
                          <a:solidFill>
                            <a:srgbClr val="000000"/>
                          </a:solidFill>
                          <a:effectLst/>
                          <a:latin typeface="Calibri" panose="020F0502020204030204" pitchFamily="34" charset="0"/>
                        </a:rPr>
                        <a:t> de </a:t>
                      </a:r>
                      <a:r>
                        <a:rPr lang="es-CO" sz="1400" b="0" i="0" u="none" strike="noStrike" dirty="0" err="1">
                          <a:solidFill>
                            <a:srgbClr val="000000"/>
                          </a:solidFill>
                          <a:effectLst/>
                          <a:latin typeface="Calibri" panose="020F0502020204030204" pitchFamily="34" charset="0"/>
                        </a:rPr>
                        <a:t>sesion</a:t>
                      </a:r>
                      <a:r>
                        <a:rPr lang="es-CO" sz="1400" b="0" i="0" u="none" strike="noStrike" dirty="0">
                          <a:solidFill>
                            <a:srgbClr val="000000"/>
                          </a:solidFill>
                          <a:effectLst/>
                          <a:latin typeface="Calibri" panose="020F0502020204030204" pitchFamily="34" charset="0"/>
                        </a:rPr>
                        <a:t>(es) bloqueada(s) detectada ( permanente por mas de 60 segundos ). Se debe revisar la vigencia de la alerta y tomar </a:t>
                      </a:r>
                      <a:r>
                        <a:rPr lang="es-CO" sz="1400" b="0" i="0" u="none" strike="noStrike" dirty="0" err="1">
                          <a:solidFill>
                            <a:srgbClr val="000000"/>
                          </a:solidFill>
                          <a:effectLst/>
                          <a:latin typeface="Calibri" panose="020F0502020204030204" pitchFamily="34" charset="0"/>
                        </a:rPr>
                        <a:t>accion</a:t>
                      </a:r>
                      <a:r>
                        <a:rPr lang="es-CO" sz="1400" b="0" i="0" u="none" strike="noStrike" dirty="0">
                          <a:solidFill>
                            <a:srgbClr val="000000"/>
                          </a:solidFill>
                          <a:effectLst/>
                          <a:latin typeface="Calibri" panose="020F0502020204030204" pitchFamily="34" charset="0"/>
                        </a:rPr>
                        <a:t> correctiva.</a:t>
                      </a:r>
                      <a:br>
                        <a:rPr lang="es-CO" sz="1400" b="0" i="0" u="none" strike="noStrike" dirty="0">
                          <a:solidFill>
                            <a:srgbClr val="000000"/>
                          </a:solidFill>
                          <a:effectLst/>
                          <a:latin typeface="Calibri" panose="020F0502020204030204" pitchFamily="34" charset="0"/>
                        </a:rPr>
                      </a:br>
                      <a:r>
                        <a:rPr lang="es-CO" sz="1400" b="0" i="0" u="none" strike="noStrike" dirty="0">
                          <a:solidFill>
                            <a:srgbClr val="000000"/>
                          </a:solidFill>
                          <a:effectLst/>
                          <a:latin typeface="Calibri" panose="020F0502020204030204" pitchFamily="34" charset="0"/>
                        </a:rPr>
                        <a:t>Bloqueando  ERENDON  c-</a:t>
                      </a:r>
                      <a:r>
                        <a:rPr lang="es-CO" sz="1400" b="0" i="0" u="none" strike="noStrike" dirty="0" err="1">
                          <a:solidFill>
                            <a:srgbClr val="000000"/>
                          </a:solidFill>
                          <a:effectLst/>
                          <a:latin typeface="Calibri" panose="020F0502020204030204" pitchFamily="34" charset="0"/>
                        </a:rPr>
                        <a:t>earendon</a:t>
                      </a:r>
                      <a:r>
                        <a:rPr lang="es-CO" sz="1400" b="0" i="0" u="none" strike="noStrike" dirty="0">
                          <a:solidFill>
                            <a:srgbClr val="000000"/>
                          </a:solidFill>
                          <a:effectLst/>
                          <a:latin typeface="Calibri" panose="020F0502020204030204" pitchFamily="34" charset="0"/>
                        </a:rPr>
                        <a:t> Proceso S.O: 28199 SID: 2279 Status: ACTIVE (0:1:11)  Maquina: ALCALDIA\AMR_CI</a:t>
                      </a:r>
                      <a:br>
                        <a:rPr lang="es-CO" sz="1400" b="0" i="0" u="none" strike="noStrike" dirty="0">
                          <a:solidFill>
                            <a:srgbClr val="000000"/>
                          </a:solidFill>
                          <a:effectLst/>
                          <a:latin typeface="Calibri" panose="020F0502020204030204" pitchFamily="34" charset="0"/>
                        </a:rPr>
                      </a:br>
                      <a:r>
                        <a:rPr lang="es-CO" sz="1400" b="0" i="0" u="none" strike="noStrike" dirty="0">
                          <a:solidFill>
                            <a:srgbClr val="000000"/>
                          </a:solidFill>
                          <a:effectLst/>
                          <a:latin typeface="Calibri" panose="020F0502020204030204" pitchFamily="34" charset="0"/>
                        </a:rPr>
                        <a:t>!!Sentencia en progreso: 1292815340 @ </a:t>
                      </a:r>
                      <a:r>
                        <a:rPr lang="es-CO" sz="1400" b="0" i="0" u="none" strike="noStrike" dirty="0" err="1">
                          <a:solidFill>
                            <a:srgbClr val="000000"/>
                          </a:solidFill>
                          <a:effectLst/>
                          <a:latin typeface="Calibri" panose="020F0502020204030204" pitchFamily="34" charset="0"/>
                        </a:rPr>
                        <a:t>update</a:t>
                      </a:r>
                      <a:r>
                        <a:rPr lang="es-CO" sz="1400" b="0" i="0" u="none" strike="noStrike" dirty="0">
                          <a:solidFill>
                            <a:srgbClr val="000000"/>
                          </a:solidFill>
                          <a:effectLst/>
                          <a:latin typeface="Calibri" panose="020F0502020204030204" pitchFamily="34" charset="0"/>
                        </a:rPr>
                        <a:t> </a:t>
                      </a:r>
                      <a:r>
                        <a:rPr lang="es-CO" sz="1400" b="0" i="0" u="none" strike="noStrike" dirty="0" err="1">
                          <a:solidFill>
                            <a:srgbClr val="000000"/>
                          </a:solidFill>
                          <a:effectLst/>
                          <a:latin typeface="Calibri" panose="020F0502020204030204" pitchFamily="34" charset="0"/>
                        </a:rPr>
                        <a:t>saimyr_cag_pred</a:t>
                      </a:r>
                      <a:r>
                        <a:rPr lang="es-CO" sz="1400" b="0" i="0" u="none" strike="noStrike" dirty="0">
                          <a:solidFill>
                            <a:srgbClr val="000000"/>
                          </a:solidFill>
                          <a:effectLst/>
                          <a:latin typeface="Calibri" panose="020F0502020204030204" pitchFamily="34" charset="0"/>
                        </a:rPr>
                        <a:t> SET ficha =LTRIM ( RTRIM ( ficha ) )</a:t>
                      </a:r>
                      <a:br>
                        <a:rPr lang="es-CO" sz="1400" b="0" i="0" u="none" strike="noStrike" dirty="0">
                          <a:solidFill>
                            <a:srgbClr val="000000"/>
                          </a:solidFill>
                          <a:effectLst/>
                          <a:latin typeface="Calibri" panose="020F0502020204030204" pitchFamily="34" charset="0"/>
                        </a:rPr>
                      </a:br>
                      <a:r>
                        <a:rPr lang="es-CO" sz="1400" b="0" i="0" u="none" strike="noStrike" dirty="0">
                          <a:solidFill>
                            <a:srgbClr val="000000"/>
                          </a:solidFill>
                          <a:effectLst/>
                          <a:latin typeface="Calibri" panose="020F0502020204030204" pitchFamily="34" charset="0"/>
                        </a:rPr>
                        <a:t>Objeto Bloqueado: </a:t>
                      </a:r>
                      <a:r>
                        <a:rPr lang="es-CO" sz="1400" b="0" i="0" u="none" strike="noStrike" dirty="0" err="1">
                          <a:solidFill>
                            <a:srgbClr val="000000"/>
                          </a:solidFill>
                          <a:effectLst/>
                          <a:latin typeface="Calibri" panose="020F0502020204030204" pitchFamily="34" charset="0"/>
                        </a:rPr>
                        <a:t>Transaction</a:t>
                      </a:r>
                      <a:r>
                        <a:rPr lang="es-CO" sz="1400" b="0" i="0" u="none" strike="noStrike" dirty="0">
                          <a:solidFill>
                            <a:srgbClr val="000000"/>
                          </a:solidFill>
                          <a:effectLst/>
                          <a:latin typeface="Calibri" panose="020F0502020204030204" pitchFamily="34" charset="0"/>
                        </a:rPr>
                        <a:t> for </a:t>
                      </a:r>
                      <a:r>
                        <a:rPr lang="es-CO" sz="1400" b="0" i="0" u="none" strike="noStrike" dirty="0" err="1">
                          <a:solidFill>
                            <a:srgbClr val="000000"/>
                          </a:solidFill>
                          <a:effectLst/>
                          <a:latin typeface="Calibri" panose="020F0502020204030204" pitchFamily="34" charset="0"/>
                        </a:rPr>
                        <a:t>Object</a:t>
                      </a:r>
                      <a:r>
                        <a:rPr lang="es-CO" sz="1400" b="0" i="0" u="none" strike="noStrike" dirty="0">
                          <a:solidFill>
                            <a:srgbClr val="000000"/>
                          </a:solidFill>
                          <a:effectLst/>
                          <a:latin typeface="Calibri" panose="020F0502020204030204" pitchFamily="34" charset="0"/>
                        </a:rPr>
                        <a:t> :TABLE: SAIMYR.SAIMYR_CAG_PRED</a:t>
                      </a:r>
                    </a:p>
                  </a:txBody>
                  <a:tcPr marL="72000"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1" i="0" u="none" strike="noStrike">
                          <a:solidFill>
                            <a:srgbClr val="000000"/>
                          </a:solidFill>
                          <a:effectLst/>
                          <a:latin typeface="Calibri" panose="020F0502020204030204" pitchFamily="34" charset="0"/>
                        </a:rPr>
                        <a:t>Soporte</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0" i="0" u="none" strike="noStrike" dirty="0">
                          <a:solidFill>
                            <a:srgbClr val="000000"/>
                          </a:solidFill>
                          <a:effectLst/>
                          <a:latin typeface="Calibri" panose="020F0502020204030204" pitchFamily="34" charset="0"/>
                        </a:rPr>
                        <a:t>0,17</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90516997"/>
                  </a:ext>
                </a:extLst>
              </a:tr>
              <a:tr h="375314">
                <a:tc>
                  <a:txBody>
                    <a:bodyPr/>
                    <a:lstStyle/>
                    <a:p>
                      <a:pPr algn="ctr" fontAlgn="ctr"/>
                      <a:r>
                        <a:rPr lang="es-CO" sz="1400" b="1" i="0" u="none" strike="noStrike" dirty="0">
                          <a:solidFill>
                            <a:srgbClr val="000000"/>
                          </a:solidFill>
                          <a:effectLst/>
                          <a:latin typeface="Calibri" panose="020F0502020204030204" pitchFamily="34" charset="0"/>
                        </a:rPr>
                        <a:t>24/11/2023</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1400" b="0" i="0" u="none" strike="noStrike" dirty="0">
                          <a:solidFill>
                            <a:srgbClr val="000000"/>
                          </a:solidFill>
                          <a:effectLst/>
                          <a:latin typeface="Calibri" panose="020F0502020204030204" pitchFamily="34" charset="0"/>
                        </a:rPr>
                        <a:t>Alerta DB [RIONEGRO][Oracle][sfamrosv01][orario]: 2023-11-24 11:53, bloqueos ...</a:t>
                      </a:r>
                      <a:r>
                        <a:rPr lang="es-CO" sz="1400" b="0" i="0" u="none" strike="noStrike" dirty="0" err="1">
                          <a:solidFill>
                            <a:srgbClr val="000000"/>
                          </a:solidFill>
                          <a:effectLst/>
                          <a:latin typeface="Calibri" panose="020F0502020204030204" pitchFamily="34" charset="0"/>
                        </a:rPr>
                        <a:t>Situacion</a:t>
                      </a:r>
                      <a:r>
                        <a:rPr lang="es-CO" sz="1400" b="0" i="0" u="none" strike="noStrike" dirty="0">
                          <a:solidFill>
                            <a:srgbClr val="000000"/>
                          </a:solidFill>
                          <a:effectLst/>
                          <a:latin typeface="Calibri" panose="020F0502020204030204" pitchFamily="34" charset="0"/>
                        </a:rPr>
                        <a:t> de </a:t>
                      </a:r>
                      <a:r>
                        <a:rPr lang="es-CO" sz="1400" b="0" i="0" u="none" strike="noStrike" dirty="0" err="1">
                          <a:solidFill>
                            <a:srgbClr val="000000"/>
                          </a:solidFill>
                          <a:effectLst/>
                          <a:latin typeface="Calibri" panose="020F0502020204030204" pitchFamily="34" charset="0"/>
                        </a:rPr>
                        <a:t>sesion</a:t>
                      </a:r>
                      <a:r>
                        <a:rPr lang="es-CO" sz="1400" b="0" i="0" u="none" strike="noStrike" dirty="0">
                          <a:solidFill>
                            <a:srgbClr val="000000"/>
                          </a:solidFill>
                          <a:effectLst/>
                          <a:latin typeface="Calibri" panose="020F0502020204030204" pitchFamily="34" charset="0"/>
                        </a:rPr>
                        <a:t>(es) bloqueada(s) detectada ( permanente por mas de 60 segundos ). Se debe revisar la vigencia de la alerta y tomar </a:t>
                      </a:r>
                      <a:r>
                        <a:rPr lang="es-CO" sz="1400" b="0" i="0" u="none" strike="noStrike" dirty="0" err="1">
                          <a:solidFill>
                            <a:srgbClr val="000000"/>
                          </a:solidFill>
                          <a:effectLst/>
                          <a:latin typeface="Calibri" panose="020F0502020204030204" pitchFamily="34" charset="0"/>
                        </a:rPr>
                        <a:t>accion</a:t>
                      </a:r>
                      <a:r>
                        <a:rPr lang="es-CO" sz="1400" b="0" i="0" u="none" strike="noStrike" dirty="0">
                          <a:solidFill>
                            <a:srgbClr val="000000"/>
                          </a:solidFill>
                          <a:effectLst/>
                          <a:latin typeface="Calibri" panose="020F0502020204030204" pitchFamily="34" charset="0"/>
                        </a:rPr>
                        <a:t> correctiva.</a:t>
                      </a:r>
                      <a:br>
                        <a:rPr lang="es-CO" sz="1400" b="0" i="0" u="none" strike="noStrike" dirty="0">
                          <a:solidFill>
                            <a:srgbClr val="000000"/>
                          </a:solidFill>
                          <a:effectLst/>
                          <a:latin typeface="Calibri" panose="020F0502020204030204" pitchFamily="34" charset="0"/>
                        </a:rPr>
                      </a:br>
                      <a:r>
                        <a:rPr lang="es-CO" sz="1400" b="0" i="0" u="none" strike="noStrike" dirty="0">
                          <a:solidFill>
                            <a:srgbClr val="000000"/>
                          </a:solidFill>
                          <a:effectLst/>
                          <a:latin typeface="Calibri" panose="020F0502020204030204" pitchFamily="34" charset="0"/>
                        </a:rPr>
                        <a:t>Bloqueando  AECHEVER  c-</a:t>
                      </a:r>
                      <a:r>
                        <a:rPr lang="es-CO" sz="1400" b="0" i="0" u="none" strike="noStrike" dirty="0" err="1">
                          <a:solidFill>
                            <a:srgbClr val="000000"/>
                          </a:solidFill>
                          <a:effectLst/>
                          <a:latin typeface="Calibri" panose="020F0502020204030204" pitchFamily="34" charset="0"/>
                        </a:rPr>
                        <a:t>aecheverry</a:t>
                      </a:r>
                      <a:r>
                        <a:rPr lang="es-CO" sz="1400" b="0" i="0" u="none" strike="noStrike" dirty="0">
                          <a:solidFill>
                            <a:srgbClr val="000000"/>
                          </a:solidFill>
                          <a:effectLst/>
                          <a:latin typeface="Calibri" panose="020F0502020204030204" pitchFamily="34" charset="0"/>
                        </a:rPr>
                        <a:t> Proceso S.O: 32707 SID: 1799 Status: INACTIVE (0:0:0)  Maquina: ALCALDIA\HACIEN</a:t>
                      </a:r>
                      <a:br>
                        <a:rPr lang="es-CO" sz="1400" b="0" i="0" u="none" strike="noStrike" dirty="0">
                          <a:solidFill>
                            <a:srgbClr val="000000"/>
                          </a:solidFill>
                          <a:effectLst/>
                          <a:latin typeface="Calibri" panose="020F0502020204030204" pitchFamily="34" charset="0"/>
                        </a:rPr>
                      </a:br>
                      <a:r>
                        <a:rPr lang="es-CO" sz="1400" b="0" i="0" u="none" strike="noStrike" dirty="0">
                          <a:solidFill>
                            <a:srgbClr val="000000"/>
                          </a:solidFill>
                          <a:effectLst/>
                          <a:latin typeface="Calibri" panose="020F0502020204030204" pitchFamily="34" charset="0"/>
                        </a:rPr>
                        <a:t>!!Sentencia en progreso: 2015392174 @ SELECT A.STATUS, B.STATUS, B.LAST_DDL_TIME FROM DBA_TRIGGERS A, DBA_OBJECTS B WHERE A.TRIGGER_NAME = B.OBJECT_NAME AND A.TRIGGER_NAME = 'X$MRT_IMG_CIERRE_DDL'</a:t>
                      </a:r>
                      <a:br>
                        <a:rPr lang="es-CO" sz="1400" b="0" i="0" u="none" strike="noStrike" dirty="0">
                          <a:solidFill>
                            <a:srgbClr val="000000"/>
                          </a:solidFill>
                          <a:effectLst/>
                          <a:latin typeface="Calibri" panose="020F0502020204030204" pitchFamily="34" charset="0"/>
                        </a:rPr>
                      </a:br>
                      <a:r>
                        <a:rPr lang="es-CO" sz="1400" b="0" i="0" u="none" strike="noStrike" dirty="0">
                          <a:solidFill>
                            <a:srgbClr val="000000"/>
                          </a:solidFill>
                          <a:effectLst/>
                          <a:latin typeface="Calibri" panose="020F0502020204030204" pitchFamily="34" charset="0"/>
                        </a:rPr>
                        <a:t>Objeto Bloqueado: </a:t>
                      </a:r>
                      <a:r>
                        <a:rPr lang="es-CO" sz="1400" b="0" i="0" u="none" strike="noStrike" dirty="0" err="1">
                          <a:solidFill>
                            <a:srgbClr val="000000"/>
                          </a:solidFill>
                          <a:effectLst/>
                          <a:latin typeface="Calibri" panose="020F0502020204030204" pitchFamily="34" charset="0"/>
                        </a:rPr>
                        <a:t>Transaction</a:t>
                      </a:r>
                      <a:r>
                        <a:rPr lang="es-CO" sz="1400" b="0" i="0" u="none" strike="noStrike" dirty="0">
                          <a:solidFill>
                            <a:srgbClr val="000000"/>
                          </a:solidFill>
                          <a:effectLst/>
                          <a:latin typeface="Calibri" panose="020F0502020204030204" pitchFamily="34" charset="0"/>
                        </a:rPr>
                        <a:t> for </a:t>
                      </a:r>
                      <a:r>
                        <a:rPr lang="es-CO" sz="1400" b="0" i="0" u="none" strike="noStrike" dirty="0" err="1">
                          <a:solidFill>
                            <a:srgbClr val="000000"/>
                          </a:solidFill>
                          <a:effectLst/>
                          <a:latin typeface="Calibri" panose="020F0502020204030204" pitchFamily="34" charset="0"/>
                        </a:rPr>
                        <a:t>Object</a:t>
                      </a:r>
                      <a:r>
                        <a:rPr lang="es-CO" sz="1400" b="0" i="0" u="none" strike="noStrike" dirty="0">
                          <a:solidFill>
                            <a:srgbClr val="000000"/>
                          </a:solidFill>
                          <a:effectLst/>
                          <a:latin typeface="Calibri" panose="020F0502020204030204" pitchFamily="34" charset="0"/>
                        </a:rPr>
                        <a:t> :TABLE: SAIMYR.SAIMYR_GAC_PERS</a:t>
                      </a:r>
                    </a:p>
                  </a:txBody>
                  <a:tcPr marL="72000"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1" i="0" u="none" strike="noStrike" dirty="0">
                          <a:solidFill>
                            <a:srgbClr val="000000"/>
                          </a:solidFill>
                          <a:effectLst/>
                          <a:latin typeface="Calibri" panose="020F0502020204030204" pitchFamily="34" charset="0"/>
                        </a:rPr>
                        <a:t>Soporte</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0" i="0" u="none" strike="noStrike" dirty="0">
                          <a:solidFill>
                            <a:srgbClr val="000000"/>
                          </a:solidFill>
                          <a:effectLst/>
                          <a:latin typeface="Calibri" panose="020F0502020204030204" pitchFamily="34" charset="0"/>
                        </a:rPr>
                        <a:t>0,25</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31481881"/>
                  </a:ext>
                </a:extLst>
              </a:tr>
            </a:tbl>
          </a:graphicData>
        </a:graphic>
      </p:graphicFrame>
    </p:spTree>
    <p:extLst>
      <p:ext uri="{BB962C8B-B14F-4D97-AF65-F5344CB8AC3E}">
        <p14:creationId xmlns:p14="http://schemas.microsoft.com/office/powerpoint/2010/main" val="388399843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2CC030-2BC6-4E86-B86E-840CE058FABD}"/>
              </a:ext>
            </a:extLst>
          </p:cNvPr>
          <p:cNvSpPr>
            <a:spLocks noGrp="1"/>
          </p:cNvSpPr>
          <p:nvPr>
            <p:ph type="title"/>
          </p:nvPr>
        </p:nvSpPr>
        <p:spPr>
          <a:xfrm>
            <a:off x="504534" y="325880"/>
            <a:ext cx="4590134" cy="534505"/>
          </a:xfrm>
        </p:spPr>
        <p:txBody>
          <a:bodyPr>
            <a:normAutofit fontScale="90000"/>
          </a:bodyPr>
          <a:lstStyle/>
          <a:p>
            <a:r>
              <a:rPr lang="es-CO" sz="3600" b="1" dirty="0"/>
              <a:t>Detalle horas NOVIEMBRE</a:t>
            </a:r>
          </a:p>
        </p:txBody>
      </p:sp>
      <p:graphicFrame>
        <p:nvGraphicFramePr>
          <p:cNvPr id="3" name="Tabla 2">
            <a:extLst>
              <a:ext uri="{FF2B5EF4-FFF2-40B4-BE49-F238E27FC236}">
                <a16:creationId xmlns:a16="http://schemas.microsoft.com/office/drawing/2014/main" id="{B11C0941-6CA0-7DA1-14FB-50104F3CF6F7}"/>
              </a:ext>
            </a:extLst>
          </p:cNvPr>
          <p:cNvGraphicFramePr>
            <a:graphicFrameLocks noGrp="1"/>
          </p:cNvGraphicFramePr>
          <p:nvPr>
            <p:extLst>
              <p:ext uri="{D42A27DB-BD31-4B8C-83A1-F6EECF244321}">
                <p14:modId xmlns:p14="http://schemas.microsoft.com/office/powerpoint/2010/main" val="826289417"/>
              </p:ext>
            </p:extLst>
          </p:nvPr>
        </p:nvGraphicFramePr>
        <p:xfrm>
          <a:off x="401304" y="935225"/>
          <a:ext cx="11444953" cy="4922424"/>
        </p:xfrm>
        <a:graphic>
          <a:graphicData uri="http://schemas.openxmlformats.org/drawingml/2006/table">
            <a:tbl>
              <a:tblPr/>
              <a:tblGrid>
                <a:gridCol w="998621">
                  <a:extLst>
                    <a:ext uri="{9D8B030D-6E8A-4147-A177-3AD203B41FA5}">
                      <a16:colId xmlns:a16="http://schemas.microsoft.com/office/drawing/2014/main" val="3332066116"/>
                    </a:ext>
                  </a:extLst>
                </a:gridCol>
                <a:gridCol w="8453759">
                  <a:extLst>
                    <a:ext uri="{9D8B030D-6E8A-4147-A177-3AD203B41FA5}">
                      <a16:colId xmlns:a16="http://schemas.microsoft.com/office/drawing/2014/main" val="4243019893"/>
                    </a:ext>
                  </a:extLst>
                </a:gridCol>
                <a:gridCol w="1299590">
                  <a:extLst>
                    <a:ext uri="{9D8B030D-6E8A-4147-A177-3AD203B41FA5}">
                      <a16:colId xmlns:a16="http://schemas.microsoft.com/office/drawing/2014/main" val="4026897211"/>
                    </a:ext>
                  </a:extLst>
                </a:gridCol>
                <a:gridCol w="692983">
                  <a:extLst>
                    <a:ext uri="{9D8B030D-6E8A-4147-A177-3AD203B41FA5}">
                      <a16:colId xmlns:a16="http://schemas.microsoft.com/office/drawing/2014/main" val="3596513440"/>
                    </a:ext>
                  </a:extLst>
                </a:gridCol>
              </a:tblGrid>
              <a:tr h="331040">
                <a:tc>
                  <a:txBody>
                    <a:bodyPr/>
                    <a:lstStyle/>
                    <a:p>
                      <a:pPr algn="ctr" fontAlgn="ctr"/>
                      <a:r>
                        <a:rPr lang="es-CO" sz="1400" b="1" i="0" u="none" strike="noStrike" dirty="0">
                          <a:solidFill>
                            <a:srgbClr val="000000"/>
                          </a:solidFill>
                          <a:effectLst/>
                          <a:latin typeface="Calibri" panose="020F0502020204030204" pitchFamily="34" charset="0"/>
                        </a:rPr>
                        <a:t>24/11/2023</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1400" b="0" i="0" u="none" strike="noStrike" dirty="0">
                          <a:solidFill>
                            <a:srgbClr val="000000"/>
                          </a:solidFill>
                          <a:effectLst/>
                          <a:latin typeface="Calibri" panose="020F0502020204030204" pitchFamily="34" charset="0"/>
                        </a:rPr>
                        <a:t>Alerta DB [RIONEGRO][Oracle][sfamrosv01][orario]: 2023-11-24 12:13, bloqueos ...</a:t>
                      </a:r>
                      <a:r>
                        <a:rPr lang="es-CO" sz="1400" b="0" i="0" u="none" strike="noStrike" dirty="0" err="1">
                          <a:solidFill>
                            <a:srgbClr val="000000"/>
                          </a:solidFill>
                          <a:effectLst/>
                          <a:latin typeface="Calibri" panose="020F0502020204030204" pitchFamily="34" charset="0"/>
                        </a:rPr>
                        <a:t>Situacion</a:t>
                      </a:r>
                      <a:r>
                        <a:rPr lang="es-CO" sz="1400" b="0" i="0" u="none" strike="noStrike" dirty="0">
                          <a:solidFill>
                            <a:srgbClr val="000000"/>
                          </a:solidFill>
                          <a:effectLst/>
                          <a:latin typeface="Calibri" panose="020F0502020204030204" pitchFamily="34" charset="0"/>
                        </a:rPr>
                        <a:t> de </a:t>
                      </a:r>
                      <a:r>
                        <a:rPr lang="es-CO" sz="1400" b="0" i="0" u="none" strike="noStrike" dirty="0" err="1">
                          <a:solidFill>
                            <a:srgbClr val="000000"/>
                          </a:solidFill>
                          <a:effectLst/>
                          <a:latin typeface="Calibri" panose="020F0502020204030204" pitchFamily="34" charset="0"/>
                        </a:rPr>
                        <a:t>sesion</a:t>
                      </a:r>
                      <a:r>
                        <a:rPr lang="es-CO" sz="1400" b="0" i="0" u="none" strike="noStrike" dirty="0">
                          <a:solidFill>
                            <a:srgbClr val="000000"/>
                          </a:solidFill>
                          <a:effectLst/>
                          <a:latin typeface="Calibri" panose="020F0502020204030204" pitchFamily="34" charset="0"/>
                        </a:rPr>
                        <a:t>(es) bloqueada(s) detectada ( permanente por mas de 60 segundos ). Se debe revisar la vigencia de la alerta y tomar </a:t>
                      </a:r>
                      <a:r>
                        <a:rPr lang="es-CO" sz="1400" b="0" i="0" u="none" strike="noStrike" dirty="0" err="1">
                          <a:solidFill>
                            <a:srgbClr val="000000"/>
                          </a:solidFill>
                          <a:effectLst/>
                          <a:latin typeface="Calibri" panose="020F0502020204030204" pitchFamily="34" charset="0"/>
                        </a:rPr>
                        <a:t>accion</a:t>
                      </a:r>
                      <a:r>
                        <a:rPr lang="es-CO" sz="1400" b="0" i="0" u="none" strike="noStrike" dirty="0">
                          <a:solidFill>
                            <a:srgbClr val="000000"/>
                          </a:solidFill>
                          <a:effectLst/>
                          <a:latin typeface="Calibri" panose="020F0502020204030204" pitchFamily="34" charset="0"/>
                        </a:rPr>
                        <a:t> correctiva.</a:t>
                      </a:r>
                      <a:br>
                        <a:rPr lang="es-CO" sz="1400" b="0" i="0" u="none" strike="noStrike" dirty="0">
                          <a:solidFill>
                            <a:srgbClr val="000000"/>
                          </a:solidFill>
                          <a:effectLst/>
                          <a:latin typeface="Calibri" panose="020F0502020204030204" pitchFamily="34" charset="0"/>
                        </a:rPr>
                      </a:br>
                      <a:r>
                        <a:rPr lang="es-CO" sz="1400" b="0" i="0" u="none" strike="noStrike" dirty="0">
                          <a:solidFill>
                            <a:srgbClr val="000000"/>
                          </a:solidFill>
                          <a:effectLst/>
                          <a:latin typeface="Calibri" panose="020F0502020204030204" pitchFamily="34" charset="0"/>
                        </a:rPr>
                        <a:t>Bloqueando  MCMARTIN  </a:t>
                      </a:r>
                      <a:r>
                        <a:rPr lang="es-CO" sz="1400" b="0" i="0" u="none" strike="noStrike" dirty="0" err="1">
                          <a:solidFill>
                            <a:srgbClr val="000000"/>
                          </a:solidFill>
                          <a:effectLst/>
                          <a:latin typeface="Calibri" panose="020F0502020204030204" pitchFamily="34" charset="0"/>
                        </a:rPr>
                        <a:t>mcmartinez</a:t>
                      </a:r>
                      <a:r>
                        <a:rPr lang="es-CO" sz="1400" b="0" i="0" u="none" strike="noStrike" dirty="0">
                          <a:solidFill>
                            <a:srgbClr val="000000"/>
                          </a:solidFill>
                          <a:effectLst/>
                          <a:latin typeface="Calibri" panose="020F0502020204030204" pitchFamily="34" charset="0"/>
                        </a:rPr>
                        <a:t> Proceso S.O: 5084 SID: 2047 Status: ACTIVE (0:21:53)  Maquina: ALCALDIA\SP181-</a:t>
                      </a:r>
                      <a:br>
                        <a:rPr lang="es-CO" sz="1400" b="0" i="0" u="none" strike="noStrike" dirty="0">
                          <a:solidFill>
                            <a:srgbClr val="000000"/>
                          </a:solidFill>
                          <a:effectLst/>
                          <a:latin typeface="Calibri" panose="020F0502020204030204" pitchFamily="34" charset="0"/>
                        </a:rPr>
                      </a:br>
                      <a:r>
                        <a:rPr lang="es-CO" sz="1400" b="0" i="0" u="none" strike="noStrike" dirty="0">
                          <a:solidFill>
                            <a:srgbClr val="000000"/>
                          </a:solidFill>
                          <a:effectLst/>
                          <a:latin typeface="Calibri" panose="020F0502020204030204" pitchFamily="34" charset="0"/>
                        </a:rPr>
                        <a:t>!!Sentencia en progreso: 1292815340 @ </a:t>
                      </a:r>
                      <a:r>
                        <a:rPr lang="es-CO" sz="1400" b="0" i="0" u="none" strike="noStrike" dirty="0" err="1">
                          <a:solidFill>
                            <a:srgbClr val="000000"/>
                          </a:solidFill>
                          <a:effectLst/>
                          <a:latin typeface="Calibri" panose="020F0502020204030204" pitchFamily="34" charset="0"/>
                        </a:rPr>
                        <a:t>update</a:t>
                      </a:r>
                      <a:r>
                        <a:rPr lang="es-CO" sz="1400" b="0" i="0" u="none" strike="noStrike" dirty="0">
                          <a:solidFill>
                            <a:srgbClr val="000000"/>
                          </a:solidFill>
                          <a:effectLst/>
                          <a:latin typeface="Calibri" panose="020F0502020204030204" pitchFamily="34" charset="0"/>
                        </a:rPr>
                        <a:t> </a:t>
                      </a:r>
                      <a:r>
                        <a:rPr lang="es-CO" sz="1400" b="0" i="0" u="none" strike="noStrike" dirty="0" err="1">
                          <a:solidFill>
                            <a:srgbClr val="000000"/>
                          </a:solidFill>
                          <a:effectLst/>
                          <a:latin typeface="Calibri" panose="020F0502020204030204" pitchFamily="34" charset="0"/>
                        </a:rPr>
                        <a:t>saimyr_cag_pred</a:t>
                      </a:r>
                      <a:r>
                        <a:rPr lang="es-CO" sz="1400" b="0" i="0" u="none" strike="noStrike" dirty="0">
                          <a:solidFill>
                            <a:srgbClr val="000000"/>
                          </a:solidFill>
                          <a:effectLst/>
                          <a:latin typeface="Calibri" panose="020F0502020204030204" pitchFamily="34" charset="0"/>
                        </a:rPr>
                        <a:t> SET ficha =LTRIM ( RTRIM ( ficha ) )</a:t>
                      </a:r>
                      <a:br>
                        <a:rPr lang="es-CO" sz="1400" b="0" i="0" u="none" strike="noStrike" dirty="0">
                          <a:solidFill>
                            <a:srgbClr val="000000"/>
                          </a:solidFill>
                          <a:effectLst/>
                          <a:latin typeface="Calibri" panose="020F0502020204030204" pitchFamily="34" charset="0"/>
                        </a:rPr>
                      </a:br>
                      <a:r>
                        <a:rPr lang="es-CO" sz="1400" b="0" i="0" u="none" strike="noStrike" dirty="0">
                          <a:solidFill>
                            <a:srgbClr val="000000"/>
                          </a:solidFill>
                          <a:effectLst/>
                          <a:latin typeface="Calibri" panose="020F0502020204030204" pitchFamily="34" charset="0"/>
                        </a:rPr>
                        <a:t>Objeto Bloqueado: </a:t>
                      </a:r>
                      <a:r>
                        <a:rPr lang="es-CO" sz="1400" b="0" i="0" u="none" strike="noStrike" dirty="0" err="1">
                          <a:solidFill>
                            <a:srgbClr val="000000"/>
                          </a:solidFill>
                          <a:effectLst/>
                          <a:latin typeface="Calibri" panose="020F0502020204030204" pitchFamily="34" charset="0"/>
                        </a:rPr>
                        <a:t>Transaction</a:t>
                      </a:r>
                      <a:r>
                        <a:rPr lang="es-CO" sz="1400" b="0" i="0" u="none" strike="noStrike" dirty="0">
                          <a:solidFill>
                            <a:srgbClr val="000000"/>
                          </a:solidFill>
                          <a:effectLst/>
                          <a:latin typeface="Calibri" panose="020F0502020204030204" pitchFamily="34" charset="0"/>
                        </a:rPr>
                        <a:t> for </a:t>
                      </a:r>
                      <a:r>
                        <a:rPr lang="es-CO" sz="1400" b="0" i="0" u="none" strike="noStrike" dirty="0" err="1">
                          <a:solidFill>
                            <a:srgbClr val="000000"/>
                          </a:solidFill>
                          <a:effectLst/>
                          <a:latin typeface="Calibri" panose="020F0502020204030204" pitchFamily="34" charset="0"/>
                        </a:rPr>
                        <a:t>Object</a:t>
                      </a:r>
                      <a:r>
                        <a:rPr lang="es-CO" sz="1400" b="0" i="0" u="none" strike="noStrike" dirty="0">
                          <a:solidFill>
                            <a:srgbClr val="000000"/>
                          </a:solidFill>
                          <a:effectLst/>
                          <a:latin typeface="Calibri" panose="020F0502020204030204" pitchFamily="34" charset="0"/>
                        </a:rPr>
                        <a:t> :TABLE: SAIMYR.SAIMYR_CAG_PRED </a:t>
                      </a:r>
                    </a:p>
                  </a:txBody>
                  <a:tcPr marL="72000"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1" i="0" u="none" strike="noStrike">
                          <a:solidFill>
                            <a:srgbClr val="000000"/>
                          </a:solidFill>
                          <a:effectLst/>
                          <a:latin typeface="Calibri" panose="020F0502020204030204" pitchFamily="34" charset="0"/>
                        </a:rPr>
                        <a:t>Soporte</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0" i="0" u="none" strike="noStrike" dirty="0">
                          <a:solidFill>
                            <a:srgbClr val="000000"/>
                          </a:solidFill>
                          <a:effectLst/>
                          <a:latin typeface="Calibri" panose="020F0502020204030204" pitchFamily="34" charset="0"/>
                        </a:rPr>
                        <a:t>0,25</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5978636"/>
                  </a:ext>
                </a:extLst>
              </a:tr>
              <a:tr h="304556">
                <a:tc>
                  <a:txBody>
                    <a:bodyPr/>
                    <a:lstStyle/>
                    <a:p>
                      <a:pPr algn="ctr" fontAlgn="ctr"/>
                      <a:r>
                        <a:rPr lang="es-CO" sz="1400" b="1" i="0" u="none" strike="noStrike" dirty="0">
                          <a:solidFill>
                            <a:srgbClr val="000000"/>
                          </a:solidFill>
                          <a:effectLst/>
                          <a:latin typeface="Calibri" panose="020F0502020204030204" pitchFamily="34" charset="0"/>
                        </a:rPr>
                        <a:t>25/11/2023</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MX" sz="1400" b="0" i="0" u="none" strike="noStrike">
                          <a:solidFill>
                            <a:srgbClr val="000000"/>
                          </a:solidFill>
                          <a:effectLst/>
                          <a:latin typeface="Calibri" panose="020F0502020204030204" pitchFamily="34" charset="0"/>
                        </a:rPr>
                        <a:t>Se revisan los servidores SFAMROSV01, SFAMROSV02 y SFAMROSV03 por solicitud del cliente. Se evidencian maquinas virtuales stopped </a:t>
                      </a:r>
                      <a:br>
                        <a:rPr lang="es-MX" sz="1400" b="0" i="0" u="none" strike="noStrike">
                          <a:solidFill>
                            <a:srgbClr val="000000"/>
                          </a:solidFill>
                          <a:effectLst/>
                          <a:latin typeface="Calibri" panose="020F0502020204030204" pitchFamily="34" charset="0"/>
                        </a:rPr>
                      </a:br>
                      <a:r>
                        <a:rPr lang="es-MX" sz="1400" b="0" i="0" u="none" strike="noStrike">
                          <a:solidFill>
                            <a:srgbClr val="000000"/>
                          </a:solidFill>
                          <a:effectLst/>
                          <a:latin typeface="Calibri" panose="020F0502020204030204" pitchFamily="34" charset="0"/>
                        </a:rPr>
                        <a:t>Se evidencia maquina fisica sfamrovms2 down. </a:t>
                      </a:r>
                      <a:br>
                        <a:rPr lang="es-MX" sz="1400" b="0" i="0" u="none" strike="noStrike">
                          <a:solidFill>
                            <a:srgbClr val="000000"/>
                          </a:solidFill>
                          <a:effectLst/>
                          <a:latin typeface="Calibri" panose="020F0502020204030204" pitchFamily="34" charset="0"/>
                        </a:rPr>
                      </a:br>
                      <a:r>
                        <a:rPr lang="es-MX" sz="1400" b="0" i="0" u="none" strike="noStrike">
                          <a:solidFill>
                            <a:srgbClr val="000000"/>
                          </a:solidFill>
                          <a:effectLst/>
                          <a:latin typeface="Calibri" panose="020F0502020204030204" pitchFamily="34" charset="0"/>
                        </a:rPr>
                        <a:t>se reinicia servidor fisico sfamrovms1 </a:t>
                      </a:r>
                      <a:br>
                        <a:rPr lang="es-MX" sz="1400" b="0" i="0" u="none" strike="noStrike">
                          <a:solidFill>
                            <a:srgbClr val="000000"/>
                          </a:solidFill>
                          <a:effectLst/>
                          <a:latin typeface="Calibri" panose="020F0502020204030204" pitchFamily="34" charset="0"/>
                        </a:rPr>
                      </a:br>
                      <a:r>
                        <a:rPr lang="es-MX" sz="1400" b="0" i="0" u="none" strike="noStrike">
                          <a:solidFill>
                            <a:srgbClr val="000000"/>
                          </a:solidFill>
                          <a:effectLst/>
                          <a:latin typeface="Calibri" panose="020F0502020204030204" pitchFamily="34" charset="0"/>
                        </a:rPr>
                        <a:t>Se suben las maquinas virtuales y se revisan los servicios de bases de datos en cada uno de los servidores</a:t>
                      </a:r>
                    </a:p>
                  </a:txBody>
                  <a:tcPr marL="72000"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1" i="0" u="none" strike="noStrike">
                          <a:solidFill>
                            <a:srgbClr val="000000"/>
                          </a:solidFill>
                          <a:effectLst/>
                          <a:latin typeface="Calibri" panose="020F0502020204030204" pitchFamily="34" charset="0"/>
                        </a:rPr>
                        <a:t>Soporte</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0" i="0" u="none" strike="noStrike" dirty="0">
                          <a:solidFill>
                            <a:srgbClr val="000000"/>
                          </a:solidFill>
                          <a:effectLst/>
                          <a:latin typeface="Calibri" panose="020F0502020204030204" pitchFamily="34" charset="0"/>
                        </a:rPr>
                        <a:t>2,00</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70429207"/>
                  </a:ext>
                </a:extLst>
              </a:tr>
              <a:tr h="203038">
                <a:tc>
                  <a:txBody>
                    <a:bodyPr/>
                    <a:lstStyle/>
                    <a:p>
                      <a:pPr algn="ctr" fontAlgn="ctr"/>
                      <a:r>
                        <a:rPr lang="es-CO" sz="1400" b="1" i="0" u="none" strike="noStrike" dirty="0">
                          <a:solidFill>
                            <a:srgbClr val="000000"/>
                          </a:solidFill>
                          <a:effectLst/>
                          <a:latin typeface="Calibri" panose="020F0502020204030204" pitchFamily="34" charset="0"/>
                        </a:rPr>
                        <a:t>26/11/2023</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MX" sz="1400" b="0" i="0" u="none" strike="noStrike">
                          <a:solidFill>
                            <a:srgbClr val="000000"/>
                          </a:solidFill>
                          <a:effectLst/>
                          <a:latin typeface="Calibri" panose="020F0502020204030204" pitchFamily="34" charset="0"/>
                        </a:rPr>
                        <a:t>Atención alerta por servidor SFAMROSV02 down. </a:t>
                      </a:r>
                      <a:br>
                        <a:rPr lang="es-MX" sz="1400" b="0" i="0" u="none" strike="noStrike">
                          <a:solidFill>
                            <a:srgbClr val="000000"/>
                          </a:solidFill>
                          <a:effectLst/>
                          <a:latin typeface="Calibri" panose="020F0502020204030204" pitchFamily="34" charset="0"/>
                        </a:rPr>
                      </a:br>
                      <a:r>
                        <a:rPr lang="es-MX" sz="1400" b="0" i="0" u="none" strike="noStrike">
                          <a:solidFill>
                            <a:srgbClr val="000000"/>
                          </a:solidFill>
                          <a:effectLst/>
                          <a:latin typeface="Calibri" panose="020F0502020204030204" pitchFamily="34" charset="0"/>
                        </a:rPr>
                        <a:t>Se revisa y efectivamente estaba apagado, se procede a encender la maquina virtual y se revisan servicios de bases de datos</a:t>
                      </a:r>
                    </a:p>
                  </a:txBody>
                  <a:tcPr marL="72000"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1" i="0" u="none" strike="noStrike">
                          <a:solidFill>
                            <a:srgbClr val="000000"/>
                          </a:solidFill>
                          <a:effectLst/>
                          <a:latin typeface="Calibri" panose="020F0502020204030204" pitchFamily="34" charset="0"/>
                        </a:rPr>
                        <a:t>Soporte</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0" i="0" u="none" strike="noStrike" dirty="0">
                          <a:solidFill>
                            <a:srgbClr val="000000"/>
                          </a:solidFill>
                          <a:effectLst/>
                          <a:latin typeface="Calibri" panose="020F0502020204030204" pitchFamily="34" charset="0"/>
                        </a:rPr>
                        <a:t>1,00</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38621660"/>
                  </a:ext>
                </a:extLst>
              </a:tr>
              <a:tr h="152279">
                <a:tc>
                  <a:txBody>
                    <a:bodyPr/>
                    <a:lstStyle/>
                    <a:p>
                      <a:pPr algn="ctr" fontAlgn="ctr"/>
                      <a:r>
                        <a:rPr lang="es-CO" sz="1400" b="1" i="0" u="none" strike="noStrike" dirty="0">
                          <a:solidFill>
                            <a:srgbClr val="000000"/>
                          </a:solidFill>
                          <a:effectLst/>
                          <a:latin typeface="Calibri" panose="020F0502020204030204" pitchFamily="34" charset="0"/>
                        </a:rPr>
                        <a:t>27/11/2023</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1400" b="0" i="0" u="none" strike="noStrike" dirty="0">
                          <a:solidFill>
                            <a:srgbClr val="000000"/>
                          </a:solidFill>
                          <a:effectLst/>
                          <a:latin typeface="Calibri" panose="020F0502020204030204" pitchFamily="34" charset="0"/>
                        </a:rPr>
                        <a:t>Alerta DB [RIONEGRO][Oracle][sfamrosv03][saymir]: 2023-11-27 13:43, bloqueos ...Bloqueando  DESCOBAR  GESTION HUMANA Proceso S.O: 22515 SID: 244 Status: INACTIVE (1:30:47)  Maquina: WORKGROUP\GESTI</a:t>
                      </a:r>
                    </a:p>
                  </a:txBody>
                  <a:tcPr marL="72000"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1" i="0" u="none" strike="noStrike" dirty="0">
                          <a:solidFill>
                            <a:srgbClr val="000000"/>
                          </a:solidFill>
                          <a:effectLst/>
                          <a:latin typeface="Calibri" panose="020F0502020204030204" pitchFamily="34" charset="0"/>
                        </a:rPr>
                        <a:t>Soporte</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0" i="0" u="none" strike="noStrike" dirty="0">
                          <a:solidFill>
                            <a:srgbClr val="000000"/>
                          </a:solidFill>
                          <a:effectLst/>
                          <a:latin typeface="Calibri" panose="020F0502020204030204" pitchFamily="34" charset="0"/>
                        </a:rPr>
                        <a:t>0,25</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51613694"/>
                  </a:ext>
                </a:extLst>
              </a:tr>
              <a:tr h="196417">
                <a:tc>
                  <a:txBody>
                    <a:bodyPr/>
                    <a:lstStyle/>
                    <a:p>
                      <a:pPr algn="ctr" fontAlgn="ctr"/>
                      <a:r>
                        <a:rPr lang="es-CO" sz="1400" b="1" i="0" u="none" strike="noStrike" dirty="0">
                          <a:solidFill>
                            <a:srgbClr val="000000"/>
                          </a:solidFill>
                          <a:effectLst/>
                          <a:latin typeface="Calibri" panose="020F0502020204030204" pitchFamily="34" charset="0"/>
                        </a:rPr>
                        <a:t>27/11/2023</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MX" sz="1400" b="0" i="0" u="none" strike="noStrike" dirty="0">
                          <a:solidFill>
                            <a:srgbClr val="000000"/>
                          </a:solidFill>
                          <a:effectLst/>
                          <a:latin typeface="Calibri" panose="020F0502020204030204" pitchFamily="34" charset="0"/>
                        </a:rPr>
                        <a:t>Solicitud chat de whatsapp por Dairo.</a:t>
                      </a:r>
                      <a:br>
                        <a:rPr lang="es-MX" sz="1400" b="0" i="0" u="none" strike="noStrike" dirty="0">
                          <a:solidFill>
                            <a:srgbClr val="000000"/>
                          </a:solidFill>
                          <a:effectLst/>
                          <a:latin typeface="Calibri" panose="020F0502020204030204" pitchFamily="34" charset="0"/>
                        </a:rPr>
                      </a:br>
                      <a:r>
                        <a:rPr lang="es-MX" sz="1400" b="0" i="0" u="none" strike="noStrike" dirty="0">
                          <a:solidFill>
                            <a:srgbClr val="000000"/>
                          </a:solidFill>
                          <a:effectLst/>
                          <a:latin typeface="Calibri" panose="020F0502020204030204" pitchFamily="34" charset="0"/>
                        </a:rPr>
                        <a:t>Se sube la base de datos </a:t>
                      </a:r>
                      <a:r>
                        <a:rPr lang="es-MX" sz="1400" b="0" i="0" u="none" strike="noStrike" dirty="0" err="1">
                          <a:solidFill>
                            <a:srgbClr val="000000"/>
                          </a:solidFill>
                          <a:effectLst/>
                          <a:latin typeface="Calibri" panose="020F0502020204030204" pitchFamily="34" charset="0"/>
                        </a:rPr>
                        <a:t>saimyr</a:t>
                      </a:r>
                      <a:r>
                        <a:rPr lang="es-MX" sz="1400" b="0" i="0" u="none" strike="noStrike" dirty="0">
                          <a:solidFill>
                            <a:srgbClr val="000000"/>
                          </a:solidFill>
                          <a:effectLst/>
                          <a:latin typeface="Calibri" panose="020F0502020204030204" pitchFamily="34" charset="0"/>
                        </a:rPr>
                        <a:t> en el servidor 192.168.0.42 y se programa en el </a:t>
                      </a:r>
                      <a:r>
                        <a:rPr lang="es-MX" sz="1400" b="0" i="0" u="none" strike="noStrike" dirty="0" err="1">
                          <a:solidFill>
                            <a:srgbClr val="000000"/>
                          </a:solidFill>
                          <a:effectLst/>
                          <a:latin typeface="Calibri" panose="020F0502020204030204" pitchFamily="34" charset="0"/>
                        </a:rPr>
                        <a:t>oratab</a:t>
                      </a:r>
                      <a:r>
                        <a:rPr lang="es-MX" sz="1400" b="0" i="0" u="none" strike="noStrike" dirty="0">
                          <a:solidFill>
                            <a:srgbClr val="000000"/>
                          </a:solidFill>
                          <a:effectLst/>
                          <a:latin typeface="Calibri" panose="020F0502020204030204" pitchFamily="34" charset="0"/>
                        </a:rPr>
                        <a:t> para que suba automáticamente después del reinicio del servidor.</a:t>
                      </a:r>
                    </a:p>
                  </a:txBody>
                  <a:tcPr marL="72000"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1" i="0" u="none" strike="noStrike">
                          <a:solidFill>
                            <a:srgbClr val="000000"/>
                          </a:solidFill>
                          <a:effectLst/>
                          <a:latin typeface="Calibri" panose="020F0502020204030204" pitchFamily="34" charset="0"/>
                        </a:rPr>
                        <a:t>Soporte</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0" i="0" u="none" strike="noStrike">
                          <a:solidFill>
                            <a:srgbClr val="000000"/>
                          </a:solidFill>
                          <a:effectLst/>
                          <a:latin typeface="Calibri" panose="020F0502020204030204" pitchFamily="34" charset="0"/>
                        </a:rPr>
                        <a:t>1,00</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87481403"/>
                  </a:ext>
                </a:extLst>
              </a:tr>
              <a:tr h="59145">
                <a:tc>
                  <a:txBody>
                    <a:bodyPr/>
                    <a:lstStyle/>
                    <a:p>
                      <a:pPr algn="ctr" fontAlgn="ctr"/>
                      <a:r>
                        <a:rPr lang="es-CO" sz="1400" b="1" i="0" u="none" strike="noStrike" dirty="0">
                          <a:solidFill>
                            <a:srgbClr val="000000"/>
                          </a:solidFill>
                          <a:effectLst/>
                          <a:latin typeface="Calibri" panose="020F0502020204030204" pitchFamily="34" charset="0"/>
                        </a:rPr>
                        <a:t>NOVIEMBRE</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400" b="0" i="0" u="none" strike="noStrike" dirty="0">
                          <a:solidFill>
                            <a:srgbClr val="000000"/>
                          </a:solidFill>
                          <a:effectLst/>
                          <a:latin typeface="Calibri" panose="020F0502020204030204" pitchFamily="34" charset="0"/>
                        </a:rPr>
                        <a:t>Monitoreo bloqueos, espacio en tablespace y disco - Administración en sitio.</a:t>
                      </a:r>
                    </a:p>
                  </a:txBody>
                  <a:tcPr marL="72000"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1" i="0" u="none" strike="noStrike">
                          <a:solidFill>
                            <a:srgbClr val="000000"/>
                          </a:solidFill>
                          <a:effectLst/>
                          <a:latin typeface="Calibri" panose="020F0502020204030204" pitchFamily="34" charset="0"/>
                        </a:rPr>
                        <a:t>Administración</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400" b="0" i="0" u="none" strike="noStrike">
                          <a:solidFill>
                            <a:srgbClr val="000000"/>
                          </a:solidFill>
                          <a:effectLst/>
                          <a:latin typeface="Calibri" panose="020F0502020204030204" pitchFamily="34" charset="0"/>
                        </a:rPr>
                        <a:t>15,00</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19943661"/>
                  </a:ext>
                </a:extLst>
              </a:tr>
              <a:tr h="55508">
                <a:tc>
                  <a:txBody>
                    <a:bodyPr/>
                    <a:lstStyle/>
                    <a:p>
                      <a:pPr algn="ctr" fontAlgn="ctr"/>
                      <a:r>
                        <a:rPr lang="es-CO" sz="1400" b="1" i="0" u="none" strike="noStrike" dirty="0">
                          <a:solidFill>
                            <a:srgbClr val="000000"/>
                          </a:solidFill>
                          <a:effectLst/>
                          <a:latin typeface="Calibri" panose="020F0502020204030204" pitchFamily="34" charset="0"/>
                        </a:rPr>
                        <a:t>NOVIEMBRE</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400" b="0" i="0" u="none" strike="noStrike" dirty="0">
                          <a:solidFill>
                            <a:srgbClr val="000000"/>
                          </a:solidFill>
                          <a:effectLst/>
                          <a:latin typeface="Calibri" panose="020F0502020204030204" pitchFamily="34" charset="0"/>
                        </a:rPr>
                        <a:t>Tareas de mantenimiento bases de datos y revisión diaria de backup.</a:t>
                      </a:r>
                    </a:p>
                  </a:txBody>
                  <a:tcPr marL="72000"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1400" b="1" i="0" u="none" strike="noStrike">
                          <a:solidFill>
                            <a:srgbClr val="000000"/>
                          </a:solidFill>
                          <a:effectLst/>
                          <a:latin typeface="Calibri" panose="020F0502020204030204" pitchFamily="34" charset="0"/>
                        </a:rPr>
                        <a:t>Monitoreo</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400" b="0" i="0" u="none" strike="noStrike" dirty="0">
                          <a:solidFill>
                            <a:srgbClr val="000000"/>
                          </a:solidFill>
                          <a:effectLst/>
                          <a:latin typeface="Calibri" panose="020F0502020204030204" pitchFamily="34" charset="0"/>
                        </a:rPr>
                        <a:t>5,00</a:t>
                      </a:r>
                    </a:p>
                  </a:txBody>
                  <a:tcPr marL="1893" marR="1893" marT="1893"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06741777"/>
                  </a:ext>
                </a:extLst>
              </a:tr>
              <a:tr h="55508">
                <a:tc>
                  <a:txBody>
                    <a:bodyPr/>
                    <a:lstStyle/>
                    <a:p>
                      <a:pPr algn="l" fontAlgn="b"/>
                      <a:endParaRPr lang="es-CO" sz="1400" b="0" i="0" u="none" strike="noStrike" dirty="0">
                        <a:solidFill>
                          <a:srgbClr val="000000"/>
                        </a:solidFill>
                        <a:effectLst/>
                        <a:latin typeface="Calibri" panose="020F0502020204030204" pitchFamily="34" charset="0"/>
                      </a:endParaRPr>
                    </a:p>
                  </a:txBody>
                  <a:tcPr marL="1893" marR="1893" marT="1893"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O" sz="1400" b="0" i="0" u="none" strike="noStrike" dirty="0">
                        <a:solidFill>
                          <a:srgbClr val="000000"/>
                        </a:solidFill>
                        <a:effectLst/>
                        <a:latin typeface="Calibri" panose="020F0502020204030204" pitchFamily="34" charset="0"/>
                      </a:endParaRPr>
                    </a:p>
                  </a:txBody>
                  <a:tcPr marL="72000" marR="1893" marT="1893"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b"/>
                      <a:r>
                        <a:rPr lang="es-CO" sz="1400" b="1" i="0" u="none" strike="noStrike" dirty="0">
                          <a:solidFill>
                            <a:srgbClr val="000000"/>
                          </a:solidFill>
                          <a:effectLst/>
                          <a:latin typeface="Calibri" panose="020F0502020204030204" pitchFamily="34" charset="0"/>
                        </a:rPr>
                        <a:t>TOTAL HORAS</a:t>
                      </a:r>
                    </a:p>
                  </a:txBody>
                  <a:tcPr marL="1893" marR="1893" marT="189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400" b="1" i="0" u="none" strike="noStrike" dirty="0">
                          <a:solidFill>
                            <a:srgbClr val="000000"/>
                          </a:solidFill>
                          <a:effectLst/>
                          <a:latin typeface="Calibri" panose="020F0502020204030204" pitchFamily="34" charset="0"/>
                        </a:rPr>
                        <a:t>32,00</a:t>
                      </a:r>
                    </a:p>
                  </a:txBody>
                  <a:tcPr marL="1893" marR="1893" marT="1893"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14460292"/>
                  </a:ext>
                </a:extLst>
              </a:tr>
            </a:tbl>
          </a:graphicData>
        </a:graphic>
      </p:graphicFrame>
    </p:spTree>
    <p:extLst>
      <p:ext uri="{BB962C8B-B14F-4D97-AF65-F5344CB8AC3E}">
        <p14:creationId xmlns:p14="http://schemas.microsoft.com/office/powerpoint/2010/main" val="130437426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929067-B082-428C-AFC2-D20885B7F4AE}"/>
              </a:ext>
            </a:extLst>
          </p:cNvPr>
          <p:cNvSpPr>
            <a:spLocks noGrp="1"/>
          </p:cNvSpPr>
          <p:nvPr>
            <p:ph type="title"/>
          </p:nvPr>
        </p:nvSpPr>
        <p:spPr>
          <a:xfrm>
            <a:off x="331304" y="281503"/>
            <a:ext cx="9401798" cy="964201"/>
          </a:xfrm>
        </p:spPr>
        <p:txBody>
          <a:bodyPr>
            <a:noAutofit/>
          </a:bodyPr>
          <a:lstStyle/>
          <a:p>
            <a:r>
              <a:rPr lang="es-CO" sz="2500" b="1" dirty="0"/>
              <a:t>DISPONIBILIDAD GRUPO DE MONITORES ALCALDIA DE RIONEGRO</a:t>
            </a:r>
            <a:br>
              <a:rPr lang="es-CO" sz="2500" b="1" dirty="0"/>
            </a:br>
            <a:r>
              <a:rPr lang="es-CO" sz="2500" b="1" dirty="0"/>
              <a:t>NOVIEMBRE 2023	</a:t>
            </a:r>
          </a:p>
        </p:txBody>
      </p:sp>
      <p:sp>
        <p:nvSpPr>
          <p:cNvPr id="7" name="CuadroTexto 6">
            <a:extLst>
              <a:ext uri="{FF2B5EF4-FFF2-40B4-BE49-F238E27FC236}">
                <a16:creationId xmlns:a16="http://schemas.microsoft.com/office/drawing/2014/main" id="{59EAAF88-1D49-FAE9-80EA-25B7F1A6FDB6}"/>
              </a:ext>
            </a:extLst>
          </p:cNvPr>
          <p:cNvSpPr txBox="1"/>
          <p:nvPr/>
        </p:nvSpPr>
        <p:spPr>
          <a:xfrm>
            <a:off x="331304" y="1283538"/>
            <a:ext cx="11177589" cy="923330"/>
          </a:xfrm>
          <a:prstGeom prst="rect">
            <a:avLst/>
          </a:prstGeom>
          <a:noFill/>
        </p:spPr>
        <p:txBody>
          <a:bodyPr wrap="square" rtlCol="0">
            <a:spAutoFit/>
          </a:bodyPr>
          <a:lstStyle/>
          <a:p>
            <a:r>
              <a:rPr lang="es-CO" dirty="0"/>
              <a:t>Se evidencia una disponibilidad del 97,594% en el grupo de servidores primarios.</a:t>
            </a:r>
          </a:p>
          <a:p>
            <a:endParaRPr lang="es-CO" dirty="0"/>
          </a:p>
          <a:p>
            <a:endParaRPr lang="es-CO" dirty="0">
              <a:solidFill>
                <a:srgbClr val="FF0000"/>
              </a:solidFill>
            </a:endParaRPr>
          </a:p>
        </p:txBody>
      </p:sp>
      <p:sp>
        <p:nvSpPr>
          <p:cNvPr id="3" name="CuadroTexto 2">
            <a:extLst>
              <a:ext uri="{FF2B5EF4-FFF2-40B4-BE49-F238E27FC236}">
                <a16:creationId xmlns:a16="http://schemas.microsoft.com/office/drawing/2014/main" id="{1C23A261-5364-C3B0-ADA9-94DFB2784D97}"/>
              </a:ext>
            </a:extLst>
          </p:cNvPr>
          <p:cNvSpPr txBox="1"/>
          <p:nvPr/>
        </p:nvSpPr>
        <p:spPr>
          <a:xfrm>
            <a:off x="2295961" y="5051242"/>
            <a:ext cx="9458892" cy="523220"/>
          </a:xfrm>
          <a:prstGeom prst="rect">
            <a:avLst/>
          </a:prstGeom>
          <a:noFill/>
        </p:spPr>
        <p:txBody>
          <a:bodyPr wrap="square" rtlCol="0">
            <a:spAutoFit/>
          </a:bodyPr>
          <a:lstStyle/>
          <a:p>
            <a:pPr marL="285750" indent="-285750">
              <a:buFont typeface="Wingdings" panose="05000000000000000000" pitchFamily="2" charset="2"/>
              <a:buChar char="§"/>
            </a:pPr>
            <a:r>
              <a:rPr lang="es-CO" sz="1400" dirty="0"/>
              <a:t>Los 7 eventos </a:t>
            </a:r>
            <a:r>
              <a:rPr lang="es-CO" sz="1400" dirty="0" err="1"/>
              <a:t>down</a:t>
            </a:r>
            <a:r>
              <a:rPr lang="es-CO" sz="1400" dirty="0"/>
              <a:t> presentados en los tres servidores durante 50 minutos, fueron debidos a la actividad programada para la actualización de los nodos que soportan la virtualización.</a:t>
            </a:r>
          </a:p>
        </p:txBody>
      </p:sp>
      <p:pic>
        <p:nvPicPr>
          <p:cNvPr id="8" name="Imagen 7">
            <a:extLst>
              <a:ext uri="{FF2B5EF4-FFF2-40B4-BE49-F238E27FC236}">
                <a16:creationId xmlns:a16="http://schemas.microsoft.com/office/drawing/2014/main" id="{F65AF79A-390C-F630-97D4-25F100AD5510}"/>
              </a:ext>
            </a:extLst>
          </p:cNvPr>
          <p:cNvPicPr>
            <a:picLocks noChangeAspect="1"/>
          </p:cNvPicPr>
          <p:nvPr/>
        </p:nvPicPr>
        <p:blipFill>
          <a:blip r:embed="rId2"/>
          <a:stretch>
            <a:fillRect/>
          </a:stretch>
        </p:blipFill>
        <p:spPr>
          <a:xfrm>
            <a:off x="623887" y="1804987"/>
            <a:ext cx="10944225" cy="3133725"/>
          </a:xfrm>
          <a:prstGeom prst="rect">
            <a:avLst/>
          </a:prstGeom>
        </p:spPr>
      </p:pic>
    </p:spTree>
    <p:extLst>
      <p:ext uri="{BB962C8B-B14F-4D97-AF65-F5344CB8AC3E}">
        <p14:creationId xmlns:p14="http://schemas.microsoft.com/office/powerpoint/2010/main" val="225624089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0D6E63F-276A-4235-BA61-87338EA87822}"/>
              </a:ext>
            </a:extLst>
          </p:cNvPr>
          <p:cNvSpPr/>
          <p:nvPr/>
        </p:nvSpPr>
        <p:spPr>
          <a:xfrm>
            <a:off x="783670" y="1008093"/>
            <a:ext cx="10740787" cy="707886"/>
          </a:xfrm>
          <a:prstGeom prst="rect">
            <a:avLst/>
          </a:prstGeom>
        </p:spPr>
        <p:txBody>
          <a:bodyPr wrap="square">
            <a:spAutoFit/>
          </a:bodyPr>
          <a:lstStyle/>
          <a:p>
            <a:pPr algn="ctr"/>
            <a:r>
              <a:rPr lang="es-CO" sz="2000" dirty="0"/>
              <a:t>Estado de Capacidad de almacenamiento para el grupo de servidores Alcaldía de Rionegro.</a:t>
            </a:r>
          </a:p>
          <a:p>
            <a:pPr algn="ctr"/>
            <a:endParaRPr lang="es-CO" sz="2000" dirty="0">
              <a:solidFill>
                <a:srgbClr val="FF0000"/>
              </a:solidFill>
            </a:endParaRPr>
          </a:p>
        </p:txBody>
      </p:sp>
      <p:sp>
        <p:nvSpPr>
          <p:cNvPr id="7" name="Rectángulo 6">
            <a:extLst>
              <a:ext uri="{FF2B5EF4-FFF2-40B4-BE49-F238E27FC236}">
                <a16:creationId xmlns:a16="http://schemas.microsoft.com/office/drawing/2014/main" id="{3F5A3C4F-BDAE-4C47-A0A0-31AB3E831AD3}"/>
              </a:ext>
            </a:extLst>
          </p:cNvPr>
          <p:cNvSpPr/>
          <p:nvPr/>
        </p:nvSpPr>
        <p:spPr>
          <a:xfrm>
            <a:off x="384313" y="277856"/>
            <a:ext cx="9095303" cy="553998"/>
          </a:xfrm>
          <a:prstGeom prst="rect">
            <a:avLst/>
          </a:prstGeom>
        </p:spPr>
        <p:txBody>
          <a:bodyPr wrap="square">
            <a:spAutoFit/>
          </a:bodyPr>
          <a:lstStyle/>
          <a:p>
            <a:r>
              <a:rPr lang="es-ES_tradnl" sz="3000" b="1" dirty="0">
                <a:latin typeface="Coolvetica" charset="0"/>
                <a:ea typeface="Coolvetica" charset="0"/>
                <a:cs typeface="Coolvetica" charset="0"/>
              </a:rPr>
              <a:t>Gestión de la capacidad</a:t>
            </a:r>
          </a:p>
        </p:txBody>
      </p:sp>
      <p:pic>
        <p:nvPicPr>
          <p:cNvPr id="4" name="Imagen 3">
            <a:extLst>
              <a:ext uri="{FF2B5EF4-FFF2-40B4-BE49-F238E27FC236}">
                <a16:creationId xmlns:a16="http://schemas.microsoft.com/office/drawing/2014/main" id="{72723C9B-A636-576B-0D1F-5796001BF584}"/>
              </a:ext>
            </a:extLst>
          </p:cNvPr>
          <p:cNvPicPr>
            <a:picLocks noChangeAspect="1"/>
          </p:cNvPicPr>
          <p:nvPr/>
        </p:nvPicPr>
        <p:blipFill>
          <a:blip r:embed="rId3"/>
          <a:stretch>
            <a:fillRect/>
          </a:stretch>
        </p:blipFill>
        <p:spPr>
          <a:xfrm>
            <a:off x="1229968" y="1537156"/>
            <a:ext cx="9848190" cy="4644670"/>
          </a:xfrm>
          <a:prstGeom prst="rect">
            <a:avLst/>
          </a:prstGeom>
        </p:spPr>
      </p:pic>
    </p:spTree>
    <p:extLst>
      <p:ext uri="{BB962C8B-B14F-4D97-AF65-F5344CB8AC3E}">
        <p14:creationId xmlns:p14="http://schemas.microsoft.com/office/powerpoint/2010/main" val="121671227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319692" y="316789"/>
            <a:ext cx="9095303" cy="553998"/>
          </a:xfrm>
          <a:prstGeom prst="rect">
            <a:avLst/>
          </a:prstGeom>
        </p:spPr>
        <p:txBody>
          <a:bodyPr wrap="square">
            <a:spAutoFit/>
          </a:bodyPr>
          <a:lstStyle/>
          <a:p>
            <a:r>
              <a:rPr lang="es-ES_tradnl" sz="3000" b="1" dirty="0">
                <a:latin typeface="Coolvetica" charset="0"/>
                <a:ea typeface="Coolvetica" charset="0"/>
                <a:cs typeface="Coolvetica" charset="0"/>
              </a:rPr>
              <a:t>Gestión de la capacidad</a:t>
            </a:r>
          </a:p>
        </p:txBody>
      </p:sp>
      <p:sp>
        <p:nvSpPr>
          <p:cNvPr id="11" name="TextBox 10">
            <a:extLst>
              <a:ext uri="{FF2B5EF4-FFF2-40B4-BE49-F238E27FC236}">
                <a16:creationId xmlns:a16="http://schemas.microsoft.com/office/drawing/2014/main" id="{D9A364C4-C1C7-4E6F-B9FD-5E87CBC58418}"/>
              </a:ext>
            </a:extLst>
          </p:cNvPr>
          <p:cNvSpPr txBox="1"/>
          <p:nvPr/>
        </p:nvSpPr>
        <p:spPr>
          <a:xfrm>
            <a:off x="319692" y="1267951"/>
            <a:ext cx="11552616" cy="677108"/>
          </a:xfrm>
          <a:prstGeom prst="rect">
            <a:avLst/>
          </a:prstGeom>
          <a:noFill/>
        </p:spPr>
        <p:txBody>
          <a:bodyPr wrap="square" rtlCol="0">
            <a:spAutoFit/>
          </a:bodyPr>
          <a:lstStyle/>
          <a:p>
            <a:r>
              <a:rPr lang="es-CO" sz="1900" dirty="0"/>
              <a:t>Resumen de rendimiento general en los servidores sv01, sv02,sv03 </a:t>
            </a:r>
            <a:r>
              <a:rPr lang="es-CO" sz="1900" b="1" i="1" dirty="0"/>
              <a:t>(disponibilidad, espacio usado, memoria y cpu), </a:t>
            </a:r>
            <a:r>
              <a:rPr lang="es-CO" sz="1900" dirty="0"/>
              <a:t>sin novedad.</a:t>
            </a:r>
            <a:endParaRPr lang="es-CO" sz="1900" dirty="0">
              <a:solidFill>
                <a:srgbClr val="FF0000"/>
              </a:solidFill>
            </a:endParaRPr>
          </a:p>
        </p:txBody>
      </p:sp>
      <p:sp>
        <p:nvSpPr>
          <p:cNvPr id="9" name="Rectángulo 8">
            <a:extLst>
              <a:ext uri="{FF2B5EF4-FFF2-40B4-BE49-F238E27FC236}">
                <a16:creationId xmlns:a16="http://schemas.microsoft.com/office/drawing/2014/main" id="{981DA32C-3F25-4A15-A518-7A64262954AA}"/>
              </a:ext>
            </a:extLst>
          </p:cNvPr>
          <p:cNvSpPr/>
          <p:nvPr/>
        </p:nvSpPr>
        <p:spPr>
          <a:xfrm>
            <a:off x="5933440" y="2753476"/>
            <a:ext cx="619760" cy="10260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2" name="Rectángulo 11">
            <a:extLst>
              <a:ext uri="{FF2B5EF4-FFF2-40B4-BE49-F238E27FC236}">
                <a16:creationId xmlns:a16="http://schemas.microsoft.com/office/drawing/2014/main" id="{B44C1C28-AB6C-45BA-8902-DA39A7C07819}"/>
              </a:ext>
            </a:extLst>
          </p:cNvPr>
          <p:cNvSpPr/>
          <p:nvPr/>
        </p:nvSpPr>
        <p:spPr>
          <a:xfrm>
            <a:off x="5933440" y="5051118"/>
            <a:ext cx="619760" cy="10260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pic>
        <p:nvPicPr>
          <p:cNvPr id="4" name="Imagen 3">
            <a:extLst>
              <a:ext uri="{FF2B5EF4-FFF2-40B4-BE49-F238E27FC236}">
                <a16:creationId xmlns:a16="http://schemas.microsoft.com/office/drawing/2014/main" id="{CF58918F-CB37-8D8E-D3C1-546027A6C4D2}"/>
              </a:ext>
            </a:extLst>
          </p:cNvPr>
          <p:cNvPicPr>
            <a:picLocks noChangeAspect="1"/>
          </p:cNvPicPr>
          <p:nvPr/>
        </p:nvPicPr>
        <p:blipFill>
          <a:blip r:embed="rId3"/>
          <a:stretch>
            <a:fillRect/>
          </a:stretch>
        </p:blipFill>
        <p:spPr>
          <a:xfrm>
            <a:off x="366658" y="2065147"/>
            <a:ext cx="11458684" cy="2793693"/>
          </a:xfrm>
          <a:prstGeom prst="rect">
            <a:avLst/>
          </a:prstGeom>
        </p:spPr>
      </p:pic>
    </p:spTree>
    <p:extLst>
      <p:ext uri="{BB962C8B-B14F-4D97-AF65-F5344CB8AC3E}">
        <p14:creationId xmlns:p14="http://schemas.microsoft.com/office/powerpoint/2010/main" val="274861807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0D6E63F-276A-4235-BA61-87338EA87822}"/>
              </a:ext>
            </a:extLst>
          </p:cNvPr>
          <p:cNvSpPr/>
          <p:nvPr/>
        </p:nvSpPr>
        <p:spPr>
          <a:xfrm>
            <a:off x="965299" y="1558886"/>
            <a:ext cx="10261402" cy="707886"/>
          </a:xfrm>
          <a:prstGeom prst="rect">
            <a:avLst/>
          </a:prstGeom>
        </p:spPr>
        <p:txBody>
          <a:bodyPr wrap="square">
            <a:spAutoFit/>
          </a:bodyPr>
          <a:lstStyle/>
          <a:p>
            <a:pPr algn="just"/>
            <a:r>
              <a:rPr lang="es-CO" sz="2000" dirty="0"/>
              <a:t> Capacidad de almacenamiento para albergar los respaldos RMAN y datapump desde la NAS //192.168.0.52/F$/rmandb para los servidores SV01, SV02, SV03 al 87% con retención de 7 días.</a:t>
            </a:r>
          </a:p>
        </p:txBody>
      </p:sp>
      <p:sp>
        <p:nvSpPr>
          <p:cNvPr id="7" name="Rectángulo 6">
            <a:extLst>
              <a:ext uri="{FF2B5EF4-FFF2-40B4-BE49-F238E27FC236}">
                <a16:creationId xmlns:a16="http://schemas.microsoft.com/office/drawing/2014/main" id="{3F5A3C4F-BDAE-4C47-A0A0-31AB3E831AD3}"/>
              </a:ext>
            </a:extLst>
          </p:cNvPr>
          <p:cNvSpPr/>
          <p:nvPr/>
        </p:nvSpPr>
        <p:spPr>
          <a:xfrm>
            <a:off x="593411" y="482871"/>
            <a:ext cx="9095303" cy="553998"/>
          </a:xfrm>
          <a:prstGeom prst="rect">
            <a:avLst/>
          </a:prstGeom>
        </p:spPr>
        <p:txBody>
          <a:bodyPr wrap="square">
            <a:spAutoFit/>
          </a:bodyPr>
          <a:lstStyle/>
          <a:p>
            <a:r>
              <a:rPr lang="es-ES_tradnl" sz="3000" b="1" dirty="0">
                <a:latin typeface="Coolvetica" charset="0"/>
                <a:ea typeface="Coolvetica" charset="0"/>
                <a:cs typeface="Coolvetica" charset="0"/>
              </a:rPr>
              <a:t>Gestión de la capacidad</a:t>
            </a:r>
          </a:p>
        </p:txBody>
      </p:sp>
      <p:pic>
        <p:nvPicPr>
          <p:cNvPr id="10" name="Imagen 9">
            <a:extLst>
              <a:ext uri="{FF2B5EF4-FFF2-40B4-BE49-F238E27FC236}">
                <a16:creationId xmlns:a16="http://schemas.microsoft.com/office/drawing/2014/main" id="{DCE3A96A-0519-A232-1074-8E814732E765}"/>
              </a:ext>
            </a:extLst>
          </p:cNvPr>
          <p:cNvPicPr>
            <a:picLocks noChangeAspect="1"/>
          </p:cNvPicPr>
          <p:nvPr/>
        </p:nvPicPr>
        <p:blipFill rotWithShape="1">
          <a:blip r:embed="rId3"/>
          <a:srcRect b="5671"/>
          <a:stretch/>
        </p:blipFill>
        <p:spPr>
          <a:xfrm>
            <a:off x="2933693" y="2638120"/>
            <a:ext cx="6324614" cy="1581760"/>
          </a:xfrm>
          <a:prstGeom prst="rect">
            <a:avLst/>
          </a:prstGeom>
        </p:spPr>
      </p:pic>
    </p:spTree>
    <p:extLst>
      <p:ext uri="{BB962C8B-B14F-4D97-AF65-F5344CB8AC3E}">
        <p14:creationId xmlns:p14="http://schemas.microsoft.com/office/powerpoint/2010/main" val="249687488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a:extLst>
              <a:ext uri="{FF2B5EF4-FFF2-40B4-BE49-F238E27FC236}">
                <a16:creationId xmlns:a16="http://schemas.microsoft.com/office/drawing/2014/main" id="{86B324CC-2622-4A76-B11A-7C30EEC2F709}"/>
              </a:ext>
            </a:extLst>
          </p:cNvPr>
          <p:cNvSpPr/>
          <p:nvPr/>
        </p:nvSpPr>
        <p:spPr>
          <a:xfrm>
            <a:off x="481576" y="390397"/>
            <a:ext cx="9095303" cy="553998"/>
          </a:xfrm>
          <a:prstGeom prst="rect">
            <a:avLst/>
          </a:prstGeom>
        </p:spPr>
        <p:txBody>
          <a:bodyPr wrap="square">
            <a:spAutoFit/>
          </a:bodyPr>
          <a:lstStyle/>
          <a:p>
            <a:r>
              <a:rPr lang="es-ES_tradnl" sz="3000" b="1" dirty="0">
                <a:latin typeface="Coolvetica" charset="0"/>
                <a:ea typeface="Coolvetica" charset="0"/>
                <a:cs typeface="Coolvetica" charset="0"/>
              </a:rPr>
              <a:t>Gestión de la capacidad - SV01 BD orario </a:t>
            </a:r>
          </a:p>
        </p:txBody>
      </p:sp>
      <p:sp>
        <p:nvSpPr>
          <p:cNvPr id="6" name="Rectangle 1">
            <a:extLst>
              <a:ext uri="{FF2B5EF4-FFF2-40B4-BE49-F238E27FC236}">
                <a16:creationId xmlns:a16="http://schemas.microsoft.com/office/drawing/2014/main" id="{18C7D2DB-AD68-4F9E-A9D6-24DB7839C8A2}"/>
              </a:ext>
            </a:extLst>
          </p:cNvPr>
          <p:cNvSpPr>
            <a:spLocks noChangeArrowheads="1"/>
          </p:cNvSpPr>
          <p:nvPr/>
        </p:nvSpPr>
        <p:spPr bwMode="auto">
          <a:xfrm>
            <a:off x="481575" y="944395"/>
            <a:ext cx="9384319" cy="10142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5000" rIns="90000" bIns="45000">
            <a:spAutoFit/>
          </a:bodyPr>
          <a:lstStyle>
            <a:lvl1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1pPr>
            <a:lvl2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2pPr>
            <a:lvl3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3pPr>
            <a:lvl4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4pPr>
            <a:lvl5pPr>
              <a:lnSpc>
                <a:spcPct val="93000"/>
              </a:lnSpc>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 pos="9410700" algn="l"/>
                <a:tab pos="10134600" algn="l"/>
                <a:tab pos="10858500" algn="l"/>
                <a:tab pos="11582400" algn="l"/>
              </a:tabLst>
              <a:defRPr>
                <a:solidFill>
                  <a:schemeClr val="tx1"/>
                </a:solidFill>
                <a:latin typeface="Arial" panose="020B0604020202020204" pitchFamily="34" charset="0"/>
                <a:ea typeface="Microsoft YaHei" panose="020B0503020204020204" pitchFamily="34" charset="-122"/>
              </a:defRPr>
            </a:lvl9pPr>
          </a:lstStyle>
          <a:p>
            <a:pPr marL="12700">
              <a:lnSpc>
                <a:spcPct val="100000"/>
              </a:lnSpc>
              <a:spcBef>
                <a:spcPts val="100"/>
              </a:spcBef>
            </a:pPr>
            <a:r>
              <a:rPr lang="es-ES" sz="2000" spc="-10" dirty="0">
                <a:latin typeface="Carlito"/>
                <a:cs typeface="Carlito"/>
              </a:rPr>
              <a:t>Estado </a:t>
            </a:r>
            <a:r>
              <a:rPr lang="es-ES" sz="2000" dirty="0">
                <a:latin typeface="Carlito"/>
                <a:cs typeface="Carlito"/>
              </a:rPr>
              <a:t>de Capacidad de </a:t>
            </a:r>
            <a:r>
              <a:rPr lang="es-ES" sz="2000" spc="-5" dirty="0">
                <a:latin typeface="Carlito"/>
                <a:cs typeface="Carlito"/>
              </a:rPr>
              <a:t>almacenamiento </a:t>
            </a:r>
            <a:r>
              <a:rPr lang="es-ES" sz="2000" spc="-10" dirty="0">
                <a:latin typeface="Carlito"/>
                <a:cs typeface="Carlito"/>
              </a:rPr>
              <a:t>para </a:t>
            </a:r>
            <a:r>
              <a:rPr lang="es-ES" sz="2000" dirty="0">
                <a:latin typeface="Carlito"/>
                <a:cs typeface="Carlito"/>
              </a:rPr>
              <a:t>la base de datos.</a:t>
            </a:r>
          </a:p>
          <a:p>
            <a:pPr marL="12700">
              <a:lnSpc>
                <a:spcPct val="100000"/>
              </a:lnSpc>
            </a:pPr>
            <a:r>
              <a:rPr lang="es-ES" sz="2000" spc="-5" dirty="0">
                <a:latin typeface="Carlito"/>
                <a:cs typeface="Carlito"/>
              </a:rPr>
              <a:t>Actualmente </a:t>
            </a:r>
            <a:r>
              <a:rPr lang="es-ES" sz="2000" dirty="0">
                <a:latin typeface="Carlito"/>
                <a:cs typeface="Carlito"/>
              </a:rPr>
              <a:t>la </a:t>
            </a:r>
            <a:r>
              <a:rPr lang="es-ES" sz="2000" spc="-5" dirty="0">
                <a:latin typeface="Carlito"/>
                <a:cs typeface="Carlito"/>
              </a:rPr>
              <a:t>base de </a:t>
            </a:r>
            <a:r>
              <a:rPr lang="es-ES" sz="2000" spc="-10" dirty="0">
                <a:latin typeface="Carlito"/>
                <a:cs typeface="Carlito"/>
              </a:rPr>
              <a:t>datos </a:t>
            </a:r>
            <a:r>
              <a:rPr lang="es-ES" sz="2000" spc="-5" dirty="0">
                <a:latin typeface="Carlito"/>
                <a:cs typeface="Carlito"/>
              </a:rPr>
              <a:t>cuenta </a:t>
            </a:r>
            <a:r>
              <a:rPr lang="es-ES" sz="2000" spc="-10" dirty="0">
                <a:latin typeface="Carlito"/>
                <a:cs typeface="Carlito"/>
              </a:rPr>
              <a:t>con </a:t>
            </a:r>
            <a:r>
              <a:rPr lang="es-ES" sz="2000" spc="-5" dirty="0">
                <a:latin typeface="Carlito"/>
                <a:cs typeface="Carlito"/>
              </a:rPr>
              <a:t>un almacenamiento </a:t>
            </a:r>
            <a:r>
              <a:rPr lang="es-ES" sz="2000" dirty="0">
                <a:latin typeface="Carlito"/>
                <a:cs typeface="Carlito"/>
              </a:rPr>
              <a:t>asignado </a:t>
            </a:r>
            <a:r>
              <a:rPr lang="es-ES" sz="2000" spc="-5" dirty="0">
                <a:latin typeface="Carlito"/>
                <a:cs typeface="Carlito"/>
              </a:rPr>
              <a:t>de 468 G</a:t>
            </a:r>
            <a:r>
              <a:rPr lang="es-ES" sz="2000" spc="-10" dirty="0">
                <a:latin typeface="Carlito"/>
                <a:cs typeface="Carlito"/>
              </a:rPr>
              <a:t>B</a:t>
            </a:r>
            <a:r>
              <a:rPr lang="es-ES" sz="2000" spc="-5" dirty="0">
                <a:latin typeface="Carlito"/>
                <a:cs typeface="Carlito"/>
              </a:rPr>
              <a:t>. </a:t>
            </a:r>
            <a:r>
              <a:rPr lang="es-ES" sz="2000" b="1" spc="-10" dirty="0">
                <a:latin typeface="Carlito"/>
                <a:cs typeface="Carlito"/>
              </a:rPr>
              <a:t>Contando con </a:t>
            </a:r>
            <a:r>
              <a:rPr lang="es-ES" sz="2000" b="1" dirty="0">
                <a:latin typeface="Carlito"/>
                <a:cs typeface="Carlito"/>
              </a:rPr>
              <a:t>un </a:t>
            </a:r>
            <a:r>
              <a:rPr lang="es-ES" sz="2000" b="1" spc="-5" dirty="0">
                <a:latin typeface="Carlito"/>
                <a:cs typeface="Carlito"/>
              </a:rPr>
              <a:t>espacio </a:t>
            </a:r>
            <a:r>
              <a:rPr lang="es-ES" sz="2000" b="1" dirty="0">
                <a:latin typeface="Carlito"/>
                <a:cs typeface="Carlito"/>
              </a:rPr>
              <a:t>disponible </a:t>
            </a:r>
            <a:r>
              <a:rPr lang="es-ES" sz="2000" b="1" spc="-5" dirty="0">
                <a:latin typeface="Carlito"/>
                <a:cs typeface="Carlito"/>
              </a:rPr>
              <a:t>en </a:t>
            </a:r>
            <a:r>
              <a:rPr lang="es-ES" sz="2000" b="1" dirty="0">
                <a:latin typeface="Carlito"/>
                <a:cs typeface="Carlito"/>
              </a:rPr>
              <a:t>filesystem </a:t>
            </a:r>
            <a:r>
              <a:rPr lang="es-ES" sz="2000" b="1" spc="-10" dirty="0">
                <a:latin typeface="Carlito"/>
                <a:cs typeface="Carlito"/>
              </a:rPr>
              <a:t>aproximado </a:t>
            </a:r>
            <a:r>
              <a:rPr lang="es-ES" sz="2000" b="1" spc="-5" dirty="0">
                <a:latin typeface="Carlito"/>
                <a:cs typeface="Carlito"/>
              </a:rPr>
              <a:t>de 66 GB</a:t>
            </a:r>
            <a:r>
              <a:rPr lang="es-ES" sz="2000" spc="-5" dirty="0">
                <a:latin typeface="Carlito"/>
                <a:cs typeface="Carlito"/>
              </a:rPr>
              <a:t>. </a:t>
            </a:r>
            <a:endParaRPr lang="es-ES" sz="2000" dirty="0">
              <a:latin typeface="Carlito"/>
              <a:cs typeface="Carlito"/>
            </a:endParaRPr>
          </a:p>
        </p:txBody>
      </p:sp>
      <p:sp>
        <p:nvSpPr>
          <p:cNvPr id="2" name="CuadroTexto 1">
            <a:extLst>
              <a:ext uri="{FF2B5EF4-FFF2-40B4-BE49-F238E27FC236}">
                <a16:creationId xmlns:a16="http://schemas.microsoft.com/office/drawing/2014/main" id="{6F7EB08B-2774-0850-8AC4-05E8B4E10952}"/>
              </a:ext>
            </a:extLst>
          </p:cNvPr>
          <p:cNvSpPr txBox="1"/>
          <p:nvPr/>
        </p:nvSpPr>
        <p:spPr>
          <a:xfrm>
            <a:off x="8991600" y="2514600"/>
            <a:ext cx="2667000" cy="2215991"/>
          </a:xfrm>
          <a:prstGeom prst="rect">
            <a:avLst/>
          </a:prstGeom>
          <a:noFill/>
        </p:spPr>
        <p:txBody>
          <a:bodyPr wrap="square" rtlCol="0">
            <a:spAutoFit/>
          </a:bodyPr>
          <a:lstStyle/>
          <a:p>
            <a:pPr marL="12700" algn="just">
              <a:lnSpc>
                <a:spcPct val="100000"/>
              </a:lnSpc>
              <a:spcBef>
                <a:spcPts val="100"/>
              </a:spcBef>
            </a:pPr>
            <a:r>
              <a:rPr lang="es-ES" sz="1500" spc="-10" dirty="0">
                <a:latin typeface="Carlito"/>
                <a:cs typeface="Carlito"/>
              </a:rPr>
              <a:t>La base de datos orario con espacio reservado de </a:t>
            </a:r>
            <a:r>
              <a:rPr lang="es-ES" sz="1500" b="1" spc="-10" dirty="0">
                <a:latin typeface="Carlito"/>
                <a:cs typeface="Carlito"/>
              </a:rPr>
              <a:t>465789 MB</a:t>
            </a:r>
            <a:r>
              <a:rPr lang="es-ES" sz="1500" spc="-10" dirty="0">
                <a:latin typeface="Carlito"/>
                <a:cs typeface="Carlito"/>
              </a:rPr>
              <a:t>, está utilizando un aproximado de </a:t>
            </a:r>
            <a:r>
              <a:rPr lang="es-ES" sz="1500" b="1" spc="-10" dirty="0">
                <a:latin typeface="Carlito"/>
                <a:cs typeface="Carlito"/>
              </a:rPr>
              <a:t>358049 MB</a:t>
            </a:r>
            <a:r>
              <a:rPr lang="es-ES" sz="1500" spc="-10" dirty="0">
                <a:latin typeface="Carlito"/>
                <a:cs typeface="Carlito"/>
              </a:rPr>
              <a:t>, con espacio libre de </a:t>
            </a:r>
            <a:r>
              <a:rPr lang="es-ES" sz="1500" b="1" spc="-10" dirty="0">
                <a:latin typeface="Carlito"/>
                <a:cs typeface="Carlito"/>
              </a:rPr>
              <a:t>107744 MB</a:t>
            </a:r>
            <a:r>
              <a:rPr lang="es-ES" sz="1500" spc="-10" dirty="0">
                <a:latin typeface="Carlito"/>
                <a:cs typeface="Carlito"/>
              </a:rPr>
              <a:t>, contando con un espacio disponible en filesystem /datos aproximado de </a:t>
            </a:r>
            <a:r>
              <a:rPr lang="es-ES" sz="1500" b="1" spc="-10" dirty="0">
                <a:latin typeface="Carlito"/>
                <a:cs typeface="Carlito"/>
              </a:rPr>
              <a:t>66 GB.</a:t>
            </a:r>
            <a:endParaRPr lang="es-ES" sz="1500" b="1" dirty="0">
              <a:latin typeface="Carlito"/>
              <a:cs typeface="Carlito"/>
            </a:endParaRPr>
          </a:p>
          <a:p>
            <a:endParaRPr lang="es-CO" dirty="0"/>
          </a:p>
        </p:txBody>
      </p:sp>
      <p:graphicFrame>
        <p:nvGraphicFramePr>
          <p:cNvPr id="9" name="Gráfico 8">
            <a:extLst>
              <a:ext uri="{FF2B5EF4-FFF2-40B4-BE49-F238E27FC236}">
                <a16:creationId xmlns:a16="http://schemas.microsoft.com/office/drawing/2014/main" id="{00000000-0008-0000-0200-000002000000}"/>
              </a:ext>
            </a:extLst>
          </p:cNvPr>
          <p:cNvGraphicFramePr>
            <a:graphicFrameLocks/>
          </p:cNvGraphicFramePr>
          <p:nvPr>
            <p:extLst>
              <p:ext uri="{D42A27DB-BD31-4B8C-83A1-F6EECF244321}">
                <p14:modId xmlns:p14="http://schemas.microsoft.com/office/powerpoint/2010/main" val="1728604330"/>
              </p:ext>
            </p:extLst>
          </p:nvPr>
        </p:nvGraphicFramePr>
        <p:xfrm>
          <a:off x="165029" y="2012052"/>
          <a:ext cx="8771005" cy="322108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85919363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356782" y="277856"/>
            <a:ext cx="7620409" cy="553998"/>
          </a:xfrm>
          <a:prstGeom prst="rect">
            <a:avLst/>
          </a:prstGeom>
        </p:spPr>
        <p:txBody>
          <a:bodyPr wrap="square">
            <a:spAutoFit/>
          </a:bodyPr>
          <a:lstStyle/>
          <a:p>
            <a:r>
              <a:rPr lang="es-ES_tradnl" sz="3000" b="1" dirty="0">
                <a:latin typeface="Coolvetica" charset="0"/>
                <a:ea typeface="Coolvetica" charset="0"/>
                <a:cs typeface="Coolvetica" charset="0"/>
              </a:rPr>
              <a:t>Capacidad de Base de Datos - SV01 orario </a:t>
            </a:r>
          </a:p>
        </p:txBody>
      </p:sp>
      <p:sp>
        <p:nvSpPr>
          <p:cNvPr id="3" name="TextBox 2">
            <a:extLst>
              <a:ext uri="{FF2B5EF4-FFF2-40B4-BE49-F238E27FC236}">
                <a16:creationId xmlns:a16="http://schemas.microsoft.com/office/drawing/2014/main" id="{9A347222-7D70-40DA-BBB1-9838D057A758}"/>
              </a:ext>
            </a:extLst>
          </p:cNvPr>
          <p:cNvSpPr txBox="1"/>
          <p:nvPr/>
        </p:nvSpPr>
        <p:spPr>
          <a:xfrm>
            <a:off x="356782" y="992848"/>
            <a:ext cx="10469817" cy="707886"/>
          </a:xfrm>
          <a:prstGeom prst="rect">
            <a:avLst/>
          </a:prstGeom>
          <a:noFill/>
        </p:spPr>
        <p:txBody>
          <a:bodyPr wrap="square" rtlCol="0">
            <a:spAutoFit/>
          </a:bodyPr>
          <a:lstStyle/>
          <a:p>
            <a:r>
              <a:rPr lang="es-CO" sz="2000" dirty="0"/>
              <a:t>Se evidencian comportamientos normales y la capacidad actual soporta la operación de servicio. Los tablespace con porcentaje de uso superior al 90 % presentan autoextend activo.</a:t>
            </a:r>
          </a:p>
        </p:txBody>
      </p:sp>
      <p:pic>
        <p:nvPicPr>
          <p:cNvPr id="4" name="Imagen 3">
            <a:extLst>
              <a:ext uri="{FF2B5EF4-FFF2-40B4-BE49-F238E27FC236}">
                <a16:creationId xmlns:a16="http://schemas.microsoft.com/office/drawing/2014/main" id="{11961DC4-D7BC-35A5-4609-A09E6EFBBF08}"/>
              </a:ext>
            </a:extLst>
          </p:cNvPr>
          <p:cNvPicPr>
            <a:picLocks noChangeAspect="1"/>
          </p:cNvPicPr>
          <p:nvPr/>
        </p:nvPicPr>
        <p:blipFill>
          <a:blip r:embed="rId2"/>
          <a:stretch>
            <a:fillRect/>
          </a:stretch>
        </p:blipFill>
        <p:spPr>
          <a:xfrm>
            <a:off x="356782" y="1871299"/>
            <a:ext cx="5798780" cy="3374471"/>
          </a:xfrm>
          <a:prstGeom prst="rect">
            <a:avLst/>
          </a:prstGeom>
        </p:spPr>
      </p:pic>
      <p:pic>
        <p:nvPicPr>
          <p:cNvPr id="7" name="Imagen 6">
            <a:extLst>
              <a:ext uri="{FF2B5EF4-FFF2-40B4-BE49-F238E27FC236}">
                <a16:creationId xmlns:a16="http://schemas.microsoft.com/office/drawing/2014/main" id="{B4CDCC84-B40A-D075-2E4E-BC4ECE7C1556}"/>
              </a:ext>
            </a:extLst>
          </p:cNvPr>
          <p:cNvPicPr>
            <a:picLocks noChangeAspect="1"/>
          </p:cNvPicPr>
          <p:nvPr/>
        </p:nvPicPr>
        <p:blipFill>
          <a:blip r:embed="rId3"/>
          <a:stretch>
            <a:fillRect/>
          </a:stretch>
        </p:blipFill>
        <p:spPr>
          <a:xfrm>
            <a:off x="6369086" y="1871299"/>
            <a:ext cx="5466132" cy="2795858"/>
          </a:xfrm>
          <a:prstGeom prst="rect">
            <a:avLst/>
          </a:prstGeom>
        </p:spPr>
      </p:pic>
    </p:spTree>
    <p:extLst>
      <p:ext uri="{BB962C8B-B14F-4D97-AF65-F5344CB8AC3E}">
        <p14:creationId xmlns:p14="http://schemas.microsoft.com/office/powerpoint/2010/main" val="322643535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D2DBE6-96C5-45C3-ACA6-D750BC501C34}"/>
              </a:ext>
            </a:extLst>
          </p:cNvPr>
          <p:cNvSpPr>
            <a:spLocks noGrp="1"/>
          </p:cNvSpPr>
          <p:nvPr>
            <p:ph type="title"/>
          </p:nvPr>
        </p:nvSpPr>
        <p:spPr>
          <a:xfrm>
            <a:off x="197633" y="739581"/>
            <a:ext cx="9729392" cy="507831"/>
          </a:xfrm>
        </p:spPr>
        <p:txBody>
          <a:bodyPr wrap="square">
            <a:spAutoFit/>
          </a:bodyPr>
          <a:lstStyle/>
          <a:p>
            <a:r>
              <a:rPr lang="es-US" sz="3000" b="1" dirty="0">
                <a:latin typeface="Coolvetica" charset="0"/>
              </a:rPr>
              <a:t>Estrategia de Backups servidor SFAMROSV01 – SV02 – SV03 </a:t>
            </a:r>
            <a:endParaRPr lang="es-CO" sz="3000" b="1" dirty="0">
              <a:latin typeface="Coolvetica" charset="0"/>
            </a:endParaRPr>
          </a:p>
        </p:txBody>
      </p:sp>
      <p:sp>
        <p:nvSpPr>
          <p:cNvPr id="3" name="Marcador de contenido 2">
            <a:extLst>
              <a:ext uri="{FF2B5EF4-FFF2-40B4-BE49-F238E27FC236}">
                <a16:creationId xmlns:a16="http://schemas.microsoft.com/office/drawing/2014/main" id="{DF058462-FED6-41E9-B926-CF0185176375}"/>
              </a:ext>
            </a:extLst>
          </p:cNvPr>
          <p:cNvSpPr>
            <a:spLocks noGrp="1"/>
          </p:cNvSpPr>
          <p:nvPr>
            <p:ph idx="1"/>
          </p:nvPr>
        </p:nvSpPr>
        <p:spPr>
          <a:xfrm>
            <a:off x="1455556" y="1559984"/>
            <a:ext cx="9107905" cy="468396"/>
          </a:xfrm>
        </p:spPr>
        <p:txBody>
          <a:bodyPr>
            <a:normAutofit lnSpcReduction="10000"/>
          </a:bodyPr>
          <a:lstStyle/>
          <a:p>
            <a:pPr algn="ctr"/>
            <a:r>
              <a:rPr lang="es-US" dirty="0"/>
              <a:t>Se tiene implementada la siguiente estrategia de backups:</a:t>
            </a:r>
            <a:endParaRPr lang="es-CO" dirty="0"/>
          </a:p>
        </p:txBody>
      </p:sp>
      <p:pic>
        <p:nvPicPr>
          <p:cNvPr id="6" name="Imagen 5">
            <a:extLst>
              <a:ext uri="{FF2B5EF4-FFF2-40B4-BE49-F238E27FC236}">
                <a16:creationId xmlns:a16="http://schemas.microsoft.com/office/drawing/2014/main" id="{1FCA1D23-7BB9-AF08-7F05-2EF9B3FD56C9}"/>
              </a:ext>
            </a:extLst>
          </p:cNvPr>
          <p:cNvPicPr>
            <a:picLocks noChangeAspect="1"/>
          </p:cNvPicPr>
          <p:nvPr/>
        </p:nvPicPr>
        <p:blipFill>
          <a:blip r:embed="rId2"/>
          <a:stretch>
            <a:fillRect/>
          </a:stretch>
        </p:blipFill>
        <p:spPr>
          <a:xfrm>
            <a:off x="2390008" y="2180148"/>
            <a:ext cx="7239000" cy="3409950"/>
          </a:xfrm>
          <a:prstGeom prst="rect">
            <a:avLst/>
          </a:prstGeom>
        </p:spPr>
      </p:pic>
    </p:spTree>
    <p:extLst>
      <p:ext uri="{BB962C8B-B14F-4D97-AF65-F5344CB8AC3E}">
        <p14:creationId xmlns:p14="http://schemas.microsoft.com/office/powerpoint/2010/main" val="394390432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415777" y="260745"/>
            <a:ext cx="8978946" cy="553998"/>
          </a:xfrm>
          <a:prstGeom prst="rect">
            <a:avLst/>
          </a:prstGeom>
        </p:spPr>
        <p:txBody>
          <a:bodyPr wrap="square">
            <a:spAutoFit/>
          </a:bodyPr>
          <a:lstStyle/>
          <a:p>
            <a:r>
              <a:rPr lang="es-ES_tradnl" sz="3000" b="1" dirty="0">
                <a:latin typeface="Coolvetica" charset="0"/>
                <a:ea typeface="Coolvetica" charset="0"/>
                <a:cs typeface="Coolvetica" charset="0"/>
              </a:rPr>
              <a:t>Backup Rman Base de Datos - SV01 orario </a:t>
            </a:r>
          </a:p>
        </p:txBody>
      </p:sp>
      <p:sp>
        <p:nvSpPr>
          <p:cNvPr id="13" name="TextBox 12">
            <a:extLst>
              <a:ext uri="{FF2B5EF4-FFF2-40B4-BE49-F238E27FC236}">
                <a16:creationId xmlns:a16="http://schemas.microsoft.com/office/drawing/2014/main" id="{9D6268E0-C5E5-4EF2-BD9F-B4CD51C20DB5}"/>
              </a:ext>
            </a:extLst>
          </p:cNvPr>
          <p:cNvSpPr txBox="1"/>
          <p:nvPr/>
        </p:nvSpPr>
        <p:spPr>
          <a:xfrm>
            <a:off x="4324586" y="1599133"/>
            <a:ext cx="3542829" cy="646331"/>
          </a:xfrm>
          <a:prstGeom prst="rect">
            <a:avLst/>
          </a:prstGeom>
          <a:noFill/>
        </p:spPr>
        <p:txBody>
          <a:bodyPr wrap="none" rtlCol="0">
            <a:spAutoFit/>
          </a:bodyPr>
          <a:lstStyle/>
          <a:p>
            <a:r>
              <a:rPr lang="es-CO" b="1" dirty="0"/>
              <a:t>Últimas tareas de backup revisadas</a:t>
            </a:r>
          </a:p>
        </p:txBody>
      </p:sp>
      <p:sp>
        <p:nvSpPr>
          <p:cNvPr id="7" name="TextBox 6">
            <a:extLst>
              <a:ext uri="{FF2B5EF4-FFF2-40B4-BE49-F238E27FC236}">
                <a16:creationId xmlns:a16="http://schemas.microsoft.com/office/drawing/2014/main" id="{5A0C294D-AE5D-478E-BB34-5F6045BAB064}"/>
              </a:ext>
            </a:extLst>
          </p:cNvPr>
          <p:cNvSpPr txBox="1"/>
          <p:nvPr/>
        </p:nvSpPr>
        <p:spPr>
          <a:xfrm>
            <a:off x="415777" y="873902"/>
            <a:ext cx="10649788" cy="400110"/>
          </a:xfrm>
          <a:prstGeom prst="rect">
            <a:avLst/>
          </a:prstGeom>
          <a:noFill/>
        </p:spPr>
        <p:txBody>
          <a:bodyPr wrap="square" rtlCol="0">
            <a:spAutoFit/>
          </a:bodyPr>
          <a:lstStyle/>
          <a:p>
            <a:r>
              <a:rPr lang="es-CO" sz="2000" dirty="0"/>
              <a:t>Tareas de backup full y archives ejecutadas al 100% en la última revisión realizada.</a:t>
            </a:r>
            <a:endParaRPr lang="es-CO" sz="2000" dirty="0">
              <a:solidFill>
                <a:srgbClr val="FF0000"/>
              </a:solidFill>
            </a:endParaRPr>
          </a:p>
        </p:txBody>
      </p:sp>
      <p:sp>
        <p:nvSpPr>
          <p:cNvPr id="9" name="Rectángulo 8">
            <a:extLst>
              <a:ext uri="{FF2B5EF4-FFF2-40B4-BE49-F238E27FC236}">
                <a16:creationId xmlns:a16="http://schemas.microsoft.com/office/drawing/2014/main" id="{20C08E15-BC27-4937-AC8A-A4F278D29404}"/>
              </a:ext>
            </a:extLst>
          </p:cNvPr>
          <p:cNvSpPr/>
          <p:nvPr/>
        </p:nvSpPr>
        <p:spPr>
          <a:xfrm>
            <a:off x="1290319" y="2434513"/>
            <a:ext cx="792481" cy="3184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pic>
        <p:nvPicPr>
          <p:cNvPr id="4" name="Imagen 3">
            <a:extLst>
              <a:ext uri="{FF2B5EF4-FFF2-40B4-BE49-F238E27FC236}">
                <a16:creationId xmlns:a16="http://schemas.microsoft.com/office/drawing/2014/main" id="{1566D029-EC75-2E0C-038E-FA7C7BFE35FD}"/>
              </a:ext>
            </a:extLst>
          </p:cNvPr>
          <p:cNvPicPr>
            <a:picLocks noChangeAspect="1"/>
          </p:cNvPicPr>
          <p:nvPr/>
        </p:nvPicPr>
        <p:blipFill>
          <a:blip r:embed="rId3"/>
          <a:stretch>
            <a:fillRect/>
          </a:stretch>
        </p:blipFill>
        <p:spPr>
          <a:xfrm>
            <a:off x="1909762" y="1986466"/>
            <a:ext cx="8372475" cy="3724275"/>
          </a:xfrm>
          <a:prstGeom prst="rect">
            <a:avLst/>
          </a:prstGeom>
        </p:spPr>
      </p:pic>
    </p:spTree>
    <p:extLst>
      <p:ext uri="{BB962C8B-B14F-4D97-AF65-F5344CB8AC3E}">
        <p14:creationId xmlns:p14="http://schemas.microsoft.com/office/powerpoint/2010/main" val="54822963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476480" y="290669"/>
            <a:ext cx="8978946" cy="553998"/>
          </a:xfrm>
          <a:prstGeom prst="rect">
            <a:avLst/>
          </a:prstGeom>
        </p:spPr>
        <p:txBody>
          <a:bodyPr wrap="square">
            <a:spAutoFit/>
          </a:bodyPr>
          <a:lstStyle/>
          <a:p>
            <a:r>
              <a:rPr lang="es-ES_tradnl" sz="3000" b="1" dirty="0">
                <a:latin typeface="Coolvetica" charset="0"/>
                <a:ea typeface="Coolvetica" charset="0"/>
                <a:cs typeface="Coolvetica" charset="0"/>
              </a:rPr>
              <a:t>Backup RMAN - Export Base de Datos - SV01 orario </a:t>
            </a:r>
          </a:p>
        </p:txBody>
      </p:sp>
      <p:sp>
        <p:nvSpPr>
          <p:cNvPr id="3" name="TextBox 2">
            <a:extLst>
              <a:ext uri="{FF2B5EF4-FFF2-40B4-BE49-F238E27FC236}">
                <a16:creationId xmlns:a16="http://schemas.microsoft.com/office/drawing/2014/main" id="{9A347222-7D70-40DA-BBB1-9838D057A758}"/>
              </a:ext>
            </a:extLst>
          </p:cNvPr>
          <p:cNvSpPr txBox="1"/>
          <p:nvPr/>
        </p:nvSpPr>
        <p:spPr>
          <a:xfrm>
            <a:off x="476480" y="1156091"/>
            <a:ext cx="11353382" cy="1015663"/>
          </a:xfrm>
          <a:prstGeom prst="rect">
            <a:avLst/>
          </a:prstGeom>
          <a:noFill/>
        </p:spPr>
        <p:txBody>
          <a:bodyPr wrap="square" rtlCol="0">
            <a:spAutoFit/>
          </a:bodyPr>
          <a:lstStyle/>
          <a:p>
            <a:r>
              <a:rPr lang="es-CO" sz="2000" dirty="0"/>
              <a:t>Tareas de Backup ejecutadas al 100% en la última revisión realizada, Los export datapump se generan diariamente a las 19:00 y finalizan a las 21:33.</a:t>
            </a:r>
          </a:p>
          <a:p>
            <a:endParaRPr lang="es-CO" sz="2000" dirty="0"/>
          </a:p>
        </p:txBody>
      </p:sp>
      <p:sp>
        <p:nvSpPr>
          <p:cNvPr id="9" name="Rectángulo 8">
            <a:extLst>
              <a:ext uri="{FF2B5EF4-FFF2-40B4-BE49-F238E27FC236}">
                <a16:creationId xmlns:a16="http://schemas.microsoft.com/office/drawing/2014/main" id="{20C08E15-BC27-4937-AC8A-A4F278D29404}"/>
              </a:ext>
            </a:extLst>
          </p:cNvPr>
          <p:cNvSpPr/>
          <p:nvPr/>
        </p:nvSpPr>
        <p:spPr>
          <a:xfrm>
            <a:off x="1290319" y="2434513"/>
            <a:ext cx="792481" cy="3184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pic>
        <p:nvPicPr>
          <p:cNvPr id="5" name="Imagen 4">
            <a:extLst>
              <a:ext uri="{FF2B5EF4-FFF2-40B4-BE49-F238E27FC236}">
                <a16:creationId xmlns:a16="http://schemas.microsoft.com/office/drawing/2014/main" id="{F8BE91CE-8C7E-2AF2-C035-25EC40EC1D02}"/>
              </a:ext>
            </a:extLst>
          </p:cNvPr>
          <p:cNvPicPr>
            <a:picLocks noChangeAspect="1"/>
          </p:cNvPicPr>
          <p:nvPr/>
        </p:nvPicPr>
        <p:blipFill>
          <a:blip r:embed="rId2"/>
          <a:stretch>
            <a:fillRect/>
          </a:stretch>
        </p:blipFill>
        <p:spPr>
          <a:xfrm>
            <a:off x="1004640" y="2171754"/>
            <a:ext cx="10297062" cy="2283388"/>
          </a:xfrm>
          <a:prstGeom prst="rect">
            <a:avLst/>
          </a:prstGeom>
        </p:spPr>
      </p:pic>
    </p:spTree>
    <p:extLst>
      <p:ext uri="{BB962C8B-B14F-4D97-AF65-F5344CB8AC3E}">
        <p14:creationId xmlns:p14="http://schemas.microsoft.com/office/powerpoint/2010/main" val="163309069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9C6737-51A7-46D2-A21D-022A61005357}"/>
              </a:ext>
            </a:extLst>
          </p:cNvPr>
          <p:cNvSpPr>
            <a:spLocks noGrp="1"/>
          </p:cNvSpPr>
          <p:nvPr>
            <p:ph type="title"/>
          </p:nvPr>
        </p:nvSpPr>
        <p:spPr>
          <a:xfrm>
            <a:off x="694518" y="660650"/>
            <a:ext cx="10515600" cy="553998"/>
          </a:xfrm>
        </p:spPr>
        <p:txBody>
          <a:bodyPr wrap="square">
            <a:spAutoFit/>
          </a:bodyPr>
          <a:lstStyle/>
          <a:p>
            <a:pPr>
              <a:lnSpc>
                <a:spcPct val="100000"/>
              </a:lnSpc>
              <a:spcBef>
                <a:spcPts val="0"/>
              </a:spcBef>
            </a:pPr>
            <a:r>
              <a:rPr lang="es-CO" sz="3000" b="1" dirty="0">
                <a:latin typeface="Coolvetica" charset="0"/>
              </a:rPr>
              <a:t>   ACTIVIDADES REALIZADAS</a:t>
            </a:r>
          </a:p>
        </p:txBody>
      </p:sp>
      <p:sp>
        <p:nvSpPr>
          <p:cNvPr id="3" name="CuadroTexto 2">
            <a:extLst>
              <a:ext uri="{FF2B5EF4-FFF2-40B4-BE49-F238E27FC236}">
                <a16:creationId xmlns:a16="http://schemas.microsoft.com/office/drawing/2014/main" id="{232881D6-C1E3-4EC3-8FEF-34DC3B1638B4}"/>
              </a:ext>
            </a:extLst>
          </p:cNvPr>
          <p:cNvSpPr txBox="1"/>
          <p:nvPr/>
        </p:nvSpPr>
        <p:spPr>
          <a:xfrm>
            <a:off x="917010" y="1579112"/>
            <a:ext cx="10293108" cy="1631216"/>
          </a:xfrm>
          <a:prstGeom prst="rect">
            <a:avLst/>
          </a:prstGeom>
          <a:noFill/>
        </p:spPr>
        <p:txBody>
          <a:bodyPr wrap="square" rtlCol="0">
            <a:spAutoFit/>
          </a:bodyPr>
          <a:lstStyle/>
          <a:p>
            <a:pPr marL="342900" indent="-342900" algn="just">
              <a:buFontTx/>
              <a:buAutoNum type="arabicPeriod"/>
              <a:defRPr/>
            </a:pPr>
            <a:r>
              <a:rPr lang="es-ES" sz="2000" dirty="0"/>
              <a:t>Depuración de archivos .</a:t>
            </a:r>
            <a:r>
              <a:rPr lang="es-ES" sz="2000" dirty="0" err="1"/>
              <a:t>xml</a:t>
            </a:r>
            <a:r>
              <a:rPr lang="es-ES" sz="2000" dirty="0"/>
              <a:t> en la ruta /</a:t>
            </a:r>
            <a:r>
              <a:rPr lang="es-ES" sz="2000" dirty="0" err="1"/>
              <a:t>oracle</a:t>
            </a:r>
            <a:r>
              <a:rPr lang="es-ES" sz="2000" dirty="0"/>
              <a:t>/app/</a:t>
            </a:r>
            <a:r>
              <a:rPr lang="es-ES" sz="2000" dirty="0" err="1"/>
              <a:t>diag</a:t>
            </a:r>
            <a:r>
              <a:rPr lang="es-ES" sz="2000" dirty="0"/>
              <a:t>/</a:t>
            </a:r>
            <a:r>
              <a:rPr lang="es-ES" sz="2000" dirty="0" err="1"/>
              <a:t>tnslsnr</a:t>
            </a:r>
            <a:r>
              <a:rPr lang="es-ES" sz="2000" dirty="0"/>
              <a:t>/sfamrosv03/</a:t>
            </a:r>
            <a:r>
              <a:rPr lang="es-ES" sz="2000" dirty="0" err="1"/>
              <a:t>listener</a:t>
            </a:r>
            <a:r>
              <a:rPr lang="es-ES" sz="2000" dirty="0"/>
              <a:t>/</a:t>
            </a:r>
            <a:r>
              <a:rPr lang="es-ES" sz="2000" dirty="0" err="1"/>
              <a:t>alert</a:t>
            </a:r>
            <a:endParaRPr lang="es-ES" sz="2000" dirty="0"/>
          </a:p>
          <a:p>
            <a:pPr marL="342900" indent="-342900" algn="just">
              <a:buFontTx/>
              <a:buAutoNum type="arabicPeriod"/>
              <a:defRPr/>
            </a:pPr>
            <a:r>
              <a:rPr lang="es-ES" sz="2000" dirty="0"/>
              <a:t>Sincronización </a:t>
            </a:r>
            <a:r>
              <a:rPr lang="es-ES" sz="2000" dirty="0" err="1"/>
              <a:t>orario</a:t>
            </a:r>
            <a:r>
              <a:rPr lang="es-ES" sz="2000" dirty="0"/>
              <a:t> atrasada 13 </a:t>
            </a:r>
            <a:r>
              <a:rPr lang="es-ES" sz="2000" dirty="0" err="1"/>
              <a:t>sequencias</a:t>
            </a:r>
            <a:r>
              <a:rPr lang="es-ES" sz="2000" dirty="0"/>
              <a:t> y 90 minutos en el servidor stb_sv01</a:t>
            </a:r>
          </a:p>
          <a:p>
            <a:pPr marL="342900" indent="-342900" algn="just">
              <a:buFontTx/>
              <a:buAutoNum type="arabicPeriod"/>
              <a:defRPr/>
            </a:pPr>
            <a:r>
              <a:rPr lang="es-ES" sz="2000" dirty="0">
                <a:solidFill>
                  <a:prstClr val="black"/>
                </a:solidFill>
                <a:latin typeface="Calibri" panose="020F0502020204030204"/>
              </a:rPr>
              <a:t>Depuración piezas de backup .</a:t>
            </a:r>
            <a:r>
              <a:rPr lang="es-ES" sz="2000" dirty="0" err="1">
                <a:solidFill>
                  <a:prstClr val="black"/>
                </a:solidFill>
                <a:latin typeface="Calibri" panose="020F0502020204030204"/>
              </a:rPr>
              <a:t>dmp</a:t>
            </a:r>
            <a:r>
              <a:rPr lang="es-ES" sz="2000" dirty="0">
                <a:solidFill>
                  <a:prstClr val="black"/>
                </a:solidFill>
                <a:latin typeface="Calibri" panose="020F0502020204030204"/>
              </a:rPr>
              <a:t> obsoletas de la unidad compartida </a:t>
            </a:r>
            <a:r>
              <a:rPr lang="es-ES" sz="2000" dirty="0" err="1">
                <a:solidFill>
                  <a:prstClr val="black"/>
                </a:solidFill>
                <a:latin typeface="Calibri" panose="020F0502020204030204"/>
              </a:rPr>
              <a:t>nas</a:t>
            </a:r>
            <a:r>
              <a:rPr lang="es-ES" sz="2000" dirty="0">
                <a:solidFill>
                  <a:prstClr val="black"/>
                </a:solidFill>
                <a:latin typeface="Calibri" panose="020F0502020204030204"/>
              </a:rPr>
              <a:t> /</a:t>
            </a:r>
            <a:r>
              <a:rPr lang="es-ES" sz="2000" dirty="0" err="1">
                <a:solidFill>
                  <a:prstClr val="black"/>
                </a:solidFill>
                <a:latin typeface="Calibri" panose="020F0502020204030204"/>
              </a:rPr>
              <a:t>nas_backup</a:t>
            </a:r>
            <a:r>
              <a:rPr lang="es-ES" sz="2000" dirty="0">
                <a:solidFill>
                  <a:prstClr val="black"/>
                </a:solidFill>
                <a:latin typeface="Calibri" panose="020F0502020204030204"/>
              </a:rPr>
              <a:t>.</a:t>
            </a:r>
          </a:p>
          <a:p>
            <a:pPr marL="342900" indent="-342900" algn="just">
              <a:buFontTx/>
              <a:buAutoNum type="arabicPeriod"/>
              <a:defRPr/>
            </a:pPr>
            <a:r>
              <a:rPr lang="es-ES" sz="2000" dirty="0">
                <a:solidFill>
                  <a:prstClr val="black"/>
                </a:solidFill>
                <a:latin typeface="Calibri" panose="020F0502020204030204"/>
              </a:rPr>
              <a:t>Se disminuye el tiempo de retención de los backups rman de 3 a 1 día debido a espacio en la unidad compartida.</a:t>
            </a:r>
            <a:endParaRPr lang="es-CO" sz="2000" dirty="0">
              <a:solidFill>
                <a:prstClr val="black"/>
              </a:solidFill>
              <a:latin typeface="Calibri" panose="020F0502020204030204"/>
            </a:endParaRPr>
          </a:p>
        </p:txBody>
      </p:sp>
    </p:spTree>
    <p:extLst>
      <p:ext uri="{BB962C8B-B14F-4D97-AF65-F5344CB8AC3E}">
        <p14:creationId xmlns:p14="http://schemas.microsoft.com/office/powerpoint/2010/main" val="3208321735"/>
      </p:ext>
    </p:extLst>
  </p:cSld>
  <p:clrMapOvr>
    <a:masterClrMapping/>
  </p:clrMapOvr>
</p:sld>
</file>

<file path=ppt/theme/theme1.xml><?xml version="1.0" encoding="utf-8"?>
<a:theme xmlns:a="http://schemas.openxmlformats.org/drawingml/2006/main" name="ppt interactuar">
  <a:themeElements>
    <a:clrScheme name="Azul">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ink It" id="{6EB1EA37-CAC7-4EAA-BDF8-2695DA8F3A6B}" vid="{8C30ABAF-BBE2-4191-BBED-7FEB191DF5D1}"/>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ink It" id="{6EB1EA37-CAC7-4EAA-BDF8-2695DA8F3A6B}" vid="{8C30ABAF-BBE2-4191-BBED-7FEB191DF5D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88AE36F8D6E404385649AAD29626EC3" ma:contentTypeVersion="2" ma:contentTypeDescription="Create a new document." ma:contentTypeScope="" ma:versionID="08058f106f90a0877902eebb3dc8b598">
  <xsd:schema xmlns:xsd="http://www.w3.org/2001/XMLSchema" xmlns:xs="http://www.w3.org/2001/XMLSchema" xmlns:p="http://schemas.microsoft.com/office/2006/metadata/properties" xmlns:ns2="2c5b436e-686c-4438-ae98-8cc0459a9dc5" targetNamespace="http://schemas.microsoft.com/office/2006/metadata/properties" ma:root="true" ma:fieldsID="3b5c0086c611483d7e9990b7ddd39a07" ns2:_="">
    <xsd:import namespace="2c5b436e-686c-4438-ae98-8cc0459a9dc5"/>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c5b436e-686c-4438-ae98-8cc0459a9dc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5181B84-9EB7-4761-AECE-F81E4A75939C}">
  <ds:schemaRefs>
    <ds:schemaRef ds:uri="http://schemas.microsoft.com/sharepoint/v3/contenttype/forms"/>
  </ds:schemaRefs>
</ds:datastoreItem>
</file>

<file path=customXml/itemProps2.xml><?xml version="1.0" encoding="utf-8"?>
<ds:datastoreItem xmlns:ds="http://schemas.openxmlformats.org/officeDocument/2006/customXml" ds:itemID="{1A4DCA4D-66E8-42B6-B639-A78BE00E1340}">
  <ds:schemaRefs>
    <ds:schemaRef ds:uri="http://purl.org/dc/elements/1.1/"/>
    <ds:schemaRef ds:uri="http://schemas.microsoft.com/office/infopath/2007/PartnerControls"/>
    <ds:schemaRef ds:uri="http://schemas.openxmlformats.org/package/2006/metadata/core-properties"/>
    <ds:schemaRef ds:uri="http://schemas.microsoft.com/office/2006/documentManagement/types"/>
    <ds:schemaRef ds:uri="http://purl.org/dc/terms/"/>
    <ds:schemaRef ds:uri="2c5b436e-686c-4438-ae98-8cc0459a9dc5"/>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D7F09D8D-8E28-4864-B9AB-B3C3CDD9832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c5b436e-686c-4438-ae98-8cc0459a9dc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Informe Mensual DB Oracle Feb INTERACTUAR 2021</Template>
  <TotalTime>17757</TotalTime>
  <Words>5545</Words>
  <Application>Microsoft Office PowerPoint</Application>
  <PresentationFormat>Panorámica</PresentationFormat>
  <Paragraphs>558</Paragraphs>
  <Slides>60</Slides>
  <Notes>22</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60</vt:i4>
      </vt:variant>
    </vt:vector>
  </HeadingPairs>
  <TitlesOfParts>
    <vt:vector size="69" baseType="lpstr">
      <vt:lpstr>Arial</vt:lpstr>
      <vt:lpstr>Calibri</vt:lpstr>
      <vt:lpstr>Calibri Light</vt:lpstr>
      <vt:lpstr>Carlito</vt:lpstr>
      <vt:lpstr>Coolvetica</vt:lpstr>
      <vt:lpstr>Times New Roman</vt:lpstr>
      <vt:lpstr>Wingdings</vt:lpstr>
      <vt:lpstr>ppt interactuar</vt:lpstr>
      <vt:lpstr>Tema de Office</vt:lpstr>
      <vt:lpstr>Presentación de PowerPoint</vt:lpstr>
      <vt:lpstr>REPORTE ADMINISTRATIVO ALCALDIA DE RIONEGRO ENTRE EL 01 DE AGOSTO HASTA EL 30 DE NOVIEMBRE</vt:lpstr>
      <vt:lpstr>Presentación de PowerPoint</vt:lpstr>
      <vt:lpstr> INFORME DE ACTIVIDADES PERIODO FACTURADO 01 de AGOSTO al 31 de AGOSTO 2023</vt:lpstr>
      <vt:lpstr>Detalle horas AGOSTO</vt:lpstr>
      <vt:lpstr>DISPONIBILIDAD GRUPO DE MONITORES ALCALDIA DE RIONEGRO AGOSTO 2023 </vt:lpstr>
      <vt:lpstr>Presentación de PowerPoint</vt:lpstr>
      <vt:lpstr>Presentación de PowerPoint</vt:lpstr>
      <vt:lpstr>Presentación de PowerPoint</vt:lpstr>
      <vt:lpstr>Presentación de PowerPoint</vt:lpstr>
      <vt:lpstr>Presentación de PowerPoint</vt:lpstr>
      <vt:lpstr>Estrategia de Backups servidor SFAMROSV01 – SV02 – SV03 </vt:lpstr>
      <vt:lpstr>Presentación de PowerPoint</vt:lpstr>
      <vt:lpstr>Presentación de PowerPoint</vt:lpstr>
      <vt:lpstr>   ACTIVIDADES REALIZADAS</vt:lpstr>
      <vt:lpstr>Presentación de PowerPoint</vt:lpstr>
      <vt:lpstr> INFORME DE ACTIVIDADES PERIODO FACTURADO 01 de SEPTIEMBRE al 30 de SEPTIEMBRE 2023</vt:lpstr>
      <vt:lpstr>Detalle horas SEPTIEMBRE</vt:lpstr>
      <vt:lpstr>DISPONIBILIDAD GRUPO DE MONITORES ALCALDIA DE RIONEGRO SEPTIEMBRE 2023 </vt:lpstr>
      <vt:lpstr>Presentación de PowerPoint</vt:lpstr>
      <vt:lpstr>Presentación de PowerPoint</vt:lpstr>
      <vt:lpstr>Presentación de PowerPoint</vt:lpstr>
      <vt:lpstr>Presentación de PowerPoint</vt:lpstr>
      <vt:lpstr>Presentación de PowerPoint</vt:lpstr>
      <vt:lpstr>Presentación de PowerPoint</vt:lpstr>
      <vt:lpstr>Estrategia de Backups servidor SFAMROSV01 – SV02 – SV03 </vt:lpstr>
      <vt:lpstr>Presentación de PowerPoint</vt:lpstr>
      <vt:lpstr>Presentación de PowerPoint</vt:lpstr>
      <vt:lpstr>   ACTIVIDADES REALIZADAS</vt:lpstr>
      <vt:lpstr>Presentación de PowerPoint</vt:lpstr>
      <vt:lpstr> INFORME DE ACTIVIDADES PERIODO FACTURADO 01 de OCTUBRE al 31 de OCTUBRE 2023</vt:lpstr>
      <vt:lpstr>Detalle horas OCTUBRE</vt:lpstr>
      <vt:lpstr>Detalle horas OCTUBRE</vt:lpstr>
      <vt:lpstr>DISPONIBILIDAD GRUPO DE MONITORES ALCALDIA DE RIONEGRO OCTUBRE 2023 </vt:lpstr>
      <vt:lpstr>Presentación de PowerPoint</vt:lpstr>
      <vt:lpstr>Presentación de PowerPoint</vt:lpstr>
      <vt:lpstr>Presentación de PowerPoint</vt:lpstr>
      <vt:lpstr>Presentación de PowerPoint</vt:lpstr>
      <vt:lpstr>Presentación de PowerPoint</vt:lpstr>
      <vt:lpstr>Presentación de PowerPoint</vt:lpstr>
      <vt:lpstr>Estrategia de Backups servidor SFAMROSV01 – SV02 – SV03 </vt:lpstr>
      <vt:lpstr>Presentación de PowerPoint</vt:lpstr>
      <vt:lpstr>Presentación de PowerPoint</vt:lpstr>
      <vt:lpstr>   ACTIVIDADES REALIZADAS</vt:lpstr>
      <vt:lpstr>Presentación de PowerPoint</vt:lpstr>
      <vt:lpstr> INFORME DE ACTIVIDADES PERIODO FACTURADO 01 de NOVIEMBRE al 30 de NOVIEMBRE 2023</vt:lpstr>
      <vt:lpstr>Detalle horas NOVIEMBRE</vt:lpstr>
      <vt:lpstr>Detalle horas NOVIEMBRE</vt:lpstr>
      <vt:lpstr>Detalle horas NOVIEMBRE</vt:lpstr>
      <vt:lpstr>Detalle horas NOVIEMBRE</vt:lpstr>
      <vt:lpstr>DISPONIBILIDAD GRUPO DE MONITORES ALCALDIA DE RIONEGRO NOVIEMBRE 2023 </vt:lpstr>
      <vt:lpstr>Presentación de PowerPoint</vt:lpstr>
      <vt:lpstr>Presentación de PowerPoint</vt:lpstr>
      <vt:lpstr>Presentación de PowerPoint</vt:lpstr>
      <vt:lpstr>Presentación de PowerPoint</vt:lpstr>
      <vt:lpstr>Presentación de PowerPoint</vt:lpstr>
      <vt:lpstr>Estrategia de Backups servidor SFAMROSV01 – SV02 – SV03 </vt:lpstr>
      <vt:lpstr>Presentación de PowerPoint</vt:lpstr>
      <vt:lpstr>Presentación de PowerPoint</vt:lpstr>
      <vt:lpstr>   ACTIVIDADES REALIZADAS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Wilfredo Rios Montilla</dc:creator>
  <cp:lastModifiedBy>Maryuri Jacqueline Serrano Morales</cp:lastModifiedBy>
  <cp:revision>215</cp:revision>
  <dcterms:created xsi:type="dcterms:W3CDTF">2021-04-08T15:38:27Z</dcterms:created>
  <dcterms:modified xsi:type="dcterms:W3CDTF">2023-12-01T23:58:33Z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0x010100688AE36F8D6E404385649AAD29626EC3</vt:lpwstr>
  </property>
</Properties>
</file>