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416" r:id="rId3"/>
    <p:sldId id="319" r:id="rId4"/>
    <p:sldId id="420" r:id="rId5"/>
    <p:sldId id="417" r:id="rId6"/>
    <p:sldId id="418" r:id="rId7"/>
    <p:sldId id="409" r:id="rId8"/>
    <p:sldId id="419" r:id="rId9"/>
    <p:sldId id="421" r:id="rId10"/>
    <p:sldId id="422" r:id="rId11"/>
    <p:sldId id="423" r:id="rId12"/>
    <p:sldId id="415" r:id="rId13"/>
    <p:sldId id="424" r:id="rId14"/>
    <p:sldId id="430" r:id="rId15"/>
    <p:sldId id="431" r:id="rId16"/>
    <p:sldId id="432" r:id="rId1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6" d="100"/>
          <a:sy n="76" d="100"/>
        </p:scale>
        <p:origin x="67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FE82BB-4B85-42C8-A759-0206FCCF45D3}" type="datetimeFigureOut">
              <a:rPr lang="es-CO" smtClean="0"/>
              <a:t>21/12/2022</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E62569-D657-4661-B2CD-90827EE52EB6}" type="slidenum">
              <a:rPr lang="es-CO" smtClean="0"/>
              <a:t>‹Nº›</a:t>
            </a:fld>
            <a:endParaRPr lang="es-CO"/>
          </a:p>
        </p:txBody>
      </p:sp>
    </p:spTree>
    <p:extLst>
      <p:ext uri="{BB962C8B-B14F-4D97-AF65-F5344CB8AC3E}">
        <p14:creationId xmlns:p14="http://schemas.microsoft.com/office/powerpoint/2010/main" val="10714966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697413" y="1306513"/>
            <a:ext cx="6264275" cy="3524250"/>
          </a:xfrm>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41A8CA-DD01-4FFE-ACC7-D68DEA5B11B7}"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2649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697413" y="1306513"/>
            <a:ext cx="6264275" cy="3524250"/>
          </a:xfrm>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41A8CA-DD01-4FFE-ACC7-D68DEA5B11B7}"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02271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697413" y="1306513"/>
            <a:ext cx="6264275" cy="3524250"/>
          </a:xfrm>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41A8CA-DD01-4FFE-ACC7-D68DEA5B11B7}"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6992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697413" y="1306513"/>
            <a:ext cx="6264275" cy="3524250"/>
          </a:xfrm>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41A8CA-DD01-4FFE-ACC7-D68DEA5B11B7}"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4913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697413" y="1306513"/>
            <a:ext cx="6264275" cy="3524250"/>
          </a:xfrm>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41A8CA-DD01-4FFE-ACC7-D68DEA5B11B7}"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9084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697413" y="1306513"/>
            <a:ext cx="6264275" cy="3524250"/>
          </a:xfrm>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41A8CA-DD01-4FFE-ACC7-D68DEA5B11B7}"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60564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697413" y="1306513"/>
            <a:ext cx="6264275" cy="3524250"/>
          </a:xfrm>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41A8CA-DD01-4FFE-ACC7-D68DEA5B11B7}"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91247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697413" y="1306513"/>
            <a:ext cx="6264275" cy="3524250"/>
          </a:xfrm>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41A8CA-DD01-4FFE-ACC7-D68DEA5B11B7}"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04733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697413" y="1306513"/>
            <a:ext cx="6264275" cy="3524250"/>
          </a:xfrm>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41A8CA-DD01-4FFE-ACC7-D68DEA5B11B7}"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64906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9B9835-2E9E-721D-11C7-A5C7DEE836CE}"/>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EB05DBB6-F38D-B076-3327-5737FEB9DA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358173AA-49D0-BAFA-91AE-893094D112BA}"/>
              </a:ext>
            </a:extLst>
          </p:cNvPr>
          <p:cNvSpPr>
            <a:spLocks noGrp="1"/>
          </p:cNvSpPr>
          <p:nvPr>
            <p:ph type="dt" sz="half" idx="10"/>
          </p:nvPr>
        </p:nvSpPr>
        <p:spPr/>
        <p:txBody>
          <a:bodyPr/>
          <a:lstStyle/>
          <a:p>
            <a:fld id="{0B2BA443-85D9-4CC2-B3F5-DFD4A9E2E865}" type="datetimeFigureOut">
              <a:rPr lang="es-CO" smtClean="0"/>
              <a:t>21/12/2022</a:t>
            </a:fld>
            <a:endParaRPr lang="es-CO"/>
          </a:p>
        </p:txBody>
      </p:sp>
      <p:sp>
        <p:nvSpPr>
          <p:cNvPr id="5" name="Marcador de pie de página 4">
            <a:extLst>
              <a:ext uri="{FF2B5EF4-FFF2-40B4-BE49-F238E27FC236}">
                <a16:creationId xmlns:a16="http://schemas.microsoft.com/office/drawing/2014/main" id="{B48BF73A-F60D-0831-BF8D-EDF41E1D211B}"/>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A0001EDE-F905-7494-9A07-C94F93B2A484}"/>
              </a:ext>
            </a:extLst>
          </p:cNvPr>
          <p:cNvSpPr>
            <a:spLocks noGrp="1"/>
          </p:cNvSpPr>
          <p:nvPr>
            <p:ph type="sldNum" sz="quarter" idx="12"/>
          </p:nvPr>
        </p:nvSpPr>
        <p:spPr/>
        <p:txBody>
          <a:bodyPr/>
          <a:lstStyle/>
          <a:p>
            <a:fld id="{D13EAE0E-F2B4-468C-B91F-6EE4EB18C0BD}" type="slidenum">
              <a:rPr lang="es-CO" smtClean="0"/>
              <a:t>‹Nº›</a:t>
            </a:fld>
            <a:endParaRPr lang="es-CO"/>
          </a:p>
        </p:txBody>
      </p:sp>
    </p:spTree>
    <p:extLst>
      <p:ext uri="{BB962C8B-B14F-4D97-AF65-F5344CB8AC3E}">
        <p14:creationId xmlns:p14="http://schemas.microsoft.com/office/powerpoint/2010/main" val="2547539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DD89FF-D505-9986-4104-A20CE5718A87}"/>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9F71893F-381D-F5B7-D92D-43259E3F0F4B}"/>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60B3CF1-CAB3-1231-4957-580F7381862F}"/>
              </a:ext>
            </a:extLst>
          </p:cNvPr>
          <p:cNvSpPr>
            <a:spLocks noGrp="1"/>
          </p:cNvSpPr>
          <p:nvPr>
            <p:ph type="dt" sz="half" idx="10"/>
          </p:nvPr>
        </p:nvSpPr>
        <p:spPr/>
        <p:txBody>
          <a:bodyPr/>
          <a:lstStyle/>
          <a:p>
            <a:fld id="{0B2BA443-85D9-4CC2-B3F5-DFD4A9E2E865}" type="datetimeFigureOut">
              <a:rPr lang="es-CO" smtClean="0"/>
              <a:t>21/12/2022</a:t>
            </a:fld>
            <a:endParaRPr lang="es-CO"/>
          </a:p>
        </p:txBody>
      </p:sp>
      <p:sp>
        <p:nvSpPr>
          <p:cNvPr id="5" name="Marcador de pie de página 4">
            <a:extLst>
              <a:ext uri="{FF2B5EF4-FFF2-40B4-BE49-F238E27FC236}">
                <a16:creationId xmlns:a16="http://schemas.microsoft.com/office/drawing/2014/main" id="{67538975-F1D6-3CEB-F33A-359238C1ACAF}"/>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0C6A0E7C-62BC-9A7E-3DC2-35D4331B4498}"/>
              </a:ext>
            </a:extLst>
          </p:cNvPr>
          <p:cNvSpPr>
            <a:spLocks noGrp="1"/>
          </p:cNvSpPr>
          <p:nvPr>
            <p:ph type="sldNum" sz="quarter" idx="12"/>
          </p:nvPr>
        </p:nvSpPr>
        <p:spPr/>
        <p:txBody>
          <a:bodyPr/>
          <a:lstStyle/>
          <a:p>
            <a:fld id="{D13EAE0E-F2B4-468C-B91F-6EE4EB18C0BD}" type="slidenum">
              <a:rPr lang="es-CO" smtClean="0"/>
              <a:t>‹Nº›</a:t>
            </a:fld>
            <a:endParaRPr lang="es-CO"/>
          </a:p>
        </p:txBody>
      </p:sp>
    </p:spTree>
    <p:extLst>
      <p:ext uri="{BB962C8B-B14F-4D97-AF65-F5344CB8AC3E}">
        <p14:creationId xmlns:p14="http://schemas.microsoft.com/office/powerpoint/2010/main" val="95707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F745CC-BD9A-9068-2D92-10558E30AA83}"/>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CE096C5C-7ED1-D90F-D578-626EB6F511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BCA5F5D-5C90-A3B9-B4CA-9101808F25C0}"/>
              </a:ext>
            </a:extLst>
          </p:cNvPr>
          <p:cNvSpPr>
            <a:spLocks noGrp="1"/>
          </p:cNvSpPr>
          <p:nvPr>
            <p:ph type="dt" sz="half" idx="10"/>
          </p:nvPr>
        </p:nvSpPr>
        <p:spPr/>
        <p:txBody>
          <a:bodyPr/>
          <a:lstStyle/>
          <a:p>
            <a:fld id="{0B2BA443-85D9-4CC2-B3F5-DFD4A9E2E865}" type="datetimeFigureOut">
              <a:rPr lang="es-CO" smtClean="0"/>
              <a:t>21/12/2022</a:t>
            </a:fld>
            <a:endParaRPr lang="es-CO"/>
          </a:p>
        </p:txBody>
      </p:sp>
      <p:sp>
        <p:nvSpPr>
          <p:cNvPr id="5" name="Marcador de pie de página 4">
            <a:extLst>
              <a:ext uri="{FF2B5EF4-FFF2-40B4-BE49-F238E27FC236}">
                <a16:creationId xmlns:a16="http://schemas.microsoft.com/office/drawing/2014/main" id="{C83A5524-75C7-7F54-F56C-7E96CA12EF7F}"/>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2DBCE4A3-D108-831E-55C6-8BDDDD2F1D37}"/>
              </a:ext>
            </a:extLst>
          </p:cNvPr>
          <p:cNvSpPr>
            <a:spLocks noGrp="1"/>
          </p:cNvSpPr>
          <p:nvPr>
            <p:ph type="sldNum" sz="quarter" idx="12"/>
          </p:nvPr>
        </p:nvSpPr>
        <p:spPr/>
        <p:txBody>
          <a:bodyPr/>
          <a:lstStyle/>
          <a:p>
            <a:fld id="{D13EAE0E-F2B4-468C-B91F-6EE4EB18C0BD}" type="slidenum">
              <a:rPr lang="es-CO" smtClean="0"/>
              <a:t>‹Nº›</a:t>
            </a:fld>
            <a:endParaRPr lang="es-CO"/>
          </a:p>
        </p:txBody>
      </p:sp>
    </p:spTree>
    <p:extLst>
      <p:ext uri="{BB962C8B-B14F-4D97-AF65-F5344CB8AC3E}">
        <p14:creationId xmlns:p14="http://schemas.microsoft.com/office/powerpoint/2010/main" val="3673548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C3E232-C8E6-60A6-7F7B-0292805E78C1}"/>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189AD2E3-A91C-C009-9F82-50038D642CDD}"/>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1A7C84C8-5C4D-3E38-2165-4E6E397AE6C7}"/>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6B33D63C-9574-6095-2221-EADFB86024F9}"/>
              </a:ext>
            </a:extLst>
          </p:cNvPr>
          <p:cNvSpPr>
            <a:spLocks noGrp="1"/>
          </p:cNvSpPr>
          <p:nvPr>
            <p:ph type="dt" sz="half" idx="10"/>
          </p:nvPr>
        </p:nvSpPr>
        <p:spPr/>
        <p:txBody>
          <a:bodyPr/>
          <a:lstStyle/>
          <a:p>
            <a:fld id="{0B2BA443-85D9-4CC2-B3F5-DFD4A9E2E865}" type="datetimeFigureOut">
              <a:rPr lang="es-CO" smtClean="0"/>
              <a:t>21/12/2022</a:t>
            </a:fld>
            <a:endParaRPr lang="es-CO"/>
          </a:p>
        </p:txBody>
      </p:sp>
      <p:sp>
        <p:nvSpPr>
          <p:cNvPr id="6" name="Marcador de pie de página 5">
            <a:extLst>
              <a:ext uri="{FF2B5EF4-FFF2-40B4-BE49-F238E27FC236}">
                <a16:creationId xmlns:a16="http://schemas.microsoft.com/office/drawing/2014/main" id="{2A0F4868-5396-D7C7-DB3E-8D726C3FF6AE}"/>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89DA0002-F13D-5028-6A33-34A4D57A2B84}"/>
              </a:ext>
            </a:extLst>
          </p:cNvPr>
          <p:cNvSpPr>
            <a:spLocks noGrp="1"/>
          </p:cNvSpPr>
          <p:nvPr>
            <p:ph type="sldNum" sz="quarter" idx="12"/>
          </p:nvPr>
        </p:nvSpPr>
        <p:spPr/>
        <p:txBody>
          <a:bodyPr/>
          <a:lstStyle/>
          <a:p>
            <a:fld id="{D13EAE0E-F2B4-468C-B91F-6EE4EB18C0BD}" type="slidenum">
              <a:rPr lang="es-CO" smtClean="0"/>
              <a:t>‹Nº›</a:t>
            </a:fld>
            <a:endParaRPr lang="es-CO"/>
          </a:p>
        </p:txBody>
      </p:sp>
    </p:spTree>
    <p:extLst>
      <p:ext uri="{BB962C8B-B14F-4D97-AF65-F5344CB8AC3E}">
        <p14:creationId xmlns:p14="http://schemas.microsoft.com/office/powerpoint/2010/main" val="3505128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1E87EF-2CEE-9C14-F49D-7908005859B3}"/>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E6EA67A0-C1A3-CE47-F54A-C2B2ECFAC36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6A86015-0AA0-2C97-9B8B-B4C1F25DE122}"/>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1BC07E9B-E78B-EB76-0B33-9C15B83ED5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2BB3AB1-8E6E-E8C1-0654-55D28DF74670}"/>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21905659-F326-0C9E-5D1B-0D9FF0B16885}"/>
              </a:ext>
            </a:extLst>
          </p:cNvPr>
          <p:cNvSpPr>
            <a:spLocks noGrp="1"/>
          </p:cNvSpPr>
          <p:nvPr>
            <p:ph type="dt" sz="half" idx="10"/>
          </p:nvPr>
        </p:nvSpPr>
        <p:spPr/>
        <p:txBody>
          <a:bodyPr/>
          <a:lstStyle/>
          <a:p>
            <a:fld id="{0B2BA443-85D9-4CC2-B3F5-DFD4A9E2E865}" type="datetimeFigureOut">
              <a:rPr lang="es-CO" smtClean="0"/>
              <a:t>21/12/2022</a:t>
            </a:fld>
            <a:endParaRPr lang="es-CO"/>
          </a:p>
        </p:txBody>
      </p:sp>
      <p:sp>
        <p:nvSpPr>
          <p:cNvPr id="8" name="Marcador de pie de página 7">
            <a:extLst>
              <a:ext uri="{FF2B5EF4-FFF2-40B4-BE49-F238E27FC236}">
                <a16:creationId xmlns:a16="http://schemas.microsoft.com/office/drawing/2014/main" id="{AEDC67F3-11E4-E871-6838-9A08853FC2E3}"/>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CD614EB2-E4EB-AA0A-6AC6-255DF912C83E}"/>
              </a:ext>
            </a:extLst>
          </p:cNvPr>
          <p:cNvSpPr>
            <a:spLocks noGrp="1"/>
          </p:cNvSpPr>
          <p:nvPr>
            <p:ph type="sldNum" sz="quarter" idx="12"/>
          </p:nvPr>
        </p:nvSpPr>
        <p:spPr/>
        <p:txBody>
          <a:bodyPr/>
          <a:lstStyle/>
          <a:p>
            <a:fld id="{D13EAE0E-F2B4-468C-B91F-6EE4EB18C0BD}" type="slidenum">
              <a:rPr lang="es-CO" smtClean="0"/>
              <a:t>‹Nº›</a:t>
            </a:fld>
            <a:endParaRPr lang="es-CO"/>
          </a:p>
        </p:txBody>
      </p:sp>
    </p:spTree>
    <p:extLst>
      <p:ext uri="{BB962C8B-B14F-4D97-AF65-F5344CB8AC3E}">
        <p14:creationId xmlns:p14="http://schemas.microsoft.com/office/powerpoint/2010/main" val="2922086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6038C3-2190-EA0F-695D-9D29935FBBCF}"/>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EFADDF5D-5F7D-355D-D4F4-4B2344ADF27B}"/>
              </a:ext>
            </a:extLst>
          </p:cNvPr>
          <p:cNvSpPr>
            <a:spLocks noGrp="1"/>
          </p:cNvSpPr>
          <p:nvPr>
            <p:ph type="dt" sz="half" idx="10"/>
          </p:nvPr>
        </p:nvSpPr>
        <p:spPr/>
        <p:txBody>
          <a:bodyPr/>
          <a:lstStyle/>
          <a:p>
            <a:fld id="{0B2BA443-85D9-4CC2-B3F5-DFD4A9E2E865}" type="datetimeFigureOut">
              <a:rPr lang="es-CO" smtClean="0"/>
              <a:t>21/12/2022</a:t>
            </a:fld>
            <a:endParaRPr lang="es-CO"/>
          </a:p>
        </p:txBody>
      </p:sp>
      <p:sp>
        <p:nvSpPr>
          <p:cNvPr id="4" name="Marcador de pie de página 3">
            <a:extLst>
              <a:ext uri="{FF2B5EF4-FFF2-40B4-BE49-F238E27FC236}">
                <a16:creationId xmlns:a16="http://schemas.microsoft.com/office/drawing/2014/main" id="{76BEA4B2-12A2-0541-C152-19B6FDA6EE40}"/>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380F3C23-A68A-0A37-D1F3-BF0D6F652643}"/>
              </a:ext>
            </a:extLst>
          </p:cNvPr>
          <p:cNvSpPr>
            <a:spLocks noGrp="1"/>
          </p:cNvSpPr>
          <p:nvPr>
            <p:ph type="sldNum" sz="quarter" idx="12"/>
          </p:nvPr>
        </p:nvSpPr>
        <p:spPr/>
        <p:txBody>
          <a:bodyPr/>
          <a:lstStyle/>
          <a:p>
            <a:fld id="{D13EAE0E-F2B4-468C-B91F-6EE4EB18C0BD}" type="slidenum">
              <a:rPr lang="es-CO" smtClean="0"/>
              <a:t>‹Nº›</a:t>
            </a:fld>
            <a:endParaRPr lang="es-CO"/>
          </a:p>
        </p:txBody>
      </p:sp>
    </p:spTree>
    <p:extLst>
      <p:ext uri="{BB962C8B-B14F-4D97-AF65-F5344CB8AC3E}">
        <p14:creationId xmlns:p14="http://schemas.microsoft.com/office/powerpoint/2010/main" val="659523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CD5DF51-F784-BB59-E2B4-D572666EEC71}"/>
              </a:ext>
            </a:extLst>
          </p:cNvPr>
          <p:cNvSpPr>
            <a:spLocks noGrp="1"/>
          </p:cNvSpPr>
          <p:nvPr>
            <p:ph type="dt" sz="half" idx="10"/>
          </p:nvPr>
        </p:nvSpPr>
        <p:spPr/>
        <p:txBody>
          <a:bodyPr/>
          <a:lstStyle/>
          <a:p>
            <a:fld id="{0B2BA443-85D9-4CC2-B3F5-DFD4A9E2E865}" type="datetimeFigureOut">
              <a:rPr lang="es-CO" smtClean="0"/>
              <a:t>21/12/2022</a:t>
            </a:fld>
            <a:endParaRPr lang="es-CO"/>
          </a:p>
        </p:txBody>
      </p:sp>
      <p:sp>
        <p:nvSpPr>
          <p:cNvPr id="3" name="Marcador de pie de página 2">
            <a:extLst>
              <a:ext uri="{FF2B5EF4-FFF2-40B4-BE49-F238E27FC236}">
                <a16:creationId xmlns:a16="http://schemas.microsoft.com/office/drawing/2014/main" id="{94211D39-C2D5-997C-6AF2-92B05616EC71}"/>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D33DD8C0-D9D0-21B1-A1FF-34E0CF9E9485}"/>
              </a:ext>
            </a:extLst>
          </p:cNvPr>
          <p:cNvSpPr>
            <a:spLocks noGrp="1"/>
          </p:cNvSpPr>
          <p:nvPr>
            <p:ph type="sldNum" sz="quarter" idx="12"/>
          </p:nvPr>
        </p:nvSpPr>
        <p:spPr/>
        <p:txBody>
          <a:bodyPr/>
          <a:lstStyle/>
          <a:p>
            <a:fld id="{D13EAE0E-F2B4-468C-B91F-6EE4EB18C0BD}" type="slidenum">
              <a:rPr lang="es-CO" smtClean="0"/>
              <a:t>‹Nº›</a:t>
            </a:fld>
            <a:endParaRPr lang="es-CO"/>
          </a:p>
        </p:txBody>
      </p:sp>
    </p:spTree>
    <p:extLst>
      <p:ext uri="{BB962C8B-B14F-4D97-AF65-F5344CB8AC3E}">
        <p14:creationId xmlns:p14="http://schemas.microsoft.com/office/powerpoint/2010/main" val="2909701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D9C6EF-4C73-C0BE-900D-1429A612FD0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61639FF8-E51C-77C1-FC21-15147FEF64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9F670891-9B01-19BF-12D2-2792865367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766E74B-8A6B-3E4D-0552-1FB149C73384}"/>
              </a:ext>
            </a:extLst>
          </p:cNvPr>
          <p:cNvSpPr>
            <a:spLocks noGrp="1"/>
          </p:cNvSpPr>
          <p:nvPr>
            <p:ph type="dt" sz="half" idx="10"/>
          </p:nvPr>
        </p:nvSpPr>
        <p:spPr/>
        <p:txBody>
          <a:bodyPr/>
          <a:lstStyle/>
          <a:p>
            <a:fld id="{0B2BA443-85D9-4CC2-B3F5-DFD4A9E2E865}" type="datetimeFigureOut">
              <a:rPr lang="es-CO" smtClean="0"/>
              <a:t>21/12/2022</a:t>
            </a:fld>
            <a:endParaRPr lang="es-CO"/>
          </a:p>
        </p:txBody>
      </p:sp>
      <p:sp>
        <p:nvSpPr>
          <p:cNvPr id="6" name="Marcador de pie de página 5">
            <a:extLst>
              <a:ext uri="{FF2B5EF4-FFF2-40B4-BE49-F238E27FC236}">
                <a16:creationId xmlns:a16="http://schemas.microsoft.com/office/drawing/2014/main" id="{CECE94E9-1D17-2FA6-2A8E-D06829518E84}"/>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620FE962-230A-C969-604D-8A774977173B}"/>
              </a:ext>
            </a:extLst>
          </p:cNvPr>
          <p:cNvSpPr>
            <a:spLocks noGrp="1"/>
          </p:cNvSpPr>
          <p:nvPr>
            <p:ph type="sldNum" sz="quarter" idx="12"/>
          </p:nvPr>
        </p:nvSpPr>
        <p:spPr/>
        <p:txBody>
          <a:bodyPr/>
          <a:lstStyle/>
          <a:p>
            <a:fld id="{D13EAE0E-F2B4-468C-B91F-6EE4EB18C0BD}" type="slidenum">
              <a:rPr lang="es-CO" smtClean="0"/>
              <a:t>‹Nº›</a:t>
            </a:fld>
            <a:endParaRPr lang="es-CO"/>
          </a:p>
        </p:txBody>
      </p:sp>
    </p:spTree>
    <p:extLst>
      <p:ext uri="{BB962C8B-B14F-4D97-AF65-F5344CB8AC3E}">
        <p14:creationId xmlns:p14="http://schemas.microsoft.com/office/powerpoint/2010/main" val="3251625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316E3E-3864-6EEE-961B-97A17132E03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D798C5F7-D6E7-2F15-6268-D001DAD8F5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B8B7E715-8849-2FFF-A4EF-D7D2DE45B8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B78208A-5A57-A1B5-0E75-03428BD8FE71}"/>
              </a:ext>
            </a:extLst>
          </p:cNvPr>
          <p:cNvSpPr>
            <a:spLocks noGrp="1"/>
          </p:cNvSpPr>
          <p:nvPr>
            <p:ph type="dt" sz="half" idx="10"/>
          </p:nvPr>
        </p:nvSpPr>
        <p:spPr/>
        <p:txBody>
          <a:bodyPr/>
          <a:lstStyle/>
          <a:p>
            <a:fld id="{0B2BA443-85D9-4CC2-B3F5-DFD4A9E2E865}" type="datetimeFigureOut">
              <a:rPr lang="es-CO" smtClean="0"/>
              <a:t>21/12/2022</a:t>
            </a:fld>
            <a:endParaRPr lang="es-CO"/>
          </a:p>
        </p:txBody>
      </p:sp>
      <p:sp>
        <p:nvSpPr>
          <p:cNvPr id="6" name="Marcador de pie de página 5">
            <a:extLst>
              <a:ext uri="{FF2B5EF4-FFF2-40B4-BE49-F238E27FC236}">
                <a16:creationId xmlns:a16="http://schemas.microsoft.com/office/drawing/2014/main" id="{6F5F103C-1160-9756-825D-0C475C320146}"/>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B1F913F5-4FF0-4BD3-C87B-FCAEB1B2E7DA}"/>
              </a:ext>
            </a:extLst>
          </p:cNvPr>
          <p:cNvSpPr>
            <a:spLocks noGrp="1"/>
          </p:cNvSpPr>
          <p:nvPr>
            <p:ph type="sldNum" sz="quarter" idx="12"/>
          </p:nvPr>
        </p:nvSpPr>
        <p:spPr/>
        <p:txBody>
          <a:bodyPr/>
          <a:lstStyle/>
          <a:p>
            <a:fld id="{D13EAE0E-F2B4-468C-B91F-6EE4EB18C0BD}" type="slidenum">
              <a:rPr lang="es-CO" smtClean="0"/>
              <a:t>‹Nº›</a:t>
            </a:fld>
            <a:endParaRPr lang="es-CO"/>
          </a:p>
        </p:txBody>
      </p:sp>
    </p:spTree>
    <p:extLst>
      <p:ext uri="{BB962C8B-B14F-4D97-AF65-F5344CB8AC3E}">
        <p14:creationId xmlns:p14="http://schemas.microsoft.com/office/powerpoint/2010/main" val="34592074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DA9973-A9B6-B9D8-C07F-80C7CC9AA634}"/>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55B16236-9626-BB35-AA83-FEF3477D3674}"/>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22E5A669-30AD-FD13-9830-B262662540C5}"/>
              </a:ext>
            </a:extLst>
          </p:cNvPr>
          <p:cNvSpPr>
            <a:spLocks noGrp="1"/>
          </p:cNvSpPr>
          <p:nvPr>
            <p:ph type="dt" sz="half" idx="10"/>
          </p:nvPr>
        </p:nvSpPr>
        <p:spPr/>
        <p:txBody>
          <a:bodyPr/>
          <a:lstStyle/>
          <a:p>
            <a:fld id="{0B2BA443-85D9-4CC2-B3F5-DFD4A9E2E865}" type="datetimeFigureOut">
              <a:rPr lang="es-CO" smtClean="0"/>
              <a:t>21/12/2022</a:t>
            </a:fld>
            <a:endParaRPr lang="es-CO"/>
          </a:p>
        </p:txBody>
      </p:sp>
      <p:sp>
        <p:nvSpPr>
          <p:cNvPr id="5" name="Marcador de pie de página 4">
            <a:extLst>
              <a:ext uri="{FF2B5EF4-FFF2-40B4-BE49-F238E27FC236}">
                <a16:creationId xmlns:a16="http://schemas.microsoft.com/office/drawing/2014/main" id="{8CA57664-9929-9C00-58E6-F02CB40828DD}"/>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A278658C-3187-D92E-EE89-F0FD7E1DF781}"/>
              </a:ext>
            </a:extLst>
          </p:cNvPr>
          <p:cNvSpPr>
            <a:spLocks noGrp="1"/>
          </p:cNvSpPr>
          <p:nvPr>
            <p:ph type="sldNum" sz="quarter" idx="12"/>
          </p:nvPr>
        </p:nvSpPr>
        <p:spPr/>
        <p:txBody>
          <a:bodyPr/>
          <a:lstStyle/>
          <a:p>
            <a:fld id="{D13EAE0E-F2B4-468C-B91F-6EE4EB18C0BD}" type="slidenum">
              <a:rPr lang="es-CO" smtClean="0"/>
              <a:t>‹Nº›</a:t>
            </a:fld>
            <a:endParaRPr lang="es-CO"/>
          </a:p>
        </p:txBody>
      </p:sp>
    </p:spTree>
    <p:extLst>
      <p:ext uri="{BB962C8B-B14F-4D97-AF65-F5344CB8AC3E}">
        <p14:creationId xmlns:p14="http://schemas.microsoft.com/office/powerpoint/2010/main" val="3697808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679B1B8-9B07-1C0B-CB70-2FF1D58BA74E}"/>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012AC51A-E776-EC14-34D9-DBA9F719E734}"/>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D5EA6215-F212-04EA-21CD-438A808390B1}"/>
              </a:ext>
            </a:extLst>
          </p:cNvPr>
          <p:cNvSpPr>
            <a:spLocks noGrp="1"/>
          </p:cNvSpPr>
          <p:nvPr>
            <p:ph type="dt" sz="half" idx="10"/>
          </p:nvPr>
        </p:nvSpPr>
        <p:spPr/>
        <p:txBody>
          <a:bodyPr/>
          <a:lstStyle/>
          <a:p>
            <a:fld id="{0B2BA443-85D9-4CC2-B3F5-DFD4A9E2E865}" type="datetimeFigureOut">
              <a:rPr lang="es-CO" smtClean="0"/>
              <a:t>21/12/2022</a:t>
            </a:fld>
            <a:endParaRPr lang="es-CO"/>
          </a:p>
        </p:txBody>
      </p:sp>
      <p:sp>
        <p:nvSpPr>
          <p:cNvPr id="5" name="Marcador de pie de página 4">
            <a:extLst>
              <a:ext uri="{FF2B5EF4-FFF2-40B4-BE49-F238E27FC236}">
                <a16:creationId xmlns:a16="http://schemas.microsoft.com/office/drawing/2014/main" id="{01BB990A-9CE0-D666-7DA4-D4C069F2A655}"/>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EBC2327D-1FE6-834C-A64E-EC654C1C16EB}"/>
              </a:ext>
            </a:extLst>
          </p:cNvPr>
          <p:cNvSpPr>
            <a:spLocks noGrp="1"/>
          </p:cNvSpPr>
          <p:nvPr>
            <p:ph type="sldNum" sz="quarter" idx="12"/>
          </p:nvPr>
        </p:nvSpPr>
        <p:spPr/>
        <p:txBody>
          <a:bodyPr/>
          <a:lstStyle/>
          <a:p>
            <a:fld id="{D13EAE0E-F2B4-468C-B91F-6EE4EB18C0BD}" type="slidenum">
              <a:rPr lang="es-CO" smtClean="0"/>
              <a:t>‹Nº›</a:t>
            </a:fld>
            <a:endParaRPr lang="es-CO"/>
          </a:p>
        </p:txBody>
      </p:sp>
    </p:spTree>
    <p:extLst>
      <p:ext uri="{BB962C8B-B14F-4D97-AF65-F5344CB8AC3E}">
        <p14:creationId xmlns:p14="http://schemas.microsoft.com/office/powerpoint/2010/main" val="1238988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494BFE9-D469-992F-ED38-DB50446201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34947E40-D861-5219-A037-C0853401E9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4256388C-00C3-E460-953F-323E3DCEFC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2BA443-85D9-4CC2-B3F5-DFD4A9E2E865}" type="datetimeFigureOut">
              <a:rPr lang="es-CO" smtClean="0"/>
              <a:t>21/12/2022</a:t>
            </a:fld>
            <a:endParaRPr lang="es-CO"/>
          </a:p>
        </p:txBody>
      </p:sp>
      <p:sp>
        <p:nvSpPr>
          <p:cNvPr id="5" name="Marcador de pie de página 4">
            <a:extLst>
              <a:ext uri="{FF2B5EF4-FFF2-40B4-BE49-F238E27FC236}">
                <a16:creationId xmlns:a16="http://schemas.microsoft.com/office/drawing/2014/main" id="{5F0D95A6-9E1C-B0DD-6B65-4686B62FC0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D0607763-437F-0312-9D57-36146562DD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3EAE0E-F2B4-468C-B91F-6EE4EB18C0BD}" type="slidenum">
              <a:rPr lang="es-CO" smtClean="0"/>
              <a:t>‹Nº›</a:t>
            </a:fld>
            <a:endParaRPr lang="es-CO"/>
          </a:p>
        </p:txBody>
      </p:sp>
    </p:spTree>
    <p:extLst>
      <p:ext uri="{BB962C8B-B14F-4D97-AF65-F5344CB8AC3E}">
        <p14:creationId xmlns:p14="http://schemas.microsoft.com/office/powerpoint/2010/main" val="3424923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pixabay.com/es/illustrations/instagram-s%C3%ADmbolo-logotipo-foto-1581266/" TargetMode="Externa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it.wikipedia.org/wiki/Facebook" TargetMode="Externa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it.wikipedia.org/wiki/File:Twitter_bird_logo.png" TargetMode="Externa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freepngimg.com/png/77160-viber-apps-messenger-facebook-iphone-messaging-whatsapp" TargetMode="Externa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acurrie.me/tag/youtub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hyperlink" Target="https://es.m.wikipedia.org/wiki/Archivo:New_Logo_Gmail.svg" TargetMode="Externa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anahacialadireccion.blogspot.com/2018/04/tarea-25-plan-de-comunicacion-interna-y.html" TargetMode="Externa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3994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EDCD2117-163C-F541-ACD7-91F83965A1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5"/>
            <a:ext cx="12192000" cy="6880799"/>
          </a:xfrm>
          <a:prstGeom prst="rect">
            <a:avLst/>
          </a:prstGeom>
        </p:spPr>
      </p:pic>
    </p:spTree>
    <p:extLst>
      <p:ext uri="{BB962C8B-B14F-4D97-AF65-F5344CB8AC3E}">
        <p14:creationId xmlns:p14="http://schemas.microsoft.com/office/powerpoint/2010/main" val="4036279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a:extLst>
              <a:ext uri="{FF2B5EF4-FFF2-40B4-BE49-F238E27FC236}">
                <a16:creationId xmlns:a16="http://schemas.microsoft.com/office/drawing/2014/main" id="{1B810486-08EE-6149-96EB-2B09CB196B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4471"/>
            <a:ext cx="6262112" cy="6316096"/>
          </a:xfrm>
          <a:prstGeom prst="rect">
            <a:avLst/>
          </a:prstGeom>
        </p:spPr>
      </p:pic>
      <p:sp>
        <p:nvSpPr>
          <p:cNvPr id="8" name="AutoShape 2">
            <a:extLst>
              <a:ext uri="{FF2B5EF4-FFF2-40B4-BE49-F238E27FC236}">
                <a16:creationId xmlns:a16="http://schemas.microsoft.com/office/drawing/2014/main" id="{772C744D-FBF4-441E-AE9B-B2E6784EB2D0}"/>
              </a:ext>
            </a:extLst>
          </p:cNvPr>
          <p:cNvSpPr>
            <a:spLocks noChangeAspect="1" noChangeArrowheads="1"/>
          </p:cNvSpPr>
          <p:nvPr/>
        </p:nvSpPr>
        <p:spPr bwMode="auto">
          <a:xfrm>
            <a:off x="5967493" y="3300493"/>
            <a:ext cx="257014" cy="25701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7104" tIns="38552" rIns="77104" bIns="38552" numCol="1" anchor="t" anchorCtr="0" compatLnSpc="1">
            <a:prstTxWarp prst="textNoShape">
              <a:avLst/>
            </a:prstTxWarp>
          </a:bodyPr>
          <a:lstStyle/>
          <a:p>
            <a:pPr defTabSz="771030">
              <a:defRPr/>
            </a:pPr>
            <a:endParaRPr lang="es-CO" sz="1518">
              <a:solidFill>
                <a:prstClr val="black"/>
              </a:solidFill>
              <a:latin typeface="Calibri" panose="020F0502020204030204"/>
            </a:endParaRPr>
          </a:p>
        </p:txBody>
      </p:sp>
      <p:pic>
        <p:nvPicPr>
          <p:cNvPr id="12" name="Imagen 11">
            <a:extLst>
              <a:ext uri="{FF2B5EF4-FFF2-40B4-BE49-F238E27FC236}">
                <a16:creationId xmlns:a16="http://schemas.microsoft.com/office/drawing/2014/main" id="{D29A31ED-5FB7-6D43-9EFB-68899A44F2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5364"/>
            <a:ext cx="12192000" cy="825500"/>
          </a:xfrm>
          <a:prstGeom prst="rect">
            <a:avLst/>
          </a:prstGeom>
        </p:spPr>
      </p:pic>
      <p:sp>
        <p:nvSpPr>
          <p:cNvPr id="14" name="CuadroTexto 13">
            <a:extLst>
              <a:ext uri="{FF2B5EF4-FFF2-40B4-BE49-F238E27FC236}">
                <a16:creationId xmlns:a16="http://schemas.microsoft.com/office/drawing/2014/main" id="{9E80E9A0-B6E8-0443-9230-BD4A2FB796F7}"/>
              </a:ext>
            </a:extLst>
          </p:cNvPr>
          <p:cNvSpPr txBox="1"/>
          <p:nvPr/>
        </p:nvSpPr>
        <p:spPr>
          <a:xfrm>
            <a:off x="4695244" y="1487112"/>
            <a:ext cx="6683608" cy="2015936"/>
          </a:xfrm>
          <a:prstGeom prst="rect">
            <a:avLst/>
          </a:prstGeom>
          <a:noFill/>
        </p:spPr>
        <p:txBody>
          <a:bodyPr wrap="square">
            <a:spAutoFit/>
          </a:bodyPr>
          <a:lstStyle/>
          <a:p>
            <a:pPr algn="r">
              <a:lnSpc>
                <a:spcPts val="5016"/>
              </a:lnSpc>
            </a:pPr>
            <a:r>
              <a:rPr lang="es-CO" sz="5252" b="1" dirty="0">
                <a:solidFill>
                  <a:srgbClr val="2A3885"/>
                </a:solidFill>
                <a:highlight>
                  <a:srgbClr val="62E9E5"/>
                </a:highlight>
                <a:latin typeface="Barlow Black" pitchFamily="2" charset="77"/>
              </a:rPr>
              <a:t>PRIMERA FASE DE REVISIÓN PLAN DE MEDIOS </a:t>
            </a:r>
          </a:p>
        </p:txBody>
      </p:sp>
      <p:sp>
        <p:nvSpPr>
          <p:cNvPr id="19" name="Rectángulo 18">
            <a:extLst>
              <a:ext uri="{FF2B5EF4-FFF2-40B4-BE49-F238E27FC236}">
                <a16:creationId xmlns:a16="http://schemas.microsoft.com/office/drawing/2014/main" id="{CE2D103B-1700-2D4B-9637-0DA330543543}"/>
              </a:ext>
            </a:extLst>
          </p:cNvPr>
          <p:cNvSpPr/>
          <p:nvPr/>
        </p:nvSpPr>
        <p:spPr>
          <a:xfrm rot="5400000">
            <a:off x="10072366" y="2495542"/>
            <a:ext cx="30016" cy="1779398"/>
          </a:xfrm>
          <a:prstGeom prst="rect">
            <a:avLst/>
          </a:prstGeom>
          <a:solidFill>
            <a:srgbClr val="62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Tree>
    <p:extLst>
      <p:ext uri="{BB962C8B-B14F-4D97-AF65-F5344CB8AC3E}">
        <p14:creationId xmlns:p14="http://schemas.microsoft.com/office/powerpoint/2010/main" val="807330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a:extLst>
              <a:ext uri="{FF2B5EF4-FFF2-40B4-BE49-F238E27FC236}">
                <a16:creationId xmlns:a16="http://schemas.microsoft.com/office/drawing/2014/main" id="{1B810486-08EE-6149-96EB-2B09CB196B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4471"/>
            <a:ext cx="6262112" cy="6316096"/>
          </a:xfrm>
          <a:prstGeom prst="rect">
            <a:avLst/>
          </a:prstGeom>
        </p:spPr>
      </p:pic>
      <p:sp>
        <p:nvSpPr>
          <p:cNvPr id="8" name="AutoShape 2">
            <a:extLst>
              <a:ext uri="{FF2B5EF4-FFF2-40B4-BE49-F238E27FC236}">
                <a16:creationId xmlns:a16="http://schemas.microsoft.com/office/drawing/2014/main" id="{772C744D-FBF4-441E-AE9B-B2E6784EB2D0}"/>
              </a:ext>
            </a:extLst>
          </p:cNvPr>
          <p:cNvSpPr>
            <a:spLocks noChangeAspect="1" noChangeArrowheads="1"/>
          </p:cNvSpPr>
          <p:nvPr/>
        </p:nvSpPr>
        <p:spPr bwMode="auto">
          <a:xfrm>
            <a:off x="5967493" y="3300493"/>
            <a:ext cx="257014" cy="25701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7104" tIns="38552" rIns="77104" bIns="38552" numCol="1" anchor="t" anchorCtr="0" compatLnSpc="1">
            <a:prstTxWarp prst="textNoShape">
              <a:avLst/>
            </a:prstTxWarp>
          </a:bodyPr>
          <a:lstStyle/>
          <a:p>
            <a:pPr defTabSz="771030">
              <a:defRPr/>
            </a:pPr>
            <a:endParaRPr lang="es-CO" sz="1518">
              <a:solidFill>
                <a:prstClr val="black"/>
              </a:solidFill>
              <a:latin typeface="Calibri" panose="020F0502020204030204"/>
            </a:endParaRPr>
          </a:p>
        </p:txBody>
      </p:sp>
      <p:pic>
        <p:nvPicPr>
          <p:cNvPr id="12" name="Imagen 11">
            <a:extLst>
              <a:ext uri="{FF2B5EF4-FFF2-40B4-BE49-F238E27FC236}">
                <a16:creationId xmlns:a16="http://schemas.microsoft.com/office/drawing/2014/main" id="{D29A31ED-5FB7-6D43-9EFB-68899A44F2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5364"/>
            <a:ext cx="12192000" cy="825500"/>
          </a:xfrm>
          <a:prstGeom prst="rect">
            <a:avLst/>
          </a:prstGeom>
        </p:spPr>
      </p:pic>
      <p:sp>
        <p:nvSpPr>
          <p:cNvPr id="14" name="CuadroTexto 13">
            <a:extLst>
              <a:ext uri="{FF2B5EF4-FFF2-40B4-BE49-F238E27FC236}">
                <a16:creationId xmlns:a16="http://schemas.microsoft.com/office/drawing/2014/main" id="{9E80E9A0-B6E8-0443-9230-BD4A2FB796F7}"/>
              </a:ext>
            </a:extLst>
          </p:cNvPr>
          <p:cNvSpPr txBox="1"/>
          <p:nvPr/>
        </p:nvSpPr>
        <p:spPr>
          <a:xfrm>
            <a:off x="3153045" y="350815"/>
            <a:ext cx="6683608" cy="733534"/>
          </a:xfrm>
          <a:prstGeom prst="rect">
            <a:avLst/>
          </a:prstGeom>
          <a:noFill/>
        </p:spPr>
        <p:txBody>
          <a:bodyPr wrap="square">
            <a:spAutoFit/>
          </a:bodyPr>
          <a:lstStyle/>
          <a:p>
            <a:pPr algn="r">
              <a:lnSpc>
                <a:spcPts val="5016"/>
              </a:lnSpc>
            </a:pPr>
            <a:r>
              <a:rPr lang="es-CO" sz="5252" b="1" dirty="0">
                <a:solidFill>
                  <a:srgbClr val="2A3885"/>
                </a:solidFill>
                <a:highlight>
                  <a:srgbClr val="62E9E5"/>
                </a:highlight>
                <a:latin typeface="Barlow Black" pitchFamily="2" charset="77"/>
              </a:rPr>
              <a:t>OBJETIVOS</a:t>
            </a:r>
          </a:p>
        </p:txBody>
      </p:sp>
      <p:sp>
        <p:nvSpPr>
          <p:cNvPr id="19" name="Rectángulo 18">
            <a:extLst>
              <a:ext uri="{FF2B5EF4-FFF2-40B4-BE49-F238E27FC236}">
                <a16:creationId xmlns:a16="http://schemas.microsoft.com/office/drawing/2014/main" id="{CE2D103B-1700-2D4B-9637-0DA330543543}"/>
              </a:ext>
            </a:extLst>
          </p:cNvPr>
          <p:cNvSpPr/>
          <p:nvPr/>
        </p:nvSpPr>
        <p:spPr>
          <a:xfrm rot="5400000">
            <a:off x="7864817" y="176607"/>
            <a:ext cx="30016" cy="1779398"/>
          </a:xfrm>
          <a:prstGeom prst="rect">
            <a:avLst/>
          </a:prstGeom>
          <a:solidFill>
            <a:srgbClr val="62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3" name="CuadroTexto 2">
            <a:extLst>
              <a:ext uri="{FF2B5EF4-FFF2-40B4-BE49-F238E27FC236}">
                <a16:creationId xmlns:a16="http://schemas.microsoft.com/office/drawing/2014/main" id="{9777CEC4-10A7-141E-C799-81D576DB8923}"/>
              </a:ext>
            </a:extLst>
          </p:cNvPr>
          <p:cNvSpPr txBox="1"/>
          <p:nvPr/>
        </p:nvSpPr>
        <p:spPr>
          <a:xfrm>
            <a:off x="6590240" y="1265123"/>
            <a:ext cx="2918285" cy="1789849"/>
          </a:xfrm>
          <a:prstGeom prst="rect">
            <a:avLst/>
          </a:prstGeom>
          <a:noFill/>
        </p:spPr>
        <p:txBody>
          <a:bodyPr wrap="square">
            <a:spAutoFit/>
          </a:bodyPr>
          <a:lstStyle/>
          <a:p>
            <a:pPr algn="ctr"/>
            <a:r>
              <a:rPr lang="es-CO" sz="1576" dirty="0"/>
              <a:t>Mediante las diferentes redes sociales, difundir información que </a:t>
            </a:r>
            <a:r>
              <a:rPr lang="es-CO" sz="1576" b="1" dirty="0"/>
              <a:t>beneficie a la población</a:t>
            </a:r>
            <a:r>
              <a:rPr lang="es-CO" sz="1576" dirty="0"/>
              <a:t>, al mismo tiempo que visibilizar toda la </a:t>
            </a:r>
            <a:r>
              <a:rPr lang="es-CO" sz="1576" b="1" dirty="0"/>
              <a:t>gestión que desempeña </a:t>
            </a:r>
            <a:r>
              <a:rPr lang="es-CO" sz="1576" dirty="0"/>
              <a:t>el instituto dentro de Bucaramanga</a:t>
            </a:r>
            <a:r>
              <a:rPr lang="es-CO" sz="1182" dirty="0"/>
              <a:t>.</a:t>
            </a:r>
          </a:p>
        </p:txBody>
      </p:sp>
      <p:sp>
        <p:nvSpPr>
          <p:cNvPr id="5" name="CuadroTexto 4">
            <a:extLst>
              <a:ext uri="{FF2B5EF4-FFF2-40B4-BE49-F238E27FC236}">
                <a16:creationId xmlns:a16="http://schemas.microsoft.com/office/drawing/2014/main" id="{6DA54165-9373-18FF-92DE-97FEEE1AF8ED}"/>
              </a:ext>
            </a:extLst>
          </p:cNvPr>
          <p:cNvSpPr txBox="1"/>
          <p:nvPr/>
        </p:nvSpPr>
        <p:spPr>
          <a:xfrm>
            <a:off x="6606128" y="3172519"/>
            <a:ext cx="2918284" cy="1062342"/>
          </a:xfrm>
          <a:prstGeom prst="rect">
            <a:avLst/>
          </a:prstGeom>
          <a:noFill/>
        </p:spPr>
        <p:txBody>
          <a:bodyPr wrap="square">
            <a:spAutoFit/>
          </a:bodyPr>
          <a:lstStyle/>
          <a:p>
            <a:pPr algn="ctr"/>
            <a:r>
              <a:rPr lang="es-CO" sz="1576" dirty="0"/>
              <a:t>Publicar en cada una de las redes sociales, con una </a:t>
            </a:r>
            <a:r>
              <a:rPr lang="es-CO" sz="1576" b="1" dirty="0"/>
              <a:t>periodicidad constante</a:t>
            </a:r>
            <a:r>
              <a:rPr lang="es-CO" sz="1576" dirty="0"/>
              <a:t>, supliendo las necesidades de cada medio.</a:t>
            </a:r>
          </a:p>
        </p:txBody>
      </p:sp>
      <p:sp>
        <p:nvSpPr>
          <p:cNvPr id="7" name="Flecha: a la derecha 6">
            <a:extLst>
              <a:ext uri="{FF2B5EF4-FFF2-40B4-BE49-F238E27FC236}">
                <a16:creationId xmlns:a16="http://schemas.microsoft.com/office/drawing/2014/main" id="{D8AC5C43-5E67-9695-6860-8D832689BC49}"/>
              </a:ext>
            </a:extLst>
          </p:cNvPr>
          <p:cNvSpPr/>
          <p:nvPr/>
        </p:nvSpPr>
        <p:spPr>
          <a:xfrm>
            <a:off x="5933850" y="1711692"/>
            <a:ext cx="500270" cy="400216"/>
          </a:xfrm>
          <a:prstGeom prst="rightArrow">
            <a:avLst/>
          </a:prstGeom>
          <a:solidFill>
            <a:srgbClr val="4CE0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dirty="0"/>
          </a:p>
        </p:txBody>
      </p:sp>
      <p:sp>
        <p:nvSpPr>
          <p:cNvPr id="10" name="Flecha: a la derecha 9">
            <a:extLst>
              <a:ext uri="{FF2B5EF4-FFF2-40B4-BE49-F238E27FC236}">
                <a16:creationId xmlns:a16="http://schemas.microsoft.com/office/drawing/2014/main" id="{8A4D37A3-5F45-E969-F9F3-E301FCE9511F}"/>
              </a:ext>
            </a:extLst>
          </p:cNvPr>
          <p:cNvSpPr/>
          <p:nvPr/>
        </p:nvSpPr>
        <p:spPr>
          <a:xfrm>
            <a:off x="5933850" y="3483312"/>
            <a:ext cx="500270" cy="400216"/>
          </a:xfrm>
          <a:prstGeom prst="rightArrow">
            <a:avLst/>
          </a:prstGeom>
          <a:solidFill>
            <a:srgbClr val="4CE0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dirty="0"/>
          </a:p>
        </p:txBody>
      </p:sp>
      <p:sp>
        <p:nvSpPr>
          <p:cNvPr id="11" name="Flecha: a la derecha 10">
            <a:extLst>
              <a:ext uri="{FF2B5EF4-FFF2-40B4-BE49-F238E27FC236}">
                <a16:creationId xmlns:a16="http://schemas.microsoft.com/office/drawing/2014/main" id="{08E64C4C-1010-0C73-70C9-2C222425DE06}"/>
              </a:ext>
            </a:extLst>
          </p:cNvPr>
          <p:cNvSpPr/>
          <p:nvPr/>
        </p:nvSpPr>
        <p:spPr>
          <a:xfrm>
            <a:off x="5933850" y="5022295"/>
            <a:ext cx="500270" cy="400216"/>
          </a:xfrm>
          <a:prstGeom prst="rightArrow">
            <a:avLst/>
          </a:prstGeom>
          <a:solidFill>
            <a:srgbClr val="4CE0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dirty="0"/>
          </a:p>
        </p:txBody>
      </p:sp>
      <p:sp>
        <p:nvSpPr>
          <p:cNvPr id="15" name="CuadroTexto 14">
            <a:extLst>
              <a:ext uri="{FF2B5EF4-FFF2-40B4-BE49-F238E27FC236}">
                <a16:creationId xmlns:a16="http://schemas.microsoft.com/office/drawing/2014/main" id="{4FE35999-1150-847C-C6F6-A9B55F471125}"/>
              </a:ext>
            </a:extLst>
          </p:cNvPr>
          <p:cNvSpPr txBox="1"/>
          <p:nvPr/>
        </p:nvSpPr>
        <p:spPr>
          <a:xfrm>
            <a:off x="6606127" y="4575450"/>
            <a:ext cx="2918285" cy="1062342"/>
          </a:xfrm>
          <a:prstGeom prst="rect">
            <a:avLst/>
          </a:prstGeom>
          <a:noFill/>
        </p:spPr>
        <p:txBody>
          <a:bodyPr wrap="square">
            <a:spAutoFit/>
          </a:bodyPr>
          <a:lstStyle/>
          <a:p>
            <a:pPr algn="ctr"/>
            <a:r>
              <a:rPr lang="es-CO" sz="1576" dirty="0"/>
              <a:t>Lograr estrechar el </a:t>
            </a:r>
            <a:r>
              <a:rPr lang="es-CO" sz="1576" b="1" dirty="0"/>
              <a:t>vinculo con la comunidad</a:t>
            </a:r>
            <a:r>
              <a:rPr lang="es-CO" sz="1576" dirty="0"/>
              <a:t> que va creciendo por las redes sociales, tener mayor alcance en cada una de ellas.</a:t>
            </a:r>
          </a:p>
        </p:txBody>
      </p:sp>
    </p:spTree>
    <p:extLst>
      <p:ext uri="{BB962C8B-B14F-4D97-AF65-F5344CB8AC3E}">
        <p14:creationId xmlns:p14="http://schemas.microsoft.com/office/powerpoint/2010/main" val="2192273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a:extLst>
              <a:ext uri="{FF2B5EF4-FFF2-40B4-BE49-F238E27FC236}">
                <a16:creationId xmlns:a16="http://schemas.microsoft.com/office/drawing/2014/main" id="{BC31F7F2-6D70-F085-335C-F36CC1EC1D16}"/>
              </a:ext>
            </a:extLst>
          </p:cNvPr>
          <p:cNvSpPr/>
          <p:nvPr/>
        </p:nvSpPr>
        <p:spPr>
          <a:xfrm>
            <a:off x="322135" y="2467103"/>
            <a:ext cx="3465703" cy="1888837"/>
          </a:xfrm>
          <a:prstGeom prst="rect">
            <a:avLst/>
          </a:prstGeom>
          <a:gradFill flip="none" rotWithShape="1">
            <a:gsLst>
              <a:gs pos="0">
                <a:srgbClr val="4CE0FE">
                  <a:tint val="66000"/>
                  <a:satMod val="160000"/>
                </a:srgbClr>
              </a:gs>
              <a:gs pos="50000">
                <a:srgbClr val="4CE0FE">
                  <a:tint val="44500"/>
                  <a:satMod val="160000"/>
                </a:srgbClr>
              </a:gs>
              <a:gs pos="100000">
                <a:srgbClr val="4CE0FE">
                  <a:tint val="23500"/>
                  <a:satMod val="16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8" name="AutoShape 2">
            <a:extLst>
              <a:ext uri="{FF2B5EF4-FFF2-40B4-BE49-F238E27FC236}">
                <a16:creationId xmlns:a16="http://schemas.microsoft.com/office/drawing/2014/main" id="{772C744D-FBF4-441E-AE9B-B2E6784EB2D0}"/>
              </a:ext>
            </a:extLst>
          </p:cNvPr>
          <p:cNvSpPr>
            <a:spLocks noChangeAspect="1" noChangeArrowheads="1"/>
          </p:cNvSpPr>
          <p:nvPr/>
        </p:nvSpPr>
        <p:spPr bwMode="auto">
          <a:xfrm>
            <a:off x="5967493" y="3300493"/>
            <a:ext cx="257014" cy="25701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7104" tIns="38552" rIns="77104" bIns="38552" numCol="1" anchor="t" anchorCtr="0" compatLnSpc="1">
            <a:prstTxWarp prst="textNoShape">
              <a:avLst/>
            </a:prstTxWarp>
          </a:bodyPr>
          <a:lstStyle/>
          <a:p>
            <a:pPr defTabSz="771030">
              <a:defRPr/>
            </a:pPr>
            <a:endParaRPr lang="es-CO" sz="1518">
              <a:solidFill>
                <a:prstClr val="black"/>
              </a:solidFill>
              <a:latin typeface="Calibri" panose="020F0502020204030204"/>
            </a:endParaRPr>
          </a:p>
        </p:txBody>
      </p:sp>
      <p:pic>
        <p:nvPicPr>
          <p:cNvPr id="12" name="Imagen 11">
            <a:extLst>
              <a:ext uri="{FF2B5EF4-FFF2-40B4-BE49-F238E27FC236}">
                <a16:creationId xmlns:a16="http://schemas.microsoft.com/office/drawing/2014/main" id="{D29A31ED-5FB7-6D43-9EFB-68899A44F2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055364"/>
            <a:ext cx="12192000" cy="825500"/>
          </a:xfrm>
          <a:prstGeom prst="rect">
            <a:avLst/>
          </a:prstGeom>
        </p:spPr>
      </p:pic>
      <p:sp>
        <p:nvSpPr>
          <p:cNvPr id="14" name="CuadroTexto 13">
            <a:extLst>
              <a:ext uri="{FF2B5EF4-FFF2-40B4-BE49-F238E27FC236}">
                <a16:creationId xmlns:a16="http://schemas.microsoft.com/office/drawing/2014/main" id="{9E80E9A0-B6E8-0443-9230-BD4A2FB796F7}"/>
              </a:ext>
            </a:extLst>
          </p:cNvPr>
          <p:cNvSpPr txBox="1"/>
          <p:nvPr/>
        </p:nvSpPr>
        <p:spPr>
          <a:xfrm>
            <a:off x="2054986" y="277298"/>
            <a:ext cx="7446730" cy="1374735"/>
          </a:xfrm>
          <a:prstGeom prst="rect">
            <a:avLst/>
          </a:prstGeom>
          <a:noFill/>
        </p:spPr>
        <p:txBody>
          <a:bodyPr wrap="square">
            <a:spAutoFit/>
          </a:bodyPr>
          <a:lstStyle/>
          <a:p>
            <a:pPr algn="ctr">
              <a:lnSpc>
                <a:spcPts val="5016"/>
              </a:lnSpc>
            </a:pPr>
            <a:r>
              <a:rPr lang="es-CO" sz="5252" b="1" dirty="0">
                <a:solidFill>
                  <a:srgbClr val="2A3885"/>
                </a:solidFill>
                <a:highlight>
                  <a:srgbClr val="62E9E5"/>
                </a:highlight>
                <a:latin typeface="Barlow Black" pitchFamily="2" charset="77"/>
              </a:rPr>
              <a:t>MATRIZ DE COMUNICACIÓN   </a:t>
            </a:r>
          </a:p>
        </p:txBody>
      </p:sp>
      <p:sp>
        <p:nvSpPr>
          <p:cNvPr id="11" name="CuadroTexto 10">
            <a:extLst>
              <a:ext uri="{FF2B5EF4-FFF2-40B4-BE49-F238E27FC236}">
                <a16:creationId xmlns:a16="http://schemas.microsoft.com/office/drawing/2014/main" id="{3996DE54-4D9B-FF21-FE1A-307A73C50D34}"/>
              </a:ext>
            </a:extLst>
          </p:cNvPr>
          <p:cNvSpPr txBox="1"/>
          <p:nvPr/>
        </p:nvSpPr>
        <p:spPr>
          <a:xfrm>
            <a:off x="1243380" y="2007814"/>
            <a:ext cx="4252296" cy="455959"/>
          </a:xfrm>
          <a:prstGeom prst="rect">
            <a:avLst/>
          </a:prstGeom>
          <a:noFill/>
        </p:spPr>
        <p:txBody>
          <a:bodyPr wrap="square" rtlCol="0">
            <a:spAutoFit/>
          </a:bodyPr>
          <a:lstStyle/>
          <a:p>
            <a:r>
              <a:rPr lang="es-CO" sz="2363" b="1" dirty="0">
                <a:solidFill>
                  <a:srgbClr val="002060"/>
                </a:solidFill>
              </a:rPr>
              <a:t>FORTALEZAS</a:t>
            </a:r>
          </a:p>
        </p:txBody>
      </p:sp>
      <p:sp>
        <p:nvSpPr>
          <p:cNvPr id="13" name="CuadroTexto 12">
            <a:extLst>
              <a:ext uri="{FF2B5EF4-FFF2-40B4-BE49-F238E27FC236}">
                <a16:creationId xmlns:a16="http://schemas.microsoft.com/office/drawing/2014/main" id="{4D42AC53-169D-6E97-77E2-E08651EB2768}"/>
              </a:ext>
            </a:extLst>
          </p:cNvPr>
          <p:cNvSpPr txBox="1"/>
          <p:nvPr/>
        </p:nvSpPr>
        <p:spPr>
          <a:xfrm>
            <a:off x="322135" y="2691473"/>
            <a:ext cx="3465703" cy="1506503"/>
          </a:xfrm>
          <a:prstGeom prst="rect">
            <a:avLst/>
          </a:prstGeom>
          <a:noFill/>
        </p:spPr>
        <p:txBody>
          <a:bodyPr wrap="square" rtlCol="0">
            <a:spAutoFit/>
          </a:bodyPr>
          <a:lstStyle/>
          <a:p>
            <a:pPr algn="ctr"/>
            <a:r>
              <a:rPr lang="es-MX" sz="1838" dirty="0"/>
              <a:t>Contamos con el apoyo de la </a:t>
            </a:r>
            <a:r>
              <a:rPr lang="es-MX" sz="1838" b="1" dirty="0"/>
              <a:t>alcaldía y aliados estratégicos </a:t>
            </a:r>
            <a:r>
              <a:rPr lang="es-MX" sz="1838" dirty="0"/>
              <a:t>para la difusión de cada una de nuestras publicaciones, lo que genera un alcance aun mayor.</a:t>
            </a:r>
            <a:endParaRPr lang="es-CO" sz="1838" dirty="0"/>
          </a:p>
        </p:txBody>
      </p:sp>
      <p:sp>
        <p:nvSpPr>
          <p:cNvPr id="20" name="CuadroTexto 19">
            <a:extLst>
              <a:ext uri="{FF2B5EF4-FFF2-40B4-BE49-F238E27FC236}">
                <a16:creationId xmlns:a16="http://schemas.microsoft.com/office/drawing/2014/main" id="{DEFFCD5F-0E89-BADB-D2CA-250E2AD23472}"/>
              </a:ext>
            </a:extLst>
          </p:cNvPr>
          <p:cNvSpPr txBox="1"/>
          <p:nvPr/>
        </p:nvSpPr>
        <p:spPr>
          <a:xfrm>
            <a:off x="4745271" y="1983612"/>
            <a:ext cx="4252296" cy="455959"/>
          </a:xfrm>
          <a:prstGeom prst="rect">
            <a:avLst/>
          </a:prstGeom>
          <a:noFill/>
        </p:spPr>
        <p:txBody>
          <a:bodyPr wrap="square" rtlCol="0">
            <a:spAutoFit/>
          </a:bodyPr>
          <a:lstStyle/>
          <a:p>
            <a:r>
              <a:rPr lang="es-CO" sz="2363" b="1" dirty="0">
                <a:solidFill>
                  <a:srgbClr val="002060"/>
                </a:solidFill>
              </a:rPr>
              <a:t>DEBILIDADES</a:t>
            </a:r>
          </a:p>
        </p:txBody>
      </p:sp>
      <p:sp>
        <p:nvSpPr>
          <p:cNvPr id="21" name="Rectángulo 20">
            <a:extLst>
              <a:ext uri="{FF2B5EF4-FFF2-40B4-BE49-F238E27FC236}">
                <a16:creationId xmlns:a16="http://schemas.microsoft.com/office/drawing/2014/main" id="{AA4E476E-F838-1A82-2F26-527847E00935}"/>
              </a:ext>
            </a:extLst>
          </p:cNvPr>
          <p:cNvSpPr/>
          <p:nvPr/>
        </p:nvSpPr>
        <p:spPr>
          <a:xfrm>
            <a:off x="4045500" y="2467102"/>
            <a:ext cx="3465703" cy="1888837"/>
          </a:xfrm>
          <a:prstGeom prst="rect">
            <a:avLst/>
          </a:prstGeom>
          <a:gradFill flip="none" rotWithShape="1">
            <a:gsLst>
              <a:gs pos="0">
                <a:srgbClr val="4CE0FE">
                  <a:tint val="66000"/>
                  <a:satMod val="160000"/>
                </a:srgbClr>
              </a:gs>
              <a:gs pos="50000">
                <a:srgbClr val="4CE0FE">
                  <a:tint val="44500"/>
                  <a:satMod val="160000"/>
                </a:srgbClr>
              </a:gs>
              <a:gs pos="100000">
                <a:srgbClr val="4CE0FE">
                  <a:tint val="23500"/>
                  <a:satMod val="16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22" name="CuadroTexto 21">
            <a:extLst>
              <a:ext uri="{FF2B5EF4-FFF2-40B4-BE49-F238E27FC236}">
                <a16:creationId xmlns:a16="http://schemas.microsoft.com/office/drawing/2014/main" id="{E1536295-1507-CEC7-4B9C-238E46CD4265}"/>
              </a:ext>
            </a:extLst>
          </p:cNvPr>
          <p:cNvSpPr txBox="1"/>
          <p:nvPr/>
        </p:nvSpPr>
        <p:spPr>
          <a:xfrm>
            <a:off x="4020511" y="2632312"/>
            <a:ext cx="3465703" cy="1506503"/>
          </a:xfrm>
          <a:prstGeom prst="rect">
            <a:avLst/>
          </a:prstGeom>
          <a:noFill/>
        </p:spPr>
        <p:txBody>
          <a:bodyPr wrap="square" rtlCol="0">
            <a:spAutoFit/>
          </a:bodyPr>
          <a:lstStyle/>
          <a:p>
            <a:pPr algn="ctr"/>
            <a:r>
              <a:rPr lang="es-MX" sz="1838" dirty="0"/>
              <a:t>Tenemos varias redes sin uso, lo que genera </a:t>
            </a:r>
            <a:r>
              <a:rPr lang="es-MX" sz="1838" b="1" dirty="0"/>
              <a:t>menos acceso </a:t>
            </a:r>
            <a:r>
              <a:rPr lang="es-MX" sz="1838" dirty="0"/>
              <a:t>y alcance en </a:t>
            </a:r>
            <a:r>
              <a:rPr lang="es-MX" sz="1838" b="1" dirty="0"/>
              <a:t>públicos específicos</a:t>
            </a:r>
            <a:r>
              <a:rPr lang="es-MX" sz="1838" dirty="0"/>
              <a:t>. Evidenciamos una comunicación </a:t>
            </a:r>
            <a:r>
              <a:rPr lang="es-MX" sz="1838" b="1" dirty="0"/>
              <a:t>anacrónica</a:t>
            </a:r>
            <a:r>
              <a:rPr lang="es-MX" sz="1838" b="1" dirty="0">
                <a:solidFill>
                  <a:srgbClr val="002060"/>
                </a:solidFill>
              </a:rPr>
              <a:t> </a:t>
            </a:r>
            <a:r>
              <a:rPr lang="es-MX" sz="1838" dirty="0"/>
              <a:t>en la entidad.  </a:t>
            </a:r>
            <a:endParaRPr lang="es-CO" sz="1838" dirty="0"/>
          </a:p>
        </p:txBody>
      </p:sp>
      <p:sp>
        <p:nvSpPr>
          <p:cNvPr id="23" name="CuadroTexto 22">
            <a:extLst>
              <a:ext uri="{FF2B5EF4-FFF2-40B4-BE49-F238E27FC236}">
                <a16:creationId xmlns:a16="http://schemas.microsoft.com/office/drawing/2014/main" id="{F1868C04-813E-D9BA-8299-BBA441AA924A}"/>
              </a:ext>
            </a:extLst>
          </p:cNvPr>
          <p:cNvSpPr txBox="1"/>
          <p:nvPr/>
        </p:nvSpPr>
        <p:spPr>
          <a:xfrm>
            <a:off x="8797459" y="2007814"/>
            <a:ext cx="4252296" cy="455959"/>
          </a:xfrm>
          <a:prstGeom prst="rect">
            <a:avLst/>
          </a:prstGeom>
          <a:noFill/>
        </p:spPr>
        <p:txBody>
          <a:bodyPr wrap="square" rtlCol="0">
            <a:spAutoFit/>
          </a:bodyPr>
          <a:lstStyle/>
          <a:p>
            <a:r>
              <a:rPr lang="es-CO" sz="2363" b="1" dirty="0">
                <a:solidFill>
                  <a:srgbClr val="002060"/>
                </a:solidFill>
              </a:rPr>
              <a:t>OPORTUNIDADES</a:t>
            </a:r>
          </a:p>
        </p:txBody>
      </p:sp>
      <p:sp>
        <p:nvSpPr>
          <p:cNvPr id="24" name="Rectángulo 23">
            <a:extLst>
              <a:ext uri="{FF2B5EF4-FFF2-40B4-BE49-F238E27FC236}">
                <a16:creationId xmlns:a16="http://schemas.microsoft.com/office/drawing/2014/main" id="{BDD10446-F775-CB43-D8DF-DDBFC900C82A}"/>
              </a:ext>
            </a:extLst>
          </p:cNvPr>
          <p:cNvSpPr/>
          <p:nvPr/>
        </p:nvSpPr>
        <p:spPr>
          <a:xfrm>
            <a:off x="8198604" y="2467102"/>
            <a:ext cx="3465703" cy="1888837"/>
          </a:xfrm>
          <a:prstGeom prst="rect">
            <a:avLst/>
          </a:prstGeom>
          <a:gradFill flip="none" rotWithShape="1">
            <a:gsLst>
              <a:gs pos="0">
                <a:srgbClr val="4CE0FE">
                  <a:tint val="66000"/>
                  <a:satMod val="160000"/>
                </a:srgbClr>
              </a:gs>
              <a:gs pos="50000">
                <a:srgbClr val="4CE0FE">
                  <a:tint val="44500"/>
                  <a:satMod val="160000"/>
                </a:srgbClr>
              </a:gs>
              <a:gs pos="100000">
                <a:srgbClr val="4CE0FE">
                  <a:tint val="23500"/>
                  <a:satMod val="16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25" name="CuadroTexto 24">
            <a:extLst>
              <a:ext uri="{FF2B5EF4-FFF2-40B4-BE49-F238E27FC236}">
                <a16:creationId xmlns:a16="http://schemas.microsoft.com/office/drawing/2014/main" id="{B29A050D-FB59-4750-1705-4560CCA53E63}"/>
              </a:ext>
            </a:extLst>
          </p:cNvPr>
          <p:cNvSpPr txBox="1"/>
          <p:nvPr/>
        </p:nvSpPr>
        <p:spPr>
          <a:xfrm>
            <a:off x="8146500" y="2688743"/>
            <a:ext cx="3465703" cy="940835"/>
          </a:xfrm>
          <a:prstGeom prst="rect">
            <a:avLst/>
          </a:prstGeom>
          <a:noFill/>
        </p:spPr>
        <p:txBody>
          <a:bodyPr wrap="square" rtlCol="0">
            <a:spAutoFit/>
          </a:bodyPr>
          <a:lstStyle/>
          <a:p>
            <a:pPr algn="ctr"/>
            <a:r>
              <a:rPr lang="es-MX" sz="1838" dirty="0"/>
              <a:t>Fortalecer a nivel interno la </a:t>
            </a:r>
            <a:r>
              <a:rPr lang="es-MX" sz="1838" b="1" dirty="0"/>
              <a:t>participación y la interacción </a:t>
            </a:r>
            <a:r>
              <a:rPr lang="es-MX" sz="1838" dirty="0"/>
              <a:t>en cada una de las redes.</a:t>
            </a:r>
            <a:endParaRPr lang="es-CO" sz="1838" dirty="0"/>
          </a:p>
        </p:txBody>
      </p:sp>
    </p:spTree>
    <p:extLst>
      <p:ext uri="{BB962C8B-B14F-4D97-AF65-F5344CB8AC3E}">
        <p14:creationId xmlns:p14="http://schemas.microsoft.com/office/powerpoint/2010/main" val="1118478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AA337DE1-9D92-6449-963F-EF8B126AF2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055364"/>
            <a:ext cx="12192000" cy="825500"/>
          </a:xfrm>
          <a:prstGeom prst="rect">
            <a:avLst/>
          </a:prstGeom>
        </p:spPr>
      </p:pic>
      <p:sp>
        <p:nvSpPr>
          <p:cNvPr id="6" name="CuadroTexto 5">
            <a:extLst>
              <a:ext uri="{FF2B5EF4-FFF2-40B4-BE49-F238E27FC236}">
                <a16:creationId xmlns:a16="http://schemas.microsoft.com/office/drawing/2014/main" id="{408516D5-4AC7-8249-AEAF-29993FD56B7C}"/>
              </a:ext>
            </a:extLst>
          </p:cNvPr>
          <p:cNvSpPr txBox="1"/>
          <p:nvPr/>
        </p:nvSpPr>
        <p:spPr>
          <a:xfrm>
            <a:off x="-107350" y="317767"/>
            <a:ext cx="11906429" cy="682238"/>
          </a:xfrm>
          <a:prstGeom prst="rect">
            <a:avLst/>
          </a:prstGeom>
          <a:noFill/>
        </p:spPr>
        <p:txBody>
          <a:bodyPr wrap="square">
            <a:spAutoFit/>
          </a:bodyPr>
          <a:lstStyle/>
          <a:p>
            <a:pPr algn="ctr">
              <a:lnSpc>
                <a:spcPts val="4622"/>
              </a:lnSpc>
            </a:pPr>
            <a:r>
              <a:rPr lang="es-CO" sz="4727" b="1" dirty="0">
                <a:solidFill>
                  <a:srgbClr val="2A3885"/>
                </a:solidFill>
                <a:highlight>
                  <a:srgbClr val="62E9E5"/>
                </a:highlight>
                <a:latin typeface="Barlow Black" pitchFamily="2" charset="77"/>
              </a:rPr>
              <a:t>CANALES DE COMUNICACIÓN</a:t>
            </a:r>
          </a:p>
        </p:txBody>
      </p:sp>
      <p:grpSp>
        <p:nvGrpSpPr>
          <p:cNvPr id="33" name="Grupo 32">
            <a:extLst>
              <a:ext uri="{FF2B5EF4-FFF2-40B4-BE49-F238E27FC236}">
                <a16:creationId xmlns:a16="http://schemas.microsoft.com/office/drawing/2014/main" id="{9D4C30B4-F5A0-530A-C39D-264811727398}"/>
              </a:ext>
            </a:extLst>
          </p:cNvPr>
          <p:cNvGrpSpPr/>
          <p:nvPr/>
        </p:nvGrpSpPr>
        <p:grpSpPr>
          <a:xfrm>
            <a:off x="392920" y="2685608"/>
            <a:ext cx="2301243" cy="2961965"/>
            <a:chOff x="369887" y="3431790"/>
            <a:chExt cx="3505200" cy="4511597"/>
          </a:xfrm>
        </p:grpSpPr>
        <p:sp>
          <p:nvSpPr>
            <p:cNvPr id="32" name="Rectángulo 31">
              <a:extLst>
                <a:ext uri="{FF2B5EF4-FFF2-40B4-BE49-F238E27FC236}">
                  <a16:creationId xmlns:a16="http://schemas.microsoft.com/office/drawing/2014/main" id="{1457C2FC-5AF4-F944-B8EF-D1DB169EE786}"/>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31" name="CuadroTexto 30">
              <a:extLst>
                <a:ext uri="{FF2B5EF4-FFF2-40B4-BE49-F238E27FC236}">
                  <a16:creationId xmlns:a16="http://schemas.microsoft.com/office/drawing/2014/main" id="{44CABA68-DECA-762C-012E-970094831A0F}"/>
                </a:ext>
              </a:extLst>
            </p:cNvPr>
            <p:cNvSpPr txBox="1"/>
            <p:nvPr/>
          </p:nvSpPr>
          <p:spPr>
            <a:xfrm>
              <a:off x="369887" y="3431790"/>
              <a:ext cx="3505200" cy="4511597"/>
            </a:xfrm>
            <a:prstGeom prst="rect">
              <a:avLst/>
            </a:prstGeom>
            <a:noFill/>
          </p:spPr>
          <p:txBody>
            <a:bodyPr wrap="square" rtlCol="0">
              <a:spAutoFit/>
            </a:bodyPr>
            <a:lstStyle/>
            <a:p>
              <a:pPr algn="ctr"/>
              <a:r>
                <a:rPr lang="es-CO" sz="2889" b="1" dirty="0"/>
                <a:t>FASE INICIAL</a:t>
              </a:r>
            </a:p>
            <a:p>
              <a:endParaRPr lang="es-CO" sz="1576" b="1" dirty="0"/>
            </a:p>
            <a:p>
              <a:pPr algn="ctr"/>
              <a:r>
                <a:rPr lang="es-MX" sz="1576" dirty="0">
                  <a:highlight>
                    <a:srgbClr val="FDC611"/>
                  </a:highlight>
                </a:rPr>
                <a:t>Publicaciones informativas, seguimiento de proyectos con el fin de generar confianza y credibilidad, se </a:t>
              </a:r>
              <a:r>
                <a:rPr lang="es-MX" sz="1576" b="1" dirty="0">
                  <a:highlight>
                    <a:srgbClr val="FDC611"/>
                  </a:highlight>
                </a:rPr>
                <a:t>realizaran entrevistas</a:t>
              </a:r>
              <a:r>
                <a:rPr lang="es-MX" sz="1576" dirty="0">
                  <a:highlight>
                    <a:srgbClr val="FDC611"/>
                  </a:highlight>
                </a:rPr>
                <a:t> a cada de los funcionarios con el fin de promover los proyectos de la entidad  </a:t>
              </a:r>
              <a:endParaRPr lang="es-CO" sz="1576" dirty="0">
                <a:highlight>
                  <a:srgbClr val="FDC611"/>
                </a:highlight>
              </a:endParaRPr>
            </a:p>
          </p:txBody>
        </p:sp>
      </p:grpSp>
      <p:grpSp>
        <p:nvGrpSpPr>
          <p:cNvPr id="34" name="Grupo 33">
            <a:extLst>
              <a:ext uri="{FF2B5EF4-FFF2-40B4-BE49-F238E27FC236}">
                <a16:creationId xmlns:a16="http://schemas.microsoft.com/office/drawing/2014/main" id="{7500C1DD-9714-C70E-2C3E-417C57860825}"/>
              </a:ext>
            </a:extLst>
          </p:cNvPr>
          <p:cNvGrpSpPr/>
          <p:nvPr/>
        </p:nvGrpSpPr>
        <p:grpSpPr>
          <a:xfrm>
            <a:off x="3244460" y="2683777"/>
            <a:ext cx="2301243" cy="2961965"/>
            <a:chOff x="369887" y="3429002"/>
            <a:chExt cx="3505200" cy="4511597"/>
          </a:xfrm>
        </p:grpSpPr>
        <p:sp>
          <p:nvSpPr>
            <p:cNvPr id="35" name="Rectángulo 34">
              <a:extLst>
                <a:ext uri="{FF2B5EF4-FFF2-40B4-BE49-F238E27FC236}">
                  <a16:creationId xmlns:a16="http://schemas.microsoft.com/office/drawing/2014/main" id="{0AF03882-A36E-EBC6-DFD4-4D84D9C3F7D0}"/>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36" name="CuadroTexto 35">
              <a:extLst>
                <a:ext uri="{FF2B5EF4-FFF2-40B4-BE49-F238E27FC236}">
                  <a16:creationId xmlns:a16="http://schemas.microsoft.com/office/drawing/2014/main" id="{758F1276-12BB-A0C8-5CD3-FECE378BC6E6}"/>
                </a:ext>
              </a:extLst>
            </p:cNvPr>
            <p:cNvSpPr txBox="1"/>
            <p:nvPr/>
          </p:nvSpPr>
          <p:spPr>
            <a:xfrm>
              <a:off x="369887" y="3429002"/>
              <a:ext cx="3505200" cy="4511597"/>
            </a:xfrm>
            <a:prstGeom prst="rect">
              <a:avLst/>
            </a:prstGeom>
            <a:noFill/>
          </p:spPr>
          <p:txBody>
            <a:bodyPr wrap="square" rtlCol="0">
              <a:spAutoFit/>
            </a:bodyPr>
            <a:lstStyle/>
            <a:p>
              <a:pPr algn="ctr"/>
              <a:r>
                <a:rPr lang="es-CO" sz="2889" b="1" dirty="0"/>
                <a:t>FASE MEDIA</a:t>
              </a:r>
            </a:p>
            <a:p>
              <a:pPr algn="ctr"/>
              <a:endParaRPr lang="es-MX" sz="1576" dirty="0">
                <a:highlight>
                  <a:srgbClr val="FDC611"/>
                </a:highlight>
              </a:endParaRPr>
            </a:p>
            <a:p>
              <a:pPr algn="ctr"/>
              <a:r>
                <a:rPr lang="es-MX" sz="1576" dirty="0">
                  <a:highlight>
                    <a:srgbClr val="FDC611"/>
                  </a:highlight>
                </a:rPr>
                <a:t>Fase </a:t>
              </a:r>
              <a:r>
                <a:rPr lang="es-MX" sz="1576" b="1" dirty="0">
                  <a:highlight>
                    <a:srgbClr val="FDC611"/>
                  </a:highlight>
                </a:rPr>
                <a:t>más interactiva</a:t>
              </a:r>
              <a:r>
                <a:rPr lang="es-MX" sz="1576" dirty="0">
                  <a:highlight>
                    <a:srgbClr val="FDC611"/>
                  </a:highlight>
                </a:rPr>
                <a:t>, preguntas, sondeos en las publicaciones de seguimientos, realizaremos visitas a los diferentes medios de comunicación con el fin  de exponer nuestra oferta institucional.</a:t>
              </a:r>
              <a:endParaRPr lang="es-CO" sz="1576" dirty="0">
                <a:highlight>
                  <a:srgbClr val="FDC611"/>
                </a:highlight>
              </a:endParaRPr>
            </a:p>
          </p:txBody>
        </p:sp>
      </p:grpSp>
      <p:grpSp>
        <p:nvGrpSpPr>
          <p:cNvPr id="39" name="Grupo 38">
            <a:extLst>
              <a:ext uri="{FF2B5EF4-FFF2-40B4-BE49-F238E27FC236}">
                <a16:creationId xmlns:a16="http://schemas.microsoft.com/office/drawing/2014/main" id="{A7943AE0-4D8B-64E5-6349-E634CF3ECE52}"/>
              </a:ext>
            </a:extLst>
          </p:cNvPr>
          <p:cNvGrpSpPr/>
          <p:nvPr/>
        </p:nvGrpSpPr>
        <p:grpSpPr>
          <a:xfrm>
            <a:off x="5998411" y="2683777"/>
            <a:ext cx="2301243" cy="3204467"/>
            <a:chOff x="369887" y="3431790"/>
            <a:chExt cx="3505200" cy="4880970"/>
          </a:xfrm>
        </p:grpSpPr>
        <p:sp>
          <p:nvSpPr>
            <p:cNvPr id="40" name="Rectángulo 39">
              <a:extLst>
                <a:ext uri="{FF2B5EF4-FFF2-40B4-BE49-F238E27FC236}">
                  <a16:creationId xmlns:a16="http://schemas.microsoft.com/office/drawing/2014/main" id="{4D9CA38A-BB04-8518-525A-E52E3D50E4D5}"/>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41" name="CuadroTexto 40">
              <a:extLst>
                <a:ext uri="{FF2B5EF4-FFF2-40B4-BE49-F238E27FC236}">
                  <a16:creationId xmlns:a16="http://schemas.microsoft.com/office/drawing/2014/main" id="{C4B3E604-0A9E-D348-DB4E-FC5347864F97}"/>
                </a:ext>
              </a:extLst>
            </p:cNvPr>
            <p:cNvSpPr txBox="1"/>
            <p:nvPr/>
          </p:nvSpPr>
          <p:spPr>
            <a:xfrm>
              <a:off x="369887" y="3431790"/>
              <a:ext cx="3505200" cy="4880970"/>
            </a:xfrm>
            <a:prstGeom prst="rect">
              <a:avLst/>
            </a:prstGeom>
            <a:noFill/>
          </p:spPr>
          <p:txBody>
            <a:bodyPr wrap="square" rtlCol="0">
              <a:spAutoFit/>
            </a:bodyPr>
            <a:lstStyle/>
            <a:p>
              <a:pPr algn="ctr"/>
              <a:r>
                <a:rPr lang="es-CO" sz="2889" b="1" dirty="0"/>
                <a:t>FASE FINAL</a:t>
              </a:r>
              <a:endParaRPr lang="es-MX" sz="1576" dirty="0">
                <a:highlight>
                  <a:srgbClr val="FDC611"/>
                </a:highlight>
              </a:endParaRPr>
            </a:p>
            <a:p>
              <a:pPr algn="ctr"/>
              <a:endParaRPr lang="es-MX" sz="1576" dirty="0">
                <a:highlight>
                  <a:srgbClr val="FDC611"/>
                </a:highlight>
              </a:endParaRPr>
            </a:p>
            <a:p>
              <a:pPr algn="ctr"/>
              <a:r>
                <a:rPr lang="es-MX" sz="1576" dirty="0">
                  <a:highlight>
                    <a:srgbClr val="FDC611"/>
                  </a:highlight>
                </a:rPr>
                <a:t>4-5 publicaciones de acuerdo con las actividades programadas del instituto. hay que tener en cuenta las diferentes áreas, para </a:t>
              </a:r>
              <a:r>
                <a:rPr lang="es-MX" sz="1576" b="1" dirty="0">
                  <a:highlight>
                    <a:srgbClr val="FDC611"/>
                  </a:highlight>
                </a:rPr>
                <a:t>resaltar la labor de cada una de ellas.</a:t>
              </a:r>
              <a:r>
                <a:rPr lang="es-MX" sz="1576" dirty="0">
                  <a:highlight>
                    <a:srgbClr val="FDC611"/>
                  </a:highlight>
                </a:rPr>
                <a:t> planeación, administrativa, técnica y operativa.</a:t>
              </a:r>
              <a:endParaRPr lang="es-CO" sz="1576" dirty="0">
                <a:highlight>
                  <a:srgbClr val="FDC611"/>
                </a:highlight>
              </a:endParaRPr>
            </a:p>
          </p:txBody>
        </p:sp>
      </p:grpSp>
      <p:grpSp>
        <p:nvGrpSpPr>
          <p:cNvPr id="42" name="Grupo 41">
            <a:extLst>
              <a:ext uri="{FF2B5EF4-FFF2-40B4-BE49-F238E27FC236}">
                <a16:creationId xmlns:a16="http://schemas.microsoft.com/office/drawing/2014/main" id="{BB0AB185-470E-B576-956F-B1E7AD2BAF95}"/>
              </a:ext>
            </a:extLst>
          </p:cNvPr>
          <p:cNvGrpSpPr/>
          <p:nvPr/>
        </p:nvGrpSpPr>
        <p:grpSpPr>
          <a:xfrm>
            <a:off x="9047594" y="2683777"/>
            <a:ext cx="2301243" cy="2234458"/>
            <a:chOff x="369887" y="3431790"/>
            <a:chExt cx="3505200" cy="3403476"/>
          </a:xfrm>
        </p:grpSpPr>
        <p:sp>
          <p:nvSpPr>
            <p:cNvPr id="43" name="Rectángulo 42">
              <a:extLst>
                <a:ext uri="{FF2B5EF4-FFF2-40B4-BE49-F238E27FC236}">
                  <a16:creationId xmlns:a16="http://schemas.microsoft.com/office/drawing/2014/main" id="{C235E272-3983-147F-B789-A92AA371B38C}"/>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44" name="CuadroTexto 43">
              <a:extLst>
                <a:ext uri="{FF2B5EF4-FFF2-40B4-BE49-F238E27FC236}">
                  <a16:creationId xmlns:a16="http://schemas.microsoft.com/office/drawing/2014/main" id="{DFD78DA0-BE49-3455-1723-66CF5016811C}"/>
                </a:ext>
              </a:extLst>
            </p:cNvPr>
            <p:cNvSpPr txBox="1"/>
            <p:nvPr/>
          </p:nvSpPr>
          <p:spPr>
            <a:xfrm>
              <a:off x="369887" y="3431790"/>
              <a:ext cx="3505200" cy="3403476"/>
            </a:xfrm>
            <a:prstGeom prst="rect">
              <a:avLst/>
            </a:prstGeom>
            <a:noFill/>
          </p:spPr>
          <p:txBody>
            <a:bodyPr wrap="square" rtlCol="0">
              <a:spAutoFit/>
            </a:bodyPr>
            <a:lstStyle/>
            <a:p>
              <a:pPr algn="ctr"/>
              <a:r>
                <a:rPr lang="es-CO" sz="2889" b="1" dirty="0"/>
                <a:t>TARGET</a:t>
              </a:r>
              <a:endParaRPr lang="es-MX" sz="1576" dirty="0">
                <a:highlight>
                  <a:srgbClr val="FDC611"/>
                </a:highlight>
              </a:endParaRPr>
            </a:p>
            <a:p>
              <a:pPr algn="ctr"/>
              <a:endParaRPr lang="es-MX" sz="1576" dirty="0">
                <a:highlight>
                  <a:srgbClr val="FDC611"/>
                </a:highlight>
              </a:endParaRPr>
            </a:p>
            <a:p>
              <a:pPr algn="ctr"/>
              <a:r>
                <a:rPr lang="es-MX" sz="1576" dirty="0">
                  <a:highlight>
                    <a:srgbClr val="FDC611"/>
                  </a:highlight>
                </a:rPr>
                <a:t>Estratos 3, 4, 5 y 6</a:t>
              </a:r>
            </a:p>
            <a:p>
              <a:pPr algn="ctr"/>
              <a:r>
                <a:rPr lang="es-MX" sz="1576" dirty="0">
                  <a:highlight>
                    <a:srgbClr val="FDC611"/>
                  </a:highlight>
                </a:rPr>
                <a:t>3-4 publicaciones semanales de acuerdo a las necesidades de las diferentes áreas del INVISBU  </a:t>
              </a:r>
              <a:endParaRPr lang="es-CO" sz="1576" dirty="0">
                <a:highlight>
                  <a:srgbClr val="FDC611"/>
                </a:highlight>
              </a:endParaRPr>
            </a:p>
          </p:txBody>
        </p:sp>
      </p:grpSp>
      <p:pic>
        <p:nvPicPr>
          <p:cNvPr id="4" name="Imagen 3">
            <a:extLst>
              <a:ext uri="{FF2B5EF4-FFF2-40B4-BE49-F238E27FC236}">
                <a16:creationId xmlns:a16="http://schemas.microsoft.com/office/drawing/2014/main" id="{47005F51-4ED9-88A7-F098-48321C28728C}"/>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060826" y="967734"/>
            <a:ext cx="1570077" cy="1557811"/>
          </a:xfrm>
          <a:prstGeom prst="rect">
            <a:avLst/>
          </a:prstGeom>
        </p:spPr>
      </p:pic>
    </p:spTree>
    <p:extLst>
      <p:ext uri="{BB962C8B-B14F-4D97-AF65-F5344CB8AC3E}">
        <p14:creationId xmlns:p14="http://schemas.microsoft.com/office/powerpoint/2010/main" val="17638937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AA337DE1-9D92-6449-963F-EF8B126AF2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055364"/>
            <a:ext cx="12192000" cy="825500"/>
          </a:xfrm>
          <a:prstGeom prst="rect">
            <a:avLst/>
          </a:prstGeom>
        </p:spPr>
      </p:pic>
      <p:sp>
        <p:nvSpPr>
          <p:cNvPr id="6" name="CuadroTexto 5">
            <a:extLst>
              <a:ext uri="{FF2B5EF4-FFF2-40B4-BE49-F238E27FC236}">
                <a16:creationId xmlns:a16="http://schemas.microsoft.com/office/drawing/2014/main" id="{408516D5-4AC7-8249-AEAF-29993FD56B7C}"/>
              </a:ext>
            </a:extLst>
          </p:cNvPr>
          <p:cNvSpPr txBox="1"/>
          <p:nvPr/>
        </p:nvSpPr>
        <p:spPr>
          <a:xfrm>
            <a:off x="-107350" y="317767"/>
            <a:ext cx="11906429" cy="682238"/>
          </a:xfrm>
          <a:prstGeom prst="rect">
            <a:avLst/>
          </a:prstGeom>
          <a:noFill/>
        </p:spPr>
        <p:txBody>
          <a:bodyPr wrap="square">
            <a:spAutoFit/>
          </a:bodyPr>
          <a:lstStyle/>
          <a:p>
            <a:pPr algn="ctr">
              <a:lnSpc>
                <a:spcPts val="4622"/>
              </a:lnSpc>
            </a:pPr>
            <a:r>
              <a:rPr lang="es-CO" sz="4727" b="1" dirty="0">
                <a:solidFill>
                  <a:srgbClr val="2A3885"/>
                </a:solidFill>
                <a:highlight>
                  <a:srgbClr val="62E9E5"/>
                </a:highlight>
                <a:latin typeface="Barlow Black" pitchFamily="2" charset="77"/>
              </a:rPr>
              <a:t>CANALES DE COMUNICACIÓN</a:t>
            </a:r>
          </a:p>
        </p:txBody>
      </p:sp>
      <p:pic>
        <p:nvPicPr>
          <p:cNvPr id="3" name="Imagen 2">
            <a:extLst>
              <a:ext uri="{FF2B5EF4-FFF2-40B4-BE49-F238E27FC236}">
                <a16:creationId xmlns:a16="http://schemas.microsoft.com/office/drawing/2014/main" id="{57AD6004-9E61-5C40-B5F2-F5D1408AACC0}"/>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145487" y="1235545"/>
            <a:ext cx="1400756" cy="1400756"/>
          </a:xfrm>
          <a:prstGeom prst="rect">
            <a:avLst/>
          </a:prstGeom>
        </p:spPr>
      </p:pic>
      <p:grpSp>
        <p:nvGrpSpPr>
          <p:cNvPr id="33" name="Grupo 32">
            <a:extLst>
              <a:ext uri="{FF2B5EF4-FFF2-40B4-BE49-F238E27FC236}">
                <a16:creationId xmlns:a16="http://schemas.microsoft.com/office/drawing/2014/main" id="{9D4C30B4-F5A0-530A-C39D-264811727398}"/>
              </a:ext>
            </a:extLst>
          </p:cNvPr>
          <p:cNvGrpSpPr/>
          <p:nvPr/>
        </p:nvGrpSpPr>
        <p:grpSpPr>
          <a:xfrm>
            <a:off x="442947" y="3016557"/>
            <a:ext cx="2301243" cy="2476960"/>
            <a:chOff x="369887" y="3431790"/>
            <a:chExt cx="3505200" cy="3772849"/>
          </a:xfrm>
        </p:grpSpPr>
        <p:sp>
          <p:nvSpPr>
            <p:cNvPr id="32" name="Rectángulo 31">
              <a:extLst>
                <a:ext uri="{FF2B5EF4-FFF2-40B4-BE49-F238E27FC236}">
                  <a16:creationId xmlns:a16="http://schemas.microsoft.com/office/drawing/2014/main" id="{1457C2FC-5AF4-F944-B8EF-D1DB169EE786}"/>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31" name="CuadroTexto 30">
              <a:extLst>
                <a:ext uri="{FF2B5EF4-FFF2-40B4-BE49-F238E27FC236}">
                  <a16:creationId xmlns:a16="http://schemas.microsoft.com/office/drawing/2014/main" id="{44CABA68-DECA-762C-012E-970094831A0F}"/>
                </a:ext>
              </a:extLst>
            </p:cNvPr>
            <p:cNvSpPr txBox="1"/>
            <p:nvPr/>
          </p:nvSpPr>
          <p:spPr>
            <a:xfrm>
              <a:off x="369887" y="3431790"/>
              <a:ext cx="3505200" cy="3772849"/>
            </a:xfrm>
            <a:prstGeom prst="rect">
              <a:avLst/>
            </a:prstGeom>
            <a:noFill/>
          </p:spPr>
          <p:txBody>
            <a:bodyPr wrap="square" rtlCol="0">
              <a:spAutoFit/>
            </a:bodyPr>
            <a:lstStyle/>
            <a:p>
              <a:pPr algn="ctr"/>
              <a:r>
                <a:rPr lang="es-CO" sz="2889" b="1" dirty="0"/>
                <a:t>FASE INICIAL</a:t>
              </a:r>
            </a:p>
            <a:p>
              <a:endParaRPr lang="es-CO" sz="1576" b="1" dirty="0"/>
            </a:p>
            <a:p>
              <a:pPr algn="ctr"/>
              <a:r>
                <a:rPr lang="es-MX" sz="1576" dirty="0">
                  <a:highlight>
                    <a:srgbClr val="FDC611"/>
                  </a:highlight>
                </a:rPr>
                <a:t>Publicaciones informativas y seguimiento, en su mayoría videos no mayores de un minuto que generen </a:t>
              </a:r>
              <a:r>
                <a:rPr lang="es-MX" sz="1576" b="1" dirty="0">
                  <a:highlight>
                    <a:srgbClr val="FDC611"/>
                  </a:highlight>
                </a:rPr>
                <a:t>tráfico e interacción</a:t>
              </a:r>
              <a:endParaRPr lang="es-CO" sz="1576" b="1" dirty="0">
                <a:highlight>
                  <a:srgbClr val="FDC611"/>
                </a:highlight>
              </a:endParaRPr>
            </a:p>
          </p:txBody>
        </p:sp>
      </p:grpSp>
      <p:grpSp>
        <p:nvGrpSpPr>
          <p:cNvPr id="34" name="Grupo 33">
            <a:extLst>
              <a:ext uri="{FF2B5EF4-FFF2-40B4-BE49-F238E27FC236}">
                <a16:creationId xmlns:a16="http://schemas.microsoft.com/office/drawing/2014/main" id="{7500C1DD-9714-C70E-2C3E-417C57860825}"/>
              </a:ext>
            </a:extLst>
          </p:cNvPr>
          <p:cNvGrpSpPr/>
          <p:nvPr/>
        </p:nvGrpSpPr>
        <p:grpSpPr>
          <a:xfrm>
            <a:off x="3294487" y="3016557"/>
            <a:ext cx="2301243" cy="1991956"/>
            <a:chOff x="369887" y="3431790"/>
            <a:chExt cx="3505200" cy="3034102"/>
          </a:xfrm>
        </p:grpSpPr>
        <p:sp>
          <p:nvSpPr>
            <p:cNvPr id="35" name="Rectángulo 34">
              <a:extLst>
                <a:ext uri="{FF2B5EF4-FFF2-40B4-BE49-F238E27FC236}">
                  <a16:creationId xmlns:a16="http://schemas.microsoft.com/office/drawing/2014/main" id="{0AF03882-A36E-EBC6-DFD4-4D84D9C3F7D0}"/>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36" name="CuadroTexto 35">
              <a:extLst>
                <a:ext uri="{FF2B5EF4-FFF2-40B4-BE49-F238E27FC236}">
                  <a16:creationId xmlns:a16="http://schemas.microsoft.com/office/drawing/2014/main" id="{758F1276-12BB-A0C8-5CD3-FECE378BC6E6}"/>
                </a:ext>
              </a:extLst>
            </p:cNvPr>
            <p:cNvSpPr txBox="1"/>
            <p:nvPr/>
          </p:nvSpPr>
          <p:spPr>
            <a:xfrm>
              <a:off x="369887" y="3431790"/>
              <a:ext cx="3505200" cy="3034102"/>
            </a:xfrm>
            <a:prstGeom prst="rect">
              <a:avLst/>
            </a:prstGeom>
            <a:noFill/>
          </p:spPr>
          <p:txBody>
            <a:bodyPr wrap="square" rtlCol="0">
              <a:spAutoFit/>
            </a:bodyPr>
            <a:lstStyle/>
            <a:p>
              <a:pPr algn="ctr"/>
              <a:r>
                <a:rPr lang="es-CO" sz="2889" b="1" dirty="0"/>
                <a:t>FASE MEDIA</a:t>
              </a:r>
            </a:p>
            <a:p>
              <a:pPr algn="ctr"/>
              <a:endParaRPr lang="es-MX" sz="1576" dirty="0">
                <a:highlight>
                  <a:srgbClr val="FDC611"/>
                </a:highlight>
              </a:endParaRPr>
            </a:p>
            <a:p>
              <a:pPr algn="ctr"/>
              <a:r>
                <a:rPr lang="es-MX" sz="1576" dirty="0">
                  <a:highlight>
                    <a:srgbClr val="FDC611"/>
                  </a:highlight>
                </a:rPr>
                <a:t>tráfico e interacción actividades </a:t>
              </a:r>
              <a:r>
                <a:rPr lang="es-MX" sz="1576" b="1" dirty="0">
                  <a:highlight>
                    <a:srgbClr val="FDC611"/>
                  </a:highlight>
                </a:rPr>
                <a:t>de Facebook </a:t>
              </a:r>
              <a:r>
                <a:rPr lang="es-MX" sz="1576" b="1" dirty="0" err="1">
                  <a:highlight>
                    <a:srgbClr val="FDC611"/>
                  </a:highlight>
                </a:rPr>
                <a:t>live</a:t>
              </a:r>
              <a:r>
                <a:rPr lang="es-MX" sz="1576" dirty="0">
                  <a:highlight>
                    <a:srgbClr val="FDC611"/>
                  </a:highlight>
                </a:rPr>
                <a:t>, acompañadas con videos, que generen interacción</a:t>
              </a:r>
              <a:endParaRPr lang="es-CO" sz="1576" dirty="0">
                <a:highlight>
                  <a:srgbClr val="FDC611"/>
                </a:highlight>
              </a:endParaRPr>
            </a:p>
          </p:txBody>
        </p:sp>
      </p:grpSp>
      <p:grpSp>
        <p:nvGrpSpPr>
          <p:cNvPr id="39" name="Grupo 38">
            <a:extLst>
              <a:ext uri="{FF2B5EF4-FFF2-40B4-BE49-F238E27FC236}">
                <a16:creationId xmlns:a16="http://schemas.microsoft.com/office/drawing/2014/main" id="{A7943AE0-4D8B-64E5-6349-E634CF3ECE52}"/>
              </a:ext>
            </a:extLst>
          </p:cNvPr>
          <p:cNvGrpSpPr/>
          <p:nvPr/>
        </p:nvGrpSpPr>
        <p:grpSpPr>
          <a:xfrm>
            <a:off x="6048438" y="3014727"/>
            <a:ext cx="2301243" cy="2234458"/>
            <a:chOff x="369887" y="3431790"/>
            <a:chExt cx="3505200" cy="3403476"/>
          </a:xfrm>
        </p:grpSpPr>
        <p:sp>
          <p:nvSpPr>
            <p:cNvPr id="40" name="Rectángulo 39">
              <a:extLst>
                <a:ext uri="{FF2B5EF4-FFF2-40B4-BE49-F238E27FC236}">
                  <a16:creationId xmlns:a16="http://schemas.microsoft.com/office/drawing/2014/main" id="{4D9CA38A-BB04-8518-525A-E52E3D50E4D5}"/>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41" name="CuadroTexto 40">
              <a:extLst>
                <a:ext uri="{FF2B5EF4-FFF2-40B4-BE49-F238E27FC236}">
                  <a16:creationId xmlns:a16="http://schemas.microsoft.com/office/drawing/2014/main" id="{C4B3E604-0A9E-D348-DB4E-FC5347864F97}"/>
                </a:ext>
              </a:extLst>
            </p:cNvPr>
            <p:cNvSpPr txBox="1"/>
            <p:nvPr/>
          </p:nvSpPr>
          <p:spPr>
            <a:xfrm>
              <a:off x="369887" y="3431790"/>
              <a:ext cx="3505200" cy="3403476"/>
            </a:xfrm>
            <a:prstGeom prst="rect">
              <a:avLst/>
            </a:prstGeom>
            <a:noFill/>
          </p:spPr>
          <p:txBody>
            <a:bodyPr wrap="square" rtlCol="0">
              <a:spAutoFit/>
            </a:bodyPr>
            <a:lstStyle/>
            <a:p>
              <a:pPr algn="ctr"/>
              <a:r>
                <a:rPr lang="es-CO" sz="2889" b="1" dirty="0"/>
                <a:t>FASE FINAL</a:t>
              </a:r>
              <a:endParaRPr lang="es-MX" sz="1576" dirty="0">
                <a:highlight>
                  <a:srgbClr val="FDC611"/>
                </a:highlight>
              </a:endParaRPr>
            </a:p>
            <a:p>
              <a:pPr algn="ctr"/>
              <a:endParaRPr lang="es-MX" sz="1576" dirty="0">
                <a:highlight>
                  <a:srgbClr val="FDC611"/>
                </a:highlight>
              </a:endParaRPr>
            </a:p>
            <a:p>
              <a:pPr algn="ctr"/>
              <a:r>
                <a:rPr lang="es-MX" sz="1576" dirty="0">
                  <a:highlight>
                    <a:srgbClr val="FDC611"/>
                  </a:highlight>
                </a:rPr>
                <a:t>Facebook </a:t>
              </a:r>
              <a:r>
                <a:rPr lang="es-MX" sz="1576" dirty="0" err="1">
                  <a:highlight>
                    <a:srgbClr val="FDC611"/>
                  </a:highlight>
                </a:rPr>
                <a:t>live</a:t>
              </a:r>
              <a:r>
                <a:rPr lang="es-MX" sz="1576" dirty="0">
                  <a:highlight>
                    <a:srgbClr val="FDC611"/>
                  </a:highlight>
                </a:rPr>
                <a:t>, las mismas publicaciones de Instagram , visitas semanales y gestión de las diferentes </a:t>
              </a:r>
              <a:r>
                <a:rPr lang="es-MX" sz="1576" b="1" dirty="0">
                  <a:highlight>
                    <a:srgbClr val="FDC611"/>
                  </a:highlight>
                </a:rPr>
                <a:t>áreas,</a:t>
              </a:r>
              <a:r>
                <a:rPr lang="es-MX" sz="1576" dirty="0">
                  <a:highlight>
                    <a:srgbClr val="FDC611"/>
                  </a:highlight>
                </a:rPr>
                <a:t> para visibilizar su labor.</a:t>
              </a:r>
              <a:endParaRPr lang="es-CO" sz="1576" dirty="0">
                <a:highlight>
                  <a:srgbClr val="FDC611"/>
                </a:highlight>
              </a:endParaRPr>
            </a:p>
          </p:txBody>
        </p:sp>
      </p:grpSp>
      <p:grpSp>
        <p:nvGrpSpPr>
          <p:cNvPr id="42" name="Grupo 41">
            <a:extLst>
              <a:ext uri="{FF2B5EF4-FFF2-40B4-BE49-F238E27FC236}">
                <a16:creationId xmlns:a16="http://schemas.microsoft.com/office/drawing/2014/main" id="{BB0AB185-470E-B576-956F-B1E7AD2BAF95}"/>
              </a:ext>
            </a:extLst>
          </p:cNvPr>
          <p:cNvGrpSpPr/>
          <p:nvPr/>
        </p:nvGrpSpPr>
        <p:grpSpPr>
          <a:xfrm>
            <a:off x="9097621" y="3014726"/>
            <a:ext cx="2301243" cy="1506951"/>
            <a:chOff x="369887" y="3431790"/>
            <a:chExt cx="3505200" cy="2295354"/>
          </a:xfrm>
        </p:grpSpPr>
        <p:sp>
          <p:nvSpPr>
            <p:cNvPr id="43" name="Rectángulo 42">
              <a:extLst>
                <a:ext uri="{FF2B5EF4-FFF2-40B4-BE49-F238E27FC236}">
                  <a16:creationId xmlns:a16="http://schemas.microsoft.com/office/drawing/2014/main" id="{C235E272-3983-147F-B789-A92AA371B38C}"/>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44" name="CuadroTexto 43">
              <a:extLst>
                <a:ext uri="{FF2B5EF4-FFF2-40B4-BE49-F238E27FC236}">
                  <a16:creationId xmlns:a16="http://schemas.microsoft.com/office/drawing/2014/main" id="{DFD78DA0-BE49-3455-1723-66CF5016811C}"/>
                </a:ext>
              </a:extLst>
            </p:cNvPr>
            <p:cNvSpPr txBox="1"/>
            <p:nvPr/>
          </p:nvSpPr>
          <p:spPr>
            <a:xfrm>
              <a:off x="369887" y="3431790"/>
              <a:ext cx="3505200" cy="2295354"/>
            </a:xfrm>
            <a:prstGeom prst="rect">
              <a:avLst/>
            </a:prstGeom>
            <a:noFill/>
          </p:spPr>
          <p:txBody>
            <a:bodyPr wrap="square" rtlCol="0">
              <a:spAutoFit/>
            </a:bodyPr>
            <a:lstStyle/>
            <a:p>
              <a:pPr algn="ctr"/>
              <a:r>
                <a:rPr lang="es-CO" sz="2889" b="1" dirty="0"/>
                <a:t>TARGET</a:t>
              </a:r>
              <a:endParaRPr lang="es-MX" sz="1576" dirty="0">
                <a:highlight>
                  <a:srgbClr val="FDC611"/>
                </a:highlight>
              </a:endParaRPr>
            </a:p>
            <a:p>
              <a:pPr algn="ctr"/>
              <a:endParaRPr lang="es-MX" sz="1576" dirty="0">
                <a:highlight>
                  <a:srgbClr val="FDC611"/>
                </a:highlight>
              </a:endParaRPr>
            </a:p>
            <a:p>
              <a:pPr algn="ctr"/>
              <a:r>
                <a:rPr lang="es-MX" sz="1576" dirty="0">
                  <a:highlight>
                    <a:srgbClr val="FDC611"/>
                  </a:highlight>
                </a:rPr>
                <a:t>Estratos 1,2 y 3 </a:t>
              </a:r>
            </a:p>
            <a:p>
              <a:pPr algn="ctr"/>
              <a:r>
                <a:rPr lang="es-MX" sz="1576" dirty="0">
                  <a:highlight>
                    <a:srgbClr val="FDC611"/>
                  </a:highlight>
                </a:rPr>
                <a:t>3 a 4 publicaciones diarias </a:t>
              </a:r>
              <a:endParaRPr lang="es-CO" sz="1576" dirty="0">
                <a:highlight>
                  <a:srgbClr val="FDC611"/>
                </a:highlight>
              </a:endParaRPr>
            </a:p>
          </p:txBody>
        </p:sp>
      </p:grpSp>
    </p:spTree>
    <p:extLst>
      <p:ext uri="{BB962C8B-B14F-4D97-AF65-F5344CB8AC3E}">
        <p14:creationId xmlns:p14="http://schemas.microsoft.com/office/powerpoint/2010/main" val="42587701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AA337DE1-9D92-6449-963F-EF8B126AF2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055364"/>
            <a:ext cx="12192000" cy="825500"/>
          </a:xfrm>
          <a:prstGeom prst="rect">
            <a:avLst/>
          </a:prstGeom>
        </p:spPr>
      </p:pic>
      <p:sp>
        <p:nvSpPr>
          <p:cNvPr id="6" name="CuadroTexto 5">
            <a:extLst>
              <a:ext uri="{FF2B5EF4-FFF2-40B4-BE49-F238E27FC236}">
                <a16:creationId xmlns:a16="http://schemas.microsoft.com/office/drawing/2014/main" id="{408516D5-4AC7-8249-AEAF-29993FD56B7C}"/>
              </a:ext>
            </a:extLst>
          </p:cNvPr>
          <p:cNvSpPr txBox="1"/>
          <p:nvPr/>
        </p:nvSpPr>
        <p:spPr>
          <a:xfrm>
            <a:off x="-107350" y="317767"/>
            <a:ext cx="11906429" cy="682238"/>
          </a:xfrm>
          <a:prstGeom prst="rect">
            <a:avLst/>
          </a:prstGeom>
          <a:noFill/>
        </p:spPr>
        <p:txBody>
          <a:bodyPr wrap="square">
            <a:spAutoFit/>
          </a:bodyPr>
          <a:lstStyle/>
          <a:p>
            <a:pPr algn="ctr">
              <a:lnSpc>
                <a:spcPts val="4622"/>
              </a:lnSpc>
            </a:pPr>
            <a:r>
              <a:rPr lang="es-CO" sz="4727" b="1" dirty="0">
                <a:solidFill>
                  <a:srgbClr val="2A3885"/>
                </a:solidFill>
                <a:highlight>
                  <a:srgbClr val="62E9E5"/>
                </a:highlight>
                <a:latin typeface="Barlow Black" pitchFamily="2" charset="77"/>
              </a:rPr>
              <a:t>CANALES DE COMUNICACIÓN</a:t>
            </a:r>
          </a:p>
        </p:txBody>
      </p:sp>
      <p:grpSp>
        <p:nvGrpSpPr>
          <p:cNvPr id="33" name="Grupo 32">
            <a:extLst>
              <a:ext uri="{FF2B5EF4-FFF2-40B4-BE49-F238E27FC236}">
                <a16:creationId xmlns:a16="http://schemas.microsoft.com/office/drawing/2014/main" id="{9D4C30B4-F5A0-530A-C39D-264811727398}"/>
              </a:ext>
            </a:extLst>
          </p:cNvPr>
          <p:cNvGrpSpPr/>
          <p:nvPr/>
        </p:nvGrpSpPr>
        <p:grpSpPr>
          <a:xfrm>
            <a:off x="392920" y="2741016"/>
            <a:ext cx="2301243" cy="3446969"/>
            <a:chOff x="369887" y="3431790"/>
            <a:chExt cx="3505200" cy="5250344"/>
          </a:xfrm>
        </p:grpSpPr>
        <p:sp>
          <p:nvSpPr>
            <p:cNvPr id="32" name="Rectángulo 31">
              <a:extLst>
                <a:ext uri="{FF2B5EF4-FFF2-40B4-BE49-F238E27FC236}">
                  <a16:creationId xmlns:a16="http://schemas.microsoft.com/office/drawing/2014/main" id="{1457C2FC-5AF4-F944-B8EF-D1DB169EE786}"/>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31" name="CuadroTexto 30">
              <a:extLst>
                <a:ext uri="{FF2B5EF4-FFF2-40B4-BE49-F238E27FC236}">
                  <a16:creationId xmlns:a16="http://schemas.microsoft.com/office/drawing/2014/main" id="{44CABA68-DECA-762C-012E-970094831A0F}"/>
                </a:ext>
              </a:extLst>
            </p:cNvPr>
            <p:cNvSpPr txBox="1"/>
            <p:nvPr/>
          </p:nvSpPr>
          <p:spPr>
            <a:xfrm>
              <a:off x="369887" y="3431790"/>
              <a:ext cx="3505200" cy="5250344"/>
            </a:xfrm>
            <a:prstGeom prst="rect">
              <a:avLst/>
            </a:prstGeom>
            <a:noFill/>
          </p:spPr>
          <p:txBody>
            <a:bodyPr wrap="square" rtlCol="0">
              <a:spAutoFit/>
            </a:bodyPr>
            <a:lstStyle/>
            <a:p>
              <a:pPr algn="ctr"/>
              <a:r>
                <a:rPr lang="es-CO" sz="2889" b="1" dirty="0"/>
                <a:t>FASE INICIAL</a:t>
              </a:r>
            </a:p>
            <a:p>
              <a:endParaRPr lang="es-CO" sz="1576" b="1" dirty="0"/>
            </a:p>
            <a:p>
              <a:pPr algn="ctr"/>
              <a:r>
                <a:rPr lang="es-MX" sz="1576" dirty="0">
                  <a:highlight>
                    <a:srgbClr val="FDC611"/>
                  </a:highlight>
                </a:rPr>
                <a:t>Publicaciones informativas y seguimiento, en su mayoría videos no mayores de un minuto que generen tráfico e interacción, post de los diferentes hechos realizados en la entidad y etiquetar los diferentes </a:t>
              </a:r>
              <a:r>
                <a:rPr lang="es-MX" sz="1576" b="1" dirty="0">
                  <a:highlight>
                    <a:srgbClr val="FDC611"/>
                  </a:highlight>
                </a:rPr>
                <a:t>medios de comunicación</a:t>
              </a:r>
              <a:r>
                <a:rPr lang="es-MX" sz="1576" dirty="0">
                  <a:highlight>
                    <a:srgbClr val="FDC611"/>
                  </a:highlight>
                </a:rPr>
                <a:t>  </a:t>
              </a:r>
              <a:endParaRPr lang="es-CO" sz="1576" dirty="0">
                <a:highlight>
                  <a:srgbClr val="FDC611"/>
                </a:highlight>
              </a:endParaRPr>
            </a:p>
          </p:txBody>
        </p:sp>
      </p:grpSp>
      <p:grpSp>
        <p:nvGrpSpPr>
          <p:cNvPr id="34" name="Grupo 33">
            <a:extLst>
              <a:ext uri="{FF2B5EF4-FFF2-40B4-BE49-F238E27FC236}">
                <a16:creationId xmlns:a16="http://schemas.microsoft.com/office/drawing/2014/main" id="{7500C1DD-9714-C70E-2C3E-417C57860825}"/>
              </a:ext>
            </a:extLst>
          </p:cNvPr>
          <p:cNvGrpSpPr/>
          <p:nvPr/>
        </p:nvGrpSpPr>
        <p:grpSpPr>
          <a:xfrm>
            <a:off x="3244460" y="2741016"/>
            <a:ext cx="2301243" cy="1991956"/>
            <a:chOff x="369887" y="3431790"/>
            <a:chExt cx="3505200" cy="3034102"/>
          </a:xfrm>
        </p:grpSpPr>
        <p:sp>
          <p:nvSpPr>
            <p:cNvPr id="35" name="Rectángulo 34">
              <a:extLst>
                <a:ext uri="{FF2B5EF4-FFF2-40B4-BE49-F238E27FC236}">
                  <a16:creationId xmlns:a16="http://schemas.microsoft.com/office/drawing/2014/main" id="{0AF03882-A36E-EBC6-DFD4-4D84D9C3F7D0}"/>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36" name="CuadroTexto 35">
              <a:extLst>
                <a:ext uri="{FF2B5EF4-FFF2-40B4-BE49-F238E27FC236}">
                  <a16:creationId xmlns:a16="http://schemas.microsoft.com/office/drawing/2014/main" id="{758F1276-12BB-A0C8-5CD3-FECE378BC6E6}"/>
                </a:ext>
              </a:extLst>
            </p:cNvPr>
            <p:cNvSpPr txBox="1"/>
            <p:nvPr/>
          </p:nvSpPr>
          <p:spPr>
            <a:xfrm>
              <a:off x="369887" y="3431790"/>
              <a:ext cx="3505200" cy="3034102"/>
            </a:xfrm>
            <a:prstGeom prst="rect">
              <a:avLst/>
            </a:prstGeom>
            <a:noFill/>
          </p:spPr>
          <p:txBody>
            <a:bodyPr wrap="square" rtlCol="0">
              <a:spAutoFit/>
            </a:bodyPr>
            <a:lstStyle/>
            <a:p>
              <a:pPr algn="ctr"/>
              <a:r>
                <a:rPr lang="es-CO" sz="2889" b="1" dirty="0"/>
                <a:t>FASE MEDIA</a:t>
              </a:r>
            </a:p>
            <a:p>
              <a:pPr algn="ctr"/>
              <a:endParaRPr lang="es-MX" sz="1576" dirty="0">
                <a:highlight>
                  <a:srgbClr val="FDC611"/>
                </a:highlight>
              </a:endParaRPr>
            </a:p>
            <a:p>
              <a:pPr algn="ctr"/>
              <a:r>
                <a:rPr lang="es-MX" sz="1576" dirty="0">
                  <a:highlight>
                    <a:srgbClr val="FDC611"/>
                  </a:highlight>
                </a:rPr>
                <a:t>Fortalecer este canal con los diferentes contratistas y funcionarios de la entidad difundiendo y </a:t>
              </a:r>
              <a:r>
                <a:rPr lang="es-MX" sz="1576" b="1" dirty="0">
                  <a:highlight>
                    <a:srgbClr val="FDC611"/>
                  </a:highlight>
                </a:rPr>
                <a:t>generando comentarios </a:t>
              </a:r>
            </a:p>
          </p:txBody>
        </p:sp>
      </p:grpSp>
      <p:grpSp>
        <p:nvGrpSpPr>
          <p:cNvPr id="39" name="Grupo 38">
            <a:extLst>
              <a:ext uri="{FF2B5EF4-FFF2-40B4-BE49-F238E27FC236}">
                <a16:creationId xmlns:a16="http://schemas.microsoft.com/office/drawing/2014/main" id="{A7943AE0-4D8B-64E5-6349-E634CF3ECE52}"/>
              </a:ext>
            </a:extLst>
          </p:cNvPr>
          <p:cNvGrpSpPr/>
          <p:nvPr/>
        </p:nvGrpSpPr>
        <p:grpSpPr>
          <a:xfrm>
            <a:off x="5998411" y="2739186"/>
            <a:ext cx="2301243" cy="1749453"/>
            <a:chOff x="369887" y="3431790"/>
            <a:chExt cx="3505200" cy="2664727"/>
          </a:xfrm>
        </p:grpSpPr>
        <p:sp>
          <p:nvSpPr>
            <p:cNvPr id="40" name="Rectángulo 39">
              <a:extLst>
                <a:ext uri="{FF2B5EF4-FFF2-40B4-BE49-F238E27FC236}">
                  <a16:creationId xmlns:a16="http://schemas.microsoft.com/office/drawing/2014/main" id="{4D9CA38A-BB04-8518-525A-E52E3D50E4D5}"/>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41" name="CuadroTexto 40">
              <a:extLst>
                <a:ext uri="{FF2B5EF4-FFF2-40B4-BE49-F238E27FC236}">
                  <a16:creationId xmlns:a16="http://schemas.microsoft.com/office/drawing/2014/main" id="{C4B3E604-0A9E-D348-DB4E-FC5347864F97}"/>
                </a:ext>
              </a:extLst>
            </p:cNvPr>
            <p:cNvSpPr txBox="1"/>
            <p:nvPr/>
          </p:nvSpPr>
          <p:spPr>
            <a:xfrm>
              <a:off x="369887" y="3431790"/>
              <a:ext cx="3505200" cy="2664727"/>
            </a:xfrm>
            <a:prstGeom prst="rect">
              <a:avLst/>
            </a:prstGeom>
            <a:noFill/>
          </p:spPr>
          <p:txBody>
            <a:bodyPr wrap="square" rtlCol="0">
              <a:spAutoFit/>
            </a:bodyPr>
            <a:lstStyle/>
            <a:p>
              <a:pPr algn="ctr"/>
              <a:r>
                <a:rPr lang="es-CO" sz="2889" b="1" dirty="0"/>
                <a:t>FASE FINAL</a:t>
              </a:r>
              <a:endParaRPr lang="es-MX" sz="1576" dirty="0">
                <a:highlight>
                  <a:srgbClr val="FDC611"/>
                </a:highlight>
              </a:endParaRPr>
            </a:p>
            <a:p>
              <a:pPr algn="ctr"/>
              <a:endParaRPr lang="es-MX" sz="1576" dirty="0">
                <a:highlight>
                  <a:srgbClr val="FDC611"/>
                </a:highlight>
              </a:endParaRPr>
            </a:p>
            <a:p>
              <a:pPr algn="ctr"/>
              <a:r>
                <a:rPr lang="es-MX" sz="1576" dirty="0">
                  <a:highlight>
                    <a:srgbClr val="FDC611"/>
                  </a:highlight>
                </a:rPr>
                <a:t>Generar contenido informativo para que sea compartido por </a:t>
              </a:r>
              <a:r>
                <a:rPr lang="es-MX" sz="1576" b="1" dirty="0">
                  <a:highlight>
                    <a:srgbClr val="FDC611"/>
                  </a:highlight>
                </a:rPr>
                <a:t>comunidad</a:t>
              </a:r>
              <a:r>
                <a:rPr lang="es-MX" sz="1576" dirty="0">
                  <a:highlight>
                    <a:srgbClr val="FDC611"/>
                  </a:highlight>
                </a:rPr>
                <a:t> en general.</a:t>
              </a:r>
              <a:endParaRPr lang="es-CO" sz="1576" dirty="0">
                <a:highlight>
                  <a:srgbClr val="FDC611"/>
                </a:highlight>
              </a:endParaRPr>
            </a:p>
          </p:txBody>
        </p:sp>
      </p:grpSp>
      <p:grpSp>
        <p:nvGrpSpPr>
          <p:cNvPr id="42" name="Grupo 41">
            <a:extLst>
              <a:ext uri="{FF2B5EF4-FFF2-40B4-BE49-F238E27FC236}">
                <a16:creationId xmlns:a16="http://schemas.microsoft.com/office/drawing/2014/main" id="{BB0AB185-470E-B576-956F-B1E7AD2BAF95}"/>
              </a:ext>
            </a:extLst>
          </p:cNvPr>
          <p:cNvGrpSpPr/>
          <p:nvPr/>
        </p:nvGrpSpPr>
        <p:grpSpPr>
          <a:xfrm>
            <a:off x="9047594" y="2739186"/>
            <a:ext cx="2301243" cy="1749453"/>
            <a:chOff x="369887" y="3431790"/>
            <a:chExt cx="3505200" cy="2664727"/>
          </a:xfrm>
        </p:grpSpPr>
        <p:sp>
          <p:nvSpPr>
            <p:cNvPr id="43" name="Rectángulo 42">
              <a:extLst>
                <a:ext uri="{FF2B5EF4-FFF2-40B4-BE49-F238E27FC236}">
                  <a16:creationId xmlns:a16="http://schemas.microsoft.com/office/drawing/2014/main" id="{C235E272-3983-147F-B789-A92AA371B38C}"/>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44" name="CuadroTexto 43">
              <a:extLst>
                <a:ext uri="{FF2B5EF4-FFF2-40B4-BE49-F238E27FC236}">
                  <a16:creationId xmlns:a16="http://schemas.microsoft.com/office/drawing/2014/main" id="{DFD78DA0-BE49-3455-1723-66CF5016811C}"/>
                </a:ext>
              </a:extLst>
            </p:cNvPr>
            <p:cNvSpPr txBox="1"/>
            <p:nvPr/>
          </p:nvSpPr>
          <p:spPr>
            <a:xfrm>
              <a:off x="369887" y="3431790"/>
              <a:ext cx="3505200" cy="2664727"/>
            </a:xfrm>
            <a:prstGeom prst="rect">
              <a:avLst/>
            </a:prstGeom>
            <a:noFill/>
          </p:spPr>
          <p:txBody>
            <a:bodyPr wrap="square" rtlCol="0">
              <a:spAutoFit/>
            </a:bodyPr>
            <a:lstStyle/>
            <a:p>
              <a:pPr algn="ctr"/>
              <a:r>
                <a:rPr lang="es-CO" sz="2889" b="1" dirty="0"/>
                <a:t>TARGET</a:t>
              </a:r>
              <a:endParaRPr lang="es-MX" sz="1576" dirty="0">
                <a:highlight>
                  <a:srgbClr val="FDC611"/>
                </a:highlight>
              </a:endParaRPr>
            </a:p>
            <a:p>
              <a:pPr algn="ctr"/>
              <a:endParaRPr lang="es-MX" sz="1576" dirty="0">
                <a:highlight>
                  <a:srgbClr val="FDC611"/>
                </a:highlight>
              </a:endParaRPr>
            </a:p>
            <a:p>
              <a:pPr algn="ctr"/>
              <a:r>
                <a:rPr lang="es-MX" sz="1576" dirty="0">
                  <a:highlight>
                    <a:srgbClr val="FDC611"/>
                  </a:highlight>
                </a:rPr>
                <a:t>Estratos 3, 4 y 5 </a:t>
              </a:r>
            </a:p>
            <a:p>
              <a:pPr algn="ctr"/>
              <a:r>
                <a:rPr lang="es-MX" sz="1576" dirty="0">
                  <a:highlight>
                    <a:srgbClr val="FDC611"/>
                  </a:highlight>
                </a:rPr>
                <a:t> promover las publicaciones de la alcaldía de Bucaramanga  </a:t>
              </a:r>
              <a:endParaRPr lang="es-CO" sz="1576" dirty="0">
                <a:highlight>
                  <a:srgbClr val="FDC611"/>
                </a:highlight>
              </a:endParaRPr>
            </a:p>
          </p:txBody>
        </p:sp>
      </p:grpSp>
      <p:pic>
        <p:nvPicPr>
          <p:cNvPr id="4" name="Imagen 3">
            <a:extLst>
              <a:ext uri="{FF2B5EF4-FFF2-40B4-BE49-F238E27FC236}">
                <a16:creationId xmlns:a16="http://schemas.microsoft.com/office/drawing/2014/main" id="{C4168CFC-F6F0-9C80-E0DE-D77E1E61E0E1}"/>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655042" y="936540"/>
            <a:ext cx="1881375" cy="1881375"/>
          </a:xfrm>
          <a:prstGeom prst="rect">
            <a:avLst/>
          </a:prstGeom>
        </p:spPr>
      </p:pic>
    </p:spTree>
    <p:extLst>
      <p:ext uri="{BB962C8B-B14F-4D97-AF65-F5344CB8AC3E}">
        <p14:creationId xmlns:p14="http://schemas.microsoft.com/office/powerpoint/2010/main" val="5571237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AA337DE1-9D92-6449-963F-EF8B126AF2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055364"/>
            <a:ext cx="12192000" cy="825500"/>
          </a:xfrm>
          <a:prstGeom prst="rect">
            <a:avLst/>
          </a:prstGeom>
        </p:spPr>
      </p:pic>
      <p:sp>
        <p:nvSpPr>
          <p:cNvPr id="6" name="CuadroTexto 5">
            <a:extLst>
              <a:ext uri="{FF2B5EF4-FFF2-40B4-BE49-F238E27FC236}">
                <a16:creationId xmlns:a16="http://schemas.microsoft.com/office/drawing/2014/main" id="{408516D5-4AC7-8249-AEAF-29993FD56B7C}"/>
              </a:ext>
            </a:extLst>
          </p:cNvPr>
          <p:cNvSpPr txBox="1"/>
          <p:nvPr/>
        </p:nvSpPr>
        <p:spPr>
          <a:xfrm>
            <a:off x="-107350" y="317767"/>
            <a:ext cx="11906429" cy="682238"/>
          </a:xfrm>
          <a:prstGeom prst="rect">
            <a:avLst/>
          </a:prstGeom>
          <a:noFill/>
        </p:spPr>
        <p:txBody>
          <a:bodyPr wrap="square">
            <a:spAutoFit/>
          </a:bodyPr>
          <a:lstStyle/>
          <a:p>
            <a:pPr algn="ctr">
              <a:lnSpc>
                <a:spcPts val="4622"/>
              </a:lnSpc>
            </a:pPr>
            <a:r>
              <a:rPr lang="es-CO" sz="4727" b="1" dirty="0">
                <a:solidFill>
                  <a:srgbClr val="2A3885"/>
                </a:solidFill>
                <a:highlight>
                  <a:srgbClr val="62E9E5"/>
                </a:highlight>
                <a:latin typeface="Barlow Black" pitchFamily="2" charset="77"/>
              </a:rPr>
              <a:t>CANALES DE COMUNICACIÓN</a:t>
            </a:r>
          </a:p>
        </p:txBody>
      </p:sp>
      <p:grpSp>
        <p:nvGrpSpPr>
          <p:cNvPr id="33" name="Grupo 32">
            <a:extLst>
              <a:ext uri="{FF2B5EF4-FFF2-40B4-BE49-F238E27FC236}">
                <a16:creationId xmlns:a16="http://schemas.microsoft.com/office/drawing/2014/main" id="{9D4C30B4-F5A0-530A-C39D-264811727398}"/>
              </a:ext>
            </a:extLst>
          </p:cNvPr>
          <p:cNvGrpSpPr/>
          <p:nvPr/>
        </p:nvGrpSpPr>
        <p:grpSpPr>
          <a:xfrm>
            <a:off x="392920" y="2741017"/>
            <a:ext cx="2301243" cy="2234458"/>
            <a:chOff x="369887" y="3431790"/>
            <a:chExt cx="3505200" cy="3403476"/>
          </a:xfrm>
        </p:grpSpPr>
        <p:sp>
          <p:nvSpPr>
            <p:cNvPr id="32" name="Rectángulo 31">
              <a:extLst>
                <a:ext uri="{FF2B5EF4-FFF2-40B4-BE49-F238E27FC236}">
                  <a16:creationId xmlns:a16="http://schemas.microsoft.com/office/drawing/2014/main" id="{1457C2FC-5AF4-F944-B8EF-D1DB169EE786}"/>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31" name="CuadroTexto 30">
              <a:extLst>
                <a:ext uri="{FF2B5EF4-FFF2-40B4-BE49-F238E27FC236}">
                  <a16:creationId xmlns:a16="http://schemas.microsoft.com/office/drawing/2014/main" id="{44CABA68-DECA-762C-012E-970094831A0F}"/>
                </a:ext>
              </a:extLst>
            </p:cNvPr>
            <p:cNvSpPr txBox="1"/>
            <p:nvPr/>
          </p:nvSpPr>
          <p:spPr>
            <a:xfrm>
              <a:off x="369887" y="3431790"/>
              <a:ext cx="3505200" cy="3403476"/>
            </a:xfrm>
            <a:prstGeom prst="rect">
              <a:avLst/>
            </a:prstGeom>
            <a:noFill/>
          </p:spPr>
          <p:txBody>
            <a:bodyPr wrap="square" rtlCol="0">
              <a:spAutoFit/>
            </a:bodyPr>
            <a:lstStyle/>
            <a:p>
              <a:pPr algn="ctr"/>
              <a:r>
                <a:rPr lang="es-CO" sz="2889" b="1" dirty="0"/>
                <a:t>FASE INICIAL</a:t>
              </a:r>
            </a:p>
            <a:p>
              <a:endParaRPr lang="es-CO" sz="1576" b="1" dirty="0"/>
            </a:p>
            <a:p>
              <a:pPr algn="ctr"/>
              <a:r>
                <a:rPr lang="es-MX" sz="1576" dirty="0">
                  <a:highlight>
                    <a:srgbClr val="FDC611"/>
                  </a:highlight>
                </a:rPr>
                <a:t>Identificar cada uno de los </a:t>
              </a:r>
              <a:r>
                <a:rPr lang="es-MX" sz="1576" b="1" dirty="0">
                  <a:highlight>
                    <a:srgbClr val="FDC611"/>
                  </a:highlight>
                </a:rPr>
                <a:t>contratistas y funcionarios </a:t>
              </a:r>
              <a:r>
                <a:rPr lang="es-MX" sz="1576" dirty="0">
                  <a:highlight>
                    <a:srgbClr val="FDC611"/>
                  </a:highlight>
                </a:rPr>
                <a:t>con el fin de abrir un grupo de comunicaciones interna de la entidad</a:t>
              </a:r>
              <a:endParaRPr lang="es-CO" sz="1576" dirty="0">
                <a:highlight>
                  <a:srgbClr val="FDC611"/>
                </a:highlight>
              </a:endParaRPr>
            </a:p>
          </p:txBody>
        </p:sp>
      </p:grpSp>
      <p:grpSp>
        <p:nvGrpSpPr>
          <p:cNvPr id="34" name="Grupo 33">
            <a:extLst>
              <a:ext uri="{FF2B5EF4-FFF2-40B4-BE49-F238E27FC236}">
                <a16:creationId xmlns:a16="http://schemas.microsoft.com/office/drawing/2014/main" id="{7500C1DD-9714-C70E-2C3E-417C57860825}"/>
              </a:ext>
            </a:extLst>
          </p:cNvPr>
          <p:cNvGrpSpPr/>
          <p:nvPr/>
        </p:nvGrpSpPr>
        <p:grpSpPr>
          <a:xfrm>
            <a:off x="3244460" y="2741016"/>
            <a:ext cx="2301243" cy="2719462"/>
            <a:chOff x="369887" y="3431790"/>
            <a:chExt cx="3505200" cy="4142222"/>
          </a:xfrm>
        </p:grpSpPr>
        <p:sp>
          <p:nvSpPr>
            <p:cNvPr id="35" name="Rectángulo 34">
              <a:extLst>
                <a:ext uri="{FF2B5EF4-FFF2-40B4-BE49-F238E27FC236}">
                  <a16:creationId xmlns:a16="http://schemas.microsoft.com/office/drawing/2014/main" id="{0AF03882-A36E-EBC6-DFD4-4D84D9C3F7D0}"/>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36" name="CuadroTexto 35">
              <a:extLst>
                <a:ext uri="{FF2B5EF4-FFF2-40B4-BE49-F238E27FC236}">
                  <a16:creationId xmlns:a16="http://schemas.microsoft.com/office/drawing/2014/main" id="{758F1276-12BB-A0C8-5CD3-FECE378BC6E6}"/>
                </a:ext>
              </a:extLst>
            </p:cNvPr>
            <p:cNvSpPr txBox="1"/>
            <p:nvPr/>
          </p:nvSpPr>
          <p:spPr>
            <a:xfrm>
              <a:off x="369887" y="3431790"/>
              <a:ext cx="3505200" cy="4142222"/>
            </a:xfrm>
            <a:prstGeom prst="rect">
              <a:avLst/>
            </a:prstGeom>
            <a:noFill/>
          </p:spPr>
          <p:txBody>
            <a:bodyPr wrap="square" rtlCol="0">
              <a:spAutoFit/>
            </a:bodyPr>
            <a:lstStyle/>
            <a:p>
              <a:pPr algn="ctr"/>
              <a:r>
                <a:rPr lang="es-CO" sz="2889" b="1" dirty="0"/>
                <a:t>FASE MEDIA</a:t>
              </a:r>
            </a:p>
            <a:p>
              <a:pPr algn="ctr"/>
              <a:endParaRPr lang="es-MX" sz="1576" dirty="0">
                <a:highlight>
                  <a:srgbClr val="FDC611"/>
                </a:highlight>
              </a:endParaRPr>
            </a:p>
            <a:p>
              <a:pPr algn="ctr"/>
              <a:r>
                <a:rPr lang="es-MX" sz="1576" dirty="0">
                  <a:highlight>
                    <a:srgbClr val="FDC611"/>
                  </a:highlight>
                </a:rPr>
                <a:t>Mantener informado a cada una de las diferentes áreas de la entidad con el objetivo que conozcan las </a:t>
              </a:r>
              <a:r>
                <a:rPr lang="es-MX" sz="1576" b="1" dirty="0">
                  <a:highlight>
                    <a:srgbClr val="FDC611"/>
                  </a:highlight>
                </a:rPr>
                <a:t>noticias</a:t>
              </a:r>
              <a:r>
                <a:rPr lang="es-MX" sz="1576" dirty="0">
                  <a:highlight>
                    <a:srgbClr val="FDC611"/>
                  </a:highlight>
                </a:rPr>
                <a:t> que giran en torno a la entidad para así tener una comunicación más asertiva  </a:t>
              </a:r>
            </a:p>
          </p:txBody>
        </p:sp>
      </p:grpSp>
      <p:grpSp>
        <p:nvGrpSpPr>
          <p:cNvPr id="39" name="Grupo 38">
            <a:extLst>
              <a:ext uri="{FF2B5EF4-FFF2-40B4-BE49-F238E27FC236}">
                <a16:creationId xmlns:a16="http://schemas.microsoft.com/office/drawing/2014/main" id="{A7943AE0-4D8B-64E5-6349-E634CF3ECE52}"/>
              </a:ext>
            </a:extLst>
          </p:cNvPr>
          <p:cNvGrpSpPr/>
          <p:nvPr/>
        </p:nvGrpSpPr>
        <p:grpSpPr>
          <a:xfrm>
            <a:off x="5998411" y="2739186"/>
            <a:ext cx="2301243" cy="1991956"/>
            <a:chOff x="369887" y="3431790"/>
            <a:chExt cx="3505200" cy="3034102"/>
          </a:xfrm>
        </p:grpSpPr>
        <p:sp>
          <p:nvSpPr>
            <p:cNvPr id="40" name="Rectángulo 39">
              <a:extLst>
                <a:ext uri="{FF2B5EF4-FFF2-40B4-BE49-F238E27FC236}">
                  <a16:creationId xmlns:a16="http://schemas.microsoft.com/office/drawing/2014/main" id="{4D9CA38A-BB04-8518-525A-E52E3D50E4D5}"/>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41" name="CuadroTexto 40">
              <a:extLst>
                <a:ext uri="{FF2B5EF4-FFF2-40B4-BE49-F238E27FC236}">
                  <a16:creationId xmlns:a16="http://schemas.microsoft.com/office/drawing/2014/main" id="{C4B3E604-0A9E-D348-DB4E-FC5347864F97}"/>
                </a:ext>
              </a:extLst>
            </p:cNvPr>
            <p:cNvSpPr txBox="1"/>
            <p:nvPr/>
          </p:nvSpPr>
          <p:spPr>
            <a:xfrm>
              <a:off x="369887" y="3431790"/>
              <a:ext cx="3505200" cy="3034102"/>
            </a:xfrm>
            <a:prstGeom prst="rect">
              <a:avLst/>
            </a:prstGeom>
            <a:noFill/>
          </p:spPr>
          <p:txBody>
            <a:bodyPr wrap="square" rtlCol="0">
              <a:spAutoFit/>
            </a:bodyPr>
            <a:lstStyle/>
            <a:p>
              <a:pPr algn="ctr"/>
              <a:r>
                <a:rPr lang="es-CO" sz="2889" b="1" dirty="0"/>
                <a:t>FASE FINAL</a:t>
              </a:r>
              <a:endParaRPr lang="es-MX" sz="1576" dirty="0">
                <a:highlight>
                  <a:srgbClr val="FDC611"/>
                </a:highlight>
              </a:endParaRPr>
            </a:p>
            <a:p>
              <a:pPr algn="ctr"/>
              <a:endParaRPr lang="es-MX" sz="1576" dirty="0">
                <a:highlight>
                  <a:srgbClr val="FDC611"/>
                </a:highlight>
              </a:endParaRPr>
            </a:p>
            <a:p>
              <a:pPr algn="ctr"/>
              <a:r>
                <a:rPr lang="es-MX" sz="1576" dirty="0">
                  <a:highlight>
                    <a:srgbClr val="FDC611"/>
                  </a:highlight>
                </a:rPr>
                <a:t>Generar contenido informativo para que sea </a:t>
              </a:r>
              <a:r>
                <a:rPr lang="es-MX" sz="1576" b="1" dirty="0">
                  <a:highlight>
                    <a:srgbClr val="FDC611"/>
                  </a:highlight>
                </a:rPr>
                <a:t>compartido </a:t>
              </a:r>
              <a:r>
                <a:rPr lang="es-MX" sz="1576" dirty="0">
                  <a:highlight>
                    <a:srgbClr val="FDC611"/>
                  </a:highlight>
                </a:rPr>
                <a:t>por funcionarios y contratistas</a:t>
              </a:r>
              <a:endParaRPr lang="es-CO" sz="1576" dirty="0">
                <a:highlight>
                  <a:srgbClr val="FDC611"/>
                </a:highlight>
              </a:endParaRPr>
            </a:p>
          </p:txBody>
        </p:sp>
      </p:grpSp>
      <p:grpSp>
        <p:nvGrpSpPr>
          <p:cNvPr id="42" name="Grupo 41">
            <a:extLst>
              <a:ext uri="{FF2B5EF4-FFF2-40B4-BE49-F238E27FC236}">
                <a16:creationId xmlns:a16="http://schemas.microsoft.com/office/drawing/2014/main" id="{BB0AB185-470E-B576-956F-B1E7AD2BAF95}"/>
              </a:ext>
            </a:extLst>
          </p:cNvPr>
          <p:cNvGrpSpPr/>
          <p:nvPr/>
        </p:nvGrpSpPr>
        <p:grpSpPr>
          <a:xfrm>
            <a:off x="9047594" y="2739184"/>
            <a:ext cx="2301243" cy="1021946"/>
            <a:chOff x="369887" y="3431790"/>
            <a:chExt cx="3505200" cy="1556604"/>
          </a:xfrm>
        </p:grpSpPr>
        <p:sp>
          <p:nvSpPr>
            <p:cNvPr id="43" name="Rectángulo 42">
              <a:extLst>
                <a:ext uri="{FF2B5EF4-FFF2-40B4-BE49-F238E27FC236}">
                  <a16:creationId xmlns:a16="http://schemas.microsoft.com/office/drawing/2014/main" id="{C235E272-3983-147F-B789-A92AA371B38C}"/>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44" name="CuadroTexto 43">
              <a:extLst>
                <a:ext uri="{FF2B5EF4-FFF2-40B4-BE49-F238E27FC236}">
                  <a16:creationId xmlns:a16="http://schemas.microsoft.com/office/drawing/2014/main" id="{DFD78DA0-BE49-3455-1723-66CF5016811C}"/>
                </a:ext>
              </a:extLst>
            </p:cNvPr>
            <p:cNvSpPr txBox="1"/>
            <p:nvPr/>
          </p:nvSpPr>
          <p:spPr>
            <a:xfrm>
              <a:off x="369887" y="3431790"/>
              <a:ext cx="3505200" cy="1556604"/>
            </a:xfrm>
            <a:prstGeom prst="rect">
              <a:avLst/>
            </a:prstGeom>
            <a:noFill/>
          </p:spPr>
          <p:txBody>
            <a:bodyPr wrap="square" rtlCol="0">
              <a:spAutoFit/>
            </a:bodyPr>
            <a:lstStyle/>
            <a:p>
              <a:pPr algn="ctr"/>
              <a:r>
                <a:rPr lang="es-CO" sz="2889" b="1" dirty="0"/>
                <a:t>TARGET</a:t>
              </a:r>
              <a:endParaRPr lang="es-MX" sz="1576" dirty="0">
                <a:highlight>
                  <a:srgbClr val="FDC611"/>
                </a:highlight>
              </a:endParaRPr>
            </a:p>
            <a:p>
              <a:pPr algn="ctr"/>
              <a:endParaRPr lang="es-MX" sz="1576" dirty="0">
                <a:highlight>
                  <a:srgbClr val="FDC611"/>
                </a:highlight>
              </a:endParaRPr>
            </a:p>
            <a:p>
              <a:pPr algn="ctr"/>
              <a:r>
                <a:rPr lang="es-MX" sz="1576" dirty="0">
                  <a:highlight>
                    <a:srgbClr val="FDC611"/>
                  </a:highlight>
                </a:rPr>
                <a:t>Contratista y funcionarios</a:t>
              </a:r>
              <a:endParaRPr lang="es-CO" sz="1576" dirty="0">
                <a:highlight>
                  <a:srgbClr val="FDC611"/>
                </a:highlight>
              </a:endParaRPr>
            </a:p>
          </p:txBody>
        </p:sp>
      </p:grpSp>
      <p:pic>
        <p:nvPicPr>
          <p:cNvPr id="3" name="Imagen 2">
            <a:extLst>
              <a:ext uri="{FF2B5EF4-FFF2-40B4-BE49-F238E27FC236}">
                <a16:creationId xmlns:a16="http://schemas.microsoft.com/office/drawing/2014/main" id="{B83ECF1F-9C89-3242-3BF4-CC607212BCA7}"/>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flipH="1">
            <a:off x="5145487" y="1097249"/>
            <a:ext cx="1290783" cy="1321214"/>
          </a:xfrm>
          <a:prstGeom prst="rect">
            <a:avLst/>
          </a:prstGeom>
        </p:spPr>
      </p:pic>
    </p:spTree>
    <p:extLst>
      <p:ext uri="{BB962C8B-B14F-4D97-AF65-F5344CB8AC3E}">
        <p14:creationId xmlns:p14="http://schemas.microsoft.com/office/powerpoint/2010/main" val="40972955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AA337DE1-9D92-6449-963F-EF8B126AF2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6063667"/>
            <a:ext cx="12192000" cy="825500"/>
          </a:xfrm>
          <a:prstGeom prst="rect">
            <a:avLst/>
          </a:prstGeom>
        </p:spPr>
      </p:pic>
      <p:sp>
        <p:nvSpPr>
          <p:cNvPr id="6" name="CuadroTexto 5">
            <a:extLst>
              <a:ext uri="{FF2B5EF4-FFF2-40B4-BE49-F238E27FC236}">
                <a16:creationId xmlns:a16="http://schemas.microsoft.com/office/drawing/2014/main" id="{408516D5-4AC7-8249-AEAF-29993FD56B7C}"/>
              </a:ext>
            </a:extLst>
          </p:cNvPr>
          <p:cNvSpPr txBox="1"/>
          <p:nvPr/>
        </p:nvSpPr>
        <p:spPr>
          <a:xfrm>
            <a:off x="-107350" y="317767"/>
            <a:ext cx="11906429" cy="682238"/>
          </a:xfrm>
          <a:prstGeom prst="rect">
            <a:avLst/>
          </a:prstGeom>
          <a:noFill/>
        </p:spPr>
        <p:txBody>
          <a:bodyPr wrap="square">
            <a:spAutoFit/>
          </a:bodyPr>
          <a:lstStyle/>
          <a:p>
            <a:pPr algn="ctr">
              <a:lnSpc>
                <a:spcPts val="4622"/>
              </a:lnSpc>
            </a:pPr>
            <a:r>
              <a:rPr lang="es-CO" sz="4727" b="1" dirty="0">
                <a:solidFill>
                  <a:srgbClr val="2A3885"/>
                </a:solidFill>
                <a:highlight>
                  <a:srgbClr val="62E9E5"/>
                </a:highlight>
                <a:latin typeface="Barlow Black" pitchFamily="2" charset="77"/>
              </a:rPr>
              <a:t>CANALES DE COMUNICACIÓN</a:t>
            </a:r>
          </a:p>
        </p:txBody>
      </p:sp>
      <p:grpSp>
        <p:nvGrpSpPr>
          <p:cNvPr id="33" name="Grupo 32">
            <a:extLst>
              <a:ext uri="{FF2B5EF4-FFF2-40B4-BE49-F238E27FC236}">
                <a16:creationId xmlns:a16="http://schemas.microsoft.com/office/drawing/2014/main" id="{9D4C30B4-F5A0-530A-C39D-264811727398}"/>
              </a:ext>
            </a:extLst>
          </p:cNvPr>
          <p:cNvGrpSpPr/>
          <p:nvPr/>
        </p:nvGrpSpPr>
        <p:grpSpPr>
          <a:xfrm>
            <a:off x="320931" y="2386017"/>
            <a:ext cx="2301243" cy="4255267"/>
            <a:chOff x="369887" y="3431790"/>
            <a:chExt cx="3505200" cy="6481524"/>
          </a:xfrm>
        </p:grpSpPr>
        <p:sp>
          <p:nvSpPr>
            <p:cNvPr id="32" name="Rectángulo 31">
              <a:extLst>
                <a:ext uri="{FF2B5EF4-FFF2-40B4-BE49-F238E27FC236}">
                  <a16:creationId xmlns:a16="http://schemas.microsoft.com/office/drawing/2014/main" id="{1457C2FC-5AF4-F944-B8EF-D1DB169EE786}"/>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31" name="CuadroTexto 30">
              <a:extLst>
                <a:ext uri="{FF2B5EF4-FFF2-40B4-BE49-F238E27FC236}">
                  <a16:creationId xmlns:a16="http://schemas.microsoft.com/office/drawing/2014/main" id="{44CABA68-DECA-762C-012E-970094831A0F}"/>
                </a:ext>
              </a:extLst>
            </p:cNvPr>
            <p:cNvSpPr txBox="1"/>
            <p:nvPr/>
          </p:nvSpPr>
          <p:spPr>
            <a:xfrm>
              <a:off x="369887" y="3431790"/>
              <a:ext cx="3505200" cy="6481524"/>
            </a:xfrm>
            <a:prstGeom prst="rect">
              <a:avLst/>
            </a:prstGeom>
            <a:noFill/>
          </p:spPr>
          <p:txBody>
            <a:bodyPr wrap="square" rtlCol="0">
              <a:spAutoFit/>
            </a:bodyPr>
            <a:lstStyle/>
            <a:p>
              <a:pPr algn="ctr"/>
              <a:r>
                <a:rPr lang="es-CO" sz="2889" b="1" dirty="0"/>
                <a:t>FASE INICIAL</a:t>
              </a:r>
            </a:p>
            <a:p>
              <a:endParaRPr lang="es-CO" sz="1576" b="1" dirty="0"/>
            </a:p>
            <a:p>
              <a:pPr algn="ctr"/>
              <a:r>
                <a:rPr lang="es-MX" sz="2101" dirty="0">
                  <a:solidFill>
                    <a:srgbClr val="000000"/>
                  </a:solidFill>
                  <a:highlight>
                    <a:srgbClr val="FDC611"/>
                  </a:highlight>
                  <a:latin typeface="Calibri" panose="020F0502020204030204" pitchFamily="34" charset="0"/>
                </a:rPr>
                <a:t> </a:t>
              </a:r>
              <a:r>
                <a:rPr lang="es-MX" sz="1576" b="1" dirty="0" err="1">
                  <a:solidFill>
                    <a:srgbClr val="000000"/>
                  </a:solidFill>
                  <a:highlight>
                    <a:srgbClr val="FDC611"/>
                  </a:highlight>
                  <a:latin typeface="Calibri" panose="020F0502020204030204" pitchFamily="34" charset="0"/>
                </a:rPr>
                <a:t>Youtube</a:t>
              </a:r>
              <a:r>
                <a:rPr lang="es-MX" sz="1576" dirty="0">
                  <a:solidFill>
                    <a:srgbClr val="000000"/>
                  </a:solidFill>
                  <a:highlight>
                    <a:srgbClr val="FDC611"/>
                  </a:highlight>
                  <a:latin typeface="Calibri" panose="020F0502020204030204" pitchFamily="34" charset="0"/>
                </a:rPr>
                <a:t> apertura de este canal con publicaciones exclusivas</a:t>
              </a:r>
            </a:p>
            <a:p>
              <a:pPr algn="ctr"/>
              <a:endParaRPr lang="es-MX" sz="1576" dirty="0">
                <a:solidFill>
                  <a:srgbClr val="000000"/>
                </a:solidFill>
                <a:highlight>
                  <a:srgbClr val="FDC611"/>
                </a:highlight>
                <a:latin typeface="Calibri" panose="020F0502020204030204" pitchFamily="34" charset="0"/>
              </a:endParaRPr>
            </a:p>
            <a:p>
              <a:pPr algn="ctr"/>
              <a:r>
                <a:rPr lang="es-MX" sz="1576" b="1" dirty="0">
                  <a:highlight>
                    <a:srgbClr val="FDC611"/>
                  </a:highlight>
                </a:rPr>
                <a:t>Correo</a:t>
              </a:r>
              <a:r>
                <a:rPr lang="es-MX" sz="1576" dirty="0">
                  <a:highlight>
                    <a:srgbClr val="FDC611"/>
                  </a:highlight>
                </a:rPr>
                <a:t> crear una campaña de </a:t>
              </a:r>
              <a:r>
                <a:rPr lang="es-MX" sz="1576" dirty="0" err="1">
                  <a:highlight>
                    <a:srgbClr val="FDC611"/>
                  </a:highlight>
                </a:rPr>
                <a:t>mailing</a:t>
              </a:r>
              <a:r>
                <a:rPr lang="es-MX" sz="1576" dirty="0">
                  <a:highlight>
                    <a:srgbClr val="FDC611"/>
                  </a:highlight>
                </a:rPr>
                <a:t> corporativo en el que se le sugiere a todos los colaboradores que sigan las redes para incrementar el número de seguidores e interacciones en las demás redes. </a:t>
              </a:r>
              <a:endParaRPr lang="es-CO" sz="1576" dirty="0">
                <a:highlight>
                  <a:srgbClr val="FDC611"/>
                </a:highlight>
              </a:endParaRPr>
            </a:p>
          </p:txBody>
        </p:sp>
      </p:grpSp>
      <p:grpSp>
        <p:nvGrpSpPr>
          <p:cNvPr id="34" name="Grupo 33">
            <a:extLst>
              <a:ext uri="{FF2B5EF4-FFF2-40B4-BE49-F238E27FC236}">
                <a16:creationId xmlns:a16="http://schemas.microsoft.com/office/drawing/2014/main" id="{7500C1DD-9714-C70E-2C3E-417C57860825}"/>
              </a:ext>
            </a:extLst>
          </p:cNvPr>
          <p:cNvGrpSpPr/>
          <p:nvPr/>
        </p:nvGrpSpPr>
        <p:grpSpPr>
          <a:xfrm>
            <a:off x="3194433" y="2388768"/>
            <a:ext cx="2301243" cy="3446969"/>
            <a:chOff x="369887" y="3431790"/>
            <a:chExt cx="3505200" cy="5250344"/>
          </a:xfrm>
        </p:grpSpPr>
        <p:sp>
          <p:nvSpPr>
            <p:cNvPr id="35" name="Rectángulo 34">
              <a:extLst>
                <a:ext uri="{FF2B5EF4-FFF2-40B4-BE49-F238E27FC236}">
                  <a16:creationId xmlns:a16="http://schemas.microsoft.com/office/drawing/2014/main" id="{0AF03882-A36E-EBC6-DFD4-4D84D9C3F7D0}"/>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36" name="CuadroTexto 35">
              <a:extLst>
                <a:ext uri="{FF2B5EF4-FFF2-40B4-BE49-F238E27FC236}">
                  <a16:creationId xmlns:a16="http://schemas.microsoft.com/office/drawing/2014/main" id="{758F1276-12BB-A0C8-5CD3-FECE378BC6E6}"/>
                </a:ext>
              </a:extLst>
            </p:cNvPr>
            <p:cNvSpPr txBox="1"/>
            <p:nvPr/>
          </p:nvSpPr>
          <p:spPr>
            <a:xfrm>
              <a:off x="369887" y="3431790"/>
              <a:ext cx="3505200" cy="5250344"/>
            </a:xfrm>
            <a:prstGeom prst="rect">
              <a:avLst/>
            </a:prstGeom>
            <a:noFill/>
          </p:spPr>
          <p:txBody>
            <a:bodyPr wrap="square" rtlCol="0">
              <a:spAutoFit/>
            </a:bodyPr>
            <a:lstStyle/>
            <a:p>
              <a:pPr algn="ctr"/>
              <a:r>
                <a:rPr lang="es-CO" sz="2889" b="1" dirty="0"/>
                <a:t>FASE MEDIA</a:t>
              </a:r>
            </a:p>
            <a:p>
              <a:pPr algn="ctr"/>
              <a:endParaRPr lang="es-MX" sz="1576" b="1" dirty="0">
                <a:highlight>
                  <a:srgbClr val="FDC611"/>
                </a:highlight>
              </a:endParaRPr>
            </a:p>
            <a:p>
              <a:pPr algn="ctr"/>
              <a:r>
                <a:rPr lang="es-MX" sz="1576" b="1" dirty="0" err="1">
                  <a:highlight>
                    <a:srgbClr val="FDC611"/>
                  </a:highlight>
                </a:rPr>
                <a:t>Youtube</a:t>
              </a:r>
              <a:r>
                <a:rPr lang="es-MX" sz="1576" b="1" dirty="0">
                  <a:highlight>
                    <a:srgbClr val="FDC611"/>
                  </a:highlight>
                </a:rPr>
                <a:t> </a:t>
              </a:r>
              <a:r>
                <a:rPr lang="es-MX" sz="1576" dirty="0">
                  <a:highlight>
                    <a:srgbClr val="FDC611"/>
                  </a:highlight>
                </a:rPr>
                <a:t>Videos interactivos, apertura de este canal con el video institucional</a:t>
              </a:r>
            </a:p>
            <a:p>
              <a:pPr algn="ctr"/>
              <a:endParaRPr lang="es-MX" sz="1576" b="1" dirty="0">
                <a:highlight>
                  <a:srgbClr val="FDC611"/>
                </a:highlight>
              </a:endParaRPr>
            </a:p>
            <a:p>
              <a:pPr algn="ctr"/>
              <a:r>
                <a:rPr lang="es-MX" sz="1576" b="1" dirty="0">
                  <a:highlight>
                    <a:srgbClr val="FDC611"/>
                  </a:highlight>
                </a:rPr>
                <a:t>Correo </a:t>
              </a:r>
              <a:r>
                <a:rPr lang="es-MX" sz="1576" dirty="0">
                  <a:highlight>
                    <a:srgbClr val="FDC611"/>
                  </a:highlight>
                </a:rPr>
                <a:t>Hacer seguimiento interno del incremento de seguidores en todas las redes por parte de los colaboradores.</a:t>
              </a:r>
            </a:p>
          </p:txBody>
        </p:sp>
      </p:grpSp>
      <p:grpSp>
        <p:nvGrpSpPr>
          <p:cNvPr id="39" name="Grupo 38">
            <a:extLst>
              <a:ext uri="{FF2B5EF4-FFF2-40B4-BE49-F238E27FC236}">
                <a16:creationId xmlns:a16="http://schemas.microsoft.com/office/drawing/2014/main" id="{A7943AE0-4D8B-64E5-6349-E634CF3ECE52}"/>
              </a:ext>
            </a:extLst>
          </p:cNvPr>
          <p:cNvGrpSpPr/>
          <p:nvPr/>
        </p:nvGrpSpPr>
        <p:grpSpPr>
          <a:xfrm>
            <a:off x="5948384" y="2386938"/>
            <a:ext cx="2301243" cy="2719462"/>
            <a:chOff x="369887" y="3431790"/>
            <a:chExt cx="3505200" cy="4142222"/>
          </a:xfrm>
        </p:grpSpPr>
        <p:sp>
          <p:nvSpPr>
            <p:cNvPr id="40" name="Rectángulo 39">
              <a:extLst>
                <a:ext uri="{FF2B5EF4-FFF2-40B4-BE49-F238E27FC236}">
                  <a16:creationId xmlns:a16="http://schemas.microsoft.com/office/drawing/2014/main" id="{4D9CA38A-BB04-8518-525A-E52E3D50E4D5}"/>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41" name="CuadroTexto 40">
              <a:extLst>
                <a:ext uri="{FF2B5EF4-FFF2-40B4-BE49-F238E27FC236}">
                  <a16:creationId xmlns:a16="http://schemas.microsoft.com/office/drawing/2014/main" id="{C4B3E604-0A9E-D348-DB4E-FC5347864F97}"/>
                </a:ext>
              </a:extLst>
            </p:cNvPr>
            <p:cNvSpPr txBox="1"/>
            <p:nvPr/>
          </p:nvSpPr>
          <p:spPr>
            <a:xfrm>
              <a:off x="369887" y="3431790"/>
              <a:ext cx="3505200" cy="4142222"/>
            </a:xfrm>
            <a:prstGeom prst="rect">
              <a:avLst/>
            </a:prstGeom>
            <a:noFill/>
          </p:spPr>
          <p:txBody>
            <a:bodyPr wrap="square" rtlCol="0">
              <a:spAutoFit/>
            </a:bodyPr>
            <a:lstStyle/>
            <a:p>
              <a:pPr algn="ctr"/>
              <a:r>
                <a:rPr lang="es-CO" sz="2889" b="1" dirty="0"/>
                <a:t>FASE FINAL</a:t>
              </a:r>
              <a:endParaRPr lang="es-MX" sz="1576" dirty="0">
                <a:highlight>
                  <a:srgbClr val="FDC611"/>
                </a:highlight>
              </a:endParaRPr>
            </a:p>
            <a:p>
              <a:pPr algn="ctr"/>
              <a:endParaRPr lang="es-MX" sz="1576" dirty="0">
                <a:highlight>
                  <a:srgbClr val="FDC611"/>
                </a:highlight>
              </a:endParaRPr>
            </a:p>
            <a:p>
              <a:pPr algn="ctr"/>
              <a:r>
                <a:rPr lang="es-MX" sz="1576" b="1" dirty="0">
                  <a:highlight>
                    <a:srgbClr val="FDC611"/>
                  </a:highlight>
                </a:rPr>
                <a:t> </a:t>
              </a:r>
              <a:r>
                <a:rPr lang="es-MX" sz="1576" b="1" dirty="0" err="1">
                  <a:highlight>
                    <a:srgbClr val="FDC611"/>
                  </a:highlight>
                </a:rPr>
                <a:t>Youtube</a:t>
              </a:r>
              <a:r>
                <a:rPr lang="es-MX" sz="1576" b="1" dirty="0">
                  <a:highlight>
                    <a:srgbClr val="FDC611"/>
                  </a:highlight>
                </a:rPr>
                <a:t> </a:t>
              </a:r>
              <a:r>
                <a:rPr lang="es-MX" sz="1576" dirty="0">
                  <a:highlight>
                    <a:srgbClr val="FDC611"/>
                  </a:highlight>
                </a:rPr>
                <a:t>videos interactivos de las actividades que se van realizando semana a semana.</a:t>
              </a:r>
            </a:p>
            <a:p>
              <a:pPr algn="ctr"/>
              <a:endParaRPr lang="es-MX" sz="1576" dirty="0">
                <a:highlight>
                  <a:srgbClr val="FDC611"/>
                </a:highlight>
              </a:endParaRPr>
            </a:p>
            <a:p>
              <a:pPr algn="ctr"/>
              <a:r>
                <a:rPr lang="es-MX" sz="1576" b="1" dirty="0">
                  <a:highlight>
                    <a:srgbClr val="FDC611"/>
                  </a:highlight>
                </a:rPr>
                <a:t>Correo</a:t>
              </a:r>
              <a:r>
                <a:rPr lang="es-MX" sz="1576" dirty="0">
                  <a:highlight>
                    <a:srgbClr val="FDC611"/>
                  </a:highlight>
                </a:rPr>
                <a:t> difusión de la información de la entidad</a:t>
              </a:r>
            </a:p>
          </p:txBody>
        </p:sp>
      </p:grpSp>
      <p:grpSp>
        <p:nvGrpSpPr>
          <p:cNvPr id="42" name="Grupo 41">
            <a:extLst>
              <a:ext uri="{FF2B5EF4-FFF2-40B4-BE49-F238E27FC236}">
                <a16:creationId xmlns:a16="http://schemas.microsoft.com/office/drawing/2014/main" id="{BB0AB185-470E-B576-956F-B1E7AD2BAF95}"/>
              </a:ext>
            </a:extLst>
          </p:cNvPr>
          <p:cNvGrpSpPr/>
          <p:nvPr/>
        </p:nvGrpSpPr>
        <p:grpSpPr>
          <a:xfrm>
            <a:off x="8997567" y="2386936"/>
            <a:ext cx="2301243" cy="1021946"/>
            <a:chOff x="369887" y="3431790"/>
            <a:chExt cx="3505200" cy="1556604"/>
          </a:xfrm>
        </p:grpSpPr>
        <p:sp>
          <p:nvSpPr>
            <p:cNvPr id="43" name="Rectángulo 42">
              <a:extLst>
                <a:ext uri="{FF2B5EF4-FFF2-40B4-BE49-F238E27FC236}">
                  <a16:creationId xmlns:a16="http://schemas.microsoft.com/office/drawing/2014/main" id="{C235E272-3983-147F-B789-A92AA371B38C}"/>
                </a:ext>
              </a:extLst>
            </p:cNvPr>
            <p:cNvSpPr/>
            <p:nvPr/>
          </p:nvSpPr>
          <p:spPr>
            <a:xfrm>
              <a:off x="369887" y="3431790"/>
              <a:ext cx="3505200" cy="724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82"/>
            </a:p>
          </p:txBody>
        </p:sp>
        <p:sp>
          <p:nvSpPr>
            <p:cNvPr id="44" name="CuadroTexto 43">
              <a:extLst>
                <a:ext uri="{FF2B5EF4-FFF2-40B4-BE49-F238E27FC236}">
                  <a16:creationId xmlns:a16="http://schemas.microsoft.com/office/drawing/2014/main" id="{DFD78DA0-BE49-3455-1723-66CF5016811C}"/>
                </a:ext>
              </a:extLst>
            </p:cNvPr>
            <p:cNvSpPr txBox="1"/>
            <p:nvPr/>
          </p:nvSpPr>
          <p:spPr>
            <a:xfrm>
              <a:off x="369887" y="3431790"/>
              <a:ext cx="3505200" cy="1556604"/>
            </a:xfrm>
            <a:prstGeom prst="rect">
              <a:avLst/>
            </a:prstGeom>
            <a:noFill/>
          </p:spPr>
          <p:txBody>
            <a:bodyPr wrap="square" rtlCol="0">
              <a:spAutoFit/>
            </a:bodyPr>
            <a:lstStyle/>
            <a:p>
              <a:pPr algn="ctr"/>
              <a:r>
                <a:rPr lang="es-CO" sz="2889" b="1" dirty="0"/>
                <a:t>TARGET</a:t>
              </a:r>
              <a:endParaRPr lang="es-MX" sz="1576" dirty="0">
                <a:highlight>
                  <a:srgbClr val="FDC611"/>
                </a:highlight>
              </a:endParaRPr>
            </a:p>
            <a:p>
              <a:pPr algn="ctr"/>
              <a:endParaRPr lang="es-MX" sz="1576" dirty="0">
                <a:highlight>
                  <a:srgbClr val="FDC611"/>
                </a:highlight>
              </a:endParaRPr>
            </a:p>
            <a:p>
              <a:pPr algn="ctr"/>
              <a:r>
                <a:rPr lang="es-MX" sz="1576" dirty="0">
                  <a:highlight>
                    <a:srgbClr val="FDC611"/>
                  </a:highlight>
                </a:rPr>
                <a:t>Contratista y funcionarios</a:t>
              </a:r>
              <a:endParaRPr lang="es-CO" sz="1576" dirty="0">
                <a:highlight>
                  <a:srgbClr val="FDC611"/>
                </a:highlight>
              </a:endParaRPr>
            </a:p>
          </p:txBody>
        </p:sp>
      </p:grpSp>
      <p:pic>
        <p:nvPicPr>
          <p:cNvPr id="9" name="Imagen 8">
            <a:extLst>
              <a:ext uri="{FF2B5EF4-FFF2-40B4-BE49-F238E27FC236}">
                <a16:creationId xmlns:a16="http://schemas.microsoft.com/office/drawing/2014/main" id="{161E43C6-8483-6962-5472-238D4A14B00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096000" y="1204069"/>
            <a:ext cx="1246536" cy="944641"/>
          </a:xfrm>
          <a:prstGeom prst="rect">
            <a:avLst/>
          </a:prstGeom>
        </p:spPr>
      </p:pic>
      <p:pic>
        <p:nvPicPr>
          <p:cNvPr id="12" name="Imagen 11">
            <a:extLst>
              <a:ext uri="{FF2B5EF4-FFF2-40B4-BE49-F238E27FC236}">
                <a16:creationId xmlns:a16="http://schemas.microsoft.com/office/drawing/2014/main" id="{F0F4B7F7-B950-87D8-F214-80A5B5342A21}"/>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3673184" y="770245"/>
            <a:ext cx="1872519" cy="1872519"/>
          </a:xfrm>
          <a:prstGeom prst="rect">
            <a:avLst/>
          </a:prstGeom>
        </p:spPr>
      </p:pic>
    </p:spTree>
    <p:extLst>
      <p:ext uri="{BB962C8B-B14F-4D97-AF65-F5344CB8AC3E}">
        <p14:creationId xmlns:p14="http://schemas.microsoft.com/office/powerpoint/2010/main" val="40409226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AA337DE1-9D92-6449-963F-EF8B126AF2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6063667"/>
            <a:ext cx="12192000" cy="825500"/>
          </a:xfrm>
          <a:prstGeom prst="rect">
            <a:avLst/>
          </a:prstGeom>
        </p:spPr>
      </p:pic>
      <p:sp>
        <p:nvSpPr>
          <p:cNvPr id="6" name="CuadroTexto 5">
            <a:extLst>
              <a:ext uri="{FF2B5EF4-FFF2-40B4-BE49-F238E27FC236}">
                <a16:creationId xmlns:a16="http://schemas.microsoft.com/office/drawing/2014/main" id="{408516D5-4AC7-8249-AEAF-29993FD56B7C}"/>
              </a:ext>
            </a:extLst>
          </p:cNvPr>
          <p:cNvSpPr txBox="1"/>
          <p:nvPr/>
        </p:nvSpPr>
        <p:spPr>
          <a:xfrm>
            <a:off x="-107350" y="317767"/>
            <a:ext cx="11906429" cy="682238"/>
          </a:xfrm>
          <a:prstGeom prst="rect">
            <a:avLst/>
          </a:prstGeom>
          <a:noFill/>
        </p:spPr>
        <p:txBody>
          <a:bodyPr wrap="square">
            <a:spAutoFit/>
          </a:bodyPr>
          <a:lstStyle/>
          <a:p>
            <a:pPr algn="ctr">
              <a:lnSpc>
                <a:spcPts val="4622"/>
              </a:lnSpc>
            </a:pPr>
            <a:r>
              <a:rPr lang="es-CO" sz="4727" b="1" dirty="0">
                <a:solidFill>
                  <a:srgbClr val="2A3885"/>
                </a:solidFill>
                <a:highlight>
                  <a:srgbClr val="62E9E5"/>
                </a:highlight>
                <a:latin typeface="Barlow Black" pitchFamily="2" charset="77"/>
              </a:rPr>
              <a:t>CAPACITACIONES</a:t>
            </a:r>
          </a:p>
        </p:txBody>
      </p:sp>
      <p:sp>
        <p:nvSpPr>
          <p:cNvPr id="7" name="CuadroTexto 6">
            <a:extLst>
              <a:ext uri="{FF2B5EF4-FFF2-40B4-BE49-F238E27FC236}">
                <a16:creationId xmlns:a16="http://schemas.microsoft.com/office/drawing/2014/main" id="{58DA9733-CB35-800E-3C4E-F2EC3F7B70B9}"/>
              </a:ext>
            </a:extLst>
          </p:cNvPr>
          <p:cNvSpPr txBox="1"/>
          <p:nvPr/>
        </p:nvSpPr>
        <p:spPr>
          <a:xfrm>
            <a:off x="1393461" y="1864562"/>
            <a:ext cx="10155484" cy="4678717"/>
          </a:xfrm>
          <a:prstGeom prst="rect">
            <a:avLst/>
          </a:prstGeom>
          <a:noFill/>
        </p:spPr>
        <p:txBody>
          <a:bodyPr wrap="square" rtlCol="0">
            <a:spAutoFit/>
          </a:bodyPr>
          <a:lstStyle/>
          <a:p>
            <a:r>
              <a:rPr lang="es-CO" sz="2626" b="1" dirty="0"/>
              <a:t>REDES SOCIALES</a:t>
            </a:r>
          </a:p>
          <a:p>
            <a:endParaRPr lang="es-CO" sz="2626" b="1" dirty="0"/>
          </a:p>
          <a:p>
            <a:r>
              <a:rPr lang="es-CO" sz="2626" b="1" dirty="0"/>
              <a:t>FOTOGRAFÍA</a:t>
            </a:r>
          </a:p>
          <a:p>
            <a:endParaRPr lang="es-CO" sz="2626" b="1" dirty="0"/>
          </a:p>
          <a:p>
            <a:r>
              <a:rPr lang="es-CO" sz="2626" b="1" dirty="0"/>
              <a:t>REDACCIÓN</a:t>
            </a:r>
          </a:p>
          <a:p>
            <a:endParaRPr lang="es-CO" sz="2626" b="1" dirty="0"/>
          </a:p>
          <a:p>
            <a:r>
              <a:rPr lang="es-CO" sz="2626" b="1" dirty="0"/>
              <a:t>COMUNICACIÓN ASERTIVA </a:t>
            </a:r>
          </a:p>
          <a:p>
            <a:endParaRPr lang="es-CO" sz="2626" b="1" dirty="0"/>
          </a:p>
          <a:p>
            <a:endParaRPr lang="es-CO" sz="2626" b="1" dirty="0"/>
          </a:p>
          <a:p>
            <a:endParaRPr lang="es-CO" sz="2626" b="1" dirty="0"/>
          </a:p>
          <a:p>
            <a:endParaRPr lang="es-CO" sz="3545" b="1" dirty="0"/>
          </a:p>
        </p:txBody>
      </p:sp>
      <p:pic>
        <p:nvPicPr>
          <p:cNvPr id="10" name="Imagen 9">
            <a:extLst>
              <a:ext uri="{FF2B5EF4-FFF2-40B4-BE49-F238E27FC236}">
                <a16:creationId xmlns:a16="http://schemas.microsoft.com/office/drawing/2014/main" id="{4D724812-7195-1572-562C-34DAB609C976}"/>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771074" y="1237635"/>
            <a:ext cx="4270305" cy="3929205"/>
          </a:xfrm>
          <a:prstGeom prst="rect">
            <a:avLst/>
          </a:prstGeom>
        </p:spPr>
      </p:pic>
    </p:spTree>
    <p:extLst>
      <p:ext uri="{BB962C8B-B14F-4D97-AF65-F5344CB8AC3E}">
        <p14:creationId xmlns:p14="http://schemas.microsoft.com/office/powerpoint/2010/main" val="13164377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D13A07F-697A-2643-8FAF-A4208DD89FFE}"/>
              </a:ext>
            </a:extLst>
          </p:cNvPr>
          <p:cNvPicPr>
            <a:picLocks noChangeAspect="1"/>
          </p:cNvPicPr>
          <p:nvPr/>
        </p:nvPicPr>
        <p:blipFill rotWithShape="1">
          <a:blip r:embed="rId2"/>
          <a:srcRect l="2655" t="14910" r="7807" b="-306"/>
          <a:stretch/>
        </p:blipFill>
        <p:spPr>
          <a:xfrm>
            <a:off x="-57323" y="-72890"/>
            <a:ext cx="12261487" cy="7103835"/>
          </a:xfrm>
          <a:prstGeom prst="rect">
            <a:avLst/>
          </a:prstGeom>
        </p:spPr>
      </p:pic>
    </p:spTree>
    <p:extLst>
      <p:ext uri="{BB962C8B-B14F-4D97-AF65-F5344CB8AC3E}">
        <p14:creationId xmlns:p14="http://schemas.microsoft.com/office/powerpoint/2010/main" val="34901307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Marcador de contenido 3">
            <a:extLst>
              <a:ext uri="{FF2B5EF4-FFF2-40B4-BE49-F238E27FC236}">
                <a16:creationId xmlns:a16="http://schemas.microsoft.com/office/drawing/2014/main" id="{DC2256C0-3281-97D3-CC17-F6CC686E952C}"/>
              </a:ext>
            </a:extLst>
          </p:cNvPr>
          <p:cNvGraphicFramePr>
            <a:graphicFrameLocks noGrp="1"/>
          </p:cNvGraphicFramePr>
          <p:nvPr>
            <p:ph idx="1"/>
            <p:extLst>
              <p:ext uri="{D42A27DB-BD31-4B8C-83A1-F6EECF244321}">
                <p14:modId xmlns:p14="http://schemas.microsoft.com/office/powerpoint/2010/main" val="131149358"/>
              </p:ext>
            </p:extLst>
          </p:nvPr>
        </p:nvGraphicFramePr>
        <p:xfrm>
          <a:off x="622527" y="92279"/>
          <a:ext cx="11192281" cy="6518245"/>
        </p:xfrm>
        <a:graphic>
          <a:graphicData uri="http://schemas.openxmlformats.org/drawingml/2006/table">
            <a:tbl>
              <a:tblPr>
                <a:tableStyleId>{5C22544A-7EE6-4342-B048-85BDC9FD1C3A}</a:tableStyleId>
              </a:tblPr>
              <a:tblGrid>
                <a:gridCol w="2648344">
                  <a:extLst>
                    <a:ext uri="{9D8B030D-6E8A-4147-A177-3AD203B41FA5}">
                      <a16:colId xmlns:a16="http://schemas.microsoft.com/office/drawing/2014/main" val="4059074561"/>
                    </a:ext>
                  </a:extLst>
                </a:gridCol>
                <a:gridCol w="3489582">
                  <a:extLst>
                    <a:ext uri="{9D8B030D-6E8A-4147-A177-3AD203B41FA5}">
                      <a16:colId xmlns:a16="http://schemas.microsoft.com/office/drawing/2014/main" val="2069382192"/>
                    </a:ext>
                  </a:extLst>
                </a:gridCol>
                <a:gridCol w="2409471">
                  <a:extLst>
                    <a:ext uri="{9D8B030D-6E8A-4147-A177-3AD203B41FA5}">
                      <a16:colId xmlns:a16="http://schemas.microsoft.com/office/drawing/2014/main" val="1256837136"/>
                    </a:ext>
                  </a:extLst>
                </a:gridCol>
                <a:gridCol w="2644884">
                  <a:extLst>
                    <a:ext uri="{9D8B030D-6E8A-4147-A177-3AD203B41FA5}">
                      <a16:colId xmlns:a16="http://schemas.microsoft.com/office/drawing/2014/main" val="857093989"/>
                    </a:ext>
                  </a:extLst>
                </a:gridCol>
              </a:tblGrid>
              <a:tr h="102186">
                <a:tc>
                  <a:txBody>
                    <a:bodyPr/>
                    <a:lstStyle/>
                    <a:p>
                      <a:pPr algn="l" fontAlgn="b"/>
                      <a:r>
                        <a:rPr lang="es-CO" sz="600" u="none" strike="noStrike">
                          <a:effectLst/>
                        </a:rPr>
                        <a:t>PLAN DE COMUNICACIÓN</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3339018668"/>
                  </a:ext>
                </a:extLst>
              </a:tr>
              <a:tr h="102186">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3110846473"/>
                  </a:ext>
                </a:extLst>
              </a:tr>
              <a:tr h="102186">
                <a:tc>
                  <a:txBody>
                    <a:bodyPr/>
                    <a:lstStyle/>
                    <a:p>
                      <a:pPr algn="l" fontAlgn="b"/>
                      <a:r>
                        <a:rPr lang="es-CO" sz="600" u="none" strike="noStrike">
                          <a:effectLst/>
                        </a:rPr>
                        <a:t>canales internos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3456463162"/>
                  </a:ext>
                </a:extLst>
              </a:tr>
              <a:tr h="102186">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Actividad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Frecuencia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Target </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2304407159"/>
                  </a:ext>
                </a:extLst>
              </a:tr>
              <a:tr h="199432">
                <a:tc>
                  <a:txBody>
                    <a:bodyPr/>
                    <a:lstStyle/>
                    <a:p>
                      <a:pPr algn="l" fontAlgn="b"/>
                      <a:r>
                        <a:rPr lang="es-CO" sz="600" u="none" strike="noStrike">
                          <a:effectLst/>
                        </a:rPr>
                        <a:t>carteleras</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a:effectLst/>
                        </a:rPr>
                        <a:t>Exposicion de informacion de interes general , avisos, notificaciones.</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según la necesidad requerida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personal de planta, contratistas, administrativos.</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2399755451"/>
                  </a:ext>
                </a:extLst>
              </a:tr>
              <a:tr h="393997">
                <a:tc>
                  <a:txBody>
                    <a:bodyPr/>
                    <a:lstStyle/>
                    <a:p>
                      <a:pPr algn="l" fontAlgn="b"/>
                      <a:r>
                        <a:rPr lang="es-CO" sz="600" u="none" strike="noStrike">
                          <a:effectLst/>
                        </a:rPr>
                        <a:t>chat institucional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a:effectLst/>
                        </a:rPr>
                        <a:t>con el fin de dar pronta respuesta a solicitudes del instituto, para menjorar la comunicación entre funcionarios, contratistas y demas personal vinculado con el INVISBU </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diaria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personal de planta, contratistas.</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81441931"/>
                  </a:ext>
                </a:extLst>
              </a:tr>
              <a:tr h="491280">
                <a:tc>
                  <a:txBody>
                    <a:bodyPr/>
                    <a:lstStyle/>
                    <a:p>
                      <a:pPr algn="l" fontAlgn="b"/>
                      <a:r>
                        <a:rPr lang="es-CO" sz="600" u="none" strike="noStrike">
                          <a:effectLst/>
                        </a:rPr>
                        <a:t>Intranet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a:effectLst/>
                        </a:rPr>
                        <a:t>La red de ordenadores privados que se utiliza en su mayopria para difusion de informacion general a nivel inerno, uso exclisivo del personal del INVISBU, dando formalidad al mensaje.</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diaria-según la necesidad requerida</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personal de planta, contratistas.</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1013656396"/>
                  </a:ext>
                </a:extLst>
              </a:tr>
              <a:tr h="393997">
                <a:tc>
                  <a:txBody>
                    <a:bodyPr/>
                    <a:lstStyle/>
                    <a:p>
                      <a:pPr algn="l" fontAlgn="b"/>
                      <a:r>
                        <a:rPr lang="es-CO" sz="600" u="none" strike="noStrike">
                          <a:effectLst/>
                        </a:rPr>
                        <a:t>pagina web institucional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a:effectLst/>
                        </a:rPr>
                        <a:t>Información subida a la web, en donde se especifica funciones, objetivos del INVISBU, proyectos, planes, alianzas estrategicas, funcionarios, presupuesto, de acceso publico.</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según la necesidad requerida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personal de planta, contratistas, públioc en general </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3720444792"/>
                  </a:ext>
                </a:extLst>
              </a:tr>
              <a:tr h="102186">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3532379889"/>
                  </a:ext>
                </a:extLst>
              </a:tr>
              <a:tr h="102186">
                <a:tc>
                  <a:txBody>
                    <a:bodyPr/>
                    <a:lstStyle/>
                    <a:p>
                      <a:pPr algn="l" fontAlgn="b"/>
                      <a:r>
                        <a:rPr lang="es-CO" sz="600" u="none" strike="noStrike">
                          <a:effectLst/>
                        </a:rPr>
                        <a:t>canales externos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dirty="0">
                        <a:solidFill>
                          <a:srgbClr val="000000"/>
                        </a:solidFill>
                        <a:effectLst/>
                        <a:latin typeface="Arial" panose="020B0604020202020204" pitchFamily="34" charset="0"/>
                      </a:endParaRPr>
                    </a:p>
                  </a:txBody>
                  <a:tcPr marL="4863" marR="4863" marT="4863" marB="0" anchor="b"/>
                </a:tc>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1291754957"/>
                  </a:ext>
                </a:extLst>
              </a:tr>
              <a:tr h="102186">
                <a:tc>
                  <a:txBody>
                    <a:bodyPr/>
                    <a:lstStyle/>
                    <a:p>
                      <a:pPr algn="l" fontAlgn="b"/>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actividad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frecuencia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destinatario</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1208910084"/>
                  </a:ext>
                </a:extLst>
              </a:tr>
              <a:tr h="588563">
                <a:tc>
                  <a:txBody>
                    <a:bodyPr/>
                    <a:lstStyle/>
                    <a:p>
                      <a:pPr algn="l" fontAlgn="b"/>
                      <a:r>
                        <a:rPr lang="es-CO" sz="600" u="none" strike="noStrike">
                          <a:effectLst/>
                        </a:rPr>
                        <a:t>radio</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a:effectLst/>
                        </a:rPr>
                        <a:t>cubrimiento y difusion de eventos realizados por el instituto, dentro del municipio de bucaramanga, con el fin de promover y divular la gestion de cada una de las areas del INVISBU en cuanto a los subsidios de mejoramiento de vivienda y reforma urbana. </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según la necesidad requerida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habitantes de bucaramanga.</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399506362"/>
                  </a:ext>
                </a:extLst>
              </a:tr>
              <a:tr h="491280">
                <a:tc>
                  <a:txBody>
                    <a:bodyPr/>
                    <a:lstStyle/>
                    <a:p>
                      <a:pPr algn="l" fontAlgn="b"/>
                      <a:r>
                        <a:rPr lang="es-CO" sz="600" u="none" strike="noStrike">
                          <a:effectLst/>
                        </a:rPr>
                        <a:t>prensa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dirty="0" err="1">
                          <a:effectLst/>
                        </a:rPr>
                        <a:t>asiastencia</a:t>
                      </a:r>
                      <a:r>
                        <a:rPr lang="es-ES" sz="600" u="none" strike="noStrike" dirty="0">
                          <a:effectLst/>
                        </a:rPr>
                        <a:t> a las diferentes medios de comunicación con el fin de difundir la labor de INVISBU en el municipio de Bucaramanga. Tocar temas de </a:t>
                      </a:r>
                      <a:r>
                        <a:rPr lang="es-ES" sz="600" u="none" strike="noStrike" dirty="0" err="1">
                          <a:effectLst/>
                        </a:rPr>
                        <a:t>interes</a:t>
                      </a:r>
                      <a:r>
                        <a:rPr lang="es-ES" sz="600" u="none" strike="noStrike" dirty="0">
                          <a:effectLst/>
                        </a:rPr>
                        <a:t> general de </a:t>
                      </a:r>
                      <a:r>
                        <a:rPr lang="es-ES" sz="600" u="none" strike="noStrike" dirty="0" err="1">
                          <a:effectLst/>
                        </a:rPr>
                        <a:t>vivivenda</a:t>
                      </a:r>
                      <a:r>
                        <a:rPr lang="es-ES" sz="600" u="none" strike="noStrike" dirty="0">
                          <a:effectLst/>
                        </a:rPr>
                        <a:t>, </a:t>
                      </a:r>
                      <a:r>
                        <a:rPr lang="es-ES" sz="600" u="none" strike="noStrike" dirty="0" err="1">
                          <a:effectLst/>
                        </a:rPr>
                        <a:t>susbsidios</a:t>
                      </a:r>
                      <a:r>
                        <a:rPr lang="es-ES" sz="600" u="none" strike="noStrike" dirty="0">
                          <a:effectLst/>
                        </a:rPr>
                        <a:t>, trabajo con y para la comunidad. </a:t>
                      </a:r>
                      <a:endParaRPr lang="es-ES" sz="600" b="0" i="0" u="none" strike="noStrike" dirty="0">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mensual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habitantes de bucaramnaga.</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3694411086"/>
                  </a:ext>
                </a:extLst>
              </a:tr>
              <a:tr h="296714">
                <a:tc>
                  <a:txBody>
                    <a:bodyPr/>
                    <a:lstStyle/>
                    <a:p>
                      <a:pPr algn="l" fontAlgn="b"/>
                      <a:r>
                        <a:rPr lang="es-CO" sz="600" u="none" strike="noStrike">
                          <a:effectLst/>
                        </a:rPr>
                        <a:t>redes sociales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a:effectLst/>
                        </a:rPr>
                        <a:t>creacion de piezas de comunicacacion de los diferentes eventos que se llevan a cabo en el INVISBU</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diaria</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ciudadania en general </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900279919"/>
                  </a:ext>
                </a:extLst>
              </a:tr>
              <a:tr h="783129">
                <a:tc>
                  <a:txBody>
                    <a:bodyPr/>
                    <a:lstStyle/>
                    <a:p>
                      <a:pPr algn="l" fontAlgn="b"/>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a:effectLst/>
                        </a:rPr>
                        <a:t>produccion de videos informativos institucionales que permitan la difusion de la labor que desempeña el instittuo dentro de la comunidad, resaltando el oficio que desempeña cada una de las areas como: operativa, tecnica, juridica, administrativa y el trabajo que se hace con cada una de las poblaciones vulnerables.</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diaria</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ciudadania en general </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3268740497"/>
                  </a:ext>
                </a:extLst>
              </a:tr>
              <a:tr h="393997">
                <a:tc>
                  <a:txBody>
                    <a:bodyPr/>
                    <a:lstStyle/>
                    <a:p>
                      <a:pPr algn="l" fontAlgn="b"/>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a:effectLst/>
                        </a:rPr>
                        <a:t>Acompañamiento en la realizacion de cada una de los proyectos que se estan ejeutando, con el fin de recoger material fotografico y audiovisual para la difusion de la informacion.</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diaria</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poblacion en general </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3243200981"/>
                  </a:ext>
                </a:extLst>
              </a:tr>
              <a:tr h="296714">
                <a:tc>
                  <a:txBody>
                    <a:bodyPr/>
                    <a:lstStyle/>
                    <a:p>
                      <a:pPr algn="l" fontAlgn="b"/>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a:effectLst/>
                        </a:rPr>
                        <a:t>seguimiento de las metricas de cada una de als redes, con el fin de revisar y evaluar el contenido publicado en cada una de ellas.</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mensual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3070717425"/>
                  </a:ext>
                </a:extLst>
              </a:tr>
              <a:tr h="296714">
                <a:tc>
                  <a:txBody>
                    <a:bodyPr/>
                    <a:lstStyle/>
                    <a:p>
                      <a:pPr algn="l" fontAlgn="b"/>
                      <a:r>
                        <a:rPr lang="es-CO" sz="600" u="none" strike="noStrike">
                          <a:effectLst/>
                        </a:rPr>
                        <a:t>facebook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a:effectLst/>
                        </a:rPr>
                        <a:t>creacion de contenido, videos informativos de interes general sobre el instituto. Reactivar el fb live con temas…......................</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mensual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ES" sz="600" u="none" strike="noStrike">
                          <a:effectLst/>
                        </a:rPr>
                        <a:t>ciudadania en general, publio especifico de los temas relacionados de los lives </a:t>
                      </a:r>
                      <a:endParaRPr lang="es-ES"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1903877197"/>
                  </a:ext>
                </a:extLst>
              </a:tr>
              <a:tr h="880412">
                <a:tc>
                  <a:txBody>
                    <a:bodyPr/>
                    <a:lstStyle/>
                    <a:p>
                      <a:pPr algn="l" fontAlgn="b"/>
                      <a:r>
                        <a:rPr lang="es-CO" sz="600" u="none" strike="noStrike">
                          <a:effectLst/>
                        </a:rPr>
                        <a:t>INSTAGRAM </a:t>
                      </a:r>
                      <a:endParaRPr lang="es-CO" sz="600" b="0" i="0" u="none" strike="noStrike">
                        <a:solidFill>
                          <a:srgbClr val="000000"/>
                        </a:solidFill>
                        <a:effectLst/>
                        <a:latin typeface="Calibri" panose="020F0502020204030204" pitchFamily="34" charset="0"/>
                      </a:endParaRPr>
                    </a:p>
                  </a:txBody>
                  <a:tcPr marL="4863" marR="4863" marT="4863" marB="0" anchor="b"/>
                </a:tc>
                <a:tc>
                  <a:txBody>
                    <a:bodyPr/>
                    <a:lstStyle/>
                    <a:p>
                      <a:pPr algn="l" fontAlgn="b"/>
                      <a:r>
                        <a:rPr lang="es-ES" sz="600" u="none" strike="noStrike">
                          <a:effectLst/>
                        </a:rPr>
                        <a:t>de acuerdo a los lineamiento dados por la alcaldia, publicar videos, fotos, informacion de las actividades que se realizan a lo largo de la semana del intituto, actividades realcionadas con la alcaldia, vivienda, subsidios y trabajo de la comunidad. realizar publicaciones durante los horarios de mayor trafico, esperando una mayor interaccion y llegar al publico objetivo </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diaria</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poblacion en general </a:t>
                      </a:r>
                      <a:endParaRPr lang="es-CO" sz="600" b="0" i="0" u="none" strike="noStrike">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1208680605"/>
                  </a:ext>
                </a:extLst>
              </a:tr>
              <a:tr h="296714">
                <a:tc>
                  <a:txBody>
                    <a:bodyPr/>
                    <a:lstStyle/>
                    <a:p>
                      <a:pPr algn="l" fontAlgn="b"/>
                      <a:r>
                        <a:rPr lang="es-CO" sz="600" u="none" strike="noStrike">
                          <a:effectLst/>
                        </a:rPr>
                        <a:t>TWITTER</a:t>
                      </a:r>
                      <a:endParaRPr lang="es-CO" sz="600" b="0" i="0" u="none" strike="noStrike">
                        <a:solidFill>
                          <a:srgbClr val="000000"/>
                        </a:solidFill>
                        <a:effectLst/>
                        <a:latin typeface="Calibri" panose="020F0502020204030204" pitchFamily="34" charset="0"/>
                      </a:endParaRPr>
                    </a:p>
                  </a:txBody>
                  <a:tcPr marL="4863" marR="4863" marT="4863" marB="0" anchor="b"/>
                </a:tc>
                <a:tc>
                  <a:txBody>
                    <a:bodyPr/>
                    <a:lstStyle/>
                    <a:p>
                      <a:pPr algn="l" fontAlgn="b"/>
                      <a:r>
                        <a:rPr lang="es-ES" sz="600" u="none" strike="noStrike">
                          <a:effectLst/>
                        </a:rPr>
                        <a:t>Publicaciones netamente informativas, apoyo a la difusion de la gestion de la alcaldia y del alcalde Juan Carlos Cardenas. </a:t>
                      </a:r>
                      <a:endParaRPr lang="es-ES"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a:effectLst/>
                        </a:rPr>
                        <a:t>diaria </a:t>
                      </a:r>
                      <a:endParaRPr lang="es-CO" sz="600" b="0" i="0" u="none" strike="noStrike">
                        <a:solidFill>
                          <a:srgbClr val="000000"/>
                        </a:solidFill>
                        <a:effectLst/>
                        <a:latin typeface="Arial" panose="020B0604020202020204" pitchFamily="34" charset="0"/>
                      </a:endParaRPr>
                    </a:p>
                  </a:txBody>
                  <a:tcPr marL="4863" marR="4863" marT="4863" marB="0" anchor="b"/>
                </a:tc>
                <a:tc>
                  <a:txBody>
                    <a:bodyPr/>
                    <a:lstStyle/>
                    <a:p>
                      <a:pPr algn="l" fontAlgn="b"/>
                      <a:r>
                        <a:rPr lang="es-CO" sz="600" u="none" strike="noStrike" dirty="0" err="1">
                          <a:effectLst/>
                        </a:rPr>
                        <a:t>poblacion</a:t>
                      </a:r>
                      <a:r>
                        <a:rPr lang="es-CO" sz="600" u="none" strike="noStrike" dirty="0">
                          <a:effectLst/>
                        </a:rPr>
                        <a:t> en general </a:t>
                      </a:r>
                      <a:endParaRPr lang="es-CO" sz="600" b="0" i="0" u="none" strike="noStrike" dirty="0">
                        <a:solidFill>
                          <a:srgbClr val="000000"/>
                        </a:solidFill>
                        <a:effectLst/>
                        <a:latin typeface="Arial" panose="020B0604020202020204" pitchFamily="34" charset="0"/>
                      </a:endParaRPr>
                    </a:p>
                  </a:txBody>
                  <a:tcPr marL="4863" marR="4863" marT="4863" marB="0" anchor="b"/>
                </a:tc>
                <a:extLst>
                  <a:ext uri="{0D108BD9-81ED-4DB2-BD59-A6C34878D82A}">
                    <a16:rowId xmlns:a16="http://schemas.microsoft.com/office/drawing/2014/main" val="2777479949"/>
                  </a:ext>
                </a:extLst>
              </a:tr>
            </a:tbl>
          </a:graphicData>
        </a:graphic>
      </p:graphicFrame>
    </p:spTree>
    <p:extLst>
      <p:ext uri="{BB962C8B-B14F-4D97-AF65-F5344CB8AC3E}">
        <p14:creationId xmlns:p14="http://schemas.microsoft.com/office/powerpoint/2010/main" val="37229429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7933D1-9DBB-0D88-2773-2D602243D027}"/>
              </a:ext>
            </a:extLst>
          </p:cNvPr>
          <p:cNvSpPr>
            <a:spLocks noGrp="1"/>
          </p:cNvSpPr>
          <p:nvPr>
            <p:ph type="title"/>
          </p:nvPr>
        </p:nvSpPr>
        <p:spPr/>
        <p:txBody>
          <a:bodyPr/>
          <a:lstStyle/>
          <a:p>
            <a:r>
              <a:rPr lang="es-ES" dirty="0"/>
              <a:t>PUBLICACIONES</a:t>
            </a:r>
            <a:endParaRPr lang="es-CO" dirty="0"/>
          </a:p>
        </p:txBody>
      </p:sp>
      <p:pic>
        <p:nvPicPr>
          <p:cNvPr id="11" name="Imagen 10">
            <a:extLst>
              <a:ext uri="{FF2B5EF4-FFF2-40B4-BE49-F238E27FC236}">
                <a16:creationId xmlns:a16="http://schemas.microsoft.com/office/drawing/2014/main" id="{616526DC-0E86-7C4D-4B72-0ACA1ACB0F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15671" y="535165"/>
            <a:ext cx="2752781" cy="5957710"/>
          </a:xfrm>
          <a:prstGeom prst="rect">
            <a:avLst/>
          </a:prstGeom>
        </p:spPr>
      </p:pic>
      <p:pic>
        <p:nvPicPr>
          <p:cNvPr id="19" name="Imagen 18">
            <a:extLst>
              <a:ext uri="{FF2B5EF4-FFF2-40B4-BE49-F238E27FC236}">
                <a16:creationId xmlns:a16="http://schemas.microsoft.com/office/drawing/2014/main" id="{1421E02C-3460-E5A4-E4A4-FE5256D6A6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2202" y="1881189"/>
            <a:ext cx="1819105" cy="3937000"/>
          </a:xfrm>
          <a:prstGeom prst="rect">
            <a:avLst/>
          </a:prstGeom>
        </p:spPr>
      </p:pic>
      <p:pic>
        <p:nvPicPr>
          <p:cNvPr id="21" name="Imagen 20">
            <a:extLst>
              <a:ext uri="{FF2B5EF4-FFF2-40B4-BE49-F238E27FC236}">
                <a16:creationId xmlns:a16="http://schemas.microsoft.com/office/drawing/2014/main" id="{17114F18-75AB-0E7A-2EDC-849F833906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84281" y="2187576"/>
            <a:ext cx="2077300" cy="4495800"/>
          </a:xfrm>
          <a:prstGeom prst="rect">
            <a:avLst/>
          </a:prstGeom>
        </p:spPr>
      </p:pic>
      <p:pic>
        <p:nvPicPr>
          <p:cNvPr id="23" name="Imagen 22">
            <a:extLst>
              <a:ext uri="{FF2B5EF4-FFF2-40B4-BE49-F238E27FC236}">
                <a16:creationId xmlns:a16="http://schemas.microsoft.com/office/drawing/2014/main" id="{A29C1FAA-1936-EDB2-E742-7C2BC75F9E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61581" y="211930"/>
            <a:ext cx="2325227" cy="5032375"/>
          </a:xfrm>
          <a:prstGeom prst="rect">
            <a:avLst/>
          </a:prstGeom>
        </p:spPr>
      </p:pic>
      <p:pic>
        <p:nvPicPr>
          <p:cNvPr id="25" name="Imagen 24">
            <a:extLst>
              <a:ext uri="{FF2B5EF4-FFF2-40B4-BE49-F238E27FC236}">
                <a16:creationId xmlns:a16="http://schemas.microsoft.com/office/drawing/2014/main" id="{0E26C16F-B842-B960-7770-105A78D848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199" y="1825625"/>
            <a:ext cx="2112509" cy="4572000"/>
          </a:xfrm>
          <a:prstGeom prst="rect">
            <a:avLst/>
          </a:prstGeom>
        </p:spPr>
      </p:pic>
      <p:sp>
        <p:nvSpPr>
          <p:cNvPr id="27" name="Marcador de contenido 26">
            <a:extLst>
              <a:ext uri="{FF2B5EF4-FFF2-40B4-BE49-F238E27FC236}">
                <a16:creationId xmlns:a16="http://schemas.microsoft.com/office/drawing/2014/main" id="{75A7269D-EE52-4872-AEA7-5AA68BBD09CB}"/>
              </a:ext>
            </a:extLst>
          </p:cNvPr>
          <p:cNvSpPr>
            <a:spLocks noGrp="1"/>
          </p:cNvSpPr>
          <p:nvPr>
            <p:ph idx="1"/>
          </p:nvPr>
        </p:nvSpPr>
        <p:spPr/>
        <p:txBody>
          <a:bodyPr/>
          <a:lstStyle/>
          <a:p>
            <a:endParaRPr lang="es-CO" dirty="0"/>
          </a:p>
        </p:txBody>
      </p:sp>
    </p:spTree>
    <p:extLst>
      <p:ext uri="{BB962C8B-B14F-4D97-AF65-F5344CB8AC3E}">
        <p14:creationId xmlns:p14="http://schemas.microsoft.com/office/powerpoint/2010/main" val="2451834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65E76F-6B6B-1A6D-6354-20EC97E4938A}"/>
              </a:ext>
            </a:extLst>
          </p:cNvPr>
          <p:cNvSpPr>
            <a:spLocks noGrp="1"/>
          </p:cNvSpPr>
          <p:nvPr>
            <p:ph type="title"/>
          </p:nvPr>
        </p:nvSpPr>
        <p:spPr/>
        <p:txBody>
          <a:bodyPr/>
          <a:lstStyle/>
          <a:p>
            <a:endParaRPr lang="es-CO"/>
          </a:p>
        </p:txBody>
      </p:sp>
      <p:pic>
        <p:nvPicPr>
          <p:cNvPr id="4" name="Marcador de contenido 3">
            <a:extLst>
              <a:ext uri="{FF2B5EF4-FFF2-40B4-BE49-F238E27FC236}">
                <a16:creationId xmlns:a16="http://schemas.microsoft.com/office/drawing/2014/main" id="{208AF47D-DE0B-0107-B69F-2519FBABD39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6324" y="1889125"/>
            <a:ext cx="2010551" cy="4351338"/>
          </a:xfrm>
          <a:prstGeom prst="rect">
            <a:avLst/>
          </a:prstGeom>
        </p:spPr>
      </p:pic>
      <p:pic>
        <p:nvPicPr>
          <p:cNvPr id="5" name="Imagen 4">
            <a:extLst>
              <a:ext uri="{FF2B5EF4-FFF2-40B4-BE49-F238E27FC236}">
                <a16:creationId xmlns:a16="http://schemas.microsoft.com/office/drawing/2014/main" id="{C1602660-D5C7-7109-8D7F-41B36537F4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9400" y="1077722"/>
            <a:ext cx="2600381" cy="5627878"/>
          </a:xfrm>
          <a:prstGeom prst="rect">
            <a:avLst/>
          </a:prstGeom>
        </p:spPr>
      </p:pic>
      <p:pic>
        <p:nvPicPr>
          <p:cNvPr id="6" name="Imagen 5">
            <a:extLst>
              <a:ext uri="{FF2B5EF4-FFF2-40B4-BE49-F238E27FC236}">
                <a16:creationId xmlns:a16="http://schemas.microsoft.com/office/drawing/2014/main" id="{AC294CE8-861C-DDA1-6133-B86D050F00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61039" y="676275"/>
            <a:ext cx="2687580" cy="5816600"/>
          </a:xfrm>
          <a:prstGeom prst="rect">
            <a:avLst/>
          </a:prstGeom>
        </p:spPr>
      </p:pic>
      <p:pic>
        <p:nvPicPr>
          <p:cNvPr id="7" name="Imagen 6">
            <a:extLst>
              <a:ext uri="{FF2B5EF4-FFF2-40B4-BE49-F238E27FC236}">
                <a16:creationId xmlns:a16="http://schemas.microsoft.com/office/drawing/2014/main" id="{6CB208F7-5C15-3681-D0F7-642235728D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28200" y="205333"/>
            <a:ext cx="2905181" cy="6287542"/>
          </a:xfrm>
          <a:prstGeom prst="rect">
            <a:avLst/>
          </a:prstGeom>
        </p:spPr>
      </p:pic>
    </p:spTree>
    <p:extLst>
      <p:ext uri="{BB962C8B-B14F-4D97-AF65-F5344CB8AC3E}">
        <p14:creationId xmlns:p14="http://schemas.microsoft.com/office/powerpoint/2010/main" val="3131681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C12B80-943C-F65A-D7AE-F60EF6C0BC4C}"/>
              </a:ext>
            </a:extLst>
          </p:cNvPr>
          <p:cNvSpPr>
            <a:spLocks noGrp="1"/>
          </p:cNvSpPr>
          <p:nvPr>
            <p:ph type="title"/>
          </p:nvPr>
        </p:nvSpPr>
        <p:spPr/>
        <p:txBody>
          <a:bodyPr/>
          <a:lstStyle/>
          <a:p>
            <a:endParaRPr lang="es-CO"/>
          </a:p>
        </p:txBody>
      </p:sp>
      <p:pic>
        <p:nvPicPr>
          <p:cNvPr id="4" name="Marcador de contenido 3">
            <a:extLst>
              <a:ext uri="{FF2B5EF4-FFF2-40B4-BE49-F238E27FC236}">
                <a16:creationId xmlns:a16="http://schemas.microsoft.com/office/drawing/2014/main" id="{46C37B65-62FD-3981-E7B0-0A9F4AFD358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50624" y="1690688"/>
            <a:ext cx="2010551" cy="4351338"/>
          </a:xfrm>
          <a:prstGeom prst="rect">
            <a:avLst/>
          </a:prstGeom>
        </p:spPr>
      </p:pic>
      <p:pic>
        <p:nvPicPr>
          <p:cNvPr id="5" name="Imagen 4">
            <a:extLst>
              <a:ext uri="{FF2B5EF4-FFF2-40B4-BE49-F238E27FC236}">
                <a16:creationId xmlns:a16="http://schemas.microsoft.com/office/drawing/2014/main" id="{2316DB8B-9C8D-2382-5C08-5E36CAC9B6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8558" y="365125"/>
            <a:ext cx="2863623" cy="6197600"/>
          </a:xfrm>
          <a:prstGeom prst="rect">
            <a:avLst/>
          </a:prstGeom>
        </p:spPr>
      </p:pic>
      <p:pic>
        <p:nvPicPr>
          <p:cNvPr id="6" name="Marcador de contenido 4">
            <a:extLst>
              <a:ext uri="{FF2B5EF4-FFF2-40B4-BE49-F238E27FC236}">
                <a16:creationId xmlns:a16="http://schemas.microsoft.com/office/drawing/2014/main" id="{B1B3150A-54C1-4FFB-14A3-048E3237E5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87439" y="1690688"/>
            <a:ext cx="2010551" cy="4351338"/>
          </a:xfrm>
          <a:prstGeom prst="rect">
            <a:avLst/>
          </a:prstGeom>
        </p:spPr>
      </p:pic>
    </p:spTree>
    <p:extLst>
      <p:ext uri="{BB962C8B-B14F-4D97-AF65-F5344CB8AC3E}">
        <p14:creationId xmlns:p14="http://schemas.microsoft.com/office/powerpoint/2010/main" val="197213720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370</TotalTime>
  <Words>1201</Words>
  <Application>Microsoft Office PowerPoint</Application>
  <PresentationFormat>Panorámica</PresentationFormat>
  <Paragraphs>167</Paragraphs>
  <Slides>16</Slides>
  <Notes>9</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16</vt:i4>
      </vt:variant>
    </vt:vector>
  </HeadingPairs>
  <TitlesOfParts>
    <vt:vector size="21" baseType="lpstr">
      <vt:lpstr>Arial</vt:lpstr>
      <vt:lpstr>Barlow Black</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PUBLICACIONES</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Comunicador</dc:creator>
  <cp:lastModifiedBy>INVISBU</cp:lastModifiedBy>
  <cp:revision>3</cp:revision>
  <dcterms:created xsi:type="dcterms:W3CDTF">2022-09-05T16:37:14Z</dcterms:created>
  <dcterms:modified xsi:type="dcterms:W3CDTF">2022-12-21T15:07:15Z</dcterms:modified>
</cp:coreProperties>
</file>