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74" r:id="rId5"/>
    <p:sldId id="264" r:id="rId6"/>
    <p:sldId id="276" r:id="rId7"/>
    <p:sldId id="1529" r:id="rId8"/>
    <p:sldId id="1527" r:id="rId9"/>
    <p:sldId id="1530" r:id="rId10"/>
    <p:sldId id="1525" r:id="rId1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9B99"/>
    <a:srgbClr val="8FD400"/>
    <a:srgbClr val="00CC00"/>
    <a:srgbClr val="F59E0B"/>
    <a:srgbClr val="E0DFDA"/>
    <a:srgbClr val="E8C57E"/>
    <a:srgbClr val="ECCA83"/>
    <a:srgbClr val="F6DAD7"/>
    <a:srgbClr val="ADEF86"/>
    <a:srgbClr val="89D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Estilo claro 2 - Acento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5" autoAdjust="0"/>
    <p:restoredTop sz="91188" autoAdjust="0"/>
  </p:normalViewPr>
  <p:slideViewPr>
    <p:cSldViewPr snapToGrid="0">
      <p:cViewPr>
        <p:scale>
          <a:sx n="100" d="100"/>
          <a:sy n="100" d="100"/>
        </p:scale>
        <p:origin x="448" y="6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G:\Mi%20unidad\LIQUIDACION\Distrito\INFORME%20202603%20-%20Marzo\CRUCE%20UCAPS\Grafico%20Resumen%20Ejecucion%20-%20Marzo%20%2024%202026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G:\Mi%20unidad\LIQUIDACION\Distrito\INFORME%20202603%20-%20Marzo\CRUCE%20UCAPS\Grafico%20Resumen%20Ejecucion%20-%20Marzo%20%2024%202026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sz="1400" b="0" i="0" u="none" strike="noStrike" kern="1200" spc="0" baseline="0" noProof="0" dirty="0">
                <a:solidFill>
                  <a:srgbClr val="757575"/>
                </a:solidFill>
              </a:rPr>
              <a:t>Curva S   Instalación Luminarias</a:t>
            </a:r>
            <a:endParaRPr lang="es-CO" noProof="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3.0934459126849286E-2"/>
          <c:y val="0.13325019530457699"/>
          <c:w val="0.9561302185035282"/>
          <c:h val="0.65310269291315914"/>
        </c:manualLayout>
      </c:layout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80425663"/>
        <c:axId val="1480424223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 </c15:sqref>
                        </c15:formulaRef>
                      </c:ext>
                    </c:extLst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delete val="1"/>
                </c:dLbls>
                <c:cat>
                  <c:numRef>
                    <c:extLst>
                      <c:ext uri="{02D57815-91ED-43cb-92C2-25804820EDAC}">
                        <c15:formulaRef>
                          <c15:sqref>CANTIDADES_PROY!$R$109:$R$119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</c:v>
                      </c:pt>
                      <c:pt idx="1">
                        <c:v>4</c:v>
                      </c:pt>
                      <c:pt idx="2">
                        <c:v>5</c:v>
                      </c:pt>
                      <c:pt idx="3">
                        <c:v>6</c:v>
                      </c:pt>
                      <c:pt idx="4">
                        <c:v>7</c:v>
                      </c:pt>
                      <c:pt idx="5">
                        <c:v>8</c:v>
                      </c:pt>
                      <c:pt idx="6">
                        <c:v>9</c:v>
                      </c:pt>
                      <c:pt idx="7">
                        <c:v>10</c:v>
                      </c:pt>
                      <c:pt idx="8">
                        <c:v>11</c:v>
                      </c:pt>
                      <c:pt idx="9">
                        <c:v>12</c:v>
                      </c:pt>
                      <c:pt idx="10">
                        <c:v>13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CANTIDADES_PROY!$R$109:$R$120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</c:v>
                      </c:pt>
                      <c:pt idx="1">
                        <c:v>4</c:v>
                      </c:pt>
                      <c:pt idx="2">
                        <c:v>5</c:v>
                      </c:pt>
                      <c:pt idx="3">
                        <c:v>6</c:v>
                      </c:pt>
                      <c:pt idx="4">
                        <c:v>7</c:v>
                      </c:pt>
                      <c:pt idx="5">
                        <c:v>8</c:v>
                      </c:pt>
                      <c:pt idx="6">
                        <c:v>9</c:v>
                      </c:pt>
                      <c:pt idx="7">
                        <c:v>10</c:v>
                      </c:pt>
                      <c:pt idx="8">
                        <c:v>11</c:v>
                      </c:pt>
                      <c:pt idx="9">
                        <c:v>12</c:v>
                      </c:pt>
                      <c:pt idx="10">
                        <c:v>13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C78E-43F8-94CA-21AAE53331EE}"/>
                  </c:ext>
                </c:extLst>
              </c15:ser>
            </c15:filteredBarSeries>
            <c15:filteredBarSeries>
              <c15:ser>
                <c:idx val="3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 </c15:sqref>
                        </c15:formulaRef>
                      </c:ext>
                    </c:extLst>
                  </c:strRef>
                </c:tx>
                <c:spPr>
                  <a:solidFill>
                    <a:schemeClr val="bg2">
                      <a:lumMod val="85000"/>
                      <a:alpha val="3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dLbls>
                  <c:delete val="1"/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CANTIDADES_PROY!$R$109:$R$119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</c:v>
                      </c:pt>
                      <c:pt idx="1">
                        <c:v>4</c:v>
                      </c:pt>
                      <c:pt idx="2">
                        <c:v>5</c:v>
                      </c:pt>
                      <c:pt idx="3">
                        <c:v>6</c:v>
                      </c:pt>
                      <c:pt idx="4">
                        <c:v>7</c:v>
                      </c:pt>
                      <c:pt idx="5">
                        <c:v>8</c:v>
                      </c:pt>
                      <c:pt idx="6">
                        <c:v>9</c:v>
                      </c:pt>
                      <c:pt idx="7">
                        <c:v>10</c:v>
                      </c:pt>
                      <c:pt idx="8">
                        <c:v>11</c:v>
                      </c:pt>
                      <c:pt idx="9">
                        <c:v>12</c:v>
                      </c:pt>
                      <c:pt idx="10">
                        <c:v>13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CANTIDADES_PROY!$S$109:$S$120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91</c:v>
                      </c:pt>
                      <c:pt idx="1">
                        <c:v>0</c:v>
                      </c:pt>
                      <c:pt idx="2">
                        <c:v>349</c:v>
                      </c:pt>
                      <c:pt idx="3">
                        <c:v>168</c:v>
                      </c:pt>
                      <c:pt idx="4">
                        <c:v>446</c:v>
                      </c:pt>
                      <c:pt idx="5">
                        <c:v>478</c:v>
                      </c:pt>
                      <c:pt idx="6">
                        <c:v>480</c:v>
                      </c:pt>
                      <c:pt idx="7">
                        <c:v>550</c:v>
                      </c:pt>
                      <c:pt idx="8">
                        <c:v>139</c:v>
                      </c:pt>
                      <c:pt idx="9">
                        <c:v>406</c:v>
                      </c:pt>
                      <c:pt idx="10">
                        <c:v>54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C78E-43F8-94CA-21AAE53331EE}"/>
                  </c:ext>
                </c:extLst>
              </c15:ser>
            </c15:filteredBarSeries>
            <c15:filteredBarSeries>
              <c15:ser>
                <c:idx val="4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 </c15:sqref>
                        </c15:formulaRef>
                      </c:ext>
                    </c:extLst>
                  </c:strRef>
                </c:tx>
                <c:spPr>
                  <a:solidFill>
                    <a:srgbClr val="00FF00">
                      <a:alpha val="30000"/>
                    </a:srgbClr>
                  </a:solidFill>
                  <a:ln>
                    <a:noFill/>
                  </a:ln>
                  <a:effectLst/>
                </c:spPr>
                <c:invertIfNegative val="0"/>
                <c:dLbls>
                  <c:delete val="1"/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CANTIDADES_PROY!$R$109:$R$119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</c:v>
                      </c:pt>
                      <c:pt idx="1">
                        <c:v>4</c:v>
                      </c:pt>
                      <c:pt idx="2">
                        <c:v>5</c:v>
                      </c:pt>
                      <c:pt idx="3">
                        <c:v>6</c:v>
                      </c:pt>
                      <c:pt idx="4">
                        <c:v>7</c:v>
                      </c:pt>
                      <c:pt idx="5">
                        <c:v>8</c:v>
                      </c:pt>
                      <c:pt idx="6">
                        <c:v>9</c:v>
                      </c:pt>
                      <c:pt idx="7">
                        <c:v>10</c:v>
                      </c:pt>
                      <c:pt idx="8">
                        <c:v>11</c:v>
                      </c:pt>
                      <c:pt idx="9">
                        <c:v>12</c:v>
                      </c:pt>
                      <c:pt idx="10">
                        <c:v>13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CANTIDADES_PROY!$U$109:$U$120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38</c:v>
                      </c:pt>
                      <c:pt idx="1">
                        <c:v>155</c:v>
                      </c:pt>
                      <c:pt idx="2">
                        <c:v>304</c:v>
                      </c:pt>
                      <c:pt idx="3">
                        <c:v>374</c:v>
                      </c:pt>
                      <c:pt idx="4">
                        <c:v>341</c:v>
                      </c:pt>
                      <c:pt idx="5">
                        <c:v>257</c:v>
                      </c:pt>
                      <c:pt idx="6">
                        <c:v>275</c:v>
                      </c:pt>
                      <c:pt idx="7">
                        <c:v>439</c:v>
                      </c:pt>
                      <c:pt idx="8">
                        <c:v>279</c:v>
                      </c:pt>
                      <c:pt idx="9">
                        <c:v>108</c:v>
                      </c:pt>
                      <c:pt idx="10">
                        <c:v>46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C78E-43F8-94CA-21AAE53331EE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1"/>
          <c:order val="3"/>
          <c:tx>
            <c:strRef>
              <c:f>CANTIDADES_PROY!$T$108</c:f>
              <c:strCache>
                <c:ptCount val="1"/>
                <c:pt idx="0">
                  <c:v>PROYECTADO_Acum</c:v>
                </c:pt>
              </c:strCache>
            </c:strRef>
          </c:tx>
          <c:spPr>
            <a:ln w="28575" cap="rnd">
              <a:gradFill flip="none" rotWithShape="1"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74000">
                    <a:schemeClr val="accent6"/>
                  </a:gs>
                  <a:gs pos="8300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0" scaled="1"/>
                <a:tileRect/>
              </a:gradFill>
              <a:round/>
            </a:ln>
            <a:effectLst/>
          </c:spPr>
          <c:marker>
            <c:symbol val="circle"/>
            <c:size val="5"/>
            <c:spPr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74000">
                    <a:schemeClr val="accent6"/>
                  </a:gs>
                  <a:gs pos="8300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1"/>
              </a:gradFill>
              <a:ln w="9525"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74000">
                      <a:schemeClr val="accent6"/>
                    </a:gs>
                    <a:gs pos="83000">
                      <a:schemeClr val="accent6">
                        <a:lumMod val="75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1"/>
                </a:gra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CANTIDADES_PROY!$R$108:$R$119</c:f>
              <c:strCache>
                <c:ptCount val="12"/>
                <c:pt idx="0">
                  <c:v>SEMANA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13</c:v>
                </c:pt>
              </c:strCache>
            </c:strRef>
          </c:cat>
          <c:val>
            <c:numRef>
              <c:f>CANTIDADES_PROY!$T$109:$T$119</c:f>
              <c:numCache>
                <c:formatCode>General</c:formatCode>
                <c:ptCount val="11"/>
                <c:pt idx="0">
                  <c:v>91</c:v>
                </c:pt>
                <c:pt idx="1">
                  <c:v>91</c:v>
                </c:pt>
                <c:pt idx="2">
                  <c:v>440</c:v>
                </c:pt>
                <c:pt idx="3">
                  <c:v>608</c:v>
                </c:pt>
                <c:pt idx="4">
                  <c:v>1054</c:v>
                </c:pt>
                <c:pt idx="5">
                  <c:v>1532</c:v>
                </c:pt>
                <c:pt idx="6">
                  <c:v>2012</c:v>
                </c:pt>
                <c:pt idx="7">
                  <c:v>2562</c:v>
                </c:pt>
                <c:pt idx="8">
                  <c:v>2701</c:v>
                </c:pt>
                <c:pt idx="9">
                  <c:v>3107</c:v>
                </c:pt>
                <c:pt idx="10">
                  <c:v>3161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78E-43F8-94CA-21AAE53331EE}"/>
            </c:ext>
          </c:extLst>
        </c:ser>
        <c:ser>
          <c:idx val="2"/>
          <c:order val="4"/>
          <c:tx>
            <c:strRef>
              <c:f>CANTIDADES_PROY!$V$108</c:f>
              <c:strCache>
                <c:ptCount val="1"/>
                <c:pt idx="0">
                  <c:v>EJECUTADO_Acum</c:v>
                </c:pt>
              </c:strCache>
            </c:strRef>
          </c:tx>
          <c:spPr>
            <a:ln w="28575" cap="rnd">
              <a:gradFill>
                <a:gsLst>
                  <a:gs pos="0">
                    <a:srgbClr val="E1FFE1"/>
                  </a:gs>
                  <a:gs pos="74000">
                    <a:srgbClr val="009900"/>
                  </a:gs>
                  <a:gs pos="83000">
                    <a:srgbClr val="008000"/>
                  </a:gs>
                  <a:gs pos="100000">
                    <a:srgbClr val="00C800"/>
                  </a:gs>
                </a:gsLst>
                <a:lin ang="5400000" scaled="1"/>
              </a:gradFill>
              <a:round/>
            </a:ln>
            <a:effectLst/>
          </c:spPr>
          <c:marker>
            <c:symbol val="circle"/>
            <c:size val="5"/>
            <c:spPr>
              <a:gradFill>
                <a:gsLst>
                  <a:gs pos="0">
                    <a:srgbClr val="E1FFE1"/>
                  </a:gs>
                  <a:gs pos="74000">
                    <a:srgbClr val="00C800"/>
                  </a:gs>
                  <a:gs pos="83000">
                    <a:srgbClr val="008000"/>
                  </a:gs>
                  <a:gs pos="100000">
                    <a:srgbClr val="4FFF4F"/>
                  </a:gs>
                </a:gsLst>
                <a:lin ang="5400000" scaled="1"/>
              </a:gradFill>
              <a:ln w="9525">
                <a:gradFill>
                  <a:gsLst>
                    <a:gs pos="0">
                      <a:srgbClr val="E1FFE1"/>
                    </a:gs>
                    <a:gs pos="74000">
                      <a:srgbClr val="00C800"/>
                    </a:gs>
                    <a:gs pos="83000">
                      <a:srgbClr val="009900"/>
                    </a:gs>
                    <a:gs pos="100000">
                      <a:srgbClr val="4FFF4F"/>
                    </a:gs>
                  </a:gsLst>
                  <a:lin ang="5400000" scaled="1"/>
                </a:gra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CANTIDADES_PROY!$R$108:$R$119</c:f>
              <c:strCache>
                <c:ptCount val="12"/>
                <c:pt idx="0">
                  <c:v>SEMANA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13</c:v>
                </c:pt>
              </c:strCache>
            </c:strRef>
          </c:cat>
          <c:val>
            <c:numRef>
              <c:f>CANTIDADES_PROY!$V$108:$V$119</c:f>
              <c:numCache>
                <c:formatCode>General</c:formatCode>
                <c:ptCount val="12"/>
                <c:pt idx="0">
                  <c:v>0</c:v>
                </c:pt>
                <c:pt idx="1">
                  <c:v>38</c:v>
                </c:pt>
                <c:pt idx="2">
                  <c:v>193</c:v>
                </c:pt>
                <c:pt idx="3">
                  <c:v>497</c:v>
                </c:pt>
                <c:pt idx="4">
                  <c:v>871</c:v>
                </c:pt>
                <c:pt idx="5">
                  <c:v>1212</c:v>
                </c:pt>
                <c:pt idx="6">
                  <c:v>1469</c:v>
                </c:pt>
                <c:pt idx="7">
                  <c:v>1744</c:v>
                </c:pt>
                <c:pt idx="8">
                  <c:v>2183</c:v>
                </c:pt>
                <c:pt idx="9">
                  <c:v>2462</c:v>
                </c:pt>
                <c:pt idx="10">
                  <c:v>2570</c:v>
                </c:pt>
                <c:pt idx="11">
                  <c:v>2616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78E-43F8-94CA-21AAE53331EE}"/>
            </c:ext>
          </c:extLst>
        </c:ser>
        <c:ser>
          <c:idx val="5"/>
          <c:order val="5"/>
          <c:tx>
            <c:strRef>
              <c:f>CANTIDADES_PROY!$W$108</c:f>
              <c:strCache>
                <c:ptCount val="1"/>
                <c:pt idx="0">
                  <c:v>Brecha</c:v>
                </c:pt>
              </c:strCache>
            </c:strRef>
          </c:tx>
          <c:spPr>
            <a:ln w="28575" cap="rnd">
              <a:gradFill>
                <a:gsLst>
                  <a:gs pos="0">
                    <a:schemeClr val="bg1"/>
                  </a:gs>
                  <a:gs pos="74000">
                    <a:srgbClr val="FF0000"/>
                  </a:gs>
                  <a:gs pos="83000">
                    <a:srgbClr val="C00000"/>
                  </a:gs>
                  <a:gs pos="100000">
                    <a:schemeClr val="accent2">
                      <a:lumMod val="20000"/>
                      <a:lumOff val="80000"/>
                    </a:schemeClr>
                  </a:gs>
                </a:gsLst>
                <a:lin ang="5400000" scaled="1"/>
              </a:gradFill>
              <a:round/>
            </a:ln>
            <a:effectLst/>
          </c:spPr>
          <c:marker>
            <c:symbol val="plus"/>
            <c:size val="5"/>
            <c:spPr>
              <a:noFill/>
              <a:ln w="9525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CANTIDADES_PROY!$R$108:$R$119</c:f>
              <c:strCache>
                <c:ptCount val="12"/>
                <c:pt idx="0">
                  <c:v>SEMANA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13</c:v>
                </c:pt>
              </c:strCache>
            </c:strRef>
          </c:cat>
          <c:val>
            <c:numRef>
              <c:f>CANTIDADES_PROY!$W$109:$W$119</c:f>
              <c:numCache>
                <c:formatCode>General</c:formatCode>
                <c:ptCount val="11"/>
                <c:pt idx="0">
                  <c:v>53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63</c:v>
                </c:pt>
                <c:pt idx="6">
                  <c:v>268</c:v>
                </c:pt>
                <c:pt idx="7">
                  <c:v>379</c:v>
                </c:pt>
                <c:pt idx="8">
                  <c:v>239</c:v>
                </c:pt>
                <c:pt idx="9">
                  <c:v>537</c:v>
                </c:pt>
                <c:pt idx="10">
                  <c:v>545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78E-43F8-94CA-21AAE53331E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80425663"/>
        <c:axId val="1480424223"/>
      </c:lineChart>
      <c:catAx>
        <c:axId val="1480425663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O" noProof="0" dirty="0"/>
                  <a:t>Semana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480424223"/>
        <c:crosses val="autoZero"/>
        <c:auto val="1"/>
        <c:lblAlgn val="ctr"/>
        <c:lblOffset val="100"/>
        <c:noMultiLvlLbl val="0"/>
      </c:catAx>
      <c:valAx>
        <c:axId val="14804242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4804256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bg1"/>
        </a:gs>
        <a:gs pos="100000">
          <a:schemeClr val="bg2"/>
        </a:gs>
        <a:gs pos="86000">
          <a:schemeClr val="bg1">
            <a:lumMod val="95000"/>
          </a:schemeClr>
        </a:gs>
      </a:gsLst>
      <a:lin ang="2700000" scaled="1"/>
      <a:tileRect/>
    </a:gradFill>
    <a:ln w="9525" cap="flat" cmpd="sng" algn="ctr">
      <a:solidFill>
        <a:srgbClr val="008000"/>
      </a:solidFill>
      <a:round/>
    </a:ln>
    <a:effectLst>
      <a:outerShdw blurRad="50800" dist="38100" dir="8100000" algn="tr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[Cronograma Muralla Etapa II.xlsx]TABLERO AVANCES!TablaDinámica4</c:name>
    <c:fmtId val="30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 noProof="0" dirty="0"/>
              <a:t>Avance x Frente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ivotFmts>
      <c:pivotFmt>
        <c:idx val="0"/>
        <c:spPr>
          <a:solidFill>
            <a:schemeClr val="bg2">
              <a:lumMod val="85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rgbClr val="00FF00"/>
          </a:solidFill>
          <a:ln>
            <a:solidFill>
              <a:srgbClr val="00FF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rgbClr val="FFA893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gradFill>
            <a:gsLst>
              <a:gs pos="73000">
                <a:schemeClr val="bg1">
                  <a:lumMod val="75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chemeClr val="tx1">
                  <a:lumMod val="50000"/>
                  <a:lumOff val="50000"/>
                </a:schemeClr>
              </a:gs>
              <a:gs pos="100000">
                <a:schemeClr val="bg2">
                  <a:lumMod val="85000"/>
                </a:schemeClr>
              </a:gs>
            </a:gsLst>
            <a:lin ang="27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gradFill>
            <a:gsLst>
              <a:gs pos="73000">
                <a:srgbClr val="009900"/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rgbClr val="008000"/>
              </a:gs>
              <a:gs pos="100000">
                <a:srgbClr val="C5FFC5"/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6000">
                <a:schemeClr val="bg1">
                  <a:lumMod val="65000"/>
                </a:schemeClr>
              </a:gs>
              <a:gs pos="100000">
                <a:schemeClr val="bg2">
                  <a:lumMod val="85000"/>
                </a:schemeClr>
              </a:gs>
            </a:gsLst>
            <a:lin ang="54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6000">
                <a:schemeClr val="bg1">
                  <a:lumMod val="65000"/>
                </a:schemeClr>
              </a:gs>
              <a:gs pos="100000">
                <a:schemeClr val="bg2">
                  <a:lumMod val="85000"/>
                </a:schemeClr>
              </a:gs>
            </a:gsLst>
            <a:lin ang="54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gradFill>
            <a:gsLst>
              <a:gs pos="73000">
                <a:srgbClr val="009900"/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rgbClr val="008000"/>
              </a:gs>
              <a:gs pos="100000">
                <a:srgbClr val="C5FFC5"/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6000">
                <a:schemeClr val="bg1">
                  <a:lumMod val="65000"/>
                </a:schemeClr>
              </a:gs>
              <a:gs pos="100000">
                <a:schemeClr val="bg2">
                  <a:lumMod val="85000"/>
                </a:schemeClr>
              </a:gs>
            </a:gsLst>
            <a:lin ang="5400000" scaled="1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gradFill>
            <a:gsLst>
              <a:gs pos="73000">
                <a:srgbClr val="009900"/>
              </a:gs>
              <a:gs pos="0">
                <a:schemeClr val="accent1">
                  <a:lumMod val="5000"/>
                  <a:lumOff val="95000"/>
                </a:schemeClr>
              </a:gs>
              <a:gs pos="83000">
                <a:srgbClr val="008000"/>
              </a:gs>
              <a:gs pos="100000">
                <a:srgbClr val="C5FFC5"/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s-CO"/>
            </a:p>
          </c:txPr>
          <c:dLblPos val="ctr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'TABLERO AVANCES'!$BE$10</c:f>
              <c:strCache>
                <c:ptCount val="1"/>
                <c:pt idx="0">
                  <c:v>Suma de Proyectado</c:v>
                </c:pt>
              </c:strCache>
            </c:strRef>
          </c:tx>
          <c:spPr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bg1">
                    <a:lumMod val="6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'TABLERO AVANCES'!$BD$11:$BD$15</c:f>
              <c:strCache>
                <c:ptCount val="4"/>
                <c:pt idx="0">
                  <c:v>Centro</c:v>
                </c:pt>
                <c:pt idx="1">
                  <c:v>Getsemaní</c:v>
                </c:pt>
                <c:pt idx="2">
                  <c:v>San Diego</c:v>
                </c:pt>
                <c:pt idx="3">
                  <c:v>Tenazas/Bóvedas</c:v>
                </c:pt>
              </c:strCache>
            </c:strRef>
          </c:cat>
          <c:val>
            <c:numRef>
              <c:f>'TABLERO AVANCES'!$BE$11:$BE$15</c:f>
              <c:numCache>
                <c:formatCode>0</c:formatCode>
                <c:ptCount val="4"/>
                <c:pt idx="0">
                  <c:v>1118</c:v>
                </c:pt>
                <c:pt idx="1">
                  <c:v>1050</c:v>
                </c:pt>
                <c:pt idx="2">
                  <c:v>658</c:v>
                </c:pt>
                <c:pt idx="3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51-445E-B3AB-313323B39164}"/>
            </c:ext>
          </c:extLst>
        </c:ser>
        <c:ser>
          <c:idx val="1"/>
          <c:order val="1"/>
          <c:tx>
            <c:strRef>
              <c:f>'TABLERO AVANCES'!$BF$10</c:f>
              <c:strCache>
                <c:ptCount val="1"/>
                <c:pt idx="0">
                  <c:v>Suma de Ejecutado</c:v>
                </c:pt>
              </c:strCache>
            </c:strRef>
          </c:tx>
          <c:spPr>
            <a:gradFill>
              <a:gsLst>
                <a:gs pos="73000">
                  <a:srgbClr val="009900"/>
                </a:gs>
                <a:gs pos="0">
                  <a:schemeClr val="accent1">
                    <a:lumMod val="5000"/>
                    <a:lumOff val="95000"/>
                  </a:schemeClr>
                </a:gs>
                <a:gs pos="83000">
                  <a:srgbClr val="008000"/>
                </a:gs>
                <a:gs pos="100000">
                  <a:srgbClr val="C5FFC5"/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'TABLERO AVANCES'!$BD$11:$BD$15</c:f>
              <c:strCache>
                <c:ptCount val="4"/>
                <c:pt idx="0">
                  <c:v>Centro</c:v>
                </c:pt>
                <c:pt idx="1">
                  <c:v>Getsemaní</c:v>
                </c:pt>
                <c:pt idx="2">
                  <c:v>San Diego</c:v>
                </c:pt>
                <c:pt idx="3">
                  <c:v>Tenazas/Bóvedas</c:v>
                </c:pt>
              </c:strCache>
            </c:strRef>
          </c:cat>
          <c:val>
            <c:numRef>
              <c:f>'TABLERO AVANCES'!$BF$11:$BF$15</c:f>
              <c:numCache>
                <c:formatCode>0</c:formatCode>
                <c:ptCount val="4"/>
                <c:pt idx="0">
                  <c:v>958</c:v>
                </c:pt>
                <c:pt idx="1">
                  <c:v>488</c:v>
                </c:pt>
                <c:pt idx="2">
                  <c:v>657</c:v>
                </c:pt>
                <c:pt idx="3">
                  <c:v>369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51-445E-B3AB-313323B3916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624661392"/>
        <c:axId val="1624659472"/>
      </c:barChart>
      <c:catAx>
        <c:axId val="16246613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624659472"/>
        <c:crosses val="autoZero"/>
        <c:auto val="1"/>
        <c:lblAlgn val="ctr"/>
        <c:lblOffset val="100"/>
        <c:noMultiLvlLbl val="0"/>
      </c:catAx>
      <c:valAx>
        <c:axId val="16246594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62466139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rgbClr val="008000"/>
      </a:solidFill>
      <a:round/>
    </a:ln>
    <a:effectLst>
      <a:outerShdw blurRad="50800" dist="38100" dir="8100000" algn="tr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es-CO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s-CO" noProof="0" dirty="0"/>
              <a:t>Curva S Proyecto Muralla</a:t>
            </a:r>
            <a:r>
              <a:rPr lang="es-CO" baseline="0" noProof="0" dirty="0"/>
              <a:t> Fase II</a:t>
            </a:r>
            <a:r>
              <a:rPr lang="es-CO" noProof="0" dirty="0"/>
              <a:t> 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'Proyeccion Muralla Fase II'!$D$1</c:f>
              <c:strCache>
                <c:ptCount val="1"/>
                <c:pt idx="0">
                  <c:v>UCAPS contractuales Acum</c:v>
                </c:pt>
              </c:strCache>
            </c:strRef>
          </c:tx>
          <c:spPr>
            <a:ln w="28575">
              <a:solidFill>
                <a:srgbClr val="000000"/>
              </a:solidFill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</a:ln>
            </c:spPr>
          </c:marker>
          <c:dLbls>
            <c:dLbl>
              <c:idx val="0"/>
              <c:layout>
                <c:manualLayout>
                  <c:x val="-4.7546187863321245E-2"/>
                  <c:y val="-7.48114473659338E-2"/>
                </c:manualLayout>
              </c:layout>
              <c:tx>
                <c:rich>
                  <a:bodyPr/>
                  <a:lstStyle/>
                  <a:p>
                    <a:fld id="{459BF376-1395-4539-AA40-A373DA00F998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82C9C766-C4EA-485D-8A6F-A2DEA82AD35A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C39F-4833-AA8D-183FA1F03CE1}"/>
                </c:ext>
              </c:extLst>
            </c:dLbl>
            <c:dLbl>
              <c:idx val="1"/>
              <c:layout>
                <c:manualLayout>
                  <c:x val="-2.0243831749473064E-2"/>
                  <c:y val="8.7714961635155117E-2"/>
                </c:manualLayout>
              </c:layout>
              <c:tx>
                <c:rich>
                  <a:bodyPr/>
                  <a:lstStyle/>
                  <a:p>
                    <a:fld id="{5885892E-F0A9-409E-8DB3-34D4DFC07DA6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47D2F3CA-6ADB-4A69-8F1D-10A7A5CA1570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C39F-4833-AA8D-183FA1F03CE1}"/>
                </c:ext>
              </c:extLst>
            </c:dLbl>
            <c:dLbl>
              <c:idx val="2"/>
              <c:layout>
                <c:manualLayout>
                  <c:x val="-2.5528043801688372E-2"/>
                  <c:y val="9.1644504674011501E-2"/>
                </c:manualLayout>
              </c:layout>
              <c:tx>
                <c:rich>
                  <a:bodyPr/>
                  <a:lstStyle/>
                  <a:p>
                    <a:fld id="{139A67B6-CFB0-4D81-A7B2-FD995FC793FC}" type="CELLRANGE">
                      <a:rPr lang="en-US"/>
                      <a:pPr/>
                      <a:t>[CELLRANGE]</a:t>
                    </a:fld>
                    <a:endParaRPr lang="en-US" baseline="0" dirty="0"/>
                  </a:p>
                  <a:p>
                    <a:fld id="{C85FDA38-5E7A-4B7A-8BAB-9BBA436DB7A0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C39F-4833-AA8D-183FA1F03CE1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21689137-1032-4473-A789-FA8628E0DA78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D98F2292-8C9C-4038-B237-CBAD5ED63933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C39F-4833-AA8D-183FA1F03CE1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696245ED-3259-4F0A-9261-15EAD64600F3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2B5DC6D1-25D7-40B1-8970-34F0ACB877CE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C39F-4833-AA8D-183FA1F03CE1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EC98B5A-EC30-4A2C-80B4-E3AAFB8B4F25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F732BB39-FFE2-4312-97D5-AF746A854E90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C39F-4833-AA8D-183FA1F03CE1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'Proyeccion Muralla Fase II'!$A$2:$A$7</c:f>
              <c:strCache>
                <c:ptCount val="4"/>
                <c:pt idx="0">
                  <c:v>ene</c:v>
                </c:pt>
                <c:pt idx="1">
                  <c:v>feb</c:v>
                </c:pt>
                <c:pt idx="2">
                  <c:v>mar</c:v>
                </c:pt>
                <c:pt idx="3">
                  <c:v>abr</c:v>
                </c:pt>
              </c:strCache>
            </c:strRef>
          </c:cat>
          <c:val>
            <c:numRef>
              <c:f>'Proyeccion Muralla Fase II'!$D$2:$D$7</c:f>
              <c:numCache>
                <c:formatCode>#,##0.00</c:formatCode>
                <c:ptCount val="4"/>
                <c:pt idx="0">
                  <c:v>4250</c:v>
                </c:pt>
                <c:pt idx="1">
                  <c:v>8500</c:v>
                </c:pt>
                <c:pt idx="2">
                  <c:v>12750</c:v>
                </c:pt>
                <c:pt idx="3">
                  <c:v>17000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Muralla Fase II'!$F$2:$F$7</c15:f>
                <c15:dlblRangeCache>
                  <c:ptCount val="4"/>
                  <c:pt idx="0">
                    <c:v>25,0%</c:v>
                  </c:pt>
                  <c:pt idx="1">
                    <c:v>50,0%</c:v>
                  </c:pt>
                  <c:pt idx="2">
                    <c:v>75,0%</c:v>
                  </c:pt>
                  <c:pt idx="3">
                    <c:v>100,0%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6-C39F-4833-AA8D-183FA1F03CE1}"/>
            </c:ext>
          </c:extLst>
        </c:ser>
        <c:ser>
          <c:idx val="2"/>
          <c:order val="1"/>
          <c:tx>
            <c:strRef>
              <c:f>'Proyeccion Muralla Fase II'!$E$1</c:f>
              <c:strCache>
                <c:ptCount val="1"/>
                <c:pt idx="0">
                  <c:v>UCAPS Ejecutadas Acum</c:v>
                </c:pt>
              </c:strCache>
            </c:strRef>
          </c:tx>
          <c:dLbls>
            <c:dLbl>
              <c:idx val="0"/>
              <c:layout>
                <c:manualLayout>
                  <c:x val="5.9540681616096812E-3"/>
                  <c:y val="7.8481807778823076E-2"/>
                </c:manualLayout>
              </c:layout>
              <c:tx>
                <c:rich>
                  <a:bodyPr/>
                  <a:lstStyle/>
                  <a:p>
                    <a:fld id="{F8C1B4E9-271D-48FF-AFDC-628EBB25A38E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5758BAB1-64AE-44E9-B77B-C24EEE582CF2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C39F-4833-AA8D-183FA1F03CE1}"/>
                </c:ext>
              </c:extLst>
            </c:dLbl>
            <c:dLbl>
              <c:idx val="1"/>
              <c:layout>
                <c:manualLayout>
                  <c:x val="8.3356954262535279E-3"/>
                  <c:y val="-0.14252557906395341"/>
                </c:manualLayout>
              </c:layout>
              <c:tx>
                <c:rich>
                  <a:bodyPr/>
                  <a:lstStyle/>
                  <a:p>
                    <a:fld id="{EA2B8985-32ED-4A6D-B59C-1C6CBB2F9246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B7473D8E-6CDA-419F-BCE8-8DA833282C1F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C39F-4833-AA8D-183FA1F03CE1}"/>
                </c:ext>
              </c:extLst>
            </c:dLbl>
            <c:dLbl>
              <c:idx val="2"/>
              <c:layout>
                <c:manualLayout>
                  <c:x val="1.7862204484829086E-2"/>
                  <c:y val="-8.1841003636554027E-2"/>
                </c:manualLayout>
              </c:layout>
              <c:tx>
                <c:rich>
                  <a:bodyPr/>
                  <a:lstStyle/>
                  <a:p>
                    <a:fld id="{C41A1AB2-C7EE-424D-806E-C73E14099B00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856F8C71-36F5-41E3-A427-02664C15B3AA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C39F-4833-AA8D-183FA1F03CE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</c:ext>
            </c:extLst>
          </c:dLbls>
          <c:val>
            <c:numRef>
              <c:f>'Proyeccion Muralla Fase II'!$E$2:$E$4</c:f>
              <c:numCache>
                <c:formatCode>#,##0.00</c:formatCode>
                <c:ptCount val="3"/>
                <c:pt idx="0">
                  <c:v>3425.0849722062112</c:v>
                </c:pt>
                <c:pt idx="1">
                  <c:v>11265.120588279069</c:v>
                </c:pt>
                <c:pt idx="2">
                  <c:v>15851.72763966477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Muralla Fase II'!$G$2:$G$7</c15:f>
                <c15:dlblRangeCache>
                  <c:ptCount val="4"/>
                  <c:pt idx="0">
                    <c:v>20,1%</c:v>
                  </c:pt>
                  <c:pt idx="1">
                    <c:v>66,3%</c:v>
                  </c:pt>
                  <c:pt idx="2">
                    <c:v>93,2%</c:v>
                  </c:pt>
                  <c:pt idx="3">
                    <c:v>93,2%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A-C39F-4833-AA8D-183FA1F03C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010001"/>
        <c:axId val="50010002"/>
      </c:lineChart>
      <c:catAx>
        <c:axId val="50010001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0010002"/>
        <c:crosses val="autoZero"/>
        <c:auto val="1"/>
        <c:lblAlgn val="ctr"/>
        <c:lblOffset val="100"/>
        <c:noMultiLvlLbl val="0"/>
      </c:catAx>
      <c:valAx>
        <c:axId val="5001000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s-CO" noProof="0" dirty="0"/>
                  <a:t>Cantidad de UCAP</a:t>
                </a:r>
              </a:p>
            </c:rich>
          </c:tx>
          <c:overlay val="0"/>
        </c:title>
        <c:numFmt formatCode="#,##0.00" sourceLinked="1"/>
        <c:majorTickMark val="out"/>
        <c:minorTickMark val="none"/>
        <c:tickLblPos val="nextTo"/>
        <c:crossAx val="50010001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s-CO" noProof="0" dirty="0"/>
              <a:t>Curva S Proyecto de Inversión 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'Proyeccion Expansion'!$D$1</c:f>
              <c:strCache>
                <c:ptCount val="1"/>
                <c:pt idx="0">
                  <c:v>UCAPS contractuales Acum</c:v>
                </c:pt>
              </c:strCache>
            </c:strRef>
          </c:tx>
          <c:spPr>
            <a:ln w="28575">
              <a:solidFill>
                <a:srgbClr val="000000"/>
              </a:solidFill>
            </a:ln>
          </c:spPr>
          <c:marker>
            <c:symbol val="circle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</a:ln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FDBF7233-4CC5-4D6B-B2CD-2CE5D416EC9D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D56E75B7-D177-490A-8AD7-6473E1C1BDF3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D4C6-4945-B179-9F6DCCC06CC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AD04FDE-64EE-414F-9317-1F4CE596987E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01CE3DAE-A483-42A4-A541-60E23A388003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D4C6-4945-B179-9F6DCCC06CC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1FCE355-69A1-47A0-BFEC-867633F5950E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95CED63A-6C09-4128-A35C-5225BAC5D6B5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D4C6-4945-B179-9F6DCCC06CC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18DBD42-6083-46B5-99AB-B72454E245F3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586FF4AC-AD4E-4572-A160-9B384D2F1944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D4C6-4945-B179-9F6DCCC06CC3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07DE617E-75A1-489A-89E3-E413529A5F11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1BFFCF9B-BA32-48BA-9477-978EFA41BD92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D4C6-4945-B179-9F6DCCC06CC3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6D08298-ECA2-434C-A96C-A4D1B176EBAB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2FA3AFC4-AA38-4010-ABD0-E53E806802DD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D4C6-4945-B179-9F6DCCC06CC3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'Proyeccion Expansion'!$A$2:$A$7</c:f>
              <c:strCache>
                <c:ptCount val="6"/>
                <c:pt idx="0">
                  <c:v>ene</c:v>
                </c:pt>
                <c:pt idx="1">
                  <c:v>feb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'Proyeccion Expansion'!$D$2:$D$7</c:f>
              <c:numCache>
                <c:formatCode>#,##0.00</c:formatCode>
                <c:ptCount val="6"/>
                <c:pt idx="0">
                  <c:v>2273.353333333333</c:v>
                </c:pt>
                <c:pt idx="1">
                  <c:v>4546.706666666666</c:v>
                </c:pt>
                <c:pt idx="2">
                  <c:v>6820.0599999999995</c:v>
                </c:pt>
                <c:pt idx="3">
                  <c:v>9093.413333333332</c:v>
                </c:pt>
                <c:pt idx="4">
                  <c:v>11366.766666666665</c:v>
                </c:pt>
                <c:pt idx="5">
                  <c:v>13640.119999999997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Expansion'!$F$2:$F$7</c15:f>
                <c15:dlblRangeCache>
                  <c:ptCount val="6"/>
                  <c:pt idx="0">
                    <c:v>16,7%</c:v>
                  </c:pt>
                  <c:pt idx="1">
                    <c:v>33,3%</c:v>
                  </c:pt>
                  <c:pt idx="2">
                    <c:v>50,0%</c:v>
                  </c:pt>
                  <c:pt idx="3">
                    <c:v>66,7%</c:v>
                  </c:pt>
                  <c:pt idx="4">
                    <c:v>83,3%</c:v>
                  </c:pt>
                  <c:pt idx="5">
                    <c:v>100,0%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6-D4C6-4945-B179-9F6DCCC06CC3}"/>
            </c:ext>
          </c:extLst>
        </c:ser>
        <c:ser>
          <c:idx val="2"/>
          <c:order val="1"/>
          <c:tx>
            <c:strRef>
              <c:f>'Proyeccion Expansion'!$D$1</c:f>
              <c:strCache>
                <c:ptCount val="1"/>
                <c:pt idx="0">
                  <c:v>UCAPS contractuales Acum</c:v>
                </c:pt>
              </c:strCache>
            </c:strRef>
          </c:tx>
          <c:dLbls>
            <c:dLbl>
              <c:idx val="0"/>
              <c:layout>
                <c:manualLayout>
                  <c:x val="8.6588064188067165E-3"/>
                  <c:y val="-1.9447253727339259E-2"/>
                </c:manualLayout>
              </c:layout>
              <c:tx>
                <c:rich>
                  <a:bodyPr/>
                  <a:lstStyle/>
                  <a:p>
                    <a:fld id="{644561FD-2EC5-4B86-8DBA-12D4BC086EC3}" type="CELLRANGE">
                      <a:rPr lang="en-US"/>
                      <a:pPr/>
                      <a:t>[CELLRANGE]</a:t>
                    </a:fld>
                    <a:endParaRPr lang="en-US" baseline="0"/>
                  </a:p>
                  <a:p>
                    <a:fld id="{CAFCD494-F564-41BF-8500-2DC1C51BE1DF}" type="VALUE">
                      <a:rPr lang="en-US"/>
                      <a:pPr/>
                      <a:t>[VALOR]</a:t>
                    </a:fld>
                    <a:endParaRPr lang="es-CO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D4C6-4945-B179-9F6DCCC06CC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EFF5DCCE-CC3D-44E0-AEAE-7D750CE2C987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BD0C1AAF-E953-4517-BDB7-F1DA0E0B019B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D4C6-4945-B179-9F6DCCC06CC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8FC486F-5257-4DBE-B9EA-5C1F85773CF5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D9664BBD-4BAF-4190-8F98-4F1CDCFF233B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D4C6-4945-B179-9F6DCCC06CC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</c:ext>
            </c:extLst>
          </c:dLbls>
          <c:val>
            <c:numRef>
              <c:f>'Proyeccion Expansion'!$E$2:$E$4</c:f>
              <c:numCache>
                <c:formatCode>#,##0.00</c:formatCode>
                <c:ptCount val="3"/>
                <c:pt idx="0">
                  <c:v>273.94683960785198</c:v>
                </c:pt>
                <c:pt idx="1">
                  <c:v>1896.0908601177816</c:v>
                </c:pt>
                <c:pt idx="2">
                  <c:v>2600.3891178658296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'Proyeccion Expansion'!$G$2:$G$7</c15:f>
                <c15:dlblRangeCache>
                  <c:ptCount val="6"/>
                  <c:pt idx="0">
                    <c:v>2,0%</c:v>
                  </c:pt>
                  <c:pt idx="1">
                    <c:v>13,9%</c:v>
                  </c:pt>
                  <c:pt idx="2">
                    <c:v>19,1%</c:v>
                  </c:pt>
                  <c:pt idx="3">
                    <c:v>19,1%</c:v>
                  </c:pt>
                  <c:pt idx="4">
                    <c:v>19,1%</c:v>
                  </c:pt>
                  <c:pt idx="5">
                    <c:v>19,1%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A-D4C6-4945-B179-9F6DCCC06C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010001"/>
        <c:axId val="50010002"/>
      </c:lineChart>
      <c:catAx>
        <c:axId val="50010001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0010002"/>
        <c:crosses val="autoZero"/>
        <c:auto val="1"/>
        <c:lblAlgn val="ctr"/>
        <c:lblOffset val="100"/>
        <c:noMultiLvlLbl val="0"/>
      </c:catAx>
      <c:valAx>
        <c:axId val="5001000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s-CO" noProof="0" dirty="0"/>
                  <a:t>Cantidad de UCAP</a:t>
                </a:r>
              </a:p>
            </c:rich>
          </c:tx>
          <c:overlay val="0"/>
        </c:title>
        <c:numFmt formatCode="#,##0.00" sourceLinked="1"/>
        <c:majorTickMark val="out"/>
        <c:minorTickMark val="none"/>
        <c:tickLblPos val="nextTo"/>
        <c:crossAx val="50010001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937C2AD-13E9-4536-9FB3-CA589E9CF0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BEB6C87-40C6-464E-BAEC-3D767A949F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7D233-721E-4A28-8D75-2972D0F9F060}" type="datetimeFigureOut">
              <a:rPr lang="es-CO" smtClean="0"/>
              <a:t>10/04/2026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A3B2B5-0BB8-435D-B55B-515565C780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E5A15C-3C4C-49C4-AEFE-5FF9255026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5D396-14EB-4247-90D7-482A6183B50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6734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94810-89E5-4795-9A37-F2EE6C91EB35}" type="datetimeFigureOut">
              <a:rPr lang="es-CO" smtClean="0"/>
              <a:t>10/04/2026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FEB37-8869-4189-A564-5EEB0CAF598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7506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59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4233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7F93B-43EC-F316-C00A-2B21FDE16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BE20D50-DA9C-A4FC-5514-4B80BE5C5A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6682BC0-3EC3-3F47-61DB-1B76B6ECD7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BE33ABA-5723-B458-C344-71F7ACC0A5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68328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09C1A-5B89-60E2-ED73-ABEF4BFF0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38CFBBA-55D7-1243-6F08-A6BC718E51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2C08EAB-8022-08B2-6252-D18EABE376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A057CA-11DC-E93E-D949-9781CCF935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4049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91A35D-52DB-D8DE-CD77-F5B0D3DE07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4519799-02F7-4680-F02C-CDBD3B450F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5BD0D61-D6C6-C7F4-EF46-5D6CDBF7B4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3B8BC45-532B-38F5-F0DE-B9B100E0C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50426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1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si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Icono&#10;&#10;Descripción generada automáticamente">
            <a:extLst>
              <a:ext uri="{FF2B5EF4-FFF2-40B4-BE49-F238E27FC236}">
                <a16:creationId xmlns:a16="http://schemas.microsoft.com/office/drawing/2014/main" id="{DD978D3C-045D-4C1F-9FFA-B89278837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4888" y="3429000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rgbClr val="0E7837"/>
                </a:solidFill>
              </a:defRPr>
            </a:lvl1pPr>
          </a:lstStyle>
          <a:p>
            <a:r>
              <a:rPr lang="es-ES"/>
              <a:t>Haga clic para modificar título portada sin foto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10/04/2026</a:t>
            </a:fld>
            <a:endParaRPr lang="es-CO"/>
          </a:p>
        </p:txBody>
      </p:sp>
      <p:sp>
        <p:nvSpPr>
          <p:cNvPr id="17" name="Marcador de contenido 16">
            <a:extLst>
              <a:ext uri="{FF2B5EF4-FFF2-40B4-BE49-F238E27FC236}">
                <a16:creationId xmlns:a16="http://schemas.microsoft.com/office/drawing/2014/main" id="{8DAEAFCE-3521-40F8-85E3-A501C29F794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45188" y="457200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47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Un grupo de personas posando junto a una niña&#10;&#10;Descripción generada automáticamente">
            <a:extLst>
              <a:ext uri="{FF2B5EF4-FFF2-40B4-BE49-F238E27FC236}">
                <a16:creationId xmlns:a16="http://schemas.microsoft.com/office/drawing/2014/main" id="{7C802AE8-7803-4766-8DC0-5C403F3279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5412" y="0"/>
            <a:ext cx="9086588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1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10/04/2026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832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3FFD81D4-99DC-44DE-A6FB-DB881CBE27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67844" y="0"/>
            <a:ext cx="10924156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2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10/04/2026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990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6268CAD5-EFEA-4D37-9B12-0BA95F542C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0000" y="0"/>
            <a:ext cx="10938277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3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10/04/2026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1486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sto, exterior, campo, verde&#10;&#10;Descripción generada automáticamente">
            <a:extLst>
              <a:ext uri="{FF2B5EF4-FFF2-40B4-BE49-F238E27FC236}">
                <a16:creationId xmlns:a16="http://schemas.microsoft.com/office/drawing/2014/main" id="{D5202104-6CB0-4291-93B8-79F9B5D714D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140" y="0"/>
            <a:ext cx="11841860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4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10/04/2026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948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Un atardecer en una ciudad&#10;&#10;Descripción generada automáticamente">
            <a:extLst>
              <a:ext uri="{FF2B5EF4-FFF2-40B4-BE49-F238E27FC236}">
                <a16:creationId xmlns:a16="http://schemas.microsoft.com/office/drawing/2014/main" id="{0AF047EC-A139-4B27-BBE8-8389582CCC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2212" y="-1"/>
            <a:ext cx="10559788" cy="6858001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5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10/04/2026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399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oja interna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Forma, Rectángulo&#10;&#10;Descripción generada automáticamente">
            <a:extLst>
              <a:ext uri="{FF2B5EF4-FFF2-40B4-BE49-F238E27FC236}">
                <a16:creationId xmlns:a16="http://schemas.microsoft.com/office/drawing/2014/main" id="{97EF97B9-40F9-416A-A382-15312F12596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7898609-653F-4B2C-BCD1-FDEE896A0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5932AC-F36A-4863-8548-C40FA4C6B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64A54D-FAF6-4A95-8302-6F00D9C61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02F4-E43F-465A-B6B5-0BD50B27A656}" type="datetimeFigureOut">
              <a:rPr lang="es-CO" smtClean="0"/>
              <a:t>10/04/2026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241381-B056-4BFC-90ED-32FBD9757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2FBA5C-B931-4C6F-8E47-468773BC0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455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oja interna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BC3506-C0AF-48E2-B2B6-0DD7DB971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0" y="842629"/>
            <a:ext cx="5049795" cy="803609"/>
          </a:xfrm>
        </p:spPr>
        <p:txBody>
          <a:bodyPr>
            <a:normAutofit/>
          </a:bodyPr>
          <a:lstStyle>
            <a:lvl1pPr algn="ctr">
              <a:defRPr sz="2400">
                <a:solidFill>
                  <a:srgbClr val="7EB52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D34863-9528-48D7-8AFE-C3646843BB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247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79FEB5-8A29-45E7-8EA7-94AC0DE772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878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ja interna sin 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29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D07F622A-3C7A-4E98-83F2-9E1ABB0B3D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"/>
          <a:stretch/>
        </p:blipFill>
        <p:spPr>
          <a:xfrm>
            <a:off x="-27928" y="0"/>
            <a:ext cx="12226683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21" name="Elipse 20">
            <a:extLst>
              <a:ext uri="{FF2B5EF4-FFF2-40B4-BE49-F238E27FC236}">
                <a16:creationId xmlns:a16="http://schemas.microsoft.com/office/drawing/2014/main" id="{53276ED4-2ECD-4014-BD65-E42D83489504}"/>
              </a:ext>
            </a:extLst>
          </p:cNvPr>
          <p:cNvSpPr/>
          <p:nvPr userDrawn="1"/>
        </p:nvSpPr>
        <p:spPr>
          <a:xfrm>
            <a:off x="2794000" y="21082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850C9763-6847-485F-840F-39CF6F2B65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59100" y="3181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</a:t>
            </a:r>
            <a:endParaRPr lang="es-CO"/>
          </a:p>
        </p:txBody>
      </p:sp>
      <p:sp>
        <p:nvSpPr>
          <p:cNvPr id="23" name="Título 1">
            <a:extLst>
              <a:ext uri="{FF2B5EF4-FFF2-40B4-BE49-F238E27FC236}">
                <a16:creationId xmlns:a16="http://schemas.microsoft.com/office/drawing/2014/main" id="{2ABC3C05-EE28-4258-87BE-8BF9259D3ECB}"/>
              </a:ext>
            </a:extLst>
          </p:cNvPr>
          <p:cNvSpPr txBox="1">
            <a:spLocks/>
          </p:cNvSpPr>
          <p:nvPr userDrawn="1"/>
        </p:nvSpPr>
        <p:spPr>
          <a:xfrm>
            <a:off x="2959100" y="4425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5606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75ED666-8025-42BD-AF24-9A0132A4CF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28601"/>
            <a:ext cx="12192000" cy="662939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E52767D2-5044-4B4C-88D6-F8AE3B5C7A74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309DF48-1F98-41BE-BE95-1E5CF51B38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2</a:t>
            </a:r>
            <a:endParaRPr lang="es-CO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73BF1D29-FE10-4F2C-AA6B-A93617772371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4851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1B80D1-87BA-4534-B37A-4044DD97E5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222BAF33-B01D-4EFB-9C3A-4A165919A84F}"/>
              </a:ext>
            </a:extLst>
          </p:cNvPr>
          <p:cNvSpPr/>
          <p:nvPr userDrawn="1"/>
        </p:nvSpPr>
        <p:spPr>
          <a:xfrm>
            <a:off x="1981200" y="25146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1A5EC38-11BA-4654-AA42-FBB6D62F41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463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3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92AFF11-40C0-41A8-8ADA-CED5A0DA6AEE}"/>
              </a:ext>
            </a:extLst>
          </p:cNvPr>
          <p:cNvSpPr txBox="1">
            <a:spLocks/>
          </p:cNvSpPr>
          <p:nvPr userDrawn="1"/>
        </p:nvSpPr>
        <p:spPr>
          <a:xfrm>
            <a:off x="21463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4058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naturaleza, lluvia, agua&#10;&#10;Descripción generada automáticamente">
            <a:extLst>
              <a:ext uri="{FF2B5EF4-FFF2-40B4-BE49-F238E27FC236}">
                <a16:creationId xmlns:a16="http://schemas.microsoft.com/office/drawing/2014/main" id="{787D6631-9179-4653-BFD7-9DFB244742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055F28AA-B8D7-4EF1-8D0B-96D80E5977B7}"/>
              </a:ext>
            </a:extLst>
          </p:cNvPr>
          <p:cNvSpPr/>
          <p:nvPr userDrawn="1"/>
        </p:nvSpPr>
        <p:spPr>
          <a:xfrm>
            <a:off x="2082800" y="25146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7FB2C0FA-32D8-45BC-8753-4038968AA2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79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4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A228E2F-D402-4A2F-85D6-645D763752BB}"/>
              </a:ext>
            </a:extLst>
          </p:cNvPr>
          <p:cNvSpPr txBox="1">
            <a:spLocks/>
          </p:cNvSpPr>
          <p:nvPr userDrawn="1"/>
        </p:nvSpPr>
        <p:spPr>
          <a:xfrm>
            <a:off x="22479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651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Sitio web&#10;&#10;Descripción generada automáticamente">
            <a:extLst>
              <a:ext uri="{FF2B5EF4-FFF2-40B4-BE49-F238E27FC236}">
                <a16:creationId xmlns:a16="http://schemas.microsoft.com/office/drawing/2014/main" id="{16A98AE4-A120-45F9-AEDC-2228AECF8D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475A1FAD-8F77-4625-882B-89EB3B03C249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8C5A098-3396-4B91-8FB2-3E68317F50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5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1B158B6B-95FF-4A9E-9D77-AD5EF4FF8152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0317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viendo, hombre, cuarto&#10;&#10;Descripción generada automáticamente">
            <a:extLst>
              <a:ext uri="{FF2B5EF4-FFF2-40B4-BE49-F238E27FC236}">
                <a16:creationId xmlns:a16="http://schemas.microsoft.com/office/drawing/2014/main" id="{E0B00FDD-E349-4D68-A8D8-EE1FE05431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6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381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Vista de una montaña junto a un cuerpo de agua&#10;&#10;Descripción generada automáticamente">
            <a:extLst>
              <a:ext uri="{FF2B5EF4-FFF2-40B4-BE49-F238E27FC236}">
                <a16:creationId xmlns:a16="http://schemas.microsoft.com/office/drawing/2014/main" id="{98B419EA-5474-48F7-AE44-58B1CE73CF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DCC8E42A-3B03-4617-8049-CBD38FE101FD}"/>
              </a:ext>
            </a:extLst>
          </p:cNvPr>
          <p:cNvSpPr/>
          <p:nvPr userDrawn="1"/>
        </p:nvSpPr>
        <p:spPr>
          <a:xfrm>
            <a:off x="7033098" y="1839609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720D5754-F6C5-41EE-A070-2916B51537A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8198" y="2912759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7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D37F2657-99AE-4FF1-98D8-8221F2794526}"/>
              </a:ext>
            </a:extLst>
          </p:cNvPr>
          <p:cNvSpPr txBox="1">
            <a:spLocks/>
          </p:cNvSpPr>
          <p:nvPr userDrawn="1"/>
        </p:nvSpPr>
        <p:spPr>
          <a:xfrm>
            <a:off x="7198198" y="4157359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077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47405C-58EB-4645-B8DA-8843523B60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" y="-21767"/>
            <a:ext cx="12192001" cy="68797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469762" y="1888787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34862" y="2961937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8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634862" y="4206537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19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11EFA7BE-8BF9-4847-A670-5437CEF5C2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Elipse 15">
            <a:extLst>
              <a:ext uri="{FF2B5EF4-FFF2-40B4-BE49-F238E27FC236}">
                <a16:creationId xmlns:a16="http://schemas.microsoft.com/office/drawing/2014/main" id="{329039EC-CED5-46D4-ABF6-403B9D3BF6A7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5E67151C-5EB9-4976-A5E7-FDB22E209A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5157E0BF-BA99-4464-9A95-1BE2462D9593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28786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8BB4072-1E03-4D53-BD51-6BAA02C312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12765CBF-EFC0-47D2-9503-64520080675A}"/>
              </a:ext>
            </a:extLst>
          </p:cNvPr>
          <p:cNvSpPr/>
          <p:nvPr userDrawn="1"/>
        </p:nvSpPr>
        <p:spPr>
          <a:xfrm>
            <a:off x="2387600" y="22352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F0201F79-227F-4768-A150-118360034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52700" y="3308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6D8198AA-8095-4F58-82E5-61314538AF29}"/>
              </a:ext>
            </a:extLst>
          </p:cNvPr>
          <p:cNvSpPr txBox="1">
            <a:spLocks/>
          </p:cNvSpPr>
          <p:nvPr userDrawn="1"/>
        </p:nvSpPr>
        <p:spPr>
          <a:xfrm>
            <a:off x="2552700" y="4552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8714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 con datos exposi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Icono&#10;&#10;Descripción generada automáticamente">
            <a:extLst>
              <a:ext uri="{FF2B5EF4-FFF2-40B4-BE49-F238E27FC236}">
                <a16:creationId xmlns:a16="http://schemas.microsoft.com/office/drawing/2014/main" id="{E23158E7-C02C-472E-AEB5-65A3B4FA83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C15DC63-5A4C-45A5-AAAD-32D1D9A85B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72711" y="3082414"/>
            <a:ext cx="4381089" cy="498986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Nombres</a:t>
            </a:r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8050EE9C-2FF2-4EE2-A133-53DDA8A86095}"/>
              </a:ext>
            </a:extLst>
          </p:cNvPr>
          <p:cNvSpPr txBox="1">
            <a:spLocks/>
          </p:cNvSpPr>
          <p:nvPr userDrawn="1"/>
        </p:nvSpPr>
        <p:spPr>
          <a:xfrm>
            <a:off x="6972711" y="35904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>
                <a:solidFill>
                  <a:srgbClr val="7EB522"/>
                </a:solidFill>
              </a:rPr>
              <a:t>Apellidos</a:t>
            </a:r>
            <a:endParaRPr lang="es-CO">
              <a:solidFill>
                <a:srgbClr val="7EB522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2DC56496-194F-455C-9C84-CB948F99E903}"/>
              </a:ext>
            </a:extLst>
          </p:cNvPr>
          <p:cNvSpPr txBox="1">
            <a:spLocks/>
          </p:cNvSpPr>
          <p:nvPr userDrawn="1"/>
        </p:nvSpPr>
        <p:spPr>
          <a:xfrm>
            <a:off x="6972711" y="40349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correo@epm.com.co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A52E681F-67F2-40C1-B0DD-713317E43ED1}"/>
              </a:ext>
            </a:extLst>
          </p:cNvPr>
          <p:cNvSpPr txBox="1">
            <a:spLocks/>
          </p:cNvSpPr>
          <p:nvPr userDrawn="1"/>
        </p:nvSpPr>
        <p:spPr>
          <a:xfrm>
            <a:off x="6972711" y="45302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Teléfono: 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E8952C86-10D6-4A9B-BC55-A173BF8BC093}"/>
              </a:ext>
            </a:extLst>
          </p:cNvPr>
          <p:cNvSpPr txBox="1">
            <a:spLocks/>
          </p:cNvSpPr>
          <p:nvPr userDrawn="1"/>
        </p:nvSpPr>
        <p:spPr>
          <a:xfrm>
            <a:off x="996950" y="635000"/>
            <a:ext cx="5099050" cy="1524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rgbClr val="7EB522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8000">
                <a:solidFill>
                  <a:schemeClr val="bg1"/>
                </a:solidFill>
              </a:rPr>
              <a:t>¡Gracias!</a:t>
            </a:r>
            <a:endParaRPr lang="es-CO" sz="8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41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C7A16C5-620C-4180-9CA9-4498F31FB2E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3F9D0A4-C94B-4392-9891-A5B1F16DAE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2150" y="2997200"/>
            <a:ext cx="5727700" cy="1524000"/>
          </a:xfrm>
        </p:spPr>
        <p:txBody>
          <a:bodyPr anchor="b">
            <a:noAutofit/>
          </a:bodyPr>
          <a:lstStyle>
            <a:lvl1pPr algn="ctr">
              <a:defRPr sz="8800">
                <a:solidFill>
                  <a:srgbClr val="7EB522"/>
                </a:solidFill>
                <a:effectLst/>
              </a:defRPr>
            </a:lvl1pPr>
          </a:lstStyle>
          <a:p>
            <a:r>
              <a:rPr lang="es-ES"/>
              <a:t>¡Gracias!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72440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E06D98-BBBC-DAC4-B637-2BDCFAD2C9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462" y="1437231"/>
            <a:ext cx="10515600" cy="597401"/>
          </a:xfrm>
        </p:spPr>
        <p:txBody>
          <a:bodyPr>
            <a:normAutofit/>
          </a:bodyPr>
          <a:lstStyle>
            <a:lvl1pPr algn="ctr">
              <a:defRPr sz="4400">
                <a:solidFill>
                  <a:srgbClr val="92D050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/>
              <a:t>Título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BED8F9-3205-23FA-A21A-28D2F61F3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958" y="2189747"/>
            <a:ext cx="8590547" cy="3231022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46363"/>
                </a:solidFill>
                <a:latin typeface="Calibri regular"/>
              </a:defRPr>
            </a:lvl1pPr>
            <a:lvl2pPr>
              <a:defRPr sz="1400">
                <a:solidFill>
                  <a:srgbClr val="646363"/>
                </a:solidFill>
                <a:latin typeface="Calibri regular"/>
              </a:defRPr>
            </a:lvl2pPr>
            <a:lvl3pPr>
              <a:defRPr sz="1200">
                <a:solidFill>
                  <a:srgbClr val="646363"/>
                </a:solidFill>
                <a:latin typeface="Calibri regular"/>
              </a:defRPr>
            </a:lvl3pPr>
            <a:lvl4pPr>
              <a:defRPr sz="1100">
                <a:solidFill>
                  <a:srgbClr val="646363"/>
                </a:solidFill>
                <a:latin typeface="Calibri regular"/>
              </a:defRPr>
            </a:lvl4pPr>
            <a:lvl5pPr>
              <a:defRPr sz="1100">
                <a:solidFill>
                  <a:srgbClr val="646363"/>
                </a:solidFill>
                <a:latin typeface="Calibri regular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98C47FF6-1408-50BB-6502-76F0E125377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167919" y="142583"/>
            <a:ext cx="832570" cy="832570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844F919F-A7D7-6949-D789-A95AD85A7244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83600" y="6509279"/>
            <a:ext cx="3029181" cy="360753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7055B5E0-743D-1C13-EE65-75428B12719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>
            <a:off x="921518" y="995556"/>
            <a:ext cx="45719" cy="215531"/>
          </a:xfrm>
          <a:prstGeom prst="rect">
            <a:avLst/>
          </a:prstGeom>
        </p:spPr>
      </p:pic>
      <p:sp>
        <p:nvSpPr>
          <p:cNvPr id="11" name="Marcador de texto 3">
            <a:extLst>
              <a:ext uri="{FF2B5EF4-FFF2-40B4-BE49-F238E27FC236}">
                <a16:creationId xmlns:a16="http://schemas.microsoft.com/office/drawing/2014/main" id="{472C1CB5-BA97-84CF-7796-D594CBD73CCB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836611" y="201662"/>
            <a:ext cx="8810310" cy="535132"/>
          </a:xfrm>
        </p:spPr>
        <p:txBody>
          <a:bodyPr anchor="b"/>
          <a:lstStyle>
            <a:lvl1pPr marL="0" indent="0">
              <a:buNone/>
              <a:defRPr sz="2200">
                <a:solidFill>
                  <a:srgbClr val="7AD400"/>
                </a:solidFill>
                <a:latin typeface="Arial Rounded MT Bold" panose="020F07040305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Capitular</a:t>
            </a:r>
          </a:p>
        </p:txBody>
      </p:sp>
      <p:sp>
        <p:nvSpPr>
          <p:cNvPr id="14" name="Marcador de texto 3">
            <a:extLst>
              <a:ext uri="{FF2B5EF4-FFF2-40B4-BE49-F238E27FC236}">
                <a16:creationId xmlns:a16="http://schemas.microsoft.com/office/drawing/2014/main" id="{88BDC88B-48F7-CEBC-98B9-AF96AE4F7AFC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36612" y="766619"/>
            <a:ext cx="8810310" cy="284018"/>
          </a:xfrm>
        </p:spPr>
        <p:txBody>
          <a:bodyPr/>
          <a:lstStyle>
            <a:lvl1pPr marL="0" indent="0">
              <a:buNone/>
              <a:defRPr sz="1800">
                <a:solidFill>
                  <a:srgbClr val="7AD400"/>
                </a:solidFill>
                <a:latin typeface="Calibri bold italic" panose="020F07020304040A0204" pitchFamily="34" charset="0"/>
                <a:ea typeface="Calibri bold italic" panose="020F07020304040A0204" pitchFamily="34" charset="0"/>
                <a:cs typeface="Calibri bold italic" panose="020F07020304040A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Tema</a:t>
            </a:r>
          </a:p>
        </p:txBody>
      </p:sp>
    </p:spTree>
    <p:extLst>
      <p:ext uri="{BB962C8B-B14F-4D97-AF65-F5344CB8AC3E}">
        <p14:creationId xmlns:p14="http://schemas.microsoft.com/office/powerpoint/2010/main" val="979391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47693E7-6820-48AD-8011-C165795A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02" y="333171"/>
            <a:ext cx="9642987" cy="502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 capítulo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AB7D87-EEEB-408F-970F-9FEE2D15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716" y="1602658"/>
            <a:ext cx="9979742" cy="4129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661F5-42B5-4FE2-A48F-7863DDA74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402F4-E43F-465A-B6B5-0BD50B27A656}" type="datetimeFigureOut">
              <a:rPr lang="es-CO" smtClean="0"/>
              <a:t>10/04/2026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CD7C8D-8B9E-4482-BD97-7C7DD91C0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57A4CB-EE36-4020-9A88-F35C6DC86F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260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70" r:id="rId3"/>
    <p:sldLayoutId id="2147483672" r:id="rId4"/>
    <p:sldLayoutId id="2147483673" r:id="rId5"/>
    <p:sldLayoutId id="2147483674" r:id="rId6"/>
    <p:sldLayoutId id="2147483650" r:id="rId7"/>
    <p:sldLayoutId id="2147483652" r:id="rId8"/>
    <p:sldLayoutId id="2147483677" r:id="rId9"/>
    <p:sldLayoutId id="2147483651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8" r:id="rId18"/>
    <p:sldLayoutId id="2147483675" r:id="rId19"/>
    <p:sldLayoutId id="2147483671" r:id="rId20"/>
    <p:sldLayoutId id="2147483669" r:id="rId21"/>
    <p:sldLayoutId id="214748368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E7837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i="1" kern="1200">
          <a:solidFill>
            <a:srgbClr val="7EB52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Relationship Id="rId6" Type="http://schemas.openxmlformats.org/officeDocument/2006/relationships/chart" Target="../charts/chart2.xml"/><Relationship Id="rId5" Type="http://schemas.openxmlformats.org/officeDocument/2006/relationships/image" Target="../media/image36.png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pn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44.pn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887E13F-C06D-4E72-BFB8-D42A3F468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450" y="948280"/>
            <a:ext cx="5753621" cy="1079782"/>
          </a:xfrm>
        </p:spPr>
        <p:txBody>
          <a:bodyPr/>
          <a:lstStyle/>
          <a:p>
            <a:r>
              <a:rPr lang="es-CO" noProof="0" dirty="0">
                <a:solidFill>
                  <a:schemeClr val="bg1"/>
                </a:solidFill>
              </a:rPr>
              <a:t>Alumbrado Público</a:t>
            </a:r>
            <a:br>
              <a:rPr lang="es-CO" noProof="0" dirty="0">
                <a:solidFill>
                  <a:schemeClr val="bg1"/>
                </a:solidFill>
              </a:rPr>
            </a:br>
            <a:r>
              <a:rPr lang="es-CO" noProof="0" dirty="0">
                <a:solidFill>
                  <a:schemeClr val="bg1"/>
                </a:solidFill>
              </a:rPr>
              <a:t> Cartagena</a:t>
            </a:r>
          </a:p>
        </p:txBody>
      </p:sp>
      <p:sp>
        <p:nvSpPr>
          <p:cNvPr id="6" name="Subtítulo 5">
            <a:extLst>
              <a:ext uri="{FF2B5EF4-FFF2-40B4-BE49-F238E27FC236}">
                <a16:creationId xmlns:a16="http://schemas.microsoft.com/office/drawing/2014/main" id="{00547850-9781-4819-8DD9-A58AFC1C2B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O" noProof="0" dirty="0"/>
              <a:t>Ejecución Marzo 2026</a:t>
            </a:r>
          </a:p>
        </p:txBody>
      </p:sp>
    </p:spTree>
    <p:extLst>
      <p:ext uri="{BB962C8B-B14F-4D97-AF65-F5344CB8AC3E}">
        <p14:creationId xmlns:p14="http://schemas.microsoft.com/office/powerpoint/2010/main" val="625209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6611" y="201662"/>
            <a:ext cx="9811724" cy="535132"/>
          </a:xfrm>
        </p:spPr>
        <p:txBody>
          <a:bodyPr>
            <a:normAutofit/>
          </a:bodyPr>
          <a:lstStyle/>
          <a:p>
            <a:r>
              <a:rPr lang="es-CO" noProof="0" dirty="0"/>
              <a:t>GESTIÓN DEL MANTENIMIENTO –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B7C52ECC-0422-E62E-62E1-A69FD5D4DAF0}"/>
              </a:ext>
            </a:extLst>
          </p:cNvPr>
          <p:cNvSpPr txBox="1">
            <a:spLocks/>
          </p:cNvSpPr>
          <p:nvPr/>
        </p:nvSpPr>
        <p:spPr>
          <a:xfrm>
            <a:off x="674163" y="3921494"/>
            <a:ext cx="217001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El Cabrero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8BEBC961-44B4-50B1-8EB3-6A509F76CC0C}"/>
              </a:ext>
            </a:extLst>
          </p:cNvPr>
          <p:cNvSpPr txBox="1">
            <a:spLocks/>
          </p:cNvSpPr>
          <p:nvPr/>
        </p:nvSpPr>
        <p:spPr>
          <a:xfrm>
            <a:off x="5280345" y="3921494"/>
            <a:ext cx="1839431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La Candelaria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A484910-E033-C734-7461-43431E2A41EA}"/>
              </a:ext>
            </a:extLst>
          </p:cNvPr>
          <p:cNvSpPr txBox="1">
            <a:spLocks/>
          </p:cNvSpPr>
          <p:nvPr/>
        </p:nvSpPr>
        <p:spPr>
          <a:xfrm>
            <a:off x="7615010" y="3921494"/>
            <a:ext cx="183273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Ceballos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3B05FC5-3444-D13B-A50F-B5C570174CDB}"/>
              </a:ext>
            </a:extLst>
          </p:cNvPr>
          <p:cNvSpPr txBox="1"/>
          <p:nvPr/>
        </p:nvSpPr>
        <p:spPr>
          <a:xfrm>
            <a:off x="742223" y="3350735"/>
            <a:ext cx="25177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800" noProof="0" dirty="0"/>
              <a:t>La cantidad de luminarias en funcionamiento al mes de marzo fue del 99,1% aproximadamente, manteniendo un porcentaje de falla inferior al 3% desde el año 2021.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555F15D-B679-95C8-8F8B-D85B54A42EE6}"/>
              </a:ext>
            </a:extLst>
          </p:cNvPr>
          <p:cNvSpPr txBox="1"/>
          <p:nvPr/>
        </p:nvSpPr>
        <p:spPr>
          <a:xfrm>
            <a:off x="3937166" y="3363926"/>
            <a:ext cx="418645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800" noProof="0" dirty="0"/>
              <a:t>      En el mes de marzo se han atendido 516 solicitudes en un promedio de 30,4</a:t>
            </a:r>
            <a:endParaRPr lang="es-CO" sz="900" noProof="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F313900-2151-5E20-836D-3F3B1B93A93C}"/>
              </a:ext>
            </a:extLst>
          </p:cNvPr>
          <p:cNvSpPr txBox="1"/>
          <p:nvPr/>
        </p:nvSpPr>
        <p:spPr>
          <a:xfrm>
            <a:off x="8342619" y="3329649"/>
            <a:ext cx="28002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sz="800" noProof="0" dirty="0"/>
              <a:t>La distribución del tiempo en que se dio atención a las 516 solicitudes en el mes de marzo fue de un 48,5% de solicitudes atendidas en 24 horas; 34,4% atendidas en 48 horas; 11,9% atendidas en 72 horas; y 8,2 % atendidas en más de 72 horas.</a:t>
            </a:r>
            <a:endParaRPr lang="es-CO" sz="900" noProof="0" dirty="0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C7F2838A-59CB-4D47-A2BF-172FEB5395EA}"/>
              </a:ext>
            </a:extLst>
          </p:cNvPr>
          <p:cNvSpPr txBox="1">
            <a:spLocks/>
          </p:cNvSpPr>
          <p:nvPr/>
        </p:nvSpPr>
        <p:spPr>
          <a:xfrm>
            <a:off x="2855976" y="3932173"/>
            <a:ext cx="2114018" cy="58664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Jaime Morón</a:t>
            </a: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CA59192E-F316-62A2-1767-D80C81752CA7}"/>
              </a:ext>
            </a:extLst>
          </p:cNvPr>
          <p:cNvSpPr txBox="1">
            <a:spLocks/>
          </p:cNvSpPr>
          <p:nvPr/>
        </p:nvSpPr>
        <p:spPr>
          <a:xfrm>
            <a:off x="9731464" y="3940213"/>
            <a:ext cx="1817266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Troncal del norte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CD0027B-F9F2-7C44-E81C-31F3B1FC3F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54" y="4213454"/>
            <a:ext cx="1987431" cy="250831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E815C56-0B52-BBF9-24FF-4E5DE1CF0B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940" y="4215803"/>
            <a:ext cx="2034652" cy="250596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215BD76-3D69-F4F9-99D8-79719D25F2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459" y="4213454"/>
            <a:ext cx="1911931" cy="250596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BFA1D6B-EC4D-0C73-0239-93852BF2F0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400" y="4213454"/>
            <a:ext cx="1904533" cy="250596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A562547-131E-EF06-8DF5-14972360D2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819" y="4215803"/>
            <a:ext cx="1913658" cy="250361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9BE28C1-A2A5-58C5-E4B0-9119FE802B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611" y="1049562"/>
            <a:ext cx="2355605" cy="231328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4A569358-E4FB-43E0-CBA1-368ABC50B51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96" b="1052"/>
          <a:stretch>
            <a:fillRect/>
          </a:stretch>
        </p:blipFill>
        <p:spPr>
          <a:xfrm>
            <a:off x="3629025" y="1078917"/>
            <a:ext cx="4291656" cy="2270433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B48C735E-3F57-4E20-FE76-82B9ED10935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42619" y="1085575"/>
            <a:ext cx="2889673" cy="227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95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07583" y="201662"/>
            <a:ext cx="9853020" cy="535132"/>
          </a:xfrm>
        </p:spPr>
        <p:txBody>
          <a:bodyPr>
            <a:normAutofit/>
          </a:bodyPr>
          <a:lstStyle/>
          <a:p>
            <a:r>
              <a:rPr lang="es-CO" noProof="0" dirty="0"/>
              <a:t>GESTIÓN DEL EJECUCION MODERNIZACIÓN – CARTAGENA 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639654" y="1249903"/>
            <a:ext cx="3525915" cy="548123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Alumbrado Arquitectónico </a:t>
            </a: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Plaza De Toros</a:t>
            </a: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4689130" y="1331670"/>
            <a:ext cx="3375996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6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Parque De La Marina</a:t>
            </a:r>
          </a:p>
        </p:txBody>
      </p:sp>
      <p:sp>
        <p:nvSpPr>
          <p:cNvPr id="29" name="Título 1">
            <a:extLst>
              <a:ext uri="{FF2B5EF4-FFF2-40B4-BE49-F238E27FC236}">
                <a16:creationId xmlns:a16="http://schemas.microsoft.com/office/drawing/2014/main" id="{B7F7642D-18E0-483E-112B-F6DB77E45F31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E5BCAE0C-E9BA-C481-6B0C-11FB13409EB7}"/>
              </a:ext>
            </a:extLst>
          </p:cNvPr>
          <p:cNvGrpSpPr/>
          <p:nvPr/>
        </p:nvGrpSpPr>
        <p:grpSpPr>
          <a:xfrm>
            <a:off x="8385926" y="1275044"/>
            <a:ext cx="3695886" cy="5353749"/>
            <a:chOff x="8038520" y="1223889"/>
            <a:chExt cx="4128079" cy="5542214"/>
          </a:xfrm>
        </p:grpSpPr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306CF443-1B0F-8FEC-D7A8-C83B5EE92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08199" y="1327920"/>
              <a:ext cx="3988175" cy="5353817"/>
            </a:xfrm>
            <a:prstGeom prst="round2DiagRect">
              <a:avLst>
                <a:gd name="adj1" fmla="val 18578"/>
                <a:gd name="adj2" fmla="val 0"/>
              </a:avLst>
            </a:prstGeom>
          </p:spPr>
        </p:pic>
        <p:sp>
          <p:nvSpPr>
            <p:cNvPr id="27" name="Gráfico 6">
              <a:extLst>
                <a:ext uri="{FF2B5EF4-FFF2-40B4-BE49-F238E27FC236}">
                  <a16:creationId xmlns:a16="http://schemas.microsoft.com/office/drawing/2014/main" id="{B0F76B68-193C-6E1D-712A-4DA1F6492D6A}"/>
                </a:ext>
              </a:extLst>
            </p:cNvPr>
            <p:cNvSpPr/>
            <p:nvPr/>
          </p:nvSpPr>
          <p:spPr>
            <a:xfrm>
              <a:off x="8038520" y="1223889"/>
              <a:ext cx="4128079" cy="5542214"/>
            </a:xfrm>
            <a:custGeom>
              <a:avLst/>
              <a:gdLst>
                <a:gd name="connsiteX0" fmla="*/ 514709 w 3666506"/>
                <a:gd name="connsiteY0" fmla="*/ 0 h 2775650"/>
                <a:gd name="connsiteX1" fmla="*/ 3636246 w 3666506"/>
                <a:gd name="connsiteY1" fmla="*/ 0 h 2775650"/>
                <a:gd name="connsiteX2" fmla="*/ 3666507 w 3666506"/>
                <a:gd name="connsiteY2" fmla="*/ 30261 h 2775650"/>
                <a:gd name="connsiteX3" fmla="*/ 3666507 w 3666506"/>
                <a:gd name="connsiteY3" fmla="*/ 2260997 h 2775650"/>
                <a:gd name="connsiteX4" fmla="*/ 3151852 w 3666506"/>
                <a:gd name="connsiteY4" fmla="*/ 2775651 h 2775650"/>
                <a:gd name="connsiteX5" fmla="*/ 30261 w 3666506"/>
                <a:gd name="connsiteY5" fmla="*/ 2775651 h 2775650"/>
                <a:gd name="connsiteX6" fmla="*/ 0 w 3666506"/>
                <a:gd name="connsiteY6" fmla="*/ 2745390 h 2775650"/>
                <a:gd name="connsiteX7" fmla="*/ 0 w 3666506"/>
                <a:gd name="connsiteY7" fmla="*/ 514654 h 2775650"/>
                <a:gd name="connsiteX8" fmla="*/ 514654 w 3666506"/>
                <a:gd name="connsiteY8" fmla="*/ 0 h 277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6506" h="2775650">
                  <a:moveTo>
                    <a:pt x="514709" y="0"/>
                  </a:moveTo>
                  <a:lnTo>
                    <a:pt x="3636246" y="0"/>
                  </a:lnTo>
                  <a:cubicBezTo>
                    <a:pt x="3652942" y="0"/>
                    <a:pt x="3666507" y="13565"/>
                    <a:pt x="3666507" y="30261"/>
                  </a:cubicBezTo>
                  <a:lnTo>
                    <a:pt x="3666507" y="2260997"/>
                  </a:lnTo>
                  <a:cubicBezTo>
                    <a:pt x="3666507" y="2545042"/>
                    <a:pt x="3435898" y="2775651"/>
                    <a:pt x="3151852" y="2775651"/>
                  </a:cubicBezTo>
                  <a:lnTo>
                    <a:pt x="30261" y="2775651"/>
                  </a:lnTo>
                  <a:cubicBezTo>
                    <a:pt x="13565" y="2775651"/>
                    <a:pt x="0" y="2762086"/>
                    <a:pt x="0" y="2745390"/>
                  </a:cubicBezTo>
                  <a:lnTo>
                    <a:pt x="0" y="514654"/>
                  </a:lnTo>
                  <a:cubicBezTo>
                    <a:pt x="0" y="230609"/>
                    <a:pt x="230609" y="0"/>
                    <a:pt x="514654" y="0"/>
                  </a:cubicBezTo>
                  <a:close/>
                </a:path>
              </a:pathLst>
            </a:custGeom>
            <a:noFill/>
            <a:ln w="10638" cap="rnd">
              <a:solidFill>
                <a:srgbClr val="7AD4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s-CO" noProof="0" dirty="0"/>
            </a:p>
          </p:txBody>
        </p:sp>
      </p:grp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36C9186B-93BE-8453-55B5-A56E3B70AF41}"/>
              </a:ext>
            </a:extLst>
          </p:cNvPr>
          <p:cNvSpPr/>
          <p:nvPr/>
        </p:nvSpPr>
        <p:spPr>
          <a:xfrm>
            <a:off x="334052" y="1275044"/>
            <a:ext cx="8041849" cy="5269058"/>
          </a:xfrm>
          <a:prstGeom prst="roundRect">
            <a:avLst>
              <a:gd name="adj" fmla="val 407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F9D44127-5A80-75FE-4D72-5999FA1743D8}"/>
              </a:ext>
            </a:extLst>
          </p:cNvPr>
          <p:cNvSpPr/>
          <p:nvPr/>
        </p:nvSpPr>
        <p:spPr>
          <a:xfrm>
            <a:off x="8652679" y="5342022"/>
            <a:ext cx="3132253" cy="1191688"/>
          </a:xfrm>
          <a:prstGeom prst="roundRect">
            <a:avLst>
              <a:gd name="adj" fmla="val 39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CO" sz="1100" b="1" noProof="0" dirty="0">
                <a:solidFill>
                  <a:srgbClr val="92D050"/>
                </a:solidFill>
              </a:rPr>
              <a:t>95,17% </a:t>
            </a:r>
            <a:r>
              <a:rPr lang="es-CO" sz="1100" noProof="0" dirty="0">
                <a:solidFill>
                  <a:schemeClr val="tx1"/>
                </a:solidFill>
              </a:rPr>
              <a:t>Porcentaje</a:t>
            </a:r>
            <a:r>
              <a:rPr lang="es-CO" sz="1100" noProof="0" dirty="0"/>
              <a:t> de Luminarias Modernizadas Equivalente a 64.349</a:t>
            </a:r>
          </a:p>
          <a:p>
            <a:pPr algn="just"/>
            <a:r>
              <a:rPr lang="es-CO" sz="1100" b="1" noProof="0" dirty="0">
                <a:solidFill>
                  <a:schemeClr val="accent6">
                    <a:lumMod val="75000"/>
                  </a:schemeClr>
                </a:solidFill>
              </a:rPr>
              <a:t>4,84% </a:t>
            </a:r>
            <a:r>
              <a:rPr lang="es-CO" sz="1100" noProof="0" dirty="0"/>
              <a:t>Porcentaje de Luminarias Pendientes Por Modernizar Equivalente a 3272.</a:t>
            </a:r>
            <a:br>
              <a:rPr lang="es-CO" sz="1100" noProof="0" dirty="0"/>
            </a:br>
            <a:r>
              <a:rPr lang="es-CO" sz="1100" noProof="0" dirty="0"/>
              <a:t>Se mantienen estos porcentajes, puesto a que lo ejecutado actualmente representan puntos luminoso nuevos.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866AA02-6038-F9A3-0758-C05861845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8403" y="1684942"/>
            <a:ext cx="2154543" cy="1998868"/>
          </a:xfrm>
          <a:prstGeom prst="round2Diag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BFA62AF-1423-7A42-736C-8A7384EA6D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130" y="1881265"/>
            <a:ext cx="3375995" cy="421999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E0AB093-3F0E-9F16-9932-CB69606C61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55" y="1881266"/>
            <a:ext cx="3525916" cy="421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6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200B1-6472-3B48-138E-68C032C33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62DC1ED3-F1EA-3187-F929-40B434A8CAB7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758487" y="-24714"/>
            <a:ext cx="9853020" cy="535132"/>
          </a:xfrm>
        </p:spPr>
        <p:txBody>
          <a:bodyPr>
            <a:normAutofit/>
          </a:bodyPr>
          <a:lstStyle/>
          <a:p>
            <a:r>
              <a:rPr lang="es-CO" noProof="0" dirty="0"/>
              <a:t>GESTIÓN DEL EJECUCION MODERNIZACIÓN – CARTAGENA 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0E2F9E02-E843-3A71-26E3-8CB3C6612D76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787517" y="476647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17D1AC3E-C5B1-C770-FD8E-F1CF307E6186}"/>
              </a:ext>
            </a:extLst>
          </p:cNvPr>
          <p:cNvSpPr txBox="1">
            <a:spLocks/>
          </p:cNvSpPr>
          <p:nvPr/>
        </p:nvSpPr>
        <p:spPr>
          <a:xfrm>
            <a:off x="3273213" y="415465"/>
            <a:ext cx="4823569" cy="653893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20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Alumbrado Arquitectónico Muralla Fase 2</a:t>
            </a:r>
          </a:p>
        </p:txBody>
      </p:sp>
      <p:sp>
        <p:nvSpPr>
          <p:cNvPr id="29" name="Título 1">
            <a:extLst>
              <a:ext uri="{FF2B5EF4-FFF2-40B4-BE49-F238E27FC236}">
                <a16:creationId xmlns:a16="http://schemas.microsoft.com/office/drawing/2014/main" id="{875E61F2-985D-025F-3152-C8FC19688775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CO" sz="1600" noProof="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230E9B68-9FD6-573E-4A30-A3683283FC30}"/>
              </a:ext>
            </a:extLst>
          </p:cNvPr>
          <p:cNvSpPr/>
          <p:nvPr/>
        </p:nvSpPr>
        <p:spPr>
          <a:xfrm>
            <a:off x="360947" y="693471"/>
            <a:ext cx="11378769" cy="5972024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pic>
        <p:nvPicPr>
          <p:cNvPr id="3" name="Imagen 2" descr="Interfaz de usuario gráfica, Sitio web&#10;&#10;El contenido generado por IA puede ser incorrecto.">
            <a:extLst>
              <a:ext uri="{FF2B5EF4-FFF2-40B4-BE49-F238E27FC236}">
                <a16:creationId xmlns:a16="http://schemas.microsoft.com/office/drawing/2014/main" id="{5D885FE8-5CFB-09B9-426C-429DCA824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58" y="1118281"/>
            <a:ext cx="4389645" cy="5487056"/>
          </a:xfrm>
          <a:prstGeom prst="rect">
            <a:avLst/>
          </a:prstGeom>
        </p:spPr>
      </p:pic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7E34DABB-7668-4CC2-99E7-561570907DE4}"/>
              </a:ext>
              <a:ext uri="{147F2762-F138-4A5C-976F-8EAC2B608ADB}">
                <a16:predDERef xmlns:a16="http://schemas.microsoft.com/office/drawing/2014/main" pred="{10BEBC56-5417-844E-2370-CEA651F3E0A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6795438"/>
              </p:ext>
            </p:extLst>
          </p:nvPr>
        </p:nvGraphicFramePr>
        <p:xfrm>
          <a:off x="5067336" y="3287060"/>
          <a:ext cx="6580524" cy="2870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58">
            <a:extLst>
              <a:ext uri="{FF2B5EF4-FFF2-40B4-BE49-F238E27FC236}">
                <a16:creationId xmlns:a16="http://schemas.microsoft.com/office/drawing/2014/main" id="{F464747E-C229-17AC-D70F-F1C8BE25B1AC}"/>
              </a:ext>
            </a:extLst>
          </p:cNvPr>
          <p:cNvSpPr txBox="1"/>
          <p:nvPr/>
        </p:nvSpPr>
        <p:spPr>
          <a:xfrm>
            <a:off x="9691280" y="912114"/>
            <a:ext cx="1673698" cy="254137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>
            <a:defPPr>
              <a:defRPr lang="en-US"/>
            </a:defPPr>
            <a:lvl1pPr marL="0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indent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fld id="{D705093F-367C-403D-B594-B987D6D43AD4}" type="TxLink">
              <a:rPr lang="es-CO" sz="1400" b="1" i="0" u="none" strike="noStrike" noProof="0" smtClean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pPr>
                <a:lnSpc>
                  <a:spcPct val="90000"/>
                </a:lnSpc>
              </a:pPr>
              <a:t>% Avance General</a:t>
            </a:fld>
            <a:endParaRPr lang="es-CO" sz="4000" b="1" noProof="0" dirty="0">
              <a:solidFill>
                <a:schemeClr val="bg1"/>
              </a:solidFill>
              <a:latin typeface="Calibri (Cuerpo)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FA7E032E-C699-A335-C67C-CBBAD0CBDA5D}"/>
              </a:ext>
            </a:extLst>
          </p:cNvPr>
          <p:cNvGrpSpPr/>
          <p:nvPr/>
        </p:nvGrpSpPr>
        <p:grpSpPr>
          <a:xfrm>
            <a:off x="9553379" y="1166251"/>
            <a:ext cx="2094481" cy="1993134"/>
            <a:chOff x="9553379" y="1150566"/>
            <a:chExt cx="2094481" cy="1993134"/>
          </a:xfrm>
        </p:grpSpPr>
        <p:sp>
          <p:nvSpPr>
            <p:cNvPr id="11" name="Rectangle: Rounded Corners 31">
              <a:extLst>
                <a:ext uri="{FF2B5EF4-FFF2-40B4-BE49-F238E27FC236}">
                  <a16:creationId xmlns:a16="http://schemas.microsoft.com/office/drawing/2014/main" id="{4F38BB21-6977-994F-BCD3-A3AC3156F02F}"/>
                </a:ext>
              </a:extLst>
            </p:cNvPr>
            <p:cNvSpPr/>
            <p:nvPr/>
          </p:nvSpPr>
          <p:spPr>
            <a:xfrm>
              <a:off x="9553379" y="1150566"/>
              <a:ext cx="2094481" cy="1993134"/>
            </a:xfrm>
            <a:prstGeom prst="roundRect">
              <a:avLst>
                <a:gd name="adj" fmla="val 10930"/>
              </a:avLst>
            </a:prstGeom>
            <a:gradFill>
              <a:gsLst>
                <a:gs pos="0">
                  <a:srgbClr val="C5FFC5"/>
                </a:gs>
                <a:gs pos="93000">
                  <a:srgbClr val="00B050"/>
                </a:gs>
              </a:gsLst>
              <a:lin ang="13500000" scaled="1"/>
            </a:gradFill>
            <a:ln w="1270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CO" sz="2000" noProof="0" dirty="0"/>
            </a:p>
          </p:txBody>
        </p:sp>
        <p:sp>
          <p:nvSpPr>
            <p:cNvPr id="12" name="TextBox 57">
              <a:extLst>
                <a:ext uri="{FF2B5EF4-FFF2-40B4-BE49-F238E27FC236}">
                  <a16:creationId xmlns:a16="http://schemas.microsoft.com/office/drawing/2014/main" id="{BC931BFA-7CE9-8813-B4B2-3D237F70C26B}"/>
                </a:ext>
              </a:extLst>
            </p:cNvPr>
            <p:cNvSpPr txBox="1"/>
            <p:nvPr/>
          </p:nvSpPr>
          <p:spPr>
            <a:xfrm>
              <a:off x="9682701" y="2679023"/>
              <a:ext cx="1478546" cy="42111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90000"/>
                </a:lnSpc>
              </a:pPr>
              <a:fld id="{C8D1EDA3-B149-4612-8465-D375A0B943ED}" type="TxLink">
                <a:rPr lang="es-CO" sz="1000" b="0" i="0" u="none" strike="noStrike" noProof="0" smtClean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pPr>
                  <a:lnSpc>
                    <a:spcPct val="90000"/>
                  </a:lnSpc>
                </a:pPr>
                <a:t> (avance por cumplimiento, no por unidades)</a:t>
              </a:fld>
              <a:endParaRPr lang="es-CO" sz="800" noProof="0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59">
              <a:extLst>
                <a:ext uri="{FF2B5EF4-FFF2-40B4-BE49-F238E27FC236}">
                  <a16:creationId xmlns:a16="http://schemas.microsoft.com/office/drawing/2014/main" id="{8AA984A7-AB38-051A-17C0-121C37A37607}"/>
                </a:ext>
              </a:extLst>
            </p:cNvPr>
            <p:cNvSpPr txBox="1"/>
            <p:nvPr/>
          </p:nvSpPr>
          <p:spPr>
            <a:xfrm>
              <a:off x="9687076" y="1170182"/>
              <a:ext cx="1236456" cy="2593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 defTabSz="1218987" rtl="0" eaLnBrk="1" latinLnBrk="0" hangingPunct="1">
                <a:lnSpc>
                  <a:spcPct val="90000"/>
                </a:lnSpc>
              </a:pPr>
              <a:fld id="{FFF0BD45-60C5-48DC-9E10-E2A0FFC77131}" type="TxLink">
                <a:rPr lang="es-CO" sz="1800" b="1" i="0" u="none" strike="noStrike" kern="1200" noProof="0" smtClean="0">
                  <a:solidFill>
                    <a:schemeClr val="tx1"/>
                  </a:solidFill>
                  <a:latin typeface="Calibri (Cuerpo)"/>
                  <a:ea typeface="Calibri"/>
                  <a:cs typeface="Calibri"/>
                </a:rPr>
                <a:pPr marL="0" indent="0" algn="l" defTabSz="1218987" rtl="0" eaLnBrk="1" latinLnBrk="0" hangingPunct="1">
                  <a:lnSpc>
                    <a:spcPct val="90000"/>
                  </a:lnSpc>
                </a:pPr>
                <a:t>82,82%</a:t>
              </a:fld>
              <a:endParaRPr lang="es-CO" sz="1800" b="1" i="0" u="none" strike="noStrike" kern="1200" noProof="0" dirty="0">
                <a:solidFill>
                  <a:schemeClr val="tx1"/>
                </a:solidFill>
                <a:latin typeface="Calibri (Cuerpo)"/>
                <a:ea typeface="Calibri"/>
                <a:cs typeface="Calibri"/>
              </a:endParaRPr>
            </a:p>
          </p:txBody>
        </p:sp>
        <p:sp>
          <p:nvSpPr>
            <p:cNvPr id="17" name="TextBox 58">
              <a:extLst>
                <a:ext uri="{FF2B5EF4-FFF2-40B4-BE49-F238E27FC236}">
                  <a16:creationId xmlns:a16="http://schemas.microsoft.com/office/drawing/2014/main" id="{BA362254-398F-4AC4-B7C6-C276C0FB555E}"/>
                </a:ext>
              </a:extLst>
            </p:cNvPr>
            <p:cNvSpPr txBox="1"/>
            <p:nvPr/>
          </p:nvSpPr>
          <p:spPr>
            <a:xfrm>
              <a:off x="9671278" y="1781108"/>
              <a:ext cx="1681160" cy="25556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90000"/>
                </a:lnSpc>
              </a:pPr>
              <a:fld id="{65E272C0-ABAF-49D9-995D-798548A2C775}" type="TxLink">
                <a:rPr lang="es-CO" sz="1800" b="1" i="0" u="none" strike="noStrike" noProof="0" smtClean="0">
                  <a:solidFill>
                    <a:schemeClr val="tx1"/>
                  </a:solidFill>
                  <a:latin typeface="Calibri"/>
                  <a:ea typeface="Calibri"/>
                  <a:cs typeface="Calibri"/>
                </a:rPr>
                <a:pPr>
                  <a:lnSpc>
                    <a:spcPct val="90000"/>
                  </a:lnSpc>
                </a:pPr>
                <a:t>76,78%</a:t>
              </a:fld>
              <a:endParaRPr lang="es-CO" sz="4800" b="1" noProof="0" dirty="0">
                <a:solidFill>
                  <a:schemeClr val="tx1"/>
                </a:solidFill>
                <a:latin typeface="Calibri (Cuerpo)"/>
              </a:endParaRPr>
            </a:p>
          </p:txBody>
        </p:sp>
        <p:sp>
          <p:nvSpPr>
            <p:cNvPr id="19" name="TextBox 58">
              <a:extLst>
                <a:ext uri="{FF2B5EF4-FFF2-40B4-BE49-F238E27FC236}">
                  <a16:creationId xmlns:a16="http://schemas.microsoft.com/office/drawing/2014/main" id="{24D3F3CD-B731-43EB-AF58-9225ABE7BB7B}"/>
                </a:ext>
              </a:extLst>
            </p:cNvPr>
            <p:cNvSpPr txBox="1"/>
            <p:nvPr/>
          </p:nvSpPr>
          <p:spPr>
            <a:xfrm>
              <a:off x="9690995" y="2331831"/>
              <a:ext cx="1669968" cy="25580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90000"/>
                </a:lnSpc>
              </a:pPr>
              <a:fld id="{2A3FD74B-B329-4E23-8DAC-36EBA0740396}" type="TxLink">
                <a:rPr lang="es-CO" sz="1800" b="1" i="0" u="none" strike="noStrike" noProof="0" smtClean="0">
                  <a:solidFill>
                    <a:schemeClr val="tx1"/>
                  </a:solidFill>
                  <a:latin typeface="Calibri (Cuerpo)"/>
                  <a:ea typeface="Calibri"/>
                  <a:cs typeface="Calibri"/>
                </a:rPr>
                <a:pPr>
                  <a:lnSpc>
                    <a:spcPct val="90000"/>
                  </a:lnSpc>
                </a:pPr>
                <a:t>49,40%</a:t>
              </a:fld>
              <a:endParaRPr lang="es-CO" sz="3200" b="1" noProof="0" dirty="0">
                <a:solidFill>
                  <a:schemeClr val="tx1"/>
                </a:solidFill>
                <a:latin typeface="Calibri (Cuerpo)"/>
              </a:endParaRPr>
            </a:p>
          </p:txBody>
        </p:sp>
        <p:sp>
          <p:nvSpPr>
            <p:cNvPr id="20" name="TextBox 59">
              <a:extLst>
                <a:ext uri="{FF2B5EF4-FFF2-40B4-BE49-F238E27FC236}">
                  <a16:creationId xmlns:a16="http://schemas.microsoft.com/office/drawing/2014/main" id="{EF0E8AB0-9833-49D8-8BAD-B081F6CA33CA}"/>
                </a:ext>
              </a:extLst>
            </p:cNvPr>
            <p:cNvSpPr txBox="1"/>
            <p:nvPr/>
          </p:nvSpPr>
          <p:spPr>
            <a:xfrm>
              <a:off x="9639735" y="1459458"/>
              <a:ext cx="1991874" cy="37954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90000"/>
                </a:lnSpc>
              </a:pPr>
              <a:fld id="{7A053F09-78D8-4670-B9F6-899A14D4E16B}" type="TxLink">
                <a:rPr lang="es-CO" sz="1400" b="1" i="0" u="none" strike="noStrike" noProof="0" smtClean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pPr>
                  <a:lnSpc>
                    <a:spcPct val="90000"/>
                  </a:lnSpc>
                </a:pPr>
                <a:t>% Total Sin tendales</a:t>
              </a:fld>
              <a:endParaRPr lang="es-CO" sz="1800" b="1" noProof="0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59">
              <a:extLst>
                <a:ext uri="{FF2B5EF4-FFF2-40B4-BE49-F238E27FC236}">
                  <a16:creationId xmlns:a16="http://schemas.microsoft.com/office/drawing/2014/main" id="{59FDDDB0-B290-4D15-9B52-902558A5094B}"/>
                </a:ext>
              </a:extLst>
            </p:cNvPr>
            <p:cNvSpPr txBox="1"/>
            <p:nvPr/>
          </p:nvSpPr>
          <p:spPr>
            <a:xfrm>
              <a:off x="9616602" y="2020889"/>
              <a:ext cx="1903632" cy="38845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>
              <a:defPPr>
                <a:defRPr lang="en-US"/>
              </a:defPPr>
              <a:lvl1pPr marL="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indent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90000"/>
                </a:lnSpc>
              </a:pPr>
              <a:fld id="{66F8C28C-B80B-4D06-B973-C1EC82A744E0}" type="TxLink">
                <a:rPr lang="es-CO" sz="1400" b="1" i="0" u="none" strike="noStrike" noProof="0" smtClean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pPr>
                  <a:lnSpc>
                    <a:spcPct val="90000"/>
                  </a:lnSpc>
                </a:pPr>
                <a:t>% Tramos terminados</a:t>
              </a:fld>
              <a:endParaRPr lang="es-CO" sz="1400" b="1" noProof="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7" name="Imagen 26">
            <a:extLst>
              <a:ext uri="{FF2B5EF4-FFF2-40B4-BE49-F238E27FC236}">
                <a16:creationId xmlns:a16="http://schemas.microsoft.com/office/drawing/2014/main" id="{6A6830B2-795C-2059-7AB6-5A4AFC1EAC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9466" y="1642972"/>
            <a:ext cx="1054915" cy="1262291"/>
          </a:xfrm>
          <a:prstGeom prst="rect">
            <a:avLst/>
          </a:prstGeom>
        </p:spPr>
      </p:pic>
      <p:graphicFrame>
        <p:nvGraphicFramePr>
          <p:cNvPr id="28" name="Gráfico 27">
            <a:extLst>
              <a:ext uri="{FF2B5EF4-FFF2-40B4-BE49-F238E27FC236}">
                <a16:creationId xmlns:a16="http://schemas.microsoft.com/office/drawing/2014/main" id="{B4904695-101A-2279-F03F-086B80526F6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9792539"/>
              </p:ext>
            </p:extLst>
          </p:nvPr>
        </p:nvGraphicFramePr>
        <p:xfrm>
          <a:off x="5086823" y="1166251"/>
          <a:ext cx="3129959" cy="1977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564486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25B2A-9709-F7E7-56F3-2E722376E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79A243A8-F5E4-B33F-A5DF-D0890CA3BF81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6610" y="27852"/>
            <a:ext cx="8810310" cy="535132"/>
          </a:xfrm>
        </p:spPr>
        <p:txBody>
          <a:bodyPr/>
          <a:lstStyle/>
          <a:p>
            <a:r>
              <a:rPr lang="es-CO" noProof="0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C5535D7B-4800-648D-0F06-EBDE1589A85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1" y="59280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graphicFrame>
        <p:nvGraphicFramePr>
          <p:cNvPr id="3" name="Chart 1">
            <a:extLst>
              <a:ext uri="{FF2B5EF4-FFF2-40B4-BE49-F238E27FC236}">
                <a16:creationId xmlns:a16="http://schemas.microsoft.com/office/drawing/2014/main" id="{DFA38781-CD82-4570-9BE5-509A14A341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412048"/>
              </p:ext>
            </p:extLst>
          </p:nvPr>
        </p:nvGraphicFramePr>
        <p:xfrm>
          <a:off x="632285" y="876827"/>
          <a:ext cx="10664977" cy="2750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9979763"/>
              </p:ext>
            </p:extLst>
          </p:nvPr>
        </p:nvGraphicFramePr>
        <p:xfrm>
          <a:off x="824225" y="3627782"/>
          <a:ext cx="10473037" cy="2929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874284B3-389A-9DB3-C932-35D12A46C554}"/>
              </a:ext>
            </a:extLst>
          </p:cNvPr>
          <p:cNvSpPr/>
          <p:nvPr/>
        </p:nvSpPr>
        <p:spPr>
          <a:xfrm>
            <a:off x="360947" y="876827"/>
            <a:ext cx="11378769" cy="5762098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</p:spTree>
    <p:extLst>
      <p:ext uri="{BB962C8B-B14F-4D97-AF65-F5344CB8AC3E}">
        <p14:creationId xmlns:p14="http://schemas.microsoft.com/office/powerpoint/2010/main" val="46034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D9317-6CAF-6D6F-0E26-121F0DE9B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0EA8F30E-F348-25EE-272A-4E8A19CED394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6610" y="27852"/>
            <a:ext cx="8810310" cy="535132"/>
          </a:xfrm>
        </p:spPr>
        <p:txBody>
          <a:bodyPr/>
          <a:lstStyle/>
          <a:p>
            <a:r>
              <a:rPr lang="es-CO" noProof="0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D5770AE1-38FF-93D1-3194-6FEFEBF7B96B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1" y="59280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noProof="0" dirty="0"/>
              <a:t>ALUMBRADO PÚBLICO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047638A-366D-BD0B-3977-010C60CF15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957" r="18592"/>
          <a:stretch>
            <a:fillRect/>
          </a:stretch>
        </p:blipFill>
        <p:spPr>
          <a:xfrm>
            <a:off x="836610" y="1684383"/>
            <a:ext cx="2735032" cy="4708687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F961048C-90A7-87B8-2544-DF619D5005DA}"/>
              </a:ext>
            </a:extLst>
          </p:cNvPr>
          <p:cNvSpPr txBox="1">
            <a:spLocks/>
          </p:cNvSpPr>
          <p:nvPr/>
        </p:nvSpPr>
        <p:spPr>
          <a:xfrm>
            <a:off x="836610" y="1149251"/>
            <a:ext cx="2735032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4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Cobertura de nodos telegestión – Distrito de Cartagena.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24B8438-262B-8D0F-AB42-B23400A16BCB}"/>
              </a:ext>
            </a:extLst>
          </p:cNvPr>
          <p:cNvSpPr txBox="1"/>
          <p:nvPr/>
        </p:nvSpPr>
        <p:spPr>
          <a:xfrm>
            <a:off x="3887147" y="1684383"/>
            <a:ext cx="3576368" cy="517064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s-419" sz="1200" dirty="0"/>
              <a:t>•19_Av Santander</a:t>
            </a:r>
            <a:endParaRPr lang="es-CO" sz="1200" dirty="0"/>
          </a:p>
          <a:p>
            <a:r>
              <a:rPr lang="es-419" sz="1200" dirty="0"/>
              <a:t>•Transversal 54 Bomba El Amparo CAI Ceballos</a:t>
            </a:r>
            <a:endParaRPr lang="es-CO" sz="1200" dirty="0"/>
          </a:p>
          <a:p>
            <a:r>
              <a:rPr lang="es-419" sz="1200" dirty="0"/>
              <a:t>•134_ Troncal Del Norte</a:t>
            </a:r>
            <a:endParaRPr lang="es-CO" sz="1200" dirty="0"/>
          </a:p>
          <a:p>
            <a:r>
              <a:rPr lang="es-419" sz="1200" dirty="0"/>
              <a:t>•Bellavista</a:t>
            </a:r>
            <a:endParaRPr lang="es-CO" sz="1200" dirty="0"/>
          </a:p>
          <a:p>
            <a:r>
              <a:rPr lang="es-419" sz="1200" dirty="0"/>
              <a:t>•Bocachica</a:t>
            </a:r>
            <a:endParaRPr lang="es-CO" sz="1200" dirty="0"/>
          </a:p>
          <a:p>
            <a:r>
              <a:rPr lang="es-419" sz="1200" dirty="0"/>
              <a:t>•15_Av Crisanto Luque Manga A Bazurto</a:t>
            </a:r>
            <a:endParaRPr lang="es-CO" sz="1200" dirty="0"/>
          </a:p>
          <a:p>
            <a:r>
              <a:rPr lang="es-419" sz="1200" dirty="0"/>
              <a:t>•Cano Del Oro</a:t>
            </a:r>
            <a:endParaRPr lang="es-CO" sz="1200" dirty="0"/>
          </a:p>
          <a:p>
            <a:r>
              <a:rPr lang="es-419" sz="1200" dirty="0"/>
              <a:t>•01_Av Blas De Lezo / 19_Av Santander / Centro</a:t>
            </a:r>
            <a:endParaRPr lang="es-CO" sz="1200" dirty="0"/>
          </a:p>
          <a:p>
            <a:r>
              <a:rPr lang="es-419" sz="1200" dirty="0"/>
              <a:t>•62_Via Cerro De La Popa</a:t>
            </a:r>
            <a:endParaRPr lang="es-CO" sz="1200" dirty="0"/>
          </a:p>
          <a:p>
            <a:r>
              <a:rPr lang="es-419" sz="1200" dirty="0"/>
              <a:t>•03_Av Pedro De Heredia Tramo I</a:t>
            </a:r>
            <a:endParaRPr lang="es-CO" sz="1200" dirty="0"/>
          </a:p>
          <a:p>
            <a:r>
              <a:rPr lang="es-419" sz="1200" dirty="0"/>
              <a:t>•Cr1 Y Cll 70 Hasta Vía Al Mar</a:t>
            </a:r>
            <a:endParaRPr lang="es-CO" sz="1200" dirty="0"/>
          </a:p>
          <a:p>
            <a:r>
              <a:rPr lang="es-419" sz="1200" dirty="0"/>
              <a:t>•El Bosque</a:t>
            </a:r>
            <a:endParaRPr lang="es-CO" sz="1200" dirty="0"/>
          </a:p>
          <a:p>
            <a:r>
              <a:rPr lang="es-419" sz="1200" dirty="0"/>
              <a:t>•El Libertador</a:t>
            </a:r>
            <a:endParaRPr lang="es-CO" sz="1200" dirty="0"/>
          </a:p>
          <a:p>
            <a:r>
              <a:rPr lang="es-419" sz="1200" dirty="0"/>
              <a:t>•134_ Troncal Del Norte / 22_Via Al Mar Desde Tierrabaja Hasta Boquilla</a:t>
            </a:r>
            <a:endParaRPr lang="es-CO" sz="1200" dirty="0"/>
          </a:p>
          <a:p>
            <a:r>
              <a:rPr lang="es-419" sz="1200" dirty="0"/>
              <a:t>•Av. Cordialidad Puente Calicanto Villas De Aranjuez</a:t>
            </a:r>
            <a:endParaRPr lang="es-CO" sz="1200" dirty="0"/>
          </a:p>
          <a:p>
            <a:r>
              <a:rPr lang="es-419" sz="1200" dirty="0"/>
              <a:t>•07_Via Perimetral</a:t>
            </a:r>
            <a:endParaRPr lang="es-CO" sz="1200" dirty="0"/>
          </a:p>
          <a:p>
            <a:r>
              <a:rPr lang="es-419" sz="1200" dirty="0"/>
              <a:t>•Mamonal</a:t>
            </a:r>
            <a:endParaRPr lang="es-CO" sz="1200" dirty="0"/>
          </a:p>
          <a:p>
            <a:r>
              <a:rPr lang="es-419" sz="1200" dirty="0"/>
              <a:t>•19_Av Santander / Cr1 Y Cll 70 Hasta Vía Al Mar</a:t>
            </a:r>
            <a:endParaRPr lang="es-CO" sz="1200" dirty="0"/>
          </a:p>
          <a:p>
            <a:r>
              <a:rPr lang="es-419" sz="1200" dirty="0"/>
              <a:t>•Nelson Mandela</a:t>
            </a:r>
            <a:endParaRPr lang="es-CO" sz="1200" dirty="0"/>
          </a:p>
          <a:p>
            <a:r>
              <a:rPr lang="es-419" sz="1200" dirty="0"/>
              <a:t>•Olaya St.11 De Noviembre</a:t>
            </a:r>
            <a:endParaRPr lang="es-CO" sz="1200" dirty="0"/>
          </a:p>
          <a:p>
            <a:r>
              <a:rPr lang="es-419" sz="1200" dirty="0"/>
              <a:t>•Olaya Villa Olímpica</a:t>
            </a:r>
            <a:endParaRPr lang="es-CO" sz="1200" dirty="0"/>
          </a:p>
          <a:p>
            <a:r>
              <a:rPr lang="es-419" sz="1200" dirty="0"/>
              <a:t>•Punta Arenas</a:t>
            </a:r>
            <a:endParaRPr lang="es-CO" sz="1200" dirty="0"/>
          </a:p>
          <a:p>
            <a:r>
              <a:rPr lang="es-419" sz="1200" dirty="0"/>
              <a:t>•San Isidro</a:t>
            </a:r>
            <a:endParaRPr lang="es-CO" sz="1200" dirty="0"/>
          </a:p>
          <a:p>
            <a:r>
              <a:rPr lang="es-419" sz="1200" dirty="0"/>
              <a:t>•Tierra Bomba</a:t>
            </a:r>
            <a:endParaRPr lang="es-CO" sz="1200" dirty="0"/>
          </a:p>
          <a:p>
            <a:r>
              <a:rPr lang="es-419" sz="1200" dirty="0"/>
              <a:t>•Puerta De Hierro / Zona Industrial</a:t>
            </a:r>
            <a:endParaRPr lang="es-CO" sz="1200" dirty="0"/>
          </a:p>
          <a:p>
            <a:endParaRPr lang="es-CO" dirty="0"/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5C0A78EE-F988-3BD9-31F0-B45CF7F6FF70}"/>
              </a:ext>
            </a:extLst>
          </p:cNvPr>
          <p:cNvSpPr txBox="1">
            <a:spLocks/>
          </p:cNvSpPr>
          <p:nvPr/>
        </p:nvSpPr>
        <p:spPr>
          <a:xfrm>
            <a:off x="3960810" y="1190670"/>
            <a:ext cx="2735032" cy="493713"/>
          </a:xfrm>
          <a:prstGeom prst="rect">
            <a:avLst/>
          </a:prstGeom>
        </p:spPr>
        <p:txBody>
          <a:bodyPr anchor="t"/>
          <a:lstStyle>
            <a:defPPr>
              <a:defRPr lang="es-CO"/>
            </a:defPPr>
            <a:lvl1pPr algn="ctr" defTabSz="6858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 b="1" baseline="0">
                <a:solidFill>
                  <a:srgbClr val="5DBF0C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s-CO" dirty="0"/>
              <a:t>Sector / Vía de Referencia</a:t>
            </a:r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CE119A1F-DA81-2747-467F-8896E60B2AE4}"/>
              </a:ext>
            </a:extLst>
          </p:cNvPr>
          <p:cNvSpPr/>
          <p:nvPr/>
        </p:nvSpPr>
        <p:spPr>
          <a:xfrm>
            <a:off x="314911" y="876827"/>
            <a:ext cx="6933614" cy="5788668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1044AFF2-8B1A-35D0-7734-EFF3428EE2FF}"/>
              </a:ext>
            </a:extLst>
          </p:cNvPr>
          <p:cNvSpPr/>
          <p:nvPr/>
        </p:nvSpPr>
        <p:spPr>
          <a:xfrm>
            <a:off x="7319036" y="876827"/>
            <a:ext cx="4036353" cy="5788668"/>
          </a:xfrm>
          <a:prstGeom prst="roundRect">
            <a:avLst>
              <a:gd name="adj" fmla="val 2666"/>
            </a:avLst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s-CO" noProof="0" dirty="0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0129A706-315A-AB8E-04AC-1692790260B5}"/>
              </a:ext>
            </a:extLst>
          </p:cNvPr>
          <p:cNvSpPr txBox="1">
            <a:spLocks/>
          </p:cNvSpPr>
          <p:nvPr/>
        </p:nvSpPr>
        <p:spPr>
          <a:xfrm>
            <a:off x="7319036" y="1056697"/>
            <a:ext cx="664845" cy="289024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CO" sz="1400" noProof="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Varios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3B5C3914-420C-E994-4D25-A2AE4504D4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9"/>
          <a:stretch>
            <a:fillRect/>
          </a:stretch>
        </p:blipFill>
        <p:spPr>
          <a:xfrm>
            <a:off x="9805061" y="2910453"/>
            <a:ext cx="1475056" cy="177658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20C063F8-4B72-E5FD-6E4A-4825F393A7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4056" y="1442254"/>
            <a:ext cx="1896061" cy="1422046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15D04153-AA68-A796-B938-1D8DC60EFD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117" y="2919708"/>
            <a:ext cx="2356433" cy="1767325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1BDF82CF-43A9-D37A-24CA-394257350F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188" y="4811578"/>
            <a:ext cx="1317929" cy="1629512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71F026AE-4E99-1484-2881-EF6460969C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153" y="4811576"/>
            <a:ext cx="1221524" cy="1628698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357B3ECD-DDED-8820-07C8-24E09DEFD5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117" y="1442254"/>
            <a:ext cx="1896061" cy="1422046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86047171-0E91-963F-25E2-9CDC2B8A75E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117" y="4811578"/>
            <a:ext cx="1221525" cy="1628700"/>
          </a:xfrm>
          <a:prstGeom prst="rect">
            <a:avLst/>
          </a:prstGeom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E3C1674A-6965-B709-E5A2-DEA69A6629D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249" y="4819901"/>
            <a:ext cx="361950" cy="180975"/>
          </a:xfrm>
          <a:prstGeom prst="rect">
            <a:avLst/>
          </a:pr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0DB9D836-2206-493B-8AA6-929DFB52136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983" y="4907181"/>
            <a:ext cx="361950" cy="180975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ADF05CEB-75A5-3EAB-25FB-5006D27C74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843" y="4864176"/>
            <a:ext cx="361950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101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66E561-0043-42FE-AE35-23A1F0E4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3850" y="2425165"/>
            <a:ext cx="4533427" cy="304157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CO" sz="8000" b="1" noProof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9144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de91536-cb6a-48c8-a1c9-f59bb520eba1" xsi:nil="true"/>
    <lcf76f155ced4ddcb4097134ff3c332f xmlns="76dabbdc-356a-4619-8da3-f6e3345d335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55F1C80C43E394692FAABB366D970FE" ma:contentTypeVersion="16" ma:contentTypeDescription="Crear nuevo documento." ma:contentTypeScope="" ma:versionID="dc414b4e175e29d5134abf4718434951">
  <xsd:schema xmlns:xsd="http://www.w3.org/2001/XMLSchema" xmlns:xs="http://www.w3.org/2001/XMLSchema" xmlns:p="http://schemas.microsoft.com/office/2006/metadata/properties" xmlns:ns2="76dabbdc-356a-4619-8da3-f6e3345d335d" xmlns:ns3="e4ddb1c6-a4fd-4909-8836-105410aa5756" xmlns:ns4="fde91536-cb6a-48c8-a1c9-f59bb520eba1" targetNamespace="http://schemas.microsoft.com/office/2006/metadata/properties" ma:root="true" ma:fieldsID="dc64fb9b4e71049cb5e69423619288a6" ns2:_="" ns3:_="" ns4:_="">
    <xsd:import namespace="76dabbdc-356a-4619-8da3-f6e3345d335d"/>
    <xsd:import namespace="e4ddb1c6-a4fd-4909-8836-105410aa5756"/>
    <xsd:import namespace="fde91536-cb6a-48c8-a1c9-f59bb520eb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dabbdc-356a-4619-8da3-f6e3345d33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n" ma:readOnly="false" ma:fieldId="{5cf76f15-5ced-4ddc-b409-7134ff3c332f}" ma:taxonomyMulti="true" ma:sspId="eca7b523-58f5-4d52-b53c-05f253e3dcf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ddb1c6-a4fd-4909-8836-105410aa575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1536-cb6a-48c8-a1c9-f59bb520eba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7e54c70-9232-46ff-87d7-36da5b1375a7}" ma:internalName="TaxCatchAll" ma:showField="CatchAllData" ma:web="e4ddb1c6-a4fd-4909-8836-105410aa57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E277D5-9160-47D3-B8B7-DC99D8FA8CC7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76dabbdc-356a-4619-8da3-f6e3345d335d"/>
    <ds:schemaRef ds:uri="fde91536-cb6a-48c8-a1c9-f59bb520eba1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e4ddb1c6-a4fd-4909-8836-105410aa5756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472E1D4-E214-4146-B45A-E9927EFDE4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153FC5-67FF-4C46-B63C-E6FF71F6A74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6dabbdc-356a-4619-8da3-f6e3345d335d"/>
    <ds:schemaRef ds:uri="e4ddb1c6-a4fd-4909-8836-105410aa5756"/>
    <ds:schemaRef ds:uri="fde91536-cb6a-48c8-a1c9-f59bb520eba1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6ebbfa72-b3b6-4c1f-8b23-058d4f67f013}" enabled="1" method="Privileged" siteId="{bf1ce8b5-5d39-4bc5-ad6e-07b3e4d7d67a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24839</TotalTime>
  <Words>454</Words>
  <Application>Microsoft Office PowerPoint</Application>
  <PresentationFormat>Panorámica</PresentationFormat>
  <Paragraphs>105</Paragraphs>
  <Slides>7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Arial</vt:lpstr>
      <vt:lpstr>Arial Rounded MT Bold</vt:lpstr>
      <vt:lpstr>Calibri</vt:lpstr>
      <vt:lpstr>Calibri (Cuerpo)</vt:lpstr>
      <vt:lpstr>Calibri bold italic</vt:lpstr>
      <vt:lpstr>Calibri regular</vt:lpstr>
      <vt:lpstr>Segoe UI Light</vt:lpstr>
      <vt:lpstr>Tema de Office</vt:lpstr>
      <vt:lpstr>Alumbrado Público  Cartagena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BLANCA LILIAM OSPINA FERNANDEZ</dc:creator>
  <cp:lastModifiedBy>DIEGO ALBERTO PINEDA MARTINEZ</cp:lastModifiedBy>
  <cp:revision>373</cp:revision>
  <dcterms:created xsi:type="dcterms:W3CDTF">2021-04-08T15:34:02Z</dcterms:created>
  <dcterms:modified xsi:type="dcterms:W3CDTF">2026-04-10T15:28:35Z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0x010100234B6F753C52164FB1D554AAB843CFC0</vt:lpwstr>
  </property>
  <property fmtid="{D5CDD505-2E9C-101B-9397-08002B2CF9AE}" pid="3" name="MSIP_Label_6ebbfa72-b3b6-4c1f-8b23-058d4f67f013_Enabled">
    <vt:lpwstr>true</vt:lpwstr>
  </property>
  <property fmtid="{D5CDD505-2E9C-101B-9397-08002B2CF9AE}" pid="4" name="MSIP_Label_6ebbfa72-b3b6-4c1f-8b23-058d4f67f013_SetDate">
    <vt:lpwstr>2023-05-12T21:21:01Z</vt:lpwstr>
  </property>
  <property fmtid="{D5CDD505-2E9C-101B-9397-08002B2CF9AE}" pid="5" name="MSIP_Label_6ebbfa72-b3b6-4c1f-8b23-058d4f67f013_Method">
    <vt:lpwstr>Privileged</vt:lpwstr>
  </property>
  <property fmtid="{D5CDD505-2E9C-101B-9397-08002B2CF9AE}" pid="6" name="MSIP_Label_6ebbfa72-b3b6-4c1f-8b23-058d4f67f013_Name">
    <vt:lpwstr>6ebbfa72-b3b6-4c1f-8b23-058d4f67f013</vt:lpwstr>
  </property>
  <property fmtid="{D5CDD505-2E9C-101B-9397-08002B2CF9AE}" pid="7" name="MSIP_Label_6ebbfa72-b3b6-4c1f-8b23-058d4f67f013_SiteId">
    <vt:lpwstr>bf1ce8b5-5d39-4bc5-ad6e-07b3e4d7d67a</vt:lpwstr>
  </property>
  <property fmtid="{D5CDD505-2E9C-101B-9397-08002B2CF9AE}" pid="8" name="MSIP_Label_6ebbfa72-b3b6-4c1f-8b23-058d4f67f013_ActionId">
    <vt:lpwstr>f288eedf-ed76-4b39-851e-99854456bc7f</vt:lpwstr>
  </property>
  <property fmtid="{D5CDD505-2E9C-101B-9397-08002B2CF9AE}" pid="9" name="MSIP_Label_6ebbfa72-b3b6-4c1f-8b23-058d4f67f013_ContentBits">
    <vt:lpwstr>0</vt:lpwstr>
  </property>
  <property fmtid="{D5CDD505-2E9C-101B-9397-08002B2CF9AE}" pid="10" name="MediaServiceImageTags">
    <vt:lpwstr/>
  </property>
</Properties>
</file>