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48" r:id="rId2"/>
    <p:sldId id="337" r:id="rId3"/>
    <p:sldId id="352" r:id="rId4"/>
    <p:sldId id="367" r:id="rId5"/>
    <p:sldId id="355" r:id="rId6"/>
  </p:sldIdLst>
  <p:sldSz cx="12192000" cy="6858000"/>
  <p:notesSz cx="7315200" cy="9601200"/>
  <p:defaultTextStyle>
    <a:defPPr>
      <a:defRPr lang="es-C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6600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41ED7B-0BAF-4E34-9535-E56970FA9625}" v="16" dt="2021-07-09T16:48:08.345"/>
    <p1510:client id="{5FE39150-66A8-4889-8376-037C8CD295AC}" v="100" dt="2021-07-10T13:00:37.710"/>
    <p1510:client id="{60030FE5-86C5-4F97-9A81-E8B431AA8734}" v="35" dt="2021-07-08T23:20:36.898"/>
    <p1510:client id="{909623FB-6275-4D9A-8D89-301FDF915D2A}" v="480" dt="2021-10-10T16:46:50"/>
    <p1510:client id="{B052733B-C32A-2CF5-5349-B145F425F231}" v="11" dt="2021-10-08T21:25:48.249"/>
    <p1510:client id="{DEE14E2D-7BD7-1B1C-F1C9-4678DBFEB110}" v="415" dt="2021-10-11T19:01:17.206"/>
    <p1510:client id="{E83CAC6A-3E38-4E0F-A453-919245E434DE}" v="57" dt="2021-10-08T14:34:12.15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Sin estilo, cuadrícula de la tabla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F2DE63D5-997A-4646-A377-4702673A728D}" styleName="Estilo claro 2 - Acento 3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</a:tcStyle>
    </a:band1H>
    <a:band1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1V>
    <a:band2V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3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132" autoAdjust="0"/>
    <p:restoredTop sz="94660"/>
  </p:normalViewPr>
  <p:slideViewPr>
    <p:cSldViewPr snapToGrid="0">
      <p:cViewPr varScale="1">
        <p:scale>
          <a:sx n="87" d="100"/>
          <a:sy n="87" d="100"/>
        </p:scale>
        <p:origin x="432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DCA44-1A02-4F80-AFEA-399ABCE3B610}" type="datetimeFigureOut">
              <a:rPr lang="es-CO" smtClean="0"/>
              <a:t>01/11/2022</a:t>
            </a:fld>
            <a:endParaRPr lang="es-CO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17AF-BC59-4798-9EFB-A5C3E4695A3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3977012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DCA44-1A02-4F80-AFEA-399ABCE3B610}" type="datetimeFigureOut">
              <a:rPr lang="es-CO" smtClean="0"/>
              <a:t>01/11/2022</a:t>
            </a:fld>
            <a:endParaRPr lang="es-CO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17AF-BC59-4798-9EFB-A5C3E4695A3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181789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DCA44-1A02-4F80-AFEA-399ABCE3B610}" type="datetimeFigureOut">
              <a:rPr lang="es-CO" smtClean="0"/>
              <a:t>01/11/2022</a:t>
            </a:fld>
            <a:endParaRPr lang="es-CO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17AF-BC59-4798-9EFB-A5C3E4695A3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488940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DCA44-1A02-4F80-AFEA-399ABCE3B610}" type="datetimeFigureOut">
              <a:rPr lang="es-CO" smtClean="0"/>
              <a:t>01/11/2022</a:t>
            </a:fld>
            <a:endParaRPr lang="es-CO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17AF-BC59-4798-9EFB-A5C3E4695A3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8301527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DCA44-1A02-4F80-AFEA-399ABCE3B610}" type="datetimeFigureOut">
              <a:rPr lang="es-CO" smtClean="0"/>
              <a:t>01/11/2022</a:t>
            </a:fld>
            <a:endParaRPr lang="es-CO" dirty="0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17AF-BC59-4798-9EFB-A5C3E4695A3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268119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DCA44-1A02-4F80-AFEA-399ABCE3B610}" type="datetimeFigureOut">
              <a:rPr lang="es-CO" smtClean="0"/>
              <a:t>01/11/2022</a:t>
            </a:fld>
            <a:endParaRPr lang="es-CO" dirty="0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17AF-BC59-4798-9EFB-A5C3E4695A3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1687732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DCA44-1A02-4F80-AFEA-399ABCE3B610}" type="datetimeFigureOut">
              <a:rPr lang="es-CO" smtClean="0"/>
              <a:t>01/11/2022</a:t>
            </a:fld>
            <a:endParaRPr lang="es-CO" dirty="0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17AF-BC59-4798-9EFB-A5C3E4695A3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337151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DCA44-1A02-4F80-AFEA-399ABCE3B610}" type="datetimeFigureOut">
              <a:rPr lang="es-CO" smtClean="0"/>
              <a:t>01/11/2022</a:t>
            </a:fld>
            <a:endParaRPr lang="es-CO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17AF-BC59-4798-9EFB-A5C3E4695A3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8680244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CO" dirty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DCA44-1A02-4F80-AFEA-399ABCE3B610}" type="datetimeFigureOut">
              <a:rPr lang="es-CO" smtClean="0"/>
              <a:t>01/11/2022</a:t>
            </a:fld>
            <a:endParaRPr lang="es-CO" dirty="0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17AF-BC59-4798-9EFB-A5C3E4695A3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701228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DCA44-1A02-4F80-AFEA-399ABCE3B610}" type="datetimeFigureOut">
              <a:rPr lang="es-CO" smtClean="0"/>
              <a:t>01/11/2022</a:t>
            </a:fld>
            <a:endParaRPr lang="es-CO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17AF-BC59-4798-9EFB-A5C3E4695A3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9844452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CDCA44-1A02-4F80-AFEA-399ABCE3B610}" type="datetimeFigureOut">
              <a:rPr lang="es-CO" smtClean="0"/>
              <a:t>01/11/2022</a:t>
            </a:fld>
            <a:endParaRPr lang="es-CO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O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0117AF-BC59-4798-9EFB-A5C3E4695A3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941259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s-CO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O"/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CDCA44-1A02-4F80-AFEA-399ABCE3B610}" type="datetimeFigureOut">
              <a:rPr lang="es-CO" smtClean="0"/>
              <a:t>01/11/2022</a:t>
            </a:fld>
            <a:endParaRPr lang="es-CO" dirty="0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O" dirty="0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117AF-BC59-4798-9EFB-A5C3E4695A3A}" type="slidenum">
              <a:rPr lang="es-CO" smtClean="0"/>
              <a:t>‹Nº›</a:t>
            </a:fld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8110015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uadroTexto 5"/>
          <p:cNvSpPr txBox="1"/>
          <p:nvPr/>
        </p:nvSpPr>
        <p:spPr>
          <a:xfrm>
            <a:off x="1036491" y="794011"/>
            <a:ext cx="9875924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O"/>
            </a:defPPr>
            <a:lvl1pPr algn="ctr">
              <a:defRPr sz="2400" b="1">
                <a:solidFill>
                  <a:srgbClr val="006600"/>
                </a:solidFill>
              </a:defRPr>
            </a:lvl1pPr>
          </a:lstStyle>
          <a:p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REUNIÓN DEL COMITÉ DIRECTIVO DE LA ALIANZA –CDA- ASOBANARCOOP</a:t>
            </a:r>
          </a:p>
          <a:p>
            <a:endParaRPr lang="es-MX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Fecha de la reunión: 01 de noviembre de 2022 </a:t>
            </a:r>
          </a:p>
          <a:p>
            <a:endParaRPr lang="es-MX" sz="40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MX" sz="40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s-MX" sz="4000" dirty="0" smtClean="0">
                <a:latin typeface="Arial" panose="020B0604020202020204" pitchFamily="34" charset="0"/>
                <a:cs typeface="Arial" panose="020B0604020202020204" pitchFamily="34" charset="0"/>
              </a:rPr>
              <a:t>Registro de la reunión: Acta No. 8</a:t>
            </a:r>
            <a:endParaRPr lang="es-CO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723294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uadroTexto 20"/>
          <p:cNvSpPr txBox="1"/>
          <p:nvPr/>
        </p:nvSpPr>
        <p:spPr>
          <a:xfrm>
            <a:off x="1581780" y="803835"/>
            <a:ext cx="896253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O"/>
            </a:defPPr>
            <a:lvl1pPr algn="ctr">
              <a:defRPr sz="2400" b="1">
                <a:solidFill>
                  <a:srgbClr val="006600"/>
                </a:solidFill>
              </a:defRPr>
            </a:lvl1pPr>
          </a:lstStyle>
          <a:p>
            <a:r>
              <a:rPr lang="es-MX" dirty="0" smtClean="0">
                <a:latin typeface="Arial" panose="020B0604020202020204" pitchFamily="34" charset="0"/>
                <a:cs typeface="Arial" panose="020B0604020202020204" pitchFamily="34" charset="0"/>
              </a:rPr>
              <a:t>ORDEN DEL DÍA PROPUESTO</a:t>
            </a:r>
            <a:endParaRPr lang="es-CO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Rectángulo 1"/>
          <p:cNvSpPr/>
          <p:nvPr/>
        </p:nvSpPr>
        <p:spPr>
          <a:xfrm>
            <a:off x="-65903" y="0"/>
            <a:ext cx="12257903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11" name="CuadroTexto 10"/>
          <p:cNvSpPr txBox="1"/>
          <p:nvPr/>
        </p:nvSpPr>
        <p:spPr>
          <a:xfrm>
            <a:off x="6202496" y="97304"/>
            <a:ext cx="59068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sz="2000" b="1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Reunión del CDA Asobanarcoop – Acta No. 8</a:t>
            </a:r>
            <a:endParaRPr lang="es-CO" sz="2000" b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CuadroTexto 7"/>
          <p:cNvSpPr txBox="1"/>
          <p:nvPr/>
        </p:nvSpPr>
        <p:spPr>
          <a:xfrm>
            <a:off x="479401" y="1536174"/>
            <a:ext cx="11269776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O"/>
            </a:defPPr>
            <a:lvl1pPr algn="ctr">
              <a:defRPr sz="2400" b="1">
                <a:solidFill>
                  <a:srgbClr val="006600"/>
                </a:solidFill>
              </a:defRPr>
            </a:lvl1pPr>
          </a:lstStyle>
          <a:p>
            <a:pPr lvl="0" algn="l"/>
            <a:r>
              <a:rPr lang="es-CO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Llamado </a:t>
            </a:r>
            <a:r>
              <a:rPr 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 lista y verificación del quórum</a:t>
            </a:r>
            <a:r>
              <a:rPr lang="es-CO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l"/>
            <a:endParaRPr lang="es-CO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l"/>
            <a:r>
              <a:rPr lang="es-CO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Elección </a:t>
            </a:r>
            <a:r>
              <a:rPr 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presidente y secretario de la reunión</a:t>
            </a:r>
            <a:r>
              <a:rPr lang="es-CO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l"/>
            <a:endParaRPr lang="es-CO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l"/>
            <a:r>
              <a:rPr lang="es-CO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Seguimiento </a:t>
            </a:r>
            <a:r>
              <a:rPr 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compromisos y acuerdos del acta anterior</a:t>
            </a:r>
            <a:r>
              <a:rPr lang="es-CO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l"/>
            <a:endParaRPr lang="es-MX" sz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l"/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Informe de avance </a:t>
            </a:r>
            <a:r>
              <a:rPr lang="es-MX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proceso de contratación de los profesionales.</a:t>
            </a:r>
            <a:endParaRPr lang="es-MX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l"/>
            <a:endParaRPr lang="es-CO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l"/>
            <a:r>
              <a:rPr 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s-CO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Intervención de Adriana Ibarra; Funcionaria del Ministerio de Agricultura</a:t>
            </a:r>
            <a:endParaRPr 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l"/>
            <a:endParaRPr lang="es-CO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l"/>
            <a:r>
              <a:rPr 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s-CO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Varios</a:t>
            </a:r>
            <a:r>
              <a:rPr 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proposiciones y compromisos</a:t>
            </a:r>
            <a:r>
              <a:rPr lang="es-CO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l"/>
            <a:endParaRPr lang="es-CO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l"/>
            <a:r>
              <a:rPr 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s-CO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Lectura </a:t>
            </a:r>
            <a:r>
              <a:rPr 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aprobación del a</a:t>
            </a:r>
            <a:r>
              <a:rPr lang="es-CO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cta.</a:t>
            </a:r>
            <a:endParaRPr 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258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uadroTexto 20"/>
          <p:cNvSpPr txBox="1"/>
          <p:nvPr/>
        </p:nvSpPr>
        <p:spPr>
          <a:xfrm>
            <a:off x="1305516" y="497414"/>
            <a:ext cx="95150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O"/>
            </a:defPPr>
            <a:lvl1pPr algn="ctr">
              <a:defRPr sz="2400" b="1">
                <a:solidFill>
                  <a:srgbClr val="006600"/>
                </a:solidFill>
              </a:defRPr>
            </a:lvl1pPr>
          </a:lstStyle>
          <a:p>
            <a:r>
              <a:rPr lang="es-MX" dirty="0" smtClean="0"/>
              <a:t>3. </a:t>
            </a:r>
            <a:r>
              <a:rPr lang="es-CO" dirty="0" smtClean="0"/>
              <a:t>SEGUIMIENTO A LOS COMPROMISOS Y ACUERDOS DEL ACTA ANTERIOR</a:t>
            </a:r>
            <a:endParaRPr lang="es-CO" dirty="0"/>
          </a:p>
        </p:txBody>
      </p:sp>
      <p:sp>
        <p:nvSpPr>
          <p:cNvPr id="2" name="Rectángulo 1"/>
          <p:cNvSpPr/>
          <p:nvPr/>
        </p:nvSpPr>
        <p:spPr>
          <a:xfrm>
            <a:off x="-65903" y="0"/>
            <a:ext cx="12257903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8" name="CuadroTexto 7"/>
          <p:cNvSpPr txBox="1"/>
          <p:nvPr/>
        </p:nvSpPr>
        <p:spPr>
          <a:xfrm>
            <a:off x="494914" y="1061606"/>
            <a:ext cx="11415163" cy="49244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O"/>
            </a:defPPr>
            <a:lvl1pPr algn="ctr">
              <a:defRPr sz="2400" b="1">
                <a:solidFill>
                  <a:srgbClr val="006600"/>
                </a:solidFill>
              </a:defRPr>
            </a:lvl1pPr>
          </a:lstStyle>
          <a:p>
            <a:pPr lvl="0" algn="just"/>
            <a:r>
              <a:rPr lang="es-CO" sz="2000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Compromisos</a:t>
            </a:r>
            <a:r>
              <a:rPr lang="es-CO" sz="2000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</a:t>
            </a:r>
          </a:p>
          <a:p>
            <a:pPr lvl="0" algn="just"/>
            <a:endParaRPr lang="es-CO" sz="14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O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 </a:t>
            </a:r>
            <a:r>
              <a:rPr lang="es-CO" sz="20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Gobernación  del  Magdalena  por  medio  de  su  delegada,  se compromete a gestionar  el trámite  del  CDP que asegure la disponibilidad de los recursos que debe aportar la Gobernación del Magdalena para la ejecución del proyecto. </a:t>
            </a:r>
            <a:r>
              <a:rPr lang="es-CO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Estado de la ejecución</a:t>
            </a:r>
            <a:r>
              <a:rPr lang="es-CO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: En proceso de gestión.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sz="200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O" sz="20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  Delegada de la Gobernación  del  Magdalena, gestionará una reunión entre el Secretario de Desarrollo Económico de la Gobernación y el OL, con el fin apoyar la gestión del desembolso de los 50 millones de pesos de parte de la Gobernación del Magdalena y el cual está establecido en el convenio de Alianza suscrito</a:t>
            </a:r>
            <a:r>
              <a:rPr lang="es-CO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  <a:r>
              <a:rPr lang="es-CO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Estado de la ejecución: En proceso de gestión</a:t>
            </a:r>
            <a:r>
              <a:rPr lang="es-CO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  <a:endParaRPr lang="es-MX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s-MX" sz="2000" dirty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s-CO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</a:t>
            </a:r>
            <a:r>
              <a:rPr lang="es-CO" sz="20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Operador Local Fundación Uniban realizará las gestiones pertinentes para tramitar ante Fiduagraria la elaboración de los contratos de los profesionales Socioempresarial y Técnico Ambiental seleccionados por el CDA </a:t>
            </a:r>
            <a:r>
              <a:rPr lang="es-CO" sz="20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Asobanarcoop. </a:t>
            </a:r>
            <a:r>
              <a:rPr lang="es-CO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Estado </a:t>
            </a:r>
            <a:r>
              <a:rPr lang="es-CO" sz="2000" dirty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la ejecución: En proceso de gestión</a:t>
            </a:r>
            <a:r>
              <a:rPr lang="es-CO" sz="2000" dirty="0" smtClean="0">
                <a:solidFill>
                  <a:srgbClr val="C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algn="just"/>
            <a:endParaRPr lang="es-MX" sz="2000" b="0" dirty="0" smtClean="0">
              <a:solidFill>
                <a:srgbClr val="C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6202496" y="97304"/>
            <a:ext cx="59068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sz="2000" b="1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Reunión del CDA Asobanarcoop – Acta No. 8</a:t>
            </a:r>
            <a:endParaRPr lang="es-CO" sz="2000" b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871090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-65903" y="0"/>
            <a:ext cx="12257903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6" name="CuadroTexto 5"/>
          <p:cNvSpPr txBox="1"/>
          <p:nvPr/>
        </p:nvSpPr>
        <p:spPr>
          <a:xfrm>
            <a:off x="6202496" y="97304"/>
            <a:ext cx="59068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sz="2000" b="1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Reunión del CDA Asobanarcoop – Acta No. 8</a:t>
            </a:r>
            <a:endParaRPr lang="es-CO" sz="2000" b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484699" y="1326853"/>
            <a:ext cx="11156697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O"/>
            </a:defPPr>
            <a:lvl1pPr algn="ctr">
              <a:defRPr sz="2400" b="1">
                <a:solidFill>
                  <a:srgbClr val="006600"/>
                </a:solidFill>
              </a:defRPr>
            </a:lvl1pPr>
          </a:lstStyle>
          <a:p>
            <a:pPr lvl="0" algn="l"/>
            <a:r>
              <a:rPr lang="es-MX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Informe de avance </a:t>
            </a:r>
            <a:r>
              <a:rPr lang="es-MX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del proceso de contratación de los profesionales.</a:t>
            </a:r>
            <a:endParaRPr lang="es-MX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l"/>
            <a:endParaRPr 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l"/>
            <a:r>
              <a:rPr 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5. </a:t>
            </a:r>
            <a:r>
              <a:rPr lang="es-CO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s-MX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ntervención </a:t>
            </a:r>
            <a:r>
              <a:rPr lang="es-MX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 Adriana Ibarra; Funcionaria del Ministerio de </a:t>
            </a:r>
            <a:r>
              <a:rPr lang="es-MX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Agricultura</a:t>
            </a:r>
          </a:p>
          <a:p>
            <a:pPr lvl="0" algn="l"/>
            <a:endParaRPr 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l"/>
            <a:r>
              <a:rPr 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6</a:t>
            </a:r>
            <a:r>
              <a:rPr lang="es-CO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Varios</a:t>
            </a:r>
            <a:r>
              <a:rPr 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proposiciones y compromisos</a:t>
            </a:r>
            <a:r>
              <a:rPr lang="es-CO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</a:t>
            </a:r>
          </a:p>
          <a:p>
            <a:pPr lvl="0" algn="l"/>
            <a:endParaRPr 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l"/>
            <a:r>
              <a:rPr 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7</a:t>
            </a:r>
            <a:r>
              <a:rPr lang="es-CO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Lectura </a:t>
            </a:r>
            <a:r>
              <a:rPr lang="es-CO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aprobación del a</a:t>
            </a:r>
            <a:r>
              <a:rPr lang="es-CO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cta.</a:t>
            </a:r>
            <a:endParaRPr lang="es-CO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367196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CuadroTexto 20"/>
          <p:cNvSpPr txBox="1"/>
          <p:nvPr/>
        </p:nvSpPr>
        <p:spPr>
          <a:xfrm>
            <a:off x="110169" y="519255"/>
            <a:ext cx="1189821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O"/>
            </a:defPPr>
            <a:lvl1pPr algn="ctr">
              <a:defRPr sz="2400" b="1">
                <a:solidFill>
                  <a:srgbClr val="006600"/>
                </a:solidFill>
              </a:defRPr>
            </a:lvl1pPr>
          </a:lstStyle>
          <a:p>
            <a:r>
              <a:rPr lang="es-MX" sz="2000" dirty="0" smtClean="0"/>
              <a:t>RUBROS DEL PRESUPUESTO DE LA ALIANZA, DONDE EL CDA DEBE SELECCIONAR EL </a:t>
            </a:r>
            <a:r>
              <a:rPr lang="es-MX" sz="2000" dirty="0" smtClean="0"/>
              <a:t>CONTRATISTA O PROVEEDOR </a:t>
            </a:r>
            <a:r>
              <a:rPr lang="es-MX" sz="2000" dirty="0" smtClean="0"/>
              <a:t>Y APROBAR LOS RESPECTIVOS PAGOS A REALIZAR Y LA CONTRATACIÓN LA REALIZA FIDUAGRARIA.</a:t>
            </a:r>
            <a:endParaRPr lang="es-CO" sz="2000" dirty="0"/>
          </a:p>
        </p:txBody>
      </p:sp>
      <p:sp>
        <p:nvSpPr>
          <p:cNvPr id="2" name="Rectángulo 1"/>
          <p:cNvSpPr/>
          <p:nvPr/>
        </p:nvSpPr>
        <p:spPr>
          <a:xfrm>
            <a:off x="-65903" y="0"/>
            <a:ext cx="12257903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46399979"/>
              </p:ext>
            </p:extLst>
          </p:nvPr>
        </p:nvGraphicFramePr>
        <p:xfrm>
          <a:off x="433429" y="1381978"/>
          <a:ext cx="11259238" cy="4232303"/>
        </p:xfrm>
        <a:graphic>
          <a:graphicData uri="http://schemas.openxmlformats.org/drawingml/2006/table">
            <a:tbl>
              <a:tblPr/>
              <a:tblGrid>
                <a:gridCol w="429658"/>
                <a:gridCol w="5871990"/>
                <a:gridCol w="1663547"/>
                <a:gridCol w="1795749"/>
                <a:gridCol w="1498294"/>
              </a:tblGrid>
              <a:tr h="256305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</a:t>
                      </a:r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° 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ACTIVIDAD</a:t>
                      </a:r>
                      <a:r>
                        <a:rPr lang="es-CO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Y/O RUBRO DE</a:t>
                      </a:r>
                      <a:r>
                        <a:rPr lang="es-CO" sz="16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LA ALIANZA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ENTIDAD APORTANTE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TOTAL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</a:tr>
              <a:tr h="1459800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GOBERNACIÓN MAGDALENA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s-C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MINISTERIO DE AGRICULTURA Y DESARROLLO RURAL - </a:t>
                      </a:r>
                      <a:r>
                        <a:rPr lang="es-CO" sz="1600" b="1" i="0" u="none" strike="noStrike" dirty="0">
                          <a:solidFill>
                            <a:srgbClr val="C00000"/>
                          </a:solidFill>
                          <a:effectLst/>
                          <a:latin typeface="Arial" panose="020B0604020202020204" pitchFamily="34" charset="0"/>
                        </a:rPr>
                        <a:t>INCENTIVO MODULAR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</a:tr>
              <a:tr h="575081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Otras</a:t>
                      </a:r>
                      <a:r>
                        <a:rPr lang="es-CO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inversiones </a:t>
                      </a:r>
                      <a:r>
                        <a:rPr lang="es-CO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(</a:t>
                      </a:r>
                      <a:r>
                        <a:rPr lang="es-CO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Materiales </a:t>
                      </a:r>
                      <a:r>
                        <a:rPr lang="es-CO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de construcción para las obras de </a:t>
                      </a:r>
                      <a:r>
                        <a:rPr lang="es-CO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infraestructura</a:t>
                      </a:r>
                      <a:r>
                        <a:rPr lang="es-CO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- </a:t>
                      </a:r>
                      <a:r>
                        <a:rPr lang="es-CO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Cubierta y </a:t>
                      </a:r>
                      <a:r>
                        <a:rPr lang="es-CO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plantilla de la empacadora)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 </a:t>
                      </a:r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50,000,000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$ 88,075,000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$ 138,075,000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9489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Asistencia </a:t>
                      </a:r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técnica (Juan Yunior Sarmiento Villamizar</a:t>
                      </a:r>
                      <a:r>
                        <a:rPr lang="es-CO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)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$ 21,000,000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$ 21,000,000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85590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Plan </a:t>
                      </a:r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ambiental (Juan Yunior Sarmiento Villamizar</a:t>
                      </a:r>
                      <a:r>
                        <a:rPr lang="es-CO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)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$ 5,000,000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$ 5,000,000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198304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Plan </a:t>
                      </a:r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social (Allen Yanice Parodi Oñate)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$ 18,000,000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$ 18,000,000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</a:tr>
              <a:tr h="318021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Gerente </a:t>
                      </a:r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Aprendiz de la</a:t>
                      </a:r>
                      <a:r>
                        <a:rPr lang="es-CO" sz="16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Alianza (</a:t>
                      </a:r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Celenia Paola Orozco Miranda)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$ 5,451,000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$ 5,451,000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</a:tr>
              <a:tr h="308472"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Operador Local (Fundación Uniban)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$ 32,000,000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</a:rPr>
                        <a:t>$ 32,000,000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</a:tr>
              <a:tr h="362465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VALOR TOTAL DE LA ALIANZA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$ 50,000,000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$ 169,526,000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$ 219,526,000</a:t>
                      </a:r>
                    </a:p>
                  </a:txBody>
                  <a:tcPr marL="0" marR="0" marT="0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9D08E"/>
                    </a:solidFill>
                  </a:tcPr>
                </a:tc>
              </a:tr>
            </a:tbl>
          </a:graphicData>
        </a:graphic>
      </p:graphicFrame>
      <p:sp>
        <p:nvSpPr>
          <p:cNvPr id="7" name="CuadroTexto 6"/>
          <p:cNvSpPr txBox="1"/>
          <p:nvPr/>
        </p:nvSpPr>
        <p:spPr>
          <a:xfrm>
            <a:off x="6202496" y="97304"/>
            <a:ext cx="59068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s-CO" sz="2000" b="1" dirty="0" smtClean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Reunión del CDA Asobanarcoop – Acta No. 8</a:t>
            </a:r>
            <a:endParaRPr lang="es-CO" sz="2000" b="1" dirty="0">
              <a:solidFill>
                <a:schemeClr val="bg2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308472" y="5741349"/>
            <a:ext cx="1169991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s-CO"/>
            </a:defPPr>
            <a:lvl1pPr algn="ctr">
              <a:defRPr sz="2400" b="1">
                <a:solidFill>
                  <a:srgbClr val="006600"/>
                </a:solidFill>
              </a:defRPr>
            </a:lvl1pPr>
          </a:lstStyle>
          <a:p>
            <a:pPr lvl="0" algn="l"/>
            <a:r>
              <a:rPr lang="es-MX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Convenciones: </a:t>
            </a:r>
            <a:r>
              <a:rPr lang="es-MX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 algn="l"/>
            <a:r>
              <a:rPr lang="es-MX" sz="12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  <a:r>
              <a:rPr lang="es-MX" sz="12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Rubro sin proveedor seleccionado (Los recursos de la Gobernación                                     Contratista con vinculación en Fiduagraria y próximo a </a:t>
            </a:r>
            <a:r>
              <a:rPr lang="es-MX" sz="12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presentar</a:t>
            </a:r>
            <a:r>
              <a:rPr lang="es-MX" sz="12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lvl="0" algn="l"/>
            <a:r>
              <a:rPr lang="es-MX" sz="12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2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del Magdalena</a:t>
            </a:r>
            <a:r>
              <a:rPr lang="es-MX" sz="12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2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aún no están desembolsado en la Fiducia).                                                    documentos para la solicitud de elaboración del contrato.</a:t>
            </a:r>
            <a:endParaRPr lang="es-MX" sz="1200" b="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0" algn="l"/>
            <a:r>
              <a:rPr lang="es-MX" sz="12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2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</a:t>
            </a:r>
          </a:p>
          <a:p>
            <a:pPr lvl="0" algn="l"/>
            <a:r>
              <a:rPr lang="es-MX" sz="12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2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Con   Próximo a presentar los documentos para la vinculación ante Fiduagraria                            Contrato suscrito con Fiduagraria</a:t>
            </a:r>
            <a:r>
              <a:rPr lang="es-MX" sz="1200" b="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MX" sz="1200" b="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en ejecución</a:t>
            </a:r>
            <a:endParaRPr lang="es-CO" sz="1200" b="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Rectángulo 2"/>
          <p:cNvSpPr/>
          <p:nvPr/>
        </p:nvSpPr>
        <p:spPr>
          <a:xfrm>
            <a:off x="330506" y="6030944"/>
            <a:ext cx="672029" cy="220338"/>
          </a:xfrm>
          <a:prstGeom prst="rect">
            <a:avLst/>
          </a:prstGeom>
          <a:noFill/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8" name="Rectángulo 7"/>
          <p:cNvSpPr/>
          <p:nvPr/>
        </p:nvSpPr>
        <p:spPr>
          <a:xfrm>
            <a:off x="6467958" y="6030944"/>
            <a:ext cx="672029" cy="22033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9" name="Rectángulo 8"/>
          <p:cNvSpPr/>
          <p:nvPr/>
        </p:nvSpPr>
        <p:spPr>
          <a:xfrm>
            <a:off x="330506" y="6493266"/>
            <a:ext cx="672029" cy="220338"/>
          </a:xfrm>
          <a:prstGeom prst="rect">
            <a:avLst/>
          </a:prstGeom>
          <a:solidFill>
            <a:schemeClr val="bg1">
              <a:lumMod val="75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  <p:sp>
        <p:nvSpPr>
          <p:cNvPr id="10" name="Rectángulo 9"/>
          <p:cNvSpPr/>
          <p:nvPr/>
        </p:nvSpPr>
        <p:spPr>
          <a:xfrm>
            <a:off x="6467959" y="6493266"/>
            <a:ext cx="672029" cy="220338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461767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571</Words>
  <Application>Microsoft Office PowerPoint</Application>
  <PresentationFormat>Panorámica</PresentationFormat>
  <Paragraphs>85</Paragraphs>
  <Slides>5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Sergio Alberto Perez Garcia</dc:creator>
  <cp:lastModifiedBy>Didier Granados Lanchez</cp:lastModifiedBy>
  <cp:revision>563</cp:revision>
  <cp:lastPrinted>2022-11-01T10:45:57Z</cp:lastPrinted>
  <dcterms:created xsi:type="dcterms:W3CDTF">2021-03-08T19:44:27Z</dcterms:created>
  <dcterms:modified xsi:type="dcterms:W3CDTF">2022-11-01T21:55:30Z</dcterms:modified>
</cp:coreProperties>
</file>