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92" d="100"/>
          <a:sy n="92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3474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5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0" cy="5143500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 sz="2000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74320" cy="5143500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" name="Shape 2"/>
          <p:cNvSpPr/>
          <p:nvPr/>
        </p:nvSpPr>
        <p:spPr>
          <a:xfrm>
            <a:off x="3200400" y="0"/>
            <a:ext cx="54864" cy="5143500"/>
          </a:xfrm>
          <a:prstGeom prst="rect">
            <a:avLst/>
          </a:prstGeom>
          <a:solidFill>
            <a:srgbClr val="6DC72A"/>
          </a:solidFill>
          <a:ln w="12700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7" name="Text 5"/>
          <p:cNvSpPr/>
          <p:nvPr/>
        </p:nvSpPr>
        <p:spPr>
          <a:xfrm>
            <a:off x="320040" y="137160"/>
            <a:ext cx="26517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SENA</a:t>
            </a:r>
            <a:endParaRPr lang="en-US" sz="3200" dirty="0"/>
          </a:p>
        </p:txBody>
      </p:sp>
      <p:sp>
        <p:nvSpPr>
          <p:cNvPr id="8" name="Text 6"/>
          <p:cNvSpPr/>
          <p:nvPr/>
        </p:nvSpPr>
        <p:spPr>
          <a:xfrm>
            <a:off x="320040" y="658368"/>
            <a:ext cx="2651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E8F5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Servicio Nacional de Aprendizaje</a:t>
            </a:r>
            <a:endParaRPr lang="en-US" sz="850" dirty="0"/>
          </a:p>
        </p:txBody>
      </p:sp>
      <p:sp>
        <p:nvSpPr>
          <p:cNvPr id="10" name="Text 7"/>
          <p:cNvSpPr/>
          <p:nvPr/>
        </p:nvSpPr>
        <p:spPr>
          <a:xfrm>
            <a:off x="297180" y="1497330"/>
            <a:ext cx="28803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Regional Boyacá</a:t>
            </a: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Centro Minero</a:t>
            </a:r>
            <a:endParaRPr lang="en-US" sz="2400" dirty="0"/>
          </a:p>
        </p:txBody>
      </p:sp>
      <p:sp>
        <p:nvSpPr>
          <p:cNvPr id="11" name="Text 8"/>
          <p:cNvSpPr/>
          <p:nvPr/>
        </p:nvSpPr>
        <p:spPr>
          <a:xfrm>
            <a:off x="320040" y="3429000"/>
            <a:ext cx="26517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E8F5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Gestión de la</a:t>
            </a:r>
            <a:endParaRPr lang="en-US" sz="950" dirty="0"/>
          </a:p>
          <a:p>
            <a:pPr marL="0" indent="0" algn="ctr">
              <a:buNone/>
            </a:pPr>
            <a:r>
              <a:rPr lang="en-US" sz="950" dirty="0">
                <a:solidFill>
                  <a:srgbClr val="E8F5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 y Salud en el Trabajo</a:t>
            </a:r>
            <a:endParaRPr lang="en-US" sz="950" dirty="0"/>
          </a:p>
        </p:txBody>
      </p:sp>
      <p:sp>
        <p:nvSpPr>
          <p:cNvPr id="12" name="Text 9"/>
          <p:cNvSpPr/>
          <p:nvPr/>
        </p:nvSpPr>
        <p:spPr>
          <a:xfrm>
            <a:off x="320040" y="4069080"/>
            <a:ext cx="26517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Instructora:</a:t>
            </a:r>
            <a:endParaRPr lang="en-US" sz="900" dirty="0"/>
          </a:p>
          <a:p>
            <a:pPr marL="0" indent="0" algn="ctr">
              <a:buNone/>
            </a:pPr>
            <a:r>
              <a:rPr lang="en-US" sz="9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Alba Liseth Rojas Serrano</a:t>
            </a:r>
            <a:endParaRPr lang="en-US" sz="900" dirty="0"/>
          </a:p>
        </p:txBody>
      </p:sp>
      <p:sp>
        <p:nvSpPr>
          <p:cNvPr id="13" name="Text 10"/>
          <p:cNvSpPr/>
          <p:nvPr/>
        </p:nvSpPr>
        <p:spPr>
          <a:xfrm>
            <a:off x="3474720" y="457200"/>
            <a:ext cx="53949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kern="0" spc="400" dirty="0">
                <a:solidFill>
                  <a:srgbClr val="6DC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REGLAMENTO DE</a:t>
            </a:r>
            <a:endParaRPr lang="en-US" sz="1300" dirty="0"/>
          </a:p>
        </p:txBody>
      </p:sp>
      <p:sp>
        <p:nvSpPr>
          <p:cNvPr id="14" name="Text 11"/>
          <p:cNvSpPr/>
          <p:nvPr/>
        </p:nvSpPr>
        <p:spPr>
          <a:xfrm>
            <a:off x="3474720" y="1005840"/>
            <a:ext cx="5394960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HIGIENE Y</a:t>
            </a:r>
            <a:endParaRPr lang="en-US" sz="4600" dirty="0"/>
          </a:p>
          <a:p>
            <a:pPr marL="0" indent="0" algn="l">
              <a:buNone/>
            </a:pPr>
            <a:r>
              <a:rPr lang="en-US" sz="4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</a:t>
            </a:r>
            <a:endParaRPr lang="en-US" sz="4600" dirty="0"/>
          </a:p>
        </p:txBody>
      </p:sp>
      <p:sp>
        <p:nvSpPr>
          <p:cNvPr id="15" name="Text 12"/>
          <p:cNvSpPr/>
          <p:nvPr/>
        </p:nvSpPr>
        <p:spPr>
          <a:xfrm>
            <a:off x="3474720" y="2377440"/>
            <a:ext cx="5394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800" dirty="0">
                <a:solidFill>
                  <a:srgbClr val="6DC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 EL TRABAJO</a:t>
            </a:r>
            <a:endParaRPr lang="en-US" sz="1800" dirty="0"/>
          </a:p>
        </p:txBody>
      </p:sp>
      <p:sp>
        <p:nvSpPr>
          <p:cNvPr id="16" name="Shape 13"/>
          <p:cNvSpPr/>
          <p:nvPr/>
        </p:nvSpPr>
        <p:spPr>
          <a:xfrm>
            <a:off x="3474720" y="3017520"/>
            <a:ext cx="5303520" cy="36576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7" name="Text 14"/>
          <p:cNvSpPr/>
          <p:nvPr/>
        </p:nvSpPr>
        <p:spPr>
          <a:xfrm>
            <a:off x="3474720" y="3154680"/>
            <a:ext cx="5394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Normatividad Legal Vigente en Colombia</a:t>
            </a:r>
            <a:endParaRPr lang="en-US" sz="1300" dirty="0"/>
          </a:p>
        </p:txBody>
      </p:sp>
      <p:sp>
        <p:nvSpPr>
          <p:cNvPr id="18" name="Text 15"/>
          <p:cNvSpPr/>
          <p:nvPr/>
        </p:nvSpPr>
        <p:spPr>
          <a:xfrm>
            <a:off x="3474720" y="3566160"/>
            <a:ext cx="5394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E8F5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Decreto 1072 de 2015  •  Ley 9 de 1979  •  Resolución 2400 de 1979</a:t>
            </a:r>
            <a:endParaRPr lang="en-US" sz="900" dirty="0"/>
          </a:p>
          <a:p>
            <a:pPr marL="0" indent="0" algn="l">
              <a:buNone/>
            </a:pPr>
            <a:r>
              <a:rPr lang="en-US" sz="900" dirty="0">
                <a:solidFill>
                  <a:srgbClr val="E8F5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Ley 1562 de 2012  •  Resolución 0312 de 2019</a:t>
            </a:r>
            <a:endParaRPr lang="en-US" sz="900" dirty="0"/>
          </a:p>
        </p:txBody>
      </p:sp>
      <p:sp>
        <p:nvSpPr>
          <p:cNvPr id="19" name="Shape 16"/>
          <p:cNvSpPr/>
          <p:nvPr/>
        </p:nvSpPr>
        <p:spPr>
          <a:xfrm>
            <a:off x="3474720" y="4251960"/>
            <a:ext cx="5303520" cy="36576"/>
          </a:xfrm>
          <a:prstGeom prst="rect">
            <a:avLst/>
          </a:prstGeom>
          <a:solidFill>
            <a:srgbClr val="6DC72A"/>
          </a:solidFill>
          <a:ln w="12700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0" name="Text 17"/>
          <p:cNvSpPr/>
          <p:nvPr/>
        </p:nvSpPr>
        <p:spPr>
          <a:xfrm>
            <a:off x="3474720" y="4343400"/>
            <a:ext cx="5394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dirty="0">
                <a:solidFill>
                  <a:srgbClr val="E8F5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Programa de Formación – 2025</a:t>
            </a:r>
            <a:endParaRPr lang="en-US" sz="1000" dirty="0"/>
          </a:p>
        </p:txBody>
      </p:sp>
      <p:sp>
        <p:nvSpPr>
          <p:cNvPr id="21" name="Shape 18"/>
          <p:cNvSpPr/>
          <p:nvPr/>
        </p:nvSpPr>
        <p:spPr>
          <a:xfrm>
            <a:off x="0" y="4732020"/>
            <a:ext cx="9144000" cy="411480"/>
          </a:xfrm>
          <a:prstGeom prst="rect">
            <a:avLst/>
          </a:prstGeom>
          <a:solidFill>
            <a:srgbClr val="1E5C00"/>
          </a:solidFill>
          <a:ln w="1270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2" name="Shape 19"/>
          <p:cNvSpPr/>
          <p:nvPr/>
        </p:nvSpPr>
        <p:spPr>
          <a:xfrm>
            <a:off x="0" y="4732020"/>
            <a:ext cx="164592" cy="411480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3" name="Text 20"/>
          <p:cNvSpPr/>
          <p:nvPr/>
        </p:nvSpPr>
        <p:spPr>
          <a:xfrm>
            <a:off x="228600" y="4736592"/>
            <a:ext cx="8686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SENA Regional Boyacá – Centro Minero  |  Instructora: Alba Liseth Rojas Serrano  |  Gestión de la Seguridad y Salud en el Trabajo</a:t>
            </a:r>
            <a:endParaRPr lang="en-US" sz="7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58368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" name="Text 2"/>
          <p:cNvSpPr/>
          <p:nvPr/>
        </p:nvSpPr>
        <p:spPr>
          <a:xfrm>
            <a:off x="320040" y="54864"/>
            <a:ext cx="8503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Sanciones e Incumplimientos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320040" y="54864"/>
            <a:ext cx="8503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1000" i="1" dirty="0">
                <a:solidFill>
                  <a:srgbClr val="6DC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Ley 1562/2012 – Decreto 1072/2015 – Resolución 0312/2019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28600" y="804672"/>
            <a:ext cx="4572000" cy="347472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7" name="Shape 5"/>
          <p:cNvSpPr/>
          <p:nvPr/>
        </p:nvSpPr>
        <p:spPr>
          <a:xfrm>
            <a:off x="4846320" y="804672"/>
            <a:ext cx="2286000" cy="347472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8" name="Shape 6"/>
          <p:cNvSpPr/>
          <p:nvPr/>
        </p:nvSpPr>
        <p:spPr>
          <a:xfrm>
            <a:off x="7178040" y="804672"/>
            <a:ext cx="1737360" cy="347472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9" name="Text 7"/>
          <p:cNvSpPr/>
          <p:nvPr/>
        </p:nvSpPr>
        <p:spPr>
          <a:xfrm>
            <a:off x="274320" y="804672"/>
            <a:ext cx="44805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Tipo de Sanción / Incumplimiento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4892040" y="804672"/>
            <a:ext cx="21945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Consecuencia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7223760" y="804672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Gravedad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228600" y="1170432"/>
            <a:ext cx="8686800" cy="548640"/>
          </a:xfrm>
          <a:prstGeom prst="rect">
            <a:avLst/>
          </a:prstGeom>
          <a:solidFill>
            <a:srgbClr val="F4FAF0"/>
          </a:solidFill>
          <a:ln w="6350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3" name="Shape 11"/>
          <p:cNvSpPr/>
          <p:nvPr/>
        </p:nvSpPr>
        <p:spPr>
          <a:xfrm>
            <a:off x="228600" y="1170432"/>
            <a:ext cx="91440" cy="548640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4" name="Text 12"/>
          <p:cNvSpPr/>
          <p:nvPr/>
        </p:nvSpPr>
        <p:spPr>
          <a:xfrm>
            <a:off x="384048" y="1243584"/>
            <a:ext cx="43434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D400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Multas Económicas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4892040" y="1243584"/>
            <a:ext cx="21945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Hasta 500 SMLMV por incumplimiento al SG-SST y al Reglamento de HST.</a:t>
            </a:r>
            <a:endParaRPr lang="en-US" sz="900" dirty="0"/>
          </a:p>
        </p:txBody>
      </p:sp>
      <p:sp>
        <p:nvSpPr>
          <p:cNvPr id="16" name="Shape 14"/>
          <p:cNvSpPr/>
          <p:nvPr/>
        </p:nvSpPr>
        <p:spPr>
          <a:xfrm>
            <a:off x="7223760" y="1280160"/>
            <a:ext cx="1554480" cy="292608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7" name="Text 15"/>
          <p:cNvSpPr/>
          <p:nvPr/>
        </p:nvSpPr>
        <p:spPr>
          <a:xfrm>
            <a:off x="7223760" y="1280160"/>
            <a:ext cx="1554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Alta</a:t>
            </a:r>
            <a:endParaRPr lang="en-US" sz="950" dirty="0"/>
          </a:p>
        </p:txBody>
      </p:sp>
      <p:sp>
        <p:nvSpPr>
          <p:cNvPr id="18" name="Shape 16"/>
          <p:cNvSpPr/>
          <p:nvPr/>
        </p:nvSpPr>
        <p:spPr>
          <a:xfrm>
            <a:off x="228600" y="1746504"/>
            <a:ext cx="8686800" cy="548640"/>
          </a:xfrm>
          <a:prstGeom prst="rect">
            <a:avLst/>
          </a:prstGeom>
          <a:solidFill>
            <a:srgbClr val="FFFFFF"/>
          </a:solidFill>
          <a:ln w="6350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9" name="Shape 17"/>
          <p:cNvSpPr/>
          <p:nvPr/>
        </p:nvSpPr>
        <p:spPr>
          <a:xfrm>
            <a:off x="228600" y="1746504"/>
            <a:ext cx="91440" cy="548640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0" name="Text 18"/>
          <p:cNvSpPr/>
          <p:nvPr/>
        </p:nvSpPr>
        <p:spPr>
          <a:xfrm>
            <a:off x="384048" y="1819656"/>
            <a:ext cx="43434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D400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Cierre Temporal</a:t>
            </a:r>
            <a:endParaRPr lang="en-US" sz="1050" dirty="0"/>
          </a:p>
        </p:txBody>
      </p:sp>
      <p:sp>
        <p:nvSpPr>
          <p:cNvPr id="21" name="Text 19"/>
          <p:cNvSpPr/>
          <p:nvPr/>
        </p:nvSpPr>
        <p:spPr>
          <a:xfrm>
            <a:off x="4892040" y="1819656"/>
            <a:ext cx="21945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Cierre del establecimiento hasta por 6 meses por condiciones inseguras que pongan en riesgo la vida.</a:t>
            </a:r>
            <a:endParaRPr lang="en-US" sz="900" dirty="0"/>
          </a:p>
        </p:txBody>
      </p:sp>
      <p:sp>
        <p:nvSpPr>
          <p:cNvPr id="22" name="Shape 20"/>
          <p:cNvSpPr/>
          <p:nvPr/>
        </p:nvSpPr>
        <p:spPr>
          <a:xfrm>
            <a:off x="7223760" y="1856232"/>
            <a:ext cx="1554480" cy="292608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3" name="Text 21"/>
          <p:cNvSpPr/>
          <p:nvPr/>
        </p:nvSpPr>
        <p:spPr>
          <a:xfrm>
            <a:off x="7223760" y="1856232"/>
            <a:ext cx="1554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Muy Alta</a:t>
            </a:r>
            <a:endParaRPr lang="en-US" sz="950" dirty="0"/>
          </a:p>
        </p:txBody>
      </p:sp>
      <p:sp>
        <p:nvSpPr>
          <p:cNvPr id="24" name="Shape 22"/>
          <p:cNvSpPr/>
          <p:nvPr/>
        </p:nvSpPr>
        <p:spPr>
          <a:xfrm>
            <a:off x="228600" y="2322576"/>
            <a:ext cx="8686800" cy="548640"/>
          </a:xfrm>
          <a:prstGeom prst="rect">
            <a:avLst/>
          </a:prstGeom>
          <a:solidFill>
            <a:srgbClr val="F4FAF0"/>
          </a:solidFill>
          <a:ln w="6350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5" name="Shape 23"/>
          <p:cNvSpPr/>
          <p:nvPr/>
        </p:nvSpPr>
        <p:spPr>
          <a:xfrm>
            <a:off x="228600" y="2322576"/>
            <a:ext cx="91440" cy="548640"/>
          </a:xfrm>
          <a:prstGeom prst="rect">
            <a:avLst/>
          </a:prstGeom>
          <a:solidFill>
            <a:srgbClr val="8B0000"/>
          </a:solidFill>
          <a:ln w="12700">
            <a:solidFill>
              <a:srgbClr val="8B00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6" name="Text 24"/>
          <p:cNvSpPr/>
          <p:nvPr/>
        </p:nvSpPr>
        <p:spPr>
          <a:xfrm>
            <a:off x="384048" y="2395728"/>
            <a:ext cx="43434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8B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Cierre Definitivo</a:t>
            </a:r>
            <a:endParaRPr lang="en-US" sz="1050" dirty="0"/>
          </a:p>
        </p:txBody>
      </p:sp>
      <p:sp>
        <p:nvSpPr>
          <p:cNvPr id="27" name="Text 25"/>
          <p:cNvSpPr/>
          <p:nvPr/>
        </p:nvSpPr>
        <p:spPr>
          <a:xfrm>
            <a:off x="4892040" y="2395728"/>
            <a:ext cx="21945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Clausura definitiva cuando persistan condiciones de peligro extremo para trabajadores.</a:t>
            </a:r>
            <a:endParaRPr lang="en-US" sz="900" dirty="0"/>
          </a:p>
        </p:txBody>
      </p:sp>
      <p:sp>
        <p:nvSpPr>
          <p:cNvPr id="28" name="Shape 26"/>
          <p:cNvSpPr/>
          <p:nvPr/>
        </p:nvSpPr>
        <p:spPr>
          <a:xfrm>
            <a:off x="7223760" y="2432304"/>
            <a:ext cx="1554480" cy="292608"/>
          </a:xfrm>
          <a:prstGeom prst="rect">
            <a:avLst/>
          </a:prstGeom>
          <a:solidFill>
            <a:srgbClr val="8B0000"/>
          </a:solidFill>
          <a:ln w="12700">
            <a:solidFill>
              <a:srgbClr val="8B00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9" name="Text 27"/>
          <p:cNvSpPr/>
          <p:nvPr/>
        </p:nvSpPr>
        <p:spPr>
          <a:xfrm>
            <a:off x="7223760" y="2432304"/>
            <a:ext cx="1554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Máxima</a:t>
            </a:r>
            <a:endParaRPr lang="en-US" sz="950" dirty="0"/>
          </a:p>
        </p:txBody>
      </p:sp>
      <p:sp>
        <p:nvSpPr>
          <p:cNvPr id="30" name="Shape 28"/>
          <p:cNvSpPr/>
          <p:nvPr/>
        </p:nvSpPr>
        <p:spPr>
          <a:xfrm>
            <a:off x="228600" y="2898648"/>
            <a:ext cx="8686800" cy="548640"/>
          </a:xfrm>
          <a:prstGeom prst="rect">
            <a:avLst/>
          </a:prstGeom>
          <a:solidFill>
            <a:srgbClr val="FFFFFF"/>
          </a:solidFill>
          <a:ln w="6350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1" name="Shape 29"/>
          <p:cNvSpPr/>
          <p:nvPr/>
        </p:nvSpPr>
        <p:spPr>
          <a:xfrm>
            <a:off x="228600" y="2898648"/>
            <a:ext cx="91440" cy="548640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2" name="Text 30"/>
          <p:cNvSpPr/>
          <p:nvPr/>
        </p:nvSpPr>
        <p:spPr>
          <a:xfrm>
            <a:off x="384048" y="2971800"/>
            <a:ext cx="43434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D400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Suspensión de Actividades</a:t>
            </a:r>
            <a:endParaRPr lang="en-US" sz="1050" dirty="0"/>
          </a:p>
        </p:txBody>
      </p:sp>
      <p:sp>
        <p:nvSpPr>
          <p:cNvPr id="33" name="Text 31"/>
          <p:cNvSpPr/>
          <p:nvPr/>
        </p:nvSpPr>
        <p:spPr>
          <a:xfrm>
            <a:off x="4892040" y="2971800"/>
            <a:ext cx="21945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Paralización de actividades en áreas o procesos específicos que presenten riesgos inminentes.</a:t>
            </a:r>
            <a:endParaRPr lang="en-US" sz="900" dirty="0"/>
          </a:p>
        </p:txBody>
      </p:sp>
      <p:sp>
        <p:nvSpPr>
          <p:cNvPr id="34" name="Shape 32"/>
          <p:cNvSpPr/>
          <p:nvPr/>
        </p:nvSpPr>
        <p:spPr>
          <a:xfrm>
            <a:off x="7223760" y="3008376"/>
            <a:ext cx="1554480" cy="292608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5" name="Text 33"/>
          <p:cNvSpPr/>
          <p:nvPr/>
        </p:nvSpPr>
        <p:spPr>
          <a:xfrm>
            <a:off x="7223760" y="3008376"/>
            <a:ext cx="1554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Alta</a:t>
            </a:r>
            <a:endParaRPr lang="en-US" sz="950" dirty="0"/>
          </a:p>
        </p:txBody>
      </p:sp>
      <p:sp>
        <p:nvSpPr>
          <p:cNvPr id="36" name="Shape 34"/>
          <p:cNvSpPr/>
          <p:nvPr/>
        </p:nvSpPr>
        <p:spPr>
          <a:xfrm>
            <a:off x="228600" y="3474720"/>
            <a:ext cx="8686800" cy="548640"/>
          </a:xfrm>
          <a:prstGeom prst="rect">
            <a:avLst/>
          </a:prstGeom>
          <a:solidFill>
            <a:srgbClr val="F4FAF0"/>
          </a:solidFill>
          <a:ln w="6350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7" name="Shape 35"/>
          <p:cNvSpPr/>
          <p:nvPr/>
        </p:nvSpPr>
        <p:spPr>
          <a:xfrm>
            <a:off x="228600" y="3474720"/>
            <a:ext cx="91440" cy="548640"/>
          </a:xfrm>
          <a:prstGeom prst="rect">
            <a:avLst/>
          </a:prstGeom>
          <a:solidFill>
            <a:srgbClr val="8B0000"/>
          </a:solidFill>
          <a:ln w="12700">
            <a:solidFill>
              <a:srgbClr val="8B00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8" name="Text 36"/>
          <p:cNvSpPr/>
          <p:nvPr/>
        </p:nvSpPr>
        <p:spPr>
          <a:xfrm>
            <a:off x="384048" y="3547872"/>
            <a:ext cx="43434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8B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Responsabilidad Penal</a:t>
            </a:r>
            <a:endParaRPr lang="en-US" sz="1050" dirty="0"/>
          </a:p>
        </p:txBody>
      </p:sp>
      <p:sp>
        <p:nvSpPr>
          <p:cNvPr id="39" name="Text 37"/>
          <p:cNvSpPr/>
          <p:nvPr/>
        </p:nvSpPr>
        <p:spPr>
          <a:xfrm>
            <a:off x="4892040" y="3547872"/>
            <a:ext cx="21945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 accidentes graves o fatales derivados del incumplimiento normativo (Art. 216 CST, homicidio culposo).</a:t>
            </a:r>
            <a:endParaRPr lang="en-US" sz="900" dirty="0"/>
          </a:p>
        </p:txBody>
      </p:sp>
      <p:sp>
        <p:nvSpPr>
          <p:cNvPr id="40" name="Shape 38"/>
          <p:cNvSpPr/>
          <p:nvPr/>
        </p:nvSpPr>
        <p:spPr>
          <a:xfrm>
            <a:off x="7223760" y="3584448"/>
            <a:ext cx="1554480" cy="292608"/>
          </a:xfrm>
          <a:prstGeom prst="rect">
            <a:avLst/>
          </a:prstGeom>
          <a:solidFill>
            <a:srgbClr val="8B0000"/>
          </a:solidFill>
          <a:ln w="12700">
            <a:solidFill>
              <a:srgbClr val="8B00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1" name="Text 39"/>
          <p:cNvSpPr/>
          <p:nvPr/>
        </p:nvSpPr>
        <p:spPr>
          <a:xfrm>
            <a:off x="7223760" y="3584448"/>
            <a:ext cx="1554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Penal</a:t>
            </a:r>
            <a:endParaRPr lang="en-US" sz="950" dirty="0"/>
          </a:p>
        </p:txBody>
      </p:sp>
      <p:sp>
        <p:nvSpPr>
          <p:cNvPr id="42" name="Shape 40"/>
          <p:cNvSpPr/>
          <p:nvPr/>
        </p:nvSpPr>
        <p:spPr>
          <a:xfrm>
            <a:off x="228600" y="4050792"/>
            <a:ext cx="8686800" cy="548640"/>
          </a:xfrm>
          <a:prstGeom prst="rect">
            <a:avLst/>
          </a:prstGeom>
          <a:solidFill>
            <a:srgbClr val="FFFFFF"/>
          </a:solidFill>
          <a:ln w="6350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3" name="Shape 41"/>
          <p:cNvSpPr/>
          <p:nvPr/>
        </p:nvSpPr>
        <p:spPr>
          <a:xfrm>
            <a:off x="228600" y="4050792"/>
            <a:ext cx="91440" cy="548640"/>
          </a:xfrm>
          <a:prstGeom prst="rect">
            <a:avLst/>
          </a:prstGeom>
          <a:solidFill>
            <a:srgbClr val="1E5C00"/>
          </a:solidFill>
          <a:ln w="1270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4" name="Text 42"/>
          <p:cNvSpPr/>
          <p:nvPr/>
        </p:nvSpPr>
        <p:spPr>
          <a:xfrm>
            <a:off x="384048" y="4123944"/>
            <a:ext cx="43434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Reconocimiento del AT</a:t>
            </a:r>
            <a:endParaRPr lang="en-US" sz="1050" dirty="0"/>
          </a:p>
        </p:txBody>
      </p:sp>
      <p:sp>
        <p:nvSpPr>
          <p:cNvPr id="45" name="Text 43"/>
          <p:cNvSpPr/>
          <p:nvPr/>
        </p:nvSpPr>
        <p:spPr>
          <a:xfrm>
            <a:off x="4892040" y="4123944"/>
            <a:ext cx="21945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Obligación de reconocer y pagar el AT aunque el trabajador no estuviese afiliado a la ARL.</a:t>
            </a:r>
            <a:endParaRPr lang="en-US" sz="900" dirty="0"/>
          </a:p>
        </p:txBody>
      </p:sp>
      <p:sp>
        <p:nvSpPr>
          <p:cNvPr id="46" name="Shape 44"/>
          <p:cNvSpPr/>
          <p:nvPr/>
        </p:nvSpPr>
        <p:spPr>
          <a:xfrm>
            <a:off x="7223760" y="4160520"/>
            <a:ext cx="1554480" cy="292608"/>
          </a:xfrm>
          <a:prstGeom prst="rect">
            <a:avLst/>
          </a:prstGeom>
          <a:solidFill>
            <a:srgbClr val="1E5C00"/>
          </a:solidFill>
          <a:ln w="1270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7" name="Text 45"/>
          <p:cNvSpPr/>
          <p:nvPr/>
        </p:nvSpPr>
        <p:spPr>
          <a:xfrm>
            <a:off x="7223760" y="4160520"/>
            <a:ext cx="1554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Civil</a:t>
            </a:r>
            <a:endParaRPr lang="en-US" sz="950" dirty="0"/>
          </a:p>
        </p:txBody>
      </p:sp>
      <p:sp>
        <p:nvSpPr>
          <p:cNvPr id="48" name="Text 46"/>
          <p:cNvSpPr/>
          <p:nvPr/>
        </p:nvSpPr>
        <p:spPr>
          <a:xfrm>
            <a:off x="228600" y="4590288"/>
            <a:ext cx="8686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i="1" dirty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 legal: Ley 1562/2012 Art. 13 • Decreto 1072/2015 Art. 2.2.4.11.1 • Código Penal Art. 109 (homicidio culposo)</a:t>
            </a:r>
            <a:endParaRPr lang="en-US" sz="800" dirty="0"/>
          </a:p>
        </p:txBody>
      </p:sp>
      <p:sp>
        <p:nvSpPr>
          <p:cNvPr id="49" name="Shape 47"/>
          <p:cNvSpPr/>
          <p:nvPr/>
        </p:nvSpPr>
        <p:spPr>
          <a:xfrm>
            <a:off x="0" y="4732020"/>
            <a:ext cx="9144000" cy="411480"/>
          </a:xfrm>
          <a:prstGeom prst="rect">
            <a:avLst/>
          </a:prstGeom>
          <a:solidFill>
            <a:srgbClr val="1E5C00"/>
          </a:solidFill>
          <a:ln w="1270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50" name="Shape 48"/>
          <p:cNvSpPr/>
          <p:nvPr/>
        </p:nvSpPr>
        <p:spPr>
          <a:xfrm>
            <a:off x="0" y="4732020"/>
            <a:ext cx="164592" cy="411480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51" name="Text 49"/>
          <p:cNvSpPr/>
          <p:nvPr/>
        </p:nvSpPr>
        <p:spPr>
          <a:xfrm>
            <a:off x="228600" y="4736592"/>
            <a:ext cx="8686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SENA Regional Boyacá – Centro Minero  |  Instructora: Alba Liseth Rojas Serrano  |  Gestión de la Seguridad y Salud en el Trabajo</a:t>
            </a:r>
            <a:endParaRPr lang="en-US" sz="7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58368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" name="Text 2"/>
          <p:cNvSpPr/>
          <p:nvPr/>
        </p:nvSpPr>
        <p:spPr>
          <a:xfrm>
            <a:off x="320040" y="54864"/>
            <a:ext cx="8503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Estructura Modelo del Reglamento de Higiene y Seguridad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320040" y="54864"/>
            <a:ext cx="8503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1000" i="1" dirty="0">
                <a:solidFill>
                  <a:srgbClr val="6DC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Guía para su elaboración práctica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28600" y="804672"/>
            <a:ext cx="4297680" cy="713232"/>
          </a:xfrm>
          <a:prstGeom prst="rect">
            <a:avLst/>
          </a:prstGeom>
          <a:solidFill>
            <a:srgbClr val="F4FAF0"/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7" name="Shape 5"/>
          <p:cNvSpPr/>
          <p:nvPr/>
        </p:nvSpPr>
        <p:spPr>
          <a:xfrm>
            <a:off x="228600" y="804672"/>
            <a:ext cx="658368" cy="713232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8" name="Text 6"/>
          <p:cNvSpPr/>
          <p:nvPr/>
        </p:nvSpPr>
        <p:spPr>
          <a:xfrm>
            <a:off x="228600" y="804672"/>
            <a:ext cx="65836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Art. 1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941832" y="841248"/>
            <a:ext cx="345643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Identificación de la empresa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941832" y="1124712"/>
            <a:ext cx="34564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Razón social, NIT, domicilio, actividad económica, clase y grado de riesgo, ARL.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228600" y="1572768"/>
            <a:ext cx="4297680" cy="713232"/>
          </a:xfrm>
          <a:prstGeom prst="rect">
            <a:avLst/>
          </a:prstGeom>
          <a:solidFill>
            <a:srgbClr val="FFFFFF"/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2" name="Shape 10"/>
          <p:cNvSpPr/>
          <p:nvPr/>
        </p:nvSpPr>
        <p:spPr>
          <a:xfrm>
            <a:off x="228600" y="1572768"/>
            <a:ext cx="658368" cy="713232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3" name="Text 11"/>
          <p:cNvSpPr/>
          <p:nvPr/>
        </p:nvSpPr>
        <p:spPr>
          <a:xfrm>
            <a:off x="228600" y="1572768"/>
            <a:ext cx="65836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Art. 2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941832" y="1609344"/>
            <a:ext cx="345643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Prescripciones de orden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941832" y="1892808"/>
            <a:ext cx="34564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Jornada laboral, organización interna, uso de instalaciones, conductas esperadas.</a:t>
            </a:r>
            <a:endParaRPr lang="en-US" sz="900" dirty="0"/>
          </a:p>
        </p:txBody>
      </p:sp>
      <p:sp>
        <p:nvSpPr>
          <p:cNvPr id="16" name="Shape 14"/>
          <p:cNvSpPr/>
          <p:nvPr/>
        </p:nvSpPr>
        <p:spPr>
          <a:xfrm>
            <a:off x="228600" y="2340864"/>
            <a:ext cx="4297680" cy="713232"/>
          </a:xfrm>
          <a:prstGeom prst="rect">
            <a:avLst/>
          </a:prstGeom>
          <a:solidFill>
            <a:srgbClr val="F4FAF0"/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7" name="Shape 15"/>
          <p:cNvSpPr/>
          <p:nvPr/>
        </p:nvSpPr>
        <p:spPr>
          <a:xfrm>
            <a:off x="228600" y="2340864"/>
            <a:ext cx="658368" cy="713232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8" name="Text 16"/>
          <p:cNvSpPr/>
          <p:nvPr/>
        </p:nvSpPr>
        <p:spPr>
          <a:xfrm>
            <a:off x="228600" y="2340864"/>
            <a:ext cx="65836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Art. 3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941832" y="2377440"/>
            <a:ext cx="345643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Obligaciones del Empleador</a:t>
            </a:r>
            <a:endParaRPr lang="en-US" sz="1050" dirty="0"/>
          </a:p>
        </p:txBody>
      </p:sp>
      <p:sp>
        <p:nvSpPr>
          <p:cNvPr id="20" name="Text 18"/>
          <p:cNvSpPr/>
          <p:nvPr/>
        </p:nvSpPr>
        <p:spPr>
          <a:xfrm>
            <a:off x="941832" y="2660904"/>
            <a:ext cx="34564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Garantizar SG-SST, proveer EPP, afiliar al SGSS, investigar AT, capacitar.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228600" y="3108960"/>
            <a:ext cx="4297680" cy="713232"/>
          </a:xfrm>
          <a:prstGeom prst="rect">
            <a:avLst/>
          </a:prstGeom>
          <a:solidFill>
            <a:srgbClr val="FFFFFF"/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2" name="Shape 20"/>
          <p:cNvSpPr/>
          <p:nvPr/>
        </p:nvSpPr>
        <p:spPr>
          <a:xfrm>
            <a:off x="228600" y="3108960"/>
            <a:ext cx="658368" cy="713232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3" name="Text 21"/>
          <p:cNvSpPr/>
          <p:nvPr/>
        </p:nvSpPr>
        <p:spPr>
          <a:xfrm>
            <a:off x="228600" y="3108960"/>
            <a:ext cx="65836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Art. 4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941832" y="3145536"/>
            <a:ext cx="345643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Obligaciones del Trabajador</a:t>
            </a:r>
            <a:endParaRPr lang="en-US" sz="1050" dirty="0"/>
          </a:p>
        </p:txBody>
      </p:sp>
      <p:sp>
        <p:nvSpPr>
          <p:cNvPr id="25" name="Text 23"/>
          <p:cNvSpPr/>
          <p:nvPr/>
        </p:nvSpPr>
        <p:spPr>
          <a:xfrm>
            <a:off x="941832" y="3429000"/>
            <a:ext cx="34564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Cumplir normas HST, usar EPP, reportar riesgos, asistir a capacitaciones.</a:t>
            </a:r>
            <a:endParaRPr lang="en-US" sz="900" dirty="0"/>
          </a:p>
        </p:txBody>
      </p:sp>
      <p:sp>
        <p:nvSpPr>
          <p:cNvPr id="26" name="Shape 24"/>
          <p:cNvSpPr/>
          <p:nvPr/>
        </p:nvSpPr>
        <p:spPr>
          <a:xfrm>
            <a:off x="228600" y="3877056"/>
            <a:ext cx="4297680" cy="713232"/>
          </a:xfrm>
          <a:prstGeom prst="rect">
            <a:avLst/>
          </a:prstGeom>
          <a:solidFill>
            <a:srgbClr val="F4FAF0"/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7" name="Shape 25"/>
          <p:cNvSpPr/>
          <p:nvPr/>
        </p:nvSpPr>
        <p:spPr>
          <a:xfrm>
            <a:off x="228600" y="3877056"/>
            <a:ext cx="658368" cy="713232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8" name="Text 26"/>
          <p:cNvSpPr/>
          <p:nvPr/>
        </p:nvSpPr>
        <p:spPr>
          <a:xfrm>
            <a:off x="228600" y="3877056"/>
            <a:ext cx="65836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Art. 5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941832" y="3913632"/>
            <a:ext cx="345643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Prohibiciones al Empleador</a:t>
            </a:r>
            <a:endParaRPr lang="en-US" sz="1050" dirty="0"/>
          </a:p>
        </p:txBody>
      </p:sp>
      <p:sp>
        <p:nvSpPr>
          <p:cNvPr id="30" name="Text 28"/>
          <p:cNvSpPr/>
          <p:nvPr/>
        </p:nvSpPr>
        <p:spPr>
          <a:xfrm>
            <a:off x="941832" y="4197096"/>
            <a:ext cx="34564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obligar a trabajar en condiciones inseguras, no descontar EPP del salario.</a:t>
            </a:r>
            <a:endParaRPr lang="en-US" sz="900" dirty="0"/>
          </a:p>
        </p:txBody>
      </p:sp>
      <p:sp>
        <p:nvSpPr>
          <p:cNvPr id="31" name="Shape 29"/>
          <p:cNvSpPr/>
          <p:nvPr/>
        </p:nvSpPr>
        <p:spPr>
          <a:xfrm>
            <a:off x="4709160" y="804672"/>
            <a:ext cx="4297680" cy="713232"/>
          </a:xfrm>
          <a:prstGeom prst="rect">
            <a:avLst/>
          </a:prstGeom>
          <a:solidFill>
            <a:srgbClr val="F4FAF0"/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2" name="Shape 30"/>
          <p:cNvSpPr/>
          <p:nvPr/>
        </p:nvSpPr>
        <p:spPr>
          <a:xfrm>
            <a:off x="4709160" y="804672"/>
            <a:ext cx="658368" cy="713232"/>
          </a:xfrm>
          <a:prstGeom prst="rect">
            <a:avLst/>
          </a:prstGeom>
          <a:solidFill>
            <a:srgbClr val="1E5C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3" name="Text 31"/>
          <p:cNvSpPr/>
          <p:nvPr/>
        </p:nvSpPr>
        <p:spPr>
          <a:xfrm>
            <a:off x="4709160" y="804672"/>
            <a:ext cx="65836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Art. 6</a:t>
            </a:r>
            <a:endParaRPr lang="en-US" sz="900" dirty="0"/>
          </a:p>
        </p:txBody>
      </p:sp>
      <p:sp>
        <p:nvSpPr>
          <p:cNvPr id="34" name="Text 32"/>
          <p:cNvSpPr/>
          <p:nvPr/>
        </p:nvSpPr>
        <p:spPr>
          <a:xfrm>
            <a:off x="5422392" y="841248"/>
            <a:ext cx="345643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Prohibiciones al Trabajador</a:t>
            </a:r>
            <a:endParaRPr lang="en-US" sz="1050" dirty="0"/>
          </a:p>
        </p:txBody>
      </p:sp>
      <p:sp>
        <p:nvSpPr>
          <p:cNvPr id="35" name="Text 33"/>
          <p:cNvSpPr/>
          <p:nvPr/>
        </p:nvSpPr>
        <p:spPr>
          <a:xfrm>
            <a:off x="5422392" y="1124712"/>
            <a:ext cx="34564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presentarse bajo efectos de alcohol/drogas, no alterar equipos de seguridad.</a:t>
            </a:r>
            <a:endParaRPr lang="en-US" sz="900" dirty="0"/>
          </a:p>
        </p:txBody>
      </p:sp>
      <p:sp>
        <p:nvSpPr>
          <p:cNvPr id="36" name="Shape 34"/>
          <p:cNvSpPr/>
          <p:nvPr/>
        </p:nvSpPr>
        <p:spPr>
          <a:xfrm>
            <a:off x="4709160" y="1572768"/>
            <a:ext cx="4297680" cy="713232"/>
          </a:xfrm>
          <a:prstGeom prst="rect">
            <a:avLst/>
          </a:prstGeom>
          <a:solidFill>
            <a:srgbClr val="FFFFFF"/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7" name="Shape 35"/>
          <p:cNvSpPr/>
          <p:nvPr/>
        </p:nvSpPr>
        <p:spPr>
          <a:xfrm>
            <a:off x="4709160" y="1572768"/>
            <a:ext cx="658368" cy="713232"/>
          </a:xfrm>
          <a:prstGeom prst="rect">
            <a:avLst/>
          </a:prstGeom>
          <a:solidFill>
            <a:srgbClr val="1E5C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8" name="Text 36"/>
          <p:cNvSpPr/>
          <p:nvPr/>
        </p:nvSpPr>
        <p:spPr>
          <a:xfrm>
            <a:off x="4709160" y="1572768"/>
            <a:ext cx="65836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Art. 7</a:t>
            </a:r>
            <a:endParaRPr lang="en-US" sz="900" dirty="0"/>
          </a:p>
        </p:txBody>
      </p:sp>
      <p:sp>
        <p:nvSpPr>
          <p:cNvPr id="39" name="Text 37"/>
          <p:cNvSpPr/>
          <p:nvPr/>
        </p:nvSpPr>
        <p:spPr>
          <a:xfrm>
            <a:off x="5422392" y="1609344"/>
            <a:ext cx="345643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Medidas preventivas y de emergencia</a:t>
            </a:r>
            <a:endParaRPr lang="en-US" sz="1050" dirty="0"/>
          </a:p>
        </p:txBody>
      </p:sp>
      <p:sp>
        <p:nvSpPr>
          <p:cNvPr id="40" name="Text 38"/>
          <p:cNvSpPr/>
          <p:nvPr/>
        </p:nvSpPr>
        <p:spPr>
          <a:xfrm>
            <a:off x="5422392" y="1892808"/>
            <a:ext cx="34564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de emergencias, brigadas, señalización, primeros auxilios, evacuación.</a:t>
            </a:r>
            <a:endParaRPr lang="en-US" sz="900" dirty="0"/>
          </a:p>
        </p:txBody>
      </p:sp>
      <p:sp>
        <p:nvSpPr>
          <p:cNvPr id="41" name="Shape 39"/>
          <p:cNvSpPr/>
          <p:nvPr/>
        </p:nvSpPr>
        <p:spPr>
          <a:xfrm>
            <a:off x="4709160" y="2340864"/>
            <a:ext cx="4297680" cy="713232"/>
          </a:xfrm>
          <a:prstGeom prst="rect">
            <a:avLst/>
          </a:prstGeom>
          <a:solidFill>
            <a:srgbClr val="F4FAF0"/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2" name="Shape 40"/>
          <p:cNvSpPr/>
          <p:nvPr/>
        </p:nvSpPr>
        <p:spPr>
          <a:xfrm>
            <a:off x="4709160" y="2340864"/>
            <a:ext cx="658368" cy="713232"/>
          </a:xfrm>
          <a:prstGeom prst="rect">
            <a:avLst/>
          </a:prstGeom>
          <a:solidFill>
            <a:srgbClr val="1E5C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3" name="Text 41"/>
          <p:cNvSpPr/>
          <p:nvPr/>
        </p:nvSpPr>
        <p:spPr>
          <a:xfrm>
            <a:off x="4709160" y="2340864"/>
            <a:ext cx="65836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Art. 8</a:t>
            </a:r>
            <a:endParaRPr lang="en-US" sz="900" dirty="0"/>
          </a:p>
        </p:txBody>
      </p:sp>
      <p:sp>
        <p:nvSpPr>
          <p:cNvPr id="44" name="Text 42"/>
          <p:cNvSpPr/>
          <p:nvPr/>
        </p:nvSpPr>
        <p:spPr>
          <a:xfrm>
            <a:off x="5422392" y="2377440"/>
            <a:ext cx="345643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Sanciones disciplinarias</a:t>
            </a:r>
            <a:endParaRPr lang="en-US" sz="1050" dirty="0"/>
          </a:p>
        </p:txBody>
      </p:sp>
      <p:sp>
        <p:nvSpPr>
          <p:cNvPr id="45" name="Text 43"/>
          <p:cNvSpPr/>
          <p:nvPr/>
        </p:nvSpPr>
        <p:spPr>
          <a:xfrm>
            <a:off x="5422392" y="2660904"/>
            <a:ext cx="34564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Escalonadas: llamado de atención verbal, escrito, suspensión, despido con justa causa.</a:t>
            </a:r>
            <a:endParaRPr lang="en-US" sz="900" dirty="0"/>
          </a:p>
        </p:txBody>
      </p:sp>
      <p:sp>
        <p:nvSpPr>
          <p:cNvPr id="46" name="Shape 44"/>
          <p:cNvSpPr/>
          <p:nvPr/>
        </p:nvSpPr>
        <p:spPr>
          <a:xfrm>
            <a:off x="4709160" y="3108960"/>
            <a:ext cx="4297680" cy="713232"/>
          </a:xfrm>
          <a:prstGeom prst="rect">
            <a:avLst/>
          </a:prstGeom>
          <a:solidFill>
            <a:srgbClr val="FFFFFF"/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7" name="Shape 45"/>
          <p:cNvSpPr/>
          <p:nvPr/>
        </p:nvSpPr>
        <p:spPr>
          <a:xfrm>
            <a:off x="4709160" y="3108960"/>
            <a:ext cx="658368" cy="713232"/>
          </a:xfrm>
          <a:prstGeom prst="rect">
            <a:avLst/>
          </a:prstGeom>
          <a:solidFill>
            <a:srgbClr val="1E5C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8" name="Text 46"/>
          <p:cNvSpPr/>
          <p:nvPr/>
        </p:nvSpPr>
        <p:spPr>
          <a:xfrm>
            <a:off x="4709160" y="3108960"/>
            <a:ext cx="65836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Art. 9</a:t>
            </a:r>
            <a:endParaRPr lang="en-US" sz="900" dirty="0"/>
          </a:p>
        </p:txBody>
      </p:sp>
      <p:sp>
        <p:nvSpPr>
          <p:cNvPr id="49" name="Text 47"/>
          <p:cNvSpPr/>
          <p:nvPr/>
        </p:nvSpPr>
        <p:spPr>
          <a:xfrm>
            <a:off x="5422392" y="3145536"/>
            <a:ext cx="345643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Higiene industrial</a:t>
            </a:r>
            <a:endParaRPr lang="en-US" sz="1050" dirty="0"/>
          </a:p>
        </p:txBody>
      </p:sp>
      <p:sp>
        <p:nvSpPr>
          <p:cNvPr id="50" name="Text 48"/>
          <p:cNvSpPr/>
          <p:nvPr/>
        </p:nvSpPr>
        <p:spPr>
          <a:xfrm>
            <a:off x="5422392" y="3429000"/>
            <a:ext cx="34564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Servicios sanitarios, agua potable, iluminación, ventilación, alimentación, aseo.</a:t>
            </a:r>
            <a:endParaRPr lang="en-US" sz="900" dirty="0"/>
          </a:p>
        </p:txBody>
      </p:sp>
      <p:sp>
        <p:nvSpPr>
          <p:cNvPr id="51" name="Shape 49"/>
          <p:cNvSpPr/>
          <p:nvPr/>
        </p:nvSpPr>
        <p:spPr>
          <a:xfrm>
            <a:off x="4709160" y="3877056"/>
            <a:ext cx="4297680" cy="713232"/>
          </a:xfrm>
          <a:prstGeom prst="rect">
            <a:avLst/>
          </a:prstGeom>
          <a:solidFill>
            <a:srgbClr val="F4FAF0"/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52" name="Shape 50"/>
          <p:cNvSpPr/>
          <p:nvPr/>
        </p:nvSpPr>
        <p:spPr>
          <a:xfrm>
            <a:off x="4709160" y="3877056"/>
            <a:ext cx="658368" cy="713232"/>
          </a:xfrm>
          <a:prstGeom prst="rect">
            <a:avLst/>
          </a:prstGeom>
          <a:solidFill>
            <a:srgbClr val="1E5C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53" name="Text 51"/>
          <p:cNvSpPr/>
          <p:nvPr/>
        </p:nvSpPr>
        <p:spPr>
          <a:xfrm>
            <a:off x="4709160" y="3877056"/>
            <a:ext cx="65836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Art. 10</a:t>
            </a:r>
            <a:endParaRPr lang="en-US" sz="900" dirty="0"/>
          </a:p>
        </p:txBody>
      </p:sp>
      <p:sp>
        <p:nvSpPr>
          <p:cNvPr id="54" name="Text 52"/>
          <p:cNvSpPr/>
          <p:nvPr/>
        </p:nvSpPr>
        <p:spPr>
          <a:xfrm>
            <a:off x="5422392" y="3913632"/>
            <a:ext cx="345643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Vigencia y firma</a:t>
            </a:r>
            <a:endParaRPr lang="en-US" sz="1050" dirty="0"/>
          </a:p>
        </p:txBody>
      </p:sp>
      <p:sp>
        <p:nvSpPr>
          <p:cNvPr id="55" name="Text 53"/>
          <p:cNvSpPr/>
          <p:nvPr/>
        </p:nvSpPr>
        <p:spPr>
          <a:xfrm>
            <a:off x="5422392" y="4197096"/>
            <a:ext cx="34564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Lugar y fecha de elaboración, firma del representante legal, resolución Min. Trabajo.</a:t>
            </a:r>
            <a:endParaRPr lang="en-US" sz="900" dirty="0"/>
          </a:p>
        </p:txBody>
      </p:sp>
      <p:sp>
        <p:nvSpPr>
          <p:cNvPr id="56" name="Shape 54"/>
          <p:cNvSpPr/>
          <p:nvPr/>
        </p:nvSpPr>
        <p:spPr>
          <a:xfrm>
            <a:off x="0" y="4732020"/>
            <a:ext cx="9144000" cy="411480"/>
          </a:xfrm>
          <a:prstGeom prst="rect">
            <a:avLst/>
          </a:prstGeom>
          <a:solidFill>
            <a:srgbClr val="1E5C00"/>
          </a:solidFill>
          <a:ln w="1270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57" name="Shape 55"/>
          <p:cNvSpPr/>
          <p:nvPr/>
        </p:nvSpPr>
        <p:spPr>
          <a:xfrm>
            <a:off x="0" y="4732020"/>
            <a:ext cx="164592" cy="411480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58" name="Text 56"/>
          <p:cNvSpPr/>
          <p:nvPr/>
        </p:nvSpPr>
        <p:spPr>
          <a:xfrm>
            <a:off x="228600" y="4736592"/>
            <a:ext cx="8686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SENA Regional Boyacá – Centro Minero  |  Instructora: Alba Liseth Rojas Serrano  |  Gestión de la Seguridad y Salud en el Trabajo</a:t>
            </a:r>
            <a:endParaRPr lang="en-US" sz="7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1E5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 w="1270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74320" cy="5143500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" name="Shape 2"/>
          <p:cNvSpPr/>
          <p:nvPr/>
        </p:nvSpPr>
        <p:spPr>
          <a:xfrm>
            <a:off x="8869680" y="0"/>
            <a:ext cx="274320" cy="5143500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6" name="Shape 4"/>
          <p:cNvSpPr/>
          <p:nvPr/>
        </p:nvSpPr>
        <p:spPr>
          <a:xfrm>
            <a:off x="-457200" y="2743200"/>
            <a:ext cx="3200400" cy="3200400"/>
          </a:xfrm>
          <a:prstGeom prst="ellipse">
            <a:avLst/>
          </a:prstGeom>
          <a:solidFill>
            <a:srgbClr val="39A900">
              <a:alpha val="20000"/>
            </a:srgbClr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8" name="Text 5"/>
          <p:cNvSpPr/>
          <p:nvPr/>
        </p:nvSpPr>
        <p:spPr>
          <a:xfrm>
            <a:off x="457200" y="32004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kern="0" spc="300" dirty="0">
                <a:solidFill>
                  <a:srgbClr val="6DC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CONCLUSIONES CLAVE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1828800" y="804672"/>
            <a:ext cx="5486400" cy="36576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0" name="Shape 7"/>
          <p:cNvSpPr/>
          <p:nvPr/>
        </p:nvSpPr>
        <p:spPr>
          <a:xfrm>
            <a:off x="457200" y="1005840"/>
            <a:ext cx="8229600" cy="502920"/>
          </a:xfrm>
          <a:prstGeom prst="rect">
            <a:avLst/>
          </a:prstGeom>
          <a:solidFill>
            <a:srgbClr val="FFFFFF">
              <a:alpha val="12000"/>
            </a:srgbClr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1" name="Text 8"/>
          <p:cNvSpPr/>
          <p:nvPr/>
        </p:nvSpPr>
        <p:spPr>
          <a:xfrm>
            <a:off x="502920" y="105156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6DC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960120" y="1060704"/>
            <a:ext cx="76352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Reglamento de Higiene y Seguridad es de carácter OBLIGATORIO para empresas con 10 o más trabajadores.</a:t>
            </a:r>
            <a:endParaRPr lang="en-US" sz="1000" dirty="0"/>
          </a:p>
        </p:txBody>
      </p:sp>
      <p:sp>
        <p:nvSpPr>
          <p:cNvPr id="13" name="Shape 10"/>
          <p:cNvSpPr/>
          <p:nvPr/>
        </p:nvSpPr>
        <p:spPr>
          <a:xfrm>
            <a:off x="457200" y="1591056"/>
            <a:ext cx="8229600" cy="502920"/>
          </a:xfrm>
          <a:prstGeom prst="rect">
            <a:avLst/>
          </a:prstGeom>
          <a:solidFill>
            <a:srgbClr val="FFFFFF">
              <a:alpha val="12000"/>
            </a:srgbClr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4" name="Text 11"/>
          <p:cNvSpPr/>
          <p:nvPr/>
        </p:nvSpPr>
        <p:spPr>
          <a:xfrm>
            <a:off x="502920" y="1636776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6DC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960120" y="1645920"/>
            <a:ext cx="76352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 base normativa principal es el Art. 349 del CST, el Decreto 1072 de 2015 y la Resolución 2400 de 1979.</a:t>
            </a:r>
            <a:endParaRPr lang="en-US" sz="1000" dirty="0"/>
          </a:p>
        </p:txBody>
      </p:sp>
      <p:sp>
        <p:nvSpPr>
          <p:cNvPr id="16" name="Shape 13"/>
          <p:cNvSpPr/>
          <p:nvPr/>
        </p:nvSpPr>
        <p:spPr>
          <a:xfrm>
            <a:off x="457200" y="2176272"/>
            <a:ext cx="8229600" cy="502920"/>
          </a:xfrm>
          <a:prstGeom prst="rect">
            <a:avLst/>
          </a:prstGeom>
          <a:solidFill>
            <a:srgbClr val="FFFFFF">
              <a:alpha val="12000"/>
            </a:srgbClr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7" name="Text 14"/>
          <p:cNvSpPr/>
          <p:nvPr/>
        </p:nvSpPr>
        <p:spPr>
          <a:xfrm>
            <a:off x="502920" y="2221992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6DC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</a:t>
            </a:r>
            <a:endParaRPr lang="en-US" sz="1600" dirty="0"/>
          </a:p>
        </p:txBody>
      </p:sp>
      <p:sp>
        <p:nvSpPr>
          <p:cNvPr id="18" name="Text 15"/>
          <p:cNvSpPr/>
          <p:nvPr/>
        </p:nvSpPr>
        <p:spPr>
          <a:xfrm>
            <a:off x="960120" y="2231136"/>
            <a:ext cx="76352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Tanto el empleador como el trabajador tienen obligaciones específicas que deben conocer y cumplir.</a:t>
            </a:r>
            <a:endParaRPr lang="en-US" sz="1000" dirty="0"/>
          </a:p>
        </p:txBody>
      </p:sp>
      <p:sp>
        <p:nvSpPr>
          <p:cNvPr id="19" name="Shape 16"/>
          <p:cNvSpPr/>
          <p:nvPr/>
        </p:nvSpPr>
        <p:spPr>
          <a:xfrm>
            <a:off x="457200" y="2761488"/>
            <a:ext cx="8229600" cy="502920"/>
          </a:xfrm>
          <a:prstGeom prst="rect">
            <a:avLst/>
          </a:prstGeom>
          <a:solidFill>
            <a:srgbClr val="FFFFFF">
              <a:alpha val="12000"/>
            </a:srgbClr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0" name="Text 17"/>
          <p:cNvSpPr/>
          <p:nvPr/>
        </p:nvSpPr>
        <p:spPr>
          <a:xfrm>
            <a:off x="502920" y="2807208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6DC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</a:t>
            </a:r>
            <a:endParaRPr lang="en-US" sz="1600" dirty="0"/>
          </a:p>
        </p:txBody>
      </p:sp>
      <p:sp>
        <p:nvSpPr>
          <p:cNvPr id="21" name="Text 18"/>
          <p:cNvSpPr/>
          <p:nvPr/>
        </p:nvSpPr>
        <p:spPr>
          <a:xfrm>
            <a:off x="960120" y="2816352"/>
            <a:ext cx="76352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incumplimiento acarrea multas de hasta 500 SMLMV, cierre del establecimiento e incluso responsabilidad penal.</a:t>
            </a:r>
            <a:endParaRPr lang="en-US" sz="1000" dirty="0"/>
          </a:p>
        </p:txBody>
      </p:sp>
      <p:sp>
        <p:nvSpPr>
          <p:cNvPr id="22" name="Shape 19"/>
          <p:cNvSpPr/>
          <p:nvPr/>
        </p:nvSpPr>
        <p:spPr>
          <a:xfrm>
            <a:off x="457200" y="3346704"/>
            <a:ext cx="8229600" cy="502920"/>
          </a:xfrm>
          <a:prstGeom prst="rect">
            <a:avLst/>
          </a:prstGeom>
          <a:solidFill>
            <a:srgbClr val="FFFFFF">
              <a:alpha val="12000"/>
            </a:srgbClr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3" name="Text 20"/>
          <p:cNvSpPr/>
          <p:nvPr/>
        </p:nvSpPr>
        <p:spPr>
          <a:xfrm>
            <a:off x="502920" y="3392424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6DC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</a:t>
            </a:r>
            <a:endParaRPr lang="en-US" sz="1600" dirty="0"/>
          </a:p>
        </p:txBody>
      </p:sp>
      <p:sp>
        <p:nvSpPr>
          <p:cNvPr id="24" name="Text 21"/>
          <p:cNvSpPr/>
          <p:nvPr/>
        </p:nvSpPr>
        <p:spPr>
          <a:xfrm>
            <a:off x="960120" y="3401568"/>
            <a:ext cx="76352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Debe publicarse en lugar visible y socializarse periódicamente con todos los trabajadores y contratistas.</a:t>
            </a:r>
            <a:endParaRPr lang="en-US" sz="1000" dirty="0"/>
          </a:p>
        </p:txBody>
      </p:sp>
      <p:sp>
        <p:nvSpPr>
          <p:cNvPr id="25" name="Shape 22"/>
          <p:cNvSpPr/>
          <p:nvPr/>
        </p:nvSpPr>
        <p:spPr>
          <a:xfrm>
            <a:off x="457200" y="3931920"/>
            <a:ext cx="8229600" cy="502920"/>
          </a:xfrm>
          <a:prstGeom prst="rect">
            <a:avLst/>
          </a:prstGeom>
          <a:solidFill>
            <a:srgbClr val="FFFFFF">
              <a:alpha val="12000"/>
            </a:srgbClr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6" name="Text 23"/>
          <p:cNvSpPr/>
          <p:nvPr/>
        </p:nvSpPr>
        <p:spPr>
          <a:xfrm>
            <a:off x="502920" y="397764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6DC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</a:t>
            </a:r>
            <a:endParaRPr lang="en-US" sz="1600" dirty="0"/>
          </a:p>
        </p:txBody>
      </p:sp>
      <p:sp>
        <p:nvSpPr>
          <p:cNvPr id="27" name="Text 24"/>
          <p:cNvSpPr/>
          <p:nvPr/>
        </p:nvSpPr>
        <p:spPr>
          <a:xfrm>
            <a:off x="960120" y="3986784"/>
            <a:ext cx="76352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Forma parte integral del SG-SST (Sistema de Gestión de Seguridad y Salud en el Trabajo) de la empresa.</a:t>
            </a:r>
            <a:endParaRPr lang="en-US" sz="1000" dirty="0"/>
          </a:p>
        </p:txBody>
      </p:sp>
      <p:sp>
        <p:nvSpPr>
          <p:cNvPr id="28" name="Shape 25"/>
          <p:cNvSpPr/>
          <p:nvPr/>
        </p:nvSpPr>
        <p:spPr>
          <a:xfrm>
            <a:off x="0" y="4732020"/>
            <a:ext cx="9144000" cy="411480"/>
          </a:xfrm>
          <a:prstGeom prst="rect">
            <a:avLst/>
          </a:prstGeom>
          <a:solidFill>
            <a:srgbClr val="000000">
              <a:alpha val="60000"/>
            </a:srgbClr>
          </a:solidFill>
          <a:ln w="12700">
            <a:solidFill>
              <a:srgbClr val="0000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9" name="Shape 26"/>
          <p:cNvSpPr/>
          <p:nvPr/>
        </p:nvSpPr>
        <p:spPr>
          <a:xfrm>
            <a:off x="0" y="4732020"/>
            <a:ext cx="164592" cy="411480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0" name="Text 27"/>
          <p:cNvSpPr/>
          <p:nvPr/>
        </p:nvSpPr>
        <p:spPr>
          <a:xfrm>
            <a:off x="228600" y="4736592"/>
            <a:ext cx="8686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SENA Regional Boyacá – Centro Minero  |  Instructora: Alba Liseth Rojas Serrano  |  Gestión de la Seguridad y Salud en el Trabajo</a:t>
            </a:r>
            <a:endParaRPr lang="en-US" sz="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58368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" name="Text 2"/>
          <p:cNvSpPr/>
          <p:nvPr/>
        </p:nvSpPr>
        <p:spPr>
          <a:xfrm>
            <a:off x="320040" y="54864"/>
            <a:ext cx="8503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¿Qué es el Reglamento de Higiene y Seguridad?</a:t>
            </a:r>
            <a:endParaRPr lang="en-US" sz="2000" dirty="0"/>
          </a:p>
        </p:txBody>
      </p:sp>
      <p:sp>
        <p:nvSpPr>
          <p:cNvPr id="5" name="Shape 3"/>
          <p:cNvSpPr/>
          <p:nvPr/>
        </p:nvSpPr>
        <p:spPr>
          <a:xfrm>
            <a:off x="274320" y="822960"/>
            <a:ext cx="5029200" cy="3749040"/>
          </a:xfrm>
          <a:prstGeom prst="rect">
            <a:avLst/>
          </a:prstGeom>
          <a:solidFill>
            <a:srgbClr val="F4FAF0"/>
          </a:solidFill>
          <a:ln w="19050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6" name="Text 4"/>
          <p:cNvSpPr/>
          <p:nvPr/>
        </p:nvSpPr>
        <p:spPr>
          <a:xfrm>
            <a:off x="457200" y="868680"/>
            <a:ext cx="4663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Definición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457200" y="1261872"/>
            <a:ext cx="46634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just">
              <a:buNone/>
            </a:pPr>
            <a:r>
              <a:rPr lang="en-US" sz="11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 el documento obligatorio que establece las normas, disposiciones y procedimientos que regulan las condiciones de higiene y seguridad en los ambientes de trabajo, con el fin de prevenir accidentes de trabajo y enfermedades laborales.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457200" y="2423160"/>
            <a:ext cx="4572000" cy="27432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9" name="Text 7"/>
          <p:cNvSpPr/>
          <p:nvPr/>
        </p:nvSpPr>
        <p:spPr>
          <a:xfrm>
            <a:off x="457200" y="2514600"/>
            <a:ext cx="4663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Fundamento Legal Principal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457200" y="2880360"/>
            <a:ext cx="4663440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Artículo 349, Código Sustantivo del Trabajo – Obligación del empleador.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Resolución 1016 de 1989 – Programas de Salud Ocupacional.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Decreto 1072 de 2015 – Decreto Único Reglamentario del Sector Trabajo.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Ley 9 de 1979 – Código Sanitario Nacional.</a:t>
            </a:r>
            <a:endParaRPr lang="en-US" sz="1050" dirty="0"/>
          </a:p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Resolución 0312 de 2019 – Estándares mínimos del SG-SST.</a:t>
            </a:r>
            <a:endParaRPr lang="en-US" sz="1050" dirty="0"/>
          </a:p>
        </p:txBody>
      </p:sp>
      <p:pic>
        <p:nvPicPr>
          <p:cNvPr id="11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9280" y="914400"/>
            <a:ext cx="1005840" cy="1005840"/>
          </a:xfrm>
          <a:prstGeom prst="rect">
            <a:avLst/>
          </a:prstGeom>
        </p:spPr>
      </p:pic>
      <p:sp>
        <p:nvSpPr>
          <p:cNvPr id="12" name="Shape 9"/>
          <p:cNvSpPr/>
          <p:nvPr/>
        </p:nvSpPr>
        <p:spPr>
          <a:xfrm>
            <a:off x="5394960" y="2057400"/>
            <a:ext cx="3474720" cy="822960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3" name="Text 10"/>
          <p:cNvSpPr/>
          <p:nvPr/>
        </p:nvSpPr>
        <p:spPr>
          <a:xfrm>
            <a:off x="5486400" y="2093976"/>
            <a:ext cx="3291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¿Quién debe tenerlo?</a:t>
            </a:r>
            <a:endParaRPr lang="en-US" sz="1100" dirty="0"/>
          </a:p>
        </p:txBody>
      </p:sp>
      <p:sp>
        <p:nvSpPr>
          <p:cNvPr id="14" name="Text 11"/>
          <p:cNvSpPr/>
          <p:nvPr/>
        </p:nvSpPr>
        <p:spPr>
          <a:xfrm>
            <a:off x="5486400" y="2350008"/>
            <a:ext cx="329184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Toda empresa o establecimiento con 10 o más trabajadores está obligada a elaborarlo.</a:t>
            </a:r>
            <a:endParaRPr lang="en-US" sz="950" dirty="0"/>
          </a:p>
        </p:txBody>
      </p:sp>
      <p:sp>
        <p:nvSpPr>
          <p:cNvPr id="15" name="Shape 12"/>
          <p:cNvSpPr/>
          <p:nvPr/>
        </p:nvSpPr>
        <p:spPr>
          <a:xfrm>
            <a:off x="5394960" y="2971800"/>
            <a:ext cx="3474720" cy="822960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6" name="Text 13"/>
          <p:cNvSpPr/>
          <p:nvPr/>
        </p:nvSpPr>
        <p:spPr>
          <a:xfrm>
            <a:off x="5486400" y="3008376"/>
            <a:ext cx="3291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¿Quién lo aprueba?</a:t>
            </a:r>
            <a:endParaRPr lang="en-US" sz="1100" dirty="0"/>
          </a:p>
        </p:txBody>
      </p:sp>
      <p:sp>
        <p:nvSpPr>
          <p:cNvPr id="17" name="Text 14"/>
          <p:cNvSpPr/>
          <p:nvPr/>
        </p:nvSpPr>
        <p:spPr>
          <a:xfrm>
            <a:off x="5486400" y="3264408"/>
            <a:ext cx="329184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Ministerio del Trabajo a través de las Inspecciones de Trabajo regionales.</a:t>
            </a:r>
            <a:endParaRPr lang="en-US" sz="950" dirty="0"/>
          </a:p>
        </p:txBody>
      </p:sp>
      <p:sp>
        <p:nvSpPr>
          <p:cNvPr id="18" name="Shape 15"/>
          <p:cNvSpPr/>
          <p:nvPr/>
        </p:nvSpPr>
        <p:spPr>
          <a:xfrm>
            <a:off x="5394960" y="3886200"/>
            <a:ext cx="3474720" cy="822960"/>
          </a:xfrm>
          <a:prstGeom prst="rect">
            <a:avLst/>
          </a:prstGeom>
          <a:solidFill>
            <a:srgbClr val="1E5C00"/>
          </a:solidFill>
          <a:ln w="1270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9" name="Text 16"/>
          <p:cNvSpPr/>
          <p:nvPr/>
        </p:nvSpPr>
        <p:spPr>
          <a:xfrm>
            <a:off x="5486400" y="3922776"/>
            <a:ext cx="3291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Vigencia</a:t>
            </a:r>
            <a:endParaRPr lang="en-US" sz="1100" dirty="0"/>
          </a:p>
        </p:txBody>
      </p:sp>
      <p:sp>
        <p:nvSpPr>
          <p:cNvPr id="20" name="Text 17"/>
          <p:cNvSpPr/>
          <p:nvPr/>
        </p:nvSpPr>
        <p:spPr>
          <a:xfrm>
            <a:off x="5486400" y="4178808"/>
            <a:ext cx="329184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Permanente. Debe revisarse y actualizarse cuando cambien las condiciones de trabajo.</a:t>
            </a:r>
            <a:endParaRPr lang="en-US" sz="950" dirty="0"/>
          </a:p>
        </p:txBody>
      </p:sp>
      <p:sp>
        <p:nvSpPr>
          <p:cNvPr id="21" name="Shape 18"/>
          <p:cNvSpPr/>
          <p:nvPr/>
        </p:nvSpPr>
        <p:spPr>
          <a:xfrm>
            <a:off x="0" y="4732020"/>
            <a:ext cx="9144000" cy="411480"/>
          </a:xfrm>
          <a:prstGeom prst="rect">
            <a:avLst/>
          </a:prstGeom>
          <a:solidFill>
            <a:srgbClr val="1E5C00"/>
          </a:solidFill>
          <a:ln w="1270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2" name="Shape 19"/>
          <p:cNvSpPr/>
          <p:nvPr/>
        </p:nvSpPr>
        <p:spPr>
          <a:xfrm>
            <a:off x="0" y="4732020"/>
            <a:ext cx="164592" cy="411480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3" name="Text 20"/>
          <p:cNvSpPr/>
          <p:nvPr/>
        </p:nvSpPr>
        <p:spPr>
          <a:xfrm>
            <a:off x="228600" y="4736592"/>
            <a:ext cx="8686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SENA Regional Boyacá – Centro Minero  |  Instructora: Alba Liseth Rojas Serrano  |  Gestión de la Seguridad y Salud en el Trabajo</a:t>
            </a:r>
            <a:endParaRPr lang="en-US" sz="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58368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" name="Text 2"/>
          <p:cNvSpPr/>
          <p:nvPr/>
        </p:nvSpPr>
        <p:spPr>
          <a:xfrm>
            <a:off x="320040" y="54864"/>
            <a:ext cx="8503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Marco Legal Vigente en Colombia – Normatividad Aplicable</a:t>
            </a:r>
            <a:endParaRPr lang="en-US" sz="2000" dirty="0"/>
          </a:p>
        </p:txBody>
      </p:sp>
      <p:sp>
        <p:nvSpPr>
          <p:cNvPr id="5" name="Shape 3"/>
          <p:cNvSpPr/>
          <p:nvPr/>
        </p:nvSpPr>
        <p:spPr>
          <a:xfrm>
            <a:off x="228600" y="822960"/>
            <a:ext cx="4297680" cy="914400"/>
          </a:xfrm>
          <a:prstGeom prst="rect">
            <a:avLst/>
          </a:prstGeom>
          <a:solidFill>
            <a:srgbClr val="F4FAF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6" name="Shape 4"/>
          <p:cNvSpPr/>
          <p:nvPr/>
        </p:nvSpPr>
        <p:spPr>
          <a:xfrm>
            <a:off x="228600" y="822960"/>
            <a:ext cx="109728" cy="914400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7" name="Text 5"/>
          <p:cNvSpPr/>
          <p:nvPr/>
        </p:nvSpPr>
        <p:spPr>
          <a:xfrm>
            <a:off x="411480" y="868680"/>
            <a:ext cx="3977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Ley 9 / 1979</a:t>
            </a:r>
            <a:endParaRPr lang="en-US" sz="1150" dirty="0"/>
          </a:p>
        </p:txBody>
      </p:sp>
      <p:sp>
        <p:nvSpPr>
          <p:cNvPr id="8" name="Text 6"/>
          <p:cNvSpPr/>
          <p:nvPr/>
        </p:nvSpPr>
        <p:spPr>
          <a:xfrm>
            <a:off x="411480" y="1143000"/>
            <a:ext cx="3977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just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Código Sanitario Nacional. Medidas sanitarias sobre protección del medio ambiente, suministro de agua, saneamiento y condiciones en lugares de trabajo.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4709160" y="822960"/>
            <a:ext cx="4297680" cy="914400"/>
          </a:xfrm>
          <a:prstGeom prst="rect">
            <a:avLst/>
          </a:prstGeom>
          <a:solidFill>
            <a:srgbClr val="EDF9E6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0" name="Shape 8"/>
          <p:cNvSpPr/>
          <p:nvPr/>
        </p:nvSpPr>
        <p:spPr>
          <a:xfrm>
            <a:off x="4709160" y="822960"/>
            <a:ext cx="109728" cy="914400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1" name="Text 9"/>
          <p:cNvSpPr/>
          <p:nvPr/>
        </p:nvSpPr>
        <p:spPr>
          <a:xfrm>
            <a:off x="4892040" y="868680"/>
            <a:ext cx="3977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Res. 2400 / 1979</a:t>
            </a:r>
            <a:endParaRPr lang="en-US" sz="1150" dirty="0"/>
          </a:p>
        </p:txBody>
      </p:sp>
      <p:sp>
        <p:nvSpPr>
          <p:cNvPr id="12" name="Text 10"/>
          <p:cNvSpPr/>
          <p:nvPr/>
        </p:nvSpPr>
        <p:spPr>
          <a:xfrm>
            <a:off x="4892040" y="1143000"/>
            <a:ext cx="3977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just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Estatuto de Seguridad Industrial. Disposiciones sobre vivienda, higiene y seguridad industrial en establecimientos de trabajo.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228600" y="1828800"/>
            <a:ext cx="4297680" cy="914400"/>
          </a:xfrm>
          <a:prstGeom prst="rect">
            <a:avLst/>
          </a:prstGeom>
          <a:solidFill>
            <a:srgbClr val="F4FAF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4" name="Shape 12"/>
          <p:cNvSpPr/>
          <p:nvPr/>
        </p:nvSpPr>
        <p:spPr>
          <a:xfrm>
            <a:off x="228600" y="1828800"/>
            <a:ext cx="109728" cy="914400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5" name="Text 13"/>
          <p:cNvSpPr/>
          <p:nvPr/>
        </p:nvSpPr>
        <p:spPr>
          <a:xfrm>
            <a:off x="411480" y="1874520"/>
            <a:ext cx="3977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CST Art. 349</a:t>
            </a:r>
            <a:endParaRPr lang="en-US" sz="1150" dirty="0"/>
          </a:p>
        </p:txBody>
      </p:sp>
      <p:sp>
        <p:nvSpPr>
          <p:cNvPr id="16" name="Text 14"/>
          <p:cNvSpPr/>
          <p:nvPr/>
        </p:nvSpPr>
        <p:spPr>
          <a:xfrm>
            <a:off x="411480" y="2148840"/>
            <a:ext cx="3977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just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Código Sustantivo del Trabajo. Establece la obligación del empleador de elaborar el Reglamento de Higiene y Seguridad Industrial.</a:t>
            </a:r>
            <a:endParaRPr lang="en-US" sz="900" dirty="0"/>
          </a:p>
        </p:txBody>
      </p:sp>
      <p:sp>
        <p:nvSpPr>
          <p:cNvPr id="18" name="Shape 16"/>
          <p:cNvSpPr/>
          <p:nvPr/>
        </p:nvSpPr>
        <p:spPr>
          <a:xfrm>
            <a:off x="4709160" y="1828800"/>
            <a:ext cx="109728" cy="914400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1" name="Shape 19"/>
          <p:cNvSpPr/>
          <p:nvPr/>
        </p:nvSpPr>
        <p:spPr>
          <a:xfrm>
            <a:off x="228600" y="2834640"/>
            <a:ext cx="4297680" cy="914400"/>
          </a:xfrm>
          <a:prstGeom prst="rect">
            <a:avLst/>
          </a:prstGeom>
          <a:solidFill>
            <a:srgbClr val="F4FAF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2" name="Shape 20"/>
          <p:cNvSpPr/>
          <p:nvPr/>
        </p:nvSpPr>
        <p:spPr>
          <a:xfrm>
            <a:off x="228600" y="2834640"/>
            <a:ext cx="109728" cy="914400"/>
          </a:xfrm>
          <a:prstGeom prst="rect">
            <a:avLst/>
          </a:prstGeom>
          <a:solidFill>
            <a:srgbClr val="1E5C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3" name="Text 21"/>
          <p:cNvSpPr/>
          <p:nvPr/>
        </p:nvSpPr>
        <p:spPr>
          <a:xfrm>
            <a:off x="411480" y="2880360"/>
            <a:ext cx="3977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Ley 1562 / 2012</a:t>
            </a:r>
            <a:endParaRPr lang="en-US" sz="1150" dirty="0"/>
          </a:p>
        </p:txBody>
      </p:sp>
      <p:sp>
        <p:nvSpPr>
          <p:cNvPr id="24" name="Text 22"/>
          <p:cNvSpPr/>
          <p:nvPr/>
        </p:nvSpPr>
        <p:spPr>
          <a:xfrm>
            <a:off x="411480" y="3154680"/>
            <a:ext cx="3977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just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Modifica el Sistema de Riesgos Laborales. Define accidente de trabajo y enfermedad laboral. Amplía la cobertura del SGRL.</a:t>
            </a:r>
            <a:endParaRPr lang="en-US" sz="900" dirty="0"/>
          </a:p>
        </p:txBody>
      </p:sp>
      <p:sp>
        <p:nvSpPr>
          <p:cNvPr id="25" name="Shape 23"/>
          <p:cNvSpPr/>
          <p:nvPr/>
        </p:nvSpPr>
        <p:spPr>
          <a:xfrm>
            <a:off x="4709160" y="2834640"/>
            <a:ext cx="4297680" cy="914400"/>
          </a:xfrm>
          <a:prstGeom prst="rect">
            <a:avLst/>
          </a:prstGeom>
          <a:solidFill>
            <a:srgbClr val="EDF9E6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6" name="Shape 24"/>
          <p:cNvSpPr/>
          <p:nvPr/>
        </p:nvSpPr>
        <p:spPr>
          <a:xfrm>
            <a:off x="4709160" y="2834640"/>
            <a:ext cx="109728" cy="914400"/>
          </a:xfrm>
          <a:prstGeom prst="rect">
            <a:avLst/>
          </a:prstGeom>
          <a:solidFill>
            <a:srgbClr val="1E5C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7" name="Text 25"/>
          <p:cNvSpPr/>
          <p:nvPr/>
        </p:nvSpPr>
        <p:spPr>
          <a:xfrm>
            <a:off x="4892040" y="2880360"/>
            <a:ext cx="3977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Decreto 1072 / 2015</a:t>
            </a:r>
            <a:endParaRPr lang="en-US" sz="1150" dirty="0"/>
          </a:p>
        </p:txBody>
      </p:sp>
      <p:sp>
        <p:nvSpPr>
          <p:cNvPr id="28" name="Text 26"/>
          <p:cNvSpPr/>
          <p:nvPr/>
        </p:nvSpPr>
        <p:spPr>
          <a:xfrm>
            <a:off x="4892040" y="3154680"/>
            <a:ext cx="3977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just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Decreto Único Reglamentario del Sector Trabajo. Compila toda la normativa del SG-SST. Artículo 2.2.4.6.4 indica las obligaciones del empleador.</a:t>
            </a:r>
            <a:endParaRPr lang="en-US" sz="900" dirty="0"/>
          </a:p>
        </p:txBody>
      </p:sp>
      <p:sp>
        <p:nvSpPr>
          <p:cNvPr id="29" name="Shape 27"/>
          <p:cNvSpPr/>
          <p:nvPr/>
        </p:nvSpPr>
        <p:spPr>
          <a:xfrm>
            <a:off x="228600" y="3840480"/>
            <a:ext cx="4297680" cy="914400"/>
          </a:xfrm>
          <a:prstGeom prst="rect">
            <a:avLst/>
          </a:prstGeom>
          <a:solidFill>
            <a:srgbClr val="F4FAF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0" name="Shape 28"/>
          <p:cNvSpPr/>
          <p:nvPr/>
        </p:nvSpPr>
        <p:spPr>
          <a:xfrm>
            <a:off x="228600" y="3840480"/>
            <a:ext cx="109728" cy="914400"/>
          </a:xfrm>
          <a:prstGeom prst="rect">
            <a:avLst/>
          </a:prstGeom>
          <a:solidFill>
            <a:srgbClr val="1E5C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1" name="Text 29"/>
          <p:cNvSpPr/>
          <p:nvPr/>
        </p:nvSpPr>
        <p:spPr>
          <a:xfrm>
            <a:off x="411480" y="3886200"/>
            <a:ext cx="3977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Res. 0312 / 2019</a:t>
            </a:r>
            <a:endParaRPr lang="en-US" sz="1150" dirty="0"/>
          </a:p>
        </p:txBody>
      </p:sp>
      <p:sp>
        <p:nvSpPr>
          <p:cNvPr id="32" name="Text 30"/>
          <p:cNvSpPr/>
          <p:nvPr/>
        </p:nvSpPr>
        <p:spPr>
          <a:xfrm>
            <a:off x="411480" y="4160520"/>
            <a:ext cx="3977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just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Estándares mínimos del SG-SST según tamaño y nivel de riesgo de la empresa. Define los requisitos mínimos de obligatorio cumplimiento.</a:t>
            </a:r>
            <a:endParaRPr lang="en-US" sz="900" dirty="0"/>
          </a:p>
        </p:txBody>
      </p:sp>
      <p:sp>
        <p:nvSpPr>
          <p:cNvPr id="33" name="Shape 31"/>
          <p:cNvSpPr/>
          <p:nvPr/>
        </p:nvSpPr>
        <p:spPr>
          <a:xfrm>
            <a:off x="4709160" y="3840480"/>
            <a:ext cx="4297680" cy="914400"/>
          </a:xfrm>
          <a:prstGeom prst="rect">
            <a:avLst/>
          </a:prstGeom>
          <a:solidFill>
            <a:srgbClr val="EDF9E6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4" name="Shape 32"/>
          <p:cNvSpPr/>
          <p:nvPr/>
        </p:nvSpPr>
        <p:spPr>
          <a:xfrm>
            <a:off x="4709160" y="3840480"/>
            <a:ext cx="109728" cy="914400"/>
          </a:xfrm>
          <a:prstGeom prst="rect">
            <a:avLst/>
          </a:prstGeom>
          <a:solidFill>
            <a:srgbClr val="1E5C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5" name="Text 33"/>
          <p:cNvSpPr/>
          <p:nvPr/>
        </p:nvSpPr>
        <p:spPr>
          <a:xfrm>
            <a:off x="4892040" y="3886200"/>
            <a:ext cx="3977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NTC-OHSAS 18001</a:t>
            </a:r>
            <a:endParaRPr lang="en-US" sz="1150" dirty="0"/>
          </a:p>
        </p:txBody>
      </p:sp>
      <p:sp>
        <p:nvSpPr>
          <p:cNvPr id="36" name="Text 34"/>
          <p:cNvSpPr/>
          <p:nvPr/>
        </p:nvSpPr>
        <p:spPr>
          <a:xfrm>
            <a:off x="4892040" y="4160520"/>
            <a:ext cx="3977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just">
              <a:buNone/>
            </a:pPr>
            <a:r>
              <a:rPr lang="en-US" sz="9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Norma técnica de referencia para sistemas de gestión de S&amp;SO (sustituida por ISO 45001:2018 adoptada como NTC-ISO 45001).</a:t>
            </a:r>
            <a:endParaRPr lang="en-US" sz="900" dirty="0"/>
          </a:p>
        </p:txBody>
      </p:sp>
      <p:sp>
        <p:nvSpPr>
          <p:cNvPr id="37" name="Shape 35"/>
          <p:cNvSpPr/>
          <p:nvPr/>
        </p:nvSpPr>
        <p:spPr>
          <a:xfrm>
            <a:off x="0" y="4732020"/>
            <a:ext cx="9144000" cy="411480"/>
          </a:xfrm>
          <a:prstGeom prst="rect">
            <a:avLst/>
          </a:prstGeom>
          <a:solidFill>
            <a:srgbClr val="1E5C00"/>
          </a:solidFill>
          <a:ln w="1270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8" name="Shape 36"/>
          <p:cNvSpPr/>
          <p:nvPr/>
        </p:nvSpPr>
        <p:spPr>
          <a:xfrm>
            <a:off x="0" y="4732020"/>
            <a:ext cx="164592" cy="411480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9" name="Text 37"/>
          <p:cNvSpPr/>
          <p:nvPr/>
        </p:nvSpPr>
        <p:spPr>
          <a:xfrm>
            <a:off x="228600" y="4736592"/>
            <a:ext cx="8686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SENA Regional Boyacá – Centro Minero  |  Instructora: Alba Liseth Rojas Serrano  |  Gestión de la Seguridad y Salud en el Trabajo</a:t>
            </a:r>
            <a:endParaRPr lang="en-US" sz="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58368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" name="Text 2"/>
          <p:cNvSpPr/>
          <p:nvPr/>
        </p:nvSpPr>
        <p:spPr>
          <a:xfrm>
            <a:off x="320040" y="54864"/>
            <a:ext cx="8503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Contenido Mínimo Obligatorio del Reglamento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320040" y="54864"/>
            <a:ext cx="8503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1000" i="1" dirty="0">
                <a:solidFill>
                  <a:srgbClr val="6DC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Según Artículo 349 del CST y la Resolución 2400 de 1979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28600" y="804672"/>
            <a:ext cx="4297680" cy="713232"/>
          </a:xfrm>
          <a:prstGeom prst="rect">
            <a:avLst/>
          </a:prstGeom>
          <a:solidFill>
            <a:srgbClr val="F4FAF0"/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7" name="Shape 5"/>
          <p:cNvSpPr/>
          <p:nvPr/>
        </p:nvSpPr>
        <p:spPr>
          <a:xfrm>
            <a:off x="228600" y="804672"/>
            <a:ext cx="502920" cy="713232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8" name="Text 6"/>
          <p:cNvSpPr/>
          <p:nvPr/>
        </p:nvSpPr>
        <p:spPr>
          <a:xfrm>
            <a:off x="228600" y="804672"/>
            <a:ext cx="502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795528" y="877824"/>
            <a:ext cx="3657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Razón social, NIT y actividad económica de la empresa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28600" y="1572768"/>
            <a:ext cx="4297680" cy="713232"/>
          </a:xfrm>
          <a:prstGeom prst="rect">
            <a:avLst/>
          </a:prstGeom>
          <a:solidFill>
            <a:srgbClr val="FFFFFF"/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1" name="Shape 9"/>
          <p:cNvSpPr/>
          <p:nvPr/>
        </p:nvSpPr>
        <p:spPr>
          <a:xfrm>
            <a:off x="228600" y="1572768"/>
            <a:ext cx="502920" cy="713232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2" name="Text 10"/>
          <p:cNvSpPr/>
          <p:nvPr/>
        </p:nvSpPr>
        <p:spPr>
          <a:xfrm>
            <a:off x="228600" y="1572768"/>
            <a:ext cx="502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795528" y="1645920"/>
            <a:ext cx="3657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Clase de riesgo (I, II, III, IV o V) y ARL a la que está afiliada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28600" y="2340864"/>
            <a:ext cx="4297680" cy="713232"/>
          </a:xfrm>
          <a:prstGeom prst="rect">
            <a:avLst/>
          </a:prstGeom>
          <a:solidFill>
            <a:srgbClr val="F4FAF0"/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5" name="Shape 13"/>
          <p:cNvSpPr/>
          <p:nvPr/>
        </p:nvSpPr>
        <p:spPr>
          <a:xfrm>
            <a:off x="228600" y="2340864"/>
            <a:ext cx="502920" cy="713232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6" name="Text 14"/>
          <p:cNvSpPr/>
          <p:nvPr/>
        </p:nvSpPr>
        <p:spPr>
          <a:xfrm>
            <a:off x="228600" y="2340864"/>
            <a:ext cx="502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795528" y="2414016"/>
            <a:ext cx="3657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Prescripciones de orden: horarios, uso de instalaciones y medidas de protección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228600" y="3108960"/>
            <a:ext cx="4297680" cy="713232"/>
          </a:xfrm>
          <a:prstGeom prst="rect">
            <a:avLst/>
          </a:prstGeom>
          <a:solidFill>
            <a:srgbClr val="FFFFFF"/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9" name="Shape 17"/>
          <p:cNvSpPr/>
          <p:nvPr/>
        </p:nvSpPr>
        <p:spPr>
          <a:xfrm>
            <a:off x="228600" y="3108960"/>
            <a:ext cx="502920" cy="713232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0" name="Text 18"/>
          <p:cNvSpPr/>
          <p:nvPr/>
        </p:nvSpPr>
        <p:spPr>
          <a:xfrm>
            <a:off x="228600" y="3108960"/>
            <a:ext cx="502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795528" y="3182112"/>
            <a:ext cx="3657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Obligaciones especiales para empleadores y trabajadores en materia de SST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228600" y="3877056"/>
            <a:ext cx="4297680" cy="713232"/>
          </a:xfrm>
          <a:prstGeom prst="rect">
            <a:avLst/>
          </a:prstGeom>
          <a:solidFill>
            <a:srgbClr val="F4FAF0"/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3" name="Shape 21"/>
          <p:cNvSpPr/>
          <p:nvPr/>
        </p:nvSpPr>
        <p:spPr>
          <a:xfrm>
            <a:off x="228600" y="3877056"/>
            <a:ext cx="502920" cy="713232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4" name="Text 22"/>
          <p:cNvSpPr/>
          <p:nvPr/>
        </p:nvSpPr>
        <p:spPr>
          <a:xfrm>
            <a:off x="228600" y="3877056"/>
            <a:ext cx="502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1600" dirty="0"/>
          </a:p>
        </p:txBody>
      </p:sp>
      <p:sp>
        <p:nvSpPr>
          <p:cNvPr id="25" name="Text 23"/>
          <p:cNvSpPr/>
          <p:nvPr/>
        </p:nvSpPr>
        <p:spPr>
          <a:xfrm>
            <a:off x="795528" y="3950208"/>
            <a:ext cx="3657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Normas de seguridad según actividad y equipos en uso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4709160" y="804672"/>
            <a:ext cx="4297680" cy="713232"/>
          </a:xfrm>
          <a:prstGeom prst="rect">
            <a:avLst/>
          </a:prstGeom>
          <a:solidFill>
            <a:srgbClr val="F4FAF0"/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7" name="Shape 25"/>
          <p:cNvSpPr/>
          <p:nvPr/>
        </p:nvSpPr>
        <p:spPr>
          <a:xfrm>
            <a:off x="4709160" y="804672"/>
            <a:ext cx="502920" cy="713232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8" name="Text 26"/>
          <p:cNvSpPr/>
          <p:nvPr/>
        </p:nvSpPr>
        <p:spPr>
          <a:xfrm>
            <a:off x="4709160" y="804672"/>
            <a:ext cx="502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1600" dirty="0"/>
          </a:p>
        </p:txBody>
      </p:sp>
      <p:sp>
        <p:nvSpPr>
          <p:cNvPr id="29" name="Text 27"/>
          <p:cNvSpPr/>
          <p:nvPr/>
        </p:nvSpPr>
        <p:spPr>
          <a:xfrm>
            <a:off x="5276088" y="877824"/>
            <a:ext cx="3657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Procedimiento en caso de accidente de trabajo y primeros auxilios</a:t>
            </a:r>
            <a:endParaRPr lang="en-US" sz="1000" dirty="0"/>
          </a:p>
        </p:txBody>
      </p:sp>
      <p:sp>
        <p:nvSpPr>
          <p:cNvPr id="30" name="Shape 28"/>
          <p:cNvSpPr/>
          <p:nvPr/>
        </p:nvSpPr>
        <p:spPr>
          <a:xfrm>
            <a:off x="4709160" y="1572768"/>
            <a:ext cx="4297680" cy="713232"/>
          </a:xfrm>
          <a:prstGeom prst="rect">
            <a:avLst/>
          </a:prstGeom>
          <a:solidFill>
            <a:srgbClr val="FFFFFF"/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1" name="Shape 29"/>
          <p:cNvSpPr/>
          <p:nvPr/>
        </p:nvSpPr>
        <p:spPr>
          <a:xfrm>
            <a:off x="4709160" y="1572768"/>
            <a:ext cx="502920" cy="713232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2" name="Text 30"/>
          <p:cNvSpPr/>
          <p:nvPr/>
        </p:nvSpPr>
        <p:spPr>
          <a:xfrm>
            <a:off x="4709160" y="1572768"/>
            <a:ext cx="502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</a:t>
            </a:r>
            <a:endParaRPr lang="en-US" sz="1600" dirty="0"/>
          </a:p>
        </p:txBody>
      </p:sp>
      <p:sp>
        <p:nvSpPr>
          <p:cNvPr id="33" name="Text 31"/>
          <p:cNvSpPr/>
          <p:nvPr/>
        </p:nvSpPr>
        <p:spPr>
          <a:xfrm>
            <a:off x="5276088" y="1645920"/>
            <a:ext cx="3657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Normas de higiene industrial: agua potable, servicios sanitarios, alimentación</a:t>
            </a:r>
            <a:endParaRPr lang="en-US" sz="1000" dirty="0"/>
          </a:p>
        </p:txBody>
      </p:sp>
      <p:sp>
        <p:nvSpPr>
          <p:cNvPr id="34" name="Shape 32"/>
          <p:cNvSpPr/>
          <p:nvPr/>
        </p:nvSpPr>
        <p:spPr>
          <a:xfrm>
            <a:off x="4709160" y="2340864"/>
            <a:ext cx="4297680" cy="713232"/>
          </a:xfrm>
          <a:prstGeom prst="rect">
            <a:avLst/>
          </a:prstGeom>
          <a:solidFill>
            <a:srgbClr val="F4FAF0"/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5" name="Shape 33"/>
          <p:cNvSpPr/>
          <p:nvPr/>
        </p:nvSpPr>
        <p:spPr>
          <a:xfrm>
            <a:off x="4709160" y="2340864"/>
            <a:ext cx="502920" cy="713232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6" name="Text 34"/>
          <p:cNvSpPr/>
          <p:nvPr/>
        </p:nvSpPr>
        <p:spPr>
          <a:xfrm>
            <a:off x="4709160" y="2340864"/>
            <a:ext cx="502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</a:t>
            </a:r>
            <a:endParaRPr lang="en-US" sz="1600" dirty="0"/>
          </a:p>
        </p:txBody>
      </p:sp>
      <p:sp>
        <p:nvSpPr>
          <p:cNvPr id="37" name="Text 35"/>
          <p:cNvSpPr/>
          <p:nvPr/>
        </p:nvSpPr>
        <p:spPr>
          <a:xfrm>
            <a:off x="5276088" y="2414016"/>
            <a:ext cx="3657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Indicaciones sobre uso de EPP (Elementos de Protección Personal)</a:t>
            </a:r>
            <a:endParaRPr lang="en-US" sz="1000" dirty="0"/>
          </a:p>
        </p:txBody>
      </p:sp>
      <p:sp>
        <p:nvSpPr>
          <p:cNvPr id="38" name="Shape 36"/>
          <p:cNvSpPr/>
          <p:nvPr/>
        </p:nvSpPr>
        <p:spPr>
          <a:xfrm>
            <a:off x="4709160" y="3108960"/>
            <a:ext cx="4297680" cy="713232"/>
          </a:xfrm>
          <a:prstGeom prst="rect">
            <a:avLst/>
          </a:prstGeom>
          <a:solidFill>
            <a:srgbClr val="FFFFFF"/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9" name="Shape 37"/>
          <p:cNvSpPr/>
          <p:nvPr/>
        </p:nvSpPr>
        <p:spPr>
          <a:xfrm>
            <a:off x="4709160" y="3108960"/>
            <a:ext cx="502920" cy="713232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0" name="Text 38"/>
          <p:cNvSpPr/>
          <p:nvPr/>
        </p:nvSpPr>
        <p:spPr>
          <a:xfrm>
            <a:off x="4709160" y="3108960"/>
            <a:ext cx="502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09</a:t>
            </a:r>
            <a:endParaRPr lang="en-US" sz="1600" dirty="0"/>
          </a:p>
        </p:txBody>
      </p:sp>
      <p:sp>
        <p:nvSpPr>
          <p:cNvPr id="41" name="Text 39"/>
          <p:cNvSpPr/>
          <p:nvPr/>
        </p:nvSpPr>
        <p:spPr>
          <a:xfrm>
            <a:off x="5276088" y="3182112"/>
            <a:ext cx="3657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Sistema de sanciones disciplinarias por incumplimiento</a:t>
            </a:r>
            <a:endParaRPr lang="en-US" sz="1000" dirty="0"/>
          </a:p>
        </p:txBody>
      </p:sp>
      <p:sp>
        <p:nvSpPr>
          <p:cNvPr id="42" name="Shape 40"/>
          <p:cNvSpPr/>
          <p:nvPr/>
        </p:nvSpPr>
        <p:spPr>
          <a:xfrm>
            <a:off x="4709160" y="3877056"/>
            <a:ext cx="4297680" cy="713232"/>
          </a:xfrm>
          <a:prstGeom prst="rect">
            <a:avLst/>
          </a:prstGeom>
          <a:solidFill>
            <a:srgbClr val="F4FAF0"/>
          </a:solidFill>
          <a:ln w="9525">
            <a:solidFill>
              <a:srgbClr val="6DC72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3" name="Shape 41"/>
          <p:cNvSpPr/>
          <p:nvPr/>
        </p:nvSpPr>
        <p:spPr>
          <a:xfrm>
            <a:off x="4709160" y="3877056"/>
            <a:ext cx="502920" cy="713232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4" name="Text 42"/>
          <p:cNvSpPr/>
          <p:nvPr/>
        </p:nvSpPr>
        <p:spPr>
          <a:xfrm>
            <a:off x="4709160" y="3877056"/>
            <a:ext cx="502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1600" dirty="0"/>
          </a:p>
        </p:txBody>
      </p:sp>
      <p:sp>
        <p:nvSpPr>
          <p:cNvPr id="45" name="Text 43"/>
          <p:cNvSpPr/>
          <p:nvPr/>
        </p:nvSpPr>
        <p:spPr>
          <a:xfrm>
            <a:off x="5276088" y="3950208"/>
            <a:ext cx="3657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Vigencia, lugar de publicación y firma del representante legal</a:t>
            </a:r>
            <a:endParaRPr lang="en-US" sz="1000" dirty="0"/>
          </a:p>
        </p:txBody>
      </p:sp>
      <p:sp>
        <p:nvSpPr>
          <p:cNvPr id="46" name="Shape 44"/>
          <p:cNvSpPr/>
          <p:nvPr/>
        </p:nvSpPr>
        <p:spPr>
          <a:xfrm>
            <a:off x="0" y="4732020"/>
            <a:ext cx="9144000" cy="411480"/>
          </a:xfrm>
          <a:prstGeom prst="rect">
            <a:avLst/>
          </a:prstGeom>
          <a:solidFill>
            <a:srgbClr val="1E5C00"/>
          </a:solidFill>
          <a:ln w="1270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7" name="Shape 45"/>
          <p:cNvSpPr/>
          <p:nvPr/>
        </p:nvSpPr>
        <p:spPr>
          <a:xfrm>
            <a:off x="0" y="4732020"/>
            <a:ext cx="164592" cy="411480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8" name="Text 46"/>
          <p:cNvSpPr/>
          <p:nvPr/>
        </p:nvSpPr>
        <p:spPr>
          <a:xfrm>
            <a:off x="228600" y="4736592"/>
            <a:ext cx="8686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SENA Regional Boyacá – Centro Minero  |  Instructora: Alba Liseth Rojas Serrano  |  Gestión de la Seguridad y Salud en el Trabajo</a:t>
            </a:r>
            <a:endParaRPr lang="en-US" sz="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58368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" name="Text 2"/>
          <p:cNvSpPr/>
          <p:nvPr/>
        </p:nvSpPr>
        <p:spPr>
          <a:xfrm>
            <a:off x="320040" y="54864"/>
            <a:ext cx="8503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Proceso de Elaboración y Aprobación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320040" y="54864"/>
            <a:ext cx="8503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1000" i="1" dirty="0">
                <a:solidFill>
                  <a:srgbClr val="6DC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Pasos para su correcta implementación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28600" y="804672"/>
            <a:ext cx="4251960" cy="1188720"/>
          </a:xfrm>
          <a:prstGeom prst="rect">
            <a:avLst/>
          </a:prstGeom>
          <a:solidFill>
            <a:srgbClr val="F4FAF0"/>
          </a:solidFill>
          <a:ln w="1905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7" name="Shape 5"/>
          <p:cNvSpPr/>
          <p:nvPr/>
        </p:nvSpPr>
        <p:spPr>
          <a:xfrm>
            <a:off x="320040" y="1033272"/>
            <a:ext cx="658368" cy="658368"/>
          </a:xfrm>
          <a:prstGeom prst="ellipse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8" name="Text 6"/>
          <p:cNvSpPr/>
          <p:nvPr/>
        </p:nvSpPr>
        <p:spPr>
          <a:xfrm>
            <a:off x="320040" y="1033272"/>
            <a:ext cx="65836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1097280" y="896112"/>
            <a:ext cx="3246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39A9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Diagnóstico Inicial</a:t>
            </a:r>
            <a:endParaRPr lang="en-US" sz="1250" dirty="0"/>
          </a:p>
        </p:txBody>
      </p:sp>
      <p:sp>
        <p:nvSpPr>
          <p:cNvPr id="10" name="Text 8"/>
          <p:cNvSpPr/>
          <p:nvPr/>
        </p:nvSpPr>
        <p:spPr>
          <a:xfrm>
            <a:off x="1097280" y="1243584"/>
            <a:ext cx="32461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just">
              <a:buNone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Evaluación de condiciones de trabajo, identificación de peligros y valoración de riesgos en la empresa.</a:t>
            </a:r>
            <a:endParaRPr lang="en-US" sz="950" dirty="0"/>
          </a:p>
        </p:txBody>
      </p:sp>
      <p:sp>
        <p:nvSpPr>
          <p:cNvPr id="11" name="Shape 9"/>
          <p:cNvSpPr/>
          <p:nvPr/>
        </p:nvSpPr>
        <p:spPr>
          <a:xfrm>
            <a:off x="2194560" y="2011680"/>
            <a:ext cx="73152" cy="91440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2" name="Shape 10"/>
          <p:cNvSpPr/>
          <p:nvPr/>
        </p:nvSpPr>
        <p:spPr>
          <a:xfrm>
            <a:off x="228600" y="2103120"/>
            <a:ext cx="4251960" cy="1188720"/>
          </a:xfrm>
          <a:prstGeom prst="rect">
            <a:avLst/>
          </a:prstGeom>
          <a:solidFill>
            <a:srgbClr val="F4FAF0"/>
          </a:solidFill>
          <a:ln w="1905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3" name="Shape 11"/>
          <p:cNvSpPr/>
          <p:nvPr/>
        </p:nvSpPr>
        <p:spPr>
          <a:xfrm>
            <a:off x="320040" y="2331720"/>
            <a:ext cx="658368" cy="658368"/>
          </a:xfrm>
          <a:prstGeom prst="ellipse">
            <a:avLst/>
          </a:prstGeom>
          <a:solidFill>
            <a:srgbClr val="1E5C00"/>
          </a:solidFill>
          <a:ln w="1270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4" name="Text 12"/>
          <p:cNvSpPr/>
          <p:nvPr/>
        </p:nvSpPr>
        <p:spPr>
          <a:xfrm>
            <a:off x="320040" y="2331720"/>
            <a:ext cx="65836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1097280" y="2194560"/>
            <a:ext cx="3246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Redacción del Reglamento</a:t>
            </a:r>
            <a:endParaRPr lang="en-US" sz="1250" dirty="0"/>
          </a:p>
        </p:txBody>
      </p:sp>
      <p:sp>
        <p:nvSpPr>
          <p:cNvPr id="16" name="Text 14"/>
          <p:cNvSpPr/>
          <p:nvPr/>
        </p:nvSpPr>
        <p:spPr>
          <a:xfrm>
            <a:off x="1097280" y="2542032"/>
            <a:ext cx="32461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just">
              <a:buNone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empleador o el responsable del SG-SST elabora el documento con todos los requisitos del Art. 349 del CST.</a:t>
            </a:r>
            <a:endParaRPr lang="en-US" sz="950" dirty="0"/>
          </a:p>
        </p:txBody>
      </p:sp>
      <p:sp>
        <p:nvSpPr>
          <p:cNvPr id="17" name="Shape 15"/>
          <p:cNvSpPr/>
          <p:nvPr/>
        </p:nvSpPr>
        <p:spPr>
          <a:xfrm>
            <a:off x="2194560" y="3310128"/>
            <a:ext cx="73152" cy="91440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8" name="Shape 16"/>
          <p:cNvSpPr/>
          <p:nvPr/>
        </p:nvSpPr>
        <p:spPr>
          <a:xfrm>
            <a:off x="228600" y="3401568"/>
            <a:ext cx="4251960" cy="1188720"/>
          </a:xfrm>
          <a:prstGeom prst="rect">
            <a:avLst/>
          </a:prstGeom>
          <a:solidFill>
            <a:srgbClr val="F4FAF0"/>
          </a:solidFill>
          <a:ln w="1905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9" name="Shape 17"/>
          <p:cNvSpPr/>
          <p:nvPr/>
        </p:nvSpPr>
        <p:spPr>
          <a:xfrm>
            <a:off x="320040" y="3630168"/>
            <a:ext cx="658368" cy="658368"/>
          </a:xfrm>
          <a:prstGeom prst="ellipse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0" name="Text 18"/>
          <p:cNvSpPr/>
          <p:nvPr/>
        </p:nvSpPr>
        <p:spPr>
          <a:xfrm>
            <a:off x="320040" y="3630168"/>
            <a:ext cx="65836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1097280" y="3493008"/>
            <a:ext cx="3246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39A9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Revisión Legal</a:t>
            </a:r>
            <a:endParaRPr lang="en-US" sz="1250" dirty="0"/>
          </a:p>
        </p:txBody>
      </p:sp>
      <p:sp>
        <p:nvSpPr>
          <p:cNvPr id="22" name="Text 20"/>
          <p:cNvSpPr/>
          <p:nvPr/>
        </p:nvSpPr>
        <p:spPr>
          <a:xfrm>
            <a:off x="1097280" y="3840480"/>
            <a:ext cx="32461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just">
              <a:buNone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Verificación con el apoyo de profesionales en SST o abogado laboral para validar el cumplimiento normativo.</a:t>
            </a:r>
            <a:endParaRPr lang="en-US" sz="950" dirty="0"/>
          </a:p>
        </p:txBody>
      </p:sp>
      <p:sp>
        <p:nvSpPr>
          <p:cNvPr id="23" name="Shape 21"/>
          <p:cNvSpPr/>
          <p:nvPr/>
        </p:nvSpPr>
        <p:spPr>
          <a:xfrm>
            <a:off x="4709160" y="804672"/>
            <a:ext cx="4251960" cy="1188720"/>
          </a:xfrm>
          <a:prstGeom prst="rect">
            <a:avLst/>
          </a:prstGeom>
          <a:solidFill>
            <a:srgbClr val="F4FAF0"/>
          </a:solidFill>
          <a:ln w="1905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4" name="Shape 22"/>
          <p:cNvSpPr/>
          <p:nvPr/>
        </p:nvSpPr>
        <p:spPr>
          <a:xfrm>
            <a:off x="4800600" y="1033272"/>
            <a:ext cx="658368" cy="658368"/>
          </a:xfrm>
          <a:prstGeom prst="ellipse">
            <a:avLst/>
          </a:prstGeom>
          <a:solidFill>
            <a:srgbClr val="1E5C00"/>
          </a:solidFill>
          <a:ln w="1270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5" name="Text 23"/>
          <p:cNvSpPr/>
          <p:nvPr/>
        </p:nvSpPr>
        <p:spPr>
          <a:xfrm>
            <a:off x="4800600" y="1033272"/>
            <a:ext cx="65836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2000" dirty="0"/>
          </a:p>
        </p:txBody>
      </p:sp>
      <p:sp>
        <p:nvSpPr>
          <p:cNvPr id="26" name="Text 24"/>
          <p:cNvSpPr/>
          <p:nvPr/>
        </p:nvSpPr>
        <p:spPr>
          <a:xfrm>
            <a:off x="5577840" y="896112"/>
            <a:ext cx="3246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Aprobación Interna</a:t>
            </a:r>
            <a:endParaRPr lang="en-US" sz="1250" dirty="0"/>
          </a:p>
        </p:txBody>
      </p:sp>
      <p:sp>
        <p:nvSpPr>
          <p:cNvPr id="27" name="Text 25"/>
          <p:cNvSpPr/>
          <p:nvPr/>
        </p:nvSpPr>
        <p:spPr>
          <a:xfrm>
            <a:off x="5577840" y="1243584"/>
            <a:ext cx="32461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just">
              <a:buNone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representante legal de la empresa revisa, ajusta y firma el reglamento como acto de adopción formal.</a:t>
            </a:r>
            <a:endParaRPr lang="en-US" sz="950" dirty="0"/>
          </a:p>
        </p:txBody>
      </p:sp>
      <p:sp>
        <p:nvSpPr>
          <p:cNvPr id="28" name="Shape 26"/>
          <p:cNvSpPr/>
          <p:nvPr/>
        </p:nvSpPr>
        <p:spPr>
          <a:xfrm>
            <a:off x="6675120" y="2011680"/>
            <a:ext cx="73152" cy="91440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9" name="Shape 27"/>
          <p:cNvSpPr/>
          <p:nvPr/>
        </p:nvSpPr>
        <p:spPr>
          <a:xfrm>
            <a:off x="4709160" y="2103120"/>
            <a:ext cx="4251960" cy="1188720"/>
          </a:xfrm>
          <a:prstGeom prst="rect">
            <a:avLst/>
          </a:prstGeom>
          <a:solidFill>
            <a:srgbClr val="F4FAF0"/>
          </a:solidFill>
          <a:ln w="1905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0" name="Shape 28"/>
          <p:cNvSpPr/>
          <p:nvPr/>
        </p:nvSpPr>
        <p:spPr>
          <a:xfrm>
            <a:off x="4800600" y="2331720"/>
            <a:ext cx="658368" cy="658368"/>
          </a:xfrm>
          <a:prstGeom prst="ellipse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1" name="Text 29"/>
          <p:cNvSpPr/>
          <p:nvPr/>
        </p:nvSpPr>
        <p:spPr>
          <a:xfrm>
            <a:off x="4800600" y="2331720"/>
            <a:ext cx="65836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2000" dirty="0"/>
          </a:p>
        </p:txBody>
      </p:sp>
      <p:sp>
        <p:nvSpPr>
          <p:cNvPr id="32" name="Text 30"/>
          <p:cNvSpPr/>
          <p:nvPr/>
        </p:nvSpPr>
        <p:spPr>
          <a:xfrm>
            <a:off x="5577840" y="2194560"/>
            <a:ext cx="3246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39A9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Registro en Min. Trabajo</a:t>
            </a:r>
            <a:endParaRPr lang="en-US" sz="1250" dirty="0"/>
          </a:p>
        </p:txBody>
      </p:sp>
      <p:sp>
        <p:nvSpPr>
          <p:cNvPr id="33" name="Text 31"/>
          <p:cNvSpPr/>
          <p:nvPr/>
        </p:nvSpPr>
        <p:spPr>
          <a:xfrm>
            <a:off x="5577840" y="2542032"/>
            <a:ext cx="32461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just">
              <a:buNone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 presenta ante la Inspección del Trabajo. Esta lo aprueba mediante resolución o acto administrativo.</a:t>
            </a:r>
            <a:endParaRPr lang="en-US" sz="950" dirty="0"/>
          </a:p>
        </p:txBody>
      </p:sp>
      <p:sp>
        <p:nvSpPr>
          <p:cNvPr id="34" name="Shape 32"/>
          <p:cNvSpPr/>
          <p:nvPr/>
        </p:nvSpPr>
        <p:spPr>
          <a:xfrm>
            <a:off x="6675120" y="3310128"/>
            <a:ext cx="73152" cy="91440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5" name="Shape 33"/>
          <p:cNvSpPr/>
          <p:nvPr/>
        </p:nvSpPr>
        <p:spPr>
          <a:xfrm>
            <a:off x="4709160" y="3401568"/>
            <a:ext cx="4251960" cy="1188720"/>
          </a:xfrm>
          <a:prstGeom prst="rect">
            <a:avLst/>
          </a:prstGeom>
          <a:solidFill>
            <a:srgbClr val="F4FAF0"/>
          </a:solidFill>
          <a:ln w="1905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6" name="Shape 34"/>
          <p:cNvSpPr/>
          <p:nvPr/>
        </p:nvSpPr>
        <p:spPr>
          <a:xfrm>
            <a:off x="4800600" y="3630168"/>
            <a:ext cx="658368" cy="658368"/>
          </a:xfrm>
          <a:prstGeom prst="ellipse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7" name="Text 35"/>
          <p:cNvSpPr/>
          <p:nvPr/>
        </p:nvSpPr>
        <p:spPr>
          <a:xfrm>
            <a:off x="4800600" y="3630168"/>
            <a:ext cx="65836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2000" dirty="0"/>
          </a:p>
        </p:txBody>
      </p:sp>
      <p:sp>
        <p:nvSpPr>
          <p:cNvPr id="38" name="Text 36"/>
          <p:cNvSpPr/>
          <p:nvPr/>
        </p:nvSpPr>
        <p:spPr>
          <a:xfrm>
            <a:off x="5577840" y="3493008"/>
            <a:ext cx="3246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D400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Publicación y Socialización</a:t>
            </a:r>
            <a:endParaRPr lang="en-US" sz="1250" dirty="0"/>
          </a:p>
        </p:txBody>
      </p:sp>
      <p:sp>
        <p:nvSpPr>
          <p:cNvPr id="39" name="Text 37"/>
          <p:cNvSpPr/>
          <p:nvPr/>
        </p:nvSpPr>
        <p:spPr>
          <a:xfrm>
            <a:off x="5577840" y="3840480"/>
            <a:ext cx="32461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just">
              <a:buNone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 publica en lugar visible del centro de trabajo. Se socializa a todos los trabajadores y contratistas.</a:t>
            </a:r>
            <a:endParaRPr lang="en-US" sz="950" dirty="0"/>
          </a:p>
        </p:txBody>
      </p:sp>
      <p:sp>
        <p:nvSpPr>
          <p:cNvPr id="40" name="Shape 38"/>
          <p:cNvSpPr/>
          <p:nvPr/>
        </p:nvSpPr>
        <p:spPr>
          <a:xfrm>
            <a:off x="0" y="4732020"/>
            <a:ext cx="9144000" cy="411480"/>
          </a:xfrm>
          <a:prstGeom prst="rect">
            <a:avLst/>
          </a:prstGeom>
          <a:solidFill>
            <a:srgbClr val="1E5C00"/>
          </a:solidFill>
          <a:ln w="1270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1" name="Shape 39"/>
          <p:cNvSpPr/>
          <p:nvPr/>
        </p:nvSpPr>
        <p:spPr>
          <a:xfrm>
            <a:off x="0" y="4732020"/>
            <a:ext cx="164592" cy="411480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2" name="Text 40"/>
          <p:cNvSpPr/>
          <p:nvPr/>
        </p:nvSpPr>
        <p:spPr>
          <a:xfrm>
            <a:off x="228600" y="4736592"/>
            <a:ext cx="8686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SENA Regional Boyacá – Centro Minero  |  Instructora: Alba Liseth Rojas Serrano  |  Gestión de la Seguridad y Salud en el Trabajo</a:t>
            </a:r>
            <a:endParaRPr lang="en-US" sz="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58368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" name="Text 2"/>
          <p:cNvSpPr/>
          <p:nvPr/>
        </p:nvSpPr>
        <p:spPr>
          <a:xfrm>
            <a:off x="320040" y="54864"/>
            <a:ext cx="8503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Obligaciones: Empleador y Trabajador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320040" y="54864"/>
            <a:ext cx="8503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1000" i="1" dirty="0">
                <a:solidFill>
                  <a:srgbClr val="6DC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Decreto 1072 de 2015 – Art. 2.2.4.6.8 y 2.2.4.6.10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28600" y="777240"/>
            <a:ext cx="4251960" cy="411480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7" name="Text 5"/>
          <p:cNvSpPr/>
          <p:nvPr/>
        </p:nvSpPr>
        <p:spPr>
          <a:xfrm>
            <a:off x="228600" y="777240"/>
            <a:ext cx="42519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🏢  EMPLEADOR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228600" y="1207008"/>
            <a:ext cx="4251960" cy="3401568"/>
          </a:xfrm>
          <a:prstGeom prst="rect">
            <a:avLst/>
          </a:prstGeom>
          <a:solidFill>
            <a:srgbClr val="F4FAF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9" name="Text 7"/>
          <p:cNvSpPr/>
          <p:nvPr/>
        </p:nvSpPr>
        <p:spPr>
          <a:xfrm>
            <a:off x="347472" y="1261872"/>
            <a:ext cx="4041648" cy="3291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Definir, firmar y publicar la política de SST.</a:t>
            </a:r>
            <a:endParaRPr lang="en-US" sz="9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Elaborar y aprobar el Reglamento de Higiene y Seguridad.</a:t>
            </a:r>
            <a:endParaRPr lang="en-US" sz="9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Asignar recursos humanos, técnicos y financieros para el SG-SST.</a:t>
            </a:r>
            <a:endParaRPr lang="en-US" sz="9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Garantizar la capacitación de trabajadores en SST.</a:t>
            </a:r>
            <a:endParaRPr lang="en-US" sz="9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Reportar accidentes de trabajo a la ARL y al FASECOLDA.</a:t>
            </a:r>
            <a:endParaRPr lang="en-US" sz="9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Afiliar a todos los trabajadores al SGSS (salud, pensión y ARL).</a:t>
            </a:r>
            <a:endParaRPr lang="en-US" sz="9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Mantener actualizados los procedimientos de emergencia.</a:t>
            </a:r>
            <a:endParaRPr lang="en-US" sz="9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Implementar las medidas correctivas recomendadas por el COPASST.</a:t>
            </a:r>
            <a:endParaRPr lang="en-US" sz="9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Garantizar EPP certificados y en buenas condiciones.</a:t>
            </a:r>
            <a:endParaRPr lang="en-US" sz="9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Conservar todos los registros del SG-SST por mínimo 20 años.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4663440" y="777240"/>
            <a:ext cx="4251960" cy="411480"/>
          </a:xfrm>
          <a:prstGeom prst="rect">
            <a:avLst/>
          </a:prstGeom>
          <a:solidFill>
            <a:srgbClr val="1E5C00"/>
          </a:solidFill>
          <a:ln w="1270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1" name="Text 9"/>
          <p:cNvSpPr/>
          <p:nvPr/>
        </p:nvSpPr>
        <p:spPr>
          <a:xfrm>
            <a:off x="4663440" y="777240"/>
            <a:ext cx="42519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👷  TRABAJADOR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4663440" y="1207008"/>
            <a:ext cx="4251960" cy="3401568"/>
          </a:xfrm>
          <a:prstGeom prst="rect">
            <a:avLst/>
          </a:prstGeom>
          <a:solidFill>
            <a:srgbClr val="EDF9E6"/>
          </a:solidFill>
          <a:ln w="1270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3" name="Text 11"/>
          <p:cNvSpPr/>
          <p:nvPr/>
        </p:nvSpPr>
        <p:spPr>
          <a:xfrm>
            <a:off x="4782312" y="1261872"/>
            <a:ext cx="4041648" cy="3291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Conocer y cumplir el Reglamento de Higiene y Seguridad.</a:t>
            </a:r>
            <a:endParaRPr lang="en-US" sz="9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Participar activamente en las actividades del SG-SST.</a:t>
            </a:r>
            <a:endParaRPr lang="en-US" sz="9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Informar de manera oportuna los peligros y riesgos identificados.</a:t>
            </a:r>
            <a:endParaRPr lang="en-US" sz="9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Reportar inmediatamente todo accidente o incidente de trabajo.</a:t>
            </a:r>
            <a:endParaRPr lang="en-US" sz="9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Usar correctamente los EPP suministrados por el empleador.</a:t>
            </a:r>
            <a:endParaRPr lang="en-US" sz="9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Abstenerse de manipular equipos sin la debida capacitación.</a:t>
            </a:r>
            <a:endParaRPr lang="en-US" sz="9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Participar en las actividades del COPASST o Vigía de SST.</a:t>
            </a:r>
            <a:endParaRPr lang="en-US" sz="9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Mantener el orden y aseo en el puesto y área de trabajo.</a:t>
            </a:r>
            <a:endParaRPr lang="en-US" sz="9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Someterse a los exámenes médicos ocupacionales exigidos.</a:t>
            </a:r>
            <a:endParaRPr lang="en-US" sz="9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introducir bebidas alcohólicas ni sustancias psicoactivas.</a:t>
            </a:r>
            <a:endParaRPr lang="en-US" sz="950" dirty="0"/>
          </a:p>
        </p:txBody>
      </p:sp>
      <p:sp>
        <p:nvSpPr>
          <p:cNvPr id="14" name="Shape 12"/>
          <p:cNvSpPr/>
          <p:nvPr/>
        </p:nvSpPr>
        <p:spPr>
          <a:xfrm>
            <a:off x="0" y="4732020"/>
            <a:ext cx="9144000" cy="411480"/>
          </a:xfrm>
          <a:prstGeom prst="rect">
            <a:avLst/>
          </a:prstGeom>
          <a:solidFill>
            <a:srgbClr val="1E5C00"/>
          </a:solidFill>
          <a:ln w="1270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5" name="Shape 13"/>
          <p:cNvSpPr/>
          <p:nvPr/>
        </p:nvSpPr>
        <p:spPr>
          <a:xfrm>
            <a:off x="0" y="4732020"/>
            <a:ext cx="164592" cy="411480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6" name="Text 14"/>
          <p:cNvSpPr/>
          <p:nvPr/>
        </p:nvSpPr>
        <p:spPr>
          <a:xfrm>
            <a:off x="228600" y="4736592"/>
            <a:ext cx="8686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SENA Regional Boyacá – Centro Minero  |  Instructora: Alba Liseth Rojas Serrano  |  Gestión de la Seguridad y Salud en el Trabajo</a:t>
            </a:r>
            <a:endParaRPr lang="en-US" sz="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58368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" name="Text 2"/>
          <p:cNvSpPr/>
          <p:nvPr/>
        </p:nvSpPr>
        <p:spPr>
          <a:xfrm>
            <a:off x="320040" y="54864"/>
            <a:ext cx="8503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Elementos de Protección Personal (EPP)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320040" y="54864"/>
            <a:ext cx="8503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1000" i="1" dirty="0">
                <a:solidFill>
                  <a:srgbClr val="6DC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Resolución 2400/1979 Art. 176-201 – Decreto 1072/2015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28600" y="804672"/>
            <a:ext cx="4297680" cy="868680"/>
          </a:xfrm>
          <a:prstGeom prst="rect">
            <a:avLst/>
          </a:prstGeom>
          <a:solidFill>
            <a:srgbClr val="F4FAF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7" name="Shape 5"/>
          <p:cNvSpPr/>
          <p:nvPr/>
        </p:nvSpPr>
        <p:spPr>
          <a:xfrm>
            <a:off x="228600" y="804672"/>
            <a:ext cx="91440" cy="868680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8" name="Text 6"/>
          <p:cNvSpPr/>
          <p:nvPr/>
        </p:nvSpPr>
        <p:spPr>
          <a:xfrm>
            <a:off x="393192" y="850392"/>
            <a:ext cx="40050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Cabeza</a:t>
            </a:r>
            <a:endParaRPr lang="en-US" sz="1150" dirty="0"/>
          </a:p>
        </p:txBody>
      </p:sp>
      <p:sp>
        <p:nvSpPr>
          <p:cNvPr id="9" name="Text 7"/>
          <p:cNvSpPr/>
          <p:nvPr/>
        </p:nvSpPr>
        <p:spPr>
          <a:xfrm>
            <a:off x="393192" y="1152144"/>
            <a:ext cx="4005072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Casco de seguridad (Tipo I, II, III), capucha anticaída, gorras.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4709160" y="804672"/>
            <a:ext cx="4297680" cy="868680"/>
          </a:xfrm>
          <a:prstGeom prst="rect">
            <a:avLst/>
          </a:prstGeom>
          <a:solidFill>
            <a:srgbClr val="F4FAF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1" name="Shape 9"/>
          <p:cNvSpPr/>
          <p:nvPr/>
        </p:nvSpPr>
        <p:spPr>
          <a:xfrm>
            <a:off x="4709160" y="804672"/>
            <a:ext cx="91440" cy="868680"/>
          </a:xfrm>
          <a:prstGeom prst="rect">
            <a:avLst/>
          </a:prstGeom>
          <a:solidFill>
            <a:srgbClr val="D4000E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2" name="Text 10"/>
          <p:cNvSpPr/>
          <p:nvPr/>
        </p:nvSpPr>
        <p:spPr>
          <a:xfrm>
            <a:off x="4873752" y="850392"/>
            <a:ext cx="40050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Ojos y Cara</a:t>
            </a:r>
            <a:endParaRPr lang="en-US" sz="1150" dirty="0"/>
          </a:p>
        </p:txBody>
      </p:sp>
      <p:sp>
        <p:nvSpPr>
          <p:cNvPr id="13" name="Text 11"/>
          <p:cNvSpPr/>
          <p:nvPr/>
        </p:nvSpPr>
        <p:spPr>
          <a:xfrm>
            <a:off x="4873752" y="1152144"/>
            <a:ext cx="4005072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Gafas de seguridad, pantallas faciales, monogafas químicas.</a:t>
            </a:r>
            <a:endParaRPr lang="en-US" sz="950" dirty="0"/>
          </a:p>
        </p:txBody>
      </p:sp>
      <p:sp>
        <p:nvSpPr>
          <p:cNvPr id="14" name="Shape 12"/>
          <p:cNvSpPr/>
          <p:nvPr/>
        </p:nvSpPr>
        <p:spPr>
          <a:xfrm>
            <a:off x="228600" y="1764792"/>
            <a:ext cx="4297680" cy="868680"/>
          </a:xfrm>
          <a:prstGeom prst="rect">
            <a:avLst/>
          </a:prstGeom>
          <a:solidFill>
            <a:srgbClr val="FFFFFF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5" name="Shape 13"/>
          <p:cNvSpPr/>
          <p:nvPr/>
        </p:nvSpPr>
        <p:spPr>
          <a:xfrm>
            <a:off x="228600" y="1764792"/>
            <a:ext cx="91440" cy="868680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6" name="Text 14"/>
          <p:cNvSpPr/>
          <p:nvPr/>
        </p:nvSpPr>
        <p:spPr>
          <a:xfrm>
            <a:off x="393192" y="1810512"/>
            <a:ext cx="40050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Oídos</a:t>
            </a:r>
            <a:endParaRPr lang="en-US" sz="1150" dirty="0"/>
          </a:p>
        </p:txBody>
      </p:sp>
      <p:sp>
        <p:nvSpPr>
          <p:cNvPr id="17" name="Text 15"/>
          <p:cNvSpPr/>
          <p:nvPr/>
        </p:nvSpPr>
        <p:spPr>
          <a:xfrm>
            <a:off x="393192" y="2112264"/>
            <a:ext cx="4005072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Tapones auditivos (NRR ≥ 25 dB), orejeras de copa, casco con orejeras.</a:t>
            </a:r>
            <a:endParaRPr lang="en-US" sz="950" dirty="0"/>
          </a:p>
        </p:txBody>
      </p:sp>
      <p:sp>
        <p:nvSpPr>
          <p:cNvPr id="18" name="Shape 16"/>
          <p:cNvSpPr/>
          <p:nvPr/>
        </p:nvSpPr>
        <p:spPr>
          <a:xfrm>
            <a:off x="4709160" y="1764792"/>
            <a:ext cx="4297680" cy="868680"/>
          </a:xfrm>
          <a:prstGeom prst="rect">
            <a:avLst/>
          </a:prstGeom>
          <a:solidFill>
            <a:srgbClr val="FFFFFF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9" name="Shape 17"/>
          <p:cNvSpPr/>
          <p:nvPr/>
        </p:nvSpPr>
        <p:spPr>
          <a:xfrm>
            <a:off x="4709160" y="1764792"/>
            <a:ext cx="91440" cy="868680"/>
          </a:xfrm>
          <a:prstGeom prst="rect">
            <a:avLst/>
          </a:prstGeom>
          <a:solidFill>
            <a:srgbClr val="D4000E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0" name="Text 18"/>
          <p:cNvSpPr/>
          <p:nvPr/>
        </p:nvSpPr>
        <p:spPr>
          <a:xfrm>
            <a:off x="4873752" y="1810512"/>
            <a:ext cx="40050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Vías Respiratorias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4873752" y="2112264"/>
            <a:ext cx="4005072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Respiradores desechables N95, media cara, cara completa, SCBA.</a:t>
            </a:r>
            <a:endParaRPr lang="en-US" sz="950" dirty="0"/>
          </a:p>
        </p:txBody>
      </p:sp>
      <p:sp>
        <p:nvSpPr>
          <p:cNvPr id="22" name="Shape 20"/>
          <p:cNvSpPr/>
          <p:nvPr/>
        </p:nvSpPr>
        <p:spPr>
          <a:xfrm>
            <a:off x="228600" y="2724912"/>
            <a:ext cx="4297680" cy="868680"/>
          </a:xfrm>
          <a:prstGeom prst="rect">
            <a:avLst/>
          </a:prstGeom>
          <a:solidFill>
            <a:srgbClr val="F4FAF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3" name="Shape 21"/>
          <p:cNvSpPr/>
          <p:nvPr/>
        </p:nvSpPr>
        <p:spPr>
          <a:xfrm>
            <a:off x="228600" y="2724912"/>
            <a:ext cx="91440" cy="868680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4" name="Text 22"/>
          <p:cNvSpPr/>
          <p:nvPr/>
        </p:nvSpPr>
        <p:spPr>
          <a:xfrm>
            <a:off x="393192" y="2770632"/>
            <a:ext cx="40050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Manos</a:t>
            </a:r>
            <a:endParaRPr lang="en-US" sz="1150" dirty="0"/>
          </a:p>
        </p:txBody>
      </p:sp>
      <p:sp>
        <p:nvSpPr>
          <p:cNvPr id="25" name="Text 23"/>
          <p:cNvSpPr/>
          <p:nvPr/>
        </p:nvSpPr>
        <p:spPr>
          <a:xfrm>
            <a:off x="393192" y="3072384"/>
            <a:ext cx="4005072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Guantes dieléctricos, anticorte, latex, nitrilo, soldadura.</a:t>
            </a:r>
            <a:endParaRPr lang="en-US" sz="950" dirty="0"/>
          </a:p>
        </p:txBody>
      </p:sp>
      <p:sp>
        <p:nvSpPr>
          <p:cNvPr id="26" name="Shape 24"/>
          <p:cNvSpPr/>
          <p:nvPr/>
        </p:nvSpPr>
        <p:spPr>
          <a:xfrm>
            <a:off x="4709160" y="2724912"/>
            <a:ext cx="4297680" cy="868680"/>
          </a:xfrm>
          <a:prstGeom prst="rect">
            <a:avLst/>
          </a:prstGeom>
          <a:solidFill>
            <a:srgbClr val="F4FAF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7" name="Shape 25"/>
          <p:cNvSpPr/>
          <p:nvPr/>
        </p:nvSpPr>
        <p:spPr>
          <a:xfrm>
            <a:off x="4709160" y="2724912"/>
            <a:ext cx="91440" cy="868680"/>
          </a:xfrm>
          <a:prstGeom prst="rect">
            <a:avLst/>
          </a:prstGeom>
          <a:solidFill>
            <a:srgbClr val="D4000E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8" name="Text 26"/>
          <p:cNvSpPr/>
          <p:nvPr/>
        </p:nvSpPr>
        <p:spPr>
          <a:xfrm>
            <a:off x="4873752" y="2770632"/>
            <a:ext cx="40050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Pies</a:t>
            </a:r>
            <a:endParaRPr lang="en-US" sz="1150" dirty="0"/>
          </a:p>
        </p:txBody>
      </p:sp>
      <p:sp>
        <p:nvSpPr>
          <p:cNvPr id="29" name="Text 27"/>
          <p:cNvSpPr/>
          <p:nvPr/>
        </p:nvSpPr>
        <p:spPr>
          <a:xfrm>
            <a:off x="4873752" y="3072384"/>
            <a:ext cx="4005072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Botas de seguridad punta de acero, antideslizantes, dieléctricas.</a:t>
            </a:r>
            <a:endParaRPr lang="en-US" sz="950" dirty="0"/>
          </a:p>
        </p:txBody>
      </p:sp>
      <p:sp>
        <p:nvSpPr>
          <p:cNvPr id="30" name="Shape 28"/>
          <p:cNvSpPr/>
          <p:nvPr/>
        </p:nvSpPr>
        <p:spPr>
          <a:xfrm>
            <a:off x="228600" y="3685032"/>
            <a:ext cx="4297680" cy="868680"/>
          </a:xfrm>
          <a:prstGeom prst="rect">
            <a:avLst/>
          </a:prstGeom>
          <a:solidFill>
            <a:srgbClr val="FFFFFF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1" name="Shape 29"/>
          <p:cNvSpPr/>
          <p:nvPr/>
        </p:nvSpPr>
        <p:spPr>
          <a:xfrm>
            <a:off x="228600" y="3685032"/>
            <a:ext cx="91440" cy="868680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2" name="Text 30"/>
          <p:cNvSpPr/>
          <p:nvPr/>
        </p:nvSpPr>
        <p:spPr>
          <a:xfrm>
            <a:off x="393192" y="3730752"/>
            <a:ext cx="40050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Cuerpo</a:t>
            </a:r>
            <a:endParaRPr lang="en-US" sz="1150" dirty="0"/>
          </a:p>
        </p:txBody>
      </p:sp>
      <p:sp>
        <p:nvSpPr>
          <p:cNvPr id="33" name="Text 31"/>
          <p:cNvSpPr/>
          <p:nvPr/>
        </p:nvSpPr>
        <p:spPr>
          <a:xfrm>
            <a:off x="393192" y="4032504"/>
            <a:ext cx="4005072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Ropa de trabajo, trajes Tyvek, arnés de seguridad, chalecos.</a:t>
            </a:r>
            <a:endParaRPr lang="en-US" sz="950" dirty="0"/>
          </a:p>
        </p:txBody>
      </p:sp>
      <p:sp>
        <p:nvSpPr>
          <p:cNvPr id="34" name="Shape 32"/>
          <p:cNvSpPr/>
          <p:nvPr/>
        </p:nvSpPr>
        <p:spPr>
          <a:xfrm>
            <a:off x="4709160" y="3685032"/>
            <a:ext cx="4297680" cy="868680"/>
          </a:xfrm>
          <a:prstGeom prst="rect">
            <a:avLst/>
          </a:prstGeom>
          <a:solidFill>
            <a:srgbClr val="FFFFFF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5" name="Shape 33"/>
          <p:cNvSpPr/>
          <p:nvPr/>
        </p:nvSpPr>
        <p:spPr>
          <a:xfrm>
            <a:off x="4709160" y="3685032"/>
            <a:ext cx="91440" cy="868680"/>
          </a:xfrm>
          <a:prstGeom prst="rect">
            <a:avLst/>
          </a:prstGeom>
          <a:solidFill>
            <a:srgbClr val="D4000E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6" name="Text 34"/>
          <p:cNvSpPr/>
          <p:nvPr/>
        </p:nvSpPr>
        <p:spPr>
          <a:xfrm>
            <a:off x="4873752" y="3730752"/>
            <a:ext cx="40050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Caídas</a:t>
            </a:r>
            <a:endParaRPr lang="en-US" sz="1150" dirty="0"/>
          </a:p>
        </p:txBody>
      </p:sp>
      <p:sp>
        <p:nvSpPr>
          <p:cNvPr id="37" name="Text 35"/>
          <p:cNvSpPr/>
          <p:nvPr/>
        </p:nvSpPr>
        <p:spPr>
          <a:xfrm>
            <a:off x="4873752" y="4032504"/>
            <a:ext cx="4005072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Arnés cuerpo completo, líneas de vida, eslinga doble con absorbedor.</a:t>
            </a:r>
            <a:endParaRPr lang="en-US" sz="950" dirty="0"/>
          </a:p>
        </p:txBody>
      </p:sp>
      <p:sp>
        <p:nvSpPr>
          <p:cNvPr id="38" name="Shape 36"/>
          <p:cNvSpPr/>
          <p:nvPr/>
        </p:nvSpPr>
        <p:spPr>
          <a:xfrm>
            <a:off x="228600" y="4626864"/>
            <a:ext cx="8686800" cy="73152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9" name="Shape 37"/>
          <p:cNvSpPr/>
          <p:nvPr/>
        </p:nvSpPr>
        <p:spPr>
          <a:xfrm>
            <a:off x="0" y="4732020"/>
            <a:ext cx="9144000" cy="411480"/>
          </a:xfrm>
          <a:prstGeom prst="rect">
            <a:avLst/>
          </a:prstGeom>
          <a:solidFill>
            <a:srgbClr val="1E5C00"/>
          </a:solidFill>
          <a:ln w="1270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0" name="Shape 38"/>
          <p:cNvSpPr/>
          <p:nvPr/>
        </p:nvSpPr>
        <p:spPr>
          <a:xfrm>
            <a:off x="0" y="4732020"/>
            <a:ext cx="164592" cy="411480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1" name="Text 39"/>
          <p:cNvSpPr/>
          <p:nvPr/>
        </p:nvSpPr>
        <p:spPr>
          <a:xfrm>
            <a:off x="228600" y="4736592"/>
            <a:ext cx="8686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SENA Regional Boyacá – Centro Minero  |  Instructora: Alba Liseth Rojas Serrano  |  Gestión de la Seguridad y Salud en el Trabajo</a:t>
            </a:r>
            <a:endParaRPr lang="en-US" sz="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58368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" name="Text 2"/>
          <p:cNvSpPr/>
          <p:nvPr/>
        </p:nvSpPr>
        <p:spPr>
          <a:xfrm>
            <a:off x="320040" y="54864"/>
            <a:ext cx="8503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COPASST y Vigía de SST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320040" y="54864"/>
            <a:ext cx="8503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1000" i="1" dirty="0">
                <a:solidFill>
                  <a:srgbClr val="6DC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Resolución 2013/1986 – Decreto 1072/2015 Art. 2.2.4.6.8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28600" y="777240"/>
            <a:ext cx="4251960" cy="3858768"/>
          </a:xfrm>
          <a:prstGeom prst="rect">
            <a:avLst/>
          </a:prstGeom>
          <a:solidFill>
            <a:srgbClr val="F4FAF0"/>
          </a:solidFill>
          <a:ln w="1905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7" name="Shape 5"/>
          <p:cNvSpPr/>
          <p:nvPr/>
        </p:nvSpPr>
        <p:spPr>
          <a:xfrm>
            <a:off x="4663440" y="777240"/>
            <a:ext cx="4251960" cy="3858768"/>
          </a:xfrm>
          <a:prstGeom prst="rect">
            <a:avLst/>
          </a:prstGeom>
          <a:solidFill>
            <a:srgbClr val="EDF9E6"/>
          </a:solidFill>
          <a:ln w="1905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8" name="Text 6"/>
          <p:cNvSpPr/>
          <p:nvPr/>
        </p:nvSpPr>
        <p:spPr>
          <a:xfrm>
            <a:off x="320040" y="841248"/>
            <a:ext cx="4069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39A9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COPASST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320040" y="1207008"/>
            <a:ext cx="4069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Comité Paritario de Seguridad y Salud en el Trabajo</a:t>
            </a:r>
            <a:endParaRPr lang="en-US" sz="950" dirty="0"/>
          </a:p>
        </p:txBody>
      </p:sp>
      <p:sp>
        <p:nvSpPr>
          <p:cNvPr id="10" name="Text 8"/>
          <p:cNvSpPr/>
          <p:nvPr/>
        </p:nvSpPr>
        <p:spPr>
          <a:xfrm>
            <a:off x="365760" y="1627632"/>
            <a:ext cx="39776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Aplica a: </a:t>
            </a: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Empresas con 10 o más trabajadores permanentes.</a:t>
            </a:r>
            <a:endParaRPr lang="en-US" sz="950" dirty="0"/>
          </a:p>
        </p:txBody>
      </p:sp>
      <p:sp>
        <p:nvSpPr>
          <p:cNvPr id="11" name="Text 9"/>
          <p:cNvSpPr/>
          <p:nvPr/>
        </p:nvSpPr>
        <p:spPr>
          <a:xfrm>
            <a:off x="365760" y="2066544"/>
            <a:ext cx="39776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Representantes: </a:t>
            </a: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Igual número de representantes del empleador y los trabajadores.</a:t>
            </a:r>
            <a:endParaRPr lang="en-US" sz="950" dirty="0"/>
          </a:p>
        </p:txBody>
      </p:sp>
      <p:sp>
        <p:nvSpPr>
          <p:cNvPr id="12" name="Text 10"/>
          <p:cNvSpPr/>
          <p:nvPr/>
        </p:nvSpPr>
        <p:spPr>
          <a:xfrm>
            <a:off x="365760" y="2505456"/>
            <a:ext cx="39776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Período: </a:t>
            </a: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años. El empleador designa los suyos; los trabajadores eligen democráticamente.</a:t>
            </a:r>
            <a:endParaRPr lang="en-US" sz="950" dirty="0"/>
          </a:p>
        </p:txBody>
      </p:sp>
      <p:sp>
        <p:nvSpPr>
          <p:cNvPr id="13" name="Text 11"/>
          <p:cNvSpPr/>
          <p:nvPr/>
        </p:nvSpPr>
        <p:spPr>
          <a:xfrm>
            <a:off x="365760" y="2944368"/>
            <a:ext cx="39776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Reuniones: </a:t>
            </a: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 menos una vez al mes en horario de trabajo, con actas firmadas.</a:t>
            </a:r>
            <a:endParaRPr lang="en-US" sz="950" dirty="0"/>
          </a:p>
        </p:txBody>
      </p:sp>
      <p:sp>
        <p:nvSpPr>
          <p:cNvPr id="14" name="Text 12"/>
          <p:cNvSpPr/>
          <p:nvPr/>
        </p:nvSpPr>
        <p:spPr>
          <a:xfrm>
            <a:off x="365760" y="3383280"/>
            <a:ext cx="39776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Funciones: </a:t>
            </a: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Vigilar el cumplimiento del reglamento, investigar accidentes, proponer correctivos.</a:t>
            </a:r>
            <a:endParaRPr lang="en-US" sz="950" dirty="0"/>
          </a:p>
        </p:txBody>
      </p:sp>
      <p:sp>
        <p:nvSpPr>
          <p:cNvPr id="15" name="Text 13"/>
          <p:cNvSpPr/>
          <p:nvPr/>
        </p:nvSpPr>
        <p:spPr>
          <a:xfrm>
            <a:off x="365760" y="3822192"/>
            <a:ext cx="39776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Registro: </a:t>
            </a: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 inscribe ante el Ministerio del Trabajo con acta de conformación.</a:t>
            </a:r>
            <a:endParaRPr lang="en-US" sz="950" dirty="0"/>
          </a:p>
        </p:txBody>
      </p:sp>
      <p:sp>
        <p:nvSpPr>
          <p:cNvPr id="16" name="Text 14"/>
          <p:cNvSpPr/>
          <p:nvPr/>
        </p:nvSpPr>
        <p:spPr>
          <a:xfrm>
            <a:off x="4754880" y="841248"/>
            <a:ext cx="4069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VIGÍA DE SST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4754880" y="1207008"/>
            <a:ext cx="4069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 empresas con menos de 10 trabajadores</a:t>
            </a:r>
            <a:endParaRPr lang="en-US" sz="950" dirty="0"/>
          </a:p>
        </p:txBody>
      </p:sp>
      <p:sp>
        <p:nvSpPr>
          <p:cNvPr id="18" name="Text 16"/>
          <p:cNvSpPr/>
          <p:nvPr/>
        </p:nvSpPr>
        <p:spPr>
          <a:xfrm>
            <a:off x="4800600" y="1627632"/>
            <a:ext cx="39776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Aplica a: </a:t>
            </a: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Empresas con menos de 10 trabajadores permanentes.</a:t>
            </a:r>
            <a:endParaRPr lang="en-US" sz="950" dirty="0"/>
          </a:p>
        </p:txBody>
      </p:sp>
      <p:sp>
        <p:nvSpPr>
          <p:cNvPr id="19" name="Text 17"/>
          <p:cNvSpPr/>
          <p:nvPr/>
        </p:nvSpPr>
        <p:spPr>
          <a:xfrm>
            <a:off x="4800600" y="2066544"/>
            <a:ext cx="39776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Designación: </a:t>
            </a: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 único representante designado por el empleador.</a:t>
            </a:r>
            <a:endParaRPr lang="en-US" sz="950" dirty="0"/>
          </a:p>
        </p:txBody>
      </p:sp>
      <p:sp>
        <p:nvSpPr>
          <p:cNvPr id="20" name="Text 18"/>
          <p:cNvSpPr/>
          <p:nvPr/>
        </p:nvSpPr>
        <p:spPr>
          <a:xfrm>
            <a:off x="4800600" y="2505456"/>
            <a:ext cx="39776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Período: </a:t>
            </a: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años. Puede ser reelegido indefinidamente.</a:t>
            </a:r>
            <a:endParaRPr lang="en-US" sz="950" dirty="0"/>
          </a:p>
        </p:txBody>
      </p:sp>
      <p:sp>
        <p:nvSpPr>
          <p:cNvPr id="21" name="Text 19"/>
          <p:cNvSpPr/>
          <p:nvPr/>
        </p:nvSpPr>
        <p:spPr>
          <a:xfrm>
            <a:off x="4800600" y="2944368"/>
            <a:ext cx="39776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Reuniones: </a:t>
            </a: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Mensualmente o cuando se requiera según necesidad.</a:t>
            </a:r>
            <a:endParaRPr lang="en-US" sz="950" dirty="0"/>
          </a:p>
        </p:txBody>
      </p:sp>
      <p:sp>
        <p:nvSpPr>
          <p:cNvPr id="22" name="Text 20"/>
          <p:cNvSpPr/>
          <p:nvPr/>
        </p:nvSpPr>
        <p:spPr>
          <a:xfrm>
            <a:off x="4800600" y="3383280"/>
            <a:ext cx="39776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Funciones: </a:t>
            </a: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Equivalentes al COPASST: vigilancia, reporte, propuesta de mejoras.</a:t>
            </a:r>
            <a:endParaRPr lang="en-US" sz="950" dirty="0"/>
          </a:p>
        </p:txBody>
      </p:sp>
      <p:sp>
        <p:nvSpPr>
          <p:cNvPr id="23" name="Text 21"/>
          <p:cNvSpPr/>
          <p:nvPr/>
        </p:nvSpPr>
        <p:spPr>
          <a:xfrm>
            <a:off x="4800600" y="3822192"/>
            <a:ext cx="39776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Registro: </a:t>
            </a:r>
            <a:r>
              <a:rPr lang="en-US" sz="9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También debe inscribirse ante el Ministerio del Trabajo.</a:t>
            </a:r>
            <a:endParaRPr lang="en-US" sz="950" dirty="0"/>
          </a:p>
        </p:txBody>
      </p:sp>
      <p:sp>
        <p:nvSpPr>
          <p:cNvPr id="24" name="Shape 22"/>
          <p:cNvSpPr/>
          <p:nvPr/>
        </p:nvSpPr>
        <p:spPr>
          <a:xfrm>
            <a:off x="0" y="4732020"/>
            <a:ext cx="9144000" cy="411480"/>
          </a:xfrm>
          <a:prstGeom prst="rect">
            <a:avLst/>
          </a:prstGeom>
          <a:solidFill>
            <a:srgbClr val="1E5C00"/>
          </a:solidFill>
          <a:ln w="1270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5" name="Shape 23"/>
          <p:cNvSpPr/>
          <p:nvPr/>
        </p:nvSpPr>
        <p:spPr>
          <a:xfrm>
            <a:off x="0" y="4732020"/>
            <a:ext cx="164592" cy="411480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6" name="Text 24"/>
          <p:cNvSpPr/>
          <p:nvPr/>
        </p:nvSpPr>
        <p:spPr>
          <a:xfrm>
            <a:off x="228600" y="4736592"/>
            <a:ext cx="8686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SENA Regional Boyacá – Centro Minero  |  Instructora: Alba Liseth Rojas Serrano  |  Gestión de la Seguridad y Salud en el Trabajo</a:t>
            </a:r>
            <a:endParaRPr lang="en-US" sz="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39A900"/>
          </a:solidFill>
          <a:ln w="1270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58368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" name="Text 2"/>
          <p:cNvSpPr/>
          <p:nvPr/>
        </p:nvSpPr>
        <p:spPr>
          <a:xfrm>
            <a:off x="320040" y="54864"/>
            <a:ext cx="8503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Accidente de Trabajo y Enfermedad Laboral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320040" y="54864"/>
            <a:ext cx="8503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1000" i="1" dirty="0">
                <a:solidFill>
                  <a:srgbClr val="6DC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Ley 1562 de 2012 – Definiciones y Procedimientos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28600" y="777240"/>
            <a:ext cx="8686800" cy="384048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7" name="Text 5"/>
          <p:cNvSpPr/>
          <p:nvPr/>
        </p:nvSpPr>
        <p:spPr>
          <a:xfrm>
            <a:off x="320040" y="777240"/>
            <a:ext cx="85039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⚠  ACCIDENTE DE TRABAJO (AT)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320040" y="1207008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just">
              <a:buNone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Todo suceso repentino que sobrevenga por causa o con ocasión del trabajo, y que produzca en el trabajador una lesión orgánica, una perturbación funcional o psiquiátrica, una invalidez o la muerte. (Art. 3, Ley 1562/2012)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228600" y="1792224"/>
            <a:ext cx="8686800" cy="274320"/>
          </a:xfrm>
          <a:prstGeom prst="rect">
            <a:avLst/>
          </a:prstGeom>
          <a:solidFill>
            <a:srgbClr val="F4FAF0"/>
          </a:solidFill>
          <a:ln w="6350">
            <a:solidFill>
              <a:srgbClr val="39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0" name="Text 8"/>
          <p:cNvSpPr/>
          <p:nvPr/>
        </p:nvSpPr>
        <p:spPr>
          <a:xfrm>
            <a:off x="320040" y="1792224"/>
            <a:ext cx="8503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Procedimiento a seguir ante un AT: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365760" y="2084832"/>
            <a:ext cx="841248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200"/>
              </a:spcAft>
              <a:buSzPct val="100000"/>
              <a:buFont typeface="+mj-lt"/>
              <a:buAutoNum type="arabicPeriod"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Prestar primeros auxilios de inmediato y asegurar la escena.</a:t>
            </a:r>
            <a:endParaRPr lang="en-US" sz="1000" dirty="0"/>
          </a:p>
          <a:p>
            <a:pPr marL="342900" indent="-342900">
              <a:spcAft>
                <a:spcPts val="200"/>
              </a:spcAft>
              <a:buSzPct val="100000"/>
              <a:buFont typeface="+mj-lt"/>
              <a:buAutoNum type="arabicPeriod"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Reportar al supervisor o jefe directo en las primeras horas.</a:t>
            </a:r>
            <a:endParaRPr lang="en-US" sz="1000" dirty="0"/>
          </a:p>
          <a:p>
            <a:pPr marL="342900" indent="-342900">
              <a:spcAft>
                <a:spcPts val="200"/>
              </a:spcAft>
              <a:buSzPct val="100000"/>
              <a:buFont typeface="+mj-lt"/>
              <a:buAutoNum type="arabicPeriod"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Remitir al trabajador a la IPS de la ARL dentro de las primeras 24h.</a:t>
            </a:r>
            <a:endParaRPr lang="en-US" sz="1000" dirty="0"/>
          </a:p>
          <a:p>
            <a:pPr marL="342900" indent="-342900">
              <a:spcAft>
                <a:spcPts val="200"/>
              </a:spcAft>
              <a:buSzPct val="100000"/>
              <a:buFont typeface="+mj-lt"/>
              <a:buAutoNum type="arabicPeriod"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Reportar a la ARL y a la EPS dentro de los 2 días hábiles siguientes.</a:t>
            </a:r>
            <a:endParaRPr lang="en-US" sz="1000" dirty="0"/>
          </a:p>
          <a:p>
            <a:pPr marL="342900" indent="-342900">
              <a:spcAft>
                <a:spcPts val="200"/>
              </a:spcAft>
              <a:buSzPct val="100000"/>
              <a:buFont typeface="+mj-lt"/>
              <a:buAutoNum type="arabicPeriod"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Investigar el accidente dentro de los 15 días calendario siguientes.</a:t>
            </a:r>
            <a:endParaRPr lang="en-US" sz="1000" dirty="0"/>
          </a:p>
          <a:p>
            <a:pPr marL="342900" indent="-342900">
              <a:spcAft>
                <a:spcPts val="200"/>
              </a:spcAft>
              <a:buSzPct val="100000"/>
              <a:buFont typeface="+mj-lt"/>
              <a:buAutoNum type="arabicPeriod"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Reportar accidentes graves o fatales a la Dirección Territorial del Min. Trabajo.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228600" y="3127248"/>
            <a:ext cx="8686800" cy="347472"/>
          </a:xfrm>
          <a:prstGeom prst="rect">
            <a:avLst/>
          </a:prstGeom>
          <a:solidFill>
            <a:srgbClr val="1E5C00"/>
          </a:solidFill>
          <a:ln w="1270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3" name="Text 11"/>
          <p:cNvSpPr/>
          <p:nvPr/>
        </p:nvSpPr>
        <p:spPr>
          <a:xfrm>
            <a:off x="320040" y="3127248"/>
            <a:ext cx="8503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🏥  ENFERMEDAD LABORAL (EL)</a:t>
            </a:r>
            <a:endParaRPr lang="en-US" sz="1250" dirty="0"/>
          </a:p>
        </p:txBody>
      </p:sp>
      <p:sp>
        <p:nvSpPr>
          <p:cNvPr id="14" name="Text 12"/>
          <p:cNvSpPr/>
          <p:nvPr/>
        </p:nvSpPr>
        <p:spPr>
          <a:xfrm>
            <a:off x="320040" y="3520440"/>
            <a:ext cx="8412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just">
              <a:buNone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contraída como resultado de la exposición a factores de riesgo inherentes a la actividad laboral o del medio en que el trabajador se ha visto obligado a trabajar. (Art. 4, Ley 1562/2012)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320040" y="4069080"/>
            <a:ext cx="841248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E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Tabla de Enfermedades Laborales: </a:t>
            </a: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Decreto 1477 de 2014 – Contiene el listado de enfermedades reconocidas como laborales en Colombia, clasificadas por agente de riesgo.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0" y="4732020"/>
            <a:ext cx="9144000" cy="411480"/>
          </a:xfrm>
          <a:prstGeom prst="rect">
            <a:avLst/>
          </a:prstGeom>
          <a:solidFill>
            <a:srgbClr val="1E5C00"/>
          </a:solidFill>
          <a:ln w="12700">
            <a:solidFill>
              <a:srgbClr val="1E5C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7" name="Shape 15"/>
          <p:cNvSpPr/>
          <p:nvPr/>
        </p:nvSpPr>
        <p:spPr>
          <a:xfrm>
            <a:off x="0" y="4732020"/>
            <a:ext cx="164592" cy="411480"/>
          </a:xfrm>
          <a:prstGeom prst="rect">
            <a:avLst/>
          </a:prstGeom>
          <a:solidFill>
            <a:srgbClr val="D4000E"/>
          </a:solidFill>
          <a:ln w="12700">
            <a:solidFill>
              <a:srgbClr val="D4000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8" name="Text 16"/>
          <p:cNvSpPr/>
          <p:nvPr/>
        </p:nvSpPr>
        <p:spPr>
          <a:xfrm>
            <a:off x="228600" y="4736592"/>
            <a:ext cx="8686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SENA Regional Boyacá – Centro Minero  |  Instructora: Alba Liseth Rojas Serrano  |  Gestión de la Seguridad y Salud en el Trabajo</a:t>
            </a:r>
            <a:endParaRPr lang="en-US" sz="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2210</Words>
  <Application>Microsoft Office PowerPoint</Application>
  <PresentationFormat>Presentación en pantalla (16:9)</PresentationFormat>
  <Paragraphs>255</Paragraphs>
  <Slides>12</Slides>
  <Notes>12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Reglamento de Higiene y Seguridad - SENA</dc:title>
  <dc:subject>PptxGenJS Presentation</dc:subject>
  <dc:creator>Alba Liseth Rojas Serrano</dc:creator>
  <cp:lastModifiedBy>Alba Liseth Rojas Serrano</cp:lastModifiedBy>
  <cp:revision>3</cp:revision>
  <dcterms:created xsi:type="dcterms:W3CDTF">2026-04-09T23:29:20Z</dcterms:created>
  <dcterms:modified xsi:type="dcterms:W3CDTF">2026-04-09T23:36:11Z</dcterms:modified>
</cp:coreProperties>
</file>