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  <p:sldMasterId id="2147483675" r:id="rId5"/>
  </p:sldMasterIdLst>
  <p:notesMasterIdLst>
    <p:notesMasterId r:id="rId15"/>
  </p:notesMasterIdLst>
  <p:sldIdLst>
    <p:sldId id="291" r:id="rId6"/>
    <p:sldId id="292" r:id="rId7"/>
    <p:sldId id="350" r:id="rId8"/>
    <p:sldId id="313" r:id="rId9"/>
    <p:sldId id="351" r:id="rId10"/>
    <p:sldId id="352" r:id="rId11"/>
    <p:sldId id="353" r:id="rId12"/>
    <p:sldId id="354" r:id="rId13"/>
    <p:sldId id="261" r:id="rId1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Estilo claro 2 - Acent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>
      <p:cViewPr varScale="1">
        <p:scale>
          <a:sx n="43" d="100"/>
          <a:sy n="43" d="100"/>
        </p:scale>
        <p:origin x="69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FE7837-A43B-4B95-910F-6AB52FD3FFD7}" type="datetimeFigureOut">
              <a:rPr lang="es-CO" smtClean="0"/>
              <a:t>20/12/2023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3DDAE-DB7E-4F9D-A0D9-B446C4C94C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04210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6805B226-F693-E23A-0AC6-0487A3BCF4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8100"/>
            <a:ext cx="12191733" cy="685814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928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AD64394-963E-D625-32AA-BDFC76B6E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0F68054-34D7-9279-DFD5-715512BF4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916C35A-4761-CBE9-49AD-2C3A4928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F03094B-3B2A-4C1A-84F1-903486D2D0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49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42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C4201D2B-7635-B428-D717-5BAA3AF3AB5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7" y="-149"/>
            <a:ext cx="12192000" cy="6858298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04368642-CA8F-1AFD-5E65-49E9D5ADA28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" y="1"/>
            <a:ext cx="12191733" cy="685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8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3D0CCB-4FFD-D76C-2516-7E388FCAB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E21056-E582-22D1-6201-8C5FC793E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EB76F7-CED7-0277-AFCB-6886CB518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C8B0CA-24C5-6F63-CBFA-9062B6F26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53FA383-2ECC-136F-2454-358FD4FC2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E713BEAB-98DB-0FE0-0F72-8DEED8E597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7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211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A0128F-3548-EBBF-BD29-1EB1D2457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611771-8F44-52FC-9741-53E17FE373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0D0EFA-890A-CDAE-F1B6-CDA7C84A4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03C958-22C5-59D4-D584-C88407A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441F80-8960-189A-2E8E-15505E6A0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3B05C927-FCF5-0132-3B83-3AA55DB686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" y="-148"/>
            <a:ext cx="12191733" cy="685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27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31F210-8371-C703-B82E-47C593C7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15A348-98B3-3879-5E17-CB0127E64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8F33D3A-1132-9B1A-B962-CD60ABDB6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1E0D49E-7178-69A3-8F58-4D4C48A6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5CC090-A935-39EC-1352-2703D7774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9F37035-180E-0152-1228-EECA44274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425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CAB338-F339-66BE-83C6-7A3F6FECC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9935FC1-EFEA-9E70-C955-E0F46AFA9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52A0A90-FD8F-D098-9E3C-8B3903C7EA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0F47486-611C-6371-6BFF-C8AADB90A8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5A5BFE2-9B56-F9FE-1317-1698B3D8A8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58251A3-C7BF-3DF9-1006-6349C94FA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44687DF-C287-0B90-0384-AC46566F9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B92D22D-0268-7F05-56E0-5963F89C2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62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5FE461-F01D-222B-4C7C-57D2AA865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FB908D-19D2-F83C-4039-D58C06ECA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7D68EF-BFF2-A72E-07EE-5E72D7A47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38FE25A-BF2A-CF99-7E87-C956434B7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280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B9DC9B7-1E4F-7D26-4BD7-745061F4E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5816B9-11D6-2A5A-0FD1-DB0FC94DB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A788D0-F4D3-2B6C-9239-17F58235B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536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911F9C-4982-DC10-47A7-6087D7976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2D4D84-B18F-DC4C-91BD-C2D2452F6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4A5BCA-21FB-4F80-5D90-71B92FADA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C4DC66-6DB7-E14E-1352-1E2E2ED4E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AEA652-EF40-005F-FF90-AD253E40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E9AB725-99AA-BB55-8E39-F039EB14A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252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E65C95-5503-7D88-003E-0E2E5F911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3AC4D1E-48F0-A1F3-F9C4-7B875CE887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F0E517-DE99-33E7-2751-3A45597C88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892408-C707-58E8-CE35-B1C506B77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65293AC-92C2-E7E4-0ECB-1F609042D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B57530-0A48-7CB0-27F9-91E065538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943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05C3E2-E170-9268-25A1-AE60BCD4A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DC4665-0C8C-E09A-7C93-4DB3CB0A6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63F176-85B0-9D54-437B-996F56A1D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9FF4C6-8C08-CBB4-3CE2-59E6FA53D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D7E2D5-E6C7-D872-FB2D-BAF97048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3500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BAB6635-A1FA-05FB-BAB0-2B865D5253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6005000-C67B-39FC-C963-1BE222E2F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77B06B-FF69-1B1F-5058-EED75F49A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1E3432-7CD9-B690-69AF-9AB3EC20F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FBBF71-D1BB-B37A-0A5C-4B7A1432A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1835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6805B226-F693-E23A-0AC6-0487A3BCF4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8100"/>
            <a:ext cx="12191733" cy="685814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1658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AD64394-963E-D625-32AA-BDFC76B6E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0F68054-34D7-9279-DFD5-715512BF4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916C35A-4761-CBE9-49AD-2C3A4928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F03094B-3B2A-4C1A-84F1-903486D2D0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49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189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C4201D2B-7635-B428-D717-5BAA3AF3AB5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7" y="-149"/>
            <a:ext cx="12192000" cy="6858298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04368642-CA8F-1AFD-5E65-49E9D5ADA28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" y="1"/>
            <a:ext cx="12191733" cy="685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726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3D0CCB-4FFD-D76C-2516-7E388FCAB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E21056-E582-22D1-6201-8C5FC793E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EB76F7-CED7-0277-AFCB-6886CB518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C8B0CA-24C5-6F63-CBFA-9062B6F26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53FA383-2ECC-136F-2454-358FD4FC2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E713BEAB-98DB-0FE0-0F72-8DEED8E597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7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998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A0128F-3548-EBBF-BD29-1EB1D2457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611771-8F44-52FC-9741-53E17FE373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0D0EFA-890A-CDAE-F1B6-CDA7C84A4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03C958-22C5-59D4-D584-C88407A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441F80-8960-189A-2E8E-15505E6A0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3B05C927-FCF5-0132-3B83-3AA55DB686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" y="-148"/>
            <a:ext cx="12191733" cy="685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9182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31F210-8371-C703-B82E-47C593C7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15A348-98B3-3879-5E17-CB0127E64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8F33D3A-1132-9B1A-B962-CD60ABDB6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1E0D49E-7178-69A3-8F58-4D4C48A6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5CC090-A935-39EC-1352-2703D7774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9F37035-180E-0152-1228-EECA44274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8234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CAB338-F339-66BE-83C6-7A3F6FECC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9935FC1-EFEA-9E70-C955-E0F46AFA9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52A0A90-FD8F-D098-9E3C-8B3903C7EA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0F47486-611C-6371-6BFF-C8AADB90A8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5A5BFE2-9B56-F9FE-1317-1698B3D8A8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58251A3-C7BF-3DF9-1006-6349C94FA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44687DF-C287-0B90-0384-AC46566F9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B92D22D-0268-7F05-56E0-5963F89C2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8180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5FE461-F01D-222B-4C7C-57D2AA865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FB908D-19D2-F83C-4039-D58C06ECA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7D68EF-BFF2-A72E-07EE-5E72D7A47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38FE25A-BF2A-CF99-7E87-C956434B7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8085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B9DC9B7-1E4F-7D26-4BD7-745061F4E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5816B9-11D6-2A5A-0FD1-DB0FC94DB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A788D0-F4D3-2B6C-9239-17F58235B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9918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911F9C-4982-DC10-47A7-6087D7976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2D4D84-B18F-DC4C-91BD-C2D2452F6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4A5BCA-21FB-4F80-5D90-71B92FADA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C4DC66-6DB7-E14E-1352-1E2E2ED4E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AEA652-EF40-005F-FF90-AD253E40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E9AB725-99AA-BB55-8E39-F039EB14A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04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E65C95-5503-7D88-003E-0E2E5F911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3AC4D1E-48F0-A1F3-F9C4-7B875CE887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F0E517-DE99-33E7-2751-3A45597C88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892408-C707-58E8-CE35-B1C506B77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65293AC-92C2-E7E4-0ECB-1F609042D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B57530-0A48-7CB0-27F9-91E065538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0134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05C3E2-E170-9268-25A1-AE60BCD4A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DC4665-0C8C-E09A-7C93-4DB3CB0A6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63F176-85B0-9D54-437B-996F56A1D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9FF4C6-8C08-CBB4-3CE2-59E6FA53D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D7E2D5-E6C7-D872-FB2D-BAF97048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0780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BAB6635-A1FA-05FB-BAB0-2B865D5253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6005000-C67B-39FC-C963-1BE222E2F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77B06B-FF69-1B1F-5058-EED75F49A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1E3432-7CD9-B690-69AF-9AB3EC20F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FBBF71-D1BB-B37A-0A5C-4B7A1432A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508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842174-351A-5C35-E775-1CDC59E17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D2E68F-9A0D-D89E-ED06-73EDB9E63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A95696-420C-C45E-6F3E-ED258E8D8B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EF4216-2A8E-0656-28FD-6CAD51853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FEC2FF-6B1B-D345-F657-95FAADED47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594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842174-351A-5C35-E775-1CDC59E17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D2E68F-9A0D-D89E-ED06-73EDB9E63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A95696-420C-C45E-6F3E-ED258E8D8B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A6FAC-9192-436B-870E-80DDE60983C7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20/12/2023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EF4216-2A8E-0656-28FD-6CAD51853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FEC2FF-6B1B-D345-F657-95FAADED47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CBB0B-5D0C-43FE-9043-22172208F6F8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35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8323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030E6047-A624-5ED6-D185-8EED33250C41}"/>
              </a:ext>
            </a:extLst>
          </p:cNvPr>
          <p:cNvSpPr txBox="1"/>
          <p:nvPr/>
        </p:nvSpPr>
        <p:spPr>
          <a:xfrm>
            <a:off x="802308" y="1747053"/>
            <a:ext cx="74600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CONVENIO INTERADMINISTRATIVO 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 No. 2041</a:t>
            </a:r>
            <a:r>
              <a:rPr lang="pt-BR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DE 2021</a:t>
            </a:r>
            <a:endParaRPr kumimoji="0" lang="pt-BR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0950434-41E8-4FE9-9391-E834E0D265E1}"/>
              </a:ext>
            </a:extLst>
          </p:cNvPr>
          <p:cNvSpPr txBox="1"/>
          <p:nvPr/>
        </p:nvSpPr>
        <p:spPr>
          <a:xfrm>
            <a:off x="1" y="3031907"/>
            <a:ext cx="84945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OBJETO: “</a:t>
            </a:r>
            <a:r>
              <a:rPr lang="es-CO" dirty="0">
                <a:solidFill>
                  <a:schemeClr val="bg1"/>
                </a:solidFill>
                <a:latin typeface="Montserrat" pitchFamily="2" charset="77"/>
              </a:rPr>
              <a:t>AUNAR ESFUERZOS PARA LA ATENCION DE VIAS REGIONALES EN EL DEPARTAMENTO DE CALDAS CON OBRAS DE MEJORAMIENTO EN EL MARCO DEL PROGRAMA PARA LA CONEXIÓN DE TERRITORIOS, EL CRECIMIENTO SOSTENIBLE Y REACTIVACION 2.0</a:t>
            </a:r>
            <a:endParaRPr lang="es-ES" sz="2000" dirty="0">
              <a:solidFill>
                <a:schemeClr val="bg1"/>
              </a:solidFill>
              <a:latin typeface="Montserrat" pitchFamily="2" charset="77"/>
              <a:ea typeface="Work Sans SemiBold"/>
              <a:cs typeface="Work Sans SemiBold"/>
              <a:sym typeface="Work Sans SemiBold"/>
            </a:endParaRPr>
          </a:p>
          <a:p>
            <a:pPr algn="just"/>
            <a:r>
              <a:rPr lang="es-CO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50679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3ED4369D-6414-318E-76F7-57BE0461DE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569096"/>
            <a:ext cx="8739963" cy="1569260"/>
          </a:xfrm>
        </p:spPr>
        <p:txBody>
          <a:bodyPr>
            <a:normAutofit fontScale="90000"/>
          </a:bodyPr>
          <a:lstStyle/>
          <a:p>
            <a:r>
              <a:rPr lang="en-US" sz="4800" b="1" spc="-283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SOLICITUD DE LIBERACION DE RECURSOS DEL CONVENIO</a:t>
            </a:r>
            <a:br>
              <a:rPr lang="en-US" sz="4800" b="1" spc="-283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CO" sz="4800" b="1" dirty="0">
              <a:solidFill>
                <a:schemeClr val="bg1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720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3E9FF8-726C-C90D-F2BB-C32B8EBE4472}"/>
              </a:ext>
            </a:extLst>
          </p:cNvPr>
          <p:cNvSpPr txBox="1"/>
          <p:nvPr/>
        </p:nvSpPr>
        <p:spPr>
          <a:xfrm>
            <a:off x="5374489" y="6639446"/>
            <a:ext cx="14430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 err="1">
                <a:solidFill>
                  <a:prstClr val="white"/>
                </a:solidFill>
              </a:rPr>
              <a:t>www.invias.gov.co</a:t>
            </a:r>
            <a:endParaRPr lang="es-CO" sz="1100" b="1" dirty="0">
              <a:solidFill>
                <a:prstClr val="white"/>
              </a:solidFill>
            </a:endParaRPr>
          </a:p>
        </p:txBody>
      </p:sp>
      <p:sp>
        <p:nvSpPr>
          <p:cNvPr id="5" name="Google Shape;214;p28">
            <a:extLst>
              <a:ext uri="{FF2B5EF4-FFF2-40B4-BE49-F238E27FC236}">
                <a16:creationId xmlns:a16="http://schemas.microsoft.com/office/drawing/2014/main" id="{34E8E9B9-48A1-95A2-83BF-11E4B115A84C}"/>
              </a:ext>
            </a:extLst>
          </p:cNvPr>
          <p:cNvSpPr txBox="1">
            <a:spLocks/>
          </p:cNvSpPr>
          <p:nvPr/>
        </p:nvSpPr>
        <p:spPr>
          <a:xfrm>
            <a:off x="-1393185" y="2133378"/>
            <a:ext cx="9167736" cy="64851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89911" tIns="44939" rIns="89911" bIns="44939" rtlCol="0" anchor="t" anchorCtr="0">
            <a:noAutofit/>
          </a:bodyPr>
          <a:lstStyle>
            <a:lvl1pPr marL="173987" indent="-173987" algn="l" defTabSz="695950" rtl="0" eaLnBrk="1" latinLnBrk="0" hangingPunct="1">
              <a:lnSpc>
                <a:spcPct val="90000"/>
              </a:lnSpc>
              <a:spcBef>
                <a:spcPts val="761"/>
              </a:spcBef>
              <a:buFont typeface="Arial" panose="020B0604020202020204" pitchFamily="34" charset="0"/>
              <a:buChar char="•"/>
              <a:defRPr sz="21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9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82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99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5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79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58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138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18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098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577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5000"/>
              </a:lnSpc>
              <a:spcBef>
                <a:spcPts val="1049"/>
              </a:spcBef>
              <a:buClr>
                <a:srgbClr val="0054BC"/>
              </a:buClr>
              <a:buSzPts val="2100"/>
              <a:buFont typeface="Arial" panose="020B0604020202020204" pitchFamily="34" charset="0"/>
              <a:buNone/>
            </a:pPr>
            <a:r>
              <a:rPr lang="es-ES" sz="2000" b="1" dirty="0">
                <a:solidFill>
                  <a:schemeClr val="accent2">
                    <a:lumMod val="50000"/>
                  </a:schemeClr>
                </a:solidFill>
                <a:latin typeface="+mj-lt"/>
                <a:sym typeface="Work Sans"/>
              </a:rPr>
              <a:t>CONTENIDO</a:t>
            </a:r>
            <a:endParaRPr lang="es-CO" sz="2000" b="1" dirty="0">
              <a:solidFill>
                <a:schemeClr val="accent2">
                  <a:lumMod val="50000"/>
                </a:schemeClr>
              </a:solidFill>
              <a:latin typeface="+mj-lt"/>
              <a:sym typeface="Work San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CE25991-827D-4A53-B4A4-AE5EDBD1D511}"/>
              </a:ext>
            </a:extLst>
          </p:cNvPr>
          <p:cNvSpPr txBox="1"/>
          <p:nvPr/>
        </p:nvSpPr>
        <p:spPr>
          <a:xfrm>
            <a:off x="4442912" y="3218340"/>
            <a:ext cx="40328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600" b="1" dirty="0">
                <a:latin typeface="+mj-lt"/>
              </a:rPr>
              <a:t>  01. </a:t>
            </a:r>
            <a:r>
              <a:rPr lang="es-ES" sz="1600" dirty="0">
                <a:solidFill>
                  <a:srgbClr val="000000"/>
                </a:solidFill>
                <a:latin typeface="+mj-lt"/>
                <a:sym typeface="Work Sans Light"/>
              </a:rPr>
              <a:t>Información General del Convenio</a:t>
            </a:r>
            <a:endParaRPr lang="es-CO" sz="1600" b="1" dirty="0">
              <a:latin typeface="+mj-lt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5767A07-D89D-4E26-866C-963B2FE9CE0F}"/>
              </a:ext>
            </a:extLst>
          </p:cNvPr>
          <p:cNvSpPr txBox="1"/>
          <p:nvPr/>
        </p:nvSpPr>
        <p:spPr>
          <a:xfrm>
            <a:off x="4442912" y="3647223"/>
            <a:ext cx="29976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 algn="ctr">
              <a:defRPr sz="1600" b="1">
                <a:latin typeface="+mj-lt"/>
              </a:defRPr>
            </a:lvl1pPr>
          </a:lstStyle>
          <a:p>
            <a:r>
              <a:rPr lang="es-CO" dirty="0"/>
              <a:t>02. </a:t>
            </a:r>
            <a:r>
              <a:rPr lang="es-ES" b="0" dirty="0">
                <a:sym typeface="Work Sans Light"/>
              </a:rPr>
              <a:t>Objeto de la solicitud</a:t>
            </a:r>
            <a:endParaRPr lang="es-CO" b="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7AD6CDBA-A4AC-4B5B-B8FE-05D299C27D3B}"/>
              </a:ext>
            </a:extLst>
          </p:cNvPr>
          <p:cNvSpPr txBox="1"/>
          <p:nvPr/>
        </p:nvSpPr>
        <p:spPr>
          <a:xfrm>
            <a:off x="4607395" y="4076106"/>
            <a:ext cx="2668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600" b="1" dirty="0">
                <a:latin typeface="+mj-lt"/>
              </a:rPr>
              <a:t>03. </a:t>
            </a:r>
            <a:r>
              <a:rPr lang="es-ES" sz="1600" dirty="0">
                <a:solidFill>
                  <a:srgbClr val="000000"/>
                </a:solidFill>
                <a:latin typeface="+mj-lt"/>
                <a:sym typeface="Work Sans Light"/>
              </a:rPr>
              <a:t>Registro Fotográfico</a:t>
            </a:r>
            <a:endParaRPr lang="es-CO" sz="1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28600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3E9FF8-726C-C90D-F2BB-C32B8EBE4472}"/>
              </a:ext>
            </a:extLst>
          </p:cNvPr>
          <p:cNvSpPr txBox="1"/>
          <p:nvPr/>
        </p:nvSpPr>
        <p:spPr>
          <a:xfrm>
            <a:off x="5374489" y="6639446"/>
            <a:ext cx="14430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 err="1">
                <a:solidFill>
                  <a:prstClr val="white"/>
                </a:solidFill>
              </a:rPr>
              <a:t>www.invias.gov.co</a:t>
            </a:r>
            <a:endParaRPr lang="es-CO" sz="1100" b="1" dirty="0">
              <a:solidFill>
                <a:prstClr val="white"/>
              </a:solidFill>
            </a:endParaRPr>
          </a:p>
        </p:txBody>
      </p:sp>
      <p:sp>
        <p:nvSpPr>
          <p:cNvPr id="5" name="Google Shape;214;p28">
            <a:extLst>
              <a:ext uri="{FF2B5EF4-FFF2-40B4-BE49-F238E27FC236}">
                <a16:creationId xmlns:a16="http://schemas.microsoft.com/office/drawing/2014/main" id="{34E8E9B9-48A1-95A2-83BF-11E4B115A84C}"/>
              </a:ext>
            </a:extLst>
          </p:cNvPr>
          <p:cNvSpPr txBox="1">
            <a:spLocks/>
          </p:cNvSpPr>
          <p:nvPr/>
        </p:nvSpPr>
        <p:spPr>
          <a:xfrm>
            <a:off x="1615059" y="238317"/>
            <a:ext cx="9167736" cy="64851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89911" tIns="44939" rIns="89911" bIns="44939" rtlCol="0" anchor="t" anchorCtr="0">
            <a:noAutofit/>
          </a:bodyPr>
          <a:lstStyle>
            <a:lvl1pPr marL="173987" indent="-173987" algn="l" defTabSz="695950" rtl="0" eaLnBrk="1" latinLnBrk="0" hangingPunct="1">
              <a:lnSpc>
                <a:spcPct val="90000"/>
              </a:lnSpc>
              <a:spcBef>
                <a:spcPts val="761"/>
              </a:spcBef>
              <a:buFont typeface="Arial" panose="020B0604020202020204" pitchFamily="34" charset="0"/>
              <a:buChar char="•"/>
              <a:defRPr sz="21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9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82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99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5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79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58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138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18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098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577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5000"/>
              </a:lnSpc>
              <a:spcBef>
                <a:spcPts val="1049"/>
              </a:spcBef>
              <a:buClr>
                <a:srgbClr val="0054BC"/>
              </a:buClr>
              <a:buSzPts val="2100"/>
              <a:buFont typeface="Arial" panose="020B0604020202020204" pitchFamily="34" charset="0"/>
              <a:buNone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+mj-lt"/>
                <a:sym typeface="Work Sans"/>
              </a:rPr>
              <a:t>01. INFORMACION GENERAL DEL CONVENIO </a:t>
            </a:r>
            <a:endParaRPr lang="es-CO" sz="2400" b="1" dirty="0">
              <a:solidFill>
                <a:schemeClr val="accent2">
                  <a:lumMod val="50000"/>
                </a:schemeClr>
              </a:solidFill>
              <a:latin typeface="+mj-lt"/>
              <a:sym typeface="Work Sans"/>
            </a:endParaRP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E2A494CC-D4AB-45EC-8B8A-6CF89AD0EF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896607"/>
              </p:ext>
            </p:extLst>
          </p:nvPr>
        </p:nvGraphicFramePr>
        <p:xfrm>
          <a:off x="3418101" y="1028725"/>
          <a:ext cx="5256988" cy="4510577"/>
        </p:xfrm>
        <a:graphic>
          <a:graphicData uri="http://schemas.openxmlformats.org/drawingml/2006/table">
            <a:tbl>
              <a:tblPr firstRow="1" firstCol="1" bandRow="1">
                <a:tableStyleId>{10A1B5D5-9B99-4C35-A422-299274C87663}</a:tableStyleId>
              </a:tblPr>
              <a:tblGrid>
                <a:gridCol w="2529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7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032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FICHA TECNICA</a:t>
                      </a:r>
                      <a:r>
                        <a:rPr lang="es-CO" sz="11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DEL CONVENIO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3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ÍTEM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DESCRIPCIÓN</a:t>
                      </a:r>
                      <a:endParaRPr lang="es-CO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6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CONTRATISTA </a:t>
                      </a: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DEPARTAMENTO DE CALDAS</a:t>
                      </a: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6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 CONVENIO</a:t>
                      </a: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2041 DE 2021</a:t>
                      </a: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6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GESTOR DEL PROYECTO</a:t>
                      </a: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Ing. Carlos Mauricio Zuluaga Gómez</a:t>
                      </a: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6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SUPERVISOR</a:t>
                      </a:r>
                      <a:r>
                        <a:rPr lang="es-CO" sz="11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DEL CONVENIO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Ing. Julio Enrique Guevara Jaramillo</a:t>
                      </a: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6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</a:t>
                      </a:r>
                      <a:r>
                        <a:rPr lang="es-CO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INICIAL 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 534.614.000.000,00 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6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PLAZO INCIAL 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DICIEMBRE 2030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6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MODIFICACIÓN</a:t>
                      </a:r>
                      <a:r>
                        <a:rPr lang="es-CO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REDUCCIÓN (12.000.000.000,oo)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6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PLAZO ACTUAL</a:t>
                      </a: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1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</a:t>
                      </a:r>
                      <a:r>
                        <a:rPr lang="es-CO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DICIEMBRE 2030</a:t>
                      </a:r>
                      <a:r>
                        <a:rPr lang="es-CO" sz="11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	</a:t>
                      </a: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5767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44448" marR="44448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$ 522.614.000.000,00</a:t>
                      </a:r>
                    </a:p>
                  </a:txBody>
                  <a:tcPr marL="44448" marR="44448" marT="0" marB="0" anchor="ctr"/>
                </a:tc>
                <a:extLst>
                  <a:ext uri="{0D108BD9-81ED-4DB2-BD59-A6C34878D82A}">
                    <a16:rowId xmlns:a16="http://schemas.microsoft.com/office/drawing/2014/main" val="331638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8334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3E9FF8-726C-C90D-F2BB-C32B8EBE4472}"/>
              </a:ext>
            </a:extLst>
          </p:cNvPr>
          <p:cNvSpPr txBox="1"/>
          <p:nvPr/>
        </p:nvSpPr>
        <p:spPr>
          <a:xfrm>
            <a:off x="5374489" y="6639446"/>
            <a:ext cx="14430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 err="1">
                <a:solidFill>
                  <a:prstClr val="white"/>
                </a:solidFill>
              </a:rPr>
              <a:t>www.invias.gov.co</a:t>
            </a:r>
            <a:endParaRPr lang="es-CO" sz="1100" b="1" dirty="0">
              <a:solidFill>
                <a:prstClr val="white"/>
              </a:solidFill>
            </a:endParaRPr>
          </a:p>
        </p:txBody>
      </p:sp>
      <p:sp>
        <p:nvSpPr>
          <p:cNvPr id="5" name="Google Shape;214;p28">
            <a:extLst>
              <a:ext uri="{FF2B5EF4-FFF2-40B4-BE49-F238E27FC236}">
                <a16:creationId xmlns:a16="http://schemas.microsoft.com/office/drawing/2014/main" id="{34E8E9B9-48A1-95A2-83BF-11E4B115A84C}"/>
              </a:ext>
            </a:extLst>
          </p:cNvPr>
          <p:cNvSpPr txBox="1">
            <a:spLocks/>
          </p:cNvSpPr>
          <p:nvPr/>
        </p:nvSpPr>
        <p:spPr>
          <a:xfrm>
            <a:off x="1239044" y="827977"/>
            <a:ext cx="9167736" cy="64851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89911" tIns="44939" rIns="89911" bIns="44939" rtlCol="0" anchor="t" anchorCtr="0">
            <a:noAutofit/>
          </a:bodyPr>
          <a:lstStyle>
            <a:lvl1pPr marL="173987" indent="-173987" algn="l" defTabSz="695950" rtl="0" eaLnBrk="1" latinLnBrk="0" hangingPunct="1">
              <a:lnSpc>
                <a:spcPct val="90000"/>
              </a:lnSpc>
              <a:spcBef>
                <a:spcPts val="761"/>
              </a:spcBef>
              <a:buFont typeface="Arial" panose="020B0604020202020204" pitchFamily="34" charset="0"/>
              <a:buChar char="•"/>
              <a:defRPr sz="21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9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82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99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5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79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58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138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18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098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577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5000"/>
              </a:lnSpc>
              <a:spcBef>
                <a:spcPts val="1049"/>
              </a:spcBef>
              <a:buClr>
                <a:srgbClr val="0054BC"/>
              </a:buClr>
              <a:buSzPts val="2100"/>
              <a:buFont typeface="Arial" panose="020B0604020202020204" pitchFamily="34" charset="0"/>
              <a:buNone/>
            </a:pPr>
            <a:r>
              <a:rPr lang="es-ES" sz="2400" b="1" dirty="0">
                <a:latin typeface="+mj-lt"/>
                <a:sym typeface="Work Sans"/>
              </a:rPr>
              <a:t>02. OBJETO DE LA SOLICITUD</a:t>
            </a:r>
            <a:endParaRPr lang="es-CO" sz="2400" b="1" dirty="0">
              <a:latin typeface="+mj-lt"/>
              <a:sym typeface="Work Sans"/>
            </a:endParaRPr>
          </a:p>
        </p:txBody>
      </p:sp>
      <p:sp>
        <p:nvSpPr>
          <p:cNvPr id="6" name="Título 3">
            <a:extLst>
              <a:ext uri="{FF2B5EF4-FFF2-40B4-BE49-F238E27FC236}">
                <a16:creationId xmlns:a16="http://schemas.microsoft.com/office/drawing/2014/main" id="{3ED4369D-6414-318E-76F7-57BE0461DE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2228" y="2488709"/>
            <a:ext cx="8964538" cy="1569260"/>
          </a:xfrm>
        </p:spPr>
        <p:txBody>
          <a:bodyPr>
            <a:normAutofit fontScale="90000"/>
          </a:bodyPr>
          <a:lstStyle/>
          <a:p>
            <a:r>
              <a:rPr lang="en-US" sz="4000" b="1" spc="-283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SOLICITUD LIBERACIÓN DE RECURSOS DEL CONVENIO POR VALOR DE $13.000.000.000,oo DE LA VIGENCIA DEL 2024</a:t>
            </a:r>
            <a:br>
              <a:rPr lang="en-US" sz="4800" b="1" spc="-283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CO" sz="4800" b="1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839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3E9FF8-726C-C90D-F2BB-C32B8EBE4472}"/>
              </a:ext>
            </a:extLst>
          </p:cNvPr>
          <p:cNvSpPr txBox="1"/>
          <p:nvPr/>
        </p:nvSpPr>
        <p:spPr>
          <a:xfrm>
            <a:off x="5374489" y="6639446"/>
            <a:ext cx="14430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 err="1">
                <a:solidFill>
                  <a:prstClr val="white"/>
                </a:solidFill>
              </a:rPr>
              <a:t>www.invias.gov.co</a:t>
            </a:r>
            <a:endParaRPr lang="es-CO" sz="1100" b="1" dirty="0">
              <a:solidFill>
                <a:prstClr val="white"/>
              </a:solidFill>
            </a:endParaRPr>
          </a:p>
        </p:txBody>
      </p:sp>
      <p:sp>
        <p:nvSpPr>
          <p:cNvPr id="5" name="Google Shape;214;p28">
            <a:extLst>
              <a:ext uri="{FF2B5EF4-FFF2-40B4-BE49-F238E27FC236}">
                <a16:creationId xmlns:a16="http://schemas.microsoft.com/office/drawing/2014/main" id="{34E8E9B9-48A1-95A2-83BF-11E4B115A84C}"/>
              </a:ext>
            </a:extLst>
          </p:cNvPr>
          <p:cNvSpPr txBox="1">
            <a:spLocks/>
          </p:cNvSpPr>
          <p:nvPr/>
        </p:nvSpPr>
        <p:spPr>
          <a:xfrm>
            <a:off x="1512133" y="489383"/>
            <a:ext cx="9167736" cy="64851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89911" tIns="44939" rIns="89911" bIns="44939" rtlCol="0" anchor="t" anchorCtr="0">
            <a:noAutofit/>
          </a:bodyPr>
          <a:lstStyle>
            <a:lvl1pPr marL="173987" indent="-173987" algn="l" defTabSz="695950" rtl="0" eaLnBrk="1" latinLnBrk="0" hangingPunct="1">
              <a:lnSpc>
                <a:spcPct val="90000"/>
              </a:lnSpc>
              <a:spcBef>
                <a:spcPts val="761"/>
              </a:spcBef>
              <a:buFont typeface="Arial" panose="020B0604020202020204" pitchFamily="34" charset="0"/>
              <a:buChar char="•"/>
              <a:defRPr sz="21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9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82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99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5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79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58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138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18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098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577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5000"/>
              </a:lnSpc>
              <a:spcBef>
                <a:spcPts val="1049"/>
              </a:spcBef>
              <a:buClr>
                <a:srgbClr val="0054BC"/>
              </a:buClr>
              <a:buSzPts val="2100"/>
              <a:buFont typeface="Arial" panose="020B0604020202020204" pitchFamily="34" charset="0"/>
              <a:buNone/>
            </a:pPr>
            <a:r>
              <a:rPr lang="es-ES" sz="2400" b="1" dirty="0">
                <a:latin typeface="+mj-lt"/>
                <a:sym typeface="Work Sans"/>
              </a:rPr>
              <a:t>03. REGISTRO  FOTOGRÁFICO</a:t>
            </a:r>
            <a:endParaRPr lang="es-CO" sz="2400" b="1" dirty="0">
              <a:latin typeface="+mj-lt"/>
              <a:sym typeface="Work Sans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2539FBDA-86E7-4899-8136-221D07BD0196}"/>
              </a:ext>
            </a:extLst>
          </p:cNvPr>
          <p:cNvSpPr/>
          <p:nvPr/>
        </p:nvSpPr>
        <p:spPr>
          <a:xfrm>
            <a:off x="998236" y="1301824"/>
            <a:ext cx="46505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latin typeface="Century Gothic"/>
              </a:rPr>
              <a:t>PUENTE DEL AGUACATE AGUADAS ARMA – LA MARIA</a:t>
            </a:r>
            <a:endParaRPr lang="es-CO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539FBDA-86E7-4899-8136-221D07BD0196}"/>
              </a:ext>
            </a:extLst>
          </p:cNvPr>
          <p:cNvSpPr/>
          <p:nvPr/>
        </p:nvSpPr>
        <p:spPr>
          <a:xfrm>
            <a:off x="6817513" y="1301824"/>
            <a:ext cx="38012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Vía MANIZALES-MARIQUITA</a:t>
            </a: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FD8EC276-9B47-E89E-F2D0-6E145A667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65" y="2206934"/>
            <a:ext cx="5708987" cy="405713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2E4955D-551D-0B9A-04F9-5381C3F84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1" y="2206934"/>
            <a:ext cx="5680978" cy="4057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651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3E9FF8-726C-C90D-F2BB-C32B8EBE4472}"/>
              </a:ext>
            </a:extLst>
          </p:cNvPr>
          <p:cNvSpPr txBox="1"/>
          <p:nvPr/>
        </p:nvSpPr>
        <p:spPr>
          <a:xfrm>
            <a:off x="5374489" y="6639446"/>
            <a:ext cx="14430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 err="1">
                <a:solidFill>
                  <a:prstClr val="white"/>
                </a:solidFill>
              </a:rPr>
              <a:t>www.invias.gov.co</a:t>
            </a:r>
            <a:endParaRPr lang="es-CO" sz="1100" b="1" dirty="0">
              <a:solidFill>
                <a:prstClr val="white"/>
              </a:solidFill>
            </a:endParaRPr>
          </a:p>
        </p:txBody>
      </p:sp>
      <p:sp>
        <p:nvSpPr>
          <p:cNvPr id="5" name="Google Shape;214;p28">
            <a:extLst>
              <a:ext uri="{FF2B5EF4-FFF2-40B4-BE49-F238E27FC236}">
                <a16:creationId xmlns:a16="http://schemas.microsoft.com/office/drawing/2014/main" id="{34E8E9B9-48A1-95A2-83BF-11E4B115A84C}"/>
              </a:ext>
            </a:extLst>
          </p:cNvPr>
          <p:cNvSpPr txBox="1">
            <a:spLocks/>
          </p:cNvSpPr>
          <p:nvPr/>
        </p:nvSpPr>
        <p:spPr>
          <a:xfrm>
            <a:off x="1512133" y="93070"/>
            <a:ext cx="9167736" cy="64851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89911" tIns="44939" rIns="89911" bIns="44939" rtlCol="0" anchor="t" anchorCtr="0">
            <a:noAutofit/>
          </a:bodyPr>
          <a:lstStyle>
            <a:lvl1pPr marL="173987" indent="-173987" algn="l" defTabSz="695950" rtl="0" eaLnBrk="1" latinLnBrk="0" hangingPunct="1">
              <a:lnSpc>
                <a:spcPct val="90000"/>
              </a:lnSpc>
              <a:spcBef>
                <a:spcPts val="761"/>
              </a:spcBef>
              <a:buFont typeface="Arial" panose="020B0604020202020204" pitchFamily="34" charset="0"/>
              <a:buChar char="•"/>
              <a:defRPr sz="21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9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82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99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5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79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58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1386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183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09812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57787" indent="-173987" algn="l" defTabSz="695950" rtl="0" eaLnBrk="1" latinLnBrk="0" hangingPunct="1">
              <a:lnSpc>
                <a:spcPct val="90000"/>
              </a:lnSpc>
              <a:spcBef>
                <a:spcPts val="381"/>
              </a:spcBef>
              <a:buFont typeface="Arial" panose="020B0604020202020204" pitchFamily="34" charset="0"/>
              <a:buChar char="•"/>
              <a:defRPr sz="137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5000"/>
              </a:lnSpc>
              <a:spcBef>
                <a:spcPts val="1049"/>
              </a:spcBef>
              <a:buClr>
                <a:srgbClr val="0054BC"/>
              </a:buClr>
              <a:buSzPts val="2100"/>
              <a:buFont typeface="Arial" panose="020B0604020202020204" pitchFamily="34" charset="0"/>
              <a:buNone/>
            </a:pPr>
            <a:r>
              <a:rPr lang="es-ES" sz="2400" b="1" dirty="0">
                <a:latin typeface="+mj-lt"/>
                <a:sym typeface="Work Sans"/>
              </a:rPr>
              <a:t>03. REGISTRO  FOTOGRÁFICO</a:t>
            </a:r>
            <a:endParaRPr lang="es-CO" sz="2400" b="1" dirty="0">
              <a:latin typeface="+mj-lt"/>
              <a:sym typeface="Work Sans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2539FBDA-86E7-4899-8136-221D07BD0196}"/>
              </a:ext>
            </a:extLst>
          </p:cNvPr>
          <p:cNvSpPr/>
          <p:nvPr/>
        </p:nvSpPr>
        <p:spPr>
          <a:xfrm>
            <a:off x="943017" y="982649"/>
            <a:ext cx="48247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VIAS DEL RENACIMIENTO DORADA -SONSON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2539FBDA-86E7-4899-8136-221D07BD0196}"/>
              </a:ext>
            </a:extLst>
          </p:cNvPr>
          <p:cNvSpPr/>
          <p:nvPr/>
        </p:nvSpPr>
        <p:spPr>
          <a:xfrm>
            <a:off x="7058459" y="982649"/>
            <a:ext cx="38572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Vía LA MANUELA-AEROCAFE</a:t>
            </a:r>
          </a:p>
        </p:txBody>
      </p:sp>
      <p:pic>
        <p:nvPicPr>
          <p:cNvPr id="10" name="Imagen 9"/>
          <p:cNvPicPr/>
          <p:nvPr/>
        </p:nvPicPr>
        <p:blipFill rotWithShape="1">
          <a:blip r:embed="rId2"/>
          <a:srcRect l="38924" t="45544" r="17175" b="16797"/>
          <a:stretch/>
        </p:blipFill>
        <p:spPr bwMode="auto">
          <a:xfrm>
            <a:off x="650631" y="1623822"/>
            <a:ext cx="5328137" cy="34669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5">
            <a:extLst>
              <a:ext uri="{FF2B5EF4-FFF2-40B4-BE49-F238E27FC236}">
                <a16:creationId xmlns:a16="http://schemas.microsoft.com/office/drawing/2014/main" id="{6562DFD4-7B79-9408-FB70-15DFAB2AA9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0138" y="1623821"/>
            <a:ext cx="5695177" cy="346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799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sultado de imagen para gra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411" y="2145322"/>
            <a:ext cx="5413760" cy="270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021240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OBIERNO DEL CAMBIO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OBIERNO DEL CAMBIO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c6c087e-ee20-468b-890e-e20495730730" xsi:nil="true"/>
    <lcf76f155ced4ddcb4097134ff3c332f xmlns="efc934dc-7523-4ed3-9fd7-3bc486726f3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53189E935F11BA4E9E7152CC37CA51EA" ma:contentTypeVersion="13" ma:contentTypeDescription="Crear nuevo documento." ma:contentTypeScope="" ma:versionID="d855ecd483dd3fa531750cd00efdba5d">
  <xsd:schema xmlns:xsd="http://www.w3.org/2001/XMLSchema" xmlns:xs="http://www.w3.org/2001/XMLSchema" xmlns:p="http://schemas.microsoft.com/office/2006/metadata/properties" xmlns:ns2="2c6c087e-ee20-468b-890e-e20495730730" xmlns:ns3="efc934dc-7523-4ed3-9fd7-3bc486726f3f" targetNamespace="http://schemas.microsoft.com/office/2006/metadata/properties" ma:root="true" ma:fieldsID="28dc6559bbc466e16d54c9648bfb59b5" ns2:_="" ns3:_="">
    <xsd:import namespace="2c6c087e-ee20-468b-890e-e20495730730"/>
    <xsd:import namespace="efc934dc-7523-4ed3-9fd7-3bc486726f3f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6c087e-ee20-468b-890e-e2049573073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12" nillable="true" ma:displayName="Taxonomy Catch All Column" ma:hidden="true" ma:list="{0c256f9e-55b5-4f6a-939b-b3d28be52381}" ma:internalName="TaxCatchAll" ma:showField="CatchAllData" ma:web="2c6c087e-ee20-468b-890e-e2049573073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c934dc-7523-4ed3-9fd7-3bc486726f3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11" nillable="true" ma:taxonomy="true" ma:internalName="lcf76f155ced4ddcb4097134ff3c332f" ma:taxonomyFieldName="MediaServiceImageTags" ma:displayName="Etiquetas de imagen" ma:readOnly="false" ma:fieldId="{5cf76f15-5ced-4ddc-b409-7134ff3c332f}" ma:taxonomyMulti="true" ma:sspId="55b72034-804b-4688-9d57-39051bc5f4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CE3D3F5-CF98-4446-A9C1-586088D4D6FC}">
  <ds:schemaRefs>
    <ds:schemaRef ds:uri="http://schemas.openxmlformats.org/package/2006/metadata/core-properties"/>
    <ds:schemaRef ds:uri="efc934dc-7523-4ed3-9fd7-3bc486726f3f"/>
    <ds:schemaRef ds:uri="http://purl.org/dc/dcmitype/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2c6c087e-ee20-468b-890e-e20495730730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B2D310D-0D1F-434B-97C6-C214B94C10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c6c087e-ee20-468b-890e-e20495730730"/>
    <ds:schemaRef ds:uri="efc934dc-7523-4ed3-9fd7-3bc486726f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344980D-6A51-4A08-9D58-9F9A858060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226</Words>
  <Application>Microsoft Office PowerPoint</Application>
  <PresentationFormat>Panorámica</PresentationFormat>
  <Paragraphs>43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7" baseType="lpstr">
      <vt:lpstr>Arial</vt:lpstr>
      <vt:lpstr>Calibri</vt:lpstr>
      <vt:lpstr>Century Gothic</vt:lpstr>
      <vt:lpstr>Helvetica</vt:lpstr>
      <vt:lpstr>Montserrat</vt:lpstr>
      <vt:lpstr>Verdana</vt:lpstr>
      <vt:lpstr>1_Tema de Office</vt:lpstr>
      <vt:lpstr>2_Tema de Office</vt:lpstr>
      <vt:lpstr>Presentación de PowerPoint</vt:lpstr>
      <vt:lpstr>Presentación de PowerPoint</vt:lpstr>
      <vt:lpstr>SOLICITUD DE LIBERACION DE RECURSOS DEL CONVENIO </vt:lpstr>
      <vt:lpstr>Presentación de PowerPoint</vt:lpstr>
      <vt:lpstr>Presentación de PowerPoint</vt:lpstr>
      <vt:lpstr>SOLICITUD LIBERACIÓN DE RECURSOS DEL CONVENIO POR VALOR DE $13.000.000.000,oo DE LA VIGENCIA DEL 2024 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MAURICIO ZULUAGA</dc:creator>
  <cp:lastModifiedBy>farid jaramillo</cp:lastModifiedBy>
  <cp:revision>112</cp:revision>
  <dcterms:modified xsi:type="dcterms:W3CDTF">2023-12-20T21:07:50Z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0x01010053189E935F11BA4E9E7152CC37CA51EA</vt:lpwstr>
  </property>
</Properties>
</file>