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</p:sldMasterIdLst>
  <p:notesMasterIdLst>
    <p:notesMasterId r:id="rId38"/>
  </p:notesMasterIdLst>
  <p:handoutMasterIdLst>
    <p:handoutMasterId r:id="rId39"/>
  </p:handoutMasterIdLst>
  <p:sldIdLst>
    <p:sldId id="436" r:id="rId5"/>
    <p:sldId id="437" r:id="rId6"/>
    <p:sldId id="438" r:id="rId7"/>
    <p:sldId id="439" r:id="rId8"/>
    <p:sldId id="440" r:id="rId9"/>
    <p:sldId id="441" r:id="rId10"/>
    <p:sldId id="435" r:id="rId11"/>
    <p:sldId id="448" r:id="rId12"/>
    <p:sldId id="442" r:id="rId13"/>
    <p:sldId id="445" r:id="rId14"/>
    <p:sldId id="447" r:id="rId15"/>
    <p:sldId id="383" r:id="rId16"/>
    <p:sldId id="449" r:id="rId17"/>
    <p:sldId id="450" r:id="rId18"/>
    <p:sldId id="451" r:id="rId19"/>
    <p:sldId id="452" r:id="rId20"/>
    <p:sldId id="453" r:id="rId21"/>
    <p:sldId id="454" r:id="rId22"/>
    <p:sldId id="455" r:id="rId23"/>
    <p:sldId id="456" r:id="rId24"/>
    <p:sldId id="457" r:id="rId25"/>
    <p:sldId id="458" r:id="rId26"/>
    <p:sldId id="459" r:id="rId27"/>
    <p:sldId id="460" r:id="rId28"/>
    <p:sldId id="461" r:id="rId29"/>
    <p:sldId id="462" r:id="rId30"/>
    <p:sldId id="463" r:id="rId31"/>
    <p:sldId id="464" r:id="rId32"/>
    <p:sldId id="465" r:id="rId33"/>
    <p:sldId id="466" r:id="rId34"/>
    <p:sldId id="467" r:id="rId35"/>
    <p:sldId id="468" r:id="rId36"/>
    <p:sldId id="469" r:id="rId37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A107856-5554-42FB-B03E-39F5DBC370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29" autoAdjust="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7" d="100"/>
          <a:sy n="97" d="100"/>
        </p:scale>
        <p:origin x="286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commentAuthors" Target="commentAuthors.xml"/><Relationship Id="rId45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% PROGRAMADO VS % EJECUTADO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>
        <c:manualLayout>
          <c:layoutTarget val="inner"/>
          <c:xMode val="edge"/>
          <c:yMode val="edge"/>
          <c:x val="9.2666196120129926E-2"/>
          <c:y val="0.10456174649723038"/>
          <c:w val="0.83942538323571025"/>
          <c:h val="0.61235237824011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'RESUMEN AVANCES GENERAL'!$C$3</c:f>
              <c:strCache>
                <c:ptCount val="1"/>
                <c:pt idx="0">
                  <c:v>% 
PROGRAMADO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3"/>
            <c:marker>
              <c:symbol val="circle"/>
              <c:size val="5"/>
              <c:spPr>
                <a:solidFill>
                  <a:schemeClr val="accent1"/>
                </a:solidFill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8B71-41D6-96B1-A957D039A722}"/>
              </c:ext>
            </c:extLst>
          </c:dPt>
          <c:xVal>
            <c:numRef>
              <c:f>'RESUMEN AVANCES GENERAL'!$B$4:$B$17</c:f>
              <c:numCache>
                <c:formatCode>m/d/yyyy</c:formatCode>
                <c:ptCount val="14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45414</c:v>
                </c:pt>
                <c:pt idx="9">
                  <c:v>45421</c:v>
                </c:pt>
                <c:pt idx="10">
                  <c:v>45427</c:v>
                </c:pt>
                <c:pt idx="11">
                  <c:v>45435</c:v>
                </c:pt>
                <c:pt idx="12">
                  <c:v>45442</c:v>
                </c:pt>
                <c:pt idx="13">
                  <c:v>45449</c:v>
                </c:pt>
              </c:numCache>
            </c:numRef>
          </c:xVal>
          <c:yVal>
            <c:numRef>
              <c:f>'RESUMEN AVANCES GENERAL'!$C$4:$C$17</c:f>
              <c:numCache>
                <c:formatCode>0.00%</c:formatCode>
                <c:ptCount val="14"/>
                <c:pt idx="0">
                  <c:v>1.7000000000000001E-4</c:v>
                </c:pt>
                <c:pt idx="1">
                  <c:v>1.2999999999999999E-3</c:v>
                </c:pt>
                <c:pt idx="2">
                  <c:v>1.5E-3</c:v>
                </c:pt>
                <c:pt idx="3">
                  <c:v>4.6699999999999997E-3</c:v>
                </c:pt>
                <c:pt idx="4">
                  <c:v>5.8300000000000001E-3</c:v>
                </c:pt>
                <c:pt idx="5">
                  <c:v>1.0200000000000001E-2</c:v>
                </c:pt>
                <c:pt idx="6">
                  <c:v>0.02</c:v>
                </c:pt>
                <c:pt idx="7">
                  <c:v>0.03</c:v>
                </c:pt>
                <c:pt idx="8">
                  <c:v>3.5000000000000003E-2</c:v>
                </c:pt>
                <c:pt idx="9">
                  <c:v>0.04</c:v>
                </c:pt>
                <c:pt idx="10">
                  <c:v>0.05</c:v>
                </c:pt>
                <c:pt idx="11">
                  <c:v>5.5E-2</c:v>
                </c:pt>
                <c:pt idx="12">
                  <c:v>0.06</c:v>
                </c:pt>
                <c:pt idx="13">
                  <c:v>6.5000000000000002E-2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8B71-41D6-96B1-A957D039A722}"/>
            </c:ext>
          </c:extLst>
        </c:ser>
        <c:ser>
          <c:idx val="1"/>
          <c:order val="1"/>
          <c:tx>
            <c:strRef>
              <c:f>'RESUMEN AVANCES GENERAL'!$D$3</c:f>
              <c:strCache>
                <c:ptCount val="1"/>
                <c:pt idx="0">
                  <c:v>% 
EJECUTADO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'RESUMEN AVANCES GENERAL'!$B$4:$B$17</c:f>
              <c:numCache>
                <c:formatCode>m/d/yyyy</c:formatCode>
                <c:ptCount val="14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45414</c:v>
                </c:pt>
                <c:pt idx="9">
                  <c:v>45421</c:v>
                </c:pt>
                <c:pt idx="10">
                  <c:v>45427</c:v>
                </c:pt>
                <c:pt idx="11">
                  <c:v>45435</c:v>
                </c:pt>
                <c:pt idx="12">
                  <c:v>45442</c:v>
                </c:pt>
                <c:pt idx="13">
                  <c:v>45449</c:v>
                </c:pt>
              </c:numCache>
            </c:numRef>
          </c:xVal>
          <c:yVal>
            <c:numRef>
              <c:f>'RESUMEN AVANCES GENERAL'!$D$4:$D$17</c:f>
              <c:numCache>
                <c:formatCode>0.00%</c:formatCode>
                <c:ptCount val="14"/>
                <c:pt idx="0">
                  <c:v>1.7000000000000001E-4</c:v>
                </c:pt>
                <c:pt idx="1">
                  <c:v>1.2999999999999999E-3</c:v>
                </c:pt>
                <c:pt idx="2">
                  <c:v>1.5E-3</c:v>
                </c:pt>
                <c:pt idx="3">
                  <c:v>4.6699999999999997E-3</c:v>
                </c:pt>
                <c:pt idx="4">
                  <c:v>5.8300000000000001E-3</c:v>
                </c:pt>
                <c:pt idx="5">
                  <c:v>1.0200000000000001E-2</c:v>
                </c:pt>
                <c:pt idx="6">
                  <c:v>0.02</c:v>
                </c:pt>
                <c:pt idx="7">
                  <c:v>0.03</c:v>
                </c:pt>
                <c:pt idx="8">
                  <c:v>3.7499999999999999E-2</c:v>
                </c:pt>
                <c:pt idx="9">
                  <c:v>4.2500000000000003E-2</c:v>
                </c:pt>
                <c:pt idx="10">
                  <c:v>5.2499999999999998E-2</c:v>
                </c:pt>
                <c:pt idx="11">
                  <c:v>5.7500000000000002E-2</c:v>
                </c:pt>
                <c:pt idx="12">
                  <c:v>6.25E-2</c:v>
                </c:pt>
                <c:pt idx="13">
                  <c:v>6.9500000000000006E-2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8B71-41D6-96B1-A957D039A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856384"/>
        <c:axId val="13854304"/>
      </c:scatterChart>
      <c:valAx>
        <c:axId val="138563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4304"/>
        <c:crosses val="autoZero"/>
        <c:crossBetween val="midCat"/>
      </c:valAx>
      <c:valAx>
        <c:axId val="13854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6384"/>
        <c:crossesAt val="45350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VARIACION</a:t>
            </a:r>
            <a:r>
              <a:rPr lang="es-CO" baseline="0"/>
              <a:t> POR MES</a:t>
            </a:r>
            <a:endParaRPr lang="es-CO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'BALANCE FINANCIERO (3)'!$E$4:$E$6</c:f>
              <c:strCache>
                <c:ptCount val="3"/>
                <c:pt idx="0">
                  <c:v>PROGRAMADO</c:v>
                </c:pt>
                <c:pt idx="1">
                  <c:v>MES</c:v>
                </c:pt>
                <c:pt idx="2">
                  <c:v> %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'BALANCE FINANCIERO (3)'!$B$7:$B$11</c:f>
              <c:strCache>
                <c:ptCount val="5"/>
                <c:pt idx="0">
                  <c:v>MES 1</c:v>
                </c:pt>
                <c:pt idx="1">
                  <c:v>MES 2</c:v>
                </c:pt>
                <c:pt idx="2">
                  <c:v>MES 3</c:v>
                </c:pt>
                <c:pt idx="3">
                  <c:v>MES 4</c:v>
                </c:pt>
                <c:pt idx="4">
                  <c:v>MES 5</c:v>
                </c:pt>
              </c:strCache>
              <c:extLst/>
            </c:strRef>
          </c:cat>
          <c:val>
            <c:numRef>
              <c:f>'BALANCE FINANCIERO (3)'!$E$7:$E$11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 formatCode="0.00%">
                  <c:v>2.8637564578881795E-3</c:v>
                </c:pt>
                <c:pt idx="4" formatCode="0.00%">
                  <c:v>1.8870144090140914E-2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0BA3-4F42-A605-C7142D5F61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26301119"/>
        <c:axId val="1726301535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'BALANCE FINANCIERO (3)'!$I$4:$I$6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'BALANCE FINANCIERO (3)'!$B$7:$B$11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'BALANCE FINANCIERO (3)'!$I$7:$I$11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0BA3-4F42-A605-C7142D5F6153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0BA3-4F42-A605-C7142D5F6153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5"/>
          <c:order val="4"/>
          <c:tx>
            <c:strRef>
              <c:f>'BALANCE FINANCIERO (3)'!$I$4:$I$6</c:f>
              <c:strCache>
                <c:ptCount val="3"/>
                <c:pt idx="0">
                  <c:v>EJECUTADO</c:v>
                </c:pt>
                <c:pt idx="1">
                  <c:v>MES</c:v>
                </c:pt>
                <c:pt idx="2">
                  <c:v> % 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Lit>
              <c:ptCount val="5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  <c:pt idx="4">
                <c:v>5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'BALANCE FINANCIERO (3)'!$I$7:$I$11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0BA3-4F42-A605-C7142D5F61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6302367"/>
        <c:axId val="1726306111"/>
        <c:extLst>
          <c:ext xmlns:c15="http://schemas.microsoft.com/office/drawing/2012/chart" uri="{02D57815-91ED-43cb-92C2-25804820EDAC}">
            <c15:filteredLine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'BALANCE FINANCIERO (3)'!$H$4:$H$6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>
                      <c:ext uri="{02D57815-91ED-43cb-92C2-25804820EDAC}">
                        <c15:formulaRef>
                          <c15:sqref>'BALANCE FINANCIERO (3)'!$H$7:$H$11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4-0BA3-4F42-A605-C7142D5F6153}"/>
                  </c:ext>
                </c:extLst>
              </c15:ser>
            </c15:filteredLineSeries>
            <c15:filteredLineSeries>
              <c15:ser>
                <c:idx val="6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(3)'!$J$4:$J$6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(3)'!$J$7:$J$11</c15:sqref>
                        </c15:formulaRef>
                      </c:ext>
                    </c:extLst>
                    <c:numCache>
                      <c:formatCode>_("$"* #,##0_);_("$"* \(#,##0\);_("$"* "-"_);_(@_)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0BA3-4F42-A605-C7142D5F6153}"/>
                  </c:ext>
                </c:extLst>
              </c15:ser>
            </c15:filteredLineSeries>
            <c15:filteredLineSeries>
              <c15:ser>
                <c:idx val="7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(3)'!$K$4:$K$6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% 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(3)'!$K$7:$K$11</c15:sqref>
                        </c15:formulaRef>
                      </c:ext>
                    </c:extLst>
                    <c:numCache>
                      <c:formatCode>_("$"* #,##0_);_("$"* \(#,##0\);_("$"* "-"_);_(@_)</c:formatCode>
                      <c:ptCount val="5"/>
                      <c:pt idx="0">
                        <c:v>0</c:v>
                      </c:pt>
                      <c:pt idx="1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0BA3-4F42-A605-C7142D5F6153}"/>
                  </c:ext>
                </c:extLst>
              </c15:ser>
            </c15:filteredLineSeries>
          </c:ext>
        </c:extLst>
      </c:lineChart>
      <c:catAx>
        <c:axId val="17263011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535"/>
        <c:crosses val="autoZero"/>
        <c:auto val="1"/>
        <c:lblAlgn val="ctr"/>
        <c:lblOffset val="100"/>
        <c:noMultiLvlLbl val="0"/>
      </c:catAx>
      <c:valAx>
        <c:axId val="1726301535"/>
        <c:scaling>
          <c:orientation val="minMax"/>
          <c:max val="5.000000000000001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119"/>
        <c:crosses val="autoZero"/>
        <c:crossBetween val="between"/>
        <c:majorUnit val="2.0000000000000004E-2"/>
        <c:minorUnit val="2.0000000000000005E-3"/>
      </c:valAx>
      <c:valAx>
        <c:axId val="1726306111"/>
        <c:scaling>
          <c:orientation val="minMax"/>
        </c:scaling>
        <c:delete val="1"/>
        <c:axPos val="r"/>
        <c:numFmt formatCode="General" sourceLinked="1"/>
        <c:majorTickMark val="none"/>
        <c:minorTickMark val="none"/>
        <c:tickLblPos val="nextTo"/>
        <c:crossAx val="1726302367"/>
        <c:crosses val="max"/>
        <c:crossBetween val="between"/>
      </c:valAx>
      <c:catAx>
        <c:axId val="1726302367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2630611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s-CO"/>
              <a:t>VARIACION POR MES ACUMULADA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'BALANCE FINANCIERO (4)'!$G$4:$G$6</c:f>
              <c:strCache>
                <c:ptCount val="3"/>
                <c:pt idx="0">
                  <c:v>PROGRAMADO</c:v>
                </c:pt>
                <c:pt idx="1">
                  <c:v>ACUMULADO</c:v>
                </c:pt>
                <c:pt idx="2">
                  <c:v> %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'BALANCE FINANCIERO (4)'!$B$7:$B$11</c:f>
              <c:strCache>
                <c:ptCount val="5"/>
                <c:pt idx="0">
                  <c:v>MES 1</c:v>
                </c:pt>
                <c:pt idx="1">
                  <c:v>MES 2</c:v>
                </c:pt>
                <c:pt idx="2">
                  <c:v>MES 3</c:v>
                </c:pt>
                <c:pt idx="3">
                  <c:v>MES 4</c:v>
                </c:pt>
                <c:pt idx="4">
                  <c:v>MES 5</c:v>
                </c:pt>
              </c:strCache>
              <c:extLst/>
            </c:strRef>
          </c:cat>
          <c:val>
            <c:numRef>
              <c:f>'BALANCE FINANCIERO (4)'!$G$7:$G$11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 formatCode="0.00%">
                  <c:v>2.8637564578881795E-3</c:v>
                </c:pt>
                <c:pt idx="4" formatCode="0.00%">
                  <c:v>2.1733900548029091E-2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9C7E-430C-977B-D83438F85F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26301119"/>
        <c:axId val="1726301535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2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2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2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'BALANCE FINANCIERO (4)'!$B$7:$B$11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9C7E-430C-977B-D83438F85F32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3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3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(4)'!$B$7:$B$11</c15:sqref>
                        </c15:formulaRef>
                      </c:ext>
                    </c:extLst>
                    <c:strCache>
                      <c:ptCount val="5"/>
                      <c:pt idx="0">
                        <c:v>MES 1</c:v>
                      </c:pt>
                      <c:pt idx="1">
                        <c:v>MES 2</c:v>
                      </c:pt>
                      <c:pt idx="2">
                        <c:v>MES 3</c:v>
                      </c:pt>
                      <c:pt idx="3">
                        <c:v>MES 4</c:v>
                      </c:pt>
                      <c:pt idx="4">
                        <c:v>MES 5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9C7E-430C-977B-D83438F85F32}"/>
                  </c:ext>
                </c:extLst>
              </c15:ser>
            </c15:filteredBarSeries>
          </c:ext>
        </c:extLst>
      </c:barChart>
      <c:lineChart>
        <c:grouping val="standard"/>
        <c:varyColors val="0"/>
        <c:ser>
          <c:idx val="7"/>
          <c:order val="6"/>
          <c:tx>
            <c:strRef>
              <c:f>'BALANCE FINANCIERO (4)'!$K$4:$K$6</c:f>
              <c:strCache>
                <c:ptCount val="3"/>
                <c:pt idx="0">
                  <c:v>EJECUTADO</c:v>
                </c:pt>
                <c:pt idx="1">
                  <c:v>ACUMULADO</c:v>
                </c:pt>
                <c:pt idx="2">
                  <c:v> % </c:v>
                </c:pt>
              </c:strCache>
            </c:strRef>
          </c:tx>
          <c:spPr>
            <a:ln w="34925" cap="rnd">
              <a:solidFill>
                <a:schemeClr val="accent2">
                  <a:lumMod val="60000"/>
                </a:schemeClr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Lit>
              <c:ptCount val="5"/>
              <c:pt idx="0">
                <c:v>1</c:v>
              </c:pt>
              <c:pt idx="1">
                <c:v>2</c:v>
              </c:pt>
              <c:pt idx="2">
                <c:v>3</c:v>
              </c:pt>
              <c:pt idx="3">
                <c:v>4</c:v>
              </c:pt>
              <c:pt idx="4">
                <c:v>5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'BALANCE FINANCIERO (4)'!$K$7:$K$11</c:f>
              <c:numCache>
                <c:formatCode>General</c:formatCode>
                <c:ptCount val="5"/>
                <c:pt idx="0" formatCode="_(&quot;$&quot;* #,##0_);_(&quot;$&quot;* \(#,##0\);_(&quot;$&quot;* &quot;-&quot;_);_(@_)">
                  <c:v>0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9C7E-430C-977B-D83438F85F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6302367"/>
        <c:axId val="1726306111"/>
        <c:extLst>
          <c:ext xmlns:c15="http://schemas.microsoft.com/office/drawing/2012/chart" uri="{02D57815-91ED-43cb-92C2-25804820EDAC}">
            <c15:filteredLine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'BALANCE FINANCIERO (4)'!$H$4:$H$6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34925" cap="rnd">
                    <a:solidFill>
                      <a:schemeClr val="accent5"/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>
                      <c:ext uri="{02D57815-91ED-43cb-92C2-25804820EDAC}">
                        <c15:formulaRef>
                          <c15:sqref>'BALANCE FINANCIERO (4)'!$H$7:$H$11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4-9C7E-430C-977B-D83438F85F32}"/>
                  </c:ext>
                </c:extLst>
              </c15:ser>
            </c15:filteredLineSeries>
            <c15:filteredLineSeries>
              <c15:ser>
                <c:idx val="5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(4)'!$I$4:$I$6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MES</c:v>
                      </c:pt>
                      <c:pt idx="2">
                        <c:v> % </c:v>
                      </c:pt>
                    </c:strCache>
                  </c:strRef>
                </c:tx>
                <c:spPr>
                  <a:ln w="34925" cap="rnd">
                    <a:solidFill>
                      <a:schemeClr val="accent6"/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(4)'!$I$7:$I$11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9C7E-430C-977B-D83438F85F32}"/>
                  </c:ext>
                </c:extLst>
              </c15:ser>
            </c15:filteredLineSeries>
            <c15:filteredLineSeries>
              <c15:ser>
                <c:idx val="6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(4)'!$J$4:$J$6</c15:sqref>
                        </c15:formulaRef>
                      </c:ext>
                    </c:extLst>
                    <c:strCache>
                      <c:ptCount val="3"/>
                      <c:pt idx="0">
                        <c:v>EJECUTADO</c:v>
                      </c:pt>
                      <c:pt idx="1">
                        <c:v>ACUMULADO</c:v>
                      </c:pt>
                      <c:pt idx="2">
                        <c:v> valor </c:v>
                      </c:pt>
                    </c:strCache>
                  </c:strRef>
                </c:tx>
                <c:spPr>
                  <a:ln w="3492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marker>
                  <c:symbol val="none"/>
                </c:marker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'BALANCE FINANCIERO (4)'!$J$7:$J$11</c15:sqref>
                        </c15:formulaRef>
                      </c:ext>
                    </c:extLst>
                    <c:numCache>
                      <c:formatCode>General</c:formatCode>
                      <c:ptCount val="5"/>
                      <c:pt idx="0" formatCode="_(&quot;$&quot;* #,##0_);_(&quot;$&quot;* \(#,##0\);_(&quot;$&quot;* &quot;-&quot;_);_(@_)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9C7E-430C-977B-D83438F85F32}"/>
                  </c:ext>
                </c:extLst>
              </c15:ser>
            </c15:filteredLineSeries>
          </c:ext>
        </c:extLst>
      </c:lineChart>
      <c:catAx>
        <c:axId val="17263011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535"/>
        <c:crosses val="autoZero"/>
        <c:auto val="1"/>
        <c:lblAlgn val="ctr"/>
        <c:lblOffset val="100"/>
        <c:noMultiLvlLbl val="0"/>
      </c:catAx>
      <c:valAx>
        <c:axId val="1726301535"/>
        <c:scaling>
          <c:orientation val="minMax"/>
          <c:max val="0.5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1119"/>
        <c:crosses val="autoZero"/>
        <c:crossBetween val="between"/>
        <c:majorUnit val="6.0000000000000012E-2"/>
        <c:minorUnit val="5.000000000000001E-3"/>
      </c:valAx>
      <c:valAx>
        <c:axId val="1726306111"/>
        <c:scaling>
          <c:orientation val="minMax"/>
        </c:scaling>
        <c:delete val="0"/>
        <c:axPos val="r"/>
        <c:numFmt formatCode="_(&quot;$&quot;* #,##0_);_(&quot;$&quot;* \(#,##0\);_(&quot;$&quot;* &quot;-&quot;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726302367"/>
        <c:crosses val="max"/>
        <c:crossBetween val="between"/>
      </c:valAx>
      <c:catAx>
        <c:axId val="1726302367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26306111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% PROGRAMADO VS % EJECUTADO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>
        <c:manualLayout>
          <c:layoutTarget val="inner"/>
          <c:xMode val="edge"/>
          <c:yMode val="edge"/>
          <c:x val="9.2666196120129926E-2"/>
          <c:y val="0.10456174649723038"/>
          <c:w val="0.83942538323571025"/>
          <c:h val="0.61235237824011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'RESUMEN AVANCES'!$C$3</c:f>
              <c:strCache>
                <c:ptCount val="1"/>
                <c:pt idx="0">
                  <c:v>% 
PROGRAMADO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Pt>
            <c:idx val="3"/>
            <c:marker>
              <c:symbol val="circle"/>
              <c:size val="5"/>
              <c:spPr>
                <a:solidFill>
                  <a:schemeClr val="accent1"/>
                </a:solidFill>
                <a:ln w="9525">
                  <a:solidFill>
                    <a:schemeClr val="accent1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C1BC-488E-8B28-905A97010188}"/>
              </c:ext>
            </c:extLst>
          </c:dPt>
          <c:xVal>
            <c:numRef>
              <c:f>'RESUMEN AVANCES'!$B$4:$B$16</c:f>
              <c:numCache>
                <c:formatCode>m/d/yyyy</c:formatCode>
                <c:ptCount val="13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45414</c:v>
                </c:pt>
                <c:pt idx="9">
                  <c:v>45421</c:v>
                </c:pt>
                <c:pt idx="10">
                  <c:v>45427</c:v>
                </c:pt>
                <c:pt idx="11">
                  <c:v>45435</c:v>
                </c:pt>
                <c:pt idx="12">
                  <c:v>45442</c:v>
                </c:pt>
              </c:numCache>
            </c:numRef>
          </c:xVal>
          <c:yVal>
            <c:numRef>
              <c:f>'RESUMEN AVANCES'!$C$4:$C$16</c:f>
              <c:numCache>
                <c:formatCode>0.00%</c:formatCode>
                <c:ptCount val="13"/>
                <c:pt idx="0">
                  <c:v>1.7000000000000001E-4</c:v>
                </c:pt>
                <c:pt idx="1">
                  <c:v>1.2999999999999999E-3</c:v>
                </c:pt>
                <c:pt idx="2">
                  <c:v>1.5E-3</c:v>
                </c:pt>
                <c:pt idx="3">
                  <c:v>4.6699999999999997E-3</c:v>
                </c:pt>
                <c:pt idx="4">
                  <c:v>5.8300000000000001E-3</c:v>
                </c:pt>
                <c:pt idx="5">
                  <c:v>1.0200000000000001E-2</c:v>
                </c:pt>
                <c:pt idx="6">
                  <c:v>0.02</c:v>
                </c:pt>
                <c:pt idx="7">
                  <c:v>0.03</c:v>
                </c:pt>
                <c:pt idx="8">
                  <c:v>3.5000000000000003E-2</c:v>
                </c:pt>
                <c:pt idx="9">
                  <c:v>0.04</c:v>
                </c:pt>
                <c:pt idx="10">
                  <c:v>0.05</c:v>
                </c:pt>
                <c:pt idx="11">
                  <c:v>5.5E-2</c:v>
                </c:pt>
                <c:pt idx="12">
                  <c:v>0.06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C1BC-488E-8B28-905A97010188}"/>
            </c:ext>
          </c:extLst>
        </c:ser>
        <c:ser>
          <c:idx val="1"/>
          <c:order val="1"/>
          <c:tx>
            <c:strRef>
              <c:f>'RESUMEN AVANCES'!$D$3</c:f>
              <c:strCache>
                <c:ptCount val="1"/>
                <c:pt idx="0">
                  <c:v>% 
EJECUTADO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'RESUMEN AVANCES'!$B$4:$B$16</c:f>
              <c:numCache>
                <c:formatCode>m/d/yyyy</c:formatCode>
                <c:ptCount val="13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45414</c:v>
                </c:pt>
                <c:pt idx="9">
                  <c:v>45421</c:v>
                </c:pt>
                <c:pt idx="10">
                  <c:v>45427</c:v>
                </c:pt>
                <c:pt idx="11">
                  <c:v>45435</c:v>
                </c:pt>
                <c:pt idx="12">
                  <c:v>45442</c:v>
                </c:pt>
              </c:numCache>
            </c:numRef>
          </c:xVal>
          <c:yVal>
            <c:numRef>
              <c:f>'RESUMEN AVANCES'!$D$4:$D$16</c:f>
              <c:numCache>
                <c:formatCode>0.00%</c:formatCode>
                <c:ptCount val="13"/>
                <c:pt idx="0">
                  <c:v>1.7000000000000001E-4</c:v>
                </c:pt>
                <c:pt idx="1">
                  <c:v>1.2999999999999999E-3</c:v>
                </c:pt>
                <c:pt idx="2">
                  <c:v>1.5E-3</c:v>
                </c:pt>
                <c:pt idx="3">
                  <c:v>4.6699999999999997E-3</c:v>
                </c:pt>
                <c:pt idx="4">
                  <c:v>5.8300000000000001E-3</c:v>
                </c:pt>
                <c:pt idx="5">
                  <c:v>1.0200000000000001E-2</c:v>
                </c:pt>
                <c:pt idx="6">
                  <c:v>0.02</c:v>
                </c:pt>
                <c:pt idx="7">
                  <c:v>0.03</c:v>
                </c:pt>
                <c:pt idx="8">
                  <c:v>3.7499999999999999E-2</c:v>
                </c:pt>
                <c:pt idx="9">
                  <c:v>4.2500000000000003E-2</c:v>
                </c:pt>
                <c:pt idx="10">
                  <c:v>5.2499999999999998E-2</c:v>
                </c:pt>
                <c:pt idx="11">
                  <c:v>5.7500000000000002E-2</c:v>
                </c:pt>
                <c:pt idx="12">
                  <c:v>6.25E-2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C1BC-488E-8B28-905A970101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856384"/>
        <c:axId val="13854304"/>
      </c:scatterChart>
      <c:valAx>
        <c:axId val="138563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4304"/>
        <c:crosses val="autoZero"/>
        <c:crossBetween val="midCat"/>
      </c:valAx>
      <c:valAx>
        <c:axId val="13854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6384"/>
        <c:crossesAt val="45350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s-CO"/>
              <a:t>% PROGRAMADO VS % EJECUTADO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>
        <c:manualLayout>
          <c:layoutTarget val="inner"/>
          <c:xMode val="edge"/>
          <c:yMode val="edge"/>
          <c:x val="9.2666233322328845E-2"/>
          <c:y val="9.7153397122655513E-2"/>
          <c:w val="0.83942538323571025"/>
          <c:h val="0.61235237824011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'RESUMEN AVANCES EYD'!$C$3</c:f>
              <c:strCache>
                <c:ptCount val="1"/>
                <c:pt idx="0">
                  <c:v>% 
PROGRAMADO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 cap="rnd">
                <a:solidFill>
                  <a:schemeClr val="accent1"/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dPt>
            <c:idx val="3"/>
            <c:marker>
              <c:symbol val="circle"/>
              <c:size val="6"/>
              <c:spPr>
                <a:gradFill rotWithShape="1">
                  <a:gsLst>
                    <a:gs pos="0">
                      <a:schemeClr val="accent1">
                        <a:satMod val="103000"/>
                        <a:lumMod val="102000"/>
                        <a:tint val="94000"/>
                      </a:schemeClr>
                    </a:gs>
                    <a:gs pos="50000">
                      <a:schemeClr val="accent1">
                        <a:satMod val="110000"/>
                        <a:lumMod val="100000"/>
                        <a:shade val="100000"/>
                      </a:schemeClr>
                    </a:gs>
                    <a:gs pos="100000">
                      <a:schemeClr val="accent1">
                        <a:lumMod val="99000"/>
                        <a:satMod val="120000"/>
                        <a:shade val="78000"/>
                      </a:schemeClr>
                    </a:gs>
                  </a:gsLst>
                  <a:lin ang="5400000" scaled="0"/>
                </a:gradFill>
                <a:ln w="9525" cap="rnd">
                  <a:solidFill>
                    <a:schemeClr val="accent1"/>
                  </a:solidFill>
                  <a:round/>
                </a:ln>
                <a:effectLst>
                  <a:outerShdw blurRad="57150" dist="19050" dir="5400000" algn="ctr" rotWithShape="0">
                    <a:srgbClr val="000000">
                      <a:alpha val="63000"/>
                    </a:srgbClr>
                  </a:outerShdw>
                </a:effectLst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09CC-41DF-91D8-7CFAE39ECC29}"/>
              </c:ext>
            </c:extLst>
          </c:dPt>
          <c:xVal>
            <c:numRef>
              <c:f>'RESUMEN AVANCES EYD'!$B$4:$B$17</c:f>
              <c:numCache>
                <c:formatCode>m/d/yyyy</c:formatCode>
                <c:ptCount val="14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45412</c:v>
                </c:pt>
                <c:pt idx="9">
                  <c:v>45414</c:v>
                </c:pt>
                <c:pt idx="10">
                  <c:v>45421</c:v>
                </c:pt>
                <c:pt idx="11">
                  <c:v>45428</c:v>
                </c:pt>
                <c:pt idx="12">
                  <c:v>45435</c:v>
                </c:pt>
                <c:pt idx="13">
                  <c:v>45442</c:v>
                </c:pt>
              </c:numCache>
            </c:numRef>
          </c:xVal>
          <c:yVal>
            <c:numRef>
              <c:f>'RESUMEN AVANCES EYD'!$C$4:$C$17</c:f>
              <c:numCache>
                <c:formatCode>0.00%</c:formatCode>
                <c:ptCount val="14"/>
                <c:pt idx="0">
                  <c:v>0.01</c:v>
                </c:pt>
                <c:pt idx="1">
                  <c:v>0.03</c:v>
                </c:pt>
                <c:pt idx="2">
                  <c:v>7.0000000000000007E-2</c:v>
                </c:pt>
                <c:pt idx="3">
                  <c:v>0.12</c:v>
                </c:pt>
                <c:pt idx="4">
                  <c:v>0.16</c:v>
                </c:pt>
                <c:pt idx="5">
                  <c:v>0.23</c:v>
                </c:pt>
                <c:pt idx="6">
                  <c:v>0.28000000000000003</c:v>
                </c:pt>
                <c:pt idx="7">
                  <c:v>0.36</c:v>
                </c:pt>
                <c:pt idx="8">
                  <c:v>0.38</c:v>
                </c:pt>
                <c:pt idx="9">
                  <c:v>0.4</c:v>
                </c:pt>
                <c:pt idx="10">
                  <c:v>0.49</c:v>
                </c:pt>
                <c:pt idx="11">
                  <c:v>0.61</c:v>
                </c:pt>
                <c:pt idx="12">
                  <c:v>0.66</c:v>
                </c:pt>
                <c:pt idx="13">
                  <c:v>0.74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09CC-41DF-91D8-7CFAE39ECC29}"/>
            </c:ext>
          </c:extLst>
        </c:ser>
        <c:ser>
          <c:idx val="1"/>
          <c:order val="1"/>
          <c:tx>
            <c:strRef>
              <c:f>'RESUMEN AVANCES EYD'!$D$3</c:f>
              <c:strCache>
                <c:ptCount val="1"/>
                <c:pt idx="0">
                  <c:v>% 
EJECUTADO</c:v>
                </c:pt>
              </c:strCache>
            </c:strRef>
          </c:tx>
          <c:spPr>
            <a:ln w="95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 cap="rnd">
                <a:solidFill>
                  <a:schemeClr val="accent2"/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xVal>
            <c:numRef>
              <c:f>'RESUMEN AVANCES EYD'!$B$4:$B$17</c:f>
              <c:numCache>
                <c:formatCode>m/d/yyyy</c:formatCode>
                <c:ptCount val="14"/>
                <c:pt idx="0">
                  <c:v>45358</c:v>
                </c:pt>
                <c:pt idx="1">
                  <c:v>45365</c:v>
                </c:pt>
                <c:pt idx="2">
                  <c:v>45372</c:v>
                </c:pt>
                <c:pt idx="3">
                  <c:v>45379</c:v>
                </c:pt>
                <c:pt idx="4">
                  <c:v>45386</c:v>
                </c:pt>
                <c:pt idx="5">
                  <c:v>45393</c:v>
                </c:pt>
                <c:pt idx="6">
                  <c:v>45400</c:v>
                </c:pt>
                <c:pt idx="7">
                  <c:v>45407</c:v>
                </c:pt>
                <c:pt idx="8">
                  <c:v>45412</c:v>
                </c:pt>
                <c:pt idx="9">
                  <c:v>45414</c:v>
                </c:pt>
                <c:pt idx="10">
                  <c:v>45421</c:v>
                </c:pt>
                <c:pt idx="11">
                  <c:v>45428</c:v>
                </c:pt>
                <c:pt idx="12">
                  <c:v>45435</c:v>
                </c:pt>
                <c:pt idx="13">
                  <c:v>45442</c:v>
                </c:pt>
              </c:numCache>
            </c:numRef>
          </c:xVal>
          <c:yVal>
            <c:numRef>
              <c:f>'RESUMEN AVANCES EYD'!$D$4:$D$17</c:f>
              <c:numCache>
                <c:formatCode>0.00%</c:formatCode>
                <c:ptCount val="14"/>
                <c:pt idx="0">
                  <c:v>0.01</c:v>
                </c:pt>
                <c:pt idx="1">
                  <c:v>0.03</c:v>
                </c:pt>
                <c:pt idx="2">
                  <c:v>7.0000000000000007E-2</c:v>
                </c:pt>
                <c:pt idx="3">
                  <c:v>0.12</c:v>
                </c:pt>
                <c:pt idx="4">
                  <c:v>0.16</c:v>
                </c:pt>
                <c:pt idx="5">
                  <c:v>0.23</c:v>
                </c:pt>
                <c:pt idx="6">
                  <c:v>0.28000000000000003</c:v>
                </c:pt>
                <c:pt idx="7">
                  <c:v>0.36</c:v>
                </c:pt>
                <c:pt idx="8">
                  <c:v>0.4</c:v>
                </c:pt>
                <c:pt idx="9">
                  <c:v>0.44</c:v>
                </c:pt>
                <c:pt idx="10">
                  <c:v>0.53</c:v>
                </c:pt>
                <c:pt idx="11">
                  <c:v>0.64</c:v>
                </c:pt>
                <c:pt idx="12">
                  <c:v>0.66</c:v>
                </c:pt>
                <c:pt idx="13">
                  <c:v>0.75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09CC-41DF-91D8-7CFAE39ECC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856384"/>
        <c:axId val="13854304"/>
      </c:scatterChart>
      <c:valAx>
        <c:axId val="138563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50000"/>
              </a:schemeClr>
            </a:solidFill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4304"/>
        <c:crosses val="autoZero"/>
        <c:crossBetween val="midCat"/>
      </c:valAx>
      <c:valAx>
        <c:axId val="13854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13856384"/>
        <c:crossesAt val="45350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28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gradFill>
        <a:gsLst>
          <a:gs pos="100000">
            <a:schemeClr val="dk1">
              <a:lumMod val="95000"/>
              <a:lumOff val="5000"/>
            </a:schemeClr>
          </a:gs>
          <a:gs pos="0">
            <a:schemeClr val="dk1">
              <a:lumMod val="75000"/>
              <a:lumOff val="25000"/>
            </a:schemeClr>
          </a:gs>
        </a:gsLst>
        <a:path path="circle">
          <a:fillToRect l="50000" t="50000" r="50000" b="50000"/>
        </a:path>
      </a:gradFill>
      <a:ln w="9525">
        <a:solidFill>
          <a:schemeClr val="dk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gradFill>
        <a:gsLst>
          <a:gs pos="100000">
            <a:schemeClr val="lt1">
              <a:lumMod val="85000"/>
            </a:schemeClr>
          </a:gs>
          <a:gs pos="0">
            <a:schemeClr val="lt1"/>
          </a:gs>
        </a:gsLst>
        <a:path path="circle">
          <a:fillToRect l="50000" t="50000" r="50000" b="50000"/>
        </a:path>
      </a:gradFill>
      <a:ln w="9525" cap="flat" cmpd="sng" algn="ctr">
        <a:solidFill>
          <a:schemeClr val="lt1"/>
        </a:solidFill>
        <a:round/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8">
  <cs:axisTitle>
    <cs:lnRef idx="0"/>
    <cs:fillRef idx="0"/>
    <cs:effectRef idx="0"/>
    <cs:fontRef idx="minor">
      <a:schemeClr val="lt1">
        <a:lumMod val="7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75000"/>
      </a:schemeClr>
    </cs:fontRef>
    <cs:spPr>
      <a:ln w="9525" cap="flat" cmpd="sng" algn="ctr">
        <a:solidFill>
          <a:schemeClr val="lt1">
            <a:lumMod val="50000"/>
          </a:schemeClr>
        </a:solidFill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7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75000"/>
      </a:schemeClr>
    </cs:fontRef>
    <cs:spPr>
      <a:ln w="9525" cap="flat" cmpd="sng" algn="ctr">
        <a:solidFill>
          <a:schemeClr val="lt1">
            <a:lumMod val="50000"/>
          </a:schemeClr>
        </a:solidFill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75000"/>
      </a:schemeClr>
    </cs:fontRef>
    <cs:spPr>
      <a:ln w="9525" cap="flat" cmpd="sng" algn="ctr">
        <a:solidFill>
          <a:schemeClr val="lt1">
            <a:lumMod val="50000"/>
          </a:schemeClr>
        </a:solidFill>
      </a:ln>
    </cs:spPr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8F6756E-81DA-9FAC-70D8-556F658BDDA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E92A46E5-772B-4A8A-A167-62663A29553C}" type="datetime1">
              <a:rPr lang="es-ES" smtClean="0"/>
              <a:t>07/06/2024</a:t>
            </a:fld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71D415-D05A-7067-CCD3-457153D96CD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E2C230DF-5933-439D-898F-38E9AC9BA688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B97095E3-54D2-CFD2-4F49-7536FC8641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8" name="Marcador de encabezado 7">
            <a:extLst>
              <a:ext uri="{FF2B5EF4-FFF2-40B4-BE49-F238E27FC236}">
                <a16:creationId xmlns:a16="http://schemas.microsoft.com/office/drawing/2014/main" id="{521EE01A-C0B5-5ECF-96DD-768F86AA15C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532284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s-ES" sz="1200"/>
            </a:lvl1pPr>
          </a:lstStyle>
          <a:p>
            <a:pPr rtl="0"/>
            <a:fld id="{16DB30B6-91B7-493F-B445-96E1D2848A7B}" type="datetime1">
              <a:rPr lang="es-ES" smtClean="0"/>
              <a:t>07/06/2024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s-ES"/>
            </a:defPPr>
          </a:lstStyle>
          <a:p>
            <a:pPr lvl="0" rtl="0"/>
            <a:r>
              <a:rPr lang="es-ES"/>
              <a:t>Haga clic para modificar los estilos de texto del patrón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200"/>
            </a:lvl1pPr>
          </a:lstStyle>
          <a:p>
            <a:pPr rtl="0"/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s-ES" sz="1200"/>
            </a:lvl1pPr>
          </a:lstStyle>
          <a:p>
            <a:pPr rtl="0"/>
            <a:fld id="{A89C7E07-3C67-C64C-8DA0-0404F6303970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s-ES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245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A89C7E07-3C67-C64C-8DA0-0404F6303970}" type="slidenum">
              <a:rPr lang="es-ES" smtClean="0"/>
              <a:t>12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13416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32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806C6F65-35CD-D64B-992A-0C1C1E003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7" name="Autoforma 24">
              <a:extLst>
                <a:ext uri="{FF2B5EF4-FFF2-40B4-BE49-F238E27FC236}">
                  <a16:creationId xmlns:a16="http://schemas.microsoft.com/office/drawing/2014/main" id="{CFD467E2-FF13-7E4F-BEF9-EA1A17665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8" name="Forma libre 7">
              <a:extLst>
                <a:ext uri="{FF2B5EF4-FFF2-40B4-BE49-F238E27FC236}">
                  <a16:creationId xmlns:a16="http://schemas.microsoft.com/office/drawing/2014/main" id="{CA85A327-3157-B442-993A-6900F712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9" name="Forma libre 8">
              <a:extLst>
                <a:ext uri="{FF2B5EF4-FFF2-40B4-BE49-F238E27FC236}">
                  <a16:creationId xmlns:a16="http://schemas.microsoft.com/office/drawing/2014/main" id="{9A459CB4-74AF-0544-AB1E-7CC6D10F8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95A20BFD-9142-D64A-A78A-61B75FCA0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B80736DF-C890-DB47-AEAA-D3D92505E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noProof="0" dirty="0"/>
            </a:p>
          </p:txBody>
        </p:sp>
      </p:grpSp>
      <p:sp>
        <p:nvSpPr>
          <p:cNvPr id="12" name="Título 1">
            <a:extLst>
              <a:ext uri="{FF2B5EF4-FFF2-40B4-BE49-F238E27FC236}">
                <a16:creationId xmlns:a16="http://schemas.microsoft.com/office/drawing/2014/main" id="{39F93F26-ED5C-E74E-BFBD-E3054DC1B9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89572"/>
            <a:ext cx="6787747" cy="159350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 spc="50" baseline="0">
                <a:latin typeface="+mj-lt"/>
              </a:defRPr>
            </a:lvl1pPr>
          </a:lstStyle>
          <a:p>
            <a:pPr rtl="0"/>
            <a:r>
              <a:rPr lang="es-ES" noProof="0" dirty="0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186153BD-9D2B-47EB-3553-1D3F6663B2A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4359" y="2281918"/>
            <a:ext cx="6787747" cy="3708517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lnSpc>
                <a:spcPct val="80000"/>
              </a:lnSpc>
              <a:spcBef>
                <a:spcPts val="2200"/>
              </a:spcBef>
              <a:buFont typeface="Arial" panose="020B0604020202020204" pitchFamily="34" charset="0"/>
              <a:buChar char="•"/>
              <a:defRPr lang="es-ES" sz="2400" b="1" i="0" kern="1200" dirty="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indent="-283464">
              <a:spcBef>
                <a:spcPts val="6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 noProof="0" dirty="0"/>
              <a:t>Haga clic para agregar contenido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3" name="Marcador de número de diapositiva 42">
            <a:extLst>
              <a:ext uri="{FF2B5EF4-FFF2-40B4-BE49-F238E27FC236}">
                <a16:creationId xmlns:a16="http://schemas.microsoft.com/office/drawing/2014/main" id="{D80CCC8F-9CF1-9621-04EB-DFA68FEE42D2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42" name="Marcador de fecha 41">
            <a:extLst>
              <a:ext uri="{FF2B5EF4-FFF2-40B4-BE49-F238E27FC236}">
                <a16:creationId xmlns:a16="http://schemas.microsoft.com/office/drawing/2014/main" id="{29CE2856-DB8F-5603-C085-74C70560FAC8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noProof="0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979826C1-7A52-DA25-F422-EE62DED7D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0552" cy="0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089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de secció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>
            <a:extLst>
              <a:ext uri="{FF2B5EF4-FFF2-40B4-BE49-F238E27FC236}">
                <a16:creationId xmlns:a16="http://schemas.microsoft.com/office/drawing/2014/main" id="{B79D0555-EBDC-B53A-212D-A5921795FE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80543"/>
          </a:xfrm>
          <a:custGeom>
            <a:avLst/>
            <a:gdLst>
              <a:gd name="connsiteX0" fmla="*/ 6309360 w 12192000"/>
              <a:gd name="connsiteY0" fmla="*/ 3951843 h 6880543"/>
              <a:gd name="connsiteX1" fmla="*/ 6309360 w 12192000"/>
              <a:gd name="connsiteY1" fmla="*/ 4052427 h 6880543"/>
              <a:gd name="connsiteX2" fmla="*/ 8442960 w 12192000"/>
              <a:gd name="connsiteY2" fmla="*/ 4052427 h 6880543"/>
              <a:gd name="connsiteX3" fmla="*/ 8442960 w 12192000"/>
              <a:gd name="connsiteY3" fmla="*/ 3951843 h 6880543"/>
              <a:gd name="connsiteX4" fmla="*/ 0 w 12192000"/>
              <a:gd name="connsiteY4" fmla="*/ 0 h 6880543"/>
              <a:gd name="connsiteX5" fmla="*/ 12192000 w 12192000"/>
              <a:gd name="connsiteY5" fmla="*/ 0 h 6880543"/>
              <a:gd name="connsiteX6" fmla="*/ 12192000 w 12192000"/>
              <a:gd name="connsiteY6" fmla="*/ 6880543 h 6880543"/>
              <a:gd name="connsiteX7" fmla="*/ 0 w 12192000"/>
              <a:gd name="connsiteY7" fmla="*/ 6880543 h 6880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80543">
                <a:moveTo>
                  <a:pt x="6309360" y="3951843"/>
                </a:moveTo>
                <a:lnTo>
                  <a:pt x="6309360" y="4052427"/>
                </a:lnTo>
                <a:lnTo>
                  <a:pt x="8442960" y="4052427"/>
                </a:lnTo>
                <a:lnTo>
                  <a:pt x="8442960" y="3951843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80543"/>
                </a:lnTo>
                <a:lnTo>
                  <a:pt x="0" y="6880543"/>
                </a:lnTo>
                <a:close/>
              </a:path>
            </a:pathLst>
          </a:custGeom>
        </p:spPr>
        <p:txBody>
          <a:bodyPr wrap="square" tIns="182880" rtlCol="0">
            <a:noAutofit/>
          </a:bodyPr>
          <a:lstStyle>
            <a:lvl1pPr marL="0" indent="0" algn="ctr">
              <a:buNone/>
              <a:defRPr lang="es-ES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9359" y="444933"/>
            <a:ext cx="5477479" cy="329184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6000" b="1" i="0" baseline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6BA398-1ED2-1FCA-63B9-8915A8C7A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09360" y="3951843"/>
            <a:ext cx="2133600" cy="10058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</a:lstStyle>
          <a:p>
            <a:pPr algn="ctr" rt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291695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99835" y="43052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A9973BC6-F6E5-0B3B-C8AB-0AC4020D4E8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-11113"/>
            <a:ext cx="5791200" cy="6880226"/>
          </a:xfrm>
        </p:spPr>
        <p:txBody>
          <a:bodyPr rtlCol="0">
            <a:normAutofit/>
          </a:bodyPr>
          <a:lstStyle>
            <a:lvl1pPr marL="0" indent="0" algn="ctr">
              <a:buNone/>
              <a:defRPr lang="es-ES" sz="2000"/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99835" y="456860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29169ED6-4B82-6844-119F-AC15CDF2D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7914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umen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57F1500-1A16-D1EF-4F0C-030852B29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0" name="Grupo 9">
            <a:extLst>
              <a:ext uri="{FF2B5EF4-FFF2-40B4-BE49-F238E27FC236}">
                <a16:creationId xmlns:a16="http://schemas.microsoft.com/office/drawing/2014/main" id="{2D07A0BE-3890-193E-9439-F294E61A7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11" name="Forma libre 19">
              <a:extLst>
                <a:ext uri="{FF2B5EF4-FFF2-40B4-BE49-F238E27FC236}">
                  <a16:creationId xmlns:a16="http://schemas.microsoft.com/office/drawing/2014/main" id="{C05217ED-C258-E6CE-BA7F-28A6EA41BCD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20">
              <a:extLst>
                <a:ext uri="{FF2B5EF4-FFF2-40B4-BE49-F238E27FC236}">
                  <a16:creationId xmlns:a16="http://schemas.microsoft.com/office/drawing/2014/main" id="{F3E11A1F-14DD-BA35-D7D7-4D4ADEAA348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21">
              <a:extLst>
                <a:ext uri="{FF2B5EF4-FFF2-40B4-BE49-F238E27FC236}">
                  <a16:creationId xmlns:a16="http://schemas.microsoft.com/office/drawing/2014/main" id="{F14541B0-973F-7E21-1019-D2FB83C8C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32" name="Título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02875"/>
            <a:ext cx="10873740" cy="168020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F6FE0DC0-B0D7-F4D6-8038-177AD7A8C21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0" y="2282008"/>
            <a:ext cx="7810500" cy="3699328"/>
          </a:xfrm>
        </p:spPr>
        <p:txBody>
          <a:bodyPr lIns="0" tIns="228600" rIns="0" bIns="0" rtlCol="0">
            <a:normAutofit/>
          </a:bodyPr>
          <a:lstStyle>
            <a:lvl1pPr marL="283464" indent="-283464">
              <a:spcBef>
                <a:spcPts val="1800"/>
              </a:spcBef>
              <a:buFont typeface="Arial" panose="020B0604020202020204" pitchFamily="34" charset="0"/>
              <a:buChar char="•"/>
              <a:defRPr lang="es-ES" sz="2000"/>
            </a:lvl1pPr>
            <a:lvl2pPr indent="-283464">
              <a:spcBef>
                <a:spcPts val="18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7ED58739-4346-5104-B1AC-89ED035912A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9272B8D-F380-9F1A-C8E6-BDD2352B1763}"/>
              </a:ext>
            </a:extLst>
          </p:cNvPr>
          <p:cNvSpPr>
            <a:spLocks noGrp="1"/>
          </p:cNvSpPr>
          <p:nvPr>
            <p:ph type="dt" sz="half" idx="2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29641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304">
          <p15:clr>
            <a:srgbClr val="FBAE40"/>
          </p15:clr>
        </p15:guide>
        <p15:guide id="4" pos="5736">
          <p15:clr>
            <a:srgbClr val="FBAE40"/>
          </p15:clr>
        </p15:guide>
        <p15:guide id="5" pos="1944">
          <p15:clr>
            <a:srgbClr val="FBAE40"/>
          </p15:clr>
        </p15:guide>
        <p15:guide id="6" pos="4008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440">
          <p15:clr>
            <a:srgbClr val="FBAE40"/>
          </p15:clr>
        </p15:guide>
        <p15:guide id="9" orient="horz" pos="552">
          <p15:clr>
            <a:srgbClr val="FBAE40"/>
          </p15:clr>
        </p15:guide>
        <p15:guide id="10" pos="5352">
          <p15:clr>
            <a:srgbClr val="FBAE40"/>
          </p15:clr>
        </p15:guide>
        <p15:guide id="11" pos="3648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904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A69706A2-3726-FE4E-B923-E75D48597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09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09905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dos contenidos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orma libre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78129"/>
            <a:ext cx="9778365" cy="149459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F14DA3C5-63E4-BAFB-1D68-47F71EEEE53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9436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BD11386D-847E-8CF5-E56A-42E80A65A08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881898" y="2676525"/>
            <a:ext cx="4490827" cy="3597470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4864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1056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contenido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2E558A9-6DD6-E21D-3A8F-6707E1DD1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362700" y="0"/>
            <a:ext cx="5829298" cy="3235602"/>
            <a:chOff x="5612972" y="1"/>
            <a:chExt cx="6615961" cy="3672246"/>
          </a:xfrm>
        </p:grpSpPr>
        <p:sp>
          <p:nvSpPr>
            <p:cNvPr id="12" name="Autoforma 24">
              <a:extLst>
                <a:ext uri="{FF2B5EF4-FFF2-40B4-BE49-F238E27FC236}">
                  <a16:creationId xmlns:a16="http://schemas.microsoft.com/office/drawing/2014/main" id="{3FC994E4-318C-1E66-B4E4-8F8FD08E09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7">
              <a:extLst>
                <a:ext uri="{FF2B5EF4-FFF2-40B4-BE49-F238E27FC236}">
                  <a16:creationId xmlns:a16="http://schemas.microsoft.com/office/drawing/2014/main" id="{17C00E6B-F625-6D6C-8364-9DD9F3C36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8">
              <a:extLst>
                <a:ext uri="{FF2B5EF4-FFF2-40B4-BE49-F238E27FC236}">
                  <a16:creationId xmlns:a16="http://schemas.microsoft.com/office/drawing/2014/main" id="{C6197B87-4F65-7981-9463-84830CD3687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8" name="Forma libre 9">
              <a:extLst>
                <a:ext uri="{FF2B5EF4-FFF2-40B4-BE49-F238E27FC236}">
                  <a16:creationId xmlns:a16="http://schemas.microsoft.com/office/drawing/2014/main" id="{86AA517C-7217-D864-B7E7-40984A288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9" name="Forma libre 10">
              <a:extLst>
                <a:ext uri="{FF2B5EF4-FFF2-40B4-BE49-F238E27FC236}">
                  <a16:creationId xmlns:a16="http://schemas.microsoft.com/office/drawing/2014/main" id="{524013C6-491C-CAA2-5BD6-7C7359671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18885" y="3499667"/>
            <a:ext cx="4939666" cy="254281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47460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457201"/>
            <a:ext cx="5198269" cy="2305050"/>
          </a:xfrm>
        </p:spPr>
        <p:txBody>
          <a:bodyPr lIns="0" tIns="274320" rtlCol="0">
            <a:normAutofit/>
          </a:bodyPr>
          <a:lstStyle>
            <a:lvl1pPr marL="457200" indent="-457200">
              <a:spcBef>
                <a:spcPts val="1800"/>
              </a:spcBef>
              <a:buFont typeface="+mj-lt"/>
              <a:buAutoNum type="arabicPeriod"/>
              <a:defRPr lang="es-ES" sz="2000"/>
            </a:lvl1pPr>
            <a:lvl2pPr marL="914400" indent="-457200">
              <a:spcBef>
                <a:spcPts val="1800"/>
              </a:spcBef>
              <a:buFont typeface="+mj-lt"/>
              <a:buAutoNum type="alphaLcPeriod"/>
              <a:defRPr lang="es-ES" sz="2000"/>
            </a:lvl2pPr>
            <a:lvl3pPr marL="1371600" indent="-457200">
              <a:spcBef>
                <a:spcPts val="1800"/>
              </a:spcBef>
              <a:buFont typeface="+mj-lt"/>
              <a:buAutoNum type="arabicParenR"/>
              <a:defRPr lang="es-ES" sz="2000"/>
            </a:lvl3pPr>
            <a:lvl4pPr marL="1371600" indent="0">
              <a:spcBef>
                <a:spcPts val="1800"/>
              </a:spcBef>
              <a:buFont typeface="+mj-lt"/>
              <a:buNone/>
              <a:defRPr lang="es-ES" sz="2000"/>
            </a:lvl4pPr>
            <a:lvl5pPr marL="2286000" indent="-457200">
              <a:spcBef>
                <a:spcPts val="1800"/>
              </a:spcBef>
              <a:buFont typeface="+mj-lt"/>
              <a:buAutoNum type="arabicPeriod"/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endParaRPr lang="es-ES" dirty="0"/>
          </a:p>
        </p:txBody>
      </p:sp>
      <p:sp>
        <p:nvSpPr>
          <p:cNvPr id="2" name="Marcador de contenido 5">
            <a:extLst>
              <a:ext uri="{FF2B5EF4-FFF2-40B4-BE49-F238E27FC236}">
                <a16:creationId xmlns:a16="http://schemas.microsoft.com/office/drawing/2014/main" id="{3AC171DA-232D-44C1-6B93-40BACB298F4B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94360" y="2810595"/>
            <a:ext cx="5198269" cy="3319513"/>
          </a:xfrm>
        </p:spPr>
        <p:txBody>
          <a:bodyPr lIns="0" tIns="4572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283464" indent="-283464">
              <a:spcBef>
                <a:spcPts val="1800"/>
              </a:spcBef>
              <a:defRPr lang="es-ES" sz="2000"/>
            </a:lvl2pPr>
            <a:lvl3pPr marL="548640" indent="-283464">
              <a:spcBef>
                <a:spcPts val="1800"/>
              </a:spcBef>
              <a:defRPr lang="es-ES" sz="2000"/>
            </a:lvl3pPr>
            <a:lvl4pPr marL="822960" indent="-283464">
              <a:spcBef>
                <a:spcPts val="1800"/>
              </a:spcBef>
              <a:defRPr lang="es-ES" sz="2000"/>
            </a:lvl4pPr>
            <a:lvl5pPr marL="1005840"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46068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e imagen del 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5310" y="278129"/>
            <a:ext cx="5063490" cy="2354026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1EF4505D-6803-3813-7738-04996342781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594360" y="3279579"/>
            <a:ext cx="5044440" cy="2994415"/>
          </a:xfrm>
        </p:spPr>
        <p:txBody>
          <a:bodyPr lIns="0" tIns="228600" rIns="0" bIns="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indent="-283464">
              <a:spcBef>
                <a:spcPts val="1800"/>
              </a:spcBef>
              <a:defRPr lang="es-ES" sz="2000"/>
            </a:lvl2pPr>
            <a:lvl3pPr indent="-283464">
              <a:spcBef>
                <a:spcPts val="1800"/>
              </a:spcBef>
              <a:defRPr lang="es-ES" sz="2000"/>
            </a:lvl3pPr>
            <a:lvl4pPr indent="-283464">
              <a:spcBef>
                <a:spcPts val="1800"/>
              </a:spcBef>
              <a:defRPr lang="es-ES" sz="2000"/>
            </a:lvl4pPr>
            <a:lvl5pPr indent="-283464"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997459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4658637A-5D36-6127-19BC-C203E23FA4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0"/>
            <a:ext cx="6118225" cy="6858000"/>
          </a:xfrm>
        </p:spPr>
        <p:txBody>
          <a:bodyPr rtlCol="0">
            <a:normAutofit/>
          </a:bodyPr>
          <a:lstStyle>
            <a:lvl1pPr marL="0" indent="0" algn="ctr">
              <a:buNone/>
              <a:defRPr lang="es-ES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es-ES"/>
              <a:t>Haga clic en el icono para agregar una imagen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9319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y tabla del títul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F555767-B3D8-BD57-1D42-7F6E1E668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0" y="3900132"/>
            <a:ext cx="2959226" cy="2959226"/>
            <a:chOff x="0" y="12289"/>
            <a:chExt cx="3550" cy="3551"/>
          </a:xfrm>
        </p:grpSpPr>
        <p:sp>
          <p:nvSpPr>
            <p:cNvPr id="9" name="Forma libre 13">
              <a:extLst>
                <a:ext uri="{FF2B5EF4-FFF2-40B4-BE49-F238E27FC236}">
                  <a16:creationId xmlns:a16="http://schemas.microsoft.com/office/drawing/2014/main" id="{BC972B6D-098C-52F6-E990-52623B368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5" name="Forma libre 14">
              <a:extLst>
                <a:ext uri="{FF2B5EF4-FFF2-40B4-BE49-F238E27FC236}">
                  <a16:creationId xmlns:a16="http://schemas.microsoft.com/office/drawing/2014/main" id="{3F0D3EE3-9A8C-531D-1EEE-1AFAB9F3B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7" name="Forma libre 15">
              <a:extLst>
                <a:ext uri="{FF2B5EF4-FFF2-40B4-BE49-F238E27FC236}">
                  <a16:creationId xmlns:a16="http://schemas.microsoft.com/office/drawing/2014/main" id="{A2BE192C-1768-890B-EC1B-5ED6E1F82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61409" y="4661717"/>
            <a:ext cx="7936230" cy="1380760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670935" y="631317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3885" y="584005"/>
            <a:ext cx="2825115" cy="3999060"/>
          </a:xfrm>
        </p:spPr>
        <p:txBody>
          <a:bodyPr lIns="0" tIns="274320" rtlCol="0">
            <a:normAutofit/>
          </a:bodyPr>
          <a:lstStyle>
            <a:lvl1pPr marL="0" indent="0">
              <a:spcBef>
                <a:spcPts val="1800"/>
              </a:spcBef>
              <a:buFont typeface="Arial" panose="020B0604020202020204" pitchFamily="34" charset="0"/>
              <a:buNone/>
              <a:defRPr lang="es-ES" sz="2000"/>
            </a:lvl1pPr>
            <a:lvl2pPr marL="457200" indent="0">
              <a:spcBef>
                <a:spcPts val="1800"/>
              </a:spcBef>
              <a:buNone/>
              <a:defRPr lang="es-ES" sz="2000"/>
            </a:lvl2pPr>
            <a:lvl3pPr marL="914400" indent="0">
              <a:spcBef>
                <a:spcPts val="1800"/>
              </a:spcBef>
              <a:buNone/>
              <a:defRPr lang="es-ES" sz="2000"/>
            </a:lvl3pPr>
            <a:lvl4pPr marL="1371600" indent="0">
              <a:spcBef>
                <a:spcPts val="1800"/>
              </a:spcBef>
              <a:buNone/>
              <a:defRPr lang="es-ES" sz="2000"/>
            </a:lvl4pPr>
            <a:lvl5pPr marL="1828800" indent="0">
              <a:spcBef>
                <a:spcPts val="1800"/>
              </a:spcBef>
              <a:buNone/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70934" y="584005"/>
            <a:ext cx="7926705" cy="399906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es-ES" sz="2000"/>
            </a:lvl1pPr>
            <a:lvl2pPr>
              <a:spcBef>
                <a:spcPts val="6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4329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dos contenido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C97D5AF2-684A-4A8D-3D82-B57D7AC44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8870040" y="0"/>
            <a:ext cx="3325208" cy="3325208"/>
            <a:chOff x="0" y="12289"/>
            <a:chExt cx="3550" cy="3551"/>
          </a:xfrm>
        </p:grpSpPr>
        <p:sp>
          <p:nvSpPr>
            <p:cNvPr id="12" name="Forma libre 4">
              <a:extLst>
                <a:ext uri="{FF2B5EF4-FFF2-40B4-BE49-F238E27FC236}">
                  <a16:creationId xmlns:a16="http://schemas.microsoft.com/office/drawing/2014/main" id="{8CF5F650-F8F0-F4FE-44DA-1F14ADE42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3" name="Forma libre 5">
              <a:extLst>
                <a:ext uri="{FF2B5EF4-FFF2-40B4-BE49-F238E27FC236}">
                  <a16:creationId xmlns:a16="http://schemas.microsoft.com/office/drawing/2014/main" id="{18870924-E47D-404F-59B5-BD1C58F7B04C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4" name="Forma libre 7">
              <a:extLst>
                <a:ext uri="{FF2B5EF4-FFF2-40B4-BE49-F238E27FC236}">
                  <a16:creationId xmlns:a16="http://schemas.microsoft.com/office/drawing/2014/main" id="{80806A65-E4FC-2F52-65B3-CC181E620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198408"/>
            <a:ext cx="10972800" cy="1574317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BCAAA28-C292-C527-AD35-90836B8BB9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95523" y="2676525"/>
            <a:ext cx="5746750" cy="3597470"/>
          </a:xfrm>
        </p:spPr>
        <p:txBody>
          <a:bodyPr lIns="0" rtlCol="0">
            <a:normAutofit/>
          </a:bodyPr>
          <a:lstStyle>
            <a:lvl1pPr marL="0" indent="0">
              <a:spcBef>
                <a:spcPts val="1800"/>
              </a:spcBef>
              <a:buNone/>
              <a:defRPr lang="es-ES" sz="2000"/>
            </a:lvl1pPr>
            <a:lvl2pPr>
              <a:spcBef>
                <a:spcPts val="6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8007FA9C-C4D5-89EC-C457-5F329A338E1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620000" y="2676525"/>
            <a:ext cx="3947160" cy="3597470"/>
          </a:xfrm>
        </p:spPr>
        <p:txBody>
          <a:bodyPr lIns="0" rtlCol="0">
            <a:normAutofit/>
          </a:bodyPr>
          <a:lstStyle>
            <a:lvl1pPr marL="342900" indent="-342900">
              <a:spcBef>
                <a:spcPts val="1800"/>
              </a:spcBef>
              <a:buFont typeface="Arial" panose="020B0604020202020204" pitchFamily="34" charset="0"/>
              <a:buChar char="•"/>
              <a:defRPr lang="es-ES" sz="2000"/>
            </a:lvl1pPr>
            <a:lvl2pPr>
              <a:spcBef>
                <a:spcPts val="1800"/>
              </a:spcBef>
              <a:defRPr lang="es-ES" sz="2000"/>
            </a:lvl2pPr>
            <a:lvl3pPr>
              <a:spcBef>
                <a:spcPts val="1800"/>
              </a:spcBef>
              <a:defRPr lang="es-ES" sz="2000"/>
            </a:lvl3pPr>
            <a:lvl4pPr>
              <a:spcBef>
                <a:spcPts val="1800"/>
              </a:spcBef>
              <a:defRPr lang="es-ES" sz="2000"/>
            </a:lvl4pPr>
            <a:lvl5pPr>
              <a:spcBef>
                <a:spcPts val="1800"/>
              </a:spcBef>
              <a:defRPr lang="es-ES" sz="2000"/>
            </a:lvl5pPr>
          </a:lstStyle>
          <a:p>
            <a:pPr lvl="0" rtl="0"/>
            <a:r>
              <a:rPr lang="es-ES"/>
              <a:t>Haga clic para agregar contenido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97447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a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ítu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" y="202400"/>
            <a:ext cx="10972800" cy="1570325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lang="es-ES" sz="44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sp>
        <p:nvSpPr>
          <p:cNvPr id="9" name="Marcador de posición de la tabla 2">
            <a:extLst>
              <a:ext uri="{FF2B5EF4-FFF2-40B4-BE49-F238E27FC236}">
                <a16:creationId xmlns:a16="http://schemas.microsoft.com/office/drawing/2014/main" id="{1506B022-475A-6647-98FF-D5C319A0C7C4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594360" y="2628629"/>
            <a:ext cx="10972800" cy="3636740"/>
          </a:xfrm>
        </p:spPr>
        <p:txBody>
          <a:bodyPr rtlCol="0">
            <a:noAutofit/>
          </a:bodyPr>
          <a:lstStyle>
            <a:lvl1pPr>
              <a:defRPr lang="es-ES"/>
            </a:lvl1pPr>
          </a:lstStyle>
          <a:p>
            <a:pPr rtl="0"/>
            <a:r>
              <a:rPr lang="es-ES"/>
              <a:t>Haga clic en el icono para agregar una tabla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05D79B4B-A9BD-581F-536E-DE7CF728F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>
              <a:latin typeface="+mn-lt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C5EA2E64-5690-A56B-7051-476EC7BADA5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defPPr>
              <a:defRPr lang="es-ES"/>
            </a:defPPr>
          </a:lstStyle>
          <a:p>
            <a:pPr rtl="0"/>
            <a:endParaRPr lang="es-ES" dirty="0">
              <a:latin typeface="+mn-lt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66081BA-9135-73B1-DCE5-77FD12431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2148840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109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  <p15:guide id="2" pos="7080">
          <p15:clr>
            <a:srgbClr val="FBAE40"/>
          </p15:clr>
        </p15:guide>
        <p15:guide id="3" pos="2880">
          <p15:clr>
            <a:srgbClr val="FBAE40"/>
          </p15:clr>
        </p15:guide>
        <p15:guide id="4" pos="5160">
          <p15:clr>
            <a:srgbClr val="FBAE40"/>
          </p15:clr>
        </p15:guide>
        <p15:guide id="5" pos="2520">
          <p15:clr>
            <a:srgbClr val="FBAE40"/>
          </p15:clr>
        </p15:guide>
        <p15:guide id="6" pos="4800">
          <p15:clr>
            <a:srgbClr val="FBAE40"/>
          </p15:clr>
        </p15:guide>
        <p15:guide id="7" orient="horz" pos="1224">
          <p15:clr>
            <a:srgbClr val="FBAE40"/>
          </p15:clr>
        </p15:guide>
        <p15:guide id="8" orient="horz" pos="1392">
          <p15:clr>
            <a:srgbClr val="FBAE40"/>
          </p15:clr>
        </p15:guide>
        <p15:guide id="10" orient="horz" pos="55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360" y="411479"/>
            <a:ext cx="5486400" cy="3291840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lnSpc>
                <a:spcPct val="80000"/>
              </a:lnSpc>
              <a:defRPr lang="es-ES" sz="6000" b="1" i="0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s-ES"/>
              <a:t>Haga clic para agregar un título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26C18C3-ED25-DD4B-BA72-24932D54D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 userDrawn="1"/>
        </p:nvGrpSpPr>
        <p:grpSpPr bwMode="auto">
          <a:xfrm flipH="1" flipV="1">
            <a:off x="6092752" y="0"/>
            <a:ext cx="6099248" cy="6099248"/>
            <a:chOff x="0" y="12289"/>
            <a:chExt cx="3550" cy="3551"/>
          </a:xfrm>
        </p:grpSpPr>
        <p:sp>
          <p:nvSpPr>
            <p:cNvPr id="10" name="Forma libre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1" name="Forma libre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  <p:sp>
          <p:nvSpPr>
            <p:cNvPr id="12" name="Forma libre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rtlCol="0" anchor="t" anchorCtr="0" upright="1">
              <a:noAutofit/>
            </a:bodyPr>
            <a:lstStyle>
              <a:defPPr>
                <a:defRPr lang="es-ES"/>
              </a:defPPr>
            </a:lstStyle>
            <a:p>
              <a:pPr rtl="0"/>
              <a:endParaRPr lang="es-ES" dirty="0"/>
            </a:p>
          </p:txBody>
        </p:sp>
      </p:grpSp>
      <p:sp>
        <p:nvSpPr>
          <p:cNvPr id="18" name="Marcador de tex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4360" y="4549552"/>
            <a:ext cx="5486400" cy="1645920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es-ES" sz="2400" b="1" i="0">
                <a:solidFill>
                  <a:schemeClr val="tx2">
                    <a:lumMod val="75000"/>
                  </a:schemeClr>
                </a:solidFill>
                <a:latin typeface="+mn-lt"/>
              </a:defRPr>
            </a:lvl1pPr>
            <a:lvl2pPr>
              <a:defRPr lang="es-ES" sz="4000"/>
            </a:lvl2pPr>
            <a:lvl3pPr>
              <a:defRPr lang="es-ES" sz="4000"/>
            </a:lvl3pPr>
            <a:lvl4pPr>
              <a:defRPr lang="es-ES" sz="4000"/>
            </a:lvl4pPr>
            <a:lvl5pPr>
              <a:defRPr lang="es-ES" sz="4000"/>
            </a:lvl5pPr>
          </a:lstStyle>
          <a:p>
            <a:pPr lvl="0" rtl="0"/>
            <a:r>
              <a:rPr lang="es-ES"/>
              <a:t>Haga clic para agregar texto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58B149C6-5AAC-B8E5-5411-EA38821F6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94360" y="3950208"/>
            <a:ext cx="2133600" cy="3992"/>
          </a:xfrm>
          <a:prstGeom prst="line">
            <a:avLst/>
          </a:prstGeom>
          <a:ln w="101600">
            <a:solidFill>
              <a:schemeClr val="tx2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273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ED84C6-50E6-6C43-8031-AFF6268E0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360" y="1825625"/>
            <a:ext cx="103822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s-ES"/>
            </a:defPPr>
          </a:lstStyle>
          <a:p>
            <a:pPr lvl="0" rtl="0"/>
            <a:r>
              <a:rPr lang="es-ES"/>
              <a:t>Haga clic para modificar los estilos de texto del patrón</a:t>
            </a:r>
          </a:p>
          <a:p>
            <a:pPr lvl="1" rtl="0"/>
            <a:r>
              <a:rPr lang="es-ES"/>
              <a:t>Segundo nivel</a:t>
            </a:r>
          </a:p>
          <a:p>
            <a:pPr lvl="2" rtl="0"/>
            <a:r>
              <a:rPr lang="es-ES"/>
              <a:t>Tercer nivel</a:t>
            </a:r>
          </a:p>
          <a:p>
            <a:pPr lvl="3" rtl="0"/>
            <a:r>
              <a:rPr lang="es-ES"/>
              <a:t>Cuarto nivel</a:t>
            </a:r>
          </a:p>
          <a:p>
            <a:pPr lvl="4" rtl="0"/>
            <a:r>
              <a:rPr lang="es-ES"/>
              <a:t>Quinto nivel</a:t>
            </a:r>
          </a:p>
        </p:txBody>
      </p:sp>
      <p:sp>
        <p:nvSpPr>
          <p:cNvPr id="12" name="Marcador de título 11">
            <a:extLst>
              <a:ext uri="{FF2B5EF4-FFF2-40B4-BE49-F238E27FC236}">
                <a16:creationId xmlns:a16="http://schemas.microsoft.com/office/drawing/2014/main" id="{D41FC0AE-253D-D242-9C88-017078F8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365125"/>
            <a:ext cx="10401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s-ES"/>
            </a:defPPr>
          </a:lstStyle>
          <a:p>
            <a:pPr rtl="0"/>
            <a:r>
              <a:rPr lang="es-ES"/>
              <a:t>Haga clic para modificar el estilo de título del patrón</a:t>
            </a:r>
          </a:p>
        </p:txBody>
      </p:sp>
      <p:sp>
        <p:nvSpPr>
          <p:cNvPr id="30" name="Marcador de fecha 3">
            <a:extLst>
              <a:ext uri="{FF2B5EF4-FFF2-40B4-BE49-F238E27FC236}">
                <a16:creationId xmlns:a16="http://schemas.microsoft.com/office/drawing/2014/main" id="{EF47083A-6D76-4B4D-87CA-E08E212F7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33648" y="6332220"/>
            <a:ext cx="131318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es-ES" sz="1100" b="0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endParaRPr lang="es-ES" dirty="0">
              <a:latin typeface="+mn-lt"/>
            </a:endParaRPr>
          </a:p>
        </p:txBody>
      </p:sp>
      <p:sp>
        <p:nvSpPr>
          <p:cNvPr id="32" name="Marcador de número de diapositiva 5">
            <a:extLst>
              <a:ext uri="{FF2B5EF4-FFF2-40B4-BE49-F238E27FC236}">
                <a16:creationId xmlns:a16="http://schemas.microsoft.com/office/drawing/2014/main" id="{C8ADA0DF-3751-9A48-8A21-59F01C782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4360" y="6332220"/>
            <a:ext cx="52324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lang="es-ES" sz="1100" b="1" i="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s-ES" smtClean="0"/>
              <a:pPr rtl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698" r:id="rId2"/>
    <p:sldLayoutId id="2147483710" r:id="rId3"/>
    <p:sldLayoutId id="2147483700" r:id="rId4"/>
    <p:sldLayoutId id="2147483701" r:id="rId5"/>
    <p:sldLayoutId id="2147483659" r:id="rId6"/>
    <p:sldLayoutId id="2147483709" r:id="rId7"/>
    <p:sldLayoutId id="2147483708" r:id="rId8"/>
    <p:sldLayoutId id="2147483707" r:id="rId9"/>
    <p:sldLayoutId id="2147483706" r:id="rId10"/>
    <p:sldLayoutId id="2147483705" r:id="rId11"/>
    <p:sldLayoutId id="2147483704" r:id="rId12"/>
    <p:sldLayoutId id="2147483703" r:id="rId13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lang="es-ES" sz="4400" b="1" i="0" kern="1200" spc="100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 lang="es-ES">
          <a:solidFill>
            <a:schemeClr val="tx2"/>
          </a:solidFill>
        </a:defRPr>
      </a:lvl2pPr>
      <a:lvl3pPr eaLnBrk="1" hangingPunct="1">
        <a:defRPr lang="es-ES">
          <a:solidFill>
            <a:schemeClr val="tx2"/>
          </a:solidFill>
        </a:defRPr>
      </a:lvl3pPr>
      <a:lvl4pPr eaLnBrk="1" hangingPunct="1">
        <a:defRPr lang="es-ES">
          <a:solidFill>
            <a:schemeClr val="tx2"/>
          </a:solidFill>
        </a:defRPr>
      </a:lvl4pPr>
      <a:lvl5pPr eaLnBrk="1" hangingPunct="1">
        <a:defRPr lang="es-ES">
          <a:solidFill>
            <a:schemeClr val="tx2"/>
          </a:solidFill>
        </a:defRPr>
      </a:lvl5pPr>
      <a:lvl6pPr eaLnBrk="1" hangingPunct="1">
        <a:defRPr lang="es-ES">
          <a:solidFill>
            <a:schemeClr val="tx2"/>
          </a:solidFill>
        </a:defRPr>
      </a:lvl6pPr>
      <a:lvl7pPr eaLnBrk="1" hangingPunct="1">
        <a:defRPr lang="es-ES">
          <a:solidFill>
            <a:schemeClr val="tx2"/>
          </a:solidFill>
        </a:defRPr>
      </a:lvl7pPr>
      <a:lvl8pPr eaLnBrk="1" hangingPunct="1">
        <a:defRPr lang="es-ES">
          <a:solidFill>
            <a:schemeClr val="tx2"/>
          </a:solidFill>
        </a:defRPr>
      </a:lvl8pPr>
      <a:lvl9pPr eaLnBrk="1" hangingPunct="1">
        <a:defRPr lang="es-ES">
          <a:solidFill>
            <a:schemeClr val="tx2"/>
          </a:solidFill>
        </a:defRPr>
      </a:lvl9pPr>
    </p:titleStyle>
    <p:bodyStyle>
      <a:lvl1pPr marL="228600" indent="-283464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s-ES" sz="2800" b="0" i="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2400" b="0" i="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2000" b="0" i="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b="0" i="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b="0" i="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s-ES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600" userDrawn="1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  <p15:guide id="17" pos="39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B1D9D6-2977-ABCD-FDF8-51AFA5064E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09904" y="411479"/>
            <a:ext cx="5486400" cy="3291840"/>
          </a:xfrm>
        </p:spPr>
        <p:txBody>
          <a:bodyPr rtlCol="0"/>
          <a:lstStyle>
            <a:defPPr>
              <a:defRPr lang="es-ES"/>
            </a:defPPr>
          </a:lstStyle>
          <a:p>
            <a:pPr algn="just" rtl="0"/>
            <a:r>
              <a:rPr lang="es-MX" sz="2400" dirty="0"/>
              <a:t>OBJETO DEL PROYECTO: REALIZAR CONSTRUCCIÓN CALLE DE RODAJE, MEJORAMIENTO DE FRANJAS DE SEGURIDAD INCLUYE CANALES Y EL SUMINISTRO E INSTALACIÓN Y PUESTA EN FUNCIONAMIENTO DEL SIS AYUDAS VISUALES DEL AEROPUERTO ALFREDO VÁSQUEZ COBO DE LETICIA, AMAZONAS (VF).</a:t>
            </a:r>
            <a:endParaRPr lang="es-ES" sz="24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50256FE-C99F-46D6-B6DE-CA992D0D42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1229" y="4617721"/>
            <a:ext cx="2505075" cy="18288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5AA61ECA-D59F-4338-A117-3D2DD362F0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828736"/>
            <a:ext cx="3037938" cy="161778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FBBF735-88A8-4DF8-9FCA-9C315D90E0A5}"/>
              </a:ext>
            </a:extLst>
          </p:cNvPr>
          <p:cNvSpPr txBox="1"/>
          <p:nvPr/>
        </p:nvSpPr>
        <p:spPr>
          <a:xfrm>
            <a:off x="1230202" y="5532121"/>
            <a:ext cx="31914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spc="1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07 JUNIO</a:t>
            </a:r>
            <a:r>
              <a:rPr lang="es-CO" sz="2400" b="1" dirty="0">
                <a:solidFill>
                  <a:schemeClr val="bg1"/>
                </a:solidFill>
              </a:rPr>
              <a:t> </a:t>
            </a:r>
            <a:r>
              <a:rPr lang="es-CO" sz="2400" b="1" spc="1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2024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2715190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110C19C-6397-4111-B6A1-D9EBECDB4CF6}"/>
              </a:ext>
            </a:extLst>
          </p:cNvPr>
          <p:cNvSpPr txBox="1"/>
          <p:nvPr/>
        </p:nvSpPr>
        <p:spPr>
          <a:xfrm>
            <a:off x="807571" y="486344"/>
            <a:ext cx="68303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DATOS GENERALES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50B1FE3-F0FD-420E-82A7-B0D2797C99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636" y="1835631"/>
            <a:ext cx="10938727" cy="388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14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7477445-2A55-4652-A5C6-F23F4E0AD269}"/>
              </a:ext>
            </a:extLst>
          </p:cNvPr>
          <p:cNvSpPr txBox="1"/>
          <p:nvPr/>
        </p:nvSpPr>
        <p:spPr>
          <a:xfrm>
            <a:off x="568673" y="106393"/>
            <a:ext cx="10719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CUADRO CONTROL DE POLIZAS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022B283-DE06-409D-B227-72699D31E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487" y="1029723"/>
            <a:ext cx="8594976" cy="558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60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D1CB1DA-A26D-4972-9267-6109E0CBB297}"/>
              </a:ext>
            </a:extLst>
          </p:cNvPr>
          <p:cNvSpPr txBox="1"/>
          <p:nvPr/>
        </p:nvSpPr>
        <p:spPr>
          <a:xfrm>
            <a:off x="568673" y="106393"/>
            <a:ext cx="10719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54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CUADRO CONTROL DE POLIZAS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7B6B2C8-0479-4D85-A140-8251FD7A0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673" y="1261229"/>
            <a:ext cx="10163022" cy="2167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608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DB2FB4F-6A25-4701-90B1-A1B326BA9923}"/>
              </a:ext>
            </a:extLst>
          </p:cNvPr>
          <p:cNvSpPr txBox="1"/>
          <p:nvPr/>
        </p:nvSpPr>
        <p:spPr>
          <a:xfrm>
            <a:off x="586602" y="213970"/>
            <a:ext cx="9373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CRONOGRAMA GENERAL DEL PROYECTO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0AC7ACE7-3E0E-4289-BBED-C5A8D4F585B6}"/>
              </a:ext>
            </a:extLst>
          </p:cNvPr>
          <p:cNvGraphicFramePr>
            <a:graphicFrameLocks noGrp="1"/>
          </p:cNvGraphicFramePr>
          <p:nvPr/>
        </p:nvGraphicFramePr>
        <p:xfrm>
          <a:off x="586601" y="860302"/>
          <a:ext cx="10883502" cy="5540503"/>
        </p:xfrm>
        <a:graphic>
          <a:graphicData uri="http://schemas.openxmlformats.org/drawingml/2006/table">
            <a:tbl>
              <a:tblPr/>
              <a:tblGrid>
                <a:gridCol w="6262335">
                  <a:extLst>
                    <a:ext uri="{9D8B030D-6E8A-4147-A177-3AD203B41FA5}">
                      <a16:colId xmlns:a16="http://schemas.microsoft.com/office/drawing/2014/main" val="417417666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827009453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2237500188"/>
                    </a:ext>
                  </a:extLst>
                </a:gridCol>
                <a:gridCol w="1540389">
                  <a:extLst>
                    <a:ext uri="{9D8B030D-6E8A-4147-A177-3AD203B41FA5}">
                      <a16:colId xmlns:a16="http://schemas.microsoft.com/office/drawing/2014/main" val="2095553569"/>
                    </a:ext>
                  </a:extLst>
                </a:gridCol>
              </a:tblGrid>
              <a:tr h="154246"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Nombre de tarea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Duración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Comienzo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Fin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185728"/>
                  </a:ext>
                </a:extLst>
              </a:tr>
              <a:tr h="93066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CALLE RODAJE, MEJORAMIENTO DE FRANJAS DE SEGURIDAD INCLUYE CANALES Y EL SUMINISTRO E INSTALACIÒN Y PUESTA EN FUNCIONAMIENTO DEL SIS AYUDAS VISUALES DEL AEROPUERTO ALFREDO VÀSQUEZ COBRO DE LETICIA, AMAZONAS (VF)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493.5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</a:t>
                      </a:r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29/10/25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586906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342979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 de la Etapa de Revisiòn de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4563797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PRELIMINARES CANALES, FRAMJAS DE SEGURIDAD Y AYUDAS VISUALES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414968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 HIDROLOGICO E HIDRAULICO INCLUYE DISEÑO HIDRAULICO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96.7 días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456385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SISTEMA DE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5515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PERMISOS Y LICENCIAS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957939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MESAS DE TRABAJO CONCLUSIONES Y ENTREGA FINAL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77.25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26/03/24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5947659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ENTREGA DE CORRECCIONES E INFORMES FINALES HASTA SU APROBACION</a:t>
                      </a:r>
                      <a:endParaRPr lang="es-ES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505718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 Etapa de Revisiòn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79771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NUEVA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28/10/24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7011845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INSTALACIONES ELÉCTRICAS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28/08/24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440370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SEÑALIZACIÓN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30/12/24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30/01/25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937663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OBRAS COMPLEMENTARIAS ASOCIADAS A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6/05/25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0610038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ZONAS DE SEGURIDAD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397.5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744262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SUMINISTRO E INSTALACION LUCES PARA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192.2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5/03/25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7216153"/>
                  </a:ext>
                </a:extLst>
              </a:tr>
              <a:tr h="32033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CANALIZACIONES Y CABLEADO DE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183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29/11/24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15/07/25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8131328"/>
                  </a:ext>
                </a:extLst>
              </a:tr>
              <a:tr h="472917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ESTUDIOS DE PREINVERSIÓN - REVISIÓN, AJUSTE Y/O ACTUALIZACIÓN Y/O COMPLEMENTACIÓN SOBRE LOS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22/06/24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42717"/>
                  </a:ext>
                </a:extLst>
              </a:tr>
              <a:tr h="17403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</a:t>
                      </a:r>
                      <a:r>
                        <a:rPr lang="es-CO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29/10/25</a:t>
                      </a:r>
                      <a:endParaRPr lang="es-CO" sz="8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060" marR="6060" marT="6060" marB="6060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033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33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29EBA83-928B-4E1D-BB16-2337E51504FF}"/>
              </a:ext>
            </a:extLst>
          </p:cNvPr>
          <p:cNvSpPr txBox="1"/>
          <p:nvPr/>
        </p:nvSpPr>
        <p:spPr>
          <a:xfrm>
            <a:off x="281802" y="106394"/>
            <a:ext cx="1191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RESUMEN DE AVANCES-CRONOGRAMA GENERAL DEL PROYECTO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35C5CD69-EBED-47CD-B4CF-80E7F11F0B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421186"/>
              </p:ext>
            </p:extLst>
          </p:nvPr>
        </p:nvGraphicFramePr>
        <p:xfrm>
          <a:off x="1876612" y="629614"/>
          <a:ext cx="7099300" cy="3238500"/>
        </p:xfrm>
        <a:graphic>
          <a:graphicData uri="http://schemas.openxmlformats.org/drawingml/2006/table">
            <a:tbl>
              <a:tblPr/>
              <a:tblGrid>
                <a:gridCol w="787400">
                  <a:extLst>
                    <a:ext uri="{9D8B030D-6E8A-4147-A177-3AD203B41FA5}">
                      <a16:colId xmlns:a16="http://schemas.microsoft.com/office/drawing/2014/main" val="960164605"/>
                    </a:ext>
                  </a:extLst>
                </a:gridCol>
                <a:gridCol w="1130300">
                  <a:extLst>
                    <a:ext uri="{9D8B030D-6E8A-4147-A177-3AD203B41FA5}">
                      <a16:colId xmlns:a16="http://schemas.microsoft.com/office/drawing/2014/main" val="3154558290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397845068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539002397"/>
                    </a:ext>
                  </a:extLst>
                </a:gridCol>
                <a:gridCol w="1054100">
                  <a:extLst>
                    <a:ext uri="{9D8B030D-6E8A-4147-A177-3AD203B41FA5}">
                      <a16:colId xmlns:a16="http://schemas.microsoft.com/office/drawing/2014/main" val="154116348"/>
                    </a:ext>
                  </a:extLst>
                </a:gridCol>
                <a:gridCol w="1003300">
                  <a:extLst>
                    <a:ext uri="{9D8B030D-6E8A-4147-A177-3AD203B41FA5}">
                      <a16:colId xmlns:a16="http://schemas.microsoft.com/office/drawing/2014/main" val="267846637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94814993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CORTE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b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PROGRAMADO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b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DIFERENCIA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VLR PROGRAMADO ACUMULADO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VLR EJECUTADO ACUMULADO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DIFERENCIA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3019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88704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0.13%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0.13%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90679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731965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0.47%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0.47%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696005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0.58%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0.58%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311194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9678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39099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14227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3.75%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91931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01293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99636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5.75%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70539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16252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6/06/2024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6.95%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8581063"/>
                  </a:ext>
                </a:extLst>
              </a:tr>
            </a:tbl>
          </a:graphicData>
        </a:graphic>
      </p:graphicFrame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6E5080B6-6918-4B64-930B-D75616DB7B3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2089931"/>
              </p:ext>
            </p:extLst>
          </p:nvPr>
        </p:nvGraphicFramePr>
        <p:xfrm>
          <a:off x="464708" y="3868114"/>
          <a:ext cx="5371315" cy="28151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6894DAB9-A0FA-4E3F-8E2F-C3786BDC5A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491711"/>
              </p:ext>
            </p:extLst>
          </p:nvPr>
        </p:nvGraphicFramePr>
        <p:xfrm>
          <a:off x="6817285" y="4033341"/>
          <a:ext cx="3832786" cy="1551671"/>
        </p:xfrm>
        <a:graphic>
          <a:graphicData uri="http://schemas.openxmlformats.org/drawingml/2006/table">
            <a:tbl>
              <a:tblPr/>
              <a:tblGrid>
                <a:gridCol w="886689">
                  <a:extLst>
                    <a:ext uri="{9D8B030D-6E8A-4147-A177-3AD203B41FA5}">
                      <a16:colId xmlns:a16="http://schemas.microsoft.com/office/drawing/2014/main" val="244224407"/>
                    </a:ext>
                  </a:extLst>
                </a:gridCol>
                <a:gridCol w="1744776">
                  <a:extLst>
                    <a:ext uri="{9D8B030D-6E8A-4147-A177-3AD203B41FA5}">
                      <a16:colId xmlns:a16="http://schemas.microsoft.com/office/drawing/2014/main" val="3422512936"/>
                    </a:ext>
                  </a:extLst>
                </a:gridCol>
                <a:gridCol w="1201321">
                  <a:extLst>
                    <a:ext uri="{9D8B030D-6E8A-4147-A177-3AD203B41FA5}">
                      <a16:colId xmlns:a16="http://schemas.microsoft.com/office/drawing/2014/main" val="3889556342"/>
                    </a:ext>
                  </a:extLst>
                </a:gridCol>
              </a:tblGrid>
              <a:tr h="77197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ACTIVIDAD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% DE AVANCE DEL VALOR ESTABLECIDA PARA LA ACTIVIDAD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1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% DE AVANCE DE VALOR DEL CONTRATO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75142"/>
                  </a:ext>
                </a:extLst>
              </a:tr>
              <a:tr h="779695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ETAPA DE REVISION DE ESTUDIO Y DISEÑOS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85.00%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6.95%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8318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5861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B0CC83D-2D9C-47FF-BBA0-8DF6B2ED9192}"/>
              </a:ext>
            </a:extLst>
          </p:cNvPr>
          <p:cNvSpPr txBox="1"/>
          <p:nvPr/>
        </p:nvSpPr>
        <p:spPr>
          <a:xfrm>
            <a:off x="514350" y="190500"/>
            <a:ext cx="11096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RESUMEN DE AVANCES-CRONOGRAMA ETAPA REVISION DE ESTUDIOS Y DISEÑOS.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151714ED-44B6-467D-888C-D4A4AB63E2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653270"/>
              </p:ext>
            </p:extLst>
          </p:nvPr>
        </p:nvGraphicFramePr>
        <p:xfrm>
          <a:off x="753035" y="1144607"/>
          <a:ext cx="6705600" cy="5454855"/>
        </p:xfrm>
        <a:graphic>
          <a:graphicData uri="http://schemas.openxmlformats.org/drawingml/2006/table">
            <a:tbl>
              <a:tblPr/>
              <a:tblGrid>
                <a:gridCol w="2963731">
                  <a:extLst>
                    <a:ext uri="{9D8B030D-6E8A-4147-A177-3AD203B41FA5}">
                      <a16:colId xmlns:a16="http://schemas.microsoft.com/office/drawing/2014/main" val="926035235"/>
                    </a:ext>
                  </a:extLst>
                </a:gridCol>
                <a:gridCol w="729010">
                  <a:extLst>
                    <a:ext uri="{9D8B030D-6E8A-4147-A177-3AD203B41FA5}">
                      <a16:colId xmlns:a16="http://schemas.microsoft.com/office/drawing/2014/main" val="4073567251"/>
                    </a:ext>
                  </a:extLst>
                </a:gridCol>
                <a:gridCol w="729010">
                  <a:extLst>
                    <a:ext uri="{9D8B030D-6E8A-4147-A177-3AD203B41FA5}">
                      <a16:colId xmlns:a16="http://schemas.microsoft.com/office/drawing/2014/main" val="4160869601"/>
                    </a:ext>
                  </a:extLst>
                </a:gridCol>
                <a:gridCol w="838020">
                  <a:extLst>
                    <a:ext uri="{9D8B030D-6E8A-4147-A177-3AD203B41FA5}">
                      <a16:colId xmlns:a16="http://schemas.microsoft.com/office/drawing/2014/main" val="3575423080"/>
                    </a:ext>
                  </a:extLst>
                </a:gridCol>
                <a:gridCol w="783516">
                  <a:extLst>
                    <a:ext uri="{9D8B030D-6E8A-4147-A177-3AD203B41FA5}">
                      <a16:colId xmlns:a16="http://schemas.microsoft.com/office/drawing/2014/main" val="913283082"/>
                    </a:ext>
                  </a:extLst>
                </a:gridCol>
                <a:gridCol w="662313">
                  <a:extLst>
                    <a:ext uri="{9D8B030D-6E8A-4147-A177-3AD203B41FA5}">
                      <a16:colId xmlns:a16="http://schemas.microsoft.com/office/drawing/2014/main" val="1556501939"/>
                    </a:ext>
                  </a:extLst>
                </a:gridCol>
              </a:tblGrid>
              <a:tr h="128645"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Nombre de tarea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Duración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Comienzo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Fin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% Ejecutado</a:t>
                      </a:r>
                      <a:endParaRPr lang="es-CO" sz="7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700" dirty="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% Programado</a:t>
                      </a:r>
                      <a:endParaRPr lang="es-CO" sz="700" dirty="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0916544"/>
                  </a:ext>
                </a:extLst>
              </a:tr>
              <a:tr h="807506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CALLE RODAJE, MEJORAMIENTO DE FRANJAS DE SEGURIDAD INCLUYE CANALES Y EL SUMINISTRO E INSTALACIÒN Y PUESTA EN FUNCIONAMIENTO DEL SIS AYUDAS VISUALES DEL AEROPUERTO ALFREDO VÀSQUEZ COBRO DE LETICIA, AMAZONAS (VF)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493.5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235916"/>
                  </a:ext>
                </a:extLst>
              </a:tr>
              <a:tr h="14520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0016675"/>
                  </a:ext>
                </a:extLst>
              </a:tr>
              <a:tr h="152912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ETAPA DE REVISION DE ESTUDIO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85%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255959"/>
                  </a:ext>
                </a:extLst>
              </a:tr>
              <a:tr h="277663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Inicio de la Etapa de Revisiòn de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987111"/>
                  </a:ext>
                </a:extLst>
              </a:tr>
              <a:tr h="27766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PRELIMINARES CANALES, FRAMJAS DE SEGURIDAD Y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5335101"/>
                  </a:ext>
                </a:extLst>
              </a:tr>
              <a:tr h="27766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ESTUDIO HIDROLOGICO E HIDRAULICO INCLUYE DISEÑO HIDRAULICO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83%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689243"/>
                  </a:ext>
                </a:extLst>
              </a:tr>
              <a:tr h="105079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SISTEMA DE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1268596"/>
                  </a:ext>
                </a:extLst>
              </a:tr>
              <a:tr h="14520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PERMISOS Y LICENCIAS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95%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61%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455102"/>
                  </a:ext>
                </a:extLst>
              </a:tr>
              <a:tr h="27766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MESAS DE TRABAJO CONCLUSIONES Y ENTREGA FINAL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77.25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26/03/24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9979877"/>
                  </a:ext>
                </a:extLst>
              </a:tr>
              <a:tr h="277663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ENTREGA DE CORRECCIONES E INFORMES FINALES HASTA SU APROBACION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27%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27%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4899322"/>
                  </a:ext>
                </a:extLst>
              </a:tr>
              <a:tr h="145203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 Etapa de Revisiòn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611326"/>
                  </a:ext>
                </a:extLst>
              </a:tr>
              <a:tr h="14520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NUEVA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28/10/24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476102"/>
                  </a:ext>
                </a:extLst>
              </a:tr>
              <a:tr h="27766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INSTALACIONES ELÉCTRICAS CALLE DE RODAJE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124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28/08/24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6752158"/>
                  </a:ext>
                </a:extLst>
              </a:tr>
              <a:tr h="14520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SEÑALIZACIÓN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30/12/24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30/01/25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3991374"/>
                  </a:ext>
                </a:extLst>
              </a:tr>
              <a:tr h="27766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OBRAS COMPLEMENTARIAS ASOCIADAS A CALLE DE RODAJE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29/01/25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6/05/25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160552"/>
                  </a:ext>
                </a:extLst>
              </a:tr>
              <a:tr h="14520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CONSTRUCCIÓN ZONAS DE SEGURIDAD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397.5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3574047"/>
                  </a:ext>
                </a:extLst>
              </a:tr>
              <a:tr h="27766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SUMINISTRO E INSTALACION LUCES PARA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192.2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5/03/25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28/10/25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948140"/>
                  </a:ext>
                </a:extLst>
              </a:tr>
              <a:tr h="277663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CANALIZACIONES Y CABLEADO DE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183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29/11/24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15/07/25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04628"/>
                  </a:ext>
                </a:extLst>
              </a:tr>
              <a:tr h="542585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ESTUDIOS DE PREINVERSIÓN - REVISIÓN, AJUSTE Y/O ACTUALIZACIÓN Y/O COMPLEMENTACIÓN SOBRE LOS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22/06/24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28/06/24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1210622"/>
                  </a:ext>
                </a:extLst>
              </a:tr>
              <a:tr h="145203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FIN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29/10/25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864" marR="5864" marT="5864" marB="5864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2742272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4E939819-93EE-4F27-8033-1872942B2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6543588"/>
              </p:ext>
            </p:extLst>
          </p:nvPr>
        </p:nvGraphicFramePr>
        <p:xfrm>
          <a:off x="8563255" y="3226846"/>
          <a:ext cx="2875710" cy="1318260"/>
        </p:xfrm>
        <a:graphic>
          <a:graphicData uri="http://schemas.openxmlformats.org/drawingml/2006/table">
            <a:tbl>
              <a:tblPr/>
              <a:tblGrid>
                <a:gridCol w="1466048">
                  <a:extLst>
                    <a:ext uri="{9D8B030D-6E8A-4147-A177-3AD203B41FA5}">
                      <a16:colId xmlns:a16="http://schemas.microsoft.com/office/drawing/2014/main" val="4004084674"/>
                    </a:ext>
                  </a:extLst>
                </a:gridCol>
                <a:gridCol w="1409662">
                  <a:extLst>
                    <a:ext uri="{9D8B030D-6E8A-4147-A177-3AD203B41FA5}">
                      <a16:colId xmlns:a16="http://schemas.microsoft.com/office/drawing/2014/main" val="2822006131"/>
                    </a:ext>
                  </a:extLst>
                </a:gridCol>
              </a:tblGrid>
              <a:tr h="89071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PROGRAMADO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72752"/>
                  </a:ext>
                </a:extLst>
              </a:tr>
              <a:tr h="427544"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62872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4321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>
            <a:extLst>
              <a:ext uri="{FF2B5EF4-FFF2-40B4-BE49-F238E27FC236}">
                <a16:creationId xmlns:a16="http://schemas.microsoft.com/office/drawing/2014/main" id="{07A4F2B1-FCCF-45A1-9FA2-1B59ADABB68C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168879543"/>
              </p:ext>
            </p:extLst>
          </p:nvPr>
        </p:nvGraphicFramePr>
        <p:xfrm>
          <a:off x="593725" y="1057835"/>
          <a:ext cx="8514415" cy="4542223"/>
        </p:xfrm>
        <a:graphic>
          <a:graphicData uri="http://schemas.openxmlformats.org/drawingml/2006/table">
            <a:tbl>
              <a:tblPr/>
              <a:tblGrid>
                <a:gridCol w="3527402">
                  <a:extLst>
                    <a:ext uri="{9D8B030D-6E8A-4147-A177-3AD203B41FA5}">
                      <a16:colId xmlns:a16="http://schemas.microsoft.com/office/drawing/2014/main" val="581288853"/>
                    </a:ext>
                  </a:extLst>
                </a:gridCol>
                <a:gridCol w="867659">
                  <a:extLst>
                    <a:ext uri="{9D8B030D-6E8A-4147-A177-3AD203B41FA5}">
                      <a16:colId xmlns:a16="http://schemas.microsoft.com/office/drawing/2014/main" val="2594561920"/>
                    </a:ext>
                  </a:extLst>
                </a:gridCol>
                <a:gridCol w="867659">
                  <a:extLst>
                    <a:ext uri="{9D8B030D-6E8A-4147-A177-3AD203B41FA5}">
                      <a16:colId xmlns:a16="http://schemas.microsoft.com/office/drawing/2014/main" val="1256472918"/>
                    </a:ext>
                  </a:extLst>
                </a:gridCol>
                <a:gridCol w="997402">
                  <a:extLst>
                    <a:ext uri="{9D8B030D-6E8A-4147-A177-3AD203B41FA5}">
                      <a16:colId xmlns:a16="http://schemas.microsoft.com/office/drawing/2014/main" val="468301313"/>
                    </a:ext>
                  </a:extLst>
                </a:gridCol>
                <a:gridCol w="932531">
                  <a:extLst>
                    <a:ext uri="{9D8B030D-6E8A-4147-A177-3AD203B41FA5}">
                      <a16:colId xmlns:a16="http://schemas.microsoft.com/office/drawing/2014/main" val="352818544"/>
                    </a:ext>
                  </a:extLst>
                </a:gridCol>
                <a:gridCol w="1321762">
                  <a:extLst>
                    <a:ext uri="{9D8B030D-6E8A-4147-A177-3AD203B41FA5}">
                      <a16:colId xmlns:a16="http://schemas.microsoft.com/office/drawing/2014/main" val="3992583798"/>
                    </a:ext>
                  </a:extLst>
                </a:gridCol>
              </a:tblGrid>
              <a:tr h="204042"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Nombre de tarea</a:t>
                      </a:r>
                      <a:endParaRPr lang="es-CO" sz="8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Duración</a:t>
                      </a:r>
                      <a:endParaRPr lang="es-CO" sz="8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Comienzo</a:t>
                      </a:r>
                      <a:endParaRPr lang="es-CO" sz="8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Fin</a:t>
                      </a:r>
                      <a:endParaRPr lang="es-CO" sz="8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% Ejecutado</a:t>
                      </a:r>
                      <a:endParaRPr lang="es-CO" sz="8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363636"/>
                          </a:solidFill>
                          <a:effectLst/>
                          <a:latin typeface="Segoe UI" panose="020B0502040204020203" pitchFamily="34" charset="0"/>
                        </a:rPr>
                        <a:t>% Progamado</a:t>
                      </a:r>
                      <a:endParaRPr lang="es-CO" sz="800"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3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9242080"/>
                  </a:ext>
                </a:extLst>
              </a:tr>
              <a:tr h="234770">
                <a:tc>
                  <a:txBody>
                    <a:bodyPr/>
                    <a:lstStyle/>
                    <a:p>
                      <a:r>
                        <a:rPr lang="es-ES" sz="9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ETAPA DE REVISION DE ESTUDIO Y DISEÑOS</a:t>
                      </a:r>
                      <a:endParaRPr lang="es-ES" sz="9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9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96.9 días</a:t>
                      </a:r>
                      <a:endParaRPr lang="es-CO" sz="9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9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9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9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9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85%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002289"/>
                  </a:ext>
                </a:extLst>
              </a:tr>
              <a:tr h="215206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Inicio de la Etapa de Revisiòn de Estudios y Diseños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9557248"/>
                  </a:ext>
                </a:extLst>
              </a:tr>
              <a:tr h="410847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PRELIMINARES CANALES, FRAMJAS DE SEGURIDAD Y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5889076"/>
                  </a:ext>
                </a:extLst>
              </a:tr>
              <a:tr h="201328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1. TOPOGRAFÌA (PLANIMETRÌA Y ALTIMETRÌA)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446373"/>
                  </a:ext>
                </a:extLst>
              </a:tr>
              <a:tr h="410847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2. TOMA DE MUESTRAS Y ENSAYOS DE LABORATORIO FRANJAS DE SEGURIDAD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29/05/24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9466729"/>
                  </a:ext>
                </a:extLst>
              </a:tr>
              <a:tr h="410847">
                <a:tc>
                  <a:txBody>
                    <a:bodyPr/>
                    <a:lstStyle/>
                    <a:p>
                      <a:r>
                        <a:rPr lang="es-ES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ESTUDIO HIDROLOGICO E HIDRAULICO INCLUYE DISEÑO HIDRAULICO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96.7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83%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681474"/>
                  </a:ext>
                </a:extLst>
              </a:tr>
              <a:tr h="410847"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1. RECOLECCION DE INFORMACIÒN HIDRAULICA E HIDROLOGICA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60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jue 29/02/24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mié 15/05/24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734231"/>
                  </a:ext>
                </a:extLst>
              </a:tr>
              <a:tr h="410847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2. CALCULO Y DISEÑO DE ESTRUCTURAS HIDRAULICAS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mar 7/05/24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7/06/24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99%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98%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2632817"/>
                  </a:ext>
                </a:extLst>
              </a:tr>
              <a:tr h="215206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3. EDICION DE INFORME DE DISEÑO HIDRAULICO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31/05/24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102774"/>
                  </a:ext>
                </a:extLst>
              </a:tr>
              <a:tr h="215206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SISTEMA DE AYUDAS VISUALES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82.9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655309"/>
                  </a:ext>
                </a:extLst>
              </a:tr>
              <a:tr h="410847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1. INVENTARIO DE LUCES, AYUDAS VISUALES Y ELEMENTOS ELECTRICOS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18/03/24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30/03/24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550757"/>
                  </a:ext>
                </a:extLst>
              </a:tr>
              <a:tr h="410847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2. DESARROLLO INGENIERIA DE DETALLE AYUDAS VISUALES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73.9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lun 1/04/24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342565"/>
                  </a:ext>
                </a:extLst>
              </a:tr>
              <a:tr h="144291"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PERMISOS Y LICENCIAS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95%</a:t>
                      </a:r>
                      <a:endParaRPr lang="es-CO" sz="10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61%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73505"/>
                  </a:ext>
                </a:extLst>
              </a:tr>
              <a:tr h="215206">
                <a:tc>
                  <a:txBody>
                    <a:bodyPr/>
                    <a:lstStyle/>
                    <a:p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1. SOLICITUD PERMISO DE CONSTRUCCION</a:t>
                      </a:r>
                      <a:endParaRPr lang="es-ES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 días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vie 3/05/24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O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sáb 29/06/24</a:t>
                      </a:r>
                      <a:endParaRPr lang="es-CO" sz="80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33.3%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61%</a:t>
                      </a:r>
                      <a:endParaRPr lang="es-CO" sz="100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65" marR="6465" marT="6465" marB="6465" anchor="ctr">
                    <a:lnL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1BB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366187"/>
                  </a:ext>
                </a:extLst>
              </a:tr>
            </a:tbl>
          </a:graphicData>
        </a:graphic>
      </p:graphicFrame>
      <p:sp>
        <p:nvSpPr>
          <p:cNvPr id="7" name="CuadroTexto 6">
            <a:extLst>
              <a:ext uri="{FF2B5EF4-FFF2-40B4-BE49-F238E27FC236}">
                <a16:creationId xmlns:a16="http://schemas.microsoft.com/office/drawing/2014/main" id="{CE5FE2CC-13D7-42B8-868B-9C60024EB886}"/>
              </a:ext>
            </a:extLst>
          </p:cNvPr>
          <p:cNvSpPr txBox="1"/>
          <p:nvPr/>
        </p:nvSpPr>
        <p:spPr>
          <a:xfrm>
            <a:off x="593725" y="255058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8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DETALLADO DE AVANCES-CRONOGRAMA ETAPA REVISION DE ESTUDIOS Y DISEÑOS.</a:t>
            </a:r>
          </a:p>
        </p:txBody>
      </p:sp>
    </p:spTree>
    <p:extLst>
      <p:ext uri="{BB962C8B-B14F-4D97-AF65-F5344CB8AC3E}">
        <p14:creationId xmlns:p14="http://schemas.microsoft.com/office/powerpoint/2010/main" val="862254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6F17EF9-77EB-42BF-9749-2B162BB20941}"/>
              </a:ext>
            </a:extLst>
          </p:cNvPr>
          <p:cNvSpPr txBox="1"/>
          <p:nvPr/>
        </p:nvSpPr>
        <p:spPr>
          <a:xfrm>
            <a:off x="586602" y="213970"/>
            <a:ext cx="9373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BALANCE FINACIERO DEL PROYECTO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8E465827-511F-4221-85DB-F7FDF6007F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154627"/>
              </p:ext>
            </p:extLst>
          </p:nvPr>
        </p:nvGraphicFramePr>
        <p:xfrm>
          <a:off x="586602" y="900295"/>
          <a:ext cx="10305988" cy="5291954"/>
        </p:xfrm>
        <a:graphic>
          <a:graphicData uri="http://schemas.openxmlformats.org/drawingml/2006/table">
            <a:tbl>
              <a:tblPr/>
              <a:tblGrid>
                <a:gridCol w="3740484">
                  <a:extLst>
                    <a:ext uri="{9D8B030D-6E8A-4147-A177-3AD203B41FA5}">
                      <a16:colId xmlns:a16="http://schemas.microsoft.com/office/drawing/2014/main" val="3583767490"/>
                    </a:ext>
                  </a:extLst>
                </a:gridCol>
                <a:gridCol w="1141385">
                  <a:extLst>
                    <a:ext uri="{9D8B030D-6E8A-4147-A177-3AD203B41FA5}">
                      <a16:colId xmlns:a16="http://schemas.microsoft.com/office/drawing/2014/main" val="1936614360"/>
                    </a:ext>
                  </a:extLst>
                </a:gridCol>
                <a:gridCol w="1113050">
                  <a:extLst>
                    <a:ext uri="{9D8B030D-6E8A-4147-A177-3AD203B41FA5}">
                      <a16:colId xmlns:a16="http://schemas.microsoft.com/office/drawing/2014/main" val="2678314957"/>
                    </a:ext>
                  </a:extLst>
                </a:gridCol>
                <a:gridCol w="1052408">
                  <a:extLst>
                    <a:ext uri="{9D8B030D-6E8A-4147-A177-3AD203B41FA5}">
                      <a16:colId xmlns:a16="http://schemas.microsoft.com/office/drawing/2014/main" val="171082375"/>
                    </a:ext>
                  </a:extLst>
                </a:gridCol>
                <a:gridCol w="1242602">
                  <a:extLst>
                    <a:ext uri="{9D8B030D-6E8A-4147-A177-3AD203B41FA5}">
                      <a16:colId xmlns:a16="http://schemas.microsoft.com/office/drawing/2014/main" val="716826218"/>
                    </a:ext>
                  </a:extLst>
                </a:gridCol>
                <a:gridCol w="786136">
                  <a:extLst>
                    <a:ext uri="{9D8B030D-6E8A-4147-A177-3AD203B41FA5}">
                      <a16:colId xmlns:a16="http://schemas.microsoft.com/office/drawing/2014/main" val="600378773"/>
                    </a:ext>
                  </a:extLst>
                </a:gridCol>
                <a:gridCol w="1229923">
                  <a:extLst>
                    <a:ext uri="{9D8B030D-6E8A-4147-A177-3AD203B41FA5}">
                      <a16:colId xmlns:a16="http://schemas.microsoft.com/office/drawing/2014/main" val="4224852734"/>
                    </a:ext>
                  </a:extLst>
                </a:gridCol>
              </a:tblGrid>
              <a:tr h="427812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es-CO" sz="14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BALANCE FINANCIERO DELCOTRATO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8010746"/>
                  </a:ext>
                </a:extLst>
              </a:tr>
              <a:tr h="372960"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CONTRATADO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ANTICIPO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32.34%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13,777,529,255 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906169"/>
                  </a:ext>
                </a:extLst>
              </a:tr>
              <a:tr h="190423"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83" marR="6583" marT="658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2430574"/>
                  </a:ext>
                </a:extLst>
              </a:tr>
              <a:tr h="59135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GRANDES PARTIFAS DE PAGO(GPP)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BRUTO COBRADO EN LAS ACTAS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AMORTIZADO ANTICIPO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RETENCIONES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PAGADO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POR COBRAR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8937093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NUEVA CALLE DE RODAJE (INCLUYE A.I.U) (A)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3,722,574,383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3,722,574,383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6794244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INSTALACIONES ELÈCTRICAS CALLE DE RODAJE (INCLUYE A.I.U) (B)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643,785,000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643,785,000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8290364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SEÑELIZACIÒN CALLE DE RODAJE (INCLUYE A.I.U) (C)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82,371,301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82,371,301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473700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OBRAS COMPLEMENTARIAS ASOCIADAS A CALLE DE RODAJE (INCLUYE A.I.U) (D)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331,611,406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331,611,406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8411783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CONSTRUCCIÒN ZONAS DE SEGURIDAD (INCLUYE A.I.U) (E)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29,821,663,000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29,821,663,000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6007645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SUMINISTRO E INSTALACIÒN LUCES PARA AYUDAS VISUALES (INCLUYE A.I.U) (F)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3,046,572,910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3,046,572,910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3262012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CANALIZACIONES Y CABLEADO DE AYUDAS VISUALES (INCLUYE A.I.U) (G)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4,830,810,000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4,830,810,000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1818482"/>
                  </a:ext>
                </a:extLst>
              </a:tr>
              <a:tr h="555498">
                <a:tc>
                  <a:txBody>
                    <a:bodyPr/>
                    <a:lstStyle/>
                    <a:p>
                      <a:pPr algn="l" fontAlgn="ctr"/>
                      <a:r>
                        <a:rPr lang="es-ES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ESTUDIOS DE PREINVERSIÒN-REVISIÒN-AJUSTE Y/O ACTUALIZACIÒN Y/O  COMPLEMENTACIÒN SOBRE LOS ESTUDIOS Y DISEÑOS (INCLUYE A.I.U) (H)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122,000,000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83" marR="6583" marT="65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122,000,000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1052139"/>
                  </a:ext>
                </a:extLst>
              </a:tr>
              <a:tr h="394238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</a:t>
                      </a:r>
                      <a:b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(A+B+C+D+E+F+G)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-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42,601,388,000 </a:t>
                      </a:r>
                    </a:p>
                  </a:txBody>
                  <a:tcPr marL="6583" marR="6583" marT="6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13956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32303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E378451D-C832-4EC5-B091-B006B487A07D}"/>
              </a:ext>
            </a:extLst>
          </p:cNvPr>
          <p:cNvSpPr txBox="1"/>
          <p:nvPr/>
        </p:nvSpPr>
        <p:spPr>
          <a:xfrm>
            <a:off x="586602" y="213970"/>
            <a:ext cx="93731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AVANCE </a:t>
            </a:r>
          </a:p>
          <a:p>
            <a:r>
              <a:rPr lang="es-CO" sz="3600" b="1" spc="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FINACIERO DEL PROYECTO</a:t>
            </a:r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10213F09-CBF8-42D9-90D6-0EC69DF6721D}"/>
              </a:ext>
            </a:extLst>
          </p:cNvPr>
          <p:cNvGraphicFramePr>
            <a:graphicFrameLocks noGrp="1"/>
          </p:cNvGraphicFramePr>
          <p:nvPr/>
        </p:nvGraphicFramePr>
        <p:xfrm>
          <a:off x="586602" y="1590189"/>
          <a:ext cx="10382248" cy="1966715"/>
        </p:xfrm>
        <a:graphic>
          <a:graphicData uri="http://schemas.openxmlformats.org/drawingml/2006/table">
            <a:tbl>
              <a:tblPr/>
              <a:tblGrid>
                <a:gridCol w="359331">
                  <a:extLst>
                    <a:ext uri="{9D8B030D-6E8A-4147-A177-3AD203B41FA5}">
                      <a16:colId xmlns:a16="http://schemas.microsoft.com/office/drawing/2014/main" val="2733602355"/>
                    </a:ext>
                  </a:extLst>
                </a:gridCol>
                <a:gridCol w="2491356">
                  <a:extLst>
                    <a:ext uri="{9D8B030D-6E8A-4147-A177-3AD203B41FA5}">
                      <a16:colId xmlns:a16="http://schemas.microsoft.com/office/drawing/2014/main" val="192144841"/>
                    </a:ext>
                  </a:extLst>
                </a:gridCol>
                <a:gridCol w="754593">
                  <a:extLst>
                    <a:ext uri="{9D8B030D-6E8A-4147-A177-3AD203B41FA5}">
                      <a16:colId xmlns:a16="http://schemas.microsoft.com/office/drawing/2014/main" val="2313375081"/>
                    </a:ext>
                  </a:extLst>
                </a:gridCol>
                <a:gridCol w="388077">
                  <a:extLst>
                    <a:ext uri="{9D8B030D-6E8A-4147-A177-3AD203B41FA5}">
                      <a16:colId xmlns:a16="http://schemas.microsoft.com/office/drawing/2014/main" val="4255948781"/>
                    </a:ext>
                  </a:extLst>
                </a:gridCol>
                <a:gridCol w="747407">
                  <a:extLst>
                    <a:ext uri="{9D8B030D-6E8A-4147-A177-3AD203B41FA5}">
                      <a16:colId xmlns:a16="http://schemas.microsoft.com/office/drawing/2014/main" val="3171474212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99658777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1115716728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94033286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2042517561"/>
                    </a:ext>
                  </a:extLst>
                </a:gridCol>
                <a:gridCol w="761780">
                  <a:extLst>
                    <a:ext uri="{9D8B030D-6E8A-4147-A177-3AD203B41FA5}">
                      <a16:colId xmlns:a16="http://schemas.microsoft.com/office/drawing/2014/main" val="766373016"/>
                    </a:ext>
                  </a:extLst>
                </a:gridCol>
                <a:gridCol w="874370">
                  <a:extLst>
                    <a:ext uri="{9D8B030D-6E8A-4147-A177-3AD203B41FA5}">
                      <a16:colId xmlns:a16="http://schemas.microsoft.com/office/drawing/2014/main" val="2345164043"/>
                    </a:ext>
                  </a:extLst>
                </a:gridCol>
                <a:gridCol w="958214">
                  <a:extLst>
                    <a:ext uri="{9D8B030D-6E8A-4147-A177-3AD203B41FA5}">
                      <a16:colId xmlns:a16="http://schemas.microsoft.com/office/drawing/2014/main" val="1730674069"/>
                    </a:ext>
                  </a:extLst>
                </a:gridCol>
              </a:tblGrid>
              <a:tr h="312718"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es-CO" sz="13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AVANCE FINANCIERO DEL CONTRATO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340708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0847118"/>
                  </a:ext>
                </a:extLst>
              </a:tr>
              <a:tr h="150105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PROGRAMADO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EJECUTAOD VS PROGRAMADO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5200720"/>
                  </a:ext>
                </a:extLst>
              </a:tr>
              <a:tr h="312718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DIFERENCIA</a:t>
                      </a:r>
                    </a:p>
                  </a:txBody>
                  <a:tcPr marL="6254" marR="6254" marT="62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PROGRAMADO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8057165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l" fontAlgn="b"/>
                      <a:endParaRPr lang="es-CO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254" marR="6254" marT="625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125054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1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febrero de 2024 al 28 de marzo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0498856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2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marzo de 2024 al 28 de abril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7207983"/>
                  </a:ext>
                </a:extLst>
              </a:tr>
              <a:tr h="15635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3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abril de 2024 al 28 de mayo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-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2583186"/>
                  </a:ext>
                </a:extLst>
              </a:tr>
              <a:tr h="20639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mayo de 2024 al 28 de junio de 2024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122,000,000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0.29%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122,000,000 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0.29%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254" marR="6254" marT="625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254" marR="6254" marT="625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0782203"/>
                  </a:ext>
                </a:extLst>
              </a:tr>
            </a:tbl>
          </a:graphicData>
        </a:graphic>
      </p:graphicFrame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BCC6CBEE-C672-43D3-8434-C03A7737817D}"/>
              </a:ext>
            </a:extLst>
          </p:cNvPr>
          <p:cNvGraphicFramePr>
            <a:graphicFrameLocks/>
          </p:cNvGraphicFramePr>
          <p:nvPr/>
        </p:nvGraphicFramePr>
        <p:xfrm>
          <a:off x="851647" y="3836893"/>
          <a:ext cx="4186518" cy="25835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Gráfico 17">
            <a:extLst>
              <a:ext uri="{FF2B5EF4-FFF2-40B4-BE49-F238E27FC236}">
                <a16:creationId xmlns:a16="http://schemas.microsoft.com/office/drawing/2014/main" id="{EFD902C4-20AC-4E92-AC5F-4EEB1B835F42}"/>
              </a:ext>
            </a:extLst>
          </p:cNvPr>
          <p:cNvGraphicFramePr>
            <a:graphicFrameLocks/>
          </p:cNvGraphicFramePr>
          <p:nvPr/>
        </p:nvGraphicFramePr>
        <p:xfrm>
          <a:off x="6006353" y="3885193"/>
          <a:ext cx="4669971" cy="25608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66937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Marcador de contenido 4">
            <a:extLst>
              <a:ext uri="{FF2B5EF4-FFF2-40B4-BE49-F238E27FC236}">
                <a16:creationId xmlns:a16="http://schemas.microsoft.com/office/drawing/2014/main" id="{24823640-A574-4AF4-B168-77EAD20ACF67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441144628"/>
              </p:ext>
            </p:extLst>
          </p:nvPr>
        </p:nvGraphicFramePr>
        <p:xfrm>
          <a:off x="1249680" y="1546860"/>
          <a:ext cx="9113523" cy="3621639"/>
        </p:xfrm>
        <a:graphic>
          <a:graphicData uri="http://schemas.openxmlformats.org/drawingml/2006/table">
            <a:tbl>
              <a:tblPr/>
              <a:tblGrid>
                <a:gridCol w="731422">
                  <a:extLst>
                    <a:ext uri="{9D8B030D-6E8A-4147-A177-3AD203B41FA5}">
                      <a16:colId xmlns:a16="http://schemas.microsoft.com/office/drawing/2014/main" val="1114165922"/>
                    </a:ext>
                  </a:extLst>
                </a:gridCol>
                <a:gridCol w="1857812">
                  <a:extLst>
                    <a:ext uri="{9D8B030D-6E8A-4147-A177-3AD203B41FA5}">
                      <a16:colId xmlns:a16="http://schemas.microsoft.com/office/drawing/2014/main" val="2103088440"/>
                    </a:ext>
                  </a:extLst>
                </a:gridCol>
                <a:gridCol w="760679">
                  <a:extLst>
                    <a:ext uri="{9D8B030D-6E8A-4147-A177-3AD203B41FA5}">
                      <a16:colId xmlns:a16="http://schemas.microsoft.com/office/drawing/2014/main" val="1179219328"/>
                    </a:ext>
                  </a:extLst>
                </a:gridCol>
                <a:gridCol w="702166">
                  <a:extLst>
                    <a:ext uri="{9D8B030D-6E8A-4147-A177-3AD203B41FA5}">
                      <a16:colId xmlns:a16="http://schemas.microsoft.com/office/drawing/2014/main" val="618893144"/>
                    </a:ext>
                  </a:extLst>
                </a:gridCol>
                <a:gridCol w="906964">
                  <a:extLst>
                    <a:ext uri="{9D8B030D-6E8A-4147-A177-3AD203B41FA5}">
                      <a16:colId xmlns:a16="http://schemas.microsoft.com/office/drawing/2014/main" val="1344484471"/>
                    </a:ext>
                  </a:extLst>
                </a:gridCol>
                <a:gridCol w="526624">
                  <a:extLst>
                    <a:ext uri="{9D8B030D-6E8A-4147-A177-3AD203B41FA5}">
                      <a16:colId xmlns:a16="http://schemas.microsoft.com/office/drawing/2014/main" val="2057819298"/>
                    </a:ext>
                  </a:extLst>
                </a:gridCol>
                <a:gridCol w="906964">
                  <a:extLst>
                    <a:ext uri="{9D8B030D-6E8A-4147-A177-3AD203B41FA5}">
                      <a16:colId xmlns:a16="http://schemas.microsoft.com/office/drawing/2014/main" val="978921383"/>
                    </a:ext>
                  </a:extLst>
                </a:gridCol>
                <a:gridCol w="906964">
                  <a:extLst>
                    <a:ext uri="{9D8B030D-6E8A-4147-A177-3AD203B41FA5}">
                      <a16:colId xmlns:a16="http://schemas.microsoft.com/office/drawing/2014/main" val="3579213770"/>
                    </a:ext>
                  </a:extLst>
                </a:gridCol>
                <a:gridCol w="906964">
                  <a:extLst>
                    <a:ext uri="{9D8B030D-6E8A-4147-A177-3AD203B41FA5}">
                      <a16:colId xmlns:a16="http://schemas.microsoft.com/office/drawing/2014/main" val="3499721805"/>
                    </a:ext>
                  </a:extLst>
                </a:gridCol>
                <a:gridCol w="906964">
                  <a:extLst>
                    <a:ext uri="{9D8B030D-6E8A-4147-A177-3AD203B41FA5}">
                      <a16:colId xmlns:a16="http://schemas.microsoft.com/office/drawing/2014/main" val="916493823"/>
                    </a:ext>
                  </a:extLst>
                </a:gridCol>
              </a:tblGrid>
              <a:tr h="351699">
                <a:tc gridSpan="10">
                  <a:txBody>
                    <a:bodyPr/>
                    <a:lstStyle/>
                    <a:p>
                      <a:pPr algn="ctr" rtl="0" fontAlgn="ctr"/>
                      <a:r>
                        <a:rPr lang="es-ES" sz="11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AVANCE FINANCIERO DEL CONTRATO FACTURACION VS PAGOS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7278819"/>
                  </a:ext>
                </a:extLst>
              </a:tr>
              <a:tr h="489867"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9667399"/>
                  </a:ext>
                </a:extLst>
              </a:tr>
              <a:tr h="240474">
                <a:tc>
                  <a:txBody>
                    <a:bodyPr/>
                    <a:lstStyle/>
                    <a:p>
                      <a:pPr algn="l" fontAlgn="b"/>
                      <a:endParaRPr lang="es-CO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rtl="0" fontAlgn="b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FACTURADO</a:t>
                      </a:r>
                    </a:p>
                  </a:txBody>
                  <a:tcPr marL="6538" marR="6538" marT="653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0" fontAlgn="b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PAGADO</a:t>
                      </a:r>
                    </a:p>
                  </a:txBody>
                  <a:tcPr marL="6538" marR="6538" marT="653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8300677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algn="l" fontAlgn="b"/>
                      <a:endParaRPr lang="es-CO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538" marR="6538" marT="653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</a:t>
                      </a:r>
                    </a:p>
                  </a:txBody>
                  <a:tcPr marL="6538" marR="6538" marT="653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ACUMULADO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5120204"/>
                  </a:ext>
                </a:extLst>
              </a:tr>
              <a:tr h="489867">
                <a:tc>
                  <a:txBody>
                    <a:bodyPr/>
                    <a:lstStyle/>
                    <a:p>
                      <a:pPr algn="l" fontAlgn="b"/>
                      <a:r>
                        <a:rPr lang="es-CO" sz="15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538" marR="6538" marT="653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C2E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538" marR="6538" marT="653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valor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%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90927"/>
                  </a:ext>
                </a:extLst>
              </a:tr>
              <a:tr h="4019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1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febrero de 2024 al 28 de marzo de 2024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1804165"/>
                  </a:ext>
                </a:extLst>
              </a:tr>
              <a:tr h="4019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2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marzo de 2024 al 28 de abril de 2024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5867684"/>
                  </a:ext>
                </a:extLst>
              </a:tr>
              <a:tr h="4019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3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abril de 2024 al 28 de mayo de 2024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CO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538" marR="6538" marT="6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1870613"/>
                  </a:ext>
                </a:extLst>
              </a:tr>
              <a:tr h="4019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MES 4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 de mayo de 2024 al 28 de junio de 2024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0.00%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0.00%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0.00%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s-CO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      - 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0.00%</a:t>
                      </a:r>
                    </a:p>
                  </a:txBody>
                  <a:tcPr marL="6538" marR="6538" marT="6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0675351"/>
                  </a:ext>
                </a:extLst>
              </a:tr>
            </a:tbl>
          </a:graphicData>
        </a:graphic>
      </p:graphicFrame>
      <p:sp>
        <p:nvSpPr>
          <p:cNvPr id="6" name="Título 1">
            <a:extLst>
              <a:ext uri="{FF2B5EF4-FFF2-40B4-BE49-F238E27FC236}">
                <a16:creationId xmlns:a16="http://schemas.microsoft.com/office/drawing/2014/main" id="{E93BE3E1-9703-40F3-B74B-2589E7ACD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189573"/>
            <a:ext cx="6787747" cy="1174408"/>
          </a:xfrm>
        </p:spPr>
        <p:txBody>
          <a:bodyPr/>
          <a:lstStyle/>
          <a:p>
            <a:r>
              <a:rPr lang="es-CO" dirty="0"/>
              <a:t>FACTURACIÒN VS PAGOS</a:t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35070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30BF65-C84B-45C3-72CA-AFDA68851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232" y="2753478"/>
            <a:ext cx="11472134" cy="1173063"/>
          </a:xfrm>
        </p:spPr>
        <p:txBody>
          <a:bodyPr rtlCol="0"/>
          <a:lstStyle>
            <a:defPPr>
              <a:defRPr lang="es-ES"/>
            </a:defPPr>
          </a:lstStyle>
          <a:p>
            <a:pPr rtl="0"/>
            <a:r>
              <a:rPr lang="es-ES" dirty="0"/>
              <a:t>INFORME MENSUAL DE LA GESTION DEL PROGRAMA DE GERENCIA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1694B1-4B4D-471E-9D30-CCDC855926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2291" y="4617721"/>
            <a:ext cx="2505075" cy="1828800"/>
          </a:xfrm>
          <a:prstGeom prst="rect">
            <a:avLst/>
          </a:prstGeom>
        </p:spPr>
      </p:pic>
      <p:pic>
        <p:nvPicPr>
          <p:cNvPr id="5" name="Imagen 4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7699F4CB-5EF5-44D4-8A37-8167DCE86D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7062" y="4828736"/>
            <a:ext cx="3037938" cy="161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8579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2F80A51A-E6F3-44E7-9F01-F0666BF57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256" y="179295"/>
            <a:ext cx="11472134" cy="1568823"/>
          </a:xfrm>
        </p:spPr>
        <p:txBody>
          <a:bodyPr rtlCol="0"/>
          <a:lstStyle>
            <a:defPPr>
              <a:defRPr lang="es-ES"/>
            </a:defPPr>
          </a:lstStyle>
          <a:p>
            <a:pPr marL="742950" indent="-742950">
              <a:buFont typeface="+mj-lt"/>
              <a:buAutoNum type="arabicPeriod"/>
            </a:pPr>
            <a:r>
              <a:rPr lang="es-CO" sz="3600" dirty="0">
                <a:latin typeface="Arial" panose="020B0604020202020204" pitchFamily="34" charset="0"/>
                <a:cs typeface="Arial" panose="020B0604020202020204" pitchFamily="34" charset="0"/>
              </a:rPr>
              <a:t>Informe de la dirección, gestión y control del trabajo de obra</a:t>
            </a:r>
            <a:r>
              <a:rPr lang="es-CO" sz="3600" dirty="0"/>
              <a:t>.</a:t>
            </a:r>
            <a:br>
              <a:rPr lang="es-CO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es-ES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5EC0CD2-96B5-40A9-BD91-821ACE31767A}"/>
              </a:ext>
            </a:extLst>
          </p:cNvPr>
          <p:cNvSpPr txBox="1"/>
          <p:nvPr/>
        </p:nvSpPr>
        <p:spPr>
          <a:xfrm>
            <a:off x="535256" y="1378786"/>
            <a:ext cx="6109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COMITÉ INTERNO CONSORCIO ZETA-SEMANAL.</a:t>
            </a:r>
            <a:endParaRPr lang="es-CO" sz="18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5A4F59F2-4661-4F2F-A34D-427125C27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187" y="1874512"/>
            <a:ext cx="7034402" cy="2401991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28562B08-6424-4235-A0AE-F2AB1DAA2C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9280" y="4276503"/>
            <a:ext cx="7083309" cy="238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5408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6D942B68-2765-448B-B478-5955F7E32C86}"/>
              </a:ext>
            </a:extLst>
          </p:cNvPr>
          <p:cNvSpPr txBox="1"/>
          <p:nvPr/>
        </p:nvSpPr>
        <p:spPr>
          <a:xfrm>
            <a:off x="546847" y="62771"/>
            <a:ext cx="115555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CO" b="1" spc="5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COMITÉ INTERNO CONSORCIO ZETA-ACINCO INGENIERIA S.A.S-BIC INTERVENTOR-AEROCIVIL-SEMANAL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1E4F3C3-9C52-4FA9-99ED-67CF982332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849" y="1653372"/>
            <a:ext cx="7371692" cy="311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257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F5CB2F41-D053-467C-A3E3-DABA699FAE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139" y="414612"/>
            <a:ext cx="4930567" cy="53116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A324172F-7041-464D-BF63-2449F16B9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4072" y="979388"/>
            <a:ext cx="6195320" cy="417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368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F741F282-0F23-4FF4-A6C1-43E68ACFB577}"/>
              </a:ext>
            </a:extLst>
          </p:cNvPr>
          <p:cNvSpPr txBox="1"/>
          <p:nvPr/>
        </p:nvSpPr>
        <p:spPr>
          <a:xfrm>
            <a:off x="519952" y="220164"/>
            <a:ext cx="9484659" cy="7023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CONCEPTO ESPECIALISTAS-DE ACUERDO A LA NECESIDAD.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highlight>
                  <a:srgbClr val="FF0000"/>
                </a:highlight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C692168-FC75-4D03-A4DE-1823FF3F4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874" y="1263884"/>
            <a:ext cx="5204911" cy="320067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D707FB5-2F7F-443B-86DD-B42821AEC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03726"/>
            <a:ext cx="5889812" cy="5907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1744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609926C-D2F8-401A-8403-4D3967F04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14" y="1120645"/>
            <a:ext cx="5197290" cy="386367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14FF4DB-7674-4B50-AF4E-33D4D8CB51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2626" y="1035003"/>
            <a:ext cx="5204911" cy="45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6670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5CDA31-4E76-40DB-A34D-83610F9F9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966" y="1628985"/>
            <a:ext cx="5128704" cy="291871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CA22A9-85A7-4667-83E2-A3CFEB3F8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2868" y="631786"/>
            <a:ext cx="5235394" cy="5182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57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9F7C2FF5-2D2D-469B-913D-B30914A96CDE}"/>
              </a:ext>
            </a:extLst>
          </p:cNvPr>
          <p:cNvSpPr txBox="1"/>
          <p:nvPr/>
        </p:nvSpPr>
        <p:spPr>
          <a:xfrm>
            <a:off x="448234" y="388402"/>
            <a:ext cx="10551459" cy="383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MESAS DE TRABAJO ESPECIALISTAS CONTRATISTA Y INTERVENTORIA.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DA93A3D-F3AB-4A35-A4D2-99D710E94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3553" y="811898"/>
            <a:ext cx="5880847" cy="564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0318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A2899DF5-8374-4850-97BA-39D93F92538F}"/>
              </a:ext>
            </a:extLst>
          </p:cNvPr>
          <p:cNvSpPr txBox="1"/>
          <p:nvPr/>
        </p:nvSpPr>
        <p:spPr>
          <a:xfrm>
            <a:off x="273423" y="-70888"/>
            <a:ext cx="11196918" cy="1063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s-CO" sz="36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2</a:t>
            </a:r>
            <a:r>
              <a:rPr lang="es-CO" sz="60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</a:t>
            </a:r>
            <a:r>
              <a:rPr lang="es-CO" sz="36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Informe de gestión del contrato</a:t>
            </a:r>
            <a:endParaRPr lang="es-CO" sz="20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E7839C5-8121-456F-8684-2B8E8CEEB98E}"/>
              </a:ext>
            </a:extLst>
          </p:cNvPr>
          <p:cNvSpPr txBox="1"/>
          <p:nvPr/>
        </p:nvSpPr>
        <p:spPr>
          <a:xfrm>
            <a:off x="699246" y="1193136"/>
            <a:ext cx="9583271" cy="383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Elaboración de la Topografía (planimetría y altimetría).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6A67D93-B0AA-4372-A513-DFFB6D4AE928}"/>
              </a:ext>
            </a:extLst>
          </p:cNvPr>
          <p:cNvSpPr txBox="1"/>
          <p:nvPr/>
        </p:nvSpPr>
        <p:spPr>
          <a:xfrm>
            <a:off x="699246" y="1576959"/>
            <a:ext cx="10663518" cy="4524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Nivelación de zona de seguridad en cuadricula 5 x 5 lado derecho desde K1+550 AL K2+180 (ancho 80 metros desde eje).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914400"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Nivelación de zona de seguridad en cuadricula 5 x 5 lado izquierdo desde k0+835 al k1+200 (ancho 80 metros desde eje).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Nivelación de zona de seguridad en cuadricula 5 x 5 lado derecho desde k2+180 al k2+305 (ancho 80 metros desde eje).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Nivelación de zona de seguridad en cuadricula 5 x 5 lado izquierdo desde k1+200 al k1+855 k2+305 a k1+910 (ancho 80 metros desde eje).</a:t>
            </a:r>
            <a:r>
              <a:rPr lang="es-CO" sz="5400" b="1" dirty="0">
                <a:solidFill>
                  <a:schemeClr val="bg1"/>
                </a:solidFill>
                <a:effectLst/>
                <a:latin typeface="Libre Franklin" pitchFamily="2" charset="0"/>
                <a:ea typeface="Times New Roman" panose="02020603050405020304" pitchFamily="18" charset="0"/>
              </a:rPr>
              <a:t> 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8879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0B99F782-C33E-4002-A9A4-3DD3F14353A2}"/>
              </a:ext>
            </a:extLst>
          </p:cNvPr>
          <p:cNvSpPr txBox="1"/>
          <p:nvPr/>
        </p:nvSpPr>
        <p:spPr>
          <a:xfrm>
            <a:off x="770964" y="735106"/>
            <a:ext cx="9699811" cy="4312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Nivelación de zona de seguridad en cuadricula 5 x 5 lado derecho e izquierdo desde k2+310 al k2+370 (ancho 80 metros desde eje)</a:t>
            </a:r>
            <a:b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</a:b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60 metros – zona resa.</a:t>
            </a:r>
            <a:endParaRPr lang="es-CO" sz="2400" dirty="0">
              <a:solidFill>
                <a:schemeClr val="bg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</a:pP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Nivelación de zona de seguridad en cuadricula 5 x 5 lado izquierdo desde k1+850 al k1+910 (ancho 80 metros desde eje) finalización lado izquierdo.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Nivelación de zona de seguridad en cuadricula 5 x 5 lado derecho e izquierdo desde k0+000 al k0-140 (ancho 80 metros desde eje) 60 metros – zona resa.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Levantamiento de señalización y luces de pista desde k1+500 al k2+305.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Levantamiento de señalización y luces de pista desde k0+000 al k1+500</a:t>
            </a:r>
            <a:r>
              <a:rPr lang="es-E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endParaRPr lang="es-CO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6699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2BA7E8D5-B08E-4DE6-9724-A3FF64CE06EC}"/>
              </a:ext>
            </a:extLst>
          </p:cNvPr>
          <p:cNvSpPr txBox="1"/>
          <p:nvPr/>
        </p:nvSpPr>
        <p:spPr>
          <a:xfrm>
            <a:off x="197225" y="0"/>
            <a:ext cx="11546539" cy="7262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Trabajos de digitalización de carteras y dibujos levantamientos de detalles hidráulicos: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canales en concreto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canales naturales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742950" lvl="1" indent="-285750" algn="just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box </a:t>
            </a:r>
            <a:r>
              <a:rPr lang="es-ES" dirty="0" err="1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culvert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914400" algn="just">
              <a:lnSpc>
                <a:spcPct val="115000"/>
              </a:lnSpc>
            </a:pPr>
            <a:r>
              <a:rPr lang="es-CO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Toma de muestras y ensayos de laboratorio franjas de seguridad.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Estratigrafía de sondeos. 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685800" algn="just">
              <a:lnSpc>
                <a:spcPct val="115000"/>
              </a:lnSpc>
            </a:pPr>
            <a:r>
              <a:rPr lang="es-CO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Caracterización visual del material extraído en sondeos.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Ensayos de granulometría.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CO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Ensayos de límites.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CBR inalterados sumergidos.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Diseño de mezcla para mejoramiento de terreno existente.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914400" algn="just">
              <a:lnSpc>
                <a:spcPct val="115000"/>
              </a:lnSpc>
            </a:pPr>
            <a:r>
              <a:rPr lang="es-CO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Recolección de Información Hidráulica e Hidrológica.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Inventario de luces, ayudas visuales y elementos eléctricos.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Desarrollo ingeniería de detalle ayudas visuales.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228600" algn="just">
              <a:lnSpc>
                <a:spcPct val="115000"/>
              </a:lnSpc>
            </a:pPr>
            <a:r>
              <a:rPr lang="es-CO" sz="10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11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0750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414E7E1-0BBD-4FDB-8EAB-DE59975B98A9}"/>
              </a:ext>
            </a:extLst>
          </p:cNvPr>
          <p:cNvSpPr txBox="1"/>
          <p:nvPr/>
        </p:nvSpPr>
        <p:spPr>
          <a:xfrm>
            <a:off x="779930" y="528917"/>
            <a:ext cx="8328212" cy="5480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Mesas de trabajo.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Las distancias entre las luces de borde de pista se colocarán cada 50 metros a fin de garantizar los requerimientos de la Aeronáutica y como está contemplado en el plano de diseño.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914400"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Las cajas de inspección deberán quedar a 3 metros de las balizas.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Las dimensiones de las bases en concreto de las balizas tienen unas dimensiones actualizadas las cuales nos será entregadas por la Aeronáutica.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Las luces por instalar en los umbrales deberán quedar cada 6,71 metros para que estén uniformemente distribuidas y así debe quedar en los diseños.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Desde final de pista a 600 metros las luces deben ser de color Ámbar.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248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F9ED5444-DC10-4A0D-965B-EE8D8352E769}"/>
              </a:ext>
            </a:extLst>
          </p:cNvPr>
          <p:cNvSpPr txBox="1"/>
          <p:nvPr/>
        </p:nvSpPr>
        <p:spPr>
          <a:xfrm>
            <a:off x="224118" y="161365"/>
            <a:ext cx="11107270" cy="61177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Dado que las luces se colocarán cada 50 metros, en cada calle de conexión con la pista debe quedar al menos una luz empotrada.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E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 el plano topográfico debe quedar definido la ubicación de las luces PAPI.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Teniendo en cuenta lo consignado en los estudios previos donde se eliminará una calle de rodaje, se deben renombrar las que quedaran habilitadas como Alfa y Bravo.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Si la calle de rodaje a eliminar no se demuele se debe colocar una señal de prohibición de acceso.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Los indicadores de la dirección de viento deben quedar instalados entre 150 a 300 metros de final de pista, pero se recomienda colocar los nuevos al lado de las luces PAPI.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 recomienda por la nueva construcción de la calle de rodaje y al eliminar una de las actuales, actualizar la señalización horizontal de los diseños.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 recomienda colocar reguladores independientes para las luces PAPI e independizar las luces para el control desde torre.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ES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1750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8FBF8EAC-4556-4F2A-A86B-6B1EBDB689D0}"/>
              </a:ext>
            </a:extLst>
          </p:cNvPr>
          <p:cNvSpPr txBox="1"/>
          <p:nvPr/>
        </p:nvSpPr>
        <p:spPr>
          <a:xfrm>
            <a:off x="672352" y="119461"/>
            <a:ext cx="8549641" cy="383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3.Informe de gestión del control integrado de </a:t>
            </a:r>
            <a:r>
              <a:rPr lang="es-CO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cambios.</a:t>
            </a:r>
            <a:endParaRPr lang="es-CO" sz="18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5CE1764-D614-4732-877D-5C98D88EBB12}"/>
              </a:ext>
            </a:extLst>
          </p:cNvPr>
          <p:cNvSpPr txBox="1"/>
          <p:nvPr/>
        </p:nvSpPr>
        <p:spPr>
          <a:xfrm>
            <a:off x="268941" y="503284"/>
            <a:ext cx="8785412" cy="1976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Durante el periodo de este informe se entregó un informe actualizado donde se evidencio que a los Estudios y Diseños existentes se le debe realizar ajustes y/o complementación y/o actualización a fin de atender los requerimientos del Unidad Administrativa Especial- AERONAUTICA CIVIL para garantizar la seguridad aeroportuaria.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DFDDA4D-506F-400A-A0A4-10211427D93D}"/>
              </a:ext>
            </a:extLst>
          </p:cNvPr>
          <p:cNvSpPr txBox="1"/>
          <p:nvPr/>
        </p:nvSpPr>
        <p:spPr>
          <a:xfrm>
            <a:off x="672352" y="2479851"/>
            <a:ext cx="6096000" cy="383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s-CO" b="1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4</a:t>
            </a: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. Informe de validación y control del alcance.</a:t>
            </a:r>
            <a:endParaRPr lang="es-CO" sz="18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D92F400-B2F8-4AC6-BC88-A4DB31FAC638}"/>
              </a:ext>
            </a:extLst>
          </p:cNvPr>
          <p:cNvSpPr txBox="1"/>
          <p:nvPr/>
        </p:nvSpPr>
        <p:spPr>
          <a:xfrm>
            <a:off x="672352" y="3128682"/>
            <a:ext cx="10910047" cy="22951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Dentro el periodo de este informe nos encontramos en la validación de el control del alcance: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Revisar, ajustar, complementar y apropiarse de los estudios y diseños entregados como producto </a:t>
            </a:r>
            <a:r>
              <a:rPr lang="es-CO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del </a:t>
            </a: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contrato No 18001458 H4 cuyo objeto fue “LA CONSTRUCCIÓN DE CERRAMIENTO, LOS ESTUDIOS Y DISEÑOS PARA LA CONSTRUCCIÓN DE FRANJAS DE SEGURIDAD Y </a:t>
            </a:r>
            <a:r>
              <a:rPr lang="es-CO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ESTUDIOS Y DISEÑOS PARA EL MANTTO DE PISTA, CALLE DE RODAJE Y PLATAFORMA DEL APTO LETICIA (VIGENCIAS FUTURAS)”, en lo que respecta al alcance del presente contrato.</a:t>
            </a:r>
            <a:endParaRPr lang="es-CO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2263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60D06DFB-7EF4-41B8-8C48-935585DBB1BC}"/>
              </a:ext>
            </a:extLst>
          </p:cNvPr>
          <p:cNvSpPr txBox="1"/>
          <p:nvPr/>
        </p:nvSpPr>
        <p:spPr>
          <a:xfrm>
            <a:off x="277904" y="412376"/>
            <a:ext cx="11241743" cy="4843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Ejecutar las actividades contempladas conforme Al producto entregado como resultado del contrato No 18001458 H4 cuyo objeto fue “LA CONSTRUCCIÓN DE CERRAMIENTO, LOS ESTUDIOS Y DISEÑOS PARA LA CONSTRUCCIÓN DE FRANJAS DE SEGURIDAD Y ESTUDIOS Y DISEÑOS PARA EL MANTTO DE PISTA, CALLE DE RODAJE Y PLATAFORMA DEL APTO LETICIA (VIGENCIAS FUTURAS)”.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Mejorar a mediano y largo plazo la prestación del servicio a los usuarios y proporcionar condiciones en infraestructura para el cumplimiento de los estándares de seguridad operacional del orden Nacional e Internacional, mediante la ejecución de actividades de mejoramiento y construcción a la Infraestructura Lado Aire, en desarrollo del alcance del contrato de obra y durante su plazo de ejecución.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Brindar condiciones de seguridad para la aviación civil, mediante el aislamiento del perímetro aeroportuario, el cual se logra a través del cerramiento perimetral; situación que mitiga el riesgo a las operaciones aéreas tanto en el lado tierra, como en el lado aire, acorde con lo establecido en el RAC 160 Seguridad a la Aviación Civil. 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632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AB182ACB-BD46-4ADB-A2FE-C4257F99D055}"/>
              </a:ext>
            </a:extLst>
          </p:cNvPr>
          <p:cNvSpPr txBox="1"/>
          <p:nvPr/>
        </p:nvSpPr>
        <p:spPr>
          <a:xfrm>
            <a:off x="1246093" y="788894"/>
            <a:ext cx="9843247" cy="3749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Ejecutar las actividades necesarias para el desmonte, señalización, demarcación, instalación y puesta en funcionamiento de ayudas visuales, de acuerdo con los resultados de la ingeniería de detalle, aprobada por la Autoridad Aeronáutica.</a:t>
            </a:r>
            <a:endParaRPr lang="es-CO" sz="20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CO" sz="1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0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Realizar el mejoramiento de plataforma, construcción calle de rodaje, incluye intervención en franjas y reubicación de canales que colindan con dichas estructuras en el aeropuerto Alfredo Vásquez Cobo de Leticia, Amazonas.</a:t>
            </a:r>
            <a:endParaRPr lang="es-CO" sz="20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CO" sz="1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0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Realizar la construcción de las franjas de seguridad y los canales de drenaje de conformidad con los diseños entregado por el consultor que permita garantizar el correcto drenaje la infraestructura lado aire del aeropuerto.</a:t>
            </a:r>
            <a:endParaRPr lang="es-CO" sz="20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>
              <a:lnSpc>
                <a:spcPct val="115000"/>
              </a:lnSpc>
            </a:pPr>
            <a:r>
              <a:rPr lang="es-CO" sz="1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0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s-CO" sz="16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Realizar el suministro, instalación y puesta en funcionamiento del sistema de iluminación de pista.</a:t>
            </a:r>
            <a:endParaRPr lang="es-CO" sz="20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29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DA51447-A7F8-4F23-A5F2-4B09F787E084}"/>
              </a:ext>
            </a:extLst>
          </p:cNvPr>
          <p:cNvSpPr txBox="1"/>
          <p:nvPr/>
        </p:nvSpPr>
        <p:spPr>
          <a:xfrm>
            <a:off x="995083" y="85051"/>
            <a:ext cx="6096000" cy="383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5. Informe de control del cronograma.</a:t>
            </a:r>
            <a:endParaRPr lang="es-CO" sz="18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A7DF02B3-7C78-4DEB-B8C4-38B873838A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845312"/>
              </p:ext>
            </p:extLst>
          </p:nvPr>
        </p:nvGraphicFramePr>
        <p:xfrm>
          <a:off x="493433" y="1100735"/>
          <a:ext cx="7099300" cy="3238500"/>
        </p:xfrm>
        <a:graphic>
          <a:graphicData uri="http://schemas.openxmlformats.org/drawingml/2006/table">
            <a:tbl>
              <a:tblPr/>
              <a:tblGrid>
                <a:gridCol w="787400">
                  <a:extLst>
                    <a:ext uri="{9D8B030D-6E8A-4147-A177-3AD203B41FA5}">
                      <a16:colId xmlns:a16="http://schemas.microsoft.com/office/drawing/2014/main" val="960164605"/>
                    </a:ext>
                  </a:extLst>
                </a:gridCol>
                <a:gridCol w="1130300">
                  <a:extLst>
                    <a:ext uri="{9D8B030D-6E8A-4147-A177-3AD203B41FA5}">
                      <a16:colId xmlns:a16="http://schemas.microsoft.com/office/drawing/2014/main" val="3154558290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3978450681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539002397"/>
                    </a:ext>
                  </a:extLst>
                </a:gridCol>
                <a:gridCol w="1054100">
                  <a:extLst>
                    <a:ext uri="{9D8B030D-6E8A-4147-A177-3AD203B41FA5}">
                      <a16:colId xmlns:a16="http://schemas.microsoft.com/office/drawing/2014/main" val="154116348"/>
                    </a:ext>
                  </a:extLst>
                </a:gridCol>
                <a:gridCol w="1003300">
                  <a:extLst>
                    <a:ext uri="{9D8B030D-6E8A-4147-A177-3AD203B41FA5}">
                      <a16:colId xmlns:a16="http://schemas.microsoft.com/office/drawing/2014/main" val="267846637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94814993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CORTE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b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PROGRAMADO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</a:t>
                      </a:r>
                      <a:b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EJECUTADO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DIFERENCIA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VLR PROGRAMADO ACUMULADO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VLR EJECUTADO ACUMULADO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1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DIFERENCIA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3019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88704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0.13%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0.13%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90679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0.15%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731965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28/03/2024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0.47%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0.47%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696005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0.58%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0.58%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311194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1.02%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379678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39099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25/04/2024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14227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3.75%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91931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01293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99636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5.75%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70539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30/05/2024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6.25%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0.250%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16252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6/06/2024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6.95%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0.450%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        -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8581063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242E4B9F-B554-449A-BAED-25B4EEE56E83}"/>
              </a:ext>
            </a:extLst>
          </p:cNvPr>
          <p:cNvSpPr txBox="1"/>
          <p:nvPr/>
        </p:nvSpPr>
        <p:spPr>
          <a:xfrm>
            <a:off x="995083" y="619399"/>
            <a:ext cx="6096000" cy="7023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Resumen de avances -Cronograma </a:t>
            </a:r>
            <a:r>
              <a:rPr lang="es-CO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general del proyecto</a:t>
            </a:r>
            <a:r>
              <a:rPr lang="es-CO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endParaRPr lang="es-CO" sz="24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6E5080B6-6918-4B64-930B-D75616DB7B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286445"/>
              </p:ext>
            </p:extLst>
          </p:nvPr>
        </p:nvGraphicFramePr>
        <p:xfrm>
          <a:off x="2312894" y="4363688"/>
          <a:ext cx="3783106" cy="2446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554850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8735EC96-D544-4C6D-93A3-36C38FF55D08}"/>
              </a:ext>
            </a:extLst>
          </p:cNvPr>
          <p:cNvSpPr txBox="1"/>
          <p:nvPr/>
        </p:nvSpPr>
        <p:spPr>
          <a:xfrm>
            <a:off x="842682" y="362635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Resumen de avances -Cronograma Etapa Revisión de </a:t>
            </a:r>
            <a:r>
              <a:rPr lang="es-CO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Estudios y Diseños</a:t>
            </a:r>
            <a:endParaRPr lang="es-CO" dirty="0"/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68702B1B-5B61-454C-A40C-A4969D9018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783620"/>
              </p:ext>
            </p:extLst>
          </p:nvPr>
        </p:nvGraphicFramePr>
        <p:xfrm>
          <a:off x="1640073" y="1008966"/>
          <a:ext cx="7267575" cy="2217801"/>
        </p:xfrm>
        <a:graphic>
          <a:graphicData uri="http://schemas.openxmlformats.org/drawingml/2006/table">
            <a:tbl>
              <a:tblPr firstRow="1" firstCol="1" bandRow="1"/>
              <a:tblGrid>
                <a:gridCol w="788670">
                  <a:extLst>
                    <a:ext uri="{9D8B030D-6E8A-4147-A177-3AD203B41FA5}">
                      <a16:colId xmlns:a16="http://schemas.microsoft.com/office/drawing/2014/main" val="1312833718"/>
                    </a:ext>
                  </a:extLst>
                </a:gridCol>
                <a:gridCol w="1130300">
                  <a:extLst>
                    <a:ext uri="{9D8B030D-6E8A-4147-A177-3AD203B41FA5}">
                      <a16:colId xmlns:a16="http://schemas.microsoft.com/office/drawing/2014/main" val="2370243661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58272699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184332800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867131008"/>
                    </a:ext>
                  </a:extLst>
                </a:gridCol>
                <a:gridCol w="1005205">
                  <a:extLst>
                    <a:ext uri="{9D8B030D-6E8A-4147-A177-3AD203B41FA5}">
                      <a16:colId xmlns:a16="http://schemas.microsoft.com/office/drawing/2014/main" val="59410920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780675731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CORTE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% </a:t>
                      </a:r>
                      <a:b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PROGRAMADO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% </a:t>
                      </a:r>
                      <a:b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EJECUTADO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DIFERENCIA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s-CO" sz="11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VLR PROGRAMADO ACUMULADO</a:t>
                      </a:r>
                      <a:endParaRPr lang="es-CO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VLR EJECUTADO ACUMULADO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s-CO" sz="11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DIFERENCIA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805596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18/04/2024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28.00%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28.00%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0.000%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71375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25/04/2024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36.00%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36.00%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0.000%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847382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30/04/2024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2.000%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961308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2/05/2024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44.00%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4.000%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483107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9/05/2024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49.00%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53.00%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4.000%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1647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16/05/2024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61.00%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64.00%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3.000%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882539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23/05/2024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66.00%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66.00%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0.000%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62111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30/05/2024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74.00%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75.00%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1.000%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- </a:t>
                      </a:r>
                      <a:endParaRPr lang="es-CO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s-CO" sz="1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$                    - </a:t>
                      </a:r>
                      <a:endParaRPr lang="es-CO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9685635"/>
                  </a:ext>
                </a:extLst>
              </a:tr>
            </a:tbl>
          </a:graphicData>
        </a:graphic>
      </p:graphicFrame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id="{5EA75B5D-6FE1-4974-8D68-B255F91082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5435188"/>
              </p:ext>
            </p:extLst>
          </p:nvPr>
        </p:nvGraphicFramePr>
        <p:xfrm>
          <a:off x="2330712" y="3429000"/>
          <a:ext cx="5612130" cy="3223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328441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814E08AC-F34D-40A2-B6E0-166E5F95C77A}"/>
              </a:ext>
            </a:extLst>
          </p:cNvPr>
          <p:cNvSpPr txBox="1"/>
          <p:nvPr/>
        </p:nvSpPr>
        <p:spPr>
          <a:xfrm>
            <a:off x="582706" y="350453"/>
            <a:ext cx="6096000" cy="383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6. Informe de control de los costos.</a:t>
            </a:r>
            <a:endParaRPr lang="es-CO" sz="18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21F6E45-2E36-4025-8EA8-C232DEA2BA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228165" y="1165412"/>
            <a:ext cx="8884023" cy="452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3628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C2EA9DB6-6AD7-49D1-AE57-341825738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052" y="654423"/>
            <a:ext cx="9734276" cy="4839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6625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B670E556-D67C-4620-BF49-C75D13C20944}"/>
              </a:ext>
            </a:extLst>
          </p:cNvPr>
          <p:cNvSpPr txBox="1"/>
          <p:nvPr/>
        </p:nvSpPr>
        <p:spPr>
          <a:xfrm>
            <a:off x="510988" y="753447"/>
            <a:ext cx="10103223" cy="41002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es-CO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6. Informe de gestión y control de la calidad.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Durante el periodo de este informe en la etapa de revisión de los Estudios y Diseños de acuerdo al plan de calidad se realizaron apiques para la caracterización del suelo existente para las zonas de franjas de seguridad como de la futura calle de rodaje.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  <a:p>
            <a:pPr algn="just">
              <a:lnSpc>
                <a:spcPct val="115000"/>
              </a:lnSpc>
            </a:pPr>
            <a:r>
              <a:rPr lang="es-CO" b="1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7. </a:t>
            </a:r>
            <a:r>
              <a:rPr lang="es-CO" sz="2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Informe de gestión y monitoreo de las comunicaciones.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57200" algn="just">
              <a:lnSpc>
                <a:spcPct val="115000"/>
              </a:lnSpc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Durante el periodo de este informe en la etapa de revisión de los Estudios y Diseños se han gestionado la correspondencia interna y externa del periodo con sus respectivos soportes el cual se llevó a través de un registro numerado de los comunicados garantizando la trazabilidad, control, ubicación, seguimiento y gestión de estos relacionados en el cuadro del anexo 4.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2727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C39CB297-9FC8-41ED-AC17-C6D311B72FEC}"/>
              </a:ext>
            </a:extLst>
          </p:cNvPr>
          <p:cNvSpPr txBox="1"/>
          <p:nvPr/>
        </p:nvSpPr>
        <p:spPr>
          <a:xfrm>
            <a:off x="968189" y="439271"/>
            <a:ext cx="9986682" cy="5799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7">
              <a:lnSpc>
                <a:spcPct val="115000"/>
              </a:lnSpc>
            </a:pPr>
            <a:endParaRPr lang="es-CO" b="1" dirty="0">
              <a:solidFill>
                <a:schemeClr val="bg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b="1" dirty="0">
                <a:solidFill>
                  <a:schemeClr val="bg1"/>
                </a:solidFill>
                <a:latin typeface="Arial" panose="020B0604020202020204" pitchFamily="34" charset="0"/>
              </a:rPr>
              <a:t>  8.Informe de la implementación de las respuestas a los riesgos del contrato.</a:t>
            </a:r>
          </a:p>
          <a:p>
            <a:pPr algn="just">
              <a:lnSpc>
                <a:spcPct val="115000"/>
              </a:lnSpc>
            </a:pPr>
            <a:endParaRPr lang="es-CO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Durante el periodo de este informe en la etapa de revisión de los Estudios y Diseños no se han evidenciado ni generado ningún tipo de riesgo del contrato.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highlight>
                  <a:srgbClr val="FF0000"/>
                </a:highlight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9.Informe de monitoreo de riesgos.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highlight>
                  <a:srgbClr val="FF0000"/>
                </a:highlight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Durante el periodo de este informe en la etapa de revisión de los Estudios y Diseños no se han evidenciado ni generado ningún tipo de riesgo del contrato que se tenga que reportar.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</a:pPr>
            <a:r>
              <a:rPr lang="es-CO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10. Informe de gestión de la participación de los interesados.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15000"/>
              </a:lnSpc>
            </a:pPr>
            <a:r>
              <a:rPr lang="es-CO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Durante el periodo de este informe en la etapa de revisión de los Estudios y Diseños se ha involucrado a los interesados en la reunión de seguimiento internas del Consorcio ZETA, como también se involucrado a los interesados en la reunión de seguimiento al contrato donde han participado Representantes del Consorcio ZETA, Unidad Administrativa Especial de Aeronáutica Civil AEROCIVIL y la interventoría ACINCO Ingeniería S.A.S.-BIC-Interventor.</a:t>
            </a:r>
            <a:endParaRPr lang="es-CO" sz="2400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08674"/>
      </p:ext>
    </p:extLst>
  </p:cSld>
  <p:clrMapOvr>
    <a:masterClrMapping/>
  </p:clrMapOvr>
</p:sld>
</file>

<file path=ppt/theme/theme1.xml><?xml version="1.0" encoding="utf-8"?>
<a:theme xmlns:a="http://schemas.openxmlformats.org/drawingml/2006/main" name="Personalizar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175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332797_TF78853419_Win32" id="{89881BBC-4720-4DBD-B653-230ED84EDDDD}" vid="{D5D0700E-9D65-401B-B37B-B3D39C01EE2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92DB9E12-8AC3-4138-BF4D-720A5525AB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21FFAC0-05A2-416A-B06C-C248395482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4B194E-8B30-4377-8C59-ECFB902D2A26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{F7D94991-106E-4DA5-BF8D-C6D396A51C4E}tf78853419_win32</Template>
  <TotalTime>921</TotalTime>
  <Words>3839</Words>
  <Application>Microsoft Office PowerPoint</Application>
  <PresentationFormat>Panorámica</PresentationFormat>
  <Paragraphs>931</Paragraphs>
  <Slides>33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43" baseType="lpstr">
      <vt:lpstr>Arial</vt:lpstr>
      <vt:lpstr>Calibri</vt:lpstr>
      <vt:lpstr>Courier New</vt:lpstr>
      <vt:lpstr>Franklin Gothic Book</vt:lpstr>
      <vt:lpstr>Franklin Gothic Demi</vt:lpstr>
      <vt:lpstr>Libre Franklin</vt:lpstr>
      <vt:lpstr>Segoe UI</vt:lpstr>
      <vt:lpstr>Symbol</vt:lpstr>
      <vt:lpstr>Wingdings</vt:lpstr>
      <vt:lpstr>Personalizar</vt:lpstr>
      <vt:lpstr>OBJETO DEL PROYECTO: REALIZAR CONSTRUCCIÓN CALLE DE RODAJE, MEJORAMIENTO DE FRANJAS DE SEGURIDAD INCLUYE CANALES Y EL SUMINISTRO E INSTALACIÓN Y PUESTA EN FUNCIONAMIENTO DEL SIS AYUDAS VISUALES DEL AEROPUERTO ALFREDO VÁSQUEZ COBO DE LETICIA, AMAZONAS (VF).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FACTURACIÒN VS PAGOS </vt:lpstr>
      <vt:lpstr>INFORME MENSUAL DE LA GESTION DEL PROGRAMA DE GERENCIA</vt:lpstr>
      <vt:lpstr>Informe de la dirección, gestión y control del trabajo de obra.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OBJETO DEL PROYECTO: REALIZAR CONSTRUCCIÓN CALLE DE RODAJE, MEJORAMIENTO DE FRANJAS DE SEGURIDAD INCLUYE CANALES Y EL SUMINISTRO E INSTALACIÓN Y PUESTA EN FUNCIONAMIENTO DEL SIS AYUDAS VISUALES DEL AEROPUERTO ALFREDO VÁSQUEZ COBO DE LETICIA, AMAZONAS (VF).</dc:title>
  <dc:creator>JESUS ORTEGA</dc:creator>
  <cp:lastModifiedBy>alvaro julian hernandez contreras</cp:lastModifiedBy>
  <cp:revision>67</cp:revision>
  <dcterms:created xsi:type="dcterms:W3CDTF">2024-04-09T03:51:04Z</dcterms:created>
  <dcterms:modified xsi:type="dcterms:W3CDTF">2024-06-07T16:50:28Z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