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75" r:id="rId5"/>
    <p:sldMasterId id="2147483783" r:id="rId6"/>
    <p:sldMasterId id="2147483648" r:id="rId7"/>
  </p:sldMasterIdLst>
  <p:notesMasterIdLst>
    <p:notesMasterId r:id="rId53"/>
  </p:notesMasterIdLst>
  <p:handoutMasterIdLst>
    <p:handoutMasterId r:id="rId54"/>
  </p:handoutMasterIdLst>
  <p:sldIdLst>
    <p:sldId id="258" r:id="rId8"/>
    <p:sldId id="289" r:id="rId9"/>
    <p:sldId id="312" r:id="rId10"/>
    <p:sldId id="304" r:id="rId11"/>
    <p:sldId id="450" r:id="rId12"/>
    <p:sldId id="731" r:id="rId13"/>
    <p:sldId id="730" r:id="rId14"/>
    <p:sldId id="685" r:id="rId15"/>
    <p:sldId id="307" r:id="rId16"/>
    <p:sldId id="687" r:id="rId17"/>
    <p:sldId id="309" r:id="rId18"/>
    <p:sldId id="690" r:id="rId19"/>
    <p:sldId id="733" r:id="rId20"/>
    <p:sldId id="732" r:id="rId21"/>
    <p:sldId id="734" r:id="rId22"/>
    <p:sldId id="755" r:id="rId23"/>
    <p:sldId id="510" r:id="rId24"/>
    <p:sldId id="749" r:id="rId25"/>
    <p:sldId id="750" r:id="rId26"/>
    <p:sldId id="751" r:id="rId27"/>
    <p:sldId id="752" r:id="rId28"/>
    <p:sldId id="739" r:id="rId29"/>
    <p:sldId id="514" r:id="rId30"/>
    <p:sldId id="584" r:id="rId31"/>
    <p:sldId id="583" r:id="rId32"/>
    <p:sldId id="754" r:id="rId33"/>
    <p:sldId id="753" r:id="rId34"/>
    <p:sldId id="329" r:id="rId35"/>
    <p:sldId id="359" r:id="rId36"/>
    <p:sldId id="748" r:id="rId37"/>
    <p:sldId id="747" r:id="rId38"/>
    <p:sldId id="746" r:id="rId39"/>
    <p:sldId id="745" r:id="rId40"/>
    <p:sldId id="744" r:id="rId41"/>
    <p:sldId id="743" r:id="rId42"/>
    <p:sldId id="742" r:id="rId43"/>
    <p:sldId id="741" r:id="rId44"/>
    <p:sldId id="740" r:id="rId45"/>
    <p:sldId id="362" r:id="rId46"/>
    <p:sldId id="756" r:id="rId47"/>
    <p:sldId id="363" r:id="rId48"/>
    <p:sldId id="364" r:id="rId49"/>
    <p:sldId id="365" r:id="rId50"/>
    <p:sldId id="729" r:id="rId51"/>
    <p:sldId id="302" r:id="rId5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ndeter" id="{83790761-0737-8648-BDBB-5CDF025B6902}">
          <p14:sldIdLst>
            <p14:sldId id="258"/>
            <p14:sldId id="289"/>
            <p14:sldId id="312"/>
            <p14:sldId id="304"/>
            <p14:sldId id="450"/>
            <p14:sldId id="731"/>
            <p14:sldId id="730"/>
            <p14:sldId id="685"/>
            <p14:sldId id="307"/>
            <p14:sldId id="687"/>
            <p14:sldId id="309"/>
            <p14:sldId id="690"/>
            <p14:sldId id="733"/>
            <p14:sldId id="732"/>
            <p14:sldId id="734"/>
            <p14:sldId id="755"/>
            <p14:sldId id="510"/>
            <p14:sldId id="749"/>
            <p14:sldId id="750"/>
            <p14:sldId id="751"/>
            <p14:sldId id="752"/>
            <p14:sldId id="739"/>
            <p14:sldId id="514"/>
            <p14:sldId id="584"/>
            <p14:sldId id="583"/>
            <p14:sldId id="754"/>
            <p14:sldId id="753"/>
            <p14:sldId id="329"/>
            <p14:sldId id="359"/>
            <p14:sldId id="748"/>
            <p14:sldId id="747"/>
            <p14:sldId id="746"/>
            <p14:sldId id="745"/>
            <p14:sldId id="744"/>
            <p14:sldId id="743"/>
            <p14:sldId id="742"/>
            <p14:sldId id="741"/>
            <p14:sldId id="740"/>
            <p14:sldId id="362"/>
            <p14:sldId id="756"/>
            <p14:sldId id="363"/>
            <p14:sldId id="364"/>
            <p14:sldId id="365"/>
            <p14:sldId id="729"/>
            <p14:sldId id="3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 Leonardo Chaparro" initials="FLC" lastIdx="1" clrIdx="0">
    <p:extLst>
      <p:ext uri="{19B8F6BF-5375-455C-9EA6-DF929625EA0E}">
        <p15:presenceInfo xmlns:p15="http://schemas.microsoft.com/office/powerpoint/2012/main" userId="0898a9b5cf0bca4c" providerId="Windows Live"/>
      </p:ext>
    </p:extLst>
  </p:cmAuthor>
  <p:cmAuthor id="2" name="Maria Camila Ariza" initials="MCA" lastIdx="5" clrIdx="1">
    <p:extLst>
      <p:ext uri="{19B8F6BF-5375-455C-9EA6-DF929625EA0E}">
        <p15:presenceInfo xmlns:p15="http://schemas.microsoft.com/office/powerpoint/2012/main" userId="816bc7a83f8cd513" providerId="Windows Live"/>
      </p:ext>
    </p:extLst>
  </p:cmAuthor>
  <p:cmAuthor id="3" name="MARIA MARCELA HERNANDEZ PIRAQUIVE" initials="MMHP" lastIdx="4" clrIdx="2">
    <p:extLst>
      <p:ext uri="{19B8F6BF-5375-455C-9EA6-DF929625EA0E}">
        <p15:presenceInfo xmlns:p15="http://schemas.microsoft.com/office/powerpoint/2012/main" userId="S::MMHERNANDEZ@findeter.gov.co::926e5a59-d7c6-4fac-8f5f-94475b1fe5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B2E0"/>
    <a:srgbClr val="9DC4E7"/>
    <a:srgbClr val="0000FF"/>
    <a:srgbClr val="DB662B"/>
    <a:srgbClr val="000000"/>
    <a:srgbClr val="112D6A"/>
    <a:srgbClr val="E36729"/>
    <a:srgbClr val="B8C0CF"/>
    <a:srgbClr val="ED7D31"/>
    <a:srgbClr val="AFC9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0222CD-3F7D-0544-26B0-3AC67127C205}" v="7" dt="2023-04-25T23:47:28.605"/>
    <p1510:client id="{5EA6F9CB-F354-D184-63E5-152EDFB25D7F}" v="458" dt="2023-04-25T00:56:29.191"/>
    <p1510:client id="{5814CB2C-7260-4EC3-BA25-DA35E9FCF595}" v="302" dt="2023-04-25T23:45:40.975"/>
    <p1510:client id="{58C473A9-B790-4252-8101-86809400CE8D}" v="153" dt="2023-04-25T15:16:19.695"/>
    <p1510:client id="{7632AC41-4C93-A8C4-FE27-C00059453B1E}" v="1515" dt="2023-04-25T23:11:29.332"/>
    <p1510:client id="{A1031C03-F7BC-45B8-8B8C-3D34F75E9878}" v="25" dt="2023-04-25T20:30:05.893"/>
    <p1510:client id="{CFF402A1-DAB8-C3FD-0E6A-7BBA98E1B0D1}" v="676" dt="2023-04-26T01:17:38.401"/>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52" autoAdjust="0"/>
    <p:restoredTop sz="94660"/>
  </p:normalViewPr>
  <p:slideViewPr>
    <p:cSldViewPr snapToGrid="0">
      <p:cViewPr varScale="1">
        <p:scale>
          <a:sx n="105" d="100"/>
          <a:sy n="105" d="100"/>
        </p:scale>
        <p:origin x="1074" y="11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commentAuthors" Target="commentAuthor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Master" Target="slideMasters/slideMaster2.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tableStyles" Target="tableStyle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viewProps" Target="viewProp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E3665C-593E-4A73-A020-662BCEA5D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149B836-F407-4254-B834-2915E95759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FCA172-B17E-4A02-99E6-E6F78939935D}" type="datetimeFigureOut">
              <a:rPr lang="es-CO" smtClean="0"/>
              <a:t>26/04/2023</a:t>
            </a:fld>
            <a:endParaRPr lang="es-CO"/>
          </a:p>
        </p:txBody>
      </p:sp>
      <p:sp>
        <p:nvSpPr>
          <p:cNvPr id="4" name="Marcador de pie de página 3">
            <a:extLst>
              <a:ext uri="{FF2B5EF4-FFF2-40B4-BE49-F238E27FC236}">
                <a16:creationId xmlns:a16="http://schemas.microsoft.com/office/drawing/2014/main" id="{E050DD03-C259-4361-9E09-28602B8E36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715362D1-B7D3-4D03-A39F-54D881B2C4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B04A6E-FC00-4EA4-9459-4715450FD932}" type="slidenum">
              <a:rPr lang="es-CO" smtClean="0"/>
              <a:t>‹Nº›</a:t>
            </a:fld>
            <a:endParaRPr lang="es-CO"/>
          </a:p>
        </p:txBody>
      </p:sp>
    </p:spTree>
    <p:extLst>
      <p:ext uri="{BB962C8B-B14F-4D97-AF65-F5344CB8AC3E}">
        <p14:creationId xmlns:p14="http://schemas.microsoft.com/office/powerpoint/2010/main" val="33976443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44FF47-BEFF-7B47-B76F-6BF6320639DC}" type="datetimeFigureOut">
              <a:rPr lang="es-CO" smtClean="0"/>
              <a:t>26/04/2023</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38D65-6D77-2D49-A508-EE1B31E85E3A}" type="slidenum">
              <a:rPr lang="es-CO" smtClean="0"/>
              <a:t>‹Nº›</a:t>
            </a:fld>
            <a:endParaRPr lang="es-CO"/>
          </a:p>
        </p:txBody>
      </p:sp>
    </p:spTree>
    <p:extLst>
      <p:ext uri="{BB962C8B-B14F-4D97-AF65-F5344CB8AC3E}">
        <p14:creationId xmlns:p14="http://schemas.microsoft.com/office/powerpoint/2010/main" val="4261259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fld id="{52038D65-6D77-2D49-A508-EE1B31E85E3A}" type="slidenum">
              <a:rPr lang="es-CO" smtClean="0"/>
              <a:t>28</a:t>
            </a:fld>
            <a:endParaRPr lang="es-CO"/>
          </a:p>
        </p:txBody>
      </p:sp>
    </p:spTree>
    <p:extLst>
      <p:ext uri="{BB962C8B-B14F-4D97-AF65-F5344CB8AC3E}">
        <p14:creationId xmlns:p14="http://schemas.microsoft.com/office/powerpoint/2010/main" val="2178441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588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Master" Target="../slideMasters/slideMaster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rta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4F2117E2-24ED-4F8A-881C-54BC6D691169}"/>
              </a:ext>
            </a:extLst>
          </p:cNvPr>
          <p:cNvSpPr/>
          <p:nvPr userDrawn="1"/>
        </p:nvSpPr>
        <p:spPr>
          <a:xfrm>
            <a:off x="0" y="0"/>
            <a:ext cx="12192000" cy="6858000"/>
          </a:xfrm>
          <a:prstGeom prst="rect">
            <a:avLst/>
          </a:prstGeom>
          <a:solidFill>
            <a:srgbClr val="112D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7" name="Imagen 26" descr="Imagen que contiene paraguas, tabla, hombre, sostener&#10;&#10;Descripción generada automáticamente">
            <a:extLst>
              <a:ext uri="{FF2B5EF4-FFF2-40B4-BE49-F238E27FC236}">
                <a16:creationId xmlns:a16="http://schemas.microsoft.com/office/drawing/2014/main" id="{E8077B43-D4C4-41FE-9CBA-82FAE744112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4191229" cy="6858000"/>
          </a:xfrm>
          <a:prstGeom prst="rect">
            <a:avLst/>
          </a:prstGeom>
        </p:spPr>
      </p:pic>
      <p:pic>
        <p:nvPicPr>
          <p:cNvPr id="30" name="Imagen 29">
            <a:extLst>
              <a:ext uri="{FF2B5EF4-FFF2-40B4-BE49-F238E27FC236}">
                <a16:creationId xmlns:a16="http://schemas.microsoft.com/office/drawing/2014/main" id="{3BB42CB9-7B7E-4F1A-A61B-6104305C4A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00444" y="2986344"/>
            <a:ext cx="4091555" cy="3871656"/>
          </a:xfrm>
          <a:prstGeom prst="rect">
            <a:avLst/>
          </a:prstGeom>
        </p:spPr>
      </p:pic>
      <p:sp>
        <p:nvSpPr>
          <p:cNvPr id="31" name="Título 1">
            <a:extLst>
              <a:ext uri="{FF2B5EF4-FFF2-40B4-BE49-F238E27FC236}">
                <a16:creationId xmlns:a16="http://schemas.microsoft.com/office/drawing/2014/main" id="{24B0721C-8C4D-4386-874E-7A2FB3601AA6}"/>
              </a:ext>
            </a:extLst>
          </p:cNvPr>
          <p:cNvSpPr>
            <a:spLocks noGrp="1"/>
          </p:cNvSpPr>
          <p:nvPr>
            <p:ph type="ctrTitle" hasCustomPrompt="1"/>
          </p:nvPr>
        </p:nvSpPr>
        <p:spPr>
          <a:xfrm>
            <a:off x="4448014" y="1503335"/>
            <a:ext cx="6028840" cy="2006628"/>
          </a:xfrm>
        </p:spPr>
        <p:txBody>
          <a:bodyPr anchor="b">
            <a:normAutofit/>
          </a:bodyPr>
          <a:lstStyle>
            <a:lvl1pPr algn="l">
              <a:defRPr lang="es-CO" sz="3400" b="1" kern="1200" dirty="0">
                <a:solidFill>
                  <a:schemeClr val="bg1"/>
                </a:solidFill>
                <a:latin typeface="Helvetica"/>
                <a:ea typeface="+mn-ea"/>
                <a:cs typeface="Helvetica"/>
              </a:defRPr>
            </a:lvl1pPr>
          </a:lstStyle>
          <a:p>
            <a:r>
              <a:rPr lang="es-ES"/>
              <a:t>Título de la presentación (Helvética 34 puntos)</a:t>
            </a:r>
            <a:endParaRPr lang="es-CO"/>
          </a:p>
        </p:txBody>
      </p:sp>
      <p:sp>
        <p:nvSpPr>
          <p:cNvPr id="32" name="Subtítulo 2">
            <a:extLst>
              <a:ext uri="{FF2B5EF4-FFF2-40B4-BE49-F238E27FC236}">
                <a16:creationId xmlns:a16="http://schemas.microsoft.com/office/drawing/2014/main" id="{5394B015-1F5B-4982-91B3-53EA156843C3}"/>
              </a:ext>
            </a:extLst>
          </p:cNvPr>
          <p:cNvSpPr>
            <a:spLocks noGrp="1"/>
          </p:cNvSpPr>
          <p:nvPr>
            <p:ph type="subTitle" idx="1" hasCustomPrompt="1"/>
          </p:nvPr>
        </p:nvSpPr>
        <p:spPr>
          <a:xfrm>
            <a:off x="4448014" y="3789734"/>
            <a:ext cx="6028840" cy="1655762"/>
          </a:xfrm>
        </p:spPr>
        <p:txBody>
          <a:bodyPr>
            <a:normAutofit/>
          </a:bodyPr>
          <a:lstStyle>
            <a:lvl1pPr marL="0" indent="0" algn="l">
              <a:buNone/>
              <a:defRPr lang="es-CO" sz="24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Subtítulo de la presentación (Helvética 24)</a:t>
            </a:r>
            <a:endParaRPr lang="es-CO"/>
          </a:p>
        </p:txBody>
      </p:sp>
      <p:sp>
        <p:nvSpPr>
          <p:cNvPr id="7" name="Marcador de pie de página 1">
            <a:extLst>
              <a:ext uri="{FF2B5EF4-FFF2-40B4-BE49-F238E27FC236}">
                <a16:creationId xmlns:a16="http://schemas.microsoft.com/office/drawing/2014/main" id="{F47BDAE0-DF79-4AD0-8345-814DC2AC2993}"/>
              </a:ext>
            </a:extLst>
          </p:cNvPr>
          <p:cNvSpPr txBox="1">
            <a:spLocks/>
          </p:cNvSpPr>
          <p:nvPr userDrawn="1"/>
        </p:nvSpPr>
        <p:spPr>
          <a:xfrm rot="16200000">
            <a:off x="-1874838" y="529721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921361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cabezado de sección Tipo 1">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B64BD87C-441A-894C-9C2F-F2144A341D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3" name="Imagen 12">
            <a:extLst>
              <a:ext uri="{FF2B5EF4-FFF2-40B4-BE49-F238E27FC236}">
                <a16:creationId xmlns:a16="http://schemas.microsoft.com/office/drawing/2014/main" id="{24D2DADF-C77D-5847-A1DC-3F3E41CA294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osición de imagen 2">
            <a:extLst>
              <a:ext uri="{FF2B5EF4-FFF2-40B4-BE49-F238E27FC236}">
                <a16:creationId xmlns:a16="http://schemas.microsoft.com/office/drawing/2014/main" id="{E3031B57-AD32-7C4A-9DF3-4310F1D9BE14}"/>
              </a:ext>
            </a:extLst>
          </p:cNvPr>
          <p:cNvSpPr>
            <a:spLocks noGrp="1"/>
          </p:cNvSpPr>
          <p:nvPr>
            <p:ph type="pic" idx="13" hasCustomPrompt="1"/>
          </p:nvPr>
        </p:nvSpPr>
        <p:spPr>
          <a:xfrm>
            <a:off x="0" y="0"/>
            <a:ext cx="6214690" cy="6109515"/>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119578 h 5007817"/>
              <a:gd name="connsiteX1" fmla="*/ 1433 w 4730463"/>
              <a:gd name="connsiteY1" fmla="*/ 266126 h 5007817"/>
              <a:gd name="connsiteX2" fmla="*/ 784551 w 4730463"/>
              <a:gd name="connsiteY2" fmla="*/ 343761 h 5007817"/>
              <a:gd name="connsiteX3" fmla="*/ 4333656 w 4730463"/>
              <a:gd name="connsiteY3" fmla="*/ 2756998 h 5007817"/>
              <a:gd name="connsiteX4" fmla="*/ 4507482 w 4730463"/>
              <a:gd name="connsiteY4" fmla="*/ 3543617 h 5007817"/>
              <a:gd name="connsiteX5" fmla="*/ 3348324 w 4730463"/>
              <a:gd name="connsiteY5" fmla="*/ 4798350 h 5007817"/>
              <a:gd name="connsiteX6" fmla="*/ 2459269 w 4730463"/>
              <a:gd name="connsiteY6" fmla="*/ 4714196 h 5007817"/>
              <a:gd name="connsiteX7" fmla="*/ 615 w 4730463"/>
              <a:gd name="connsiteY7" fmla="*/ 2119578 h 5007817"/>
              <a:gd name="connsiteX0" fmla="*/ 615 w 4730463"/>
              <a:gd name="connsiteY0" fmla="*/ 2032964 h 4921203"/>
              <a:gd name="connsiteX1" fmla="*/ 1433 w 4730463"/>
              <a:gd name="connsiteY1" fmla="*/ 179512 h 4921203"/>
              <a:gd name="connsiteX2" fmla="*/ 784551 w 4730463"/>
              <a:gd name="connsiteY2" fmla="*/ 257147 h 4921203"/>
              <a:gd name="connsiteX3" fmla="*/ 4333656 w 4730463"/>
              <a:gd name="connsiteY3" fmla="*/ 2670384 h 4921203"/>
              <a:gd name="connsiteX4" fmla="*/ 4507482 w 4730463"/>
              <a:gd name="connsiteY4" fmla="*/ 3457003 h 4921203"/>
              <a:gd name="connsiteX5" fmla="*/ 3348324 w 4730463"/>
              <a:gd name="connsiteY5" fmla="*/ 4711736 h 4921203"/>
              <a:gd name="connsiteX6" fmla="*/ 2459269 w 4730463"/>
              <a:gd name="connsiteY6" fmla="*/ 4627582 h 4921203"/>
              <a:gd name="connsiteX7" fmla="*/ 615 w 4730463"/>
              <a:gd name="connsiteY7" fmla="*/ 2032964 h 4921203"/>
              <a:gd name="connsiteX0" fmla="*/ 615 w 4730463"/>
              <a:gd name="connsiteY0" fmla="*/ 1962835 h 4851074"/>
              <a:gd name="connsiteX1" fmla="*/ 1433 w 4730463"/>
              <a:gd name="connsiteY1" fmla="*/ 406046 h 4851074"/>
              <a:gd name="connsiteX2" fmla="*/ 784551 w 4730463"/>
              <a:gd name="connsiteY2" fmla="*/ 187018 h 4851074"/>
              <a:gd name="connsiteX3" fmla="*/ 4333656 w 4730463"/>
              <a:gd name="connsiteY3" fmla="*/ 2600255 h 4851074"/>
              <a:gd name="connsiteX4" fmla="*/ 4507482 w 4730463"/>
              <a:gd name="connsiteY4" fmla="*/ 3386874 h 4851074"/>
              <a:gd name="connsiteX5" fmla="*/ 3348324 w 4730463"/>
              <a:gd name="connsiteY5" fmla="*/ 4641607 h 4851074"/>
              <a:gd name="connsiteX6" fmla="*/ 2459269 w 4730463"/>
              <a:gd name="connsiteY6" fmla="*/ 4557453 h 4851074"/>
              <a:gd name="connsiteX7" fmla="*/ 615 w 4730463"/>
              <a:gd name="connsiteY7" fmla="*/ 1962835 h 4851074"/>
              <a:gd name="connsiteX0" fmla="*/ 615 w 4730463"/>
              <a:gd name="connsiteY0" fmla="*/ 2006502 h 4894741"/>
              <a:gd name="connsiteX1" fmla="*/ 1433 w 4730463"/>
              <a:gd name="connsiteY1" fmla="*/ 244330 h 4894741"/>
              <a:gd name="connsiteX2" fmla="*/ 784551 w 4730463"/>
              <a:gd name="connsiteY2" fmla="*/ 230685 h 4894741"/>
              <a:gd name="connsiteX3" fmla="*/ 4333656 w 4730463"/>
              <a:gd name="connsiteY3" fmla="*/ 2643922 h 4894741"/>
              <a:gd name="connsiteX4" fmla="*/ 4507482 w 4730463"/>
              <a:gd name="connsiteY4" fmla="*/ 3430541 h 4894741"/>
              <a:gd name="connsiteX5" fmla="*/ 3348324 w 4730463"/>
              <a:gd name="connsiteY5" fmla="*/ 4685274 h 4894741"/>
              <a:gd name="connsiteX6" fmla="*/ 2459269 w 4730463"/>
              <a:gd name="connsiteY6" fmla="*/ 4601120 h 4894741"/>
              <a:gd name="connsiteX7" fmla="*/ 615 w 4730463"/>
              <a:gd name="connsiteY7" fmla="*/ 2006502 h 4894741"/>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63813 h 4652052"/>
              <a:gd name="connsiteX1" fmla="*/ 1433 w 4730463"/>
              <a:gd name="connsiteY1" fmla="*/ 1641 h 4652052"/>
              <a:gd name="connsiteX2" fmla="*/ 802398 w 4730463"/>
              <a:gd name="connsiteY2" fmla="*/ 202155 h 4652052"/>
              <a:gd name="connsiteX3" fmla="*/ 4333656 w 4730463"/>
              <a:gd name="connsiteY3" fmla="*/ 2401233 h 4652052"/>
              <a:gd name="connsiteX4" fmla="*/ 4507482 w 4730463"/>
              <a:gd name="connsiteY4" fmla="*/ 3187852 h 4652052"/>
              <a:gd name="connsiteX5" fmla="*/ 3348324 w 4730463"/>
              <a:gd name="connsiteY5" fmla="*/ 4442585 h 4652052"/>
              <a:gd name="connsiteX6" fmla="*/ 2459269 w 4730463"/>
              <a:gd name="connsiteY6" fmla="*/ 4358431 h 4652052"/>
              <a:gd name="connsiteX7" fmla="*/ 615 w 4730463"/>
              <a:gd name="connsiteY7" fmla="*/ 1763813 h 4652052"/>
              <a:gd name="connsiteX0" fmla="*/ 615 w 4730463"/>
              <a:gd name="connsiteY0" fmla="*/ 1762172 h 4650411"/>
              <a:gd name="connsiteX1" fmla="*/ 1433 w 4730463"/>
              <a:gd name="connsiteY1" fmla="*/ 0 h 4650411"/>
              <a:gd name="connsiteX2" fmla="*/ 802398 w 4730463"/>
              <a:gd name="connsiteY2" fmla="*/ 20051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0463" h="4650411">
                <a:moveTo>
                  <a:pt x="615" y="1762172"/>
                </a:moveTo>
                <a:cubicBezTo>
                  <a:pt x="-2549" y="957049"/>
                  <a:pt x="7837" y="982227"/>
                  <a:pt x="1433" y="0"/>
                </a:cubicBezTo>
                <a:cubicBezTo>
                  <a:pt x="485217" y="22491"/>
                  <a:pt x="508972" y="-765"/>
                  <a:pt x="820245" y="13124"/>
                </a:cubicBezTo>
                <a:cubicBezTo>
                  <a:pt x="1789941" y="872972"/>
                  <a:pt x="2882421" y="1618039"/>
                  <a:pt x="4333656" y="2399592"/>
                </a:cubicBezTo>
                <a:cubicBezTo>
                  <a:pt x="4812264" y="2664606"/>
                  <a:pt x="4842417" y="2841109"/>
                  <a:pt x="4507482" y="3186211"/>
                </a:cubicBezTo>
                <a:cubicBezTo>
                  <a:pt x="4244371" y="3457309"/>
                  <a:pt x="3609767" y="4147273"/>
                  <a:pt x="3348324" y="4440944"/>
                </a:cubicBezTo>
                <a:cubicBezTo>
                  <a:pt x="3031344" y="4796998"/>
                  <a:pt x="2772040" y="4651951"/>
                  <a:pt x="2459269" y="4356790"/>
                </a:cubicBezTo>
                <a:cubicBezTo>
                  <a:pt x="1448392" y="3407892"/>
                  <a:pt x="985514" y="2980330"/>
                  <a:pt x="615" y="176217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(Helvética 34 puntos)</a:t>
            </a:r>
            <a:endParaRPr lang="es-CO"/>
          </a:p>
        </p:txBody>
      </p:sp>
      <p:sp>
        <p:nvSpPr>
          <p:cNvPr id="14" name="Marcador de pie de página 1">
            <a:extLst>
              <a:ext uri="{FF2B5EF4-FFF2-40B4-BE49-F238E27FC236}">
                <a16:creationId xmlns:a16="http://schemas.microsoft.com/office/drawing/2014/main" id="{F0FB39F5-8FBD-4BC0-BC35-093AF84A173B}"/>
              </a:ext>
            </a:extLst>
          </p:cNvPr>
          <p:cNvSpPr txBox="1">
            <a:spLocks/>
          </p:cNvSpPr>
          <p:nvPr userDrawn="1"/>
        </p:nvSpPr>
        <p:spPr>
          <a:xfrm rot="16200000">
            <a:off x="-1874838" y="519833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403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Tipo 2">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76291E0B-06CA-A043-9745-FCE2450B8AF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1" name="Imagen 10">
            <a:extLst>
              <a:ext uri="{FF2B5EF4-FFF2-40B4-BE49-F238E27FC236}">
                <a16:creationId xmlns:a16="http://schemas.microsoft.com/office/drawing/2014/main" id="{72302CC6-35C0-C04E-A6CC-D872E40F447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706704" y="0"/>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opc.2 (Helvética 34 puntos)</a:t>
            </a:r>
            <a:endParaRPr lang="es-CO"/>
          </a:p>
        </p:txBody>
      </p:sp>
      <p:sp>
        <p:nvSpPr>
          <p:cNvPr id="17" name="Marcador de posición de imagen 2">
            <a:extLst>
              <a:ext uri="{FF2B5EF4-FFF2-40B4-BE49-F238E27FC236}">
                <a16:creationId xmlns:a16="http://schemas.microsoft.com/office/drawing/2014/main" id="{F9948CDE-B14E-AE43-BB48-E38B81D90E2F}"/>
              </a:ext>
            </a:extLst>
          </p:cNvPr>
          <p:cNvSpPr>
            <a:spLocks noGrp="1"/>
          </p:cNvSpPr>
          <p:nvPr>
            <p:ph type="pic" idx="1" hasCustomPrompt="1"/>
          </p:nvPr>
        </p:nvSpPr>
        <p:spPr>
          <a:xfrm>
            <a:off x="-4119" y="756402"/>
            <a:ext cx="6232436" cy="6125633"/>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200460"/>
              <a:gd name="connsiteX1" fmla="*/ 7461 w 4506385"/>
              <a:gd name="connsiteY1" fmla="*/ 2768368 h 5200460"/>
              <a:gd name="connsiteX2" fmla="*/ 2271627 w 4506385"/>
              <a:gd name="connsiteY2" fmla="*/ 352407 h 5200460"/>
              <a:gd name="connsiteX3" fmla="*/ 3299015 w 4506385"/>
              <a:gd name="connsiteY3" fmla="*/ 314734 h 5200460"/>
              <a:gd name="connsiteX4" fmla="*/ 4227421 w 4506385"/>
              <a:gd name="connsiteY4" fmla="*/ 1335348 h 5200460"/>
              <a:gd name="connsiteX5" fmla="*/ 4128519 w 4506385"/>
              <a:gd name="connsiteY5" fmla="*/ 2153528 h 5200460"/>
              <a:gd name="connsiteX6" fmla="*/ 869009 w 4506385"/>
              <a:gd name="connsiteY6" fmla="*/ 4397773 h 5200460"/>
              <a:gd name="connsiteX7" fmla="*/ 1765 w 4506385"/>
              <a:gd name="connsiteY7" fmla="*/ 5124132 h 5200460"/>
              <a:gd name="connsiteX0" fmla="*/ 642 w 4513763"/>
              <a:gd name="connsiteY0" fmla="*/ 4410080 h 4696102"/>
              <a:gd name="connsiteX1" fmla="*/ 14839 w 4513763"/>
              <a:gd name="connsiteY1" fmla="*/ 2768368 h 4696102"/>
              <a:gd name="connsiteX2" fmla="*/ 2279005 w 4513763"/>
              <a:gd name="connsiteY2" fmla="*/ 352407 h 4696102"/>
              <a:gd name="connsiteX3" fmla="*/ 3306393 w 4513763"/>
              <a:gd name="connsiteY3" fmla="*/ 314734 h 4696102"/>
              <a:gd name="connsiteX4" fmla="*/ 4234799 w 4513763"/>
              <a:gd name="connsiteY4" fmla="*/ 1335348 h 4696102"/>
              <a:gd name="connsiteX5" fmla="*/ 4135897 w 4513763"/>
              <a:gd name="connsiteY5" fmla="*/ 2153528 h 4696102"/>
              <a:gd name="connsiteX6" fmla="*/ 876387 w 4513763"/>
              <a:gd name="connsiteY6" fmla="*/ 4397773 h 4696102"/>
              <a:gd name="connsiteX7" fmla="*/ 642 w 4513763"/>
              <a:gd name="connsiteY7" fmla="*/ 4410080 h 4696102"/>
              <a:gd name="connsiteX0" fmla="*/ 642 w 4513763"/>
              <a:gd name="connsiteY0" fmla="*/ 4410080 h 4619028"/>
              <a:gd name="connsiteX1" fmla="*/ 14839 w 4513763"/>
              <a:gd name="connsiteY1" fmla="*/ 2768368 h 4619028"/>
              <a:gd name="connsiteX2" fmla="*/ 2279005 w 4513763"/>
              <a:gd name="connsiteY2" fmla="*/ 352407 h 4619028"/>
              <a:gd name="connsiteX3" fmla="*/ 3306393 w 4513763"/>
              <a:gd name="connsiteY3" fmla="*/ 314734 h 4619028"/>
              <a:gd name="connsiteX4" fmla="*/ 4234799 w 4513763"/>
              <a:gd name="connsiteY4" fmla="*/ 1335348 h 4619028"/>
              <a:gd name="connsiteX5" fmla="*/ 4135897 w 4513763"/>
              <a:gd name="connsiteY5" fmla="*/ 2153528 h 4619028"/>
              <a:gd name="connsiteX6" fmla="*/ 876387 w 4513763"/>
              <a:gd name="connsiteY6" fmla="*/ 4397773 h 4619028"/>
              <a:gd name="connsiteX7" fmla="*/ 642 w 4513763"/>
              <a:gd name="connsiteY7" fmla="*/ 4410080 h 4619028"/>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714875 w 4513763"/>
              <a:gd name="connsiteY6" fmla="*/ 4227761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207053 w 4499158"/>
              <a:gd name="connsiteY0" fmla="*/ 3908543 h 4380939"/>
              <a:gd name="connsiteX1" fmla="*/ 234 w 4499158"/>
              <a:gd name="connsiteY1" fmla="*/ 2768368 h 4380939"/>
              <a:gd name="connsiteX2" fmla="*/ 2264400 w 4499158"/>
              <a:gd name="connsiteY2" fmla="*/ 352407 h 4380939"/>
              <a:gd name="connsiteX3" fmla="*/ 3291788 w 4499158"/>
              <a:gd name="connsiteY3" fmla="*/ 314734 h 4380939"/>
              <a:gd name="connsiteX4" fmla="*/ 4220194 w 4499158"/>
              <a:gd name="connsiteY4" fmla="*/ 1335348 h 4380939"/>
              <a:gd name="connsiteX5" fmla="*/ 4121292 w 4499158"/>
              <a:gd name="connsiteY5" fmla="*/ 2153528 h 4380939"/>
              <a:gd name="connsiteX6" fmla="*/ 793777 w 4499158"/>
              <a:gd name="connsiteY6" fmla="*/ 4380772 h 4380939"/>
              <a:gd name="connsiteX7" fmla="*/ 207053 w 4499158"/>
              <a:gd name="connsiteY7" fmla="*/ 3908543 h 4380939"/>
              <a:gd name="connsiteX0" fmla="*/ 13593 w 4501212"/>
              <a:gd name="connsiteY0" fmla="*/ 4393078 h 4393078"/>
              <a:gd name="connsiteX1" fmla="*/ 2288 w 4501212"/>
              <a:gd name="connsiteY1" fmla="*/ 2768368 h 4393078"/>
              <a:gd name="connsiteX2" fmla="*/ 2266454 w 4501212"/>
              <a:gd name="connsiteY2" fmla="*/ 352407 h 4393078"/>
              <a:gd name="connsiteX3" fmla="*/ 3293842 w 4501212"/>
              <a:gd name="connsiteY3" fmla="*/ 314734 h 4393078"/>
              <a:gd name="connsiteX4" fmla="*/ 4222248 w 4501212"/>
              <a:gd name="connsiteY4" fmla="*/ 1335348 h 4393078"/>
              <a:gd name="connsiteX5" fmla="*/ 4123346 w 4501212"/>
              <a:gd name="connsiteY5" fmla="*/ 2153528 h 4393078"/>
              <a:gd name="connsiteX6" fmla="*/ 795831 w 4501212"/>
              <a:gd name="connsiteY6" fmla="*/ 4380772 h 4393078"/>
              <a:gd name="connsiteX7" fmla="*/ 13593 w 4501212"/>
              <a:gd name="connsiteY7" fmla="*/ 4393078 h 4393078"/>
              <a:gd name="connsiteX0" fmla="*/ 86 w 4487705"/>
              <a:gd name="connsiteY0" fmla="*/ 4393078 h 4393078"/>
              <a:gd name="connsiteX1" fmla="*/ 90788 w 4487705"/>
              <a:gd name="connsiteY1" fmla="*/ 2836373 h 4393078"/>
              <a:gd name="connsiteX2" fmla="*/ 2252947 w 4487705"/>
              <a:gd name="connsiteY2" fmla="*/ 352407 h 4393078"/>
              <a:gd name="connsiteX3" fmla="*/ 3280335 w 4487705"/>
              <a:gd name="connsiteY3" fmla="*/ 314734 h 4393078"/>
              <a:gd name="connsiteX4" fmla="*/ 4208741 w 4487705"/>
              <a:gd name="connsiteY4" fmla="*/ 1335348 h 4393078"/>
              <a:gd name="connsiteX5" fmla="*/ 4109839 w 4487705"/>
              <a:gd name="connsiteY5" fmla="*/ 2153528 h 4393078"/>
              <a:gd name="connsiteX6" fmla="*/ 782324 w 4487705"/>
              <a:gd name="connsiteY6" fmla="*/ 4380772 h 4393078"/>
              <a:gd name="connsiteX7" fmla="*/ 86 w 4487705"/>
              <a:gd name="connsiteY7" fmla="*/ 4393078 h 4393078"/>
              <a:gd name="connsiteX0" fmla="*/ 21466 w 4509085"/>
              <a:gd name="connsiteY0" fmla="*/ 4393078 h 4393078"/>
              <a:gd name="connsiteX1" fmla="*/ 1660 w 4509085"/>
              <a:gd name="connsiteY1" fmla="*/ 2734366 h 4393078"/>
              <a:gd name="connsiteX2" fmla="*/ 2274327 w 4509085"/>
              <a:gd name="connsiteY2" fmla="*/ 352407 h 4393078"/>
              <a:gd name="connsiteX3" fmla="*/ 3301715 w 4509085"/>
              <a:gd name="connsiteY3" fmla="*/ 314734 h 4393078"/>
              <a:gd name="connsiteX4" fmla="*/ 4230121 w 4509085"/>
              <a:gd name="connsiteY4" fmla="*/ 1335348 h 4393078"/>
              <a:gd name="connsiteX5" fmla="*/ 4131219 w 4509085"/>
              <a:gd name="connsiteY5" fmla="*/ 2153528 h 4393078"/>
              <a:gd name="connsiteX6" fmla="*/ 803704 w 4509085"/>
              <a:gd name="connsiteY6" fmla="*/ 4380772 h 4393078"/>
              <a:gd name="connsiteX7" fmla="*/ 21466 w 4509085"/>
              <a:gd name="connsiteY7" fmla="*/ 4393078 h 4393078"/>
              <a:gd name="connsiteX0" fmla="*/ 19806 w 4507425"/>
              <a:gd name="connsiteY0" fmla="*/ 4393078 h 4393078"/>
              <a:gd name="connsiteX1" fmla="*/ 0 w 4507425"/>
              <a:gd name="connsiteY1" fmla="*/ 2734366 h 4393078"/>
              <a:gd name="connsiteX2" fmla="*/ 2272667 w 4507425"/>
              <a:gd name="connsiteY2" fmla="*/ 352407 h 4393078"/>
              <a:gd name="connsiteX3" fmla="*/ 3300055 w 4507425"/>
              <a:gd name="connsiteY3" fmla="*/ 314734 h 4393078"/>
              <a:gd name="connsiteX4" fmla="*/ 4228461 w 4507425"/>
              <a:gd name="connsiteY4" fmla="*/ 1335348 h 4393078"/>
              <a:gd name="connsiteX5" fmla="*/ 4129559 w 4507425"/>
              <a:gd name="connsiteY5" fmla="*/ 2153528 h 4393078"/>
              <a:gd name="connsiteX6" fmla="*/ 802044 w 4507425"/>
              <a:gd name="connsiteY6" fmla="*/ 4380772 h 4393078"/>
              <a:gd name="connsiteX7" fmla="*/ 19806 w 4507425"/>
              <a:gd name="connsiteY7" fmla="*/ 4393078 h 4393078"/>
              <a:gd name="connsiteX0" fmla="*/ 104812 w 4507425"/>
              <a:gd name="connsiteY0" fmla="*/ 4342074 h 4382059"/>
              <a:gd name="connsiteX1" fmla="*/ 0 w 4507425"/>
              <a:gd name="connsiteY1" fmla="*/ 2734366 h 4382059"/>
              <a:gd name="connsiteX2" fmla="*/ 2272667 w 4507425"/>
              <a:gd name="connsiteY2" fmla="*/ 352407 h 4382059"/>
              <a:gd name="connsiteX3" fmla="*/ 3300055 w 4507425"/>
              <a:gd name="connsiteY3" fmla="*/ 314734 h 4382059"/>
              <a:gd name="connsiteX4" fmla="*/ 4228461 w 4507425"/>
              <a:gd name="connsiteY4" fmla="*/ 1335348 h 4382059"/>
              <a:gd name="connsiteX5" fmla="*/ 4129559 w 4507425"/>
              <a:gd name="connsiteY5" fmla="*/ 2153528 h 4382059"/>
              <a:gd name="connsiteX6" fmla="*/ 802044 w 4507425"/>
              <a:gd name="connsiteY6" fmla="*/ 4380772 h 4382059"/>
              <a:gd name="connsiteX7" fmla="*/ 104812 w 4507425"/>
              <a:gd name="connsiteY7" fmla="*/ 4342074 h 438205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30976 h 4430976"/>
              <a:gd name="connsiteX1" fmla="*/ 0 w 4507425"/>
              <a:gd name="connsiteY1" fmla="*/ 2763763 h 4430976"/>
              <a:gd name="connsiteX2" fmla="*/ 2272667 w 4507425"/>
              <a:gd name="connsiteY2" fmla="*/ 381804 h 4430976"/>
              <a:gd name="connsiteX3" fmla="*/ 3300055 w 4507425"/>
              <a:gd name="connsiteY3" fmla="*/ 344131 h 4430976"/>
              <a:gd name="connsiteX4" fmla="*/ 4228461 w 4507425"/>
              <a:gd name="connsiteY4" fmla="*/ 1364745 h 4430976"/>
              <a:gd name="connsiteX5" fmla="*/ 4129559 w 4507425"/>
              <a:gd name="connsiteY5" fmla="*/ 2182925 h 4430976"/>
              <a:gd name="connsiteX6" fmla="*/ 802044 w 4507425"/>
              <a:gd name="connsiteY6" fmla="*/ 4410169 h 4430976"/>
              <a:gd name="connsiteX7" fmla="*/ 11305 w 4507425"/>
              <a:gd name="connsiteY7" fmla="*/ 4430976 h 4430976"/>
              <a:gd name="connsiteX0" fmla="*/ 11305 w 4519253"/>
              <a:gd name="connsiteY0" fmla="*/ 4420248 h 4420248"/>
              <a:gd name="connsiteX1" fmla="*/ 0 w 4519253"/>
              <a:gd name="connsiteY1" fmla="*/ 2753035 h 4420248"/>
              <a:gd name="connsiteX2" fmla="*/ 2272667 w 4519253"/>
              <a:gd name="connsiteY2" fmla="*/ 371076 h 4420248"/>
              <a:gd name="connsiteX3" fmla="*/ 3300055 w 4519253"/>
              <a:gd name="connsiteY3" fmla="*/ 333403 h 4420248"/>
              <a:gd name="connsiteX4" fmla="*/ 4253963 w 4519253"/>
              <a:gd name="connsiteY4" fmla="*/ 1328514 h 4420248"/>
              <a:gd name="connsiteX5" fmla="*/ 4129559 w 4519253"/>
              <a:gd name="connsiteY5" fmla="*/ 2172197 h 4420248"/>
              <a:gd name="connsiteX6" fmla="*/ 802044 w 4519253"/>
              <a:gd name="connsiteY6" fmla="*/ 4399441 h 4420248"/>
              <a:gd name="connsiteX7" fmla="*/ 11305 w 4519253"/>
              <a:gd name="connsiteY7" fmla="*/ 4420248 h 4420248"/>
              <a:gd name="connsiteX0" fmla="*/ 11305 w 4519253"/>
              <a:gd name="connsiteY0" fmla="*/ 4445526 h 4445526"/>
              <a:gd name="connsiteX1" fmla="*/ 0 w 4519253"/>
              <a:gd name="connsiteY1" fmla="*/ 2778313 h 4445526"/>
              <a:gd name="connsiteX2" fmla="*/ 2272667 w 4519253"/>
              <a:gd name="connsiteY2" fmla="*/ 396354 h 4445526"/>
              <a:gd name="connsiteX3" fmla="*/ 3300055 w 4519253"/>
              <a:gd name="connsiteY3" fmla="*/ 358681 h 4445526"/>
              <a:gd name="connsiteX4" fmla="*/ 4253963 w 4519253"/>
              <a:gd name="connsiteY4" fmla="*/ 1353792 h 4445526"/>
              <a:gd name="connsiteX5" fmla="*/ 4129559 w 4519253"/>
              <a:gd name="connsiteY5" fmla="*/ 2197475 h 4445526"/>
              <a:gd name="connsiteX6" fmla="*/ 802044 w 4519253"/>
              <a:gd name="connsiteY6" fmla="*/ 4424719 h 4445526"/>
              <a:gd name="connsiteX7" fmla="*/ 11305 w 4519253"/>
              <a:gd name="connsiteY7" fmla="*/ 4445526 h 4445526"/>
              <a:gd name="connsiteX0" fmla="*/ 11305 w 4519253"/>
              <a:gd name="connsiteY0" fmla="*/ 4497113 h 4497113"/>
              <a:gd name="connsiteX1" fmla="*/ 0 w 4519253"/>
              <a:gd name="connsiteY1" fmla="*/ 2829900 h 4497113"/>
              <a:gd name="connsiteX2" fmla="*/ 2272667 w 4519253"/>
              <a:gd name="connsiteY2" fmla="*/ 447941 h 4497113"/>
              <a:gd name="connsiteX3" fmla="*/ 3546573 w 4519253"/>
              <a:gd name="connsiteY3" fmla="*/ 282759 h 4497113"/>
              <a:gd name="connsiteX4" fmla="*/ 4253963 w 4519253"/>
              <a:gd name="connsiteY4" fmla="*/ 1405379 h 4497113"/>
              <a:gd name="connsiteX5" fmla="*/ 4129559 w 4519253"/>
              <a:gd name="connsiteY5" fmla="*/ 2249062 h 4497113"/>
              <a:gd name="connsiteX6" fmla="*/ 802044 w 4519253"/>
              <a:gd name="connsiteY6" fmla="*/ 4476306 h 4497113"/>
              <a:gd name="connsiteX7" fmla="*/ 11305 w 4519253"/>
              <a:gd name="connsiteY7" fmla="*/ 4497113 h 4497113"/>
              <a:gd name="connsiteX0" fmla="*/ 11305 w 4519253"/>
              <a:gd name="connsiteY0" fmla="*/ 4384003 h 4384003"/>
              <a:gd name="connsiteX1" fmla="*/ 0 w 4519253"/>
              <a:gd name="connsiteY1" fmla="*/ 2716790 h 4384003"/>
              <a:gd name="connsiteX2" fmla="*/ 2272667 w 4519253"/>
              <a:gd name="connsiteY2" fmla="*/ 334831 h 4384003"/>
              <a:gd name="connsiteX3" fmla="*/ 3113041 w 4519253"/>
              <a:gd name="connsiteY3" fmla="*/ 492672 h 4384003"/>
              <a:gd name="connsiteX4" fmla="*/ 4253963 w 4519253"/>
              <a:gd name="connsiteY4" fmla="*/ 1292269 h 4384003"/>
              <a:gd name="connsiteX5" fmla="*/ 4129559 w 4519253"/>
              <a:gd name="connsiteY5" fmla="*/ 2135952 h 4384003"/>
              <a:gd name="connsiteX6" fmla="*/ 802044 w 4519253"/>
              <a:gd name="connsiteY6" fmla="*/ 4363196 h 4384003"/>
              <a:gd name="connsiteX7" fmla="*/ 11305 w 4519253"/>
              <a:gd name="connsiteY7" fmla="*/ 4384003 h 4384003"/>
              <a:gd name="connsiteX0" fmla="*/ 11305 w 4519253"/>
              <a:gd name="connsiteY0" fmla="*/ 4433445 h 4433445"/>
              <a:gd name="connsiteX1" fmla="*/ 0 w 4519253"/>
              <a:gd name="connsiteY1" fmla="*/ 2766232 h 4433445"/>
              <a:gd name="connsiteX2" fmla="*/ 2272667 w 4519253"/>
              <a:gd name="connsiteY2" fmla="*/ 384273 h 4433445"/>
              <a:gd name="connsiteX3" fmla="*/ 3359559 w 4519253"/>
              <a:gd name="connsiteY3" fmla="*/ 380602 h 4433445"/>
              <a:gd name="connsiteX4" fmla="*/ 4253963 w 4519253"/>
              <a:gd name="connsiteY4" fmla="*/ 1341711 h 4433445"/>
              <a:gd name="connsiteX5" fmla="*/ 4129559 w 4519253"/>
              <a:gd name="connsiteY5" fmla="*/ 2185394 h 4433445"/>
              <a:gd name="connsiteX6" fmla="*/ 802044 w 4519253"/>
              <a:gd name="connsiteY6" fmla="*/ 4412638 h 4433445"/>
              <a:gd name="connsiteX7" fmla="*/ 11305 w 4519253"/>
              <a:gd name="connsiteY7" fmla="*/ 4433445 h 4433445"/>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45176 h 4445176"/>
              <a:gd name="connsiteX1" fmla="*/ 0 w 4519253"/>
              <a:gd name="connsiteY1" fmla="*/ 2777963 h 4445176"/>
              <a:gd name="connsiteX2" fmla="*/ 2272667 w 4519253"/>
              <a:gd name="connsiteY2" fmla="*/ 396004 h 4445176"/>
              <a:gd name="connsiteX3" fmla="*/ 3359559 w 4519253"/>
              <a:gd name="connsiteY3" fmla="*/ 392333 h 4445176"/>
              <a:gd name="connsiteX4" fmla="*/ 4253963 w 4519253"/>
              <a:gd name="connsiteY4" fmla="*/ 1353442 h 4445176"/>
              <a:gd name="connsiteX5" fmla="*/ 4129559 w 4519253"/>
              <a:gd name="connsiteY5" fmla="*/ 2197125 h 4445176"/>
              <a:gd name="connsiteX6" fmla="*/ 802044 w 4519253"/>
              <a:gd name="connsiteY6" fmla="*/ 4424369 h 4445176"/>
              <a:gd name="connsiteX7" fmla="*/ 11305 w 4519253"/>
              <a:gd name="connsiteY7" fmla="*/ 4445176 h 4445176"/>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19253" h="4441812">
                <a:moveTo>
                  <a:pt x="11305" y="4441812"/>
                </a:moveTo>
                <a:cubicBezTo>
                  <a:pt x="8139" y="3514752"/>
                  <a:pt x="8771" y="3704007"/>
                  <a:pt x="0" y="2774599"/>
                </a:cubicBezTo>
                <a:cubicBezTo>
                  <a:pt x="780601" y="1783637"/>
                  <a:pt x="1358186" y="1219805"/>
                  <a:pt x="2272667" y="392640"/>
                </a:cubicBezTo>
                <a:cubicBezTo>
                  <a:pt x="2987829" y="-328391"/>
                  <a:pt x="3119459" y="111734"/>
                  <a:pt x="3359559" y="388969"/>
                </a:cubicBezTo>
                <a:cubicBezTo>
                  <a:pt x="3630273" y="701553"/>
                  <a:pt x="4014975" y="1131612"/>
                  <a:pt x="4253963" y="1350078"/>
                </a:cubicBezTo>
                <a:cubicBezTo>
                  <a:pt x="4535448" y="1642690"/>
                  <a:pt x="4720347" y="1923133"/>
                  <a:pt x="4129559" y="2193761"/>
                </a:cubicBezTo>
                <a:cubicBezTo>
                  <a:pt x="2940779" y="2695665"/>
                  <a:pt x="1744855" y="3611381"/>
                  <a:pt x="802044" y="4421005"/>
                </a:cubicBezTo>
                <a:cubicBezTo>
                  <a:pt x="471279" y="4431571"/>
                  <a:pt x="511923" y="4432860"/>
                  <a:pt x="11305" y="444181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3" name="Marcador de pie de página 1">
            <a:extLst>
              <a:ext uri="{FF2B5EF4-FFF2-40B4-BE49-F238E27FC236}">
                <a16:creationId xmlns:a16="http://schemas.microsoft.com/office/drawing/2014/main" id="{A904B637-17F5-4952-B5DF-E7FA0497675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04126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a fondo claro con image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F5C08CA-5D66-4C41-A40D-DA1AE5526AA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8" name="Imagen 7">
            <a:extLst>
              <a:ext uri="{FF2B5EF4-FFF2-40B4-BE49-F238E27FC236}">
                <a16:creationId xmlns:a16="http://schemas.microsoft.com/office/drawing/2014/main" id="{9358829E-DC71-F14E-8666-46B5F3C6B63C}"/>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9" name="Marcador de posición de imagen 2">
            <a:extLst>
              <a:ext uri="{FF2B5EF4-FFF2-40B4-BE49-F238E27FC236}">
                <a16:creationId xmlns:a16="http://schemas.microsoft.com/office/drawing/2014/main" id="{FBEAE203-6173-2B4D-A429-177C4EA3C29D}"/>
              </a:ext>
            </a:extLst>
          </p:cNvPr>
          <p:cNvSpPr>
            <a:spLocks noGrp="1"/>
          </p:cNvSpPr>
          <p:nvPr>
            <p:ph type="pic" idx="13"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2" name="Título 1">
            <a:extLst>
              <a:ext uri="{FF2B5EF4-FFF2-40B4-BE49-F238E27FC236}">
                <a16:creationId xmlns:a16="http://schemas.microsoft.com/office/drawing/2014/main" id="{4CE1D47F-5B36-074A-842F-79F1C8F78308}"/>
              </a:ext>
            </a:extLst>
          </p:cNvPr>
          <p:cNvSpPr>
            <a:spLocks noGrp="1"/>
          </p:cNvSpPr>
          <p:nvPr>
            <p:ph type="ctrTitle" hasCustomPrompt="1"/>
          </p:nvPr>
        </p:nvSpPr>
        <p:spPr>
          <a:xfrm>
            <a:off x="5345722" y="968539"/>
            <a:ext cx="5322277" cy="948715"/>
          </a:xfrm>
        </p:spPr>
        <p:txBody>
          <a:bodyPr anchor="t">
            <a:normAutofit/>
          </a:bodyPr>
          <a:lstStyle>
            <a:lvl1pPr algn="l">
              <a:defRPr sz="2800" b="1"/>
            </a:lvl1pPr>
          </a:lstStyle>
          <a:p>
            <a:r>
              <a:rPr lang="es-ES"/>
              <a:t>Título de la diapositiva (Helvética 28 puntos)</a:t>
            </a:r>
            <a:endParaRPr lang="es-CO"/>
          </a:p>
        </p:txBody>
      </p:sp>
      <p:sp>
        <p:nvSpPr>
          <p:cNvPr id="3" name="Subtítulo 2">
            <a:extLst>
              <a:ext uri="{FF2B5EF4-FFF2-40B4-BE49-F238E27FC236}">
                <a16:creationId xmlns:a16="http://schemas.microsoft.com/office/drawing/2014/main" id="{BDE026C0-D5E3-0544-AC35-45DC47366F8C}"/>
              </a:ext>
            </a:extLst>
          </p:cNvPr>
          <p:cNvSpPr>
            <a:spLocks noGrp="1"/>
          </p:cNvSpPr>
          <p:nvPr>
            <p:ph type="subTitle" idx="1" hasCustomPrompt="1"/>
          </p:nvPr>
        </p:nvSpPr>
        <p:spPr>
          <a:xfrm>
            <a:off x="5345722" y="2067089"/>
            <a:ext cx="6008077" cy="3190711"/>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4" name="Marcador de fecha 3">
            <a:extLst>
              <a:ext uri="{FF2B5EF4-FFF2-40B4-BE49-F238E27FC236}">
                <a16:creationId xmlns:a16="http://schemas.microsoft.com/office/drawing/2014/main" id="{3A2E44EC-D46A-3140-84FE-DD4AE5D86524}"/>
              </a:ext>
            </a:extLst>
          </p:cNvPr>
          <p:cNvSpPr>
            <a:spLocks noGrp="1"/>
          </p:cNvSpPr>
          <p:nvPr>
            <p:ph type="dt" sz="half" idx="10"/>
          </p:nvPr>
        </p:nvSpPr>
        <p:spPr/>
        <p:txBody>
          <a:bodyPr/>
          <a:lstStyle/>
          <a:p>
            <a:endParaRPr lang="es-CO"/>
          </a:p>
        </p:txBody>
      </p:sp>
      <p:sp>
        <p:nvSpPr>
          <p:cNvPr id="5" name="Marcador de pie de página 4">
            <a:extLst>
              <a:ext uri="{FF2B5EF4-FFF2-40B4-BE49-F238E27FC236}">
                <a16:creationId xmlns:a16="http://schemas.microsoft.com/office/drawing/2014/main" id="{FB4B04FE-A1FF-9346-BCAF-C85662664FFC}"/>
              </a:ext>
            </a:extLst>
          </p:cNvPr>
          <p:cNvSpPr>
            <a:spLocks noGrp="1"/>
          </p:cNvSpPr>
          <p:nvPr>
            <p:ph type="ftr" sz="quarter" idx="11"/>
          </p:nvPr>
        </p:nvSpPr>
        <p:spPr/>
        <p:txBody>
          <a:bodyPr/>
          <a:lstStyle/>
          <a:p>
            <a:r>
              <a:rPr lang="es-CO"/>
              <a:t>CCOM-FO-001 V2 / 19-Jul-2022 / Clasificada</a:t>
            </a:r>
          </a:p>
        </p:txBody>
      </p:sp>
      <p:sp>
        <p:nvSpPr>
          <p:cNvPr id="6" name="Marcador de número de diapositiva 5">
            <a:extLst>
              <a:ext uri="{FF2B5EF4-FFF2-40B4-BE49-F238E27FC236}">
                <a16:creationId xmlns:a16="http://schemas.microsoft.com/office/drawing/2014/main" id="{5807BE8A-C927-6C42-8435-C3CA34575C95}"/>
              </a:ext>
            </a:extLst>
          </p:cNvPr>
          <p:cNvSpPr>
            <a:spLocks noGrp="1"/>
          </p:cNvSpPr>
          <p:nvPr>
            <p:ph type="sldNum" sz="quarter" idx="12"/>
          </p:nvPr>
        </p:nvSpPr>
        <p:spPr/>
        <p:txBody>
          <a:bodyPr/>
          <a:lstStyle/>
          <a:p>
            <a:fld id="{54505E69-55C1-B644-B7CA-48CE7B26A3D3}" type="slidenum">
              <a:rPr lang="es-CO" smtClean="0"/>
              <a:t>‹Nº›</a:t>
            </a:fld>
            <a:endParaRPr lang="es-CO"/>
          </a:p>
        </p:txBody>
      </p:sp>
      <p:sp>
        <p:nvSpPr>
          <p:cNvPr id="10" name="Marcador de pie de página 1">
            <a:extLst>
              <a:ext uri="{FF2B5EF4-FFF2-40B4-BE49-F238E27FC236}">
                <a16:creationId xmlns:a16="http://schemas.microsoft.com/office/drawing/2014/main" id="{2C32DDCB-AF3F-4999-980A-A3CF9AFBF950}"/>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38837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2" name="Title 1"/>
          <p:cNvSpPr>
            <a:spLocks noGrp="1"/>
          </p:cNvSpPr>
          <p:nvPr>
            <p:ph type="title" hasCustomPrompt="1"/>
          </p:nvPr>
        </p:nvSpPr>
        <p:spPr>
          <a:xfrm>
            <a:off x="457200" y="136525"/>
            <a:ext cx="8346831" cy="1088197"/>
          </a:xfrm>
        </p:spPr>
        <p:txBody>
          <a:bodyPr anchor="b">
            <a:normAutofit/>
          </a:bodyPr>
          <a:lstStyle>
            <a:lvl1pPr>
              <a:defRPr sz="3200" b="1"/>
            </a:lvl1pPr>
          </a:lstStyle>
          <a:p>
            <a:r>
              <a:rPr lang="es-ES"/>
              <a:t>Título de la diapositiva (Helvética 32)</a:t>
            </a:r>
            <a:endParaRPr lang="en-US"/>
          </a:p>
        </p:txBody>
      </p:sp>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8" name="Subtítulo 2">
            <a:extLst>
              <a:ext uri="{FF2B5EF4-FFF2-40B4-BE49-F238E27FC236}">
                <a16:creationId xmlns:a16="http://schemas.microsoft.com/office/drawing/2014/main" id="{F1C7F385-4671-D54C-BAED-7387BDDCC158}"/>
              </a:ext>
            </a:extLst>
          </p:cNvPr>
          <p:cNvSpPr>
            <a:spLocks noGrp="1"/>
          </p:cNvSpPr>
          <p:nvPr>
            <p:ph type="subTitle" idx="1" hasCustomPrompt="1"/>
          </p:nvPr>
        </p:nvSpPr>
        <p:spPr>
          <a:xfrm>
            <a:off x="457200" y="1457489"/>
            <a:ext cx="8346831" cy="4556449"/>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9" name="Marcador de pie de página 1">
            <a:extLst>
              <a:ext uri="{FF2B5EF4-FFF2-40B4-BE49-F238E27FC236}">
                <a16:creationId xmlns:a16="http://schemas.microsoft.com/office/drawing/2014/main" id="{7CC57014-96FC-4C1C-85FB-198C56E6EF16}"/>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13068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a fondo oscuro con imagen">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C3F31665-717F-E947-AA94-CCAFEBF41A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874033D1-05E4-A347-9239-D7F0D428BFD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11" name="Marcador de posición de imagen 2">
            <a:extLst>
              <a:ext uri="{FF2B5EF4-FFF2-40B4-BE49-F238E27FC236}">
                <a16:creationId xmlns:a16="http://schemas.microsoft.com/office/drawing/2014/main" id="{56011A8D-ADF7-4949-B012-D67FA866836B}"/>
              </a:ext>
            </a:extLst>
          </p:cNvPr>
          <p:cNvSpPr>
            <a:spLocks noGrp="1"/>
          </p:cNvSpPr>
          <p:nvPr>
            <p:ph type="pic" idx="1" hasCustomPrompt="1"/>
          </p:nvPr>
        </p:nvSpPr>
        <p:spPr>
          <a:xfrm>
            <a:off x="-1459" y="282304"/>
            <a:ext cx="5038844" cy="5694959"/>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0463" h="5346428">
                <a:moveTo>
                  <a:pt x="615" y="2458189"/>
                </a:moveTo>
                <a:cubicBezTo>
                  <a:pt x="-2549" y="1653066"/>
                  <a:pt x="7837" y="982227"/>
                  <a:pt x="1433" y="0"/>
                </a:cubicBezTo>
                <a:cubicBezTo>
                  <a:pt x="1181848" y="1123221"/>
                  <a:pt x="3453317" y="2576586"/>
                  <a:pt x="4333656" y="3095609"/>
                </a:cubicBezTo>
                <a:cubicBezTo>
                  <a:pt x="4812264" y="3360623"/>
                  <a:pt x="4842417" y="3537126"/>
                  <a:pt x="4507482" y="3882228"/>
                </a:cubicBezTo>
                <a:cubicBezTo>
                  <a:pt x="4244371" y="4153326"/>
                  <a:pt x="3609767" y="4843290"/>
                  <a:pt x="3348324" y="5136961"/>
                </a:cubicBezTo>
                <a:cubicBezTo>
                  <a:pt x="3031344" y="5493015"/>
                  <a:pt x="2772040" y="5347968"/>
                  <a:pt x="2459269" y="5052807"/>
                </a:cubicBezTo>
                <a:cubicBezTo>
                  <a:pt x="1448392" y="4103909"/>
                  <a:pt x="985514" y="3676347"/>
                  <a:pt x="615" y="2458189"/>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2" name="Título 1">
            <a:extLst>
              <a:ext uri="{FF2B5EF4-FFF2-40B4-BE49-F238E27FC236}">
                <a16:creationId xmlns:a16="http://schemas.microsoft.com/office/drawing/2014/main" id="{76A19741-2903-6A4D-A9A3-91F7A0CB6BDB}"/>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3" name="Subtítulo 2">
            <a:extLst>
              <a:ext uri="{FF2B5EF4-FFF2-40B4-BE49-F238E27FC236}">
                <a16:creationId xmlns:a16="http://schemas.microsoft.com/office/drawing/2014/main" id="{3B94548D-C2C0-FF46-8AB0-F8545C02FF4E}"/>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Tree>
    <p:extLst>
      <p:ext uri="{BB962C8B-B14F-4D97-AF65-F5344CB8AC3E}">
        <p14:creationId xmlns:p14="http://schemas.microsoft.com/office/powerpoint/2010/main" val="1119961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a fondo azul (opc1)">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3" name="Marcador de posición de imagen 2">
            <a:extLst>
              <a:ext uri="{FF2B5EF4-FFF2-40B4-BE49-F238E27FC236}">
                <a16:creationId xmlns:a16="http://schemas.microsoft.com/office/drawing/2014/main" id="{C5C77B35-9940-5742-828D-8336AC2A0624}"/>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9" name="Título 1">
            <a:extLst>
              <a:ext uri="{FF2B5EF4-FFF2-40B4-BE49-F238E27FC236}">
                <a16:creationId xmlns:a16="http://schemas.microsoft.com/office/drawing/2014/main" id="{9B84E7B9-4E4B-F949-AC30-CABB0DA3627A}"/>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1" name="Subtítulo 2">
            <a:extLst>
              <a:ext uri="{FF2B5EF4-FFF2-40B4-BE49-F238E27FC236}">
                <a16:creationId xmlns:a16="http://schemas.microsoft.com/office/drawing/2014/main" id="{D63D1C91-5901-F04C-8706-0880CAE149B8}"/>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12" name="Marcador de pie de página 1">
            <a:extLst>
              <a:ext uri="{FF2B5EF4-FFF2-40B4-BE49-F238E27FC236}">
                <a16:creationId xmlns:a16="http://schemas.microsoft.com/office/drawing/2014/main" id="{48106026-7FB1-4498-9407-5912A9B4BCBD}"/>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97214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584015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en blanco -  Fondo oscur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ie de página 1">
            <a:extLst>
              <a:ext uri="{FF2B5EF4-FFF2-40B4-BE49-F238E27FC236}">
                <a16:creationId xmlns:a16="http://schemas.microsoft.com/office/drawing/2014/main" id="{D76047C2-5A0E-4DD5-B660-12F368EF653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290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ondo claro sin logo">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2"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3165052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ondo oscuro sin log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1486536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DE302BBE-091A-F242-84AE-897C638D9BB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173455" y="2436606"/>
            <a:ext cx="3932237" cy="952493"/>
          </a:xfrm>
        </p:spPr>
        <p:txBody>
          <a:bodyPr anchor="b">
            <a:normAutofit/>
          </a:bodyPr>
          <a:lstStyle>
            <a:lvl1pPr>
              <a:defRPr lang="es-ES" sz="3200" b="1" kern="1200" dirty="0">
                <a:solidFill>
                  <a:schemeClr val="bg1"/>
                </a:solidFill>
                <a:latin typeface="Helvetica" pitchFamily="2" charset="0"/>
                <a:ea typeface="+mj-ea"/>
                <a:cs typeface="+mj-cs"/>
              </a:defRPr>
            </a:lvl1pPr>
          </a:lstStyle>
          <a:p>
            <a:r>
              <a:rPr lang="es-ES"/>
              <a:t>Haga clic para modificar el estilo de título del patrón</a:t>
            </a:r>
            <a:endParaRPr lang="en-US"/>
          </a:p>
        </p:txBody>
      </p:sp>
      <p:sp>
        <p:nvSpPr>
          <p:cNvPr id="4" name="Text Placeholder 3"/>
          <p:cNvSpPr>
            <a:spLocks noGrp="1"/>
          </p:cNvSpPr>
          <p:nvPr>
            <p:ph type="body" sz="half" idx="2"/>
          </p:nvPr>
        </p:nvSpPr>
        <p:spPr>
          <a:xfrm>
            <a:off x="5173455" y="3520875"/>
            <a:ext cx="3932237" cy="1017862"/>
          </a:xfrm>
        </p:spPr>
        <p:txBody>
          <a:bodyPr>
            <a:normAutofit/>
          </a:bodyPr>
          <a:lstStyle>
            <a:lvl1pPr marL="0" indent="0">
              <a:buNone/>
              <a:defRPr lang="es-ES" sz="2000" kern="1200" dirty="0">
                <a:solidFill>
                  <a:schemeClr val="bg1"/>
                </a:solidFill>
                <a:latin typeface="Helvetica" pitchFamily="2" charset="0"/>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endParaRPr lang="es-CO"/>
          </a:p>
        </p:txBody>
      </p:sp>
      <p:sp>
        <p:nvSpPr>
          <p:cNvPr id="6" name="Footer Placeholder 5"/>
          <p:cNvSpPr>
            <a:spLocks noGrp="1"/>
          </p:cNvSpPr>
          <p:nvPr>
            <p:ph type="ftr" sz="quarter" idx="11"/>
          </p:nvPr>
        </p:nvSpPr>
        <p:spPr/>
        <p:txBody>
          <a:bodyPr/>
          <a:lstStyle/>
          <a:p>
            <a:r>
              <a:rPr lang="es-CO"/>
              <a:t>CCOM-FO-001 V2 / 19-Jul-2022 / Clasificada</a:t>
            </a:r>
          </a:p>
        </p:txBody>
      </p:sp>
      <p:sp>
        <p:nvSpPr>
          <p:cNvPr id="7" name="Slide Number Placeholder 6"/>
          <p:cNvSpPr>
            <a:spLocks noGrp="1"/>
          </p:cNvSpPr>
          <p:nvPr>
            <p:ph type="sldNum" sz="quarter" idx="12"/>
          </p:nvPr>
        </p:nvSpPr>
        <p:spPr/>
        <p:txBody>
          <a:bodyPr/>
          <a:lstStyle/>
          <a:p>
            <a:fld id="{80A1B78A-D2AA-4EB1-9E00-A5BD42699FC9}" type="slidenum">
              <a:rPr lang="es-CO" smtClean="0"/>
              <a:t>‹Nº›</a:t>
            </a:fld>
            <a:endParaRPr lang="es-CO"/>
          </a:p>
        </p:txBody>
      </p:sp>
      <p:pic>
        <p:nvPicPr>
          <p:cNvPr id="18" name="Imagen 17">
            <a:extLst>
              <a:ext uri="{FF2B5EF4-FFF2-40B4-BE49-F238E27FC236}">
                <a16:creationId xmlns:a16="http://schemas.microsoft.com/office/drawing/2014/main" id="{0256FF1A-6738-8541-9A4B-F6F47722E39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664282" y="4467895"/>
            <a:ext cx="152125" cy="1929584"/>
          </a:xfrm>
          <a:prstGeom prst="rect">
            <a:avLst/>
          </a:prstGeom>
        </p:spPr>
      </p:pic>
      <p:pic>
        <p:nvPicPr>
          <p:cNvPr id="19" name="Imagen 18">
            <a:extLst>
              <a:ext uri="{FF2B5EF4-FFF2-40B4-BE49-F238E27FC236}">
                <a16:creationId xmlns:a16="http://schemas.microsoft.com/office/drawing/2014/main" id="{59E9D5BD-91F2-1747-87E2-C80E49B2DD2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107957" y="4538736"/>
            <a:ext cx="3387225" cy="1003622"/>
          </a:xfrm>
          <a:prstGeom prst="rect">
            <a:avLst/>
          </a:prstGeom>
        </p:spPr>
      </p:pic>
      <p:sp>
        <p:nvSpPr>
          <p:cNvPr id="13" name="Marcador de posición de imagen 2">
            <a:extLst>
              <a:ext uri="{FF2B5EF4-FFF2-40B4-BE49-F238E27FC236}">
                <a16:creationId xmlns:a16="http://schemas.microsoft.com/office/drawing/2014/main" id="{7D64A3A1-D8C4-DF4B-9B25-9EA1DB47FBE7}"/>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pic>
        <p:nvPicPr>
          <p:cNvPr id="15" name="Imagen 14" descr="Imagen que contiene Logotipo&#10;&#10;Descripción generada automáticamente">
            <a:extLst>
              <a:ext uri="{FF2B5EF4-FFF2-40B4-BE49-F238E27FC236}">
                <a16:creationId xmlns:a16="http://schemas.microsoft.com/office/drawing/2014/main" id="{79D894C8-60FD-2672-AC45-CF1704B8B8E8}"/>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5310861" y="5923213"/>
            <a:ext cx="2743200" cy="433136"/>
          </a:xfrm>
          <a:prstGeom prst="rect">
            <a:avLst/>
          </a:prstGeom>
        </p:spPr>
      </p:pic>
      <p:sp>
        <p:nvSpPr>
          <p:cNvPr id="12" name="Marcador de pie de página 1">
            <a:extLst>
              <a:ext uri="{FF2B5EF4-FFF2-40B4-BE49-F238E27FC236}">
                <a16:creationId xmlns:a16="http://schemas.microsoft.com/office/drawing/2014/main" id="{4E38B3CD-7153-4BF6-8059-1EBF0F93CF4A}"/>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088909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1320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1521647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33BD2-FFDB-93A3-533F-C2840EDFEDC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7C65E23-595A-2F25-7488-311299F3A4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B1FE1B39-F6A9-2F32-0E4E-4362D5D12A44}"/>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5" name="Marcador de pie de página 4">
            <a:extLst>
              <a:ext uri="{FF2B5EF4-FFF2-40B4-BE49-F238E27FC236}">
                <a16:creationId xmlns:a16="http://schemas.microsoft.com/office/drawing/2014/main" id="{A8452FC6-E650-C319-77F9-8248579212E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220ABD5-7C5F-BEF5-6689-A9C18428DD8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4748280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28A43-5C8E-2AA7-CBD2-E57C46FB1F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04035BE-747E-3B42-B0B4-E98157E139C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4F6C0A0-B3C2-6807-DA25-501742401E14}"/>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5" name="Marcador de pie de página 4">
            <a:extLst>
              <a:ext uri="{FF2B5EF4-FFF2-40B4-BE49-F238E27FC236}">
                <a16:creationId xmlns:a16="http://schemas.microsoft.com/office/drawing/2014/main" id="{C1FEFDEE-0EA1-0D7D-2C03-C2A84F3325F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8973AAE-A4B4-D445-F4CE-1964BD9C6FD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6223587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12D67-2064-59CB-7B9E-2C152EFC349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B305179-711D-866E-F752-166BAE7BD9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93F51F-68F2-F717-B089-E43A4D74E8E0}"/>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5" name="Marcador de pie de página 4">
            <a:extLst>
              <a:ext uri="{FF2B5EF4-FFF2-40B4-BE49-F238E27FC236}">
                <a16:creationId xmlns:a16="http://schemas.microsoft.com/office/drawing/2014/main" id="{CC76F098-47C6-E960-515D-362FBEB5DD6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C08B3CC-AC28-637D-1EDD-F05026858599}"/>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6842218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0A074-6558-43BA-6019-FFDBE3AF11D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3DEB5CA-FA04-8E64-F09E-B112DACF5F3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ECEC27BE-9F4E-4280-96F9-3E4246D8B27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704821F-5C1C-34E5-01B5-24475B5A0241}"/>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6" name="Marcador de pie de página 5">
            <a:extLst>
              <a:ext uri="{FF2B5EF4-FFF2-40B4-BE49-F238E27FC236}">
                <a16:creationId xmlns:a16="http://schemas.microsoft.com/office/drawing/2014/main" id="{AE0F8935-28CF-6C15-FC48-08248A0F826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E1E3018-79D9-9783-BA2F-120C31C1814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7753120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1B801-464E-621A-D072-F80C74E0F4E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AAAE553-7320-FA2B-5A46-BE197691F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6020DA-10CB-EC3D-DF75-9A14E6E7C04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8CC91159-D187-374E-CE89-387F3A66E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64A637-9EDD-1907-CBE1-15E236341952}"/>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D7A602C5-8B33-5BA8-007B-2CC5F382A4C9}"/>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8" name="Marcador de pie de página 7">
            <a:extLst>
              <a:ext uri="{FF2B5EF4-FFF2-40B4-BE49-F238E27FC236}">
                <a16:creationId xmlns:a16="http://schemas.microsoft.com/office/drawing/2014/main" id="{9228111F-640D-6334-DBB8-81B63B8C383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436C292-5020-6B5E-1A0A-B7A9CE00315C}"/>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7176982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FA5E0-368A-896F-4F8D-5C480C0FACF3}"/>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B258245-F74D-1DEE-0E53-D38C3FB9D078}"/>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4" name="Marcador de pie de página 3">
            <a:extLst>
              <a:ext uri="{FF2B5EF4-FFF2-40B4-BE49-F238E27FC236}">
                <a16:creationId xmlns:a16="http://schemas.microsoft.com/office/drawing/2014/main" id="{52B7B2AF-8544-95A0-603E-22504097C41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10BD5405-FB61-738F-05A7-AC761595E2A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37350957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007284-0600-D148-81C3-17E1203CB10B}"/>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3" name="Marcador de pie de página 2">
            <a:extLst>
              <a:ext uri="{FF2B5EF4-FFF2-40B4-BE49-F238E27FC236}">
                <a16:creationId xmlns:a16="http://schemas.microsoft.com/office/drawing/2014/main" id="{CDF65DBC-DF89-5A0D-CF4D-BB683EE09C0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4CE522AA-19CB-6E9B-330F-561BF1416FAD}"/>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1470746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FA65E-0231-D177-1CA8-373AA86DF45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50C7F7F-EFAE-5DEF-513C-C13B115357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03BE8C1-B5FD-095C-767E-02A7CD26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1B13B-EDF9-1362-6270-031E8E3FDCC0}"/>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6" name="Marcador de pie de página 5">
            <a:extLst>
              <a:ext uri="{FF2B5EF4-FFF2-40B4-BE49-F238E27FC236}">
                <a16:creationId xmlns:a16="http://schemas.microsoft.com/office/drawing/2014/main" id="{C6EC7FC0-680F-67B1-652F-BD07074CEC3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FE14126-7F5C-1E22-5211-DA3897A5BECB}"/>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3622068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5743-6C0F-52F8-F3B8-58A2F49B9D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703D6B85-B1F2-A1A0-11EB-2C23A856C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DFFC05D4-41B3-4550-8513-26CA1613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A12EBD-B81F-6CA2-5BDF-BF5A5CAA8C3E}"/>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6" name="Marcador de pie de página 5">
            <a:extLst>
              <a:ext uri="{FF2B5EF4-FFF2-40B4-BE49-F238E27FC236}">
                <a16:creationId xmlns:a16="http://schemas.microsoft.com/office/drawing/2014/main" id="{455E8E76-8A23-E9A0-4179-9F7BCB9F1B7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B339D69-2BB8-5590-C4AC-8A70EC2C28E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6020860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04F5-2018-9D1D-73FA-677319A7637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9248B83-FF24-1D82-F024-77FAD6F3C6A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BA7AD08-DD06-EA24-2C06-CDE119858FB0}"/>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5" name="Marcador de pie de página 4">
            <a:extLst>
              <a:ext uri="{FF2B5EF4-FFF2-40B4-BE49-F238E27FC236}">
                <a16:creationId xmlns:a16="http://schemas.microsoft.com/office/drawing/2014/main" id="{C28ECA32-C472-A648-B882-A82035D0567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DD6F94-E2D4-726B-4FEC-9FC2F8DA80F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4671881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A3DDA0-5850-EFD2-0DD3-BE5A285024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9DD7DCB-1B01-867F-8C33-F28681AEB1D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9353E29-F4E7-8194-215B-C868676CD732}"/>
              </a:ext>
            </a:extLst>
          </p:cNvPr>
          <p:cNvSpPr>
            <a:spLocks noGrp="1"/>
          </p:cNvSpPr>
          <p:nvPr>
            <p:ph type="dt" sz="half" idx="10"/>
          </p:nvPr>
        </p:nvSpPr>
        <p:spPr/>
        <p:txBody>
          <a:bodyPr/>
          <a:lstStyle/>
          <a:p>
            <a:fld id="{E36748D7-7F0B-4404-BB31-8F2266C1E1C2}" type="datetimeFigureOut">
              <a:rPr lang="es-CO" smtClean="0"/>
              <a:t>26/04/2023</a:t>
            </a:fld>
            <a:endParaRPr lang="es-CO"/>
          </a:p>
        </p:txBody>
      </p:sp>
      <p:sp>
        <p:nvSpPr>
          <p:cNvPr id="5" name="Marcador de pie de página 4">
            <a:extLst>
              <a:ext uri="{FF2B5EF4-FFF2-40B4-BE49-F238E27FC236}">
                <a16:creationId xmlns:a16="http://schemas.microsoft.com/office/drawing/2014/main" id="{928D037C-9767-4A7C-C53D-67ACBB16DCE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94519D3-325B-5EA2-3035-157F18C3877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0124495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361142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21.xml"/><Relationship Id="rId7"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4.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CO" sz="1000" kern="1200" smtClean="0">
                <a:solidFill>
                  <a:schemeClr val="tx1">
                    <a:tint val="75000"/>
                  </a:schemeClr>
                </a:solidFill>
                <a:latin typeface="Helvetica" pitchFamily="2" charset="0"/>
                <a:ea typeface="+mn-ea"/>
                <a:cs typeface="+mn-cs"/>
              </a:defRPr>
            </a:lvl1pPr>
          </a:lstStyle>
          <a:p>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CO" sz="1000" kern="1200">
                <a:solidFill>
                  <a:schemeClr val="tx1">
                    <a:tint val="75000"/>
                  </a:schemeClr>
                </a:solidFill>
                <a:latin typeface="Helvetica" pitchFamily="2" charset="0"/>
                <a:ea typeface="+mn-ea"/>
                <a:cs typeface="+mn-cs"/>
              </a:defRPr>
            </a:lvl1pPr>
          </a:lstStyle>
          <a:p>
            <a:r>
              <a:rPr lang="es-CO"/>
              <a:t>CCOM-FO-001 V2 / 19-Jul-2022 / Clasificada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CO" sz="1000" kern="1200" smtClean="0">
                <a:solidFill>
                  <a:schemeClr val="tx1">
                    <a:tint val="75000"/>
                  </a:schemeClr>
                </a:solidFill>
                <a:latin typeface="Helvetica" pitchFamily="2" charset="0"/>
                <a:ea typeface="+mn-ea"/>
                <a:cs typeface="+mn-cs"/>
              </a:defRPr>
            </a:lvl1pPr>
          </a:lstStyle>
          <a:p>
            <a:fld id="{80A1B78A-D2AA-4EB1-9E00-A5BD42699FC9}" type="slidenum">
              <a:rPr lang="es-CO" smtClean="0"/>
              <a:pPr/>
              <a:t>‹Nº›</a:t>
            </a:fld>
            <a:endParaRPr lang="es-CO"/>
          </a:p>
        </p:txBody>
      </p:sp>
    </p:spTree>
    <p:extLst>
      <p:ext uri="{BB962C8B-B14F-4D97-AF65-F5344CB8AC3E}">
        <p14:creationId xmlns:p14="http://schemas.microsoft.com/office/powerpoint/2010/main" val="1183279784"/>
      </p:ext>
    </p:extLst>
  </p:cSld>
  <p:clrMap bg1="lt1" tx1="dk1" bg2="lt2" tx2="dk2" accent1="accent1" accent2="accent2" accent3="accent3" accent4="accent4" accent5="accent5" accent6="accent6" hlink="hlink" folHlink="folHlink"/>
  <p:sldLayoutIdLst>
    <p:sldLayoutId id="2147483738" r:id="rId1"/>
    <p:sldLayoutId id="2147483755" r:id="rId2"/>
    <p:sldLayoutId id="2147483756" r:id="rId3"/>
    <p:sldLayoutId id="2147483770" r:id="rId4"/>
    <p:sldLayoutId id="2147483728" r:id="rId5"/>
    <p:sldLayoutId id="2147483774" r:id="rId6"/>
    <p:sldLayoutId id="2147483754" r:id="rId7"/>
    <p:sldLayoutId id="2147483757" r:id="rId8"/>
    <p:sldLayoutId id="2147483771" r:id="rId9"/>
    <p:sldLayoutId id="2147483772" r:id="rId10"/>
    <p:sldLayoutId id="2147483773" r:id="rId11"/>
    <p:sldLayoutId id="2147483751" r:id="rId12"/>
  </p:sldLayoutIdLst>
  <p:hf sldNum="0" hdr="0" dt="0"/>
  <p:txStyles>
    <p:title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SzPct val="80000"/>
        <a:buFontTx/>
        <a:buBlip>
          <a:blip r:embed="rId14"/>
        </a:buBlip>
        <a:defRPr sz="24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SzPct val="80000"/>
        <a:buFontTx/>
        <a:buBlip>
          <a:blip r:embed="rId14"/>
        </a:buBlip>
        <a:defRPr sz="20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SzPct val="80000"/>
        <a:buFontTx/>
        <a:buBlip>
          <a:blip r:embed="rId14"/>
        </a:buBlip>
        <a:defRPr sz="18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782"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4/26/2023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E13F48B-EE38-7948-FF06-4015023CCD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9B4B7A7-8C25-63E2-9019-042FFC5B9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78BEAE1-F823-A253-641B-2A7908564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748D7-7F0B-4404-BB31-8F2266C1E1C2}" type="datetimeFigureOut">
              <a:rPr lang="es-CO" smtClean="0"/>
              <a:t>26/04/2023</a:t>
            </a:fld>
            <a:endParaRPr lang="es-CO"/>
          </a:p>
        </p:txBody>
      </p:sp>
      <p:sp>
        <p:nvSpPr>
          <p:cNvPr id="5" name="Marcador de pie de página 4">
            <a:extLst>
              <a:ext uri="{FF2B5EF4-FFF2-40B4-BE49-F238E27FC236}">
                <a16:creationId xmlns:a16="http://schemas.microsoft.com/office/drawing/2014/main" id="{F80353B6-DB46-35BC-D3B7-5EF1036B7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8BF56471-FE82-14F1-1383-4B8033BEA2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7A8C0-199F-481E-9430-7BDA03C81C4F}" type="slidenum">
              <a:rPr lang="es-CO" smtClean="0"/>
              <a:t>‹Nº›</a:t>
            </a:fld>
            <a:endParaRPr lang="es-CO"/>
          </a:p>
        </p:txBody>
      </p:sp>
    </p:spTree>
    <p:extLst>
      <p:ext uri="{BB962C8B-B14F-4D97-AF65-F5344CB8AC3E}">
        <p14:creationId xmlns:p14="http://schemas.microsoft.com/office/powerpoint/2010/main" val="1506536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8.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8.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8.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8.xml"/><Relationship Id="rId4" Type="http://schemas.openxmlformats.org/officeDocument/2006/relationships/image" Target="../media/image44.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8.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8.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14.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56.jpeg"/><Relationship Id="rId7" Type="http://schemas.openxmlformats.org/officeDocument/2006/relationships/image" Target="../media/image60.jpeg"/><Relationship Id="rId2" Type="http://schemas.openxmlformats.org/officeDocument/2006/relationships/image" Target="../media/image55.jpeg"/><Relationship Id="rId1" Type="http://schemas.openxmlformats.org/officeDocument/2006/relationships/slideLayout" Target="../slideLayouts/slideLayout8.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1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8.xml"/><Relationship Id="rId5" Type="http://schemas.openxmlformats.org/officeDocument/2006/relationships/image" Target="../media/image65.jpeg"/><Relationship Id="rId4" Type="http://schemas.openxmlformats.org/officeDocument/2006/relationships/image" Target="../media/image6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4.xml"/><Relationship Id="rId5" Type="http://schemas.openxmlformats.org/officeDocument/2006/relationships/image" Target="../media/image73.jpeg"/><Relationship Id="rId4" Type="http://schemas.openxmlformats.org/officeDocument/2006/relationships/image" Target="../media/image7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18.xml"/><Relationship Id="rId4" Type="http://schemas.openxmlformats.org/officeDocument/2006/relationships/image" Target="../media/image76.png"/></Relationships>
</file>

<file path=ppt/slides/_rels/slide2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78.jpeg"/></Relationships>
</file>

<file path=ppt/slides/_rels/slide2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83.jpeg"/><Relationship Id="rId4" Type="http://schemas.openxmlformats.org/officeDocument/2006/relationships/image" Target="../media/image82.jpeg"/></Relationships>
</file>

<file path=ppt/slides/_rels/slide30.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36.xml"/></Relationships>
</file>

<file path=ppt/slides/_rels/slide3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36.xml"/><Relationship Id="rId5" Type="http://schemas.openxmlformats.org/officeDocument/2006/relationships/image" Target="../media/image90.png"/><Relationship Id="rId4" Type="http://schemas.openxmlformats.org/officeDocument/2006/relationships/image" Target="../media/image89.png"/></Relationships>
</file>

<file path=ppt/slides/_rels/slide3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36.xml"/></Relationships>
</file>

<file path=ppt/slides/_rels/slide3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36.xml"/><Relationship Id="rId5" Type="http://schemas.openxmlformats.org/officeDocument/2006/relationships/image" Target="../media/image96.png"/><Relationship Id="rId4" Type="http://schemas.openxmlformats.org/officeDocument/2006/relationships/image" Target="../media/image95.png"/></Relationships>
</file>

<file path=ppt/slides/_rels/slide3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36.xml"/><Relationship Id="rId5" Type="http://schemas.openxmlformats.org/officeDocument/2006/relationships/image" Target="../media/image102.png"/><Relationship Id="rId4" Type="http://schemas.openxmlformats.org/officeDocument/2006/relationships/image" Target="../media/image101.png"/></Relationships>
</file>

<file path=ppt/slides/_rels/slide37.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36.xml"/></Relationships>
</file>

<file path=ppt/slides/_rels/slide38.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36.xml"/><Relationship Id="rId5" Type="http://schemas.openxmlformats.org/officeDocument/2006/relationships/image" Target="../media/image108.png"/><Relationship Id="rId4" Type="http://schemas.openxmlformats.org/officeDocument/2006/relationships/image" Target="../media/image10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jpeg"/><Relationship Id="rId1" Type="http://schemas.openxmlformats.org/officeDocument/2006/relationships/slideLayout" Target="../slideLayouts/slideLayout12.xml"/><Relationship Id="rId4" Type="http://schemas.openxmlformats.org/officeDocument/2006/relationships/image" Target="../media/image1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B3997E-702D-9D9C-00FE-3A1FFB3578BF}"/>
              </a:ext>
            </a:extLst>
          </p:cNvPr>
          <p:cNvSpPr txBox="1"/>
          <p:nvPr/>
        </p:nvSpPr>
        <p:spPr>
          <a:xfrm>
            <a:off x="9711159" y="694481"/>
            <a:ext cx="184731" cy="369332"/>
          </a:xfrm>
          <a:prstGeom prst="rect">
            <a:avLst/>
          </a:prstGeom>
          <a:noFill/>
        </p:spPr>
        <p:txBody>
          <a:bodyPr wrap="none" rtlCol="0">
            <a:spAutoFit/>
          </a:bodyPr>
          <a:lstStyle/>
          <a:p>
            <a:endParaRPr lang="es-CO"/>
          </a:p>
        </p:txBody>
      </p:sp>
      <p:sp>
        <p:nvSpPr>
          <p:cNvPr id="5" name="CuadroTexto 4">
            <a:extLst>
              <a:ext uri="{FF2B5EF4-FFF2-40B4-BE49-F238E27FC236}">
                <a16:creationId xmlns:a16="http://schemas.microsoft.com/office/drawing/2014/main" id="{DD06F971-03B3-436A-84BA-E34E6B0FFC6E}"/>
              </a:ext>
            </a:extLst>
          </p:cNvPr>
          <p:cNvSpPr txBox="1"/>
          <p:nvPr/>
        </p:nvSpPr>
        <p:spPr>
          <a:xfrm>
            <a:off x="5146688" y="2654300"/>
            <a:ext cx="51816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PATRIMONIO AUTÓNOMO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FINDETER - SENA DIRECCION GENERAL </a:t>
            </a:r>
            <a:b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CO1.PCCNTR.</a:t>
            </a:r>
            <a:r>
              <a:rPr lang="es-ES" sz="2400" b="1">
                <a:solidFill>
                  <a:prstClr val="white"/>
                </a:solidFill>
              </a:rPr>
              <a:t>1482420 de 2020.</a:t>
            </a:r>
            <a:endParaRPr kumimoji="0" lang="es-MX"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3E2A2AFE-06C7-433A-A728-ED5BBCA6E39F}"/>
              </a:ext>
            </a:extLst>
          </p:cNvPr>
          <p:cNvSpPr txBox="1"/>
          <p:nvPr/>
        </p:nvSpPr>
        <p:spPr>
          <a:xfrm>
            <a:off x="5255226" y="1172681"/>
            <a:ext cx="473879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a:ln>
                  <a:noFill/>
                </a:ln>
                <a:solidFill>
                  <a:prstClr val="white"/>
                </a:solidFill>
                <a:effectLst/>
                <a:uLnTx/>
                <a:uFillTx/>
                <a:latin typeface="Helvetica" pitchFamily="2" charset="0"/>
                <a:ea typeface="+mn-ea"/>
                <a:cs typeface="+mn-cs"/>
              </a:rPr>
              <a:t>Comité de Seguimiento</a:t>
            </a:r>
          </a:p>
        </p:txBody>
      </p:sp>
      <p:sp>
        <p:nvSpPr>
          <p:cNvPr id="7" name="CuadroTexto 6">
            <a:extLst>
              <a:ext uri="{FF2B5EF4-FFF2-40B4-BE49-F238E27FC236}">
                <a16:creationId xmlns:a16="http://schemas.microsoft.com/office/drawing/2014/main" id="{8801B824-1C40-4361-8207-0EAD240262BA}"/>
              </a:ext>
            </a:extLst>
          </p:cNvPr>
          <p:cNvSpPr txBox="1"/>
          <p:nvPr/>
        </p:nvSpPr>
        <p:spPr>
          <a:xfrm>
            <a:off x="6455074" y="6352942"/>
            <a:ext cx="1747594" cy="338554"/>
          </a:xfrm>
          <a:prstGeom prst="rect">
            <a:avLst/>
          </a:prstGeom>
          <a:noFill/>
        </p:spPr>
        <p:txBody>
          <a:bodyPr wrap="none" lIns="91440" tIns="45720" rIns="91440" bIns="45720" rtlCol="0" anchor="t">
            <a:spAutoFit/>
          </a:bodyPr>
          <a:lstStyle/>
          <a:p>
            <a:pPr defTabSz="914400">
              <a:defRPr/>
            </a:pPr>
            <a:r>
              <a:rPr lang="es-CO" sz="1600" b="1">
                <a:solidFill>
                  <a:schemeClr val="bg1"/>
                </a:solidFill>
                <a:latin typeface="Helvetica"/>
                <a:cs typeface="Helvetica"/>
              </a:rPr>
              <a:t>Abril 26 de</a:t>
            </a:r>
            <a:r>
              <a:rPr kumimoji="0" lang="es-CO" sz="1600" b="1" i="0" u="none" strike="noStrike" kern="1200" cap="none" spc="0" normalizeH="0" baseline="0" noProof="0">
                <a:ln>
                  <a:noFill/>
                </a:ln>
                <a:solidFill>
                  <a:schemeClr val="bg1"/>
                </a:solidFill>
                <a:effectLst/>
                <a:uLnTx/>
                <a:uFillTx/>
                <a:latin typeface="Helvetica"/>
                <a:cs typeface="Helvetica"/>
              </a:rPr>
              <a:t> </a:t>
            </a:r>
            <a:r>
              <a:rPr lang="es-CO" sz="1600" b="1">
                <a:solidFill>
                  <a:schemeClr val="bg1"/>
                </a:solidFill>
                <a:latin typeface="Helvetica"/>
                <a:cs typeface="Helvetica"/>
              </a:rPr>
              <a:t>2023</a:t>
            </a:r>
            <a:endParaRPr lang="es-CO">
              <a:solidFill>
                <a:schemeClr val="bg1"/>
              </a:solidFill>
              <a:cs typeface="Calibri"/>
            </a:endParaRPr>
          </a:p>
        </p:txBody>
      </p:sp>
    </p:spTree>
    <p:extLst>
      <p:ext uri="{BB962C8B-B14F-4D97-AF65-F5344CB8AC3E}">
        <p14:creationId xmlns:p14="http://schemas.microsoft.com/office/powerpoint/2010/main" val="416024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CA8634F0-E07D-449B-B9D8-E42B12B268CA}"/>
              </a:ext>
            </a:extLst>
          </p:cNvPr>
          <p:cNvSpPr txBox="1"/>
          <p:nvPr/>
        </p:nvSpPr>
        <p:spPr>
          <a:xfrm>
            <a:off x="6211957" y="3868292"/>
            <a:ext cx="526453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Programa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SENA REFORZAMIENTOS</a:t>
            </a:r>
          </a:p>
        </p:txBody>
      </p:sp>
      <p:pic>
        <p:nvPicPr>
          <p:cNvPr id="7" name="Marcador de posición de imagen 6" descr="Dibujo de un parque&#10;&#10;Descripción generada automáticamente con confianza baja">
            <a:extLst>
              <a:ext uri="{FF2B5EF4-FFF2-40B4-BE49-F238E27FC236}">
                <a16:creationId xmlns:a16="http://schemas.microsoft.com/office/drawing/2014/main" id="{FC7EA73B-7255-4422-8319-EBC0E9F827B6}"/>
              </a:ext>
            </a:extLst>
          </p:cNvPr>
          <p:cNvPicPr>
            <a:picLocks noGrp="1" noChangeAspect="1"/>
          </p:cNvPicPr>
          <p:nvPr>
            <p:ph type="pic" idx="1"/>
          </p:nvPr>
        </p:nvPicPr>
        <p:blipFill rotWithShape="1">
          <a:blip r:embed="rId2" cstate="email">
            <a:extLst>
              <a:ext uri="{28A0092B-C50C-407E-A947-70E740481C1C}">
                <a14:useLocalDpi xmlns:a14="http://schemas.microsoft.com/office/drawing/2010/main"/>
              </a:ext>
            </a:extLst>
          </a:blip>
          <a:srcRect/>
          <a:stretch/>
        </p:blipFill>
        <p:spPr>
          <a:xfrm>
            <a:off x="0" y="609601"/>
            <a:ext cx="6440557" cy="5883964"/>
          </a:xfrm>
        </p:spPr>
      </p:pic>
    </p:spTree>
    <p:extLst>
      <p:ext uri="{BB962C8B-B14F-4D97-AF65-F5344CB8AC3E}">
        <p14:creationId xmlns:p14="http://schemas.microsoft.com/office/powerpoint/2010/main" val="1841737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770B1A22-DC5A-4AC7-BF77-F40E6619A38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16" name="Rectángulo 15">
            <a:extLst>
              <a:ext uri="{FF2B5EF4-FFF2-40B4-BE49-F238E27FC236}">
                <a16:creationId xmlns:a16="http://schemas.microsoft.com/office/drawing/2014/main" id="{DEEE4452-C424-4B37-9952-D3E3DB7E36D8}"/>
              </a:ext>
            </a:extLst>
          </p:cNvPr>
          <p:cNvSpPr/>
          <p:nvPr/>
        </p:nvSpPr>
        <p:spPr>
          <a:xfrm>
            <a:off x="286832" y="1129329"/>
            <a:ext cx="11747602" cy="56228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18" name="Tabla 17">
            <a:extLst>
              <a:ext uri="{FF2B5EF4-FFF2-40B4-BE49-F238E27FC236}">
                <a16:creationId xmlns:a16="http://schemas.microsoft.com/office/drawing/2014/main" id="{A463C165-020C-4E5F-A993-33AC16B92A29}"/>
              </a:ext>
            </a:extLst>
          </p:cNvPr>
          <p:cNvGraphicFramePr>
            <a:graphicFrameLocks noGrp="1"/>
          </p:cNvGraphicFramePr>
          <p:nvPr>
            <p:extLst>
              <p:ext uri="{D42A27DB-BD31-4B8C-83A1-F6EECF244321}">
                <p14:modId xmlns:p14="http://schemas.microsoft.com/office/powerpoint/2010/main" val="1839109628"/>
              </p:ext>
            </p:extLst>
          </p:nvPr>
        </p:nvGraphicFramePr>
        <p:xfrm>
          <a:off x="550190" y="1227825"/>
          <a:ext cx="11209700" cy="5286972"/>
        </p:xfrm>
        <a:graphic>
          <a:graphicData uri="http://schemas.openxmlformats.org/drawingml/2006/table">
            <a:tbl>
              <a:tblPr/>
              <a:tblGrid>
                <a:gridCol w="2184099">
                  <a:extLst>
                    <a:ext uri="{9D8B030D-6E8A-4147-A177-3AD203B41FA5}">
                      <a16:colId xmlns:a16="http://schemas.microsoft.com/office/drawing/2014/main" val="20000"/>
                    </a:ext>
                  </a:extLst>
                </a:gridCol>
                <a:gridCol w="1702713">
                  <a:extLst>
                    <a:ext uri="{9D8B030D-6E8A-4147-A177-3AD203B41FA5}">
                      <a16:colId xmlns:a16="http://schemas.microsoft.com/office/drawing/2014/main" val="20001"/>
                    </a:ext>
                  </a:extLst>
                </a:gridCol>
                <a:gridCol w="2415212">
                  <a:extLst>
                    <a:ext uri="{9D8B030D-6E8A-4147-A177-3AD203B41FA5}">
                      <a16:colId xmlns:a16="http://schemas.microsoft.com/office/drawing/2014/main" val="1978876319"/>
                    </a:ext>
                  </a:extLst>
                </a:gridCol>
                <a:gridCol w="1965530">
                  <a:extLst>
                    <a:ext uri="{9D8B030D-6E8A-4147-A177-3AD203B41FA5}">
                      <a16:colId xmlns:a16="http://schemas.microsoft.com/office/drawing/2014/main" val="20002"/>
                    </a:ext>
                  </a:extLst>
                </a:gridCol>
                <a:gridCol w="1042499">
                  <a:extLst>
                    <a:ext uri="{9D8B030D-6E8A-4147-A177-3AD203B41FA5}">
                      <a16:colId xmlns:a16="http://schemas.microsoft.com/office/drawing/2014/main" val="20003"/>
                    </a:ext>
                  </a:extLst>
                </a:gridCol>
                <a:gridCol w="1899647">
                  <a:extLst>
                    <a:ext uri="{9D8B030D-6E8A-4147-A177-3AD203B41FA5}">
                      <a16:colId xmlns:a16="http://schemas.microsoft.com/office/drawing/2014/main" val="3158225201"/>
                    </a:ext>
                  </a:extLst>
                </a:gridCol>
              </a:tblGrid>
              <a:tr h="567764">
                <a:tc>
                  <a:txBody>
                    <a:bodyPr/>
                    <a:lstStyle/>
                    <a:p>
                      <a:pPr algn="ctr" fontAlgn="ctr"/>
                      <a:r>
                        <a:rPr lang="es-CO" sz="1000" b="1" i="0" u="none" strike="noStrike">
                          <a:solidFill>
                            <a:schemeClr val="bg1"/>
                          </a:solidFill>
                          <a:effectLst/>
                          <a:latin typeface="Arial"/>
                          <a:cs typeface="Arial"/>
                        </a:rPr>
                        <a:t>VALOR PROYECTO</a:t>
                      </a:r>
                    </a:p>
                    <a:p>
                      <a:pPr marL="0" marR="0" lvl="0" indent="0" algn="ctr">
                        <a:lnSpc>
                          <a:spcPct val="100000"/>
                        </a:lnSpc>
                        <a:spcBef>
                          <a:spcPts val="0"/>
                        </a:spcBef>
                        <a:spcAft>
                          <a:spcPts val="0"/>
                        </a:spcAft>
                        <a:buNone/>
                      </a:pPr>
                      <a:r>
                        <a:rPr lang="es-CO" sz="1400" b="1" i="0" u="none" strike="noStrike" baseline="0" noProof="0">
                          <a:solidFill>
                            <a:srgbClr val="FFFFFF"/>
                          </a:solidFill>
                          <a:effectLst/>
                          <a:latin typeface="Arial"/>
                        </a:rPr>
                        <a:t> </a:t>
                      </a:r>
                      <a:r>
                        <a:rPr lang="es-CO" sz="1200" b="1" i="0" u="none" strike="noStrike" baseline="0" noProof="0">
                          <a:solidFill>
                            <a:srgbClr val="FFFFFF"/>
                          </a:solidFill>
                          <a:effectLst/>
                          <a:latin typeface="Arial"/>
                        </a:rPr>
                        <a:t>$ 6.726.772.791,00 </a:t>
                      </a:r>
                      <a:endParaRPr lang="es-CO" sz="1200" b="1"/>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00" b="1" i="0" u="none" strike="noStrike">
                          <a:solidFill>
                            <a:srgbClr val="FFFFFF"/>
                          </a:solidFill>
                          <a:effectLst/>
                          <a:latin typeface="Arial"/>
                          <a:cs typeface="Arial"/>
                        </a:rPr>
                        <a:t>FECHA INICIO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00" b="1" i="0" u="none" strike="noStrike">
                          <a:solidFill>
                            <a:srgbClr val="FFFFFF"/>
                          </a:solidFill>
                          <a:effectLst/>
                          <a:latin typeface="Arial"/>
                          <a:cs typeface="Arial"/>
                        </a:rPr>
                        <a:t>FECHA FIN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00" b="1" i="0" u="none" strike="noStrike">
                          <a:solidFill>
                            <a:srgbClr val="FFFFFF"/>
                          </a:solidFill>
                          <a:effectLst/>
                          <a:latin typeface="Arial"/>
                          <a:cs typeface="Arial"/>
                        </a:rPr>
                        <a:t>PORCENTAJES DE AVANCE ETAPA </a:t>
                      </a:r>
                      <a:endParaRPr lang="es-ES"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4352">
                <a:tc rowSpan="2">
                  <a:txBody>
                    <a:bodyPr/>
                    <a:lstStyle/>
                    <a:p>
                      <a:pPr marL="0" algn="l" fontAlgn="ctr"/>
                      <a:r>
                        <a:rPr lang="es-CO" sz="1200" b="1" i="0" u="none" strike="noStrike">
                          <a:solidFill>
                            <a:srgbClr val="000000"/>
                          </a:solidFill>
                          <a:effectLst/>
                          <a:latin typeface="Arial"/>
                          <a:ea typeface="+mn-ea"/>
                          <a:cs typeface="Arial"/>
                        </a:rPr>
                        <a:t>ETAPA 1:  $ 360.974.764,00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cs typeface="Arial"/>
                        </a:rPr>
                        <a:t>15/06/2021</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ea typeface="+mn-ea"/>
                          <a:cs typeface="Arial"/>
                        </a:rPr>
                        <a:t>15-12-2021</a:t>
                      </a:r>
                      <a:endParaRPr lang="es-CO" sz="1000" b="0" i="0" u="none" strike="noStrike">
                        <a:solidFill>
                          <a:srgbClr val="000000"/>
                        </a:solidFill>
                        <a:effectLst/>
                        <a:latin typeface="Arial"/>
                        <a:ea typeface="+mn-ea"/>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 (Edificio 16.2)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50.00%</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lvl="0" algn="ctr">
                        <a:buNone/>
                      </a:pPr>
                      <a:r>
                        <a:rPr lang="es-MX" sz="1400" b="1" i="0" u="none" strike="noStrike" noProof="0">
                          <a:solidFill>
                            <a:srgbClr val="FF0000"/>
                          </a:solidFill>
                          <a:effectLst/>
                          <a:latin typeface="Arial"/>
                        </a:rPr>
                        <a:t>-28.52%</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1535">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21.48%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161535">
                <a:tc rowSpan="2">
                  <a:txBody>
                    <a:bodyPr/>
                    <a:lstStyle/>
                    <a:p>
                      <a:pPr marL="0" marR="0" lvl="0" indent="0" algn="l" eaLnBrk="1" fontAlgn="ctr" latinLnBrk="0" hangingPunct="1">
                        <a:lnSpc>
                          <a:spcPct val="100000"/>
                        </a:lnSpc>
                        <a:spcBef>
                          <a:spcPts val="0"/>
                        </a:spcBef>
                        <a:spcAft>
                          <a:spcPts val="0"/>
                        </a:spcAft>
                        <a:buClrTx/>
                        <a:buSzTx/>
                        <a:buFontTx/>
                        <a:buNone/>
                      </a:pPr>
                      <a:r>
                        <a:rPr lang="es-CO" sz="1200" b="1" i="0" u="none" strike="noStrike">
                          <a:solidFill>
                            <a:srgbClr val="000000"/>
                          </a:solidFill>
                          <a:effectLst/>
                          <a:latin typeface="Arial"/>
                          <a:ea typeface="+mn-ea"/>
                          <a:cs typeface="Arial"/>
                        </a:rPr>
                        <a:t>ETAPA 2: $ 6.389.600.301,00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06/04/2022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16/05/2022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 (General)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88.65%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400" b="1" i="0" u="none" strike="noStrike">
                          <a:solidFill>
                            <a:srgbClr val="FF0000"/>
                          </a:solidFill>
                          <a:effectLst/>
                          <a:latin typeface="Arial"/>
                          <a:cs typeface="Arial"/>
                        </a:rPr>
                        <a:t>-5.71%</a:t>
                      </a:r>
                      <a:endParaRPr lang="es-CO" sz="1400" b="1" i="0" u="none" strike="noStrike">
                        <a:solidFill>
                          <a:schemeClr val="accent6"/>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161535">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l" fontAlgn="ctr"/>
                      <a:r>
                        <a:rPr lang="es-CO" sz="1000" b="1" i="0" u="none" strike="noStrike">
                          <a:solidFill>
                            <a:srgbClr val="000000"/>
                          </a:solidFill>
                          <a:effectLst/>
                          <a:latin typeface="Arial"/>
                          <a:cs typeface="Arial"/>
                        </a:rPr>
                        <a:t>Ejecutado </a:t>
                      </a:r>
                      <a:endParaRPr lang="es-CO" sz="1000" b="1" i="0" u="none" strike="noStrike" noProof="0">
                        <a:solidFill>
                          <a:srgbClr val="000000"/>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82.93%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3308951999"/>
                  </a:ext>
                </a:extLst>
              </a:tr>
              <a:tr h="337755">
                <a:tc>
                  <a:txBody>
                    <a:bodyPr/>
                    <a:lstStyle/>
                    <a:p>
                      <a:pPr marL="0" algn="ctr" fontAlgn="ctr"/>
                      <a:r>
                        <a:rPr lang="es-CO" sz="1000" b="1" i="0" u="none" strike="noStrike">
                          <a:solidFill>
                            <a:srgbClr val="FFFFFF"/>
                          </a:solidFill>
                          <a:effectLst/>
                          <a:latin typeface="Arial"/>
                          <a:ea typeface="+mn-ea"/>
                          <a:cs typeface="Arial"/>
                        </a:rPr>
                        <a:t>ALCANCE</a:t>
                      </a:r>
                    </a:p>
                    <a:p>
                      <a:pPr marL="0" algn="ctr" fontAlgn="ctr"/>
                      <a:r>
                        <a:rPr lang="es-CO" sz="1000" b="1" i="0" u="none" strike="noStrike">
                          <a:solidFill>
                            <a:srgbClr val="FFFFFF"/>
                          </a:solidFill>
                          <a:effectLst/>
                          <a:latin typeface="Arial"/>
                          <a:ea typeface="+mn-ea"/>
                          <a:cs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00" b="1" i="0" u="none" strike="noStrike">
                          <a:solidFill>
                            <a:srgbClr val="FFFFFF"/>
                          </a:solidFill>
                          <a:effectLst/>
                          <a:latin typeface="Arial"/>
                          <a:ea typeface="+mn-ea"/>
                          <a:cs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00" b="1" i="0" u="none" strike="noStrike">
                          <a:solidFill>
                            <a:srgbClr val="FFFFFF"/>
                          </a:solidFill>
                          <a:effectLst/>
                          <a:latin typeface="Arial"/>
                          <a:ea typeface="+mn-ea"/>
                          <a:cs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000" b="1" i="0" u="none" strike="noStrike">
                          <a:solidFill>
                            <a:srgbClr val="FFFFFF"/>
                          </a:solidFill>
                          <a:effectLst/>
                          <a:latin typeface="Arial"/>
                          <a:ea typeface="+mn-ea"/>
                          <a:cs typeface="Arial"/>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527242">
                <a:tc>
                  <a:txBody>
                    <a:bodyPr/>
                    <a:lstStyle/>
                    <a:p>
                      <a:pPr algn="ctr" fontAlgn="ctr"/>
                      <a:r>
                        <a:rPr lang="es-MX" sz="1000" b="1" i="0" u="none" strike="noStrike" baseline="0">
                          <a:solidFill>
                            <a:schemeClr val="tx1"/>
                          </a:solidFill>
                          <a:latin typeface="Arial"/>
                          <a:ea typeface="+mn-ea"/>
                          <a:cs typeface="Arial"/>
                        </a:rPr>
                        <a:t>16.1.</a:t>
                      </a:r>
                    </a:p>
                    <a:p>
                      <a:pPr algn="ctr" fontAlgn="ctr"/>
                      <a:r>
                        <a:rPr lang="es-MX" sz="1000" b="1" i="0" u="none" strike="noStrike" baseline="0">
                          <a:solidFill>
                            <a:schemeClr val="tx1"/>
                          </a:solidFill>
                          <a:latin typeface="Arial"/>
                          <a:ea typeface="+mn-ea"/>
                          <a:cs typeface="Arial"/>
                        </a:rPr>
                        <a:t>16.2</a:t>
                      </a:r>
                    </a:p>
                    <a:p>
                      <a:pPr algn="ctr" fontAlgn="ctr"/>
                      <a:r>
                        <a:rPr lang="es-MX" sz="1000" b="1" i="0" u="none" strike="noStrike" baseline="0">
                          <a:solidFill>
                            <a:schemeClr val="tx1"/>
                          </a:solidFill>
                          <a:latin typeface="Arial"/>
                          <a:ea typeface="+mn-ea"/>
                          <a:cs typeface="Arial"/>
                        </a:rPr>
                        <a:t>42</a:t>
                      </a:r>
                    </a:p>
                    <a:p>
                      <a:pPr algn="ctr" fontAlgn="ctr"/>
                      <a:r>
                        <a:rPr lang="es-MX" sz="1000" b="1" i="0" u="none" strike="noStrike" baseline="0">
                          <a:solidFill>
                            <a:schemeClr val="tx1"/>
                          </a:solidFill>
                          <a:latin typeface="Arial"/>
                          <a:ea typeface="+mn-ea"/>
                          <a:cs typeface="Arial"/>
                        </a:rPr>
                        <a:t>66.1</a:t>
                      </a:r>
                    </a:p>
                    <a:p>
                      <a:pPr algn="ctr" fontAlgn="ctr"/>
                      <a:r>
                        <a:rPr lang="es-MX" sz="1000" b="1" i="0" u="sng" strike="noStrike" baseline="0">
                          <a:solidFill>
                            <a:schemeClr val="tx1"/>
                          </a:solidFill>
                          <a:latin typeface="Arial"/>
                          <a:ea typeface="+mn-ea"/>
                          <a:cs typeface="Arial"/>
                        </a:rPr>
                        <a:t>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chemeClr val="tx2"/>
                          </a:solidFill>
                          <a:effectLst/>
                          <a:latin typeface="Arial"/>
                          <a:cs typeface="Arial"/>
                        </a:rPr>
                        <a:t>1387,31 M2</a:t>
                      </a:r>
                    </a:p>
                    <a:p>
                      <a:pPr algn="ctr" fontAlgn="ctr"/>
                      <a:r>
                        <a:rPr lang="es-CO" sz="1000" b="0" i="0" u="none" strike="noStrike">
                          <a:solidFill>
                            <a:schemeClr val="tx2"/>
                          </a:solidFill>
                          <a:effectLst/>
                          <a:latin typeface="Arial"/>
                          <a:cs typeface="Arial"/>
                        </a:rPr>
                        <a:t>1358,58 M2</a:t>
                      </a:r>
                    </a:p>
                    <a:p>
                      <a:pPr algn="ctr" fontAlgn="ctr"/>
                      <a:r>
                        <a:rPr lang="es-CO" sz="1000" b="0" i="0" u="none" strike="noStrike">
                          <a:solidFill>
                            <a:schemeClr val="tx2"/>
                          </a:solidFill>
                          <a:effectLst/>
                          <a:latin typeface="Arial"/>
                          <a:cs typeface="Arial"/>
                        </a:rPr>
                        <a:t>256,69 M2</a:t>
                      </a:r>
                    </a:p>
                    <a:p>
                      <a:pPr algn="ctr" fontAlgn="ctr"/>
                      <a:r>
                        <a:rPr lang="es-CO" sz="1000" b="0" i="0" u="none" strike="noStrike">
                          <a:solidFill>
                            <a:schemeClr val="tx2"/>
                          </a:solidFill>
                          <a:effectLst/>
                          <a:latin typeface="Arial"/>
                          <a:cs typeface="Arial"/>
                        </a:rPr>
                        <a:t>263,41 M2</a:t>
                      </a:r>
                    </a:p>
                    <a:p>
                      <a:pPr algn="ctr" fontAlgn="ctr"/>
                      <a:r>
                        <a:rPr lang="es-MX" sz="1000" b="0" i="0" u="sng" strike="noStrike">
                          <a:solidFill>
                            <a:schemeClr val="tx2"/>
                          </a:solidFill>
                          <a:effectLst/>
                          <a:latin typeface="Arial"/>
                          <a:cs typeface="Arial"/>
                        </a:rPr>
                        <a:t>121,56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a:lnSpc>
                          <a:spcPct val="100000"/>
                        </a:lnSpc>
                        <a:spcBef>
                          <a:spcPts val="0"/>
                        </a:spcBef>
                        <a:spcAft>
                          <a:spcPts val="0"/>
                        </a:spcAft>
                        <a:buNone/>
                      </a:pPr>
                      <a:endParaRPr lang="en-US" sz="1000" b="0" i="0" u="none" strike="noStrike" noProof="0">
                        <a:effectLst/>
                      </a:endParaRPr>
                    </a:p>
                    <a:p>
                      <a:pPr lvl="0" algn="l">
                        <a:buNone/>
                      </a:pPr>
                      <a:r>
                        <a:rPr lang="es-MX" sz="1000" b="0" i="0" u="none" strike="noStrike" noProof="0">
                          <a:solidFill>
                            <a:schemeClr val="tx1"/>
                          </a:solidFill>
                          <a:effectLst/>
                          <a:latin typeface="Arial"/>
                        </a:rPr>
                        <a:t>CENTRO DE RECURSOS NATURALES RENOVABLES LA SALADA, CALDAS, ANTIOQUIA.</a:t>
                      </a:r>
                      <a:endParaRPr lang="en-US" sz="1000" b="0" i="0" u="none" strike="noStrike" noProof="0">
                        <a:effectLst/>
                      </a:endParaRPr>
                    </a:p>
                    <a:p>
                      <a:pPr marL="0" marR="0" lvl="0" indent="0" algn="ctr">
                        <a:lnSpc>
                          <a:spcPct val="100000"/>
                        </a:lnSpc>
                        <a:spcBef>
                          <a:spcPts val="0"/>
                        </a:spcBef>
                        <a:spcAft>
                          <a:spcPts val="0"/>
                        </a:spcAft>
                        <a:buClrTx/>
                        <a:buSzTx/>
                        <a:buFontTx/>
                        <a:buNone/>
                      </a:pPr>
                      <a:endParaRPr lang="es-MX" sz="1000" b="1" i="0" u="none" strike="noStrike">
                        <a:solidFill>
                          <a:srgbClr val="000000"/>
                        </a:solidFill>
                        <a:effectLst/>
                        <a:latin typeface="Arial"/>
                        <a:cs typeface="Arial"/>
                      </a:endParaRPr>
                    </a:p>
                    <a:p>
                      <a:pPr marL="0" marR="0" lvl="0" indent="0" algn="ctr" defTabSz="914400">
                        <a:lnSpc>
                          <a:spcPct val="100000"/>
                        </a:lnSpc>
                        <a:spcBef>
                          <a:spcPts val="0"/>
                        </a:spcBef>
                        <a:spcAft>
                          <a:spcPts val="0"/>
                        </a:spcAft>
                        <a:buClrTx/>
                        <a:buSzTx/>
                        <a:buFontTx/>
                        <a:buNone/>
                        <a:tabLst/>
                        <a:defRPr/>
                      </a:pPr>
                      <a:r>
                        <a:rPr lang="es-MX" sz="1000" b="1" i="0" u="none" strike="noStrike">
                          <a:solidFill>
                            <a:srgbClr val="000000"/>
                          </a:solidFill>
                          <a:effectLst/>
                          <a:latin typeface="Arial"/>
                          <a:cs typeface="Arial"/>
                        </a:rPr>
                        <a:t>TOTAL 3887,75 M2</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a:solidFill>
                            <a:schemeClr val="tx1"/>
                          </a:solidFill>
                          <a:effectLst/>
                          <a:latin typeface="Arial"/>
                          <a:cs typeface="Arial"/>
                        </a:rPr>
                        <a:t>EDIFICIO CENTRAL 16.1.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EDIFICIO CENTRAL 16.2</a:t>
                      </a:r>
                    </a:p>
                    <a:p>
                      <a:pPr algn="l" fontAlgn="ctr"/>
                      <a:r>
                        <a:rPr lang="es-MX" sz="1000" b="0" i="0" u="none" strike="noStrike">
                          <a:solidFill>
                            <a:schemeClr val="tx1"/>
                          </a:solidFill>
                          <a:effectLst/>
                          <a:latin typeface="Arial"/>
                          <a:cs typeface="Arial"/>
                        </a:rPr>
                        <a:t>TALLER AUTOMATIZACIÓN</a:t>
                      </a:r>
                    </a:p>
                    <a:p>
                      <a:pPr algn="l" fontAlgn="ctr"/>
                      <a:r>
                        <a:rPr lang="es-MX" sz="1000" b="0" i="0" u="none" strike="noStrike">
                          <a:solidFill>
                            <a:schemeClr val="tx1"/>
                          </a:solidFill>
                          <a:effectLst/>
                          <a:latin typeface="Arial"/>
                          <a:cs typeface="Arial"/>
                        </a:rPr>
                        <a:t>TALLER LÁCTEOS 66.1.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TALLER LÁCTEOS 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lvl="0" indent="0" algn="l">
                        <a:lnSpc>
                          <a:spcPct val="100000"/>
                        </a:lnSpc>
                        <a:spcBef>
                          <a:spcPts val="0"/>
                        </a:spcBef>
                        <a:spcAft>
                          <a:spcPts val="0"/>
                        </a:spcAft>
                        <a:buNone/>
                      </a:pPr>
                      <a:r>
                        <a:rPr lang="es-MX" sz="1000" b="1" i="0" u="none" strike="noStrike">
                          <a:solidFill>
                            <a:schemeClr val="tx1"/>
                          </a:solidFill>
                          <a:effectLst/>
                          <a:latin typeface="Arial"/>
                          <a:cs typeface="Arial"/>
                        </a:rPr>
                        <a:t>BLOQUE 16</a:t>
                      </a:r>
                      <a:endParaRPr lang="es-ES" b="0"/>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Programado 100.00%</a:t>
                      </a:r>
                      <a:endParaRPr lang="es-ES" b="0"/>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Ejecutado 78.19% </a:t>
                      </a:r>
                      <a:endParaRPr lang="es-ES" b="0"/>
                    </a:p>
                    <a:p>
                      <a:pPr marL="0" lvl="0" indent="0" algn="l">
                        <a:lnSpc>
                          <a:spcPct val="100000"/>
                        </a:lnSpc>
                        <a:spcBef>
                          <a:spcPts val="0"/>
                        </a:spcBef>
                        <a:spcAft>
                          <a:spcPts val="0"/>
                        </a:spcAft>
                        <a:buNone/>
                      </a:pPr>
                      <a:r>
                        <a:rPr lang="es-MX" sz="1000" b="1" i="0" u="none" strike="noStrike" noProof="0">
                          <a:solidFill>
                            <a:schemeClr val="tx1"/>
                          </a:solidFill>
                          <a:effectLst/>
                          <a:latin typeface="Arial"/>
                        </a:rPr>
                        <a:t>BLOQUE 42 </a:t>
                      </a:r>
                      <a:endParaRPr lang="es-MX"/>
                    </a:p>
                    <a:p>
                      <a:pPr marL="0" lvl="0" indent="0" algn="l">
                        <a:lnSpc>
                          <a:spcPct val="100000"/>
                        </a:lnSpc>
                        <a:spcBef>
                          <a:spcPts val="0"/>
                        </a:spcBef>
                        <a:spcAft>
                          <a:spcPts val="0"/>
                        </a:spcAft>
                        <a:buNone/>
                      </a:pPr>
                      <a:r>
                        <a:rPr lang="es-MX" sz="1000" b="0" i="0" u="none" strike="noStrike" noProof="0">
                          <a:solidFill>
                            <a:schemeClr val="tx1"/>
                          </a:solidFill>
                          <a:effectLst/>
                          <a:latin typeface="Arial"/>
                        </a:rPr>
                        <a:t>Programado 100.00%</a:t>
                      </a:r>
                      <a:endParaRPr lang="es-MX"/>
                    </a:p>
                    <a:p>
                      <a:pPr marL="0" lvl="0" indent="0" algn="l">
                        <a:lnSpc>
                          <a:spcPct val="100000"/>
                        </a:lnSpc>
                        <a:spcBef>
                          <a:spcPts val="0"/>
                        </a:spcBef>
                        <a:spcAft>
                          <a:spcPts val="0"/>
                        </a:spcAft>
                        <a:buNone/>
                      </a:pPr>
                      <a:r>
                        <a:rPr lang="es-MX" sz="1000" b="0" i="0" u="none" strike="noStrike" noProof="0">
                          <a:solidFill>
                            <a:schemeClr val="tx1"/>
                          </a:solidFill>
                          <a:effectLst/>
                          <a:latin typeface="Arial"/>
                        </a:rPr>
                        <a:t>Ejecuto  98.53%. </a:t>
                      </a:r>
                      <a:endParaRPr lang="es-MX"/>
                    </a:p>
                    <a:p>
                      <a:pPr marL="0" lvl="0" indent="0" algn="l">
                        <a:lnSpc>
                          <a:spcPct val="100000"/>
                        </a:lnSpc>
                        <a:spcBef>
                          <a:spcPts val="0"/>
                        </a:spcBef>
                        <a:spcAft>
                          <a:spcPts val="0"/>
                        </a:spcAft>
                        <a:buNone/>
                      </a:pPr>
                      <a:r>
                        <a:rPr lang="es-MX" sz="1000" b="1" i="0" u="none" strike="noStrike" noProof="0">
                          <a:solidFill>
                            <a:schemeClr val="tx1"/>
                          </a:solidFill>
                          <a:effectLst/>
                          <a:latin typeface="Arial"/>
                        </a:rPr>
                        <a:t>BLOQUE 66 </a:t>
                      </a:r>
                      <a:endParaRPr lang="es-MX" sz="1000" b="0" i="0" u="none" strike="noStrike" noProof="0">
                        <a:solidFill>
                          <a:schemeClr val="tx1"/>
                        </a:solidFill>
                        <a:effectLst/>
                        <a:latin typeface="Arial"/>
                      </a:endParaRP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Programado 100%</a:t>
                      </a:r>
                      <a:endParaRPr lang="es-MX"/>
                    </a:p>
                    <a:p>
                      <a:pPr marL="0" lvl="0" indent="0" algn="l">
                        <a:lnSpc>
                          <a:spcPct val="100000"/>
                        </a:lnSpc>
                        <a:spcBef>
                          <a:spcPts val="0"/>
                        </a:spcBef>
                        <a:spcAft>
                          <a:spcPts val="0"/>
                        </a:spcAft>
                        <a:buNone/>
                      </a:pPr>
                      <a:r>
                        <a:rPr lang="es-MX" sz="1000" b="0" i="0" u="none" strike="noStrike" noProof="0">
                          <a:solidFill>
                            <a:schemeClr val="tx1"/>
                          </a:solidFill>
                          <a:effectLst/>
                          <a:latin typeface="Arial"/>
                        </a:rPr>
                        <a:t>Ejecutado 94%. </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2099967">
                <a:tc gridSpan="6">
                  <a:txBody>
                    <a:bodyPr/>
                    <a:lstStyle/>
                    <a:p>
                      <a:pPr marL="0" marR="0" lvl="0" indent="0" algn="just">
                        <a:lnSpc>
                          <a:spcPct val="100000"/>
                        </a:lnSpc>
                        <a:spcBef>
                          <a:spcPts val="0"/>
                        </a:spcBef>
                        <a:spcAft>
                          <a:spcPts val="0"/>
                        </a:spcAft>
                        <a:buNone/>
                      </a:pPr>
                      <a:r>
                        <a:rPr lang="es-CO" sz="1200" b="1" i="0" u="none" strike="noStrike" baseline="0" noProof="0">
                          <a:solidFill>
                            <a:schemeClr val="tx2"/>
                          </a:solidFill>
                          <a:latin typeface="Arial Narrow"/>
                        </a:rPr>
                        <a:t>ACCIONES INMEDIATAS A IMPLEMENTAR.</a:t>
                      </a:r>
                      <a:r>
                        <a:rPr lang="en-US" sz="1200" b="0" i="0" u="none" strike="noStrike" baseline="0" noProof="0">
                          <a:solidFill>
                            <a:schemeClr val="tx2"/>
                          </a:solidFill>
                          <a:latin typeface="Arial Narrow"/>
                        </a:rPr>
                        <a:t> </a:t>
                      </a:r>
                      <a:r>
                        <a:rPr lang="es-CO" sz="1200" b="0" i="0" u="none" strike="noStrike" baseline="0" noProof="0">
                          <a:solidFill>
                            <a:srgbClr val="000000"/>
                          </a:solidFill>
                          <a:latin typeface="Arial Narrow"/>
                        </a:rPr>
                        <a:t>Conforme al plazo vigente del contrato, se reporta un atraso  general del proyecto de -5,71%, y un atraso del edificio 16,2 del -28,58%.</a:t>
                      </a:r>
                      <a:endParaRPr lang="en-US" sz="1200">
                        <a:latin typeface="Arial Narrow"/>
                      </a:endParaRPr>
                    </a:p>
                    <a:p>
                      <a:pPr marL="0" marR="0" lvl="0" indent="0" algn="l">
                        <a:lnSpc>
                          <a:spcPct val="100000"/>
                        </a:lnSpc>
                        <a:spcBef>
                          <a:spcPts val="0"/>
                        </a:spcBef>
                        <a:spcAft>
                          <a:spcPts val="0"/>
                        </a:spcAft>
                        <a:buFont typeface="Arial"/>
                        <a:buChar char="•"/>
                      </a:pPr>
                      <a:endParaRPr lang="es-CO" sz="1200" b="0" i="0" u="none" strike="noStrike" baseline="0" noProof="0">
                        <a:solidFill>
                          <a:srgbClr val="000000"/>
                        </a:solidFill>
                        <a:latin typeface="Arial Narrow"/>
                      </a:endParaRPr>
                    </a:p>
                    <a:p>
                      <a:pPr marL="0" lvl="0" indent="0" algn="l">
                        <a:lnSpc>
                          <a:spcPct val="100000"/>
                        </a:lnSpc>
                        <a:spcBef>
                          <a:spcPts val="0"/>
                        </a:spcBef>
                        <a:spcAft>
                          <a:spcPts val="0"/>
                        </a:spcAft>
                        <a:buNone/>
                      </a:pPr>
                      <a:r>
                        <a:rPr lang="es-CO" sz="1200" b="1" i="0" u="none" strike="noStrike" baseline="0" noProof="0">
                          <a:solidFill>
                            <a:srgbClr val="000000"/>
                          </a:solidFill>
                          <a:latin typeface="Arial Narrow"/>
                        </a:rPr>
                        <a:t>Como acciones de gestión ydebida dilgencia de la supervisión delegada se tienen:</a:t>
                      </a:r>
                    </a:p>
                    <a:p>
                      <a:pPr marL="0" lvl="0" indent="0" algn="l">
                        <a:lnSpc>
                          <a:spcPct val="100000"/>
                        </a:lnSpc>
                        <a:spcBef>
                          <a:spcPts val="0"/>
                        </a:spcBef>
                        <a:spcAft>
                          <a:spcPts val="0"/>
                        </a:spcAft>
                        <a:buNone/>
                      </a:pPr>
                      <a:endParaRPr lang="es-CO" sz="1200" b="1" i="0" u="none" strike="noStrike" baseline="0" noProof="0">
                        <a:solidFill>
                          <a:srgbClr val="000000"/>
                        </a:solidFill>
                        <a:latin typeface="Arial Narrow"/>
                      </a:endParaRPr>
                    </a:p>
                    <a:p>
                      <a:pPr marL="0" lvl="0" indent="0" algn="l">
                        <a:lnSpc>
                          <a:spcPct val="100000"/>
                        </a:lnSpc>
                        <a:spcBef>
                          <a:spcPts val="0"/>
                        </a:spcBef>
                        <a:spcAft>
                          <a:spcPts val="0"/>
                        </a:spcAft>
                        <a:buFont typeface="Arial"/>
                        <a:buChar char="•"/>
                      </a:pPr>
                      <a:r>
                        <a:rPr lang="es-CO" sz="1200" b="0" i="0" u="none" strike="noStrike" baseline="0" noProof="0">
                          <a:solidFill>
                            <a:srgbClr val="000000"/>
                          </a:solidFill>
                          <a:latin typeface="Arial Narrow"/>
                        </a:rPr>
                        <a:t>1. Apremio No 1 contrato de interventoría, aplicado y aun no notificado por la contratante BBVA, se ha hecho gestión al respecto, a la fexcha tres (3) correos electrónicos.</a:t>
                      </a:r>
                    </a:p>
                    <a:p>
                      <a:pPr marL="0" lvl="0" indent="0" algn="l">
                        <a:lnSpc>
                          <a:spcPct val="100000"/>
                        </a:lnSpc>
                        <a:spcBef>
                          <a:spcPts val="0"/>
                        </a:spcBef>
                        <a:spcAft>
                          <a:spcPts val="0"/>
                        </a:spcAft>
                        <a:buFont typeface="Arial"/>
                        <a:buChar char="•"/>
                      </a:pPr>
                      <a:r>
                        <a:rPr lang="es-CO" sz="1200" b="0" i="0" u="none" strike="noStrike" baseline="0" noProof="0">
                          <a:solidFill>
                            <a:srgbClr val="000000"/>
                          </a:solidFill>
                          <a:latin typeface="Arial Narrow"/>
                        </a:rPr>
                        <a:t>2. Respuesta a descargos del contrato de obra, apremio No 2. En respuesta de interventoría (entrega de edificios 01/04/2023).</a:t>
                      </a:r>
                    </a:p>
                    <a:p>
                      <a:pPr marL="0" lvl="0" indent="0" algn="l">
                        <a:lnSpc>
                          <a:spcPct val="100000"/>
                        </a:lnSpc>
                        <a:spcBef>
                          <a:spcPts val="0"/>
                        </a:spcBef>
                        <a:spcAft>
                          <a:spcPts val="0"/>
                        </a:spcAft>
                        <a:buFont typeface="Arial"/>
                        <a:buChar char="•"/>
                      </a:pPr>
                      <a:r>
                        <a:rPr lang="es-CO" sz="1200" b="0" i="0" u="none" strike="noStrike" baseline="0" noProof="0">
                          <a:solidFill>
                            <a:srgbClr val="000000"/>
                          </a:solidFill>
                          <a:latin typeface="Arial Narrow"/>
                        </a:rPr>
                        <a:t>3. Apremio No 2 interventoría y apremio No 3 de obra, se tienen en revisión y valoración jurídica de Findeter.</a:t>
                      </a:r>
                    </a:p>
                    <a:p>
                      <a:pPr marL="0" lvl="0" indent="0" algn="l">
                        <a:lnSpc>
                          <a:spcPct val="100000"/>
                        </a:lnSpc>
                        <a:spcBef>
                          <a:spcPts val="0"/>
                        </a:spcBef>
                        <a:spcAft>
                          <a:spcPts val="0"/>
                        </a:spcAft>
                        <a:buFont typeface="Arial"/>
                        <a:buChar char="•"/>
                      </a:pPr>
                      <a:r>
                        <a:rPr lang="es-CO" sz="1200" b="0" i="0" u="none" strike="noStrike" baseline="0" noProof="0">
                          <a:solidFill>
                            <a:srgbClr val="000000"/>
                          </a:solidFill>
                          <a:latin typeface="Arial Narrow"/>
                        </a:rPr>
                        <a:t>4. Findeter ha dejado trazabilidad y formalizado sus análisis tecnicos, administrativos y legales frente al balance de obra y costo de las intervenciones de las edificaciones. Se preven reuniones con interventor para validar resultados y determinar salidas.</a:t>
                      </a:r>
                    </a:p>
                    <a:p>
                      <a:pPr marL="0" lvl="0" indent="0" algn="l">
                        <a:lnSpc>
                          <a:spcPct val="100000"/>
                        </a:lnSpc>
                        <a:spcBef>
                          <a:spcPts val="0"/>
                        </a:spcBef>
                        <a:spcAft>
                          <a:spcPts val="0"/>
                        </a:spcAft>
                        <a:buFont typeface="Arial"/>
                        <a:buChar char="•"/>
                      </a:pPr>
                      <a:r>
                        <a:rPr lang="es-CO" sz="1200" b="0" i="0" u="none" strike="noStrike" baseline="0" noProof="0">
                          <a:solidFill>
                            <a:srgbClr val="000000"/>
                          </a:solidFill>
                          <a:latin typeface="Arial Narrow"/>
                        </a:rPr>
                        <a:t>5. Se desarrollan reuniones para formalizar posiciones respecto a balance y alcance contractual, se valoran y se enfocan actuaciones para desvirtuar pretenciones del contratista de obra para excusar y justificar su atraso y la clara posibilidad de no terminación de sus obras dentro del plazo contractual.</a:t>
                      </a:r>
                      <a:endParaRPr lang="es-CO" sz="1200"/>
                    </a:p>
                    <a:p>
                      <a:pPr marL="228600" marR="0" lvl="0" indent="-228600" algn="just">
                        <a:lnSpc>
                          <a:spcPct val="100000"/>
                        </a:lnSpc>
                        <a:buAutoNum type="arabicPeriod"/>
                      </a:pPr>
                      <a:endParaRPr lang="es-CO" sz="1200" b="0" i="0" u="none" strike="noStrike" baseline="0" noProof="0">
                        <a:solidFill>
                          <a:srgbClr val="112C69"/>
                        </a:solidFill>
                        <a:latin typeface="Calibri"/>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tc hMerge="1">
                  <a:txBody>
                    <a:bodyPr/>
                    <a:lstStyle/>
                    <a:p>
                      <a:endParaRPr lang="es-ES"/>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2937924560"/>
                  </a:ext>
                </a:extLst>
              </a:tr>
            </a:tbl>
          </a:graphicData>
        </a:graphic>
      </p:graphicFrame>
    </p:spTree>
    <p:extLst>
      <p:ext uri="{BB962C8B-B14F-4D97-AF65-F5344CB8AC3E}">
        <p14:creationId xmlns:p14="http://schemas.microsoft.com/office/powerpoint/2010/main" val="1662828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24" name="Rectángulo 23">
            <a:extLst>
              <a:ext uri="{FF2B5EF4-FFF2-40B4-BE49-F238E27FC236}">
                <a16:creationId xmlns:a16="http://schemas.microsoft.com/office/drawing/2014/main" id="{A85FB1BC-BD9D-420F-8443-808144A18457}"/>
              </a:ext>
            </a:extLst>
          </p:cNvPr>
          <p:cNvSpPr/>
          <p:nvPr/>
        </p:nvSpPr>
        <p:spPr>
          <a:xfrm>
            <a:off x="331303" y="1359016"/>
            <a:ext cx="11628785" cy="52347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CuadroTexto 24">
            <a:extLst>
              <a:ext uri="{FF2B5EF4-FFF2-40B4-BE49-F238E27FC236}">
                <a16:creationId xmlns:a16="http://schemas.microsoft.com/office/drawing/2014/main" id="{25A43C9F-C602-43E7-90EB-482BB1A61B12}"/>
              </a:ext>
            </a:extLst>
          </p:cNvPr>
          <p:cNvSpPr txBox="1"/>
          <p:nvPr/>
        </p:nvSpPr>
        <p:spPr>
          <a:xfrm>
            <a:off x="471884" y="2829947"/>
            <a:ext cx="11190233"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EDIFICIO CENTRAL </a:t>
            </a:r>
          </a:p>
          <a:p>
            <a:pPr algn="ctr"/>
            <a:r>
              <a:rPr lang="es-MX" sz="5400">
                <a:solidFill>
                  <a:schemeClr val="accent1"/>
                </a:solidFill>
                <a:latin typeface="Arial Narrow" panose="020B0606020202030204" pitchFamily="34" charset="0"/>
              </a:rPr>
              <a:t>EDIFICIO 16.1 Y EDIFICIO 16.2</a:t>
            </a:r>
            <a:endParaRPr lang="es-CO" sz="5400">
              <a:solidFill>
                <a:schemeClr val="accent1"/>
              </a:solidFill>
              <a:latin typeface="Arial Narrow" panose="020B0606020202030204" pitchFamily="34" charset="0"/>
            </a:endParaRPr>
          </a:p>
        </p:txBody>
      </p:sp>
      <p:sp>
        <p:nvSpPr>
          <p:cNvPr id="7" name="object 3">
            <a:extLst>
              <a:ext uri="{FF2B5EF4-FFF2-40B4-BE49-F238E27FC236}">
                <a16:creationId xmlns:a16="http://schemas.microsoft.com/office/drawing/2014/main" id="{0CCA4C7E-E74D-4B16-8E69-C2BF16364489}"/>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2333065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7AE3AC83-3BB3-4877-A993-491BE293F5C6}"/>
              </a:ext>
            </a:extLst>
          </p:cNvPr>
          <p:cNvSpPr/>
          <p:nvPr/>
        </p:nvSpPr>
        <p:spPr>
          <a:xfrm>
            <a:off x="340949" y="1263546"/>
            <a:ext cx="11788559" cy="52843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809233" y="5773508"/>
            <a:ext cx="7463073" cy="307777"/>
          </a:xfrm>
          <a:prstGeom prst="rect">
            <a:avLst/>
          </a:prstGeom>
          <a:noFill/>
        </p:spPr>
        <p:txBody>
          <a:bodyPr wrap="square" lIns="91440" tIns="45720" rIns="91440" bIns="45720" rtlCol="0" anchor="t">
            <a:spAutoFit/>
          </a:bodyPr>
          <a:lstStyle/>
          <a:p>
            <a:pPr algn="ctr"/>
            <a:r>
              <a:rPr lang="es-MX" sz="1400" b="1"/>
              <a:t>VISTA AÉREA  GENERAL DE LA INTERVENCIÓN DE REFORZAMIENTO ESTRUCTURAL EDIFICIO 16.</a:t>
            </a:r>
            <a:endParaRPr lang="es-CO" sz="1400" b="1">
              <a:cs typeface="Calibri"/>
            </a:endParaRPr>
          </a:p>
        </p:txBody>
      </p:sp>
      <p:sp>
        <p:nvSpPr>
          <p:cNvPr id="18" name="object 3">
            <a:extLst>
              <a:ext uri="{FF2B5EF4-FFF2-40B4-BE49-F238E27FC236}">
                <a16:creationId xmlns:a16="http://schemas.microsoft.com/office/drawing/2014/main" id="{315D7F44-537D-4EBE-879D-AC4591723B46}"/>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4">
            <a:extLst>
              <a:ext uri="{FF2B5EF4-FFF2-40B4-BE49-F238E27FC236}">
                <a16:creationId xmlns:a16="http://schemas.microsoft.com/office/drawing/2014/main" id="{6BBEC7F3-44B2-BB3C-5BE4-3677AE2C41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703" y="2124852"/>
            <a:ext cx="5719312" cy="3212145"/>
          </a:xfrm>
          <a:prstGeom prst="rect">
            <a:avLst/>
          </a:prstGeom>
        </p:spPr>
      </p:pic>
      <p:pic>
        <p:nvPicPr>
          <p:cNvPr id="5" name="Imagen 5" descr="Imagen que contiene edificio, exterior, viejo, pasto&#10;&#10;Descripción generada automáticamente">
            <a:extLst>
              <a:ext uri="{FF2B5EF4-FFF2-40B4-BE49-F238E27FC236}">
                <a16:creationId xmlns:a16="http://schemas.microsoft.com/office/drawing/2014/main" id="{0C1EDDD8-22C0-5215-3E34-FFA5DD80BA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48399" y="2124852"/>
            <a:ext cx="5762445" cy="3212146"/>
          </a:xfrm>
          <a:prstGeom prst="rect">
            <a:avLst/>
          </a:prstGeom>
        </p:spPr>
      </p:pic>
    </p:spTree>
    <p:extLst>
      <p:ext uri="{BB962C8B-B14F-4D97-AF65-F5344CB8AC3E}">
        <p14:creationId xmlns:p14="http://schemas.microsoft.com/office/powerpoint/2010/main" val="3168326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7AE3AC83-3BB3-4877-A993-491BE293F5C6}"/>
              </a:ext>
            </a:extLst>
          </p:cNvPr>
          <p:cNvSpPr/>
          <p:nvPr/>
        </p:nvSpPr>
        <p:spPr>
          <a:xfrm>
            <a:off x="340949" y="1263546"/>
            <a:ext cx="11788559" cy="52843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object 3">
            <a:extLst>
              <a:ext uri="{FF2B5EF4-FFF2-40B4-BE49-F238E27FC236}">
                <a16:creationId xmlns:a16="http://schemas.microsoft.com/office/drawing/2014/main" id="{315D7F44-537D-4EBE-879D-AC4591723B46}"/>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6" name="Imagen 6">
            <a:extLst>
              <a:ext uri="{FF2B5EF4-FFF2-40B4-BE49-F238E27FC236}">
                <a16:creationId xmlns:a16="http://schemas.microsoft.com/office/drawing/2014/main" id="{996419B4-11E0-2E20-36E5-490DA1158B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5571" y="1966700"/>
            <a:ext cx="6064369" cy="3413428"/>
          </a:xfrm>
          <a:prstGeom prst="rect">
            <a:avLst/>
          </a:prstGeom>
        </p:spPr>
      </p:pic>
      <p:pic>
        <p:nvPicPr>
          <p:cNvPr id="7" name="Imagen 8">
            <a:extLst>
              <a:ext uri="{FF2B5EF4-FFF2-40B4-BE49-F238E27FC236}">
                <a16:creationId xmlns:a16="http://schemas.microsoft.com/office/drawing/2014/main" id="{A335F0F9-B8FA-EBA2-8B9C-6101C37681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64702" y="2009833"/>
            <a:ext cx="2743200" cy="1544372"/>
          </a:xfrm>
          <a:prstGeom prst="rect">
            <a:avLst/>
          </a:prstGeom>
        </p:spPr>
      </p:pic>
      <p:pic>
        <p:nvPicPr>
          <p:cNvPr id="9" name="Imagen 9">
            <a:extLst>
              <a:ext uri="{FF2B5EF4-FFF2-40B4-BE49-F238E27FC236}">
                <a16:creationId xmlns:a16="http://schemas.microsoft.com/office/drawing/2014/main" id="{DCC524D6-887F-56CA-5C7F-7663C46ECE0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353910" y="2009833"/>
            <a:ext cx="2743200" cy="1544372"/>
          </a:xfrm>
          <a:prstGeom prst="rect">
            <a:avLst/>
          </a:prstGeom>
        </p:spPr>
      </p:pic>
      <p:pic>
        <p:nvPicPr>
          <p:cNvPr id="10" name="Imagen 10">
            <a:extLst>
              <a:ext uri="{FF2B5EF4-FFF2-40B4-BE49-F238E27FC236}">
                <a16:creationId xmlns:a16="http://schemas.microsoft.com/office/drawing/2014/main" id="{987B1C4A-FE5F-0CD4-A465-A1762F54051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564702" y="3634474"/>
            <a:ext cx="2743200" cy="1544372"/>
          </a:xfrm>
          <a:prstGeom prst="rect">
            <a:avLst/>
          </a:prstGeom>
        </p:spPr>
      </p:pic>
      <p:pic>
        <p:nvPicPr>
          <p:cNvPr id="12" name="Imagen 13">
            <a:extLst>
              <a:ext uri="{FF2B5EF4-FFF2-40B4-BE49-F238E27FC236}">
                <a16:creationId xmlns:a16="http://schemas.microsoft.com/office/drawing/2014/main" id="{8C1808DF-76AA-ABDA-D2B3-8D04024A8DA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53910" y="3634474"/>
            <a:ext cx="2743200" cy="1544372"/>
          </a:xfrm>
          <a:prstGeom prst="rect">
            <a:avLst/>
          </a:prstGeom>
        </p:spPr>
      </p:pic>
      <p:sp>
        <p:nvSpPr>
          <p:cNvPr id="16" name="CuadroTexto 15">
            <a:extLst>
              <a:ext uri="{FF2B5EF4-FFF2-40B4-BE49-F238E27FC236}">
                <a16:creationId xmlns:a16="http://schemas.microsoft.com/office/drawing/2014/main" id="{D1003D45-A90B-FCF9-C4DE-0C1B1FDAA58D}"/>
              </a:ext>
            </a:extLst>
          </p:cNvPr>
          <p:cNvSpPr txBox="1"/>
          <p:nvPr/>
        </p:nvSpPr>
        <p:spPr>
          <a:xfrm>
            <a:off x="2809233" y="5773508"/>
            <a:ext cx="7463073" cy="307777"/>
          </a:xfrm>
          <a:prstGeom prst="rect">
            <a:avLst/>
          </a:prstGeom>
          <a:noFill/>
        </p:spPr>
        <p:txBody>
          <a:bodyPr wrap="square" lIns="91440" tIns="45720" rIns="91440" bIns="45720" rtlCol="0" anchor="t">
            <a:spAutoFit/>
          </a:bodyPr>
          <a:lstStyle/>
          <a:p>
            <a:pPr algn="ctr"/>
            <a:r>
              <a:rPr lang="es-MX" sz="1400" b="1"/>
              <a:t>VISTA AÉREA  GENERAL DE LA INTERVENCIÓN DE REFORZAMIENTO ESTRUCTURAL EDIFICIO 16.</a:t>
            </a:r>
            <a:endParaRPr lang="es-CO" sz="1400" b="1">
              <a:cs typeface="Calibri"/>
            </a:endParaRPr>
          </a:p>
        </p:txBody>
      </p:sp>
    </p:spTree>
    <p:extLst>
      <p:ext uri="{BB962C8B-B14F-4D97-AF65-F5344CB8AC3E}">
        <p14:creationId xmlns:p14="http://schemas.microsoft.com/office/powerpoint/2010/main" val="4206988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7AE3AC83-3BB3-4877-A993-491BE293F5C6}"/>
              </a:ext>
            </a:extLst>
          </p:cNvPr>
          <p:cNvSpPr/>
          <p:nvPr/>
        </p:nvSpPr>
        <p:spPr>
          <a:xfrm>
            <a:off x="398458" y="1392942"/>
            <a:ext cx="11788559" cy="52843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object 3">
            <a:extLst>
              <a:ext uri="{FF2B5EF4-FFF2-40B4-BE49-F238E27FC236}">
                <a16:creationId xmlns:a16="http://schemas.microsoft.com/office/drawing/2014/main" id="{315D7F44-537D-4EBE-879D-AC4591723B46}"/>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4" name="CuadroTexto 3">
            <a:extLst>
              <a:ext uri="{FF2B5EF4-FFF2-40B4-BE49-F238E27FC236}">
                <a16:creationId xmlns:a16="http://schemas.microsoft.com/office/drawing/2014/main" id="{F0B6A794-887C-F3FC-69AE-51B006A86179}"/>
              </a:ext>
            </a:extLst>
          </p:cNvPr>
          <p:cNvSpPr txBox="1"/>
          <p:nvPr/>
        </p:nvSpPr>
        <p:spPr>
          <a:xfrm>
            <a:off x="3672593" y="6081274"/>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16.1.</a:t>
            </a:r>
            <a:endParaRPr lang="es-CO" sz="1400" b="1">
              <a:cs typeface="Calibri"/>
            </a:endParaRPr>
          </a:p>
        </p:txBody>
      </p:sp>
      <p:sp>
        <p:nvSpPr>
          <p:cNvPr id="11" name="CuadroTexto 10">
            <a:extLst>
              <a:ext uri="{FF2B5EF4-FFF2-40B4-BE49-F238E27FC236}">
                <a16:creationId xmlns:a16="http://schemas.microsoft.com/office/drawing/2014/main" id="{10A6BC7B-4B2C-2556-51CE-7E322D225299}"/>
              </a:ext>
            </a:extLst>
          </p:cNvPr>
          <p:cNvSpPr txBox="1"/>
          <p:nvPr/>
        </p:nvSpPr>
        <p:spPr>
          <a:xfrm>
            <a:off x="506038" y="5635044"/>
            <a:ext cx="325660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000" b="1">
                <a:latin typeface="Arial Narrow"/>
                <a:cs typeface="Arial"/>
              </a:rPr>
              <a:t>EDIFICIO 16.1.</a:t>
            </a:r>
            <a:endParaRPr lang="es-CO" sz="1000">
              <a:latin typeface="Arial Narrow"/>
              <a:cs typeface="Calibri"/>
            </a:endParaRPr>
          </a:p>
          <a:p>
            <a:pPr marL="171450" indent="-171450" algn="just">
              <a:buFont typeface="Arial"/>
              <a:buChar char="•"/>
            </a:pPr>
            <a:r>
              <a:rPr lang="es-CO" sz="1000">
                <a:latin typeface="Arial Narrow"/>
                <a:ea typeface="+mn-lt"/>
                <a:cs typeface="+mn-lt"/>
              </a:rPr>
              <a:t>Redes hidrosanitarias.</a:t>
            </a:r>
          </a:p>
          <a:p>
            <a:pPr marL="171450" indent="-171450" algn="just">
              <a:buFont typeface="Arial"/>
              <a:buChar char="•"/>
            </a:pPr>
            <a:r>
              <a:rPr lang="es-CO" sz="1000">
                <a:latin typeface="Arial Narrow"/>
                <a:cs typeface="Calibri"/>
              </a:rPr>
              <a:t>Redes eléctricas.</a:t>
            </a:r>
          </a:p>
          <a:p>
            <a:pPr marL="171450" indent="-171450" algn="just">
              <a:buFont typeface="Arial"/>
              <a:buChar char="•"/>
            </a:pPr>
            <a:r>
              <a:rPr lang="es-CO" sz="1000">
                <a:latin typeface="Arial Narrow"/>
                <a:cs typeface="Calibri"/>
              </a:rPr>
              <a:t>Pañetes y estucos.</a:t>
            </a:r>
          </a:p>
        </p:txBody>
      </p:sp>
      <p:pic>
        <p:nvPicPr>
          <p:cNvPr id="2" name="Imagen 2" descr="Imagen que contiene exterior, edificio, roca, casa&#10;&#10;Descripción generada automáticamente">
            <a:extLst>
              <a:ext uri="{FF2B5EF4-FFF2-40B4-BE49-F238E27FC236}">
                <a16:creationId xmlns:a16="http://schemas.microsoft.com/office/drawing/2014/main" id="{4185FB75-0070-DF36-8B3B-41AA6F0F9B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7457" y="2053626"/>
            <a:ext cx="5978105" cy="3354597"/>
          </a:xfrm>
          <a:prstGeom prst="rect">
            <a:avLst/>
          </a:prstGeom>
        </p:spPr>
      </p:pic>
      <p:pic>
        <p:nvPicPr>
          <p:cNvPr id="3" name="Imagen 4" descr="Imagen que contiene edificio, persona, hombre, camioneta&#10;&#10;Descripción generada automáticamente">
            <a:extLst>
              <a:ext uri="{FF2B5EF4-FFF2-40B4-BE49-F238E27FC236}">
                <a16:creationId xmlns:a16="http://schemas.microsoft.com/office/drawing/2014/main" id="{CE0F3C62-934D-E46F-BF43-9ACE65D64B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22211" y="3707023"/>
            <a:ext cx="2743200" cy="1543050"/>
          </a:xfrm>
          <a:prstGeom prst="rect">
            <a:avLst/>
          </a:prstGeom>
        </p:spPr>
      </p:pic>
      <p:pic>
        <p:nvPicPr>
          <p:cNvPr id="6" name="Imagen 6" descr="Imagen que contiene interior, cuarto, edificio, pequeño&#10;&#10;Descripción generada automáticamente">
            <a:extLst>
              <a:ext uri="{FF2B5EF4-FFF2-40B4-BE49-F238E27FC236}">
                <a16:creationId xmlns:a16="http://schemas.microsoft.com/office/drawing/2014/main" id="{AC04BF59-EBF0-A62E-8222-4EB29C2CD1A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50324" y="2039249"/>
            <a:ext cx="2743200" cy="1543050"/>
          </a:xfrm>
          <a:prstGeom prst="rect">
            <a:avLst/>
          </a:prstGeom>
        </p:spPr>
      </p:pic>
      <p:pic>
        <p:nvPicPr>
          <p:cNvPr id="7" name="Imagen 8" descr="Imagen que contiene interior, edificio, tabla, nieve&#10;&#10;Descripción generada automáticamente">
            <a:extLst>
              <a:ext uri="{FF2B5EF4-FFF2-40B4-BE49-F238E27FC236}">
                <a16:creationId xmlns:a16="http://schemas.microsoft.com/office/drawing/2014/main" id="{0E8047DD-DAD6-1350-3A0D-2FDEA948DB5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397042" y="2039249"/>
            <a:ext cx="2743200" cy="1543050"/>
          </a:xfrm>
          <a:prstGeom prst="rect">
            <a:avLst/>
          </a:prstGeom>
        </p:spPr>
      </p:pic>
      <p:pic>
        <p:nvPicPr>
          <p:cNvPr id="9" name="Imagen 9" descr="Imagen que contiene edificio, tabla, fuego, hombre&#10;&#10;Descripción generada automáticamente">
            <a:extLst>
              <a:ext uri="{FF2B5EF4-FFF2-40B4-BE49-F238E27FC236}">
                <a16:creationId xmlns:a16="http://schemas.microsoft.com/office/drawing/2014/main" id="{245F729E-67C1-DCB8-A64B-D1A54D20431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411419" y="3707022"/>
            <a:ext cx="2743200" cy="1543050"/>
          </a:xfrm>
          <a:prstGeom prst="rect">
            <a:avLst/>
          </a:prstGeom>
        </p:spPr>
      </p:pic>
    </p:spTree>
    <p:extLst>
      <p:ext uri="{BB962C8B-B14F-4D97-AF65-F5344CB8AC3E}">
        <p14:creationId xmlns:p14="http://schemas.microsoft.com/office/powerpoint/2010/main" val="4204586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7AE3AC83-3BB3-4877-A993-491BE293F5C6}"/>
              </a:ext>
            </a:extLst>
          </p:cNvPr>
          <p:cNvSpPr/>
          <p:nvPr/>
        </p:nvSpPr>
        <p:spPr>
          <a:xfrm>
            <a:off x="340949" y="1175113"/>
            <a:ext cx="11714817" cy="55393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3672593" y="6081274"/>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16.2</a:t>
            </a:r>
            <a:endParaRPr lang="es-CO" sz="1400" b="1">
              <a:cs typeface="Calibri"/>
            </a:endParaRPr>
          </a:p>
        </p:txBody>
      </p:sp>
      <p:sp>
        <p:nvSpPr>
          <p:cNvPr id="14" name="CuadroTexto 13">
            <a:extLst>
              <a:ext uri="{FF2B5EF4-FFF2-40B4-BE49-F238E27FC236}">
                <a16:creationId xmlns:a16="http://schemas.microsoft.com/office/drawing/2014/main" id="{D314276F-89F7-D57E-7173-21BCAF750EFE}"/>
              </a:ext>
            </a:extLst>
          </p:cNvPr>
          <p:cNvSpPr txBox="1"/>
          <p:nvPr/>
        </p:nvSpPr>
        <p:spPr>
          <a:xfrm>
            <a:off x="477283" y="5807572"/>
            <a:ext cx="3256609"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000" b="1">
                <a:latin typeface="Arial Narrow"/>
                <a:cs typeface="Arial"/>
              </a:rPr>
              <a:t>EDIFICIO 16.2.</a:t>
            </a:r>
            <a:r>
              <a:rPr lang="es-CO" sz="1000">
                <a:latin typeface="Arial Narrow"/>
                <a:cs typeface="Calibri"/>
              </a:rPr>
              <a:t> </a:t>
            </a:r>
          </a:p>
          <a:p>
            <a:pPr marL="171450" indent="-171450" algn="just">
              <a:buFont typeface="Arial"/>
              <a:buChar char="•"/>
            </a:pPr>
            <a:r>
              <a:rPr lang="es-CO" sz="1000">
                <a:latin typeface="Arial Narrow"/>
                <a:ea typeface="+mn-lt"/>
                <a:cs typeface="+mn-lt"/>
              </a:rPr>
              <a:t>Armado de acero de vigas aéreas.</a:t>
            </a:r>
          </a:p>
          <a:p>
            <a:pPr marL="171450" indent="-171450" algn="just">
              <a:buFont typeface="Arial"/>
              <a:buChar char="•"/>
            </a:pPr>
            <a:r>
              <a:rPr lang="es-CO" sz="1000">
                <a:latin typeface="Arial Narrow"/>
                <a:cs typeface="Calibri"/>
              </a:rPr>
              <a:t>Mampostería en fachadas frontales.</a:t>
            </a:r>
          </a:p>
          <a:p>
            <a:pPr marL="171450" indent="-171450" algn="just">
              <a:buFont typeface="Arial"/>
              <a:buChar char="•"/>
            </a:pPr>
            <a:r>
              <a:rPr lang="es-CO" sz="1000">
                <a:latin typeface="Arial Narrow"/>
                <a:cs typeface="Calibri"/>
              </a:rPr>
              <a:t>Vigas y columnas segundo nivel.</a:t>
            </a:r>
          </a:p>
          <a:p>
            <a:pPr marL="171450" indent="-171450" algn="just">
              <a:buFont typeface="Arial"/>
              <a:buChar char="•"/>
            </a:pPr>
            <a:r>
              <a:rPr lang="es-CO" sz="1000">
                <a:latin typeface="Arial Narrow"/>
                <a:cs typeface="Calibri"/>
              </a:rPr>
              <a:t>Desformaleteada de losas de entrepiso.</a:t>
            </a:r>
          </a:p>
        </p:txBody>
      </p:sp>
      <p:sp>
        <p:nvSpPr>
          <p:cNvPr id="17" name="object 3">
            <a:extLst>
              <a:ext uri="{FF2B5EF4-FFF2-40B4-BE49-F238E27FC236}">
                <a16:creationId xmlns:a16="http://schemas.microsoft.com/office/drawing/2014/main" id="{C1208921-E647-492F-A269-6302284BB899}"/>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2">
            <a:extLst>
              <a:ext uri="{FF2B5EF4-FFF2-40B4-BE49-F238E27FC236}">
                <a16:creationId xmlns:a16="http://schemas.microsoft.com/office/drawing/2014/main" id="{80568B06-4F36-1668-D679-1E1309C1A2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61494" y="4023324"/>
            <a:ext cx="2886973" cy="1629314"/>
          </a:xfrm>
          <a:prstGeom prst="rect">
            <a:avLst/>
          </a:prstGeom>
        </p:spPr>
      </p:pic>
      <p:pic>
        <p:nvPicPr>
          <p:cNvPr id="3" name="Imagen 3" descr="Imagen que contiene edificio, exterior, viejo, frente&#10;&#10;Descripción generada automáticamente">
            <a:extLst>
              <a:ext uri="{FF2B5EF4-FFF2-40B4-BE49-F238E27FC236}">
                <a16:creationId xmlns:a16="http://schemas.microsoft.com/office/drawing/2014/main" id="{922F50A0-1ABD-5850-9ABE-3647845D3E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61494" y="2139889"/>
            <a:ext cx="2886973" cy="1629314"/>
          </a:xfrm>
          <a:prstGeom prst="rect">
            <a:avLst/>
          </a:prstGeom>
        </p:spPr>
      </p:pic>
      <p:pic>
        <p:nvPicPr>
          <p:cNvPr id="4" name="Imagen 4" descr="Imagen que contiene exterior, edificio, hombre, montar a caballo&#10;&#10;Descripción generada automáticamente">
            <a:extLst>
              <a:ext uri="{FF2B5EF4-FFF2-40B4-BE49-F238E27FC236}">
                <a16:creationId xmlns:a16="http://schemas.microsoft.com/office/drawing/2014/main" id="{A68405F1-0C7C-CF01-A8D7-A513192B6A1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51985" y="2139889"/>
            <a:ext cx="2886973" cy="1629314"/>
          </a:xfrm>
          <a:prstGeom prst="rect">
            <a:avLst/>
          </a:prstGeom>
        </p:spPr>
      </p:pic>
      <p:pic>
        <p:nvPicPr>
          <p:cNvPr id="5" name="Imagen 5">
            <a:extLst>
              <a:ext uri="{FF2B5EF4-FFF2-40B4-BE49-F238E27FC236}">
                <a16:creationId xmlns:a16="http://schemas.microsoft.com/office/drawing/2014/main" id="{A3D311FC-855B-4BC2-B71A-AD5F2F90437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4325" y="2226153"/>
            <a:ext cx="5546784" cy="3167691"/>
          </a:xfrm>
          <a:prstGeom prst="rect">
            <a:avLst/>
          </a:prstGeom>
        </p:spPr>
      </p:pic>
      <p:pic>
        <p:nvPicPr>
          <p:cNvPr id="6" name="Imagen 6" descr="Imagen que contiene edificio, exterior, calle, camioneta&#10;&#10;Descripción generada automáticamente">
            <a:extLst>
              <a:ext uri="{FF2B5EF4-FFF2-40B4-BE49-F238E27FC236}">
                <a16:creationId xmlns:a16="http://schemas.microsoft.com/office/drawing/2014/main" id="{A0ACF084-9DE8-22BA-E822-3D1DE16B453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051984" y="4023324"/>
            <a:ext cx="2886973" cy="1629314"/>
          </a:xfrm>
          <a:prstGeom prst="rect">
            <a:avLst/>
          </a:prstGeom>
        </p:spPr>
      </p:pic>
    </p:spTree>
    <p:extLst>
      <p:ext uri="{BB962C8B-B14F-4D97-AF65-F5344CB8AC3E}">
        <p14:creationId xmlns:p14="http://schemas.microsoft.com/office/powerpoint/2010/main" val="4013541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ángulo 16">
            <a:extLst>
              <a:ext uri="{FF2B5EF4-FFF2-40B4-BE49-F238E27FC236}">
                <a16:creationId xmlns:a16="http://schemas.microsoft.com/office/drawing/2014/main" id="{D3160AE0-F55B-43D9-B773-D0354B4FFE6B}"/>
              </a:ext>
            </a:extLst>
          </p:cNvPr>
          <p:cNvSpPr/>
          <p:nvPr/>
        </p:nvSpPr>
        <p:spPr>
          <a:xfrm>
            <a:off x="286832" y="1308682"/>
            <a:ext cx="11628785" cy="534700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CuadroTexto 17">
            <a:extLst>
              <a:ext uri="{FF2B5EF4-FFF2-40B4-BE49-F238E27FC236}">
                <a16:creationId xmlns:a16="http://schemas.microsoft.com/office/drawing/2014/main" id="{052C0C4E-0A25-4440-9840-978764C3B4B5}"/>
              </a:ext>
            </a:extLst>
          </p:cNvPr>
          <p:cNvSpPr txBox="1"/>
          <p:nvPr/>
        </p:nvSpPr>
        <p:spPr>
          <a:xfrm>
            <a:off x="1181686" y="2985264"/>
            <a:ext cx="10255348"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TALLER DE CARPINTERÍA</a:t>
            </a:r>
          </a:p>
          <a:p>
            <a:pPr algn="ctr"/>
            <a:r>
              <a:rPr lang="es-MX" sz="5400">
                <a:solidFill>
                  <a:schemeClr val="accent1"/>
                </a:solidFill>
                <a:latin typeface="Arial Narrow" panose="020B0606020202030204" pitchFamily="34" charset="0"/>
              </a:rPr>
              <a:t>EDIFICIO 42.</a:t>
            </a:r>
            <a:endParaRPr lang="es-CO" sz="5400">
              <a:solidFill>
                <a:schemeClr val="accent1"/>
              </a:solidFill>
              <a:latin typeface="Arial Narrow" panose="020B0606020202030204" pitchFamily="34" charset="0"/>
            </a:endParaRPr>
          </a:p>
        </p:txBody>
      </p:sp>
      <p:sp>
        <p:nvSpPr>
          <p:cNvPr id="6" name="object 3">
            <a:extLst>
              <a:ext uri="{FF2B5EF4-FFF2-40B4-BE49-F238E27FC236}">
                <a16:creationId xmlns:a16="http://schemas.microsoft.com/office/drawing/2014/main" id="{2BBD302A-7999-4EFC-BD4A-1962A6B8E002}"/>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3937583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5A5653F4-4A30-41F5-AB9C-1BEF9E46B4A1}"/>
              </a:ext>
            </a:extLst>
          </p:cNvPr>
          <p:cNvSpPr/>
          <p:nvPr/>
        </p:nvSpPr>
        <p:spPr>
          <a:xfrm>
            <a:off x="340949" y="1182848"/>
            <a:ext cx="11628785" cy="55855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CuadroTexto 8">
            <a:extLst>
              <a:ext uri="{FF2B5EF4-FFF2-40B4-BE49-F238E27FC236}">
                <a16:creationId xmlns:a16="http://schemas.microsoft.com/office/drawing/2014/main" id="{B422D37B-477D-48A9-B972-8328698848A1}"/>
              </a:ext>
            </a:extLst>
          </p:cNvPr>
          <p:cNvSpPr txBox="1"/>
          <p:nvPr/>
        </p:nvSpPr>
        <p:spPr>
          <a:xfrm>
            <a:off x="1588220" y="6463334"/>
            <a:ext cx="9009179"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42.</a:t>
            </a:r>
            <a:endParaRPr lang="es-CO" sz="1400" b="1">
              <a:cs typeface="Calibri"/>
            </a:endParaRPr>
          </a:p>
        </p:txBody>
      </p:sp>
      <p:sp>
        <p:nvSpPr>
          <p:cNvPr id="10" name="CuadroTexto 9">
            <a:extLst>
              <a:ext uri="{FF2B5EF4-FFF2-40B4-BE49-F238E27FC236}">
                <a16:creationId xmlns:a16="http://schemas.microsoft.com/office/drawing/2014/main" id="{9DC4716F-86A4-EF5E-D203-C9C966A4C94D}"/>
              </a:ext>
            </a:extLst>
          </p:cNvPr>
          <p:cNvSpPr txBox="1"/>
          <p:nvPr/>
        </p:nvSpPr>
        <p:spPr>
          <a:xfrm>
            <a:off x="3091643" y="6178368"/>
            <a:ext cx="6140198"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200" b="1">
                <a:latin typeface="Arial Narrow"/>
                <a:cs typeface="Arial"/>
              </a:rPr>
              <a:t>EDIFICIO 42.</a:t>
            </a:r>
            <a:r>
              <a:rPr lang="es-CO" sz="1200">
                <a:latin typeface="Arial Narrow"/>
                <a:ea typeface="+mn-lt"/>
                <a:cs typeface="Arial"/>
              </a:rPr>
              <a:t>A</a:t>
            </a:r>
            <a:r>
              <a:rPr lang="es-CO" sz="1200">
                <a:latin typeface="Arial Narrow"/>
                <a:ea typeface="+mn-lt"/>
                <a:cs typeface="Calibri"/>
              </a:rPr>
              <a:t>ctividades</a:t>
            </a:r>
            <a:r>
              <a:rPr lang="es-CO" sz="1200">
                <a:latin typeface="Arial Narrow"/>
                <a:ea typeface="+mn-lt"/>
                <a:cs typeface="+mn-lt"/>
              </a:rPr>
              <a:t> de detallado y finalización - Restitución de andenes y circulaciones perimetrales</a:t>
            </a:r>
            <a:endParaRPr lang="es-ES" sz="1200">
              <a:latin typeface="Arial Narrow"/>
              <a:ea typeface="+mn-lt"/>
              <a:cs typeface="+mn-lt"/>
            </a:endParaRPr>
          </a:p>
        </p:txBody>
      </p:sp>
      <p:sp>
        <p:nvSpPr>
          <p:cNvPr id="11" name="object 3">
            <a:extLst>
              <a:ext uri="{FF2B5EF4-FFF2-40B4-BE49-F238E27FC236}">
                <a16:creationId xmlns:a16="http://schemas.microsoft.com/office/drawing/2014/main" id="{8A845BB7-6C4F-40F3-9484-0BA68E95BA7F}"/>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2" descr="Imagen que contiene exterior, edificio, casa, yarda&#10;&#10;Descripción generada automáticamente">
            <a:extLst>
              <a:ext uri="{FF2B5EF4-FFF2-40B4-BE49-F238E27FC236}">
                <a16:creationId xmlns:a16="http://schemas.microsoft.com/office/drawing/2014/main" id="{7EC5C30A-FA88-35B4-2A3B-01DCCEBF5C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659" y="1858604"/>
            <a:ext cx="7081683" cy="3964243"/>
          </a:xfrm>
          <a:prstGeom prst="rect">
            <a:avLst/>
          </a:prstGeom>
        </p:spPr>
      </p:pic>
      <p:pic>
        <p:nvPicPr>
          <p:cNvPr id="4" name="Imagen 4" descr="Imagen que contiene exterior, edificio, cubierto, área&#10;&#10;Descripción generada automáticamente">
            <a:extLst>
              <a:ext uri="{FF2B5EF4-FFF2-40B4-BE49-F238E27FC236}">
                <a16:creationId xmlns:a16="http://schemas.microsoft.com/office/drawing/2014/main" id="{640F2747-8CA0-50F3-5729-F53B9B6AE6E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12625" y="3849636"/>
            <a:ext cx="4119716" cy="2317340"/>
          </a:xfrm>
          <a:prstGeom prst="rect">
            <a:avLst/>
          </a:prstGeom>
        </p:spPr>
      </p:pic>
      <p:pic>
        <p:nvPicPr>
          <p:cNvPr id="5" name="Imagen 5" descr="Imagen que contiene interior, techo, edificio, cuarto&#10;&#10;Descripción generada automáticamente">
            <a:extLst>
              <a:ext uri="{FF2B5EF4-FFF2-40B4-BE49-F238E27FC236}">
                <a16:creationId xmlns:a16="http://schemas.microsoft.com/office/drawing/2014/main" id="{8D0971F3-2B57-5FD9-4877-9EF563BBC92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12625" y="1465314"/>
            <a:ext cx="4119716" cy="2317340"/>
          </a:xfrm>
          <a:prstGeom prst="rect">
            <a:avLst/>
          </a:prstGeom>
        </p:spPr>
      </p:pic>
    </p:spTree>
    <p:extLst>
      <p:ext uri="{BB962C8B-B14F-4D97-AF65-F5344CB8AC3E}">
        <p14:creationId xmlns:p14="http://schemas.microsoft.com/office/powerpoint/2010/main" val="311420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C0ED490D-40DC-4DFA-BA49-FBD7E5E5F290}"/>
              </a:ext>
            </a:extLst>
          </p:cNvPr>
          <p:cNvSpPr/>
          <p:nvPr/>
        </p:nvSpPr>
        <p:spPr>
          <a:xfrm>
            <a:off x="331303" y="1208014"/>
            <a:ext cx="11628785" cy="544767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CuadroTexto 10">
            <a:extLst>
              <a:ext uri="{FF2B5EF4-FFF2-40B4-BE49-F238E27FC236}">
                <a16:creationId xmlns:a16="http://schemas.microsoft.com/office/drawing/2014/main" id="{E10B8B72-5C6E-4887-A7B5-0AB937EC13AD}"/>
              </a:ext>
            </a:extLst>
          </p:cNvPr>
          <p:cNvSpPr txBox="1"/>
          <p:nvPr/>
        </p:nvSpPr>
        <p:spPr>
          <a:xfrm>
            <a:off x="1181686" y="2985264"/>
            <a:ext cx="10255348" cy="1754326"/>
          </a:xfrm>
          <a:prstGeom prst="rect">
            <a:avLst/>
          </a:prstGeom>
          <a:noFill/>
        </p:spPr>
        <p:txBody>
          <a:bodyPr wrap="square" lIns="91440" tIns="45720" rIns="91440" bIns="45720" rtlCol="0" anchor="t">
            <a:spAutoFit/>
          </a:bodyPr>
          <a:lstStyle/>
          <a:p>
            <a:pPr algn="ctr"/>
            <a:r>
              <a:rPr lang="es-MX" sz="5400">
                <a:solidFill>
                  <a:schemeClr val="accent1"/>
                </a:solidFill>
                <a:latin typeface="Arial Narrow"/>
              </a:rPr>
              <a:t>TALLER DE LÁCTEOS</a:t>
            </a:r>
          </a:p>
          <a:p>
            <a:pPr algn="ctr"/>
            <a:r>
              <a:rPr lang="es-MX" sz="5400">
                <a:solidFill>
                  <a:schemeClr val="accent1"/>
                </a:solidFill>
                <a:latin typeface="Arial Narrow"/>
              </a:rPr>
              <a:t>EDIFICIO 66.1 Y EDIFICIO 66.2</a:t>
            </a:r>
            <a:endParaRPr lang="es-CO" sz="5400">
              <a:solidFill>
                <a:schemeClr val="accent1"/>
              </a:solidFill>
              <a:latin typeface="Arial Narrow"/>
            </a:endParaRPr>
          </a:p>
        </p:txBody>
      </p:sp>
      <p:sp>
        <p:nvSpPr>
          <p:cNvPr id="6" name="object 3">
            <a:extLst>
              <a:ext uri="{FF2B5EF4-FFF2-40B4-BE49-F238E27FC236}">
                <a16:creationId xmlns:a16="http://schemas.microsoft.com/office/drawing/2014/main" id="{8DCF88E3-1D36-4718-8AC2-2EA0703DE35F}"/>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1223707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Rectángulo 4">
            <a:extLst>
              <a:ext uri="{FF2B5EF4-FFF2-40B4-BE49-F238E27FC236}">
                <a16:creationId xmlns:a16="http://schemas.microsoft.com/office/drawing/2014/main" id="{C96BD87F-12AD-4FA9-829C-183F8BAB0C02}"/>
              </a:ext>
            </a:extLst>
          </p:cNvPr>
          <p:cNvSpPr/>
          <p:nvPr/>
        </p:nvSpPr>
        <p:spPr>
          <a:xfrm>
            <a:off x="427266" y="1169302"/>
            <a:ext cx="11337467" cy="55838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503715" y="6211254"/>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a:t>
            </a:r>
            <a:endParaRPr lang="es-CO" sz="1400" b="1">
              <a:cs typeface="Calibri"/>
            </a:endParaRPr>
          </a:p>
        </p:txBody>
      </p:sp>
      <p:sp>
        <p:nvSpPr>
          <p:cNvPr id="16" name="object 3">
            <a:extLst>
              <a:ext uri="{FF2B5EF4-FFF2-40B4-BE49-F238E27FC236}">
                <a16:creationId xmlns:a16="http://schemas.microsoft.com/office/drawing/2014/main" id="{15534BDB-D553-417C-975D-AD43330DD84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8" name="Imagen 12">
            <a:extLst>
              <a:ext uri="{FF2B5EF4-FFF2-40B4-BE49-F238E27FC236}">
                <a16:creationId xmlns:a16="http://schemas.microsoft.com/office/drawing/2014/main" id="{980EB4F0-3300-339D-E06F-242E2106CE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48400" y="2426775"/>
            <a:ext cx="2743200" cy="1544372"/>
          </a:xfrm>
          <a:prstGeom prst="rect">
            <a:avLst/>
          </a:prstGeom>
        </p:spPr>
      </p:pic>
      <p:pic>
        <p:nvPicPr>
          <p:cNvPr id="13" name="Imagen 14">
            <a:extLst>
              <a:ext uri="{FF2B5EF4-FFF2-40B4-BE49-F238E27FC236}">
                <a16:creationId xmlns:a16="http://schemas.microsoft.com/office/drawing/2014/main" id="{1B32C1FA-FE21-41B1-4524-86D8253A7D7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08852" y="2426775"/>
            <a:ext cx="2743200" cy="1544372"/>
          </a:xfrm>
          <a:prstGeom prst="rect">
            <a:avLst/>
          </a:prstGeom>
        </p:spPr>
      </p:pic>
      <p:pic>
        <p:nvPicPr>
          <p:cNvPr id="15" name="Imagen 16">
            <a:extLst>
              <a:ext uri="{FF2B5EF4-FFF2-40B4-BE49-F238E27FC236}">
                <a16:creationId xmlns:a16="http://schemas.microsoft.com/office/drawing/2014/main" id="{B06A0A1B-7079-C1D0-2ED3-ACE05C112C7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62778" y="4008285"/>
            <a:ext cx="2743200" cy="1544372"/>
          </a:xfrm>
          <a:prstGeom prst="rect">
            <a:avLst/>
          </a:prstGeom>
        </p:spPr>
      </p:pic>
      <p:pic>
        <p:nvPicPr>
          <p:cNvPr id="18" name="Imagen 18" descr="Imagen que contiene exterior, edificio, camioneta, casa&#10;&#10;Descripción generada automáticamente">
            <a:extLst>
              <a:ext uri="{FF2B5EF4-FFF2-40B4-BE49-F238E27FC236}">
                <a16:creationId xmlns:a16="http://schemas.microsoft.com/office/drawing/2014/main" id="{9E00A47A-537B-4846-6E80-1E0E3CD1BCF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4325" y="2401964"/>
            <a:ext cx="5776822" cy="3226522"/>
          </a:xfrm>
          <a:prstGeom prst="rect">
            <a:avLst/>
          </a:prstGeom>
        </p:spPr>
      </p:pic>
      <p:pic>
        <p:nvPicPr>
          <p:cNvPr id="19" name="Imagen 19" descr="Imagen que contiene edificio, exterior, verde, pasto&#10;&#10;Descripción generada automáticamente">
            <a:extLst>
              <a:ext uri="{FF2B5EF4-FFF2-40B4-BE49-F238E27FC236}">
                <a16:creationId xmlns:a16="http://schemas.microsoft.com/office/drawing/2014/main" id="{E112C76C-4B8E-35B8-DA93-DF7D7436C5F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023230" y="4022663"/>
            <a:ext cx="2743200" cy="1544372"/>
          </a:xfrm>
          <a:prstGeom prst="rect">
            <a:avLst/>
          </a:prstGeom>
        </p:spPr>
      </p:pic>
    </p:spTree>
    <p:extLst>
      <p:ext uri="{BB962C8B-B14F-4D97-AF65-F5344CB8AC3E}">
        <p14:creationId xmlns:p14="http://schemas.microsoft.com/office/powerpoint/2010/main" val="2284887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Rectángulo 4">
            <a:extLst>
              <a:ext uri="{FF2B5EF4-FFF2-40B4-BE49-F238E27FC236}">
                <a16:creationId xmlns:a16="http://schemas.microsoft.com/office/drawing/2014/main" id="{C96BD87F-12AD-4FA9-829C-183F8BAB0C02}"/>
              </a:ext>
            </a:extLst>
          </p:cNvPr>
          <p:cNvSpPr/>
          <p:nvPr/>
        </p:nvSpPr>
        <p:spPr>
          <a:xfrm>
            <a:off x="427266" y="1169302"/>
            <a:ext cx="11337467" cy="55838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503715" y="6211254"/>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a:t>
            </a:r>
            <a:endParaRPr lang="es-CO" sz="1400" b="1">
              <a:cs typeface="Calibri"/>
            </a:endParaRPr>
          </a:p>
        </p:txBody>
      </p:sp>
      <p:sp>
        <p:nvSpPr>
          <p:cNvPr id="16" name="object 3">
            <a:extLst>
              <a:ext uri="{FF2B5EF4-FFF2-40B4-BE49-F238E27FC236}">
                <a16:creationId xmlns:a16="http://schemas.microsoft.com/office/drawing/2014/main" id="{15534BDB-D553-417C-975D-AD43330DD84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2">
            <a:extLst>
              <a:ext uri="{FF2B5EF4-FFF2-40B4-BE49-F238E27FC236}">
                <a16:creationId xmlns:a16="http://schemas.microsoft.com/office/drawing/2014/main" id="{325B645C-3D3F-19C2-45EF-589FB9625E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702" y="2481040"/>
            <a:ext cx="5633048" cy="3183391"/>
          </a:xfrm>
          <a:prstGeom prst="rect">
            <a:avLst/>
          </a:prstGeom>
        </p:spPr>
      </p:pic>
      <p:pic>
        <p:nvPicPr>
          <p:cNvPr id="3" name="Imagen 3" descr="Imagen que contiene verde, cerca, edificio, silla&#10;&#10;Descripción generada automáticamente">
            <a:extLst>
              <a:ext uri="{FF2B5EF4-FFF2-40B4-BE49-F238E27FC236}">
                <a16:creationId xmlns:a16="http://schemas.microsoft.com/office/drawing/2014/main" id="{095365AF-B0FA-B942-EFC1-6E86EABA3C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90891" y="2481040"/>
            <a:ext cx="2743200" cy="1544372"/>
          </a:xfrm>
          <a:prstGeom prst="rect">
            <a:avLst/>
          </a:prstGeom>
        </p:spPr>
      </p:pic>
      <p:pic>
        <p:nvPicPr>
          <p:cNvPr id="4" name="Imagen 6" descr="Imagen que contiene edificio, verde, exterior, viejo&#10;&#10;Descripción generada automáticamente">
            <a:extLst>
              <a:ext uri="{FF2B5EF4-FFF2-40B4-BE49-F238E27FC236}">
                <a16:creationId xmlns:a16="http://schemas.microsoft.com/office/drawing/2014/main" id="{8CA23C85-9BDE-D211-8440-12FA6474165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65721" y="2481040"/>
            <a:ext cx="2743200" cy="1544372"/>
          </a:xfrm>
          <a:prstGeom prst="rect">
            <a:avLst/>
          </a:prstGeom>
        </p:spPr>
      </p:pic>
      <p:pic>
        <p:nvPicPr>
          <p:cNvPr id="7" name="Imagen 7" descr="Imagen que contiene cerca, exterior, edificio, silla&#10;&#10;Descripción generada automáticamente">
            <a:extLst>
              <a:ext uri="{FF2B5EF4-FFF2-40B4-BE49-F238E27FC236}">
                <a16:creationId xmlns:a16="http://schemas.microsoft.com/office/drawing/2014/main" id="{858B0CEA-EEA1-AF6B-0306-CFED5702BE3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90891" y="4076927"/>
            <a:ext cx="2743200" cy="1544372"/>
          </a:xfrm>
          <a:prstGeom prst="rect">
            <a:avLst/>
          </a:prstGeom>
        </p:spPr>
      </p:pic>
      <p:pic>
        <p:nvPicPr>
          <p:cNvPr id="8" name="Imagen 8" descr="Imagen que contiene exterior, edificio, verde, cerca&#10;&#10;Descripción generada automáticamente">
            <a:extLst>
              <a:ext uri="{FF2B5EF4-FFF2-40B4-BE49-F238E27FC236}">
                <a16:creationId xmlns:a16="http://schemas.microsoft.com/office/drawing/2014/main" id="{AEE7C359-B44F-1DD7-6CEB-CB23BC4D578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965721" y="4076927"/>
            <a:ext cx="2743200" cy="1544372"/>
          </a:xfrm>
          <a:prstGeom prst="rect">
            <a:avLst/>
          </a:prstGeom>
        </p:spPr>
      </p:pic>
    </p:spTree>
    <p:extLst>
      <p:ext uri="{BB962C8B-B14F-4D97-AF65-F5344CB8AC3E}">
        <p14:creationId xmlns:p14="http://schemas.microsoft.com/office/powerpoint/2010/main" val="3308399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Rectángulo 4">
            <a:extLst>
              <a:ext uri="{FF2B5EF4-FFF2-40B4-BE49-F238E27FC236}">
                <a16:creationId xmlns:a16="http://schemas.microsoft.com/office/drawing/2014/main" id="{C96BD87F-12AD-4FA9-829C-183F8BAB0C02}"/>
              </a:ext>
            </a:extLst>
          </p:cNvPr>
          <p:cNvSpPr/>
          <p:nvPr/>
        </p:nvSpPr>
        <p:spPr>
          <a:xfrm>
            <a:off x="427266" y="1169302"/>
            <a:ext cx="11337467" cy="55838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503715" y="6211254"/>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a:t>
            </a:r>
            <a:endParaRPr lang="es-CO" sz="1400" b="1">
              <a:cs typeface="Calibri"/>
            </a:endParaRPr>
          </a:p>
        </p:txBody>
      </p:sp>
      <p:sp>
        <p:nvSpPr>
          <p:cNvPr id="16" name="object 3">
            <a:extLst>
              <a:ext uri="{FF2B5EF4-FFF2-40B4-BE49-F238E27FC236}">
                <a16:creationId xmlns:a16="http://schemas.microsoft.com/office/drawing/2014/main" id="{15534BDB-D553-417C-975D-AD43330DD84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2">
            <a:extLst>
              <a:ext uri="{FF2B5EF4-FFF2-40B4-BE49-F238E27FC236}">
                <a16:creationId xmlns:a16="http://schemas.microsoft.com/office/drawing/2014/main" id="{C83EAD17-8640-1586-60A0-B63C320C15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99239" y="1280959"/>
            <a:ext cx="2743200" cy="1543050"/>
          </a:xfrm>
          <a:prstGeom prst="rect">
            <a:avLst/>
          </a:prstGeom>
        </p:spPr>
      </p:pic>
      <p:pic>
        <p:nvPicPr>
          <p:cNvPr id="3" name="Imagen 3" descr="Imagen que contiene edificio, exterior, camioneta, frente&#10;&#10;Descripción generada automáticamente">
            <a:extLst>
              <a:ext uri="{FF2B5EF4-FFF2-40B4-BE49-F238E27FC236}">
                <a16:creationId xmlns:a16="http://schemas.microsoft.com/office/drawing/2014/main" id="{34133265-6954-E578-EE46-E9B13BC246B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7981" y="2178152"/>
            <a:ext cx="5533103" cy="3128501"/>
          </a:xfrm>
          <a:prstGeom prst="rect">
            <a:avLst/>
          </a:prstGeom>
        </p:spPr>
      </p:pic>
      <p:pic>
        <p:nvPicPr>
          <p:cNvPr id="4" name="Imagen 6" descr="Imagen que contiene interior, edificio, cuarto, cocina&#10;&#10;Descripción generada automáticamente">
            <a:extLst>
              <a:ext uri="{FF2B5EF4-FFF2-40B4-BE49-F238E27FC236}">
                <a16:creationId xmlns:a16="http://schemas.microsoft.com/office/drawing/2014/main" id="{09854B75-7F18-C422-8540-90C32905051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89142" y="1280959"/>
            <a:ext cx="2743200" cy="1543050"/>
          </a:xfrm>
          <a:prstGeom prst="rect">
            <a:avLst/>
          </a:prstGeom>
        </p:spPr>
      </p:pic>
      <p:pic>
        <p:nvPicPr>
          <p:cNvPr id="7" name="Imagen 7" descr="Imagen que contiene interior, edificio, piso, refrigerador&#10;&#10;Descripción generada automáticamente">
            <a:extLst>
              <a:ext uri="{FF2B5EF4-FFF2-40B4-BE49-F238E27FC236}">
                <a16:creationId xmlns:a16="http://schemas.microsoft.com/office/drawing/2014/main" id="{CB637933-3939-6112-3A25-E4701A89E2D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99239" y="2866410"/>
            <a:ext cx="2743200" cy="1543050"/>
          </a:xfrm>
          <a:prstGeom prst="rect">
            <a:avLst/>
          </a:prstGeom>
        </p:spPr>
      </p:pic>
      <p:pic>
        <p:nvPicPr>
          <p:cNvPr id="8" name="Imagen 8">
            <a:extLst>
              <a:ext uri="{FF2B5EF4-FFF2-40B4-BE49-F238E27FC236}">
                <a16:creationId xmlns:a16="http://schemas.microsoft.com/office/drawing/2014/main" id="{6E7EBDE2-3719-A81A-63B6-B355A1FD6E3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001432" y="2866410"/>
            <a:ext cx="2743200" cy="1543050"/>
          </a:xfrm>
          <a:prstGeom prst="rect">
            <a:avLst/>
          </a:prstGeom>
        </p:spPr>
      </p:pic>
      <p:pic>
        <p:nvPicPr>
          <p:cNvPr id="9" name="Imagen 9" descr="Imagen que contiene edificio, tabla, cuarto, ventana&#10;&#10;Descripción generada automáticamente">
            <a:extLst>
              <a:ext uri="{FF2B5EF4-FFF2-40B4-BE49-F238E27FC236}">
                <a16:creationId xmlns:a16="http://schemas.microsoft.com/office/drawing/2014/main" id="{23705731-6F80-2FF9-87F3-7391D3A87B3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99239" y="4488733"/>
            <a:ext cx="2743200" cy="1543050"/>
          </a:xfrm>
          <a:prstGeom prst="rect">
            <a:avLst/>
          </a:prstGeom>
        </p:spPr>
      </p:pic>
      <p:pic>
        <p:nvPicPr>
          <p:cNvPr id="10" name="Imagen 10" descr="Imagen que contiene edificio, interior, puerta, refrigerador&#10;&#10;Descripción generada automáticamente">
            <a:extLst>
              <a:ext uri="{FF2B5EF4-FFF2-40B4-BE49-F238E27FC236}">
                <a16:creationId xmlns:a16="http://schemas.microsoft.com/office/drawing/2014/main" id="{44BFE84A-1BC0-96FC-FDEB-DE2B70C08CC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001432" y="4488733"/>
            <a:ext cx="2743200" cy="1543050"/>
          </a:xfrm>
          <a:prstGeom prst="rect">
            <a:avLst/>
          </a:prstGeom>
        </p:spPr>
      </p:pic>
    </p:spTree>
    <p:extLst>
      <p:ext uri="{BB962C8B-B14F-4D97-AF65-F5344CB8AC3E}">
        <p14:creationId xmlns:p14="http://schemas.microsoft.com/office/powerpoint/2010/main" val="40505272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Rectángulo 4">
            <a:extLst>
              <a:ext uri="{FF2B5EF4-FFF2-40B4-BE49-F238E27FC236}">
                <a16:creationId xmlns:a16="http://schemas.microsoft.com/office/drawing/2014/main" id="{C96BD87F-12AD-4FA9-829C-183F8BAB0C02}"/>
              </a:ext>
            </a:extLst>
          </p:cNvPr>
          <p:cNvSpPr/>
          <p:nvPr/>
        </p:nvSpPr>
        <p:spPr>
          <a:xfrm>
            <a:off x="427266" y="1169302"/>
            <a:ext cx="11337467" cy="55838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503715" y="6211254"/>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66.2.</a:t>
            </a:r>
            <a:endParaRPr lang="es-CO" sz="1400" b="1">
              <a:cs typeface="Calibri"/>
            </a:endParaRPr>
          </a:p>
        </p:txBody>
      </p:sp>
      <p:sp>
        <p:nvSpPr>
          <p:cNvPr id="16" name="object 3">
            <a:extLst>
              <a:ext uri="{FF2B5EF4-FFF2-40B4-BE49-F238E27FC236}">
                <a16:creationId xmlns:a16="http://schemas.microsoft.com/office/drawing/2014/main" id="{15534BDB-D553-417C-975D-AD43330DD84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2" name="Imagen 2" descr="Imagen que contiene exterior, edificio, cerca, hombre&#10;&#10;Descripción generada automáticamente">
            <a:extLst>
              <a:ext uri="{FF2B5EF4-FFF2-40B4-BE49-F238E27FC236}">
                <a16:creationId xmlns:a16="http://schemas.microsoft.com/office/drawing/2014/main" id="{3BEE204C-0210-557D-56BA-C57658FB1A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5561" y="3763604"/>
            <a:ext cx="4132005" cy="2317341"/>
          </a:xfrm>
          <a:prstGeom prst="rect">
            <a:avLst/>
          </a:prstGeom>
        </p:spPr>
      </p:pic>
      <p:pic>
        <p:nvPicPr>
          <p:cNvPr id="3" name="Imagen 3">
            <a:extLst>
              <a:ext uri="{FF2B5EF4-FFF2-40B4-BE49-F238E27FC236}">
                <a16:creationId xmlns:a16="http://schemas.microsoft.com/office/drawing/2014/main" id="{30DF03A8-943E-237F-D03F-CFD7FB791D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25562" y="1403863"/>
            <a:ext cx="4156586" cy="2317340"/>
          </a:xfrm>
          <a:prstGeom prst="rect">
            <a:avLst/>
          </a:prstGeom>
        </p:spPr>
      </p:pic>
      <p:pic>
        <p:nvPicPr>
          <p:cNvPr id="4" name="Imagen 6">
            <a:extLst>
              <a:ext uri="{FF2B5EF4-FFF2-40B4-BE49-F238E27FC236}">
                <a16:creationId xmlns:a16="http://schemas.microsoft.com/office/drawing/2014/main" id="{9196204A-656E-477C-D79C-891DAAB6673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941142" y="3763605"/>
            <a:ext cx="4119716" cy="2317340"/>
          </a:xfrm>
          <a:prstGeom prst="rect">
            <a:avLst/>
          </a:prstGeom>
        </p:spPr>
      </p:pic>
      <p:pic>
        <p:nvPicPr>
          <p:cNvPr id="7" name="Imagen 7">
            <a:extLst>
              <a:ext uri="{FF2B5EF4-FFF2-40B4-BE49-F238E27FC236}">
                <a16:creationId xmlns:a16="http://schemas.microsoft.com/office/drawing/2014/main" id="{28415C9C-31EA-74FD-3FD3-86A9ADF79AE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941142" y="1403862"/>
            <a:ext cx="4119716" cy="2317340"/>
          </a:xfrm>
          <a:prstGeom prst="rect">
            <a:avLst/>
          </a:prstGeom>
        </p:spPr>
      </p:pic>
    </p:spTree>
    <p:extLst>
      <p:ext uri="{BB962C8B-B14F-4D97-AF65-F5344CB8AC3E}">
        <p14:creationId xmlns:p14="http://schemas.microsoft.com/office/powerpoint/2010/main" val="3157449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Rectángulo 4">
            <a:extLst>
              <a:ext uri="{FF2B5EF4-FFF2-40B4-BE49-F238E27FC236}">
                <a16:creationId xmlns:a16="http://schemas.microsoft.com/office/drawing/2014/main" id="{C96BD87F-12AD-4FA9-829C-183F8BAB0C02}"/>
              </a:ext>
            </a:extLst>
          </p:cNvPr>
          <p:cNvSpPr/>
          <p:nvPr/>
        </p:nvSpPr>
        <p:spPr>
          <a:xfrm>
            <a:off x="427266" y="1169302"/>
            <a:ext cx="11337467" cy="55838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429973" y="6248125"/>
            <a:ext cx="7458814" cy="307777"/>
          </a:xfrm>
          <a:prstGeom prst="rect">
            <a:avLst/>
          </a:prstGeom>
          <a:noFill/>
        </p:spPr>
        <p:txBody>
          <a:bodyPr wrap="square" lIns="91440" tIns="45720" rIns="91440" bIns="45720" rtlCol="0" anchor="t">
            <a:spAutoFit/>
          </a:bodyPr>
          <a:lstStyle/>
          <a:p>
            <a:pPr algn="ctr"/>
            <a:r>
              <a:rPr lang="es-MX" sz="1400" b="1" dirty="0"/>
              <a:t>PARETO BALANCE PRESUPUESTAL – ALCANCE CONTRACTUAL.</a:t>
            </a:r>
            <a:endParaRPr lang="es-CO" sz="1400" b="1" dirty="0">
              <a:cs typeface="Calibri"/>
            </a:endParaRPr>
          </a:p>
        </p:txBody>
      </p:sp>
      <p:sp>
        <p:nvSpPr>
          <p:cNvPr id="16" name="object 3">
            <a:extLst>
              <a:ext uri="{FF2B5EF4-FFF2-40B4-BE49-F238E27FC236}">
                <a16:creationId xmlns:a16="http://schemas.microsoft.com/office/drawing/2014/main" id="{15534BDB-D553-417C-975D-AD43330DD84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graphicFrame>
        <p:nvGraphicFramePr>
          <p:cNvPr id="13" name="Tabla 12">
            <a:extLst>
              <a:ext uri="{FF2B5EF4-FFF2-40B4-BE49-F238E27FC236}">
                <a16:creationId xmlns:a16="http://schemas.microsoft.com/office/drawing/2014/main" id="{606641EF-5CD3-8950-9F2D-7F1C44BE4C20}"/>
              </a:ext>
            </a:extLst>
          </p:cNvPr>
          <p:cNvGraphicFramePr>
            <a:graphicFrameLocks noGrp="1"/>
          </p:cNvGraphicFramePr>
          <p:nvPr>
            <p:extLst>
              <p:ext uri="{D42A27DB-BD31-4B8C-83A1-F6EECF244321}">
                <p14:modId xmlns:p14="http://schemas.microsoft.com/office/powerpoint/2010/main" val="1630426650"/>
              </p:ext>
            </p:extLst>
          </p:nvPr>
        </p:nvGraphicFramePr>
        <p:xfrm>
          <a:off x="1811992" y="1404047"/>
          <a:ext cx="8924590" cy="4693920"/>
        </p:xfrm>
        <a:graphic>
          <a:graphicData uri="http://schemas.openxmlformats.org/drawingml/2006/table">
            <a:tbl>
              <a:tblPr firstRow="1" firstCol="1" bandRow="1">
                <a:tableStyleId>{5C22544A-7EE6-4342-B048-85BDC9FD1C3A}</a:tableStyleId>
              </a:tblPr>
              <a:tblGrid>
                <a:gridCol w="1619700">
                  <a:extLst>
                    <a:ext uri="{9D8B030D-6E8A-4147-A177-3AD203B41FA5}">
                      <a16:colId xmlns:a16="http://schemas.microsoft.com/office/drawing/2014/main" val="624635515"/>
                    </a:ext>
                  </a:extLst>
                </a:gridCol>
                <a:gridCol w="2978684">
                  <a:extLst>
                    <a:ext uri="{9D8B030D-6E8A-4147-A177-3AD203B41FA5}">
                      <a16:colId xmlns:a16="http://schemas.microsoft.com/office/drawing/2014/main" val="3171955978"/>
                    </a:ext>
                  </a:extLst>
                </a:gridCol>
                <a:gridCol w="4326206">
                  <a:extLst>
                    <a:ext uri="{9D8B030D-6E8A-4147-A177-3AD203B41FA5}">
                      <a16:colId xmlns:a16="http://schemas.microsoft.com/office/drawing/2014/main" val="3499453158"/>
                    </a:ext>
                  </a:extLst>
                </a:gridCol>
              </a:tblGrid>
              <a:tr h="311618">
                <a:tc>
                  <a:txBody>
                    <a:bodyPr/>
                    <a:lstStyle/>
                    <a:p>
                      <a:pPr algn="ctr"/>
                      <a:r>
                        <a:rPr lang="es-ES" sz="1100" dirty="0">
                          <a:effectLst/>
                          <a:latin typeface="Arial Narrow"/>
                        </a:rPr>
                        <a:t>Planteamiento</a:t>
                      </a:r>
                    </a:p>
                  </a:txBody>
                  <a:tcPr marL="68580" marR="68580" marT="0" marB="0"/>
                </a:tc>
                <a:tc>
                  <a:txBody>
                    <a:bodyPr/>
                    <a:lstStyle/>
                    <a:p>
                      <a:r>
                        <a:rPr lang="es-ES" sz="1100" dirty="0" err="1">
                          <a:effectLst/>
                          <a:latin typeface="Arial Narrow"/>
                        </a:rPr>
                        <a:t>Ebisu</a:t>
                      </a:r>
                      <a:r>
                        <a:rPr lang="es-ES" sz="1100" dirty="0">
                          <a:effectLst/>
                          <a:latin typeface="Arial Narrow"/>
                        </a:rPr>
                        <a:t> SAS.</a:t>
                      </a:r>
                    </a:p>
                    <a:p>
                      <a:r>
                        <a:rPr lang="es-ES" sz="1100" dirty="0">
                          <a:effectLst/>
                          <a:latin typeface="Arial Narrow"/>
                        </a:rPr>
                        <a:t>EBI-SENA-ANT-557-2022 06042023</a:t>
                      </a:r>
                    </a:p>
                  </a:txBody>
                  <a:tcPr marL="68580" marR="68580" marT="0" marB="0"/>
                </a:tc>
                <a:tc>
                  <a:txBody>
                    <a:bodyPr/>
                    <a:lstStyle/>
                    <a:p>
                      <a:r>
                        <a:rPr lang="es-ES" sz="1100" dirty="0">
                          <a:effectLst/>
                          <a:latin typeface="Arial Narrow"/>
                        </a:rPr>
                        <a:t>Ingeniería Master SAS</a:t>
                      </a:r>
                    </a:p>
                    <a:p>
                      <a:r>
                        <a:rPr lang="es-ES" sz="1100" dirty="0">
                          <a:effectLst/>
                          <a:latin typeface="Arial Narrow"/>
                        </a:rPr>
                        <a:t>FIND-SENMED-00438 17042023</a:t>
                      </a:r>
                    </a:p>
                  </a:txBody>
                  <a:tcPr marL="68580" marR="68580" marT="0" marB="0"/>
                </a:tc>
                <a:extLst>
                  <a:ext uri="{0D108BD9-81ED-4DB2-BD59-A6C34878D82A}">
                    <a16:rowId xmlns:a16="http://schemas.microsoft.com/office/drawing/2014/main" val="3783840686"/>
                  </a:ext>
                </a:extLst>
              </a:tr>
              <a:tr h="2949677">
                <a:tc>
                  <a:txBody>
                    <a:bodyPr/>
                    <a:lstStyle/>
                    <a:p>
                      <a:r>
                        <a:rPr lang="es-ES" sz="1100" dirty="0">
                          <a:effectLst/>
                          <a:latin typeface="Arial Narrow"/>
                        </a:rPr>
                        <a:t>Reducción alcance físico</a:t>
                      </a:r>
                    </a:p>
                  </a:txBody>
                  <a:tcPr marL="68580" marR="68580" marT="0" marB="0"/>
                </a:tc>
                <a:tc>
                  <a:txBody>
                    <a:bodyPr/>
                    <a:lstStyle/>
                    <a:p>
                      <a:pPr algn="just"/>
                      <a:r>
                        <a:rPr lang="es-ES" sz="1100" dirty="0">
                          <a:effectLst/>
                          <a:latin typeface="Arial Narrow"/>
                        </a:rPr>
                        <a:t>Bloque 16: Aparatos sanitarios, griferías, duchas, luminarias, equipos de bombeo, tanque plástico de almacenamiento plástico, urbanismo, espejos, divisiones en </a:t>
                      </a:r>
                      <a:r>
                        <a:rPr lang="es-ES" sz="1100" dirty="0" err="1">
                          <a:effectLst/>
                          <a:latin typeface="Arial Narrow"/>
                        </a:rPr>
                        <a:t>panelería</a:t>
                      </a:r>
                      <a:r>
                        <a:rPr lang="es-ES" sz="1100" dirty="0">
                          <a:effectLst/>
                          <a:latin typeface="Arial Narrow"/>
                        </a:rPr>
                        <a:t> liviana, señalización, certificación </a:t>
                      </a:r>
                      <a:r>
                        <a:rPr lang="es-ES" sz="1100" dirty="0" err="1">
                          <a:effectLst/>
                          <a:latin typeface="Arial Narrow"/>
                        </a:rPr>
                        <a:t>retilap</a:t>
                      </a:r>
                      <a:r>
                        <a:rPr lang="es-ES" sz="1100" dirty="0">
                          <a:effectLst/>
                          <a:latin typeface="Arial Narrow"/>
                        </a:rPr>
                        <a:t> y rejillas de piso.</a:t>
                      </a:r>
                    </a:p>
                    <a:p>
                      <a:pPr algn="just"/>
                      <a:endParaRPr lang="es-ES" sz="1100" dirty="0">
                        <a:effectLst/>
                        <a:latin typeface="Arial Narrow"/>
                      </a:endParaRPr>
                    </a:p>
                    <a:p>
                      <a:pPr algn="just"/>
                      <a:r>
                        <a:rPr lang="es-ES" sz="1100" dirty="0">
                          <a:effectLst/>
                          <a:latin typeface="Arial Narrow"/>
                        </a:rPr>
                        <a:t>Bloque 42: Urbanismo, aparatos sanitarios, grifería y ducha</a:t>
                      </a:r>
                    </a:p>
                    <a:p>
                      <a:pPr algn="just"/>
                      <a:endParaRPr lang="es-ES" sz="1100" dirty="0">
                        <a:effectLst/>
                        <a:latin typeface="Arial Narrow"/>
                      </a:endParaRPr>
                    </a:p>
                    <a:p>
                      <a:pPr algn="just"/>
                      <a:r>
                        <a:rPr lang="es-ES" sz="1100" dirty="0">
                          <a:effectLst/>
                          <a:latin typeface="Arial Narrow"/>
                        </a:rPr>
                        <a:t>Bloque 66: Urbanismo, mesones en concreto, enchape de mesones, aparatos sanitarios y grifería.</a:t>
                      </a:r>
                    </a:p>
                  </a:txBody>
                  <a:tcPr marL="68580" marR="68580" marT="0" marB="0"/>
                </a:tc>
                <a:tc>
                  <a:txBody>
                    <a:bodyPr/>
                    <a:lstStyle/>
                    <a:p>
                      <a:pPr algn="just"/>
                      <a:r>
                        <a:rPr lang="es-ES" sz="1100" dirty="0">
                          <a:effectLst/>
                          <a:latin typeface="Arial Narrow"/>
                        </a:rPr>
                        <a:t>Bloque 16: No se valida la exclusión de aparatos sanitarios, griferías y duchas, por cuanto, tal como se ha dicho antes, no contemplar estos elementos redundaría en la entrega de una edificación no funcional. </a:t>
                      </a:r>
                    </a:p>
                    <a:p>
                      <a:pPr algn="just"/>
                      <a:endParaRPr lang="es-ES" sz="1100" dirty="0">
                        <a:effectLst/>
                        <a:latin typeface="Arial Narrow"/>
                      </a:endParaRPr>
                    </a:p>
                    <a:p>
                      <a:pPr algn="just"/>
                      <a:r>
                        <a:rPr lang="es-ES" sz="1100" dirty="0">
                          <a:effectLst/>
                          <a:latin typeface="Arial Narrow"/>
                        </a:rPr>
                        <a:t>Se reduce el número de luminarias tomando en cuenta que, al reducir el número de espacios, estas luminarias no son requeridas.</a:t>
                      </a:r>
                    </a:p>
                    <a:p>
                      <a:pPr algn="just"/>
                      <a:r>
                        <a:rPr lang="es-ES" sz="1100" dirty="0">
                          <a:effectLst/>
                          <a:latin typeface="Arial Narrow"/>
                        </a:rPr>
                        <a:t>Se valida el retiro del equipo de bombeo, dado que no es de extrema necesidad para el funcionamiento de la edificación.</a:t>
                      </a:r>
                    </a:p>
                    <a:p>
                      <a:pPr algn="just"/>
                      <a:r>
                        <a:rPr lang="es-ES" sz="1100" dirty="0">
                          <a:effectLst/>
                          <a:latin typeface="Arial Narrow"/>
                        </a:rPr>
                        <a:t>Los tanques plásticos de almacenamiento de agua se reducen en un 50% tomando en cuenta la reducción del equipo de bombeo.</a:t>
                      </a:r>
                    </a:p>
                    <a:p>
                      <a:pPr algn="just"/>
                      <a:r>
                        <a:rPr lang="es-ES" sz="1100" dirty="0">
                          <a:effectLst/>
                          <a:latin typeface="Arial Narrow"/>
                        </a:rPr>
                        <a:t>El urbanismo se reduce a la intervención de las áreas de acceso a la edificación y los andenes perimetrales de protección</a:t>
                      </a:r>
                    </a:p>
                    <a:p>
                      <a:pPr algn="just"/>
                      <a:r>
                        <a:rPr lang="es-ES" sz="1100" dirty="0">
                          <a:effectLst/>
                          <a:latin typeface="Arial Narrow"/>
                        </a:rPr>
                        <a:t>No se valida retiro de espejos</a:t>
                      </a:r>
                    </a:p>
                    <a:p>
                      <a:pPr algn="just"/>
                      <a:r>
                        <a:rPr lang="es-ES" sz="1100" dirty="0">
                          <a:effectLst/>
                          <a:latin typeface="Arial Narrow"/>
                        </a:rPr>
                        <a:t>Se retiran divisiones en </a:t>
                      </a:r>
                      <a:r>
                        <a:rPr lang="es-ES" sz="1100" dirty="0" err="1">
                          <a:effectLst/>
                          <a:latin typeface="Arial Narrow"/>
                        </a:rPr>
                        <a:t>panelería</a:t>
                      </a:r>
                      <a:r>
                        <a:rPr lang="es-ES" sz="1100" dirty="0">
                          <a:effectLst/>
                          <a:latin typeface="Arial Narrow"/>
                        </a:rPr>
                        <a:t> liviana </a:t>
                      </a:r>
                    </a:p>
                    <a:p>
                      <a:pPr algn="just"/>
                      <a:endParaRPr lang="es-ES" sz="1100" dirty="0">
                        <a:effectLst/>
                        <a:latin typeface="Arial Narrow"/>
                      </a:endParaRPr>
                    </a:p>
                    <a:p>
                      <a:pPr algn="just"/>
                      <a:r>
                        <a:rPr lang="es-ES" sz="1100" dirty="0">
                          <a:effectLst/>
                          <a:latin typeface="Arial Narrow"/>
                        </a:rPr>
                        <a:t>Bloque 16.2.</a:t>
                      </a:r>
                    </a:p>
                    <a:p>
                      <a:pPr algn="just"/>
                      <a:r>
                        <a:rPr lang="es-ES" sz="1100" dirty="0">
                          <a:effectLst/>
                          <a:latin typeface="Arial Narrow"/>
                        </a:rPr>
                        <a:t>Se reduce a 2 </a:t>
                      </a:r>
                      <a:r>
                        <a:rPr lang="es-ES" sz="1100" dirty="0" err="1">
                          <a:effectLst/>
                          <a:latin typeface="Arial Narrow"/>
                        </a:rPr>
                        <a:t>señaletica</a:t>
                      </a:r>
                      <a:r>
                        <a:rPr lang="es-ES" sz="1100" dirty="0">
                          <a:effectLst/>
                          <a:latin typeface="Arial Narrow"/>
                        </a:rPr>
                        <a:t> , se cumple con señalización reglamentaria.</a:t>
                      </a:r>
                    </a:p>
                    <a:p>
                      <a:pPr algn="just"/>
                      <a:r>
                        <a:rPr lang="es-ES" sz="1100" dirty="0">
                          <a:effectLst/>
                          <a:latin typeface="Arial Narrow"/>
                        </a:rPr>
                        <a:t>No se valida el retiro de la certificación RETILAP.</a:t>
                      </a:r>
                    </a:p>
                    <a:p>
                      <a:pPr algn="just"/>
                      <a:r>
                        <a:rPr lang="es-ES" sz="1100" dirty="0">
                          <a:effectLst/>
                          <a:latin typeface="Arial Narrow"/>
                        </a:rPr>
                        <a:t>No se valida retiro de rejillas de piso.</a:t>
                      </a:r>
                    </a:p>
                    <a:p>
                      <a:pPr algn="just"/>
                      <a:endParaRPr lang="es-ES" sz="1100" dirty="0">
                        <a:effectLst/>
                        <a:latin typeface="Arial Narrow"/>
                      </a:endParaRPr>
                    </a:p>
                    <a:p>
                      <a:pPr algn="just"/>
                      <a:r>
                        <a:rPr lang="es-ES" sz="1100" dirty="0">
                          <a:effectLst/>
                          <a:latin typeface="Arial Narrow"/>
                        </a:rPr>
                        <a:t>Bloque 42 y Bloques 66.1 y 66.2, </a:t>
                      </a:r>
                    </a:p>
                    <a:p>
                      <a:pPr algn="just"/>
                      <a:r>
                        <a:rPr lang="es-ES" sz="1100" dirty="0">
                          <a:effectLst/>
                          <a:latin typeface="Arial Narrow"/>
                        </a:rPr>
                        <a:t>No se valida la exclusión de aparatos sanitarios, griferías y duchas; y con respecto al urbanismo, se contempla reduce a andenes de 50 cm y/o a restitución de andenes existentes.</a:t>
                      </a:r>
                    </a:p>
                  </a:txBody>
                  <a:tcPr marL="68580" marR="68580" marT="0" marB="0"/>
                </a:tc>
                <a:extLst>
                  <a:ext uri="{0D108BD9-81ED-4DB2-BD59-A6C34878D82A}">
                    <a16:rowId xmlns:a16="http://schemas.microsoft.com/office/drawing/2014/main" val="3239632211"/>
                  </a:ext>
                </a:extLst>
              </a:tr>
              <a:tr h="155809">
                <a:tc>
                  <a:txBody>
                    <a:bodyPr/>
                    <a:lstStyle/>
                    <a:p>
                      <a:r>
                        <a:rPr lang="es-ES" sz="1100" dirty="0">
                          <a:effectLst/>
                          <a:latin typeface="Arial Narrow"/>
                        </a:rPr>
                        <a:t>Adición</a:t>
                      </a:r>
                    </a:p>
                  </a:txBody>
                  <a:tcPr marL="68580" marR="68580" marT="0" marB="0"/>
                </a:tc>
                <a:tc>
                  <a:txBody>
                    <a:bodyPr/>
                    <a:lstStyle/>
                    <a:p>
                      <a:pPr algn="just"/>
                      <a:r>
                        <a:rPr lang="es-ES" sz="1100" dirty="0">
                          <a:effectLst/>
                          <a:latin typeface="Arial Narrow"/>
                        </a:rPr>
                        <a:t>$378’337.962,58 </a:t>
                      </a:r>
                    </a:p>
                  </a:txBody>
                  <a:tcPr marL="68580" marR="68580" marT="0" marB="0"/>
                </a:tc>
                <a:tc>
                  <a:txBody>
                    <a:bodyPr/>
                    <a:lstStyle/>
                    <a:p>
                      <a:pPr algn="just"/>
                      <a:r>
                        <a:rPr lang="es-ES" sz="1100" dirty="0">
                          <a:effectLst/>
                          <a:latin typeface="Arial Narrow"/>
                        </a:rPr>
                        <a:t>$ 279.251,95 (Sobrante)</a:t>
                      </a:r>
                    </a:p>
                  </a:txBody>
                  <a:tcPr marL="68580" marR="68580" marT="0" marB="0"/>
                </a:tc>
                <a:extLst>
                  <a:ext uri="{0D108BD9-81ED-4DB2-BD59-A6C34878D82A}">
                    <a16:rowId xmlns:a16="http://schemas.microsoft.com/office/drawing/2014/main" val="2240553942"/>
                  </a:ext>
                </a:extLst>
              </a:tr>
              <a:tr h="155809">
                <a:tc>
                  <a:txBody>
                    <a:bodyPr/>
                    <a:lstStyle/>
                    <a:p>
                      <a:r>
                        <a:rPr lang="es-ES" sz="1100" dirty="0">
                          <a:effectLst/>
                          <a:latin typeface="Arial Narrow"/>
                        </a:rPr>
                        <a:t>Prorroga</a:t>
                      </a:r>
                    </a:p>
                  </a:txBody>
                  <a:tcPr marL="68580" marR="68580" marT="0" marB="0"/>
                </a:tc>
                <a:tc>
                  <a:txBody>
                    <a:bodyPr/>
                    <a:lstStyle/>
                    <a:p>
                      <a:pPr algn="just"/>
                      <a:r>
                        <a:rPr lang="es-ES" sz="1100" dirty="0">
                          <a:effectLst/>
                          <a:latin typeface="Arial Narrow"/>
                        </a:rPr>
                        <a:t>60 días</a:t>
                      </a:r>
                    </a:p>
                  </a:txBody>
                  <a:tcPr marL="68580" marR="68580" marT="0" marB="0"/>
                </a:tc>
                <a:tc>
                  <a:txBody>
                    <a:bodyPr/>
                    <a:lstStyle/>
                    <a:p>
                      <a:pPr algn="just"/>
                      <a:r>
                        <a:rPr lang="es-ES" sz="1100" dirty="0">
                          <a:effectLst/>
                          <a:latin typeface="Arial Narrow"/>
                        </a:rPr>
                        <a:t>No requiere</a:t>
                      </a:r>
                    </a:p>
                  </a:txBody>
                  <a:tcPr marL="68580" marR="68580" marT="0" marB="0"/>
                </a:tc>
                <a:extLst>
                  <a:ext uri="{0D108BD9-81ED-4DB2-BD59-A6C34878D82A}">
                    <a16:rowId xmlns:a16="http://schemas.microsoft.com/office/drawing/2014/main" val="1532037703"/>
                  </a:ext>
                </a:extLst>
              </a:tr>
            </a:tbl>
          </a:graphicData>
        </a:graphic>
      </p:graphicFrame>
    </p:spTree>
    <p:extLst>
      <p:ext uri="{BB962C8B-B14F-4D97-AF65-F5344CB8AC3E}">
        <p14:creationId xmlns:p14="http://schemas.microsoft.com/office/powerpoint/2010/main" val="35335554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a 12">
            <a:extLst>
              <a:ext uri="{FF2B5EF4-FFF2-40B4-BE49-F238E27FC236}">
                <a16:creationId xmlns:a16="http://schemas.microsoft.com/office/drawing/2014/main" id="{D9FD7E8D-10C2-4918-9075-D20EAA12F066}"/>
              </a:ext>
            </a:extLst>
          </p:cNvPr>
          <p:cNvGraphicFramePr>
            <a:graphicFrameLocks noGrp="1"/>
          </p:cNvGraphicFramePr>
          <p:nvPr>
            <p:extLst>
              <p:ext uri="{D42A27DB-BD31-4B8C-83A1-F6EECF244321}">
                <p14:modId xmlns:p14="http://schemas.microsoft.com/office/powerpoint/2010/main" val="2971827109"/>
              </p:ext>
            </p:extLst>
          </p:nvPr>
        </p:nvGraphicFramePr>
        <p:xfrm>
          <a:off x="233555" y="1096763"/>
          <a:ext cx="5919189" cy="1853565"/>
        </p:xfrm>
        <a:graphic>
          <a:graphicData uri="http://schemas.openxmlformats.org/drawingml/2006/table">
            <a:tbl>
              <a:tblPr/>
              <a:tblGrid>
                <a:gridCol w="1335625">
                  <a:extLst>
                    <a:ext uri="{9D8B030D-6E8A-4147-A177-3AD203B41FA5}">
                      <a16:colId xmlns:a16="http://schemas.microsoft.com/office/drawing/2014/main" val="20000"/>
                    </a:ext>
                  </a:extLst>
                </a:gridCol>
                <a:gridCol w="885182">
                  <a:extLst>
                    <a:ext uri="{9D8B030D-6E8A-4147-A177-3AD203B41FA5}">
                      <a16:colId xmlns:a16="http://schemas.microsoft.com/office/drawing/2014/main" val="20001"/>
                    </a:ext>
                  </a:extLst>
                </a:gridCol>
                <a:gridCol w="1316916">
                  <a:extLst>
                    <a:ext uri="{9D8B030D-6E8A-4147-A177-3AD203B41FA5}">
                      <a16:colId xmlns:a16="http://schemas.microsoft.com/office/drawing/2014/main" val="1978876319"/>
                    </a:ext>
                  </a:extLst>
                </a:gridCol>
                <a:gridCol w="945848">
                  <a:extLst>
                    <a:ext uri="{9D8B030D-6E8A-4147-A177-3AD203B41FA5}">
                      <a16:colId xmlns:a16="http://schemas.microsoft.com/office/drawing/2014/main" val="20002"/>
                    </a:ext>
                  </a:extLst>
                </a:gridCol>
                <a:gridCol w="599153">
                  <a:extLst>
                    <a:ext uri="{9D8B030D-6E8A-4147-A177-3AD203B41FA5}">
                      <a16:colId xmlns:a16="http://schemas.microsoft.com/office/drawing/2014/main" val="20003"/>
                    </a:ext>
                  </a:extLst>
                </a:gridCol>
                <a:gridCol w="836465">
                  <a:extLst>
                    <a:ext uri="{9D8B030D-6E8A-4147-A177-3AD203B41FA5}">
                      <a16:colId xmlns:a16="http://schemas.microsoft.com/office/drawing/2014/main" val="3158225201"/>
                    </a:ext>
                  </a:extLst>
                </a:gridCol>
              </a:tblGrid>
              <a:tr h="303183">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23/04/2023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003">
                <a:tc rowSpan="2">
                  <a:txBody>
                    <a:bodyPr/>
                    <a:lstStyle/>
                    <a:p>
                      <a:pPr algn="ctr" fontAlgn="ctr"/>
                      <a:r>
                        <a:rPr lang="es-CO" sz="1100" b="0" i="0" u="none" strike="noStrike">
                          <a:solidFill>
                            <a:schemeClr val="tx1"/>
                          </a:solidFill>
                          <a:effectLst/>
                          <a:latin typeface="Calibri"/>
                        </a:rPr>
                        <a:t>$ 328.981.911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rPr>
                        <a:t>09/08/2021</a:t>
                      </a:r>
                      <a:endParaRPr lang="es-CO"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24/02/2023</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rgbClr val="002060"/>
                          </a:solidFill>
                          <a:effectLst/>
                          <a:latin typeface="+mn-lt"/>
                        </a:rPr>
                        <a:t>100%</a:t>
                      </a:r>
                      <a:endParaRPr lang="es-ES">
                        <a:solidFill>
                          <a:srgbClr val="002060"/>
                        </a:solidFil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CO" sz="1100" b="0" i="0" u="none" strike="noStrike" dirty="0">
                          <a:solidFill>
                            <a:srgbClr val="002060"/>
                          </a:solidFill>
                          <a:effectLst/>
                          <a:latin typeface="+mn-lt"/>
                        </a:rPr>
                        <a:t>0%</a:t>
                      </a:r>
                      <a:endParaRPr lang="es-CO" sz="1100" b="0" i="0" u="none" strike="noStrike" dirty="0">
                        <a:solidFill>
                          <a:srgbClr val="00206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17700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rgbClr val="002060"/>
                          </a:solidFill>
                          <a:effectLst/>
                          <a:latin typeface="+mn-lt"/>
                        </a:rPr>
                        <a:t>100%</a:t>
                      </a:r>
                      <a:endParaRPr lang="es-ES" dirty="0">
                        <a:solidFill>
                          <a:srgbClr val="002060"/>
                        </a:solidFil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39788">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318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994,16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3">
                  <a:txBody>
                    <a:bodyPr/>
                    <a:lstStyle/>
                    <a:p>
                      <a:pPr algn="ctr" fontAlgn="ctr"/>
                      <a:r>
                        <a:rPr lang="es-MX" sz="1200" b="0" i="0" u="none" strike="noStrike" dirty="0">
                          <a:solidFill>
                            <a:schemeClr val="tx1"/>
                          </a:solidFill>
                          <a:effectLst/>
                          <a:latin typeface="Calibri"/>
                        </a:rPr>
                        <a:t>Centro de Electricidad y Automatización Industrial – CEAI</a:t>
                      </a:r>
                      <a:endParaRPr lang="es-CO" sz="1200" b="0" i="0" u="none" strike="noStrike" dirty="0">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281674971"/>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1411,14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1405789969"/>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2</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439,7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Servicio Médico Asistencial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8"/>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10</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0" i="0" u="none" strike="noStrike" kern="1200">
                          <a:solidFill>
                            <a:schemeClr val="tx1"/>
                          </a:solidFill>
                          <a:effectLst/>
                          <a:latin typeface="Calibri"/>
                          <a:ea typeface="+mn-ea"/>
                          <a:cs typeface="+mn-cs"/>
                        </a:rPr>
                        <a:t>1.385,00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dirty="0">
                          <a:solidFill>
                            <a:schemeClr val="tx1"/>
                          </a:solidFill>
                          <a:effectLst/>
                          <a:latin typeface="Calibri"/>
                        </a:rPr>
                        <a:t>Administrativo – Despacho Regional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001382406"/>
                  </a:ext>
                </a:extLst>
              </a:tr>
            </a:tbl>
          </a:graphicData>
        </a:graphic>
      </p:graphicFrame>
      <p:sp>
        <p:nvSpPr>
          <p:cNvPr id="14" name="Rectángulo 19">
            <a:extLst>
              <a:ext uri="{FF2B5EF4-FFF2-40B4-BE49-F238E27FC236}">
                <a16:creationId xmlns:a16="http://schemas.microsoft.com/office/drawing/2014/main" id="{435B30BC-91C7-4521-9CD5-99DA33009F57}"/>
              </a:ext>
            </a:extLst>
          </p:cNvPr>
          <p:cNvSpPr/>
          <p:nvPr/>
        </p:nvSpPr>
        <p:spPr>
          <a:xfrm>
            <a:off x="6265201" y="1096763"/>
            <a:ext cx="5919188" cy="56963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ángulo 19">
            <a:extLst>
              <a:ext uri="{FF2B5EF4-FFF2-40B4-BE49-F238E27FC236}">
                <a16:creationId xmlns:a16="http://schemas.microsoft.com/office/drawing/2014/main" id="{EA64668C-4F76-40F3-9BFC-4885DF17E081}"/>
              </a:ext>
            </a:extLst>
          </p:cNvPr>
          <p:cNvSpPr/>
          <p:nvPr/>
        </p:nvSpPr>
        <p:spPr>
          <a:xfrm>
            <a:off x="233555" y="3036814"/>
            <a:ext cx="5919188" cy="375633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CuadroTexto 15">
            <a:extLst>
              <a:ext uri="{FF2B5EF4-FFF2-40B4-BE49-F238E27FC236}">
                <a16:creationId xmlns:a16="http://schemas.microsoft.com/office/drawing/2014/main" id="{61BB126E-430E-482F-81FB-CDF28713A8DB}"/>
              </a:ext>
            </a:extLst>
          </p:cNvPr>
          <p:cNvSpPr txBox="1"/>
          <p:nvPr/>
        </p:nvSpPr>
        <p:spPr>
          <a:xfrm>
            <a:off x="262320" y="3105245"/>
            <a:ext cx="5890423" cy="2913618"/>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a:ln>
                  <a:noFill/>
                </a:ln>
                <a:solidFill>
                  <a:srgbClr val="112C69"/>
                </a:solidFill>
                <a:effectLst/>
                <a:uLnTx/>
                <a:uFillTx/>
                <a:latin typeface="Arial"/>
                <a:ea typeface="+mn-ea"/>
                <a:cs typeface="Arial"/>
              </a:rPr>
              <a:t>Gestiones Findeter - seguimiento (Supervisión).</a:t>
            </a:r>
          </a:p>
          <a:p>
            <a:pPr marL="0" lvl="1" algn="just">
              <a:defRPr/>
            </a:pPr>
            <a:endParaRPr kumimoji="0" lang="es-MX" sz="1000" b="1" i="0" u="sng" strike="noStrike" kern="1200" cap="none" spc="0" normalizeH="0" baseline="0" noProof="0">
              <a:ln>
                <a:noFill/>
              </a:ln>
              <a:solidFill>
                <a:srgbClr val="112C69"/>
              </a:solidFill>
              <a:effectLst/>
              <a:uLnTx/>
              <a:uFillTx/>
              <a:latin typeface="Arial"/>
              <a:ea typeface="+mn-ea"/>
              <a:cs typeface="Arial"/>
            </a:endParaRPr>
          </a:p>
          <a:p>
            <a:pPr marL="228600" lvl="1" indent="-228600" algn="just">
              <a:buAutoNum type="arabicPeriod"/>
              <a:defRPr/>
            </a:pPr>
            <a:r>
              <a:rPr lang="es-MX" sz="1000" b="1" u="sng">
                <a:solidFill>
                  <a:srgbClr val="002060"/>
                </a:solidFill>
                <a:latin typeface="Arial"/>
                <a:cs typeface="Arial"/>
              </a:rPr>
              <a:t>En cierre de administrativo y liquidación de contratos derivados</a:t>
            </a:r>
            <a:r>
              <a:rPr lang="es-MX" sz="1000" b="1" u="sng">
                <a:solidFill>
                  <a:srgbClr val="002060"/>
                </a:solidFill>
                <a:highlight>
                  <a:srgbClr val="00FFFF"/>
                </a:highlight>
                <a:latin typeface="Arial"/>
                <a:cs typeface="Arial"/>
              </a:rPr>
              <a:t>. </a:t>
            </a:r>
            <a:r>
              <a:rPr kumimoji="0" lang="es-MX" sz="1000" b="1" i="0" u="sng" strike="noStrike" kern="1200" cap="none" spc="0" normalizeH="0" baseline="0" noProof="0">
                <a:ln>
                  <a:noFill/>
                </a:ln>
                <a:solidFill>
                  <a:srgbClr val="002060"/>
                </a:solidFill>
                <a:effectLst/>
                <a:highlight>
                  <a:srgbClr val="00FFFF"/>
                </a:highlight>
                <a:uLnTx/>
                <a:uFillTx/>
                <a:latin typeface="Arial"/>
                <a:ea typeface="+mn-ea"/>
                <a:cs typeface="Arial"/>
              </a:rPr>
              <a:t>En trámite</a:t>
            </a:r>
          </a:p>
          <a:p>
            <a:pPr marL="0" lvl="1" algn="just">
              <a:defRPr/>
            </a:pPr>
            <a:endParaRPr lang="es-MX" sz="1000" b="1" u="sng">
              <a:solidFill>
                <a:srgbClr val="112C69"/>
              </a:solidFill>
              <a:highlight>
                <a:srgbClr val="00FFFF"/>
              </a:highlight>
              <a:latin typeface="Arial"/>
              <a:cs typeface="Arial"/>
            </a:endParaRPr>
          </a:p>
          <a:p>
            <a:pPr marL="171450" lvl="1" indent="-171450" algn="just">
              <a:buFont typeface="Arial" panose="020B0604020202020204" pitchFamily="34" charset="0"/>
              <a:buChar char="•"/>
              <a:defRPr/>
            </a:pPr>
            <a:r>
              <a:rPr kumimoji="0" lang="es-MX" sz="1000" b="1" i="0" u="sng" strike="noStrike" kern="1200" cap="none" spc="0" normalizeH="0" baseline="0" noProof="0">
                <a:ln>
                  <a:noFill/>
                </a:ln>
                <a:solidFill>
                  <a:srgbClr val="002060"/>
                </a:solidFill>
                <a:effectLst/>
                <a:uLnTx/>
                <a:uFillTx/>
                <a:latin typeface="Arial"/>
                <a:ea typeface="+mn-ea"/>
                <a:cs typeface="Arial"/>
              </a:rPr>
              <a:t>Se remite comunicado al SENA remitiendo los productos de consultoría aprobados por la interventoría mediante Rad. 2202352003968 de fecha 25/04/2023</a:t>
            </a:r>
          </a:p>
          <a:p>
            <a:pPr marL="171450" lvl="1" indent="-171450" algn="just">
              <a:buFont typeface="Arial" panose="020B0604020202020204" pitchFamily="34" charset="0"/>
              <a:buChar char="•"/>
              <a:defRPr/>
            </a:pPr>
            <a:r>
              <a:rPr lang="es-MX" sz="1000" b="1" u="sng">
                <a:solidFill>
                  <a:srgbClr val="002060"/>
                </a:solidFill>
                <a:latin typeface="Arial"/>
                <a:cs typeface="Arial"/>
              </a:rPr>
              <a:t>Se remite Acta de entrega y recibo para firmas del SENA en Rad. de Findeter </a:t>
            </a:r>
          </a:p>
          <a:p>
            <a:pPr marL="171450" lvl="1" indent="-171450" algn="just">
              <a:buFont typeface="Arial" panose="020B0604020202020204" pitchFamily="34" charset="0"/>
              <a:buChar char="•"/>
              <a:defRPr/>
            </a:pPr>
            <a:r>
              <a:rPr lang="es-MX" sz="1000" b="1" u="sng">
                <a:solidFill>
                  <a:srgbClr val="002060"/>
                </a:solidFill>
                <a:latin typeface="Arial"/>
                <a:cs typeface="Arial"/>
              </a:rPr>
              <a:t>Se inicia proceso de liquidación a la espera de entrega de Cali.</a:t>
            </a:r>
          </a:p>
          <a:p>
            <a:pPr marL="171450" lvl="1" indent="-171450" algn="just">
              <a:buFont typeface="Arial" panose="020B0604020202020204" pitchFamily="34" charset="0"/>
              <a:buChar char="•"/>
              <a:defRPr/>
            </a:pPr>
            <a:endParaRPr lang="es-MX" sz="1000" b="1" u="sng">
              <a:solidFill>
                <a:srgbClr val="002060"/>
              </a:solidFill>
              <a:latin typeface="Arial"/>
              <a:cs typeface="Arial"/>
            </a:endParaRPr>
          </a:p>
          <a:p>
            <a:pPr marL="171450" lvl="1" indent="-171450" algn="just">
              <a:buFont typeface="Arial" panose="020B0604020202020204" pitchFamily="34" charset="0"/>
              <a:buChar char="•"/>
              <a:defRPr/>
            </a:pPr>
            <a:endParaRPr lang="es-MX" sz="1000" b="1" u="sng">
              <a:solidFill>
                <a:srgbClr val="002060"/>
              </a:solidFill>
              <a:latin typeface="Arial"/>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1000" b="1" u="sng">
                <a:solidFill>
                  <a:srgbClr val="112C69"/>
                </a:solidFill>
                <a:latin typeface="Arial"/>
                <a:cs typeface="Arial"/>
              </a:rPr>
              <a:t>2</a:t>
            </a:r>
            <a:r>
              <a:rPr kumimoji="0" lang="es-MX" sz="1000" b="1" i="0" u="sng" strike="noStrike" kern="1200" cap="none" spc="0" normalizeH="0" baseline="0" noProof="0">
                <a:ln>
                  <a:noFill/>
                </a:ln>
                <a:solidFill>
                  <a:srgbClr val="112C69"/>
                </a:solidFill>
                <a:effectLst/>
                <a:uLnTx/>
                <a:uFillTx/>
                <a:latin typeface="Arial"/>
                <a:ea typeface="+mn-ea"/>
                <a:cs typeface="Arial"/>
              </a:rPr>
              <a:t>. En ejecución de estructuración proceso Etapa 2: </a:t>
            </a:r>
            <a:r>
              <a:rPr kumimoji="0" lang="es-MX" sz="1000" b="1" i="0" u="sng" strike="noStrike" kern="1200" cap="none" spc="0" normalizeH="0" baseline="0" noProof="0">
                <a:ln>
                  <a:noFill/>
                </a:ln>
                <a:solidFill>
                  <a:srgbClr val="112C69"/>
                </a:solidFill>
                <a:effectLst/>
                <a:highlight>
                  <a:srgbClr val="00FFFF"/>
                </a:highlight>
                <a:uLnTx/>
                <a:uFillTx/>
                <a:latin typeface="Arial"/>
                <a:ea typeface="+mn-ea"/>
                <a:cs typeface="Arial"/>
              </a:rPr>
              <a:t>En elaboración </a:t>
            </a:r>
            <a:endParaRPr lang="es-MX" sz="1000" b="1" i="0" u="sng" strike="noStrike" kern="1200" cap="none" spc="0" normalizeH="0" baseline="0" noProof="0">
              <a:ln>
                <a:noFill/>
              </a:ln>
              <a:solidFill>
                <a:srgbClr val="112C69"/>
              </a:solidFill>
              <a:effectLst/>
              <a:highlight>
                <a:srgbClr val="00FFFF"/>
              </a:highlight>
              <a:uLnTx/>
              <a:uFillTx/>
              <a:latin typeface="Arial"/>
              <a:cs typeface="Arial"/>
            </a:endParaRPr>
          </a:p>
          <a:p>
            <a:pPr marL="184150"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112C69"/>
                </a:solidFill>
                <a:effectLst/>
                <a:highlight>
                  <a:srgbClr val="00FFFF"/>
                </a:highlight>
                <a:uLnTx/>
                <a:uFillTx/>
                <a:latin typeface="Arial"/>
                <a:ea typeface="+mn-ea"/>
                <a:cs typeface="Arial"/>
              </a:rPr>
              <a:t>Presupuestos obra e interventoría – Se incluye proyecciones presupuestales</a:t>
            </a:r>
          </a:p>
          <a:p>
            <a:pPr marL="184150" indent="-171450" algn="just">
              <a:spcBef>
                <a:spcPts val="105"/>
              </a:spcBef>
              <a:buFont typeface="Arial" panose="020B0604020202020204" pitchFamily="34" charset="0"/>
              <a:buChar char="•"/>
              <a:defRPr/>
            </a:pPr>
            <a:r>
              <a:rPr lang="es-MX" sz="1000" b="1" u="sng">
                <a:solidFill>
                  <a:srgbClr val="112C69"/>
                </a:solidFill>
                <a:highlight>
                  <a:srgbClr val="00FFFF"/>
                </a:highlight>
                <a:latin typeface="Arial"/>
                <a:cs typeface="Arial"/>
              </a:rPr>
              <a:t>Cronograma de intervención actualizado </a:t>
            </a:r>
            <a:r>
              <a:rPr kumimoji="0" lang="es-MX" sz="1000" b="1" i="0" u="sng" strike="noStrike" kern="1200" cap="none" spc="0" normalizeH="0" baseline="0" noProof="0">
                <a:ln>
                  <a:noFill/>
                </a:ln>
                <a:solidFill>
                  <a:srgbClr val="112C69"/>
                </a:solidFill>
                <a:effectLst/>
                <a:highlight>
                  <a:srgbClr val="00FFFF"/>
                </a:highlight>
                <a:uLnTx/>
                <a:uFillTx/>
                <a:latin typeface="Arial"/>
                <a:ea typeface="+mn-ea"/>
                <a:cs typeface="Arial"/>
              </a:rPr>
              <a:t>– Se incluye proyecciones de plazo</a:t>
            </a:r>
          </a:p>
          <a:p>
            <a:pPr marL="184150"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112C69"/>
                </a:solidFill>
                <a:effectLst/>
                <a:highlight>
                  <a:srgbClr val="00FFFF"/>
                </a:highlight>
                <a:uLnTx/>
                <a:uFillTx/>
                <a:latin typeface="Arial"/>
                <a:ea typeface="+mn-ea"/>
                <a:cs typeface="Arial"/>
              </a:rPr>
              <a:t>Estudio previo obra e interventoría – Si estan de acuerdo por el SENA, se remite a revisión del equipo de Findeter para estructuración y proceso de convocatoria. </a:t>
            </a:r>
          </a:p>
          <a:p>
            <a:pPr marL="0" lvl="1" algn="just">
              <a:defRPr/>
            </a:pPr>
            <a:endParaRPr lang="es-MX" sz="1000" b="1" i="0" u="sng" strike="noStrike" kern="1200" cap="none" spc="0" normalizeH="0" baseline="0" noProof="0">
              <a:ln>
                <a:noFill/>
              </a:ln>
              <a:solidFill>
                <a:srgbClr val="002060"/>
              </a:solidFill>
              <a:effectLst/>
              <a:uLnTx/>
              <a:uFillTx/>
              <a:latin typeface="Arial"/>
              <a:cs typeface="Arial"/>
            </a:endParaRPr>
          </a:p>
          <a:p>
            <a:pPr marL="0" lvl="1" algn="just">
              <a:defRPr/>
            </a:pPr>
            <a:r>
              <a:rPr lang="es-MX" sz="1000" b="1" u="sng">
                <a:solidFill>
                  <a:srgbClr val="002060"/>
                </a:solidFill>
                <a:latin typeface="Arial"/>
                <a:cs typeface="Arial"/>
              </a:rPr>
              <a:t>Lo anterior, para aval del SENA para entrar a la estructuración y publicación del proceso licitatorio. </a:t>
            </a:r>
            <a:endParaRPr lang="es-MX" sz="1000" b="1" i="0" u="sng" strike="noStrike" kern="1200" cap="none" spc="0" normalizeH="0" baseline="0" noProof="0">
              <a:ln>
                <a:noFill/>
              </a:ln>
              <a:solidFill>
                <a:srgbClr val="002060"/>
              </a:solidFill>
              <a:effectLst/>
              <a:uLnTx/>
              <a:uFillTx/>
              <a:latin typeface="Arial"/>
              <a:cs typeface="Arial"/>
            </a:endParaRPr>
          </a:p>
        </p:txBody>
      </p:sp>
      <p:sp>
        <p:nvSpPr>
          <p:cNvPr id="9" name="object 3">
            <a:extLst>
              <a:ext uri="{FF2B5EF4-FFF2-40B4-BE49-F238E27FC236}">
                <a16:creationId xmlns:a16="http://schemas.microsoft.com/office/drawing/2014/main" id="{6F46AA50-21BA-472D-9D55-CB5E84E80C05}"/>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Cali, Valle del Cauca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COMPLEJO SALOMIA BLOQUES 1, 9, 2 Y10</a:t>
            </a:r>
          </a:p>
          <a:p>
            <a:pPr marL="12700" lvl="0">
              <a:spcBef>
                <a:spcPts val="105"/>
              </a:spcBef>
              <a:defRPr/>
            </a:pPr>
            <a:r>
              <a:rPr lang="es-CO" sz="1200">
                <a:solidFill>
                  <a:srgbClr val="4471C4"/>
                </a:solidFill>
                <a:latin typeface="Arial"/>
                <a:cs typeface="Arial"/>
              </a:rPr>
              <a:t>Contratista de Diseño PAF-SENA-C-011-2021 – CONSORCIO DISEÑOS SENA 2021 </a:t>
            </a:r>
          </a:p>
          <a:p>
            <a:pPr marL="12700" lvl="0">
              <a:spcBef>
                <a:spcPts val="105"/>
              </a:spcBef>
              <a:defRPr/>
            </a:pPr>
            <a:r>
              <a:rPr lang="es-CO" sz="1200">
                <a:solidFill>
                  <a:srgbClr val="4471C4"/>
                </a:solidFill>
                <a:latin typeface="Arial"/>
                <a:cs typeface="Arial"/>
              </a:rPr>
              <a:t>Contratita Interventor PAF-SENA-I-059-2020– CONSORCIO KNIGHT</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4" name="Imagen 3">
            <a:extLst>
              <a:ext uri="{FF2B5EF4-FFF2-40B4-BE49-F238E27FC236}">
                <a16:creationId xmlns:a16="http://schemas.microsoft.com/office/drawing/2014/main" id="{05A29756-D067-4878-B0B7-8C36CDDA4D5A}"/>
              </a:ext>
            </a:extLst>
          </p:cNvPr>
          <p:cNvPicPr>
            <a:picLocks noChangeAspect="1"/>
          </p:cNvPicPr>
          <p:nvPr/>
        </p:nvPicPr>
        <p:blipFill>
          <a:blip r:embed="rId2"/>
          <a:stretch>
            <a:fillRect/>
          </a:stretch>
        </p:blipFill>
        <p:spPr>
          <a:xfrm>
            <a:off x="7371471" y="1176214"/>
            <a:ext cx="3485417" cy="5537482"/>
          </a:xfrm>
          <a:prstGeom prst="rect">
            <a:avLst/>
          </a:prstGeom>
        </p:spPr>
      </p:pic>
    </p:spTree>
    <p:extLst>
      <p:ext uri="{BB962C8B-B14F-4D97-AF65-F5344CB8AC3E}">
        <p14:creationId xmlns:p14="http://schemas.microsoft.com/office/powerpoint/2010/main" val="4280517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9">
            <a:extLst>
              <a:ext uri="{FF2B5EF4-FFF2-40B4-BE49-F238E27FC236}">
                <a16:creationId xmlns:a16="http://schemas.microsoft.com/office/drawing/2014/main" id="{EA64668C-4F76-40F3-9BFC-4885DF17E081}"/>
              </a:ext>
            </a:extLst>
          </p:cNvPr>
          <p:cNvSpPr/>
          <p:nvPr/>
        </p:nvSpPr>
        <p:spPr>
          <a:xfrm>
            <a:off x="314896" y="1108111"/>
            <a:ext cx="11718607" cy="557492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a:ln>
                  <a:noFill/>
                </a:ln>
                <a:solidFill>
                  <a:prstClr val="white"/>
                </a:solidFill>
                <a:effectLst/>
                <a:uLnTx/>
                <a:uFillTx/>
                <a:latin typeface="Calibri"/>
                <a:ea typeface="+mn-ea"/>
                <a:cs typeface="+mn-cs"/>
              </a:rPr>
              <a:t>1</a:t>
            </a: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object 3">
            <a:extLst>
              <a:ext uri="{FF2B5EF4-FFF2-40B4-BE49-F238E27FC236}">
                <a16:creationId xmlns:a16="http://schemas.microsoft.com/office/drawing/2014/main" id="{6F46AA50-21BA-472D-9D55-CB5E84E80C05}"/>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Cali, Valle del Cauca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COMPLEJO SALOMIA BLOQUES 1, 9, 2 Y10</a:t>
            </a:r>
          </a:p>
          <a:p>
            <a:pPr marL="12700" lvl="0">
              <a:spcBef>
                <a:spcPts val="105"/>
              </a:spcBef>
              <a:defRPr/>
            </a:pPr>
            <a:r>
              <a:rPr lang="es-CO" sz="1200">
                <a:solidFill>
                  <a:srgbClr val="4471C4"/>
                </a:solidFill>
                <a:latin typeface="Arial"/>
                <a:cs typeface="Arial"/>
              </a:rPr>
              <a:t>Contratista de Diseño PAF-SENA-C-011-2021 – CONSORCIO DISEÑOS SENA 2021 </a:t>
            </a:r>
          </a:p>
          <a:p>
            <a:pPr marL="12700" lvl="0">
              <a:spcBef>
                <a:spcPts val="105"/>
              </a:spcBef>
              <a:defRPr/>
            </a:pPr>
            <a:r>
              <a:rPr lang="es-CO" sz="1200">
                <a:solidFill>
                  <a:srgbClr val="4471C4"/>
                </a:solidFill>
                <a:latin typeface="Arial"/>
                <a:cs typeface="Arial"/>
              </a:rPr>
              <a:t>Contratita Interventor PAF-SENA-I-059-2020– CONSORCIO KNIGHT</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graphicFrame>
        <p:nvGraphicFramePr>
          <p:cNvPr id="11" name="Tabla 10">
            <a:extLst>
              <a:ext uri="{FF2B5EF4-FFF2-40B4-BE49-F238E27FC236}">
                <a16:creationId xmlns:a16="http://schemas.microsoft.com/office/drawing/2014/main" id="{EE47D0D7-18C1-4882-A60F-485C89F8E164}"/>
              </a:ext>
            </a:extLst>
          </p:cNvPr>
          <p:cNvGraphicFramePr>
            <a:graphicFrameLocks noGrp="1"/>
          </p:cNvGraphicFramePr>
          <p:nvPr>
            <p:extLst>
              <p:ext uri="{D42A27DB-BD31-4B8C-83A1-F6EECF244321}">
                <p14:modId xmlns:p14="http://schemas.microsoft.com/office/powerpoint/2010/main" val="1652124594"/>
              </p:ext>
            </p:extLst>
          </p:nvPr>
        </p:nvGraphicFramePr>
        <p:xfrm>
          <a:off x="516194" y="1195590"/>
          <a:ext cx="9340022" cy="5399969"/>
        </p:xfrm>
        <a:graphic>
          <a:graphicData uri="http://schemas.openxmlformats.org/drawingml/2006/table">
            <a:tbl>
              <a:tblPr/>
              <a:tblGrid>
                <a:gridCol w="1564662">
                  <a:extLst>
                    <a:ext uri="{9D8B030D-6E8A-4147-A177-3AD203B41FA5}">
                      <a16:colId xmlns:a16="http://schemas.microsoft.com/office/drawing/2014/main" val="2631926551"/>
                    </a:ext>
                  </a:extLst>
                </a:gridCol>
                <a:gridCol w="1564662">
                  <a:extLst>
                    <a:ext uri="{9D8B030D-6E8A-4147-A177-3AD203B41FA5}">
                      <a16:colId xmlns:a16="http://schemas.microsoft.com/office/drawing/2014/main" val="4133206840"/>
                    </a:ext>
                  </a:extLst>
                </a:gridCol>
                <a:gridCol w="1211351">
                  <a:extLst>
                    <a:ext uri="{9D8B030D-6E8A-4147-A177-3AD203B41FA5}">
                      <a16:colId xmlns:a16="http://schemas.microsoft.com/office/drawing/2014/main" val="3258347663"/>
                    </a:ext>
                  </a:extLst>
                </a:gridCol>
                <a:gridCol w="666244">
                  <a:extLst>
                    <a:ext uri="{9D8B030D-6E8A-4147-A177-3AD203B41FA5}">
                      <a16:colId xmlns:a16="http://schemas.microsoft.com/office/drawing/2014/main" val="1571012447"/>
                    </a:ext>
                  </a:extLst>
                </a:gridCol>
                <a:gridCol w="537537">
                  <a:extLst>
                    <a:ext uri="{9D8B030D-6E8A-4147-A177-3AD203B41FA5}">
                      <a16:colId xmlns:a16="http://schemas.microsoft.com/office/drawing/2014/main" val="2248476713"/>
                    </a:ext>
                  </a:extLst>
                </a:gridCol>
                <a:gridCol w="878230">
                  <a:extLst>
                    <a:ext uri="{9D8B030D-6E8A-4147-A177-3AD203B41FA5}">
                      <a16:colId xmlns:a16="http://schemas.microsoft.com/office/drawing/2014/main" val="676961155"/>
                    </a:ext>
                  </a:extLst>
                </a:gridCol>
                <a:gridCol w="989270">
                  <a:extLst>
                    <a:ext uri="{9D8B030D-6E8A-4147-A177-3AD203B41FA5}">
                      <a16:colId xmlns:a16="http://schemas.microsoft.com/office/drawing/2014/main" val="866317833"/>
                    </a:ext>
                  </a:extLst>
                </a:gridCol>
                <a:gridCol w="979175">
                  <a:extLst>
                    <a:ext uri="{9D8B030D-6E8A-4147-A177-3AD203B41FA5}">
                      <a16:colId xmlns:a16="http://schemas.microsoft.com/office/drawing/2014/main" val="3529000583"/>
                    </a:ext>
                  </a:extLst>
                </a:gridCol>
                <a:gridCol w="948891">
                  <a:extLst>
                    <a:ext uri="{9D8B030D-6E8A-4147-A177-3AD203B41FA5}">
                      <a16:colId xmlns:a16="http://schemas.microsoft.com/office/drawing/2014/main" val="1719055379"/>
                    </a:ext>
                  </a:extLst>
                </a:gridCol>
              </a:tblGrid>
              <a:tr h="96370">
                <a:tc gridSpan="7">
                  <a:txBody>
                    <a:bodyPr/>
                    <a:lstStyle/>
                    <a:p>
                      <a:pPr algn="ctr" fontAlgn="ctr"/>
                      <a:r>
                        <a:rPr lang="es-CO" sz="900" b="1" i="0" u="none" strike="noStrike">
                          <a:effectLst/>
                          <a:latin typeface="Arial Narrow" panose="020B0606020202030204" pitchFamily="34" charset="0"/>
                        </a:rPr>
                        <a:t>PRESUPUESTO OFICIAL OBRA</a:t>
                      </a:r>
                    </a:p>
                  </a:txBody>
                  <a:tcPr marL="4589" marR="4589" marT="45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3429994100"/>
                  </a:ext>
                </a:extLst>
              </a:tr>
              <a:tr h="234042">
                <a:tc gridSpan="7">
                  <a:txBody>
                    <a:bodyPr/>
                    <a:lstStyle/>
                    <a:p>
                      <a:pPr algn="ctr" fontAlgn="ctr"/>
                      <a:r>
                        <a:rPr lang="es-MX" sz="900" b="1" i="0" u="none" strike="noStrike">
                          <a:effectLst/>
                          <a:latin typeface="Arial Narrow" panose="020B0606020202030204" pitchFamily="34" charset="0"/>
                        </a:rPr>
                        <a:t>CONSTRUCCIÓN DEL REFORZAMIENTO ESTRUCTURAL Y REHABILITACIÓN DE ÁREAS DE LOS BLOQUES 1, 9 CEAI Y BLOQUE 10 DESPACHO REGIONAL DEL SENA COMPLEJO SALOMIA UBICADO EN CALI – VALLE DEL CAUCA</a:t>
                      </a:r>
                    </a:p>
                  </a:txBody>
                  <a:tcPr marL="4589" marR="4589" marT="45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3271661511"/>
                  </a:ext>
                </a:extLst>
              </a:tr>
              <a:tr h="100959">
                <a:tc gridSpan="6">
                  <a:txBody>
                    <a:bodyPr/>
                    <a:lstStyle/>
                    <a:p>
                      <a:pPr algn="ctr" fontAlgn="ctr"/>
                      <a:r>
                        <a:rPr lang="es-MX" sz="900" b="1" i="0" u="none" strike="noStrike">
                          <a:effectLst/>
                          <a:latin typeface="Arial Narrow" panose="020B0606020202030204" pitchFamily="34" charset="0"/>
                        </a:rPr>
                        <a:t>2. ETAPA II.  EJECUCIÓN DE REFORZAMIENTO ESTRUCTURAL Y REHABILITACIÓN </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ctr" fontAlgn="ctr"/>
                      <a:r>
                        <a:rPr lang="es-CO" sz="900" b="1" i="0" u="none" strike="noStrike">
                          <a:solidFill>
                            <a:srgbClr val="0000FF"/>
                          </a:solidFill>
                          <a:effectLst/>
                          <a:latin typeface="Arial Narrow" panose="020B0606020202030204" pitchFamily="34" charset="0"/>
                        </a:rPr>
                        <a:t>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3479855651"/>
                  </a:ext>
                </a:extLst>
              </a:tr>
              <a:tr h="100959">
                <a:tc>
                  <a:txBody>
                    <a:bodyPr/>
                    <a:lstStyle/>
                    <a:p>
                      <a:pPr algn="ctr" fontAlgn="ctr"/>
                      <a:r>
                        <a:rPr lang="es-CO" sz="900" b="1" i="0" u="none" strike="noStrike">
                          <a:effectLst/>
                          <a:latin typeface="Arial Narrow" panose="020B0606020202030204" pitchFamily="34" charset="0"/>
                        </a:rPr>
                        <a:t>ÍTEM</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gridSpan="5">
                  <a:txBody>
                    <a:bodyPr/>
                    <a:lstStyle/>
                    <a:p>
                      <a:pPr algn="ctr" fontAlgn="ctr"/>
                      <a:r>
                        <a:rPr lang="es-CO" sz="900" b="1" i="0" u="none" strike="noStrike">
                          <a:effectLst/>
                          <a:latin typeface="Arial Narrow" panose="020B0606020202030204" pitchFamily="34" charset="0"/>
                        </a:rPr>
                        <a:t>DESCRIPCIÓN </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ctr" fontAlgn="ctr"/>
                      <a:r>
                        <a:rPr lang="es-CO" sz="900" b="1" i="0" u="none" strike="noStrike">
                          <a:effectLst/>
                          <a:latin typeface="Arial Narrow" panose="020B0606020202030204" pitchFamily="34" charset="0"/>
                        </a:rPr>
                        <a:t> VALOR TOTAL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4169690833"/>
                  </a:ext>
                </a:extLst>
              </a:tr>
              <a:tr h="536919">
                <a:tc>
                  <a:txBody>
                    <a:bodyPr/>
                    <a:lstStyle/>
                    <a:p>
                      <a:pPr algn="ctr" fontAlgn="ctr"/>
                      <a:r>
                        <a:rPr lang="es-CO" sz="900" b="0" i="0" u="none" strike="noStrike">
                          <a:effectLst/>
                          <a:latin typeface="Arial Narrow" panose="020B0606020202030204" pitchFamily="34" charset="0"/>
                        </a:rPr>
                        <a:t>1</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just" fontAlgn="ctr"/>
                      <a:r>
                        <a:rPr lang="es-MX" sz="900" b="0" i="0" u="none" strike="noStrike">
                          <a:effectLst/>
                          <a:latin typeface="Arial Narrow" panose="020B0606020202030204" pitchFamily="34" charset="0"/>
                        </a:rPr>
                        <a:t>CONSTRUCCIÓN DEL REFORZAMIENTO ESTRUCTURAL Y REHABILITACIÓN DE ÁREAS DE LOS BLOQUES 1, 9 CEAI Y BLOQUE 10 DESPACHO REGIONAL DEL SENA COMPLEJO SALOMIA UBICADO EN CALI – VALLE DEL CAUCA</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a:txBody>
                    <a:bodyPr/>
                    <a:lstStyle/>
                    <a:p>
                      <a:pPr algn="ctr" fontAlgn="ctr"/>
                      <a:r>
                        <a:rPr lang="es-CO" sz="900" b="0" i="0" u="none" strike="noStrike">
                          <a:effectLst/>
                          <a:latin typeface="Arial Narrow" panose="020B0606020202030204" pitchFamily="34" charset="0"/>
                        </a:rPr>
                        <a:t>M2</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900" b="0" i="0" u="none" strike="noStrike">
                          <a:effectLst/>
                          <a:latin typeface="Arial Narrow" panose="020B0606020202030204" pitchFamily="34" charset="0"/>
                        </a:rPr>
                        <a:t>3588,17</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900" b="0" i="0" u="none" strike="noStrike">
                          <a:effectLst/>
                          <a:latin typeface="Arial Narrow" panose="020B0606020202030204" pitchFamily="34" charset="0"/>
                        </a:rPr>
                        <a:t>            2.485.308,86 </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900" b="0" i="0" u="none" strike="noStrike">
                          <a:effectLst/>
                          <a:latin typeface="Arial Narrow" panose="020B0606020202030204" pitchFamily="34" charset="0"/>
                        </a:rPr>
                        <a:t>              8.917.710.695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1130042583"/>
                  </a:ext>
                </a:extLst>
              </a:tr>
              <a:tr h="166124">
                <a:tc>
                  <a:txBody>
                    <a:bodyPr/>
                    <a:lstStyle/>
                    <a:p>
                      <a:pPr algn="ctr" fontAlgn="ctr"/>
                      <a:r>
                        <a:rPr lang="es-CO" sz="900" b="1" i="0" u="none" strike="noStrike">
                          <a:effectLst/>
                          <a:latin typeface="Arial Narrow" panose="020B0606020202030204" pitchFamily="34" charset="0"/>
                        </a:rPr>
                        <a:t>A</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gridSpan="5">
                  <a:txBody>
                    <a:bodyPr/>
                    <a:lstStyle/>
                    <a:p>
                      <a:pPr algn="ctr" fontAlgn="ctr"/>
                      <a:r>
                        <a:rPr lang="es-CO" sz="900" b="1" i="0" u="none" strike="noStrike">
                          <a:effectLst/>
                          <a:latin typeface="Arial Narrow" panose="020B0606020202030204" pitchFamily="34" charset="0"/>
                        </a:rPr>
                        <a:t>VALOR DIRECTO</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ctr"/>
                      <a:r>
                        <a:rPr lang="es-CO" sz="900" b="1" i="0" u="none" strike="noStrike">
                          <a:effectLst/>
                          <a:latin typeface="Arial Narrow" panose="020B0606020202030204" pitchFamily="34" charset="0"/>
                        </a:rPr>
                        <a:t>              8.917.710.695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a:txBody>
                    <a:bodyPr/>
                    <a:lstStyle/>
                    <a:p>
                      <a:pPr algn="l" fontAlgn="b"/>
                      <a:endParaRPr lang="es-CO" sz="900" b="0" i="0" u="none" strike="noStrike">
                        <a:effectLst/>
                        <a:latin typeface="Arial" panose="020B060402020202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1773892015"/>
                  </a:ext>
                </a:extLst>
              </a:tr>
              <a:tr h="166124">
                <a:tc rowSpan="5">
                  <a:txBody>
                    <a:bodyPr/>
                    <a:lstStyle/>
                    <a:p>
                      <a:pPr algn="ctr" fontAlgn="ctr"/>
                      <a:r>
                        <a:rPr lang="es-CO" sz="900" b="1" i="0" u="none" strike="noStrike">
                          <a:effectLst/>
                          <a:latin typeface="Arial Narrow" panose="020B0606020202030204" pitchFamily="34" charset="0"/>
                        </a:rPr>
                        <a:t>B</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es-CO" sz="900" b="0" i="0" u="none" strike="noStrike">
                          <a:effectLst/>
                          <a:latin typeface="Arial Narrow" panose="020B0606020202030204" pitchFamily="34" charset="0"/>
                        </a:rPr>
                        <a:t>Administración</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900" b="0" i="0" u="none" strike="noStrike">
                          <a:effectLst/>
                          <a:latin typeface="Arial Narrow" panose="020B0606020202030204" pitchFamily="34" charset="0"/>
                        </a:rPr>
                        <a:t>27,04%</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s-CO" sz="900" b="0" i="0" u="none" strike="noStrike">
                          <a:effectLst/>
                          <a:latin typeface="Arial Narrow" panose="020B0606020202030204" pitchFamily="34" charset="0"/>
                        </a:rPr>
                        <a:t>33,04%</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O" sz="900" b="0" i="0" u="none" strike="noStrike">
                          <a:effectLst/>
                          <a:latin typeface="Arial Narrow" panose="020B0606020202030204" pitchFamily="34" charset="0"/>
                        </a:rPr>
                        <a:t> </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a:txBody>
                    <a:bodyPr/>
                    <a:lstStyle/>
                    <a:p>
                      <a:pPr algn="l" fontAlgn="ctr"/>
                      <a:r>
                        <a:rPr lang="es-CO" sz="900" b="0" i="0" u="none" strike="noStrike">
                          <a:effectLst/>
                          <a:latin typeface="Arial Narrow" panose="020B0606020202030204" pitchFamily="34" charset="0"/>
                        </a:rPr>
                        <a:t>              2.411.396.367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panose="020B060402020202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1992752134"/>
                  </a:ext>
                </a:extLst>
              </a:tr>
              <a:tr h="166124">
                <a:tc vMerge="1">
                  <a:txBody>
                    <a:bodyPr/>
                    <a:lstStyle/>
                    <a:p>
                      <a:endParaRPr lang="es-CO"/>
                    </a:p>
                  </a:txBody>
                  <a:tcPr/>
                </a:tc>
                <a:tc>
                  <a:txBody>
                    <a:bodyPr/>
                    <a:lstStyle/>
                    <a:p>
                      <a:pPr algn="r" fontAlgn="ctr"/>
                      <a:r>
                        <a:rPr lang="es-CO" sz="900" b="0" i="0" u="none" strike="noStrike">
                          <a:effectLst/>
                          <a:latin typeface="Arial Narrow" panose="020B0606020202030204" pitchFamily="34" charset="0"/>
                        </a:rPr>
                        <a:t>Imprevistos </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900" b="0" i="0" u="none" strike="noStrike">
                          <a:effectLst/>
                          <a:latin typeface="Arial Narrow" panose="020B0606020202030204" pitchFamily="34" charset="0"/>
                        </a:rPr>
                        <a:t>1,0%</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gridSpan="2">
                  <a:txBody>
                    <a:bodyPr/>
                    <a:lstStyle/>
                    <a:p>
                      <a:pPr algn="ctr" fontAlgn="ctr"/>
                      <a:r>
                        <a:rPr lang="es-CO" sz="900" b="0" i="0" u="none" strike="noStrike">
                          <a:effectLst/>
                          <a:latin typeface="Arial Narrow" panose="020B0606020202030204" pitchFamily="34" charset="0"/>
                        </a:rPr>
                        <a:t> </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a:txBody>
                    <a:bodyPr/>
                    <a:lstStyle/>
                    <a:p>
                      <a:pPr algn="l" fontAlgn="ctr"/>
                      <a:r>
                        <a:rPr lang="es-CO" sz="900" b="0" i="0" u="none" strike="noStrike">
                          <a:effectLst/>
                          <a:latin typeface="Arial Narrow" panose="020B0606020202030204" pitchFamily="34" charset="0"/>
                        </a:rPr>
                        <a:t>                    89.177.107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panose="020B060402020202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effectLst/>
                        <a:latin typeface="Arial" panose="020B060402020202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4134737405"/>
                  </a:ext>
                </a:extLst>
              </a:tr>
              <a:tr h="166124">
                <a:tc vMerge="1">
                  <a:txBody>
                    <a:bodyPr/>
                    <a:lstStyle/>
                    <a:p>
                      <a:endParaRPr lang="es-CO"/>
                    </a:p>
                  </a:txBody>
                  <a:tcPr/>
                </a:tc>
                <a:tc>
                  <a:txBody>
                    <a:bodyPr/>
                    <a:lstStyle/>
                    <a:p>
                      <a:pPr algn="r" fontAlgn="ctr"/>
                      <a:r>
                        <a:rPr lang="es-CO" sz="900" b="0" i="0" u="none" strike="noStrike">
                          <a:effectLst/>
                          <a:latin typeface="Arial Narrow" panose="020B0606020202030204" pitchFamily="34" charset="0"/>
                        </a:rPr>
                        <a:t>Utilidad</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900" b="0" i="0" u="none" strike="noStrike">
                          <a:effectLst/>
                          <a:latin typeface="Arial Narrow" panose="020B0606020202030204" pitchFamily="34" charset="0"/>
                        </a:rPr>
                        <a:t>5,0%</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gridSpan="2">
                  <a:txBody>
                    <a:bodyPr/>
                    <a:lstStyle/>
                    <a:p>
                      <a:pPr algn="ctr" fontAlgn="ctr"/>
                      <a:r>
                        <a:rPr lang="es-CO" sz="900" b="0" i="0" u="none" strike="noStrike">
                          <a:effectLst/>
                          <a:latin typeface="Arial Narrow" panose="020B0606020202030204" pitchFamily="34" charset="0"/>
                        </a:rPr>
                        <a:t> </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a:txBody>
                    <a:bodyPr/>
                    <a:lstStyle/>
                    <a:p>
                      <a:pPr algn="l" fontAlgn="ctr"/>
                      <a:r>
                        <a:rPr lang="es-CO" sz="900" b="0" i="0" u="none" strike="noStrike">
                          <a:effectLst/>
                          <a:latin typeface="Arial Narrow" panose="020B0606020202030204" pitchFamily="34" charset="0"/>
                        </a:rPr>
                        <a:t>                 445.885.535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3985179233"/>
                  </a:ext>
                </a:extLst>
              </a:tr>
              <a:tr h="166124">
                <a:tc vMerge="1">
                  <a:txBody>
                    <a:bodyPr/>
                    <a:lstStyle/>
                    <a:p>
                      <a:endParaRPr lang="es-CO"/>
                    </a:p>
                  </a:txBody>
                  <a:tcPr/>
                </a:tc>
                <a:tc>
                  <a:txBody>
                    <a:bodyPr/>
                    <a:lstStyle/>
                    <a:p>
                      <a:pPr algn="r" fontAlgn="ctr"/>
                      <a:r>
                        <a:rPr lang="es-MX" sz="900" b="0" i="0" u="none" strike="noStrike">
                          <a:effectLst/>
                          <a:latin typeface="Arial Narrow" panose="020B0606020202030204" pitchFamily="34" charset="0"/>
                        </a:rPr>
                        <a:t>Valor  IVA sobre la utilidad</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900" b="0" i="0" u="none" strike="noStrike">
                          <a:effectLst/>
                          <a:latin typeface="Arial Narrow" panose="020B0606020202030204" pitchFamily="34" charset="0"/>
                        </a:rPr>
                        <a:t>19,0%</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900" b="0" i="0" u="none" strike="noStrike">
                          <a:effectLst/>
                          <a:latin typeface="Arial Narrow" panose="020B0606020202030204" pitchFamily="34" charset="0"/>
                        </a:rPr>
                        <a:t> </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O" sz="900" b="0" i="0" u="none" strike="noStrike">
                          <a:effectLst/>
                          <a:latin typeface="Arial Narrow" panose="020B0606020202030204" pitchFamily="34" charset="0"/>
                        </a:rPr>
                        <a:t> </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a:txBody>
                    <a:bodyPr/>
                    <a:lstStyle/>
                    <a:p>
                      <a:pPr algn="l" fontAlgn="ctr"/>
                      <a:r>
                        <a:rPr lang="es-CO" sz="900" b="0" i="0" u="none" strike="noStrike">
                          <a:effectLst/>
                          <a:latin typeface="Arial Narrow" panose="020B0606020202030204" pitchFamily="34" charset="0"/>
                        </a:rPr>
                        <a:t>                    84.718.252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7123730"/>
                  </a:ext>
                </a:extLst>
              </a:tr>
              <a:tr h="166124">
                <a:tc vMerge="1">
                  <a:txBody>
                    <a:bodyPr/>
                    <a:lstStyle/>
                    <a:p>
                      <a:endParaRPr lang="es-CO"/>
                    </a:p>
                  </a:txBody>
                  <a:tcPr/>
                </a:tc>
                <a:tc gridSpan="5">
                  <a:txBody>
                    <a:bodyPr/>
                    <a:lstStyle/>
                    <a:p>
                      <a:pPr algn="ctr" fontAlgn="ctr"/>
                      <a:r>
                        <a:rPr lang="es-CO" sz="900" b="1" i="0" u="none" strike="noStrike">
                          <a:effectLst/>
                          <a:latin typeface="Arial Narrow" panose="020B0606020202030204" pitchFamily="34" charset="0"/>
                        </a:rPr>
                        <a:t>VALOR INDIRECTO</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ctr"/>
                      <a:r>
                        <a:rPr lang="es-CO" sz="900" b="1" i="0" u="none" strike="noStrike">
                          <a:effectLst/>
                          <a:latin typeface="Arial Narrow" panose="020B0606020202030204" pitchFamily="34" charset="0"/>
                        </a:rPr>
                        <a:t>              3.031.177.260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900" b="0" i="0" u="none" strike="noStrike">
                          <a:effectLst/>
                          <a:latin typeface="Arial" panose="020B0604020202020204" pitchFamily="34" charset="0"/>
                        </a:rPr>
                        <a:t>Proyeccion Obras</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900" b="0" i="0" u="none" strike="noStrike">
                          <a:effectLst/>
                          <a:latin typeface="Arial" panose="020B0604020202020204" pitchFamily="34" charset="0"/>
                        </a:rPr>
                        <a:t>Diferencia</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6036185"/>
                  </a:ext>
                </a:extLst>
              </a:tr>
              <a:tr h="166124">
                <a:tc gridSpan="6">
                  <a:txBody>
                    <a:bodyPr/>
                    <a:lstStyle/>
                    <a:p>
                      <a:pPr algn="ctr" fontAlgn="ctr"/>
                      <a:r>
                        <a:rPr lang="es-MX" sz="900" b="1" i="0" u="none" strike="noStrike">
                          <a:effectLst/>
                          <a:latin typeface="Arial Narrow" panose="020B0606020202030204" pitchFamily="34" charset="0"/>
                        </a:rPr>
                        <a:t>COSTO TOTAL OBRA (A+B)</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ctr"/>
                      <a:r>
                        <a:rPr lang="es-CO" sz="900" b="1" i="0" u="none" strike="noStrike">
                          <a:effectLst/>
                          <a:latin typeface="Arial Narrow" panose="020B0606020202030204" pitchFamily="34" charset="0"/>
                        </a:rPr>
                        <a:t>            11.948.887.955 </a:t>
                      </a:r>
                    </a:p>
                  </a:txBody>
                  <a:tcPr marL="4589" marR="4589" marT="45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a:txBody>
                    <a:bodyPr/>
                    <a:lstStyle/>
                    <a:p>
                      <a:pPr algn="r" fontAlgn="b"/>
                      <a:r>
                        <a:rPr lang="es-CO" sz="900" b="0" i="0" u="none" strike="noStrike">
                          <a:effectLst/>
                          <a:latin typeface="Arial" panose="020B0604020202020204" pitchFamily="34" charset="0"/>
                        </a:rPr>
                        <a:t>10.771.492.531</a:t>
                      </a:r>
                    </a:p>
                  </a:txBody>
                  <a:tcPr marL="4589" marR="4589" marT="45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FF0000"/>
                          </a:solidFill>
                          <a:effectLst/>
                          <a:latin typeface="Calibri" panose="020F0502020204030204" pitchFamily="34" charset="0"/>
                        </a:rPr>
                        <a:t>           1.177.395.424 </a:t>
                      </a:r>
                    </a:p>
                  </a:txBody>
                  <a:tcPr marL="4589" marR="4589" marT="45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2076893950"/>
                  </a:ext>
                </a:extLst>
              </a:tr>
              <a:tr h="100959">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r>
                        <a:rPr lang="es-CO" sz="900" b="0" i="0" u="none" strike="noStrike">
                          <a:effectLst/>
                          <a:latin typeface="Arial" panose="020B0604020202020204" pitchFamily="34" charset="0"/>
                        </a:rPr>
                        <a:t>Consultoría</a:t>
                      </a:r>
                    </a:p>
                  </a:txBody>
                  <a:tcPr marL="4589" marR="4589" marT="4589"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effectLst/>
                        <a:latin typeface="Arial" panose="020B0604020202020204" pitchFamily="34" charset="0"/>
                      </a:endParaRPr>
                    </a:p>
                  </a:txBody>
                  <a:tcPr marL="4589" marR="4589" marT="4589"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032559486"/>
                  </a:ext>
                </a:extLst>
              </a:tr>
              <a:tr h="151439">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ctr"/>
                      <a:endParaRPr lang="es-CO" sz="900" b="1" i="0" u="none" strike="noStrike">
                        <a:effectLst/>
                        <a:latin typeface="Arial Narrow" panose="020B0606020202030204" pitchFamily="34" charset="0"/>
                      </a:endParaRPr>
                    </a:p>
                  </a:txBody>
                  <a:tcPr marL="4589" marR="4589" marT="4589"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panose="020B0604020202020204" pitchFamily="34" charset="0"/>
                        </a:rPr>
                        <a:t>   11.949.397.270,00 </a:t>
                      </a:r>
                    </a:p>
                  </a:txBody>
                  <a:tcPr marL="4589" marR="4589" marT="4589" marB="0" anchor="b">
                    <a:lnL>
                      <a:noFill/>
                    </a:lnL>
                    <a:lnR>
                      <a:noFill/>
                    </a:lnR>
                    <a:lnT>
                      <a:noFill/>
                    </a:lnT>
                    <a:lnB>
                      <a:noFill/>
                    </a:lnB>
                  </a:tcPr>
                </a:tc>
                <a:tc>
                  <a:txBody>
                    <a:bodyPr/>
                    <a:lstStyle/>
                    <a:p>
                      <a:pPr algn="l" fontAlgn="b"/>
                      <a:r>
                        <a:rPr lang="es-CO" sz="900" b="0" i="0" u="none" strike="noStrike">
                          <a:effectLst/>
                          <a:latin typeface="Arial" panose="020B0604020202020204" pitchFamily="34" charset="0"/>
                        </a:rPr>
                        <a:t>-            509.315,15 </a:t>
                      </a:r>
                    </a:p>
                  </a:txBody>
                  <a:tcPr marL="4589" marR="4589" marT="4589" marB="0" anchor="b">
                    <a:lnL>
                      <a:noFill/>
                    </a:lnL>
                    <a:lnR>
                      <a:noFill/>
                    </a:lnR>
                    <a:lnT>
                      <a:noFill/>
                    </a:lnT>
                    <a:lnB>
                      <a:noFill/>
                    </a:lnB>
                  </a:tcPr>
                </a:tc>
                <a:extLst>
                  <a:ext uri="{0D108BD9-81ED-4DB2-BD59-A6C34878D82A}">
                    <a16:rowId xmlns:a16="http://schemas.microsoft.com/office/drawing/2014/main" val="647143684"/>
                  </a:ext>
                </a:extLst>
              </a:tr>
              <a:tr h="100959">
                <a:tc gridSpan="7">
                  <a:txBody>
                    <a:bodyPr/>
                    <a:lstStyle/>
                    <a:p>
                      <a:pPr algn="ctr" fontAlgn="ctr"/>
                      <a:r>
                        <a:rPr lang="es-MX" sz="900" b="1" i="0" u="none" strike="noStrike">
                          <a:effectLst/>
                          <a:latin typeface="Arial Narrow" panose="020B0606020202030204" pitchFamily="34" charset="0"/>
                        </a:rPr>
                        <a:t>PRESUPUESTO OFICIAL INTERVENTORIA OBRA Y CIERRE CONTRACTUAL</a:t>
                      </a:r>
                    </a:p>
                  </a:txBody>
                  <a:tcPr marL="4589" marR="4589" marT="45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628737424"/>
                  </a:ext>
                </a:extLst>
              </a:tr>
              <a:tr h="325823">
                <a:tc gridSpan="7">
                  <a:txBody>
                    <a:bodyPr/>
                    <a:lstStyle/>
                    <a:p>
                      <a:pPr algn="ctr" fontAlgn="ctr"/>
                      <a:r>
                        <a:rPr lang="es-MX" sz="900" b="1" i="0" u="none" strike="noStrike">
                          <a:effectLst/>
                          <a:latin typeface="Arial Narrow" panose="020B0606020202030204" pitchFamily="34" charset="0"/>
                        </a:rPr>
                        <a:t>INTERVENTORÍA INTEGRAL (TÉCNICA, ADMINISTRATIVA, FINANCIERA, CONTABLE, AMBIENTAL, SOCIAL Y JURÍDICA)  LA CONSTRUCCIÓN DEL REFORZAMIENTO ESTRUCTURAL Y REHABILITACIÓN DE ÁREAS DE LOS BLOQUES 1, 9 CEAI Y BLOQUE 10 DESPACHO REGIONAL DEL SENA COMPLEJO SALOMIA UBICADO EN CALI – VALLE DEL CAUCA</a:t>
                      </a:r>
                    </a:p>
                  </a:txBody>
                  <a:tcPr marL="4589" marR="4589" marT="45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3231732815"/>
                  </a:ext>
                </a:extLst>
              </a:tr>
              <a:tr h="100959">
                <a:tc gridSpan="6">
                  <a:txBody>
                    <a:bodyPr/>
                    <a:lstStyle/>
                    <a:p>
                      <a:pPr algn="ctr" fontAlgn="ctr"/>
                      <a:r>
                        <a:rPr lang="es-MX" sz="900" b="1" i="0" u="none" strike="noStrike">
                          <a:effectLst/>
                          <a:latin typeface="Arial Narrow" panose="020B0606020202030204" pitchFamily="34" charset="0"/>
                        </a:rPr>
                        <a:t>2.  ETAPA II. INTERVENTORÍA A LA EJECUCIÓN DE LAS OBRAS, PUESTA EN FUNCIONAMIENTO Y CIERRE CONTRACTUAL</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E1F2"/>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ctr" fontAlgn="ctr"/>
                      <a:r>
                        <a:rPr lang="es-CO" sz="900" b="1" i="0" u="none" strike="noStrike">
                          <a:effectLst/>
                          <a:latin typeface="Arial Narrow" panose="020B0606020202030204" pitchFamily="34" charset="0"/>
                        </a:rPr>
                        <a:t>VALOR TOTAL</a:t>
                      </a:r>
                    </a:p>
                  </a:txBody>
                  <a:tcPr marL="4589" marR="4589" marT="4589" marB="0" anchor="ctr">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E1F2"/>
                    </a:solidFill>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2780026409"/>
                  </a:ext>
                </a:extLst>
              </a:tr>
              <a:tr h="183562">
                <a:tc gridSpan="6">
                  <a:txBody>
                    <a:bodyPr/>
                    <a:lstStyle/>
                    <a:p>
                      <a:pPr algn="l" fontAlgn="ctr"/>
                      <a:r>
                        <a:rPr lang="es-MX" sz="900" b="1" i="0" u="none" strike="noStrike">
                          <a:effectLst/>
                          <a:latin typeface="Arial Narrow" panose="020B0606020202030204" pitchFamily="34" charset="0"/>
                        </a:rPr>
                        <a:t>A. </a:t>
                      </a:r>
                      <a:r>
                        <a:rPr lang="es-MX" sz="900" b="0" i="0" u="none" strike="noStrike">
                          <a:effectLst/>
                          <a:latin typeface="Arial Narrow" panose="020B0606020202030204" pitchFamily="34" charset="0"/>
                        </a:rPr>
                        <a:t>INTERVENTORÍA A LA EJECUCIÓN DE LA CONSTRUCCIÓN DEL REFORZAMIENTO ESTRUCTURAL Y REHABILITACIÓN</a:t>
                      </a:r>
                      <a:endParaRPr lang="es-MX" sz="900" b="1" i="0" u="none" strike="noStrike">
                        <a:effectLst/>
                        <a:latin typeface="Arial Narrow" panose="020B0606020202030204" pitchFamily="34" charset="0"/>
                      </a:endParaRPr>
                    </a:p>
                  </a:txBody>
                  <a:tcPr marL="5506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ctr" fontAlgn="ctr"/>
                      <a:r>
                        <a:rPr lang="es-CO" sz="900" b="0" i="0" u="none" strike="noStrike">
                          <a:effectLst/>
                          <a:latin typeface="Arial Narrow" panose="020B0606020202030204" pitchFamily="34" charset="0"/>
                        </a:rPr>
                        <a:t>                 918.400.060 </a:t>
                      </a:r>
                    </a:p>
                  </a:txBody>
                  <a:tcPr marL="4589" marR="4589" marT="4589" marB="0" anchor="ctr">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6648701"/>
                  </a:ext>
                </a:extLst>
              </a:tr>
              <a:tr h="166124">
                <a:tc gridSpan="6">
                  <a:txBody>
                    <a:bodyPr/>
                    <a:lstStyle/>
                    <a:p>
                      <a:pPr algn="l" fontAlgn="ctr"/>
                      <a:r>
                        <a:rPr lang="es-MX" sz="900" b="1" i="0" u="none" strike="noStrike">
                          <a:effectLst/>
                          <a:latin typeface="Arial Narrow" panose="020B0606020202030204" pitchFamily="34" charset="0"/>
                        </a:rPr>
                        <a:t>B. </a:t>
                      </a:r>
                      <a:r>
                        <a:rPr lang="es-MX" sz="900" b="0" i="0" u="none" strike="noStrike">
                          <a:effectLst/>
                          <a:latin typeface="Arial Narrow" panose="020B0606020202030204" pitchFamily="34" charset="0"/>
                        </a:rPr>
                        <a:t>INTERVENTORÍA CIERRE Y LIQUIDACIÓN CONTRACTUAL</a:t>
                      </a:r>
                      <a:endParaRPr lang="es-MX" sz="900" b="1" i="0" u="none" strike="noStrike">
                        <a:effectLst/>
                        <a:latin typeface="Arial Narrow" panose="020B0606020202030204" pitchFamily="34" charset="0"/>
                      </a:endParaRPr>
                    </a:p>
                  </a:txBody>
                  <a:tcPr marL="5506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ctr" fontAlgn="ctr"/>
                      <a:r>
                        <a:rPr lang="es-CO" sz="900" b="0" i="0" u="none" strike="noStrike">
                          <a:effectLst/>
                          <a:latin typeface="Arial Narrow" panose="020B0606020202030204" pitchFamily="34" charset="0"/>
                        </a:rPr>
                        <a:t>                    28.011.850 </a:t>
                      </a:r>
                    </a:p>
                  </a:txBody>
                  <a:tcPr marL="4589" marR="4589" marT="4589" marB="0" anchor="ctr">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ctr"/>
                      <a:r>
                        <a:rPr lang="es-CO" sz="900" b="0" i="0" u="none" strike="noStrike">
                          <a:solidFill>
                            <a:srgbClr val="000000"/>
                          </a:solidFill>
                          <a:effectLst/>
                          <a:latin typeface="Calibri" panose="020F0502020204030204" pitchFamily="34" charset="0"/>
                        </a:rPr>
                        <a:t>Proyeccion Interventoria obra</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extLst>
                  <a:ext uri="{0D108BD9-81ED-4DB2-BD59-A6C34878D82A}">
                    <a16:rowId xmlns:a16="http://schemas.microsoft.com/office/drawing/2014/main" val="3494372287"/>
                  </a:ext>
                </a:extLst>
              </a:tr>
              <a:tr h="166124">
                <a:tc gridSpan="6">
                  <a:txBody>
                    <a:bodyPr/>
                    <a:lstStyle/>
                    <a:p>
                      <a:pPr algn="ctr" fontAlgn="ctr"/>
                      <a:r>
                        <a:rPr lang="es-MX" sz="900" b="1" i="0" u="none" strike="noStrike">
                          <a:effectLst/>
                          <a:latin typeface="Arial Narrow" panose="020B0606020202030204" pitchFamily="34" charset="0"/>
                        </a:rPr>
                        <a:t>COSTO TOTAL ETAPA II (A+B+C)</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ctr"/>
                      <a:r>
                        <a:rPr lang="es-CO" sz="900" b="1" i="0" u="none" strike="noStrike">
                          <a:effectLst/>
                          <a:latin typeface="Arial Narrow" panose="020B0606020202030204" pitchFamily="34" charset="0"/>
                        </a:rPr>
                        <a:t>            946.411.910,00 </a:t>
                      </a:r>
                    </a:p>
                  </a:txBody>
                  <a:tcPr marL="4589" marR="4589" marT="4589" marB="0" anchor="ctr">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a:txBody>
                    <a:bodyPr/>
                    <a:lstStyle/>
                    <a:p>
                      <a:pPr algn="ctr" fontAlgn="ctr"/>
                      <a:r>
                        <a:rPr lang="es-CO" sz="900" b="0" i="0" u="none" strike="noStrike">
                          <a:solidFill>
                            <a:srgbClr val="000000"/>
                          </a:solidFill>
                          <a:effectLst/>
                          <a:latin typeface="Calibri" panose="020F0502020204030204" pitchFamily="34" charset="0"/>
                        </a:rPr>
                        <a:t>955.155.600</a:t>
                      </a:r>
                    </a:p>
                  </a:txBody>
                  <a:tcPr marL="4589" marR="4589" marT="45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900" b="0" i="0" u="none" strike="noStrike">
                          <a:solidFill>
                            <a:srgbClr val="FF0000"/>
                          </a:solidFill>
                          <a:effectLst/>
                          <a:latin typeface="Calibri" panose="020F0502020204030204" pitchFamily="34" charset="0"/>
                        </a:rPr>
                        <a:t>-                  8.743.690 </a:t>
                      </a:r>
                    </a:p>
                  </a:txBody>
                  <a:tcPr marL="4589" marR="4589" marT="45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1248617958"/>
                  </a:ext>
                </a:extLst>
              </a:tr>
              <a:tr h="105548">
                <a:tc>
                  <a:txBody>
                    <a:bodyPr/>
                    <a:lstStyle/>
                    <a:p>
                      <a:pPr algn="l" fontAlgn="b"/>
                      <a:endParaRPr lang="es-CO" sz="900" b="0" i="0" u="none" strike="noStrike">
                        <a:effectLst/>
                        <a:latin typeface="Arial Narrow" panose="020B0606020202030204" pitchFamily="34" charset="0"/>
                      </a:endParaRPr>
                    </a:p>
                  </a:txBody>
                  <a:tcPr marL="4589" marR="4589" marT="458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4589" marR="4589" marT="458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4589" marR="4589" marT="458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4589" marR="4589" marT="458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4589" marR="4589" marT="458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4589" marR="4589" marT="458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4589" marR="4589" marT="4589"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panose="020B0604020202020204" pitchFamily="34" charset="0"/>
                      </a:endParaRPr>
                    </a:p>
                  </a:txBody>
                  <a:tcPr marL="4589" marR="4589" marT="458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2674906"/>
                  </a:ext>
                </a:extLst>
              </a:tr>
              <a:tr h="180809">
                <a:tc gridSpan="6">
                  <a:txBody>
                    <a:bodyPr/>
                    <a:lstStyle/>
                    <a:p>
                      <a:pPr algn="ctr" fontAlgn="b"/>
                      <a:r>
                        <a:rPr lang="es-MX" sz="900" b="1" i="0" u="none" strike="noStrike">
                          <a:effectLst/>
                          <a:latin typeface="Arial Narrow" panose="020B0606020202030204" pitchFamily="34" charset="0"/>
                        </a:rPr>
                        <a:t>TOTAL INTERVENCION PROYECTO COMPLEJO SALOMIA - CALI</a:t>
                      </a:r>
                    </a:p>
                  </a:txBody>
                  <a:tcPr marL="4589" marR="4589" marT="45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900" b="1" i="0" u="none" strike="noStrike">
                          <a:effectLst/>
                          <a:latin typeface="Arial Narrow" panose="020B0606020202030204" pitchFamily="34" charset="0"/>
                        </a:rPr>
                        <a:t>        12.895.299.865 </a:t>
                      </a:r>
                    </a:p>
                  </a:txBody>
                  <a:tcPr marL="4589" marR="4589" marT="45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1F2"/>
                    </a:solidFill>
                  </a:tcPr>
                </a:tc>
                <a:tc>
                  <a:txBody>
                    <a:bodyPr/>
                    <a:lstStyle/>
                    <a:p>
                      <a:pPr algn="l" fontAlgn="b"/>
                      <a:r>
                        <a:rPr lang="es-CO" sz="900" b="0" i="0" u="none" strike="noStrike">
                          <a:solidFill>
                            <a:srgbClr val="000000"/>
                          </a:solidFill>
                          <a:effectLst/>
                          <a:latin typeface="Calibri" panose="020F0502020204030204" pitchFamily="34" charset="0"/>
                        </a:rPr>
                        <a:t>          11.726.648.131 </a:t>
                      </a:r>
                    </a:p>
                  </a:txBody>
                  <a:tcPr marL="4589" marR="4589" marT="45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FF0000"/>
                          </a:solidFill>
                          <a:effectLst/>
                          <a:latin typeface="Calibri" panose="020F0502020204030204" pitchFamily="34" charset="0"/>
                        </a:rPr>
                        <a:t>           1.168.651.734 </a:t>
                      </a:r>
                    </a:p>
                  </a:txBody>
                  <a:tcPr marL="4589" marR="4589" marT="45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2474088415"/>
                  </a:ext>
                </a:extLst>
              </a:tr>
              <a:tr h="100959">
                <a:tc>
                  <a:txBody>
                    <a:bodyPr/>
                    <a:lstStyle/>
                    <a:p>
                      <a:pPr algn="ctr"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ctr"/>
                      <a:endParaRPr lang="es-CO" sz="900" b="1" i="0" u="none" strike="noStrike">
                        <a:effectLst/>
                        <a:latin typeface="Arial Narrow" panose="020B0606020202030204" pitchFamily="34" charset="0"/>
                      </a:endParaRPr>
                    </a:p>
                  </a:txBody>
                  <a:tcPr marL="4589" marR="4589" marT="4589"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effectLst/>
                        <a:latin typeface="Arial" panose="020B0604020202020204" pitchFamily="34" charset="0"/>
                      </a:endParaRPr>
                    </a:p>
                  </a:txBody>
                  <a:tcPr marL="4589" marR="4589" marT="4589"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859560464"/>
                  </a:ext>
                </a:extLst>
              </a:tr>
              <a:tr h="435960">
                <a:tc gridSpan="7">
                  <a:txBody>
                    <a:bodyPr/>
                    <a:lstStyle/>
                    <a:p>
                      <a:pPr algn="l" fontAlgn="ctr"/>
                      <a:r>
                        <a:rPr lang="es-MX" sz="1000" b="1" i="0" u="none" strike="noStrike">
                          <a:effectLst/>
                          <a:latin typeface="Calibri" panose="020F0502020204030204" pitchFamily="34" charset="0"/>
                        </a:rPr>
                        <a:t>Ejecución de 3 Bloques (1, 9 (CEAI) y bloques 10 (Despacho Regional):</a:t>
                      </a:r>
                      <a:br>
                        <a:rPr lang="es-MX" sz="1000" b="1" i="0" u="none" strike="noStrike">
                          <a:effectLst/>
                          <a:latin typeface="Calibri" panose="020F0502020204030204" pitchFamily="34" charset="0"/>
                        </a:rPr>
                      </a:br>
                      <a:r>
                        <a:rPr lang="es-MX" sz="1000" b="0" i="0" u="none" strike="noStrike">
                          <a:effectLst/>
                          <a:latin typeface="Calibri" panose="020F0502020204030204" pitchFamily="34" charset="0"/>
                        </a:rPr>
                        <a:t>*No incluye Plan Logístico, se implementa por el Centro de formación de Complejo Salomia del SENA. Se notifico de la asignación de recursos por la Dirección General del SENA y su aplicación por la regional Valle para los bloques a intervenir.</a:t>
                      </a:r>
                      <a:br>
                        <a:rPr lang="es-MX" sz="1000" b="0" i="0" u="none" strike="noStrike">
                          <a:effectLst/>
                          <a:latin typeface="Calibri" panose="020F0502020204030204" pitchFamily="34" charset="0"/>
                        </a:rPr>
                      </a:br>
                      <a:r>
                        <a:rPr lang="es-MX" sz="1000" b="0" i="0" u="none" strike="noStrike">
                          <a:effectLst/>
                          <a:latin typeface="Calibri" panose="020F0502020204030204" pitchFamily="34" charset="0"/>
                        </a:rPr>
                        <a:t>*El Bloque 2 (Servicio Médico Asistencial) será a ejecutar por el SENA en futura intervención.</a:t>
                      </a:r>
                      <a:br>
                        <a:rPr lang="es-MX" sz="1000" b="0" i="0" u="none" strike="noStrike">
                          <a:effectLst/>
                          <a:latin typeface="Calibri" panose="020F0502020204030204" pitchFamily="34" charset="0"/>
                        </a:rPr>
                      </a:br>
                      <a:r>
                        <a:rPr lang="es-MX" sz="1000" b="0" i="0" u="none" strike="noStrike">
                          <a:effectLst/>
                          <a:latin typeface="Calibri" panose="020F0502020204030204" pitchFamily="34" charset="0"/>
                        </a:rPr>
                        <a:t>*Se requieren $ 1.168.651.734 adicionales del contrato interadministrativo para su ejecución. </a:t>
                      </a:r>
                      <a:endParaRPr lang="es-MX" sz="1000" b="1" i="0" u="none" strike="noStrike">
                        <a:effectLst/>
                        <a:latin typeface="Calibri" panose="020F0502020204030204" pitchFamily="34" charset="0"/>
                      </a:endParaRPr>
                    </a:p>
                  </a:txBody>
                  <a:tcPr marL="4589" marR="4589" marT="4589"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endParaRPr lang="es-CO" sz="900" b="0" i="0" u="none" strike="noStrike">
                        <a:solidFill>
                          <a:srgbClr val="000000"/>
                        </a:solidFill>
                        <a:effectLst/>
                        <a:latin typeface="Calibri" panose="020F0502020204030204" pitchFamily="34" charset="0"/>
                      </a:endParaRPr>
                    </a:p>
                  </a:txBody>
                  <a:tcPr marL="4589" marR="4589" marT="4589" marB="0" anchor="b">
                    <a:lnL>
                      <a:noFill/>
                    </a:lnL>
                    <a:lnR>
                      <a:noFill/>
                    </a:lnR>
                    <a:lnT>
                      <a:noFill/>
                    </a:lnT>
                    <a:lnB>
                      <a:noFill/>
                    </a:lnB>
                  </a:tcPr>
                </a:tc>
                <a:tc>
                  <a:txBody>
                    <a:bodyPr/>
                    <a:lstStyle/>
                    <a:p>
                      <a:pPr algn="l" fontAlgn="b"/>
                      <a:endParaRPr lang="es-CO" sz="900" b="0" i="0" u="none" strike="noStrike" dirty="0">
                        <a:effectLst/>
                        <a:latin typeface="Arial" panose="020B0604020202020204" pitchFamily="34" charset="0"/>
                      </a:endParaRPr>
                    </a:p>
                  </a:txBody>
                  <a:tcPr marL="4589" marR="4589" marT="4589" marB="0" anchor="b">
                    <a:lnL>
                      <a:noFill/>
                    </a:lnL>
                    <a:lnR>
                      <a:noFill/>
                    </a:lnR>
                    <a:lnT>
                      <a:noFill/>
                    </a:lnT>
                    <a:lnB>
                      <a:noFill/>
                    </a:lnB>
                  </a:tcPr>
                </a:tc>
                <a:extLst>
                  <a:ext uri="{0D108BD9-81ED-4DB2-BD59-A6C34878D82A}">
                    <a16:rowId xmlns:a16="http://schemas.microsoft.com/office/drawing/2014/main" val="3644871874"/>
                  </a:ext>
                </a:extLst>
              </a:tr>
            </a:tbl>
          </a:graphicData>
        </a:graphic>
      </p:graphicFrame>
      <p:sp>
        <p:nvSpPr>
          <p:cNvPr id="14" name="Rectángulo 13">
            <a:extLst>
              <a:ext uri="{FF2B5EF4-FFF2-40B4-BE49-F238E27FC236}">
                <a16:creationId xmlns:a16="http://schemas.microsoft.com/office/drawing/2014/main" id="{8D5182C6-F885-4760-8227-F464BD2AB85C}"/>
              </a:ext>
            </a:extLst>
          </p:cNvPr>
          <p:cNvSpPr/>
          <p:nvPr/>
        </p:nvSpPr>
        <p:spPr>
          <a:xfrm>
            <a:off x="497907" y="5749956"/>
            <a:ext cx="7448230" cy="886114"/>
          </a:xfrm>
          <a:prstGeom prst="rect">
            <a:avLst/>
          </a:prstGeom>
          <a:solidFill>
            <a:srgbClr val="00B0F0">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aphicFrame>
        <p:nvGraphicFramePr>
          <p:cNvPr id="13" name="Tabla 12">
            <a:extLst>
              <a:ext uri="{FF2B5EF4-FFF2-40B4-BE49-F238E27FC236}">
                <a16:creationId xmlns:a16="http://schemas.microsoft.com/office/drawing/2014/main" id="{AA8551AE-17FB-4F24-919B-31FFF89590D8}"/>
              </a:ext>
            </a:extLst>
          </p:cNvPr>
          <p:cNvGraphicFramePr>
            <a:graphicFrameLocks noGrp="1"/>
          </p:cNvGraphicFramePr>
          <p:nvPr/>
        </p:nvGraphicFramePr>
        <p:xfrm>
          <a:off x="8142763" y="1913383"/>
          <a:ext cx="3815682" cy="708660"/>
        </p:xfrm>
        <a:graphic>
          <a:graphicData uri="http://schemas.openxmlformats.org/drawingml/2006/table">
            <a:tbl>
              <a:tblPr/>
              <a:tblGrid>
                <a:gridCol w="1345895">
                  <a:extLst>
                    <a:ext uri="{9D8B030D-6E8A-4147-A177-3AD203B41FA5}">
                      <a16:colId xmlns:a16="http://schemas.microsoft.com/office/drawing/2014/main" val="1230627112"/>
                    </a:ext>
                  </a:extLst>
                </a:gridCol>
                <a:gridCol w="1304270">
                  <a:extLst>
                    <a:ext uri="{9D8B030D-6E8A-4147-A177-3AD203B41FA5}">
                      <a16:colId xmlns:a16="http://schemas.microsoft.com/office/drawing/2014/main" val="2096322798"/>
                    </a:ext>
                  </a:extLst>
                </a:gridCol>
                <a:gridCol w="1165517">
                  <a:extLst>
                    <a:ext uri="{9D8B030D-6E8A-4147-A177-3AD203B41FA5}">
                      <a16:colId xmlns:a16="http://schemas.microsoft.com/office/drawing/2014/main" val="3981714695"/>
                    </a:ext>
                  </a:extLst>
                </a:gridCol>
              </a:tblGrid>
              <a:tr h="95227">
                <a:tc>
                  <a:txBody>
                    <a:bodyPr/>
                    <a:lstStyle/>
                    <a:p>
                      <a:pPr algn="ctr" fontAlgn="ctr"/>
                      <a:r>
                        <a:rPr lang="es-CO" sz="1100" b="1" i="0" u="none" strike="noStrike">
                          <a:solidFill>
                            <a:srgbClr val="002060"/>
                          </a:solidFill>
                          <a:effectLst/>
                          <a:latin typeface="Calibri" panose="020F0502020204030204" pitchFamily="34" charset="0"/>
                        </a:rPr>
                        <a:t>Contrato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1100" b="1" i="0" u="none" strike="noStrike">
                          <a:solidFill>
                            <a:srgbClr val="002060"/>
                          </a:solidFill>
                          <a:effectLst/>
                          <a:latin typeface="Calibri" panose="020F0502020204030204" pitchFamily="34" charset="0"/>
                        </a:rPr>
                        <a:t>Plazo meses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1100" b="1" i="0" u="none" strike="noStrike">
                          <a:solidFill>
                            <a:srgbClr val="002060"/>
                          </a:solidFill>
                          <a:effectLst/>
                          <a:latin typeface="Calibri" panose="020F0502020204030204" pitchFamily="34" charset="0"/>
                        </a:rPr>
                        <a:t>Valor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2666133353"/>
                  </a:ext>
                </a:extLst>
              </a:tr>
              <a:tr h="147497">
                <a:tc>
                  <a:txBody>
                    <a:bodyPr/>
                    <a:lstStyle/>
                    <a:p>
                      <a:pPr algn="ctr" fontAlgn="ctr"/>
                      <a:r>
                        <a:rPr lang="es-CO" sz="1100" b="1" i="0" u="none" strike="noStrike">
                          <a:solidFill>
                            <a:srgbClr val="002060"/>
                          </a:solidFill>
                          <a:effectLst/>
                          <a:latin typeface="Calibri" panose="020F0502020204030204" pitchFamily="34" charset="0"/>
                        </a:rPr>
                        <a:t>Obra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rgbClr val="002060"/>
                          </a:solidFill>
                          <a:effectLst/>
                          <a:latin typeface="Calibri" panose="020F0502020204030204" pitchFamily="34" charset="0"/>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rgbClr val="002060"/>
                          </a:solidFill>
                          <a:effectLst/>
                          <a:latin typeface="Calibri" panose="020F0502020204030204" pitchFamily="34" charset="0"/>
                        </a:rPr>
                        <a:t>     11.948.887.955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260341"/>
                  </a:ext>
                </a:extLst>
              </a:tr>
              <a:tr h="147497">
                <a:tc>
                  <a:txBody>
                    <a:bodyPr/>
                    <a:lstStyle/>
                    <a:p>
                      <a:pPr algn="ctr" fontAlgn="ctr"/>
                      <a:r>
                        <a:rPr lang="es-CO" sz="1100" b="1" i="0" u="none" strike="noStrike">
                          <a:solidFill>
                            <a:srgbClr val="002060"/>
                          </a:solidFill>
                          <a:effectLst/>
                          <a:latin typeface="Calibri" panose="020F0502020204030204" pitchFamily="34" charset="0"/>
                        </a:rPr>
                        <a:t>Interventoría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rgbClr val="002060"/>
                          </a:solidFill>
                          <a:effectLst/>
                          <a:latin typeface="Calibri" panose="020F0502020204030204" pitchFamily="34" charset="0"/>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rgbClr val="002060"/>
                          </a:solidFill>
                          <a:effectLst/>
                          <a:latin typeface="Calibri" panose="020F0502020204030204" pitchFamily="34" charset="0"/>
                        </a:rPr>
                        <a:t>           946.411.910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6812244"/>
                  </a:ext>
                </a:extLst>
              </a:tr>
              <a:tr h="147497">
                <a:tc>
                  <a:txBody>
                    <a:bodyPr/>
                    <a:lstStyle/>
                    <a:p>
                      <a:pPr algn="ctr" fontAlgn="ctr"/>
                      <a:r>
                        <a:rPr lang="es-CO" sz="1100" b="1" i="0" u="none" strike="noStrike">
                          <a:solidFill>
                            <a:srgbClr val="002060"/>
                          </a:solidFill>
                          <a:effectLst/>
                          <a:latin typeface="Calibri" panose="020F0502020204030204" pitchFamily="34" charset="0"/>
                        </a:rPr>
                        <a:t>Total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1100" b="1" i="0" u="none" strike="noStrike" dirty="0">
                          <a:solidFill>
                            <a:srgbClr val="002060"/>
                          </a:solidFill>
                          <a:effectLst/>
                          <a:latin typeface="Calibri" panose="020F0502020204030204" pitchFamily="34" charset="0"/>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1100" b="1" i="0" u="none" strike="noStrike" dirty="0">
                          <a:solidFill>
                            <a:srgbClr val="002060"/>
                          </a:solidFill>
                          <a:effectLst/>
                          <a:latin typeface="Calibri" panose="020F0502020204030204" pitchFamily="34" charset="0"/>
                        </a:rPr>
                        <a:t>     12.895.299.865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023372310"/>
                  </a:ext>
                </a:extLst>
              </a:tr>
            </a:tbl>
          </a:graphicData>
        </a:graphic>
      </p:graphicFrame>
    </p:spTree>
    <p:extLst>
      <p:ext uri="{BB962C8B-B14F-4D97-AF65-F5344CB8AC3E}">
        <p14:creationId xmlns:p14="http://schemas.microsoft.com/office/powerpoint/2010/main" val="2891346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9">
            <a:extLst>
              <a:ext uri="{FF2B5EF4-FFF2-40B4-BE49-F238E27FC236}">
                <a16:creationId xmlns:a16="http://schemas.microsoft.com/office/drawing/2014/main" id="{EA64668C-4F76-40F3-9BFC-4885DF17E081}"/>
              </a:ext>
            </a:extLst>
          </p:cNvPr>
          <p:cNvSpPr/>
          <p:nvPr/>
        </p:nvSpPr>
        <p:spPr>
          <a:xfrm>
            <a:off x="233555" y="1096764"/>
            <a:ext cx="11822458" cy="56963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object 3">
            <a:extLst>
              <a:ext uri="{FF2B5EF4-FFF2-40B4-BE49-F238E27FC236}">
                <a16:creationId xmlns:a16="http://schemas.microsoft.com/office/drawing/2014/main" id="{6F46AA50-21BA-472D-9D55-CB5E84E80C05}"/>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Cali, Valle del Cauca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COMPLEJO SALOMIA BLOQUES 1, 9, 2 Y10</a:t>
            </a:r>
          </a:p>
          <a:p>
            <a:pPr marL="12700" lvl="0">
              <a:spcBef>
                <a:spcPts val="105"/>
              </a:spcBef>
              <a:defRPr/>
            </a:pPr>
            <a:r>
              <a:rPr lang="es-CO" sz="1200">
                <a:solidFill>
                  <a:srgbClr val="4471C4"/>
                </a:solidFill>
                <a:latin typeface="Arial"/>
                <a:cs typeface="Arial"/>
              </a:rPr>
              <a:t>Contratista de Diseño PAF-SENA-C-011-2021 – CONSORCIO DISEÑOS SENA 2021 </a:t>
            </a:r>
          </a:p>
          <a:p>
            <a:pPr marL="12700" lvl="0">
              <a:spcBef>
                <a:spcPts val="105"/>
              </a:spcBef>
              <a:defRPr/>
            </a:pPr>
            <a:r>
              <a:rPr lang="es-CO" sz="1200">
                <a:solidFill>
                  <a:srgbClr val="4471C4"/>
                </a:solidFill>
                <a:latin typeface="Arial"/>
                <a:cs typeface="Arial"/>
              </a:rPr>
              <a:t>Contratita Interventor PAF-SENA-I-059-2020– CONSORCIO KNIGHT</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6" name="CuadroTexto 5">
            <a:extLst>
              <a:ext uri="{FF2B5EF4-FFF2-40B4-BE49-F238E27FC236}">
                <a16:creationId xmlns:a16="http://schemas.microsoft.com/office/drawing/2014/main" id="{04B629C5-C8D8-41CF-BFF9-7F2083268E3F}"/>
              </a:ext>
            </a:extLst>
          </p:cNvPr>
          <p:cNvSpPr txBox="1"/>
          <p:nvPr/>
        </p:nvSpPr>
        <p:spPr>
          <a:xfrm>
            <a:off x="286832" y="1049206"/>
            <a:ext cx="9113387" cy="307777"/>
          </a:xfrm>
          <a:prstGeom prst="rect">
            <a:avLst/>
          </a:prstGeom>
          <a:noFill/>
        </p:spPr>
        <p:txBody>
          <a:bodyPr wrap="square" lIns="91440" tIns="45720" rIns="91440" bIns="45720" anchor="t">
            <a:spAutoFit/>
          </a:bodyPr>
          <a:lstStyle/>
          <a:p>
            <a:pPr marL="285750" indent="-285750" algn="just">
              <a:buFont typeface="Arial" panose="020B0604020202020204" pitchFamily="34" charset="0"/>
              <a:buChar char="•"/>
              <a:defRPr/>
            </a:pPr>
            <a:r>
              <a:rPr lang="es-MX" sz="1400" b="1" u="sng">
                <a:ea typeface="+mn-lt"/>
                <a:cs typeface="+mn-lt"/>
              </a:rPr>
              <a:t>Proyección presupuestal obra:</a:t>
            </a:r>
            <a:endParaRPr lang="es-MX" sz="1400" b="1" u="sng">
              <a:highlight>
                <a:srgbClr val="00FFFF"/>
              </a:highlight>
              <a:ea typeface="+mn-lt"/>
              <a:cs typeface="+mn-lt"/>
            </a:endParaRPr>
          </a:p>
        </p:txBody>
      </p:sp>
      <p:graphicFrame>
        <p:nvGraphicFramePr>
          <p:cNvPr id="2" name="Tabla 1">
            <a:extLst>
              <a:ext uri="{FF2B5EF4-FFF2-40B4-BE49-F238E27FC236}">
                <a16:creationId xmlns:a16="http://schemas.microsoft.com/office/drawing/2014/main" id="{6E910F9B-F7D8-4E14-8DC3-0862F4C8FE62}"/>
              </a:ext>
            </a:extLst>
          </p:cNvPr>
          <p:cNvGraphicFramePr>
            <a:graphicFrameLocks noGrp="1"/>
          </p:cNvGraphicFramePr>
          <p:nvPr>
            <p:extLst>
              <p:ext uri="{D42A27DB-BD31-4B8C-83A1-F6EECF244321}">
                <p14:modId xmlns:p14="http://schemas.microsoft.com/office/powerpoint/2010/main" val="3457252809"/>
              </p:ext>
            </p:extLst>
          </p:nvPr>
        </p:nvGraphicFramePr>
        <p:xfrm>
          <a:off x="1961829" y="1611128"/>
          <a:ext cx="7926998" cy="4927875"/>
        </p:xfrm>
        <a:graphic>
          <a:graphicData uri="http://schemas.openxmlformats.org/drawingml/2006/table">
            <a:tbl>
              <a:tblPr/>
              <a:tblGrid>
                <a:gridCol w="3205197">
                  <a:extLst>
                    <a:ext uri="{9D8B030D-6E8A-4147-A177-3AD203B41FA5}">
                      <a16:colId xmlns:a16="http://schemas.microsoft.com/office/drawing/2014/main" val="1345850869"/>
                    </a:ext>
                  </a:extLst>
                </a:gridCol>
                <a:gridCol w="1422794">
                  <a:extLst>
                    <a:ext uri="{9D8B030D-6E8A-4147-A177-3AD203B41FA5}">
                      <a16:colId xmlns:a16="http://schemas.microsoft.com/office/drawing/2014/main" val="1597930704"/>
                    </a:ext>
                  </a:extLst>
                </a:gridCol>
                <a:gridCol w="1422794">
                  <a:extLst>
                    <a:ext uri="{9D8B030D-6E8A-4147-A177-3AD203B41FA5}">
                      <a16:colId xmlns:a16="http://schemas.microsoft.com/office/drawing/2014/main" val="1669045052"/>
                    </a:ext>
                  </a:extLst>
                </a:gridCol>
                <a:gridCol w="1876213">
                  <a:extLst>
                    <a:ext uri="{9D8B030D-6E8A-4147-A177-3AD203B41FA5}">
                      <a16:colId xmlns:a16="http://schemas.microsoft.com/office/drawing/2014/main" val="2408710808"/>
                    </a:ext>
                  </a:extLst>
                </a:gridCol>
              </a:tblGrid>
              <a:tr h="244911">
                <a:tc>
                  <a:txBody>
                    <a:bodyPr/>
                    <a:lstStyle/>
                    <a:p>
                      <a:pPr algn="r" fontAlgn="b"/>
                      <a:r>
                        <a:rPr lang="es-CO" sz="1000" b="0" i="0" u="none" strike="noStrike">
                          <a:solidFill>
                            <a:srgbClr val="FFFFFF"/>
                          </a:solidFill>
                          <a:effectLst/>
                          <a:latin typeface="Calibri" panose="020F0502020204030204" pitchFamily="34" charset="0"/>
                        </a:rPr>
                        <a:t>COSTO DIRECTO OBRA:</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8.917.710.695,00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3742138453"/>
                  </a:ext>
                </a:extLst>
              </a:tr>
              <a:tr h="111323">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64719474"/>
                  </a:ext>
                </a:extLst>
              </a:tr>
              <a:tr h="125238">
                <a:tc>
                  <a:txBody>
                    <a:bodyPr/>
                    <a:lstStyle/>
                    <a:p>
                      <a:pPr algn="l" fontAlgn="b"/>
                      <a:r>
                        <a:rPr lang="es-CO" sz="900" b="0" i="0" u="none" strike="noStrike">
                          <a:effectLst/>
                          <a:latin typeface="Arial Narrow" panose="020B0606020202030204" pitchFamily="34" charset="0"/>
                        </a:rPr>
                        <a:t>PERSONAL</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703.823.236,93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7,89%</a:t>
                      </a: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90131825"/>
                  </a:ext>
                </a:extLst>
              </a:tr>
              <a:tr h="100191">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1945695679"/>
                  </a:ext>
                </a:extLst>
              </a:tr>
              <a:tr h="125238">
                <a:tc>
                  <a:txBody>
                    <a:bodyPr/>
                    <a:lstStyle/>
                    <a:p>
                      <a:pPr algn="l" fontAlgn="b"/>
                      <a:r>
                        <a:rPr lang="es-CO" sz="900" b="0" i="0" u="none" strike="noStrike">
                          <a:effectLst/>
                          <a:latin typeface="Arial Narrow" panose="020B0606020202030204" pitchFamily="34" charset="0"/>
                        </a:rPr>
                        <a:t>OFICINA</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11.274.256,86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0,13%</a:t>
                      </a: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830651258"/>
                  </a:ext>
                </a:extLst>
              </a:tr>
              <a:tr h="100191">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4042450667"/>
                  </a:ext>
                </a:extLst>
              </a:tr>
              <a:tr h="125238">
                <a:tc>
                  <a:txBody>
                    <a:bodyPr/>
                    <a:lstStyle/>
                    <a:p>
                      <a:pPr algn="l" fontAlgn="b"/>
                      <a:r>
                        <a:rPr lang="es-CO" sz="900" b="0" i="0" u="none" strike="noStrike">
                          <a:effectLst/>
                          <a:latin typeface="Arial Narrow" panose="020B0606020202030204" pitchFamily="34" charset="0"/>
                        </a:rPr>
                        <a:t>EQUIPOS-VEHICULOS-OTROS (COSTOS INDIRECTOS)</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10.014.636,36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0,11%</a:t>
                      </a: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986013762"/>
                  </a:ext>
                </a:extLst>
              </a:tr>
              <a:tr h="100191">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779564695"/>
                  </a:ext>
                </a:extLst>
              </a:tr>
              <a:tr h="125238">
                <a:tc>
                  <a:txBody>
                    <a:bodyPr/>
                    <a:lstStyle/>
                    <a:p>
                      <a:pPr algn="l" fontAlgn="b"/>
                      <a:r>
                        <a:rPr lang="es-CO" sz="900" b="0" i="0" u="none" strike="noStrike">
                          <a:effectLst/>
                          <a:latin typeface="Arial Narrow" panose="020B0606020202030204" pitchFamily="34" charset="0"/>
                        </a:rPr>
                        <a:t>ENSAYOS (COSTOS INDIRECTOS)</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2.521.350,00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0,03%</a:t>
                      </a: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556293806"/>
                  </a:ext>
                </a:extLst>
              </a:tr>
              <a:tr h="100191">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415856016"/>
                  </a:ext>
                </a:extLst>
              </a:tr>
              <a:tr h="125238">
                <a:tc>
                  <a:txBody>
                    <a:bodyPr/>
                    <a:lstStyle/>
                    <a:p>
                      <a:pPr algn="l" fontAlgn="b"/>
                      <a:r>
                        <a:rPr lang="es-MX" sz="900" b="0" i="0" u="none" strike="noStrike">
                          <a:effectLst/>
                          <a:latin typeface="Arial Narrow" panose="020B0606020202030204" pitchFamily="34" charset="0"/>
                        </a:rPr>
                        <a:t>TRAMITES Y LICENCIAS (COSTOS INDIRECTOS)</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2.350.000,00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0,03%</a:t>
                      </a: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89428850"/>
                  </a:ext>
                </a:extLst>
              </a:tr>
              <a:tr h="100191">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1646039722"/>
                  </a:ext>
                </a:extLst>
              </a:tr>
              <a:tr h="125238">
                <a:tc>
                  <a:txBody>
                    <a:bodyPr/>
                    <a:lstStyle/>
                    <a:p>
                      <a:pPr algn="l" fontAlgn="b"/>
                      <a:r>
                        <a:rPr lang="es-CO" sz="900" b="0" i="0" u="none" strike="noStrike">
                          <a:effectLst/>
                          <a:latin typeface="Arial Narrow" panose="020B0606020202030204" pitchFamily="34" charset="0"/>
                        </a:rPr>
                        <a:t>GASTOS VIAJE (COSTOS INDIRECTOS)</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4.040.000,00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0,05%</a:t>
                      </a: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540146302"/>
                  </a:ext>
                </a:extLst>
              </a:tr>
              <a:tr h="100191">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2636549237"/>
                  </a:ext>
                </a:extLst>
              </a:tr>
              <a:tr h="125238">
                <a:tc>
                  <a:txBody>
                    <a:bodyPr/>
                    <a:lstStyle/>
                    <a:p>
                      <a:pPr algn="l" fontAlgn="b"/>
                      <a:r>
                        <a:rPr lang="es-MX" sz="900" b="0" i="0" u="none" strike="noStrike">
                          <a:effectLst/>
                          <a:latin typeface="Arial Narrow" panose="020B0606020202030204" pitchFamily="34" charset="0"/>
                        </a:rPr>
                        <a:t>CAMPAMENTO Y GASTOS DE OBRA</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12.204.889,00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0,14%</a:t>
                      </a: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58757783"/>
                  </a:ext>
                </a:extLst>
              </a:tr>
              <a:tr h="125238">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6D1"/>
                    </a:solidFill>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2484145943"/>
                  </a:ext>
                </a:extLst>
              </a:tr>
              <a:tr h="125238">
                <a:tc>
                  <a:txBody>
                    <a:bodyPr/>
                    <a:lstStyle/>
                    <a:p>
                      <a:pPr algn="l" fontAlgn="b"/>
                      <a:r>
                        <a:rPr lang="es-CO" sz="900" b="0" i="0" u="none" strike="noStrike">
                          <a:effectLst/>
                          <a:latin typeface="Arial Narrow" panose="020B0606020202030204" pitchFamily="34" charset="0"/>
                        </a:rPr>
                        <a:t>IMPUESTOS (SIN IVA) - POLIZAS</a:t>
                      </a: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effectLst/>
                          <a:latin typeface="Arial Narrow" panose="020B0606020202030204" pitchFamily="34" charset="0"/>
                        </a:rPr>
                        <a:t>             1.665.167.997,40 </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18,67%</a:t>
                      </a: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189787004"/>
                  </a:ext>
                </a:extLst>
              </a:tr>
              <a:tr h="125238">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0%</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6D1"/>
                    </a:solidFill>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4169361072"/>
                  </a:ext>
                </a:extLst>
              </a:tr>
              <a:tr h="125238">
                <a:tc>
                  <a:txBody>
                    <a:bodyPr/>
                    <a:lstStyle/>
                    <a:p>
                      <a:pPr algn="l" fontAlgn="b"/>
                      <a:r>
                        <a:rPr lang="es-CO" sz="900" b="1" i="0" u="none" strike="noStrike">
                          <a:effectLst/>
                          <a:latin typeface="Arial Narrow" panose="020B0606020202030204" pitchFamily="34" charset="0"/>
                        </a:rPr>
                        <a:t>ADMINISTRACIÓN</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s-CO" sz="900" b="1" i="0" u="none" strike="noStrike">
                          <a:effectLst/>
                          <a:latin typeface="Arial Narrow" panose="020B0606020202030204" pitchFamily="34" charset="0"/>
                        </a:rPr>
                        <a:t>27,04%</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b"/>
                      <a:r>
                        <a:rPr lang="es-CO" sz="900" b="1" i="0" u="none" strike="noStrike">
                          <a:effectLst/>
                          <a:latin typeface="Arial Narrow" panose="020B0606020202030204" pitchFamily="34" charset="0"/>
                        </a:rPr>
                        <a:t>         2.411.396.366,54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27,04%</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255616775"/>
                  </a:ext>
                </a:extLst>
              </a:tr>
              <a:tr h="111323">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2007561911"/>
                  </a:ext>
                </a:extLst>
              </a:tr>
              <a:tr h="125238">
                <a:tc>
                  <a:txBody>
                    <a:bodyPr/>
                    <a:lstStyle/>
                    <a:p>
                      <a:pPr algn="l" fontAlgn="b"/>
                      <a:r>
                        <a:rPr lang="es-CO" sz="900" b="1" i="0" u="none" strike="noStrike">
                          <a:effectLst/>
                          <a:latin typeface="Arial Narrow" panose="020B0606020202030204" pitchFamily="34" charset="0"/>
                        </a:rPr>
                        <a:t>IMPREVISTOS </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s-CO" sz="900" b="1" i="0" u="none" strike="noStrike">
                          <a:effectLst/>
                          <a:latin typeface="Arial Narrow" panose="020B0606020202030204" pitchFamily="34" charset="0"/>
                        </a:rPr>
                        <a:t>1,00%</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b"/>
                      <a:r>
                        <a:rPr lang="es-CO" sz="900" b="1" i="0" u="none" strike="noStrike">
                          <a:effectLst/>
                          <a:latin typeface="Arial Narrow" panose="020B0606020202030204" pitchFamily="34" charset="0"/>
                        </a:rPr>
                        <a:t>              89.177.106,95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1,00%</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062518308"/>
                  </a:ext>
                </a:extLst>
              </a:tr>
              <a:tr h="111323">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991032942"/>
                  </a:ext>
                </a:extLst>
              </a:tr>
              <a:tr h="125238">
                <a:tc>
                  <a:txBody>
                    <a:bodyPr/>
                    <a:lstStyle/>
                    <a:p>
                      <a:pPr algn="l" fontAlgn="b"/>
                      <a:r>
                        <a:rPr lang="es-CO" sz="900" b="1" i="0" u="none" strike="noStrike">
                          <a:effectLst/>
                          <a:latin typeface="Arial Narrow" panose="020B0606020202030204" pitchFamily="34" charset="0"/>
                        </a:rPr>
                        <a:t>UTILIDAD</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s-CO" sz="900" b="1" i="0" u="none" strike="noStrike">
                          <a:effectLst/>
                          <a:latin typeface="Arial Narrow" panose="020B0606020202030204" pitchFamily="34" charset="0"/>
                        </a:rPr>
                        <a:t>5,00%</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fontAlgn="b"/>
                      <a:r>
                        <a:rPr lang="es-CO" sz="900" b="1" i="0" u="none" strike="noStrike">
                          <a:effectLst/>
                          <a:latin typeface="Arial Narrow" panose="020B0606020202030204" pitchFamily="34" charset="0"/>
                        </a:rPr>
                        <a:t>            445.885.534,75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s-CO" sz="900" b="0" i="0" u="none" strike="noStrike">
                          <a:effectLst/>
                          <a:latin typeface="Arial Narrow" panose="020B0606020202030204" pitchFamily="34" charset="0"/>
                        </a:rPr>
                        <a:t>5,00%</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104952213"/>
                  </a:ext>
                </a:extLst>
              </a:tr>
              <a:tr h="111323">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5959668"/>
                  </a:ext>
                </a:extLst>
              </a:tr>
              <a:tr h="244911">
                <a:tc>
                  <a:txBody>
                    <a:bodyPr/>
                    <a:lstStyle/>
                    <a:p>
                      <a:pPr algn="l" fontAlgn="b"/>
                      <a:r>
                        <a:rPr lang="es-CO" sz="1000" b="0" i="0" u="none" strike="noStrike">
                          <a:solidFill>
                            <a:srgbClr val="FFFFFF"/>
                          </a:solidFill>
                          <a:effectLst/>
                          <a:latin typeface="Calibri" panose="020F0502020204030204" pitchFamily="34" charset="0"/>
                        </a:rPr>
                        <a:t>TOTAL AIU</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r" fontAlgn="b"/>
                      <a:r>
                        <a:rPr lang="es-CO" sz="1000" b="0" i="0" u="none" strike="noStrike">
                          <a:solidFill>
                            <a:srgbClr val="FFFFFF"/>
                          </a:solidFill>
                          <a:effectLst/>
                          <a:latin typeface="Calibri" panose="020F0502020204030204" pitchFamily="34" charset="0"/>
                        </a:rPr>
                        <a:t>33,04%</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2.946.459.008,24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97948416"/>
                  </a:ext>
                </a:extLst>
              </a:tr>
              <a:tr h="111323">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8909429"/>
                  </a:ext>
                </a:extLst>
              </a:tr>
              <a:tr h="244911">
                <a:tc gridSpan="3">
                  <a:txBody>
                    <a:bodyPr/>
                    <a:lstStyle/>
                    <a:p>
                      <a:pPr algn="l" fontAlgn="b"/>
                      <a:r>
                        <a:rPr lang="es-MX" sz="1000" b="0" i="0" u="none" strike="noStrike">
                          <a:solidFill>
                            <a:srgbClr val="FFFFFF"/>
                          </a:solidFill>
                          <a:effectLst/>
                          <a:latin typeface="Calibri" panose="020F0502020204030204" pitchFamily="34" charset="0"/>
                        </a:rPr>
                        <a:t>VALOR TOTAL CONTRATO SIN IVA</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hMerge="1">
                  <a:txBody>
                    <a:bodyPr/>
                    <a:lstStyle/>
                    <a:p>
                      <a:endParaRPr lang="es-CO"/>
                    </a:p>
                  </a:txBody>
                  <a:tcPr/>
                </a:tc>
                <a:tc hMerge="1">
                  <a:txBody>
                    <a:bodyPr/>
                    <a:lstStyle/>
                    <a:p>
                      <a:endParaRPr lang="es-CO"/>
                    </a:p>
                  </a:txBody>
                  <a:tcPr/>
                </a:tc>
                <a:tc>
                  <a:txBody>
                    <a:bodyPr/>
                    <a:lstStyle/>
                    <a:p>
                      <a:pPr algn="l" fontAlgn="b"/>
                      <a:r>
                        <a:rPr lang="es-CO" sz="1000" b="0" i="0" u="none" strike="noStrike">
                          <a:solidFill>
                            <a:srgbClr val="FFFFFF"/>
                          </a:solidFill>
                          <a:effectLst/>
                          <a:latin typeface="Calibri" panose="020F0502020204030204" pitchFamily="34" charset="0"/>
                        </a:rPr>
                        <a:t>               11.864.169.703,24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098378933"/>
                  </a:ext>
                </a:extLst>
              </a:tr>
              <a:tr h="111323">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78916396"/>
                  </a:ext>
                </a:extLst>
              </a:tr>
              <a:tr h="244911">
                <a:tc gridSpan="3">
                  <a:txBody>
                    <a:bodyPr/>
                    <a:lstStyle/>
                    <a:p>
                      <a:pPr algn="l" fontAlgn="b"/>
                      <a:r>
                        <a:rPr lang="es-CO" sz="1000" b="0" i="0" u="none" strike="noStrike">
                          <a:solidFill>
                            <a:srgbClr val="FFFFFF"/>
                          </a:solidFill>
                          <a:effectLst/>
                          <a:latin typeface="Calibri" panose="020F0502020204030204" pitchFamily="34" charset="0"/>
                        </a:rPr>
                        <a:t>VALOR IVA</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hMerge="1">
                  <a:txBody>
                    <a:bodyPr/>
                    <a:lstStyle/>
                    <a:p>
                      <a:endParaRPr lang="es-CO"/>
                    </a:p>
                  </a:txBody>
                  <a:tcPr/>
                </a:tc>
                <a:tc hMerge="1">
                  <a:txBody>
                    <a:bodyPr/>
                    <a:lstStyle/>
                    <a:p>
                      <a:endParaRPr lang="es-CO"/>
                    </a:p>
                  </a:txBody>
                  <a:tcPr/>
                </a:tc>
                <a:tc>
                  <a:txBody>
                    <a:bodyPr/>
                    <a:lstStyle/>
                    <a:p>
                      <a:pPr algn="l" fontAlgn="b"/>
                      <a:r>
                        <a:rPr lang="es-CO" sz="1000" b="0" i="0" u="none" strike="noStrike">
                          <a:solidFill>
                            <a:srgbClr val="FFFFFF"/>
                          </a:solidFill>
                          <a:effectLst/>
                          <a:latin typeface="Calibri" panose="020F0502020204030204" pitchFamily="34" charset="0"/>
                        </a:rPr>
                        <a:t>                       84.718.251,60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86554294"/>
                  </a:ext>
                </a:extLst>
              </a:tr>
              <a:tr h="111323">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6777593"/>
                  </a:ext>
                </a:extLst>
              </a:tr>
              <a:tr h="244911">
                <a:tc gridSpan="3">
                  <a:txBody>
                    <a:bodyPr/>
                    <a:lstStyle/>
                    <a:p>
                      <a:pPr algn="l" fontAlgn="b"/>
                      <a:r>
                        <a:rPr lang="es-CO" sz="1000" b="0" i="0" u="none" strike="noStrike">
                          <a:solidFill>
                            <a:srgbClr val="FFFFFF"/>
                          </a:solidFill>
                          <a:effectLst/>
                          <a:latin typeface="Calibri" panose="020F0502020204030204" pitchFamily="34" charset="0"/>
                        </a:rPr>
                        <a:t>VALOR TOTAL CONTRATO</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hMerge="1">
                  <a:txBody>
                    <a:bodyPr/>
                    <a:lstStyle/>
                    <a:p>
                      <a:endParaRPr lang="es-CO"/>
                    </a:p>
                  </a:txBody>
                  <a:tcPr/>
                </a:tc>
                <a:tc hMerge="1">
                  <a:txBody>
                    <a:bodyPr/>
                    <a:lstStyle/>
                    <a:p>
                      <a:endParaRPr lang="es-CO"/>
                    </a:p>
                  </a:txBody>
                  <a:tcPr/>
                </a:tc>
                <a:tc>
                  <a:txBody>
                    <a:bodyPr/>
                    <a:lstStyle/>
                    <a:p>
                      <a:pPr algn="l" fontAlgn="b"/>
                      <a:r>
                        <a:rPr lang="es-CO" sz="1000" b="0" i="0" u="none" strike="noStrike">
                          <a:solidFill>
                            <a:srgbClr val="FFFFFF"/>
                          </a:solidFill>
                          <a:effectLst/>
                          <a:latin typeface="Calibri" panose="020F0502020204030204" pitchFamily="34" charset="0"/>
                        </a:rPr>
                        <a:t>               11.948.887.954,85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411539717"/>
                  </a:ext>
                </a:extLst>
              </a:tr>
              <a:tr h="118281">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dirty="0">
                        <a:effectLst/>
                        <a:latin typeface="Arial Narrow" panose="020B0606020202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361259376"/>
                  </a:ext>
                </a:extLst>
              </a:tr>
            </a:tbl>
          </a:graphicData>
        </a:graphic>
      </p:graphicFrame>
    </p:spTree>
    <p:extLst>
      <p:ext uri="{BB962C8B-B14F-4D97-AF65-F5344CB8AC3E}">
        <p14:creationId xmlns:p14="http://schemas.microsoft.com/office/powerpoint/2010/main" val="1164128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9">
            <a:extLst>
              <a:ext uri="{FF2B5EF4-FFF2-40B4-BE49-F238E27FC236}">
                <a16:creationId xmlns:a16="http://schemas.microsoft.com/office/drawing/2014/main" id="{EA64668C-4F76-40F3-9BFC-4885DF17E081}"/>
              </a:ext>
            </a:extLst>
          </p:cNvPr>
          <p:cNvSpPr/>
          <p:nvPr/>
        </p:nvSpPr>
        <p:spPr>
          <a:xfrm>
            <a:off x="233555" y="1096764"/>
            <a:ext cx="11822458" cy="56963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object 3">
            <a:extLst>
              <a:ext uri="{FF2B5EF4-FFF2-40B4-BE49-F238E27FC236}">
                <a16:creationId xmlns:a16="http://schemas.microsoft.com/office/drawing/2014/main" id="{6F46AA50-21BA-472D-9D55-CB5E84E80C05}"/>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Cali, Valle del Cauca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COMPLEJO SALOMIA BLOQUES 1, 9, 2 Y10</a:t>
            </a:r>
          </a:p>
          <a:p>
            <a:pPr marL="12700" lvl="0">
              <a:spcBef>
                <a:spcPts val="105"/>
              </a:spcBef>
              <a:defRPr/>
            </a:pPr>
            <a:r>
              <a:rPr lang="es-CO" sz="1200">
                <a:solidFill>
                  <a:srgbClr val="4471C4"/>
                </a:solidFill>
                <a:latin typeface="Arial"/>
                <a:cs typeface="Arial"/>
              </a:rPr>
              <a:t>Contratista de Diseño PAF-SENA-C-011-2021 – CONSORCIO DISEÑOS SENA 2021 </a:t>
            </a:r>
          </a:p>
          <a:p>
            <a:pPr marL="12700" lvl="0">
              <a:spcBef>
                <a:spcPts val="105"/>
              </a:spcBef>
              <a:defRPr/>
            </a:pPr>
            <a:r>
              <a:rPr lang="es-CO" sz="1200">
                <a:solidFill>
                  <a:srgbClr val="4471C4"/>
                </a:solidFill>
                <a:latin typeface="Arial"/>
                <a:cs typeface="Arial"/>
              </a:rPr>
              <a:t>Contratita Interventor PAF-SENA-I-059-2020– CONSORCIO KNIGHT</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6" name="CuadroTexto 5">
            <a:extLst>
              <a:ext uri="{FF2B5EF4-FFF2-40B4-BE49-F238E27FC236}">
                <a16:creationId xmlns:a16="http://schemas.microsoft.com/office/drawing/2014/main" id="{D7DFB248-BB6D-456E-90CC-B07DEC7FFDBD}"/>
              </a:ext>
            </a:extLst>
          </p:cNvPr>
          <p:cNvSpPr txBox="1"/>
          <p:nvPr/>
        </p:nvSpPr>
        <p:spPr>
          <a:xfrm>
            <a:off x="286832" y="1049206"/>
            <a:ext cx="9113387" cy="307777"/>
          </a:xfrm>
          <a:prstGeom prst="rect">
            <a:avLst/>
          </a:prstGeom>
          <a:noFill/>
        </p:spPr>
        <p:txBody>
          <a:bodyPr wrap="square" lIns="91440" tIns="45720" rIns="91440" bIns="45720" anchor="t">
            <a:spAutoFit/>
          </a:bodyPr>
          <a:lstStyle/>
          <a:p>
            <a:pPr marL="285750" indent="-285750" algn="just">
              <a:buFont typeface="Arial" panose="020B0604020202020204" pitchFamily="34" charset="0"/>
              <a:buChar char="•"/>
              <a:defRPr/>
            </a:pPr>
            <a:r>
              <a:rPr lang="es-MX" sz="1400" b="1" u="sng">
                <a:ea typeface="+mn-lt"/>
                <a:cs typeface="+mn-lt"/>
              </a:rPr>
              <a:t>Proyección presupuestal interventoría obra:</a:t>
            </a:r>
            <a:endParaRPr lang="es-MX" sz="1400" b="1" u="sng">
              <a:highlight>
                <a:srgbClr val="00FFFF"/>
              </a:highlight>
              <a:ea typeface="+mn-lt"/>
              <a:cs typeface="+mn-lt"/>
            </a:endParaRPr>
          </a:p>
        </p:txBody>
      </p:sp>
      <p:graphicFrame>
        <p:nvGraphicFramePr>
          <p:cNvPr id="4" name="Tabla 3">
            <a:extLst>
              <a:ext uri="{FF2B5EF4-FFF2-40B4-BE49-F238E27FC236}">
                <a16:creationId xmlns:a16="http://schemas.microsoft.com/office/drawing/2014/main" id="{165406E1-C97E-42AC-B5A7-4C7EED132A2A}"/>
              </a:ext>
            </a:extLst>
          </p:cNvPr>
          <p:cNvGraphicFramePr>
            <a:graphicFrameLocks noGrp="1"/>
          </p:cNvGraphicFramePr>
          <p:nvPr/>
        </p:nvGraphicFramePr>
        <p:xfrm>
          <a:off x="1583722" y="1386147"/>
          <a:ext cx="8614377" cy="5533120"/>
        </p:xfrm>
        <a:graphic>
          <a:graphicData uri="http://schemas.openxmlformats.org/drawingml/2006/table">
            <a:tbl>
              <a:tblPr/>
              <a:tblGrid>
                <a:gridCol w="2095228">
                  <a:extLst>
                    <a:ext uri="{9D8B030D-6E8A-4147-A177-3AD203B41FA5}">
                      <a16:colId xmlns:a16="http://schemas.microsoft.com/office/drawing/2014/main" val="2797146334"/>
                    </a:ext>
                  </a:extLst>
                </a:gridCol>
                <a:gridCol w="802172">
                  <a:extLst>
                    <a:ext uri="{9D8B030D-6E8A-4147-A177-3AD203B41FA5}">
                      <a16:colId xmlns:a16="http://schemas.microsoft.com/office/drawing/2014/main" val="2907506561"/>
                    </a:ext>
                  </a:extLst>
                </a:gridCol>
                <a:gridCol w="960811">
                  <a:extLst>
                    <a:ext uri="{9D8B030D-6E8A-4147-A177-3AD203B41FA5}">
                      <a16:colId xmlns:a16="http://schemas.microsoft.com/office/drawing/2014/main" val="1757576044"/>
                    </a:ext>
                  </a:extLst>
                </a:gridCol>
                <a:gridCol w="526801">
                  <a:extLst>
                    <a:ext uri="{9D8B030D-6E8A-4147-A177-3AD203B41FA5}">
                      <a16:colId xmlns:a16="http://schemas.microsoft.com/office/drawing/2014/main" val="3792297862"/>
                    </a:ext>
                  </a:extLst>
                </a:gridCol>
                <a:gridCol w="514827">
                  <a:extLst>
                    <a:ext uri="{9D8B030D-6E8A-4147-A177-3AD203B41FA5}">
                      <a16:colId xmlns:a16="http://schemas.microsoft.com/office/drawing/2014/main" val="331583951"/>
                    </a:ext>
                  </a:extLst>
                </a:gridCol>
                <a:gridCol w="924892">
                  <a:extLst>
                    <a:ext uri="{9D8B030D-6E8A-4147-A177-3AD203B41FA5}">
                      <a16:colId xmlns:a16="http://schemas.microsoft.com/office/drawing/2014/main" val="3220172704"/>
                    </a:ext>
                  </a:extLst>
                </a:gridCol>
                <a:gridCol w="407074">
                  <a:extLst>
                    <a:ext uri="{9D8B030D-6E8A-4147-A177-3AD203B41FA5}">
                      <a16:colId xmlns:a16="http://schemas.microsoft.com/office/drawing/2014/main" val="337370864"/>
                    </a:ext>
                  </a:extLst>
                </a:gridCol>
                <a:gridCol w="1161354">
                  <a:extLst>
                    <a:ext uri="{9D8B030D-6E8A-4147-A177-3AD203B41FA5}">
                      <a16:colId xmlns:a16="http://schemas.microsoft.com/office/drawing/2014/main" val="2192669694"/>
                    </a:ext>
                  </a:extLst>
                </a:gridCol>
                <a:gridCol w="1221218">
                  <a:extLst>
                    <a:ext uri="{9D8B030D-6E8A-4147-A177-3AD203B41FA5}">
                      <a16:colId xmlns:a16="http://schemas.microsoft.com/office/drawing/2014/main" val="4281976307"/>
                    </a:ext>
                  </a:extLst>
                </a:gridCol>
              </a:tblGrid>
              <a:tr h="97090">
                <a:tc>
                  <a:txBody>
                    <a:bodyPr/>
                    <a:lstStyle/>
                    <a:p>
                      <a:pPr algn="l" fontAlgn="b"/>
                      <a:r>
                        <a:rPr lang="es-CO" sz="700" b="0" i="0" u="none" strike="noStrike">
                          <a:solidFill>
                            <a:srgbClr val="FFFFFF"/>
                          </a:solidFill>
                          <a:effectLst/>
                          <a:latin typeface="Calibri" panose="020F0502020204030204" pitchFamily="34" charset="0"/>
                        </a:rPr>
                        <a:t>PLAZO:</a:t>
                      </a:r>
                    </a:p>
                  </a:txBody>
                  <a:tcPr marL="0" marR="0" marT="0" marB="0" anchor="b">
                    <a:lnL>
                      <a:noFill/>
                    </a:lnL>
                    <a:lnR>
                      <a:noFill/>
                    </a:lnR>
                    <a:lnT>
                      <a:noFill/>
                    </a:lnT>
                    <a:lnB>
                      <a:noFill/>
                    </a:lnB>
                    <a:solidFill>
                      <a:srgbClr val="4F81BD"/>
                    </a:solidFill>
                  </a:tcPr>
                </a:tc>
                <a:tc>
                  <a:txBody>
                    <a:bodyPr/>
                    <a:lstStyle/>
                    <a:p>
                      <a:pPr algn="l" fontAlgn="b"/>
                      <a:r>
                        <a:rPr lang="es-CO" sz="700" b="0" i="0" u="none" strike="noStrike">
                          <a:solidFill>
                            <a:srgbClr val="000000"/>
                          </a:solidFill>
                          <a:effectLst/>
                          <a:latin typeface="Calibri" panose="020F0502020204030204" pitchFamily="34" charset="0"/>
                        </a:rPr>
                        <a:t>                51,60 </a:t>
                      </a:r>
                    </a:p>
                  </a:txBody>
                  <a:tcPr marL="0" marR="0" marT="0" marB="0" anchor="b">
                    <a:lnL>
                      <a:noFill/>
                    </a:lnL>
                    <a:lnR>
                      <a:noFill/>
                    </a:lnR>
                    <a:lnT>
                      <a:noFill/>
                    </a:lnT>
                    <a:lnB>
                      <a:noFill/>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SEMANAS</a:t>
                      </a:r>
                    </a:p>
                  </a:txBody>
                  <a:tcPr marL="0" marR="0" marT="0" marB="0" anchor="b">
                    <a:lnL>
                      <a:noFill/>
                    </a:lnL>
                    <a:lnR>
                      <a:noFill/>
                    </a:lnR>
                    <a:lnT>
                      <a:noFill/>
                    </a:lnT>
                    <a:lnB>
                      <a:noFill/>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12,00 </a:t>
                      </a:r>
                    </a:p>
                  </a:txBody>
                  <a:tcPr marL="0" marR="0" marT="0" marB="0" anchor="b">
                    <a:lnL>
                      <a:noFill/>
                    </a:lnL>
                    <a:lnR>
                      <a:noFill/>
                    </a:lnR>
                    <a:lnT>
                      <a:noFill/>
                    </a:lnT>
                    <a:lnB>
                      <a:noFill/>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MESES </a:t>
                      </a:r>
                    </a:p>
                  </a:txBody>
                  <a:tcPr marL="0" marR="0" marT="0" marB="0" anchor="b">
                    <a:lnL>
                      <a:noFill/>
                    </a:lnL>
                    <a:lnR>
                      <a:noFill/>
                    </a:lnR>
                    <a:lnT>
                      <a:noFill/>
                    </a:lnT>
                    <a:lnB>
                      <a:noFill/>
                    </a:lnB>
                    <a:solidFill>
                      <a:srgbClr val="DCE6F1"/>
                    </a:solidFill>
                  </a:tcPr>
                </a:tc>
                <a:tc>
                  <a:txBody>
                    <a:bodyPr/>
                    <a:lstStyle/>
                    <a:p>
                      <a:pPr algn="l" fontAlgn="b"/>
                      <a:endParaRPr lang="es-CO" sz="700" b="0" i="0" u="none" strike="noStrike">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Calibri" panose="020F0502020204030204" pitchFamily="34" charset="0"/>
                      </a:endParaRPr>
                    </a:p>
                  </a:txBody>
                  <a:tcPr marL="0" marR="0" marT="0" marB="0" anchor="b">
                    <a:lnL>
                      <a:noFill/>
                    </a:lnL>
                    <a:lnR>
                      <a:noFill/>
                    </a:lnR>
                    <a:lnT>
                      <a:noFill/>
                    </a:lnT>
                    <a:lnB>
                      <a:noFill/>
                    </a:lnB>
                  </a:tcPr>
                </a:tc>
                <a:tc>
                  <a:txBody>
                    <a:bodyPr/>
                    <a:lstStyle/>
                    <a:p>
                      <a:pPr algn="r" fontAlgn="b"/>
                      <a:endParaRPr lang="es-CO" sz="700" b="1" i="0" u="none" strike="noStrike">
                        <a:effectLst/>
                        <a:latin typeface="Calibri" panose="020F0502020204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1941157660"/>
                  </a:ext>
                </a:extLst>
              </a:tr>
              <a:tr h="118235">
                <a:tc>
                  <a:txBody>
                    <a:bodyPr/>
                    <a:lstStyle/>
                    <a:p>
                      <a:pPr algn="l" fontAlgn="b"/>
                      <a:r>
                        <a:rPr lang="es-CO" sz="700" b="0" i="0" u="none" strike="noStrike">
                          <a:solidFill>
                            <a:srgbClr val="FFFFFF"/>
                          </a:solidFill>
                          <a:effectLst/>
                          <a:latin typeface="Calibri" panose="020F0502020204030204" pitchFamily="34" charset="0"/>
                        </a:rPr>
                        <a:t>PERSONAL PROFESIONAL</a:t>
                      </a:r>
                    </a:p>
                  </a:txBody>
                  <a:tcPr marL="0" marR="0" marT="0" marB="0" anchor="b">
                    <a:lnL w="12700" cap="flat" cmpd="sng" algn="ctr">
                      <a:solidFill>
                        <a:srgbClr val="000000"/>
                      </a:solidFill>
                      <a:prstDash val="solid"/>
                      <a:round/>
                      <a:headEnd type="none" w="med" len="med"/>
                      <a:tailEnd type="none" w="med" len="med"/>
                    </a:lnL>
                    <a:lnR>
                      <a:noFill/>
                    </a:lnR>
                    <a:lnT w="1270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16,00 </a:t>
                      </a:r>
                    </a:p>
                  </a:txBody>
                  <a:tcPr marL="0" marR="0" marT="0" marB="0" anchor="b">
                    <a:lnL>
                      <a:noFill/>
                    </a:lnL>
                    <a:lnR>
                      <a:noFill/>
                    </a:lnR>
                    <a:lnT w="1270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737.802.527,17 </a:t>
                      </a:r>
                    </a:p>
                  </a:txBody>
                  <a:tcPr marL="0" marR="0" marT="0" marB="0" anchor="b">
                    <a:lnL>
                      <a:noFill/>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316835823"/>
                  </a:ext>
                </a:extLst>
              </a:tr>
              <a:tr h="118235">
                <a:tc>
                  <a:txBody>
                    <a:bodyPr/>
                    <a:lstStyle/>
                    <a:p>
                      <a:pPr algn="ctr" fontAlgn="b"/>
                      <a:r>
                        <a:rPr lang="es-CO" sz="700" b="0" i="0" u="none" strike="noStrike">
                          <a:solidFill>
                            <a:srgbClr val="FFFFFF"/>
                          </a:solidFill>
                          <a:effectLst/>
                          <a:latin typeface="Calibri" panose="020F0502020204030204" pitchFamily="34" charset="0"/>
                        </a:rPr>
                        <a:t>CARGO</a:t>
                      </a:r>
                    </a:p>
                  </a:txBody>
                  <a:tcPr marL="0" marR="0" marT="0"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CANTIDAD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CATEGORÍA</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(Hom-Sem)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COSTO/MES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FM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VALOR PARCIAL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1" i="0" u="none" strike="noStrike">
                          <a:effectLst/>
                          <a:latin typeface="Calibri" panose="020F0502020204030204" pitchFamily="34" charset="0"/>
                        </a:rPr>
                        <a:t> </a:t>
                      </a:r>
                    </a:p>
                  </a:txBody>
                  <a:tcPr marL="0" marR="0" marT="0"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12455401"/>
                  </a:ext>
                </a:extLst>
              </a:tr>
              <a:tr h="97090">
                <a:tc>
                  <a:txBody>
                    <a:bodyPr/>
                    <a:lstStyle/>
                    <a:p>
                      <a:pPr algn="l" fontAlgn="b"/>
                      <a:r>
                        <a:rPr lang="es-CO" sz="700" b="0" i="0" u="none" strike="noStrike">
                          <a:solidFill>
                            <a:srgbClr val="000000"/>
                          </a:solidFill>
                          <a:effectLst/>
                          <a:latin typeface="Calibri" panose="020F0502020204030204" pitchFamily="34" charset="0"/>
                        </a:rPr>
                        <a:t>Director de Interventoría</a:t>
                      </a:r>
                    </a:p>
                  </a:txBody>
                  <a:tcPr marL="0" marR="0" marT="0" marB="0" anchor="b">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P4 06-04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20,00%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10,32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7.948.661,18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36.382.645,10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628711106"/>
                  </a:ext>
                </a:extLst>
              </a:tr>
              <a:tr h="97090">
                <a:tc>
                  <a:txBody>
                    <a:bodyPr/>
                    <a:lstStyle/>
                    <a:p>
                      <a:pPr algn="l" fontAlgn="b"/>
                      <a:r>
                        <a:rPr lang="es-CO" sz="700" b="0" i="0" u="none" strike="noStrike">
                          <a:solidFill>
                            <a:srgbClr val="000000"/>
                          </a:solidFill>
                          <a:effectLst/>
                          <a:latin typeface="Calibri" panose="020F0502020204030204" pitchFamily="34" charset="0"/>
                        </a:rPr>
                        <a:t>Residente de Interventoria Obra</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2,00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P5 04-03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7.169.619,35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328.168.115,87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872600549"/>
                  </a:ext>
                </a:extLst>
              </a:tr>
              <a:tr h="97090">
                <a:tc>
                  <a:txBody>
                    <a:bodyPr/>
                    <a:lstStyle/>
                    <a:p>
                      <a:pPr algn="l" fontAlgn="b"/>
                      <a:r>
                        <a:rPr lang="es-CO" sz="700" b="0" i="0" u="none" strike="noStrike">
                          <a:solidFill>
                            <a:srgbClr val="000000"/>
                          </a:solidFill>
                          <a:effectLst/>
                          <a:latin typeface="Calibri" panose="020F0502020204030204" pitchFamily="34" charset="0"/>
                        </a:rPr>
                        <a:t>Profesional de Seguridad Industrial</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P7 02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50,00%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25,80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4.836.551,37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55.344.707,71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116004290"/>
                  </a:ext>
                </a:extLst>
              </a:tr>
              <a:tr h="97090">
                <a:tc>
                  <a:txBody>
                    <a:bodyPr/>
                    <a:lstStyle/>
                    <a:p>
                      <a:pPr algn="l" fontAlgn="b"/>
                      <a:r>
                        <a:rPr lang="es-CO" sz="700" b="0" i="0" u="none" strike="noStrike">
                          <a:solidFill>
                            <a:srgbClr val="000000"/>
                          </a:solidFill>
                          <a:effectLst/>
                          <a:latin typeface="Calibri" panose="020F0502020204030204" pitchFamily="34" charset="0"/>
                        </a:rPr>
                        <a:t>Profesional Social</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P7 02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30,00%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15,48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4.836.551,37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33.206.824,63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783325374"/>
                  </a:ext>
                </a:extLst>
              </a:tr>
              <a:tr h="97090">
                <a:tc>
                  <a:txBody>
                    <a:bodyPr/>
                    <a:lstStyle/>
                    <a:p>
                      <a:pPr algn="l" fontAlgn="b"/>
                      <a:r>
                        <a:rPr lang="es-CO" sz="700" b="0" i="0" u="none" strike="noStrike">
                          <a:solidFill>
                            <a:srgbClr val="000000"/>
                          </a:solidFill>
                          <a:effectLst/>
                          <a:latin typeface="Calibri" panose="020F0502020204030204" pitchFamily="34" charset="0"/>
                        </a:rPr>
                        <a:t>Profesional Costos y Presupuestos</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P6 03-01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6.394.635,03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14.634.775,06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601273856"/>
                  </a:ext>
                </a:extLst>
              </a:tr>
              <a:tr h="97090">
                <a:tc>
                  <a:txBody>
                    <a:bodyPr/>
                    <a:lstStyle/>
                    <a:p>
                      <a:pPr algn="l" fontAlgn="b"/>
                      <a:r>
                        <a:rPr lang="es-CO" sz="700" b="0" i="0" u="none" strike="noStrike">
                          <a:solidFill>
                            <a:srgbClr val="000000"/>
                          </a:solidFill>
                          <a:effectLst/>
                          <a:latin typeface="Calibri" panose="020F0502020204030204" pitchFamily="34" charset="0"/>
                        </a:rPr>
                        <a:t>Ingeniero Mecánico</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P4 06-04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7.948.661,18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18.191.322,55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691580981"/>
                  </a:ext>
                </a:extLst>
              </a:tr>
              <a:tr h="97090">
                <a:tc>
                  <a:txBody>
                    <a:bodyPr/>
                    <a:lstStyle/>
                    <a:p>
                      <a:pPr algn="l" fontAlgn="b"/>
                      <a:r>
                        <a:rPr lang="es-CO" sz="700" b="0" i="0" u="none" strike="noStrike">
                          <a:solidFill>
                            <a:srgbClr val="000000"/>
                          </a:solidFill>
                          <a:effectLst/>
                          <a:latin typeface="Calibri" panose="020F0502020204030204" pitchFamily="34" charset="0"/>
                        </a:rPr>
                        <a:t>Arquitecto Diseñador</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P5 04-03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7.169.619,35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16.408.405,79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175788563"/>
                  </a:ext>
                </a:extLst>
              </a:tr>
              <a:tr h="97090">
                <a:tc>
                  <a:txBody>
                    <a:bodyPr/>
                    <a:lstStyle/>
                    <a:p>
                      <a:pPr algn="l" fontAlgn="b"/>
                      <a:r>
                        <a:rPr lang="es-CO" sz="700" b="0" i="0" u="none" strike="noStrike">
                          <a:solidFill>
                            <a:srgbClr val="000000"/>
                          </a:solidFill>
                          <a:effectLst/>
                          <a:latin typeface="Calibri" panose="020F0502020204030204" pitchFamily="34" charset="0"/>
                        </a:rPr>
                        <a:t>Especialista Estructural</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P4 06-04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7.948.661,18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18.191.322,55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272603304"/>
                  </a:ext>
                </a:extLst>
              </a:tr>
              <a:tr h="97090">
                <a:tc>
                  <a:txBody>
                    <a:bodyPr/>
                    <a:lstStyle/>
                    <a:p>
                      <a:pPr algn="l" fontAlgn="b"/>
                      <a:r>
                        <a:rPr lang="es-CO" sz="700" b="0" i="0" u="none" strike="noStrike">
                          <a:solidFill>
                            <a:srgbClr val="000000"/>
                          </a:solidFill>
                          <a:effectLst/>
                          <a:latin typeface="Calibri" panose="020F0502020204030204" pitchFamily="34" charset="0"/>
                        </a:rPr>
                        <a:t>Especialista Eléctrico</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P5 04-03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7.169.619,35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16.408.405,79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637809012"/>
                  </a:ext>
                </a:extLst>
              </a:tr>
              <a:tr h="97090">
                <a:tc>
                  <a:txBody>
                    <a:bodyPr/>
                    <a:lstStyle/>
                    <a:p>
                      <a:pPr algn="l" fontAlgn="b"/>
                      <a:r>
                        <a:rPr lang="es-CO" sz="700" b="0" i="0" u="none" strike="noStrike">
                          <a:solidFill>
                            <a:srgbClr val="000000"/>
                          </a:solidFill>
                          <a:effectLst/>
                          <a:latin typeface="Calibri" panose="020F0502020204030204" pitchFamily="34" charset="0"/>
                        </a:rPr>
                        <a:t>Especialista Hidráulico</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P5 04-03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7.169.619,35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16.408.405,79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815522472"/>
                  </a:ext>
                </a:extLst>
              </a:tr>
              <a:tr h="97090">
                <a:tc>
                  <a:txBody>
                    <a:bodyPr/>
                    <a:lstStyle/>
                    <a:p>
                      <a:pPr algn="l" fontAlgn="b"/>
                      <a:r>
                        <a:rPr lang="es-CO" sz="700" b="0" i="0" u="none" strike="noStrike">
                          <a:solidFill>
                            <a:srgbClr val="000000"/>
                          </a:solidFill>
                          <a:effectLst/>
                          <a:latin typeface="Calibri" panose="020F0502020204030204" pitchFamily="34" charset="0"/>
                        </a:rPr>
                        <a:t>Especialista en Patrimonio</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P5 04-03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7.169.619,35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16.408.405,79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233134275"/>
                  </a:ext>
                </a:extLst>
              </a:tr>
              <a:tr h="97090">
                <a:tc>
                  <a:txBody>
                    <a:bodyPr/>
                    <a:lstStyle/>
                    <a:p>
                      <a:pPr algn="l" fontAlgn="b"/>
                      <a:r>
                        <a:rPr lang="es-CO" sz="700" b="0" i="0" u="none" strike="noStrike">
                          <a:solidFill>
                            <a:srgbClr val="000000"/>
                          </a:solidFill>
                          <a:effectLst/>
                          <a:latin typeface="Calibri" panose="020F0502020204030204" pitchFamily="34" charset="0"/>
                        </a:rPr>
                        <a:t>Especialista Geotecnia</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P6 03-01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6.394.635,03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14.634.775,06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622349428"/>
                  </a:ext>
                </a:extLst>
              </a:tr>
              <a:tr h="97090">
                <a:tc>
                  <a:txBody>
                    <a:bodyPr/>
                    <a:lstStyle/>
                    <a:p>
                      <a:pPr algn="l" fontAlgn="b"/>
                      <a:r>
                        <a:rPr lang="es-CO" sz="700" b="0" i="0" u="none" strike="noStrike">
                          <a:solidFill>
                            <a:srgbClr val="000000"/>
                          </a:solidFill>
                          <a:effectLst/>
                          <a:latin typeface="Calibri" panose="020F0502020204030204" pitchFamily="34" charset="0"/>
                        </a:rPr>
                        <a:t>Especialista BIM</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P6 03-01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7,74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6.394.635,03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21.952.162,59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426769185"/>
                  </a:ext>
                </a:extLst>
              </a:tr>
              <a:tr h="97090">
                <a:tc>
                  <a:txBody>
                    <a:bodyPr/>
                    <a:lstStyle/>
                    <a:p>
                      <a:pPr algn="l" fontAlgn="b"/>
                      <a:r>
                        <a:rPr lang="es-CO" sz="700" b="0" i="0" u="none" strike="noStrike">
                          <a:solidFill>
                            <a:srgbClr val="000000"/>
                          </a:solidFill>
                          <a:effectLst/>
                          <a:latin typeface="Calibri" panose="020F0502020204030204" pitchFamily="34" charset="0"/>
                        </a:rPr>
                        <a:t>Profesional de Apoyo</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P7 02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7,74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4.836.551,37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16.603.412,31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4012251964"/>
                  </a:ext>
                </a:extLst>
              </a:tr>
              <a:tr h="97090">
                <a:tc>
                  <a:txBody>
                    <a:bodyPr/>
                    <a:lstStyle/>
                    <a:p>
                      <a:pPr algn="l" fontAlgn="b"/>
                      <a:r>
                        <a:rPr lang="es-CO" sz="700" b="0" i="0" u="none" strike="noStrike">
                          <a:solidFill>
                            <a:srgbClr val="000000"/>
                          </a:solidFill>
                          <a:effectLst/>
                          <a:latin typeface="Calibri" panose="020F0502020204030204" pitchFamily="34" charset="0"/>
                        </a:rPr>
                        <a:t>Residente Obra Acabados</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P5 04-03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70,00%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36,12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7.169.619,35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114.858.840,55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56816712"/>
                  </a:ext>
                </a:extLst>
              </a:tr>
              <a:tr h="97090">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5038061"/>
                  </a:ext>
                </a:extLst>
              </a:tr>
              <a:tr h="118235">
                <a:tc>
                  <a:txBody>
                    <a:bodyPr/>
                    <a:lstStyle/>
                    <a:p>
                      <a:pPr algn="l" fontAlgn="b"/>
                      <a:r>
                        <a:rPr lang="es-CO" sz="700" b="0" i="0" u="none" strike="noStrike">
                          <a:solidFill>
                            <a:srgbClr val="FFFFFF"/>
                          </a:solidFill>
                          <a:effectLst/>
                          <a:latin typeface="Calibri" panose="020F0502020204030204" pitchFamily="34" charset="0"/>
                        </a:rPr>
                        <a:t>PERSONAL TÉCNICO</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2,00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25.350.847,66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3703217984"/>
                  </a:ext>
                </a:extLst>
              </a:tr>
              <a:tr h="97090">
                <a:tc>
                  <a:txBody>
                    <a:bodyPr/>
                    <a:lstStyle/>
                    <a:p>
                      <a:pPr algn="l" fontAlgn="b"/>
                      <a:r>
                        <a:rPr lang="es-CO" sz="700" b="0" i="0" u="none" strike="noStrike">
                          <a:solidFill>
                            <a:srgbClr val="000000"/>
                          </a:solidFill>
                          <a:effectLst/>
                          <a:latin typeface="Calibri" panose="020F0502020204030204" pitchFamily="34" charset="0"/>
                        </a:rPr>
                        <a:t>Topógrafo</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5,16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1.399.840,79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3.203.678,55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558327240"/>
                  </a:ext>
                </a:extLst>
              </a:tr>
              <a:tr h="97090">
                <a:tc>
                  <a:txBody>
                    <a:bodyPr/>
                    <a:lstStyle/>
                    <a:p>
                      <a:pPr algn="l" fontAlgn="b"/>
                      <a:r>
                        <a:rPr lang="es-CO" sz="700" b="0" i="0" u="none" strike="noStrike">
                          <a:solidFill>
                            <a:srgbClr val="000000"/>
                          </a:solidFill>
                          <a:effectLst/>
                          <a:latin typeface="Calibri" panose="020F0502020204030204" pitchFamily="34" charset="0"/>
                        </a:rPr>
                        <a:t>Inspector</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700" b="0" i="0" u="none" strike="noStrike">
                          <a:solidFill>
                            <a:srgbClr val="000000"/>
                          </a:solidFill>
                          <a:effectLst/>
                          <a:latin typeface="Calibri" panose="020F0502020204030204" pitchFamily="34" charset="0"/>
                        </a:rPr>
                        <a:t>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700" b="0" i="0" u="none" strike="noStrike">
                          <a:solidFill>
                            <a:srgbClr val="000000"/>
                          </a:solidFill>
                          <a:effectLst/>
                          <a:latin typeface="Calibri" panose="020F0502020204030204" pitchFamily="34" charset="0"/>
                        </a:rPr>
                        <a:t>50,00%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25,80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1.935.432,05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1,91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22.147.169,11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771162851"/>
                  </a:ext>
                </a:extLst>
              </a:tr>
              <a:tr h="97090">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01486619"/>
                  </a:ext>
                </a:extLst>
              </a:tr>
              <a:tr h="97090">
                <a:tc>
                  <a:txBody>
                    <a:bodyPr/>
                    <a:lstStyle/>
                    <a:p>
                      <a:pPr algn="l" fontAlgn="b"/>
                      <a:r>
                        <a:rPr lang="es-CO" sz="700" b="0" i="0" u="none" strike="noStrike">
                          <a:solidFill>
                            <a:srgbClr val="FFFFFF"/>
                          </a:solidFill>
                          <a:effectLst/>
                          <a:latin typeface="Calibri" panose="020F0502020204030204" pitchFamily="34" charset="0"/>
                        </a:rPr>
                        <a:t>EQUIPOS-VEHICULOS-OTROS</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Semanas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Costo/Sem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779275040"/>
                  </a:ext>
                </a:extLst>
              </a:tr>
              <a:tr h="97090">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948165"/>
                  </a:ext>
                </a:extLst>
              </a:tr>
              <a:tr h="97090">
                <a:tc>
                  <a:txBody>
                    <a:bodyPr/>
                    <a:lstStyle/>
                    <a:p>
                      <a:pPr algn="l" fontAlgn="b"/>
                      <a:r>
                        <a:rPr lang="es-CO" sz="700" b="0" i="0" u="none" strike="noStrike">
                          <a:solidFill>
                            <a:srgbClr val="FFFFFF"/>
                          </a:solidFill>
                          <a:effectLst/>
                          <a:latin typeface="Calibri" panose="020F0502020204030204" pitchFamily="34" charset="0"/>
                        </a:rPr>
                        <a:t>TRAMITES Y LICENCIAS</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Unidad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V. Unitario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1.175.000,00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593463198"/>
                  </a:ext>
                </a:extLst>
              </a:tr>
              <a:tr h="194181">
                <a:tc>
                  <a:txBody>
                    <a:bodyPr/>
                    <a:lstStyle/>
                    <a:p>
                      <a:pPr algn="l" fontAlgn="b"/>
                      <a:r>
                        <a:rPr lang="es-MX" sz="700" b="0" i="0" u="none" strike="noStrike">
                          <a:solidFill>
                            <a:srgbClr val="000000"/>
                          </a:solidFill>
                          <a:effectLst/>
                          <a:latin typeface="Calibri" panose="020F0502020204030204" pitchFamily="34" charset="0"/>
                        </a:rPr>
                        <a:t>IMPLEMENTACION PROTOCOLO BIOSEGURIDAD para 20 trabajadores / mes</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0,50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s-CO" sz="700" b="0" i="0" u="none" strike="noStrike">
                          <a:solidFill>
                            <a:srgbClr val="000000"/>
                          </a:solidFill>
                          <a:effectLst/>
                          <a:latin typeface="Calibri" panose="020F050202020403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1.750.000,00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875.000,00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760410124"/>
                  </a:ext>
                </a:extLst>
              </a:tr>
              <a:tr h="97090">
                <a:tc>
                  <a:txBody>
                    <a:bodyPr/>
                    <a:lstStyle/>
                    <a:p>
                      <a:pPr algn="l" fontAlgn="b"/>
                      <a:r>
                        <a:rPr lang="es-CO" sz="700" b="0" i="0" u="none" strike="noStrike">
                          <a:solidFill>
                            <a:srgbClr val="000000"/>
                          </a:solidFill>
                          <a:effectLst/>
                          <a:latin typeface="Calibri" panose="020F0502020204030204" pitchFamily="34" charset="0"/>
                        </a:rPr>
                        <a:t>IMPLEMENTACIÓN PLAN SOCIAL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s-CO" sz="700" b="0" i="0" u="none" strike="noStrike">
                          <a:solidFill>
                            <a:srgbClr val="000000"/>
                          </a:solidFill>
                          <a:effectLst/>
                          <a:latin typeface="Calibri" panose="020F050202020403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300.000,00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300.000,00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924000103"/>
                  </a:ext>
                </a:extLst>
              </a:tr>
              <a:tr h="97090">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0559674"/>
                  </a:ext>
                </a:extLst>
              </a:tr>
              <a:tr h="97090">
                <a:tc>
                  <a:txBody>
                    <a:bodyPr/>
                    <a:lstStyle/>
                    <a:p>
                      <a:pPr algn="l" fontAlgn="b"/>
                      <a:r>
                        <a:rPr lang="es-CO" sz="700" b="0" i="0" u="none" strike="noStrike">
                          <a:solidFill>
                            <a:srgbClr val="FFFFFF"/>
                          </a:solidFill>
                          <a:effectLst/>
                          <a:latin typeface="Calibri" panose="020F0502020204030204" pitchFamily="34" charset="0"/>
                        </a:rPr>
                        <a:t>GASTOS VIAJE</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Unidad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V. Unitario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4.040.000,00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810131418"/>
                  </a:ext>
                </a:extLst>
              </a:tr>
              <a:tr h="97090">
                <a:tc>
                  <a:txBody>
                    <a:bodyPr/>
                    <a:lstStyle/>
                    <a:p>
                      <a:pPr algn="l" fontAlgn="b"/>
                      <a:r>
                        <a:rPr lang="es-CO" sz="700" b="0" i="0" u="none" strike="noStrike">
                          <a:solidFill>
                            <a:srgbClr val="000000"/>
                          </a:solidFill>
                          <a:effectLst/>
                          <a:latin typeface="Calibri" panose="020F0502020204030204" pitchFamily="34" charset="0"/>
                        </a:rPr>
                        <a:t>Aereo</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6,00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es-CO" sz="700" b="0" i="0" u="none" strike="noStrike">
                          <a:solidFill>
                            <a:srgbClr val="000000"/>
                          </a:solidFill>
                          <a:effectLst/>
                          <a:latin typeface="Calibri" panose="020F050202020403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300.000,00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1.800.000,00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527143569"/>
                  </a:ext>
                </a:extLst>
              </a:tr>
              <a:tr h="97090">
                <a:tc>
                  <a:txBody>
                    <a:bodyPr/>
                    <a:lstStyle/>
                    <a:p>
                      <a:pPr algn="l" fontAlgn="b"/>
                      <a:r>
                        <a:rPr lang="es-CO" sz="700" b="0" i="0" u="none" strike="noStrike">
                          <a:solidFill>
                            <a:srgbClr val="000000"/>
                          </a:solidFill>
                          <a:effectLst/>
                          <a:latin typeface="Calibri" panose="020F0502020204030204" pitchFamily="34" charset="0"/>
                        </a:rPr>
                        <a:t>Terrestre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s-CO" sz="700" b="0" i="0" u="none" strike="noStrike">
                          <a:solidFill>
                            <a:srgbClr val="000000"/>
                          </a:solidFill>
                          <a:effectLst/>
                          <a:latin typeface="Calibri" panose="020F050202020403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80.000,00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800.000,00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390134583"/>
                  </a:ext>
                </a:extLst>
              </a:tr>
              <a:tr h="97090">
                <a:tc>
                  <a:txBody>
                    <a:bodyPr/>
                    <a:lstStyle/>
                    <a:p>
                      <a:pPr algn="l" fontAlgn="b"/>
                      <a:r>
                        <a:rPr lang="es-CO" sz="700" b="0" i="0" u="none" strike="noStrike">
                          <a:solidFill>
                            <a:srgbClr val="000000"/>
                          </a:solidFill>
                          <a:effectLst/>
                          <a:latin typeface="Calibri" panose="020F0502020204030204" pitchFamily="34" charset="0"/>
                        </a:rPr>
                        <a:t>Hotel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8,00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s-CO" sz="700" b="0" i="0" u="none" strike="noStrike">
                          <a:solidFill>
                            <a:srgbClr val="000000"/>
                          </a:solidFill>
                          <a:effectLst/>
                          <a:latin typeface="Calibri" panose="020F0502020204030204" pitchFamily="34" charset="0"/>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700" b="0" i="0" u="none" strike="noStrike">
                          <a:solidFill>
                            <a:srgbClr val="000000"/>
                          </a:solidFill>
                          <a:effectLst/>
                          <a:latin typeface="Calibri" panose="020F0502020204030204" pitchFamily="34" charset="0"/>
                        </a:rPr>
                        <a:t>           180.000,00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1.440.000,00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865759651"/>
                  </a:ext>
                </a:extLst>
              </a:tr>
              <a:tr h="97090">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3676037"/>
                  </a:ext>
                </a:extLst>
              </a:tr>
              <a:tr h="97090">
                <a:tc>
                  <a:txBody>
                    <a:bodyPr/>
                    <a:lstStyle/>
                    <a:p>
                      <a:pPr algn="l" fontAlgn="b"/>
                      <a:r>
                        <a:rPr lang="es-CO" sz="700" b="0" i="0" u="none" strike="noStrike">
                          <a:solidFill>
                            <a:srgbClr val="FFFFFF"/>
                          </a:solidFill>
                          <a:effectLst/>
                          <a:latin typeface="Calibri" panose="020F0502020204030204" pitchFamily="34" charset="0"/>
                        </a:rPr>
                        <a:t>ENSAYOS/ANALISIS LAB.</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2.521.350,00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608765074"/>
                  </a:ext>
                </a:extLst>
              </a:tr>
              <a:tr h="97090">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936327"/>
                  </a:ext>
                </a:extLst>
              </a:tr>
              <a:tr h="97090">
                <a:tc>
                  <a:txBody>
                    <a:bodyPr/>
                    <a:lstStyle/>
                    <a:p>
                      <a:pPr algn="l" fontAlgn="b"/>
                      <a:r>
                        <a:rPr lang="es-CO" sz="700" b="0" i="0" u="none" strike="noStrike">
                          <a:solidFill>
                            <a:srgbClr val="FFFFFF"/>
                          </a:solidFill>
                          <a:effectLst/>
                          <a:latin typeface="Calibri" panose="020F0502020204030204" pitchFamily="34" charset="0"/>
                        </a:rPr>
                        <a:t>CAMPAMENTO</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108757933"/>
                  </a:ext>
                </a:extLst>
              </a:tr>
              <a:tr h="97090">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929479"/>
                  </a:ext>
                </a:extLst>
              </a:tr>
              <a:tr h="118235">
                <a:tc>
                  <a:txBody>
                    <a:bodyPr/>
                    <a:lstStyle/>
                    <a:p>
                      <a:pPr algn="l" fontAlgn="b"/>
                      <a:r>
                        <a:rPr lang="es-CO" sz="700" b="0" i="0" u="none" strike="noStrike">
                          <a:solidFill>
                            <a:srgbClr val="FFFFFF"/>
                          </a:solidFill>
                          <a:effectLst/>
                          <a:latin typeface="Calibri" panose="020F0502020204030204" pitchFamily="34" charset="0"/>
                        </a:rPr>
                        <a:t>COSTOS PERSONAL</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763.153.374,83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4211871624"/>
                  </a:ext>
                </a:extLst>
              </a:tr>
              <a:tr h="97090">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225353"/>
                  </a:ext>
                </a:extLst>
              </a:tr>
              <a:tr h="97090">
                <a:tc>
                  <a:txBody>
                    <a:bodyPr/>
                    <a:lstStyle/>
                    <a:p>
                      <a:pPr algn="l" fontAlgn="b"/>
                      <a:r>
                        <a:rPr lang="es-CO" sz="700" b="0" i="0" u="none" strike="noStrike">
                          <a:solidFill>
                            <a:srgbClr val="FFFFFF"/>
                          </a:solidFill>
                          <a:effectLst/>
                          <a:latin typeface="Calibri" panose="020F0502020204030204" pitchFamily="34" charset="0"/>
                        </a:rPr>
                        <a:t>COSTOS INDIRECTOS</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7.736.350,00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522378623"/>
                  </a:ext>
                </a:extLst>
              </a:tr>
              <a:tr h="97090">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01323707"/>
                  </a:ext>
                </a:extLst>
              </a:tr>
              <a:tr h="118235">
                <a:tc>
                  <a:txBody>
                    <a:bodyPr/>
                    <a:lstStyle/>
                    <a:p>
                      <a:pPr algn="l" fontAlgn="b"/>
                      <a:r>
                        <a:rPr lang="es-CO" sz="700" b="0" i="0" u="none" strike="noStrike">
                          <a:solidFill>
                            <a:srgbClr val="FFFFFF"/>
                          </a:solidFill>
                          <a:effectLst/>
                          <a:latin typeface="Calibri" panose="020F0502020204030204" pitchFamily="34" charset="0"/>
                        </a:rPr>
                        <a:t>COSTO ANTES DE IVA</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770.889.724,83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3944085001"/>
                  </a:ext>
                </a:extLst>
              </a:tr>
              <a:tr h="97090">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1216788"/>
                  </a:ext>
                </a:extLst>
              </a:tr>
              <a:tr h="118235">
                <a:tc>
                  <a:txBody>
                    <a:bodyPr/>
                    <a:lstStyle/>
                    <a:p>
                      <a:pPr algn="l" fontAlgn="b"/>
                      <a:r>
                        <a:rPr lang="es-CO" sz="700" b="0" i="0" u="none" strike="noStrike">
                          <a:solidFill>
                            <a:srgbClr val="FFFFFF"/>
                          </a:solidFill>
                          <a:effectLst/>
                          <a:latin typeface="Calibri" panose="020F0502020204030204" pitchFamily="34" charset="0"/>
                        </a:rPr>
                        <a:t>IVA</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r" fontAlgn="b"/>
                      <a:r>
                        <a:rPr lang="es-CO" sz="700" b="0" i="0" u="none" strike="noStrike">
                          <a:solidFill>
                            <a:srgbClr val="FFFFFF"/>
                          </a:solidFill>
                          <a:effectLst/>
                          <a:latin typeface="Calibri" panose="020F0502020204030204" pitchFamily="34" charset="0"/>
                        </a:rPr>
                        <a:t>19%</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146.469.047,72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3469389830"/>
                  </a:ext>
                </a:extLst>
              </a:tr>
              <a:tr h="97090">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7736050"/>
                  </a:ext>
                </a:extLst>
              </a:tr>
              <a:tr h="118235">
                <a:tc>
                  <a:txBody>
                    <a:bodyPr/>
                    <a:lstStyle/>
                    <a:p>
                      <a:pPr algn="l" fontAlgn="b"/>
                      <a:r>
                        <a:rPr lang="es-CO" sz="700" b="0" i="0" u="none" strike="noStrike">
                          <a:solidFill>
                            <a:srgbClr val="FFFFFF"/>
                          </a:solidFill>
                          <a:effectLst/>
                          <a:latin typeface="Calibri" panose="020F0502020204030204" pitchFamily="34" charset="0"/>
                        </a:rPr>
                        <a:t>VALOR TOTAL</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1" i="0" u="none" strike="noStrike">
                          <a:solidFill>
                            <a:srgbClr val="FFFFFF"/>
                          </a:solidFill>
                          <a:effectLst/>
                          <a:latin typeface="Calibri" panose="020F0502020204030204" pitchFamily="34" charset="0"/>
                        </a:rPr>
                        <a:t>             917.358.850,00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621110344"/>
                  </a:ext>
                </a:extLst>
              </a:tr>
              <a:tr h="97090">
                <a:tc gridSpan="9">
                  <a:txBody>
                    <a:bodyPr/>
                    <a:lstStyle/>
                    <a:p>
                      <a:pPr algn="l" fontAlgn="ctr"/>
                      <a:r>
                        <a:rPr lang="es-MX" sz="700" b="1" i="0" u="none" strike="noStrike">
                          <a:solidFill>
                            <a:srgbClr val="000000"/>
                          </a:solidFill>
                          <a:effectLst/>
                          <a:latin typeface="Calibri" panose="020F0502020204030204" pitchFamily="34" charset="0"/>
                        </a:rPr>
                        <a:t>novecientos dieciocho millones cuatrocientos mil cincuenta pesos mda/legal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929971198"/>
                  </a:ext>
                </a:extLst>
              </a:tr>
              <a:tr h="97090">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0983857"/>
                  </a:ext>
                </a:extLst>
              </a:tr>
              <a:tr h="118235">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ctr"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r" fontAlgn="b"/>
                      <a:r>
                        <a:rPr lang="es-CO" sz="700" b="1" i="0" u="none" strike="noStrike">
                          <a:solidFill>
                            <a:srgbClr val="FFFFFF"/>
                          </a:solidFill>
                          <a:effectLst/>
                          <a:latin typeface="Calibri" panose="020F0502020204030204" pitchFamily="34" charset="0"/>
                        </a:rPr>
                        <a:t> VALOR $/MES = </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700" b="1" i="0" u="none" strike="noStrike">
                          <a:solidFill>
                            <a:srgbClr val="FFFFFF"/>
                          </a:solidFill>
                          <a:effectLst/>
                          <a:latin typeface="Calibri" panose="020F0502020204030204" pitchFamily="34" charset="0"/>
                        </a:rPr>
                        <a:t>               76.446.570,83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529792770"/>
                  </a:ext>
                </a:extLst>
              </a:tr>
            </a:tbl>
          </a:graphicData>
        </a:graphic>
      </p:graphicFrame>
    </p:spTree>
    <p:extLst>
      <p:ext uri="{BB962C8B-B14F-4D97-AF65-F5344CB8AC3E}">
        <p14:creationId xmlns:p14="http://schemas.microsoft.com/office/powerpoint/2010/main" val="3337462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9">
            <a:extLst>
              <a:ext uri="{FF2B5EF4-FFF2-40B4-BE49-F238E27FC236}">
                <a16:creationId xmlns:a16="http://schemas.microsoft.com/office/drawing/2014/main" id="{EA64668C-4F76-40F3-9BFC-4885DF17E081}"/>
              </a:ext>
            </a:extLst>
          </p:cNvPr>
          <p:cNvSpPr/>
          <p:nvPr/>
        </p:nvSpPr>
        <p:spPr>
          <a:xfrm>
            <a:off x="233555" y="1096764"/>
            <a:ext cx="11822458" cy="56963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object 3">
            <a:extLst>
              <a:ext uri="{FF2B5EF4-FFF2-40B4-BE49-F238E27FC236}">
                <a16:creationId xmlns:a16="http://schemas.microsoft.com/office/drawing/2014/main" id="{6F46AA50-21BA-472D-9D55-CB5E84E80C05}"/>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Cali, Valle del Cauca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COMPLEJO SALOMIA BLOQUES 1, 9, 2 Y10</a:t>
            </a:r>
          </a:p>
          <a:p>
            <a:pPr marL="12700" lvl="0">
              <a:spcBef>
                <a:spcPts val="105"/>
              </a:spcBef>
              <a:defRPr/>
            </a:pPr>
            <a:r>
              <a:rPr lang="es-CO" sz="1200">
                <a:solidFill>
                  <a:srgbClr val="4471C4"/>
                </a:solidFill>
                <a:latin typeface="Arial"/>
                <a:cs typeface="Arial"/>
              </a:rPr>
              <a:t>Contratista de Diseño PAF-SENA-C-011-2021 – CONSORCIO DISEÑOS SENA 2021 </a:t>
            </a:r>
          </a:p>
          <a:p>
            <a:pPr marL="12700" lvl="0">
              <a:spcBef>
                <a:spcPts val="105"/>
              </a:spcBef>
              <a:defRPr/>
            </a:pPr>
            <a:r>
              <a:rPr lang="es-CO" sz="1200">
                <a:solidFill>
                  <a:srgbClr val="4471C4"/>
                </a:solidFill>
                <a:latin typeface="Arial"/>
                <a:cs typeface="Arial"/>
              </a:rPr>
              <a:t>Contratita Interventor PAF-SENA-I-059-2020– CONSORCIO KNIGHT</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6" name="CuadroTexto 5">
            <a:extLst>
              <a:ext uri="{FF2B5EF4-FFF2-40B4-BE49-F238E27FC236}">
                <a16:creationId xmlns:a16="http://schemas.microsoft.com/office/drawing/2014/main" id="{5BABD0AD-2B26-4021-8535-7D977817E31E}"/>
              </a:ext>
            </a:extLst>
          </p:cNvPr>
          <p:cNvSpPr txBox="1"/>
          <p:nvPr/>
        </p:nvSpPr>
        <p:spPr>
          <a:xfrm>
            <a:off x="286832" y="1195547"/>
            <a:ext cx="9113387" cy="307777"/>
          </a:xfrm>
          <a:prstGeom prst="rect">
            <a:avLst/>
          </a:prstGeom>
          <a:noFill/>
        </p:spPr>
        <p:txBody>
          <a:bodyPr wrap="square" lIns="91440" tIns="45720" rIns="91440" bIns="45720" anchor="t">
            <a:spAutoFit/>
          </a:bodyPr>
          <a:lstStyle/>
          <a:p>
            <a:pPr marL="285750" indent="-285750" algn="just">
              <a:buFont typeface="Arial" panose="020B0604020202020204" pitchFamily="34" charset="0"/>
              <a:buChar char="•"/>
              <a:defRPr/>
            </a:pPr>
            <a:r>
              <a:rPr lang="es-MX" sz="1400" b="1" u="sng">
                <a:ea typeface="+mn-lt"/>
                <a:cs typeface="+mn-lt"/>
              </a:rPr>
              <a:t>Proyección presupuestal interventoría cierre administrativo y liquidación:</a:t>
            </a:r>
            <a:endParaRPr lang="es-MX" sz="1400" b="1" u="sng">
              <a:highlight>
                <a:srgbClr val="00FFFF"/>
              </a:highlight>
              <a:ea typeface="+mn-lt"/>
              <a:cs typeface="+mn-lt"/>
            </a:endParaRPr>
          </a:p>
        </p:txBody>
      </p:sp>
      <p:graphicFrame>
        <p:nvGraphicFramePr>
          <p:cNvPr id="4" name="Tabla 3">
            <a:extLst>
              <a:ext uri="{FF2B5EF4-FFF2-40B4-BE49-F238E27FC236}">
                <a16:creationId xmlns:a16="http://schemas.microsoft.com/office/drawing/2014/main" id="{1421F092-9650-4344-9133-5B7B164F8201}"/>
              </a:ext>
            </a:extLst>
          </p:cNvPr>
          <p:cNvGraphicFramePr>
            <a:graphicFrameLocks noGrp="1"/>
          </p:cNvGraphicFramePr>
          <p:nvPr/>
        </p:nvGraphicFramePr>
        <p:xfrm>
          <a:off x="1672718" y="1602107"/>
          <a:ext cx="8944131" cy="4986363"/>
        </p:xfrm>
        <a:graphic>
          <a:graphicData uri="http://schemas.openxmlformats.org/drawingml/2006/table">
            <a:tbl>
              <a:tblPr/>
              <a:tblGrid>
                <a:gridCol w="2175430">
                  <a:extLst>
                    <a:ext uri="{9D8B030D-6E8A-4147-A177-3AD203B41FA5}">
                      <a16:colId xmlns:a16="http://schemas.microsoft.com/office/drawing/2014/main" val="1108896074"/>
                    </a:ext>
                  </a:extLst>
                </a:gridCol>
                <a:gridCol w="832879">
                  <a:extLst>
                    <a:ext uri="{9D8B030D-6E8A-4147-A177-3AD203B41FA5}">
                      <a16:colId xmlns:a16="http://schemas.microsoft.com/office/drawing/2014/main" val="3773087353"/>
                    </a:ext>
                  </a:extLst>
                </a:gridCol>
                <a:gridCol w="997592">
                  <a:extLst>
                    <a:ext uri="{9D8B030D-6E8A-4147-A177-3AD203B41FA5}">
                      <a16:colId xmlns:a16="http://schemas.microsoft.com/office/drawing/2014/main" val="4221808574"/>
                    </a:ext>
                  </a:extLst>
                </a:gridCol>
                <a:gridCol w="546966">
                  <a:extLst>
                    <a:ext uri="{9D8B030D-6E8A-4147-A177-3AD203B41FA5}">
                      <a16:colId xmlns:a16="http://schemas.microsoft.com/office/drawing/2014/main" val="2657532774"/>
                    </a:ext>
                  </a:extLst>
                </a:gridCol>
                <a:gridCol w="534536">
                  <a:extLst>
                    <a:ext uri="{9D8B030D-6E8A-4147-A177-3AD203B41FA5}">
                      <a16:colId xmlns:a16="http://schemas.microsoft.com/office/drawing/2014/main" val="4108888582"/>
                    </a:ext>
                  </a:extLst>
                </a:gridCol>
                <a:gridCol w="960298">
                  <a:extLst>
                    <a:ext uri="{9D8B030D-6E8A-4147-A177-3AD203B41FA5}">
                      <a16:colId xmlns:a16="http://schemas.microsoft.com/office/drawing/2014/main" val="4130219621"/>
                    </a:ext>
                  </a:extLst>
                </a:gridCol>
                <a:gridCol w="422655">
                  <a:extLst>
                    <a:ext uri="{9D8B030D-6E8A-4147-A177-3AD203B41FA5}">
                      <a16:colId xmlns:a16="http://schemas.microsoft.com/office/drawing/2014/main" val="855396702"/>
                    </a:ext>
                  </a:extLst>
                </a:gridCol>
                <a:gridCol w="1205810">
                  <a:extLst>
                    <a:ext uri="{9D8B030D-6E8A-4147-A177-3AD203B41FA5}">
                      <a16:colId xmlns:a16="http://schemas.microsoft.com/office/drawing/2014/main" val="3768832325"/>
                    </a:ext>
                  </a:extLst>
                </a:gridCol>
                <a:gridCol w="1267965">
                  <a:extLst>
                    <a:ext uri="{9D8B030D-6E8A-4147-A177-3AD203B41FA5}">
                      <a16:colId xmlns:a16="http://schemas.microsoft.com/office/drawing/2014/main" val="2075526160"/>
                    </a:ext>
                  </a:extLst>
                </a:gridCol>
              </a:tblGrid>
              <a:tr h="120402">
                <a:tc>
                  <a:txBody>
                    <a:bodyPr/>
                    <a:lstStyle/>
                    <a:p>
                      <a:pPr algn="l" fontAlgn="b"/>
                      <a:r>
                        <a:rPr lang="es-CO" sz="1000" b="0" i="0" u="none" strike="noStrike">
                          <a:solidFill>
                            <a:srgbClr val="FFFFFF"/>
                          </a:solidFill>
                          <a:effectLst/>
                          <a:latin typeface="Calibri" panose="020F0502020204030204" pitchFamily="34" charset="0"/>
                        </a:rPr>
                        <a:t>PLAZO:</a:t>
                      </a:r>
                    </a:p>
                  </a:txBody>
                  <a:tcPr marL="0" marR="0" marT="0" marB="0" anchor="b">
                    <a:lnL>
                      <a:noFill/>
                    </a:lnL>
                    <a:lnR>
                      <a:noFill/>
                    </a:lnR>
                    <a:lnT>
                      <a:noFill/>
                    </a:lnT>
                    <a:lnB>
                      <a:noFill/>
                    </a:lnB>
                    <a:solidFill>
                      <a:srgbClr val="4F81BD"/>
                    </a:solidFill>
                  </a:tcPr>
                </a:tc>
                <a:tc>
                  <a:txBody>
                    <a:bodyPr/>
                    <a:lstStyle/>
                    <a:p>
                      <a:pPr algn="l" fontAlgn="b"/>
                      <a:r>
                        <a:rPr lang="es-CO" sz="1000" b="0" i="0" u="none" strike="noStrike">
                          <a:solidFill>
                            <a:srgbClr val="000000"/>
                          </a:solidFill>
                          <a:effectLst/>
                          <a:latin typeface="Calibri" panose="020F0502020204030204" pitchFamily="34" charset="0"/>
                        </a:rPr>
                        <a:t>                  8,60 </a:t>
                      </a:r>
                    </a:p>
                  </a:txBody>
                  <a:tcPr marL="0" marR="0" marT="0" marB="0" anchor="b">
                    <a:lnL>
                      <a:noFill/>
                    </a:lnL>
                    <a:lnR>
                      <a:noFill/>
                    </a:lnR>
                    <a:lnT>
                      <a:noFill/>
                    </a:lnT>
                    <a:lnB>
                      <a:noFill/>
                    </a:lnB>
                    <a:solidFill>
                      <a:srgbClr val="DCE6F1"/>
                    </a:solidFill>
                  </a:tcPr>
                </a:tc>
                <a:tc>
                  <a:txBody>
                    <a:bodyPr/>
                    <a:lstStyle/>
                    <a:p>
                      <a:pPr algn="ctr" fontAlgn="b"/>
                      <a:r>
                        <a:rPr lang="es-CO" sz="1000" b="0" i="0" u="none" strike="noStrike">
                          <a:solidFill>
                            <a:srgbClr val="000000"/>
                          </a:solidFill>
                          <a:effectLst/>
                          <a:latin typeface="Calibri" panose="020F0502020204030204" pitchFamily="34" charset="0"/>
                        </a:rPr>
                        <a:t>SEMANAS</a:t>
                      </a:r>
                    </a:p>
                  </a:txBody>
                  <a:tcPr marL="0" marR="0" marT="0" marB="0" anchor="b">
                    <a:lnL>
                      <a:noFill/>
                    </a:lnL>
                    <a:lnR>
                      <a:noFill/>
                    </a:lnR>
                    <a:lnT>
                      <a:noFill/>
                    </a:lnT>
                    <a:lnB>
                      <a:noFill/>
                    </a:lnB>
                    <a:solidFill>
                      <a:srgbClr val="DCE6F1"/>
                    </a:solidFill>
                  </a:tcPr>
                </a:tc>
                <a:tc>
                  <a:txBody>
                    <a:bodyPr/>
                    <a:lstStyle/>
                    <a:p>
                      <a:pPr algn="l" fontAlgn="b"/>
                      <a:r>
                        <a:rPr lang="es-CO" sz="1000" b="0" i="0" u="none" strike="noStrike">
                          <a:solidFill>
                            <a:srgbClr val="000000"/>
                          </a:solidFill>
                          <a:effectLst/>
                          <a:latin typeface="Calibri" panose="020F0502020204030204" pitchFamily="34" charset="0"/>
                        </a:rPr>
                        <a:t>        2,00 </a:t>
                      </a:r>
                    </a:p>
                  </a:txBody>
                  <a:tcPr marL="0" marR="0" marT="0" marB="0" anchor="b">
                    <a:lnL>
                      <a:noFill/>
                    </a:lnL>
                    <a:lnR>
                      <a:noFill/>
                    </a:lnR>
                    <a:lnT>
                      <a:noFill/>
                    </a:lnT>
                    <a:lnB>
                      <a:noFill/>
                    </a:lnB>
                    <a:solidFill>
                      <a:srgbClr val="DCE6F1"/>
                    </a:solidFill>
                  </a:tcPr>
                </a:tc>
                <a:tc>
                  <a:txBody>
                    <a:bodyPr/>
                    <a:lstStyle/>
                    <a:p>
                      <a:pPr algn="l" fontAlgn="b"/>
                      <a:r>
                        <a:rPr lang="es-CO" sz="1000" b="0" i="0" u="none" strike="noStrike">
                          <a:solidFill>
                            <a:srgbClr val="000000"/>
                          </a:solidFill>
                          <a:effectLst/>
                          <a:latin typeface="Calibri" panose="020F0502020204030204" pitchFamily="34" charset="0"/>
                        </a:rPr>
                        <a:t> MESES </a:t>
                      </a:r>
                    </a:p>
                  </a:txBody>
                  <a:tcPr marL="0" marR="0" marT="0" marB="0" anchor="b">
                    <a:lnL>
                      <a:noFill/>
                    </a:lnL>
                    <a:lnR>
                      <a:noFill/>
                    </a:lnR>
                    <a:lnT>
                      <a:noFill/>
                    </a:lnT>
                    <a:lnB>
                      <a:noFill/>
                    </a:lnB>
                    <a:solidFill>
                      <a:srgbClr val="DCE6F1"/>
                    </a:solidFill>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a:noFill/>
                    </a:lnB>
                  </a:tcPr>
                </a:tc>
                <a:tc>
                  <a:txBody>
                    <a:bodyPr/>
                    <a:lstStyle/>
                    <a:p>
                      <a:pPr algn="r" fontAlgn="b"/>
                      <a:endParaRPr lang="es-CO" sz="900" b="1" i="0" u="none" strike="noStrike">
                        <a:effectLst/>
                        <a:latin typeface="Calibri" panose="020F050202020403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435485759"/>
                  </a:ext>
                </a:extLst>
              </a:tr>
              <a:tr h="120402">
                <a:tc>
                  <a:txBody>
                    <a:bodyPr/>
                    <a:lstStyle/>
                    <a:p>
                      <a:pPr algn="l" fontAlgn="b"/>
                      <a:endParaRPr lang="es-CO" sz="900" b="1" i="0" u="none" strike="noStrike">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s-CO" sz="900" b="0" i="0" u="none" strike="noStrike">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4452350"/>
                  </a:ext>
                </a:extLst>
              </a:tr>
              <a:tr h="211908">
                <a:tc>
                  <a:txBody>
                    <a:bodyPr/>
                    <a:lstStyle/>
                    <a:p>
                      <a:pPr algn="l" fontAlgn="b"/>
                      <a:r>
                        <a:rPr lang="es-CO" sz="1000" b="0" i="0" u="none" strike="noStrike">
                          <a:solidFill>
                            <a:srgbClr val="FFFFFF"/>
                          </a:solidFill>
                          <a:effectLst/>
                          <a:latin typeface="Calibri" panose="020F0502020204030204" pitchFamily="34" charset="0"/>
                        </a:rPr>
                        <a:t>PERSONAL PROFESIONAL</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2,00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23.539.371,78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519706977"/>
                  </a:ext>
                </a:extLst>
              </a:tr>
              <a:tr h="211908">
                <a:tc>
                  <a:txBody>
                    <a:bodyPr/>
                    <a:lstStyle/>
                    <a:p>
                      <a:pPr algn="ctr" fontAlgn="b"/>
                      <a:r>
                        <a:rPr lang="es-CO" sz="1000" b="0" i="0" u="none" strike="noStrike">
                          <a:solidFill>
                            <a:srgbClr val="FFFFFF"/>
                          </a:solidFill>
                          <a:effectLst/>
                          <a:latin typeface="Calibri" panose="020F0502020204030204" pitchFamily="34" charset="0"/>
                        </a:rPr>
                        <a:t>CARGO</a:t>
                      </a:r>
                    </a:p>
                  </a:txBody>
                  <a:tcPr marL="0" marR="0" marT="0"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CANTIDAD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CATEGORÍA</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(Hom-Sem)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COSTO/MES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FM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VALOR PARCIAL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900" b="1" i="0" u="none" strike="noStrike">
                          <a:effectLst/>
                          <a:latin typeface="Calibri" panose="020F0502020204030204" pitchFamily="34" charset="0"/>
                        </a:rPr>
                        <a:t> </a:t>
                      </a:r>
                    </a:p>
                  </a:txBody>
                  <a:tcPr marL="0" marR="0" marT="0" marB="0" anchor="b">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58935427"/>
                  </a:ext>
                </a:extLst>
              </a:tr>
              <a:tr h="120402">
                <a:tc>
                  <a:txBody>
                    <a:bodyPr/>
                    <a:lstStyle/>
                    <a:p>
                      <a:pPr algn="l" fontAlgn="b"/>
                      <a:r>
                        <a:rPr lang="es-CO" sz="1000" b="0" i="0" u="none" strike="noStrike">
                          <a:solidFill>
                            <a:srgbClr val="000000"/>
                          </a:solidFill>
                          <a:effectLst/>
                          <a:latin typeface="Calibri" panose="020F0502020204030204" pitchFamily="34" charset="0"/>
                        </a:rPr>
                        <a:t>Director de Interventoría</a:t>
                      </a:r>
                    </a:p>
                  </a:txBody>
                  <a:tcPr marL="0" marR="0" marT="0" marB="0" anchor="b">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10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1000" b="0" i="0" u="none" strike="noStrike">
                          <a:solidFill>
                            <a:srgbClr val="000000"/>
                          </a:solidFill>
                          <a:effectLst/>
                          <a:latin typeface="Calibri" panose="020F0502020204030204" pitchFamily="34" charset="0"/>
                        </a:rPr>
                        <a:t>P4 06-04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900" b="0" i="0" u="none" strike="noStrike">
                          <a:solidFill>
                            <a:srgbClr val="000000"/>
                          </a:solidFill>
                          <a:effectLst/>
                          <a:latin typeface="Calibri" panose="020F0502020204030204" pitchFamily="34" charset="0"/>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Calibri" panose="020F0502020204030204" pitchFamily="34" charset="0"/>
                        </a:rPr>
                        <a:t>        0,86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900" b="0" i="0" u="none" strike="noStrike">
                          <a:solidFill>
                            <a:srgbClr val="000000"/>
                          </a:solidFill>
                          <a:effectLst/>
                          <a:latin typeface="Calibri" panose="020F0502020204030204" pitchFamily="34" charset="0"/>
                        </a:rPr>
                        <a:t>       7.948.661,18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2,09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3.322.546,96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36887352"/>
                  </a:ext>
                </a:extLst>
              </a:tr>
              <a:tr h="120402">
                <a:tc>
                  <a:txBody>
                    <a:bodyPr/>
                    <a:lstStyle/>
                    <a:p>
                      <a:pPr algn="l" fontAlgn="b"/>
                      <a:r>
                        <a:rPr lang="es-CO" sz="1000" b="0" i="0" u="none" strike="noStrike">
                          <a:solidFill>
                            <a:srgbClr val="000000"/>
                          </a:solidFill>
                          <a:effectLst/>
                          <a:latin typeface="Calibri" panose="020F0502020204030204" pitchFamily="34" charset="0"/>
                        </a:rPr>
                        <a:t>Profesional de Apoyo</a:t>
                      </a: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1000" b="0" i="0" u="none" strike="noStrike">
                          <a:solidFill>
                            <a:srgbClr val="000000"/>
                          </a:solidFill>
                          <a:effectLst/>
                          <a:latin typeface="Calibri" panose="020F0502020204030204" pitchFamily="34" charset="0"/>
                        </a:rPr>
                        <a:t>                  1,00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ctr" fontAlgn="b"/>
                      <a:r>
                        <a:rPr lang="es-CO" sz="1000" b="0" i="0" u="none" strike="noStrike">
                          <a:solidFill>
                            <a:srgbClr val="000000"/>
                          </a:solidFill>
                          <a:effectLst/>
                          <a:latin typeface="Calibri" panose="020F0502020204030204" pitchFamily="34" charset="0"/>
                        </a:rPr>
                        <a:t>P7 02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r" fontAlgn="b"/>
                      <a:r>
                        <a:rPr lang="es-CO" sz="900" b="0" i="0" u="none" strike="noStrike">
                          <a:solidFill>
                            <a:srgbClr val="000000"/>
                          </a:solidFill>
                          <a:effectLst/>
                          <a:latin typeface="Calibri" panose="020F0502020204030204" pitchFamily="34" charset="0"/>
                        </a:rPr>
                        <a:t>100,00%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Calibri" panose="020F0502020204030204" pitchFamily="34" charset="0"/>
                        </a:rPr>
                        <a:t>        8,60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b"/>
                      <a:r>
                        <a:rPr lang="es-CO" sz="900" b="0" i="0" u="none" strike="noStrike">
                          <a:solidFill>
                            <a:srgbClr val="000000"/>
                          </a:solidFill>
                          <a:effectLst/>
                          <a:latin typeface="Calibri" panose="020F0502020204030204" pitchFamily="34" charset="0"/>
                        </a:rPr>
                        <a:t>       4.836.551,37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2,09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20.216.824,81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5783511"/>
                  </a:ext>
                </a:extLst>
              </a:tr>
              <a:tr h="120402">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22561182"/>
                  </a:ext>
                </a:extLst>
              </a:tr>
              <a:tr h="120402">
                <a:tc>
                  <a:txBody>
                    <a:bodyPr/>
                    <a:lstStyle/>
                    <a:p>
                      <a:pPr algn="l" fontAlgn="b"/>
                      <a:r>
                        <a:rPr lang="es-CO" sz="1000" b="0" i="0" u="none" strike="noStrike">
                          <a:solidFill>
                            <a:srgbClr val="FFFFFF"/>
                          </a:solidFill>
                          <a:effectLst/>
                          <a:latin typeface="Calibri" panose="020F0502020204030204" pitchFamily="34" charset="0"/>
                        </a:rPr>
                        <a:t>PERSONAL TÉCNICO</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184287651"/>
                  </a:ext>
                </a:extLst>
              </a:tr>
              <a:tr h="120402">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979811"/>
                  </a:ext>
                </a:extLst>
              </a:tr>
              <a:tr h="120402">
                <a:tc>
                  <a:txBody>
                    <a:bodyPr/>
                    <a:lstStyle/>
                    <a:p>
                      <a:pPr algn="l" fontAlgn="b"/>
                      <a:r>
                        <a:rPr lang="es-CO" sz="1000" b="0" i="0" u="none" strike="noStrike">
                          <a:solidFill>
                            <a:srgbClr val="FFFFFF"/>
                          </a:solidFill>
                          <a:effectLst/>
                          <a:latin typeface="Calibri" panose="020F0502020204030204" pitchFamily="34" charset="0"/>
                        </a:rPr>
                        <a:t>EQUIPOS-VEHICULOS-OTROS</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Semanas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Costo/Sem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3842627744"/>
                  </a:ext>
                </a:extLst>
              </a:tr>
              <a:tr h="120402">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8903759"/>
                  </a:ext>
                </a:extLst>
              </a:tr>
              <a:tr h="120402">
                <a:tc>
                  <a:txBody>
                    <a:bodyPr/>
                    <a:lstStyle/>
                    <a:p>
                      <a:pPr algn="l" fontAlgn="b"/>
                      <a:r>
                        <a:rPr lang="es-CO" sz="1000" b="0" i="0" u="none" strike="noStrike">
                          <a:solidFill>
                            <a:srgbClr val="FFFFFF"/>
                          </a:solidFill>
                          <a:effectLst/>
                          <a:latin typeface="Calibri" panose="020F0502020204030204" pitchFamily="34" charset="0"/>
                        </a:rPr>
                        <a:t>TRAMITES Y LICENCIAS</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Unidad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V. Unitario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223669591"/>
                  </a:ext>
                </a:extLst>
              </a:tr>
              <a:tr h="132442">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9546791"/>
                  </a:ext>
                </a:extLst>
              </a:tr>
              <a:tr h="120402">
                <a:tc>
                  <a:txBody>
                    <a:bodyPr/>
                    <a:lstStyle/>
                    <a:p>
                      <a:pPr algn="l" fontAlgn="b"/>
                      <a:r>
                        <a:rPr lang="es-CO" sz="1000" b="0" i="0" u="none" strike="noStrike">
                          <a:solidFill>
                            <a:srgbClr val="FFFFFF"/>
                          </a:solidFill>
                          <a:effectLst/>
                          <a:latin typeface="Calibri" panose="020F0502020204030204" pitchFamily="34" charset="0"/>
                        </a:rPr>
                        <a:t>GASTOS VIAJE</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Unidad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V. Unitario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588309830"/>
                  </a:ext>
                </a:extLst>
              </a:tr>
              <a:tr h="108362">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900" b="0" i="0" u="none" strike="noStrike">
                          <a:solidFill>
                            <a:srgbClr val="000000"/>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4069959"/>
                  </a:ext>
                </a:extLst>
              </a:tr>
              <a:tr h="126422">
                <a:tc>
                  <a:txBody>
                    <a:bodyPr/>
                    <a:lstStyle/>
                    <a:p>
                      <a:pPr algn="l" fontAlgn="b"/>
                      <a:r>
                        <a:rPr lang="es-CO" sz="1000" b="0" i="0" u="none" strike="noStrike">
                          <a:solidFill>
                            <a:srgbClr val="FFFFFF"/>
                          </a:solidFill>
                          <a:effectLst/>
                          <a:latin typeface="Calibri" panose="020F0502020204030204" pitchFamily="34" charset="0"/>
                        </a:rPr>
                        <a:t>ENSAYOS/ANALISIS LAB.</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3649588370"/>
                  </a:ext>
                </a:extLst>
              </a:tr>
              <a:tr h="126422">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1100168"/>
                  </a:ext>
                </a:extLst>
              </a:tr>
              <a:tr h="126422">
                <a:tc>
                  <a:txBody>
                    <a:bodyPr/>
                    <a:lstStyle/>
                    <a:p>
                      <a:pPr algn="l" fontAlgn="b"/>
                      <a:r>
                        <a:rPr lang="es-CO" sz="1000" b="0" i="0" u="none" strike="noStrike">
                          <a:solidFill>
                            <a:srgbClr val="FFFFFF"/>
                          </a:solidFill>
                          <a:effectLst/>
                          <a:latin typeface="Calibri" panose="020F0502020204030204" pitchFamily="34" charset="0"/>
                        </a:rPr>
                        <a:t>CAMPAMENTO</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4077073386"/>
                  </a:ext>
                </a:extLst>
              </a:tr>
              <a:tr h="132442">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3253060"/>
                  </a:ext>
                </a:extLst>
              </a:tr>
              <a:tr h="211908">
                <a:tc>
                  <a:txBody>
                    <a:bodyPr/>
                    <a:lstStyle/>
                    <a:p>
                      <a:pPr algn="l" fontAlgn="b"/>
                      <a:r>
                        <a:rPr lang="es-CO" sz="1000" b="0" i="0" u="none" strike="noStrike">
                          <a:solidFill>
                            <a:srgbClr val="FFFFFF"/>
                          </a:solidFill>
                          <a:effectLst/>
                          <a:latin typeface="Calibri" panose="020F0502020204030204" pitchFamily="34" charset="0"/>
                        </a:rPr>
                        <a:t>COSTOS PERSONAL</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23.539.371,78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1171768726"/>
                  </a:ext>
                </a:extLst>
              </a:tr>
              <a:tr h="120402">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9470203"/>
                  </a:ext>
                </a:extLst>
              </a:tr>
              <a:tr h="126422">
                <a:tc>
                  <a:txBody>
                    <a:bodyPr/>
                    <a:lstStyle/>
                    <a:p>
                      <a:pPr algn="l" fontAlgn="b"/>
                      <a:r>
                        <a:rPr lang="es-CO" sz="1000" b="0" i="0" u="none" strike="noStrike">
                          <a:solidFill>
                            <a:srgbClr val="FFFFFF"/>
                          </a:solidFill>
                          <a:effectLst/>
                          <a:latin typeface="Calibri" panose="020F0502020204030204" pitchFamily="34" charset="0"/>
                        </a:rPr>
                        <a:t>COSTOS INDIRECTOS</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4195542541"/>
                  </a:ext>
                </a:extLst>
              </a:tr>
              <a:tr h="126422">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3272279"/>
                  </a:ext>
                </a:extLst>
              </a:tr>
              <a:tr h="211908">
                <a:tc>
                  <a:txBody>
                    <a:bodyPr/>
                    <a:lstStyle/>
                    <a:p>
                      <a:pPr algn="l" fontAlgn="b"/>
                      <a:r>
                        <a:rPr lang="es-CO" sz="1000" b="0" i="0" u="none" strike="noStrike">
                          <a:solidFill>
                            <a:srgbClr val="FFFFFF"/>
                          </a:solidFill>
                          <a:effectLst/>
                          <a:latin typeface="Calibri" panose="020F0502020204030204" pitchFamily="34" charset="0"/>
                        </a:rPr>
                        <a:t>COSTO ANTES DE IVA</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23.539.371,78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980841047"/>
                  </a:ext>
                </a:extLst>
              </a:tr>
              <a:tr h="126422">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1"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39330361"/>
                  </a:ext>
                </a:extLst>
              </a:tr>
              <a:tr h="162543">
                <a:tc>
                  <a:txBody>
                    <a:bodyPr/>
                    <a:lstStyle/>
                    <a:p>
                      <a:pPr algn="l" fontAlgn="b"/>
                      <a:r>
                        <a:rPr lang="es-CO" sz="1000" b="0" i="0" u="none" strike="noStrike">
                          <a:solidFill>
                            <a:srgbClr val="FFFFFF"/>
                          </a:solidFill>
                          <a:effectLst/>
                          <a:latin typeface="Calibri" panose="020F0502020204030204" pitchFamily="34" charset="0"/>
                        </a:rPr>
                        <a:t>IVA</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r" fontAlgn="b"/>
                      <a:r>
                        <a:rPr lang="es-CO" sz="1000" b="0" i="0" u="none" strike="noStrike">
                          <a:solidFill>
                            <a:srgbClr val="FFFFFF"/>
                          </a:solidFill>
                          <a:effectLst/>
                          <a:latin typeface="Calibri" panose="020F0502020204030204" pitchFamily="34" charset="0"/>
                        </a:rPr>
                        <a:t>19%</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4.472.480,64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157208656"/>
                  </a:ext>
                </a:extLst>
              </a:tr>
              <a:tr h="126422">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2521173"/>
                  </a:ext>
                </a:extLst>
              </a:tr>
              <a:tr h="211908">
                <a:tc>
                  <a:txBody>
                    <a:bodyPr/>
                    <a:lstStyle/>
                    <a:p>
                      <a:pPr algn="l" fontAlgn="b"/>
                      <a:r>
                        <a:rPr lang="es-CO" sz="1000" b="0" i="0" u="none" strike="noStrike">
                          <a:solidFill>
                            <a:srgbClr val="FFFFFF"/>
                          </a:solidFill>
                          <a:effectLst/>
                          <a:latin typeface="Calibri" panose="020F0502020204030204" pitchFamily="34" charset="0"/>
                        </a:rPr>
                        <a:t>VALOR TOTAL</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0" i="0" u="none" strike="noStrike">
                          <a:solidFill>
                            <a:srgbClr val="FFFFFF"/>
                          </a:solidFill>
                          <a:effectLst/>
                          <a:latin typeface="Calibri" panose="020F050202020403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1" i="0" u="none" strike="noStrike">
                          <a:solidFill>
                            <a:srgbClr val="FFFFFF"/>
                          </a:solidFill>
                          <a:effectLst/>
                          <a:latin typeface="Calibri" panose="020F0502020204030204" pitchFamily="34" charset="0"/>
                        </a:rPr>
                        <a:t>               28.011.850,00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742709984"/>
                  </a:ext>
                </a:extLst>
              </a:tr>
              <a:tr h="105954">
                <a:tc gridSpan="9">
                  <a:txBody>
                    <a:bodyPr/>
                    <a:lstStyle/>
                    <a:p>
                      <a:pPr algn="l" fontAlgn="ctr"/>
                      <a:r>
                        <a:rPr lang="es-MX" sz="1000" b="1" i="0" u="none" strike="noStrike">
                          <a:solidFill>
                            <a:srgbClr val="000000"/>
                          </a:solidFill>
                          <a:effectLst/>
                          <a:latin typeface="Calibri" panose="020F0502020204030204" pitchFamily="34" charset="0"/>
                        </a:rPr>
                        <a:t>veintiocho millones once mil ochocientos cincuenta pesos mda/legal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098934665"/>
                  </a:ext>
                </a:extLst>
              </a:tr>
              <a:tr h="108362">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0534384"/>
                  </a:ext>
                </a:extLst>
              </a:tr>
              <a:tr h="211908">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ctr"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tcPr>
                </a:tc>
                <a:tc>
                  <a:txBody>
                    <a:bodyPr/>
                    <a:lstStyle/>
                    <a:p>
                      <a:pPr algn="l" fontAlgn="b"/>
                      <a:endParaRPr lang="es-CO" sz="900" b="0" i="0" u="none" strike="noStrike">
                        <a:solidFill>
                          <a:srgbClr val="000000"/>
                        </a:solidFill>
                        <a:effectLst/>
                        <a:latin typeface="Calibri" panose="020F0502020204030204"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r" fontAlgn="b"/>
                      <a:r>
                        <a:rPr lang="es-CO" sz="1000" b="1" i="0" u="none" strike="noStrike">
                          <a:solidFill>
                            <a:srgbClr val="FFFFFF"/>
                          </a:solidFill>
                          <a:effectLst/>
                          <a:latin typeface="Calibri" panose="020F0502020204030204" pitchFamily="34" charset="0"/>
                        </a:rPr>
                        <a:t> VALOR $/MES = </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l" fontAlgn="b"/>
                      <a:r>
                        <a:rPr lang="es-CO" sz="1000" b="1" i="0" u="none" strike="noStrike">
                          <a:solidFill>
                            <a:srgbClr val="FFFFFF"/>
                          </a:solidFill>
                          <a:effectLst/>
                          <a:latin typeface="Calibri" panose="020F0502020204030204" pitchFamily="34" charset="0"/>
                        </a:rPr>
                        <a:t>               14.005.925,00 </a:t>
                      </a: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val="2448153675"/>
                  </a:ext>
                </a:extLst>
              </a:tr>
            </a:tbl>
          </a:graphicData>
        </a:graphic>
      </p:graphicFrame>
    </p:spTree>
    <p:extLst>
      <p:ext uri="{BB962C8B-B14F-4D97-AF65-F5344CB8AC3E}">
        <p14:creationId xmlns:p14="http://schemas.microsoft.com/office/powerpoint/2010/main" val="2786507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19">
            <a:extLst>
              <a:ext uri="{FF2B5EF4-FFF2-40B4-BE49-F238E27FC236}">
                <a16:creationId xmlns:a16="http://schemas.microsoft.com/office/drawing/2014/main" id="{EA64668C-4F76-40F3-9BFC-4885DF17E081}"/>
              </a:ext>
            </a:extLst>
          </p:cNvPr>
          <p:cNvSpPr/>
          <p:nvPr/>
        </p:nvSpPr>
        <p:spPr>
          <a:xfrm>
            <a:off x="233555" y="1096764"/>
            <a:ext cx="11822458" cy="56963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object 3">
            <a:extLst>
              <a:ext uri="{FF2B5EF4-FFF2-40B4-BE49-F238E27FC236}">
                <a16:creationId xmlns:a16="http://schemas.microsoft.com/office/drawing/2014/main" id="{6F46AA50-21BA-472D-9D55-CB5E84E80C05}"/>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Cali, Valle del Cauca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COMPLEJO SALOMIA BLOQUES 1, 9, 2 Y10</a:t>
            </a:r>
          </a:p>
          <a:p>
            <a:pPr marL="12700" lvl="0">
              <a:spcBef>
                <a:spcPts val="105"/>
              </a:spcBef>
              <a:defRPr/>
            </a:pPr>
            <a:r>
              <a:rPr lang="es-CO" sz="1200">
                <a:solidFill>
                  <a:srgbClr val="4471C4"/>
                </a:solidFill>
                <a:latin typeface="Arial"/>
                <a:cs typeface="Arial"/>
              </a:rPr>
              <a:t>Contratista de Diseño PAF-SENA-C-011-2021 – CONSORCIO DISEÑOS SENA 2021 </a:t>
            </a:r>
          </a:p>
          <a:p>
            <a:pPr marL="12700" lvl="0">
              <a:spcBef>
                <a:spcPts val="105"/>
              </a:spcBef>
              <a:defRPr/>
            </a:pPr>
            <a:r>
              <a:rPr lang="es-CO" sz="1200">
                <a:solidFill>
                  <a:srgbClr val="4471C4"/>
                </a:solidFill>
                <a:latin typeface="Arial"/>
                <a:cs typeface="Arial"/>
              </a:rPr>
              <a:t>Contratita Interventor PAF-SENA-I-059-2020– CONSORCIO KNIGHT</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5" name="CuadroTexto 4">
            <a:extLst>
              <a:ext uri="{FF2B5EF4-FFF2-40B4-BE49-F238E27FC236}">
                <a16:creationId xmlns:a16="http://schemas.microsoft.com/office/drawing/2014/main" id="{011914F5-2FAA-4C94-9032-C85FAAE431A4}"/>
              </a:ext>
            </a:extLst>
          </p:cNvPr>
          <p:cNvSpPr txBox="1"/>
          <p:nvPr/>
        </p:nvSpPr>
        <p:spPr>
          <a:xfrm>
            <a:off x="286832" y="1195547"/>
            <a:ext cx="9113387" cy="307777"/>
          </a:xfrm>
          <a:prstGeom prst="rect">
            <a:avLst/>
          </a:prstGeom>
          <a:noFill/>
        </p:spPr>
        <p:txBody>
          <a:bodyPr wrap="square" lIns="91440" tIns="45720" rIns="91440" bIns="45720" anchor="t">
            <a:spAutoFit/>
          </a:bodyPr>
          <a:lstStyle/>
          <a:p>
            <a:pPr marL="285750" indent="-285750" algn="just">
              <a:buFont typeface="Arial" panose="020B0604020202020204" pitchFamily="34" charset="0"/>
              <a:buChar char="•"/>
              <a:defRPr/>
            </a:pPr>
            <a:r>
              <a:rPr lang="es-MX" sz="1400" b="1" u="sng">
                <a:ea typeface="+mn-lt"/>
                <a:cs typeface="+mn-lt"/>
              </a:rPr>
              <a:t>Proyección de Cronograma de ejecución etapa 1 y 2:</a:t>
            </a:r>
            <a:endParaRPr lang="es-MX" sz="1400" b="1" u="sng">
              <a:highlight>
                <a:srgbClr val="00FFFF"/>
              </a:highlight>
              <a:ea typeface="+mn-lt"/>
              <a:cs typeface="+mn-lt"/>
            </a:endParaRPr>
          </a:p>
        </p:txBody>
      </p:sp>
      <p:graphicFrame>
        <p:nvGraphicFramePr>
          <p:cNvPr id="34" name="Tabla 33">
            <a:extLst>
              <a:ext uri="{FF2B5EF4-FFF2-40B4-BE49-F238E27FC236}">
                <a16:creationId xmlns:a16="http://schemas.microsoft.com/office/drawing/2014/main" id="{0D67CF2D-E436-4071-8694-A6395129A7A4}"/>
              </a:ext>
            </a:extLst>
          </p:cNvPr>
          <p:cNvGraphicFramePr>
            <a:graphicFrameLocks noGrp="1"/>
          </p:cNvGraphicFramePr>
          <p:nvPr>
            <p:extLst>
              <p:ext uri="{D42A27DB-BD31-4B8C-83A1-F6EECF244321}">
                <p14:modId xmlns:p14="http://schemas.microsoft.com/office/powerpoint/2010/main" val="320564182"/>
              </p:ext>
            </p:extLst>
          </p:nvPr>
        </p:nvGraphicFramePr>
        <p:xfrm>
          <a:off x="357380" y="2124947"/>
          <a:ext cx="11644163" cy="2880360"/>
        </p:xfrm>
        <a:graphic>
          <a:graphicData uri="http://schemas.openxmlformats.org/drawingml/2006/table">
            <a:tbl>
              <a:tblPr/>
              <a:tblGrid>
                <a:gridCol w="2077204">
                  <a:extLst>
                    <a:ext uri="{9D8B030D-6E8A-4147-A177-3AD203B41FA5}">
                      <a16:colId xmlns:a16="http://schemas.microsoft.com/office/drawing/2014/main" val="4060864340"/>
                    </a:ext>
                  </a:extLst>
                </a:gridCol>
                <a:gridCol w="35274">
                  <a:extLst>
                    <a:ext uri="{9D8B030D-6E8A-4147-A177-3AD203B41FA5}">
                      <a16:colId xmlns:a16="http://schemas.microsoft.com/office/drawing/2014/main" val="3322386483"/>
                    </a:ext>
                  </a:extLst>
                </a:gridCol>
                <a:gridCol w="58789">
                  <a:extLst>
                    <a:ext uri="{9D8B030D-6E8A-4147-A177-3AD203B41FA5}">
                      <a16:colId xmlns:a16="http://schemas.microsoft.com/office/drawing/2014/main" val="4292933625"/>
                    </a:ext>
                  </a:extLst>
                </a:gridCol>
                <a:gridCol w="58789">
                  <a:extLst>
                    <a:ext uri="{9D8B030D-6E8A-4147-A177-3AD203B41FA5}">
                      <a16:colId xmlns:a16="http://schemas.microsoft.com/office/drawing/2014/main" val="3041671945"/>
                    </a:ext>
                  </a:extLst>
                </a:gridCol>
                <a:gridCol w="58789">
                  <a:extLst>
                    <a:ext uri="{9D8B030D-6E8A-4147-A177-3AD203B41FA5}">
                      <a16:colId xmlns:a16="http://schemas.microsoft.com/office/drawing/2014/main" val="1441073355"/>
                    </a:ext>
                  </a:extLst>
                </a:gridCol>
                <a:gridCol w="58789">
                  <a:extLst>
                    <a:ext uri="{9D8B030D-6E8A-4147-A177-3AD203B41FA5}">
                      <a16:colId xmlns:a16="http://schemas.microsoft.com/office/drawing/2014/main" val="11864594"/>
                    </a:ext>
                  </a:extLst>
                </a:gridCol>
                <a:gridCol w="58789">
                  <a:extLst>
                    <a:ext uri="{9D8B030D-6E8A-4147-A177-3AD203B41FA5}">
                      <a16:colId xmlns:a16="http://schemas.microsoft.com/office/drawing/2014/main" val="4275682900"/>
                    </a:ext>
                  </a:extLst>
                </a:gridCol>
                <a:gridCol w="58789">
                  <a:extLst>
                    <a:ext uri="{9D8B030D-6E8A-4147-A177-3AD203B41FA5}">
                      <a16:colId xmlns:a16="http://schemas.microsoft.com/office/drawing/2014/main" val="1601885045"/>
                    </a:ext>
                  </a:extLst>
                </a:gridCol>
                <a:gridCol w="58789">
                  <a:extLst>
                    <a:ext uri="{9D8B030D-6E8A-4147-A177-3AD203B41FA5}">
                      <a16:colId xmlns:a16="http://schemas.microsoft.com/office/drawing/2014/main" val="1026554386"/>
                    </a:ext>
                  </a:extLst>
                </a:gridCol>
                <a:gridCol w="58789">
                  <a:extLst>
                    <a:ext uri="{9D8B030D-6E8A-4147-A177-3AD203B41FA5}">
                      <a16:colId xmlns:a16="http://schemas.microsoft.com/office/drawing/2014/main" val="1756708375"/>
                    </a:ext>
                  </a:extLst>
                </a:gridCol>
                <a:gridCol w="58789">
                  <a:extLst>
                    <a:ext uri="{9D8B030D-6E8A-4147-A177-3AD203B41FA5}">
                      <a16:colId xmlns:a16="http://schemas.microsoft.com/office/drawing/2014/main" val="3919385688"/>
                    </a:ext>
                  </a:extLst>
                </a:gridCol>
                <a:gridCol w="58789">
                  <a:extLst>
                    <a:ext uri="{9D8B030D-6E8A-4147-A177-3AD203B41FA5}">
                      <a16:colId xmlns:a16="http://schemas.microsoft.com/office/drawing/2014/main" val="3457477255"/>
                    </a:ext>
                  </a:extLst>
                </a:gridCol>
                <a:gridCol w="58789">
                  <a:extLst>
                    <a:ext uri="{9D8B030D-6E8A-4147-A177-3AD203B41FA5}">
                      <a16:colId xmlns:a16="http://schemas.microsoft.com/office/drawing/2014/main" val="3615279299"/>
                    </a:ext>
                  </a:extLst>
                </a:gridCol>
                <a:gridCol w="58789">
                  <a:extLst>
                    <a:ext uri="{9D8B030D-6E8A-4147-A177-3AD203B41FA5}">
                      <a16:colId xmlns:a16="http://schemas.microsoft.com/office/drawing/2014/main" val="3371246627"/>
                    </a:ext>
                  </a:extLst>
                </a:gridCol>
                <a:gridCol w="58789">
                  <a:extLst>
                    <a:ext uri="{9D8B030D-6E8A-4147-A177-3AD203B41FA5}">
                      <a16:colId xmlns:a16="http://schemas.microsoft.com/office/drawing/2014/main" val="645231655"/>
                    </a:ext>
                  </a:extLst>
                </a:gridCol>
                <a:gridCol w="58789">
                  <a:extLst>
                    <a:ext uri="{9D8B030D-6E8A-4147-A177-3AD203B41FA5}">
                      <a16:colId xmlns:a16="http://schemas.microsoft.com/office/drawing/2014/main" val="2196045214"/>
                    </a:ext>
                  </a:extLst>
                </a:gridCol>
                <a:gridCol w="58789">
                  <a:extLst>
                    <a:ext uri="{9D8B030D-6E8A-4147-A177-3AD203B41FA5}">
                      <a16:colId xmlns:a16="http://schemas.microsoft.com/office/drawing/2014/main" val="665284965"/>
                    </a:ext>
                  </a:extLst>
                </a:gridCol>
                <a:gridCol w="58789">
                  <a:extLst>
                    <a:ext uri="{9D8B030D-6E8A-4147-A177-3AD203B41FA5}">
                      <a16:colId xmlns:a16="http://schemas.microsoft.com/office/drawing/2014/main" val="453251366"/>
                    </a:ext>
                  </a:extLst>
                </a:gridCol>
                <a:gridCol w="58789">
                  <a:extLst>
                    <a:ext uri="{9D8B030D-6E8A-4147-A177-3AD203B41FA5}">
                      <a16:colId xmlns:a16="http://schemas.microsoft.com/office/drawing/2014/main" val="1714699133"/>
                    </a:ext>
                  </a:extLst>
                </a:gridCol>
                <a:gridCol w="58789">
                  <a:extLst>
                    <a:ext uri="{9D8B030D-6E8A-4147-A177-3AD203B41FA5}">
                      <a16:colId xmlns:a16="http://schemas.microsoft.com/office/drawing/2014/main" val="2608554469"/>
                    </a:ext>
                  </a:extLst>
                </a:gridCol>
                <a:gridCol w="58789">
                  <a:extLst>
                    <a:ext uri="{9D8B030D-6E8A-4147-A177-3AD203B41FA5}">
                      <a16:colId xmlns:a16="http://schemas.microsoft.com/office/drawing/2014/main" val="1071263302"/>
                    </a:ext>
                  </a:extLst>
                </a:gridCol>
                <a:gridCol w="58789">
                  <a:extLst>
                    <a:ext uri="{9D8B030D-6E8A-4147-A177-3AD203B41FA5}">
                      <a16:colId xmlns:a16="http://schemas.microsoft.com/office/drawing/2014/main" val="1177272589"/>
                    </a:ext>
                  </a:extLst>
                </a:gridCol>
                <a:gridCol w="58789">
                  <a:extLst>
                    <a:ext uri="{9D8B030D-6E8A-4147-A177-3AD203B41FA5}">
                      <a16:colId xmlns:a16="http://schemas.microsoft.com/office/drawing/2014/main" val="736615618"/>
                    </a:ext>
                  </a:extLst>
                </a:gridCol>
                <a:gridCol w="58789">
                  <a:extLst>
                    <a:ext uri="{9D8B030D-6E8A-4147-A177-3AD203B41FA5}">
                      <a16:colId xmlns:a16="http://schemas.microsoft.com/office/drawing/2014/main" val="3764121307"/>
                    </a:ext>
                  </a:extLst>
                </a:gridCol>
                <a:gridCol w="58789">
                  <a:extLst>
                    <a:ext uri="{9D8B030D-6E8A-4147-A177-3AD203B41FA5}">
                      <a16:colId xmlns:a16="http://schemas.microsoft.com/office/drawing/2014/main" val="2337918278"/>
                    </a:ext>
                  </a:extLst>
                </a:gridCol>
                <a:gridCol w="58789">
                  <a:extLst>
                    <a:ext uri="{9D8B030D-6E8A-4147-A177-3AD203B41FA5}">
                      <a16:colId xmlns:a16="http://schemas.microsoft.com/office/drawing/2014/main" val="1409650034"/>
                    </a:ext>
                  </a:extLst>
                </a:gridCol>
                <a:gridCol w="58789">
                  <a:extLst>
                    <a:ext uri="{9D8B030D-6E8A-4147-A177-3AD203B41FA5}">
                      <a16:colId xmlns:a16="http://schemas.microsoft.com/office/drawing/2014/main" val="604770109"/>
                    </a:ext>
                  </a:extLst>
                </a:gridCol>
                <a:gridCol w="58789">
                  <a:extLst>
                    <a:ext uri="{9D8B030D-6E8A-4147-A177-3AD203B41FA5}">
                      <a16:colId xmlns:a16="http://schemas.microsoft.com/office/drawing/2014/main" val="3417862029"/>
                    </a:ext>
                  </a:extLst>
                </a:gridCol>
                <a:gridCol w="58789">
                  <a:extLst>
                    <a:ext uri="{9D8B030D-6E8A-4147-A177-3AD203B41FA5}">
                      <a16:colId xmlns:a16="http://schemas.microsoft.com/office/drawing/2014/main" val="3524055752"/>
                    </a:ext>
                  </a:extLst>
                </a:gridCol>
                <a:gridCol w="58789">
                  <a:extLst>
                    <a:ext uri="{9D8B030D-6E8A-4147-A177-3AD203B41FA5}">
                      <a16:colId xmlns:a16="http://schemas.microsoft.com/office/drawing/2014/main" val="3148431766"/>
                    </a:ext>
                  </a:extLst>
                </a:gridCol>
                <a:gridCol w="58789">
                  <a:extLst>
                    <a:ext uri="{9D8B030D-6E8A-4147-A177-3AD203B41FA5}">
                      <a16:colId xmlns:a16="http://schemas.microsoft.com/office/drawing/2014/main" val="3668540063"/>
                    </a:ext>
                  </a:extLst>
                </a:gridCol>
                <a:gridCol w="58789">
                  <a:extLst>
                    <a:ext uri="{9D8B030D-6E8A-4147-A177-3AD203B41FA5}">
                      <a16:colId xmlns:a16="http://schemas.microsoft.com/office/drawing/2014/main" val="2815726489"/>
                    </a:ext>
                  </a:extLst>
                </a:gridCol>
                <a:gridCol w="58789">
                  <a:extLst>
                    <a:ext uri="{9D8B030D-6E8A-4147-A177-3AD203B41FA5}">
                      <a16:colId xmlns:a16="http://schemas.microsoft.com/office/drawing/2014/main" val="1473073095"/>
                    </a:ext>
                  </a:extLst>
                </a:gridCol>
                <a:gridCol w="58789">
                  <a:extLst>
                    <a:ext uri="{9D8B030D-6E8A-4147-A177-3AD203B41FA5}">
                      <a16:colId xmlns:a16="http://schemas.microsoft.com/office/drawing/2014/main" val="3735903699"/>
                    </a:ext>
                  </a:extLst>
                </a:gridCol>
                <a:gridCol w="58789">
                  <a:extLst>
                    <a:ext uri="{9D8B030D-6E8A-4147-A177-3AD203B41FA5}">
                      <a16:colId xmlns:a16="http://schemas.microsoft.com/office/drawing/2014/main" val="3526455698"/>
                    </a:ext>
                  </a:extLst>
                </a:gridCol>
                <a:gridCol w="58789">
                  <a:extLst>
                    <a:ext uri="{9D8B030D-6E8A-4147-A177-3AD203B41FA5}">
                      <a16:colId xmlns:a16="http://schemas.microsoft.com/office/drawing/2014/main" val="1438955312"/>
                    </a:ext>
                  </a:extLst>
                </a:gridCol>
                <a:gridCol w="58789">
                  <a:extLst>
                    <a:ext uri="{9D8B030D-6E8A-4147-A177-3AD203B41FA5}">
                      <a16:colId xmlns:a16="http://schemas.microsoft.com/office/drawing/2014/main" val="908732775"/>
                    </a:ext>
                  </a:extLst>
                </a:gridCol>
                <a:gridCol w="58789">
                  <a:extLst>
                    <a:ext uri="{9D8B030D-6E8A-4147-A177-3AD203B41FA5}">
                      <a16:colId xmlns:a16="http://schemas.microsoft.com/office/drawing/2014/main" val="1212450544"/>
                    </a:ext>
                  </a:extLst>
                </a:gridCol>
                <a:gridCol w="58789">
                  <a:extLst>
                    <a:ext uri="{9D8B030D-6E8A-4147-A177-3AD203B41FA5}">
                      <a16:colId xmlns:a16="http://schemas.microsoft.com/office/drawing/2014/main" val="1515572481"/>
                    </a:ext>
                  </a:extLst>
                </a:gridCol>
                <a:gridCol w="58789">
                  <a:extLst>
                    <a:ext uri="{9D8B030D-6E8A-4147-A177-3AD203B41FA5}">
                      <a16:colId xmlns:a16="http://schemas.microsoft.com/office/drawing/2014/main" val="3285385476"/>
                    </a:ext>
                  </a:extLst>
                </a:gridCol>
                <a:gridCol w="58789">
                  <a:extLst>
                    <a:ext uri="{9D8B030D-6E8A-4147-A177-3AD203B41FA5}">
                      <a16:colId xmlns:a16="http://schemas.microsoft.com/office/drawing/2014/main" val="3103649724"/>
                    </a:ext>
                  </a:extLst>
                </a:gridCol>
                <a:gridCol w="58789">
                  <a:extLst>
                    <a:ext uri="{9D8B030D-6E8A-4147-A177-3AD203B41FA5}">
                      <a16:colId xmlns:a16="http://schemas.microsoft.com/office/drawing/2014/main" val="3701549176"/>
                    </a:ext>
                  </a:extLst>
                </a:gridCol>
                <a:gridCol w="58789">
                  <a:extLst>
                    <a:ext uri="{9D8B030D-6E8A-4147-A177-3AD203B41FA5}">
                      <a16:colId xmlns:a16="http://schemas.microsoft.com/office/drawing/2014/main" val="2110279403"/>
                    </a:ext>
                  </a:extLst>
                </a:gridCol>
                <a:gridCol w="58789">
                  <a:extLst>
                    <a:ext uri="{9D8B030D-6E8A-4147-A177-3AD203B41FA5}">
                      <a16:colId xmlns:a16="http://schemas.microsoft.com/office/drawing/2014/main" val="3715639325"/>
                    </a:ext>
                  </a:extLst>
                </a:gridCol>
                <a:gridCol w="58789">
                  <a:extLst>
                    <a:ext uri="{9D8B030D-6E8A-4147-A177-3AD203B41FA5}">
                      <a16:colId xmlns:a16="http://schemas.microsoft.com/office/drawing/2014/main" val="1611341692"/>
                    </a:ext>
                  </a:extLst>
                </a:gridCol>
                <a:gridCol w="58789">
                  <a:extLst>
                    <a:ext uri="{9D8B030D-6E8A-4147-A177-3AD203B41FA5}">
                      <a16:colId xmlns:a16="http://schemas.microsoft.com/office/drawing/2014/main" val="608609421"/>
                    </a:ext>
                  </a:extLst>
                </a:gridCol>
                <a:gridCol w="58789">
                  <a:extLst>
                    <a:ext uri="{9D8B030D-6E8A-4147-A177-3AD203B41FA5}">
                      <a16:colId xmlns:a16="http://schemas.microsoft.com/office/drawing/2014/main" val="3397106929"/>
                    </a:ext>
                  </a:extLst>
                </a:gridCol>
                <a:gridCol w="58789">
                  <a:extLst>
                    <a:ext uri="{9D8B030D-6E8A-4147-A177-3AD203B41FA5}">
                      <a16:colId xmlns:a16="http://schemas.microsoft.com/office/drawing/2014/main" val="4222809333"/>
                    </a:ext>
                  </a:extLst>
                </a:gridCol>
                <a:gridCol w="58789">
                  <a:extLst>
                    <a:ext uri="{9D8B030D-6E8A-4147-A177-3AD203B41FA5}">
                      <a16:colId xmlns:a16="http://schemas.microsoft.com/office/drawing/2014/main" val="2930199972"/>
                    </a:ext>
                  </a:extLst>
                </a:gridCol>
                <a:gridCol w="58789">
                  <a:extLst>
                    <a:ext uri="{9D8B030D-6E8A-4147-A177-3AD203B41FA5}">
                      <a16:colId xmlns:a16="http://schemas.microsoft.com/office/drawing/2014/main" val="2571633982"/>
                    </a:ext>
                  </a:extLst>
                </a:gridCol>
                <a:gridCol w="58789">
                  <a:extLst>
                    <a:ext uri="{9D8B030D-6E8A-4147-A177-3AD203B41FA5}">
                      <a16:colId xmlns:a16="http://schemas.microsoft.com/office/drawing/2014/main" val="1161462812"/>
                    </a:ext>
                  </a:extLst>
                </a:gridCol>
                <a:gridCol w="58789">
                  <a:extLst>
                    <a:ext uri="{9D8B030D-6E8A-4147-A177-3AD203B41FA5}">
                      <a16:colId xmlns:a16="http://schemas.microsoft.com/office/drawing/2014/main" val="3281237978"/>
                    </a:ext>
                  </a:extLst>
                </a:gridCol>
                <a:gridCol w="58789">
                  <a:extLst>
                    <a:ext uri="{9D8B030D-6E8A-4147-A177-3AD203B41FA5}">
                      <a16:colId xmlns:a16="http://schemas.microsoft.com/office/drawing/2014/main" val="2036280140"/>
                    </a:ext>
                  </a:extLst>
                </a:gridCol>
                <a:gridCol w="58789">
                  <a:extLst>
                    <a:ext uri="{9D8B030D-6E8A-4147-A177-3AD203B41FA5}">
                      <a16:colId xmlns:a16="http://schemas.microsoft.com/office/drawing/2014/main" val="1107064833"/>
                    </a:ext>
                  </a:extLst>
                </a:gridCol>
                <a:gridCol w="54870">
                  <a:extLst>
                    <a:ext uri="{9D8B030D-6E8A-4147-A177-3AD203B41FA5}">
                      <a16:colId xmlns:a16="http://schemas.microsoft.com/office/drawing/2014/main" val="1632020247"/>
                    </a:ext>
                  </a:extLst>
                </a:gridCol>
                <a:gridCol w="54870">
                  <a:extLst>
                    <a:ext uri="{9D8B030D-6E8A-4147-A177-3AD203B41FA5}">
                      <a16:colId xmlns:a16="http://schemas.microsoft.com/office/drawing/2014/main" val="720397404"/>
                    </a:ext>
                  </a:extLst>
                </a:gridCol>
                <a:gridCol w="54870">
                  <a:extLst>
                    <a:ext uri="{9D8B030D-6E8A-4147-A177-3AD203B41FA5}">
                      <a16:colId xmlns:a16="http://schemas.microsoft.com/office/drawing/2014/main" val="1754129114"/>
                    </a:ext>
                  </a:extLst>
                </a:gridCol>
                <a:gridCol w="54870">
                  <a:extLst>
                    <a:ext uri="{9D8B030D-6E8A-4147-A177-3AD203B41FA5}">
                      <a16:colId xmlns:a16="http://schemas.microsoft.com/office/drawing/2014/main" val="270748438"/>
                    </a:ext>
                  </a:extLst>
                </a:gridCol>
                <a:gridCol w="54870">
                  <a:extLst>
                    <a:ext uri="{9D8B030D-6E8A-4147-A177-3AD203B41FA5}">
                      <a16:colId xmlns:a16="http://schemas.microsoft.com/office/drawing/2014/main" val="962765563"/>
                    </a:ext>
                  </a:extLst>
                </a:gridCol>
                <a:gridCol w="54870">
                  <a:extLst>
                    <a:ext uri="{9D8B030D-6E8A-4147-A177-3AD203B41FA5}">
                      <a16:colId xmlns:a16="http://schemas.microsoft.com/office/drawing/2014/main" val="1210431382"/>
                    </a:ext>
                  </a:extLst>
                </a:gridCol>
                <a:gridCol w="54870">
                  <a:extLst>
                    <a:ext uri="{9D8B030D-6E8A-4147-A177-3AD203B41FA5}">
                      <a16:colId xmlns:a16="http://schemas.microsoft.com/office/drawing/2014/main" val="2690478786"/>
                    </a:ext>
                  </a:extLst>
                </a:gridCol>
                <a:gridCol w="54870">
                  <a:extLst>
                    <a:ext uri="{9D8B030D-6E8A-4147-A177-3AD203B41FA5}">
                      <a16:colId xmlns:a16="http://schemas.microsoft.com/office/drawing/2014/main" val="3258399779"/>
                    </a:ext>
                  </a:extLst>
                </a:gridCol>
                <a:gridCol w="54870">
                  <a:extLst>
                    <a:ext uri="{9D8B030D-6E8A-4147-A177-3AD203B41FA5}">
                      <a16:colId xmlns:a16="http://schemas.microsoft.com/office/drawing/2014/main" val="1394572973"/>
                    </a:ext>
                  </a:extLst>
                </a:gridCol>
                <a:gridCol w="50950">
                  <a:extLst>
                    <a:ext uri="{9D8B030D-6E8A-4147-A177-3AD203B41FA5}">
                      <a16:colId xmlns:a16="http://schemas.microsoft.com/office/drawing/2014/main" val="606125208"/>
                    </a:ext>
                  </a:extLst>
                </a:gridCol>
                <a:gridCol w="50950">
                  <a:extLst>
                    <a:ext uri="{9D8B030D-6E8A-4147-A177-3AD203B41FA5}">
                      <a16:colId xmlns:a16="http://schemas.microsoft.com/office/drawing/2014/main" val="769272887"/>
                    </a:ext>
                  </a:extLst>
                </a:gridCol>
                <a:gridCol w="50950">
                  <a:extLst>
                    <a:ext uri="{9D8B030D-6E8A-4147-A177-3AD203B41FA5}">
                      <a16:colId xmlns:a16="http://schemas.microsoft.com/office/drawing/2014/main" val="2511431992"/>
                    </a:ext>
                  </a:extLst>
                </a:gridCol>
                <a:gridCol w="50950">
                  <a:extLst>
                    <a:ext uri="{9D8B030D-6E8A-4147-A177-3AD203B41FA5}">
                      <a16:colId xmlns:a16="http://schemas.microsoft.com/office/drawing/2014/main" val="801185686"/>
                    </a:ext>
                  </a:extLst>
                </a:gridCol>
                <a:gridCol w="50950">
                  <a:extLst>
                    <a:ext uri="{9D8B030D-6E8A-4147-A177-3AD203B41FA5}">
                      <a16:colId xmlns:a16="http://schemas.microsoft.com/office/drawing/2014/main" val="2162929452"/>
                    </a:ext>
                  </a:extLst>
                </a:gridCol>
                <a:gridCol w="50950">
                  <a:extLst>
                    <a:ext uri="{9D8B030D-6E8A-4147-A177-3AD203B41FA5}">
                      <a16:colId xmlns:a16="http://schemas.microsoft.com/office/drawing/2014/main" val="1881612662"/>
                    </a:ext>
                  </a:extLst>
                </a:gridCol>
                <a:gridCol w="50950">
                  <a:extLst>
                    <a:ext uri="{9D8B030D-6E8A-4147-A177-3AD203B41FA5}">
                      <a16:colId xmlns:a16="http://schemas.microsoft.com/office/drawing/2014/main" val="2592980066"/>
                    </a:ext>
                  </a:extLst>
                </a:gridCol>
                <a:gridCol w="49970">
                  <a:extLst>
                    <a:ext uri="{9D8B030D-6E8A-4147-A177-3AD203B41FA5}">
                      <a16:colId xmlns:a16="http://schemas.microsoft.com/office/drawing/2014/main" val="4031843948"/>
                    </a:ext>
                  </a:extLst>
                </a:gridCol>
                <a:gridCol w="49970">
                  <a:extLst>
                    <a:ext uri="{9D8B030D-6E8A-4147-A177-3AD203B41FA5}">
                      <a16:colId xmlns:a16="http://schemas.microsoft.com/office/drawing/2014/main" val="3975274105"/>
                    </a:ext>
                  </a:extLst>
                </a:gridCol>
                <a:gridCol w="49970">
                  <a:extLst>
                    <a:ext uri="{9D8B030D-6E8A-4147-A177-3AD203B41FA5}">
                      <a16:colId xmlns:a16="http://schemas.microsoft.com/office/drawing/2014/main" val="4110432519"/>
                    </a:ext>
                  </a:extLst>
                </a:gridCol>
                <a:gridCol w="49970">
                  <a:extLst>
                    <a:ext uri="{9D8B030D-6E8A-4147-A177-3AD203B41FA5}">
                      <a16:colId xmlns:a16="http://schemas.microsoft.com/office/drawing/2014/main" val="1826565694"/>
                    </a:ext>
                  </a:extLst>
                </a:gridCol>
                <a:gridCol w="49970">
                  <a:extLst>
                    <a:ext uri="{9D8B030D-6E8A-4147-A177-3AD203B41FA5}">
                      <a16:colId xmlns:a16="http://schemas.microsoft.com/office/drawing/2014/main" val="2223673632"/>
                    </a:ext>
                  </a:extLst>
                </a:gridCol>
                <a:gridCol w="49970">
                  <a:extLst>
                    <a:ext uri="{9D8B030D-6E8A-4147-A177-3AD203B41FA5}">
                      <a16:colId xmlns:a16="http://schemas.microsoft.com/office/drawing/2014/main" val="3193987775"/>
                    </a:ext>
                  </a:extLst>
                </a:gridCol>
                <a:gridCol w="49970">
                  <a:extLst>
                    <a:ext uri="{9D8B030D-6E8A-4147-A177-3AD203B41FA5}">
                      <a16:colId xmlns:a16="http://schemas.microsoft.com/office/drawing/2014/main" val="3265497461"/>
                    </a:ext>
                  </a:extLst>
                </a:gridCol>
                <a:gridCol w="49970">
                  <a:extLst>
                    <a:ext uri="{9D8B030D-6E8A-4147-A177-3AD203B41FA5}">
                      <a16:colId xmlns:a16="http://schemas.microsoft.com/office/drawing/2014/main" val="1209249364"/>
                    </a:ext>
                  </a:extLst>
                </a:gridCol>
                <a:gridCol w="50950">
                  <a:extLst>
                    <a:ext uri="{9D8B030D-6E8A-4147-A177-3AD203B41FA5}">
                      <a16:colId xmlns:a16="http://schemas.microsoft.com/office/drawing/2014/main" val="3061177638"/>
                    </a:ext>
                  </a:extLst>
                </a:gridCol>
                <a:gridCol w="50950">
                  <a:extLst>
                    <a:ext uri="{9D8B030D-6E8A-4147-A177-3AD203B41FA5}">
                      <a16:colId xmlns:a16="http://schemas.microsoft.com/office/drawing/2014/main" val="3820913464"/>
                    </a:ext>
                  </a:extLst>
                </a:gridCol>
                <a:gridCol w="50950">
                  <a:extLst>
                    <a:ext uri="{9D8B030D-6E8A-4147-A177-3AD203B41FA5}">
                      <a16:colId xmlns:a16="http://schemas.microsoft.com/office/drawing/2014/main" val="3373766069"/>
                    </a:ext>
                  </a:extLst>
                </a:gridCol>
                <a:gridCol w="50950">
                  <a:extLst>
                    <a:ext uri="{9D8B030D-6E8A-4147-A177-3AD203B41FA5}">
                      <a16:colId xmlns:a16="http://schemas.microsoft.com/office/drawing/2014/main" val="307569666"/>
                    </a:ext>
                  </a:extLst>
                </a:gridCol>
                <a:gridCol w="55850">
                  <a:extLst>
                    <a:ext uri="{9D8B030D-6E8A-4147-A177-3AD203B41FA5}">
                      <a16:colId xmlns:a16="http://schemas.microsoft.com/office/drawing/2014/main" val="1345072626"/>
                    </a:ext>
                  </a:extLst>
                </a:gridCol>
                <a:gridCol w="55850">
                  <a:extLst>
                    <a:ext uri="{9D8B030D-6E8A-4147-A177-3AD203B41FA5}">
                      <a16:colId xmlns:a16="http://schemas.microsoft.com/office/drawing/2014/main" val="3935316211"/>
                    </a:ext>
                  </a:extLst>
                </a:gridCol>
                <a:gridCol w="55850">
                  <a:extLst>
                    <a:ext uri="{9D8B030D-6E8A-4147-A177-3AD203B41FA5}">
                      <a16:colId xmlns:a16="http://schemas.microsoft.com/office/drawing/2014/main" val="205966013"/>
                    </a:ext>
                  </a:extLst>
                </a:gridCol>
                <a:gridCol w="55850">
                  <a:extLst>
                    <a:ext uri="{9D8B030D-6E8A-4147-A177-3AD203B41FA5}">
                      <a16:colId xmlns:a16="http://schemas.microsoft.com/office/drawing/2014/main" val="3259286816"/>
                    </a:ext>
                  </a:extLst>
                </a:gridCol>
                <a:gridCol w="55850">
                  <a:extLst>
                    <a:ext uri="{9D8B030D-6E8A-4147-A177-3AD203B41FA5}">
                      <a16:colId xmlns:a16="http://schemas.microsoft.com/office/drawing/2014/main" val="2595206154"/>
                    </a:ext>
                  </a:extLst>
                </a:gridCol>
                <a:gridCol w="55850">
                  <a:extLst>
                    <a:ext uri="{9D8B030D-6E8A-4147-A177-3AD203B41FA5}">
                      <a16:colId xmlns:a16="http://schemas.microsoft.com/office/drawing/2014/main" val="4017877398"/>
                    </a:ext>
                  </a:extLst>
                </a:gridCol>
                <a:gridCol w="55850">
                  <a:extLst>
                    <a:ext uri="{9D8B030D-6E8A-4147-A177-3AD203B41FA5}">
                      <a16:colId xmlns:a16="http://schemas.microsoft.com/office/drawing/2014/main" val="4098915721"/>
                    </a:ext>
                  </a:extLst>
                </a:gridCol>
                <a:gridCol w="55850">
                  <a:extLst>
                    <a:ext uri="{9D8B030D-6E8A-4147-A177-3AD203B41FA5}">
                      <a16:colId xmlns:a16="http://schemas.microsoft.com/office/drawing/2014/main" val="2942296749"/>
                    </a:ext>
                  </a:extLst>
                </a:gridCol>
                <a:gridCol w="55850">
                  <a:extLst>
                    <a:ext uri="{9D8B030D-6E8A-4147-A177-3AD203B41FA5}">
                      <a16:colId xmlns:a16="http://schemas.microsoft.com/office/drawing/2014/main" val="2965192855"/>
                    </a:ext>
                  </a:extLst>
                </a:gridCol>
                <a:gridCol w="55850">
                  <a:extLst>
                    <a:ext uri="{9D8B030D-6E8A-4147-A177-3AD203B41FA5}">
                      <a16:colId xmlns:a16="http://schemas.microsoft.com/office/drawing/2014/main" val="4096945254"/>
                    </a:ext>
                  </a:extLst>
                </a:gridCol>
                <a:gridCol w="55850">
                  <a:extLst>
                    <a:ext uri="{9D8B030D-6E8A-4147-A177-3AD203B41FA5}">
                      <a16:colId xmlns:a16="http://schemas.microsoft.com/office/drawing/2014/main" val="2982330666"/>
                    </a:ext>
                  </a:extLst>
                </a:gridCol>
                <a:gridCol w="55850">
                  <a:extLst>
                    <a:ext uri="{9D8B030D-6E8A-4147-A177-3AD203B41FA5}">
                      <a16:colId xmlns:a16="http://schemas.microsoft.com/office/drawing/2014/main" val="1324834837"/>
                    </a:ext>
                  </a:extLst>
                </a:gridCol>
                <a:gridCol w="55850">
                  <a:extLst>
                    <a:ext uri="{9D8B030D-6E8A-4147-A177-3AD203B41FA5}">
                      <a16:colId xmlns:a16="http://schemas.microsoft.com/office/drawing/2014/main" val="1933567115"/>
                    </a:ext>
                  </a:extLst>
                </a:gridCol>
                <a:gridCol w="55850">
                  <a:extLst>
                    <a:ext uri="{9D8B030D-6E8A-4147-A177-3AD203B41FA5}">
                      <a16:colId xmlns:a16="http://schemas.microsoft.com/office/drawing/2014/main" val="1064587967"/>
                    </a:ext>
                  </a:extLst>
                </a:gridCol>
                <a:gridCol w="55850">
                  <a:extLst>
                    <a:ext uri="{9D8B030D-6E8A-4147-A177-3AD203B41FA5}">
                      <a16:colId xmlns:a16="http://schemas.microsoft.com/office/drawing/2014/main" val="2959651848"/>
                    </a:ext>
                  </a:extLst>
                </a:gridCol>
                <a:gridCol w="55850">
                  <a:extLst>
                    <a:ext uri="{9D8B030D-6E8A-4147-A177-3AD203B41FA5}">
                      <a16:colId xmlns:a16="http://schemas.microsoft.com/office/drawing/2014/main" val="4181265050"/>
                    </a:ext>
                  </a:extLst>
                </a:gridCol>
                <a:gridCol w="55850">
                  <a:extLst>
                    <a:ext uri="{9D8B030D-6E8A-4147-A177-3AD203B41FA5}">
                      <a16:colId xmlns:a16="http://schemas.microsoft.com/office/drawing/2014/main" val="412634345"/>
                    </a:ext>
                  </a:extLst>
                </a:gridCol>
                <a:gridCol w="55850">
                  <a:extLst>
                    <a:ext uri="{9D8B030D-6E8A-4147-A177-3AD203B41FA5}">
                      <a16:colId xmlns:a16="http://schemas.microsoft.com/office/drawing/2014/main" val="761175293"/>
                    </a:ext>
                  </a:extLst>
                </a:gridCol>
                <a:gridCol w="55850">
                  <a:extLst>
                    <a:ext uri="{9D8B030D-6E8A-4147-A177-3AD203B41FA5}">
                      <a16:colId xmlns:a16="http://schemas.microsoft.com/office/drawing/2014/main" val="2564766610"/>
                    </a:ext>
                  </a:extLst>
                </a:gridCol>
                <a:gridCol w="55850">
                  <a:extLst>
                    <a:ext uri="{9D8B030D-6E8A-4147-A177-3AD203B41FA5}">
                      <a16:colId xmlns:a16="http://schemas.microsoft.com/office/drawing/2014/main" val="3530557286"/>
                    </a:ext>
                  </a:extLst>
                </a:gridCol>
                <a:gridCol w="55850">
                  <a:extLst>
                    <a:ext uri="{9D8B030D-6E8A-4147-A177-3AD203B41FA5}">
                      <a16:colId xmlns:a16="http://schemas.microsoft.com/office/drawing/2014/main" val="3157094191"/>
                    </a:ext>
                  </a:extLst>
                </a:gridCol>
                <a:gridCol w="55850">
                  <a:extLst>
                    <a:ext uri="{9D8B030D-6E8A-4147-A177-3AD203B41FA5}">
                      <a16:colId xmlns:a16="http://schemas.microsoft.com/office/drawing/2014/main" val="283572338"/>
                    </a:ext>
                  </a:extLst>
                </a:gridCol>
                <a:gridCol w="55850">
                  <a:extLst>
                    <a:ext uri="{9D8B030D-6E8A-4147-A177-3AD203B41FA5}">
                      <a16:colId xmlns:a16="http://schemas.microsoft.com/office/drawing/2014/main" val="4073820080"/>
                    </a:ext>
                  </a:extLst>
                </a:gridCol>
                <a:gridCol w="55850">
                  <a:extLst>
                    <a:ext uri="{9D8B030D-6E8A-4147-A177-3AD203B41FA5}">
                      <a16:colId xmlns:a16="http://schemas.microsoft.com/office/drawing/2014/main" val="1268104781"/>
                    </a:ext>
                  </a:extLst>
                </a:gridCol>
                <a:gridCol w="55850">
                  <a:extLst>
                    <a:ext uri="{9D8B030D-6E8A-4147-A177-3AD203B41FA5}">
                      <a16:colId xmlns:a16="http://schemas.microsoft.com/office/drawing/2014/main" val="3796290304"/>
                    </a:ext>
                  </a:extLst>
                </a:gridCol>
                <a:gridCol w="55850">
                  <a:extLst>
                    <a:ext uri="{9D8B030D-6E8A-4147-A177-3AD203B41FA5}">
                      <a16:colId xmlns:a16="http://schemas.microsoft.com/office/drawing/2014/main" val="936745075"/>
                    </a:ext>
                  </a:extLst>
                </a:gridCol>
                <a:gridCol w="55850">
                  <a:extLst>
                    <a:ext uri="{9D8B030D-6E8A-4147-A177-3AD203B41FA5}">
                      <a16:colId xmlns:a16="http://schemas.microsoft.com/office/drawing/2014/main" val="4256605331"/>
                    </a:ext>
                  </a:extLst>
                </a:gridCol>
                <a:gridCol w="55850">
                  <a:extLst>
                    <a:ext uri="{9D8B030D-6E8A-4147-A177-3AD203B41FA5}">
                      <a16:colId xmlns:a16="http://schemas.microsoft.com/office/drawing/2014/main" val="2439920846"/>
                    </a:ext>
                  </a:extLst>
                </a:gridCol>
                <a:gridCol w="55850">
                  <a:extLst>
                    <a:ext uri="{9D8B030D-6E8A-4147-A177-3AD203B41FA5}">
                      <a16:colId xmlns:a16="http://schemas.microsoft.com/office/drawing/2014/main" val="632175719"/>
                    </a:ext>
                  </a:extLst>
                </a:gridCol>
                <a:gridCol w="55850">
                  <a:extLst>
                    <a:ext uri="{9D8B030D-6E8A-4147-A177-3AD203B41FA5}">
                      <a16:colId xmlns:a16="http://schemas.microsoft.com/office/drawing/2014/main" val="1582240905"/>
                    </a:ext>
                  </a:extLst>
                </a:gridCol>
                <a:gridCol w="55850">
                  <a:extLst>
                    <a:ext uri="{9D8B030D-6E8A-4147-A177-3AD203B41FA5}">
                      <a16:colId xmlns:a16="http://schemas.microsoft.com/office/drawing/2014/main" val="723193457"/>
                    </a:ext>
                  </a:extLst>
                </a:gridCol>
                <a:gridCol w="55850">
                  <a:extLst>
                    <a:ext uri="{9D8B030D-6E8A-4147-A177-3AD203B41FA5}">
                      <a16:colId xmlns:a16="http://schemas.microsoft.com/office/drawing/2014/main" val="1635337863"/>
                    </a:ext>
                  </a:extLst>
                </a:gridCol>
                <a:gridCol w="55850">
                  <a:extLst>
                    <a:ext uri="{9D8B030D-6E8A-4147-A177-3AD203B41FA5}">
                      <a16:colId xmlns:a16="http://schemas.microsoft.com/office/drawing/2014/main" val="123563915"/>
                    </a:ext>
                  </a:extLst>
                </a:gridCol>
                <a:gridCol w="55850">
                  <a:extLst>
                    <a:ext uri="{9D8B030D-6E8A-4147-A177-3AD203B41FA5}">
                      <a16:colId xmlns:a16="http://schemas.microsoft.com/office/drawing/2014/main" val="3860709271"/>
                    </a:ext>
                  </a:extLst>
                </a:gridCol>
                <a:gridCol w="55850">
                  <a:extLst>
                    <a:ext uri="{9D8B030D-6E8A-4147-A177-3AD203B41FA5}">
                      <a16:colId xmlns:a16="http://schemas.microsoft.com/office/drawing/2014/main" val="124555495"/>
                    </a:ext>
                  </a:extLst>
                </a:gridCol>
                <a:gridCol w="55850">
                  <a:extLst>
                    <a:ext uri="{9D8B030D-6E8A-4147-A177-3AD203B41FA5}">
                      <a16:colId xmlns:a16="http://schemas.microsoft.com/office/drawing/2014/main" val="3879896481"/>
                    </a:ext>
                  </a:extLst>
                </a:gridCol>
                <a:gridCol w="55850">
                  <a:extLst>
                    <a:ext uri="{9D8B030D-6E8A-4147-A177-3AD203B41FA5}">
                      <a16:colId xmlns:a16="http://schemas.microsoft.com/office/drawing/2014/main" val="2205167086"/>
                    </a:ext>
                  </a:extLst>
                </a:gridCol>
                <a:gridCol w="55850">
                  <a:extLst>
                    <a:ext uri="{9D8B030D-6E8A-4147-A177-3AD203B41FA5}">
                      <a16:colId xmlns:a16="http://schemas.microsoft.com/office/drawing/2014/main" val="2543074293"/>
                    </a:ext>
                  </a:extLst>
                </a:gridCol>
                <a:gridCol w="55850">
                  <a:extLst>
                    <a:ext uri="{9D8B030D-6E8A-4147-A177-3AD203B41FA5}">
                      <a16:colId xmlns:a16="http://schemas.microsoft.com/office/drawing/2014/main" val="2988775410"/>
                    </a:ext>
                  </a:extLst>
                </a:gridCol>
                <a:gridCol w="55850">
                  <a:extLst>
                    <a:ext uri="{9D8B030D-6E8A-4147-A177-3AD203B41FA5}">
                      <a16:colId xmlns:a16="http://schemas.microsoft.com/office/drawing/2014/main" val="1204730009"/>
                    </a:ext>
                  </a:extLst>
                </a:gridCol>
                <a:gridCol w="55850">
                  <a:extLst>
                    <a:ext uri="{9D8B030D-6E8A-4147-A177-3AD203B41FA5}">
                      <a16:colId xmlns:a16="http://schemas.microsoft.com/office/drawing/2014/main" val="3411702887"/>
                    </a:ext>
                  </a:extLst>
                </a:gridCol>
                <a:gridCol w="55850">
                  <a:extLst>
                    <a:ext uri="{9D8B030D-6E8A-4147-A177-3AD203B41FA5}">
                      <a16:colId xmlns:a16="http://schemas.microsoft.com/office/drawing/2014/main" val="1996214168"/>
                    </a:ext>
                  </a:extLst>
                </a:gridCol>
                <a:gridCol w="55850">
                  <a:extLst>
                    <a:ext uri="{9D8B030D-6E8A-4147-A177-3AD203B41FA5}">
                      <a16:colId xmlns:a16="http://schemas.microsoft.com/office/drawing/2014/main" val="2556853980"/>
                    </a:ext>
                  </a:extLst>
                </a:gridCol>
                <a:gridCol w="55850">
                  <a:extLst>
                    <a:ext uri="{9D8B030D-6E8A-4147-A177-3AD203B41FA5}">
                      <a16:colId xmlns:a16="http://schemas.microsoft.com/office/drawing/2014/main" val="1384547430"/>
                    </a:ext>
                  </a:extLst>
                </a:gridCol>
                <a:gridCol w="55850">
                  <a:extLst>
                    <a:ext uri="{9D8B030D-6E8A-4147-A177-3AD203B41FA5}">
                      <a16:colId xmlns:a16="http://schemas.microsoft.com/office/drawing/2014/main" val="3660830531"/>
                    </a:ext>
                  </a:extLst>
                </a:gridCol>
                <a:gridCol w="55850">
                  <a:extLst>
                    <a:ext uri="{9D8B030D-6E8A-4147-A177-3AD203B41FA5}">
                      <a16:colId xmlns:a16="http://schemas.microsoft.com/office/drawing/2014/main" val="4132837819"/>
                    </a:ext>
                  </a:extLst>
                </a:gridCol>
                <a:gridCol w="55850">
                  <a:extLst>
                    <a:ext uri="{9D8B030D-6E8A-4147-A177-3AD203B41FA5}">
                      <a16:colId xmlns:a16="http://schemas.microsoft.com/office/drawing/2014/main" val="2175889208"/>
                    </a:ext>
                  </a:extLst>
                </a:gridCol>
                <a:gridCol w="55850">
                  <a:extLst>
                    <a:ext uri="{9D8B030D-6E8A-4147-A177-3AD203B41FA5}">
                      <a16:colId xmlns:a16="http://schemas.microsoft.com/office/drawing/2014/main" val="2375605080"/>
                    </a:ext>
                  </a:extLst>
                </a:gridCol>
                <a:gridCol w="55850">
                  <a:extLst>
                    <a:ext uri="{9D8B030D-6E8A-4147-A177-3AD203B41FA5}">
                      <a16:colId xmlns:a16="http://schemas.microsoft.com/office/drawing/2014/main" val="759496394"/>
                    </a:ext>
                  </a:extLst>
                </a:gridCol>
                <a:gridCol w="55850">
                  <a:extLst>
                    <a:ext uri="{9D8B030D-6E8A-4147-A177-3AD203B41FA5}">
                      <a16:colId xmlns:a16="http://schemas.microsoft.com/office/drawing/2014/main" val="3041905135"/>
                    </a:ext>
                  </a:extLst>
                </a:gridCol>
                <a:gridCol w="55850">
                  <a:extLst>
                    <a:ext uri="{9D8B030D-6E8A-4147-A177-3AD203B41FA5}">
                      <a16:colId xmlns:a16="http://schemas.microsoft.com/office/drawing/2014/main" val="1460654549"/>
                    </a:ext>
                  </a:extLst>
                </a:gridCol>
                <a:gridCol w="55850">
                  <a:extLst>
                    <a:ext uri="{9D8B030D-6E8A-4147-A177-3AD203B41FA5}">
                      <a16:colId xmlns:a16="http://schemas.microsoft.com/office/drawing/2014/main" val="2243780056"/>
                    </a:ext>
                  </a:extLst>
                </a:gridCol>
                <a:gridCol w="55850">
                  <a:extLst>
                    <a:ext uri="{9D8B030D-6E8A-4147-A177-3AD203B41FA5}">
                      <a16:colId xmlns:a16="http://schemas.microsoft.com/office/drawing/2014/main" val="1147200345"/>
                    </a:ext>
                  </a:extLst>
                </a:gridCol>
                <a:gridCol w="55850">
                  <a:extLst>
                    <a:ext uri="{9D8B030D-6E8A-4147-A177-3AD203B41FA5}">
                      <a16:colId xmlns:a16="http://schemas.microsoft.com/office/drawing/2014/main" val="329458315"/>
                    </a:ext>
                  </a:extLst>
                </a:gridCol>
                <a:gridCol w="55850">
                  <a:extLst>
                    <a:ext uri="{9D8B030D-6E8A-4147-A177-3AD203B41FA5}">
                      <a16:colId xmlns:a16="http://schemas.microsoft.com/office/drawing/2014/main" val="2902444730"/>
                    </a:ext>
                  </a:extLst>
                </a:gridCol>
                <a:gridCol w="55850">
                  <a:extLst>
                    <a:ext uri="{9D8B030D-6E8A-4147-A177-3AD203B41FA5}">
                      <a16:colId xmlns:a16="http://schemas.microsoft.com/office/drawing/2014/main" val="1452620511"/>
                    </a:ext>
                  </a:extLst>
                </a:gridCol>
                <a:gridCol w="55850">
                  <a:extLst>
                    <a:ext uri="{9D8B030D-6E8A-4147-A177-3AD203B41FA5}">
                      <a16:colId xmlns:a16="http://schemas.microsoft.com/office/drawing/2014/main" val="3610725778"/>
                    </a:ext>
                  </a:extLst>
                </a:gridCol>
                <a:gridCol w="55850">
                  <a:extLst>
                    <a:ext uri="{9D8B030D-6E8A-4147-A177-3AD203B41FA5}">
                      <a16:colId xmlns:a16="http://schemas.microsoft.com/office/drawing/2014/main" val="843034886"/>
                    </a:ext>
                  </a:extLst>
                </a:gridCol>
                <a:gridCol w="55850">
                  <a:extLst>
                    <a:ext uri="{9D8B030D-6E8A-4147-A177-3AD203B41FA5}">
                      <a16:colId xmlns:a16="http://schemas.microsoft.com/office/drawing/2014/main" val="2615968726"/>
                    </a:ext>
                  </a:extLst>
                </a:gridCol>
                <a:gridCol w="55850">
                  <a:extLst>
                    <a:ext uri="{9D8B030D-6E8A-4147-A177-3AD203B41FA5}">
                      <a16:colId xmlns:a16="http://schemas.microsoft.com/office/drawing/2014/main" val="2210999378"/>
                    </a:ext>
                  </a:extLst>
                </a:gridCol>
                <a:gridCol w="55850">
                  <a:extLst>
                    <a:ext uri="{9D8B030D-6E8A-4147-A177-3AD203B41FA5}">
                      <a16:colId xmlns:a16="http://schemas.microsoft.com/office/drawing/2014/main" val="4138168676"/>
                    </a:ext>
                  </a:extLst>
                </a:gridCol>
                <a:gridCol w="55850">
                  <a:extLst>
                    <a:ext uri="{9D8B030D-6E8A-4147-A177-3AD203B41FA5}">
                      <a16:colId xmlns:a16="http://schemas.microsoft.com/office/drawing/2014/main" val="3270736933"/>
                    </a:ext>
                  </a:extLst>
                </a:gridCol>
                <a:gridCol w="55850">
                  <a:extLst>
                    <a:ext uri="{9D8B030D-6E8A-4147-A177-3AD203B41FA5}">
                      <a16:colId xmlns:a16="http://schemas.microsoft.com/office/drawing/2014/main" val="655070709"/>
                    </a:ext>
                  </a:extLst>
                </a:gridCol>
                <a:gridCol w="55850">
                  <a:extLst>
                    <a:ext uri="{9D8B030D-6E8A-4147-A177-3AD203B41FA5}">
                      <a16:colId xmlns:a16="http://schemas.microsoft.com/office/drawing/2014/main" val="2489176465"/>
                    </a:ext>
                  </a:extLst>
                </a:gridCol>
                <a:gridCol w="55850">
                  <a:extLst>
                    <a:ext uri="{9D8B030D-6E8A-4147-A177-3AD203B41FA5}">
                      <a16:colId xmlns:a16="http://schemas.microsoft.com/office/drawing/2014/main" val="3266600389"/>
                    </a:ext>
                  </a:extLst>
                </a:gridCol>
                <a:gridCol w="55850">
                  <a:extLst>
                    <a:ext uri="{9D8B030D-6E8A-4147-A177-3AD203B41FA5}">
                      <a16:colId xmlns:a16="http://schemas.microsoft.com/office/drawing/2014/main" val="450481153"/>
                    </a:ext>
                  </a:extLst>
                </a:gridCol>
                <a:gridCol w="55850">
                  <a:extLst>
                    <a:ext uri="{9D8B030D-6E8A-4147-A177-3AD203B41FA5}">
                      <a16:colId xmlns:a16="http://schemas.microsoft.com/office/drawing/2014/main" val="3764210284"/>
                    </a:ext>
                  </a:extLst>
                </a:gridCol>
                <a:gridCol w="55850">
                  <a:extLst>
                    <a:ext uri="{9D8B030D-6E8A-4147-A177-3AD203B41FA5}">
                      <a16:colId xmlns:a16="http://schemas.microsoft.com/office/drawing/2014/main" val="1775679836"/>
                    </a:ext>
                  </a:extLst>
                </a:gridCol>
                <a:gridCol w="55850">
                  <a:extLst>
                    <a:ext uri="{9D8B030D-6E8A-4147-A177-3AD203B41FA5}">
                      <a16:colId xmlns:a16="http://schemas.microsoft.com/office/drawing/2014/main" val="864094844"/>
                    </a:ext>
                  </a:extLst>
                </a:gridCol>
                <a:gridCol w="70546">
                  <a:extLst>
                    <a:ext uri="{9D8B030D-6E8A-4147-A177-3AD203B41FA5}">
                      <a16:colId xmlns:a16="http://schemas.microsoft.com/office/drawing/2014/main" val="246592504"/>
                    </a:ext>
                  </a:extLst>
                </a:gridCol>
                <a:gridCol w="55850">
                  <a:extLst>
                    <a:ext uri="{9D8B030D-6E8A-4147-A177-3AD203B41FA5}">
                      <a16:colId xmlns:a16="http://schemas.microsoft.com/office/drawing/2014/main" val="924081336"/>
                    </a:ext>
                  </a:extLst>
                </a:gridCol>
                <a:gridCol w="55850">
                  <a:extLst>
                    <a:ext uri="{9D8B030D-6E8A-4147-A177-3AD203B41FA5}">
                      <a16:colId xmlns:a16="http://schemas.microsoft.com/office/drawing/2014/main" val="1664659986"/>
                    </a:ext>
                  </a:extLst>
                </a:gridCol>
                <a:gridCol w="62709">
                  <a:extLst>
                    <a:ext uri="{9D8B030D-6E8A-4147-A177-3AD203B41FA5}">
                      <a16:colId xmlns:a16="http://schemas.microsoft.com/office/drawing/2014/main" val="1683207630"/>
                    </a:ext>
                  </a:extLst>
                </a:gridCol>
                <a:gridCol w="91122">
                  <a:extLst>
                    <a:ext uri="{9D8B030D-6E8A-4147-A177-3AD203B41FA5}">
                      <a16:colId xmlns:a16="http://schemas.microsoft.com/office/drawing/2014/main" val="1345802725"/>
                    </a:ext>
                  </a:extLst>
                </a:gridCol>
                <a:gridCol w="55850">
                  <a:extLst>
                    <a:ext uri="{9D8B030D-6E8A-4147-A177-3AD203B41FA5}">
                      <a16:colId xmlns:a16="http://schemas.microsoft.com/office/drawing/2014/main" val="2895699"/>
                    </a:ext>
                  </a:extLst>
                </a:gridCol>
                <a:gridCol w="55850">
                  <a:extLst>
                    <a:ext uri="{9D8B030D-6E8A-4147-A177-3AD203B41FA5}">
                      <a16:colId xmlns:a16="http://schemas.microsoft.com/office/drawing/2014/main" val="3165735536"/>
                    </a:ext>
                  </a:extLst>
                </a:gridCol>
                <a:gridCol w="55850">
                  <a:extLst>
                    <a:ext uri="{9D8B030D-6E8A-4147-A177-3AD203B41FA5}">
                      <a16:colId xmlns:a16="http://schemas.microsoft.com/office/drawing/2014/main" val="1804678039"/>
                    </a:ext>
                  </a:extLst>
                </a:gridCol>
                <a:gridCol w="82305">
                  <a:extLst>
                    <a:ext uri="{9D8B030D-6E8A-4147-A177-3AD203B41FA5}">
                      <a16:colId xmlns:a16="http://schemas.microsoft.com/office/drawing/2014/main" val="1035159252"/>
                    </a:ext>
                  </a:extLst>
                </a:gridCol>
                <a:gridCol w="55850">
                  <a:extLst>
                    <a:ext uri="{9D8B030D-6E8A-4147-A177-3AD203B41FA5}">
                      <a16:colId xmlns:a16="http://schemas.microsoft.com/office/drawing/2014/main" val="3940821802"/>
                    </a:ext>
                  </a:extLst>
                </a:gridCol>
                <a:gridCol w="55850">
                  <a:extLst>
                    <a:ext uri="{9D8B030D-6E8A-4147-A177-3AD203B41FA5}">
                      <a16:colId xmlns:a16="http://schemas.microsoft.com/office/drawing/2014/main" val="1201519629"/>
                    </a:ext>
                  </a:extLst>
                </a:gridCol>
                <a:gridCol w="55850">
                  <a:extLst>
                    <a:ext uri="{9D8B030D-6E8A-4147-A177-3AD203B41FA5}">
                      <a16:colId xmlns:a16="http://schemas.microsoft.com/office/drawing/2014/main" val="3085404674"/>
                    </a:ext>
                  </a:extLst>
                </a:gridCol>
                <a:gridCol w="78385">
                  <a:extLst>
                    <a:ext uri="{9D8B030D-6E8A-4147-A177-3AD203B41FA5}">
                      <a16:colId xmlns:a16="http://schemas.microsoft.com/office/drawing/2014/main" val="450149447"/>
                    </a:ext>
                  </a:extLst>
                </a:gridCol>
                <a:gridCol w="55850">
                  <a:extLst>
                    <a:ext uri="{9D8B030D-6E8A-4147-A177-3AD203B41FA5}">
                      <a16:colId xmlns:a16="http://schemas.microsoft.com/office/drawing/2014/main" val="4159504609"/>
                    </a:ext>
                  </a:extLst>
                </a:gridCol>
                <a:gridCol w="55850">
                  <a:extLst>
                    <a:ext uri="{9D8B030D-6E8A-4147-A177-3AD203B41FA5}">
                      <a16:colId xmlns:a16="http://schemas.microsoft.com/office/drawing/2014/main" val="2953995443"/>
                    </a:ext>
                  </a:extLst>
                </a:gridCol>
                <a:gridCol w="55850">
                  <a:extLst>
                    <a:ext uri="{9D8B030D-6E8A-4147-A177-3AD203B41FA5}">
                      <a16:colId xmlns:a16="http://schemas.microsoft.com/office/drawing/2014/main" val="4243680659"/>
                    </a:ext>
                  </a:extLst>
                </a:gridCol>
                <a:gridCol w="55850">
                  <a:extLst>
                    <a:ext uri="{9D8B030D-6E8A-4147-A177-3AD203B41FA5}">
                      <a16:colId xmlns:a16="http://schemas.microsoft.com/office/drawing/2014/main" val="2710558843"/>
                    </a:ext>
                  </a:extLst>
                </a:gridCol>
                <a:gridCol w="55850">
                  <a:extLst>
                    <a:ext uri="{9D8B030D-6E8A-4147-A177-3AD203B41FA5}">
                      <a16:colId xmlns:a16="http://schemas.microsoft.com/office/drawing/2014/main" val="3736600366"/>
                    </a:ext>
                  </a:extLst>
                </a:gridCol>
                <a:gridCol w="55850">
                  <a:extLst>
                    <a:ext uri="{9D8B030D-6E8A-4147-A177-3AD203B41FA5}">
                      <a16:colId xmlns:a16="http://schemas.microsoft.com/office/drawing/2014/main" val="3244258216"/>
                    </a:ext>
                  </a:extLst>
                </a:gridCol>
              </a:tblGrid>
              <a:tr h="68394">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gridSpan="4">
                  <a:txBody>
                    <a:bodyPr/>
                    <a:lstStyle/>
                    <a:p>
                      <a:pPr algn="ctr" fontAlgn="ctr"/>
                      <a:r>
                        <a:rPr lang="es-CO" sz="700" b="0" i="0" u="none" strike="noStrike">
                          <a:effectLst/>
                          <a:latin typeface="Arial" panose="020B0604020202020204" pitchFamily="34" charset="0"/>
                        </a:rPr>
                        <a:t>2022</a:t>
                      </a: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0" i="0" u="none" strike="noStrike">
                          <a:effectLst/>
                          <a:latin typeface="Arial" panose="020B0604020202020204" pitchFamily="34" charset="0"/>
                        </a:rPr>
                        <a:t>2021</a:t>
                      </a:r>
                    </a:p>
                  </a:txBody>
                  <a:tcPr marL="0" marR="0" marT="0" marB="0" anchor="ctr">
                    <a:lnL>
                      <a:noFill/>
                    </a:lnL>
                    <a:lnR>
                      <a:noFill/>
                    </a:lnR>
                    <a:lnT>
                      <a:noFill/>
                    </a:lnT>
                    <a:lnB>
                      <a:noFill/>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0" i="0" u="none" strike="noStrike">
                          <a:effectLst/>
                          <a:latin typeface="Arial" panose="020B0604020202020204" pitchFamily="34" charset="0"/>
                        </a:rPr>
                        <a:t>2022</a:t>
                      </a:r>
                    </a:p>
                  </a:txBody>
                  <a:tcPr marL="0" marR="0" marT="0" marB="0" anchor="ctr">
                    <a:lnL>
                      <a:noFill/>
                    </a:lnL>
                    <a:lnR>
                      <a:noFill/>
                    </a:lnR>
                    <a:lnT>
                      <a:noFill/>
                    </a:lnT>
                    <a:lnB>
                      <a:noFill/>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gridSpan="4">
                  <a:txBody>
                    <a:bodyPr/>
                    <a:lstStyle/>
                    <a:p>
                      <a:pPr algn="ctr"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0" i="0" u="none" strike="noStrike">
                          <a:effectLst/>
                          <a:latin typeface="Arial" panose="020B0604020202020204" pitchFamily="34" charset="0"/>
                        </a:rPr>
                        <a:t>2023</a:t>
                      </a:r>
                    </a:p>
                  </a:txBody>
                  <a:tcPr marL="0" marR="0" marT="0" marB="0" anchor="ctr">
                    <a:lnL>
                      <a:noFill/>
                    </a:lnL>
                    <a:lnR>
                      <a:noFill/>
                    </a:lnR>
                    <a:lnT>
                      <a:noFill/>
                    </a:lnT>
                    <a:lnB>
                      <a:noFill/>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gridSpan="4">
                  <a:txBody>
                    <a:bodyPr/>
                    <a:lstStyle/>
                    <a:p>
                      <a:pPr algn="ctr" fontAlgn="ctr"/>
                      <a:r>
                        <a:rPr lang="es-CO" sz="700" b="0" i="0" u="none" strike="noStrike">
                          <a:effectLst/>
                          <a:latin typeface="Arial" panose="020B0604020202020204" pitchFamily="34" charset="0"/>
                        </a:rPr>
                        <a:t>2024</a:t>
                      </a:r>
                    </a:p>
                  </a:txBody>
                  <a:tcPr marL="0" marR="0" marT="0" marB="0" anchor="ctr">
                    <a:lnL>
                      <a:noFill/>
                    </a:lnL>
                    <a:lnR>
                      <a:noFill/>
                    </a:lnR>
                    <a:lnT>
                      <a:noFill/>
                    </a:lnT>
                    <a:lnB>
                      <a:noFill/>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extLst>
                  <a:ext uri="{0D108BD9-81ED-4DB2-BD59-A6C34878D82A}">
                    <a16:rowId xmlns:a16="http://schemas.microsoft.com/office/drawing/2014/main" val="1796504733"/>
                  </a:ext>
                </a:extLst>
              </a:tr>
              <a:tr h="48090">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gridSpan="4">
                  <a:txBody>
                    <a:bodyPr/>
                    <a:lstStyle/>
                    <a:p>
                      <a:pPr algn="ctr" fontAlgn="b"/>
                      <a:r>
                        <a:rPr lang="es-CO" sz="700" b="0" i="0" u="none" strike="noStrike">
                          <a:effectLst/>
                          <a:latin typeface="Arial" panose="020B0604020202020204" pitchFamily="34" charset="0"/>
                        </a:rPr>
                        <a:t>Jun</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Ago</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Sep</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Oct</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Nov</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Dic</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Ene</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Feb</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Mar</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Abr</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May</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Jun</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Jul</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Ago</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Sep</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Oct</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Nov</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Dic</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Ene</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Feb</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Mar</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Abr</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May</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Jun</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Jul</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Ago</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Sep</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Oct</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Nov</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Dic</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Ene</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Feb</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Mar</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Abr</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May</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Jun</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Jul</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Ago</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Sep</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Oct</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Nov</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Dic</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472453864"/>
                  </a:ext>
                </a:extLst>
              </a:tr>
              <a:tr h="56105">
                <a:tc>
                  <a:txBody>
                    <a:bodyPr/>
                    <a:lstStyle/>
                    <a:p>
                      <a:pPr algn="ctr" fontAlgn="b"/>
                      <a:r>
                        <a:rPr lang="es-CO" sz="700" b="1" i="0" u="none" strike="noStrike">
                          <a:effectLst/>
                          <a:latin typeface="Arial" panose="020B0604020202020204" pitchFamily="34" charset="0"/>
                        </a:rPr>
                        <a:t>MESES/SEMANAS</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s-CO" sz="700" b="1"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4">
                  <a:txBody>
                    <a:bodyPr/>
                    <a:lstStyle/>
                    <a:p>
                      <a:pPr algn="ctr" fontAlgn="ctr"/>
                      <a:r>
                        <a:rPr lang="es-CO" sz="7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l" fontAlgn="b"/>
                      <a:r>
                        <a:rPr lang="es-CO" sz="700" b="1" i="0" u="none" strike="noStrike">
                          <a:effectLst/>
                          <a:latin typeface="Arial" panose="020B0604020202020204" pitchFamily="34" charset="0"/>
                        </a:rPr>
                        <a:t>1</a:t>
                      </a:r>
                      <a:endParaRPr lang="es-CO" sz="7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l" fontAlgn="b"/>
                      <a:r>
                        <a:rPr lang="es-CO" sz="700" b="1" i="0" u="none" strike="noStrike">
                          <a:effectLst/>
                          <a:latin typeface="Arial" panose="020B0604020202020204" pitchFamily="34" charset="0"/>
                        </a:rPr>
                        <a:t>19</a:t>
                      </a:r>
                      <a:endParaRPr lang="es-CO" sz="7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l" fontAlgn="b"/>
                      <a:r>
                        <a:rPr lang="es-CO" sz="700" b="1" i="0" u="none" strike="noStrike">
                          <a:effectLst/>
                          <a:latin typeface="Arial" panose="020B0604020202020204" pitchFamily="34" charset="0"/>
                        </a:rPr>
                        <a:t>21</a:t>
                      </a:r>
                      <a:endParaRPr lang="es-CO" sz="7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2136846506"/>
                  </a:ext>
                </a:extLst>
              </a:tr>
              <a:tr h="56105">
                <a:tc>
                  <a:txBody>
                    <a:bodyPr/>
                    <a:lstStyle/>
                    <a:p>
                      <a:pPr algn="ctr" fontAlgn="b"/>
                      <a:r>
                        <a:rPr lang="es-CO" sz="700" b="1" i="0" u="none" strike="noStrike">
                          <a:effectLst/>
                          <a:latin typeface="Arial" panose="020B0604020202020204" pitchFamily="34" charset="0"/>
                        </a:rPr>
                        <a:t>ACTIVIDADES - </a:t>
                      </a:r>
                      <a:r>
                        <a:rPr lang="es-CO" sz="700" b="1" i="0" u="none" strike="noStrike">
                          <a:solidFill>
                            <a:srgbClr val="0000FF"/>
                          </a:solidFill>
                          <a:effectLst/>
                          <a:latin typeface="Arial" panose="020B0604020202020204" pitchFamily="34" charset="0"/>
                        </a:rPr>
                        <a:t>COMPLEJO SALOMIA - CALI</a:t>
                      </a:r>
                      <a:endParaRPr lang="es-CO" sz="700" b="1" i="0" u="none" strike="noStrike">
                        <a:effectLst/>
                        <a:latin typeface="Arial" panose="020B0604020202020204" pitchFamily="34"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s-CO" sz="700" b="1"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75755304"/>
                  </a:ext>
                </a:extLst>
              </a:tr>
              <a:tr h="42746">
                <a:tc>
                  <a:txBody>
                    <a:bodyPr/>
                    <a:lstStyle/>
                    <a:p>
                      <a:pPr algn="ctr" fontAlgn="b"/>
                      <a:r>
                        <a:rPr lang="es-CO" sz="700" b="1" i="0" u="none" strike="noStrike">
                          <a:effectLst/>
                          <a:latin typeface="Arial" panose="020B060402020202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s-CO" sz="700" b="1"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11153363"/>
                  </a:ext>
                </a:extLst>
              </a:tr>
              <a:tr h="58776">
                <a:tc>
                  <a:txBody>
                    <a:bodyPr/>
                    <a:lstStyle/>
                    <a:p>
                      <a:pPr algn="l" fontAlgn="ctr"/>
                      <a:r>
                        <a:rPr lang="es-CO" sz="700" b="1" i="0" u="none" strike="noStrike">
                          <a:effectLst/>
                          <a:latin typeface="Arial" panose="020B0604020202020204" pitchFamily="34" charset="0"/>
                        </a:rPr>
                        <a:t>ETAPA 1  EJECUCIÓN CONSULTORÍA</a:t>
                      </a:r>
                    </a:p>
                  </a:txBody>
                  <a:tcPr marL="3206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92CDDC"/>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3803490776"/>
                  </a:ext>
                </a:extLst>
              </a:tr>
              <a:tr h="58776">
                <a:tc>
                  <a:txBody>
                    <a:bodyPr/>
                    <a:lstStyle/>
                    <a:p>
                      <a:pPr algn="l" fontAlgn="ctr"/>
                      <a:r>
                        <a:rPr lang="es-CO" sz="700" b="1" i="0" u="none" strike="noStrike">
                          <a:effectLst/>
                          <a:latin typeface="Arial" panose="020B0604020202020204" pitchFamily="34" charset="0"/>
                        </a:rPr>
                        <a:t>Producto Patrimonial - Subsecretaria de Patrimonio de Cali</a:t>
                      </a:r>
                    </a:p>
                  </a:txBody>
                  <a:tcPr marL="64119"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B7DEE8"/>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2672520805"/>
                  </a:ext>
                </a:extLst>
              </a:tr>
              <a:tr h="58776">
                <a:tc>
                  <a:txBody>
                    <a:bodyPr/>
                    <a:lstStyle/>
                    <a:p>
                      <a:pPr algn="l" fontAlgn="ctr"/>
                      <a:r>
                        <a:rPr lang="es-MX" sz="700" b="1" i="0" u="none" strike="noStrike">
                          <a:effectLst/>
                          <a:latin typeface="Arial" panose="020B0604020202020204" pitchFamily="34" charset="0"/>
                        </a:rPr>
                        <a:t>Licencia de construción  modalidad reforzamiento estructural - Curaduria urbana</a:t>
                      </a:r>
                    </a:p>
                  </a:txBody>
                  <a:tcPr marL="64119"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2998866033"/>
                  </a:ext>
                </a:extLst>
              </a:tr>
              <a:tr h="58776">
                <a:tc>
                  <a:txBody>
                    <a:bodyPr/>
                    <a:lstStyle/>
                    <a:p>
                      <a:pPr algn="l" fontAlgn="ctr"/>
                      <a:r>
                        <a:rPr lang="es-MX" sz="700" b="1" i="0" u="none" strike="noStrike">
                          <a:solidFill>
                            <a:srgbClr val="0000FF"/>
                          </a:solidFill>
                          <a:effectLst/>
                          <a:latin typeface="Arial" panose="020B0604020202020204" pitchFamily="34" charset="0"/>
                        </a:rPr>
                        <a:t>Entrega y cierre de productos de consultoría</a:t>
                      </a:r>
                    </a:p>
                  </a:txBody>
                  <a:tcPr marL="64119"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4040136651"/>
                  </a:ext>
                </a:extLst>
              </a:tr>
              <a:tr h="58776">
                <a:tc>
                  <a:txBody>
                    <a:bodyPr/>
                    <a:lstStyle/>
                    <a:p>
                      <a:pPr algn="l" fontAlgn="ctr"/>
                      <a:r>
                        <a:rPr lang="es-CO" sz="700" b="1" i="0" u="none" strike="noStrike">
                          <a:solidFill>
                            <a:srgbClr val="0000FF"/>
                          </a:solidFill>
                          <a:effectLst/>
                          <a:latin typeface="Arial" panose="020B0604020202020204" pitchFamily="34" charset="0"/>
                        </a:rPr>
                        <a:t>Estructuración de convocatoría</a:t>
                      </a:r>
                    </a:p>
                  </a:txBody>
                  <a:tcPr marL="64119"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70C0"/>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70C0"/>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70C0"/>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70C0"/>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539142154"/>
                  </a:ext>
                </a:extLst>
              </a:tr>
              <a:tr h="90836">
                <a:tc>
                  <a:txBody>
                    <a:bodyPr/>
                    <a:lstStyle/>
                    <a:p>
                      <a:pPr algn="l" fontAlgn="ctr"/>
                      <a:r>
                        <a:rPr lang="es-MX" sz="700" b="1" i="0" u="none" strike="noStrike">
                          <a:effectLst/>
                          <a:latin typeface="Arial" panose="020B0604020202020204" pitchFamily="34" charset="0"/>
                        </a:rPr>
                        <a:t>CONVOCATORIA Y LEGALIZACIÓN EJECUCIÓN OBRA ETAPA 2 - INCLUYE INTERVENTORIA + 15 Dias documentos inicio</a:t>
                      </a:r>
                    </a:p>
                  </a:txBody>
                  <a:tcPr marL="3206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0070C0"/>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70C0"/>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70C0"/>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70C0"/>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70C0"/>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811857675"/>
                  </a:ext>
                </a:extLst>
              </a:tr>
              <a:tr h="90836">
                <a:tc>
                  <a:txBody>
                    <a:bodyPr/>
                    <a:lstStyle/>
                    <a:p>
                      <a:pPr algn="l" fontAlgn="ctr"/>
                      <a:r>
                        <a:rPr lang="es-MX" sz="700" b="1" i="0" u="none" strike="noStrike">
                          <a:effectLst/>
                          <a:latin typeface="Arial" panose="020B0604020202020204" pitchFamily="34" charset="0"/>
                        </a:rPr>
                        <a:t>Implementación Plan logistico Arriendos y traslado - 2 meses los 3 bloques al tiempo previo a la intervención</a:t>
                      </a:r>
                    </a:p>
                  </a:txBody>
                  <a:tcPr marL="64119"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CD5B4"/>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B1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B9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B10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2856305485"/>
                  </a:ext>
                </a:extLst>
              </a:tr>
              <a:tr h="45418">
                <a:tc>
                  <a:txBody>
                    <a:bodyPr/>
                    <a:lstStyle/>
                    <a:p>
                      <a:pPr algn="l" fontAlgn="b"/>
                      <a:r>
                        <a:rPr lang="es-MX" sz="700" b="1" i="0" u="none" strike="noStrike">
                          <a:effectLst/>
                          <a:latin typeface="Arial" panose="020B0604020202020204" pitchFamily="34" charset="0"/>
                        </a:rPr>
                        <a:t>ETAPA 2    EJECUCION OBRA E INCLUYE INTERVENTORIA - </a:t>
                      </a:r>
                      <a:r>
                        <a:rPr lang="es-MX" sz="700" b="1" i="0" u="none" strike="noStrike">
                          <a:solidFill>
                            <a:srgbClr val="FF0000"/>
                          </a:solidFill>
                          <a:effectLst/>
                          <a:latin typeface="Arial" panose="020B0604020202020204" pitchFamily="34" charset="0"/>
                        </a:rPr>
                        <a:t>14 meses</a:t>
                      </a:r>
                      <a:endParaRPr lang="es-MX" sz="700" b="1" i="0" u="none" strike="noStrike">
                        <a:effectLst/>
                        <a:latin typeface="Arial" panose="020B0604020202020204" pitchFamily="34" charset="0"/>
                      </a:endParaRPr>
                    </a:p>
                  </a:txBody>
                  <a:tcPr marL="3206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92CDDC"/>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749698454"/>
                  </a:ext>
                </a:extLst>
              </a:tr>
              <a:tr h="68394">
                <a:tc>
                  <a:txBody>
                    <a:bodyPr/>
                    <a:lstStyle/>
                    <a:p>
                      <a:pPr algn="l" fontAlgn="ctr"/>
                      <a:r>
                        <a:rPr lang="es-MX" sz="700" b="1" i="0" u="none" strike="noStrike">
                          <a:effectLst/>
                          <a:latin typeface="Arial" panose="020B0604020202020204" pitchFamily="34" charset="0"/>
                        </a:rPr>
                        <a:t>Implementación Plan logistico Retorno al SENA - 1 mes por bloque</a:t>
                      </a:r>
                    </a:p>
                  </a:txBody>
                  <a:tcPr marL="64119"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CD5B4"/>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5</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6</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7</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8</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9</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B1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B9</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B10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13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14</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4925160"/>
                  </a:ext>
                </a:extLst>
              </a:tr>
              <a:tr h="45418">
                <a:tc>
                  <a:txBody>
                    <a:bodyPr/>
                    <a:lstStyle/>
                    <a:p>
                      <a:pPr algn="l" fontAlgn="b"/>
                      <a:r>
                        <a:rPr lang="es-CO" sz="700" b="1" i="0" u="none" strike="noStrike">
                          <a:solidFill>
                            <a:srgbClr val="1A8883"/>
                          </a:solidFill>
                          <a:effectLst/>
                          <a:latin typeface="Arial" panose="020B0604020202020204" pitchFamily="34" charset="0"/>
                        </a:rPr>
                        <a:t>LIQUIDACIÓN CONTRATACION DERIVADA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3157835132"/>
                  </a:ext>
                </a:extLst>
              </a:tr>
              <a:tr h="45418">
                <a:tc>
                  <a:txBody>
                    <a:bodyPr/>
                    <a:lstStyle/>
                    <a:p>
                      <a:pPr algn="l" fontAlgn="b"/>
                      <a:r>
                        <a:rPr lang="es-CO" sz="700" b="1" i="0" u="none" strike="noStrike">
                          <a:solidFill>
                            <a:srgbClr val="0000FF"/>
                          </a:solidFill>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r" fontAlgn="b"/>
                      <a:r>
                        <a:rPr lang="es-CO" sz="700" b="0" i="0" u="none" strike="noStrike">
                          <a:effectLst/>
                          <a:latin typeface="Arial" panose="020B0604020202020204" pitchFamily="34" charset="0"/>
                        </a:rPr>
                        <a:t>15</a:t>
                      </a: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r" fontAlgn="b"/>
                      <a:r>
                        <a:rPr lang="es-CO" sz="700" b="0" i="0" u="none" strike="noStrike">
                          <a:effectLst/>
                          <a:latin typeface="Arial" panose="020B0604020202020204" pitchFamily="34" charset="0"/>
                        </a:rPr>
                        <a:t>16</a:t>
                      </a: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r" fontAlgn="b"/>
                      <a:r>
                        <a:rPr lang="es-CO" sz="700" b="0" i="0" u="none" strike="noStrike">
                          <a:effectLst/>
                          <a:latin typeface="Arial" panose="020B0604020202020204" pitchFamily="34" charset="0"/>
                        </a:rPr>
                        <a:t>17</a:t>
                      </a: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r" fontAlgn="b"/>
                      <a:r>
                        <a:rPr lang="es-CO" sz="700" b="0" i="0" u="none" strike="noStrike">
                          <a:effectLst/>
                          <a:latin typeface="Arial" panose="020B0604020202020204" pitchFamily="34" charset="0"/>
                        </a:rPr>
                        <a:t>18</a:t>
                      </a: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extLst>
                  <a:ext uri="{0D108BD9-81ED-4DB2-BD59-A6C34878D82A}">
                    <a16:rowId xmlns:a16="http://schemas.microsoft.com/office/drawing/2014/main" val="529954210"/>
                  </a:ext>
                </a:extLst>
              </a:tr>
              <a:tr h="45418">
                <a:tc>
                  <a:txBody>
                    <a:bodyPr/>
                    <a:lstStyle/>
                    <a:p>
                      <a:pPr algn="l" fontAlgn="b"/>
                      <a:r>
                        <a:rPr lang="es-CO" sz="700" b="1" i="0" u="none" strike="noStrike">
                          <a:solidFill>
                            <a:srgbClr val="0000FF"/>
                          </a:solidFill>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2802839746"/>
                  </a:ext>
                </a:extLst>
              </a:tr>
            </a:tbl>
          </a:graphicData>
        </a:graphic>
      </p:graphicFrame>
      <p:sp>
        <p:nvSpPr>
          <p:cNvPr id="39" name="CuadroTexto 38">
            <a:extLst>
              <a:ext uri="{FF2B5EF4-FFF2-40B4-BE49-F238E27FC236}">
                <a16:creationId xmlns:a16="http://schemas.microsoft.com/office/drawing/2014/main" id="{DFFD376C-DCEF-467E-AB15-678035EE1EB6}"/>
              </a:ext>
            </a:extLst>
          </p:cNvPr>
          <p:cNvSpPr txBox="1"/>
          <p:nvPr/>
        </p:nvSpPr>
        <p:spPr>
          <a:xfrm>
            <a:off x="7367345" y="4982267"/>
            <a:ext cx="876300" cy="369332"/>
          </a:xfrm>
          <a:prstGeom prst="rect">
            <a:avLst/>
          </a:prstGeom>
          <a:noFill/>
        </p:spPr>
        <p:txBody>
          <a:bodyPr wrap="square" rtlCol="0">
            <a:spAutoFit/>
          </a:bodyPr>
          <a:lstStyle/>
          <a:p>
            <a:pPr algn="ctr"/>
            <a:r>
              <a:rPr lang="es-MX" sz="900"/>
              <a:t>INICIO E2 </a:t>
            </a:r>
            <a:r>
              <a:rPr lang="es-MX" sz="900">
                <a:solidFill>
                  <a:srgbClr val="002060"/>
                </a:solidFill>
              </a:rPr>
              <a:t>30/06/2023</a:t>
            </a:r>
            <a:endParaRPr lang="es-CO" sz="900">
              <a:solidFill>
                <a:srgbClr val="002060"/>
              </a:solidFill>
            </a:endParaRPr>
          </a:p>
        </p:txBody>
      </p:sp>
      <p:sp>
        <p:nvSpPr>
          <p:cNvPr id="40" name="CuadroTexto 39">
            <a:extLst>
              <a:ext uri="{FF2B5EF4-FFF2-40B4-BE49-F238E27FC236}">
                <a16:creationId xmlns:a16="http://schemas.microsoft.com/office/drawing/2014/main" id="{90734C83-F264-47C6-972E-20B7A3A170A5}"/>
              </a:ext>
            </a:extLst>
          </p:cNvPr>
          <p:cNvSpPr txBox="1"/>
          <p:nvPr/>
        </p:nvSpPr>
        <p:spPr>
          <a:xfrm>
            <a:off x="10319457" y="5034471"/>
            <a:ext cx="1034957" cy="369332"/>
          </a:xfrm>
          <a:prstGeom prst="rect">
            <a:avLst/>
          </a:prstGeom>
          <a:noFill/>
        </p:spPr>
        <p:txBody>
          <a:bodyPr wrap="square" rtlCol="0">
            <a:spAutoFit/>
          </a:bodyPr>
          <a:lstStyle/>
          <a:p>
            <a:pPr algn="ctr"/>
            <a:r>
              <a:rPr lang="es-MX" sz="900"/>
              <a:t>TERMINACIÓN E2 </a:t>
            </a:r>
            <a:r>
              <a:rPr lang="es-MX" sz="900">
                <a:solidFill>
                  <a:srgbClr val="002060"/>
                </a:solidFill>
              </a:rPr>
              <a:t>23/08/2024</a:t>
            </a:r>
            <a:endParaRPr lang="es-CO" sz="900">
              <a:solidFill>
                <a:srgbClr val="002060"/>
              </a:solidFill>
            </a:endParaRPr>
          </a:p>
        </p:txBody>
      </p:sp>
      <p:sp>
        <p:nvSpPr>
          <p:cNvPr id="41" name="CuadroTexto 40">
            <a:extLst>
              <a:ext uri="{FF2B5EF4-FFF2-40B4-BE49-F238E27FC236}">
                <a16:creationId xmlns:a16="http://schemas.microsoft.com/office/drawing/2014/main" id="{44A81856-D60E-4D16-AAE3-0E18C7C70362}"/>
              </a:ext>
            </a:extLst>
          </p:cNvPr>
          <p:cNvSpPr txBox="1"/>
          <p:nvPr/>
        </p:nvSpPr>
        <p:spPr>
          <a:xfrm>
            <a:off x="6991681" y="1139969"/>
            <a:ext cx="876300" cy="369332"/>
          </a:xfrm>
          <a:prstGeom prst="rect">
            <a:avLst/>
          </a:prstGeom>
          <a:noFill/>
        </p:spPr>
        <p:txBody>
          <a:bodyPr wrap="square" rtlCol="0">
            <a:spAutoFit/>
          </a:bodyPr>
          <a:lstStyle/>
          <a:p>
            <a:pPr algn="ctr"/>
            <a:r>
              <a:rPr lang="es-MX" sz="900" b="1">
                <a:solidFill>
                  <a:srgbClr val="0000FF"/>
                </a:solidFill>
              </a:rPr>
              <a:t>Hoy</a:t>
            </a:r>
          </a:p>
          <a:p>
            <a:pPr algn="ctr"/>
            <a:r>
              <a:rPr lang="es-MX" sz="900" b="1">
                <a:solidFill>
                  <a:srgbClr val="0000FF"/>
                </a:solidFill>
              </a:rPr>
              <a:t>26/04/2023</a:t>
            </a:r>
            <a:endParaRPr lang="es-CO" sz="900" b="1">
              <a:solidFill>
                <a:srgbClr val="0000FF"/>
              </a:solidFill>
            </a:endParaRPr>
          </a:p>
        </p:txBody>
      </p:sp>
      <p:sp>
        <p:nvSpPr>
          <p:cNvPr id="42" name="CuadroTexto 41">
            <a:extLst>
              <a:ext uri="{FF2B5EF4-FFF2-40B4-BE49-F238E27FC236}">
                <a16:creationId xmlns:a16="http://schemas.microsoft.com/office/drawing/2014/main" id="{8F83D8BA-221F-4F8D-82C5-DE376E95BB2D}"/>
              </a:ext>
            </a:extLst>
          </p:cNvPr>
          <p:cNvSpPr txBox="1"/>
          <p:nvPr/>
        </p:nvSpPr>
        <p:spPr>
          <a:xfrm>
            <a:off x="7367345" y="1567287"/>
            <a:ext cx="1001273" cy="784830"/>
          </a:xfrm>
          <a:prstGeom prst="rect">
            <a:avLst/>
          </a:prstGeom>
          <a:noFill/>
        </p:spPr>
        <p:txBody>
          <a:bodyPr wrap="square" rtlCol="0">
            <a:spAutoFit/>
          </a:bodyPr>
          <a:lstStyle/>
          <a:p>
            <a:pPr algn="ctr"/>
            <a:endParaRPr lang="es-MX" sz="900" b="1">
              <a:solidFill>
                <a:srgbClr val="C00000"/>
              </a:solidFill>
            </a:endParaRPr>
          </a:p>
          <a:p>
            <a:pPr algn="ctr"/>
            <a:r>
              <a:rPr lang="es-MX" sz="900" b="1">
                <a:solidFill>
                  <a:srgbClr val="C00000"/>
                </a:solidFill>
              </a:rPr>
              <a:t>INICIO CONVOCATORIA OBRA</a:t>
            </a:r>
          </a:p>
          <a:p>
            <a:pPr algn="ctr"/>
            <a:endParaRPr lang="es-CO" sz="900" b="1">
              <a:solidFill>
                <a:srgbClr val="C00000"/>
              </a:solidFill>
            </a:endParaRPr>
          </a:p>
        </p:txBody>
      </p:sp>
      <p:cxnSp>
        <p:nvCxnSpPr>
          <p:cNvPr id="43" name="Conector recto de flecha 42">
            <a:extLst>
              <a:ext uri="{FF2B5EF4-FFF2-40B4-BE49-F238E27FC236}">
                <a16:creationId xmlns:a16="http://schemas.microsoft.com/office/drawing/2014/main" id="{FD8427AD-25A0-4DAD-9D6E-39B322C24C16}"/>
              </a:ext>
            </a:extLst>
          </p:cNvPr>
          <p:cNvCxnSpPr>
            <a:cxnSpLocks/>
          </p:cNvCxnSpPr>
          <p:nvPr/>
        </p:nvCxnSpPr>
        <p:spPr>
          <a:xfrm>
            <a:off x="7805495" y="2641600"/>
            <a:ext cx="0" cy="2248765"/>
          </a:xfrm>
          <a:prstGeom prst="straightConnector1">
            <a:avLst/>
          </a:prstGeom>
          <a:ln w="31750">
            <a:solidFill>
              <a:srgbClr val="00B050"/>
            </a:solidFill>
            <a:tailEnd type="oval"/>
          </a:ln>
        </p:spPr>
        <p:style>
          <a:lnRef idx="1">
            <a:schemeClr val="accent1"/>
          </a:lnRef>
          <a:fillRef idx="0">
            <a:schemeClr val="accent1"/>
          </a:fillRef>
          <a:effectRef idx="0">
            <a:schemeClr val="accent1"/>
          </a:effectRef>
          <a:fontRef idx="minor">
            <a:schemeClr val="tx1"/>
          </a:fontRef>
        </p:style>
      </p:cxnSp>
      <p:cxnSp>
        <p:nvCxnSpPr>
          <p:cNvPr id="44" name="Conector recto de flecha 43">
            <a:extLst>
              <a:ext uri="{FF2B5EF4-FFF2-40B4-BE49-F238E27FC236}">
                <a16:creationId xmlns:a16="http://schemas.microsoft.com/office/drawing/2014/main" id="{3DD72287-E830-4764-BD02-CBC0F5694D98}"/>
              </a:ext>
            </a:extLst>
          </p:cNvPr>
          <p:cNvCxnSpPr>
            <a:cxnSpLocks/>
          </p:cNvCxnSpPr>
          <p:nvPr/>
        </p:nvCxnSpPr>
        <p:spPr>
          <a:xfrm>
            <a:off x="10836936" y="2641600"/>
            <a:ext cx="0" cy="2277730"/>
          </a:xfrm>
          <a:prstGeom prst="straightConnector1">
            <a:avLst/>
          </a:prstGeom>
          <a:ln w="31750">
            <a:solidFill>
              <a:srgbClr val="00B050"/>
            </a:solidFill>
            <a:tailEnd type="oval"/>
          </a:ln>
        </p:spPr>
        <p:style>
          <a:lnRef idx="1">
            <a:schemeClr val="accent1"/>
          </a:lnRef>
          <a:fillRef idx="0">
            <a:schemeClr val="accent1"/>
          </a:fillRef>
          <a:effectRef idx="0">
            <a:schemeClr val="accent1"/>
          </a:effectRef>
          <a:fontRef idx="minor">
            <a:schemeClr val="tx1"/>
          </a:fontRef>
        </p:style>
      </p:cxnSp>
      <p:cxnSp>
        <p:nvCxnSpPr>
          <p:cNvPr id="45" name="Conector recto de flecha 44">
            <a:extLst>
              <a:ext uri="{FF2B5EF4-FFF2-40B4-BE49-F238E27FC236}">
                <a16:creationId xmlns:a16="http://schemas.microsoft.com/office/drawing/2014/main" id="{AE75671F-F34E-44AA-95A9-447F123CEA5E}"/>
              </a:ext>
            </a:extLst>
          </p:cNvPr>
          <p:cNvCxnSpPr>
            <a:cxnSpLocks/>
          </p:cNvCxnSpPr>
          <p:nvPr/>
        </p:nvCxnSpPr>
        <p:spPr>
          <a:xfrm>
            <a:off x="7418145" y="1524000"/>
            <a:ext cx="0" cy="3094316"/>
          </a:xfrm>
          <a:prstGeom prst="straightConnector1">
            <a:avLst/>
          </a:prstGeom>
          <a:ln w="31750">
            <a:solidFill>
              <a:srgbClr val="0000FF"/>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46" name="Conector recto de flecha 45">
            <a:extLst>
              <a:ext uri="{FF2B5EF4-FFF2-40B4-BE49-F238E27FC236}">
                <a16:creationId xmlns:a16="http://schemas.microsoft.com/office/drawing/2014/main" id="{4829F210-338E-4C3F-93BC-98F0D41A784F}"/>
              </a:ext>
            </a:extLst>
          </p:cNvPr>
          <p:cNvCxnSpPr>
            <a:cxnSpLocks/>
          </p:cNvCxnSpPr>
          <p:nvPr/>
        </p:nvCxnSpPr>
        <p:spPr>
          <a:xfrm>
            <a:off x="7588408" y="2069812"/>
            <a:ext cx="0" cy="2603788"/>
          </a:xfrm>
          <a:prstGeom prst="straightConnector1">
            <a:avLst/>
          </a:prstGeom>
          <a:ln w="31750">
            <a:solidFill>
              <a:srgbClr val="C00000"/>
            </a:solidFill>
            <a:headEnd type="ova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93985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F234D9DA-9003-43ED-80D0-7DCC9CC6567C}"/>
              </a:ext>
            </a:extLst>
          </p:cNvPr>
          <p:cNvGraphicFramePr>
            <a:graphicFrameLocks noGrp="1"/>
          </p:cNvGraphicFramePr>
          <p:nvPr>
            <p:extLst>
              <p:ext uri="{D42A27DB-BD31-4B8C-83A1-F6EECF244321}">
                <p14:modId xmlns:p14="http://schemas.microsoft.com/office/powerpoint/2010/main" val="678875790"/>
              </p:ext>
            </p:extLst>
          </p:nvPr>
        </p:nvGraphicFramePr>
        <p:xfrm>
          <a:off x="267943" y="1149919"/>
          <a:ext cx="5862693" cy="1911274"/>
        </p:xfrm>
        <a:graphic>
          <a:graphicData uri="http://schemas.openxmlformats.org/drawingml/2006/table">
            <a:tbl>
              <a:tblPr/>
              <a:tblGrid>
                <a:gridCol w="1322877">
                  <a:extLst>
                    <a:ext uri="{9D8B030D-6E8A-4147-A177-3AD203B41FA5}">
                      <a16:colId xmlns:a16="http://schemas.microsoft.com/office/drawing/2014/main" val="20000"/>
                    </a:ext>
                  </a:extLst>
                </a:gridCol>
                <a:gridCol w="871825">
                  <a:extLst>
                    <a:ext uri="{9D8B030D-6E8A-4147-A177-3AD203B41FA5}">
                      <a16:colId xmlns:a16="http://schemas.microsoft.com/office/drawing/2014/main" val="20001"/>
                    </a:ext>
                  </a:extLst>
                </a:gridCol>
                <a:gridCol w="1309255">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639457">
                  <a:extLst>
                    <a:ext uri="{9D8B030D-6E8A-4147-A177-3AD203B41FA5}">
                      <a16:colId xmlns:a16="http://schemas.microsoft.com/office/drawing/2014/main" val="20003"/>
                    </a:ext>
                  </a:extLst>
                </a:gridCol>
                <a:gridCol w="782459">
                  <a:extLst>
                    <a:ext uri="{9D8B030D-6E8A-4147-A177-3AD203B41FA5}">
                      <a16:colId xmlns:a16="http://schemas.microsoft.com/office/drawing/2014/main" val="3158225201"/>
                    </a:ext>
                  </a:extLst>
                </a:gridCol>
              </a:tblGrid>
              <a:tr h="383585">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ES"/>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23/04/2023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3943">
                <a:tc rowSpan="2">
                  <a:txBody>
                    <a:bodyPr/>
                    <a:lstStyle/>
                    <a:p>
                      <a:pPr algn="ctr" fontAlgn="ctr"/>
                      <a:r>
                        <a:rPr lang="es-CO" sz="1100" b="0" i="0" u="none" strike="noStrike">
                          <a:solidFill>
                            <a:schemeClr val="tx1"/>
                          </a:solidFill>
                          <a:effectLst/>
                          <a:latin typeface="Calibri"/>
                          <a:ea typeface="+mn-ea"/>
                          <a:cs typeface="+mn-cs"/>
                        </a:rPr>
                        <a:t>$ 251.148.980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ea typeface="+mn-ea"/>
                          <a:cs typeface="+mn-cs"/>
                        </a:rPr>
                        <a:t>09/08/2021</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09/03/2022</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MX" sz="1100" b="0" i="0" u="none" strike="noStrike">
                          <a:solidFill>
                            <a:srgbClr val="002060"/>
                          </a:solidFill>
                          <a:effectLst/>
                          <a:latin typeface="Calibri"/>
                          <a:ea typeface="+mn-ea"/>
                          <a:cs typeface="+mn-cs"/>
                        </a:rPr>
                        <a:t>0%</a:t>
                      </a:r>
                      <a:endParaRPr lang="es-CO" sz="1100" b="0" i="0" u="none" strike="noStrike">
                        <a:solidFill>
                          <a:srgbClr val="002060"/>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2394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ea typeface="+mn-ea"/>
                          <a:cs typeface="+mn-cs"/>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46562">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83585">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649656">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100" b="0" i="0" u="none" strike="noStrike">
                          <a:solidFill>
                            <a:schemeClr val="tx1"/>
                          </a:solidFill>
                          <a:effectLst/>
                          <a:latin typeface="Calibri"/>
                        </a:rPr>
                        <a:t>Centro Integral De Mantenimiento Integral Bloque 8 Ubicado En Girón - Santander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5" name="Rectángulo 19">
            <a:extLst>
              <a:ext uri="{FF2B5EF4-FFF2-40B4-BE49-F238E27FC236}">
                <a16:creationId xmlns:a16="http://schemas.microsoft.com/office/drawing/2014/main" id="{0B2A16DD-EA7D-4DBE-B843-73C66F05103D}"/>
              </a:ext>
            </a:extLst>
          </p:cNvPr>
          <p:cNvSpPr/>
          <p:nvPr/>
        </p:nvSpPr>
        <p:spPr>
          <a:xfrm>
            <a:off x="211448" y="3143512"/>
            <a:ext cx="5919188" cy="36496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5">
            <a:extLst>
              <a:ext uri="{FF2B5EF4-FFF2-40B4-BE49-F238E27FC236}">
                <a16:creationId xmlns:a16="http://schemas.microsoft.com/office/drawing/2014/main" id="{2F609DC1-2F60-4F63-8477-54B2E74CC439}"/>
              </a:ext>
            </a:extLst>
          </p:cNvPr>
          <p:cNvSpPr/>
          <p:nvPr/>
        </p:nvSpPr>
        <p:spPr>
          <a:xfrm>
            <a:off x="6193678" y="1149919"/>
            <a:ext cx="5919188" cy="564322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19CA782-9833-4389-AC54-E0F19AE15782}"/>
              </a:ext>
            </a:extLst>
          </p:cNvPr>
          <p:cNvSpPr txBox="1"/>
          <p:nvPr/>
        </p:nvSpPr>
        <p:spPr>
          <a:xfrm>
            <a:off x="267943" y="3296828"/>
            <a:ext cx="5752156" cy="3411831"/>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a:ln>
                  <a:noFill/>
                </a:ln>
                <a:solidFill>
                  <a:srgbClr val="112C69"/>
                </a:solidFill>
                <a:effectLst/>
                <a:uLnTx/>
                <a:uFillTx/>
                <a:latin typeface="Arial"/>
                <a:ea typeface="+mn-ea"/>
                <a:cs typeface="Arial"/>
              </a:rPr>
              <a:t>Gestiones Findeter - seguimiento (Supervisión).</a:t>
            </a: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a:ln>
                  <a:noFill/>
                </a:ln>
                <a:solidFill>
                  <a:srgbClr val="002060"/>
                </a:solidFill>
                <a:effectLst/>
                <a:uLnTx/>
                <a:uFillTx/>
                <a:latin typeface="Arial"/>
                <a:ea typeface="+mn-ea"/>
                <a:cs typeface="Arial"/>
              </a:rPr>
              <a:t>Toma de decisión de continuación del proyecto para la ejecución de etapa 2 y/o Toma de decisión de desistimiento del proyecto y se pasan los recursos a otro proyecto por parte del SENA regional y Dirección general. </a:t>
            </a:r>
            <a:r>
              <a:rPr kumimoji="0" lang="es-MX" sz="1000" b="1" i="0" u="sng" strike="noStrike" kern="1200" cap="none" spc="0" normalizeH="0" baseline="0" noProof="0">
                <a:ln>
                  <a:noFill/>
                </a:ln>
                <a:solidFill>
                  <a:srgbClr val="002060"/>
                </a:solidFill>
                <a:effectLst/>
                <a:highlight>
                  <a:srgbClr val="00FFFF"/>
                </a:highlight>
                <a:uLnTx/>
                <a:uFillTx/>
                <a:latin typeface="Arial"/>
                <a:ea typeface="+mn-ea"/>
                <a:cs typeface="Arial"/>
              </a:rPr>
              <a:t>En trámite</a:t>
            </a:r>
            <a:endParaRPr lang="es-MX" sz="1000" b="1" i="0" u="sng" strike="noStrike" kern="1200" cap="none" spc="0" normalizeH="0" baseline="0" noProof="0">
              <a:ln>
                <a:noFill/>
              </a:ln>
              <a:solidFill>
                <a:srgbClr val="002060"/>
              </a:solidFill>
              <a:effectLst/>
              <a:highlight>
                <a:srgbClr val="00FFFF"/>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lang="es-MX" sz="1000" b="1" u="sng">
              <a:solidFill>
                <a:srgbClr val="002060"/>
              </a:solidFill>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2060"/>
                </a:solidFill>
                <a:effectLst/>
                <a:uLnTx/>
                <a:uFillTx/>
                <a:latin typeface="Arial"/>
                <a:ea typeface="+mn-ea"/>
                <a:cs typeface="Arial"/>
              </a:rPr>
              <a:t>Se remite comunicado al SENA a la espera de toma de decisión mediante Rad. 22023520000256 de fecha 13/01/2023</a:t>
            </a:r>
            <a:endParaRPr lang="es-MX" sz="1000" b="1" u="sng">
              <a:solidFill>
                <a:srgbClr val="002060"/>
              </a:solidFill>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2060"/>
                </a:solidFill>
                <a:effectLst/>
                <a:uLnTx/>
                <a:uFillTx/>
                <a:latin typeface="Arial"/>
                <a:ea typeface="+mn-ea"/>
                <a:cs typeface="Arial"/>
              </a:rPr>
              <a:t>Se remite comunicado con alcance al SENA con apartes del acta de socialización 16/03/2023 en atención a observaciones por parte del SENA bajo el Rad. 2202352002999 d</a:t>
            </a:r>
            <a:r>
              <a:rPr lang="es-MX" sz="1000" b="1" u="sng">
                <a:solidFill>
                  <a:srgbClr val="002060"/>
                </a:solidFill>
                <a:latin typeface="Arial"/>
                <a:cs typeface="Arial"/>
              </a:rPr>
              <a:t>e fecha 29 de marzo de 2023.</a:t>
            </a:r>
            <a:endParaRPr kumimoji="0" lang="es-MX" sz="1000" b="1" i="0" u="sng" strike="noStrike" kern="1200" cap="none" spc="0" normalizeH="0" baseline="0" noProof="0">
              <a:ln>
                <a:noFill/>
              </a:ln>
              <a:solidFill>
                <a:srgbClr val="002060"/>
              </a:solidFill>
              <a:effectLst/>
              <a:uLnTx/>
              <a:uFillTx/>
              <a:latin typeface="Arial"/>
              <a:ea typeface="+mn-ea"/>
              <a:cs typeface="Arial"/>
            </a:endParaRPr>
          </a:p>
          <a:p>
            <a:pPr marL="641350" lvl="1" indent="-171450" algn="just">
              <a:spcBef>
                <a:spcPts val="105"/>
              </a:spcBef>
              <a:buFont typeface="Arial" panose="020B0604020202020204" pitchFamily="34" charset="0"/>
              <a:buChar char="•"/>
              <a:defRPr/>
            </a:pPr>
            <a:endParaRPr lang="es-MX" sz="1000" b="1" i="0" u="sng" strike="noStrike" kern="1200" cap="none" spc="0" normalizeH="0" baseline="0" noProof="0">
              <a:ln>
                <a:noFill/>
              </a:ln>
              <a:solidFill>
                <a:srgbClr val="002060"/>
              </a:solidFill>
              <a:effectLst/>
              <a:highlight>
                <a:srgbClr val="00FF00"/>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a:ln>
                <a:noFill/>
              </a:ln>
              <a:solidFill>
                <a:srgbClr val="002060"/>
              </a:solidFill>
              <a:effectLst/>
              <a:uLnTx/>
              <a:uFillTx/>
              <a:latin typeface="Arial"/>
              <a:ea typeface="+mn-ea"/>
              <a:cs typeface="Arial"/>
            </a:endParaRPr>
          </a:p>
          <a:p>
            <a:pPr marL="12700" algn="just">
              <a:spcBef>
                <a:spcPts val="105"/>
              </a:spcBef>
              <a:defRPr/>
            </a:pPr>
            <a:r>
              <a:rPr lang="es-MX" sz="1000" b="1" u="sng">
                <a:solidFill>
                  <a:srgbClr val="002060"/>
                </a:solidFill>
                <a:latin typeface="Arial"/>
                <a:cs typeface="Arial"/>
              </a:rPr>
              <a:t>2.     En cierre de administrativo y liquidación de contratos derivados</a:t>
            </a:r>
            <a:r>
              <a:rPr lang="es-MX" sz="1000" b="1" u="sng">
                <a:solidFill>
                  <a:srgbClr val="002060"/>
                </a:solidFill>
                <a:highlight>
                  <a:srgbClr val="00FFFF"/>
                </a:highlight>
                <a:latin typeface="Arial"/>
                <a:cs typeface="Arial"/>
              </a:rPr>
              <a:t>. </a:t>
            </a:r>
            <a:r>
              <a:rPr kumimoji="0" lang="es-MX" sz="1000" b="1" i="0" u="sng" strike="noStrike" kern="1200" cap="none" spc="0" normalizeH="0" baseline="0" noProof="0">
                <a:ln>
                  <a:noFill/>
                </a:ln>
                <a:solidFill>
                  <a:srgbClr val="002060"/>
                </a:solidFill>
                <a:effectLst/>
                <a:highlight>
                  <a:srgbClr val="00FFFF"/>
                </a:highlight>
                <a:uLnTx/>
                <a:uFillTx/>
                <a:latin typeface="Arial"/>
                <a:ea typeface="+mn-ea"/>
                <a:cs typeface="Arial"/>
              </a:rPr>
              <a:t>En trámite</a:t>
            </a:r>
            <a:endParaRPr lang="es-MX" sz="1000" b="1" i="0" u="sng" strike="noStrike" kern="1200" cap="none" spc="0" normalizeH="0" baseline="0" noProof="0">
              <a:ln>
                <a:noFill/>
              </a:ln>
              <a:solidFill>
                <a:srgbClr val="002060"/>
              </a:solidFill>
              <a:effectLst/>
              <a:highlight>
                <a:srgbClr val="00FFFF"/>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lang="es-MX" sz="1000" b="1" u="sng">
              <a:solidFill>
                <a:srgbClr val="002060"/>
              </a:solidFill>
              <a:latin typeface="Arial"/>
              <a:cs typeface="Arial"/>
            </a:endParaRPr>
          </a:p>
          <a:p>
            <a:pPr marL="698500" lvl="1" indent="-22860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2060"/>
                </a:solidFill>
                <a:effectLst/>
                <a:uLnTx/>
                <a:uFillTx/>
                <a:latin typeface="Arial"/>
                <a:ea typeface="+mn-ea"/>
                <a:cs typeface="Arial"/>
              </a:rPr>
              <a:t>Se remite comunicado al SENA remitiendo los productos de consultoría aprobados por la interventoría mediante Rad. 22023520000255 de fecha 13/01/2023</a:t>
            </a:r>
            <a:endParaRPr lang="es-MX" sz="1000" b="1" i="0" u="sng" strike="noStrike" kern="1200" cap="none" spc="0" normalizeH="0" baseline="0" noProof="0">
              <a:ln>
                <a:noFill/>
              </a:ln>
              <a:solidFill>
                <a:srgbClr val="002060"/>
              </a:solidFill>
              <a:effectLst/>
              <a:uLnTx/>
              <a:uFillTx/>
              <a:latin typeface="Arial"/>
              <a:cs typeface="Arial"/>
            </a:endParaRPr>
          </a:p>
          <a:p>
            <a:pPr marL="698500" lvl="1" indent="-228600" algn="just">
              <a:spcBef>
                <a:spcPts val="105"/>
              </a:spcBef>
              <a:buFont typeface="Arial" panose="020B0604020202020204" pitchFamily="34" charset="0"/>
              <a:buChar char="•"/>
              <a:defRPr/>
            </a:pPr>
            <a:r>
              <a:rPr lang="es-MX" sz="1000" b="1" u="sng">
                <a:solidFill>
                  <a:srgbClr val="002060"/>
                </a:solidFill>
                <a:latin typeface="Arial"/>
                <a:cs typeface="Arial"/>
              </a:rPr>
              <a:t>Suscrita acta de entrega y recibo de fecha 23/02/2023.</a:t>
            </a:r>
          </a:p>
          <a:p>
            <a:pPr marL="698500" lvl="1" indent="-228600" algn="just">
              <a:spcBef>
                <a:spcPts val="105"/>
              </a:spcBef>
              <a:buFont typeface="Arial" panose="020B0604020202020204" pitchFamily="34" charset="0"/>
              <a:buChar char="•"/>
              <a:defRPr/>
            </a:pPr>
            <a:r>
              <a:rPr lang="es-MX" sz="1000" b="1" u="sng">
                <a:solidFill>
                  <a:srgbClr val="002060"/>
                </a:solidFill>
                <a:latin typeface="Arial"/>
                <a:cs typeface="Arial"/>
              </a:rPr>
              <a:t>Se remite respuesta a informe SENA mediante el Rad. 2202352003967 de fecha 25/04/2023. </a:t>
            </a:r>
          </a:p>
          <a:p>
            <a:pPr marL="698500" lvl="1" indent="-228600" algn="just">
              <a:spcBef>
                <a:spcPts val="105"/>
              </a:spcBef>
              <a:buFont typeface="Arial" panose="020B0604020202020204" pitchFamily="34" charset="0"/>
              <a:buChar char="•"/>
              <a:defRPr/>
            </a:pPr>
            <a:r>
              <a:rPr lang="es-MX" sz="1000" b="1" u="sng">
                <a:solidFill>
                  <a:srgbClr val="002060"/>
                </a:solidFill>
                <a:latin typeface="Arial"/>
                <a:cs typeface="Arial"/>
              </a:rPr>
              <a:t>Se inicia proceso de liquidación a la espera de entrega de Cali.</a:t>
            </a:r>
          </a:p>
        </p:txBody>
      </p:sp>
      <p:sp>
        <p:nvSpPr>
          <p:cNvPr id="10" name="object 3">
            <a:extLst>
              <a:ext uri="{FF2B5EF4-FFF2-40B4-BE49-F238E27FC236}">
                <a16:creationId xmlns:a16="http://schemas.microsoft.com/office/drawing/2014/main" id="{A746201A-3B67-477B-B1ED-2721A0D7FE61}"/>
              </a:ext>
            </a:extLst>
          </p:cNvPr>
          <p:cNvSpPr txBox="1"/>
          <p:nvPr/>
        </p:nvSpPr>
        <p:spPr>
          <a:xfrm>
            <a:off x="286832" y="8389"/>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Girón, Santander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INDUSTRIAL DE MANTENIMIENTO INTEGRAL BLOQUE 8</a:t>
            </a:r>
          </a:p>
          <a:p>
            <a:pPr marL="12700" lvl="0">
              <a:spcBef>
                <a:spcPts val="105"/>
              </a:spcBef>
              <a:defRPr/>
            </a:pPr>
            <a:r>
              <a:rPr lang="es-CO" sz="1200">
                <a:solidFill>
                  <a:srgbClr val="4471C4"/>
                </a:solidFill>
                <a:latin typeface="Arial"/>
                <a:cs typeface="Arial"/>
              </a:rPr>
              <a:t>Contratista de Diseño PAF-SENA-C-011-2021 – CONSORCIO DISEÑOS SENA 2021 </a:t>
            </a:r>
          </a:p>
          <a:p>
            <a:pPr marL="12700" lvl="0">
              <a:spcBef>
                <a:spcPts val="105"/>
              </a:spcBef>
              <a:defRPr/>
            </a:pPr>
            <a:r>
              <a:rPr lang="es-CO" sz="1200">
                <a:solidFill>
                  <a:srgbClr val="4471C4"/>
                </a:solidFill>
                <a:latin typeface="Arial"/>
                <a:cs typeface="Arial"/>
              </a:rPr>
              <a:t>Contratita Interventor PAF-SENA-I-059-2020– CONSORCIO KNIGHT</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3" name="Imagen 2">
            <a:extLst>
              <a:ext uri="{FF2B5EF4-FFF2-40B4-BE49-F238E27FC236}">
                <a16:creationId xmlns:a16="http://schemas.microsoft.com/office/drawing/2014/main" id="{89425140-5C21-435B-A38B-E6E8AC82A6AA}"/>
              </a:ext>
            </a:extLst>
          </p:cNvPr>
          <p:cNvPicPr>
            <a:picLocks noChangeAspect="1"/>
          </p:cNvPicPr>
          <p:nvPr/>
        </p:nvPicPr>
        <p:blipFill>
          <a:blip r:embed="rId2"/>
          <a:stretch>
            <a:fillRect/>
          </a:stretch>
        </p:blipFill>
        <p:spPr>
          <a:xfrm>
            <a:off x="7346119" y="1252026"/>
            <a:ext cx="3530331" cy="5489358"/>
          </a:xfrm>
          <a:prstGeom prst="rect">
            <a:avLst/>
          </a:prstGeom>
        </p:spPr>
      </p:pic>
    </p:spTree>
    <p:extLst>
      <p:ext uri="{BB962C8B-B14F-4D97-AF65-F5344CB8AC3E}">
        <p14:creationId xmlns:p14="http://schemas.microsoft.com/office/powerpoint/2010/main" val="2305571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92C7AD75-98F7-4256-B0FE-BD624CCF5A55}"/>
              </a:ext>
            </a:extLst>
          </p:cNvPr>
          <p:cNvGraphicFramePr>
            <a:graphicFrameLocks noGrp="1"/>
          </p:cNvGraphicFramePr>
          <p:nvPr>
            <p:extLst>
              <p:ext uri="{D42A27DB-BD31-4B8C-83A1-F6EECF244321}">
                <p14:modId xmlns:p14="http://schemas.microsoft.com/office/powerpoint/2010/main" val="2654620459"/>
              </p:ext>
            </p:extLst>
          </p:nvPr>
        </p:nvGraphicFramePr>
        <p:xfrm>
          <a:off x="199564" y="1088110"/>
          <a:ext cx="5862693" cy="1459230"/>
        </p:xfrm>
        <a:graphic>
          <a:graphicData uri="http://schemas.openxmlformats.org/drawingml/2006/table">
            <a:tbl>
              <a:tblPr/>
              <a:tblGrid>
                <a:gridCol w="1191325">
                  <a:extLst>
                    <a:ext uri="{9D8B030D-6E8A-4147-A177-3AD203B41FA5}">
                      <a16:colId xmlns:a16="http://schemas.microsoft.com/office/drawing/2014/main" val="20000"/>
                    </a:ext>
                  </a:extLst>
                </a:gridCol>
                <a:gridCol w="1091045">
                  <a:extLst>
                    <a:ext uri="{9D8B030D-6E8A-4147-A177-3AD203B41FA5}">
                      <a16:colId xmlns:a16="http://schemas.microsoft.com/office/drawing/2014/main" val="20001"/>
                    </a:ext>
                  </a:extLst>
                </a:gridCol>
                <a:gridCol w="1122218">
                  <a:extLst>
                    <a:ext uri="{9D8B030D-6E8A-4147-A177-3AD203B41FA5}">
                      <a16:colId xmlns:a16="http://schemas.microsoft.com/office/drawing/2014/main" val="1978876319"/>
                    </a:ext>
                  </a:extLst>
                </a:gridCol>
                <a:gridCol w="1036189">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5466">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 </a:t>
                      </a:r>
                      <a:br>
                        <a:rPr lang="es-ES" sz="1050" b="1" i="0" u="none" strike="noStrike">
                          <a:solidFill>
                            <a:srgbClr val="FFFFFF"/>
                          </a:solidFill>
                          <a:effectLst/>
                          <a:latin typeface="Calibri"/>
                        </a:rPr>
                      </a:br>
                      <a:r>
                        <a:rPr lang="es-ES" sz="1050" b="1" i="0" u="none" strike="noStrike">
                          <a:solidFill>
                            <a:srgbClr val="FFFFFF"/>
                          </a:solidFill>
                          <a:effectLst/>
                          <a:latin typeface="Calibri"/>
                        </a:rPr>
                        <a:t>(</a:t>
                      </a:r>
                      <a:r>
                        <a:rPr lang="es-ES" sz="1050" b="1" i="0" u="none" strike="noStrike" noProof="0">
                          <a:solidFill>
                            <a:srgbClr val="FFFFFF"/>
                          </a:solidFill>
                          <a:effectLst/>
                          <a:latin typeface="Calibri"/>
                        </a:rPr>
                        <a:t>Corte 23-Abr-2023</a:t>
                      </a:r>
                      <a:r>
                        <a:rPr lang="es-ES" sz="1050" b="1" i="0" u="none" strike="noStrike">
                          <a:solidFill>
                            <a:srgbClr val="FFFFFF"/>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5461">
                <a:tc rowSpan="2">
                  <a:txBody>
                    <a:bodyPr/>
                    <a:lstStyle/>
                    <a:p>
                      <a:pPr algn="ctr" fontAlgn="ctr"/>
                      <a:r>
                        <a:rPr lang="es-CO" sz="1100" b="1" i="0" u="sng" strike="noStrike">
                          <a:solidFill>
                            <a:schemeClr val="tx1"/>
                          </a:solidFill>
                          <a:effectLst/>
                          <a:latin typeface="Calibri"/>
                          <a:ea typeface="+mn-ea"/>
                          <a:cs typeface="+mn-cs"/>
                        </a:rPr>
                        <a:t>$ 419.884.492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a:solidFill>
                            <a:schemeClr val="tx1"/>
                          </a:solidFill>
                          <a:effectLst/>
                          <a:latin typeface="Calibri"/>
                          <a:ea typeface="+mn-ea"/>
                          <a:cs typeface="+mn-cs"/>
                        </a:rPr>
                        <a:t>11/06/2023</a:t>
                      </a:r>
                      <a:endParaRPr lang="es-CO" sz="1100" b="1" i="0" u="sng"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80.96%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0" i="0" u="none" strike="noStrike">
                          <a:solidFill>
                            <a:srgbClr val="FF0000"/>
                          </a:solidFill>
                          <a:effectLst/>
                          <a:latin typeface="Calibri"/>
                        </a:rPr>
                        <a:t>-8.11%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546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72.85%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54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5466">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19103">
                <a:tc>
                  <a:txBody>
                    <a:bodyPr/>
                    <a:lstStyle/>
                    <a:p>
                      <a:pPr algn="ctr" fontAlgn="ctr"/>
                      <a:r>
                        <a:rPr lang="es-CO" sz="1100" b="1" i="0" u="none" strike="noStrike">
                          <a:solidFill>
                            <a:schemeClr val="tx1"/>
                          </a:solidFill>
                          <a:effectLst/>
                          <a:latin typeface="Calibri"/>
                        </a:rPr>
                        <a:t>TORRE ORIENTAL </a:t>
                      </a:r>
                      <a:endParaRPr lang="es-CO" sz="1100" b="1"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4.805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200" b="0" i="0" u="none" strike="noStrike">
                          <a:solidFill>
                            <a:schemeClr val="tx1"/>
                          </a:solidFill>
                          <a:effectLst/>
                          <a:latin typeface="Calibri"/>
                        </a:rPr>
                        <a:t>Centro de Diseño y Metrología - Complejo Paloquemao - Bogotá</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4" name="Rectángulo 19">
            <a:extLst>
              <a:ext uri="{FF2B5EF4-FFF2-40B4-BE49-F238E27FC236}">
                <a16:creationId xmlns:a16="http://schemas.microsoft.com/office/drawing/2014/main" id="{AF432E5C-DB9B-4F3B-AFD7-5A5FFA1B2AE1}"/>
              </a:ext>
            </a:extLst>
          </p:cNvPr>
          <p:cNvSpPr/>
          <p:nvPr/>
        </p:nvSpPr>
        <p:spPr>
          <a:xfrm>
            <a:off x="197071" y="2615184"/>
            <a:ext cx="5890434" cy="41348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object 3">
            <a:extLst>
              <a:ext uri="{FF2B5EF4-FFF2-40B4-BE49-F238E27FC236}">
                <a16:creationId xmlns:a16="http://schemas.microsoft.com/office/drawing/2014/main" id="{43297A8E-5567-4DAF-8C6C-EF5A1AE98FBF}"/>
              </a:ext>
            </a:extLst>
          </p:cNvPr>
          <p:cNvSpPr txBox="1"/>
          <p:nvPr/>
        </p:nvSpPr>
        <p:spPr>
          <a:xfrm>
            <a:off x="275635" y="2763714"/>
            <a:ext cx="5700630" cy="3819635"/>
          </a:xfrm>
          <a:prstGeom prst="rect">
            <a:avLst/>
          </a:prstGeom>
        </p:spPr>
        <p:txBody>
          <a:bodyPr vert="horz" wrap="square" lIns="0" tIns="13335" rIns="0" bIns="0" rtlCol="0" anchor="t">
            <a:spAutoFit/>
          </a:bodyPr>
          <a:lstStyle/>
          <a:p>
            <a:pPr marL="12700" algn="just">
              <a:spcBef>
                <a:spcPts val="105"/>
              </a:spcBef>
              <a:defRPr/>
            </a:pPr>
            <a:r>
              <a:rPr kumimoji="0" lang="es-MX" sz="1050" b="1" i="0" u="none" strike="noStrike" kern="1200" cap="none" spc="0" normalizeH="0" baseline="0" noProof="0">
                <a:ln>
                  <a:noFill/>
                </a:ln>
                <a:effectLst/>
                <a:uLnTx/>
                <a:uFillTx/>
                <a:latin typeface="Arial"/>
                <a:ea typeface="+mn-ea"/>
                <a:cs typeface="Arial"/>
              </a:rPr>
              <a:t>Actividades Ejecutadas</a:t>
            </a:r>
            <a:r>
              <a:rPr lang="es-MX" sz="1050" b="1">
                <a:latin typeface="Arial"/>
                <a:cs typeface="Arial"/>
              </a:rPr>
              <a:t> </a:t>
            </a:r>
            <a:endParaRPr lang="en-US" b="1" i="0" u="none" strike="noStrike" kern="1200" cap="none" spc="0" normalizeH="0" baseline="0" noProof="0">
              <a:ln>
                <a:noFill/>
              </a:ln>
              <a:effectLst/>
              <a:uLnTx/>
              <a:uFillTx/>
              <a:latin typeface="Calibri"/>
              <a:cs typeface="Calibri"/>
            </a:endParaRPr>
          </a:p>
          <a:p>
            <a:pPr marL="12700" algn="just">
              <a:spcBef>
                <a:spcPts val="105"/>
              </a:spcBef>
              <a:defRPr/>
            </a:pPr>
            <a:endParaRPr lang="es-MX" sz="1050" b="1">
              <a:latin typeface="Arial"/>
              <a:ea typeface="+mn-lt"/>
              <a:cs typeface="Arial"/>
            </a:endParaRPr>
          </a:p>
          <a:p>
            <a:pPr marL="184150" indent="-171450" algn="just">
              <a:spcBef>
                <a:spcPts val="105"/>
              </a:spcBef>
              <a:buFont typeface="Wingdings" panose="05000000000000000000" pitchFamily="2" charset="2"/>
              <a:buChar char="ü"/>
              <a:defRPr/>
            </a:pPr>
            <a:r>
              <a:rPr lang="es-MX" sz="1050" b="1">
                <a:solidFill>
                  <a:srgbClr val="C00000"/>
                </a:solidFill>
                <a:latin typeface="Arial"/>
                <a:ea typeface="+mn-lt"/>
                <a:cs typeface="Arial"/>
              </a:rPr>
              <a:t>Contratos suspendidos a partir del 11-Oct-2022 y hasta el 13-May-2023. </a:t>
            </a:r>
            <a:endParaRPr lang="es-MX" sz="1050" b="1">
              <a:solidFill>
                <a:srgbClr val="C00000"/>
              </a:solidFill>
              <a:latin typeface="Arial"/>
              <a:cs typeface="Arial"/>
            </a:endParaRP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La consultoría avanza voluntariamente con la puesta a punto de algunos componentes de la consultoría de la torre oriental.</a:t>
            </a:r>
          </a:p>
          <a:p>
            <a:pPr marL="184150" indent="-171450" algn="just">
              <a:spcBef>
                <a:spcPts val="105"/>
              </a:spcBef>
              <a:buFont typeface="Wingdings" panose="05000000000000000000" pitchFamily="2" charset="2"/>
              <a:buChar char="ü"/>
              <a:defRPr/>
            </a:pPr>
            <a:r>
              <a:rPr lang="es-MX" sz="1050">
                <a:latin typeface="Arial"/>
                <a:ea typeface="+mn-lt"/>
                <a:cs typeface="Arial"/>
              </a:rPr>
              <a:t>El 5-Abr-2023 se recibió mediante correo electrónico del IDPC, respuesta a los comunicados radicados por el SENA y Findeter, en los cuales se solicitó prioridad en el trámite patrimonial. El Instituto manifestó lo siguiente: "</a:t>
            </a:r>
            <a:r>
              <a:rPr lang="es-MX" sz="1050" i="1">
                <a:latin typeface="Arial"/>
                <a:ea typeface="+mn-lt"/>
                <a:cs typeface="Arial"/>
              </a:rPr>
              <a:t>En tal sentido, este Instituto continuará dando prioridad al trámite y estará atento a la recepción de la documentación estructural ajustada, así como adelantar las reuniones que sean necesarias con el propósito de llevar a buen término el trámite de autorización del anteproyecto presentado.</a:t>
            </a:r>
            <a:r>
              <a:rPr lang="es-MX" sz="1050">
                <a:latin typeface="Arial"/>
                <a:ea typeface="+mn-lt"/>
                <a:cs typeface="Arial"/>
              </a:rPr>
              <a:t>"</a:t>
            </a:r>
          </a:p>
          <a:p>
            <a:pPr marL="184150" indent="-171450" algn="just">
              <a:spcBef>
                <a:spcPts val="105"/>
              </a:spcBef>
              <a:buFont typeface="Wingdings" panose="05000000000000000000" pitchFamily="2" charset="2"/>
              <a:buChar char="ü"/>
              <a:defRPr/>
            </a:pPr>
            <a:r>
              <a:rPr lang="es-MX" sz="1050">
                <a:latin typeface="Arial"/>
                <a:cs typeface="Arial"/>
              </a:rPr>
              <a:t>Conforme lo anterior, el 13-Abr-2023 la consultoría radicó en el IDPC comunicado en el cual informa que la documentación ajustada acorde a observaciones de mesa de trabajo llevada  cabo el 14-Mar-2023, fue remitida al Instituto el 17-Mar-2023. No obstante reenvía la documentación técnica ajustada.</a:t>
            </a:r>
          </a:p>
          <a:p>
            <a:pPr marL="184150" indent="-171450" algn="just">
              <a:spcBef>
                <a:spcPts val="105"/>
              </a:spcBef>
              <a:buFont typeface="Wingdings" panose="05000000000000000000" pitchFamily="2" charset="2"/>
              <a:buChar char="ü"/>
              <a:defRPr/>
            </a:pPr>
            <a:r>
              <a:rPr lang="es-MX" sz="1050">
                <a:latin typeface="Arial"/>
                <a:cs typeface="Arial"/>
              </a:rPr>
              <a:t>La consultoría está gestionando reunión con el equipo del Instituto Distrital de Patrimonio Cultural para el martes 2 de mayo de 2023, con el fin de consultar avances en el proceso y atender posibles inquietudes u observaciones que tenga el IDPC. Una vez se confirme la reunión se informará oportunamente al Grupo de Construcciones del SENA.</a:t>
            </a:r>
          </a:p>
          <a:p>
            <a:pPr marL="184150" indent="-171450" algn="just">
              <a:spcBef>
                <a:spcPts val="105"/>
              </a:spcBef>
              <a:buFont typeface="Wingdings" panose="05000000000000000000" pitchFamily="2" charset="2"/>
              <a:buChar char="ü"/>
              <a:defRPr/>
            </a:pPr>
            <a:r>
              <a:rPr lang="es-MX" sz="1050">
                <a:latin typeface="Arial"/>
                <a:cs typeface="Arial"/>
              </a:rPr>
              <a:t>La próxima semana se elevará a comité técnico la necesidad de prorrogar la suspensión 1 de los contratos de obra e interventoría por el término de 3 meses o antes si se logra superar la condición que motivó la suspensión, es decir, lograr el permiso de intervención patrimonial de la Torre Oriental.</a:t>
            </a:r>
          </a:p>
        </p:txBody>
      </p:sp>
      <p:sp>
        <p:nvSpPr>
          <p:cNvPr id="7" name="Rectángulo 19">
            <a:extLst>
              <a:ext uri="{FF2B5EF4-FFF2-40B4-BE49-F238E27FC236}">
                <a16:creationId xmlns:a16="http://schemas.microsoft.com/office/drawing/2014/main" id="{B2B27C2C-C1CB-4B33-BE9C-FA70E92B26BA}"/>
              </a:ext>
            </a:extLst>
          </p:cNvPr>
          <p:cNvSpPr/>
          <p:nvPr/>
        </p:nvSpPr>
        <p:spPr>
          <a:xfrm>
            <a:off x="6192298" y="2615185"/>
            <a:ext cx="5904811" cy="41348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Picture 2">
            <a:extLst>
              <a:ext uri="{FF2B5EF4-FFF2-40B4-BE49-F238E27FC236}">
                <a16:creationId xmlns:a16="http://schemas.microsoft.com/office/drawing/2014/main" id="{F2D98B78-DFC4-405D-8B85-CCA57D19F4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90891" y="1038367"/>
            <a:ext cx="5906218" cy="1543369"/>
          </a:xfrm>
          <a:prstGeom prst="rect">
            <a:avLst/>
          </a:prstGeom>
        </p:spPr>
      </p:pic>
      <p:sp>
        <p:nvSpPr>
          <p:cNvPr id="12" name="object 3">
            <a:extLst>
              <a:ext uri="{FF2B5EF4-FFF2-40B4-BE49-F238E27FC236}">
                <a16:creationId xmlns:a16="http://schemas.microsoft.com/office/drawing/2014/main" id="{206A4DC3-B160-465B-BD9C-A30B7743E046}"/>
              </a:ext>
            </a:extLst>
          </p:cNvPr>
          <p:cNvSpPr txBox="1"/>
          <p:nvPr/>
        </p:nvSpPr>
        <p:spPr>
          <a:xfrm>
            <a:off x="286832" y="0"/>
            <a:ext cx="9881296" cy="1067600"/>
          </a:xfrm>
          <a:prstGeom prst="rect">
            <a:avLst/>
          </a:prstGeom>
        </p:spPr>
        <p:txBody>
          <a:bodyPr vert="horz" wrap="square" lIns="0" tIns="13335" rIns="0" bIns="0" rtlCol="0" anchor="t">
            <a:spAutoFit/>
          </a:bodyPr>
          <a:lstStyle/>
          <a:p>
            <a:pPr marL="1270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Bogotá, Cundinamarca - Etapa 1</a:t>
            </a:r>
            <a:r>
              <a:rPr lang="es-CO" sz="2400">
                <a:solidFill>
                  <a:srgbClr val="4471C4"/>
                </a:solidFill>
                <a:latin typeface="Arial"/>
                <a:cs typeface="Arial"/>
              </a:rPr>
              <a:t> </a:t>
            </a:r>
            <a:endParaRPr kumimoji="0" lang="es-CO" sz="2400" b="0" i="0" u="none" strike="noStrike" kern="1200" cap="none" spc="0" normalizeH="0" baseline="0" noProof="0">
              <a:ln>
                <a:noFill/>
              </a:ln>
              <a:solidFill>
                <a:srgbClr val="4471C4"/>
              </a:solidFill>
              <a:effectLst/>
              <a:uLnTx/>
              <a:uFillTx/>
              <a:latin typeface="Arial"/>
              <a:ea typeface="+mn-ea"/>
              <a:cs typeface="Arial"/>
            </a:endParaRPr>
          </a:p>
          <a:p>
            <a:pPr marL="1270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DISEÑO Y METROLOGIA </a:t>
            </a:r>
            <a:r>
              <a:rPr kumimoji="0" lang="en-US" b="0" i="0" u="none" strike="noStrike" kern="1200" cap="none" spc="0" normalizeH="0" baseline="0" noProof="0">
                <a:ln>
                  <a:noFill/>
                </a:ln>
                <a:solidFill>
                  <a:srgbClr val="4471C4"/>
                </a:solidFill>
                <a:effectLst/>
                <a:uLnTx/>
                <a:uFillTx/>
                <a:latin typeface="Arial"/>
                <a:ea typeface="+mn-ea"/>
                <a:cs typeface="Arial"/>
              </a:rPr>
              <a:t>– COMPLEJO PALOQUEMAO – TORRE ORIENTAL</a:t>
            </a:r>
            <a:r>
              <a:rPr lang="en-US">
                <a:solidFill>
                  <a:srgbClr val="4471C4"/>
                </a:solidFill>
                <a:latin typeface="Arial"/>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a:spcBef>
                <a:spcPts val="105"/>
              </a:spcBef>
              <a:defRPr/>
            </a:pPr>
            <a:r>
              <a:rPr lang="es-CO" sz="1200">
                <a:solidFill>
                  <a:srgbClr val="4471C4"/>
                </a:solidFill>
                <a:latin typeface="Arial"/>
                <a:cs typeface="Arial"/>
              </a:rPr>
              <a:t>Contratista de Diseño PAF-SENA-C-012-2021 – CONSORCIO W SENA DISEÑOS 2021 </a:t>
            </a:r>
          </a:p>
          <a:p>
            <a:pPr marL="12700">
              <a:spcBef>
                <a:spcPts val="105"/>
              </a:spcBef>
              <a:defRPr/>
            </a:pPr>
            <a:r>
              <a:rPr lang="es-CO" sz="1200">
                <a:solidFill>
                  <a:srgbClr val="4471C4"/>
                </a:solidFill>
                <a:latin typeface="Arial"/>
                <a:cs typeface="Arial"/>
              </a:rPr>
              <a:t>Contratista Interventor PAF-SENA-I-058-2020 – CONSORCIO NUEVO MIDDLE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3">
            <a:extLst>
              <a:ext uri="{FF2B5EF4-FFF2-40B4-BE49-F238E27FC236}">
                <a16:creationId xmlns:a16="http://schemas.microsoft.com/office/drawing/2014/main" id="{D81418E4-902E-22DE-C185-565C3B1B91BD}"/>
              </a:ext>
            </a:extLst>
          </p:cNvPr>
          <p:cNvSpPr txBox="1"/>
          <p:nvPr/>
        </p:nvSpPr>
        <p:spPr>
          <a:xfrm>
            <a:off x="6285371" y="2706205"/>
            <a:ext cx="5700630" cy="1693412"/>
          </a:xfrm>
          <a:prstGeom prst="rect">
            <a:avLst/>
          </a:prstGeom>
        </p:spPr>
        <p:txBody>
          <a:bodyPr vert="horz" wrap="square" lIns="0" tIns="13335" rIns="0" bIns="0" rtlCol="0" anchor="t">
            <a:spAutoFit/>
          </a:bodyPr>
          <a:lstStyle/>
          <a:p>
            <a:pPr marL="12700" algn="just">
              <a:spcBef>
                <a:spcPts val="105"/>
              </a:spcBef>
              <a:defRPr/>
            </a:pPr>
            <a:r>
              <a:rPr lang="es-MX" sz="1050" b="1">
                <a:latin typeface="Arial"/>
                <a:ea typeface="+mn-lt"/>
                <a:cs typeface="Arial"/>
              </a:rPr>
              <a:t>Causas de Atraso.</a:t>
            </a:r>
            <a:endParaRPr lang="en-US">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El atraso, según lo reportado por la interventoría, corresponde totalmente a la tardía entrega de observaciones por parte del IDPC frente al trámite patrimonial.</a:t>
            </a:r>
            <a:endParaRPr lang="es-MX">
              <a:cs typeface="Calibri"/>
            </a:endParaRPr>
          </a:p>
          <a:p>
            <a:pPr marL="12700" algn="just">
              <a:spcBef>
                <a:spcPts val="105"/>
              </a:spcBef>
              <a:defRPr/>
            </a:pPr>
            <a:r>
              <a:rPr lang="es-MX" sz="1050" b="1">
                <a:latin typeface="Arial"/>
                <a:ea typeface="+mn-lt"/>
                <a:cs typeface="Arial"/>
              </a:rPr>
              <a:t>Gestiones Supervisión </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Coordinación de reuniones con Directivos e Instructores de la Torre Oriental, SENA Regional, Grupo de Construcciones y Grupo de Formación Profesional, </a:t>
            </a:r>
            <a:r>
              <a:rPr lang="es-MX" sz="1050" err="1">
                <a:latin typeface="Arial"/>
                <a:ea typeface="+mn-lt"/>
                <a:cs typeface="Arial"/>
              </a:rPr>
              <a:t>Fondecun</a:t>
            </a:r>
            <a:r>
              <a:rPr lang="es-MX" sz="1050">
                <a:latin typeface="Arial"/>
                <a:ea typeface="+mn-lt"/>
                <a:cs typeface="Arial"/>
              </a:rPr>
              <a:t>, IDPC, Curadurías.</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Seguimiento tramite patrimonial ante el IDPC.</a:t>
            </a:r>
          </a:p>
          <a:p>
            <a:pPr marL="184150" indent="-171450" algn="just">
              <a:spcBef>
                <a:spcPts val="105"/>
              </a:spcBef>
              <a:buFont typeface="Wingdings" panose="05000000000000000000" pitchFamily="2" charset="2"/>
              <a:buChar char="ü"/>
              <a:defRPr/>
            </a:pPr>
            <a:r>
              <a:rPr lang="es-MX" sz="1050">
                <a:latin typeface="Arial"/>
                <a:ea typeface="+mn-lt"/>
                <a:cs typeface="Arial"/>
              </a:rPr>
              <a:t>Gestión y programación de reuniones con curadurías urbanas de Bogotá, con el fin de socializar los aspectos relevantes del proyecto de reforzamiento estructural.</a:t>
            </a:r>
          </a:p>
        </p:txBody>
      </p:sp>
      <p:pic>
        <p:nvPicPr>
          <p:cNvPr id="9" name="Picture 9">
            <a:extLst>
              <a:ext uri="{FF2B5EF4-FFF2-40B4-BE49-F238E27FC236}">
                <a16:creationId xmlns:a16="http://schemas.microsoft.com/office/drawing/2014/main" id="{C6C9E123-B212-DD6E-598A-D022B9B41C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35947" y="4490624"/>
            <a:ext cx="5259238" cy="2118072"/>
          </a:xfrm>
          <a:prstGeom prst="rect">
            <a:avLst/>
          </a:prstGeom>
        </p:spPr>
      </p:pic>
    </p:spTree>
    <p:extLst>
      <p:ext uri="{BB962C8B-B14F-4D97-AF65-F5344CB8AC3E}">
        <p14:creationId xmlns:p14="http://schemas.microsoft.com/office/powerpoint/2010/main" val="1084026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074C5585-45CC-4FF1-92A0-65B82725F749}"/>
              </a:ext>
            </a:extLst>
          </p:cNvPr>
          <p:cNvGraphicFramePr>
            <a:graphicFrameLocks noGrp="1"/>
          </p:cNvGraphicFramePr>
          <p:nvPr>
            <p:extLst>
              <p:ext uri="{D42A27DB-BD31-4B8C-83A1-F6EECF244321}">
                <p14:modId xmlns:p14="http://schemas.microsoft.com/office/powerpoint/2010/main" val="2857237018"/>
              </p:ext>
            </p:extLst>
          </p:nvPr>
        </p:nvGraphicFramePr>
        <p:xfrm>
          <a:off x="211448" y="1137151"/>
          <a:ext cx="5862693" cy="1460896"/>
        </p:xfrm>
        <a:graphic>
          <a:graphicData uri="http://schemas.openxmlformats.org/drawingml/2006/table">
            <a:tbl>
              <a:tblPr/>
              <a:tblGrid>
                <a:gridCol w="1322877">
                  <a:extLst>
                    <a:ext uri="{9D8B030D-6E8A-4147-A177-3AD203B41FA5}">
                      <a16:colId xmlns:a16="http://schemas.microsoft.com/office/drawing/2014/main" val="20000"/>
                    </a:ext>
                  </a:extLst>
                </a:gridCol>
                <a:gridCol w="1053011">
                  <a:extLst>
                    <a:ext uri="{9D8B030D-6E8A-4147-A177-3AD203B41FA5}">
                      <a16:colId xmlns:a16="http://schemas.microsoft.com/office/drawing/2014/main" val="20001"/>
                    </a:ext>
                  </a:extLst>
                </a:gridCol>
                <a:gridCol w="1128069">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1703">
                <a:tc>
                  <a:txBody>
                    <a:bodyPr/>
                    <a:lstStyle/>
                    <a:p>
                      <a:pPr algn="ctr" fontAlgn="ctr"/>
                      <a:r>
                        <a:rPr lang="es-CO" sz="1050" b="1" i="0" u="none" strike="noStrike">
                          <a:solidFill>
                            <a:srgbClr val="FFFFFF"/>
                          </a:solidFill>
                          <a:effectLst/>
                          <a:latin typeface="Calibri"/>
                        </a:rPr>
                        <a:t>VALOR PROYECTO OBRA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ES" sz="1050" b="1" i="0" u="none" strike="noStrike">
                          <a:solidFill>
                            <a:srgbClr val="FFFFFF"/>
                          </a:solidFill>
                          <a:effectLst/>
                          <a:latin typeface="Calibri"/>
                        </a:rPr>
                        <a:t>PORCENTAJES DE AVANCE</a:t>
                      </a:r>
                      <a:br>
                        <a:rPr lang="es-ES" sz="1050" b="1" i="0" u="none" strike="noStrike">
                          <a:solidFill>
                            <a:srgbClr val="FFFFFF"/>
                          </a:solidFill>
                          <a:effectLst/>
                          <a:latin typeface="Calibri"/>
                        </a:rPr>
                      </a:br>
                      <a:r>
                        <a:rPr lang="es-ES" sz="1050" b="1" i="0" u="none" strike="noStrike">
                          <a:solidFill>
                            <a:srgbClr val="FFFFFF"/>
                          </a:solidFill>
                          <a:effectLst/>
                          <a:latin typeface="Calibri"/>
                        </a:rPr>
                        <a:t>(Corte 23-Abr-2023)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80578">
                <a:tc rowSpan="2">
                  <a:txBody>
                    <a:bodyPr/>
                    <a:lstStyle/>
                    <a:p>
                      <a:pPr algn="ctr" fontAlgn="ctr"/>
                      <a:r>
                        <a:rPr lang="es-CO" sz="1100" b="0" i="0" u="none" strike="noStrike">
                          <a:solidFill>
                            <a:schemeClr val="tx1"/>
                          </a:solidFill>
                          <a:effectLst/>
                          <a:latin typeface="Calibri"/>
                          <a:ea typeface="+mn-ea"/>
                          <a:cs typeface="+mn-cs"/>
                        </a:rPr>
                        <a:t>$ 2.136.664.444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27/03/2023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eaLnBrk="1" fontAlgn="ctr" latinLnBrk="0" hangingPunct="1">
                        <a:lnSpc>
                          <a:spcPct val="100000"/>
                        </a:lnSpc>
                        <a:spcBef>
                          <a:spcPts val="0"/>
                        </a:spcBef>
                        <a:spcAft>
                          <a:spcPts val="0"/>
                        </a:spcAft>
                        <a:buClrTx/>
                        <a:buSzTx/>
                        <a:buFontTx/>
                        <a:buNone/>
                      </a:pPr>
                      <a:r>
                        <a:rPr lang="es-MX" sz="1100" b="1" i="0" u="none" strike="noStrike">
                          <a:solidFill>
                            <a:schemeClr val="tx1"/>
                          </a:solidFill>
                          <a:effectLst/>
                          <a:latin typeface="Calibri"/>
                          <a:ea typeface="+mn-ea"/>
                          <a:cs typeface="+mn-cs"/>
                        </a:rPr>
                        <a:t>27/02/2024</a:t>
                      </a:r>
                      <a:endParaRPr lang="es-CO" sz="1100" b="1"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5.46%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200" b="0" i="0" u="none" strike="noStrike">
                          <a:solidFill>
                            <a:schemeClr val="tx1"/>
                          </a:solidFill>
                          <a:effectLst/>
                          <a:latin typeface="Calibri"/>
                        </a:rPr>
                        <a:t>-0.22%</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80578">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5.24%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41671">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170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47265">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1.500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ES" sz="1200" b="0" i="0" u="none" strike="noStrike">
                          <a:solidFill>
                            <a:schemeClr val="tx1"/>
                          </a:solidFill>
                          <a:effectLst/>
                          <a:latin typeface="Calibri"/>
                        </a:rPr>
                        <a:t>Centro de Industria y Servicios del Meta –</a:t>
                      </a:r>
                      <a:r>
                        <a:rPr lang="es-ES" sz="1200" b="0" i="0" u="none" strike="noStrike" baseline="0">
                          <a:solidFill>
                            <a:schemeClr val="tx1"/>
                          </a:solidFill>
                          <a:effectLst/>
                          <a:latin typeface="Calibri"/>
                        </a:rPr>
                        <a:t> </a:t>
                      </a:r>
                      <a:r>
                        <a:rPr lang="es-ES" sz="1200" b="0" i="0" u="none" strike="noStrike">
                          <a:solidFill>
                            <a:schemeClr val="tx1"/>
                          </a:solidFill>
                          <a:effectLst/>
                          <a:latin typeface="Calibri"/>
                        </a:rPr>
                        <a:t>Villavicencio</a:t>
                      </a:r>
                      <a:endParaRPr lang="es-MX"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3" name="Rectángulo 19">
            <a:extLst>
              <a:ext uri="{FF2B5EF4-FFF2-40B4-BE49-F238E27FC236}">
                <a16:creationId xmlns:a16="http://schemas.microsoft.com/office/drawing/2014/main" id="{87F98094-C504-49A9-8EAB-013CDE13E406}"/>
              </a:ext>
            </a:extLst>
          </p:cNvPr>
          <p:cNvSpPr/>
          <p:nvPr/>
        </p:nvSpPr>
        <p:spPr>
          <a:xfrm>
            <a:off x="211448" y="2667598"/>
            <a:ext cx="5891447" cy="4092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19">
            <a:extLst>
              <a:ext uri="{FF2B5EF4-FFF2-40B4-BE49-F238E27FC236}">
                <a16:creationId xmlns:a16="http://schemas.microsoft.com/office/drawing/2014/main" id="{2B0A0883-6C58-460A-A04D-16B66FDB5630}"/>
              </a:ext>
            </a:extLst>
          </p:cNvPr>
          <p:cNvSpPr/>
          <p:nvPr/>
        </p:nvSpPr>
        <p:spPr>
          <a:xfrm>
            <a:off x="6206261" y="1137151"/>
            <a:ext cx="5790807" cy="562324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34C4835-3456-4AE0-84F9-22DA92A21802}"/>
              </a:ext>
            </a:extLst>
          </p:cNvPr>
          <p:cNvSpPr txBox="1"/>
          <p:nvPr/>
        </p:nvSpPr>
        <p:spPr>
          <a:xfrm>
            <a:off x="314814" y="2707938"/>
            <a:ext cx="5664464" cy="3891450"/>
          </a:xfrm>
          <a:prstGeom prst="rect">
            <a:avLst/>
          </a:prstGeom>
        </p:spPr>
        <p:txBody>
          <a:bodyPr vert="horz" wrap="square" lIns="0" tIns="13335" rIns="0" bIns="0" rtlCol="0" anchor="t">
            <a:spAutoFit/>
          </a:bodyPr>
          <a:lstStyle/>
          <a:p>
            <a:pPr marL="12700" algn="just">
              <a:spcBef>
                <a:spcPts val="105"/>
              </a:spcBef>
              <a:defRPr/>
            </a:pPr>
            <a:r>
              <a:rPr lang="es-MX" sz="1100" b="1">
                <a:latin typeface="Arial"/>
                <a:cs typeface="Arial"/>
              </a:rPr>
              <a:t>Actividades Ejecutadas.</a:t>
            </a:r>
            <a:endParaRPr lang="en-US" sz="1100" b="1">
              <a:latin typeface="Calibri"/>
              <a:cs typeface="Calibri"/>
            </a:endParaRPr>
          </a:p>
          <a:p>
            <a:pPr marL="184150" indent="-171450" algn="just">
              <a:spcBef>
                <a:spcPts val="105"/>
              </a:spcBef>
              <a:buFont typeface="Wingdings"/>
              <a:buChar char="ü"/>
              <a:defRPr/>
            </a:pPr>
            <a:endParaRPr lang="es-MX" sz="1100">
              <a:latin typeface="Arial"/>
              <a:cs typeface="Arial"/>
            </a:endParaRPr>
          </a:p>
          <a:p>
            <a:pPr marL="12700" algn="just">
              <a:spcBef>
                <a:spcPts val="105"/>
              </a:spcBef>
              <a:defRPr/>
            </a:pPr>
            <a:r>
              <a:rPr lang="es-MX" sz="1100" b="1">
                <a:latin typeface="Arial"/>
                <a:cs typeface="Arial"/>
              </a:rPr>
              <a:t>Componente de revisión de diseños:</a:t>
            </a:r>
            <a:r>
              <a:rPr lang="es-MX" sz="1100">
                <a:latin typeface="Arial"/>
                <a:cs typeface="Arial"/>
              </a:rPr>
              <a:t> Contratista remitió a interventoría informe sobre la revisión de los estudios y diseños. El 21-Abr-2023 se llevó a cabo una primera reunión con la consultoría e interventoría para exponer las inquietudes del componente estructural. Se remitirá formalmente un documento a la consultoría para la respectiva revisión y aclaración.</a:t>
            </a:r>
          </a:p>
          <a:p>
            <a:pPr marL="184150" indent="-171450" algn="just">
              <a:spcBef>
                <a:spcPts val="105"/>
              </a:spcBef>
              <a:buFont typeface="Wingdings"/>
              <a:buChar char="ü"/>
              <a:defRPr/>
            </a:pPr>
            <a:endParaRPr lang="es-MX" sz="1100">
              <a:latin typeface="Arial"/>
              <a:cs typeface="Arial"/>
            </a:endParaRPr>
          </a:p>
          <a:p>
            <a:pPr marL="12700" algn="just">
              <a:spcBef>
                <a:spcPts val="105"/>
              </a:spcBef>
              <a:defRPr/>
            </a:pPr>
            <a:r>
              <a:rPr lang="es-MX" sz="1100" b="1">
                <a:latin typeface="Arial"/>
                <a:cs typeface="Arial"/>
              </a:rPr>
              <a:t>Componente Logístico:</a:t>
            </a:r>
            <a:r>
              <a:rPr lang="es-MX" sz="1100">
                <a:latin typeface="Arial"/>
                <a:cs typeface="Arial"/>
              </a:rPr>
              <a:t> Primera fase finalizada.</a:t>
            </a:r>
          </a:p>
          <a:p>
            <a:pPr marL="184150" indent="-171450" algn="just">
              <a:spcBef>
                <a:spcPts val="105"/>
              </a:spcBef>
              <a:buFont typeface="Wingdings"/>
              <a:buChar char="ü"/>
              <a:defRPr/>
            </a:pPr>
            <a:endParaRPr lang="es-MX" sz="1100">
              <a:latin typeface="Arial"/>
              <a:cs typeface="Arial"/>
            </a:endParaRPr>
          </a:p>
          <a:p>
            <a:pPr marL="12700" algn="just">
              <a:spcBef>
                <a:spcPts val="105"/>
              </a:spcBef>
              <a:defRPr/>
            </a:pPr>
            <a:r>
              <a:rPr lang="es-MX" sz="1100" b="1">
                <a:latin typeface="Arial"/>
                <a:cs typeface="Arial"/>
              </a:rPr>
              <a:t>Componente de obra</a:t>
            </a:r>
          </a:p>
          <a:p>
            <a:pPr marL="184150" indent="-171450" algn="just">
              <a:spcBef>
                <a:spcPts val="105"/>
              </a:spcBef>
              <a:buFont typeface="Wingdings,Sans-Serif"/>
              <a:buChar char="ü"/>
              <a:defRPr/>
            </a:pPr>
            <a:r>
              <a:rPr lang="es-MX" sz="1100">
                <a:latin typeface="Arial"/>
                <a:cs typeface="Arial"/>
              </a:rPr>
              <a:t>Contratista avanza con excavación para reforzamiento de zapatas y arranque de muros de concreto.</a:t>
            </a:r>
            <a:endParaRPr lang="es-MX">
              <a:cs typeface="Calibri"/>
            </a:endParaRPr>
          </a:p>
          <a:p>
            <a:pPr marL="184150" indent="-171450" algn="just">
              <a:spcBef>
                <a:spcPts val="105"/>
              </a:spcBef>
              <a:buFont typeface="Wingdings,Sans-Serif"/>
              <a:buChar char="ü"/>
              <a:defRPr/>
            </a:pPr>
            <a:r>
              <a:rPr lang="es-MX" sz="1100">
                <a:latin typeface="Arial"/>
                <a:cs typeface="Arial"/>
              </a:rPr>
              <a:t>Se instaló el micromedidor de energía para medir consumo de obra.</a:t>
            </a:r>
          </a:p>
          <a:p>
            <a:pPr marL="184150" indent="-171450" algn="just">
              <a:spcBef>
                <a:spcPts val="105"/>
              </a:spcBef>
              <a:buFont typeface="Wingdings,Sans-Serif"/>
              <a:buChar char="ü"/>
              <a:defRPr/>
            </a:pPr>
            <a:r>
              <a:rPr lang="es-MX" sz="1100">
                <a:latin typeface="Arial"/>
                <a:cs typeface="Arial"/>
              </a:rPr>
              <a:t>Se llevó a cabo visita del ingeniero eléctrico del contratista para revisar las zonas en donde se encuentran los equipos certificados por norma Retie – Ambiente de electricidad.</a:t>
            </a:r>
          </a:p>
          <a:p>
            <a:pPr marL="184150" indent="-171450" algn="just">
              <a:spcBef>
                <a:spcPts val="105"/>
              </a:spcBef>
              <a:buFont typeface="Wingdings,Sans-Serif"/>
              <a:buChar char="ü"/>
              <a:defRPr/>
            </a:pPr>
            <a:r>
              <a:rPr lang="es-MX" sz="1100">
                <a:latin typeface="Arial"/>
                <a:cs typeface="Arial"/>
              </a:rPr>
              <a:t>Se adelantó transporte de escombros hacia sitio autorizado.</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jueves 27 de abril de 2023 se llevará a cabo socialización inicial del proyecto, dirigida a Directivos del Centro de Formación, Instructores y líderes de aprendices del  bloque 8. Contratista e interventoría avanzan en el material a exponer en la socialización.</a:t>
            </a:r>
          </a:p>
        </p:txBody>
      </p:sp>
      <p:sp>
        <p:nvSpPr>
          <p:cNvPr id="11" name="object 3">
            <a:extLst>
              <a:ext uri="{FF2B5EF4-FFF2-40B4-BE49-F238E27FC236}">
                <a16:creationId xmlns:a16="http://schemas.microsoft.com/office/drawing/2014/main" id="{CC5FC2DB-1146-4A08-ADDC-912AA7399E69}"/>
              </a:ext>
            </a:extLst>
          </p:cNvPr>
          <p:cNvSpPr txBox="1"/>
          <p:nvPr/>
        </p:nvSpPr>
        <p:spPr>
          <a:xfrm>
            <a:off x="314814"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Villavicencio</a:t>
            </a:r>
            <a:r>
              <a:rPr kumimoji="0" lang="es-CO" sz="2400" b="0" i="0" u="none" strike="noStrike" kern="1200" cap="none" spc="0" normalizeH="0" baseline="0" noProof="0">
                <a:ln>
                  <a:noFill/>
                </a:ln>
                <a:solidFill>
                  <a:srgbClr val="4471C4"/>
                </a:solidFill>
                <a:effectLst/>
                <a:uLnTx/>
                <a:uFillTx/>
                <a:latin typeface="Arial"/>
                <a:ea typeface="+mn-ea"/>
                <a:cs typeface="Arial"/>
              </a:rPr>
              <a:t>, Meta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INDUSTRIAS Y SERVICIOS DEL META </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Obra PAF-SENA-O-102-2022 – SOLUCIONES INTEGRALES UNION SAS </a:t>
            </a:r>
          </a:p>
          <a:p>
            <a:pPr marL="12700" lvl="0">
              <a:spcBef>
                <a:spcPts val="105"/>
              </a:spcBef>
              <a:defRPr/>
            </a:pPr>
            <a:r>
              <a:rPr lang="es-CO" sz="1200">
                <a:solidFill>
                  <a:srgbClr val="4471C4"/>
                </a:solidFill>
                <a:latin typeface="Arial"/>
                <a:cs typeface="Arial"/>
              </a:rPr>
              <a:t>Contratita Interventor PAF-SENA-I-185-2022– CONSORCIO INTER-META</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5" name="Picture 7">
            <a:extLst>
              <a:ext uri="{FF2B5EF4-FFF2-40B4-BE49-F238E27FC236}">
                <a16:creationId xmlns:a16="http://schemas.microsoft.com/office/drawing/2014/main" id="{0F33F40A-0AF8-A728-180A-3F194D19C2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20287" y="1270892"/>
            <a:ext cx="2743200" cy="2475914"/>
          </a:xfrm>
          <a:prstGeom prst="rect">
            <a:avLst/>
          </a:prstGeom>
        </p:spPr>
      </p:pic>
      <p:pic>
        <p:nvPicPr>
          <p:cNvPr id="8" name="Picture 9">
            <a:extLst>
              <a:ext uri="{FF2B5EF4-FFF2-40B4-BE49-F238E27FC236}">
                <a16:creationId xmlns:a16="http://schemas.microsoft.com/office/drawing/2014/main" id="{E7415275-3BC4-1B37-5F39-273E215FCB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38249" y="1263699"/>
            <a:ext cx="2743200" cy="2504677"/>
          </a:xfrm>
          <a:prstGeom prst="rect">
            <a:avLst/>
          </a:prstGeom>
        </p:spPr>
      </p:pic>
      <p:pic>
        <p:nvPicPr>
          <p:cNvPr id="10" name="Picture 11">
            <a:extLst>
              <a:ext uri="{FF2B5EF4-FFF2-40B4-BE49-F238E27FC236}">
                <a16:creationId xmlns:a16="http://schemas.microsoft.com/office/drawing/2014/main" id="{F60E4AF2-FE7D-7F65-60D6-1BBC6B8846E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20287" y="3968933"/>
            <a:ext cx="2743200" cy="2629492"/>
          </a:xfrm>
          <a:prstGeom prst="rect">
            <a:avLst/>
          </a:prstGeom>
        </p:spPr>
      </p:pic>
      <p:pic>
        <p:nvPicPr>
          <p:cNvPr id="12" name="Picture 14">
            <a:extLst>
              <a:ext uri="{FF2B5EF4-FFF2-40B4-BE49-F238E27FC236}">
                <a16:creationId xmlns:a16="http://schemas.microsoft.com/office/drawing/2014/main" id="{80909611-0DE7-C378-0FA8-FC0CB1AA23C2}"/>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138249" y="3972464"/>
            <a:ext cx="2743217" cy="2620983"/>
          </a:xfrm>
          <a:prstGeom prst="rect">
            <a:avLst/>
          </a:prstGeom>
        </p:spPr>
      </p:pic>
    </p:spTree>
    <p:extLst>
      <p:ext uri="{BB962C8B-B14F-4D97-AF65-F5344CB8AC3E}">
        <p14:creationId xmlns:p14="http://schemas.microsoft.com/office/powerpoint/2010/main" val="22564179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graphicFrame>
        <p:nvGraphicFramePr>
          <p:cNvPr id="2" name="Tabla 1">
            <a:extLst>
              <a:ext uri="{FF2B5EF4-FFF2-40B4-BE49-F238E27FC236}">
                <a16:creationId xmlns:a16="http://schemas.microsoft.com/office/drawing/2014/main" id="{BAA8CB3D-4E6B-E9F3-F98F-812720B5D907}"/>
              </a:ext>
            </a:extLst>
          </p:cNvPr>
          <p:cNvGraphicFramePr>
            <a:graphicFrameLocks noGrp="1"/>
          </p:cNvGraphicFramePr>
          <p:nvPr>
            <p:extLst>
              <p:ext uri="{D42A27DB-BD31-4B8C-83A1-F6EECF244321}">
                <p14:modId xmlns:p14="http://schemas.microsoft.com/office/powerpoint/2010/main" val="932884905"/>
              </p:ext>
            </p:extLst>
          </p:nvPr>
        </p:nvGraphicFramePr>
        <p:xfrm>
          <a:off x="310013" y="1125220"/>
          <a:ext cx="6569314" cy="1019613"/>
        </p:xfrm>
        <a:graphic>
          <a:graphicData uri="http://schemas.openxmlformats.org/drawingml/2006/table">
            <a:tbl>
              <a:tblPr/>
              <a:tblGrid>
                <a:gridCol w="1895714">
                  <a:extLst>
                    <a:ext uri="{9D8B030D-6E8A-4147-A177-3AD203B41FA5}">
                      <a16:colId xmlns:a16="http://schemas.microsoft.com/office/drawing/2014/main" val="20000"/>
                    </a:ext>
                  </a:extLst>
                </a:gridCol>
                <a:gridCol w="1117600">
                  <a:extLst>
                    <a:ext uri="{9D8B030D-6E8A-4147-A177-3AD203B41FA5}">
                      <a16:colId xmlns:a16="http://schemas.microsoft.com/office/drawing/2014/main" val="20001"/>
                    </a:ext>
                  </a:extLst>
                </a:gridCol>
                <a:gridCol w="1066800">
                  <a:extLst>
                    <a:ext uri="{9D8B030D-6E8A-4147-A177-3AD203B41FA5}">
                      <a16:colId xmlns:a16="http://schemas.microsoft.com/office/drawing/2014/main" val="1978876319"/>
                    </a:ext>
                  </a:extLst>
                </a:gridCol>
                <a:gridCol w="901700">
                  <a:extLst>
                    <a:ext uri="{9D8B030D-6E8A-4147-A177-3AD203B41FA5}">
                      <a16:colId xmlns:a16="http://schemas.microsoft.com/office/drawing/2014/main" val="20002"/>
                    </a:ext>
                  </a:extLst>
                </a:gridCol>
                <a:gridCol w="1041400">
                  <a:extLst>
                    <a:ext uri="{9D8B030D-6E8A-4147-A177-3AD203B41FA5}">
                      <a16:colId xmlns:a16="http://schemas.microsoft.com/office/drawing/2014/main" val="20003"/>
                    </a:ext>
                  </a:extLst>
                </a:gridCol>
                <a:gridCol w="546100">
                  <a:extLst>
                    <a:ext uri="{9D8B030D-6E8A-4147-A177-3AD203B41FA5}">
                      <a16:colId xmlns:a16="http://schemas.microsoft.com/office/drawing/2014/main" val="3158225201"/>
                    </a:ext>
                  </a:extLst>
                </a:gridCol>
              </a:tblGrid>
              <a:tr h="470381">
                <a:tc>
                  <a:txBody>
                    <a:bodyPr/>
                    <a:lstStyle/>
                    <a:p>
                      <a:pPr algn="ctr" fontAlgn="ctr"/>
                      <a:r>
                        <a:rPr lang="es-CO" sz="1050" b="1" i="0" u="none" strike="noStrike">
                          <a:solidFill>
                            <a:srgbClr val="FFFFFF"/>
                          </a:solidFill>
                          <a:effectLst/>
                          <a:latin typeface="Calibri" panose="020F050202020403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panose="020F0502020204030204" pitchFamily="34" charset="0"/>
                        </a:rPr>
                        <a:t>FECHA INICIO </a:t>
                      </a:r>
                    </a:p>
                    <a:p>
                      <a:pPr algn="ctr" fontAlgn="ctr"/>
                      <a:r>
                        <a:rPr lang="es-CO" sz="1050" b="1" i="0" u="none" strike="noStrike">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panose="020F0502020204030204" pitchFamily="34" charset="0"/>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 CON CORTE AL  23/04/2023</a:t>
                      </a:r>
                      <a:endParaRPr lang="es-ES" sz="105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74616">
                <a:tc rowSpan="2">
                  <a:txBody>
                    <a:bodyPr/>
                    <a:lstStyle/>
                    <a:p>
                      <a:pPr algn="ctr" fontAlgn="ctr"/>
                      <a:r>
                        <a:rPr lang="es-CO" sz="1100" b="0" i="0" u="none" strike="noStrike">
                          <a:solidFill>
                            <a:schemeClr val="tx1"/>
                          </a:solidFill>
                          <a:effectLst/>
                          <a:latin typeface="Calibri" panose="020F0502020204030204" pitchFamily="34" charset="0"/>
                          <a:ea typeface="+mn-ea"/>
                          <a:cs typeface="+mn-cs"/>
                        </a:rPr>
                        <a:t>$1.109.049.479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panose="020F0502020204030204" pitchFamily="34" charset="0"/>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ea typeface="+mn-ea"/>
                          <a:cs typeface="+mn-cs"/>
                        </a:rPr>
                        <a:t>09/02/2023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panose="020F050202020403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panose="020F0502020204030204" pitchFamily="34" charset="0"/>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a:solidFill>
                            <a:srgbClr val="FF0000"/>
                          </a:solidFill>
                          <a:effectLst/>
                          <a:latin typeface="Calibri" panose="020F0502020204030204" pitchFamily="34" charset="0"/>
                        </a:rPr>
                        <a:t>-</a:t>
                      </a:r>
                      <a:r>
                        <a:rPr lang="es-CO" sz="1100" b="1" i="0" u="none" strike="noStrike">
                          <a:solidFill>
                            <a:srgbClr val="FF0000"/>
                          </a:solidFill>
                          <a:effectLst/>
                          <a:latin typeface="Calibri" panose="020F0502020204030204" pitchFamily="34" charset="0"/>
                        </a:rPr>
                        <a:t>5,00 %</a:t>
                      </a:r>
                      <a:endParaRPr lang="es-CO" sz="1200" b="1"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461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panose="020F050202020403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panose="020F0502020204030204" pitchFamily="34" charset="0"/>
                        </a:rPr>
                        <a:t>95 %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bl>
          </a:graphicData>
        </a:graphic>
      </p:graphicFrame>
      <p:graphicFrame>
        <p:nvGraphicFramePr>
          <p:cNvPr id="8" name="Tabla 7">
            <a:extLst>
              <a:ext uri="{FF2B5EF4-FFF2-40B4-BE49-F238E27FC236}">
                <a16:creationId xmlns:a16="http://schemas.microsoft.com/office/drawing/2014/main" id="{55364EBA-0186-7905-3E19-FB9EA6605D70}"/>
              </a:ext>
            </a:extLst>
          </p:cNvPr>
          <p:cNvGraphicFramePr>
            <a:graphicFrameLocks noGrp="1"/>
          </p:cNvGraphicFramePr>
          <p:nvPr>
            <p:extLst>
              <p:ext uri="{D42A27DB-BD31-4B8C-83A1-F6EECF244321}">
                <p14:modId xmlns:p14="http://schemas.microsoft.com/office/powerpoint/2010/main" val="4201146364"/>
              </p:ext>
            </p:extLst>
          </p:nvPr>
        </p:nvGraphicFramePr>
        <p:xfrm>
          <a:off x="6959371" y="1125219"/>
          <a:ext cx="5112961" cy="1019613"/>
        </p:xfrm>
        <a:graphic>
          <a:graphicData uri="http://schemas.openxmlformats.org/drawingml/2006/table">
            <a:tbl>
              <a:tblPr/>
              <a:tblGrid>
                <a:gridCol w="2376769">
                  <a:extLst>
                    <a:ext uri="{9D8B030D-6E8A-4147-A177-3AD203B41FA5}">
                      <a16:colId xmlns:a16="http://schemas.microsoft.com/office/drawing/2014/main" val="1792233652"/>
                    </a:ext>
                  </a:extLst>
                </a:gridCol>
                <a:gridCol w="854172">
                  <a:extLst>
                    <a:ext uri="{9D8B030D-6E8A-4147-A177-3AD203B41FA5}">
                      <a16:colId xmlns:a16="http://schemas.microsoft.com/office/drawing/2014/main" val="1210929885"/>
                    </a:ext>
                  </a:extLst>
                </a:gridCol>
                <a:gridCol w="1882020">
                  <a:extLst>
                    <a:ext uri="{9D8B030D-6E8A-4147-A177-3AD203B41FA5}">
                      <a16:colId xmlns:a16="http://schemas.microsoft.com/office/drawing/2014/main" val="3856960163"/>
                    </a:ext>
                  </a:extLst>
                </a:gridCol>
              </a:tblGrid>
              <a:tr h="130260">
                <a:tc>
                  <a:txBody>
                    <a:bodyPr/>
                    <a:lstStyle/>
                    <a:p>
                      <a:pPr marL="0" algn="ctr" fontAlgn="ctr"/>
                      <a:r>
                        <a:rPr lang="es-CO" sz="1050" b="1" i="0" u="none" strike="noStrike">
                          <a:solidFill>
                            <a:srgbClr val="FFFFFF"/>
                          </a:solidFill>
                          <a:effectLst/>
                          <a:latin typeface="Calibri" panose="020F0502020204030204" pitchFamily="34" charset="0"/>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panose="020F0502020204030204" pitchFamily="34" charset="0"/>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200" b="1" i="0" u="none" strike="noStrike">
                          <a:solidFill>
                            <a:srgbClr val="FFFFFF"/>
                          </a:solidFill>
                          <a:effectLst/>
                          <a:latin typeface="Calibri" panose="020F0502020204030204" pitchFamily="34" charset="0"/>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51132094"/>
                  </a:ext>
                </a:extLst>
              </a:tr>
              <a:tr h="237543">
                <a:tc rowSpan="2">
                  <a:txBody>
                    <a:bodyPr/>
                    <a:lstStyle/>
                    <a:p>
                      <a:pPr algn="ctr" fontAlgn="ctr"/>
                      <a:r>
                        <a:rPr lang="es-CO" sz="1100" b="1" i="0" u="none" strike="noStrike">
                          <a:solidFill>
                            <a:schemeClr val="tx1"/>
                          </a:solidFill>
                          <a:effectLst/>
                          <a:latin typeface="Calibri" panose="020F0502020204030204" pitchFamily="34" charset="0"/>
                        </a:rPr>
                        <a:t>Centro de Diseño y Metrología – Gestión Industrial - Torre Occidental – Complejo Paloquemao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a:solidFill>
                            <a:schemeClr val="tx1"/>
                          </a:solidFill>
                          <a:effectLst/>
                          <a:latin typeface="Calibri" panose="020F0502020204030204" pitchFamily="34" charset="0"/>
                        </a:rPr>
                        <a:t>2.923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a:solidFill>
                            <a:schemeClr val="tx1"/>
                          </a:solidFill>
                          <a:effectLst/>
                          <a:latin typeface="Calibri" panose="020F0502020204030204" pitchFamily="34" charset="0"/>
                        </a:rPr>
                        <a:t>Módulo de: Portería, foso de ascensor, </a:t>
                      </a:r>
                      <a:r>
                        <a:rPr lang="es-CO" sz="1100" b="0" i="0" u="none" strike="noStrike" err="1">
                          <a:solidFill>
                            <a:schemeClr val="tx1"/>
                          </a:solidFill>
                          <a:effectLst/>
                          <a:latin typeface="Calibri" panose="020F0502020204030204" pitchFamily="34" charset="0"/>
                        </a:rPr>
                        <a:t>pto</a:t>
                      </a:r>
                      <a:r>
                        <a:rPr lang="es-CO" sz="1100" b="0" i="0" u="none" strike="noStrike">
                          <a:solidFill>
                            <a:schemeClr val="tx1"/>
                          </a:solidFill>
                          <a:effectLst/>
                          <a:latin typeface="Calibri" panose="020F0502020204030204" pitchFamily="34" charset="0"/>
                        </a:rPr>
                        <a:t> fijo y  acceso.</a:t>
                      </a:r>
                      <a:r>
                        <a:rPr lang="es-MX" sz="1100" b="0" i="0" u="none" strike="noStrike">
                          <a:solidFill>
                            <a:schemeClr val="tx1"/>
                          </a:solidFill>
                          <a:effectLst/>
                          <a:latin typeface="Calibri" panose="020F0502020204030204" pitchFamily="34" charset="0"/>
                        </a:rPr>
                        <a:t>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2686934"/>
                  </a:ext>
                </a:extLst>
              </a:tr>
              <a:tr h="345243">
                <a:tc vMerge="1">
                  <a:txBody>
                    <a:bodyPr/>
                    <a:lstStyle/>
                    <a:p>
                      <a:pPr algn="ctr" fontAlgn="ctr"/>
                      <a:r>
                        <a:rPr lang="es-CO" sz="1100" b="1" i="0" u="none" strike="noStrike">
                          <a:solidFill>
                            <a:schemeClr val="tx1"/>
                          </a:solidFill>
                          <a:effectLst/>
                          <a:latin typeface="Calibri" panose="020F0502020204030204" pitchFamily="34" charset="0"/>
                        </a:rPr>
                        <a:t>Módulo de Laboratorios, aulas y zonas administrativas.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a:solidFill>
                            <a:schemeClr val="tx1"/>
                          </a:solidFill>
                          <a:effectLst/>
                          <a:latin typeface="Calibri" panose="020F0502020204030204" pitchFamily="34" charset="0"/>
                        </a:rPr>
                        <a:t>Módulo de Laboratorios, aulas y zonas administrativas.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9457544"/>
                  </a:ext>
                </a:extLst>
              </a:tr>
            </a:tbl>
          </a:graphicData>
        </a:graphic>
      </p:graphicFrame>
      <p:sp>
        <p:nvSpPr>
          <p:cNvPr id="9" name="object 3">
            <a:extLst>
              <a:ext uri="{FF2B5EF4-FFF2-40B4-BE49-F238E27FC236}">
                <a16:creationId xmlns:a16="http://schemas.microsoft.com/office/drawing/2014/main" id="{EF2A659F-CC4A-B9DA-CCEE-F71197642F63}"/>
              </a:ext>
            </a:extLst>
          </p:cNvPr>
          <p:cNvSpPr txBox="1"/>
          <p:nvPr/>
        </p:nvSpPr>
        <p:spPr>
          <a:xfrm>
            <a:off x="295515" y="2330776"/>
            <a:ext cx="11776817" cy="4342856"/>
          </a:xfrm>
          <a:prstGeom prst="rect">
            <a:avLst/>
          </a:prstGeom>
          <a:ln w="25400">
            <a:solidFill>
              <a:schemeClr val="tx2">
                <a:lumMod val="60000"/>
                <a:lumOff val="40000"/>
              </a:schemeClr>
            </a:solidFill>
          </a:ln>
        </p:spPr>
        <p:txBody>
          <a:bodyPr vert="horz" wrap="square" lIns="0" tIns="13335" rIns="108000" bIns="0" rtlCol="0" anchor="t">
            <a:spAutoFit/>
          </a:bodyPr>
          <a:ls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a:lstStyle>
          <a:p>
            <a:pPr marL="360045" indent="-171450" algn="just">
              <a:spcBef>
                <a:spcPts val="105"/>
              </a:spcBef>
              <a:defRPr/>
            </a:pPr>
            <a:endParaRPr lang="es-CO" sz="200">
              <a:solidFill>
                <a:schemeClr val="tx2">
                  <a:lumMod val="60000"/>
                  <a:lumOff val="40000"/>
                </a:schemeClr>
              </a:solidFill>
              <a:latin typeface="Arial" panose="020B0604020202020204" pitchFamily="34" charset="0"/>
              <a:cs typeface="Arial" panose="020B0604020202020204" pitchFamily="34" charset="0"/>
            </a:endParaRPr>
          </a:p>
          <a:p>
            <a:pPr marL="177800" lvl="0" indent="10795" algn="just">
              <a:spcBef>
                <a:spcPts val="105"/>
              </a:spcBef>
              <a:defRPr/>
            </a:pPr>
            <a:r>
              <a:rPr lang="es-CO" sz="1250" b="1">
                <a:latin typeface="Arial"/>
                <a:cs typeface="Arial"/>
              </a:rPr>
              <a:t>AVANCE COMPONENTES:</a:t>
            </a:r>
          </a:p>
          <a:p>
            <a:pPr marL="360045" lvl="0" indent="-171450" algn="just">
              <a:spcBef>
                <a:spcPts val="105"/>
              </a:spcBef>
              <a:defRPr/>
            </a:pPr>
            <a:endParaRPr lang="es-CO" sz="600" b="1">
              <a:latin typeface="Arial"/>
              <a:cs typeface="Arial"/>
            </a:endParaRPr>
          </a:p>
          <a:p>
            <a:pPr marL="360045" indent="-171450" algn="just">
              <a:spcBef>
                <a:spcPts val="105"/>
              </a:spcBef>
              <a:buFont typeface="Arial" panose="020B0604020202020204" pitchFamily="34" charset="0"/>
              <a:buChar char="•"/>
              <a:defRPr/>
            </a:pPr>
            <a:r>
              <a:rPr lang="es-CO" sz="1250" b="1">
                <a:latin typeface="Arial"/>
                <a:cs typeface="Arial"/>
              </a:rPr>
              <a:t>Intervención patrimonial: </a:t>
            </a:r>
            <a:r>
              <a:rPr lang="es-CO" sz="1250">
                <a:latin typeface="Arial"/>
                <a:cs typeface="Arial"/>
              </a:rPr>
              <a:t>Aprobada, mediante resolución No. 738  del 27 de diciembre de 2022 expedida por </a:t>
            </a:r>
            <a:r>
              <a:rPr lang="es-ES" sz="1250">
                <a:latin typeface="Arial"/>
                <a:cs typeface="Arial"/>
              </a:rPr>
              <a:t>el IDPC.</a:t>
            </a:r>
          </a:p>
          <a:p>
            <a:pPr marL="360045" indent="-171450" algn="just">
              <a:spcBef>
                <a:spcPts val="105"/>
              </a:spcBef>
              <a:buFont typeface="Arial" panose="020B0604020202020204" pitchFamily="34" charset="0"/>
              <a:buChar char="•"/>
              <a:defRPr/>
            </a:pPr>
            <a:r>
              <a:rPr lang="es-ES" sz="1250" b="1">
                <a:latin typeface="Arial"/>
                <a:cs typeface="Arial"/>
              </a:rPr>
              <a:t>Estructura: </a:t>
            </a:r>
            <a:r>
              <a:rPr lang="es-CO" sz="1250">
                <a:latin typeface="Arial" panose="020B0604020202020204" pitchFamily="34" charset="0"/>
                <a:cs typeface="Arial" panose="020B0604020202020204" pitchFamily="34" charset="0"/>
              </a:rPr>
              <a:t>Aprobado por interventoría.</a:t>
            </a:r>
            <a:endParaRPr lang="es-CO" sz="1250" b="1">
              <a:latin typeface="Arial"/>
              <a:cs typeface="Arial"/>
            </a:endParaRPr>
          </a:p>
          <a:p>
            <a:pPr marL="360045" indent="-171450" algn="just">
              <a:spcBef>
                <a:spcPts val="105"/>
              </a:spcBef>
              <a:buFont typeface="Arial" panose="020B0604020202020204" pitchFamily="34" charset="0"/>
              <a:buChar char="•"/>
              <a:defRPr/>
            </a:pPr>
            <a:r>
              <a:rPr lang="es-CO" sz="1250" b="1">
                <a:latin typeface="Arial"/>
                <a:cs typeface="Arial"/>
              </a:rPr>
              <a:t>Arquitectura</a:t>
            </a:r>
            <a:r>
              <a:rPr lang="es-CO" sz="1250" b="1">
                <a:latin typeface="Arial" panose="020B0604020202020204" pitchFamily="34" charset="0"/>
                <a:cs typeface="Arial" panose="020B0604020202020204" pitchFamily="34" charset="0"/>
              </a:rPr>
              <a:t>: </a:t>
            </a:r>
            <a:r>
              <a:rPr lang="es-CO" sz="1250">
                <a:latin typeface="Arial" panose="020B0604020202020204" pitchFamily="34" charset="0"/>
                <a:cs typeface="Arial" panose="020B0604020202020204" pitchFamily="34" charset="0"/>
              </a:rPr>
              <a:t>Aprobado por interventoría</a:t>
            </a:r>
            <a:r>
              <a:rPr lang="es-ES" sz="1250">
                <a:latin typeface="Arial"/>
                <a:cs typeface="Arial"/>
              </a:rPr>
              <a:t>. </a:t>
            </a:r>
          </a:p>
          <a:p>
            <a:pPr marL="360045" indent="-171450" algn="just">
              <a:spcBef>
                <a:spcPts val="105"/>
              </a:spcBef>
              <a:buFont typeface="Arial" panose="020B0604020202020204" pitchFamily="34" charset="0"/>
              <a:buChar char="•"/>
              <a:defRPr/>
            </a:pPr>
            <a:r>
              <a:rPr lang="es-CO" sz="1250" b="1">
                <a:latin typeface="Arial"/>
                <a:cs typeface="Arial"/>
              </a:rPr>
              <a:t>Diseño hidrosanitario -RCI –GAS – Diseño eléctrico</a:t>
            </a:r>
            <a:r>
              <a:rPr lang="es-CO" sz="1250" b="1">
                <a:latin typeface="Arial" panose="020B0604020202020204" pitchFamily="34" charset="0"/>
                <a:cs typeface="Arial" panose="020B0604020202020204" pitchFamily="34" charset="0"/>
              </a:rPr>
              <a:t>:</a:t>
            </a:r>
            <a:r>
              <a:rPr lang="es-CO" sz="1250" b="1">
                <a:latin typeface="Arial"/>
                <a:cs typeface="Arial"/>
              </a:rPr>
              <a:t> </a:t>
            </a:r>
            <a:r>
              <a:rPr lang="es-ES" sz="1250">
                <a:latin typeface="Arial"/>
                <a:cs typeface="Arial"/>
              </a:rPr>
              <a:t>Aprobado por interventoría.</a:t>
            </a:r>
          </a:p>
          <a:p>
            <a:pPr marL="360045" indent="-171450" algn="just">
              <a:spcBef>
                <a:spcPts val="105"/>
              </a:spcBef>
              <a:buFont typeface="Arial" panose="020B0604020202020204" pitchFamily="34" charset="0"/>
              <a:buChar char="•"/>
              <a:defRPr/>
            </a:pPr>
            <a:r>
              <a:rPr lang="es-ES" sz="1250" b="1">
                <a:latin typeface="Arial" panose="020B0604020202020204" pitchFamily="34" charset="0"/>
                <a:cs typeface="Arial" panose="020B0604020202020204" pitchFamily="34" charset="0"/>
              </a:rPr>
              <a:t>Gestión de servicios públicos:</a:t>
            </a:r>
            <a:r>
              <a:rPr lang="es-ES" sz="1250" b="1">
                <a:latin typeface="Arial"/>
                <a:cs typeface="Arial"/>
              </a:rPr>
              <a:t> </a:t>
            </a:r>
            <a:r>
              <a:rPr lang="es-ES" sz="1250">
                <a:latin typeface="Arial"/>
                <a:cs typeface="Arial"/>
              </a:rPr>
              <a:t>Aprobado por interventoría.</a:t>
            </a:r>
          </a:p>
          <a:p>
            <a:pPr marL="360045" indent="-171450" algn="just">
              <a:spcBef>
                <a:spcPts val="105"/>
              </a:spcBef>
              <a:buFont typeface="Arial" panose="020B0604020202020204" pitchFamily="34" charset="0"/>
              <a:buChar char="•"/>
              <a:defRPr/>
            </a:pPr>
            <a:r>
              <a:rPr lang="es-ES" sz="1250" b="1">
                <a:latin typeface="Arial"/>
                <a:cs typeface="Arial"/>
              </a:rPr>
              <a:t>PLAN SST – BIOSEGURIDAD: </a:t>
            </a:r>
            <a:r>
              <a:rPr lang="es-ES" sz="1250">
                <a:latin typeface="Arial"/>
                <a:cs typeface="Arial"/>
              </a:rPr>
              <a:t>Aprobado por interventoría. </a:t>
            </a:r>
          </a:p>
          <a:p>
            <a:pPr marL="360045" indent="-171450" algn="just">
              <a:spcBef>
                <a:spcPts val="105"/>
              </a:spcBef>
              <a:buFont typeface="Arial" panose="020B0604020202020204" pitchFamily="34" charset="0"/>
              <a:buChar char="•"/>
              <a:defRPr/>
            </a:pPr>
            <a:r>
              <a:rPr lang="es-CO" sz="1250" b="1">
                <a:latin typeface="Arial"/>
                <a:cs typeface="Arial"/>
              </a:rPr>
              <a:t>Coordinación BIM 360:</a:t>
            </a:r>
            <a:r>
              <a:rPr lang="es-CO" sz="1250">
                <a:latin typeface="Arial"/>
                <a:cs typeface="Arial"/>
              </a:rPr>
              <a:t> </a:t>
            </a:r>
            <a:r>
              <a:rPr lang="es-ES" sz="1250">
                <a:latin typeface="Arial"/>
                <a:cs typeface="Arial"/>
              </a:rPr>
              <a:t>El modelo del diseño de reforzamiento presenta un avance del 100%, las instalaciones eléctricas un avance del 100% y las redes hidrosanitarias presentan un avance del 100%. No obstante el avance está siendo validado por la interventoría.</a:t>
            </a:r>
          </a:p>
          <a:p>
            <a:pPr marL="360045" indent="-171450" algn="just">
              <a:spcBef>
                <a:spcPts val="105"/>
              </a:spcBef>
              <a:buFont typeface="Arial" panose="020B0604020202020204" pitchFamily="34" charset="0"/>
              <a:buChar char="•"/>
              <a:defRPr/>
            </a:pPr>
            <a:r>
              <a:rPr lang="es-CO" sz="1250" b="1">
                <a:latin typeface="Arial" panose="020B0604020202020204" pitchFamily="34" charset="0"/>
                <a:cs typeface="Arial" panose="020B0604020202020204" pitchFamily="34" charset="0"/>
              </a:rPr>
              <a:t>Componente Presupuestal: </a:t>
            </a:r>
            <a:r>
              <a:rPr lang="es-CO" sz="1250">
                <a:latin typeface="Arial" panose="020B0604020202020204" pitchFamily="34" charset="0"/>
                <a:cs typeface="Arial" panose="020B0604020202020204" pitchFamily="34" charset="0"/>
              </a:rPr>
              <a:t>En ajuste. La aprobación depende de la modificación al alcance de dicho producto. </a:t>
            </a:r>
          </a:p>
          <a:p>
            <a:pPr marL="360045" indent="-171450" algn="just">
              <a:spcBef>
                <a:spcPts val="105"/>
              </a:spcBef>
              <a:buFont typeface="Arial" panose="020B0604020202020204" pitchFamily="34" charset="0"/>
              <a:buChar char="•"/>
              <a:defRPr/>
            </a:pPr>
            <a:r>
              <a:rPr lang="es-ES" sz="1250" b="1">
                <a:latin typeface="Arial"/>
                <a:cs typeface="Arial"/>
              </a:rPr>
              <a:t>Plan logístico:</a:t>
            </a:r>
            <a:r>
              <a:rPr lang="es-ES" sz="1250">
                <a:latin typeface="Arial"/>
                <a:cs typeface="Arial"/>
              </a:rPr>
              <a:t> El plan logístico del punto fijo y recepción se encuentra aprobado por los Centros de Formación de Diseño, Metrología y Gestión Industrial. El desalojo de los activos del SENA ubicados en el punto fijo finalizará en el mes de abril. Mediante visita de fecha 31 de marzo de 2023, realizada en compañía de funcionario del Grupo de Construcciones de la Dirección General del SENA, se socializó el estado actual del proyecto y generalidades del plan logístico del punto fijo, ante la subdirección (E) del Centro de Gestión Integral, así mismo se llevó a cabo recorrido por las instalaciones verificando el alcance objeto  de intervención de la Etapa II del proyecto.</a:t>
            </a:r>
          </a:p>
          <a:p>
            <a:pPr marL="360045" indent="-171450" algn="just">
              <a:spcBef>
                <a:spcPts val="105"/>
              </a:spcBef>
              <a:buFont typeface="Arial" panose="020B0604020202020204" pitchFamily="34" charset="0"/>
              <a:buChar char="•"/>
              <a:defRPr/>
            </a:pPr>
            <a:r>
              <a:rPr lang="es-ES" sz="1250" b="1">
                <a:latin typeface="Arial"/>
                <a:cs typeface="Arial"/>
              </a:rPr>
              <a:t>Tramites contractuales: </a:t>
            </a:r>
            <a:r>
              <a:rPr lang="es-ES" sz="1250">
                <a:latin typeface="Arial"/>
                <a:cs typeface="Arial"/>
              </a:rPr>
              <a:t>Mediante comité técnico No. 73 y comité fiduciario No. 44 celebrados el 18 de abril de 2023, se dio aprobación por parte de Findeter a la modificación de los contratos de obra a interventoría. No obstante está pendiente la remisión del voto por parte del Grupo de Construcciones de la Dirección General del SENA. Findeter estará atento a las gestiones que se requieran para lograr la remisión de dicho voto.</a:t>
            </a:r>
            <a:endParaRPr lang="es-ES" sz="1250" b="1">
              <a:latin typeface="Arial"/>
              <a:cs typeface="Arial"/>
            </a:endParaRPr>
          </a:p>
          <a:p>
            <a:pPr marL="360045" indent="-171450" algn="just">
              <a:spcBef>
                <a:spcPts val="105"/>
              </a:spcBef>
              <a:buFont typeface="Arial" panose="020B0604020202020204" pitchFamily="34" charset="0"/>
              <a:buChar char="•"/>
              <a:defRPr/>
            </a:pPr>
            <a:r>
              <a:rPr lang="es-CO" sz="1250" b="1">
                <a:latin typeface="Arial"/>
                <a:cs typeface="Arial"/>
              </a:rPr>
              <a:t>Licencia de Reforzamiento</a:t>
            </a:r>
            <a:r>
              <a:rPr lang="es-ES" sz="1250" b="1">
                <a:latin typeface="Arial"/>
                <a:cs typeface="Arial"/>
              </a:rPr>
              <a:t>:</a:t>
            </a:r>
            <a:r>
              <a:rPr lang="es-ES" sz="1250">
                <a:latin typeface="Arial"/>
                <a:cs typeface="Arial"/>
              </a:rPr>
              <a:t> Fue radicada en debida forma ante la curaduría urbana No. 2 el pasado 16 de marzo de 2023. El pasado 20 de abril se recibe informalmente el acta de observaciones por parte de la Curaduría No. 2, se espera que el próximo 10 de mayo del año en curso, el contratista radique la subsanación a los requerimientos.</a:t>
            </a:r>
          </a:p>
        </p:txBody>
      </p:sp>
      <p:sp>
        <p:nvSpPr>
          <p:cNvPr id="10" name="object 3">
            <a:extLst>
              <a:ext uri="{FF2B5EF4-FFF2-40B4-BE49-F238E27FC236}">
                <a16:creationId xmlns:a16="http://schemas.microsoft.com/office/drawing/2014/main" id="{92A47279-74E7-40F9-BECD-BB23C76AC586}"/>
              </a:ext>
            </a:extLst>
          </p:cNvPr>
          <p:cNvSpPr txBox="1"/>
          <p:nvPr/>
        </p:nvSpPr>
        <p:spPr>
          <a:xfrm>
            <a:off x="295515" y="-6649"/>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Bogotá, Cundinamarca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GESTION INDUSTRIAL </a:t>
            </a:r>
            <a:r>
              <a:rPr kumimoji="0" lang="en-US" b="0" i="0" u="none" strike="noStrike" kern="1200" cap="none" spc="0" normalizeH="0" baseline="0" noProof="0">
                <a:ln>
                  <a:noFill/>
                </a:ln>
                <a:solidFill>
                  <a:srgbClr val="4471C4"/>
                </a:solidFill>
                <a:effectLst/>
                <a:uLnTx/>
                <a:uFillTx/>
                <a:latin typeface="Arial"/>
                <a:ea typeface="+mn-ea"/>
                <a:cs typeface="Arial"/>
              </a:rPr>
              <a:t>– COMPLEJO PALOQUEMAO – TORRE OCCIDENTAL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PAF-SENA-O-033-2021 – CONSORCIO INGENIERIA ESTRUCTURAL </a:t>
            </a:r>
          </a:p>
          <a:p>
            <a:pPr marL="12700" lvl="0">
              <a:spcBef>
                <a:spcPts val="105"/>
              </a:spcBef>
              <a:defRPr/>
            </a:pPr>
            <a:r>
              <a:rPr lang="es-CO" sz="1200">
                <a:solidFill>
                  <a:srgbClr val="4471C4"/>
                </a:solidFill>
                <a:latin typeface="Arial"/>
                <a:cs typeface="Arial"/>
              </a:rPr>
              <a:t>Contratita Interventor PAF-SENA-I-043-2021– GAVINCO INGENIEROS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6578244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10" name="object 3">
            <a:extLst>
              <a:ext uri="{FF2B5EF4-FFF2-40B4-BE49-F238E27FC236}">
                <a16:creationId xmlns:a16="http://schemas.microsoft.com/office/drawing/2014/main" id="{92A47279-74E7-40F9-BECD-BB23C76AC586}"/>
              </a:ext>
            </a:extLst>
          </p:cNvPr>
          <p:cNvSpPr txBox="1"/>
          <p:nvPr/>
        </p:nvSpPr>
        <p:spPr>
          <a:xfrm>
            <a:off x="295515" y="-6649"/>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Bogotá, Cundinamarca - Etapa 1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GESTION INDUSTRIAL </a:t>
            </a:r>
            <a:r>
              <a:rPr kumimoji="0" lang="en-US" b="0" i="0" u="none" strike="noStrike" kern="1200" cap="none" spc="0" normalizeH="0" baseline="0" noProof="0">
                <a:ln>
                  <a:noFill/>
                </a:ln>
                <a:solidFill>
                  <a:srgbClr val="4471C4"/>
                </a:solidFill>
                <a:effectLst/>
                <a:uLnTx/>
                <a:uFillTx/>
                <a:latin typeface="Arial"/>
                <a:ea typeface="+mn-ea"/>
                <a:cs typeface="Arial"/>
              </a:rPr>
              <a:t>– COMPLEJO PALOQUEMAO – TORRE OCCIDENTAL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PAF-SENA-O-033-2021 – CONSORCIO INGENIERIA ESTRUCTURAL </a:t>
            </a:r>
          </a:p>
          <a:p>
            <a:pPr marL="12700" lvl="0">
              <a:spcBef>
                <a:spcPts val="105"/>
              </a:spcBef>
              <a:defRPr/>
            </a:pPr>
            <a:r>
              <a:rPr lang="es-CO" sz="1200">
                <a:solidFill>
                  <a:srgbClr val="4471C4"/>
                </a:solidFill>
                <a:latin typeface="Arial"/>
                <a:cs typeface="Arial"/>
              </a:rPr>
              <a:t>Contratita Interventor PAF-SENA-I-043-2021– GAVINCO INGENIEROS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3">
            <a:extLst>
              <a:ext uri="{FF2B5EF4-FFF2-40B4-BE49-F238E27FC236}">
                <a16:creationId xmlns:a16="http://schemas.microsoft.com/office/drawing/2014/main" id="{55F9A580-6B14-E80C-4FB0-18A8030DCD07}"/>
              </a:ext>
            </a:extLst>
          </p:cNvPr>
          <p:cNvSpPr txBox="1"/>
          <p:nvPr/>
        </p:nvSpPr>
        <p:spPr>
          <a:xfrm>
            <a:off x="272366" y="1104717"/>
            <a:ext cx="11346966"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prstClr val="white">
                    <a:lumMod val="50000"/>
                  </a:prstClr>
                </a:solidFill>
                <a:effectLst/>
                <a:uLnTx/>
                <a:uFillTx/>
                <a:latin typeface="Arial"/>
                <a:ea typeface="+mn-ea"/>
                <a:cs typeface="Arial"/>
              </a:rPr>
              <a:t>A</a:t>
            </a:r>
            <a:r>
              <a:rPr kumimoji="0" lang="es-CO" sz="2000" b="0" i="0" u="none" strike="noStrike" kern="1200" cap="none" spc="0" normalizeH="0" baseline="0" noProof="0">
                <a:ln>
                  <a:noFill/>
                </a:ln>
                <a:solidFill>
                  <a:prstClr val="white">
                    <a:lumMod val="50000"/>
                  </a:prstClr>
                </a:solidFill>
                <a:effectLst/>
                <a:uLnTx/>
                <a:uFillTx/>
                <a:latin typeface="Arial"/>
                <a:ea typeface="+mn-ea"/>
                <a:cs typeface="Arial"/>
              </a:rPr>
              <a:t>nexos</a:t>
            </a:r>
            <a:endParaRPr kumimoji="0" lang="es-CO" sz="2000" b="0" i="1" u="none" strike="noStrike" kern="1200" cap="none" spc="0" normalizeH="0" baseline="0" noProof="0">
              <a:ln>
                <a:noFill/>
              </a:ln>
              <a:solidFill>
                <a:prstClr val="white">
                  <a:lumMod val="50000"/>
                </a:prstClr>
              </a:solidFill>
              <a:effectLst/>
              <a:uLnTx/>
              <a:uFillTx/>
              <a:latin typeface="Arial"/>
              <a:ea typeface="+mn-ea"/>
              <a:cs typeface="Arial"/>
            </a:endParaRPr>
          </a:p>
        </p:txBody>
      </p:sp>
      <p:sp>
        <p:nvSpPr>
          <p:cNvPr id="4" name="object 3">
            <a:extLst>
              <a:ext uri="{FF2B5EF4-FFF2-40B4-BE49-F238E27FC236}">
                <a16:creationId xmlns:a16="http://schemas.microsoft.com/office/drawing/2014/main" id="{D8F77702-BC4A-7CF4-FAD6-2145E48D22CC}"/>
              </a:ext>
            </a:extLst>
          </p:cNvPr>
          <p:cNvSpPr txBox="1"/>
          <p:nvPr/>
        </p:nvSpPr>
        <p:spPr>
          <a:xfrm>
            <a:off x="1659443" y="1117773"/>
            <a:ext cx="5991038" cy="290464"/>
          </a:xfrm>
          <a:prstGeom prst="rect">
            <a:avLst/>
          </a:prstGeom>
          <a:ln>
            <a:solidFill>
              <a:schemeClr val="tx1"/>
            </a:solidFill>
          </a:ln>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a:latin typeface="Arial"/>
                <a:cs typeface="Arial"/>
              </a:rPr>
              <a:t>Borrador Acta de observaciones Curaduría No. 2</a:t>
            </a:r>
            <a:endParaRPr kumimoji="0" lang="es-CO" i="0" u="none" strike="noStrike" kern="1200" cap="none" spc="0" normalizeH="0" baseline="0" noProof="0">
              <a:ln>
                <a:noFill/>
              </a:ln>
              <a:effectLst/>
              <a:uLnTx/>
              <a:uFillTx/>
              <a:latin typeface="Arial"/>
              <a:ea typeface="+mn-ea"/>
              <a:cs typeface="Arial"/>
            </a:endParaRPr>
          </a:p>
        </p:txBody>
      </p:sp>
      <p:pic>
        <p:nvPicPr>
          <p:cNvPr id="6" name="Imagen 5">
            <a:extLst>
              <a:ext uri="{FF2B5EF4-FFF2-40B4-BE49-F238E27FC236}">
                <a16:creationId xmlns:a16="http://schemas.microsoft.com/office/drawing/2014/main" id="{2E4B6A8A-6651-C7F0-0E59-8D07D06017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4974" y="1513840"/>
            <a:ext cx="3897932" cy="5191760"/>
          </a:xfrm>
          <a:prstGeom prst="rect">
            <a:avLst/>
          </a:prstGeom>
        </p:spPr>
      </p:pic>
      <p:pic>
        <p:nvPicPr>
          <p:cNvPr id="11" name="Imagen 10">
            <a:extLst>
              <a:ext uri="{FF2B5EF4-FFF2-40B4-BE49-F238E27FC236}">
                <a16:creationId xmlns:a16="http://schemas.microsoft.com/office/drawing/2014/main" id="{004FC5F0-0D44-E849-D6EF-BD2FCFBC49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13198" y="1513840"/>
            <a:ext cx="3891052" cy="5191760"/>
          </a:xfrm>
          <a:prstGeom prst="rect">
            <a:avLst/>
          </a:prstGeom>
        </p:spPr>
      </p:pic>
      <p:pic>
        <p:nvPicPr>
          <p:cNvPr id="13" name="Imagen 12">
            <a:extLst>
              <a:ext uri="{FF2B5EF4-FFF2-40B4-BE49-F238E27FC236}">
                <a16:creationId xmlns:a16="http://schemas.microsoft.com/office/drawing/2014/main" id="{D12A05D8-4C6B-5808-1470-7F838A1A363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54542" y="2800150"/>
            <a:ext cx="3393110" cy="1821564"/>
          </a:xfrm>
          <a:prstGeom prst="rect">
            <a:avLst/>
          </a:prstGeom>
        </p:spPr>
      </p:pic>
      <p:sp>
        <p:nvSpPr>
          <p:cNvPr id="15" name="object 3">
            <a:extLst>
              <a:ext uri="{FF2B5EF4-FFF2-40B4-BE49-F238E27FC236}">
                <a16:creationId xmlns:a16="http://schemas.microsoft.com/office/drawing/2014/main" id="{E344D6BA-04CA-DE5B-06A3-8020E1AD3268}"/>
              </a:ext>
            </a:extLst>
          </p:cNvPr>
          <p:cNvSpPr txBox="1"/>
          <p:nvPr/>
        </p:nvSpPr>
        <p:spPr>
          <a:xfrm>
            <a:off x="8654542" y="1992108"/>
            <a:ext cx="3393110" cy="567463"/>
          </a:xfrm>
          <a:prstGeom prst="rect">
            <a:avLst/>
          </a:prstGeom>
          <a:ln>
            <a:solidFill>
              <a:schemeClr val="tx1"/>
            </a:solidFill>
          </a:ln>
        </p:spPr>
        <p:txBody>
          <a:bodyPr vert="horz" wrap="square" lIns="0" tIns="13335" rIns="0" bIns="0" rtlCol="0">
            <a:spAutoFit/>
          </a:bodyPr>
          <a:lstStyle/>
          <a:p>
            <a:pPr marL="12700" marR="0" lvl="0" indent="0" algn="ctr" defTabSz="914400" rtl="0" eaLnBrk="1" fontAlgn="auto" latinLnBrk="0" hangingPunct="1">
              <a:lnSpc>
                <a:spcPct val="100000"/>
              </a:lnSpc>
              <a:spcBef>
                <a:spcPts val="105"/>
              </a:spcBef>
              <a:spcAft>
                <a:spcPts val="0"/>
              </a:spcAft>
              <a:buClrTx/>
              <a:buSzTx/>
              <a:buFontTx/>
              <a:buNone/>
              <a:tabLst/>
              <a:defRPr/>
            </a:pPr>
            <a:r>
              <a:rPr lang="es-CO">
                <a:latin typeface="Arial"/>
                <a:cs typeface="Arial"/>
              </a:rPr>
              <a:t>Valla de solicitud Licencia en sitio de intervención</a:t>
            </a:r>
            <a:endParaRPr kumimoji="0" lang="es-CO" i="0" u="none" strike="noStrike" kern="1200" cap="none" spc="0" normalizeH="0" baseline="0" noProof="0">
              <a:ln>
                <a:noFill/>
              </a:ln>
              <a:effectLst/>
              <a:uLnTx/>
              <a:uFillTx/>
              <a:latin typeface="Arial"/>
              <a:ea typeface="+mn-ea"/>
              <a:cs typeface="Arial"/>
            </a:endParaRPr>
          </a:p>
        </p:txBody>
      </p:sp>
    </p:spTree>
    <p:extLst>
      <p:ext uri="{BB962C8B-B14F-4D97-AF65-F5344CB8AC3E}">
        <p14:creationId xmlns:p14="http://schemas.microsoft.com/office/powerpoint/2010/main" val="41241284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E8F2B26D-18E7-4B11-B887-FA9FD84827AD}"/>
              </a:ext>
            </a:extLst>
          </p:cNvPr>
          <p:cNvGraphicFramePr>
            <a:graphicFrameLocks noGrp="1"/>
          </p:cNvGraphicFramePr>
          <p:nvPr>
            <p:extLst>
              <p:ext uri="{D42A27DB-BD31-4B8C-83A1-F6EECF244321}">
                <p14:modId xmlns:p14="http://schemas.microsoft.com/office/powerpoint/2010/main" val="2508323351"/>
              </p:ext>
            </p:extLst>
          </p:nvPr>
        </p:nvGraphicFramePr>
        <p:xfrm>
          <a:off x="258561" y="1079517"/>
          <a:ext cx="5596490" cy="2005965"/>
        </p:xfrm>
        <a:graphic>
          <a:graphicData uri="http://schemas.openxmlformats.org/drawingml/2006/table">
            <a:tbl>
              <a:tblPr/>
              <a:tblGrid>
                <a:gridCol w="1262810">
                  <a:extLst>
                    <a:ext uri="{9D8B030D-6E8A-4147-A177-3AD203B41FA5}">
                      <a16:colId xmlns:a16="http://schemas.microsoft.com/office/drawing/2014/main" val="20000"/>
                    </a:ext>
                  </a:extLst>
                </a:gridCol>
                <a:gridCol w="832240">
                  <a:extLst>
                    <a:ext uri="{9D8B030D-6E8A-4147-A177-3AD203B41FA5}">
                      <a16:colId xmlns:a16="http://schemas.microsoft.com/office/drawing/2014/main" val="20001"/>
                    </a:ext>
                  </a:extLst>
                </a:gridCol>
                <a:gridCol w="1249806">
                  <a:extLst>
                    <a:ext uri="{9D8B030D-6E8A-4147-A177-3AD203B41FA5}">
                      <a16:colId xmlns:a16="http://schemas.microsoft.com/office/drawing/2014/main" val="1978876319"/>
                    </a:ext>
                  </a:extLst>
                </a:gridCol>
                <a:gridCol w="894282">
                  <a:extLst>
                    <a:ext uri="{9D8B030D-6E8A-4147-A177-3AD203B41FA5}">
                      <a16:colId xmlns:a16="http://schemas.microsoft.com/office/drawing/2014/main" val="20002"/>
                    </a:ext>
                  </a:extLst>
                </a:gridCol>
                <a:gridCol w="816219">
                  <a:extLst>
                    <a:ext uri="{9D8B030D-6E8A-4147-A177-3AD203B41FA5}">
                      <a16:colId xmlns:a16="http://schemas.microsoft.com/office/drawing/2014/main" val="20003"/>
                    </a:ext>
                  </a:extLst>
                </a:gridCol>
                <a:gridCol w="541133">
                  <a:extLst>
                    <a:ext uri="{9D8B030D-6E8A-4147-A177-3AD203B41FA5}">
                      <a16:colId xmlns:a16="http://schemas.microsoft.com/office/drawing/2014/main" val="3158225201"/>
                    </a:ext>
                  </a:extLst>
                </a:gridCol>
              </a:tblGrid>
              <a:tr h="22531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FECHA INICIO </a:t>
                      </a:r>
                      <a:endParaRPr lang="es-CO" sz="1050" b="1" i="0" u="none" strike="noStrike">
                        <a:solidFill>
                          <a:schemeClr val="bg1"/>
                        </a:solidFill>
                        <a:effectLst/>
                        <a:latin typeface="Calibri" panose="020F0502020204030204" pitchFamily="34" charset="0"/>
                      </a:endParaRPr>
                    </a:p>
                    <a:p>
                      <a:pPr algn="ctr" fontAlgn="ct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chemeClr val="bg1"/>
                          </a:solidFill>
                          <a:effectLst/>
                          <a:latin typeface="Calibri"/>
                        </a:rPr>
                        <a:t>FECHA FIN </a:t>
                      </a:r>
                      <a:endParaRPr lang="es-CO" sz="1050" b="1" i="0" u="none" strike="noStrike">
                        <a:solidFill>
                          <a:schemeClr val="bg1"/>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050" b="1" i="0" u="none" strike="noStrike">
                          <a:solidFill>
                            <a:schemeClr val="bg1"/>
                          </a:solidFill>
                          <a:effectLst/>
                          <a:latin typeface="Calibri"/>
                        </a:rPr>
                        <a:t>PORCENTAJES DE AVANCE ETAPA </a:t>
                      </a:r>
                      <a:endParaRPr lang="es-ES" sz="1050" b="1" i="0" u="none" strike="noStrike">
                        <a:solidFill>
                          <a:schemeClr val="bg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15913">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2.513.416.211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31-may-22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14-ene-23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1591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22531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22531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785,28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88,3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Área de vigilancia,</a:t>
                      </a:r>
                      <a:r>
                        <a:rPr lang="es-CO" sz="1050" b="0" i="0" u="none" strike="noStrike" baseline="0">
                          <a:solidFill>
                            <a:schemeClr val="bg2">
                              <a:lumMod val="25000"/>
                            </a:schemeClr>
                          </a:solidFill>
                          <a:effectLst/>
                          <a:latin typeface="Calibri"/>
                        </a:rPr>
                        <a:t> atención al público y comercialización, APE.</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388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2">
                              <a:lumMod val="25000"/>
                            </a:schemeClr>
                          </a:solidFill>
                          <a:effectLst/>
                          <a:latin typeface="Calibri"/>
                        </a:rPr>
                        <a:t>BLOQUE 15 Y 16</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428,05 - 30,84 M2</a:t>
                      </a:r>
                    </a:p>
                  </a:txBody>
                  <a:tcPr marL="9525" marR="9525" marT="9525" marB="0" anchor="ctr">
                    <a:lnL w="12700" cmpd="sng">
                      <a:solidFill>
                        <a:prstClr val="black"/>
                      </a:solidFill>
                      <a:prstDash val="soli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eaLnBrk="1" fontAlgn="ctr" latinLnBrk="0" hangingPunct="1">
                        <a:lnSpc>
                          <a:spcPct val="100000"/>
                        </a:lnSpc>
                        <a:spcBef>
                          <a:spcPts val="0"/>
                        </a:spcBef>
                        <a:spcAft>
                          <a:spcPts val="0"/>
                        </a:spcAft>
                        <a:buClrTx/>
                        <a:buSzTx/>
                        <a:buFontTx/>
                        <a:buNone/>
                      </a:pPr>
                      <a:r>
                        <a:rPr lang="es-MX" sz="1050" b="0" i="0" u="none" strike="noStrike">
                          <a:solidFill>
                            <a:schemeClr val="bg2">
                              <a:lumMod val="25000"/>
                            </a:schemeClr>
                          </a:solidFill>
                          <a:effectLst/>
                          <a:latin typeface="Calibri"/>
                        </a:rPr>
                        <a:t>Edificio</a:t>
                      </a:r>
                      <a:r>
                        <a:rPr lang="es-MX" sz="1050" b="0" i="0" u="none" strike="noStrike" baseline="0">
                          <a:solidFill>
                            <a:schemeClr val="bg2">
                              <a:lumMod val="25000"/>
                            </a:schemeClr>
                          </a:solidFill>
                          <a:effectLst/>
                          <a:latin typeface="Calibri"/>
                        </a:rPr>
                        <a:t> de lácteos y caldera. </a:t>
                      </a:r>
                      <a:endParaRPr lang="es-CO" sz="1050" b="0" i="0" u="none" strike="noStrike">
                        <a:solidFill>
                          <a:schemeClr val="bg2">
                            <a:lumMod val="25000"/>
                          </a:schemeClr>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6"/>
                  </a:ext>
                </a:extLst>
              </a:tr>
              <a:tr h="115913">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BLOQUE 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238,09 M2</a:t>
                      </a: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fontAlgn="ctr"/>
                      <a:r>
                        <a:rPr lang="es-MX" sz="1050" b="0" i="0" u="none" strike="noStrike" baseline="0">
                          <a:solidFill>
                            <a:schemeClr val="bg2">
                              <a:lumMod val="25000"/>
                            </a:schemeClr>
                          </a:solidFill>
                          <a:effectLst/>
                          <a:latin typeface="Calibri"/>
                        </a:rPr>
                        <a:t>Casa fiscal – Bienestar</a:t>
                      </a: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115913">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DURACIÓN ETAPA II</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7 Meses y 15 Días Calendario – 228 días</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762990868"/>
                  </a:ext>
                </a:extLst>
              </a:tr>
              <a:tr h="115913">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TIEMPO TRANSCURRIDO (DÍAS)</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830546166"/>
                  </a:ext>
                </a:extLst>
              </a:tr>
            </a:tbl>
          </a:graphicData>
        </a:graphic>
      </p:graphicFrame>
      <p:sp>
        <p:nvSpPr>
          <p:cNvPr id="6" name="Rectángulo 19">
            <a:extLst>
              <a:ext uri="{FF2B5EF4-FFF2-40B4-BE49-F238E27FC236}">
                <a16:creationId xmlns:a16="http://schemas.microsoft.com/office/drawing/2014/main" id="{0DAAAD37-D7DD-44D9-AF0A-9445FA2C35DE}"/>
              </a:ext>
            </a:extLst>
          </p:cNvPr>
          <p:cNvSpPr/>
          <p:nvPr/>
        </p:nvSpPr>
        <p:spPr>
          <a:xfrm>
            <a:off x="267286" y="3165987"/>
            <a:ext cx="5596491" cy="3572437"/>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8" name="Rectángulo 19">
            <a:extLst>
              <a:ext uri="{FF2B5EF4-FFF2-40B4-BE49-F238E27FC236}">
                <a16:creationId xmlns:a16="http://schemas.microsoft.com/office/drawing/2014/main" id="{C23CB784-30AA-B2B2-7F0C-94CC2C0BEFA6}"/>
              </a:ext>
            </a:extLst>
          </p:cNvPr>
          <p:cNvSpPr/>
          <p:nvPr/>
        </p:nvSpPr>
        <p:spPr>
          <a:xfrm>
            <a:off x="5932643" y="1067601"/>
            <a:ext cx="6134412" cy="5670824"/>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Imagen 11" descr="Casa en medio de la calle&#10;&#10;Descripción generada automáticamente con confianza media">
            <a:extLst>
              <a:ext uri="{FF2B5EF4-FFF2-40B4-BE49-F238E27FC236}">
                <a16:creationId xmlns:a16="http://schemas.microsoft.com/office/drawing/2014/main" id="{B9C7B9A9-6735-7913-4E96-83526B128A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4181" y="3236231"/>
            <a:ext cx="2377544" cy="1667696"/>
          </a:xfrm>
          <a:prstGeom prst="rect">
            <a:avLst/>
          </a:prstGeom>
        </p:spPr>
      </p:pic>
      <p:pic>
        <p:nvPicPr>
          <p:cNvPr id="14" name="Imagen 13" descr="Casa de madera&#10;&#10;Descripción generada automáticamente con confianza media">
            <a:extLst>
              <a:ext uri="{FF2B5EF4-FFF2-40B4-BE49-F238E27FC236}">
                <a16:creationId xmlns:a16="http://schemas.microsoft.com/office/drawing/2014/main" id="{6F86FF4A-308D-A42C-471D-B038DE273E7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66666" y="3225853"/>
            <a:ext cx="2772169" cy="1678073"/>
          </a:xfrm>
          <a:prstGeom prst="rect">
            <a:avLst/>
          </a:prstGeom>
        </p:spPr>
      </p:pic>
      <p:pic>
        <p:nvPicPr>
          <p:cNvPr id="16" name="Imagen 15" descr="Casa en medio de la calle&#10;&#10;Descripción generada automáticamente con confianza baja">
            <a:extLst>
              <a:ext uri="{FF2B5EF4-FFF2-40B4-BE49-F238E27FC236}">
                <a16:creationId xmlns:a16="http://schemas.microsoft.com/office/drawing/2014/main" id="{3E86FC89-7A48-921B-E46D-48EEBBAE804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4181" y="4988824"/>
            <a:ext cx="2377544" cy="1667696"/>
          </a:xfrm>
          <a:prstGeom prst="rect">
            <a:avLst/>
          </a:prstGeom>
        </p:spPr>
      </p:pic>
      <p:pic>
        <p:nvPicPr>
          <p:cNvPr id="19" name="Imagen 18" descr="Casa en frente de un edificio&#10;&#10;Descripción generada automáticamente con confianza media">
            <a:extLst>
              <a:ext uri="{FF2B5EF4-FFF2-40B4-BE49-F238E27FC236}">
                <a16:creationId xmlns:a16="http://schemas.microsoft.com/office/drawing/2014/main" id="{2AB7BE8A-4CD8-44A1-6D0F-172D6C0A1AC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966666" y="4988823"/>
            <a:ext cx="2772169" cy="1678073"/>
          </a:xfrm>
          <a:prstGeom prst="rect">
            <a:avLst/>
          </a:prstGeom>
        </p:spPr>
      </p:pic>
      <p:sp>
        <p:nvSpPr>
          <p:cNvPr id="20" name="Rectángulo 19">
            <a:extLst>
              <a:ext uri="{FF2B5EF4-FFF2-40B4-BE49-F238E27FC236}">
                <a16:creationId xmlns:a16="http://schemas.microsoft.com/office/drawing/2014/main" id="{78009094-0AC6-ACC5-540E-6FB4D2756D11}"/>
              </a:ext>
            </a:extLst>
          </p:cNvPr>
          <p:cNvSpPr/>
          <p:nvPr/>
        </p:nvSpPr>
        <p:spPr>
          <a:xfrm>
            <a:off x="5923917" y="1148105"/>
            <a:ext cx="6078337" cy="5909310"/>
          </a:xfrm>
          <a:prstGeom prst="rect">
            <a:avLst/>
          </a:prstGeom>
        </p:spPr>
        <p:txBody>
          <a:bodyPr wrap="square" lIns="91440" tIns="45720" rIns="91440" bIns="45720" anchor="t">
            <a:spAutoFit/>
          </a:bodyPr>
          <a:lstStyle/>
          <a:p>
            <a:pPr algn="just"/>
            <a:r>
              <a:rPr lang="es-CO" sz="1400" b="1">
                <a:solidFill>
                  <a:srgbClr val="000000"/>
                </a:solidFill>
                <a:ea typeface="+mn-lt"/>
                <a:cs typeface="Calibri"/>
              </a:rPr>
              <a:t>ACCIONES PARA TERMINACIÓN DEL CONTRATO E INICIO DE PROCESO DE CIERRE CONTRACTUAL Y LIQUIDACIÓN</a:t>
            </a:r>
          </a:p>
          <a:p>
            <a:pPr algn="just"/>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La interventoría radicó los documentos en físico y digital de las etapas 1 y 2, se devuelven dado que faltan firmas de algunos especialistas.</a:t>
            </a: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Se recibieron documentos para el proceso de liquidación, estos se devuelven con observaciones, se realiza reunión en la cual se aclaran algunas dudas sobre el proceso  y se remiten modelos como guía.</a:t>
            </a:r>
          </a:p>
          <a:p>
            <a:pPr marL="285750" indent="-285750" algn="just">
              <a:buFont typeface="Arial" panose="020B0604020202020204" pitchFamily="34" charset="0"/>
              <a:buChar char="•"/>
            </a:pPr>
            <a:endParaRPr lang="es-CO" sz="1400">
              <a:solidFill>
                <a:srgbClr val="000000"/>
              </a:solidFill>
              <a:ea typeface="+mn-lt"/>
              <a:cs typeface="Calibri"/>
            </a:endParaRPr>
          </a:p>
          <a:p>
            <a:pPr marL="285750" indent="-285750" algn="just">
              <a:buFont typeface="Arial" panose="020B0604020202020204" pitchFamily="34" charset="0"/>
              <a:buChar char="•"/>
            </a:pPr>
            <a:r>
              <a:rPr lang="es-CO" sz="1400">
                <a:solidFill>
                  <a:srgbClr val="000000"/>
                </a:solidFill>
                <a:ea typeface="+mn-lt"/>
                <a:cs typeface="Calibri"/>
              </a:rPr>
              <a:t>Continúa el pendiente del retiro del contenedor que se dejó para garantizar el funcionamiento del cuarto de monitoreo y vigilancia. Este se debe trasladar al bloque 1, lo cual debe ser coordinado entre el proveedor de telecomunicaciones y la empresa de vigilancia. – </a:t>
            </a:r>
            <a:r>
              <a:rPr lang="es-CO" sz="1400">
                <a:solidFill>
                  <a:schemeClr val="tx1">
                    <a:lumMod val="60000"/>
                    <a:lumOff val="40000"/>
                  </a:schemeClr>
                </a:solidFill>
                <a:ea typeface="+mn-lt"/>
                <a:cs typeface="Calibri"/>
              </a:rPr>
              <a:t>Se envió correo informando la situación y solicitando una visita al Centro de Formación para presentar la necesidad del traslado. Se dio alcance al correo informando contactos del Centro de Formación. </a:t>
            </a:r>
            <a:r>
              <a:rPr lang="es-CO" sz="1400">
                <a:solidFill>
                  <a:schemeClr val="accent2"/>
                </a:solidFill>
                <a:ea typeface="+mn-lt"/>
                <a:cs typeface="Calibri"/>
              </a:rPr>
              <a:t>No se ha recibido respuesta</a:t>
            </a:r>
            <a:r>
              <a:rPr lang="es-CO" sz="1400">
                <a:solidFill>
                  <a:schemeClr val="tx1">
                    <a:lumMod val="60000"/>
                    <a:lumOff val="40000"/>
                  </a:schemeClr>
                </a:solidFill>
                <a:ea typeface="+mn-lt"/>
                <a:cs typeface="Calibri"/>
              </a:rPr>
              <a:t>.</a:t>
            </a:r>
          </a:p>
          <a:p>
            <a:pPr algn="just"/>
            <a:endParaRPr lang="es-CO" sz="1400">
              <a:solidFill>
                <a:schemeClr val="tx1">
                  <a:lumMod val="60000"/>
                  <a:lumOff val="40000"/>
                </a:schemeClr>
              </a:solidFill>
              <a:ea typeface="+mn-lt"/>
              <a:cs typeface="Calibri"/>
            </a:endParaRPr>
          </a:p>
          <a:p>
            <a:pPr lvl="1" algn="just"/>
            <a:r>
              <a:rPr lang="es-CO" sz="1400">
                <a:solidFill>
                  <a:schemeClr val="bg2">
                    <a:lumMod val="10000"/>
                  </a:schemeClr>
                </a:solidFill>
                <a:ea typeface="+mn-lt"/>
                <a:cs typeface="Calibri"/>
              </a:rPr>
              <a:t>Esta situación está incurriendo en un gasto innecesario, por lo presentado con el proveedor de redes de voz y datos. Se conoce que la empresa de vigilancia informó que el traslado de sus equipos no requiere  mayores actividades y se realiza en un día.</a:t>
            </a:r>
          </a:p>
          <a:p>
            <a:pPr lvl="1" algn="just"/>
            <a:endParaRPr lang="es-CO" sz="1400">
              <a:solidFill>
                <a:schemeClr val="bg2">
                  <a:lumMod val="10000"/>
                </a:schemeClr>
              </a:solidFill>
              <a:ea typeface="+mn-lt"/>
              <a:cs typeface="Calibri"/>
            </a:endParaRPr>
          </a:p>
          <a:p>
            <a:pPr lvl="1" algn="just"/>
            <a:r>
              <a:rPr lang="es-CO" sz="1400">
                <a:solidFill>
                  <a:schemeClr val="bg2">
                    <a:lumMod val="10000"/>
                  </a:schemeClr>
                </a:solidFill>
                <a:ea typeface="+mn-lt"/>
                <a:cs typeface="Calibri"/>
              </a:rPr>
              <a:t>A la fecha ya son dos meses desde que se entregó el bloque y que han generado tomar el recurso de imprevistos para el costo del contenedor.</a:t>
            </a:r>
          </a:p>
          <a:p>
            <a:pPr lvl="1" algn="just"/>
            <a:endParaRPr lang="es-CO" sz="1400">
              <a:solidFill>
                <a:schemeClr val="bg2">
                  <a:lumMod val="10000"/>
                </a:schemeClr>
              </a:solidFill>
              <a:ea typeface="+mn-lt"/>
              <a:cs typeface="Calibri"/>
            </a:endParaRPr>
          </a:p>
          <a:p>
            <a:pPr marL="285750" indent="-285750" algn="just">
              <a:buFont typeface="Arial" panose="020B0604020202020204" pitchFamily="34" charset="0"/>
              <a:buChar char="•"/>
            </a:pPr>
            <a:endParaRPr lang="es-CO" sz="1400">
              <a:solidFill>
                <a:schemeClr val="bg2">
                  <a:lumMod val="10000"/>
                </a:schemeClr>
              </a:solidFill>
              <a:ea typeface="+mn-lt"/>
              <a:cs typeface="Calibri"/>
            </a:endParaRPr>
          </a:p>
        </p:txBody>
      </p:sp>
      <p:sp>
        <p:nvSpPr>
          <p:cNvPr id="13" name="object 3">
            <a:extLst>
              <a:ext uri="{FF2B5EF4-FFF2-40B4-BE49-F238E27FC236}">
                <a16:creationId xmlns:a16="http://schemas.microsoft.com/office/drawing/2014/main" id="{BA90489C-A4AE-46B3-9B9D-57F44860A84E}"/>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Mosquera</a:t>
            </a:r>
            <a:r>
              <a:rPr kumimoji="0" lang="es-CO" sz="2400" b="0" i="0" u="none" strike="noStrike" kern="1200" cap="none" spc="0" normalizeH="0" baseline="0" noProof="0">
                <a:ln>
                  <a:noFill/>
                </a:ln>
                <a:solidFill>
                  <a:srgbClr val="4471C4"/>
                </a:solidFill>
                <a:effectLst/>
                <a:uLnTx/>
                <a:uFillTx/>
                <a:latin typeface="Arial"/>
                <a:ea typeface="+mn-ea"/>
                <a:cs typeface="Arial"/>
              </a:rPr>
              <a:t>, Cundinamarca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BIOTECNOLOGIA AGROPECUARIA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PAF-SENA-O-016-2021 – CONSORCIO SAN ANDRES MOSQUERA </a:t>
            </a:r>
          </a:p>
          <a:p>
            <a:pPr marL="12700" lvl="0">
              <a:spcBef>
                <a:spcPts val="105"/>
              </a:spcBef>
              <a:defRPr/>
            </a:pPr>
            <a:r>
              <a:rPr lang="es-CO" sz="1200">
                <a:solidFill>
                  <a:srgbClr val="4471C4"/>
                </a:solidFill>
                <a:latin typeface="Arial"/>
                <a:cs typeface="Arial"/>
              </a:rPr>
              <a:t>Contratita Interventor PAF-SENA-I-025-2021– CONSORCIO INTERMOS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17000356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EBDD4FD-8260-4D58-B7A6-70586FF7DDE2}"/>
              </a:ext>
            </a:extLst>
          </p:cNvPr>
          <p:cNvSpPr/>
          <p:nvPr/>
        </p:nvSpPr>
        <p:spPr>
          <a:xfrm>
            <a:off x="5821699" y="1179362"/>
            <a:ext cx="6198482" cy="5565975"/>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A4BBBA8B-14E8-4E57-9AD9-2D45EED2C542}"/>
              </a:ext>
            </a:extLst>
          </p:cNvPr>
          <p:cNvSpPr/>
          <p:nvPr/>
        </p:nvSpPr>
        <p:spPr>
          <a:xfrm>
            <a:off x="448120" y="3171877"/>
            <a:ext cx="5256489" cy="357346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B100FE8D-393B-43A8-8B1F-FAE84E5C8687}"/>
              </a:ext>
            </a:extLst>
          </p:cNvPr>
          <p:cNvGraphicFramePr>
            <a:graphicFrameLocks noGrp="1"/>
          </p:cNvGraphicFramePr>
          <p:nvPr>
            <p:extLst>
              <p:ext uri="{D42A27DB-BD31-4B8C-83A1-F6EECF244321}">
                <p14:modId xmlns:p14="http://schemas.microsoft.com/office/powerpoint/2010/main" val="3187586926"/>
              </p:ext>
            </p:extLst>
          </p:nvPr>
        </p:nvGraphicFramePr>
        <p:xfrm>
          <a:off x="448121" y="1179362"/>
          <a:ext cx="5256488" cy="1955165"/>
        </p:xfrm>
        <a:graphic>
          <a:graphicData uri="http://schemas.openxmlformats.org/drawingml/2006/table">
            <a:tbl>
              <a:tblPr/>
              <a:tblGrid>
                <a:gridCol w="1178954">
                  <a:extLst>
                    <a:ext uri="{9D8B030D-6E8A-4147-A177-3AD203B41FA5}">
                      <a16:colId xmlns:a16="http://schemas.microsoft.com/office/drawing/2014/main" val="20000"/>
                    </a:ext>
                  </a:extLst>
                </a:gridCol>
                <a:gridCol w="951351">
                  <a:extLst>
                    <a:ext uri="{9D8B030D-6E8A-4147-A177-3AD203B41FA5}">
                      <a16:colId xmlns:a16="http://schemas.microsoft.com/office/drawing/2014/main" val="20001"/>
                    </a:ext>
                  </a:extLst>
                </a:gridCol>
                <a:gridCol w="1089006">
                  <a:extLst>
                    <a:ext uri="{9D8B030D-6E8A-4147-A177-3AD203B41FA5}">
                      <a16:colId xmlns:a16="http://schemas.microsoft.com/office/drawing/2014/main" val="1978876319"/>
                    </a:ext>
                  </a:extLst>
                </a:gridCol>
                <a:gridCol w="738330">
                  <a:extLst>
                    <a:ext uri="{9D8B030D-6E8A-4147-A177-3AD203B41FA5}">
                      <a16:colId xmlns:a16="http://schemas.microsoft.com/office/drawing/2014/main" val="20002"/>
                    </a:ext>
                  </a:extLst>
                </a:gridCol>
                <a:gridCol w="762018">
                  <a:extLst>
                    <a:ext uri="{9D8B030D-6E8A-4147-A177-3AD203B41FA5}">
                      <a16:colId xmlns:a16="http://schemas.microsoft.com/office/drawing/2014/main" val="20003"/>
                    </a:ext>
                  </a:extLst>
                </a:gridCol>
                <a:gridCol w="536829">
                  <a:extLst>
                    <a:ext uri="{9D8B030D-6E8A-4147-A177-3AD203B41FA5}">
                      <a16:colId xmlns:a16="http://schemas.microsoft.com/office/drawing/2014/main" val="3158225201"/>
                    </a:ext>
                  </a:extLst>
                </a:gridCol>
              </a:tblGrid>
              <a:tr h="22820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FECHA INICIO </a:t>
                      </a:r>
                    </a:p>
                    <a:p>
                      <a:pPr algn="ctr" fontAlgn="ct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100" b="1" i="0" u="none" strike="noStrike">
                          <a:solidFill>
                            <a:srgbClr val="FFFFFF"/>
                          </a:solidFill>
                          <a:effectLst/>
                          <a:latin typeface="Calibri" panose="020F0502020204030204" pitchFamily="34" charset="0"/>
                        </a:rPr>
                        <a:t>PORCENTAJES DE AVANCE ETAPA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17254">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2.431.385.707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04-OCT-2021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02-MAYO-2022</a:t>
                      </a:r>
                      <a:endParaRPr lang="es-CO" sz="1100" b="0" i="0" u="none" strike="noStrike">
                        <a:solidFill>
                          <a:srgbClr val="FF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chemeClr val="accent6">
                              <a:lumMod val="75000"/>
                            </a:schemeClr>
                          </a:solidFill>
                          <a:effectLst/>
                          <a:latin typeface="+mn-lt"/>
                        </a:rPr>
                        <a:t>-0,00%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17254">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22820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1725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KIOSKO - 4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1027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150.17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 de Instructores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1725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234.95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Aulas de formación  Agroindustria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228204">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433.87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lvl="0" algn="just">
                        <a:spcBef>
                          <a:spcPts val="105"/>
                        </a:spcBef>
                        <a:defRPr/>
                      </a:pPr>
                      <a:r>
                        <a:rPr lang="es-CO" sz="1100" b="0">
                          <a:solidFill>
                            <a:srgbClr val="00B050"/>
                          </a:solidFill>
                          <a:latin typeface="+mn-lt"/>
                          <a:cs typeface="Arial" panose="020B0604020202020204" pitchFamily="34" charset="0"/>
                        </a:rPr>
                        <a:t>Ambientes</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de</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Formación Pluritecnologicos</a:t>
                      </a:r>
                      <a:endParaRPr lang="es-MX" sz="1100" b="0">
                        <a:solidFill>
                          <a:srgbClr val="00B050"/>
                        </a:solidFill>
                        <a:latin typeface="+mn-lt"/>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45481549"/>
                  </a:ext>
                </a:extLst>
              </a:tr>
              <a:tr h="0">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339.19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Aulas de Aprendizaje  Agricultura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3999508451"/>
                  </a:ext>
                </a:extLst>
              </a:tr>
              <a:tr h="11725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BLOQUE 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MX"/>
                    </a:p>
                  </a:txBody>
                  <a:tcPr/>
                </a:tc>
                <a:tc vMerge="1">
                  <a:txBody>
                    <a:bodyPr/>
                    <a:lstStyle/>
                    <a:p>
                      <a:endParaRPr lang="es-MX"/>
                    </a:p>
                  </a:txBody>
                  <a:tcPr/>
                </a:tc>
                <a:tc gridSpan="3" vMerge="1">
                  <a:txBody>
                    <a:bodyPr/>
                    <a:lstStyle/>
                    <a:p>
                      <a:endParaRPr lang="es-MX"/>
                    </a:p>
                  </a:txBody>
                  <a:tcPr/>
                </a:tc>
                <a:tc hMerge="1" vMerge="1">
                  <a:txBody>
                    <a:bodyPr/>
                    <a:lstStyle/>
                    <a:p>
                      <a:endParaRPr lang="es-MX"/>
                    </a:p>
                  </a:txBody>
                  <a:tcPr/>
                </a:tc>
                <a:tc hMerge="1" vMerge="1">
                  <a:txBody>
                    <a:bodyPr/>
                    <a:lstStyle/>
                    <a:p>
                      <a:endParaRPr lang="es-MX"/>
                    </a:p>
                  </a:txBody>
                  <a:tcPr/>
                </a:tc>
                <a:extLst>
                  <a:ext uri="{0D108BD9-81ED-4DB2-BD59-A6C34878D82A}">
                    <a16:rowId xmlns:a16="http://schemas.microsoft.com/office/drawing/2014/main" val="10009"/>
                  </a:ext>
                </a:extLst>
              </a:tr>
            </a:tbl>
          </a:graphicData>
        </a:graphic>
      </p:graphicFrame>
      <p:sp>
        <p:nvSpPr>
          <p:cNvPr id="5" name="object 3">
            <a:extLst>
              <a:ext uri="{FF2B5EF4-FFF2-40B4-BE49-F238E27FC236}">
                <a16:creationId xmlns:a16="http://schemas.microsoft.com/office/drawing/2014/main" id="{5CBB1A53-EB72-4CE6-BA32-41088A885838}"/>
              </a:ext>
            </a:extLst>
          </p:cNvPr>
          <p:cNvSpPr txBox="1"/>
          <p:nvPr/>
        </p:nvSpPr>
        <p:spPr>
          <a:xfrm>
            <a:off x="5985680" y="1179362"/>
            <a:ext cx="5870519" cy="5368777"/>
          </a:xfrm>
          <a:prstGeom prst="rect">
            <a:avLst/>
          </a:prstGeom>
        </p:spPr>
        <p:txBody>
          <a:bodyPr vert="horz" wrap="square" lIns="0" tIns="13335"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2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ACCIONES FRENTE AL PROCESO DE CIERRE CONTRACTUAL Y LIQUIDACION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1200" b="1">
              <a:solidFill>
                <a:prstClr val="black"/>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2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lunes 6 de marzo de 2023 se radicada ante el área de liquidaciones de Findeter el acta de liquidación del contrato de obra PAF-SENA-O-041-2020 junto con todos sus soportes bajo la incidencia No. </a:t>
            </a:r>
            <a:r>
              <a:rPr kumimoji="0" lang="es-MX" sz="1200" i="0" u="none" strike="noStrike" kern="1200" cap="none" spc="0" normalizeH="0" baseline="0" noProof="0">
                <a:ln>
                  <a:noFill/>
                </a:ln>
                <a:solidFill>
                  <a:schemeClr val="tx1">
                    <a:lumMod val="60000"/>
                    <a:lumOff val="40000"/>
                  </a:schemeClr>
                </a:solidFill>
                <a:effectLst/>
                <a:uLnTx/>
                <a:uFillTx/>
                <a:latin typeface="Arial" panose="020B0604020202020204" pitchFamily="34" charset="0"/>
                <a:ea typeface="+mn-ea"/>
                <a:cs typeface="Arial" panose="020B0604020202020204" pitchFamily="34" charset="0"/>
              </a:rPr>
              <a:t>INC 2023-000726</a:t>
            </a:r>
            <a:r>
              <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área de liquidaciones el día 18 de abril de 2023 remiten el acta de liquidación del contrato de obra PAF-SENA-O-041-2020, con VoBo para firma del contratista e interventor a la supervisión técnica, quien da traslado de esta al contratista EBISU SAS e interventoria ARQUITECTURA URBANA LTDA.</a:t>
            </a:r>
          </a:p>
          <a:p>
            <a:pPr marR="0" lvl="0" algn="just" defTabSz="914400" rtl="0" eaLnBrk="1" fontAlgn="auto" latinLnBrk="0" hangingPunct="1">
              <a:lnSpc>
                <a:spcPct val="100000"/>
              </a:lnSpc>
              <a:spcBef>
                <a:spcPts val="0"/>
              </a:spcBef>
              <a:spcAft>
                <a:spcPts val="0"/>
              </a:spcAft>
              <a:buClrTx/>
              <a:buSzTx/>
              <a:tabLst/>
              <a:defRPr/>
            </a:pPr>
            <a:r>
              <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contratista e interventor el día 24 de abril de 2023, remiten el acta de liquidación del contrato de obra PAF-SENA-O-041-2020 suscrita a la supervisión.</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La supervisión técnica remite el acta de liquidación del contrato de obra PAF-SENA-O-041-2020 suscrita por obra e interventoria para el área de liquidaciones para remisión a la FIDUCIARIA BBVA para firma del RL.</a:t>
            </a: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día 31 de marzo de 2023 se radica ante el área de jefatura de contratación derivada de Findeter el acta de liquidación del contrato de interventoria PAF-SENA-I-048-2020 JUNTO CON TODOS SUS SOPORTES bajo la incidencia No. </a:t>
            </a:r>
            <a:r>
              <a:rPr kumimoji="0" lang="es-MX" sz="1200" i="0" u="none" strike="noStrike" kern="1200" cap="none" spc="0" normalizeH="0" baseline="0" noProof="0">
                <a:ln>
                  <a:noFill/>
                </a:ln>
                <a:solidFill>
                  <a:schemeClr val="tx1">
                    <a:lumMod val="60000"/>
                    <a:lumOff val="40000"/>
                  </a:schemeClr>
                </a:solidFill>
                <a:effectLst/>
                <a:uLnTx/>
                <a:uFillTx/>
                <a:latin typeface="Arial" panose="020B0604020202020204" pitchFamily="34" charset="0"/>
                <a:ea typeface="+mn-ea"/>
                <a:cs typeface="Arial" panose="020B0604020202020204" pitchFamily="34" charset="0"/>
              </a:rPr>
              <a:t>INC 2023-001141 </a:t>
            </a:r>
            <a:r>
              <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para su proceso de liquidación.</a:t>
            </a: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20 de abril de 2023 el área de liquidaciones remite el acta con observaciones a la supervisión técnica, las cuales fueron subsanadas y remitida nuevamente el 21 de abril para continuar con el proceso de revisión y liquidación.</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8" name="Imagen 7">
            <a:extLst>
              <a:ext uri="{FF2B5EF4-FFF2-40B4-BE49-F238E27FC236}">
                <a16:creationId xmlns:a16="http://schemas.microsoft.com/office/drawing/2014/main" id="{C1C39817-A4F2-4496-B232-5D18A84D73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061" y="3264639"/>
            <a:ext cx="2496930" cy="1194819"/>
          </a:xfrm>
          <a:prstGeom prst="rect">
            <a:avLst/>
          </a:prstGeom>
          <a:noFill/>
          <a:ln>
            <a:noFill/>
          </a:ln>
        </p:spPr>
      </p:pic>
      <p:pic>
        <p:nvPicPr>
          <p:cNvPr id="9" name="Imagen 8" descr="Casa de madera en un patio&#10;&#10;Descripción generada automáticamente con confianza baja">
            <a:extLst>
              <a:ext uri="{FF2B5EF4-FFF2-40B4-BE49-F238E27FC236}">
                <a16:creationId xmlns:a16="http://schemas.microsoft.com/office/drawing/2014/main" id="{4CBFB4EB-839E-420E-BA4F-78EB40FCBF73}"/>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509"/>
          <a:stretch/>
        </p:blipFill>
        <p:spPr bwMode="auto">
          <a:xfrm>
            <a:off x="3159880" y="3264639"/>
            <a:ext cx="2496930" cy="1194820"/>
          </a:xfrm>
          <a:prstGeom prst="rect">
            <a:avLst/>
          </a:prstGeom>
          <a:noFill/>
          <a:ln>
            <a:noFill/>
          </a:ln>
          <a:extLst>
            <a:ext uri="{53640926-AAD7-44D8-BBD7-CCE9431645EC}">
              <a14:shadowObscured xmlns:a14="http://schemas.microsoft.com/office/drawing/2010/main"/>
            </a:ext>
          </a:extLst>
        </p:spPr>
      </p:pic>
      <p:pic>
        <p:nvPicPr>
          <p:cNvPr id="10" name="Imagen 9" descr="Un tren pasando en vías al lado de una casa&#10;&#10;Descripción generada automáticamente con confianza media">
            <a:extLst>
              <a:ext uri="{FF2B5EF4-FFF2-40B4-BE49-F238E27FC236}">
                <a16:creationId xmlns:a16="http://schemas.microsoft.com/office/drawing/2014/main" id="{3A4D5A52-774C-4585-AF57-187F93C4FF6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491887" y="4552220"/>
            <a:ext cx="5164923" cy="2124547"/>
          </a:xfrm>
          <a:prstGeom prst="rect">
            <a:avLst/>
          </a:prstGeom>
          <a:noFill/>
          <a:ln>
            <a:noFill/>
          </a:ln>
          <a:extLst>
            <a:ext uri="{53640926-AAD7-44D8-BBD7-CCE9431645EC}">
              <a14:shadowObscured xmlns:a14="http://schemas.microsoft.com/office/drawing/2010/main"/>
            </a:ext>
          </a:extLst>
        </p:spPr>
      </p:pic>
      <p:sp>
        <p:nvSpPr>
          <p:cNvPr id="11" name="object 3">
            <a:extLst>
              <a:ext uri="{FF2B5EF4-FFF2-40B4-BE49-F238E27FC236}">
                <a16:creationId xmlns:a16="http://schemas.microsoft.com/office/drawing/2014/main" id="{461810AE-D7B5-40BC-84F5-41025958996A}"/>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Espinal</a:t>
            </a:r>
            <a:r>
              <a:rPr kumimoji="0" lang="es-CO" sz="2400" b="0" i="0" u="none" strike="noStrike" kern="1200" cap="none" spc="0" normalizeH="0" baseline="0" noProof="0">
                <a:ln>
                  <a:noFill/>
                </a:ln>
                <a:solidFill>
                  <a:srgbClr val="4471C4"/>
                </a:solidFill>
                <a:effectLst/>
                <a:uLnTx/>
                <a:uFillTx/>
                <a:latin typeface="Arial"/>
                <a:ea typeface="+mn-ea"/>
                <a:cs typeface="Arial"/>
              </a:rPr>
              <a:t>, Tolima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AGROPECUARIO LA GRANJA </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PAF-SENA-O-041-2020 – EBISUS SAS </a:t>
            </a:r>
          </a:p>
          <a:p>
            <a:pPr marL="12700" lvl="0">
              <a:spcBef>
                <a:spcPts val="105"/>
              </a:spcBef>
              <a:defRPr/>
            </a:pPr>
            <a:r>
              <a:rPr lang="es-CO" sz="1200">
                <a:solidFill>
                  <a:srgbClr val="4471C4"/>
                </a:solidFill>
                <a:latin typeface="Arial"/>
                <a:cs typeface="Arial"/>
              </a:rPr>
              <a:t>Contratita Interventor PAF-SENA-I-048-2020– ARQUITECTURA URBANA LTDA</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32800537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a 10">
            <a:extLst>
              <a:ext uri="{FF2B5EF4-FFF2-40B4-BE49-F238E27FC236}">
                <a16:creationId xmlns:a16="http://schemas.microsoft.com/office/drawing/2014/main" id="{159B8761-F67A-40EC-053C-618B0ACC3BF2}"/>
              </a:ext>
            </a:extLst>
          </p:cNvPr>
          <p:cNvGraphicFramePr>
            <a:graphicFrameLocks noGrp="1"/>
          </p:cNvGraphicFramePr>
          <p:nvPr>
            <p:extLst>
              <p:ext uri="{D42A27DB-BD31-4B8C-83A1-F6EECF244321}">
                <p14:modId xmlns:p14="http://schemas.microsoft.com/office/powerpoint/2010/main" val="3929933128"/>
              </p:ext>
            </p:extLst>
          </p:nvPr>
        </p:nvGraphicFramePr>
        <p:xfrm>
          <a:off x="335620" y="1181331"/>
          <a:ext cx="11659735" cy="1705777"/>
        </p:xfrm>
        <a:graphic>
          <a:graphicData uri="http://schemas.openxmlformats.org/drawingml/2006/table">
            <a:tbl>
              <a:tblPr/>
              <a:tblGrid>
                <a:gridCol w="1133011">
                  <a:extLst>
                    <a:ext uri="{9D8B030D-6E8A-4147-A177-3AD203B41FA5}">
                      <a16:colId xmlns:a16="http://schemas.microsoft.com/office/drawing/2014/main" val="3967851816"/>
                    </a:ext>
                  </a:extLst>
                </a:gridCol>
                <a:gridCol w="1166436">
                  <a:extLst>
                    <a:ext uri="{9D8B030D-6E8A-4147-A177-3AD203B41FA5}">
                      <a16:colId xmlns:a16="http://schemas.microsoft.com/office/drawing/2014/main" val="703184480"/>
                    </a:ext>
                  </a:extLst>
                </a:gridCol>
                <a:gridCol w="849626">
                  <a:extLst>
                    <a:ext uri="{9D8B030D-6E8A-4147-A177-3AD203B41FA5}">
                      <a16:colId xmlns:a16="http://schemas.microsoft.com/office/drawing/2014/main" val="2623770634"/>
                    </a:ext>
                  </a:extLst>
                </a:gridCol>
                <a:gridCol w="734423">
                  <a:extLst>
                    <a:ext uri="{9D8B030D-6E8A-4147-A177-3AD203B41FA5}">
                      <a16:colId xmlns:a16="http://schemas.microsoft.com/office/drawing/2014/main" val="1354091555"/>
                    </a:ext>
                  </a:extLst>
                </a:gridCol>
                <a:gridCol w="1094434">
                  <a:extLst>
                    <a:ext uri="{9D8B030D-6E8A-4147-A177-3AD203B41FA5}">
                      <a16:colId xmlns:a16="http://schemas.microsoft.com/office/drawing/2014/main" val="706708315"/>
                    </a:ext>
                  </a:extLst>
                </a:gridCol>
                <a:gridCol w="1094434">
                  <a:extLst>
                    <a:ext uri="{9D8B030D-6E8A-4147-A177-3AD203B41FA5}">
                      <a16:colId xmlns:a16="http://schemas.microsoft.com/office/drawing/2014/main" val="978049348"/>
                    </a:ext>
                  </a:extLst>
                </a:gridCol>
                <a:gridCol w="988916">
                  <a:extLst>
                    <a:ext uri="{9D8B030D-6E8A-4147-A177-3AD203B41FA5}">
                      <a16:colId xmlns:a16="http://schemas.microsoft.com/office/drawing/2014/main" val="3090953111"/>
                    </a:ext>
                  </a:extLst>
                </a:gridCol>
                <a:gridCol w="1238045">
                  <a:extLst>
                    <a:ext uri="{9D8B030D-6E8A-4147-A177-3AD203B41FA5}">
                      <a16:colId xmlns:a16="http://schemas.microsoft.com/office/drawing/2014/main" val="2242074666"/>
                    </a:ext>
                  </a:extLst>
                </a:gridCol>
                <a:gridCol w="1401951">
                  <a:extLst>
                    <a:ext uri="{9D8B030D-6E8A-4147-A177-3AD203B41FA5}">
                      <a16:colId xmlns:a16="http://schemas.microsoft.com/office/drawing/2014/main" val="1622459343"/>
                    </a:ext>
                  </a:extLst>
                </a:gridCol>
                <a:gridCol w="1958459">
                  <a:extLst>
                    <a:ext uri="{9D8B030D-6E8A-4147-A177-3AD203B41FA5}">
                      <a16:colId xmlns:a16="http://schemas.microsoft.com/office/drawing/2014/main" val="1084306433"/>
                    </a:ext>
                  </a:extLst>
                </a:gridCol>
              </a:tblGrid>
              <a:tr h="209487">
                <a:tc>
                  <a:txBody>
                    <a:bodyPr/>
                    <a:lstStyle/>
                    <a:p>
                      <a:pPr algn="ctr" rtl="0" fontAlgn="ctr"/>
                      <a:r>
                        <a:rPr lang="es-CO" sz="1000" b="1" i="0" u="none" strike="noStrike">
                          <a:solidFill>
                            <a:srgbClr val="FFFFFF"/>
                          </a:solidFill>
                          <a:effectLst/>
                          <a:latin typeface="Arial"/>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solidFill>
                  </a:tcPr>
                </a:tc>
                <a:tc rowSpan="3">
                  <a:txBody>
                    <a:bodyPr/>
                    <a:lstStyle/>
                    <a:p>
                      <a:pPr algn="ctr" rtl="0" fontAlgn="ctr"/>
                      <a:r>
                        <a:rPr lang="es-CO" sz="1000" b="1" i="0" u="none" strike="noStrike">
                          <a:solidFill>
                            <a:srgbClr val="FFFFFF"/>
                          </a:solidFill>
                          <a:effectLst/>
                          <a:latin typeface="Arial"/>
                        </a:rPr>
                        <a:t>FECHA INICIO - FECHA FIN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endParaRPr lang="es-CO" sz="1000" b="1" i="0" u="none" strike="noStrike">
                        <a:solidFill>
                          <a:srgbClr val="FFFFFF"/>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gridSpan="3">
                  <a:txBody>
                    <a:bodyPr/>
                    <a:lstStyle/>
                    <a:p>
                      <a:pPr algn="ctr" rtl="0" fontAlgn="ctr"/>
                      <a:r>
                        <a:rPr lang="es-CO" sz="1000" b="1" i="0" u="none" strike="noStrike">
                          <a:solidFill>
                            <a:srgbClr val="FFFFFF"/>
                          </a:solidFill>
                          <a:effectLst/>
                          <a:latin typeface="Arial"/>
                        </a:rPr>
                        <a:t>PORCENTAJES DE AVANCE ETAPA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hMerge="1">
                  <a:txBody>
                    <a:bodyPr/>
                    <a:lstStyle/>
                    <a:p>
                      <a:endParaRPr lang="es-CO"/>
                    </a:p>
                  </a:txBody>
                  <a:tcPr/>
                </a:tc>
                <a:tc rowSpan="3" hMerge="1">
                  <a:txBody>
                    <a:bodyPr/>
                    <a:lstStyle/>
                    <a:p>
                      <a:endParaRPr lang="es-CO"/>
                    </a:p>
                  </a:txBody>
                  <a:tcPr/>
                </a:tc>
                <a:tc>
                  <a:txBody>
                    <a:bodyPr/>
                    <a:lstStyle/>
                    <a:p>
                      <a:pPr algn="ctr" rtl="0" fontAlgn="ctr"/>
                      <a:r>
                        <a:rPr lang="es-CO" sz="1000" b="1" i="0" u="none" strike="noStrike">
                          <a:solidFill>
                            <a:srgbClr val="FFFFFF"/>
                          </a:solidFill>
                          <a:effectLst/>
                          <a:latin typeface="Arial"/>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0070C0"/>
                    </a:solidFill>
                  </a:tcPr>
                </a:tc>
                <a:tc rowSpan="3">
                  <a:txBody>
                    <a:bodyPr/>
                    <a:lstStyle/>
                    <a:p>
                      <a:pPr algn="ctr" rtl="0" fontAlgn="ctr"/>
                      <a:r>
                        <a:rPr lang="es-CO" sz="1000" b="1" i="0" u="none" strike="noStrike">
                          <a:solidFill>
                            <a:srgbClr val="FFFFFF"/>
                          </a:solidFill>
                          <a:effectLst/>
                          <a:latin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2">
                  <a:txBody>
                    <a:bodyPr/>
                    <a:lstStyle/>
                    <a:p>
                      <a:pPr algn="ctr" rtl="0" fontAlgn="ctr"/>
                      <a:r>
                        <a:rPr lang="es-CO" sz="1000" b="1" i="0" u="none" strike="noStrike">
                          <a:solidFill>
                            <a:srgbClr val="FFFFFF"/>
                          </a:solidFill>
                          <a:effectLst/>
                          <a:latin typeface="Arial"/>
                        </a:rPr>
                        <a:t>USO</a:t>
                      </a: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256135723"/>
                  </a:ext>
                </a:extLst>
              </a:tr>
              <a:tr h="208071">
                <a:tc rowSpan="2">
                  <a:txBody>
                    <a:bodyPr/>
                    <a:lstStyle/>
                    <a:p>
                      <a:pPr algn="ctr" rtl="0" fontAlgn="ctr"/>
                      <a:r>
                        <a:rPr lang="es-CO" sz="1000" b="0" i="0" u="none" strike="noStrike">
                          <a:solidFill>
                            <a:srgbClr val="FFFFFF"/>
                          </a:solidFill>
                          <a:effectLst/>
                          <a:latin typeface="Arial"/>
                        </a:rPr>
                        <a:t>$ 3.996.287.267</a:t>
                      </a:r>
                      <a:endParaRPr lang="es-CO" sz="1000" b="1" i="0" u="none" strike="noStrike">
                        <a:solidFill>
                          <a:srgbClr val="FFFFFF"/>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rowSpan="2">
                  <a:txBody>
                    <a:bodyPr/>
                    <a:lstStyle/>
                    <a:p>
                      <a:pPr algn="ctr" rtl="0" fontAlgn="ctr"/>
                      <a:r>
                        <a:rPr lang="es-CO" sz="1000" b="1" i="0" u="none" strike="noStrike">
                          <a:solidFill>
                            <a:srgbClr val="FFFFFF"/>
                          </a:solidFill>
                          <a:effectLst/>
                          <a:latin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vMerge="1">
                  <a:txBody>
                    <a:bodyPr/>
                    <a:lstStyle/>
                    <a:p>
                      <a:pPr algn="ctr" rtl="0" fontAlgn="ct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553989778"/>
                  </a:ext>
                </a:extLst>
              </a:tr>
              <a:tr h="77800">
                <a:tc vMerge="1">
                  <a:txBody>
                    <a:bodyPr/>
                    <a:lstStyle/>
                    <a:p>
                      <a:pPr algn="ctr" rtl="0" fontAlgn="ctr"/>
                      <a:r>
                        <a:rPr lang="es-CO" sz="1000" b="0" i="0" u="none" strike="noStrike">
                          <a:solidFill>
                            <a:srgbClr val="FFFFFF"/>
                          </a:solidFill>
                          <a:effectLst/>
                          <a:latin typeface="Arial" panose="020B0604020202020204" pitchFamily="34" charset="0"/>
                        </a:rPr>
                        <a:t>$ 3.996.287.267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vMerge="1">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a:txBody>
                    <a:bodyPr/>
                    <a:lstStyle/>
                    <a:p>
                      <a:pPr algn="ctr" rtl="0" fontAlgn="ctr"/>
                      <a:endParaRPr lang="es-CO" sz="1000" b="1" i="0" u="none" strike="noStrike">
                        <a:solidFill>
                          <a:srgbClr val="FFFFFF"/>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768235124"/>
                  </a:ext>
                </a:extLst>
              </a:tr>
              <a:tr h="304476">
                <a:tc rowSpan="2">
                  <a:txBody>
                    <a:bodyPr/>
                    <a:lstStyle/>
                    <a:p>
                      <a:pPr algn="l" rtl="0" fontAlgn="ctr"/>
                      <a:r>
                        <a:rPr lang="es-CO" sz="1000" b="1" i="0" u="none" strike="noStrike">
                          <a:solidFill>
                            <a:srgbClr val="000000"/>
                          </a:solidFill>
                          <a:effectLst/>
                          <a:latin typeface="Arial"/>
                        </a:rPr>
                        <a:t>ETAPA 1: 243.334.999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B050"/>
                          </a:solidFill>
                          <a:effectLst/>
                          <a:latin typeface="Arial"/>
                        </a:rPr>
                        <a:t>30-jun-21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000" b="0" i="0" u="none" strike="noStrike">
                          <a:solidFill>
                            <a:srgbClr val="00B050"/>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MX" sz="900" b="0" i="0" u="none" strike="noStrike">
                          <a:solidFill>
                            <a:schemeClr val="tx1"/>
                          </a:solidFill>
                          <a:effectLst/>
                          <a:latin typeface="Arial" panose="020B0604020202020204" pitchFamily="34" charset="0"/>
                        </a:rPr>
                        <a:t>-</a:t>
                      </a: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0" i="0" u="none" strike="noStrike">
                          <a:solidFill>
                            <a:schemeClr val="tx1"/>
                          </a:solidFill>
                          <a:effectLst/>
                          <a:latin typeface="Arial"/>
                        </a:rPr>
                        <a:t>APRENDICES 3.200</a:t>
                      </a:r>
                      <a:endParaRPr lang="es-CO" sz="900" b="0" i="0" u="none" strike="noStrike">
                        <a:solidFill>
                          <a:schemeClr val="tx1"/>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218,15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237.20 </a:t>
                      </a:r>
                      <a:endParaRPr lang="es-CO" sz="1000" b="0" i="0" u="none" strike="noStrike">
                        <a:solidFill>
                          <a:srgbClr val="00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COORDINACION ACADEMICA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401073"/>
                  </a:ext>
                </a:extLst>
              </a:tr>
              <a:tr h="129091">
                <a:tc vMerge="1">
                  <a:txBody>
                    <a:bodyPr/>
                    <a:lstStyle/>
                    <a:p>
                      <a:endParaRPr lang="es-CO"/>
                    </a:p>
                  </a:txBody>
                  <a:tcPr/>
                </a:tc>
                <a:tc>
                  <a:txBody>
                    <a:bodyPr/>
                    <a:lstStyle/>
                    <a:p>
                      <a:pPr algn="ctr" rtl="0" fontAlgn="ctr"/>
                      <a:r>
                        <a:rPr lang="es-CO" sz="1000" b="0" i="0" u="none" strike="noStrike">
                          <a:solidFill>
                            <a:srgbClr val="00B050"/>
                          </a:solidFill>
                          <a:effectLst/>
                          <a:latin typeface="Arial"/>
                        </a:rPr>
                        <a:t>30-dic-21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1092.71 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1352.40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ARCHIVO CENTRAL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1669982"/>
                  </a:ext>
                </a:extLst>
              </a:tr>
              <a:tr h="250255">
                <a:tc rowSpan="2">
                  <a:txBody>
                    <a:bodyPr/>
                    <a:lstStyle/>
                    <a:p>
                      <a:pPr algn="l" rtl="0" fontAlgn="ctr"/>
                      <a:r>
                        <a:rPr lang="es-CO" sz="1000" b="1" i="0" u="none" strike="noStrike">
                          <a:solidFill>
                            <a:srgbClr val="000000"/>
                          </a:solidFill>
                          <a:effectLst/>
                          <a:latin typeface="Arial"/>
                        </a:rPr>
                        <a:t>ETAPA 2: 3.752.952.268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a:rPr>
                        <a:t>13-jun-22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ES" sz="1200" b="1" i="0" u="none" strike="noStrike">
                          <a:solidFill>
                            <a:schemeClr val="tx1"/>
                          </a:solidFill>
                          <a:effectLst/>
                          <a:latin typeface="Calibri"/>
                        </a:rPr>
                        <a:t>95 %</a:t>
                      </a:r>
                      <a:endParaRPr lang="es-CO" sz="1200" b="1" i="0" u="none" strike="noStrike">
                        <a:solidFill>
                          <a:schemeClr val="tx1"/>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1" i="0" u="none" strike="noStrike">
                          <a:solidFill>
                            <a:srgbClr val="00B050"/>
                          </a:solidFill>
                          <a:effectLst/>
                          <a:latin typeface="Arial"/>
                        </a:rPr>
                        <a:t>1,43 %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1" i="0" u="none" strike="noStrike">
                          <a:solidFill>
                            <a:schemeClr val="tx1"/>
                          </a:solidFill>
                          <a:effectLst/>
                          <a:latin typeface="Arial"/>
                        </a:rPr>
                        <a:t>INSTRUCTORES 110</a:t>
                      </a:r>
                      <a:endParaRPr lang="es-CO" sz="900" b="1" i="0" u="none" strike="noStrike">
                        <a:solidFill>
                          <a:schemeClr val="tx1"/>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898.96 </a:t>
                      </a:r>
                      <a:endParaRPr lang="es-CO" sz="1000" b="0" i="0" u="none" strike="noStrike">
                        <a:solidFill>
                          <a:srgbClr val="00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272.72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AULAS Y CAPACITACION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840551"/>
                  </a:ext>
                </a:extLst>
              </a:tr>
              <a:tr h="304800">
                <a:tc vMerge="1">
                  <a:txBody>
                    <a:bodyPr/>
                    <a:lstStyle/>
                    <a:p>
                      <a:endParaRPr lang="es-CO"/>
                    </a:p>
                  </a:txBody>
                  <a:tcPr>
                    <a:lnT w="6350" cap="flat" cmpd="sng" algn="ctr">
                      <a:solidFill>
                        <a:srgbClr val="000000"/>
                      </a:solidFill>
                      <a:prstDash val="solid"/>
                      <a:round/>
                      <a:headEnd type="none" w="med" len="med"/>
                      <a:tailEnd type="none" w="med" len="med"/>
                    </a:lnT>
                  </a:tcPr>
                </a:tc>
                <a:tc>
                  <a:txBody>
                    <a:bodyPr/>
                    <a:lstStyle/>
                    <a:p>
                      <a:pPr algn="ctr" rtl="0" fontAlgn="ctr"/>
                      <a:r>
                        <a:rPr lang="es-CO" sz="1000" b="1" i="0" u="none" strike="noStrike">
                          <a:solidFill>
                            <a:srgbClr val="000000"/>
                          </a:solidFill>
                          <a:effectLst/>
                          <a:latin typeface="Arial"/>
                        </a:rPr>
                        <a:t>27-Abr-23</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a:solidFill>
                            <a:schemeClr val="tx1"/>
                          </a:solidFill>
                          <a:effectLst/>
                          <a:latin typeface="Calibri"/>
                        </a:rPr>
                        <a:t>96,43 %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vMerge="1">
                  <a:txBody>
                    <a:bodyPr/>
                    <a:lstStyle/>
                    <a:p>
                      <a:endParaRPr lang="es-CO"/>
                    </a:p>
                  </a:txBody>
                  <a:tcPr>
                    <a:lnT w="6350" cap="flat" cmpd="sng" algn="ctr">
                      <a:solidFill>
                        <a:srgbClr val="000000"/>
                      </a:solidFill>
                      <a:prstDash val="solid"/>
                      <a:round/>
                      <a:headEnd type="none" w="med" len="med"/>
                      <a:tailEnd type="none" w="med" len="med"/>
                    </a:lnT>
                  </a:tcPr>
                </a:tc>
                <a:tc>
                  <a:txBody>
                    <a:bodyPr/>
                    <a:lstStyle/>
                    <a:p>
                      <a:pPr algn="ctr" rtl="0" fontAlgn="ctr"/>
                      <a:r>
                        <a:rPr lang="es-CO" sz="1000" b="1" i="0" u="none" strike="noStrike">
                          <a:solidFill>
                            <a:srgbClr val="000000"/>
                          </a:solidFill>
                          <a:effectLst/>
                          <a:latin typeface="Arial"/>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27.77 </a:t>
                      </a:r>
                      <a:endParaRPr lang="es-CO" sz="1000" b="0" i="0" u="none" strike="noStrike">
                        <a:solidFill>
                          <a:srgbClr val="00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610601"/>
                  </a:ext>
                </a:extLst>
              </a:tr>
            </a:tbl>
          </a:graphicData>
        </a:graphic>
      </p:graphicFrame>
      <p:sp>
        <p:nvSpPr>
          <p:cNvPr id="8" name="object 3">
            <a:extLst>
              <a:ext uri="{FF2B5EF4-FFF2-40B4-BE49-F238E27FC236}">
                <a16:creationId xmlns:a16="http://schemas.microsoft.com/office/drawing/2014/main" id="{F5D793F8-49FC-44DC-9739-1B5DC54E85A7}"/>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a:t>
            </a:r>
            <a:r>
              <a:rPr lang="es-CO" sz="2400" dirty="0">
                <a:solidFill>
                  <a:srgbClr val="4471C4"/>
                </a:solidFill>
                <a:latin typeface="Arial"/>
                <a:cs typeface="Arial"/>
              </a:rPr>
              <a:t>Pasto</a:t>
            </a:r>
            <a:r>
              <a:rPr kumimoji="0" lang="es-CO" sz="2400" b="0" i="0" u="none" strike="noStrike" kern="1200" cap="none" spc="0" normalizeH="0" baseline="0" noProof="0" dirty="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dirty="0">
                <a:ln>
                  <a:noFill/>
                </a:ln>
                <a:solidFill>
                  <a:srgbClr val="4471C4"/>
                </a:solidFill>
                <a:effectLst/>
                <a:uLnTx/>
                <a:uFillTx/>
                <a:latin typeface="Arial"/>
                <a:ea typeface="+mn-ea"/>
                <a:cs typeface="Arial"/>
              </a:rPr>
              <a:t>CENTRO INTERNACIONAL DE PRODUCCION LIMPIA</a:t>
            </a:r>
            <a:r>
              <a:rPr kumimoji="0" lang="en-US" b="0" i="0" u="none" strike="noStrike" kern="1200" cap="none" spc="0" normalizeH="0" baseline="0" noProof="0" dirty="0">
                <a:ln>
                  <a:noFill/>
                </a:ln>
                <a:solidFill>
                  <a:srgbClr val="4471C4"/>
                </a:solidFill>
                <a:effectLst/>
                <a:uLnTx/>
                <a:uFillTx/>
                <a:latin typeface="Arial"/>
                <a:ea typeface="+mn-ea"/>
                <a:cs typeface="Arial"/>
              </a:rPr>
              <a:t> </a:t>
            </a:r>
            <a:endParaRPr kumimoji="0" lang="es-CO" b="0" i="0" u="none" strike="noStrike" kern="1200" cap="none" spc="0" normalizeH="0" baseline="0" noProof="0" dirty="0">
              <a:ln>
                <a:noFill/>
              </a:ln>
              <a:solidFill>
                <a:srgbClr val="4471C4"/>
              </a:solidFill>
              <a:effectLst/>
              <a:uLnTx/>
              <a:uFillTx/>
              <a:latin typeface="Arial"/>
              <a:ea typeface="+mn-ea"/>
              <a:cs typeface="Arial"/>
            </a:endParaRPr>
          </a:p>
          <a:p>
            <a:pPr marL="12700" lvl="0">
              <a:spcBef>
                <a:spcPts val="105"/>
              </a:spcBef>
              <a:defRPr/>
            </a:pPr>
            <a:r>
              <a:rPr lang="es-CO" sz="1200" dirty="0">
                <a:solidFill>
                  <a:srgbClr val="4471C4"/>
                </a:solidFill>
                <a:latin typeface="Arial"/>
                <a:cs typeface="Arial"/>
              </a:rPr>
              <a:t>Contratista de Diseño y Obra PAF-SENA-O-023-2021 – CONSORCIO ECI 2021 </a:t>
            </a:r>
          </a:p>
          <a:p>
            <a:pPr marL="12700" lvl="0">
              <a:spcBef>
                <a:spcPts val="105"/>
              </a:spcBef>
              <a:defRPr/>
            </a:pPr>
            <a:r>
              <a:rPr lang="es-CO" sz="1200" dirty="0">
                <a:solidFill>
                  <a:srgbClr val="4471C4"/>
                </a:solidFill>
                <a:latin typeface="Arial"/>
                <a:cs typeface="Arial"/>
              </a:rPr>
              <a:t>Contratita Interventor PAF-SENA-I-017-2021– INGENIERIA MASTER SAS</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Picture 3">
            <a:extLst>
              <a:ext uri="{FF2B5EF4-FFF2-40B4-BE49-F238E27FC236}">
                <a16:creationId xmlns:a16="http://schemas.microsoft.com/office/drawing/2014/main" id="{030B4AEC-31D8-E29C-E6D4-F632513465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0766" y="2922572"/>
            <a:ext cx="6599663" cy="3689148"/>
          </a:xfrm>
          <a:prstGeom prst="rect">
            <a:avLst/>
          </a:prstGeom>
        </p:spPr>
      </p:pic>
    </p:spTree>
    <p:extLst>
      <p:ext uri="{BB962C8B-B14F-4D97-AF65-F5344CB8AC3E}">
        <p14:creationId xmlns:p14="http://schemas.microsoft.com/office/powerpoint/2010/main" val="5753091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88E6309D-805E-4FC7-AAAC-01721B62CD0E}"/>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a:t>
            </a:r>
            <a:r>
              <a:rPr lang="es-CO" sz="2400" dirty="0">
                <a:solidFill>
                  <a:srgbClr val="4471C4"/>
                </a:solidFill>
                <a:latin typeface="Arial"/>
                <a:cs typeface="Arial"/>
              </a:rPr>
              <a:t>Pasto</a:t>
            </a:r>
            <a:r>
              <a:rPr kumimoji="0" lang="es-CO" sz="2400" b="0" i="0" u="none" strike="noStrike" kern="1200" cap="none" spc="0" normalizeH="0" baseline="0" noProof="0" dirty="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dirty="0">
                <a:ln>
                  <a:noFill/>
                </a:ln>
                <a:solidFill>
                  <a:srgbClr val="4471C4"/>
                </a:solidFill>
                <a:effectLst/>
                <a:uLnTx/>
                <a:uFillTx/>
                <a:latin typeface="Arial"/>
                <a:ea typeface="+mn-ea"/>
                <a:cs typeface="Arial"/>
              </a:rPr>
              <a:t>CENTRO INTERNACIONAL DE PRODUCCION LIMPIA</a:t>
            </a:r>
            <a:r>
              <a:rPr kumimoji="0" lang="en-US" b="0" i="0" u="none" strike="noStrike" kern="1200" cap="none" spc="0" normalizeH="0" baseline="0" noProof="0" dirty="0">
                <a:ln>
                  <a:noFill/>
                </a:ln>
                <a:solidFill>
                  <a:srgbClr val="4471C4"/>
                </a:solidFill>
                <a:effectLst/>
                <a:uLnTx/>
                <a:uFillTx/>
                <a:latin typeface="Arial"/>
                <a:ea typeface="+mn-ea"/>
                <a:cs typeface="Arial"/>
              </a:rPr>
              <a:t> </a:t>
            </a:r>
            <a:endParaRPr kumimoji="0" lang="es-CO" b="0" i="0" u="none" strike="noStrike" kern="1200" cap="none" spc="0" normalizeH="0" baseline="0" noProof="0" dirty="0">
              <a:ln>
                <a:noFill/>
              </a:ln>
              <a:solidFill>
                <a:srgbClr val="4471C4"/>
              </a:solidFill>
              <a:effectLst/>
              <a:uLnTx/>
              <a:uFillTx/>
              <a:latin typeface="Arial"/>
              <a:ea typeface="+mn-ea"/>
              <a:cs typeface="Arial"/>
            </a:endParaRPr>
          </a:p>
          <a:p>
            <a:pPr marL="12700" lvl="0">
              <a:spcBef>
                <a:spcPts val="105"/>
              </a:spcBef>
              <a:defRPr/>
            </a:pPr>
            <a:r>
              <a:rPr lang="es-CO" sz="1200" dirty="0">
                <a:solidFill>
                  <a:srgbClr val="4471C4"/>
                </a:solidFill>
                <a:latin typeface="Arial"/>
                <a:cs typeface="Arial"/>
              </a:rPr>
              <a:t>Contratista de Diseño y Obra PAF-SENA-O-023-2021 – CONSORCIO ECI 2021 </a:t>
            </a:r>
          </a:p>
          <a:p>
            <a:pPr marL="12700" lvl="0">
              <a:spcBef>
                <a:spcPts val="105"/>
              </a:spcBef>
              <a:defRPr/>
            </a:pPr>
            <a:r>
              <a:rPr lang="es-CO" sz="1200" dirty="0">
                <a:solidFill>
                  <a:srgbClr val="4471C4"/>
                </a:solidFill>
                <a:latin typeface="Arial"/>
                <a:cs typeface="Arial"/>
              </a:rPr>
              <a:t>Contratita Interventor PAF-SENA-I-017-2021– INGENIERIA MASTER SAS</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sp>
        <p:nvSpPr>
          <p:cNvPr id="5" name="CuadroTexto 4">
            <a:extLst>
              <a:ext uri="{FF2B5EF4-FFF2-40B4-BE49-F238E27FC236}">
                <a16:creationId xmlns:a16="http://schemas.microsoft.com/office/drawing/2014/main" id="{41AF7802-F55C-7D55-19FA-DB5CACF3B821}"/>
              </a:ext>
            </a:extLst>
          </p:cNvPr>
          <p:cNvSpPr txBox="1"/>
          <p:nvPr/>
        </p:nvSpPr>
        <p:spPr>
          <a:xfrm>
            <a:off x="4211780" y="1687896"/>
            <a:ext cx="5029202" cy="369332"/>
          </a:xfrm>
          <a:prstGeom prst="rect">
            <a:avLst/>
          </a:prstGeom>
          <a:noFill/>
        </p:spPr>
        <p:txBody>
          <a:bodyPr wrap="square" lIns="91440" tIns="45720" rIns="91440" bIns="45720" anchor="t">
            <a:spAutoFit/>
          </a:bodyPr>
          <a:lstStyle/>
          <a:p>
            <a:r>
              <a:rPr lang="es-ES">
                <a:solidFill>
                  <a:schemeClr val="accent1"/>
                </a:solidFill>
              </a:rPr>
              <a:t>Porcentaje de ejecución Bloque No 10 =  98,17 %</a:t>
            </a:r>
            <a:endParaRPr lang="es-CO">
              <a:solidFill>
                <a:schemeClr val="accent1"/>
              </a:solidFill>
            </a:endParaRPr>
          </a:p>
        </p:txBody>
      </p:sp>
      <p:pic>
        <p:nvPicPr>
          <p:cNvPr id="3" name="Picture 3">
            <a:extLst>
              <a:ext uri="{FF2B5EF4-FFF2-40B4-BE49-F238E27FC236}">
                <a16:creationId xmlns:a16="http://schemas.microsoft.com/office/drawing/2014/main" id="{C45E0CAA-A9D3-F632-EEBF-61305A7748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0376" y="2350965"/>
            <a:ext cx="5642517" cy="4237631"/>
          </a:xfrm>
          <a:prstGeom prst="rect">
            <a:avLst/>
          </a:prstGeom>
        </p:spPr>
      </p:pic>
      <p:pic>
        <p:nvPicPr>
          <p:cNvPr id="4" name="Picture 6">
            <a:extLst>
              <a:ext uri="{FF2B5EF4-FFF2-40B4-BE49-F238E27FC236}">
                <a16:creationId xmlns:a16="http://schemas.microsoft.com/office/drawing/2014/main" id="{105C980D-5584-1001-E417-1761DED19EB7}"/>
              </a:ext>
            </a:extLst>
          </p:cNvPr>
          <p:cNvPicPr>
            <a:picLocks noChangeAspect="1"/>
          </p:cNvPicPr>
          <p:nvPr/>
        </p:nvPicPr>
        <p:blipFill>
          <a:blip r:embed="rId3"/>
          <a:stretch>
            <a:fillRect/>
          </a:stretch>
        </p:blipFill>
        <p:spPr>
          <a:xfrm>
            <a:off x="6248400" y="2350964"/>
            <a:ext cx="5716858" cy="4293387"/>
          </a:xfrm>
          <a:prstGeom prst="rect">
            <a:avLst/>
          </a:prstGeom>
        </p:spPr>
      </p:pic>
    </p:spTree>
    <p:extLst>
      <p:ext uri="{BB962C8B-B14F-4D97-AF65-F5344CB8AC3E}">
        <p14:creationId xmlns:p14="http://schemas.microsoft.com/office/powerpoint/2010/main" val="8560423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324F2081-C838-2550-07AB-7331E3D32B47}"/>
              </a:ext>
            </a:extLst>
          </p:cNvPr>
          <p:cNvSpPr txBox="1"/>
          <p:nvPr/>
        </p:nvSpPr>
        <p:spPr>
          <a:xfrm>
            <a:off x="310013" y="1085429"/>
            <a:ext cx="3930618"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10</a:t>
            </a:r>
          </a:p>
          <a:p>
            <a:r>
              <a:rPr lang="es-ES" sz="1400" b="1">
                <a:solidFill>
                  <a:schemeClr val="accent1"/>
                </a:solidFill>
                <a:latin typeface="+mj-lt"/>
              </a:rPr>
              <a:t>ACTIVIDADES DE LA SEMANA</a:t>
            </a:r>
          </a:p>
        </p:txBody>
      </p:sp>
      <p:sp>
        <p:nvSpPr>
          <p:cNvPr id="5" name="object 3">
            <a:extLst>
              <a:ext uri="{FF2B5EF4-FFF2-40B4-BE49-F238E27FC236}">
                <a16:creationId xmlns:a16="http://schemas.microsoft.com/office/drawing/2014/main" id="{4720D2B9-A1C7-48E9-B2E6-DB22D9A59946}"/>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6" name="CuadroTexto 5">
            <a:extLst>
              <a:ext uri="{FF2B5EF4-FFF2-40B4-BE49-F238E27FC236}">
                <a16:creationId xmlns:a16="http://schemas.microsoft.com/office/drawing/2014/main" id="{8F2BA907-879F-3EC3-6A1F-09A2561B1FEC}"/>
              </a:ext>
            </a:extLst>
          </p:cNvPr>
          <p:cNvSpPr txBox="1"/>
          <p:nvPr/>
        </p:nvSpPr>
        <p:spPr>
          <a:xfrm>
            <a:off x="8646820" y="6418806"/>
            <a:ext cx="2268024" cy="430887"/>
          </a:xfrm>
          <a:prstGeom prst="rect">
            <a:avLst/>
          </a:prstGeom>
          <a:noFill/>
        </p:spPr>
        <p:txBody>
          <a:bodyPr wrap="square" lIns="91440" tIns="45720" rIns="91440" bIns="45720" anchor="t">
            <a:spAutoFit/>
          </a:bodyPr>
          <a:lstStyle/>
          <a:p>
            <a:r>
              <a:rPr lang="es-ES" sz="1100">
                <a:solidFill>
                  <a:srgbClr val="4472C4"/>
                </a:solidFill>
                <a:ea typeface="+mn-lt"/>
                <a:cs typeface="+mn-lt"/>
              </a:rPr>
              <a:t>Adecuación zona verde y desmonte de cerramiento provisional</a:t>
            </a:r>
            <a:endParaRPr lang="en-US">
              <a:solidFill>
                <a:srgbClr val="4472C4"/>
              </a:solidFill>
            </a:endParaRPr>
          </a:p>
        </p:txBody>
      </p:sp>
      <p:sp>
        <p:nvSpPr>
          <p:cNvPr id="11" name="CuadroTexto 10">
            <a:extLst>
              <a:ext uri="{FF2B5EF4-FFF2-40B4-BE49-F238E27FC236}">
                <a16:creationId xmlns:a16="http://schemas.microsoft.com/office/drawing/2014/main" id="{5B9C7935-B9D2-EF31-DE05-901404DF2FEA}"/>
              </a:ext>
            </a:extLst>
          </p:cNvPr>
          <p:cNvSpPr txBox="1"/>
          <p:nvPr/>
        </p:nvSpPr>
        <p:spPr>
          <a:xfrm>
            <a:off x="649582" y="4792977"/>
            <a:ext cx="2895600" cy="261610"/>
          </a:xfrm>
          <a:prstGeom prst="rect">
            <a:avLst/>
          </a:prstGeom>
          <a:noFill/>
        </p:spPr>
        <p:txBody>
          <a:bodyPr wrap="square">
            <a:spAutoFit/>
          </a:bodyPr>
          <a:lstStyle/>
          <a:p>
            <a:r>
              <a:rPr lang="es-ES" sz="1100">
                <a:solidFill>
                  <a:schemeClr val="accent1"/>
                </a:solidFill>
                <a:latin typeface="+mj-lt"/>
              </a:rPr>
              <a:t>Detallado fachada, área interna y aseo general</a:t>
            </a:r>
            <a:endParaRPr lang="es-CO" sz="1100">
              <a:solidFill>
                <a:schemeClr val="accent1"/>
              </a:solidFill>
              <a:latin typeface="+mj-lt"/>
            </a:endParaRPr>
          </a:p>
        </p:txBody>
      </p:sp>
      <p:pic>
        <p:nvPicPr>
          <p:cNvPr id="4" name="Picture 9">
            <a:extLst>
              <a:ext uri="{FF2B5EF4-FFF2-40B4-BE49-F238E27FC236}">
                <a16:creationId xmlns:a16="http://schemas.microsoft.com/office/drawing/2014/main" id="{034CB992-8375-583C-B8EA-785245CD71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0013" y="1694800"/>
            <a:ext cx="4041797" cy="3039811"/>
          </a:xfrm>
          <a:prstGeom prst="rect">
            <a:avLst/>
          </a:prstGeom>
        </p:spPr>
      </p:pic>
      <p:pic>
        <p:nvPicPr>
          <p:cNvPr id="10" name="Picture 11">
            <a:extLst>
              <a:ext uri="{FF2B5EF4-FFF2-40B4-BE49-F238E27FC236}">
                <a16:creationId xmlns:a16="http://schemas.microsoft.com/office/drawing/2014/main" id="{7849CEE4-47A7-655C-BCBE-1CA564409D9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55752" y="1694800"/>
            <a:ext cx="4041797" cy="3039811"/>
          </a:xfrm>
          <a:prstGeom prst="rect">
            <a:avLst/>
          </a:prstGeom>
        </p:spPr>
      </p:pic>
      <p:pic>
        <p:nvPicPr>
          <p:cNvPr id="12" name="Picture 12">
            <a:extLst>
              <a:ext uri="{FF2B5EF4-FFF2-40B4-BE49-F238E27FC236}">
                <a16:creationId xmlns:a16="http://schemas.microsoft.com/office/drawing/2014/main" id="{2BF24954-41D9-645B-3217-28A2D9EEEF6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46819" y="831889"/>
            <a:ext cx="3519117" cy="2651146"/>
          </a:xfrm>
          <a:prstGeom prst="rect">
            <a:avLst/>
          </a:prstGeom>
        </p:spPr>
      </p:pic>
      <p:pic>
        <p:nvPicPr>
          <p:cNvPr id="13" name="Picture 13">
            <a:extLst>
              <a:ext uri="{FF2B5EF4-FFF2-40B4-BE49-F238E27FC236}">
                <a16:creationId xmlns:a16="http://schemas.microsoft.com/office/drawing/2014/main" id="{E61FBD9F-EF6F-14A7-743A-DE17A1A5DEB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646820" y="3577910"/>
            <a:ext cx="3519116" cy="2651146"/>
          </a:xfrm>
          <a:prstGeom prst="rect">
            <a:avLst/>
          </a:prstGeom>
        </p:spPr>
      </p:pic>
    </p:spTree>
    <p:extLst>
      <p:ext uri="{BB962C8B-B14F-4D97-AF65-F5344CB8AC3E}">
        <p14:creationId xmlns:p14="http://schemas.microsoft.com/office/powerpoint/2010/main" val="38949659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8CCCF7E-57B9-BCB7-EB1A-C194EBC0985D}"/>
              </a:ext>
            </a:extLst>
          </p:cNvPr>
          <p:cNvSpPr txBox="1"/>
          <p:nvPr/>
        </p:nvSpPr>
        <p:spPr>
          <a:xfrm>
            <a:off x="310013" y="1436773"/>
            <a:ext cx="2731240"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40</a:t>
            </a:r>
            <a:endParaRPr lang="es-ES" sz="1600">
              <a:solidFill>
                <a:schemeClr val="accent1"/>
              </a:solidFill>
            </a:endParaRPr>
          </a:p>
        </p:txBody>
      </p:sp>
      <p:sp>
        <p:nvSpPr>
          <p:cNvPr id="7" name="object 3">
            <a:extLst>
              <a:ext uri="{FF2B5EF4-FFF2-40B4-BE49-F238E27FC236}">
                <a16:creationId xmlns:a16="http://schemas.microsoft.com/office/drawing/2014/main" id="{2F7C9935-E15B-4B4F-89F1-C36AEBE1DAC8}"/>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10" name="CuadroTexto 9">
            <a:extLst>
              <a:ext uri="{FF2B5EF4-FFF2-40B4-BE49-F238E27FC236}">
                <a16:creationId xmlns:a16="http://schemas.microsoft.com/office/drawing/2014/main" id="{C5C6087A-683F-F0C1-1372-EEBE84947368}"/>
              </a:ext>
            </a:extLst>
          </p:cNvPr>
          <p:cNvSpPr txBox="1"/>
          <p:nvPr/>
        </p:nvSpPr>
        <p:spPr>
          <a:xfrm>
            <a:off x="3416730" y="1320580"/>
            <a:ext cx="6096000" cy="369332"/>
          </a:xfrm>
          <a:prstGeom prst="rect">
            <a:avLst/>
          </a:prstGeom>
          <a:noFill/>
        </p:spPr>
        <p:txBody>
          <a:bodyPr wrap="square" lIns="91440" tIns="45720" rIns="91440" bIns="45720" anchor="t">
            <a:spAutoFit/>
          </a:bodyPr>
          <a:lstStyle/>
          <a:p>
            <a:r>
              <a:rPr lang="es-ES">
                <a:solidFill>
                  <a:schemeClr val="accent1"/>
                </a:solidFill>
              </a:rPr>
              <a:t>Porcentaje de ejecución Bloque No 40 =  90,32%</a:t>
            </a:r>
            <a:endParaRPr lang="es-CO">
              <a:solidFill>
                <a:schemeClr val="accent1"/>
              </a:solidFill>
            </a:endParaRPr>
          </a:p>
        </p:txBody>
      </p:sp>
      <p:pic>
        <p:nvPicPr>
          <p:cNvPr id="2" name="Picture 2">
            <a:extLst>
              <a:ext uri="{FF2B5EF4-FFF2-40B4-BE49-F238E27FC236}">
                <a16:creationId xmlns:a16="http://schemas.microsoft.com/office/drawing/2014/main" id="{3DA19FAF-E719-5C9E-7F98-4D4CA1E24508}"/>
              </a:ext>
            </a:extLst>
          </p:cNvPr>
          <p:cNvPicPr>
            <a:picLocks noChangeAspect="1"/>
          </p:cNvPicPr>
          <p:nvPr/>
        </p:nvPicPr>
        <p:blipFill>
          <a:blip r:embed="rId2"/>
          <a:stretch>
            <a:fillRect/>
          </a:stretch>
        </p:blipFill>
        <p:spPr>
          <a:xfrm>
            <a:off x="208156" y="2395697"/>
            <a:ext cx="5837663" cy="4389775"/>
          </a:xfrm>
          <a:prstGeom prst="rect">
            <a:avLst/>
          </a:prstGeom>
        </p:spPr>
      </p:pic>
      <p:pic>
        <p:nvPicPr>
          <p:cNvPr id="3" name="Picture 7">
            <a:extLst>
              <a:ext uri="{FF2B5EF4-FFF2-40B4-BE49-F238E27FC236}">
                <a16:creationId xmlns:a16="http://schemas.microsoft.com/office/drawing/2014/main" id="{8152CA9B-E172-B48B-859D-484167116EC3}"/>
              </a:ext>
            </a:extLst>
          </p:cNvPr>
          <p:cNvPicPr>
            <a:picLocks noChangeAspect="1"/>
          </p:cNvPicPr>
          <p:nvPr/>
        </p:nvPicPr>
        <p:blipFill>
          <a:blip r:embed="rId3"/>
          <a:stretch>
            <a:fillRect/>
          </a:stretch>
        </p:blipFill>
        <p:spPr>
          <a:xfrm>
            <a:off x="6220522" y="2425306"/>
            <a:ext cx="5800492" cy="4358436"/>
          </a:xfrm>
          <a:prstGeom prst="rect">
            <a:avLst/>
          </a:prstGeom>
        </p:spPr>
      </p:pic>
    </p:spTree>
    <p:extLst>
      <p:ext uri="{BB962C8B-B14F-4D97-AF65-F5344CB8AC3E}">
        <p14:creationId xmlns:p14="http://schemas.microsoft.com/office/powerpoint/2010/main" val="12649027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B238E6C8-60E7-5520-D530-FE969CCBBE85}"/>
              </a:ext>
            </a:extLst>
          </p:cNvPr>
          <p:cNvSpPr txBox="1"/>
          <p:nvPr/>
        </p:nvSpPr>
        <p:spPr>
          <a:xfrm>
            <a:off x="6252213" y="272190"/>
            <a:ext cx="3939096"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sp>
        <p:nvSpPr>
          <p:cNvPr id="5" name="object 3">
            <a:extLst>
              <a:ext uri="{FF2B5EF4-FFF2-40B4-BE49-F238E27FC236}">
                <a16:creationId xmlns:a16="http://schemas.microsoft.com/office/drawing/2014/main" id="{C3B9029F-7C55-4F12-B19C-A5D3ACE832E2}"/>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9" name="CuadroTexto 8">
            <a:extLst>
              <a:ext uri="{FF2B5EF4-FFF2-40B4-BE49-F238E27FC236}">
                <a16:creationId xmlns:a16="http://schemas.microsoft.com/office/drawing/2014/main" id="{2AF8EB7B-005C-2FC0-53FE-F5BF1E79F19D}"/>
              </a:ext>
            </a:extLst>
          </p:cNvPr>
          <p:cNvSpPr txBox="1"/>
          <p:nvPr/>
        </p:nvSpPr>
        <p:spPr>
          <a:xfrm>
            <a:off x="3860223" y="1400128"/>
            <a:ext cx="1360723" cy="1384995"/>
          </a:xfrm>
          <a:prstGeom prst="rect">
            <a:avLst/>
          </a:prstGeom>
          <a:noFill/>
        </p:spPr>
        <p:txBody>
          <a:bodyPr wrap="square" lIns="91440" tIns="45720" rIns="91440" bIns="45720" anchor="t">
            <a:spAutoFit/>
          </a:bodyPr>
          <a:lstStyle/>
          <a:p>
            <a:r>
              <a:rPr lang="es-ES" sz="1200">
                <a:solidFill>
                  <a:schemeClr val="accent1"/>
                </a:solidFill>
                <a:ea typeface="+mn-lt"/>
                <a:cs typeface="+mn-lt"/>
              </a:rPr>
              <a:t>Acabado final de piso con Baldosa en grano de mármol </a:t>
            </a:r>
            <a:r>
              <a:rPr lang="es-ES" sz="1200" err="1">
                <a:solidFill>
                  <a:schemeClr val="accent1"/>
                </a:solidFill>
                <a:ea typeface="+mn-lt"/>
                <a:cs typeface="+mn-lt"/>
              </a:rPr>
              <a:t>vibroprensado</a:t>
            </a:r>
            <a:r>
              <a:rPr lang="es-ES" sz="1200">
                <a:solidFill>
                  <a:schemeClr val="accent1"/>
                </a:solidFill>
                <a:ea typeface="+mn-lt"/>
                <a:cs typeface="+mn-lt"/>
              </a:rPr>
              <a:t> 33x33 cm, Blanco Huila</a:t>
            </a:r>
            <a:endParaRPr lang="en-US">
              <a:solidFill>
                <a:schemeClr val="accent1"/>
              </a:solidFill>
              <a:ea typeface="+mn-lt"/>
              <a:cs typeface="+mn-lt"/>
            </a:endParaRPr>
          </a:p>
        </p:txBody>
      </p:sp>
      <p:sp>
        <p:nvSpPr>
          <p:cNvPr id="11" name="CuadroTexto 10">
            <a:extLst>
              <a:ext uri="{FF2B5EF4-FFF2-40B4-BE49-F238E27FC236}">
                <a16:creationId xmlns:a16="http://schemas.microsoft.com/office/drawing/2014/main" id="{D73B1B76-633F-C0A7-C6F8-0FF3E37942A6}"/>
              </a:ext>
            </a:extLst>
          </p:cNvPr>
          <p:cNvSpPr txBox="1"/>
          <p:nvPr/>
        </p:nvSpPr>
        <p:spPr>
          <a:xfrm>
            <a:off x="4007556" y="5938614"/>
            <a:ext cx="1478844" cy="646331"/>
          </a:xfrm>
          <a:prstGeom prst="rect">
            <a:avLst/>
          </a:prstGeom>
          <a:noFill/>
        </p:spPr>
        <p:txBody>
          <a:bodyPr wrap="square" lIns="91440" tIns="45720" rIns="91440" bIns="45720" anchor="t">
            <a:spAutoFit/>
          </a:bodyPr>
          <a:lstStyle/>
          <a:p>
            <a:r>
              <a:rPr lang="es-ES" sz="1200">
                <a:solidFill>
                  <a:srgbClr val="4472C4"/>
                </a:solidFill>
                <a:ea typeface="+mn-lt"/>
                <a:cs typeface="+mn-lt"/>
              </a:rPr>
              <a:t>Aplicación de estuco acrílico en muro fibrocemento</a:t>
            </a:r>
            <a:endParaRPr lang="en-US">
              <a:solidFill>
                <a:srgbClr val="4472C4"/>
              </a:solidFill>
              <a:ea typeface="+mn-lt"/>
              <a:cs typeface="+mn-lt"/>
            </a:endParaRPr>
          </a:p>
        </p:txBody>
      </p:sp>
      <p:sp>
        <p:nvSpPr>
          <p:cNvPr id="13" name="CuadroTexto 12">
            <a:extLst>
              <a:ext uri="{FF2B5EF4-FFF2-40B4-BE49-F238E27FC236}">
                <a16:creationId xmlns:a16="http://schemas.microsoft.com/office/drawing/2014/main" id="{BCBF8582-1C6E-5F78-1044-D4F1A0F14424}"/>
              </a:ext>
            </a:extLst>
          </p:cNvPr>
          <p:cNvSpPr txBox="1"/>
          <p:nvPr/>
        </p:nvSpPr>
        <p:spPr>
          <a:xfrm>
            <a:off x="10621183" y="2175946"/>
            <a:ext cx="1310506" cy="646331"/>
          </a:xfrm>
          <a:prstGeom prst="rect">
            <a:avLst/>
          </a:prstGeom>
          <a:noFill/>
        </p:spPr>
        <p:txBody>
          <a:bodyPr wrap="square" lIns="91440" tIns="45720" rIns="91440" bIns="45720" anchor="t">
            <a:spAutoFit/>
          </a:bodyPr>
          <a:lstStyle/>
          <a:p>
            <a:r>
              <a:rPr lang="es-ES" sz="1200">
                <a:solidFill>
                  <a:srgbClr val="4472C4"/>
                </a:solidFill>
                <a:ea typeface="+mn-lt"/>
                <a:cs typeface="+mn-lt"/>
              </a:rPr>
              <a:t>Montaje de lavaderos prefabricados.</a:t>
            </a:r>
            <a:endParaRPr lang="en-US">
              <a:solidFill>
                <a:srgbClr val="4472C4"/>
              </a:solidFill>
            </a:endParaRPr>
          </a:p>
        </p:txBody>
      </p:sp>
      <p:sp>
        <p:nvSpPr>
          <p:cNvPr id="15" name="CuadroTexto 14">
            <a:extLst>
              <a:ext uri="{FF2B5EF4-FFF2-40B4-BE49-F238E27FC236}">
                <a16:creationId xmlns:a16="http://schemas.microsoft.com/office/drawing/2014/main" id="{A8C87E15-00DF-72C8-EC74-7099A54D9AF8}"/>
              </a:ext>
            </a:extLst>
          </p:cNvPr>
          <p:cNvSpPr txBox="1"/>
          <p:nvPr/>
        </p:nvSpPr>
        <p:spPr>
          <a:xfrm>
            <a:off x="10578257" y="4662966"/>
            <a:ext cx="1171572" cy="830997"/>
          </a:xfrm>
          <a:prstGeom prst="rect">
            <a:avLst/>
          </a:prstGeom>
          <a:noFill/>
        </p:spPr>
        <p:txBody>
          <a:bodyPr wrap="square" lIns="91440" tIns="45720" rIns="91440" bIns="45720" anchor="t">
            <a:spAutoFit/>
          </a:bodyPr>
          <a:lstStyle/>
          <a:p>
            <a:r>
              <a:rPr lang="es-ES" sz="1200">
                <a:solidFill>
                  <a:schemeClr val="accent1"/>
                </a:solidFill>
                <a:ea typeface="+mn-lt"/>
                <a:cs typeface="+mn-lt"/>
              </a:rPr>
              <a:t>Aplicación de pintura acrílica (área de archivo)</a:t>
            </a:r>
            <a:endParaRPr lang="en-US">
              <a:solidFill>
                <a:schemeClr val="accent1"/>
              </a:solidFill>
              <a:ea typeface="+mn-lt"/>
              <a:cs typeface="+mn-lt"/>
            </a:endParaRPr>
          </a:p>
        </p:txBody>
      </p:sp>
      <p:pic>
        <p:nvPicPr>
          <p:cNvPr id="10" name="Picture 11">
            <a:extLst>
              <a:ext uri="{FF2B5EF4-FFF2-40B4-BE49-F238E27FC236}">
                <a16:creationId xmlns:a16="http://schemas.microsoft.com/office/drawing/2014/main" id="{E1F8A0B7-47C6-EB94-9CF1-F52104C85F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0013" y="1325577"/>
            <a:ext cx="3550210" cy="2685238"/>
          </a:xfrm>
          <a:prstGeom prst="rect">
            <a:avLst/>
          </a:prstGeom>
        </p:spPr>
      </p:pic>
      <p:pic>
        <p:nvPicPr>
          <p:cNvPr id="12" name="Picture 13">
            <a:extLst>
              <a:ext uri="{FF2B5EF4-FFF2-40B4-BE49-F238E27FC236}">
                <a16:creationId xmlns:a16="http://schemas.microsoft.com/office/drawing/2014/main" id="{637003CC-0F4D-4FF4-3817-BD38D9FE03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0013" y="4157322"/>
            <a:ext cx="3550210" cy="2673283"/>
          </a:xfrm>
          <a:prstGeom prst="rect">
            <a:avLst/>
          </a:prstGeom>
        </p:spPr>
      </p:pic>
      <p:pic>
        <p:nvPicPr>
          <p:cNvPr id="14" name="Picture 15">
            <a:extLst>
              <a:ext uri="{FF2B5EF4-FFF2-40B4-BE49-F238E27FC236}">
                <a16:creationId xmlns:a16="http://schemas.microsoft.com/office/drawing/2014/main" id="{D6811068-5A6E-7E72-D5F2-1F064D7A55D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52213" y="879693"/>
            <a:ext cx="3885344" cy="2911444"/>
          </a:xfrm>
          <a:prstGeom prst="rect">
            <a:avLst/>
          </a:prstGeom>
        </p:spPr>
      </p:pic>
      <p:pic>
        <p:nvPicPr>
          <p:cNvPr id="16" name="Picture 16">
            <a:extLst>
              <a:ext uri="{FF2B5EF4-FFF2-40B4-BE49-F238E27FC236}">
                <a16:creationId xmlns:a16="http://schemas.microsoft.com/office/drawing/2014/main" id="{BB6BD7F4-C840-BE0B-FEB6-38FFAEABB5C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225337" y="4010815"/>
            <a:ext cx="3939096" cy="2951723"/>
          </a:xfrm>
          <a:prstGeom prst="rect">
            <a:avLst/>
          </a:prstGeom>
        </p:spPr>
      </p:pic>
    </p:spTree>
    <p:extLst>
      <p:ext uri="{BB962C8B-B14F-4D97-AF65-F5344CB8AC3E}">
        <p14:creationId xmlns:p14="http://schemas.microsoft.com/office/powerpoint/2010/main" val="12740898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8CCCF7E-57B9-BCB7-EB1A-C194EBC0985D}"/>
              </a:ext>
            </a:extLst>
          </p:cNvPr>
          <p:cNvSpPr txBox="1"/>
          <p:nvPr/>
        </p:nvSpPr>
        <p:spPr>
          <a:xfrm>
            <a:off x="310013" y="1436773"/>
            <a:ext cx="2731240"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t>
            </a:r>
            <a:endParaRPr lang="es-ES" sz="1600">
              <a:solidFill>
                <a:schemeClr val="accent1"/>
              </a:solidFill>
            </a:endParaRPr>
          </a:p>
        </p:txBody>
      </p:sp>
      <p:sp>
        <p:nvSpPr>
          <p:cNvPr id="7" name="object 3">
            <a:extLst>
              <a:ext uri="{FF2B5EF4-FFF2-40B4-BE49-F238E27FC236}">
                <a16:creationId xmlns:a16="http://schemas.microsoft.com/office/drawing/2014/main" id="{2F7C9935-E15B-4B4F-89F1-C36AEBE1DAC8}"/>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10" name="CuadroTexto 9">
            <a:extLst>
              <a:ext uri="{FF2B5EF4-FFF2-40B4-BE49-F238E27FC236}">
                <a16:creationId xmlns:a16="http://schemas.microsoft.com/office/drawing/2014/main" id="{C5C6087A-683F-F0C1-1372-EEBE84947368}"/>
              </a:ext>
            </a:extLst>
          </p:cNvPr>
          <p:cNvSpPr txBox="1"/>
          <p:nvPr/>
        </p:nvSpPr>
        <p:spPr>
          <a:xfrm>
            <a:off x="3444439" y="1485804"/>
            <a:ext cx="6096000" cy="369332"/>
          </a:xfrm>
          <a:prstGeom prst="rect">
            <a:avLst/>
          </a:prstGeom>
          <a:noFill/>
        </p:spPr>
        <p:txBody>
          <a:bodyPr wrap="square" lIns="91440" tIns="45720" rIns="91440" bIns="45720" anchor="t">
            <a:spAutoFit/>
          </a:bodyPr>
          <a:lstStyle/>
          <a:p>
            <a:r>
              <a:rPr lang="es-ES">
                <a:solidFill>
                  <a:schemeClr val="accent1"/>
                </a:solidFill>
              </a:rPr>
              <a:t>Porcentaje de ejecución Bloque No 41 =  95,89 %</a:t>
            </a:r>
            <a:endParaRPr lang="es-CO">
              <a:solidFill>
                <a:schemeClr val="accent1"/>
              </a:solidFill>
            </a:endParaRPr>
          </a:p>
        </p:txBody>
      </p:sp>
      <p:pic>
        <p:nvPicPr>
          <p:cNvPr id="4" name="Picture 4">
            <a:extLst>
              <a:ext uri="{FF2B5EF4-FFF2-40B4-BE49-F238E27FC236}">
                <a16:creationId xmlns:a16="http://schemas.microsoft.com/office/drawing/2014/main" id="{51331F04-66E1-B736-E810-048DB6DAF2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4204" y="2562965"/>
            <a:ext cx="5568175" cy="4185336"/>
          </a:xfrm>
          <a:prstGeom prst="rect">
            <a:avLst/>
          </a:prstGeom>
        </p:spPr>
      </p:pic>
      <p:pic>
        <p:nvPicPr>
          <p:cNvPr id="5" name="Picture 7">
            <a:extLst>
              <a:ext uri="{FF2B5EF4-FFF2-40B4-BE49-F238E27FC236}">
                <a16:creationId xmlns:a16="http://schemas.microsoft.com/office/drawing/2014/main" id="{C52B815D-64BF-6D32-DEAB-60A9DEDD75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62131" y="2562965"/>
            <a:ext cx="5503126" cy="4129579"/>
          </a:xfrm>
          <a:prstGeom prst="rect">
            <a:avLst/>
          </a:prstGeom>
        </p:spPr>
      </p:pic>
    </p:spTree>
    <p:extLst>
      <p:ext uri="{BB962C8B-B14F-4D97-AF65-F5344CB8AC3E}">
        <p14:creationId xmlns:p14="http://schemas.microsoft.com/office/powerpoint/2010/main" val="20872566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B238E6C8-60E7-5520-D530-FE969CCBBE85}"/>
              </a:ext>
            </a:extLst>
          </p:cNvPr>
          <p:cNvSpPr txBox="1"/>
          <p:nvPr/>
        </p:nvSpPr>
        <p:spPr>
          <a:xfrm>
            <a:off x="6616327" y="272190"/>
            <a:ext cx="3939096"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41</a:t>
            </a:r>
          </a:p>
          <a:p>
            <a:r>
              <a:rPr lang="es-ES" sz="1400" b="1">
                <a:solidFill>
                  <a:schemeClr val="accent1"/>
                </a:solidFill>
                <a:latin typeface="+mj-lt"/>
              </a:rPr>
              <a:t>ACTIVIDADES DE LA SEMANA</a:t>
            </a:r>
          </a:p>
        </p:txBody>
      </p:sp>
      <p:sp>
        <p:nvSpPr>
          <p:cNvPr id="6" name="object 3">
            <a:extLst>
              <a:ext uri="{FF2B5EF4-FFF2-40B4-BE49-F238E27FC236}">
                <a16:creationId xmlns:a16="http://schemas.microsoft.com/office/drawing/2014/main" id="{2168958B-696F-47B3-8DC6-E1B038EC2BF5}"/>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9" name="CuadroTexto 8">
            <a:extLst>
              <a:ext uri="{FF2B5EF4-FFF2-40B4-BE49-F238E27FC236}">
                <a16:creationId xmlns:a16="http://schemas.microsoft.com/office/drawing/2014/main" id="{18209DD0-BFDB-3283-D6BC-73903D6C4D0C}"/>
              </a:ext>
            </a:extLst>
          </p:cNvPr>
          <p:cNvSpPr txBox="1"/>
          <p:nvPr/>
        </p:nvSpPr>
        <p:spPr>
          <a:xfrm>
            <a:off x="4658025" y="2609402"/>
            <a:ext cx="731719" cy="2292935"/>
          </a:xfrm>
          <a:prstGeom prst="rect">
            <a:avLst/>
          </a:prstGeom>
          <a:noFill/>
        </p:spPr>
        <p:txBody>
          <a:bodyPr wrap="square" lIns="91440" tIns="45720" rIns="91440" bIns="45720" anchor="t">
            <a:spAutoFit/>
          </a:bodyPr>
          <a:lstStyle/>
          <a:p>
            <a:r>
              <a:rPr lang="es-ES" sz="1100">
                <a:solidFill>
                  <a:srgbClr val="4472C4"/>
                </a:solidFill>
                <a:ea typeface="+mn-lt"/>
                <a:cs typeface="+mn-lt"/>
              </a:rPr>
              <a:t>Adecuación de Tablero Trifásico de Distribución de 18 Circuitos con espacio para totalizador</a:t>
            </a:r>
            <a:endParaRPr lang="en-US" sz="1100">
              <a:solidFill>
                <a:srgbClr val="4472C4"/>
              </a:solidFill>
            </a:endParaRPr>
          </a:p>
        </p:txBody>
      </p:sp>
      <p:sp>
        <p:nvSpPr>
          <p:cNvPr id="11" name="CuadroTexto 10">
            <a:extLst>
              <a:ext uri="{FF2B5EF4-FFF2-40B4-BE49-F238E27FC236}">
                <a16:creationId xmlns:a16="http://schemas.microsoft.com/office/drawing/2014/main" id="{8F31AB22-C03D-A64A-2EC4-FA895CAEC5D9}"/>
              </a:ext>
            </a:extLst>
          </p:cNvPr>
          <p:cNvSpPr txBox="1"/>
          <p:nvPr/>
        </p:nvSpPr>
        <p:spPr>
          <a:xfrm>
            <a:off x="10555423" y="3475221"/>
            <a:ext cx="861607" cy="1569660"/>
          </a:xfrm>
          <a:prstGeom prst="rect">
            <a:avLst/>
          </a:prstGeom>
          <a:noFill/>
        </p:spPr>
        <p:txBody>
          <a:bodyPr wrap="square" lIns="91440" tIns="45720" rIns="91440" bIns="45720" anchor="t">
            <a:spAutoFit/>
          </a:bodyPr>
          <a:lstStyle/>
          <a:p>
            <a:r>
              <a:rPr lang="es-CO" sz="1200">
                <a:solidFill>
                  <a:schemeClr val="accent1"/>
                </a:solidFill>
                <a:ea typeface="+mn-lt"/>
                <a:cs typeface="+mn-lt"/>
              </a:rPr>
              <a:t>Detallado fachada, Aseo general  corredores y </a:t>
            </a:r>
            <a:r>
              <a:rPr lang="es-CO" sz="1100">
                <a:solidFill>
                  <a:schemeClr val="accent1"/>
                </a:solidFill>
                <a:ea typeface="+mn-lt"/>
                <a:cs typeface="+mn-lt"/>
              </a:rPr>
              <a:t>adecuación</a:t>
            </a:r>
            <a:r>
              <a:rPr lang="es-CO" sz="1200">
                <a:solidFill>
                  <a:schemeClr val="accent1"/>
                </a:solidFill>
                <a:ea typeface="+mn-lt"/>
                <a:cs typeface="+mn-lt"/>
              </a:rPr>
              <a:t> de zonas verdes.</a:t>
            </a:r>
            <a:r>
              <a:rPr lang="es-CO" sz="1200">
                <a:solidFill>
                  <a:schemeClr val="accent1"/>
                </a:solidFill>
              </a:rPr>
              <a:t> </a:t>
            </a:r>
            <a:endParaRPr lang="es-CO" sz="1200">
              <a:solidFill>
                <a:schemeClr val="accent1"/>
              </a:solidFill>
              <a:cs typeface="Calibri"/>
            </a:endParaRPr>
          </a:p>
        </p:txBody>
      </p:sp>
      <p:pic>
        <p:nvPicPr>
          <p:cNvPr id="8" name="Picture 9">
            <a:extLst>
              <a:ext uri="{FF2B5EF4-FFF2-40B4-BE49-F238E27FC236}">
                <a16:creationId xmlns:a16="http://schemas.microsoft.com/office/drawing/2014/main" id="{5AB59AB9-FDCB-A6F9-739C-3260850AE7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351" y="1067600"/>
            <a:ext cx="3951226" cy="2967713"/>
          </a:xfrm>
          <a:prstGeom prst="rect">
            <a:avLst/>
          </a:prstGeom>
        </p:spPr>
      </p:pic>
      <p:pic>
        <p:nvPicPr>
          <p:cNvPr id="10" name="Picture 11">
            <a:extLst>
              <a:ext uri="{FF2B5EF4-FFF2-40B4-BE49-F238E27FC236}">
                <a16:creationId xmlns:a16="http://schemas.microsoft.com/office/drawing/2014/main" id="{935881AC-8B7C-1E0A-8712-63A513E649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8351" y="3915856"/>
            <a:ext cx="3951226" cy="2942144"/>
          </a:xfrm>
          <a:prstGeom prst="rect">
            <a:avLst/>
          </a:prstGeom>
        </p:spPr>
      </p:pic>
      <p:pic>
        <p:nvPicPr>
          <p:cNvPr id="12" name="Picture 12">
            <a:extLst>
              <a:ext uri="{FF2B5EF4-FFF2-40B4-BE49-F238E27FC236}">
                <a16:creationId xmlns:a16="http://schemas.microsoft.com/office/drawing/2014/main" id="{416AF4E2-7FDD-5BFB-ABC4-A487EF8ABB7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59912" y="795410"/>
            <a:ext cx="3831397" cy="2884490"/>
          </a:xfrm>
          <a:prstGeom prst="rect">
            <a:avLst/>
          </a:prstGeom>
        </p:spPr>
      </p:pic>
      <p:pic>
        <p:nvPicPr>
          <p:cNvPr id="13" name="Picture 13">
            <a:extLst>
              <a:ext uri="{FF2B5EF4-FFF2-40B4-BE49-F238E27FC236}">
                <a16:creationId xmlns:a16="http://schemas.microsoft.com/office/drawing/2014/main" id="{B41B73EF-601C-D848-0237-F72FBCAB8C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359913" y="3749446"/>
            <a:ext cx="3831396" cy="2901057"/>
          </a:xfrm>
          <a:prstGeom prst="rect">
            <a:avLst/>
          </a:prstGeom>
        </p:spPr>
      </p:pic>
    </p:spTree>
    <p:extLst>
      <p:ext uri="{BB962C8B-B14F-4D97-AF65-F5344CB8AC3E}">
        <p14:creationId xmlns:p14="http://schemas.microsoft.com/office/powerpoint/2010/main" val="10693745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2168958B-696F-47B3-8DC6-E1B038EC2BF5}"/>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3" name="CuadroTexto 2">
            <a:extLst>
              <a:ext uri="{FF2B5EF4-FFF2-40B4-BE49-F238E27FC236}">
                <a16:creationId xmlns:a16="http://schemas.microsoft.com/office/drawing/2014/main" id="{30F306EE-63C9-4C0A-1170-B9AECAC54202}"/>
              </a:ext>
            </a:extLst>
          </p:cNvPr>
          <p:cNvSpPr txBox="1"/>
          <p:nvPr/>
        </p:nvSpPr>
        <p:spPr>
          <a:xfrm>
            <a:off x="5812112" y="858846"/>
            <a:ext cx="2731240"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 A</a:t>
            </a:r>
          </a:p>
          <a:p>
            <a:endParaRPr lang="es-ES" sz="1600">
              <a:solidFill>
                <a:schemeClr val="accent1"/>
              </a:solidFill>
            </a:endParaRPr>
          </a:p>
        </p:txBody>
      </p:sp>
      <p:sp>
        <p:nvSpPr>
          <p:cNvPr id="10" name="CuadroTexto 9">
            <a:extLst>
              <a:ext uri="{FF2B5EF4-FFF2-40B4-BE49-F238E27FC236}">
                <a16:creationId xmlns:a16="http://schemas.microsoft.com/office/drawing/2014/main" id="{44299351-BEA0-46DD-D859-043194389D36}"/>
              </a:ext>
            </a:extLst>
          </p:cNvPr>
          <p:cNvSpPr txBox="1"/>
          <p:nvPr/>
        </p:nvSpPr>
        <p:spPr>
          <a:xfrm>
            <a:off x="357514" y="1441719"/>
            <a:ext cx="5292437" cy="369332"/>
          </a:xfrm>
          <a:prstGeom prst="rect">
            <a:avLst/>
          </a:prstGeom>
          <a:noFill/>
        </p:spPr>
        <p:txBody>
          <a:bodyPr wrap="square" lIns="91440" tIns="45720" rIns="91440" bIns="45720" anchor="t">
            <a:spAutoFit/>
          </a:bodyPr>
          <a:lstStyle/>
          <a:p>
            <a:r>
              <a:rPr lang="es-ES">
                <a:solidFill>
                  <a:schemeClr val="accent1"/>
                </a:solidFill>
              </a:rPr>
              <a:t>Porcentaje de ejecución Bloque No 41A = 98,77%</a:t>
            </a:r>
            <a:endParaRPr lang="es-CO">
              <a:solidFill>
                <a:schemeClr val="accent1"/>
              </a:solidFill>
            </a:endParaRPr>
          </a:p>
        </p:txBody>
      </p:sp>
      <p:pic>
        <p:nvPicPr>
          <p:cNvPr id="4" name="Picture 6">
            <a:extLst>
              <a:ext uri="{FF2B5EF4-FFF2-40B4-BE49-F238E27FC236}">
                <a16:creationId xmlns:a16="http://schemas.microsoft.com/office/drawing/2014/main" id="{27051193-F8F8-1070-C1B2-E84A0C76AAEE}"/>
              </a:ext>
            </a:extLst>
          </p:cNvPr>
          <p:cNvPicPr>
            <a:picLocks noChangeAspect="1"/>
          </p:cNvPicPr>
          <p:nvPr/>
        </p:nvPicPr>
        <p:blipFill>
          <a:blip r:embed="rId2"/>
          <a:stretch>
            <a:fillRect/>
          </a:stretch>
        </p:blipFill>
        <p:spPr>
          <a:xfrm>
            <a:off x="87352" y="2033282"/>
            <a:ext cx="6042102" cy="4501288"/>
          </a:xfrm>
          <a:prstGeom prst="rect">
            <a:avLst/>
          </a:prstGeom>
        </p:spPr>
      </p:pic>
      <p:pic>
        <p:nvPicPr>
          <p:cNvPr id="7" name="Picture 7">
            <a:extLst>
              <a:ext uri="{FF2B5EF4-FFF2-40B4-BE49-F238E27FC236}">
                <a16:creationId xmlns:a16="http://schemas.microsoft.com/office/drawing/2014/main" id="{F770204E-84A4-BCCE-9973-6C9AE8A05926}"/>
              </a:ext>
            </a:extLst>
          </p:cNvPr>
          <p:cNvPicPr>
            <a:picLocks noChangeAspect="1"/>
          </p:cNvPicPr>
          <p:nvPr/>
        </p:nvPicPr>
        <p:blipFill>
          <a:blip r:embed="rId3"/>
          <a:stretch>
            <a:fillRect/>
          </a:stretch>
        </p:blipFill>
        <p:spPr>
          <a:xfrm>
            <a:off x="6174059" y="2033282"/>
            <a:ext cx="6014223" cy="4501287"/>
          </a:xfrm>
          <a:prstGeom prst="rect">
            <a:avLst/>
          </a:prstGeom>
        </p:spPr>
      </p:pic>
      <p:sp>
        <p:nvSpPr>
          <p:cNvPr id="2" name="TextBox 1">
            <a:extLst>
              <a:ext uri="{FF2B5EF4-FFF2-40B4-BE49-F238E27FC236}">
                <a16:creationId xmlns:a16="http://schemas.microsoft.com/office/drawing/2014/main" id="{847E0234-135B-982C-3781-48AA69598E14}"/>
              </a:ext>
            </a:extLst>
          </p:cNvPr>
          <p:cNvSpPr txBox="1"/>
          <p:nvPr/>
        </p:nvSpPr>
        <p:spPr>
          <a:xfrm>
            <a:off x="6220522" y="1248936"/>
            <a:ext cx="596776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4472C4"/>
                </a:solidFill>
              </a:rPr>
              <a:t>Porcentaje de ejecución Tanque de almacenamiento R.C.I =73,80-%) ;  Ejecución Semanal = 2,32%</a:t>
            </a:r>
          </a:p>
        </p:txBody>
      </p:sp>
    </p:spTree>
    <p:extLst>
      <p:ext uri="{BB962C8B-B14F-4D97-AF65-F5344CB8AC3E}">
        <p14:creationId xmlns:p14="http://schemas.microsoft.com/office/powerpoint/2010/main" val="18312639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F8CCCF7E-57B9-BCB7-EB1A-C194EBC0985D}"/>
              </a:ext>
            </a:extLst>
          </p:cNvPr>
          <p:cNvSpPr txBox="1"/>
          <p:nvPr/>
        </p:nvSpPr>
        <p:spPr>
          <a:xfrm>
            <a:off x="7112595" y="469770"/>
            <a:ext cx="4594496"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41ª</a:t>
            </a:r>
          </a:p>
          <a:p>
            <a:r>
              <a:rPr lang="es-ES" sz="1600" b="1">
                <a:solidFill>
                  <a:schemeClr val="accent1"/>
                </a:solidFill>
                <a:latin typeface="+mj-lt"/>
              </a:rPr>
              <a:t>ACTIVIDADES DE LA SEMANA</a:t>
            </a:r>
            <a:endParaRPr lang="es-ES" sz="1600">
              <a:solidFill>
                <a:schemeClr val="accent1"/>
              </a:solidFill>
            </a:endParaRPr>
          </a:p>
        </p:txBody>
      </p:sp>
      <p:sp>
        <p:nvSpPr>
          <p:cNvPr id="7" name="object 3">
            <a:extLst>
              <a:ext uri="{FF2B5EF4-FFF2-40B4-BE49-F238E27FC236}">
                <a16:creationId xmlns:a16="http://schemas.microsoft.com/office/drawing/2014/main" id="{D466FF6C-F605-4E57-B8A0-0989B4C14D7A}"/>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Pasto</a:t>
            </a:r>
            <a:r>
              <a:rPr kumimoji="0" lang="es-CO" sz="2400" b="0" i="0" u="none" strike="noStrike" kern="1200" cap="none" spc="0" normalizeH="0" baseline="0" noProof="0">
                <a:ln>
                  <a:noFill/>
                </a:ln>
                <a:solidFill>
                  <a:srgbClr val="4471C4"/>
                </a:solidFill>
                <a:effectLst/>
                <a:uLnTx/>
                <a:uFillTx/>
                <a:latin typeface="Arial"/>
                <a:ea typeface="+mn-ea"/>
                <a:cs typeface="Arial"/>
              </a:rPr>
              <a:t>, Nariño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ITERNACIONAL DE PRODUCCION LIMPIA</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PAF-SENA-O-023-2021 – CONSORCIO ECI 2021 </a:t>
            </a:r>
          </a:p>
          <a:p>
            <a:pPr marL="12700" lvl="0">
              <a:spcBef>
                <a:spcPts val="105"/>
              </a:spcBef>
              <a:defRPr/>
            </a:pPr>
            <a:r>
              <a:rPr lang="es-CO" sz="1200">
                <a:solidFill>
                  <a:srgbClr val="4471C4"/>
                </a:solidFill>
                <a:latin typeface="Arial"/>
                <a:cs typeface="Arial"/>
              </a:rPr>
              <a:t>Contratita Interventor PAF-SENA-I-017-2021– INGENIERIA MASTER SAS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8" name="Picture 8">
            <a:extLst>
              <a:ext uri="{FF2B5EF4-FFF2-40B4-BE49-F238E27FC236}">
                <a16:creationId xmlns:a16="http://schemas.microsoft.com/office/drawing/2014/main" id="{55AA8377-6747-5584-50C8-BB29F3AE4B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351" y="1322929"/>
            <a:ext cx="3412273" cy="2558044"/>
          </a:xfrm>
          <a:prstGeom prst="rect">
            <a:avLst/>
          </a:prstGeom>
        </p:spPr>
      </p:pic>
      <p:pic>
        <p:nvPicPr>
          <p:cNvPr id="9" name="Picture 9">
            <a:extLst>
              <a:ext uri="{FF2B5EF4-FFF2-40B4-BE49-F238E27FC236}">
                <a16:creationId xmlns:a16="http://schemas.microsoft.com/office/drawing/2014/main" id="{92BA7C3B-2854-3ECB-5554-64EB860D5B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1888" y="3952758"/>
            <a:ext cx="3458736" cy="2595215"/>
          </a:xfrm>
          <a:prstGeom prst="rect">
            <a:avLst/>
          </a:prstGeom>
        </p:spPr>
      </p:pic>
      <p:sp>
        <p:nvSpPr>
          <p:cNvPr id="10" name="TextBox 9">
            <a:extLst>
              <a:ext uri="{FF2B5EF4-FFF2-40B4-BE49-F238E27FC236}">
                <a16:creationId xmlns:a16="http://schemas.microsoft.com/office/drawing/2014/main" id="{E1E1E94A-EACD-6FFD-1D95-BC979D296190}"/>
              </a:ext>
            </a:extLst>
          </p:cNvPr>
          <p:cNvSpPr txBox="1"/>
          <p:nvPr/>
        </p:nvSpPr>
        <p:spPr>
          <a:xfrm>
            <a:off x="3888058" y="2912327"/>
            <a:ext cx="903250" cy="12772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err="1">
                <a:solidFill>
                  <a:srgbClr val="4472C4"/>
                </a:solidFill>
              </a:rPr>
              <a:t>Impermeabilizado</a:t>
            </a:r>
            <a:r>
              <a:rPr lang="en-US" sz="1100">
                <a:solidFill>
                  <a:srgbClr val="4472C4"/>
                </a:solidFill>
              </a:rPr>
              <a:t> </a:t>
            </a:r>
            <a:r>
              <a:rPr lang="en-US" sz="1100" err="1">
                <a:solidFill>
                  <a:srgbClr val="4472C4"/>
                </a:solidFill>
              </a:rPr>
              <a:t>interno</a:t>
            </a:r>
            <a:r>
              <a:rPr lang="en-US" sz="1100">
                <a:solidFill>
                  <a:srgbClr val="4472C4"/>
                </a:solidFill>
              </a:rPr>
              <a:t> con </a:t>
            </a:r>
            <a:r>
              <a:rPr lang="en-US" sz="1100" err="1">
                <a:solidFill>
                  <a:srgbClr val="4472C4"/>
                </a:solidFill>
              </a:rPr>
              <a:t>mortero</a:t>
            </a:r>
            <a:r>
              <a:rPr lang="en-US" sz="1100">
                <a:solidFill>
                  <a:srgbClr val="4472C4"/>
                </a:solidFill>
              </a:rPr>
              <a:t> Sika 101 </a:t>
            </a:r>
            <a:r>
              <a:rPr lang="en-US" sz="1100" err="1">
                <a:solidFill>
                  <a:srgbClr val="4472C4"/>
                </a:solidFill>
              </a:rPr>
              <a:t>mortero</a:t>
            </a:r>
            <a:r>
              <a:rPr lang="en-US" sz="1100">
                <a:solidFill>
                  <a:srgbClr val="4472C4"/>
                </a:solidFill>
              </a:rPr>
              <a:t> plus</a:t>
            </a:r>
          </a:p>
        </p:txBody>
      </p:sp>
      <p:pic>
        <p:nvPicPr>
          <p:cNvPr id="11" name="Picture 11">
            <a:extLst>
              <a:ext uri="{FF2B5EF4-FFF2-40B4-BE49-F238E27FC236}">
                <a16:creationId xmlns:a16="http://schemas.microsoft.com/office/drawing/2014/main" id="{4D94C947-247D-E44F-8C23-AC743B5E282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71424" y="1093042"/>
            <a:ext cx="3585602" cy="2692240"/>
          </a:xfrm>
          <a:prstGeom prst="rect">
            <a:avLst/>
          </a:prstGeom>
        </p:spPr>
      </p:pic>
      <p:pic>
        <p:nvPicPr>
          <p:cNvPr id="12" name="Picture 12">
            <a:extLst>
              <a:ext uri="{FF2B5EF4-FFF2-40B4-BE49-F238E27FC236}">
                <a16:creationId xmlns:a16="http://schemas.microsoft.com/office/drawing/2014/main" id="{D29B546D-CB72-6A9B-7B0A-72A668BC42C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471424" y="3798337"/>
            <a:ext cx="3585602" cy="2686163"/>
          </a:xfrm>
          <a:prstGeom prst="rect">
            <a:avLst/>
          </a:prstGeom>
        </p:spPr>
      </p:pic>
      <p:sp>
        <p:nvSpPr>
          <p:cNvPr id="13" name="TextBox 12">
            <a:extLst>
              <a:ext uri="{FF2B5EF4-FFF2-40B4-BE49-F238E27FC236}">
                <a16:creationId xmlns:a16="http://schemas.microsoft.com/office/drawing/2014/main" id="{5A355B54-5954-E9CD-9A3D-CE1028DA2A2C}"/>
              </a:ext>
            </a:extLst>
          </p:cNvPr>
          <p:cNvSpPr txBox="1"/>
          <p:nvPr/>
        </p:nvSpPr>
        <p:spPr>
          <a:xfrm>
            <a:off x="10191309" y="1305342"/>
            <a:ext cx="1086274"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err="1">
                <a:solidFill>
                  <a:srgbClr val="4472C4"/>
                </a:solidFill>
              </a:rPr>
              <a:t>Construcción</a:t>
            </a:r>
            <a:r>
              <a:rPr lang="en-US" sz="1100">
                <a:solidFill>
                  <a:srgbClr val="4472C4"/>
                </a:solidFill>
              </a:rPr>
              <a:t> de </a:t>
            </a:r>
            <a:r>
              <a:rPr lang="en-US" sz="1100" err="1">
                <a:solidFill>
                  <a:srgbClr val="4472C4"/>
                </a:solidFill>
              </a:rPr>
              <a:t>filtro</a:t>
            </a:r>
            <a:r>
              <a:rPr lang="en-US" sz="1100">
                <a:solidFill>
                  <a:srgbClr val="4472C4"/>
                </a:solidFill>
              </a:rPr>
              <a:t> </a:t>
            </a:r>
            <a:r>
              <a:rPr lang="en-US" sz="1100" err="1">
                <a:solidFill>
                  <a:srgbClr val="4472C4"/>
                </a:solidFill>
              </a:rPr>
              <a:t>francés</a:t>
            </a:r>
            <a:r>
              <a:rPr lang="en-US" sz="1100">
                <a:solidFill>
                  <a:srgbClr val="4472C4"/>
                </a:solidFill>
              </a:rPr>
              <a:t> , material granular </a:t>
            </a:r>
            <a:r>
              <a:rPr lang="en-US" sz="1100" err="1">
                <a:solidFill>
                  <a:srgbClr val="4472C4"/>
                </a:solidFill>
              </a:rPr>
              <a:t>drenante</a:t>
            </a:r>
            <a:r>
              <a:rPr lang="en-US" sz="1100">
                <a:solidFill>
                  <a:srgbClr val="4472C4"/>
                </a:solidFill>
              </a:rPr>
              <a:t> </a:t>
            </a:r>
            <a:r>
              <a:rPr lang="en-US" sz="1100" err="1">
                <a:solidFill>
                  <a:srgbClr val="4472C4"/>
                </a:solidFill>
              </a:rPr>
              <a:t>en</a:t>
            </a:r>
            <a:r>
              <a:rPr lang="en-US" sz="1100">
                <a:solidFill>
                  <a:srgbClr val="4472C4"/>
                </a:solidFill>
              </a:rPr>
              <a:t> </a:t>
            </a:r>
            <a:r>
              <a:rPr lang="en-US" sz="1100" err="1">
                <a:solidFill>
                  <a:srgbClr val="4472C4"/>
                </a:solidFill>
              </a:rPr>
              <a:t>grava</a:t>
            </a:r>
            <a:r>
              <a:rPr lang="en-US" sz="1100">
                <a:solidFill>
                  <a:srgbClr val="4472C4"/>
                </a:solidFill>
              </a:rPr>
              <a:t> 1/4",  </a:t>
            </a:r>
            <a:r>
              <a:rPr lang="en-US" sz="1100" err="1">
                <a:solidFill>
                  <a:srgbClr val="4472C4"/>
                </a:solidFill>
              </a:rPr>
              <a:t>geotextil</a:t>
            </a:r>
            <a:r>
              <a:rPr lang="en-US" sz="1100">
                <a:solidFill>
                  <a:srgbClr val="4472C4"/>
                </a:solidFill>
              </a:rPr>
              <a:t> no </a:t>
            </a:r>
            <a:r>
              <a:rPr lang="en-US" sz="1100" err="1">
                <a:solidFill>
                  <a:srgbClr val="4472C4"/>
                </a:solidFill>
              </a:rPr>
              <a:t>tejido</a:t>
            </a:r>
            <a:r>
              <a:rPr lang="en-US" sz="1100">
                <a:solidFill>
                  <a:srgbClr val="4472C4"/>
                </a:solidFill>
              </a:rPr>
              <a:t> NT1600, </a:t>
            </a:r>
            <a:r>
              <a:rPr lang="en-US" sz="1100" err="1">
                <a:solidFill>
                  <a:srgbClr val="4472C4"/>
                </a:solidFill>
              </a:rPr>
              <a:t>tubería</a:t>
            </a:r>
            <a:r>
              <a:rPr lang="en-US" sz="1100">
                <a:solidFill>
                  <a:srgbClr val="4472C4"/>
                </a:solidFill>
              </a:rPr>
              <a:t> de </a:t>
            </a:r>
            <a:r>
              <a:rPr lang="en-US" sz="1100" err="1">
                <a:solidFill>
                  <a:srgbClr val="4472C4"/>
                </a:solidFill>
              </a:rPr>
              <a:t>drenaje</a:t>
            </a:r>
            <a:r>
              <a:rPr lang="en-US" sz="1100">
                <a:solidFill>
                  <a:srgbClr val="4472C4"/>
                </a:solidFill>
              </a:rPr>
              <a:t> </a:t>
            </a:r>
            <a:r>
              <a:rPr lang="en-US" sz="1100" err="1">
                <a:solidFill>
                  <a:srgbClr val="4472C4"/>
                </a:solidFill>
              </a:rPr>
              <a:t>corrugada</a:t>
            </a:r>
            <a:endParaRPr lang="en-US" sz="1100" err="1">
              <a:solidFill>
                <a:srgbClr val="4472C4"/>
              </a:solidFill>
              <a:cs typeface="Calibri"/>
            </a:endParaRPr>
          </a:p>
        </p:txBody>
      </p:sp>
      <p:sp>
        <p:nvSpPr>
          <p:cNvPr id="14" name="TextBox 13">
            <a:extLst>
              <a:ext uri="{FF2B5EF4-FFF2-40B4-BE49-F238E27FC236}">
                <a16:creationId xmlns:a16="http://schemas.microsoft.com/office/drawing/2014/main" id="{BABB78E9-D28D-5431-5DAD-2787CE87F389}"/>
              </a:ext>
            </a:extLst>
          </p:cNvPr>
          <p:cNvSpPr txBox="1"/>
          <p:nvPr/>
        </p:nvSpPr>
        <p:spPr>
          <a:xfrm>
            <a:off x="6666643" y="6547973"/>
            <a:ext cx="2743200"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err="1">
                <a:solidFill>
                  <a:srgbClr val="4472C4"/>
                </a:solidFill>
              </a:rPr>
              <a:t>Montaje</a:t>
            </a:r>
            <a:r>
              <a:rPr lang="en-US" sz="1100">
                <a:solidFill>
                  <a:srgbClr val="4472C4"/>
                </a:solidFill>
              </a:rPr>
              <a:t> del </a:t>
            </a:r>
            <a:r>
              <a:rPr lang="en-US" sz="1100" err="1">
                <a:solidFill>
                  <a:srgbClr val="4472C4"/>
                </a:solidFill>
              </a:rPr>
              <a:t>sistema</a:t>
            </a:r>
            <a:r>
              <a:rPr lang="en-US" sz="1100">
                <a:solidFill>
                  <a:srgbClr val="4472C4"/>
                </a:solidFill>
              </a:rPr>
              <a:t> de </a:t>
            </a:r>
            <a:r>
              <a:rPr lang="en-US" sz="1100" err="1">
                <a:solidFill>
                  <a:srgbClr val="4472C4"/>
                </a:solidFill>
              </a:rPr>
              <a:t>bombeo</a:t>
            </a:r>
            <a:r>
              <a:rPr lang="en-US" sz="1100">
                <a:solidFill>
                  <a:srgbClr val="4472C4"/>
                </a:solidFill>
              </a:rPr>
              <a:t>.</a:t>
            </a:r>
          </a:p>
        </p:txBody>
      </p:sp>
    </p:spTree>
    <p:extLst>
      <p:ext uri="{BB962C8B-B14F-4D97-AF65-F5344CB8AC3E}">
        <p14:creationId xmlns:p14="http://schemas.microsoft.com/office/powerpoint/2010/main" val="38637550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26998" y="5896148"/>
            <a:ext cx="11993567" cy="923330"/>
          </a:xfrm>
          <a:prstGeom prst="rect">
            <a:avLst/>
          </a:prstGeom>
        </p:spPr>
        <p:txBody>
          <a:bodyPr wrap="square">
            <a:spAutoFit/>
          </a:bodyPr>
          <a:lstStyle/>
          <a:p>
            <a:pPr defTabSz="914400">
              <a:defRPr/>
            </a:pPr>
            <a:r>
              <a:rPr lang="es-ES" sz="900" b="1">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900" b="1">
              <a:solidFill>
                <a:srgbClr val="002060"/>
              </a:solidFill>
              <a:latin typeface="Helvetica" pitchFamily="2" charset="0"/>
            </a:endParaRPr>
          </a:p>
          <a:p>
            <a:pPr marL="171450" indent="-171450" defTabSz="914400">
              <a:buFont typeface="Arial" panose="020B0604020202020204" pitchFamily="34" charset="0"/>
              <a:buChar char="•"/>
              <a:defRPr/>
            </a:pPr>
            <a:r>
              <a:rPr lang="es-ES" sz="900" b="1">
                <a:solidFill>
                  <a:srgbClr val="002060"/>
                </a:solidFill>
                <a:latin typeface="Helvetica" pitchFamily="2" charset="0"/>
              </a:rPr>
              <a:t>OBRAS  + INTERVENTORIAS DE OBRAS EN PROCESO 	</a:t>
            </a:r>
          </a:p>
          <a:p>
            <a:pPr marL="171450" indent="-171450" defTabSz="914400">
              <a:buFont typeface="Arial" panose="020B0604020202020204" pitchFamily="34" charset="0"/>
              <a:buChar char="•"/>
              <a:defRPr/>
            </a:pPr>
            <a:r>
              <a:rPr lang="es-ES" sz="900" b="1">
                <a:solidFill>
                  <a:srgbClr val="002060"/>
                </a:solidFill>
                <a:latin typeface="Helvetica" pitchFamily="2" charset="0"/>
              </a:rPr>
              <a:t>LICENCIAS DE CONSTRUCCION E IMPUESTOS  </a:t>
            </a:r>
          </a:p>
          <a:p>
            <a:pPr defTabSz="914400">
              <a:defRPr/>
            </a:pPr>
            <a:endParaRPr lang="es-ES" sz="900" b="1">
              <a:solidFill>
                <a:srgbClr val="002060"/>
              </a:solidFill>
              <a:latin typeface="Helvetica" pitchFamily="2" charset="0"/>
            </a:endParaRPr>
          </a:p>
          <a:p>
            <a:pPr defTabSz="914400">
              <a:defRPr/>
            </a:pPr>
            <a:r>
              <a:rPr lang="es-ES" sz="900" b="1">
                <a:solidFill>
                  <a:srgbClr val="002060"/>
                </a:solidFill>
                <a:latin typeface="Helvetica" pitchFamily="2" charset="0"/>
              </a:rPr>
              <a:t>Nota: </a:t>
            </a:r>
            <a:r>
              <a:rPr lang="es-ES" sz="900" b="1">
                <a:solidFill>
                  <a:srgbClr val="00B0F0"/>
                </a:solidFill>
                <a:latin typeface="Helvetica" pitchFamily="2" charset="0"/>
              </a:rPr>
              <a:t>Teniendo en cuenta la posibilidad retiro del proyecto de </a:t>
            </a:r>
            <a:r>
              <a:rPr lang="es-ES" sz="900" b="1" err="1">
                <a:solidFill>
                  <a:srgbClr val="00B0F0"/>
                </a:solidFill>
                <a:latin typeface="Helvetica" pitchFamily="2" charset="0"/>
              </a:rPr>
              <a:t>Giron</a:t>
            </a:r>
            <a:r>
              <a:rPr lang="es-ES" sz="900" b="1">
                <a:solidFill>
                  <a:srgbClr val="00B0F0"/>
                </a:solidFill>
                <a:latin typeface="Helvetica" pitchFamily="2" charset="0"/>
              </a:rPr>
              <a:t> se evidencia la necesidad de reprogramar algunos disponibles respecto de las proyecciones iniciales de obra e Interventoria </a:t>
            </a:r>
            <a:endParaRPr lang="es-ES" sz="900" b="1">
              <a:solidFill>
                <a:srgbClr val="002060"/>
              </a:solidFill>
              <a:latin typeface="Helvetica" pitchFamily="2" charset="0"/>
            </a:endParaRPr>
          </a:p>
        </p:txBody>
      </p:sp>
      <p:graphicFrame>
        <p:nvGraphicFramePr>
          <p:cNvPr id="5" name="Tabla 4">
            <a:extLst>
              <a:ext uri="{FF2B5EF4-FFF2-40B4-BE49-F238E27FC236}">
                <a16:creationId xmlns:a16="http://schemas.microsoft.com/office/drawing/2014/main" id="{C61393B7-8A83-4BCB-8EA0-D839BC59B5FA}"/>
              </a:ext>
            </a:extLst>
          </p:cNvPr>
          <p:cNvGraphicFramePr>
            <a:graphicFrameLocks noGrp="1"/>
          </p:cNvGraphicFramePr>
          <p:nvPr>
            <p:extLst>
              <p:ext uri="{D42A27DB-BD31-4B8C-83A1-F6EECF244321}">
                <p14:modId xmlns:p14="http://schemas.microsoft.com/office/powerpoint/2010/main" val="3412326516"/>
              </p:ext>
            </p:extLst>
          </p:nvPr>
        </p:nvGraphicFramePr>
        <p:xfrm>
          <a:off x="126998" y="1264783"/>
          <a:ext cx="11866565" cy="4625798"/>
        </p:xfrm>
        <a:graphic>
          <a:graphicData uri="http://schemas.openxmlformats.org/drawingml/2006/table">
            <a:tbl>
              <a:tblPr/>
              <a:tblGrid>
                <a:gridCol w="712706">
                  <a:extLst>
                    <a:ext uri="{9D8B030D-6E8A-4147-A177-3AD203B41FA5}">
                      <a16:colId xmlns:a16="http://schemas.microsoft.com/office/drawing/2014/main" val="3358342365"/>
                    </a:ext>
                  </a:extLst>
                </a:gridCol>
                <a:gridCol w="1204474">
                  <a:extLst>
                    <a:ext uri="{9D8B030D-6E8A-4147-A177-3AD203B41FA5}">
                      <a16:colId xmlns:a16="http://schemas.microsoft.com/office/drawing/2014/main" val="2858701586"/>
                    </a:ext>
                  </a:extLst>
                </a:gridCol>
                <a:gridCol w="605801">
                  <a:extLst>
                    <a:ext uri="{9D8B030D-6E8A-4147-A177-3AD203B41FA5}">
                      <a16:colId xmlns:a16="http://schemas.microsoft.com/office/drawing/2014/main" val="506572008"/>
                    </a:ext>
                  </a:extLst>
                </a:gridCol>
                <a:gridCol w="734087">
                  <a:extLst>
                    <a:ext uri="{9D8B030D-6E8A-4147-A177-3AD203B41FA5}">
                      <a16:colId xmlns:a16="http://schemas.microsoft.com/office/drawing/2014/main" val="1014305205"/>
                    </a:ext>
                  </a:extLst>
                </a:gridCol>
                <a:gridCol w="700234">
                  <a:extLst>
                    <a:ext uri="{9D8B030D-6E8A-4147-A177-3AD203B41FA5}">
                      <a16:colId xmlns:a16="http://schemas.microsoft.com/office/drawing/2014/main" val="1214752715"/>
                    </a:ext>
                  </a:extLst>
                </a:gridCol>
                <a:gridCol w="678853">
                  <a:extLst>
                    <a:ext uri="{9D8B030D-6E8A-4147-A177-3AD203B41FA5}">
                      <a16:colId xmlns:a16="http://schemas.microsoft.com/office/drawing/2014/main" val="3889228920"/>
                    </a:ext>
                  </a:extLst>
                </a:gridCol>
                <a:gridCol w="605801">
                  <a:extLst>
                    <a:ext uri="{9D8B030D-6E8A-4147-A177-3AD203B41FA5}">
                      <a16:colId xmlns:a16="http://schemas.microsoft.com/office/drawing/2014/main" val="2409508129"/>
                    </a:ext>
                  </a:extLst>
                </a:gridCol>
                <a:gridCol w="719833">
                  <a:extLst>
                    <a:ext uri="{9D8B030D-6E8A-4147-A177-3AD203B41FA5}">
                      <a16:colId xmlns:a16="http://schemas.microsoft.com/office/drawing/2014/main" val="3144212216"/>
                    </a:ext>
                  </a:extLst>
                </a:gridCol>
                <a:gridCol w="605801">
                  <a:extLst>
                    <a:ext uri="{9D8B030D-6E8A-4147-A177-3AD203B41FA5}">
                      <a16:colId xmlns:a16="http://schemas.microsoft.com/office/drawing/2014/main" val="4145013810"/>
                    </a:ext>
                  </a:extLst>
                </a:gridCol>
                <a:gridCol w="605801">
                  <a:extLst>
                    <a:ext uri="{9D8B030D-6E8A-4147-A177-3AD203B41FA5}">
                      <a16:colId xmlns:a16="http://schemas.microsoft.com/office/drawing/2014/main" val="543658182"/>
                    </a:ext>
                  </a:extLst>
                </a:gridCol>
                <a:gridCol w="605801">
                  <a:extLst>
                    <a:ext uri="{9D8B030D-6E8A-4147-A177-3AD203B41FA5}">
                      <a16:colId xmlns:a16="http://schemas.microsoft.com/office/drawing/2014/main" val="2462596217"/>
                    </a:ext>
                  </a:extLst>
                </a:gridCol>
                <a:gridCol w="605801">
                  <a:extLst>
                    <a:ext uri="{9D8B030D-6E8A-4147-A177-3AD203B41FA5}">
                      <a16:colId xmlns:a16="http://schemas.microsoft.com/office/drawing/2014/main" val="4064952749"/>
                    </a:ext>
                  </a:extLst>
                </a:gridCol>
                <a:gridCol w="605801">
                  <a:extLst>
                    <a:ext uri="{9D8B030D-6E8A-4147-A177-3AD203B41FA5}">
                      <a16:colId xmlns:a16="http://schemas.microsoft.com/office/drawing/2014/main" val="1576339709"/>
                    </a:ext>
                  </a:extLst>
                </a:gridCol>
                <a:gridCol w="563038">
                  <a:extLst>
                    <a:ext uri="{9D8B030D-6E8A-4147-A177-3AD203B41FA5}">
                      <a16:colId xmlns:a16="http://schemas.microsoft.com/office/drawing/2014/main" val="2514616429"/>
                    </a:ext>
                  </a:extLst>
                </a:gridCol>
                <a:gridCol w="486422">
                  <a:extLst>
                    <a:ext uri="{9D8B030D-6E8A-4147-A177-3AD203B41FA5}">
                      <a16:colId xmlns:a16="http://schemas.microsoft.com/office/drawing/2014/main" val="4045746353"/>
                    </a:ext>
                  </a:extLst>
                </a:gridCol>
                <a:gridCol w="605801">
                  <a:extLst>
                    <a:ext uri="{9D8B030D-6E8A-4147-A177-3AD203B41FA5}">
                      <a16:colId xmlns:a16="http://schemas.microsoft.com/office/drawing/2014/main" val="717451282"/>
                    </a:ext>
                  </a:extLst>
                </a:gridCol>
                <a:gridCol w="648563">
                  <a:extLst>
                    <a:ext uri="{9D8B030D-6E8A-4147-A177-3AD203B41FA5}">
                      <a16:colId xmlns:a16="http://schemas.microsoft.com/office/drawing/2014/main" val="758177305"/>
                    </a:ext>
                  </a:extLst>
                </a:gridCol>
                <a:gridCol w="571947">
                  <a:extLst>
                    <a:ext uri="{9D8B030D-6E8A-4147-A177-3AD203B41FA5}">
                      <a16:colId xmlns:a16="http://schemas.microsoft.com/office/drawing/2014/main" val="2063872639"/>
                    </a:ext>
                  </a:extLst>
                </a:gridCol>
              </a:tblGrid>
              <a:tr h="344884">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2864614023"/>
                  </a:ext>
                </a:extLst>
              </a:tr>
              <a:tr h="359663">
                <a:tc>
                  <a:txBody>
                    <a:bodyPr/>
                    <a:lstStyle/>
                    <a:p>
                      <a:pPr algn="l" fontAlgn="ctr"/>
                      <a:r>
                        <a:rPr lang="es-CO" sz="600" b="0" i="0" u="none" strike="noStrike">
                          <a:solidFill>
                            <a:srgbClr val="000000"/>
                          </a:solidFill>
                          <a:effectLst/>
                          <a:latin typeface="Arial" panose="020B0604020202020204" pitchFamily="34" charset="0"/>
                        </a:rPr>
                        <a:t>BOGOTA 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DISEÑO Y METROLOGÍA </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10.351.384.060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642.265.046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8.568.119.014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765.000.000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025813489"/>
                  </a:ext>
                </a:extLst>
              </a:tr>
              <a:tr h="359663">
                <a:tc>
                  <a:txBody>
                    <a:bodyPr/>
                    <a:lstStyle/>
                    <a:p>
                      <a:pPr algn="l" fontAlgn="ctr"/>
                      <a:r>
                        <a:rPr lang="es-CO" sz="600" b="0" i="0" u="none" strike="noStrike">
                          <a:solidFill>
                            <a:srgbClr val="000000"/>
                          </a:solidFill>
                          <a:effectLst/>
                          <a:latin typeface="Arial" panose="020B060402020202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6.791.059.464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422.226.126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6.449.991.974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341.067.490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341.067.490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464632230"/>
                  </a:ext>
                </a:extLst>
              </a:tr>
              <a:tr h="269748">
                <a:tc>
                  <a:txBody>
                    <a:bodyPr/>
                    <a:lstStyle/>
                    <a:p>
                      <a:pPr algn="l" fontAlgn="ctr"/>
                      <a:r>
                        <a:rPr lang="es-CO" sz="600" b="0" i="0" u="none" strike="noStrike">
                          <a:solidFill>
                            <a:srgbClr val="000000"/>
                          </a:solidFill>
                          <a:effectLst/>
                          <a:latin typeface="Arial" panose="020B060402020202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3.471.852.554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B050"/>
                          </a:solidFill>
                          <a:effectLst/>
                          <a:latin typeface="Arial" panose="020B0604020202020204" pitchFamily="34" charset="0"/>
                        </a:rPr>
                        <a:t>    3.076.839.984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136479096"/>
                  </a:ext>
                </a:extLst>
              </a:tr>
              <a:tr h="269748">
                <a:tc>
                  <a:txBody>
                    <a:bodyPr/>
                    <a:lstStyle/>
                    <a:p>
                      <a:pPr algn="l" fontAlgn="ctr"/>
                      <a:r>
                        <a:rPr lang="es-CO" sz="600" b="0" i="0" u="none" strike="noStrike">
                          <a:solidFill>
                            <a:srgbClr val="000000"/>
                          </a:solidFill>
                          <a:effectLst/>
                          <a:latin typeface="Arial" panose="020B060402020202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12.254.653.107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35.125.360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528.004.976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10.771.492.531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955.155.600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11.726.648.131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11.726.648.131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685429979"/>
                  </a:ext>
                </a:extLst>
              </a:tr>
              <a:tr h="269748">
                <a:tc>
                  <a:txBody>
                    <a:bodyPr/>
                    <a:lstStyle/>
                    <a:p>
                      <a:pPr algn="l" fontAlgn="ctr"/>
                      <a:r>
                        <a:rPr lang="es-CO" sz="600" b="0" i="0" u="none" strike="noStrike">
                          <a:solidFill>
                            <a:srgbClr val="000000"/>
                          </a:solidFill>
                          <a:effectLst/>
                          <a:latin typeface="Arial" panose="020B060402020202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4.430.992.514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3.752.952.266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331.282.370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4.458.422.486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-27.429.972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65911"/>
                          </a:solidFill>
                          <a:effectLst/>
                          <a:latin typeface="Arial" panose="020B0604020202020204" pitchFamily="34" charset="0"/>
                        </a:rPr>
                        <a:t>-       27.429.972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76555689"/>
                  </a:ext>
                </a:extLst>
              </a:tr>
              <a:tr h="269748">
                <a:tc>
                  <a:txBody>
                    <a:bodyPr/>
                    <a:lstStyle/>
                    <a:p>
                      <a:pPr algn="l" fontAlgn="ctr"/>
                      <a:r>
                        <a:rPr lang="es-CO" sz="600" b="0" i="0" u="none" strike="noStrike">
                          <a:solidFill>
                            <a:srgbClr val="000000"/>
                          </a:solidFill>
                          <a:effectLst/>
                          <a:latin typeface="Arial" panose="020B060402020202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2.431.385.707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490583784"/>
                  </a:ext>
                </a:extLst>
              </a:tr>
              <a:tr h="359663">
                <a:tc>
                  <a:txBody>
                    <a:bodyPr/>
                    <a:lstStyle/>
                    <a:p>
                      <a:pPr algn="l" fontAlgn="ctr"/>
                      <a:r>
                        <a:rPr lang="es-CO" sz="600" b="0" i="0" u="none" strike="noStrike">
                          <a:solidFill>
                            <a:srgbClr val="000000"/>
                          </a:solidFill>
                          <a:effectLst/>
                          <a:latin typeface="Arial" panose="020B060402020202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 2.107,55 M2 + Mayor Area 1867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128.455.992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579076549"/>
                  </a:ext>
                </a:extLst>
              </a:tr>
              <a:tr h="359663">
                <a:tc>
                  <a:txBody>
                    <a:bodyPr/>
                    <a:lstStyle/>
                    <a:p>
                      <a:pPr algn="l" fontAlgn="ctr"/>
                      <a:r>
                        <a:rPr lang="es-CO" sz="600" b="0" i="0" u="none" strike="noStrike">
                          <a:solidFill>
                            <a:srgbClr val="000000"/>
                          </a:solidFill>
                          <a:effectLst/>
                          <a:latin typeface="Arial" panose="020B060402020202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1.678.344.779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11158411"/>
                  </a:ext>
                </a:extLst>
              </a:tr>
              <a:tr h="179831">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1.642.522.096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582148442"/>
                  </a:ext>
                </a:extLst>
              </a:tr>
              <a:tr h="269748">
                <a:tc>
                  <a:txBody>
                    <a:bodyPr/>
                    <a:lstStyle/>
                    <a:p>
                      <a:pPr algn="l" fontAlgn="ctr"/>
                      <a:r>
                        <a:rPr lang="es-CO" sz="600" b="0" i="0" u="none" strike="noStrike">
                          <a:solidFill>
                            <a:srgbClr val="000000"/>
                          </a:solidFill>
                          <a:effectLst/>
                          <a:latin typeface="Arial" panose="020B060402020202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1.069.662.043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022671736"/>
                  </a:ext>
                </a:extLst>
              </a:tr>
              <a:tr h="359663">
                <a:tc>
                  <a:txBody>
                    <a:bodyPr/>
                    <a:lstStyle/>
                    <a:p>
                      <a:pPr algn="l" fontAlgn="ctr"/>
                      <a:r>
                        <a:rPr lang="es-CO" sz="600" b="0" i="0" u="none" strike="noStrike">
                          <a:solidFill>
                            <a:srgbClr val="000000"/>
                          </a:solidFill>
                          <a:effectLst/>
                          <a:latin typeface="Arial" panose="020B060402020202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2.540.661.647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102332332"/>
                  </a:ext>
                </a:extLst>
              </a:tr>
              <a:tr h="179831">
                <a:tc>
                  <a:txBody>
                    <a:bodyPr/>
                    <a:lstStyle/>
                    <a:p>
                      <a:pPr algn="l" fontAlgn="ctr"/>
                      <a:r>
                        <a:rPr lang="es-CO" sz="600" b="0" i="0" u="none" strike="noStrike">
                          <a:solidFill>
                            <a:srgbClr val="000000"/>
                          </a:solidFill>
                          <a:effectLst/>
                          <a:latin typeface="Arial" panose="020B060402020202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3.012.348.650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2.136.664.444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419.974.750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2.903.152.323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109.196.327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B050"/>
                          </a:solidFill>
                          <a:effectLst/>
                          <a:latin typeface="Arial" panose="020B0604020202020204" pitchFamily="34" charset="0"/>
                        </a:rPr>
                        <a:t>      109.196.327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112883935"/>
                  </a:ext>
                </a:extLst>
              </a:tr>
              <a:tr h="359663">
                <a:tc>
                  <a:txBody>
                    <a:bodyPr/>
                    <a:lstStyle/>
                    <a:p>
                      <a:pPr algn="l" fontAlgn="ctr"/>
                      <a:r>
                        <a:rPr lang="es-CO" sz="600" b="0" i="0" u="none" strike="noStrike">
                          <a:solidFill>
                            <a:srgbClr val="000000"/>
                          </a:solidFill>
                          <a:effectLst/>
                          <a:latin typeface="Arial" panose="020B0604020202020204" pitchFamily="34" charset="0"/>
                        </a:rPr>
                        <a:t>BOGOTA T.Occ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 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2.277.280.886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417.161.317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89460886"/>
                  </a:ext>
                </a:extLst>
              </a:tr>
              <a:tr h="179831">
                <a:tc>
                  <a:txBody>
                    <a:bodyPr/>
                    <a:lstStyle/>
                    <a:p>
                      <a:pPr algn="l" fontAlgn="ctr"/>
                      <a:r>
                        <a:rPr lang="es-CO" sz="600" b="0" i="0" u="none" strike="noStrike">
                          <a:solidFill>
                            <a:srgbClr val="000000"/>
                          </a:solidFill>
                          <a:effectLst/>
                          <a:latin typeface="Arial" panose="020B0604020202020204" pitchFamily="34" charset="0"/>
                        </a:rPr>
                        <a:t>SAN JACINTO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7.883.500.000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7.033.500.000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850.000.000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7459903"/>
                  </a:ext>
                </a:extLst>
              </a:tr>
              <a:tr h="179831">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ctr"/>
                      <a:r>
                        <a:rPr lang="es-CO" sz="600" b="0" i="0" u="none" strike="noStrike">
                          <a:solidFill>
                            <a:srgbClr val="000000"/>
                          </a:solidFill>
                          <a:effectLst/>
                          <a:latin typeface="Arial" panose="020B0604020202020204" pitchFamily="34" charset="0"/>
                        </a:rPr>
                        <a:t>         59.964.103.499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2.931.112.023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19.159.665.017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1.562.667.632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2.371.189.299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209.751.465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26.234.385.435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26.373.111.545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2.570.155.600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829.615.771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417.161.317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40.000.000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30.230.044.233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33.729.718.063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3.499.673.830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89159690"/>
                  </a:ext>
                </a:extLst>
              </a:tr>
            </a:tbl>
          </a:graphicData>
        </a:graphic>
      </p:graphicFrame>
    </p:spTree>
    <p:extLst>
      <p:ext uri="{BB962C8B-B14F-4D97-AF65-F5344CB8AC3E}">
        <p14:creationId xmlns:p14="http://schemas.microsoft.com/office/powerpoint/2010/main" val="2741229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90499" y="5765393"/>
            <a:ext cx="11993567" cy="769441"/>
          </a:xfrm>
          <a:prstGeom prst="rect">
            <a:avLst/>
          </a:prstGeom>
        </p:spPr>
        <p:txBody>
          <a:bodyPr wrap="square">
            <a:spAutoFit/>
          </a:bodyPr>
          <a:lstStyle/>
          <a:p>
            <a:pPr defTabSz="914400">
              <a:defRPr/>
            </a:pPr>
            <a:r>
              <a:rPr lang="es-ES" sz="600" b="1" dirty="0">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600" b="1" dirty="0">
              <a:solidFill>
                <a:srgbClr val="002060"/>
              </a:solidFill>
              <a:latin typeface="Helvetica" pitchFamily="2" charset="0"/>
            </a:endParaRPr>
          </a:p>
          <a:p>
            <a:pPr marL="171450" indent="-171450" defTabSz="914400">
              <a:buFont typeface="Arial" panose="020B0604020202020204" pitchFamily="34" charset="0"/>
              <a:buChar char="•"/>
              <a:defRPr/>
            </a:pPr>
            <a:r>
              <a:rPr lang="es-ES" sz="600" b="1" dirty="0">
                <a:solidFill>
                  <a:srgbClr val="002060"/>
                </a:solidFill>
                <a:latin typeface="Helvetica" pitchFamily="2" charset="0"/>
              </a:rPr>
              <a:t>OBRAS  + INTERVENTORIAS DE OBRAS EN PROCESO 	</a:t>
            </a:r>
          </a:p>
          <a:p>
            <a:pPr marL="171450" indent="-171450" defTabSz="914400">
              <a:buFont typeface="Arial" panose="020B0604020202020204" pitchFamily="34" charset="0"/>
              <a:buChar char="•"/>
              <a:defRPr/>
            </a:pPr>
            <a:r>
              <a:rPr lang="es-ES" sz="600" b="1" dirty="0">
                <a:solidFill>
                  <a:srgbClr val="002060"/>
                </a:solidFill>
                <a:latin typeface="Helvetica" pitchFamily="2" charset="0"/>
              </a:rPr>
              <a:t>LICENCIAS DE CONSTRUCCION E IMPUESTOS  </a:t>
            </a:r>
          </a:p>
          <a:p>
            <a:pPr defTabSz="914400">
              <a:defRPr/>
            </a:pPr>
            <a:endParaRPr lang="es-ES" sz="800" b="1" dirty="0">
              <a:solidFill>
                <a:srgbClr val="002060"/>
              </a:solidFill>
              <a:latin typeface="Helvetica" pitchFamily="2" charset="0"/>
            </a:endParaRPr>
          </a:p>
          <a:p>
            <a:pPr defTabSz="914400">
              <a:defRPr/>
            </a:pPr>
            <a:r>
              <a:rPr lang="es-ES" sz="800" b="1" dirty="0">
                <a:solidFill>
                  <a:srgbClr val="002060"/>
                </a:solidFill>
                <a:latin typeface="Helvetica" pitchFamily="2" charset="0"/>
              </a:rPr>
              <a:t>Nota: </a:t>
            </a:r>
            <a:r>
              <a:rPr lang="es-ES" sz="1200" dirty="0">
                <a:solidFill>
                  <a:srgbClr val="FFFF00"/>
                </a:solidFill>
                <a:highlight>
                  <a:srgbClr val="000080"/>
                </a:highlight>
                <a:latin typeface="Helvetica" pitchFamily="2" charset="0"/>
              </a:rPr>
              <a:t>Se incluye en el presente cuadro los costos que como resultado de la consultoría del proyecto en Cali – Complejo </a:t>
            </a:r>
            <a:r>
              <a:rPr lang="es-ES" sz="1200" dirty="0" err="1">
                <a:solidFill>
                  <a:srgbClr val="FFFF00"/>
                </a:solidFill>
                <a:highlight>
                  <a:srgbClr val="000080"/>
                </a:highlight>
                <a:latin typeface="Helvetica" pitchFamily="2" charset="0"/>
              </a:rPr>
              <a:t>Salomia</a:t>
            </a:r>
            <a:r>
              <a:rPr lang="es-ES" sz="1200" dirty="0">
                <a:solidFill>
                  <a:srgbClr val="FFFF00"/>
                </a:solidFill>
                <a:highlight>
                  <a:srgbClr val="000080"/>
                </a:highlight>
                <a:latin typeface="Helvetica" pitchFamily="2" charset="0"/>
              </a:rPr>
              <a:t> se requieren para la etapa de ejecución de obra </a:t>
            </a:r>
            <a:endParaRPr lang="es-ES" sz="800" dirty="0">
              <a:solidFill>
                <a:srgbClr val="FFFF00"/>
              </a:solidFill>
              <a:highlight>
                <a:srgbClr val="000080"/>
              </a:highlight>
              <a:latin typeface="Helvetica" pitchFamily="2" charset="0"/>
            </a:endParaRPr>
          </a:p>
        </p:txBody>
      </p:sp>
      <p:graphicFrame>
        <p:nvGraphicFramePr>
          <p:cNvPr id="6" name="Tabla 5">
            <a:extLst>
              <a:ext uri="{FF2B5EF4-FFF2-40B4-BE49-F238E27FC236}">
                <a16:creationId xmlns:a16="http://schemas.microsoft.com/office/drawing/2014/main" id="{B6D4FE7B-5293-465F-9BD9-FB1C52DACCFA}"/>
              </a:ext>
            </a:extLst>
          </p:cNvPr>
          <p:cNvGraphicFramePr>
            <a:graphicFrameLocks noGrp="1"/>
          </p:cNvGraphicFramePr>
          <p:nvPr>
            <p:extLst>
              <p:ext uri="{D42A27DB-BD31-4B8C-83A1-F6EECF244321}">
                <p14:modId xmlns:p14="http://schemas.microsoft.com/office/powerpoint/2010/main" val="3947243407"/>
              </p:ext>
            </p:extLst>
          </p:nvPr>
        </p:nvGraphicFramePr>
        <p:xfrm>
          <a:off x="254001" y="1361694"/>
          <a:ext cx="11866564" cy="4534460"/>
        </p:xfrm>
        <a:graphic>
          <a:graphicData uri="http://schemas.openxmlformats.org/drawingml/2006/table">
            <a:tbl>
              <a:tblPr/>
              <a:tblGrid>
                <a:gridCol w="728234">
                  <a:extLst>
                    <a:ext uri="{9D8B030D-6E8A-4147-A177-3AD203B41FA5}">
                      <a16:colId xmlns:a16="http://schemas.microsoft.com/office/drawing/2014/main" val="4116380998"/>
                    </a:ext>
                  </a:extLst>
                </a:gridCol>
                <a:gridCol w="1230715">
                  <a:extLst>
                    <a:ext uri="{9D8B030D-6E8A-4147-A177-3AD203B41FA5}">
                      <a16:colId xmlns:a16="http://schemas.microsoft.com/office/drawing/2014/main" val="1729152417"/>
                    </a:ext>
                  </a:extLst>
                </a:gridCol>
                <a:gridCol w="633563">
                  <a:extLst>
                    <a:ext uri="{9D8B030D-6E8A-4147-A177-3AD203B41FA5}">
                      <a16:colId xmlns:a16="http://schemas.microsoft.com/office/drawing/2014/main" val="518062407"/>
                    </a:ext>
                  </a:extLst>
                </a:gridCol>
                <a:gridCol w="633563">
                  <a:extLst>
                    <a:ext uri="{9D8B030D-6E8A-4147-A177-3AD203B41FA5}">
                      <a16:colId xmlns:a16="http://schemas.microsoft.com/office/drawing/2014/main" val="1548516588"/>
                    </a:ext>
                  </a:extLst>
                </a:gridCol>
                <a:gridCol w="633563">
                  <a:extLst>
                    <a:ext uri="{9D8B030D-6E8A-4147-A177-3AD203B41FA5}">
                      <a16:colId xmlns:a16="http://schemas.microsoft.com/office/drawing/2014/main" val="3715555178"/>
                    </a:ext>
                  </a:extLst>
                </a:gridCol>
                <a:gridCol w="633563">
                  <a:extLst>
                    <a:ext uri="{9D8B030D-6E8A-4147-A177-3AD203B41FA5}">
                      <a16:colId xmlns:a16="http://schemas.microsoft.com/office/drawing/2014/main" val="3997362623"/>
                    </a:ext>
                  </a:extLst>
                </a:gridCol>
                <a:gridCol w="633563">
                  <a:extLst>
                    <a:ext uri="{9D8B030D-6E8A-4147-A177-3AD203B41FA5}">
                      <a16:colId xmlns:a16="http://schemas.microsoft.com/office/drawing/2014/main" val="2197476155"/>
                    </a:ext>
                  </a:extLst>
                </a:gridCol>
                <a:gridCol w="633563">
                  <a:extLst>
                    <a:ext uri="{9D8B030D-6E8A-4147-A177-3AD203B41FA5}">
                      <a16:colId xmlns:a16="http://schemas.microsoft.com/office/drawing/2014/main" val="109603254"/>
                    </a:ext>
                  </a:extLst>
                </a:gridCol>
                <a:gridCol w="633563">
                  <a:extLst>
                    <a:ext uri="{9D8B030D-6E8A-4147-A177-3AD203B41FA5}">
                      <a16:colId xmlns:a16="http://schemas.microsoft.com/office/drawing/2014/main" val="2910764023"/>
                    </a:ext>
                  </a:extLst>
                </a:gridCol>
                <a:gridCol w="633563">
                  <a:extLst>
                    <a:ext uri="{9D8B030D-6E8A-4147-A177-3AD203B41FA5}">
                      <a16:colId xmlns:a16="http://schemas.microsoft.com/office/drawing/2014/main" val="292177614"/>
                    </a:ext>
                  </a:extLst>
                </a:gridCol>
                <a:gridCol w="633563">
                  <a:extLst>
                    <a:ext uri="{9D8B030D-6E8A-4147-A177-3AD203B41FA5}">
                      <a16:colId xmlns:a16="http://schemas.microsoft.com/office/drawing/2014/main" val="2695731877"/>
                    </a:ext>
                  </a:extLst>
                </a:gridCol>
                <a:gridCol w="633563">
                  <a:extLst>
                    <a:ext uri="{9D8B030D-6E8A-4147-A177-3AD203B41FA5}">
                      <a16:colId xmlns:a16="http://schemas.microsoft.com/office/drawing/2014/main" val="741917964"/>
                    </a:ext>
                  </a:extLst>
                </a:gridCol>
                <a:gridCol w="633563">
                  <a:extLst>
                    <a:ext uri="{9D8B030D-6E8A-4147-A177-3AD203B41FA5}">
                      <a16:colId xmlns:a16="http://schemas.microsoft.com/office/drawing/2014/main" val="2028378831"/>
                    </a:ext>
                  </a:extLst>
                </a:gridCol>
                <a:gridCol w="575304">
                  <a:extLst>
                    <a:ext uri="{9D8B030D-6E8A-4147-A177-3AD203B41FA5}">
                      <a16:colId xmlns:a16="http://schemas.microsoft.com/office/drawing/2014/main" val="2799491359"/>
                    </a:ext>
                  </a:extLst>
                </a:gridCol>
                <a:gridCol w="497019">
                  <a:extLst>
                    <a:ext uri="{9D8B030D-6E8A-4147-A177-3AD203B41FA5}">
                      <a16:colId xmlns:a16="http://schemas.microsoft.com/office/drawing/2014/main" val="510426578"/>
                    </a:ext>
                  </a:extLst>
                </a:gridCol>
                <a:gridCol w="618999">
                  <a:extLst>
                    <a:ext uri="{9D8B030D-6E8A-4147-A177-3AD203B41FA5}">
                      <a16:colId xmlns:a16="http://schemas.microsoft.com/office/drawing/2014/main" val="1619483611"/>
                    </a:ext>
                  </a:extLst>
                </a:gridCol>
                <a:gridCol w="662692">
                  <a:extLst>
                    <a:ext uri="{9D8B030D-6E8A-4147-A177-3AD203B41FA5}">
                      <a16:colId xmlns:a16="http://schemas.microsoft.com/office/drawing/2014/main" val="3790115775"/>
                    </a:ext>
                  </a:extLst>
                </a:gridCol>
                <a:gridCol w="584408">
                  <a:extLst>
                    <a:ext uri="{9D8B030D-6E8A-4147-A177-3AD203B41FA5}">
                      <a16:colId xmlns:a16="http://schemas.microsoft.com/office/drawing/2014/main" val="232965111"/>
                    </a:ext>
                  </a:extLst>
                </a:gridCol>
              </a:tblGrid>
              <a:tr h="366315">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1706616865"/>
                  </a:ext>
                </a:extLst>
              </a:tr>
              <a:tr h="402459">
                <a:tc>
                  <a:txBody>
                    <a:bodyPr/>
                    <a:lstStyle/>
                    <a:p>
                      <a:pPr algn="l" fontAlgn="ctr"/>
                      <a:r>
                        <a:rPr lang="es-CO" sz="600" b="0" i="0" u="none" strike="noStrike">
                          <a:solidFill>
                            <a:srgbClr val="000000"/>
                          </a:solidFill>
                          <a:effectLst/>
                          <a:latin typeface="Arial" panose="020B0604020202020204" pitchFamily="34" charset="0"/>
                        </a:rPr>
                        <a:t>BOGOTA T.Or</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dirty="0">
                          <a:solidFill>
                            <a:srgbClr val="000000"/>
                          </a:solidFill>
                          <a:effectLst/>
                          <a:latin typeface="Arial" panose="020B0604020202020204" pitchFamily="34" charset="0"/>
                        </a:rPr>
                        <a:t>CENTRO DE DISEÑO Y METROLOGÍA </a:t>
                      </a:r>
                      <a:br>
                        <a:rPr lang="es-MX" sz="600" b="0" i="0" u="none" strike="noStrike" dirty="0">
                          <a:solidFill>
                            <a:srgbClr val="000000"/>
                          </a:solidFill>
                          <a:effectLst/>
                          <a:latin typeface="Arial" panose="020B0604020202020204" pitchFamily="34" charset="0"/>
                        </a:rPr>
                      </a:br>
                      <a:r>
                        <a:rPr lang="es-MX" sz="600" b="0" i="0" u="none" strike="noStrike" dirty="0">
                          <a:solidFill>
                            <a:srgbClr val="000000"/>
                          </a:solidFill>
                          <a:effectLst/>
                          <a:latin typeface="Arial" panose="020B0604020202020204" pitchFamily="34" charset="0"/>
                        </a:rPr>
                        <a:t>- COMPLEJO PALOQUEMAO, Torre Oriental</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10.351.384.060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642.265.046</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8.568.119.014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765.000.000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r" fontAlgn="ctr"/>
                      <a:r>
                        <a:rPr lang="es-CO" sz="600" b="0" i="0" u="none" strike="noStrike">
                          <a:solidFill>
                            <a:srgbClr val="C00000"/>
                          </a:solidFill>
                          <a:effectLst/>
                          <a:latin typeface="Arial" panose="020B0604020202020204" pitchFamily="34" charset="0"/>
                        </a:rPr>
                        <a:t>-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50910209"/>
                  </a:ext>
                </a:extLst>
              </a:tr>
              <a:tr h="402459">
                <a:tc>
                  <a:txBody>
                    <a:bodyPr/>
                    <a:lstStyle/>
                    <a:p>
                      <a:pPr algn="l" fontAlgn="ctr"/>
                      <a:r>
                        <a:rPr lang="es-CO" sz="600" b="0" i="0" u="none" strike="noStrike">
                          <a:solidFill>
                            <a:srgbClr val="000000"/>
                          </a:solidFill>
                          <a:effectLst/>
                          <a:latin typeface="Arial" panose="020B0604020202020204" pitchFamily="34" charset="0"/>
                        </a:rPr>
                        <a:t>CALDAS</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6.791.059.464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422.226.126</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6.449.991.974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341.067.490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341.067.490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317687163"/>
                  </a:ext>
                </a:extLst>
              </a:tr>
              <a:tr h="309022">
                <a:tc>
                  <a:txBody>
                    <a:bodyPr/>
                    <a:lstStyle/>
                    <a:p>
                      <a:pPr algn="l" fontAlgn="ctr"/>
                      <a:r>
                        <a:rPr lang="es-CO" sz="600" b="0" i="0" u="none" strike="noStrike">
                          <a:solidFill>
                            <a:srgbClr val="000000"/>
                          </a:solidFill>
                          <a:effectLst/>
                          <a:latin typeface="Arial" panose="020B0604020202020204" pitchFamily="34" charset="0"/>
                        </a:rPr>
                        <a:t>GIRON</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3.471.852.554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r" fontAlgn="ctr"/>
                      <a:r>
                        <a:rPr lang="es-CO" sz="600" b="0" i="0" u="none" strike="noStrike">
                          <a:solidFill>
                            <a:srgbClr val="00B050"/>
                          </a:solidFill>
                          <a:effectLst/>
                          <a:latin typeface="Arial" panose="020B0604020202020204" pitchFamily="34" charset="0"/>
                        </a:rPr>
                        <a:t>3.076.839.984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199405737"/>
                  </a:ext>
                </a:extLst>
              </a:tr>
              <a:tr h="309022">
                <a:tc>
                  <a:txBody>
                    <a:bodyPr/>
                    <a:lstStyle/>
                    <a:p>
                      <a:pPr algn="l" fontAlgn="ctr"/>
                      <a:r>
                        <a:rPr lang="es-CO" sz="600" b="0" i="0" u="none" strike="noStrike">
                          <a:solidFill>
                            <a:srgbClr val="000000"/>
                          </a:solidFill>
                          <a:effectLst/>
                          <a:latin typeface="Arial" panose="020B0604020202020204" pitchFamily="34" charset="0"/>
                        </a:rPr>
                        <a:t>CALI</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12.254.653.107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35.125.360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528.004.976</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11.948.887.955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946.411.910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12.895.299.865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11.726.648.131</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r" fontAlgn="ctr"/>
                      <a:r>
                        <a:rPr lang="es-CO" sz="600" b="0" i="0" u="none" strike="noStrike">
                          <a:solidFill>
                            <a:srgbClr val="000000"/>
                          </a:solidFill>
                          <a:effectLst/>
                          <a:latin typeface="Arial" panose="020B0604020202020204" pitchFamily="34" charset="0"/>
                        </a:rPr>
                        <a:t>-1.168.651.734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05351821"/>
                  </a:ext>
                </a:extLst>
              </a:tr>
              <a:tr h="309022">
                <a:tc>
                  <a:txBody>
                    <a:bodyPr/>
                    <a:lstStyle/>
                    <a:p>
                      <a:pPr algn="l" fontAlgn="ctr"/>
                      <a:r>
                        <a:rPr lang="es-CO" sz="600" b="0" i="0" u="none" strike="noStrike">
                          <a:solidFill>
                            <a:srgbClr val="000000"/>
                          </a:solidFill>
                          <a:effectLst/>
                          <a:latin typeface="Arial" panose="020B0604020202020204" pitchFamily="34" charset="0"/>
                        </a:rPr>
                        <a:t>PASTO</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4.430.992.514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3.752.952.266</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331.282.370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4.458.422.486</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-27.429.972</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65911"/>
                          </a:solidFill>
                          <a:effectLst/>
                          <a:latin typeface="Arial" panose="020B0604020202020204" pitchFamily="34" charset="0"/>
                        </a:rPr>
                        <a:t>-27.429.972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47468105"/>
                  </a:ext>
                </a:extLst>
              </a:tr>
              <a:tr h="215585">
                <a:tc>
                  <a:txBody>
                    <a:bodyPr/>
                    <a:lstStyle/>
                    <a:p>
                      <a:pPr algn="l" fontAlgn="ctr"/>
                      <a:r>
                        <a:rPr lang="es-CO" sz="600" b="0" i="0" u="none" strike="noStrike">
                          <a:solidFill>
                            <a:srgbClr val="000000"/>
                          </a:solidFill>
                          <a:effectLst/>
                          <a:latin typeface="Arial" panose="020B0604020202020204" pitchFamily="34" charset="0"/>
                        </a:rPr>
                        <a:t>ESPINAL</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2.431.385.707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510339247"/>
                  </a:ext>
                </a:extLst>
              </a:tr>
              <a:tr h="309022">
                <a:tc>
                  <a:txBody>
                    <a:bodyPr/>
                    <a:lstStyle/>
                    <a:p>
                      <a:pPr algn="l" fontAlgn="ctr"/>
                      <a:r>
                        <a:rPr lang="es-CO" sz="600" b="0" i="0" u="none" strike="noStrike">
                          <a:solidFill>
                            <a:srgbClr val="000000"/>
                          </a:solidFill>
                          <a:effectLst/>
                          <a:latin typeface="Arial" panose="020B0604020202020204" pitchFamily="34" charset="0"/>
                        </a:rPr>
                        <a:t>POPAYAN</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2.107,55 M2 + Mayor Area 1867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 128.455.992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dirty="0">
                          <a:solidFill>
                            <a:srgbClr val="00B050"/>
                          </a:solidFill>
                          <a:effectLst/>
                          <a:latin typeface="Arial" panose="020B0604020202020204" pitchFamily="34" charset="0"/>
                        </a:rPr>
                        <a:t>-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32893154"/>
                  </a:ext>
                </a:extLst>
              </a:tr>
              <a:tr h="309022">
                <a:tc>
                  <a:txBody>
                    <a:bodyPr/>
                    <a:lstStyle/>
                    <a:p>
                      <a:pPr algn="l" fontAlgn="ctr"/>
                      <a:r>
                        <a:rPr lang="es-CO" sz="600" b="0" i="0" u="none" strike="noStrike">
                          <a:solidFill>
                            <a:srgbClr val="000000"/>
                          </a:solidFill>
                          <a:effectLst/>
                          <a:latin typeface="Arial" panose="020B0604020202020204" pitchFamily="34" charset="0"/>
                        </a:rPr>
                        <a:t>MONTERIA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1.678.344.779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030066684"/>
                  </a:ext>
                </a:extLst>
              </a:tr>
              <a:tr h="215585">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1.642.522.096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992465130"/>
                  </a:ext>
                </a:extLst>
              </a:tr>
              <a:tr h="309022">
                <a:tc>
                  <a:txBody>
                    <a:bodyPr/>
                    <a:lstStyle/>
                    <a:p>
                      <a:pPr algn="l" fontAlgn="ctr"/>
                      <a:r>
                        <a:rPr lang="es-CO" sz="600" b="0" i="0" u="none" strike="noStrike">
                          <a:solidFill>
                            <a:srgbClr val="000000"/>
                          </a:solidFill>
                          <a:effectLst/>
                          <a:latin typeface="Arial" panose="020B0604020202020204" pitchFamily="34" charset="0"/>
                        </a:rPr>
                        <a:t>ARMENIA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1.069.662.043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742970675"/>
                  </a:ext>
                </a:extLst>
              </a:tr>
              <a:tr h="215585">
                <a:tc>
                  <a:txBody>
                    <a:bodyPr/>
                    <a:lstStyle/>
                    <a:p>
                      <a:pPr algn="l" fontAlgn="ctr"/>
                      <a:r>
                        <a:rPr lang="es-CO" sz="600" b="0" i="0" u="none" strike="noStrike">
                          <a:solidFill>
                            <a:srgbClr val="000000"/>
                          </a:solidFill>
                          <a:effectLst/>
                          <a:latin typeface="Arial" panose="020B0604020202020204" pitchFamily="34" charset="0"/>
                        </a:rPr>
                        <a:t>MOSQUERA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2.540.661.647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0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540893881"/>
                  </a:ext>
                </a:extLst>
              </a:tr>
              <a:tr h="215585">
                <a:tc>
                  <a:txBody>
                    <a:bodyPr/>
                    <a:lstStyle/>
                    <a:p>
                      <a:pPr algn="l" fontAlgn="ctr"/>
                      <a:r>
                        <a:rPr lang="es-CO" sz="600" b="0" i="0" u="none" strike="noStrike">
                          <a:solidFill>
                            <a:srgbClr val="000000"/>
                          </a:solidFill>
                          <a:effectLst/>
                          <a:latin typeface="Arial" panose="020B0604020202020204" pitchFamily="34" charset="0"/>
                        </a:rPr>
                        <a:t>VILLAVICENCIO</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3.012.348.650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2.136.664.444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419.974.750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2.903.152.323</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109.196.327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r" fontAlgn="ctr"/>
                      <a:r>
                        <a:rPr lang="es-CO" sz="600" b="0" i="0" u="none" strike="noStrike">
                          <a:solidFill>
                            <a:srgbClr val="00B050"/>
                          </a:solidFill>
                          <a:effectLst/>
                          <a:latin typeface="Arial" panose="020B0604020202020204" pitchFamily="34" charset="0"/>
                        </a:rPr>
                        <a:t>109.196.327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137669335"/>
                  </a:ext>
                </a:extLst>
              </a:tr>
              <a:tr h="309022">
                <a:tc>
                  <a:txBody>
                    <a:bodyPr/>
                    <a:lstStyle/>
                    <a:p>
                      <a:pPr algn="l" fontAlgn="ctr"/>
                      <a:r>
                        <a:rPr lang="es-CO" sz="600" b="0" i="0" u="none" strike="noStrike">
                          <a:solidFill>
                            <a:srgbClr val="000000"/>
                          </a:solidFill>
                          <a:effectLst/>
                          <a:latin typeface="Arial" panose="020B0604020202020204" pitchFamily="34" charset="0"/>
                        </a:rPr>
                        <a:t>BOGOTA T.Occ</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 2.277.280.886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417.161.317</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910.777.088</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086812169"/>
                  </a:ext>
                </a:extLst>
              </a:tr>
              <a:tr h="215585">
                <a:tc>
                  <a:txBody>
                    <a:bodyPr/>
                    <a:lstStyle/>
                    <a:p>
                      <a:pPr algn="l" fontAlgn="ctr"/>
                      <a:r>
                        <a:rPr lang="es-CO" sz="600" b="0" i="0" u="none" strike="noStrike">
                          <a:solidFill>
                            <a:srgbClr val="000000"/>
                          </a:solidFill>
                          <a:effectLst/>
                          <a:latin typeface="Arial" panose="020B0604020202020204" pitchFamily="34" charset="0"/>
                        </a:rPr>
                        <a:t>SAN JACINTO</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7.883.500.000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7.033.500.000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850.000.000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7.883.500.000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34050499"/>
                  </a:ext>
                </a:extLst>
              </a:tr>
              <a:tr h="122148">
                <a:tc>
                  <a:txBody>
                    <a:bodyPr/>
                    <a:lstStyle/>
                    <a:p>
                      <a:pPr algn="l" fontAlgn="b"/>
                      <a:endParaRPr lang="es-CO" sz="600" b="0" i="0" u="none" strike="noStrike">
                        <a:solidFill>
                          <a:srgbClr val="000000"/>
                        </a:solidFill>
                        <a:effectLst/>
                        <a:latin typeface="Calibri" panose="020F0502020204030204" pitchFamily="34" charset="0"/>
                      </a:endParaRPr>
                    </a:p>
                  </a:txBody>
                  <a:tcPr marL="4844" marR="4844" marT="4844" marB="23253"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4844" marR="4844" marT="4844" marB="23253"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dirty="0">
                        <a:solidFill>
                          <a:srgbClr val="000000"/>
                        </a:solidFill>
                        <a:effectLst/>
                        <a:latin typeface="Calibri" panose="020F0502020204030204" pitchFamily="34" charset="0"/>
                      </a:endParaRPr>
                    </a:p>
                  </a:txBody>
                  <a:tcPr marL="4844" marR="4844" marT="4844" marB="23253"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r" fontAlgn="ctr"/>
                      <a:r>
                        <a:rPr lang="es-CO" sz="600" b="0" i="0" u="none" strike="noStrike">
                          <a:solidFill>
                            <a:srgbClr val="000000"/>
                          </a:solidFill>
                          <a:effectLst/>
                          <a:latin typeface="Arial" panose="020B0604020202020204" pitchFamily="34" charset="0"/>
                        </a:rPr>
                        <a:t> 59.964.103.499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2.931.112.023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19.159.665.017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1.562.667.632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2.371.189.299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209.751.465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26.234.385.435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27.550.506.969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2.561.411.910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829.615.771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417.161.317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40.000.000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31.398.695.967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33.729.718.063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dirty="0">
                          <a:solidFill>
                            <a:srgbClr val="000000"/>
                          </a:solidFill>
                          <a:effectLst/>
                          <a:latin typeface="Arial" panose="020B0604020202020204" pitchFamily="34" charset="0"/>
                        </a:rPr>
                        <a:t> 2.331.022.096 </a:t>
                      </a:r>
                    </a:p>
                  </a:txBody>
                  <a:tcPr marL="4844" marR="4844" marT="4844" marB="23253"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01459050"/>
                  </a:ext>
                </a:extLst>
              </a:tr>
            </a:tbl>
          </a:graphicData>
        </a:graphic>
      </p:graphicFrame>
    </p:spTree>
    <p:extLst>
      <p:ext uri="{BB962C8B-B14F-4D97-AF65-F5344CB8AC3E}">
        <p14:creationId xmlns:p14="http://schemas.microsoft.com/office/powerpoint/2010/main" val="13416428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B591-A4B1-45D8-B1AF-526E5DA82452}"/>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Índices de Intervención Presupuesto </a:t>
            </a:r>
          </a:p>
        </p:txBody>
      </p:sp>
      <p:sp>
        <p:nvSpPr>
          <p:cNvPr id="3" name="Rectángulo 2">
            <a:extLst>
              <a:ext uri="{FF2B5EF4-FFF2-40B4-BE49-F238E27FC236}">
                <a16:creationId xmlns:a16="http://schemas.microsoft.com/office/drawing/2014/main" id="{14F68E35-A97B-4A93-997C-0E7B4C9D1E49}"/>
              </a:ext>
            </a:extLst>
          </p:cNvPr>
          <p:cNvSpPr/>
          <p:nvPr/>
        </p:nvSpPr>
        <p:spPr>
          <a:xfrm>
            <a:off x="818720" y="6084039"/>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asignación de recursos por proyecto emitidos por SENA – Condiciones Actualizadas </a:t>
            </a:r>
            <a:endParaRPr lang="es-ES" sz="1600">
              <a:solidFill>
                <a:prstClr val="white">
                  <a:lumMod val="50000"/>
                </a:prstClr>
              </a:solidFill>
              <a:latin typeface="Helvetica" pitchFamily="2" charset="0"/>
              <a:cs typeface="BigNoodleTitling"/>
            </a:endParaRPr>
          </a:p>
        </p:txBody>
      </p:sp>
      <p:pic>
        <p:nvPicPr>
          <p:cNvPr id="5" name="Imagen 4">
            <a:extLst>
              <a:ext uri="{FF2B5EF4-FFF2-40B4-BE49-F238E27FC236}">
                <a16:creationId xmlns:a16="http://schemas.microsoft.com/office/drawing/2014/main" id="{B92A99F2-F2C0-4D73-B3E5-B1ED099E26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4722" y="1547775"/>
            <a:ext cx="10742556" cy="3762449"/>
          </a:xfrm>
          <a:prstGeom prst="rect">
            <a:avLst/>
          </a:prstGeom>
        </p:spPr>
      </p:pic>
    </p:spTree>
    <p:extLst>
      <p:ext uri="{BB962C8B-B14F-4D97-AF65-F5344CB8AC3E}">
        <p14:creationId xmlns:p14="http://schemas.microsoft.com/office/powerpoint/2010/main" val="18504997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958F3D9-9AB0-41D8-899A-85B8902711E7}"/>
              </a:ext>
            </a:extLst>
          </p:cNvPr>
          <p:cNvSpPr/>
          <p:nvPr/>
        </p:nvSpPr>
        <p:spPr>
          <a:xfrm>
            <a:off x="320224" y="6304147"/>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proyectos priorizados por SENA – Avance de Ejecución condiciones Actualizadas </a:t>
            </a:r>
            <a:endParaRPr lang="es-ES" sz="1600">
              <a:solidFill>
                <a:prstClr val="white">
                  <a:lumMod val="50000"/>
                </a:prstClr>
              </a:solidFill>
              <a:latin typeface="Helvetica" pitchFamily="2" charset="0"/>
              <a:cs typeface="BigNoodleTitling"/>
            </a:endParaRPr>
          </a:p>
        </p:txBody>
      </p:sp>
      <p:graphicFrame>
        <p:nvGraphicFramePr>
          <p:cNvPr id="4" name="Tabla 3">
            <a:extLst>
              <a:ext uri="{FF2B5EF4-FFF2-40B4-BE49-F238E27FC236}">
                <a16:creationId xmlns:a16="http://schemas.microsoft.com/office/drawing/2014/main" id="{BE946CF0-BB8B-4913-AC02-F9FCBDDD33EF}"/>
              </a:ext>
            </a:extLst>
          </p:cNvPr>
          <p:cNvGraphicFramePr>
            <a:graphicFrameLocks noGrp="1"/>
          </p:cNvGraphicFramePr>
          <p:nvPr>
            <p:extLst>
              <p:ext uri="{D42A27DB-BD31-4B8C-83A1-F6EECF244321}">
                <p14:modId xmlns:p14="http://schemas.microsoft.com/office/powerpoint/2010/main" val="2405762437"/>
              </p:ext>
            </p:extLst>
          </p:nvPr>
        </p:nvGraphicFramePr>
        <p:xfrm>
          <a:off x="391652" y="1440173"/>
          <a:ext cx="11622611" cy="4547677"/>
        </p:xfrm>
        <a:graphic>
          <a:graphicData uri="http://schemas.openxmlformats.org/drawingml/2006/table">
            <a:tbl>
              <a:tblPr/>
              <a:tblGrid>
                <a:gridCol w="639125">
                  <a:extLst>
                    <a:ext uri="{9D8B030D-6E8A-4147-A177-3AD203B41FA5}">
                      <a16:colId xmlns:a16="http://schemas.microsoft.com/office/drawing/2014/main" val="2544991426"/>
                    </a:ext>
                  </a:extLst>
                </a:gridCol>
                <a:gridCol w="1971216">
                  <a:extLst>
                    <a:ext uri="{9D8B030D-6E8A-4147-A177-3AD203B41FA5}">
                      <a16:colId xmlns:a16="http://schemas.microsoft.com/office/drawing/2014/main" val="3934706192"/>
                    </a:ext>
                  </a:extLst>
                </a:gridCol>
                <a:gridCol w="655607">
                  <a:extLst>
                    <a:ext uri="{9D8B030D-6E8A-4147-A177-3AD203B41FA5}">
                      <a16:colId xmlns:a16="http://schemas.microsoft.com/office/drawing/2014/main" val="2452513778"/>
                    </a:ext>
                  </a:extLst>
                </a:gridCol>
                <a:gridCol w="595223">
                  <a:extLst>
                    <a:ext uri="{9D8B030D-6E8A-4147-A177-3AD203B41FA5}">
                      <a16:colId xmlns:a16="http://schemas.microsoft.com/office/drawing/2014/main" val="33204008"/>
                    </a:ext>
                  </a:extLst>
                </a:gridCol>
                <a:gridCol w="603849">
                  <a:extLst>
                    <a:ext uri="{9D8B030D-6E8A-4147-A177-3AD203B41FA5}">
                      <a16:colId xmlns:a16="http://schemas.microsoft.com/office/drawing/2014/main" val="4001570392"/>
                    </a:ext>
                  </a:extLst>
                </a:gridCol>
                <a:gridCol w="569343">
                  <a:extLst>
                    <a:ext uri="{9D8B030D-6E8A-4147-A177-3AD203B41FA5}">
                      <a16:colId xmlns:a16="http://schemas.microsoft.com/office/drawing/2014/main" val="1443929644"/>
                    </a:ext>
                  </a:extLst>
                </a:gridCol>
                <a:gridCol w="526211">
                  <a:extLst>
                    <a:ext uri="{9D8B030D-6E8A-4147-A177-3AD203B41FA5}">
                      <a16:colId xmlns:a16="http://schemas.microsoft.com/office/drawing/2014/main" val="1958757223"/>
                    </a:ext>
                  </a:extLst>
                </a:gridCol>
                <a:gridCol w="558459">
                  <a:extLst>
                    <a:ext uri="{9D8B030D-6E8A-4147-A177-3AD203B41FA5}">
                      <a16:colId xmlns:a16="http://schemas.microsoft.com/office/drawing/2014/main" val="3464519057"/>
                    </a:ext>
                  </a:extLst>
                </a:gridCol>
                <a:gridCol w="502591">
                  <a:extLst>
                    <a:ext uri="{9D8B030D-6E8A-4147-A177-3AD203B41FA5}">
                      <a16:colId xmlns:a16="http://schemas.microsoft.com/office/drawing/2014/main" val="778503149"/>
                    </a:ext>
                  </a:extLst>
                </a:gridCol>
                <a:gridCol w="499494">
                  <a:extLst>
                    <a:ext uri="{9D8B030D-6E8A-4147-A177-3AD203B41FA5}">
                      <a16:colId xmlns:a16="http://schemas.microsoft.com/office/drawing/2014/main" val="895100739"/>
                    </a:ext>
                  </a:extLst>
                </a:gridCol>
                <a:gridCol w="475290">
                  <a:extLst>
                    <a:ext uri="{9D8B030D-6E8A-4147-A177-3AD203B41FA5}">
                      <a16:colId xmlns:a16="http://schemas.microsoft.com/office/drawing/2014/main" val="143301492"/>
                    </a:ext>
                  </a:extLst>
                </a:gridCol>
                <a:gridCol w="379563">
                  <a:extLst>
                    <a:ext uri="{9D8B030D-6E8A-4147-A177-3AD203B41FA5}">
                      <a16:colId xmlns:a16="http://schemas.microsoft.com/office/drawing/2014/main" val="2593663529"/>
                    </a:ext>
                  </a:extLst>
                </a:gridCol>
                <a:gridCol w="491705">
                  <a:extLst>
                    <a:ext uri="{9D8B030D-6E8A-4147-A177-3AD203B41FA5}">
                      <a16:colId xmlns:a16="http://schemas.microsoft.com/office/drawing/2014/main" val="1809451175"/>
                    </a:ext>
                  </a:extLst>
                </a:gridCol>
                <a:gridCol w="3154935">
                  <a:extLst>
                    <a:ext uri="{9D8B030D-6E8A-4147-A177-3AD203B41FA5}">
                      <a16:colId xmlns:a16="http://schemas.microsoft.com/office/drawing/2014/main" val="2272343466"/>
                    </a:ext>
                  </a:extLst>
                </a:gridCol>
              </a:tblGrid>
              <a:tr h="532423">
                <a:tc>
                  <a:txBody>
                    <a:bodyPr/>
                    <a:lstStyle/>
                    <a:p>
                      <a:pPr algn="ctr" fontAlgn="ctr"/>
                      <a:r>
                        <a:rPr lang="es-CO" sz="800" b="1" i="0" u="none" strike="noStrike">
                          <a:solidFill>
                            <a:srgbClr val="FFFFFF"/>
                          </a:solidFill>
                          <a:effectLst/>
                          <a:latin typeface="Calibri"/>
                        </a:rPr>
                        <a:t>MUNICIPIO </a:t>
                      </a:r>
                      <a:endParaRPr lang="es-CO" sz="800" b="1" i="0" u="none" strike="noStrike">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a:rPr>
                        <a:t>PROYECTO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a:rPr>
                        <a:t>ESTADO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a:rPr>
                        <a:t> INICIO </a:t>
                      </a:r>
                      <a:br>
                        <a:rPr lang="es-CO" sz="800" b="1" i="0" u="none" strike="noStrike">
                          <a:solidFill>
                            <a:srgbClr val="FFFFFF"/>
                          </a:solidFill>
                          <a:effectLst/>
                          <a:latin typeface="Calibri"/>
                        </a:rPr>
                      </a:br>
                      <a:r>
                        <a:rPr lang="es-CO" sz="800" b="1" i="0" u="none" strike="noStrike">
                          <a:solidFill>
                            <a:srgbClr val="FFFFFF"/>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a:rPr>
                        <a:t>% Programado Etapa 1 </a:t>
                      </a:r>
                      <a:endParaRPr lang="es-CO" sz="800" b="1" i="0" u="none" strike="noStrike">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a:rPr>
                        <a:t>% Ejecutado Etapa 1 </a:t>
                      </a:r>
                      <a:endParaRPr lang="es-CO" sz="800" b="1" i="0" u="none" strike="noStrike">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a:rPr>
                        <a:t>% Atraso Etapa 1 </a:t>
                      </a:r>
                      <a:endParaRPr lang="es-CO" sz="800" b="1" i="0" u="none" strike="noStrike">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a:rPr>
                        <a:t>FIN</a:t>
                      </a:r>
                      <a:br>
                        <a:rPr lang="es-CO" sz="800" b="1" i="0" u="none" strike="noStrike">
                          <a:solidFill>
                            <a:srgbClr val="FFFFFF"/>
                          </a:solidFill>
                          <a:effectLst/>
                          <a:latin typeface="Calibri"/>
                        </a:rPr>
                      </a:br>
                      <a:r>
                        <a:rPr lang="es-CO" sz="800" b="1" i="0" u="none" strike="noStrike">
                          <a:solidFill>
                            <a:srgbClr val="FFFFFF"/>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a:rPr>
                        <a:t> INICIO </a:t>
                      </a:r>
                      <a:br>
                        <a:rPr lang="es-CO" sz="800" b="1" i="0" u="none" strike="noStrike">
                          <a:solidFill>
                            <a:srgbClr val="FFFFFF"/>
                          </a:solidFill>
                          <a:effectLst/>
                          <a:latin typeface="Calibri"/>
                        </a:rPr>
                      </a:br>
                      <a:r>
                        <a:rPr lang="es-CO" sz="800" b="1" i="0" u="none" strike="noStrike">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a:rPr>
                        <a:t>% Programado </a:t>
                      </a:r>
                      <a:br>
                        <a:rPr lang="es-CO" sz="800" b="1" i="0" u="none" strike="noStrike">
                          <a:solidFill>
                            <a:srgbClr val="FFFFFF"/>
                          </a:solidFill>
                          <a:effectLst/>
                          <a:latin typeface="Calibri"/>
                        </a:rPr>
                      </a:br>
                      <a:r>
                        <a:rPr lang="es-CO" sz="800" b="1" i="0" u="none" strike="noStrike">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a:rPr>
                        <a:t>% Ejecutado </a:t>
                      </a:r>
                      <a:br>
                        <a:rPr lang="es-CO" sz="800" b="1" i="0" u="none" strike="noStrike">
                          <a:solidFill>
                            <a:srgbClr val="FFFFFF"/>
                          </a:solidFill>
                          <a:effectLst/>
                          <a:latin typeface="Calibri"/>
                        </a:rPr>
                      </a:br>
                      <a:r>
                        <a:rPr lang="es-CO" sz="800" b="1" i="0" u="none" strike="noStrike">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a:rPr>
                        <a:t>% Atraso </a:t>
                      </a:r>
                      <a:br>
                        <a:rPr lang="es-CO" sz="800" b="1" i="0" u="none" strike="noStrike">
                          <a:solidFill>
                            <a:srgbClr val="FFFFFF"/>
                          </a:solidFill>
                          <a:effectLst/>
                          <a:latin typeface="Calibri"/>
                        </a:rPr>
                      </a:br>
                      <a:r>
                        <a:rPr lang="es-CO" sz="800" b="1" i="0" u="none" strike="noStrike">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a:rPr>
                        <a:t>FIN </a:t>
                      </a:r>
                      <a:br>
                        <a:rPr lang="es-CO" sz="800" b="1" i="0" u="none" strike="noStrike">
                          <a:solidFill>
                            <a:srgbClr val="FFFFFF"/>
                          </a:solidFill>
                          <a:effectLst/>
                          <a:latin typeface="Calibri"/>
                        </a:rPr>
                      </a:br>
                      <a:r>
                        <a:rPr lang="es-CO" sz="800" b="1" i="0" u="none" strike="noStrike">
                          <a:solidFill>
                            <a:srgbClr val="FFFFFF"/>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a:rPr>
                        <a:t>OBSERVACION </a:t>
                      </a:r>
                      <a:endParaRPr lang="es-CO" sz="800" b="1" i="0" u="none" strike="noStrike">
                        <a:solidFill>
                          <a:srgbClr val="FFFFFF"/>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8497B0"/>
                    </a:solidFill>
                  </a:tcPr>
                </a:tc>
                <a:extLst>
                  <a:ext uri="{0D108BD9-81ED-4DB2-BD59-A6C34878D82A}">
                    <a16:rowId xmlns:a16="http://schemas.microsoft.com/office/drawing/2014/main" val="3016228707"/>
                  </a:ext>
                </a:extLst>
              </a:tr>
              <a:tr h="399317">
                <a:tc>
                  <a:txBody>
                    <a:bodyPr/>
                    <a:lstStyle/>
                    <a:p>
                      <a:pPr algn="l" fontAlgn="ctr"/>
                      <a:r>
                        <a:rPr lang="es-CO" sz="800" b="0" i="0" u="none" strike="noStrike">
                          <a:solidFill>
                            <a:srgbClr val="000000"/>
                          </a:solidFill>
                          <a:effectLst/>
                          <a:latin typeface="Calibri"/>
                        </a:rPr>
                        <a:t>BOGOTA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a:rPr>
                        <a:t>CENTRO DE DISEÑO Y METROLOGÍA </a:t>
                      </a:r>
                      <a:br>
                        <a:rPr lang="es-MX" sz="800" b="0" i="0" u="none" strike="noStrike">
                          <a:solidFill>
                            <a:srgbClr val="000000"/>
                          </a:solidFill>
                          <a:effectLst/>
                          <a:latin typeface="Calibri"/>
                        </a:rPr>
                      </a:br>
                      <a:r>
                        <a:rPr lang="es-MX" sz="800" b="0" i="0" u="none" strike="noStrike">
                          <a:solidFill>
                            <a:srgbClr val="000000"/>
                          </a:solidFill>
                          <a:effectLst/>
                          <a:latin typeface="Calibri"/>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ETAPA 1</a:t>
                      </a:r>
                      <a:br>
                        <a:rPr lang="es-CO" sz="800" b="0" i="0" u="none" strike="noStrike">
                          <a:solidFill>
                            <a:srgbClr val="000000"/>
                          </a:solidFill>
                          <a:effectLst/>
                          <a:latin typeface="Calibri"/>
                        </a:rPr>
                      </a:br>
                      <a:r>
                        <a:rPr lang="es-CO" sz="800" b="0" i="0" u="none" strike="noStrike">
                          <a:solidFill>
                            <a:srgbClr val="000000"/>
                          </a:solidFill>
                          <a:effectLst/>
                          <a:latin typeface="Calibri"/>
                        </a:rPr>
                        <a:t>SUSPENDIDO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a:rPr>
                        <a:t>80,96%</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a:rPr>
                        <a:t>72,85%</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a:rPr>
                        <a:t>8,11%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a:rPr>
                        <a:t>11/06/2023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a:rPr>
                        <a:t>Suspendido desde 11 octubre 2022 hasta 13 de mayo 2023 a consecuencia de mora en observaciones por IDPC en trámite resolución de aprobación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4C6E7"/>
                    </a:solidFill>
                  </a:tcPr>
                </a:tc>
                <a:extLst>
                  <a:ext uri="{0D108BD9-81ED-4DB2-BD59-A6C34878D82A}">
                    <a16:rowId xmlns:a16="http://schemas.microsoft.com/office/drawing/2014/main" val="2878625902"/>
                  </a:ext>
                </a:extLst>
              </a:tr>
              <a:tr h="399317">
                <a:tc>
                  <a:txBody>
                    <a:bodyPr/>
                    <a:lstStyle/>
                    <a:p>
                      <a:pPr algn="l" fontAlgn="ctr"/>
                      <a:r>
                        <a:rPr lang="es-CO" sz="800" b="0" i="0" u="none" strike="noStrike">
                          <a:solidFill>
                            <a:srgbClr val="000000"/>
                          </a:solidFill>
                          <a:effectLst/>
                          <a:latin typeface="Calibri"/>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15/06/2021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15/12/2021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6/04/2022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dirty="0">
                          <a:solidFill>
                            <a:srgbClr val="000000"/>
                          </a:solidFill>
                          <a:effectLst/>
                          <a:latin typeface="Calibri"/>
                        </a:rPr>
                        <a:t>88.65%</a:t>
                      </a:r>
                      <a:endParaRPr lang="es-CO"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000000"/>
                          </a:solidFill>
                          <a:effectLst/>
                          <a:latin typeface="Calibri"/>
                        </a:rPr>
                        <a:t>82.93%</a:t>
                      </a:r>
                      <a:endParaRPr lang="es-CO"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C00000"/>
                          </a:solidFill>
                          <a:effectLst/>
                          <a:latin typeface="Calibri"/>
                        </a:rPr>
                        <a:t>-5.72%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a:rPr>
                        <a:t>16/05/2023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a:solidFill>
                            <a:srgbClr val="000000"/>
                          </a:solidFill>
                          <a:effectLst/>
                          <a:latin typeface="Calibri"/>
                        </a:rPr>
                        <a:t>En ejecución Etapa 2 – Reforzamiento de Estructura recuperación de mampostería y pisos – Avance de acabados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3898035795"/>
                  </a:ext>
                </a:extLst>
              </a:tr>
              <a:tr h="266212">
                <a:tc>
                  <a:txBody>
                    <a:bodyPr/>
                    <a:lstStyle/>
                    <a:p>
                      <a:pPr algn="l" fontAlgn="ctr"/>
                      <a:r>
                        <a:rPr lang="es-CO" sz="800" b="0" i="0" u="none" strike="noStrike">
                          <a:solidFill>
                            <a:srgbClr val="000000"/>
                          </a:solidFill>
                          <a:effectLst/>
                          <a:latin typeface="Calibri"/>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9/08/2021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9/03/2022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a:rPr>
                        <a:t>ENTREGADO - En Liquidación </a:t>
                      </a:r>
                      <a:endParaRPr lang="es-CO" sz="800" b="0" i="0" u="none" strike="noStrike">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2314668188"/>
                  </a:ext>
                </a:extLst>
              </a:tr>
              <a:tr h="421395">
                <a:tc>
                  <a:txBody>
                    <a:bodyPr/>
                    <a:lstStyle/>
                    <a:p>
                      <a:pPr algn="l" fontAlgn="ctr"/>
                      <a:r>
                        <a:rPr lang="es-CO" sz="800" b="0" i="0" u="none" strike="noStrike">
                          <a:solidFill>
                            <a:srgbClr val="000000"/>
                          </a:solidFill>
                          <a:effectLst/>
                          <a:latin typeface="Calibri"/>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a:rPr>
                        <a:t>COMPLEJO - SALOMIA - VALLE </a:t>
                      </a:r>
                      <a:endParaRPr lang="es-CO" sz="800" b="0" i="0" u="none" strike="noStrike">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dirty="0">
                          <a:solidFill>
                            <a:srgbClr val="000000"/>
                          </a:solidFill>
                          <a:effectLst/>
                          <a:latin typeface="Calibri"/>
                        </a:rPr>
                        <a:t>9/08/2021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5">
                        <a:lumMod val="60000"/>
                        <a:lumOff val="40000"/>
                      </a:schemeClr>
                    </a:solidFill>
                  </a:tcPr>
                </a:tc>
                <a:tc>
                  <a:txBody>
                    <a:bodyPr/>
                    <a:lstStyle/>
                    <a:p>
                      <a:pPr marL="0" algn="ctr" defTabSz="914400" rtl="0" eaLnBrk="1" fontAlgn="ctr" latinLnBrk="0" hangingPunct="1"/>
                      <a:r>
                        <a:rPr lang="es-CO" sz="800" b="0" i="0" u="none" strike="noStrike" kern="1200" dirty="0">
                          <a:solidFill>
                            <a:srgbClr val="000000"/>
                          </a:solidFill>
                          <a:effectLst/>
                          <a:latin typeface="Calibri"/>
                          <a:ea typeface="+mn-ea"/>
                          <a:cs typeface="+mn-cs"/>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5">
                        <a:lumMod val="60000"/>
                        <a:lumOff val="40000"/>
                      </a:schemeClr>
                    </a:solidFill>
                  </a:tcPr>
                </a:tc>
                <a:tc>
                  <a:txBody>
                    <a:bodyPr/>
                    <a:lstStyle/>
                    <a:p>
                      <a:pPr marL="0" algn="ctr" defTabSz="914400" rtl="0" eaLnBrk="1" fontAlgn="ctr" latinLnBrk="0" hangingPunct="1"/>
                      <a:r>
                        <a:rPr lang="es-CO" sz="800" b="0" i="0" u="none" strike="noStrike" kern="1200" dirty="0">
                          <a:solidFill>
                            <a:srgbClr val="000000"/>
                          </a:solidFill>
                          <a:effectLst/>
                          <a:latin typeface="Calibri"/>
                          <a:ea typeface="+mn-ea"/>
                          <a:cs typeface="+mn-cs"/>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5">
                        <a:lumMod val="60000"/>
                        <a:lumOff val="40000"/>
                      </a:schemeClr>
                    </a:solidFill>
                  </a:tcPr>
                </a:tc>
                <a:tc>
                  <a:txBody>
                    <a:bodyPr/>
                    <a:lstStyle/>
                    <a:p>
                      <a:pPr marL="0" algn="ctr" defTabSz="914400" rtl="0" eaLnBrk="1" fontAlgn="ctr" latinLnBrk="0" hangingPunct="1"/>
                      <a:r>
                        <a:rPr lang="es-CO" sz="800" b="0" i="0" u="none" strike="noStrike" kern="1200" dirty="0">
                          <a:solidFill>
                            <a:srgbClr val="000000"/>
                          </a:solidFill>
                          <a:effectLst/>
                          <a:latin typeface="Calibri"/>
                          <a:ea typeface="+mn-ea"/>
                          <a:cs typeface="+mn-cs"/>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5">
                        <a:lumMod val="60000"/>
                        <a:lumOff val="40000"/>
                      </a:schemeClr>
                    </a:solidFill>
                  </a:tcPr>
                </a:tc>
                <a:tc>
                  <a:txBody>
                    <a:bodyPr/>
                    <a:lstStyle/>
                    <a:p>
                      <a:pPr algn="ctr" fontAlgn="ctr"/>
                      <a:r>
                        <a:rPr lang="es-CO" sz="800" b="0" i="0" u="none" strike="noStrike" dirty="0">
                          <a:solidFill>
                            <a:srgbClr val="000000"/>
                          </a:solidFill>
                          <a:effectLst/>
                          <a:latin typeface="Calibri"/>
                        </a:rPr>
                        <a:t>24/02/2023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5">
                        <a:lumMod val="60000"/>
                        <a:lumOff val="40000"/>
                      </a:schemeClr>
                    </a:solidFill>
                  </a:tcPr>
                </a:tc>
                <a:tc>
                  <a:txBody>
                    <a:bodyPr/>
                    <a:lstStyle/>
                    <a:p>
                      <a:pPr algn="ctr" fontAlgn="ctr"/>
                      <a:endParaRPr lang="es-CO" sz="800" b="0" i="0" u="none" strike="noStrike" dirty="0">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a:rPr>
                        <a:t>En proceso de entrega  Etapa 1 - Estudios Técnicos - Con Aprobación Patrimonial y Licencia en  Coordinación logística con el sindicato tras aval de los subdirectores. En estructuración 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4099793252"/>
                  </a:ext>
                </a:extLst>
              </a:tr>
              <a:tr h="399317">
                <a:tc>
                  <a:txBody>
                    <a:bodyPr/>
                    <a:lstStyle/>
                    <a:p>
                      <a:pPr algn="l" fontAlgn="ctr"/>
                      <a:r>
                        <a:rPr lang="es-CO" sz="800" b="0" i="0" u="none" strike="noStrike">
                          <a:solidFill>
                            <a:srgbClr val="000000"/>
                          </a:solidFill>
                          <a:effectLst/>
                          <a:latin typeface="Calibri"/>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a:rPr>
                        <a:t>CENTRO INTERNACIONAL DE PRODUCCION LIMPIA - NARIÑO - PASTO </a:t>
                      </a:r>
                      <a:endParaRPr lang="es-MX" sz="800" b="0" i="0" u="none" strike="noStrike">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30/06/2021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30/12/2021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13/06/2022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dirty="0">
                          <a:solidFill>
                            <a:srgbClr val="000000"/>
                          </a:solidFill>
                          <a:effectLst/>
                          <a:latin typeface="Calibri"/>
                        </a:rPr>
                        <a:t>95,00%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000000"/>
                          </a:solidFill>
                          <a:effectLst/>
                          <a:latin typeface="Calibri"/>
                        </a:rPr>
                        <a:t>96,43%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dirty="0">
                          <a:solidFill>
                            <a:srgbClr val="000000"/>
                          </a:solidFill>
                          <a:effectLst/>
                          <a:latin typeface="Calibri"/>
                        </a:rPr>
                        <a:t>1,43%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a:rPr>
                        <a:t>13/03/2023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a:solidFill>
                            <a:srgbClr val="000000"/>
                          </a:solidFill>
                          <a:effectLst/>
                          <a:latin typeface="Calibri"/>
                        </a:rPr>
                        <a:t>En ejecución Etapa 2 – Reforzamiento de  Estructura  - acabados  mamposterías y pisos - En ejecución tanque de almacenamiento - Demoras por situación vial en Nariño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4293415135"/>
                  </a:ext>
                </a:extLst>
              </a:tr>
              <a:tr h="266212">
                <a:tc>
                  <a:txBody>
                    <a:bodyPr/>
                    <a:lstStyle/>
                    <a:p>
                      <a:pPr algn="l" fontAlgn="ctr"/>
                      <a:r>
                        <a:rPr lang="es-CO" sz="800" b="0" i="0" u="none" strike="noStrike">
                          <a:solidFill>
                            <a:srgbClr val="000000"/>
                          </a:solidFill>
                          <a:effectLst/>
                          <a:latin typeface="Calibri"/>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10/12/2020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4/10/2021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2/05/2022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a:rPr>
                        <a:t>ENTREGADO - En Liquidación </a:t>
                      </a:r>
                      <a:endParaRPr lang="es-CO" sz="800" b="0" i="0" u="none" strike="noStrike">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768584125"/>
                  </a:ext>
                </a:extLst>
              </a:tr>
              <a:tr h="266212">
                <a:tc>
                  <a:txBody>
                    <a:bodyPr/>
                    <a:lstStyle/>
                    <a:p>
                      <a:pPr algn="l" fontAlgn="ctr"/>
                      <a:r>
                        <a:rPr lang="es-CO" sz="800" b="0" i="0" u="none" strike="noStrike">
                          <a:solidFill>
                            <a:srgbClr val="000000"/>
                          </a:solidFill>
                          <a:effectLst/>
                          <a:latin typeface="Calibri"/>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11/01/2022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a:rPr>
                        <a:t>ENTREGADO - En Liquidación </a:t>
                      </a:r>
                      <a:endParaRPr lang="es-CO" sz="800" b="0" i="0" u="none" strike="noStrike">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2130933882"/>
                  </a:ext>
                </a:extLst>
              </a:tr>
              <a:tr h="266212">
                <a:tc>
                  <a:txBody>
                    <a:bodyPr/>
                    <a:lstStyle/>
                    <a:p>
                      <a:pPr algn="l" fontAlgn="ctr"/>
                      <a:r>
                        <a:rPr lang="es-CO" sz="800" b="0" i="0" u="none" strike="noStrike">
                          <a:solidFill>
                            <a:srgbClr val="000000"/>
                          </a:solidFill>
                          <a:effectLst/>
                          <a:latin typeface="Calibri"/>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7/12/2020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7/05/2021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17/06/2021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1/01/2022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447146386"/>
                  </a:ext>
                </a:extLst>
              </a:tr>
              <a:tr h="266212">
                <a:tc>
                  <a:txBody>
                    <a:bodyPr/>
                    <a:lstStyle/>
                    <a:p>
                      <a:pPr algn="l" fontAlgn="ctr"/>
                      <a:r>
                        <a:rPr lang="es-CO" sz="800" b="0" i="0" u="none" strike="noStrike">
                          <a:solidFill>
                            <a:srgbClr val="000000"/>
                          </a:solidFill>
                          <a:effectLst/>
                          <a:latin typeface="Calibri"/>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10/12/2020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28/06/2021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11/12/2021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148136012"/>
                  </a:ext>
                </a:extLst>
              </a:tr>
              <a:tr h="266212">
                <a:tc>
                  <a:txBody>
                    <a:bodyPr/>
                    <a:lstStyle/>
                    <a:p>
                      <a:pPr algn="l" fontAlgn="ctr"/>
                      <a:r>
                        <a:rPr lang="es-CO" sz="800" b="0" i="0" u="none" strike="noStrike">
                          <a:solidFill>
                            <a:srgbClr val="000000"/>
                          </a:solidFill>
                          <a:effectLst/>
                          <a:latin typeface="Calibri"/>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14/12/2020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14/05/2021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8/07/2021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5/12/2021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503939912"/>
                  </a:ext>
                </a:extLst>
              </a:tr>
              <a:tr h="266212">
                <a:tc>
                  <a:txBody>
                    <a:bodyPr/>
                    <a:lstStyle/>
                    <a:p>
                      <a:pPr algn="l" fontAlgn="ctr"/>
                      <a:r>
                        <a:rPr lang="es-CO" sz="800" b="0" i="0" u="none" strike="noStrike">
                          <a:solidFill>
                            <a:srgbClr val="000000"/>
                          </a:solidFill>
                          <a:effectLst/>
                          <a:latin typeface="Calibri"/>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8/06/2021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30/11/2021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31/05/2022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6">
                        <a:lumMod val="60000"/>
                        <a:lumOff val="40000"/>
                      </a:schemeClr>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dirty="0">
                          <a:solidFill>
                            <a:srgbClr val="000000"/>
                          </a:solidFill>
                          <a:effectLst/>
                          <a:latin typeface="Calibri"/>
                        </a:rPr>
                        <a:t>14/01/2023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6">
                        <a:lumMod val="60000"/>
                        <a:lumOff val="40000"/>
                      </a:schemeClr>
                    </a:solidFill>
                  </a:tcPr>
                </a:tc>
                <a:tc>
                  <a:txBody>
                    <a:bodyPr/>
                    <a:lstStyle/>
                    <a:p>
                      <a:pPr algn="l" fontAlgn="ctr"/>
                      <a:r>
                        <a:rPr lang="es-MX" sz="800" b="0" i="0" u="none" strike="noStrike">
                          <a:solidFill>
                            <a:srgbClr val="000000"/>
                          </a:solidFill>
                          <a:effectLst/>
                          <a:latin typeface="Calibri"/>
                        </a:rPr>
                        <a:t>En entrega Etapa 2 – Pendiente Conexión redes CCTV Bloque 1 a cargo de centro de formación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3181553574"/>
                  </a:ext>
                </a:extLst>
              </a:tr>
              <a:tr h="266212">
                <a:tc>
                  <a:txBody>
                    <a:bodyPr/>
                    <a:lstStyle/>
                    <a:p>
                      <a:pPr algn="l" fontAlgn="ctr"/>
                      <a:r>
                        <a:rPr lang="es-CO" sz="800" b="0" i="0" u="none" strike="noStrike">
                          <a:solidFill>
                            <a:srgbClr val="000000"/>
                          </a:solidFill>
                          <a:effectLst/>
                          <a:latin typeface="Calibri"/>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a:rPr>
                        <a:t>11/02/2022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dirty="0">
                          <a:solidFill>
                            <a:srgbClr val="000000"/>
                          </a:solidFill>
                          <a:effectLst/>
                          <a:latin typeface="Calibri"/>
                        </a:rPr>
                        <a:t>27/03/2023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6">
                        <a:lumMod val="40000"/>
                        <a:lumOff val="60000"/>
                      </a:schemeClr>
                    </a:solidFill>
                  </a:tcPr>
                </a:tc>
                <a:tc>
                  <a:txBody>
                    <a:bodyPr/>
                    <a:lstStyle/>
                    <a:p>
                      <a:pPr algn="ctr" fontAlgn="ctr"/>
                      <a:r>
                        <a:rPr lang="es-CO" sz="800" b="0" i="0" u="none" strike="noStrike" dirty="0">
                          <a:solidFill>
                            <a:srgbClr val="000000"/>
                          </a:solidFill>
                          <a:effectLst/>
                          <a:latin typeface="Calibri"/>
                        </a:rPr>
                        <a:t>5,46%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6">
                        <a:lumMod val="20000"/>
                        <a:lumOff val="80000"/>
                      </a:schemeClr>
                    </a:solidFill>
                  </a:tcPr>
                </a:tc>
                <a:tc>
                  <a:txBody>
                    <a:bodyPr/>
                    <a:lstStyle/>
                    <a:p>
                      <a:pPr algn="ctr" fontAlgn="ctr"/>
                      <a:r>
                        <a:rPr lang="es-CO" sz="800" b="0" i="0" u="none" strike="noStrike" dirty="0">
                          <a:solidFill>
                            <a:srgbClr val="000000"/>
                          </a:solidFill>
                          <a:effectLst/>
                          <a:latin typeface="Calibri"/>
                        </a:rPr>
                        <a:t>5.24%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6">
                        <a:lumMod val="20000"/>
                        <a:lumOff val="80000"/>
                      </a:schemeClr>
                    </a:solidFill>
                  </a:tcPr>
                </a:tc>
                <a:tc>
                  <a:txBody>
                    <a:bodyPr/>
                    <a:lstStyle/>
                    <a:p>
                      <a:pPr algn="ctr" fontAlgn="ctr"/>
                      <a:r>
                        <a:rPr lang="es-CO" sz="800" b="0" i="0" u="none" strike="noStrike" dirty="0">
                          <a:solidFill>
                            <a:srgbClr val="000000"/>
                          </a:solidFill>
                          <a:effectLst/>
                          <a:latin typeface="Calibri"/>
                        </a:rPr>
                        <a:t>0,20%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6">
                        <a:lumMod val="20000"/>
                        <a:lumOff val="80000"/>
                      </a:schemeClr>
                    </a:solidFill>
                  </a:tcPr>
                </a:tc>
                <a:tc>
                  <a:txBody>
                    <a:bodyPr/>
                    <a:lstStyle/>
                    <a:p>
                      <a:pPr algn="ctr" fontAlgn="ctr"/>
                      <a:r>
                        <a:rPr lang="es-CO" sz="800" b="0" i="0" u="none" strike="noStrike" dirty="0">
                          <a:solidFill>
                            <a:srgbClr val="000000"/>
                          </a:solidFill>
                          <a:effectLst/>
                          <a:latin typeface="Calibri"/>
                        </a:rPr>
                        <a:t>27/02/2024</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accent6">
                        <a:lumMod val="40000"/>
                        <a:lumOff val="60000"/>
                      </a:schemeClr>
                    </a:solidFill>
                  </a:tcPr>
                </a:tc>
                <a:tc>
                  <a:txBody>
                    <a:bodyPr/>
                    <a:lstStyle/>
                    <a:p>
                      <a:pPr algn="l" fontAlgn="ctr"/>
                      <a:r>
                        <a:rPr lang="es-MX" sz="800" b="0" i="0" u="none" strike="noStrike" dirty="0">
                          <a:solidFill>
                            <a:srgbClr val="000000"/>
                          </a:solidFill>
                          <a:effectLst/>
                          <a:latin typeface="Calibri"/>
                        </a:rPr>
                        <a:t>Entregado Etapa 1 - En liquidación</a:t>
                      </a:r>
                    </a:p>
                    <a:p>
                      <a:pPr algn="l" fontAlgn="ctr"/>
                      <a:r>
                        <a:rPr lang="es-MX" sz="800" b="0" i="0" u="none" strike="noStrike" dirty="0">
                          <a:solidFill>
                            <a:srgbClr val="000000"/>
                          </a:solidFill>
                          <a:effectLst/>
                          <a:latin typeface="Calibri"/>
                        </a:rPr>
                        <a:t>Inicio  Etapa 2 – 27 marzo 2023 en proceso de desmontes y demoliciones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1150460084"/>
                  </a:ext>
                </a:extLst>
              </a:tr>
              <a:tr h="266212">
                <a:tc>
                  <a:txBody>
                    <a:bodyPr/>
                    <a:lstStyle/>
                    <a:p>
                      <a:pPr algn="l" fontAlgn="ctr"/>
                      <a:r>
                        <a:rPr lang="es-CO" sz="800" b="0" i="0" u="none" strike="noStrike">
                          <a:solidFill>
                            <a:srgbClr val="000000"/>
                          </a:solidFill>
                          <a:effectLst/>
                          <a:latin typeface="Calibri"/>
                        </a:rPr>
                        <a:t>BOGOTA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800" b="0" i="0" u="none" strike="noStrike">
                          <a:solidFill>
                            <a:srgbClr val="000000"/>
                          </a:solidFill>
                          <a:effectLst/>
                          <a:latin typeface="Calibri"/>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a:rPr>
                        <a:t>95,00%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FF0000"/>
                          </a:solidFill>
                          <a:effectLst/>
                          <a:latin typeface="Calibri"/>
                        </a:rPr>
                        <a:t>5,00%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a:rPr>
                        <a:t>9/02/2023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a:rPr>
                        <a:t>30/04/2022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dirty="0">
                        <a:solidFill>
                          <a:srgbClr val="000000"/>
                        </a:solidFill>
                        <a:effectLst/>
                        <a:latin typeface="Calibri"/>
                      </a:endParaRP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a:rPr>
                        <a:t>30/08/2023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800" b="0" i="0" u="none" strike="noStrike" dirty="0">
                          <a:solidFill>
                            <a:srgbClr val="000000"/>
                          </a:solidFill>
                          <a:effectLst/>
                          <a:latin typeface="Calibri"/>
                        </a:rPr>
                        <a:t>Terminado Etapa 1 -a espera de expedición de la Licencia de Construcción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842941551"/>
                  </a:ext>
                </a:extLst>
              </a:tr>
            </a:tbl>
          </a:graphicData>
        </a:graphic>
      </p:graphicFrame>
      <p:sp>
        <p:nvSpPr>
          <p:cNvPr id="5" name="CuadroTexto 4">
            <a:extLst>
              <a:ext uri="{FF2B5EF4-FFF2-40B4-BE49-F238E27FC236}">
                <a16:creationId xmlns:a16="http://schemas.microsoft.com/office/drawing/2014/main" id="{6D352619-DC83-4999-B17D-151A6DCE47AE}"/>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Tree>
    <p:extLst>
      <p:ext uri="{BB962C8B-B14F-4D97-AF65-F5344CB8AC3E}">
        <p14:creationId xmlns:p14="http://schemas.microsoft.com/office/powerpoint/2010/main" val="41513894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Imagen 31">
            <a:extLst>
              <a:ext uri="{FF2B5EF4-FFF2-40B4-BE49-F238E27FC236}">
                <a16:creationId xmlns:a16="http://schemas.microsoft.com/office/drawing/2014/main" id="{E74165D8-78AA-451A-BAA8-A78F4F4509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010" y="1196076"/>
            <a:ext cx="11467357" cy="4279392"/>
          </a:xfrm>
          <a:prstGeom prst="rect">
            <a:avLst/>
          </a:prstGeom>
        </p:spPr>
      </p:pic>
      <p:sp>
        <p:nvSpPr>
          <p:cNvPr id="4" name="CuadroTexto 3">
            <a:extLst>
              <a:ext uri="{FF2B5EF4-FFF2-40B4-BE49-F238E27FC236}">
                <a16:creationId xmlns:a16="http://schemas.microsoft.com/office/drawing/2014/main" id="{FA2C6692-4842-4CA2-8BD8-1D46B3F1D4B9}"/>
              </a:ext>
            </a:extLst>
          </p:cNvPr>
          <p:cNvSpPr txBox="1"/>
          <p:nvPr/>
        </p:nvSpPr>
        <p:spPr>
          <a:xfrm>
            <a:off x="320224" y="95231"/>
            <a:ext cx="1124321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a:ln>
                  <a:noFill/>
                </a:ln>
                <a:solidFill>
                  <a:srgbClr val="4472C4"/>
                </a:solidFill>
                <a:effectLst/>
                <a:uLnTx/>
                <a:uFillTx/>
                <a:latin typeface="Helvetica" pitchFamily="2" charset="0"/>
                <a:ea typeface="+mn-ea"/>
                <a:cs typeface="+mn-cs"/>
              </a:rPr>
              <a:t>Análisis Programación General Contrato Interadministrativo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a:ln>
                  <a:noFill/>
                </a:ln>
                <a:solidFill>
                  <a:srgbClr val="4472C4"/>
                </a:solidFill>
                <a:effectLst/>
                <a:uLnTx/>
                <a:uFillTx/>
                <a:latin typeface="Helvetica" pitchFamily="2" charset="0"/>
                <a:ea typeface="+mn-ea"/>
                <a:cs typeface="+mn-cs"/>
              </a:rPr>
              <a:t>Resumen de Ejecución por Proyectos</a:t>
            </a:r>
            <a:endParaRPr kumimoji="0" lang="es-CO" sz="1600" b="0" i="0" u="none" strike="noStrike" kern="1200" cap="none" spc="0" normalizeH="0" baseline="0" noProof="0">
              <a:ln>
                <a:noFill/>
              </a:ln>
              <a:solidFill>
                <a:srgbClr val="4472C4"/>
              </a:solidFill>
              <a:effectLst/>
              <a:uLnTx/>
              <a:uFillTx/>
              <a:latin typeface="Helvetica" pitchFamily="2" charset="0"/>
              <a:ea typeface="+mn-ea"/>
              <a:cs typeface="+mn-cs"/>
            </a:endParaRPr>
          </a:p>
        </p:txBody>
      </p:sp>
      <p:sp>
        <p:nvSpPr>
          <p:cNvPr id="5" name="Rectángulo 4">
            <a:extLst>
              <a:ext uri="{FF2B5EF4-FFF2-40B4-BE49-F238E27FC236}">
                <a16:creationId xmlns:a16="http://schemas.microsoft.com/office/drawing/2014/main" id="{5DE1BD5F-F46F-4119-B71D-81FAD7D1BA34}"/>
              </a:ext>
            </a:extLst>
          </p:cNvPr>
          <p:cNvSpPr/>
          <p:nvPr/>
        </p:nvSpPr>
        <p:spPr>
          <a:xfrm>
            <a:off x="320224" y="5975504"/>
            <a:ext cx="10186232"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100" b="0" i="0" u="none" strike="noStrike" kern="1200" cap="none" spc="0" normalizeH="0" baseline="0" noProof="0">
                <a:ln>
                  <a:noFill/>
                </a:ln>
                <a:solidFill>
                  <a:srgbClr val="1F497D"/>
                </a:solidFill>
                <a:effectLst/>
                <a:uLnTx/>
                <a:uFillTx/>
                <a:latin typeface="Helvetica" panose="020B0604020202020204" pitchFamily="34" charset="0"/>
                <a:ea typeface="+mn-ea"/>
                <a:cs typeface="Helvetica" panose="020B0604020202020204" pitchFamily="34" charset="0"/>
              </a:rPr>
              <a:t>Resumen Cronograma de Ejecución condiciones actualizadas y proyecciones ejecución Etapa 2 incluyendo tiempo de liquidación a cargo de Interventoria </a:t>
            </a:r>
          </a:p>
        </p:txBody>
      </p:sp>
      <p:cxnSp>
        <p:nvCxnSpPr>
          <p:cNvPr id="6" name="Conector recto 5">
            <a:extLst>
              <a:ext uri="{FF2B5EF4-FFF2-40B4-BE49-F238E27FC236}">
                <a16:creationId xmlns:a16="http://schemas.microsoft.com/office/drawing/2014/main" id="{C01440A0-77FC-419E-8851-4B5F4BD70569}"/>
              </a:ext>
            </a:extLst>
          </p:cNvPr>
          <p:cNvCxnSpPr>
            <a:cxnSpLocks/>
          </p:cNvCxnSpPr>
          <p:nvPr/>
        </p:nvCxnSpPr>
        <p:spPr>
          <a:xfrm>
            <a:off x="7028082" y="1715126"/>
            <a:ext cx="0" cy="3676927"/>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7" name="Conector recto 6">
            <a:extLst>
              <a:ext uri="{FF2B5EF4-FFF2-40B4-BE49-F238E27FC236}">
                <a16:creationId xmlns:a16="http://schemas.microsoft.com/office/drawing/2014/main" id="{12274427-7F06-4146-95A0-ADCCB2DA5C43}"/>
              </a:ext>
            </a:extLst>
          </p:cNvPr>
          <p:cNvCxnSpPr>
            <a:cxnSpLocks/>
          </p:cNvCxnSpPr>
          <p:nvPr/>
        </p:nvCxnSpPr>
        <p:spPr>
          <a:xfrm>
            <a:off x="8491417" y="1715126"/>
            <a:ext cx="0" cy="3676927"/>
          </a:xfrm>
          <a:prstGeom prst="line">
            <a:avLst/>
          </a:prstGeom>
          <a:noFill/>
          <a:ln w="25400" cap="flat" cmpd="sng" algn="ctr">
            <a:solidFill>
              <a:srgbClr val="C00000"/>
            </a:solidFill>
            <a:prstDash val="solid"/>
          </a:ln>
          <a:effectLst>
            <a:outerShdw blurRad="40000" dist="20000" dir="5400000" rotWithShape="0">
              <a:srgbClr val="000000">
                <a:alpha val="38000"/>
              </a:srgbClr>
            </a:outerShdw>
          </a:effectLst>
        </p:spPr>
      </p:cxnSp>
      <p:cxnSp>
        <p:nvCxnSpPr>
          <p:cNvPr id="10" name="Conector recto 9">
            <a:extLst>
              <a:ext uri="{FF2B5EF4-FFF2-40B4-BE49-F238E27FC236}">
                <a16:creationId xmlns:a16="http://schemas.microsoft.com/office/drawing/2014/main" id="{A6F6C71B-4B21-4CEC-B84A-7CAAD432B94D}"/>
              </a:ext>
            </a:extLst>
          </p:cNvPr>
          <p:cNvCxnSpPr>
            <a:cxnSpLocks/>
          </p:cNvCxnSpPr>
          <p:nvPr/>
        </p:nvCxnSpPr>
        <p:spPr>
          <a:xfrm flipH="1">
            <a:off x="10588472" y="6073791"/>
            <a:ext cx="1086963" cy="0"/>
          </a:xfrm>
          <a:prstGeom prst="line">
            <a:avLst/>
          </a:prstGeom>
          <a:noFill/>
          <a:ln w="25400" cap="flat" cmpd="sng" algn="ctr">
            <a:solidFill>
              <a:srgbClr val="C00000"/>
            </a:solidFill>
            <a:prstDash val="solid"/>
          </a:ln>
          <a:effectLst>
            <a:outerShdw blurRad="40000" dist="20000" dir="5400000" rotWithShape="0">
              <a:srgbClr val="000000">
                <a:alpha val="38000"/>
              </a:srgbClr>
            </a:outerShdw>
          </a:effectLst>
        </p:spPr>
      </p:cxnSp>
      <p:cxnSp>
        <p:nvCxnSpPr>
          <p:cNvPr id="11" name="Conector recto 10">
            <a:extLst>
              <a:ext uri="{FF2B5EF4-FFF2-40B4-BE49-F238E27FC236}">
                <a16:creationId xmlns:a16="http://schemas.microsoft.com/office/drawing/2014/main" id="{BC0156F6-A568-444A-8A93-BBA8FA2332B4}"/>
              </a:ext>
            </a:extLst>
          </p:cNvPr>
          <p:cNvCxnSpPr>
            <a:cxnSpLocks/>
          </p:cNvCxnSpPr>
          <p:nvPr/>
        </p:nvCxnSpPr>
        <p:spPr>
          <a:xfrm flipH="1">
            <a:off x="10590156" y="5790010"/>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2" name="object 3">
            <a:extLst>
              <a:ext uri="{FF2B5EF4-FFF2-40B4-BE49-F238E27FC236}">
                <a16:creationId xmlns:a16="http://schemas.microsoft.com/office/drawing/2014/main" id="{94C23EFC-EB5F-4246-B212-57D62987C249}"/>
              </a:ext>
            </a:extLst>
          </p:cNvPr>
          <p:cNvSpPr txBox="1"/>
          <p:nvPr/>
        </p:nvSpPr>
        <p:spPr>
          <a:xfrm>
            <a:off x="10588472" y="5860183"/>
            <a:ext cx="1022528" cy="16735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latin typeface="Calibri" panose="020F0502020204030204"/>
                <a:ea typeface="+mn-ea"/>
                <a:cs typeface="+mn-cs"/>
              </a:rPr>
              <a:t>Vencimiento Actual</a:t>
            </a:r>
          </a:p>
        </p:txBody>
      </p:sp>
      <p:sp>
        <p:nvSpPr>
          <p:cNvPr id="13" name="object 3">
            <a:extLst>
              <a:ext uri="{FF2B5EF4-FFF2-40B4-BE49-F238E27FC236}">
                <a16:creationId xmlns:a16="http://schemas.microsoft.com/office/drawing/2014/main" id="{78FD4F23-F89D-4973-B526-212024642445}"/>
              </a:ext>
            </a:extLst>
          </p:cNvPr>
          <p:cNvSpPr txBox="1"/>
          <p:nvPr/>
        </p:nvSpPr>
        <p:spPr>
          <a:xfrm>
            <a:off x="10588472" y="5614502"/>
            <a:ext cx="1127698" cy="16735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latin typeface="Calibri" panose="020F0502020204030204"/>
                <a:ea typeface="+mn-ea"/>
                <a:cs typeface="+mn-cs"/>
              </a:rPr>
              <a:t>Estado Actual </a:t>
            </a:r>
          </a:p>
        </p:txBody>
      </p:sp>
      <p:sp>
        <p:nvSpPr>
          <p:cNvPr id="22" name="object 3">
            <a:extLst>
              <a:ext uri="{FF2B5EF4-FFF2-40B4-BE49-F238E27FC236}">
                <a16:creationId xmlns:a16="http://schemas.microsoft.com/office/drawing/2014/main" id="{0DA14895-C5C7-41C2-998C-2BF1094084C0}"/>
              </a:ext>
            </a:extLst>
          </p:cNvPr>
          <p:cNvSpPr txBox="1"/>
          <p:nvPr/>
        </p:nvSpPr>
        <p:spPr>
          <a:xfrm>
            <a:off x="10603712" y="6122311"/>
            <a:ext cx="1225972" cy="16735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sz="1000" kern="0">
                <a:solidFill>
                  <a:prstClr val="black">
                    <a:lumMod val="65000"/>
                    <a:lumOff val="35000"/>
                  </a:prstClr>
                </a:solidFill>
                <a:latin typeface="Calibri" panose="020F0502020204030204"/>
              </a:rPr>
              <a:t>Proyección Prórroga</a:t>
            </a:r>
            <a:endParaRPr kumimoji="0" lang="es-CO" sz="1000" b="0" i="0" u="none" strike="noStrike" kern="0" cap="none" spc="0" normalizeH="0" baseline="0" noProof="0">
              <a:ln>
                <a:noFill/>
              </a:ln>
              <a:solidFill>
                <a:prstClr val="black">
                  <a:lumMod val="65000"/>
                  <a:lumOff val="35000"/>
                </a:prstClr>
              </a:solidFill>
              <a:effectLst/>
              <a:uLnTx/>
              <a:uFillTx/>
              <a:latin typeface="Calibri" panose="020F0502020204030204"/>
              <a:ea typeface="+mn-ea"/>
              <a:cs typeface="+mn-cs"/>
            </a:endParaRPr>
          </a:p>
        </p:txBody>
      </p:sp>
      <p:cxnSp>
        <p:nvCxnSpPr>
          <p:cNvPr id="23" name="Conector recto 22">
            <a:extLst>
              <a:ext uri="{FF2B5EF4-FFF2-40B4-BE49-F238E27FC236}">
                <a16:creationId xmlns:a16="http://schemas.microsoft.com/office/drawing/2014/main" id="{578637C0-ECB6-412A-BB63-AD6225D9C7DE}"/>
              </a:ext>
            </a:extLst>
          </p:cNvPr>
          <p:cNvCxnSpPr>
            <a:cxnSpLocks/>
          </p:cNvCxnSpPr>
          <p:nvPr/>
        </p:nvCxnSpPr>
        <p:spPr>
          <a:xfrm>
            <a:off x="11057833" y="1715126"/>
            <a:ext cx="0" cy="3676927"/>
          </a:xfrm>
          <a:prstGeom prst="line">
            <a:avLst/>
          </a:prstGeom>
          <a:noFill/>
          <a:ln w="25400" cap="flat" cmpd="sng" algn="ctr">
            <a:solidFill>
              <a:srgbClr val="0000FF"/>
            </a:solidFill>
            <a:prstDash val="dash"/>
          </a:ln>
          <a:effectLst>
            <a:outerShdw blurRad="40000" dist="20000" dir="5400000" rotWithShape="0">
              <a:srgbClr val="000000">
                <a:alpha val="38000"/>
              </a:srgbClr>
            </a:outerShdw>
          </a:effectLst>
        </p:spPr>
      </p:cxnSp>
      <p:cxnSp>
        <p:nvCxnSpPr>
          <p:cNvPr id="24" name="Conector recto 23">
            <a:extLst>
              <a:ext uri="{FF2B5EF4-FFF2-40B4-BE49-F238E27FC236}">
                <a16:creationId xmlns:a16="http://schemas.microsoft.com/office/drawing/2014/main" id="{1FF8FC92-9D13-49D3-AD43-89E1DE30DB24}"/>
              </a:ext>
            </a:extLst>
          </p:cNvPr>
          <p:cNvCxnSpPr>
            <a:cxnSpLocks/>
          </p:cNvCxnSpPr>
          <p:nvPr/>
        </p:nvCxnSpPr>
        <p:spPr>
          <a:xfrm flipH="1">
            <a:off x="10594568" y="6335919"/>
            <a:ext cx="1086963" cy="0"/>
          </a:xfrm>
          <a:prstGeom prst="line">
            <a:avLst/>
          </a:prstGeom>
          <a:noFill/>
          <a:ln w="25400" cap="flat" cmpd="sng" algn="ctr">
            <a:solidFill>
              <a:srgbClr val="0000FF"/>
            </a:solidFill>
            <a:prstDash val="sysDash"/>
          </a:ln>
          <a:effectLst>
            <a:outerShdw blurRad="40000" dist="20000" dir="5400000" rotWithShape="0">
              <a:srgbClr val="000000">
                <a:alpha val="38000"/>
              </a:srgbClr>
            </a:outerShdw>
          </a:effectLst>
        </p:spPr>
      </p:cxnSp>
      <p:sp>
        <p:nvSpPr>
          <p:cNvPr id="27" name="Rectángulo 26">
            <a:extLst>
              <a:ext uri="{FF2B5EF4-FFF2-40B4-BE49-F238E27FC236}">
                <a16:creationId xmlns:a16="http://schemas.microsoft.com/office/drawing/2014/main" id="{D0AB37ED-AF59-4479-B3BD-030B0585CFED}"/>
              </a:ext>
            </a:extLst>
          </p:cNvPr>
          <p:cNvSpPr/>
          <p:nvPr/>
        </p:nvSpPr>
        <p:spPr>
          <a:xfrm>
            <a:off x="320224" y="6302391"/>
            <a:ext cx="10186232" cy="43088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100" b="0" i="0" u="none" strike="noStrike" kern="1200" cap="none" spc="0" normalizeH="0" baseline="0" noProof="0">
                <a:ln>
                  <a:noFill/>
                </a:ln>
                <a:solidFill>
                  <a:srgbClr val="0000FF"/>
                </a:solidFill>
                <a:effectLst/>
                <a:uLnTx/>
                <a:uFillTx/>
                <a:latin typeface="Helvetica" panose="020B0604020202020204" pitchFamily="34" charset="0"/>
                <a:ea typeface="+mn-ea"/>
                <a:cs typeface="Helvetica" panose="020B0604020202020204" pitchFamily="34" charset="0"/>
              </a:rPr>
              <a:t>En la actualidad se proyecta la necesidad de </a:t>
            </a:r>
            <a:r>
              <a:rPr kumimoji="0" lang="es-ES" sz="1100" b="0" i="0" u="none" strike="noStrike" kern="1200" cap="none" spc="0" normalizeH="0" baseline="0" noProof="0">
                <a:ln>
                  <a:noFill/>
                </a:ln>
                <a:solidFill>
                  <a:schemeClr val="accent1">
                    <a:lumMod val="60000"/>
                    <a:lumOff val="40000"/>
                  </a:schemeClr>
                </a:solidFill>
                <a:effectLst/>
                <a:uLnTx/>
                <a:uFillTx/>
                <a:latin typeface="Helvetica" panose="020B0604020202020204" pitchFamily="34" charset="0"/>
                <a:ea typeface="+mn-ea"/>
                <a:cs typeface="Helvetica" panose="020B0604020202020204" pitchFamily="34" charset="0"/>
              </a:rPr>
              <a:t>prorrogar en 12 meses </a:t>
            </a:r>
            <a:r>
              <a:rPr kumimoji="0" lang="es-ES" sz="1100" b="0" i="0" u="none" strike="noStrike" kern="1200" cap="none" spc="0" normalizeH="0" baseline="0" noProof="0">
                <a:ln>
                  <a:noFill/>
                </a:ln>
                <a:solidFill>
                  <a:srgbClr val="0000FF"/>
                </a:solidFill>
                <a:effectLst/>
                <a:uLnTx/>
                <a:uFillTx/>
                <a:latin typeface="Helvetica" panose="020B0604020202020204" pitchFamily="34" charset="0"/>
                <a:ea typeface="+mn-ea"/>
                <a:cs typeface="Helvetica" panose="020B0604020202020204" pitchFamily="34" charset="0"/>
              </a:rPr>
              <a:t>el contrato Interadministrativo – </a:t>
            </a:r>
          </a:p>
          <a:p>
            <a:pPr marL="0" marR="0" lvl="0" indent="0" algn="l" defTabSz="914400" rtl="0" eaLnBrk="1" fontAlgn="auto" latinLnBrk="0" hangingPunct="1">
              <a:lnSpc>
                <a:spcPct val="100000"/>
              </a:lnSpc>
              <a:spcBef>
                <a:spcPts val="0"/>
              </a:spcBef>
              <a:spcAft>
                <a:spcPts val="0"/>
              </a:spcAft>
              <a:buClrTx/>
              <a:buSzTx/>
              <a:buFontTx/>
              <a:buNone/>
              <a:tabLst/>
              <a:defRPr/>
            </a:pPr>
            <a:r>
              <a:rPr lang="es-ES" sz="1100">
                <a:solidFill>
                  <a:srgbClr val="0000FF"/>
                </a:solidFill>
                <a:latin typeface="Helvetica" panose="020B0604020202020204" pitchFamily="34" charset="0"/>
                <a:cs typeface="Helvetica" panose="020B0604020202020204" pitchFamily="34" charset="0"/>
              </a:rPr>
              <a:t>Principalmente por la Ejecución de la Etapa 2 del Proyecto Torre Oriental </a:t>
            </a:r>
            <a:endParaRPr kumimoji="0" lang="es-ES" sz="1100" b="0" i="0" u="none" strike="noStrike" kern="1200" cap="none" spc="0" normalizeH="0" baseline="0" noProof="0">
              <a:ln>
                <a:noFill/>
              </a:ln>
              <a:solidFill>
                <a:srgbClr val="0000FF"/>
              </a:solidFill>
              <a:effectLst/>
              <a:uLnTx/>
              <a:uFillTx/>
              <a:latin typeface="Helvetica" panose="020B0604020202020204" pitchFamily="34" charset="0"/>
              <a:ea typeface="+mn-ea"/>
              <a:cs typeface="Helvetica" panose="020B0604020202020204" pitchFamily="34" charset="0"/>
            </a:endParaRPr>
          </a:p>
        </p:txBody>
      </p:sp>
      <p:sp>
        <p:nvSpPr>
          <p:cNvPr id="33" name="Rectángulo 32">
            <a:extLst>
              <a:ext uri="{FF2B5EF4-FFF2-40B4-BE49-F238E27FC236}">
                <a16:creationId xmlns:a16="http://schemas.microsoft.com/office/drawing/2014/main" id="{5BE55DFF-53A2-4A1A-BF7B-2ED9CD9446B3}"/>
              </a:ext>
            </a:extLst>
          </p:cNvPr>
          <p:cNvSpPr/>
          <p:nvPr/>
        </p:nvSpPr>
        <p:spPr>
          <a:xfrm>
            <a:off x="466344" y="5515554"/>
            <a:ext cx="630936" cy="144668"/>
          </a:xfrm>
          <a:prstGeom prst="rect">
            <a:avLst/>
          </a:prstGeom>
          <a:solidFill>
            <a:srgbClr val="80B2E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4" name="CuadroTexto 33">
            <a:extLst>
              <a:ext uri="{FF2B5EF4-FFF2-40B4-BE49-F238E27FC236}">
                <a16:creationId xmlns:a16="http://schemas.microsoft.com/office/drawing/2014/main" id="{2373BF9C-0D63-4996-9068-13042141B6F1}"/>
              </a:ext>
            </a:extLst>
          </p:cNvPr>
          <p:cNvSpPr txBox="1"/>
          <p:nvPr/>
        </p:nvSpPr>
        <p:spPr>
          <a:xfrm>
            <a:off x="475830" y="5454016"/>
            <a:ext cx="630936" cy="261610"/>
          </a:xfrm>
          <a:prstGeom prst="rect">
            <a:avLst/>
          </a:prstGeom>
          <a:noFill/>
        </p:spPr>
        <p:txBody>
          <a:bodyPr wrap="square" rtlCol="0">
            <a:spAutoFit/>
          </a:bodyPr>
          <a:lstStyle/>
          <a:p>
            <a:r>
              <a:rPr lang="es-CO" sz="1050"/>
              <a:t>Etapa 1</a:t>
            </a:r>
          </a:p>
        </p:txBody>
      </p:sp>
      <p:sp>
        <p:nvSpPr>
          <p:cNvPr id="35" name="Rectángulo 34">
            <a:extLst>
              <a:ext uri="{FF2B5EF4-FFF2-40B4-BE49-F238E27FC236}">
                <a16:creationId xmlns:a16="http://schemas.microsoft.com/office/drawing/2014/main" id="{FB46B4D2-E303-4949-88B4-0927F2162846}"/>
              </a:ext>
            </a:extLst>
          </p:cNvPr>
          <p:cNvSpPr/>
          <p:nvPr/>
        </p:nvSpPr>
        <p:spPr>
          <a:xfrm>
            <a:off x="1203960" y="5516123"/>
            <a:ext cx="630936" cy="144668"/>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70B0C332-FABF-4D15-B262-9441374941C7}"/>
              </a:ext>
            </a:extLst>
          </p:cNvPr>
          <p:cNvSpPr txBox="1"/>
          <p:nvPr/>
        </p:nvSpPr>
        <p:spPr>
          <a:xfrm>
            <a:off x="1213446" y="5454585"/>
            <a:ext cx="630936" cy="261610"/>
          </a:xfrm>
          <a:prstGeom prst="rect">
            <a:avLst/>
          </a:prstGeom>
          <a:noFill/>
        </p:spPr>
        <p:txBody>
          <a:bodyPr wrap="square" rtlCol="0">
            <a:spAutoFit/>
          </a:bodyPr>
          <a:lstStyle/>
          <a:p>
            <a:r>
              <a:rPr lang="es-CO" sz="1050"/>
              <a:t>Etapa 2</a:t>
            </a:r>
          </a:p>
        </p:txBody>
      </p:sp>
    </p:spTree>
    <p:extLst>
      <p:ext uri="{BB962C8B-B14F-4D97-AF65-F5344CB8AC3E}">
        <p14:creationId xmlns:p14="http://schemas.microsoft.com/office/powerpoint/2010/main" val="38168731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B22D4C48-BFB7-4BF9-9C4A-AACCC22AD9E3}"/>
              </a:ext>
            </a:extLst>
          </p:cNvPr>
          <p:cNvSpPr txBox="1"/>
          <p:nvPr/>
        </p:nvSpPr>
        <p:spPr>
          <a:xfrm>
            <a:off x="474392" y="215299"/>
            <a:ext cx="11243216" cy="461665"/>
          </a:xfrm>
          <a:prstGeom prst="rect">
            <a:avLst/>
          </a:prstGeom>
          <a:noFill/>
        </p:spPr>
        <p:txBody>
          <a:bodyPr wrap="square" rtlCol="0">
            <a:spAutoFit/>
          </a:bodyPr>
          <a:lstStyle/>
          <a:p>
            <a:pPr defTabSz="914400">
              <a:defRPr/>
            </a:pPr>
            <a:r>
              <a:rPr lang="es-CO" sz="2400">
                <a:solidFill>
                  <a:srgbClr val="4472C4"/>
                </a:solidFill>
                <a:latin typeface="Helvetica" pitchFamily="2" charset="0"/>
              </a:rPr>
              <a:t>Temas Próximo Comité Técnico y Fiduciario</a:t>
            </a:r>
          </a:p>
        </p:txBody>
      </p:sp>
      <p:sp>
        <p:nvSpPr>
          <p:cNvPr id="8" name="CuadroTexto 7">
            <a:extLst>
              <a:ext uri="{FF2B5EF4-FFF2-40B4-BE49-F238E27FC236}">
                <a16:creationId xmlns:a16="http://schemas.microsoft.com/office/drawing/2014/main" id="{749B424B-34F5-4F77-B77E-D0B21358C960}"/>
              </a:ext>
            </a:extLst>
          </p:cNvPr>
          <p:cNvSpPr txBox="1"/>
          <p:nvPr/>
        </p:nvSpPr>
        <p:spPr>
          <a:xfrm>
            <a:off x="474392" y="2751891"/>
            <a:ext cx="11491466" cy="646331"/>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s-ES">
                <a:latin typeface="Arial"/>
                <a:cs typeface="Arial"/>
              </a:rPr>
              <a:t>Prorroga a la suspensión del contrato de consultoría e interventoría a consecuencia del mayor tiempo en el proceso de revisión del proyecto por parte del Instituto Distrital de Patrimonio Cultural - IDPC</a:t>
            </a:r>
            <a:endParaRPr lang="es-ES"/>
          </a:p>
        </p:txBody>
      </p:sp>
      <p:sp>
        <p:nvSpPr>
          <p:cNvPr id="7" name="CuadroTexto 6">
            <a:extLst>
              <a:ext uri="{FF2B5EF4-FFF2-40B4-BE49-F238E27FC236}">
                <a16:creationId xmlns:a16="http://schemas.microsoft.com/office/drawing/2014/main" id="{CFF090D4-EB58-4C3D-947C-CCBC62D8BFE0}"/>
              </a:ext>
            </a:extLst>
          </p:cNvPr>
          <p:cNvSpPr txBox="1"/>
          <p:nvPr/>
        </p:nvSpPr>
        <p:spPr>
          <a:xfrm>
            <a:off x="538657" y="3990385"/>
            <a:ext cx="11454743" cy="1200329"/>
          </a:xfrm>
          <a:prstGeom prst="rect">
            <a:avLst/>
          </a:prstGeom>
          <a:noFill/>
        </p:spPr>
        <p:txBody>
          <a:bodyPr wrap="square" lIns="91440" tIns="45720" rIns="91440" bIns="45720" anchor="t">
            <a:spAutoFit/>
          </a:bodyPr>
          <a:lstStyle/>
          <a:p>
            <a:r>
              <a:rPr lang="es-ES" sz="1800" b="1">
                <a:latin typeface="Arial"/>
                <a:cs typeface="Arial"/>
              </a:rPr>
              <a:t>Otros</a:t>
            </a:r>
          </a:p>
          <a:p>
            <a:endParaRPr lang="es-ES" b="1">
              <a:latin typeface="Arial"/>
              <a:cs typeface="Arial"/>
            </a:endParaRPr>
          </a:p>
          <a:p>
            <a:pPr marL="285750" indent="-285750">
              <a:buFont typeface="Arial" panose="020B0604020202020204" pitchFamily="34" charset="0"/>
              <a:buChar char="•"/>
            </a:pPr>
            <a:r>
              <a:rPr lang="es-ES" sz="1800">
                <a:latin typeface="Arial"/>
                <a:cs typeface="Arial"/>
              </a:rPr>
              <a:t>Pendiente la definición de continuidad de ejecución del proyecto en</a:t>
            </a:r>
            <a:r>
              <a:rPr lang="es-ES">
                <a:latin typeface="Arial"/>
                <a:cs typeface="Arial"/>
              </a:rPr>
              <a:t> San Jacinto o Definición de la inversión de los montos disponibles en el contrato interadministrativo</a:t>
            </a:r>
            <a:endParaRPr lang="en-US"/>
          </a:p>
        </p:txBody>
      </p:sp>
      <p:sp>
        <p:nvSpPr>
          <p:cNvPr id="3" name="object 3">
            <a:extLst>
              <a:ext uri="{FF2B5EF4-FFF2-40B4-BE49-F238E27FC236}">
                <a16:creationId xmlns:a16="http://schemas.microsoft.com/office/drawing/2014/main" id="{A840280E-0A8A-752F-4D01-5171955B1675}"/>
              </a:ext>
            </a:extLst>
          </p:cNvPr>
          <p:cNvSpPr txBox="1"/>
          <p:nvPr/>
        </p:nvSpPr>
        <p:spPr>
          <a:xfrm>
            <a:off x="534711" y="1606627"/>
            <a:ext cx="9881296" cy="1067600"/>
          </a:xfrm>
          <a:prstGeom prst="rect">
            <a:avLst/>
          </a:prstGeom>
        </p:spPr>
        <p:txBody>
          <a:bodyPr vert="horz" wrap="square" lIns="0" tIns="13335" rIns="0" bIns="0" rtlCol="0" anchor="t">
            <a:spAutoFit/>
          </a:bodyPr>
          <a:lstStyle/>
          <a:p>
            <a:pPr marL="1270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Bogotá, Cundinamarca - Etapa 1</a:t>
            </a:r>
            <a:r>
              <a:rPr lang="es-CO" sz="2400">
                <a:solidFill>
                  <a:srgbClr val="4471C4"/>
                </a:solidFill>
                <a:latin typeface="Arial"/>
                <a:cs typeface="Arial"/>
              </a:rPr>
              <a:t> </a:t>
            </a:r>
            <a:endParaRPr kumimoji="0" lang="es-CO" sz="2400" b="0" i="0" u="none" strike="noStrike" kern="1200" cap="none" spc="0" normalizeH="0" baseline="0" noProof="0">
              <a:ln>
                <a:noFill/>
              </a:ln>
              <a:solidFill>
                <a:srgbClr val="4471C4"/>
              </a:solidFill>
              <a:effectLst/>
              <a:uLnTx/>
              <a:uFillTx/>
              <a:latin typeface="Arial"/>
              <a:ea typeface="+mn-ea"/>
              <a:cs typeface="Arial"/>
            </a:endParaRPr>
          </a:p>
          <a:p>
            <a:pPr marL="1270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DISEÑO Y METROLOGIA </a:t>
            </a:r>
            <a:r>
              <a:rPr kumimoji="0" lang="en-US" b="0" i="0" u="none" strike="noStrike" kern="1200" cap="none" spc="0" normalizeH="0" baseline="0" noProof="0">
                <a:ln>
                  <a:noFill/>
                </a:ln>
                <a:solidFill>
                  <a:srgbClr val="4471C4"/>
                </a:solidFill>
                <a:effectLst/>
                <a:uLnTx/>
                <a:uFillTx/>
                <a:latin typeface="Arial"/>
                <a:ea typeface="+mn-ea"/>
                <a:cs typeface="Arial"/>
              </a:rPr>
              <a:t>– COMPLEJO PALOQUEMAO – TORRE ORIENTAL</a:t>
            </a:r>
            <a:r>
              <a:rPr lang="en-US">
                <a:solidFill>
                  <a:srgbClr val="4471C4"/>
                </a:solidFill>
                <a:latin typeface="Arial"/>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a:spcBef>
                <a:spcPts val="105"/>
              </a:spcBef>
              <a:defRPr/>
            </a:pPr>
            <a:r>
              <a:rPr lang="es-CO" sz="1200">
                <a:solidFill>
                  <a:srgbClr val="4471C4"/>
                </a:solidFill>
                <a:latin typeface="Arial"/>
                <a:cs typeface="Arial"/>
              </a:rPr>
              <a:t>Contratista de Diseño PAF-SENA-C-012-2021 – CONSORCIO W SENA DISEÑOS 2021 </a:t>
            </a:r>
          </a:p>
          <a:p>
            <a:pPr marL="12700">
              <a:spcBef>
                <a:spcPts val="105"/>
              </a:spcBef>
              <a:defRPr/>
            </a:pPr>
            <a:r>
              <a:rPr lang="es-CO" sz="1200">
                <a:solidFill>
                  <a:srgbClr val="4471C4"/>
                </a:solidFill>
                <a:latin typeface="Arial"/>
                <a:cs typeface="Arial"/>
              </a:rPr>
              <a:t>Contratista Interventor PAF-SENA-I-058-2020 – CONSORCIO NUEVO MIDDLE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16695307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9">
            <a:extLst>
              <a:ext uri="{FF2B5EF4-FFF2-40B4-BE49-F238E27FC236}">
                <a16:creationId xmlns:a16="http://schemas.microsoft.com/office/drawing/2014/main" id="{3445EA67-7777-73B9-9F9F-D63D448E69F2}"/>
              </a:ext>
            </a:extLst>
          </p:cNvPr>
          <p:cNvSpPr txBox="1">
            <a:spLocks/>
          </p:cNvSpPr>
          <p:nvPr/>
        </p:nvSpPr>
        <p:spPr>
          <a:xfrm>
            <a:off x="4966588" y="1578673"/>
            <a:ext cx="3932237" cy="95249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a:lstStyle>
          <a:p>
            <a:r>
              <a:rPr lang="es-CO">
                <a:solidFill>
                  <a:schemeClr val="bg1"/>
                </a:solidFill>
              </a:rPr>
              <a:t>Gracias</a:t>
            </a:r>
          </a:p>
        </p:txBody>
      </p:sp>
      <p:pic>
        <p:nvPicPr>
          <p:cNvPr id="10" name="Marcador de posición de imagen 13">
            <a:extLst>
              <a:ext uri="{FF2B5EF4-FFF2-40B4-BE49-F238E27FC236}">
                <a16:creationId xmlns:a16="http://schemas.microsoft.com/office/drawing/2014/main" id="{0D7C8E35-BC7E-E95B-4B85-DA290B57ED6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8005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p:spPr>
      </p:pic>
      <p:pic>
        <p:nvPicPr>
          <p:cNvPr id="13" name="Imagen 12" descr="Logotipo&#10;&#10;Descripción generada automáticamente">
            <a:extLst>
              <a:ext uri="{FF2B5EF4-FFF2-40B4-BE49-F238E27FC236}">
                <a16:creationId xmlns:a16="http://schemas.microsoft.com/office/drawing/2014/main" id="{8153740C-E095-F3ED-F9AE-3F2EE12A47D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463885" y="5200378"/>
            <a:ext cx="793815" cy="793815"/>
          </a:xfrm>
          <a:prstGeom prst="rect">
            <a:avLst/>
          </a:prstGeom>
        </p:spPr>
      </p:pic>
      <p:pic>
        <p:nvPicPr>
          <p:cNvPr id="16" name="Imagen 15" descr="Imagen que contiene Interfaz de usuario gráfica&#10;&#10;Descripción generada automáticamente">
            <a:extLst>
              <a:ext uri="{FF2B5EF4-FFF2-40B4-BE49-F238E27FC236}">
                <a16:creationId xmlns:a16="http://schemas.microsoft.com/office/drawing/2014/main" id="{463C0950-431E-ACC4-FA4C-9802E33EE15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69654" y="298657"/>
            <a:ext cx="2739392" cy="937715"/>
          </a:xfrm>
          <a:prstGeom prst="rect">
            <a:avLst/>
          </a:prstGeom>
        </p:spPr>
      </p:pic>
    </p:spTree>
    <p:extLst>
      <p:ext uri="{BB962C8B-B14F-4D97-AF65-F5344CB8AC3E}">
        <p14:creationId xmlns:p14="http://schemas.microsoft.com/office/powerpoint/2010/main" val="2729276630"/>
      </p:ext>
    </p:extLst>
  </p:cSld>
  <p:clrMapOvr>
    <a:masterClrMapping/>
  </p:clrMapOvr>
</p:sld>
</file>

<file path=ppt/theme/theme1.xml><?xml version="1.0" encoding="utf-8"?>
<a:theme xmlns:a="http://schemas.openxmlformats.org/drawingml/2006/main" name="Tema de Office">
  <a:themeElements>
    <a:clrScheme name="Findeter">
      <a:dk1>
        <a:srgbClr val="112C69"/>
      </a:dk1>
      <a:lt1>
        <a:srgbClr val="FFFFFF"/>
      </a:lt1>
      <a:dk2>
        <a:srgbClr val="44546A"/>
      </a:dk2>
      <a:lt2>
        <a:srgbClr val="E7E6E6"/>
      </a:lt2>
      <a:accent1>
        <a:srgbClr val="005CA9"/>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F35847229364A4449C1DB5CA97B8751C" ma:contentTypeVersion="19" ma:contentTypeDescription="Crear nuevo documento." ma:contentTypeScope="" ma:versionID="10e7db701817c987a9f4485120207c4f">
  <xsd:schema xmlns:xsd="http://www.w3.org/2001/XMLSchema" xmlns:xs="http://www.w3.org/2001/XMLSchema" xmlns:p="http://schemas.microsoft.com/office/2006/metadata/properties" xmlns:ns2="c5cc6fe4-7bae-4ad8-983a-e5236bfbe65e" xmlns:ns3="703ac7a9-cb03-4bf5-8dbc-9fd8f3978264" targetNamespace="http://schemas.microsoft.com/office/2006/metadata/properties" ma:root="true" ma:fieldsID="82d985085c36a20fd082305cad713ef7" ns2:_="" ns3:_="">
    <xsd:import namespace="c5cc6fe4-7bae-4ad8-983a-e5236bfbe65e"/>
    <xsd:import namespace="703ac7a9-cb03-4bf5-8dbc-9fd8f397826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FechayHora" minOccurs="0"/>
                <xsd:element ref="ns2:_Flow_SignoffStatus" minOccurs="0"/>
                <xsd:element ref="ns2:Fechayhora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cc6fe4-7bae-4ad8-983a-e5236bfbe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2785dc40-82a5-43c1-b5c0-b2abc6a1798d" ma:termSetId="09814cd3-568e-fe90-9814-8d621ff8fb84" ma:anchorId="fba54fb3-c3e1-fe81-a776-ca4b69148c4d" ma:open="true" ma:isKeyword="false">
      <xsd:complexType>
        <xsd:sequence>
          <xsd:element ref="pc:Terms" minOccurs="0" maxOccurs="1"/>
        </xsd:sequence>
      </xsd:complexType>
    </xsd:element>
    <xsd:element name="FechayHora" ma:index="24" nillable="true" ma:displayName="Fecha y Hora" ma:format="DateTime" ma:internalName="FechayHora">
      <xsd:simpleType>
        <xsd:restriction base="dms:DateTime"/>
      </xsd:simpleType>
    </xsd:element>
    <xsd:element name="_Flow_SignoffStatus" ma:index="25" nillable="true" ma:displayName="Estado de aprobación" ma:internalName="Estado_x0020_de_x0020_aprobaci_x00f3_n">
      <xsd:simpleType>
        <xsd:restriction base="dms:Text"/>
      </xsd:simpleType>
    </xsd:element>
    <xsd:element name="Fechayhora0" ma:index="26" nillable="true" ma:displayName="Fecha y hora" ma:format="DateOnly" ma:internalName="Fechayhora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03ac7a9-cb03-4bf5-8dbc-9fd8f3978264" elementFormDefault="qualified">
    <xsd:import namespace="http://schemas.microsoft.com/office/2006/documentManagement/types"/>
    <xsd:import namespace="http://schemas.microsoft.com/office/infopath/2007/PartnerControls"/>
    <xsd:element name="SharedWithUsers" ma:index="17"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63b0d94-22a5-4c9a-a97e-d2f11d303701}" ma:internalName="TaxCatchAll" ma:showField="CatchAllData" ma:web="703ac7a9-cb03-4bf5-8dbc-9fd8f39782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03ac7a9-cb03-4bf5-8dbc-9fd8f3978264" xsi:nil="true"/>
    <FechayHora xmlns="c5cc6fe4-7bae-4ad8-983a-e5236bfbe65e" xsi:nil="true"/>
    <lcf76f155ced4ddcb4097134ff3c332f xmlns="c5cc6fe4-7bae-4ad8-983a-e5236bfbe65e">
      <Terms xmlns="http://schemas.microsoft.com/office/infopath/2007/PartnerControls"/>
    </lcf76f155ced4ddcb4097134ff3c332f>
    <_Flow_SignoffStatus xmlns="c5cc6fe4-7bae-4ad8-983a-e5236bfbe65e" xsi:nil="true"/>
    <SharedWithUsers xmlns="703ac7a9-cb03-4bf5-8dbc-9fd8f3978264">
      <UserInfo>
        <DisplayName>FABIO ANDRES LLANO CASTAÑO</DisplayName>
        <AccountId>80</AccountId>
        <AccountType/>
      </UserInfo>
      <UserInfo>
        <DisplayName>GUILLERMO ALBERTO ARCILA DIAZ</DisplayName>
        <AccountId>117</AccountId>
        <AccountType/>
      </UserInfo>
      <UserInfo>
        <DisplayName>GIOVANNY ANDRES VANEGAS PRADA</DisplayName>
        <AccountId>119</AccountId>
        <AccountType/>
      </UserInfo>
      <UserInfo>
        <DisplayName>YERSON ARIAS RIVERA</DisplayName>
        <AccountId>126</AccountId>
        <AccountType/>
      </UserInfo>
      <UserInfo>
        <DisplayName>MARIA ALEJANDRA RODRIGUEZ VILLAREAL</DisplayName>
        <AccountId>110</AccountId>
        <AccountType/>
      </UserInfo>
      <UserInfo>
        <DisplayName>MARIA CAMILA GOMEZ RUBIANO</DisplayName>
        <AccountId>154</AccountId>
        <AccountType/>
      </UserInfo>
      <UserInfo>
        <DisplayName>OLGA MARIA MUÑOZ MUÑOZ</DisplayName>
        <AccountId>112</AccountId>
        <AccountType/>
      </UserInfo>
      <UserInfo>
        <DisplayName>CLAUDIA MARCELA CARMONA MARIN</DisplayName>
        <AccountId>558</AccountId>
        <AccountType/>
      </UserInfo>
      <UserInfo>
        <DisplayName>LEONARDO ALFONSO MARTINEZ OTERO</DisplayName>
        <AccountId>66</AccountId>
        <AccountType/>
      </UserInfo>
    </SharedWithUsers>
    <Fechayhora0 xmlns="c5cc6fe4-7bae-4ad8-983a-e5236bfbe65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932C0D-942F-455D-A9CA-90758B3EC431}">
  <ds:schemaRefs>
    <ds:schemaRef ds:uri="703ac7a9-cb03-4bf5-8dbc-9fd8f3978264"/>
    <ds:schemaRef ds:uri="c5cc6fe4-7bae-4ad8-983a-e5236bfbe6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2090163-BA08-4FD8-9EBB-97E3240301D0}">
  <ds:schemaRefs>
    <ds:schemaRef ds:uri="http://www.w3.org/XML/1998/namespace"/>
    <ds:schemaRef ds:uri="http://purl.org/dc/dcmitype/"/>
    <ds:schemaRef ds:uri="http://schemas.microsoft.com/office/2006/metadata/properties"/>
    <ds:schemaRef ds:uri="http://purl.org/dc/terms/"/>
    <ds:schemaRef ds:uri="http://schemas.microsoft.com/office/infopath/2007/PartnerControls"/>
    <ds:schemaRef ds:uri="c5cc6fe4-7bae-4ad8-983a-e5236bfbe65e"/>
    <ds:schemaRef ds:uri="http://schemas.microsoft.com/office/2006/documentManagement/types"/>
    <ds:schemaRef ds:uri="http://schemas.openxmlformats.org/package/2006/metadata/core-properties"/>
    <ds:schemaRef ds:uri="http://purl.org/dc/elements/1.1/"/>
    <ds:schemaRef ds:uri="703ac7a9-cb03-4bf5-8dbc-9fd8f3978264"/>
  </ds:schemaRefs>
</ds:datastoreItem>
</file>

<file path=customXml/itemProps3.xml><?xml version="1.0" encoding="utf-8"?>
<ds:datastoreItem xmlns:ds="http://schemas.openxmlformats.org/officeDocument/2006/customXml" ds:itemID="{723EEEDF-C9B9-46D8-9D8B-BDB6246D1E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TotalTime>
  <Words>6484</Words>
  <Application>Microsoft Office PowerPoint</Application>
  <PresentationFormat>Panorámica</PresentationFormat>
  <Paragraphs>4243</Paragraphs>
  <Slides>45</Slides>
  <Notes>2</Notes>
  <HiddenSlides>0</HiddenSlides>
  <MMClips>0</MMClips>
  <ScaleCrop>false</ScaleCrop>
  <HeadingPairs>
    <vt:vector size="6" baseType="variant">
      <vt:variant>
        <vt:lpstr>Fuentes usadas</vt:lpstr>
      </vt:variant>
      <vt:variant>
        <vt:i4>8</vt:i4>
      </vt:variant>
      <vt:variant>
        <vt:lpstr>Tema</vt:lpstr>
      </vt:variant>
      <vt:variant>
        <vt:i4>4</vt:i4>
      </vt:variant>
      <vt:variant>
        <vt:lpstr>Títulos de diapositiva</vt:lpstr>
      </vt:variant>
      <vt:variant>
        <vt:i4>45</vt:i4>
      </vt:variant>
    </vt:vector>
  </HeadingPairs>
  <TitlesOfParts>
    <vt:vector size="57" baseType="lpstr">
      <vt:lpstr>Arial</vt:lpstr>
      <vt:lpstr>Arial Narrow</vt:lpstr>
      <vt:lpstr>Calibri</vt:lpstr>
      <vt:lpstr>Calibri Light</vt:lpstr>
      <vt:lpstr>Century Gothic</vt:lpstr>
      <vt:lpstr>Helvetica</vt:lpstr>
      <vt:lpstr>Wingdings</vt:lpstr>
      <vt:lpstr>Wingdings,Sans-Serif</vt:lpstr>
      <vt:lpstr>Tema de Office</vt:lpstr>
      <vt:lpstr>Office Theme</vt:lpstr>
      <vt:lpstr>Office Theme</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FRANKY LEONARDO CHAPARRO LANCHEROS</dc:creator>
  <cp:lastModifiedBy>LEONARDO ALFONSO MARTINEZ OTERO</cp:lastModifiedBy>
  <cp:revision>47</cp:revision>
  <dcterms:created xsi:type="dcterms:W3CDTF">2020-02-25T14:00:28Z</dcterms:created>
  <dcterms:modified xsi:type="dcterms:W3CDTF">2023-04-26T12:04:14Z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0x010100F35847229364A4449C1DB5CA97B8751C</vt:lpwstr>
  </property>
  <property fmtid="{D5CDD505-2E9C-101B-9397-08002B2CF9AE}" pid="3" name="MediaServiceImageTags">
    <vt:lpwstr/>
  </property>
</Properties>
</file>