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0"/>
  </p:notesMasterIdLst>
  <p:sldIdLst>
    <p:sldId id="330" r:id="rId2"/>
    <p:sldId id="360" r:id="rId3"/>
    <p:sldId id="361" r:id="rId4"/>
    <p:sldId id="331" r:id="rId5"/>
    <p:sldId id="332" r:id="rId6"/>
    <p:sldId id="308" r:id="rId7"/>
    <p:sldId id="309" r:id="rId8"/>
    <p:sldId id="310" r:id="rId9"/>
    <p:sldId id="311" r:id="rId10"/>
    <p:sldId id="312" r:id="rId11"/>
    <p:sldId id="313" r:id="rId12"/>
    <p:sldId id="314" r:id="rId13"/>
    <p:sldId id="315" r:id="rId14"/>
    <p:sldId id="316" r:id="rId15"/>
    <p:sldId id="317" r:id="rId16"/>
    <p:sldId id="318" r:id="rId17"/>
    <p:sldId id="319" r:id="rId18"/>
    <p:sldId id="320" r:id="rId19"/>
    <p:sldId id="321" r:id="rId20"/>
    <p:sldId id="322" r:id="rId21"/>
    <p:sldId id="333" r:id="rId22"/>
    <p:sldId id="349" r:id="rId23"/>
    <p:sldId id="350" r:id="rId24"/>
    <p:sldId id="344" r:id="rId25"/>
    <p:sldId id="345" r:id="rId26"/>
    <p:sldId id="351" r:id="rId27"/>
    <p:sldId id="352" r:id="rId28"/>
    <p:sldId id="348" r:id="rId29"/>
    <p:sldId id="347" r:id="rId30"/>
    <p:sldId id="355" r:id="rId31"/>
    <p:sldId id="356" r:id="rId32"/>
    <p:sldId id="364" r:id="rId33"/>
    <p:sldId id="365" r:id="rId34"/>
    <p:sldId id="366" r:id="rId35"/>
    <p:sldId id="367" r:id="rId36"/>
    <p:sldId id="368" r:id="rId37"/>
    <p:sldId id="369" r:id="rId38"/>
    <p:sldId id="323" r:id="rId39"/>
  </p:sldIdLst>
  <p:sldSz cx="18288000" cy="10287000"/>
  <p:notesSz cx="6858000" cy="9144000"/>
  <p:embeddedFontLst>
    <p:embeddedFont>
      <p:font typeface="Arimo" panose="020B0604020202020204" charset="0"/>
      <p:regular r:id="rId41"/>
    </p:embeddedFont>
    <p:embeddedFont>
      <p:font typeface="Montserrat" panose="00000500000000000000" pitchFamily="2" charset="0"/>
      <p:regular r:id="rId42"/>
      <p:bold r:id="rId43"/>
      <p:italic r:id="rId44"/>
      <p:boldItalic r:id="rId45"/>
    </p:embeddedFont>
    <p:embeddedFont>
      <p:font typeface="Montserrat Bold" panose="020B0604020202020204" charset="0"/>
      <p:regular r:id="rId46"/>
    </p:embeddedFont>
    <p:embeddedFont>
      <p:font typeface="Raavi" panose="020B0502040204020203" pitchFamily="34" charset="0"/>
      <p:regular r:id="rId47"/>
      <p:bold r:id="rId4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Estilo medio 2 - Énfasi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82" autoAdjust="0"/>
    <p:restoredTop sz="94622" autoAdjust="0"/>
  </p:normalViewPr>
  <p:slideViewPr>
    <p:cSldViewPr>
      <p:cViewPr varScale="1">
        <p:scale>
          <a:sx n="72" d="100"/>
          <a:sy n="72" d="100"/>
        </p:scale>
        <p:origin x="678"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4.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font" Target="fonts/font8.fntdata"/><Relationship Id="rId8" Type="http://schemas.openxmlformats.org/officeDocument/2006/relationships/slide" Target="slides/slide7.xml"/><Relationship Id="rId51"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file:///F:\Escritorio\Cristina%20Agosto\graficos\GestanteLactantePorToma%20(1).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F:\Escritorio\Cristina%20Agosto\graficos\GestanteLactantePorToma%20(1).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6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s-CO"/>
        </a:p>
      </c:txPr>
    </c:title>
    <c:autoTitleDeleted val="0"/>
    <c:plotArea>
      <c:layout/>
      <c:pieChart>
        <c:varyColors val="1"/>
        <c:ser>
          <c:idx val="0"/>
          <c:order val="0"/>
          <c:tx>
            <c:strRef>
              <c:f>'[GestanteLactantePorToma (1).xlsx]PPRIMERA'!$B$1</c:f>
              <c:strCache>
                <c:ptCount val="1"/>
                <c:pt idx="0">
                  <c:v>PARTICIPANTES</c:v>
                </c:pt>
              </c:strCache>
            </c:strRef>
          </c:tx>
          <c:dPt>
            <c:idx val="0"/>
            <c:bubble3D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1-50EA-4D65-BF55-B9B8587A9FF0}"/>
              </c:ext>
            </c:extLst>
          </c:dPt>
          <c:dPt>
            <c:idx val="1"/>
            <c:bubble3D val="0"/>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3-50EA-4D65-BF55-B9B8587A9FF0}"/>
              </c:ext>
            </c:extLst>
          </c:dPt>
          <c:dPt>
            <c:idx val="2"/>
            <c:bubble3D val="0"/>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5-50EA-4D65-BF55-B9B8587A9FF0}"/>
              </c:ext>
            </c:extLst>
          </c:dPt>
          <c:dPt>
            <c:idx val="3"/>
            <c:bubble3D val="0"/>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7-50EA-4D65-BF55-B9B8587A9FF0}"/>
              </c:ext>
            </c:extLst>
          </c:dPt>
          <c:dLbls>
            <c:dLbl>
              <c:idx val="0"/>
              <c:layout>
                <c:manualLayout>
                  <c:x val="0.14597587293038344"/>
                  <c:y val="-0.10045662100456629"/>
                </c:manualLayout>
              </c:layout>
              <c:dLblPos val="bestFit"/>
              <c:showLegendKey val="0"/>
              <c:showVal val="1"/>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50EA-4D65-BF55-B9B8587A9FF0}"/>
                </c:ext>
              </c:extLst>
            </c:dLbl>
            <c:dLbl>
              <c:idx val="1"/>
              <c:layout>
                <c:manualLayout>
                  <c:x val="-8.3414784531647745E-2"/>
                  <c:y val="8.2191780821917804E-2"/>
                </c:manualLayout>
              </c:layout>
              <c:dLblPos val="bestFit"/>
              <c:showLegendKey val="0"/>
              <c:showVal val="1"/>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50EA-4D65-BF55-B9B8587A9FF0}"/>
                </c:ext>
              </c:extLst>
            </c:dLbl>
            <c:dLbl>
              <c:idx val="2"/>
              <c:layout>
                <c:manualLayout>
                  <c:x val="-7.8201360498419775E-2"/>
                  <c:y val="-5.4794520547945202E-2"/>
                </c:manualLayout>
              </c:layout>
              <c:dLblPos val="bestFit"/>
              <c:showLegendKey val="0"/>
              <c:showVal val="1"/>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5-50EA-4D65-BF55-B9B8587A9FF0}"/>
                </c:ext>
              </c:extLst>
            </c:dLbl>
            <c:dLbl>
              <c:idx val="3"/>
              <c:layout>
                <c:manualLayout>
                  <c:x val="0.23460408149525927"/>
                  <c:y val="2.2831050228310501E-2"/>
                </c:manualLayout>
              </c:layout>
              <c:dLblPos val="bestFit"/>
              <c:showLegendKey val="0"/>
              <c:showVal val="1"/>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7-50EA-4D65-BF55-B9B8587A9FF0}"/>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lt1">
                        <a:lumMod val="85000"/>
                      </a:schemeClr>
                    </a:solidFill>
                    <a:latin typeface="+mn-lt"/>
                    <a:ea typeface="+mn-ea"/>
                    <a:cs typeface="+mn-cs"/>
                  </a:defRPr>
                </a:pPr>
                <a:endParaRPr lang="es-CO"/>
              </a:p>
            </c:txPr>
            <c:dLblPos val="outEnd"/>
            <c:showLegendKey val="0"/>
            <c:showVal val="1"/>
            <c:showCatName val="1"/>
            <c:showSerName val="0"/>
            <c:showPercent val="1"/>
            <c:showBubbleSize val="0"/>
            <c:showLeaderLines val="1"/>
            <c:leaderLines>
              <c:spPr>
                <a:ln w="9525">
                  <a:solidFill>
                    <a:schemeClr val="lt1">
                      <a:lumMod val="95000"/>
                      <a:alpha val="54000"/>
                    </a:schemeClr>
                  </a:solidFill>
                </a:ln>
                <a:effectLst/>
              </c:spPr>
            </c:leaderLines>
            <c:extLst>
              <c:ext xmlns:c15="http://schemas.microsoft.com/office/drawing/2012/chart" uri="{CE6537A1-D6FC-4f65-9D91-7224C49458BB}"/>
            </c:extLst>
          </c:dLbls>
          <c:cat>
            <c:strRef>
              <c:f>'[GestanteLactantePorToma (1).xlsx]PPRIMERA'!$A$2:$A$5</c:f>
              <c:strCache>
                <c:ptCount val="4"/>
                <c:pt idx="0">
                  <c:v>NORMAL O EHUTROFICO</c:v>
                </c:pt>
                <c:pt idx="1">
                  <c:v>RIESGO DE DESNUTRICIÓN</c:v>
                </c:pt>
                <c:pt idx="2">
                  <c:v>SOBREPESO</c:v>
                </c:pt>
                <c:pt idx="3">
                  <c:v>OBESIDAD</c:v>
                </c:pt>
              </c:strCache>
            </c:strRef>
          </c:cat>
          <c:val>
            <c:numRef>
              <c:f>'[GestanteLactantePorToma (1).xlsx]PPRIMERA'!$B$2:$B$5</c:f>
              <c:numCache>
                <c:formatCode>General</c:formatCode>
                <c:ptCount val="4"/>
                <c:pt idx="0">
                  <c:v>772</c:v>
                </c:pt>
                <c:pt idx="1">
                  <c:v>20</c:v>
                </c:pt>
                <c:pt idx="2">
                  <c:v>82</c:v>
                </c:pt>
                <c:pt idx="3">
                  <c:v>16</c:v>
                </c:pt>
              </c:numCache>
            </c:numRef>
          </c:val>
          <c:extLst>
            <c:ext xmlns:c16="http://schemas.microsoft.com/office/drawing/2014/chart" uri="{C3380CC4-5D6E-409C-BE32-E72D297353CC}">
              <c16:uniqueId val="{00000008-50EA-4D65-BF55-B9B8587A9FF0}"/>
            </c:ext>
          </c:extLst>
        </c:ser>
        <c:dLbls>
          <c:dLblPos val="outEnd"/>
          <c:showLegendKey val="0"/>
          <c:showVal val="0"/>
          <c:showCatName val="0"/>
          <c:showSerName val="0"/>
          <c:showPercent val="1"/>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CO"/>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s-CO"/>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6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s-CO"/>
        </a:p>
      </c:txPr>
    </c:title>
    <c:autoTitleDeleted val="0"/>
    <c:plotArea>
      <c:layout/>
      <c:pieChart>
        <c:varyColors val="1"/>
        <c:ser>
          <c:idx val="0"/>
          <c:order val="0"/>
          <c:tx>
            <c:strRef>
              <c:f>'[GestanteLactantePorToma (1).xlsx]SEGUNDA'!$B$1</c:f>
              <c:strCache>
                <c:ptCount val="1"/>
                <c:pt idx="0">
                  <c:v>PARTICIPANTES</c:v>
                </c:pt>
              </c:strCache>
            </c:strRef>
          </c:tx>
          <c:dPt>
            <c:idx val="0"/>
            <c:bubble3D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1-2BD9-48E3-94CC-7539F297C27F}"/>
              </c:ext>
            </c:extLst>
          </c:dPt>
          <c:dPt>
            <c:idx val="1"/>
            <c:bubble3D val="0"/>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3-2BD9-48E3-94CC-7539F297C27F}"/>
              </c:ext>
            </c:extLst>
          </c:dPt>
          <c:dPt>
            <c:idx val="2"/>
            <c:bubble3D val="0"/>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5-2BD9-48E3-94CC-7539F297C27F}"/>
              </c:ext>
            </c:extLst>
          </c:dPt>
          <c:dPt>
            <c:idx val="3"/>
            <c:bubble3D val="0"/>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7-2BD9-48E3-94CC-7539F297C27F}"/>
              </c:ext>
            </c:extLst>
          </c:dPt>
          <c:dLbls>
            <c:dLbl>
              <c:idx val="0"/>
              <c:layout>
                <c:manualLayout>
                  <c:x val="0.1388888888888889"/>
                  <c:y val="-6.9444444444444531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2BD9-48E3-94CC-7539F297C27F}"/>
                </c:ext>
              </c:extLst>
            </c:dLbl>
            <c:dLbl>
              <c:idx val="1"/>
              <c:layout>
                <c:manualLayout>
                  <c:x val="-9.4444444444444442E-2"/>
                  <c:y val="0.14814814814814811"/>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2BD9-48E3-94CC-7539F297C27F}"/>
                </c:ext>
              </c:extLst>
            </c:dLbl>
            <c:dLbl>
              <c:idx val="2"/>
              <c:layout>
                <c:manualLayout>
                  <c:x val="-2.7777777777777804E-2"/>
                  <c:y val="-3.2407407407407406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5-2BD9-48E3-94CC-7539F297C27F}"/>
                </c:ext>
              </c:extLst>
            </c:dLbl>
            <c:dLbl>
              <c:idx val="3"/>
              <c:layout>
                <c:manualLayout>
                  <c:x val="0.21111111111111111"/>
                  <c:y val="3.2407407407407406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7-2BD9-48E3-94CC-7539F297C27F}"/>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lt1">
                        <a:lumMod val="85000"/>
                      </a:schemeClr>
                    </a:solidFill>
                    <a:latin typeface="+mn-lt"/>
                    <a:ea typeface="+mn-ea"/>
                    <a:cs typeface="+mn-cs"/>
                  </a:defRPr>
                </a:pPr>
                <a:endParaRPr lang="es-CO"/>
              </a:p>
            </c:txPr>
            <c:dLblPos val="outEnd"/>
            <c:showLegendKey val="0"/>
            <c:showVal val="0"/>
            <c:showCatName val="1"/>
            <c:showSerName val="0"/>
            <c:showPercent val="1"/>
            <c:showBubbleSize val="0"/>
            <c:showLeaderLines val="1"/>
            <c:leaderLines>
              <c:spPr>
                <a:ln w="9525">
                  <a:solidFill>
                    <a:schemeClr val="lt1">
                      <a:lumMod val="95000"/>
                      <a:alpha val="54000"/>
                    </a:schemeClr>
                  </a:solidFill>
                </a:ln>
                <a:effectLst/>
              </c:spPr>
            </c:leaderLines>
            <c:extLst>
              <c:ext xmlns:c15="http://schemas.microsoft.com/office/drawing/2012/chart" uri="{CE6537A1-D6FC-4f65-9D91-7224C49458BB}"/>
            </c:extLst>
          </c:dLbls>
          <c:cat>
            <c:strRef>
              <c:f>'[GestanteLactantePorToma (1).xlsx]SEGUNDA'!$A$2:$A$5</c:f>
              <c:strCache>
                <c:ptCount val="4"/>
                <c:pt idx="0">
                  <c:v>NORMAL O EHUTROFICO</c:v>
                </c:pt>
                <c:pt idx="1">
                  <c:v>RIESGO DE DESNUTRICIÓN</c:v>
                </c:pt>
                <c:pt idx="2">
                  <c:v>SOBREPESO</c:v>
                </c:pt>
                <c:pt idx="3">
                  <c:v>OBESIDAD</c:v>
                </c:pt>
              </c:strCache>
            </c:strRef>
          </c:cat>
          <c:val>
            <c:numRef>
              <c:f>'[GestanteLactantePorToma (1).xlsx]SEGUNDA'!$B$2:$B$5</c:f>
              <c:numCache>
                <c:formatCode>General</c:formatCode>
                <c:ptCount val="4"/>
                <c:pt idx="0">
                  <c:v>774</c:v>
                </c:pt>
                <c:pt idx="1">
                  <c:v>15</c:v>
                </c:pt>
                <c:pt idx="2">
                  <c:v>72</c:v>
                </c:pt>
                <c:pt idx="3">
                  <c:v>29</c:v>
                </c:pt>
              </c:numCache>
            </c:numRef>
          </c:val>
          <c:extLst>
            <c:ext xmlns:c16="http://schemas.microsoft.com/office/drawing/2014/chart" uri="{C3380CC4-5D6E-409C-BE32-E72D297353CC}">
              <c16:uniqueId val="{00000008-2BD9-48E3-94CC-7539F297C27F}"/>
            </c:ext>
          </c:extLst>
        </c:ser>
        <c:dLbls>
          <c:dLblPos val="outEnd"/>
          <c:showLegendKey val="0"/>
          <c:showVal val="0"/>
          <c:showCatName val="1"/>
          <c:showSerName val="0"/>
          <c:showPercent val="1"/>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CO"/>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s-CO"/>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7">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257">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27FF58-DB79-4149-9850-2AD83C4875D9}" type="doc">
      <dgm:prSet loTypeId="urn:microsoft.com/office/officeart/2005/8/layout/vList2" loCatId="list" qsTypeId="urn:microsoft.com/office/officeart/2005/8/quickstyle/3d2" qsCatId="3D" csTypeId="urn:microsoft.com/office/officeart/2005/8/colors/accent2_2" csCatId="accent2" phldr="1"/>
      <dgm:spPr/>
      <dgm:t>
        <a:bodyPr/>
        <a:lstStyle/>
        <a:p>
          <a:endParaRPr lang="es-ES"/>
        </a:p>
      </dgm:t>
    </dgm:pt>
    <dgm:pt modelId="{0657564A-EC43-4F1B-936F-39107548AF42}">
      <dgm:prSet phldrT="[Texto]" custT="1"/>
      <dgm:spPr>
        <a:solidFill>
          <a:srgbClr val="102E44"/>
        </a:solidFill>
      </dgm:spPr>
      <dgm:t>
        <a:bodyPr/>
        <a:lstStyle/>
        <a:p>
          <a:r>
            <a:rPr lang="es-ES" sz="3200" b="1" dirty="0"/>
            <a:t>Verificación de RPP </a:t>
          </a:r>
        </a:p>
      </dgm:t>
    </dgm:pt>
    <dgm:pt modelId="{D97E8CA9-5F22-400F-A333-AE8A18BAB8FD}" type="parTrans" cxnId="{D14DDB7B-845F-49F6-8C1B-FABAFEADFD87}">
      <dgm:prSet/>
      <dgm:spPr/>
      <dgm:t>
        <a:bodyPr/>
        <a:lstStyle/>
        <a:p>
          <a:endParaRPr lang="es-ES" b="1"/>
        </a:p>
      </dgm:t>
    </dgm:pt>
    <dgm:pt modelId="{C4BEBFF5-F0A1-4710-868A-E97C1691AA2D}" type="sibTrans" cxnId="{D14DDB7B-845F-49F6-8C1B-FABAFEADFD87}">
      <dgm:prSet/>
      <dgm:spPr/>
      <dgm:t>
        <a:bodyPr/>
        <a:lstStyle/>
        <a:p>
          <a:endParaRPr lang="es-ES" b="1"/>
        </a:p>
      </dgm:t>
    </dgm:pt>
    <dgm:pt modelId="{86F58AEF-A14A-43E1-BB3A-447461993E8B}">
      <dgm:prSet phldrT="[Texto]"/>
      <dgm:spPr/>
      <dgm:t>
        <a:bodyPr/>
        <a:lstStyle/>
        <a:p>
          <a:r>
            <a:rPr lang="es-ES" b="1" dirty="0"/>
            <a:t>Mes: Marzo</a:t>
          </a:r>
        </a:p>
      </dgm:t>
    </dgm:pt>
    <dgm:pt modelId="{8F7D0CCD-00EF-4DF5-AC07-F1593A088729}" type="parTrans" cxnId="{FD8164F5-90B7-4427-9FC2-EBAF25F027B4}">
      <dgm:prSet/>
      <dgm:spPr/>
      <dgm:t>
        <a:bodyPr/>
        <a:lstStyle/>
        <a:p>
          <a:endParaRPr lang="es-ES" b="1"/>
        </a:p>
      </dgm:t>
    </dgm:pt>
    <dgm:pt modelId="{F8CF6E63-FC8E-41B7-8A94-0D9BFB478C1D}" type="sibTrans" cxnId="{FD8164F5-90B7-4427-9FC2-EBAF25F027B4}">
      <dgm:prSet/>
      <dgm:spPr/>
      <dgm:t>
        <a:bodyPr/>
        <a:lstStyle/>
        <a:p>
          <a:endParaRPr lang="es-ES" b="1"/>
        </a:p>
      </dgm:t>
    </dgm:pt>
    <dgm:pt modelId="{9E76E292-C45C-475A-ADDF-4B7A07C30219}">
      <dgm:prSet phldrT="[Texto]" custT="1"/>
      <dgm:spPr>
        <a:solidFill>
          <a:srgbClr val="102E44"/>
        </a:solidFill>
      </dgm:spPr>
      <dgm:t>
        <a:bodyPr/>
        <a:lstStyle/>
        <a:p>
          <a:r>
            <a:rPr lang="es-ES" sz="3200" b="1" dirty="0"/>
            <a:t>Verificación de RPP y bienestarina</a:t>
          </a:r>
        </a:p>
      </dgm:t>
    </dgm:pt>
    <dgm:pt modelId="{46B19B67-8AE7-45C9-A679-BE253CD7897E}" type="parTrans" cxnId="{9F5B248D-A598-4E9B-9132-F53A923FD124}">
      <dgm:prSet/>
      <dgm:spPr/>
      <dgm:t>
        <a:bodyPr/>
        <a:lstStyle/>
        <a:p>
          <a:endParaRPr lang="es-ES" b="1"/>
        </a:p>
      </dgm:t>
    </dgm:pt>
    <dgm:pt modelId="{885BF728-26B7-48AF-ACAE-6E46A57A0FDC}" type="sibTrans" cxnId="{9F5B248D-A598-4E9B-9132-F53A923FD124}">
      <dgm:prSet/>
      <dgm:spPr/>
      <dgm:t>
        <a:bodyPr/>
        <a:lstStyle/>
        <a:p>
          <a:endParaRPr lang="es-ES" b="1"/>
        </a:p>
      </dgm:t>
    </dgm:pt>
    <dgm:pt modelId="{4A80377D-9344-4AF0-9AA6-5DEAECF9CB85}">
      <dgm:prSet/>
      <dgm:spPr/>
      <dgm:t>
        <a:bodyPr/>
        <a:lstStyle/>
        <a:p>
          <a:r>
            <a:rPr lang="es-ES" b="1" dirty="0"/>
            <a:t>Mes: Abril</a:t>
          </a:r>
        </a:p>
      </dgm:t>
    </dgm:pt>
    <dgm:pt modelId="{26178006-A8AB-4F6C-8000-0B011BD5ED32}" type="parTrans" cxnId="{8F22C4D5-7261-4D8D-B2D5-D590A4CD54BC}">
      <dgm:prSet/>
      <dgm:spPr/>
      <dgm:t>
        <a:bodyPr/>
        <a:lstStyle/>
        <a:p>
          <a:endParaRPr lang="es-ES" b="1"/>
        </a:p>
      </dgm:t>
    </dgm:pt>
    <dgm:pt modelId="{D29CF637-7B6D-46AA-9193-2A5318CB3C08}" type="sibTrans" cxnId="{8F22C4D5-7261-4D8D-B2D5-D590A4CD54BC}">
      <dgm:prSet/>
      <dgm:spPr/>
      <dgm:t>
        <a:bodyPr/>
        <a:lstStyle/>
        <a:p>
          <a:endParaRPr lang="es-ES" b="1"/>
        </a:p>
      </dgm:t>
    </dgm:pt>
    <dgm:pt modelId="{DB49F697-D16B-4006-8F87-0E3FD22906DA}">
      <dgm:prSet phldrT="[Texto]"/>
      <dgm:spPr>
        <a:solidFill>
          <a:srgbClr val="102E44"/>
        </a:solidFill>
      </dgm:spPr>
      <dgm:t>
        <a:bodyPr/>
        <a:lstStyle/>
        <a:p>
          <a:r>
            <a:rPr lang="es-ES" b="1" dirty="0"/>
            <a:t>Verificación de RPP y experiencias pedagógicas </a:t>
          </a:r>
        </a:p>
      </dgm:t>
    </dgm:pt>
    <dgm:pt modelId="{7A8610FF-915E-4142-B15D-7CCF32F2E229}" type="parTrans" cxnId="{BD9502F2-9EB8-4F43-B518-304F7CABCDD2}">
      <dgm:prSet/>
      <dgm:spPr/>
      <dgm:t>
        <a:bodyPr/>
        <a:lstStyle/>
        <a:p>
          <a:endParaRPr lang="es-ES" b="1"/>
        </a:p>
      </dgm:t>
    </dgm:pt>
    <dgm:pt modelId="{17C220B4-6FC4-4D1F-80DB-F47AEA6F18D6}" type="sibTrans" cxnId="{BD9502F2-9EB8-4F43-B518-304F7CABCDD2}">
      <dgm:prSet/>
      <dgm:spPr/>
      <dgm:t>
        <a:bodyPr/>
        <a:lstStyle/>
        <a:p>
          <a:endParaRPr lang="es-ES" b="1"/>
        </a:p>
      </dgm:t>
    </dgm:pt>
    <dgm:pt modelId="{B8C9DB54-6D1E-4330-B1E4-7C6B12E5C283}">
      <dgm:prSet/>
      <dgm:spPr/>
      <dgm:t>
        <a:bodyPr/>
        <a:lstStyle/>
        <a:p>
          <a:r>
            <a:rPr lang="es-ES" b="1" dirty="0"/>
            <a:t>Mes: Mayo</a:t>
          </a:r>
        </a:p>
      </dgm:t>
    </dgm:pt>
    <dgm:pt modelId="{48A40E68-E4C1-436C-A903-5A9D7E50AE9C}" type="parTrans" cxnId="{4023A4D9-F323-4183-A0D4-D0F54313EEF5}">
      <dgm:prSet/>
      <dgm:spPr/>
      <dgm:t>
        <a:bodyPr/>
        <a:lstStyle/>
        <a:p>
          <a:endParaRPr lang="es-ES" b="1"/>
        </a:p>
      </dgm:t>
    </dgm:pt>
    <dgm:pt modelId="{0CB703F1-F342-4F9E-B778-21CD231CD9E3}" type="sibTrans" cxnId="{4023A4D9-F323-4183-A0D4-D0F54313EEF5}">
      <dgm:prSet/>
      <dgm:spPr/>
      <dgm:t>
        <a:bodyPr/>
        <a:lstStyle/>
        <a:p>
          <a:endParaRPr lang="es-ES" b="1"/>
        </a:p>
      </dgm:t>
    </dgm:pt>
    <dgm:pt modelId="{7DFFC00E-D322-4BC5-A42C-6E8669E41208}" type="pres">
      <dgm:prSet presAssocID="{1227FF58-DB79-4149-9850-2AD83C4875D9}" presName="linear" presStyleCnt="0">
        <dgm:presLayoutVars>
          <dgm:animLvl val="lvl"/>
          <dgm:resizeHandles val="exact"/>
        </dgm:presLayoutVars>
      </dgm:prSet>
      <dgm:spPr/>
    </dgm:pt>
    <dgm:pt modelId="{000F7411-9E73-47E4-BD82-B9B2410387BF}" type="pres">
      <dgm:prSet presAssocID="{0657564A-EC43-4F1B-936F-39107548AF42}" presName="parentText" presStyleLbl="node1" presStyleIdx="0" presStyleCnt="3" custScaleY="48712" custLinFactNeighborX="-6836" custLinFactNeighborY="3249">
        <dgm:presLayoutVars>
          <dgm:chMax val="0"/>
          <dgm:bulletEnabled val="1"/>
        </dgm:presLayoutVars>
      </dgm:prSet>
      <dgm:spPr/>
    </dgm:pt>
    <dgm:pt modelId="{F8E252DE-F5D0-4FFF-B5A1-BAA783F69FBE}" type="pres">
      <dgm:prSet presAssocID="{0657564A-EC43-4F1B-936F-39107548AF42}" presName="childText" presStyleLbl="revTx" presStyleIdx="0" presStyleCnt="3">
        <dgm:presLayoutVars>
          <dgm:bulletEnabled val="1"/>
        </dgm:presLayoutVars>
      </dgm:prSet>
      <dgm:spPr/>
    </dgm:pt>
    <dgm:pt modelId="{C40DF036-552C-45D6-A6FF-6BA9F183EB90}" type="pres">
      <dgm:prSet presAssocID="{9E76E292-C45C-475A-ADDF-4B7A07C30219}" presName="parentText" presStyleLbl="node1" presStyleIdx="1" presStyleCnt="3">
        <dgm:presLayoutVars>
          <dgm:chMax val="0"/>
          <dgm:bulletEnabled val="1"/>
        </dgm:presLayoutVars>
      </dgm:prSet>
      <dgm:spPr/>
    </dgm:pt>
    <dgm:pt modelId="{307146ED-8FDA-49F2-B8AE-ACE53FCB9F7A}" type="pres">
      <dgm:prSet presAssocID="{9E76E292-C45C-475A-ADDF-4B7A07C30219}" presName="childText" presStyleLbl="revTx" presStyleIdx="1" presStyleCnt="3">
        <dgm:presLayoutVars>
          <dgm:bulletEnabled val="1"/>
        </dgm:presLayoutVars>
      </dgm:prSet>
      <dgm:spPr/>
    </dgm:pt>
    <dgm:pt modelId="{A9303156-54BC-4B7C-BCAD-8B21579ABF59}" type="pres">
      <dgm:prSet presAssocID="{DB49F697-D16B-4006-8F87-0E3FD22906DA}" presName="parentText" presStyleLbl="node1" presStyleIdx="2" presStyleCnt="3" custScaleY="45291">
        <dgm:presLayoutVars>
          <dgm:chMax val="0"/>
          <dgm:bulletEnabled val="1"/>
        </dgm:presLayoutVars>
      </dgm:prSet>
      <dgm:spPr/>
    </dgm:pt>
    <dgm:pt modelId="{4369C248-5A76-4C85-82C4-9EB96E2CD3FB}" type="pres">
      <dgm:prSet presAssocID="{DB49F697-D16B-4006-8F87-0E3FD22906DA}" presName="childText" presStyleLbl="revTx" presStyleIdx="2" presStyleCnt="3">
        <dgm:presLayoutVars>
          <dgm:bulletEnabled val="1"/>
        </dgm:presLayoutVars>
      </dgm:prSet>
      <dgm:spPr/>
    </dgm:pt>
  </dgm:ptLst>
  <dgm:cxnLst>
    <dgm:cxn modelId="{31808A1A-D0D3-49B7-9454-6A6AC0580E3D}" type="presOf" srcId="{4A80377D-9344-4AF0-9AA6-5DEAECF9CB85}" destId="{307146ED-8FDA-49F2-B8AE-ACE53FCB9F7A}" srcOrd="0" destOrd="0" presId="urn:microsoft.com/office/officeart/2005/8/layout/vList2"/>
    <dgm:cxn modelId="{DEC9A26B-86AD-436D-9717-02CB03A4D926}" type="presOf" srcId="{9E76E292-C45C-475A-ADDF-4B7A07C30219}" destId="{C40DF036-552C-45D6-A6FF-6BA9F183EB90}" srcOrd="0" destOrd="0" presId="urn:microsoft.com/office/officeart/2005/8/layout/vList2"/>
    <dgm:cxn modelId="{C632884F-27FE-42BD-BEA0-AB8AB7E36925}" type="presOf" srcId="{86F58AEF-A14A-43E1-BB3A-447461993E8B}" destId="{F8E252DE-F5D0-4FFF-B5A1-BAA783F69FBE}" srcOrd="0" destOrd="0" presId="urn:microsoft.com/office/officeart/2005/8/layout/vList2"/>
    <dgm:cxn modelId="{D14DDB7B-845F-49F6-8C1B-FABAFEADFD87}" srcId="{1227FF58-DB79-4149-9850-2AD83C4875D9}" destId="{0657564A-EC43-4F1B-936F-39107548AF42}" srcOrd="0" destOrd="0" parTransId="{D97E8CA9-5F22-400F-A333-AE8A18BAB8FD}" sibTransId="{C4BEBFF5-F0A1-4710-868A-E97C1691AA2D}"/>
    <dgm:cxn modelId="{9F5B248D-A598-4E9B-9132-F53A923FD124}" srcId="{1227FF58-DB79-4149-9850-2AD83C4875D9}" destId="{9E76E292-C45C-475A-ADDF-4B7A07C30219}" srcOrd="1" destOrd="0" parTransId="{46B19B67-8AE7-45C9-A679-BE253CD7897E}" sibTransId="{885BF728-26B7-48AF-ACAE-6E46A57A0FDC}"/>
    <dgm:cxn modelId="{E74F9A8E-FD5B-4332-9D80-9CD1B4546CBB}" type="presOf" srcId="{B8C9DB54-6D1E-4330-B1E4-7C6B12E5C283}" destId="{4369C248-5A76-4C85-82C4-9EB96E2CD3FB}" srcOrd="0" destOrd="0" presId="urn:microsoft.com/office/officeart/2005/8/layout/vList2"/>
    <dgm:cxn modelId="{B01BACA6-6813-427F-BE79-CCED69B40911}" type="presOf" srcId="{1227FF58-DB79-4149-9850-2AD83C4875D9}" destId="{7DFFC00E-D322-4BC5-A42C-6E8669E41208}" srcOrd="0" destOrd="0" presId="urn:microsoft.com/office/officeart/2005/8/layout/vList2"/>
    <dgm:cxn modelId="{F70A67C3-0CEE-4FD0-8063-9CDE46864556}" type="presOf" srcId="{0657564A-EC43-4F1B-936F-39107548AF42}" destId="{000F7411-9E73-47E4-BD82-B9B2410387BF}" srcOrd="0" destOrd="0" presId="urn:microsoft.com/office/officeart/2005/8/layout/vList2"/>
    <dgm:cxn modelId="{68E906CE-A309-4B22-AC57-D55719BF3BAE}" type="presOf" srcId="{DB49F697-D16B-4006-8F87-0E3FD22906DA}" destId="{A9303156-54BC-4B7C-BCAD-8B21579ABF59}" srcOrd="0" destOrd="0" presId="urn:microsoft.com/office/officeart/2005/8/layout/vList2"/>
    <dgm:cxn modelId="{8F22C4D5-7261-4D8D-B2D5-D590A4CD54BC}" srcId="{9E76E292-C45C-475A-ADDF-4B7A07C30219}" destId="{4A80377D-9344-4AF0-9AA6-5DEAECF9CB85}" srcOrd="0" destOrd="0" parTransId="{26178006-A8AB-4F6C-8000-0B011BD5ED32}" sibTransId="{D29CF637-7B6D-46AA-9193-2A5318CB3C08}"/>
    <dgm:cxn modelId="{4023A4D9-F323-4183-A0D4-D0F54313EEF5}" srcId="{DB49F697-D16B-4006-8F87-0E3FD22906DA}" destId="{B8C9DB54-6D1E-4330-B1E4-7C6B12E5C283}" srcOrd="0" destOrd="0" parTransId="{48A40E68-E4C1-436C-A903-5A9D7E50AE9C}" sibTransId="{0CB703F1-F342-4F9E-B778-21CD231CD9E3}"/>
    <dgm:cxn modelId="{BD9502F2-9EB8-4F43-B518-304F7CABCDD2}" srcId="{1227FF58-DB79-4149-9850-2AD83C4875D9}" destId="{DB49F697-D16B-4006-8F87-0E3FD22906DA}" srcOrd="2" destOrd="0" parTransId="{7A8610FF-915E-4142-B15D-7CCF32F2E229}" sibTransId="{17C220B4-6FC4-4D1F-80DB-F47AEA6F18D6}"/>
    <dgm:cxn modelId="{FD8164F5-90B7-4427-9FC2-EBAF25F027B4}" srcId="{0657564A-EC43-4F1B-936F-39107548AF42}" destId="{86F58AEF-A14A-43E1-BB3A-447461993E8B}" srcOrd="0" destOrd="0" parTransId="{8F7D0CCD-00EF-4DF5-AC07-F1593A088729}" sibTransId="{F8CF6E63-FC8E-41B7-8A94-0D9BFB478C1D}"/>
    <dgm:cxn modelId="{91125571-C220-4D9C-9AA8-3305B185628C}" type="presParOf" srcId="{7DFFC00E-D322-4BC5-A42C-6E8669E41208}" destId="{000F7411-9E73-47E4-BD82-B9B2410387BF}" srcOrd="0" destOrd="0" presId="urn:microsoft.com/office/officeart/2005/8/layout/vList2"/>
    <dgm:cxn modelId="{441604DB-51D5-45CA-9F46-EE6ED335E0D9}" type="presParOf" srcId="{7DFFC00E-D322-4BC5-A42C-6E8669E41208}" destId="{F8E252DE-F5D0-4FFF-B5A1-BAA783F69FBE}" srcOrd="1" destOrd="0" presId="urn:microsoft.com/office/officeart/2005/8/layout/vList2"/>
    <dgm:cxn modelId="{C8A5B5B7-DFBE-490F-AA27-4CAE0C2D9CDA}" type="presParOf" srcId="{7DFFC00E-D322-4BC5-A42C-6E8669E41208}" destId="{C40DF036-552C-45D6-A6FF-6BA9F183EB90}" srcOrd="2" destOrd="0" presId="urn:microsoft.com/office/officeart/2005/8/layout/vList2"/>
    <dgm:cxn modelId="{FDA604A3-18EA-49C0-A558-ED3D83AB0A5E}" type="presParOf" srcId="{7DFFC00E-D322-4BC5-A42C-6E8669E41208}" destId="{307146ED-8FDA-49F2-B8AE-ACE53FCB9F7A}" srcOrd="3" destOrd="0" presId="urn:microsoft.com/office/officeart/2005/8/layout/vList2"/>
    <dgm:cxn modelId="{575FDC6E-BA1C-4CE3-A34B-DDB5BD1C6608}" type="presParOf" srcId="{7DFFC00E-D322-4BC5-A42C-6E8669E41208}" destId="{A9303156-54BC-4B7C-BCAD-8B21579ABF59}" srcOrd="4" destOrd="0" presId="urn:microsoft.com/office/officeart/2005/8/layout/vList2"/>
    <dgm:cxn modelId="{419C0AF2-EAA0-4279-9346-6D408F3875B8}" type="presParOf" srcId="{7DFFC00E-D322-4BC5-A42C-6E8669E41208}" destId="{4369C248-5A76-4C85-82C4-9EB96E2CD3FB}" srcOrd="5"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227FF58-DB79-4149-9850-2AD83C4875D9}" type="doc">
      <dgm:prSet loTypeId="urn:microsoft.com/office/officeart/2005/8/layout/vList2" loCatId="list" qsTypeId="urn:microsoft.com/office/officeart/2005/8/quickstyle/3d2" qsCatId="3D" csTypeId="urn:microsoft.com/office/officeart/2005/8/colors/accent2_2" csCatId="accent2" phldr="1"/>
      <dgm:spPr/>
      <dgm:t>
        <a:bodyPr/>
        <a:lstStyle/>
        <a:p>
          <a:endParaRPr lang="es-ES"/>
        </a:p>
      </dgm:t>
    </dgm:pt>
    <dgm:pt modelId="{0657564A-EC43-4F1B-936F-39107548AF42}">
      <dgm:prSet phldrT="[Texto]" custT="1"/>
      <dgm:spPr>
        <a:solidFill>
          <a:srgbClr val="102E44"/>
        </a:solidFill>
      </dgm:spPr>
      <dgm:t>
        <a:bodyPr/>
        <a:lstStyle/>
        <a:p>
          <a:r>
            <a:rPr lang="es-ES" sz="3200" b="1" dirty="0"/>
            <a:t>Verificación de RPP y talento humano</a:t>
          </a:r>
        </a:p>
      </dgm:t>
    </dgm:pt>
    <dgm:pt modelId="{D97E8CA9-5F22-400F-A333-AE8A18BAB8FD}" type="parTrans" cxnId="{D14DDB7B-845F-49F6-8C1B-FABAFEADFD87}">
      <dgm:prSet/>
      <dgm:spPr/>
      <dgm:t>
        <a:bodyPr/>
        <a:lstStyle/>
        <a:p>
          <a:endParaRPr lang="es-ES" b="1"/>
        </a:p>
      </dgm:t>
    </dgm:pt>
    <dgm:pt modelId="{C4BEBFF5-F0A1-4710-868A-E97C1691AA2D}" type="sibTrans" cxnId="{D14DDB7B-845F-49F6-8C1B-FABAFEADFD87}">
      <dgm:prSet/>
      <dgm:spPr/>
      <dgm:t>
        <a:bodyPr/>
        <a:lstStyle/>
        <a:p>
          <a:endParaRPr lang="es-ES" b="1"/>
        </a:p>
      </dgm:t>
    </dgm:pt>
    <dgm:pt modelId="{86F58AEF-A14A-43E1-BB3A-447461993E8B}">
      <dgm:prSet phldrT="[Texto]" custT="1"/>
      <dgm:spPr/>
      <dgm:t>
        <a:bodyPr/>
        <a:lstStyle/>
        <a:p>
          <a:r>
            <a:rPr lang="es-ES" sz="2500" b="1" dirty="0"/>
            <a:t>Mes: Junio</a:t>
          </a:r>
        </a:p>
      </dgm:t>
    </dgm:pt>
    <dgm:pt modelId="{8F7D0CCD-00EF-4DF5-AC07-F1593A088729}" type="parTrans" cxnId="{FD8164F5-90B7-4427-9FC2-EBAF25F027B4}">
      <dgm:prSet/>
      <dgm:spPr/>
      <dgm:t>
        <a:bodyPr/>
        <a:lstStyle/>
        <a:p>
          <a:endParaRPr lang="es-ES" b="1"/>
        </a:p>
      </dgm:t>
    </dgm:pt>
    <dgm:pt modelId="{F8CF6E63-FC8E-41B7-8A94-0D9BFB478C1D}" type="sibTrans" cxnId="{FD8164F5-90B7-4427-9FC2-EBAF25F027B4}">
      <dgm:prSet/>
      <dgm:spPr/>
      <dgm:t>
        <a:bodyPr/>
        <a:lstStyle/>
        <a:p>
          <a:endParaRPr lang="es-ES" b="1"/>
        </a:p>
      </dgm:t>
    </dgm:pt>
    <dgm:pt modelId="{9E76E292-C45C-475A-ADDF-4B7A07C30219}">
      <dgm:prSet phldrT="[Texto]" custT="1"/>
      <dgm:spPr>
        <a:solidFill>
          <a:srgbClr val="102E44"/>
        </a:solidFill>
      </dgm:spPr>
      <dgm:t>
        <a:bodyPr/>
        <a:lstStyle/>
        <a:p>
          <a:r>
            <a:rPr lang="es-ES" sz="3200" b="1" dirty="0"/>
            <a:t>Verificación de RPP y  dotación </a:t>
          </a:r>
        </a:p>
      </dgm:t>
    </dgm:pt>
    <dgm:pt modelId="{46B19B67-8AE7-45C9-A679-BE253CD7897E}" type="parTrans" cxnId="{9F5B248D-A598-4E9B-9132-F53A923FD124}">
      <dgm:prSet/>
      <dgm:spPr/>
      <dgm:t>
        <a:bodyPr/>
        <a:lstStyle/>
        <a:p>
          <a:endParaRPr lang="es-ES" b="1"/>
        </a:p>
      </dgm:t>
    </dgm:pt>
    <dgm:pt modelId="{885BF728-26B7-48AF-ACAE-6E46A57A0FDC}" type="sibTrans" cxnId="{9F5B248D-A598-4E9B-9132-F53A923FD124}">
      <dgm:prSet/>
      <dgm:spPr/>
      <dgm:t>
        <a:bodyPr/>
        <a:lstStyle/>
        <a:p>
          <a:endParaRPr lang="es-ES" b="1"/>
        </a:p>
      </dgm:t>
    </dgm:pt>
    <dgm:pt modelId="{4A80377D-9344-4AF0-9AA6-5DEAECF9CB85}">
      <dgm:prSet custT="1"/>
      <dgm:spPr/>
      <dgm:t>
        <a:bodyPr/>
        <a:lstStyle/>
        <a:p>
          <a:r>
            <a:rPr lang="es-ES" sz="2500" b="1" dirty="0"/>
            <a:t>Mes: Julio</a:t>
          </a:r>
        </a:p>
      </dgm:t>
    </dgm:pt>
    <dgm:pt modelId="{26178006-A8AB-4F6C-8000-0B011BD5ED32}" type="parTrans" cxnId="{8F22C4D5-7261-4D8D-B2D5-D590A4CD54BC}">
      <dgm:prSet/>
      <dgm:spPr/>
      <dgm:t>
        <a:bodyPr/>
        <a:lstStyle/>
        <a:p>
          <a:endParaRPr lang="es-ES" b="1"/>
        </a:p>
      </dgm:t>
    </dgm:pt>
    <dgm:pt modelId="{D29CF637-7B6D-46AA-9193-2A5318CB3C08}" type="sibTrans" cxnId="{8F22C4D5-7261-4D8D-B2D5-D590A4CD54BC}">
      <dgm:prSet/>
      <dgm:spPr/>
      <dgm:t>
        <a:bodyPr/>
        <a:lstStyle/>
        <a:p>
          <a:endParaRPr lang="es-ES" b="1"/>
        </a:p>
      </dgm:t>
    </dgm:pt>
    <dgm:pt modelId="{DB49F697-D16B-4006-8F87-0E3FD22906DA}">
      <dgm:prSet phldrT="[Texto]" custT="1"/>
      <dgm:spPr>
        <a:solidFill>
          <a:srgbClr val="102E44"/>
        </a:solidFill>
      </dgm:spPr>
      <dgm:t>
        <a:bodyPr/>
        <a:lstStyle/>
        <a:p>
          <a:r>
            <a:rPr lang="es-ES" sz="3200" b="1" dirty="0"/>
            <a:t>Verificación de RPP y cobertura</a:t>
          </a:r>
        </a:p>
      </dgm:t>
    </dgm:pt>
    <dgm:pt modelId="{7A8610FF-915E-4142-B15D-7CCF32F2E229}" type="parTrans" cxnId="{BD9502F2-9EB8-4F43-B518-304F7CABCDD2}">
      <dgm:prSet/>
      <dgm:spPr/>
      <dgm:t>
        <a:bodyPr/>
        <a:lstStyle/>
        <a:p>
          <a:endParaRPr lang="es-ES" b="1"/>
        </a:p>
      </dgm:t>
    </dgm:pt>
    <dgm:pt modelId="{17C220B4-6FC4-4D1F-80DB-F47AEA6F18D6}" type="sibTrans" cxnId="{BD9502F2-9EB8-4F43-B518-304F7CABCDD2}">
      <dgm:prSet/>
      <dgm:spPr/>
      <dgm:t>
        <a:bodyPr/>
        <a:lstStyle/>
        <a:p>
          <a:endParaRPr lang="es-ES" b="1"/>
        </a:p>
      </dgm:t>
    </dgm:pt>
    <dgm:pt modelId="{B8C9DB54-6D1E-4330-B1E4-7C6B12E5C283}">
      <dgm:prSet custT="1"/>
      <dgm:spPr/>
      <dgm:t>
        <a:bodyPr/>
        <a:lstStyle/>
        <a:p>
          <a:r>
            <a:rPr lang="es-ES" sz="2500" b="1" dirty="0"/>
            <a:t>Mes: Agosto</a:t>
          </a:r>
        </a:p>
      </dgm:t>
    </dgm:pt>
    <dgm:pt modelId="{48A40E68-E4C1-436C-A903-5A9D7E50AE9C}" type="parTrans" cxnId="{4023A4D9-F323-4183-A0D4-D0F54313EEF5}">
      <dgm:prSet/>
      <dgm:spPr/>
      <dgm:t>
        <a:bodyPr/>
        <a:lstStyle/>
        <a:p>
          <a:endParaRPr lang="es-ES" b="1"/>
        </a:p>
      </dgm:t>
    </dgm:pt>
    <dgm:pt modelId="{0CB703F1-F342-4F9E-B778-21CD231CD9E3}" type="sibTrans" cxnId="{4023A4D9-F323-4183-A0D4-D0F54313EEF5}">
      <dgm:prSet/>
      <dgm:spPr/>
      <dgm:t>
        <a:bodyPr/>
        <a:lstStyle/>
        <a:p>
          <a:endParaRPr lang="es-ES" b="1"/>
        </a:p>
      </dgm:t>
    </dgm:pt>
    <dgm:pt modelId="{F0FE98CB-7586-4109-A20F-B8C268C97F25}">
      <dgm:prSet custT="1"/>
      <dgm:spPr>
        <a:solidFill>
          <a:srgbClr val="102E44"/>
        </a:solidFill>
        <a:ln>
          <a:solidFill>
            <a:srgbClr val="102E44"/>
          </a:solidFill>
        </a:ln>
      </dgm:spPr>
      <dgm:t>
        <a:bodyPr/>
        <a:lstStyle/>
        <a:p>
          <a:r>
            <a:rPr lang="es-ES" sz="3200" b="1" dirty="0"/>
            <a:t>Verificación de RPP y espacio físico </a:t>
          </a:r>
        </a:p>
      </dgm:t>
    </dgm:pt>
    <dgm:pt modelId="{F23FEC32-4988-46C9-AB9A-A633BE2E788A}" type="parTrans" cxnId="{5298BBE1-9ACC-41CB-BE6E-9E3719C016F0}">
      <dgm:prSet/>
      <dgm:spPr/>
      <dgm:t>
        <a:bodyPr/>
        <a:lstStyle/>
        <a:p>
          <a:endParaRPr lang="es-ES"/>
        </a:p>
      </dgm:t>
    </dgm:pt>
    <dgm:pt modelId="{1E41A4DD-9B8C-46FB-B8EB-52BD469A5636}" type="sibTrans" cxnId="{5298BBE1-9ACC-41CB-BE6E-9E3719C016F0}">
      <dgm:prSet/>
      <dgm:spPr/>
      <dgm:t>
        <a:bodyPr/>
        <a:lstStyle/>
        <a:p>
          <a:endParaRPr lang="es-ES"/>
        </a:p>
      </dgm:t>
    </dgm:pt>
    <dgm:pt modelId="{571B3C4A-9C45-4253-A20E-CAAE87D5CA6D}">
      <dgm:prSet custT="1"/>
      <dgm:spPr/>
      <dgm:t>
        <a:bodyPr/>
        <a:lstStyle/>
        <a:p>
          <a:r>
            <a:rPr lang="es-ES" sz="2500" b="1" dirty="0"/>
            <a:t>Mes: Septiembre</a:t>
          </a:r>
        </a:p>
      </dgm:t>
    </dgm:pt>
    <dgm:pt modelId="{3E2ED617-F3D9-4B9A-9363-DEE7E37165B5}" type="parTrans" cxnId="{EF7AC0FA-A923-45C3-B613-E8AD625240E9}">
      <dgm:prSet/>
      <dgm:spPr/>
      <dgm:t>
        <a:bodyPr/>
        <a:lstStyle/>
        <a:p>
          <a:endParaRPr lang="es-ES"/>
        </a:p>
      </dgm:t>
    </dgm:pt>
    <dgm:pt modelId="{779BAE59-0B71-417F-9820-660AD3E11BAC}" type="sibTrans" cxnId="{EF7AC0FA-A923-45C3-B613-E8AD625240E9}">
      <dgm:prSet/>
      <dgm:spPr/>
      <dgm:t>
        <a:bodyPr/>
        <a:lstStyle/>
        <a:p>
          <a:endParaRPr lang="es-ES"/>
        </a:p>
      </dgm:t>
    </dgm:pt>
    <dgm:pt modelId="{7DFFC00E-D322-4BC5-A42C-6E8669E41208}" type="pres">
      <dgm:prSet presAssocID="{1227FF58-DB79-4149-9850-2AD83C4875D9}" presName="linear" presStyleCnt="0">
        <dgm:presLayoutVars>
          <dgm:animLvl val="lvl"/>
          <dgm:resizeHandles val="exact"/>
        </dgm:presLayoutVars>
      </dgm:prSet>
      <dgm:spPr/>
    </dgm:pt>
    <dgm:pt modelId="{000F7411-9E73-47E4-BD82-B9B2410387BF}" type="pres">
      <dgm:prSet presAssocID="{0657564A-EC43-4F1B-936F-39107548AF42}" presName="parentText" presStyleLbl="node1" presStyleIdx="0" presStyleCnt="4" custScaleY="59879" custLinFactNeighborY="496">
        <dgm:presLayoutVars>
          <dgm:chMax val="0"/>
          <dgm:bulletEnabled val="1"/>
        </dgm:presLayoutVars>
      </dgm:prSet>
      <dgm:spPr/>
    </dgm:pt>
    <dgm:pt modelId="{F8E252DE-F5D0-4FFF-B5A1-BAA783F69FBE}" type="pres">
      <dgm:prSet presAssocID="{0657564A-EC43-4F1B-936F-39107548AF42}" presName="childText" presStyleLbl="revTx" presStyleIdx="0" presStyleCnt="4">
        <dgm:presLayoutVars>
          <dgm:bulletEnabled val="1"/>
        </dgm:presLayoutVars>
      </dgm:prSet>
      <dgm:spPr/>
    </dgm:pt>
    <dgm:pt modelId="{C40DF036-552C-45D6-A6FF-6BA9F183EB90}" type="pres">
      <dgm:prSet presAssocID="{9E76E292-C45C-475A-ADDF-4B7A07C30219}" presName="parentText" presStyleLbl="node1" presStyleIdx="1" presStyleCnt="4" custLinFactNeighborX="-117" custLinFactNeighborY="2998">
        <dgm:presLayoutVars>
          <dgm:chMax val="0"/>
          <dgm:bulletEnabled val="1"/>
        </dgm:presLayoutVars>
      </dgm:prSet>
      <dgm:spPr/>
    </dgm:pt>
    <dgm:pt modelId="{307146ED-8FDA-49F2-B8AE-ACE53FCB9F7A}" type="pres">
      <dgm:prSet presAssocID="{9E76E292-C45C-475A-ADDF-4B7A07C30219}" presName="childText" presStyleLbl="revTx" presStyleIdx="1" presStyleCnt="4">
        <dgm:presLayoutVars>
          <dgm:bulletEnabled val="1"/>
        </dgm:presLayoutVars>
      </dgm:prSet>
      <dgm:spPr/>
    </dgm:pt>
    <dgm:pt modelId="{A9303156-54BC-4B7C-BCAD-8B21579ABF59}" type="pres">
      <dgm:prSet presAssocID="{DB49F697-D16B-4006-8F87-0E3FD22906DA}" presName="parentText" presStyleLbl="node1" presStyleIdx="2" presStyleCnt="4" custScaleY="64917">
        <dgm:presLayoutVars>
          <dgm:chMax val="0"/>
          <dgm:bulletEnabled val="1"/>
        </dgm:presLayoutVars>
      </dgm:prSet>
      <dgm:spPr/>
    </dgm:pt>
    <dgm:pt modelId="{4369C248-5A76-4C85-82C4-9EB96E2CD3FB}" type="pres">
      <dgm:prSet presAssocID="{DB49F697-D16B-4006-8F87-0E3FD22906DA}" presName="childText" presStyleLbl="revTx" presStyleIdx="2" presStyleCnt="4">
        <dgm:presLayoutVars>
          <dgm:bulletEnabled val="1"/>
        </dgm:presLayoutVars>
      </dgm:prSet>
      <dgm:spPr/>
    </dgm:pt>
    <dgm:pt modelId="{8BC92C9D-7DE3-4191-82FB-FC95A259FDE9}" type="pres">
      <dgm:prSet presAssocID="{F0FE98CB-7586-4109-A20F-B8C268C97F25}" presName="parentText" presStyleLbl="node1" presStyleIdx="3" presStyleCnt="4" custScaleY="87859">
        <dgm:presLayoutVars>
          <dgm:chMax val="0"/>
          <dgm:bulletEnabled val="1"/>
        </dgm:presLayoutVars>
      </dgm:prSet>
      <dgm:spPr/>
    </dgm:pt>
    <dgm:pt modelId="{FF067BE6-A9E9-4A5D-9BBB-6940752F4A90}" type="pres">
      <dgm:prSet presAssocID="{F0FE98CB-7586-4109-A20F-B8C268C97F25}" presName="childText" presStyleLbl="revTx" presStyleIdx="3" presStyleCnt="4">
        <dgm:presLayoutVars>
          <dgm:bulletEnabled val="1"/>
        </dgm:presLayoutVars>
      </dgm:prSet>
      <dgm:spPr/>
    </dgm:pt>
  </dgm:ptLst>
  <dgm:cxnLst>
    <dgm:cxn modelId="{31808A1A-D0D3-49B7-9454-6A6AC0580E3D}" type="presOf" srcId="{4A80377D-9344-4AF0-9AA6-5DEAECF9CB85}" destId="{307146ED-8FDA-49F2-B8AE-ACE53FCB9F7A}" srcOrd="0" destOrd="0" presId="urn:microsoft.com/office/officeart/2005/8/layout/vList2"/>
    <dgm:cxn modelId="{DEC9A26B-86AD-436D-9717-02CB03A4D926}" type="presOf" srcId="{9E76E292-C45C-475A-ADDF-4B7A07C30219}" destId="{C40DF036-552C-45D6-A6FF-6BA9F183EB90}" srcOrd="0" destOrd="0" presId="urn:microsoft.com/office/officeart/2005/8/layout/vList2"/>
    <dgm:cxn modelId="{C632884F-27FE-42BD-BEA0-AB8AB7E36925}" type="presOf" srcId="{86F58AEF-A14A-43E1-BB3A-447461993E8B}" destId="{F8E252DE-F5D0-4FFF-B5A1-BAA783F69FBE}" srcOrd="0" destOrd="0" presId="urn:microsoft.com/office/officeart/2005/8/layout/vList2"/>
    <dgm:cxn modelId="{249FD358-A491-43DF-B2BA-9AC28DB53ACB}" type="presOf" srcId="{F0FE98CB-7586-4109-A20F-B8C268C97F25}" destId="{8BC92C9D-7DE3-4191-82FB-FC95A259FDE9}" srcOrd="0" destOrd="0" presId="urn:microsoft.com/office/officeart/2005/8/layout/vList2"/>
    <dgm:cxn modelId="{D14DDB7B-845F-49F6-8C1B-FABAFEADFD87}" srcId="{1227FF58-DB79-4149-9850-2AD83C4875D9}" destId="{0657564A-EC43-4F1B-936F-39107548AF42}" srcOrd="0" destOrd="0" parTransId="{D97E8CA9-5F22-400F-A333-AE8A18BAB8FD}" sibTransId="{C4BEBFF5-F0A1-4710-868A-E97C1691AA2D}"/>
    <dgm:cxn modelId="{9F5B248D-A598-4E9B-9132-F53A923FD124}" srcId="{1227FF58-DB79-4149-9850-2AD83C4875D9}" destId="{9E76E292-C45C-475A-ADDF-4B7A07C30219}" srcOrd="1" destOrd="0" parTransId="{46B19B67-8AE7-45C9-A679-BE253CD7897E}" sibTransId="{885BF728-26B7-48AF-ACAE-6E46A57A0FDC}"/>
    <dgm:cxn modelId="{E74F9A8E-FD5B-4332-9D80-9CD1B4546CBB}" type="presOf" srcId="{B8C9DB54-6D1E-4330-B1E4-7C6B12E5C283}" destId="{4369C248-5A76-4C85-82C4-9EB96E2CD3FB}" srcOrd="0" destOrd="0" presId="urn:microsoft.com/office/officeart/2005/8/layout/vList2"/>
    <dgm:cxn modelId="{B01BACA6-6813-427F-BE79-CCED69B40911}" type="presOf" srcId="{1227FF58-DB79-4149-9850-2AD83C4875D9}" destId="{7DFFC00E-D322-4BC5-A42C-6E8669E41208}" srcOrd="0" destOrd="0" presId="urn:microsoft.com/office/officeart/2005/8/layout/vList2"/>
    <dgm:cxn modelId="{F70A67C3-0CEE-4FD0-8063-9CDE46864556}" type="presOf" srcId="{0657564A-EC43-4F1B-936F-39107548AF42}" destId="{000F7411-9E73-47E4-BD82-B9B2410387BF}" srcOrd="0" destOrd="0" presId="urn:microsoft.com/office/officeart/2005/8/layout/vList2"/>
    <dgm:cxn modelId="{68E906CE-A309-4B22-AC57-D55719BF3BAE}" type="presOf" srcId="{DB49F697-D16B-4006-8F87-0E3FD22906DA}" destId="{A9303156-54BC-4B7C-BCAD-8B21579ABF59}" srcOrd="0" destOrd="0" presId="urn:microsoft.com/office/officeart/2005/8/layout/vList2"/>
    <dgm:cxn modelId="{8F22C4D5-7261-4D8D-B2D5-D590A4CD54BC}" srcId="{9E76E292-C45C-475A-ADDF-4B7A07C30219}" destId="{4A80377D-9344-4AF0-9AA6-5DEAECF9CB85}" srcOrd="0" destOrd="0" parTransId="{26178006-A8AB-4F6C-8000-0B011BD5ED32}" sibTransId="{D29CF637-7B6D-46AA-9193-2A5318CB3C08}"/>
    <dgm:cxn modelId="{4023A4D9-F323-4183-A0D4-D0F54313EEF5}" srcId="{DB49F697-D16B-4006-8F87-0E3FD22906DA}" destId="{B8C9DB54-6D1E-4330-B1E4-7C6B12E5C283}" srcOrd="0" destOrd="0" parTransId="{48A40E68-E4C1-436C-A903-5A9D7E50AE9C}" sibTransId="{0CB703F1-F342-4F9E-B778-21CD231CD9E3}"/>
    <dgm:cxn modelId="{1A124CE1-7DBE-426A-B42C-34E980CC30EA}" type="presOf" srcId="{571B3C4A-9C45-4253-A20E-CAAE87D5CA6D}" destId="{FF067BE6-A9E9-4A5D-9BBB-6940752F4A90}" srcOrd="0" destOrd="0" presId="urn:microsoft.com/office/officeart/2005/8/layout/vList2"/>
    <dgm:cxn modelId="{5298BBE1-9ACC-41CB-BE6E-9E3719C016F0}" srcId="{1227FF58-DB79-4149-9850-2AD83C4875D9}" destId="{F0FE98CB-7586-4109-A20F-B8C268C97F25}" srcOrd="3" destOrd="0" parTransId="{F23FEC32-4988-46C9-AB9A-A633BE2E788A}" sibTransId="{1E41A4DD-9B8C-46FB-B8EB-52BD469A5636}"/>
    <dgm:cxn modelId="{BD9502F2-9EB8-4F43-B518-304F7CABCDD2}" srcId="{1227FF58-DB79-4149-9850-2AD83C4875D9}" destId="{DB49F697-D16B-4006-8F87-0E3FD22906DA}" srcOrd="2" destOrd="0" parTransId="{7A8610FF-915E-4142-B15D-7CCF32F2E229}" sibTransId="{17C220B4-6FC4-4D1F-80DB-F47AEA6F18D6}"/>
    <dgm:cxn modelId="{FD8164F5-90B7-4427-9FC2-EBAF25F027B4}" srcId="{0657564A-EC43-4F1B-936F-39107548AF42}" destId="{86F58AEF-A14A-43E1-BB3A-447461993E8B}" srcOrd="0" destOrd="0" parTransId="{8F7D0CCD-00EF-4DF5-AC07-F1593A088729}" sibTransId="{F8CF6E63-FC8E-41B7-8A94-0D9BFB478C1D}"/>
    <dgm:cxn modelId="{EF7AC0FA-A923-45C3-B613-E8AD625240E9}" srcId="{F0FE98CB-7586-4109-A20F-B8C268C97F25}" destId="{571B3C4A-9C45-4253-A20E-CAAE87D5CA6D}" srcOrd="0" destOrd="0" parTransId="{3E2ED617-F3D9-4B9A-9363-DEE7E37165B5}" sibTransId="{779BAE59-0B71-417F-9820-660AD3E11BAC}"/>
    <dgm:cxn modelId="{91125571-C220-4D9C-9AA8-3305B185628C}" type="presParOf" srcId="{7DFFC00E-D322-4BC5-A42C-6E8669E41208}" destId="{000F7411-9E73-47E4-BD82-B9B2410387BF}" srcOrd="0" destOrd="0" presId="urn:microsoft.com/office/officeart/2005/8/layout/vList2"/>
    <dgm:cxn modelId="{441604DB-51D5-45CA-9F46-EE6ED335E0D9}" type="presParOf" srcId="{7DFFC00E-D322-4BC5-A42C-6E8669E41208}" destId="{F8E252DE-F5D0-4FFF-B5A1-BAA783F69FBE}" srcOrd="1" destOrd="0" presId="urn:microsoft.com/office/officeart/2005/8/layout/vList2"/>
    <dgm:cxn modelId="{C8A5B5B7-DFBE-490F-AA27-4CAE0C2D9CDA}" type="presParOf" srcId="{7DFFC00E-D322-4BC5-A42C-6E8669E41208}" destId="{C40DF036-552C-45D6-A6FF-6BA9F183EB90}" srcOrd="2" destOrd="0" presId="urn:microsoft.com/office/officeart/2005/8/layout/vList2"/>
    <dgm:cxn modelId="{FDA604A3-18EA-49C0-A558-ED3D83AB0A5E}" type="presParOf" srcId="{7DFFC00E-D322-4BC5-A42C-6E8669E41208}" destId="{307146ED-8FDA-49F2-B8AE-ACE53FCB9F7A}" srcOrd="3" destOrd="0" presId="urn:microsoft.com/office/officeart/2005/8/layout/vList2"/>
    <dgm:cxn modelId="{575FDC6E-BA1C-4CE3-A34B-DDB5BD1C6608}" type="presParOf" srcId="{7DFFC00E-D322-4BC5-A42C-6E8669E41208}" destId="{A9303156-54BC-4B7C-BCAD-8B21579ABF59}" srcOrd="4" destOrd="0" presId="urn:microsoft.com/office/officeart/2005/8/layout/vList2"/>
    <dgm:cxn modelId="{419C0AF2-EAA0-4279-9346-6D408F3875B8}" type="presParOf" srcId="{7DFFC00E-D322-4BC5-A42C-6E8669E41208}" destId="{4369C248-5A76-4C85-82C4-9EB96E2CD3FB}" srcOrd="5" destOrd="0" presId="urn:microsoft.com/office/officeart/2005/8/layout/vList2"/>
    <dgm:cxn modelId="{A00BB8F5-6953-4C21-83C1-3380EFC25FA4}" type="presParOf" srcId="{7DFFC00E-D322-4BC5-A42C-6E8669E41208}" destId="{8BC92C9D-7DE3-4191-82FB-FC95A259FDE9}" srcOrd="6" destOrd="0" presId="urn:microsoft.com/office/officeart/2005/8/layout/vList2"/>
    <dgm:cxn modelId="{27389EF1-62B8-4015-B641-5D96B6775C1E}" type="presParOf" srcId="{7DFFC00E-D322-4BC5-A42C-6E8669E41208}" destId="{FF067BE6-A9E9-4A5D-9BBB-6940752F4A90}" srcOrd="7"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0F7411-9E73-47E4-BD82-B9B2410387BF}">
      <dsp:nvSpPr>
        <dsp:cNvPr id="0" name=""/>
        <dsp:cNvSpPr/>
      </dsp:nvSpPr>
      <dsp:spPr>
        <a:xfrm>
          <a:off x="0" y="313629"/>
          <a:ext cx="6950829" cy="910748"/>
        </a:xfrm>
        <a:prstGeom prst="roundRect">
          <a:avLst/>
        </a:prstGeom>
        <a:solidFill>
          <a:srgbClr val="102E44"/>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s-ES" sz="3200" b="1" kern="1200" dirty="0"/>
            <a:t>Verificación de RPP </a:t>
          </a:r>
        </a:p>
      </dsp:txBody>
      <dsp:txXfrm>
        <a:off x="44459" y="358088"/>
        <a:ext cx="6861911" cy="821830"/>
      </dsp:txXfrm>
    </dsp:sp>
    <dsp:sp modelId="{F8E252DE-F5D0-4FFF-B5A1-BAA783F69FBE}">
      <dsp:nvSpPr>
        <dsp:cNvPr id="0" name=""/>
        <dsp:cNvSpPr/>
      </dsp:nvSpPr>
      <dsp:spPr>
        <a:xfrm>
          <a:off x="0" y="1199091"/>
          <a:ext cx="6950829" cy="778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0689"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s-ES" sz="2100" b="1" kern="1200" dirty="0"/>
            <a:t>Mes: Marzo</a:t>
          </a:r>
        </a:p>
      </dsp:txBody>
      <dsp:txXfrm>
        <a:off x="0" y="1199091"/>
        <a:ext cx="6950829" cy="778320"/>
      </dsp:txXfrm>
    </dsp:sp>
    <dsp:sp modelId="{C40DF036-552C-45D6-A6FF-6BA9F183EB90}">
      <dsp:nvSpPr>
        <dsp:cNvPr id="0" name=""/>
        <dsp:cNvSpPr/>
      </dsp:nvSpPr>
      <dsp:spPr>
        <a:xfrm>
          <a:off x="0" y="1977411"/>
          <a:ext cx="6950829" cy="1869660"/>
        </a:xfrm>
        <a:prstGeom prst="roundRect">
          <a:avLst/>
        </a:prstGeom>
        <a:solidFill>
          <a:srgbClr val="102E44"/>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s-ES" sz="3200" b="1" kern="1200" dirty="0"/>
            <a:t>Verificación de RPP y bienestarina</a:t>
          </a:r>
        </a:p>
      </dsp:txBody>
      <dsp:txXfrm>
        <a:off x="91269" y="2068680"/>
        <a:ext cx="6768291" cy="1687122"/>
      </dsp:txXfrm>
    </dsp:sp>
    <dsp:sp modelId="{307146ED-8FDA-49F2-B8AE-ACE53FCB9F7A}">
      <dsp:nvSpPr>
        <dsp:cNvPr id="0" name=""/>
        <dsp:cNvSpPr/>
      </dsp:nvSpPr>
      <dsp:spPr>
        <a:xfrm>
          <a:off x="0" y="3847071"/>
          <a:ext cx="6950829" cy="778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0689"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s-ES" sz="2100" b="1" kern="1200" dirty="0"/>
            <a:t>Mes: Abril</a:t>
          </a:r>
        </a:p>
      </dsp:txBody>
      <dsp:txXfrm>
        <a:off x="0" y="3847071"/>
        <a:ext cx="6950829" cy="778320"/>
      </dsp:txXfrm>
    </dsp:sp>
    <dsp:sp modelId="{A9303156-54BC-4B7C-BCAD-8B21579ABF59}">
      <dsp:nvSpPr>
        <dsp:cNvPr id="0" name=""/>
        <dsp:cNvSpPr/>
      </dsp:nvSpPr>
      <dsp:spPr>
        <a:xfrm>
          <a:off x="0" y="4625391"/>
          <a:ext cx="6950829" cy="846787"/>
        </a:xfrm>
        <a:prstGeom prst="roundRect">
          <a:avLst/>
        </a:prstGeom>
        <a:solidFill>
          <a:srgbClr val="102E44"/>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s-ES" sz="2700" b="1" kern="1200" dirty="0"/>
            <a:t>Verificación de RPP y experiencias pedagógicas </a:t>
          </a:r>
        </a:p>
      </dsp:txBody>
      <dsp:txXfrm>
        <a:off x="41337" y="4666728"/>
        <a:ext cx="6868155" cy="764113"/>
      </dsp:txXfrm>
    </dsp:sp>
    <dsp:sp modelId="{4369C248-5A76-4C85-82C4-9EB96E2CD3FB}">
      <dsp:nvSpPr>
        <dsp:cNvPr id="0" name=""/>
        <dsp:cNvSpPr/>
      </dsp:nvSpPr>
      <dsp:spPr>
        <a:xfrm>
          <a:off x="0" y="5472178"/>
          <a:ext cx="6950829" cy="778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0689"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s-ES" sz="2100" b="1" kern="1200" dirty="0"/>
            <a:t>Mes: Mayo</a:t>
          </a:r>
        </a:p>
      </dsp:txBody>
      <dsp:txXfrm>
        <a:off x="0" y="5472178"/>
        <a:ext cx="6950829" cy="7783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0F7411-9E73-47E4-BD82-B9B2410387BF}">
      <dsp:nvSpPr>
        <dsp:cNvPr id="0" name=""/>
        <dsp:cNvSpPr/>
      </dsp:nvSpPr>
      <dsp:spPr>
        <a:xfrm>
          <a:off x="0" y="40476"/>
          <a:ext cx="6950829" cy="683770"/>
        </a:xfrm>
        <a:prstGeom prst="roundRect">
          <a:avLst/>
        </a:prstGeom>
        <a:solidFill>
          <a:srgbClr val="102E44"/>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s-ES" sz="3200" b="1" kern="1200" dirty="0"/>
            <a:t>Verificación de RPP y talento humano</a:t>
          </a:r>
        </a:p>
      </dsp:txBody>
      <dsp:txXfrm>
        <a:off x="33379" y="73855"/>
        <a:ext cx="6884071" cy="617012"/>
      </dsp:txXfrm>
    </dsp:sp>
    <dsp:sp modelId="{F8E252DE-F5D0-4FFF-B5A1-BAA783F69FBE}">
      <dsp:nvSpPr>
        <dsp:cNvPr id="0" name=""/>
        <dsp:cNvSpPr/>
      </dsp:nvSpPr>
      <dsp:spPr>
        <a:xfrm>
          <a:off x="0" y="719236"/>
          <a:ext cx="6950829" cy="1010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0689" tIns="31750" rIns="177800" bIns="31750" numCol="1" spcCol="1270" anchor="t" anchorCtr="0">
          <a:noAutofit/>
        </a:bodyPr>
        <a:lstStyle/>
        <a:p>
          <a:pPr marL="228600" lvl="1" indent="-228600" algn="l" defTabSz="1111250">
            <a:lnSpc>
              <a:spcPct val="90000"/>
            </a:lnSpc>
            <a:spcBef>
              <a:spcPct val="0"/>
            </a:spcBef>
            <a:spcAft>
              <a:spcPct val="20000"/>
            </a:spcAft>
            <a:buChar char="•"/>
          </a:pPr>
          <a:r>
            <a:rPr lang="es-ES" sz="2500" b="1" kern="1200" dirty="0"/>
            <a:t>Mes: Junio</a:t>
          </a:r>
        </a:p>
      </dsp:txBody>
      <dsp:txXfrm>
        <a:off x="0" y="719236"/>
        <a:ext cx="6950829" cy="1010160"/>
      </dsp:txXfrm>
    </dsp:sp>
    <dsp:sp modelId="{C40DF036-552C-45D6-A6FF-6BA9F183EB90}">
      <dsp:nvSpPr>
        <dsp:cNvPr id="0" name=""/>
        <dsp:cNvSpPr/>
      </dsp:nvSpPr>
      <dsp:spPr>
        <a:xfrm>
          <a:off x="0" y="1759680"/>
          <a:ext cx="6950829" cy="1141920"/>
        </a:xfrm>
        <a:prstGeom prst="roundRect">
          <a:avLst/>
        </a:prstGeom>
        <a:solidFill>
          <a:srgbClr val="102E44"/>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s-ES" sz="3200" b="1" kern="1200" dirty="0"/>
            <a:t>Verificación de RPP y  dotación </a:t>
          </a:r>
        </a:p>
      </dsp:txBody>
      <dsp:txXfrm>
        <a:off x="55744" y="1815424"/>
        <a:ext cx="6839341" cy="1030432"/>
      </dsp:txXfrm>
    </dsp:sp>
    <dsp:sp modelId="{307146ED-8FDA-49F2-B8AE-ACE53FCB9F7A}">
      <dsp:nvSpPr>
        <dsp:cNvPr id="0" name=""/>
        <dsp:cNvSpPr/>
      </dsp:nvSpPr>
      <dsp:spPr>
        <a:xfrm>
          <a:off x="0" y="2871316"/>
          <a:ext cx="6950829" cy="1010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0689" tIns="31750" rIns="177800" bIns="31750" numCol="1" spcCol="1270" anchor="t" anchorCtr="0">
          <a:noAutofit/>
        </a:bodyPr>
        <a:lstStyle/>
        <a:p>
          <a:pPr marL="228600" lvl="1" indent="-228600" algn="l" defTabSz="1111250">
            <a:lnSpc>
              <a:spcPct val="90000"/>
            </a:lnSpc>
            <a:spcBef>
              <a:spcPct val="0"/>
            </a:spcBef>
            <a:spcAft>
              <a:spcPct val="20000"/>
            </a:spcAft>
            <a:buChar char="•"/>
          </a:pPr>
          <a:r>
            <a:rPr lang="es-ES" sz="2500" b="1" kern="1200" dirty="0"/>
            <a:t>Mes: Julio</a:t>
          </a:r>
        </a:p>
      </dsp:txBody>
      <dsp:txXfrm>
        <a:off x="0" y="2871316"/>
        <a:ext cx="6950829" cy="1010160"/>
      </dsp:txXfrm>
    </dsp:sp>
    <dsp:sp modelId="{A9303156-54BC-4B7C-BCAD-8B21579ABF59}">
      <dsp:nvSpPr>
        <dsp:cNvPr id="0" name=""/>
        <dsp:cNvSpPr/>
      </dsp:nvSpPr>
      <dsp:spPr>
        <a:xfrm>
          <a:off x="0" y="3881476"/>
          <a:ext cx="6950829" cy="741300"/>
        </a:xfrm>
        <a:prstGeom prst="roundRect">
          <a:avLst/>
        </a:prstGeom>
        <a:solidFill>
          <a:srgbClr val="102E44"/>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s-ES" sz="3200" b="1" kern="1200" dirty="0"/>
            <a:t>Verificación de RPP y cobertura</a:t>
          </a:r>
        </a:p>
      </dsp:txBody>
      <dsp:txXfrm>
        <a:off x="36187" y="3917663"/>
        <a:ext cx="6878455" cy="668926"/>
      </dsp:txXfrm>
    </dsp:sp>
    <dsp:sp modelId="{4369C248-5A76-4C85-82C4-9EB96E2CD3FB}">
      <dsp:nvSpPr>
        <dsp:cNvPr id="0" name=""/>
        <dsp:cNvSpPr/>
      </dsp:nvSpPr>
      <dsp:spPr>
        <a:xfrm>
          <a:off x="0" y="4622776"/>
          <a:ext cx="6950829" cy="1010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0689" tIns="31750" rIns="177800" bIns="31750" numCol="1" spcCol="1270" anchor="t" anchorCtr="0">
          <a:noAutofit/>
        </a:bodyPr>
        <a:lstStyle/>
        <a:p>
          <a:pPr marL="228600" lvl="1" indent="-228600" algn="l" defTabSz="1111250">
            <a:lnSpc>
              <a:spcPct val="90000"/>
            </a:lnSpc>
            <a:spcBef>
              <a:spcPct val="0"/>
            </a:spcBef>
            <a:spcAft>
              <a:spcPct val="20000"/>
            </a:spcAft>
            <a:buChar char="•"/>
          </a:pPr>
          <a:r>
            <a:rPr lang="es-ES" sz="2500" b="1" kern="1200" dirty="0"/>
            <a:t>Mes: Agosto</a:t>
          </a:r>
        </a:p>
      </dsp:txBody>
      <dsp:txXfrm>
        <a:off x="0" y="4622776"/>
        <a:ext cx="6950829" cy="1010160"/>
      </dsp:txXfrm>
    </dsp:sp>
    <dsp:sp modelId="{8BC92C9D-7DE3-4191-82FB-FC95A259FDE9}">
      <dsp:nvSpPr>
        <dsp:cNvPr id="0" name=""/>
        <dsp:cNvSpPr/>
      </dsp:nvSpPr>
      <dsp:spPr>
        <a:xfrm>
          <a:off x="0" y="5632936"/>
          <a:ext cx="6950829" cy="1003279"/>
        </a:xfrm>
        <a:prstGeom prst="roundRect">
          <a:avLst/>
        </a:prstGeom>
        <a:solidFill>
          <a:srgbClr val="102E44"/>
        </a:solidFill>
        <a:ln>
          <a:solidFill>
            <a:srgbClr val="102E44"/>
          </a:solid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s-ES" sz="3200" b="1" kern="1200" dirty="0"/>
            <a:t>Verificación de RPP y espacio físico </a:t>
          </a:r>
        </a:p>
      </dsp:txBody>
      <dsp:txXfrm>
        <a:off x="48976" y="5681912"/>
        <a:ext cx="6852877" cy="905327"/>
      </dsp:txXfrm>
    </dsp:sp>
    <dsp:sp modelId="{FF067BE6-A9E9-4A5D-9BBB-6940752F4A90}">
      <dsp:nvSpPr>
        <dsp:cNvPr id="0" name=""/>
        <dsp:cNvSpPr/>
      </dsp:nvSpPr>
      <dsp:spPr>
        <a:xfrm>
          <a:off x="0" y="6636215"/>
          <a:ext cx="6950829" cy="1010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0689" tIns="31750" rIns="177800" bIns="31750" numCol="1" spcCol="1270" anchor="t" anchorCtr="0">
          <a:noAutofit/>
        </a:bodyPr>
        <a:lstStyle/>
        <a:p>
          <a:pPr marL="228600" lvl="1" indent="-228600" algn="l" defTabSz="1111250">
            <a:lnSpc>
              <a:spcPct val="90000"/>
            </a:lnSpc>
            <a:spcBef>
              <a:spcPct val="0"/>
            </a:spcBef>
            <a:spcAft>
              <a:spcPct val="20000"/>
            </a:spcAft>
            <a:buChar char="•"/>
          </a:pPr>
          <a:r>
            <a:rPr lang="es-ES" sz="2500" b="1" kern="1200" dirty="0"/>
            <a:t>Mes: Septiembre</a:t>
          </a:r>
        </a:p>
      </dsp:txBody>
      <dsp:txXfrm>
        <a:off x="0" y="6636215"/>
        <a:ext cx="6950829" cy="101016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EFB0AA-C164-4F6B-8566-71747CA94FFB}" type="datetimeFigureOut">
              <a:rPr lang="es-CO" smtClean="0"/>
              <a:t>27/09/2025</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4830B1-6902-477D-9911-7DD683D679F7}" type="slidenum">
              <a:rPr lang="es-CO" smtClean="0"/>
              <a:t>‹Nº›</a:t>
            </a:fld>
            <a:endParaRPr lang="es-CO"/>
          </a:p>
        </p:txBody>
      </p:sp>
    </p:spTree>
    <p:extLst>
      <p:ext uri="{BB962C8B-B14F-4D97-AF65-F5344CB8AC3E}">
        <p14:creationId xmlns:p14="http://schemas.microsoft.com/office/powerpoint/2010/main" val="7822519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9/27/2025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2.svg"/><Relationship Id="rId7"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3.png"/><Relationship Id="rId9" Type="http://schemas.openxmlformats.org/officeDocument/2006/relationships/image" Target="../media/image11.jpeg"/></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4.svg"/><Relationship Id="rId7" Type="http://schemas.openxmlformats.org/officeDocument/2006/relationships/image" Target="../media/image16.svg"/><Relationship Id="rId12" Type="http://schemas.openxmlformats.org/officeDocument/2006/relationships/image" Target="../media/image20.jpe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5.png"/><Relationship Id="rId11" Type="http://schemas.openxmlformats.org/officeDocument/2006/relationships/image" Target="../media/image19.jpeg"/><Relationship Id="rId5" Type="http://schemas.openxmlformats.org/officeDocument/2006/relationships/image" Target="../media/image2.svg"/><Relationship Id="rId10" Type="http://schemas.openxmlformats.org/officeDocument/2006/relationships/image" Target="../media/image18.jpeg"/><Relationship Id="rId4" Type="http://schemas.openxmlformats.org/officeDocument/2006/relationships/image" Target="../media/image1.png"/><Relationship Id="rId9" Type="http://schemas.openxmlformats.org/officeDocument/2006/relationships/image" Target="../media/image17.jpeg"/></Relationships>
</file>

<file path=ppt/slides/_rels/slide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4.svg"/><Relationship Id="rId7" Type="http://schemas.openxmlformats.org/officeDocument/2006/relationships/image" Target="../media/image16.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2.sv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4.svg"/><Relationship Id="rId7" Type="http://schemas.openxmlformats.org/officeDocument/2006/relationships/image" Target="../media/image16.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2.sv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0.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23.svg"/><Relationship Id="rId7" Type="http://schemas.openxmlformats.org/officeDocument/2006/relationships/image" Target="../media/image38.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41.svg"/><Relationship Id="rId7" Type="http://schemas.openxmlformats.org/officeDocument/2006/relationships/image" Target="../media/image42.png"/><Relationship Id="rId2"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3.sv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41.svg"/><Relationship Id="rId2"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3.sv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8" Type="http://schemas.openxmlformats.org/officeDocument/2006/relationships/chart" Target="../charts/chart2.xml"/><Relationship Id="rId3" Type="http://schemas.openxmlformats.org/officeDocument/2006/relationships/image" Target="../media/image41.svg"/><Relationship Id="rId7" Type="http://schemas.openxmlformats.org/officeDocument/2006/relationships/chart" Target="../charts/chart1.xml"/><Relationship Id="rId2"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3.sv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3.svg"/><Relationship Id="rId7" Type="http://schemas.openxmlformats.org/officeDocument/2006/relationships/image" Target="../media/image49.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41.svg"/><Relationship Id="rId2"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3.sv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4.svg"/><Relationship Id="rId7" Type="http://schemas.openxmlformats.org/officeDocument/2006/relationships/image" Target="../media/image16.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2.sv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8" Type="http://schemas.openxmlformats.org/officeDocument/2006/relationships/image" Target="../media/image54.jpeg"/><Relationship Id="rId3" Type="http://schemas.openxmlformats.org/officeDocument/2006/relationships/image" Target="../media/image2.svg"/><Relationship Id="rId7" Type="http://schemas.openxmlformats.org/officeDocument/2006/relationships/image" Target="../media/image53.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png"/><Relationship Id="rId9" Type="http://schemas.openxmlformats.org/officeDocument/2006/relationships/image" Target="../media/image55.jpeg"/></Relationships>
</file>

<file path=ppt/slides/_rels/slide23.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2.svg"/><Relationship Id="rId7" Type="http://schemas.openxmlformats.org/officeDocument/2006/relationships/image" Target="../media/image58.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61.jpeg"/><Relationship Id="rId4" Type="http://schemas.openxmlformats.org/officeDocument/2006/relationships/image" Target="../media/image60.png"/></Relationships>
</file>

<file path=ppt/slides/_rels/slide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62.jpeg"/><Relationship Id="rId4" Type="http://schemas.openxmlformats.org/officeDocument/2006/relationships/image" Target="../media/image60.png"/></Relationships>
</file>

<file path=ppt/slides/_rels/slide26.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svg"/><Relationship Id="rId7" Type="http://schemas.openxmlformats.org/officeDocument/2006/relationships/diagramQuickStyle" Target="../diagrams/quickStyle1.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64.jpeg"/><Relationship Id="rId4" Type="http://schemas.openxmlformats.org/officeDocument/2006/relationships/image" Target="../media/image63.png"/><Relationship Id="rId9" Type="http://schemas.microsoft.com/office/2007/relationships/diagramDrawing" Target="../diagrams/drawing1.xml"/></Relationships>
</file>

<file path=ppt/slides/_rels/slide27.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2.svg"/><Relationship Id="rId7" Type="http://schemas.openxmlformats.org/officeDocument/2006/relationships/diagramQuickStyle" Target="../diagrams/quickStyle2.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Layout" Target="../diagrams/layout2.xml"/><Relationship Id="rId11" Type="http://schemas.openxmlformats.org/officeDocument/2006/relationships/image" Target="../media/image67.jpeg"/><Relationship Id="rId5" Type="http://schemas.openxmlformats.org/officeDocument/2006/relationships/diagramData" Target="../diagrams/data2.xml"/><Relationship Id="rId10" Type="http://schemas.openxmlformats.org/officeDocument/2006/relationships/image" Target="../media/image66.jpeg"/><Relationship Id="rId4" Type="http://schemas.openxmlformats.org/officeDocument/2006/relationships/image" Target="../media/image65.png"/><Relationship Id="rId9" Type="http://schemas.microsoft.com/office/2007/relationships/diagramDrawing" Target="../diagrams/drawing2.xml"/></Relationships>
</file>

<file path=ppt/slides/_rels/slide2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68.jpeg"/><Relationship Id="rId4" Type="http://schemas.openxmlformats.org/officeDocument/2006/relationships/image" Target="../media/image60.png"/></Relationships>
</file>

<file path=ppt/slides/_rels/slide29.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71.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0.jpeg"/><Relationship Id="rId5" Type="http://schemas.openxmlformats.org/officeDocument/2006/relationships/image" Target="../media/image69.jpeg"/><Relationship Id="rId4" Type="http://schemas.openxmlformats.org/officeDocument/2006/relationships/image" Target="../media/image60.png"/></Relationships>
</file>

<file path=ppt/slides/_rels/slide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50.png"/></Relationships>
</file>

<file path=ppt/slides/_rels/slide3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76.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5.jpeg"/><Relationship Id="rId5" Type="http://schemas.openxmlformats.org/officeDocument/2006/relationships/image" Target="../media/image74.jpeg"/><Relationship Id="rId4" Type="http://schemas.openxmlformats.org/officeDocument/2006/relationships/image" Target="../media/image50.png"/></Relationships>
</file>

<file path=ppt/slides/_rels/slide32.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14.svg"/><Relationship Id="rId7" Type="http://schemas.openxmlformats.org/officeDocument/2006/relationships/image" Target="../media/image16.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2.svg"/><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image" Target="../media/image77.sv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78.jpeg"/><Relationship Id="rId4" Type="http://schemas.openxmlformats.org/officeDocument/2006/relationships/image" Target="../media/image50.png"/></Relationships>
</file>

<file path=ppt/slides/_rels/slide34.xml.rels><?xml version="1.0" encoding="UTF-8" standalone="yes"?>
<Relationships xmlns="http://schemas.openxmlformats.org/package/2006/relationships"><Relationship Id="rId3" Type="http://schemas.openxmlformats.org/officeDocument/2006/relationships/image" Target="../media/image79.svg"/><Relationship Id="rId2"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80.png"/><Relationship Id="rId5" Type="http://schemas.openxmlformats.org/officeDocument/2006/relationships/image" Target="../media/image77.svg"/><Relationship Id="rId4" Type="http://schemas.openxmlformats.org/officeDocument/2006/relationships/image" Target="../media/image22.png"/></Relationships>
</file>

<file path=ppt/slides/_rels/slide35.xml.rels><?xml version="1.0" encoding="UTF-8" standalone="yes"?>
<Relationships xmlns="http://schemas.openxmlformats.org/package/2006/relationships"><Relationship Id="rId3" Type="http://schemas.openxmlformats.org/officeDocument/2006/relationships/image" Target="../media/image79.svg"/><Relationship Id="rId7" Type="http://schemas.openxmlformats.org/officeDocument/2006/relationships/image" Target="../media/image81.jpeg"/><Relationship Id="rId2"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80.png"/><Relationship Id="rId5" Type="http://schemas.openxmlformats.org/officeDocument/2006/relationships/image" Target="../media/image77.svg"/><Relationship Id="rId4" Type="http://schemas.openxmlformats.org/officeDocument/2006/relationships/image" Target="../media/image22.png"/></Relationships>
</file>

<file path=ppt/slides/_rels/slide36.xml.rels><?xml version="1.0" encoding="UTF-8" standalone="yes"?>
<Relationships xmlns="http://schemas.openxmlformats.org/package/2006/relationships"><Relationship Id="rId3" Type="http://schemas.openxmlformats.org/officeDocument/2006/relationships/image" Target="../media/image79.svg"/><Relationship Id="rId7" Type="http://schemas.openxmlformats.org/officeDocument/2006/relationships/image" Target="../media/image82.jpeg"/><Relationship Id="rId2"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80.png"/><Relationship Id="rId5" Type="http://schemas.openxmlformats.org/officeDocument/2006/relationships/image" Target="../media/image77.svg"/><Relationship Id="rId4" Type="http://schemas.openxmlformats.org/officeDocument/2006/relationships/image" Target="../media/image22.png"/></Relationships>
</file>

<file path=ppt/slides/_rels/slide37.xml.rels><?xml version="1.0" encoding="UTF-8" standalone="yes"?>
<Relationships xmlns="http://schemas.openxmlformats.org/package/2006/relationships"><Relationship Id="rId3" Type="http://schemas.openxmlformats.org/officeDocument/2006/relationships/image" Target="../media/image79.svg"/><Relationship Id="rId7" Type="http://schemas.openxmlformats.org/officeDocument/2006/relationships/image" Target="../media/image83.jpeg"/><Relationship Id="rId2"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80.png"/><Relationship Id="rId5" Type="http://schemas.openxmlformats.org/officeDocument/2006/relationships/image" Target="../media/image77.svg"/><Relationship Id="rId4" Type="http://schemas.openxmlformats.org/officeDocument/2006/relationships/image" Target="../media/image22.png"/></Relationships>
</file>

<file path=ppt/slides/_rels/slide38.xml.rels><?xml version="1.0" encoding="UTF-8" standalone="yes"?>
<Relationships xmlns="http://schemas.openxmlformats.org/package/2006/relationships"><Relationship Id="rId3" Type="http://schemas.openxmlformats.org/officeDocument/2006/relationships/image" Target="../media/image85.svg"/><Relationship Id="rId2" Type="http://schemas.openxmlformats.org/officeDocument/2006/relationships/image" Target="../media/image84.png"/><Relationship Id="rId1" Type="http://schemas.openxmlformats.org/officeDocument/2006/relationships/slideLayout" Target="../slideLayouts/slideLayout7.xml"/><Relationship Id="rId4" Type="http://schemas.openxmlformats.org/officeDocument/2006/relationships/image" Target="../media/image8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1339263" y="-237189"/>
            <a:ext cx="12675628" cy="906274"/>
          </a:xfrm>
          <a:prstGeom prst="rect">
            <a:avLst/>
          </a:prstGeom>
        </p:spPr>
        <p:txBody>
          <a:bodyPr wrap="square" lIns="0" tIns="0" rIns="0" bIns="0" rtlCol="0" anchor="t">
            <a:spAutoFit/>
          </a:bodyPr>
          <a:lstStyle/>
          <a:p>
            <a:pPr marL="0" lvl="0" indent="0" algn="l">
              <a:lnSpc>
                <a:spcPts val="8496"/>
              </a:lnSpc>
              <a:spcBef>
                <a:spcPct val="0"/>
              </a:spcBef>
            </a:pPr>
            <a:r>
              <a:rPr lang="en-US" sz="2800" b="1" spc="254" dirty="0">
                <a:solidFill>
                  <a:schemeClr val="accent5">
                    <a:lumMod val="75000"/>
                  </a:schemeClr>
                </a:solidFill>
                <a:latin typeface="Montserrat Bold"/>
                <a:ea typeface="Montserrat Bold"/>
                <a:cs typeface="Montserrat Bold"/>
                <a:sym typeface="Montserrat Bold"/>
              </a:rPr>
              <a:t>COMPONENTE PROCESO PEDAGOGICO</a:t>
            </a:r>
          </a:p>
        </p:txBody>
      </p:sp>
      <p:grpSp>
        <p:nvGrpSpPr>
          <p:cNvPr id="10" name="Group 10"/>
          <p:cNvGrpSpPr/>
          <p:nvPr/>
        </p:nvGrpSpPr>
        <p:grpSpPr>
          <a:xfrm>
            <a:off x="-1371921" y="-634385"/>
            <a:ext cx="2743842" cy="5383177"/>
            <a:chOff x="0" y="0"/>
            <a:chExt cx="406400" cy="797321"/>
          </a:xfrm>
        </p:grpSpPr>
        <p:sp>
          <p:nvSpPr>
            <p:cNvPr id="11" name="Freeform 11"/>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80D12A"/>
            </a:solidFill>
            <a:ln cap="sq">
              <a:noFill/>
              <a:prstDash val="solid"/>
              <a:miter/>
            </a:ln>
          </p:spPr>
          <p:txBody>
            <a:bodyPr/>
            <a:lstStyle/>
            <a:p>
              <a:endParaRPr lang="es-CO"/>
            </a:p>
          </p:txBody>
        </p:sp>
        <p:sp>
          <p:nvSpPr>
            <p:cNvPr id="12" name="TextBox 12"/>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23" name="Freeform 3">
            <a:extLst>
              <a:ext uri="{FF2B5EF4-FFF2-40B4-BE49-F238E27FC236}">
                <a16:creationId xmlns:a16="http://schemas.microsoft.com/office/drawing/2014/main" id="{32A96935-B3FD-C4CD-234D-3AAF83A691C6}"/>
              </a:ext>
            </a:extLst>
          </p:cNvPr>
          <p:cNvSpPr/>
          <p:nvPr/>
        </p:nvSpPr>
        <p:spPr>
          <a:xfrm rot="-10800000">
            <a:off x="8261969" y="1028699"/>
            <a:ext cx="9999261" cy="9999261"/>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dirty="0"/>
          </a:p>
        </p:txBody>
      </p:sp>
      <p:pic>
        <p:nvPicPr>
          <p:cNvPr id="20" name="Imagen 19">
            <a:extLst>
              <a:ext uri="{FF2B5EF4-FFF2-40B4-BE49-F238E27FC236}">
                <a16:creationId xmlns:a16="http://schemas.microsoft.com/office/drawing/2014/main" id="{CF8AB7EC-F8EE-4EC8-9839-054DD32D9DD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249400" y="269732"/>
            <a:ext cx="2291237" cy="2286002"/>
          </a:xfrm>
          <a:prstGeom prst="rect">
            <a:avLst/>
          </a:prstGeom>
          <a:noFill/>
          <a:ln>
            <a:noFill/>
          </a:ln>
        </p:spPr>
      </p:pic>
      <p:sp>
        <p:nvSpPr>
          <p:cNvPr id="21" name="TextBox 6"/>
          <p:cNvSpPr txBox="1"/>
          <p:nvPr/>
        </p:nvSpPr>
        <p:spPr>
          <a:xfrm>
            <a:off x="1021538" y="1004591"/>
            <a:ext cx="13685062" cy="1107996"/>
          </a:xfrm>
          <a:prstGeom prst="rect">
            <a:avLst/>
          </a:prstGeom>
        </p:spPr>
        <p:txBody>
          <a:bodyPr wrap="square" lIns="0" tIns="0" rIns="0" bIns="0" rtlCol="0" anchor="t">
            <a:spAutoFit/>
          </a:bodyPr>
          <a:lstStyle/>
          <a:p>
            <a:pPr algn="just"/>
            <a:r>
              <a:rPr lang="es-ES" sz="3600" dirty="0">
                <a:latin typeface="Montserrat Bold" panose="020B0604020202020204" charset="0"/>
                <a:sym typeface="Montserrat"/>
              </a:rPr>
              <a:t>6. Jornada de reflexión pedagógica </a:t>
            </a:r>
          </a:p>
          <a:p>
            <a:pPr lvl="0" algn="just"/>
            <a:endParaRPr lang="es-CO" sz="3600" dirty="0">
              <a:latin typeface="Montserrat Bold" panose="00000800000000000000" charset="0"/>
            </a:endParaRPr>
          </a:p>
        </p:txBody>
      </p:sp>
      <p:sp>
        <p:nvSpPr>
          <p:cNvPr id="9" name="Rectángulo 8"/>
          <p:cNvSpPr/>
          <p:nvPr/>
        </p:nvSpPr>
        <p:spPr>
          <a:xfrm>
            <a:off x="926782" y="2378160"/>
            <a:ext cx="13298452" cy="2246769"/>
          </a:xfrm>
          <a:prstGeom prst="rect">
            <a:avLst/>
          </a:prstGeom>
        </p:spPr>
        <p:txBody>
          <a:bodyPr wrap="square">
            <a:spAutoFit/>
          </a:bodyPr>
          <a:lstStyle/>
          <a:p>
            <a:pPr algn="just"/>
            <a:r>
              <a:rPr lang="es-ES" sz="2800" dirty="0">
                <a:latin typeface="Montserrat Bold" panose="020B0604020202020204" charset="0"/>
                <a:sym typeface="Montserrat"/>
              </a:rPr>
              <a:t>Estas se realizaban en conjunto con todos el talento humanos el ultimo viernes de cada mes. A través de lo anterior, se buscaba fortalecer conocimientos desde los componentes pedagógicos, familia comunidad y redes, salud y nutrición. </a:t>
            </a:r>
            <a:endParaRPr lang="en-US" sz="2800" dirty="0">
              <a:latin typeface="Montserrat Bold" panose="020B0604020202020204" charset="0"/>
              <a:sym typeface="Montserrat"/>
            </a:endParaRPr>
          </a:p>
          <a:p>
            <a:pPr algn="just"/>
            <a:endParaRPr lang="es-CO" sz="2800" dirty="0">
              <a:latin typeface="Montserrat Bold" panose="020B0604020202020204" charset="0"/>
            </a:endParaRPr>
          </a:p>
        </p:txBody>
      </p:sp>
      <p:pic>
        <p:nvPicPr>
          <p:cNvPr id="14" name="Imagen 13"/>
          <p:cNvPicPr>
            <a:picLocks noChangeAspect="1"/>
          </p:cNvPicPr>
          <p:nvPr/>
        </p:nvPicPr>
        <p:blipFill>
          <a:blip r:embed="rId5"/>
          <a:stretch>
            <a:fillRect/>
          </a:stretch>
        </p:blipFill>
        <p:spPr>
          <a:xfrm>
            <a:off x="952182" y="4761492"/>
            <a:ext cx="4251502" cy="3657121"/>
          </a:xfrm>
          <a:prstGeom prst="rect">
            <a:avLst/>
          </a:prstGeom>
        </p:spPr>
      </p:pic>
      <p:pic>
        <p:nvPicPr>
          <p:cNvPr id="15" name="Imagen 14"/>
          <p:cNvPicPr>
            <a:picLocks noChangeAspect="1"/>
          </p:cNvPicPr>
          <p:nvPr/>
        </p:nvPicPr>
        <p:blipFill>
          <a:blip r:embed="rId6"/>
          <a:stretch>
            <a:fillRect/>
          </a:stretch>
        </p:blipFill>
        <p:spPr>
          <a:xfrm>
            <a:off x="5557867" y="4761492"/>
            <a:ext cx="4036282" cy="3659661"/>
          </a:xfrm>
          <a:prstGeom prst="rect">
            <a:avLst/>
          </a:prstGeom>
        </p:spPr>
      </p:pic>
      <p:pic>
        <p:nvPicPr>
          <p:cNvPr id="17" name="Imagen 16"/>
          <p:cNvPicPr>
            <a:picLocks noChangeAspect="1"/>
          </p:cNvPicPr>
          <p:nvPr/>
        </p:nvPicPr>
        <p:blipFill rotWithShape="1">
          <a:blip r:embed="rId7"/>
          <a:srcRect b="15737"/>
          <a:stretch/>
        </p:blipFill>
        <p:spPr>
          <a:xfrm>
            <a:off x="9948332" y="4761493"/>
            <a:ext cx="3618189" cy="3657120"/>
          </a:xfrm>
          <a:prstGeom prst="rect">
            <a:avLst/>
          </a:prstGeom>
        </p:spPr>
      </p:pic>
    </p:spTree>
    <p:extLst>
      <p:ext uri="{BB962C8B-B14F-4D97-AF65-F5344CB8AC3E}">
        <p14:creationId xmlns:p14="http://schemas.microsoft.com/office/powerpoint/2010/main" val="6550514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1339263" y="-237189"/>
            <a:ext cx="12675628" cy="906274"/>
          </a:xfrm>
          <a:prstGeom prst="rect">
            <a:avLst/>
          </a:prstGeom>
        </p:spPr>
        <p:txBody>
          <a:bodyPr wrap="square" lIns="0" tIns="0" rIns="0" bIns="0" rtlCol="0" anchor="t">
            <a:spAutoFit/>
          </a:bodyPr>
          <a:lstStyle/>
          <a:p>
            <a:pPr marL="0" lvl="0" indent="0" algn="l">
              <a:lnSpc>
                <a:spcPts val="8496"/>
              </a:lnSpc>
              <a:spcBef>
                <a:spcPct val="0"/>
              </a:spcBef>
            </a:pPr>
            <a:r>
              <a:rPr lang="en-US" sz="2800" b="1" spc="254" dirty="0">
                <a:solidFill>
                  <a:schemeClr val="accent5">
                    <a:lumMod val="75000"/>
                  </a:schemeClr>
                </a:solidFill>
                <a:latin typeface="Montserrat Bold"/>
                <a:ea typeface="Montserrat Bold"/>
                <a:cs typeface="Montserrat Bold"/>
                <a:sym typeface="Montserrat Bold"/>
              </a:rPr>
              <a:t>COMPONENTE PROCESO PEDAGOGICO</a:t>
            </a:r>
          </a:p>
        </p:txBody>
      </p:sp>
      <p:grpSp>
        <p:nvGrpSpPr>
          <p:cNvPr id="10" name="Group 10"/>
          <p:cNvGrpSpPr/>
          <p:nvPr/>
        </p:nvGrpSpPr>
        <p:grpSpPr>
          <a:xfrm>
            <a:off x="-1371921" y="-634385"/>
            <a:ext cx="2743842" cy="5383177"/>
            <a:chOff x="0" y="0"/>
            <a:chExt cx="406400" cy="797321"/>
          </a:xfrm>
        </p:grpSpPr>
        <p:sp>
          <p:nvSpPr>
            <p:cNvPr id="11" name="Freeform 11"/>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80D12A"/>
            </a:solidFill>
            <a:ln cap="sq">
              <a:noFill/>
              <a:prstDash val="solid"/>
              <a:miter/>
            </a:ln>
          </p:spPr>
          <p:txBody>
            <a:bodyPr/>
            <a:lstStyle/>
            <a:p>
              <a:endParaRPr lang="es-CO"/>
            </a:p>
          </p:txBody>
        </p:sp>
        <p:sp>
          <p:nvSpPr>
            <p:cNvPr id="12" name="TextBox 12"/>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23" name="Freeform 3">
            <a:extLst>
              <a:ext uri="{FF2B5EF4-FFF2-40B4-BE49-F238E27FC236}">
                <a16:creationId xmlns:a16="http://schemas.microsoft.com/office/drawing/2014/main" id="{32A96935-B3FD-C4CD-234D-3AAF83A691C6}"/>
              </a:ext>
            </a:extLst>
          </p:cNvPr>
          <p:cNvSpPr/>
          <p:nvPr/>
        </p:nvSpPr>
        <p:spPr>
          <a:xfrm rot="-10800000">
            <a:off x="8261969" y="1028699"/>
            <a:ext cx="9999261" cy="9999261"/>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dirty="0"/>
          </a:p>
        </p:txBody>
      </p:sp>
      <p:pic>
        <p:nvPicPr>
          <p:cNvPr id="20" name="Imagen 19">
            <a:extLst>
              <a:ext uri="{FF2B5EF4-FFF2-40B4-BE49-F238E27FC236}">
                <a16:creationId xmlns:a16="http://schemas.microsoft.com/office/drawing/2014/main" id="{CF8AB7EC-F8EE-4EC8-9839-054DD32D9DD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249400" y="269732"/>
            <a:ext cx="2291237" cy="2286002"/>
          </a:xfrm>
          <a:prstGeom prst="rect">
            <a:avLst/>
          </a:prstGeom>
          <a:noFill/>
          <a:ln>
            <a:noFill/>
          </a:ln>
        </p:spPr>
      </p:pic>
      <p:sp>
        <p:nvSpPr>
          <p:cNvPr id="21" name="TextBox 6"/>
          <p:cNvSpPr txBox="1"/>
          <p:nvPr/>
        </p:nvSpPr>
        <p:spPr>
          <a:xfrm>
            <a:off x="1021538" y="1004591"/>
            <a:ext cx="13685062" cy="1107996"/>
          </a:xfrm>
          <a:prstGeom prst="rect">
            <a:avLst/>
          </a:prstGeom>
        </p:spPr>
        <p:txBody>
          <a:bodyPr wrap="square" lIns="0" tIns="0" rIns="0" bIns="0" rtlCol="0" anchor="t">
            <a:spAutoFit/>
          </a:bodyPr>
          <a:lstStyle/>
          <a:p>
            <a:pPr algn="just"/>
            <a:r>
              <a:rPr lang="es-ES" sz="3600" dirty="0">
                <a:latin typeface="Montserrat Bold" panose="020B0604020202020204" charset="0"/>
                <a:sym typeface="Montserrat"/>
              </a:rPr>
              <a:t>7. Entrega de paquete didáctico familiar </a:t>
            </a:r>
          </a:p>
          <a:p>
            <a:pPr lvl="0" algn="just"/>
            <a:endParaRPr lang="es-CO" sz="3600" dirty="0">
              <a:latin typeface="Montserrat Bold" panose="00000800000000000000" charset="0"/>
            </a:endParaRPr>
          </a:p>
        </p:txBody>
      </p:sp>
      <p:pic>
        <p:nvPicPr>
          <p:cNvPr id="13" name="Marcador de contenido 6">
            <a:extLst>
              <a:ext uri="{FF2B5EF4-FFF2-40B4-BE49-F238E27FC236}">
                <a16:creationId xmlns:a16="http://schemas.microsoft.com/office/drawing/2014/main" id="{5C55CD40-0542-4246-BAB0-6E6EE263480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21538" y="2057203"/>
            <a:ext cx="2864662" cy="4166254"/>
          </a:xfrm>
          <a:prstGeom prst="rect">
            <a:avLst/>
          </a:prstGeom>
        </p:spPr>
      </p:pic>
      <p:pic>
        <p:nvPicPr>
          <p:cNvPr id="16" name="Imagen 15">
            <a:extLst>
              <a:ext uri="{FF2B5EF4-FFF2-40B4-BE49-F238E27FC236}">
                <a16:creationId xmlns:a16="http://schemas.microsoft.com/office/drawing/2014/main" id="{764799CD-FBDC-4334-BFA3-B8C7B160B12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65790" y="2049566"/>
            <a:ext cx="3512198" cy="4173891"/>
          </a:xfrm>
          <a:prstGeom prst="rect">
            <a:avLst/>
          </a:prstGeom>
        </p:spPr>
      </p:pic>
      <p:pic>
        <p:nvPicPr>
          <p:cNvPr id="18" name="Imagen 17">
            <a:extLst>
              <a:ext uri="{FF2B5EF4-FFF2-40B4-BE49-F238E27FC236}">
                <a16:creationId xmlns:a16="http://schemas.microsoft.com/office/drawing/2014/main" id="{B1788BA8-B8C3-4AD1-AB59-99F114A0CC7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812497" y="2020997"/>
            <a:ext cx="3151846" cy="4202460"/>
          </a:xfrm>
          <a:prstGeom prst="rect">
            <a:avLst/>
          </a:prstGeom>
        </p:spPr>
      </p:pic>
      <p:pic>
        <p:nvPicPr>
          <p:cNvPr id="19" name="Imagen 18">
            <a:extLst>
              <a:ext uri="{FF2B5EF4-FFF2-40B4-BE49-F238E27FC236}">
                <a16:creationId xmlns:a16="http://schemas.microsoft.com/office/drawing/2014/main" id="{0A76D0E7-40E9-4598-921B-426911D84DC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198852" y="2020996"/>
            <a:ext cx="3050548" cy="4171491"/>
          </a:xfrm>
          <a:prstGeom prst="rect">
            <a:avLst/>
          </a:prstGeom>
        </p:spPr>
      </p:pic>
      <p:pic>
        <p:nvPicPr>
          <p:cNvPr id="22" name="Imagen 21">
            <a:extLst>
              <a:ext uri="{FF2B5EF4-FFF2-40B4-BE49-F238E27FC236}">
                <a16:creationId xmlns:a16="http://schemas.microsoft.com/office/drawing/2014/main" id="{6EBBFA1F-A872-4E21-84AA-873FF7DB9EE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292773" y="6591300"/>
            <a:ext cx="3186854" cy="3348055"/>
          </a:xfrm>
          <a:prstGeom prst="rect">
            <a:avLst/>
          </a:prstGeom>
        </p:spPr>
      </p:pic>
      <p:pic>
        <p:nvPicPr>
          <p:cNvPr id="24" name="Imagen 23">
            <a:extLst>
              <a:ext uri="{FF2B5EF4-FFF2-40B4-BE49-F238E27FC236}">
                <a16:creationId xmlns:a16="http://schemas.microsoft.com/office/drawing/2014/main" id="{A51C0937-CECE-40B0-84BD-CF513BB9C45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686520" y="6591300"/>
            <a:ext cx="3152680" cy="3348055"/>
          </a:xfrm>
          <a:prstGeom prst="rect">
            <a:avLst/>
          </a:prstGeom>
        </p:spPr>
      </p:pic>
    </p:spTree>
    <p:extLst>
      <p:ext uri="{BB962C8B-B14F-4D97-AF65-F5344CB8AC3E}">
        <p14:creationId xmlns:p14="http://schemas.microsoft.com/office/powerpoint/2010/main" val="12976053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8100000">
            <a:off x="13519823" y="332277"/>
            <a:ext cx="5837977" cy="18849595"/>
          </a:xfrm>
          <a:custGeom>
            <a:avLst/>
            <a:gdLst/>
            <a:ahLst/>
            <a:cxnLst/>
            <a:rect l="l" t="t" r="r" b="b"/>
            <a:pathLst>
              <a:path w="5837977" h="18849595">
                <a:moveTo>
                  <a:pt x="0" y="0"/>
                </a:moveTo>
                <a:lnTo>
                  <a:pt x="5837977" y="0"/>
                </a:lnTo>
                <a:lnTo>
                  <a:pt x="5837977" y="18849595"/>
                </a:lnTo>
                <a:lnTo>
                  <a:pt x="0" y="18849595"/>
                </a:lnTo>
                <a:lnTo>
                  <a:pt x="0" y="0"/>
                </a:lnTo>
                <a:close/>
              </a:path>
            </a:pathLst>
          </a:custGeom>
          <a:blipFill>
            <a:blip r:embed="rId2">
              <a:extLst>
                <a:ext uri="{96DAC541-7B7A-43D3-8B79-37D633B846F1}">
                  <asvg:svgBlip xmlns:asvg="http://schemas.microsoft.com/office/drawing/2016/SVG/main" r:embed="rId3"/>
                </a:ext>
              </a:extLst>
            </a:blip>
            <a:stretch>
              <a:fillRect l="-525794" t="-40822" b="-52994"/>
            </a:stretch>
          </a:blipFill>
        </p:spPr>
        <p:txBody>
          <a:bodyPr/>
          <a:lstStyle/>
          <a:p>
            <a:endParaRPr lang="es-CO"/>
          </a:p>
        </p:txBody>
      </p:sp>
      <p:sp>
        <p:nvSpPr>
          <p:cNvPr id="3" name="Freeform 3"/>
          <p:cNvSpPr/>
          <p:nvPr/>
        </p:nvSpPr>
        <p:spPr>
          <a:xfrm rot="-10800000">
            <a:off x="9372599" y="2857499"/>
            <a:ext cx="8888630" cy="8170459"/>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s-CO"/>
          </a:p>
        </p:txBody>
      </p:sp>
      <p:sp>
        <p:nvSpPr>
          <p:cNvPr id="4" name="Freeform 4"/>
          <p:cNvSpPr/>
          <p:nvPr/>
        </p:nvSpPr>
        <p:spPr>
          <a:xfrm rot="2700000">
            <a:off x="521329" y="-3317944"/>
            <a:ext cx="2336254" cy="7543272"/>
          </a:xfrm>
          <a:custGeom>
            <a:avLst/>
            <a:gdLst/>
            <a:ahLst/>
            <a:cxnLst/>
            <a:rect l="l" t="t" r="r" b="b"/>
            <a:pathLst>
              <a:path w="2336254" h="7543272">
                <a:moveTo>
                  <a:pt x="0" y="0"/>
                </a:moveTo>
                <a:lnTo>
                  <a:pt x="2336254" y="0"/>
                </a:lnTo>
                <a:lnTo>
                  <a:pt x="2336254" y="7543273"/>
                </a:lnTo>
                <a:lnTo>
                  <a:pt x="0" y="7543273"/>
                </a:lnTo>
                <a:lnTo>
                  <a:pt x="0" y="0"/>
                </a:lnTo>
                <a:close/>
              </a:path>
            </a:pathLst>
          </a:custGeom>
          <a:blipFill>
            <a:blip r:embed="rId2">
              <a:extLst>
                <a:ext uri="{96DAC541-7B7A-43D3-8B79-37D633B846F1}">
                  <asvg:svgBlip xmlns:asvg="http://schemas.microsoft.com/office/drawing/2016/SVG/main" r:embed="rId3"/>
                </a:ext>
              </a:extLst>
            </a:blip>
            <a:stretch>
              <a:fillRect l="-525794" t="-40822" b="-52994"/>
            </a:stretch>
          </a:blipFill>
        </p:spPr>
        <p:txBody>
          <a:bodyPr/>
          <a:lstStyle/>
          <a:p>
            <a:endParaRPr lang="es-CO"/>
          </a:p>
        </p:txBody>
      </p:sp>
      <p:sp>
        <p:nvSpPr>
          <p:cNvPr id="5" name="Freeform 5"/>
          <p:cNvSpPr/>
          <p:nvPr/>
        </p:nvSpPr>
        <p:spPr>
          <a:xfrm rot="5400000">
            <a:off x="-434583" y="-789204"/>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s-CO"/>
          </a:p>
        </p:txBody>
      </p:sp>
      <p:sp>
        <p:nvSpPr>
          <p:cNvPr id="8" name="TextBox 8"/>
          <p:cNvSpPr txBox="1"/>
          <p:nvPr/>
        </p:nvSpPr>
        <p:spPr>
          <a:xfrm>
            <a:off x="210393" y="910330"/>
            <a:ext cx="15923449" cy="2821285"/>
          </a:xfrm>
          <a:prstGeom prst="rect">
            <a:avLst/>
          </a:prstGeom>
        </p:spPr>
        <p:txBody>
          <a:bodyPr wrap="square" lIns="0" tIns="0" rIns="0" bIns="0" rtlCol="0" anchor="t">
            <a:spAutoFit/>
          </a:bodyPr>
          <a:lstStyle/>
          <a:p>
            <a:pPr algn="ctr">
              <a:lnSpc>
                <a:spcPts val="10994"/>
              </a:lnSpc>
            </a:pPr>
            <a:r>
              <a:rPr lang="en-US" sz="8000" b="1" dirty="0">
                <a:solidFill>
                  <a:srgbClr val="4DBF38"/>
                </a:solidFill>
                <a:latin typeface="Montserrat Bold"/>
                <a:ea typeface="Montserrat Bold"/>
                <a:cs typeface="Montserrat Bold"/>
                <a:sym typeface="Montserrat Bold"/>
              </a:rPr>
              <a:t>Componente ambientes educativos y protectores </a:t>
            </a:r>
          </a:p>
        </p:txBody>
      </p:sp>
      <p:sp>
        <p:nvSpPr>
          <p:cNvPr id="18" name="CuadroTexto 17">
            <a:extLst>
              <a:ext uri="{FF2B5EF4-FFF2-40B4-BE49-F238E27FC236}">
                <a16:creationId xmlns:a16="http://schemas.microsoft.com/office/drawing/2014/main" id="{210949A5-8B05-3CA9-F01C-1F89A0AB7C9B}"/>
              </a:ext>
            </a:extLst>
          </p:cNvPr>
          <p:cNvSpPr txBox="1"/>
          <p:nvPr/>
        </p:nvSpPr>
        <p:spPr>
          <a:xfrm>
            <a:off x="609600" y="3393654"/>
            <a:ext cx="14859000" cy="2800767"/>
          </a:xfrm>
          <a:prstGeom prst="rect">
            <a:avLst/>
          </a:prstGeom>
          <a:noFill/>
        </p:spPr>
        <p:txBody>
          <a:bodyPr wrap="square">
            <a:spAutoFit/>
          </a:bodyPr>
          <a:lstStyle/>
          <a:p>
            <a:pPr algn="just"/>
            <a:endParaRPr lang="es-ES" sz="3600" dirty="0">
              <a:latin typeface="Montserrat Bold" panose="020B0604020202020204" charset="0"/>
            </a:endParaRPr>
          </a:p>
          <a:p>
            <a:pPr algn="just"/>
            <a:r>
              <a:rPr lang="es-ES" sz="2800" dirty="0">
                <a:latin typeface="Montserrat Bold" panose="020B0604020202020204" charset="0"/>
              </a:rPr>
              <a:t>Se les brindó a los participantes las técnicas, habilidades y destrezas necesarias que les permitan actuar con seguridad y eficacia ante las principales situaciones de emergencia que se les puedan presentar. Como  fueron  primeros  auxilios, manejo de extintores .</a:t>
            </a:r>
            <a:endParaRPr lang="es-419" sz="2800" dirty="0">
              <a:latin typeface="Montserrat Bold" panose="020B0604020202020204" charset="0"/>
              <a:cs typeface="Times New Roman" panose="02020603050405020304" pitchFamily="18" charset="0"/>
            </a:endParaRPr>
          </a:p>
          <a:p>
            <a:pPr algn="just"/>
            <a:endParaRPr lang="es-CO" sz="2800" dirty="0">
              <a:latin typeface="Montserrat Bold" panose="00000800000000000000" charset="0"/>
            </a:endParaRPr>
          </a:p>
        </p:txBody>
      </p:sp>
      <p:pic>
        <p:nvPicPr>
          <p:cNvPr id="9" name="Imagen 8">
            <a:extLst>
              <a:ext uri="{FF2B5EF4-FFF2-40B4-BE49-F238E27FC236}">
                <a16:creationId xmlns:a16="http://schemas.microsoft.com/office/drawing/2014/main" id="{38254B60-D070-458A-97F3-A53A1154A7B2}"/>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10393" y="7828597"/>
            <a:ext cx="2291237" cy="2286002"/>
          </a:xfrm>
          <a:prstGeom prst="rect">
            <a:avLst/>
          </a:prstGeom>
          <a:noFill/>
          <a:ln>
            <a:noFill/>
          </a:ln>
        </p:spPr>
      </p:pic>
      <p:sp>
        <p:nvSpPr>
          <p:cNvPr id="10" name="CuadroTexto 9">
            <a:extLst>
              <a:ext uri="{FF2B5EF4-FFF2-40B4-BE49-F238E27FC236}">
                <a16:creationId xmlns:a16="http://schemas.microsoft.com/office/drawing/2014/main" id="{210949A5-8B05-3CA9-F01C-1F89A0AB7C9B}"/>
              </a:ext>
            </a:extLst>
          </p:cNvPr>
          <p:cNvSpPr txBox="1"/>
          <p:nvPr/>
        </p:nvSpPr>
        <p:spPr>
          <a:xfrm>
            <a:off x="2534287" y="558413"/>
            <a:ext cx="14150444" cy="461665"/>
          </a:xfrm>
          <a:prstGeom prst="rect">
            <a:avLst/>
          </a:prstGeom>
          <a:noFill/>
        </p:spPr>
        <p:txBody>
          <a:bodyPr wrap="square">
            <a:spAutoFit/>
          </a:bodyPr>
          <a:lstStyle/>
          <a:p>
            <a:pPr algn="just"/>
            <a:r>
              <a:rPr lang="es-MX" sz="2400" dirty="0">
                <a:latin typeface="Montserrat Bold" panose="00000800000000000000" charset="0"/>
              </a:rPr>
              <a:t>3. Informe descriptivo de acciones desarrolladas</a:t>
            </a:r>
            <a:endParaRPr lang="es-ES" sz="3200" dirty="0">
              <a:latin typeface="Montserrat" panose="00000500000000000000" pitchFamily="2" charset="0"/>
            </a:endParaRPr>
          </a:p>
        </p:txBody>
      </p:sp>
      <p:pic>
        <p:nvPicPr>
          <p:cNvPr id="11" name="Imagen 10">
            <a:extLst>
              <a:ext uri="{FF2B5EF4-FFF2-40B4-BE49-F238E27FC236}">
                <a16:creationId xmlns:a16="http://schemas.microsoft.com/office/drawing/2014/main" id="{7C8E5B63-3EBD-46F3-B357-AE76D8741B6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534287" y="6060534"/>
            <a:ext cx="2952113" cy="2620162"/>
          </a:xfrm>
          <a:prstGeom prst="rect">
            <a:avLst/>
          </a:prstGeom>
        </p:spPr>
      </p:pic>
      <p:pic>
        <p:nvPicPr>
          <p:cNvPr id="12" name="Imagen 11">
            <a:extLst>
              <a:ext uri="{FF2B5EF4-FFF2-40B4-BE49-F238E27FC236}">
                <a16:creationId xmlns:a16="http://schemas.microsoft.com/office/drawing/2014/main" id="{149200C5-BFF0-4A50-9215-A997164127D4}"/>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50165" y="6024620"/>
            <a:ext cx="2857192" cy="2656076"/>
          </a:xfrm>
          <a:prstGeom prst="rect">
            <a:avLst/>
          </a:prstGeom>
        </p:spPr>
      </p:pic>
      <p:pic>
        <p:nvPicPr>
          <p:cNvPr id="13" name="Imagen 12">
            <a:extLst>
              <a:ext uri="{FF2B5EF4-FFF2-40B4-BE49-F238E27FC236}">
                <a16:creationId xmlns:a16="http://schemas.microsoft.com/office/drawing/2014/main" id="{B06E8646-58A2-4125-8F2A-D0EE7A34D8D5}"/>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071121" y="5977990"/>
            <a:ext cx="3603607" cy="2702705"/>
          </a:xfrm>
          <a:prstGeom prst="rect">
            <a:avLst/>
          </a:prstGeom>
        </p:spPr>
      </p:pic>
      <p:pic>
        <p:nvPicPr>
          <p:cNvPr id="14" name="Imagen 13">
            <a:extLst>
              <a:ext uri="{FF2B5EF4-FFF2-40B4-BE49-F238E27FC236}">
                <a16:creationId xmlns:a16="http://schemas.microsoft.com/office/drawing/2014/main" id="{339A48B3-37D8-4D94-9496-B875B20796F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2964447" y="5977990"/>
            <a:ext cx="3049220" cy="2691186"/>
          </a:xfrm>
          <a:prstGeom prst="rect">
            <a:avLst/>
          </a:prstGeom>
        </p:spPr>
      </p:pic>
    </p:spTree>
    <p:extLst>
      <p:ext uri="{BB962C8B-B14F-4D97-AF65-F5344CB8AC3E}">
        <p14:creationId xmlns:p14="http://schemas.microsoft.com/office/powerpoint/2010/main" val="3675002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8100000">
            <a:off x="13519823" y="332277"/>
            <a:ext cx="5837977" cy="18849595"/>
          </a:xfrm>
          <a:custGeom>
            <a:avLst/>
            <a:gdLst/>
            <a:ahLst/>
            <a:cxnLst/>
            <a:rect l="l" t="t" r="r" b="b"/>
            <a:pathLst>
              <a:path w="5837977" h="18849595">
                <a:moveTo>
                  <a:pt x="0" y="0"/>
                </a:moveTo>
                <a:lnTo>
                  <a:pt x="5837977" y="0"/>
                </a:lnTo>
                <a:lnTo>
                  <a:pt x="5837977" y="18849595"/>
                </a:lnTo>
                <a:lnTo>
                  <a:pt x="0" y="18849595"/>
                </a:lnTo>
                <a:lnTo>
                  <a:pt x="0" y="0"/>
                </a:lnTo>
                <a:close/>
              </a:path>
            </a:pathLst>
          </a:custGeom>
          <a:blipFill>
            <a:blip r:embed="rId2">
              <a:extLst>
                <a:ext uri="{96DAC541-7B7A-43D3-8B79-37D633B846F1}">
                  <asvg:svgBlip xmlns:asvg="http://schemas.microsoft.com/office/drawing/2016/SVG/main" r:embed="rId3"/>
                </a:ext>
              </a:extLst>
            </a:blip>
            <a:stretch>
              <a:fillRect l="-525794" t="-40822" b="-52994"/>
            </a:stretch>
          </a:blipFill>
        </p:spPr>
        <p:txBody>
          <a:bodyPr/>
          <a:lstStyle/>
          <a:p>
            <a:endParaRPr lang="es-CO"/>
          </a:p>
        </p:txBody>
      </p:sp>
      <p:sp>
        <p:nvSpPr>
          <p:cNvPr id="3" name="Freeform 3"/>
          <p:cNvSpPr/>
          <p:nvPr/>
        </p:nvSpPr>
        <p:spPr>
          <a:xfrm rot="-10800000">
            <a:off x="12115799" y="4617737"/>
            <a:ext cx="6145429" cy="6410219"/>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s-CO"/>
          </a:p>
        </p:txBody>
      </p:sp>
      <p:sp>
        <p:nvSpPr>
          <p:cNvPr id="4" name="Freeform 4"/>
          <p:cNvSpPr/>
          <p:nvPr/>
        </p:nvSpPr>
        <p:spPr>
          <a:xfrm rot="2700000">
            <a:off x="521329" y="-3317944"/>
            <a:ext cx="2336254" cy="7543272"/>
          </a:xfrm>
          <a:custGeom>
            <a:avLst/>
            <a:gdLst/>
            <a:ahLst/>
            <a:cxnLst/>
            <a:rect l="l" t="t" r="r" b="b"/>
            <a:pathLst>
              <a:path w="2336254" h="7543272">
                <a:moveTo>
                  <a:pt x="0" y="0"/>
                </a:moveTo>
                <a:lnTo>
                  <a:pt x="2336254" y="0"/>
                </a:lnTo>
                <a:lnTo>
                  <a:pt x="2336254" y="7543273"/>
                </a:lnTo>
                <a:lnTo>
                  <a:pt x="0" y="7543273"/>
                </a:lnTo>
                <a:lnTo>
                  <a:pt x="0" y="0"/>
                </a:lnTo>
                <a:close/>
              </a:path>
            </a:pathLst>
          </a:custGeom>
          <a:blipFill>
            <a:blip r:embed="rId2">
              <a:extLst>
                <a:ext uri="{96DAC541-7B7A-43D3-8B79-37D633B846F1}">
                  <asvg:svgBlip xmlns:asvg="http://schemas.microsoft.com/office/drawing/2016/SVG/main" r:embed="rId3"/>
                </a:ext>
              </a:extLst>
            </a:blip>
            <a:stretch>
              <a:fillRect l="-525794" t="-40822" b="-52994"/>
            </a:stretch>
          </a:blipFill>
        </p:spPr>
        <p:txBody>
          <a:bodyPr/>
          <a:lstStyle/>
          <a:p>
            <a:endParaRPr lang="es-CO"/>
          </a:p>
        </p:txBody>
      </p:sp>
      <p:sp>
        <p:nvSpPr>
          <p:cNvPr id="5" name="Freeform 5"/>
          <p:cNvSpPr/>
          <p:nvPr/>
        </p:nvSpPr>
        <p:spPr>
          <a:xfrm rot="5400000">
            <a:off x="-434583" y="-789204"/>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s-CO"/>
          </a:p>
        </p:txBody>
      </p:sp>
      <p:sp>
        <p:nvSpPr>
          <p:cNvPr id="8" name="TextBox 8"/>
          <p:cNvSpPr txBox="1"/>
          <p:nvPr/>
        </p:nvSpPr>
        <p:spPr>
          <a:xfrm>
            <a:off x="210393" y="910330"/>
            <a:ext cx="15923449" cy="1311449"/>
          </a:xfrm>
          <a:prstGeom prst="rect">
            <a:avLst/>
          </a:prstGeom>
        </p:spPr>
        <p:txBody>
          <a:bodyPr wrap="square" lIns="0" tIns="0" rIns="0" bIns="0" rtlCol="0" anchor="t">
            <a:spAutoFit/>
          </a:bodyPr>
          <a:lstStyle/>
          <a:p>
            <a:pPr algn="ctr">
              <a:lnSpc>
                <a:spcPts val="10994"/>
              </a:lnSpc>
            </a:pPr>
            <a:r>
              <a:rPr lang="en-US" sz="8000" b="1" dirty="0">
                <a:solidFill>
                  <a:srgbClr val="4DBF38"/>
                </a:solidFill>
                <a:latin typeface="Montserrat Bold"/>
                <a:ea typeface="Montserrat Bold"/>
                <a:cs typeface="Montserrat Bold"/>
                <a:sym typeface="Montserrat Bold"/>
              </a:rPr>
              <a:t>Seguimiento Nutricional</a:t>
            </a:r>
          </a:p>
        </p:txBody>
      </p:sp>
      <p:sp>
        <p:nvSpPr>
          <p:cNvPr id="18" name="CuadroTexto 17">
            <a:extLst>
              <a:ext uri="{FF2B5EF4-FFF2-40B4-BE49-F238E27FC236}">
                <a16:creationId xmlns:a16="http://schemas.microsoft.com/office/drawing/2014/main" id="{210949A5-8B05-3CA9-F01C-1F89A0AB7C9B}"/>
              </a:ext>
            </a:extLst>
          </p:cNvPr>
          <p:cNvSpPr txBox="1"/>
          <p:nvPr/>
        </p:nvSpPr>
        <p:spPr>
          <a:xfrm>
            <a:off x="1451672" y="2016428"/>
            <a:ext cx="14664449" cy="6555641"/>
          </a:xfrm>
          <a:prstGeom prst="rect">
            <a:avLst/>
          </a:prstGeom>
          <a:noFill/>
        </p:spPr>
        <p:txBody>
          <a:bodyPr wrap="square">
            <a:spAutoFit/>
          </a:bodyPr>
          <a:lstStyle/>
          <a:p>
            <a:pPr algn="just"/>
            <a:endParaRPr lang="es-ES" sz="2800" dirty="0">
              <a:latin typeface="Montserrat Bold" panose="020B0604020202020204" charset="0"/>
            </a:endParaRPr>
          </a:p>
          <a:p>
            <a:pPr algn="just"/>
            <a:r>
              <a:rPr lang="es-ES" sz="2800" dirty="0">
                <a:latin typeface="Montserrat Bold" panose="020B0604020202020204" charset="0"/>
              </a:rPr>
              <a:t>Desde la Modalidad De Educación Inicial Campesina promovemos el desarrollo integral de los niños y niñas en la primera infancia con énfasis en la práctica de cuidados desde la gestación y los primeros mil días de vida y hasta los 5 años. En este orden de idea buscamos que el hogar sea su primer entorno seguro y garante de sus derechos, a través del compromiso con la vinculación al sistema de salud, la participación a los controles de valoración integral y vacunación. Desde el componente de salud y nutrición se realizan acciones que favorezcan al buen desarrollo físico y cognitivo brindándole herramientas claves a las familias padres y/o cuidadores a través de encuentros grupales y en el hogar sobre alimentación saludable, hábitos de higiene y todas aquellas recomendaciones que favorezcan o mejoren su calidad de vida priorizando esta atención y acompañamiento a los niños y niñas en estado de malnutrición. </a:t>
            </a:r>
          </a:p>
          <a:p>
            <a:pPr algn="just"/>
            <a:endParaRPr lang="es-CO" sz="2800" dirty="0">
              <a:latin typeface="Montserrat Bold" panose="020B0604020202020204" charset="0"/>
            </a:endParaRPr>
          </a:p>
        </p:txBody>
      </p:sp>
      <p:pic>
        <p:nvPicPr>
          <p:cNvPr id="9" name="Imagen 8">
            <a:extLst>
              <a:ext uri="{FF2B5EF4-FFF2-40B4-BE49-F238E27FC236}">
                <a16:creationId xmlns:a16="http://schemas.microsoft.com/office/drawing/2014/main" id="{38254B60-D070-458A-97F3-A53A1154A7B2}"/>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10393" y="8191499"/>
            <a:ext cx="2075607" cy="1923099"/>
          </a:xfrm>
          <a:prstGeom prst="rect">
            <a:avLst/>
          </a:prstGeom>
          <a:noFill/>
          <a:ln>
            <a:noFill/>
          </a:ln>
        </p:spPr>
      </p:pic>
      <p:sp>
        <p:nvSpPr>
          <p:cNvPr id="10" name="CuadroTexto 9">
            <a:extLst>
              <a:ext uri="{FF2B5EF4-FFF2-40B4-BE49-F238E27FC236}">
                <a16:creationId xmlns:a16="http://schemas.microsoft.com/office/drawing/2014/main" id="{210949A5-8B05-3CA9-F01C-1F89A0AB7C9B}"/>
              </a:ext>
            </a:extLst>
          </p:cNvPr>
          <p:cNvSpPr txBox="1"/>
          <p:nvPr/>
        </p:nvSpPr>
        <p:spPr>
          <a:xfrm>
            <a:off x="2534287" y="558413"/>
            <a:ext cx="14150444" cy="461665"/>
          </a:xfrm>
          <a:prstGeom prst="rect">
            <a:avLst/>
          </a:prstGeom>
          <a:noFill/>
        </p:spPr>
        <p:txBody>
          <a:bodyPr wrap="square">
            <a:spAutoFit/>
          </a:bodyPr>
          <a:lstStyle/>
          <a:p>
            <a:pPr algn="just"/>
            <a:r>
              <a:rPr lang="es-MX" sz="2400" dirty="0">
                <a:latin typeface="Montserrat Bold" panose="00000800000000000000" charset="0"/>
              </a:rPr>
              <a:t>5. Seguimiento nutricional </a:t>
            </a:r>
            <a:endParaRPr lang="es-ES" sz="3200" dirty="0">
              <a:latin typeface="Montserrat" panose="00000500000000000000" pitchFamily="2" charset="0"/>
            </a:endParaRPr>
          </a:p>
        </p:txBody>
      </p:sp>
    </p:spTree>
    <p:extLst>
      <p:ext uri="{BB962C8B-B14F-4D97-AF65-F5344CB8AC3E}">
        <p14:creationId xmlns:p14="http://schemas.microsoft.com/office/powerpoint/2010/main" val="41326522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8100000">
            <a:off x="13519823" y="332277"/>
            <a:ext cx="5837977" cy="18849595"/>
          </a:xfrm>
          <a:custGeom>
            <a:avLst/>
            <a:gdLst/>
            <a:ahLst/>
            <a:cxnLst/>
            <a:rect l="l" t="t" r="r" b="b"/>
            <a:pathLst>
              <a:path w="5837977" h="18849595">
                <a:moveTo>
                  <a:pt x="0" y="0"/>
                </a:moveTo>
                <a:lnTo>
                  <a:pt x="5837977" y="0"/>
                </a:lnTo>
                <a:lnTo>
                  <a:pt x="5837977" y="18849595"/>
                </a:lnTo>
                <a:lnTo>
                  <a:pt x="0" y="18849595"/>
                </a:lnTo>
                <a:lnTo>
                  <a:pt x="0" y="0"/>
                </a:lnTo>
                <a:close/>
              </a:path>
            </a:pathLst>
          </a:custGeom>
          <a:blipFill>
            <a:blip r:embed="rId2">
              <a:extLst>
                <a:ext uri="{96DAC541-7B7A-43D3-8B79-37D633B846F1}">
                  <asvg:svgBlip xmlns:asvg="http://schemas.microsoft.com/office/drawing/2016/SVG/main" r:embed="rId3"/>
                </a:ext>
              </a:extLst>
            </a:blip>
            <a:stretch>
              <a:fillRect l="-525794" t="-40822" b="-52994"/>
            </a:stretch>
          </a:blipFill>
        </p:spPr>
        <p:txBody>
          <a:bodyPr/>
          <a:lstStyle/>
          <a:p>
            <a:endParaRPr lang="es-CO"/>
          </a:p>
        </p:txBody>
      </p:sp>
      <p:sp>
        <p:nvSpPr>
          <p:cNvPr id="3" name="Freeform 3"/>
          <p:cNvSpPr/>
          <p:nvPr/>
        </p:nvSpPr>
        <p:spPr>
          <a:xfrm rot="-10800000">
            <a:off x="12115799" y="4617737"/>
            <a:ext cx="6145429" cy="6410219"/>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s-CO"/>
          </a:p>
        </p:txBody>
      </p:sp>
      <p:sp>
        <p:nvSpPr>
          <p:cNvPr id="4" name="Freeform 4"/>
          <p:cNvSpPr/>
          <p:nvPr/>
        </p:nvSpPr>
        <p:spPr>
          <a:xfrm rot="2700000">
            <a:off x="521329" y="-3317944"/>
            <a:ext cx="2336254" cy="7543272"/>
          </a:xfrm>
          <a:custGeom>
            <a:avLst/>
            <a:gdLst/>
            <a:ahLst/>
            <a:cxnLst/>
            <a:rect l="l" t="t" r="r" b="b"/>
            <a:pathLst>
              <a:path w="2336254" h="7543272">
                <a:moveTo>
                  <a:pt x="0" y="0"/>
                </a:moveTo>
                <a:lnTo>
                  <a:pt x="2336254" y="0"/>
                </a:lnTo>
                <a:lnTo>
                  <a:pt x="2336254" y="7543273"/>
                </a:lnTo>
                <a:lnTo>
                  <a:pt x="0" y="7543273"/>
                </a:lnTo>
                <a:lnTo>
                  <a:pt x="0" y="0"/>
                </a:lnTo>
                <a:close/>
              </a:path>
            </a:pathLst>
          </a:custGeom>
          <a:blipFill>
            <a:blip r:embed="rId2">
              <a:extLst>
                <a:ext uri="{96DAC541-7B7A-43D3-8B79-37D633B846F1}">
                  <asvg:svgBlip xmlns:asvg="http://schemas.microsoft.com/office/drawing/2016/SVG/main" r:embed="rId3"/>
                </a:ext>
              </a:extLst>
            </a:blip>
            <a:stretch>
              <a:fillRect l="-525794" t="-40822" b="-52994"/>
            </a:stretch>
          </a:blipFill>
        </p:spPr>
        <p:txBody>
          <a:bodyPr/>
          <a:lstStyle/>
          <a:p>
            <a:endParaRPr lang="es-CO"/>
          </a:p>
        </p:txBody>
      </p:sp>
      <p:sp>
        <p:nvSpPr>
          <p:cNvPr id="5" name="Freeform 5"/>
          <p:cNvSpPr/>
          <p:nvPr/>
        </p:nvSpPr>
        <p:spPr>
          <a:xfrm rot="5400000">
            <a:off x="-434583" y="-789204"/>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s-CO"/>
          </a:p>
        </p:txBody>
      </p:sp>
      <p:sp>
        <p:nvSpPr>
          <p:cNvPr id="8" name="TextBox 8"/>
          <p:cNvSpPr txBox="1"/>
          <p:nvPr/>
        </p:nvSpPr>
        <p:spPr>
          <a:xfrm>
            <a:off x="210393" y="910330"/>
            <a:ext cx="15923449" cy="1311449"/>
          </a:xfrm>
          <a:prstGeom prst="rect">
            <a:avLst/>
          </a:prstGeom>
        </p:spPr>
        <p:txBody>
          <a:bodyPr wrap="square" lIns="0" tIns="0" rIns="0" bIns="0" rtlCol="0" anchor="t">
            <a:spAutoFit/>
          </a:bodyPr>
          <a:lstStyle/>
          <a:p>
            <a:pPr algn="ctr">
              <a:lnSpc>
                <a:spcPts val="10994"/>
              </a:lnSpc>
            </a:pPr>
            <a:r>
              <a:rPr lang="en-US" sz="8000" b="1" dirty="0">
                <a:solidFill>
                  <a:srgbClr val="4DBF38"/>
                </a:solidFill>
                <a:latin typeface="Montserrat Bold"/>
                <a:ea typeface="Montserrat Bold"/>
                <a:cs typeface="Montserrat Bold"/>
                <a:sym typeface="Montserrat Bold"/>
              </a:rPr>
              <a:t>Seguimiento Nutricional</a:t>
            </a:r>
          </a:p>
        </p:txBody>
      </p:sp>
      <p:sp>
        <p:nvSpPr>
          <p:cNvPr id="18" name="CuadroTexto 17">
            <a:extLst>
              <a:ext uri="{FF2B5EF4-FFF2-40B4-BE49-F238E27FC236}">
                <a16:creationId xmlns:a16="http://schemas.microsoft.com/office/drawing/2014/main" id="{210949A5-8B05-3CA9-F01C-1F89A0AB7C9B}"/>
              </a:ext>
            </a:extLst>
          </p:cNvPr>
          <p:cNvSpPr txBox="1"/>
          <p:nvPr/>
        </p:nvSpPr>
        <p:spPr>
          <a:xfrm>
            <a:off x="1451672" y="2016428"/>
            <a:ext cx="14664449" cy="6555641"/>
          </a:xfrm>
          <a:prstGeom prst="rect">
            <a:avLst/>
          </a:prstGeom>
          <a:noFill/>
        </p:spPr>
        <p:txBody>
          <a:bodyPr wrap="square">
            <a:spAutoFit/>
          </a:bodyPr>
          <a:lstStyle/>
          <a:p>
            <a:pPr algn="just"/>
            <a:endParaRPr lang="es-ES" sz="2800" dirty="0">
              <a:latin typeface="Montserrat Bold" panose="020B0604020202020204" charset="0"/>
            </a:endParaRPr>
          </a:p>
          <a:p>
            <a:pPr algn="just"/>
            <a:r>
              <a:rPr lang="es-ES" sz="2800" dirty="0">
                <a:latin typeface="Montserrat Bold" panose="020B0604020202020204" charset="0"/>
              </a:rPr>
              <a:t>Se realizan articulaciones con las entidades territoriales en salud del municipio que van con nosotros de la mano apoyando estos procesos de manera oportuna. Con las familias participantes, padres y/o cuidadores, se mantiene una comunicación activa, para dar un acompañamiento con información veraz, clara y acertada en cuanto a las necesidades nutricionales de cada niño o niña que presente DX de Riego De Desnutrición Aguda de acuerdo con la plataforma del aplicativo “CUENTAME” bajo los indicadores P/T y T/E. Se organizan espacios se socializan los diagnósticos nutricionales del niño o niña a cada adulto que lo representa en su momento a través del registro de novedades y se notifica las articulaciones a realizar con sus entidades de salud para apoyarnos en los procesos de recuperación. Se realizan encuentros en el hogar para identificar factores de riesgo que puedan afectar la calidad de los niños y niñas.</a:t>
            </a:r>
            <a:endParaRPr lang="es-CO" sz="2800" dirty="0">
              <a:latin typeface="Montserrat Bold" panose="020B0604020202020204" charset="0"/>
            </a:endParaRPr>
          </a:p>
          <a:p>
            <a:pPr algn="just"/>
            <a:endParaRPr lang="es-CO" sz="2800" dirty="0">
              <a:latin typeface="Montserrat Bold" panose="020B0604020202020204" charset="0"/>
            </a:endParaRPr>
          </a:p>
        </p:txBody>
      </p:sp>
      <p:pic>
        <p:nvPicPr>
          <p:cNvPr id="9" name="Imagen 8">
            <a:extLst>
              <a:ext uri="{FF2B5EF4-FFF2-40B4-BE49-F238E27FC236}">
                <a16:creationId xmlns:a16="http://schemas.microsoft.com/office/drawing/2014/main" id="{38254B60-D070-458A-97F3-A53A1154A7B2}"/>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10393" y="8191499"/>
            <a:ext cx="2075607" cy="1923099"/>
          </a:xfrm>
          <a:prstGeom prst="rect">
            <a:avLst/>
          </a:prstGeom>
          <a:noFill/>
          <a:ln>
            <a:noFill/>
          </a:ln>
        </p:spPr>
      </p:pic>
      <p:sp>
        <p:nvSpPr>
          <p:cNvPr id="10" name="CuadroTexto 9">
            <a:extLst>
              <a:ext uri="{FF2B5EF4-FFF2-40B4-BE49-F238E27FC236}">
                <a16:creationId xmlns:a16="http://schemas.microsoft.com/office/drawing/2014/main" id="{210949A5-8B05-3CA9-F01C-1F89A0AB7C9B}"/>
              </a:ext>
            </a:extLst>
          </p:cNvPr>
          <p:cNvSpPr txBox="1"/>
          <p:nvPr/>
        </p:nvSpPr>
        <p:spPr>
          <a:xfrm>
            <a:off x="2534287" y="558413"/>
            <a:ext cx="14150444" cy="461665"/>
          </a:xfrm>
          <a:prstGeom prst="rect">
            <a:avLst/>
          </a:prstGeom>
          <a:noFill/>
        </p:spPr>
        <p:txBody>
          <a:bodyPr wrap="square">
            <a:spAutoFit/>
          </a:bodyPr>
          <a:lstStyle/>
          <a:p>
            <a:pPr algn="just"/>
            <a:r>
              <a:rPr lang="es-MX" sz="2400" dirty="0">
                <a:latin typeface="Montserrat Bold" panose="00000800000000000000" charset="0"/>
              </a:rPr>
              <a:t>5. Seguimiento nutricional </a:t>
            </a:r>
            <a:endParaRPr lang="es-ES" sz="3200" dirty="0">
              <a:latin typeface="Montserrat" panose="00000500000000000000" pitchFamily="2" charset="0"/>
            </a:endParaRPr>
          </a:p>
        </p:txBody>
      </p:sp>
    </p:spTree>
    <p:extLst>
      <p:ext uri="{BB962C8B-B14F-4D97-AF65-F5344CB8AC3E}">
        <p14:creationId xmlns:p14="http://schemas.microsoft.com/office/powerpoint/2010/main" val="13897489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1066800" y="3289760"/>
            <a:ext cx="4800600" cy="486223"/>
          </a:xfrm>
          <a:prstGeom prst="rect">
            <a:avLst/>
          </a:prstGeom>
        </p:spPr>
        <p:txBody>
          <a:bodyPr wrap="square" lIns="0" tIns="0" rIns="0" bIns="0" rtlCol="0" anchor="t">
            <a:spAutoFit/>
          </a:bodyPr>
          <a:lstStyle/>
          <a:p>
            <a:pPr marL="0" lvl="0" indent="0" algn="l">
              <a:lnSpc>
                <a:spcPts val="4059"/>
              </a:lnSpc>
              <a:spcBef>
                <a:spcPct val="0"/>
              </a:spcBef>
            </a:pPr>
            <a:r>
              <a:rPr lang="en-US" sz="2800" b="1" spc="130" dirty="0">
                <a:solidFill>
                  <a:srgbClr val="2A2E3A"/>
                </a:solidFill>
                <a:latin typeface="Montserrat Bold" panose="020B0604020202020204" charset="0"/>
                <a:ea typeface="Montserrat"/>
                <a:cs typeface="Montserrat"/>
                <a:sym typeface="Montserrat"/>
              </a:rPr>
              <a:t>MARZO</a:t>
            </a:r>
            <a:endParaRPr lang="en-US" sz="2800" b="1" u="none" strike="noStrike" spc="130" dirty="0">
              <a:solidFill>
                <a:srgbClr val="2A2E3A"/>
              </a:solidFill>
              <a:latin typeface="Montserrat Bold" panose="020B0604020202020204" charset="0"/>
              <a:ea typeface="Montserrat"/>
              <a:cs typeface="Montserrat"/>
              <a:sym typeface="Montserrat"/>
            </a:endParaRPr>
          </a:p>
        </p:txBody>
      </p:sp>
      <p:sp>
        <p:nvSpPr>
          <p:cNvPr id="6" name="TextBox 6"/>
          <p:cNvSpPr txBox="1"/>
          <p:nvPr/>
        </p:nvSpPr>
        <p:spPr>
          <a:xfrm>
            <a:off x="2128011" y="827608"/>
            <a:ext cx="12675628" cy="2131930"/>
          </a:xfrm>
          <a:prstGeom prst="rect">
            <a:avLst/>
          </a:prstGeom>
        </p:spPr>
        <p:txBody>
          <a:bodyPr wrap="square" lIns="0" tIns="0" rIns="0" bIns="0" rtlCol="0" anchor="t">
            <a:spAutoFit/>
          </a:bodyPr>
          <a:lstStyle/>
          <a:p>
            <a:pPr marL="0" lvl="0" indent="0" algn="l">
              <a:lnSpc>
                <a:spcPts val="8496"/>
              </a:lnSpc>
              <a:spcBef>
                <a:spcPct val="0"/>
              </a:spcBef>
            </a:pPr>
            <a:r>
              <a:rPr lang="en-US" sz="7080" b="1" spc="254" dirty="0">
                <a:solidFill>
                  <a:srgbClr val="2A2E3A"/>
                </a:solidFill>
                <a:latin typeface="Montserrat Bold"/>
                <a:ea typeface="Montserrat Bold"/>
                <a:cs typeface="Montserrat Bold"/>
                <a:sym typeface="Montserrat Bold"/>
              </a:rPr>
              <a:t>PRIMERA TOMA ANTROPOMETRICA</a:t>
            </a:r>
          </a:p>
        </p:txBody>
      </p:sp>
      <p:grpSp>
        <p:nvGrpSpPr>
          <p:cNvPr id="10" name="Group 10"/>
          <p:cNvGrpSpPr/>
          <p:nvPr/>
        </p:nvGrpSpPr>
        <p:grpSpPr>
          <a:xfrm>
            <a:off x="-1371921" y="-634385"/>
            <a:ext cx="2743842" cy="5383177"/>
            <a:chOff x="0" y="0"/>
            <a:chExt cx="406400" cy="797321"/>
          </a:xfrm>
        </p:grpSpPr>
        <p:sp>
          <p:nvSpPr>
            <p:cNvPr id="11" name="Freeform 11"/>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80D12A"/>
            </a:solidFill>
            <a:ln cap="sq">
              <a:noFill/>
              <a:prstDash val="solid"/>
              <a:miter/>
            </a:ln>
          </p:spPr>
          <p:txBody>
            <a:bodyPr/>
            <a:lstStyle/>
            <a:p>
              <a:endParaRPr lang="es-CO"/>
            </a:p>
          </p:txBody>
        </p:sp>
        <p:sp>
          <p:nvSpPr>
            <p:cNvPr id="12" name="TextBox 12"/>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23" name="Freeform 3">
            <a:extLst>
              <a:ext uri="{FF2B5EF4-FFF2-40B4-BE49-F238E27FC236}">
                <a16:creationId xmlns:a16="http://schemas.microsoft.com/office/drawing/2014/main" id="{32A96935-B3FD-C4CD-234D-3AAF83A691C6}"/>
              </a:ext>
            </a:extLst>
          </p:cNvPr>
          <p:cNvSpPr/>
          <p:nvPr/>
        </p:nvSpPr>
        <p:spPr>
          <a:xfrm rot="-10800000">
            <a:off x="9009573" y="1866899"/>
            <a:ext cx="9251656" cy="9161059"/>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dirty="0"/>
          </a:p>
        </p:txBody>
      </p:sp>
      <p:sp>
        <p:nvSpPr>
          <p:cNvPr id="24" name="TextBox 5">
            <a:extLst>
              <a:ext uri="{FF2B5EF4-FFF2-40B4-BE49-F238E27FC236}">
                <a16:creationId xmlns:a16="http://schemas.microsoft.com/office/drawing/2014/main" id="{6D874153-6A2F-6097-4DC5-AE78776510E3}"/>
              </a:ext>
            </a:extLst>
          </p:cNvPr>
          <p:cNvSpPr txBox="1"/>
          <p:nvPr/>
        </p:nvSpPr>
        <p:spPr>
          <a:xfrm>
            <a:off x="1000552" y="4768808"/>
            <a:ext cx="4800600" cy="1012008"/>
          </a:xfrm>
          <a:prstGeom prst="rect">
            <a:avLst/>
          </a:prstGeom>
        </p:spPr>
        <p:txBody>
          <a:bodyPr wrap="square" lIns="0" tIns="0" rIns="0" bIns="0" rtlCol="0" anchor="t">
            <a:spAutoFit/>
          </a:bodyPr>
          <a:lstStyle/>
          <a:p>
            <a:pPr marL="0" lvl="0" indent="0" algn="l">
              <a:lnSpc>
                <a:spcPts val="4059"/>
              </a:lnSpc>
              <a:spcBef>
                <a:spcPct val="0"/>
              </a:spcBef>
            </a:pPr>
            <a:r>
              <a:rPr lang="en-US" sz="2800" b="1" spc="130" dirty="0">
                <a:solidFill>
                  <a:srgbClr val="2A2E3A"/>
                </a:solidFill>
                <a:latin typeface="Montserrat Bold" panose="020B0604020202020204" charset="0"/>
                <a:ea typeface="Montserrat"/>
                <a:cs typeface="Montserrat"/>
                <a:sym typeface="Montserrat"/>
              </a:rPr>
              <a:t>NORMAL O EHUTROFICO</a:t>
            </a:r>
            <a:endParaRPr lang="en-US" sz="2800" b="1" u="none" strike="noStrike" spc="130" dirty="0">
              <a:solidFill>
                <a:srgbClr val="2A2E3A"/>
              </a:solidFill>
              <a:latin typeface="Montserrat Bold" panose="020B0604020202020204" charset="0"/>
              <a:ea typeface="Montserrat"/>
              <a:cs typeface="Montserrat"/>
              <a:sym typeface="Montserrat"/>
            </a:endParaRPr>
          </a:p>
        </p:txBody>
      </p:sp>
      <p:sp>
        <p:nvSpPr>
          <p:cNvPr id="25" name="TextBox 5">
            <a:extLst>
              <a:ext uri="{FF2B5EF4-FFF2-40B4-BE49-F238E27FC236}">
                <a16:creationId xmlns:a16="http://schemas.microsoft.com/office/drawing/2014/main" id="{C20E968F-9969-7A52-F752-EC6AABA05F36}"/>
              </a:ext>
            </a:extLst>
          </p:cNvPr>
          <p:cNvSpPr txBox="1"/>
          <p:nvPr/>
        </p:nvSpPr>
        <p:spPr>
          <a:xfrm>
            <a:off x="959354" y="7954544"/>
            <a:ext cx="4800600" cy="525785"/>
          </a:xfrm>
          <a:prstGeom prst="rect">
            <a:avLst/>
          </a:prstGeom>
        </p:spPr>
        <p:txBody>
          <a:bodyPr wrap="square" lIns="0" tIns="0" rIns="0" bIns="0" rtlCol="0" anchor="t">
            <a:spAutoFit/>
          </a:bodyPr>
          <a:lstStyle/>
          <a:p>
            <a:pPr marL="0" lvl="0" indent="0" algn="l">
              <a:lnSpc>
                <a:spcPts val="4059"/>
              </a:lnSpc>
              <a:spcBef>
                <a:spcPct val="0"/>
              </a:spcBef>
            </a:pPr>
            <a:r>
              <a:rPr lang="en-US" sz="2800" b="1" spc="130" dirty="0">
                <a:solidFill>
                  <a:srgbClr val="2A2E3A"/>
                </a:solidFill>
                <a:latin typeface="Montserrat Bold" panose="020B0604020202020204" charset="0"/>
                <a:ea typeface="Montserrat"/>
                <a:cs typeface="Montserrat"/>
                <a:sym typeface="Montserrat"/>
              </a:rPr>
              <a:t>SOBREPESO</a:t>
            </a:r>
            <a:r>
              <a:rPr lang="en-US" sz="2899" b="1" spc="130" dirty="0">
                <a:solidFill>
                  <a:srgbClr val="2A2E3A"/>
                </a:solidFill>
                <a:latin typeface="Montserrat"/>
                <a:ea typeface="Montserrat"/>
                <a:cs typeface="Montserrat"/>
                <a:sym typeface="Montserrat"/>
              </a:rPr>
              <a:t> </a:t>
            </a:r>
            <a:endParaRPr lang="en-US" sz="2899" b="1" u="none" strike="noStrike" spc="130" dirty="0">
              <a:solidFill>
                <a:srgbClr val="2A2E3A"/>
              </a:solidFill>
              <a:latin typeface="Montserrat"/>
              <a:ea typeface="Montserrat"/>
              <a:cs typeface="Montserrat"/>
              <a:sym typeface="Montserrat"/>
            </a:endParaRPr>
          </a:p>
        </p:txBody>
      </p:sp>
      <p:sp>
        <p:nvSpPr>
          <p:cNvPr id="26" name="TextBox 5">
            <a:extLst>
              <a:ext uri="{FF2B5EF4-FFF2-40B4-BE49-F238E27FC236}">
                <a16:creationId xmlns:a16="http://schemas.microsoft.com/office/drawing/2014/main" id="{09121A34-6CB0-A710-E981-742019B96F95}"/>
              </a:ext>
            </a:extLst>
          </p:cNvPr>
          <p:cNvSpPr txBox="1"/>
          <p:nvPr/>
        </p:nvSpPr>
        <p:spPr>
          <a:xfrm>
            <a:off x="1000552" y="9108855"/>
            <a:ext cx="4800600" cy="486223"/>
          </a:xfrm>
          <a:prstGeom prst="rect">
            <a:avLst/>
          </a:prstGeom>
        </p:spPr>
        <p:txBody>
          <a:bodyPr wrap="square" lIns="0" tIns="0" rIns="0" bIns="0" rtlCol="0" anchor="t">
            <a:spAutoFit/>
          </a:bodyPr>
          <a:lstStyle/>
          <a:p>
            <a:pPr marL="0" lvl="0" indent="0" algn="l">
              <a:lnSpc>
                <a:spcPts val="4059"/>
              </a:lnSpc>
              <a:spcBef>
                <a:spcPct val="0"/>
              </a:spcBef>
            </a:pPr>
            <a:r>
              <a:rPr lang="en-US" sz="2800" b="1" spc="130" dirty="0">
                <a:solidFill>
                  <a:srgbClr val="2A2E3A"/>
                </a:solidFill>
                <a:latin typeface="Montserrat Bold" panose="020B0604020202020204" charset="0"/>
                <a:ea typeface="Montserrat"/>
                <a:cs typeface="Montserrat"/>
                <a:sym typeface="Montserrat"/>
              </a:rPr>
              <a:t>OBESIDAD</a:t>
            </a:r>
            <a:endParaRPr lang="en-US" sz="2800" b="1" u="none" strike="noStrike" spc="130" dirty="0">
              <a:solidFill>
                <a:srgbClr val="2A2E3A"/>
              </a:solidFill>
              <a:latin typeface="Montserrat Bold" panose="020B0604020202020204" charset="0"/>
              <a:ea typeface="Montserrat"/>
              <a:cs typeface="Montserrat"/>
              <a:sym typeface="Montserrat"/>
            </a:endParaRPr>
          </a:p>
        </p:txBody>
      </p:sp>
      <p:sp>
        <p:nvSpPr>
          <p:cNvPr id="7" name="Flecha: a la derecha 6">
            <a:extLst>
              <a:ext uri="{FF2B5EF4-FFF2-40B4-BE49-F238E27FC236}">
                <a16:creationId xmlns:a16="http://schemas.microsoft.com/office/drawing/2014/main" id="{A9FEA567-3F90-F5D3-58C5-D45D679460A6}"/>
              </a:ext>
            </a:extLst>
          </p:cNvPr>
          <p:cNvSpPr/>
          <p:nvPr/>
        </p:nvSpPr>
        <p:spPr>
          <a:xfrm>
            <a:off x="4302323" y="8916737"/>
            <a:ext cx="1253437" cy="107815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s-CO"/>
          </a:p>
        </p:txBody>
      </p:sp>
      <p:sp>
        <p:nvSpPr>
          <p:cNvPr id="8" name="TextBox 5">
            <a:extLst>
              <a:ext uri="{FF2B5EF4-FFF2-40B4-BE49-F238E27FC236}">
                <a16:creationId xmlns:a16="http://schemas.microsoft.com/office/drawing/2014/main" id="{3DFD12C2-6A58-F208-4190-C80DCA1B6AEA}"/>
              </a:ext>
            </a:extLst>
          </p:cNvPr>
          <p:cNvSpPr txBox="1"/>
          <p:nvPr/>
        </p:nvSpPr>
        <p:spPr>
          <a:xfrm>
            <a:off x="5916050" y="3158752"/>
            <a:ext cx="6611997" cy="1012008"/>
          </a:xfrm>
          <a:prstGeom prst="rect">
            <a:avLst/>
          </a:prstGeom>
        </p:spPr>
        <p:txBody>
          <a:bodyPr wrap="square" lIns="0" tIns="0" rIns="0" bIns="0" rtlCol="0" anchor="t">
            <a:spAutoFit/>
          </a:bodyPr>
          <a:lstStyle/>
          <a:p>
            <a:pPr marL="0" lvl="0" indent="0" algn="l">
              <a:lnSpc>
                <a:spcPts val="4059"/>
              </a:lnSpc>
              <a:spcBef>
                <a:spcPct val="0"/>
              </a:spcBef>
            </a:pPr>
            <a:r>
              <a:rPr lang="es-ES" sz="2800" u="none" strike="noStrike" spc="130" dirty="0">
                <a:solidFill>
                  <a:srgbClr val="2A2E3A"/>
                </a:solidFill>
                <a:latin typeface="Montserrat Bold" panose="020B0604020202020204" charset="0"/>
                <a:ea typeface="Montserrat"/>
                <a:cs typeface="Montserrat"/>
                <a:sym typeface="Montserrat"/>
              </a:rPr>
              <a:t>N° DE NIÑOS Y NIÑAS Y MADRES GESTANTES 890</a:t>
            </a:r>
            <a:endParaRPr lang="en-US" sz="2800" u="none" strike="noStrike" spc="130" dirty="0">
              <a:solidFill>
                <a:srgbClr val="2A2E3A"/>
              </a:solidFill>
              <a:latin typeface="Montserrat Bold" panose="020B0604020202020204" charset="0"/>
              <a:ea typeface="Montserrat"/>
              <a:cs typeface="Montserrat"/>
              <a:sym typeface="Montserrat"/>
            </a:endParaRPr>
          </a:p>
        </p:txBody>
      </p:sp>
      <p:sp>
        <p:nvSpPr>
          <p:cNvPr id="9" name="TextBox 5">
            <a:extLst>
              <a:ext uri="{FF2B5EF4-FFF2-40B4-BE49-F238E27FC236}">
                <a16:creationId xmlns:a16="http://schemas.microsoft.com/office/drawing/2014/main" id="{E1EB2877-6F2D-7421-947C-EB3DD58063B8}"/>
              </a:ext>
            </a:extLst>
          </p:cNvPr>
          <p:cNvSpPr txBox="1"/>
          <p:nvPr/>
        </p:nvSpPr>
        <p:spPr>
          <a:xfrm>
            <a:off x="5916051" y="4985496"/>
            <a:ext cx="6611997" cy="486223"/>
          </a:xfrm>
          <a:prstGeom prst="rect">
            <a:avLst/>
          </a:prstGeom>
        </p:spPr>
        <p:txBody>
          <a:bodyPr wrap="square" lIns="0" tIns="0" rIns="0" bIns="0" rtlCol="0" anchor="t">
            <a:spAutoFit/>
          </a:bodyPr>
          <a:lstStyle/>
          <a:p>
            <a:pPr marL="0" lvl="0" indent="0" algn="l">
              <a:lnSpc>
                <a:spcPts val="4059"/>
              </a:lnSpc>
              <a:spcBef>
                <a:spcPct val="0"/>
              </a:spcBef>
            </a:pPr>
            <a:r>
              <a:rPr lang="en-US" sz="2899" u="none" strike="noStrike" spc="130" dirty="0">
                <a:solidFill>
                  <a:srgbClr val="2A2E3A"/>
                </a:solidFill>
                <a:latin typeface="Montserrat Bold" panose="020B0604020202020204" charset="0"/>
                <a:ea typeface="Montserrat"/>
                <a:cs typeface="Montserrat"/>
                <a:sym typeface="Montserrat"/>
              </a:rPr>
              <a:t>772 </a:t>
            </a:r>
            <a:r>
              <a:rPr lang="en-US" sz="2800" u="none" strike="noStrike" spc="130" dirty="0">
                <a:solidFill>
                  <a:srgbClr val="2A2E3A"/>
                </a:solidFill>
                <a:latin typeface="Montserrat Bold" panose="020B0604020202020204" charset="0"/>
                <a:ea typeface="Montserrat"/>
                <a:cs typeface="Montserrat"/>
                <a:sym typeface="Montserrat"/>
              </a:rPr>
              <a:t>PARTICIPANTES</a:t>
            </a:r>
          </a:p>
        </p:txBody>
      </p:sp>
      <p:sp>
        <p:nvSpPr>
          <p:cNvPr id="13" name="TextBox 5">
            <a:extLst>
              <a:ext uri="{FF2B5EF4-FFF2-40B4-BE49-F238E27FC236}">
                <a16:creationId xmlns:a16="http://schemas.microsoft.com/office/drawing/2014/main" id="{D7A87009-4B61-961D-5D29-008B648172A2}"/>
              </a:ext>
            </a:extLst>
          </p:cNvPr>
          <p:cNvSpPr txBox="1"/>
          <p:nvPr/>
        </p:nvSpPr>
        <p:spPr>
          <a:xfrm>
            <a:off x="5910970" y="7711432"/>
            <a:ext cx="6611997" cy="486223"/>
          </a:xfrm>
          <a:prstGeom prst="rect">
            <a:avLst/>
          </a:prstGeom>
        </p:spPr>
        <p:txBody>
          <a:bodyPr wrap="square" lIns="0" tIns="0" rIns="0" bIns="0" rtlCol="0" anchor="t">
            <a:spAutoFit/>
          </a:bodyPr>
          <a:lstStyle/>
          <a:p>
            <a:pPr marL="0" lvl="0" indent="0" algn="l">
              <a:lnSpc>
                <a:spcPts val="4059"/>
              </a:lnSpc>
              <a:spcBef>
                <a:spcPct val="0"/>
              </a:spcBef>
            </a:pPr>
            <a:r>
              <a:rPr lang="es-ES" sz="2800" u="none" strike="noStrike" spc="130" dirty="0">
                <a:solidFill>
                  <a:srgbClr val="2A2E3A"/>
                </a:solidFill>
                <a:latin typeface="Montserrat Bold" panose="020B0604020202020204" charset="0"/>
                <a:ea typeface="Montserrat"/>
                <a:cs typeface="Montserrat"/>
                <a:sym typeface="Montserrat"/>
              </a:rPr>
              <a:t>82 PARTICIPANTES </a:t>
            </a:r>
            <a:endParaRPr lang="en-US" sz="2800" u="none" strike="noStrike" spc="130" dirty="0">
              <a:solidFill>
                <a:srgbClr val="2A2E3A"/>
              </a:solidFill>
              <a:latin typeface="Montserrat Bold" panose="020B0604020202020204" charset="0"/>
              <a:ea typeface="Montserrat"/>
              <a:cs typeface="Montserrat"/>
              <a:sym typeface="Montserrat"/>
            </a:endParaRPr>
          </a:p>
        </p:txBody>
      </p:sp>
      <p:sp>
        <p:nvSpPr>
          <p:cNvPr id="14" name="TextBox 5">
            <a:extLst>
              <a:ext uri="{FF2B5EF4-FFF2-40B4-BE49-F238E27FC236}">
                <a16:creationId xmlns:a16="http://schemas.microsoft.com/office/drawing/2014/main" id="{25F4E257-BF9D-5E02-9F1D-9AAC79AF69A5}"/>
              </a:ext>
            </a:extLst>
          </p:cNvPr>
          <p:cNvSpPr txBox="1"/>
          <p:nvPr/>
        </p:nvSpPr>
        <p:spPr>
          <a:xfrm>
            <a:off x="5910970" y="9126584"/>
            <a:ext cx="4044188" cy="486223"/>
          </a:xfrm>
          <a:prstGeom prst="rect">
            <a:avLst/>
          </a:prstGeom>
        </p:spPr>
        <p:txBody>
          <a:bodyPr wrap="square" lIns="0" tIns="0" rIns="0" bIns="0" rtlCol="0" anchor="t">
            <a:spAutoFit/>
          </a:bodyPr>
          <a:lstStyle/>
          <a:p>
            <a:pPr marL="0" lvl="0" indent="0" algn="l">
              <a:lnSpc>
                <a:spcPts val="4059"/>
              </a:lnSpc>
              <a:spcBef>
                <a:spcPct val="0"/>
              </a:spcBef>
            </a:pPr>
            <a:r>
              <a:rPr lang="es-ES" sz="2800" u="none" strike="noStrike" spc="130" dirty="0">
                <a:solidFill>
                  <a:srgbClr val="2A2E3A"/>
                </a:solidFill>
                <a:latin typeface="Montserrat Bold" panose="020B0604020202020204" charset="0"/>
                <a:ea typeface="Montserrat"/>
                <a:cs typeface="Montserrat"/>
                <a:sym typeface="Montserrat"/>
              </a:rPr>
              <a:t>16 PARTICIPANTES </a:t>
            </a:r>
            <a:endParaRPr lang="en-US" sz="2800" u="none" strike="noStrike" spc="130" dirty="0">
              <a:solidFill>
                <a:srgbClr val="2A2E3A"/>
              </a:solidFill>
              <a:latin typeface="Montserrat Bold" panose="020B0604020202020204" charset="0"/>
              <a:ea typeface="Montserrat"/>
              <a:cs typeface="Montserrat"/>
              <a:sym typeface="Montserrat"/>
            </a:endParaRPr>
          </a:p>
        </p:txBody>
      </p:sp>
      <p:sp>
        <p:nvSpPr>
          <p:cNvPr id="15" name="Flecha: a la derecha 14">
            <a:extLst>
              <a:ext uri="{FF2B5EF4-FFF2-40B4-BE49-F238E27FC236}">
                <a16:creationId xmlns:a16="http://schemas.microsoft.com/office/drawing/2014/main" id="{868D8571-58FE-4899-C2DB-8B14D8087E46}"/>
              </a:ext>
            </a:extLst>
          </p:cNvPr>
          <p:cNvSpPr/>
          <p:nvPr/>
        </p:nvSpPr>
        <p:spPr>
          <a:xfrm>
            <a:off x="4298486" y="7613239"/>
            <a:ext cx="1253437" cy="107815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s-CO"/>
          </a:p>
        </p:txBody>
      </p:sp>
      <p:sp>
        <p:nvSpPr>
          <p:cNvPr id="16" name="Flecha: a la derecha 15">
            <a:extLst>
              <a:ext uri="{FF2B5EF4-FFF2-40B4-BE49-F238E27FC236}">
                <a16:creationId xmlns:a16="http://schemas.microsoft.com/office/drawing/2014/main" id="{3D78DAF6-82DE-0FAA-7CA0-149CECC68F62}"/>
              </a:ext>
            </a:extLst>
          </p:cNvPr>
          <p:cNvSpPr/>
          <p:nvPr/>
        </p:nvSpPr>
        <p:spPr>
          <a:xfrm>
            <a:off x="4250172" y="4672626"/>
            <a:ext cx="1253437" cy="107815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s-CO" dirty="0"/>
          </a:p>
        </p:txBody>
      </p:sp>
      <p:sp>
        <p:nvSpPr>
          <p:cNvPr id="17" name="Flecha: a la derecha 16">
            <a:extLst>
              <a:ext uri="{FF2B5EF4-FFF2-40B4-BE49-F238E27FC236}">
                <a16:creationId xmlns:a16="http://schemas.microsoft.com/office/drawing/2014/main" id="{1D16D5C3-1A9E-4544-C8DB-58260A7E735E}"/>
              </a:ext>
            </a:extLst>
          </p:cNvPr>
          <p:cNvSpPr/>
          <p:nvPr/>
        </p:nvSpPr>
        <p:spPr>
          <a:xfrm>
            <a:off x="4265411" y="3170874"/>
            <a:ext cx="1253437" cy="107815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s-CO"/>
          </a:p>
        </p:txBody>
      </p:sp>
      <p:pic>
        <p:nvPicPr>
          <p:cNvPr id="20" name="Imagen 19">
            <a:extLst>
              <a:ext uri="{FF2B5EF4-FFF2-40B4-BE49-F238E27FC236}">
                <a16:creationId xmlns:a16="http://schemas.microsoft.com/office/drawing/2014/main" id="{CF8AB7EC-F8EE-4EC8-9839-054DD32D9DD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658020" y="349193"/>
            <a:ext cx="2291237" cy="2286002"/>
          </a:xfrm>
          <a:prstGeom prst="rect">
            <a:avLst/>
          </a:prstGeom>
          <a:noFill/>
          <a:ln>
            <a:noFill/>
          </a:ln>
        </p:spPr>
      </p:pic>
      <p:sp>
        <p:nvSpPr>
          <p:cNvPr id="2" name="TextBox 5">
            <a:extLst>
              <a:ext uri="{FF2B5EF4-FFF2-40B4-BE49-F238E27FC236}">
                <a16:creationId xmlns:a16="http://schemas.microsoft.com/office/drawing/2014/main" id="{1C400CE8-790E-0020-A902-C636B174707E}"/>
              </a:ext>
            </a:extLst>
          </p:cNvPr>
          <p:cNvSpPr txBox="1"/>
          <p:nvPr/>
        </p:nvSpPr>
        <p:spPr>
          <a:xfrm>
            <a:off x="959354" y="6139232"/>
            <a:ext cx="4800600" cy="1012008"/>
          </a:xfrm>
          <a:prstGeom prst="rect">
            <a:avLst/>
          </a:prstGeom>
        </p:spPr>
        <p:txBody>
          <a:bodyPr wrap="square" lIns="0" tIns="0" rIns="0" bIns="0" rtlCol="0" anchor="t">
            <a:spAutoFit/>
          </a:bodyPr>
          <a:lstStyle/>
          <a:p>
            <a:pPr marL="0" lvl="0" indent="0" algn="l">
              <a:lnSpc>
                <a:spcPts val="4059"/>
              </a:lnSpc>
              <a:spcBef>
                <a:spcPct val="0"/>
              </a:spcBef>
            </a:pPr>
            <a:r>
              <a:rPr lang="en-US" sz="2800" b="1" u="none" strike="noStrike" spc="130" dirty="0">
                <a:solidFill>
                  <a:srgbClr val="2A2E3A"/>
                </a:solidFill>
                <a:latin typeface="Montserrat Bold" panose="020B0604020202020204" charset="0"/>
                <a:ea typeface="Montserrat"/>
                <a:cs typeface="Montserrat"/>
                <a:sym typeface="Montserrat"/>
              </a:rPr>
              <a:t>RIESGO DE DESNUTRICIÓN</a:t>
            </a:r>
          </a:p>
        </p:txBody>
      </p:sp>
      <p:sp>
        <p:nvSpPr>
          <p:cNvPr id="3" name="Flecha: a la derecha 2">
            <a:extLst>
              <a:ext uri="{FF2B5EF4-FFF2-40B4-BE49-F238E27FC236}">
                <a16:creationId xmlns:a16="http://schemas.microsoft.com/office/drawing/2014/main" id="{24F09044-CD25-F809-3A18-0BF7175DB8D8}"/>
              </a:ext>
            </a:extLst>
          </p:cNvPr>
          <p:cNvSpPr/>
          <p:nvPr/>
        </p:nvSpPr>
        <p:spPr>
          <a:xfrm>
            <a:off x="4265412" y="6147243"/>
            <a:ext cx="1253437" cy="107815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s-CO"/>
          </a:p>
        </p:txBody>
      </p:sp>
      <p:sp>
        <p:nvSpPr>
          <p:cNvPr id="4" name="TextBox 5">
            <a:extLst>
              <a:ext uri="{FF2B5EF4-FFF2-40B4-BE49-F238E27FC236}">
                <a16:creationId xmlns:a16="http://schemas.microsoft.com/office/drawing/2014/main" id="{F0AA5968-7636-602C-0AEB-9FBF40D7B45C}"/>
              </a:ext>
            </a:extLst>
          </p:cNvPr>
          <p:cNvSpPr txBox="1"/>
          <p:nvPr/>
        </p:nvSpPr>
        <p:spPr>
          <a:xfrm>
            <a:off x="5916051" y="6430199"/>
            <a:ext cx="6611997" cy="486223"/>
          </a:xfrm>
          <a:prstGeom prst="rect">
            <a:avLst/>
          </a:prstGeom>
        </p:spPr>
        <p:txBody>
          <a:bodyPr wrap="square" lIns="0" tIns="0" rIns="0" bIns="0" rtlCol="0" anchor="t">
            <a:spAutoFit/>
          </a:bodyPr>
          <a:lstStyle/>
          <a:p>
            <a:pPr marL="0" lvl="0" indent="0" algn="l">
              <a:lnSpc>
                <a:spcPts val="4059"/>
              </a:lnSpc>
              <a:spcBef>
                <a:spcPct val="0"/>
              </a:spcBef>
            </a:pPr>
            <a:r>
              <a:rPr lang="en-US" sz="2800" spc="130" dirty="0">
                <a:solidFill>
                  <a:srgbClr val="2A2E3A"/>
                </a:solidFill>
                <a:latin typeface="Montserrat Bold" panose="020B0604020202020204" charset="0"/>
                <a:ea typeface="Montserrat"/>
                <a:cs typeface="Montserrat"/>
                <a:sym typeface="Montserrat"/>
              </a:rPr>
              <a:t>20</a:t>
            </a:r>
            <a:r>
              <a:rPr lang="en-US" sz="2800" u="none" strike="noStrike" spc="130" dirty="0">
                <a:solidFill>
                  <a:srgbClr val="2A2E3A"/>
                </a:solidFill>
                <a:latin typeface="Montserrat Bold" panose="020B0604020202020204" charset="0"/>
                <a:ea typeface="Montserrat"/>
                <a:cs typeface="Montserrat"/>
                <a:sym typeface="Montserrat"/>
              </a:rPr>
              <a:t> PARTICIPANTES</a:t>
            </a:r>
          </a:p>
        </p:txBody>
      </p:sp>
      <p:sp>
        <p:nvSpPr>
          <p:cNvPr id="18" name="Rectángulo 17"/>
          <p:cNvSpPr/>
          <p:nvPr/>
        </p:nvSpPr>
        <p:spPr>
          <a:xfrm>
            <a:off x="2057881" y="174614"/>
            <a:ext cx="4532010" cy="461665"/>
          </a:xfrm>
          <a:prstGeom prst="rect">
            <a:avLst/>
          </a:prstGeom>
        </p:spPr>
        <p:txBody>
          <a:bodyPr wrap="none">
            <a:spAutoFit/>
          </a:bodyPr>
          <a:lstStyle/>
          <a:p>
            <a:pPr algn="just"/>
            <a:r>
              <a:rPr lang="es-MX" sz="2400" dirty="0">
                <a:latin typeface="Montserrat Bold" panose="00000800000000000000" charset="0"/>
              </a:rPr>
              <a:t>5. Seguimiento nutricional </a:t>
            </a:r>
            <a:endParaRPr lang="es-ES" sz="3200" dirty="0">
              <a:latin typeface="Montserrat" panose="00000500000000000000" pitchFamily="2"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C2598-9FBB-3114-57DA-C9E7367A4442}"/>
            </a:ext>
          </a:extLst>
        </p:cNvPr>
        <p:cNvGrpSpPr/>
        <p:nvPr/>
      </p:nvGrpSpPr>
      <p:grpSpPr>
        <a:xfrm>
          <a:off x="0" y="0"/>
          <a:ext cx="0" cy="0"/>
          <a:chOff x="0" y="0"/>
          <a:chExt cx="0" cy="0"/>
        </a:xfrm>
      </p:grpSpPr>
      <p:sp>
        <p:nvSpPr>
          <p:cNvPr id="27" name="Freeform 27">
            <a:extLst>
              <a:ext uri="{FF2B5EF4-FFF2-40B4-BE49-F238E27FC236}">
                <a16:creationId xmlns:a16="http://schemas.microsoft.com/office/drawing/2014/main" id="{9E75C159-ABBD-9258-73C0-E4159062458A}"/>
              </a:ext>
            </a:extLst>
          </p:cNvPr>
          <p:cNvSpPr/>
          <p:nvPr/>
        </p:nvSpPr>
        <p:spPr>
          <a:xfrm>
            <a:off x="2327223" y="3644667"/>
            <a:ext cx="876828" cy="718999"/>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a:p>
        </p:txBody>
      </p:sp>
      <p:grpSp>
        <p:nvGrpSpPr>
          <p:cNvPr id="29" name="Group 29">
            <a:extLst>
              <a:ext uri="{FF2B5EF4-FFF2-40B4-BE49-F238E27FC236}">
                <a16:creationId xmlns:a16="http://schemas.microsoft.com/office/drawing/2014/main" id="{72D63184-43CA-42DC-83C8-C549F8D55AB1}"/>
              </a:ext>
            </a:extLst>
          </p:cNvPr>
          <p:cNvGrpSpPr/>
          <p:nvPr/>
        </p:nvGrpSpPr>
        <p:grpSpPr>
          <a:xfrm>
            <a:off x="-1190934" y="-2057400"/>
            <a:ext cx="19917660" cy="3086100"/>
            <a:chOff x="0" y="0"/>
            <a:chExt cx="5245803" cy="812800"/>
          </a:xfrm>
        </p:grpSpPr>
        <p:sp>
          <p:nvSpPr>
            <p:cNvPr id="30" name="Freeform 30">
              <a:extLst>
                <a:ext uri="{FF2B5EF4-FFF2-40B4-BE49-F238E27FC236}">
                  <a16:creationId xmlns:a16="http://schemas.microsoft.com/office/drawing/2014/main" id="{F9DEFD7F-78C5-476C-F239-AB3A4AB5B232}"/>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31" name="TextBox 31">
              <a:extLst>
                <a:ext uri="{FF2B5EF4-FFF2-40B4-BE49-F238E27FC236}">
                  <a16:creationId xmlns:a16="http://schemas.microsoft.com/office/drawing/2014/main" id="{6FC6B919-F735-71AE-90E9-CBEEAB9E1EA5}"/>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2" name="Group 42">
            <a:extLst>
              <a:ext uri="{FF2B5EF4-FFF2-40B4-BE49-F238E27FC236}">
                <a16:creationId xmlns:a16="http://schemas.microsoft.com/office/drawing/2014/main" id="{711C2063-DB1E-FEAE-F3BF-6FA533D90E37}"/>
              </a:ext>
            </a:extLst>
          </p:cNvPr>
          <p:cNvGrpSpPr/>
          <p:nvPr/>
        </p:nvGrpSpPr>
        <p:grpSpPr>
          <a:xfrm>
            <a:off x="-520028" y="9258300"/>
            <a:ext cx="19917660" cy="3086100"/>
            <a:chOff x="0" y="0"/>
            <a:chExt cx="5245803" cy="812800"/>
          </a:xfrm>
        </p:grpSpPr>
        <p:sp>
          <p:nvSpPr>
            <p:cNvPr id="43" name="Freeform 43">
              <a:extLst>
                <a:ext uri="{FF2B5EF4-FFF2-40B4-BE49-F238E27FC236}">
                  <a16:creationId xmlns:a16="http://schemas.microsoft.com/office/drawing/2014/main" id="{1FAD3B86-E3B0-8694-849C-F092C3091F20}"/>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dirty="0"/>
            </a:p>
          </p:txBody>
        </p:sp>
        <p:sp>
          <p:nvSpPr>
            <p:cNvPr id="44" name="TextBox 44">
              <a:extLst>
                <a:ext uri="{FF2B5EF4-FFF2-40B4-BE49-F238E27FC236}">
                  <a16:creationId xmlns:a16="http://schemas.microsoft.com/office/drawing/2014/main" id="{DF70BCEB-17DC-1F07-5EB9-0A069B3D1C77}"/>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5" name="Group 45">
            <a:extLst>
              <a:ext uri="{FF2B5EF4-FFF2-40B4-BE49-F238E27FC236}">
                <a16:creationId xmlns:a16="http://schemas.microsoft.com/office/drawing/2014/main" id="{A72D93E8-2409-B2FA-6AC9-8CB4C3F9F88C}"/>
              </a:ext>
            </a:extLst>
          </p:cNvPr>
          <p:cNvGrpSpPr/>
          <p:nvPr/>
        </p:nvGrpSpPr>
        <p:grpSpPr>
          <a:xfrm rot="-10800000">
            <a:off x="13716743" y="8698748"/>
            <a:ext cx="6449593" cy="3224796"/>
            <a:chOff x="0" y="0"/>
            <a:chExt cx="812800" cy="406400"/>
          </a:xfrm>
        </p:grpSpPr>
        <p:sp>
          <p:nvSpPr>
            <p:cNvPr id="46" name="Freeform 46">
              <a:extLst>
                <a:ext uri="{FF2B5EF4-FFF2-40B4-BE49-F238E27FC236}">
                  <a16:creationId xmlns:a16="http://schemas.microsoft.com/office/drawing/2014/main" id="{C38E4D04-2433-055F-EC34-FD1005BC2E29}"/>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47" name="TextBox 47">
              <a:extLst>
                <a:ext uri="{FF2B5EF4-FFF2-40B4-BE49-F238E27FC236}">
                  <a16:creationId xmlns:a16="http://schemas.microsoft.com/office/drawing/2014/main" id="{E1EA8EB6-1730-4240-C81F-7E2FAEDF8429}"/>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48" name="Group 48">
            <a:extLst>
              <a:ext uri="{FF2B5EF4-FFF2-40B4-BE49-F238E27FC236}">
                <a16:creationId xmlns:a16="http://schemas.microsoft.com/office/drawing/2014/main" id="{0FFD8ECB-65B7-0B03-AA40-6A8E02471E8A}"/>
              </a:ext>
            </a:extLst>
          </p:cNvPr>
          <p:cNvGrpSpPr/>
          <p:nvPr/>
        </p:nvGrpSpPr>
        <p:grpSpPr>
          <a:xfrm>
            <a:off x="-2733509" y="-1612398"/>
            <a:ext cx="6449593" cy="3224796"/>
            <a:chOff x="0" y="0"/>
            <a:chExt cx="812800" cy="406400"/>
          </a:xfrm>
        </p:grpSpPr>
        <p:sp>
          <p:nvSpPr>
            <p:cNvPr id="49" name="Freeform 49">
              <a:extLst>
                <a:ext uri="{FF2B5EF4-FFF2-40B4-BE49-F238E27FC236}">
                  <a16:creationId xmlns:a16="http://schemas.microsoft.com/office/drawing/2014/main" id="{7C44A9A0-3F85-EA69-71C3-12F69F45EE27}"/>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50" name="TextBox 50">
              <a:extLst>
                <a:ext uri="{FF2B5EF4-FFF2-40B4-BE49-F238E27FC236}">
                  <a16:creationId xmlns:a16="http://schemas.microsoft.com/office/drawing/2014/main" id="{5A8C7EA5-88C2-BD6B-1530-4BAA335C7E4C}"/>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54" name="Freeform 9">
            <a:extLst>
              <a:ext uri="{FF2B5EF4-FFF2-40B4-BE49-F238E27FC236}">
                <a16:creationId xmlns:a16="http://schemas.microsoft.com/office/drawing/2014/main" id="{1932BFDE-A557-60A5-EEEC-8074DD0B6A84}"/>
              </a:ext>
            </a:extLst>
          </p:cNvPr>
          <p:cNvSpPr/>
          <p:nvPr/>
        </p:nvSpPr>
        <p:spPr>
          <a:xfrm>
            <a:off x="2735157" y="320880"/>
            <a:ext cx="15011400" cy="1381474"/>
          </a:xfrm>
          <a:custGeom>
            <a:avLst/>
            <a:gdLst/>
            <a:ahLst/>
            <a:cxnLst/>
            <a:rect l="l" t="t" r="r" b="b"/>
            <a:pathLst>
              <a:path w="812800" h="135928">
                <a:moveTo>
                  <a:pt x="67964" y="0"/>
                </a:moveTo>
                <a:lnTo>
                  <a:pt x="744836" y="0"/>
                </a:lnTo>
                <a:cubicBezTo>
                  <a:pt x="782371" y="0"/>
                  <a:pt x="812800" y="30429"/>
                  <a:pt x="812800" y="67964"/>
                </a:cubicBezTo>
                <a:lnTo>
                  <a:pt x="812800" y="67964"/>
                </a:lnTo>
                <a:cubicBezTo>
                  <a:pt x="812800" y="85989"/>
                  <a:pt x="805640" y="103276"/>
                  <a:pt x="792894" y="116022"/>
                </a:cubicBezTo>
                <a:cubicBezTo>
                  <a:pt x="780148" y="128768"/>
                  <a:pt x="762861" y="135928"/>
                  <a:pt x="744836" y="135928"/>
                </a:cubicBezTo>
                <a:lnTo>
                  <a:pt x="67964" y="135928"/>
                </a:lnTo>
                <a:cubicBezTo>
                  <a:pt x="30429" y="135928"/>
                  <a:pt x="0" y="105500"/>
                  <a:pt x="0" y="67964"/>
                </a:cubicBezTo>
                <a:lnTo>
                  <a:pt x="0" y="67964"/>
                </a:lnTo>
                <a:cubicBezTo>
                  <a:pt x="0" y="30429"/>
                  <a:pt x="30429" y="0"/>
                  <a:pt x="67964" y="0"/>
                </a:cubicBezTo>
                <a:close/>
              </a:path>
            </a:pathLst>
          </a:custGeom>
          <a:gradFill rotWithShape="1">
            <a:gsLst>
              <a:gs pos="0">
                <a:srgbClr val="052A47">
                  <a:alpha val="100000"/>
                </a:srgbClr>
              </a:gs>
              <a:gs pos="50000">
                <a:srgbClr val="052A47">
                  <a:alpha val="100000"/>
                </a:srgbClr>
              </a:gs>
              <a:gs pos="100000">
                <a:srgbClr val="477596">
                  <a:alpha val="100000"/>
                </a:srgbClr>
              </a:gs>
            </a:gsLst>
            <a:lin ang="5400000"/>
          </a:gradFill>
          <a:ln cap="rnd">
            <a:noFill/>
            <a:prstDash val="solid"/>
            <a:round/>
          </a:ln>
        </p:spPr>
        <p:txBody>
          <a:bodyPr/>
          <a:lstStyle/>
          <a:p>
            <a:pPr algn="ctr"/>
            <a:r>
              <a:rPr lang="es-ES" sz="3200" dirty="0">
                <a:solidFill>
                  <a:schemeClr val="bg1"/>
                </a:solidFill>
                <a:latin typeface="Montserrat Bold" panose="020B0604020202020204" charset="0"/>
              </a:rPr>
              <a:t>       ACCIONES REALIZADAS EN FAVOR DE LA RECUPERACIÓN NUTRICIONAL DE LOS PARTICIPANTES</a:t>
            </a:r>
            <a:endParaRPr lang="es-CO" sz="3200" dirty="0">
              <a:solidFill>
                <a:schemeClr val="bg1"/>
              </a:solidFill>
              <a:latin typeface="Montserrat Bold" panose="020B0604020202020204" charset="0"/>
            </a:endParaRPr>
          </a:p>
        </p:txBody>
      </p:sp>
      <p:pic>
        <p:nvPicPr>
          <p:cNvPr id="18" name="Imagen 17">
            <a:extLst>
              <a:ext uri="{FF2B5EF4-FFF2-40B4-BE49-F238E27FC236}">
                <a16:creationId xmlns:a16="http://schemas.microsoft.com/office/drawing/2014/main" id="{CB2FEBA6-551E-45E9-8E5B-0FBE07C0F7B2}"/>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247202" y="6148602"/>
            <a:ext cx="2291237" cy="2286002"/>
          </a:xfrm>
          <a:prstGeom prst="rect">
            <a:avLst/>
          </a:prstGeom>
          <a:noFill/>
          <a:ln>
            <a:noFill/>
          </a:ln>
        </p:spPr>
      </p:pic>
      <p:sp>
        <p:nvSpPr>
          <p:cNvPr id="4" name="CuadroTexto 3">
            <a:extLst>
              <a:ext uri="{FF2B5EF4-FFF2-40B4-BE49-F238E27FC236}">
                <a16:creationId xmlns:a16="http://schemas.microsoft.com/office/drawing/2014/main" id="{218434F3-9924-DA7C-5EE2-C66B74B5FB4E}"/>
              </a:ext>
            </a:extLst>
          </p:cNvPr>
          <p:cNvSpPr txBox="1"/>
          <p:nvPr/>
        </p:nvSpPr>
        <p:spPr>
          <a:xfrm>
            <a:off x="2165469" y="1964200"/>
            <a:ext cx="15581088" cy="3970318"/>
          </a:xfrm>
          <a:prstGeom prst="rect">
            <a:avLst/>
          </a:prstGeom>
          <a:noFill/>
        </p:spPr>
        <p:txBody>
          <a:bodyPr wrap="square">
            <a:spAutoFit/>
          </a:bodyPr>
          <a:lstStyle/>
          <a:p>
            <a:r>
              <a:rPr lang="es-ES" sz="2800" dirty="0">
                <a:latin typeface="Montserrat Bold" panose="020B0604020202020204" charset="0"/>
              </a:rPr>
              <a:t>Se realizó acompañamiento familiar con los participantes en estado de riesgo de desnutrición aguda, en donde se orientó de forma pedagógica al responsable y/o acudiente sobre la importancia de los hábitos y estilos de vida saludable, la asistencia a los controles de valoración integral. Desde el equipo interdisciplinario se realizó seguimiento nutricional a través del tamizaje de peso y talla y toma de medidas de perímetro braquial, cada toma registrada en la plataforma cuéntame para mayor claridad y registro del diagnóstico de cada participante. Se articuló con las entidades territoriales para continuar con su tratamiento de rehabilitación nutricional</a:t>
            </a:r>
            <a:endParaRPr lang="es-CO" sz="2800" dirty="0">
              <a:latin typeface="Montserrat Bold" panose="020B0604020202020204" charset="0"/>
            </a:endParaRPr>
          </a:p>
        </p:txBody>
      </p:sp>
      <p:pic>
        <p:nvPicPr>
          <p:cNvPr id="6" name="Imagen 5">
            <a:extLst>
              <a:ext uri="{FF2B5EF4-FFF2-40B4-BE49-F238E27FC236}">
                <a16:creationId xmlns:a16="http://schemas.microsoft.com/office/drawing/2014/main" id="{4DB663DE-21B5-D36F-51CD-D0806A3B7B56}"/>
              </a:ext>
            </a:extLst>
          </p:cNvPr>
          <p:cNvPicPr>
            <a:picLocks noChangeAspect="1"/>
          </p:cNvPicPr>
          <p:nvPr/>
        </p:nvPicPr>
        <p:blipFill>
          <a:blip r:embed="rId5"/>
          <a:stretch>
            <a:fillRect/>
          </a:stretch>
        </p:blipFill>
        <p:spPr>
          <a:xfrm>
            <a:off x="3657105" y="5904523"/>
            <a:ext cx="4514393" cy="3262907"/>
          </a:xfrm>
          <a:prstGeom prst="rect">
            <a:avLst/>
          </a:prstGeom>
        </p:spPr>
      </p:pic>
      <p:pic>
        <p:nvPicPr>
          <p:cNvPr id="7" name="Imagen 6">
            <a:extLst>
              <a:ext uri="{FF2B5EF4-FFF2-40B4-BE49-F238E27FC236}">
                <a16:creationId xmlns:a16="http://schemas.microsoft.com/office/drawing/2014/main" id="{892E42F9-9CB0-BEE0-FEDB-41A3F7D072F3}"/>
              </a:ext>
            </a:extLst>
          </p:cNvPr>
          <p:cNvPicPr>
            <a:picLocks noChangeAspect="1"/>
          </p:cNvPicPr>
          <p:nvPr/>
        </p:nvPicPr>
        <p:blipFill>
          <a:blip r:embed="rId6"/>
          <a:stretch>
            <a:fillRect/>
          </a:stretch>
        </p:blipFill>
        <p:spPr>
          <a:xfrm>
            <a:off x="8685391" y="5904523"/>
            <a:ext cx="4098646" cy="3285566"/>
          </a:xfrm>
          <a:prstGeom prst="rect">
            <a:avLst/>
          </a:prstGeom>
        </p:spPr>
      </p:pic>
    </p:spTree>
    <p:extLst>
      <p:ext uri="{BB962C8B-B14F-4D97-AF65-F5344CB8AC3E}">
        <p14:creationId xmlns:p14="http://schemas.microsoft.com/office/powerpoint/2010/main" val="40063034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5D357D-F75D-ED6D-A50D-C4194B8B5A0D}"/>
            </a:ext>
          </a:extLst>
        </p:cNvPr>
        <p:cNvGrpSpPr/>
        <p:nvPr/>
      </p:nvGrpSpPr>
      <p:grpSpPr>
        <a:xfrm>
          <a:off x="0" y="0"/>
          <a:ext cx="0" cy="0"/>
          <a:chOff x="0" y="0"/>
          <a:chExt cx="0" cy="0"/>
        </a:xfrm>
      </p:grpSpPr>
      <p:sp>
        <p:nvSpPr>
          <p:cNvPr id="27" name="Freeform 27">
            <a:extLst>
              <a:ext uri="{FF2B5EF4-FFF2-40B4-BE49-F238E27FC236}">
                <a16:creationId xmlns:a16="http://schemas.microsoft.com/office/drawing/2014/main" id="{635DFC4E-A3DE-9B35-9678-C2F47A90B861}"/>
              </a:ext>
            </a:extLst>
          </p:cNvPr>
          <p:cNvSpPr/>
          <p:nvPr/>
        </p:nvSpPr>
        <p:spPr>
          <a:xfrm>
            <a:off x="2327223" y="3644667"/>
            <a:ext cx="876828" cy="718999"/>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a:p>
        </p:txBody>
      </p:sp>
      <p:grpSp>
        <p:nvGrpSpPr>
          <p:cNvPr id="29" name="Group 29">
            <a:extLst>
              <a:ext uri="{FF2B5EF4-FFF2-40B4-BE49-F238E27FC236}">
                <a16:creationId xmlns:a16="http://schemas.microsoft.com/office/drawing/2014/main" id="{1D7760C4-CFE1-B90B-C78F-3B547CB029CF}"/>
              </a:ext>
            </a:extLst>
          </p:cNvPr>
          <p:cNvGrpSpPr/>
          <p:nvPr/>
        </p:nvGrpSpPr>
        <p:grpSpPr>
          <a:xfrm>
            <a:off x="-1190934" y="-2057400"/>
            <a:ext cx="19917660" cy="3086100"/>
            <a:chOff x="0" y="0"/>
            <a:chExt cx="5245803" cy="812800"/>
          </a:xfrm>
        </p:grpSpPr>
        <p:sp>
          <p:nvSpPr>
            <p:cNvPr id="30" name="Freeform 30">
              <a:extLst>
                <a:ext uri="{FF2B5EF4-FFF2-40B4-BE49-F238E27FC236}">
                  <a16:creationId xmlns:a16="http://schemas.microsoft.com/office/drawing/2014/main" id="{AC0F1B32-6FF6-BB46-F581-6FF241913A4E}"/>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31" name="TextBox 31">
              <a:extLst>
                <a:ext uri="{FF2B5EF4-FFF2-40B4-BE49-F238E27FC236}">
                  <a16:creationId xmlns:a16="http://schemas.microsoft.com/office/drawing/2014/main" id="{CC2C6699-0848-1DDC-5F8F-A9190580F61C}"/>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2" name="Group 42">
            <a:extLst>
              <a:ext uri="{FF2B5EF4-FFF2-40B4-BE49-F238E27FC236}">
                <a16:creationId xmlns:a16="http://schemas.microsoft.com/office/drawing/2014/main" id="{2E2B055A-F8D6-4219-9037-19CF5183345A}"/>
              </a:ext>
            </a:extLst>
          </p:cNvPr>
          <p:cNvGrpSpPr/>
          <p:nvPr/>
        </p:nvGrpSpPr>
        <p:grpSpPr>
          <a:xfrm>
            <a:off x="-520028" y="9258300"/>
            <a:ext cx="19917660" cy="3086100"/>
            <a:chOff x="0" y="0"/>
            <a:chExt cx="5245803" cy="812800"/>
          </a:xfrm>
        </p:grpSpPr>
        <p:sp>
          <p:nvSpPr>
            <p:cNvPr id="43" name="Freeform 43">
              <a:extLst>
                <a:ext uri="{FF2B5EF4-FFF2-40B4-BE49-F238E27FC236}">
                  <a16:creationId xmlns:a16="http://schemas.microsoft.com/office/drawing/2014/main" id="{1EF49D09-6DBD-29A9-6D3E-E5788F9DE341}"/>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44" name="TextBox 44">
              <a:extLst>
                <a:ext uri="{FF2B5EF4-FFF2-40B4-BE49-F238E27FC236}">
                  <a16:creationId xmlns:a16="http://schemas.microsoft.com/office/drawing/2014/main" id="{58800FB2-6D53-759F-76D4-686D03921087}"/>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5" name="Group 45">
            <a:extLst>
              <a:ext uri="{FF2B5EF4-FFF2-40B4-BE49-F238E27FC236}">
                <a16:creationId xmlns:a16="http://schemas.microsoft.com/office/drawing/2014/main" id="{84A20080-AB72-D57F-2A07-8C4C3635A420}"/>
              </a:ext>
            </a:extLst>
          </p:cNvPr>
          <p:cNvGrpSpPr/>
          <p:nvPr/>
        </p:nvGrpSpPr>
        <p:grpSpPr>
          <a:xfrm rot="-10800000">
            <a:off x="13716743" y="8698748"/>
            <a:ext cx="6449593" cy="3224796"/>
            <a:chOff x="0" y="0"/>
            <a:chExt cx="812800" cy="406400"/>
          </a:xfrm>
        </p:grpSpPr>
        <p:sp>
          <p:nvSpPr>
            <p:cNvPr id="46" name="Freeform 46">
              <a:extLst>
                <a:ext uri="{FF2B5EF4-FFF2-40B4-BE49-F238E27FC236}">
                  <a16:creationId xmlns:a16="http://schemas.microsoft.com/office/drawing/2014/main" id="{D23DA342-EEFD-9250-684F-4F485E6DC408}"/>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47" name="TextBox 47">
              <a:extLst>
                <a:ext uri="{FF2B5EF4-FFF2-40B4-BE49-F238E27FC236}">
                  <a16:creationId xmlns:a16="http://schemas.microsoft.com/office/drawing/2014/main" id="{0C8D7E6E-515F-B9FE-9244-E9152CAF1C39}"/>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48" name="Group 48">
            <a:extLst>
              <a:ext uri="{FF2B5EF4-FFF2-40B4-BE49-F238E27FC236}">
                <a16:creationId xmlns:a16="http://schemas.microsoft.com/office/drawing/2014/main" id="{2F0F3E8E-38C4-0A81-F16E-5D551B805967}"/>
              </a:ext>
            </a:extLst>
          </p:cNvPr>
          <p:cNvGrpSpPr/>
          <p:nvPr/>
        </p:nvGrpSpPr>
        <p:grpSpPr>
          <a:xfrm>
            <a:off x="-2733509" y="-1612398"/>
            <a:ext cx="6449593" cy="3224796"/>
            <a:chOff x="0" y="0"/>
            <a:chExt cx="812800" cy="406400"/>
          </a:xfrm>
        </p:grpSpPr>
        <p:sp>
          <p:nvSpPr>
            <p:cNvPr id="49" name="Freeform 49">
              <a:extLst>
                <a:ext uri="{FF2B5EF4-FFF2-40B4-BE49-F238E27FC236}">
                  <a16:creationId xmlns:a16="http://schemas.microsoft.com/office/drawing/2014/main" id="{149EB868-935F-0425-7C94-BBFC739589EE}"/>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50" name="TextBox 50">
              <a:extLst>
                <a:ext uri="{FF2B5EF4-FFF2-40B4-BE49-F238E27FC236}">
                  <a16:creationId xmlns:a16="http://schemas.microsoft.com/office/drawing/2014/main" id="{885EAB9C-E822-748A-32D6-ABF9A8E46875}"/>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pic>
        <p:nvPicPr>
          <p:cNvPr id="3" name="Imagen 2">
            <a:extLst>
              <a:ext uri="{FF2B5EF4-FFF2-40B4-BE49-F238E27FC236}">
                <a16:creationId xmlns:a16="http://schemas.microsoft.com/office/drawing/2014/main" id="{B8869165-9707-71AD-526B-81C72AF1951B}"/>
              </a:ext>
            </a:extLst>
          </p:cNvPr>
          <p:cNvPicPr>
            <a:picLocks noChangeAspect="1"/>
          </p:cNvPicPr>
          <p:nvPr/>
        </p:nvPicPr>
        <p:blipFill>
          <a:blip r:embed="rId4"/>
          <a:stretch>
            <a:fillRect/>
          </a:stretch>
        </p:blipFill>
        <p:spPr>
          <a:xfrm>
            <a:off x="316391" y="1095796"/>
            <a:ext cx="9361009" cy="8162503"/>
          </a:xfrm>
          <a:prstGeom prst="rect">
            <a:avLst/>
          </a:prstGeom>
        </p:spPr>
      </p:pic>
      <p:pic>
        <p:nvPicPr>
          <p:cNvPr id="6" name="Imagen 5">
            <a:extLst>
              <a:ext uri="{FF2B5EF4-FFF2-40B4-BE49-F238E27FC236}">
                <a16:creationId xmlns:a16="http://schemas.microsoft.com/office/drawing/2014/main" id="{4DC6DDA3-A8EB-6005-EFD6-B388FE5680F1}"/>
              </a:ext>
            </a:extLst>
          </p:cNvPr>
          <p:cNvPicPr>
            <a:picLocks noChangeAspect="1"/>
          </p:cNvPicPr>
          <p:nvPr/>
        </p:nvPicPr>
        <p:blipFill>
          <a:blip r:embed="rId5"/>
          <a:stretch>
            <a:fillRect/>
          </a:stretch>
        </p:blipFill>
        <p:spPr>
          <a:xfrm>
            <a:off x="9677400" y="1478925"/>
            <a:ext cx="8216638" cy="3705742"/>
          </a:xfrm>
          <a:prstGeom prst="rect">
            <a:avLst/>
          </a:prstGeom>
        </p:spPr>
      </p:pic>
      <p:pic>
        <p:nvPicPr>
          <p:cNvPr id="8" name="Imagen 7">
            <a:extLst>
              <a:ext uri="{FF2B5EF4-FFF2-40B4-BE49-F238E27FC236}">
                <a16:creationId xmlns:a16="http://schemas.microsoft.com/office/drawing/2014/main" id="{885E3B12-F2F3-E1A3-5775-5EBB21BF222F}"/>
              </a:ext>
            </a:extLst>
          </p:cNvPr>
          <p:cNvPicPr>
            <a:picLocks noChangeAspect="1"/>
          </p:cNvPicPr>
          <p:nvPr/>
        </p:nvPicPr>
        <p:blipFill>
          <a:blip r:embed="rId6"/>
          <a:stretch>
            <a:fillRect/>
          </a:stretch>
        </p:blipFill>
        <p:spPr>
          <a:xfrm>
            <a:off x="9539447" y="5131705"/>
            <a:ext cx="8354591" cy="3620005"/>
          </a:xfrm>
          <a:prstGeom prst="rect">
            <a:avLst/>
          </a:prstGeom>
        </p:spPr>
      </p:pic>
      <p:sp>
        <p:nvSpPr>
          <p:cNvPr id="18" name="Rectángulo 17"/>
          <p:cNvSpPr/>
          <p:nvPr/>
        </p:nvSpPr>
        <p:spPr>
          <a:xfrm>
            <a:off x="3505200" y="369751"/>
            <a:ext cx="4532010" cy="461665"/>
          </a:xfrm>
          <a:prstGeom prst="rect">
            <a:avLst/>
          </a:prstGeom>
        </p:spPr>
        <p:txBody>
          <a:bodyPr wrap="none">
            <a:spAutoFit/>
          </a:bodyPr>
          <a:lstStyle/>
          <a:p>
            <a:pPr algn="just"/>
            <a:r>
              <a:rPr lang="es-MX" sz="2400" dirty="0">
                <a:solidFill>
                  <a:schemeClr val="bg1"/>
                </a:solidFill>
                <a:latin typeface="Montserrat Bold" panose="00000800000000000000" charset="0"/>
              </a:rPr>
              <a:t>5. Seguimiento nutricional </a:t>
            </a:r>
            <a:endParaRPr lang="es-ES" sz="3200" dirty="0">
              <a:solidFill>
                <a:schemeClr val="bg1"/>
              </a:solidFill>
              <a:latin typeface="Montserrat" panose="00000500000000000000" pitchFamily="2" charset="0"/>
            </a:endParaRPr>
          </a:p>
        </p:txBody>
      </p:sp>
    </p:spTree>
    <p:extLst>
      <p:ext uri="{BB962C8B-B14F-4D97-AF65-F5344CB8AC3E}">
        <p14:creationId xmlns:p14="http://schemas.microsoft.com/office/powerpoint/2010/main" val="8462983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35175-E236-C4F5-53A3-895E26D5EA78}"/>
            </a:ext>
          </a:extLst>
        </p:cNvPr>
        <p:cNvGrpSpPr/>
        <p:nvPr/>
      </p:nvGrpSpPr>
      <p:grpSpPr>
        <a:xfrm>
          <a:off x="0" y="0"/>
          <a:ext cx="0" cy="0"/>
          <a:chOff x="0" y="0"/>
          <a:chExt cx="0" cy="0"/>
        </a:xfrm>
      </p:grpSpPr>
      <p:sp>
        <p:nvSpPr>
          <p:cNvPr id="27" name="Freeform 27">
            <a:extLst>
              <a:ext uri="{FF2B5EF4-FFF2-40B4-BE49-F238E27FC236}">
                <a16:creationId xmlns:a16="http://schemas.microsoft.com/office/drawing/2014/main" id="{C65E6155-6632-DF03-0016-E84C1812C576}"/>
              </a:ext>
            </a:extLst>
          </p:cNvPr>
          <p:cNvSpPr/>
          <p:nvPr/>
        </p:nvSpPr>
        <p:spPr>
          <a:xfrm>
            <a:off x="2327223" y="3644667"/>
            <a:ext cx="876828" cy="718999"/>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a:p>
        </p:txBody>
      </p:sp>
      <p:grpSp>
        <p:nvGrpSpPr>
          <p:cNvPr id="29" name="Group 29">
            <a:extLst>
              <a:ext uri="{FF2B5EF4-FFF2-40B4-BE49-F238E27FC236}">
                <a16:creationId xmlns:a16="http://schemas.microsoft.com/office/drawing/2014/main" id="{8C3F3597-EBAC-5C28-193D-1A026ED50A22}"/>
              </a:ext>
            </a:extLst>
          </p:cNvPr>
          <p:cNvGrpSpPr/>
          <p:nvPr/>
        </p:nvGrpSpPr>
        <p:grpSpPr>
          <a:xfrm>
            <a:off x="-1190934" y="-2057400"/>
            <a:ext cx="19917660" cy="3086100"/>
            <a:chOff x="0" y="0"/>
            <a:chExt cx="5245803" cy="812800"/>
          </a:xfrm>
        </p:grpSpPr>
        <p:sp>
          <p:nvSpPr>
            <p:cNvPr id="30" name="Freeform 30">
              <a:extLst>
                <a:ext uri="{FF2B5EF4-FFF2-40B4-BE49-F238E27FC236}">
                  <a16:creationId xmlns:a16="http://schemas.microsoft.com/office/drawing/2014/main" id="{7D67DE40-F27C-C229-36C7-824F2B9AA05F}"/>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31" name="TextBox 31">
              <a:extLst>
                <a:ext uri="{FF2B5EF4-FFF2-40B4-BE49-F238E27FC236}">
                  <a16:creationId xmlns:a16="http://schemas.microsoft.com/office/drawing/2014/main" id="{964687E3-EC72-824E-14E7-3774F12E2629}"/>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2" name="Group 42">
            <a:extLst>
              <a:ext uri="{FF2B5EF4-FFF2-40B4-BE49-F238E27FC236}">
                <a16:creationId xmlns:a16="http://schemas.microsoft.com/office/drawing/2014/main" id="{9F7F8988-19E3-25FD-B854-E028CE4E7CF1}"/>
              </a:ext>
            </a:extLst>
          </p:cNvPr>
          <p:cNvGrpSpPr/>
          <p:nvPr/>
        </p:nvGrpSpPr>
        <p:grpSpPr>
          <a:xfrm>
            <a:off x="-520028" y="9258300"/>
            <a:ext cx="19917660" cy="3086100"/>
            <a:chOff x="0" y="0"/>
            <a:chExt cx="5245803" cy="812800"/>
          </a:xfrm>
        </p:grpSpPr>
        <p:sp>
          <p:nvSpPr>
            <p:cNvPr id="43" name="Freeform 43">
              <a:extLst>
                <a:ext uri="{FF2B5EF4-FFF2-40B4-BE49-F238E27FC236}">
                  <a16:creationId xmlns:a16="http://schemas.microsoft.com/office/drawing/2014/main" id="{6A30BE2B-E1D5-073D-2488-79394A0DEEAC}"/>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44" name="TextBox 44">
              <a:extLst>
                <a:ext uri="{FF2B5EF4-FFF2-40B4-BE49-F238E27FC236}">
                  <a16:creationId xmlns:a16="http://schemas.microsoft.com/office/drawing/2014/main" id="{A41AA586-DA4D-C302-93F4-29FF780B4E75}"/>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5" name="Group 45">
            <a:extLst>
              <a:ext uri="{FF2B5EF4-FFF2-40B4-BE49-F238E27FC236}">
                <a16:creationId xmlns:a16="http://schemas.microsoft.com/office/drawing/2014/main" id="{D6CB1F08-411D-541F-ED84-8E6E833D05A7}"/>
              </a:ext>
            </a:extLst>
          </p:cNvPr>
          <p:cNvGrpSpPr/>
          <p:nvPr/>
        </p:nvGrpSpPr>
        <p:grpSpPr>
          <a:xfrm rot="-10800000">
            <a:off x="13716743" y="8698748"/>
            <a:ext cx="6449593" cy="3224796"/>
            <a:chOff x="0" y="0"/>
            <a:chExt cx="812800" cy="406400"/>
          </a:xfrm>
        </p:grpSpPr>
        <p:sp>
          <p:nvSpPr>
            <p:cNvPr id="46" name="Freeform 46">
              <a:extLst>
                <a:ext uri="{FF2B5EF4-FFF2-40B4-BE49-F238E27FC236}">
                  <a16:creationId xmlns:a16="http://schemas.microsoft.com/office/drawing/2014/main" id="{DD328357-E369-776F-8E01-1386D2A7B330}"/>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47" name="TextBox 47">
              <a:extLst>
                <a:ext uri="{FF2B5EF4-FFF2-40B4-BE49-F238E27FC236}">
                  <a16:creationId xmlns:a16="http://schemas.microsoft.com/office/drawing/2014/main" id="{74C33C97-20AF-0E24-56AD-19AD443666F3}"/>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48" name="Group 48">
            <a:extLst>
              <a:ext uri="{FF2B5EF4-FFF2-40B4-BE49-F238E27FC236}">
                <a16:creationId xmlns:a16="http://schemas.microsoft.com/office/drawing/2014/main" id="{8E300F78-8E25-F070-3BCD-9C21E628216E}"/>
              </a:ext>
            </a:extLst>
          </p:cNvPr>
          <p:cNvGrpSpPr/>
          <p:nvPr/>
        </p:nvGrpSpPr>
        <p:grpSpPr>
          <a:xfrm>
            <a:off x="-2733509" y="-1612398"/>
            <a:ext cx="6449593" cy="3224796"/>
            <a:chOff x="0" y="0"/>
            <a:chExt cx="812800" cy="406400"/>
          </a:xfrm>
        </p:grpSpPr>
        <p:sp>
          <p:nvSpPr>
            <p:cNvPr id="49" name="Freeform 49">
              <a:extLst>
                <a:ext uri="{FF2B5EF4-FFF2-40B4-BE49-F238E27FC236}">
                  <a16:creationId xmlns:a16="http://schemas.microsoft.com/office/drawing/2014/main" id="{5B4E558A-D37F-43A7-1E5C-E001A4FA66EE}"/>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50" name="TextBox 50">
              <a:extLst>
                <a:ext uri="{FF2B5EF4-FFF2-40B4-BE49-F238E27FC236}">
                  <a16:creationId xmlns:a16="http://schemas.microsoft.com/office/drawing/2014/main" id="{5D191FDD-71D2-1187-E694-9ECD37EE2441}"/>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pic>
        <p:nvPicPr>
          <p:cNvPr id="4" name="Imagen 3">
            <a:extLst>
              <a:ext uri="{FF2B5EF4-FFF2-40B4-BE49-F238E27FC236}">
                <a16:creationId xmlns:a16="http://schemas.microsoft.com/office/drawing/2014/main" id="{BFAD3E1E-0159-1B78-AC8F-D94A7B5ED578}"/>
              </a:ext>
            </a:extLst>
          </p:cNvPr>
          <p:cNvPicPr>
            <a:picLocks noChangeAspect="1"/>
          </p:cNvPicPr>
          <p:nvPr/>
        </p:nvPicPr>
        <p:blipFill>
          <a:blip r:embed="rId4"/>
          <a:stretch>
            <a:fillRect/>
          </a:stretch>
        </p:blipFill>
        <p:spPr>
          <a:xfrm>
            <a:off x="476047" y="981258"/>
            <a:ext cx="6535062" cy="8277042"/>
          </a:xfrm>
          <a:prstGeom prst="rect">
            <a:avLst/>
          </a:prstGeom>
        </p:spPr>
      </p:pic>
      <p:pic>
        <p:nvPicPr>
          <p:cNvPr id="7" name="Imagen 6">
            <a:extLst>
              <a:ext uri="{FF2B5EF4-FFF2-40B4-BE49-F238E27FC236}">
                <a16:creationId xmlns:a16="http://schemas.microsoft.com/office/drawing/2014/main" id="{E2C94C5F-2008-F835-197F-05F2E3E30FF4}"/>
              </a:ext>
            </a:extLst>
          </p:cNvPr>
          <p:cNvPicPr>
            <a:picLocks noChangeAspect="1"/>
          </p:cNvPicPr>
          <p:nvPr/>
        </p:nvPicPr>
        <p:blipFill>
          <a:blip r:embed="rId5"/>
          <a:stretch>
            <a:fillRect/>
          </a:stretch>
        </p:blipFill>
        <p:spPr>
          <a:xfrm>
            <a:off x="6477000" y="1028700"/>
            <a:ext cx="5986926" cy="8229600"/>
          </a:xfrm>
          <a:prstGeom prst="rect">
            <a:avLst/>
          </a:prstGeom>
        </p:spPr>
      </p:pic>
      <p:pic>
        <p:nvPicPr>
          <p:cNvPr id="10" name="Imagen 9">
            <a:extLst>
              <a:ext uri="{FF2B5EF4-FFF2-40B4-BE49-F238E27FC236}">
                <a16:creationId xmlns:a16="http://schemas.microsoft.com/office/drawing/2014/main" id="{611D670A-B485-A183-0D73-2FC1B398E02D}"/>
              </a:ext>
            </a:extLst>
          </p:cNvPr>
          <p:cNvPicPr>
            <a:picLocks noChangeAspect="1"/>
          </p:cNvPicPr>
          <p:nvPr/>
        </p:nvPicPr>
        <p:blipFill>
          <a:blip r:embed="rId6"/>
          <a:stretch>
            <a:fillRect/>
          </a:stretch>
        </p:blipFill>
        <p:spPr>
          <a:xfrm>
            <a:off x="12404541" y="1243793"/>
            <a:ext cx="5868219" cy="8014508"/>
          </a:xfrm>
          <a:prstGeom prst="rect">
            <a:avLst/>
          </a:prstGeom>
        </p:spPr>
      </p:pic>
      <p:sp>
        <p:nvSpPr>
          <p:cNvPr id="18" name="Rectángulo 17"/>
          <p:cNvSpPr/>
          <p:nvPr/>
        </p:nvSpPr>
        <p:spPr>
          <a:xfrm>
            <a:off x="3505200" y="369751"/>
            <a:ext cx="4532010" cy="461665"/>
          </a:xfrm>
          <a:prstGeom prst="rect">
            <a:avLst/>
          </a:prstGeom>
        </p:spPr>
        <p:txBody>
          <a:bodyPr wrap="none">
            <a:spAutoFit/>
          </a:bodyPr>
          <a:lstStyle/>
          <a:p>
            <a:pPr algn="just"/>
            <a:r>
              <a:rPr lang="es-MX" sz="2400" dirty="0">
                <a:solidFill>
                  <a:schemeClr val="bg1"/>
                </a:solidFill>
                <a:latin typeface="Montserrat Bold" panose="00000800000000000000" charset="0"/>
              </a:rPr>
              <a:t>5. Seguimiento nutricional </a:t>
            </a:r>
            <a:endParaRPr lang="es-ES" sz="3200" dirty="0">
              <a:solidFill>
                <a:schemeClr val="bg1"/>
              </a:solidFill>
              <a:latin typeface="Montserrat" panose="00000500000000000000" pitchFamily="2" charset="0"/>
            </a:endParaRPr>
          </a:p>
        </p:txBody>
      </p:sp>
    </p:spTree>
    <p:extLst>
      <p:ext uri="{BB962C8B-B14F-4D97-AF65-F5344CB8AC3E}">
        <p14:creationId xmlns:p14="http://schemas.microsoft.com/office/powerpoint/2010/main" val="2593146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4434CD-B1EF-D259-0F78-96AA1579C8F1}"/>
            </a:ext>
          </a:extLst>
        </p:cNvPr>
        <p:cNvGrpSpPr/>
        <p:nvPr/>
      </p:nvGrpSpPr>
      <p:grpSpPr>
        <a:xfrm>
          <a:off x="0" y="0"/>
          <a:ext cx="0" cy="0"/>
          <a:chOff x="0" y="0"/>
          <a:chExt cx="0" cy="0"/>
        </a:xfrm>
      </p:grpSpPr>
      <p:sp>
        <p:nvSpPr>
          <p:cNvPr id="27" name="Freeform 27">
            <a:extLst>
              <a:ext uri="{FF2B5EF4-FFF2-40B4-BE49-F238E27FC236}">
                <a16:creationId xmlns:a16="http://schemas.microsoft.com/office/drawing/2014/main" id="{7EC8CA9F-971A-F313-AB98-FB291773382F}"/>
              </a:ext>
            </a:extLst>
          </p:cNvPr>
          <p:cNvSpPr/>
          <p:nvPr/>
        </p:nvSpPr>
        <p:spPr>
          <a:xfrm>
            <a:off x="2327223" y="3644667"/>
            <a:ext cx="876828" cy="718999"/>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a:p>
        </p:txBody>
      </p:sp>
      <p:grpSp>
        <p:nvGrpSpPr>
          <p:cNvPr id="29" name="Group 29">
            <a:extLst>
              <a:ext uri="{FF2B5EF4-FFF2-40B4-BE49-F238E27FC236}">
                <a16:creationId xmlns:a16="http://schemas.microsoft.com/office/drawing/2014/main" id="{E7C052F2-ADE3-47D7-EBB6-F9382F2DF34D}"/>
              </a:ext>
            </a:extLst>
          </p:cNvPr>
          <p:cNvGrpSpPr/>
          <p:nvPr/>
        </p:nvGrpSpPr>
        <p:grpSpPr>
          <a:xfrm>
            <a:off x="-1190934" y="-2057400"/>
            <a:ext cx="19917660" cy="3086100"/>
            <a:chOff x="0" y="0"/>
            <a:chExt cx="5245803" cy="812800"/>
          </a:xfrm>
        </p:grpSpPr>
        <p:sp>
          <p:nvSpPr>
            <p:cNvPr id="30" name="Freeform 30">
              <a:extLst>
                <a:ext uri="{FF2B5EF4-FFF2-40B4-BE49-F238E27FC236}">
                  <a16:creationId xmlns:a16="http://schemas.microsoft.com/office/drawing/2014/main" id="{2CA5EE88-6C37-D9DA-376D-A9849FF48911}"/>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31" name="TextBox 31">
              <a:extLst>
                <a:ext uri="{FF2B5EF4-FFF2-40B4-BE49-F238E27FC236}">
                  <a16:creationId xmlns:a16="http://schemas.microsoft.com/office/drawing/2014/main" id="{1B7F1AC2-9C03-792B-CC16-A5B517634810}"/>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2" name="Group 42">
            <a:extLst>
              <a:ext uri="{FF2B5EF4-FFF2-40B4-BE49-F238E27FC236}">
                <a16:creationId xmlns:a16="http://schemas.microsoft.com/office/drawing/2014/main" id="{694C731F-C125-8385-E060-C554C1F6A749}"/>
              </a:ext>
            </a:extLst>
          </p:cNvPr>
          <p:cNvGrpSpPr/>
          <p:nvPr/>
        </p:nvGrpSpPr>
        <p:grpSpPr>
          <a:xfrm>
            <a:off x="-520028" y="9258300"/>
            <a:ext cx="19917660" cy="3086100"/>
            <a:chOff x="0" y="0"/>
            <a:chExt cx="5245803" cy="812800"/>
          </a:xfrm>
        </p:grpSpPr>
        <p:sp>
          <p:nvSpPr>
            <p:cNvPr id="43" name="Freeform 43">
              <a:extLst>
                <a:ext uri="{FF2B5EF4-FFF2-40B4-BE49-F238E27FC236}">
                  <a16:creationId xmlns:a16="http://schemas.microsoft.com/office/drawing/2014/main" id="{5F13F349-4BF4-9E80-EC5D-A9C398996FDC}"/>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44" name="TextBox 44">
              <a:extLst>
                <a:ext uri="{FF2B5EF4-FFF2-40B4-BE49-F238E27FC236}">
                  <a16:creationId xmlns:a16="http://schemas.microsoft.com/office/drawing/2014/main" id="{58AE93B2-6B55-32C4-7F88-6C25FCEF41B5}"/>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5" name="Group 45">
            <a:extLst>
              <a:ext uri="{FF2B5EF4-FFF2-40B4-BE49-F238E27FC236}">
                <a16:creationId xmlns:a16="http://schemas.microsoft.com/office/drawing/2014/main" id="{42B3088D-0BE9-C6D4-B182-0D9F277E208B}"/>
              </a:ext>
            </a:extLst>
          </p:cNvPr>
          <p:cNvGrpSpPr/>
          <p:nvPr/>
        </p:nvGrpSpPr>
        <p:grpSpPr>
          <a:xfrm rot="-10800000">
            <a:off x="13716743" y="8698748"/>
            <a:ext cx="6449593" cy="3224796"/>
            <a:chOff x="0" y="0"/>
            <a:chExt cx="812800" cy="406400"/>
          </a:xfrm>
        </p:grpSpPr>
        <p:sp>
          <p:nvSpPr>
            <p:cNvPr id="46" name="Freeform 46">
              <a:extLst>
                <a:ext uri="{FF2B5EF4-FFF2-40B4-BE49-F238E27FC236}">
                  <a16:creationId xmlns:a16="http://schemas.microsoft.com/office/drawing/2014/main" id="{0F89DAED-A7E7-7C85-BD41-587AC4D0AD81}"/>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47" name="TextBox 47">
              <a:extLst>
                <a:ext uri="{FF2B5EF4-FFF2-40B4-BE49-F238E27FC236}">
                  <a16:creationId xmlns:a16="http://schemas.microsoft.com/office/drawing/2014/main" id="{64B358ED-F3C2-045E-E7FE-E290C23D3191}"/>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48" name="Group 48">
            <a:extLst>
              <a:ext uri="{FF2B5EF4-FFF2-40B4-BE49-F238E27FC236}">
                <a16:creationId xmlns:a16="http://schemas.microsoft.com/office/drawing/2014/main" id="{4079B4DE-1C49-FF9F-B510-0E2075EB7532}"/>
              </a:ext>
            </a:extLst>
          </p:cNvPr>
          <p:cNvGrpSpPr/>
          <p:nvPr/>
        </p:nvGrpSpPr>
        <p:grpSpPr>
          <a:xfrm>
            <a:off x="-2733509" y="-1612398"/>
            <a:ext cx="6449593" cy="3224796"/>
            <a:chOff x="0" y="0"/>
            <a:chExt cx="812800" cy="406400"/>
          </a:xfrm>
        </p:grpSpPr>
        <p:sp>
          <p:nvSpPr>
            <p:cNvPr id="49" name="Freeform 49">
              <a:extLst>
                <a:ext uri="{FF2B5EF4-FFF2-40B4-BE49-F238E27FC236}">
                  <a16:creationId xmlns:a16="http://schemas.microsoft.com/office/drawing/2014/main" id="{399EBB36-44DD-5329-DA7A-43B6AE089783}"/>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50" name="TextBox 50">
              <a:extLst>
                <a:ext uri="{FF2B5EF4-FFF2-40B4-BE49-F238E27FC236}">
                  <a16:creationId xmlns:a16="http://schemas.microsoft.com/office/drawing/2014/main" id="{9D246EF1-231A-5372-DE51-48A5B9DFB1EA}"/>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pic>
        <p:nvPicPr>
          <p:cNvPr id="3" name="Imagen 2">
            <a:extLst>
              <a:ext uri="{FF2B5EF4-FFF2-40B4-BE49-F238E27FC236}">
                <a16:creationId xmlns:a16="http://schemas.microsoft.com/office/drawing/2014/main" id="{942B008C-9BE8-4E04-A50D-84B3E3C43257}"/>
              </a:ext>
            </a:extLst>
          </p:cNvPr>
          <p:cNvPicPr>
            <a:picLocks noChangeAspect="1"/>
          </p:cNvPicPr>
          <p:nvPr/>
        </p:nvPicPr>
        <p:blipFill>
          <a:blip r:embed="rId4"/>
          <a:stretch>
            <a:fillRect/>
          </a:stretch>
        </p:blipFill>
        <p:spPr>
          <a:xfrm>
            <a:off x="179441" y="1028700"/>
            <a:ext cx="6049219" cy="8048774"/>
          </a:xfrm>
          <a:prstGeom prst="rect">
            <a:avLst/>
          </a:prstGeom>
        </p:spPr>
      </p:pic>
      <p:pic>
        <p:nvPicPr>
          <p:cNvPr id="6" name="Imagen 5">
            <a:extLst>
              <a:ext uri="{FF2B5EF4-FFF2-40B4-BE49-F238E27FC236}">
                <a16:creationId xmlns:a16="http://schemas.microsoft.com/office/drawing/2014/main" id="{D768A8B7-9E00-4AE3-F3E5-62DAF7A4356A}"/>
              </a:ext>
            </a:extLst>
          </p:cNvPr>
          <p:cNvPicPr>
            <a:picLocks noChangeAspect="1"/>
          </p:cNvPicPr>
          <p:nvPr/>
        </p:nvPicPr>
        <p:blipFill>
          <a:blip r:embed="rId5"/>
          <a:stretch>
            <a:fillRect/>
          </a:stretch>
        </p:blipFill>
        <p:spPr>
          <a:xfrm>
            <a:off x="5863866" y="1209526"/>
            <a:ext cx="6468378" cy="7867948"/>
          </a:xfrm>
          <a:prstGeom prst="rect">
            <a:avLst/>
          </a:prstGeom>
        </p:spPr>
      </p:pic>
      <p:pic>
        <p:nvPicPr>
          <p:cNvPr id="9" name="Imagen 8">
            <a:extLst>
              <a:ext uri="{FF2B5EF4-FFF2-40B4-BE49-F238E27FC236}">
                <a16:creationId xmlns:a16="http://schemas.microsoft.com/office/drawing/2014/main" id="{0396B138-EA37-49D5-7DF2-63550C1E93C6}"/>
              </a:ext>
            </a:extLst>
          </p:cNvPr>
          <p:cNvPicPr>
            <a:picLocks noChangeAspect="1"/>
          </p:cNvPicPr>
          <p:nvPr/>
        </p:nvPicPr>
        <p:blipFill>
          <a:blip r:embed="rId6"/>
          <a:stretch>
            <a:fillRect/>
          </a:stretch>
        </p:blipFill>
        <p:spPr>
          <a:xfrm>
            <a:off x="12059342" y="1209526"/>
            <a:ext cx="5696745" cy="7824999"/>
          </a:xfrm>
          <a:prstGeom prst="rect">
            <a:avLst/>
          </a:prstGeom>
        </p:spPr>
      </p:pic>
      <p:sp>
        <p:nvSpPr>
          <p:cNvPr id="18" name="Rectángulo 17"/>
          <p:cNvSpPr/>
          <p:nvPr/>
        </p:nvSpPr>
        <p:spPr>
          <a:xfrm>
            <a:off x="3505200" y="369751"/>
            <a:ext cx="4532010" cy="461665"/>
          </a:xfrm>
          <a:prstGeom prst="rect">
            <a:avLst/>
          </a:prstGeom>
        </p:spPr>
        <p:txBody>
          <a:bodyPr wrap="none">
            <a:spAutoFit/>
          </a:bodyPr>
          <a:lstStyle/>
          <a:p>
            <a:pPr algn="just"/>
            <a:r>
              <a:rPr lang="es-MX" sz="2400" dirty="0">
                <a:solidFill>
                  <a:schemeClr val="bg1"/>
                </a:solidFill>
                <a:latin typeface="Montserrat Bold" panose="00000800000000000000" charset="0"/>
              </a:rPr>
              <a:t>5. Seguimiento nutricional </a:t>
            </a:r>
            <a:endParaRPr lang="es-ES" sz="3200" dirty="0">
              <a:solidFill>
                <a:schemeClr val="bg1"/>
              </a:solidFill>
              <a:latin typeface="Montserrat" panose="00000500000000000000" pitchFamily="2" charset="0"/>
            </a:endParaRPr>
          </a:p>
        </p:txBody>
      </p:sp>
    </p:spTree>
    <p:extLst>
      <p:ext uri="{BB962C8B-B14F-4D97-AF65-F5344CB8AC3E}">
        <p14:creationId xmlns:p14="http://schemas.microsoft.com/office/powerpoint/2010/main" val="2086480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73B6AF-5CB7-137D-4BAF-A680DDB3B5AB}"/>
            </a:ext>
          </a:extLst>
        </p:cNvPr>
        <p:cNvGrpSpPr/>
        <p:nvPr/>
      </p:nvGrpSpPr>
      <p:grpSpPr>
        <a:xfrm>
          <a:off x="0" y="0"/>
          <a:ext cx="0" cy="0"/>
          <a:chOff x="0" y="0"/>
          <a:chExt cx="0" cy="0"/>
        </a:xfrm>
      </p:grpSpPr>
      <p:sp>
        <p:nvSpPr>
          <p:cNvPr id="27" name="Freeform 27">
            <a:extLst>
              <a:ext uri="{FF2B5EF4-FFF2-40B4-BE49-F238E27FC236}">
                <a16:creationId xmlns:a16="http://schemas.microsoft.com/office/drawing/2014/main" id="{0A908E6E-9609-7ED8-2BFA-CBD720947457}"/>
              </a:ext>
            </a:extLst>
          </p:cNvPr>
          <p:cNvSpPr/>
          <p:nvPr/>
        </p:nvSpPr>
        <p:spPr>
          <a:xfrm>
            <a:off x="2327223" y="3644667"/>
            <a:ext cx="876828" cy="718999"/>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a:p>
        </p:txBody>
      </p:sp>
      <p:grpSp>
        <p:nvGrpSpPr>
          <p:cNvPr id="29" name="Group 29">
            <a:extLst>
              <a:ext uri="{FF2B5EF4-FFF2-40B4-BE49-F238E27FC236}">
                <a16:creationId xmlns:a16="http://schemas.microsoft.com/office/drawing/2014/main" id="{AA23F85D-591D-2BFB-095F-742E0385899F}"/>
              </a:ext>
            </a:extLst>
          </p:cNvPr>
          <p:cNvGrpSpPr/>
          <p:nvPr/>
        </p:nvGrpSpPr>
        <p:grpSpPr>
          <a:xfrm>
            <a:off x="-1190934" y="-2057400"/>
            <a:ext cx="19917660" cy="3086100"/>
            <a:chOff x="0" y="0"/>
            <a:chExt cx="5245803" cy="812800"/>
          </a:xfrm>
        </p:grpSpPr>
        <p:sp>
          <p:nvSpPr>
            <p:cNvPr id="30" name="Freeform 30">
              <a:extLst>
                <a:ext uri="{FF2B5EF4-FFF2-40B4-BE49-F238E27FC236}">
                  <a16:creationId xmlns:a16="http://schemas.microsoft.com/office/drawing/2014/main" id="{2458400C-D516-A281-860D-33B1997E8291}"/>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31" name="TextBox 31">
              <a:extLst>
                <a:ext uri="{FF2B5EF4-FFF2-40B4-BE49-F238E27FC236}">
                  <a16:creationId xmlns:a16="http://schemas.microsoft.com/office/drawing/2014/main" id="{A139BD05-7948-4024-445F-16FC83581869}"/>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2" name="Group 42">
            <a:extLst>
              <a:ext uri="{FF2B5EF4-FFF2-40B4-BE49-F238E27FC236}">
                <a16:creationId xmlns:a16="http://schemas.microsoft.com/office/drawing/2014/main" id="{34C7E59D-FB88-E78C-17D1-A9F044C877F7}"/>
              </a:ext>
            </a:extLst>
          </p:cNvPr>
          <p:cNvGrpSpPr/>
          <p:nvPr/>
        </p:nvGrpSpPr>
        <p:grpSpPr>
          <a:xfrm>
            <a:off x="-520028" y="9258300"/>
            <a:ext cx="19917660" cy="3086100"/>
            <a:chOff x="0" y="0"/>
            <a:chExt cx="5245803" cy="812800"/>
          </a:xfrm>
        </p:grpSpPr>
        <p:sp>
          <p:nvSpPr>
            <p:cNvPr id="43" name="Freeform 43">
              <a:extLst>
                <a:ext uri="{FF2B5EF4-FFF2-40B4-BE49-F238E27FC236}">
                  <a16:creationId xmlns:a16="http://schemas.microsoft.com/office/drawing/2014/main" id="{ED8BA51B-9FC0-9818-01A3-9D2411FF966B}"/>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44" name="TextBox 44">
              <a:extLst>
                <a:ext uri="{FF2B5EF4-FFF2-40B4-BE49-F238E27FC236}">
                  <a16:creationId xmlns:a16="http://schemas.microsoft.com/office/drawing/2014/main" id="{1394C992-FD73-4243-E1E3-62BA5B106F2D}"/>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5" name="Group 45">
            <a:extLst>
              <a:ext uri="{FF2B5EF4-FFF2-40B4-BE49-F238E27FC236}">
                <a16:creationId xmlns:a16="http://schemas.microsoft.com/office/drawing/2014/main" id="{961DC3D8-9ADC-3722-C8B4-A578DB237DBB}"/>
              </a:ext>
            </a:extLst>
          </p:cNvPr>
          <p:cNvGrpSpPr/>
          <p:nvPr/>
        </p:nvGrpSpPr>
        <p:grpSpPr>
          <a:xfrm rot="-10800000">
            <a:off x="13716743" y="8698748"/>
            <a:ext cx="6449593" cy="3224796"/>
            <a:chOff x="0" y="0"/>
            <a:chExt cx="812800" cy="406400"/>
          </a:xfrm>
        </p:grpSpPr>
        <p:sp>
          <p:nvSpPr>
            <p:cNvPr id="46" name="Freeform 46">
              <a:extLst>
                <a:ext uri="{FF2B5EF4-FFF2-40B4-BE49-F238E27FC236}">
                  <a16:creationId xmlns:a16="http://schemas.microsoft.com/office/drawing/2014/main" id="{3C638164-C8D2-E10C-0488-CD2F214554F2}"/>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47" name="TextBox 47">
              <a:extLst>
                <a:ext uri="{FF2B5EF4-FFF2-40B4-BE49-F238E27FC236}">
                  <a16:creationId xmlns:a16="http://schemas.microsoft.com/office/drawing/2014/main" id="{B9F6B17D-F3FA-8AA2-6C24-7C4360058401}"/>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48" name="Group 48">
            <a:extLst>
              <a:ext uri="{FF2B5EF4-FFF2-40B4-BE49-F238E27FC236}">
                <a16:creationId xmlns:a16="http://schemas.microsoft.com/office/drawing/2014/main" id="{D6C0EBFD-A70C-5A22-931C-D90523D3A586}"/>
              </a:ext>
            </a:extLst>
          </p:cNvPr>
          <p:cNvGrpSpPr/>
          <p:nvPr/>
        </p:nvGrpSpPr>
        <p:grpSpPr>
          <a:xfrm>
            <a:off x="-2733509" y="-1612398"/>
            <a:ext cx="6449593" cy="3224796"/>
            <a:chOff x="0" y="0"/>
            <a:chExt cx="812800" cy="406400"/>
          </a:xfrm>
        </p:grpSpPr>
        <p:sp>
          <p:nvSpPr>
            <p:cNvPr id="49" name="Freeform 49">
              <a:extLst>
                <a:ext uri="{FF2B5EF4-FFF2-40B4-BE49-F238E27FC236}">
                  <a16:creationId xmlns:a16="http://schemas.microsoft.com/office/drawing/2014/main" id="{F0D8A41B-251E-884D-01E1-642FC9C05E07}"/>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50" name="TextBox 50">
              <a:extLst>
                <a:ext uri="{FF2B5EF4-FFF2-40B4-BE49-F238E27FC236}">
                  <a16:creationId xmlns:a16="http://schemas.microsoft.com/office/drawing/2014/main" id="{4295FF09-3CED-C19B-E68C-470AEDD064C0}"/>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pic>
        <p:nvPicPr>
          <p:cNvPr id="4" name="Imagen 3">
            <a:extLst>
              <a:ext uri="{FF2B5EF4-FFF2-40B4-BE49-F238E27FC236}">
                <a16:creationId xmlns:a16="http://schemas.microsoft.com/office/drawing/2014/main" id="{634EE454-A72C-C98D-E57E-D137773393F4}"/>
              </a:ext>
            </a:extLst>
          </p:cNvPr>
          <p:cNvPicPr>
            <a:picLocks noChangeAspect="1"/>
          </p:cNvPicPr>
          <p:nvPr/>
        </p:nvPicPr>
        <p:blipFill>
          <a:blip r:embed="rId4"/>
          <a:stretch>
            <a:fillRect/>
          </a:stretch>
        </p:blipFill>
        <p:spPr>
          <a:xfrm>
            <a:off x="250586" y="1209526"/>
            <a:ext cx="6690294" cy="7867948"/>
          </a:xfrm>
          <a:prstGeom prst="rect">
            <a:avLst/>
          </a:prstGeom>
        </p:spPr>
      </p:pic>
      <p:pic>
        <p:nvPicPr>
          <p:cNvPr id="7" name="Imagen 6">
            <a:extLst>
              <a:ext uri="{FF2B5EF4-FFF2-40B4-BE49-F238E27FC236}">
                <a16:creationId xmlns:a16="http://schemas.microsoft.com/office/drawing/2014/main" id="{A519ADD7-2FC2-D59F-44BF-B4CD56422ACB}"/>
              </a:ext>
            </a:extLst>
          </p:cNvPr>
          <p:cNvPicPr>
            <a:picLocks noChangeAspect="1"/>
          </p:cNvPicPr>
          <p:nvPr/>
        </p:nvPicPr>
        <p:blipFill>
          <a:blip r:embed="rId5"/>
          <a:srcRect l="7061" r="5583"/>
          <a:stretch>
            <a:fillRect/>
          </a:stretch>
        </p:blipFill>
        <p:spPr>
          <a:xfrm>
            <a:off x="6893889" y="1263882"/>
            <a:ext cx="6062171" cy="3653032"/>
          </a:xfrm>
          <a:prstGeom prst="rect">
            <a:avLst/>
          </a:prstGeom>
        </p:spPr>
      </p:pic>
      <p:pic>
        <p:nvPicPr>
          <p:cNvPr id="10" name="Imagen 9">
            <a:extLst>
              <a:ext uri="{FF2B5EF4-FFF2-40B4-BE49-F238E27FC236}">
                <a16:creationId xmlns:a16="http://schemas.microsoft.com/office/drawing/2014/main" id="{8088C49C-4268-97D6-499B-7D5B54F9B7BC}"/>
              </a:ext>
            </a:extLst>
          </p:cNvPr>
          <p:cNvPicPr>
            <a:picLocks noChangeAspect="1"/>
          </p:cNvPicPr>
          <p:nvPr/>
        </p:nvPicPr>
        <p:blipFill>
          <a:blip r:embed="rId6"/>
          <a:stretch>
            <a:fillRect/>
          </a:stretch>
        </p:blipFill>
        <p:spPr>
          <a:xfrm>
            <a:off x="6990334" y="5370086"/>
            <a:ext cx="6062171" cy="3653031"/>
          </a:xfrm>
          <a:prstGeom prst="rect">
            <a:avLst/>
          </a:prstGeom>
        </p:spPr>
      </p:pic>
      <p:pic>
        <p:nvPicPr>
          <p:cNvPr id="12" name="Imagen 11">
            <a:extLst>
              <a:ext uri="{FF2B5EF4-FFF2-40B4-BE49-F238E27FC236}">
                <a16:creationId xmlns:a16="http://schemas.microsoft.com/office/drawing/2014/main" id="{0AC402F0-BDBC-99B8-0FF1-079C034A4AA4}"/>
              </a:ext>
            </a:extLst>
          </p:cNvPr>
          <p:cNvPicPr>
            <a:picLocks noChangeAspect="1"/>
          </p:cNvPicPr>
          <p:nvPr/>
        </p:nvPicPr>
        <p:blipFill>
          <a:blip r:embed="rId7"/>
          <a:stretch>
            <a:fillRect/>
          </a:stretch>
        </p:blipFill>
        <p:spPr>
          <a:xfrm>
            <a:off x="13052505" y="1286742"/>
            <a:ext cx="4932922" cy="2934109"/>
          </a:xfrm>
          <a:prstGeom prst="rect">
            <a:avLst/>
          </a:prstGeom>
        </p:spPr>
      </p:pic>
      <p:pic>
        <p:nvPicPr>
          <p:cNvPr id="14" name="Imagen 13">
            <a:extLst>
              <a:ext uri="{FF2B5EF4-FFF2-40B4-BE49-F238E27FC236}">
                <a16:creationId xmlns:a16="http://schemas.microsoft.com/office/drawing/2014/main" id="{673C59D9-D239-4522-7145-7D284D1B0659}"/>
              </a:ext>
            </a:extLst>
          </p:cNvPr>
          <p:cNvPicPr>
            <a:picLocks noChangeAspect="1"/>
          </p:cNvPicPr>
          <p:nvPr/>
        </p:nvPicPr>
        <p:blipFill>
          <a:blip r:embed="rId8"/>
          <a:stretch>
            <a:fillRect/>
          </a:stretch>
        </p:blipFill>
        <p:spPr>
          <a:xfrm>
            <a:off x="13182600" y="4376282"/>
            <a:ext cx="4010585" cy="4458322"/>
          </a:xfrm>
          <a:prstGeom prst="rect">
            <a:avLst/>
          </a:prstGeom>
        </p:spPr>
      </p:pic>
      <p:sp>
        <p:nvSpPr>
          <p:cNvPr id="20" name="Rectángulo 19"/>
          <p:cNvSpPr/>
          <p:nvPr/>
        </p:nvSpPr>
        <p:spPr>
          <a:xfrm>
            <a:off x="3505200" y="342900"/>
            <a:ext cx="4532010" cy="461665"/>
          </a:xfrm>
          <a:prstGeom prst="rect">
            <a:avLst/>
          </a:prstGeom>
        </p:spPr>
        <p:txBody>
          <a:bodyPr wrap="none">
            <a:spAutoFit/>
          </a:bodyPr>
          <a:lstStyle/>
          <a:p>
            <a:pPr algn="just"/>
            <a:r>
              <a:rPr lang="es-MX" sz="2400" dirty="0">
                <a:solidFill>
                  <a:schemeClr val="bg1"/>
                </a:solidFill>
                <a:latin typeface="Montserrat Bold" panose="00000800000000000000" charset="0"/>
              </a:rPr>
              <a:t>5. Seguimiento nutricional </a:t>
            </a:r>
            <a:endParaRPr lang="es-ES" sz="3200" dirty="0">
              <a:solidFill>
                <a:schemeClr val="bg1"/>
              </a:solidFill>
              <a:latin typeface="Montserrat" panose="00000500000000000000" pitchFamily="2" charset="0"/>
            </a:endParaRPr>
          </a:p>
        </p:txBody>
      </p:sp>
    </p:spTree>
    <p:extLst>
      <p:ext uri="{BB962C8B-B14F-4D97-AF65-F5344CB8AC3E}">
        <p14:creationId xmlns:p14="http://schemas.microsoft.com/office/powerpoint/2010/main" val="165753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29AB0-8988-ED20-1B60-51315FCE0B84}"/>
            </a:ext>
          </a:extLst>
        </p:cNvPr>
        <p:cNvGrpSpPr/>
        <p:nvPr/>
      </p:nvGrpSpPr>
      <p:grpSpPr>
        <a:xfrm>
          <a:off x="0" y="0"/>
          <a:ext cx="0" cy="0"/>
          <a:chOff x="0" y="0"/>
          <a:chExt cx="0" cy="0"/>
        </a:xfrm>
      </p:grpSpPr>
      <p:sp>
        <p:nvSpPr>
          <p:cNvPr id="5" name="TextBox 5">
            <a:extLst>
              <a:ext uri="{FF2B5EF4-FFF2-40B4-BE49-F238E27FC236}">
                <a16:creationId xmlns:a16="http://schemas.microsoft.com/office/drawing/2014/main" id="{5E7C4FEB-E351-2EE9-17B3-54E1CC00A53D}"/>
              </a:ext>
            </a:extLst>
          </p:cNvPr>
          <p:cNvSpPr txBox="1"/>
          <p:nvPr/>
        </p:nvSpPr>
        <p:spPr>
          <a:xfrm>
            <a:off x="1066800" y="3289760"/>
            <a:ext cx="4800600" cy="486223"/>
          </a:xfrm>
          <a:prstGeom prst="rect">
            <a:avLst/>
          </a:prstGeom>
        </p:spPr>
        <p:txBody>
          <a:bodyPr wrap="square" lIns="0" tIns="0" rIns="0" bIns="0" rtlCol="0" anchor="t">
            <a:spAutoFit/>
          </a:bodyPr>
          <a:lstStyle/>
          <a:p>
            <a:pPr marL="0" lvl="0" indent="0" algn="l">
              <a:lnSpc>
                <a:spcPts val="4059"/>
              </a:lnSpc>
              <a:spcBef>
                <a:spcPct val="0"/>
              </a:spcBef>
            </a:pPr>
            <a:r>
              <a:rPr lang="en-US" sz="2800" b="1" spc="130" dirty="0">
                <a:solidFill>
                  <a:srgbClr val="2A2E3A"/>
                </a:solidFill>
                <a:latin typeface="Montserrat Bold" panose="020B0604020202020204" charset="0"/>
                <a:ea typeface="Montserrat"/>
                <a:cs typeface="Montserrat"/>
                <a:sym typeface="Montserrat"/>
              </a:rPr>
              <a:t>JUNIO</a:t>
            </a:r>
            <a:endParaRPr lang="en-US" sz="2800" b="1" u="none" strike="noStrike" spc="130" dirty="0">
              <a:solidFill>
                <a:srgbClr val="2A2E3A"/>
              </a:solidFill>
              <a:latin typeface="Montserrat Bold" panose="020B0604020202020204" charset="0"/>
              <a:ea typeface="Montserrat"/>
              <a:cs typeface="Montserrat"/>
              <a:sym typeface="Montserrat"/>
            </a:endParaRPr>
          </a:p>
        </p:txBody>
      </p:sp>
      <p:sp>
        <p:nvSpPr>
          <p:cNvPr id="6" name="TextBox 6">
            <a:extLst>
              <a:ext uri="{FF2B5EF4-FFF2-40B4-BE49-F238E27FC236}">
                <a16:creationId xmlns:a16="http://schemas.microsoft.com/office/drawing/2014/main" id="{7C1AF696-4141-8367-EE83-CFC92EBEB025}"/>
              </a:ext>
            </a:extLst>
          </p:cNvPr>
          <p:cNvSpPr txBox="1"/>
          <p:nvPr/>
        </p:nvSpPr>
        <p:spPr>
          <a:xfrm>
            <a:off x="2128011" y="827608"/>
            <a:ext cx="12675628" cy="2131930"/>
          </a:xfrm>
          <a:prstGeom prst="rect">
            <a:avLst/>
          </a:prstGeom>
        </p:spPr>
        <p:txBody>
          <a:bodyPr wrap="square" lIns="0" tIns="0" rIns="0" bIns="0" rtlCol="0" anchor="t">
            <a:spAutoFit/>
          </a:bodyPr>
          <a:lstStyle/>
          <a:p>
            <a:pPr marL="0" lvl="0" indent="0" algn="l">
              <a:lnSpc>
                <a:spcPts val="8496"/>
              </a:lnSpc>
              <a:spcBef>
                <a:spcPct val="0"/>
              </a:spcBef>
            </a:pPr>
            <a:r>
              <a:rPr lang="en-US" sz="7080" b="1" spc="254" dirty="0">
                <a:solidFill>
                  <a:srgbClr val="2A2E3A"/>
                </a:solidFill>
                <a:latin typeface="Montserrat Bold"/>
                <a:ea typeface="Montserrat Bold"/>
                <a:cs typeface="Montserrat Bold"/>
                <a:sym typeface="Montserrat Bold"/>
              </a:rPr>
              <a:t>SEGUNDA TOMA ANTROPOMETRICA</a:t>
            </a:r>
          </a:p>
        </p:txBody>
      </p:sp>
      <p:grpSp>
        <p:nvGrpSpPr>
          <p:cNvPr id="10" name="Group 10">
            <a:extLst>
              <a:ext uri="{FF2B5EF4-FFF2-40B4-BE49-F238E27FC236}">
                <a16:creationId xmlns:a16="http://schemas.microsoft.com/office/drawing/2014/main" id="{3A94C05B-7856-9A4A-3408-299B025FDE1E}"/>
              </a:ext>
            </a:extLst>
          </p:cNvPr>
          <p:cNvGrpSpPr/>
          <p:nvPr/>
        </p:nvGrpSpPr>
        <p:grpSpPr>
          <a:xfrm>
            <a:off x="-1371921" y="-634385"/>
            <a:ext cx="2743842" cy="5383177"/>
            <a:chOff x="0" y="0"/>
            <a:chExt cx="406400" cy="797321"/>
          </a:xfrm>
        </p:grpSpPr>
        <p:sp>
          <p:nvSpPr>
            <p:cNvPr id="11" name="Freeform 11">
              <a:extLst>
                <a:ext uri="{FF2B5EF4-FFF2-40B4-BE49-F238E27FC236}">
                  <a16:creationId xmlns:a16="http://schemas.microsoft.com/office/drawing/2014/main" id="{4A41FFB5-9986-E36E-3066-6347ACF6BA2E}"/>
                </a:ext>
              </a:extLst>
            </p:cNvPr>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80D12A"/>
            </a:solidFill>
            <a:ln cap="sq">
              <a:noFill/>
              <a:prstDash val="solid"/>
              <a:miter/>
            </a:ln>
          </p:spPr>
          <p:txBody>
            <a:bodyPr/>
            <a:lstStyle/>
            <a:p>
              <a:endParaRPr lang="es-CO"/>
            </a:p>
          </p:txBody>
        </p:sp>
        <p:sp>
          <p:nvSpPr>
            <p:cNvPr id="12" name="TextBox 12">
              <a:extLst>
                <a:ext uri="{FF2B5EF4-FFF2-40B4-BE49-F238E27FC236}">
                  <a16:creationId xmlns:a16="http://schemas.microsoft.com/office/drawing/2014/main" id="{F8BBE29D-EA9D-2EE7-92D8-DB499F9EDC00}"/>
                </a:ext>
              </a:extLst>
            </p:cNvPr>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23" name="Freeform 3">
            <a:extLst>
              <a:ext uri="{FF2B5EF4-FFF2-40B4-BE49-F238E27FC236}">
                <a16:creationId xmlns:a16="http://schemas.microsoft.com/office/drawing/2014/main" id="{FF6AE060-5FBF-EAA5-1787-DC6389BD0A53}"/>
              </a:ext>
            </a:extLst>
          </p:cNvPr>
          <p:cNvSpPr/>
          <p:nvPr/>
        </p:nvSpPr>
        <p:spPr>
          <a:xfrm rot="-10800000">
            <a:off x="9431611" y="2826523"/>
            <a:ext cx="8829618" cy="8201435"/>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dirty="0"/>
          </a:p>
        </p:txBody>
      </p:sp>
      <p:sp>
        <p:nvSpPr>
          <p:cNvPr id="24" name="TextBox 5">
            <a:extLst>
              <a:ext uri="{FF2B5EF4-FFF2-40B4-BE49-F238E27FC236}">
                <a16:creationId xmlns:a16="http://schemas.microsoft.com/office/drawing/2014/main" id="{B524AB13-E51F-E07C-B589-5CE7159F78D4}"/>
              </a:ext>
            </a:extLst>
          </p:cNvPr>
          <p:cNvSpPr txBox="1"/>
          <p:nvPr/>
        </p:nvSpPr>
        <p:spPr>
          <a:xfrm>
            <a:off x="1000552" y="4768808"/>
            <a:ext cx="4800600" cy="1012008"/>
          </a:xfrm>
          <a:prstGeom prst="rect">
            <a:avLst/>
          </a:prstGeom>
        </p:spPr>
        <p:txBody>
          <a:bodyPr wrap="square" lIns="0" tIns="0" rIns="0" bIns="0" rtlCol="0" anchor="t">
            <a:spAutoFit/>
          </a:bodyPr>
          <a:lstStyle/>
          <a:p>
            <a:pPr marL="0" lvl="0" indent="0" algn="l">
              <a:lnSpc>
                <a:spcPts val="4059"/>
              </a:lnSpc>
              <a:spcBef>
                <a:spcPct val="0"/>
              </a:spcBef>
            </a:pPr>
            <a:r>
              <a:rPr lang="en-US" sz="2800" b="1" spc="130" dirty="0">
                <a:solidFill>
                  <a:srgbClr val="2A2E3A"/>
                </a:solidFill>
                <a:latin typeface="Montserrat Bold" panose="020B0604020202020204" charset="0"/>
                <a:ea typeface="Montserrat"/>
                <a:cs typeface="Montserrat"/>
                <a:sym typeface="Montserrat"/>
              </a:rPr>
              <a:t>NORMAL O EHUTROFICO</a:t>
            </a:r>
            <a:endParaRPr lang="en-US" sz="2800" b="1" u="none" strike="noStrike" spc="130" dirty="0">
              <a:solidFill>
                <a:srgbClr val="2A2E3A"/>
              </a:solidFill>
              <a:latin typeface="Montserrat Bold" panose="020B0604020202020204" charset="0"/>
              <a:ea typeface="Montserrat"/>
              <a:cs typeface="Montserrat"/>
              <a:sym typeface="Montserrat"/>
            </a:endParaRPr>
          </a:p>
        </p:txBody>
      </p:sp>
      <p:sp>
        <p:nvSpPr>
          <p:cNvPr id="25" name="TextBox 5">
            <a:extLst>
              <a:ext uri="{FF2B5EF4-FFF2-40B4-BE49-F238E27FC236}">
                <a16:creationId xmlns:a16="http://schemas.microsoft.com/office/drawing/2014/main" id="{E169F0C7-0F73-7BA1-7953-A78C20F73FBF}"/>
              </a:ext>
            </a:extLst>
          </p:cNvPr>
          <p:cNvSpPr txBox="1"/>
          <p:nvPr/>
        </p:nvSpPr>
        <p:spPr>
          <a:xfrm>
            <a:off x="959354" y="7954544"/>
            <a:ext cx="4800600" cy="525785"/>
          </a:xfrm>
          <a:prstGeom prst="rect">
            <a:avLst/>
          </a:prstGeom>
        </p:spPr>
        <p:txBody>
          <a:bodyPr wrap="square" lIns="0" tIns="0" rIns="0" bIns="0" rtlCol="0" anchor="t">
            <a:spAutoFit/>
          </a:bodyPr>
          <a:lstStyle/>
          <a:p>
            <a:pPr marL="0" lvl="0" indent="0" algn="l">
              <a:lnSpc>
                <a:spcPts val="4059"/>
              </a:lnSpc>
              <a:spcBef>
                <a:spcPct val="0"/>
              </a:spcBef>
            </a:pPr>
            <a:r>
              <a:rPr lang="en-US" sz="2800" b="1" spc="130" dirty="0">
                <a:solidFill>
                  <a:srgbClr val="2A2E3A"/>
                </a:solidFill>
                <a:latin typeface="Montserrat Bold" panose="020B0604020202020204" charset="0"/>
                <a:ea typeface="Montserrat"/>
                <a:cs typeface="Montserrat"/>
                <a:sym typeface="Montserrat"/>
              </a:rPr>
              <a:t>SOBREPESO</a:t>
            </a:r>
            <a:r>
              <a:rPr lang="en-US" sz="2899" b="1" spc="130" dirty="0">
                <a:solidFill>
                  <a:srgbClr val="2A2E3A"/>
                </a:solidFill>
                <a:latin typeface="Montserrat"/>
                <a:ea typeface="Montserrat"/>
                <a:cs typeface="Montserrat"/>
                <a:sym typeface="Montserrat"/>
              </a:rPr>
              <a:t> </a:t>
            </a:r>
            <a:endParaRPr lang="en-US" sz="2899" b="1" u="none" strike="noStrike" spc="130" dirty="0">
              <a:solidFill>
                <a:srgbClr val="2A2E3A"/>
              </a:solidFill>
              <a:latin typeface="Montserrat"/>
              <a:ea typeface="Montserrat"/>
              <a:cs typeface="Montserrat"/>
              <a:sym typeface="Montserrat"/>
            </a:endParaRPr>
          </a:p>
        </p:txBody>
      </p:sp>
      <p:sp>
        <p:nvSpPr>
          <p:cNvPr id="26" name="TextBox 5">
            <a:extLst>
              <a:ext uri="{FF2B5EF4-FFF2-40B4-BE49-F238E27FC236}">
                <a16:creationId xmlns:a16="http://schemas.microsoft.com/office/drawing/2014/main" id="{B5054263-54E7-6D38-EAE6-4239A42A1E0C}"/>
              </a:ext>
            </a:extLst>
          </p:cNvPr>
          <p:cNvSpPr txBox="1"/>
          <p:nvPr/>
        </p:nvSpPr>
        <p:spPr>
          <a:xfrm>
            <a:off x="1000552" y="9108855"/>
            <a:ext cx="4800600" cy="486223"/>
          </a:xfrm>
          <a:prstGeom prst="rect">
            <a:avLst/>
          </a:prstGeom>
        </p:spPr>
        <p:txBody>
          <a:bodyPr wrap="square" lIns="0" tIns="0" rIns="0" bIns="0" rtlCol="0" anchor="t">
            <a:spAutoFit/>
          </a:bodyPr>
          <a:lstStyle/>
          <a:p>
            <a:pPr marL="0" lvl="0" indent="0" algn="l">
              <a:lnSpc>
                <a:spcPts val="4059"/>
              </a:lnSpc>
              <a:spcBef>
                <a:spcPct val="0"/>
              </a:spcBef>
            </a:pPr>
            <a:r>
              <a:rPr lang="en-US" sz="2800" b="1" spc="130" dirty="0">
                <a:solidFill>
                  <a:srgbClr val="2A2E3A"/>
                </a:solidFill>
                <a:latin typeface="Montserrat Bold" panose="020B0604020202020204" charset="0"/>
                <a:ea typeface="Montserrat"/>
                <a:cs typeface="Montserrat"/>
                <a:sym typeface="Montserrat"/>
              </a:rPr>
              <a:t>OBESIDAD</a:t>
            </a:r>
            <a:endParaRPr lang="en-US" sz="2800" b="1" u="none" strike="noStrike" spc="130" dirty="0">
              <a:solidFill>
                <a:srgbClr val="2A2E3A"/>
              </a:solidFill>
              <a:latin typeface="Montserrat Bold" panose="020B0604020202020204" charset="0"/>
              <a:ea typeface="Montserrat"/>
              <a:cs typeface="Montserrat"/>
              <a:sym typeface="Montserrat"/>
            </a:endParaRPr>
          </a:p>
        </p:txBody>
      </p:sp>
      <p:sp>
        <p:nvSpPr>
          <p:cNvPr id="7" name="Flecha: a la derecha 6">
            <a:extLst>
              <a:ext uri="{FF2B5EF4-FFF2-40B4-BE49-F238E27FC236}">
                <a16:creationId xmlns:a16="http://schemas.microsoft.com/office/drawing/2014/main" id="{B835D812-2CBA-6141-B0C4-A03E7688FE30}"/>
              </a:ext>
            </a:extLst>
          </p:cNvPr>
          <p:cNvSpPr/>
          <p:nvPr/>
        </p:nvSpPr>
        <p:spPr>
          <a:xfrm>
            <a:off x="4265409" y="8824306"/>
            <a:ext cx="1253437" cy="107815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s-CO"/>
          </a:p>
        </p:txBody>
      </p:sp>
      <p:sp>
        <p:nvSpPr>
          <p:cNvPr id="8" name="TextBox 5">
            <a:extLst>
              <a:ext uri="{FF2B5EF4-FFF2-40B4-BE49-F238E27FC236}">
                <a16:creationId xmlns:a16="http://schemas.microsoft.com/office/drawing/2014/main" id="{CAA19A23-531B-D784-8BC2-53AFA4995BBC}"/>
              </a:ext>
            </a:extLst>
          </p:cNvPr>
          <p:cNvSpPr txBox="1"/>
          <p:nvPr/>
        </p:nvSpPr>
        <p:spPr>
          <a:xfrm>
            <a:off x="5916050" y="3158752"/>
            <a:ext cx="6611997" cy="1012008"/>
          </a:xfrm>
          <a:prstGeom prst="rect">
            <a:avLst/>
          </a:prstGeom>
        </p:spPr>
        <p:txBody>
          <a:bodyPr wrap="square" lIns="0" tIns="0" rIns="0" bIns="0" rtlCol="0" anchor="t">
            <a:spAutoFit/>
          </a:bodyPr>
          <a:lstStyle/>
          <a:p>
            <a:pPr marL="0" lvl="0" indent="0" algn="l">
              <a:lnSpc>
                <a:spcPts val="4059"/>
              </a:lnSpc>
              <a:spcBef>
                <a:spcPct val="0"/>
              </a:spcBef>
            </a:pPr>
            <a:r>
              <a:rPr lang="es-ES" sz="2800" u="none" strike="noStrike" spc="130" dirty="0">
                <a:solidFill>
                  <a:srgbClr val="2A2E3A"/>
                </a:solidFill>
                <a:latin typeface="Montserrat Bold" panose="020B0604020202020204" charset="0"/>
                <a:ea typeface="Montserrat"/>
                <a:cs typeface="Montserrat"/>
                <a:sym typeface="Montserrat"/>
              </a:rPr>
              <a:t>N° DE NIÑOS Y NIÑAS Y MADRES GESTANTES 890</a:t>
            </a:r>
            <a:endParaRPr lang="en-US" sz="2800" u="none" strike="noStrike" spc="130" dirty="0">
              <a:solidFill>
                <a:srgbClr val="2A2E3A"/>
              </a:solidFill>
              <a:latin typeface="Montserrat Bold" panose="020B0604020202020204" charset="0"/>
              <a:ea typeface="Montserrat"/>
              <a:cs typeface="Montserrat"/>
              <a:sym typeface="Montserrat"/>
            </a:endParaRPr>
          </a:p>
        </p:txBody>
      </p:sp>
      <p:sp>
        <p:nvSpPr>
          <p:cNvPr id="9" name="TextBox 5">
            <a:extLst>
              <a:ext uri="{FF2B5EF4-FFF2-40B4-BE49-F238E27FC236}">
                <a16:creationId xmlns:a16="http://schemas.microsoft.com/office/drawing/2014/main" id="{359BCE70-30F4-8EC7-8EDE-2DBF4701DFFF}"/>
              </a:ext>
            </a:extLst>
          </p:cNvPr>
          <p:cNvSpPr txBox="1"/>
          <p:nvPr/>
        </p:nvSpPr>
        <p:spPr>
          <a:xfrm>
            <a:off x="5916051" y="4985496"/>
            <a:ext cx="6611997" cy="486223"/>
          </a:xfrm>
          <a:prstGeom prst="rect">
            <a:avLst/>
          </a:prstGeom>
        </p:spPr>
        <p:txBody>
          <a:bodyPr wrap="square" lIns="0" tIns="0" rIns="0" bIns="0" rtlCol="0" anchor="t">
            <a:spAutoFit/>
          </a:bodyPr>
          <a:lstStyle/>
          <a:p>
            <a:pPr marL="0" lvl="0" indent="0" algn="l">
              <a:lnSpc>
                <a:spcPts val="4059"/>
              </a:lnSpc>
              <a:spcBef>
                <a:spcPct val="0"/>
              </a:spcBef>
            </a:pPr>
            <a:r>
              <a:rPr lang="en-US" sz="2800" u="none" strike="noStrike" spc="130" dirty="0">
                <a:solidFill>
                  <a:srgbClr val="2A2E3A"/>
                </a:solidFill>
                <a:latin typeface="Montserrat Bold" panose="020B0604020202020204" charset="0"/>
                <a:ea typeface="Montserrat"/>
                <a:cs typeface="Montserrat"/>
                <a:sym typeface="Montserrat"/>
              </a:rPr>
              <a:t>774 PARTICIPANTES</a:t>
            </a:r>
          </a:p>
        </p:txBody>
      </p:sp>
      <p:sp>
        <p:nvSpPr>
          <p:cNvPr id="13" name="TextBox 5">
            <a:extLst>
              <a:ext uri="{FF2B5EF4-FFF2-40B4-BE49-F238E27FC236}">
                <a16:creationId xmlns:a16="http://schemas.microsoft.com/office/drawing/2014/main" id="{986B8588-2D20-A2F2-7D5B-FD01549CD92E}"/>
              </a:ext>
            </a:extLst>
          </p:cNvPr>
          <p:cNvSpPr txBox="1"/>
          <p:nvPr/>
        </p:nvSpPr>
        <p:spPr>
          <a:xfrm>
            <a:off x="5916050" y="7819314"/>
            <a:ext cx="6611997" cy="486223"/>
          </a:xfrm>
          <a:prstGeom prst="rect">
            <a:avLst/>
          </a:prstGeom>
        </p:spPr>
        <p:txBody>
          <a:bodyPr wrap="square" lIns="0" tIns="0" rIns="0" bIns="0" rtlCol="0" anchor="t">
            <a:spAutoFit/>
          </a:bodyPr>
          <a:lstStyle/>
          <a:p>
            <a:pPr marL="0" lvl="0" indent="0" algn="l">
              <a:lnSpc>
                <a:spcPts val="4059"/>
              </a:lnSpc>
              <a:spcBef>
                <a:spcPct val="0"/>
              </a:spcBef>
            </a:pPr>
            <a:r>
              <a:rPr lang="es-ES" sz="2800" spc="130" dirty="0">
                <a:solidFill>
                  <a:srgbClr val="2A2E3A"/>
                </a:solidFill>
                <a:latin typeface="Montserrat Bold" panose="020B0604020202020204" charset="0"/>
                <a:ea typeface="Montserrat"/>
                <a:cs typeface="Montserrat"/>
                <a:sym typeface="Montserrat"/>
              </a:rPr>
              <a:t>7</a:t>
            </a:r>
            <a:r>
              <a:rPr lang="es-ES" sz="2800" u="none" strike="noStrike" spc="130" dirty="0">
                <a:solidFill>
                  <a:srgbClr val="2A2E3A"/>
                </a:solidFill>
                <a:latin typeface="Montserrat Bold" panose="020B0604020202020204" charset="0"/>
                <a:ea typeface="Montserrat"/>
                <a:cs typeface="Montserrat"/>
                <a:sym typeface="Montserrat"/>
              </a:rPr>
              <a:t>2 PARTICIPANTES </a:t>
            </a:r>
            <a:endParaRPr lang="en-US" sz="2800" u="none" strike="noStrike" spc="130" dirty="0">
              <a:solidFill>
                <a:srgbClr val="2A2E3A"/>
              </a:solidFill>
              <a:latin typeface="Montserrat Bold" panose="020B0604020202020204" charset="0"/>
              <a:ea typeface="Montserrat"/>
              <a:cs typeface="Montserrat"/>
              <a:sym typeface="Montserrat"/>
            </a:endParaRPr>
          </a:p>
        </p:txBody>
      </p:sp>
      <p:sp>
        <p:nvSpPr>
          <p:cNvPr id="14" name="TextBox 5">
            <a:extLst>
              <a:ext uri="{FF2B5EF4-FFF2-40B4-BE49-F238E27FC236}">
                <a16:creationId xmlns:a16="http://schemas.microsoft.com/office/drawing/2014/main" id="{C731EE17-95FA-1D70-4C26-782B217A8F68}"/>
              </a:ext>
            </a:extLst>
          </p:cNvPr>
          <p:cNvSpPr txBox="1"/>
          <p:nvPr/>
        </p:nvSpPr>
        <p:spPr>
          <a:xfrm>
            <a:off x="5916050" y="9125370"/>
            <a:ext cx="4044188" cy="486223"/>
          </a:xfrm>
          <a:prstGeom prst="rect">
            <a:avLst/>
          </a:prstGeom>
        </p:spPr>
        <p:txBody>
          <a:bodyPr wrap="square" lIns="0" tIns="0" rIns="0" bIns="0" rtlCol="0" anchor="t">
            <a:spAutoFit/>
          </a:bodyPr>
          <a:lstStyle/>
          <a:p>
            <a:pPr marL="0" lvl="0" indent="0" algn="l">
              <a:lnSpc>
                <a:spcPts val="4059"/>
              </a:lnSpc>
              <a:spcBef>
                <a:spcPct val="0"/>
              </a:spcBef>
            </a:pPr>
            <a:r>
              <a:rPr lang="es-ES" sz="2800" spc="130" dirty="0">
                <a:solidFill>
                  <a:srgbClr val="2A2E3A"/>
                </a:solidFill>
                <a:latin typeface="Montserrat Bold" panose="020B0604020202020204" charset="0"/>
                <a:ea typeface="Montserrat"/>
                <a:cs typeface="Montserrat"/>
                <a:sym typeface="Montserrat"/>
              </a:rPr>
              <a:t>29</a:t>
            </a:r>
            <a:r>
              <a:rPr lang="es-ES" sz="2800" u="none" strike="noStrike" spc="130" dirty="0">
                <a:solidFill>
                  <a:srgbClr val="2A2E3A"/>
                </a:solidFill>
                <a:latin typeface="Montserrat Bold" panose="020B0604020202020204" charset="0"/>
                <a:ea typeface="Montserrat"/>
                <a:cs typeface="Montserrat"/>
                <a:sym typeface="Montserrat"/>
              </a:rPr>
              <a:t> PARTICIPANTES </a:t>
            </a:r>
            <a:endParaRPr lang="en-US" sz="2800" u="none" strike="noStrike" spc="130" dirty="0">
              <a:solidFill>
                <a:srgbClr val="2A2E3A"/>
              </a:solidFill>
              <a:latin typeface="Montserrat Bold" panose="020B0604020202020204" charset="0"/>
              <a:ea typeface="Montserrat"/>
              <a:cs typeface="Montserrat"/>
              <a:sym typeface="Montserrat"/>
            </a:endParaRPr>
          </a:p>
        </p:txBody>
      </p:sp>
      <p:sp>
        <p:nvSpPr>
          <p:cNvPr id="15" name="Flecha: a la derecha 14">
            <a:extLst>
              <a:ext uri="{FF2B5EF4-FFF2-40B4-BE49-F238E27FC236}">
                <a16:creationId xmlns:a16="http://schemas.microsoft.com/office/drawing/2014/main" id="{591B214F-7FB0-7F95-5313-0D1253E5090E}"/>
              </a:ext>
            </a:extLst>
          </p:cNvPr>
          <p:cNvSpPr/>
          <p:nvPr/>
        </p:nvSpPr>
        <p:spPr>
          <a:xfrm>
            <a:off x="4265410" y="7607530"/>
            <a:ext cx="1253437" cy="107815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s-CO"/>
          </a:p>
        </p:txBody>
      </p:sp>
      <p:sp>
        <p:nvSpPr>
          <p:cNvPr id="16" name="Flecha: a la derecha 15">
            <a:extLst>
              <a:ext uri="{FF2B5EF4-FFF2-40B4-BE49-F238E27FC236}">
                <a16:creationId xmlns:a16="http://schemas.microsoft.com/office/drawing/2014/main" id="{7B81F0D6-C38F-56ED-26D5-14D67B1CA75D}"/>
              </a:ext>
            </a:extLst>
          </p:cNvPr>
          <p:cNvSpPr/>
          <p:nvPr/>
        </p:nvSpPr>
        <p:spPr>
          <a:xfrm>
            <a:off x="4250172" y="4672626"/>
            <a:ext cx="1253437" cy="107815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s-CO" dirty="0"/>
          </a:p>
        </p:txBody>
      </p:sp>
      <p:sp>
        <p:nvSpPr>
          <p:cNvPr id="17" name="Flecha: a la derecha 16">
            <a:extLst>
              <a:ext uri="{FF2B5EF4-FFF2-40B4-BE49-F238E27FC236}">
                <a16:creationId xmlns:a16="http://schemas.microsoft.com/office/drawing/2014/main" id="{8B24ED8F-A4DF-A695-3AF3-7F4C90B1392C}"/>
              </a:ext>
            </a:extLst>
          </p:cNvPr>
          <p:cNvSpPr/>
          <p:nvPr/>
        </p:nvSpPr>
        <p:spPr>
          <a:xfrm>
            <a:off x="4265411" y="3170874"/>
            <a:ext cx="1253437" cy="107815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s-CO"/>
          </a:p>
        </p:txBody>
      </p:sp>
      <p:pic>
        <p:nvPicPr>
          <p:cNvPr id="20" name="Imagen 19">
            <a:extLst>
              <a:ext uri="{FF2B5EF4-FFF2-40B4-BE49-F238E27FC236}">
                <a16:creationId xmlns:a16="http://schemas.microsoft.com/office/drawing/2014/main" id="{1F580965-E7B8-4A5E-BD12-9C844930AEB7}"/>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658020" y="349193"/>
            <a:ext cx="2291237" cy="2286002"/>
          </a:xfrm>
          <a:prstGeom prst="rect">
            <a:avLst/>
          </a:prstGeom>
          <a:noFill/>
          <a:ln>
            <a:noFill/>
          </a:ln>
        </p:spPr>
      </p:pic>
      <p:sp>
        <p:nvSpPr>
          <p:cNvPr id="2" name="TextBox 5">
            <a:extLst>
              <a:ext uri="{FF2B5EF4-FFF2-40B4-BE49-F238E27FC236}">
                <a16:creationId xmlns:a16="http://schemas.microsoft.com/office/drawing/2014/main" id="{718A30D4-0711-4170-0EB5-DE023A4F84C1}"/>
              </a:ext>
            </a:extLst>
          </p:cNvPr>
          <p:cNvSpPr txBox="1"/>
          <p:nvPr/>
        </p:nvSpPr>
        <p:spPr>
          <a:xfrm>
            <a:off x="959354" y="6139232"/>
            <a:ext cx="4800600" cy="1012008"/>
          </a:xfrm>
          <a:prstGeom prst="rect">
            <a:avLst/>
          </a:prstGeom>
        </p:spPr>
        <p:txBody>
          <a:bodyPr wrap="square" lIns="0" tIns="0" rIns="0" bIns="0" rtlCol="0" anchor="t">
            <a:spAutoFit/>
          </a:bodyPr>
          <a:lstStyle/>
          <a:p>
            <a:pPr marL="0" lvl="0" indent="0" algn="l">
              <a:lnSpc>
                <a:spcPts val="4059"/>
              </a:lnSpc>
              <a:spcBef>
                <a:spcPct val="0"/>
              </a:spcBef>
            </a:pPr>
            <a:r>
              <a:rPr lang="en-US" sz="2800" b="1" u="none" strike="noStrike" spc="130" dirty="0">
                <a:solidFill>
                  <a:srgbClr val="2A2E3A"/>
                </a:solidFill>
                <a:latin typeface="Montserrat Bold" panose="020B0604020202020204" charset="0"/>
                <a:ea typeface="Montserrat"/>
                <a:cs typeface="Montserrat"/>
                <a:sym typeface="Montserrat"/>
              </a:rPr>
              <a:t>RIESGO DE DESNUTRICIÓN</a:t>
            </a:r>
          </a:p>
        </p:txBody>
      </p:sp>
      <p:sp>
        <p:nvSpPr>
          <p:cNvPr id="3" name="Flecha: a la derecha 2">
            <a:extLst>
              <a:ext uri="{FF2B5EF4-FFF2-40B4-BE49-F238E27FC236}">
                <a16:creationId xmlns:a16="http://schemas.microsoft.com/office/drawing/2014/main" id="{131A4A4A-3F94-6027-32AC-6938670625AE}"/>
              </a:ext>
            </a:extLst>
          </p:cNvPr>
          <p:cNvSpPr/>
          <p:nvPr/>
        </p:nvSpPr>
        <p:spPr>
          <a:xfrm>
            <a:off x="4265412" y="6147243"/>
            <a:ext cx="1253437" cy="107815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s-CO"/>
          </a:p>
        </p:txBody>
      </p:sp>
      <p:sp>
        <p:nvSpPr>
          <p:cNvPr id="4" name="TextBox 5">
            <a:extLst>
              <a:ext uri="{FF2B5EF4-FFF2-40B4-BE49-F238E27FC236}">
                <a16:creationId xmlns:a16="http://schemas.microsoft.com/office/drawing/2014/main" id="{2A374E35-A8AE-5830-8DFB-126C37C06D24}"/>
              </a:ext>
            </a:extLst>
          </p:cNvPr>
          <p:cNvSpPr txBox="1"/>
          <p:nvPr/>
        </p:nvSpPr>
        <p:spPr>
          <a:xfrm>
            <a:off x="5916051" y="6430199"/>
            <a:ext cx="6611997" cy="486223"/>
          </a:xfrm>
          <a:prstGeom prst="rect">
            <a:avLst/>
          </a:prstGeom>
        </p:spPr>
        <p:txBody>
          <a:bodyPr wrap="square" lIns="0" tIns="0" rIns="0" bIns="0" rtlCol="0" anchor="t">
            <a:spAutoFit/>
          </a:bodyPr>
          <a:lstStyle/>
          <a:p>
            <a:pPr marL="0" lvl="0" indent="0" algn="l">
              <a:lnSpc>
                <a:spcPts val="4059"/>
              </a:lnSpc>
              <a:spcBef>
                <a:spcPct val="0"/>
              </a:spcBef>
            </a:pPr>
            <a:r>
              <a:rPr lang="en-US" sz="2800" u="none" strike="noStrike" spc="130" dirty="0">
                <a:solidFill>
                  <a:srgbClr val="2A2E3A"/>
                </a:solidFill>
                <a:latin typeface="Montserrat Bold" panose="020B0604020202020204" charset="0"/>
                <a:ea typeface="Montserrat"/>
                <a:cs typeface="Montserrat"/>
                <a:sym typeface="Montserrat"/>
              </a:rPr>
              <a:t>15 PARTICIPANTES</a:t>
            </a:r>
          </a:p>
        </p:txBody>
      </p:sp>
      <p:sp>
        <p:nvSpPr>
          <p:cNvPr id="27" name="Rectángulo 26"/>
          <p:cNvSpPr/>
          <p:nvPr/>
        </p:nvSpPr>
        <p:spPr>
          <a:xfrm>
            <a:off x="2057881" y="174614"/>
            <a:ext cx="4532010" cy="461665"/>
          </a:xfrm>
          <a:prstGeom prst="rect">
            <a:avLst/>
          </a:prstGeom>
        </p:spPr>
        <p:txBody>
          <a:bodyPr wrap="none">
            <a:spAutoFit/>
          </a:bodyPr>
          <a:lstStyle/>
          <a:p>
            <a:pPr algn="just"/>
            <a:r>
              <a:rPr lang="es-MX" sz="2400" dirty="0">
                <a:latin typeface="Montserrat Bold" panose="00000800000000000000" charset="0"/>
              </a:rPr>
              <a:t>5. Seguimiento nutricional </a:t>
            </a:r>
            <a:endParaRPr lang="es-ES" sz="3200" dirty="0">
              <a:latin typeface="Montserrat" panose="00000500000000000000" pitchFamily="2" charset="0"/>
            </a:endParaRPr>
          </a:p>
        </p:txBody>
      </p:sp>
    </p:spTree>
    <p:extLst>
      <p:ext uri="{BB962C8B-B14F-4D97-AF65-F5344CB8AC3E}">
        <p14:creationId xmlns:p14="http://schemas.microsoft.com/office/powerpoint/2010/main" val="4129273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0C6F16-2A97-E93C-2BCA-67985D4E3A74}"/>
            </a:ext>
          </a:extLst>
        </p:cNvPr>
        <p:cNvGrpSpPr/>
        <p:nvPr/>
      </p:nvGrpSpPr>
      <p:grpSpPr>
        <a:xfrm>
          <a:off x="0" y="0"/>
          <a:ext cx="0" cy="0"/>
          <a:chOff x="0" y="0"/>
          <a:chExt cx="0" cy="0"/>
        </a:xfrm>
      </p:grpSpPr>
      <p:sp>
        <p:nvSpPr>
          <p:cNvPr id="25" name="Freeform 25">
            <a:extLst>
              <a:ext uri="{FF2B5EF4-FFF2-40B4-BE49-F238E27FC236}">
                <a16:creationId xmlns:a16="http://schemas.microsoft.com/office/drawing/2014/main" id="{6156A0F5-E826-8D76-50C3-0AE262AD4A62}"/>
              </a:ext>
            </a:extLst>
          </p:cNvPr>
          <p:cNvSpPr/>
          <p:nvPr/>
        </p:nvSpPr>
        <p:spPr>
          <a:xfrm>
            <a:off x="8836167" y="3515101"/>
            <a:ext cx="780726" cy="978130"/>
          </a:xfrm>
          <a:custGeom>
            <a:avLst/>
            <a:gdLst/>
            <a:ahLst/>
            <a:cxnLst/>
            <a:rect l="l" t="t" r="r" b="b"/>
            <a:pathLst>
              <a:path w="780726" h="978130">
                <a:moveTo>
                  <a:pt x="0" y="0"/>
                </a:moveTo>
                <a:lnTo>
                  <a:pt x="780726" y="0"/>
                </a:lnTo>
                <a:lnTo>
                  <a:pt x="780726" y="978130"/>
                </a:lnTo>
                <a:lnTo>
                  <a:pt x="0" y="97813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s-CO"/>
          </a:p>
        </p:txBody>
      </p:sp>
      <p:sp>
        <p:nvSpPr>
          <p:cNvPr id="27" name="Freeform 27">
            <a:extLst>
              <a:ext uri="{FF2B5EF4-FFF2-40B4-BE49-F238E27FC236}">
                <a16:creationId xmlns:a16="http://schemas.microsoft.com/office/drawing/2014/main" id="{7595A8C6-48CF-1203-44F4-D36C70DE7354}"/>
              </a:ext>
            </a:extLst>
          </p:cNvPr>
          <p:cNvSpPr/>
          <p:nvPr/>
        </p:nvSpPr>
        <p:spPr>
          <a:xfrm>
            <a:off x="2327223" y="3644667"/>
            <a:ext cx="876828" cy="718999"/>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s-CO"/>
          </a:p>
        </p:txBody>
      </p:sp>
      <p:grpSp>
        <p:nvGrpSpPr>
          <p:cNvPr id="29" name="Group 29">
            <a:extLst>
              <a:ext uri="{FF2B5EF4-FFF2-40B4-BE49-F238E27FC236}">
                <a16:creationId xmlns:a16="http://schemas.microsoft.com/office/drawing/2014/main" id="{316CBF20-5BA7-6620-46C0-51B71374AEA0}"/>
              </a:ext>
            </a:extLst>
          </p:cNvPr>
          <p:cNvGrpSpPr/>
          <p:nvPr/>
        </p:nvGrpSpPr>
        <p:grpSpPr>
          <a:xfrm>
            <a:off x="-1190934" y="-2057400"/>
            <a:ext cx="19917660" cy="3086100"/>
            <a:chOff x="0" y="0"/>
            <a:chExt cx="5245803" cy="812800"/>
          </a:xfrm>
        </p:grpSpPr>
        <p:sp>
          <p:nvSpPr>
            <p:cNvPr id="30" name="Freeform 30">
              <a:extLst>
                <a:ext uri="{FF2B5EF4-FFF2-40B4-BE49-F238E27FC236}">
                  <a16:creationId xmlns:a16="http://schemas.microsoft.com/office/drawing/2014/main" id="{4E635D41-B4A4-FB2D-B99C-F1D18227FC76}"/>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31" name="TextBox 31">
              <a:extLst>
                <a:ext uri="{FF2B5EF4-FFF2-40B4-BE49-F238E27FC236}">
                  <a16:creationId xmlns:a16="http://schemas.microsoft.com/office/drawing/2014/main" id="{3374C9D4-BBF5-084A-2412-2185DE5CE8B6}"/>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2" name="Group 42">
            <a:extLst>
              <a:ext uri="{FF2B5EF4-FFF2-40B4-BE49-F238E27FC236}">
                <a16:creationId xmlns:a16="http://schemas.microsoft.com/office/drawing/2014/main" id="{F5E5C946-2F00-6FD4-519B-317C27C73C25}"/>
              </a:ext>
            </a:extLst>
          </p:cNvPr>
          <p:cNvGrpSpPr/>
          <p:nvPr/>
        </p:nvGrpSpPr>
        <p:grpSpPr>
          <a:xfrm>
            <a:off x="-520028" y="9258300"/>
            <a:ext cx="19917660" cy="3086100"/>
            <a:chOff x="0" y="0"/>
            <a:chExt cx="5245803" cy="812800"/>
          </a:xfrm>
        </p:grpSpPr>
        <p:sp>
          <p:nvSpPr>
            <p:cNvPr id="43" name="Freeform 43">
              <a:extLst>
                <a:ext uri="{FF2B5EF4-FFF2-40B4-BE49-F238E27FC236}">
                  <a16:creationId xmlns:a16="http://schemas.microsoft.com/office/drawing/2014/main" id="{8DEDA956-8AE6-4F1B-3B55-5A255BC8DB7D}"/>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44" name="TextBox 44">
              <a:extLst>
                <a:ext uri="{FF2B5EF4-FFF2-40B4-BE49-F238E27FC236}">
                  <a16:creationId xmlns:a16="http://schemas.microsoft.com/office/drawing/2014/main" id="{CB33A327-E55C-4D14-40B0-9DA83E43CEFF}"/>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5" name="Group 45">
            <a:extLst>
              <a:ext uri="{FF2B5EF4-FFF2-40B4-BE49-F238E27FC236}">
                <a16:creationId xmlns:a16="http://schemas.microsoft.com/office/drawing/2014/main" id="{99382EB6-D565-6DF1-0E24-C0CBF2013D36}"/>
              </a:ext>
            </a:extLst>
          </p:cNvPr>
          <p:cNvGrpSpPr/>
          <p:nvPr/>
        </p:nvGrpSpPr>
        <p:grpSpPr>
          <a:xfrm rot="-10800000">
            <a:off x="13716743" y="8698748"/>
            <a:ext cx="6449593" cy="3224796"/>
            <a:chOff x="0" y="0"/>
            <a:chExt cx="812800" cy="406400"/>
          </a:xfrm>
        </p:grpSpPr>
        <p:sp>
          <p:nvSpPr>
            <p:cNvPr id="46" name="Freeform 46">
              <a:extLst>
                <a:ext uri="{FF2B5EF4-FFF2-40B4-BE49-F238E27FC236}">
                  <a16:creationId xmlns:a16="http://schemas.microsoft.com/office/drawing/2014/main" id="{3CABAD6F-D150-34D7-13CE-53A32D5F7824}"/>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47" name="TextBox 47">
              <a:extLst>
                <a:ext uri="{FF2B5EF4-FFF2-40B4-BE49-F238E27FC236}">
                  <a16:creationId xmlns:a16="http://schemas.microsoft.com/office/drawing/2014/main" id="{D55BD443-D866-0606-ADC2-D802D2BFEE72}"/>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48" name="Group 48">
            <a:extLst>
              <a:ext uri="{FF2B5EF4-FFF2-40B4-BE49-F238E27FC236}">
                <a16:creationId xmlns:a16="http://schemas.microsoft.com/office/drawing/2014/main" id="{7E8F9542-264E-462C-E245-6F706A720491}"/>
              </a:ext>
            </a:extLst>
          </p:cNvPr>
          <p:cNvGrpSpPr/>
          <p:nvPr/>
        </p:nvGrpSpPr>
        <p:grpSpPr>
          <a:xfrm>
            <a:off x="-2733509" y="-1612398"/>
            <a:ext cx="6449593" cy="3224796"/>
            <a:chOff x="0" y="0"/>
            <a:chExt cx="812800" cy="406400"/>
          </a:xfrm>
        </p:grpSpPr>
        <p:sp>
          <p:nvSpPr>
            <p:cNvPr id="49" name="Freeform 49">
              <a:extLst>
                <a:ext uri="{FF2B5EF4-FFF2-40B4-BE49-F238E27FC236}">
                  <a16:creationId xmlns:a16="http://schemas.microsoft.com/office/drawing/2014/main" id="{91F69AF8-35CA-53F1-A790-1EBCF21D2D4B}"/>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50" name="TextBox 50">
              <a:extLst>
                <a:ext uri="{FF2B5EF4-FFF2-40B4-BE49-F238E27FC236}">
                  <a16:creationId xmlns:a16="http://schemas.microsoft.com/office/drawing/2014/main" id="{CF585214-EC64-C525-2852-9D7703EC7583}"/>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pic>
        <p:nvPicPr>
          <p:cNvPr id="19" name="Imagen 18">
            <a:extLst>
              <a:ext uri="{FF2B5EF4-FFF2-40B4-BE49-F238E27FC236}">
                <a16:creationId xmlns:a16="http://schemas.microsoft.com/office/drawing/2014/main" id="{F9024A73-8954-4522-B493-A898B0948306}"/>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392820" y="5711496"/>
            <a:ext cx="2291237" cy="2286002"/>
          </a:xfrm>
          <a:prstGeom prst="rect">
            <a:avLst/>
          </a:prstGeom>
          <a:noFill/>
          <a:ln>
            <a:noFill/>
          </a:ln>
        </p:spPr>
      </p:pic>
      <p:pic>
        <p:nvPicPr>
          <p:cNvPr id="4" name="Imagen 3">
            <a:extLst>
              <a:ext uri="{FF2B5EF4-FFF2-40B4-BE49-F238E27FC236}">
                <a16:creationId xmlns:a16="http://schemas.microsoft.com/office/drawing/2014/main" id="{F805FD5C-AF3E-53D0-3229-53F6A4209446}"/>
              </a:ext>
            </a:extLst>
          </p:cNvPr>
          <p:cNvPicPr>
            <a:picLocks noChangeAspect="1"/>
          </p:cNvPicPr>
          <p:nvPr/>
        </p:nvPicPr>
        <p:blipFill>
          <a:blip r:embed="rId7"/>
          <a:stretch>
            <a:fillRect/>
          </a:stretch>
        </p:blipFill>
        <p:spPr>
          <a:xfrm>
            <a:off x="2327223" y="1204363"/>
            <a:ext cx="12285984" cy="7878274"/>
          </a:xfrm>
          <a:prstGeom prst="rect">
            <a:avLst/>
          </a:prstGeom>
        </p:spPr>
      </p:pic>
      <p:sp>
        <p:nvSpPr>
          <p:cNvPr id="18" name="Rectángulo 17"/>
          <p:cNvSpPr/>
          <p:nvPr/>
        </p:nvSpPr>
        <p:spPr>
          <a:xfrm>
            <a:off x="3505200" y="369751"/>
            <a:ext cx="4532010" cy="461665"/>
          </a:xfrm>
          <a:prstGeom prst="rect">
            <a:avLst/>
          </a:prstGeom>
        </p:spPr>
        <p:txBody>
          <a:bodyPr wrap="none">
            <a:spAutoFit/>
          </a:bodyPr>
          <a:lstStyle/>
          <a:p>
            <a:pPr algn="just"/>
            <a:r>
              <a:rPr lang="es-MX" sz="2400" dirty="0">
                <a:solidFill>
                  <a:schemeClr val="bg1"/>
                </a:solidFill>
                <a:latin typeface="Montserrat Bold" panose="00000800000000000000" charset="0"/>
              </a:rPr>
              <a:t>5. Seguimiento nutricional </a:t>
            </a:r>
            <a:endParaRPr lang="es-ES" sz="3200" dirty="0">
              <a:solidFill>
                <a:schemeClr val="bg1"/>
              </a:solidFill>
              <a:latin typeface="Montserrat" panose="00000500000000000000" pitchFamily="2" charset="0"/>
            </a:endParaRPr>
          </a:p>
        </p:txBody>
      </p:sp>
    </p:spTree>
    <p:extLst>
      <p:ext uri="{BB962C8B-B14F-4D97-AF65-F5344CB8AC3E}">
        <p14:creationId xmlns:p14="http://schemas.microsoft.com/office/powerpoint/2010/main" val="21372840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3665143" y="993091"/>
            <a:ext cx="10051600" cy="1436291"/>
          </a:xfrm>
          <a:prstGeom prst="rect">
            <a:avLst/>
          </a:prstGeom>
        </p:spPr>
        <p:txBody>
          <a:bodyPr wrap="square" lIns="0" tIns="0" rIns="0" bIns="0" rtlCol="0" anchor="t">
            <a:spAutoFit/>
          </a:bodyPr>
          <a:lstStyle/>
          <a:p>
            <a:pPr marL="0" lvl="0" indent="0" algn="l">
              <a:lnSpc>
                <a:spcPts val="5613"/>
              </a:lnSpc>
              <a:spcBef>
                <a:spcPct val="0"/>
              </a:spcBef>
            </a:pPr>
            <a:r>
              <a:rPr lang="en-US" sz="4678" b="1" spc="168" dirty="0">
                <a:solidFill>
                  <a:srgbClr val="2A2E3A"/>
                </a:solidFill>
                <a:latin typeface="Montserrat Bold"/>
                <a:ea typeface="Montserrat Bold"/>
                <a:cs typeface="Montserrat Bold"/>
                <a:sym typeface="Montserrat Bold"/>
              </a:rPr>
              <a:t>GRAFICA COMPARATIVA PRIMERA Y SEGUNDA TOMA </a:t>
            </a:r>
          </a:p>
        </p:txBody>
      </p:sp>
      <p:sp>
        <p:nvSpPr>
          <p:cNvPr id="25" name="Freeform 25"/>
          <p:cNvSpPr/>
          <p:nvPr/>
        </p:nvSpPr>
        <p:spPr>
          <a:xfrm>
            <a:off x="8836167" y="3515101"/>
            <a:ext cx="780726" cy="978130"/>
          </a:xfrm>
          <a:custGeom>
            <a:avLst/>
            <a:gdLst/>
            <a:ahLst/>
            <a:cxnLst/>
            <a:rect l="l" t="t" r="r" b="b"/>
            <a:pathLst>
              <a:path w="780726" h="978130">
                <a:moveTo>
                  <a:pt x="0" y="0"/>
                </a:moveTo>
                <a:lnTo>
                  <a:pt x="780726" y="0"/>
                </a:lnTo>
                <a:lnTo>
                  <a:pt x="780726" y="978130"/>
                </a:lnTo>
                <a:lnTo>
                  <a:pt x="0" y="97813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s-CO"/>
          </a:p>
        </p:txBody>
      </p:sp>
      <p:sp>
        <p:nvSpPr>
          <p:cNvPr id="27" name="Freeform 27"/>
          <p:cNvSpPr/>
          <p:nvPr/>
        </p:nvSpPr>
        <p:spPr>
          <a:xfrm>
            <a:off x="2327222" y="3644667"/>
            <a:ext cx="3463977" cy="2260833"/>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s-CO"/>
          </a:p>
        </p:txBody>
      </p:sp>
      <p:grpSp>
        <p:nvGrpSpPr>
          <p:cNvPr id="29" name="Group 29"/>
          <p:cNvGrpSpPr/>
          <p:nvPr/>
        </p:nvGrpSpPr>
        <p:grpSpPr>
          <a:xfrm>
            <a:off x="-1190934" y="-2057400"/>
            <a:ext cx="19917660" cy="3086100"/>
            <a:chOff x="0" y="0"/>
            <a:chExt cx="5245803" cy="812800"/>
          </a:xfrm>
        </p:grpSpPr>
        <p:sp>
          <p:nvSpPr>
            <p:cNvPr id="30" name="Freeform 30"/>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31" name="TextBox 31"/>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2" name="Group 42"/>
          <p:cNvGrpSpPr/>
          <p:nvPr/>
        </p:nvGrpSpPr>
        <p:grpSpPr>
          <a:xfrm>
            <a:off x="-520028" y="9258300"/>
            <a:ext cx="19917660" cy="3086100"/>
            <a:chOff x="0" y="0"/>
            <a:chExt cx="5245803" cy="812800"/>
          </a:xfrm>
        </p:grpSpPr>
        <p:sp>
          <p:nvSpPr>
            <p:cNvPr id="43" name="Freeform 43"/>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44" name="TextBox 44"/>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5" name="Group 45"/>
          <p:cNvGrpSpPr/>
          <p:nvPr/>
        </p:nvGrpSpPr>
        <p:grpSpPr>
          <a:xfrm rot="-10800000">
            <a:off x="13716743" y="8698748"/>
            <a:ext cx="6449593" cy="3224796"/>
            <a:chOff x="0" y="0"/>
            <a:chExt cx="812800" cy="406400"/>
          </a:xfrm>
        </p:grpSpPr>
        <p:sp>
          <p:nvSpPr>
            <p:cNvPr id="46" name="Freeform 46"/>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47" name="TextBox 47"/>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48" name="Group 48"/>
          <p:cNvGrpSpPr/>
          <p:nvPr/>
        </p:nvGrpSpPr>
        <p:grpSpPr>
          <a:xfrm>
            <a:off x="-2733509" y="-1612398"/>
            <a:ext cx="6449593" cy="3224796"/>
            <a:chOff x="0" y="0"/>
            <a:chExt cx="812800" cy="406400"/>
          </a:xfrm>
        </p:grpSpPr>
        <p:sp>
          <p:nvSpPr>
            <p:cNvPr id="49" name="Freeform 49"/>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50" name="TextBox 50"/>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54" name="Freeform 9">
            <a:extLst>
              <a:ext uri="{FF2B5EF4-FFF2-40B4-BE49-F238E27FC236}">
                <a16:creationId xmlns:a16="http://schemas.microsoft.com/office/drawing/2014/main" id="{43CA8B72-D388-D6F5-0454-09FEDA8C0784}"/>
              </a:ext>
            </a:extLst>
          </p:cNvPr>
          <p:cNvSpPr/>
          <p:nvPr/>
        </p:nvSpPr>
        <p:spPr>
          <a:xfrm>
            <a:off x="2237151" y="2479531"/>
            <a:ext cx="4668214" cy="718999"/>
          </a:xfrm>
          <a:custGeom>
            <a:avLst/>
            <a:gdLst/>
            <a:ahLst/>
            <a:cxnLst/>
            <a:rect l="l" t="t" r="r" b="b"/>
            <a:pathLst>
              <a:path w="812800" h="135928">
                <a:moveTo>
                  <a:pt x="67964" y="0"/>
                </a:moveTo>
                <a:lnTo>
                  <a:pt x="744836" y="0"/>
                </a:lnTo>
                <a:cubicBezTo>
                  <a:pt x="782371" y="0"/>
                  <a:pt x="812800" y="30429"/>
                  <a:pt x="812800" y="67964"/>
                </a:cubicBezTo>
                <a:lnTo>
                  <a:pt x="812800" y="67964"/>
                </a:lnTo>
                <a:cubicBezTo>
                  <a:pt x="812800" y="85989"/>
                  <a:pt x="805640" y="103276"/>
                  <a:pt x="792894" y="116022"/>
                </a:cubicBezTo>
                <a:cubicBezTo>
                  <a:pt x="780148" y="128768"/>
                  <a:pt x="762861" y="135928"/>
                  <a:pt x="744836" y="135928"/>
                </a:cubicBezTo>
                <a:lnTo>
                  <a:pt x="67964" y="135928"/>
                </a:lnTo>
                <a:cubicBezTo>
                  <a:pt x="30429" y="135928"/>
                  <a:pt x="0" y="105500"/>
                  <a:pt x="0" y="67964"/>
                </a:cubicBezTo>
                <a:lnTo>
                  <a:pt x="0" y="67964"/>
                </a:lnTo>
                <a:cubicBezTo>
                  <a:pt x="0" y="30429"/>
                  <a:pt x="30429" y="0"/>
                  <a:pt x="67964" y="0"/>
                </a:cubicBezTo>
                <a:close/>
              </a:path>
            </a:pathLst>
          </a:custGeom>
          <a:gradFill rotWithShape="1">
            <a:gsLst>
              <a:gs pos="0">
                <a:srgbClr val="052A47">
                  <a:alpha val="100000"/>
                </a:srgbClr>
              </a:gs>
              <a:gs pos="50000">
                <a:srgbClr val="052A47">
                  <a:alpha val="100000"/>
                </a:srgbClr>
              </a:gs>
              <a:gs pos="100000">
                <a:srgbClr val="477596">
                  <a:alpha val="100000"/>
                </a:srgbClr>
              </a:gs>
            </a:gsLst>
            <a:lin ang="5400000"/>
          </a:gradFill>
          <a:ln cap="rnd">
            <a:noFill/>
            <a:prstDash val="solid"/>
            <a:round/>
          </a:ln>
        </p:spPr>
        <p:txBody>
          <a:bodyPr/>
          <a:lstStyle/>
          <a:p>
            <a:r>
              <a:rPr lang="es-ES" sz="3200" dirty="0">
                <a:solidFill>
                  <a:schemeClr val="bg1"/>
                </a:solidFill>
              </a:rPr>
              <a:t>RIESGO DE DESNUTRICION </a:t>
            </a:r>
            <a:endParaRPr lang="es-CO" sz="3200" dirty="0">
              <a:solidFill>
                <a:schemeClr val="bg1"/>
              </a:solidFill>
            </a:endParaRPr>
          </a:p>
        </p:txBody>
      </p:sp>
      <p:pic>
        <p:nvPicPr>
          <p:cNvPr id="18" name="Imagen 17">
            <a:extLst>
              <a:ext uri="{FF2B5EF4-FFF2-40B4-BE49-F238E27FC236}">
                <a16:creationId xmlns:a16="http://schemas.microsoft.com/office/drawing/2014/main" id="{046FCB3F-C265-4FA5-B2A5-6969080C352A}"/>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629221" y="5877533"/>
            <a:ext cx="2291237" cy="2286002"/>
          </a:xfrm>
          <a:prstGeom prst="rect">
            <a:avLst/>
          </a:prstGeom>
          <a:noFill/>
          <a:ln>
            <a:noFill/>
          </a:ln>
        </p:spPr>
      </p:pic>
      <p:sp>
        <p:nvSpPr>
          <p:cNvPr id="3" name="Freeform 9">
            <a:extLst>
              <a:ext uri="{FF2B5EF4-FFF2-40B4-BE49-F238E27FC236}">
                <a16:creationId xmlns:a16="http://schemas.microsoft.com/office/drawing/2014/main" id="{186F095E-0C92-31F0-3743-B82253A659DC}"/>
              </a:ext>
            </a:extLst>
          </p:cNvPr>
          <p:cNvSpPr/>
          <p:nvPr/>
        </p:nvSpPr>
        <p:spPr>
          <a:xfrm>
            <a:off x="7706908" y="2431520"/>
            <a:ext cx="2638907" cy="718999"/>
          </a:xfrm>
          <a:custGeom>
            <a:avLst/>
            <a:gdLst/>
            <a:ahLst/>
            <a:cxnLst/>
            <a:rect l="l" t="t" r="r" b="b"/>
            <a:pathLst>
              <a:path w="812800" h="135928">
                <a:moveTo>
                  <a:pt x="67964" y="0"/>
                </a:moveTo>
                <a:lnTo>
                  <a:pt x="744836" y="0"/>
                </a:lnTo>
                <a:cubicBezTo>
                  <a:pt x="782371" y="0"/>
                  <a:pt x="812800" y="30429"/>
                  <a:pt x="812800" y="67964"/>
                </a:cubicBezTo>
                <a:lnTo>
                  <a:pt x="812800" y="67964"/>
                </a:lnTo>
                <a:cubicBezTo>
                  <a:pt x="812800" y="85989"/>
                  <a:pt x="805640" y="103276"/>
                  <a:pt x="792894" y="116022"/>
                </a:cubicBezTo>
                <a:cubicBezTo>
                  <a:pt x="780148" y="128768"/>
                  <a:pt x="762861" y="135928"/>
                  <a:pt x="744836" y="135928"/>
                </a:cubicBezTo>
                <a:lnTo>
                  <a:pt x="67964" y="135928"/>
                </a:lnTo>
                <a:cubicBezTo>
                  <a:pt x="30429" y="135928"/>
                  <a:pt x="0" y="105500"/>
                  <a:pt x="0" y="67964"/>
                </a:cubicBezTo>
                <a:lnTo>
                  <a:pt x="0" y="67964"/>
                </a:lnTo>
                <a:cubicBezTo>
                  <a:pt x="0" y="30429"/>
                  <a:pt x="30429" y="0"/>
                  <a:pt x="67964" y="0"/>
                </a:cubicBezTo>
                <a:close/>
              </a:path>
            </a:pathLst>
          </a:custGeom>
          <a:gradFill rotWithShape="1">
            <a:gsLst>
              <a:gs pos="0">
                <a:srgbClr val="052A47">
                  <a:alpha val="100000"/>
                </a:srgbClr>
              </a:gs>
              <a:gs pos="50000">
                <a:srgbClr val="052A47">
                  <a:alpha val="100000"/>
                </a:srgbClr>
              </a:gs>
              <a:gs pos="100000">
                <a:srgbClr val="477596">
                  <a:alpha val="100000"/>
                </a:srgbClr>
              </a:gs>
            </a:gsLst>
            <a:lin ang="5400000"/>
          </a:gradFill>
          <a:ln cap="rnd">
            <a:noFill/>
            <a:prstDash val="solid"/>
            <a:round/>
          </a:ln>
        </p:spPr>
        <p:txBody>
          <a:bodyPr/>
          <a:lstStyle/>
          <a:p>
            <a:r>
              <a:rPr lang="es-ES" sz="3200" dirty="0">
                <a:solidFill>
                  <a:schemeClr val="bg1"/>
                </a:solidFill>
              </a:rPr>
              <a:t>SOBREPESO  </a:t>
            </a:r>
            <a:endParaRPr lang="es-CO" sz="3200" dirty="0">
              <a:solidFill>
                <a:schemeClr val="bg1"/>
              </a:solidFill>
            </a:endParaRPr>
          </a:p>
        </p:txBody>
      </p:sp>
      <p:sp>
        <p:nvSpPr>
          <p:cNvPr id="4" name="Freeform 9">
            <a:extLst>
              <a:ext uri="{FF2B5EF4-FFF2-40B4-BE49-F238E27FC236}">
                <a16:creationId xmlns:a16="http://schemas.microsoft.com/office/drawing/2014/main" id="{7203D5B4-DFCF-57D8-7D03-FB38CE4C83B7}"/>
              </a:ext>
            </a:extLst>
          </p:cNvPr>
          <p:cNvSpPr/>
          <p:nvPr/>
        </p:nvSpPr>
        <p:spPr>
          <a:xfrm>
            <a:off x="11382636" y="2448608"/>
            <a:ext cx="2028564" cy="718999"/>
          </a:xfrm>
          <a:custGeom>
            <a:avLst/>
            <a:gdLst/>
            <a:ahLst/>
            <a:cxnLst/>
            <a:rect l="l" t="t" r="r" b="b"/>
            <a:pathLst>
              <a:path w="812800" h="135928">
                <a:moveTo>
                  <a:pt x="67964" y="0"/>
                </a:moveTo>
                <a:lnTo>
                  <a:pt x="744836" y="0"/>
                </a:lnTo>
                <a:cubicBezTo>
                  <a:pt x="782371" y="0"/>
                  <a:pt x="812800" y="30429"/>
                  <a:pt x="812800" y="67964"/>
                </a:cubicBezTo>
                <a:lnTo>
                  <a:pt x="812800" y="67964"/>
                </a:lnTo>
                <a:cubicBezTo>
                  <a:pt x="812800" y="85989"/>
                  <a:pt x="805640" y="103276"/>
                  <a:pt x="792894" y="116022"/>
                </a:cubicBezTo>
                <a:cubicBezTo>
                  <a:pt x="780148" y="128768"/>
                  <a:pt x="762861" y="135928"/>
                  <a:pt x="744836" y="135928"/>
                </a:cubicBezTo>
                <a:lnTo>
                  <a:pt x="67964" y="135928"/>
                </a:lnTo>
                <a:cubicBezTo>
                  <a:pt x="30429" y="135928"/>
                  <a:pt x="0" y="105500"/>
                  <a:pt x="0" y="67964"/>
                </a:cubicBezTo>
                <a:lnTo>
                  <a:pt x="0" y="67964"/>
                </a:lnTo>
                <a:cubicBezTo>
                  <a:pt x="0" y="30429"/>
                  <a:pt x="30429" y="0"/>
                  <a:pt x="67964" y="0"/>
                </a:cubicBezTo>
                <a:close/>
              </a:path>
            </a:pathLst>
          </a:custGeom>
          <a:gradFill rotWithShape="1">
            <a:gsLst>
              <a:gs pos="0">
                <a:srgbClr val="052A47">
                  <a:alpha val="100000"/>
                </a:srgbClr>
              </a:gs>
              <a:gs pos="50000">
                <a:srgbClr val="052A47">
                  <a:alpha val="100000"/>
                </a:srgbClr>
              </a:gs>
              <a:gs pos="100000">
                <a:srgbClr val="477596">
                  <a:alpha val="100000"/>
                </a:srgbClr>
              </a:gs>
            </a:gsLst>
            <a:lin ang="5400000"/>
          </a:gradFill>
          <a:ln cap="rnd">
            <a:noFill/>
            <a:prstDash val="solid"/>
            <a:round/>
          </a:ln>
        </p:spPr>
        <p:txBody>
          <a:bodyPr/>
          <a:lstStyle/>
          <a:p>
            <a:r>
              <a:rPr lang="es-ES" sz="3200" dirty="0">
                <a:solidFill>
                  <a:schemeClr val="bg1"/>
                </a:solidFill>
              </a:rPr>
              <a:t>OBESIDAD </a:t>
            </a:r>
            <a:endParaRPr lang="es-CO" sz="3200" dirty="0">
              <a:solidFill>
                <a:schemeClr val="bg1"/>
              </a:solidFill>
            </a:endParaRPr>
          </a:p>
        </p:txBody>
      </p:sp>
      <p:graphicFrame>
        <p:nvGraphicFramePr>
          <p:cNvPr id="5" name="Tabla 4"/>
          <p:cNvGraphicFramePr>
            <a:graphicFrameLocks noGrp="1"/>
          </p:cNvGraphicFramePr>
          <p:nvPr>
            <p:extLst>
              <p:ext uri="{D42A27DB-BD31-4B8C-83A1-F6EECF244321}">
                <p14:modId xmlns:p14="http://schemas.microsoft.com/office/powerpoint/2010/main" val="2159505356"/>
              </p:ext>
            </p:extLst>
          </p:nvPr>
        </p:nvGraphicFramePr>
        <p:xfrm>
          <a:off x="9127131" y="3577256"/>
          <a:ext cx="5194261" cy="4419312"/>
        </p:xfrm>
        <a:graphic>
          <a:graphicData uri="http://schemas.openxmlformats.org/drawingml/2006/table">
            <a:tbl>
              <a:tblPr>
                <a:tableStyleId>{5C22544A-7EE6-4342-B048-85BDC9FD1C3A}</a:tableStyleId>
              </a:tblPr>
              <a:tblGrid>
                <a:gridCol w="3074014">
                  <a:extLst>
                    <a:ext uri="{9D8B030D-6E8A-4147-A177-3AD203B41FA5}">
                      <a16:colId xmlns:a16="http://schemas.microsoft.com/office/drawing/2014/main" val="1488673027"/>
                    </a:ext>
                  </a:extLst>
                </a:gridCol>
                <a:gridCol w="2120247">
                  <a:extLst>
                    <a:ext uri="{9D8B030D-6E8A-4147-A177-3AD203B41FA5}">
                      <a16:colId xmlns:a16="http://schemas.microsoft.com/office/drawing/2014/main" val="1440946677"/>
                    </a:ext>
                  </a:extLst>
                </a:gridCol>
              </a:tblGrid>
              <a:tr h="760639">
                <a:tc>
                  <a:txBody>
                    <a:bodyPr/>
                    <a:lstStyle/>
                    <a:p>
                      <a:pPr algn="l" fontAlgn="b"/>
                      <a:r>
                        <a:rPr lang="en-US" sz="2000" u="none" strike="noStrike" dirty="0">
                          <a:effectLst/>
                        </a:rPr>
                        <a:t>SEGUNDA TOMA</a:t>
                      </a:r>
                      <a:endParaRPr lang="en-US" sz="2000" b="0" i="0" u="none" strike="noStrike" dirty="0">
                        <a:effectLst/>
                        <a:latin typeface="Calibri" panose="020F0502020204030204" pitchFamily="34" charset="0"/>
                      </a:endParaRPr>
                    </a:p>
                  </a:txBody>
                  <a:tcPr marL="9525" marR="9525" marT="9525" marB="0" anchor="b">
                    <a:solidFill>
                      <a:srgbClr val="00B050"/>
                    </a:solidFill>
                  </a:tcPr>
                </a:tc>
                <a:tc>
                  <a:txBody>
                    <a:bodyPr/>
                    <a:lstStyle/>
                    <a:p>
                      <a:pPr algn="l" fontAlgn="b"/>
                      <a:r>
                        <a:rPr lang="en-US" sz="2000" u="none" strike="noStrike" dirty="0">
                          <a:effectLst/>
                        </a:rPr>
                        <a:t>PARTICIPANTES 890</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3444906507"/>
                  </a:ext>
                </a:extLst>
              </a:tr>
              <a:tr h="760639">
                <a:tc>
                  <a:txBody>
                    <a:bodyPr/>
                    <a:lstStyle/>
                    <a:p>
                      <a:pPr algn="l" rtl="0" fontAlgn="ctr"/>
                      <a:r>
                        <a:rPr lang="en-US" sz="2000" u="none" strike="noStrike" dirty="0">
                          <a:effectLst/>
                        </a:rPr>
                        <a:t>NORMAL O EHUTROFICO</a:t>
                      </a:r>
                      <a:endParaRPr lang="en-US" sz="2000" b="1" i="0" u="none" strike="noStrike" dirty="0">
                        <a:solidFill>
                          <a:srgbClr val="2A2E3A"/>
                        </a:solidFill>
                        <a:effectLst/>
                        <a:latin typeface="Montserrat" panose="020B0604020202020204" charset="0"/>
                      </a:endParaRPr>
                    </a:p>
                  </a:txBody>
                  <a:tcPr marL="9525" marR="9525" marT="9525" marB="0" anchor="ctr">
                    <a:solidFill>
                      <a:srgbClr val="00B050"/>
                    </a:solidFill>
                  </a:tcPr>
                </a:tc>
                <a:tc>
                  <a:txBody>
                    <a:bodyPr/>
                    <a:lstStyle/>
                    <a:p>
                      <a:pPr algn="r" fontAlgn="b"/>
                      <a:r>
                        <a:rPr lang="en-US" sz="2000" u="none" strike="noStrike">
                          <a:effectLst/>
                        </a:rPr>
                        <a:t>774</a:t>
                      </a:r>
                      <a:endParaRPr lang="en-US" sz="2000" b="0" i="0" u="none" strike="noStrike">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3513934183"/>
                  </a:ext>
                </a:extLst>
              </a:tr>
              <a:tr h="1376756">
                <a:tc>
                  <a:txBody>
                    <a:bodyPr/>
                    <a:lstStyle/>
                    <a:p>
                      <a:pPr algn="l" fontAlgn="b"/>
                      <a:r>
                        <a:rPr lang="en-US" sz="2000" u="none" strike="noStrike" dirty="0">
                          <a:effectLst/>
                        </a:rPr>
                        <a:t>RIESGO DE DESNUTRICIÓN</a:t>
                      </a:r>
                      <a:endParaRPr lang="en-US" sz="2000" b="0" i="0" u="none" strike="noStrike" dirty="0">
                        <a:effectLst/>
                        <a:latin typeface="Calibri" panose="020F0502020204030204" pitchFamily="34" charset="0"/>
                      </a:endParaRPr>
                    </a:p>
                  </a:txBody>
                  <a:tcPr marL="9525" marR="9525" marT="9525" marB="0" anchor="b">
                    <a:solidFill>
                      <a:srgbClr val="00B050"/>
                    </a:solidFill>
                  </a:tcPr>
                </a:tc>
                <a:tc>
                  <a:txBody>
                    <a:bodyPr/>
                    <a:lstStyle/>
                    <a:p>
                      <a:pPr algn="r" fontAlgn="b"/>
                      <a:r>
                        <a:rPr lang="en-US" sz="2000" u="none" strike="noStrike" dirty="0">
                          <a:effectLst/>
                        </a:rPr>
                        <a:t>15</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645887039"/>
                  </a:ext>
                </a:extLst>
              </a:tr>
              <a:tr h="760639">
                <a:tc>
                  <a:txBody>
                    <a:bodyPr/>
                    <a:lstStyle/>
                    <a:p>
                      <a:pPr algn="l" fontAlgn="b"/>
                      <a:r>
                        <a:rPr lang="en-US" sz="2000" u="none" strike="noStrike">
                          <a:effectLst/>
                        </a:rPr>
                        <a:t>SOBREPESO</a:t>
                      </a:r>
                      <a:endParaRPr lang="en-US" sz="2000" b="0" i="0" u="none" strike="noStrike">
                        <a:effectLst/>
                        <a:latin typeface="Calibri" panose="020F0502020204030204" pitchFamily="34" charset="0"/>
                      </a:endParaRPr>
                    </a:p>
                  </a:txBody>
                  <a:tcPr marL="9525" marR="9525" marT="9525" marB="0" anchor="b">
                    <a:solidFill>
                      <a:srgbClr val="00B050"/>
                    </a:solidFill>
                  </a:tcPr>
                </a:tc>
                <a:tc>
                  <a:txBody>
                    <a:bodyPr/>
                    <a:lstStyle/>
                    <a:p>
                      <a:pPr algn="r" fontAlgn="b"/>
                      <a:r>
                        <a:rPr lang="en-US" sz="2000" u="none" strike="noStrike" dirty="0">
                          <a:effectLst/>
                        </a:rPr>
                        <a:t>72</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3655227782"/>
                  </a:ext>
                </a:extLst>
              </a:tr>
              <a:tr h="760639">
                <a:tc>
                  <a:txBody>
                    <a:bodyPr/>
                    <a:lstStyle/>
                    <a:p>
                      <a:pPr algn="l" fontAlgn="b"/>
                      <a:r>
                        <a:rPr lang="en-US" sz="2000" u="none" strike="noStrike" dirty="0">
                          <a:effectLst/>
                        </a:rPr>
                        <a:t>OBESIDAD</a:t>
                      </a:r>
                      <a:endParaRPr lang="en-US" sz="2000" b="0" i="0" u="none" strike="noStrike" dirty="0">
                        <a:effectLst/>
                        <a:latin typeface="Calibri" panose="020F0502020204030204" pitchFamily="34" charset="0"/>
                      </a:endParaRPr>
                    </a:p>
                  </a:txBody>
                  <a:tcPr marL="9525" marR="9525" marT="9525" marB="0" anchor="b">
                    <a:solidFill>
                      <a:srgbClr val="00B050"/>
                    </a:solidFill>
                  </a:tcPr>
                </a:tc>
                <a:tc>
                  <a:txBody>
                    <a:bodyPr/>
                    <a:lstStyle/>
                    <a:p>
                      <a:pPr algn="r" fontAlgn="b"/>
                      <a:r>
                        <a:rPr lang="en-US" sz="2000" u="none" strike="noStrike" dirty="0">
                          <a:effectLst/>
                        </a:rPr>
                        <a:t>29</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2006936472"/>
                  </a:ext>
                </a:extLst>
              </a:tr>
            </a:tbl>
          </a:graphicData>
        </a:graphic>
      </p:graphicFrame>
      <p:graphicFrame>
        <p:nvGraphicFramePr>
          <p:cNvPr id="6" name="Tabla 5"/>
          <p:cNvGraphicFramePr>
            <a:graphicFrameLocks noGrp="1"/>
          </p:cNvGraphicFramePr>
          <p:nvPr>
            <p:extLst>
              <p:ext uri="{D42A27DB-BD31-4B8C-83A1-F6EECF244321}">
                <p14:modId xmlns:p14="http://schemas.microsoft.com/office/powerpoint/2010/main" val="592402937"/>
              </p:ext>
            </p:extLst>
          </p:nvPr>
        </p:nvGraphicFramePr>
        <p:xfrm>
          <a:off x="2719454" y="3634189"/>
          <a:ext cx="4987454" cy="4331610"/>
        </p:xfrm>
        <a:graphic>
          <a:graphicData uri="http://schemas.openxmlformats.org/drawingml/2006/table">
            <a:tbl>
              <a:tblPr>
                <a:tableStyleId>{5C22544A-7EE6-4342-B048-85BDC9FD1C3A}</a:tableStyleId>
              </a:tblPr>
              <a:tblGrid>
                <a:gridCol w="2022617">
                  <a:extLst>
                    <a:ext uri="{9D8B030D-6E8A-4147-A177-3AD203B41FA5}">
                      <a16:colId xmlns:a16="http://schemas.microsoft.com/office/drawing/2014/main" val="35685268"/>
                    </a:ext>
                  </a:extLst>
                </a:gridCol>
                <a:gridCol w="2964837">
                  <a:extLst>
                    <a:ext uri="{9D8B030D-6E8A-4147-A177-3AD203B41FA5}">
                      <a16:colId xmlns:a16="http://schemas.microsoft.com/office/drawing/2014/main" val="688261647"/>
                    </a:ext>
                  </a:extLst>
                </a:gridCol>
              </a:tblGrid>
              <a:tr h="866322">
                <a:tc>
                  <a:txBody>
                    <a:bodyPr/>
                    <a:lstStyle/>
                    <a:p>
                      <a:pPr algn="l" fontAlgn="b"/>
                      <a:r>
                        <a:rPr lang="en-US" sz="2000" u="none" strike="noStrike" dirty="0">
                          <a:effectLst/>
                        </a:rPr>
                        <a:t>PRIMERA TOMA</a:t>
                      </a:r>
                      <a:endParaRPr lang="en-US" sz="2000" b="0" i="0" u="none" strike="noStrike" dirty="0">
                        <a:effectLst/>
                        <a:latin typeface="Calibri" panose="020F0502020204030204" pitchFamily="34" charset="0"/>
                      </a:endParaRPr>
                    </a:p>
                  </a:txBody>
                  <a:tcPr marL="9525" marR="9525" marT="9525" marB="0" anchor="b">
                    <a:solidFill>
                      <a:srgbClr val="00B050"/>
                    </a:solidFill>
                  </a:tcPr>
                </a:tc>
                <a:tc>
                  <a:txBody>
                    <a:bodyPr/>
                    <a:lstStyle/>
                    <a:p>
                      <a:pPr algn="l" fontAlgn="b"/>
                      <a:r>
                        <a:rPr lang="en-US" sz="2000" u="none" strike="noStrike" dirty="0">
                          <a:effectLst/>
                        </a:rPr>
                        <a:t>PARTICIPANTES 890</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184928540"/>
                  </a:ext>
                </a:extLst>
              </a:tr>
              <a:tr h="866322">
                <a:tc>
                  <a:txBody>
                    <a:bodyPr/>
                    <a:lstStyle/>
                    <a:p>
                      <a:pPr algn="l" rtl="0" fontAlgn="ctr"/>
                      <a:r>
                        <a:rPr lang="en-US" sz="2000" u="none" strike="noStrike" dirty="0">
                          <a:effectLst/>
                        </a:rPr>
                        <a:t>NORMAL O EHUTROFICO</a:t>
                      </a:r>
                      <a:endParaRPr lang="en-US" sz="2000" b="1" i="0" u="none" strike="noStrike" dirty="0">
                        <a:solidFill>
                          <a:srgbClr val="2A2E3A"/>
                        </a:solidFill>
                        <a:effectLst/>
                        <a:latin typeface="Montserrat" panose="020B0604020202020204" charset="0"/>
                      </a:endParaRPr>
                    </a:p>
                  </a:txBody>
                  <a:tcPr marL="9525" marR="9525" marT="9525" marB="0" anchor="ctr">
                    <a:solidFill>
                      <a:srgbClr val="00B050"/>
                    </a:solidFill>
                  </a:tcPr>
                </a:tc>
                <a:tc>
                  <a:txBody>
                    <a:bodyPr/>
                    <a:lstStyle/>
                    <a:p>
                      <a:pPr algn="r" fontAlgn="b"/>
                      <a:r>
                        <a:rPr lang="en-US" sz="2000" u="none" strike="noStrike" dirty="0">
                          <a:effectLst/>
                        </a:rPr>
                        <a:t>772</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4256150160"/>
                  </a:ext>
                </a:extLst>
              </a:tr>
              <a:tr h="866322">
                <a:tc>
                  <a:txBody>
                    <a:bodyPr/>
                    <a:lstStyle/>
                    <a:p>
                      <a:pPr algn="l" fontAlgn="b"/>
                      <a:r>
                        <a:rPr lang="en-US" sz="2000" u="none" strike="noStrike">
                          <a:effectLst/>
                        </a:rPr>
                        <a:t>RIESGO DE DESNUTRICIÓN</a:t>
                      </a:r>
                      <a:endParaRPr lang="en-US" sz="2000" b="0" i="0" u="none" strike="noStrike">
                        <a:effectLst/>
                        <a:latin typeface="Calibri" panose="020F0502020204030204" pitchFamily="34" charset="0"/>
                      </a:endParaRPr>
                    </a:p>
                  </a:txBody>
                  <a:tcPr marL="9525" marR="9525" marT="9525" marB="0" anchor="b">
                    <a:solidFill>
                      <a:srgbClr val="00B050"/>
                    </a:solidFill>
                  </a:tcPr>
                </a:tc>
                <a:tc>
                  <a:txBody>
                    <a:bodyPr/>
                    <a:lstStyle/>
                    <a:p>
                      <a:pPr algn="r" fontAlgn="b"/>
                      <a:r>
                        <a:rPr lang="en-US" sz="2000" u="none" strike="noStrike" dirty="0">
                          <a:effectLst/>
                        </a:rPr>
                        <a:t>20</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3786405903"/>
                  </a:ext>
                </a:extLst>
              </a:tr>
              <a:tr h="866322">
                <a:tc>
                  <a:txBody>
                    <a:bodyPr/>
                    <a:lstStyle/>
                    <a:p>
                      <a:pPr algn="l" fontAlgn="b"/>
                      <a:r>
                        <a:rPr lang="en-US" sz="2000" u="none" strike="noStrike">
                          <a:effectLst/>
                        </a:rPr>
                        <a:t>SOBREPESO</a:t>
                      </a:r>
                      <a:endParaRPr lang="en-US" sz="2000" b="0" i="0" u="none" strike="noStrike">
                        <a:effectLst/>
                        <a:latin typeface="Calibri" panose="020F0502020204030204" pitchFamily="34" charset="0"/>
                      </a:endParaRPr>
                    </a:p>
                  </a:txBody>
                  <a:tcPr marL="9525" marR="9525" marT="9525" marB="0" anchor="b">
                    <a:solidFill>
                      <a:srgbClr val="00B050"/>
                    </a:solidFill>
                  </a:tcPr>
                </a:tc>
                <a:tc>
                  <a:txBody>
                    <a:bodyPr/>
                    <a:lstStyle/>
                    <a:p>
                      <a:pPr algn="r" fontAlgn="b"/>
                      <a:r>
                        <a:rPr lang="en-US" sz="2000" u="none" strike="noStrike" dirty="0">
                          <a:effectLst/>
                        </a:rPr>
                        <a:t>82</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2292488685"/>
                  </a:ext>
                </a:extLst>
              </a:tr>
              <a:tr h="866322">
                <a:tc>
                  <a:txBody>
                    <a:bodyPr/>
                    <a:lstStyle/>
                    <a:p>
                      <a:pPr algn="l" fontAlgn="b"/>
                      <a:r>
                        <a:rPr lang="en-US" sz="2000" u="none" strike="noStrike" dirty="0">
                          <a:effectLst/>
                        </a:rPr>
                        <a:t>OBESIDAD</a:t>
                      </a:r>
                      <a:endParaRPr lang="en-US" sz="2000" b="0" i="0" u="none" strike="noStrike" dirty="0">
                        <a:effectLst/>
                        <a:latin typeface="Calibri" panose="020F0502020204030204" pitchFamily="34" charset="0"/>
                      </a:endParaRPr>
                    </a:p>
                  </a:txBody>
                  <a:tcPr marL="9525" marR="9525" marT="9525" marB="0" anchor="b">
                    <a:solidFill>
                      <a:srgbClr val="00B050"/>
                    </a:solidFill>
                  </a:tcPr>
                </a:tc>
                <a:tc>
                  <a:txBody>
                    <a:bodyPr/>
                    <a:lstStyle/>
                    <a:p>
                      <a:pPr algn="r" fontAlgn="b"/>
                      <a:r>
                        <a:rPr lang="en-US" sz="2000" u="none" strike="noStrike" dirty="0">
                          <a:effectLst/>
                        </a:rPr>
                        <a:t>16</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1346308262"/>
                  </a:ext>
                </a:extLst>
              </a:tr>
            </a:tbl>
          </a:graphicData>
        </a:graphic>
      </p:graphicFrame>
      <p:sp>
        <p:nvSpPr>
          <p:cNvPr id="8" name="Freeform 9">
            <a:extLst>
              <a:ext uri="{FF2B5EF4-FFF2-40B4-BE49-F238E27FC236}">
                <a16:creationId xmlns:a16="http://schemas.microsoft.com/office/drawing/2014/main" id="{096FA9D6-7192-D8E0-7580-F9C3A6808075}"/>
              </a:ext>
            </a:extLst>
          </p:cNvPr>
          <p:cNvSpPr/>
          <p:nvPr/>
        </p:nvSpPr>
        <p:spPr>
          <a:xfrm>
            <a:off x="609600" y="8007047"/>
            <a:ext cx="14745017" cy="1708454"/>
          </a:xfrm>
          <a:custGeom>
            <a:avLst/>
            <a:gdLst/>
            <a:ahLst/>
            <a:cxnLst/>
            <a:rect l="l" t="t" r="r" b="b"/>
            <a:pathLst>
              <a:path w="812800" h="135928">
                <a:moveTo>
                  <a:pt x="67964" y="0"/>
                </a:moveTo>
                <a:lnTo>
                  <a:pt x="744836" y="0"/>
                </a:lnTo>
                <a:cubicBezTo>
                  <a:pt x="782371" y="0"/>
                  <a:pt x="812800" y="30429"/>
                  <a:pt x="812800" y="67964"/>
                </a:cubicBezTo>
                <a:lnTo>
                  <a:pt x="812800" y="67964"/>
                </a:lnTo>
                <a:cubicBezTo>
                  <a:pt x="812800" y="85989"/>
                  <a:pt x="805640" y="103276"/>
                  <a:pt x="792894" y="116022"/>
                </a:cubicBezTo>
                <a:cubicBezTo>
                  <a:pt x="780148" y="128768"/>
                  <a:pt x="762861" y="135928"/>
                  <a:pt x="744836" y="135928"/>
                </a:cubicBezTo>
                <a:lnTo>
                  <a:pt x="67964" y="135928"/>
                </a:lnTo>
                <a:cubicBezTo>
                  <a:pt x="30429" y="135928"/>
                  <a:pt x="0" y="105500"/>
                  <a:pt x="0" y="67964"/>
                </a:cubicBezTo>
                <a:lnTo>
                  <a:pt x="0" y="67964"/>
                </a:lnTo>
                <a:cubicBezTo>
                  <a:pt x="0" y="30429"/>
                  <a:pt x="30429" y="0"/>
                  <a:pt x="67964" y="0"/>
                </a:cubicBezTo>
                <a:close/>
              </a:path>
            </a:pathLst>
          </a:custGeom>
          <a:gradFill rotWithShape="1">
            <a:gsLst>
              <a:gs pos="0">
                <a:srgbClr val="052A47">
                  <a:alpha val="100000"/>
                </a:srgbClr>
              </a:gs>
              <a:gs pos="50000">
                <a:srgbClr val="052A47">
                  <a:alpha val="100000"/>
                </a:srgbClr>
              </a:gs>
              <a:gs pos="100000">
                <a:srgbClr val="477596">
                  <a:alpha val="100000"/>
                </a:srgbClr>
              </a:gs>
            </a:gsLst>
            <a:lin ang="5400000"/>
          </a:gradFill>
          <a:ln cap="rnd">
            <a:noFill/>
            <a:prstDash val="solid"/>
            <a:round/>
          </a:ln>
        </p:spPr>
        <p:txBody>
          <a:bodyPr/>
          <a:lstStyle/>
          <a:p>
            <a:r>
              <a:rPr lang="es-ES" sz="3200" dirty="0">
                <a:solidFill>
                  <a:schemeClr val="bg1"/>
                </a:solidFill>
              </a:rPr>
              <a:t>      SE PUEDE EVIDENCIAR QUE DURANTE EL PROCESO SE RECUPERARON 5 ÑINOS</a:t>
            </a:r>
          </a:p>
          <a:p>
            <a:r>
              <a:rPr lang="es-ES" sz="3200" dirty="0">
                <a:solidFill>
                  <a:schemeClr val="bg1"/>
                </a:solidFill>
              </a:rPr>
              <a:t>  DEL DIAGNOSTICO DE RIESGO DE DESNUTRICIÓN DE IGUAL FORMA SEGUIMOS FORTALECIENDO HABITOS SALUDABLES EN EL HOGAR Y EN LOS ENCUENTROS</a:t>
            </a:r>
            <a:endParaRPr lang="es-CO" sz="3200" dirty="0">
              <a:solidFill>
                <a:schemeClr val="bg1"/>
              </a:solidFill>
            </a:endParaRPr>
          </a:p>
        </p:txBody>
      </p:sp>
      <p:sp>
        <p:nvSpPr>
          <p:cNvPr id="24" name="Rectángulo 23"/>
          <p:cNvSpPr/>
          <p:nvPr/>
        </p:nvSpPr>
        <p:spPr>
          <a:xfrm>
            <a:off x="3505200" y="369751"/>
            <a:ext cx="4532010" cy="461665"/>
          </a:xfrm>
          <a:prstGeom prst="rect">
            <a:avLst/>
          </a:prstGeom>
        </p:spPr>
        <p:txBody>
          <a:bodyPr wrap="none">
            <a:spAutoFit/>
          </a:bodyPr>
          <a:lstStyle/>
          <a:p>
            <a:pPr algn="just"/>
            <a:r>
              <a:rPr lang="es-MX" sz="2400" dirty="0">
                <a:solidFill>
                  <a:schemeClr val="bg1"/>
                </a:solidFill>
                <a:latin typeface="Montserrat Bold" panose="00000800000000000000" charset="0"/>
              </a:rPr>
              <a:t>5. Seguimiento nutricional </a:t>
            </a:r>
            <a:endParaRPr lang="es-ES" sz="3200" dirty="0">
              <a:solidFill>
                <a:schemeClr val="bg1"/>
              </a:solidFill>
              <a:latin typeface="Montserrat" panose="00000500000000000000" pitchFamily="2"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3665143" y="993091"/>
            <a:ext cx="10051600" cy="1436291"/>
          </a:xfrm>
          <a:prstGeom prst="rect">
            <a:avLst/>
          </a:prstGeom>
        </p:spPr>
        <p:txBody>
          <a:bodyPr wrap="square" lIns="0" tIns="0" rIns="0" bIns="0" rtlCol="0" anchor="t">
            <a:spAutoFit/>
          </a:bodyPr>
          <a:lstStyle/>
          <a:p>
            <a:pPr marL="0" lvl="0" indent="0" algn="l">
              <a:lnSpc>
                <a:spcPts val="5613"/>
              </a:lnSpc>
              <a:spcBef>
                <a:spcPct val="0"/>
              </a:spcBef>
            </a:pPr>
            <a:r>
              <a:rPr lang="en-US" sz="4678" b="1" spc="168" dirty="0">
                <a:solidFill>
                  <a:srgbClr val="2A2E3A"/>
                </a:solidFill>
                <a:latin typeface="Montserrat Bold"/>
                <a:ea typeface="Montserrat Bold"/>
                <a:cs typeface="Montserrat Bold"/>
                <a:sym typeface="Montserrat Bold"/>
              </a:rPr>
              <a:t>GRAFICA COMPARATIVA PRIMERA Y SEGUNDA TOMA </a:t>
            </a:r>
          </a:p>
        </p:txBody>
      </p:sp>
      <p:sp>
        <p:nvSpPr>
          <p:cNvPr id="25" name="Freeform 25"/>
          <p:cNvSpPr/>
          <p:nvPr/>
        </p:nvSpPr>
        <p:spPr>
          <a:xfrm>
            <a:off x="8836167" y="3515101"/>
            <a:ext cx="780726" cy="978130"/>
          </a:xfrm>
          <a:custGeom>
            <a:avLst/>
            <a:gdLst/>
            <a:ahLst/>
            <a:cxnLst/>
            <a:rect l="l" t="t" r="r" b="b"/>
            <a:pathLst>
              <a:path w="780726" h="978130">
                <a:moveTo>
                  <a:pt x="0" y="0"/>
                </a:moveTo>
                <a:lnTo>
                  <a:pt x="780726" y="0"/>
                </a:lnTo>
                <a:lnTo>
                  <a:pt x="780726" y="978130"/>
                </a:lnTo>
                <a:lnTo>
                  <a:pt x="0" y="97813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s-CO"/>
          </a:p>
        </p:txBody>
      </p:sp>
      <p:sp>
        <p:nvSpPr>
          <p:cNvPr id="27" name="Freeform 27"/>
          <p:cNvSpPr/>
          <p:nvPr/>
        </p:nvSpPr>
        <p:spPr>
          <a:xfrm>
            <a:off x="2327223" y="3644667"/>
            <a:ext cx="876828" cy="718999"/>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s-CO"/>
          </a:p>
        </p:txBody>
      </p:sp>
      <p:grpSp>
        <p:nvGrpSpPr>
          <p:cNvPr id="29" name="Group 29"/>
          <p:cNvGrpSpPr/>
          <p:nvPr/>
        </p:nvGrpSpPr>
        <p:grpSpPr>
          <a:xfrm>
            <a:off x="-1190934" y="-2057400"/>
            <a:ext cx="19917660" cy="3086100"/>
            <a:chOff x="0" y="0"/>
            <a:chExt cx="5245803" cy="812800"/>
          </a:xfrm>
        </p:grpSpPr>
        <p:sp>
          <p:nvSpPr>
            <p:cNvPr id="30" name="Freeform 30"/>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31" name="TextBox 31"/>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2" name="Group 42"/>
          <p:cNvGrpSpPr/>
          <p:nvPr/>
        </p:nvGrpSpPr>
        <p:grpSpPr>
          <a:xfrm>
            <a:off x="-520028" y="9258300"/>
            <a:ext cx="19917660" cy="3086100"/>
            <a:chOff x="0" y="0"/>
            <a:chExt cx="5245803" cy="812800"/>
          </a:xfrm>
        </p:grpSpPr>
        <p:sp>
          <p:nvSpPr>
            <p:cNvPr id="43" name="Freeform 43"/>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44" name="TextBox 44"/>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5" name="Group 45"/>
          <p:cNvGrpSpPr/>
          <p:nvPr/>
        </p:nvGrpSpPr>
        <p:grpSpPr>
          <a:xfrm rot="-10800000">
            <a:off x="13716743" y="8698748"/>
            <a:ext cx="6449593" cy="3224796"/>
            <a:chOff x="0" y="0"/>
            <a:chExt cx="812800" cy="406400"/>
          </a:xfrm>
        </p:grpSpPr>
        <p:sp>
          <p:nvSpPr>
            <p:cNvPr id="46" name="Freeform 46"/>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47" name="TextBox 47"/>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48" name="Group 48"/>
          <p:cNvGrpSpPr/>
          <p:nvPr/>
        </p:nvGrpSpPr>
        <p:grpSpPr>
          <a:xfrm>
            <a:off x="-2733509" y="-1612398"/>
            <a:ext cx="6449593" cy="3224796"/>
            <a:chOff x="0" y="0"/>
            <a:chExt cx="812800" cy="406400"/>
          </a:xfrm>
        </p:grpSpPr>
        <p:sp>
          <p:nvSpPr>
            <p:cNvPr id="49" name="Freeform 49"/>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50" name="TextBox 50"/>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54" name="Freeform 9">
            <a:extLst>
              <a:ext uri="{FF2B5EF4-FFF2-40B4-BE49-F238E27FC236}">
                <a16:creationId xmlns:a16="http://schemas.microsoft.com/office/drawing/2014/main" id="{43CA8B72-D388-D6F5-0454-09FEDA8C0784}"/>
              </a:ext>
            </a:extLst>
          </p:cNvPr>
          <p:cNvSpPr/>
          <p:nvPr/>
        </p:nvSpPr>
        <p:spPr>
          <a:xfrm>
            <a:off x="1752600" y="2730510"/>
            <a:ext cx="4668214" cy="718999"/>
          </a:xfrm>
          <a:custGeom>
            <a:avLst/>
            <a:gdLst/>
            <a:ahLst/>
            <a:cxnLst/>
            <a:rect l="l" t="t" r="r" b="b"/>
            <a:pathLst>
              <a:path w="812800" h="135928">
                <a:moveTo>
                  <a:pt x="67964" y="0"/>
                </a:moveTo>
                <a:lnTo>
                  <a:pt x="744836" y="0"/>
                </a:lnTo>
                <a:cubicBezTo>
                  <a:pt x="782371" y="0"/>
                  <a:pt x="812800" y="30429"/>
                  <a:pt x="812800" y="67964"/>
                </a:cubicBezTo>
                <a:lnTo>
                  <a:pt x="812800" y="67964"/>
                </a:lnTo>
                <a:cubicBezTo>
                  <a:pt x="812800" y="85989"/>
                  <a:pt x="805640" y="103276"/>
                  <a:pt x="792894" y="116022"/>
                </a:cubicBezTo>
                <a:cubicBezTo>
                  <a:pt x="780148" y="128768"/>
                  <a:pt x="762861" y="135928"/>
                  <a:pt x="744836" y="135928"/>
                </a:cubicBezTo>
                <a:lnTo>
                  <a:pt x="67964" y="135928"/>
                </a:lnTo>
                <a:cubicBezTo>
                  <a:pt x="30429" y="135928"/>
                  <a:pt x="0" y="105500"/>
                  <a:pt x="0" y="67964"/>
                </a:cubicBezTo>
                <a:lnTo>
                  <a:pt x="0" y="67964"/>
                </a:lnTo>
                <a:cubicBezTo>
                  <a:pt x="0" y="30429"/>
                  <a:pt x="30429" y="0"/>
                  <a:pt x="67964" y="0"/>
                </a:cubicBezTo>
                <a:close/>
              </a:path>
            </a:pathLst>
          </a:custGeom>
          <a:gradFill rotWithShape="1">
            <a:gsLst>
              <a:gs pos="0">
                <a:srgbClr val="052A47">
                  <a:alpha val="100000"/>
                </a:srgbClr>
              </a:gs>
              <a:gs pos="50000">
                <a:srgbClr val="052A47">
                  <a:alpha val="100000"/>
                </a:srgbClr>
              </a:gs>
              <a:gs pos="100000">
                <a:srgbClr val="477596">
                  <a:alpha val="100000"/>
                </a:srgbClr>
              </a:gs>
            </a:gsLst>
            <a:lin ang="5400000"/>
          </a:gradFill>
          <a:ln cap="rnd">
            <a:noFill/>
            <a:prstDash val="solid"/>
            <a:round/>
          </a:ln>
        </p:spPr>
        <p:txBody>
          <a:bodyPr/>
          <a:lstStyle/>
          <a:p>
            <a:pPr algn="ctr"/>
            <a:r>
              <a:rPr lang="es-ES" sz="3200" dirty="0">
                <a:solidFill>
                  <a:schemeClr val="bg1"/>
                </a:solidFill>
              </a:rPr>
              <a:t>PRIMERA TOMA  </a:t>
            </a:r>
            <a:endParaRPr lang="es-CO" sz="3200" dirty="0">
              <a:solidFill>
                <a:schemeClr val="bg1"/>
              </a:solidFill>
            </a:endParaRPr>
          </a:p>
        </p:txBody>
      </p:sp>
      <p:pic>
        <p:nvPicPr>
          <p:cNvPr id="18" name="Imagen 17">
            <a:extLst>
              <a:ext uri="{FF2B5EF4-FFF2-40B4-BE49-F238E27FC236}">
                <a16:creationId xmlns:a16="http://schemas.microsoft.com/office/drawing/2014/main" id="{046FCB3F-C265-4FA5-B2A5-6969080C352A}"/>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996763" y="6034840"/>
            <a:ext cx="2291237" cy="2286002"/>
          </a:xfrm>
          <a:prstGeom prst="rect">
            <a:avLst/>
          </a:prstGeom>
          <a:noFill/>
          <a:ln>
            <a:noFill/>
          </a:ln>
        </p:spPr>
      </p:pic>
      <p:sp>
        <p:nvSpPr>
          <p:cNvPr id="4" name="Freeform 9">
            <a:extLst>
              <a:ext uri="{FF2B5EF4-FFF2-40B4-BE49-F238E27FC236}">
                <a16:creationId xmlns:a16="http://schemas.microsoft.com/office/drawing/2014/main" id="{7203D5B4-DFCF-57D8-7D03-FB38CE4C83B7}"/>
              </a:ext>
            </a:extLst>
          </p:cNvPr>
          <p:cNvSpPr/>
          <p:nvPr/>
        </p:nvSpPr>
        <p:spPr>
          <a:xfrm>
            <a:off x="9438802" y="2736714"/>
            <a:ext cx="3962400" cy="718999"/>
          </a:xfrm>
          <a:custGeom>
            <a:avLst/>
            <a:gdLst/>
            <a:ahLst/>
            <a:cxnLst/>
            <a:rect l="l" t="t" r="r" b="b"/>
            <a:pathLst>
              <a:path w="812800" h="135928">
                <a:moveTo>
                  <a:pt x="67964" y="0"/>
                </a:moveTo>
                <a:lnTo>
                  <a:pt x="744836" y="0"/>
                </a:lnTo>
                <a:cubicBezTo>
                  <a:pt x="782371" y="0"/>
                  <a:pt x="812800" y="30429"/>
                  <a:pt x="812800" y="67964"/>
                </a:cubicBezTo>
                <a:lnTo>
                  <a:pt x="812800" y="67964"/>
                </a:lnTo>
                <a:cubicBezTo>
                  <a:pt x="812800" y="85989"/>
                  <a:pt x="805640" y="103276"/>
                  <a:pt x="792894" y="116022"/>
                </a:cubicBezTo>
                <a:cubicBezTo>
                  <a:pt x="780148" y="128768"/>
                  <a:pt x="762861" y="135928"/>
                  <a:pt x="744836" y="135928"/>
                </a:cubicBezTo>
                <a:lnTo>
                  <a:pt x="67964" y="135928"/>
                </a:lnTo>
                <a:cubicBezTo>
                  <a:pt x="30429" y="135928"/>
                  <a:pt x="0" y="105500"/>
                  <a:pt x="0" y="67964"/>
                </a:cubicBezTo>
                <a:lnTo>
                  <a:pt x="0" y="67964"/>
                </a:lnTo>
                <a:cubicBezTo>
                  <a:pt x="0" y="30429"/>
                  <a:pt x="30429" y="0"/>
                  <a:pt x="67964" y="0"/>
                </a:cubicBezTo>
                <a:close/>
              </a:path>
            </a:pathLst>
          </a:custGeom>
          <a:gradFill rotWithShape="1">
            <a:gsLst>
              <a:gs pos="0">
                <a:srgbClr val="052A47">
                  <a:alpha val="100000"/>
                </a:srgbClr>
              </a:gs>
              <a:gs pos="50000">
                <a:srgbClr val="052A47">
                  <a:alpha val="100000"/>
                </a:srgbClr>
              </a:gs>
              <a:gs pos="100000">
                <a:srgbClr val="477596">
                  <a:alpha val="100000"/>
                </a:srgbClr>
              </a:gs>
            </a:gsLst>
            <a:lin ang="5400000"/>
          </a:gradFill>
          <a:ln cap="rnd">
            <a:noFill/>
            <a:prstDash val="solid"/>
            <a:round/>
          </a:ln>
        </p:spPr>
        <p:txBody>
          <a:bodyPr/>
          <a:lstStyle/>
          <a:p>
            <a:pPr algn="ctr"/>
            <a:r>
              <a:rPr lang="es-ES" sz="3200" dirty="0">
                <a:solidFill>
                  <a:schemeClr val="bg1"/>
                </a:solidFill>
              </a:rPr>
              <a:t>SEGUNDA TOMA  </a:t>
            </a:r>
            <a:endParaRPr lang="es-CO" sz="3200" dirty="0">
              <a:solidFill>
                <a:schemeClr val="bg1"/>
              </a:solidFill>
            </a:endParaRPr>
          </a:p>
        </p:txBody>
      </p:sp>
      <p:graphicFrame>
        <p:nvGraphicFramePr>
          <p:cNvPr id="21" name="Gráfico 20"/>
          <p:cNvGraphicFramePr>
            <a:graphicFrameLocks/>
          </p:cNvGraphicFramePr>
          <p:nvPr>
            <p:extLst>
              <p:ext uri="{D42A27DB-BD31-4B8C-83A1-F6EECF244321}">
                <p14:modId xmlns:p14="http://schemas.microsoft.com/office/powerpoint/2010/main" val="1793356370"/>
              </p:ext>
            </p:extLst>
          </p:nvPr>
        </p:nvGraphicFramePr>
        <p:xfrm>
          <a:off x="1447800" y="3577477"/>
          <a:ext cx="5794540" cy="4302651"/>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2" name="Gráfico 21"/>
          <p:cNvGraphicFramePr>
            <a:graphicFrameLocks/>
          </p:cNvGraphicFramePr>
          <p:nvPr>
            <p:extLst>
              <p:ext uri="{D42A27DB-BD31-4B8C-83A1-F6EECF244321}">
                <p14:modId xmlns:p14="http://schemas.microsoft.com/office/powerpoint/2010/main" val="4052552248"/>
              </p:ext>
            </p:extLst>
          </p:nvPr>
        </p:nvGraphicFramePr>
        <p:xfrm>
          <a:off x="7848600" y="3577477"/>
          <a:ext cx="7924799" cy="4351902"/>
        </p:xfrm>
        <a:graphic>
          <a:graphicData uri="http://schemas.openxmlformats.org/drawingml/2006/chart">
            <c:chart xmlns:c="http://schemas.openxmlformats.org/drawingml/2006/chart" xmlns:r="http://schemas.openxmlformats.org/officeDocument/2006/relationships" r:id="rId8"/>
          </a:graphicData>
        </a:graphic>
      </p:graphicFrame>
      <p:sp>
        <p:nvSpPr>
          <p:cNvPr id="23" name="Rectángulo 22"/>
          <p:cNvSpPr/>
          <p:nvPr/>
        </p:nvSpPr>
        <p:spPr>
          <a:xfrm>
            <a:off x="3505200" y="369751"/>
            <a:ext cx="4532010" cy="461665"/>
          </a:xfrm>
          <a:prstGeom prst="rect">
            <a:avLst/>
          </a:prstGeom>
        </p:spPr>
        <p:txBody>
          <a:bodyPr wrap="none">
            <a:spAutoFit/>
          </a:bodyPr>
          <a:lstStyle/>
          <a:p>
            <a:pPr algn="just"/>
            <a:r>
              <a:rPr lang="es-MX" sz="2400" dirty="0">
                <a:solidFill>
                  <a:schemeClr val="bg1"/>
                </a:solidFill>
                <a:latin typeface="Montserrat Bold" panose="00000800000000000000" charset="0"/>
              </a:rPr>
              <a:t>5. Seguimiento nutricional </a:t>
            </a:r>
            <a:endParaRPr lang="es-ES" sz="3200" dirty="0">
              <a:solidFill>
                <a:schemeClr val="bg1"/>
              </a:solidFill>
              <a:latin typeface="Montserrat" panose="00000500000000000000" pitchFamily="2" charset="0"/>
            </a:endParaRPr>
          </a:p>
        </p:txBody>
      </p:sp>
    </p:spTree>
    <p:extLst>
      <p:ext uri="{BB962C8B-B14F-4D97-AF65-F5344CB8AC3E}">
        <p14:creationId xmlns:p14="http://schemas.microsoft.com/office/powerpoint/2010/main" val="31382716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A18C48-83AE-C717-3A53-AFC3B0B3E543}"/>
            </a:ext>
          </a:extLst>
        </p:cNvPr>
        <p:cNvGrpSpPr/>
        <p:nvPr/>
      </p:nvGrpSpPr>
      <p:grpSpPr>
        <a:xfrm>
          <a:off x="0" y="0"/>
          <a:ext cx="0" cy="0"/>
          <a:chOff x="0" y="0"/>
          <a:chExt cx="0" cy="0"/>
        </a:xfrm>
      </p:grpSpPr>
      <p:sp>
        <p:nvSpPr>
          <p:cNvPr id="5" name="TextBox 5">
            <a:extLst>
              <a:ext uri="{FF2B5EF4-FFF2-40B4-BE49-F238E27FC236}">
                <a16:creationId xmlns:a16="http://schemas.microsoft.com/office/drawing/2014/main" id="{25352BF5-7636-B55F-EF2C-E17053570031}"/>
              </a:ext>
            </a:extLst>
          </p:cNvPr>
          <p:cNvSpPr txBox="1"/>
          <p:nvPr/>
        </p:nvSpPr>
        <p:spPr>
          <a:xfrm>
            <a:off x="1066800" y="3289760"/>
            <a:ext cx="4800600" cy="486223"/>
          </a:xfrm>
          <a:prstGeom prst="rect">
            <a:avLst/>
          </a:prstGeom>
        </p:spPr>
        <p:txBody>
          <a:bodyPr wrap="square" lIns="0" tIns="0" rIns="0" bIns="0" rtlCol="0" anchor="t">
            <a:spAutoFit/>
          </a:bodyPr>
          <a:lstStyle/>
          <a:p>
            <a:pPr marL="0" lvl="0" indent="0" algn="l">
              <a:lnSpc>
                <a:spcPts val="4059"/>
              </a:lnSpc>
              <a:spcBef>
                <a:spcPct val="0"/>
              </a:spcBef>
            </a:pPr>
            <a:r>
              <a:rPr lang="en-US" sz="2800" b="1" u="none" strike="noStrike" spc="130" dirty="0">
                <a:solidFill>
                  <a:srgbClr val="2A2E3A"/>
                </a:solidFill>
                <a:latin typeface="Montserrat Bold" panose="020B0604020202020204" charset="0"/>
                <a:ea typeface="Montserrat"/>
                <a:cs typeface="Montserrat"/>
                <a:sym typeface="Montserrat"/>
              </a:rPr>
              <a:t>SEPTIEMBRE</a:t>
            </a:r>
          </a:p>
        </p:txBody>
      </p:sp>
      <p:sp>
        <p:nvSpPr>
          <p:cNvPr id="6" name="TextBox 6">
            <a:extLst>
              <a:ext uri="{FF2B5EF4-FFF2-40B4-BE49-F238E27FC236}">
                <a16:creationId xmlns:a16="http://schemas.microsoft.com/office/drawing/2014/main" id="{FEA8245F-7D61-DF64-0729-4D9740808557}"/>
              </a:ext>
            </a:extLst>
          </p:cNvPr>
          <p:cNvSpPr txBox="1"/>
          <p:nvPr/>
        </p:nvSpPr>
        <p:spPr>
          <a:xfrm>
            <a:off x="2128011" y="827608"/>
            <a:ext cx="12675628" cy="2131930"/>
          </a:xfrm>
          <a:prstGeom prst="rect">
            <a:avLst/>
          </a:prstGeom>
        </p:spPr>
        <p:txBody>
          <a:bodyPr wrap="square" lIns="0" tIns="0" rIns="0" bIns="0" rtlCol="0" anchor="t">
            <a:spAutoFit/>
          </a:bodyPr>
          <a:lstStyle/>
          <a:p>
            <a:pPr marL="0" lvl="0" indent="0" algn="l">
              <a:lnSpc>
                <a:spcPts val="8496"/>
              </a:lnSpc>
              <a:spcBef>
                <a:spcPct val="0"/>
              </a:spcBef>
            </a:pPr>
            <a:r>
              <a:rPr lang="en-US" sz="7080" b="1" spc="254" dirty="0">
                <a:solidFill>
                  <a:srgbClr val="2A2E3A"/>
                </a:solidFill>
                <a:latin typeface="Montserrat Bold"/>
                <a:ea typeface="Montserrat Bold"/>
                <a:cs typeface="Montserrat Bold"/>
                <a:sym typeface="Montserrat Bold"/>
              </a:rPr>
              <a:t>TERCERA TOMA ANTROPOMETRICA</a:t>
            </a:r>
          </a:p>
        </p:txBody>
      </p:sp>
      <p:grpSp>
        <p:nvGrpSpPr>
          <p:cNvPr id="10" name="Group 10">
            <a:extLst>
              <a:ext uri="{FF2B5EF4-FFF2-40B4-BE49-F238E27FC236}">
                <a16:creationId xmlns:a16="http://schemas.microsoft.com/office/drawing/2014/main" id="{BF5C853F-3762-4B71-97FB-BC5DE292B2B6}"/>
              </a:ext>
            </a:extLst>
          </p:cNvPr>
          <p:cNvGrpSpPr/>
          <p:nvPr/>
        </p:nvGrpSpPr>
        <p:grpSpPr>
          <a:xfrm>
            <a:off x="-1371921" y="-634385"/>
            <a:ext cx="2743842" cy="5383177"/>
            <a:chOff x="0" y="0"/>
            <a:chExt cx="406400" cy="797321"/>
          </a:xfrm>
        </p:grpSpPr>
        <p:sp>
          <p:nvSpPr>
            <p:cNvPr id="11" name="Freeform 11">
              <a:extLst>
                <a:ext uri="{FF2B5EF4-FFF2-40B4-BE49-F238E27FC236}">
                  <a16:creationId xmlns:a16="http://schemas.microsoft.com/office/drawing/2014/main" id="{33E1F5D1-D385-08C5-6427-4BE99F34190E}"/>
                </a:ext>
              </a:extLst>
            </p:cNvPr>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80D12A"/>
            </a:solidFill>
            <a:ln cap="sq">
              <a:noFill/>
              <a:prstDash val="solid"/>
              <a:miter/>
            </a:ln>
          </p:spPr>
          <p:txBody>
            <a:bodyPr/>
            <a:lstStyle/>
            <a:p>
              <a:endParaRPr lang="es-CO"/>
            </a:p>
          </p:txBody>
        </p:sp>
        <p:sp>
          <p:nvSpPr>
            <p:cNvPr id="12" name="TextBox 12">
              <a:extLst>
                <a:ext uri="{FF2B5EF4-FFF2-40B4-BE49-F238E27FC236}">
                  <a16:creationId xmlns:a16="http://schemas.microsoft.com/office/drawing/2014/main" id="{2AE7CCEB-73F1-C22B-A5DD-B1E0004F48AA}"/>
                </a:ext>
              </a:extLst>
            </p:cNvPr>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23" name="Freeform 3">
            <a:extLst>
              <a:ext uri="{FF2B5EF4-FFF2-40B4-BE49-F238E27FC236}">
                <a16:creationId xmlns:a16="http://schemas.microsoft.com/office/drawing/2014/main" id="{0E0B583D-E1E6-1877-E0D0-B5B51B223C78}"/>
              </a:ext>
            </a:extLst>
          </p:cNvPr>
          <p:cNvSpPr/>
          <p:nvPr/>
        </p:nvSpPr>
        <p:spPr>
          <a:xfrm rot="-10800000">
            <a:off x="9324165" y="2635194"/>
            <a:ext cx="8937064" cy="8392764"/>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dirty="0"/>
          </a:p>
        </p:txBody>
      </p:sp>
      <p:sp>
        <p:nvSpPr>
          <p:cNvPr id="24" name="TextBox 5">
            <a:extLst>
              <a:ext uri="{FF2B5EF4-FFF2-40B4-BE49-F238E27FC236}">
                <a16:creationId xmlns:a16="http://schemas.microsoft.com/office/drawing/2014/main" id="{AA32AAD2-8FE2-8350-7725-B3EBCF4A29CD}"/>
              </a:ext>
            </a:extLst>
          </p:cNvPr>
          <p:cNvSpPr txBox="1"/>
          <p:nvPr/>
        </p:nvSpPr>
        <p:spPr>
          <a:xfrm>
            <a:off x="1000552" y="4768808"/>
            <a:ext cx="4800600" cy="1012008"/>
          </a:xfrm>
          <a:prstGeom prst="rect">
            <a:avLst/>
          </a:prstGeom>
        </p:spPr>
        <p:txBody>
          <a:bodyPr wrap="square" lIns="0" tIns="0" rIns="0" bIns="0" rtlCol="0" anchor="t">
            <a:spAutoFit/>
          </a:bodyPr>
          <a:lstStyle/>
          <a:p>
            <a:pPr marL="0" lvl="0" indent="0" algn="l">
              <a:lnSpc>
                <a:spcPts val="4059"/>
              </a:lnSpc>
              <a:spcBef>
                <a:spcPct val="0"/>
              </a:spcBef>
            </a:pPr>
            <a:r>
              <a:rPr lang="en-US" sz="2800" b="1" spc="130" dirty="0">
                <a:solidFill>
                  <a:srgbClr val="2A2E3A"/>
                </a:solidFill>
                <a:latin typeface="Montserrat Bold" panose="020B0604020202020204" charset="0"/>
                <a:ea typeface="Montserrat"/>
                <a:cs typeface="Montserrat"/>
                <a:sym typeface="Montserrat"/>
              </a:rPr>
              <a:t>NORMAL O EHUTROFICO</a:t>
            </a:r>
            <a:endParaRPr lang="en-US" sz="2800" b="1" u="none" strike="noStrike" spc="130" dirty="0">
              <a:solidFill>
                <a:srgbClr val="2A2E3A"/>
              </a:solidFill>
              <a:latin typeface="Montserrat Bold" panose="020B0604020202020204" charset="0"/>
              <a:ea typeface="Montserrat"/>
              <a:cs typeface="Montserrat"/>
              <a:sym typeface="Montserrat"/>
            </a:endParaRPr>
          </a:p>
        </p:txBody>
      </p:sp>
      <p:sp>
        <p:nvSpPr>
          <p:cNvPr id="25" name="TextBox 5">
            <a:extLst>
              <a:ext uri="{FF2B5EF4-FFF2-40B4-BE49-F238E27FC236}">
                <a16:creationId xmlns:a16="http://schemas.microsoft.com/office/drawing/2014/main" id="{58D8B76A-6876-876E-7C13-4492DC31E285}"/>
              </a:ext>
            </a:extLst>
          </p:cNvPr>
          <p:cNvSpPr txBox="1"/>
          <p:nvPr/>
        </p:nvSpPr>
        <p:spPr>
          <a:xfrm>
            <a:off x="959354" y="7954544"/>
            <a:ext cx="4800600" cy="525785"/>
          </a:xfrm>
          <a:prstGeom prst="rect">
            <a:avLst/>
          </a:prstGeom>
        </p:spPr>
        <p:txBody>
          <a:bodyPr wrap="square" lIns="0" tIns="0" rIns="0" bIns="0" rtlCol="0" anchor="t">
            <a:spAutoFit/>
          </a:bodyPr>
          <a:lstStyle/>
          <a:p>
            <a:pPr marL="0" lvl="0" indent="0" algn="l">
              <a:lnSpc>
                <a:spcPts val="4059"/>
              </a:lnSpc>
              <a:spcBef>
                <a:spcPct val="0"/>
              </a:spcBef>
            </a:pPr>
            <a:r>
              <a:rPr lang="en-US" sz="2800" b="1" spc="130" dirty="0">
                <a:solidFill>
                  <a:srgbClr val="2A2E3A"/>
                </a:solidFill>
                <a:latin typeface="Montserrat Bold" panose="020B0604020202020204" charset="0"/>
                <a:ea typeface="Montserrat"/>
                <a:cs typeface="Montserrat"/>
                <a:sym typeface="Montserrat"/>
              </a:rPr>
              <a:t>SOBREPESO</a:t>
            </a:r>
            <a:r>
              <a:rPr lang="en-US" sz="2899" b="1" spc="130" dirty="0">
                <a:solidFill>
                  <a:srgbClr val="2A2E3A"/>
                </a:solidFill>
                <a:latin typeface="Montserrat"/>
                <a:ea typeface="Montserrat"/>
                <a:cs typeface="Montserrat"/>
                <a:sym typeface="Montserrat"/>
              </a:rPr>
              <a:t> </a:t>
            </a:r>
            <a:endParaRPr lang="en-US" sz="2899" b="1" u="none" strike="noStrike" spc="130" dirty="0">
              <a:solidFill>
                <a:srgbClr val="2A2E3A"/>
              </a:solidFill>
              <a:latin typeface="Montserrat"/>
              <a:ea typeface="Montserrat"/>
              <a:cs typeface="Montserrat"/>
              <a:sym typeface="Montserrat"/>
            </a:endParaRPr>
          </a:p>
        </p:txBody>
      </p:sp>
      <p:sp>
        <p:nvSpPr>
          <p:cNvPr id="26" name="TextBox 5">
            <a:extLst>
              <a:ext uri="{FF2B5EF4-FFF2-40B4-BE49-F238E27FC236}">
                <a16:creationId xmlns:a16="http://schemas.microsoft.com/office/drawing/2014/main" id="{5D95D36A-80BE-6695-F13C-A54E74BC9A3B}"/>
              </a:ext>
            </a:extLst>
          </p:cNvPr>
          <p:cNvSpPr txBox="1"/>
          <p:nvPr/>
        </p:nvSpPr>
        <p:spPr>
          <a:xfrm>
            <a:off x="1000552" y="9108855"/>
            <a:ext cx="4800600" cy="486223"/>
          </a:xfrm>
          <a:prstGeom prst="rect">
            <a:avLst/>
          </a:prstGeom>
        </p:spPr>
        <p:txBody>
          <a:bodyPr wrap="square" lIns="0" tIns="0" rIns="0" bIns="0" rtlCol="0" anchor="t">
            <a:spAutoFit/>
          </a:bodyPr>
          <a:lstStyle/>
          <a:p>
            <a:pPr marL="0" lvl="0" indent="0" algn="l">
              <a:lnSpc>
                <a:spcPts val="4059"/>
              </a:lnSpc>
              <a:spcBef>
                <a:spcPct val="0"/>
              </a:spcBef>
            </a:pPr>
            <a:r>
              <a:rPr lang="en-US" sz="2800" b="1" spc="130" dirty="0">
                <a:solidFill>
                  <a:srgbClr val="2A2E3A"/>
                </a:solidFill>
                <a:latin typeface="Montserrat Bold" panose="020B0604020202020204" charset="0"/>
                <a:ea typeface="Montserrat"/>
                <a:cs typeface="Montserrat"/>
                <a:sym typeface="Montserrat"/>
              </a:rPr>
              <a:t>OBESIDAD</a:t>
            </a:r>
            <a:endParaRPr lang="en-US" sz="2800" b="1" u="none" strike="noStrike" spc="130" dirty="0">
              <a:solidFill>
                <a:srgbClr val="2A2E3A"/>
              </a:solidFill>
              <a:latin typeface="Montserrat Bold" panose="020B0604020202020204" charset="0"/>
              <a:ea typeface="Montserrat"/>
              <a:cs typeface="Montserrat"/>
              <a:sym typeface="Montserrat"/>
            </a:endParaRPr>
          </a:p>
        </p:txBody>
      </p:sp>
      <p:sp>
        <p:nvSpPr>
          <p:cNvPr id="7" name="Flecha: a la derecha 6">
            <a:extLst>
              <a:ext uri="{FF2B5EF4-FFF2-40B4-BE49-F238E27FC236}">
                <a16:creationId xmlns:a16="http://schemas.microsoft.com/office/drawing/2014/main" id="{8516A09A-8BAA-5412-B1D8-21403AE83711}"/>
              </a:ext>
            </a:extLst>
          </p:cNvPr>
          <p:cNvSpPr/>
          <p:nvPr/>
        </p:nvSpPr>
        <p:spPr>
          <a:xfrm>
            <a:off x="4250170" y="8847272"/>
            <a:ext cx="1253437" cy="107815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s-CO"/>
          </a:p>
        </p:txBody>
      </p:sp>
      <p:sp>
        <p:nvSpPr>
          <p:cNvPr id="8" name="TextBox 5">
            <a:extLst>
              <a:ext uri="{FF2B5EF4-FFF2-40B4-BE49-F238E27FC236}">
                <a16:creationId xmlns:a16="http://schemas.microsoft.com/office/drawing/2014/main" id="{35B1CFC9-EEC4-7B38-BB30-745E474960FB}"/>
              </a:ext>
            </a:extLst>
          </p:cNvPr>
          <p:cNvSpPr txBox="1"/>
          <p:nvPr/>
        </p:nvSpPr>
        <p:spPr>
          <a:xfrm>
            <a:off x="5916050" y="3158752"/>
            <a:ext cx="6611997" cy="1012008"/>
          </a:xfrm>
          <a:prstGeom prst="rect">
            <a:avLst/>
          </a:prstGeom>
        </p:spPr>
        <p:txBody>
          <a:bodyPr wrap="square" lIns="0" tIns="0" rIns="0" bIns="0" rtlCol="0" anchor="t">
            <a:spAutoFit/>
          </a:bodyPr>
          <a:lstStyle/>
          <a:p>
            <a:pPr marL="0" lvl="0" indent="0" algn="l">
              <a:lnSpc>
                <a:spcPts val="4059"/>
              </a:lnSpc>
              <a:spcBef>
                <a:spcPct val="0"/>
              </a:spcBef>
            </a:pPr>
            <a:r>
              <a:rPr lang="es-ES" sz="2800" u="none" strike="noStrike" spc="130" dirty="0">
                <a:solidFill>
                  <a:srgbClr val="2A2E3A"/>
                </a:solidFill>
                <a:latin typeface="Montserrat Bold" panose="020B0604020202020204" charset="0"/>
                <a:ea typeface="Montserrat"/>
                <a:cs typeface="Montserrat"/>
                <a:sym typeface="Montserrat"/>
              </a:rPr>
              <a:t>N° DE NIÑOS Y NIÑAS Y MADRES GESTANTES 890</a:t>
            </a:r>
            <a:endParaRPr lang="en-US" sz="2800" u="none" strike="noStrike" spc="130" dirty="0">
              <a:solidFill>
                <a:srgbClr val="2A2E3A"/>
              </a:solidFill>
              <a:latin typeface="Montserrat Bold" panose="020B0604020202020204" charset="0"/>
              <a:ea typeface="Montserrat"/>
              <a:cs typeface="Montserrat"/>
              <a:sym typeface="Montserrat"/>
            </a:endParaRPr>
          </a:p>
        </p:txBody>
      </p:sp>
      <p:sp>
        <p:nvSpPr>
          <p:cNvPr id="9" name="TextBox 5">
            <a:extLst>
              <a:ext uri="{FF2B5EF4-FFF2-40B4-BE49-F238E27FC236}">
                <a16:creationId xmlns:a16="http://schemas.microsoft.com/office/drawing/2014/main" id="{C445E9AE-7B80-5D15-84B8-D3620AC7DE00}"/>
              </a:ext>
            </a:extLst>
          </p:cNvPr>
          <p:cNvSpPr txBox="1"/>
          <p:nvPr/>
        </p:nvSpPr>
        <p:spPr>
          <a:xfrm>
            <a:off x="5916051" y="4985496"/>
            <a:ext cx="6611997" cy="486223"/>
          </a:xfrm>
          <a:prstGeom prst="rect">
            <a:avLst/>
          </a:prstGeom>
        </p:spPr>
        <p:txBody>
          <a:bodyPr wrap="square" lIns="0" tIns="0" rIns="0" bIns="0" rtlCol="0" anchor="t">
            <a:spAutoFit/>
          </a:bodyPr>
          <a:lstStyle/>
          <a:p>
            <a:pPr marL="0" lvl="0" indent="0" algn="l">
              <a:lnSpc>
                <a:spcPts val="4059"/>
              </a:lnSpc>
              <a:spcBef>
                <a:spcPct val="0"/>
              </a:spcBef>
            </a:pPr>
            <a:r>
              <a:rPr lang="en-US" sz="2800" u="none" strike="noStrike" spc="130" dirty="0">
                <a:solidFill>
                  <a:srgbClr val="2A2E3A"/>
                </a:solidFill>
                <a:latin typeface="Montserrat Bold" panose="020B0604020202020204" charset="0"/>
                <a:ea typeface="Montserrat"/>
                <a:cs typeface="Montserrat"/>
                <a:sym typeface="Montserrat"/>
              </a:rPr>
              <a:t>822 PARTICIPANTES</a:t>
            </a:r>
          </a:p>
        </p:txBody>
      </p:sp>
      <p:sp>
        <p:nvSpPr>
          <p:cNvPr id="13" name="TextBox 5">
            <a:extLst>
              <a:ext uri="{FF2B5EF4-FFF2-40B4-BE49-F238E27FC236}">
                <a16:creationId xmlns:a16="http://schemas.microsoft.com/office/drawing/2014/main" id="{04D28778-2619-83BC-7ED1-A32210FA249F}"/>
              </a:ext>
            </a:extLst>
          </p:cNvPr>
          <p:cNvSpPr txBox="1"/>
          <p:nvPr/>
        </p:nvSpPr>
        <p:spPr>
          <a:xfrm>
            <a:off x="5916049" y="7815731"/>
            <a:ext cx="6611997" cy="486223"/>
          </a:xfrm>
          <a:prstGeom prst="rect">
            <a:avLst/>
          </a:prstGeom>
        </p:spPr>
        <p:txBody>
          <a:bodyPr wrap="square" lIns="0" tIns="0" rIns="0" bIns="0" rtlCol="0" anchor="t">
            <a:spAutoFit/>
          </a:bodyPr>
          <a:lstStyle/>
          <a:p>
            <a:pPr marL="0" lvl="0" indent="0" algn="l">
              <a:lnSpc>
                <a:spcPts val="4059"/>
              </a:lnSpc>
              <a:spcBef>
                <a:spcPct val="0"/>
              </a:spcBef>
            </a:pPr>
            <a:r>
              <a:rPr lang="es-ES" sz="2800" u="none" strike="noStrike" spc="130" dirty="0">
                <a:solidFill>
                  <a:srgbClr val="2A2E3A"/>
                </a:solidFill>
                <a:latin typeface="Montserrat Bold" panose="020B0604020202020204" charset="0"/>
                <a:ea typeface="Montserrat"/>
                <a:cs typeface="Montserrat"/>
                <a:sym typeface="Montserrat"/>
              </a:rPr>
              <a:t> 48 PARTICIPANTES </a:t>
            </a:r>
            <a:endParaRPr lang="en-US" sz="2800" u="none" strike="noStrike" spc="130" dirty="0">
              <a:solidFill>
                <a:srgbClr val="2A2E3A"/>
              </a:solidFill>
              <a:latin typeface="Montserrat Bold" panose="020B0604020202020204" charset="0"/>
              <a:ea typeface="Montserrat"/>
              <a:cs typeface="Montserrat"/>
              <a:sym typeface="Montserrat"/>
            </a:endParaRPr>
          </a:p>
        </p:txBody>
      </p:sp>
      <p:sp>
        <p:nvSpPr>
          <p:cNvPr id="14" name="TextBox 5">
            <a:extLst>
              <a:ext uri="{FF2B5EF4-FFF2-40B4-BE49-F238E27FC236}">
                <a16:creationId xmlns:a16="http://schemas.microsoft.com/office/drawing/2014/main" id="{729A617F-A06F-F1BD-10F1-9F6CF2EEA891}"/>
              </a:ext>
            </a:extLst>
          </p:cNvPr>
          <p:cNvSpPr txBox="1"/>
          <p:nvPr/>
        </p:nvSpPr>
        <p:spPr>
          <a:xfrm>
            <a:off x="5983528" y="9143238"/>
            <a:ext cx="4044188" cy="486223"/>
          </a:xfrm>
          <a:prstGeom prst="rect">
            <a:avLst/>
          </a:prstGeom>
        </p:spPr>
        <p:txBody>
          <a:bodyPr wrap="square" lIns="0" tIns="0" rIns="0" bIns="0" rtlCol="0" anchor="t">
            <a:spAutoFit/>
          </a:bodyPr>
          <a:lstStyle/>
          <a:p>
            <a:pPr marL="0" lvl="0" indent="0" algn="l">
              <a:lnSpc>
                <a:spcPts val="4059"/>
              </a:lnSpc>
              <a:spcBef>
                <a:spcPct val="0"/>
              </a:spcBef>
            </a:pPr>
            <a:r>
              <a:rPr lang="es-ES" sz="2800" u="none" strike="noStrike" spc="130" dirty="0">
                <a:solidFill>
                  <a:srgbClr val="2A2E3A"/>
                </a:solidFill>
                <a:latin typeface="Montserrat Bold" panose="020B0604020202020204" charset="0"/>
                <a:ea typeface="Montserrat"/>
                <a:cs typeface="Montserrat"/>
                <a:sym typeface="Montserrat"/>
              </a:rPr>
              <a:t>11 PARTICIPANTES </a:t>
            </a:r>
            <a:endParaRPr lang="en-US" sz="2800" u="none" strike="noStrike" spc="130" dirty="0">
              <a:solidFill>
                <a:srgbClr val="2A2E3A"/>
              </a:solidFill>
              <a:latin typeface="Montserrat Bold" panose="020B0604020202020204" charset="0"/>
              <a:ea typeface="Montserrat"/>
              <a:cs typeface="Montserrat"/>
              <a:sym typeface="Montserrat"/>
            </a:endParaRPr>
          </a:p>
        </p:txBody>
      </p:sp>
      <p:sp>
        <p:nvSpPr>
          <p:cNvPr id="15" name="Flecha: a la derecha 14">
            <a:extLst>
              <a:ext uri="{FF2B5EF4-FFF2-40B4-BE49-F238E27FC236}">
                <a16:creationId xmlns:a16="http://schemas.microsoft.com/office/drawing/2014/main" id="{F5BE0348-DB6E-C497-C42A-725CE08521A5}"/>
              </a:ext>
            </a:extLst>
          </p:cNvPr>
          <p:cNvSpPr/>
          <p:nvPr/>
        </p:nvSpPr>
        <p:spPr>
          <a:xfrm>
            <a:off x="4250171" y="7567113"/>
            <a:ext cx="1253437" cy="107815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s-CO"/>
          </a:p>
        </p:txBody>
      </p:sp>
      <p:sp>
        <p:nvSpPr>
          <p:cNvPr id="16" name="Flecha: a la derecha 15">
            <a:extLst>
              <a:ext uri="{FF2B5EF4-FFF2-40B4-BE49-F238E27FC236}">
                <a16:creationId xmlns:a16="http://schemas.microsoft.com/office/drawing/2014/main" id="{4853E0D7-80BB-3FFE-3791-556CE33A76CD}"/>
              </a:ext>
            </a:extLst>
          </p:cNvPr>
          <p:cNvSpPr/>
          <p:nvPr/>
        </p:nvSpPr>
        <p:spPr>
          <a:xfrm>
            <a:off x="4250172" y="4672626"/>
            <a:ext cx="1253437" cy="107815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s-CO" dirty="0"/>
          </a:p>
        </p:txBody>
      </p:sp>
      <p:sp>
        <p:nvSpPr>
          <p:cNvPr id="17" name="Flecha: a la derecha 16">
            <a:extLst>
              <a:ext uri="{FF2B5EF4-FFF2-40B4-BE49-F238E27FC236}">
                <a16:creationId xmlns:a16="http://schemas.microsoft.com/office/drawing/2014/main" id="{CAC6282B-C188-D6DD-D9E6-D721EBC0B4F1}"/>
              </a:ext>
            </a:extLst>
          </p:cNvPr>
          <p:cNvSpPr/>
          <p:nvPr/>
        </p:nvSpPr>
        <p:spPr>
          <a:xfrm>
            <a:off x="4265411" y="3170874"/>
            <a:ext cx="1253437" cy="107815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s-CO"/>
          </a:p>
        </p:txBody>
      </p:sp>
      <p:pic>
        <p:nvPicPr>
          <p:cNvPr id="20" name="Imagen 19">
            <a:extLst>
              <a:ext uri="{FF2B5EF4-FFF2-40B4-BE49-F238E27FC236}">
                <a16:creationId xmlns:a16="http://schemas.microsoft.com/office/drawing/2014/main" id="{B14CBA8B-BD61-D765-B4FF-C1057C1C7151}"/>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658020" y="349193"/>
            <a:ext cx="2291237" cy="2286002"/>
          </a:xfrm>
          <a:prstGeom prst="rect">
            <a:avLst/>
          </a:prstGeom>
          <a:noFill/>
          <a:ln>
            <a:noFill/>
          </a:ln>
        </p:spPr>
      </p:pic>
      <p:sp>
        <p:nvSpPr>
          <p:cNvPr id="2" name="TextBox 5">
            <a:extLst>
              <a:ext uri="{FF2B5EF4-FFF2-40B4-BE49-F238E27FC236}">
                <a16:creationId xmlns:a16="http://schemas.microsoft.com/office/drawing/2014/main" id="{E956745F-326E-3A5C-5B6D-C7BC16E31A22}"/>
              </a:ext>
            </a:extLst>
          </p:cNvPr>
          <p:cNvSpPr txBox="1"/>
          <p:nvPr/>
        </p:nvSpPr>
        <p:spPr>
          <a:xfrm>
            <a:off x="959354" y="6139232"/>
            <a:ext cx="4800600" cy="1012008"/>
          </a:xfrm>
          <a:prstGeom prst="rect">
            <a:avLst/>
          </a:prstGeom>
        </p:spPr>
        <p:txBody>
          <a:bodyPr wrap="square" lIns="0" tIns="0" rIns="0" bIns="0" rtlCol="0" anchor="t">
            <a:spAutoFit/>
          </a:bodyPr>
          <a:lstStyle/>
          <a:p>
            <a:pPr marL="0" lvl="0" indent="0" algn="l">
              <a:lnSpc>
                <a:spcPts val="4059"/>
              </a:lnSpc>
              <a:spcBef>
                <a:spcPct val="0"/>
              </a:spcBef>
            </a:pPr>
            <a:r>
              <a:rPr lang="en-US" sz="2800" b="1" u="none" strike="noStrike" spc="130" dirty="0">
                <a:solidFill>
                  <a:srgbClr val="2A2E3A"/>
                </a:solidFill>
                <a:latin typeface="Montserrat Bold" panose="020B0604020202020204" charset="0"/>
                <a:ea typeface="Montserrat"/>
                <a:cs typeface="Montserrat"/>
                <a:sym typeface="Montserrat"/>
              </a:rPr>
              <a:t>RIESGO DE DESNUTRICIÓN</a:t>
            </a:r>
          </a:p>
        </p:txBody>
      </p:sp>
      <p:sp>
        <p:nvSpPr>
          <p:cNvPr id="3" name="Flecha: a la derecha 2">
            <a:extLst>
              <a:ext uri="{FF2B5EF4-FFF2-40B4-BE49-F238E27FC236}">
                <a16:creationId xmlns:a16="http://schemas.microsoft.com/office/drawing/2014/main" id="{84B3BFC0-4E31-1B2B-0631-EA0E4E455112}"/>
              </a:ext>
            </a:extLst>
          </p:cNvPr>
          <p:cNvSpPr/>
          <p:nvPr/>
        </p:nvSpPr>
        <p:spPr>
          <a:xfrm>
            <a:off x="4265412" y="6147243"/>
            <a:ext cx="1253437" cy="107815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s-CO"/>
          </a:p>
        </p:txBody>
      </p:sp>
      <p:sp>
        <p:nvSpPr>
          <p:cNvPr id="4" name="TextBox 5">
            <a:extLst>
              <a:ext uri="{FF2B5EF4-FFF2-40B4-BE49-F238E27FC236}">
                <a16:creationId xmlns:a16="http://schemas.microsoft.com/office/drawing/2014/main" id="{FF5A4ADF-E80C-DD91-B825-FE272C00D7CB}"/>
              </a:ext>
            </a:extLst>
          </p:cNvPr>
          <p:cNvSpPr txBox="1"/>
          <p:nvPr/>
        </p:nvSpPr>
        <p:spPr>
          <a:xfrm>
            <a:off x="5916051" y="6430199"/>
            <a:ext cx="6611997" cy="486223"/>
          </a:xfrm>
          <a:prstGeom prst="rect">
            <a:avLst/>
          </a:prstGeom>
        </p:spPr>
        <p:txBody>
          <a:bodyPr wrap="square" lIns="0" tIns="0" rIns="0" bIns="0" rtlCol="0" anchor="t">
            <a:spAutoFit/>
          </a:bodyPr>
          <a:lstStyle/>
          <a:p>
            <a:pPr marL="0" lvl="0" indent="0" algn="l">
              <a:lnSpc>
                <a:spcPts val="4059"/>
              </a:lnSpc>
              <a:spcBef>
                <a:spcPct val="0"/>
              </a:spcBef>
            </a:pPr>
            <a:r>
              <a:rPr lang="en-US" sz="2899" u="none" strike="noStrike" spc="130" dirty="0">
                <a:solidFill>
                  <a:srgbClr val="2A2E3A"/>
                </a:solidFill>
                <a:latin typeface="Montserrat"/>
                <a:ea typeface="Montserrat"/>
                <a:cs typeface="Montserrat"/>
                <a:sym typeface="Montserrat"/>
              </a:rPr>
              <a:t> </a:t>
            </a:r>
            <a:r>
              <a:rPr lang="en-US" sz="2800" u="none" strike="noStrike" spc="130" dirty="0">
                <a:solidFill>
                  <a:srgbClr val="2A2E3A"/>
                </a:solidFill>
                <a:latin typeface="Montserrat Bold" panose="020B0604020202020204" charset="0"/>
                <a:ea typeface="Montserrat"/>
                <a:cs typeface="Montserrat"/>
                <a:sym typeface="Montserrat"/>
              </a:rPr>
              <a:t>9 PARTICIPANTES</a:t>
            </a:r>
          </a:p>
        </p:txBody>
      </p:sp>
      <p:sp>
        <p:nvSpPr>
          <p:cNvPr id="27" name="Rectángulo 26"/>
          <p:cNvSpPr/>
          <p:nvPr/>
        </p:nvSpPr>
        <p:spPr>
          <a:xfrm>
            <a:off x="2057881" y="174614"/>
            <a:ext cx="4532010" cy="461665"/>
          </a:xfrm>
          <a:prstGeom prst="rect">
            <a:avLst/>
          </a:prstGeom>
        </p:spPr>
        <p:txBody>
          <a:bodyPr wrap="none">
            <a:spAutoFit/>
          </a:bodyPr>
          <a:lstStyle/>
          <a:p>
            <a:pPr algn="just"/>
            <a:r>
              <a:rPr lang="es-MX" sz="2400" dirty="0">
                <a:latin typeface="Montserrat Bold" panose="00000800000000000000" charset="0"/>
              </a:rPr>
              <a:t>5. Seguimiento nutricional </a:t>
            </a:r>
            <a:endParaRPr lang="es-ES" sz="3200" dirty="0">
              <a:latin typeface="Montserrat" panose="00000500000000000000" pitchFamily="2" charset="0"/>
            </a:endParaRPr>
          </a:p>
        </p:txBody>
      </p:sp>
    </p:spTree>
    <p:extLst>
      <p:ext uri="{BB962C8B-B14F-4D97-AF65-F5344CB8AC3E}">
        <p14:creationId xmlns:p14="http://schemas.microsoft.com/office/powerpoint/2010/main" val="9231714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DFA8E-E5C5-F211-04CF-95041800AD87}"/>
            </a:ext>
          </a:extLst>
        </p:cNvPr>
        <p:cNvGrpSpPr/>
        <p:nvPr/>
      </p:nvGrpSpPr>
      <p:grpSpPr>
        <a:xfrm>
          <a:off x="0" y="0"/>
          <a:ext cx="0" cy="0"/>
          <a:chOff x="0" y="0"/>
          <a:chExt cx="0" cy="0"/>
        </a:xfrm>
      </p:grpSpPr>
      <p:sp>
        <p:nvSpPr>
          <p:cNvPr id="27" name="Freeform 27">
            <a:extLst>
              <a:ext uri="{FF2B5EF4-FFF2-40B4-BE49-F238E27FC236}">
                <a16:creationId xmlns:a16="http://schemas.microsoft.com/office/drawing/2014/main" id="{06EA5F5E-8635-E896-82C4-1D1AF0299165}"/>
              </a:ext>
            </a:extLst>
          </p:cNvPr>
          <p:cNvSpPr/>
          <p:nvPr/>
        </p:nvSpPr>
        <p:spPr>
          <a:xfrm>
            <a:off x="2327223" y="3644667"/>
            <a:ext cx="876828" cy="718999"/>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a:p>
        </p:txBody>
      </p:sp>
      <p:grpSp>
        <p:nvGrpSpPr>
          <p:cNvPr id="29" name="Group 29">
            <a:extLst>
              <a:ext uri="{FF2B5EF4-FFF2-40B4-BE49-F238E27FC236}">
                <a16:creationId xmlns:a16="http://schemas.microsoft.com/office/drawing/2014/main" id="{66F46D10-A58C-C542-0D6C-58A6A39DDA7E}"/>
              </a:ext>
            </a:extLst>
          </p:cNvPr>
          <p:cNvGrpSpPr/>
          <p:nvPr/>
        </p:nvGrpSpPr>
        <p:grpSpPr>
          <a:xfrm>
            <a:off x="-1190934" y="-2057400"/>
            <a:ext cx="19917660" cy="3086100"/>
            <a:chOff x="0" y="0"/>
            <a:chExt cx="5245803" cy="812800"/>
          </a:xfrm>
        </p:grpSpPr>
        <p:sp>
          <p:nvSpPr>
            <p:cNvPr id="30" name="Freeform 30">
              <a:extLst>
                <a:ext uri="{FF2B5EF4-FFF2-40B4-BE49-F238E27FC236}">
                  <a16:creationId xmlns:a16="http://schemas.microsoft.com/office/drawing/2014/main" id="{F604633D-93DF-D211-82CD-948271FD5744}"/>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31" name="TextBox 31">
              <a:extLst>
                <a:ext uri="{FF2B5EF4-FFF2-40B4-BE49-F238E27FC236}">
                  <a16:creationId xmlns:a16="http://schemas.microsoft.com/office/drawing/2014/main" id="{92656209-B1F5-702C-EDCB-370CFAA5A51C}"/>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2" name="Group 42">
            <a:extLst>
              <a:ext uri="{FF2B5EF4-FFF2-40B4-BE49-F238E27FC236}">
                <a16:creationId xmlns:a16="http://schemas.microsoft.com/office/drawing/2014/main" id="{6690B83F-9CE7-084C-97DF-17281B4B2842}"/>
              </a:ext>
            </a:extLst>
          </p:cNvPr>
          <p:cNvGrpSpPr/>
          <p:nvPr/>
        </p:nvGrpSpPr>
        <p:grpSpPr>
          <a:xfrm>
            <a:off x="-520028" y="9258300"/>
            <a:ext cx="19917660" cy="3086100"/>
            <a:chOff x="0" y="0"/>
            <a:chExt cx="5245803" cy="812800"/>
          </a:xfrm>
        </p:grpSpPr>
        <p:sp>
          <p:nvSpPr>
            <p:cNvPr id="43" name="Freeform 43">
              <a:extLst>
                <a:ext uri="{FF2B5EF4-FFF2-40B4-BE49-F238E27FC236}">
                  <a16:creationId xmlns:a16="http://schemas.microsoft.com/office/drawing/2014/main" id="{7D309D34-E61E-E4BB-C4EC-B959ED79AB5C}"/>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44" name="TextBox 44">
              <a:extLst>
                <a:ext uri="{FF2B5EF4-FFF2-40B4-BE49-F238E27FC236}">
                  <a16:creationId xmlns:a16="http://schemas.microsoft.com/office/drawing/2014/main" id="{B20193C8-0285-AADE-6B20-3CD27F312AB0}"/>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5" name="Group 45">
            <a:extLst>
              <a:ext uri="{FF2B5EF4-FFF2-40B4-BE49-F238E27FC236}">
                <a16:creationId xmlns:a16="http://schemas.microsoft.com/office/drawing/2014/main" id="{B3FAB44D-9857-791F-7B6C-10CF021E1A53}"/>
              </a:ext>
            </a:extLst>
          </p:cNvPr>
          <p:cNvGrpSpPr/>
          <p:nvPr/>
        </p:nvGrpSpPr>
        <p:grpSpPr>
          <a:xfrm rot="-10800000">
            <a:off x="13716743" y="8698748"/>
            <a:ext cx="6449593" cy="3224796"/>
            <a:chOff x="0" y="0"/>
            <a:chExt cx="812800" cy="406400"/>
          </a:xfrm>
        </p:grpSpPr>
        <p:sp>
          <p:nvSpPr>
            <p:cNvPr id="46" name="Freeform 46">
              <a:extLst>
                <a:ext uri="{FF2B5EF4-FFF2-40B4-BE49-F238E27FC236}">
                  <a16:creationId xmlns:a16="http://schemas.microsoft.com/office/drawing/2014/main" id="{73306446-E958-B154-2107-FBA3B68AA86C}"/>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47" name="TextBox 47">
              <a:extLst>
                <a:ext uri="{FF2B5EF4-FFF2-40B4-BE49-F238E27FC236}">
                  <a16:creationId xmlns:a16="http://schemas.microsoft.com/office/drawing/2014/main" id="{1FF3E6F8-9094-6751-AB70-D9CE07711041}"/>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48" name="Group 48">
            <a:extLst>
              <a:ext uri="{FF2B5EF4-FFF2-40B4-BE49-F238E27FC236}">
                <a16:creationId xmlns:a16="http://schemas.microsoft.com/office/drawing/2014/main" id="{0FE1FE23-595C-A86F-5B1A-8E6AF0FF733A}"/>
              </a:ext>
            </a:extLst>
          </p:cNvPr>
          <p:cNvGrpSpPr/>
          <p:nvPr/>
        </p:nvGrpSpPr>
        <p:grpSpPr>
          <a:xfrm>
            <a:off x="-2733509" y="-1612398"/>
            <a:ext cx="6449593" cy="3224796"/>
            <a:chOff x="0" y="0"/>
            <a:chExt cx="812800" cy="406400"/>
          </a:xfrm>
        </p:grpSpPr>
        <p:sp>
          <p:nvSpPr>
            <p:cNvPr id="49" name="Freeform 49">
              <a:extLst>
                <a:ext uri="{FF2B5EF4-FFF2-40B4-BE49-F238E27FC236}">
                  <a16:creationId xmlns:a16="http://schemas.microsoft.com/office/drawing/2014/main" id="{9B0938EA-0057-0071-0EE5-0034408A5BC6}"/>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50" name="TextBox 50">
              <a:extLst>
                <a:ext uri="{FF2B5EF4-FFF2-40B4-BE49-F238E27FC236}">
                  <a16:creationId xmlns:a16="http://schemas.microsoft.com/office/drawing/2014/main" id="{53D9F271-3508-EBF1-29A9-03137A694C21}"/>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54" name="Freeform 9">
            <a:extLst>
              <a:ext uri="{FF2B5EF4-FFF2-40B4-BE49-F238E27FC236}">
                <a16:creationId xmlns:a16="http://schemas.microsoft.com/office/drawing/2014/main" id="{8FADAF93-E623-73BB-5B52-FCBC73D8829A}"/>
              </a:ext>
            </a:extLst>
          </p:cNvPr>
          <p:cNvSpPr/>
          <p:nvPr/>
        </p:nvSpPr>
        <p:spPr>
          <a:xfrm>
            <a:off x="2735157" y="320880"/>
            <a:ext cx="15011400" cy="1381474"/>
          </a:xfrm>
          <a:custGeom>
            <a:avLst/>
            <a:gdLst/>
            <a:ahLst/>
            <a:cxnLst/>
            <a:rect l="l" t="t" r="r" b="b"/>
            <a:pathLst>
              <a:path w="812800" h="135928">
                <a:moveTo>
                  <a:pt x="67964" y="0"/>
                </a:moveTo>
                <a:lnTo>
                  <a:pt x="744836" y="0"/>
                </a:lnTo>
                <a:cubicBezTo>
                  <a:pt x="782371" y="0"/>
                  <a:pt x="812800" y="30429"/>
                  <a:pt x="812800" y="67964"/>
                </a:cubicBezTo>
                <a:lnTo>
                  <a:pt x="812800" y="67964"/>
                </a:lnTo>
                <a:cubicBezTo>
                  <a:pt x="812800" y="85989"/>
                  <a:pt x="805640" y="103276"/>
                  <a:pt x="792894" y="116022"/>
                </a:cubicBezTo>
                <a:cubicBezTo>
                  <a:pt x="780148" y="128768"/>
                  <a:pt x="762861" y="135928"/>
                  <a:pt x="744836" y="135928"/>
                </a:cubicBezTo>
                <a:lnTo>
                  <a:pt x="67964" y="135928"/>
                </a:lnTo>
                <a:cubicBezTo>
                  <a:pt x="30429" y="135928"/>
                  <a:pt x="0" y="105500"/>
                  <a:pt x="0" y="67964"/>
                </a:cubicBezTo>
                <a:lnTo>
                  <a:pt x="0" y="67964"/>
                </a:lnTo>
                <a:cubicBezTo>
                  <a:pt x="0" y="30429"/>
                  <a:pt x="30429" y="0"/>
                  <a:pt x="67964" y="0"/>
                </a:cubicBezTo>
                <a:close/>
              </a:path>
            </a:pathLst>
          </a:custGeom>
          <a:gradFill rotWithShape="1">
            <a:gsLst>
              <a:gs pos="0">
                <a:srgbClr val="052A47">
                  <a:alpha val="100000"/>
                </a:srgbClr>
              </a:gs>
              <a:gs pos="50000">
                <a:srgbClr val="052A47">
                  <a:alpha val="100000"/>
                </a:srgbClr>
              </a:gs>
              <a:gs pos="100000">
                <a:srgbClr val="477596">
                  <a:alpha val="100000"/>
                </a:srgbClr>
              </a:gs>
            </a:gsLst>
            <a:lin ang="5400000"/>
          </a:gradFill>
          <a:ln cap="rnd">
            <a:noFill/>
            <a:prstDash val="solid"/>
            <a:round/>
          </a:ln>
        </p:spPr>
        <p:txBody>
          <a:bodyPr/>
          <a:lstStyle/>
          <a:p>
            <a:pPr algn="ctr"/>
            <a:r>
              <a:rPr lang="es-ES" sz="3200" dirty="0">
                <a:solidFill>
                  <a:schemeClr val="bg1"/>
                </a:solidFill>
              </a:rPr>
              <a:t>       ACCIONES REALIZADAS EN FAVOR DE LA RECUPERACIÓN NUTRICIONAL DE LOS       PARTICIPANTES</a:t>
            </a:r>
            <a:endParaRPr lang="es-CO" sz="3200" dirty="0">
              <a:solidFill>
                <a:schemeClr val="bg1"/>
              </a:solidFill>
            </a:endParaRPr>
          </a:p>
        </p:txBody>
      </p:sp>
      <p:pic>
        <p:nvPicPr>
          <p:cNvPr id="18" name="Imagen 17">
            <a:extLst>
              <a:ext uri="{FF2B5EF4-FFF2-40B4-BE49-F238E27FC236}">
                <a16:creationId xmlns:a16="http://schemas.microsoft.com/office/drawing/2014/main" id="{E88AC213-8D7D-C61F-E7E9-B8B0A648C888}"/>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776428" y="5843691"/>
            <a:ext cx="2291237" cy="2286002"/>
          </a:xfrm>
          <a:prstGeom prst="rect">
            <a:avLst/>
          </a:prstGeom>
          <a:noFill/>
          <a:ln>
            <a:noFill/>
          </a:ln>
        </p:spPr>
      </p:pic>
      <p:sp>
        <p:nvSpPr>
          <p:cNvPr id="2" name="Freeform 9">
            <a:extLst>
              <a:ext uri="{FF2B5EF4-FFF2-40B4-BE49-F238E27FC236}">
                <a16:creationId xmlns:a16="http://schemas.microsoft.com/office/drawing/2014/main" id="{2F0D5602-52C5-5C75-AA0A-593BA125DA42}"/>
              </a:ext>
            </a:extLst>
          </p:cNvPr>
          <p:cNvSpPr/>
          <p:nvPr/>
        </p:nvSpPr>
        <p:spPr>
          <a:xfrm>
            <a:off x="2237150" y="1842339"/>
            <a:ext cx="13155249" cy="762535"/>
          </a:xfrm>
          <a:custGeom>
            <a:avLst/>
            <a:gdLst/>
            <a:ahLst/>
            <a:cxnLst/>
            <a:rect l="l" t="t" r="r" b="b"/>
            <a:pathLst>
              <a:path w="812800" h="135928">
                <a:moveTo>
                  <a:pt x="67964" y="0"/>
                </a:moveTo>
                <a:lnTo>
                  <a:pt x="744836" y="0"/>
                </a:lnTo>
                <a:cubicBezTo>
                  <a:pt x="782371" y="0"/>
                  <a:pt x="812800" y="30429"/>
                  <a:pt x="812800" y="67964"/>
                </a:cubicBezTo>
                <a:lnTo>
                  <a:pt x="812800" y="67964"/>
                </a:lnTo>
                <a:cubicBezTo>
                  <a:pt x="812800" y="85989"/>
                  <a:pt x="805640" y="103276"/>
                  <a:pt x="792894" y="116022"/>
                </a:cubicBezTo>
                <a:cubicBezTo>
                  <a:pt x="780148" y="128768"/>
                  <a:pt x="762861" y="135928"/>
                  <a:pt x="744836" y="135928"/>
                </a:cubicBezTo>
                <a:lnTo>
                  <a:pt x="67964" y="135928"/>
                </a:lnTo>
                <a:cubicBezTo>
                  <a:pt x="30429" y="135928"/>
                  <a:pt x="0" y="105500"/>
                  <a:pt x="0" y="67964"/>
                </a:cubicBezTo>
                <a:lnTo>
                  <a:pt x="0" y="67964"/>
                </a:lnTo>
                <a:cubicBezTo>
                  <a:pt x="0" y="30429"/>
                  <a:pt x="30429" y="0"/>
                  <a:pt x="67964" y="0"/>
                </a:cubicBezTo>
                <a:close/>
              </a:path>
            </a:pathLst>
          </a:custGeom>
          <a:gradFill rotWithShape="1">
            <a:gsLst>
              <a:gs pos="0">
                <a:srgbClr val="052A47">
                  <a:alpha val="100000"/>
                </a:srgbClr>
              </a:gs>
              <a:gs pos="50000">
                <a:srgbClr val="052A47">
                  <a:alpha val="100000"/>
                </a:srgbClr>
              </a:gs>
              <a:gs pos="100000">
                <a:srgbClr val="477596">
                  <a:alpha val="100000"/>
                </a:srgbClr>
              </a:gs>
            </a:gsLst>
            <a:lin ang="5400000"/>
          </a:gradFill>
          <a:ln cap="rnd">
            <a:noFill/>
            <a:prstDash val="solid"/>
            <a:round/>
          </a:ln>
        </p:spPr>
        <p:txBody>
          <a:bodyPr/>
          <a:lstStyle/>
          <a:p>
            <a:pPr algn="ctr"/>
            <a:r>
              <a:rPr lang="es-ES" sz="3200" dirty="0">
                <a:solidFill>
                  <a:schemeClr val="bg1"/>
                </a:solidFill>
              </a:rPr>
              <a:t>ARTICULACION CON ENTIDADES EAPB  </a:t>
            </a:r>
            <a:endParaRPr lang="es-CO" sz="3200" dirty="0">
              <a:solidFill>
                <a:schemeClr val="bg1"/>
              </a:solidFill>
            </a:endParaRPr>
          </a:p>
        </p:txBody>
      </p:sp>
      <p:pic>
        <p:nvPicPr>
          <p:cNvPr id="4" name="Imagen 3">
            <a:extLst>
              <a:ext uri="{FF2B5EF4-FFF2-40B4-BE49-F238E27FC236}">
                <a16:creationId xmlns:a16="http://schemas.microsoft.com/office/drawing/2014/main" id="{A55B4186-CFB2-BABA-97A8-9C94725D7BAD}"/>
              </a:ext>
            </a:extLst>
          </p:cNvPr>
          <p:cNvPicPr>
            <a:picLocks noChangeAspect="1"/>
          </p:cNvPicPr>
          <p:nvPr/>
        </p:nvPicPr>
        <p:blipFill>
          <a:blip r:embed="rId5"/>
          <a:stretch>
            <a:fillRect/>
          </a:stretch>
        </p:blipFill>
        <p:spPr>
          <a:xfrm>
            <a:off x="2019037" y="2668230"/>
            <a:ext cx="5868520" cy="7615637"/>
          </a:xfrm>
          <a:prstGeom prst="rect">
            <a:avLst/>
          </a:prstGeom>
        </p:spPr>
      </p:pic>
      <p:pic>
        <p:nvPicPr>
          <p:cNvPr id="6" name="Imagen 5">
            <a:extLst>
              <a:ext uri="{FF2B5EF4-FFF2-40B4-BE49-F238E27FC236}">
                <a16:creationId xmlns:a16="http://schemas.microsoft.com/office/drawing/2014/main" id="{D9F02470-EE79-C52D-A8B4-63A9139E3F34}"/>
              </a:ext>
            </a:extLst>
          </p:cNvPr>
          <p:cNvPicPr>
            <a:picLocks noChangeAspect="1"/>
          </p:cNvPicPr>
          <p:nvPr/>
        </p:nvPicPr>
        <p:blipFill>
          <a:blip r:embed="rId6"/>
          <a:stretch>
            <a:fillRect/>
          </a:stretch>
        </p:blipFill>
        <p:spPr>
          <a:xfrm>
            <a:off x="8514462" y="2645370"/>
            <a:ext cx="5868521" cy="7641630"/>
          </a:xfrm>
          <a:prstGeom prst="rect">
            <a:avLst/>
          </a:prstGeom>
        </p:spPr>
      </p:pic>
    </p:spTree>
    <p:extLst>
      <p:ext uri="{BB962C8B-B14F-4D97-AF65-F5344CB8AC3E}">
        <p14:creationId xmlns:p14="http://schemas.microsoft.com/office/powerpoint/2010/main" val="10600482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4417B-8485-641D-3608-039D2C6EDDFD}"/>
            </a:ext>
          </a:extLst>
        </p:cNvPr>
        <p:cNvGrpSpPr/>
        <p:nvPr/>
      </p:nvGrpSpPr>
      <p:grpSpPr>
        <a:xfrm>
          <a:off x="0" y="0"/>
          <a:ext cx="0" cy="0"/>
          <a:chOff x="0" y="0"/>
          <a:chExt cx="0" cy="0"/>
        </a:xfrm>
      </p:grpSpPr>
      <p:sp>
        <p:nvSpPr>
          <p:cNvPr id="27" name="Freeform 27">
            <a:extLst>
              <a:ext uri="{FF2B5EF4-FFF2-40B4-BE49-F238E27FC236}">
                <a16:creationId xmlns:a16="http://schemas.microsoft.com/office/drawing/2014/main" id="{ED800826-DB88-B1D1-C676-6065617CE06E}"/>
              </a:ext>
            </a:extLst>
          </p:cNvPr>
          <p:cNvSpPr/>
          <p:nvPr/>
        </p:nvSpPr>
        <p:spPr>
          <a:xfrm>
            <a:off x="2327223" y="3644667"/>
            <a:ext cx="876828" cy="718999"/>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a:p>
        </p:txBody>
      </p:sp>
      <p:grpSp>
        <p:nvGrpSpPr>
          <p:cNvPr id="29" name="Group 29">
            <a:extLst>
              <a:ext uri="{FF2B5EF4-FFF2-40B4-BE49-F238E27FC236}">
                <a16:creationId xmlns:a16="http://schemas.microsoft.com/office/drawing/2014/main" id="{1261EF9A-E4A1-54BA-9B09-69B8E061C965}"/>
              </a:ext>
            </a:extLst>
          </p:cNvPr>
          <p:cNvGrpSpPr/>
          <p:nvPr/>
        </p:nvGrpSpPr>
        <p:grpSpPr>
          <a:xfrm>
            <a:off x="-1190934" y="-2057400"/>
            <a:ext cx="19917660" cy="3086100"/>
            <a:chOff x="0" y="0"/>
            <a:chExt cx="5245803" cy="812800"/>
          </a:xfrm>
        </p:grpSpPr>
        <p:sp>
          <p:nvSpPr>
            <p:cNvPr id="30" name="Freeform 30">
              <a:extLst>
                <a:ext uri="{FF2B5EF4-FFF2-40B4-BE49-F238E27FC236}">
                  <a16:creationId xmlns:a16="http://schemas.microsoft.com/office/drawing/2014/main" id="{468E1A1B-4917-6A75-20FC-9268E0C4CD59}"/>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31" name="TextBox 31">
              <a:extLst>
                <a:ext uri="{FF2B5EF4-FFF2-40B4-BE49-F238E27FC236}">
                  <a16:creationId xmlns:a16="http://schemas.microsoft.com/office/drawing/2014/main" id="{9E54F5B3-19D4-4B06-2767-ADF2BFC5D481}"/>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2" name="Group 42">
            <a:extLst>
              <a:ext uri="{FF2B5EF4-FFF2-40B4-BE49-F238E27FC236}">
                <a16:creationId xmlns:a16="http://schemas.microsoft.com/office/drawing/2014/main" id="{639D18E4-FF98-8871-8986-DAE40DF7D96A}"/>
              </a:ext>
            </a:extLst>
          </p:cNvPr>
          <p:cNvGrpSpPr/>
          <p:nvPr/>
        </p:nvGrpSpPr>
        <p:grpSpPr>
          <a:xfrm>
            <a:off x="-520028" y="9258300"/>
            <a:ext cx="19917660" cy="3086100"/>
            <a:chOff x="0" y="0"/>
            <a:chExt cx="5245803" cy="812800"/>
          </a:xfrm>
        </p:grpSpPr>
        <p:sp>
          <p:nvSpPr>
            <p:cNvPr id="43" name="Freeform 43">
              <a:extLst>
                <a:ext uri="{FF2B5EF4-FFF2-40B4-BE49-F238E27FC236}">
                  <a16:creationId xmlns:a16="http://schemas.microsoft.com/office/drawing/2014/main" id="{27CCEB4F-5246-07D2-A136-F97AA062FFBC}"/>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44" name="TextBox 44">
              <a:extLst>
                <a:ext uri="{FF2B5EF4-FFF2-40B4-BE49-F238E27FC236}">
                  <a16:creationId xmlns:a16="http://schemas.microsoft.com/office/drawing/2014/main" id="{01F338DF-6678-11A7-6058-4A0B7923EB40}"/>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5" name="Group 45">
            <a:extLst>
              <a:ext uri="{FF2B5EF4-FFF2-40B4-BE49-F238E27FC236}">
                <a16:creationId xmlns:a16="http://schemas.microsoft.com/office/drawing/2014/main" id="{CA4DD109-EEFE-E76C-A84D-FBC30453DAE3}"/>
              </a:ext>
            </a:extLst>
          </p:cNvPr>
          <p:cNvGrpSpPr/>
          <p:nvPr/>
        </p:nvGrpSpPr>
        <p:grpSpPr>
          <a:xfrm rot="-10800000">
            <a:off x="13716743" y="8698748"/>
            <a:ext cx="6449593" cy="3224796"/>
            <a:chOff x="0" y="0"/>
            <a:chExt cx="812800" cy="406400"/>
          </a:xfrm>
        </p:grpSpPr>
        <p:sp>
          <p:nvSpPr>
            <p:cNvPr id="46" name="Freeform 46">
              <a:extLst>
                <a:ext uri="{FF2B5EF4-FFF2-40B4-BE49-F238E27FC236}">
                  <a16:creationId xmlns:a16="http://schemas.microsoft.com/office/drawing/2014/main" id="{C5F1DEC9-2D5C-1102-EBFF-8302BE5777FE}"/>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47" name="TextBox 47">
              <a:extLst>
                <a:ext uri="{FF2B5EF4-FFF2-40B4-BE49-F238E27FC236}">
                  <a16:creationId xmlns:a16="http://schemas.microsoft.com/office/drawing/2014/main" id="{5664FB6D-9C1D-17A1-126E-511FCDA14C6F}"/>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48" name="Group 48">
            <a:extLst>
              <a:ext uri="{FF2B5EF4-FFF2-40B4-BE49-F238E27FC236}">
                <a16:creationId xmlns:a16="http://schemas.microsoft.com/office/drawing/2014/main" id="{6DABB6A8-3FDE-F0E2-2D94-6E3DC75B9D1A}"/>
              </a:ext>
            </a:extLst>
          </p:cNvPr>
          <p:cNvGrpSpPr/>
          <p:nvPr/>
        </p:nvGrpSpPr>
        <p:grpSpPr>
          <a:xfrm>
            <a:off x="-2733509" y="-1612398"/>
            <a:ext cx="6449593" cy="3224796"/>
            <a:chOff x="0" y="0"/>
            <a:chExt cx="812800" cy="406400"/>
          </a:xfrm>
        </p:grpSpPr>
        <p:sp>
          <p:nvSpPr>
            <p:cNvPr id="49" name="Freeform 49">
              <a:extLst>
                <a:ext uri="{FF2B5EF4-FFF2-40B4-BE49-F238E27FC236}">
                  <a16:creationId xmlns:a16="http://schemas.microsoft.com/office/drawing/2014/main" id="{70F0D21F-5C9A-0B70-2039-63AEC878278B}"/>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50" name="TextBox 50">
              <a:extLst>
                <a:ext uri="{FF2B5EF4-FFF2-40B4-BE49-F238E27FC236}">
                  <a16:creationId xmlns:a16="http://schemas.microsoft.com/office/drawing/2014/main" id="{66F5E96A-F2F3-35F6-085E-9061946AC640}"/>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54" name="Freeform 9">
            <a:extLst>
              <a:ext uri="{FF2B5EF4-FFF2-40B4-BE49-F238E27FC236}">
                <a16:creationId xmlns:a16="http://schemas.microsoft.com/office/drawing/2014/main" id="{23B5D308-6B3A-32BC-7A3B-A711EDF52DB9}"/>
              </a:ext>
            </a:extLst>
          </p:cNvPr>
          <p:cNvSpPr/>
          <p:nvPr/>
        </p:nvSpPr>
        <p:spPr>
          <a:xfrm>
            <a:off x="2735157" y="320880"/>
            <a:ext cx="15011400" cy="1381474"/>
          </a:xfrm>
          <a:custGeom>
            <a:avLst/>
            <a:gdLst/>
            <a:ahLst/>
            <a:cxnLst/>
            <a:rect l="l" t="t" r="r" b="b"/>
            <a:pathLst>
              <a:path w="812800" h="135928">
                <a:moveTo>
                  <a:pt x="67964" y="0"/>
                </a:moveTo>
                <a:lnTo>
                  <a:pt x="744836" y="0"/>
                </a:lnTo>
                <a:cubicBezTo>
                  <a:pt x="782371" y="0"/>
                  <a:pt x="812800" y="30429"/>
                  <a:pt x="812800" y="67964"/>
                </a:cubicBezTo>
                <a:lnTo>
                  <a:pt x="812800" y="67964"/>
                </a:lnTo>
                <a:cubicBezTo>
                  <a:pt x="812800" y="85989"/>
                  <a:pt x="805640" y="103276"/>
                  <a:pt x="792894" y="116022"/>
                </a:cubicBezTo>
                <a:cubicBezTo>
                  <a:pt x="780148" y="128768"/>
                  <a:pt x="762861" y="135928"/>
                  <a:pt x="744836" y="135928"/>
                </a:cubicBezTo>
                <a:lnTo>
                  <a:pt x="67964" y="135928"/>
                </a:lnTo>
                <a:cubicBezTo>
                  <a:pt x="30429" y="135928"/>
                  <a:pt x="0" y="105500"/>
                  <a:pt x="0" y="67964"/>
                </a:cubicBezTo>
                <a:lnTo>
                  <a:pt x="0" y="67964"/>
                </a:lnTo>
                <a:cubicBezTo>
                  <a:pt x="0" y="30429"/>
                  <a:pt x="30429" y="0"/>
                  <a:pt x="67964" y="0"/>
                </a:cubicBezTo>
                <a:close/>
              </a:path>
            </a:pathLst>
          </a:custGeom>
          <a:gradFill rotWithShape="1">
            <a:gsLst>
              <a:gs pos="0">
                <a:srgbClr val="052A47">
                  <a:alpha val="100000"/>
                </a:srgbClr>
              </a:gs>
              <a:gs pos="50000">
                <a:srgbClr val="052A47">
                  <a:alpha val="100000"/>
                </a:srgbClr>
              </a:gs>
              <a:gs pos="100000">
                <a:srgbClr val="477596">
                  <a:alpha val="100000"/>
                </a:srgbClr>
              </a:gs>
            </a:gsLst>
            <a:lin ang="5400000"/>
          </a:gradFill>
          <a:ln cap="rnd">
            <a:noFill/>
            <a:prstDash val="solid"/>
            <a:round/>
          </a:ln>
        </p:spPr>
        <p:txBody>
          <a:bodyPr/>
          <a:lstStyle/>
          <a:p>
            <a:pPr algn="ctr"/>
            <a:r>
              <a:rPr lang="es-ES" sz="3200" dirty="0">
                <a:solidFill>
                  <a:schemeClr val="bg1"/>
                </a:solidFill>
              </a:rPr>
              <a:t>       ACCIONES REALIZADAS EN FAVOR DE LA RECUPERACIÓN NUTRICIONAL DE LOS       PARTICIPANTES</a:t>
            </a:r>
            <a:endParaRPr lang="es-CO" sz="3200" dirty="0">
              <a:solidFill>
                <a:schemeClr val="bg1"/>
              </a:solidFill>
            </a:endParaRPr>
          </a:p>
        </p:txBody>
      </p:sp>
      <p:pic>
        <p:nvPicPr>
          <p:cNvPr id="18" name="Imagen 17">
            <a:extLst>
              <a:ext uri="{FF2B5EF4-FFF2-40B4-BE49-F238E27FC236}">
                <a16:creationId xmlns:a16="http://schemas.microsoft.com/office/drawing/2014/main" id="{E4EC586D-B674-80EA-815C-4D8B7EDC6E22}"/>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30565" y="5888952"/>
            <a:ext cx="2291237" cy="2286002"/>
          </a:xfrm>
          <a:prstGeom prst="rect">
            <a:avLst/>
          </a:prstGeom>
          <a:noFill/>
          <a:ln>
            <a:noFill/>
          </a:ln>
        </p:spPr>
      </p:pic>
      <p:sp>
        <p:nvSpPr>
          <p:cNvPr id="2" name="Freeform 9">
            <a:extLst>
              <a:ext uri="{FF2B5EF4-FFF2-40B4-BE49-F238E27FC236}">
                <a16:creationId xmlns:a16="http://schemas.microsoft.com/office/drawing/2014/main" id="{8E7D743C-D3A0-2120-DCF8-08AF06A6C4A3}"/>
              </a:ext>
            </a:extLst>
          </p:cNvPr>
          <p:cNvSpPr/>
          <p:nvPr/>
        </p:nvSpPr>
        <p:spPr>
          <a:xfrm>
            <a:off x="2237150" y="1842339"/>
            <a:ext cx="13155249" cy="762535"/>
          </a:xfrm>
          <a:custGeom>
            <a:avLst/>
            <a:gdLst/>
            <a:ahLst/>
            <a:cxnLst/>
            <a:rect l="l" t="t" r="r" b="b"/>
            <a:pathLst>
              <a:path w="812800" h="135928">
                <a:moveTo>
                  <a:pt x="67964" y="0"/>
                </a:moveTo>
                <a:lnTo>
                  <a:pt x="744836" y="0"/>
                </a:lnTo>
                <a:cubicBezTo>
                  <a:pt x="782371" y="0"/>
                  <a:pt x="812800" y="30429"/>
                  <a:pt x="812800" y="67964"/>
                </a:cubicBezTo>
                <a:lnTo>
                  <a:pt x="812800" y="67964"/>
                </a:lnTo>
                <a:cubicBezTo>
                  <a:pt x="812800" y="85989"/>
                  <a:pt x="805640" y="103276"/>
                  <a:pt x="792894" y="116022"/>
                </a:cubicBezTo>
                <a:cubicBezTo>
                  <a:pt x="780148" y="128768"/>
                  <a:pt x="762861" y="135928"/>
                  <a:pt x="744836" y="135928"/>
                </a:cubicBezTo>
                <a:lnTo>
                  <a:pt x="67964" y="135928"/>
                </a:lnTo>
                <a:cubicBezTo>
                  <a:pt x="30429" y="135928"/>
                  <a:pt x="0" y="105500"/>
                  <a:pt x="0" y="67964"/>
                </a:cubicBezTo>
                <a:lnTo>
                  <a:pt x="0" y="67964"/>
                </a:lnTo>
                <a:cubicBezTo>
                  <a:pt x="0" y="30429"/>
                  <a:pt x="30429" y="0"/>
                  <a:pt x="67964" y="0"/>
                </a:cubicBezTo>
                <a:close/>
              </a:path>
            </a:pathLst>
          </a:custGeom>
          <a:gradFill rotWithShape="1">
            <a:gsLst>
              <a:gs pos="0">
                <a:srgbClr val="052A47">
                  <a:alpha val="100000"/>
                </a:srgbClr>
              </a:gs>
              <a:gs pos="50000">
                <a:srgbClr val="052A47">
                  <a:alpha val="100000"/>
                </a:srgbClr>
              </a:gs>
              <a:gs pos="100000">
                <a:srgbClr val="477596">
                  <a:alpha val="100000"/>
                </a:srgbClr>
              </a:gs>
            </a:gsLst>
            <a:lin ang="5400000"/>
          </a:gradFill>
          <a:ln cap="rnd">
            <a:noFill/>
            <a:prstDash val="solid"/>
            <a:round/>
          </a:ln>
        </p:spPr>
        <p:txBody>
          <a:bodyPr/>
          <a:lstStyle/>
          <a:p>
            <a:pPr algn="ctr"/>
            <a:r>
              <a:rPr lang="es-ES" sz="3200" dirty="0">
                <a:solidFill>
                  <a:schemeClr val="bg1"/>
                </a:solidFill>
              </a:rPr>
              <a:t>ARTICULACION CON ENTIDADES EAPB  </a:t>
            </a:r>
            <a:endParaRPr lang="es-CO" sz="3200" dirty="0">
              <a:solidFill>
                <a:schemeClr val="bg1"/>
              </a:solidFill>
            </a:endParaRPr>
          </a:p>
        </p:txBody>
      </p:sp>
      <p:pic>
        <p:nvPicPr>
          <p:cNvPr id="3" name="Imagen 2">
            <a:extLst>
              <a:ext uri="{FF2B5EF4-FFF2-40B4-BE49-F238E27FC236}">
                <a16:creationId xmlns:a16="http://schemas.microsoft.com/office/drawing/2014/main" id="{881634C8-D760-7E06-D468-C7746FACFC85}"/>
              </a:ext>
            </a:extLst>
          </p:cNvPr>
          <p:cNvPicPr>
            <a:picLocks noChangeAspect="1"/>
          </p:cNvPicPr>
          <p:nvPr/>
        </p:nvPicPr>
        <p:blipFill>
          <a:blip r:embed="rId5"/>
          <a:stretch>
            <a:fillRect/>
          </a:stretch>
        </p:blipFill>
        <p:spPr>
          <a:xfrm>
            <a:off x="2327223" y="2391976"/>
            <a:ext cx="5698734" cy="7574144"/>
          </a:xfrm>
          <a:prstGeom prst="rect">
            <a:avLst/>
          </a:prstGeom>
        </p:spPr>
      </p:pic>
      <p:pic>
        <p:nvPicPr>
          <p:cNvPr id="5" name="Imagen 4">
            <a:extLst>
              <a:ext uri="{FF2B5EF4-FFF2-40B4-BE49-F238E27FC236}">
                <a16:creationId xmlns:a16="http://schemas.microsoft.com/office/drawing/2014/main" id="{8FBD9E76-47D8-B6FE-C2E3-61221B4D9E50}"/>
              </a:ext>
            </a:extLst>
          </p:cNvPr>
          <p:cNvPicPr>
            <a:picLocks noChangeAspect="1"/>
          </p:cNvPicPr>
          <p:nvPr/>
        </p:nvPicPr>
        <p:blipFill>
          <a:blip r:embed="rId6"/>
          <a:stretch>
            <a:fillRect/>
          </a:stretch>
        </p:blipFill>
        <p:spPr>
          <a:xfrm>
            <a:off x="8454816" y="2391976"/>
            <a:ext cx="5564252" cy="7574144"/>
          </a:xfrm>
          <a:prstGeom prst="rect">
            <a:avLst/>
          </a:prstGeom>
        </p:spPr>
      </p:pic>
    </p:spTree>
    <p:extLst>
      <p:ext uri="{BB962C8B-B14F-4D97-AF65-F5344CB8AC3E}">
        <p14:creationId xmlns:p14="http://schemas.microsoft.com/office/powerpoint/2010/main" val="32929225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9F9A8-4F4C-4A37-DA8D-00D21F591A70}"/>
            </a:ext>
          </a:extLst>
        </p:cNvPr>
        <p:cNvGrpSpPr/>
        <p:nvPr/>
      </p:nvGrpSpPr>
      <p:grpSpPr>
        <a:xfrm>
          <a:off x="0" y="0"/>
          <a:ext cx="0" cy="0"/>
          <a:chOff x="0" y="0"/>
          <a:chExt cx="0" cy="0"/>
        </a:xfrm>
      </p:grpSpPr>
      <p:sp>
        <p:nvSpPr>
          <p:cNvPr id="27" name="Freeform 27">
            <a:extLst>
              <a:ext uri="{FF2B5EF4-FFF2-40B4-BE49-F238E27FC236}">
                <a16:creationId xmlns:a16="http://schemas.microsoft.com/office/drawing/2014/main" id="{2DD14A16-DE18-B6B5-1614-8A9DC60236AE}"/>
              </a:ext>
            </a:extLst>
          </p:cNvPr>
          <p:cNvSpPr/>
          <p:nvPr/>
        </p:nvSpPr>
        <p:spPr>
          <a:xfrm>
            <a:off x="2327223" y="3644667"/>
            <a:ext cx="876828" cy="718999"/>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a:p>
        </p:txBody>
      </p:sp>
      <p:grpSp>
        <p:nvGrpSpPr>
          <p:cNvPr id="29" name="Group 29">
            <a:extLst>
              <a:ext uri="{FF2B5EF4-FFF2-40B4-BE49-F238E27FC236}">
                <a16:creationId xmlns:a16="http://schemas.microsoft.com/office/drawing/2014/main" id="{6838E867-01A9-45EC-5772-EBAD3B2CFA42}"/>
              </a:ext>
            </a:extLst>
          </p:cNvPr>
          <p:cNvGrpSpPr/>
          <p:nvPr/>
        </p:nvGrpSpPr>
        <p:grpSpPr>
          <a:xfrm>
            <a:off x="-1190934" y="-2057400"/>
            <a:ext cx="19917660" cy="3086100"/>
            <a:chOff x="0" y="0"/>
            <a:chExt cx="5245803" cy="812800"/>
          </a:xfrm>
        </p:grpSpPr>
        <p:sp>
          <p:nvSpPr>
            <p:cNvPr id="30" name="Freeform 30">
              <a:extLst>
                <a:ext uri="{FF2B5EF4-FFF2-40B4-BE49-F238E27FC236}">
                  <a16:creationId xmlns:a16="http://schemas.microsoft.com/office/drawing/2014/main" id="{247F1A99-1D15-3059-CDA2-F0E1FE5A11D5}"/>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31" name="TextBox 31">
              <a:extLst>
                <a:ext uri="{FF2B5EF4-FFF2-40B4-BE49-F238E27FC236}">
                  <a16:creationId xmlns:a16="http://schemas.microsoft.com/office/drawing/2014/main" id="{9E5E850A-1A94-47F4-42D6-0195827D6BBD}"/>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2" name="Group 42">
            <a:extLst>
              <a:ext uri="{FF2B5EF4-FFF2-40B4-BE49-F238E27FC236}">
                <a16:creationId xmlns:a16="http://schemas.microsoft.com/office/drawing/2014/main" id="{572019C7-E74E-5301-45FB-A593A73DFA5E}"/>
              </a:ext>
            </a:extLst>
          </p:cNvPr>
          <p:cNvGrpSpPr/>
          <p:nvPr/>
        </p:nvGrpSpPr>
        <p:grpSpPr>
          <a:xfrm>
            <a:off x="-520028" y="9258300"/>
            <a:ext cx="19917660" cy="3086100"/>
            <a:chOff x="0" y="0"/>
            <a:chExt cx="5245803" cy="812800"/>
          </a:xfrm>
        </p:grpSpPr>
        <p:sp>
          <p:nvSpPr>
            <p:cNvPr id="43" name="Freeform 43">
              <a:extLst>
                <a:ext uri="{FF2B5EF4-FFF2-40B4-BE49-F238E27FC236}">
                  <a16:creationId xmlns:a16="http://schemas.microsoft.com/office/drawing/2014/main" id="{B47BCF38-3322-97AB-0A8C-483855585C90}"/>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44" name="TextBox 44">
              <a:extLst>
                <a:ext uri="{FF2B5EF4-FFF2-40B4-BE49-F238E27FC236}">
                  <a16:creationId xmlns:a16="http://schemas.microsoft.com/office/drawing/2014/main" id="{541543A6-B0F4-F746-8BE1-A7B6FA8C5DE5}"/>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5" name="Group 45">
            <a:extLst>
              <a:ext uri="{FF2B5EF4-FFF2-40B4-BE49-F238E27FC236}">
                <a16:creationId xmlns:a16="http://schemas.microsoft.com/office/drawing/2014/main" id="{773FD0A3-774B-737C-82D4-62265467FC64}"/>
              </a:ext>
            </a:extLst>
          </p:cNvPr>
          <p:cNvGrpSpPr/>
          <p:nvPr/>
        </p:nvGrpSpPr>
        <p:grpSpPr>
          <a:xfrm rot="-10800000">
            <a:off x="13716743" y="8698748"/>
            <a:ext cx="6449593" cy="3224796"/>
            <a:chOff x="0" y="0"/>
            <a:chExt cx="812800" cy="406400"/>
          </a:xfrm>
        </p:grpSpPr>
        <p:sp>
          <p:nvSpPr>
            <p:cNvPr id="46" name="Freeform 46">
              <a:extLst>
                <a:ext uri="{FF2B5EF4-FFF2-40B4-BE49-F238E27FC236}">
                  <a16:creationId xmlns:a16="http://schemas.microsoft.com/office/drawing/2014/main" id="{735D2B1E-AE8F-CEAC-7639-83C17C1BEB88}"/>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47" name="TextBox 47">
              <a:extLst>
                <a:ext uri="{FF2B5EF4-FFF2-40B4-BE49-F238E27FC236}">
                  <a16:creationId xmlns:a16="http://schemas.microsoft.com/office/drawing/2014/main" id="{BBA85E06-1BFA-38ED-9DAB-0C82F97152B4}"/>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48" name="Group 48">
            <a:extLst>
              <a:ext uri="{FF2B5EF4-FFF2-40B4-BE49-F238E27FC236}">
                <a16:creationId xmlns:a16="http://schemas.microsoft.com/office/drawing/2014/main" id="{B6CE9B18-77B2-0D8D-F520-6E4091B1CA84}"/>
              </a:ext>
            </a:extLst>
          </p:cNvPr>
          <p:cNvGrpSpPr/>
          <p:nvPr/>
        </p:nvGrpSpPr>
        <p:grpSpPr>
          <a:xfrm>
            <a:off x="-2733509" y="-1612398"/>
            <a:ext cx="6449593" cy="3224796"/>
            <a:chOff x="0" y="0"/>
            <a:chExt cx="812800" cy="406400"/>
          </a:xfrm>
        </p:grpSpPr>
        <p:sp>
          <p:nvSpPr>
            <p:cNvPr id="49" name="Freeform 49">
              <a:extLst>
                <a:ext uri="{FF2B5EF4-FFF2-40B4-BE49-F238E27FC236}">
                  <a16:creationId xmlns:a16="http://schemas.microsoft.com/office/drawing/2014/main" id="{78902D94-7E7D-7F90-C824-CFDF6C42D011}"/>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50" name="TextBox 50">
              <a:extLst>
                <a:ext uri="{FF2B5EF4-FFF2-40B4-BE49-F238E27FC236}">
                  <a16:creationId xmlns:a16="http://schemas.microsoft.com/office/drawing/2014/main" id="{A13CA286-8CC9-3361-D46F-4CAB92AE4E17}"/>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54" name="Freeform 9">
            <a:extLst>
              <a:ext uri="{FF2B5EF4-FFF2-40B4-BE49-F238E27FC236}">
                <a16:creationId xmlns:a16="http://schemas.microsoft.com/office/drawing/2014/main" id="{6D0D9439-1484-97B0-FCF8-38F6A91C9B5D}"/>
              </a:ext>
            </a:extLst>
          </p:cNvPr>
          <p:cNvSpPr/>
          <p:nvPr/>
        </p:nvSpPr>
        <p:spPr>
          <a:xfrm>
            <a:off x="2735157" y="320880"/>
            <a:ext cx="15011400" cy="1381474"/>
          </a:xfrm>
          <a:custGeom>
            <a:avLst/>
            <a:gdLst/>
            <a:ahLst/>
            <a:cxnLst/>
            <a:rect l="l" t="t" r="r" b="b"/>
            <a:pathLst>
              <a:path w="812800" h="135928">
                <a:moveTo>
                  <a:pt x="67964" y="0"/>
                </a:moveTo>
                <a:lnTo>
                  <a:pt x="744836" y="0"/>
                </a:lnTo>
                <a:cubicBezTo>
                  <a:pt x="782371" y="0"/>
                  <a:pt x="812800" y="30429"/>
                  <a:pt x="812800" y="67964"/>
                </a:cubicBezTo>
                <a:lnTo>
                  <a:pt x="812800" y="67964"/>
                </a:lnTo>
                <a:cubicBezTo>
                  <a:pt x="812800" y="85989"/>
                  <a:pt x="805640" y="103276"/>
                  <a:pt x="792894" y="116022"/>
                </a:cubicBezTo>
                <a:cubicBezTo>
                  <a:pt x="780148" y="128768"/>
                  <a:pt x="762861" y="135928"/>
                  <a:pt x="744836" y="135928"/>
                </a:cubicBezTo>
                <a:lnTo>
                  <a:pt x="67964" y="135928"/>
                </a:lnTo>
                <a:cubicBezTo>
                  <a:pt x="30429" y="135928"/>
                  <a:pt x="0" y="105500"/>
                  <a:pt x="0" y="67964"/>
                </a:cubicBezTo>
                <a:lnTo>
                  <a:pt x="0" y="67964"/>
                </a:lnTo>
                <a:cubicBezTo>
                  <a:pt x="0" y="30429"/>
                  <a:pt x="30429" y="0"/>
                  <a:pt x="67964" y="0"/>
                </a:cubicBezTo>
                <a:close/>
              </a:path>
            </a:pathLst>
          </a:custGeom>
          <a:gradFill rotWithShape="1">
            <a:gsLst>
              <a:gs pos="0">
                <a:srgbClr val="052A47">
                  <a:alpha val="100000"/>
                </a:srgbClr>
              </a:gs>
              <a:gs pos="50000">
                <a:srgbClr val="052A47">
                  <a:alpha val="100000"/>
                </a:srgbClr>
              </a:gs>
              <a:gs pos="100000">
                <a:srgbClr val="477596">
                  <a:alpha val="100000"/>
                </a:srgbClr>
              </a:gs>
            </a:gsLst>
            <a:lin ang="5400000"/>
          </a:gradFill>
          <a:ln cap="rnd">
            <a:noFill/>
            <a:prstDash val="solid"/>
            <a:round/>
          </a:ln>
        </p:spPr>
        <p:txBody>
          <a:bodyPr/>
          <a:lstStyle/>
          <a:p>
            <a:pPr algn="ctr"/>
            <a:r>
              <a:rPr lang="es-ES" sz="3200" dirty="0">
                <a:solidFill>
                  <a:schemeClr val="bg1"/>
                </a:solidFill>
              </a:rPr>
              <a:t>       ACCIONES REALIZADAS EN FAVOR DE LA RECUPERACIÓN NUTRICIONAL DE LOS       PARTICIPANTES</a:t>
            </a:r>
            <a:endParaRPr lang="es-CO" sz="3200" dirty="0">
              <a:solidFill>
                <a:schemeClr val="bg1"/>
              </a:solidFill>
            </a:endParaRPr>
          </a:p>
        </p:txBody>
      </p:sp>
      <p:pic>
        <p:nvPicPr>
          <p:cNvPr id="18" name="Imagen 17">
            <a:extLst>
              <a:ext uri="{FF2B5EF4-FFF2-40B4-BE49-F238E27FC236}">
                <a16:creationId xmlns:a16="http://schemas.microsoft.com/office/drawing/2014/main" id="{1E3B3760-679D-BD22-FB85-4C747B2FDA3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795920" y="5991891"/>
            <a:ext cx="2291237" cy="2286002"/>
          </a:xfrm>
          <a:prstGeom prst="rect">
            <a:avLst/>
          </a:prstGeom>
          <a:noFill/>
          <a:ln>
            <a:noFill/>
          </a:ln>
        </p:spPr>
      </p:pic>
      <p:sp>
        <p:nvSpPr>
          <p:cNvPr id="2" name="Freeform 9">
            <a:extLst>
              <a:ext uri="{FF2B5EF4-FFF2-40B4-BE49-F238E27FC236}">
                <a16:creationId xmlns:a16="http://schemas.microsoft.com/office/drawing/2014/main" id="{05656D78-F19C-AAF7-896C-975D8499B1BE}"/>
              </a:ext>
            </a:extLst>
          </p:cNvPr>
          <p:cNvSpPr/>
          <p:nvPr/>
        </p:nvSpPr>
        <p:spPr>
          <a:xfrm>
            <a:off x="2237150" y="1842339"/>
            <a:ext cx="13155249" cy="762535"/>
          </a:xfrm>
          <a:custGeom>
            <a:avLst/>
            <a:gdLst/>
            <a:ahLst/>
            <a:cxnLst/>
            <a:rect l="l" t="t" r="r" b="b"/>
            <a:pathLst>
              <a:path w="812800" h="135928">
                <a:moveTo>
                  <a:pt x="67964" y="0"/>
                </a:moveTo>
                <a:lnTo>
                  <a:pt x="744836" y="0"/>
                </a:lnTo>
                <a:cubicBezTo>
                  <a:pt x="782371" y="0"/>
                  <a:pt x="812800" y="30429"/>
                  <a:pt x="812800" y="67964"/>
                </a:cubicBezTo>
                <a:lnTo>
                  <a:pt x="812800" y="67964"/>
                </a:lnTo>
                <a:cubicBezTo>
                  <a:pt x="812800" y="85989"/>
                  <a:pt x="805640" y="103276"/>
                  <a:pt x="792894" y="116022"/>
                </a:cubicBezTo>
                <a:cubicBezTo>
                  <a:pt x="780148" y="128768"/>
                  <a:pt x="762861" y="135928"/>
                  <a:pt x="744836" y="135928"/>
                </a:cubicBezTo>
                <a:lnTo>
                  <a:pt x="67964" y="135928"/>
                </a:lnTo>
                <a:cubicBezTo>
                  <a:pt x="30429" y="135928"/>
                  <a:pt x="0" y="105500"/>
                  <a:pt x="0" y="67964"/>
                </a:cubicBezTo>
                <a:lnTo>
                  <a:pt x="0" y="67964"/>
                </a:lnTo>
                <a:cubicBezTo>
                  <a:pt x="0" y="30429"/>
                  <a:pt x="30429" y="0"/>
                  <a:pt x="67964" y="0"/>
                </a:cubicBezTo>
                <a:close/>
              </a:path>
            </a:pathLst>
          </a:custGeom>
          <a:gradFill rotWithShape="1">
            <a:gsLst>
              <a:gs pos="0">
                <a:srgbClr val="052A47">
                  <a:alpha val="100000"/>
                </a:srgbClr>
              </a:gs>
              <a:gs pos="50000">
                <a:srgbClr val="052A47">
                  <a:alpha val="100000"/>
                </a:srgbClr>
              </a:gs>
              <a:gs pos="100000">
                <a:srgbClr val="477596">
                  <a:alpha val="100000"/>
                </a:srgbClr>
              </a:gs>
            </a:gsLst>
            <a:lin ang="5400000"/>
          </a:gradFill>
          <a:ln cap="rnd">
            <a:noFill/>
            <a:prstDash val="solid"/>
            <a:round/>
          </a:ln>
        </p:spPr>
        <p:txBody>
          <a:bodyPr/>
          <a:lstStyle/>
          <a:p>
            <a:pPr algn="ctr"/>
            <a:r>
              <a:rPr lang="es-ES" sz="3200" dirty="0">
                <a:solidFill>
                  <a:schemeClr val="bg1"/>
                </a:solidFill>
              </a:rPr>
              <a:t>VISITA DOMICILIARIA A NIÑOS Y NIÑAS EN RIESGO</a:t>
            </a:r>
            <a:endParaRPr lang="es-CO" sz="3200" dirty="0">
              <a:solidFill>
                <a:schemeClr val="bg1"/>
              </a:solidFill>
            </a:endParaRPr>
          </a:p>
        </p:txBody>
      </p:sp>
      <p:pic>
        <p:nvPicPr>
          <p:cNvPr id="4" name="Imagen 3">
            <a:extLst>
              <a:ext uri="{FF2B5EF4-FFF2-40B4-BE49-F238E27FC236}">
                <a16:creationId xmlns:a16="http://schemas.microsoft.com/office/drawing/2014/main" id="{0D361F5B-88F5-EE9A-4062-974EFB7C49EC}"/>
              </a:ext>
            </a:extLst>
          </p:cNvPr>
          <p:cNvPicPr>
            <a:picLocks noChangeAspect="1"/>
          </p:cNvPicPr>
          <p:nvPr/>
        </p:nvPicPr>
        <p:blipFill>
          <a:blip r:embed="rId5"/>
          <a:stretch>
            <a:fillRect/>
          </a:stretch>
        </p:blipFill>
        <p:spPr>
          <a:xfrm>
            <a:off x="1035758" y="2476783"/>
            <a:ext cx="5562600" cy="6953250"/>
          </a:xfrm>
          <a:prstGeom prst="rect">
            <a:avLst/>
          </a:prstGeom>
        </p:spPr>
      </p:pic>
      <p:pic>
        <p:nvPicPr>
          <p:cNvPr id="6" name="Imagen 5">
            <a:extLst>
              <a:ext uri="{FF2B5EF4-FFF2-40B4-BE49-F238E27FC236}">
                <a16:creationId xmlns:a16="http://schemas.microsoft.com/office/drawing/2014/main" id="{AFEDC32B-A7FA-BDD8-6068-AB056343B0D4}"/>
              </a:ext>
            </a:extLst>
          </p:cNvPr>
          <p:cNvPicPr>
            <a:picLocks noChangeAspect="1"/>
          </p:cNvPicPr>
          <p:nvPr/>
        </p:nvPicPr>
        <p:blipFill>
          <a:blip r:embed="rId6"/>
          <a:stretch>
            <a:fillRect/>
          </a:stretch>
        </p:blipFill>
        <p:spPr>
          <a:xfrm>
            <a:off x="6957024" y="2601332"/>
            <a:ext cx="3736313" cy="6642333"/>
          </a:xfrm>
          <a:prstGeom prst="rect">
            <a:avLst/>
          </a:prstGeom>
        </p:spPr>
      </p:pic>
      <p:pic>
        <p:nvPicPr>
          <p:cNvPr id="7" name="Imagen 6">
            <a:extLst>
              <a:ext uri="{FF2B5EF4-FFF2-40B4-BE49-F238E27FC236}">
                <a16:creationId xmlns:a16="http://schemas.microsoft.com/office/drawing/2014/main" id="{E5989F5B-884A-1C28-2FB7-D91CA3F6416C}"/>
              </a:ext>
            </a:extLst>
          </p:cNvPr>
          <p:cNvPicPr>
            <a:picLocks noChangeAspect="1"/>
          </p:cNvPicPr>
          <p:nvPr/>
        </p:nvPicPr>
        <p:blipFill>
          <a:blip r:embed="rId7"/>
          <a:stretch>
            <a:fillRect/>
          </a:stretch>
        </p:blipFill>
        <p:spPr>
          <a:xfrm>
            <a:off x="10795263" y="2530469"/>
            <a:ext cx="4929656" cy="6727831"/>
          </a:xfrm>
          <a:prstGeom prst="rect">
            <a:avLst/>
          </a:prstGeom>
        </p:spPr>
      </p:pic>
    </p:spTree>
    <p:extLst>
      <p:ext uri="{BB962C8B-B14F-4D97-AF65-F5344CB8AC3E}">
        <p14:creationId xmlns:p14="http://schemas.microsoft.com/office/powerpoint/2010/main" val="13348425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F25DB3-1060-E7DA-2CD3-5332F13E0C55}"/>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6B61F04A-4406-A785-66B6-C1BF2A5B83A5}"/>
              </a:ext>
            </a:extLst>
          </p:cNvPr>
          <p:cNvSpPr txBox="1"/>
          <p:nvPr/>
        </p:nvSpPr>
        <p:spPr>
          <a:xfrm>
            <a:off x="3665143" y="993091"/>
            <a:ext cx="10051600" cy="1436291"/>
          </a:xfrm>
          <a:prstGeom prst="rect">
            <a:avLst/>
          </a:prstGeom>
        </p:spPr>
        <p:txBody>
          <a:bodyPr wrap="square" lIns="0" tIns="0" rIns="0" bIns="0" rtlCol="0" anchor="t">
            <a:spAutoFit/>
          </a:bodyPr>
          <a:lstStyle/>
          <a:p>
            <a:pPr marL="0" lvl="0" indent="0" algn="l">
              <a:lnSpc>
                <a:spcPts val="5613"/>
              </a:lnSpc>
              <a:spcBef>
                <a:spcPct val="0"/>
              </a:spcBef>
            </a:pPr>
            <a:r>
              <a:rPr lang="en-US" sz="4678" b="1" spc="168" dirty="0">
                <a:solidFill>
                  <a:srgbClr val="2A2E3A"/>
                </a:solidFill>
                <a:latin typeface="Montserrat Bold"/>
                <a:ea typeface="Montserrat Bold"/>
                <a:cs typeface="Montserrat Bold"/>
                <a:sym typeface="Montserrat Bold"/>
              </a:rPr>
              <a:t>GRAFICA COMPARATIVA PRIMERA Y SEGUNDA TOMA </a:t>
            </a:r>
          </a:p>
        </p:txBody>
      </p:sp>
      <p:sp>
        <p:nvSpPr>
          <p:cNvPr id="25" name="Freeform 25">
            <a:extLst>
              <a:ext uri="{FF2B5EF4-FFF2-40B4-BE49-F238E27FC236}">
                <a16:creationId xmlns:a16="http://schemas.microsoft.com/office/drawing/2014/main" id="{F159EACA-BC89-1F85-52D1-375B6ED5DB78}"/>
              </a:ext>
            </a:extLst>
          </p:cNvPr>
          <p:cNvSpPr/>
          <p:nvPr/>
        </p:nvSpPr>
        <p:spPr>
          <a:xfrm>
            <a:off x="8836167" y="3515101"/>
            <a:ext cx="780726" cy="978130"/>
          </a:xfrm>
          <a:custGeom>
            <a:avLst/>
            <a:gdLst/>
            <a:ahLst/>
            <a:cxnLst/>
            <a:rect l="l" t="t" r="r" b="b"/>
            <a:pathLst>
              <a:path w="780726" h="978130">
                <a:moveTo>
                  <a:pt x="0" y="0"/>
                </a:moveTo>
                <a:lnTo>
                  <a:pt x="780726" y="0"/>
                </a:lnTo>
                <a:lnTo>
                  <a:pt x="780726" y="978130"/>
                </a:lnTo>
                <a:lnTo>
                  <a:pt x="0" y="97813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s-CO"/>
          </a:p>
        </p:txBody>
      </p:sp>
      <p:sp>
        <p:nvSpPr>
          <p:cNvPr id="27" name="Freeform 27">
            <a:extLst>
              <a:ext uri="{FF2B5EF4-FFF2-40B4-BE49-F238E27FC236}">
                <a16:creationId xmlns:a16="http://schemas.microsoft.com/office/drawing/2014/main" id="{896F0FBA-AB91-093F-D327-F468CBC143B5}"/>
              </a:ext>
            </a:extLst>
          </p:cNvPr>
          <p:cNvSpPr/>
          <p:nvPr/>
        </p:nvSpPr>
        <p:spPr>
          <a:xfrm>
            <a:off x="2327222" y="3644667"/>
            <a:ext cx="3463977" cy="2260833"/>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s-CO"/>
          </a:p>
        </p:txBody>
      </p:sp>
      <p:grpSp>
        <p:nvGrpSpPr>
          <p:cNvPr id="29" name="Group 29">
            <a:extLst>
              <a:ext uri="{FF2B5EF4-FFF2-40B4-BE49-F238E27FC236}">
                <a16:creationId xmlns:a16="http://schemas.microsoft.com/office/drawing/2014/main" id="{91E66D77-274F-BBB6-5EC2-232928302638}"/>
              </a:ext>
            </a:extLst>
          </p:cNvPr>
          <p:cNvGrpSpPr/>
          <p:nvPr/>
        </p:nvGrpSpPr>
        <p:grpSpPr>
          <a:xfrm>
            <a:off x="-1190934" y="-2057400"/>
            <a:ext cx="19917660" cy="3086100"/>
            <a:chOff x="0" y="0"/>
            <a:chExt cx="5245803" cy="812800"/>
          </a:xfrm>
        </p:grpSpPr>
        <p:sp>
          <p:nvSpPr>
            <p:cNvPr id="30" name="Freeform 30">
              <a:extLst>
                <a:ext uri="{FF2B5EF4-FFF2-40B4-BE49-F238E27FC236}">
                  <a16:creationId xmlns:a16="http://schemas.microsoft.com/office/drawing/2014/main" id="{A336B249-B2C6-8BEB-67FF-4CC0FDAC470A}"/>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31" name="TextBox 31">
              <a:extLst>
                <a:ext uri="{FF2B5EF4-FFF2-40B4-BE49-F238E27FC236}">
                  <a16:creationId xmlns:a16="http://schemas.microsoft.com/office/drawing/2014/main" id="{16CB0922-12E4-A0A4-26FE-DA3EA2E87701}"/>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2" name="Group 42">
            <a:extLst>
              <a:ext uri="{FF2B5EF4-FFF2-40B4-BE49-F238E27FC236}">
                <a16:creationId xmlns:a16="http://schemas.microsoft.com/office/drawing/2014/main" id="{4286CB8D-6E98-4B77-26A6-CE6E5A789F82}"/>
              </a:ext>
            </a:extLst>
          </p:cNvPr>
          <p:cNvGrpSpPr/>
          <p:nvPr/>
        </p:nvGrpSpPr>
        <p:grpSpPr>
          <a:xfrm>
            <a:off x="-520028" y="9258300"/>
            <a:ext cx="19917660" cy="3086100"/>
            <a:chOff x="0" y="0"/>
            <a:chExt cx="5245803" cy="812800"/>
          </a:xfrm>
        </p:grpSpPr>
        <p:sp>
          <p:nvSpPr>
            <p:cNvPr id="43" name="Freeform 43">
              <a:extLst>
                <a:ext uri="{FF2B5EF4-FFF2-40B4-BE49-F238E27FC236}">
                  <a16:creationId xmlns:a16="http://schemas.microsoft.com/office/drawing/2014/main" id="{4676BBF2-2F14-48B1-5FBB-6B7AA1BD1A9E}"/>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44" name="TextBox 44">
              <a:extLst>
                <a:ext uri="{FF2B5EF4-FFF2-40B4-BE49-F238E27FC236}">
                  <a16:creationId xmlns:a16="http://schemas.microsoft.com/office/drawing/2014/main" id="{69ACC378-E48D-89F9-EE2F-446E7F91EC35}"/>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5" name="Group 45">
            <a:extLst>
              <a:ext uri="{FF2B5EF4-FFF2-40B4-BE49-F238E27FC236}">
                <a16:creationId xmlns:a16="http://schemas.microsoft.com/office/drawing/2014/main" id="{FEDC77E7-99CC-6D11-A8C5-9769E6255C89}"/>
              </a:ext>
            </a:extLst>
          </p:cNvPr>
          <p:cNvGrpSpPr/>
          <p:nvPr/>
        </p:nvGrpSpPr>
        <p:grpSpPr>
          <a:xfrm rot="-10800000">
            <a:off x="13716743" y="8698748"/>
            <a:ext cx="6449593" cy="3224796"/>
            <a:chOff x="0" y="0"/>
            <a:chExt cx="812800" cy="406400"/>
          </a:xfrm>
        </p:grpSpPr>
        <p:sp>
          <p:nvSpPr>
            <p:cNvPr id="46" name="Freeform 46">
              <a:extLst>
                <a:ext uri="{FF2B5EF4-FFF2-40B4-BE49-F238E27FC236}">
                  <a16:creationId xmlns:a16="http://schemas.microsoft.com/office/drawing/2014/main" id="{784C9E70-683F-9807-8AD8-9523C00DEEB2}"/>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47" name="TextBox 47">
              <a:extLst>
                <a:ext uri="{FF2B5EF4-FFF2-40B4-BE49-F238E27FC236}">
                  <a16:creationId xmlns:a16="http://schemas.microsoft.com/office/drawing/2014/main" id="{A5863C93-4927-9FD3-23F9-6BFA185F99C9}"/>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48" name="Group 48">
            <a:extLst>
              <a:ext uri="{FF2B5EF4-FFF2-40B4-BE49-F238E27FC236}">
                <a16:creationId xmlns:a16="http://schemas.microsoft.com/office/drawing/2014/main" id="{4F8C3613-1137-BBA9-F72C-624DC61344F9}"/>
              </a:ext>
            </a:extLst>
          </p:cNvPr>
          <p:cNvGrpSpPr/>
          <p:nvPr/>
        </p:nvGrpSpPr>
        <p:grpSpPr>
          <a:xfrm>
            <a:off x="-2733509" y="-1612398"/>
            <a:ext cx="6449593" cy="3224796"/>
            <a:chOff x="0" y="0"/>
            <a:chExt cx="812800" cy="406400"/>
          </a:xfrm>
        </p:grpSpPr>
        <p:sp>
          <p:nvSpPr>
            <p:cNvPr id="49" name="Freeform 49">
              <a:extLst>
                <a:ext uri="{FF2B5EF4-FFF2-40B4-BE49-F238E27FC236}">
                  <a16:creationId xmlns:a16="http://schemas.microsoft.com/office/drawing/2014/main" id="{43B8A7D2-FA82-6A4B-C2BE-CE12D6653D91}"/>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50" name="TextBox 50">
              <a:extLst>
                <a:ext uri="{FF2B5EF4-FFF2-40B4-BE49-F238E27FC236}">
                  <a16:creationId xmlns:a16="http://schemas.microsoft.com/office/drawing/2014/main" id="{7D39592B-8C6D-3EE0-B773-79A1C21328F2}"/>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54" name="Freeform 9">
            <a:extLst>
              <a:ext uri="{FF2B5EF4-FFF2-40B4-BE49-F238E27FC236}">
                <a16:creationId xmlns:a16="http://schemas.microsoft.com/office/drawing/2014/main" id="{241479F5-06A9-8C27-A018-B2B2586738A7}"/>
              </a:ext>
            </a:extLst>
          </p:cNvPr>
          <p:cNvSpPr/>
          <p:nvPr/>
        </p:nvSpPr>
        <p:spPr>
          <a:xfrm>
            <a:off x="9438802" y="2445012"/>
            <a:ext cx="4668214" cy="718999"/>
          </a:xfrm>
          <a:custGeom>
            <a:avLst/>
            <a:gdLst/>
            <a:ahLst/>
            <a:cxnLst/>
            <a:rect l="l" t="t" r="r" b="b"/>
            <a:pathLst>
              <a:path w="812800" h="135928">
                <a:moveTo>
                  <a:pt x="67964" y="0"/>
                </a:moveTo>
                <a:lnTo>
                  <a:pt x="744836" y="0"/>
                </a:lnTo>
                <a:cubicBezTo>
                  <a:pt x="782371" y="0"/>
                  <a:pt x="812800" y="30429"/>
                  <a:pt x="812800" y="67964"/>
                </a:cubicBezTo>
                <a:lnTo>
                  <a:pt x="812800" y="67964"/>
                </a:lnTo>
                <a:cubicBezTo>
                  <a:pt x="812800" y="85989"/>
                  <a:pt x="805640" y="103276"/>
                  <a:pt x="792894" y="116022"/>
                </a:cubicBezTo>
                <a:cubicBezTo>
                  <a:pt x="780148" y="128768"/>
                  <a:pt x="762861" y="135928"/>
                  <a:pt x="744836" y="135928"/>
                </a:cubicBezTo>
                <a:lnTo>
                  <a:pt x="67964" y="135928"/>
                </a:lnTo>
                <a:cubicBezTo>
                  <a:pt x="30429" y="135928"/>
                  <a:pt x="0" y="105500"/>
                  <a:pt x="0" y="67964"/>
                </a:cubicBezTo>
                <a:lnTo>
                  <a:pt x="0" y="67964"/>
                </a:lnTo>
                <a:cubicBezTo>
                  <a:pt x="0" y="30429"/>
                  <a:pt x="30429" y="0"/>
                  <a:pt x="67964" y="0"/>
                </a:cubicBezTo>
                <a:close/>
              </a:path>
            </a:pathLst>
          </a:custGeom>
          <a:gradFill rotWithShape="1">
            <a:gsLst>
              <a:gs pos="0">
                <a:srgbClr val="052A47">
                  <a:alpha val="100000"/>
                </a:srgbClr>
              </a:gs>
              <a:gs pos="50000">
                <a:srgbClr val="052A47">
                  <a:alpha val="100000"/>
                </a:srgbClr>
              </a:gs>
              <a:gs pos="100000">
                <a:srgbClr val="477596">
                  <a:alpha val="100000"/>
                </a:srgbClr>
              </a:gs>
            </a:gsLst>
            <a:lin ang="5400000"/>
          </a:gradFill>
          <a:ln cap="rnd">
            <a:noFill/>
            <a:prstDash val="solid"/>
            <a:round/>
          </a:ln>
        </p:spPr>
        <p:txBody>
          <a:bodyPr/>
          <a:lstStyle/>
          <a:p>
            <a:r>
              <a:rPr lang="es-ES" sz="3200" dirty="0">
                <a:solidFill>
                  <a:schemeClr val="bg1"/>
                </a:solidFill>
              </a:rPr>
              <a:t>TERCERA TOMA </a:t>
            </a:r>
            <a:endParaRPr lang="es-CO" sz="3200" dirty="0">
              <a:solidFill>
                <a:schemeClr val="bg1"/>
              </a:solidFill>
            </a:endParaRPr>
          </a:p>
        </p:txBody>
      </p:sp>
      <p:pic>
        <p:nvPicPr>
          <p:cNvPr id="18" name="Imagen 17">
            <a:extLst>
              <a:ext uri="{FF2B5EF4-FFF2-40B4-BE49-F238E27FC236}">
                <a16:creationId xmlns:a16="http://schemas.microsoft.com/office/drawing/2014/main" id="{A5689039-BA03-8A03-CEFE-34546D6602BC}"/>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904572" y="4997646"/>
            <a:ext cx="2291237" cy="2286002"/>
          </a:xfrm>
          <a:prstGeom prst="rect">
            <a:avLst/>
          </a:prstGeom>
          <a:noFill/>
          <a:ln>
            <a:noFill/>
          </a:ln>
        </p:spPr>
      </p:pic>
      <p:sp>
        <p:nvSpPr>
          <p:cNvPr id="4" name="Freeform 9">
            <a:extLst>
              <a:ext uri="{FF2B5EF4-FFF2-40B4-BE49-F238E27FC236}">
                <a16:creationId xmlns:a16="http://schemas.microsoft.com/office/drawing/2014/main" id="{95A8FBCF-A961-F0AD-03DA-37DF92DB465F}"/>
              </a:ext>
            </a:extLst>
          </p:cNvPr>
          <p:cNvSpPr/>
          <p:nvPr/>
        </p:nvSpPr>
        <p:spPr>
          <a:xfrm>
            <a:off x="2971800" y="2498858"/>
            <a:ext cx="3505200" cy="718999"/>
          </a:xfrm>
          <a:custGeom>
            <a:avLst/>
            <a:gdLst/>
            <a:ahLst/>
            <a:cxnLst/>
            <a:rect l="l" t="t" r="r" b="b"/>
            <a:pathLst>
              <a:path w="812800" h="135928">
                <a:moveTo>
                  <a:pt x="67964" y="0"/>
                </a:moveTo>
                <a:lnTo>
                  <a:pt x="744836" y="0"/>
                </a:lnTo>
                <a:cubicBezTo>
                  <a:pt x="782371" y="0"/>
                  <a:pt x="812800" y="30429"/>
                  <a:pt x="812800" y="67964"/>
                </a:cubicBezTo>
                <a:lnTo>
                  <a:pt x="812800" y="67964"/>
                </a:lnTo>
                <a:cubicBezTo>
                  <a:pt x="812800" y="85989"/>
                  <a:pt x="805640" y="103276"/>
                  <a:pt x="792894" y="116022"/>
                </a:cubicBezTo>
                <a:cubicBezTo>
                  <a:pt x="780148" y="128768"/>
                  <a:pt x="762861" y="135928"/>
                  <a:pt x="744836" y="135928"/>
                </a:cubicBezTo>
                <a:lnTo>
                  <a:pt x="67964" y="135928"/>
                </a:lnTo>
                <a:cubicBezTo>
                  <a:pt x="30429" y="135928"/>
                  <a:pt x="0" y="105500"/>
                  <a:pt x="0" y="67964"/>
                </a:cubicBezTo>
                <a:lnTo>
                  <a:pt x="0" y="67964"/>
                </a:lnTo>
                <a:cubicBezTo>
                  <a:pt x="0" y="30429"/>
                  <a:pt x="30429" y="0"/>
                  <a:pt x="67964" y="0"/>
                </a:cubicBezTo>
                <a:close/>
              </a:path>
            </a:pathLst>
          </a:custGeom>
          <a:gradFill rotWithShape="1">
            <a:gsLst>
              <a:gs pos="0">
                <a:srgbClr val="052A47">
                  <a:alpha val="100000"/>
                </a:srgbClr>
              </a:gs>
              <a:gs pos="50000">
                <a:srgbClr val="052A47">
                  <a:alpha val="100000"/>
                </a:srgbClr>
              </a:gs>
              <a:gs pos="100000">
                <a:srgbClr val="477596">
                  <a:alpha val="100000"/>
                </a:srgbClr>
              </a:gs>
            </a:gsLst>
            <a:lin ang="5400000"/>
          </a:gradFill>
          <a:ln cap="rnd">
            <a:noFill/>
            <a:prstDash val="solid"/>
            <a:round/>
          </a:ln>
        </p:spPr>
        <p:txBody>
          <a:bodyPr/>
          <a:lstStyle/>
          <a:p>
            <a:r>
              <a:rPr lang="es-ES" sz="3200" dirty="0">
                <a:solidFill>
                  <a:schemeClr val="bg1"/>
                </a:solidFill>
              </a:rPr>
              <a:t>SEGUNDA TOMA  </a:t>
            </a:r>
            <a:endParaRPr lang="es-CO" sz="3200" dirty="0">
              <a:solidFill>
                <a:schemeClr val="bg1"/>
              </a:solidFill>
            </a:endParaRPr>
          </a:p>
        </p:txBody>
      </p:sp>
      <p:graphicFrame>
        <p:nvGraphicFramePr>
          <p:cNvPr id="5" name="Tabla 4">
            <a:extLst>
              <a:ext uri="{FF2B5EF4-FFF2-40B4-BE49-F238E27FC236}">
                <a16:creationId xmlns:a16="http://schemas.microsoft.com/office/drawing/2014/main" id="{5DCB2CC9-35B1-51D8-3D74-1D0C1088B1AF}"/>
              </a:ext>
            </a:extLst>
          </p:cNvPr>
          <p:cNvGraphicFramePr>
            <a:graphicFrameLocks noGrp="1"/>
          </p:cNvGraphicFramePr>
          <p:nvPr>
            <p:extLst>
              <p:ext uri="{D42A27DB-BD31-4B8C-83A1-F6EECF244321}">
                <p14:modId xmlns:p14="http://schemas.microsoft.com/office/powerpoint/2010/main" val="858925208"/>
              </p:ext>
            </p:extLst>
          </p:nvPr>
        </p:nvGraphicFramePr>
        <p:xfrm>
          <a:off x="2340929" y="3398683"/>
          <a:ext cx="5194261" cy="3239382"/>
        </p:xfrm>
        <a:graphic>
          <a:graphicData uri="http://schemas.openxmlformats.org/drawingml/2006/table">
            <a:tbl>
              <a:tblPr>
                <a:tableStyleId>{5C22544A-7EE6-4342-B048-85BDC9FD1C3A}</a:tableStyleId>
              </a:tblPr>
              <a:tblGrid>
                <a:gridCol w="3074014">
                  <a:extLst>
                    <a:ext uri="{9D8B030D-6E8A-4147-A177-3AD203B41FA5}">
                      <a16:colId xmlns:a16="http://schemas.microsoft.com/office/drawing/2014/main" val="1488673027"/>
                    </a:ext>
                  </a:extLst>
                </a:gridCol>
                <a:gridCol w="2120247">
                  <a:extLst>
                    <a:ext uri="{9D8B030D-6E8A-4147-A177-3AD203B41FA5}">
                      <a16:colId xmlns:a16="http://schemas.microsoft.com/office/drawing/2014/main" val="1440946677"/>
                    </a:ext>
                  </a:extLst>
                </a:gridCol>
              </a:tblGrid>
              <a:tr h="760639">
                <a:tc>
                  <a:txBody>
                    <a:bodyPr/>
                    <a:lstStyle/>
                    <a:p>
                      <a:pPr algn="l" fontAlgn="b"/>
                      <a:r>
                        <a:rPr lang="en-US" sz="2000" u="none" strike="noStrike" dirty="0">
                          <a:effectLst/>
                        </a:rPr>
                        <a:t>SEGUNDA TOMA</a:t>
                      </a:r>
                      <a:endParaRPr lang="en-US" sz="2000" b="0" i="0" u="none" strike="noStrike" dirty="0">
                        <a:effectLst/>
                        <a:latin typeface="Calibri" panose="020F0502020204030204" pitchFamily="34" charset="0"/>
                      </a:endParaRPr>
                    </a:p>
                  </a:txBody>
                  <a:tcPr marL="9525" marR="9525" marT="9525" marB="0" anchor="b">
                    <a:solidFill>
                      <a:srgbClr val="00B050"/>
                    </a:solidFill>
                  </a:tcPr>
                </a:tc>
                <a:tc>
                  <a:txBody>
                    <a:bodyPr/>
                    <a:lstStyle/>
                    <a:p>
                      <a:pPr algn="l" fontAlgn="b"/>
                      <a:r>
                        <a:rPr lang="en-US" sz="2000" u="none" strike="noStrike" dirty="0">
                          <a:effectLst/>
                        </a:rPr>
                        <a:t>PARTICIPANTES 890</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3444906507"/>
                  </a:ext>
                </a:extLst>
              </a:tr>
              <a:tr h="760639">
                <a:tc>
                  <a:txBody>
                    <a:bodyPr/>
                    <a:lstStyle/>
                    <a:p>
                      <a:pPr algn="l" rtl="0" fontAlgn="ctr"/>
                      <a:r>
                        <a:rPr lang="en-US" sz="2000" u="none" strike="noStrike" dirty="0">
                          <a:effectLst/>
                        </a:rPr>
                        <a:t>NORMAL O EHUTROFICO</a:t>
                      </a:r>
                      <a:endParaRPr lang="en-US" sz="2000" b="1" i="0" u="none" strike="noStrike" dirty="0">
                        <a:solidFill>
                          <a:srgbClr val="2A2E3A"/>
                        </a:solidFill>
                        <a:effectLst/>
                        <a:latin typeface="Montserrat" panose="020B0604020202020204" charset="0"/>
                      </a:endParaRPr>
                    </a:p>
                  </a:txBody>
                  <a:tcPr marL="9525" marR="9525" marT="9525" marB="0" anchor="ctr">
                    <a:solidFill>
                      <a:srgbClr val="00B050"/>
                    </a:solidFill>
                  </a:tcPr>
                </a:tc>
                <a:tc>
                  <a:txBody>
                    <a:bodyPr/>
                    <a:lstStyle/>
                    <a:p>
                      <a:pPr algn="r" fontAlgn="b"/>
                      <a:r>
                        <a:rPr lang="en-US" sz="2000" u="none" strike="noStrike">
                          <a:effectLst/>
                        </a:rPr>
                        <a:t>774</a:t>
                      </a:r>
                      <a:endParaRPr lang="en-US" sz="2000" b="0" i="0" u="none" strike="noStrike">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3513934183"/>
                  </a:ext>
                </a:extLst>
              </a:tr>
              <a:tr h="500265">
                <a:tc>
                  <a:txBody>
                    <a:bodyPr/>
                    <a:lstStyle/>
                    <a:p>
                      <a:pPr algn="l" fontAlgn="b"/>
                      <a:r>
                        <a:rPr lang="en-US" sz="2000" u="none" strike="noStrike" dirty="0">
                          <a:effectLst/>
                        </a:rPr>
                        <a:t>RIESGO DE DESNUTRICIÓN</a:t>
                      </a:r>
                      <a:endParaRPr lang="en-US" sz="2000" b="0" i="0" u="none" strike="noStrike" dirty="0">
                        <a:effectLst/>
                        <a:latin typeface="Calibri" panose="020F0502020204030204" pitchFamily="34" charset="0"/>
                      </a:endParaRPr>
                    </a:p>
                  </a:txBody>
                  <a:tcPr marL="9525" marR="9525" marT="9525" marB="0" anchor="b">
                    <a:solidFill>
                      <a:srgbClr val="00B050"/>
                    </a:solidFill>
                  </a:tcPr>
                </a:tc>
                <a:tc>
                  <a:txBody>
                    <a:bodyPr/>
                    <a:lstStyle/>
                    <a:p>
                      <a:pPr algn="r" fontAlgn="b"/>
                      <a:r>
                        <a:rPr lang="en-US" sz="2000" u="none" strike="noStrike" dirty="0">
                          <a:effectLst/>
                        </a:rPr>
                        <a:t>15</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645887039"/>
                  </a:ext>
                </a:extLst>
              </a:tr>
              <a:tr h="457200">
                <a:tc>
                  <a:txBody>
                    <a:bodyPr/>
                    <a:lstStyle/>
                    <a:p>
                      <a:pPr algn="l" fontAlgn="b"/>
                      <a:r>
                        <a:rPr lang="en-US" sz="2000" u="none" strike="noStrike" dirty="0">
                          <a:effectLst/>
                        </a:rPr>
                        <a:t>SOBREPESO</a:t>
                      </a:r>
                      <a:endParaRPr lang="en-US" sz="2000" b="0" i="0" u="none" strike="noStrike" dirty="0">
                        <a:effectLst/>
                        <a:latin typeface="Calibri" panose="020F0502020204030204" pitchFamily="34" charset="0"/>
                      </a:endParaRPr>
                    </a:p>
                  </a:txBody>
                  <a:tcPr marL="9525" marR="9525" marT="9525" marB="0" anchor="b">
                    <a:solidFill>
                      <a:srgbClr val="00B050"/>
                    </a:solidFill>
                  </a:tcPr>
                </a:tc>
                <a:tc>
                  <a:txBody>
                    <a:bodyPr/>
                    <a:lstStyle/>
                    <a:p>
                      <a:pPr algn="r" fontAlgn="b"/>
                      <a:r>
                        <a:rPr lang="en-US" sz="2000" u="none" strike="noStrike" dirty="0">
                          <a:effectLst/>
                        </a:rPr>
                        <a:t>72</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3655227782"/>
                  </a:ext>
                </a:extLst>
              </a:tr>
              <a:tr h="760639">
                <a:tc>
                  <a:txBody>
                    <a:bodyPr/>
                    <a:lstStyle/>
                    <a:p>
                      <a:pPr algn="l" fontAlgn="b"/>
                      <a:r>
                        <a:rPr lang="en-US" sz="2000" u="none" strike="noStrike" dirty="0">
                          <a:effectLst/>
                        </a:rPr>
                        <a:t>OBESIDAD</a:t>
                      </a:r>
                      <a:endParaRPr lang="en-US" sz="2000" b="0" i="0" u="none" strike="noStrike" dirty="0">
                        <a:effectLst/>
                        <a:latin typeface="Calibri" panose="020F0502020204030204" pitchFamily="34" charset="0"/>
                      </a:endParaRPr>
                    </a:p>
                  </a:txBody>
                  <a:tcPr marL="9525" marR="9525" marT="9525" marB="0" anchor="b">
                    <a:solidFill>
                      <a:srgbClr val="00B050"/>
                    </a:solidFill>
                  </a:tcPr>
                </a:tc>
                <a:tc>
                  <a:txBody>
                    <a:bodyPr/>
                    <a:lstStyle/>
                    <a:p>
                      <a:pPr algn="r" fontAlgn="b"/>
                      <a:r>
                        <a:rPr lang="en-US" sz="2000" u="none" strike="noStrike" dirty="0">
                          <a:effectLst/>
                        </a:rPr>
                        <a:t>29</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2006936472"/>
                  </a:ext>
                </a:extLst>
              </a:tr>
            </a:tbl>
          </a:graphicData>
        </a:graphic>
      </p:graphicFrame>
      <p:graphicFrame>
        <p:nvGraphicFramePr>
          <p:cNvPr id="6" name="Tabla 5">
            <a:extLst>
              <a:ext uri="{FF2B5EF4-FFF2-40B4-BE49-F238E27FC236}">
                <a16:creationId xmlns:a16="http://schemas.microsoft.com/office/drawing/2014/main" id="{776094E7-27EC-49AA-8AE4-636721D82AA8}"/>
              </a:ext>
            </a:extLst>
          </p:cNvPr>
          <p:cNvGraphicFramePr>
            <a:graphicFrameLocks noGrp="1"/>
          </p:cNvGraphicFramePr>
          <p:nvPr>
            <p:extLst>
              <p:ext uri="{D42A27DB-BD31-4B8C-83A1-F6EECF244321}">
                <p14:modId xmlns:p14="http://schemas.microsoft.com/office/powerpoint/2010/main" val="2332176069"/>
              </p:ext>
            </p:extLst>
          </p:nvPr>
        </p:nvGraphicFramePr>
        <p:xfrm>
          <a:off x="9226530" y="3387337"/>
          <a:ext cx="4987454" cy="3266925"/>
        </p:xfrm>
        <a:graphic>
          <a:graphicData uri="http://schemas.openxmlformats.org/drawingml/2006/table">
            <a:tbl>
              <a:tblPr>
                <a:tableStyleId>{5C22544A-7EE6-4342-B048-85BDC9FD1C3A}</a:tableStyleId>
              </a:tblPr>
              <a:tblGrid>
                <a:gridCol w="2022617">
                  <a:extLst>
                    <a:ext uri="{9D8B030D-6E8A-4147-A177-3AD203B41FA5}">
                      <a16:colId xmlns:a16="http://schemas.microsoft.com/office/drawing/2014/main" val="35685268"/>
                    </a:ext>
                  </a:extLst>
                </a:gridCol>
                <a:gridCol w="2964837">
                  <a:extLst>
                    <a:ext uri="{9D8B030D-6E8A-4147-A177-3AD203B41FA5}">
                      <a16:colId xmlns:a16="http://schemas.microsoft.com/office/drawing/2014/main" val="688261647"/>
                    </a:ext>
                  </a:extLst>
                </a:gridCol>
              </a:tblGrid>
              <a:tr h="702622">
                <a:tc>
                  <a:txBody>
                    <a:bodyPr/>
                    <a:lstStyle/>
                    <a:p>
                      <a:pPr algn="l" fontAlgn="b"/>
                      <a:r>
                        <a:rPr lang="en-US" sz="2000" u="none" strike="noStrike" dirty="0">
                          <a:effectLst/>
                        </a:rPr>
                        <a:t>TERCERA TOMA</a:t>
                      </a:r>
                      <a:endParaRPr lang="en-US" sz="2000" b="0" i="0" u="none" strike="noStrike" dirty="0">
                        <a:effectLst/>
                        <a:latin typeface="Calibri" panose="020F0502020204030204" pitchFamily="34" charset="0"/>
                      </a:endParaRPr>
                    </a:p>
                  </a:txBody>
                  <a:tcPr marL="9525" marR="9525" marT="9525" marB="0" anchor="b">
                    <a:solidFill>
                      <a:srgbClr val="00B050"/>
                    </a:solidFill>
                  </a:tcPr>
                </a:tc>
                <a:tc>
                  <a:txBody>
                    <a:bodyPr/>
                    <a:lstStyle/>
                    <a:p>
                      <a:pPr algn="l" fontAlgn="b"/>
                      <a:r>
                        <a:rPr lang="en-US" sz="2000" u="none" strike="noStrike" dirty="0">
                          <a:effectLst/>
                        </a:rPr>
                        <a:t>PARTICIPANTES 890</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184928540"/>
                  </a:ext>
                </a:extLst>
              </a:tr>
              <a:tr h="662879">
                <a:tc>
                  <a:txBody>
                    <a:bodyPr/>
                    <a:lstStyle/>
                    <a:p>
                      <a:pPr algn="l" rtl="0" fontAlgn="ctr"/>
                      <a:r>
                        <a:rPr lang="en-US" sz="2000" u="none" strike="noStrike" dirty="0">
                          <a:effectLst/>
                        </a:rPr>
                        <a:t>NORMAL O EHUTROFICO</a:t>
                      </a:r>
                      <a:endParaRPr lang="en-US" sz="2000" b="1" i="0" u="none" strike="noStrike" dirty="0">
                        <a:solidFill>
                          <a:srgbClr val="2A2E3A"/>
                        </a:solidFill>
                        <a:effectLst/>
                        <a:latin typeface="Montserrat" panose="020B0604020202020204" charset="0"/>
                      </a:endParaRPr>
                    </a:p>
                  </a:txBody>
                  <a:tcPr marL="9525" marR="9525" marT="9525" marB="0" anchor="ctr">
                    <a:solidFill>
                      <a:srgbClr val="00B050"/>
                    </a:solidFill>
                  </a:tcPr>
                </a:tc>
                <a:tc>
                  <a:txBody>
                    <a:bodyPr/>
                    <a:lstStyle/>
                    <a:p>
                      <a:pPr algn="r" fontAlgn="b"/>
                      <a:r>
                        <a:rPr lang="en-US" sz="2000" u="none" strike="noStrike" dirty="0">
                          <a:effectLst/>
                        </a:rPr>
                        <a:t>822</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4256150160"/>
                  </a:ext>
                </a:extLst>
              </a:tr>
              <a:tr h="632674">
                <a:tc>
                  <a:txBody>
                    <a:bodyPr/>
                    <a:lstStyle/>
                    <a:p>
                      <a:pPr algn="l" fontAlgn="b"/>
                      <a:r>
                        <a:rPr lang="en-US" sz="2000" u="none" strike="noStrike">
                          <a:effectLst/>
                        </a:rPr>
                        <a:t>RIESGO DE DESNUTRICIÓN</a:t>
                      </a:r>
                      <a:endParaRPr lang="en-US" sz="2000" b="0" i="0" u="none" strike="noStrike">
                        <a:effectLst/>
                        <a:latin typeface="Calibri" panose="020F0502020204030204" pitchFamily="34" charset="0"/>
                      </a:endParaRPr>
                    </a:p>
                  </a:txBody>
                  <a:tcPr marL="9525" marR="9525" marT="9525" marB="0" anchor="b">
                    <a:solidFill>
                      <a:srgbClr val="00B050"/>
                    </a:solidFill>
                  </a:tcPr>
                </a:tc>
                <a:tc>
                  <a:txBody>
                    <a:bodyPr/>
                    <a:lstStyle/>
                    <a:p>
                      <a:pPr algn="r" fontAlgn="b"/>
                      <a:r>
                        <a:rPr lang="en-US" sz="2000" u="none" strike="noStrike" dirty="0">
                          <a:effectLst/>
                        </a:rPr>
                        <a:t>9</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3786405903"/>
                  </a:ext>
                </a:extLst>
              </a:tr>
              <a:tr h="432259">
                <a:tc>
                  <a:txBody>
                    <a:bodyPr/>
                    <a:lstStyle/>
                    <a:p>
                      <a:pPr algn="l" fontAlgn="b"/>
                      <a:r>
                        <a:rPr lang="en-US" sz="2000" u="none" strike="noStrike">
                          <a:effectLst/>
                        </a:rPr>
                        <a:t>SOBREPESO</a:t>
                      </a:r>
                      <a:endParaRPr lang="en-US" sz="2000" b="0" i="0" u="none" strike="noStrike">
                        <a:effectLst/>
                        <a:latin typeface="Calibri" panose="020F0502020204030204" pitchFamily="34" charset="0"/>
                      </a:endParaRPr>
                    </a:p>
                  </a:txBody>
                  <a:tcPr marL="9525" marR="9525" marT="9525" marB="0" anchor="b">
                    <a:solidFill>
                      <a:srgbClr val="00B050"/>
                    </a:solidFill>
                  </a:tcPr>
                </a:tc>
                <a:tc>
                  <a:txBody>
                    <a:bodyPr/>
                    <a:lstStyle/>
                    <a:p>
                      <a:pPr algn="r" fontAlgn="b"/>
                      <a:r>
                        <a:rPr lang="en-US" sz="2000" u="none" strike="noStrike" dirty="0">
                          <a:effectLst/>
                        </a:rPr>
                        <a:t>48</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2292488685"/>
                  </a:ext>
                </a:extLst>
              </a:tr>
              <a:tr h="836491">
                <a:tc>
                  <a:txBody>
                    <a:bodyPr/>
                    <a:lstStyle/>
                    <a:p>
                      <a:pPr algn="l" fontAlgn="b"/>
                      <a:r>
                        <a:rPr lang="en-US" sz="2000" u="none" strike="noStrike" dirty="0">
                          <a:effectLst/>
                        </a:rPr>
                        <a:t>OBESIDAD</a:t>
                      </a:r>
                      <a:endParaRPr lang="en-US" sz="2000" b="0" i="0" u="none" strike="noStrike" dirty="0">
                        <a:effectLst/>
                        <a:latin typeface="Calibri" panose="020F0502020204030204" pitchFamily="34" charset="0"/>
                      </a:endParaRPr>
                    </a:p>
                  </a:txBody>
                  <a:tcPr marL="9525" marR="9525" marT="9525" marB="0" anchor="b">
                    <a:solidFill>
                      <a:srgbClr val="00B050"/>
                    </a:solidFill>
                  </a:tcPr>
                </a:tc>
                <a:tc>
                  <a:txBody>
                    <a:bodyPr/>
                    <a:lstStyle/>
                    <a:p>
                      <a:pPr algn="r" fontAlgn="b"/>
                      <a:r>
                        <a:rPr lang="en-US" sz="2000" u="none" strike="noStrike" dirty="0">
                          <a:effectLst/>
                        </a:rPr>
                        <a:t>11</a:t>
                      </a:r>
                      <a:endParaRPr lang="en-US" sz="2000" b="0" i="0" u="none" strike="noStrike" dirty="0">
                        <a:effectLst/>
                        <a:latin typeface="Calibri" panose="020F0502020204030204" pitchFamily="34" charset="0"/>
                      </a:endParaRPr>
                    </a:p>
                  </a:txBody>
                  <a:tcPr marL="9525" marR="9525" marT="9525" marB="0" anchor="b">
                    <a:solidFill>
                      <a:srgbClr val="00B050"/>
                    </a:solidFill>
                  </a:tcPr>
                </a:tc>
                <a:extLst>
                  <a:ext uri="{0D108BD9-81ED-4DB2-BD59-A6C34878D82A}">
                    <a16:rowId xmlns:a16="http://schemas.microsoft.com/office/drawing/2014/main" val="1346308262"/>
                  </a:ext>
                </a:extLst>
              </a:tr>
            </a:tbl>
          </a:graphicData>
        </a:graphic>
      </p:graphicFrame>
      <p:sp>
        <p:nvSpPr>
          <p:cNvPr id="8" name="Freeform 9">
            <a:extLst>
              <a:ext uri="{FF2B5EF4-FFF2-40B4-BE49-F238E27FC236}">
                <a16:creationId xmlns:a16="http://schemas.microsoft.com/office/drawing/2014/main" id="{EF1E4E68-0D2F-D650-3B21-6440F23291D9}"/>
              </a:ext>
            </a:extLst>
          </p:cNvPr>
          <p:cNvSpPr/>
          <p:nvPr/>
        </p:nvSpPr>
        <p:spPr>
          <a:xfrm>
            <a:off x="533400" y="6829699"/>
            <a:ext cx="15463363" cy="2286002"/>
          </a:xfrm>
          <a:custGeom>
            <a:avLst/>
            <a:gdLst/>
            <a:ahLst/>
            <a:cxnLst/>
            <a:rect l="l" t="t" r="r" b="b"/>
            <a:pathLst>
              <a:path w="812800" h="135928">
                <a:moveTo>
                  <a:pt x="67964" y="0"/>
                </a:moveTo>
                <a:lnTo>
                  <a:pt x="744836" y="0"/>
                </a:lnTo>
                <a:cubicBezTo>
                  <a:pt x="782371" y="0"/>
                  <a:pt x="812800" y="30429"/>
                  <a:pt x="812800" y="67964"/>
                </a:cubicBezTo>
                <a:lnTo>
                  <a:pt x="812800" y="67964"/>
                </a:lnTo>
                <a:cubicBezTo>
                  <a:pt x="812800" y="85989"/>
                  <a:pt x="805640" y="103276"/>
                  <a:pt x="792894" y="116022"/>
                </a:cubicBezTo>
                <a:cubicBezTo>
                  <a:pt x="780148" y="128768"/>
                  <a:pt x="762861" y="135928"/>
                  <a:pt x="744836" y="135928"/>
                </a:cubicBezTo>
                <a:lnTo>
                  <a:pt x="67964" y="135928"/>
                </a:lnTo>
                <a:cubicBezTo>
                  <a:pt x="30429" y="135928"/>
                  <a:pt x="0" y="105500"/>
                  <a:pt x="0" y="67964"/>
                </a:cubicBezTo>
                <a:lnTo>
                  <a:pt x="0" y="67964"/>
                </a:lnTo>
                <a:cubicBezTo>
                  <a:pt x="0" y="30429"/>
                  <a:pt x="30429" y="0"/>
                  <a:pt x="67964" y="0"/>
                </a:cubicBezTo>
                <a:close/>
              </a:path>
            </a:pathLst>
          </a:custGeom>
          <a:gradFill rotWithShape="1">
            <a:gsLst>
              <a:gs pos="0">
                <a:srgbClr val="052A47">
                  <a:alpha val="100000"/>
                </a:srgbClr>
              </a:gs>
              <a:gs pos="50000">
                <a:srgbClr val="052A47">
                  <a:alpha val="100000"/>
                </a:srgbClr>
              </a:gs>
              <a:gs pos="100000">
                <a:srgbClr val="477596">
                  <a:alpha val="100000"/>
                </a:srgbClr>
              </a:gs>
            </a:gsLst>
            <a:lin ang="5400000"/>
          </a:gradFill>
          <a:ln cap="rnd">
            <a:noFill/>
            <a:prstDash val="solid"/>
            <a:round/>
          </a:ln>
        </p:spPr>
        <p:txBody>
          <a:bodyPr/>
          <a:lstStyle/>
          <a:p>
            <a:r>
              <a:rPr lang="es-ES" sz="3200" dirty="0">
                <a:solidFill>
                  <a:schemeClr val="bg1"/>
                </a:solidFill>
              </a:rPr>
              <a:t>      SE EVIDENCIA EN EL  SEGUNDO TRIMESTRE LA  RECUPERACIÓN DEL ESTADO NUTRICIONAL DE 6 ÑINOS Y NIÑAS Y SEGUIMOS FORTALECIENDO HABITOS SALUDABLES, REFORZANDO EL CONSUMO DE AAVN EN EL HOGAR INCLUYENDOLA EN DISTINTAS    PREPARACIONES Y EN LOS ENCUENTROS</a:t>
            </a:r>
            <a:endParaRPr lang="es-CO" sz="3200" dirty="0">
              <a:solidFill>
                <a:schemeClr val="bg1"/>
              </a:solidFill>
            </a:endParaRPr>
          </a:p>
        </p:txBody>
      </p:sp>
      <p:sp>
        <p:nvSpPr>
          <p:cNvPr id="23" name="Rectángulo 22"/>
          <p:cNvSpPr/>
          <p:nvPr/>
        </p:nvSpPr>
        <p:spPr>
          <a:xfrm>
            <a:off x="3505200" y="369751"/>
            <a:ext cx="4532010" cy="461665"/>
          </a:xfrm>
          <a:prstGeom prst="rect">
            <a:avLst/>
          </a:prstGeom>
        </p:spPr>
        <p:txBody>
          <a:bodyPr wrap="none">
            <a:spAutoFit/>
          </a:bodyPr>
          <a:lstStyle/>
          <a:p>
            <a:pPr algn="just"/>
            <a:r>
              <a:rPr lang="es-MX" sz="2400" dirty="0">
                <a:solidFill>
                  <a:schemeClr val="bg1"/>
                </a:solidFill>
                <a:latin typeface="Montserrat Bold" panose="00000800000000000000" charset="0"/>
              </a:rPr>
              <a:t>5. Seguimiento nutricional </a:t>
            </a:r>
            <a:endParaRPr lang="es-ES" sz="3200" dirty="0">
              <a:solidFill>
                <a:schemeClr val="bg1"/>
              </a:solidFill>
              <a:latin typeface="Montserrat" panose="00000500000000000000" pitchFamily="2" charset="0"/>
            </a:endParaRPr>
          </a:p>
        </p:txBody>
      </p:sp>
    </p:spTree>
    <p:extLst>
      <p:ext uri="{BB962C8B-B14F-4D97-AF65-F5344CB8AC3E}">
        <p14:creationId xmlns:p14="http://schemas.microsoft.com/office/powerpoint/2010/main" val="34619250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8100000">
            <a:off x="13519823" y="332277"/>
            <a:ext cx="5837977" cy="18849595"/>
          </a:xfrm>
          <a:custGeom>
            <a:avLst/>
            <a:gdLst/>
            <a:ahLst/>
            <a:cxnLst/>
            <a:rect l="l" t="t" r="r" b="b"/>
            <a:pathLst>
              <a:path w="5837977" h="18849595">
                <a:moveTo>
                  <a:pt x="0" y="0"/>
                </a:moveTo>
                <a:lnTo>
                  <a:pt x="5837977" y="0"/>
                </a:lnTo>
                <a:lnTo>
                  <a:pt x="5837977" y="18849595"/>
                </a:lnTo>
                <a:lnTo>
                  <a:pt x="0" y="18849595"/>
                </a:lnTo>
                <a:lnTo>
                  <a:pt x="0" y="0"/>
                </a:lnTo>
                <a:close/>
              </a:path>
            </a:pathLst>
          </a:custGeom>
          <a:blipFill>
            <a:blip r:embed="rId2">
              <a:extLst>
                <a:ext uri="{96DAC541-7B7A-43D3-8B79-37D633B846F1}">
                  <asvg:svgBlip xmlns:asvg="http://schemas.microsoft.com/office/drawing/2016/SVG/main" r:embed="rId3"/>
                </a:ext>
              </a:extLst>
            </a:blip>
            <a:stretch>
              <a:fillRect l="-525794" t="-40822" b="-52994"/>
            </a:stretch>
          </a:blipFill>
        </p:spPr>
        <p:txBody>
          <a:bodyPr/>
          <a:lstStyle/>
          <a:p>
            <a:endParaRPr lang="es-CO"/>
          </a:p>
        </p:txBody>
      </p:sp>
      <p:sp>
        <p:nvSpPr>
          <p:cNvPr id="3" name="Freeform 3"/>
          <p:cNvSpPr/>
          <p:nvPr/>
        </p:nvSpPr>
        <p:spPr>
          <a:xfrm rot="-10800000">
            <a:off x="8261969" y="1028699"/>
            <a:ext cx="9999261" cy="9999261"/>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s-CO"/>
          </a:p>
        </p:txBody>
      </p:sp>
      <p:sp>
        <p:nvSpPr>
          <p:cNvPr id="4" name="Freeform 4"/>
          <p:cNvSpPr/>
          <p:nvPr/>
        </p:nvSpPr>
        <p:spPr>
          <a:xfrm rot="2700000">
            <a:off x="521329" y="-3317944"/>
            <a:ext cx="2336254" cy="7543272"/>
          </a:xfrm>
          <a:custGeom>
            <a:avLst/>
            <a:gdLst/>
            <a:ahLst/>
            <a:cxnLst/>
            <a:rect l="l" t="t" r="r" b="b"/>
            <a:pathLst>
              <a:path w="2336254" h="7543272">
                <a:moveTo>
                  <a:pt x="0" y="0"/>
                </a:moveTo>
                <a:lnTo>
                  <a:pt x="2336254" y="0"/>
                </a:lnTo>
                <a:lnTo>
                  <a:pt x="2336254" y="7543273"/>
                </a:lnTo>
                <a:lnTo>
                  <a:pt x="0" y="7543273"/>
                </a:lnTo>
                <a:lnTo>
                  <a:pt x="0" y="0"/>
                </a:lnTo>
                <a:close/>
              </a:path>
            </a:pathLst>
          </a:custGeom>
          <a:blipFill>
            <a:blip r:embed="rId2">
              <a:extLst>
                <a:ext uri="{96DAC541-7B7A-43D3-8B79-37D633B846F1}">
                  <asvg:svgBlip xmlns:asvg="http://schemas.microsoft.com/office/drawing/2016/SVG/main" r:embed="rId3"/>
                </a:ext>
              </a:extLst>
            </a:blip>
            <a:stretch>
              <a:fillRect l="-525794" t="-40822" b="-52994"/>
            </a:stretch>
          </a:blipFill>
        </p:spPr>
        <p:txBody>
          <a:bodyPr/>
          <a:lstStyle/>
          <a:p>
            <a:endParaRPr lang="es-CO"/>
          </a:p>
        </p:txBody>
      </p:sp>
      <p:sp>
        <p:nvSpPr>
          <p:cNvPr id="5" name="Freeform 5"/>
          <p:cNvSpPr/>
          <p:nvPr/>
        </p:nvSpPr>
        <p:spPr>
          <a:xfrm rot="5400000">
            <a:off x="-434583" y="-789204"/>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s-CO"/>
          </a:p>
        </p:txBody>
      </p:sp>
      <p:sp>
        <p:nvSpPr>
          <p:cNvPr id="8" name="TextBox 8"/>
          <p:cNvSpPr txBox="1"/>
          <p:nvPr/>
        </p:nvSpPr>
        <p:spPr>
          <a:xfrm>
            <a:off x="210393" y="910330"/>
            <a:ext cx="15923449" cy="2821285"/>
          </a:xfrm>
          <a:prstGeom prst="rect">
            <a:avLst/>
          </a:prstGeom>
        </p:spPr>
        <p:txBody>
          <a:bodyPr wrap="square" lIns="0" tIns="0" rIns="0" bIns="0" rtlCol="0" anchor="t">
            <a:spAutoFit/>
          </a:bodyPr>
          <a:lstStyle/>
          <a:p>
            <a:pPr algn="ctr">
              <a:lnSpc>
                <a:spcPts val="10994"/>
              </a:lnSpc>
            </a:pPr>
            <a:r>
              <a:rPr lang="en-US" sz="8000" b="1" dirty="0">
                <a:solidFill>
                  <a:srgbClr val="4DBF38"/>
                </a:solidFill>
                <a:latin typeface="Montserrat Bold"/>
                <a:ea typeface="Montserrat Bold"/>
                <a:cs typeface="Montserrat Bold"/>
                <a:sym typeface="Montserrat Bold"/>
              </a:rPr>
              <a:t>Ejercicio de participacion ciudadana y control social </a:t>
            </a:r>
          </a:p>
        </p:txBody>
      </p:sp>
      <p:sp>
        <p:nvSpPr>
          <p:cNvPr id="18" name="CuadroTexto 17">
            <a:extLst>
              <a:ext uri="{FF2B5EF4-FFF2-40B4-BE49-F238E27FC236}">
                <a16:creationId xmlns:a16="http://schemas.microsoft.com/office/drawing/2014/main" id="{210949A5-8B05-3CA9-F01C-1F89A0AB7C9B}"/>
              </a:ext>
            </a:extLst>
          </p:cNvPr>
          <p:cNvSpPr txBox="1"/>
          <p:nvPr/>
        </p:nvSpPr>
        <p:spPr>
          <a:xfrm>
            <a:off x="635214" y="3361924"/>
            <a:ext cx="14150444" cy="5386090"/>
          </a:xfrm>
          <a:prstGeom prst="rect">
            <a:avLst/>
          </a:prstGeom>
          <a:noFill/>
        </p:spPr>
        <p:txBody>
          <a:bodyPr wrap="square">
            <a:spAutoFit/>
          </a:bodyPr>
          <a:lstStyle/>
          <a:p>
            <a:pPr algn="just"/>
            <a:endParaRPr lang="es-ES" sz="3600" dirty="0">
              <a:latin typeface="Montserrat" panose="00000500000000000000" pitchFamily="2" charset="0"/>
            </a:endParaRPr>
          </a:p>
          <a:p>
            <a:pPr marL="457200" indent="-457200" algn="just">
              <a:buAutoNum type="arabicPeriod"/>
            </a:pPr>
            <a:r>
              <a:rPr lang="es-CO" sz="2800" dirty="0">
                <a:latin typeface="Montserrat Bold" panose="00000800000000000000" charset="0"/>
              </a:rPr>
              <a:t>Buzón de sugerencias</a:t>
            </a:r>
          </a:p>
          <a:p>
            <a:pPr marL="457200" indent="-457200" algn="just">
              <a:buAutoNum type="arabicPeriod"/>
            </a:pPr>
            <a:r>
              <a:rPr lang="es-ES" sz="2800" dirty="0">
                <a:latin typeface="Montserrat Bold" panose="00000800000000000000" charset="0"/>
              </a:rPr>
              <a:t>Encuesta de satisfacción </a:t>
            </a:r>
            <a:endParaRPr lang="es-CO" sz="2800" dirty="0">
              <a:latin typeface="Montserrat Bold" panose="00000800000000000000" charset="0"/>
            </a:endParaRPr>
          </a:p>
          <a:p>
            <a:pPr marL="457200" indent="-457200" algn="just">
              <a:buAutoNum type="arabicPeriod"/>
            </a:pPr>
            <a:r>
              <a:rPr lang="es-CO" sz="2800" dirty="0">
                <a:latin typeface="Montserrat Bold" panose="00000800000000000000" charset="0"/>
              </a:rPr>
              <a:t>Primera jornada de socialización de servicios </a:t>
            </a:r>
          </a:p>
          <a:p>
            <a:pPr marL="457200" indent="-457200" algn="just">
              <a:buAutoNum type="arabicPeriod"/>
            </a:pPr>
            <a:r>
              <a:rPr lang="es-CO" sz="2800" dirty="0">
                <a:latin typeface="Montserrat Bold" panose="00000800000000000000" charset="0"/>
              </a:rPr>
              <a:t>Conformación comité control social</a:t>
            </a:r>
          </a:p>
          <a:p>
            <a:pPr marL="457200" indent="-457200" algn="just">
              <a:buAutoNum type="arabicPeriod"/>
            </a:pPr>
            <a:r>
              <a:rPr lang="es-CO" sz="2800" dirty="0">
                <a:latin typeface="Montserrat Bold" panose="00000800000000000000" charset="0"/>
              </a:rPr>
              <a:t>Verificación y reporte sobre el control social </a:t>
            </a:r>
          </a:p>
          <a:p>
            <a:pPr marL="457200" indent="-457200" algn="just">
              <a:buFontTx/>
              <a:buAutoNum type="arabicPeriod"/>
            </a:pPr>
            <a:r>
              <a:rPr lang="es-CO" sz="2800" dirty="0">
                <a:latin typeface="Montserrat Bold" panose="00000800000000000000" charset="0"/>
              </a:rPr>
              <a:t>Segunda jornada de socialización de servicios</a:t>
            </a:r>
          </a:p>
          <a:p>
            <a:pPr marL="457200" indent="-457200" algn="just">
              <a:buFontTx/>
              <a:buAutoNum type="arabicPeriod"/>
            </a:pPr>
            <a:r>
              <a:rPr lang="es-CO" sz="2800" dirty="0">
                <a:latin typeface="Montserrat Bold" panose="00000800000000000000" charset="0"/>
              </a:rPr>
              <a:t>Entidades invitadas a las actividades </a:t>
            </a:r>
          </a:p>
          <a:p>
            <a:pPr marL="457200" indent="-457200" algn="just">
              <a:buFontTx/>
              <a:buAutoNum type="arabicPeriod"/>
            </a:pPr>
            <a:r>
              <a:rPr lang="es-ES" sz="2800" dirty="0">
                <a:latin typeface="Montserrat Bold" panose="00000800000000000000" charset="0"/>
              </a:rPr>
              <a:t>Guardianes del cuidado </a:t>
            </a:r>
          </a:p>
          <a:p>
            <a:pPr marL="457200" indent="-457200" algn="just">
              <a:buFontTx/>
              <a:buAutoNum type="arabicPeriod"/>
            </a:pPr>
            <a:r>
              <a:rPr lang="es-ES" sz="2800" dirty="0">
                <a:latin typeface="Montserrat Bold" panose="00000800000000000000" charset="0"/>
              </a:rPr>
              <a:t>Caso exitoso </a:t>
            </a:r>
            <a:endParaRPr lang="es-CO" sz="2800" dirty="0">
              <a:latin typeface="Montserrat Bold" panose="00000800000000000000" charset="0"/>
            </a:endParaRPr>
          </a:p>
          <a:p>
            <a:pPr algn="just"/>
            <a:endParaRPr lang="es-CO" sz="2800" dirty="0">
              <a:latin typeface="Montserrat Bold" panose="00000800000000000000" charset="0"/>
            </a:endParaRPr>
          </a:p>
          <a:p>
            <a:pPr algn="just"/>
            <a:endParaRPr lang="es-CO" sz="2800" dirty="0">
              <a:latin typeface="Montserrat Bold" panose="00000800000000000000" charset="0"/>
            </a:endParaRPr>
          </a:p>
        </p:txBody>
      </p:sp>
      <p:pic>
        <p:nvPicPr>
          <p:cNvPr id="9" name="Imagen 8">
            <a:extLst>
              <a:ext uri="{FF2B5EF4-FFF2-40B4-BE49-F238E27FC236}">
                <a16:creationId xmlns:a16="http://schemas.microsoft.com/office/drawing/2014/main" id="{38254B60-D070-458A-97F3-A53A1154A7B2}"/>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10393" y="7828597"/>
            <a:ext cx="2291237" cy="2286002"/>
          </a:xfrm>
          <a:prstGeom prst="rect">
            <a:avLst/>
          </a:prstGeom>
          <a:noFill/>
          <a:ln>
            <a:noFill/>
          </a:ln>
        </p:spPr>
      </p:pic>
      <p:sp>
        <p:nvSpPr>
          <p:cNvPr id="10" name="CuadroTexto 9">
            <a:extLst>
              <a:ext uri="{FF2B5EF4-FFF2-40B4-BE49-F238E27FC236}">
                <a16:creationId xmlns:a16="http://schemas.microsoft.com/office/drawing/2014/main" id="{210949A5-8B05-3CA9-F01C-1F89A0AB7C9B}"/>
              </a:ext>
            </a:extLst>
          </p:cNvPr>
          <p:cNvSpPr txBox="1"/>
          <p:nvPr/>
        </p:nvSpPr>
        <p:spPr>
          <a:xfrm>
            <a:off x="2534287" y="558413"/>
            <a:ext cx="14150444" cy="954107"/>
          </a:xfrm>
          <a:prstGeom prst="rect">
            <a:avLst/>
          </a:prstGeom>
          <a:noFill/>
        </p:spPr>
        <p:txBody>
          <a:bodyPr wrap="square">
            <a:spAutoFit/>
          </a:bodyPr>
          <a:lstStyle/>
          <a:p>
            <a:pPr algn="just"/>
            <a:r>
              <a:rPr lang="es-MX" sz="2400" dirty="0">
                <a:latin typeface="Montserrat Bold" panose="00000800000000000000" charset="0"/>
              </a:rPr>
              <a:t>6. </a:t>
            </a:r>
            <a:r>
              <a:rPr lang="en-US" sz="2400" spc="130" dirty="0">
                <a:solidFill>
                  <a:srgbClr val="2A2E3A"/>
                </a:solidFill>
                <a:latin typeface="Montserrat Bold" panose="020B0604020202020204" charset="0"/>
                <a:ea typeface="Montserrat"/>
                <a:cs typeface="Montserrat"/>
                <a:sym typeface="Montserrat"/>
              </a:rPr>
              <a:t>Ejercicio de participación ciudadana y control social</a:t>
            </a:r>
          </a:p>
          <a:p>
            <a:pPr algn="just"/>
            <a:endParaRPr lang="es-ES" sz="3200" dirty="0">
              <a:latin typeface="Montserrat" panose="00000500000000000000" pitchFamily="2" charset="0"/>
            </a:endParaRPr>
          </a:p>
        </p:txBody>
      </p:sp>
    </p:spTree>
    <p:extLst>
      <p:ext uri="{BB962C8B-B14F-4D97-AF65-F5344CB8AC3E}">
        <p14:creationId xmlns:p14="http://schemas.microsoft.com/office/powerpoint/2010/main" val="22722690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10"/>
          <p:cNvGrpSpPr/>
          <p:nvPr/>
        </p:nvGrpSpPr>
        <p:grpSpPr>
          <a:xfrm>
            <a:off x="-1371921" y="-634385"/>
            <a:ext cx="2743842" cy="5383177"/>
            <a:chOff x="0" y="0"/>
            <a:chExt cx="406400" cy="797321"/>
          </a:xfrm>
        </p:grpSpPr>
        <p:sp>
          <p:nvSpPr>
            <p:cNvPr id="11" name="Freeform 11"/>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80D12A"/>
            </a:solidFill>
            <a:ln cap="sq">
              <a:noFill/>
              <a:prstDash val="solid"/>
              <a:miter/>
            </a:ln>
          </p:spPr>
          <p:txBody>
            <a:bodyPr/>
            <a:lstStyle/>
            <a:p>
              <a:endParaRPr lang="es-CO"/>
            </a:p>
          </p:txBody>
        </p:sp>
        <p:sp>
          <p:nvSpPr>
            <p:cNvPr id="12" name="TextBox 12"/>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23" name="Freeform 3">
            <a:extLst>
              <a:ext uri="{FF2B5EF4-FFF2-40B4-BE49-F238E27FC236}">
                <a16:creationId xmlns:a16="http://schemas.microsoft.com/office/drawing/2014/main" id="{32A96935-B3FD-C4CD-234D-3AAF83A691C6}"/>
              </a:ext>
            </a:extLst>
          </p:cNvPr>
          <p:cNvSpPr/>
          <p:nvPr/>
        </p:nvSpPr>
        <p:spPr>
          <a:xfrm rot="-10800000">
            <a:off x="10887280" y="3726776"/>
            <a:ext cx="7400719" cy="6578002"/>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dirty="0"/>
          </a:p>
        </p:txBody>
      </p:sp>
      <p:pic>
        <p:nvPicPr>
          <p:cNvPr id="20" name="Imagen 19">
            <a:extLst>
              <a:ext uri="{FF2B5EF4-FFF2-40B4-BE49-F238E27FC236}">
                <a16:creationId xmlns:a16="http://schemas.microsoft.com/office/drawing/2014/main" id="{CF8AB7EC-F8EE-4EC8-9839-054DD32D9DD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45983" y="161645"/>
            <a:ext cx="2138837" cy="2171702"/>
          </a:xfrm>
          <a:prstGeom prst="rect">
            <a:avLst/>
          </a:prstGeom>
          <a:noFill/>
          <a:ln>
            <a:noFill/>
          </a:ln>
        </p:spPr>
      </p:pic>
      <p:sp>
        <p:nvSpPr>
          <p:cNvPr id="21" name="TextBox 6"/>
          <p:cNvSpPr txBox="1"/>
          <p:nvPr/>
        </p:nvSpPr>
        <p:spPr>
          <a:xfrm>
            <a:off x="1021538" y="806389"/>
            <a:ext cx="14142262" cy="553998"/>
          </a:xfrm>
          <a:prstGeom prst="rect">
            <a:avLst/>
          </a:prstGeom>
        </p:spPr>
        <p:txBody>
          <a:bodyPr wrap="square" lIns="0" tIns="0" rIns="0" bIns="0" rtlCol="0" anchor="t">
            <a:spAutoFit/>
          </a:bodyPr>
          <a:lstStyle/>
          <a:p>
            <a:pPr>
              <a:spcBef>
                <a:spcPct val="0"/>
              </a:spcBef>
            </a:pPr>
            <a:r>
              <a:rPr lang="en-US" sz="3600" b="1" spc="254" dirty="0">
                <a:solidFill>
                  <a:srgbClr val="2A2E3A"/>
                </a:solidFill>
                <a:latin typeface="Montserrat Bold"/>
                <a:ea typeface="Montserrat Bold"/>
                <a:cs typeface="Montserrat Bold"/>
                <a:sym typeface="Montserrat Bold"/>
              </a:rPr>
              <a:t>1. </a:t>
            </a:r>
            <a:r>
              <a:rPr lang="es-ES" sz="3600" b="1" spc="254" dirty="0">
                <a:solidFill>
                  <a:srgbClr val="2A2E3A"/>
                </a:solidFill>
                <a:latin typeface="Montserrat Bold"/>
                <a:ea typeface="Montserrat Bold"/>
                <a:cs typeface="Montserrat Bold"/>
                <a:sym typeface="Montserrat Bold"/>
              </a:rPr>
              <a:t>Buzón de sugerencias </a:t>
            </a:r>
            <a:endParaRPr lang="es-CO" sz="3600" dirty="0">
              <a:latin typeface="Montserrat Bold" panose="00000800000000000000" charset="0"/>
            </a:endParaRPr>
          </a:p>
        </p:txBody>
      </p:sp>
      <p:sp>
        <p:nvSpPr>
          <p:cNvPr id="2" name="Rectángulo redondeado 1"/>
          <p:cNvSpPr/>
          <p:nvPr/>
        </p:nvSpPr>
        <p:spPr>
          <a:xfrm>
            <a:off x="1976749" y="2052476"/>
            <a:ext cx="3707235" cy="1252684"/>
          </a:xfrm>
          <a:prstGeom prst="round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800" b="1" dirty="0">
                <a:ln w="0"/>
                <a:solidFill>
                  <a:schemeClr val="tx1"/>
                </a:solidFill>
                <a:latin typeface="Montserrat Bold" panose="020B0604020202020204" charset="0"/>
              </a:rPr>
              <a:t>Socialización </a:t>
            </a:r>
            <a:endParaRPr lang="es-CO" sz="2800" b="1" dirty="0">
              <a:ln w="0"/>
              <a:solidFill>
                <a:schemeClr val="tx1"/>
              </a:solidFill>
              <a:latin typeface="Montserrat Bold" panose="020B0604020202020204" charset="0"/>
            </a:endParaRPr>
          </a:p>
        </p:txBody>
      </p:sp>
      <p:sp>
        <p:nvSpPr>
          <p:cNvPr id="22" name="Rectángulo redondeado 21"/>
          <p:cNvSpPr/>
          <p:nvPr/>
        </p:nvSpPr>
        <p:spPr>
          <a:xfrm>
            <a:off x="9940741" y="1931284"/>
            <a:ext cx="4999152" cy="1252684"/>
          </a:xfrm>
          <a:prstGeom prst="round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800" b="1" dirty="0">
                <a:ln w="0"/>
                <a:solidFill>
                  <a:schemeClr val="tx1"/>
                </a:solidFill>
                <a:latin typeface="Montserrat Bold" panose="020B0604020202020204" charset="0"/>
              </a:rPr>
              <a:t>Recolección de quejas, sugerencias o felicitaciones </a:t>
            </a:r>
            <a:endParaRPr lang="es-CO" sz="2800" b="1" dirty="0">
              <a:ln w="0"/>
              <a:solidFill>
                <a:schemeClr val="tx1"/>
              </a:solidFill>
              <a:latin typeface="Montserrat Bold" panose="020B0604020202020204" charset="0"/>
            </a:endParaRPr>
          </a:p>
        </p:txBody>
      </p:sp>
      <p:sp>
        <p:nvSpPr>
          <p:cNvPr id="3" name="Flecha derecha 2"/>
          <p:cNvSpPr/>
          <p:nvPr/>
        </p:nvSpPr>
        <p:spPr>
          <a:xfrm rot="5400000">
            <a:off x="3390276" y="3444040"/>
            <a:ext cx="763574" cy="837506"/>
          </a:xfrm>
          <a:prstGeom prst="right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6" name="TextBox 6"/>
          <p:cNvSpPr txBox="1"/>
          <p:nvPr/>
        </p:nvSpPr>
        <p:spPr>
          <a:xfrm>
            <a:off x="1339262" y="-237189"/>
            <a:ext cx="13702915" cy="1090042"/>
          </a:xfrm>
          <a:prstGeom prst="rect">
            <a:avLst/>
          </a:prstGeom>
        </p:spPr>
        <p:txBody>
          <a:bodyPr wrap="square" lIns="0" tIns="0" rIns="0" bIns="0" rtlCol="0" anchor="t">
            <a:spAutoFit/>
          </a:bodyPr>
          <a:lstStyle/>
          <a:p>
            <a:pPr marL="0" lvl="0" indent="0" algn="l">
              <a:lnSpc>
                <a:spcPts val="8496"/>
              </a:lnSpc>
              <a:spcBef>
                <a:spcPct val="0"/>
              </a:spcBef>
            </a:pPr>
            <a:r>
              <a:rPr lang="en-US" sz="2800" b="1" spc="254" dirty="0">
                <a:solidFill>
                  <a:schemeClr val="accent5">
                    <a:lumMod val="75000"/>
                  </a:schemeClr>
                </a:solidFill>
                <a:latin typeface="Montserrat Bold"/>
                <a:ea typeface="Montserrat Bold"/>
                <a:cs typeface="Montserrat Bold"/>
                <a:sym typeface="Montserrat Bold"/>
              </a:rPr>
              <a:t>EJERCICIO DE PARTICIPACION CIUDADANA Y CONTROL SOCIAL</a:t>
            </a:r>
          </a:p>
        </p:txBody>
      </p:sp>
      <p:sp>
        <p:nvSpPr>
          <p:cNvPr id="17" name="Flecha derecha 16"/>
          <p:cNvSpPr/>
          <p:nvPr/>
        </p:nvSpPr>
        <p:spPr>
          <a:xfrm rot="5400000">
            <a:off x="12058530" y="3378962"/>
            <a:ext cx="763574" cy="837506"/>
          </a:xfrm>
          <a:prstGeom prst="right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5" name="Image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675287" y="4409004"/>
            <a:ext cx="3403600" cy="2552700"/>
          </a:xfrm>
          <a:prstGeom prst="rect">
            <a:avLst/>
          </a:prstGeom>
        </p:spPr>
      </p:pic>
      <p:pic>
        <p:nvPicPr>
          <p:cNvPr id="8" name="Imagen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0733" y="4467093"/>
            <a:ext cx="3456920" cy="2592690"/>
          </a:xfrm>
          <a:prstGeom prst="rect">
            <a:avLst/>
          </a:prstGeom>
        </p:spPr>
      </p:pic>
      <p:pic>
        <p:nvPicPr>
          <p:cNvPr id="9" name="Imagen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37066" y="4467094"/>
            <a:ext cx="3545358" cy="2592689"/>
          </a:xfrm>
          <a:prstGeom prst="rect">
            <a:avLst/>
          </a:prstGeom>
        </p:spPr>
      </p:pic>
      <p:pic>
        <p:nvPicPr>
          <p:cNvPr id="13" name="Imagen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81539" y="4420426"/>
            <a:ext cx="2682577" cy="3576769"/>
          </a:xfrm>
          <a:prstGeom prst="rect">
            <a:avLst/>
          </a:prstGeom>
        </p:spPr>
      </p:pic>
      <p:pic>
        <p:nvPicPr>
          <p:cNvPr id="14" name="Imagen 13"/>
          <p:cNvPicPr>
            <a:picLocks noChangeAspect="1"/>
          </p:cNvPicPr>
          <p:nvPr/>
        </p:nvPicPr>
        <p:blipFill rotWithShape="1">
          <a:blip r:embed="rId9" cstate="print">
            <a:extLst>
              <a:ext uri="{28A0092B-C50C-407E-A947-70E740481C1C}">
                <a14:useLocalDpi xmlns:a14="http://schemas.microsoft.com/office/drawing/2010/main" val="0"/>
              </a:ext>
            </a:extLst>
          </a:blip>
          <a:srcRect t="23106" r="45110" b="30444"/>
          <a:stretch/>
        </p:blipFill>
        <p:spPr>
          <a:xfrm>
            <a:off x="14321706" y="4382069"/>
            <a:ext cx="2448554" cy="2579635"/>
          </a:xfrm>
          <a:prstGeom prst="rect">
            <a:avLst/>
          </a:prstGeom>
        </p:spPr>
      </p:pic>
    </p:spTree>
    <p:extLst>
      <p:ext uri="{BB962C8B-B14F-4D97-AF65-F5344CB8AC3E}">
        <p14:creationId xmlns:p14="http://schemas.microsoft.com/office/powerpoint/2010/main" val="29279210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10"/>
          <p:cNvGrpSpPr/>
          <p:nvPr/>
        </p:nvGrpSpPr>
        <p:grpSpPr>
          <a:xfrm>
            <a:off x="-1371921" y="-634385"/>
            <a:ext cx="2743842" cy="5383177"/>
            <a:chOff x="0" y="0"/>
            <a:chExt cx="406400" cy="797321"/>
          </a:xfrm>
        </p:grpSpPr>
        <p:sp>
          <p:nvSpPr>
            <p:cNvPr id="11" name="Freeform 11"/>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80D12A"/>
            </a:solidFill>
            <a:ln cap="sq">
              <a:noFill/>
              <a:prstDash val="solid"/>
              <a:miter/>
            </a:ln>
          </p:spPr>
          <p:txBody>
            <a:bodyPr/>
            <a:lstStyle/>
            <a:p>
              <a:endParaRPr lang="es-CO"/>
            </a:p>
          </p:txBody>
        </p:sp>
        <p:sp>
          <p:nvSpPr>
            <p:cNvPr id="12" name="TextBox 12"/>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23" name="Freeform 3">
            <a:extLst>
              <a:ext uri="{FF2B5EF4-FFF2-40B4-BE49-F238E27FC236}">
                <a16:creationId xmlns:a16="http://schemas.microsoft.com/office/drawing/2014/main" id="{32A96935-B3FD-C4CD-234D-3AAF83A691C6}"/>
              </a:ext>
            </a:extLst>
          </p:cNvPr>
          <p:cNvSpPr/>
          <p:nvPr/>
        </p:nvSpPr>
        <p:spPr>
          <a:xfrm rot="-10800000">
            <a:off x="9601199" y="3329579"/>
            <a:ext cx="8660030" cy="7698379"/>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dirty="0"/>
          </a:p>
        </p:txBody>
      </p:sp>
      <p:pic>
        <p:nvPicPr>
          <p:cNvPr id="20" name="Imagen 19">
            <a:extLst>
              <a:ext uri="{FF2B5EF4-FFF2-40B4-BE49-F238E27FC236}">
                <a16:creationId xmlns:a16="http://schemas.microsoft.com/office/drawing/2014/main" id="{CF8AB7EC-F8EE-4EC8-9839-054DD32D9DD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339581" y="90774"/>
            <a:ext cx="2291237" cy="2286002"/>
          </a:xfrm>
          <a:prstGeom prst="rect">
            <a:avLst/>
          </a:prstGeom>
          <a:noFill/>
          <a:ln>
            <a:noFill/>
          </a:ln>
        </p:spPr>
      </p:pic>
      <p:sp>
        <p:nvSpPr>
          <p:cNvPr id="21" name="TextBox 6"/>
          <p:cNvSpPr txBox="1"/>
          <p:nvPr/>
        </p:nvSpPr>
        <p:spPr>
          <a:xfrm>
            <a:off x="1021538" y="806389"/>
            <a:ext cx="14142262" cy="553998"/>
          </a:xfrm>
          <a:prstGeom prst="rect">
            <a:avLst/>
          </a:prstGeom>
        </p:spPr>
        <p:txBody>
          <a:bodyPr wrap="square" lIns="0" tIns="0" rIns="0" bIns="0" rtlCol="0" anchor="t">
            <a:spAutoFit/>
          </a:bodyPr>
          <a:lstStyle/>
          <a:p>
            <a:pPr>
              <a:spcBef>
                <a:spcPct val="0"/>
              </a:spcBef>
            </a:pPr>
            <a:r>
              <a:rPr lang="en-US" sz="3600" b="1" spc="254" dirty="0">
                <a:solidFill>
                  <a:srgbClr val="2A2E3A"/>
                </a:solidFill>
                <a:latin typeface="Montserrat Bold"/>
                <a:ea typeface="Montserrat Bold"/>
                <a:cs typeface="Montserrat Bold"/>
                <a:sym typeface="Montserrat Bold"/>
              </a:rPr>
              <a:t>2. </a:t>
            </a:r>
            <a:r>
              <a:rPr lang="es-ES" sz="3600" b="1" spc="254" dirty="0">
                <a:solidFill>
                  <a:srgbClr val="2A2E3A"/>
                </a:solidFill>
                <a:latin typeface="Montserrat Bold"/>
                <a:ea typeface="Montserrat Bold"/>
                <a:cs typeface="Montserrat Bold"/>
                <a:sym typeface="Montserrat Bold"/>
              </a:rPr>
              <a:t>Encuesta de satisfacción  </a:t>
            </a:r>
            <a:endParaRPr lang="es-CO" sz="3600" dirty="0">
              <a:latin typeface="Montserrat Bold" panose="00000800000000000000" charset="0"/>
            </a:endParaRPr>
          </a:p>
        </p:txBody>
      </p:sp>
      <p:sp>
        <p:nvSpPr>
          <p:cNvPr id="2" name="Rectángulo redondeado 1"/>
          <p:cNvSpPr/>
          <p:nvPr/>
        </p:nvSpPr>
        <p:spPr>
          <a:xfrm>
            <a:off x="2592053" y="3107087"/>
            <a:ext cx="5013731" cy="1469936"/>
          </a:xfrm>
          <a:prstGeom prst="round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800" b="1" dirty="0">
                <a:ln w="0"/>
                <a:solidFill>
                  <a:schemeClr val="tx1"/>
                </a:solidFill>
                <a:latin typeface="Montserrat Bold" panose="020B0604020202020204" charset="0"/>
              </a:rPr>
              <a:t>Aplicación de encuesta a las familias </a:t>
            </a:r>
            <a:endParaRPr lang="es-CO" sz="2800" b="1" dirty="0">
              <a:ln w="0"/>
              <a:solidFill>
                <a:schemeClr val="tx1"/>
              </a:solidFill>
              <a:latin typeface="Montserrat Bold" panose="020B0604020202020204" charset="0"/>
            </a:endParaRPr>
          </a:p>
        </p:txBody>
      </p:sp>
      <p:sp>
        <p:nvSpPr>
          <p:cNvPr id="22" name="Rectángulo redondeado 21"/>
          <p:cNvSpPr/>
          <p:nvPr/>
        </p:nvSpPr>
        <p:spPr>
          <a:xfrm>
            <a:off x="2592053" y="5854568"/>
            <a:ext cx="5013731" cy="1422444"/>
          </a:xfrm>
          <a:prstGeom prst="round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800" b="1" dirty="0">
                <a:ln w="0"/>
                <a:solidFill>
                  <a:schemeClr val="tx1"/>
                </a:solidFill>
                <a:latin typeface="Montserrat Bold" panose="020B0604020202020204" charset="0"/>
              </a:rPr>
              <a:t>Resultados obtenidos </a:t>
            </a:r>
            <a:endParaRPr lang="es-CO" sz="2800" b="1" dirty="0">
              <a:ln w="0"/>
              <a:solidFill>
                <a:schemeClr val="tx1"/>
              </a:solidFill>
              <a:latin typeface="Montserrat Bold" panose="020B0604020202020204" charset="0"/>
            </a:endParaRPr>
          </a:p>
        </p:txBody>
      </p:sp>
      <p:sp>
        <p:nvSpPr>
          <p:cNvPr id="3" name="Flecha derecha 2"/>
          <p:cNvSpPr/>
          <p:nvPr/>
        </p:nvSpPr>
        <p:spPr>
          <a:xfrm>
            <a:off x="1600200" y="3481643"/>
            <a:ext cx="763574" cy="595892"/>
          </a:xfrm>
          <a:prstGeom prst="right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6" name="TextBox 6"/>
          <p:cNvSpPr txBox="1"/>
          <p:nvPr/>
        </p:nvSpPr>
        <p:spPr>
          <a:xfrm>
            <a:off x="1339262" y="-237189"/>
            <a:ext cx="13702915" cy="1090042"/>
          </a:xfrm>
          <a:prstGeom prst="rect">
            <a:avLst/>
          </a:prstGeom>
        </p:spPr>
        <p:txBody>
          <a:bodyPr wrap="square" lIns="0" tIns="0" rIns="0" bIns="0" rtlCol="0" anchor="t">
            <a:spAutoFit/>
          </a:bodyPr>
          <a:lstStyle/>
          <a:p>
            <a:pPr marL="0" lvl="0" indent="0" algn="l">
              <a:lnSpc>
                <a:spcPts val="8496"/>
              </a:lnSpc>
              <a:spcBef>
                <a:spcPct val="0"/>
              </a:spcBef>
            </a:pPr>
            <a:r>
              <a:rPr lang="en-US" sz="2800" b="1" spc="254" dirty="0">
                <a:solidFill>
                  <a:schemeClr val="accent5">
                    <a:lumMod val="75000"/>
                  </a:schemeClr>
                </a:solidFill>
                <a:latin typeface="Montserrat Bold"/>
                <a:ea typeface="Montserrat Bold"/>
                <a:cs typeface="Montserrat Bold"/>
                <a:sym typeface="Montserrat Bold"/>
              </a:rPr>
              <a:t>EJERCICIO DE PARTICIPACION CIUDADANA Y CONTROL SOCIAL</a:t>
            </a:r>
          </a:p>
        </p:txBody>
      </p:sp>
      <p:sp>
        <p:nvSpPr>
          <p:cNvPr id="17" name="Flecha derecha 16"/>
          <p:cNvSpPr/>
          <p:nvPr/>
        </p:nvSpPr>
        <p:spPr>
          <a:xfrm>
            <a:off x="1600200" y="6267844"/>
            <a:ext cx="763574" cy="595892"/>
          </a:xfrm>
          <a:prstGeom prst="right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5" name="Imagen 4"/>
          <p:cNvPicPr>
            <a:picLocks noChangeAspect="1"/>
          </p:cNvPicPr>
          <p:nvPr/>
        </p:nvPicPr>
        <p:blipFill rotWithShape="1">
          <a:blip r:embed="rId5" cstate="print">
            <a:extLst>
              <a:ext uri="{28A0092B-C50C-407E-A947-70E740481C1C}">
                <a14:useLocalDpi xmlns:a14="http://schemas.microsoft.com/office/drawing/2010/main" val="0"/>
              </a:ext>
            </a:extLst>
          </a:blip>
          <a:srcRect t="24637"/>
          <a:stretch/>
        </p:blipFill>
        <p:spPr>
          <a:xfrm>
            <a:off x="7834063" y="2716391"/>
            <a:ext cx="3884311" cy="2722287"/>
          </a:xfrm>
          <a:prstGeom prst="rect">
            <a:avLst/>
          </a:prstGeom>
        </p:spPr>
      </p:pic>
      <p:pic>
        <p:nvPicPr>
          <p:cNvPr id="6" name="Imagen 5"/>
          <p:cNvPicPr>
            <a:picLocks noChangeAspect="1"/>
          </p:cNvPicPr>
          <p:nvPr/>
        </p:nvPicPr>
        <p:blipFill rotWithShape="1">
          <a:blip r:embed="rId6" cstate="print">
            <a:extLst>
              <a:ext uri="{28A0092B-C50C-407E-A947-70E740481C1C}">
                <a14:useLocalDpi xmlns:a14="http://schemas.microsoft.com/office/drawing/2010/main" val="0"/>
              </a:ext>
            </a:extLst>
          </a:blip>
          <a:srcRect t="21717"/>
          <a:stretch/>
        </p:blipFill>
        <p:spPr>
          <a:xfrm>
            <a:off x="12154158" y="2683370"/>
            <a:ext cx="3554111" cy="2788327"/>
          </a:xfrm>
          <a:prstGeom prst="rect">
            <a:avLst/>
          </a:prstGeom>
        </p:spPr>
      </p:pic>
      <p:pic>
        <p:nvPicPr>
          <p:cNvPr id="9" name="Imagen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13851" y="5788390"/>
            <a:ext cx="4089712" cy="2513208"/>
          </a:xfrm>
          <a:prstGeom prst="rect">
            <a:avLst/>
          </a:prstGeom>
        </p:spPr>
      </p:pic>
      <p:pic>
        <p:nvPicPr>
          <p:cNvPr id="13" name="Imagen 12"/>
          <p:cNvPicPr>
            <a:picLocks noChangeAspect="1"/>
          </p:cNvPicPr>
          <p:nvPr/>
        </p:nvPicPr>
        <p:blipFill rotWithShape="1">
          <a:blip r:embed="rId8">
            <a:extLst>
              <a:ext uri="{28A0092B-C50C-407E-A947-70E740481C1C}">
                <a14:useLocalDpi xmlns:a14="http://schemas.microsoft.com/office/drawing/2010/main" val="0"/>
              </a:ext>
            </a:extLst>
          </a:blip>
          <a:srcRect t="4693"/>
          <a:stretch/>
        </p:blipFill>
        <p:spPr>
          <a:xfrm>
            <a:off x="11911630" y="5788390"/>
            <a:ext cx="3796639" cy="2495326"/>
          </a:xfrm>
          <a:prstGeom prst="rect">
            <a:avLst/>
          </a:prstGeom>
        </p:spPr>
      </p:pic>
    </p:spTree>
    <p:extLst>
      <p:ext uri="{BB962C8B-B14F-4D97-AF65-F5344CB8AC3E}">
        <p14:creationId xmlns:p14="http://schemas.microsoft.com/office/powerpoint/2010/main" val="21130010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1339262" y="-237189"/>
            <a:ext cx="13702915" cy="1090042"/>
          </a:xfrm>
          <a:prstGeom prst="rect">
            <a:avLst/>
          </a:prstGeom>
        </p:spPr>
        <p:txBody>
          <a:bodyPr wrap="square" lIns="0" tIns="0" rIns="0" bIns="0" rtlCol="0" anchor="t">
            <a:spAutoFit/>
          </a:bodyPr>
          <a:lstStyle/>
          <a:p>
            <a:pPr marL="0" lvl="0" indent="0" algn="l">
              <a:lnSpc>
                <a:spcPts val="8496"/>
              </a:lnSpc>
              <a:spcBef>
                <a:spcPct val="0"/>
              </a:spcBef>
            </a:pPr>
            <a:r>
              <a:rPr lang="en-US" sz="2800" b="1" spc="254" dirty="0">
                <a:solidFill>
                  <a:schemeClr val="accent5">
                    <a:lumMod val="75000"/>
                  </a:schemeClr>
                </a:solidFill>
                <a:latin typeface="Montserrat Bold"/>
                <a:ea typeface="Montserrat Bold"/>
                <a:cs typeface="Montserrat Bold"/>
                <a:sym typeface="Montserrat Bold"/>
              </a:rPr>
              <a:t>EJERCICIO DE PARTICIPACION CIUDADANA Y CONTROL SOCIAL</a:t>
            </a:r>
          </a:p>
        </p:txBody>
      </p:sp>
      <p:grpSp>
        <p:nvGrpSpPr>
          <p:cNvPr id="10" name="Group 10"/>
          <p:cNvGrpSpPr/>
          <p:nvPr/>
        </p:nvGrpSpPr>
        <p:grpSpPr>
          <a:xfrm>
            <a:off x="-1371921" y="-634385"/>
            <a:ext cx="2743842" cy="5383177"/>
            <a:chOff x="0" y="0"/>
            <a:chExt cx="406400" cy="797321"/>
          </a:xfrm>
        </p:grpSpPr>
        <p:sp>
          <p:nvSpPr>
            <p:cNvPr id="11" name="Freeform 11"/>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80D12A"/>
            </a:solidFill>
            <a:ln cap="sq">
              <a:noFill/>
              <a:prstDash val="solid"/>
              <a:miter/>
            </a:ln>
          </p:spPr>
          <p:txBody>
            <a:bodyPr/>
            <a:lstStyle/>
            <a:p>
              <a:endParaRPr lang="es-CO"/>
            </a:p>
          </p:txBody>
        </p:sp>
        <p:sp>
          <p:nvSpPr>
            <p:cNvPr id="12" name="TextBox 12"/>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23" name="Freeform 3">
            <a:extLst>
              <a:ext uri="{FF2B5EF4-FFF2-40B4-BE49-F238E27FC236}">
                <a16:creationId xmlns:a16="http://schemas.microsoft.com/office/drawing/2014/main" id="{32A96935-B3FD-C4CD-234D-3AAF83A691C6}"/>
              </a:ext>
            </a:extLst>
          </p:cNvPr>
          <p:cNvSpPr/>
          <p:nvPr/>
        </p:nvSpPr>
        <p:spPr>
          <a:xfrm rot="-10800000">
            <a:off x="8261969" y="1028699"/>
            <a:ext cx="9999261" cy="9999261"/>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dirty="0"/>
          </a:p>
        </p:txBody>
      </p:sp>
      <p:pic>
        <p:nvPicPr>
          <p:cNvPr id="20" name="Imagen 19">
            <a:extLst>
              <a:ext uri="{FF2B5EF4-FFF2-40B4-BE49-F238E27FC236}">
                <a16:creationId xmlns:a16="http://schemas.microsoft.com/office/drawing/2014/main" id="{CF8AB7EC-F8EE-4EC8-9839-054DD32D9DD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359902" y="107271"/>
            <a:ext cx="1834037" cy="1842855"/>
          </a:xfrm>
          <a:prstGeom prst="rect">
            <a:avLst/>
          </a:prstGeom>
          <a:noFill/>
          <a:ln>
            <a:noFill/>
          </a:ln>
        </p:spPr>
      </p:pic>
      <p:sp>
        <p:nvSpPr>
          <p:cNvPr id="21" name="TextBox 6"/>
          <p:cNvSpPr txBox="1"/>
          <p:nvPr/>
        </p:nvSpPr>
        <p:spPr>
          <a:xfrm>
            <a:off x="1021538" y="1004591"/>
            <a:ext cx="13685062" cy="553998"/>
          </a:xfrm>
          <a:prstGeom prst="rect">
            <a:avLst/>
          </a:prstGeom>
        </p:spPr>
        <p:txBody>
          <a:bodyPr wrap="square" lIns="0" tIns="0" rIns="0" bIns="0" rtlCol="0" anchor="t">
            <a:spAutoFit/>
          </a:bodyPr>
          <a:lstStyle/>
          <a:p>
            <a:pPr algn="just"/>
            <a:r>
              <a:rPr lang="es-ES" sz="3600" dirty="0">
                <a:latin typeface="Montserrat Bold" panose="00000800000000000000" charset="0"/>
              </a:rPr>
              <a:t>3. Primera jornada de socialización de servicios </a:t>
            </a:r>
            <a:endParaRPr lang="es-CO" sz="3600" dirty="0">
              <a:latin typeface="Montserrat Bold" panose="00000800000000000000" charset="0"/>
            </a:endParaRPr>
          </a:p>
        </p:txBody>
      </p:sp>
      <p:sp>
        <p:nvSpPr>
          <p:cNvPr id="15" name="Freeform 7"/>
          <p:cNvSpPr/>
          <p:nvPr/>
        </p:nvSpPr>
        <p:spPr>
          <a:xfrm>
            <a:off x="9296400" y="2208244"/>
            <a:ext cx="6758589" cy="6758589"/>
          </a:xfrm>
          <a:custGeom>
            <a:avLst/>
            <a:gdLst/>
            <a:ahLst/>
            <a:cxnLst/>
            <a:rect l="l" t="t" r="r" b="b"/>
            <a:pathLst>
              <a:path w="6758589" h="6758589">
                <a:moveTo>
                  <a:pt x="0" y="0"/>
                </a:moveTo>
                <a:lnTo>
                  <a:pt x="6758588" y="0"/>
                </a:lnTo>
                <a:lnTo>
                  <a:pt x="6758588" y="6758589"/>
                </a:lnTo>
                <a:lnTo>
                  <a:pt x="0" y="6758589"/>
                </a:lnTo>
                <a:lnTo>
                  <a:pt x="0" y="0"/>
                </a:lnTo>
                <a:close/>
              </a:path>
            </a:pathLst>
          </a:custGeom>
          <a:blipFill>
            <a:blip r:embed="rId5"/>
            <a:stretch>
              <a:fillRect/>
            </a:stretch>
          </a:blipFill>
        </p:spPr>
      </p:sp>
      <p:sp>
        <p:nvSpPr>
          <p:cNvPr id="16" name="CuadroTexto 15">
            <a:extLst>
              <a:ext uri="{FF2B5EF4-FFF2-40B4-BE49-F238E27FC236}">
                <a16:creationId xmlns:a16="http://schemas.microsoft.com/office/drawing/2014/main" id="{210949A5-8B05-3CA9-F01C-1F89A0AB7C9B}"/>
              </a:ext>
            </a:extLst>
          </p:cNvPr>
          <p:cNvSpPr txBox="1"/>
          <p:nvPr/>
        </p:nvSpPr>
        <p:spPr>
          <a:xfrm>
            <a:off x="934457" y="2227970"/>
            <a:ext cx="7844728" cy="6986528"/>
          </a:xfrm>
          <a:prstGeom prst="rect">
            <a:avLst/>
          </a:prstGeom>
          <a:noFill/>
        </p:spPr>
        <p:txBody>
          <a:bodyPr wrap="square">
            <a:spAutoFit/>
          </a:bodyPr>
          <a:lstStyle/>
          <a:p>
            <a:pPr lvl="0" algn="just"/>
            <a:r>
              <a:rPr lang="en-US" sz="2800" dirty="0">
                <a:solidFill>
                  <a:srgbClr val="242424"/>
                </a:solidFill>
                <a:latin typeface="Montserrat Bold" panose="020B0604020202020204" charset="0"/>
                <a:ea typeface="SimSun" panose="02010600030101010101" pitchFamily="2" charset="-122"/>
                <a:cs typeface="TT Chocolates"/>
                <a:sym typeface="TT Chocolates"/>
              </a:rPr>
              <a:t>La primera jornada de socialización de los servicios fue realizada el día 25 de abril del presente año. Con el acompañamiento de coordinación se le socializó a las familias participantes información relevante a cerca del desarrollo del contrato, incluyendo el tiempo de duración del programa, el valor del contrato, el equipo de </a:t>
            </a:r>
            <a:r>
              <a:rPr lang="en-US" sz="2800" dirty="0" err="1">
                <a:solidFill>
                  <a:srgbClr val="242424"/>
                </a:solidFill>
                <a:latin typeface="Montserrat Bold" panose="020B0604020202020204" charset="0"/>
                <a:ea typeface="SimSun" panose="02010600030101010101" pitchFamily="2" charset="-122"/>
                <a:cs typeface="TT Chocolates"/>
                <a:sym typeface="TT Chocolates"/>
              </a:rPr>
              <a:t>talento</a:t>
            </a:r>
            <a:r>
              <a:rPr lang="en-US" sz="2800" dirty="0">
                <a:solidFill>
                  <a:srgbClr val="242424"/>
                </a:solidFill>
                <a:latin typeface="Montserrat Bold" panose="020B0604020202020204" charset="0"/>
                <a:ea typeface="SimSun" panose="02010600030101010101" pitchFamily="2" charset="-122"/>
                <a:cs typeface="TT Chocolates"/>
                <a:sym typeface="TT Chocolates"/>
              </a:rPr>
              <a:t> humano, la cantidad de cupos asignados, las diferentes estrategias de atención, la entrega de RPP, la entrega de Kits Pedagógicos, la entrega de elementos de auto abastecimiento, entre otros. </a:t>
            </a:r>
          </a:p>
          <a:p>
            <a:pPr algn="just"/>
            <a:endParaRPr lang="es-CO" sz="2800" dirty="0">
              <a:latin typeface="Montserrat Bold" panose="020B0604020202020204" charset="0"/>
            </a:endParaRPr>
          </a:p>
        </p:txBody>
      </p:sp>
    </p:spTree>
    <p:extLst>
      <p:ext uri="{BB962C8B-B14F-4D97-AF65-F5344CB8AC3E}">
        <p14:creationId xmlns:p14="http://schemas.microsoft.com/office/powerpoint/2010/main" val="8912514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1339262" y="-237189"/>
            <a:ext cx="13702915" cy="1090042"/>
          </a:xfrm>
          <a:prstGeom prst="rect">
            <a:avLst/>
          </a:prstGeom>
        </p:spPr>
        <p:txBody>
          <a:bodyPr wrap="square" lIns="0" tIns="0" rIns="0" bIns="0" rtlCol="0" anchor="t">
            <a:spAutoFit/>
          </a:bodyPr>
          <a:lstStyle/>
          <a:p>
            <a:pPr marL="0" lvl="0" indent="0" algn="l">
              <a:lnSpc>
                <a:spcPts val="8496"/>
              </a:lnSpc>
              <a:spcBef>
                <a:spcPct val="0"/>
              </a:spcBef>
            </a:pPr>
            <a:r>
              <a:rPr lang="en-US" sz="2800" b="1" spc="254" dirty="0">
                <a:solidFill>
                  <a:schemeClr val="accent5">
                    <a:lumMod val="75000"/>
                  </a:schemeClr>
                </a:solidFill>
                <a:latin typeface="Montserrat Bold"/>
                <a:ea typeface="Montserrat Bold"/>
                <a:cs typeface="Montserrat Bold"/>
                <a:sym typeface="Montserrat Bold"/>
              </a:rPr>
              <a:t>EJERCICIO DE PARTICIPACION CIUDADANA Y CONTROL SOCIAL</a:t>
            </a:r>
          </a:p>
        </p:txBody>
      </p:sp>
      <p:grpSp>
        <p:nvGrpSpPr>
          <p:cNvPr id="10" name="Group 10"/>
          <p:cNvGrpSpPr/>
          <p:nvPr/>
        </p:nvGrpSpPr>
        <p:grpSpPr>
          <a:xfrm>
            <a:off x="-1371921" y="-634385"/>
            <a:ext cx="2743842" cy="5383177"/>
            <a:chOff x="0" y="0"/>
            <a:chExt cx="406400" cy="797321"/>
          </a:xfrm>
        </p:grpSpPr>
        <p:sp>
          <p:nvSpPr>
            <p:cNvPr id="11" name="Freeform 11"/>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80D12A"/>
            </a:solidFill>
            <a:ln cap="sq">
              <a:noFill/>
              <a:prstDash val="solid"/>
              <a:miter/>
            </a:ln>
          </p:spPr>
          <p:txBody>
            <a:bodyPr/>
            <a:lstStyle/>
            <a:p>
              <a:endParaRPr lang="es-CO"/>
            </a:p>
          </p:txBody>
        </p:sp>
        <p:sp>
          <p:nvSpPr>
            <p:cNvPr id="12" name="TextBox 12"/>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23" name="Freeform 3">
            <a:extLst>
              <a:ext uri="{FF2B5EF4-FFF2-40B4-BE49-F238E27FC236}">
                <a16:creationId xmlns:a16="http://schemas.microsoft.com/office/drawing/2014/main" id="{32A96935-B3FD-C4CD-234D-3AAF83A691C6}"/>
              </a:ext>
            </a:extLst>
          </p:cNvPr>
          <p:cNvSpPr/>
          <p:nvPr/>
        </p:nvSpPr>
        <p:spPr>
          <a:xfrm rot="-10800000">
            <a:off x="8261969" y="1028699"/>
            <a:ext cx="9999261" cy="9999261"/>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dirty="0"/>
          </a:p>
        </p:txBody>
      </p:sp>
      <p:pic>
        <p:nvPicPr>
          <p:cNvPr id="20" name="Imagen 19">
            <a:extLst>
              <a:ext uri="{FF2B5EF4-FFF2-40B4-BE49-F238E27FC236}">
                <a16:creationId xmlns:a16="http://schemas.microsoft.com/office/drawing/2014/main" id="{CF8AB7EC-F8EE-4EC8-9839-054DD32D9DD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359902" y="107271"/>
            <a:ext cx="1834037" cy="1842855"/>
          </a:xfrm>
          <a:prstGeom prst="rect">
            <a:avLst/>
          </a:prstGeom>
          <a:noFill/>
          <a:ln>
            <a:noFill/>
          </a:ln>
        </p:spPr>
      </p:pic>
      <p:sp>
        <p:nvSpPr>
          <p:cNvPr id="21" name="TextBox 6"/>
          <p:cNvSpPr txBox="1"/>
          <p:nvPr/>
        </p:nvSpPr>
        <p:spPr>
          <a:xfrm>
            <a:off x="1021538" y="1004591"/>
            <a:ext cx="13685062" cy="553998"/>
          </a:xfrm>
          <a:prstGeom prst="rect">
            <a:avLst/>
          </a:prstGeom>
        </p:spPr>
        <p:txBody>
          <a:bodyPr wrap="square" lIns="0" tIns="0" rIns="0" bIns="0" rtlCol="0" anchor="t">
            <a:spAutoFit/>
          </a:bodyPr>
          <a:lstStyle/>
          <a:p>
            <a:pPr algn="just"/>
            <a:r>
              <a:rPr lang="es-ES" sz="3600" dirty="0">
                <a:latin typeface="Montserrat Bold" panose="00000800000000000000" charset="0"/>
              </a:rPr>
              <a:t>4. Conformación comité de control social </a:t>
            </a:r>
            <a:endParaRPr lang="es-CO" sz="3600" dirty="0">
              <a:latin typeface="Montserrat Bold" panose="00000800000000000000" charset="0"/>
            </a:endParaRPr>
          </a:p>
        </p:txBody>
      </p:sp>
      <p:sp>
        <p:nvSpPr>
          <p:cNvPr id="15" name="Freeform 7"/>
          <p:cNvSpPr/>
          <p:nvPr/>
        </p:nvSpPr>
        <p:spPr>
          <a:xfrm>
            <a:off x="8229310" y="1711575"/>
            <a:ext cx="7009182" cy="7318125"/>
          </a:xfrm>
          <a:custGeom>
            <a:avLst/>
            <a:gdLst/>
            <a:ahLst/>
            <a:cxnLst/>
            <a:rect l="l" t="t" r="r" b="b"/>
            <a:pathLst>
              <a:path w="6699303" h="6758589">
                <a:moveTo>
                  <a:pt x="0" y="0"/>
                </a:moveTo>
                <a:lnTo>
                  <a:pt x="6699303" y="0"/>
                </a:lnTo>
                <a:lnTo>
                  <a:pt x="6699303" y="6758589"/>
                </a:lnTo>
                <a:lnTo>
                  <a:pt x="0" y="6758589"/>
                </a:lnTo>
                <a:lnTo>
                  <a:pt x="0" y="0"/>
                </a:lnTo>
                <a:close/>
              </a:path>
            </a:pathLst>
          </a:custGeom>
          <a:blipFill>
            <a:blip r:embed="rId5"/>
            <a:stretch>
              <a:fillRect l="-14148" t="-13629" r="-17475" b="-16839"/>
            </a:stretch>
          </a:blipFill>
        </p:spPr>
      </p:sp>
      <p:sp>
        <p:nvSpPr>
          <p:cNvPr id="16" name="CuadroTexto 15">
            <a:extLst>
              <a:ext uri="{FF2B5EF4-FFF2-40B4-BE49-F238E27FC236}">
                <a16:creationId xmlns:a16="http://schemas.microsoft.com/office/drawing/2014/main" id="{210949A5-8B05-3CA9-F01C-1F89A0AB7C9B}"/>
              </a:ext>
            </a:extLst>
          </p:cNvPr>
          <p:cNvSpPr txBox="1"/>
          <p:nvPr/>
        </p:nvSpPr>
        <p:spPr>
          <a:xfrm>
            <a:off x="934457" y="2227970"/>
            <a:ext cx="6641551" cy="4832092"/>
          </a:xfrm>
          <a:prstGeom prst="rect">
            <a:avLst/>
          </a:prstGeom>
          <a:noFill/>
        </p:spPr>
        <p:txBody>
          <a:bodyPr wrap="square">
            <a:spAutoFit/>
          </a:bodyPr>
          <a:lstStyle/>
          <a:p>
            <a:pPr algn="just"/>
            <a:r>
              <a:rPr lang="en-US" sz="2800" dirty="0">
                <a:solidFill>
                  <a:srgbClr val="242424"/>
                </a:solidFill>
                <a:latin typeface="Montserrat Bold" panose="020B0604020202020204" charset="0"/>
                <a:ea typeface="TT Chocolates"/>
                <a:cs typeface="TT Chocolates"/>
                <a:sym typeface="TT Chocolates"/>
              </a:rPr>
              <a:t>El día 25 de abril del año 2025 se conformó el comité de control social del EIC San Juan de Mis Amores, cuenta con la participación activa de 15 integrantes quienes con voluntad propia expresaron su deseo por participar, y poder hacer control social a los servicios de primera infancia.</a:t>
            </a:r>
          </a:p>
          <a:p>
            <a:pPr lvl="0" algn="just"/>
            <a:endParaRPr lang="es-CO" sz="2800" dirty="0">
              <a:latin typeface="Montserrat Bold" panose="020B0604020202020204" charset="0"/>
            </a:endParaRPr>
          </a:p>
        </p:txBody>
      </p:sp>
    </p:spTree>
    <p:extLst>
      <p:ext uri="{BB962C8B-B14F-4D97-AF65-F5344CB8AC3E}">
        <p14:creationId xmlns:p14="http://schemas.microsoft.com/office/powerpoint/2010/main" val="41142826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upo 17"/>
          <p:cNvGrpSpPr/>
          <p:nvPr/>
        </p:nvGrpSpPr>
        <p:grpSpPr>
          <a:xfrm>
            <a:off x="228921" y="6386448"/>
            <a:ext cx="2286000" cy="1515866"/>
            <a:chOff x="3235035" y="7886700"/>
            <a:chExt cx="2362200" cy="1752600"/>
          </a:xfrm>
        </p:grpSpPr>
        <p:sp>
          <p:nvSpPr>
            <p:cNvPr id="19" name="CuadroTexto 18"/>
            <p:cNvSpPr txBox="1"/>
            <p:nvPr/>
          </p:nvSpPr>
          <p:spPr>
            <a:xfrm>
              <a:off x="3235035" y="7886700"/>
              <a:ext cx="2362200" cy="1672459"/>
            </a:xfrm>
            <a:prstGeom prst="rect">
              <a:avLst/>
            </a:prstGeom>
            <a:noFill/>
          </p:spPr>
          <p:txBody>
            <a:bodyPr wrap="square" rtlCol="0">
              <a:spAutoFit/>
            </a:bodyPr>
            <a:lstStyle/>
            <a:p>
              <a:pPr marL="285750" indent="-285750">
                <a:buFont typeface="Wingdings" panose="05000000000000000000" pitchFamily="2" charset="2"/>
                <a:buChar char="ü"/>
              </a:pPr>
              <a:r>
                <a:rPr lang="es-MX" sz="8800" dirty="0">
                  <a:solidFill>
                    <a:schemeClr val="accent5">
                      <a:lumMod val="50000"/>
                    </a:schemeClr>
                  </a:solidFill>
                </a:rPr>
                <a:t>c</a:t>
              </a:r>
              <a:endParaRPr lang="es-CO" sz="8800" dirty="0">
                <a:solidFill>
                  <a:schemeClr val="accent5">
                    <a:lumMod val="50000"/>
                  </a:schemeClr>
                </a:solidFill>
              </a:endParaRPr>
            </a:p>
          </p:txBody>
        </p:sp>
        <p:sp>
          <p:nvSpPr>
            <p:cNvPr id="22" name="Rectángulo 21"/>
            <p:cNvSpPr/>
            <p:nvPr/>
          </p:nvSpPr>
          <p:spPr>
            <a:xfrm>
              <a:off x="4144748" y="8307459"/>
              <a:ext cx="1106125" cy="133184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grpSp>
      <p:grpSp>
        <p:nvGrpSpPr>
          <p:cNvPr id="15" name="Grupo 14"/>
          <p:cNvGrpSpPr/>
          <p:nvPr/>
        </p:nvGrpSpPr>
        <p:grpSpPr>
          <a:xfrm>
            <a:off x="287549" y="4388055"/>
            <a:ext cx="2286000" cy="1515866"/>
            <a:chOff x="3235035" y="7886700"/>
            <a:chExt cx="2362200" cy="1752600"/>
          </a:xfrm>
        </p:grpSpPr>
        <p:sp>
          <p:nvSpPr>
            <p:cNvPr id="16" name="CuadroTexto 15"/>
            <p:cNvSpPr txBox="1"/>
            <p:nvPr/>
          </p:nvSpPr>
          <p:spPr>
            <a:xfrm>
              <a:off x="3235035" y="7886700"/>
              <a:ext cx="2362200" cy="1672459"/>
            </a:xfrm>
            <a:prstGeom prst="rect">
              <a:avLst/>
            </a:prstGeom>
            <a:noFill/>
          </p:spPr>
          <p:txBody>
            <a:bodyPr wrap="square" rtlCol="0">
              <a:spAutoFit/>
            </a:bodyPr>
            <a:lstStyle/>
            <a:p>
              <a:pPr marL="285750" indent="-285750">
                <a:buFont typeface="Wingdings" panose="05000000000000000000" pitchFamily="2" charset="2"/>
                <a:buChar char="ü"/>
              </a:pPr>
              <a:r>
                <a:rPr lang="es-MX" sz="8800" dirty="0">
                  <a:solidFill>
                    <a:schemeClr val="accent5">
                      <a:lumMod val="50000"/>
                    </a:schemeClr>
                  </a:solidFill>
                </a:rPr>
                <a:t>c</a:t>
              </a:r>
              <a:endParaRPr lang="es-CO" sz="8800" dirty="0">
                <a:solidFill>
                  <a:schemeClr val="accent5">
                    <a:lumMod val="50000"/>
                  </a:schemeClr>
                </a:solidFill>
              </a:endParaRPr>
            </a:p>
          </p:txBody>
        </p:sp>
        <p:sp>
          <p:nvSpPr>
            <p:cNvPr id="17" name="Rectángulo 16"/>
            <p:cNvSpPr/>
            <p:nvPr/>
          </p:nvSpPr>
          <p:spPr>
            <a:xfrm>
              <a:off x="4144748" y="8307459"/>
              <a:ext cx="1106125" cy="133184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grpSp>
      <p:grpSp>
        <p:nvGrpSpPr>
          <p:cNvPr id="7" name="Grupo 6"/>
          <p:cNvGrpSpPr/>
          <p:nvPr/>
        </p:nvGrpSpPr>
        <p:grpSpPr>
          <a:xfrm>
            <a:off x="331483" y="2235929"/>
            <a:ext cx="2286000" cy="1515866"/>
            <a:chOff x="3235035" y="7886700"/>
            <a:chExt cx="2362200" cy="1752600"/>
          </a:xfrm>
        </p:grpSpPr>
        <p:sp>
          <p:nvSpPr>
            <p:cNvPr id="4" name="CuadroTexto 3"/>
            <p:cNvSpPr txBox="1"/>
            <p:nvPr/>
          </p:nvSpPr>
          <p:spPr>
            <a:xfrm>
              <a:off x="3235035" y="7886700"/>
              <a:ext cx="2362200" cy="1672459"/>
            </a:xfrm>
            <a:prstGeom prst="rect">
              <a:avLst/>
            </a:prstGeom>
            <a:noFill/>
          </p:spPr>
          <p:txBody>
            <a:bodyPr wrap="square" rtlCol="0">
              <a:spAutoFit/>
            </a:bodyPr>
            <a:lstStyle/>
            <a:p>
              <a:pPr marL="285750" indent="-285750">
                <a:buFont typeface="Wingdings" panose="05000000000000000000" pitchFamily="2" charset="2"/>
                <a:buChar char="ü"/>
              </a:pPr>
              <a:r>
                <a:rPr lang="es-MX" sz="8800" dirty="0">
                  <a:solidFill>
                    <a:schemeClr val="accent5">
                      <a:lumMod val="50000"/>
                    </a:schemeClr>
                  </a:solidFill>
                </a:rPr>
                <a:t>c</a:t>
              </a:r>
              <a:endParaRPr lang="es-CO" sz="8800" dirty="0">
                <a:solidFill>
                  <a:schemeClr val="accent5">
                    <a:lumMod val="50000"/>
                  </a:schemeClr>
                </a:solidFill>
              </a:endParaRPr>
            </a:p>
          </p:txBody>
        </p:sp>
        <p:sp>
          <p:nvSpPr>
            <p:cNvPr id="5" name="Rectángulo 4"/>
            <p:cNvSpPr/>
            <p:nvPr/>
          </p:nvSpPr>
          <p:spPr>
            <a:xfrm>
              <a:off x="4144748" y="8307459"/>
              <a:ext cx="1106125" cy="133184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grpSp>
      <p:grpSp>
        <p:nvGrpSpPr>
          <p:cNvPr id="10" name="Group 10"/>
          <p:cNvGrpSpPr/>
          <p:nvPr/>
        </p:nvGrpSpPr>
        <p:grpSpPr>
          <a:xfrm>
            <a:off x="-1371921" y="-634385"/>
            <a:ext cx="2743842" cy="5383177"/>
            <a:chOff x="0" y="0"/>
            <a:chExt cx="406400" cy="797321"/>
          </a:xfrm>
        </p:grpSpPr>
        <p:sp>
          <p:nvSpPr>
            <p:cNvPr id="11" name="Freeform 11"/>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80D12A"/>
            </a:solidFill>
            <a:ln cap="sq">
              <a:noFill/>
              <a:prstDash val="solid"/>
              <a:miter/>
            </a:ln>
          </p:spPr>
          <p:txBody>
            <a:bodyPr/>
            <a:lstStyle/>
            <a:p>
              <a:endParaRPr lang="es-CO"/>
            </a:p>
          </p:txBody>
        </p:sp>
        <p:sp>
          <p:nvSpPr>
            <p:cNvPr id="12" name="TextBox 12"/>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23" name="Freeform 3">
            <a:extLst>
              <a:ext uri="{FF2B5EF4-FFF2-40B4-BE49-F238E27FC236}">
                <a16:creationId xmlns:a16="http://schemas.microsoft.com/office/drawing/2014/main" id="{32A96935-B3FD-C4CD-234D-3AAF83A691C6}"/>
              </a:ext>
            </a:extLst>
          </p:cNvPr>
          <p:cNvSpPr/>
          <p:nvPr/>
        </p:nvSpPr>
        <p:spPr>
          <a:xfrm rot="-10800000">
            <a:off x="8261969" y="1028699"/>
            <a:ext cx="9999261" cy="9999261"/>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dirty="0"/>
          </a:p>
        </p:txBody>
      </p:sp>
      <p:pic>
        <p:nvPicPr>
          <p:cNvPr id="20" name="Imagen 19">
            <a:extLst>
              <a:ext uri="{FF2B5EF4-FFF2-40B4-BE49-F238E27FC236}">
                <a16:creationId xmlns:a16="http://schemas.microsoft.com/office/drawing/2014/main" id="{CF8AB7EC-F8EE-4EC8-9839-054DD32D9DD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042178" y="0"/>
            <a:ext cx="1716376" cy="1779998"/>
          </a:xfrm>
          <a:prstGeom prst="rect">
            <a:avLst/>
          </a:prstGeom>
          <a:noFill/>
          <a:ln>
            <a:noFill/>
          </a:ln>
        </p:spPr>
      </p:pic>
      <p:sp>
        <p:nvSpPr>
          <p:cNvPr id="21" name="TextBox 6"/>
          <p:cNvSpPr txBox="1"/>
          <p:nvPr/>
        </p:nvSpPr>
        <p:spPr>
          <a:xfrm>
            <a:off x="1021538" y="806389"/>
            <a:ext cx="13685062" cy="1107996"/>
          </a:xfrm>
          <a:prstGeom prst="rect">
            <a:avLst/>
          </a:prstGeom>
        </p:spPr>
        <p:txBody>
          <a:bodyPr wrap="square" lIns="0" tIns="0" rIns="0" bIns="0" rtlCol="0" anchor="t">
            <a:spAutoFit/>
          </a:bodyPr>
          <a:lstStyle/>
          <a:p>
            <a:pPr algn="just"/>
            <a:r>
              <a:rPr lang="es-ES" sz="3600" dirty="0">
                <a:latin typeface="Montserrat Bold" panose="00000800000000000000" charset="0"/>
              </a:rPr>
              <a:t>5. Verificación y reporte sobre el control social  </a:t>
            </a:r>
            <a:endParaRPr lang="es-CO" sz="3600" dirty="0">
              <a:latin typeface="Montserrat Bold" panose="00000800000000000000" charset="0"/>
            </a:endParaRPr>
          </a:p>
          <a:p>
            <a:pPr algn="just"/>
            <a:endParaRPr lang="es-CO" sz="3600" dirty="0">
              <a:latin typeface="Montserrat Bold" panose="00000800000000000000" charset="0"/>
            </a:endParaRPr>
          </a:p>
        </p:txBody>
      </p:sp>
      <p:graphicFrame>
        <p:nvGraphicFramePr>
          <p:cNvPr id="2" name="Diagrama 1"/>
          <p:cNvGraphicFramePr/>
          <p:nvPr>
            <p:extLst>
              <p:ext uri="{D42A27DB-BD31-4B8C-83A1-F6EECF244321}">
                <p14:modId xmlns:p14="http://schemas.microsoft.com/office/powerpoint/2010/main" val="1310495386"/>
              </p:ext>
            </p:extLst>
          </p:nvPr>
        </p:nvGraphicFramePr>
        <p:xfrm>
          <a:off x="1193885" y="2109858"/>
          <a:ext cx="6950829" cy="653884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4" name="TextBox 6"/>
          <p:cNvSpPr txBox="1"/>
          <p:nvPr/>
        </p:nvSpPr>
        <p:spPr>
          <a:xfrm>
            <a:off x="1339262" y="-237189"/>
            <a:ext cx="13702915" cy="1090042"/>
          </a:xfrm>
          <a:prstGeom prst="rect">
            <a:avLst/>
          </a:prstGeom>
        </p:spPr>
        <p:txBody>
          <a:bodyPr wrap="square" lIns="0" tIns="0" rIns="0" bIns="0" rtlCol="0" anchor="t">
            <a:spAutoFit/>
          </a:bodyPr>
          <a:lstStyle/>
          <a:p>
            <a:pPr marL="0" lvl="0" indent="0" algn="l">
              <a:lnSpc>
                <a:spcPts val="8496"/>
              </a:lnSpc>
              <a:spcBef>
                <a:spcPct val="0"/>
              </a:spcBef>
            </a:pPr>
            <a:r>
              <a:rPr lang="en-US" sz="2800" b="1" spc="254" dirty="0">
                <a:solidFill>
                  <a:schemeClr val="accent5">
                    <a:lumMod val="75000"/>
                  </a:schemeClr>
                </a:solidFill>
                <a:latin typeface="Montserrat Bold"/>
                <a:ea typeface="Montserrat Bold"/>
                <a:cs typeface="Montserrat Bold"/>
                <a:sym typeface="Montserrat Bold"/>
              </a:rPr>
              <a:t>EJERCICIO DE PARTICIPACION CIUDADANA Y CONTROL SOCIAL</a:t>
            </a:r>
          </a:p>
        </p:txBody>
      </p:sp>
      <p:pic>
        <p:nvPicPr>
          <p:cNvPr id="8" name="Imagen 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637399" y="1765646"/>
            <a:ext cx="6672505" cy="6672505"/>
          </a:xfrm>
          <a:prstGeom prst="rect">
            <a:avLst/>
          </a:prstGeom>
        </p:spPr>
      </p:pic>
    </p:spTree>
    <p:extLst>
      <p:ext uri="{BB962C8B-B14F-4D97-AF65-F5344CB8AC3E}">
        <p14:creationId xmlns:p14="http://schemas.microsoft.com/office/powerpoint/2010/main" val="27532213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upo 23"/>
          <p:cNvGrpSpPr/>
          <p:nvPr/>
        </p:nvGrpSpPr>
        <p:grpSpPr>
          <a:xfrm>
            <a:off x="247422" y="7426349"/>
            <a:ext cx="2286000" cy="1515866"/>
            <a:chOff x="3235035" y="7886700"/>
            <a:chExt cx="2362200" cy="1752600"/>
          </a:xfrm>
        </p:grpSpPr>
        <p:sp>
          <p:nvSpPr>
            <p:cNvPr id="25" name="CuadroTexto 24"/>
            <p:cNvSpPr txBox="1"/>
            <p:nvPr/>
          </p:nvSpPr>
          <p:spPr>
            <a:xfrm>
              <a:off x="3235035" y="7886700"/>
              <a:ext cx="2362200" cy="1672459"/>
            </a:xfrm>
            <a:prstGeom prst="rect">
              <a:avLst/>
            </a:prstGeom>
            <a:noFill/>
          </p:spPr>
          <p:txBody>
            <a:bodyPr wrap="square" rtlCol="0">
              <a:spAutoFit/>
            </a:bodyPr>
            <a:lstStyle/>
            <a:p>
              <a:pPr marL="285750" indent="-285750">
                <a:buFont typeface="Wingdings" panose="05000000000000000000" pitchFamily="2" charset="2"/>
                <a:buChar char="ü"/>
              </a:pPr>
              <a:r>
                <a:rPr lang="es-MX" sz="8800" dirty="0">
                  <a:solidFill>
                    <a:schemeClr val="accent5">
                      <a:lumMod val="50000"/>
                    </a:schemeClr>
                  </a:solidFill>
                </a:rPr>
                <a:t>c</a:t>
              </a:r>
              <a:endParaRPr lang="es-CO" sz="8800" dirty="0">
                <a:solidFill>
                  <a:schemeClr val="accent5">
                    <a:lumMod val="50000"/>
                  </a:schemeClr>
                </a:solidFill>
              </a:endParaRPr>
            </a:p>
          </p:txBody>
        </p:sp>
        <p:sp>
          <p:nvSpPr>
            <p:cNvPr id="26" name="Rectángulo 25"/>
            <p:cNvSpPr/>
            <p:nvPr/>
          </p:nvSpPr>
          <p:spPr>
            <a:xfrm>
              <a:off x="4144748" y="8307459"/>
              <a:ext cx="1106125" cy="133184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grpSp>
      <p:grpSp>
        <p:nvGrpSpPr>
          <p:cNvPr id="18" name="Grupo 17"/>
          <p:cNvGrpSpPr/>
          <p:nvPr/>
        </p:nvGrpSpPr>
        <p:grpSpPr>
          <a:xfrm>
            <a:off x="228921" y="5676900"/>
            <a:ext cx="2286000" cy="1515866"/>
            <a:chOff x="3235035" y="7886700"/>
            <a:chExt cx="2362200" cy="1752600"/>
          </a:xfrm>
        </p:grpSpPr>
        <p:sp>
          <p:nvSpPr>
            <p:cNvPr id="19" name="CuadroTexto 18"/>
            <p:cNvSpPr txBox="1"/>
            <p:nvPr/>
          </p:nvSpPr>
          <p:spPr>
            <a:xfrm>
              <a:off x="3235035" y="7886700"/>
              <a:ext cx="2362200" cy="1672459"/>
            </a:xfrm>
            <a:prstGeom prst="rect">
              <a:avLst/>
            </a:prstGeom>
            <a:noFill/>
          </p:spPr>
          <p:txBody>
            <a:bodyPr wrap="square" rtlCol="0">
              <a:spAutoFit/>
            </a:bodyPr>
            <a:lstStyle/>
            <a:p>
              <a:pPr marL="285750" indent="-285750">
                <a:buFont typeface="Wingdings" panose="05000000000000000000" pitchFamily="2" charset="2"/>
                <a:buChar char="ü"/>
              </a:pPr>
              <a:r>
                <a:rPr lang="es-MX" sz="8800" dirty="0">
                  <a:solidFill>
                    <a:schemeClr val="accent5">
                      <a:lumMod val="50000"/>
                    </a:schemeClr>
                  </a:solidFill>
                </a:rPr>
                <a:t>c</a:t>
              </a:r>
              <a:endParaRPr lang="es-CO" sz="8800" dirty="0">
                <a:solidFill>
                  <a:schemeClr val="accent5">
                    <a:lumMod val="50000"/>
                  </a:schemeClr>
                </a:solidFill>
              </a:endParaRPr>
            </a:p>
          </p:txBody>
        </p:sp>
        <p:sp>
          <p:nvSpPr>
            <p:cNvPr id="22" name="Rectángulo 21"/>
            <p:cNvSpPr/>
            <p:nvPr/>
          </p:nvSpPr>
          <p:spPr>
            <a:xfrm>
              <a:off x="4144748" y="8307459"/>
              <a:ext cx="1106125" cy="133184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grpSp>
      <p:grpSp>
        <p:nvGrpSpPr>
          <p:cNvPr id="15" name="Grupo 14"/>
          <p:cNvGrpSpPr/>
          <p:nvPr/>
        </p:nvGrpSpPr>
        <p:grpSpPr>
          <a:xfrm>
            <a:off x="287549" y="4000500"/>
            <a:ext cx="2286000" cy="1515866"/>
            <a:chOff x="3235035" y="7886700"/>
            <a:chExt cx="2362200" cy="1752600"/>
          </a:xfrm>
        </p:grpSpPr>
        <p:sp>
          <p:nvSpPr>
            <p:cNvPr id="16" name="CuadroTexto 15"/>
            <p:cNvSpPr txBox="1"/>
            <p:nvPr/>
          </p:nvSpPr>
          <p:spPr>
            <a:xfrm>
              <a:off x="3235035" y="7886700"/>
              <a:ext cx="2362200" cy="1672459"/>
            </a:xfrm>
            <a:prstGeom prst="rect">
              <a:avLst/>
            </a:prstGeom>
            <a:noFill/>
          </p:spPr>
          <p:txBody>
            <a:bodyPr wrap="square" rtlCol="0">
              <a:spAutoFit/>
            </a:bodyPr>
            <a:lstStyle/>
            <a:p>
              <a:pPr marL="285750" indent="-285750">
                <a:buFont typeface="Wingdings" panose="05000000000000000000" pitchFamily="2" charset="2"/>
                <a:buChar char="ü"/>
              </a:pPr>
              <a:r>
                <a:rPr lang="es-MX" sz="8800" dirty="0">
                  <a:solidFill>
                    <a:schemeClr val="accent5">
                      <a:lumMod val="50000"/>
                    </a:schemeClr>
                  </a:solidFill>
                </a:rPr>
                <a:t>c</a:t>
              </a:r>
              <a:endParaRPr lang="es-CO" sz="8800" dirty="0">
                <a:solidFill>
                  <a:schemeClr val="accent5">
                    <a:lumMod val="50000"/>
                  </a:schemeClr>
                </a:solidFill>
              </a:endParaRPr>
            </a:p>
          </p:txBody>
        </p:sp>
        <p:sp>
          <p:nvSpPr>
            <p:cNvPr id="17" name="Rectángulo 16"/>
            <p:cNvSpPr/>
            <p:nvPr/>
          </p:nvSpPr>
          <p:spPr>
            <a:xfrm>
              <a:off x="4144748" y="8307459"/>
              <a:ext cx="1106125" cy="133184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grpSp>
      <p:grpSp>
        <p:nvGrpSpPr>
          <p:cNvPr id="7" name="Grupo 6"/>
          <p:cNvGrpSpPr/>
          <p:nvPr/>
        </p:nvGrpSpPr>
        <p:grpSpPr>
          <a:xfrm>
            <a:off x="331483" y="2235929"/>
            <a:ext cx="2286000" cy="1515866"/>
            <a:chOff x="3235035" y="7886700"/>
            <a:chExt cx="2362200" cy="1752600"/>
          </a:xfrm>
        </p:grpSpPr>
        <p:sp>
          <p:nvSpPr>
            <p:cNvPr id="4" name="CuadroTexto 3"/>
            <p:cNvSpPr txBox="1"/>
            <p:nvPr/>
          </p:nvSpPr>
          <p:spPr>
            <a:xfrm>
              <a:off x="3235035" y="7886700"/>
              <a:ext cx="2362200" cy="1672459"/>
            </a:xfrm>
            <a:prstGeom prst="rect">
              <a:avLst/>
            </a:prstGeom>
            <a:noFill/>
          </p:spPr>
          <p:txBody>
            <a:bodyPr wrap="square" rtlCol="0">
              <a:spAutoFit/>
            </a:bodyPr>
            <a:lstStyle/>
            <a:p>
              <a:pPr marL="285750" indent="-285750">
                <a:buFont typeface="Wingdings" panose="05000000000000000000" pitchFamily="2" charset="2"/>
                <a:buChar char="ü"/>
              </a:pPr>
              <a:r>
                <a:rPr lang="es-MX" sz="8800" dirty="0">
                  <a:solidFill>
                    <a:schemeClr val="accent5">
                      <a:lumMod val="50000"/>
                    </a:schemeClr>
                  </a:solidFill>
                </a:rPr>
                <a:t>c</a:t>
              </a:r>
              <a:endParaRPr lang="es-CO" sz="8800" dirty="0">
                <a:solidFill>
                  <a:schemeClr val="accent5">
                    <a:lumMod val="50000"/>
                  </a:schemeClr>
                </a:solidFill>
              </a:endParaRPr>
            </a:p>
          </p:txBody>
        </p:sp>
        <p:sp>
          <p:nvSpPr>
            <p:cNvPr id="5" name="Rectángulo 4"/>
            <p:cNvSpPr/>
            <p:nvPr/>
          </p:nvSpPr>
          <p:spPr>
            <a:xfrm>
              <a:off x="4144748" y="8307459"/>
              <a:ext cx="1106125" cy="133184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grpSp>
      <p:grpSp>
        <p:nvGrpSpPr>
          <p:cNvPr id="10" name="Group 10"/>
          <p:cNvGrpSpPr/>
          <p:nvPr/>
        </p:nvGrpSpPr>
        <p:grpSpPr>
          <a:xfrm>
            <a:off x="-1371921" y="-634385"/>
            <a:ext cx="2743842" cy="5383177"/>
            <a:chOff x="0" y="0"/>
            <a:chExt cx="406400" cy="797321"/>
          </a:xfrm>
        </p:grpSpPr>
        <p:sp>
          <p:nvSpPr>
            <p:cNvPr id="11" name="Freeform 11"/>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80D12A"/>
            </a:solidFill>
            <a:ln cap="sq">
              <a:noFill/>
              <a:prstDash val="solid"/>
              <a:miter/>
            </a:ln>
          </p:spPr>
          <p:txBody>
            <a:bodyPr/>
            <a:lstStyle/>
            <a:p>
              <a:endParaRPr lang="es-CO"/>
            </a:p>
          </p:txBody>
        </p:sp>
        <p:sp>
          <p:nvSpPr>
            <p:cNvPr id="12" name="TextBox 12"/>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23" name="Freeform 3">
            <a:extLst>
              <a:ext uri="{FF2B5EF4-FFF2-40B4-BE49-F238E27FC236}">
                <a16:creationId xmlns:a16="http://schemas.microsoft.com/office/drawing/2014/main" id="{32A96935-B3FD-C4CD-234D-3AAF83A691C6}"/>
              </a:ext>
            </a:extLst>
          </p:cNvPr>
          <p:cNvSpPr/>
          <p:nvPr/>
        </p:nvSpPr>
        <p:spPr>
          <a:xfrm rot="-10800000">
            <a:off x="8261969" y="1028699"/>
            <a:ext cx="9999261" cy="9999261"/>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dirty="0"/>
          </a:p>
        </p:txBody>
      </p:sp>
      <p:pic>
        <p:nvPicPr>
          <p:cNvPr id="20" name="Imagen 19">
            <a:extLst>
              <a:ext uri="{FF2B5EF4-FFF2-40B4-BE49-F238E27FC236}">
                <a16:creationId xmlns:a16="http://schemas.microsoft.com/office/drawing/2014/main" id="{CF8AB7EC-F8EE-4EC8-9839-054DD32D9DD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754572" y="95218"/>
            <a:ext cx="1872443" cy="1644653"/>
          </a:xfrm>
          <a:prstGeom prst="rect">
            <a:avLst/>
          </a:prstGeom>
          <a:noFill/>
          <a:ln>
            <a:noFill/>
          </a:ln>
        </p:spPr>
      </p:pic>
      <p:sp>
        <p:nvSpPr>
          <p:cNvPr id="21" name="TextBox 6"/>
          <p:cNvSpPr txBox="1"/>
          <p:nvPr/>
        </p:nvSpPr>
        <p:spPr>
          <a:xfrm>
            <a:off x="1021538" y="806389"/>
            <a:ext cx="13685062" cy="1107996"/>
          </a:xfrm>
          <a:prstGeom prst="rect">
            <a:avLst/>
          </a:prstGeom>
        </p:spPr>
        <p:txBody>
          <a:bodyPr wrap="square" lIns="0" tIns="0" rIns="0" bIns="0" rtlCol="0" anchor="t">
            <a:spAutoFit/>
          </a:bodyPr>
          <a:lstStyle/>
          <a:p>
            <a:pPr algn="just"/>
            <a:r>
              <a:rPr lang="es-ES" sz="3600" dirty="0">
                <a:latin typeface="Montserrat Bold" panose="00000800000000000000" charset="0"/>
              </a:rPr>
              <a:t>5. Verificación y reporte sobre el control social  </a:t>
            </a:r>
            <a:endParaRPr lang="es-CO" sz="3600" dirty="0">
              <a:latin typeface="Montserrat Bold" panose="00000800000000000000" charset="0"/>
            </a:endParaRPr>
          </a:p>
          <a:p>
            <a:pPr algn="just"/>
            <a:endParaRPr lang="es-CO" sz="3600" dirty="0">
              <a:latin typeface="Montserrat Bold" panose="00000800000000000000" charset="0"/>
            </a:endParaRPr>
          </a:p>
        </p:txBody>
      </p:sp>
      <p:graphicFrame>
        <p:nvGraphicFramePr>
          <p:cNvPr id="2" name="Diagrama 1"/>
          <p:cNvGraphicFramePr/>
          <p:nvPr>
            <p:extLst>
              <p:ext uri="{D42A27DB-BD31-4B8C-83A1-F6EECF244321}">
                <p14:modId xmlns:p14="http://schemas.microsoft.com/office/powerpoint/2010/main" val="1908059692"/>
              </p:ext>
            </p:extLst>
          </p:nvPr>
        </p:nvGraphicFramePr>
        <p:xfrm>
          <a:off x="1193885" y="2109858"/>
          <a:ext cx="6950829" cy="768184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7" name="TextBox 6"/>
          <p:cNvSpPr txBox="1"/>
          <p:nvPr/>
        </p:nvSpPr>
        <p:spPr>
          <a:xfrm>
            <a:off x="1339262" y="-237189"/>
            <a:ext cx="13702915" cy="1090042"/>
          </a:xfrm>
          <a:prstGeom prst="rect">
            <a:avLst/>
          </a:prstGeom>
        </p:spPr>
        <p:txBody>
          <a:bodyPr wrap="square" lIns="0" tIns="0" rIns="0" bIns="0" rtlCol="0" anchor="t">
            <a:spAutoFit/>
          </a:bodyPr>
          <a:lstStyle/>
          <a:p>
            <a:pPr marL="0" lvl="0" indent="0" algn="l">
              <a:lnSpc>
                <a:spcPts val="8496"/>
              </a:lnSpc>
              <a:spcBef>
                <a:spcPct val="0"/>
              </a:spcBef>
            </a:pPr>
            <a:r>
              <a:rPr lang="en-US" sz="2800" b="1" spc="254" dirty="0">
                <a:solidFill>
                  <a:schemeClr val="accent5">
                    <a:lumMod val="75000"/>
                  </a:schemeClr>
                </a:solidFill>
                <a:latin typeface="Montserrat Bold"/>
                <a:ea typeface="Montserrat Bold"/>
                <a:cs typeface="Montserrat Bold"/>
                <a:sym typeface="Montserrat Bold"/>
              </a:rPr>
              <a:t>EJERCICIO DE PARTICIPACION CIUDADANA Y CONTROL SOCIAL</a:t>
            </a:r>
          </a:p>
        </p:txBody>
      </p:sp>
      <p:pic>
        <p:nvPicPr>
          <p:cNvPr id="8" name="Imagen 7"/>
          <p:cNvPicPr>
            <a:picLocks noChangeAspect="1"/>
          </p:cNvPicPr>
          <p:nvPr/>
        </p:nvPicPr>
        <p:blipFill rotWithShape="1">
          <a:blip r:embed="rId10">
            <a:extLst>
              <a:ext uri="{28A0092B-C50C-407E-A947-70E740481C1C}">
                <a14:useLocalDpi xmlns:a14="http://schemas.microsoft.com/office/drawing/2010/main" val="0"/>
              </a:ext>
            </a:extLst>
          </a:blip>
          <a:srcRect t="1868" r="33242"/>
          <a:stretch/>
        </p:blipFill>
        <p:spPr>
          <a:xfrm>
            <a:off x="8144714" y="2109858"/>
            <a:ext cx="4113280" cy="5284944"/>
          </a:xfrm>
          <a:prstGeom prst="rect">
            <a:avLst/>
          </a:prstGeom>
        </p:spPr>
      </p:pic>
      <p:pic>
        <p:nvPicPr>
          <p:cNvPr id="28" name="Imagen 2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2375249" y="2072279"/>
            <a:ext cx="5409976" cy="5230356"/>
          </a:xfrm>
          <a:prstGeom prst="rect">
            <a:avLst/>
          </a:prstGeom>
        </p:spPr>
      </p:pic>
    </p:spTree>
    <p:extLst>
      <p:ext uri="{BB962C8B-B14F-4D97-AF65-F5344CB8AC3E}">
        <p14:creationId xmlns:p14="http://schemas.microsoft.com/office/powerpoint/2010/main" val="15704701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1339262" y="-237189"/>
            <a:ext cx="13702915" cy="1090042"/>
          </a:xfrm>
          <a:prstGeom prst="rect">
            <a:avLst/>
          </a:prstGeom>
        </p:spPr>
        <p:txBody>
          <a:bodyPr wrap="square" lIns="0" tIns="0" rIns="0" bIns="0" rtlCol="0" anchor="t">
            <a:spAutoFit/>
          </a:bodyPr>
          <a:lstStyle/>
          <a:p>
            <a:pPr marL="0" lvl="0" indent="0" algn="l">
              <a:lnSpc>
                <a:spcPts val="8496"/>
              </a:lnSpc>
              <a:spcBef>
                <a:spcPct val="0"/>
              </a:spcBef>
            </a:pPr>
            <a:r>
              <a:rPr lang="en-US" sz="2800" b="1" spc="254" dirty="0">
                <a:solidFill>
                  <a:schemeClr val="accent5">
                    <a:lumMod val="75000"/>
                  </a:schemeClr>
                </a:solidFill>
                <a:latin typeface="Montserrat Bold"/>
                <a:ea typeface="Montserrat Bold"/>
                <a:cs typeface="Montserrat Bold"/>
                <a:sym typeface="Montserrat Bold"/>
              </a:rPr>
              <a:t>EJERCICIO DE PARTICIPACION CIUDADANA Y CONTROL SOCIAL</a:t>
            </a:r>
          </a:p>
        </p:txBody>
      </p:sp>
      <p:grpSp>
        <p:nvGrpSpPr>
          <p:cNvPr id="10" name="Group 10"/>
          <p:cNvGrpSpPr/>
          <p:nvPr/>
        </p:nvGrpSpPr>
        <p:grpSpPr>
          <a:xfrm>
            <a:off x="-1371921" y="-634385"/>
            <a:ext cx="2743842" cy="5383177"/>
            <a:chOff x="0" y="0"/>
            <a:chExt cx="406400" cy="797321"/>
          </a:xfrm>
        </p:grpSpPr>
        <p:sp>
          <p:nvSpPr>
            <p:cNvPr id="11" name="Freeform 11"/>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80D12A"/>
            </a:solidFill>
            <a:ln cap="sq">
              <a:noFill/>
              <a:prstDash val="solid"/>
              <a:miter/>
            </a:ln>
          </p:spPr>
          <p:txBody>
            <a:bodyPr/>
            <a:lstStyle/>
            <a:p>
              <a:endParaRPr lang="es-CO"/>
            </a:p>
          </p:txBody>
        </p:sp>
        <p:sp>
          <p:nvSpPr>
            <p:cNvPr id="12" name="TextBox 12"/>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23" name="Freeform 3">
            <a:extLst>
              <a:ext uri="{FF2B5EF4-FFF2-40B4-BE49-F238E27FC236}">
                <a16:creationId xmlns:a16="http://schemas.microsoft.com/office/drawing/2014/main" id="{32A96935-B3FD-C4CD-234D-3AAF83A691C6}"/>
              </a:ext>
            </a:extLst>
          </p:cNvPr>
          <p:cNvSpPr/>
          <p:nvPr/>
        </p:nvSpPr>
        <p:spPr>
          <a:xfrm rot="-10800000">
            <a:off x="8261969" y="1028699"/>
            <a:ext cx="9999261" cy="9999261"/>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dirty="0"/>
          </a:p>
        </p:txBody>
      </p:sp>
      <p:pic>
        <p:nvPicPr>
          <p:cNvPr id="20" name="Imagen 19">
            <a:extLst>
              <a:ext uri="{FF2B5EF4-FFF2-40B4-BE49-F238E27FC236}">
                <a16:creationId xmlns:a16="http://schemas.microsoft.com/office/drawing/2014/main" id="{CF8AB7EC-F8EE-4EC8-9839-054DD32D9DD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359902" y="107271"/>
            <a:ext cx="1834037" cy="1842855"/>
          </a:xfrm>
          <a:prstGeom prst="rect">
            <a:avLst/>
          </a:prstGeom>
          <a:noFill/>
          <a:ln>
            <a:noFill/>
          </a:ln>
        </p:spPr>
      </p:pic>
      <p:sp>
        <p:nvSpPr>
          <p:cNvPr id="21" name="TextBox 6"/>
          <p:cNvSpPr txBox="1"/>
          <p:nvPr/>
        </p:nvSpPr>
        <p:spPr>
          <a:xfrm>
            <a:off x="1021538" y="1004591"/>
            <a:ext cx="13685062" cy="553998"/>
          </a:xfrm>
          <a:prstGeom prst="rect">
            <a:avLst/>
          </a:prstGeom>
        </p:spPr>
        <p:txBody>
          <a:bodyPr wrap="square" lIns="0" tIns="0" rIns="0" bIns="0" rtlCol="0" anchor="t">
            <a:spAutoFit/>
          </a:bodyPr>
          <a:lstStyle/>
          <a:p>
            <a:r>
              <a:rPr lang="es-ES" sz="3600" dirty="0">
                <a:latin typeface="Montserrat Bold" panose="00000800000000000000" charset="0"/>
              </a:rPr>
              <a:t>6. Segunda jornada de socialización de servicios </a:t>
            </a:r>
            <a:endParaRPr lang="es-CO" sz="3600" dirty="0">
              <a:latin typeface="Montserrat Bold" panose="00000800000000000000" charset="0"/>
            </a:endParaRPr>
          </a:p>
        </p:txBody>
      </p:sp>
      <p:pic>
        <p:nvPicPr>
          <p:cNvPr id="9" name="Imagen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99358" y="1582697"/>
            <a:ext cx="6871779" cy="8093619"/>
          </a:xfrm>
          <a:prstGeom prst="rect">
            <a:avLst/>
          </a:prstGeom>
        </p:spPr>
      </p:pic>
      <p:sp>
        <p:nvSpPr>
          <p:cNvPr id="16" name="CuadroTexto 15">
            <a:extLst>
              <a:ext uri="{FF2B5EF4-FFF2-40B4-BE49-F238E27FC236}">
                <a16:creationId xmlns:a16="http://schemas.microsoft.com/office/drawing/2014/main" id="{210949A5-8B05-3CA9-F01C-1F89A0AB7C9B}"/>
              </a:ext>
            </a:extLst>
          </p:cNvPr>
          <p:cNvSpPr txBox="1"/>
          <p:nvPr/>
        </p:nvSpPr>
        <p:spPr>
          <a:xfrm>
            <a:off x="934457" y="2227970"/>
            <a:ext cx="7844728" cy="4401205"/>
          </a:xfrm>
          <a:prstGeom prst="rect">
            <a:avLst/>
          </a:prstGeom>
          <a:noFill/>
        </p:spPr>
        <p:txBody>
          <a:bodyPr wrap="square">
            <a:spAutoFit/>
          </a:bodyPr>
          <a:lstStyle/>
          <a:p>
            <a:pPr lvl="0" algn="just"/>
            <a:r>
              <a:rPr lang="en-US" sz="2800" dirty="0">
                <a:solidFill>
                  <a:srgbClr val="242424"/>
                </a:solidFill>
                <a:latin typeface="Montserrat Bold" panose="020B0604020202020204" charset="0"/>
                <a:ea typeface="SimSun" panose="02010600030101010101" pitchFamily="2" charset="-122"/>
                <a:cs typeface="TT Chocolates"/>
                <a:sym typeface="TT Chocolates"/>
              </a:rPr>
              <a:t>La segunda jornada de socialización de los servicios fue realizada el día 26 de agosto del presente año. Con el acompañamiento de coordinación se le socializó a las familias participantes los resultados obtenidos desde cada </a:t>
            </a:r>
            <a:r>
              <a:rPr lang="en-US" sz="2800" dirty="0" err="1">
                <a:solidFill>
                  <a:srgbClr val="242424"/>
                </a:solidFill>
                <a:latin typeface="Montserrat Bold" panose="020B0604020202020204" charset="0"/>
                <a:ea typeface="SimSun" panose="02010600030101010101" pitchFamily="2" charset="-122"/>
                <a:cs typeface="TT Chocolates"/>
                <a:sym typeface="TT Chocolates"/>
              </a:rPr>
              <a:t>componente</a:t>
            </a:r>
            <a:r>
              <a:rPr lang="en-US" sz="2800" dirty="0">
                <a:solidFill>
                  <a:srgbClr val="242424"/>
                </a:solidFill>
                <a:latin typeface="Montserrat Bold" panose="020B0604020202020204" charset="0"/>
                <a:ea typeface="SimSun" panose="02010600030101010101" pitchFamily="2" charset="-122"/>
                <a:cs typeface="TT Chocolates"/>
                <a:sym typeface="TT Chocolates"/>
              </a:rPr>
              <a:t>, las acciones realizadas durante la ejecucion del contrato y en que fueron invertidos los recursos financieros. </a:t>
            </a:r>
            <a:endParaRPr lang="es-CO" sz="2800" dirty="0">
              <a:latin typeface="Montserrat Bold" panose="020B0604020202020204" charset="0"/>
            </a:endParaRPr>
          </a:p>
        </p:txBody>
      </p:sp>
    </p:spTree>
    <p:extLst>
      <p:ext uri="{BB962C8B-B14F-4D97-AF65-F5344CB8AC3E}">
        <p14:creationId xmlns:p14="http://schemas.microsoft.com/office/powerpoint/2010/main" val="4071507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1339262" y="-237189"/>
            <a:ext cx="13702915" cy="1090042"/>
          </a:xfrm>
          <a:prstGeom prst="rect">
            <a:avLst/>
          </a:prstGeom>
        </p:spPr>
        <p:txBody>
          <a:bodyPr wrap="square" lIns="0" tIns="0" rIns="0" bIns="0" rtlCol="0" anchor="t">
            <a:spAutoFit/>
          </a:bodyPr>
          <a:lstStyle/>
          <a:p>
            <a:pPr marL="0" lvl="0" indent="0" algn="l">
              <a:lnSpc>
                <a:spcPts val="8496"/>
              </a:lnSpc>
              <a:spcBef>
                <a:spcPct val="0"/>
              </a:spcBef>
            </a:pPr>
            <a:r>
              <a:rPr lang="en-US" sz="2800" b="1" spc="254" dirty="0">
                <a:solidFill>
                  <a:schemeClr val="accent5">
                    <a:lumMod val="75000"/>
                  </a:schemeClr>
                </a:solidFill>
                <a:latin typeface="Montserrat Bold"/>
                <a:ea typeface="Montserrat Bold"/>
                <a:cs typeface="Montserrat Bold"/>
                <a:sym typeface="Montserrat Bold"/>
              </a:rPr>
              <a:t>EJERCICIO DE PARTICIPACION CIUDADANA Y CONTROL SOCIAL</a:t>
            </a:r>
          </a:p>
        </p:txBody>
      </p:sp>
      <p:grpSp>
        <p:nvGrpSpPr>
          <p:cNvPr id="10" name="Group 10"/>
          <p:cNvGrpSpPr/>
          <p:nvPr/>
        </p:nvGrpSpPr>
        <p:grpSpPr>
          <a:xfrm>
            <a:off x="-1371921" y="-634385"/>
            <a:ext cx="2743842" cy="5383177"/>
            <a:chOff x="0" y="0"/>
            <a:chExt cx="406400" cy="797321"/>
          </a:xfrm>
        </p:grpSpPr>
        <p:sp>
          <p:nvSpPr>
            <p:cNvPr id="11" name="Freeform 11"/>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80D12A"/>
            </a:solidFill>
            <a:ln cap="sq">
              <a:noFill/>
              <a:prstDash val="solid"/>
              <a:miter/>
            </a:ln>
          </p:spPr>
          <p:txBody>
            <a:bodyPr/>
            <a:lstStyle/>
            <a:p>
              <a:endParaRPr lang="es-CO"/>
            </a:p>
          </p:txBody>
        </p:sp>
        <p:sp>
          <p:nvSpPr>
            <p:cNvPr id="12" name="TextBox 12"/>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23" name="Freeform 3">
            <a:extLst>
              <a:ext uri="{FF2B5EF4-FFF2-40B4-BE49-F238E27FC236}">
                <a16:creationId xmlns:a16="http://schemas.microsoft.com/office/drawing/2014/main" id="{32A96935-B3FD-C4CD-234D-3AAF83A691C6}"/>
              </a:ext>
            </a:extLst>
          </p:cNvPr>
          <p:cNvSpPr/>
          <p:nvPr/>
        </p:nvSpPr>
        <p:spPr>
          <a:xfrm rot="-10800000">
            <a:off x="8261969" y="1028699"/>
            <a:ext cx="9999261" cy="9999261"/>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dirty="0"/>
          </a:p>
        </p:txBody>
      </p:sp>
      <p:pic>
        <p:nvPicPr>
          <p:cNvPr id="20" name="Imagen 19">
            <a:extLst>
              <a:ext uri="{FF2B5EF4-FFF2-40B4-BE49-F238E27FC236}">
                <a16:creationId xmlns:a16="http://schemas.microsoft.com/office/drawing/2014/main" id="{CF8AB7EC-F8EE-4EC8-9839-054DD32D9DD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359902" y="107271"/>
            <a:ext cx="1834037" cy="1842855"/>
          </a:xfrm>
          <a:prstGeom prst="rect">
            <a:avLst/>
          </a:prstGeom>
          <a:noFill/>
          <a:ln>
            <a:noFill/>
          </a:ln>
        </p:spPr>
      </p:pic>
      <p:sp>
        <p:nvSpPr>
          <p:cNvPr id="21" name="TextBox 6"/>
          <p:cNvSpPr txBox="1"/>
          <p:nvPr/>
        </p:nvSpPr>
        <p:spPr>
          <a:xfrm>
            <a:off x="1021538" y="1004591"/>
            <a:ext cx="13685062" cy="553998"/>
          </a:xfrm>
          <a:prstGeom prst="rect">
            <a:avLst/>
          </a:prstGeom>
        </p:spPr>
        <p:txBody>
          <a:bodyPr wrap="square" lIns="0" tIns="0" rIns="0" bIns="0" rtlCol="0" anchor="t">
            <a:spAutoFit/>
          </a:bodyPr>
          <a:lstStyle/>
          <a:p>
            <a:pPr algn="just"/>
            <a:r>
              <a:rPr lang="es-ES" sz="3600" dirty="0">
                <a:latin typeface="Montserrat Bold" panose="00000800000000000000" charset="0"/>
              </a:rPr>
              <a:t>7. Entidades invitadas a las actividades </a:t>
            </a:r>
            <a:endParaRPr lang="es-CO" sz="3600" dirty="0">
              <a:latin typeface="Montserrat Bold" panose="00000800000000000000" charset="0"/>
            </a:endParaRPr>
          </a:p>
        </p:txBody>
      </p:sp>
      <p:sp>
        <p:nvSpPr>
          <p:cNvPr id="15" name="CuadroTexto 14">
            <a:extLst>
              <a:ext uri="{FF2B5EF4-FFF2-40B4-BE49-F238E27FC236}">
                <a16:creationId xmlns:a16="http://schemas.microsoft.com/office/drawing/2014/main" id="{210949A5-8B05-3CA9-F01C-1F89A0AB7C9B}"/>
              </a:ext>
            </a:extLst>
          </p:cNvPr>
          <p:cNvSpPr txBox="1"/>
          <p:nvPr/>
        </p:nvSpPr>
        <p:spPr>
          <a:xfrm>
            <a:off x="934457" y="2227970"/>
            <a:ext cx="7844728" cy="6124754"/>
          </a:xfrm>
          <a:prstGeom prst="rect">
            <a:avLst/>
          </a:prstGeom>
          <a:noFill/>
        </p:spPr>
        <p:txBody>
          <a:bodyPr wrap="square">
            <a:spAutoFit/>
          </a:bodyPr>
          <a:lstStyle/>
          <a:p>
            <a:pPr marL="457200" lvl="0" indent="-457200" algn="just">
              <a:buFont typeface="Courier New" panose="02070309020205020404" pitchFamily="49" charset="0"/>
              <a:buChar char="o"/>
            </a:pPr>
            <a:r>
              <a:rPr lang="es-ES" sz="2800" dirty="0">
                <a:latin typeface="Montserrat Bold" panose="020B0604020202020204" charset="0"/>
              </a:rPr>
              <a:t>Registraduria municipal </a:t>
            </a:r>
          </a:p>
          <a:p>
            <a:pPr marL="457200" lvl="0" indent="-457200" algn="just">
              <a:buFont typeface="Courier New" panose="02070309020205020404" pitchFamily="49" charset="0"/>
              <a:buChar char="o"/>
            </a:pPr>
            <a:r>
              <a:rPr lang="es-ES" sz="2800" dirty="0">
                <a:latin typeface="Montserrat Bold" panose="020B0604020202020204" charset="0"/>
              </a:rPr>
              <a:t>Inspección de policía</a:t>
            </a:r>
          </a:p>
          <a:p>
            <a:pPr marL="457200" lvl="0" indent="-457200" algn="just">
              <a:buFont typeface="Courier New" panose="02070309020205020404" pitchFamily="49" charset="0"/>
              <a:buChar char="o"/>
            </a:pPr>
            <a:r>
              <a:rPr lang="es-ES" sz="2800" dirty="0">
                <a:latin typeface="Montserrat Bold" panose="020B0604020202020204" charset="0"/>
              </a:rPr>
              <a:t>Comisaria de familia </a:t>
            </a:r>
          </a:p>
          <a:p>
            <a:pPr marL="457200" lvl="0" indent="-457200" algn="just">
              <a:buFont typeface="Courier New" panose="02070309020205020404" pitchFamily="49" charset="0"/>
              <a:buChar char="o"/>
            </a:pPr>
            <a:r>
              <a:rPr lang="es-ES" sz="2800" dirty="0">
                <a:latin typeface="Montserrat Bold" panose="020B0604020202020204" charset="0"/>
              </a:rPr>
              <a:t>Mutual ser</a:t>
            </a:r>
          </a:p>
          <a:p>
            <a:pPr marL="457200" lvl="0" indent="-457200" algn="just">
              <a:buFont typeface="Courier New" panose="02070309020205020404" pitchFamily="49" charset="0"/>
              <a:buChar char="o"/>
            </a:pPr>
            <a:r>
              <a:rPr lang="es-ES" sz="2800" dirty="0">
                <a:latin typeface="Montserrat Bold" panose="020B0604020202020204" charset="0"/>
              </a:rPr>
              <a:t>Fiscalía</a:t>
            </a:r>
          </a:p>
          <a:p>
            <a:pPr marL="457200" lvl="0" indent="-457200" algn="just">
              <a:buFont typeface="Courier New" panose="02070309020205020404" pitchFamily="49" charset="0"/>
              <a:buChar char="o"/>
            </a:pPr>
            <a:r>
              <a:rPr lang="es-ES" sz="2800" dirty="0">
                <a:latin typeface="Montserrat Bold" panose="020B0604020202020204" charset="0"/>
              </a:rPr>
              <a:t>Hospital local </a:t>
            </a:r>
          </a:p>
          <a:p>
            <a:pPr marL="457200" lvl="0" indent="-457200" algn="just">
              <a:buFont typeface="Courier New" panose="02070309020205020404" pitchFamily="49" charset="0"/>
              <a:buChar char="o"/>
            </a:pPr>
            <a:r>
              <a:rPr lang="es-ES" sz="2800" dirty="0">
                <a:latin typeface="Montserrat Bold" panose="020B0604020202020204" charset="0"/>
              </a:rPr>
              <a:t>Notaria </a:t>
            </a:r>
          </a:p>
          <a:p>
            <a:pPr marL="457200" lvl="0" indent="-457200" algn="just">
              <a:buFont typeface="Courier New" panose="02070309020205020404" pitchFamily="49" charset="0"/>
              <a:buChar char="o"/>
            </a:pPr>
            <a:r>
              <a:rPr lang="es-ES" sz="2800" dirty="0">
                <a:latin typeface="Montserrat Bold" panose="020B0604020202020204" charset="0"/>
              </a:rPr>
              <a:t>Gestora social </a:t>
            </a:r>
          </a:p>
          <a:p>
            <a:pPr marL="457200" lvl="0" indent="-457200" algn="just">
              <a:buFont typeface="Courier New" panose="02070309020205020404" pitchFamily="49" charset="0"/>
              <a:buChar char="o"/>
            </a:pPr>
            <a:r>
              <a:rPr lang="es-ES" sz="2800" dirty="0">
                <a:latin typeface="Montserrat Bold" panose="020B0604020202020204" charset="0"/>
              </a:rPr>
              <a:t>Alcalde municipal </a:t>
            </a:r>
          </a:p>
          <a:p>
            <a:pPr marL="457200" lvl="0" indent="-457200" algn="just">
              <a:buFont typeface="Courier New" panose="02070309020205020404" pitchFamily="49" charset="0"/>
              <a:buChar char="o"/>
            </a:pPr>
            <a:r>
              <a:rPr lang="es-ES" sz="2800" dirty="0">
                <a:latin typeface="Montserrat Bold" panose="020B0604020202020204" charset="0"/>
              </a:rPr>
              <a:t>Secretaria de salud </a:t>
            </a:r>
          </a:p>
          <a:p>
            <a:pPr marL="457200" lvl="0" indent="-457200" algn="just">
              <a:buFont typeface="Courier New" panose="02070309020205020404" pitchFamily="49" charset="0"/>
              <a:buChar char="o"/>
            </a:pPr>
            <a:r>
              <a:rPr lang="es-ES" sz="2800" dirty="0">
                <a:latin typeface="Montserrat Bold" panose="020B0604020202020204" charset="0"/>
              </a:rPr>
              <a:t>Secretaria de educación </a:t>
            </a:r>
          </a:p>
          <a:p>
            <a:pPr marL="457200" lvl="0" indent="-457200" algn="just">
              <a:buFont typeface="Courier New" panose="02070309020205020404" pitchFamily="49" charset="0"/>
              <a:buChar char="o"/>
            </a:pPr>
            <a:r>
              <a:rPr lang="es-ES" sz="2800" dirty="0">
                <a:latin typeface="Montserrat Bold" panose="020B0604020202020204" charset="0"/>
              </a:rPr>
              <a:t>Policía nacional </a:t>
            </a:r>
          </a:p>
          <a:p>
            <a:pPr marL="457200" lvl="0" indent="-457200" algn="just">
              <a:buFont typeface="Courier New" panose="02070309020205020404" pitchFamily="49" charset="0"/>
              <a:buChar char="o"/>
            </a:pPr>
            <a:r>
              <a:rPr lang="es-ES" sz="2800" dirty="0">
                <a:latin typeface="Montserrat Bold" panose="020B0604020202020204" charset="0"/>
              </a:rPr>
              <a:t>Policía de infancia y adolescencia </a:t>
            </a:r>
          </a:p>
          <a:p>
            <a:pPr marL="457200" lvl="0" indent="-457200" algn="just">
              <a:buFont typeface="Courier New" panose="02070309020205020404" pitchFamily="49" charset="0"/>
              <a:buChar char="o"/>
            </a:pPr>
            <a:r>
              <a:rPr lang="es-ES" sz="2800" dirty="0">
                <a:latin typeface="Montserrat Bold" panose="020B0604020202020204" charset="0"/>
              </a:rPr>
              <a:t>Oficina Sisben </a:t>
            </a:r>
            <a:endParaRPr lang="es-CO" sz="2800" dirty="0">
              <a:latin typeface="Montserrat Bold" panose="020B0604020202020204" charset="0"/>
            </a:endParaRPr>
          </a:p>
        </p:txBody>
      </p:sp>
      <p:pic>
        <p:nvPicPr>
          <p:cNvPr id="9" name="Imagen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48313" y="2679459"/>
            <a:ext cx="2799608" cy="4138665"/>
          </a:xfrm>
          <a:prstGeom prst="rect">
            <a:avLst/>
          </a:prstGeom>
        </p:spPr>
      </p:pic>
      <p:pic>
        <p:nvPicPr>
          <p:cNvPr id="13" name="Imagen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850644" y="2660352"/>
            <a:ext cx="2628220" cy="4157772"/>
          </a:xfrm>
          <a:prstGeom prst="rect">
            <a:avLst/>
          </a:prstGeom>
        </p:spPr>
      </p:pic>
      <p:pic>
        <p:nvPicPr>
          <p:cNvPr id="14" name="Imagen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09581" y="2679459"/>
            <a:ext cx="2824639" cy="4138665"/>
          </a:xfrm>
          <a:prstGeom prst="rect">
            <a:avLst/>
          </a:prstGeom>
        </p:spPr>
      </p:pic>
    </p:spTree>
    <p:extLst>
      <p:ext uri="{BB962C8B-B14F-4D97-AF65-F5344CB8AC3E}">
        <p14:creationId xmlns:p14="http://schemas.microsoft.com/office/powerpoint/2010/main" val="15809923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10"/>
          <p:cNvGrpSpPr/>
          <p:nvPr/>
        </p:nvGrpSpPr>
        <p:grpSpPr>
          <a:xfrm>
            <a:off x="-1371921" y="-634385"/>
            <a:ext cx="2743842" cy="5383177"/>
            <a:chOff x="0" y="0"/>
            <a:chExt cx="406400" cy="797321"/>
          </a:xfrm>
        </p:grpSpPr>
        <p:sp>
          <p:nvSpPr>
            <p:cNvPr id="11" name="Freeform 11"/>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80D12A"/>
            </a:solidFill>
            <a:ln cap="sq">
              <a:noFill/>
              <a:prstDash val="solid"/>
              <a:miter/>
            </a:ln>
          </p:spPr>
          <p:txBody>
            <a:bodyPr/>
            <a:lstStyle/>
            <a:p>
              <a:endParaRPr lang="es-CO"/>
            </a:p>
          </p:txBody>
        </p:sp>
        <p:sp>
          <p:nvSpPr>
            <p:cNvPr id="12" name="TextBox 12"/>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23" name="Freeform 3">
            <a:extLst>
              <a:ext uri="{FF2B5EF4-FFF2-40B4-BE49-F238E27FC236}">
                <a16:creationId xmlns:a16="http://schemas.microsoft.com/office/drawing/2014/main" id="{32A96935-B3FD-C4CD-234D-3AAF83A691C6}"/>
              </a:ext>
            </a:extLst>
          </p:cNvPr>
          <p:cNvSpPr/>
          <p:nvPr/>
        </p:nvSpPr>
        <p:spPr>
          <a:xfrm rot="-10800000">
            <a:off x="10887280" y="3726776"/>
            <a:ext cx="7400719" cy="6578002"/>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dirty="0"/>
          </a:p>
        </p:txBody>
      </p:sp>
      <p:pic>
        <p:nvPicPr>
          <p:cNvPr id="20" name="Imagen 19">
            <a:extLst>
              <a:ext uri="{FF2B5EF4-FFF2-40B4-BE49-F238E27FC236}">
                <a16:creationId xmlns:a16="http://schemas.microsoft.com/office/drawing/2014/main" id="{CF8AB7EC-F8EE-4EC8-9839-054DD32D9DD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45983" y="161645"/>
            <a:ext cx="2138837" cy="2171702"/>
          </a:xfrm>
          <a:prstGeom prst="rect">
            <a:avLst/>
          </a:prstGeom>
          <a:noFill/>
          <a:ln>
            <a:noFill/>
          </a:ln>
        </p:spPr>
      </p:pic>
      <p:sp>
        <p:nvSpPr>
          <p:cNvPr id="21" name="TextBox 6"/>
          <p:cNvSpPr txBox="1"/>
          <p:nvPr/>
        </p:nvSpPr>
        <p:spPr>
          <a:xfrm>
            <a:off x="1021538" y="806389"/>
            <a:ext cx="14142262" cy="553998"/>
          </a:xfrm>
          <a:prstGeom prst="rect">
            <a:avLst/>
          </a:prstGeom>
        </p:spPr>
        <p:txBody>
          <a:bodyPr wrap="square" lIns="0" tIns="0" rIns="0" bIns="0" rtlCol="0" anchor="t">
            <a:spAutoFit/>
          </a:bodyPr>
          <a:lstStyle/>
          <a:p>
            <a:pPr>
              <a:spcBef>
                <a:spcPct val="0"/>
              </a:spcBef>
            </a:pPr>
            <a:r>
              <a:rPr lang="es-ES" sz="3600" b="1" spc="254" dirty="0">
                <a:solidFill>
                  <a:srgbClr val="2A2E3A"/>
                </a:solidFill>
                <a:latin typeface="Montserrat Bold"/>
                <a:ea typeface="Montserrat Bold"/>
                <a:cs typeface="Montserrat Bold"/>
                <a:sym typeface="Montserrat Bold"/>
              </a:rPr>
              <a:t>8. Guardianes del cuidado </a:t>
            </a:r>
            <a:endParaRPr lang="es-CO" sz="3600" dirty="0">
              <a:latin typeface="Montserrat Bold" panose="00000800000000000000" charset="0"/>
            </a:endParaRPr>
          </a:p>
        </p:txBody>
      </p:sp>
      <p:sp>
        <p:nvSpPr>
          <p:cNvPr id="2" name="Rectángulo redondeado 1"/>
          <p:cNvSpPr/>
          <p:nvPr/>
        </p:nvSpPr>
        <p:spPr>
          <a:xfrm>
            <a:off x="1976749" y="2052476"/>
            <a:ext cx="3707235" cy="1252684"/>
          </a:xfrm>
          <a:prstGeom prst="round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800" b="1" dirty="0">
                <a:ln w="0"/>
                <a:solidFill>
                  <a:schemeClr val="tx1"/>
                </a:solidFill>
                <a:latin typeface="Montserrat Bold" panose="020B0604020202020204" charset="0"/>
              </a:rPr>
              <a:t>Publicación de las piezas  </a:t>
            </a:r>
            <a:endParaRPr lang="es-CO" sz="2800" b="1" dirty="0">
              <a:ln w="0"/>
              <a:solidFill>
                <a:schemeClr val="tx1"/>
              </a:solidFill>
              <a:latin typeface="Montserrat Bold" panose="020B0604020202020204" charset="0"/>
            </a:endParaRPr>
          </a:p>
        </p:txBody>
      </p:sp>
      <p:sp>
        <p:nvSpPr>
          <p:cNvPr id="22" name="Rectángulo redondeado 21"/>
          <p:cNvSpPr/>
          <p:nvPr/>
        </p:nvSpPr>
        <p:spPr>
          <a:xfrm>
            <a:off x="9940741" y="1931284"/>
            <a:ext cx="4999152" cy="1252684"/>
          </a:xfrm>
          <a:prstGeom prst="round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800" b="1" dirty="0">
                <a:ln w="0"/>
                <a:solidFill>
                  <a:schemeClr val="tx1"/>
                </a:solidFill>
                <a:latin typeface="Montserrat Bold" panose="020B0604020202020204" charset="0"/>
              </a:rPr>
              <a:t>Socialización de las piezas en los encuentros </a:t>
            </a:r>
            <a:endParaRPr lang="es-CO" sz="2800" b="1" dirty="0">
              <a:ln w="0"/>
              <a:solidFill>
                <a:schemeClr val="tx1"/>
              </a:solidFill>
              <a:latin typeface="Montserrat Bold" panose="020B0604020202020204" charset="0"/>
            </a:endParaRPr>
          </a:p>
        </p:txBody>
      </p:sp>
      <p:sp>
        <p:nvSpPr>
          <p:cNvPr id="3" name="Flecha derecha 2"/>
          <p:cNvSpPr/>
          <p:nvPr/>
        </p:nvSpPr>
        <p:spPr>
          <a:xfrm rot="5400000">
            <a:off x="3390276" y="3444040"/>
            <a:ext cx="763574" cy="837506"/>
          </a:xfrm>
          <a:prstGeom prst="right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6" name="TextBox 6"/>
          <p:cNvSpPr txBox="1"/>
          <p:nvPr/>
        </p:nvSpPr>
        <p:spPr>
          <a:xfrm>
            <a:off x="1339262" y="-237189"/>
            <a:ext cx="13702915" cy="1090042"/>
          </a:xfrm>
          <a:prstGeom prst="rect">
            <a:avLst/>
          </a:prstGeom>
        </p:spPr>
        <p:txBody>
          <a:bodyPr wrap="square" lIns="0" tIns="0" rIns="0" bIns="0" rtlCol="0" anchor="t">
            <a:spAutoFit/>
          </a:bodyPr>
          <a:lstStyle/>
          <a:p>
            <a:pPr marL="0" lvl="0" indent="0" algn="l">
              <a:lnSpc>
                <a:spcPts val="8496"/>
              </a:lnSpc>
              <a:spcBef>
                <a:spcPct val="0"/>
              </a:spcBef>
            </a:pPr>
            <a:r>
              <a:rPr lang="en-US" sz="2800" b="1" spc="254" dirty="0">
                <a:solidFill>
                  <a:schemeClr val="accent5">
                    <a:lumMod val="75000"/>
                  </a:schemeClr>
                </a:solidFill>
                <a:latin typeface="Montserrat Bold"/>
                <a:ea typeface="Montserrat Bold"/>
                <a:cs typeface="Montserrat Bold"/>
                <a:sym typeface="Montserrat Bold"/>
              </a:rPr>
              <a:t>EJERCICIO DE PARTICIPACION CIUDADANA Y CONTROL SOCIAL</a:t>
            </a:r>
          </a:p>
        </p:txBody>
      </p:sp>
      <p:sp>
        <p:nvSpPr>
          <p:cNvPr id="17" name="Flecha derecha 16"/>
          <p:cNvSpPr/>
          <p:nvPr/>
        </p:nvSpPr>
        <p:spPr>
          <a:xfrm rot="5400000">
            <a:off x="12058530" y="3378962"/>
            <a:ext cx="763574" cy="837506"/>
          </a:xfrm>
          <a:prstGeom prst="right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4" name="Imagen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8153" y="4420425"/>
            <a:ext cx="6064426" cy="5488306"/>
          </a:xfrm>
          <a:prstGeom prst="rect">
            <a:avLst/>
          </a:prstGeom>
        </p:spPr>
      </p:pic>
      <p:pic>
        <p:nvPicPr>
          <p:cNvPr id="6" name="Imagen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92304" y="4218172"/>
            <a:ext cx="6296025" cy="5690559"/>
          </a:xfrm>
          <a:prstGeom prst="rect">
            <a:avLst/>
          </a:prstGeom>
        </p:spPr>
      </p:pic>
    </p:spTree>
    <p:extLst>
      <p:ext uri="{BB962C8B-B14F-4D97-AF65-F5344CB8AC3E}">
        <p14:creationId xmlns:p14="http://schemas.microsoft.com/office/powerpoint/2010/main" val="11753543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10"/>
          <p:cNvGrpSpPr/>
          <p:nvPr/>
        </p:nvGrpSpPr>
        <p:grpSpPr>
          <a:xfrm>
            <a:off x="-1371921" y="-634385"/>
            <a:ext cx="2743842" cy="5383177"/>
            <a:chOff x="0" y="0"/>
            <a:chExt cx="406400" cy="797321"/>
          </a:xfrm>
        </p:grpSpPr>
        <p:sp>
          <p:nvSpPr>
            <p:cNvPr id="11" name="Freeform 11"/>
            <p:cNvSpPr/>
            <p:nvPr/>
          </p:nvSpPr>
          <p:spPr>
            <a:xfrm>
              <a:off x="0" y="0"/>
              <a:ext cx="406400" cy="797321"/>
            </a:xfrm>
            <a:custGeom>
              <a:avLst/>
              <a:gdLst/>
              <a:ahLst/>
              <a:cxnLst/>
              <a:rect l="l" t="t" r="r" b="b"/>
              <a:pathLst>
                <a:path w="406400" h="797321">
                  <a:moveTo>
                    <a:pt x="203200" y="0"/>
                  </a:moveTo>
                  <a:lnTo>
                    <a:pt x="406400" y="0"/>
                  </a:lnTo>
                  <a:lnTo>
                    <a:pt x="203200" y="797321"/>
                  </a:lnTo>
                  <a:lnTo>
                    <a:pt x="0" y="797321"/>
                  </a:lnTo>
                  <a:lnTo>
                    <a:pt x="203200" y="0"/>
                  </a:lnTo>
                  <a:close/>
                </a:path>
              </a:pathLst>
            </a:custGeom>
            <a:solidFill>
              <a:srgbClr val="80D12A"/>
            </a:solidFill>
            <a:ln cap="sq">
              <a:noFill/>
              <a:prstDash val="solid"/>
              <a:miter/>
            </a:ln>
          </p:spPr>
          <p:txBody>
            <a:bodyPr/>
            <a:lstStyle/>
            <a:p>
              <a:endParaRPr lang="es-CO"/>
            </a:p>
          </p:txBody>
        </p:sp>
        <p:sp>
          <p:nvSpPr>
            <p:cNvPr id="12" name="TextBox 12"/>
            <p:cNvSpPr txBox="1"/>
            <p:nvPr/>
          </p:nvSpPr>
          <p:spPr>
            <a:xfrm>
              <a:off x="101600" y="-47625"/>
              <a:ext cx="203200" cy="844946"/>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23" name="Freeform 3">
            <a:extLst>
              <a:ext uri="{FF2B5EF4-FFF2-40B4-BE49-F238E27FC236}">
                <a16:creationId xmlns:a16="http://schemas.microsoft.com/office/drawing/2014/main" id="{32A96935-B3FD-C4CD-234D-3AAF83A691C6}"/>
              </a:ext>
            </a:extLst>
          </p:cNvPr>
          <p:cNvSpPr/>
          <p:nvPr/>
        </p:nvSpPr>
        <p:spPr>
          <a:xfrm rot="-10800000">
            <a:off x="10887280" y="3726776"/>
            <a:ext cx="7400719" cy="6578002"/>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dirty="0"/>
          </a:p>
        </p:txBody>
      </p:sp>
      <p:pic>
        <p:nvPicPr>
          <p:cNvPr id="20" name="Imagen 19">
            <a:extLst>
              <a:ext uri="{FF2B5EF4-FFF2-40B4-BE49-F238E27FC236}">
                <a16:creationId xmlns:a16="http://schemas.microsoft.com/office/drawing/2014/main" id="{CF8AB7EC-F8EE-4EC8-9839-054DD32D9DD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45983" y="161645"/>
            <a:ext cx="2138837" cy="2171702"/>
          </a:xfrm>
          <a:prstGeom prst="rect">
            <a:avLst/>
          </a:prstGeom>
          <a:noFill/>
          <a:ln>
            <a:noFill/>
          </a:ln>
        </p:spPr>
      </p:pic>
      <p:sp>
        <p:nvSpPr>
          <p:cNvPr id="21" name="TextBox 6"/>
          <p:cNvSpPr txBox="1"/>
          <p:nvPr/>
        </p:nvSpPr>
        <p:spPr>
          <a:xfrm>
            <a:off x="1021538" y="806389"/>
            <a:ext cx="14142262" cy="1107996"/>
          </a:xfrm>
          <a:prstGeom prst="rect">
            <a:avLst/>
          </a:prstGeom>
        </p:spPr>
        <p:txBody>
          <a:bodyPr wrap="square" lIns="0" tIns="0" rIns="0" bIns="0" rtlCol="0" anchor="t">
            <a:spAutoFit/>
          </a:bodyPr>
          <a:lstStyle/>
          <a:p>
            <a:pPr>
              <a:spcBef>
                <a:spcPct val="0"/>
              </a:spcBef>
            </a:pPr>
            <a:r>
              <a:rPr lang="es-ES" sz="3600" b="1" spc="254" dirty="0">
                <a:solidFill>
                  <a:srgbClr val="2A2E3A"/>
                </a:solidFill>
                <a:latin typeface="Montserrat Bold"/>
                <a:ea typeface="Montserrat Bold"/>
                <a:cs typeface="Montserrat Bold"/>
                <a:sym typeface="Montserrat Bold"/>
              </a:rPr>
              <a:t>9. Caso exitoso: creación de tres (3) comités de control social y veeduría </a:t>
            </a:r>
            <a:endParaRPr lang="es-CO" sz="3600" dirty="0">
              <a:latin typeface="Montserrat Bold" panose="00000800000000000000" charset="0"/>
            </a:endParaRPr>
          </a:p>
        </p:txBody>
      </p:sp>
      <p:sp>
        <p:nvSpPr>
          <p:cNvPr id="2" name="Rectángulo redondeado 1"/>
          <p:cNvSpPr/>
          <p:nvPr/>
        </p:nvSpPr>
        <p:spPr>
          <a:xfrm>
            <a:off x="1100377" y="3726775"/>
            <a:ext cx="3707235" cy="854329"/>
          </a:xfrm>
          <a:prstGeom prst="round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b="1" dirty="0">
                <a:ln w="0"/>
                <a:solidFill>
                  <a:schemeClr val="tx1"/>
                </a:solidFill>
                <a:latin typeface="Montserrat Bold" panose="020B0604020202020204" charset="0"/>
              </a:rPr>
              <a:t>San juan de mis amores 180</a:t>
            </a:r>
            <a:endParaRPr lang="es-CO" sz="2800" b="1" dirty="0">
              <a:ln w="0"/>
              <a:solidFill>
                <a:schemeClr val="tx1"/>
              </a:solidFill>
              <a:latin typeface="Montserrat Bold" panose="020B0604020202020204" charset="0"/>
            </a:endParaRPr>
          </a:p>
        </p:txBody>
      </p:sp>
      <p:sp>
        <p:nvSpPr>
          <p:cNvPr id="3" name="Flecha derecha 2"/>
          <p:cNvSpPr/>
          <p:nvPr/>
        </p:nvSpPr>
        <p:spPr>
          <a:xfrm rot="5400000">
            <a:off x="2572208" y="4711826"/>
            <a:ext cx="763574" cy="837506"/>
          </a:xfrm>
          <a:prstGeom prst="right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6" name="TextBox 6"/>
          <p:cNvSpPr txBox="1"/>
          <p:nvPr/>
        </p:nvSpPr>
        <p:spPr>
          <a:xfrm>
            <a:off x="1339262" y="-237189"/>
            <a:ext cx="13702915" cy="1090042"/>
          </a:xfrm>
          <a:prstGeom prst="rect">
            <a:avLst/>
          </a:prstGeom>
        </p:spPr>
        <p:txBody>
          <a:bodyPr wrap="square" lIns="0" tIns="0" rIns="0" bIns="0" rtlCol="0" anchor="t">
            <a:spAutoFit/>
          </a:bodyPr>
          <a:lstStyle/>
          <a:p>
            <a:pPr marL="0" lvl="0" indent="0" algn="l">
              <a:lnSpc>
                <a:spcPts val="8496"/>
              </a:lnSpc>
              <a:spcBef>
                <a:spcPct val="0"/>
              </a:spcBef>
            </a:pPr>
            <a:r>
              <a:rPr lang="en-US" sz="2800" b="1" spc="254" dirty="0">
                <a:solidFill>
                  <a:schemeClr val="accent5">
                    <a:lumMod val="75000"/>
                  </a:schemeClr>
                </a:solidFill>
                <a:latin typeface="Montserrat Bold"/>
                <a:ea typeface="Montserrat Bold"/>
                <a:cs typeface="Montserrat Bold"/>
                <a:sym typeface="Montserrat Bold"/>
              </a:rPr>
              <a:t>EJERCICIO DE PARTICIPACION CIUDADANA Y CONTROL SOCIAL</a:t>
            </a:r>
          </a:p>
        </p:txBody>
      </p:sp>
      <p:sp>
        <p:nvSpPr>
          <p:cNvPr id="17" name="Flecha derecha 16"/>
          <p:cNvSpPr/>
          <p:nvPr/>
        </p:nvSpPr>
        <p:spPr>
          <a:xfrm rot="5400000">
            <a:off x="7390178" y="4711826"/>
            <a:ext cx="763574" cy="837506"/>
          </a:xfrm>
          <a:prstGeom prst="right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5" name="Rectángulo redondeado 14"/>
          <p:cNvSpPr/>
          <p:nvPr/>
        </p:nvSpPr>
        <p:spPr>
          <a:xfrm>
            <a:off x="5918348" y="3629778"/>
            <a:ext cx="3707235" cy="854329"/>
          </a:xfrm>
          <a:prstGeom prst="round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b="1" dirty="0">
                <a:ln w="0"/>
                <a:solidFill>
                  <a:schemeClr val="tx1"/>
                </a:solidFill>
                <a:latin typeface="Montserrat Bold" panose="020B0604020202020204" charset="0"/>
              </a:rPr>
              <a:t>San juan de mis amores 360</a:t>
            </a:r>
            <a:endParaRPr lang="es-CO" sz="2800" b="1" dirty="0">
              <a:ln w="0"/>
              <a:solidFill>
                <a:schemeClr val="tx1"/>
              </a:solidFill>
              <a:latin typeface="Montserrat Bold" panose="020B0604020202020204" charset="0"/>
            </a:endParaRPr>
          </a:p>
        </p:txBody>
      </p:sp>
      <p:sp>
        <p:nvSpPr>
          <p:cNvPr id="18" name="Rectángulo redondeado 17"/>
          <p:cNvSpPr/>
          <p:nvPr/>
        </p:nvSpPr>
        <p:spPr>
          <a:xfrm>
            <a:off x="10761719" y="3629777"/>
            <a:ext cx="3707235" cy="854329"/>
          </a:xfrm>
          <a:prstGeom prst="round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b="1" dirty="0">
                <a:ln w="0"/>
                <a:solidFill>
                  <a:schemeClr val="tx1"/>
                </a:solidFill>
                <a:latin typeface="Montserrat Bold" panose="020B0604020202020204" charset="0"/>
              </a:rPr>
              <a:t>San juan de mis amores 390</a:t>
            </a:r>
            <a:endParaRPr lang="es-CO" sz="2800" b="1" dirty="0">
              <a:ln w="0"/>
              <a:solidFill>
                <a:schemeClr val="tx1"/>
              </a:solidFill>
              <a:latin typeface="Montserrat Bold" panose="020B0604020202020204" charset="0"/>
            </a:endParaRPr>
          </a:p>
        </p:txBody>
      </p:sp>
      <p:sp>
        <p:nvSpPr>
          <p:cNvPr id="19" name="Flecha derecha 18"/>
          <p:cNvSpPr/>
          <p:nvPr/>
        </p:nvSpPr>
        <p:spPr>
          <a:xfrm rot="5400000">
            <a:off x="12233549" y="4711826"/>
            <a:ext cx="763574" cy="837506"/>
          </a:xfrm>
          <a:prstGeom prst="right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5" name="Imagen 4"/>
          <p:cNvPicPr>
            <a:picLocks noChangeAspect="1"/>
          </p:cNvPicPr>
          <p:nvPr/>
        </p:nvPicPr>
        <p:blipFill rotWithShape="1">
          <a:blip r:embed="rId5" cstate="print">
            <a:extLst>
              <a:ext uri="{28A0092B-C50C-407E-A947-70E740481C1C}">
                <a14:useLocalDpi xmlns:a14="http://schemas.microsoft.com/office/drawing/2010/main" val="0"/>
              </a:ext>
            </a:extLst>
          </a:blip>
          <a:srcRect t="17396"/>
          <a:stretch/>
        </p:blipFill>
        <p:spPr>
          <a:xfrm>
            <a:off x="665640" y="5792370"/>
            <a:ext cx="4648040" cy="3373714"/>
          </a:xfrm>
          <a:prstGeom prst="rect">
            <a:avLst/>
          </a:prstGeom>
        </p:spPr>
      </p:pic>
      <p:pic>
        <p:nvPicPr>
          <p:cNvPr id="7" name="Imagen 6"/>
          <p:cNvPicPr>
            <a:picLocks noChangeAspect="1"/>
          </p:cNvPicPr>
          <p:nvPr/>
        </p:nvPicPr>
        <p:blipFill rotWithShape="1">
          <a:blip r:embed="rId6" cstate="print">
            <a:extLst>
              <a:ext uri="{28A0092B-C50C-407E-A947-70E740481C1C}">
                <a14:useLocalDpi xmlns:a14="http://schemas.microsoft.com/office/drawing/2010/main" val="0"/>
              </a:ext>
            </a:extLst>
          </a:blip>
          <a:srcRect b="12523"/>
          <a:stretch/>
        </p:blipFill>
        <p:spPr>
          <a:xfrm>
            <a:off x="5769923" y="5777051"/>
            <a:ext cx="4745677" cy="3389033"/>
          </a:xfrm>
          <a:prstGeom prst="rect">
            <a:avLst/>
          </a:prstGeom>
        </p:spPr>
      </p:pic>
      <p:pic>
        <p:nvPicPr>
          <p:cNvPr id="8" name="Imagen 7"/>
          <p:cNvPicPr>
            <a:picLocks noChangeAspect="1"/>
          </p:cNvPicPr>
          <p:nvPr/>
        </p:nvPicPr>
        <p:blipFill rotWithShape="1">
          <a:blip r:embed="rId7">
            <a:extLst>
              <a:ext uri="{28A0092B-C50C-407E-A947-70E740481C1C}">
                <a14:useLocalDpi xmlns:a14="http://schemas.microsoft.com/office/drawing/2010/main" val="0"/>
              </a:ext>
            </a:extLst>
          </a:blip>
          <a:srcRect t="31439"/>
          <a:stretch/>
        </p:blipFill>
        <p:spPr>
          <a:xfrm>
            <a:off x="10761719" y="5777051"/>
            <a:ext cx="4543425" cy="3389033"/>
          </a:xfrm>
          <a:prstGeom prst="rect">
            <a:avLst/>
          </a:prstGeom>
        </p:spPr>
      </p:pic>
      <p:sp>
        <p:nvSpPr>
          <p:cNvPr id="9" name="Rectángulo 8"/>
          <p:cNvSpPr/>
          <p:nvPr/>
        </p:nvSpPr>
        <p:spPr>
          <a:xfrm>
            <a:off x="837466" y="2052884"/>
            <a:ext cx="14739167" cy="1200329"/>
          </a:xfrm>
          <a:prstGeom prst="rect">
            <a:avLst/>
          </a:prstGeom>
        </p:spPr>
        <p:txBody>
          <a:bodyPr wrap="square">
            <a:spAutoFit/>
          </a:bodyPr>
          <a:lstStyle/>
          <a:p>
            <a:pPr algn="just"/>
            <a:r>
              <a:rPr lang="es-ES" sz="2400" b="1" dirty="0">
                <a:ln w="0"/>
                <a:latin typeface="Montserrat Bold" panose="020B0604020202020204" charset="0"/>
              </a:rPr>
              <a:t>En el mes de agosto se crearon nuevos comités de control social y veeduría en el EIC</a:t>
            </a:r>
          </a:p>
          <a:p>
            <a:pPr algn="just"/>
            <a:r>
              <a:rPr lang="es-ES" sz="2400" b="1" dirty="0">
                <a:ln w="0"/>
                <a:latin typeface="Montserrat Bold" panose="020B0604020202020204" charset="0"/>
              </a:rPr>
              <a:t>San Juan de mis Amores debido a la participación activa de las familias quienes manifestaron gran motivación y solicitaron ser nuevos miembros de los comités.</a:t>
            </a:r>
            <a:endParaRPr lang="es-CO" sz="2400" b="1" dirty="0">
              <a:ln w="0"/>
              <a:latin typeface="Montserrat Bold" panose="020B0604020202020204" charset="0"/>
            </a:endParaRPr>
          </a:p>
        </p:txBody>
      </p:sp>
    </p:spTree>
    <p:extLst>
      <p:ext uri="{BB962C8B-B14F-4D97-AF65-F5344CB8AC3E}">
        <p14:creationId xmlns:p14="http://schemas.microsoft.com/office/powerpoint/2010/main" val="13045492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8100000">
            <a:off x="13519823" y="332277"/>
            <a:ext cx="5837977" cy="18849595"/>
          </a:xfrm>
          <a:custGeom>
            <a:avLst/>
            <a:gdLst/>
            <a:ahLst/>
            <a:cxnLst/>
            <a:rect l="l" t="t" r="r" b="b"/>
            <a:pathLst>
              <a:path w="5837977" h="18849595">
                <a:moveTo>
                  <a:pt x="0" y="0"/>
                </a:moveTo>
                <a:lnTo>
                  <a:pt x="5837977" y="0"/>
                </a:lnTo>
                <a:lnTo>
                  <a:pt x="5837977" y="18849595"/>
                </a:lnTo>
                <a:lnTo>
                  <a:pt x="0" y="18849595"/>
                </a:lnTo>
                <a:lnTo>
                  <a:pt x="0" y="0"/>
                </a:lnTo>
                <a:close/>
              </a:path>
            </a:pathLst>
          </a:custGeom>
          <a:blipFill>
            <a:blip r:embed="rId2">
              <a:extLst>
                <a:ext uri="{96DAC541-7B7A-43D3-8B79-37D633B846F1}">
                  <asvg:svgBlip xmlns:asvg="http://schemas.microsoft.com/office/drawing/2016/SVG/main" r:embed="rId3"/>
                </a:ext>
              </a:extLst>
            </a:blip>
            <a:stretch>
              <a:fillRect l="-525794" t="-40822" b="-52994"/>
            </a:stretch>
          </a:blipFill>
        </p:spPr>
        <p:txBody>
          <a:bodyPr/>
          <a:lstStyle/>
          <a:p>
            <a:endParaRPr lang="es-CO"/>
          </a:p>
        </p:txBody>
      </p:sp>
      <p:sp>
        <p:nvSpPr>
          <p:cNvPr id="3" name="Freeform 3"/>
          <p:cNvSpPr/>
          <p:nvPr/>
        </p:nvSpPr>
        <p:spPr>
          <a:xfrm rot="-10800000">
            <a:off x="8261969" y="1028699"/>
            <a:ext cx="9999261" cy="9999261"/>
          </a:xfrm>
          <a:custGeom>
            <a:avLst/>
            <a:gdLst/>
            <a:ahLst/>
            <a:cxnLst/>
            <a:rect l="l" t="t" r="r" b="b"/>
            <a:pathLst>
              <a:path w="9999261" h="9999261">
                <a:moveTo>
                  <a:pt x="0" y="0"/>
                </a:moveTo>
                <a:lnTo>
                  <a:pt x="9999261" y="0"/>
                </a:lnTo>
                <a:lnTo>
                  <a:pt x="9999261" y="9999261"/>
                </a:lnTo>
                <a:lnTo>
                  <a:pt x="0" y="9999261"/>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s-CO"/>
          </a:p>
        </p:txBody>
      </p:sp>
      <p:sp>
        <p:nvSpPr>
          <p:cNvPr id="4" name="Freeform 4"/>
          <p:cNvSpPr/>
          <p:nvPr/>
        </p:nvSpPr>
        <p:spPr>
          <a:xfrm rot="2700000">
            <a:off x="521329" y="-3317944"/>
            <a:ext cx="2336254" cy="7543272"/>
          </a:xfrm>
          <a:custGeom>
            <a:avLst/>
            <a:gdLst/>
            <a:ahLst/>
            <a:cxnLst/>
            <a:rect l="l" t="t" r="r" b="b"/>
            <a:pathLst>
              <a:path w="2336254" h="7543272">
                <a:moveTo>
                  <a:pt x="0" y="0"/>
                </a:moveTo>
                <a:lnTo>
                  <a:pt x="2336254" y="0"/>
                </a:lnTo>
                <a:lnTo>
                  <a:pt x="2336254" y="7543273"/>
                </a:lnTo>
                <a:lnTo>
                  <a:pt x="0" y="7543273"/>
                </a:lnTo>
                <a:lnTo>
                  <a:pt x="0" y="0"/>
                </a:lnTo>
                <a:close/>
              </a:path>
            </a:pathLst>
          </a:custGeom>
          <a:blipFill>
            <a:blip r:embed="rId2">
              <a:extLst>
                <a:ext uri="{96DAC541-7B7A-43D3-8B79-37D633B846F1}">
                  <asvg:svgBlip xmlns:asvg="http://schemas.microsoft.com/office/drawing/2016/SVG/main" r:embed="rId3"/>
                </a:ext>
              </a:extLst>
            </a:blip>
            <a:stretch>
              <a:fillRect l="-525794" t="-40822" b="-52994"/>
            </a:stretch>
          </a:blipFill>
        </p:spPr>
        <p:txBody>
          <a:bodyPr/>
          <a:lstStyle/>
          <a:p>
            <a:endParaRPr lang="es-CO"/>
          </a:p>
        </p:txBody>
      </p:sp>
      <p:sp>
        <p:nvSpPr>
          <p:cNvPr id="5" name="Freeform 5"/>
          <p:cNvSpPr/>
          <p:nvPr/>
        </p:nvSpPr>
        <p:spPr>
          <a:xfrm rot="5400000">
            <a:off x="-434583" y="-789204"/>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s-CO"/>
          </a:p>
        </p:txBody>
      </p:sp>
      <p:sp>
        <p:nvSpPr>
          <p:cNvPr id="8" name="TextBox 8"/>
          <p:cNvSpPr txBox="1"/>
          <p:nvPr/>
        </p:nvSpPr>
        <p:spPr>
          <a:xfrm>
            <a:off x="943638" y="1604106"/>
            <a:ext cx="12969588" cy="2821285"/>
          </a:xfrm>
          <a:prstGeom prst="rect">
            <a:avLst/>
          </a:prstGeom>
        </p:spPr>
        <p:txBody>
          <a:bodyPr wrap="square" lIns="0" tIns="0" rIns="0" bIns="0" rtlCol="0" anchor="t">
            <a:spAutoFit/>
          </a:bodyPr>
          <a:lstStyle/>
          <a:p>
            <a:pPr algn="ctr">
              <a:lnSpc>
                <a:spcPts val="10994"/>
              </a:lnSpc>
            </a:pPr>
            <a:r>
              <a:rPr lang="en-US" sz="9161" b="1" dirty="0">
                <a:solidFill>
                  <a:srgbClr val="4DBF38"/>
                </a:solidFill>
                <a:latin typeface="Montserrat Bold"/>
                <a:ea typeface="Montserrat Bold"/>
                <a:cs typeface="Montserrat Bold"/>
                <a:sym typeface="Montserrat Bold"/>
              </a:rPr>
              <a:t>INFORME DE CASO EXITOSO</a:t>
            </a:r>
          </a:p>
        </p:txBody>
      </p:sp>
      <p:pic>
        <p:nvPicPr>
          <p:cNvPr id="9" name="Imagen 8">
            <a:extLst>
              <a:ext uri="{FF2B5EF4-FFF2-40B4-BE49-F238E27FC236}">
                <a16:creationId xmlns:a16="http://schemas.microsoft.com/office/drawing/2014/main" id="{CF8AB7EC-F8EE-4EC8-9839-054DD32D9DDF}"/>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4193391" y="182345"/>
            <a:ext cx="2138837" cy="2171702"/>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C2598-9FBB-3114-57DA-C9E7367A4442}"/>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639E43A5-EF15-E761-F50C-F08618E7CD19}"/>
              </a:ext>
            </a:extLst>
          </p:cNvPr>
          <p:cNvSpPr txBox="1"/>
          <p:nvPr/>
        </p:nvSpPr>
        <p:spPr>
          <a:xfrm>
            <a:off x="3111434" y="1448007"/>
            <a:ext cx="11747566" cy="2154436"/>
          </a:xfrm>
          <a:prstGeom prst="rect">
            <a:avLst/>
          </a:prstGeom>
        </p:spPr>
        <p:txBody>
          <a:bodyPr wrap="square" lIns="0" tIns="0" rIns="0" bIns="0" rtlCol="0" anchor="t">
            <a:spAutoFit/>
          </a:bodyPr>
          <a:lstStyle/>
          <a:p>
            <a:pPr marL="0" lvl="0" indent="0" algn="ctr">
              <a:lnSpc>
                <a:spcPts val="5613"/>
              </a:lnSpc>
              <a:spcBef>
                <a:spcPct val="0"/>
              </a:spcBef>
            </a:pPr>
            <a:r>
              <a:rPr lang="en-US" sz="4678" b="1" spc="168" dirty="0">
                <a:solidFill>
                  <a:srgbClr val="2A2E3A"/>
                </a:solidFill>
                <a:latin typeface="Montserrat Bold"/>
                <a:ea typeface="Montserrat Bold"/>
                <a:cs typeface="Montserrat Bold"/>
                <a:sym typeface="Montserrat Bold"/>
              </a:rPr>
              <a:t>Beneficios del abastecimiento en el desarrollo integral de los niños y las niñas </a:t>
            </a:r>
          </a:p>
        </p:txBody>
      </p:sp>
      <p:sp>
        <p:nvSpPr>
          <p:cNvPr id="27" name="Freeform 27">
            <a:extLst>
              <a:ext uri="{FF2B5EF4-FFF2-40B4-BE49-F238E27FC236}">
                <a16:creationId xmlns:a16="http://schemas.microsoft.com/office/drawing/2014/main" id="{9E75C159-ABBD-9258-73C0-E4159062458A}"/>
              </a:ext>
            </a:extLst>
          </p:cNvPr>
          <p:cNvSpPr/>
          <p:nvPr/>
        </p:nvSpPr>
        <p:spPr>
          <a:xfrm>
            <a:off x="2327223" y="3644667"/>
            <a:ext cx="876828" cy="718999"/>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a:p>
        </p:txBody>
      </p:sp>
      <p:grpSp>
        <p:nvGrpSpPr>
          <p:cNvPr id="29" name="Group 29">
            <a:extLst>
              <a:ext uri="{FF2B5EF4-FFF2-40B4-BE49-F238E27FC236}">
                <a16:creationId xmlns:a16="http://schemas.microsoft.com/office/drawing/2014/main" id="{72D63184-43CA-42DC-83C8-C549F8D55AB1}"/>
              </a:ext>
            </a:extLst>
          </p:cNvPr>
          <p:cNvGrpSpPr/>
          <p:nvPr/>
        </p:nvGrpSpPr>
        <p:grpSpPr>
          <a:xfrm>
            <a:off x="-1190934" y="-2057400"/>
            <a:ext cx="19917660" cy="3086100"/>
            <a:chOff x="0" y="0"/>
            <a:chExt cx="5245803" cy="812800"/>
          </a:xfrm>
        </p:grpSpPr>
        <p:sp>
          <p:nvSpPr>
            <p:cNvPr id="30" name="Freeform 30">
              <a:extLst>
                <a:ext uri="{FF2B5EF4-FFF2-40B4-BE49-F238E27FC236}">
                  <a16:creationId xmlns:a16="http://schemas.microsoft.com/office/drawing/2014/main" id="{F9DEFD7F-78C5-476C-F239-AB3A4AB5B232}"/>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31" name="TextBox 31">
              <a:extLst>
                <a:ext uri="{FF2B5EF4-FFF2-40B4-BE49-F238E27FC236}">
                  <a16:creationId xmlns:a16="http://schemas.microsoft.com/office/drawing/2014/main" id="{6FC6B919-F735-71AE-90E9-CBEEAB9E1EA5}"/>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2" name="Group 42">
            <a:extLst>
              <a:ext uri="{FF2B5EF4-FFF2-40B4-BE49-F238E27FC236}">
                <a16:creationId xmlns:a16="http://schemas.microsoft.com/office/drawing/2014/main" id="{711C2063-DB1E-FEAE-F3BF-6FA533D90E37}"/>
              </a:ext>
            </a:extLst>
          </p:cNvPr>
          <p:cNvGrpSpPr/>
          <p:nvPr/>
        </p:nvGrpSpPr>
        <p:grpSpPr>
          <a:xfrm>
            <a:off x="-520028" y="9258300"/>
            <a:ext cx="19917660" cy="3086100"/>
            <a:chOff x="0" y="0"/>
            <a:chExt cx="5245803" cy="812800"/>
          </a:xfrm>
        </p:grpSpPr>
        <p:sp>
          <p:nvSpPr>
            <p:cNvPr id="43" name="Freeform 43">
              <a:extLst>
                <a:ext uri="{FF2B5EF4-FFF2-40B4-BE49-F238E27FC236}">
                  <a16:creationId xmlns:a16="http://schemas.microsoft.com/office/drawing/2014/main" id="{1FAD3B86-E3B0-8694-849C-F092C3091F20}"/>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44" name="TextBox 44">
              <a:extLst>
                <a:ext uri="{FF2B5EF4-FFF2-40B4-BE49-F238E27FC236}">
                  <a16:creationId xmlns:a16="http://schemas.microsoft.com/office/drawing/2014/main" id="{DF70BCEB-17DC-1F07-5EB9-0A069B3D1C77}"/>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5" name="Group 45">
            <a:extLst>
              <a:ext uri="{FF2B5EF4-FFF2-40B4-BE49-F238E27FC236}">
                <a16:creationId xmlns:a16="http://schemas.microsoft.com/office/drawing/2014/main" id="{A72D93E8-2409-B2FA-6AC9-8CB4C3F9F88C}"/>
              </a:ext>
            </a:extLst>
          </p:cNvPr>
          <p:cNvGrpSpPr/>
          <p:nvPr/>
        </p:nvGrpSpPr>
        <p:grpSpPr>
          <a:xfrm rot="-10800000">
            <a:off x="13716743" y="8698748"/>
            <a:ext cx="6449593" cy="3224796"/>
            <a:chOff x="0" y="0"/>
            <a:chExt cx="812800" cy="406400"/>
          </a:xfrm>
        </p:grpSpPr>
        <p:sp>
          <p:nvSpPr>
            <p:cNvPr id="46" name="Freeform 46">
              <a:extLst>
                <a:ext uri="{FF2B5EF4-FFF2-40B4-BE49-F238E27FC236}">
                  <a16:creationId xmlns:a16="http://schemas.microsoft.com/office/drawing/2014/main" id="{C38E4D04-2433-055F-EC34-FD1005BC2E29}"/>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47" name="TextBox 47">
              <a:extLst>
                <a:ext uri="{FF2B5EF4-FFF2-40B4-BE49-F238E27FC236}">
                  <a16:creationId xmlns:a16="http://schemas.microsoft.com/office/drawing/2014/main" id="{E1EA8EB6-1730-4240-C81F-7E2FAEDF8429}"/>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48" name="Group 48">
            <a:extLst>
              <a:ext uri="{FF2B5EF4-FFF2-40B4-BE49-F238E27FC236}">
                <a16:creationId xmlns:a16="http://schemas.microsoft.com/office/drawing/2014/main" id="{0FFD8ECB-65B7-0B03-AA40-6A8E02471E8A}"/>
              </a:ext>
            </a:extLst>
          </p:cNvPr>
          <p:cNvGrpSpPr/>
          <p:nvPr/>
        </p:nvGrpSpPr>
        <p:grpSpPr>
          <a:xfrm>
            <a:off x="-2733509" y="-1612398"/>
            <a:ext cx="6449593" cy="3224796"/>
            <a:chOff x="0" y="0"/>
            <a:chExt cx="812800" cy="406400"/>
          </a:xfrm>
        </p:grpSpPr>
        <p:sp>
          <p:nvSpPr>
            <p:cNvPr id="49" name="Freeform 49">
              <a:extLst>
                <a:ext uri="{FF2B5EF4-FFF2-40B4-BE49-F238E27FC236}">
                  <a16:creationId xmlns:a16="http://schemas.microsoft.com/office/drawing/2014/main" id="{7C44A9A0-3F85-EA69-71C3-12F69F45EE27}"/>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50" name="TextBox 50">
              <a:extLst>
                <a:ext uri="{FF2B5EF4-FFF2-40B4-BE49-F238E27FC236}">
                  <a16:creationId xmlns:a16="http://schemas.microsoft.com/office/drawing/2014/main" id="{5A8C7EA5-88C2-BD6B-1530-4BAA335C7E4C}"/>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6" name="Rectángulo 5"/>
          <p:cNvSpPr/>
          <p:nvPr/>
        </p:nvSpPr>
        <p:spPr>
          <a:xfrm>
            <a:off x="1162471" y="3993775"/>
            <a:ext cx="7605425" cy="584775"/>
          </a:xfrm>
          <a:prstGeom prst="rect">
            <a:avLst/>
          </a:prstGeom>
        </p:spPr>
        <p:txBody>
          <a:bodyPr wrap="square">
            <a:spAutoFit/>
          </a:bodyPr>
          <a:lstStyle/>
          <a:p>
            <a:pPr lvl="0"/>
            <a:r>
              <a:rPr lang="es-ES" sz="3200" dirty="0">
                <a:solidFill>
                  <a:prstClr val="white"/>
                </a:solidFill>
              </a:rPr>
              <a:t>XXXX</a:t>
            </a:r>
            <a:endParaRPr lang="es-CO" sz="3200" dirty="0">
              <a:solidFill>
                <a:prstClr val="white"/>
              </a:solidFill>
            </a:endParaRPr>
          </a:p>
        </p:txBody>
      </p:sp>
      <p:pic>
        <p:nvPicPr>
          <p:cNvPr id="19" name="Imagen 18">
            <a:extLst>
              <a:ext uri="{FF2B5EF4-FFF2-40B4-BE49-F238E27FC236}">
                <a16:creationId xmlns:a16="http://schemas.microsoft.com/office/drawing/2014/main" id="{CF8AB7EC-F8EE-4EC8-9839-054DD32D9DD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872120" y="1226909"/>
            <a:ext cx="2138837" cy="2171702"/>
          </a:xfrm>
          <a:prstGeom prst="rect">
            <a:avLst/>
          </a:prstGeom>
          <a:noFill/>
          <a:ln>
            <a:noFill/>
          </a:ln>
        </p:spPr>
      </p:pic>
      <p:pic>
        <p:nvPicPr>
          <p:cNvPr id="3" name="Imagen 2"/>
          <p:cNvPicPr>
            <a:picLocks noChangeAspect="1"/>
          </p:cNvPicPr>
          <p:nvPr/>
        </p:nvPicPr>
        <p:blipFill rotWithShape="1">
          <a:blip r:embed="rId5">
            <a:extLst>
              <a:ext uri="{28A0092B-C50C-407E-A947-70E740481C1C}">
                <a14:useLocalDpi xmlns:a14="http://schemas.microsoft.com/office/drawing/2010/main" val="0"/>
              </a:ext>
            </a:extLst>
          </a:blip>
          <a:srcRect b="50272"/>
          <a:stretch/>
        </p:blipFill>
        <p:spPr>
          <a:xfrm>
            <a:off x="206158" y="3550971"/>
            <a:ext cx="8846449" cy="4399203"/>
          </a:xfrm>
          <a:prstGeom prst="rect">
            <a:avLst/>
          </a:prstGeom>
        </p:spPr>
      </p:pic>
      <p:pic>
        <p:nvPicPr>
          <p:cNvPr id="21" name="Imagen 20"/>
          <p:cNvPicPr>
            <a:picLocks noChangeAspect="1"/>
          </p:cNvPicPr>
          <p:nvPr/>
        </p:nvPicPr>
        <p:blipFill rotWithShape="1">
          <a:blip r:embed="rId5">
            <a:extLst>
              <a:ext uri="{28A0092B-C50C-407E-A947-70E740481C1C}">
                <a14:useLocalDpi xmlns:a14="http://schemas.microsoft.com/office/drawing/2010/main" val="0"/>
              </a:ext>
            </a:extLst>
          </a:blip>
          <a:srcRect t="49624" b="1780"/>
          <a:stretch/>
        </p:blipFill>
        <p:spPr>
          <a:xfrm>
            <a:off x="8753719" y="3644667"/>
            <a:ext cx="8649058" cy="4305507"/>
          </a:xfrm>
          <a:prstGeom prst="rect">
            <a:avLst/>
          </a:prstGeom>
        </p:spPr>
      </p:pic>
    </p:spTree>
    <p:extLst>
      <p:ext uri="{BB962C8B-B14F-4D97-AF65-F5344CB8AC3E}">
        <p14:creationId xmlns:p14="http://schemas.microsoft.com/office/powerpoint/2010/main" val="35213497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0C6F16-2A97-E93C-2BCA-67985D4E3A74}"/>
            </a:ext>
          </a:extLst>
        </p:cNvPr>
        <p:cNvGrpSpPr/>
        <p:nvPr/>
      </p:nvGrpSpPr>
      <p:grpSpPr>
        <a:xfrm>
          <a:off x="0" y="0"/>
          <a:ext cx="0" cy="0"/>
          <a:chOff x="0" y="0"/>
          <a:chExt cx="0" cy="0"/>
        </a:xfrm>
      </p:grpSpPr>
      <p:sp>
        <p:nvSpPr>
          <p:cNvPr id="25" name="Freeform 25">
            <a:extLst>
              <a:ext uri="{FF2B5EF4-FFF2-40B4-BE49-F238E27FC236}">
                <a16:creationId xmlns:a16="http://schemas.microsoft.com/office/drawing/2014/main" id="{6156A0F5-E826-8D76-50C3-0AE262AD4A62}"/>
              </a:ext>
            </a:extLst>
          </p:cNvPr>
          <p:cNvSpPr/>
          <p:nvPr/>
        </p:nvSpPr>
        <p:spPr>
          <a:xfrm>
            <a:off x="8836167" y="3515101"/>
            <a:ext cx="780726" cy="978130"/>
          </a:xfrm>
          <a:custGeom>
            <a:avLst/>
            <a:gdLst/>
            <a:ahLst/>
            <a:cxnLst/>
            <a:rect l="l" t="t" r="r" b="b"/>
            <a:pathLst>
              <a:path w="780726" h="978130">
                <a:moveTo>
                  <a:pt x="0" y="0"/>
                </a:moveTo>
                <a:lnTo>
                  <a:pt x="780726" y="0"/>
                </a:lnTo>
                <a:lnTo>
                  <a:pt x="780726" y="978130"/>
                </a:lnTo>
                <a:lnTo>
                  <a:pt x="0" y="97813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s-CO"/>
          </a:p>
        </p:txBody>
      </p:sp>
      <p:sp>
        <p:nvSpPr>
          <p:cNvPr id="27" name="Freeform 27">
            <a:extLst>
              <a:ext uri="{FF2B5EF4-FFF2-40B4-BE49-F238E27FC236}">
                <a16:creationId xmlns:a16="http://schemas.microsoft.com/office/drawing/2014/main" id="{7595A8C6-48CF-1203-44F4-D36C70DE7354}"/>
              </a:ext>
            </a:extLst>
          </p:cNvPr>
          <p:cNvSpPr/>
          <p:nvPr/>
        </p:nvSpPr>
        <p:spPr>
          <a:xfrm>
            <a:off x="1385187" y="3085115"/>
            <a:ext cx="14614168" cy="5235727"/>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pPr algn="just"/>
            <a:r>
              <a:rPr lang="es-ES" sz="3200" dirty="0"/>
              <a:t>Tener un animal en casa beneficia a los niños desarrollando su responsabilidad, empatía y habilidades sociales. También mejora su bienestar emocional al reducir el estrés y la soledad, al mismo tiempo que estimula el sistema inmunológico y la actividad física. Además, los animales enseñan sobre el ciclo de la vida, el respeto por los seres vivos y la comunicación no verbal.</a:t>
            </a:r>
          </a:p>
          <a:p>
            <a:pPr algn="just"/>
            <a:endParaRPr lang="es-ES" sz="3200" dirty="0"/>
          </a:p>
          <a:p>
            <a:pPr algn="just"/>
            <a:r>
              <a:rPr lang="es-ES" sz="3200" dirty="0"/>
              <a:t>A través de esta experiencia los padres de familia y/o cuidadores han manifestado mucha felicidad al ver a sus hijos crecer como personas independientes y autónomas, capaces de resolver problemas, gestionar sus emociones y adquirir responsabilidad. </a:t>
            </a:r>
            <a:endParaRPr lang="es-CO" sz="3200" dirty="0"/>
          </a:p>
        </p:txBody>
      </p:sp>
      <p:grpSp>
        <p:nvGrpSpPr>
          <p:cNvPr id="29" name="Group 29">
            <a:extLst>
              <a:ext uri="{FF2B5EF4-FFF2-40B4-BE49-F238E27FC236}">
                <a16:creationId xmlns:a16="http://schemas.microsoft.com/office/drawing/2014/main" id="{316CBF20-5BA7-6620-46C0-51B71374AEA0}"/>
              </a:ext>
            </a:extLst>
          </p:cNvPr>
          <p:cNvGrpSpPr/>
          <p:nvPr/>
        </p:nvGrpSpPr>
        <p:grpSpPr>
          <a:xfrm>
            <a:off x="-1190934" y="-2057400"/>
            <a:ext cx="19917660" cy="3086100"/>
            <a:chOff x="0" y="0"/>
            <a:chExt cx="5245803" cy="812800"/>
          </a:xfrm>
        </p:grpSpPr>
        <p:sp>
          <p:nvSpPr>
            <p:cNvPr id="30" name="Freeform 30">
              <a:extLst>
                <a:ext uri="{FF2B5EF4-FFF2-40B4-BE49-F238E27FC236}">
                  <a16:creationId xmlns:a16="http://schemas.microsoft.com/office/drawing/2014/main" id="{4E635D41-B4A4-FB2D-B99C-F1D18227FC76}"/>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31" name="TextBox 31">
              <a:extLst>
                <a:ext uri="{FF2B5EF4-FFF2-40B4-BE49-F238E27FC236}">
                  <a16:creationId xmlns:a16="http://schemas.microsoft.com/office/drawing/2014/main" id="{3374C9D4-BBF5-084A-2412-2185DE5CE8B6}"/>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2" name="Group 42">
            <a:extLst>
              <a:ext uri="{FF2B5EF4-FFF2-40B4-BE49-F238E27FC236}">
                <a16:creationId xmlns:a16="http://schemas.microsoft.com/office/drawing/2014/main" id="{F5E5C946-2F00-6FD4-519B-317C27C73C25}"/>
              </a:ext>
            </a:extLst>
          </p:cNvPr>
          <p:cNvGrpSpPr/>
          <p:nvPr/>
        </p:nvGrpSpPr>
        <p:grpSpPr>
          <a:xfrm>
            <a:off x="-520028" y="9258300"/>
            <a:ext cx="19917660" cy="3086100"/>
            <a:chOff x="0" y="0"/>
            <a:chExt cx="5245803" cy="812800"/>
          </a:xfrm>
        </p:grpSpPr>
        <p:sp>
          <p:nvSpPr>
            <p:cNvPr id="43" name="Freeform 43">
              <a:extLst>
                <a:ext uri="{FF2B5EF4-FFF2-40B4-BE49-F238E27FC236}">
                  <a16:creationId xmlns:a16="http://schemas.microsoft.com/office/drawing/2014/main" id="{8DEDA956-8AE6-4F1B-3B55-5A255BC8DB7D}"/>
                </a:ext>
              </a:extLst>
            </p:cNvPr>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44" name="TextBox 44">
              <a:extLst>
                <a:ext uri="{FF2B5EF4-FFF2-40B4-BE49-F238E27FC236}">
                  <a16:creationId xmlns:a16="http://schemas.microsoft.com/office/drawing/2014/main" id="{CB33A327-E55C-4D14-40B0-9DA83E43CEFF}"/>
                </a:ext>
              </a:extLst>
            </p:cNvPr>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5" name="Group 45">
            <a:extLst>
              <a:ext uri="{FF2B5EF4-FFF2-40B4-BE49-F238E27FC236}">
                <a16:creationId xmlns:a16="http://schemas.microsoft.com/office/drawing/2014/main" id="{99382EB6-D565-6DF1-0E24-C0CBF2013D36}"/>
              </a:ext>
            </a:extLst>
          </p:cNvPr>
          <p:cNvGrpSpPr/>
          <p:nvPr/>
        </p:nvGrpSpPr>
        <p:grpSpPr>
          <a:xfrm rot="-10800000">
            <a:off x="13716743" y="8698748"/>
            <a:ext cx="6449593" cy="3224796"/>
            <a:chOff x="0" y="0"/>
            <a:chExt cx="812800" cy="406400"/>
          </a:xfrm>
        </p:grpSpPr>
        <p:sp>
          <p:nvSpPr>
            <p:cNvPr id="46" name="Freeform 46">
              <a:extLst>
                <a:ext uri="{FF2B5EF4-FFF2-40B4-BE49-F238E27FC236}">
                  <a16:creationId xmlns:a16="http://schemas.microsoft.com/office/drawing/2014/main" id="{3CABAD6F-D150-34D7-13CE-53A32D5F7824}"/>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47" name="TextBox 47">
              <a:extLst>
                <a:ext uri="{FF2B5EF4-FFF2-40B4-BE49-F238E27FC236}">
                  <a16:creationId xmlns:a16="http://schemas.microsoft.com/office/drawing/2014/main" id="{D55BD443-D866-0606-ADC2-D802D2BFEE72}"/>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48" name="Group 48">
            <a:extLst>
              <a:ext uri="{FF2B5EF4-FFF2-40B4-BE49-F238E27FC236}">
                <a16:creationId xmlns:a16="http://schemas.microsoft.com/office/drawing/2014/main" id="{7E8F9542-264E-462C-E245-6F706A720491}"/>
              </a:ext>
            </a:extLst>
          </p:cNvPr>
          <p:cNvGrpSpPr/>
          <p:nvPr/>
        </p:nvGrpSpPr>
        <p:grpSpPr>
          <a:xfrm>
            <a:off x="-2733509" y="-1612398"/>
            <a:ext cx="6449593" cy="3224796"/>
            <a:chOff x="0" y="0"/>
            <a:chExt cx="812800" cy="406400"/>
          </a:xfrm>
        </p:grpSpPr>
        <p:sp>
          <p:nvSpPr>
            <p:cNvPr id="49" name="Freeform 49">
              <a:extLst>
                <a:ext uri="{FF2B5EF4-FFF2-40B4-BE49-F238E27FC236}">
                  <a16:creationId xmlns:a16="http://schemas.microsoft.com/office/drawing/2014/main" id="{91F69AF8-35CA-53F1-A790-1EBCF21D2D4B}"/>
                </a:ext>
              </a:extLst>
            </p:cNvPr>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50" name="TextBox 50">
              <a:extLst>
                <a:ext uri="{FF2B5EF4-FFF2-40B4-BE49-F238E27FC236}">
                  <a16:creationId xmlns:a16="http://schemas.microsoft.com/office/drawing/2014/main" id="{CF585214-EC64-C525-2852-9D7703EC7583}"/>
                </a:ext>
              </a:extLst>
            </p:cNvPr>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4" name="Rectángulo 3"/>
          <p:cNvSpPr/>
          <p:nvPr/>
        </p:nvSpPr>
        <p:spPr>
          <a:xfrm>
            <a:off x="1938464" y="1498578"/>
            <a:ext cx="14576131" cy="2005677"/>
          </a:xfrm>
          <a:prstGeom prst="rect">
            <a:avLst/>
          </a:prstGeom>
        </p:spPr>
        <p:txBody>
          <a:bodyPr wrap="square">
            <a:spAutoFit/>
          </a:bodyPr>
          <a:lstStyle/>
          <a:p>
            <a:pPr lvl="0" algn="ctr">
              <a:spcBef>
                <a:spcPts val="960"/>
              </a:spcBef>
            </a:pPr>
            <a:r>
              <a:rPr lang="en-US" sz="4000" b="1" spc="168" dirty="0">
                <a:solidFill>
                  <a:srgbClr val="2A2E3A"/>
                </a:solidFill>
                <a:latin typeface="Montserrat Bold"/>
                <a:ea typeface="Montserrat Bold"/>
                <a:cs typeface="Montserrat Bold"/>
                <a:sym typeface="Montserrat Bold"/>
              </a:rPr>
              <a:t>Beneficios del abastecimiento en el desarrollo integral de los niños y las niñas </a:t>
            </a:r>
          </a:p>
          <a:p>
            <a:pPr>
              <a:spcBef>
                <a:spcPts val="960"/>
              </a:spcBef>
              <a:spcAft>
                <a:spcPts val="0"/>
              </a:spcAft>
            </a:pPr>
            <a:endParaRPr lang="es-CO" sz="3600" dirty="0">
              <a:effectLst/>
              <a:latin typeface="Arial" panose="020B0604020202020204" pitchFamily="34" charset="0"/>
              <a:ea typeface="Arial" panose="020B0604020202020204" pitchFamily="34" charset="0"/>
            </a:endParaRPr>
          </a:p>
        </p:txBody>
      </p:sp>
      <p:pic>
        <p:nvPicPr>
          <p:cNvPr id="18" name="Imagen 17">
            <a:extLst>
              <a:ext uri="{FF2B5EF4-FFF2-40B4-BE49-F238E27FC236}">
                <a16:creationId xmlns:a16="http://schemas.microsoft.com/office/drawing/2014/main" id="{CF8AB7EC-F8EE-4EC8-9839-054DD32D9DDF}"/>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6177693" y="1229905"/>
            <a:ext cx="1780357" cy="1900033"/>
          </a:xfrm>
          <a:prstGeom prst="rect">
            <a:avLst/>
          </a:prstGeom>
          <a:noFill/>
          <a:ln>
            <a:noFill/>
          </a:ln>
        </p:spPr>
      </p:pic>
    </p:spTree>
    <p:extLst>
      <p:ext uri="{BB962C8B-B14F-4D97-AF65-F5344CB8AC3E}">
        <p14:creationId xmlns:p14="http://schemas.microsoft.com/office/powerpoint/2010/main" val="13659772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25"/>
          <p:cNvSpPr/>
          <p:nvPr/>
        </p:nvSpPr>
        <p:spPr>
          <a:xfrm>
            <a:off x="8836167" y="3515101"/>
            <a:ext cx="780726" cy="978130"/>
          </a:xfrm>
          <a:custGeom>
            <a:avLst/>
            <a:gdLst/>
            <a:ahLst/>
            <a:cxnLst/>
            <a:rect l="l" t="t" r="r" b="b"/>
            <a:pathLst>
              <a:path w="780726" h="978130">
                <a:moveTo>
                  <a:pt x="0" y="0"/>
                </a:moveTo>
                <a:lnTo>
                  <a:pt x="780726" y="0"/>
                </a:lnTo>
                <a:lnTo>
                  <a:pt x="780726" y="978130"/>
                </a:lnTo>
                <a:lnTo>
                  <a:pt x="0" y="97813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s-CO"/>
          </a:p>
        </p:txBody>
      </p:sp>
      <p:sp>
        <p:nvSpPr>
          <p:cNvPr id="27" name="Freeform 27"/>
          <p:cNvSpPr/>
          <p:nvPr/>
        </p:nvSpPr>
        <p:spPr>
          <a:xfrm>
            <a:off x="2327223" y="3644667"/>
            <a:ext cx="876828" cy="718999"/>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s-CO"/>
          </a:p>
        </p:txBody>
      </p:sp>
      <p:grpSp>
        <p:nvGrpSpPr>
          <p:cNvPr id="29" name="Group 29"/>
          <p:cNvGrpSpPr/>
          <p:nvPr/>
        </p:nvGrpSpPr>
        <p:grpSpPr>
          <a:xfrm>
            <a:off x="-1190934" y="-2057400"/>
            <a:ext cx="19917660" cy="3086100"/>
            <a:chOff x="0" y="0"/>
            <a:chExt cx="5245803" cy="812800"/>
          </a:xfrm>
        </p:grpSpPr>
        <p:sp>
          <p:nvSpPr>
            <p:cNvPr id="30" name="Freeform 30"/>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31" name="TextBox 31"/>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2" name="Group 42"/>
          <p:cNvGrpSpPr/>
          <p:nvPr/>
        </p:nvGrpSpPr>
        <p:grpSpPr>
          <a:xfrm>
            <a:off x="-520028" y="9258300"/>
            <a:ext cx="19917660" cy="3086100"/>
            <a:chOff x="0" y="0"/>
            <a:chExt cx="5245803" cy="812800"/>
          </a:xfrm>
        </p:grpSpPr>
        <p:sp>
          <p:nvSpPr>
            <p:cNvPr id="43" name="Freeform 43"/>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44" name="TextBox 44"/>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5" name="Group 45"/>
          <p:cNvGrpSpPr/>
          <p:nvPr/>
        </p:nvGrpSpPr>
        <p:grpSpPr>
          <a:xfrm rot="-10800000">
            <a:off x="13716743" y="8698748"/>
            <a:ext cx="6449593" cy="3224796"/>
            <a:chOff x="0" y="0"/>
            <a:chExt cx="812800" cy="406400"/>
          </a:xfrm>
        </p:grpSpPr>
        <p:sp>
          <p:nvSpPr>
            <p:cNvPr id="46" name="Freeform 46"/>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47" name="TextBox 47"/>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48" name="Group 48"/>
          <p:cNvGrpSpPr/>
          <p:nvPr/>
        </p:nvGrpSpPr>
        <p:grpSpPr>
          <a:xfrm>
            <a:off x="-2733509" y="-1612398"/>
            <a:ext cx="6449593" cy="3224796"/>
            <a:chOff x="0" y="0"/>
            <a:chExt cx="812800" cy="406400"/>
          </a:xfrm>
        </p:grpSpPr>
        <p:sp>
          <p:nvSpPr>
            <p:cNvPr id="49" name="Freeform 49"/>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50" name="TextBox 50"/>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3" name="Rectángulo 2"/>
          <p:cNvSpPr/>
          <p:nvPr/>
        </p:nvSpPr>
        <p:spPr>
          <a:xfrm>
            <a:off x="1981200" y="1649883"/>
            <a:ext cx="11735543" cy="1323439"/>
          </a:xfrm>
          <a:prstGeom prst="rect">
            <a:avLst/>
          </a:prstGeom>
        </p:spPr>
        <p:txBody>
          <a:bodyPr wrap="square">
            <a:spAutoFit/>
          </a:bodyPr>
          <a:lstStyle/>
          <a:p>
            <a:pPr algn="ctr">
              <a:spcBef>
                <a:spcPts val="960"/>
              </a:spcBef>
              <a:spcAft>
                <a:spcPts val="0"/>
              </a:spcAft>
            </a:pPr>
            <a:r>
              <a:rPr lang="es-ES" sz="4000" b="1" dirty="0">
                <a:latin typeface="Arial" panose="020B0604020202020204" pitchFamily="34" charset="0"/>
                <a:ea typeface="Arial" panose="020B0604020202020204" pitchFamily="34" charset="0"/>
              </a:rPr>
              <a:t> BENEFICIOS EMOCIONALES Y PSICOLOGICOS </a:t>
            </a:r>
            <a:endParaRPr lang="es-CO" sz="4000" dirty="0">
              <a:effectLst/>
              <a:latin typeface="Arial" panose="020B0604020202020204" pitchFamily="34" charset="0"/>
              <a:ea typeface="Arial" panose="020B0604020202020204" pitchFamily="34" charset="0"/>
            </a:endParaRPr>
          </a:p>
        </p:txBody>
      </p:sp>
      <p:pic>
        <p:nvPicPr>
          <p:cNvPr id="18" name="Imagen 17">
            <a:extLst>
              <a:ext uri="{FF2B5EF4-FFF2-40B4-BE49-F238E27FC236}">
                <a16:creationId xmlns:a16="http://schemas.microsoft.com/office/drawing/2014/main" id="{CF8AB7EC-F8EE-4EC8-9839-054DD32D9DDF}"/>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6177693" y="1229905"/>
            <a:ext cx="1780357" cy="1900033"/>
          </a:xfrm>
          <a:prstGeom prst="rect">
            <a:avLst/>
          </a:prstGeom>
          <a:noFill/>
          <a:ln>
            <a:noFill/>
          </a:ln>
        </p:spPr>
      </p:pic>
      <p:sp>
        <p:nvSpPr>
          <p:cNvPr id="20" name="Freeform 27">
            <a:extLst>
              <a:ext uri="{FF2B5EF4-FFF2-40B4-BE49-F238E27FC236}">
                <a16:creationId xmlns:a16="http://schemas.microsoft.com/office/drawing/2014/main" id="{7595A8C6-48CF-1203-44F4-D36C70DE7354}"/>
              </a:ext>
            </a:extLst>
          </p:cNvPr>
          <p:cNvSpPr/>
          <p:nvPr/>
        </p:nvSpPr>
        <p:spPr>
          <a:xfrm>
            <a:off x="1385187" y="3085115"/>
            <a:ext cx="14614168" cy="5235727"/>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pPr marL="457200" indent="-457200" algn="just">
              <a:buFont typeface="Arial" panose="020B0604020202020204" pitchFamily="34" charset="0"/>
              <a:buChar char="•"/>
            </a:pPr>
            <a:r>
              <a:rPr lang="es-ES" sz="3200" dirty="0"/>
              <a:t>Reducción del estrés </a:t>
            </a:r>
          </a:p>
          <a:p>
            <a:pPr marL="457200" indent="-457200" algn="just">
              <a:buFont typeface="Arial" panose="020B0604020202020204" pitchFamily="34" charset="0"/>
              <a:buChar char="•"/>
            </a:pPr>
            <a:r>
              <a:rPr lang="es-ES" sz="3200" dirty="0"/>
              <a:t>Compañía y apoyo</a:t>
            </a:r>
          </a:p>
          <a:p>
            <a:pPr marL="457200" indent="-457200" algn="just">
              <a:buFont typeface="Arial" panose="020B0604020202020204" pitchFamily="34" charset="0"/>
              <a:buChar char="•"/>
            </a:pPr>
            <a:r>
              <a:rPr lang="es-ES" sz="3200" dirty="0"/>
              <a:t>Mejora de la autoestima</a:t>
            </a:r>
          </a:p>
          <a:p>
            <a:pPr marL="457200" indent="-457200" algn="just">
              <a:buFont typeface="Arial" panose="020B0604020202020204" pitchFamily="34" charset="0"/>
              <a:buChar char="•"/>
            </a:pPr>
            <a:r>
              <a:rPr lang="es-ES" sz="3200" dirty="0"/>
              <a:t>Desarrollo de la empatía </a:t>
            </a:r>
          </a:p>
          <a:p>
            <a:pPr algn="just"/>
            <a:endParaRPr lang="es-CO" sz="3200" dirty="0"/>
          </a:p>
        </p:txBody>
      </p:sp>
      <p:pic>
        <p:nvPicPr>
          <p:cNvPr id="5" name="Imagen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442048" y="3190670"/>
            <a:ext cx="5508488" cy="5508488"/>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25"/>
          <p:cNvSpPr/>
          <p:nvPr/>
        </p:nvSpPr>
        <p:spPr>
          <a:xfrm>
            <a:off x="8836167" y="3515101"/>
            <a:ext cx="780726" cy="978130"/>
          </a:xfrm>
          <a:custGeom>
            <a:avLst/>
            <a:gdLst/>
            <a:ahLst/>
            <a:cxnLst/>
            <a:rect l="l" t="t" r="r" b="b"/>
            <a:pathLst>
              <a:path w="780726" h="978130">
                <a:moveTo>
                  <a:pt x="0" y="0"/>
                </a:moveTo>
                <a:lnTo>
                  <a:pt x="780726" y="0"/>
                </a:lnTo>
                <a:lnTo>
                  <a:pt x="780726" y="978130"/>
                </a:lnTo>
                <a:lnTo>
                  <a:pt x="0" y="97813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s-CO"/>
          </a:p>
        </p:txBody>
      </p:sp>
      <p:sp>
        <p:nvSpPr>
          <p:cNvPr id="27" name="Freeform 27"/>
          <p:cNvSpPr/>
          <p:nvPr/>
        </p:nvSpPr>
        <p:spPr>
          <a:xfrm>
            <a:off x="2327223" y="3644667"/>
            <a:ext cx="876828" cy="718999"/>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s-CO"/>
          </a:p>
        </p:txBody>
      </p:sp>
      <p:grpSp>
        <p:nvGrpSpPr>
          <p:cNvPr id="29" name="Group 29"/>
          <p:cNvGrpSpPr/>
          <p:nvPr/>
        </p:nvGrpSpPr>
        <p:grpSpPr>
          <a:xfrm>
            <a:off x="-1190934" y="-2057400"/>
            <a:ext cx="19917660" cy="3086100"/>
            <a:chOff x="0" y="0"/>
            <a:chExt cx="5245803" cy="812800"/>
          </a:xfrm>
        </p:grpSpPr>
        <p:sp>
          <p:nvSpPr>
            <p:cNvPr id="30" name="Freeform 30"/>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31" name="TextBox 31"/>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2" name="Group 42"/>
          <p:cNvGrpSpPr/>
          <p:nvPr/>
        </p:nvGrpSpPr>
        <p:grpSpPr>
          <a:xfrm>
            <a:off x="-520028" y="9258300"/>
            <a:ext cx="19917660" cy="3086100"/>
            <a:chOff x="0" y="0"/>
            <a:chExt cx="5245803" cy="812800"/>
          </a:xfrm>
        </p:grpSpPr>
        <p:sp>
          <p:nvSpPr>
            <p:cNvPr id="43" name="Freeform 43"/>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44" name="TextBox 44"/>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5" name="Group 45"/>
          <p:cNvGrpSpPr/>
          <p:nvPr/>
        </p:nvGrpSpPr>
        <p:grpSpPr>
          <a:xfrm rot="-10800000">
            <a:off x="13716743" y="8698748"/>
            <a:ext cx="6449593" cy="3224796"/>
            <a:chOff x="0" y="0"/>
            <a:chExt cx="812800" cy="406400"/>
          </a:xfrm>
        </p:grpSpPr>
        <p:sp>
          <p:nvSpPr>
            <p:cNvPr id="46" name="Freeform 46"/>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47" name="TextBox 47"/>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48" name="Group 48"/>
          <p:cNvGrpSpPr/>
          <p:nvPr/>
        </p:nvGrpSpPr>
        <p:grpSpPr>
          <a:xfrm>
            <a:off x="-2733509" y="-1612398"/>
            <a:ext cx="6449593" cy="3224796"/>
            <a:chOff x="0" y="0"/>
            <a:chExt cx="812800" cy="406400"/>
          </a:xfrm>
        </p:grpSpPr>
        <p:sp>
          <p:nvSpPr>
            <p:cNvPr id="49" name="Freeform 49"/>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50" name="TextBox 50"/>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3" name="Rectángulo 2"/>
          <p:cNvSpPr/>
          <p:nvPr/>
        </p:nvSpPr>
        <p:spPr>
          <a:xfrm>
            <a:off x="1981200" y="1649883"/>
            <a:ext cx="11735543" cy="707886"/>
          </a:xfrm>
          <a:prstGeom prst="rect">
            <a:avLst/>
          </a:prstGeom>
        </p:spPr>
        <p:txBody>
          <a:bodyPr wrap="square">
            <a:spAutoFit/>
          </a:bodyPr>
          <a:lstStyle/>
          <a:p>
            <a:pPr algn="ctr">
              <a:spcBef>
                <a:spcPts val="960"/>
              </a:spcBef>
              <a:spcAft>
                <a:spcPts val="0"/>
              </a:spcAft>
            </a:pPr>
            <a:r>
              <a:rPr lang="es-ES" sz="4000" b="1" dirty="0">
                <a:latin typeface="Arial" panose="020B0604020202020204" pitchFamily="34" charset="0"/>
                <a:ea typeface="Arial" panose="020B0604020202020204" pitchFamily="34" charset="0"/>
              </a:rPr>
              <a:t> BENEFICIOS SOCIALES Y DE APRENDIZAJE</a:t>
            </a:r>
            <a:endParaRPr lang="es-CO" sz="4000" dirty="0">
              <a:effectLst/>
              <a:latin typeface="Arial" panose="020B0604020202020204" pitchFamily="34" charset="0"/>
              <a:ea typeface="Arial" panose="020B0604020202020204" pitchFamily="34" charset="0"/>
            </a:endParaRPr>
          </a:p>
        </p:txBody>
      </p:sp>
      <p:pic>
        <p:nvPicPr>
          <p:cNvPr id="18" name="Imagen 17">
            <a:extLst>
              <a:ext uri="{FF2B5EF4-FFF2-40B4-BE49-F238E27FC236}">
                <a16:creationId xmlns:a16="http://schemas.microsoft.com/office/drawing/2014/main" id="{CF8AB7EC-F8EE-4EC8-9839-054DD32D9DDF}"/>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6177693" y="1229905"/>
            <a:ext cx="1780357" cy="1900033"/>
          </a:xfrm>
          <a:prstGeom prst="rect">
            <a:avLst/>
          </a:prstGeom>
          <a:noFill/>
          <a:ln>
            <a:noFill/>
          </a:ln>
        </p:spPr>
      </p:pic>
      <p:sp>
        <p:nvSpPr>
          <p:cNvPr id="20" name="Freeform 27">
            <a:extLst>
              <a:ext uri="{FF2B5EF4-FFF2-40B4-BE49-F238E27FC236}">
                <a16:creationId xmlns:a16="http://schemas.microsoft.com/office/drawing/2014/main" id="{7595A8C6-48CF-1203-44F4-D36C70DE7354}"/>
              </a:ext>
            </a:extLst>
          </p:cNvPr>
          <p:cNvSpPr/>
          <p:nvPr/>
        </p:nvSpPr>
        <p:spPr>
          <a:xfrm>
            <a:off x="1385187" y="3085115"/>
            <a:ext cx="14614168" cy="5235727"/>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pPr marL="457200" indent="-457200" algn="just">
              <a:buFont typeface="Arial" panose="020B0604020202020204" pitchFamily="34" charset="0"/>
              <a:buChar char="•"/>
            </a:pPr>
            <a:r>
              <a:rPr lang="es-ES" sz="3200" dirty="0"/>
              <a:t>Responsabilidad</a:t>
            </a:r>
          </a:p>
          <a:p>
            <a:pPr marL="457200" indent="-457200" algn="just">
              <a:buFont typeface="Arial" panose="020B0604020202020204" pitchFamily="34" charset="0"/>
              <a:buChar char="•"/>
            </a:pPr>
            <a:r>
              <a:rPr lang="es-ES" sz="3200" dirty="0"/>
              <a:t>Habilidades sociales </a:t>
            </a:r>
          </a:p>
          <a:p>
            <a:pPr marL="457200" indent="-457200" algn="just">
              <a:buFont typeface="Arial" panose="020B0604020202020204" pitchFamily="34" charset="0"/>
              <a:buChar char="•"/>
            </a:pPr>
            <a:r>
              <a:rPr lang="es-ES" sz="3200" dirty="0"/>
              <a:t>Comprensión del ciclo de vida</a:t>
            </a:r>
          </a:p>
          <a:p>
            <a:pPr marL="457200" indent="-457200" algn="just">
              <a:buFont typeface="Arial" panose="020B0604020202020204" pitchFamily="34" charset="0"/>
              <a:buChar char="•"/>
            </a:pPr>
            <a:r>
              <a:rPr lang="es-ES" sz="3200" dirty="0"/>
              <a:t>Conexión con la naturaleza</a:t>
            </a:r>
            <a:endParaRPr lang="es-CO" sz="3200" dirty="0"/>
          </a:p>
        </p:txBody>
      </p:sp>
      <p:pic>
        <p:nvPicPr>
          <p:cNvPr id="2" name="Imagen 1"/>
          <p:cNvPicPr>
            <a:picLocks noChangeAspect="1"/>
          </p:cNvPicPr>
          <p:nvPr/>
        </p:nvPicPr>
        <p:blipFill rotWithShape="1">
          <a:blip r:embed="rId7" cstate="print">
            <a:extLst>
              <a:ext uri="{28A0092B-C50C-407E-A947-70E740481C1C}">
                <a14:useLocalDpi xmlns:a14="http://schemas.microsoft.com/office/drawing/2010/main" val="0"/>
              </a:ext>
            </a:extLst>
          </a:blip>
          <a:srcRect r="3223"/>
          <a:stretch/>
        </p:blipFill>
        <p:spPr>
          <a:xfrm>
            <a:off x="7727453" y="2758646"/>
            <a:ext cx="5759948" cy="5951795"/>
          </a:xfrm>
          <a:prstGeom prst="rect">
            <a:avLst/>
          </a:prstGeom>
        </p:spPr>
      </p:pic>
    </p:spTree>
    <p:extLst>
      <p:ext uri="{BB962C8B-B14F-4D97-AF65-F5344CB8AC3E}">
        <p14:creationId xmlns:p14="http://schemas.microsoft.com/office/powerpoint/2010/main" val="5282567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25"/>
          <p:cNvSpPr/>
          <p:nvPr/>
        </p:nvSpPr>
        <p:spPr>
          <a:xfrm>
            <a:off x="8836167" y="3515101"/>
            <a:ext cx="780726" cy="978130"/>
          </a:xfrm>
          <a:custGeom>
            <a:avLst/>
            <a:gdLst/>
            <a:ahLst/>
            <a:cxnLst/>
            <a:rect l="l" t="t" r="r" b="b"/>
            <a:pathLst>
              <a:path w="780726" h="978130">
                <a:moveTo>
                  <a:pt x="0" y="0"/>
                </a:moveTo>
                <a:lnTo>
                  <a:pt x="780726" y="0"/>
                </a:lnTo>
                <a:lnTo>
                  <a:pt x="780726" y="978130"/>
                </a:lnTo>
                <a:lnTo>
                  <a:pt x="0" y="97813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s-CO"/>
          </a:p>
        </p:txBody>
      </p:sp>
      <p:sp>
        <p:nvSpPr>
          <p:cNvPr id="27" name="Freeform 27"/>
          <p:cNvSpPr/>
          <p:nvPr/>
        </p:nvSpPr>
        <p:spPr>
          <a:xfrm>
            <a:off x="2327223" y="3644667"/>
            <a:ext cx="876828" cy="718999"/>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s-CO"/>
          </a:p>
        </p:txBody>
      </p:sp>
      <p:grpSp>
        <p:nvGrpSpPr>
          <p:cNvPr id="29" name="Group 29"/>
          <p:cNvGrpSpPr/>
          <p:nvPr/>
        </p:nvGrpSpPr>
        <p:grpSpPr>
          <a:xfrm>
            <a:off x="-1190934" y="-2057400"/>
            <a:ext cx="19917660" cy="3086100"/>
            <a:chOff x="0" y="0"/>
            <a:chExt cx="5245803" cy="812800"/>
          </a:xfrm>
        </p:grpSpPr>
        <p:sp>
          <p:nvSpPr>
            <p:cNvPr id="30" name="Freeform 30"/>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31" name="TextBox 31"/>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2" name="Group 42"/>
          <p:cNvGrpSpPr/>
          <p:nvPr/>
        </p:nvGrpSpPr>
        <p:grpSpPr>
          <a:xfrm>
            <a:off x="-520028" y="9258300"/>
            <a:ext cx="19917660" cy="3086100"/>
            <a:chOff x="0" y="0"/>
            <a:chExt cx="5245803" cy="812800"/>
          </a:xfrm>
        </p:grpSpPr>
        <p:sp>
          <p:nvSpPr>
            <p:cNvPr id="43" name="Freeform 43"/>
            <p:cNvSpPr/>
            <p:nvPr/>
          </p:nvSpPr>
          <p:spPr>
            <a:xfrm>
              <a:off x="0" y="0"/>
              <a:ext cx="5245803" cy="812800"/>
            </a:xfrm>
            <a:custGeom>
              <a:avLst/>
              <a:gdLst/>
              <a:ahLst/>
              <a:cxnLst/>
              <a:rect l="l" t="t" r="r" b="b"/>
              <a:pathLst>
                <a:path w="5245803" h="812800">
                  <a:moveTo>
                    <a:pt x="0" y="0"/>
                  </a:moveTo>
                  <a:lnTo>
                    <a:pt x="5245803" y="0"/>
                  </a:lnTo>
                  <a:lnTo>
                    <a:pt x="5245803" y="812800"/>
                  </a:lnTo>
                  <a:lnTo>
                    <a:pt x="0" y="812800"/>
                  </a:lnTo>
                  <a:close/>
                </a:path>
              </a:pathLst>
            </a:custGeom>
            <a:solidFill>
              <a:srgbClr val="052A47"/>
            </a:solidFill>
          </p:spPr>
          <p:txBody>
            <a:bodyPr/>
            <a:lstStyle/>
            <a:p>
              <a:endParaRPr lang="es-CO"/>
            </a:p>
          </p:txBody>
        </p:sp>
        <p:sp>
          <p:nvSpPr>
            <p:cNvPr id="44" name="TextBox 44"/>
            <p:cNvSpPr txBox="1"/>
            <p:nvPr/>
          </p:nvSpPr>
          <p:spPr>
            <a:xfrm>
              <a:off x="0" y="-47625"/>
              <a:ext cx="5245803" cy="860425"/>
            </a:xfrm>
            <a:prstGeom prst="rect">
              <a:avLst/>
            </a:prstGeom>
          </p:spPr>
          <p:txBody>
            <a:bodyPr lIns="50800" tIns="50800" rIns="50800" bIns="50800" rtlCol="0" anchor="ctr"/>
            <a:lstStyle/>
            <a:p>
              <a:pPr algn="ctr">
                <a:lnSpc>
                  <a:spcPts val="2659"/>
                </a:lnSpc>
              </a:pPr>
              <a:endParaRPr/>
            </a:p>
          </p:txBody>
        </p:sp>
      </p:grpSp>
      <p:grpSp>
        <p:nvGrpSpPr>
          <p:cNvPr id="45" name="Group 45"/>
          <p:cNvGrpSpPr/>
          <p:nvPr/>
        </p:nvGrpSpPr>
        <p:grpSpPr>
          <a:xfrm rot="-10800000">
            <a:off x="13716743" y="8698748"/>
            <a:ext cx="6449593" cy="3224796"/>
            <a:chOff x="0" y="0"/>
            <a:chExt cx="812800" cy="406400"/>
          </a:xfrm>
        </p:grpSpPr>
        <p:sp>
          <p:nvSpPr>
            <p:cNvPr id="46" name="Freeform 46"/>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47" name="TextBox 47"/>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48" name="Group 48"/>
          <p:cNvGrpSpPr/>
          <p:nvPr/>
        </p:nvGrpSpPr>
        <p:grpSpPr>
          <a:xfrm>
            <a:off x="-2733509" y="-1612398"/>
            <a:ext cx="6449593" cy="3224796"/>
            <a:chOff x="0" y="0"/>
            <a:chExt cx="812800" cy="406400"/>
          </a:xfrm>
        </p:grpSpPr>
        <p:sp>
          <p:nvSpPr>
            <p:cNvPr id="49" name="Freeform 49"/>
            <p:cNvSpPr/>
            <p:nvPr/>
          </p:nvSpPr>
          <p:spPr>
            <a:xfrm>
              <a:off x="0" y="0"/>
              <a:ext cx="812800" cy="406400"/>
            </a:xfrm>
            <a:custGeom>
              <a:avLst/>
              <a:gdLst/>
              <a:ahLst/>
              <a:cxnLst/>
              <a:rect l="l" t="t" r="r" b="b"/>
              <a:pathLst>
                <a:path w="812800" h="406400">
                  <a:moveTo>
                    <a:pt x="0" y="0"/>
                  </a:moveTo>
                  <a:lnTo>
                    <a:pt x="609600" y="0"/>
                  </a:lnTo>
                  <a:lnTo>
                    <a:pt x="812800" y="203200"/>
                  </a:lnTo>
                  <a:lnTo>
                    <a:pt x="609600" y="406400"/>
                  </a:lnTo>
                  <a:lnTo>
                    <a:pt x="0" y="406400"/>
                  </a:lnTo>
                  <a:lnTo>
                    <a:pt x="203200" y="203200"/>
                  </a:lnTo>
                  <a:lnTo>
                    <a:pt x="0" y="0"/>
                  </a:lnTo>
                  <a:close/>
                </a:path>
              </a:pathLst>
            </a:custGeom>
            <a:solidFill>
              <a:srgbClr val="4DBF38"/>
            </a:solidFill>
            <a:ln cap="sq">
              <a:noFill/>
              <a:prstDash val="solid"/>
              <a:miter/>
            </a:ln>
          </p:spPr>
          <p:txBody>
            <a:bodyPr/>
            <a:lstStyle/>
            <a:p>
              <a:endParaRPr lang="es-CO"/>
            </a:p>
          </p:txBody>
        </p:sp>
        <p:sp>
          <p:nvSpPr>
            <p:cNvPr id="50" name="TextBox 50"/>
            <p:cNvSpPr txBox="1"/>
            <p:nvPr/>
          </p:nvSpPr>
          <p:spPr>
            <a:xfrm>
              <a:off x="177800" y="-47625"/>
              <a:ext cx="558800" cy="454025"/>
            </a:xfrm>
            <a:prstGeom prst="rect">
              <a:avLst/>
            </a:prstGeom>
          </p:spPr>
          <p:txBody>
            <a:bodyPr lIns="50800" tIns="50800" rIns="50800" bIns="50800" rtlCol="0" anchor="ctr"/>
            <a:lstStyle/>
            <a:p>
              <a:pPr marL="0" lvl="0" indent="0" algn="ctr">
                <a:lnSpc>
                  <a:spcPts val="2659"/>
                </a:lnSpc>
                <a:spcBef>
                  <a:spcPct val="0"/>
                </a:spcBef>
              </a:pPr>
              <a:endParaRPr/>
            </a:p>
          </p:txBody>
        </p:sp>
      </p:grpSp>
      <p:sp>
        <p:nvSpPr>
          <p:cNvPr id="3" name="Rectángulo 2"/>
          <p:cNvSpPr/>
          <p:nvPr/>
        </p:nvSpPr>
        <p:spPr>
          <a:xfrm>
            <a:off x="1981200" y="1649883"/>
            <a:ext cx="11735543" cy="707886"/>
          </a:xfrm>
          <a:prstGeom prst="rect">
            <a:avLst/>
          </a:prstGeom>
        </p:spPr>
        <p:txBody>
          <a:bodyPr wrap="square">
            <a:spAutoFit/>
          </a:bodyPr>
          <a:lstStyle/>
          <a:p>
            <a:pPr algn="ctr">
              <a:spcBef>
                <a:spcPts val="960"/>
              </a:spcBef>
              <a:spcAft>
                <a:spcPts val="0"/>
              </a:spcAft>
            </a:pPr>
            <a:r>
              <a:rPr lang="es-ES" sz="4000" b="1" dirty="0">
                <a:latin typeface="Arial" panose="020B0604020202020204" pitchFamily="34" charset="0"/>
                <a:ea typeface="Arial" panose="020B0604020202020204" pitchFamily="34" charset="0"/>
              </a:rPr>
              <a:t> BENEFICIOS FISICOS Y PARA LA SALUD</a:t>
            </a:r>
            <a:endParaRPr lang="es-CO" sz="4000" dirty="0">
              <a:effectLst/>
              <a:latin typeface="Arial" panose="020B0604020202020204" pitchFamily="34" charset="0"/>
              <a:ea typeface="Arial" panose="020B0604020202020204" pitchFamily="34" charset="0"/>
            </a:endParaRPr>
          </a:p>
        </p:txBody>
      </p:sp>
      <p:pic>
        <p:nvPicPr>
          <p:cNvPr id="18" name="Imagen 17">
            <a:extLst>
              <a:ext uri="{FF2B5EF4-FFF2-40B4-BE49-F238E27FC236}">
                <a16:creationId xmlns:a16="http://schemas.microsoft.com/office/drawing/2014/main" id="{CF8AB7EC-F8EE-4EC8-9839-054DD32D9DDF}"/>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6177693" y="1229905"/>
            <a:ext cx="1780357" cy="1900033"/>
          </a:xfrm>
          <a:prstGeom prst="rect">
            <a:avLst/>
          </a:prstGeom>
          <a:noFill/>
          <a:ln>
            <a:noFill/>
          </a:ln>
        </p:spPr>
      </p:pic>
      <p:sp>
        <p:nvSpPr>
          <p:cNvPr id="20" name="Freeform 27">
            <a:extLst>
              <a:ext uri="{FF2B5EF4-FFF2-40B4-BE49-F238E27FC236}">
                <a16:creationId xmlns:a16="http://schemas.microsoft.com/office/drawing/2014/main" id="{7595A8C6-48CF-1203-44F4-D36C70DE7354}"/>
              </a:ext>
            </a:extLst>
          </p:cNvPr>
          <p:cNvSpPr/>
          <p:nvPr/>
        </p:nvSpPr>
        <p:spPr>
          <a:xfrm>
            <a:off x="1385187" y="3085115"/>
            <a:ext cx="14614168" cy="5235727"/>
          </a:xfrm>
          <a:custGeom>
            <a:avLst/>
            <a:gdLst/>
            <a:ahLst/>
            <a:cxnLst/>
            <a:rect l="l" t="t" r="r" b="b"/>
            <a:pathLst>
              <a:path w="876828" h="718999">
                <a:moveTo>
                  <a:pt x="0" y="0"/>
                </a:moveTo>
                <a:lnTo>
                  <a:pt x="876828" y="0"/>
                </a:lnTo>
                <a:lnTo>
                  <a:pt x="876828" y="718998"/>
                </a:lnTo>
                <a:lnTo>
                  <a:pt x="0" y="71899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pPr marL="457200" indent="-457200" algn="just">
              <a:buFont typeface="Arial" panose="020B0604020202020204" pitchFamily="34" charset="0"/>
              <a:buChar char="•"/>
            </a:pPr>
            <a:r>
              <a:rPr lang="es-ES" sz="3200" dirty="0"/>
              <a:t>Refuerzo del sistema inmunológico </a:t>
            </a:r>
          </a:p>
          <a:p>
            <a:pPr marL="457200" indent="-457200" algn="just">
              <a:buFont typeface="Arial" panose="020B0604020202020204" pitchFamily="34" charset="0"/>
              <a:buChar char="•"/>
            </a:pPr>
            <a:r>
              <a:rPr lang="es-ES" sz="3200" dirty="0"/>
              <a:t>Fomento de la actividad física</a:t>
            </a:r>
            <a:endParaRPr lang="es-CO" sz="3200" dirty="0"/>
          </a:p>
        </p:txBody>
      </p:sp>
      <p:pic>
        <p:nvPicPr>
          <p:cNvPr id="2" name="Imagen 1"/>
          <p:cNvPicPr>
            <a:picLocks noChangeAspect="1"/>
          </p:cNvPicPr>
          <p:nvPr/>
        </p:nvPicPr>
        <p:blipFill rotWithShape="1">
          <a:blip r:embed="rId7">
            <a:extLst>
              <a:ext uri="{28A0092B-C50C-407E-A947-70E740481C1C}">
                <a14:useLocalDpi xmlns:a14="http://schemas.microsoft.com/office/drawing/2010/main" val="0"/>
              </a:ext>
            </a:extLst>
          </a:blip>
          <a:srcRect l="16649" b="34784"/>
          <a:stretch/>
        </p:blipFill>
        <p:spPr>
          <a:xfrm>
            <a:off x="8382000" y="2736494"/>
            <a:ext cx="5715000" cy="5943483"/>
          </a:xfrm>
          <a:prstGeom prst="rect">
            <a:avLst/>
          </a:prstGeom>
        </p:spPr>
      </p:pic>
    </p:spTree>
    <p:extLst>
      <p:ext uri="{BB962C8B-B14F-4D97-AF65-F5344CB8AC3E}">
        <p14:creationId xmlns:p14="http://schemas.microsoft.com/office/powerpoint/2010/main" val="28524434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2700000">
            <a:off x="15446278" y="-1685650"/>
            <a:ext cx="6145089" cy="7288971"/>
            <a:chOff x="0" y="0"/>
            <a:chExt cx="1618460" cy="1919729"/>
          </a:xfrm>
        </p:grpSpPr>
        <p:sp>
          <p:nvSpPr>
            <p:cNvPr id="3" name="Freeform 3"/>
            <p:cNvSpPr/>
            <p:nvPr/>
          </p:nvSpPr>
          <p:spPr>
            <a:xfrm>
              <a:off x="0" y="0"/>
              <a:ext cx="1618460" cy="1919729"/>
            </a:xfrm>
            <a:custGeom>
              <a:avLst/>
              <a:gdLst/>
              <a:ahLst/>
              <a:cxnLst/>
              <a:rect l="l" t="t" r="r" b="b"/>
              <a:pathLst>
                <a:path w="1618460" h="1919729">
                  <a:moveTo>
                    <a:pt x="0" y="0"/>
                  </a:moveTo>
                  <a:lnTo>
                    <a:pt x="1618460" y="0"/>
                  </a:lnTo>
                  <a:lnTo>
                    <a:pt x="1618460" y="1919729"/>
                  </a:lnTo>
                  <a:lnTo>
                    <a:pt x="0" y="1919729"/>
                  </a:lnTo>
                  <a:close/>
                </a:path>
              </a:pathLst>
            </a:custGeom>
            <a:solidFill>
              <a:srgbClr val="052A47"/>
            </a:solidFill>
          </p:spPr>
          <p:txBody>
            <a:bodyPr/>
            <a:lstStyle/>
            <a:p>
              <a:endParaRPr lang="es-CO"/>
            </a:p>
          </p:txBody>
        </p:sp>
        <p:sp>
          <p:nvSpPr>
            <p:cNvPr id="4" name="TextBox 4"/>
            <p:cNvSpPr txBox="1"/>
            <p:nvPr/>
          </p:nvSpPr>
          <p:spPr>
            <a:xfrm>
              <a:off x="0" y="-47625"/>
              <a:ext cx="1618460" cy="1967354"/>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rot="5400000">
            <a:off x="11949121" y="707359"/>
            <a:ext cx="9619282" cy="5963955"/>
          </a:xfrm>
          <a:custGeom>
            <a:avLst/>
            <a:gdLst/>
            <a:ahLst/>
            <a:cxnLst/>
            <a:rect l="l" t="t" r="r" b="b"/>
            <a:pathLst>
              <a:path w="9619282" h="5963955">
                <a:moveTo>
                  <a:pt x="0" y="0"/>
                </a:moveTo>
                <a:lnTo>
                  <a:pt x="9619281" y="0"/>
                </a:lnTo>
                <a:lnTo>
                  <a:pt x="9619281" y="5963955"/>
                </a:lnTo>
                <a:lnTo>
                  <a:pt x="0" y="5963955"/>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a:p>
        </p:txBody>
      </p:sp>
      <p:grpSp>
        <p:nvGrpSpPr>
          <p:cNvPr id="6" name="Group 6"/>
          <p:cNvGrpSpPr/>
          <p:nvPr/>
        </p:nvGrpSpPr>
        <p:grpSpPr>
          <a:xfrm rot="8117627">
            <a:off x="-3075279" y="6921441"/>
            <a:ext cx="4145058" cy="4916643"/>
            <a:chOff x="0" y="0"/>
            <a:chExt cx="1618460" cy="1919729"/>
          </a:xfrm>
        </p:grpSpPr>
        <p:sp>
          <p:nvSpPr>
            <p:cNvPr id="7" name="Freeform 7"/>
            <p:cNvSpPr/>
            <p:nvPr/>
          </p:nvSpPr>
          <p:spPr>
            <a:xfrm>
              <a:off x="0" y="0"/>
              <a:ext cx="1618460" cy="1919729"/>
            </a:xfrm>
            <a:custGeom>
              <a:avLst/>
              <a:gdLst/>
              <a:ahLst/>
              <a:cxnLst/>
              <a:rect l="l" t="t" r="r" b="b"/>
              <a:pathLst>
                <a:path w="1618460" h="1919729">
                  <a:moveTo>
                    <a:pt x="0" y="0"/>
                  </a:moveTo>
                  <a:lnTo>
                    <a:pt x="1618460" y="0"/>
                  </a:lnTo>
                  <a:lnTo>
                    <a:pt x="1618460" y="1919729"/>
                  </a:lnTo>
                  <a:lnTo>
                    <a:pt x="0" y="1919729"/>
                  </a:lnTo>
                  <a:close/>
                </a:path>
              </a:pathLst>
            </a:custGeom>
            <a:solidFill>
              <a:srgbClr val="052A47"/>
            </a:solidFill>
          </p:spPr>
          <p:txBody>
            <a:bodyPr/>
            <a:lstStyle/>
            <a:p>
              <a:endParaRPr lang="es-CO"/>
            </a:p>
          </p:txBody>
        </p:sp>
        <p:sp>
          <p:nvSpPr>
            <p:cNvPr id="8" name="TextBox 8"/>
            <p:cNvSpPr txBox="1"/>
            <p:nvPr/>
          </p:nvSpPr>
          <p:spPr>
            <a:xfrm>
              <a:off x="0" y="-47625"/>
              <a:ext cx="1618460" cy="1967354"/>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rot="-5382372">
            <a:off x="-3048223" y="6118130"/>
            <a:ext cx="6488511" cy="4022877"/>
          </a:xfrm>
          <a:custGeom>
            <a:avLst/>
            <a:gdLst/>
            <a:ahLst/>
            <a:cxnLst/>
            <a:rect l="l" t="t" r="r" b="b"/>
            <a:pathLst>
              <a:path w="6488511" h="4022877">
                <a:moveTo>
                  <a:pt x="0" y="0"/>
                </a:moveTo>
                <a:lnTo>
                  <a:pt x="6488511" y="0"/>
                </a:lnTo>
                <a:lnTo>
                  <a:pt x="6488511" y="4022877"/>
                </a:lnTo>
                <a:lnTo>
                  <a:pt x="0" y="4022877"/>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s-CO"/>
          </a:p>
        </p:txBody>
      </p:sp>
      <p:sp>
        <p:nvSpPr>
          <p:cNvPr id="23" name="TextBox 23"/>
          <p:cNvSpPr txBox="1"/>
          <p:nvPr/>
        </p:nvSpPr>
        <p:spPr>
          <a:xfrm>
            <a:off x="3947544" y="7873555"/>
            <a:ext cx="2194861" cy="356773"/>
          </a:xfrm>
          <a:prstGeom prst="rect">
            <a:avLst/>
          </a:prstGeom>
        </p:spPr>
        <p:txBody>
          <a:bodyPr lIns="0" tIns="0" rIns="0" bIns="0" rtlCol="0" anchor="t">
            <a:spAutoFit/>
          </a:bodyPr>
          <a:lstStyle/>
          <a:p>
            <a:pPr algn="ctr">
              <a:lnSpc>
                <a:spcPts val="2884"/>
              </a:lnSpc>
              <a:spcBef>
                <a:spcPct val="0"/>
              </a:spcBef>
            </a:pPr>
            <a:r>
              <a:rPr lang="en-US" sz="2060" dirty="0">
                <a:solidFill>
                  <a:srgbClr val="FFFBFB"/>
                </a:solidFill>
                <a:latin typeface="Arimo"/>
                <a:ea typeface="Arimo"/>
                <a:cs typeface="Arimo"/>
                <a:sym typeface="Arimo"/>
              </a:rPr>
              <a:t>Alberto Navarro</a:t>
            </a:r>
          </a:p>
        </p:txBody>
      </p:sp>
      <p:sp>
        <p:nvSpPr>
          <p:cNvPr id="28" name="TextBox 28"/>
          <p:cNvSpPr txBox="1"/>
          <p:nvPr/>
        </p:nvSpPr>
        <p:spPr>
          <a:xfrm>
            <a:off x="3030749" y="4417407"/>
            <a:ext cx="8149287" cy="1565052"/>
          </a:xfrm>
          <a:prstGeom prst="rect">
            <a:avLst/>
          </a:prstGeom>
        </p:spPr>
        <p:txBody>
          <a:bodyPr lIns="0" tIns="0" rIns="0" bIns="0" rtlCol="0" anchor="t">
            <a:spAutoFit/>
          </a:bodyPr>
          <a:lstStyle/>
          <a:p>
            <a:pPr marL="0" lvl="0" indent="0" algn="just">
              <a:lnSpc>
                <a:spcPts val="12389"/>
              </a:lnSpc>
              <a:spcBef>
                <a:spcPct val="0"/>
              </a:spcBef>
            </a:pPr>
            <a:r>
              <a:rPr lang="en-US" sz="10324" b="1" spc="371" dirty="0">
                <a:solidFill>
                  <a:srgbClr val="2A2E3A"/>
                </a:solidFill>
                <a:latin typeface="Montserrat Bold"/>
                <a:ea typeface="Montserrat Bold"/>
                <a:cs typeface="Montserrat Bold"/>
                <a:sym typeface="Montserrat Bold"/>
              </a:rPr>
              <a:t>Gracias.</a:t>
            </a:r>
          </a:p>
        </p:txBody>
      </p:sp>
      <p:pic>
        <p:nvPicPr>
          <p:cNvPr id="14" name="Imagen 13">
            <a:extLst>
              <a:ext uri="{FF2B5EF4-FFF2-40B4-BE49-F238E27FC236}">
                <a16:creationId xmlns:a16="http://schemas.microsoft.com/office/drawing/2014/main" id="{FAB92E55-2D79-429E-8D19-9EC275FBCDCE}"/>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76784" y="6708493"/>
            <a:ext cx="2962187" cy="2930807"/>
          </a:xfrm>
          <a:prstGeom prst="rect">
            <a:avLst/>
          </a:prstGeom>
          <a:noFill/>
          <a:ln>
            <a:noFill/>
          </a:ln>
        </p:spPr>
      </p:pic>
      <p:sp>
        <p:nvSpPr>
          <p:cNvPr id="15" name="Rectángulo 14">
            <a:extLst>
              <a:ext uri="{FF2B5EF4-FFF2-40B4-BE49-F238E27FC236}">
                <a16:creationId xmlns:a16="http://schemas.microsoft.com/office/drawing/2014/main" id="{0DC8E321-B2B1-40C2-9019-7C75462A1FEA}"/>
              </a:ext>
            </a:extLst>
          </p:cNvPr>
          <p:cNvSpPr/>
          <p:nvPr/>
        </p:nvSpPr>
        <p:spPr>
          <a:xfrm>
            <a:off x="1658181" y="1443726"/>
            <a:ext cx="6773586" cy="1854354"/>
          </a:xfrm>
          <a:prstGeom prst="rect">
            <a:avLst/>
          </a:prstGeom>
        </p:spPr>
        <p:txBody>
          <a:bodyPr wrap="square">
            <a:spAutoFit/>
          </a:bodyPr>
          <a:lstStyle/>
          <a:p>
            <a:pPr algn="ctr">
              <a:spcAft>
                <a:spcPts val="0"/>
              </a:spcAft>
              <a:tabLst>
                <a:tab pos="2806065" algn="ctr"/>
                <a:tab pos="5612130" algn="r"/>
              </a:tabLst>
            </a:pPr>
            <a:r>
              <a:rPr lang="es-CO" sz="3600" b="1" dirty="0">
                <a:solidFill>
                  <a:srgbClr val="000000"/>
                </a:solidFill>
                <a:latin typeface="Batik Regular"/>
                <a:ea typeface="Calibri" panose="020F0502020204030204" pitchFamily="34" charset="0"/>
                <a:cs typeface="Times New Roman" panose="02020603050405020304" pitchFamily="18" charset="0"/>
              </a:rPr>
              <a:t>FUNDACION RAIZ</a:t>
            </a:r>
            <a:r>
              <a:rPr lang="es-CO" sz="3600" dirty="0">
                <a:solidFill>
                  <a:srgbClr val="000000"/>
                </a:solidFill>
                <a:latin typeface="Batik Regular"/>
                <a:ea typeface="Calibri" panose="020F0502020204030204" pitchFamily="34" charset="0"/>
                <a:cs typeface="Times New Roman" panose="02020603050405020304" pitchFamily="18" charset="0"/>
              </a:rPr>
              <a:t> </a:t>
            </a:r>
            <a:r>
              <a:rPr lang="es-CO" sz="3600" b="1" dirty="0">
                <a:solidFill>
                  <a:srgbClr val="000000"/>
                </a:solidFill>
                <a:latin typeface="Batik Regular"/>
                <a:ea typeface="Calibri" panose="020F0502020204030204" pitchFamily="34" charset="0"/>
                <a:cs typeface="Times New Roman" panose="02020603050405020304" pitchFamily="18" charset="0"/>
              </a:rPr>
              <a:t>SOCIAL F. R. S.</a:t>
            </a:r>
            <a:endParaRPr lang="es-CO" sz="2800" dirty="0">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tabLst>
                <a:tab pos="2806065" algn="ctr"/>
                <a:tab pos="5612130" algn="r"/>
              </a:tabLst>
            </a:pPr>
            <a:r>
              <a:rPr lang="es-CO" sz="3600" b="1" dirty="0">
                <a:solidFill>
                  <a:srgbClr val="000000"/>
                </a:solidFill>
                <a:latin typeface="Batik Regular"/>
                <a:ea typeface="Calibri" panose="020F0502020204030204" pitchFamily="34" charset="0"/>
                <a:cs typeface="Times New Roman" panose="02020603050405020304" pitchFamily="18" charset="0"/>
              </a:rPr>
              <a:t>Amor por el Servicio</a:t>
            </a:r>
          </a:p>
          <a:p>
            <a:pPr algn="ctr">
              <a:spcAft>
                <a:spcPts val="0"/>
              </a:spcAft>
              <a:tabLst>
                <a:tab pos="2806065" algn="ctr"/>
                <a:tab pos="5612130" algn="r"/>
              </a:tabLst>
            </a:pPr>
            <a:endParaRPr lang="es-CO" sz="2800" dirty="0">
              <a:latin typeface="Calibri" panose="020F0502020204030204" pitchFamily="34" charset="0"/>
              <a:ea typeface="Calibri" panose="020F0502020204030204" pitchFamily="34" charset="0"/>
              <a:cs typeface="Times New Roman" panose="02020603050405020304" pitchFamily="18" charset="0"/>
            </a:endParaRPr>
          </a:p>
          <a:p>
            <a:pPr algn="ctr">
              <a:lnSpc>
                <a:spcPts val="1200"/>
              </a:lnSpc>
              <a:spcAft>
                <a:spcPts val="1000"/>
              </a:spcAft>
              <a:tabLst>
                <a:tab pos="2743200" algn="ctr"/>
                <a:tab pos="5486400" algn="r"/>
              </a:tabLst>
            </a:pPr>
            <a:r>
              <a:rPr lang="es-CO" sz="2800" b="1" dirty="0">
                <a:solidFill>
                  <a:srgbClr val="000000"/>
                </a:solidFill>
                <a:latin typeface="Raavi" panose="020B0502040204020203" pitchFamily="34" charset="0"/>
                <a:ea typeface="Calibri" panose="020F0502020204030204" pitchFamily="34" charset="0"/>
                <a:cs typeface="Times New Roman" panose="02020603050405020304" pitchFamily="18" charset="0"/>
              </a:rPr>
              <a:t>NIT. 900.126.347-7</a:t>
            </a:r>
            <a:endParaRPr lang="es-CO"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Office Theme">
  <a:themeElements>
    <a:clrScheme name="Personalizado 1">
      <a:dk1>
        <a:sysClr val="windowText" lastClr="000000"/>
      </a:dk1>
      <a:lt1>
        <a:sysClr val="window" lastClr="FFFFFF"/>
      </a:lt1>
      <a:dk2>
        <a:srgbClr val="2C3C43"/>
      </a:dk2>
      <a:lt2>
        <a:srgbClr val="EBEBEB"/>
      </a:lt2>
      <a:accent1>
        <a:srgbClr val="5FCBEF"/>
      </a:accent1>
      <a:accent2>
        <a:srgbClr val="2E83C3"/>
      </a:accent2>
      <a:accent3>
        <a:srgbClr val="FFC000"/>
      </a:accent3>
      <a:accent4>
        <a:srgbClr val="2E946B"/>
      </a:accent4>
      <a:accent5>
        <a:srgbClr val="42B051"/>
      </a:accent5>
      <a:accent6>
        <a:srgbClr val="96D141"/>
      </a:accent6>
      <a:hlink>
        <a:srgbClr val="3FCDE7"/>
      </a:hlink>
      <a:folHlink>
        <a:srgbClr val="A9D3E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768</TotalTime>
  <Words>1728</Words>
  <Application>Microsoft Office PowerPoint</Application>
  <PresentationFormat>Personalizado</PresentationFormat>
  <Paragraphs>231</Paragraphs>
  <Slides>38</Slides>
  <Notes>0</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38</vt:i4>
      </vt:variant>
    </vt:vector>
  </HeadingPairs>
  <TitlesOfParts>
    <vt:vector size="48" baseType="lpstr">
      <vt:lpstr>Wingdings</vt:lpstr>
      <vt:lpstr>Raavi</vt:lpstr>
      <vt:lpstr>Arimo</vt:lpstr>
      <vt:lpstr>Calibri</vt:lpstr>
      <vt:lpstr>Arial</vt:lpstr>
      <vt:lpstr>Montserrat Bold</vt:lpstr>
      <vt:lpstr>Montserrat</vt:lpstr>
      <vt:lpstr>Batik Regular</vt:lpstr>
      <vt:lpstr>Courier New</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proyecto de negocio de la empresa corporativo profesional azul y verde</dc:title>
  <dc:creator>Luz Marina Herrera Cerpa</dc:creator>
  <cp:lastModifiedBy>Alvaro Luna</cp:lastModifiedBy>
  <cp:revision>70</cp:revision>
  <dcterms:created xsi:type="dcterms:W3CDTF">2006-08-16T00:00:00Z</dcterms:created>
  <dcterms:modified xsi:type="dcterms:W3CDTF">2025-09-27T11:01:51Z</dcterms:modified>
  <dc:identifier>DAGqARrdnII</dc:identifier>
</cp:coreProperties>
</file>