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bookmarkIdSeed="2">
  <p:sldMasterIdLst>
    <p:sldMasterId id="2147483660" r:id="rId4"/>
  </p:sldMasterIdLst>
  <p:notesMasterIdLst>
    <p:notesMasterId r:id="rId25"/>
  </p:notesMasterIdLst>
  <p:sldIdLst>
    <p:sldId id="270" r:id="rId5"/>
    <p:sldId id="1364" r:id="rId6"/>
    <p:sldId id="1388" r:id="rId7"/>
    <p:sldId id="1404" r:id="rId8"/>
    <p:sldId id="1402" r:id="rId9"/>
    <p:sldId id="1403" r:id="rId10"/>
    <p:sldId id="1390" r:id="rId11"/>
    <p:sldId id="1391" r:id="rId12"/>
    <p:sldId id="1393" r:id="rId13"/>
    <p:sldId id="1405" r:id="rId14"/>
    <p:sldId id="1406" r:id="rId15"/>
    <p:sldId id="1407" r:id="rId16"/>
    <p:sldId id="1409" r:id="rId17"/>
    <p:sldId id="1408" r:id="rId18"/>
    <p:sldId id="1410" r:id="rId19"/>
    <p:sldId id="1412" r:id="rId20"/>
    <p:sldId id="1411" r:id="rId21"/>
    <p:sldId id="1413" r:id="rId22"/>
    <p:sldId id="1414" r:id="rId23"/>
    <p:sldId id="477" r:id="rId24"/>
  </p:sldIdLst>
  <p:sldSz cx="12192000" cy="6858000"/>
  <p:notesSz cx="6858000" cy="9144000"/>
  <p:embeddedFontLst>
    <p:embeddedFont>
      <p:font typeface="Arial Narrow" panose="020B0606020202030204" pitchFamily="34" charset="0"/>
      <p:regular r:id="rId26"/>
      <p:bold r:id="rId27"/>
      <p:italic r:id="rId28"/>
      <p:boldItalic r:id="rId29"/>
    </p:embeddedFont>
    <p:embeddedFont>
      <p:font typeface="Nunito" pitchFamily="2" charset="0"/>
      <p:regular r:id="rId30"/>
      <p:bold r:id="rId31"/>
      <p:italic r:id="rId32"/>
      <p:boldItalic r:id="rId33"/>
    </p:embeddedFont>
    <p:embeddedFont>
      <p:font typeface="Nunito ExtraLight" pitchFamily="2" charset="0"/>
      <p:regular r:id="rId34"/>
      <p:italic r:id="rId35"/>
    </p:embeddedFont>
    <p:embeddedFont>
      <p:font typeface="Nunito Sans 10pt Black" panose="020B0604020202020204" charset="0"/>
      <p:bold r:id="rId36"/>
      <p:boldItalic r:id="rId37"/>
    </p:embeddedFont>
    <p:embeddedFont>
      <p:font typeface="Verdana" panose="020B0604030504040204" pitchFamily="34" charset="0"/>
      <p:regular r:id="rId38"/>
      <p:bold r:id="rId39"/>
      <p:italic r:id="rId40"/>
      <p:boldItalic r:id="rId4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78" y="1020"/>
      </p:cViewPr>
      <p:guideLst>
        <p:guide orient="horz" pos="2205"/>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font" Target="fonts/font1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ola Andrea Ruiz González" userId="0908c6238de997bf" providerId="LiveId" clId="{01A4B191-316B-4503-A216-6FA5CC156E0C}"/>
    <pc:docChg chg="undo redo custSel addSld delSld modSld">
      <pc:chgData name="Paola Andrea Ruiz González" userId="0908c6238de997bf" providerId="LiveId" clId="{01A4B191-316B-4503-A216-6FA5CC156E0C}" dt="2025-04-02T16:00:40.963" v="1624" actId="1076"/>
      <pc:docMkLst>
        <pc:docMk/>
      </pc:docMkLst>
      <pc:sldChg chg="modSp mod">
        <pc:chgData name="Paola Andrea Ruiz González" userId="0908c6238de997bf" providerId="LiveId" clId="{01A4B191-316B-4503-A216-6FA5CC156E0C}" dt="2025-03-25T17:04:47.271" v="135" actId="20577"/>
        <pc:sldMkLst>
          <pc:docMk/>
          <pc:sldMk cId="2117875914" sldId="1364"/>
        </pc:sldMkLst>
        <pc:spChg chg="mod">
          <ac:chgData name="Paola Andrea Ruiz González" userId="0908c6238de997bf" providerId="LiveId" clId="{01A4B191-316B-4503-A216-6FA5CC156E0C}" dt="2025-03-25T17:04:04.842" v="132" actId="20577"/>
          <ac:spMkLst>
            <pc:docMk/>
            <pc:sldMk cId="2117875914" sldId="1364"/>
            <ac:spMk id="6" creationId="{D2755541-1517-A5B3-EF4D-2E2A40B9E369}"/>
          </ac:spMkLst>
        </pc:spChg>
        <pc:spChg chg="mod">
          <ac:chgData name="Paola Andrea Ruiz González" userId="0908c6238de997bf" providerId="LiveId" clId="{01A4B191-316B-4503-A216-6FA5CC156E0C}" dt="2025-03-25T17:04:47.271" v="135" actId="20577"/>
          <ac:spMkLst>
            <pc:docMk/>
            <pc:sldMk cId="2117875914" sldId="1364"/>
            <ac:spMk id="7" creationId="{292F02FA-B825-9946-9466-789777487C6D}"/>
          </ac:spMkLst>
        </pc:spChg>
      </pc:sldChg>
      <pc:sldChg chg="addSp modSp mod">
        <pc:chgData name="Paola Andrea Ruiz González" userId="0908c6238de997bf" providerId="LiveId" clId="{01A4B191-316B-4503-A216-6FA5CC156E0C}" dt="2025-03-25T20:06:32.478" v="1419" actId="20577"/>
        <pc:sldMkLst>
          <pc:docMk/>
          <pc:sldMk cId="2916456813" sldId="1388"/>
        </pc:sldMkLst>
        <pc:spChg chg="mod">
          <ac:chgData name="Paola Andrea Ruiz González" userId="0908c6238de997bf" providerId="LiveId" clId="{01A4B191-316B-4503-A216-6FA5CC156E0C}" dt="2025-03-25T17:27:18.157" v="470" actId="403"/>
          <ac:spMkLst>
            <pc:docMk/>
            <pc:sldMk cId="2916456813" sldId="1388"/>
            <ac:spMk id="2" creationId="{E6DC5F9E-519D-E0A6-9731-685233E772B4}"/>
          </ac:spMkLst>
        </pc:spChg>
        <pc:spChg chg="mod">
          <ac:chgData name="Paola Andrea Ruiz González" userId="0908c6238de997bf" providerId="LiveId" clId="{01A4B191-316B-4503-A216-6FA5CC156E0C}" dt="2025-03-25T20:06:32.478" v="1419" actId="20577"/>
          <ac:spMkLst>
            <pc:docMk/>
            <pc:sldMk cId="2916456813" sldId="1388"/>
            <ac:spMk id="3" creationId="{77E213DE-1297-F891-D087-523D60C06FC3}"/>
          </ac:spMkLst>
        </pc:spChg>
        <pc:spChg chg="add mod">
          <ac:chgData name="Paola Andrea Ruiz González" userId="0908c6238de997bf" providerId="LiveId" clId="{01A4B191-316B-4503-A216-6FA5CC156E0C}" dt="2025-03-25T19:55:09.235" v="1201" actId="20577"/>
          <ac:spMkLst>
            <pc:docMk/>
            <pc:sldMk cId="2916456813" sldId="1388"/>
            <ac:spMk id="4" creationId="{0B77AA89-7C5A-868E-E609-21EEBDFB35E9}"/>
          </ac:spMkLst>
        </pc:spChg>
      </pc:sldChg>
      <pc:sldChg chg="modSp mod">
        <pc:chgData name="Paola Andrea Ruiz González" userId="0908c6238de997bf" providerId="LiveId" clId="{01A4B191-316B-4503-A216-6FA5CC156E0C}" dt="2025-03-25T21:48:21.778" v="1623" actId="20577"/>
        <pc:sldMkLst>
          <pc:docMk/>
          <pc:sldMk cId="1460605178" sldId="1402"/>
        </pc:sldMkLst>
        <pc:spChg chg="mod">
          <ac:chgData name="Paola Andrea Ruiz González" userId="0908c6238de997bf" providerId="LiveId" clId="{01A4B191-316B-4503-A216-6FA5CC156E0C}" dt="2025-03-25T17:29:43.486" v="635" actId="20577"/>
          <ac:spMkLst>
            <pc:docMk/>
            <pc:sldMk cId="1460605178" sldId="1402"/>
            <ac:spMk id="2" creationId="{21D854D9-53C5-CCD3-FF35-6DECCF1F0717}"/>
          </ac:spMkLst>
        </pc:spChg>
        <pc:spChg chg="mod">
          <ac:chgData name="Paola Andrea Ruiz González" userId="0908c6238de997bf" providerId="LiveId" clId="{01A4B191-316B-4503-A216-6FA5CC156E0C}" dt="2025-03-25T21:48:21.778" v="1623" actId="20577"/>
          <ac:spMkLst>
            <pc:docMk/>
            <pc:sldMk cId="1460605178" sldId="1402"/>
            <ac:spMk id="3" creationId="{6CC77656-C2B6-8ED7-58AF-BAD2A678CE60}"/>
          </ac:spMkLst>
        </pc:spChg>
      </pc:sldChg>
      <pc:sldChg chg="new del">
        <pc:chgData name="Paola Andrea Ruiz González" userId="0908c6238de997bf" providerId="LiveId" clId="{01A4B191-316B-4503-A216-6FA5CC156E0C}" dt="2025-03-25T17:26:09.767" v="422" actId="47"/>
        <pc:sldMkLst>
          <pc:docMk/>
          <pc:sldMk cId="2023430907" sldId="1404"/>
        </pc:sldMkLst>
      </pc:sldChg>
      <pc:sldChg chg="new del">
        <pc:chgData name="Paola Andrea Ruiz González" userId="0908c6238de997bf" providerId="LiveId" clId="{01A4B191-316B-4503-A216-6FA5CC156E0C}" dt="2025-03-25T17:26:14.803" v="424" actId="680"/>
        <pc:sldMkLst>
          <pc:docMk/>
          <pc:sldMk cId="2822244205" sldId="1404"/>
        </pc:sldMkLst>
      </pc:sldChg>
      <pc:sldChg chg="addSp delSp modSp add mod">
        <pc:chgData name="Paola Andrea Ruiz González" userId="0908c6238de997bf" providerId="LiveId" clId="{01A4B191-316B-4503-A216-6FA5CC156E0C}" dt="2025-04-02T16:00:40.963" v="1624" actId="1076"/>
        <pc:sldMkLst>
          <pc:docMk/>
          <pc:sldMk cId="2922032867" sldId="1404"/>
        </pc:sldMkLst>
        <pc:spChg chg="mod">
          <ac:chgData name="Paola Andrea Ruiz González" userId="0908c6238de997bf" providerId="LiveId" clId="{01A4B191-316B-4503-A216-6FA5CC156E0C}" dt="2025-03-25T17:26:21.626" v="426" actId="20577"/>
          <ac:spMkLst>
            <pc:docMk/>
            <pc:sldMk cId="2922032867" sldId="1404"/>
            <ac:spMk id="2" creationId="{B04847EB-0537-D30A-6E3A-C5BBE3BB395F}"/>
          </ac:spMkLst>
        </pc:spChg>
        <pc:spChg chg="mod">
          <ac:chgData name="Paola Andrea Ruiz González" userId="0908c6238de997bf" providerId="LiveId" clId="{01A4B191-316B-4503-A216-6FA5CC156E0C}" dt="2025-04-02T16:00:40.963" v="1624" actId="1076"/>
          <ac:spMkLst>
            <pc:docMk/>
            <pc:sldMk cId="2922032867" sldId="1404"/>
            <ac:spMk id="3" creationId="{702115D6-494E-1FED-1392-3993F80F9CEE}"/>
          </ac:spMkLst>
        </pc:spChg>
        <pc:spChg chg="add mod">
          <ac:chgData name="Paola Andrea Ruiz González" userId="0908c6238de997bf" providerId="LiveId" clId="{01A4B191-316B-4503-A216-6FA5CC156E0C}" dt="2025-03-25T19:55:35.487" v="1204" actId="1076"/>
          <ac:spMkLst>
            <pc:docMk/>
            <pc:sldMk cId="2922032867" sldId="1404"/>
            <ac:spMk id="6" creationId="{085FB2B1-6ABA-9168-8B4A-DD51490850ED}"/>
          </ac:spMkLst>
        </pc:spChg>
      </pc:sldChg>
      <pc:sldChg chg="add del">
        <pc:chgData name="Paola Andrea Ruiz González" userId="0908c6238de997bf" providerId="LiveId" clId="{01A4B191-316B-4503-A216-6FA5CC156E0C}" dt="2025-03-25T20:06:59.509" v="1420" actId="2696"/>
        <pc:sldMkLst>
          <pc:docMk/>
          <pc:sldMk cId="4157873529" sldId="1405"/>
        </pc:sldMkLst>
      </pc:sldChg>
    </pc:docChg>
  </pc:docChgLst>
  <pc:docChgLst>
    <pc:chgData name="Paola Andrea Ruiz González" userId="0908c6238de997bf" providerId="LiveId" clId="{727A4D61-0837-4F90-8E58-5E180728252A}"/>
    <pc:docChg chg="undo redo custSel delSld modSld sldOrd">
      <pc:chgData name="Paola Andrea Ruiz González" userId="0908c6238de997bf" providerId="LiveId" clId="{727A4D61-0837-4F90-8E58-5E180728252A}" dt="2025-03-27T00:02:23.429" v="4579" actId="20577"/>
      <pc:docMkLst>
        <pc:docMk/>
      </pc:docMkLst>
      <pc:sldChg chg="addSp modSp mod">
        <pc:chgData name="Paola Andrea Ruiz González" userId="0908c6238de997bf" providerId="LiveId" clId="{727A4D61-0837-4F90-8E58-5E180728252A}" dt="2025-03-26T23:24:47.139" v="3046" actId="113"/>
        <pc:sldMkLst>
          <pc:docMk/>
          <pc:sldMk cId="1090438379" sldId="1390"/>
        </pc:sldMkLst>
        <pc:spChg chg="mod">
          <ac:chgData name="Paola Andrea Ruiz González" userId="0908c6238de997bf" providerId="LiveId" clId="{727A4D61-0837-4F90-8E58-5E180728252A}" dt="2025-03-26T23:24:47.139" v="3046" actId="113"/>
          <ac:spMkLst>
            <pc:docMk/>
            <pc:sldMk cId="1090438379" sldId="1390"/>
            <ac:spMk id="2" creationId="{66A266D3-8318-6F6E-1C4F-45A4CCEA91BB}"/>
          </ac:spMkLst>
        </pc:spChg>
        <pc:spChg chg="mod">
          <ac:chgData name="Paola Andrea Ruiz González" userId="0908c6238de997bf" providerId="LiveId" clId="{727A4D61-0837-4F90-8E58-5E180728252A}" dt="2025-03-26T22:49:26.955" v="1300" actId="207"/>
          <ac:spMkLst>
            <pc:docMk/>
            <pc:sldMk cId="1090438379" sldId="1390"/>
            <ac:spMk id="3" creationId="{3EC814CB-A0B3-A5C1-7614-7507F763B07A}"/>
          </ac:spMkLst>
        </pc:spChg>
      </pc:sldChg>
      <pc:sldChg chg="addSp delSp modSp mod">
        <pc:chgData name="Paola Andrea Ruiz González" userId="0908c6238de997bf" providerId="LiveId" clId="{727A4D61-0837-4F90-8E58-5E180728252A}" dt="2025-03-26T23:24:50.202" v="3047" actId="113"/>
        <pc:sldMkLst>
          <pc:docMk/>
          <pc:sldMk cId="2087586309" sldId="1391"/>
        </pc:sldMkLst>
        <pc:spChg chg="mod">
          <ac:chgData name="Paola Andrea Ruiz González" userId="0908c6238de997bf" providerId="LiveId" clId="{727A4D61-0837-4F90-8E58-5E180728252A}" dt="2025-03-26T23:24:50.202" v="3047" actId="113"/>
          <ac:spMkLst>
            <pc:docMk/>
            <pc:sldMk cId="2087586309" sldId="1391"/>
            <ac:spMk id="2" creationId="{4AF8BDA4-18BB-9F2E-6E14-41D00A272999}"/>
          </ac:spMkLst>
        </pc:spChg>
        <pc:spChg chg="add del mod">
          <ac:chgData name="Paola Andrea Ruiz González" userId="0908c6238de997bf" providerId="LiveId" clId="{727A4D61-0837-4F90-8E58-5E180728252A}" dt="2025-03-26T22:48:39.615" v="1299" actId="20577"/>
          <ac:spMkLst>
            <pc:docMk/>
            <pc:sldMk cId="2087586309" sldId="1391"/>
            <ac:spMk id="3" creationId="{1E8A14B9-A7E0-7027-1BAE-FFAA470C05BC}"/>
          </ac:spMkLst>
        </pc:spChg>
      </pc:sldChg>
      <pc:sldChg chg="modSp mod">
        <pc:chgData name="Paola Andrea Ruiz González" userId="0908c6238de997bf" providerId="LiveId" clId="{727A4D61-0837-4F90-8E58-5E180728252A}" dt="2025-03-26T23:24:53.517" v="3048" actId="113"/>
        <pc:sldMkLst>
          <pc:docMk/>
          <pc:sldMk cId="4124313101" sldId="1393"/>
        </pc:sldMkLst>
        <pc:spChg chg="mod">
          <ac:chgData name="Paola Andrea Ruiz González" userId="0908c6238de997bf" providerId="LiveId" clId="{727A4D61-0837-4F90-8E58-5E180728252A}" dt="2025-03-26T23:24:53.517" v="3048" actId="113"/>
          <ac:spMkLst>
            <pc:docMk/>
            <pc:sldMk cId="4124313101" sldId="1393"/>
            <ac:spMk id="2" creationId="{E88F0704-2C8F-5025-EA01-2DA3DAEDF9AF}"/>
          </ac:spMkLst>
        </pc:spChg>
        <pc:graphicFrameChg chg="mod modGraphic">
          <ac:chgData name="Paola Andrea Ruiz González" userId="0908c6238de997bf" providerId="LiveId" clId="{727A4D61-0837-4F90-8E58-5E180728252A}" dt="2025-03-26T22:55:38.866" v="1568" actId="1076"/>
          <ac:graphicFrameMkLst>
            <pc:docMk/>
            <pc:sldMk cId="4124313101" sldId="1393"/>
            <ac:graphicFrameMk id="7" creationId="{D64340ED-13A3-3739-032A-CFABB73F49CE}"/>
          </ac:graphicFrameMkLst>
        </pc:graphicFrameChg>
      </pc:sldChg>
      <pc:sldChg chg="modSp mod">
        <pc:chgData name="Paola Andrea Ruiz González" userId="0908c6238de997bf" providerId="LiveId" clId="{727A4D61-0837-4F90-8E58-5E180728252A}" dt="2025-03-26T23:34:58.929" v="3553" actId="1076"/>
        <pc:sldMkLst>
          <pc:docMk/>
          <pc:sldMk cId="1460605178" sldId="1402"/>
        </pc:sldMkLst>
        <pc:spChg chg="mod">
          <ac:chgData name="Paola Andrea Ruiz González" userId="0908c6238de997bf" providerId="LiveId" clId="{727A4D61-0837-4F90-8E58-5E180728252A}" dt="2025-03-26T23:34:26.644" v="3547" actId="20577"/>
          <ac:spMkLst>
            <pc:docMk/>
            <pc:sldMk cId="1460605178" sldId="1402"/>
            <ac:spMk id="2" creationId="{21D854D9-53C5-CCD3-FF35-6DECCF1F0717}"/>
          </ac:spMkLst>
        </pc:spChg>
        <pc:spChg chg="mod">
          <ac:chgData name="Paola Andrea Ruiz González" userId="0908c6238de997bf" providerId="LiveId" clId="{727A4D61-0837-4F90-8E58-5E180728252A}" dt="2025-03-26T23:34:58.929" v="3553" actId="1076"/>
          <ac:spMkLst>
            <pc:docMk/>
            <pc:sldMk cId="1460605178" sldId="1402"/>
            <ac:spMk id="3" creationId="{6CC77656-C2B6-8ED7-58AF-BAD2A678CE60}"/>
          </ac:spMkLst>
        </pc:spChg>
      </pc:sldChg>
      <pc:sldChg chg="addSp modSp mod">
        <pc:chgData name="Paola Andrea Ruiz González" userId="0908c6238de997bf" providerId="LiveId" clId="{727A4D61-0837-4F90-8E58-5E180728252A}" dt="2025-03-26T23:24:36.017" v="3044" actId="113"/>
        <pc:sldMkLst>
          <pc:docMk/>
          <pc:sldMk cId="597759942" sldId="1403"/>
        </pc:sldMkLst>
        <pc:spChg chg="mod">
          <ac:chgData name="Paola Andrea Ruiz González" userId="0908c6238de997bf" providerId="LiveId" clId="{727A4D61-0837-4F90-8E58-5E180728252A}" dt="2025-03-26T23:24:36.017" v="3044" actId="113"/>
          <ac:spMkLst>
            <pc:docMk/>
            <pc:sldMk cId="597759942" sldId="1403"/>
            <ac:spMk id="2" creationId="{A94552F6-790F-A0CD-5169-11C1D5499F19}"/>
          </ac:spMkLst>
        </pc:spChg>
        <pc:spChg chg="mod">
          <ac:chgData name="Paola Andrea Ruiz González" userId="0908c6238de997bf" providerId="LiveId" clId="{727A4D61-0837-4F90-8E58-5E180728252A}" dt="2025-03-26T23:19:23.774" v="2849" actId="1076"/>
          <ac:spMkLst>
            <pc:docMk/>
            <pc:sldMk cId="597759942" sldId="1403"/>
            <ac:spMk id="3" creationId="{93451137-6254-DDDB-116F-290463BDC275}"/>
          </ac:spMkLst>
        </pc:spChg>
      </pc:sldChg>
      <pc:sldChg chg="modSp mod">
        <pc:chgData name="Paola Andrea Ruiz González" userId="0908c6238de997bf" providerId="LiveId" clId="{727A4D61-0837-4F90-8E58-5E180728252A}" dt="2025-03-26T22:50:08.650" v="1311" actId="207"/>
        <pc:sldMkLst>
          <pc:docMk/>
          <pc:sldMk cId="2922032867" sldId="1404"/>
        </pc:sldMkLst>
        <pc:spChg chg="mod">
          <ac:chgData name="Paola Andrea Ruiz González" userId="0908c6238de997bf" providerId="LiveId" clId="{727A4D61-0837-4F90-8E58-5E180728252A}" dt="2025-03-26T22:50:08.650" v="1311" actId="207"/>
          <ac:spMkLst>
            <pc:docMk/>
            <pc:sldMk cId="2922032867" sldId="1404"/>
            <ac:spMk id="3" creationId="{702115D6-494E-1FED-1392-3993F80F9CEE}"/>
          </ac:spMkLst>
        </pc:spChg>
      </pc:sldChg>
      <pc:sldChg chg="addSp modSp mod">
        <pc:chgData name="Paola Andrea Ruiz González" userId="0908c6238de997bf" providerId="LiveId" clId="{727A4D61-0837-4F90-8E58-5E180728252A}" dt="2025-03-26T23:34:51.422" v="3552" actId="1076"/>
        <pc:sldMkLst>
          <pc:docMk/>
          <pc:sldMk cId="3015530193" sldId="1405"/>
        </pc:sldMkLst>
        <pc:spChg chg="mod">
          <ac:chgData name="Paola Andrea Ruiz González" userId="0908c6238de997bf" providerId="LiveId" clId="{727A4D61-0837-4F90-8E58-5E180728252A}" dt="2025-03-26T23:34:44.471" v="3550" actId="1076"/>
          <ac:spMkLst>
            <pc:docMk/>
            <pc:sldMk cId="3015530193" sldId="1405"/>
            <ac:spMk id="2" creationId="{C02FE095-F360-346F-7BD9-1EB2EB3CB375}"/>
          </ac:spMkLst>
        </pc:spChg>
        <pc:spChg chg="mod">
          <ac:chgData name="Paola Andrea Ruiz González" userId="0908c6238de997bf" providerId="LiveId" clId="{727A4D61-0837-4F90-8E58-5E180728252A}" dt="2025-03-26T23:34:51.422" v="3552" actId="1076"/>
          <ac:spMkLst>
            <pc:docMk/>
            <pc:sldMk cId="3015530193" sldId="1405"/>
            <ac:spMk id="3" creationId="{188EFE99-7465-38A2-A601-C5ACDC6FE13C}"/>
          </ac:spMkLst>
        </pc:spChg>
      </pc:sldChg>
      <pc:sldChg chg="addSp modSp mod">
        <pc:chgData name="Paola Andrea Ruiz González" userId="0908c6238de997bf" providerId="LiveId" clId="{727A4D61-0837-4F90-8E58-5E180728252A}" dt="2025-03-26T23:25:03.410" v="3050" actId="113"/>
        <pc:sldMkLst>
          <pc:docMk/>
          <pc:sldMk cId="179376065" sldId="1406"/>
        </pc:sldMkLst>
        <pc:spChg chg="mod">
          <ac:chgData name="Paola Andrea Ruiz González" userId="0908c6238de997bf" providerId="LiveId" clId="{727A4D61-0837-4F90-8E58-5E180728252A}" dt="2025-03-26T23:25:03.410" v="3050" actId="113"/>
          <ac:spMkLst>
            <pc:docMk/>
            <pc:sldMk cId="179376065" sldId="1406"/>
            <ac:spMk id="2" creationId="{F32C7C14-FCC2-A638-2488-9735776FDF18}"/>
          </ac:spMkLst>
        </pc:spChg>
        <pc:spChg chg="mod">
          <ac:chgData name="Paola Andrea Ruiz González" userId="0908c6238de997bf" providerId="LiveId" clId="{727A4D61-0837-4F90-8E58-5E180728252A}" dt="2025-03-26T23:19:55.797" v="2856" actId="113"/>
          <ac:spMkLst>
            <pc:docMk/>
            <pc:sldMk cId="179376065" sldId="1406"/>
            <ac:spMk id="3" creationId="{98B1EB0C-90C1-9ED9-4C31-231A728175D2}"/>
          </ac:spMkLst>
        </pc:spChg>
      </pc:sldChg>
      <pc:sldChg chg="addSp modSp mod">
        <pc:chgData name="Paola Andrea Ruiz González" userId="0908c6238de997bf" providerId="LiveId" clId="{727A4D61-0837-4F90-8E58-5E180728252A}" dt="2025-03-26T23:26:29.604" v="3186" actId="20577"/>
        <pc:sldMkLst>
          <pc:docMk/>
          <pc:sldMk cId="2832757345" sldId="1407"/>
        </pc:sldMkLst>
        <pc:spChg chg="mod">
          <ac:chgData name="Paola Andrea Ruiz González" userId="0908c6238de997bf" providerId="LiveId" clId="{727A4D61-0837-4F90-8E58-5E180728252A}" dt="2025-03-26T23:25:08.981" v="3051" actId="113"/>
          <ac:spMkLst>
            <pc:docMk/>
            <pc:sldMk cId="2832757345" sldId="1407"/>
            <ac:spMk id="2" creationId="{9B665A0C-8B30-A7CE-335A-B5CF7D1BD5E9}"/>
          </ac:spMkLst>
        </pc:spChg>
        <pc:spChg chg="mod">
          <ac:chgData name="Paola Andrea Ruiz González" userId="0908c6238de997bf" providerId="LiveId" clId="{727A4D61-0837-4F90-8E58-5E180728252A}" dt="2025-03-26T23:26:29.604" v="3186" actId="20577"/>
          <ac:spMkLst>
            <pc:docMk/>
            <pc:sldMk cId="2832757345" sldId="1407"/>
            <ac:spMk id="3" creationId="{C2B8F643-A3FA-5759-9E78-76153CD389F5}"/>
          </ac:spMkLst>
        </pc:spChg>
      </pc:sldChg>
      <pc:sldChg chg="modSp mod">
        <pc:chgData name="Paola Andrea Ruiz González" userId="0908c6238de997bf" providerId="LiveId" clId="{727A4D61-0837-4F90-8E58-5E180728252A}" dt="2025-03-26T23:33:41.941" v="3479" actId="20577"/>
        <pc:sldMkLst>
          <pc:docMk/>
          <pc:sldMk cId="4059065775" sldId="1408"/>
        </pc:sldMkLst>
        <pc:graphicFrameChg chg="mod modGraphic">
          <ac:chgData name="Paola Andrea Ruiz González" userId="0908c6238de997bf" providerId="LiveId" clId="{727A4D61-0837-4F90-8E58-5E180728252A}" dt="2025-03-26T23:33:41.941" v="3479" actId="20577"/>
          <ac:graphicFrameMkLst>
            <pc:docMk/>
            <pc:sldMk cId="4059065775" sldId="1408"/>
            <ac:graphicFrameMk id="7" creationId="{094E39F8-7616-B983-7069-121334240040}"/>
          </ac:graphicFrameMkLst>
        </pc:graphicFrameChg>
      </pc:sldChg>
      <pc:sldChg chg="addSp modSp mod">
        <pc:chgData name="Paola Andrea Ruiz González" userId="0908c6238de997bf" providerId="LiveId" clId="{727A4D61-0837-4F90-8E58-5E180728252A}" dt="2025-03-26T23:31:35.238" v="3283" actId="14100"/>
        <pc:sldMkLst>
          <pc:docMk/>
          <pc:sldMk cId="2519569409" sldId="1409"/>
        </pc:sldMkLst>
        <pc:spChg chg="mod">
          <ac:chgData name="Paola Andrea Ruiz González" userId="0908c6238de997bf" providerId="LiveId" clId="{727A4D61-0837-4F90-8E58-5E180728252A}" dt="2025-03-26T23:31:35.238" v="3283" actId="14100"/>
          <ac:spMkLst>
            <pc:docMk/>
            <pc:sldMk cId="2519569409" sldId="1409"/>
            <ac:spMk id="3" creationId="{E9A9380C-26B4-9FE0-E24D-BC7F3BB6C975}"/>
          </ac:spMkLst>
        </pc:spChg>
      </pc:sldChg>
      <pc:sldChg chg="modSp mod">
        <pc:chgData name="Paola Andrea Ruiz González" userId="0908c6238de997bf" providerId="LiveId" clId="{727A4D61-0837-4F90-8E58-5E180728252A}" dt="2025-03-26T23:46:50.353" v="3772" actId="20577"/>
        <pc:sldMkLst>
          <pc:docMk/>
          <pc:sldMk cId="2848564465" sldId="1410"/>
        </pc:sldMkLst>
        <pc:spChg chg="mod">
          <ac:chgData name="Paola Andrea Ruiz González" userId="0908c6238de997bf" providerId="LiveId" clId="{727A4D61-0837-4F90-8E58-5E180728252A}" dt="2025-03-26T23:40:35.004" v="3571" actId="20577"/>
          <ac:spMkLst>
            <pc:docMk/>
            <pc:sldMk cId="2848564465" sldId="1410"/>
            <ac:spMk id="2" creationId="{71CDF6A4-F6CD-D4AA-8FF0-DBD8D3BC7432}"/>
          </ac:spMkLst>
        </pc:spChg>
        <pc:spChg chg="mod">
          <ac:chgData name="Paola Andrea Ruiz González" userId="0908c6238de997bf" providerId="LiveId" clId="{727A4D61-0837-4F90-8E58-5E180728252A}" dt="2025-03-26T23:46:50.353" v="3772" actId="20577"/>
          <ac:spMkLst>
            <pc:docMk/>
            <pc:sldMk cId="2848564465" sldId="1410"/>
            <ac:spMk id="3" creationId="{E8CB5758-E703-9171-67D4-4F657DB1D727}"/>
          </ac:spMkLst>
        </pc:spChg>
      </pc:sldChg>
      <pc:sldChg chg="modSp mod ord">
        <pc:chgData name="Paola Andrea Ruiz González" userId="0908c6238de997bf" providerId="LiveId" clId="{727A4D61-0837-4F90-8E58-5E180728252A}" dt="2025-03-26T23:49:36.136" v="3936" actId="20577"/>
        <pc:sldMkLst>
          <pc:docMk/>
          <pc:sldMk cId="1575925820" sldId="1411"/>
        </pc:sldMkLst>
        <pc:spChg chg="mod">
          <ac:chgData name="Paola Andrea Ruiz González" userId="0908c6238de997bf" providerId="LiveId" clId="{727A4D61-0837-4F90-8E58-5E180728252A}" dt="2025-03-26T23:49:36.136" v="3936" actId="20577"/>
          <ac:spMkLst>
            <pc:docMk/>
            <pc:sldMk cId="1575925820" sldId="1411"/>
            <ac:spMk id="3" creationId="{F27B54A4-1217-4900-B021-18A047148B74}"/>
          </ac:spMkLst>
        </pc:spChg>
      </pc:sldChg>
      <pc:sldChg chg="modSp mod">
        <pc:chgData name="Paola Andrea Ruiz González" userId="0908c6238de997bf" providerId="LiveId" clId="{727A4D61-0837-4F90-8E58-5E180728252A}" dt="2025-03-27T00:02:23.429" v="4579" actId="20577"/>
        <pc:sldMkLst>
          <pc:docMk/>
          <pc:sldMk cId="1740833542" sldId="1412"/>
        </pc:sldMkLst>
        <pc:spChg chg="mod">
          <ac:chgData name="Paola Andrea Ruiz González" userId="0908c6238de997bf" providerId="LiveId" clId="{727A4D61-0837-4F90-8E58-5E180728252A}" dt="2025-03-27T00:02:23.429" v="4579" actId="20577"/>
          <ac:spMkLst>
            <pc:docMk/>
            <pc:sldMk cId="1740833542" sldId="1412"/>
            <ac:spMk id="3" creationId="{A70EC3D4-20FD-6A2D-D3A6-E34D15331B55}"/>
          </ac:spMkLst>
        </pc:spChg>
      </pc:sldChg>
      <pc:sldChg chg="modSp mod">
        <pc:chgData name="Paola Andrea Ruiz González" userId="0908c6238de997bf" providerId="LiveId" clId="{727A4D61-0837-4F90-8E58-5E180728252A}" dt="2025-03-26T23:54:07.586" v="3995"/>
        <pc:sldMkLst>
          <pc:docMk/>
          <pc:sldMk cId="1361802956" sldId="1413"/>
        </pc:sldMkLst>
        <pc:spChg chg="mod">
          <ac:chgData name="Paola Andrea Ruiz González" userId="0908c6238de997bf" providerId="LiveId" clId="{727A4D61-0837-4F90-8E58-5E180728252A}" dt="2025-03-26T23:54:07.586" v="3995"/>
          <ac:spMkLst>
            <pc:docMk/>
            <pc:sldMk cId="1361802956" sldId="1413"/>
            <ac:spMk id="3" creationId="{1E6E7E1B-9030-1B8B-5378-E6489BA33866}"/>
          </ac:spMkLst>
        </pc:spChg>
      </pc:sldChg>
      <pc:sldChg chg="del">
        <pc:chgData name="Paola Andrea Ruiz González" userId="0908c6238de997bf" providerId="LiveId" clId="{727A4D61-0837-4F90-8E58-5E180728252A}" dt="2025-03-26T23:48:47.321" v="3903" actId="2696"/>
        <pc:sldMkLst>
          <pc:docMk/>
          <pc:sldMk cId="4052560405" sldId="141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3636A1-F1F3-3E48-8929-888F2334358F}" type="datetimeFigureOut">
              <a:rPr lang="es-CO" smtClean="0"/>
              <a:t>2/04/2025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ABE1E4-D26B-2A41-B504-EC3DCD584891}" type="slidenum">
              <a:rPr lang="es-CO" smtClean="0"/>
              <a:t>‹Nº›</a:t>
            </a:fld>
            <a:endParaRPr lang="es-CO"/>
          </a:p>
        </p:txBody>
      </p:sp>
    </p:spTree>
    <p:extLst>
      <p:ext uri="{BB962C8B-B14F-4D97-AF65-F5344CB8AC3E}">
        <p14:creationId xmlns:p14="http://schemas.microsoft.com/office/powerpoint/2010/main" val="2203004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45ABE1E4-D26B-2A41-B504-EC3DCD584891}" type="slidenum">
              <a:rPr lang="es-CO" smtClean="0"/>
              <a:t>10</a:t>
            </a:fld>
            <a:endParaRPr lang="es-CO"/>
          </a:p>
        </p:txBody>
      </p:sp>
    </p:spTree>
    <p:extLst>
      <p:ext uri="{BB962C8B-B14F-4D97-AF65-F5344CB8AC3E}">
        <p14:creationId xmlns:p14="http://schemas.microsoft.com/office/powerpoint/2010/main" val="2285252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BA781-8A75-7D9B-2A5A-C026CE011C4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6437033-18BB-F536-E34F-B01FAD3D52C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586DD5C-5839-5195-C76F-DDFE05EDEAFC}"/>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87B22ABB-C2CB-997C-362E-78F7796F19E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ABE1E4-D26B-2A41-B504-EC3DCD584891}"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008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8" name="Marcador de posición de imagen 7">
            <a:extLst>
              <a:ext uri="{FF2B5EF4-FFF2-40B4-BE49-F238E27FC236}">
                <a16:creationId xmlns:a16="http://schemas.microsoft.com/office/drawing/2014/main" id="{F2BEA3C9-3A77-F822-2AAC-6D82ECC51AC4}"/>
              </a:ext>
            </a:extLst>
          </p:cNvPr>
          <p:cNvSpPr>
            <a:spLocks noGrp="1"/>
          </p:cNvSpPr>
          <p:nvPr>
            <p:ph type="pic" sz="quarter" idx="13"/>
          </p:nvPr>
        </p:nvSpPr>
        <p:spPr>
          <a:xfrm>
            <a:off x="1" y="375392"/>
            <a:ext cx="11058258" cy="6042500"/>
          </a:xfrm>
        </p:spPr>
        <p:txBody>
          <a:bodyPr/>
          <a:lstStyle/>
          <a:p>
            <a:r>
              <a:rPr lang="es-ES"/>
              <a:t>Haga clic en el icono para agregar una imagen</a:t>
            </a:r>
            <a:endParaRPr lang="es-CO"/>
          </a:p>
        </p:txBody>
      </p:sp>
      <p:sp>
        <p:nvSpPr>
          <p:cNvPr id="2" name="Title 1"/>
          <p:cNvSpPr>
            <a:spLocks noGrp="1"/>
          </p:cNvSpPr>
          <p:nvPr>
            <p:ph type="ctrTitle"/>
          </p:nvPr>
        </p:nvSpPr>
        <p:spPr>
          <a:xfrm>
            <a:off x="838200" y="1455649"/>
            <a:ext cx="9144000" cy="2387600"/>
          </a:xfrm>
        </p:spPr>
        <p:txBody>
          <a:bodyPr anchor="b"/>
          <a:lstStyle>
            <a:lvl1pPr algn="l">
              <a:lnSpc>
                <a:spcPct val="100000"/>
              </a:lnSpc>
              <a:defRPr sz="6000"/>
            </a:lvl1pPr>
          </a:lstStyle>
          <a:p>
            <a:r>
              <a:rPr lang="es-ES"/>
              <a:t>Haga clic para modificar el estilo de título del patrón</a:t>
            </a:r>
            <a:endParaRPr lang="en-US"/>
          </a:p>
        </p:txBody>
      </p:sp>
      <p:sp>
        <p:nvSpPr>
          <p:cNvPr id="3" name="Subtitle 2"/>
          <p:cNvSpPr>
            <a:spLocks noGrp="1"/>
          </p:cNvSpPr>
          <p:nvPr>
            <p:ph type="subTitle" idx="1"/>
          </p:nvPr>
        </p:nvSpPr>
        <p:spPr>
          <a:xfrm>
            <a:off x="838200" y="3935324"/>
            <a:ext cx="9144000" cy="1655762"/>
          </a:xfrm>
        </p:spPr>
        <p:txBody>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2/04/2025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27625919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2/04/2025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819502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2/04/2025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1335926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838199" y="530226"/>
            <a:ext cx="10220057" cy="469900"/>
          </a:xfrm>
        </p:spPr>
        <p:txBody>
          <a:bodyPr>
            <a:normAutofit/>
          </a:bodyPr>
          <a:lstStyle>
            <a:lvl1pPr>
              <a:defRPr sz="3200">
                <a:solidFill>
                  <a:schemeClr val="tx2"/>
                </a:solidFill>
              </a:defRPr>
            </a:lvl1pPr>
          </a:lstStyle>
          <a:p>
            <a:r>
              <a:rPr lang="es-ES"/>
              <a:t>Haga clic para modificar el estilo de título del patrón</a:t>
            </a:r>
            <a:endParaRPr lang="en-US"/>
          </a:p>
        </p:txBody>
      </p:sp>
      <p:sp>
        <p:nvSpPr>
          <p:cNvPr id="3" name="Content Placeholder 2"/>
          <p:cNvSpPr>
            <a:spLocks noGrp="1"/>
          </p:cNvSpPr>
          <p:nvPr>
            <p:ph idx="1"/>
          </p:nvPr>
        </p:nvSpPr>
        <p:spPr>
          <a:xfrm>
            <a:off x="838200" y="1825625"/>
            <a:ext cx="10220058"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2/04/2025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
        <p:nvSpPr>
          <p:cNvPr id="7" name="Rectángulo redondeado 6">
            <a:extLst>
              <a:ext uri="{FF2B5EF4-FFF2-40B4-BE49-F238E27FC236}">
                <a16:creationId xmlns:a16="http://schemas.microsoft.com/office/drawing/2014/main" id="{94215EB2-14A5-3F9D-3D17-2065963F17BE}"/>
              </a:ext>
            </a:extLst>
          </p:cNvPr>
          <p:cNvSpPr/>
          <p:nvPr userDrawn="1"/>
        </p:nvSpPr>
        <p:spPr>
          <a:xfrm>
            <a:off x="647700" y="530226"/>
            <a:ext cx="61593" cy="46990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905686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758605E-9CF6-CB3B-FCAD-711897CBE35E}"/>
              </a:ext>
            </a:extLst>
          </p:cNvPr>
          <p:cNvPicPr>
            <a:picLocks noChangeAspect="1"/>
          </p:cNvPicPr>
          <p:nvPr userDrawn="1"/>
        </p:nvPicPr>
        <p:blipFill rotWithShape="1">
          <a:blip r:embed="rId2">
            <a:lum bright="70000" contrast="-70000"/>
            <a:alphaModFix amt="20000"/>
          </a:blip>
          <a:srcRect l="50000"/>
          <a:stretch/>
        </p:blipFill>
        <p:spPr>
          <a:xfrm>
            <a:off x="0" y="136525"/>
            <a:ext cx="3058059" cy="6727729"/>
          </a:xfrm>
          <a:prstGeom prst="rect">
            <a:avLst/>
          </a:prstGeom>
        </p:spPr>
      </p:pic>
      <p:sp>
        <p:nvSpPr>
          <p:cNvPr id="2" name="Title 1"/>
          <p:cNvSpPr>
            <a:spLocks noGrp="1"/>
          </p:cNvSpPr>
          <p:nvPr>
            <p:ph type="title"/>
          </p:nvPr>
        </p:nvSpPr>
        <p:spPr>
          <a:xfrm>
            <a:off x="831850" y="1709738"/>
            <a:ext cx="10226408" cy="2852737"/>
          </a:xfrm>
        </p:spPr>
        <p:txBody>
          <a:bodyPr anchor="b"/>
          <a:lstStyle>
            <a:lvl1pPr>
              <a:defRPr sz="6000">
                <a:solidFill>
                  <a:schemeClr val="tx2"/>
                </a:solidFill>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831850" y="4589463"/>
            <a:ext cx="10226408" cy="429577"/>
          </a:xfrm>
        </p:spPr>
        <p:txBody>
          <a:bodyPr/>
          <a:lstStyle>
            <a:lvl1pPr marL="0" indent="0">
              <a:buNone/>
              <a:defRPr sz="2400">
                <a:solidFill>
                  <a:schemeClr val="tx1">
                    <a:lumMod val="9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D2DF536D-6FEE-794E-9757-79D6F97E9EC3}" type="datetimeFigureOut">
              <a:rPr lang="es-CO" smtClean="0"/>
              <a:t>2/04/2025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4035168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838200" y="476220"/>
            <a:ext cx="9767131" cy="626187"/>
          </a:xfrm>
        </p:spPr>
        <p:txBody>
          <a:bodyPr>
            <a:normAutofit/>
          </a:bodyPr>
          <a:lstStyle>
            <a:lvl1pPr>
              <a:defRPr sz="3200">
                <a:solidFill>
                  <a:schemeClr val="tx2"/>
                </a:solidFill>
              </a:defRPr>
            </a:lvl1p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D2DF536D-6FEE-794E-9757-79D6F97E9EC3}" type="datetimeFigureOut">
              <a:rPr lang="es-CO" smtClean="0"/>
              <a:t>2/04/2025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C2ABC5A6-62EE-9E4F-89DF-4B9629A6C844}" type="slidenum">
              <a:rPr lang="es-CO" smtClean="0"/>
              <a:t>‹Nº›</a:t>
            </a:fld>
            <a:endParaRPr lang="es-CO"/>
          </a:p>
        </p:txBody>
      </p:sp>
      <p:sp>
        <p:nvSpPr>
          <p:cNvPr id="8" name="Rectángulo redondeado 7">
            <a:extLst>
              <a:ext uri="{FF2B5EF4-FFF2-40B4-BE49-F238E27FC236}">
                <a16:creationId xmlns:a16="http://schemas.microsoft.com/office/drawing/2014/main" id="{922074FE-CF7A-1D2B-72D7-D8CC0024A636}"/>
              </a:ext>
            </a:extLst>
          </p:cNvPr>
          <p:cNvSpPr/>
          <p:nvPr userDrawn="1"/>
        </p:nvSpPr>
        <p:spPr>
          <a:xfrm>
            <a:off x="647700" y="530226"/>
            <a:ext cx="61593" cy="46990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2007057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DF536D-6FEE-794E-9757-79D6F97E9EC3}" type="datetimeFigureOut">
              <a:rPr lang="es-CO" smtClean="0"/>
              <a:t>2/04/2025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1617168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7" y="457200"/>
            <a:ext cx="10156877" cy="650240"/>
          </a:xfrm>
        </p:spPr>
        <p:txBody>
          <a:bodyPr anchor="b"/>
          <a:lstStyle>
            <a:lvl1pPr>
              <a:defRPr sz="3200">
                <a:solidFill>
                  <a:schemeClr val="tx2"/>
                </a:solidFill>
              </a:defRPr>
            </a:lvl1pPr>
          </a:lstStyle>
          <a:p>
            <a:r>
              <a:rPr lang="es-ES"/>
              <a:t>Haga clic para modificar el estilo de título del patrón</a:t>
            </a:r>
            <a:endParaRPr lang="en-US"/>
          </a:p>
        </p:txBody>
      </p:sp>
      <p:sp>
        <p:nvSpPr>
          <p:cNvPr id="3" name="Content Placeholder 2"/>
          <p:cNvSpPr>
            <a:spLocks noGrp="1"/>
          </p:cNvSpPr>
          <p:nvPr>
            <p:ph idx="1"/>
          </p:nvPr>
        </p:nvSpPr>
        <p:spPr>
          <a:xfrm>
            <a:off x="5183188" y="2057400"/>
            <a:ext cx="5813476" cy="3803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2DF536D-6FEE-794E-9757-79D6F97E9EC3}" type="datetimeFigureOut">
              <a:rPr lang="es-CO" smtClean="0"/>
              <a:t>2/04/2025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2ABC5A6-62EE-9E4F-89DF-4B9629A6C844}" type="slidenum">
              <a:rPr lang="es-CO" smtClean="0"/>
              <a:t>‹Nº›</a:t>
            </a:fld>
            <a:endParaRPr lang="es-CO"/>
          </a:p>
        </p:txBody>
      </p:sp>
      <p:sp>
        <p:nvSpPr>
          <p:cNvPr id="8" name="Rectángulo redondeado 7">
            <a:extLst>
              <a:ext uri="{FF2B5EF4-FFF2-40B4-BE49-F238E27FC236}">
                <a16:creationId xmlns:a16="http://schemas.microsoft.com/office/drawing/2014/main" id="{407F56E8-256C-CF59-E7C9-A50799F845F3}"/>
              </a:ext>
            </a:extLst>
          </p:cNvPr>
          <p:cNvSpPr/>
          <p:nvPr userDrawn="1"/>
        </p:nvSpPr>
        <p:spPr>
          <a:xfrm>
            <a:off x="647700" y="530226"/>
            <a:ext cx="61593" cy="46990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133671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D2DF536D-6FEE-794E-9757-79D6F97E9EC3}" type="datetimeFigureOut">
              <a:rPr lang="es-CO" smtClean="0"/>
              <a:t>2/04/2025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165099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D2DF536D-6FEE-794E-9757-79D6F97E9EC3}" type="datetimeFigureOut">
              <a:rPr lang="es-CO" smtClean="0"/>
              <a:t>2/04/2025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2041938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2DF536D-6FEE-794E-9757-79D6F97E9EC3}" type="datetimeFigureOut">
              <a:rPr lang="es-CO" smtClean="0"/>
              <a:t>2/04/2025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3461610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154541"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Text Placeholder 2"/>
          <p:cNvSpPr>
            <a:spLocks noGrp="1"/>
          </p:cNvSpPr>
          <p:nvPr>
            <p:ph type="body" idx="1"/>
          </p:nvPr>
        </p:nvSpPr>
        <p:spPr>
          <a:xfrm>
            <a:off x="838200" y="1825625"/>
            <a:ext cx="10154541"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838200" y="6417892"/>
            <a:ext cx="2743200" cy="303583"/>
          </a:xfrm>
          <a:prstGeom prst="rect">
            <a:avLst/>
          </a:prstGeom>
        </p:spPr>
        <p:txBody>
          <a:bodyPr vert="horz" lIns="91440" tIns="45720" rIns="91440" bIns="45720" rtlCol="0" anchor="ctr"/>
          <a:lstStyle>
            <a:lvl1pPr algn="l">
              <a:defRPr sz="900" spc="6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fld id="{D2DF536D-6FEE-794E-9757-79D6F97E9EC3}" type="datetimeFigureOut">
              <a:rPr lang="es-CO" smtClean="0"/>
              <a:pPr/>
              <a:t>2/04/2025</a:t>
            </a:fld>
            <a:endParaRPr lang="es-CO"/>
          </a:p>
        </p:txBody>
      </p:sp>
      <p:sp>
        <p:nvSpPr>
          <p:cNvPr id="5" name="Footer Placeholder 4"/>
          <p:cNvSpPr>
            <a:spLocks noGrp="1"/>
          </p:cNvSpPr>
          <p:nvPr>
            <p:ph type="ftr" sz="quarter" idx="3"/>
          </p:nvPr>
        </p:nvSpPr>
        <p:spPr>
          <a:xfrm>
            <a:off x="4038600" y="6417892"/>
            <a:ext cx="4114800" cy="303583"/>
          </a:xfrm>
          <a:prstGeom prst="rect">
            <a:avLst/>
          </a:prstGeom>
        </p:spPr>
        <p:txBody>
          <a:bodyPr vert="horz" lIns="91440" tIns="45720" rIns="91440" bIns="45720" rtlCol="0" anchor="ctr"/>
          <a:lstStyle>
            <a:lvl1pPr algn="ctr">
              <a:defRPr sz="900" spc="6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s-CO"/>
          </a:p>
        </p:txBody>
      </p:sp>
      <p:sp>
        <p:nvSpPr>
          <p:cNvPr id="6" name="Slide Number Placeholder 5"/>
          <p:cNvSpPr>
            <a:spLocks noGrp="1"/>
          </p:cNvSpPr>
          <p:nvPr>
            <p:ph type="sldNum" sz="quarter" idx="4"/>
          </p:nvPr>
        </p:nvSpPr>
        <p:spPr>
          <a:xfrm>
            <a:off x="8610600" y="6417892"/>
            <a:ext cx="2447658" cy="303583"/>
          </a:xfrm>
          <a:prstGeom prst="rect">
            <a:avLst/>
          </a:prstGeom>
        </p:spPr>
        <p:txBody>
          <a:bodyPr vert="horz" lIns="91440" tIns="45720" rIns="91440" bIns="45720" rtlCol="0" anchor="ctr"/>
          <a:lstStyle>
            <a:lvl1pPr algn="r">
              <a:defRPr sz="900" spc="6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fld id="{C2ABC5A6-62EE-9E4F-89DF-4B9629A6C844}" type="slidenum">
              <a:rPr lang="es-CO" smtClean="0"/>
              <a:pPr/>
              <a:t>‹Nº›</a:t>
            </a:fld>
            <a:endParaRPr lang="es-CO"/>
          </a:p>
        </p:txBody>
      </p:sp>
      <p:pic>
        <p:nvPicPr>
          <p:cNvPr id="7" name="Imagen 6">
            <a:extLst>
              <a:ext uri="{FF2B5EF4-FFF2-40B4-BE49-F238E27FC236}">
                <a16:creationId xmlns:a16="http://schemas.microsoft.com/office/drawing/2014/main" id="{E7AC5E44-7F07-B034-147E-FF40BF8D4FE4}"/>
              </a:ext>
            </a:extLst>
          </p:cNvPr>
          <p:cNvPicPr>
            <a:picLocks noChangeAspect="1"/>
          </p:cNvPicPr>
          <p:nvPr userDrawn="1"/>
        </p:nvPicPr>
        <p:blipFill>
          <a:blip r:embed="rId13"/>
          <a:stretch>
            <a:fillRect/>
          </a:stretch>
        </p:blipFill>
        <p:spPr>
          <a:xfrm>
            <a:off x="11353800" y="365125"/>
            <a:ext cx="580426" cy="489040"/>
          </a:xfrm>
          <a:prstGeom prst="rect">
            <a:avLst/>
          </a:prstGeom>
        </p:spPr>
      </p:pic>
      <p:pic>
        <p:nvPicPr>
          <p:cNvPr id="20" name="Imagen 19">
            <a:extLst>
              <a:ext uri="{FF2B5EF4-FFF2-40B4-BE49-F238E27FC236}">
                <a16:creationId xmlns:a16="http://schemas.microsoft.com/office/drawing/2014/main" id="{44A2A098-90B2-F149-406C-9E7E81B9908D}"/>
              </a:ext>
            </a:extLst>
          </p:cNvPr>
          <p:cNvPicPr>
            <a:picLocks noChangeAspect="1"/>
          </p:cNvPicPr>
          <p:nvPr userDrawn="1"/>
        </p:nvPicPr>
        <p:blipFill>
          <a:blip r:embed="rId14"/>
          <a:stretch>
            <a:fillRect/>
          </a:stretch>
        </p:blipFill>
        <p:spPr>
          <a:xfrm rot="5400000" flipV="1">
            <a:off x="11778431" y="6444432"/>
            <a:ext cx="761623" cy="65516"/>
          </a:xfrm>
          <a:prstGeom prst="rect">
            <a:avLst/>
          </a:prstGeom>
        </p:spPr>
      </p:pic>
    </p:spTree>
    <p:extLst>
      <p:ext uri="{BB962C8B-B14F-4D97-AF65-F5344CB8AC3E}">
        <p14:creationId xmlns:p14="http://schemas.microsoft.com/office/powerpoint/2010/main" val="1200585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 id="2147483668" r:id="rId6"/>
    <p:sldLayoutId id="2147483664" r:id="rId7"/>
    <p:sldLayoutId id="2147483665"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tx1"/>
          </a:solidFill>
          <a:latin typeface="Nunito"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1"/>
          <p:cNvSpPr>
            <a:spLocks noGrp="1"/>
          </p:cNvSpPr>
          <p:nvPr>
            <p:ph type="pic" sz="quarter" idx="13"/>
          </p:nvPr>
        </p:nvSpPr>
        <p:spPr/>
        <p:txBody>
          <a:bodyPr/>
          <a:lstStyle/>
          <a:p>
            <a:endParaRPr lang="es-CO"/>
          </a:p>
        </p:txBody>
      </p:sp>
      <p:pic>
        <p:nvPicPr>
          <p:cNvPr id="9" name="Imagen 8">
            <a:extLst>
              <a:ext uri="{FF2B5EF4-FFF2-40B4-BE49-F238E27FC236}">
                <a16:creationId xmlns:a16="http://schemas.microsoft.com/office/drawing/2014/main" id="{CF4A49C2-F044-383B-1E15-A04281AA08C7}"/>
              </a:ext>
            </a:extLst>
          </p:cNvPr>
          <p:cNvPicPr>
            <a:picLocks noChangeAspect="1"/>
          </p:cNvPicPr>
          <p:nvPr/>
        </p:nvPicPr>
        <p:blipFill rotWithShape="1">
          <a:blip r:embed="rId2"/>
          <a:srcRect t="9197" b="9197"/>
          <a:stretch/>
        </p:blipFill>
        <p:spPr>
          <a:xfrm>
            <a:off x="0" y="367216"/>
            <a:ext cx="11058259" cy="6050676"/>
          </a:xfrm>
          <a:prstGeom prst="rect">
            <a:avLst/>
          </a:prstGeom>
        </p:spPr>
      </p:pic>
      <p:sp>
        <p:nvSpPr>
          <p:cNvPr id="12" name="Rectángulo 11">
            <a:extLst>
              <a:ext uri="{FF2B5EF4-FFF2-40B4-BE49-F238E27FC236}">
                <a16:creationId xmlns:a16="http://schemas.microsoft.com/office/drawing/2014/main" id="{A4F902B5-52AE-22C3-B51B-D41ADA57E441}"/>
              </a:ext>
            </a:extLst>
          </p:cNvPr>
          <p:cNvSpPr/>
          <p:nvPr/>
        </p:nvSpPr>
        <p:spPr>
          <a:xfrm>
            <a:off x="-2" y="4657200"/>
            <a:ext cx="5413831" cy="1159159"/>
          </a:xfrm>
          <a:prstGeom prst="rect">
            <a:avLst/>
          </a:prstGeom>
          <a:solidFill>
            <a:schemeClr val="bg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CuadroTexto 13">
            <a:extLst>
              <a:ext uri="{FF2B5EF4-FFF2-40B4-BE49-F238E27FC236}">
                <a16:creationId xmlns:a16="http://schemas.microsoft.com/office/drawing/2014/main" id="{DBD18A3E-BE2C-C4E8-2238-E739B252BA07}"/>
              </a:ext>
            </a:extLst>
          </p:cNvPr>
          <p:cNvSpPr txBox="1"/>
          <p:nvPr/>
        </p:nvSpPr>
        <p:spPr>
          <a:xfrm rot="5400000">
            <a:off x="10702659" y="5851074"/>
            <a:ext cx="1077488" cy="366288"/>
          </a:xfrm>
          <a:prstGeom prst="rect">
            <a:avLst/>
          </a:prstGeom>
          <a:noFill/>
        </p:spPr>
        <p:txBody>
          <a:bodyPr wrap="square" rtlCol="0">
            <a:spAutoFit/>
          </a:bodyPr>
          <a:lstStyle/>
          <a:p>
            <a:r>
              <a:rPr lang="es-CO" spc="600">
                <a:latin typeface="Nunito" pitchFamily="2" charset="77"/>
              </a:rPr>
              <a:t>2024</a:t>
            </a:r>
          </a:p>
        </p:txBody>
      </p:sp>
      <p:sp>
        <p:nvSpPr>
          <p:cNvPr id="6" name="TextBox 18">
            <a:extLst>
              <a:ext uri="{FF2B5EF4-FFF2-40B4-BE49-F238E27FC236}">
                <a16:creationId xmlns:a16="http://schemas.microsoft.com/office/drawing/2014/main" id="{02D3A23A-210A-354E-8333-8E07368939AC}"/>
              </a:ext>
            </a:extLst>
          </p:cNvPr>
          <p:cNvSpPr txBox="1"/>
          <p:nvPr/>
        </p:nvSpPr>
        <p:spPr>
          <a:xfrm>
            <a:off x="309086" y="891802"/>
            <a:ext cx="7837047" cy="1569660"/>
          </a:xfrm>
          <a:prstGeom prst="rect">
            <a:avLst/>
          </a:prstGeom>
          <a:noFill/>
        </p:spPr>
        <p:txBody>
          <a:bodyPr wrap="square" lIns="91440" tIns="45720" rIns="91440" bIns="45720" rtlCol="0" anchor="t">
            <a:spAutoFit/>
          </a:bodyPr>
          <a:lstStyle/>
          <a:p>
            <a:pPr defTabSz="914400">
              <a:defRPr/>
            </a:pPr>
            <a:r>
              <a:rPr lang="es-ES" sz="4800" b="1">
                <a:solidFill>
                  <a:prstClr val="white"/>
                </a:solidFill>
                <a:latin typeface="Nunito Sans 10pt Black"/>
                <a:ea typeface="Verdana"/>
              </a:rPr>
              <a:t>Comité de Conciliación</a:t>
            </a:r>
            <a:endParaRPr lang="es-ES" sz="4800" b="1">
              <a:solidFill>
                <a:prstClr val="white"/>
              </a:solidFill>
              <a:latin typeface="Nunito Sans 10pt Black" pitchFamily="2" charset="0"/>
              <a:ea typeface="Verdana" panose="020B0604030504040204" pitchFamily="34" charset="0"/>
            </a:endParaRPr>
          </a:p>
          <a:p>
            <a:pPr defTabSz="914400">
              <a:defRPr/>
            </a:pPr>
            <a:endParaRPr lang="es-ES" sz="4800" b="1">
              <a:solidFill>
                <a:prstClr val="white"/>
              </a:solidFill>
              <a:latin typeface="Nunito Sans 10pt Black" pitchFamily="2" charset="0"/>
              <a:ea typeface="Verdana" panose="020B0604030504040204" pitchFamily="34" charset="0"/>
            </a:endParaRPr>
          </a:p>
        </p:txBody>
      </p:sp>
      <p:sp>
        <p:nvSpPr>
          <p:cNvPr id="7" name="TextBox 29">
            <a:extLst>
              <a:ext uri="{FF2B5EF4-FFF2-40B4-BE49-F238E27FC236}">
                <a16:creationId xmlns:a16="http://schemas.microsoft.com/office/drawing/2014/main" id="{42AB67B7-5189-5F4E-B7B3-7B6063C077DB}"/>
              </a:ext>
            </a:extLst>
          </p:cNvPr>
          <p:cNvSpPr txBox="1"/>
          <p:nvPr/>
        </p:nvSpPr>
        <p:spPr>
          <a:xfrm>
            <a:off x="312221" y="4654295"/>
            <a:ext cx="5657318" cy="523220"/>
          </a:xfrm>
          <a:prstGeom prst="rect">
            <a:avLst/>
          </a:prstGeom>
          <a:noFill/>
        </p:spPr>
        <p:txBody>
          <a:bodyPr wrap="none" lIns="91440" tIns="45720" rIns="91440" bIns="45720" rtlCol="0" anchor="t">
            <a:spAutoFit/>
          </a:bodyPr>
          <a:lstStyle/>
          <a:p>
            <a:pPr defTabSz="914400">
              <a:defRPr/>
            </a:pPr>
            <a:r>
              <a:rPr kumimoji="0" lang="en-CO" sz="2800" b="1" i="0" u="none" strike="noStrike" kern="1200" cap="none" normalizeH="0" baseline="0" noProof="0" dirty="0">
                <a:ln>
                  <a:noFill/>
                </a:ln>
                <a:solidFill>
                  <a:prstClr val="white"/>
                </a:solidFill>
                <a:effectLst/>
                <a:uLnTx/>
                <a:uFillTx/>
                <a:latin typeface="Nunito"/>
                <a:ea typeface="Verdana"/>
              </a:rPr>
              <a:t>S</a:t>
            </a:r>
            <a:r>
              <a:rPr lang="es-ES" sz="2800" b="1" dirty="0" err="1">
                <a:solidFill>
                  <a:prstClr val="white"/>
                </a:solidFill>
                <a:latin typeface="Nunito"/>
                <a:ea typeface="Verdana"/>
              </a:rPr>
              <a:t>esión</a:t>
            </a:r>
            <a:r>
              <a:rPr lang="es-ES" sz="2800" b="1" dirty="0">
                <a:solidFill>
                  <a:prstClr val="white"/>
                </a:solidFill>
                <a:latin typeface="Nunito"/>
                <a:ea typeface="Verdana"/>
              </a:rPr>
              <a:t> Extraordinaria No. 175     </a:t>
            </a:r>
            <a:endParaRPr kumimoji="0" lang="en-CO" sz="2800" b="1" i="0" u="none" strike="noStrike" kern="1200" cap="none" normalizeH="0" baseline="0" noProof="0" dirty="0">
              <a:ln>
                <a:noFill/>
              </a:ln>
              <a:solidFill>
                <a:prstClr val="white"/>
              </a:solidFill>
              <a:effectLst/>
              <a:uLnTx/>
              <a:uFillTx/>
              <a:latin typeface="Nunito" panose="020B0604020202020204" charset="0"/>
              <a:ea typeface="Verdana" panose="020B0604030504040204" pitchFamily="34" charset="0"/>
            </a:endParaRPr>
          </a:p>
        </p:txBody>
      </p:sp>
      <p:sp>
        <p:nvSpPr>
          <p:cNvPr id="8" name="TextBox 29">
            <a:extLst>
              <a:ext uri="{FF2B5EF4-FFF2-40B4-BE49-F238E27FC236}">
                <a16:creationId xmlns:a16="http://schemas.microsoft.com/office/drawing/2014/main" id="{18B1E389-3C7A-4B7F-7CB0-2D0F1C7D332C}"/>
              </a:ext>
            </a:extLst>
          </p:cNvPr>
          <p:cNvSpPr txBox="1"/>
          <p:nvPr/>
        </p:nvSpPr>
        <p:spPr>
          <a:xfrm>
            <a:off x="460904" y="5285003"/>
            <a:ext cx="3366627" cy="400110"/>
          </a:xfrm>
          <a:prstGeom prst="rect">
            <a:avLst/>
          </a:prstGeom>
          <a:noFill/>
        </p:spPr>
        <p:txBody>
          <a:bodyPr wrap="none" lIns="91440" tIns="45720" rIns="91440" bIns="45720" rtlCol="0" anchor="t">
            <a:spAutoFit/>
          </a:bodyPr>
          <a:lstStyle/>
          <a:p>
            <a:pPr defTabSz="914400">
              <a:defRPr/>
            </a:pPr>
            <a:r>
              <a:rPr lang="es-ES" sz="2000" spc="600" dirty="0">
                <a:solidFill>
                  <a:prstClr val="white"/>
                </a:solidFill>
                <a:latin typeface="Nunito"/>
                <a:ea typeface="Verdana"/>
              </a:rPr>
              <a:t>18 de Diciembre </a:t>
            </a:r>
            <a:endParaRPr lang="es-ES" dirty="0"/>
          </a:p>
        </p:txBody>
      </p:sp>
    </p:spTree>
    <p:extLst>
      <p:ext uri="{BB962C8B-B14F-4D97-AF65-F5344CB8AC3E}">
        <p14:creationId xmlns:p14="http://schemas.microsoft.com/office/powerpoint/2010/main" val="2800271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C15D-0880-91EF-7FC1-CC746C29D2A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02FE095-F360-346F-7BD9-1EB2EB3CB375}"/>
              </a:ext>
            </a:extLst>
          </p:cNvPr>
          <p:cNvSpPr>
            <a:spLocks noGrp="1"/>
          </p:cNvSpPr>
          <p:nvPr>
            <p:ph type="title"/>
          </p:nvPr>
        </p:nvSpPr>
        <p:spPr>
          <a:xfrm>
            <a:off x="985971" y="1029874"/>
            <a:ext cx="10220057" cy="469900"/>
          </a:xfrm>
        </p:spPr>
        <p:txBody>
          <a:bodyPr>
            <a:normAutofit fontScale="90000"/>
          </a:bodyPr>
          <a:lstStyle/>
          <a:p>
            <a:br>
              <a:rPr lang="es-ES" dirty="0">
                <a:latin typeface="Nunito"/>
              </a:rPr>
            </a:br>
            <a:r>
              <a:rPr lang="es-ES" sz="2000" b="1" dirty="0">
                <a:latin typeface="Nunito"/>
              </a:rPr>
              <a:t>Proceso Judicial</a:t>
            </a:r>
            <a:br>
              <a:rPr lang="es-ES" sz="2000" dirty="0">
                <a:latin typeface="Nunito"/>
              </a:rPr>
            </a:br>
            <a:r>
              <a:rPr lang="es-ES" sz="2000" dirty="0">
                <a:latin typeface="Nunito"/>
              </a:rPr>
              <a:t>Radicado: 25000234100020230063800 </a:t>
            </a:r>
            <a:br>
              <a:rPr lang="es-ES" sz="2000" dirty="0">
                <a:latin typeface="Nunito"/>
              </a:rPr>
            </a:br>
            <a:r>
              <a:rPr lang="es-ES" sz="2000" dirty="0">
                <a:latin typeface="Nunito"/>
              </a:rPr>
              <a:t>Despacho: Tribunal Administrativo de Cundinamarca</a:t>
            </a:r>
            <a:br>
              <a:rPr lang="es-ES" sz="2000" dirty="0">
                <a:latin typeface="Nunito"/>
              </a:rPr>
            </a:br>
            <a:r>
              <a:rPr lang="es-ES" sz="2000" dirty="0">
                <a:latin typeface="Nunito"/>
              </a:rPr>
              <a:t>Demandante: ADRES</a:t>
            </a:r>
            <a:br>
              <a:rPr lang="es-ES" sz="2000" dirty="0">
                <a:latin typeface="Nunito"/>
              </a:rPr>
            </a:br>
            <a:r>
              <a:rPr lang="es-ES" sz="2000" dirty="0">
                <a:latin typeface="Nunito"/>
              </a:rPr>
              <a:t>Demandados: Superintendencia Nacional de Salud </a:t>
            </a:r>
            <a:br>
              <a:rPr lang="es-ES" sz="2000" dirty="0">
                <a:latin typeface="Nunito"/>
              </a:rPr>
            </a:br>
            <a:r>
              <a:rPr lang="es-ES" sz="2000" dirty="0">
                <a:latin typeface="Nunito"/>
              </a:rPr>
              <a:t>                         Coomeva EPS liquidada</a:t>
            </a:r>
            <a:br>
              <a:rPr lang="es-ES" dirty="0">
                <a:latin typeface="Nunito"/>
              </a:rPr>
            </a:br>
            <a:br>
              <a:rPr lang="es-ES" dirty="0">
                <a:latin typeface="Nunito"/>
              </a:rPr>
            </a:br>
            <a:endParaRPr lang="es-ES" dirty="0"/>
          </a:p>
        </p:txBody>
      </p:sp>
      <p:sp>
        <p:nvSpPr>
          <p:cNvPr id="3" name="CuadroTexto 2">
            <a:extLst>
              <a:ext uri="{FF2B5EF4-FFF2-40B4-BE49-F238E27FC236}">
                <a16:creationId xmlns:a16="http://schemas.microsoft.com/office/drawing/2014/main" id="{188EFE99-7465-38A2-A601-C5ACDC6FE13C}"/>
              </a:ext>
            </a:extLst>
          </p:cNvPr>
          <p:cNvSpPr txBox="1"/>
          <p:nvPr/>
        </p:nvSpPr>
        <p:spPr>
          <a:xfrm>
            <a:off x="637756" y="1810464"/>
            <a:ext cx="10701320" cy="5047536"/>
          </a:xfrm>
          <a:prstGeom prst="rect">
            <a:avLst/>
          </a:prstGeom>
          <a:noFill/>
        </p:spPr>
        <p:txBody>
          <a:bodyPr wrap="square" rtlCol="0">
            <a:spAutoFit/>
          </a:bodyPr>
          <a:lstStyle/>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MX" sz="14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a:p>
            <a:pPr marL="457200" marR="0" lvl="1" indent="0" algn="just" defTabSz="457200" rtl="0" eaLnBrk="1" fontAlgn="auto" latinLnBrk="0" hangingPunct="1">
              <a:lnSpc>
                <a:spcPct val="100000"/>
              </a:lnSpc>
              <a:spcBef>
                <a:spcPts val="0"/>
              </a:spcBef>
              <a:spcAft>
                <a:spcPts val="0"/>
              </a:spcAft>
              <a:buClrTx/>
              <a:buSzTx/>
              <a:buFontTx/>
              <a:buNone/>
              <a:tabLst/>
              <a:defRPr/>
            </a:pPr>
            <a:r>
              <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OBJETO DE LA DEMANDA:</a:t>
            </a: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lphaLcParenR"/>
              <a:tabLst/>
              <a:defRPr/>
            </a:pPr>
            <a:r>
              <a:rPr kumimoji="0" lang="es-CO"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Apertura del Proceso de Liquidación</a:t>
            </a:r>
          </a:p>
          <a:p>
            <a:pPr marR="0" lvl="1" algn="just" defTabSz="457200" rtl="0" eaLnBrk="1" fontAlgn="auto" latinLnBrk="0" hangingPunct="1">
              <a:lnSpc>
                <a:spcPct val="100000"/>
              </a:lnSpc>
              <a:spcBef>
                <a:spcPts val="0"/>
              </a:spcBef>
              <a:spcAft>
                <a:spcPts val="0"/>
              </a:spcAft>
              <a:buClrTx/>
              <a:buSzTx/>
              <a:tabLst/>
              <a:defRPr/>
            </a:pPr>
            <a:endParaRPr kumimoji="0" lang="es-CO" sz="1100" b="0" i="0" u="none" strike="noStrike" kern="1200" cap="none" spc="0" normalizeH="0" baseline="0" noProof="0" dirty="0">
              <a:ln>
                <a:noFill/>
              </a:ln>
              <a:solidFill>
                <a:srgbClr val="000000"/>
              </a:solidFill>
              <a:effectLst/>
              <a:uLnTx/>
              <a:uFillTx/>
              <a:latin typeface="Nunito" pitchFamily="2" charset="0"/>
              <a:ea typeface="+mn-ea"/>
              <a:cs typeface="+mn-cs"/>
            </a:endParaRPr>
          </a:p>
          <a:p>
            <a:pPr marL="536575" marR="0" lvl="0" indent="-176213" algn="just" defTabSz="457200" rtl="0" eaLnBrk="1" fontAlgn="auto" latinLnBrk="0" hangingPunct="1">
              <a:lnSpc>
                <a:spcPct val="100000"/>
              </a:lnSpc>
              <a:spcBef>
                <a:spcPts val="0"/>
              </a:spcBef>
              <a:spcAft>
                <a:spcPts val="0"/>
              </a:spcAft>
              <a:buClrTx/>
              <a:buSzTx/>
              <a:buFontTx/>
              <a:buAutoNum type="romanLcParenR"/>
              <a:tabLst/>
              <a:defRPr/>
            </a:pPr>
            <a:r>
              <a:rPr kumimoji="0" lang="es-MX" sz="1100" b="0" i="0" u="none" strike="noStrike" kern="1200" cap="none" spc="0" normalizeH="0" baseline="0" noProof="0" dirty="0">
                <a:ln>
                  <a:noFill/>
                </a:ln>
                <a:solidFill>
                  <a:srgbClr val="445E5E"/>
                </a:solidFill>
                <a:effectLst/>
                <a:uLnTx/>
                <a:uFillTx/>
                <a:latin typeface="Nunito" pitchFamily="2" charset="0"/>
                <a:ea typeface="+mn-ea"/>
                <a:cs typeface="+mn-cs"/>
              </a:rPr>
              <a:t>La Superintendencia</a:t>
            </a:r>
            <a:r>
              <a:rPr lang="es-MX" sz="1100" dirty="0">
                <a:solidFill>
                  <a:srgbClr val="445E5E"/>
                </a:solidFill>
                <a:latin typeface="Nunito" pitchFamily="2" charset="0"/>
              </a:rPr>
              <a:t>a Nacional de Salud </a:t>
            </a: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expidió la Resolución No. 2022320000000189-6 de 25 de enero de 2022, por la cual ordenó la toma en posesión inmediata de los bienes, haberes, negocios y la intervención forzosa administrativa para liquidar a COOMEVA E.P.S S.A. EN LIQUIDACIÓN.</a:t>
            </a:r>
          </a:p>
          <a:p>
            <a:pPr marL="536575" marR="0" lvl="0" indent="-176213" algn="just" defTabSz="457200" rtl="0" eaLnBrk="1" fontAlgn="auto" latinLnBrk="0" hangingPunct="1">
              <a:lnSpc>
                <a:spcPct val="100000"/>
              </a:lnSpc>
              <a:spcBef>
                <a:spcPts val="0"/>
              </a:spcBef>
              <a:spcAft>
                <a:spcPts val="0"/>
              </a:spcAft>
              <a:buClrTx/>
              <a:buSzTx/>
              <a:buFontTx/>
              <a:buAutoNum type="romanLcParenR"/>
              <a:tabLst/>
              <a:defRPr/>
            </a:pPr>
            <a:r>
              <a:rPr lang="es-MX" sz="1100" dirty="0">
                <a:solidFill>
                  <a:srgbClr val="445E5E"/>
                </a:solidFill>
                <a:latin typeface="Nunito" pitchFamily="2" charset="0"/>
              </a:rPr>
              <a:t>Se designó como agente liquidador al Dr. Felipe Negret Mosquera.</a:t>
            </a:r>
          </a:p>
          <a:p>
            <a:pPr marL="536575" marR="0" lvl="0" indent="-176213" algn="just" defTabSz="457200" rtl="0" eaLnBrk="1" fontAlgn="auto" latinLnBrk="0" hangingPunct="1">
              <a:lnSpc>
                <a:spcPct val="100000"/>
              </a:lnSpc>
              <a:spcBef>
                <a:spcPts val="0"/>
              </a:spcBef>
              <a:spcAft>
                <a:spcPts val="0"/>
              </a:spcAft>
              <a:buClrTx/>
              <a:buSzTx/>
              <a:buFontTx/>
              <a:buAutoNum type="romanLcParenR"/>
              <a:tabLst/>
              <a:defRPr/>
            </a:pPr>
            <a:r>
              <a:rPr lang="es-ES" sz="1100" dirty="0">
                <a:solidFill>
                  <a:srgbClr val="445E5E"/>
                </a:solidFill>
                <a:latin typeface="Nunito" pitchFamily="2" charset="0"/>
              </a:rPr>
              <a:t>La ADRES presentó al proceso de liquidación la reclamación No. 10244 por un valor de $100.642.880.791. </a:t>
            </a:r>
            <a:endParaRPr lang="es-MX" sz="1100" dirty="0">
              <a:solidFill>
                <a:srgbClr val="445E5E"/>
              </a:solidFill>
              <a:latin typeface="Nunito" pitchFamily="2" charset="0"/>
            </a:endParaRPr>
          </a:p>
          <a:p>
            <a:pPr marL="360362" marR="0" lvl="0" algn="just" defTabSz="457200" rtl="0" eaLnBrk="1" fontAlgn="auto" latinLnBrk="0" hangingPunct="1">
              <a:lnSpc>
                <a:spcPct val="100000"/>
              </a:lnSpc>
              <a:spcBef>
                <a:spcPts val="0"/>
              </a:spcBef>
              <a:spcAft>
                <a:spcPts val="0"/>
              </a:spcAft>
              <a:buClrTx/>
              <a:buSzTx/>
              <a:tabLst/>
              <a:defRPr/>
            </a:pPr>
            <a:endParaRPr kumimoji="0" lang="es-MX" sz="1100" b="0" i="0" u="none" strike="noStrike" kern="1200" cap="none" spc="0" normalizeH="0" baseline="0" noProof="0" dirty="0">
              <a:ln>
                <a:noFill/>
              </a:ln>
              <a:solidFill>
                <a:srgbClr val="000000"/>
              </a:solidFill>
              <a:effectLst/>
              <a:uLnTx/>
              <a:uFillTx/>
              <a:latin typeface="Nunito" pitchFamily="2" charset="0"/>
              <a:ea typeface="+mn-ea"/>
              <a:cs typeface="+mn-cs"/>
            </a:endParaRPr>
          </a:p>
          <a:p>
            <a:pPr marL="800100" marR="0" lvl="1" indent="-342900" algn="just" defTabSz="457200" rtl="0" eaLnBrk="1" fontAlgn="auto" latinLnBrk="0" hangingPunct="1">
              <a:lnSpc>
                <a:spcPct val="100000"/>
              </a:lnSpc>
              <a:spcBef>
                <a:spcPts val="0"/>
              </a:spcBef>
              <a:spcAft>
                <a:spcPts val="0"/>
              </a:spcAft>
              <a:buClrTx/>
              <a:buSzTx/>
              <a:buFontTx/>
              <a:buAutoNum type="alphaLcParenR" startAt="2"/>
              <a:tabLst/>
              <a:defRPr/>
            </a:pPr>
            <a:r>
              <a:rPr lang="es-MX" sz="1100" b="1" dirty="0">
                <a:solidFill>
                  <a:srgbClr val="00B9BD">
                    <a:lumMod val="75000"/>
                  </a:srgbClr>
                </a:solidFill>
                <a:latin typeface="Nunito" pitchFamily="2" charset="0"/>
                <a:ea typeface="Arial" panose="020B0604020202020204" pitchFamily="34" charset="0"/>
                <a:cs typeface="Arial" panose="020B0604020202020204" pitchFamily="34" charset="0"/>
              </a:rPr>
              <a:t>Trámite </a:t>
            </a:r>
            <a:r>
              <a:rPr lang="es-MX" sz="1100" b="1" dirty="0" err="1">
                <a:solidFill>
                  <a:srgbClr val="00B9BD">
                    <a:lumMod val="75000"/>
                  </a:srgbClr>
                </a:solidFill>
                <a:latin typeface="Nunito" pitchFamily="2" charset="0"/>
                <a:ea typeface="Arial" panose="020B0604020202020204" pitchFamily="34" charset="0"/>
                <a:cs typeface="Arial" panose="020B0604020202020204" pitchFamily="34" charset="0"/>
              </a:rPr>
              <a:t>Liquidatorio</a:t>
            </a:r>
            <a:endParaRPr lang="es-MX" sz="1100" b="1" dirty="0">
              <a:solidFill>
                <a:srgbClr val="00B9BD">
                  <a:lumMod val="75000"/>
                </a:srgbClr>
              </a:solidFill>
              <a:latin typeface="Nunito" pitchFamily="2" charset="0"/>
              <a:ea typeface="Arial" panose="020B0604020202020204" pitchFamily="34" charset="0"/>
              <a:cs typeface="Arial" panose="020B0604020202020204" pitchFamily="34" charset="0"/>
            </a:endParaRPr>
          </a:p>
          <a:p>
            <a:pPr marR="0" lvl="1" algn="just" defTabSz="457200" rtl="0" eaLnBrk="1" fontAlgn="auto" latinLnBrk="0" hangingPunct="1">
              <a:lnSpc>
                <a:spcPct val="100000"/>
              </a:lnSpc>
              <a:spcBef>
                <a:spcPts val="0"/>
              </a:spcBef>
              <a:spcAft>
                <a:spcPts val="0"/>
              </a:spcAft>
              <a:buClrTx/>
              <a:buSzTx/>
              <a:tabLst/>
              <a:defRPr/>
            </a:pPr>
            <a:endParaRPr kumimoji="0" lang="es-MX" sz="1100" b="0" i="0" u="none" strike="noStrike" kern="1200" cap="none" spc="0" normalizeH="0" baseline="0" noProof="0" dirty="0">
              <a:ln>
                <a:noFill/>
              </a:ln>
              <a:solidFill>
                <a:srgbClr val="000000"/>
              </a:solidFill>
              <a:effectLst/>
              <a:uLnTx/>
              <a:uFillTx/>
              <a:latin typeface="Nunito" pitchFamily="2" charset="0"/>
              <a:ea typeface="Arial" panose="020B0604020202020204" pitchFamily="34" charset="0"/>
              <a:cs typeface="Arial" panose="020B0604020202020204" pitchFamily="34" charset="0"/>
            </a:endParaRPr>
          </a:p>
          <a:p>
            <a:pPr marL="539750" marR="0" lvl="1" indent="-179388" algn="just" defTabSz="457200" rtl="0" eaLnBrk="1" fontAlgn="auto" latinLnBrk="0" hangingPunct="1">
              <a:lnSpc>
                <a:spcPct val="100000"/>
              </a:lnSpc>
              <a:spcBef>
                <a:spcPts val="0"/>
              </a:spcBef>
              <a:spcAft>
                <a:spcPts val="0"/>
              </a:spcAft>
              <a:buClrTx/>
              <a:buSzTx/>
              <a:buFontTx/>
              <a:buAutoNum type="romanLcParenR"/>
              <a:tabLst/>
              <a:defRPr/>
            </a:pPr>
            <a:r>
              <a:rPr lang="es-MX" sz="1100" dirty="0">
                <a:solidFill>
                  <a:srgbClr val="445E5E"/>
                </a:solidFill>
                <a:latin typeface="Nunito" pitchFamily="2" charset="0"/>
              </a:rPr>
              <a:t>El liquidador expidió la </a:t>
            </a:r>
            <a:r>
              <a:rPr lang="es-ES" sz="1100" dirty="0">
                <a:solidFill>
                  <a:srgbClr val="445E5E"/>
                </a:solidFill>
                <a:latin typeface="Nunito" pitchFamily="2" charset="0"/>
              </a:rPr>
              <a:t>Resolución No. A-007549 del 25 de octubre de 2022 </a:t>
            </a:r>
            <a:r>
              <a:rPr lang="es-ES" sz="1100" i="1" dirty="0">
                <a:solidFill>
                  <a:srgbClr val="445E5E"/>
                </a:solidFill>
                <a:latin typeface="Nunito" pitchFamily="2" charset="0"/>
              </a:rPr>
              <a:t>“POR MEDIO DE LA CUAL SE EXCLUYE DE LA MASA UNA ACREENCIA PRESENTADA AL PROCESO LIQUIDATORIO DE COOMEVA EPS SA EN LIQUIDACION”, en dicho acto administrativo</a:t>
            </a:r>
            <a:r>
              <a:rPr lang="es-ES" sz="1100" dirty="0">
                <a:solidFill>
                  <a:srgbClr val="445E5E"/>
                </a:solidFill>
                <a:latin typeface="Nunito" pitchFamily="2" charset="0"/>
              </a:rPr>
              <a:t> se aceptó parcialmente la acreencia presentada por la ADRES por la suma de $67,145,432,230  y el valor rechazado por el monto de $33,497,448,560,99.</a:t>
            </a:r>
          </a:p>
          <a:p>
            <a:pPr marL="539750" marR="0" lvl="1" indent="-179388" algn="just" defTabSz="457200" rtl="0" eaLnBrk="1" fontAlgn="auto" latinLnBrk="0" hangingPunct="1">
              <a:lnSpc>
                <a:spcPct val="100000"/>
              </a:lnSpc>
              <a:spcBef>
                <a:spcPts val="0"/>
              </a:spcBef>
              <a:spcAft>
                <a:spcPts val="0"/>
              </a:spcAft>
              <a:buClrTx/>
              <a:buSzTx/>
              <a:buFontTx/>
              <a:buAutoNum type="romanLcParenR"/>
              <a:tabLst/>
              <a:defRPr/>
            </a:pPr>
            <a:r>
              <a:rPr kumimoji="0" lang="es-MX" sz="1100" b="0" i="0" u="none" strike="noStrike" kern="1200" cap="none" spc="0" normalizeH="0" baseline="0" noProof="0" dirty="0">
                <a:ln>
                  <a:noFill/>
                </a:ln>
                <a:solidFill>
                  <a:srgbClr val="445E5E"/>
                </a:solidFill>
                <a:effectLst/>
                <a:uLnTx/>
                <a:uFillTx/>
                <a:latin typeface="Nunito" pitchFamily="2" charset="0"/>
                <a:ea typeface="+mn-ea"/>
                <a:cs typeface="+mn-cs"/>
              </a:rPr>
              <a:t>la ADRES interpuso recurso de reposición el 25 de octubre de 2022 contra la resolución, el cual no prosperó, por lo tanto se confirmó la decisión a través de Resolución No. </a:t>
            </a: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A-009593 del 22 de diciembre de 2022, </a:t>
            </a:r>
            <a:endParaRPr kumimoji="0" lang="es-MX" sz="1100" b="1" i="0" u="none" strike="noStrike" kern="1200" cap="none" spc="0" normalizeH="0" baseline="0" noProof="0" dirty="0">
              <a:ln>
                <a:noFill/>
              </a:ln>
              <a:solidFill>
                <a:srgbClr val="445E5E"/>
              </a:solidFill>
              <a:effectLst/>
              <a:uLnTx/>
              <a:uFillTx/>
              <a:latin typeface="Nunito" pitchFamily="2" charset="0"/>
              <a:ea typeface="+mn-ea"/>
              <a:cs typeface="+mn-cs"/>
            </a:endParaRPr>
          </a:p>
          <a:p>
            <a:pPr marL="360362" marR="0" lvl="1" indent="0" algn="just" defTabSz="457200" rtl="0" eaLnBrk="1" fontAlgn="auto" latinLnBrk="0" hangingPunct="1">
              <a:lnSpc>
                <a:spcPct val="100000"/>
              </a:lnSpc>
              <a:spcBef>
                <a:spcPts val="0"/>
              </a:spcBef>
              <a:spcAft>
                <a:spcPts val="0"/>
              </a:spcAft>
              <a:buClrTx/>
              <a:buSzTx/>
              <a:buFontTx/>
              <a:buNone/>
              <a:tabLst/>
              <a:defRPr/>
            </a:pPr>
            <a:endParaRPr kumimoji="0" lang="es-MX" sz="1100" b="0" i="0" u="none" strike="noStrike" kern="1200" cap="none" spc="0" normalizeH="0" baseline="0" noProof="0" dirty="0">
              <a:ln>
                <a:noFill/>
              </a:ln>
              <a:solidFill>
                <a:srgbClr val="000000"/>
              </a:solidFill>
              <a:effectLst/>
              <a:uLnTx/>
              <a:uFillTx/>
              <a:latin typeface="Nunito" pitchFamily="2" charset="0"/>
              <a:ea typeface="+mn-ea"/>
              <a:cs typeface="+mn-cs"/>
            </a:endParaRPr>
          </a:p>
          <a:p>
            <a:pPr marL="800100" marR="0" lvl="1" indent="-342900" algn="just" defTabSz="457200" rtl="0" eaLnBrk="1" fontAlgn="auto" latinLnBrk="0" hangingPunct="1">
              <a:lnSpc>
                <a:spcPct val="100000"/>
              </a:lnSpc>
              <a:spcBef>
                <a:spcPts val="0"/>
              </a:spcBef>
              <a:spcAft>
                <a:spcPts val="0"/>
              </a:spcAft>
              <a:buClrTx/>
              <a:buSzTx/>
              <a:buFont typeface="+mj-lt"/>
              <a:buAutoNum type="alphaLcParenR" startAt="3"/>
              <a:tabLst/>
              <a:defRPr/>
            </a:pPr>
            <a:r>
              <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Obligaciones Pendientes por parte de COOMEVA EPS LIQUIDADA con la ADRES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MX" sz="1100" b="0" i="0" u="none" strike="noStrike" kern="1200" cap="none" spc="0" normalizeH="0" baseline="0" noProof="0" dirty="0">
              <a:ln>
                <a:noFill/>
              </a:ln>
              <a:solidFill>
                <a:srgbClr val="000000"/>
              </a:solidFill>
              <a:effectLst/>
              <a:uLnTx/>
              <a:uFillTx/>
              <a:latin typeface="Nunito" pitchFamily="2" charset="0"/>
              <a:ea typeface="+mn-ea"/>
              <a:cs typeface="+mn-cs"/>
            </a:endParaRP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$11.946.194.730,86 por concepto de Reintegro de recursos del aseguramiento (DOP). </a:t>
            </a: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endPar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endParaRP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$10.738.271.542,60 por concepto de revisión recobros pagados a la EPS. </a:t>
            </a: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endPar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endParaRP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$89.109.544.282,03 por concepto de Giro Previo + Costos de Auditoría. </a:t>
            </a: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endPar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endParaRP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$4.741.679.247,14 por concepto de Giro Previo + Costos de Auditoría. </a:t>
            </a: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endParaRPr kumimoji="0" lang="es-MX" sz="1100" b="0" i="0" u="none" strike="noStrike" kern="1200" cap="none" spc="0" normalizeH="0" baseline="0" noProof="0" dirty="0">
              <a:ln>
                <a:noFill/>
              </a:ln>
              <a:solidFill>
                <a:srgbClr val="445E5E"/>
              </a:solidFill>
              <a:effectLst/>
              <a:uLnTx/>
              <a:uFillTx/>
              <a:latin typeface="Nunito" pitchFamily="2" charset="0"/>
              <a:ea typeface="+mn-ea"/>
              <a:cs typeface="+mn-cs"/>
            </a:endParaRPr>
          </a:p>
        </p:txBody>
      </p:sp>
    </p:spTree>
    <p:extLst>
      <p:ext uri="{BB962C8B-B14F-4D97-AF65-F5344CB8AC3E}">
        <p14:creationId xmlns:p14="http://schemas.microsoft.com/office/powerpoint/2010/main" val="3015530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DDE6E-0557-585D-4663-A33789C9DA2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32C7C14-FCC2-A638-2488-9735776FDF18}"/>
              </a:ext>
            </a:extLst>
          </p:cNvPr>
          <p:cNvSpPr>
            <a:spLocks noGrp="1"/>
          </p:cNvSpPr>
          <p:nvPr>
            <p:ph type="title"/>
          </p:nvPr>
        </p:nvSpPr>
        <p:spPr/>
        <p:txBody>
          <a:bodyPr>
            <a:normAutofit fontScale="90000"/>
          </a:bodyPr>
          <a:lstStyle/>
          <a:p>
            <a:r>
              <a:rPr lang="es-ES" b="1" dirty="0">
                <a:latin typeface="Nunito"/>
              </a:rPr>
              <a:t>Principales Movimientos Procesales</a:t>
            </a:r>
            <a:endParaRPr lang="es-ES" b="1" dirty="0"/>
          </a:p>
        </p:txBody>
      </p:sp>
      <p:sp>
        <p:nvSpPr>
          <p:cNvPr id="3" name="CuadroTexto 2">
            <a:extLst>
              <a:ext uri="{FF2B5EF4-FFF2-40B4-BE49-F238E27FC236}">
                <a16:creationId xmlns:a16="http://schemas.microsoft.com/office/drawing/2014/main" id="{98B1EB0C-90C1-9ED9-4C31-231A728175D2}"/>
              </a:ext>
            </a:extLst>
          </p:cNvPr>
          <p:cNvSpPr txBox="1"/>
          <p:nvPr/>
        </p:nvSpPr>
        <p:spPr>
          <a:xfrm>
            <a:off x="414060" y="1136865"/>
            <a:ext cx="11068334" cy="4401205"/>
          </a:xfrm>
          <a:prstGeom prst="rect">
            <a:avLst/>
          </a:prstGeom>
          <a:noFill/>
        </p:spPr>
        <p:txBody>
          <a:bodyPr wrap="square" rtlCol="0">
            <a:spAutoFit/>
          </a:bodyPr>
          <a:lstStyle/>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ES" sz="1600" b="0" i="0" u="none" strike="noStrike" kern="1200" cap="none" spc="0" normalizeH="0" baseline="0" noProof="0" dirty="0">
              <a:ln>
                <a:noFill/>
              </a:ln>
              <a:solidFill>
                <a:srgbClr val="000000"/>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Presentación de demanda: </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12 de mayo de 2023</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Auto inadmite demanda: </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21 de septiembre de 2023</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Subsanación de demanda: </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11 de octubre de 2023</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Auto admite demanda: </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10 de septiembre de 2024</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Recurso de reposición propuesto por Coomeva EPS Liquidada: </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23 de septiembre de 2024</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Contestación de demanda superintendencia nacional de salud: </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31 de octubre de 2024</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Auto resuelve recurso de reposición: </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11 de febrero de 2025 vinculando a </a:t>
            </a:r>
            <a:r>
              <a:rPr kumimoji="0" lang="es-ES" sz="1600" i="0" u="none" strike="noStrike" kern="1200" cap="none" spc="0" normalizeH="0" baseline="0" noProof="0" dirty="0" err="1">
                <a:ln>
                  <a:noFill/>
                </a:ln>
                <a:solidFill>
                  <a:srgbClr val="445E5E"/>
                </a:solidFill>
                <a:effectLst/>
                <a:uLnTx/>
                <a:uFillTx/>
                <a:latin typeface="Nunito" pitchFamily="2" charset="0"/>
                <a:ea typeface="Arial" panose="020B0604020202020204" pitchFamily="34" charset="0"/>
                <a:cs typeface="Arial" panose="020B0604020202020204" pitchFamily="34" charset="0"/>
              </a:rPr>
              <a:t>Racil</a:t>
            </a:r>
            <a:r>
              <a:rPr kumimoji="0" lang="es-ES" sz="160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 Asesorías S.A.S., como parte demandada en el proceso.</a:t>
            </a:r>
          </a:p>
          <a:p>
            <a:pPr marR="0" lvl="1" algn="just" defTabSz="457200" rtl="0" eaLnBrk="1" fontAlgn="auto" latinLnBrk="0" hangingPunct="1">
              <a:lnSpc>
                <a:spcPct val="100000"/>
              </a:lnSpc>
              <a:spcBef>
                <a:spcPts val="0"/>
              </a:spcBef>
              <a:spcAft>
                <a:spcPts val="0"/>
              </a:spcAft>
              <a:buClrTx/>
              <a:buSzTx/>
              <a:tabLst/>
              <a:defRPr/>
            </a:pPr>
            <a:endParaRPr kumimoji="0" lang="es-ES" sz="12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37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2910C-F133-7385-9356-5C8A2E14514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B665A0C-8B30-A7CE-335A-B5CF7D1BD5E9}"/>
              </a:ext>
            </a:extLst>
          </p:cNvPr>
          <p:cNvSpPr>
            <a:spLocks noGrp="1"/>
          </p:cNvSpPr>
          <p:nvPr>
            <p:ph type="title"/>
          </p:nvPr>
        </p:nvSpPr>
        <p:spPr/>
        <p:txBody>
          <a:bodyPr>
            <a:normAutofit fontScale="90000"/>
          </a:bodyPr>
          <a:lstStyle/>
          <a:p>
            <a:r>
              <a:rPr lang="es-CO" b="1" dirty="0"/>
              <a:t>PROBLEMA JURÍDICO</a:t>
            </a:r>
          </a:p>
        </p:txBody>
      </p:sp>
      <p:sp>
        <p:nvSpPr>
          <p:cNvPr id="3" name="Marcador de contenido 2">
            <a:extLst>
              <a:ext uri="{FF2B5EF4-FFF2-40B4-BE49-F238E27FC236}">
                <a16:creationId xmlns:a16="http://schemas.microsoft.com/office/drawing/2014/main" id="{C2B8F643-A3FA-5759-9E78-76153CD389F5}"/>
              </a:ext>
            </a:extLst>
          </p:cNvPr>
          <p:cNvSpPr>
            <a:spLocks noGrp="1"/>
          </p:cNvSpPr>
          <p:nvPr>
            <p:ph idx="1"/>
          </p:nvPr>
        </p:nvSpPr>
        <p:spPr>
          <a:xfrm>
            <a:off x="838198" y="1343025"/>
            <a:ext cx="10220058" cy="4351338"/>
          </a:xfrm>
        </p:spPr>
        <p:txBody>
          <a:bodyPr>
            <a:normAutofit fontScale="92500" lnSpcReduction="10000"/>
          </a:bodyPr>
          <a:lstStyle/>
          <a:p>
            <a:pPr marL="0" indent="0" algn="just">
              <a:lnSpc>
                <a:spcPct val="120000"/>
              </a:lnSpc>
              <a:buNone/>
            </a:pPr>
            <a:r>
              <a:rPr lang="es-ES" sz="2800" dirty="0">
                <a:effectLst/>
                <a:latin typeface="Nunito" pitchFamily="2" charset="0"/>
                <a:ea typeface="Arial" panose="020B0604020202020204" pitchFamily="34" charset="0"/>
                <a:cs typeface="Arial" panose="020B0604020202020204" pitchFamily="34" charset="0"/>
              </a:rPr>
              <a:t>¿</a:t>
            </a:r>
            <a:r>
              <a:rPr lang="es-ES" sz="2300" dirty="0">
                <a:effectLst/>
                <a:latin typeface="Nunito" pitchFamily="2" charset="0"/>
                <a:ea typeface="Arial" panose="020B0604020202020204" pitchFamily="34" charset="0"/>
                <a:cs typeface="Arial" panose="020B0604020202020204" pitchFamily="34" charset="0"/>
              </a:rPr>
              <a:t>Es procedente la mediación entre la demandante, Administradora de los Recursos del Sistema General de Seguridad Social en Salud (ADRES), y la demandada, Superintendencia Nacional de Salud, en razón a que esa entidad no aplicó ni agotó el procedimiento descrito en el artículo 12 de la Ley 1797 de 2016 y la Resolución 574 de 2017 y aunado a ello incurrió en la omisión en el deber de control y seguimiento de las actuaciones desplegadas por el Agente Especial Liquidador y frente a los actos administrativos objeto de la demand</a:t>
            </a:r>
            <a:r>
              <a:rPr lang="es-ES" sz="2300" dirty="0">
                <a:latin typeface="Nunito" pitchFamily="2" charset="0"/>
                <a:ea typeface="Arial" panose="020B0604020202020204" pitchFamily="34" charset="0"/>
                <a:cs typeface="Arial" panose="020B0604020202020204" pitchFamily="34" charset="0"/>
              </a:rPr>
              <a:t>a?</a:t>
            </a:r>
          </a:p>
          <a:p>
            <a:pPr marL="0" indent="0" algn="just">
              <a:lnSpc>
                <a:spcPct val="120000"/>
              </a:lnSpc>
              <a:buNone/>
            </a:pPr>
            <a:endParaRPr lang="es-ES" sz="2300" dirty="0">
              <a:latin typeface="Nunito" pitchFamily="2" charset="0"/>
              <a:ea typeface="Arial" panose="020B0604020202020204" pitchFamily="34" charset="0"/>
              <a:cs typeface="Arial" panose="020B0604020202020204" pitchFamily="34" charset="0"/>
            </a:endParaRPr>
          </a:p>
          <a:p>
            <a:pPr marL="0" indent="0" algn="just">
              <a:lnSpc>
                <a:spcPct val="120000"/>
              </a:lnSpc>
              <a:buNone/>
            </a:pPr>
            <a:r>
              <a:rPr lang="es-ES" sz="2300" dirty="0">
                <a:latin typeface="Nunito" pitchFamily="2" charset="0"/>
                <a:ea typeface="Arial" panose="020B0604020202020204" pitchFamily="34" charset="0"/>
                <a:cs typeface="Arial" panose="020B0604020202020204" pitchFamily="34" charset="0"/>
              </a:rPr>
              <a:t>Lo anterior conllevó a que no culminara de </a:t>
            </a:r>
            <a:r>
              <a:rPr lang="es-ES" sz="2300" dirty="0">
                <a:effectLst/>
                <a:latin typeface="Nunito" pitchFamily="2" charset="0"/>
                <a:ea typeface="Arial" panose="020B0604020202020204" pitchFamily="34" charset="0"/>
                <a:cs typeface="Arial" panose="020B0604020202020204" pitchFamily="34" charset="0"/>
              </a:rPr>
              <a:t>manera satisfactoria el proceso de cierre y aclaración de los asuntos pendientes ante el entonces FOSYGA, hoy ADRES y COOMEVA EPS LIQUIDADA.</a:t>
            </a:r>
          </a:p>
        </p:txBody>
      </p:sp>
    </p:spTree>
    <p:extLst>
      <p:ext uri="{BB962C8B-B14F-4D97-AF65-F5344CB8AC3E}">
        <p14:creationId xmlns:p14="http://schemas.microsoft.com/office/powerpoint/2010/main" val="2832757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BB669-85F3-0B93-C375-6F0D9F4EAF3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AC17FB7-8008-4891-92DC-D37AFFBCB370}"/>
              </a:ext>
            </a:extLst>
          </p:cNvPr>
          <p:cNvSpPr>
            <a:spLocks noGrp="1"/>
          </p:cNvSpPr>
          <p:nvPr>
            <p:ph type="title"/>
          </p:nvPr>
        </p:nvSpPr>
        <p:spPr/>
        <p:txBody>
          <a:bodyPr>
            <a:normAutofit fontScale="90000"/>
          </a:bodyPr>
          <a:lstStyle/>
          <a:p>
            <a:r>
              <a:rPr lang="es-CO" b="1" dirty="0"/>
              <a:t>CONSIDERACIONES DE LA OAJ</a:t>
            </a:r>
          </a:p>
        </p:txBody>
      </p:sp>
      <p:sp>
        <p:nvSpPr>
          <p:cNvPr id="3" name="Marcador de contenido 2">
            <a:extLst>
              <a:ext uri="{FF2B5EF4-FFF2-40B4-BE49-F238E27FC236}">
                <a16:creationId xmlns:a16="http://schemas.microsoft.com/office/drawing/2014/main" id="{E9A9380C-26B4-9FE0-E24D-BC7F3BB6C975}"/>
              </a:ext>
            </a:extLst>
          </p:cNvPr>
          <p:cNvSpPr>
            <a:spLocks noGrp="1"/>
          </p:cNvSpPr>
          <p:nvPr>
            <p:ph idx="1"/>
          </p:nvPr>
        </p:nvSpPr>
        <p:spPr>
          <a:xfrm>
            <a:off x="838200" y="1337480"/>
            <a:ext cx="10220058" cy="4990293"/>
          </a:xfrm>
        </p:spPr>
        <p:txBody>
          <a:bodyPr>
            <a:noAutofit/>
          </a:bodyPr>
          <a:lstStyle/>
          <a:p>
            <a:pPr marL="0" indent="0" algn="just">
              <a:buNone/>
            </a:pPr>
            <a:r>
              <a:rPr lang="es-ES" sz="1400" dirty="0"/>
              <a:t>En atención a que la controversia jurídica planteada en el proceso judicial surge a raíz de la omisión del agente liquidador de COOMEVA EPS (hoy COOMEVA EPS LIQUIDADA) en la exclusión y restitución de los recursos del Sistema General de Seguridad Social en Salud (SGSSS) a favor de la ADRES, y no de una actuación directa de la Superintendencia Nacional de Salud, se torna improcedente acudir al mecanismo de mediación interadministrativa, por las siguientes razones:</a:t>
            </a:r>
          </a:p>
          <a:p>
            <a:pPr marL="358775" indent="-358775" algn="just">
              <a:buNone/>
            </a:pPr>
            <a:r>
              <a:rPr lang="es-ES" sz="1400" dirty="0"/>
              <a:t>a)	Las partes del proceso están compuestas por dos entidades públicas y una entidad privada, por lo cual no es posible acudir al mecanismo de mediación.</a:t>
            </a:r>
          </a:p>
          <a:p>
            <a:pPr marL="358775" indent="-358775" algn="just">
              <a:buAutoNum type="alphaLcParenR" startAt="2"/>
            </a:pPr>
            <a:r>
              <a:rPr lang="es-ES" sz="1400" dirty="0"/>
              <a:t>Los actos administrativos objeto de la demanda no fueron expedidos por la Superintendencia Nacional de Salud, sino por el liquidador de COOMEVA EPS (hoy COOMEVA EPS LIQUIDADA).</a:t>
            </a:r>
          </a:p>
          <a:p>
            <a:pPr marL="358775" indent="-358775" algn="just">
              <a:buAutoNum type="alphaLcParenR" startAt="2"/>
            </a:pPr>
            <a:r>
              <a:rPr lang="es-ES" sz="1400" dirty="0"/>
              <a:t>No es posible acogerse a la mediación con la Superintendencia Nacional de Salud, dado que se está cuestionando su participación en el proceso de liquidación de COOMEVA EPS (hoy COOMEVA EPS LIQUIDADA) y en la forma en como desempeñó sus funciones de inspección, vigilancia y control.</a:t>
            </a:r>
          </a:p>
          <a:p>
            <a:pPr marL="342900" indent="-342900" algn="just">
              <a:buAutoNum type="alphaLcParenR" startAt="4"/>
            </a:pPr>
            <a:r>
              <a:rPr lang="es-ES" sz="1400" dirty="0"/>
              <a:t>El monto en controversia asciende a la suma de $116.535.689.802,63, lo cual implica una afectación significativa de los recursos públicos de naturaleza parafiscal con destinación específica para la financiación del SGSSS, razón por la cual la ADRES no puede disponer de estos mediante un acuerdo conciliatorio sin contar con el reconocimiento de una obligación clara y exigible por parte de las entidades demandadas.</a:t>
            </a:r>
          </a:p>
          <a:p>
            <a:pPr marL="342900" indent="-342900" algn="just">
              <a:buAutoNum type="alphaLcParenR" startAt="4"/>
            </a:pPr>
            <a:r>
              <a:rPr lang="es-ES" sz="1400" dirty="0"/>
              <a:t>los recursos de la salud son inembargables e inalienables y deben destinarse exclusivamente a la financiación del SGSSS, cualquier mecanismo alternativo de resolución de conflictos requeriría que la Superintendencia Nacional de Salud o el agente liquidador de COOMEVA EPS (hoy COOMEVA EPS LIQUIDADA), reconozcan expresamente la obligación de reintegro, sin ese reconocimiento, la mediación carecería de efectos jurídicos vinculantes y no garantizaría la recuperación efectiva de los recursos, lo que podría generar una afectación a la sostenibilidad del sistema de salud y comprometer la integridad del patrimonio administrado por la ADRES.</a:t>
            </a:r>
          </a:p>
          <a:p>
            <a:pPr marL="0" indent="0">
              <a:buNone/>
            </a:pPr>
            <a:endParaRPr lang="es-CO" sz="1400" dirty="0"/>
          </a:p>
        </p:txBody>
      </p:sp>
    </p:spTree>
    <p:extLst>
      <p:ext uri="{BB962C8B-B14F-4D97-AF65-F5344CB8AC3E}">
        <p14:creationId xmlns:p14="http://schemas.microsoft.com/office/powerpoint/2010/main" val="2519569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7F877-6EBB-52CD-B6DC-FE99075D6D3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2DAD014-55DA-98A9-34D7-B2350A7DC433}"/>
              </a:ext>
            </a:extLst>
          </p:cNvPr>
          <p:cNvSpPr>
            <a:spLocks noGrp="1"/>
          </p:cNvSpPr>
          <p:nvPr>
            <p:ph type="title"/>
          </p:nvPr>
        </p:nvSpPr>
        <p:spPr/>
        <p:txBody>
          <a:bodyPr>
            <a:normAutofit fontScale="90000"/>
          </a:bodyPr>
          <a:lstStyle/>
          <a:p>
            <a:r>
              <a:rPr lang="es-CO" b="1" dirty="0"/>
              <a:t>RECOMENDACIÓN</a:t>
            </a:r>
          </a:p>
        </p:txBody>
      </p:sp>
      <p:graphicFrame>
        <p:nvGraphicFramePr>
          <p:cNvPr id="7" name="Marcador de contenido 6">
            <a:extLst>
              <a:ext uri="{FF2B5EF4-FFF2-40B4-BE49-F238E27FC236}">
                <a16:creationId xmlns:a16="http://schemas.microsoft.com/office/drawing/2014/main" id="{094E39F8-7616-B983-7069-121334240040}"/>
              </a:ext>
            </a:extLst>
          </p:cNvPr>
          <p:cNvGraphicFramePr>
            <a:graphicFrameLocks noGrp="1"/>
          </p:cNvGraphicFramePr>
          <p:nvPr>
            <p:ph idx="1"/>
            <p:extLst>
              <p:ext uri="{D42A27DB-BD31-4B8C-83A1-F6EECF244321}">
                <p14:modId xmlns:p14="http://schemas.microsoft.com/office/powerpoint/2010/main" val="1560274597"/>
              </p:ext>
            </p:extLst>
          </p:nvPr>
        </p:nvGraphicFramePr>
        <p:xfrm>
          <a:off x="903018" y="1556568"/>
          <a:ext cx="10155238" cy="3985146"/>
        </p:xfrm>
        <a:graphic>
          <a:graphicData uri="http://schemas.openxmlformats.org/drawingml/2006/table">
            <a:tbl>
              <a:tblPr>
                <a:tableStyleId>{5C22544A-7EE6-4342-B048-85BDC9FD1C3A}</a:tableStyleId>
              </a:tblPr>
              <a:tblGrid>
                <a:gridCol w="10155238">
                  <a:extLst>
                    <a:ext uri="{9D8B030D-6E8A-4147-A177-3AD203B41FA5}">
                      <a16:colId xmlns:a16="http://schemas.microsoft.com/office/drawing/2014/main" val="907800482"/>
                    </a:ext>
                  </a:extLst>
                </a:gridCol>
              </a:tblGrid>
              <a:tr h="3985146">
                <a:tc>
                  <a:txBody>
                    <a:bodyPr/>
                    <a:lstStyle/>
                    <a:p>
                      <a:pPr algn="just">
                        <a:buNone/>
                      </a:pPr>
                      <a:r>
                        <a:rPr lang="es-CO" sz="2400" dirty="0">
                          <a:solidFill>
                            <a:schemeClr val="tx1"/>
                          </a:solidFill>
                          <a:effectLst/>
                          <a:latin typeface="Nunito" pitchFamily="2" charset="0"/>
                          <a:ea typeface="Arial" panose="020B0604020202020204" pitchFamily="34" charset="0"/>
                        </a:rPr>
                        <a:t>Se recomienda al Comité de Conciliación de la ADRES abstenerse de autorizar la mediación con la Superintendencia Nacional de Salud y continuar con la acción judicial en curso ante el Tribunal Administrativo de Cundinamarca, con el fin de obtener la declaración de nulidad de los actos administrativos demandados y el reconocimiento del derecho que le asiste a la ADRES para que le sean los restituidos los recursos del sistema general de seguridad social en salud, conforme a lo establecido en el artículo 12 de la Ley 1797 de 2016, la Resolución 574 de 2017 (vigente para la fecha de los hechos) y la Resolución 784 de 2024.</a:t>
                      </a:r>
                    </a:p>
                  </a:txBody>
                  <a:tcPr marL="89535" marR="89535" marT="0" marB="0">
                    <a:solidFill>
                      <a:schemeClr val="bg1"/>
                    </a:solidFill>
                  </a:tcPr>
                </a:tc>
                <a:extLst>
                  <a:ext uri="{0D108BD9-81ED-4DB2-BD59-A6C34878D82A}">
                    <a16:rowId xmlns:a16="http://schemas.microsoft.com/office/drawing/2014/main" val="3123596418"/>
                  </a:ext>
                </a:extLst>
              </a:tr>
            </a:tbl>
          </a:graphicData>
        </a:graphic>
      </p:graphicFrame>
    </p:spTree>
    <p:extLst>
      <p:ext uri="{BB962C8B-B14F-4D97-AF65-F5344CB8AC3E}">
        <p14:creationId xmlns:p14="http://schemas.microsoft.com/office/powerpoint/2010/main" val="4059065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A997B-6D07-72D8-122F-CF17EAD28A1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1CDF6A4-F6CD-D4AA-8FF0-DBD8D3BC7432}"/>
              </a:ext>
            </a:extLst>
          </p:cNvPr>
          <p:cNvSpPr>
            <a:spLocks noGrp="1"/>
          </p:cNvSpPr>
          <p:nvPr>
            <p:ph type="title"/>
          </p:nvPr>
        </p:nvSpPr>
        <p:spPr>
          <a:xfrm>
            <a:off x="985971" y="1029874"/>
            <a:ext cx="10220057" cy="469900"/>
          </a:xfrm>
        </p:spPr>
        <p:txBody>
          <a:bodyPr>
            <a:normAutofit fontScale="90000"/>
          </a:bodyPr>
          <a:lstStyle/>
          <a:p>
            <a:br>
              <a:rPr lang="es-ES" dirty="0">
                <a:latin typeface="Nunito"/>
              </a:rPr>
            </a:br>
            <a:r>
              <a:rPr lang="es-ES" sz="2000" b="1" dirty="0">
                <a:latin typeface="Nunito"/>
              </a:rPr>
              <a:t>Proceso Judicial</a:t>
            </a:r>
            <a:br>
              <a:rPr lang="es-ES" sz="2000" dirty="0">
                <a:latin typeface="Nunito"/>
              </a:rPr>
            </a:br>
            <a:r>
              <a:rPr lang="es-ES" sz="2000" dirty="0">
                <a:latin typeface="Nunito"/>
              </a:rPr>
              <a:t>Radicado: 25000234100020220048800 </a:t>
            </a:r>
            <a:br>
              <a:rPr lang="es-ES" sz="2000" dirty="0">
                <a:latin typeface="Nunito"/>
              </a:rPr>
            </a:br>
            <a:r>
              <a:rPr lang="es-ES" sz="2000" dirty="0">
                <a:latin typeface="Nunito"/>
              </a:rPr>
              <a:t>Despacho: Tribunal Administrativo de Cundinamarca</a:t>
            </a:r>
            <a:br>
              <a:rPr lang="es-ES" sz="2000" dirty="0">
                <a:latin typeface="Nunito"/>
              </a:rPr>
            </a:br>
            <a:r>
              <a:rPr lang="es-ES" sz="2000" dirty="0">
                <a:latin typeface="Nunito"/>
              </a:rPr>
              <a:t>Demandante: ADRES</a:t>
            </a:r>
            <a:br>
              <a:rPr lang="es-ES" sz="2000" dirty="0">
                <a:latin typeface="Nunito"/>
              </a:rPr>
            </a:br>
            <a:r>
              <a:rPr lang="es-ES" sz="2000" dirty="0">
                <a:latin typeface="Nunito"/>
              </a:rPr>
              <a:t>Demandados: Superintendencia Nacional de Salud </a:t>
            </a:r>
            <a:br>
              <a:rPr lang="es-ES" sz="2000" dirty="0">
                <a:latin typeface="Nunito"/>
              </a:rPr>
            </a:br>
            <a:r>
              <a:rPr lang="es-ES" sz="2000" dirty="0">
                <a:latin typeface="Nunito"/>
              </a:rPr>
              <a:t>                         </a:t>
            </a:r>
            <a:r>
              <a:rPr lang="es-ES" sz="2000" dirty="0" err="1">
                <a:latin typeface="Nunito"/>
              </a:rPr>
              <a:t>Salud</a:t>
            </a:r>
            <a:r>
              <a:rPr lang="es-ES" sz="2000" dirty="0">
                <a:latin typeface="Nunito"/>
              </a:rPr>
              <a:t> Vida </a:t>
            </a:r>
            <a:r>
              <a:rPr lang="es-ES" sz="2000" dirty="0" err="1">
                <a:latin typeface="Nunito"/>
              </a:rPr>
              <a:t>Eps</a:t>
            </a:r>
            <a:r>
              <a:rPr lang="es-ES" sz="2000" dirty="0">
                <a:latin typeface="Nunito"/>
              </a:rPr>
              <a:t> liquidada</a:t>
            </a:r>
            <a:br>
              <a:rPr lang="es-ES" dirty="0">
                <a:latin typeface="Nunito"/>
              </a:rPr>
            </a:br>
            <a:br>
              <a:rPr lang="es-ES" dirty="0">
                <a:latin typeface="Nunito"/>
              </a:rPr>
            </a:br>
            <a:endParaRPr lang="es-ES" dirty="0"/>
          </a:p>
        </p:txBody>
      </p:sp>
      <p:sp>
        <p:nvSpPr>
          <p:cNvPr id="3" name="CuadroTexto 2">
            <a:extLst>
              <a:ext uri="{FF2B5EF4-FFF2-40B4-BE49-F238E27FC236}">
                <a16:creationId xmlns:a16="http://schemas.microsoft.com/office/drawing/2014/main" id="{E8CB5758-E703-9171-67D4-4F657DB1D727}"/>
              </a:ext>
            </a:extLst>
          </p:cNvPr>
          <p:cNvSpPr txBox="1"/>
          <p:nvPr/>
        </p:nvSpPr>
        <p:spPr>
          <a:xfrm>
            <a:off x="637756" y="1810464"/>
            <a:ext cx="10701320" cy="4031873"/>
          </a:xfrm>
          <a:prstGeom prst="rect">
            <a:avLst/>
          </a:prstGeom>
          <a:noFill/>
        </p:spPr>
        <p:txBody>
          <a:bodyPr wrap="square" rtlCol="0">
            <a:spAutoFit/>
          </a:bodyPr>
          <a:lstStyle/>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MX" sz="14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a:p>
            <a:pPr marL="457200" marR="0" lvl="1" indent="0" algn="just" defTabSz="457200" rtl="0" eaLnBrk="1" fontAlgn="auto" latinLnBrk="0" hangingPunct="1">
              <a:lnSpc>
                <a:spcPct val="100000"/>
              </a:lnSpc>
              <a:spcBef>
                <a:spcPts val="0"/>
              </a:spcBef>
              <a:spcAft>
                <a:spcPts val="0"/>
              </a:spcAft>
              <a:buClrTx/>
              <a:buSzTx/>
              <a:buFontTx/>
              <a:buNone/>
              <a:tabLst/>
              <a:defRPr/>
            </a:pPr>
            <a:r>
              <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OBJETO DE LA DEMANDA:</a:t>
            </a: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lphaLcParenR"/>
              <a:tabLst/>
              <a:defRPr/>
            </a:pPr>
            <a:r>
              <a:rPr kumimoji="0" lang="es-CO"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Apertura del Proceso de Liquidación</a:t>
            </a: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CO" sz="1100" b="0" i="0" u="none" strike="noStrike" kern="1200" cap="none" spc="0" normalizeH="0" baseline="0" noProof="0" dirty="0">
              <a:ln>
                <a:noFill/>
              </a:ln>
              <a:solidFill>
                <a:srgbClr val="000000"/>
              </a:solidFill>
              <a:effectLst/>
              <a:uLnTx/>
              <a:uFillTx/>
              <a:latin typeface="Nunito" pitchFamily="2" charset="0"/>
              <a:ea typeface="+mn-ea"/>
              <a:cs typeface="+mn-cs"/>
            </a:endParaRPr>
          </a:p>
          <a:p>
            <a:pPr marL="536575" marR="0" lvl="0" indent="-176213"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La Superintendencia Nacional de Salud ordenó la liquidación de SALUD VIDA EPS mediante la Resolución 8896 del 1 de octubre de 2019, modificada por la Resolución 9200 del 7 de octubre de 2019.</a:t>
            </a:r>
          </a:p>
          <a:p>
            <a:pPr marL="536575" marR="0" lvl="0" indent="-176213"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Se designó al Dr. Darío Laguado Monsalve como Agente Liquidador</a:t>
            </a:r>
          </a:p>
          <a:p>
            <a:pPr marL="536575" marR="0" lvl="0" indent="-176213" algn="just" defTabSz="457200" rtl="0" eaLnBrk="1" fontAlgn="auto" latinLnBrk="0" hangingPunct="1">
              <a:lnSpc>
                <a:spcPct val="100000"/>
              </a:lnSpc>
              <a:spcBef>
                <a:spcPts val="0"/>
              </a:spcBef>
              <a:spcAft>
                <a:spcPts val="0"/>
              </a:spcAft>
              <a:buClrTx/>
              <a:buSzTx/>
              <a:buFontTx/>
              <a:buAutoNum type="romanLcParenR"/>
              <a:tabLst/>
              <a:defRPr/>
            </a:pPr>
            <a:endParaRPr kumimoji="0" lang="es-MX" sz="1100" b="0" i="0" u="none" strike="noStrike" kern="1200" cap="none" spc="0" normalizeH="0" baseline="0" noProof="0" dirty="0">
              <a:ln>
                <a:noFill/>
              </a:ln>
              <a:solidFill>
                <a:srgbClr val="000000"/>
              </a:solidFill>
              <a:effectLst/>
              <a:uLnTx/>
              <a:uFillTx/>
              <a:latin typeface="Nunito" pitchFamily="2" charset="0"/>
              <a:ea typeface="+mn-ea"/>
              <a:cs typeface="+mn-cs"/>
            </a:endParaRPr>
          </a:p>
          <a:p>
            <a:pPr marL="800100" marR="0" lvl="1" indent="-342900" algn="just" defTabSz="457200" rtl="0" eaLnBrk="1" fontAlgn="auto" latinLnBrk="0" hangingPunct="1">
              <a:lnSpc>
                <a:spcPct val="100000"/>
              </a:lnSpc>
              <a:spcBef>
                <a:spcPts val="0"/>
              </a:spcBef>
              <a:spcAft>
                <a:spcPts val="0"/>
              </a:spcAft>
              <a:buClrTx/>
              <a:buSzTx/>
              <a:buFontTx/>
              <a:buAutoNum type="alphaLcParenR" startAt="2"/>
              <a:tabLst/>
              <a:defRPr/>
            </a:pPr>
            <a:r>
              <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Trámite </a:t>
            </a:r>
            <a:r>
              <a:rPr kumimoji="0" lang="es-MX" sz="1100" b="1" i="0" u="none" strike="noStrike" kern="1200" cap="none" spc="0" normalizeH="0" baseline="0" noProof="0" dirty="0" err="1">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Liquidatorio</a:t>
            </a:r>
            <a:endPar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endParaRP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MX" sz="1100" b="0" i="0" u="none" strike="noStrike" kern="1200" cap="none" spc="0" normalizeH="0" baseline="0" noProof="0" dirty="0">
              <a:ln>
                <a:noFill/>
              </a:ln>
              <a:solidFill>
                <a:srgbClr val="000000"/>
              </a:solidFill>
              <a:effectLst/>
              <a:uLnTx/>
              <a:uFillTx/>
              <a:latin typeface="Nunito" pitchFamily="2" charset="0"/>
              <a:ea typeface="Arial" panose="020B0604020202020204" pitchFamily="34" charset="0"/>
              <a:cs typeface="Arial" panose="020B0604020202020204" pitchFamily="34" charset="0"/>
            </a:endParaRPr>
          </a:p>
          <a:p>
            <a:pPr marL="539750" marR="0" lvl="1" indent="-179388"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El Agente Liquidador expidió la Resolución 011 del 26 de febrero de 2021, calificando acreencias sin realizar reserva ni reintegro previo de recursos al sistema de salud, contrariando el artículo 12 de la Ley 1797 de 2016 y la Resolución 574 de 2017.</a:t>
            </a:r>
            <a:endParaRPr kumimoji="0" lang="es-MX" sz="1100" b="0" i="0" u="none" strike="noStrike" kern="1200" cap="none" spc="0" normalizeH="0" baseline="0" noProof="0" dirty="0">
              <a:ln>
                <a:noFill/>
              </a:ln>
              <a:solidFill>
                <a:srgbClr val="445E5E"/>
              </a:solidFill>
              <a:effectLst/>
              <a:uLnTx/>
              <a:uFillTx/>
              <a:latin typeface="Nunito" pitchFamily="2" charset="0"/>
              <a:ea typeface="+mn-ea"/>
              <a:cs typeface="+mn-cs"/>
            </a:endParaRPr>
          </a:p>
          <a:p>
            <a:pPr marL="539750" marR="0" lvl="1" indent="-179388" algn="just" defTabSz="457200" rtl="0" eaLnBrk="1" fontAlgn="auto" latinLnBrk="0" hangingPunct="1">
              <a:lnSpc>
                <a:spcPct val="100000"/>
              </a:lnSpc>
              <a:spcBef>
                <a:spcPts val="0"/>
              </a:spcBef>
              <a:spcAft>
                <a:spcPts val="0"/>
              </a:spcAft>
              <a:buClrTx/>
              <a:buSzTx/>
              <a:buFontTx/>
              <a:buAutoNum type="romanLcParenR"/>
              <a:tabLst/>
              <a:defRPr/>
            </a:pPr>
            <a:r>
              <a:rPr kumimoji="0" lang="es-ES" sz="1100" b="0" i="0" u="none" strike="noStrike" kern="1200" cap="none" spc="0" normalizeH="0" baseline="0" noProof="0" dirty="0">
                <a:ln>
                  <a:noFill/>
                </a:ln>
                <a:solidFill>
                  <a:srgbClr val="445E5E"/>
                </a:solidFill>
                <a:effectLst/>
                <a:uLnTx/>
                <a:uFillTx/>
                <a:latin typeface="Nunito" pitchFamily="2" charset="0"/>
                <a:ea typeface="+mn-ea"/>
                <a:cs typeface="+mn-cs"/>
              </a:rPr>
              <a:t>La ADRES interpuso recurso de reposición, resuelto mediante Resolución 767 del 23 de diciembre de 2021, sin que se subsanaran las omisiones señaladas.</a:t>
            </a:r>
          </a:p>
          <a:p>
            <a:pPr marL="360362" marR="0" lvl="1" algn="just" defTabSz="457200" rtl="0" eaLnBrk="1" fontAlgn="auto" latinLnBrk="0" hangingPunct="1">
              <a:lnSpc>
                <a:spcPct val="100000"/>
              </a:lnSpc>
              <a:spcBef>
                <a:spcPts val="0"/>
              </a:spcBef>
              <a:spcAft>
                <a:spcPts val="0"/>
              </a:spcAft>
              <a:buClrTx/>
              <a:buSzTx/>
              <a:tabLst/>
              <a:defRPr/>
            </a:pPr>
            <a:endParaRPr kumimoji="0" lang="es-MX" sz="1100" b="0" i="0" u="none" strike="noStrike" kern="1200" cap="none" spc="0" normalizeH="0" baseline="0" noProof="0" dirty="0">
              <a:ln>
                <a:noFill/>
              </a:ln>
              <a:solidFill>
                <a:srgbClr val="000000"/>
              </a:solidFill>
              <a:effectLst/>
              <a:uLnTx/>
              <a:uFillTx/>
              <a:latin typeface="Nunito" pitchFamily="2" charset="0"/>
              <a:ea typeface="+mn-ea"/>
              <a:cs typeface="+mn-cs"/>
            </a:endParaRPr>
          </a:p>
          <a:p>
            <a:pPr marL="800100" marR="0" lvl="1" indent="-342900" algn="just" defTabSz="457200" rtl="0" eaLnBrk="1" fontAlgn="auto" latinLnBrk="0" hangingPunct="1">
              <a:lnSpc>
                <a:spcPct val="100000"/>
              </a:lnSpc>
              <a:spcBef>
                <a:spcPts val="0"/>
              </a:spcBef>
              <a:spcAft>
                <a:spcPts val="0"/>
              </a:spcAft>
              <a:buClrTx/>
              <a:buSzTx/>
              <a:buFont typeface="+mj-lt"/>
              <a:buAutoNum type="alphaLcParenR" startAt="3"/>
              <a:tabLst/>
              <a:defRPr/>
            </a:pPr>
            <a:r>
              <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Obligaciones Pendientes por parte de SALUD VIDA EPS LIQUIDADA con la ADRES</a:t>
            </a:r>
          </a:p>
          <a:p>
            <a:pPr marR="0" lvl="1" algn="just" defTabSz="457200" rtl="0" eaLnBrk="1" fontAlgn="auto" latinLnBrk="0" hangingPunct="1">
              <a:lnSpc>
                <a:spcPct val="100000"/>
              </a:lnSpc>
              <a:spcBef>
                <a:spcPts val="0"/>
              </a:spcBef>
              <a:spcAft>
                <a:spcPts val="0"/>
              </a:spcAft>
              <a:buClrTx/>
              <a:buSzTx/>
              <a:tabLst/>
              <a:defRPr/>
            </a:pPr>
            <a:endPar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endParaRPr>
          </a:p>
          <a:p>
            <a:pPr marL="533400" marR="0" lvl="0" indent="-174625" algn="just" defTabSz="457200" rtl="0" eaLnBrk="1" fontAlgn="auto" latinLnBrk="0" hangingPunct="1">
              <a:lnSpc>
                <a:spcPct val="100000"/>
              </a:lnSpc>
              <a:spcBef>
                <a:spcPts val="0"/>
              </a:spcBef>
              <a:spcAft>
                <a:spcPts val="0"/>
              </a:spcAft>
              <a:buClrTx/>
              <a:buSzTx/>
              <a:tabLst/>
              <a:defRPr/>
            </a:pPr>
            <a:r>
              <a:rPr kumimoji="0" lang="es-MX" sz="1100" b="0" i="0" u="none" strike="noStrike" kern="1200" cap="none" spc="0" normalizeH="0" baseline="0" noProof="0" dirty="0">
                <a:ln>
                  <a:noFill/>
                </a:ln>
                <a:effectLst/>
                <a:uLnTx/>
                <a:uFillTx/>
                <a:latin typeface="Nunito" pitchFamily="2" charset="0"/>
                <a:ea typeface="+mn-ea"/>
                <a:cs typeface="+mn-cs"/>
              </a:rPr>
              <a:t>i) </a:t>
            </a:r>
            <a:r>
              <a:rPr kumimoji="0" lang="es-ES" sz="1100" b="0" i="0" u="none" strike="noStrike" kern="1200" cap="none" spc="0" normalizeH="0" baseline="0" noProof="0" dirty="0">
                <a:ln>
                  <a:noFill/>
                </a:ln>
                <a:effectLst/>
                <a:uLnTx/>
                <a:uFillTx/>
                <a:latin typeface="Nunito" pitchFamily="2" charset="0"/>
                <a:ea typeface="+mn-ea"/>
                <a:cs typeface="+mn-cs"/>
              </a:rPr>
              <a:t>Rendimientos Financieros no girados (2021) - Valor total: $796.964,00</a:t>
            </a:r>
          </a:p>
          <a:p>
            <a:pPr marL="644525" marR="0" lvl="0" indent="-285750" algn="just" defTabSz="457200" rtl="0" eaLnBrk="1" fontAlgn="auto" latinLnBrk="0" hangingPunct="1">
              <a:lnSpc>
                <a:spcPct val="100000"/>
              </a:lnSpc>
              <a:spcBef>
                <a:spcPts val="0"/>
              </a:spcBef>
              <a:spcAft>
                <a:spcPts val="0"/>
              </a:spcAft>
              <a:buClrTx/>
              <a:buSzTx/>
              <a:buFontTx/>
              <a:buAutoNum type="romanLcParenR"/>
              <a:tabLst/>
              <a:defRPr/>
            </a:pPr>
            <a:endParaRPr kumimoji="0" lang="es-ES" sz="1100" b="0" i="0" u="none" strike="noStrike" kern="1200" cap="none" spc="0" normalizeH="0" baseline="0" noProof="0" dirty="0">
              <a:ln>
                <a:noFill/>
              </a:ln>
              <a:effectLst/>
              <a:uLnTx/>
              <a:uFillTx/>
              <a:latin typeface="Nunito" pitchFamily="2" charset="0"/>
              <a:ea typeface="+mn-ea"/>
              <a:cs typeface="+mn-cs"/>
            </a:endParaRPr>
          </a:p>
          <a:p>
            <a:pPr marL="358775" marR="0" lvl="0" algn="just" defTabSz="457200" rtl="0" eaLnBrk="1" fontAlgn="auto" latinLnBrk="0" hangingPunct="1">
              <a:lnSpc>
                <a:spcPct val="100000"/>
              </a:lnSpc>
              <a:spcBef>
                <a:spcPts val="0"/>
              </a:spcBef>
              <a:spcAft>
                <a:spcPts val="0"/>
              </a:spcAft>
              <a:buClrTx/>
              <a:buSzTx/>
              <a:tabLst/>
              <a:defRPr/>
            </a:pPr>
            <a:r>
              <a:rPr kumimoji="0" lang="es-ES" sz="1100" b="0" i="0" u="none" strike="noStrike" kern="1200" cap="none" spc="0" normalizeH="0" baseline="0" noProof="0" dirty="0" err="1">
                <a:ln>
                  <a:noFill/>
                </a:ln>
                <a:effectLst/>
                <a:uLnTx/>
                <a:uFillTx/>
                <a:latin typeface="Nunito" pitchFamily="2" charset="0"/>
                <a:ea typeface="+mn-ea"/>
                <a:cs typeface="+mn-cs"/>
              </a:rPr>
              <a:t>ii</a:t>
            </a:r>
            <a:r>
              <a:rPr kumimoji="0" lang="es-ES" sz="1100" b="0" i="0" u="none" strike="noStrike" kern="1200" cap="none" spc="0" normalizeH="0" baseline="0" noProof="0" dirty="0">
                <a:ln>
                  <a:noFill/>
                </a:ln>
                <a:effectLst/>
                <a:uLnTx/>
                <a:uFillTx/>
                <a:latin typeface="Nunito" pitchFamily="2" charset="0"/>
                <a:ea typeface="+mn-ea"/>
                <a:cs typeface="+mn-cs"/>
              </a:rPr>
              <a:t>) Procesos LMA – Valores no girados - Valor acumulado adeudado: aproximadamente $1.252 millones entre enero de 2020 y noviembre de 2021.</a:t>
            </a:r>
            <a:endParaRPr lang="es-ES" sz="1100" dirty="0">
              <a:latin typeface="Nunito" pitchFamily="2" charset="0"/>
            </a:endParaRPr>
          </a:p>
          <a:p>
            <a:pPr marL="358775" marR="0" lvl="0" algn="just" defTabSz="457200" rtl="0" eaLnBrk="1" fontAlgn="auto" latinLnBrk="0" hangingPunct="1">
              <a:lnSpc>
                <a:spcPct val="100000"/>
              </a:lnSpc>
              <a:spcBef>
                <a:spcPts val="0"/>
              </a:spcBef>
              <a:spcAft>
                <a:spcPts val="0"/>
              </a:spcAft>
              <a:buClrTx/>
              <a:buSzTx/>
              <a:tabLst/>
              <a:defRPr/>
            </a:pPr>
            <a:endParaRPr kumimoji="0" lang="es-ES" sz="1100" b="0" i="0" u="none" strike="noStrike" kern="1200" cap="none" spc="0" normalizeH="0" baseline="0" noProof="0" dirty="0">
              <a:ln>
                <a:noFill/>
              </a:ln>
              <a:effectLst/>
              <a:uLnTx/>
              <a:uFillTx/>
              <a:latin typeface="Nunito" pitchFamily="2" charset="0"/>
              <a:ea typeface="+mn-ea"/>
              <a:cs typeface="+mn-cs"/>
            </a:endParaRPr>
          </a:p>
          <a:p>
            <a:pPr marL="358775" marR="0" lvl="0" algn="just" defTabSz="457200" rtl="0" eaLnBrk="1" fontAlgn="auto" latinLnBrk="0" hangingPunct="1">
              <a:lnSpc>
                <a:spcPct val="100000"/>
              </a:lnSpc>
              <a:spcBef>
                <a:spcPts val="0"/>
              </a:spcBef>
              <a:spcAft>
                <a:spcPts val="0"/>
              </a:spcAft>
              <a:buClrTx/>
              <a:buSzTx/>
              <a:tabLst/>
              <a:defRPr/>
            </a:pPr>
            <a:r>
              <a:rPr kumimoji="0" lang="es-ES" sz="1100" b="0" i="0" u="none" strike="noStrike" kern="1200" cap="none" spc="0" normalizeH="0" baseline="0" noProof="0" dirty="0" err="1">
                <a:ln>
                  <a:noFill/>
                </a:ln>
                <a:effectLst/>
                <a:uLnTx/>
                <a:uFillTx/>
                <a:latin typeface="Nunito" pitchFamily="2" charset="0"/>
                <a:ea typeface="+mn-ea"/>
                <a:cs typeface="+mn-cs"/>
              </a:rPr>
              <a:t>iii</a:t>
            </a:r>
            <a:r>
              <a:rPr kumimoji="0" lang="es-ES" sz="1100" b="0" i="0" u="none" strike="noStrike" kern="1200" cap="none" spc="0" normalizeH="0" baseline="0" noProof="0" dirty="0">
                <a:ln>
                  <a:noFill/>
                </a:ln>
                <a:effectLst/>
                <a:uLnTx/>
                <a:uFillTx/>
                <a:latin typeface="Nunito" pitchFamily="2" charset="0"/>
                <a:ea typeface="+mn-ea"/>
                <a:cs typeface="+mn-cs"/>
              </a:rPr>
              <a:t>) Reintegros por UPC reconocidas sin justa causa - Valor total a reintegrar (capital, IPC e intereses): $131.438.892.642,42</a:t>
            </a:r>
          </a:p>
          <a:p>
            <a:pPr marL="358775" marR="0" lvl="0" algn="just" defTabSz="457200" rtl="0" eaLnBrk="1" fontAlgn="auto" latinLnBrk="0" hangingPunct="1">
              <a:lnSpc>
                <a:spcPct val="100000"/>
              </a:lnSpc>
              <a:spcBef>
                <a:spcPts val="0"/>
              </a:spcBef>
              <a:spcAft>
                <a:spcPts val="0"/>
              </a:spcAft>
              <a:buClrTx/>
              <a:buSzTx/>
              <a:tabLst/>
              <a:defRPr/>
            </a:pPr>
            <a:endParaRPr kumimoji="0" lang="es-ES" sz="1100" b="0" i="0" u="none" strike="noStrike" kern="1200" cap="none" spc="0" normalizeH="0" baseline="0" noProof="0" dirty="0">
              <a:ln>
                <a:noFill/>
              </a:ln>
              <a:effectLst/>
              <a:uLnTx/>
              <a:uFillTx/>
              <a:latin typeface="Nunito" pitchFamily="2" charset="0"/>
              <a:ea typeface="+mn-ea"/>
              <a:cs typeface="+mn-cs"/>
            </a:endParaRPr>
          </a:p>
        </p:txBody>
      </p:sp>
    </p:spTree>
    <p:extLst>
      <p:ext uri="{BB962C8B-B14F-4D97-AF65-F5344CB8AC3E}">
        <p14:creationId xmlns:p14="http://schemas.microsoft.com/office/powerpoint/2010/main" val="2848564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5B027-4192-7C55-2241-DD1603F4B6F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B0F2C4C-D5E9-AE5C-054F-49668DE413BD}"/>
              </a:ext>
            </a:extLst>
          </p:cNvPr>
          <p:cNvSpPr>
            <a:spLocks noGrp="1"/>
          </p:cNvSpPr>
          <p:nvPr>
            <p:ph type="title"/>
          </p:nvPr>
        </p:nvSpPr>
        <p:spPr/>
        <p:txBody>
          <a:bodyPr>
            <a:normAutofit fontScale="90000"/>
          </a:bodyPr>
          <a:lstStyle/>
          <a:p>
            <a:r>
              <a:rPr lang="es-ES" b="1" dirty="0">
                <a:latin typeface="Nunito"/>
              </a:rPr>
              <a:t>Principales Movimientos Procesales</a:t>
            </a:r>
            <a:endParaRPr lang="es-ES" b="1" dirty="0"/>
          </a:p>
        </p:txBody>
      </p:sp>
      <p:sp>
        <p:nvSpPr>
          <p:cNvPr id="3" name="CuadroTexto 2">
            <a:extLst>
              <a:ext uri="{FF2B5EF4-FFF2-40B4-BE49-F238E27FC236}">
                <a16:creationId xmlns:a16="http://schemas.microsoft.com/office/drawing/2014/main" id="{A70EC3D4-20FD-6A2D-D3A6-E34D15331B55}"/>
              </a:ext>
            </a:extLst>
          </p:cNvPr>
          <p:cNvSpPr txBox="1"/>
          <p:nvPr/>
        </p:nvSpPr>
        <p:spPr>
          <a:xfrm>
            <a:off x="381403" y="1136865"/>
            <a:ext cx="11068334" cy="5386090"/>
          </a:xfrm>
          <a:prstGeom prst="rect">
            <a:avLst/>
          </a:prstGeom>
          <a:noFill/>
        </p:spPr>
        <p:txBody>
          <a:bodyPr wrap="square" rtlCol="0">
            <a:spAutoFit/>
          </a:bodyPr>
          <a:lstStyle/>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ES" sz="1600" b="0" i="0" u="none" strike="noStrike" kern="1200" cap="none" spc="0" normalizeH="0" baseline="0" noProof="0" dirty="0">
              <a:ln>
                <a:noFill/>
              </a:ln>
              <a:solidFill>
                <a:srgbClr val="000000"/>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Admisión de la demanda: </a:t>
            </a:r>
            <a:r>
              <a:rPr kumimoji="0" lang="es-ES" sz="16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20 de septiembre de 2022</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Recurso contra auto admisorio: </a:t>
            </a:r>
            <a:r>
              <a:rPr lang="es-ES" sz="1600" dirty="0">
                <a:solidFill>
                  <a:srgbClr val="445E5E"/>
                </a:solidFill>
                <a:latin typeface="Nunito" pitchFamily="2" charset="0"/>
                <a:ea typeface="Arial" panose="020B0604020202020204" pitchFamily="34" charset="0"/>
                <a:cs typeface="Arial" panose="020B0604020202020204" pitchFamily="34" charset="0"/>
              </a:rPr>
              <a:t>23 </a:t>
            </a:r>
            <a:r>
              <a:rPr kumimoji="0" lang="es-ES" sz="16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de noviembre de 2022</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Solicitud de terminación del proceso: </a:t>
            </a:r>
            <a:r>
              <a:rPr kumimoji="0" lang="es-ES" sz="16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17 de octubre de 2023</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Declaratoria de terminación </a:t>
            </a:r>
            <a:r>
              <a:rPr lang="es-ES" sz="1600" b="1" dirty="0">
                <a:solidFill>
                  <a:srgbClr val="445E5E"/>
                </a:solidFill>
                <a:latin typeface="Nunito" pitchFamily="2" charset="0"/>
                <a:ea typeface="Arial" panose="020B0604020202020204" pitchFamily="34" charset="0"/>
                <a:cs typeface="Arial" panose="020B0604020202020204" pitchFamily="34" charset="0"/>
              </a:rPr>
              <a:t>del proceso</a:t>
            </a: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 </a:t>
            </a:r>
            <a:r>
              <a:rPr kumimoji="0" lang="es-ES" sz="16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15 de noviembre de 2023</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Recurso de apelación presentado por la ADRES: </a:t>
            </a:r>
            <a:r>
              <a:rPr kumimoji="0" lang="es-ES" sz="16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23 de noviembre de 2023</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Revocatoria del auto de terminación del proceso: </a:t>
            </a:r>
            <a:r>
              <a:rPr kumimoji="0" lang="es-ES" sz="16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30 de mayo de 2024</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kumimoji="0" lang="es-ES" sz="1600" b="1"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rPr>
              <a:t>Reanudación del proceso y vinculación de la Superintendencia de Salud: </a:t>
            </a:r>
            <a:r>
              <a:rPr lang="es-ES" sz="1600" dirty="0">
                <a:solidFill>
                  <a:srgbClr val="445E5E"/>
                </a:solidFill>
                <a:latin typeface="Nunito" pitchFamily="2" charset="0"/>
                <a:ea typeface="Arial" panose="020B0604020202020204" pitchFamily="34" charset="0"/>
                <a:cs typeface="Arial" panose="020B0604020202020204" pitchFamily="34" charset="0"/>
              </a:rPr>
              <a:t>26 de agosto de 2024.</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lang="es-ES" sz="1600" dirty="0">
              <a:solidFill>
                <a:srgbClr val="445E5E"/>
              </a:solidFill>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lang="es-ES" sz="1600" b="1" dirty="0">
                <a:solidFill>
                  <a:srgbClr val="445E5E"/>
                </a:solidFill>
                <a:latin typeface="Nunito" pitchFamily="2" charset="0"/>
                <a:ea typeface="Arial" panose="020B0604020202020204" pitchFamily="34" charset="0"/>
                <a:cs typeface="Arial" panose="020B0604020202020204" pitchFamily="34" charset="0"/>
              </a:rPr>
              <a:t>Contestación de la demanda SNS: </a:t>
            </a:r>
            <a:r>
              <a:rPr lang="es-ES" sz="1600" dirty="0">
                <a:solidFill>
                  <a:srgbClr val="445E5E"/>
                </a:solidFill>
                <a:latin typeface="Nunito" pitchFamily="2" charset="0"/>
                <a:ea typeface="Arial" panose="020B0604020202020204" pitchFamily="34" charset="0"/>
                <a:cs typeface="Arial" panose="020B0604020202020204" pitchFamily="34" charset="0"/>
              </a:rPr>
              <a:t>3 de octubre de 2024</a:t>
            </a: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endParaRPr lang="es-ES" sz="1600" dirty="0">
              <a:solidFill>
                <a:srgbClr val="445E5E"/>
              </a:solidFill>
              <a:latin typeface="Nunito" pitchFamily="2" charset="0"/>
              <a:ea typeface="Arial" panose="020B0604020202020204" pitchFamily="34" charset="0"/>
              <a:cs typeface="Arial" panose="020B0604020202020204" pitchFamily="34" charset="0"/>
            </a:endParaRPr>
          </a:p>
          <a:p>
            <a:pPr marL="800100" marR="0" lvl="1" indent="-342900" algn="just" defTabSz="457200" rtl="0" eaLnBrk="1" fontAlgn="auto" latinLnBrk="0" hangingPunct="1">
              <a:lnSpc>
                <a:spcPct val="100000"/>
              </a:lnSpc>
              <a:spcBef>
                <a:spcPts val="0"/>
              </a:spcBef>
              <a:spcAft>
                <a:spcPts val="0"/>
              </a:spcAft>
              <a:buClrTx/>
              <a:buSzTx/>
              <a:buFontTx/>
              <a:buAutoNum type="arabicPeriod"/>
              <a:tabLst/>
              <a:defRPr/>
            </a:pPr>
            <a:r>
              <a:rPr lang="es-ES" sz="1600" b="1" dirty="0">
                <a:solidFill>
                  <a:srgbClr val="445E5E"/>
                </a:solidFill>
                <a:latin typeface="Nunito" pitchFamily="2" charset="0"/>
                <a:ea typeface="Arial" panose="020B0604020202020204" pitchFamily="34" charset="0"/>
                <a:cs typeface="Arial" panose="020B0604020202020204" pitchFamily="34" charset="0"/>
              </a:rPr>
              <a:t>Traslado de excepciones: </a:t>
            </a:r>
            <a:r>
              <a:rPr lang="es-ES" sz="1600" dirty="0">
                <a:solidFill>
                  <a:srgbClr val="445E5E"/>
                </a:solidFill>
                <a:latin typeface="Nunito" pitchFamily="2" charset="0"/>
                <a:ea typeface="Arial" panose="020B0604020202020204" pitchFamily="34" charset="0"/>
                <a:cs typeface="Arial" panose="020B0604020202020204" pitchFamily="34" charset="0"/>
              </a:rPr>
              <a:t>12 de noviembre de 2024, el apoderado de la ADRES descorre el traslado </a:t>
            </a:r>
            <a:r>
              <a:rPr lang="es-ES" sz="1600">
                <a:solidFill>
                  <a:srgbClr val="445E5E"/>
                </a:solidFill>
                <a:latin typeface="Nunito" pitchFamily="2" charset="0"/>
                <a:ea typeface="Arial" panose="020B0604020202020204" pitchFamily="34" charset="0"/>
                <a:cs typeface="Arial" panose="020B0604020202020204" pitchFamily="34" charset="0"/>
              </a:rPr>
              <a:t>de excepciones.</a:t>
            </a:r>
            <a:endParaRPr kumimoji="0" lang="es-ES" sz="1200" b="0" i="0" u="none" strike="noStrike" kern="1200" cap="none" spc="0" normalizeH="0" baseline="0" noProof="0" dirty="0">
              <a:ln>
                <a:noFill/>
              </a:ln>
              <a:solidFill>
                <a:srgbClr val="445E5E"/>
              </a:solidFill>
              <a:effectLst/>
              <a:uLnTx/>
              <a:uFillTx/>
              <a:latin typeface="Nunito" pitchFamily="2" charset="0"/>
              <a:ea typeface="Arial" panose="020B0604020202020204" pitchFamily="34" charset="0"/>
              <a:cs typeface="Arial" panose="020B0604020202020204" pitchFamily="34" charset="0"/>
            </a:endParaRP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a:p>
            <a:pPr marL="457200" marR="0" lvl="1"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0833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0F867-2D99-290D-3000-545B27D8561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97C3ED8-5D64-E5B8-02DB-52E806F766FB}"/>
              </a:ext>
            </a:extLst>
          </p:cNvPr>
          <p:cNvSpPr>
            <a:spLocks noGrp="1"/>
          </p:cNvSpPr>
          <p:nvPr>
            <p:ph type="title"/>
          </p:nvPr>
        </p:nvSpPr>
        <p:spPr/>
        <p:txBody>
          <a:bodyPr>
            <a:normAutofit fontScale="90000"/>
          </a:bodyPr>
          <a:lstStyle/>
          <a:p>
            <a:r>
              <a:rPr lang="es-CO" b="1" dirty="0"/>
              <a:t>PROBLEMA JURÍDICO</a:t>
            </a:r>
          </a:p>
        </p:txBody>
      </p:sp>
      <p:sp>
        <p:nvSpPr>
          <p:cNvPr id="3" name="Marcador de contenido 2">
            <a:extLst>
              <a:ext uri="{FF2B5EF4-FFF2-40B4-BE49-F238E27FC236}">
                <a16:creationId xmlns:a16="http://schemas.microsoft.com/office/drawing/2014/main" id="{F27B54A4-1217-4900-B021-18A047148B74}"/>
              </a:ext>
            </a:extLst>
          </p:cNvPr>
          <p:cNvSpPr>
            <a:spLocks noGrp="1"/>
          </p:cNvSpPr>
          <p:nvPr>
            <p:ph idx="1"/>
          </p:nvPr>
        </p:nvSpPr>
        <p:spPr>
          <a:xfrm>
            <a:off x="838198" y="1343025"/>
            <a:ext cx="10220058" cy="4351338"/>
          </a:xfrm>
        </p:spPr>
        <p:txBody>
          <a:bodyPr>
            <a:normAutofit fontScale="92500" lnSpcReduction="10000"/>
          </a:bodyPr>
          <a:lstStyle/>
          <a:p>
            <a:pPr marL="0" indent="0" algn="just">
              <a:lnSpc>
                <a:spcPct val="120000"/>
              </a:lnSpc>
              <a:buNone/>
            </a:pPr>
            <a:r>
              <a:rPr lang="es-ES" sz="2800" dirty="0">
                <a:effectLst/>
                <a:latin typeface="Nunito" pitchFamily="2" charset="0"/>
                <a:ea typeface="Arial" panose="020B0604020202020204" pitchFamily="34" charset="0"/>
                <a:cs typeface="Arial" panose="020B0604020202020204" pitchFamily="34" charset="0"/>
              </a:rPr>
              <a:t>¿</a:t>
            </a:r>
            <a:r>
              <a:rPr lang="es-ES" sz="2300" dirty="0">
                <a:effectLst/>
                <a:latin typeface="Nunito" pitchFamily="2" charset="0"/>
                <a:ea typeface="Arial" panose="020B0604020202020204" pitchFamily="34" charset="0"/>
                <a:cs typeface="Arial" panose="020B0604020202020204" pitchFamily="34" charset="0"/>
              </a:rPr>
              <a:t>Es procedente la mediación entre la demandante, Administradora de los Recursos del Sistema General de Seguridad Social en Salud (ADRES), y la demandada, Superintendencia Nacional de Salud, en razón a que esa entidad no aplicó ni agotó el procedimiento descrito en el artículo 12 de la Ley 1797 de 2016 y la Resolución 574 de 2017 y aunado a ello incurrió en la omisión en el deber de control y seguimiento de las actuaciones desplegadas por el Agente Especial Liquidador y frente a los actos administrativos objeto de la demand</a:t>
            </a:r>
            <a:r>
              <a:rPr lang="es-ES" sz="2300" dirty="0">
                <a:latin typeface="Nunito" pitchFamily="2" charset="0"/>
                <a:ea typeface="Arial" panose="020B0604020202020204" pitchFamily="34" charset="0"/>
                <a:cs typeface="Arial" panose="020B0604020202020204" pitchFamily="34" charset="0"/>
              </a:rPr>
              <a:t>a?</a:t>
            </a:r>
          </a:p>
          <a:p>
            <a:pPr marL="0" indent="0" algn="just">
              <a:lnSpc>
                <a:spcPct val="120000"/>
              </a:lnSpc>
              <a:buNone/>
            </a:pPr>
            <a:endParaRPr lang="es-ES" sz="2300" dirty="0">
              <a:latin typeface="Nunito" pitchFamily="2" charset="0"/>
              <a:ea typeface="Arial" panose="020B0604020202020204" pitchFamily="34" charset="0"/>
              <a:cs typeface="Arial" panose="020B0604020202020204" pitchFamily="34" charset="0"/>
            </a:endParaRPr>
          </a:p>
          <a:p>
            <a:pPr marL="0" indent="0" algn="just">
              <a:lnSpc>
                <a:spcPct val="120000"/>
              </a:lnSpc>
              <a:buNone/>
            </a:pPr>
            <a:r>
              <a:rPr lang="es-ES" sz="2300" dirty="0">
                <a:latin typeface="Nunito" pitchFamily="2" charset="0"/>
                <a:ea typeface="Arial" panose="020B0604020202020204" pitchFamily="34" charset="0"/>
                <a:cs typeface="Arial" panose="020B0604020202020204" pitchFamily="34" charset="0"/>
              </a:rPr>
              <a:t>Lo anterior conllevó a que no culminara de </a:t>
            </a:r>
            <a:r>
              <a:rPr lang="es-ES" sz="2300" dirty="0">
                <a:effectLst/>
                <a:latin typeface="Nunito" pitchFamily="2" charset="0"/>
                <a:ea typeface="Arial" panose="020B0604020202020204" pitchFamily="34" charset="0"/>
                <a:cs typeface="Arial" panose="020B0604020202020204" pitchFamily="34" charset="0"/>
              </a:rPr>
              <a:t>manera satisfactoria el proceso de cierre y aclaración de los asuntos pendientes ante el entonces FOSYGA, hoy ADRES y SALUD VIDA EPS LIQUIDADA.</a:t>
            </a:r>
          </a:p>
        </p:txBody>
      </p:sp>
    </p:spTree>
    <p:extLst>
      <p:ext uri="{BB962C8B-B14F-4D97-AF65-F5344CB8AC3E}">
        <p14:creationId xmlns:p14="http://schemas.microsoft.com/office/powerpoint/2010/main" val="1575925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64E2B-A03B-01FC-0E8A-C0E50A5458C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606C193-48EF-F408-E20E-FA969A602F4B}"/>
              </a:ext>
            </a:extLst>
          </p:cNvPr>
          <p:cNvSpPr>
            <a:spLocks noGrp="1"/>
          </p:cNvSpPr>
          <p:nvPr>
            <p:ph type="title"/>
          </p:nvPr>
        </p:nvSpPr>
        <p:spPr/>
        <p:txBody>
          <a:bodyPr>
            <a:normAutofit fontScale="90000"/>
          </a:bodyPr>
          <a:lstStyle/>
          <a:p>
            <a:r>
              <a:rPr lang="es-CO" b="1" dirty="0"/>
              <a:t>CONSIDERACIONES DE LA OAJ</a:t>
            </a:r>
          </a:p>
        </p:txBody>
      </p:sp>
      <p:sp>
        <p:nvSpPr>
          <p:cNvPr id="3" name="Marcador de contenido 2">
            <a:extLst>
              <a:ext uri="{FF2B5EF4-FFF2-40B4-BE49-F238E27FC236}">
                <a16:creationId xmlns:a16="http://schemas.microsoft.com/office/drawing/2014/main" id="{1E6E7E1B-9030-1B8B-5378-E6489BA33866}"/>
              </a:ext>
            </a:extLst>
          </p:cNvPr>
          <p:cNvSpPr>
            <a:spLocks noGrp="1"/>
          </p:cNvSpPr>
          <p:nvPr>
            <p:ph idx="1"/>
          </p:nvPr>
        </p:nvSpPr>
        <p:spPr>
          <a:xfrm>
            <a:off x="838200" y="1337480"/>
            <a:ext cx="10220058" cy="4990293"/>
          </a:xfrm>
        </p:spPr>
        <p:txBody>
          <a:bodyPr>
            <a:noAutofit/>
          </a:bodyPr>
          <a:lstStyle/>
          <a:p>
            <a:pPr marL="0" indent="0" algn="just">
              <a:buNone/>
            </a:pPr>
            <a:r>
              <a:rPr lang="es-ES" sz="1400" dirty="0"/>
              <a:t>En atención a que la controversia jurídica planteada en el proceso judicial surge a raíz de la omisión del agente liquidador de SALUD VIDA EPS (hoy SALUD VIDA EPS LIQUIDADA) en la exclusión y restitución de los recursos del Sistema General de Seguridad Social en Salud (SGSSS) a favor de la ADRES, y no de una actuación directa de la Superintendencia Nacional de Salud, se torna improcedente acudir al mecanismo de mediación interadministrativa, por las siguientes razones:</a:t>
            </a:r>
          </a:p>
          <a:p>
            <a:pPr marL="358775" indent="-358775" algn="just">
              <a:buNone/>
            </a:pPr>
            <a:r>
              <a:rPr lang="es-ES" sz="1400" dirty="0"/>
              <a:t>a)	Las partes del proceso están compuestas por dos entidades públicas y una entidad privada, por lo cual no es posible acudir al mecanismo de mediación.</a:t>
            </a:r>
          </a:p>
          <a:p>
            <a:pPr marL="358775" indent="-358775" algn="just">
              <a:buAutoNum type="alphaLcParenR" startAt="2"/>
            </a:pPr>
            <a:r>
              <a:rPr lang="es-ES" sz="1400" dirty="0"/>
              <a:t>Los actos administrativos objeto de la demanda no fueron expedidos por la Superintendencia Nacional de Salud, sino por el liquidador de SALUD VIDA EPS (hoy SALUD VIDA EPS LIQUIDADA) </a:t>
            </a:r>
          </a:p>
          <a:p>
            <a:pPr marL="358775" indent="-358775" algn="just">
              <a:buAutoNum type="alphaLcParenR" startAt="2"/>
            </a:pPr>
            <a:r>
              <a:rPr lang="es-ES" sz="1400" dirty="0"/>
              <a:t>No es posible acogerse a la mediación con la Superintendencia Nacional de Salud, dado que se está cuestionando su participación en el proceso de liquidación de </a:t>
            </a:r>
            <a:r>
              <a:rPr kumimoji="0" lang="es-ES" sz="1400" b="0" i="0" u="none" strike="noStrike" kern="1200" cap="none" spc="0" normalizeH="0" baseline="0" noProof="0" dirty="0">
                <a:ln>
                  <a:noFill/>
                </a:ln>
                <a:solidFill>
                  <a:srgbClr val="445E5E"/>
                </a:solidFill>
                <a:effectLst/>
                <a:uLnTx/>
                <a:uFillTx/>
                <a:latin typeface="Nunito" pitchFamily="2" charset="77"/>
                <a:ea typeface="+mn-ea"/>
                <a:cs typeface="+mn-cs"/>
              </a:rPr>
              <a:t>SALUD VIDA EPS (hoy SALUD VIDA EPS LIQUIDADA) </a:t>
            </a:r>
            <a:r>
              <a:rPr lang="es-ES" sz="1400" dirty="0"/>
              <a:t>y en la forma en como desempeñó sus funciones de inspección, vigilancia y control.</a:t>
            </a:r>
          </a:p>
          <a:p>
            <a:pPr marL="342900" indent="-342900" algn="just">
              <a:buAutoNum type="alphaLcParenR" startAt="4"/>
            </a:pPr>
            <a:r>
              <a:rPr lang="es-ES" sz="1400" dirty="0"/>
              <a:t>El monto en controversia implica una afectación significativa de los recursos públicos de naturaleza parafiscal con destinación específica para la financiación del SGSSS, razón por la cual la ADRES no puede disponer de estos mediante un acuerdo conciliatorio sin contar con el reconocimiento de una obligación clara y exigible por parte de las entidades demandadas.</a:t>
            </a:r>
          </a:p>
          <a:p>
            <a:pPr marL="342900" indent="-342900" algn="just">
              <a:buAutoNum type="alphaLcParenR" startAt="4"/>
            </a:pPr>
            <a:r>
              <a:rPr lang="es-ES" sz="1400" dirty="0"/>
              <a:t>los recursos de la salud son inembargables e inalienables y deben destinarse exclusivamente a la financiación del SGSSS, cualquier mecanismo alternativo de resolución de conflictos requeriría que la Superintendencia Nacional de Salud o el agente liquidador de COOMEVA EPS (hoy COOMEVA EPS LIQUIDADA), reconozcan expresamente la obligación de reintegro, sin ese reconocimiento, la mediación carecería de efectos jurídicos vinculantes y no garantizaría la recuperación efectiva de los recursos, lo que podría generar una afectación a la sostenibilidad del sistema de salud y comprometer la integridad del patrimonio administrado por la ADRES.</a:t>
            </a:r>
          </a:p>
          <a:p>
            <a:pPr marL="0" indent="0">
              <a:buNone/>
            </a:pPr>
            <a:endParaRPr lang="es-CO" sz="1400" dirty="0"/>
          </a:p>
        </p:txBody>
      </p:sp>
    </p:spTree>
    <p:extLst>
      <p:ext uri="{BB962C8B-B14F-4D97-AF65-F5344CB8AC3E}">
        <p14:creationId xmlns:p14="http://schemas.microsoft.com/office/powerpoint/2010/main" val="1361802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D06D1-CA7D-1577-9E41-0E198FCB1EB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9528DA4-1B11-5179-BFE3-632A529D12EA}"/>
              </a:ext>
            </a:extLst>
          </p:cNvPr>
          <p:cNvSpPr>
            <a:spLocks noGrp="1"/>
          </p:cNvSpPr>
          <p:nvPr>
            <p:ph type="title"/>
          </p:nvPr>
        </p:nvSpPr>
        <p:spPr/>
        <p:txBody>
          <a:bodyPr>
            <a:normAutofit fontScale="90000"/>
          </a:bodyPr>
          <a:lstStyle/>
          <a:p>
            <a:r>
              <a:rPr lang="es-CO" b="1" dirty="0"/>
              <a:t>RECOMENDACIÓN</a:t>
            </a:r>
          </a:p>
        </p:txBody>
      </p:sp>
      <p:graphicFrame>
        <p:nvGraphicFramePr>
          <p:cNvPr id="7" name="Marcador de contenido 6">
            <a:extLst>
              <a:ext uri="{FF2B5EF4-FFF2-40B4-BE49-F238E27FC236}">
                <a16:creationId xmlns:a16="http://schemas.microsoft.com/office/drawing/2014/main" id="{1E111A0D-A167-EB85-EB2E-3DA9620E225D}"/>
              </a:ext>
            </a:extLst>
          </p:cNvPr>
          <p:cNvGraphicFramePr>
            <a:graphicFrameLocks noGrp="1"/>
          </p:cNvGraphicFramePr>
          <p:nvPr>
            <p:ph idx="1"/>
          </p:nvPr>
        </p:nvGraphicFramePr>
        <p:xfrm>
          <a:off x="903018" y="1556568"/>
          <a:ext cx="10155238" cy="3985146"/>
        </p:xfrm>
        <a:graphic>
          <a:graphicData uri="http://schemas.openxmlformats.org/drawingml/2006/table">
            <a:tbl>
              <a:tblPr>
                <a:tableStyleId>{5C22544A-7EE6-4342-B048-85BDC9FD1C3A}</a:tableStyleId>
              </a:tblPr>
              <a:tblGrid>
                <a:gridCol w="10155238">
                  <a:extLst>
                    <a:ext uri="{9D8B030D-6E8A-4147-A177-3AD203B41FA5}">
                      <a16:colId xmlns:a16="http://schemas.microsoft.com/office/drawing/2014/main" val="907800482"/>
                    </a:ext>
                  </a:extLst>
                </a:gridCol>
              </a:tblGrid>
              <a:tr h="3985146">
                <a:tc>
                  <a:txBody>
                    <a:bodyPr/>
                    <a:lstStyle/>
                    <a:p>
                      <a:pPr algn="just">
                        <a:buNone/>
                      </a:pPr>
                      <a:r>
                        <a:rPr lang="es-CO" sz="2400" dirty="0">
                          <a:solidFill>
                            <a:schemeClr val="tx1"/>
                          </a:solidFill>
                          <a:effectLst/>
                          <a:latin typeface="Nunito" pitchFamily="2" charset="0"/>
                          <a:ea typeface="Arial" panose="020B0604020202020204" pitchFamily="34" charset="0"/>
                        </a:rPr>
                        <a:t>Se recomienda al Comité de Conciliación de la ADRES abstenerse de autorizar la mediación con la Superintendencia Nacional de Salud y continuar con la acción judicial en curso ante el Tribunal Administrativo de Cundinamarca, con el fin de obtener la declaración de nulidad de los actos administrativos demandados y el reconocimiento del derecho que le asiste a la ADRES para que le sean los restituidos los recursos del sistema general de seguridad social en salud, conforme a lo establecido en el artículo 12 de la Ley 1797 de 2016, la Resolución 574 de 2017 (vigente para la fecha de los hechos) y la Resolución 784 de 2024.</a:t>
                      </a:r>
                    </a:p>
                  </a:txBody>
                  <a:tcPr marL="89535" marR="89535" marT="0" marB="0">
                    <a:solidFill>
                      <a:schemeClr val="bg1"/>
                    </a:solidFill>
                  </a:tcPr>
                </a:tc>
                <a:extLst>
                  <a:ext uri="{0D108BD9-81ED-4DB2-BD59-A6C34878D82A}">
                    <a16:rowId xmlns:a16="http://schemas.microsoft.com/office/drawing/2014/main" val="3123596418"/>
                  </a:ext>
                </a:extLst>
              </a:tr>
            </a:tbl>
          </a:graphicData>
        </a:graphic>
      </p:graphicFrame>
    </p:spTree>
    <p:extLst>
      <p:ext uri="{BB962C8B-B14F-4D97-AF65-F5344CB8AC3E}">
        <p14:creationId xmlns:p14="http://schemas.microsoft.com/office/powerpoint/2010/main" val="1055164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FD76E146-73DD-F1BF-30D3-E1BCC4FC4B24}"/>
              </a:ext>
            </a:extLst>
          </p:cNvPr>
          <p:cNvSpPr/>
          <p:nvPr/>
        </p:nvSpPr>
        <p:spPr>
          <a:xfrm>
            <a:off x="0" y="416559"/>
            <a:ext cx="10871200"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D2755541-1517-A5B3-EF4D-2E2A40B9E369}"/>
              </a:ext>
            </a:extLst>
          </p:cNvPr>
          <p:cNvSpPr txBox="1"/>
          <p:nvPr/>
        </p:nvSpPr>
        <p:spPr>
          <a:xfrm>
            <a:off x="1162684" y="2650377"/>
            <a:ext cx="1888430" cy="1862048"/>
          </a:xfrm>
          <a:prstGeom prst="rect">
            <a:avLst/>
          </a:prstGeom>
          <a:noFill/>
        </p:spPr>
        <p:txBody>
          <a:bodyPr wrap="square" anchor="ctr">
            <a:spAutoFit/>
          </a:bodyPr>
          <a:lstStyle/>
          <a:p>
            <a:pPr algn="ctr"/>
            <a:r>
              <a:rPr lang="es-CO" sz="11500" spc="-300" dirty="0">
                <a:solidFill>
                  <a:schemeClr val="bg2">
                    <a:lumMod val="20000"/>
                    <a:lumOff val="80000"/>
                  </a:schemeClr>
                </a:solidFill>
                <a:latin typeface="Nunito ExtraLight" pitchFamily="2" charset="77"/>
              </a:rPr>
              <a:t>03</a:t>
            </a:r>
            <a:endParaRPr lang="es-CO" sz="9600" spc="-300" dirty="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A4E1C9C9-7249-B93B-2764-C73EB18DFEC2}"/>
              </a:ext>
            </a:extLst>
          </p:cNvPr>
          <p:cNvCxnSpPr>
            <a:cxnSpLocks/>
          </p:cNvCxnSpPr>
          <p:nvPr/>
        </p:nvCxnSpPr>
        <p:spPr>
          <a:xfrm>
            <a:off x="3698240"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TextBox 38">
            <a:extLst>
              <a:ext uri="{FF2B5EF4-FFF2-40B4-BE49-F238E27FC236}">
                <a16:creationId xmlns:a16="http://schemas.microsoft.com/office/drawing/2014/main" id="{292F02FA-B825-9946-9466-789777487C6D}"/>
              </a:ext>
            </a:extLst>
          </p:cNvPr>
          <p:cNvSpPr txBox="1"/>
          <p:nvPr/>
        </p:nvSpPr>
        <p:spPr>
          <a:xfrm>
            <a:off x="4345367" y="2340418"/>
            <a:ext cx="5426277" cy="29546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FFFFFF"/>
                </a:solidFill>
                <a:effectLst/>
                <a:uLnTx/>
                <a:uFillTx/>
                <a:latin typeface="Arial"/>
                <a:ea typeface="+mn-ea"/>
                <a:cs typeface="Arial"/>
              </a:rPr>
              <a:t>MEDIACIÓN ANDJE EN LOS SIGUIENTES PROCESOS JUDICIALES</a:t>
            </a:r>
            <a:endParaRPr kumimoji="0" lang="es-CO" sz="2000" b="0" i="0" u="none" strike="noStrike" kern="1200" cap="none" spc="0" normalizeH="0" baseline="0" noProof="0" dirty="0">
              <a:ln>
                <a:noFill/>
              </a:ln>
              <a:solidFill>
                <a:prstClr val="white"/>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000" b="1"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endParaRPr>
          </a:p>
          <a:p>
            <a:pPr marL="342900" marR="0" lvl="0" indent="-342900" algn="ctr" defTabSz="914400" rtl="0" eaLnBrk="1" fontAlgn="auto" latinLnBrk="0" hangingPunct="1">
              <a:lnSpc>
                <a:spcPct val="100000"/>
              </a:lnSpc>
              <a:spcBef>
                <a:spcPts val="0"/>
              </a:spcBef>
              <a:spcAft>
                <a:spcPts val="0"/>
              </a:spcAft>
              <a:buClrTx/>
              <a:buSzTx/>
              <a:buFontTx/>
              <a:buChar char="-"/>
              <a:tabLst/>
              <a:defRPr/>
            </a:pPr>
            <a:r>
              <a:rPr kumimoji="0" lang="it-IT" sz="2000" b="1"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25000233600020230038900</a:t>
            </a:r>
          </a:p>
          <a:p>
            <a:pPr marL="342900" marR="0" lvl="0" indent="-342900" algn="ctr" defTabSz="914400" rtl="0" eaLnBrk="1" fontAlgn="auto" latinLnBrk="0" hangingPunct="1">
              <a:lnSpc>
                <a:spcPct val="100000"/>
              </a:lnSpc>
              <a:spcBef>
                <a:spcPts val="0"/>
              </a:spcBef>
              <a:spcAft>
                <a:spcPts val="0"/>
              </a:spcAft>
              <a:buClrTx/>
              <a:buSzTx/>
              <a:buFontTx/>
              <a:buChar char="-"/>
              <a:tabLst/>
              <a:defRPr/>
            </a:pPr>
            <a:r>
              <a:rPr kumimoji="0" lang="it-IT" sz="2000" b="1"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25000234100020220048800</a:t>
            </a:r>
          </a:p>
          <a:p>
            <a:pPr marL="342900" marR="0" lvl="0" indent="-342900" algn="ctr" defTabSz="914400" rtl="0" eaLnBrk="1" fontAlgn="auto" latinLnBrk="0" hangingPunct="1">
              <a:lnSpc>
                <a:spcPct val="100000"/>
              </a:lnSpc>
              <a:spcBef>
                <a:spcPts val="0"/>
              </a:spcBef>
              <a:spcAft>
                <a:spcPts val="0"/>
              </a:spcAft>
              <a:buClrTx/>
              <a:buSzTx/>
              <a:buFontTx/>
              <a:buChar char="-"/>
              <a:tabLst/>
              <a:defRPr/>
            </a:pPr>
            <a:r>
              <a:rPr kumimoji="0" lang="it-IT" sz="2000" b="1"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25000234100020230063800</a:t>
            </a:r>
            <a:endParaRPr kumimoji="0" lang="es-CO" sz="2000" b="0" i="0" u="none" strike="noStrike" kern="1200" cap="none" spc="0" normalizeH="0" baseline="0" noProof="0" dirty="0">
              <a:ln>
                <a:noFill/>
              </a:ln>
              <a:solidFill>
                <a:srgbClr val="000000"/>
              </a:solidFill>
              <a:effectLst/>
              <a:uLnTx/>
              <a:uFillTx/>
              <a:latin typeface="Arial" panose="020B0604020202020204"/>
              <a:ea typeface="+mn-lt"/>
              <a:cs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s-MX" sz="1800" b="0" i="0" u="none" strike="noStrike" baseline="0" dirty="0">
                <a:solidFill>
                  <a:srgbClr val="000000"/>
                </a:solidFill>
                <a:latin typeface="Verdana" panose="020B060403050404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O" sz="4800" b="0" i="0" u="none" strike="noStrike" kern="1200" cap="none" spc="0" normalizeH="0" baseline="0" noProof="0" dirty="0">
              <a:ln>
                <a:noFill/>
              </a:ln>
              <a:solidFill>
                <a:prstClr val="white"/>
              </a:solidFill>
              <a:effectLst/>
              <a:uLnTx/>
              <a:uFillTx/>
              <a:latin typeface="Nunito" panose="020B0604020202020204" charset="0"/>
            </a:endParaRPr>
          </a:p>
        </p:txBody>
      </p:sp>
    </p:spTree>
    <p:extLst>
      <p:ext uri="{BB962C8B-B14F-4D97-AF65-F5344CB8AC3E}">
        <p14:creationId xmlns:p14="http://schemas.microsoft.com/office/powerpoint/2010/main" val="2117875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0AF2D888-5929-F1A5-7CF3-DBE155A0E018}"/>
              </a:ext>
            </a:extLst>
          </p:cNvPr>
          <p:cNvPicPr>
            <a:picLocks noChangeAspect="1"/>
          </p:cNvPicPr>
          <p:nvPr/>
        </p:nvPicPr>
        <p:blipFill rotWithShape="1">
          <a:blip r:embed="rId2"/>
          <a:srcRect t="9440" b="9440"/>
          <a:stretch/>
        </p:blipFill>
        <p:spPr>
          <a:xfrm>
            <a:off x="0" y="416559"/>
            <a:ext cx="10871200" cy="6013270"/>
          </a:xfrm>
          <a:prstGeom prst="rect">
            <a:avLst/>
          </a:prstGeom>
        </p:spPr>
      </p:pic>
      <p:sp>
        <p:nvSpPr>
          <p:cNvPr id="5" name="Rectángulo 4">
            <a:extLst>
              <a:ext uri="{FF2B5EF4-FFF2-40B4-BE49-F238E27FC236}">
                <a16:creationId xmlns:a16="http://schemas.microsoft.com/office/drawing/2014/main" id="{FD76E146-73DD-F1BF-30D3-E1BCC4FC4B24}"/>
              </a:ext>
            </a:extLst>
          </p:cNvPr>
          <p:cNvSpPr/>
          <p:nvPr/>
        </p:nvSpPr>
        <p:spPr>
          <a:xfrm>
            <a:off x="0" y="416559"/>
            <a:ext cx="10871200"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D2755541-1517-A5B3-EF4D-2E2A40B9E369}"/>
              </a:ext>
            </a:extLst>
          </p:cNvPr>
          <p:cNvSpPr txBox="1"/>
          <p:nvPr/>
        </p:nvSpPr>
        <p:spPr>
          <a:xfrm>
            <a:off x="1640114" y="2650377"/>
            <a:ext cx="4992914" cy="1862048"/>
          </a:xfrm>
          <a:prstGeom prst="rect">
            <a:avLst/>
          </a:prstGeom>
          <a:noFill/>
        </p:spPr>
        <p:txBody>
          <a:bodyPr wrap="square" anchor="ctr">
            <a:spAutoFit/>
          </a:bodyPr>
          <a:lstStyle/>
          <a:p>
            <a:pPr algn="ctr"/>
            <a:r>
              <a:rPr lang="es-CO" sz="11500" spc="-300">
                <a:solidFill>
                  <a:schemeClr val="bg2">
                    <a:lumMod val="20000"/>
                    <a:lumOff val="80000"/>
                  </a:schemeClr>
                </a:solidFill>
                <a:latin typeface="Nunito ExtraLight" pitchFamily="2" charset="77"/>
              </a:rPr>
              <a:t>Gracias</a:t>
            </a:r>
            <a:endParaRPr lang="es-CO" sz="9600" spc="-30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A4E1C9C9-7249-B93B-2764-C73EB18DFEC2}"/>
              </a:ext>
            </a:extLst>
          </p:cNvPr>
          <p:cNvCxnSpPr>
            <a:cxnSpLocks/>
          </p:cNvCxnSpPr>
          <p:nvPr/>
        </p:nvCxnSpPr>
        <p:spPr>
          <a:xfrm>
            <a:off x="1535612"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uadroTexto 6">
            <a:extLst>
              <a:ext uri="{FF2B5EF4-FFF2-40B4-BE49-F238E27FC236}">
                <a16:creationId xmlns:a16="http://schemas.microsoft.com/office/drawing/2014/main" id="{D2755541-1517-A5B3-EF4D-2E2A40B9E369}"/>
              </a:ext>
            </a:extLst>
          </p:cNvPr>
          <p:cNvSpPr txBox="1"/>
          <p:nvPr/>
        </p:nvSpPr>
        <p:spPr>
          <a:xfrm>
            <a:off x="1277258" y="5629307"/>
            <a:ext cx="3091543" cy="461665"/>
          </a:xfrm>
          <a:prstGeom prst="rect">
            <a:avLst/>
          </a:prstGeom>
          <a:noFill/>
        </p:spPr>
        <p:txBody>
          <a:bodyPr wrap="square" anchor="ctr">
            <a:spAutoFit/>
          </a:bodyPr>
          <a:lstStyle/>
          <a:p>
            <a:pPr algn="ctr"/>
            <a:r>
              <a:rPr lang="es-CO" sz="2400">
                <a:solidFill>
                  <a:schemeClr val="bg2">
                    <a:lumMod val="20000"/>
                    <a:lumOff val="80000"/>
                  </a:schemeClr>
                </a:solidFill>
                <a:latin typeface="Nunito ExtraLight" pitchFamily="2" charset="77"/>
              </a:rPr>
              <a:t>www.adres.gov.co</a:t>
            </a:r>
            <a:endParaRPr lang="es-CO" sz="2000">
              <a:solidFill>
                <a:schemeClr val="bg2">
                  <a:lumMod val="20000"/>
                  <a:lumOff val="80000"/>
                </a:schemeClr>
              </a:solidFill>
              <a:latin typeface="Nunito ExtraLight" pitchFamily="2" charset="77"/>
            </a:endParaRPr>
          </a:p>
        </p:txBody>
      </p:sp>
    </p:spTree>
    <p:extLst>
      <p:ext uri="{BB962C8B-B14F-4D97-AF65-F5344CB8AC3E}">
        <p14:creationId xmlns:p14="http://schemas.microsoft.com/office/powerpoint/2010/main" val="3682942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DC5F9E-519D-E0A6-9731-685233E772B4}"/>
              </a:ext>
            </a:extLst>
          </p:cNvPr>
          <p:cNvSpPr>
            <a:spLocks noGrp="1"/>
          </p:cNvSpPr>
          <p:nvPr>
            <p:ph type="title"/>
          </p:nvPr>
        </p:nvSpPr>
        <p:spPr>
          <a:xfrm>
            <a:off x="748442" y="768096"/>
            <a:ext cx="10220057" cy="402336"/>
          </a:xfrm>
        </p:spPr>
        <p:txBody>
          <a:bodyPr>
            <a:normAutofit fontScale="90000"/>
          </a:bodyPr>
          <a:lstStyle/>
          <a:p>
            <a:r>
              <a:rPr lang="es-ES" sz="3600" b="1" dirty="0">
                <a:latin typeface="Nunito"/>
              </a:rPr>
              <a:t>INTRODUCCIÓN</a:t>
            </a:r>
            <a:br>
              <a:rPr lang="es-ES" dirty="0">
                <a:latin typeface="Nunito"/>
              </a:rPr>
            </a:br>
            <a:endParaRPr lang="es-ES" dirty="0"/>
          </a:p>
        </p:txBody>
      </p:sp>
      <p:sp>
        <p:nvSpPr>
          <p:cNvPr id="3" name="CuadroTexto 2">
            <a:extLst>
              <a:ext uri="{FF2B5EF4-FFF2-40B4-BE49-F238E27FC236}">
                <a16:creationId xmlns:a16="http://schemas.microsoft.com/office/drawing/2014/main" id="{77E213DE-1297-F891-D087-523D60C06FC3}"/>
              </a:ext>
            </a:extLst>
          </p:cNvPr>
          <p:cNvSpPr txBox="1"/>
          <p:nvPr/>
        </p:nvSpPr>
        <p:spPr>
          <a:xfrm>
            <a:off x="314373" y="1772477"/>
            <a:ext cx="11088193" cy="3508653"/>
          </a:xfrm>
          <a:prstGeom prst="rect">
            <a:avLst/>
          </a:prstGeom>
          <a:noFill/>
        </p:spPr>
        <p:txBody>
          <a:bodyPr wrap="square" rtlCol="0">
            <a:spAutoFit/>
          </a:bodyPr>
          <a:lstStyle/>
          <a:p>
            <a:pPr lvl="1" algn="just"/>
            <a:endParaRPr lang="es-ES" sz="16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lvl="1" algn="just"/>
            <a:r>
              <a:rPr lang="es-MX" sz="1600" dirty="0">
                <a:solidFill>
                  <a:srgbClr val="000000"/>
                </a:solidFill>
                <a:latin typeface="Arial" panose="020B0604020202020204" pitchFamily="34" charset="0"/>
                <a:ea typeface="Arial" panose="020B0604020202020204" pitchFamily="34" charset="0"/>
                <a:cs typeface="Arial" panose="020B0604020202020204" pitchFamily="34" charset="0"/>
              </a:rPr>
              <a:t>La Agencia Nacional de Defensa Jurídica del Estado conminó a la ADRES para acudir ante el mecanismo de mediación previsto en el artículo 4º del Decreto 0104 de 2025  que modificó el artículo 2.2.3.2.2.1.1. del Decreto 1069 de 2015  y en la Circular Externa </a:t>
            </a:r>
            <a:r>
              <a:rPr lang="es-MX" sz="1600" dirty="0" err="1">
                <a:solidFill>
                  <a:srgbClr val="000000"/>
                </a:solidFill>
                <a:latin typeface="Arial" panose="020B0604020202020204" pitchFamily="34" charset="0"/>
                <a:ea typeface="Arial" panose="020B0604020202020204" pitchFamily="34" charset="0"/>
                <a:cs typeface="Arial" panose="020B0604020202020204" pitchFamily="34" charset="0"/>
              </a:rPr>
              <a:t>N°</a:t>
            </a:r>
            <a:r>
              <a:rPr lang="es-MX" sz="1600" dirty="0">
                <a:solidFill>
                  <a:srgbClr val="000000"/>
                </a:solidFill>
                <a:latin typeface="Arial" panose="020B0604020202020204" pitchFamily="34" charset="0"/>
                <a:ea typeface="Arial" panose="020B0604020202020204" pitchFamily="34" charset="0"/>
                <a:cs typeface="Arial" panose="020B0604020202020204" pitchFamily="34" charset="0"/>
              </a:rPr>
              <a:t> 16  expedida por la ANDJE, el cual tiene por objeto resolver los conflictos que se suscitan entre entidades públicas de manera anticipada y superar la conflictividad interinstitucional de manera célere, directa y extraprocesal a través del Sistema de Defensa Jurídica del Estado que fue establecido en el artículo 206 de la Ley 2294 de 2023.</a:t>
            </a:r>
          </a:p>
          <a:p>
            <a:pPr lvl="1" algn="just"/>
            <a:endParaRPr lang="es-MX" sz="1600" dirty="0">
              <a:solidFill>
                <a:srgbClr val="000000"/>
              </a:solidFill>
              <a:effectLst/>
              <a:latin typeface="Arial" panose="020B0604020202020204" pitchFamily="34" charset="0"/>
              <a:ea typeface="Verdana" panose="020B0604030504040204" pitchFamily="34" charset="0"/>
              <a:cs typeface="Arial" panose="020B0604020202020204" pitchFamily="34" charset="0"/>
            </a:endParaRPr>
          </a:p>
          <a:p>
            <a:pPr lvl="1" algn="just"/>
            <a:r>
              <a:rPr lang="es-MX" sz="1600" dirty="0">
                <a:solidFill>
                  <a:srgbClr val="000000"/>
                </a:solidFill>
                <a:latin typeface="Arial" panose="020B0604020202020204" pitchFamily="34" charset="0"/>
                <a:ea typeface="Verdana" panose="020B0604030504040204" pitchFamily="34" charset="0"/>
                <a:cs typeface="Arial" panose="020B0604020202020204" pitchFamily="34" charset="0"/>
              </a:rPr>
              <a:t>Por lo tanto, , la ANDJE requiere conocer los aspectos más relevantes de la demanda y la decisión del Comité de Conciliación frente a la adopción del mecanismo de mediación dentro de los procesos judiciales y continuar con el trámite de solicitud de concepto ante la Sala de Consulta del Servicio Civil del Consejo de Estado, a la luz de lo normado en el artículo 112, numeral 7º de la ley 1437 de 2011, con el fin de 	que las </a:t>
            </a:r>
            <a:r>
              <a:rPr lang="es-MX" sz="1600" dirty="0" err="1">
                <a:solidFill>
                  <a:srgbClr val="000000"/>
                </a:solidFill>
                <a:latin typeface="Arial" panose="020B0604020202020204" pitchFamily="34" charset="0"/>
                <a:ea typeface="Verdana" panose="020B0604030504040204" pitchFamily="34" charset="0"/>
                <a:cs typeface="Arial" panose="020B0604020202020204" pitchFamily="34" charset="0"/>
              </a:rPr>
              <a:t>las</a:t>
            </a:r>
            <a:r>
              <a:rPr lang="es-MX" sz="1600" dirty="0">
                <a:solidFill>
                  <a:srgbClr val="000000"/>
                </a:solidFill>
                <a:latin typeface="Arial" panose="020B0604020202020204" pitchFamily="34" charset="0"/>
                <a:ea typeface="Verdana" panose="020B0604030504040204" pitchFamily="34" charset="0"/>
                <a:cs typeface="Arial" panose="020B0604020202020204" pitchFamily="34" charset="0"/>
              </a:rPr>
              <a:t> Entidades Públicas actúen conforme a la ley y cuenten con una interpretación autorizada para resolver dudas o conflictos jurídicos.</a:t>
            </a:r>
            <a:endParaRPr lang="es-ES" sz="1600" dirty="0">
              <a:solidFill>
                <a:srgbClr val="000000"/>
              </a:solidFill>
              <a:latin typeface="Arial" panose="020B0604020202020204" pitchFamily="34" charset="0"/>
              <a:ea typeface="Verdana" panose="020B0604030504040204" pitchFamily="34" charset="0"/>
              <a:cs typeface="Arial" panose="020B0604020202020204" pitchFamily="34" charset="0"/>
            </a:endParaRPr>
          </a:p>
          <a:p>
            <a:pPr lvl="1" algn="just"/>
            <a:endParaRPr lang="es-CO" sz="1400" dirty="0">
              <a:effectLst/>
              <a:latin typeface="Arial" panose="020B0604020202020204" pitchFamily="34" charset="0"/>
              <a:ea typeface="Verdana" panose="020B0604030504040204" pitchFamily="34" charset="0"/>
              <a:cs typeface="Arial" panose="020B0604020202020204" pitchFamily="34" charset="0"/>
            </a:endParaRPr>
          </a:p>
        </p:txBody>
      </p:sp>
      <p:sp>
        <p:nvSpPr>
          <p:cNvPr id="4" name="Título 1">
            <a:extLst>
              <a:ext uri="{FF2B5EF4-FFF2-40B4-BE49-F238E27FC236}">
                <a16:creationId xmlns:a16="http://schemas.microsoft.com/office/drawing/2014/main" id="{0B77AA89-7C5A-868E-E609-21EEBDFB35E9}"/>
              </a:ext>
            </a:extLst>
          </p:cNvPr>
          <p:cNvSpPr txBox="1">
            <a:spLocks/>
          </p:cNvSpPr>
          <p:nvPr/>
        </p:nvSpPr>
        <p:spPr>
          <a:xfrm>
            <a:off x="844296" y="1370141"/>
            <a:ext cx="10220057" cy="40233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0" kern="1200">
                <a:solidFill>
                  <a:schemeClr val="tx2"/>
                </a:solidFill>
                <a:latin typeface="Nunito" pitchFamily="2" charset="77"/>
                <a:ea typeface="+mj-ea"/>
                <a:cs typeface="+mj-cs"/>
              </a:defRPr>
            </a:lvl1pPr>
          </a:lstStyle>
          <a:p>
            <a:pPr algn="ctr"/>
            <a:endParaRPr lang="es-ES" sz="2400" b="1" dirty="0">
              <a:latin typeface="Nunito"/>
            </a:endParaRPr>
          </a:p>
          <a:p>
            <a:pPr algn="ctr"/>
            <a:r>
              <a:rPr lang="es-ES" sz="2400" b="1" dirty="0">
                <a:latin typeface="Nunito"/>
              </a:rPr>
              <a:t>INSTITUCIÓN JURÍDICA DE LA MEDIACIÓN </a:t>
            </a:r>
            <a:br>
              <a:rPr lang="es-ES" sz="2400" dirty="0">
                <a:latin typeface="Nunito"/>
              </a:rPr>
            </a:br>
            <a:endParaRPr lang="es-ES" sz="2400" dirty="0"/>
          </a:p>
        </p:txBody>
      </p:sp>
    </p:spTree>
    <p:extLst>
      <p:ext uri="{BB962C8B-B14F-4D97-AF65-F5344CB8AC3E}">
        <p14:creationId xmlns:p14="http://schemas.microsoft.com/office/powerpoint/2010/main" val="2916456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41419-9D46-B57B-513A-11BE593E05F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04847EB-0537-D30A-6E3A-C5BBE3BB395F}"/>
              </a:ext>
            </a:extLst>
          </p:cNvPr>
          <p:cNvSpPr>
            <a:spLocks noGrp="1"/>
          </p:cNvSpPr>
          <p:nvPr>
            <p:ph type="title"/>
          </p:nvPr>
        </p:nvSpPr>
        <p:spPr>
          <a:xfrm>
            <a:off x="748442" y="768096"/>
            <a:ext cx="10220057" cy="402336"/>
          </a:xfrm>
        </p:spPr>
        <p:txBody>
          <a:bodyPr>
            <a:normAutofit fontScale="90000"/>
          </a:bodyPr>
          <a:lstStyle/>
          <a:p>
            <a:br>
              <a:rPr lang="es-ES" dirty="0">
                <a:latin typeface="Nunito"/>
              </a:rPr>
            </a:br>
            <a:endParaRPr lang="es-ES" dirty="0"/>
          </a:p>
        </p:txBody>
      </p:sp>
      <p:sp>
        <p:nvSpPr>
          <p:cNvPr id="3" name="CuadroTexto 2">
            <a:extLst>
              <a:ext uri="{FF2B5EF4-FFF2-40B4-BE49-F238E27FC236}">
                <a16:creationId xmlns:a16="http://schemas.microsoft.com/office/drawing/2014/main" id="{702115D6-494E-1FED-1392-3993F80F9CEE}"/>
              </a:ext>
            </a:extLst>
          </p:cNvPr>
          <p:cNvSpPr txBox="1"/>
          <p:nvPr/>
        </p:nvSpPr>
        <p:spPr>
          <a:xfrm>
            <a:off x="551903" y="1657921"/>
            <a:ext cx="11088193" cy="4431983"/>
          </a:xfrm>
          <a:prstGeom prst="rect">
            <a:avLst/>
          </a:prstGeom>
          <a:noFill/>
        </p:spPr>
        <p:txBody>
          <a:bodyPr wrap="square" rtlCol="0">
            <a:spAutoFit/>
          </a:bodyPr>
          <a:lstStyle/>
          <a:p>
            <a:pPr lvl="1" algn="just"/>
            <a:r>
              <a:rPr lang="es-MX" sz="2000" b="1" dirty="0">
                <a:solidFill>
                  <a:schemeClr val="accent3">
                    <a:lumMod val="75000"/>
                  </a:schemeClr>
                </a:solidFill>
                <a:effectLst/>
                <a:latin typeface="Nunito" pitchFamily="2" charset="0"/>
                <a:ea typeface="Arial" panose="020B0604020202020204" pitchFamily="34" charset="0"/>
                <a:cs typeface="Arial" panose="020B0604020202020204" pitchFamily="34" charset="0"/>
              </a:rPr>
              <a:t>- Normatividad Aplicable</a:t>
            </a:r>
          </a:p>
          <a:p>
            <a:pPr lvl="1" algn="just"/>
            <a:endParaRPr lang="es-MX" dirty="0">
              <a:solidFill>
                <a:srgbClr val="000000"/>
              </a:solidFill>
              <a:latin typeface="Arial" panose="020B0604020202020204" pitchFamily="34" charset="0"/>
              <a:ea typeface="Arial" panose="020B0604020202020204" pitchFamily="34" charset="0"/>
              <a:cs typeface="Arial" panose="020B0604020202020204" pitchFamily="34" charset="0"/>
            </a:endParaRPr>
          </a:p>
          <a:p>
            <a:pPr marL="742950" lvl="1" indent="-285750" algn="just">
              <a:buFont typeface="Arial" panose="020B0604020202020204" pitchFamily="34" charset="0"/>
              <a:buChar char="•"/>
            </a:pPr>
            <a:r>
              <a:rPr lang="es-MX" dirty="0">
                <a:effectLst/>
                <a:latin typeface="Arial" panose="020B0604020202020204" pitchFamily="34" charset="0"/>
                <a:ea typeface="Arial" panose="020B0604020202020204" pitchFamily="34" charset="0"/>
                <a:cs typeface="Arial" panose="020B0604020202020204" pitchFamily="34" charset="0"/>
              </a:rPr>
              <a:t>Ley 2220 de 2022</a:t>
            </a:r>
          </a:p>
          <a:p>
            <a:pPr lvl="1" algn="just"/>
            <a:endParaRPr lang="es-MX" dirty="0">
              <a:latin typeface="Arial" panose="020B0604020202020204" pitchFamily="34" charset="0"/>
              <a:ea typeface="Arial" panose="020B0604020202020204" pitchFamily="34" charset="0"/>
              <a:cs typeface="Arial" panose="020B0604020202020204" pitchFamily="34" charset="0"/>
            </a:endParaRPr>
          </a:p>
          <a:p>
            <a:pPr marL="742950" lvl="1" indent="-28575" algn="just">
              <a:buFont typeface="Wingdings" panose="05000000000000000000" pitchFamily="2" charset="2"/>
              <a:buChar char="Ø"/>
            </a:pPr>
            <a:r>
              <a:rPr lang="es-MX" dirty="0">
                <a:effectLst/>
                <a:latin typeface="Arial" panose="020B0604020202020204" pitchFamily="34" charset="0"/>
                <a:ea typeface="Arial" panose="020B0604020202020204" pitchFamily="34" charset="0"/>
                <a:cs typeface="Arial" panose="020B0604020202020204" pitchFamily="34" charset="0"/>
              </a:rPr>
              <a:t> </a:t>
            </a:r>
            <a:r>
              <a:rPr lang="es-MX" b="1" dirty="0">
                <a:effectLst/>
                <a:latin typeface="Arial" panose="020B0604020202020204" pitchFamily="34" charset="0"/>
                <a:ea typeface="Arial" panose="020B0604020202020204" pitchFamily="34" charset="0"/>
                <a:cs typeface="Arial" panose="020B0604020202020204" pitchFamily="34" charset="0"/>
              </a:rPr>
              <a:t>Artículos</a:t>
            </a:r>
            <a:r>
              <a:rPr lang="es-MX" b="1" dirty="0">
                <a:latin typeface="Arial" panose="020B0604020202020204" pitchFamily="34" charset="0"/>
                <a:ea typeface="Arial" panose="020B0604020202020204" pitchFamily="34" charset="0"/>
                <a:cs typeface="Arial" panose="020B0604020202020204" pitchFamily="34" charset="0"/>
              </a:rPr>
              <a:t>: </a:t>
            </a:r>
            <a:r>
              <a:rPr lang="es-MX" dirty="0">
                <a:effectLst/>
                <a:latin typeface="Arial" panose="020B0604020202020204" pitchFamily="34" charset="0"/>
                <a:ea typeface="Arial" panose="020B0604020202020204" pitchFamily="34" charset="0"/>
                <a:cs typeface="Arial" panose="020B0604020202020204" pitchFamily="34" charset="0"/>
              </a:rPr>
              <a:t>117, 120 y 233</a:t>
            </a:r>
          </a:p>
          <a:p>
            <a:pPr lvl="1" algn="just"/>
            <a:endParaRPr lang="es-MX" dirty="0">
              <a:effectLst/>
              <a:latin typeface="Arial" panose="020B0604020202020204" pitchFamily="34" charset="0"/>
              <a:ea typeface="Arial" panose="020B0604020202020204" pitchFamily="34" charset="0"/>
              <a:cs typeface="Arial" panose="020B0604020202020204" pitchFamily="34" charset="0"/>
            </a:endParaRPr>
          </a:p>
          <a:p>
            <a:pPr marL="742950" lvl="1" indent="-285750" algn="just">
              <a:buFont typeface="Arial" panose="020B0604020202020204" pitchFamily="34" charset="0"/>
              <a:buChar char="•"/>
            </a:pPr>
            <a:r>
              <a:rPr lang="es-MX" dirty="0">
                <a:latin typeface="Arial" panose="020B0604020202020204" pitchFamily="34" charset="0"/>
                <a:ea typeface="Arial" panose="020B0604020202020204" pitchFamily="34" charset="0"/>
                <a:cs typeface="Arial" panose="020B0604020202020204" pitchFamily="34" charset="0"/>
              </a:rPr>
              <a:t>Decreto 1069 de 2015, </a:t>
            </a:r>
            <a:r>
              <a:rPr lang="es-MX" dirty="0">
                <a:effectLst/>
                <a:latin typeface="Arial" panose="020B0604020202020204" pitchFamily="34" charset="0"/>
                <a:ea typeface="Arial" panose="020B0604020202020204" pitchFamily="34" charset="0"/>
                <a:cs typeface="Arial" panose="020B0604020202020204" pitchFamily="34" charset="0"/>
              </a:rPr>
              <a:t>modificado por el artículo 4º del Decreto 0104 de 2025</a:t>
            </a:r>
          </a:p>
          <a:p>
            <a:pPr lvl="1" algn="just"/>
            <a:endParaRPr lang="es-MX" dirty="0">
              <a:latin typeface="Arial" panose="020B0604020202020204" pitchFamily="34" charset="0"/>
              <a:ea typeface="Arial" panose="020B0604020202020204" pitchFamily="34" charset="0"/>
              <a:cs typeface="Arial" panose="020B0604020202020204" pitchFamily="34" charset="0"/>
            </a:endParaRPr>
          </a:p>
          <a:p>
            <a:pPr marL="1000125" lvl="1" indent="-285750" algn="just">
              <a:buFont typeface="Wingdings" panose="05000000000000000000" pitchFamily="2" charset="2"/>
              <a:buChar char="Ø"/>
            </a:pPr>
            <a:r>
              <a:rPr lang="es-MX" b="1" dirty="0">
                <a:latin typeface="Arial" panose="020B0604020202020204" pitchFamily="34" charset="0"/>
                <a:ea typeface="Arial" panose="020B0604020202020204" pitchFamily="34" charset="0"/>
                <a:cs typeface="Arial" panose="020B0604020202020204" pitchFamily="34" charset="0"/>
              </a:rPr>
              <a:t>A</a:t>
            </a:r>
            <a:r>
              <a:rPr lang="es-MX" b="1" dirty="0">
                <a:effectLst/>
                <a:latin typeface="Arial" panose="020B0604020202020204" pitchFamily="34" charset="0"/>
                <a:ea typeface="Arial" panose="020B0604020202020204" pitchFamily="34" charset="0"/>
                <a:cs typeface="Arial" panose="020B0604020202020204" pitchFamily="34" charset="0"/>
              </a:rPr>
              <a:t>rtículos</a:t>
            </a:r>
            <a:r>
              <a:rPr lang="es-MX" dirty="0">
                <a:effectLst/>
                <a:latin typeface="Arial" panose="020B0604020202020204" pitchFamily="34" charset="0"/>
                <a:ea typeface="Arial" panose="020B0604020202020204" pitchFamily="34" charset="0"/>
                <a:cs typeface="Arial" panose="020B0604020202020204" pitchFamily="34" charset="0"/>
              </a:rPr>
              <a:t>: 2.2.3.2.2.1.2-</a:t>
            </a:r>
            <a:r>
              <a:rPr lang="es-MX"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s-ES" sz="1800" b="1" i="1" dirty="0">
                <a:solidFill>
                  <a:schemeClr val="accent3">
                    <a:lumMod val="75000"/>
                  </a:schemeClr>
                </a:solidFill>
                <a:effectLst/>
                <a:latin typeface="Calibri" panose="020F0502020204030204" pitchFamily="34" charset="0"/>
                <a:ea typeface="Arial" panose="020B0604020202020204" pitchFamily="34" charset="0"/>
              </a:rPr>
              <a:t>Potestad para el ejercicio de la mediación</a:t>
            </a:r>
            <a:endParaRPr lang="es-MX" dirty="0">
              <a:solidFill>
                <a:schemeClr val="accent3">
                  <a:lumMod val="75000"/>
                </a:schemeClr>
              </a:solidFill>
              <a:effectLst/>
              <a:latin typeface="Arial" panose="020B0604020202020204" pitchFamily="34" charset="0"/>
              <a:ea typeface="Arial" panose="020B0604020202020204" pitchFamily="34" charset="0"/>
              <a:cs typeface="Arial" panose="020B0604020202020204" pitchFamily="34" charset="0"/>
            </a:endParaRPr>
          </a:p>
          <a:p>
            <a:pPr marL="2144713" lvl="1" algn="just">
              <a:tabLst>
                <a:tab pos="1878013" algn="l"/>
              </a:tabLst>
            </a:pPr>
            <a:r>
              <a:rPr lang="es-MX" dirty="0">
                <a:effectLst/>
                <a:latin typeface="Arial" panose="020B0604020202020204" pitchFamily="34" charset="0"/>
                <a:ea typeface="Arial" panose="020B0604020202020204" pitchFamily="34" charset="0"/>
                <a:cs typeface="Arial" panose="020B0604020202020204" pitchFamily="34" charset="0"/>
              </a:rPr>
              <a:t>2.2.3.2.2.1.3 -</a:t>
            </a:r>
            <a:r>
              <a:rPr lang="es-MX"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s-ES" sz="1800" b="1" i="1" dirty="0">
                <a:solidFill>
                  <a:schemeClr val="accent3">
                    <a:lumMod val="75000"/>
                  </a:schemeClr>
                </a:solidFill>
                <a:effectLst/>
                <a:latin typeface="Calibri" panose="020F0502020204030204" pitchFamily="34" charset="0"/>
                <a:ea typeface="Arial" panose="020B0604020202020204" pitchFamily="34" charset="0"/>
              </a:rPr>
              <a:t>Resultado de la mediación</a:t>
            </a:r>
            <a:endParaRPr lang="es-MX" dirty="0">
              <a:solidFill>
                <a:schemeClr val="accent3">
                  <a:lumMod val="75000"/>
                </a:schemeClr>
              </a:solidFill>
              <a:effectLst/>
              <a:latin typeface="Arial" panose="020B0604020202020204" pitchFamily="34" charset="0"/>
              <a:ea typeface="Arial" panose="020B0604020202020204" pitchFamily="34" charset="0"/>
              <a:cs typeface="Arial" panose="020B0604020202020204" pitchFamily="34" charset="0"/>
            </a:endParaRPr>
          </a:p>
          <a:p>
            <a:pPr marL="2144713" lvl="1" algn="just"/>
            <a:r>
              <a:rPr lang="es-ES" dirty="0">
                <a:effectLst/>
                <a:latin typeface="Arial" panose="020B0604020202020204" pitchFamily="34" charset="0"/>
                <a:ea typeface="Arial" panose="020B0604020202020204" pitchFamily="34" charset="0"/>
                <a:cs typeface="Arial" panose="020B0604020202020204" pitchFamily="34" charset="0"/>
              </a:rPr>
              <a:t>2.2.3.2.2.1.5 - </a:t>
            </a:r>
            <a:r>
              <a:rPr lang="es-ES" b="1" i="1" dirty="0">
                <a:solidFill>
                  <a:schemeClr val="accent3">
                    <a:lumMod val="75000"/>
                  </a:schemeClr>
                </a:solidFill>
                <a:latin typeface="Calibri" panose="020F0502020204030204" pitchFamily="34" charset="0"/>
                <a:ea typeface="Arial" panose="020B0604020202020204" pitchFamily="34" charset="0"/>
                <a:cs typeface="Arial" panose="020B0604020202020204" pitchFamily="34" charset="0"/>
              </a:rPr>
              <a:t>Confidencialidad de la mediación</a:t>
            </a:r>
            <a:endParaRPr lang="es-MX" dirty="0">
              <a:solidFill>
                <a:schemeClr val="accent3">
                  <a:lumMod val="75000"/>
                </a:schemeClr>
              </a:solidFill>
              <a:effectLst/>
              <a:latin typeface="Arial" panose="020B0604020202020204" pitchFamily="34" charset="0"/>
              <a:ea typeface="Arial" panose="020B0604020202020204" pitchFamily="34" charset="0"/>
              <a:cs typeface="Arial" panose="020B0604020202020204" pitchFamily="34" charset="0"/>
            </a:endParaRPr>
          </a:p>
          <a:p>
            <a:pPr marL="2144713" lvl="1" algn="just"/>
            <a:r>
              <a:rPr lang="es-MX" dirty="0">
                <a:effectLst/>
                <a:latin typeface="Arial" panose="020B0604020202020204" pitchFamily="34" charset="0"/>
                <a:ea typeface="Arial" panose="020B0604020202020204" pitchFamily="34" charset="0"/>
                <a:cs typeface="Arial" panose="020B0604020202020204" pitchFamily="34" charset="0"/>
              </a:rPr>
              <a:t>2.2.3.2.2.1.6 - </a:t>
            </a:r>
            <a:r>
              <a:rPr lang="es-CO" sz="1800" b="1" i="1" dirty="0">
                <a:solidFill>
                  <a:schemeClr val="accent3">
                    <a:lumMod val="75000"/>
                  </a:schemeClr>
                </a:solidFill>
                <a:effectLst/>
                <a:latin typeface="Arial Narrow" panose="020B0606020202030204" pitchFamily="34" charset="0"/>
                <a:ea typeface="Arial" panose="020B0604020202020204" pitchFamily="34" charset="0"/>
                <a:cs typeface="Arial" panose="020B0604020202020204" pitchFamily="34" charset="0"/>
              </a:rPr>
              <a:t>Autorización y Procedencia de la mediación</a:t>
            </a:r>
            <a:endParaRPr lang="es-MX" dirty="0">
              <a:solidFill>
                <a:schemeClr val="accent3">
                  <a:lumMod val="75000"/>
                </a:schemeClr>
              </a:solidFill>
              <a:effectLst/>
              <a:latin typeface="Arial" panose="020B0604020202020204" pitchFamily="34" charset="0"/>
              <a:ea typeface="Arial" panose="020B0604020202020204" pitchFamily="34" charset="0"/>
              <a:cs typeface="Arial" panose="020B0604020202020204" pitchFamily="34" charset="0"/>
            </a:endParaRPr>
          </a:p>
          <a:p>
            <a:pPr marL="2144713" lvl="1" algn="just"/>
            <a:r>
              <a:rPr lang="es-MX" dirty="0">
                <a:effectLst/>
                <a:latin typeface="Arial" panose="020B0604020202020204" pitchFamily="34" charset="0"/>
                <a:ea typeface="Arial" panose="020B0604020202020204" pitchFamily="34" charset="0"/>
                <a:cs typeface="Arial" panose="020B0604020202020204" pitchFamily="34" charset="0"/>
              </a:rPr>
              <a:t>2.2.3.2.2.2.3.1 - </a:t>
            </a:r>
            <a:r>
              <a:rPr lang="es-ES" sz="1800" b="1" i="1" dirty="0">
                <a:solidFill>
                  <a:schemeClr val="accent3">
                    <a:lumMod val="75000"/>
                  </a:schemeClr>
                </a:solidFill>
                <a:effectLst/>
                <a:latin typeface="Calibri" panose="020F0502020204030204" pitchFamily="34" charset="0"/>
                <a:ea typeface="Arial" panose="020B0604020202020204" pitchFamily="34" charset="0"/>
              </a:rPr>
              <a:t>Seguimiento</a:t>
            </a:r>
            <a:r>
              <a:rPr lang="es-ES" b="1" i="1" dirty="0">
                <a:solidFill>
                  <a:schemeClr val="accent3">
                    <a:lumMod val="75000"/>
                  </a:schemeClr>
                </a:solidFill>
                <a:latin typeface="Calibri" panose="020F0502020204030204" pitchFamily="34" charset="0"/>
                <a:ea typeface="Arial" panose="020B0604020202020204" pitchFamily="34" charset="0"/>
              </a:rPr>
              <a:t> y Acompañamiento a las partes</a:t>
            </a:r>
            <a:endParaRPr lang="es-MX" dirty="0">
              <a:solidFill>
                <a:schemeClr val="accent3">
                  <a:lumMod val="75000"/>
                </a:schemeClr>
              </a:solidFill>
              <a:effectLst/>
              <a:latin typeface="Arial" panose="020B0604020202020204" pitchFamily="34" charset="0"/>
              <a:ea typeface="Arial" panose="020B0604020202020204" pitchFamily="34" charset="0"/>
              <a:cs typeface="Arial" panose="020B0604020202020204" pitchFamily="34" charset="0"/>
            </a:endParaRPr>
          </a:p>
          <a:p>
            <a:pPr marL="2144713" lvl="1" algn="just"/>
            <a:r>
              <a:rPr lang="es-MX" dirty="0">
                <a:effectLst/>
                <a:latin typeface="Arial" panose="020B0604020202020204" pitchFamily="34" charset="0"/>
                <a:ea typeface="Arial" panose="020B0604020202020204" pitchFamily="34" charset="0"/>
                <a:cs typeface="Arial" panose="020B0604020202020204" pitchFamily="34" charset="0"/>
              </a:rPr>
              <a:t>2.2.3.2.2.2.3.3 - </a:t>
            </a:r>
            <a:r>
              <a:rPr lang="es-ES" sz="1800" b="1" i="1" dirty="0">
                <a:solidFill>
                  <a:schemeClr val="accent3">
                    <a:lumMod val="75000"/>
                  </a:schemeClr>
                </a:solidFill>
                <a:effectLst/>
                <a:latin typeface="Calibri" panose="020F0502020204030204" pitchFamily="34" charset="0"/>
                <a:ea typeface="Arial" panose="020B0604020202020204" pitchFamily="34" charset="0"/>
              </a:rPr>
              <a:t>Terminación de la mediación</a:t>
            </a:r>
            <a:endParaRPr lang="es-MX" b="1" dirty="0">
              <a:solidFill>
                <a:schemeClr val="accent3">
                  <a:lumMod val="75000"/>
                </a:schemeClr>
              </a:solidFill>
              <a:effectLst/>
              <a:latin typeface="Arial" panose="020B0604020202020204" pitchFamily="34" charset="0"/>
              <a:ea typeface="Arial" panose="020B0604020202020204" pitchFamily="34" charset="0"/>
              <a:cs typeface="Arial" panose="020B0604020202020204" pitchFamily="34" charset="0"/>
            </a:endParaRPr>
          </a:p>
          <a:p>
            <a:pPr marL="1878013" lvl="1" indent="100013" algn="just"/>
            <a:endParaRPr lang="es-ES" sz="14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lvl="1" algn="just"/>
            <a:endParaRPr lang="es-CO" sz="1400" b="1" dirty="0">
              <a:effectLst/>
              <a:latin typeface="Arial" panose="020B0604020202020204" pitchFamily="34" charset="0"/>
              <a:ea typeface="Verdana" panose="020B0604030504040204" pitchFamily="34" charset="0"/>
              <a:cs typeface="Arial" panose="020B0604020202020204" pitchFamily="34" charset="0"/>
            </a:endParaRPr>
          </a:p>
        </p:txBody>
      </p:sp>
      <p:sp>
        <p:nvSpPr>
          <p:cNvPr id="6" name="CuadroTexto 5">
            <a:extLst>
              <a:ext uri="{FF2B5EF4-FFF2-40B4-BE49-F238E27FC236}">
                <a16:creationId xmlns:a16="http://schemas.microsoft.com/office/drawing/2014/main" id="{085FB2B1-6ABA-9168-8B4A-DD51490850ED}"/>
              </a:ext>
            </a:extLst>
          </p:cNvPr>
          <p:cNvSpPr txBox="1"/>
          <p:nvPr/>
        </p:nvSpPr>
        <p:spPr>
          <a:xfrm>
            <a:off x="748442" y="475708"/>
            <a:ext cx="6096000" cy="584775"/>
          </a:xfrm>
          <a:prstGeom prst="rect">
            <a:avLst/>
          </a:prstGeom>
          <a:noFill/>
        </p:spPr>
        <p:txBody>
          <a:bodyPr wrap="square">
            <a:spAutoFit/>
          </a:bodyPr>
          <a:lstStyle/>
          <a:p>
            <a:r>
              <a:rPr lang="es-ES" sz="3200" b="1" dirty="0">
                <a:solidFill>
                  <a:srgbClr val="32B0A5"/>
                </a:solidFill>
                <a:latin typeface="Nunito"/>
                <a:ea typeface="+mj-ea"/>
                <a:cs typeface="+mj-cs"/>
              </a:rPr>
              <a:t>TRÁMITE DE LA MEDIACIÓN</a:t>
            </a:r>
            <a:endParaRPr lang="es-CO" dirty="0"/>
          </a:p>
        </p:txBody>
      </p:sp>
    </p:spTree>
    <p:extLst>
      <p:ext uri="{BB962C8B-B14F-4D97-AF65-F5344CB8AC3E}">
        <p14:creationId xmlns:p14="http://schemas.microsoft.com/office/powerpoint/2010/main" val="2922032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7A738-8C97-6700-31F7-579C70EC8CD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1D854D9-53C5-CCD3-FF35-6DECCF1F0717}"/>
              </a:ext>
            </a:extLst>
          </p:cNvPr>
          <p:cNvSpPr>
            <a:spLocks noGrp="1"/>
          </p:cNvSpPr>
          <p:nvPr>
            <p:ph type="title"/>
          </p:nvPr>
        </p:nvSpPr>
        <p:spPr>
          <a:xfrm>
            <a:off x="985971" y="899246"/>
            <a:ext cx="10220057" cy="469900"/>
          </a:xfrm>
        </p:spPr>
        <p:txBody>
          <a:bodyPr>
            <a:normAutofit fontScale="90000"/>
          </a:bodyPr>
          <a:lstStyle/>
          <a:p>
            <a:br>
              <a:rPr lang="es-ES" b="1" dirty="0">
                <a:latin typeface="Nunito"/>
              </a:rPr>
            </a:br>
            <a:r>
              <a:rPr lang="es-ES" sz="2000" b="1" dirty="0">
                <a:latin typeface="Nunito"/>
              </a:rPr>
              <a:t>Proceso Judicial</a:t>
            </a:r>
            <a:br>
              <a:rPr lang="es-ES" sz="2000" dirty="0">
                <a:latin typeface="Nunito"/>
              </a:rPr>
            </a:br>
            <a:r>
              <a:rPr lang="es-ES" sz="2000" dirty="0">
                <a:latin typeface="Nunito"/>
              </a:rPr>
              <a:t>Radicado: 25000233600020230038900</a:t>
            </a:r>
            <a:br>
              <a:rPr lang="es-ES" sz="2000" dirty="0">
                <a:latin typeface="Nunito"/>
              </a:rPr>
            </a:br>
            <a:r>
              <a:rPr lang="es-ES" sz="2000" dirty="0">
                <a:latin typeface="Nunito"/>
              </a:rPr>
              <a:t>Despacho: Tribunal Administrativo de Cundinamarca</a:t>
            </a:r>
            <a:br>
              <a:rPr lang="es-ES" sz="2000" dirty="0">
                <a:latin typeface="Nunito"/>
              </a:rPr>
            </a:br>
            <a:r>
              <a:rPr lang="es-ES" sz="2000" dirty="0">
                <a:latin typeface="Nunito"/>
              </a:rPr>
              <a:t>Demandante: Consorcio SAYP 2011</a:t>
            </a:r>
            <a:br>
              <a:rPr lang="es-ES" sz="2000" dirty="0">
                <a:latin typeface="Nunito"/>
              </a:rPr>
            </a:br>
            <a:r>
              <a:rPr lang="es-ES" sz="2000" dirty="0">
                <a:latin typeface="Nunito"/>
              </a:rPr>
              <a:t>Demandado: ADRES</a:t>
            </a:r>
            <a:br>
              <a:rPr lang="es-ES" dirty="0">
                <a:latin typeface="Nunito"/>
              </a:rPr>
            </a:br>
            <a:br>
              <a:rPr lang="es-ES" dirty="0">
                <a:latin typeface="Nunito"/>
              </a:rPr>
            </a:br>
            <a:endParaRPr lang="es-ES" dirty="0"/>
          </a:p>
        </p:txBody>
      </p:sp>
      <p:sp>
        <p:nvSpPr>
          <p:cNvPr id="3" name="CuadroTexto 2">
            <a:extLst>
              <a:ext uri="{FF2B5EF4-FFF2-40B4-BE49-F238E27FC236}">
                <a16:creationId xmlns:a16="http://schemas.microsoft.com/office/drawing/2014/main" id="{6CC77656-C2B6-8ED7-58AF-BAD2A678CE60}"/>
              </a:ext>
            </a:extLst>
          </p:cNvPr>
          <p:cNvSpPr txBox="1"/>
          <p:nvPr/>
        </p:nvSpPr>
        <p:spPr>
          <a:xfrm>
            <a:off x="637756" y="1499774"/>
            <a:ext cx="10701320" cy="4878259"/>
          </a:xfrm>
          <a:prstGeom prst="rect">
            <a:avLst/>
          </a:prstGeom>
          <a:noFill/>
        </p:spPr>
        <p:txBody>
          <a:bodyPr wrap="square" rtlCol="0">
            <a:spAutoFit/>
          </a:bodyPr>
          <a:lstStyle/>
          <a:p>
            <a:pPr lvl="1" algn="just"/>
            <a:endParaRPr lang="es-MX" sz="140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lvl="1" algn="just"/>
            <a:r>
              <a:rPr lang="es-MX" sz="1100" b="1" dirty="0">
                <a:solidFill>
                  <a:schemeClr val="accent3">
                    <a:lumMod val="75000"/>
                  </a:schemeClr>
                </a:solidFill>
                <a:latin typeface="Nunito" pitchFamily="2" charset="0"/>
                <a:ea typeface="Arial" panose="020B0604020202020204" pitchFamily="34" charset="0"/>
                <a:cs typeface="Arial" panose="020B0604020202020204" pitchFamily="34" charset="0"/>
              </a:rPr>
              <a:t>OBJETO DE LA DEMANDA:</a:t>
            </a:r>
          </a:p>
          <a:p>
            <a:pPr lvl="1" algn="just"/>
            <a:endParaRPr lang="es-MX" sz="1100" b="1" dirty="0">
              <a:solidFill>
                <a:schemeClr val="accent3">
                  <a:lumMod val="75000"/>
                </a:schemeClr>
              </a:solidFill>
              <a:latin typeface="Nunito" pitchFamily="2" charset="0"/>
              <a:ea typeface="Arial" panose="020B0604020202020204" pitchFamily="34" charset="0"/>
              <a:cs typeface="Arial" panose="020B0604020202020204" pitchFamily="34" charset="0"/>
            </a:endParaRPr>
          </a:p>
          <a:p>
            <a:pPr marL="800100" lvl="1" indent="-342900" algn="just">
              <a:buAutoNum type="alphaLcParenR"/>
            </a:pPr>
            <a:r>
              <a:rPr lang="es-MX" sz="1100" b="1" dirty="0">
                <a:solidFill>
                  <a:schemeClr val="accent3">
                    <a:lumMod val="75000"/>
                  </a:schemeClr>
                </a:solidFill>
                <a:latin typeface="Nunito" pitchFamily="2" charset="0"/>
                <a:ea typeface="Arial" panose="020B0604020202020204" pitchFamily="34" charset="0"/>
                <a:cs typeface="Arial" panose="020B0604020202020204" pitchFamily="34" charset="0"/>
              </a:rPr>
              <a:t>Se debate la Metodología propuesta por el interventor para la liquidación del Contrato 467 de 2011</a:t>
            </a:r>
          </a:p>
          <a:p>
            <a:pPr algn="just"/>
            <a:endParaRPr lang="es-CO" sz="1100" b="0" i="0" u="none" strike="noStrike" baseline="0" dirty="0">
              <a:solidFill>
                <a:srgbClr val="000000"/>
              </a:solidFill>
              <a:latin typeface="Nunito" pitchFamily="2" charset="0"/>
            </a:endParaRPr>
          </a:p>
          <a:p>
            <a:pPr marL="536575" indent="-176213" algn="just">
              <a:buAutoNum type="romanLcParenR"/>
            </a:pPr>
            <a:r>
              <a:rPr lang="es-MX" sz="1100" b="0" i="0" u="none" strike="noStrike" baseline="0" dirty="0">
                <a:latin typeface="Nunito" pitchFamily="2" charset="0"/>
              </a:rPr>
              <a:t>la presunta falta de información al Consorcio SAYP 2011 por parte de la ADRES de que existía una metodología para la medición del nivel de ejecución de las tareas a su cargo y para la evaluación del cumplimiento de sus obligaciones contractuales;</a:t>
            </a:r>
          </a:p>
          <a:p>
            <a:pPr marL="536575" indent="-176213" algn="just">
              <a:buAutoNum type="romanLcParenR"/>
            </a:pPr>
            <a:r>
              <a:rPr lang="es-MX" sz="1100" b="0" i="0" u="none" strike="noStrike" baseline="0" dirty="0">
                <a:latin typeface="Nunito" pitchFamily="2" charset="0"/>
              </a:rPr>
              <a:t>La imposición de una metodología para hacer el balance final de la ejecución del citado contrato, presentada el 14 de junio de 2019</a:t>
            </a:r>
            <a:r>
              <a:rPr lang="es-MX" sz="1100" dirty="0">
                <a:latin typeface="Nunito" pitchFamily="2" charset="0"/>
              </a:rPr>
              <a:t>.</a:t>
            </a:r>
            <a:endParaRPr lang="es-MX" sz="1100" b="0" i="0" u="none" strike="noStrike" baseline="0" dirty="0">
              <a:latin typeface="Nunito" pitchFamily="2" charset="0"/>
            </a:endParaRPr>
          </a:p>
          <a:p>
            <a:pPr marL="536575" indent="-176213" algn="just">
              <a:buAutoNum type="romanLcParenR"/>
            </a:pPr>
            <a:r>
              <a:rPr lang="es-MX" sz="1100" dirty="0">
                <a:latin typeface="Nunito" pitchFamily="2" charset="0"/>
              </a:rPr>
              <a:t>La</a:t>
            </a:r>
            <a:r>
              <a:rPr lang="es-MX" sz="1100" b="1" dirty="0">
                <a:latin typeface="Nunito" pitchFamily="2" charset="0"/>
              </a:rPr>
              <a:t> </a:t>
            </a:r>
            <a:r>
              <a:rPr lang="es-MX" sz="1100" b="0" i="0" u="none" strike="noStrike" baseline="0" dirty="0">
                <a:latin typeface="Nunito" pitchFamily="2" charset="0"/>
              </a:rPr>
              <a:t>presunta forma tardía en que se comunicó al Consorcio SAYP que existía una metodología de evaluación- Oficio del 17 de junio de 2019; </a:t>
            </a:r>
            <a:endParaRPr lang="es-MX" sz="1100" b="1" dirty="0">
              <a:latin typeface="Nunito" pitchFamily="2" charset="0"/>
            </a:endParaRPr>
          </a:p>
          <a:p>
            <a:pPr marL="536575" indent="-176213" algn="just">
              <a:buAutoNum type="romanLcParenR"/>
            </a:pPr>
            <a:r>
              <a:rPr lang="es-MX" sz="1100" i="0" u="none" strike="noStrike" baseline="0" dirty="0">
                <a:latin typeface="Nunito" pitchFamily="2" charset="0"/>
              </a:rPr>
              <a:t>Se objetan </a:t>
            </a:r>
            <a:r>
              <a:rPr lang="es-MX" sz="1100" dirty="0">
                <a:latin typeface="Nunito" pitchFamily="2" charset="0"/>
              </a:rPr>
              <a:t>l</a:t>
            </a:r>
            <a:r>
              <a:rPr lang="es-MX" sz="1100" i="0" u="none" strike="noStrike" baseline="0" dirty="0">
                <a:latin typeface="Nunito" pitchFamily="2" charset="0"/>
              </a:rPr>
              <a:t>as observaciones que efectuó el Consorcio SAYP 2011 a la metodología presentada y al informe final de interventoría</a:t>
            </a:r>
            <a:r>
              <a:rPr lang="es-MX" sz="1100" dirty="0">
                <a:latin typeface="Nunito" pitchFamily="2" charset="0"/>
              </a:rPr>
              <a:t>.</a:t>
            </a:r>
          </a:p>
          <a:p>
            <a:pPr marR="0" lvl="1" algn="just" defTabSz="457200" rtl="0" eaLnBrk="1" fontAlgn="auto" latinLnBrk="0" hangingPunct="1">
              <a:lnSpc>
                <a:spcPct val="100000"/>
              </a:lnSpc>
              <a:spcBef>
                <a:spcPts val="0"/>
              </a:spcBef>
              <a:spcAft>
                <a:spcPts val="0"/>
              </a:spcAft>
              <a:buClrTx/>
              <a:buSzTx/>
              <a:tabLst/>
              <a:defRPr/>
            </a:pPr>
            <a:endParaRPr lang="es-MX" sz="1100" noProof="0" dirty="0">
              <a:solidFill>
                <a:srgbClr val="000000"/>
              </a:solidFill>
              <a:latin typeface="Nunito" pitchFamily="2" charset="0"/>
            </a:endParaRPr>
          </a:p>
          <a:p>
            <a:pPr marL="800100" marR="0" lvl="1" indent="-342900" algn="just" defTabSz="457200" rtl="0" eaLnBrk="1" fontAlgn="auto" latinLnBrk="0" hangingPunct="1">
              <a:lnSpc>
                <a:spcPct val="100000"/>
              </a:lnSpc>
              <a:spcBef>
                <a:spcPts val="0"/>
              </a:spcBef>
              <a:spcAft>
                <a:spcPts val="0"/>
              </a:spcAft>
              <a:buClrTx/>
              <a:buSzTx/>
              <a:buAutoNum type="alphaLcParenR" startAt="2"/>
              <a:tabLst/>
              <a:defRPr/>
            </a:pPr>
            <a:r>
              <a:rPr lang="es-MX" sz="1100" b="1" dirty="0">
                <a:solidFill>
                  <a:srgbClr val="00B9BD">
                    <a:lumMod val="75000"/>
                  </a:srgbClr>
                </a:solidFill>
                <a:latin typeface="Nunito" pitchFamily="2" charset="0"/>
                <a:ea typeface="Arial" panose="020B0604020202020204" pitchFamily="34" charset="0"/>
                <a:cs typeface="Arial" panose="020B0604020202020204" pitchFamily="34" charset="0"/>
              </a:rPr>
              <a:t>El presunto incumplimiento del contrato por parte de la ADRES</a:t>
            </a:r>
          </a:p>
          <a:p>
            <a:pPr marR="0" lvl="1" algn="just" defTabSz="457200" rtl="0" eaLnBrk="1" fontAlgn="auto" latinLnBrk="0" hangingPunct="1">
              <a:lnSpc>
                <a:spcPct val="100000"/>
              </a:lnSpc>
              <a:spcBef>
                <a:spcPts val="0"/>
              </a:spcBef>
              <a:spcAft>
                <a:spcPts val="0"/>
              </a:spcAft>
              <a:buClrTx/>
              <a:buSzTx/>
              <a:tabLst/>
              <a:defRPr/>
            </a:pPr>
            <a:endParaRPr lang="es-MX" sz="1100" dirty="0">
              <a:solidFill>
                <a:srgbClr val="000000"/>
              </a:solidFill>
              <a:latin typeface="Nunito" pitchFamily="2" charset="0"/>
              <a:ea typeface="Arial" panose="020B0604020202020204" pitchFamily="34" charset="0"/>
              <a:cs typeface="Arial" panose="020B0604020202020204" pitchFamily="34" charset="0"/>
            </a:endParaRPr>
          </a:p>
          <a:p>
            <a:pPr marL="539750" marR="0" lvl="1" indent="-179388" algn="just" defTabSz="457200" rtl="0" eaLnBrk="1" fontAlgn="auto" latinLnBrk="0" hangingPunct="1">
              <a:lnSpc>
                <a:spcPct val="100000"/>
              </a:lnSpc>
              <a:spcBef>
                <a:spcPts val="0"/>
              </a:spcBef>
              <a:spcAft>
                <a:spcPts val="0"/>
              </a:spcAft>
              <a:buClrTx/>
              <a:buSzTx/>
              <a:buAutoNum type="romanLcParenR"/>
              <a:tabLst/>
              <a:defRPr/>
            </a:pPr>
            <a:r>
              <a:rPr lang="es-MX" sz="1100" b="0" i="0" u="none" strike="noStrike" baseline="0" dirty="0">
                <a:latin typeface="Nunito" pitchFamily="2" charset="0"/>
              </a:rPr>
              <a:t>la imposibilidad de la ADRES, según la demanda, de exigirle al Consorcio SAYP 2011 restituir sumas de dinero por un presunto incumplimiento sin adelantar el procedimiento administrativo sancionatorio y sin vincular a la aseguradora que expidió la póliza de cumplimiento</a:t>
            </a:r>
            <a:r>
              <a:rPr lang="es-MX" sz="1100" dirty="0">
                <a:latin typeface="Nunito" pitchFamily="2" charset="0"/>
              </a:rPr>
              <a:t>.</a:t>
            </a:r>
          </a:p>
          <a:p>
            <a:pPr marL="539750" marR="0" lvl="1" indent="-179388" algn="just" defTabSz="457200" rtl="0" eaLnBrk="1" fontAlgn="auto" latinLnBrk="0" hangingPunct="1">
              <a:lnSpc>
                <a:spcPct val="100000"/>
              </a:lnSpc>
              <a:spcBef>
                <a:spcPts val="0"/>
              </a:spcBef>
              <a:spcAft>
                <a:spcPts val="0"/>
              </a:spcAft>
              <a:buClrTx/>
              <a:buSzTx/>
              <a:buAutoNum type="romanLcParenR"/>
              <a:tabLst/>
              <a:defRPr/>
            </a:pPr>
            <a:r>
              <a:rPr lang="es-MX" sz="1100" b="0" i="0" u="none" strike="noStrike" baseline="0" dirty="0">
                <a:latin typeface="Nunito" pitchFamily="2" charset="0"/>
              </a:rPr>
              <a:t>la falta de prueba de un daño causado con el presunto incumplimiento.</a:t>
            </a:r>
            <a:endParaRPr lang="es-MX" sz="1100" b="1" i="0" u="none" strike="noStrike" baseline="0" dirty="0">
              <a:latin typeface="Nunito" pitchFamily="2" charset="0"/>
            </a:endParaRPr>
          </a:p>
          <a:p>
            <a:pPr marL="539750" marR="0" lvl="1" indent="-179388" algn="just" defTabSz="457200" rtl="0" eaLnBrk="1" fontAlgn="auto" latinLnBrk="0" hangingPunct="1">
              <a:lnSpc>
                <a:spcPct val="100000"/>
              </a:lnSpc>
              <a:spcBef>
                <a:spcPts val="0"/>
              </a:spcBef>
              <a:spcAft>
                <a:spcPts val="0"/>
              </a:spcAft>
              <a:buClrTx/>
              <a:buSzTx/>
              <a:buAutoNum type="romanLcParenR"/>
              <a:tabLst/>
              <a:defRPr/>
            </a:pPr>
            <a:r>
              <a:rPr lang="es-MX" sz="1100" b="0" i="0" u="none" strike="noStrike" baseline="0" dirty="0">
                <a:latin typeface="Nunito" pitchFamily="2" charset="0"/>
              </a:rPr>
              <a:t>la </a:t>
            </a:r>
            <a:r>
              <a:rPr lang="es-MX" sz="1100" dirty="0">
                <a:latin typeface="Nunito" pitchFamily="2" charset="0"/>
              </a:rPr>
              <a:t>falta de </a:t>
            </a:r>
            <a:r>
              <a:rPr lang="es-MX" sz="1100" b="0" i="0" u="none" strike="noStrike" baseline="0" dirty="0">
                <a:latin typeface="Nunito" pitchFamily="2" charset="0"/>
              </a:rPr>
              <a:t>aplicación de la regla de proporcionalidad, de acuerdo con lo previsto en la cláusula penal.</a:t>
            </a:r>
          </a:p>
          <a:p>
            <a:pPr marL="539750" marR="0" lvl="1" indent="-179388" algn="just" defTabSz="457200" rtl="0" eaLnBrk="1" fontAlgn="auto" latinLnBrk="0" hangingPunct="1">
              <a:lnSpc>
                <a:spcPct val="100000"/>
              </a:lnSpc>
              <a:spcBef>
                <a:spcPts val="0"/>
              </a:spcBef>
              <a:spcAft>
                <a:spcPts val="0"/>
              </a:spcAft>
              <a:buClrTx/>
              <a:buSzTx/>
              <a:buAutoNum type="romanLcParenR"/>
              <a:tabLst/>
              <a:defRPr/>
            </a:pPr>
            <a:r>
              <a:rPr lang="es-MX" sz="1100" b="0" i="0" u="none" strike="noStrike" baseline="0" dirty="0">
                <a:latin typeface="Nunito" pitchFamily="2" charset="0"/>
              </a:rPr>
              <a:t> </a:t>
            </a:r>
            <a:r>
              <a:rPr lang="es-MX" sz="1100" dirty="0">
                <a:latin typeface="Nunito" pitchFamily="2" charset="0"/>
              </a:rPr>
              <a:t>La presunta inexistencia de </a:t>
            </a:r>
            <a:r>
              <a:rPr lang="es-MX" sz="1100" b="0" i="0" u="none" strike="noStrike" baseline="0" dirty="0">
                <a:latin typeface="Nunito" pitchFamily="2" charset="0"/>
              </a:rPr>
              <a:t>responsabilidad del Consorcio </a:t>
            </a:r>
            <a:r>
              <a:rPr lang="es-MX" sz="1100" dirty="0">
                <a:latin typeface="Nunito" pitchFamily="2" charset="0"/>
              </a:rPr>
              <a:t>SAYP 2022 </a:t>
            </a:r>
            <a:r>
              <a:rPr lang="es-MX" sz="1100" b="0" i="0" u="none" strike="noStrike" baseline="0" dirty="0">
                <a:latin typeface="Nunito" pitchFamily="2" charset="0"/>
              </a:rPr>
              <a:t>por la no entrega o perdida de imágenes. </a:t>
            </a:r>
          </a:p>
          <a:p>
            <a:pPr marL="360362" marR="0" lvl="1" algn="just" defTabSz="457200" rtl="0" eaLnBrk="1" fontAlgn="auto" latinLnBrk="0" hangingPunct="1">
              <a:lnSpc>
                <a:spcPct val="100000"/>
              </a:lnSpc>
              <a:spcBef>
                <a:spcPts val="0"/>
              </a:spcBef>
              <a:spcAft>
                <a:spcPts val="0"/>
              </a:spcAft>
              <a:buClrTx/>
              <a:buSzTx/>
              <a:tabLst/>
              <a:defRPr/>
            </a:pPr>
            <a:endParaRPr lang="es-MX" sz="1100" b="0" i="0" u="none" strike="noStrike" baseline="0" dirty="0">
              <a:solidFill>
                <a:srgbClr val="000000"/>
              </a:solidFill>
              <a:latin typeface="Nunito" pitchFamily="2" charset="0"/>
            </a:endParaRPr>
          </a:p>
          <a:p>
            <a:pPr marL="800100" marR="0" lvl="1" indent="-342900" algn="just" defTabSz="457200" rtl="0" eaLnBrk="1" fontAlgn="auto" latinLnBrk="0" hangingPunct="1">
              <a:lnSpc>
                <a:spcPct val="100000"/>
              </a:lnSpc>
              <a:spcBef>
                <a:spcPts val="0"/>
              </a:spcBef>
              <a:spcAft>
                <a:spcPts val="0"/>
              </a:spcAft>
              <a:buClrTx/>
              <a:buSzTx/>
              <a:buFont typeface="+mj-lt"/>
              <a:buAutoNum type="alphaLcParenR" startAt="3"/>
              <a:tabLst/>
              <a:defRPr/>
            </a:pPr>
            <a:r>
              <a:rPr kumimoji="0" lang="es-MX" sz="1100" b="1" i="0" u="none" strike="noStrike" kern="1200" cap="none" spc="0" normalizeH="0" baseline="0" noProof="0" dirty="0">
                <a:ln>
                  <a:noFill/>
                </a:ln>
                <a:solidFill>
                  <a:srgbClr val="00B9BD">
                    <a:lumMod val="75000"/>
                  </a:srgbClr>
                </a:solidFill>
                <a:effectLst/>
                <a:uLnTx/>
                <a:uFillTx/>
                <a:latin typeface="Nunito" pitchFamily="2" charset="0"/>
                <a:ea typeface="Arial" panose="020B0604020202020204" pitchFamily="34" charset="0"/>
                <a:cs typeface="Arial" panose="020B0604020202020204" pitchFamily="34" charset="0"/>
              </a:rPr>
              <a:t>Se discute la Liquidación unilateral del contrato efectuada por la ADRES</a:t>
            </a:r>
          </a:p>
          <a:p>
            <a:pPr algn="just"/>
            <a:endParaRPr lang="es-MX" sz="1100" dirty="0">
              <a:solidFill>
                <a:srgbClr val="000000"/>
              </a:solidFill>
              <a:latin typeface="Nunito" pitchFamily="2" charset="0"/>
            </a:endParaRPr>
          </a:p>
          <a:p>
            <a:pPr marL="644525" indent="-285750" algn="just">
              <a:buAutoNum type="romanLcParenR"/>
            </a:pPr>
            <a:r>
              <a:rPr lang="es-MX" sz="1100" b="0" i="0" u="none" strike="noStrike" baseline="0" dirty="0">
                <a:latin typeface="Nunito" pitchFamily="2" charset="0"/>
              </a:rPr>
              <a:t>la inconformidad con el Balance Final del contrato al no consultar lo establecido en el contrato 467 de 2011, por parte del demandante.</a:t>
            </a:r>
          </a:p>
          <a:p>
            <a:pPr marL="644525" indent="-285750" algn="just">
              <a:buAutoNum type="romanLcParenR"/>
            </a:pPr>
            <a:r>
              <a:rPr lang="es-MX" sz="1100" b="0" i="0" u="none" strike="noStrike" baseline="0" dirty="0">
                <a:latin typeface="Nunito" pitchFamily="2" charset="0"/>
              </a:rPr>
              <a:t>La presunta falta de motivación e irregularidades en la expedici</a:t>
            </a:r>
            <a:r>
              <a:rPr lang="es-MX" sz="1100" dirty="0">
                <a:latin typeface="Nunito" pitchFamily="2" charset="0"/>
              </a:rPr>
              <a:t>ón de las </a:t>
            </a:r>
            <a:r>
              <a:rPr lang="es-MX" sz="1100" b="0" i="0" u="none" strike="noStrike" baseline="0" dirty="0">
                <a:latin typeface="Nunito" pitchFamily="2" charset="0"/>
              </a:rPr>
              <a:t>resoluciones 544 de 2021 y 609 de 2021 mediante las cuales se liquidó el contrato de encargo fiduciario 467 de 2011 y se ordenó reintegrar unas sumas de dinero</a:t>
            </a:r>
            <a:r>
              <a:rPr lang="es-MX" sz="1100" dirty="0">
                <a:latin typeface="Nunito" pitchFamily="2" charset="0"/>
              </a:rPr>
              <a:t>.</a:t>
            </a:r>
          </a:p>
          <a:p>
            <a:pPr marL="644525" indent="-285750" algn="just">
              <a:buAutoNum type="romanLcParenR"/>
            </a:pPr>
            <a:r>
              <a:rPr lang="es-MX" sz="1100" b="0" i="0" u="none" strike="noStrike" baseline="0" dirty="0">
                <a:latin typeface="Nunito" pitchFamily="2" charset="0"/>
              </a:rPr>
              <a:t>El trámite del recurso interpuesto por el Consorcio SAYP 2011</a:t>
            </a:r>
            <a:r>
              <a:rPr lang="es-MX" sz="1100" dirty="0">
                <a:latin typeface="Nunito" pitchFamily="2" charset="0"/>
              </a:rPr>
              <a:t> en contra de la resolución No. </a:t>
            </a:r>
            <a:r>
              <a:rPr lang="es-MX" sz="1100" b="0" i="0" u="none" strike="noStrike" baseline="0" dirty="0">
                <a:latin typeface="Nunito" pitchFamily="2" charset="0"/>
              </a:rPr>
              <a:t>544 de 2021.</a:t>
            </a:r>
          </a:p>
          <a:p>
            <a:pPr marL="644525" indent="-285750" algn="just">
              <a:buAutoNum type="romanLcParenR"/>
            </a:pPr>
            <a:r>
              <a:rPr lang="es-MX" sz="1100" dirty="0">
                <a:latin typeface="Nunito" pitchFamily="2" charset="0"/>
              </a:rPr>
              <a:t>El</a:t>
            </a:r>
            <a:r>
              <a:rPr lang="es-MX" sz="1100" b="0" i="0" u="none" strike="noStrike" baseline="0" dirty="0">
                <a:latin typeface="Nunito" pitchFamily="2" charset="0"/>
              </a:rPr>
              <a:t> decreto de pruebas efectuado por la ADRES</a:t>
            </a:r>
            <a:r>
              <a:rPr lang="es-MX" sz="1100" dirty="0">
                <a:latin typeface="Nunito" pitchFamily="2" charset="0"/>
              </a:rPr>
              <a:t>,.</a:t>
            </a:r>
          </a:p>
          <a:p>
            <a:pPr marL="644525" indent="-285750" algn="just">
              <a:buAutoNum type="romanLcParenR"/>
            </a:pPr>
            <a:r>
              <a:rPr lang="es-MX" sz="1100" b="0" i="0" u="none" strike="noStrike" baseline="0" dirty="0">
                <a:latin typeface="Nunito" pitchFamily="2" charset="0"/>
              </a:rPr>
              <a:t>La posible falta de competencia temporal de la ADRES para expedir los actos demandados</a:t>
            </a:r>
            <a:r>
              <a:rPr lang="es-MX" sz="1100" dirty="0">
                <a:latin typeface="Nunito" pitchFamily="2" charset="0"/>
              </a:rPr>
              <a:t>.</a:t>
            </a:r>
          </a:p>
          <a:p>
            <a:pPr marL="644525" indent="-285750" algn="just">
              <a:buAutoNum type="romanLcParenR"/>
            </a:pPr>
            <a:r>
              <a:rPr lang="es-MX" sz="1100" b="0" i="0" u="none" strike="noStrike" baseline="0" dirty="0">
                <a:latin typeface="Nunito" pitchFamily="2" charset="0"/>
              </a:rPr>
              <a:t>los presuntos perjuicios causados al Consorcio SAYP 2011 </a:t>
            </a:r>
            <a:endParaRPr lang="es-MX" sz="1400" dirty="0">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0605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8A8C0-1128-45F2-BF7E-590EA324378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94552F6-790F-A0CD-5169-11C1D5499F19}"/>
              </a:ext>
            </a:extLst>
          </p:cNvPr>
          <p:cNvSpPr>
            <a:spLocks noGrp="1"/>
          </p:cNvSpPr>
          <p:nvPr>
            <p:ph type="title"/>
          </p:nvPr>
        </p:nvSpPr>
        <p:spPr/>
        <p:txBody>
          <a:bodyPr>
            <a:normAutofit fontScale="90000"/>
          </a:bodyPr>
          <a:lstStyle/>
          <a:p>
            <a:r>
              <a:rPr lang="es-ES" b="1" dirty="0">
                <a:latin typeface="Nunito"/>
              </a:rPr>
              <a:t>Principales Movimientos Procesales</a:t>
            </a:r>
            <a:endParaRPr lang="es-ES" b="1" dirty="0"/>
          </a:p>
        </p:txBody>
      </p:sp>
      <p:sp>
        <p:nvSpPr>
          <p:cNvPr id="3" name="CuadroTexto 2">
            <a:extLst>
              <a:ext uri="{FF2B5EF4-FFF2-40B4-BE49-F238E27FC236}">
                <a16:creationId xmlns:a16="http://schemas.microsoft.com/office/drawing/2014/main" id="{93451137-6254-DDDB-116F-290463BDC275}"/>
              </a:ext>
            </a:extLst>
          </p:cNvPr>
          <p:cNvSpPr txBox="1"/>
          <p:nvPr/>
        </p:nvSpPr>
        <p:spPr>
          <a:xfrm>
            <a:off x="414060" y="1000126"/>
            <a:ext cx="11068334" cy="5478423"/>
          </a:xfrm>
          <a:prstGeom prst="rect">
            <a:avLst/>
          </a:prstGeom>
          <a:noFill/>
        </p:spPr>
        <p:txBody>
          <a:bodyPr wrap="square" rtlCol="0">
            <a:spAutoFit/>
          </a:bodyPr>
          <a:lstStyle/>
          <a:p>
            <a:pPr lvl="1" algn="just"/>
            <a:endParaRPr lang="es-ES" sz="1400" dirty="0">
              <a:solidFill>
                <a:srgbClr val="000000"/>
              </a:solidFill>
              <a:latin typeface="Nunito" pitchFamily="2" charset="0"/>
              <a:ea typeface="Arial" panose="020B0604020202020204" pitchFamily="34" charset="0"/>
              <a:cs typeface="Arial" panose="020B0604020202020204" pitchFamily="34" charset="0"/>
            </a:endParaRPr>
          </a:p>
          <a:p>
            <a:pPr marL="800100" lvl="1" indent="-342900" algn="just">
              <a:buAutoNum type="arabicPeriod"/>
            </a:pPr>
            <a:r>
              <a:rPr lang="es-ES" sz="1400" b="1" dirty="0">
                <a:latin typeface="Nunito" pitchFamily="2" charset="0"/>
                <a:ea typeface="Arial" panose="020B0604020202020204" pitchFamily="34" charset="0"/>
                <a:cs typeface="Arial" panose="020B0604020202020204" pitchFamily="34" charset="0"/>
              </a:rPr>
              <a:t>Auto admite demanda</a:t>
            </a:r>
            <a:r>
              <a:rPr lang="es-ES" sz="1400" dirty="0">
                <a:latin typeface="Nunito" pitchFamily="2" charset="0"/>
                <a:ea typeface="Arial" panose="020B0604020202020204" pitchFamily="34" charset="0"/>
                <a:cs typeface="Arial" panose="020B0604020202020204" pitchFamily="34" charset="0"/>
              </a:rPr>
              <a:t>: 01 de febrero de 2024.</a:t>
            </a:r>
          </a:p>
          <a:p>
            <a:pPr marL="800100" lvl="1" indent="-342900" algn="just">
              <a:buAutoNum type="arabicPeriod"/>
            </a:pPr>
            <a:endParaRPr lang="es-ES" sz="1400" dirty="0">
              <a:latin typeface="Nunito" pitchFamily="2" charset="0"/>
              <a:ea typeface="Arial" panose="020B0604020202020204" pitchFamily="34" charset="0"/>
              <a:cs typeface="Arial" panose="020B0604020202020204" pitchFamily="34" charset="0"/>
            </a:endParaRPr>
          </a:p>
          <a:p>
            <a:pPr marL="800100" lvl="1" indent="-342900" algn="just">
              <a:buAutoNum type="arabicPeriod"/>
            </a:pPr>
            <a:r>
              <a:rPr lang="es-ES" sz="1400" b="1" dirty="0">
                <a:latin typeface="Nunito" pitchFamily="2" charset="0"/>
                <a:ea typeface="Arial" panose="020B0604020202020204" pitchFamily="34" charset="0"/>
                <a:cs typeface="Arial" panose="020B0604020202020204" pitchFamily="34" charset="0"/>
              </a:rPr>
              <a:t>Notificación del Auto Admisorio de la demanda: </a:t>
            </a:r>
            <a:r>
              <a:rPr lang="es-ES" sz="1400" dirty="0">
                <a:latin typeface="Nunito" pitchFamily="2" charset="0"/>
                <a:ea typeface="Arial" panose="020B0604020202020204" pitchFamily="34" charset="0"/>
                <a:cs typeface="Arial" panose="020B0604020202020204" pitchFamily="34" charset="0"/>
              </a:rPr>
              <a:t>12 de febrero de 2024</a:t>
            </a:r>
          </a:p>
          <a:p>
            <a:pPr marL="800100" lvl="1" indent="-342900" algn="just">
              <a:buAutoNum type="arabicPeriod"/>
            </a:pPr>
            <a:endParaRPr lang="es-ES" sz="1400" dirty="0">
              <a:latin typeface="Nunito" pitchFamily="2" charset="0"/>
              <a:ea typeface="Arial" panose="020B0604020202020204" pitchFamily="34" charset="0"/>
              <a:cs typeface="Arial" panose="020B0604020202020204" pitchFamily="34" charset="0"/>
            </a:endParaRPr>
          </a:p>
          <a:p>
            <a:pPr marL="800100" lvl="1" indent="-342900" algn="just">
              <a:buAutoNum type="arabicPeriod"/>
            </a:pPr>
            <a:r>
              <a:rPr lang="es-ES" sz="1400" b="1" dirty="0">
                <a:latin typeface="Nunito" pitchFamily="2" charset="0"/>
                <a:ea typeface="Arial" panose="020B0604020202020204" pitchFamily="34" charset="0"/>
                <a:cs typeface="Arial" panose="020B0604020202020204" pitchFamily="34" charset="0"/>
              </a:rPr>
              <a:t>Contestación de demanda por parte de la ADRES: </a:t>
            </a:r>
            <a:r>
              <a:rPr lang="es-ES" sz="1400" dirty="0">
                <a:latin typeface="Nunito" pitchFamily="2" charset="0"/>
                <a:ea typeface="Arial" panose="020B0604020202020204" pitchFamily="34" charset="0"/>
                <a:cs typeface="Arial" panose="020B0604020202020204" pitchFamily="34" charset="0"/>
              </a:rPr>
              <a:t>03 de abril de 2024</a:t>
            </a:r>
          </a:p>
          <a:p>
            <a:pPr marL="800100" lvl="1" indent="-342900" algn="just">
              <a:buAutoNum type="arabicPeriod"/>
            </a:pPr>
            <a:endParaRPr lang="es-ES" sz="1400" dirty="0">
              <a:latin typeface="Nunito" pitchFamily="2" charset="0"/>
              <a:ea typeface="Arial" panose="020B0604020202020204" pitchFamily="34" charset="0"/>
              <a:cs typeface="Arial" panose="020B0604020202020204" pitchFamily="34" charset="0"/>
            </a:endParaRPr>
          </a:p>
          <a:p>
            <a:pPr marL="800100" lvl="1" indent="-342900" algn="just">
              <a:buAutoNum type="arabicPeriod"/>
            </a:pPr>
            <a:r>
              <a:rPr lang="es-ES" sz="1400" b="1" dirty="0">
                <a:latin typeface="Nunito" pitchFamily="2" charset="0"/>
                <a:ea typeface="Arial" panose="020B0604020202020204" pitchFamily="34" charset="0"/>
                <a:cs typeface="Arial" panose="020B0604020202020204" pitchFamily="34" charset="0"/>
              </a:rPr>
              <a:t>Auto da por contestada la demanda y resuelve excepciones previas</a:t>
            </a:r>
            <a:r>
              <a:rPr lang="es-ES" sz="1400" dirty="0">
                <a:latin typeface="Nunito" pitchFamily="2" charset="0"/>
                <a:ea typeface="Arial" panose="020B0604020202020204" pitchFamily="34" charset="0"/>
                <a:cs typeface="Arial" panose="020B0604020202020204" pitchFamily="34" charset="0"/>
              </a:rPr>
              <a:t>: 02 de agosto de 2024</a:t>
            </a:r>
          </a:p>
          <a:p>
            <a:pPr marL="800100" lvl="1" indent="-342900" algn="just">
              <a:buAutoNum type="arabicPeriod"/>
            </a:pPr>
            <a:endParaRPr lang="es-ES" sz="1400" dirty="0">
              <a:latin typeface="Nunito" pitchFamily="2" charset="0"/>
              <a:ea typeface="Arial" panose="020B0604020202020204" pitchFamily="34" charset="0"/>
              <a:cs typeface="Arial" panose="020B0604020202020204" pitchFamily="34" charset="0"/>
            </a:endParaRPr>
          </a:p>
          <a:p>
            <a:pPr marL="800100" lvl="1" indent="-342900" algn="just">
              <a:buAutoNum type="arabicPeriod"/>
            </a:pPr>
            <a:r>
              <a:rPr lang="es-ES" sz="1400" b="1" dirty="0">
                <a:latin typeface="Nunito" pitchFamily="2" charset="0"/>
                <a:ea typeface="Arial" panose="020B0604020202020204" pitchFamily="34" charset="0"/>
                <a:cs typeface="Arial" panose="020B0604020202020204" pitchFamily="34" charset="0"/>
              </a:rPr>
              <a:t>Solicitud de medida cautelar por parte del demandante</a:t>
            </a:r>
            <a:r>
              <a:rPr lang="es-ES" sz="1400" dirty="0">
                <a:latin typeface="Nunito" pitchFamily="2" charset="0"/>
                <a:ea typeface="Arial" panose="020B0604020202020204" pitchFamily="34" charset="0"/>
                <a:cs typeface="Arial" panose="020B0604020202020204" pitchFamily="34" charset="0"/>
              </a:rPr>
              <a:t>: 04 de octubre de 2024</a:t>
            </a:r>
          </a:p>
          <a:p>
            <a:pPr marL="800100" lvl="1" indent="-342900" algn="just">
              <a:buAutoNum type="arabicPeriod"/>
            </a:pPr>
            <a:endParaRPr lang="es-ES" sz="1400" dirty="0">
              <a:latin typeface="Nunito" pitchFamily="2" charset="0"/>
              <a:ea typeface="Arial" panose="020B0604020202020204" pitchFamily="34" charset="0"/>
              <a:cs typeface="Arial" panose="020B0604020202020204" pitchFamily="34" charset="0"/>
            </a:endParaRPr>
          </a:p>
          <a:p>
            <a:pPr marL="800100" lvl="1" indent="-342900" algn="just">
              <a:buAutoNum type="arabicPeriod"/>
            </a:pPr>
            <a:r>
              <a:rPr lang="es-ES" sz="1400" b="1" dirty="0">
                <a:latin typeface="Nunito" pitchFamily="2" charset="0"/>
                <a:ea typeface="Arial" panose="020B0604020202020204" pitchFamily="34" charset="0"/>
                <a:cs typeface="Arial" panose="020B0604020202020204" pitchFamily="34" charset="0"/>
              </a:rPr>
              <a:t>Memorial con oposición a la medida cautelar: </a:t>
            </a:r>
            <a:r>
              <a:rPr lang="es-ES" sz="1400" dirty="0">
                <a:latin typeface="Nunito" pitchFamily="2" charset="0"/>
                <a:ea typeface="Arial" panose="020B0604020202020204" pitchFamily="34" charset="0"/>
                <a:cs typeface="Arial" panose="020B0604020202020204" pitchFamily="34" charset="0"/>
              </a:rPr>
              <a:t>10 de octubre de 2024.</a:t>
            </a:r>
          </a:p>
          <a:p>
            <a:pPr marL="800100" lvl="1" indent="-342900" algn="just">
              <a:buAutoNum type="arabicPeriod"/>
            </a:pPr>
            <a:endParaRPr lang="es-ES" sz="1400" dirty="0">
              <a:latin typeface="Nunito" pitchFamily="2" charset="0"/>
              <a:ea typeface="Arial" panose="020B0604020202020204" pitchFamily="34" charset="0"/>
              <a:cs typeface="Arial" panose="020B0604020202020204" pitchFamily="34" charset="0"/>
            </a:endParaRPr>
          </a:p>
          <a:p>
            <a:pPr marL="800100" lvl="1" indent="-342900" algn="just">
              <a:buAutoNum type="arabicPeriod"/>
            </a:pPr>
            <a:r>
              <a:rPr lang="es-ES" sz="1400" b="1" dirty="0">
                <a:latin typeface="Nunito" pitchFamily="2" charset="0"/>
                <a:ea typeface="Arial" panose="020B0604020202020204" pitchFamily="34" charset="0"/>
                <a:cs typeface="Arial" panose="020B0604020202020204" pitchFamily="34" charset="0"/>
              </a:rPr>
              <a:t>Celebración Audiencia Inicial - artículo 180 CPACA: </a:t>
            </a:r>
            <a:r>
              <a:rPr lang="es-ES" sz="1400" dirty="0">
                <a:latin typeface="Nunito" pitchFamily="2" charset="0"/>
                <a:ea typeface="Arial" panose="020B0604020202020204" pitchFamily="34" charset="0"/>
                <a:cs typeface="Arial" panose="020B0604020202020204" pitchFamily="34" charset="0"/>
              </a:rPr>
              <a:t>El 11 de marzo de 2025</a:t>
            </a:r>
          </a:p>
          <a:p>
            <a:pPr lvl="1" algn="just"/>
            <a:endParaRPr lang="es-ES" sz="1400" dirty="0">
              <a:latin typeface="Nunito" pitchFamily="2" charset="0"/>
              <a:ea typeface="Arial" panose="020B0604020202020204" pitchFamily="34" charset="0"/>
              <a:cs typeface="Arial" panose="020B0604020202020204" pitchFamily="34" charset="0"/>
            </a:endParaRPr>
          </a:p>
          <a:p>
            <a:pPr lvl="1" algn="just"/>
            <a:r>
              <a:rPr lang="es-ES" sz="1400" b="1" dirty="0">
                <a:latin typeface="Nunito" pitchFamily="2" charset="0"/>
                <a:ea typeface="Arial" panose="020B0604020202020204" pitchFamily="34" charset="0"/>
                <a:cs typeface="Arial" panose="020B0604020202020204" pitchFamily="34" charset="0"/>
              </a:rPr>
              <a:t>Etapas:</a:t>
            </a:r>
          </a:p>
          <a:p>
            <a:pPr marL="800100" lvl="1" indent="-342900" algn="just">
              <a:buAutoNum type="arabicPeriod"/>
            </a:pPr>
            <a:endParaRPr lang="es-ES" sz="1400" dirty="0">
              <a:latin typeface="Nunito" pitchFamily="2" charset="0"/>
              <a:ea typeface="Arial" panose="020B0604020202020204" pitchFamily="34" charset="0"/>
              <a:cs typeface="Arial" panose="020B0604020202020204" pitchFamily="34" charset="0"/>
            </a:endParaRPr>
          </a:p>
          <a:p>
            <a:pPr marL="628650" lvl="1" indent="-171450" algn="just">
              <a:buFontTx/>
              <a:buChar char="-"/>
            </a:pPr>
            <a:r>
              <a:rPr lang="es-ES" sz="1400" dirty="0">
                <a:latin typeface="Nunito" pitchFamily="2" charset="0"/>
                <a:ea typeface="Arial" panose="020B0604020202020204" pitchFamily="34" charset="0"/>
                <a:cs typeface="Arial" panose="020B0604020202020204" pitchFamily="34" charset="0"/>
              </a:rPr>
              <a:t>Saneamiento del litigio</a:t>
            </a:r>
          </a:p>
          <a:p>
            <a:pPr marL="628650" lvl="1" indent="-171450" algn="just">
              <a:buFontTx/>
              <a:buChar char="-"/>
            </a:pPr>
            <a:r>
              <a:rPr lang="es-ES" sz="1400" dirty="0">
                <a:latin typeface="Nunito" pitchFamily="2" charset="0"/>
                <a:ea typeface="Arial" panose="020B0604020202020204" pitchFamily="34" charset="0"/>
                <a:cs typeface="Arial" panose="020B0604020202020204" pitchFamily="34" charset="0"/>
              </a:rPr>
              <a:t>Conciliación: Declarándose fallida, al no existir animo conciliatorio entre las partes.</a:t>
            </a:r>
          </a:p>
          <a:p>
            <a:pPr marL="628650" lvl="1" indent="-171450" algn="just">
              <a:buFontTx/>
              <a:buChar char="-"/>
            </a:pPr>
            <a:r>
              <a:rPr lang="es-ES" sz="1400" dirty="0">
                <a:latin typeface="Nunito" pitchFamily="2" charset="0"/>
                <a:ea typeface="Arial" panose="020B0604020202020204" pitchFamily="34" charset="0"/>
                <a:cs typeface="Arial" panose="020B0604020202020204" pitchFamily="34" charset="0"/>
              </a:rPr>
              <a:t>Fijación del litigio.</a:t>
            </a:r>
          </a:p>
          <a:p>
            <a:pPr marL="628650" lvl="1" indent="-171450" algn="just">
              <a:buFontTx/>
              <a:buChar char="-"/>
            </a:pPr>
            <a:r>
              <a:rPr lang="es-ES" sz="1400" dirty="0">
                <a:latin typeface="Nunito" pitchFamily="2" charset="0"/>
                <a:ea typeface="Arial" panose="020B0604020202020204" pitchFamily="34" charset="0"/>
                <a:cs typeface="Arial" panose="020B0604020202020204" pitchFamily="34" charset="0"/>
              </a:rPr>
              <a:t>Decreto de Pruebas.</a:t>
            </a:r>
          </a:p>
          <a:p>
            <a:pPr marL="628650" lvl="1" indent="-171450" algn="just">
              <a:buFontTx/>
              <a:buChar char="-"/>
            </a:pPr>
            <a:r>
              <a:rPr lang="es-ES" sz="1400" dirty="0">
                <a:latin typeface="Nunito" pitchFamily="2" charset="0"/>
                <a:ea typeface="Arial" panose="020B0604020202020204" pitchFamily="34" charset="0"/>
                <a:cs typeface="Arial" panose="020B0604020202020204" pitchFamily="34" charset="0"/>
              </a:rPr>
              <a:t>Decisión de la medida cautelar propuesta por el demandante, la cual fue negada por el Tribunal.</a:t>
            </a:r>
          </a:p>
          <a:p>
            <a:pPr marL="628650" lvl="1" indent="-171450" algn="just">
              <a:buFontTx/>
              <a:buChar char="-"/>
            </a:pPr>
            <a:r>
              <a:rPr lang="es-ES" sz="1400" dirty="0">
                <a:latin typeface="Nunito" pitchFamily="2" charset="0"/>
                <a:ea typeface="Arial" panose="020B0604020202020204" pitchFamily="34" charset="0"/>
                <a:cs typeface="Arial" panose="020B0604020202020204" pitchFamily="34" charset="0"/>
              </a:rPr>
              <a:t>Se fija fecha para la audiencia de pruebas de que trata el artículo 181 del CPACA para el 1º de abril de 2025</a:t>
            </a:r>
            <a:r>
              <a:rPr lang="es-ES" sz="1200" dirty="0">
                <a:latin typeface="Nunito" pitchFamily="2" charset="0"/>
                <a:ea typeface="Arial" panose="020B0604020202020204" pitchFamily="34" charset="0"/>
                <a:cs typeface="Arial" panose="020B0604020202020204" pitchFamily="34" charset="0"/>
              </a:rPr>
              <a:t>.</a:t>
            </a:r>
          </a:p>
          <a:p>
            <a:pPr lvl="1" algn="just"/>
            <a:endParaRPr lang="es-ES" sz="140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lvl="1" algn="just"/>
            <a:endParaRPr lang="es-ES" sz="1400" dirty="0">
              <a:solidFill>
                <a:srgbClr val="000000"/>
              </a:solidFill>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7759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A266D3-8318-6F6E-1C4F-45A4CCEA91BB}"/>
              </a:ext>
            </a:extLst>
          </p:cNvPr>
          <p:cNvSpPr>
            <a:spLocks noGrp="1"/>
          </p:cNvSpPr>
          <p:nvPr>
            <p:ph type="title"/>
          </p:nvPr>
        </p:nvSpPr>
        <p:spPr/>
        <p:txBody>
          <a:bodyPr>
            <a:normAutofit fontScale="90000"/>
          </a:bodyPr>
          <a:lstStyle/>
          <a:p>
            <a:r>
              <a:rPr lang="es-CO" b="1" dirty="0"/>
              <a:t>PROBLEMA JURÍDICO</a:t>
            </a:r>
          </a:p>
        </p:txBody>
      </p:sp>
      <p:sp>
        <p:nvSpPr>
          <p:cNvPr id="3" name="Marcador de contenido 2">
            <a:extLst>
              <a:ext uri="{FF2B5EF4-FFF2-40B4-BE49-F238E27FC236}">
                <a16:creationId xmlns:a16="http://schemas.microsoft.com/office/drawing/2014/main" id="{3EC814CB-A0B3-A5C1-7614-7507F763B07A}"/>
              </a:ext>
            </a:extLst>
          </p:cNvPr>
          <p:cNvSpPr>
            <a:spLocks noGrp="1"/>
          </p:cNvSpPr>
          <p:nvPr>
            <p:ph idx="1"/>
          </p:nvPr>
        </p:nvSpPr>
        <p:spPr>
          <a:xfrm>
            <a:off x="838198" y="1343025"/>
            <a:ext cx="10220058" cy="4351338"/>
          </a:xfrm>
        </p:spPr>
        <p:txBody>
          <a:bodyPr>
            <a:normAutofit fontScale="77500" lnSpcReduction="20000"/>
          </a:bodyPr>
          <a:lstStyle/>
          <a:p>
            <a:pPr marL="0" indent="0" algn="just">
              <a:lnSpc>
                <a:spcPct val="120000"/>
              </a:lnSpc>
              <a:buNone/>
            </a:pPr>
            <a:r>
              <a:rPr lang="es-ES" sz="2800" dirty="0">
                <a:effectLst/>
                <a:latin typeface="Nunito" pitchFamily="2" charset="0"/>
                <a:ea typeface="Arial" panose="020B0604020202020204" pitchFamily="34" charset="0"/>
                <a:cs typeface="Arial" panose="020B0604020202020204" pitchFamily="34" charset="0"/>
              </a:rPr>
              <a:t>¿</a:t>
            </a:r>
            <a:r>
              <a:rPr lang="es-ES" sz="2300" dirty="0">
                <a:effectLst/>
                <a:latin typeface="Nunito" pitchFamily="2" charset="0"/>
                <a:ea typeface="Arial" panose="020B0604020202020204" pitchFamily="34" charset="0"/>
                <a:cs typeface="Arial" panose="020B0604020202020204" pitchFamily="34" charset="0"/>
              </a:rPr>
              <a:t>Es procedente la mediación entre las entidades FIDUPREVISORA S.A. y FIDUCIARIA COLOMBIANA DE COMERCIO EXTERIOR S.A.– FIDUCOLDEX integrantes del CONSORCIO SAYP 2011 y la ADMINISTRADORA DE LOS RECURSOS DEL SISTEMA GENERAL DE SEGURIDAD SOCIAL EN SALUD (ADRES), en relación con la expedición de las resoluciones No. 544 de 2021 y  No. 609 DE 2021 que liquidaron unilateralmente el Contrato 467 de 2011 y en donde se ordenó a la demandante el reintegro de la suma de $1.340.156.845 y se dispuso que respondiera por los perjuicios ocasionados a esta Entidad por la pérdida de imágenes de recobros y reclamaciones?</a:t>
            </a:r>
          </a:p>
          <a:p>
            <a:pPr marL="0" indent="0" algn="just">
              <a:lnSpc>
                <a:spcPct val="120000"/>
              </a:lnSpc>
              <a:buNone/>
            </a:pPr>
            <a:endParaRPr lang="es-ES" sz="2300" dirty="0">
              <a:effectLst/>
              <a:latin typeface="Nunito" pitchFamily="2" charset="0"/>
              <a:ea typeface="Arial" panose="020B0604020202020204" pitchFamily="34" charset="0"/>
              <a:cs typeface="Arial" panose="020B0604020202020204" pitchFamily="34" charset="0"/>
            </a:endParaRPr>
          </a:p>
          <a:p>
            <a:pPr marL="0" indent="0" algn="just">
              <a:lnSpc>
                <a:spcPct val="120000"/>
              </a:lnSpc>
              <a:buNone/>
            </a:pPr>
            <a:r>
              <a:rPr lang="es-ES" sz="2300" dirty="0">
                <a:effectLst/>
                <a:latin typeface="Nunito" pitchFamily="2" charset="0"/>
                <a:ea typeface="Arial" panose="020B0604020202020204" pitchFamily="34" charset="0"/>
                <a:cs typeface="Arial" panose="020B0604020202020204" pitchFamily="34" charset="0"/>
              </a:rPr>
              <a:t>Lo anterior, teniendo en cuenta que el presente asunto ya fue objeto de estudio por parte del Comité de Conciliación en sesión extraordinaria No. 168 del 31 de mayo de 2024 que modificó la recomendación de fórmula conciliatoria adoptada en sesión extraordinaria No. 121 del 29 de noviembre de 2022.</a:t>
            </a:r>
            <a:endParaRPr lang="es-MX" sz="2300" dirty="0">
              <a:effectLst/>
              <a:latin typeface="Nunito" pitchFamily="2" charset="0"/>
              <a:ea typeface="Arial" panose="020B0604020202020204" pitchFamily="34" charset="0"/>
              <a:cs typeface="Arial" panose="020B0604020202020204" pitchFamily="34" charset="0"/>
            </a:endParaRPr>
          </a:p>
          <a:p>
            <a:endParaRPr lang="es-CO" dirty="0"/>
          </a:p>
        </p:txBody>
      </p:sp>
    </p:spTree>
    <p:extLst>
      <p:ext uri="{BB962C8B-B14F-4D97-AF65-F5344CB8AC3E}">
        <p14:creationId xmlns:p14="http://schemas.microsoft.com/office/powerpoint/2010/main" val="1090438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9B24E-A8AF-BA99-AA4F-481F4A65ADA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AF8BDA4-18BB-9F2E-6E14-41D00A272999}"/>
              </a:ext>
            </a:extLst>
          </p:cNvPr>
          <p:cNvSpPr>
            <a:spLocks noGrp="1"/>
          </p:cNvSpPr>
          <p:nvPr>
            <p:ph type="title"/>
          </p:nvPr>
        </p:nvSpPr>
        <p:spPr/>
        <p:txBody>
          <a:bodyPr>
            <a:normAutofit fontScale="90000"/>
          </a:bodyPr>
          <a:lstStyle/>
          <a:p>
            <a:r>
              <a:rPr lang="es-CO" b="1" dirty="0"/>
              <a:t>CONSIDERACIONES DE LA OAJ</a:t>
            </a:r>
          </a:p>
        </p:txBody>
      </p:sp>
      <p:sp>
        <p:nvSpPr>
          <p:cNvPr id="3" name="Marcador de contenido 2">
            <a:extLst>
              <a:ext uri="{FF2B5EF4-FFF2-40B4-BE49-F238E27FC236}">
                <a16:creationId xmlns:a16="http://schemas.microsoft.com/office/drawing/2014/main" id="{1E8A14B9-A7E0-7027-1BAE-FFAA470C05BC}"/>
              </a:ext>
            </a:extLst>
          </p:cNvPr>
          <p:cNvSpPr>
            <a:spLocks noGrp="1"/>
          </p:cNvSpPr>
          <p:nvPr>
            <p:ph idx="1"/>
          </p:nvPr>
        </p:nvSpPr>
        <p:spPr>
          <a:xfrm>
            <a:off x="838200" y="1337481"/>
            <a:ext cx="10220058" cy="4435522"/>
          </a:xfrm>
        </p:spPr>
        <p:txBody>
          <a:bodyPr>
            <a:noAutofit/>
          </a:bodyPr>
          <a:lstStyle/>
          <a:p>
            <a:pPr marL="0" indent="0" algn="just">
              <a:buNone/>
            </a:pPr>
            <a:r>
              <a:rPr lang="es-ES" sz="1400" dirty="0"/>
              <a:t>la Oficina Asesora Jurídica considera que en el presente caso NO ES VIABLE acogerse al mecanismo de mediación, por las siguientes razones:</a:t>
            </a:r>
          </a:p>
          <a:p>
            <a:pPr marL="0" indent="0" algn="just">
              <a:buNone/>
            </a:pPr>
            <a:endParaRPr lang="es-ES" sz="1400" dirty="0"/>
          </a:p>
          <a:p>
            <a:pPr algn="just"/>
            <a:r>
              <a:rPr lang="es-ES" sz="1400" dirty="0"/>
              <a:t>las Resoluciones No. 544 del 2021 y No. 609 del 2021, fueron emitidas en observancia de las garantías establecidas en favor de la parte demandante y en prevalencia de los derechos al debido proceso, defensa y contradicción, aunado a ello fueron expedidas dentro de las competencias de la ADRES, se encuentran debidamente motivadas dado que los hechos que la administración tuvo en cuenta para proferir su decisión fueron suficientes, determinantes y están debidamente probados.</a:t>
            </a:r>
          </a:p>
          <a:p>
            <a:pPr algn="just"/>
            <a:r>
              <a:rPr lang="es-ES" sz="1400" dirty="0"/>
              <a:t>la metodología aplicada para la liquidación del contrato de encargo fiduciario No. 467 de 2011 derivó de un consenso entre la ADRES, el Ministerio de Salud y Protección Social y el  Consorcio SAYP 2011 en desarrollo de lo previsto en el artículo 60 de la Ley 80 de 1993. </a:t>
            </a:r>
          </a:p>
          <a:p>
            <a:pPr algn="just"/>
            <a:r>
              <a:rPr lang="es-ES" sz="1400" dirty="0"/>
              <a:t>la naturaleza del presente caso ya fue objeto de estudio por parte del Comité de Conciliación en sesión extraordinaria No. 121 del 29 de noviembre de 2022, por medio de la cual se recomendó presentar fórmula conciliatoria, decisión que fue modificada por el Comité en uso de sus facultades legales en sesión extraordinaria No. 168 del 31 de mayo de 2024 en donde se desistió del acuerdo conciliatorio.</a:t>
            </a:r>
          </a:p>
          <a:p>
            <a:pPr marL="0" indent="0">
              <a:buNone/>
            </a:pPr>
            <a:endParaRPr lang="es-CO" sz="1400" dirty="0"/>
          </a:p>
        </p:txBody>
      </p:sp>
    </p:spTree>
    <p:extLst>
      <p:ext uri="{BB962C8B-B14F-4D97-AF65-F5344CB8AC3E}">
        <p14:creationId xmlns:p14="http://schemas.microsoft.com/office/powerpoint/2010/main" val="2087586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0A30E-156F-B7C5-952E-5909B56AD27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88F0704-2C8F-5025-EA01-2DA3DAEDF9AF}"/>
              </a:ext>
            </a:extLst>
          </p:cNvPr>
          <p:cNvSpPr>
            <a:spLocks noGrp="1"/>
          </p:cNvSpPr>
          <p:nvPr>
            <p:ph type="title"/>
          </p:nvPr>
        </p:nvSpPr>
        <p:spPr/>
        <p:txBody>
          <a:bodyPr>
            <a:normAutofit fontScale="90000"/>
          </a:bodyPr>
          <a:lstStyle/>
          <a:p>
            <a:r>
              <a:rPr lang="es-CO" b="1" dirty="0"/>
              <a:t>RECOMENDACIÓN</a:t>
            </a:r>
          </a:p>
        </p:txBody>
      </p:sp>
      <p:graphicFrame>
        <p:nvGraphicFramePr>
          <p:cNvPr id="7" name="Marcador de contenido 6">
            <a:extLst>
              <a:ext uri="{FF2B5EF4-FFF2-40B4-BE49-F238E27FC236}">
                <a16:creationId xmlns:a16="http://schemas.microsoft.com/office/drawing/2014/main" id="{D64340ED-13A3-3739-032A-CFABB73F49CE}"/>
              </a:ext>
            </a:extLst>
          </p:cNvPr>
          <p:cNvGraphicFramePr>
            <a:graphicFrameLocks noGrp="1"/>
          </p:cNvGraphicFramePr>
          <p:nvPr>
            <p:ph idx="1"/>
            <p:extLst>
              <p:ext uri="{D42A27DB-BD31-4B8C-83A1-F6EECF244321}">
                <p14:modId xmlns:p14="http://schemas.microsoft.com/office/powerpoint/2010/main" val="1577021879"/>
              </p:ext>
            </p:extLst>
          </p:nvPr>
        </p:nvGraphicFramePr>
        <p:xfrm>
          <a:off x="903018" y="1806939"/>
          <a:ext cx="10155238" cy="3985146"/>
        </p:xfrm>
        <a:graphic>
          <a:graphicData uri="http://schemas.openxmlformats.org/drawingml/2006/table">
            <a:tbl>
              <a:tblPr>
                <a:tableStyleId>{5C22544A-7EE6-4342-B048-85BDC9FD1C3A}</a:tableStyleId>
              </a:tblPr>
              <a:tblGrid>
                <a:gridCol w="10155238">
                  <a:extLst>
                    <a:ext uri="{9D8B030D-6E8A-4147-A177-3AD203B41FA5}">
                      <a16:colId xmlns:a16="http://schemas.microsoft.com/office/drawing/2014/main" val="907800482"/>
                    </a:ext>
                  </a:extLst>
                </a:gridCol>
              </a:tblGrid>
              <a:tr h="3985146">
                <a:tc>
                  <a:txBody>
                    <a:bodyPr/>
                    <a:lstStyle/>
                    <a:p>
                      <a:pPr algn="just"/>
                      <a:r>
                        <a:rPr lang="es-CO" sz="2000" dirty="0">
                          <a:effectLst/>
                          <a:latin typeface="Nunito" pitchFamily="2" charset="0"/>
                          <a:ea typeface="Arial" panose="020B0604020202020204" pitchFamily="34" charset="0"/>
                        </a:rPr>
                        <a:t>Con la finalidad </a:t>
                      </a:r>
                      <a:r>
                        <a:rPr lang="es-ES" sz="2000" dirty="0">
                          <a:effectLst/>
                          <a:latin typeface="Nunito" pitchFamily="2" charset="0"/>
                          <a:ea typeface="Arial" panose="020B0604020202020204" pitchFamily="34" charset="0"/>
                        </a:rPr>
                        <a:t>de garantizar los principios especiales que respaldan los acuerdos conciliatorios o de cualquier mecanismo de solución de conflictos que corresponden a la imparcialidad, la confidencialidad, flexibilidad, buena fe, legalidad, equidad, celeridad, entre otros, y en consonancia con la decisión que el Comité de Conciliación adoptó </a:t>
                      </a:r>
                      <a:r>
                        <a:rPr lang="es-CO" sz="2000" dirty="0">
                          <a:effectLst/>
                          <a:latin typeface="Nunito" pitchFamily="2" charset="0"/>
                          <a:ea typeface="Arial" panose="020B0604020202020204" pitchFamily="34" charset="0"/>
                        </a:rPr>
                        <a:t>en sesión extraordinaria No. 168 del 31 de mayo de 2024, en donde se desistió del acuerdo conciliatorio aprobado mediante sesión extraordinaria No. 121 del 29 de noviembre de 2022, la Oficina Asesora Jurídica recomienda que no se autorice el mecanismo de mediación para la presente controversia.</a:t>
                      </a:r>
                    </a:p>
                  </a:txBody>
                  <a:tcPr marL="89535" marR="89535" marT="0" marB="0">
                    <a:solidFill>
                      <a:schemeClr val="bg1"/>
                    </a:solidFill>
                  </a:tcPr>
                </a:tc>
                <a:extLst>
                  <a:ext uri="{0D108BD9-81ED-4DB2-BD59-A6C34878D82A}">
                    <a16:rowId xmlns:a16="http://schemas.microsoft.com/office/drawing/2014/main" val="3123596418"/>
                  </a:ext>
                </a:extLst>
              </a:tr>
            </a:tbl>
          </a:graphicData>
        </a:graphic>
      </p:graphicFrame>
    </p:spTree>
    <p:extLst>
      <p:ext uri="{BB962C8B-B14F-4D97-AF65-F5344CB8AC3E}">
        <p14:creationId xmlns:p14="http://schemas.microsoft.com/office/powerpoint/2010/main" val="4124313101"/>
      </p:ext>
    </p:extLst>
  </p:cSld>
  <p:clrMapOvr>
    <a:masterClrMapping/>
  </p:clrMapOvr>
</p:sld>
</file>

<file path=ppt/theme/theme1.xml><?xml version="1.0" encoding="utf-8"?>
<a:theme xmlns:a="http://schemas.openxmlformats.org/drawingml/2006/main" name="Tema de Office">
  <a:themeElements>
    <a:clrScheme name="ADRES">
      <a:dk1>
        <a:srgbClr val="445E5E"/>
      </a:dk1>
      <a:lt1>
        <a:srgbClr val="FEFFFF"/>
      </a:lt1>
      <a:dk2>
        <a:srgbClr val="32B0A5"/>
      </a:dk2>
      <a:lt2>
        <a:srgbClr val="1F5F61"/>
      </a:lt2>
      <a:accent1>
        <a:srgbClr val="19B9F7"/>
      </a:accent1>
      <a:accent2>
        <a:srgbClr val="3AE0F8"/>
      </a:accent2>
      <a:accent3>
        <a:srgbClr val="00B9BD"/>
      </a:accent3>
      <a:accent4>
        <a:srgbClr val="06D9B6"/>
      </a:accent4>
      <a:accent5>
        <a:srgbClr val="A3F379"/>
      </a:accent5>
      <a:accent6>
        <a:srgbClr val="59DB93"/>
      </a:accent6>
      <a:hlink>
        <a:srgbClr val="002841"/>
      </a:hlink>
      <a:folHlink>
        <a:srgbClr val="9DE0AD"/>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Presentaciones ADRES" id="{CAC3DAFD-26D4-4FD6-BEDB-A3123A390624}" vid="{45B06F69-5EB5-47DA-877A-8041D86A0BD9}"/>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9dfaaf5-d963-400d-bf29-9d771b625e66" xsi:nil="true"/>
    <lcf76f155ced4ddcb4097134ff3c332f xmlns="d08ec9e0-fc31-4fe3-bedd-a14f5f65596c">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431A5A66BD3F204FBCA5FF041CE345C5" ma:contentTypeVersion="18" ma:contentTypeDescription="Crear nuevo documento." ma:contentTypeScope="" ma:versionID="9112330ff97e27b6f0a9cd786b8f108e">
  <xsd:schema xmlns:xsd="http://www.w3.org/2001/XMLSchema" xmlns:xs="http://www.w3.org/2001/XMLSchema" xmlns:p="http://schemas.microsoft.com/office/2006/metadata/properties" xmlns:ns2="d08ec9e0-fc31-4fe3-bedd-a14f5f65596c" xmlns:ns3="79dfaaf5-d963-400d-bf29-9d771b625e66" targetNamespace="http://schemas.microsoft.com/office/2006/metadata/properties" ma:root="true" ma:fieldsID="c0a42e3f72a0ac306bf9b11fc6a9630e" ns2:_="" ns3:_="">
    <xsd:import namespace="d08ec9e0-fc31-4fe3-bedd-a14f5f65596c"/>
    <xsd:import namespace="79dfaaf5-d963-400d-bf29-9d771b625e66"/>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KeyPoints" minOccurs="0"/>
                <xsd:element ref="ns2:MediaServiceKeyPoints"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8ec9e0-fc31-4fe3-bedd-a14f5f6559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062773c2-46e9-4179-8cf5-0c7eca55dd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9dfaaf5-d963-400d-bf29-9d771b625e66" elementFormDefault="qualified">
    <xsd:import namespace="http://schemas.microsoft.com/office/2006/documentManagement/types"/>
    <xsd:import namespace="http://schemas.microsoft.com/office/infopath/2007/PartnerControls"/>
    <xsd:element name="SharedWithUsers" ma:index="11"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3a14acef-1c62-41fb-9d24-7defe370009d}" ma:internalName="TaxCatchAll" ma:showField="CatchAllData" ma:web="79dfaaf5-d963-400d-bf29-9d771b625e6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252466-FE03-48FD-89AD-33D0025B2FA4}">
  <ds:schemaRefs>
    <ds:schemaRef ds:uri="http://purl.org/dc/elements/1.1/"/>
    <ds:schemaRef ds:uri="http://schemas.microsoft.com/office/2006/documentManagement/types"/>
    <ds:schemaRef ds:uri="d08ec9e0-fc31-4fe3-bedd-a14f5f65596c"/>
    <ds:schemaRef ds:uri="http://purl.org/dc/terms/"/>
    <ds:schemaRef ds:uri="http://schemas.microsoft.com/office/infopath/2007/PartnerControls"/>
    <ds:schemaRef ds:uri="http://schemas.openxmlformats.org/package/2006/metadata/core-properties"/>
    <ds:schemaRef ds:uri="http://schemas.microsoft.com/office/2006/metadata/properties"/>
    <ds:schemaRef ds:uri="79dfaaf5-d963-400d-bf29-9d771b625e66"/>
    <ds:schemaRef ds:uri="http://www.w3.org/XML/1998/namespace"/>
    <ds:schemaRef ds:uri="http://purl.org/dc/dcmitype/"/>
  </ds:schemaRefs>
</ds:datastoreItem>
</file>

<file path=customXml/itemProps2.xml><?xml version="1.0" encoding="utf-8"?>
<ds:datastoreItem xmlns:ds="http://schemas.openxmlformats.org/officeDocument/2006/customXml" ds:itemID="{B777AE0E-B152-47AD-B14B-D001309C729F}">
  <ds:schemaRefs>
    <ds:schemaRef ds:uri="http://schemas.microsoft.com/sharepoint/v3/contenttype/forms"/>
  </ds:schemaRefs>
</ds:datastoreItem>
</file>

<file path=customXml/itemProps3.xml><?xml version="1.0" encoding="utf-8"?>
<ds:datastoreItem xmlns:ds="http://schemas.openxmlformats.org/officeDocument/2006/customXml" ds:itemID="{4727BAB7-00EE-4CA7-BAFF-23C28637EF65}">
  <ds:schemaRefs>
    <ds:schemaRef ds:uri="79dfaaf5-d963-400d-bf29-9d771b625e66"/>
    <ds:schemaRef ds:uri="d08ec9e0-fc31-4fe3-bedd-a14f5f65596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Plantilla-de-PowerPoint</Template>
  <TotalTime>614</TotalTime>
  <Words>3374</Words>
  <Application>Microsoft Office PowerPoint</Application>
  <PresentationFormat>Panorámica</PresentationFormat>
  <Paragraphs>206</Paragraphs>
  <Slides>20</Slides>
  <Notes>2</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20</vt:i4>
      </vt:variant>
    </vt:vector>
  </HeadingPairs>
  <TitlesOfParts>
    <vt:vector size="29" baseType="lpstr">
      <vt:lpstr>Arial Narrow</vt:lpstr>
      <vt:lpstr>Wingdings</vt:lpstr>
      <vt:lpstr>Arial</vt:lpstr>
      <vt:lpstr>Nunito</vt:lpstr>
      <vt:lpstr>Verdana</vt:lpstr>
      <vt:lpstr>Nunito Sans 10pt Black</vt:lpstr>
      <vt:lpstr>Calibri</vt:lpstr>
      <vt:lpstr>Nunito ExtraLight</vt:lpstr>
      <vt:lpstr>Tema de Office</vt:lpstr>
      <vt:lpstr>Presentación de PowerPoint</vt:lpstr>
      <vt:lpstr>Presentación de PowerPoint</vt:lpstr>
      <vt:lpstr>INTRODUCCIÓN </vt:lpstr>
      <vt:lpstr> </vt:lpstr>
      <vt:lpstr> Proceso Judicial Radicado: 25000233600020230038900 Despacho: Tribunal Administrativo de Cundinamarca Demandante: Consorcio SAYP 2011 Demandado: ADRES  </vt:lpstr>
      <vt:lpstr>Principales Movimientos Procesales</vt:lpstr>
      <vt:lpstr>PROBLEMA JURÍDICO</vt:lpstr>
      <vt:lpstr>CONSIDERACIONES DE LA OAJ</vt:lpstr>
      <vt:lpstr>RECOMENDACIÓN</vt:lpstr>
      <vt:lpstr> Proceso Judicial Radicado: 25000234100020230063800  Despacho: Tribunal Administrativo de Cundinamarca Demandante: ADRES Demandados: Superintendencia Nacional de Salud                           Coomeva EPS liquidada  </vt:lpstr>
      <vt:lpstr>Principales Movimientos Procesales</vt:lpstr>
      <vt:lpstr>PROBLEMA JURÍDICO</vt:lpstr>
      <vt:lpstr>CONSIDERACIONES DE LA OAJ</vt:lpstr>
      <vt:lpstr>RECOMENDACIÓN</vt:lpstr>
      <vt:lpstr> Proceso Judicial Radicado: 25000234100020220048800  Despacho: Tribunal Administrativo de Cundinamarca Demandante: ADRES Demandados: Superintendencia Nacional de Salud                           Salud Vida Eps liquidada  </vt:lpstr>
      <vt:lpstr>Principales Movimientos Procesales</vt:lpstr>
      <vt:lpstr>PROBLEMA JURÍDICO</vt:lpstr>
      <vt:lpstr>CONSIDERACIONES DE LA OAJ</vt:lpstr>
      <vt:lpstr>RECOMENDACIÓN</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Karen Lorena Gonzalez Lobo</dc:creator>
  <cp:lastModifiedBy>Paola Andrea Ruiz Gonzalez</cp:lastModifiedBy>
  <cp:revision>20</cp:revision>
  <dcterms:created xsi:type="dcterms:W3CDTF">2024-09-17T15:01:41Z</dcterms:created>
  <dcterms:modified xsi:type="dcterms:W3CDTF">2025-04-02T16:00:51Z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0x010100431A5A66BD3F204FBCA5FF041CE345C5</vt:lpwstr>
  </property>
  <property fmtid="{D5CDD505-2E9C-101B-9397-08002B2CF9AE}" pid="3" name="MediaServiceImageTags">
    <vt:lpwstr/>
  </property>
</Properties>
</file>