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3"/>
  </p:notesMasterIdLst>
  <p:handoutMasterIdLst>
    <p:handoutMasterId r:id="rId24"/>
  </p:handoutMasterIdLst>
  <p:sldIdLst>
    <p:sldId id="544" r:id="rId2"/>
    <p:sldId id="2147172510" r:id="rId3"/>
    <p:sldId id="2147172494" r:id="rId4"/>
    <p:sldId id="2147172495" r:id="rId5"/>
    <p:sldId id="2147172496" r:id="rId6"/>
    <p:sldId id="2147172497" r:id="rId7"/>
    <p:sldId id="2147172498" r:id="rId8"/>
    <p:sldId id="2147172499" r:id="rId9"/>
    <p:sldId id="2147172500" r:id="rId10"/>
    <p:sldId id="2147172501" r:id="rId11"/>
    <p:sldId id="2147172502" r:id="rId12"/>
    <p:sldId id="2147172503" r:id="rId13"/>
    <p:sldId id="2147172504" r:id="rId14"/>
    <p:sldId id="2147172505" r:id="rId15"/>
    <p:sldId id="2147172506" r:id="rId16"/>
    <p:sldId id="2147172507" r:id="rId17"/>
    <p:sldId id="2147172508" r:id="rId18"/>
    <p:sldId id="2147172509" r:id="rId19"/>
    <p:sldId id="2147172511" r:id="rId20"/>
    <p:sldId id="2147172512" r:id="rId21"/>
    <p:sldId id="10479" r:id="rId2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95" userDrawn="1">
          <p15:clr>
            <a:srgbClr val="A4A3A4"/>
          </p15:clr>
        </p15:guide>
        <p15:guide id="2" pos="3840" userDrawn="1">
          <p15:clr>
            <a:srgbClr val="A4A3A4"/>
          </p15:clr>
        </p15:guide>
        <p15:guide id="3" orient="horz" pos="18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F767D4A-44CC-66F1-D8B7-A889DE952C8B}" name="Aida Paola Guevara Morales" initials="AG" userId="S::apguevara@sena.edu.co::51c3eb8f-b5ee-4684-ba0f-ae1da6c0457b" providerId="AD"/>
  <p188:author id="{19AA8B6E-675B-8878-78E5-AD05A86BB2BC}" name="Diego Esteban Gonzalez León" initials="" userId="S::dgonzalezl@sena.edu.co::4a95938c-9f83-42da-a1c8-69e3ec839b4d" providerId="AD"/>
  <p188:author id="{6C7F8B7E-27E0-FE58-0A5D-3AE2190F624E}" name="Carolina Ruiz Martinez" initials="CRM" userId="S::caruizm@sena.edu.co::29bbe4c4-fa72-4b95-8bf1-510c4ad13f98" providerId="AD"/>
  <p188:author id="{7E039D95-A44D-F39C-24DC-DEC6FC685C46}" name="Maria Fernanda Rubio Salazar" initials="MR" userId="S::mfrubios@sena.edu.co::aa64bcf8-42f9-4550-84df-81b9b9defd2a" providerId="AD"/>
  <p188:author id="{D79A44E5-3843-F96B-E601-7654AB5E1EB6}" name="Jenny Paola Hernandez Hernandez" initials="JH" userId="S::jhernandezh@sena.edu.co::dbbdce94-737d-4311-8a98-d29f507135c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334F"/>
    <a:srgbClr val="9900FF"/>
    <a:srgbClr val="660033"/>
    <a:srgbClr val="990033"/>
    <a:srgbClr val="006600"/>
    <a:srgbClr val="009900"/>
    <a:srgbClr val="39A900"/>
    <a:srgbClr val="4CE3FC"/>
    <a:srgbClr val="FDC3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B4C6C5-0CFF-4B8E-AD9C-88AB487F834F}" v="1" dt="2025-12-15T14:24:20.578"/>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E8034E78-7F5D-4C2E-B375-FC64B27BC917}" styleName="Estilo o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0A1B5D5-9B99-4C35-A422-299274C87663}" styleName="Estilo medio 1 - Énfasis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616DA210-FB5B-4158-B5E0-FEB733F419BA}" styleName="Estilo cl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367"/>
    <p:restoredTop sz="82585"/>
  </p:normalViewPr>
  <p:slideViewPr>
    <p:cSldViewPr snapToGrid="0">
      <p:cViewPr varScale="1">
        <p:scale>
          <a:sx n="91" d="100"/>
          <a:sy n="91" d="100"/>
        </p:scale>
        <p:origin x="1218" y="90"/>
      </p:cViewPr>
      <p:guideLst>
        <p:guide orient="horz" pos="595"/>
        <p:guide pos="3840"/>
        <p:guide orient="horz" pos="187"/>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8/10/relationships/authors" Target="authors.xml"/></Relationships>
</file>

<file path=ppt/charts/_rels/chart1.xml.rels><?xml version="1.0" encoding="UTF-8" standalone="yes"?>
<Relationships xmlns="http://schemas.openxmlformats.org/package/2006/relationships"><Relationship Id="rId3" Type="http://schemas.openxmlformats.org/officeDocument/2006/relationships/oleObject" Target="Libro1"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oleObject" Target="Libro1"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Libro1"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rtl="0">
              <a:defRPr lang="es-ES" sz="1400" b="1" i="0" u="none" strike="noStrike" kern="1200" cap="all" spc="50" baseline="0">
                <a:solidFill>
                  <a:prstClr val="black">
                    <a:lumMod val="65000"/>
                    <a:lumOff val="35000"/>
                  </a:prstClr>
                </a:solidFill>
                <a:latin typeface="+mn-lt"/>
                <a:ea typeface="+mn-ea"/>
                <a:cs typeface="+mn-cs"/>
              </a:defRPr>
            </a:pPr>
            <a:r>
              <a:rPr lang="es-CO"/>
              <a:t>PLAN ANUAL DE TRABAJO 2025</a:t>
            </a:r>
          </a:p>
        </c:rich>
      </c:tx>
      <c:layout>
        <c:manualLayout>
          <c:xMode val="edge"/>
          <c:yMode val="edge"/>
          <c:x val="0.31883356284615261"/>
          <c:y val="0"/>
        </c:manualLayout>
      </c:layout>
      <c:overlay val="0"/>
      <c:spPr>
        <a:noFill/>
        <a:ln>
          <a:noFill/>
        </a:ln>
        <a:effectLst/>
      </c:spPr>
      <c:txPr>
        <a:bodyPr rot="0" spcFirstLastPara="1" vertOverflow="ellipsis" vert="horz" wrap="square" anchor="ctr" anchorCtr="1"/>
        <a:lstStyle/>
        <a:p>
          <a:pPr algn="ctr" rtl="0">
            <a:defRPr lang="es-ES" sz="1400" b="1" i="0" u="none" strike="noStrike" kern="1200" cap="all" spc="50" baseline="0">
              <a:solidFill>
                <a:prstClr val="black">
                  <a:lumMod val="65000"/>
                  <a:lumOff val="35000"/>
                </a:prstClr>
              </a:solidFill>
              <a:latin typeface="+mn-lt"/>
              <a:ea typeface="+mn-ea"/>
              <a:cs typeface="+mn-cs"/>
            </a:defRPr>
          </a:pPr>
          <a:endParaRPr lang="es-419"/>
        </a:p>
      </c:txPr>
    </c:title>
    <c:autoTitleDeleted val="0"/>
    <c:plotArea>
      <c:layout/>
      <c:ofPieChart>
        <c:ofPieType val="pie"/>
        <c:varyColors val="1"/>
        <c:ser>
          <c:idx val="0"/>
          <c:order val="0"/>
          <c:tx>
            <c:strRef>
              <c:f>'2024'!$C$142</c:f>
              <c:strCache>
                <c:ptCount val="1"/>
                <c:pt idx="0">
                  <c:v>PLAN ANUAL DE TRABAJO 2024</c:v>
                </c:pt>
              </c:strCache>
            </c:strRef>
          </c:tx>
          <c:spPr>
            <a:solidFill>
              <a:srgbClr val="FCC414"/>
            </a:solidFill>
          </c:spPr>
          <c:dPt>
            <c:idx val="0"/>
            <c:bubble3D val="0"/>
            <c:spPr>
              <a:solidFill>
                <a:srgbClr val="FCC414"/>
              </a:solidFill>
              <a:ln w="19050">
                <a:solidFill>
                  <a:schemeClr val="lt1"/>
                </a:solidFill>
              </a:ln>
              <a:effectLst/>
            </c:spPr>
            <c:extLst>
              <c:ext xmlns:c16="http://schemas.microsoft.com/office/drawing/2014/chart" uri="{C3380CC4-5D6E-409C-BE32-E72D297353CC}">
                <c16:uniqueId val="{00000001-F554-40A2-B472-38120117C73A}"/>
              </c:ext>
            </c:extLst>
          </c:dPt>
          <c:dPt>
            <c:idx val="1"/>
            <c:bubble3D val="0"/>
            <c:spPr>
              <a:solidFill>
                <a:srgbClr val="FCC414"/>
              </a:solidFill>
              <a:ln w="19050">
                <a:solidFill>
                  <a:schemeClr val="lt1"/>
                </a:solidFill>
              </a:ln>
              <a:effectLst/>
            </c:spPr>
            <c:extLst>
              <c:ext xmlns:c16="http://schemas.microsoft.com/office/drawing/2014/chart" uri="{C3380CC4-5D6E-409C-BE32-E72D297353CC}">
                <c16:uniqueId val="{00000003-F554-40A2-B472-38120117C73A}"/>
              </c:ext>
            </c:extLst>
          </c:dPt>
          <c:dPt>
            <c:idx val="2"/>
            <c:bubble3D val="0"/>
            <c:spPr>
              <a:solidFill>
                <a:srgbClr val="FCC414"/>
              </a:solidFill>
              <a:ln w="19050">
                <a:solidFill>
                  <a:schemeClr val="lt1"/>
                </a:solidFill>
              </a:ln>
              <a:effectLst/>
            </c:spPr>
            <c:extLst>
              <c:ext xmlns:c16="http://schemas.microsoft.com/office/drawing/2014/chart" uri="{C3380CC4-5D6E-409C-BE32-E72D297353CC}">
                <c16:uniqueId val="{00000005-F554-40A2-B472-38120117C73A}"/>
              </c:ext>
            </c:extLst>
          </c:dPt>
          <c:dLbls>
            <c:dLbl>
              <c:idx val="0"/>
              <c:tx>
                <c:rich>
                  <a:bodyPr/>
                  <a:lstStyle/>
                  <a:p>
                    <a:r>
                      <a:rPr lang="en-US" dirty="0"/>
                      <a:t>90%</a:t>
                    </a:r>
                  </a:p>
                </c:rich>
              </c:tx>
              <c:showLegendKey val="0"/>
              <c:showVal val="0"/>
              <c:showCatName val="0"/>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1-F554-40A2-B472-38120117C73A}"/>
                </c:ext>
              </c:extLst>
            </c:dLbl>
            <c:dLbl>
              <c:idx val="1"/>
              <c:tx>
                <c:rich>
                  <a:bodyPr/>
                  <a:lstStyle/>
                  <a:p>
                    <a:r>
                      <a:rPr lang="en-US" dirty="0"/>
                      <a:t>21%</a:t>
                    </a:r>
                  </a:p>
                </c:rich>
              </c:tx>
              <c:showLegendKey val="0"/>
              <c:showVal val="0"/>
              <c:showCatName val="0"/>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3-F554-40A2-B472-38120117C73A}"/>
                </c:ext>
              </c:extLst>
            </c:dLbl>
            <c:dLbl>
              <c:idx val="2"/>
              <c:tx>
                <c:rich>
                  <a:bodyPr/>
                  <a:lstStyle/>
                  <a:p>
                    <a:r>
                      <a:rPr lang="en-US" dirty="0"/>
                      <a:t>69%</a:t>
                    </a:r>
                  </a:p>
                </c:rich>
              </c:tx>
              <c:showLegendKey val="0"/>
              <c:showVal val="0"/>
              <c:showCatName val="0"/>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5-F554-40A2-B472-38120117C73A}"/>
                </c:ext>
              </c:extLst>
            </c:dLbl>
            <c:spPr>
              <a:noFill/>
              <a:ln>
                <a:noFill/>
              </a:ln>
              <a:effectLst/>
            </c:spPr>
            <c:txPr>
              <a:bodyPr rot="0" spcFirstLastPara="1" vertOverflow="ellipsis" vert="horz" wrap="square" anchor="ctr" anchorCtr="1"/>
              <a:lstStyle/>
              <a:p>
                <a:pPr>
                  <a:defRPr sz="1400" b="1" i="0" u="none" strike="noStrike" kern="1200" baseline="0">
                    <a:solidFill>
                      <a:schemeClr val="bg1"/>
                    </a:solidFill>
                    <a:latin typeface="+mn-lt"/>
                    <a:ea typeface="+mn-ea"/>
                    <a:cs typeface="+mn-cs"/>
                  </a:defRPr>
                </a:pPr>
                <a:endParaRPr lang="es-419"/>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'2024'!$B$143:$B$144</c:f>
              <c:strCache>
                <c:ptCount val="2"/>
                <c:pt idx="0">
                  <c:v>Ejecutado </c:v>
                </c:pt>
                <c:pt idx="1">
                  <c:v>Por Ejecutar </c:v>
                </c:pt>
              </c:strCache>
            </c:strRef>
          </c:cat>
          <c:val>
            <c:numRef>
              <c:f>'2024'!$C$143:$C$144</c:f>
              <c:numCache>
                <c:formatCode>0</c:formatCode>
                <c:ptCount val="2"/>
                <c:pt idx="0">
                  <c:v>6875</c:v>
                </c:pt>
                <c:pt idx="1">
                  <c:v>9262</c:v>
                </c:pt>
              </c:numCache>
            </c:numRef>
          </c:val>
          <c:extLst>
            <c:ext xmlns:c16="http://schemas.microsoft.com/office/drawing/2014/chart" uri="{C3380CC4-5D6E-409C-BE32-E72D297353CC}">
              <c16:uniqueId val="{00000006-F554-40A2-B472-38120117C73A}"/>
            </c:ext>
          </c:extLst>
        </c:ser>
        <c:dLbls>
          <c:showLegendKey val="0"/>
          <c:showVal val="0"/>
          <c:showCatName val="0"/>
          <c:showSerName val="0"/>
          <c:showPercent val="0"/>
          <c:showBubbleSize val="0"/>
          <c:showLeaderLines val="1"/>
        </c:dLbls>
        <c:gapWidth val="100"/>
        <c:secondPieSize val="75"/>
        <c:serLines>
          <c:spPr>
            <a:ln w="9525" cap="flat" cmpd="sng" algn="ctr">
              <a:solidFill>
                <a:schemeClr val="tx1">
                  <a:lumMod val="35000"/>
                  <a:lumOff val="65000"/>
                </a:schemeClr>
              </a:solidFill>
              <a:round/>
            </a:ln>
            <a:effectLst/>
          </c:spPr>
        </c:serLines>
      </c:ofPieChart>
      <c:spPr>
        <a:noFill/>
        <a:ln>
          <a:noFill/>
        </a:ln>
        <a:effectLst/>
      </c:spPr>
    </c:plotArea>
    <c:legend>
      <c:legendPos val="b"/>
      <c:layout>
        <c:manualLayout>
          <c:xMode val="edge"/>
          <c:yMode val="edge"/>
          <c:x val="0.27644929859446976"/>
          <c:y val="0.12380489391882865"/>
          <c:w val="0.44476806941648478"/>
          <c:h val="7.0690063000269365E-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s-419"/>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pPr>
      <a:endParaRPr lang="es-419"/>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6"/>
    </mc:Choice>
    <mc:Fallback>
      <c:style val="6"/>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dirty="0"/>
              <a:t>INDICADOR</a:t>
            </a:r>
            <a:r>
              <a:rPr lang="en-US" baseline="0" dirty="0"/>
              <a:t> COBERTURA EJE SENA MENTALMENTE SALUDABLE</a:t>
            </a:r>
            <a:endParaRPr lang="en-US"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strRef>
              <c:f>Hoja1!$B$1</c:f>
              <c:strCache>
                <c:ptCount val="1"/>
                <c:pt idx="0">
                  <c:v>Ejecucion</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Hoja1!$A$2:$A$4</c:f>
              <c:strCache>
                <c:ptCount val="3"/>
                <c:pt idx="0">
                  <c:v>Trimestre I</c:v>
                </c:pt>
                <c:pt idx="1">
                  <c:v>Trimestre II</c:v>
                </c:pt>
                <c:pt idx="2">
                  <c:v>Trimestre III</c:v>
                </c:pt>
              </c:strCache>
            </c:strRef>
          </c:cat>
          <c:val>
            <c:numRef>
              <c:f>Hoja1!$B$2:$B$4</c:f>
              <c:numCache>
                <c:formatCode>0%</c:formatCode>
                <c:ptCount val="3"/>
                <c:pt idx="0">
                  <c:v>0.15</c:v>
                </c:pt>
                <c:pt idx="1">
                  <c:v>0.5</c:v>
                </c:pt>
                <c:pt idx="2">
                  <c:v>0.75</c:v>
                </c:pt>
              </c:numCache>
            </c:numRef>
          </c:val>
          <c:extLst>
            <c:ext xmlns:c16="http://schemas.microsoft.com/office/drawing/2014/chart" uri="{C3380CC4-5D6E-409C-BE32-E72D297353CC}">
              <c16:uniqueId val="{00000000-67BC-4A33-B7D9-D29571CA5AD9}"/>
            </c:ext>
          </c:extLst>
        </c:ser>
        <c:dLbls>
          <c:showLegendKey val="0"/>
          <c:showVal val="1"/>
          <c:showCatName val="0"/>
          <c:showSerName val="0"/>
          <c:showPercent val="0"/>
          <c:showBubbleSize val="0"/>
        </c:dLbls>
        <c:gapWidth val="150"/>
        <c:overlap val="-25"/>
        <c:axId val="1083367552"/>
        <c:axId val="1083364672"/>
      </c:barChart>
      <c:catAx>
        <c:axId val="108336755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1083364672"/>
        <c:crosses val="autoZero"/>
        <c:auto val="1"/>
        <c:lblAlgn val="ctr"/>
        <c:lblOffset val="100"/>
        <c:noMultiLvlLbl val="0"/>
      </c:catAx>
      <c:valAx>
        <c:axId val="1083364672"/>
        <c:scaling>
          <c:orientation val="minMax"/>
        </c:scaling>
        <c:delete val="1"/>
        <c:axPos val="b"/>
        <c:numFmt formatCode="0%" sourceLinked="1"/>
        <c:majorTickMark val="none"/>
        <c:minorTickMark val="none"/>
        <c:tickLblPos val="nextTo"/>
        <c:crossAx val="1083367552"/>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O"/>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O" dirty="0"/>
              <a:t>Tasa Ausentismo</a:t>
            </a:r>
            <a:r>
              <a:rPr lang="es-CO" baseline="0" dirty="0"/>
              <a:t> Laboral</a:t>
            </a:r>
            <a:endParaRPr lang="es-CO"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O"/>
        </a:p>
      </c:txPr>
    </c:title>
    <c:autoTitleDeleted val="0"/>
    <c:plotArea>
      <c:layout/>
      <c:lineChart>
        <c:grouping val="standard"/>
        <c:varyColors val="0"/>
        <c:ser>
          <c:idx val="0"/>
          <c:order val="0"/>
          <c:tx>
            <c:strRef>
              <c:f>Hoja1!$B$1</c:f>
              <c:strCache>
                <c:ptCount val="1"/>
                <c:pt idx="0">
                  <c:v>Ausencia laboral</c:v>
                </c:pt>
              </c:strCache>
            </c:strRef>
          </c:tx>
          <c:spPr>
            <a:ln w="28575" cap="rnd">
              <a:solidFill>
                <a:schemeClr val="accent1"/>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Hoja1!$A$2:$A$11</c:f>
              <c:strCache>
                <c:ptCount val="10"/>
                <c:pt idx="0">
                  <c:v>enero</c:v>
                </c:pt>
                <c:pt idx="1">
                  <c:v>febrero</c:v>
                </c:pt>
                <c:pt idx="2">
                  <c:v>marzo</c:v>
                </c:pt>
                <c:pt idx="3">
                  <c:v>abril</c:v>
                </c:pt>
                <c:pt idx="4">
                  <c:v>mayo</c:v>
                </c:pt>
                <c:pt idx="5">
                  <c:v>junio</c:v>
                </c:pt>
                <c:pt idx="6">
                  <c:v>julio</c:v>
                </c:pt>
                <c:pt idx="7">
                  <c:v>agosto</c:v>
                </c:pt>
                <c:pt idx="8">
                  <c:v>septiembre</c:v>
                </c:pt>
                <c:pt idx="9">
                  <c:v>octubre</c:v>
                </c:pt>
              </c:strCache>
            </c:strRef>
          </c:cat>
          <c:val>
            <c:numRef>
              <c:f>Hoja1!$B$2:$B$11</c:f>
              <c:numCache>
                <c:formatCode>General</c:formatCode>
                <c:ptCount val="10"/>
                <c:pt idx="0">
                  <c:v>0.37</c:v>
                </c:pt>
                <c:pt idx="1">
                  <c:v>0.18</c:v>
                </c:pt>
                <c:pt idx="2">
                  <c:v>0</c:v>
                </c:pt>
                <c:pt idx="3">
                  <c:v>0</c:v>
                </c:pt>
                <c:pt idx="4">
                  <c:v>0</c:v>
                </c:pt>
                <c:pt idx="5">
                  <c:v>4.2999999999999997E-2</c:v>
                </c:pt>
                <c:pt idx="6">
                  <c:v>0</c:v>
                </c:pt>
                <c:pt idx="7">
                  <c:v>0</c:v>
                </c:pt>
                <c:pt idx="8">
                  <c:v>0</c:v>
                </c:pt>
                <c:pt idx="9">
                  <c:v>0</c:v>
                </c:pt>
              </c:numCache>
            </c:numRef>
          </c:val>
          <c:smooth val="0"/>
          <c:extLst>
            <c:ext xmlns:c16="http://schemas.microsoft.com/office/drawing/2014/chart" uri="{C3380CC4-5D6E-409C-BE32-E72D297353CC}">
              <c16:uniqueId val="{00000000-A99B-46F3-BC8D-93D6F0759E8F}"/>
            </c:ext>
          </c:extLst>
        </c:ser>
        <c:dLbls>
          <c:showLegendKey val="0"/>
          <c:showVal val="1"/>
          <c:showCatName val="0"/>
          <c:showSerName val="0"/>
          <c:showPercent val="0"/>
          <c:showBubbleSize val="0"/>
        </c:dLbls>
        <c:smooth val="0"/>
        <c:axId val="684179648"/>
        <c:axId val="684180128"/>
      </c:lineChart>
      <c:catAx>
        <c:axId val="6841796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684180128"/>
        <c:crosses val="autoZero"/>
        <c:auto val="1"/>
        <c:lblAlgn val="ctr"/>
        <c:lblOffset val="100"/>
        <c:noMultiLvlLbl val="0"/>
      </c:catAx>
      <c:valAx>
        <c:axId val="684180128"/>
        <c:scaling>
          <c:orientation val="minMax"/>
        </c:scaling>
        <c:delete val="1"/>
        <c:axPos val="l"/>
        <c:numFmt formatCode="General" sourceLinked="1"/>
        <c:majorTickMark val="none"/>
        <c:minorTickMark val="none"/>
        <c:tickLblPos val="nextTo"/>
        <c:crossAx val="684179648"/>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O"/>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withinLinear" id="17">
  <a:schemeClr val="accent4"/>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3">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50000"/>
            <a:lumOff val="50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19050">
        <a:solidFill>
          <a:schemeClr val="lt1"/>
        </a:solidFill>
      </a:ln>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40" b="0" kern="1200" spc="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0.40537</cdr:x>
      <cdr:y>0.82029</cdr:y>
    </cdr:from>
    <cdr:to>
      <cdr:x>0.87492</cdr:x>
      <cdr:y>0.96607</cdr:y>
    </cdr:to>
    <cdr:sp macro="" textlink="">
      <cdr:nvSpPr>
        <cdr:cNvPr id="2" name="CuadroTexto 15">
          <a:extLst xmlns:a="http://schemas.openxmlformats.org/drawingml/2006/main">
            <a:ext uri="{FF2B5EF4-FFF2-40B4-BE49-F238E27FC236}">
              <a16:creationId xmlns:a16="http://schemas.microsoft.com/office/drawing/2014/main" id="{AD4072E3-B9C5-DF89-46DE-D32570F5944B}"/>
            </a:ext>
          </a:extLst>
        </cdr:cNvPr>
        <cdr:cNvSpPr txBox="1"/>
      </cdr:nvSpPr>
      <cdr:spPr>
        <a:xfrm xmlns:a="http://schemas.openxmlformats.org/drawingml/2006/main">
          <a:off x="2623150" y="2597691"/>
          <a:ext cx="3038436" cy="461656"/>
        </a:xfrm>
        <a:prstGeom xmlns:a="http://schemas.openxmlformats.org/drawingml/2006/main" prst="rect">
          <a:avLst/>
        </a:prstGeom>
        <a:noFill xmlns:a="http://schemas.openxmlformats.org/drawingml/2006/main"/>
      </cdr:spPr>
      <cdr:txBody>
        <a:bodyPr xmlns:a="http://schemas.openxmlformats.org/drawingml/2006/main" wrap="square">
          <a:spAutoFit/>
        </a:bodyPr>
        <a:lstStyle xmlns:a="http://schemas.openxmlformats.org/drawingml/2006/main">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s-CO" sz="1200" b="1" dirty="0">
              <a:ln w="0"/>
              <a:solidFill>
                <a:schemeClr val="bg2">
                  <a:lumMod val="25000"/>
                </a:schemeClr>
              </a:solidFill>
              <a:effectLst>
                <a:outerShdw blurRad="38100" dist="25400" dir="5400000" algn="ctr" rotWithShape="0">
                  <a:srgbClr val="6E747A">
                    <a:alpha val="43000"/>
                  </a:srgbClr>
                </a:outerShdw>
              </a:effectLst>
            </a:rPr>
            <a:t>META:100% ANUAL</a:t>
          </a:r>
        </a:p>
        <a:p xmlns:a="http://schemas.openxmlformats.org/drawingml/2006/main">
          <a:r>
            <a:rPr lang="es-CO" sz="1200" b="1" dirty="0">
              <a:ln w="0"/>
              <a:solidFill>
                <a:schemeClr val="bg2">
                  <a:lumMod val="25000"/>
                </a:schemeClr>
              </a:solidFill>
              <a:effectLst>
                <a:outerShdw blurRad="38100" dist="25400" dir="5400000" algn="ctr" rotWithShape="0">
                  <a:srgbClr val="6E747A">
                    <a:alpha val="43000"/>
                  </a:srgbClr>
                </a:outerShdw>
              </a:effectLst>
            </a:rPr>
            <a:t>             </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Marcador de fecha 2">
            <a:extLst>
              <a:ext uri="{FF2B5EF4-FFF2-40B4-BE49-F238E27FC236}">
                <a16:creationId xmlns:a16="http://schemas.microsoft.com/office/drawing/2014/main" id="{BA598C0A-ECF9-B897-80D5-1AE7ABA3058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8369B9F-131C-2846-AB8F-CEE154B4CAEB}" type="datetimeFigureOut">
              <a:rPr lang="es-CO" smtClean="0"/>
              <a:t>11/06/2026</a:t>
            </a:fld>
            <a:endParaRPr lang="es-CO"/>
          </a:p>
        </p:txBody>
      </p:sp>
      <p:sp>
        <p:nvSpPr>
          <p:cNvPr id="4" name="Marcador de pie de página 3">
            <a:extLst>
              <a:ext uri="{FF2B5EF4-FFF2-40B4-BE49-F238E27FC236}">
                <a16:creationId xmlns:a16="http://schemas.microsoft.com/office/drawing/2014/main" id="{788F308B-0102-A0B4-9A23-E807C735E85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a:extLst>
              <a:ext uri="{FF2B5EF4-FFF2-40B4-BE49-F238E27FC236}">
                <a16:creationId xmlns:a16="http://schemas.microsoft.com/office/drawing/2014/main" id="{1E7CACDD-5D14-572A-2591-609B03F1682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293070F-3F68-E043-9CC3-B53B4F22454C}" type="slidenum">
              <a:rPr lang="es-CO" smtClean="0"/>
              <a:t>‹Nº›</a:t>
            </a:fld>
            <a:endParaRPr lang="es-CO"/>
          </a:p>
        </p:txBody>
      </p:sp>
      <p:sp>
        <p:nvSpPr>
          <p:cNvPr id="7" name="Marcador de encabezado 6">
            <a:extLst>
              <a:ext uri="{FF2B5EF4-FFF2-40B4-BE49-F238E27FC236}">
                <a16:creationId xmlns:a16="http://schemas.microsoft.com/office/drawing/2014/main" id="{B244710D-01D2-4BA8-0E63-5925CF35501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Tree>
    <p:extLst>
      <p:ext uri="{BB962C8B-B14F-4D97-AF65-F5344CB8AC3E}">
        <p14:creationId xmlns:p14="http://schemas.microsoft.com/office/powerpoint/2010/main" val="34700459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60CB96-A603-FF42-AE46-F5F75F80A67B}" type="datetimeFigureOut">
              <a:rPr lang="es-CO" smtClean="0"/>
              <a:t>11/06/2026</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06C58E-460D-4A4B-B0C2-1191B9D14FCB}" type="slidenum">
              <a:rPr lang="es-CO" smtClean="0"/>
              <a:t>‹Nº›</a:t>
            </a:fld>
            <a:endParaRPr lang="es-CO"/>
          </a:p>
        </p:txBody>
      </p:sp>
    </p:spTree>
    <p:extLst>
      <p:ext uri="{BB962C8B-B14F-4D97-AF65-F5344CB8AC3E}">
        <p14:creationId xmlns:p14="http://schemas.microsoft.com/office/powerpoint/2010/main" val="10213026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txBody>
          <a:bodyPr/>
          <a:lstStyle/>
          <a:p>
            <a:endParaRPr lang="es-CO"/>
          </a:p>
        </p:txBody>
      </p:sp>
      <p:sp>
        <p:nvSpPr>
          <p:cNvPr id="3" name="Marcador de notas 2"/>
          <p:cNvSpPr>
            <a:spLocks noGrp="1"/>
          </p:cNvSpPr>
          <p:nvPr>
            <p:ph type="body" idx="1"/>
          </p:nvPr>
        </p:nvSpPr>
        <p:spPr/>
        <p:txBody>
          <a:bodyPr/>
          <a:lstStyle/>
          <a:p>
            <a:r>
              <a:rPr lang="es-CO" sz="1200" b="0" i="0" noProof="0">
                <a:solidFill>
                  <a:srgbClr val="FF0000"/>
                </a:solidFill>
                <a:effectLst/>
                <a:latin typeface="Work Sans" pitchFamily="2" charset="0"/>
              </a:rPr>
              <a:t>SST</a:t>
            </a:r>
          </a:p>
          <a:p>
            <a:r>
              <a:rPr lang="es-CO" sz="1200" b="0" i="0" noProof="0">
                <a:solidFill>
                  <a:srgbClr val="FF0000"/>
                </a:solidFill>
                <a:effectLst/>
                <a:latin typeface="Work Sans"/>
              </a:rPr>
              <a:t>Instrucciones: Consultar la normatividad en seguridad y salud en el trabajo expedida en la última vigencia, tanto a nivel nacional, regional y local e informar</a:t>
            </a:r>
            <a:r>
              <a:rPr lang="es-CO" sz="1200" noProof="0">
                <a:solidFill>
                  <a:srgbClr val="FF0000"/>
                </a:solidFill>
                <a:latin typeface="Work Sans"/>
              </a:rPr>
              <a:t> sobre las obligaciones y requisitos que las nuevas normas le pueden generar a la sede</a:t>
            </a:r>
            <a:endParaRPr lang="es-CO" sz="1200" noProof="0">
              <a:solidFill>
                <a:srgbClr val="FF0000"/>
              </a:solidFill>
              <a:latin typeface="Work Sans" pitchFamily="2" charset="0"/>
            </a:endParaRPr>
          </a:p>
          <a:p>
            <a:endParaRPr lang="es-CO"/>
          </a:p>
        </p:txBody>
      </p:sp>
      <p:sp>
        <p:nvSpPr>
          <p:cNvPr id="4" name="Marcador de número de diapositiva 3"/>
          <p:cNvSpPr>
            <a:spLocks noGrp="1"/>
          </p:cNvSpPr>
          <p:nvPr>
            <p:ph type="sldNum" sz="quarter" idx="5"/>
          </p:nvPr>
        </p:nvSpPr>
        <p:spPr/>
        <p:txBody>
          <a:bodyPr/>
          <a:lstStyle/>
          <a:p>
            <a:fld id="{6906C58E-460D-4A4B-B0C2-1191B9D14FCB}" type="slidenum">
              <a:rPr lang="es-CO" smtClean="0"/>
              <a:t>3</a:t>
            </a:fld>
            <a:endParaRPr lang="es-CO"/>
          </a:p>
        </p:txBody>
      </p:sp>
    </p:spTree>
    <p:extLst>
      <p:ext uri="{BB962C8B-B14F-4D97-AF65-F5344CB8AC3E}">
        <p14:creationId xmlns:p14="http://schemas.microsoft.com/office/powerpoint/2010/main" val="3348802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txBody>
          <a:bodyPr/>
          <a:lstStyle/>
          <a:p>
            <a:endParaRPr lang="es-CO"/>
          </a:p>
        </p:txBody>
      </p:sp>
      <p:sp>
        <p:nvSpPr>
          <p:cNvPr id="3" name="Marcador de notas 2"/>
          <p:cNvSpPr>
            <a:spLocks noGrp="1"/>
          </p:cNvSpPr>
          <p:nvPr>
            <p:ph type="body" idx="1"/>
          </p:nvPr>
        </p:nvSpPr>
        <p:spPr/>
        <p:txBody>
          <a:bodyPr/>
          <a:lstStyle/>
          <a:p>
            <a:r>
              <a:rPr lang="es-CO" sz="1200" b="0" i="0" noProof="0">
                <a:solidFill>
                  <a:srgbClr val="FF0000"/>
                </a:solidFill>
                <a:effectLst/>
                <a:latin typeface="Work Sans" pitchFamily="2" charset="0"/>
              </a:rPr>
              <a:t>SST</a:t>
            </a:r>
          </a:p>
          <a:p>
            <a:r>
              <a:rPr lang="es-CO" sz="1200" b="0" i="0" noProof="0">
                <a:solidFill>
                  <a:srgbClr val="FF0000"/>
                </a:solidFill>
                <a:effectLst/>
                <a:latin typeface="Work Sans"/>
              </a:rPr>
              <a:t>Instrucciones: Consultar la normatividad en seguridad y salud en el trabajo expedida en la última vigencia, tanto a nivel nacional, regional y local e informar</a:t>
            </a:r>
            <a:r>
              <a:rPr lang="es-CO" sz="1200" noProof="0">
                <a:solidFill>
                  <a:srgbClr val="FF0000"/>
                </a:solidFill>
                <a:latin typeface="Work Sans"/>
              </a:rPr>
              <a:t> sobre las obligaciones y requisitos que las nuevas normas le pueden generar a la sede</a:t>
            </a:r>
            <a:endParaRPr lang="es-CO" sz="1200" noProof="0">
              <a:solidFill>
                <a:srgbClr val="FF0000"/>
              </a:solidFill>
              <a:latin typeface="Work Sans" pitchFamily="2" charset="0"/>
            </a:endParaRPr>
          </a:p>
          <a:p>
            <a:endParaRPr lang="es-CO"/>
          </a:p>
        </p:txBody>
      </p:sp>
      <p:sp>
        <p:nvSpPr>
          <p:cNvPr id="4" name="Marcador de número de diapositiva 3"/>
          <p:cNvSpPr>
            <a:spLocks noGrp="1"/>
          </p:cNvSpPr>
          <p:nvPr>
            <p:ph type="sldNum" sz="quarter" idx="5"/>
          </p:nvPr>
        </p:nvSpPr>
        <p:spPr/>
        <p:txBody>
          <a:bodyPr/>
          <a:lstStyle/>
          <a:p>
            <a:fld id="{6906C58E-460D-4A4B-B0C2-1191B9D14FCB}" type="slidenum">
              <a:rPr lang="es-CO" smtClean="0"/>
              <a:t>4</a:t>
            </a:fld>
            <a:endParaRPr lang="es-CO"/>
          </a:p>
        </p:txBody>
      </p:sp>
    </p:spTree>
    <p:extLst>
      <p:ext uri="{BB962C8B-B14F-4D97-AF65-F5344CB8AC3E}">
        <p14:creationId xmlns:p14="http://schemas.microsoft.com/office/powerpoint/2010/main" val="1975956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txBody>
          <a:bodyPr/>
          <a:lstStyle/>
          <a:p>
            <a:endParaRPr lang="es-CO"/>
          </a:p>
        </p:txBody>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6906C58E-460D-4A4B-B0C2-1191B9D14FCB}" type="slidenum">
              <a:rPr lang="es-CO" smtClean="0"/>
              <a:t>8</a:t>
            </a:fld>
            <a:endParaRPr lang="es-CO"/>
          </a:p>
        </p:txBody>
      </p:sp>
    </p:spTree>
    <p:extLst>
      <p:ext uri="{BB962C8B-B14F-4D97-AF65-F5344CB8AC3E}">
        <p14:creationId xmlns:p14="http://schemas.microsoft.com/office/powerpoint/2010/main" val="19503753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095260C-E8AD-B240-9481-5B2FE14A606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A8F4960B-AC04-294C-9B8A-B10830EF5F0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89F720DD-BA8F-C443-A59E-F0EEAF843AB1}"/>
              </a:ext>
            </a:extLst>
          </p:cNvPr>
          <p:cNvSpPr>
            <a:spLocks noGrp="1"/>
          </p:cNvSpPr>
          <p:nvPr>
            <p:ph type="dt" sz="half" idx="10"/>
          </p:nvPr>
        </p:nvSpPr>
        <p:spPr/>
        <p:txBody>
          <a:bodyPr/>
          <a:lstStyle/>
          <a:p>
            <a:fld id="{BD986248-06F7-A441-A47A-264EBD310E11}" type="datetimeFigureOut">
              <a:rPr lang="es-CO" smtClean="0"/>
              <a:t>11/06/2026</a:t>
            </a:fld>
            <a:endParaRPr lang="es-CO"/>
          </a:p>
        </p:txBody>
      </p:sp>
      <p:sp>
        <p:nvSpPr>
          <p:cNvPr id="5" name="Marcador de pie de página 4">
            <a:extLst>
              <a:ext uri="{FF2B5EF4-FFF2-40B4-BE49-F238E27FC236}">
                <a16:creationId xmlns:a16="http://schemas.microsoft.com/office/drawing/2014/main" id="{F9A1676A-B50F-4048-B9A0-67475225D0C3}"/>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90B408DD-191C-9940-B5DC-9B04378C876B}"/>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23794502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817F6C-CDBB-234C-B00B-255C60E54836}"/>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29743F10-0075-0F47-A0C2-0071CB2B3840}"/>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3AB4C6E2-1F45-C54F-A384-6BA60BB5E5E7}"/>
              </a:ext>
            </a:extLst>
          </p:cNvPr>
          <p:cNvSpPr>
            <a:spLocks noGrp="1"/>
          </p:cNvSpPr>
          <p:nvPr>
            <p:ph type="dt" sz="half" idx="10"/>
          </p:nvPr>
        </p:nvSpPr>
        <p:spPr/>
        <p:txBody>
          <a:bodyPr/>
          <a:lstStyle/>
          <a:p>
            <a:fld id="{BD986248-06F7-A441-A47A-264EBD310E11}" type="datetimeFigureOut">
              <a:rPr lang="es-CO" smtClean="0"/>
              <a:t>11/06/2026</a:t>
            </a:fld>
            <a:endParaRPr lang="es-CO"/>
          </a:p>
        </p:txBody>
      </p:sp>
      <p:sp>
        <p:nvSpPr>
          <p:cNvPr id="5" name="Marcador de pie de página 4">
            <a:extLst>
              <a:ext uri="{FF2B5EF4-FFF2-40B4-BE49-F238E27FC236}">
                <a16:creationId xmlns:a16="http://schemas.microsoft.com/office/drawing/2014/main" id="{EF44B0E8-9C87-6C41-96F5-6419B5000575}"/>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2DD08979-815A-D443-B424-FB031F975D72}"/>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1642203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4B3E04-413C-394A-94BD-6FD1D56E17FC}"/>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D2E8DEAC-948A-0F4A-9098-1EA5A30BE3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F0E9B39-9659-7747-851C-17A0C73C8B12}"/>
              </a:ext>
            </a:extLst>
          </p:cNvPr>
          <p:cNvSpPr>
            <a:spLocks noGrp="1"/>
          </p:cNvSpPr>
          <p:nvPr>
            <p:ph type="dt" sz="half" idx="10"/>
          </p:nvPr>
        </p:nvSpPr>
        <p:spPr/>
        <p:txBody>
          <a:bodyPr/>
          <a:lstStyle/>
          <a:p>
            <a:fld id="{BD986248-06F7-A441-A47A-264EBD310E11}" type="datetimeFigureOut">
              <a:rPr lang="es-CO" smtClean="0"/>
              <a:t>11/06/2026</a:t>
            </a:fld>
            <a:endParaRPr lang="es-CO"/>
          </a:p>
        </p:txBody>
      </p:sp>
      <p:sp>
        <p:nvSpPr>
          <p:cNvPr id="5" name="Marcador de pie de página 4">
            <a:extLst>
              <a:ext uri="{FF2B5EF4-FFF2-40B4-BE49-F238E27FC236}">
                <a16:creationId xmlns:a16="http://schemas.microsoft.com/office/drawing/2014/main" id="{5990AE33-28EE-274E-8E15-02A1474831B8}"/>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4EA1D99B-0619-1847-8509-03589920E86F}"/>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1130376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0119BB-39AA-4B48-BB60-3EE344FF24B4}"/>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58E8365F-8201-9D4B-85A4-E53E8819A86D}"/>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C674364B-4945-0A4D-A279-35519E3F46DE}"/>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2868BFB1-0C38-A141-AB7B-22CD10FF3F3D}"/>
              </a:ext>
            </a:extLst>
          </p:cNvPr>
          <p:cNvSpPr>
            <a:spLocks noGrp="1"/>
          </p:cNvSpPr>
          <p:nvPr>
            <p:ph type="dt" sz="half" idx="10"/>
          </p:nvPr>
        </p:nvSpPr>
        <p:spPr/>
        <p:txBody>
          <a:bodyPr/>
          <a:lstStyle/>
          <a:p>
            <a:fld id="{BD986248-06F7-A441-A47A-264EBD310E11}" type="datetimeFigureOut">
              <a:rPr lang="es-CO" smtClean="0"/>
              <a:t>11/06/2026</a:t>
            </a:fld>
            <a:endParaRPr lang="es-CO"/>
          </a:p>
        </p:txBody>
      </p:sp>
      <p:sp>
        <p:nvSpPr>
          <p:cNvPr id="6" name="Marcador de pie de página 5">
            <a:extLst>
              <a:ext uri="{FF2B5EF4-FFF2-40B4-BE49-F238E27FC236}">
                <a16:creationId xmlns:a16="http://schemas.microsoft.com/office/drawing/2014/main" id="{9FF6516E-C104-3E4A-BC0F-DC137BD98C42}"/>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2C08597-16B2-3B42-B59A-8815DD747357}"/>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2142547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44272C-3F8B-AF4A-82BE-E5BE9107D7B0}"/>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44B8DA00-E62A-A54E-BC50-AEBAAF25160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6E9F7D8-1A62-544F-A4E2-23A591854BA4}"/>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a:extLst>
              <a:ext uri="{FF2B5EF4-FFF2-40B4-BE49-F238E27FC236}">
                <a16:creationId xmlns:a16="http://schemas.microsoft.com/office/drawing/2014/main" id="{21895FC1-5F27-B640-81B9-33366BECB5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400D0329-F1AE-FE44-A7B4-B16B429A0C9A}"/>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5A80CE19-B065-6E4F-A207-999BBF94CA15}"/>
              </a:ext>
            </a:extLst>
          </p:cNvPr>
          <p:cNvSpPr>
            <a:spLocks noGrp="1"/>
          </p:cNvSpPr>
          <p:nvPr>
            <p:ph type="dt" sz="half" idx="10"/>
          </p:nvPr>
        </p:nvSpPr>
        <p:spPr/>
        <p:txBody>
          <a:bodyPr/>
          <a:lstStyle/>
          <a:p>
            <a:fld id="{BD986248-06F7-A441-A47A-264EBD310E11}" type="datetimeFigureOut">
              <a:rPr lang="es-CO" smtClean="0"/>
              <a:t>11/06/2026</a:t>
            </a:fld>
            <a:endParaRPr lang="es-CO"/>
          </a:p>
        </p:txBody>
      </p:sp>
      <p:sp>
        <p:nvSpPr>
          <p:cNvPr id="8" name="Marcador de pie de página 7">
            <a:extLst>
              <a:ext uri="{FF2B5EF4-FFF2-40B4-BE49-F238E27FC236}">
                <a16:creationId xmlns:a16="http://schemas.microsoft.com/office/drawing/2014/main" id="{299C46BF-4920-E443-B109-668969C5EB88}"/>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9C417FDA-D0D0-AD4C-9F49-6FFEC4BC64C3}"/>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216954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C92FB5-1F0C-DE4B-8A05-DE0792814E4F}"/>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5AF7F14C-AA7D-3049-A400-4AC6EED53745}"/>
              </a:ext>
            </a:extLst>
          </p:cNvPr>
          <p:cNvSpPr>
            <a:spLocks noGrp="1"/>
          </p:cNvSpPr>
          <p:nvPr>
            <p:ph type="dt" sz="half" idx="10"/>
          </p:nvPr>
        </p:nvSpPr>
        <p:spPr/>
        <p:txBody>
          <a:bodyPr/>
          <a:lstStyle/>
          <a:p>
            <a:fld id="{BD986248-06F7-A441-A47A-264EBD310E11}" type="datetimeFigureOut">
              <a:rPr lang="es-CO" smtClean="0"/>
              <a:t>11/06/2026</a:t>
            </a:fld>
            <a:endParaRPr lang="es-CO"/>
          </a:p>
        </p:txBody>
      </p:sp>
      <p:sp>
        <p:nvSpPr>
          <p:cNvPr id="4" name="Marcador de pie de página 3">
            <a:extLst>
              <a:ext uri="{FF2B5EF4-FFF2-40B4-BE49-F238E27FC236}">
                <a16:creationId xmlns:a16="http://schemas.microsoft.com/office/drawing/2014/main" id="{E746EF7E-3912-BF43-BEB6-49819D4EEF21}"/>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9BD767C9-209C-E54C-90E7-5176E4464B89}"/>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18228511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7E92712-14E7-954C-8C23-33CD3DBD715B}"/>
              </a:ext>
            </a:extLst>
          </p:cNvPr>
          <p:cNvSpPr>
            <a:spLocks noGrp="1"/>
          </p:cNvSpPr>
          <p:nvPr>
            <p:ph type="dt" sz="half" idx="10"/>
          </p:nvPr>
        </p:nvSpPr>
        <p:spPr/>
        <p:txBody>
          <a:bodyPr/>
          <a:lstStyle/>
          <a:p>
            <a:fld id="{BD986248-06F7-A441-A47A-264EBD310E11}" type="datetimeFigureOut">
              <a:rPr lang="es-CO" smtClean="0"/>
              <a:t>11/06/2026</a:t>
            </a:fld>
            <a:endParaRPr lang="es-CO"/>
          </a:p>
        </p:txBody>
      </p:sp>
      <p:sp>
        <p:nvSpPr>
          <p:cNvPr id="3" name="Marcador de pie de página 2">
            <a:extLst>
              <a:ext uri="{FF2B5EF4-FFF2-40B4-BE49-F238E27FC236}">
                <a16:creationId xmlns:a16="http://schemas.microsoft.com/office/drawing/2014/main" id="{FD7BCE5F-F417-1247-9F26-F4B713468517}"/>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20B4FC7D-A6BA-0840-87AD-C71B1896B98D}"/>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2541620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F2BE35-F0B5-DA4A-BE9E-AACFF26FF18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8E62C38B-5384-914E-829A-352266F70B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A79E434B-6E01-8148-AB00-051DDD4020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E3E8B8D-7A8A-794B-83A8-6920142BBBD1}"/>
              </a:ext>
            </a:extLst>
          </p:cNvPr>
          <p:cNvSpPr>
            <a:spLocks noGrp="1"/>
          </p:cNvSpPr>
          <p:nvPr>
            <p:ph type="dt" sz="half" idx="10"/>
          </p:nvPr>
        </p:nvSpPr>
        <p:spPr/>
        <p:txBody>
          <a:bodyPr/>
          <a:lstStyle/>
          <a:p>
            <a:fld id="{BD986248-06F7-A441-A47A-264EBD310E11}" type="datetimeFigureOut">
              <a:rPr lang="es-CO" smtClean="0"/>
              <a:t>11/06/2026</a:t>
            </a:fld>
            <a:endParaRPr lang="es-CO"/>
          </a:p>
        </p:txBody>
      </p:sp>
      <p:sp>
        <p:nvSpPr>
          <p:cNvPr id="6" name="Marcador de pie de página 5">
            <a:extLst>
              <a:ext uri="{FF2B5EF4-FFF2-40B4-BE49-F238E27FC236}">
                <a16:creationId xmlns:a16="http://schemas.microsoft.com/office/drawing/2014/main" id="{582F34C9-1A26-0B41-8AE3-21E599CC561A}"/>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782100B2-B969-0340-BEE2-F5FE05353DFA}"/>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369714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ADFDE3-8BDA-6F45-A442-3C2913AE526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C08B3433-597C-7E43-A088-A50E443431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A20DB791-C948-D149-A74A-0C0DFCA0B4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145138C-C370-6E42-902A-0DD2F4F614AE}"/>
              </a:ext>
            </a:extLst>
          </p:cNvPr>
          <p:cNvSpPr>
            <a:spLocks noGrp="1"/>
          </p:cNvSpPr>
          <p:nvPr>
            <p:ph type="dt" sz="half" idx="10"/>
          </p:nvPr>
        </p:nvSpPr>
        <p:spPr/>
        <p:txBody>
          <a:bodyPr/>
          <a:lstStyle/>
          <a:p>
            <a:fld id="{BD986248-06F7-A441-A47A-264EBD310E11}" type="datetimeFigureOut">
              <a:rPr lang="es-CO" smtClean="0"/>
              <a:t>11/06/2026</a:t>
            </a:fld>
            <a:endParaRPr lang="es-CO"/>
          </a:p>
        </p:txBody>
      </p:sp>
      <p:sp>
        <p:nvSpPr>
          <p:cNvPr id="6" name="Marcador de pie de página 5">
            <a:extLst>
              <a:ext uri="{FF2B5EF4-FFF2-40B4-BE49-F238E27FC236}">
                <a16:creationId xmlns:a16="http://schemas.microsoft.com/office/drawing/2014/main" id="{9A61561C-CA9F-0943-8A3E-60233368C60D}"/>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67B72CA4-FB9F-FB4B-8159-119C3846C3CB}"/>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1069502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C07BF5-7EFA-9943-8CEE-7006AC893CB6}"/>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BEFF53FB-B16B-7444-99CF-B7533C11E26D}"/>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0C9133D3-834D-0942-99DE-29F15E8DC436}"/>
              </a:ext>
            </a:extLst>
          </p:cNvPr>
          <p:cNvSpPr>
            <a:spLocks noGrp="1"/>
          </p:cNvSpPr>
          <p:nvPr>
            <p:ph type="dt" sz="half" idx="10"/>
          </p:nvPr>
        </p:nvSpPr>
        <p:spPr/>
        <p:txBody>
          <a:bodyPr/>
          <a:lstStyle/>
          <a:p>
            <a:fld id="{BD986248-06F7-A441-A47A-264EBD310E11}" type="datetimeFigureOut">
              <a:rPr lang="es-CO" smtClean="0"/>
              <a:t>11/06/2026</a:t>
            </a:fld>
            <a:endParaRPr lang="es-CO"/>
          </a:p>
        </p:txBody>
      </p:sp>
      <p:sp>
        <p:nvSpPr>
          <p:cNvPr id="5" name="Marcador de pie de página 4">
            <a:extLst>
              <a:ext uri="{FF2B5EF4-FFF2-40B4-BE49-F238E27FC236}">
                <a16:creationId xmlns:a16="http://schemas.microsoft.com/office/drawing/2014/main" id="{5A5A02E1-CB07-7943-ACA2-6FF8387D32DF}"/>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A12BC7A9-2B5F-1841-91C8-9460E3E551A3}"/>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1711478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C11DF48-6A7C-3349-8650-2AA87E5D5E66}"/>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95D61C96-3D9F-F745-A812-5EC81CEB48F4}"/>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B3F61D3C-242D-F544-9883-3EEF515CE808}"/>
              </a:ext>
            </a:extLst>
          </p:cNvPr>
          <p:cNvSpPr>
            <a:spLocks noGrp="1"/>
          </p:cNvSpPr>
          <p:nvPr>
            <p:ph type="dt" sz="half" idx="10"/>
          </p:nvPr>
        </p:nvSpPr>
        <p:spPr/>
        <p:txBody>
          <a:bodyPr/>
          <a:lstStyle/>
          <a:p>
            <a:fld id="{BD986248-06F7-A441-A47A-264EBD310E11}" type="datetimeFigureOut">
              <a:rPr lang="es-CO" smtClean="0"/>
              <a:t>11/06/2026</a:t>
            </a:fld>
            <a:endParaRPr lang="es-CO"/>
          </a:p>
        </p:txBody>
      </p:sp>
      <p:sp>
        <p:nvSpPr>
          <p:cNvPr id="5" name="Marcador de pie de página 4">
            <a:extLst>
              <a:ext uri="{FF2B5EF4-FFF2-40B4-BE49-F238E27FC236}">
                <a16:creationId xmlns:a16="http://schemas.microsoft.com/office/drawing/2014/main" id="{CCAB2518-6961-A143-A5EE-C5606EBA4863}"/>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586FEAD3-1533-7A45-8011-C0C84A1DCD46}"/>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33816216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iseño personalizado">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CE09D5-8681-04F4-0AD1-7206C3FF51F4}"/>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8EB62C8D-42BE-8DF8-DDA7-6DDCB2389C42}"/>
              </a:ext>
            </a:extLst>
          </p:cNvPr>
          <p:cNvSpPr>
            <a:spLocks noGrp="1"/>
          </p:cNvSpPr>
          <p:nvPr>
            <p:ph type="dt" sz="half" idx="10"/>
          </p:nvPr>
        </p:nvSpPr>
        <p:spPr/>
        <p:txBody>
          <a:bodyPr/>
          <a:lstStyle/>
          <a:p>
            <a:fld id="{BD986248-06F7-A441-A47A-264EBD310E11}" type="datetimeFigureOut">
              <a:rPr lang="es-CO" smtClean="0"/>
              <a:t>11/06/2026</a:t>
            </a:fld>
            <a:endParaRPr lang="es-CO"/>
          </a:p>
        </p:txBody>
      </p:sp>
      <p:sp>
        <p:nvSpPr>
          <p:cNvPr id="4" name="Marcador de pie de página 3">
            <a:extLst>
              <a:ext uri="{FF2B5EF4-FFF2-40B4-BE49-F238E27FC236}">
                <a16:creationId xmlns:a16="http://schemas.microsoft.com/office/drawing/2014/main" id="{19F9D5C3-AD35-C818-D069-AB2D8EBBEEF8}"/>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E106A169-E84D-2DE1-E7CC-7058F9C00ADE}"/>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31456598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Encabezado de sección">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69B39820-C822-5D71-439D-76D8E95C16E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054859" y="303050"/>
            <a:ext cx="855785" cy="833982"/>
          </a:xfrm>
          <a:prstGeom prst="rect">
            <a:avLst/>
          </a:prstGeom>
        </p:spPr>
      </p:pic>
      <p:pic>
        <p:nvPicPr>
          <p:cNvPr id="2" name="Imagen 1">
            <a:extLst>
              <a:ext uri="{FF2B5EF4-FFF2-40B4-BE49-F238E27FC236}">
                <a16:creationId xmlns:a16="http://schemas.microsoft.com/office/drawing/2014/main" id="{00A0A3EE-C013-7172-6231-9E1DFCC2D8B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317029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6EFFBE1-33C9-1D48-A916-7535B68EC67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F778E02A-26CF-6C46-A280-67C4AA05513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6CE7CDF9-2DDE-C04D-A9B9-78F138A1C3D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986248-06F7-A441-A47A-264EBD310E11}" type="datetimeFigureOut">
              <a:rPr lang="es-CO" smtClean="0"/>
              <a:t>11/06/2026</a:t>
            </a:fld>
            <a:endParaRPr lang="es-CO"/>
          </a:p>
        </p:txBody>
      </p:sp>
      <p:sp>
        <p:nvSpPr>
          <p:cNvPr id="5" name="Marcador de pie de página 4">
            <a:extLst>
              <a:ext uri="{FF2B5EF4-FFF2-40B4-BE49-F238E27FC236}">
                <a16:creationId xmlns:a16="http://schemas.microsoft.com/office/drawing/2014/main" id="{767570B4-267C-034E-B58B-04C03C9E55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5041693D-7DB1-1144-97E3-85753EC9A0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E15DF6-230E-2E43-B847-68755106EC6D}" type="slidenum">
              <a:rPr lang="es-CO" smtClean="0"/>
              <a:t>‹Nº›</a:t>
            </a:fld>
            <a:endParaRPr lang="es-CO"/>
          </a:p>
        </p:txBody>
      </p:sp>
    </p:spTree>
    <p:extLst>
      <p:ext uri="{BB962C8B-B14F-4D97-AF65-F5344CB8AC3E}">
        <p14:creationId xmlns:p14="http://schemas.microsoft.com/office/powerpoint/2010/main" val="30626094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5" r:id="rId12"/>
    <p:sldLayoutId id="214748367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0.svg"/><Relationship Id="rId1" Type="http://schemas.openxmlformats.org/officeDocument/2006/relationships/slideLayout" Target="../slideLayouts/slideLayout13.xml"/><Relationship Id="rId5" Type="http://schemas.openxmlformats.org/officeDocument/2006/relationships/image" Target="../media/image12.sv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slideLayout" Target="../slideLayouts/slideLayout13.xml"/><Relationship Id="rId5" Type="http://schemas.openxmlformats.org/officeDocument/2006/relationships/chart" Target="../charts/chart2.xml"/><Relationship Id="rId4" Type="http://schemas.openxmlformats.org/officeDocument/2006/relationships/image" Target="../media/image12.svg"/></Relationships>
</file>

<file path=ppt/slides/_rels/slide8.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image" Target="../media/image15.svg"/><Relationship Id="rId7"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17.png"/><Relationship Id="rId5" Type="http://schemas.openxmlformats.org/officeDocument/2006/relationships/image" Target="../media/image12.svg"/><Relationship Id="rId4" Type="http://schemas.openxmlformats.org/officeDocument/2006/relationships/image" Target="../media/image16.svg"/></Relationships>
</file>

<file path=ppt/slides/_rels/slide9.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7.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12.svg"/><Relationship Id="rId1" Type="http://schemas.openxmlformats.org/officeDocument/2006/relationships/slideLayout" Target="../slideLayouts/slideLayout13.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10.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7.png"/><Relationship Id="rId7" Type="http://schemas.openxmlformats.org/officeDocument/2006/relationships/image" Target="../media/image31.png"/><Relationship Id="rId2" Type="http://schemas.openxmlformats.org/officeDocument/2006/relationships/image" Target="../media/image12.svg"/><Relationship Id="rId1" Type="http://schemas.openxmlformats.org/officeDocument/2006/relationships/slideLayout" Target="../slideLayouts/slideLayout13.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7.png"/><Relationship Id="rId7" Type="http://schemas.openxmlformats.org/officeDocument/2006/relationships/image" Target="../media/image36.png"/><Relationship Id="rId2" Type="http://schemas.openxmlformats.org/officeDocument/2006/relationships/image" Target="../media/image12.svg"/><Relationship Id="rId1" Type="http://schemas.openxmlformats.org/officeDocument/2006/relationships/slideLayout" Target="../slideLayouts/slideLayout13.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svg"/><Relationship Id="rId1" Type="http://schemas.openxmlformats.org/officeDocument/2006/relationships/slideLayout" Target="../slideLayouts/slideLayout13.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14.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7.png"/><Relationship Id="rId7" Type="http://schemas.openxmlformats.org/officeDocument/2006/relationships/image" Target="../media/image43.png"/><Relationship Id="rId2" Type="http://schemas.openxmlformats.org/officeDocument/2006/relationships/image" Target="../media/image12.svg"/><Relationship Id="rId1" Type="http://schemas.openxmlformats.org/officeDocument/2006/relationships/slideLayout" Target="../slideLayouts/slideLayout13.xml"/><Relationship Id="rId6" Type="http://schemas.openxmlformats.org/officeDocument/2006/relationships/image" Target="../media/image42.png"/><Relationship Id="rId5" Type="http://schemas.openxmlformats.org/officeDocument/2006/relationships/image" Target="../media/image23.png"/><Relationship Id="rId4" Type="http://schemas.openxmlformats.org/officeDocument/2006/relationships/image" Target="../media/image41.png"/><Relationship Id="rId9" Type="http://schemas.openxmlformats.org/officeDocument/2006/relationships/image" Target="../media/image45.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43.png"/><Relationship Id="rId2" Type="http://schemas.openxmlformats.org/officeDocument/2006/relationships/image" Target="../media/image12.svg"/><Relationship Id="rId1" Type="http://schemas.openxmlformats.org/officeDocument/2006/relationships/slideLayout" Target="../slideLayouts/slideLayout13.xml"/><Relationship Id="rId6" Type="http://schemas.openxmlformats.org/officeDocument/2006/relationships/image" Target="../media/image46.png"/><Relationship Id="rId5" Type="http://schemas.openxmlformats.org/officeDocument/2006/relationships/image" Target="../media/image23.png"/><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0.png"/><Relationship Id="rId2" Type="http://schemas.openxmlformats.org/officeDocument/2006/relationships/image" Target="../media/image12.svg"/><Relationship Id="rId1" Type="http://schemas.openxmlformats.org/officeDocument/2006/relationships/slideLayout" Target="../slideLayouts/slideLayout13.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sv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sv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2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21.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22FCF1B-3E11-3F22-6015-1D39D506E7A9}"/>
            </a:ext>
          </a:extLst>
        </p:cNvPr>
        <p:cNvGrpSpPr/>
        <p:nvPr/>
      </p:nvGrpSpPr>
      <p:grpSpPr>
        <a:xfrm>
          <a:off x="0" y="0"/>
          <a:ext cx="0" cy="0"/>
          <a:chOff x="0" y="0"/>
          <a:chExt cx="0" cy="0"/>
        </a:xfrm>
      </p:grpSpPr>
      <p:sp>
        <p:nvSpPr>
          <p:cNvPr id="6" name="CuadroTexto 5">
            <a:extLst>
              <a:ext uri="{FF2B5EF4-FFF2-40B4-BE49-F238E27FC236}">
                <a16:creationId xmlns:a16="http://schemas.microsoft.com/office/drawing/2014/main" id="{54F298C0-C8F2-33D5-A63C-2E5996F63814}"/>
              </a:ext>
            </a:extLst>
          </p:cNvPr>
          <p:cNvSpPr txBox="1"/>
          <p:nvPr/>
        </p:nvSpPr>
        <p:spPr>
          <a:xfrm>
            <a:off x="858381" y="1702107"/>
            <a:ext cx="9727144" cy="2831544"/>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3200" b="1"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Informe de Gestión</a:t>
            </a:r>
            <a:r>
              <a:rPr lang="es-CO" sz="3200" b="1" dirty="0">
                <a:solidFill>
                  <a:prstClr val="black">
                    <a:lumMod val="75000"/>
                    <a:lumOff val="25000"/>
                  </a:prstClr>
                </a:solidFill>
                <a:latin typeface="Calibri" panose="020F0502020204030204" pitchFamily="34" charset="0"/>
                <a:ea typeface="Calibri" panose="020F0502020204030204" pitchFamily="34" charset="0"/>
                <a:cs typeface="Calibri" panose="020F0502020204030204" pitchFamily="34" charset="0"/>
              </a:rPr>
              <a:t> – Segundo Semestre 2025 </a:t>
            </a:r>
          </a:p>
          <a:p>
            <a:pPr marL="0" marR="0" lvl="0" indent="0" algn="ctr" defTabSz="914400" rtl="0" eaLnBrk="1" fontAlgn="auto" latinLnBrk="0" hangingPunct="1">
              <a:lnSpc>
                <a:spcPct val="100000"/>
              </a:lnSpc>
              <a:spcBef>
                <a:spcPts val="0"/>
              </a:spcBef>
              <a:spcAft>
                <a:spcPts val="0"/>
              </a:spcAft>
              <a:buClrTx/>
              <a:buSzTx/>
              <a:buFontTx/>
              <a:buNone/>
              <a:tabLst/>
              <a:defRPr/>
            </a:pPr>
            <a:r>
              <a:rPr lang="es-CO" sz="3200" b="1" dirty="0">
                <a:solidFill>
                  <a:prstClr val="black">
                    <a:lumMod val="75000"/>
                    <a:lumOff val="25000"/>
                  </a:prstClr>
                </a:solidFill>
                <a:latin typeface="Calibri" panose="020F0502020204030204" pitchFamily="34" charset="0"/>
                <a:ea typeface="Calibri" panose="020F0502020204030204" pitchFamily="34" charset="0"/>
                <a:cs typeface="Calibri" panose="020F0502020204030204" pitchFamily="34" charset="0"/>
              </a:rPr>
              <a:t>Plan de Trabajo SST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3200" b="1"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3200" b="1" i="0" u="none" strike="noStrike" kern="1200" cap="none" spc="0" normalizeH="0" baseline="0" noProof="0" dirty="0">
                <a:ln>
                  <a:noFill/>
                </a:ln>
                <a:solidFill>
                  <a:srgbClr val="38AA00"/>
                </a:solidFill>
                <a:effectLst/>
                <a:uLnTx/>
                <a:uFillTx/>
                <a:latin typeface="Work Sans" pitchFamily="2" charset="0"/>
              </a:rPr>
              <a:t>       Regional Antioquia</a:t>
            </a:r>
          </a:p>
          <a:p>
            <a:pPr marL="0" marR="0" lvl="0" indent="0" algn="ctr" defTabSz="914400" rtl="0" eaLnBrk="1" fontAlgn="auto" latinLnBrk="0" hangingPunct="1">
              <a:lnSpc>
                <a:spcPct val="100000"/>
              </a:lnSpc>
              <a:spcBef>
                <a:spcPts val="0"/>
              </a:spcBef>
              <a:spcAft>
                <a:spcPts val="0"/>
              </a:spcAft>
              <a:buClrTx/>
              <a:buSzTx/>
              <a:buFontTx/>
              <a:buNone/>
              <a:tabLst/>
              <a:defRPr/>
            </a:pPr>
            <a:r>
              <a:rPr lang="es-CO" sz="3200" b="1" dirty="0">
                <a:solidFill>
                  <a:srgbClr val="38AA00"/>
                </a:solidFill>
                <a:latin typeface="Work Sans" pitchFamily="2" charset="0"/>
              </a:rPr>
              <a:t>Centro de Formación Minero Ambiental</a:t>
            </a:r>
            <a:endParaRPr kumimoji="0" lang="es-CO" sz="3200" b="1" i="0" u="none" strike="noStrike" kern="1200" cap="none" spc="0" normalizeH="0" baseline="0" noProof="0" dirty="0">
              <a:ln>
                <a:noFill/>
              </a:ln>
              <a:solidFill>
                <a:srgbClr val="38AA00"/>
              </a:solidFill>
              <a:effectLst/>
              <a:uLnTx/>
              <a:uFillTx/>
              <a:latin typeface="Work Sans"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CO" b="1" noProof="0" dirty="0">
              <a:solidFill>
                <a:prstClr val="black">
                  <a:lumMod val="75000"/>
                  <a:lumOff val="25000"/>
                </a:prstClr>
              </a:solidFill>
              <a:latin typeface="Work Sans" pitchFamily="2" charset="0"/>
            </a:endParaRPr>
          </a:p>
        </p:txBody>
      </p:sp>
      <p:sp>
        <p:nvSpPr>
          <p:cNvPr id="3" name="CuadroTexto 2">
            <a:extLst>
              <a:ext uri="{FF2B5EF4-FFF2-40B4-BE49-F238E27FC236}">
                <a16:creationId xmlns:a16="http://schemas.microsoft.com/office/drawing/2014/main" id="{8469FD15-4886-3BD2-2B7F-F56D3CA2F9BF}"/>
              </a:ext>
            </a:extLst>
          </p:cNvPr>
          <p:cNvSpPr txBox="1"/>
          <p:nvPr/>
        </p:nvSpPr>
        <p:spPr>
          <a:xfrm>
            <a:off x="216426" y="160806"/>
            <a:ext cx="2828392" cy="153888"/>
          </a:xfrm>
          <a:prstGeom prst="rect">
            <a:avLst/>
          </a:prstGeom>
          <a:noFill/>
        </p:spPr>
        <p:txBody>
          <a:bodyPr wrap="square" lIns="0" tIns="0" rIns="0" bIns="0" rtlCol="0">
            <a:spAutoFit/>
          </a:bodyPr>
          <a:lstStyle/>
          <a:p>
            <a:pPr>
              <a:defRPr/>
            </a:pPr>
            <a:r>
              <a:rPr kumimoji="0" lang="es-CO" sz="1000" b="1" u="none" strike="noStrike" kern="1200" cap="none" spc="0" normalizeH="0" baseline="0" noProof="0">
                <a:ln>
                  <a:noFill/>
                </a:ln>
                <a:solidFill>
                  <a:srgbClr val="4D4D4C"/>
                </a:solidFill>
                <a:effectLst/>
                <a:uLnTx/>
                <a:uFillTx/>
                <a:latin typeface="WORK SANS SEMIBOLD ROMAN" pitchFamily="2" charset="77"/>
                <a:cs typeface="Arial" panose="020B0604020202020204" pitchFamily="34" charset="0"/>
              </a:rPr>
              <a:t>Clasificación de la información: </a:t>
            </a:r>
            <a:r>
              <a:rPr lang="es-CO" sz="1000" b="1" noProof="0">
                <a:solidFill>
                  <a:srgbClr val="4D4D4C"/>
                </a:solidFill>
                <a:latin typeface="WORK SANS SEMIBOLD ROMAN" pitchFamily="2" charset="77"/>
                <a:cs typeface="Arial" panose="020B0604020202020204" pitchFamily="34" charset="0"/>
              </a:rPr>
              <a:t>Pública</a:t>
            </a:r>
            <a:endParaRPr kumimoji="0" lang="es-CO" sz="1000" b="1" u="none" strike="noStrike" kern="1200" cap="none" spc="0" normalizeH="0" baseline="0" noProof="0">
              <a:ln>
                <a:noFill/>
              </a:ln>
              <a:solidFill>
                <a:srgbClr val="4D4D4C"/>
              </a:solidFill>
              <a:effectLst/>
              <a:uLnTx/>
              <a:uFillTx/>
              <a:latin typeface="WORK SANS SEMIBOLD ROMAN" pitchFamily="2" charset="77"/>
              <a:cs typeface="Arial" panose="020B0604020202020204" pitchFamily="34" charset="0"/>
            </a:endParaRPr>
          </a:p>
        </p:txBody>
      </p:sp>
    </p:spTree>
    <p:extLst>
      <p:ext uri="{BB962C8B-B14F-4D97-AF65-F5344CB8AC3E}">
        <p14:creationId xmlns:p14="http://schemas.microsoft.com/office/powerpoint/2010/main" val="26194230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B9DB96F-2227-05F6-BFD5-FF2C7CF2E9A0}"/>
            </a:ext>
          </a:extLst>
        </p:cNvPr>
        <p:cNvGrpSpPr/>
        <p:nvPr/>
      </p:nvGrpSpPr>
      <p:grpSpPr>
        <a:xfrm>
          <a:off x="0" y="0"/>
          <a:ext cx="0" cy="0"/>
          <a:chOff x="0" y="0"/>
          <a:chExt cx="0" cy="0"/>
        </a:xfrm>
      </p:grpSpPr>
      <p:sp>
        <p:nvSpPr>
          <p:cNvPr id="6" name="CuadroTexto 5">
            <a:extLst>
              <a:ext uri="{FF2B5EF4-FFF2-40B4-BE49-F238E27FC236}">
                <a16:creationId xmlns:a16="http://schemas.microsoft.com/office/drawing/2014/main" id="{5E3CA03B-2DEE-8437-0011-820053361BAF}"/>
              </a:ext>
            </a:extLst>
          </p:cNvPr>
          <p:cNvSpPr txBox="1"/>
          <p:nvPr/>
        </p:nvSpPr>
        <p:spPr>
          <a:xfrm>
            <a:off x="1630622" y="1822876"/>
            <a:ext cx="9727144" cy="861774"/>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3200" b="1" i="0" u="none" strike="noStrike" kern="1200" cap="none" spc="0" normalizeH="0" baseline="0" noProof="0" dirty="0">
              <a:ln>
                <a:noFill/>
              </a:ln>
              <a:solidFill>
                <a:srgbClr val="38AA00"/>
              </a:solidFill>
              <a:effectLst/>
              <a:uLnTx/>
              <a:uFillTx/>
              <a:latin typeface="Work Sans"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CO" b="1" noProof="0" dirty="0">
              <a:solidFill>
                <a:prstClr val="black">
                  <a:lumMod val="75000"/>
                  <a:lumOff val="25000"/>
                </a:prstClr>
              </a:solidFill>
              <a:latin typeface="Work Sans" pitchFamily="2" charset="0"/>
            </a:endParaRPr>
          </a:p>
        </p:txBody>
      </p:sp>
      <p:sp>
        <p:nvSpPr>
          <p:cNvPr id="3" name="CuadroTexto 2">
            <a:extLst>
              <a:ext uri="{FF2B5EF4-FFF2-40B4-BE49-F238E27FC236}">
                <a16:creationId xmlns:a16="http://schemas.microsoft.com/office/drawing/2014/main" id="{2EFE6645-45C1-7743-7C65-503346C88B80}"/>
              </a:ext>
            </a:extLst>
          </p:cNvPr>
          <p:cNvSpPr txBox="1"/>
          <p:nvPr/>
        </p:nvSpPr>
        <p:spPr>
          <a:xfrm>
            <a:off x="216426" y="160806"/>
            <a:ext cx="2828392" cy="153888"/>
          </a:xfrm>
          <a:prstGeom prst="rect">
            <a:avLst/>
          </a:prstGeom>
          <a:noFill/>
        </p:spPr>
        <p:txBody>
          <a:bodyPr wrap="square" lIns="0" tIns="0" rIns="0" bIns="0" rtlCol="0">
            <a:spAutoFit/>
          </a:bodyPr>
          <a:lstStyle/>
          <a:p>
            <a:pPr>
              <a:defRPr/>
            </a:pPr>
            <a:r>
              <a:rPr kumimoji="0" lang="es-CO" sz="1000" b="1" u="none" strike="noStrike" kern="1200" cap="none" spc="0" normalizeH="0" baseline="0" noProof="0">
                <a:ln>
                  <a:noFill/>
                </a:ln>
                <a:solidFill>
                  <a:srgbClr val="4D4D4C"/>
                </a:solidFill>
                <a:effectLst/>
                <a:uLnTx/>
                <a:uFillTx/>
                <a:latin typeface="WORK SANS SEMIBOLD ROMAN" pitchFamily="2" charset="77"/>
                <a:cs typeface="Arial" panose="020B0604020202020204" pitchFamily="34" charset="0"/>
              </a:rPr>
              <a:t>Clasificación de la información: </a:t>
            </a:r>
            <a:r>
              <a:rPr lang="es-CO" sz="1000" b="1" noProof="0">
                <a:solidFill>
                  <a:srgbClr val="4D4D4C"/>
                </a:solidFill>
                <a:latin typeface="WORK SANS SEMIBOLD ROMAN" pitchFamily="2" charset="77"/>
                <a:cs typeface="Arial" panose="020B0604020202020204" pitchFamily="34" charset="0"/>
              </a:rPr>
              <a:t>Pública</a:t>
            </a:r>
            <a:endParaRPr kumimoji="0" lang="es-CO" sz="1000" b="1" u="none" strike="noStrike" kern="1200" cap="none" spc="0" normalizeH="0" baseline="0" noProof="0">
              <a:ln>
                <a:noFill/>
              </a:ln>
              <a:solidFill>
                <a:srgbClr val="4D4D4C"/>
              </a:solidFill>
              <a:effectLst/>
              <a:uLnTx/>
              <a:uFillTx/>
              <a:latin typeface="WORK SANS SEMIBOLD ROMAN" pitchFamily="2" charset="77"/>
              <a:cs typeface="Arial" panose="020B0604020202020204" pitchFamily="34" charset="0"/>
            </a:endParaRPr>
          </a:p>
        </p:txBody>
      </p:sp>
      <p:pic>
        <p:nvPicPr>
          <p:cNvPr id="4" name="Imagen 3">
            <a:extLst>
              <a:ext uri="{FF2B5EF4-FFF2-40B4-BE49-F238E27FC236}">
                <a16:creationId xmlns:a16="http://schemas.microsoft.com/office/drawing/2014/main" id="{2707B889-F0A5-58C8-CEE8-830804EE94EA}"/>
              </a:ext>
            </a:extLst>
          </p:cNvPr>
          <p:cNvPicPr>
            <a:picLocks noChangeAspect="1"/>
          </p:cNvPicPr>
          <p:nvPr/>
        </p:nvPicPr>
        <p:blipFill>
          <a:blip r:embed="rId3"/>
          <a:stretch>
            <a:fillRect/>
          </a:stretch>
        </p:blipFill>
        <p:spPr>
          <a:xfrm>
            <a:off x="2156604" y="1621766"/>
            <a:ext cx="8404774" cy="3502325"/>
          </a:xfrm>
          <a:prstGeom prst="rect">
            <a:avLst/>
          </a:prstGeom>
        </p:spPr>
      </p:pic>
    </p:spTree>
    <p:extLst>
      <p:ext uri="{BB962C8B-B14F-4D97-AF65-F5344CB8AC3E}">
        <p14:creationId xmlns:p14="http://schemas.microsoft.com/office/powerpoint/2010/main" val="15591650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C76C49-98DD-6A83-E0E9-DB5FB4E11F7B}"/>
            </a:ext>
          </a:extLst>
        </p:cNvPr>
        <p:cNvGrpSpPr/>
        <p:nvPr/>
      </p:nvGrpSpPr>
      <p:grpSpPr>
        <a:xfrm>
          <a:off x="0" y="0"/>
          <a:ext cx="0" cy="0"/>
          <a:chOff x="0" y="0"/>
          <a:chExt cx="0" cy="0"/>
        </a:xfrm>
      </p:grpSpPr>
      <p:sp>
        <p:nvSpPr>
          <p:cNvPr id="2" name="Marcador de texto 3">
            <a:extLst>
              <a:ext uri="{FF2B5EF4-FFF2-40B4-BE49-F238E27FC236}">
                <a16:creationId xmlns:a16="http://schemas.microsoft.com/office/drawing/2014/main" id="{6442516D-21FF-25B5-17CC-E34731211961}"/>
              </a:ext>
            </a:extLst>
          </p:cNvPr>
          <p:cNvSpPr>
            <a:spLocks noGrp="1"/>
          </p:cNvSpPr>
          <p:nvPr/>
        </p:nvSpPr>
        <p:spPr>
          <a:xfrm>
            <a:off x="0" y="9937"/>
            <a:ext cx="8901468" cy="856791"/>
          </a:xfrm>
          <a:prstGeom prst="rect">
            <a:avLst/>
          </a:prstGeom>
        </p:spPr>
        <p:txBody>
          <a:bodyPr vert="horz" lIns="121920" tIns="60960" rIns="121920" bIns="60960" rtlCol="0" anchor="ctr" anchorCtr="0">
            <a:noAutofit/>
          </a:bodyPr>
          <a:lstStyle>
            <a:lvl1pPr marL="0" indent="0" algn="l" defTabSz="457200" rtl="0" eaLnBrk="1" latinLnBrk="0" hangingPunct="1">
              <a:lnSpc>
                <a:spcPct val="100000"/>
              </a:lnSpc>
              <a:spcBef>
                <a:spcPct val="20000"/>
              </a:spcBef>
              <a:buFont typeface="Arial"/>
              <a:buNone/>
              <a:defRPr sz="1125" b="0" kern="1200">
                <a:solidFill>
                  <a:schemeClr val="tx1"/>
                </a:solidFill>
                <a:latin typeface="Century Gothic" panose="020B0502020202020204" pitchFamily="34" charset="0"/>
                <a:ea typeface="+mn-ea"/>
                <a:cs typeface="+mn-cs"/>
              </a:defRPr>
            </a:lvl1pPr>
            <a:lvl2pPr marL="342900" indent="0" algn="l" defTabSz="457200" rtl="0" eaLnBrk="1" latinLnBrk="0" hangingPunct="1">
              <a:spcBef>
                <a:spcPct val="20000"/>
              </a:spcBef>
              <a:buFont typeface="Arial"/>
              <a:buNone/>
              <a:defRPr sz="1500" b="1" kern="1200">
                <a:solidFill>
                  <a:schemeClr val="tx1"/>
                </a:solidFill>
                <a:latin typeface="+mn-lt"/>
                <a:ea typeface="+mn-ea"/>
                <a:cs typeface="+mn-cs"/>
              </a:defRPr>
            </a:lvl2pPr>
            <a:lvl3pPr marL="685800" indent="0" algn="l" defTabSz="457200" rtl="0" eaLnBrk="1" latinLnBrk="0" hangingPunct="1">
              <a:spcBef>
                <a:spcPct val="20000"/>
              </a:spcBef>
              <a:buFont typeface="Arial"/>
              <a:buNone/>
              <a:defRPr sz="1350" b="1" kern="1200">
                <a:solidFill>
                  <a:schemeClr val="tx1"/>
                </a:solidFill>
                <a:latin typeface="+mn-lt"/>
                <a:ea typeface="+mn-ea"/>
                <a:cs typeface="+mn-cs"/>
              </a:defRPr>
            </a:lvl3pPr>
            <a:lvl4pPr marL="1028700" indent="0" algn="l" defTabSz="457200" rtl="0" eaLnBrk="1" latinLnBrk="0" hangingPunct="1">
              <a:spcBef>
                <a:spcPct val="20000"/>
              </a:spcBef>
              <a:buFont typeface="Arial"/>
              <a:buNone/>
              <a:defRPr sz="1200" b="1" kern="1200">
                <a:solidFill>
                  <a:schemeClr val="tx1"/>
                </a:solidFill>
                <a:latin typeface="+mn-lt"/>
                <a:ea typeface="+mn-ea"/>
                <a:cs typeface="+mn-cs"/>
              </a:defRPr>
            </a:lvl4pPr>
            <a:lvl5pPr marL="1371600" indent="0" algn="l" defTabSz="457200" rtl="0" eaLnBrk="1" latinLnBrk="0" hangingPunct="1">
              <a:spcBef>
                <a:spcPct val="20000"/>
              </a:spcBef>
              <a:buFont typeface="Arial"/>
              <a:buNone/>
              <a:defRPr sz="1200" b="1" kern="1200">
                <a:solidFill>
                  <a:schemeClr val="tx1"/>
                </a:solidFill>
                <a:latin typeface="+mn-lt"/>
                <a:ea typeface="+mn-ea"/>
                <a:cs typeface="+mn-cs"/>
              </a:defRPr>
            </a:lvl5pPr>
            <a:lvl6pPr marL="1714500" indent="0" algn="l" defTabSz="457200" rtl="0" eaLnBrk="1" latinLnBrk="0" hangingPunct="1">
              <a:spcBef>
                <a:spcPct val="20000"/>
              </a:spcBef>
              <a:buFont typeface="Arial"/>
              <a:buNone/>
              <a:defRPr sz="1200" b="1" kern="1200">
                <a:solidFill>
                  <a:schemeClr val="tx1"/>
                </a:solidFill>
                <a:latin typeface="+mn-lt"/>
                <a:ea typeface="+mn-ea"/>
                <a:cs typeface="+mn-cs"/>
              </a:defRPr>
            </a:lvl6pPr>
            <a:lvl7pPr marL="2057400" indent="0" algn="l" defTabSz="457200" rtl="0" eaLnBrk="1" latinLnBrk="0" hangingPunct="1">
              <a:spcBef>
                <a:spcPct val="20000"/>
              </a:spcBef>
              <a:buFont typeface="Arial"/>
              <a:buNone/>
              <a:defRPr sz="1200" b="1" kern="1200">
                <a:solidFill>
                  <a:schemeClr val="tx1"/>
                </a:solidFill>
                <a:latin typeface="+mn-lt"/>
                <a:ea typeface="+mn-ea"/>
                <a:cs typeface="+mn-cs"/>
              </a:defRPr>
            </a:lvl7pPr>
            <a:lvl8pPr marL="2400300" indent="0" algn="l" defTabSz="457200" rtl="0" eaLnBrk="1" latinLnBrk="0" hangingPunct="1">
              <a:spcBef>
                <a:spcPct val="20000"/>
              </a:spcBef>
              <a:buFont typeface="Arial"/>
              <a:buNone/>
              <a:defRPr sz="1200" b="1" kern="1200">
                <a:solidFill>
                  <a:schemeClr val="tx1"/>
                </a:solidFill>
                <a:latin typeface="+mn-lt"/>
                <a:ea typeface="+mn-ea"/>
                <a:cs typeface="+mn-cs"/>
              </a:defRPr>
            </a:lvl8pPr>
            <a:lvl9pPr marL="2743200" indent="0" algn="l" defTabSz="457200" rtl="0" eaLnBrk="1" latinLnBrk="0" hangingPunct="1">
              <a:spcBef>
                <a:spcPct val="20000"/>
              </a:spcBef>
              <a:buFont typeface="Arial"/>
              <a:buNone/>
              <a:defRPr sz="1200" b="1" kern="1200">
                <a:solidFill>
                  <a:schemeClr val="tx1"/>
                </a:solidFill>
                <a:latin typeface="+mn-lt"/>
                <a:ea typeface="+mn-ea"/>
                <a:cs typeface="+mn-cs"/>
              </a:defRPr>
            </a:lvl9pPr>
          </a:lstStyle>
          <a:p>
            <a:r>
              <a:rPr lang="es-CO" sz="3200" b="1" noProof="0" dirty="0">
                <a:solidFill>
                  <a:srgbClr val="00324D"/>
                </a:solidFill>
                <a:latin typeface="Work Sans" pitchFamily="2" charset="77"/>
                <a:cs typeface="Calibri"/>
              </a:rPr>
              <a:t>Cambios en Requisitos Legales</a:t>
            </a:r>
          </a:p>
        </p:txBody>
      </p:sp>
      <p:pic>
        <p:nvPicPr>
          <p:cNvPr id="3" name="Gráfico 2">
            <a:extLst>
              <a:ext uri="{FF2B5EF4-FFF2-40B4-BE49-F238E27FC236}">
                <a16:creationId xmlns:a16="http://schemas.microsoft.com/office/drawing/2014/main" id="{2F16BA57-4FE9-278A-A4E3-0EE725B42012}"/>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flipV="1">
            <a:off x="-184905" y="857514"/>
            <a:ext cx="3065317" cy="45719"/>
          </a:xfrm>
          <a:prstGeom prst="rect">
            <a:avLst/>
          </a:prstGeom>
        </p:spPr>
      </p:pic>
      <p:sp>
        <p:nvSpPr>
          <p:cNvPr id="5" name="Rectángulo 4">
            <a:extLst>
              <a:ext uri="{FF2B5EF4-FFF2-40B4-BE49-F238E27FC236}">
                <a16:creationId xmlns:a16="http://schemas.microsoft.com/office/drawing/2014/main" id="{9275AE4D-BE89-92EB-B67B-42FE4576230F}"/>
              </a:ext>
            </a:extLst>
          </p:cNvPr>
          <p:cNvSpPr/>
          <p:nvPr/>
        </p:nvSpPr>
        <p:spPr>
          <a:xfrm>
            <a:off x="0" y="6823489"/>
            <a:ext cx="12192000" cy="49358"/>
          </a:xfrm>
          <a:prstGeom prst="rect">
            <a:avLst/>
          </a:prstGeom>
          <a:solidFill>
            <a:srgbClr val="38A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noProof="0">
              <a:latin typeface="Work Sans" pitchFamily="2" charset="77"/>
            </a:endParaRPr>
          </a:p>
        </p:txBody>
      </p:sp>
      <p:sp>
        <p:nvSpPr>
          <p:cNvPr id="9" name="Rounded Rectangle 2">
            <a:extLst>
              <a:ext uri="{FF2B5EF4-FFF2-40B4-BE49-F238E27FC236}">
                <a16:creationId xmlns:a16="http://schemas.microsoft.com/office/drawing/2014/main" id="{DFE709FA-336B-9455-7A51-6C98DB575F31}"/>
              </a:ext>
            </a:extLst>
          </p:cNvPr>
          <p:cNvSpPr/>
          <p:nvPr/>
        </p:nvSpPr>
        <p:spPr>
          <a:xfrm>
            <a:off x="2279537" y="2403544"/>
            <a:ext cx="1371600" cy="942975"/>
          </a:xfrm>
          <a:custGeom>
            <a:avLst/>
            <a:gdLst/>
            <a:ahLst/>
            <a:cxnLst/>
            <a:rect l="0" t="0" r="0" b="0"/>
            <a:pathLst>
              <a:path w="1371600" h="942975">
                <a:moveTo>
                  <a:pt x="0" y="171450"/>
                </a:moveTo>
                <a:cubicBezTo>
                  <a:pt x="0" y="76761"/>
                  <a:pt x="76761" y="0"/>
                  <a:pt x="171450" y="0"/>
                </a:cubicBezTo>
                <a:moveTo>
                  <a:pt x="1200150" y="0"/>
                </a:moveTo>
                <a:lnTo>
                  <a:pt x="171450" y="0"/>
                </a:lnTo>
                <a:moveTo>
                  <a:pt x="1371600" y="171450"/>
                </a:moveTo>
                <a:cubicBezTo>
                  <a:pt x="1371600" y="76761"/>
                  <a:pt x="1294838" y="0"/>
                  <a:pt x="1200150" y="0"/>
                </a:cubicBezTo>
                <a:moveTo>
                  <a:pt x="1371600" y="942975"/>
                </a:moveTo>
                <a:lnTo>
                  <a:pt x="1371600" y="171450"/>
                </a:lnTo>
                <a:moveTo>
                  <a:pt x="0" y="942975"/>
                </a:moveTo>
                <a:lnTo>
                  <a:pt x="0" y="171450"/>
                </a:lnTo>
                <a:moveTo>
                  <a:pt x="171450" y="85725"/>
                </a:moveTo>
                <a:cubicBezTo>
                  <a:pt x="124105" y="85724"/>
                  <a:pt x="85725" y="124105"/>
                  <a:pt x="85725" y="171450"/>
                </a:cubicBezTo>
                <a:moveTo>
                  <a:pt x="1200150" y="85725"/>
                </a:moveTo>
                <a:lnTo>
                  <a:pt x="171450" y="85725"/>
                </a:lnTo>
                <a:moveTo>
                  <a:pt x="1200150" y="85725"/>
                </a:moveTo>
                <a:cubicBezTo>
                  <a:pt x="1247494" y="85725"/>
                  <a:pt x="1285875" y="124105"/>
                  <a:pt x="1285875" y="171450"/>
                </a:cubicBezTo>
                <a:moveTo>
                  <a:pt x="1285875" y="771523"/>
                </a:moveTo>
                <a:lnTo>
                  <a:pt x="1285875" y="171450"/>
                </a:lnTo>
                <a:moveTo>
                  <a:pt x="1200150" y="857250"/>
                </a:moveTo>
                <a:cubicBezTo>
                  <a:pt x="1247494" y="857250"/>
                  <a:pt x="1285875" y="818869"/>
                  <a:pt x="1285875" y="771525"/>
                </a:cubicBezTo>
                <a:moveTo>
                  <a:pt x="171450" y="857250"/>
                </a:moveTo>
                <a:lnTo>
                  <a:pt x="600075" y="857250"/>
                </a:lnTo>
                <a:lnTo>
                  <a:pt x="665594" y="922769"/>
                </a:lnTo>
                <a:cubicBezTo>
                  <a:pt x="676753" y="933928"/>
                  <a:pt x="694846" y="933928"/>
                  <a:pt x="706005" y="922769"/>
                </a:cubicBezTo>
                <a:lnTo>
                  <a:pt x="771525" y="857250"/>
                </a:lnTo>
                <a:lnTo>
                  <a:pt x="1200150" y="857250"/>
                </a:lnTo>
                <a:moveTo>
                  <a:pt x="171450" y="857250"/>
                </a:moveTo>
                <a:cubicBezTo>
                  <a:pt x="124105" y="857250"/>
                  <a:pt x="85725" y="818869"/>
                  <a:pt x="85725" y="771525"/>
                </a:cubicBezTo>
                <a:moveTo>
                  <a:pt x="85725" y="771523"/>
                </a:moveTo>
                <a:lnTo>
                  <a:pt x="85725" y="171450"/>
                </a:lnTo>
              </a:path>
            </a:pathLst>
          </a:custGeom>
          <a:noFill/>
          <a:ln w="10715">
            <a:solidFill>
              <a:srgbClr val="FFFFFF"/>
            </a:solid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6" name="Rounded Rectangle 1">
            <a:extLst>
              <a:ext uri="{FF2B5EF4-FFF2-40B4-BE49-F238E27FC236}">
                <a16:creationId xmlns:a16="http://schemas.microsoft.com/office/drawing/2014/main" id="{03E704FA-76DE-1266-6FA8-48CC6074C803}"/>
              </a:ext>
            </a:extLst>
          </p:cNvPr>
          <p:cNvSpPr/>
          <p:nvPr/>
        </p:nvSpPr>
        <p:spPr>
          <a:xfrm>
            <a:off x="611742" y="1842160"/>
            <a:ext cx="1950091" cy="1614831"/>
          </a:xfrm>
          <a:custGeom>
            <a:avLst/>
            <a:gdLst/>
            <a:ahLst/>
            <a:cxnLst/>
            <a:rect l="0" t="0" r="0" b="0"/>
            <a:pathLst>
              <a:path w="1371600" h="942975">
                <a:moveTo>
                  <a:pt x="1200150" y="942975"/>
                </a:moveTo>
                <a:lnTo>
                  <a:pt x="1200150" y="857250"/>
                </a:lnTo>
                <a:lnTo>
                  <a:pt x="771525" y="857250"/>
                </a:lnTo>
                <a:lnTo>
                  <a:pt x="706002" y="922772"/>
                </a:lnTo>
                <a:cubicBezTo>
                  <a:pt x="694843" y="933931"/>
                  <a:pt x="676756" y="933931"/>
                  <a:pt x="665597" y="922772"/>
                </a:cubicBezTo>
                <a:lnTo>
                  <a:pt x="600075" y="857250"/>
                </a:lnTo>
                <a:lnTo>
                  <a:pt x="171450" y="857250"/>
                </a:lnTo>
                <a:cubicBezTo>
                  <a:pt x="124108" y="857250"/>
                  <a:pt x="85725" y="818866"/>
                  <a:pt x="85725" y="771525"/>
                </a:cubicBezTo>
                <a:lnTo>
                  <a:pt x="85725" y="171450"/>
                </a:lnTo>
                <a:cubicBezTo>
                  <a:pt x="85725" y="124108"/>
                  <a:pt x="124108" y="85725"/>
                  <a:pt x="171450" y="85725"/>
                </a:cubicBezTo>
                <a:lnTo>
                  <a:pt x="1200150" y="85725"/>
                </a:lnTo>
                <a:cubicBezTo>
                  <a:pt x="1247491" y="85725"/>
                  <a:pt x="1285875" y="124108"/>
                  <a:pt x="1285875" y="171450"/>
                </a:cubicBezTo>
                <a:lnTo>
                  <a:pt x="1285875" y="771525"/>
                </a:lnTo>
                <a:cubicBezTo>
                  <a:pt x="1285875" y="818866"/>
                  <a:pt x="1247491" y="857250"/>
                  <a:pt x="1200150" y="857250"/>
                </a:cubicBezTo>
                <a:lnTo>
                  <a:pt x="1200150" y="942975"/>
                </a:lnTo>
                <a:lnTo>
                  <a:pt x="1371600" y="942975"/>
                </a:lnTo>
                <a:lnTo>
                  <a:pt x="1371600" y="171450"/>
                </a:lnTo>
                <a:cubicBezTo>
                  <a:pt x="1371600" y="76759"/>
                  <a:pt x="1294840" y="0"/>
                  <a:pt x="1200150" y="0"/>
                </a:cubicBezTo>
                <a:lnTo>
                  <a:pt x="171450" y="0"/>
                </a:lnTo>
                <a:cubicBezTo>
                  <a:pt x="76759" y="0"/>
                  <a:pt x="0" y="76759"/>
                  <a:pt x="0" y="171450"/>
                </a:cubicBezTo>
                <a:lnTo>
                  <a:pt x="0" y="942975"/>
                </a:lnTo>
                <a:lnTo>
                  <a:pt x="1200150" y="942975"/>
                </a:lnTo>
              </a:path>
            </a:pathLst>
          </a:custGeom>
          <a:solidFill>
            <a:srgbClr val="06A702"/>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10" name="Rounded Rectangle 3">
            <a:extLst>
              <a:ext uri="{FF2B5EF4-FFF2-40B4-BE49-F238E27FC236}">
                <a16:creationId xmlns:a16="http://schemas.microsoft.com/office/drawing/2014/main" id="{4295113F-6C9E-897A-E5FC-FF12E6D44879}"/>
              </a:ext>
            </a:extLst>
          </p:cNvPr>
          <p:cNvSpPr/>
          <p:nvPr/>
        </p:nvSpPr>
        <p:spPr>
          <a:xfrm>
            <a:off x="2805595" y="1842160"/>
            <a:ext cx="1950091" cy="1614831"/>
          </a:xfrm>
          <a:custGeom>
            <a:avLst/>
            <a:gdLst/>
            <a:ahLst/>
            <a:cxnLst/>
            <a:rect l="0" t="0" r="0" b="0"/>
            <a:pathLst>
              <a:path w="1371600" h="942975">
                <a:moveTo>
                  <a:pt x="1200150" y="942975"/>
                </a:moveTo>
                <a:lnTo>
                  <a:pt x="1200150" y="857250"/>
                </a:lnTo>
                <a:lnTo>
                  <a:pt x="771525" y="857250"/>
                </a:lnTo>
                <a:lnTo>
                  <a:pt x="706002" y="922772"/>
                </a:lnTo>
                <a:cubicBezTo>
                  <a:pt x="694843" y="933931"/>
                  <a:pt x="676756" y="933931"/>
                  <a:pt x="665597" y="922772"/>
                </a:cubicBezTo>
                <a:lnTo>
                  <a:pt x="600075" y="857250"/>
                </a:lnTo>
                <a:lnTo>
                  <a:pt x="171450" y="857250"/>
                </a:lnTo>
                <a:cubicBezTo>
                  <a:pt x="124108" y="857250"/>
                  <a:pt x="85725" y="818866"/>
                  <a:pt x="85725" y="771525"/>
                </a:cubicBezTo>
                <a:lnTo>
                  <a:pt x="85725" y="171450"/>
                </a:lnTo>
                <a:cubicBezTo>
                  <a:pt x="85725" y="124108"/>
                  <a:pt x="124108" y="85725"/>
                  <a:pt x="171450" y="85725"/>
                </a:cubicBezTo>
                <a:lnTo>
                  <a:pt x="1200150" y="85725"/>
                </a:lnTo>
                <a:cubicBezTo>
                  <a:pt x="1247491" y="85725"/>
                  <a:pt x="1285875" y="124108"/>
                  <a:pt x="1285875" y="171450"/>
                </a:cubicBezTo>
                <a:lnTo>
                  <a:pt x="1285875" y="771525"/>
                </a:lnTo>
                <a:cubicBezTo>
                  <a:pt x="1285875" y="818866"/>
                  <a:pt x="1247491" y="857250"/>
                  <a:pt x="1200150" y="857250"/>
                </a:cubicBezTo>
                <a:lnTo>
                  <a:pt x="1200150" y="942975"/>
                </a:lnTo>
                <a:lnTo>
                  <a:pt x="1371600" y="942975"/>
                </a:lnTo>
                <a:lnTo>
                  <a:pt x="1371600" y="171450"/>
                </a:lnTo>
                <a:cubicBezTo>
                  <a:pt x="1371600" y="76759"/>
                  <a:pt x="1294840" y="0"/>
                  <a:pt x="1200150" y="0"/>
                </a:cubicBezTo>
                <a:lnTo>
                  <a:pt x="171450" y="0"/>
                </a:lnTo>
                <a:cubicBezTo>
                  <a:pt x="76759" y="0"/>
                  <a:pt x="0" y="76759"/>
                  <a:pt x="0" y="171450"/>
                </a:cubicBezTo>
                <a:lnTo>
                  <a:pt x="0" y="942975"/>
                </a:lnTo>
                <a:lnTo>
                  <a:pt x="1200150" y="942975"/>
                </a:lnTo>
              </a:path>
            </a:pathLst>
          </a:custGeom>
          <a:solidFill>
            <a:srgbClr val="FFD700"/>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12" name="Rounded Rectangle 4">
            <a:extLst>
              <a:ext uri="{FF2B5EF4-FFF2-40B4-BE49-F238E27FC236}">
                <a16:creationId xmlns:a16="http://schemas.microsoft.com/office/drawing/2014/main" id="{7A8BBCFD-4053-F88C-C513-CCFF9952A9F5}"/>
              </a:ext>
            </a:extLst>
          </p:cNvPr>
          <p:cNvSpPr/>
          <p:nvPr/>
        </p:nvSpPr>
        <p:spPr>
          <a:xfrm>
            <a:off x="2805595" y="1842160"/>
            <a:ext cx="1950091" cy="1614831"/>
          </a:xfrm>
          <a:custGeom>
            <a:avLst/>
            <a:gdLst/>
            <a:ahLst/>
            <a:cxnLst/>
            <a:rect l="0" t="0" r="0" b="0"/>
            <a:pathLst>
              <a:path w="1371600" h="942975">
                <a:moveTo>
                  <a:pt x="0" y="171450"/>
                </a:moveTo>
                <a:cubicBezTo>
                  <a:pt x="0" y="76761"/>
                  <a:pt x="76761" y="0"/>
                  <a:pt x="171450" y="0"/>
                </a:cubicBezTo>
                <a:moveTo>
                  <a:pt x="1200150" y="0"/>
                </a:moveTo>
                <a:lnTo>
                  <a:pt x="171450" y="0"/>
                </a:lnTo>
                <a:moveTo>
                  <a:pt x="1371600" y="171450"/>
                </a:moveTo>
                <a:cubicBezTo>
                  <a:pt x="1371600" y="76761"/>
                  <a:pt x="1294838" y="0"/>
                  <a:pt x="1200150" y="0"/>
                </a:cubicBezTo>
                <a:moveTo>
                  <a:pt x="1371600" y="942975"/>
                </a:moveTo>
                <a:lnTo>
                  <a:pt x="1371600" y="171450"/>
                </a:lnTo>
                <a:moveTo>
                  <a:pt x="0" y="942975"/>
                </a:moveTo>
                <a:lnTo>
                  <a:pt x="0" y="171450"/>
                </a:lnTo>
                <a:moveTo>
                  <a:pt x="171450" y="85725"/>
                </a:moveTo>
                <a:cubicBezTo>
                  <a:pt x="124105" y="85724"/>
                  <a:pt x="85725" y="124105"/>
                  <a:pt x="85725" y="171450"/>
                </a:cubicBezTo>
                <a:moveTo>
                  <a:pt x="1200150" y="85725"/>
                </a:moveTo>
                <a:lnTo>
                  <a:pt x="171450" y="85725"/>
                </a:lnTo>
                <a:moveTo>
                  <a:pt x="1200150" y="85725"/>
                </a:moveTo>
                <a:cubicBezTo>
                  <a:pt x="1247494" y="85725"/>
                  <a:pt x="1285875" y="124105"/>
                  <a:pt x="1285875" y="171450"/>
                </a:cubicBezTo>
                <a:moveTo>
                  <a:pt x="1285875" y="771523"/>
                </a:moveTo>
                <a:lnTo>
                  <a:pt x="1285875" y="171450"/>
                </a:lnTo>
                <a:moveTo>
                  <a:pt x="1200150" y="857250"/>
                </a:moveTo>
                <a:cubicBezTo>
                  <a:pt x="1247494" y="857250"/>
                  <a:pt x="1285875" y="818869"/>
                  <a:pt x="1285875" y="771525"/>
                </a:cubicBezTo>
                <a:moveTo>
                  <a:pt x="171450" y="857250"/>
                </a:moveTo>
                <a:lnTo>
                  <a:pt x="600075" y="857250"/>
                </a:lnTo>
                <a:lnTo>
                  <a:pt x="665594" y="922769"/>
                </a:lnTo>
                <a:cubicBezTo>
                  <a:pt x="676753" y="933928"/>
                  <a:pt x="694846" y="933928"/>
                  <a:pt x="706005" y="922769"/>
                </a:cubicBezTo>
                <a:lnTo>
                  <a:pt x="771525" y="857250"/>
                </a:lnTo>
                <a:lnTo>
                  <a:pt x="1200150" y="857250"/>
                </a:lnTo>
                <a:moveTo>
                  <a:pt x="171450" y="857250"/>
                </a:moveTo>
                <a:cubicBezTo>
                  <a:pt x="124105" y="857250"/>
                  <a:pt x="85725" y="818869"/>
                  <a:pt x="85725" y="771525"/>
                </a:cubicBezTo>
                <a:moveTo>
                  <a:pt x="85725" y="771523"/>
                </a:moveTo>
                <a:lnTo>
                  <a:pt x="85725" y="171450"/>
                </a:lnTo>
              </a:path>
            </a:pathLst>
          </a:custGeom>
          <a:noFill/>
          <a:ln w="10715">
            <a:solidFill>
              <a:srgbClr val="FFFFFF"/>
            </a:solid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13" name="Rounded Rectangle 5">
            <a:extLst>
              <a:ext uri="{FF2B5EF4-FFF2-40B4-BE49-F238E27FC236}">
                <a16:creationId xmlns:a16="http://schemas.microsoft.com/office/drawing/2014/main" id="{8CE586EB-32CF-5B13-7CC8-40D93F8F68DF}"/>
              </a:ext>
            </a:extLst>
          </p:cNvPr>
          <p:cNvSpPr/>
          <p:nvPr/>
        </p:nvSpPr>
        <p:spPr>
          <a:xfrm>
            <a:off x="4999447" y="1842160"/>
            <a:ext cx="1950091" cy="1614831"/>
          </a:xfrm>
          <a:custGeom>
            <a:avLst/>
            <a:gdLst/>
            <a:ahLst/>
            <a:cxnLst/>
            <a:rect l="0" t="0" r="0" b="0"/>
            <a:pathLst>
              <a:path w="1371600" h="942975">
                <a:moveTo>
                  <a:pt x="1200150" y="942975"/>
                </a:moveTo>
                <a:lnTo>
                  <a:pt x="1200150" y="857250"/>
                </a:lnTo>
                <a:lnTo>
                  <a:pt x="771525" y="857250"/>
                </a:lnTo>
                <a:lnTo>
                  <a:pt x="706002" y="922772"/>
                </a:lnTo>
                <a:cubicBezTo>
                  <a:pt x="694843" y="933931"/>
                  <a:pt x="676756" y="933931"/>
                  <a:pt x="665597" y="922772"/>
                </a:cubicBezTo>
                <a:lnTo>
                  <a:pt x="600075" y="857250"/>
                </a:lnTo>
                <a:lnTo>
                  <a:pt x="171450" y="857250"/>
                </a:lnTo>
                <a:cubicBezTo>
                  <a:pt x="124108" y="857250"/>
                  <a:pt x="85725" y="818866"/>
                  <a:pt x="85725" y="771525"/>
                </a:cubicBezTo>
                <a:lnTo>
                  <a:pt x="85725" y="171450"/>
                </a:lnTo>
                <a:cubicBezTo>
                  <a:pt x="85725" y="124108"/>
                  <a:pt x="124108" y="85725"/>
                  <a:pt x="171450" y="85725"/>
                </a:cubicBezTo>
                <a:lnTo>
                  <a:pt x="1200150" y="85725"/>
                </a:lnTo>
                <a:cubicBezTo>
                  <a:pt x="1247491" y="85725"/>
                  <a:pt x="1285875" y="124108"/>
                  <a:pt x="1285875" y="171450"/>
                </a:cubicBezTo>
                <a:lnTo>
                  <a:pt x="1285875" y="771525"/>
                </a:lnTo>
                <a:cubicBezTo>
                  <a:pt x="1285875" y="818866"/>
                  <a:pt x="1247491" y="857250"/>
                  <a:pt x="1200150" y="857250"/>
                </a:cubicBezTo>
                <a:lnTo>
                  <a:pt x="1200150" y="942975"/>
                </a:lnTo>
                <a:lnTo>
                  <a:pt x="1371600" y="942975"/>
                </a:lnTo>
                <a:lnTo>
                  <a:pt x="1371600" y="171450"/>
                </a:lnTo>
                <a:cubicBezTo>
                  <a:pt x="1371600" y="76759"/>
                  <a:pt x="1294840" y="0"/>
                  <a:pt x="1200150" y="0"/>
                </a:cubicBezTo>
                <a:lnTo>
                  <a:pt x="171450" y="0"/>
                </a:lnTo>
                <a:cubicBezTo>
                  <a:pt x="76759" y="0"/>
                  <a:pt x="0" y="76759"/>
                  <a:pt x="0" y="171450"/>
                </a:cubicBezTo>
                <a:lnTo>
                  <a:pt x="0" y="942975"/>
                </a:lnTo>
                <a:lnTo>
                  <a:pt x="1200150" y="942975"/>
                </a:lnTo>
              </a:path>
            </a:pathLst>
          </a:custGeom>
          <a:solidFill>
            <a:srgbClr val="01334F"/>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14" name="Rounded Rectangle 6">
            <a:extLst>
              <a:ext uri="{FF2B5EF4-FFF2-40B4-BE49-F238E27FC236}">
                <a16:creationId xmlns:a16="http://schemas.microsoft.com/office/drawing/2014/main" id="{355F4871-ED93-1829-7CBC-8E7A9820025B}"/>
              </a:ext>
            </a:extLst>
          </p:cNvPr>
          <p:cNvSpPr/>
          <p:nvPr/>
        </p:nvSpPr>
        <p:spPr>
          <a:xfrm>
            <a:off x="4999447" y="1842160"/>
            <a:ext cx="1950091" cy="1614831"/>
          </a:xfrm>
          <a:custGeom>
            <a:avLst/>
            <a:gdLst/>
            <a:ahLst/>
            <a:cxnLst/>
            <a:rect l="0" t="0" r="0" b="0"/>
            <a:pathLst>
              <a:path w="1371600" h="942975">
                <a:moveTo>
                  <a:pt x="0" y="171450"/>
                </a:moveTo>
                <a:cubicBezTo>
                  <a:pt x="0" y="76761"/>
                  <a:pt x="76761" y="0"/>
                  <a:pt x="171450" y="0"/>
                </a:cubicBezTo>
                <a:moveTo>
                  <a:pt x="1200150" y="0"/>
                </a:moveTo>
                <a:lnTo>
                  <a:pt x="171450" y="0"/>
                </a:lnTo>
                <a:moveTo>
                  <a:pt x="1371600" y="171450"/>
                </a:moveTo>
                <a:cubicBezTo>
                  <a:pt x="1371600" y="76761"/>
                  <a:pt x="1294838" y="0"/>
                  <a:pt x="1200150" y="0"/>
                </a:cubicBezTo>
                <a:moveTo>
                  <a:pt x="1371600" y="942975"/>
                </a:moveTo>
                <a:lnTo>
                  <a:pt x="1371600" y="171450"/>
                </a:lnTo>
                <a:moveTo>
                  <a:pt x="0" y="942975"/>
                </a:moveTo>
                <a:lnTo>
                  <a:pt x="0" y="171450"/>
                </a:lnTo>
                <a:moveTo>
                  <a:pt x="171450" y="85725"/>
                </a:moveTo>
                <a:cubicBezTo>
                  <a:pt x="124105" y="85724"/>
                  <a:pt x="85725" y="124105"/>
                  <a:pt x="85725" y="171450"/>
                </a:cubicBezTo>
                <a:moveTo>
                  <a:pt x="1200150" y="85725"/>
                </a:moveTo>
                <a:lnTo>
                  <a:pt x="171450" y="85725"/>
                </a:lnTo>
                <a:moveTo>
                  <a:pt x="1200150" y="85725"/>
                </a:moveTo>
                <a:cubicBezTo>
                  <a:pt x="1247494" y="85725"/>
                  <a:pt x="1285875" y="124105"/>
                  <a:pt x="1285875" y="171450"/>
                </a:cubicBezTo>
                <a:moveTo>
                  <a:pt x="1285875" y="771523"/>
                </a:moveTo>
                <a:lnTo>
                  <a:pt x="1285875" y="171450"/>
                </a:lnTo>
                <a:moveTo>
                  <a:pt x="1200150" y="857250"/>
                </a:moveTo>
                <a:cubicBezTo>
                  <a:pt x="1247494" y="857250"/>
                  <a:pt x="1285875" y="818869"/>
                  <a:pt x="1285875" y="771525"/>
                </a:cubicBezTo>
                <a:moveTo>
                  <a:pt x="171450" y="857250"/>
                </a:moveTo>
                <a:lnTo>
                  <a:pt x="600075" y="857250"/>
                </a:lnTo>
                <a:lnTo>
                  <a:pt x="665594" y="922769"/>
                </a:lnTo>
                <a:cubicBezTo>
                  <a:pt x="676753" y="933928"/>
                  <a:pt x="694846" y="933928"/>
                  <a:pt x="706005" y="922769"/>
                </a:cubicBezTo>
                <a:lnTo>
                  <a:pt x="771525" y="857250"/>
                </a:lnTo>
                <a:lnTo>
                  <a:pt x="1200150" y="857250"/>
                </a:lnTo>
                <a:moveTo>
                  <a:pt x="171450" y="857250"/>
                </a:moveTo>
                <a:cubicBezTo>
                  <a:pt x="124105" y="857250"/>
                  <a:pt x="85725" y="818869"/>
                  <a:pt x="85725" y="771525"/>
                </a:cubicBezTo>
                <a:moveTo>
                  <a:pt x="85725" y="771523"/>
                </a:moveTo>
                <a:lnTo>
                  <a:pt x="85725" y="171450"/>
                </a:lnTo>
              </a:path>
            </a:pathLst>
          </a:custGeom>
          <a:noFill/>
          <a:ln w="10715">
            <a:solidFill>
              <a:srgbClr val="FFFFFF"/>
            </a:solid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17" name="Rounded Rectangle 7">
            <a:extLst>
              <a:ext uri="{FF2B5EF4-FFF2-40B4-BE49-F238E27FC236}">
                <a16:creationId xmlns:a16="http://schemas.microsoft.com/office/drawing/2014/main" id="{55162E43-3D7D-89E1-30BA-8393BB5012DB}"/>
              </a:ext>
            </a:extLst>
          </p:cNvPr>
          <p:cNvSpPr/>
          <p:nvPr/>
        </p:nvSpPr>
        <p:spPr>
          <a:xfrm>
            <a:off x="7193300" y="1842160"/>
            <a:ext cx="1950091" cy="1614831"/>
          </a:xfrm>
          <a:custGeom>
            <a:avLst/>
            <a:gdLst/>
            <a:ahLst/>
            <a:cxnLst/>
            <a:rect l="0" t="0" r="0" b="0"/>
            <a:pathLst>
              <a:path w="1371600" h="942975">
                <a:moveTo>
                  <a:pt x="1200150" y="942975"/>
                </a:moveTo>
                <a:lnTo>
                  <a:pt x="1200150" y="857250"/>
                </a:lnTo>
                <a:lnTo>
                  <a:pt x="771525" y="857250"/>
                </a:lnTo>
                <a:lnTo>
                  <a:pt x="706002" y="922772"/>
                </a:lnTo>
                <a:cubicBezTo>
                  <a:pt x="694843" y="933931"/>
                  <a:pt x="676756" y="933931"/>
                  <a:pt x="665597" y="922772"/>
                </a:cubicBezTo>
                <a:lnTo>
                  <a:pt x="600075" y="857250"/>
                </a:lnTo>
                <a:lnTo>
                  <a:pt x="171450" y="857250"/>
                </a:lnTo>
                <a:cubicBezTo>
                  <a:pt x="124108" y="857250"/>
                  <a:pt x="85725" y="818866"/>
                  <a:pt x="85725" y="771525"/>
                </a:cubicBezTo>
                <a:lnTo>
                  <a:pt x="85725" y="171450"/>
                </a:lnTo>
                <a:cubicBezTo>
                  <a:pt x="85725" y="124108"/>
                  <a:pt x="124108" y="85725"/>
                  <a:pt x="171450" y="85725"/>
                </a:cubicBezTo>
                <a:lnTo>
                  <a:pt x="1200150" y="85725"/>
                </a:lnTo>
                <a:cubicBezTo>
                  <a:pt x="1247491" y="85725"/>
                  <a:pt x="1285875" y="124108"/>
                  <a:pt x="1285875" y="171450"/>
                </a:cubicBezTo>
                <a:lnTo>
                  <a:pt x="1285875" y="771525"/>
                </a:lnTo>
                <a:cubicBezTo>
                  <a:pt x="1285875" y="818866"/>
                  <a:pt x="1247491" y="857250"/>
                  <a:pt x="1200150" y="857250"/>
                </a:cubicBezTo>
                <a:lnTo>
                  <a:pt x="1200150" y="942975"/>
                </a:lnTo>
                <a:lnTo>
                  <a:pt x="1371600" y="942975"/>
                </a:lnTo>
                <a:lnTo>
                  <a:pt x="1371600" y="171450"/>
                </a:lnTo>
                <a:cubicBezTo>
                  <a:pt x="1371600" y="76759"/>
                  <a:pt x="1294840" y="0"/>
                  <a:pt x="1200150" y="0"/>
                </a:cubicBezTo>
                <a:lnTo>
                  <a:pt x="171450" y="0"/>
                </a:lnTo>
                <a:cubicBezTo>
                  <a:pt x="76759" y="0"/>
                  <a:pt x="0" y="76759"/>
                  <a:pt x="0" y="171450"/>
                </a:cubicBezTo>
                <a:lnTo>
                  <a:pt x="0" y="942975"/>
                </a:lnTo>
                <a:lnTo>
                  <a:pt x="1200150" y="942975"/>
                </a:lnTo>
              </a:path>
            </a:pathLst>
          </a:custGeom>
          <a:solidFill>
            <a:srgbClr val="681C34"/>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18" name="Rounded Rectangle 8">
            <a:extLst>
              <a:ext uri="{FF2B5EF4-FFF2-40B4-BE49-F238E27FC236}">
                <a16:creationId xmlns:a16="http://schemas.microsoft.com/office/drawing/2014/main" id="{626C4E70-5484-8631-089F-D48472DCA7D9}"/>
              </a:ext>
            </a:extLst>
          </p:cNvPr>
          <p:cNvSpPr/>
          <p:nvPr/>
        </p:nvSpPr>
        <p:spPr>
          <a:xfrm>
            <a:off x="7193300" y="1842160"/>
            <a:ext cx="1950091" cy="1614831"/>
          </a:xfrm>
          <a:custGeom>
            <a:avLst/>
            <a:gdLst/>
            <a:ahLst/>
            <a:cxnLst/>
            <a:rect l="0" t="0" r="0" b="0"/>
            <a:pathLst>
              <a:path w="1371600" h="942975">
                <a:moveTo>
                  <a:pt x="0" y="171450"/>
                </a:moveTo>
                <a:cubicBezTo>
                  <a:pt x="0" y="76761"/>
                  <a:pt x="76761" y="0"/>
                  <a:pt x="171450" y="0"/>
                </a:cubicBezTo>
                <a:moveTo>
                  <a:pt x="1200150" y="0"/>
                </a:moveTo>
                <a:lnTo>
                  <a:pt x="171450" y="0"/>
                </a:lnTo>
                <a:moveTo>
                  <a:pt x="1371600" y="171450"/>
                </a:moveTo>
                <a:cubicBezTo>
                  <a:pt x="1371600" y="76761"/>
                  <a:pt x="1294838" y="0"/>
                  <a:pt x="1200150" y="0"/>
                </a:cubicBezTo>
                <a:moveTo>
                  <a:pt x="1371600" y="942975"/>
                </a:moveTo>
                <a:lnTo>
                  <a:pt x="1371600" y="171450"/>
                </a:lnTo>
                <a:moveTo>
                  <a:pt x="0" y="942975"/>
                </a:moveTo>
                <a:lnTo>
                  <a:pt x="0" y="171450"/>
                </a:lnTo>
                <a:moveTo>
                  <a:pt x="171450" y="85725"/>
                </a:moveTo>
                <a:cubicBezTo>
                  <a:pt x="124105" y="85724"/>
                  <a:pt x="85725" y="124105"/>
                  <a:pt x="85725" y="171450"/>
                </a:cubicBezTo>
                <a:moveTo>
                  <a:pt x="1200150" y="85725"/>
                </a:moveTo>
                <a:lnTo>
                  <a:pt x="171450" y="85725"/>
                </a:lnTo>
                <a:moveTo>
                  <a:pt x="1200150" y="85725"/>
                </a:moveTo>
                <a:cubicBezTo>
                  <a:pt x="1247494" y="85725"/>
                  <a:pt x="1285875" y="124105"/>
                  <a:pt x="1285875" y="171450"/>
                </a:cubicBezTo>
                <a:moveTo>
                  <a:pt x="1285875" y="771523"/>
                </a:moveTo>
                <a:lnTo>
                  <a:pt x="1285875" y="171450"/>
                </a:lnTo>
                <a:moveTo>
                  <a:pt x="1200150" y="857250"/>
                </a:moveTo>
                <a:cubicBezTo>
                  <a:pt x="1247494" y="857250"/>
                  <a:pt x="1285875" y="818869"/>
                  <a:pt x="1285875" y="771525"/>
                </a:cubicBezTo>
                <a:moveTo>
                  <a:pt x="171450" y="857250"/>
                </a:moveTo>
                <a:lnTo>
                  <a:pt x="600075" y="857250"/>
                </a:lnTo>
                <a:lnTo>
                  <a:pt x="665594" y="922769"/>
                </a:lnTo>
                <a:cubicBezTo>
                  <a:pt x="676753" y="933928"/>
                  <a:pt x="694846" y="933928"/>
                  <a:pt x="706005" y="922769"/>
                </a:cubicBezTo>
                <a:lnTo>
                  <a:pt x="771525" y="857250"/>
                </a:lnTo>
                <a:lnTo>
                  <a:pt x="1200150" y="857250"/>
                </a:lnTo>
                <a:moveTo>
                  <a:pt x="171450" y="857250"/>
                </a:moveTo>
                <a:cubicBezTo>
                  <a:pt x="124105" y="857250"/>
                  <a:pt x="85725" y="818869"/>
                  <a:pt x="85725" y="771525"/>
                </a:cubicBezTo>
                <a:moveTo>
                  <a:pt x="85725" y="771523"/>
                </a:moveTo>
                <a:lnTo>
                  <a:pt x="85725" y="171450"/>
                </a:lnTo>
              </a:path>
            </a:pathLst>
          </a:custGeom>
          <a:noFill/>
          <a:ln w="10715">
            <a:solidFill>
              <a:srgbClr val="FFFFFF"/>
            </a:solid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19" name="Rounded Rectangle 9">
            <a:extLst>
              <a:ext uri="{FF2B5EF4-FFF2-40B4-BE49-F238E27FC236}">
                <a16:creationId xmlns:a16="http://schemas.microsoft.com/office/drawing/2014/main" id="{E533E8F9-437B-F9D9-8032-2CEDC0DD0ACD}"/>
              </a:ext>
            </a:extLst>
          </p:cNvPr>
          <p:cNvSpPr/>
          <p:nvPr/>
        </p:nvSpPr>
        <p:spPr>
          <a:xfrm>
            <a:off x="9387152" y="1842160"/>
            <a:ext cx="1950091" cy="1614831"/>
          </a:xfrm>
          <a:custGeom>
            <a:avLst/>
            <a:gdLst/>
            <a:ahLst/>
            <a:cxnLst/>
            <a:rect l="0" t="0" r="0" b="0"/>
            <a:pathLst>
              <a:path w="1371600" h="942975">
                <a:moveTo>
                  <a:pt x="1200150" y="942975"/>
                </a:moveTo>
                <a:lnTo>
                  <a:pt x="1200150" y="857250"/>
                </a:lnTo>
                <a:lnTo>
                  <a:pt x="771525" y="857250"/>
                </a:lnTo>
                <a:lnTo>
                  <a:pt x="706002" y="922772"/>
                </a:lnTo>
                <a:cubicBezTo>
                  <a:pt x="694843" y="933931"/>
                  <a:pt x="676756" y="933931"/>
                  <a:pt x="665597" y="922772"/>
                </a:cubicBezTo>
                <a:lnTo>
                  <a:pt x="600075" y="857250"/>
                </a:lnTo>
                <a:lnTo>
                  <a:pt x="171450" y="857250"/>
                </a:lnTo>
                <a:cubicBezTo>
                  <a:pt x="124108" y="857250"/>
                  <a:pt x="85725" y="818866"/>
                  <a:pt x="85725" y="771525"/>
                </a:cubicBezTo>
                <a:lnTo>
                  <a:pt x="85725" y="171450"/>
                </a:lnTo>
                <a:cubicBezTo>
                  <a:pt x="85725" y="124108"/>
                  <a:pt x="124108" y="85725"/>
                  <a:pt x="171450" y="85725"/>
                </a:cubicBezTo>
                <a:lnTo>
                  <a:pt x="1200150" y="85725"/>
                </a:lnTo>
                <a:cubicBezTo>
                  <a:pt x="1247491" y="85725"/>
                  <a:pt x="1285875" y="124108"/>
                  <a:pt x="1285875" y="171450"/>
                </a:cubicBezTo>
                <a:lnTo>
                  <a:pt x="1285875" y="771525"/>
                </a:lnTo>
                <a:cubicBezTo>
                  <a:pt x="1285875" y="818866"/>
                  <a:pt x="1247491" y="857250"/>
                  <a:pt x="1200150" y="857250"/>
                </a:cubicBezTo>
                <a:lnTo>
                  <a:pt x="1200150" y="942975"/>
                </a:lnTo>
                <a:lnTo>
                  <a:pt x="1371600" y="942975"/>
                </a:lnTo>
                <a:lnTo>
                  <a:pt x="1371600" y="171450"/>
                </a:lnTo>
                <a:cubicBezTo>
                  <a:pt x="1371600" y="76759"/>
                  <a:pt x="1294840" y="0"/>
                  <a:pt x="1200150" y="0"/>
                </a:cubicBezTo>
                <a:lnTo>
                  <a:pt x="171450" y="0"/>
                </a:lnTo>
                <a:cubicBezTo>
                  <a:pt x="76759" y="0"/>
                  <a:pt x="0" y="76759"/>
                  <a:pt x="0" y="171450"/>
                </a:cubicBezTo>
                <a:lnTo>
                  <a:pt x="0" y="942975"/>
                </a:lnTo>
                <a:lnTo>
                  <a:pt x="1200150" y="942975"/>
                </a:lnTo>
              </a:path>
            </a:pathLst>
          </a:custGeom>
          <a:solidFill>
            <a:srgbClr val="285D57"/>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20" name="Rounded Rectangle 10">
            <a:extLst>
              <a:ext uri="{FF2B5EF4-FFF2-40B4-BE49-F238E27FC236}">
                <a16:creationId xmlns:a16="http://schemas.microsoft.com/office/drawing/2014/main" id="{ABA3ABB5-5E0C-8000-7DA3-46C7A6BB4FE8}"/>
              </a:ext>
            </a:extLst>
          </p:cNvPr>
          <p:cNvSpPr/>
          <p:nvPr/>
        </p:nvSpPr>
        <p:spPr>
          <a:xfrm>
            <a:off x="9387152" y="1842160"/>
            <a:ext cx="1950091" cy="1614831"/>
          </a:xfrm>
          <a:custGeom>
            <a:avLst/>
            <a:gdLst/>
            <a:ahLst/>
            <a:cxnLst/>
            <a:rect l="0" t="0" r="0" b="0"/>
            <a:pathLst>
              <a:path w="1371600" h="942975">
                <a:moveTo>
                  <a:pt x="0" y="171450"/>
                </a:moveTo>
                <a:cubicBezTo>
                  <a:pt x="0" y="76761"/>
                  <a:pt x="76761" y="0"/>
                  <a:pt x="171450" y="0"/>
                </a:cubicBezTo>
                <a:moveTo>
                  <a:pt x="1200150" y="0"/>
                </a:moveTo>
                <a:lnTo>
                  <a:pt x="171450" y="0"/>
                </a:lnTo>
                <a:moveTo>
                  <a:pt x="1371600" y="171450"/>
                </a:moveTo>
                <a:cubicBezTo>
                  <a:pt x="1371600" y="76761"/>
                  <a:pt x="1294838" y="0"/>
                  <a:pt x="1200150" y="0"/>
                </a:cubicBezTo>
                <a:moveTo>
                  <a:pt x="1371600" y="942975"/>
                </a:moveTo>
                <a:lnTo>
                  <a:pt x="1371600" y="171450"/>
                </a:lnTo>
                <a:moveTo>
                  <a:pt x="0" y="942975"/>
                </a:moveTo>
                <a:lnTo>
                  <a:pt x="0" y="171450"/>
                </a:lnTo>
                <a:moveTo>
                  <a:pt x="171450" y="85725"/>
                </a:moveTo>
                <a:cubicBezTo>
                  <a:pt x="124105" y="85724"/>
                  <a:pt x="85725" y="124105"/>
                  <a:pt x="85725" y="171450"/>
                </a:cubicBezTo>
                <a:moveTo>
                  <a:pt x="1200150" y="85725"/>
                </a:moveTo>
                <a:lnTo>
                  <a:pt x="171450" y="85725"/>
                </a:lnTo>
                <a:moveTo>
                  <a:pt x="1200150" y="85725"/>
                </a:moveTo>
                <a:cubicBezTo>
                  <a:pt x="1247494" y="85725"/>
                  <a:pt x="1285875" y="124105"/>
                  <a:pt x="1285875" y="171450"/>
                </a:cubicBezTo>
                <a:moveTo>
                  <a:pt x="1285875" y="771523"/>
                </a:moveTo>
                <a:lnTo>
                  <a:pt x="1285875" y="171450"/>
                </a:lnTo>
                <a:moveTo>
                  <a:pt x="1200150" y="857250"/>
                </a:moveTo>
                <a:cubicBezTo>
                  <a:pt x="1247494" y="857250"/>
                  <a:pt x="1285875" y="818869"/>
                  <a:pt x="1285875" y="771525"/>
                </a:cubicBezTo>
                <a:moveTo>
                  <a:pt x="171450" y="857250"/>
                </a:moveTo>
                <a:lnTo>
                  <a:pt x="600075" y="857250"/>
                </a:lnTo>
                <a:lnTo>
                  <a:pt x="665594" y="922769"/>
                </a:lnTo>
                <a:cubicBezTo>
                  <a:pt x="676753" y="933928"/>
                  <a:pt x="694846" y="933928"/>
                  <a:pt x="706005" y="922769"/>
                </a:cubicBezTo>
                <a:lnTo>
                  <a:pt x="771525" y="857250"/>
                </a:lnTo>
                <a:lnTo>
                  <a:pt x="1200150" y="857250"/>
                </a:lnTo>
                <a:moveTo>
                  <a:pt x="171450" y="857250"/>
                </a:moveTo>
                <a:cubicBezTo>
                  <a:pt x="124105" y="857250"/>
                  <a:pt x="85725" y="818869"/>
                  <a:pt x="85725" y="771525"/>
                </a:cubicBezTo>
                <a:moveTo>
                  <a:pt x="85725" y="771523"/>
                </a:moveTo>
                <a:lnTo>
                  <a:pt x="85725" y="171450"/>
                </a:lnTo>
              </a:path>
            </a:pathLst>
          </a:custGeom>
          <a:noFill/>
          <a:ln w="10715">
            <a:solidFill>
              <a:srgbClr val="FFFFFF"/>
            </a:solid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21" name="Rounded Rectangle 11">
            <a:extLst>
              <a:ext uri="{FF2B5EF4-FFF2-40B4-BE49-F238E27FC236}">
                <a16:creationId xmlns:a16="http://schemas.microsoft.com/office/drawing/2014/main" id="{C0D4551E-252D-EE6F-26C9-53D529A4C33F}"/>
              </a:ext>
            </a:extLst>
          </p:cNvPr>
          <p:cNvSpPr/>
          <p:nvPr/>
        </p:nvSpPr>
        <p:spPr>
          <a:xfrm>
            <a:off x="611742" y="3456991"/>
            <a:ext cx="1950091" cy="880817"/>
          </a:xfrm>
          <a:custGeom>
            <a:avLst/>
            <a:gdLst/>
            <a:ahLst/>
            <a:cxnLst/>
            <a:rect l="0" t="0" r="0" b="0"/>
            <a:pathLst>
              <a:path w="1371600" h="514350">
                <a:moveTo>
                  <a:pt x="1200150" y="514350"/>
                </a:moveTo>
                <a:lnTo>
                  <a:pt x="171450" y="514350"/>
                </a:lnTo>
                <a:cubicBezTo>
                  <a:pt x="76759" y="514350"/>
                  <a:pt x="0" y="437590"/>
                  <a:pt x="0" y="342900"/>
                </a:cubicBezTo>
                <a:lnTo>
                  <a:pt x="0" y="0"/>
                </a:lnTo>
                <a:lnTo>
                  <a:pt x="1371600" y="0"/>
                </a:lnTo>
                <a:lnTo>
                  <a:pt x="1371600" y="342900"/>
                </a:lnTo>
                <a:cubicBezTo>
                  <a:pt x="1371600" y="437590"/>
                  <a:pt x="1294840" y="514350"/>
                  <a:pt x="1200150" y="514350"/>
                </a:cubicBezTo>
              </a:path>
            </a:pathLst>
          </a:custGeom>
          <a:solidFill>
            <a:srgbClr val="06A702"/>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dirty="0">
              <a:latin typeface="Work Sans" pitchFamily="2" charset="77"/>
            </a:endParaRPr>
          </a:p>
        </p:txBody>
      </p:sp>
      <p:sp>
        <p:nvSpPr>
          <p:cNvPr id="22" name="Rounded Rectangle 12">
            <a:extLst>
              <a:ext uri="{FF2B5EF4-FFF2-40B4-BE49-F238E27FC236}">
                <a16:creationId xmlns:a16="http://schemas.microsoft.com/office/drawing/2014/main" id="{6B94CCC1-61B0-6C13-20AD-0B4C6328B3D9}"/>
              </a:ext>
            </a:extLst>
          </p:cNvPr>
          <p:cNvSpPr/>
          <p:nvPr/>
        </p:nvSpPr>
        <p:spPr>
          <a:xfrm>
            <a:off x="611742" y="3456991"/>
            <a:ext cx="1950091" cy="880817"/>
          </a:xfrm>
          <a:custGeom>
            <a:avLst/>
            <a:gdLst/>
            <a:ahLst/>
            <a:cxnLst/>
            <a:rect l="0" t="0" r="0" b="0"/>
            <a:pathLst>
              <a:path w="1371600" h="514350">
                <a:moveTo>
                  <a:pt x="1371600" y="342900"/>
                </a:moveTo>
                <a:lnTo>
                  <a:pt x="1371600" y="0"/>
                </a:lnTo>
                <a:moveTo>
                  <a:pt x="1200150" y="514350"/>
                </a:moveTo>
                <a:cubicBezTo>
                  <a:pt x="1294838" y="514350"/>
                  <a:pt x="1371600" y="437588"/>
                  <a:pt x="1371600" y="342900"/>
                </a:cubicBezTo>
                <a:moveTo>
                  <a:pt x="171450" y="514350"/>
                </a:moveTo>
                <a:lnTo>
                  <a:pt x="600075" y="514350"/>
                </a:lnTo>
                <a:lnTo>
                  <a:pt x="771525" y="514350"/>
                </a:lnTo>
                <a:lnTo>
                  <a:pt x="1200150" y="514350"/>
                </a:lnTo>
                <a:moveTo>
                  <a:pt x="171450" y="514350"/>
                </a:moveTo>
                <a:cubicBezTo>
                  <a:pt x="76761" y="514350"/>
                  <a:pt x="0" y="437588"/>
                  <a:pt x="0" y="342900"/>
                </a:cubicBezTo>
                <a:moveTo>
                  <a:pt x="0" y="342900"/>
                </a:moveTo>
                <a:lnTo>
                  <a:pt x="0" y="0"/>
                </a:lnTo>
              </a:path>
            </a:pathLst>
          </a:custGeom>
          <a:noFill/>
          <a:ln w="10715">
            <a:solidFill>
              <a:srgbClr val="FFFFFF"/>
            </a:solid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23" name="Rounded Rectangle 13">
            <a:extLst>
              <a:ext uri="{FF2B5EF4-FFF2-40B4-BE49-F238E27FC236}">
                <a16:creationId xmlns:a16="http://schemas.microsoft.com/office/drawing/2014/main" id="{ED6EADFB-DEB3-64BB-B70B-C6606A5A0B5E}"/>
              </a:ext>
            </a:extLst>
          </p:cNvPr>
          <p:cNvSpPr/>
          <p:nvPr/>
        </p:nvSpPr>
        <p:spPr>
          <a:xfrm>
            <a:off x="2805595" y="3456991"/>
            <a:ext cx="1950091" cy="880817"/>
          </a:xfrm>
          <a:custGeom>
            <a:avLst/>
            <a:gdLst/>
            <a:ahLst/>
            <a:cxnLst/>
            <a:rect l="0" t="0" r="0" b="0"/>
            <a:pathLst>
              <a:path w="1371600" h="514350">
                <a:moveTo>
                  <a:pt x="1200150" y="514350"/>
                </a:moveTo>
                <a:lnTo>
                  <a:pt x="171450" y="514350"/>
                </a:lnTo>
                <a:cubicBezTo>
                  <a:pt x="76759" y="514350"/>
                  <a:pt x="0" y="437590"/>
                  <a:pt x="0" y="342900"/>
                </a:cubicBezTo>
                <a:lnTo>
                  <a:pt x="0" y="0"/>
                </a:lnTo>
                <a:lnTo>
                  <a:pt x="1371600" y="0"/>
                </a:lnTo>
                <a:lnTo>
                  <a:pt x="1371600" y="342900"/>
                </a:lnTo>
                <a:cubicBezTo>
                  <a:pt x="1371600" y="437590"/>
                  <a:pt x="1294840" y="514350"/>
                  <a:pt x="1200150" y="514350"/>
                </a:cubicBezTo>
              </a:path>
            </a:pathLst>
          </a:custGeom>
          <a:solidFill>
            <a:srgbClr val="FFD700"/>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dirty="0">
              <a:latin typeface="Work Sans" pitchFamily="2" charset="77"/>
            </a:endParaRPr>
          </a:p>
        </p:txBody>
      </p:sp>
      <p:sp>
        <p:nvSpPr>
          <p:cNvPr id="24" name="Rounded Rectangle 14">
            <a:extLst>
              <a:ext uri="{FF2B5EF4-FFF2-40B4-BE49-F238E27FC236}">
                <a16:creationId xmlns:a16="http://schemas.microsoft.com/office/drawing/2014/main" id="{07DF00F6-E72A-9C55-B6F7-CD4CEAF1111C}"/>
              </a:ext>
            </a:extLst>
          </p:cNvPr>
          <p:cNvSpPr/>
          <p:nvPr/>
        </p:nvSpPr>
        <p:spPr>
          <a:xfrm>
            <a:off x="2805595" y="3456991"/>
            <a:ext cx="1950091" cy="880817"/>
          </a:xfrm>
          <a:custGeom>
            <a:avLst/>
            <a:gdLst/>
            <a:ahLst/>
            <a:cxnLst/>
            <a:rect l="0" t="0" r="0" b="0"/>
            <a:pathLst>
              <a:path w="1371600" h="514350">
                <a:moveTo>
                  <a:pt x="1371600" y="342900"/>
                </a:moveTo>
                <a:lnTo>
                  <a:pt x="1371600" y="0"/>
                </a:lnTo>
                <a:moveTo>
                  <a:pt x="1200150" y="514350"/>
                </a:moveTo>
                <a:cubicBezTo>
                  <a:pt x="1294838" y="514350"/>
                  <a:pt x="1371600" y="437588"/>
                  <a:pt x="1371600" y="342900"/>
                </a:cubicBezTo>
                <a:moveTo>
                  <a:pt x="171450" y="514350"/>
                </a:moveTo>
                <a:lnTo>
                  <a:pt x="600075" y="514350"/>
                </a:lnTo>
                <a:lnTo>
                  <a:pt x="771525" y="514350"/>
                </a:lnTo>
                <a:lnTo>
                  <a:pt x="1200150" y="514350"/>
                </a:lnTo>
                <a:moveTo>
                  <a:pt x="171450" y="514350"/>
                </a:moveTo>
                <a:cubicBezTo>
                  <a:pt x="76761" y="514350"/>
                  <a:pt x="0" y="437588"/>
                  <a:pt x="0" y="342900"/>
                </a:cubicBezTo>
                <a:moveTo>
                  <a:pt x="0" y="342900"/>
                </a:moveTo>
                <a:lnTo>
                  <a:pt x="0" y="0"/>
                </a:lnTo>
              </a:path>
            </a:pathLst>
          </a:custGeom>
          <a:noFill/>
          <a:ln w="10715">
            <a:solidFill>
              <a:srgbClr val="FFFFFF"/>
            </a:solid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25" name="Rounded Rectangle 15">
            <a:extLst>
              <a:ext uri="{FF2B5EF4-FFF2-40B4-BE49-F238E27FC236}">
                <a16:creationId xmlns:a16="http://schemas.microsoft.com/office/drawing/2014/main" id="{6AA9D7AF-1503-6C63-EF59-786D8C459558}"/>
              </a:ext>
            </a:extLst>
          </p:cNvPr>
          <p:cNvSpPr/>
          <p:nvPr/>
        </p:nvSpPr>
        <p:spPr>
          <a:xfrm>
            <a:off x="4999447" y="3456991"/>
            <a:ext cx="1950091" cy="880817"/>
          </a:xfrm>
          <a:custGeom>
            <a:avLst/>
            <a:gdLst/>
            <a:ahLst/>
            <a:cxnLst/>
            <a:rect l="0" t="0" r="0" b="0"/>
            <a:pathLst>
              <a:path w="1371600" h="514350">
                <a:moveTo>
                  <a:pt x="1200150" y="514350"/>
                </a:moveTo>
                <a:lnTo>
                  <a:pt x="171450" y="514350"/>
                </a:lnTo>
                <a:cubicBezTo>
                  <a:pt x="76759" y="514350"/>
                  <a:pt x="0" y="437590"/>
                  <a:pt x="0" y="342900"/>
                </a:cubicBezTo>
                <a:lnTo>
                  <a:pt x="0" y="0"/>
                </a:lnTo>
                <a:lnTo>
                  <a:pt x="1371600" y="0"/>
                </a:lnTo>
                <a:lnTo>
                  <a:pt x="1371600" y="342900"/>
                </a:lnTo>
                <a:cubicBezTo>
                  <a:pt x="1371600" y="437590"/>
                  <a:pt x="1294840" y="514350"/>
                  <a:pt x="1200150" y="514350"/>
                </a:cubicBezTo>
              </a:path>
            </a:pathLst>
          </a:custGeom>
          <a:solidFill>
            <a:srgbClr val="01334F"/>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26" name="Rounded Rectangle 16">
            <a:extLst>
              <a:ext uri="{FF2B5EF4-FFF2-40B4-BE49-F238E27FC236}">
                <a16:creationId xmlns:a16="http://schemas.microsoft.com/office/drawing/2014/main" id="{5015FED7-92CE-5FD8-D267-430C9D8F7DE8}"/>
              </a:ext>
            </a:extLst>
          </p:cNvPr>
          <p:cNvSpPr/>
          <p:nvPr/>
        </p:nvSpPr>
        <p:spPr>
          <a:xfrm>
            <a:off x="4999447" y="3456991"/>
            <a:ext cx="1950091" cy="880817"/>
          </a:xfrm>
          <a:custGeom>
            <a:avLst/>
            <a:gdLst/>
            <a:ahLst/>
            <a:cxnLst/>
            <a:rect l="0" t="0" r="0" b="0"/>
            <a:pathLst>
              <a:path w="1371600" h="514350">
                <a:moveTo>
                  <a:pt x="1371600" y="342900"/>
                </a:moveTo>
                <a:lnTo>
                  <a:pt x="1371600" y="0"/>
                </a:lnTo>
                <a:moveTo>
                  <a:pt x="1200150" y="514350"/>
                </a:moveTo>
                <a:cubicBezTo>
                  <a:pt x="1294838" y="514350"/>
                  <a:pt x="1371600" y="437588"/>
                  <a:pt x="1371600" y="342900"/>
                </a:cubicBezTo>
                <a:moveTo>
                  <a:pt x="171450" y="514350"/>
                </a:moveTo>
                <a:lnTo>
                  <a:pt x="600075" y="514350"/>
                </a:lnTo>
                <a:lnTo>
                  <a:pt x="771525" y="514350"/>
                </a:lnTo>
                <a:lnTo>
                  <a:pt x="1200150" y="514350"/>
                </a:lnTo>
                <a:moveTo>
                  <a:pt x="171450" y="514350"/>
                </a:moveTo>
                <a:cubicBezTo>
                  <a:pt x="76761" y="514350"/>
                  <a:pt x="0" y="437588"/>
                  <a:pt x="0" y="342900"/>
                </a:cubicBezTo>
                <a:moveTo>
                  <a:pt x="0" y="342900"/>
                </a:moveTo>
                <a:lnTo>
                  <a:pt x="0" y="0"/>
                </a:lnTo>
              </a:path>
            </a:pathLst>
          </a:custGeom>
          <a:noFill/>
          <a:ln w="10715">
            <a:solidFill>
              <a:srgbClr val="FFFFFF"/>
            </a:solid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27" name="Rounded Rectangle 17">
            <a:extLst>
              <a:ext uri="{FF2B5EF4-FFF2-40B4-BE49-F238E27FC236}">
                <a16:creationId xmlns:a16="http://schemas.microsoft.com/office/drawing/2014/main" id="{F4F742F5-E4D2-657A-8119-29DD120875EB}"/>
              </a:ext>
            </a:extLst>
          </p:cNvPr>
          <p:cNvSpPr/>
          <p:nvPr/>
        </p:nvSpPr>
        <p:spPr>
          <a:xfrm>
            <a:off x="7207717" y="3456991"/>
            <a:ext cx="1950091" cy="880817"/>
          </a:xfrm>
          <a:custGeom>
            <a:avLst/>
            <a:gdLst/>
            <a:ahLst/>
            <a:cxnLst/>
            <a:rect l="0" t="0" r="0" b="0"/>
            <a:pathLst>
              <a:path w="1371600" h="514350">
                <a:moveTo>
                  <a:pt x="1200150" y="514350"/>
                </a:moveTo>
                <a:lnTo>
                  <a:pt x="171450" y="514350"/>
                </a:lnTo>
                <a:cubicBezTo>
                  <a:pt x="76759" y="514350"/>
                  <a:pt x="0" y="437590"/>
                  <a:pt x="0" y="342900"/>
                </a:cubicBezTo>
                <a:lnTo>
                  <a:pt x="0" y="0"/>
                </a:lnTo>
                <a:lnTo>
                  <a:pt x="1371600" y="0"/>
                </a:lnTo>
                <a:lnTo>
                  <a:pt x="1371600" y="342900"/>
                </a:lnTo>
                <a:cubicBezTo>
                  <a:pt x="1371600" y="437590"/>
                  <a:pt x="1294840" y="514350"/>
                  <a:pt x="1200150" y="514350"/>
                </a:cubicBezTo>
              </a:path>
            </a:pathLst>
          </a:custGeom>
          <a:solidFill>
            <a:srgbClr val="681C34"/>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dirty="0">
              <a:latin typeface="Work Sans" pitchFamily="2" charset="77"/>
            </a:endParaRPr>
          </a:p>
        </p:txBody>
      </p:sp>
      <p:sp>
        <p:nvSpPr>
          <p:cNvPr id="28" name="Rounded Rectangle 18">
            <a:extLst>
              <a:ext uri="{FF2B5EF4-FFF2-40B4-BE49-F238E27FC236}">
                <a16:creationId xmlns:a16="http://schemas.microsoft.com/office/drawing/2014/main" id="{425B12E2-8EE1-65D9-2D71-B4F95F3724FB}"/>
              </a:ext>
            </a:extLst>
          </p:cNvPr>
          <p:cNvSpPr/>
          <p:nvPr/>
        </p:nvSpPr>
        <p:spPr>
          <a:xfrm>
            <a:off x="7193300" y="3456991"/>
            <a:ext cx="1950091" cy="880817"/>
          </a:xfrm>
          <a:custGeom>
            <a:avLst/>
            <a:gdLst/>
            <a:ahLst/>
            <a:cxnLst/>
            <a:rect l="0" t="0" r="0" b="0"/>
            <a:pathLst>
              <a:path w="1371600" h="514350">
                <a:moveTo>
                  <a:pt x="1371600" y="342900"/>
                </a:moveTo>
                <a:lnTo>
                  <a:pt x="1371600" y="0"/>
                </a:lnTo>
                <a:moveTo>
                  <a:pt x="1200150" y="514350"/>
                </a:moveTo>
                <a:cubicBezTo>
                  <a:pt x="1294838" y="514350"/>
                  <a:pt x="1371600" y="437588"/>
                  <a:pt x="1371600" y="342900"/>
                </a:cubicBezTo>
                <a:moveTo>
                  <a:pt x="171450" y="514350"/>
                </a:moveTo>
                <a:lnTo>
                  <a:pt x="600075" y="514350"/>
                </a:lnTo>
                <a:lnTo>
                  <a:pt x="771525" y="514350"/>
                </a:lnTo>
                <a:lnTo>
                  <a:pt x="1200150" y="514350"/>
                </a:lnTo>
                <a:moveTo>
                  <a:pt x="171450" y="514350"/>
                </a:moveTo>
                <a:cubicBezTo>
                  <a:pt x="76761" y="514350"/>
                  <a:pt x="0" y="437588"/>
                  <a:pt x="0" y="342900"/>
                </a:cubicBezTo>
                <a:moveTo>
                  <a:pt x="0" y="342900"/>
                </a:moveTo>
                <a:lnTo>
                  <a:pt x="0" y="0"/>
                </a:lnTo>
              </a:path>
            </a:pathLst>
          </a:custGeom>
          <a:noFill/>
          <a:ln w="10715">
            <a:solidFill>
              <a:srgbClr val="FFFFFF"/>
            </a:solid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29" name="Rounded Rectangle 19">
            <a:extLst>
              <a:ext uri="{FF2B5EF4-FFF2-40B4-BE49-F238E27FC236}">
                <a16:creationId xmlns:a16="http://schemas.microsoft.com/office/drawing/2014/main" id="{48EF63A3-E8F6-F6B7-BFB8-E2D3A0553689}"/>
              </a:ext>
            </a:extLst>
          </p:cNvPr>
          <p:cNvSpPr/>
          <p:nvPr/>
        </p:nvSpPr>
        <p:spPr>
          <a:xfrm>
            <a:off x="9387152" y="3456991"/>
            <a:ext cx="1950091" cy="880817"/>
          </a:xfrm>
          <a:custGeom>
            <a:avLst/>
            <a:gdLst/>
            <a:ahLst/>
            <a:cxnLst/>
            <a:rect l="0" t="0" r="0" b="0"/>
            <a:pathLst>
              <a:path w="1371600" h="514350">
                <a:moveTo>
                  <a:pt x="1200150" y="514350"/>
                </a:moveTo>
                <a:lnTo>
                  <a:pt x="171450" y="514350"/>
                </a:lnTo>
                <a:cubicBezTo>
                  <a:pt x="76759" y="514350"/>
                  <a:pt x="0" y="437590"/>
                  <a:pt x="0" y="342900"/>
                </a:cubicBezTo>
                <a:lnTo>
                  <a:pt x="0" y="0"/>
                </a:lnTo>
                <a:lnTo>
                  <a:pt x="1371600" y="0"/>
                </a:lnTo>
                <a:lnTo>
                  <a:pt x="1371600" y="342900"/>
                </a:lnTo>
                <a:cubicBezTo>
                  <a:pt x="1371600" y="437590"/>
                  <a:pt x="1294840" y="514350"/>
                  <a:pt x="1200150" y="514350"/>
                </a:cubicBezTo>
              </a:path>
            </a:pathLst>
          </a:custGeom>
          <a:solidFill>
            <a:srgbClr val="285D57"/>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30" name="Rounded Rectangle 20">
            <a:extLst>
              <a:ext uri="{FF2B5EF4-FFF2-40B4-BE49-F238E27FC236}">
                <a16:creationId xmlns:a16="http://schemas.microsoft.com/office/drawing/2014/main" id="{5F386A84-5A09-E22E-B4AD-3DE91FDA0FCF}"/>
              </a:ext>
            </a:extLst>
          </p:cNvPr>
          <p:cNvSpPr/>
          <p:nvPr/>
        </p:nvSpPr>
        <p:spPr>
          <a:xfrm>
            <a:off x="9387152" y="3456991"/>
            <a:ext cx="1950091" cy="880817"/>
          </a:xfrm>
          <a:custGeom>
            <a:avLst/>
            <a:gdLst/>
            <a:ahLst/>
            <a:cxnLst/>
            <a:rect l="0" t="0" r="0" b="0"/>
            <a:pathLst>
              <a:path w="1371600" h="514350">
                <a:moveTo>
                  <a:pt x="1371600" y="342900"/>
                </a:moveTo>
                <a:lnTo>
                  <a:pt x="1371600" y="0"/>
                </a:lnTo>
                <a:moveTo>
                  <a:pt x="1200150" y="514350"/>
                </a:moveTo>
                <a:cubicBezTo>
                  <a:pt x="1294838" y="514350"/>
                  <a:pt x="1371600" y="437588"/>
                  <a:pt x="1371600" y="342900"/>
                </a:cubicBezTo>
                <a:moveTo>
                  <a:pt x="171450" y="514350"/>
                </a:moveTo>
                <a:lnTo>
                  <a:pt x="600075" y="514350"/>
                </a:lnTo>
                <a:lnTo>
                  <a:pt x="771525" y="514350"/>
                </a:lnTo>
                <a:lnTo>
                  <a:pt x="1200150" y="514350"/>
                </a:lnTo>
                <a:moveTo>
                  <a:pt x="171450" y="514350"/>
                </a:moveTo>
                <a:cubicBezTo>
                  <a:pt x="76761" y="514350"/>
                  <a:pt x="0" y="437588"/>
                  <a:pt x="0" y="342900"/>
                </a:cubicBezTo>
                <a:moveTo>
                  <a:pt x="0" y="342900"/>
                </a:moveTo>
                <a:lnTo>
                  <a:pt x="0" y="0"/>
                </a:lnTo>
              </a:path>
            </a:pathLst>
          </a:custGeom>
          <a:noFill/>
          <a:ln w="10715">
            <a:solidFill>
              <a:srgbClr val="FFFFFF"/>
            </a:solid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31" name="Rounded Rectangle 21">
            <a:extLst>
              <a:ext uri="{FF2B5EF4-FFF2-40B4-BE49-F238E27FC236}">
                <a16:creationId xmlns:a16="http://schemas.microsoft.com/office/drawing/2014/main" id="{CA6CCB6A-E2E7-CD78-4B7E-9DCC68061FB2}"/>
              </a:ext>
            </a:extLst>
          </p:cNvPr>
          <p:cNvSpPr/>
          <p:nvPr/>
        </p:nvSpPr>
        <p:spPr>
          <a:xfrm>
            <a:off x="1363715" y="2154738"/>
            <a:ext cx="447109" cy="549151"/>
          </a:xfrm>
          <a:custGeom>
            <a:avLst/>
            <a:gdLst/>
            <a:ahLst/>
            <a:cxnLst/>
            <a:rect l="0" t="0" r="0" b="0"/>
            <a:pathLst>
              <a:path w="314475" h="320675">
                <a:moveTo>
                  <a:pt x="218620" y="291386"/>
                </a:moveTo>
                <a:cubicBezTo>
                  <a:pt x="216169" y="282992"/>
                  <a:pt x="208504" y="277191"/>
                  <a:pt x="199760" y="277098"/>
                </a:cubicBezTo>
                <a:lnTo>
                  <a:pt x="114035" y="277098"/>
                </a:lnTo>
                <a:cubicBezTo>
                  <a:pt x="105291" y="277191"/>
                  <a:pt x="97626" y="282992"/>
                  <a:pt x="95176" y="291386"/>
                </a:cubicBezTo>
                <a:lnTo>
                  <a:pt x="88603" y="311246"/>
                </a:lnTo>
                <a:cubicBezTo>
                  <a:pt x="87868" y="313417"/>
                  <a:pt x="88225" y="315810"/>
                  <a:pt x="89554" y="317675"/>
                </a:cubicBezTo>
                <a:cubicBezTo>
                  <a:pt x="90882" y="319539"/>
                  <a:pt x="93025" y="320661"/>
                  <a:pt x="95319" y="320675"/>
                </a:cubicBezTo>
                <a:lnTo>
                  <a:pt x="218477" y="320675"/>
                </a:lnTo>
                <a:cubicBezTo>
                  <a:pt x="220770" y="320661"/>
                  <a:pt x="222913" y="319539"/>
                  <a:pt x="224242" y="317675"/>
                </a:cubicBezTo>
                <a:cubicBezTo>
                  <a:pt x="225571" y="315810"/>
                  <a:pt x="225928" y="313417"/>
                  <a:pt x="225192" y="311246"/>
                </a:cubicBezTo>
                <a:lnTo>
                  <a:pt x="218620" y="291386"/>
                </a:lnTo>
                <a:moveTo>
                  <a:pt x="311774" y="165942"/>
                </a:moveTo>
                <a:cubicBezTo>
                  <a:pt x="310417" y="164363"/>
                  <a:pt x="308424" y="163477"/>
                  <a:pt x="306345" y="163513"/>
                </a:cubicBezTo>
                <a:lnTo>
                  <a:pt x="274770" y="163513"/>
                </a:lnTo>
                <a:cubicBezTo>
                  <a:pt x="272955" y="163527"/>
                  <a:pt x="271419" y="162170"/>
                  <a:pt x="271198" y="160370"/>
                </a:cubicBezTo>
                <a:lnTo>
                  <a:pt x="271198" y="109935"/>
                </a:lnTo>
                <a:cubicBezTo>
                  <a:pt x="271198" y="107963"/>
                  <a:pt x="272798" y="106363"/>
                  <a:pt x="274770" y="106363"/>
                </a:cubicBezTo>
                <a:lnTo>
                  <a:pt x="285485" y="106363"/>
                </a:lnTo>
                <a:cubicBezTo>
                  <a:pt x="293379" y="106363"/>
                  <a:pt x="299773" y="99969"/>
                  <a:pt x="299773" y="92075"/>
                </a:cubicBezTo>
                <a:cubicBezTo>
                  <a:pt x="299773" y="84181"/>
                  <a:pt x="293379" y="77788"/>
                  <a:pt x="285485" y="77788"/>
                </a:cubicBezTo>
                <a:lnTo>
                  <a:pt x="174757" y="77788"/>
                </a:lnTo>
                <a:cubicBezTo>
                  <a:pt x="172943" y="77802"/>
                  <a:pt x="171407" y="76445"/>
                  <a:pt x="171185" y="74645"/>
                </a:cubicBezTo>
                <a:lnTo>
                  <a:pt x="171185" y="63500"/>
                </a:lnTo>
                <a:cubicBezTo>
                  <a:pt x="171292" y="62457"/>
                  <a:pt x="171292" y="61400"/>
                  <a:pt x="171185" y="60357"/>
                </a:cubicBezTo>
                <a:cubicBezTo>
                  <a:pt x="170699" y="59414"/>
                  <a:pt x="170699" y="58300"/>
                  <a:pt x="171185" y="57357"/>
                </a:cubicBezTo>
                <a:cubicBezTo>
                  <a:pt x="175357" y="53363"/>
                  <a:pt x="177729" y="47848"/>
                  <a:pt x="177757" y="42069"/>
                </a:cubicBezTo>
                <a:cubicBezTo>
                  <a:pt x="174743" y="28639"/>
                  <a:pt x="169628" y="15766"/>
                  <a:pt x="162613" y="3921"/>
                </a:cubicBezTo>
                <a:cubicBezTo>
                  <a:pt x="161434" y="1521"/>
                  <a:pt x="158998" y="0"/>
                  <a:pt x="156326" y="0"/>
                </a:cubicBezTo>
                <a:cubicBezTo>
                  <a:pt x="153654" y="0"/>
                  <a:pt x="151218" y="1521"/>
                  <a:pt x="150040" y="3921"/>
                </a:cubicBezTo>
                <a:cubicBezTo>
                  <a:pt x="143225" y="15801"/>
                  <a:pt x="138302" y="28675"/>
                  <a:pt x="135466" y="42069"/>
                </a:cubicBezTo>
                <a:cubicBezTo>
                  <a:pt x="135638" y="47934"/>
                  <a:pt x="138224" y="53463"/>
                  <a:pt x="142610" y="57357"/>
                </a:cubicBezTo>
                <a:cubicBezTo>
                  <a:pt x="143096" y="58300"/>
                  <a:pt x="143096" y="59414"/>
                  <a:pt x="142610" y="60357"/>
                </a:cubicBezTo>
                <a:cubicBezTo>
                  <a:pt x="142532" y="61257"/>
                  <a:pt x="142532" y="62172"/>
                  <a:pt x="142610" y="63072"/>
                </a:cubicBezTo>
                <a:lnTo>
                  <a:pt x="142610" y="74645"/>
                </a:lnTo>
                <a:cubicBezTo>
                  <a:pt x="142610" y="76616"/>
                  <a:pt x="141010" y="78216"/>
                  <a:pt x="139038" y="78216"/>
                </a:cubicBezTo>
                <a:lnTo>
                  <a:pt x="28310" y="78216"/>
                </a:lnTo>
                <a:cubicBezTo>
                  <a:pt x="20416" y="78216"/>
                  <a:pt x="14023" y="84610"/>
                  <a:pt x="14023" y="92504"/>
                </a:cubicBezTo>
                <a:cubicBezTo>
                  <a:pt x="14023" y="100398"/>
                  <a:pt x="20416" y="106791"/>
                  <a:pt x="28310" y="106791"/>
                </a:cubicBezTo>
                <a:lnTo>
                  <a:pt x="39026" y="106791"/>
                </a:lnTo>
                <a:cubicBezTo>
                  <a:pt x="40840" y="106777"/>
                  <a:pt x="42376" y="108134"/>
                  <a:pt x="42598" y="109935"/>
                </a:cubicBezTo>
                <a:lnTo>
                  <a:pt x="42598" y="160370"/>
                </a:lnTo>
                <a:cubicBezTo>
                  <a:pt x="42598" y="162341"/>
                  <a:pt x="40997" y="163941"/>
                  <a:pt x="39026" y="163941"/>
                </a:cubicBezTo>
                <a:lnTo>
                  <a:pt x="7450" y="163941"/>
                </a:lnTo>
                <a:cubicBezTo>
                  <a:pt x="5372" y="163906"/>
                  <a:pt x="3378" y="164792"/>
                  <a:pt x="2021" y="166370"/>
                </a:cubicBezTo>
                <a:cubicBezTo>
                  <a:pt x="628" y="167928"/>
                  <a:pt x="0" y="170021"/>
                  <a:pt x="307" y="172085"/>
                </a:cubicBezTo>
                <a:cubicBezTo>
                  <a:pt x="4321" y="200246"/>
                  <a:pt x="28439" y="221170"/>
                  <a:pt x="56885" y="221170"/>
                </a:cubicBezTo>
                <a:cubicBezTo>
                  <a:pt x="85332" y="221170"/>
                  <a:pt x="109449" y="200246"/>
                  <a:pt x="113464" y="172085"/>
                </a:cubicBezTo>
                <a:cubicBezTo>
                  <a:pt x="113771" y="170021"/>
                  <a:pt x="113142" y="167928"/>
                  <a:pt x="111749" y="166370"/>
                </a:cubicBezTo>
                <a:cubicBezTo>
                  <a:pt x="110392" y="164792"/>
                  <a:pt x="108399" y="163906"/>
                  <a:pt x="106320" y="163941"/>
                </a:cubicBezTo>
                <a:lnTo>
                  <a:pt x="74745" y="163941"/>
                </a:lnTo>
                <a:cubicBezTo>
                  <a:pt x="72773" y="163941"/>
                  <a:pt x="71173" y="162341"/>
                  <a:pt x="71173" y="160370"/>
                </a:cubicBezTo>
                <a:lnTo>
                  <a:pt x="71173" y="109935"/>
                </a:lnTo>
                <a:cubicBezTo>
                  <a:pt x="71173" y="107963"/>
                  <a:pt x="72773" y="106363"/>
                  <a:pt x="74745" y="106363"/>
                </a:cubicBezTo>
                <a:lnTo>
                  <a:pt x="139038" y="106363"/>
                </a:lnTo>
                <a:cubicBezTo>
                  <a:pt x="141010" y="106363"/>
                  <a:pt x="142610" y="107963"/>
                  <a:pt x="142610" y="109935"/>
                </a:cubicBezTo>
                <a:lnTo>
                  <a:pt x="142610" y="221377"/>
                </a:lnTo>
                <a:cubicBezTo>
                  <a:pt x="142639" y="222770"/>
                  <a:pt x="141860" y="224049"/>
                  <a:pt x="140610" y="224663"/>
                </a:cubicBezTo>
                <a:cubicBezTo>
                  <a:pt x="128701" y="230764"/>
                  <a:pt x="121208" y="243001"/>
                  <a:pt x="121179" y="256382"/>
                </a:cubicBezTo>
                <a:cubicBezTo>
                  <a:pt x="121179" y="260325"/>
                  <a:pt x="124379" y="263525"/>
                  <a:pt x="128323" y="263525"/>
                </a:cubicBezTo>
                <a:lnTo>
                  <a:pt x="185473" y="263525"/>
                </a:lnTo>
                <a:cubicBezTo>
                  <a:pt x="189416" y="263525"/>
                  <a:pt x="192616" y="260325"/>
                  <a:pt x="192616" y="256382"/>
                </a:cubicBezTo>
                <a:cubicBezTo>
                  <a:pt x="192588" y="243001"/>
                  <a:pt x="185094" y="230764"/>
                  <a:pt x="173185" y="224663"/>
                </a:cubicBezTo>
                <a:cubicBezTo>
                  <a:pt x="171935" y="224049"/>
                  <a:pt x="171157" y="222770"/>
                  <a:pt x="171185" y="221377"/>
                </a:cubicBezTo>
                <a:lnTo>
                  <a:pt x="171185" y="109935"/>
                </a:lnTo>
                <a:cubicBezTo>
                  <a:pt x="171185" y="107963"/>
                  <a:pt x="172785" y="106363"/>
                  <a:pt x="174757" y="106363"/>
                </a:cubicBezTo>
                <a:lnTo>
                  <a:pt x="239051" y="106363"/>
                </a:lnTo>
                <a:cubicBezTo>
                  <a:pt x="241022" y="106363"/>
                  <a:pt x="242623" y="107963"/>
                  <a:pt x="242623" y="109935"/>
                </a:cubicBezTo>
                <a:lnTo>
                  <a:pt x="242623" y="160370"/>
                </a:lnTo>
                <a:cubicBezTo>
                  <a:pt x="242623" y="162341"/>
                  <a:pt x="241022" y="163941"/>
                  <a:pt x="239051" y="163941"/>
                </a:cubicBezTo>
                <a:lnTo>
                  <a:pt x="203904" y="163941"/>
                </a:lnTo>
                <a:cubicBezTo>
                  <a:pt x="202803" y="163906"/>
                  <a:pt x="201746" y="164384"/>
                  <a:pt x="201046" y="165227"/>
                </a:cubicBezTo>
                <a:cubicBezTo>
                  <a:pt x="200260" y="166027"/>
                  <a:pt x="199846" y="167113"/>
                  <a:pt x="199903" y="168228"/>
                </a:cubicBezTo>
                <a:cubicBezTo>
                  <a:pt x="198839" y="199789"/>
                  <a:pt x="223563" y="226242"/>
                  <a:pt x="255124" y="227306"/>
                </a:cubicBezTo>
                <a:cubicBezTo>
                  <a:pt x="286685" y="228371"/>
                  <a:pt x="313139" y="203646"/>
                  <a:pt x="314203" y="172085"/>
                </a:cubicBezTo>
                <a:cubicBezTo>
                  <a:pt x="314475" y="169764"/>
                  <a:pt x="313560" y="167456"/>
                  <a:pt x="311774" y="165942"/>
                </a:cubicBezTo>
              </a:path>
            </a:pathLst>
          </a:custGeom>
          <a:solidFill>
            <a:srgbClr val="484848"/>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32" name="Rounded Rectangle 22">
            <a:extLst>
              <a:ext uri="{FF2B5EF4-FFF2-40B4-BE49-F238E27FC236}">
                <a16:creationId xmlns:a16="http://schemas.microsoft.com/office/drawing/2014/main" id="{40CCD87B-91FB-0B0A-7A06-705C34CE7ABC}"/>
              </a:ext>
            </a:extLst>
          </p:cNvPr>
          <p:cNvSpPr/>
          <p:nvPr/>
        </p:nvSpPr>
        <p:spPr>
          <a:xfrm>
            <a:off x="3536879" y="2137673"/>
            <a:ext cx="488791" cy="585877"/>
          </a:xfrm>
          <a:custGeom>
            <a:avLst/>
            <a:gdLst/>
            <a:ahLst/>
            <a:cxnLst/>
            <a:rect l="0" t="0" r="0" b="0"/>
            <a:pathLst>
              <a:path w="343792" h="342121">
                <a:moveTo>
                  <a:pt x="254460" y="16887"/>
                </a:moveTo>
                <a:cubicBezTo>
                  <a:pt x="249852" y="6615"/>
                  <a:pt x="239644" y="0"/>
                  <a:pt x="228385" y="0"/>
                </a:cubicBezTo>
                <a:cubicBezTo>
                  <a:pt x="217127" y="0"/>
                  <a:pt x="206918" y="6615"/>
                  <a:pt x="202310" y="16887"/>
                </a:cubicBezTo>
                <a:lnTo>
                  <a:pt x="175736" y="87182"/>
                </a:lnTo>
                <a:cubicBezTo>
                  <a:pt x="174757" y="89961"/>
                  <a:pt x="172107" y="91797"/>
                  <a:pt x="169164" y="91754"/>
                </a:cubicBezTo>
                <a:lnTo>
                  <a:pt x="7143" y="91754"/>
                </a:lnTo>
                <a:cubicBezTo>
                  <a:pt x="3200" y="91754"/>
                  <a:pt x="0" y="94954"/>
                  <a:pt x="0" y="98898"/>
                </a:cubicBezTo>
                <a:lnTo>
                  <a:pt x="0" y="156048"/>
                </a:lnTo>
                <a:cubicBezTo>
                  <a:pt x="0" y="159991"/>
                  <a:pt x="3200" y="163191"/>
                  <a:pt x="7143" y="163191"/>
                </a:cubicBezTo>
                <a:lnTo>
                  <a:pt x="164306" y="163191"/>
                </a:lnTo>
                <a:cubicBezTo>
                  <a:pt x="168249" y="163191"/>
                  <a:pt x="171450" y="166392"/>
                  <a:pt x="171450" y="170335"/>
                </a:cubicBezTo>
                <a:lnTo>
                  <a:pt x="171450" y="198910"/>
                </a:lnTo>
                <a:cubicBezTo>
                  <a:pt x="171450" y="206804"/>
                  <a:pt x="177843" y="213198"/>
                  <a:pt x="185737" y="213198"/>
                </a:cubicBezTo>
                <a:lnTo>
                  <a:pt x="271462" y="213198"/>
                </a:lnTo>
                <a:cubicBezTo>
                  <a:pt x="279356" y="213198"/>
                  <a:pt x="285750" y="206804"/>
                  <a:pt x="285750" y="198910"/>
                </a:cubicBezTo>
                <a:lnTo>
                  <a:pt x="285750" y="98898"/>
                </a:lnTo>
                <a:cubicBezTo>
                  <a:pt x="285885" y="98047"/>
                  <a:pt x="285885" y="97176"/>
                  <a:pt x="285750" y="96326"/>
                </a:cubicBezTo>
                <a:lnTo>
                  <a:pt x="254460" y="16887"/>
                </a:lnTo>
                <a:moveTo>
                  <a:pt x="257175" y="241773"/>
                </a:moveTo>
                <a:lnTo>
                  <a:pt x="200025" y="241773"/>
                </a:lnTo>
                <a:cubicBezTo>
                  <a:pt x="192131" y="241773"/>
                  <a:pt x="185737" y="248166"/>
                  <a:pt x="185737" y="256060"/>
                </a:cubicBezTo>
                <a:cubicBezTo>
                  <a:pt x="185737" y="263954"/>
                  <a:pt x="192131" y="270348"/>
                  <a:pt x="200025" y="270348"/>
                </a:cubicBezTo>
                <a:lnTo>
                  <a:pt x="203454" y="270348"/>
                </a:lnTo>
                <a:cubicBezTo>
                  <a:pt x="206940" y="270369"/>
                  <a:pt x="209897" y="272905"/>
                  <a:pt x="210454" y="276348"/>
                </a:cubicBezTo>
                <a:lnTo>
                  <a:pt x="220170" y="334784"/>
                </a:lnTo>
                <a:cubicBezTo>
                  <a:pt x="220720" y="338978"/>
                  <a:pt x="224299" y="342121"/>
                  <a:pt x="228528" y="342121"/>
                </a:cubicBezTo>
                <a:cubicBezTo>
                  <a:pt x="232757" y="342121"/>
                  <a:pt x="236336" y="338978"/>
                  <a:pt x="236886" y="334784"/>
                </a:cubicBezTo>
                <a:lnTo>
                  <a:pt x="246602" y="276348"/>
                </a:lnTo>
                <a:cubicBezTo>
                  <a:pt x="247159" y="272905"/>
                  <a:pt x="250116" y="270369"/>
                  <a:pt x="253603" y="270348"/>
                </a:cubicBezTo>
                <a:lnTo>
                  <a:pt x="257175" y="270348"/>
                </a:lnTo>
                <a:cubicBezTo>
                  <a:pt x="265068" y="270348"/>
                  <a:pt x="271462" y="263954"/>
                  <a:pt x="271462" y="256060"/>
                </a:cubicBezTo>
                <a:cubicBezTo>
                  <a:pt x="271462" y="248166"/>
                  <a:pt x="265068" y="241773"/>
                  <a:pt x="257175" y="241773"/>
                </a:cubicBezTo>
                <a:moveTo>
                  <a:pt x="336756" y="296208"/>
                </a:moveTo>
                <a:lnTo>
                  <a:pt x="304466" y="280920"/>
                </a:lnTo>
                <a:cubicBezTo>
                  <a:pt x="299101" y="278399"/>
                  <a:pt x="292700" y="280699"/>
                  <a:pt x="290179" y="286064"/>
                </a:cubicBezTo>
                <a:cubicBezTo>
                  <a:pt x="287657" y="291429"/>
                  <a:pt x="289957" y="297830"/>
                  <a:pt x="295322" y="300351"/>
                </a:cubicBezTo>
                <a:lnTo>
                  <a:pt x="327612" y="315639"/>
                </a:lnTo>
                <a:cubicBezTo>
                  <a:pt x="329041" y="316325"/>
                  <a:pt x="330605" y="316668"/>
                  <a:pt x="332184" y="316639"/>
                </a:cubicBezTo>
                <a:cubicBezTo>
                  <a:pt x="337220" y="316661"/>
                  <a:pt x="341592" y="313182"/>
                  <a:pt x="342692" y="308267"/>
                </a:cubicBezTo>
                <a:cubicBezTo>
                  <a:pt x="343792" y="303352"/>
                  <a:pt x="341321" y="298330"/>
                  <a:pt x="336756" y="296208"/>
                </a:cubicBezTo>
                <a:moveTo>
                  <a:pt x="297322" y="252917"/>
                </a:moveTo>
                <a:cubicBezTo>
                  <a:pt x="298080" y="253060"/>
                  <a:pt x="298851" y="253060"/>
                  <a:pt x="299608" y="252917"/>
                </a:cubicBezTo>
                <a:lnTo>
                  <a:pt x="334470" y="245344"/>
                </a:lnTo>
                <a:cubicBezTo>
                  <a:pt x="337249" y="244766"/>
                  <a:pt x="339678" y="243087"/>
                  <a:pt x="341214" y="240694"/>
                </a:cubicBezTo>
                <a:cubicBezTo>
                  <a:pt x="342742" y="238308"/>
                  <a:pt x="343250" y="235400"/>
                  <a:pt x="342614" y="232629"/>
                </a:cubicBezTo>
                <a:cubicBezTo>
                  <a:pt x="341328" y="226871"/>
                  <a:pt x="335684" y="223192"/>
                  <a:pt x="329898" y="224342"/>
                </a:cubicBezTo>
                <a:lnTo>
                  <a:pt x="295036" y="232057"/>
                </a:lnTo>
                <a:cubicBezTo>
                  <a:pt x="289771" y="233293"/>
                  <a:pt x="286257" y="238265"/>
                  <a:pt x="286835" y="243637"/>
                </a:cubicBezTo>
                <a:cubicBezTo>
                  <a:pt x="287414" y="249016"/>
                  <a:pt x="291915" y="253117"/>
                  <a:pt x="297322" y="253203"/>
                </a:cubicBezTo>
                <a:moveTo>
                  <a:pt x="149018" y="280920"/>
                </a:moveTo>
                <a:lnTo>
                  <a:pt x="116728" y="296208"/>
                </a:lnTo>
                <a:cubicBezTo>
                  <a:pt x="111406" y="298780"/>
                  <a:pt x="109170" y="305166"/>
                  <a:pt x="111728" y="310495"/>
                </a:cubicBezTo>
                <a:cubicBezTo>
                  <a:pt x="113421" y="314253"/>
                  <a:pt x="117178" y="316668"/>
                  <a:pt x="121300" y="316639"/>
                </a:cubicBezTo>
                <a:cubicBezTo>
                  <a:pt x="122879" y="316668"/>
                  <a:pt x="124444" y="316325"/>
                  <a:pt x="125872" y="315639"/>
                </a:cubicBezTo>
                <a:lnTo>
                  <a:pt x="158162" y="300351"/>
                </a:lnTo>
                <a:cubicBezTo>
                  <a:pt x="163527" y="297830"/>
                  <a:pt x="165827" y="291429"/>
                  <a:pt x="163306" y="286064"/>
                </a:cubicBezTo>
                <a:cubicBezTo>
                  <a:pt x="160784" y="280699"/>
                  <a:pt x="154383" y="278399"/>
                  <a:pt x="149018" y="280920"/>
                </a:cubicBezTo>
                <a:moveTo>
                  <a:pt x="158448" y="231771"/>
                </a:moveTo>
                <a:lnTo>
                  <a:pt x="123586" y="224056"/>
                </a:lnTo>
                <a:cubicBezTo>
                  <a:pt x="117786" y="222792"/>
                  <a:pt x="112064" y="226471"/>
                  <a:pt x="110799" y="232271"/>
                </a:cubicBezTo>
                <a:cubicBezTo>
                  <a:pt x="109542" y="238072"/>
                  <a:pt x="113214" y="243794"/>
                  <a:pt x="119014" y="245059"/>
                </a:cubicBezTo>
                <a:lnTo>
                  <a:pt x="153876" y="252631"/>
                </a:lnTo>
                <a:cubicBezTo>
                  <a:pt x="154633" y="252760"/>
                  <a:pt x="155405" y="252760"/>
                  <a:pt x="156162" y="252631"/>
                </a:cubicBezTo>
                <a:cubicBezTo>
                  <a:pt x="161570" y="252545"/>
                  <a:pt x="166070" y="248445"/>
                  <a:pt x="166649" y="243066"/>
                </a:cubicBezTo>
                <a:cubicBezTo>
                  <a:pt x="167228" y="237693"/>
                  <a:pt x="163713" y="232721"/>
                  <a:pt x="158448" y="231486"/>
                </a:cubicBezTo>
              </a:path>
            </a:pathLst>
          </a:custGeom>
          <a:solidFill>
            <a:srgbClr val="484848"/>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33" name="Rounded Rectangle 23">
            <a:extLst>
              <a:ext uri="{FF2B5EF4-FFF2-40B4-BE49-F238E27FC236}">
                <a16:creationId xmlns:a16="http://schemas.microsoft.com/office/drawing/2014/main" id="{D69193AD-F520-1B7B-2351-E67B245C3AC4}"/>
              </a:ext>
            </a:extLst>
          </p:cNvPr>
          <p:cNvSpPr/>
          <p:nvPr/>
        </p:nvSpPr>
        <p:spPr>
          <a:xfrm>
            <a:off x="5730731" y="2209166"/>
            <a:ext cx="487523" cy="440409"/>
          </a:xfrm>
          <a:custGeom>
            <a:avLst/>
            <a:gdLst/>
            <a:ahLst/>
            <a:cxnLst/>
            <a:rect l="0" t="0" r="0" b="0"/>
            <a:pathLst>
              <a:path w="342900" h="257175">
                <a:moveTo>
                  <a:pt x="335327" y="50863"/>
                </a:moveTo>
                <a:lnTo>
                  <a:pt x="294608" y="8001"/>
                </a:lnTo>
                <a:cubicBezTo>
                  <a:pt x="289750" y="2936"/>
                  <a:pt x="283049" y="50"/>
                  <a:pt x="276034" y="0"/>
                </a:cubicBezTo>
                <a:lnTo>
                  <a:pt x="66865" y="0"/>
                </a:lnTo>
                <a:cubicBezTo>
                  <a:pt x="59757" y="7"/>
                  <a:pt x="52949" y="2893"/>
                  <a:pt x="48006" y="8001"/>
                </a:cubicBezTo>
                <a:lnTo>
                  <a:pt x="7715" y="50863"/>
                </a:lnTo>
                <a:cubicBezTo>
                  <a:pt x="2800" y="55678"/>
                  <a:pt x="21" y="62272"/>
                  <a:pt x="0" y="69151"/>
                </a:cubicBezTo>
                <a:lnTo>
                  <a:pt x="0" y="231028"/>
                </a:lnTo>
                <a:cubicBezTo>
                  <a:pt x="0" y="245466"/>
                  <a:pt x="11708" y="257175"/>
                  <a:pt x="26146" y="257175"/>
                </a:cubicBezTo>
                <a:lnTo>
                  <a:pt x="316753" y="257175"/>
                </a:lnTo>
                <a:cubicBezTo>
                  <a:pt x="331191" y="257175"/>
                  <a:pt x="342900" y="245466"/>
                  <a:pt x="342900" y="231028"/>
                </a:cubicBezTo>
                <a:lnTo>
                  <a:pt x="342900" y="69151"/>
                </a:lnTo>
                <a:cubicBezTo>
                  <a:pt x="342871" y="62300"/>
                  <a:pt x="340149" y="55728"/>
                  <a:pt x="335327" y="50863"/>
                </a:cubicBezTo>
                <a:moveTo>
                  <a:pt x="30575" y="68151"/>
                </a:moveTo>
                <a:lnTo>
                  <a:pt x="65722" y="30860"/>
                </a:lnTo>
                <a:cubicBezTo>
                  <a:pt x="67208" y="29310"/>
                  <a:pt x="69294" y="28474"/>
                  <a:pt x="71437" y="28575"/>
                </a:cubicBezTo>
                <a:lnTo>
                  <a:pt x="150018" y="28575"/>
                </a:lnTo>
                <a:cubicBezTo>
                  <a:pt x="153962" y="28575"/>
                  <a:pt x="157162" y="31775"/>
                  <a:pt x="157162" y="35718"/>
                </a:cubicBezTo>
                <a:lnTo>
                  <a:pt x="157162" y="221456"/>
                </a:lnTo>
                <a:cubicBezTo>
                  <a:pt x="157162" y="225399"/>
                  <a:pt x="153962" y="228600"/>
                  <a:pt x="150018" y="228600"/>
                </a:cubicBezTo>
                <a:lnTo>
                  <a:pt x="35718" y="228600"/>
                </a:lnTo>
                <a:cubicBezTo>
                  <a:pt x="31775" y="228600"/>
                  <a:pt x="28575" y="225399"/>
                  <a:pt x="28575" y="221456"/>
                </a:cubicBezTo>
                <a:lnTo>
                  <a:pt x="28575" y="73009"/>
                </a:lnTo>
                <a:cubicBezTo>
                  <a:pt x="28567" y="71187"/>
                  <a:pt x="29289" y="69444"/>
                  <a:pt x="30575" y="68151"/>
                </a:cubicBezTo>
                <a:moveTo>
                  <a:pt x="307181" y="228600"/>
                </a:moveTo>
                <a:lnTo>
                  <a:pt x="192881" y="228600"/>
                </a:lnTo>
                <a:cubicBezTo>
                  <a:pt x="188937" y="228600"/>
                  <a:pt x="185737" y="225399"/>
                  <a:pt x="185737" y="221456"/>
                </a:cubicBezTo>
                <a:lnTo>
                  <a:pt x="185737" y="35718"/>
                </a:lnTo>
                <a:cubicBezTo>
                  <a:pt x="185737" y="31775"/>
                  <a:pt x="188937" y="28575"/>
                  <a:pt x="192881" y="28575"/>
                </a:cubicBezTo>
                <a:lnTo>
                  <a:pt x="271462" y="28575"/>
                </a:lnTo>
                <a:cubicBezTo>
                  <a:pt x="273462" y="28596"/>
                  <a:pt x="275362" y="29417"/>
                  <a:pt x="276748" y="30860"/>
                </a:cubicBezTo>
                <a:lnTo>
                  <a:pt x="311896" y="68151"/>
                </a:lnTo>
                <a:cubicBezTo>
                  <a:pt x="313182" y="69444"/>
                  <a:pt x="313903" y="71187"/>
                  <a:pt x="313896" y="73009"/>
                </a:cubicBezTo>
                <a:lnTo>
                  <a:pt x="313896" y="221456"/>
                </a:lnTo>
                <a:cubicBezTo>
                  <a:pt x="313903" y="225242"/>
                  <a:pt x="310960" y="228371"/>
                  <a:pt x="307181" y="228600"/>
                </a:cubicBezTo>
              </a:path>
            </a:pathLst>
          </a:custGeom>
          <a:solidFill>
            <a:srgbClr val="484848"/>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34" name="Rounded Rectangle 24">
            <a:extLst>
              <a:ext uri="{FF2B5EF4-FFF2-40B4-BE49-F238E27FC236}">
                <a16:creationId xmlns:a16="http://schemas.microsoft.com/office/drawing/2014/main" id="{F055FDE6-883B-32A5-B144-DCD5C90FA78E}"/>
              </a:ext>
            </a:extLst>
          </p:cNvPr>
          <p:cNvSpPr/>
          <p:nvPr/>
        </p:nvSpPr>
        <p:spPr>
          <a:xfrm>
            <a:off x="7917565" y="2135766"/>
            <a:ext cx="501558" cy="587211"/>
          </a:xfrm>
          <a:custGeom>
            <a:avLst/>
            <a:gdLst/>
            <a:ahLst/>
            <a:cxnLst/>
            <a:rect l="0" t="0" r="0" b="0"/>
            <a:pathLst>
              <a:path w="352772" h="342900">
                <a:moveTo>
                  <a:pt x="126380" y="135874"/>
                </a:moveTo>
                <a:cubicBezTo>
                  <a:pt x="118486" y="135874"/>
                  <a:pt x="112092" y="142267"/>
                  <a:pt x="112092" y="150161"/>
                </a:cubicBezTo>
                <a:lnTo>
                  <a:pt x="112092" y="328612"/>
                </a:lnTo>
                <a:cubicBezTo>
                  <a:pt x="112092" y="336506"/>
                  <a:pt x="118486" y="342900"/>
                  <a:pt x="126380" y="342900"/>
                </a:cubicBezTo>
                <a:cubicBezTo>
                  <a:pt x="134273" y="342900"/>
                  <a:pt x="140667" y="336506"/>
                  <a:pt x="140667" y="328612"/>
                </a:cubicBezTo>
                <a:lnTo>
                  <a:pt x="140667" y="150161"/>
                </a:lnTo>
                <a:cubicBezTo>
                  <a:pt x="140667" y="142267"/>
                  <a:pt x="134273" y="135874"/>
                  <a:pt x="126380" y="135874"/>
                </a:cubicBezTo>
                <a:moveTo>
                  <a:pt x="176386" y="135874"/>
                </a:moveTo>
                <a:cubicBezTo>
                  <a:pt x="168492" y="135874"/>
                  <a:pt x="162098" y="142267"/>
                  <a:pt x="162098" y="150161"/>
                </a:cubicBezTo>
                <a:lnTo>
                  <a:pt x="162098" y="328612"/>
                </a:lnTo>
                <a:cubicBezTo>
                  <a:pt x="162098" y="336506"/>
                  <a:pt x="168492" y="342900"/>
                  <a:pt x="176386" y="342900"/>
                </a:cubicBezTo>
                <a:cubicBezTo>
                  <a:pt x="184280" y="342900"/>
                  <a:pt x="190673" y="336506"/>
                  <a:pt x="190673" y="328612"/>
                </a:cubicBezTo>
                <a:lnTo>
                  <a:pt x="190673" y="150161"/>
                </a:lnTo>
                <a:cubicBezTo>
                  <a:pt x="190673" y="142267"/>
                  <a:pt x="184280" y="135874"/>
                  <a:pt x="176386" y="135874"/>
                </a:cubicBezTo>
                <a:moveTo>
                  <a:pt x="226392" y="135874"/>
                </a:moveTo>
                <a:cubicBezTo>
                  <a:pt x="218498" y="135874"/>
                  <a:pt x="212105" y="142267"/>
                  <a:pt x="212105" y="150161"/>
                </a:cubicBezTo>
                <a:lnTo>
                  <a:pt x="212105" y="328612"/>
                </a:lnTo>
                <a:cubicBezTo>
                  <a:pt x="212105" y="336506"/>
                  <a:pt x="218498" y="342900"/>
                  <a:pt x="226392" y="342900"/>
                </a:cubicBezTo>
                <a:cubicBezTo>
                  <a:pt x="234286" y="342900"/>
                  <a:pt x="240680" y="336506"/>
                  <a:pt x="240680" y="328612"/>
                </a:cubicBezTo>
                <a:lnTo>
                  <a:pt x="240680" y="150161"/>
                </a:lnTo>
                <a:cubicBezTo>
                  <a:pt x="240680" y="142267"/>
                  <a:pt x="234286" y="135874"/>
                  <a:pt x="226392" y="135874"/>
                </a:cubicBezTo>
                <a:moveTo>
                  <a:pt x="283542" y="0"/>
                </a:moveTo>
                <a:lnTo>
                  <a:pt x="69230" y="0"/>
                </a:lnTo>
                <a:cubicBezTo>
                  <a:pt x="41983" y="71"/>
                  <a:pt x="17766" y="17373"/>
                  <a:pt x="8879" y="43133"/>
                </a:cubicBezTo>
                <a:cubicBezTo>
                  <a:pt x="0" y="68887"/>
                  <a:pt x="8386" y="97447"/>
                  <a:pt x="29796" y="114300"/>
                </a:cubicBezTo>
                <a:cubicBezTo>
                  <a:pt x="38804" y="120065"/>
                  <a:pt x="49249" y="123179"/>
                  <a:pt x="59943" y="123301"/>
                </a:cubicBezTo>
                <a:cubicBezTo>
                  <a:pt x="69880" y="124051"/>
                  <a:pt x="79688" y="120679"/>
                  <a:pt x="87068" y="113971"/>
                </a:cubicBezTo>
                <a:cubicBezTo>
                  <a:pt x="94447" y="107270"/>
                  <a:pt x="98740" y="97833"/>
                  <a:pt x="98948" y="87868"/>
                </a:cubicBezTo>
                <a:cubicBezTo>
                  <a:pt x="98819" y="78481"/>
                  <a:pt x="92354" y="70365"/>
                  <a:pt x="83231" y="68151"/>
                </a:cubicBezTo>
                <a:cubicBezTo>
                  <a:pt x="77231" y="66865"/>
                  <a:pt x="72659" y="69722"/>
                  <a:pt x="69801" y="76580"/>
                </a:cubicBezTo>
                <a:cubicBezTo>
                  <a:pt x="67386" y="82060"/>
                  <a:pt x="61000" y="84553"/>
                  <a:pt x="55514" y="82153"/>
                </a:cubicBezTo>
                <a:cubicBezTo>
                  <a:pt x="52856" y="81024"/>
                  <a:pt x="50770" y="78874"/>
                  <a:pt x="49720" y="76180"/>
                </a:cubicBezTo>
                <a:cubicBezTo>
                  <a:pt x="48670" y="73494"/>
                  <a:pt x="48748" y="70494"/>
                  <a:pt x="49941" y="67865"/>
                </a:cubicBezTo>
                <a:cubicBezTo>
                  <a:pt x="55564" y="52499"/>
                  <a:pt x="71673" y="43648"/>
                  <a:pt x="87660" y="47148"/>
                </a:cubicBezTo>
                <a:cubicBezTo>
                  <a:pt x="106706" y="51463"/>
                  <a:pt x="120265" y="68337"/>
                  <a:pt x="120379" y="87868"/>
                </a:cubicBezTo>
                <a:cubicBezTo>
                  <a:pt x="120350" y="93690"/>
                  <a:pt x="119436" y="99469"/>
                  <a:pt x="117664" y="105013"/>
                </a:cubicBezTo>
                <a:cubicBezTo>
                  <a:pt x="117078" y="107241"/>
                  <a:pt x="117671" y="109613"/>
                  <a:pt x="119236" y="111299"/>
                </a:cubicBezTo>
                <a:cubicBezTo>
                  <a:pt x="120536" y="113171"/>
                  <a:pt x="122672" y="114292"/>
                  <a:pt x="124951" y="114300"/>
                </a:cubicBezTo>
                <a:lnTo>
                  <a:pt x="228964" y="114300"/>
                </a:lnTo>
                <a:cubicBezTo>
                  <a:pt x="231243" y="114292"/>
                  <a:pt x="233379" y="113171"/>
                  <a:pt x="234679" y="111299"/>
                </a:cubicBezTo>
                <a:cubicBezTo>
                  <a:pt x="236050" y="109506"/>
                  <a:pt x="236422" y="107141"/>
                  <a:pt x="235679" y="105013"/>
                </a:cubicBezTo>
                <a:cubicBezTo>
                  <a:pt x="233907" y="99469"/>
                  <a:pt x="232993" y="93690"/>
                  <a:pt x="232964" y="87868"/>
                </a:cubicBezTo>
                <a:cubicBezTo>
                  <a:pt x="233014" y="68508"/>
                  <a:pt x="246295" y="51692"/>
                  <a:pt x="265111" y="47148"/>
                </a:cubicBezTo>
                <a:cubicBezTo>
                  <a:pt x="281085" y="43748"/>
                  <a:pt x="297122" y="52649"/>
                  <a:pt x="302687" y="68008"/>
                </a:cubicBezTo>
                <a:cubicBezTo>
                  <a:pt x="303880" y="70637"/>
                  <a:pt x="303959" y="73637"/>
                  <a:pt x="302909" y="76323"/>
                </a:cubicBezTo>
                <a:cubicBezTo>
                  <a:pt x="301859" y="79017"/>
                  <a:pt x="299773" y="81167"/>
                  <a:pt x="297115" y="82296"/>
                </a:cubicBezTo>
                <a:cubicBezTo>
                  <a:pt x="291629" y="84696"/>
                  <a:pt x="285242" y="82203"/>
                  <a:pt x="282828" y="76723"/>
                </a:cubicBezTo>
                <a:cubicBezTo>
                  <a:pt x="279970" y="69865"/>
                  <a:pt x="275398" y="67008"/>
                  <a:pt x="269397" y="68294"/>
                </a:cubicBezTo>
                <a:cubicBezTo>
                  <a:pt x="260275" y="70508"/>
                  <a:pt x="253810" y="78624"/>
                  <a:pt x="253681" y="88010"/>
                </a:cubicBezTo>
                <a:cubicBezTo>
                  <a:pt x="253774" y="98047"/>
                  <a:pt x="258017" y="107606"/>
                  <a:pt x="265411" y="114400"/>
                </a:cubicBezTo>
                <a:cubicBezTo>
                  <a:pt x="272798" y="121193"/>
                  <a:pt x="282678" y="124622"/>
                  <a:pt x="292686" y="123872"/>
                </a:cubicBezTo>
                <a:cubicBezTo>
                  <a:pt x="303487" y="123608"/>
                  <a:pt x="313989" y="120286"/>
                  <a:pt x="322976" y="114300"/>
                </a:cubicBezTo>
                <a:cubicBezTo>
                  <a:pt x="344385" y="97447"/>
                  <a:pt x="352772" y="68887"/>
                  <a:pt x="343892" y="43133"/>
                </a:cubicBezTo>
                <a:cubicBezTo>
                  <a:pt x="335006" y="17373"/>
                  <a:pt x="310788" y="71"/>
                  <a:pt x="283542" y="0"/>
                </a:cubicBezTo>
              </a:path>
            </a:pathLst>
          </a:custGeom>
          <a:solidFill>
            <a:srgbClr val="484848"/>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35" name="Rounded Rectangle 25">
            <a:extLst>
              <a:ext uri="{FF2B5EF4-FFF2-40B4-BE49-F238E27FC236}">
                <a16:creationId xmlns:a16="http://schemas.microsoft.com/office/drawing/2014/main" id="{39737D37-8CF2-5272-349B-6F642FB9C76B}"/>
              </a:ext>
            </a:extLst>
          </p:cNvPr>
          <p:cNvSpPr/>
          <p:nvPr/>
        </p:nvSpPr>
        <p:spPr>
          <a:xfrm>
            <a:off x="10119655" y="2137172"/>
            <a:ext cx="486354" cy="584336"/>
          </a:xfrm>
          <a:custGeom>
            <a:avLst/>
            <a:gdLst/>
            <a:ahLst/>
            <a:cxnLst/>
            <a:rect l="0" t="0" r="0" b="0"/>
            <a:pathLst>
              <a:path w="342078" h="341221">
                <a:moveTo>
                  <a:pt x="172592" y="219205"/>
                </a:moveTo>
                <a:lnTo>
                  <a:pt x="112442" y="279213"/>
                </a:lnTo>
                <a:cubicBezTo>
                  <a:pt x="100298" y="291700"/>
                  <a:pt x="81117" y="294079"/>
                  <a:pt x="66293" y="284928"/>
                </a:cubicBezTo>
                <a:cubicBezTo>
                  <a:pt x="57350" y="278970"/>
                  <a:pt x="51527" y="269340"/>
                  <a:pt x="50392" y="258653"/>
                </a:cubicBezTo>
                <a:cubicBezTo>
                  <a:pt x="49263" y="247973"/>
                  <a:pt x="52942" y="237336"/>
                  <a:pt x="60436" y="229635"/>
                </a:cubicBezTo>
                <a:lnTo>
                  <a:pt x="122015" y="168628"/>
                </a:lnTo>
                <a:cubicBezTo>
                  <a:pt x="126380" y="135324"/>
                  <a:pt x="138095" y="103412"/>
                  <a:pt x="156305" y="75187"/>
                </a:cubicBezTo>
                <a:cubicBezTo>
                  <a:pt x="157062" y="74130"/>
                  <a:pt x="157162" y="72737"/>
                  <a:pt x="156555" y="71587"/>
                </a:cubicBezTo>
                <a:cubicBezTo>
                  <a:pt x="155948" y="70437"/>
                  <a:pt x="154747" y="69730"/>
                  <a:pt x="153447" y="69758"/>
                </a:cubicBezTo>
                <a:lnTo>
                  <a:pt x="21431" y="69758"/>
                </a:lnTo>
                <a:cubicBezTo>
                  <a:pt x="9594" y="69758"/>
                  <a:pt x="0" y="79352"/>
                  <a:pt x="0" y="91189"/>
                </a:cubicBezTo>
                <a:lnTo>
                  <a:pt x="0" y="319789"/>
                </a:lnTo>
                <a:cubicBezTo>
                  <a:pt x="0" y="331627"/>
                  <a:pt x="9594" y="341221"/>
                  <a:pt x="21431" y="341221"/>
                </a:cubicBezTo>
                <a:lnTo>
                  <a:pt x="250031" y="341221"/>
                </a:lnTo>
                <a:cubicBezTo>
                  <a:pt x="261868" y="341221"/>
                  <a:pt x="271462" y="331627"/>
                  <a:pt x="271462" y="319789"/>
                </a:cubicBezTo>
                <a:lnTo>
                  <a:pt x="271462" y="187916"/>
                </a:lnTo>
                <a:cubicBezTo>
                  <a:pt x="271548" y="186594"/>
                  <a:pt x="270862" y="185337"/>
                  <a:pt x="269697" y="184694"/>
                </a:cubicBezTo>
                <a:cubicBezTo>
                  <a:pt x="268540" y="184051"/>
                  <a:pt x="267111" y="184137"/>
                  <a:pt x="266033" y="184915"/>
                </a:cubicBezTo>
                <a:cubicBezTo>
                  <a:pt x="237808" y="203125"/>
                  <a:pt x="205897" y="214841"/>
                  <a:pt x="172592" y="219205"/>
                </a:cubicBezTo>
                <a:moveTo>
                  <a:pt x="333755" y="35"/>
                </a:moveTo>
                <a:cubicBezTo>
                  <a:pt x="302287" y="1214"/>
                  <a:pt x="271491" y="9415"/>
                  <a:pt x="243601" y="24038"/>
                </a:cubicBezTo>
                <a:cubicBezTo>
                  <a:pt x="242394" y="24860"/>
                  <a:pt x="241780" y="26310"/>
                  <a:pt x="242030" y="27753"/>
                </a:cubicBezTo>
                <a:lnTo>
                  <a:pt x="246602" y="62757"/>
                </a:lnTo>
                <a:cubicBezTo>
                  <a:pt x="247052" y="65543"/>
                  <a:pt x="245744" y="68322"/>
                  <a:pt x="243316" y="69758"/>
                </a:cubicBezTo>
                <a:cubicBezTo>
                  <a:pt x="240965" y="71266"/>
                  <a:pt x="237951" y="71266"/>
                  <a:pt x="235600" y="69758"/>
                </a:cubicBezTo>
                <a:lnTo>
                  <a:pt x="208597" y="51756"/>
                </a:lnTo>
                <a:cubicBezTo>
                  <a:pt x="207297" y="50592"/>
                  <a:pt x="205325" y="50592"/>
                  <a:pt x="204025" y="51756"/>
                </a:cubicBezTo>
                <a:lnTo>
                  <a:pt x="184880" y="71758"/>
                </a:lnTo>
                <a:cubicBezTo>
                  <a:pt x="160784" y="102619"/>
                  <a:pt x="145918" y="139674"/>
                  <a:pt x="142017" y="178629"/>
                </a:cubicBezTo>
                <a:lnTo>
                  <a:pt x="75580" y="245352"/>
                </a:lnTo>
                <a:cubicBezTo>
                  <a:pt x="72873" y="248038"/>
                  <a:pt x="71351" y="251688"/>
                  <a:pt x="71351" y="255496"/>
                </a:cubicBezTo>
                <a:cubicBezTo>
                  <a:pt x="71351" y="259303"/>
                  <a:pt x="72873" y="262954"/>
                  <a:pt x="75580" y="265640"/>
                </a:cubicBezTo>
                <a:cubicBezTo>
                  <a:pt x="78266" y="268347"/>
                  <a:pt x="81917" y="269869"/>
                  <a:pt x="85725" y="269869"/>
                </a:cubicBezTo>
                <a:cubicBezTo>
                  <a:pt x="89532" y="269869"/>
                  <a:pt x="93183" y="268347"/>
                  <a:pt x="95869" y="265640"/>
                </a:cubicBezTo>
                <a:lnTo>
                  <a:pt x="162734" y="199203"/>
                </a:lnTo>
                <a:cubicBezTo>
                  <a:pt x="208733" y="195102"/>
                  <a:pt x="251895" y="175214"/>
                  <a:pt x="284892" y="142910"/>
                </a:cubicBezTo>
                <a:cubicBezTo>
                  <a:pt x="320275" y="106541"/>
                  <a:pt x="340678" y="58185"/>
                  <a:pt x="342042" y="7465"/>
                </a:cubicBezTo>
                <a:cubicBezTo>
                  <a:pt x="342078" y="5486"/>
                  <a:pt x="341314" y="3571"/>
                  <a:pt x="339906" y="2171"/>
                </a:cubicBezTo>
                <a:cubicBezTo>
                  <a:pt x="338506" y="764"/>
                  <a:pt x="336592" y="0"/>
                  <a:pt x="334613" y="35"/>
                </a:cubicBezTo>
                <a:lnTo>
                  <a:pt x="333755" y="35"/>
                </a:lnTo>
              </a:path>
            </a:pathLst>
          </a:custGeom>
          <a:solidFill>
            <a:srgbClr val="484848"/>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36" name="TextBox 26">
            <a:extLst>
              <a:ext uri="{FF2B5EF4-FFF2-40B4-BE49-F238E27FC236}">
                <a16:creationId xmlns:a16="http://schemas.microsoft.com/office/drawing/2014/main" id="{0C03C786-43C2-FA73-96CE-417EA8A6B8EE}"/>
              </a:ext>
            </a:extLst>
          </p:cNvPr>
          <p:cNvSpPr txBox="1"/>
          <p:nvPr/>
        </p:nvSpPr>
        <p:spPr>
          <a:xfrm>
            <a:off x="9935000" y="2886050"/>
            <a:ext cx="854401" cy="246221"/>
          </a:xfrm>
          <a:prstGeom prst="rect">
            <a:avLst/>
          </a:prstGeom>
          <a:noFill/>
          <a:ln>
            <a:noFill/>
          </a:ln>
        </p:spPr>
        <p:txBody>
          <a:bodyPr wrap="non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600" b="1" noProof="0">
                <a:solidFill>
                  <a:srgbClr val="285D57"/>
                </a:solidFill>
                <a:latin typeface="Work Sans" pitchFamily="2" charset="77"/>
              </a:rPr>
              <a:t>Norma 5</a:t>
            </a:r>
          </a:p>
        </p:txBody>
      </p:sp>
      <p:sp>
        <p:nvSpPr>
          <p:cNvPr id="37" name="TextBox 27">
            <a:extLst>
              <a:ext uri="{FF2B5EF4-FFF2-40B4-BE49-F238E27FC236}">
                <a16:creationId xmlns:a16="http://schemas.microsoft.com/office/drawing/2014/main" id="{18AD1FA0-33F5-0525-515F-BF57CDD4D3C7}"/>
              </a:ext>
            </a:extLst>
          </p:cNvPr>
          <p:cNvSpPr txBox="1"/>
          <p:nvPr/>
        </p:nvSpPr>
        <p:spPr>
          <a:xfrm>
            <a:off x="7734736" y="2886050"/>
            <a:ext cx="867225" cy="246221"/>
          </a:xfrm>
          <a:prstGeom prst="rect">
            <a:avLst/>
          </a:prstGeom>
          <a:noFill/>
          <a:ln>
            <a:noFill/>
          </a:ln>
        </p:spPr>
        <p:txBody>
          <a:bodyPr wrap="non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600" b="1" noProof="0">
                <a:solidFill>
                  <a:srgbClr val="681C34"/>
                </a:solidFill>
                <a:latin typeface="Work Sans" pitchFamily="2" charset="77"/>
              </a:rPr>
              <a:t>Norma 4</a:t>
            </a:r>
          </a:p>
        </p:txBody>
      </p:sp>
      <p:sp>
        <p:nvSpPr>
          <p:cNvPr id="38" name="TextBox 28">
            <a:extLst>
              <a:ext uri="{FF2B5EF4-FFF2-40B4-BE49-F238E27FC236}">
                <a16:creationId xmlns:a16="http://schemas.microsoft.com/office/drawing/2014/main" id="{D4D59981-EBBE-8C1A-FC41-7E4250D0441C}"/>
              </a:ext>
            </a:extLst>
          </p:cNvPr>
          <p:cNvSpPr txBox="1"/>
          <p:nvPr/>
        </p:nvSpPr>
        <p:spPr>
          <a:xfrm>
            <a:off x="5546494" y="2886050"/>
            <a:ext cx="856005" cy="246221"/>
          </a:xfrm>
          <a:prstGeom prst="rect">
            <a:avLst/>
          </a:prstGeom>
          <a:noFill/>
          <a:ln>
            <a:noFill/>
          </a:ln>
        </p:spPr>
        <p:txBody>
          <a:bodyPr wrap="non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600" b="1" noProof="0">
                <a:solidFill>
                  <a:srgbClr val="01334F"/>
                </a:solidFill>
                <a:latin typeface="Work Sans" pitchFamily="2" charset="77"/>
              </a:rPr>
              <a:t>Norma 3</a:t>
            </a:r>
          </a:p>
        </p:txBody>
      </p:sp>
      <p:sp>
        <p:nvSpPr>
          <p:cNvPr id="39" name="TextBox 29">
            <a:extLst>
              <a:ext uri="{FF2B5EF4-FFF2-40B4-BE49-F238E27FC236}">
                <a16:creationId xmlns:a16="http://schemas.microsoft.com/office/drawing/2014/main" id="{C4263263-B65D-5269-C8FF-F3FACE13C2A5}"/>
              </a:ext>
            </a:extLst>
          </p:cNvPr>
          <p:cNvSpPr txBox="1"/>
          <p:nvPr/>
        </p:nvSpPr>
        <p:spPr>
          <a:xfrm>
            <a:off x="3352641" y="2886050"/>
            <a:ext cx="856005" cy="246221"/>
          </a:xfrm>
          <a:prstGeom prst="rect">
            <a:avLst/>
          </a:prstGeom>
          <a:noFill/>
          <a:ln>
            <a:noFill/>
          </a:ln>
        </p:spPr>
        <p:txBody>
          <a:bodyPr wrap="non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600" b="1" noProof="0">
                <a:solidFill>
                  <a:srgbClr val="FFD700"/>
                </a:solidFill>
                <a:latin typeface="Work Sans" pitchFamily="2" charset="77"/>
              </a:rPr>
              <a:t>Norma 2</a:t>
            </a:r>
          </a:p>
        </p:txBody>
      </p:sp>
      <p:sp>
        <p:nvSpPr>
          <p:cNvPr id="40" name="TextBox 30">
            <a:extLst>
              <a:ext uri="{FF2B5EF4-FFF2-40B4-BE49-F238E27FC236}">
                <a16:creationId xmlns:a16="http://schemas.microsoft.com/office/drawing/2014/main" id="{4774F033-FD0B-3981-B42B-FEF61EADC720}"/>
              </a:ext>
            </a:extLst>
          </p:cNvPr>
          <p:cNvSpPr txBox="1"/>
          <p:nvPr/>
        </p:nvSpPr>
        <p:spPr>
          <a:xfrm>
            <a:off x="1175621" y="2886050"/>
            <a:ext cx="822341" cy="246221"/>
          </a:xfrm>
          <a:prstGeom prst="rect">
            <a:avLst/>
          </a:prstGeom>
          <a:noFill/>
          <a:ln>
            <a:noFill/>
          </a:ln>
        </p:spPr>
        <p:txBody>
          <a:bodyPr wrap="non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600" b="1" noProof="0">
                <a:solidFill>
                  <a:srgbClr val="06A702"/>
                </a:solidFill>
                <a:latin typeface="Work Sans" pitchFamily="2" charset="77"/>
              </a:rPr>
              <a:t>Norma 1</a:t>
            </a:r>
          </a:p>
        </p:txBody>
      </p:sp>
      <p:sp>
        <p:nvSpPr>
          <p:cNvPr id="41" name="TextBox 32">
            <a:extLst>
              <a:ext uri="{FF2B5EF4-FFF2-40B4-BE49-F238E27FC236}">
                <a16:creationId xmlns:a16="http://schemas.microsoft.com/office/drawing/2014/main" id="{A9E190D4-FF76-9E8E-77B1-0A9058739215}"/>
              </a:ext>
            </a:extLst>
          </p:cNvPr>
          <p:cNvSpPr txBox="1"/>
          <p:nvPr/>
        </p:nvSpPr>
        <p:spPr>
          <a:xfrm>
            <a:off x="697989" y="3514052"/>
            <a:ext cx="1777596" cy="553998"/>
          </a:xfrm>
          <a:prstGeom prst="rect">
            <a:avLst/>
          </a:prstGeom>
          <a:noFill/>
          <a:ln>
            <a:noFill/>
          </a:ln>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100" dirty="0">
                <a:solidFill>
                  <a:schemeClr val="bg1"/>
                </a:solidFill>
                <a:latin typeface="Aptos Narrow" panose="020B0004020202020204" pitchFamily="34" charset="0"/>
                <a:ea typeface="Tahoma" panose="020B0604030504040204" pitchFamily="34" charset="0"/>
                <a:cs typeface="Tahoma" panose="020B0604030504040204" pitchFamily="34" charset="0"/>
              </a:rPr>
              <a:t>Ley 2528 del </a:t>
            </a:r>
            <a:r>
              <a:rPr lang="es-CO" sz="1200" dirty="0">
                <a:solidFill>
                  <a:schemeClr val="bg1"/>
                </a:solidFill>
                <a:latin typeface="Aptos Narrow" panose="020B0004020202020204" pitchFamily="34" charset="0"/>
                <a:ea typeface="Tahoma" panose="020B0604030504040204" pitchFamily="34" charset="0"/>
                <a:cs typeface="Tahoma" panose="020B0604030504040204" pitchFamily="34" charset="0"/>
              </a:rPr>
              <a:t>2025.</a:t>
            </a:r>
          </a:p>
          <a:p>
            <a:pPr algn="ctr"/>
            <a:r>
              <a:rPr lang="es-CO" sz="1200" noProof="0" dirty="0">
                <a:solidFill>
                  <a:schemeClr val="bg1"/>
                </a:solidFill>
                <a:latin typeface="Aptos Narrow" panose="020B0004020202020204" pitchFamily="34" charset="0"/>
                <a:ea typeface="Tahoma" panose="020B0604030504040204" pitchFamily="34" charset="0"/>
                <a:cs typeface="Tahoma" panose="020B0604030504040204" pitchFamily="34" charset="0"/>
              </a:rPr>
              <a:t>Prevención</a:t>
            </a:r>
            <a:r>
              <a:rPr lang="es-CO" sz="1200" dirty="0">
                <a:solidFill>
                  <a:schemeClr val="bg1"/>
                </a:solidFill>
                <a:latin typeface="Aptos Narrow" panose="020B0004020202020204" pitchFamily="34" charset="0"/>
                <a:ea typeface="Tahoma" panose="020B0604030504040204" pitchFamily="34" charset="0"/>
                <a:cs typeface="Tahoma" panose="020B0604030504040204" pitchFamily="34" charset="0"/>
              </a:rPr>
              <a:t> de Violencia y Acoso Laboral en el Trabajo.</a:t>
            </a:r>
            <a:endParaRPr lang="es-CO" sz="1100" noProof="0" dirty="0">
              <a:solidFill>
                <a:schemeClr val="bg1"/>
              </a:solidFill>
              <a:latin typeface="Aptos Narrow" panose="020B0004020202020204" pitchFamily="34" charset="0"/>
              <a:ea typeface="Tahoma" panose="020B0604030504040204" pitchFamily="34" charset="0"/>
              <a:cs typeface="Tahoma" panose="020B0604030504040204" pitchFamily="34" charset="0"/>
            </a:endParaRPr>
          </a:p>
        </p:txBody>
      </p:sp>
      <p:sp>
        <p:nvSpPr>
          <p:cNvPr id="43" name="TextBox 34">
            <a:extLst>
              <a:ext uri="{FF2B5EF4-FFF2-40B4-BE49-F238E27FC236}">
                <a16:creationId xmlns:a16="http://schemas.microsoft.com/office/drawing/2014/main" id="{CF6E9E13-96B2-8156-A087-7B6EBFF483AC}"/>
              </a:ext>
            </a:extLst>
          </p:cNvPr>
          <p:cNvSpPr txBox="1"/>
          <p:nvPr/>
        </p:nvSpPr>
        <p:spPr>
          <a:xfrm>
            <a:off x="5316444" y="3510969"/>
            <a:ext cx="1274958" cy="754053"/>
          </a:xfrm>
          <a:prstGeom prst="rect">
            <a:avLst/>
          </a:prstGeom>
          <a:noFill/>
          <a:ln>
            <a:noFill/>
          </a:ln>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100" dirty="0">
                <a:solidFill>
                  <a:srgbClr val="FFFFFF"/>
                </a:solidFill>
                <a:latin typeface="Aptos Narrow" panose="020B0004020202020204" pitchFamily="34" charset="0"/>
                <a:ea typeface="Tahoma" panose="020B0604030504040204" pitchFamily="34" charset="0"/>
                <a:cs typeface="Tahoma" panose="020B0604030504040204" pitchFamily="34" charset="0"/>
              </a:rPr>
              <a:t>Resolución 908 del 2025. Renovación de Licencia  SST</a:t>
            </a:r>
          </a:p>
          <a:p>
            <a:pPr algn="ctr"/>
            <a:endParaRPr lang="es-CO" sz="1600" b="0" noProof="0" dirty="0">
              <a:solidFill>
                <a:srgbClr val="FFFFFF"/>
              </a:solidFill>
              <a:latin typeface="Work Sans" pitchFamily="2" charset="77"/>
            </a:endParaRPr>
          </a:p>
        </p:txBody>
      </p:sp>
      <p:sp>
        <p:nvSpPr>
          <p:cNvPr id="44" name="TextBox 35">
            <a:extLst>
              <a:ext uri="{FF2B5EF4-FFF2-40B4-BE49-F238E27FC236}">
                <a16:creationId xmlns:a16="http://schemas.microsoft.com/office/drawing/2014/main" id="{9D21E5DF-F70B-648C-ECC6-FCC8A13DC52B}"/>
              </a:ext>
            </a:extLst>
          </p:cNvPr>
          <p:cNvSpPr txBox="1"/>
          <p:nvPr/>
        </p:nvSpPr>
        <p:spPr>
          <a:xfrm>
            <a:off x="7292506" y="3479173"/>
            <a:ext cx="1780511" cy="754053"/>
          </a:xfrm>
          <a:prstGeom prst="rect">
            <a:avLst/>
          </a:prstGeom>
          <a:noFill/>
          <a:ln>
            <a:noFill/>
          </a:ln>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100" dirty="0">
                <a:solidFill>
                  <a:srgbClr val="FFFFFF"/>
                </a:solidFill>
                <a:latin typeface="Aptos Narrow" panose="020B0004020202020204" pitchFamily="34" charset="0"/>
                <a:ea typeface="Tahoma" panose="020B0604030504040204" pitchFamily="34" charset="0"/>
                <a:cs typeface="Tahoma" panose="020B0604030504040204" pitchFamily="34" charset="0"/>
              </a:rPr>
              <a:t>Decreto 1465 del 2019. Desfibriladores externo Automático.</a:t>
            </a:r>
          </a:p>
          <a:p>
            <a:pPr algn="ctr"/>
            <a:endParaRPr lang="es-CO" sz="1600" b="0" noProof="0" dirty="0">
              <a:solidFill>
                <a:srgbClr val="FFFFFF"/>
              </a:solidFill>
              <a:latin typeface="Work Sans" pitchFamily="2" charset="77"/>
            </a:endParaRPr>
          </a:p>
        </p:txBody>
      </p:sp>
      <p:sp>
        <p:nvSpPr>
          <p:cNvPr id="45" name="TextBox 36">
            <a:extLst>
              <a:ext uri="{FF2B5EF4-FFF2-40B4-BE49-F238E27FC236}">
                <a16:creationId xmlns:a16="http://schemas.microsoft.com/office/drawing/2014/main" id="{FA74D5FB-18DE-C7B0-95B1-5D05B2DD0DDE}"/>
              </a:ext>
            </a:extLst>
          </p:cNvPr>
          <p:cNvSpPr txBox="1"/>
          <p:nvPr/>
        </p:nvSpPr>
        <p:spPr>
          <a:xfrm>
            <a:off x="9638665" y="3479173"/>
            <a:ext cx="1401868" cy="677108"/>
          </a:xfrm>
          <a:prstGeom prst="rect">
            <a:avLst/>
          </a:prstGeom>
          <a:noFill/>
          <a:ln>
            <a:noFill/>
          </a:ln>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100" dirty="0">
                <a:solidFill>
                  <a:srgbClr val="FFFFFF"/>
                </a:solidFill>
                <a:latin typeface="Aptos Narrow" panose="020B0004020202020204" pitchFamily="34" charset="0"/>
                <a:ea typeface="Tahoma" panose="020B0604030504040204" pitchFamily="34" charset="0"/>
                <a:cs typeface="Tahoma" panose="020B0604030504040204" pitchFamily="34" charset="0"/>
              </a:rPr>
              <a:t>Ley 1823 del 2017 </a:t>
            </a:r>
            <a:r>
              <a:rPr lang="es-ES" sz="1100" dirty="0">
                <a:solidFill>
                  <a:srgbClr val="FFFFFF"/>
                </a:solidFill>
                <a:latin typeface="Aptos Narrow" panose="020B0004020202020204" pitchFamily="34" charset="0"/>
                <a:ea typeface="Tahoma" panose="020B0604030504040204" pitchFamily="34" charset="0"/>
                <a:cs typeface="Tahoma" panose="020B0604030504040204" pitchFamily="34" charset="0"/>
              </a:rPr>
              <a:t>Las Salas Amigas de la Familia Lactante del Entorno Laboral </a:t>
            </a:r>
            <a:r>
              <a:rPr lang="es-CO" sz="1100" dirty="0">
                <a:solidFill>
                  <a:srgbClr val="FFFFFF"/>
                </a:solidFill>
                <a:latin typeface="Aptos Narrow" panose="020B0004020202020204" pitchFamily="34" charset="0"/>
                <a:ea typeface="Tahoma" panose="020B0604030504040204" pitchFamily="34" charset="0"/>
                <a:cs typeface="Tahoma" panose="020B0604030504040204" pitchFamily="34" charset="0"/>
              </a:rPr>
              <a:t>.</a:t>
            </a:r>
          </a:p>
        </p:txBody>
      </p:sp>
      <p:pic>
        <p:nvPicPr>
          <p:cNvPr id="11" name="Imagen 10">
            <a:extLst>
              <a:ext uri="{FF2B5EF4-FFF2-40B4-BE49-F238E27FC236}">
                <a16:creationId xmlns:a16="http://schemas.microsoft.com/office/drawing/2014/main" id="{C11A296C-A304-E67C-7C57-CCA12E7CE9C9}"/>
              </a:ext>
            </a:extLst>
          </p:cNvPr>
          <p:cNvPicPr>
            <a:picLocks noChangeAspect="1"/>
          </p:cNvPicPr>
          <p:nvPr/>
        </p:nvPicPr>
        <p:blipFill rotWithShape="1">
          <a:blip r:embed="rId4"/>
          <a:srcRect r="65688"/>
          <a:stretch/>
        </p:blipFill>
        <p:spPr>
          <a:xfrm>
            <a:off x="6622023" y="104643"/>
            <a:ext cx="811144" cy="667381"/>
          </a:xfrm>
          <a:prstGeom prst="rect">
            <a:avLst/>
          </a:prstGeom>
        </p:spPr>
      </p:pic>
      <p:sp>
        <p:nvSpPr>
          <p:cNvPr id="8" name="CuadroTexto 7">
            <a:extLst>
              <a:ext uri="{FF2B5EF4-FFF2-40B4-BE49-F238E27FC236}">
                <a16:creationId xmlns:a16="http://schemas.microsoft.com/office/drawing/2014/main" id="{7BB6A144-5383-7705-5917-8F2E1A158D07}"/>
              </a:ext>
            </a:extLst>
          </p:cNvPr>
          <p:cNvSpPr txBox="1"/>
          <p:nvPr/>
        </p:nvSpPr>
        <p:spPr>
          <a:xfrm>
            <a:off x="160777" y="4398596"/>
            <a:ext cx="2644818" cy="1785104"/>
          </a:xfrm>
          <a:prstGeom prst="rect">
            <a:avLst/>
          </a:prstGeom>
          <a:noFill/>
        </p:spPr>
        <p:txBody>
          <a:bodyPr wrap="square">
            <a:spAutoFit/>
          </a:bodyPr>
          <a:lstStyle/>
          <a:p>
            <a:pPr algn="just"/>
            <a:r>
              <a:rPr lang="es-ES" sz="1100" dirty="0">
                <a:latin typeface="Aptos Narrow" panose="020B0004020202020204" pitchFamily="34" charset="0"/>
              </a:rPr>
              <a:t>Aprueba el Convenio 190 de la OIT sobre la eliminación de la violencia y el acoso en el mundo del trabajo. El Centro de Formación Minero Ambiental, en articulación con el eje “SENA Mentalmente Saludable”, fortalece las acciones encaminadas a la prevención, atención y eliminación de toda forma de violencia y acoso laboral, garantizando ambientes seguros y respetuosos para toda la comunidad institucional.</a:t>
            </a:r>
            <a:endParaRPr lang="es-CO" sz="1100" dirty="0">
              <a:latin typeface="Aptos Narrow" panose="020B0004020202020204" pitchFamily="34" charset="0"/>
            </a:endParaRPr>
          </a:p>
        </p:txBody>
      </p:sp>
      <p:sp>
        <p:nvSpPr>
          <p:cNvPr id="15" name="CuadroTexto 14">
            <a:extLst>
              <a:ext uri="{FF2B5EF4-FFF2-40B4-BE49-F238E27FC236}">
                <a16:creationId xmlns:a16="http://schemas.microsoft.com/office/drawing/2014/main" id="{D385ADB8-B0D6-0DE7-30A9-E98C3B4E88B5}"/>
              </a:ext>
            </a:extLst>
          </p:cNvPr>
          <p:cNvSpPr txBox="1"/>
          <p:nvPr/>
        </p:nvSpPr>
        <p:spPr>
          <a:xfrm>
            <a:off x="2813027" y="4377556"/>
            <a:ext cx="1845462" cy="1123384"/>
          </a:xfrm>
          <a:prstGeom prst="rect">
            <a:avLst/>
          </a:prstGeom>
          <a:noFill/>
        </p:spPr>
        <p:txBody>
          <a:bodyPr wrap="square">
            <a:spAutoFit/>
          </a:bodyPr>
          <a:lstStyle/>
          <a:p>
            <a:pPr algn="just"/>
            <a:r>
              <a:rPr lang="es-ES" sz="1100" dirty="0">
                <a:latin typeface="Aptos Narrow" panose="020B0004020202020204" pitchFamily="34" charset="0"/>
              </a:rPr>
              <a:t>Actualiza la conformación y el funcionamiento de los Comités de Convivencia Laboral (CCL) y deroga las Resoluciones 652 y 1356 de 2012</a:t>
            </a:r>
            <a:r>
              <a:rPr lang="es-ES" sz="1200" dirty="0">
                <a:latin typeface="Aptos Narrow" panose="020B0004020202020204" pitchFamily="34" charset="0"/>
              </a:rPr>
              <a:t>.</a:t>
            </a:r>
            <a:endParaRPr lang="es-CO" sz="1200" dirty="0">
              <a:latin typeface="Aptos Narrow" panose="020B0004020202020204" pitchFamily="34" charset="0"/>
            </a:endParaRPr>
          </a:p>
        </p:txBody>
      </p:sp>
      <p:sp>
        <p:nvSpPr>
          <p:cNvPr id="16" name="CuadroTexto 15">
            <a:extLst>
              <a:ext uri="{FF2B5EF4-FFF2-40B4-BE49-F238E27FC236}">
                <a16:creationId xmlns:a16="http://schemas.microsoft.com/office/drawing/2014/main" id="{D7D41E81-B671-88A2-D226-AF7C4FD3FDDD}"/>
              </a:ext>
            </a:extLst>
          </p:cNvPr>
          <p:cNvSpPr txBox="1"/>
          <p:nvPr/>
        </p:nvSpPr>
        <p:spPr>
          <a:xfrm>
            <a:off x="4631514" y="4391786"/>
            <a:ext cx="2644818" cy="1954381"/>
          </a:xfrm>
          <a:prstGeom prst="rect">
            <a:avLst/>
          </a:prstGeom>
          <a:noFill/>
        </p:spPr>
        <p:txBody>
          <a:bodyPr wrap="square">
            <a:spAutoFit/>
          </a:bodyPr>
          <a:lstStyle/>
          <a:p>
            <a:pPr algn="just"/>
            <a:r>
              <a:rPr lang="es-ES" sz="1100" dirty="0">
                <a:latin typeface="Aptos Narrow" panose="020B0004020202020204" pitchFamily="34" charset="0"/>
              </a:rPr>
              <a:t>Establece los lineamientos para la expedición, renovación y funcionamiento de las licencias en Seguridad y Salud en el Trabajo (SST), aplicables a los profesionales y a las entidades que prestan servicios en esta área. Esta normativa introduce nuevos requisitos, criterios de validación y procedimientos administrativos que deberán ser cumplidos por todos los solicitantes, entra en vigor a partir del 15 de Sept 2025</a:t>
            </a:r>
            <a:endParaRPr lang="es-CO" sz="1100" dirty="0">
              <a:latin typeface="Aptos Narrow" panose="020B0004020202020204" pitchFamily="34" charset="0"/>
            </a:endParaRPr>
          </a:p>
        </p:txBody>
      </p:sp>
      <p:sp>
        <p:nvSpPr>
          <p:cNvPr id="46" name="CuadroTexto 45">
            <a:extLst>
              <a:ext uri="{FF2B5EF4-FFF2-40B4-BE49-F238E27FC236}">
                <a16:creationId xmlns:a16="http://schemas.microsoft.com/office/drawing/2014/main" id="{40D46E9A-81EB-714F-C1EA-22469F4D34B5}"/>
              </a:ext>
            </a:extLst>
          </p:cNvPr>
          <p:cNvSpPr txBox="1"/>
          <p:nvPr/>
        </p:nvSpPr>
        <p:spPr>
          <a:xfrm>
            <a:off x="7347698" y="4341084"/>
            <a:ext cx="1950091" cy="2292935"/>
          </a:xfrm>
          <a:prstGeom prst="rect">
            <a:avLst/>
          </a:prstGeom>
          <a:noFill/>
        </p:spPr>
        <p:txBody>
          <a:bodyPr wrap="square">
            <a:spAutoFit/>
          </a:bodyPr>
          <a:lstStyle/>
          <a:p>
            <a:pPr algn="just"/>
            <a:r>
              <a:rPr lang="es-ES" sz="1100" dirty="0">
                <a:latin typeface="Aptos Narrow" panose="020B0004020202020204" pitchFamily="34" charset="0"/>
              </a:rPr>
              <a:t>En cumplimiento de esta normativa, el Centro de Formación Minero Ambiental dispone de los respectivos DEA en sus instalaciones; sin embargo, se identifica que actualmente estos equipos requieren procesos de calibración y verificación técnica, necesarios para asegurar su adecuado funcionamiento en caso de una emergencia.</a:t>
            </a:r>
            <a:endParaRPr lang="es-CO" sz="1100" dirty="0">
              <a:latin typeface="Aptos Narrow" panose="020B0004020202020204" pitchFamily="34" charset="0"/>
            </a:endParaRPr>
          </a:p>
        </p:txBody>
      </p:sp>
      <p:sp>
        <p:nvSpPr>
          <p:cNvPr id="47" name="CuadroTexto 46">
            <a:extLst>
              <a:ext uri="{FF2B5EF4-FFF2-40B4-BE49-F238E27FC236}">
                <a16:creationId xmlns:a16="http://schemas.microsoft.com/office/drawing/2014/main" id="{AEF16277-BA92-129E-97A2-83B82F3B97DF}"/>
              </a:ext>
            </a:extLst>
          </p:cNvPr>
          <p:cNvSpPr txBox="1"/>
          <p:nvPr/>
        </p:nvSpPr>
        <p:spPr>
          <a:xfrm>
            <a:off x="9427523" y="4500881"/>
            <a:ext cx="1950090" cy="2123658"/>
          </a:xfrm>
          <a:prstGeom prst="rect">
            <a:avLst/>
          </a:prstGeom>
          <a:noFill/>
        </p:spPr>
        <p:txBody>
          <a:bodyPr wrap="square">
            <a:spAutoFit/>
          </a:bodyPr>
          <a:lstStyle/>
          <a:p>
            <a:pPr algn="just"/>
            <a:r>
              <a:rPr lang="es-ES" sz="1100" dirty="0">
                <a:latin typeface="Aptos Narrow" panose="020B0004020202020204" pitchFamily="34" charset="0"/>
              </a:rPr>
              <a:t>El Centro de Formación Minero Ambiental no cuenta con una Sala Amiga de la Familia Lactante, situación que evidencia la necesidad de avanzar en la adecuación de este espacio para garantizar el cumplimiento de la normativa y brindar mejores condiciones de bienestar para las madres lactantes del centro de formación.</a:t>
            </a:r>
            <a:endParaRPr lang="es-CO" sz="1100" dirty="0">
              <a:latin typeface="Aptos Narrow" panose="020B0004020202020204" pitchFamily="34" charset="0"/>
            </a:endParaRPr>
          </a:p>
        </p:txBody>
      </p:sp>
      <p:sp>
        <p:nvSpPr>
          <p:cNvPr id="4" name="TextBox 32">
            <a:extLst>
              <a:ext uri="{FF2B5EF4-FFF2-40B4-BE49-F238E27FC236}">
                <a16:creationId xmlns:a16="http://schemas.microsoft.com/office/drawing/2014/main" id="{374E6508-12ED-84C2-C5FA-A35DFD16B781}"/>
              </a:ext>
            </a:extLst>
          </p:cNvPr>
          <p:cNvSpPr txBox="1"/>
          <p:nvPr/>
        </p:nvSpPr>
        <p:spPr>
          <a:xfrm>
            <a:off x="2880411" y="3496739"/>
            <a:ext cx="1812931" cy="677108"/>
          </a:xfrm>
          <a:prstGeom prst="rect">
            <a:avLst/>
          </a:prstGeom>
          <a:noFill/>
          <a:ln>
            <a:noFill/>
          </a:ln>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100" noProof="0" dirty="0">
                <a:solidFill>
                  <a:srgbClr val="FFFFFF"/>
                </a:solidFill>
                <a:latin typeface="Aptos Narrow" panose="020B0004020202020204" pitchFamily="34" charset="0"/>
                <a:ea typeface="Tahoma" panose="020B0604030504040204" pitchFamily="34" charset="0"/>
                <a:cs typeface="Tahoma" panose="020B0604030504040204" pitchFamily="34" charset="0"/>
              </a:rPr>
              <a:t>Resolución 36 41 del 2025 Actualización  y Funcionamiento  de los Comité de Convivencia Laboral (CCL)</a:t>
            </a:r>
          </a:p>
        </p:txBody>
      </p:sp>
    </p:spTree>
    <p:extLst>
      <p:ext uri="{BB962C8B-B14F-4D97-AF65-F5344CB8AC3E}">
        <p14:creationId xmlns:p14="http://schemas.microsoft.com/office/powerpoint/2010/main" val="1886711570"/>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C76C49-98DD-6A83-E0E9-DB5FB4E11F7B}"/>
            </a:ext>
          </a:extLst>
        </p:cNvPr>
        <p:cNvGrpSpPr/>
        <p:nvPr/>
      </p:nvGrpSpPr>
      <p:grpSpPr>
        <a:xfrm>
          <a:off x="0" y="0"/>
          <a:ext cx="0" cy="0"/>
          <a:chOff x="0" y="0"/>
          <a:chExt cx="0" cy="0"/>
        </a:xfrm>
      </p:grpSpPr>
      <p:sp>
        <p:nvSpPr>
          <p:cNvPr id="2" name="Marcador de texto 3">
            <a:extLst>
              <a:ext uri="{FF2B5EF4-FFF2-40B4-BE49-F238E27FC236}">
                <a16:creationId xmlns:a16="http://schemas.microsoft.com/office/drawing/2014/main" id="{6442516D-21FF-25B5-17CC-E34731211961}"/>
              </a:ext>
            </a:extLst>
          </p:cNvPr>
          <p:cNvSpPr>
            <a:spLocks noGrp="1"/>
          </p:cNvSpPr>
          <p:nvPr/>
        </p:nvSpPr>
        <p:spPr>
          <a:xfrm>
            <a:off x="0" y="9937"/>
            <a:ext cx="8901468" cy="856791"/>
          </a:xfrm>
          <a:prstGeom prst="rect">
            <a:avLst/>
          </a:prstGeom>
        </p:spPr>
        <p:txBody>
          <a:bodyPr vert="horz" lIns="121920" tIns="60960" rIns="121920" bIns="60960" rtlCol="0" anchor="ctr" anchorCtr="0">
            <a:noAutofit/>
          </a:bodyPr>
          <a:lstStyle>
            <a:lvl1pPr marL="0" indent="0" algn="l" defTabSz="457200" rtl="0" eaLnBrk="1" latinLnBrk="0" hangingPunct="1">
              <a:lnSpc>
                <a:spcPct val="100000"/>
              </a:lnSpc>
              <a:spcBef>
                <a:spcPct val="20000"/>
              </a:spcBef>
              <a:buFont typeface="Arial"/>
              <a:buNone/>
              <a:defRPr sz="1125" b="0" kern="1200">
                <a:solidFill>
                  <a:schemeClr val="tx1"/>
                </a:solidFill>
                <a:latin typeface="Century Gothic" panose="020B0502020202020204" pitchFamily="34" charset="0"/>
                <a:ea typeface="+mn-ea"/>
                <a:cs typeface="+mn-cs"/>
              </a:defRPr>
            </a:lvl1pPr>
            <a:lvl2pPr marL="342900" indent="0" algn="l" defTabSz="457200" rtl="0" eaLnBrk="1" latinLnBrk="0" hangingPunct="1">
              <a:spcBef>
                <a:spcPct val="20000"/>
              </a:spcBef>
              <a:buFont typeface="Arial"/>
              <a:buNone/>
              <a:defRPr sz="1500" b="1" kern="1200">
                <a:solidFill>
                  <a:schemeClr val="tx1"/>
                </a:solidFill>
                <a:latin typeface="+mn-lt"/>
                <a:ea typeface="+mn-ea"/>
                <a:cs typeface="+mn-cs"/>
              </a:defRPr>
            </a:lvl2pPr>
            <a:lvl3pPr marL="685800" indent="0" algn="l" defTabSz="457200" rtl="0" eaLnBrk="1" latinLnBrk="0" hangingPunct="1">
              <a:spcBef>
                <a:spcPct val="20000"/>
              </a:spcBef>
              <a:buFont typeface="Arial"/>
              <a:buNone/>
              <a:defRPr sz="1350" b="1" kern="1200">
                <a:solidFill>
                  <a:schemeClr val="tx1"/>
                </a:solidFill>
                <a:latin typeface="+mn-lt"/>
                <a:ea typeface="+mn-ea"/>
                <a:cs typeface="+mn-cs"/>
              </a:defRPr>
            </a:lvl3pPr>
            <a:lvl4pPr marL="1028700" indent="0" algn="l" defTabSz="457200" rtl="0" eaLnBrk="1" latinLnBrk="0" hangingPunct="1">
              <a:spcBef>
                <a:spcPct val="20000"/>
              </a:spcBef>
              <a:buFont typeface="Arial"/>
              <a:buNone/>
              <a:defRPr sz="1200" b="1" kern="1200">
                <a:solidFill>
                  <a:schemeClr val="tx1"/>
                </a:solidFill>
                <a:latin typeface="+mn-lt"/>
                <a:ea typeface="+mn-ea"/>
                <a:cs typeface="+mn-cs"/>
              </a:defRPr>
            </a:lvl4pPr>
            <a:lvl5pPr marL="1371600" indent="0" algn="l" defTabSz="457200" rtl="0" eaLnBrk="1" latinLnBrk="0" hangingPunct="1">
              <a:spcBef>
                <a:spcPct val="20000"/>
              </a:spcBef>
              <a:buFont typeface="Arial"/>
              <a:buNone/>
              <a:defRPr sz="1200" b="1" kern="1200">
                <a:solidFill>
                  <a:schemeClr val="tx1"/>
                </a:solidFill>
                <a:latin typeface="+mn-lt"/>
                <a:ea typeface="+mn-ea"/>
                <a:cs typeface="+mn-cs"/>
              </a:defRPr>
            </a:lvl5pPr>
            <a:lvl6pPr marL="1714500" indent="0" algn="l" defTabSz="457200" rtl="0" eaLnBrk="1" latinLnBrk="0" hangingPunct="1">
              <a:spcBef>
                <a:spcPct val="20000"/>
              </a:spcBef>
              <a:buFont typeface="Arial"/>
              <a:buNone/>
              <a:defRPr sz="1200" b="1" kern="1200">
                <a:solidFill>
                  <a:schemeClr val="tx1"/>
                </a:solidFill>
                <a:latin typeface="+mn-lt"/>
                <a:ea typeface="+mn-ea"/>
                <a:cs typeface="+mn-cs"/>
              </a:defRPr>
            </a:lvl6pPr>
            <a:lvl7pPr marL="2057400" indent="0" algn="l" defTabSz="457200" rtl="0" eaLnBrk="1" latinLnBrk="0" hangingPunct="1">
              <a:spcBef>
                <a:spcPct val="20000"/>
              </a:spcBef>
              <a:buFont typeface="Arial"/>
              <a:buNone/>
              <a:defRPr sz="1200" b="1" kern="1200">
                <a:solidFill>
                  <a:schemeClr val="tx1"/>
                </a:solidFill>
                <a:latin typeface="+mn-lt"/>
                <a:ea typeface="+mn-ea"/>
                <a:cs typeface="+mn-cs"/>
              </a:defRPr>
            </a:lvl7pPr>
            <a:lvl8pPr marL="2400300" indent="0" algn="l" defTabSz="457200" rtl="0" eaLnBrk="1" latinLnBrk="0" hangingPunct="1">
              <a:spcBef>
                <a:spcPct val="20000"/>
              </a:spcBef>
              <a:buFont typeface="Arial"/>
              <a:buNone/>
              <a:defRPr sz="1200" b="1" kern="1200">
                <a:solidFill>
                  <a:schemeClr val="tx1"/>
                </a:solidFill>
                <a:latin typeface="+mn-lt"/>
                <a:ea typeface="+mn-ea"/>
                <a:cs typeface="+mn-cs"/>
              </a:defRPr>
            </a:lvl8pPr>
            <a:lvl9pPr marL="2743200" indent="0" algn="l" defTabSz="457200" rtl="0" eaLnBrk="1" latinLnBrk="0" hangingPunct="1">
              <a:spcBef>
                <a:spcPct val="20000"/>
              </a:spcBef>
              <a:buFont typeface="Arial"/>
              <a:buNone/>
              <a:defRPr sz="1200" b="1" kern="1200">
                <a:solidFill>
                  <a:schemeClr val="tx1"/>
                </a:solidFill>
                <a:latin typeface="+mn-lt"/>
                <a:ea typeface="+mn-ea"/>
                <a:cs typeface="+mn-cs"/>
              </a:defRPr>
            </a:lvl9pPr>
          </a:lstStyle>
          <a:p>
            <a:r>
              <a:rPr lang="es-CO" sz="3200" b="1" noProof="0" dirty="0">
                <a:solidFill>
                  <a:srgbClr val="00324D"/>
                </a:solidFill>
                <a:latin typeface="Work Sans" pitchFamily="2" charset="77"/>
                <a:cs typeface="Calibri"/>
              </a:rPr>
              <a:t>Cambios en Requisitos Legales</a:t>
            </a:r>
          </a:p>
        </p:txBody>
      </p:sp>
      <p:pic>
        <p:nvPicPr>
          <p:cNvPr id="3" name="Gráfico 2">
            <a:extLst>
              <a:ext uri="{FF2B5EF4-FFF2-40B4-BE49-F238E27FC236}">
                <a16:creationId xmlns:a16="http://schemas.microsoft.com/office/drawing/2014/main" id="{2F16BA57-4FE9-278A-A4E3-0EE725B42012}"/>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flipV="1">
            <a:off x="-184905" y="857514"/>
            <a:ext cx="3065317" cy="45719"/>
          </a:xfrm>
          <a:prstGeom prst="rect">
            <a:avLst/>
          </a:prstGeom>
        </p:spPr>
      </p:pic>
      <p:sp>
        <p:nvSpPr>
          <p:cNvPr id="5" name="Rectángulo 4">
            <a:extLst>
              <a:ext uri="{FF2B5EF4-FFF2-40B4-BE49-F238E27FC236}">
                <a16:creationId xmlns:a16="http://schemas.microsoft.com/office/drawing/2014/main" id="{9275AE4D-BE89-92EB-B67B-42FE4576230F}"/>
              </a:ext>
            </a:extLst>
          </p:cNvPr>
          <p:cNvSpPr/>
          <p:nvPr/>
        </p:nvSpPr>
        <p:spPr>
          <a:xfrm>
            <a:off x="0" y="6823489"/>
            <a:ext cx="12192000" cy="49358"/>
          </a:xfrm>
          <a:prstGeom prst="rect">
            <a:avLst/>
          </a:prstGeom>
          <a:solidFill>
            <a:srgbClr val="38A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noProof="0">
              <a:latin typeface="Work Sans" pitchFamily="2" charset="77"/>
            </a:endParaRPr>
          </a:p>
        </p:txBody>
      </p:sp>
      <p:sp>
        <p:nvSpPr>
          <p:cNvPr id="9" name="Rounded Rectangle 2">
            <a:extLst>
              <a:ext uri="{FF2B5EF4-FFF2-40B4-BE49-F238E27FC236}">
                <a16:creationId xmlns:a16="http://schemas.microsoft.com/office/drawing/2014/main" id="{DFE709FA-336B-9455-7A51-6C98DB575F31}"/>
              </a:ext>
            </a:extLst>
          </p:cNvPr>
          <p:cNvSpPr/>
          <p:nvPr/>
        </p:nvSpPr>
        <p:spPr>
          <a:xfrm>
            <a:off x="2279537" y="2403544"/>
            <a:ext cx="1371600" cy="942975"/>
          </a:xfrm>
          <a:custGeom>
            <a:avLst/>
            <a:gdLst/>
            <a:ahLst/>
            <a:cxnLst/>
            <a:rect l="0" t="0" r="0" b="0"/>
            <a:pathLst>
              <a:path w="1371600" h="942975">
                <a:moveTo>
                  <a:pt x="0" y="171450"/>
                </a:moveTo>
                <a:cubicBezTo>
                  <a:pt x="0" y="76761"/>
                  <a:pt x="76761" y="0"/>
                  <a:pt x="171450" y="0"/>
                </a:cubicBezTo>
                <a:moveTo>
                  <a:pt x="1200150" y="0"/>
                </a:moveTo>
                <a:lnTo>
                  <a:pt x="171450" y="0"/>
                </a:lnTo>
                <a:moveTo>
                  <a:pt x="1371600" y="171450"/>
                </a:moveTo>
                <a:cubicBezTo>
                  <a:pt x="1371600" y="76761"/>
                  <a:pt x="1294838" y="0"/>
                  <a:pt x="1200150" y="0"/>
                </a:cubicBezTo>
                <a:moveTo>
                  <a:pt x="1371600" y="942975"/>
                </a:moveTo>
                <a:lnTo>
                  <a:pt x="1371600" y="171450"/>
                </a:lnTo>
                <a:moveTo>
                  <a:pt x="0" y="942975"/>
                </a:moveTo>
                <a:lnTo>
                  <a:pt x="0" y="171450"/>
                </a:lnTo>
                <a:moveTo>
                  <a:pt x="171450" y="85725"/>
                </a:moveTo>
                <a:cubicBezTo>
                  <a:pt x="124105" y="85724"/>
                  <a:pt x="85725" y="124105"/>
                  <a:pt x="85725" y="171450"/>
                </a:cubicBezTo>
                <a:moveTo>
                  <a:pt x="1200150" y="85725"/>
                </a:moveTo>
                <a:lnTo>
                  <a:pt x="171450" y="85725"/>
                </a:lnTo>
                <a:moveTo>
                  <a:pt x="1200150" y="85725"/>
                </a:moveTo>
                <a:cubicBezTo>
                  <a:pt x="1247494" y="85725"/>
                  <a:pt x="1285875" y="124105"/>
                  <a:pt x="1285875" y="171450"/>
                </a:cubicBezTo>
                <a:moveTo>
                  <a:pt x="1285875" y="771523"/>
                </a:moveTo>
                <a:lnTo>
                  <a:pt x="1285875" y="171450"/>
                </a:lnTo>
                <a:moveTo>
                  <a:pt x="1200150" y="857250"/>
                </a:moveTo>
                <a:cubicBezTo>
                  <a:pt x="1247494" y="857250"/>
                  <a:pt x="1285875" y="818869"/>
                  <a:pt x="1285875" y="771525"/>
                </a:cubicBezTo>
                <a:moveTo>
                  <a:pt x="171450" y="857250"/>
                </a:moveTo>
                <a:lnTo>
                  <a:pt x="600075" y="857250"/>
                </a:lnTo>
                <a:lnTo>
                  <a:pt x="665594" y="922769"/>
                </a:lnTo>
                <a:cubicBezTo>
                  <a:pt x="676753" y="933928"/>
                  <a:pt x="694846" y="933928"/>
                  <a:pt x="706005" y="922769"/>
                </a:cubicBezTo>
                <a:lnTo>
                  <a:pt x="771525" y="857250"/>
                </a:lnTo>
                <a:lnTo>
                  <a:pt x="1200150" y="857250"/>
                </a:lnTo>
                <a:moveTo>
                  <a:pt x="171450" y="857250"/>
                </a:moveTo>
                <a:cubicBezTo>
                  <a:pt x="124105" y="857250"/>
                  <a:pt x="85725" y="818869"/>
                  <a:pt x="85725" y="771525"/>
                </a:cubicBezTo>
                <a:moveTo>
                  <a:pt x="85725" y="771523"/>
                </a:moveTo>
                <a:lnTo>
                  <a:pt x="85725" y="171450"/>
                </a:lnTo>
              </a:path>
            </a:pathLst>
          </a:custGeom>
          <a:noFill/>
          <a:ln w="10715">
            <a:solidFill>
              <a:srgbClr val="FFFFFF"/>
            </a:solid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6" name="Rounded Rectangle 1">
            <a:extLst>
              <a:ext uri="{FF2B5EF4-FFF2-40B4-BE49-F238E27FC236}">
                <a16:creationId xmlns:a16="http://schemas.microsoft.com/office/drawing/2014/main" id="{03E704FA-76DE-1266-6FA8-48CC6074C803}"/>
              </a:ext>
            </a:extLst>
          </p:cNvPr>
          <p:cNvSpPr/>
          <p:nvPr/>
        </p:nvSpPr>
        <p:spPr>
          <a:xfrm>
            <a:off x="611742" y="1842160"/>
            <a:ext cx="1950091" cy="1614831"/>
          </a:xfrm>
          <a:custGeom>
            <a:avLst/>
            <a:gdLst/>
            <a:ahLst/>
            <a:cxnLst/>
            <a:rect l="0" t="0" r="0" b="0"/>
            <a:pathLst>
              <a:path w="1371600" h="942975">
                <a:moveTo>
                  <a:pt x="1200150" y="942975"/>
                </a:moveTo>
                <a:lnTo>
                  <a:pt x="1200150" y="857250"/>
                </a:lnTo>
                <a:lnTo>
                  <a:pt x="771525" y="857250"/>
                </a:lnTo>
                <a:lnTo>
                  <a:pt x="706002" y="922772"/>
                </a:lnTo>
                <a:cubicBezTo>
                  <a:pt x="694843" y="933931"/>
                  <a:pt x="676756" y="933931"/>
                  <a:pt x="665597" y="922772"/>
                </a:cubicBezTo>
                <a:lnTo>
                  <a:pt x="600075" y="857250"/>
                </a:lnTo>
                <a:lnTo>
                  <a:pt x="171450" y="857250"/>
                </a:lnTo>
                <a:cubicBezTo>
                  <a:pt x="124108" y="857250"/>
                  <a:pt x="85725" y="818866"/>
                  <a:pt x="85725" y="771525"/>
                </a:cubicBezTo>
                <a:lnTo>
                  <a:pt x="85725" y="171450"/>
                </a:lnTo>
                <a:cubicBezTo>
                  <a:pt x="85725" y="124108"/>
                  <a:pt x="124108" y="85725"/>
                  <a:pt x="171450" y="85725"/>
                </a:cubicBezTo>
                <a:lnTo>
                  <a:pt x="1200150" y="85725"/>
                </a:lnTo>
                <a:cubicBezTo>
                  <a:pt x="1247491" y="85725"/>
                  <a:pt x="1285875" y="124108"/>
                  <a:pt x="1285875" y="171450"/>
                </a:cubicBezTo>
                <a:lnTo>
                  <a:pt x="1285875" y="771525"/>
                </a:lnTo>
                <a:cubicBezTo>
                  <a:pt x="1285875" y="818866"/>
                  <a:pt x="1247491" y="857250"/>
                  <a:pt x="1200150" y="857250"/>
                </a:cubicBezTo>
                <a:lnTo>
                  <a:pt x="1200150" y="942975"/>
                </a:lnTo>
                <a:lnTo>
                  <a:pt x="1371600" y="942975"/>
                </a:lnTo>
                <a:lnTo>
                  <a:pt x="1371600" y="171450"/>
                </a:lnTo>
                <a:cubicBezTo>
                  <a:pt x="1371600" y="76759"/>
                  <a:pt x="1294840" y="0"/>
                  <a:pt x="1200150" y="0"/>
                </a:cubicBezTo>
                <a:lnTo>
                  <a:pt x="171450" y="0"/>
                </a:lnTo>
                <a:cubicBezTo>
                  <a:pt x="76759" y="0"/>
                  <a:pt x="0" y="76759"/>
                  <a:pt x="0" y="171450"/>
                </a:cubicBezTo>
                <a:lnTo>
                  <a:pt x="0" y="942975"/>
                </a:lnTo>
                <a:lnTo>
                  <a:pt x="1200150" y="942975"/>
                </a:lnTo>
              </a:path>
            </a:pathLst>
          </a:custGeom>
          <a:solidFill>
            <a:srgbClr val="06A702"/>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10" name="Rounded Rectangle 3">
            <a:extLst>
              <a:ext uri="{FF2B5EF4-FFF2-40B4-BE49-F238E27FC236}">
                <a16:creationId xmlns:a16="http://schemas.microsoft.com/office/drawing/2014/main" id="{4295113F-6C9E-897A-E5FC-FF12E6D44879}"/>
              </a:ext>
            </a:extLst>
          </p:cNvPr>
          <p:cNvSpPr/>
          <p:nvPr/>
        </p:nvSpPr>
        <p:spPr>
          <a:xfrm>
            <a:off x="3041095" y="1842160"/>
            <a:ext cx="1950091" cy="1614831"/>
          </a:xfrm>
          <a:custGeom>
            <a:avLst/>
            <a:gdLst/>
            <a:ahLst/>
            <a:cxnLst/>
            <a:rect l="0" t="0" r="0" b="0"/>
            <a:pathLst>
              <a:path w="1371600" h="942975">
                <a:moveTo>
                  <a:pt x="1200150" y="942975"/>
                </a:moveTo>
                <a:lnTo>
                  <a:pt x="1200150" y="857250"/>
                </a:lnTo>
                <a:lnTo>
                  <a:pt x="771525" y="857250"/>
                </a:lnTo>
                <a:lnTo>
                  <a:pt x="706002" y="922772"/>
                </a:lnTo>
                <a:cubicBezTo>
                  <a:pt x="694843" y="933931"/>
                  <a:pt x="676756" y="933931"/>
                  <a:pt x="665597" y="922772"/>
                </a:cubicBezTo>
                <a:lnTo>
                  <a:pt x="600075" y="857250"/>
                </a:lnTo>
                <a:lnTo>
                  <a:pt x="171450" y="857250"/>
                </a:lnTo>
                <a:cubicBezTo>
                  <a:pt x="124108" y="857250"/>
                  <a:pt x="85725" y="818866"/>
                  <a:pt x="85725" y="771525"/>
                </a:cubicBezTo>
                <a:lnTo>
                  <a:pt x="85725" y="171450"/>
                </a:lnTo>
                <a:cubicBezTo>
                  <a:pt x="85725" y="124108"/>
                  <a:pt x="124108" y="85725"/>
                  <a:pt x="171450" y="85725"/>
                </a:cubicBezTo>
                <a:lnTo>
                  <a:pt x="1200150" y="85725"/>
                </a:lnTo>
                <a:cubicBezTo>
                  <a:pt x="1247491" y="85725"/>
                  <a:pt x="1285875" y="124108"/>
                  <a:pt x="1285875" y="171450"/>
                </a:cubicBezTo>
                <a:lnTo>
                  <a:pt x="1285875" y="771525"/>
                </a:lnTo>
                <a:cubicBezTo>
                  <a:pt x="1285875" y="818866"/>
                  <a:pt x="1247491" y="857250"/>
                  <a:pt x="1200150" y="857250"/>
                </a:cubicBezTo>
                <a:lnTo>
                  <a:pt x="1200150" y="942975"/>
                </a:lnTo>
                <a:lnTo>
                  <a:pt x="1371600" y="942975"/>
                </a:lnTo>
                <a:lnTo>
                  <a:pt x="1371600" y="171450"/>
                </a:lnTo>
                <a:cubicBezTo>
                  <a:pt x="1371600" y="76759"/>
                  <a:pt x="1294840" y="0"/>
                  <a:pt x="1200150" y="0"/>
                </a:cubicBezTo>
                <a:lnTo>
                  <a:pt x="171450" y="0"/>
                </a:lnTo>
                <a:cubicBezTo>
                  <a:pt x="76759" y="0"/>
                  <a:pt x="0" y="76759"/>
                  <a:pt x="0" y="171450"/>
                </a:cubicBezTo>
                <a:lnTo>
                  <a:pt x="0" y="942975"/>
                </a:lnTo>
                <a:lnTo>
                  <a:pt x="1200150" y="942975"/>
                </a:lnTo>
              </a:path>
            </a:pathLst>
          </a:custGeom>
          <a:solidFill>
            <a:srgbClr val="FFD700"/>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12" name="Rounded Rectangle 4">
            <a:extLst>
              <a:ext uri="{FF2B5EF4-FFF2-40B4-BE49-F238E27FC236}">
                <a16:creationId xmlns:a16="http://schemas.microsoft.com/office/drawing/2014/main" id="{7A8BBCFD-4053-F88C-C513-CCFF9952A9F5}"/>
              </a:ext>
            </a:extLst>
          </p:cNvPr>
          <p:cNvSpPr/>
          <p:nvPr/>
        </p:nvSpPr>
        <p:spPr>
          <a:xfrm>
            <a:off x="3041095" y="1842160"/>
            <a:ext cx="1950091" cy="1614831"/>
          </a:xfrm>
          <a:custGeom>
            <a:avLst/>
            <a:gdLst/>
            <a:ahLst/>
            <a:cxnLst/>
            <a:rect l="0" t="0" r="0" b="0"/>
            <a:pathLst>
              <a:path w="1371600" h="942975">
                <a:moveTo>
                  <a:pt x="0" y="171450"/>
                </a:moveTo>
                <a:cubicBezTo>
                  <a:pt x="0" y="76761"/>
                  <a:pt x="76761" y="0"/>
                  <a:pt x="171450" y="0"/>
                </a:cubicBezTo>
                <a:moveTo>
                  <a:pt x="1200150" y="0"/>
                </a:moveTo>
                <a:lnTo>
                  <a:pt x="171450" y="0"/>
                </a:lnTo>
                <a:moveTo>
                  <a:pt x="1371600" y="171450"/>
                </a:moveTo>
                <a:cubicBezTo>
                  <a:pt x="1371600" y="76761"/>
                  <a:pt x="1294838" y="0"/>
                  <a:pt x="1200150" y="0"/>
                </a:cubicBezTo>
                <a:moveTo>
                  <a:pt x="1371600" y="942975"/>
                </a:moveTo>
                <a:lnTo>
                  <a:pt x="1371600" y="171450"/>
                </a:lnTo>
                <a:moveTo>
                  <a:pt x="0" y="942975"/>
                </a:moveTo>
                <a:lnTo>
                  <a:pt x="0" y="171450"/>
                </a:lnTo>
                <a:moveTo>
                  <a:pt x="171450" y="85725"/>
                </a:moveTo>
                <a:cubicBezTo>
                  <a:pt x="124105" y="85724"/>
                  <a:pt x="85725" y="124105"/>
                  <a:pt x="85725" y="171450"/>
                </a:cubicBezTo>
                <a:moveTo>
                  <a:pt x="1200150" y="85725"/>
                </a:moveTo>
                <a:lnTo>
                  <a:pt x="171450" y="85725"/>
                </a:lnTo>
                <a:moveTo>
                  <a:pt x="1200150" y="85725"/>
                </a:moveTo>
                <a:cubicBezTo>
                  <a:pt x="1247494" y="85725"/>
                  <a:pt x="1285875" y="124105"/>
                  <a:pt x="1285875" y="171450"/>
                </a:cubicBezTo>
                <a:moveTo>
                  <a:pt x="1285875" y="771523"/>
                </a:moveTo>
                <a:lnTo>
                  <a:pt x="1285875" y="171450"/>
                </a:lnTo>
                <a:moveTo>
                  <a:pt x="1200150" y="857250"/>
                </a:moveTo>
                <a:cubicBezTo>
                  <a:pt x="1247494" y="857250"/>
                  <a:pt x="1285875" y="818869"/>
                  <a:pt x="1285875" y="771525"/>
                </a:cubicBezTo>
                <a:moveTo>
                  <a:pt x="171450" y="857250"/>
                </a:moveTo>
                <a:lnTo>
                  <a:pt x="600075" y="857250"/>
                </a:lnTo>
                <a:lnTo>
                  <a:pt x="665594" y="922769"/>
                </a:lnTo>
                <a:cubicBezTo>
                  <a:pt x="676753" y="933928"/>
                  <a:pt x="694846" y="933928"/>
                  <a:pt x="706005" y="922769"/>
                </a:cubicBezTo>
                <a:lnTo>
                  <a:pt x="771525" y="857250"/>
                </a:lnTo>
                <a:lnTo>
                  <a:pt x="1200150" y="857250"/>
                </a:lnTo>
                <a:moveTo>
                  <a:pt x="171450" y="857250"/>
                </a:moveTo>
                <a:cubicBezTo>
                  <a:pt x="124105" y="857250"/>
                  <a:pt x="85725" y="818869"/>
                  <a:pt x="85725" y="771525"/>
                </a:cubicBezTo>
                <a:moveTo>
                  <a:pt x="85725" y="771523"/>
                </a:moveTo>
                <a:lnTo>
                  <a:pt x="85725" y="171450"/>
                </a:lnTo>
              </a:path>
            </a:pathLst>
          </a:custGeom>
          <a:noFill/>
          <a:ln w="10715">
            <a:solidFill>
              <a:srgbClr val="FFFFFF"/>
            </a:solid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17" name="Rounded Rectangle 7">
            <a:extLst>
              <a:ext uri="{FF2B5EF4-FFF2-40B4-BE49-F238E27FC236}">
                <a16:creationId xmlns:a16="http://schemas.microsoft.com/office/drawing/2014/main" id="{55162E43-3D7D-89E1-30BA-8393BB5012DB}"/>
              </a:ext>
            </a:extLst>
          </p:cNvPr>
          <p:cNvSpPr/>
          <p:nvPr/>
        </p:nvSpPr>
        <p:spPr>
          <a:xfrm>
            <a:off x="7962372" y="1814169"/>
            <a:ext cx="1950091" cy="1614831"/>
          </a:xfrm>
          <a:custGeom>
            <a:avLst/>
            <a:gdLst/>
            <a:ahLst/>
            <a:cxnLst/>
            <a:rect l="0" t="0" r="0" b="0"/>
            <a:pathLst>
              <a:path w="1371600" h="942975">
                <a:moveTo>
                  <a:pt x="1200150" y="942975"/>
                </a:moveTo>
                <a:lnTo>
                  <a:pt x="1200150" y="857250"/>
                </a:lnTo>
                <a:lnTo>
                  <a:pt x="771525" y="857250"/>
                </a:lnTo>
                <a:lnTo>
                  <a:pt x="706002" y="922772"/>
                </a:lnTo>
                <a:cubicBezTo>
                  <a:pt x="694843" y="933931"/>
                  <a:pt x="676756" y="933931"/>
                  <a:pt x="665597" y="922772"/>
                </a:cubicBezTo>
                <a:lnTo>
                  <a:pt x="600075" y="857250"/>
                </a:lnTo>
                <a:lnTo>
                  <a:pt x="171450" y="857250"/>
                </a:lnTo>
                <a:cubicBezTo>
                  <a:pt x="124108" y="857250"/>
                  <a:pt x="85725" y="818866"/>
                  <a:pt x="85725" y="771525"/>
                </a:cubicBezTo>
                <a:lnTo>
                  <a:pt x="85725" y="171450"/>
                </a:lnTo>
                <a:cubicBezTo>
                  <a:pt x="85725" y="124108"/>
                  <a:pt x="124108" y="85725"/>
                  <a:pt x="171450" y="85725"/>
                </a:cubicBezTo>
                <a:lnTo>
                  <a:pt x="1200150" y="85725"/>
                </a:lnTo>
                <a:cubicBezTo>
                  <a:pt x="1247491" y="85725"/>
                  <a:pt x="1285875" y="124108"/>
                  <a:pt x="1285875" y="171450"/>
                </a:cubicBezTo>
                <a:lnTo>
                  <a:pt x="1285875" y="771525"/>
                </a:lnTo>
                <a:cubicBezTo>
                  <a:pt x="1285875" y="818866"/>
                  <a:pt x="1247491" y="857250"/>
                  <a:pt x="1200150" y="857250"/>
                </a:cubicBezTo>
                <a:lnTo>
                  <a:pt x="1200150" y="942975"/>
                </a:lnTo>
                <a:lnTo>
                  <a:pt x="1371600" y="942975"/>
                </a:lnTo>
                <a:lnTo>
                  <a:pt x="1371600" y="171450"/>
                </a:lnTo>
                <a:cubicBezTo>
                  <a:pt x="1371600" y="76759"/>
                  <a:pt x="1294840" y="0"/>
                  <a:pt x="1200150" y="0"/>
                </a:cubicBezTo>
                <a:lnTo>
                  <a:pt x="171450" y="0"/>
                </a:lnTo>
                <a:cubicBezTo>
                  <a:pt x="76759" y="0"/>
                  <a:pt x="0" y="76759"/>
                  <a:pt x="0" y="171450"/>
                </a:cubicBezTo>
                <a:lnTo>
                  <a:pt x="0" y="942975"/>
                </a:lnTo>
                <a:lnTo>
                  <a:pt x="1200150" y="942975"/>
                </a:lnTo>
              </a:path>
            </a:pathLst>
          </a:custGeom>
          <a:solidFill>
            <a:srgbClr val="681C34"/>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18" name="Rounded Rectangle 8">
            <a:extLst>
              <a:ext uri="{FF2B5EF4-FFF2-40B4-BE49-F238E27FC236}">
                <a16:creationId xmlns:a16="http://schemas.microsoft.com/office/drawing/2014/main" id="{626C4E70-5484-8631-089F-D48472DCA7D9}"/>
              </a:ext>
            </a:extLst>
          </p:cNvPr>
          <p:cNvSpPr/>
          <p:nvPr/>
        </p:nvSpPr>
        <p:spPr>
          <a:xfrm>
            <a:off x="7962372" y="1814169"/>
            <a:ext cx="1950091" cy="1614831"/>
          </a:xfrm>
          <a:custGeom>
            <a:avLst/>
            <a:gdLst/>
            <a:ahLst/>
            <a:cxnLst/>
            <a:rect l="0" t="0" r="0" b="0"/>
            <a:pathLst>
              <a:path w="1371600" h="942975">
                <a:moveTo>
                  <a:pt x="0" y="171450"/>
                </a:moveTo>
                <a:cubicBezTo>
                  <a:pt x="0" y="76761"/>
                  <a:pt x="76761" y="0"/>
                  <a:pt x="171450" y="0"/>
                </a:cubicBezTo>
                <a:moveTo>
                  <a:pt x="1200150" y="0"/>
                </a:moveTo>
                <a:lnTo>
                  <a:pt x="171450" y="0"/>
                </a:lnTo>
                <a:moveTo>
                  <a:pt x="1371600" y="171450"/>
                </a:moveTo>
                <a:cubicBezTo>
                  <a:pt x="1371600" y="76761"/>
                  <a:pt x="1294838" y="0"/>
                  <a:pt x="1200150" y="0"/>
                </a:cubicBezTo>
                <a:moveTo>
                  <a:pt x="1371600" y="942975"/>
                </a:moveTo>
                <a:lnTo>
                  <a:pt x="1371600" y="171450"/>
                </a:lnTo>
                <a:moveTo>
                  <a:pt x="0" y="942975"/>
                </a:moveTo>
                <a:lnTo>
                  <a:pt x="0" y="171450"/>
                </a:lnTo>
                <a:moveTo>
                  <a:pt x="171450" y="85725"/>
                </a:moveTo>
                <a:cubicBezTo>
                  <a:pt x="124105" y="85724"/>
                  <a:pt x="85725" y="124105"/>
                  <a:pt x="85725" y="171450"/>
                </a:cubicBezTo>
                <a:moveTo>
                  <a:pt x="1200150" y="85725"/>
                </a:moveTo>
                <a:lnTo>
                  <a:pt x="171450" y="85725"/>
                </a:lnTo>
                <a:moveTo>
                  <a:pt x="1200150" y="85725"/>
                </a:moveTo>
                <a:cubicBezTo>
                  <a:pt x="1247494" y="85725"/>
                  <a:pt x="1285875" y="124105"/>
                  <a:pt x="1285875" y="171450"/>
                </a:cubicBezTo>
                <a:moveTo>
                  <a:pt x="1285875" y="771523"/>
                </a:moveTo>
                <a:lnTo>
                  <a:pt x="1285875" y="171450"/>
                </a:lnTo>
                <a:moveTo>
                  <a:pt x="1200150" y="857250"/>
                </a:moveTo>
                <a:cubicBezTo>
                  <a:pt x="1247494" y="857250"/>
                  <a:pt x="1285875" y="818869"/>
                  <a:pt x="1285875" y="771525"/>
                </a:cubicBezTo>
                <a:moveTo>
                  <a:pt x="171450" y="857250"/>
                </a:moveTo>
                <a:lnTo>
                  <a:pt x="600075" y="857250"/>
                </a:lnTo>
                <a:lnTo>
                  <a:pt x="665594" y="922769"/>
                </a:lnTo>
                <a:cubicBezTo>
                  <a:pt x="676753" y="933928"/>
                  <a:pt x="694846" y="933928"/>
                  <a:pt x="706005" y="922769"/>
                </a:cubicBezTo>
                <a:lnTo>
                  <a:pt x="771525" y="857250"/>
                </a:lnTo>
                <a:lnTo>
                  <a:pt x="1200150" y="857250"/>
                </a:lnTo>
                <a:moveTo>
                  <a:pt x="171450" y="857250"/>
                </a:moveTo>
                <a:cubicBezTo>
                  <a:pt x="124105" y="857250"/>
                  <a:pt x="85725" y="818869"/>
                  <a:pt x="85725" y="771525"/>
                </a:cubicBezTo>
                <a:moveTo>
                  <a:pt x="85725" y="771523"/>
                </a:moveTo>
                <a:lnTo>
                  <a:pt x="85725" y="171450"/>
                </a:lnTo>
              </a:path>
            </a:pathLst>
          </a:custGeom>
          <a:noFill/>
          <a:ln w="10715">
            <a:solidFill>
              <a:srgbClr val="FFFFFF"/>
            </a:solid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21" name="Rounded Rectangle 11">
            <a:extLst>
              <a:ext uri="{FF2B5EF4-FFF2-40B4-BE49-F238E27FC236}">
                <a16:creationId xmlns:a16="http://schemas.microsoft.com/office/drawing/2014/main" id="{C0D4551E-252D-EE6F-26C9-53D529A4C33F}"/>
              </a:ext>
            </a:extLst>
          </p:cNvPr>
          <p:cNvSpPr/>
          <p:nvPr/>
        </p:nvSpPr>
        <p:spPr>
          <a:xfrm>
            <a:off x="611742" y="3456991"/>
            <a:ext cx="1950091" cy="880817"/>
          </a:xfrm>
          <a:custGeom>
            <a:avLst/>
            <a:gdLst/>
            <a:ahLst/>
            <a:cxnLst/>
            <a:rect l="0" t="0" r="0" b="0"/>
            <a:pathLst>
              <a:path w="1371600" h="514350">
                <a:moveTo>
                  <a:pt x="1200150" y="514350"/>
                </a:moveTo>
                <a:lnTo>
                  <a:pt x="171450" y="514350"/>
                </a:lnTo>
                <a:cubicBezTo>
                  <a:pt x="76759" y="514350"/>
                  <a:pt x="0" y="437590"/>
                  <a:pt x="0" y="342900"/>
                </a:cubicBezTo>
                <a:lnTo>
                  <a:pt x="0" y="0"/>
                </a:lnTo>
                <a:lnTo>
                  <a:pt x="1371600" y="0"/>
                </a:lnTo>
                <a:lnTo>
                  <a:pt x="1371600" y="342900"/>
                </a:lnTo>
                <a:cubicBezTo>
                  <a:pt x="1371600" y="437590"/>
                  <a:pt x="1294840" y="514350"/>
                  <a:pt x="1200150" y="514350"/>
                </a:cubicBezTo>
              </a:path>
            </a:pathLst>
          </a:custGeom>
          <a:solidFill>
            <a:srgbClr val="06A702"/>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dirty="0">
              <a:latin typeface="Work Sans" pitchFamily="2" charset="77"/>
            </a:endParaRPr>
          </a:p>
        </p:txBody>
      </p:sp>
      <p:sp>
        <p:nvSpPr>
          <p:cNvPr id="22" name="Rounded Rectangle 12">
            <a:extLst>
              <a:ext uri="{FF2B5EF4-FFF2-40B4-BE49-F238E27FC236}">
                <a16:creationId xmlns:a16="http://schemas.microsoft.com/office/drawing/2014/main" id="{6B94CCC1-61B0-6C13-20AD-0B4C6328B3D9}"/>
              </a:ext>
            </a:extLst>
          </p:cNvPr>
          <p:cNvSpPr/>
          <p:nvPr/>
        </p:nvSpPr>
        <p:spPr>
          <a:xfrm>
            <a:off x="611742" y="3456991"/>
            <a:ext cx="1950091" cy="880817"/>
          </a:xfrm>
          <a:custGeom>
            <a:avLst/>
            <a:gdLst/>
            <a:ahLst/>
            <a:cxnLst/>
            <a:rect l="0" t="0" r="0" b="0"/>
            <a:pathLst>
              <a:path w="1371600" h="514350">
                <a:moveTo>
                  <a:pt x="1371600" y="342900"/>
                </a:moveTo>
                <a:lnTo>
                  <a:pt x="1371600" y="0"/>
                </a:lnTo>
                <a:moveTo>
                  <a:pt x="1200150" y="514350"/>
                </a:moveTo>
                <a:cubicBezTo>
                  <a:pt x="1294838" y="514350"/>
                  <a:pt x="1371600" y="437588"/>
                  <a:pt x="1371600" y="342900"/>
                </a:cubicBezTo>
                <a:moveTo>
                  <a:pt x="171450" y="514350"/>
                </a:moveTo>
                <a:lnTo>
                  <a:pt x="600075" y="514350"/>
                </a:lnTo>
                <a:lnTo>
                  <a:pt x="771525" y="514350"/>
                </a:lnTo>
                <a:lnTo>
                  <a:pt x="1200150" y="514350"/>
                </a:lnTo>
                <a:moveTo>
                  <a:pt x="171450" y="514350"/>
                </a:moveTo>
                <a:cubicBezTo>
                  <a:pt x="76761" y="514350"/>
                  <a:pt x="0" y="437588"/>
                  <a:pt x="0" y="342900"/>
                </a:cubicBezTo>
                <a:moveTo>
                  <a:pt x="0" y="342900"/>
                </a:moveTo>
                <a:lnTo>
                  <a:pt x="0" y="0"/>
                </a:lnTo>
              </a:path>
            </a:pathLst>
          </a:custGeom>
          <a:noFill/>
          <a:ln w="10715">
            <a:solidFill>
              <a:srgbClr val="FFFFFF"/>
            </a:solid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23" name="Rounded Rectangle 13">
            <a:extLst>
              <a:ext uri="{FF2B5EF4-FFF2-40B4-BE49-F238E27FC236}">
                <a16:creationId xmlns:a16="http://schemas.microsoft.com/office/drawing/2014/main" id="{ED6EADFB-DEB3-64BB-B70B-C6606A5A0B5E}"/>
              </a:ext>
            </a:extLst>
          </p:cNvPr>
          <p:cNvSpPr/>
          <p:nvPr/>
        </p:nvSpPr>
        <p:spPr>
          <a:xfrm>
            <a:off x="3041095" y="3456991"/>
            <a:ext cx="1950091" cy="880817"/>
          </a:xfrm>
          <a:custGeom>
            <a:avLst/>
            <a:gdLst/>
            <a:ahLst/>
            <a:cxnLst/>
            <a:rect l="0" t="0" r="0" b="0"/>
            <a:pathLst>
              <a:path w="1371600" h="514350">
                <a:moveTo>
                  <a:pt x="1200150" y="514350"/>
                </a:moveTo>
                <a:lnTo>
                  <a:pt x="171450" y="514350"/>
                </a:lnTo>
                <a:cubicBezTo>
                  <a:pt x="76759" y="514350"/>
                  <a:pt x="0" y="437590"/>
                  <a:pt x="0" y="342900"/>
                </a:cubicBezTo>
                <a:lnTo>
                  <a:pt x="0" y="0"/>
                </a:lnTo>
                <a:lnTo>
                  <a:pt x="1371600" y="0"/>
                </a:lnTo>
                <a:lnTo>
                  <a:pt x="1371600" y="342900"/>
                </a:lnTo>
                <a:cubicBezTo>
                  <a:pt x="1371600" y="437590"/>
                  <a:pt x="1294840" y="514350"/>
                  <a:pt x="1200150" y="514350"/>
                </a:cubicBezTo>
              </a:path>
            </a:pathLst>
          </a:custGeom>
          <a:solidFill>
            <a:srgbClr val="FFD700"/>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dirty="0">
              <a:latin typeface="Work Sans" pitchFamily="2" charset="77"/>
            </a:endParaRPr>
          </a:p>
        </p:txBody>
      </p:sp>
      <p:sp>
        <p:nvSpPr>
          <p:cNvPr id="24" name="Rounded Rectangle 14">
            <a:extLst>
              <a:ext uri="{FF2B5EF4-FFF2-40B4-BE49-F238E27FC236}">
                <a16:creationId xmlns:a16="http://schemas.microsoft.com/office/drawing/2014/main" id="{07DF00F6-E72A-9C55-B6F7-CD4CEAF1111C}"/>
              </a:ext>
            </a:extLst>
          </p:cNvPr>
          <p:cNvSpPr/>
          <p:nvPr/>
        </p:nvSpPr>
        <p:spPr>
          <a:xfrm>
            <a:off x="3041095" y="3456991"/>
            <a:ext cx="1950091" cy="880817"/>
          </a:xfrm>
          <a:custGeom>
            <a:avLst/>
            <a:gdLst/>
            <a:ahLst/>
            <a:cxnLst/>
            <a:rect l="0" t="0" r="0" b="0"/>
            <a:pathLst>
              <a:path w="1371600" h="514350">
                <a:moveTo>
                  <a:pt x="1371600" y="342900"/>
                </a:moveTo>
                <a:lnTo>
                  <a:pt x="1371600" y="0"/>
                </a:lnTo>
                <a:moveTo>
                  <a:pt x="1200150" y="514350"/>
                </a:moveTo>
                <a:cubicBezTo>
                  <a:pt x="1294838" y="514350"/>
                  <a:pt x="1371600" y="437588"/>
                  <a:pt x="1371600" y="342900"/>
                </a:cubicBezTo>
                <a:moveTo>
                  <a:pt x="171450" y="514350"/>
                </a:moveTo>
                <a:lnTo>
                  <a:pt x="600075" y="514350"/>
                </a:lnTo>
                <a:lnTo>
                  <a:pt x="771525" y="514350"/>
                </a:lnTo>
                <a:lnTo>
                  <a:pt x="1200150" y="514350"/>
                </a:lnTo>
                <a:moveTo>
                  <a:pt x="171450" y="514350"/>
                </a:moveTo>
                <a:cubicBezTo>
                  <a:pt x="76761" y="514350"/>
                  <a:pt x="0" y="437588"/>
                  <a:pt x="0" y="342900"/>
                </a:cubicBezTo>
                <a:moveTo>
                  <a:pt x="0" y="342900"/>
                </a:moveTo>
                <a:lnTo>
                  <a:pt x="0" y="0"/>
                </a:lnTo>
              </a:path>
            </a:pathLst>
          </a:custGeom>
          <a:noFill/>
          <a:ln w="10715">
            <a:solidFill>
              <a:srgbClr val="FFFFFF"/>
            </a:solid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27" name="Rounded Rectangle 17">
            <a:extLst>
              <a:ext uri="{FF2B5EF4-FFF2-40B4-BE49-F238E27FC236}">
                <a16:creationId xmlns:a16="http://schemas.microsoft.com/office/drawing/2014/main" id="{F4F742F5-E4D2-657A-8119-29DD120875EB}"/>
              </a:ext>
            </a:extLst>
          </p:cNvPr>
          <p:cNvSpPr/>
          <p:nvPr/>
        </p:nvSpPr>
        <p:spPr>
          <a:xfrm>
            <a:off x="7962372" y="3429995"/>
            <a:ext cx="1950091" cy="880817"/>
          </a:xfrm>
          <a:custGeom>
            <a:avLst/>
            <a:gdLst/>
            <a:ahLst/>
            <a:cxnLst/>
            <a:rect l="0" t="0" r="0" b="0"/>
            <a:pathLst>
              <a:path w="1371600" h="514350">
                <a:moveTo>
                  <a:pt x="1200150" y="514350"/>
                </a:moveTo>
                <a:lnTo>
                  <a:pt x="171450" y="514350"/>
                </a:lnTo>
                <a:cubicBezTo>
                  <a:pt x="76759" y="514350"/>
                  <a:pt x="0" y="437590"/>
                  <a:pt x="0" y="342900"/>
                </a:cubicBezTo>
                <a:lnTo>
                  <a:pt x="0" y="0"/>
                </a:lnTo>
                <a:lnTo>
                  <a:pt x="1371600" y="0"/>
                </a:lnTo>
                <a:lnTo>
                  <a:pt x="1371600" y="342900"/>
                </a:lnTo>
                <a:cubicBezTo>
                  <a:pt x="1371600" y="437590"/>
                  <a:pt x="1294840" y="514350"/>
                  <a:pt x="1200150" y="514350"/>
                </a:cubicBezTo>
              </a:path>
            </a:pathLst>
          </a:custGeom>
          <a:solidFill>
            <a:srgbClr val="681C34"/>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dirty="0">
              <a:latin typeface="Work Sans" pitchFamily="2" charset="77"/>
            </a:endParaRPr>
          </a:p>
        </p:txBody>
      </p:sp>
      <p:sp>
        <p:nvSpPr>
          <p:cNvPr id="31" name="Rounded Rectangle 21">
            <a:extLst>
              <a:ext uri="{FF2B5EF4-FFF2-40B4-BE49-F238E27FC236}">
                <a16:creationId xmlns:a16="http://schemas.microsoft.com/office/drawing/2014/main" id="{CA6CCB6A-E2E7-CD78-4B7E-9DCC68061FB2}"/>
              </a:ext>
            </a:extLst>
          </p:cNvPr>
          <p:cNvSpPr/>
          <p:nvPr/>
        </p:nvSpPr>
        <p:spPr>
          <a:xfrm>
            <a:off x="1363715" y="2154738"/>
            <a:ext cx="447109" cy="549151"/>
          </a:xfrm>
          <a:custGeom>
            <a:avLst/>
            <a:gdLst/>
            <a:ahLst/>
            <a:cxnLst/>
            <a:rect l="0" t="0" r="0" b="0"/>
            <a:pathLst>
              <a:path w="314475" h="320675">
                <a:moveTo>
                  <a:pt x="218620" y="291386"/>
                </a:moveTo>
                <a:cubicBezTo>
                  <a:pt x="216169" y="282992"/>
                  <a:pt x="208504" y="277191"/>
                  <a:pt x="199760" y="277098"/>
                </a:cubicBezTo>
                <a:lnTo>
                  <a:pt x="114035" y="277098"/>
                </a:lnTo>
                <a:cubicBezTo>
                  <a:pt x="105291" y="277191"/>
                  <a:pt x="97626" y="282992"/>
                  <a:pt x="95176" y="291386"/>
                </a:cubicBezTo>
                <a:lnTo>
                  <a:pt x="88603" y="311246"/>
                </a:lnTo>
                <a:cubicBezTo>
                  <a:pt x="87868" y="313417"/>
                  <a:pt x="88225" y="315810"/>
                  <a:pt x="89554" y="317675"/>
                </a:cubicBezTo>
                <a:cubicBezTo>
                  <a:pt x="90882" y="319539"/>
                  <a:pt x="93025" y="320661"/>
                  <a:pt x="95319" y="320675"/>
                </a:cubicBezTo>
                <a:lnTo>
                  <a:pt x="218477" y="320675"/>
                </a:lnTo>
                <a:cubicBezTo>
                  <a:pt x="220770" y="320661"/>
                  <a:pt x="222913" y="319539"/>
                  <a:pt x="224242" y="317675"/>
                </a:cubicBezTo>
                <a:cubicBezTo>
                  <a:pt x="225571" y="315810"/>
                  <a:pt x="225928" y="313417"/>
                  <a:pt x="225192" y="311246"/>
                </a:cubicBezTo>
                <a:lnTo>
                  <a:pt x="218620" y="291386"/>
                </a:lnTo>
                <a:moveTo>
                  <a:pt x="311774" y="165942"/>
                </a:moveTo>
                <a:cubicBezTo>
                  <a:pt x="310417" y="164363"/>
                  <a:pt x="308424" y="163477"/>
                  <a:pt x="306345" y="163513"/>
                </a:cubicBezTo>
                <a:lnTo>
                  <a:pt x="274770" y="163513"/>
                </a:lnTo>
                <a:cubicBezTo>
                  <a:pt x="272955" y="163527"/>
                  <a:pt x="271419" y="162170"/>
                  <a:pt x="271198" y="160370"/>
                </a:cubicBezTo>
                <a:lnTo>
                  <a:pt x="271198" y="109935"/>
                </a:lnTo>
                <a:cubicBezTo>
                  <a:pt x="271198" y="107963"/>
                  <a:pt x="272798" y="106363"/>
                  <a:pt x="274770" y="106363"/>
                </a:cubicBezTo>
                <a:lnTo>
                  <a:pt x="285485" y="106363"/>
                </a:lnTo>
                <a:cubicBezTo>
                  <a:pt x="293379" y="106363"/>
                  <a:pt x="299773" y="99969"/>
                  <a:pt x="299773" y="92075"/>
                </a:cubicBezTo>
                <a:cubicBezTo>
                  <a:pt x="299773" y="84181"/>
                  <a:pt x="293379" y="77788"/>
                  <a:pt x="285485" y="77788"/>
                </a:cubicBezTo>
                <a:lnTo>
                  <a:pt x="174757" y="77788"/>
                </a:lnTo>
                <a:cubicBezTo>
                  <a:pt x="172943" y="77802"/>
                  <a:pt x="171407" y="76445"/>
                  <a:pt x="171185" y="74645"/>
                </a:cubicBezTo>
                <a:lnTo>
                  <a:pt x="171185" y="63500"/>
                </a:lnTo>
                <a:cubicBezTo>
                  <a:pt x="171292" y="62457"/>
                  <a:pt x="171292" y="61400"/>
                  <a:pt x="171185" y="60357"/>
                </a:cubicBezTo>
                <a:cubicBezTo>
                  <a:pt x="170699" y="59414"/>
                  <a:pt x="170699" y="58300"/>
                  <a:pt x="171185" y="57357"/>
                </a:cubicBezTo>
                <a:cubicBezTo>
                  <a:pt x="175357" y="53363"/>
                  <a:pt x="177729" y="47848"/>
                  <a:pt x="177757" y="42069"/>
                </a:cubicBezTo>
                <a:cubicBezTo>
                  <a:pt x="174743" y="28639"/>
                  <a:pt x="169628" y="15766"/>
                  <a:pt x="162613" y="3921"/>
                </a:cubicBezTo>
                <a:cubicBezTo>
                  <a:pt x="161434" y="1521"/>
                  <a:pt x="158998" y="0"/>
                  <a:pt x="156326" y="0"/>
                </a:cubicBezTo>
                <a:cubicBezTo>
                  <a:pt x="153654" y="0"/>
                  <a:pt x="151218" y="1521"/>
                  <a:pt x="150040" y="3921"/>
                </a:cubicBezTo>
                <a:cubicBezTo>
                  <a:pt x="143225" y="15801"/>
                  <a:pt x="138302" y="28675"/>
                  <a:pt x="135466" y="42069"/>
                </a:cubicBezTo>
                <a:cubicBezTo>
                  <a:pt x="135638" y="47934"/>
                  <a:pt x="138224" y="53463"/>
                  <a:pt x="142610" y="57357"/>
                </a:cubicBezTo>
                <a:cubicBezTo>
                  <a:pt x="143096" y="58300"/>
                  <a:pt x="143096" y="59414"/>
                  <a:pt x="142610" y="60357"/>
                </a:cubicBezTo>
                <a:cubicBezTo>
                  <a:pt x="142532" y="61257"/>
                  <a:pt x="142532" y="62172"/>
                  <a:pt x="142610" y="63072"/>
                </a:cubicBezTo>
                <a:lnTo>
                  <a:pt x="142610" y="74645"/>
                </a:lnTo>
                <a:cubicBezTo>
                  <a:pt x="142610" y="76616"/>
                  <a:pt x="141010" y="78216"/>
                  <a:pt x="139038" y="78216"/>
                </a:cubicBezTo>
                <a:lnTo>
                  <a:pt x="28310" y="78216"/>
                </a:lnTo>
                <a:cubicBezTo>
                  <a:pt x="20416" y="78216"/>
                  <a:pt x="14023" y="84610"/>
                  <a:pt x="14023" y="92504"/>
                </a:cubicBezTo>
                <a:cubicBezTo>
                  <a:pt x="14023" y="100398"/>
                  <a:pt x="20416" y="106791"/>
                  <a:pt x="28310" y="106791"/>
                </a:cubicBezTo>
                <a:lnTo>
                  <a:pt x="39026" y="106791"/>
                </a:lnTo>
                <a:cubicBezTo>
                  <a:pt x="40840" y="106777"/>
                  <a:pt x="42376" y="108134"/>
                  <a:pt x="42598" y="109935"/>
                </a:cubicBezTo>
                <a:lnTo>
                  <a:pt x="42598" y="160370"/>
                </a:lnTo>
                <a:cubicBezTo>
                  <a:pt x="42598" y="162341"/>
                  <a:pt x="40997" y="163941"/>
                  <a:pt x="39026" y="163941"/>
                </a:cubicBezTo>
                <a:lnTo>
                  <a:pt x="7450" y="163941"/>
                </a:lnTo>
                <a:cubicBezTo>
                  <a:pt x="5372" y="163906"/>
                  <a:pt x="3378" y="164792"/>
                  <a:pt x="2021" y="166370"/>
                </a:cubicBezTo>
                <a:cubicBezTo>
                  <a:pt x="628" y="167928"/>
                  <a:pt x="0" y="170021"/>
                  <a:pt x="307" y="172085"/>
                </a:cubicBezTo>
                <a:cubicBezTo>
                  <a:pt x="4321" y="200246"/>
                  <a:pt x="28439" y="221170"/>
                  <a:pt x="56885" y="221170"/>
                </a:cubicBezTo>
                <a:cubicBezTo>
                  <a:pt x="85332" y="221170"/>
                  <a:pt x="109449" y="200246"/>
                  <a:pt x="113464" y="172085"/>
                </a:cubicBezTo>
                <a:cubicBezTo>
                  <a:pt x="113771" y="170021"/>
                  <a:pt x="113142" y="167928"/>
                  <a:pt x="111749" y="166370"/>
                </a:cubicBezTo>
                <a:cubicBezTo>
                  <a:pt x="110392" y="164792"/>
                  <a:pt x="108399" y="163906"/>
                  <a:pt x="106320" y="163941"/>
                </a:cubicBezTo>
                <a:lnTo>
                  <a:pt x="74745" y="163941"/>
                </a:lnTo>
                <a:cubicBezTo>
                  <a:pt x="72773" y="163941"/>
                  <a:pt x="71173" y="162341"/>
                  <a:pt x="71173" y="160370"/>
                </a:cubicBezTo>
                <a:lnTo>
                  <a:pt x="71173" y="109935"/>
                </a:lnTo>
                <a:cubicBezTo>
                  <a:pt x="71173" y="107963"/>
                  <a:pt x="72773" y="106363"/>
                  <a:pt x="74745" y="106363"/>
                </a:cubicBezTo>
                <a:lnTo>
                  <a:pt x="139038" y="106363"/>
                </a:lnTo>
                <a:cubicBezTo>
                  <a:pt x="141010" y="106363"/>
                  <a:pt x="142610" y="107963"/>
                  <a:pt x="142610" y="109935"/>
                </a:cubicBezTo>
                <a:lnTo>
                  <a:pt x="142610" y="221377"/>
                </a:lnTo>
                <a:cubicBezTo>
                  <a:pt x="142639" y="222770"/>
                  <a:pt x="141860" y="224049"/>
                  <a:pt x="140610" y="224663"/>
                </a:cubicBezTo>
                <a:cubicBezTo>
                  <a:pt x="128701" y="230764"/>
                  <a:pt x="121208" y="243001"/>
                  <a:pt x="121179" y="256382"/>
                </a:cubicBezTo>
                <a:cubicBezTo>
                  <a:pt x="121179" y="260325"/>
                  <a:pt x="124379" y="263525"/>
                  <a:pt x="128323" y="263525"/>
                </a:cubicBezTo>
                <a:lnTo>
                  <a:pt x="185473" y="263525"/>
                </a:lnTo>
                <a:cubicBezTo>
                  <a:pt x="189416" y="263525"/>
                  <a:pt x="192616" y="260325"/>
                  <a:pt x="192616" y="256382"/>
                </a:cubicBezTo>
                <a:cubicBezTo>
                  <a:pt x="192588" y="243001"/>
                  <a:pt x="185094" y="230764"/>
                  <a:pt x="173185" y="224663"/>
                </a:cubicBezTo>
                <a:cubicBezTo>
                  <a:pt x="171935" y="224049"/>
                  <a:pt x="171157" y="222770"/>
                  <a:pt x="171185" y="221377"/>
                </a:cubicBezTo>
                <a:lnTo>
                  <a:pt x="171185" y="109935"/>
                </a:lnTo>
                <a:cubicBezTo>
                  <a:pt x="171185" y="107963"/>
                  <a:pt x="172785" y="106363"/>
                  <a:pt x="174757" y="106363"/>
                </a:cubicBezTo>
                <a:lnTo>
                  <a:pt x="239051" y="106363"/>
                </a:lnTo>
                <a:cubicBezTo>
                  <a:pt x="241022" y="106363"/>
                  <a:pt x="242623" y="107963"/>
                  <a:pt x="242623" y="109935"/>
                </a:cubicBezTo>
                <a:lnTo>
                  <a:pt x="242623" y="160370"/>
                </a:lnTo>
                <a:cubicBezTo>
                  <a:pt x="242623" y="162341"/>
                  <a:pt x="241022" y="163941"/>
                  <a:pt x="239051" y="163941"/>
                </a:cubicBezTo>
                <a:lnTo>
                  <a:pt x="203904" y="163941"/>
                </a:lnTo>
                <a:cubicBezTo>
                  <a:pt x="202803" y="163906"/>
                  <a:pt x="201746" y="164384"/>
                  <a:pt x="201046" y="165227"/>
                </a:cubicBezTo>
                <a:cubicBezTo>
                  <a:pt x="200260" y="166027"/>
                  <a:pt x="199846" y="167113"/>
                  <a:pt x="199903" y="168228"/>
                </a:cubicBezTo>
                <a:cubicBezTo>
                  <a:pt x="198839" y="199789"/>
                  <a:pt x="223563" y="226242"/>
                  <a:pt x="255124" y="227306"/>
                </a:cubicBezTo>
                <a:cubicBezTo>
                  <a:pt x="286685" y="228371"/>
                  <a:pt x="313139" y="203646"/>
                  <a:pt x="314203" y="172085"/>
                </a:cubicBezTo>
                <a:cubicBezTo>
                  <a:pt x="314475" y="169764"/>
                  <a:pt x="313560" y="167456"/>
                  <a:pt x="311774" y="165942"/>
                </a:cubicBezTo>
              </a:path>
            </a:pathLst>
          </a:custGeom>
          <a:solidFill>
            <a:srgbClr val="484848"/>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32" name="Rounded Rectangle 22">
            <a:extLst>
              <a:ext uri="{FF2B5EF4-FFF2-40B4-BE49-F238E27FC236}">
                <a16:creationId xmlns:a16="http://schemas.microsoft.com/office/drawing/2014/main" id="{40CCD87B-91FB-0B0A-7A06-705C34CE7ABC}"/>
              </a:ext>
            </a:extLst>
          </p:cNvPr>
          <p:cNvSpPr/>
          <p:nvPr/>
        </p:nvSpPr>
        <p:spPr>
          <a:xfrm>
            <a:off x="3772379" y="2137673"/>
            <a:ext cx="488791" cy="585877"/>
          </a:xfrm>
          <a:custGeom>
            <a:avLst/>
            <a:gdLst/>
            <a:ahLst/>
            <a:cxnLst/>
            <a:rect l="0" t="0" r="0" b="0"/>
            <a:pathLst>
              <a:path w="343792" h="342121">
                <a:moveTo>
                  <a:pt x="254460" y="16887"/>
                </a:moveTo>
                <a:cubicBezTo>
                  <a:pt x="249852" y="6615"/>
                  <a:pt x="239644" y="0"/>
                  <a:pt x="228385" y="0"/>
                </a:cubicBezTo>
                <a:cubicBezTo>
                  <a:pt x="217127" y="0"/>
                  <a:pt x="206918" y="6615"/>
                  <a:pt x="202310" y="16887"/>
                </a:cubicBezTo>
                <a:lnTo>
                  <a:pt x="175736" y="87182"/>
                </a:lnTo>
                <a:cubicBezTo>
                  <a:pt x="174757" y="89961"/>
                  <a:pt x="172107" y="91797"/>
                  <a:pt x="169164" y="91754"/>
                </a:cubicBezTo>
                <a:lnTo>
                  <a:pt x="7143" y="91754"/>
                </a:lnTo>
                <a:cubicBezTo>
                  <a:pt x="3200" y="91754"/>
                  <a:pt x="0" y="94954"/>
                  <a:pt x="0" y="98898"/>
                </a:cubicBezTo>
                <a:lnTo>
                  <a:pt x="0" y="156048"/>
                </a:lnTo>
                <a:cubicBezTo>
                  <a:pt x="0" y="159991"/>
                  <a:pt x="3200" y="163191"/>
                  <a:pt x="7143" y="163191"/>
                </a:cubicBezTo>
                <a:lnTo>
                  <a:pt x="164306" y="163191"/>
                </a:lnTo>
                <a:cubicBezTo>
                  <a:pt x="168249" y="163191"/>
                  <a:pt x="171450" y="166392"/>
                  <a:pt x="171450" y="170335"/>
                </a:cubicBezTo>
                <a:lnTo>
                  <a:pt x="171450" y="198910"/>
                </a:lnTo>
                <a:cubicBezTo>
                  <a:pt x="171450" y="206804"/>
                  <a:pt x="177843" y="213198"/>
                  <a:pt x="185737" y="213198"/>
                </a:cubicBezTo>
                <a:lnTo>
                  <a:pt x="271462" y="213198"/>
                </a:lnTo>
                <a:cubicBezTo>
                  <a:pt x="279356" y="213198"/>
                  <a:pt x="285750" y="206804"/>
                  <a:pt x="285750" y="198910"/>
                </a:cubicBezTo>
                <a:lnTo>
                  <a:pt x="285750" y="98898"/>
                </a:lnTo>
                <a:cubicBezTo>
                  <a:pt x="285885" y="98047"/>
                  <a:pt x="285885" y="97176"/>
                  <a:pt x="285750" y="96326"/>
                </a:cubicBezTo>
                <a:lnTo>
                  <a:pt x="254460" y="16887"/>
                </a:lnTo>
                <a:moveTo>
                  <a:pt x="257175" y="241773"/>
                </a:moveTo>
                <a:lnTo>
                  <a:pt x="200025" y="241773"/>
                </a:lnTo>
                <a:cubicBezTo>
                  <a:pt x="192131" y="241773"/>
                  <a:pt x="185737" y="248166"/>
                  <a:pt x="185737" y="256060"/>
                </a:cubicBezTo>
                <a:cubicBezTo>
                  <a:pt x="185737" y="263954"/>
                  <a:pt x="192131" y="270348"/>
                  <a:pt x="200025" y="270348"/>
                </a:cubicBezTo>
                <a:lnTo>
                  <a:pt x="203454" y="270348"/>
                </a:lnTo>
                <a:cubicBezTo>
                  <a:pt x="206940" y="270369"/>
                  <a:pt x="209897" y="272905"/>
                  <a:pt x="210454" y="276348"/>
                </a:cubicBezTo>
                <a:lnTo>
                  <a:pt x="220170" y="334784"/>
                </a:lnTo>
                <a:cubicBezTo>
                  <a:pt x="220720" y="338978"/>
                  <a:pt x="224299" y="342121"/>
                  <a:pt x="228528" y="342121"/>
                </a:cubicBezTo>
                <a:cubicBezTo>
                  <a:pt x="232757" y="342121"/>
                  <a:pt x="236336" y="338978"/>
                  <a:pt x="236886" y="334784"/>
                </a:cubicBezTo>
                <a:lnTo>
                  <a:pt x="246602" y="276348"/>
                </a:lnTo>
                <a:cubicBezTo>
                  <a:pt x="247159" y="272905"/>
                  <a:pt x="250116" y="270369"/>
                  <a:pt x="253603" y="270348"/>
                </a:cubicBezTo>
                <a:lnTo>
                  <a:pt x="257175" y="270348"/>
                </a:lnTo>
                <a:cubicBezTo>
                  <a:pt x="265068" y="270348"/>
                  <a:pt x="271462" y="263954"/>
                  <a:pt x="271462" y="256060"/>
                </a:cubicBezTo>
                <a:cubicBezTo>
                  <a:pt x="271462" y="248166"/>
                  <a:pt x="265068" y="241773"/>
                  <a:pt x="257175" y="241773"/>
                </a:cubicBezTo>
                <a:moveTo>
                  <a:pt x="336756" y="296208"/>
                </a:moveTo>
                <a:lnTo>
                  <a:pt x="304466" y="280920"/>
                </a:lnTo>
                <a:cubicBezTo>
                  <a:pt x="299101" y="278399"/>
                  <a:pt x="292700" y="280699"/>
                  <a:pt x="290179" y="286064"/>
                </a:cubicBezTo>
                <a:cubicBezTo>
                  <a:pt x="287657" y="291429"/>
                  <a:pt x="289957" y="297830"/>
                  <a:pt x="295322" y="300351"/>
                </a:cubicBezTo>
                <a:lnTo>
                  <a:pt x="327612" y="315639"/>
                </a:lnTo>
                <a:cubicBezTo>
                  <a:pt x="329041" y="316325"/>
                  <a:pt x="330605" y="316668"/>
                  <a:pt x="332184" y="316639"/>
                </a:cubicBezTo>
                <a:cubicBezTo>
                  <a:pt x="337220" y="316661"/>
                  <a:pt x="341592" y="313182"/>
                  <a:pt x="342692" y="308267"/>
                </a:cubicBezTo>
                <a:cubicBezTo>
                  <a:pt x="343792" y="303352"/>
                  <a:pt x="341321" y="298330"/>
                  <a:pt x="336756" y="296208"/>
                </a:cubicBezTo>
                <a:moveTo>
                  <a:pt x="297322" y="252917"/>
                </a:moveTo>
                <a:cubicBezTo>
                  <a:pt x="298080" y="253060"/>
                  <a:pt x="298851" y="253060"/>
                  <a:pt x="299608" y="252917"/>
                </a:cubicBezTo>
                <a:lnTo>
                  <a:pt x="334470" y="245344"/>
                </a:lnTo>
                <a:cubicBezTo>
                  <a:pt x="337249" y="244766"/>
                  <a:pt x="339678" y="243087"/>
                  <a:pt x="341214" y="240694"/>
                </a:cubicBezTo>
                <a:cubicBezTo>
                  <a:pt x="342742" y="238308"/>
                  <a:pt x="343250" y="235400"/>
                  <a:pt x="342614" y="232629"/>
                </a:cubicBezTo>
                <a:cubicBezTo>
                  <a:pt x="341328" y="226871"/>
                  <a:pt x="335684" y="223192"/>
                  <a:pt x="329898" y="224342"/>
                </a:cubicBezTo>
                <a:lnTo>
                  <a:pt x="295036" y="232057"/>
                </a:lnTo>
                <a:cubicBezTo>
                  <a:pt x="289771" y="233293"/>
                  <a:pt x="286257" y="238265"/>
                  <a:pt x="286835" y="243637"/>
                </a:cubicBezTo>
                <a:cubicBezTo>
                  <a:pt x="287414" y="249016"/>
                  <a:pt x="291915" y="253117"/>
                  <a:pt x="297322" y="253203"/>
                </a:cubicBezTo>
                <a:moveTo>
                  <a:pt x="149018" y="280920"/>
                </a:moveTo>
                <a:lnTo>
                  <a:pt x="116728" y="296208"/>
                </a:lnTo>
                <a:cubicBezTo>
                  <a:pt x="111406" y="298780"/>
                  <a:pt x="109170" y="305166"/>
                  <a:pt x="111728" y="310495"/>
                </a:cubicBezTo>
                <a:cubicBezTo>
                  <a:pt x="113421" y="314253"/>
                  <a:pt x="117178" y="316668"/>
                  <a:pt x="121300" y="316639"/>
                </a:cubicBezTo>
                <a:cubicBezTo>
                  <a:pt x="122879" y="316668"/>
                  <a:pt x="124444" y="316325"/>
                  <a:pt x="125872" y="315639"/>
                </a:cubicBezTo>
                <a:lnTo>
                  <a:pt x="158162" y="300351"/>
                </a:lnTo>
                <a:cubicBezTo>
                  <a:pt x="163527" y="297830"/>
                  <a:pt x="165827" y="291429"/>
                  <a:pt x="163306" y="286064"/>
                </a:cubicBezTo>
                <a:cubicBezTo>
                  <a:pt x="160784" y="280699"/>
                  <a:pt x="154383" y="278399"/>
                  <a:pt x="149018" y="280920"/>
                </a:cubicBezTo>
                <a:moveTo>
                  <a:pt x="158448" y="231771"/>
                </a:moveTo>
                <a:lnTo>
                  <a:pt x="123586" y="224056"/>
                </a:lnTo>
                <a:cubicBezTo>
                  <a:pt x="117786" y="222792"/>
                  <a:pt x="112064" y="226471"/>
                  <a:pt x="110799" y="232271"/>
                </a:cubicBezTo>
                <a:cubicBezTo>
                  <a:pt x="109542" y="238072"/>
                  <a:pt x="113214" y="243794"/>
                  <a:pt x="119014" y="245059"/>
                </a:cubicBezTo>
                <a:lnTo>
                  <a:pt x="153876" y="252631"/>
                </a:lnTo>
                <a:cubicBezTo>
                  <a:pt x="154633" y="252760"/>
                  <a:pt x="155405" y="252760"/>
                  <a:pt x="156162" y="252631"/>
                </a:cubicBezTo>
                <a:cubicBezTo>
                  <a:pt x="161570" y="252545"/>
                  <a:pt x="166070" y="248445"/>
                  <a:pt x="166649" y="243066"/>
                </a:cubicBezTo>
                <a:cubicBezTo>
                  <a:pt x="167228" y="237693"/>
                  <a:pt x="163713" y="232721"/>
                  <a:pt x="158448" y="231486"/>
                </a:cubicBezTo>
              </a:path>
            </a:pathLst>
          </a:custGeom>
          <a:solidFill>
            <a:srgbClr val="484848"/>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34" name="Rounded Rectangle 24">
            <a:extLst>
              <a:ext uri="{FF2B5EF4-FFF2-40B4-BE49-F238E27FC236}">
                <a16:creationId xmlns:a16="http://schemas.microsoft.com/office/drawing/2014/main" id="{F055FDE6-883B-32A5-B144-DCD5C90FA78E}"/>
              </a:ext>
            </a:extLst>
          </p:cNvPr>
          <p:cNvSpPr/>
          <p:nvPr/>
        </p:nvSpPr>
        <p:spPr>
          <a:xfrm>
            <a:off x="8686637" y="2107775"/>
            <a:ext cx="501558" cy="587211"/>
          </a:xfrm>
          <a:custGeom>
            <a:avLst/>
            <a:gdLst/>
            <a:ahLst/>
            <a:cxnLst/>
            <a:rect l="0" t="0" r="0" b="0"/>
            <a:pathLst>
              <a:path w="352772" h="342900">
                <a:moveTo>
                  <a:pt x="126380" y="135874"/>
                </a:moveTo>
                <a:cubicBezTo>
                  <a:pt x="118486" y="135874"/>
                  <a:pt x="112092" y="142267"/>
                  <a:pt x="112092" y="150161"/>
                </a:cubicBezTo>
                <a:lnTo>
                  <a:pt x="112092" y="328612"/>
                </a:lnTo>
                <a:cubicBezTo>
                  <a:pt x="112092" y="336506"/>
                  <a:pt x="118486" y="342900"/>
                  <a:pt x="126380" y="342900"/>
                </a:cubicBezTo>
                <a:cubicBezTo>
                  <a:pt x="134273" y="342900"/>
                  <a:pt x="140667" y="336506"/>
                  <a:pt x="140667" y="328612"/>
                </a:cubicBezTo>
                <a:lnTo>
                  <a:pt x="140667" y="150161"/>
                </a:lnTo>
                <a:cubicBezTo>
                  <a:pt x="140667" y="142267"/>
                  <a:pt x="134273" y="135874"/>
                  <a:pt x="126380" y="135874"/>
                </a:cubicBezTo>
                <a:moveTo>
                  <a:pt x="176386" y="135874"/>
                </a:moveTo>
                <a:cubicBezTo>
                  <a:pt x="168492" y="135874"/>
                  <a:pt x="162098" y="142267"/>
                  <a:pt x="162098" y="150161"/>
                </a:cubicBezTo>
                <a:lnTo>
                  <a:pt x="162098" y="328612"/>
                </a:lnTo>
                <a:cubicBezTo>
                  <a:pt x="162098" y="336506"/>
                  <a:pt x="168492" y="342900"/>
                  <a:pt x="176386" y="342900"/>
                </a:cubicBezTo>
                <a:cubicBezTo>
                  <a:pt x="184280" y="342900"/>
                  <a:pt x="190673" y="336506"/>
                  <a:pt x="190673" y="328612"/>
                </a:cubicBezTo>
                <a:lnTo>
                  <a:pt x="190673" y="150161"/>
                </a:lnTo>
                <a:cubicBezTo>
                  <a:pt x="190673" y="142267"/>
                  <a:pt x="184280" y="135874"/>
                  <a:pt x="176386" y="135874"/>
                </a:cubicBezTo>
                <a:moveTo>
                  <a:pt x="226392" y="135874"/>
                </a:moveTo>
                <a:cubicBezTo>
                  <a:pt x="218498" y="135874"/>
                  <a:pt x="212105" y="142267"/>
                  <a:pt x="212105" y="150161"/>
                </a:cubicBezTo>
                <a:lnTo>
                  <a:pt x="212105" y="328612"/>
                </a:lnTo>
                <a:cubicBezTo>
                  <a:pt x="212105" y="336506"/>
                  <a:pt x="218498" y="342900"/>
                  <a:pt x="226392" y="342900"/>
                </a:cubicBezTo>
                <a:cubicBezTo>
                  <a:pt x="234286" y="342900"/>
                  <a:pt x="240680" y="336506"/>
                  <a:pt x="240680" y="328612"/>
                </a:cubicBezTo>
                <a:lnTo>
                  <a:pt x="240680" y="150161"/>
                </a:lnTo>
                <a:cubicBezTo>
                  <a:pt x="240680" y="142267"/>
                  <a:pt x="234286" y="135874"/>
                  <a:pt x="226392" y="135874"/>
                </a:cubicBezTo>
                <a:moveTo>
                  <a:pt x="283542" y="0"/>
                </a:moveTo>
                <a:lnTo>
                  <a:pt x="69230" y="0"/>
                </a:lnTo>
                <a:cubicBezTo>
                  <a:pt x="41983" y="71"/>
                  <a:pt x="17766" y="17373"/>
                  <a:pt x="8879" y="43133"/>
                </a:cubicBezTo>
                <a:cubicBezTo>
                  <a:pt x="0" y="68887"/>
                  <a:pt x="8386" y="97447"/>
                  <a:pt x="29796" y="114300"/>
                </a:cubicBezTo>
                <a:cubicBezTo>
                  <a:pt x="38804" y="120065"/>
                  <a:pt x="49249" y="123179"/>
                  <a:pt x="59943" y="123301"/>
                </a:cubicBezTo>
                <a:cubicBezTo>
                  <a:pt x="69880" y="124051"/>
                  <a:pt x="79688" y="120679"/>
                  <a:pt x="87068" y="113971"/>
                </a:cubicBezTo>
                <a:cubicBezTo>
                  <a:pt x="94447" y="107270"/>
                  <a:pt x="98740" y="97833"/>
                  <a:pt x="98948" y="87868"/>
                </a:cubicBezTo>
                <a:cubicBezTo>
                  <a:pt x="98819" y="78481"/>
                  <a:pt x="92354" y="70365"/>
                  <a:pt x="83231" y="68151"/>
                </a:cubicBezTo>
                <a:cubicBezTo>
                  <a:pt x="77231" y="66865"/>
                  <a:pt x="72659" y="69722"/>
                  <a:pt x="69801" y="76580"/>
                </a:cubicBezTo>
                <a:cubicBezTo>
                  <a:pt x="67386" y="82060"/>
                  <a:pt x="61000" y="84553"/>
                  <a:pt x="55514" y="82153"/>
                </a:cubicBezTo>
                <a:cubicBezTo>
                  <a:pt x="52856" y="81024"/>
                  <a:pt x="50770" y="78874"/>
                  <a:pt x="49720" y="76180"/>
                </a:cubicBezTo>
                <a:cubicBezTo>
                  <a:pt x="48670" y="73494"/>
                  <a:pt x="48748" y="70494"/>
                  <a:pt x="49941" y="67865"/>
                </a:cubicBezTo>
                <a:cubicBezTo>
                  <a:pt x="55564" y="52499"/>
                  <a:pt x="71673" y="43648"/>
                  <a:pt x="87660" y="47148"/>
                </a:cubicBezTo>
                <a:cubicBezTo>
                  <a:pt x="106706" y="51463"/>
                  <a:pt x="120265" y="68337"/>
                  <a:pt x="120379" y="87868"/>
                </a:cubicBezTo>
                <a:cubicBezTo>
                  <a:pt x="120350" y="93690"/>
                  <a:pt x="119436" y="99469"/>
                  <a:pt x="117664" y="105013"/>
                </a:cubicBezTo>
                <a:cubicBezTo>
                  <a:pt x="117078" y="107241"/>
                  <a:pt x="117671" y="109613"/>
                  <a:pt x="119236" y="111299"/>
                </a:cubicBezTo>
                <a:cubicBezTo>
                  <a:pt x="120536" y="113171"/>
                  <a:pt x="122672" y="114292"/>
                  <a:pt x="124951" y="114300"/>
                </a:cubicBezTo>
                <a:lnTo>
                  <a:pt x="228964" y="114300"/>
                </a:lnTo>
                <a:cubicBezTo>
                  <a:pt x="231243" y="114292"/>
                  <a:pt x="233379" y="113171"/>
                  <a:pt x="234679" y="111299"/>
                </a:cubicBezTo>
                <a:cubicBezTo>
                  <a:pt x="236050" y="109506"/>
                  <a:pt x="236422" y="107141"/>
                  <a:pt x="235679" y="105013"/>
                </a:cubicBezTo>
                <a:cubicBezTo>
                  <a:pt x="233907" y="99469"/>
                  <a:pt x="232993" y="93690"/>
                  <a:pt x="232964" y="87868"/>
                </a:cubicBezTo>
                <a:cubicBezTo>
                  <a:pt x="233014" y="68508"/>
                  <a:pt x="246295" y="51692"/>
                  <a:pt x="265111" y="47148"/>
                </a:cubicBezTo>
                <a:cubicBezTo>
                  <a:pt x="281085" y="43748"/>
                  <a:pt x="297122" y="52649"/>
                  <a:pt x="302687" y="68008"/>
                </a:cubicBezTo>
                <a:cubicBezTo>
                  <a:pt x="303880" y="70637"/>
                  <a:pt x="303959" y="73637"/>
                  <a:pt x="302909" y="76323"/>
                </a:cubicBezTo>
                <a:cubicBezTo>
                  <a:pt x="301859" y="79017"/>
                  <a:pt x="299773" y="81167"/>
                  <a:pt x="297115" y="82296"/>
                </a:cubicBezTo>
                <a:cubicBezTo>
                  <a:pt x="291629" y="84696"/>
                  <a:pt x="285242" y="82203"/>
                  <a:pt x="282828" y="76723"/>
                </a:cubicBezTo>
                <a:cubicBezTo>
                  <a:pt x="279970" y="69865"/>
                  <a:pt x="275398" y="67008"/>
                  <a:pt x="269397" y="68294"/>
                </a:cubicBezTo>
                <a:cubicBezTo>
                  <a:pt x="260275" y="70508"/>
                  <a:pt x="253810" y="78624"/>
                  <a:pt x="253681" y="88010"/>
                </a:cubicBezTo>
                <a:cubicBezTo>
                  <a:pt x="253774" y="98047"/>
                  <a:pt x="258017" y="107606"/>
                  <a:pt x="265411" y="114400"/>
                </a:cubicBezTo>
                <a:cubicBezTo>
                  <a:pt x="272798" y="121193"/>
                  <a:pt x="282678" y="124622"/>
                  <a:pt x="292686" y="123872"/>
                </a:cubicBezTo>
                <a:cubicBezTo>
                  <a:pt x="303487" y="123608"/>
                  <a:pt x="313989" y="120286"/>
                  <a:pt x="322976" y="114300"/>
                </a:cubicBezTo>
                <a:cubicBezTo>
                  <a:pt x="344385" y="97447"/>
                  <a:pt x="352772" y="68887"/>
                  <a:pt x="343892" y="43133"/>
                </a:cubicBezTo>
                <a:cubicBezTo>
                  <a:pt x="335006" y="17373"/>
                  <a:pt x="310788" y="71"/>
                  <a:pt x="283542" y="0"/>
                </a:cubicBezTo>
              </a:path>
            </a:pathLst>
          </a:custGeom>
          <a:solidFill>
            <a:srgbClr val="484848"/>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37" name="TextBox 27">
            <a:extLst>
              <a:ext uri="{FF2B5EF4-FFF2-40B4-BE49-F238E27FC236}">
                <a16:creationId xmlns:a16="http://schemas.microsoft.com/office/drawing/2014/main" id="{18AD1FA0-33F5-0525-515F-BF57CDD4D3C7}"/>
              </a:ext>
            </a:extLst>
          </p:cNvPr>
          <p:cNvSpPr txBox="1"/>
          <p:nvPr/>
        </p:nvSpPr>
        <p:spPr>
          <a:xfrm>
            <a:off x="8507014" y="2858059"/>
            <a:ext cx="860813" cy="246221"/>
          </a:xfrm>
          <a:prstGeom prst="rect">
            <a:avLst/>
          </a:prstGeom>
          <a:noFill/>
          <a:ln>
            <a:noFill/>
          </a:ln>
        </p:spPr>
        <p:txBody>
          <a:bodyPr wrap="non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600" b="1" noProof="0" dirty="0">
                <a:solidFill>
                  <a:srgbClr val="681C34"/>
                </a:solidFill>
                <a:latin typeface="Work Sans" pitchFamily="2" charset="77"/>
              </a:rPr>
              <a:t>Norma 9</a:t>
            </a:r>
          </a:p>
        </p:txBody>
      </p:sp>
      <p:sp>
        <p:nvSpPr>
          <p:cNvPr id="39" name="TextBox 29">
            <a:extLst>
              <a:ext uri="{FF2B5EF4-FFF2-40B4-BE49-F238E27FC236}">
                <a16:creationId xmlns:a16="http://schemas.microsoft.com/office/drawing/2014/main" id="{C4263263-B65D-5269-C8FF-F3FACE13C2A5}"/>
              </a:ext>
            </a:extLst>
          </p:cNvPr>
          <p:cNvSpPr txBox="1"/>
          <p:nvPr/>
        </p:nvSpPr>
        <p:spPr>
          <a:xfrm>
            <a:off x="3586538" y="2886050"/>
            <a:ext cx="859211" cy="246221"/>
          </a:xfrm>
          <a:prstGeom prst="rect">
            <a:avLst/>
          </a:prstGeom>
          <a:noFill/>
          <a:ln>
            <a:noFill/>
          </a:ln>
        </p:spPr>
        <p:txBody>
          <a:bodyPr wrap="non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600" b="1" noProof="0" dirty="0">
                <a:solidFill>
                  <a:srgbClr val="FFD700"/>
                </a:solidFill>
                <a:latin typeface="Work Sans" pitchFamily="2" charset="77"/>
              </a:rPr>
              <a:t>Norma 7</a:t>
            </a:r>
          </a:p>
        </p:txBody>
      </p:sp>
      <p:sp>
        <p:nvSpPr>
          <p:cNvPr id="40" name="TextBox 30">
            <a:extLst>
              <a:ext uri="{FF2B5EF4-FFF2-40B4-BE49-F238E27FC236}">
                <a16:creationId xmlns:a16="http://schemas.microsoft.com/office/drawing/2014/main" id="{4774F033-FD0B-3981-B42B-FEF61EADC720}"/>
              </a:ext>
            </a:extLst>
          </p:cNvPr>
          <p:cNvSpPr txBox="1"/>
          <p:nvPr/>
        </p:nvSpPr>
        <p:spPr>
          <a:xfrm>
            <a:off x="1156385" y="2886050"/>
            <a:ext cx="860813" cy="246221"/>
          </a:xfrm>
          <a:prstGeom prst="rect">
            <a:avLst/>
          </a:prstGeom>
          <a:noFill/>
          <a:ln>
            <a:noFill/>
          </a:ln>
        </p:spPr>
        <p:txBody>
          <a:bodyPr wrap="non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600" b="1" noProof="0" dirty="0">
                <a:solidFill>
                  <a:srgbClr val="06A702"/>
                </a:solidFill>
                <a:latin typeface="Work Sans" pitchFamily="2" charset="77"/>
              </a:rPr>
              <a:t>Norma 6</a:t>
            </a:r>
          </a:p>
        </p:txBody>
      </p:sp>
      <p:sp>
        <p:nvSpPr>
          <p:cNvPr id="41" name="TextBox 32">
            <a:extLst>
              <a:ext uri="{FF2B5EF4-FFF2-40B4-BE49-F238E27FC236}">
                <a16:creationId xmlns:a16="http://schemas.microsoft.com/office/drawing/2014/main" id="{A9E190D4-FF76-9E8E-77B1-0A9058739215}"/>
              </a:ext>
            </a:extLst>
          </p:cNvPr>
          <p:cNvSpPr txBox="1"/>
          <p:nvPr/>
        </p:nvSpPr>
        <p:spPr>
          <a:xfrm>
            <a:off x="697989" y="3612390"/>
            <a:ext cx="1777596" cy="538609"/>
          </a:xfrm>
          <a:prstGeom prst="rect">
            <a:avLst/>
          </a:prstGeom>
          <a:noFill/>
          <a:ln>
            <a:noFill/>
          </a:ln>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100" dirty="0">
                <a:solidFill>
                  <a:schemeClr val="bg1"/>
                </a:solidFill>
                <a:latin typeface="Aptos Narrow" panose="020B0004020202020204" pitchFamily="34" charset="0"/>
                <a:ea typeface="Tahoma" panose="020B0604030504040204" pitchFamily="34" charset="0"/>
                <a:cs typeface="Tahoma" panose="020B0604030504040204" pitchFamily="34" charset="0"/>
              </a:rPr>
              <a:t>Ley 2466 del </a:t>
            </a:r>
            <a:r>
              <a:rPr lang="es-CO" sz="1200" dirty="0">
                <a:solidFill>
                  <a:schemeClr val="bg1"/>
                </a:solidFill>
                <a:latin typeface="Aptos Narrow" panose="020B0004020202020204" pitchFamily="34" charset="0"/>
                <a:ea typeface="Tahoma" panose="020B0604030504040204" pitchFamily="34" charset="0"/>
                <a:cs typeface="Tahoma" panose="020B0604030504040204" pitchFamily="34" charset="0"/>
              </a:rPr>
              <a:t>2025 Reforma Laboral en Colombia.</a:t>
            </a:r>
          </a:p>
          <a:p>
            <a:pPr algn="ctr"/>
            <a:endParaRPr lang="es-CO" sz="1100" noProof="0" dirty="0">
              <a:solidFill>
                <a:schemeClr val="bg1"/>
              </a:solidFill>
              <a:latin typeface="Aptos Narrow" panose="020B0004020202020204" pitchFamily="34" charset="0"/>
              <a:ea typeface="Tahoma" panose="020B0604030504040204" pitchFamily="34" charset="0"/>
              <a:cs typeface="Tahoma" panose="020B0604030504040204" pitchFamily="34" charset="0"/>
            </a:endParaRPr>
          </a:p>
        </p:txBody>
      </p:sp>
      <p:sp>
        <p:nvSpPr>
          <p:cNvPr id="44" name="TextBox 35">
            <a:extLst>
              <a:ext uri="{FF2B5EF4-FFF2-40B4-BE49-F238E27FC236}">
                <a16:creationId xmlns:a16="http://schemas.microsoft.com/office/drawing/2014/main" id="{9D21E5DF-F70B-648C-ECC6-FCC8A13DC52B}"/>
              </a:ext>
            </a:extLst>
          </p:cNvPr>
          <p:cNvSpPr txBox="1"/>
          <p:nvPr/>
        </p:nvSpPr>
        <p:spPr>
          <a:xfrm>
            <a:off x="8903927" y="3516839"/>
            <a:ext cx="65" cy="246221"/>
          </a:xfrm>
          <a:prstGeom prst="rect">
            <a:avLst/>
          </a:prstGeom>
          <a:noFill/>
          <a:ln>
            <a:noFill/>
          </a:ln>
        </p:spPr>
        <p:txBody>
          <a:bodyPr wrap="non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b="0" noProof="0" dirty="0">
              <a:solidFill>
                <a:srgbClr val="FFFFFF"/>
              </a:solidFill>
              <a:latin typeface="Work Sans" pitchFamily="2" charset="77"/>
            </a:endParaRPr>
          </a:p>
        </p:txBody>
      </p:sp>
      <p:pic>
        <p:nvPicPr>
          <p:cNvPr id="11" name="Imagen 10">
            <a:extLst>
              <a:ext uri="{FF2B5EF4-FFF2-40B4-BE49-F238E27FC236}">
                <a16:creationId xmlns:a16="http://schemas.microsoft.com/office/drawing/2014/main" id="{C11A296C-A304-E67C-7C57-CCA12E7CE9C9}"/>
              </a:ext>
            </a:extLst>
          </p:cNvPr>
          <p:cNvPicPr>
            <a:picLocks noChangeAspect="1"/>
          </p:cNvPicPr>
          <p:nvPr/>
        </p:nvPicPr>
        <p:blipFill rotWithShape="1">
          <a:blip r:embed="rId4"/>
          <a:srcRect r="65688"/>
          <a:stretch/>
        </p:blipFill>
        <p:spPr>
          <a:xfrm>
            <a:off x="6622023" y="104643"/>
            <a:ext cx="811144" cy="667381"/>
          </a:xfrm>
          <a:prstGeom prst="rect">
            <a:avLst/>
          </a:prstGeom>
        </p:spPr>
      </p:pic>
      <p:sp>
        <p:nvSpPr>
          <p:cNvPr id="8" name="CuadroTexto 7">
            <a:extLst>
              <a:ext uri="{FF2B5EF4-FFF2-40B4-BE49-F238E27FC236}">
                <a16:creationId xmlns:a16="http://schemas.microsoft.com/office/drawing/2014/main" id="{7BB6A144-5383-7705-5917-8F2E1A158D07}"/>
              </a:ext>
            </a:extLst>
          </p:cNvPr>
          <p:cNvSpPr txBox="1"/>
          <p:nvPr/>
        </p:nvSpPr>
        <p:spPr>
          <a:xfrm>
            <a:off x="228914" y="4399984"/>
            <a:ext cx="2246671" cy="1446550"/>
          </a:xfrm>
          <a:prstGeom prst="rect">
            <a:avLst/>
          </a:prstGeom>
          <a:noFill/>
        </p:spPr>
        <p:txBody>
          <a:bodyPr wrap="square">
            <a:spAutoFit/>
          </a:bodyPr>
          <a:lstStyle/>
          <a:p>
            <a:pPr algn="just"/>
            <a:r>
              <a:rPr lang="es-ES" sz="1100" dirty="0">
                <a:latin typeface="Aptos Narrow" panose="020B0004020202020204" pitchFamily="34" charset="0"/>
              </a:rPr>
              <a:t>Modificaciones al Código Sustantivo del Trabajo que impactan directamente la gestión del SG-SST. Entre los cambios más relevantes, se establece una recarga del 80% para las labores realizadas en días de descanso obligatorio, rige a partir del 1 de julio </a:t>
            </a:r>
          </a:p>
        </p:txBody>
      </p:sp>
      <p:sp>
        <p:nvSpPr>
          <p:cNvPr id="15" name="CuadroTexto 14">
            <a:extLst>
              <a:ext uri="{FF2B5EF4-FFF2-40B4-BE49-F238E27FC236}">
                <a16:creationId xmlns:a16="http://schemas.microsoft.com/office/drawing/2014/main" id="{D385ADB8-B0D6-0DE7-30A9-E98C3B4E88B5}"/>
              </a:ext>
            </a:extLst>
          </p:cNvPr>
          <p:cNvSpPr txBox="1"/>
          <p:nvPr/>
        </p:nvSpPr>
        <p:spPr>
          <a:xfrm>
            <a:off x="2965337" y="4448280"/>
            <a:ext cx="2054819" cy="1292662"/>
          </a:xfrm>
          <a:prstGeom prst="rect">
            <a:avLst/>
          </a:prstGeom>
          <a:noFill/>
        </p:spPr>
        <p:txBody>
          <a:bodyPr wrap="square">
            <a:spAutoFit/>
          </a:bodyPr>
          <a:lstStyle/>
          <a:p>
            <a:pPr algn="just"/>
            <a:r>
              <a:rPr lang="es-CO" sz="1100" dirty="0">
                <a:latin typeface="Aptos Narrow" panose="020B0004020202020204" pitchFamily="34" charset="0"/>
              </a:rPr>
              <a:t>Fija lineamientos generales para la implementación del SG-SST, y establece protocolos para el registro de incidentes y accidentes mayores en Entornos Laborales</a:t>
            </a:r>
            <a:endParaRPr lang="en-US" sz="1100" dirty="0">
              <a:latin typeface="Aptos Narrow" panose="020B0004020202020204" pitchFamily="34" charset="0"/>
            </a:endParaRPr>
          </a:p>
          <a:p>
            <a:pPr algn="just"/>
            <a:endParaRPr lang="es-CO" sz="1200" dirty="0">
              <a:latin typeface="Aptos Narrow" panose="020B0004020202020204" pitchFamily="34" charset="0"/>
            </a:endParaRPr>
          </a:p>
        </p:txBody>
      </p:sp>
      <p:sp>
        <p:nvSpPr>
          <p:cNvPr id="16" name="CuadroTexto 15">
            <a:extLst>
              <a:ext uri="{FF2B5EF4-FFF2-40B4-BE49-F238E27FC236}">
                <a16:creationId xmlns:a16="http://schemas.microsoft.com/office/drawing/2014/main" id="{D7D41E81-B671-88A2-D226-AF7C4FD3FDDD}"/>
              </a:ext>
            </a:extLst>
          </p:cNvPr>
          <p:cNvSpPr txBox="1"/>
          <p:nvPr/>
        </p:nvSpPr>
        <p:spPr>
          <a:xfrm>
            <a:off x="5249844" y="4399984"/>
            <a:ext cx="2472862" cy="1954381"/>
          </a:xfrm>
          <a:prstGeom prst="rect">
            <a:avLst/>
          </a:prstGeom>
          <a:noFill/>
        </p:spPr>
        <p:txBody>
          <a:bodyPr wrap="square">
            <a:spAutoFit/>
          </a:bodyPr>
          <a:lstStyle/>
          <a:p>
            <a:pPr algn="just"/>
            <a:r>
              <a:rPr lang="es-ES" sz="1100" dirty="0">
                <a:latin typeface="Aptos Narrow" panose="020B0004020202020204" pitchFamily="34" charset="0"/>
              </a:rPr>
              <a:t>El Sistema Globalmente Armonizado (SGA) para el manejo seguro de productos químicos. En cumplimiento de esta normativa, el Centro de Formación Minero Ambiental avanza en la mejora e implementación de las prácticas de gestión de sustancias químicas en laboratorios y bodegas de insumos, así como en la capacitación del personal que las manipula, con el fin de garantizar un manejo seguro y adecuado.</a:t>
            </a:r>
            <a:endParaRPr lang="es-CO" sz="1100" dirty="0">
              <a:latin typeface="Aptos Narrow" panose="020B0004020202020204" pitchFamily="34" charset="0"/>
            </a:endParaRPr>
          </a:p>
        </p:txBody>
      </p:sp>
      <p:sp>
        <p:nvSpPr>
          <p:cNvPr id="46" name="CuadroTexto 45">
            <a:extLst>
              <a:ext uri="{FF2B5EF4-FFF2-40B4-BE49-F238E27FC236}">
                <a16:creationId xmlns:a16="http://schemas.microsoft.com/office/drawing/2014/main" id="{40D46E9A-81EB-714F-C1EA-22469F4D34B5}"/>
              </a:ext>
            </a:extLst>
          </p:cNvPr>
          <p:cNvSpPr txBox="1"/>
          <p:nvPr/>
        </p:nvSpPr>
        <p:spPr>
          <a:xfrm>
            <a:off x="8333801" y="4361558"/>
            <a:ext cx="2297690" cy="2078646"/>
          </a:xfrm>
          <a:prstGeom prst="rect">
            <a:avLst/>
          </a:prstGeom>
          <a:noFill/>
        </p:spPr>
        <p:txBody>
          <a:bodyPr wrap="square">
            <a:spAutoFit/>
          </a:bodyPr>
          <a:lstStyle/>
          <a:p>
            <a:pPr algn="just">
              <a:lnSpc>
                <a:spcPct val="107000"/>
              </a:lnSpc>
              <a:spcAft>
                <a:spcPts val="800"/>
              </a:spcAft>
            </a:pPr>
            <a:r>
              <a:rPr lang="es-419" sz="1100" dirty="0">
                <a:latin typeface="Aptos Narrow" panose="020B0004020202020204" pitchFamily="34" charset="0"/>
              </a:rPr>
              <a:t>En cumplimiento de esta normativa, la Regional Antioquia y sus Centros de Formación se encuentran en proceso de actualización del PESV, incorporando las medidas de prevención y control para la operación de motocicletas de CampeSENA, maquinaria y demás vehículos institucionales, con el fin de fortalecer la seguridad vial y reducir los riesgos asociados a su uso.</a:t>
            </a:r>
          </a:p>
        </p:txBody>
      </p:sp>
      <p:sp>
        <p:nvSpPr>
          <p:cNvPr id="4" name="TextBox 32">
            <a:extLst>
              <a:ext uri="{FF2B5EF4-FFF2-40B4-BE49-F238E27FC236}">
                <a16:creationId xmlns:a16="http://schemas.microsoft.com/office/drawing/2014/main" id="{374E6508-12ED-84C2-C5FA-A35DFD16B781}"/>
              </a:ext>
            </a:extLst>
          </p:cNvPr>
          <p:cNvSpPr txBox="1"/>
          <p:nvPr/>
        </p:nvSpPr>
        <p:spPr>
          <a:xfrm>
            <a:off x="3114330" y="3454991"/>
            <a:ext cx="1812931" cy="677108"/>
          </a:xfrm>
          <a:prstGeom prst="rect">
            <a:avLst/>
          </a:prstGeom>
          <a:noFill/>
          <a:ln>
            <a:noFill/>
          </a:ln>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100" dirty="0">
                <a:solidFill>
                  <a:srgbClr val="FFFFFF"/>
                </a:solidFill>
                <a:latin typeface="Aptos Narrow" panose="020B0004020202020204" pitchFamily="34" charset="0"/>
                <a:ea typeface="Tahoma" panose="020B0604030504040204" pitchFamily="34" charset="0"/>
                <a:cs typeface="Tahoma" panose="020B0604030504040204" pitchFamily="34" charset="0"/>
              </a:rPr>
              <a:t>Resolución 1890 del 2025 </a:t>
            </a:r>
            <a:r>
              <a:rPr lang="es-ES" sz="1100" dirty="0">
                <a:solidFill>
                  <a:srgbClr val="FFFFFF"/>
                </a:solidFill>
                <a:latin typeface="Aptos Narrow" panose="020B0004020202020204" pitchFamily="34" charset="0"/>
                <a:ea typeface="Tahoma" panose="020B0604030504040204" pitchFamily="34" charset="0"/>
                <a:cs typeface="Tahoma" panose="020B0604030504040204" pitchFamily="34" charset="0"/>
              </a:rPr>
              <a:t>Reglamenta el procedimiento para el Registro de Incidentes Y Reporte de Accidentes Mayores</a:t>
            </a:r>
            <a:endParaRPr lang="es-CO" sz="1100" noProof="0" dirty="0">
              <a:solidFill>
                <a:srgbClr val="FFFFFF"/>
              </a:solidFill>
              <a:latin typeface="Aptos Narrow" panose="020B0004020202020204" pitchFamily="34" charset="0"/>
              <a:ea typeface="Tahoma" panose="020B0604030504040204" pitchFamily="34" charset="0"/>
              <a:cs typeface="Tahoma" panose="020B0604030504040204" pitchFamily="34" charset="0"/>
            </a:endParaRPr>
          </a:p>
        </p:txBody>
      </p:sp>
      <p:sp>
        <p:nvSpPr>
          <p:cNvPr id="42" name="TextBox 34">
            <a:extLst>
              <a:ext uri="{FF2B5EF4-FFF2-40B4-BE49-F238E27FC236}">
                <a16:creationId xmlns:a16="http://schemas.microsoft.com/office/drawing/2014/main" id="{07427D24-8674-E0AE-00F7-C356096BA0A6}"/>
              </a:ext>
            </a:extLst>
          </p:cNvPr>
          <p:cNvSpPr txBox="1"/>
          <p:nvPr/>
        </p:nvSpPr>
        <p:spPr>
          <a:xfrm>
            <a:off x="8120869" y="3429995"/>
            <a:ext cx="1633094" cy="507831"/>
          </a:xfrm>
          <a:prstGeom prst="rect">
            <a:avLst/>
          </a:prstGeom>
          <a:noFill/>
          <a:ln>
            <a:noFill/>
          </a:ln>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100" dirty="0">
                <a:solidFill>
                  <a:srgbClr val="FFFFFF"/>
                </a:solidFill>
                <a:latin typeface="Aptos Narrow" panose="020B0004020202020204" pitchFamily="34" charset="0"/>
                <a:ea typeface="Tahoma" panose="020B0604030504040204" pitchFamily="34" charset="0"/>
                <a:cs typeface="Tahoma" panose="020B0604030504040204" pitchFamily="34" charset="0"/>
              </a:rPr>
              <a:t>Resolución 40595  del 2022 Plan Estratego de Seguridad Vial_PESV</a:t>
            </a:r>
          </a:p>
        </p:txBody>
      </p:sp>
      <p:sp>
        <p:nvSpPr>
          <p:cNvPr id="56" name="Rounded Rectangle 5">
            <a:extLst>
              <a:ext uri="{FF2B5EF4-FFF2-40B4-BE49-F238E27FC236}">
                <a16:creationId xmlns:a16="http://schemas.microsoft.com/office/drawing/2014/main" id="{33B46BC9-20E8-6F95-9F95-49B843615535}"/>
              </a:ext>
            </a:extLst>
          </p:cNvPr>
          <p:cNvSpPr/>
          <p:nvPr/>
        </p:nvSpPr>
        <p:spPr>
          <a:xfrm>
            <a:off x="5511230" y="1842160"/>
            <a:ext cx="1950091" cy="1614831"/>
          </a:xfrm>
          <a:custGeom>
            <a:avLst/>
            <a:gdLst/>
            <a:ahLst/>
            <a:cxnLst/>
            <a:rect l="0" t="0" r="0" b="0"/>
            <a:pathLst>
              <a:path w="1371600" h="942975">
                <a:moveTo>
                  <a:pt x="1200150" y="942975"/>
                </a:moveTo>
                <a:lnTo>
                  <a:pt x="1200150" y="857250"/>
                </a:lnTo>
                <a:lnTo>
                  <a:pt x="771525" y="857250"/>
                </a:lnTo>
                <a:lnTo>
                  <a:pt x="706002" y="922772"/>
                </a:lnTo>
                <a:cubicBezTo>
                  <a:pt x="694843" y="933931"/>
                  <a:pt x="676756" y="933931"/>
                  <a:pt x="665597" y="922772"/>
                </a:cubicBezTo>
                <a:lnTo>
                  <a:pt x="600075" y="857250"/>
                </a:lnTo>
                <a:lnTo>
                  <a:pt x="171450" y="857250"/>
                </a:lnTo>
                <a:cubicBezTo>
                  <a:pt x="124108" y="857250"/>
                  <a:pt x="85725" y="818866"/>
                  <a:pt x="85725" y="771525"/>
                </a:cubicBezTo>
                <a:lnTo>
                  <a:pt x="85725" y="171450"/>
                </a:lnTo>
                <a:cubicBezTo>
                  <a:pt x="85725" y="124108"/>
                  <a:pt x="124108" y="85725"/>
                  <a:pt x="171450" y="85725"/>
                </a:cubicBezTo>
                <a:lnTo>
                  <a:pt x="1200150" y="85725"/>
                </a:lnTo>
                <a:cubicBezTo>
                  <a:pt x="1247491" y="85725"/>
                  <a:pt x="1285875" y="124108"/>
                  <a:pt x="1285875" y="171450"/>
                </a:cubicBezTo>
                <a:lnTo>
                  <a:pt x="1285875" y="771525"/>
                </a:lnTo>
                <a:cubicBezTo>
                  <a:pt x="1285875" y="818866"/>
                  <a:pt x="1247491" y="857250"/>
                  <a:pt x="1200150" y="857250"/>
                </a:cubicBezTo>
                <a:lnTo>
                  <a:pt x="1200150" y="942975"/>
                </a:lnTo>
                <a:lnTo>
                  <a:pt x="1371600" y="942975"/>
                </a:lnTo>
                <a:lnTo>
                  <a:pt x="1371600" y="171450"/>
                </a:lnTo>
                <a:cubicBezTo>
                  <a:pt x="1371600" y="76759"/>
                  <a:pt x="1294840" y="0"/>
                  <a:pt x="1200150" y="0"/>
                </a:cubicBezTo>
                <a:lnTo>
                  <a:pt x="171450" y="0"/>
                </a:lnTo>
                <a:cubicBezTo>
                  <a:pt x="76759" y="0"/>
                  <a:pt x="0" y="76759"/>
                  <a:pt x="0" y="171450"/>
                </a:cubicBezTo>
                <a:lnTo>
                  <a:pt x="0" y="942975"/>
                </a:lnTo>
                <a:lnTo>
                  <a:pt x="1200150" y="942975"/>
                </a:lnTo>
              </a:path>
            </a:pathLst>
          </a:custGeom>
          <a:solidFill>
            <a:srgbClr val="01334F"/>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57" name="Rounded Rectangle 6">
            <a:extLst>
              <a:ext uri="{FF2B5EF4-FFF2-40B4-BE49-F238E27FC236}">
                <a16:creationId xmlns:a16="http://schemas.microsoft.com/office/drawing/2014/main" id="{9D12D933-2BD0-0E98-9A64-CD6B03CD8B98}"/>
              </a:ext>
            </a:extLst>
          </p:cNvPr>
          <p:cNvSpPr/>
          <p:nvPr/>
        </p:nvSpPr>
        <p:spPr>
          <a:xfrm>
            <a:off x="5511230" y="1842160"/>
            <a:ext cx="1950091" cy="1614831"/>
          </a:xfrm>
          <a:custGeom>
            <a:avLst/>
            <a:gdLst/>
            <a:ahLst/>
            <a:cxnLst/>
            <a:rect l="0" t="0" r="0" b="0"/>
            <a:pathLst>
              <a:path w="1371600" h="942975">
                <a:moveTo>
                  <a:pt x="0" y="171450"/>
                </a:moveTo>
                <a:cubicBezTo>
                  <a:pt x="0" y="76761"/>
                  <a:pt x="76761" y="0"/>
                  <a:pt x="171450" y="0"/>
                </a:cubicBezTo>
                <a:moveTo>
                  <a:pt x="1200150" y="0"/>
                </a:moveTo>
                <a:lnTo>
                  <a:pt x="171450" y="0"/>
                </a:lnTo>
                <a:moveTo>
                  <a:pt x="1371600" y="171450"/>
                </a:moveTo>
                <a:cubicBezTo>
                  <a:pt x="1371600" y="76761"/>
                  <a:pt x="1294838" y="0"/>
                  <a:pt x="1200150" y="0"/>
                </a:cubicBezTo>
                <a:moveTo>
                  <a:pt x="1371600" y="942975"/>
                </a:moveTo>
                <a:lnTo>
                  <a:pt x="1371600" y="171450"/>
                </a:lnTo>
                <a:moveTo>
                  <a:pt x="0" y="942975"/>
                </a:moveTo>
                <a:lnTo>
                  <a:pt x="0" y="171450"/>
                </a:lnTo>
                <a:moveTo>
                  <a:pt x="171450" y="85725"/>
                </a:moveTo>
                <a:cubicBezTo>
                  <a:pt x="124105" y="85724"/>
                  <a:pt x="85725" y="124105"/>
                  <a:pt x="85725" y="171450"/>
                </a:cubicBezTo>
                <a:moveTo>
                  <a:pt x="1200150" y="85725"/>
                </a:moveTo>
                <a:lnTo>
                  <a:pt x="171450" y="85725"/>
                </a:lnTo>
                <a:moveTo>
                  <a:pt x="1200150" y="85725"/>
                </a:moveTo>
                <a:cubicBezTo>
                  <a:pt x="1247494" y="85725"/>
                  <a:pt x="1285875" y="124105"/>
                  <a:pt x="1285875" y="171450"/>
                </a:cubicBezTo>
                <a:moveTo>
                  <a:pt x="1285875" y="771523"/>
                </a:moveTo>
                <a:lnTo>
                  <a:pt x="1285875" y="171450"/>
                </a:lnTo>
                <a:moveTo>
                  <a:pt x="1200150" y="857250"/>
                </a:moveTo>
                <a:cubicBezTo>
                  <a:pt x="1247494" y="857250"/>
                  <a:pt x="1285875" y="818869"/>
                  <a:pt x="1285875" y="771525"/>
                </a:cubicBezTo>
                <a:moveTo>
                  <a:pt x="171450" y="857250"/>
                </a:moveTo>
                <a:lnTo>
                  <a:pt x="600075" y="857250"/>
                </a:lnTo>
                <a:lnTo>
                  <a:pt x="665594" y="922769"/>
                </a:lnTo>
                <a:cubicBezTo>
                  <a:pt x="676753" y="933928"/>
                  <a:pt x="694846" y="933928"/>
                  <a:pt x="706005" y="922769"/>
                </a:cubicBezTo>
                <a:lnTo>
                  <a:pt x="771525" y="857250"/>
                </a:lnTo>
                <a:lnTo>
                  <a:pt x="1200150" y="857250"/>
                </a:lnTo>
                <a:moveTo>
                  <a:pt x="171450" y="857250"/>
                </a:moveTo>
                <a:cubicBezTo>
                  <a:pt x="124105" y="857250"/>
                  <a:pt x="85725" y="818869"/>
                  <a:pt x="85725" y="771525"/>
                </a:cubicBezTo>
                <a:moveTo>
                  <a:pt x="85725" y="771523"/>
                </a:moveTo>
                <a:lnTo>
                  <a:pt x="85725" y="171450"/>
                </a:lnTo>
              </a:path>
            </a:pathLst>
          </a:custGeom>
          <a:noFill/>
          <a:ln w="10715">
            <a:solidFill>
              <a:srgbClr val="FFFFFF"/>
            </a:solid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58" name="Rounded Rectangle 15">
            <a:extLst>
              <a:ext uri="{FF2B5EF4-FFF2-40B4-BE49-F238E27FC236}">
                <a16:creationId xmlns:a16="http://schemas.microsoft.com/office/drawing/2014/main" id="{E83BE48C-E37C-68CA-89B1-8E17C0D4AC52}"/>
              </a:ext>
            </a:extLst>
          </p:cNvPr>
          <p:cNvSpPr/>
          <p:nvPr/>
        </p:nvSpPr>
        <p:spPr>
          <a:xfrm>
            <a:off x="5511230" y="3456991"/>
            <a:ext cx="1950091" cy="880817"/>
          </a:xfrm>
          <a:custGeom>
            <a:avLst/>
            <a:gdLst/>
            <a:ahLst/>
            <a:cxnLst/>
            <a:rect l="0" t="0" r="0" b="0"/>
            <a:pathLst>
              <a:path w="1371600" h="514350">
                <a:moveTo>
                  <a:pt x="1200150" y="514350"/>
                </a:moveTo>
                <a:lnTo>
                  <a:pt x="171450" y="514350"/>
                </a:lnTo>
                <a:cubicBezTo>
                  <a:pt x="76759" y="514350"/>
                  <a:pt x="0" y="437590"/>
                  <a:pt x="0" y="342900"/>
                </a:cubicBezTo>
                <a:lnTo>
                  <a:pt x="0" y="0"/>
                </a:lnTo>
                <a:lnTo>
                  <a:pt x="1371600" y="0"/>
                </a:lnTo>
                <a:lnTo>
                  <a:pt x="1371600" y="342900"/>
                </a:lnTo>
                <a:cubicBezTo>
                  <a:pt x="1371600" y="437590"/>
                  <a:pt x="1294840" y="514350"/>
                  <a:pt x="1200150" y="514350"/>
                </a:cubicBezTo>
              </a:path>
            </a:pathLst>
          </a:custGeom>
          <a:solidFill>
            <a:srgbClr val="01334F"/>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59" name="Rounded Rectangle 16">
            <a:extLst>
              <a:ext uri="{FF2B5EF4-FFF2-40B4-BE49-F238E27FC236}">
                <a16:creationId xmlns:a16="http://schemas.microsoft.com/office/drawing/2014/main" id="{EAADB9F2-AE49-0B03-C422-2EA5C9757F2E}"/>
              </a:ext>
            </a:extLst>
          </p:cNvPr>
          <p:cNvSpPr/>
          <p:nvPr/>
        </p:nvSpPr>
        <p:spPr>
          <a:xfrm>
            <a:off x="5511230" y="3456991"/>
            <a:ext cx="1950091" cy="880817"/>
          </a:xfrm>
          <a:custGeom>
            <a:avLst/>
            <a:gdLst/>
            <a:ahLst/>
            <a:cxnLst/>
            <a:rect l="0" t="0" r="0" b="0"/>
            <a:pathLst>
              <a:path w="1371600" h="514350">
                <a:moveTo>
                  <a:pt x="1371600" y="342900"/>
                </a:moveTo>
                <a:lnTo>
                  <a:pt x="1371600" y="0"/>
                </a:lnTo>
                <a:moveTo>
                  <a:pt x="1200150" y="514350"/>
                </a:moveTo>
                <a:cubicBezTo>
                  <a:pt x="1294838" y="514350"/>
                  <a:pt x="1371600" y="437588"/>
                  <a:pt x="1371600" y="342900"/>
                </a:cubicBezTo>
                <a:moveTo>
                  <a:pt x="171450" y="514350"/>
                </a:moveTo>
                <a:lnTo>
                  <a:pt x="600075" y="514350"/>
                </a:lnTo>
                <a:lnTo>
                  <a:pt x="771525" y="514350"/>
                </a:lnTo>
                <a:lnTo>
                  <a:pt x="1200150" y="514350"/>
                </a:lnTo>
                <a:moveTo>
                  <a:pt x="171450" y="514350"/>
                </a:moveTo>
                <a:cubicBezTo>
                  <a:pt x="76761" y="514350"/>
                  <a:pt x="0" y="437588"/>
                  <a:pt x="0" y="342900"/>
                </a:cubicBezTo>
                <a:moveTo>
                  <a:pt x="0" y="342900"/>
                </a:moveTo>
                <a:lnTo>
                  <a:pt x="0" y="0"/>
                </a:lnTo>
              </a:path>
            </a:pathLst>
          </a:custGeom>
          <a:noFill/>
          <a:ln w="10715">
            <a:solidFill>
              <a:srgbClr val="FFFFFF"/>
            </a:solid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60" name="Rounded Rectangle 23">
            <a:extLst>
              <a:ext uri="{FF2B5EF4-FFF2-40B4-BE49-F238E27FC236}">
                <a16:creationId xmlns:a16="http://schemas.microsoft.com/office/drawing/2014/main" id="{4B8E8E06-C2BD-472B-6765-CBA927CC53E9}"/>
              </a:ext>
            </a:extLst>
          </p:cNvPr>
          <p:cNvSpPr/>
          <p:nvPr/>
        </p:nvSpPr>
        <p:spPr>
          <a:xfrm>
            <a:off x="6242514" y="2209166"/>
            <a:ext cx="487523" cy="440409"/>
          </a:xfrm>
          <a:custGeom>
            <a:avLst/>
            <a:gdLst/>
            <a:ahLst/>
            <a:cxnLst/>
            <a:rect l="0" t="0" r="0" b="0"/>
            <a:pathLst>
              <a:path w="342900" h="257175">
                <a:moveTo>
                  <a:pt x="335327" y="50863"/>
                </a:moveTo>
                <a:lnTo>
                  <a:pt x="294608" y="8001"/>
                </a:lnTo>
                <a:cubicBezTo>
                  <a:pt x="289750" y="2936"/>
                  <a:pt x="283049" y="50"/>
                  <a:pt x="276034" y="0"/>
                </a:cubicBezTo>
                <a:lnTo>
                  <a:pt x="66865" y="0"/>
                </a:lnTo>
                <a:cubicBezTo>
                  <a:pt x="59757" y="7"/>
                  <a:pt x="52949" y="2893"/>
                  <a:pt x="48006" y="8001"/>
                </a:cubicBezTo>
                <a:lnTo>
                  <a:pt x="7715" y="50863"/>
                </a:lnTo>
                <a:cubicBezTo>
                  <a:pt x="2800" y="55678"/>
                  <a:pt x="21" y="62272"/>
                  <a:pt x="0" y="69151"/>
                </a:cubicBezTo>
                <a:lnTo>
                  <a:pt x="0" y="231028"/>
                </a:lnTo>
                <a:cubicBezTo>
                  <a:pt x="0" y="245466"/>
                  <a:pt x="11708" y="257175"/>
                  <a:pt x="26146" y="257175"/>
                </a:cubicBezTo>
                <a:lnTo>
                  <a:pt x="316753" y="257175"/>
                </a:lnTo>
                <a:cubicBezTo>
                  <a:pt x="331191" y="257175"/>
                  <a:pt x="342900" y="245466"/>
                  <a:pt x="342900" y="231028"/>
                </a:cubicBezTo>
                <a:lnTo>
                  <a:pt x="342900" y="69151"/>
                </a:lnTo>
                <a:cubicBezTo>
                  <a:pt x="342871" y="62300"/>
                  <a:pt x="340149" y="55728"/>
                  <a:pt x="335327" y="50863"/>
                </a:cubicBezTo>
                <a:moveTo>
                  <a:pt x="30575" y="68151"/>
                </a:moveTo>
                <a:lnTo>
                  <a:pt x="65722" y="30860"/>
                </a:lnTo>
                <a:cubicBezTo>
                  <a:pt x="67208" y="29310"/>
                  <a:pt x="69294" y="28474"/>
                  <a:pt x="71437" y="28575"/>
                </a:cubicBezTo>
                <a:lnTo>
                  <a:pt x="150018" y="28575"/>
                </a:lnTo>
                <a:cubicBezTo>
                  <a:pt x="153962" y="28575"/>
                  <a:pt x="157162" y="31775"/>
                  <a:pt x="157162" y="35718"/>
                </a:cubicBezTo>
                <a:lnTo>
                  <a:pt x="157162" y="221456"/>
                </a:lnTo>
                <a:cubicBezTo>
                  <a:pt x="157162" y="225399"/>
                  <a:pt x="153962" y="228600"/>
                  <a:pt x="150018" y="228600"/>
                </a:cubicBezTo>
                <a:lnTo>
                  <a:pt x="35718" y="228600"/>
                </a:lnTo>
                <a:cubicBezTo>
                  <a:pt x="31775" y="228600"/>
                  <a:pt x="28575" y="225399"/>
                  <a:pt x="28575" y="221456"/>
                </a:cubicBezTo>
                <a:lnTo>
                  <a:pt x="28575" y="73009"/>
                </a:lnTo>
                <a:cubicBezTo>
                  <a:pt x="28567" y="71187"/>
                  <a:pt x="29289" y="69444"/>
                  <a:pt x="30575" y="68151"/>
                </a:cubicBezTo>
                <a:moveTo>
                  <a:pt x="307181" y="228600"/>
                </a:moveTo>
                <a:lnTo>
                  <a:pt x="192881" y="228600"/>
                </a:lnTo>
                <a:cubicBezTo>
                  <a:pt x="188937" y="228600"/>
                  <a:pt x="185737" y="225399"/>
                  <a:pt x="185737" y="221456"/>
                </a:cubicBezTo>
                <a:lnTo>
                  <a:pt x="185737" y="35718"/>
                </a:lnTo>
                <a:cubicBezTo>
                  <a:pt x="185737" y="31775"/>
                  <a:pt x="188937" y="28575"/>
                  <a:pt x="192881" y="28575"/>
                </a:cubicBezTo>
                <a:lnTo>
                  <a:pt x="271462" y="28575"/>
                </a:lnTo>
                <a:cubicBezTo>
                  <a:pt x="273462" y="28596"/>
                  <a:pt x="275362" y="29417"/>
                  <a:pt x="276748" y="30860"/>
                </a:cubicBezTo>
                <a:lnTo>
                  <a:pt x="311896" y="68151"/>
                </a:lnTo>
                <a:cubicBezTo>
                  <a:pt x="313182" y="69444"/>
                  <a:pt x="313903" y="71187"/>
                  <a:pt x="313896" y="73009"/>
                </a:cubicBezTo>
                <a:lnTo>
                  <a:pt x="313896" y="221456"/>
                </a:lnTo>
                <a:cubicBezTo>
                  <a:pt x="313903" y="225242"/>
                  <a:pt x="310960" y="228371"/>
                  <a:pt x="307181" y="228600"/>
                </a:cubicBezTo>
              </a:path>
            </a:pathLst>
          </a:custGeom>
          <a:solidFill>
            <a:srgbClr val="484848"/>
          </a:solidFill>
          <a:ln>
            <a:noFill/>
          </a:ln>
        </p:spPr>
        <p:txBody>
          <a:bodyPr rtlCol="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s-CO" sz="1600" noProof="0">
              <a:latin typeface="Work Sans" pitchFamily="2" charset="77"/>
            </a:endParaRPr>
          </a:p>
        </p:txBody>
      </p:sp>
      <p:sp>
        <p:nvSpPr>
          <p:cNvPr id="61" name="TextBox 28">
            <a:extLst>
              <a:ext uri="{FF2B5EF4-FFF2-40B4-BE49-F238E27FC236}">
                <a16:creationId xmlns:a16="http://schemas.microsoft.com/office/drawing/2014/main" id="{3824462F-9659-313B-8DC6-5E483752D142}"/>
              </a:ext>
            </a:extLst>
          </p:cNvPr>
          <p:cNvSpPr txBox="1"/>
          <p:nvPr/>
        </p:nvSpPr>
        <p:spPr>
          <a:xfrm>
            <a:off x="6055072" y="2886050"/>
            <a:ext cx="862416" cy="246221"/>
          </a:xfrm>
          <a:prstGeom prst="rect">
            <a:avLst/>
          </a:prstGeom>
          <a:noFill/>
          <a:ln>
            <a:noFill/>
          </a:ln>
        </p:spPr>
        <p:txBody>
          <a:bodyPr wrap="non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600" b="1" noProof="0" dirty="0">
                <a:solidFill>
                  <a:srgbClr val="01334F"/>
                </a:solidFill>
                <a:latin typeface="Work Sans" pitchFamily="2" charset="77"/>
              </a:rPr>
              <a:t>Norma 8</a:t>
            </a:r>
          </a:p>
        </p:txBody>
      </p:sp>
      <p:sp>
        <p:nvSpPr>
          <p:cNvPr id="62" name="TextBox 34">
            <a:extLst>
              <a:ext uri="{FF2B5EF4-FFF2-40B4-BE49-F238E27FC236}">
                <a16:creationId xmlns:a16="http://schemas.microsoft.com/office/drawing/2014/main" id="{59CB2BCA-BD6B-3A04-1281-B1C5A80388F3}"/>
              </a:ext>
            </a:extLst>
          </p:cNvPr>
          <p:cNvSpPr txBox="1"/>
          <p:nvPr/>
        </p:nvSpPr>
        <p:spPr>
          <a:xfrm>
            <a:off x="5669728" y="3454991"/>
            <a:ext cx="1633094" cy="846386"/>
          </a:xfrm>
          <a:prstGeom prst="rect">
            <a:avLst/>
          </a:prstGeom>
          <a:noFill/>
          <a:ln>
            <a:noFill/>
          </a:ln>
        </p:spPr>
        <p:txBody>
          <a:bodyPr wrap="square" lIns="0" tIns="0" rIns="0" bIns="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s-CO" sz="1100" dirty="0">
                <a:solidFill>
                  <a:srgbClr val="FFFFFF"/>
                </a:solidFill>
                <a:latin typeface="Aptos Narrow" panose="020B0004020202020204" pitchFamily="34" charset="0"/>
                <a:ea typeface="Tahoma" panose="020B0604030504040204" pitchFamily="34" charset="0"/>
                <a:cs typeface="Tahoma" panose="020B0604030504040204" pitchFamily="34" charset="0"/>
              </a:rPr>
              <a:t>Decreto 1496 del 2018 </a:t>
            </a:r>
            <a:r>
              <a:rPr lang="es-ES" sz="1100" dirty="0">
                <a:solidFill>
                  <a:srgbClr val="FFFFFF"/>
                </a:solidFill>
                <a:latin typeface="Aptos Narrow" panose="020B0004020202020204" pitchFamily="34" charset="0"/>
                <a:ea typeface="Tahoma" panose="020B0604030504040204" pitchFamily="34" charset="0"/>
                <a:cs typeface="Tahoma" panose="020B0604030504040204" pitchFamily="34" charset="0"/>
              </a:rPr>
              <a:t>Sistema Globalmente Armonizado de Clasificación y Etiquetado de Productos Químicos</a:t>
            </a:r>
            <a:endParaRPr lang="es-CO" sz="1100" dirty="0">
              <a:solidFill>
                <a:srgbClr val="FFFFFF"/>
              </a:solidFill>
              <a:latin typeface="Aptos Narrow" panose="020B000402020202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92293916"/>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4F4FA-E0BC-D417-02AB-9A22D957F551}"/>
            </a:ext>
          </a:extLst>
        </p:cNvPr>
        <p:cNvGrpSpPr/>
        <p:nvPr/>
      </p:nvGrpSpPr>
      <p:grpSpPr>
        <a:xfrm>
          <a:off x="0" y="0"/>
          <a:ext cx="0" cy="0"/>
          <a:chOff x="0" y="0"/>
          <a:chExt cx="0" cy="0"/>
        </a:xfrm>
      </p:grpSpPr>
      <p:sp>
        <p:nvSpPr>
          <p:cNvPr id="2" name="Marcador de texto 3">
            <a:extLst>
              <a:ext uri="{FF2B5EF4-FFF2-40B4-BE49-F238E27FC236}">
                <a16:creationId xmlns:a16="http://schemas.microsoft.com/office/drawing/2014/main" id="{8A2E5174-BA92-6D76-57E9-184756F87968}"/>
              </a:ext>
            </a:extLst>
          </p:cNvPr>
          <p:cNvSpPr>
            <a:spLocks noGrp="1"/>
          </p:cNvSpPr>
          <p:nvPr/>
        </p:nvSpPr>
        <p:spPr>
          <a:xfrm>
            <a:off x="410120" y="723"/>
            <a:ext cx="8901468" cy="892648"/>
          </a:xfrm>
          <a:prstGeom prst="rect">
            <a:avLst/>
          </a:prstGeom>
        </p:spPr>
        <p:txBody>
          <a:bodyPr vert="horz" lIns="121920" tIns="60960" rIns="121920" bIns="60960" rtlCol="0" anchor="ctr" anchorCtr="0">
            <a:noAutofit/>
          </a:bodyPr>
          <a:lstStyle>
            <a:lvl1pPr marL="0" indent="0" algn="l" defTabSz="457200" rtl="0" eaLnBrk="1" latinLnBrk="0" hangingPunct="1">
              <a:lnSpc>
                <a:spcPct val="100000"/>
              </a:lnSpc>
              <a:spcBef>
                <a:spcPct val="20000"/>
              </a:spcBef>
              <a:buFont typeface="Arial"/>
              <a:buNone/>
              <a:defRPr sz="1125" b="0" kern="1200">
                <a:solidFill>
                  <a:schemeClr val="tx1"/>
                </a:solidFill>
                <a:latin typeface="Century Gothic" panose="020B0502020202020204" pitchFamily="34" charset="0"/>
                <a:ea typeface="+mn-ea"/>
                <a:cs typeface="+mn-cs"/>
              </a:defRPr>
            </a:lvl1pPr>
            <a:lvl2pPr marL="342900" indent="0" algn="l" defTabSz="457200" rtl="0" eaLnBrk="1" latinLnBrk="0" hangingPunct="1">
              <a:spcBef>
                <a:spcPct val="20000"/>
              </a:spcBef>
              <a:buFont typeface="Arial"/>
              <a:buNone/>
              <a:defRPr sz="1500" b="1" kern="1200">
                <a:solidFill>
                  <a:schemeClr val="tx1"/>
                </a:solidFill>
                <a:latin typeface="+mn-lt"/>
                <a:ea typeface="+mn-ea"/>
                <a:cs typeface="+mn-cs"/>
              </a:defRPr>
            </a:lvl2pPr>
            <a:lvl3pPr marL="685800" indent="0" algn="l" defTabSz="457200" rtl="0" eaLnBrk="1" latinLnBrk="0" hangingPunct="1">
              <a:spcBef>
                <a:spcPct val="20000"/>
              </a:spcBef>
              <a:buFont typeface="Arial"/>
              <a:buNone/>
              <a:defRPr sz="1350" b="1" kern="1200">
                <a:solidFill>
                  <a:schemeClr val="tx1"/>
                </a:solidFill>
                <a:latin typeface="+mn-lt"/>
                <a:ea typeface="+mn-ea"/>
                <a:cs typeface="+mn-cs"/>
              </a:defRPr>
            </a:lvl3pPr>
            <a:lvl4pPr marL="1028700" indent="0" algn="l" defTabSz="457200" rtl="0" eaLnBrk="1" latinLnBrk="0" hangingPunct="1">
              <a:spcBef>
                <a:spcPct val="20000"/>
              </a:spcBef>
              <a:buFont typeface="Arial"/>
              <a:buNone/>
              <a:defRPr sz="1200" b="1" kern="1200">
                <a:solidFill>
                  <a:schemeClr val="tx1"/>
                </a:solidFill>
                <a:latin typeface="+mn-lt"/>
                <a:ea typeface="+mn-ea"/>
                <a:cs typeface="+mn-cs"/>
              </a:defRPr>
            </a:lvl4pPr>
            <a:lvl5pPr marL="1371600" indent="0" algn="l" defTabSz="457200" rtl="0" eaLnBrk="1" latinLnBrk="0" hangingPunct="1">
              <a:spcBef>
                <a:spcPct val="20000"/>
              </a:spcBef>
              <a:buFont typeface="Arial"/>
              <a:buNone/>
              <a:defRPr sz="1200" b="1" kern="1200">
                <a:solidFill>
                  <a:schemeClr val="tx1"/>
                </a:solidFill>
                <a:latin typeface="+mn-lt"/>
                <a:ea typeface="+mn-ea"/>
                <a:cs typeface="+mn-cs"/>
              </a:defRPr>
            </a:lvl5pPr>
            <a:lvl6pPr marL="1714500" indent="0" algn="l" defTabSz="457200" rtl="0" eaLnBrk="1" latinLnBrk="0" hangingPunct="1">
              <a:spcBef>
                <a:spcPct val="20000"/>
              </a:spcBef>
              <a:buFont typeface="Arial"/>
              <a:buNone/>
              <a:defRPr sz="1200" b="1" kern="1200">
                <a:solidFill>
                  <a:schemeClr val="tx1"/>
                </a:solidFill>
                <a:latin typeface="+mn-lt"/>
                <a:ea typeface="+mn-ea"/>
                <a:cs typeface="+mn-cs"/>
              </a:defRPr>
            </a:lvl6pPr>
            <a:lvl7pPr marL="2057400" indent="0" algn="l" defTabSz="457200" rtl="0" eaLnBrk="1" latinLnBrk="0" hangingPunct="1">
              <a:spcBef>
                <a:spcPct val="20000"/>
              </a:spcBef>
              <a:buFont typeface="Arial"/>
              <a:buNone/>
              <a:defRPr sz="1200" b="1" kern="1200">
                <a:solidFill>
                  <a:schemeClr val="tx1"/>
                </a:solidFill>
                <a:latin typeface="+mn-lt"/>
                <a:ea typeface="+mn-ea"/>
                <a:cs typeface="+mn-cs"/>
              </a:defRPr>
            </a:lvl7pPr>
            <a:lvl8pPr marL="2400300" indent="0" algn="l" defTabSz="457200" rtl="0" eaLnBrk="1" latinLnBrk="0" hangingPunct="1">
              <a:spcBef>
                <a:spcPct val="20000"/>
              </a:spcBef>
              <a:buFont typeface="Arial"/>
              <a:buNone/>
              <a:defRPr sz="1200" b="1" kern="1200">
                <a:solidFill>
                  <a:schemeClr val="tx1"/>
                </a:solidFill>
                <a:latin typeface="+mn-lt"/>
                <a:ea typeface="+mn-ea"/>
                <a:cs typeface="+mn-cs"/>
              </a:defRPr>
            </a:lvl8pPr>
            <a:lvl9pPr marL="2743200" indent="0" algn="l" defTabSz="457200" rtl="0" eaLnBrk="1" latinLnBrk="0" hangingPunct="1">
              <a:spcBef>
                <a:spcPct val="20000"/>
              </a:spcBef>
              <a:buFont typeface="Arial"/>
              <a:buNone/>
              <a:defRPr sz="1200" b="1" kern="1200">
                <a:solidFill>
                  <a:schemeClr val="tx1"/>
                </a:solidFill>
                <a:latin typeface="+mn-lt"/>
                <a:ea typeface="+mn-ea"/>
                <a:cs typeface="+mn-cs"/>
              </a:defRPr>
            </a:lvl9pPr>
          </a:lstStyle>
          <a:p>
            <a:r>
              <a:rPr lang="es-CO" sz="3200" b="1" noProof="0">
                <a:solidFill>
                  <a:srgbClr val="00324D"/>
                </a:solidFill>
                <a:latin typeface="Work Sans" pitchFamily="2" charset="0"/>
                <a:cs typeface="Calibri"/>
              </a:rPr>
              <a:t>Cambios en los riesgos y oportunidades</a:t>
            </a:r>
          </a:p>
        </p:txBody>
      </p:sp>
      <p:pic>
        <p:nvPicPr>
          <p:cNvPr id="3" name="Gráfico 2">
            <a:extLst>
              <a:ext uri="{FF2B5EF4-FFF2-40B4-BE49-F238E27FC236}">
                <a16:creationId xmlns:a16="http://schemas.microsoft.com/office/drawing/2014/main" id="{0934E177-17D5-0DF9-1238-A5170E5BD0C7}"/>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p:blipFill>
        <p:spPr>
          <a:xfrm flipV="1">
            <a:off x="-229254" y="864863"/>
            <a:ext cx="3065317" cy="45719"/>
          </a:xfrm>
          <a:prstGeom prst="rect">
            <a:avLst/>
          </a:prstGeom>
        </p:spPr>
      </p:pic>
      <p:sp>
        <p:nvSpPr>
          <p:cNvPr id="5" name="Google Shape;1023;p41">
            <a:extLst>
              <a:ext uri="{FF2B5EF4-FFF2-40B4-BE49-F238E27FC236}">
                <a16:creationId xmlns:a16="http://schemas.microsoft.com/office/drawing/2014/main" id="{2B65651E-80F7-9D06-9DA1-205649FB4D68}"/>
              </a:ext>
            </a:extLst>
          </p:cNvPr>
          <p:cNvSpPr/>
          <p:nvPr/>
        </p:nvSpPr>
        <p:spPr>
          <a:xfrm>
            <a:off x="1307264" y="2261854"/>
            <a:ext cx="3411118" cy="3934727"/>
          </a:xfrm>
          <a:prstGeom prst="rect">
            <a:avLst/>
          </a:prstGeom>
          <a:solidFill>
            <a:srgbClr val="EFEFEF"/>
          </a:solidFill>
          <a:ln>
            <a:noFill/>
          </a:ln>
        </p:spPr>
        <p:txBody>
          <a:bodyPr spcFirstLastPara="1" wrap="square" lIns="34300" tIns="17150" rIns="34300" bIns="17150" anchor="ctr" anchorCtr="0">
            <a:noAutofit/>
          </a:bodyPr>
          <a:lstStyle/>
          <a:p>
            <a:pPr marR="0" algn="just">
              <a:buClr>
                <a:schemeClr val="dk1"/>
              </a:buClr>
              <a:buSzPts val="1100"/>
            </a:pPr>
            <a:endParaRPr lang="es-ES" sz="1100" dirty="0">
              <a:latin typeface="Aptos Narrow" panose="020B0004020202020204" pitchFamily="34" charset="0"/>
              <a:sym typeface="Lato Light"/>
            </a:endParaRPr>
          </a:p>
        </p:txBody>
      </p:sp>
      <p:sp>
        <p:nvSpPr>
          <p:cNvPr id="6" name="Google Shape;1024;p41">
            <a:extLst>
              <a:ext uri="{FF2B5EF4-FFF2-40B4-BE49-F238E27FC236}">
                <a16:creationId xmlns:a16="http://schemas.microsoft.com/office/drawing/2014/main" id="{CA0702DC-8C00-1576-A624-3EA79ACDEDE1}"/>
              </a:ext>
            </a:extLst>
          </p:cNvPr>
          <p:cNvSpPr/>
          <p:nvPr/>
        </p:nvSpPr>
        <p:spPr>
          <a:xfrm>
            <a:off x="7082537" y="2261854"/>
            <a:ext cx="3226500" cy="4145282"/>
          </a:xfrm>
          <a:prstGeom prst="rect">
            <a:avLst/>
          </a:prstGeom>
          <a:solidFill>
            <a:srgbClr val="EFEFEF"/>
          </a:solidFill>
          <a:ln>
            <a:noFill/>
          </a:ln>
        </p:spPr>
        <p:txBody>
          <a:bodyPr spcFirstLastPara="1" wrap="square" lIns="34300" tIns="17150" rIns="34300" bIns="17150" anchor="ctr" anchorCtr="0">
            <a:noAutofit/>
          </a:bodyPr>
          <a:lstStyle/>
          <a:p>
            <a:pPr algn="ctr"/>
            <a:endParaRPr lang="es-CO" sz="1400" noProof="0" dirty="0">
              <a:solidFill>
                <a:srgbClr val="FFFFFF"/>
              </a:solidFill>
              <a:latin typeface="Lato Light"/>
              <a:ea typeface="Lato Light"/>
              <a:cs typeface="Lato Light"/>
              <a:sym typeface="Lato Light"/>
            </a:endParaRPr>
          </a:p>
        </p:txBody>
      </p:sp>
      <p:sp>
        <p:nvSpPr>
          <p:cNvPr id="7" name="Google Shape;1025;p41">
            <a:extLst>
              <a:ext uri="{FF2B5EF4-FFF2-40B4-BE49-F238E27FC236}">
                <a16:creationId xmlns:a16="http://schemas.microsoft.com/office/drawing/2014/main" id="{CD00C127-B898-2A84-5605-064FDB2344B6}"/>
              </a:ext>
            </a:extLst>
          </p:cNvPr>
          <p:cNvSpPr/>
          <p:nvPr/>
        </p:nvSpPr>
        <p:spPr>
          <a:xfrm flipH="1">
            <a:off x="8171377" y="1557264"/>
            <a:ext cx="1060800" cy="1060800"/>
          </a:xfrm>
          <a:prstGeom prst="ellipse">
            <a:avLst/>
          </a:prstGeom>
          <a:solidFill>
            <a:srgbClr val="06A702"/>
          </a:solidFill>
          <a:ln>
            <a:noFill/>
          </a:ln>
        </p:spPr>
        <p:txBody>
          <a:bodyPr spcFirstLastPara="1" wrap="square" lIns="34300" tIns="17150" rIns="34300" bIns="17150" anchor="ctr" anchorCtr="0">
            <a:noAutofit/>
          </a:bodyPr>
          <a:lstStyle/>
          <a:p>
            <a:pPr marL="0" marR="0" lvl="0" indent="0" algn="ctr" rtl="0">
              <a:spcBef>
                <a:spcPts val="0"/>
              </a:spcBef>
              <a:spcAft>
                <a:spcPts val="0"/>
              </a:spcAft>
              <a:buNone/>
            </a:pPr>
            <a:endParaRPr lang="es-CO" sz="1400" noProof="0">
              <a:solidFill>
                <a:srgbClr val="FFFFFF"/>
              </a:solidFill>
              <a:latin typeface="Lato Light"/>
              <a:ea typeface="Lato Light"/>
              <a:cs typeface="Lato Light"/>
              <a:sym typeface="Lato Light"/>
            </a:endParaRPr>
          </a:p>
        </p:txBody>
      </p:sp>
      <p:sp>
        <p:nvSpPr>
          <p:cNvPr id="8" name="Google Shape;1026;p41">
            <a:extLst>
              <a:ext uri="{FF2B5EF4-FFF2-40B4-BE49-F238E27FC236}">
                <a16:creationId xmlns:a16="http://schemas.microsoft.com/office/drawing/2014/main" id="{6CDBCB24-70B1-856E-31CE-1D1065B91056}"/>
              </a:ext>
            </a:extLst>
          </p:cNvPr>
          <p:cNvSpPr/>
          <p:nvPr/>
        </p:nvSpPr>
        <p:spPr>
          <a:xfrm flipH="1">
            <a:off x="2390121" y="1530761"/>
            <a:ext cx="1060933" cy="1060650"/>
          </a:xfrm>
          <a:prstGeom prst="ellipse">
            <a:avLst/>
          </a:prstGeom>
          <a:solidFill>
            <a:srgbClr val="285D57"/>
          </a:solidFill>
          <a:ln>
            <a:noFill/>
          </a:ln>
        </p:spPr>
        <p:txBody>
          <a:bodyPr spcFirstLastPara="1" wrap="square" lIns="34300" tIns="17150" rIns="34300" bIns="17150" anchor="ctr" anchorCtr="0">
            <a:noAutofit/>
          </a:bodyPr>
          <a:lstStyle/>
          <a:p>
            <a:pPr marL="0" marR="0" lvl="0" indent="0" algn="ctr" rtl="0">
              <a:spcBef>
                <a:spcPts val="0"/>
              </a:spcBef>
              <a:spcAft>
                <a:spcPts val="0"/>
              </a:spcAft>
              <a:buNone/>
            </a:pPr>
            <a:endParaRPr lang="es-CO" sz="1400" noProof="0">
              <a:solidFill>
                <a:srgbClr val="FFFFFF"/>
              </a:solidFill>
              <a:latin typeface="Lato Light"/>
              <a:ea typeface="Lato Light"/>
              <a:cs typeface="Lato Light"/>
              <a:sym typeface="Lato Light"/>
            </a:endParaRPr>
          </a:p>
        </p:txBody>
      </p:sp>
      <p:sp>
        <p:nvSpPr>
          <p:cNvPr id="10" name="Google Shape;1028;p41">
            <a:extLst>
              <a:ext uri="{FF2B5EF4-FFF2-40B4-BE49-F238E27FC236}">
                <a16:creationId xmlns:a16="http://schemas.microsoft.com/office/drawing/2014/main" id="{3EB6CDBC-9744-DFBA-783B-237666F9537F}"/>
              </a:ext>
            </a:extLst>
          </p:cNvPr>
          <p:cNvSpPr/>
          <p:nvPr/>
        </p:nvSpPr>
        <p:spPr>
          <a:xfrm>
            <a:off x="8446795" y="1867115"/>
            <a:ext cx="563049" cy="440955"/>
          </a:xfrm>
          <a:custGeom>
            <a:avLst/>
            <a:gdLst/>
            <a:ahLst/>
            <a:cxnLst/>
            <a:rect l="l" t="t" r="r" b="b"/>
            <a:pathLst>
              <a:path w="5250" h="4113" extrusionOk="0">
                <a:moveTo>
                  <a:pt x="1845" y="4112"/>
                </a:moveTo>
                <a:lnTo>
                  <a:pt x="205" y="2473"/>
                </a:lnTo>
                <a:lnTo>
                  <a:pt x="205" y="2473"/>
                </a:lnTo>
                <a:cubicBezTo>
                  <a:pt x="0" y="2267"/>
                  <a:pt x="0" y="1935"/>
                  <a:pt x="205" y="1730"/>
                </a:cubicBezTo>
                <a:lnTo>
                  <a:pt x="205" y="1730"/>
                </a:lnTo>
                <a:cubicBezTo>
                  <a:pt x="410" y="1524"/>
                  <a:pt x="743" y="1524"/>
                  <a:pt x="948" y="1730"/>
                </a:cubicBezTo>
                <a:lnTo>
                  <a:pt x="1849" y="2630"/>
                </a:lnTo>
                <a:lnTo>
                  <a:pt x="4302" y="205"/>
                </a:lnTo>
                <a:lnTo>
                  <a:pt x="4302" y="205"/>
                </a:lnTo>
                <a:cubicBezTo>
                  <a:pt x="4508" y="0"/>
                  <a:pt x="4841" y="2"/>
                  <a:pt x="5045" y="209"/>
                </a:cubicBezTo>
                <a:lnTo>
                  <a:pt x="5045" y="209"/>
                </a:lnTo>
                <a:cubicBezTo>
                  <a:pt x="5249" y="415"/>
                  <a:pt x="5247" y="748"/>
                  <a:pt x="5041" y="952"/>
                </a:cubicBezTo>
                <a:lnTo>
                  <a:pt x="1845" y="4112"/>
                </a:lnTo>
              </a:path>
            </a:pathLst>
          </a:custGeom>
          <a:solidFill>
            <a:srgbClr val="FFFFFF"/>
          </a:solidFill>
          <a:ln>
            <a:noFill/>
          </a:ln>
        </p:spPr>
        <p:txBody>
          <a:bodyPr spcFirstLastPara="1" wrap="square" lIns="34300" tIns="17150" rIns="34300" bIns="17150" anchor="ctr" anchorCtr="0">
            <a:noAutofit/>
          </a:bodyPr>
          <a:lstStyle/>
          <a:p>
            <a:pPr marL="0" marR="0" lvl="0" indent="0" algn="l" rtl="0">
              <a:spcBef>
                <a:spcPts val="0"/>
              </a:spcBef>
              <a:spcAft>
                <a:spcPts val="0"/>
              </a:spcAft>
              <a:buNone/>
            </a:pPr>
            <a:endParaRPr lang="es-CO" sz="1400" noProof="0">
              <a:solidFill>
                <a:srgbClr val="737572"/>
              </a:solidFill>
              <a:latin typeface="Lato Light"/>
              <a:ea typeface="Lato Light"/>
              <a:cs typeface="Lato Light"/>
              <a:sym typeface="Lato Light"/>
            </a:endParaRPr>
          </a:p>
        </p:txBody>
      </p:sp>
      <p:sp>
        <p:nvSpPr>
          <p:cNvPr id="11" name="Google Shape;1029;p41">
            <a:extLst>
              <a:ext uri="{FF2B5EF4-FFF2-40B4-BE49-F238E27FC236}">
                <a16:creationId xmlns:a16="http://schemas.microsoft.com/office/drawing/2014/main" id="{CB700A0B-CEEA-5E5E-1E73-D2DE32DCB814}"/>
              </a:ext>
            </a:extLst>
          </p:cNvPr>
          <p:cNvSpPr/>
          <p:nvPr/>
        </p:nvSpPr>
        <p:spPr>
          <a:xfrm>
            <a:off x="7232288" y="3640838"/>
            <a:ext cx="435856" cy="435856"/>
          </a:xfrm>
          <a:prstGeom prst="ellipse">
            <a:avLst/>
          </a:prstGeom>
          <a:solidFill>
            <a:srgbClr val="06A702"/>
          </a:solidFill>
          <a:ln>
            <a:noFill/>
          </a:ln>
        </p:spPr>
        <p:txBody>
          <a:bodyPr spcFirstLastPara="1" wrap="square" lIns="34300" tIns="17150" rIns="34300" bIns="17150" anchor="ctr" anchorCtr="0">
            <a:noAutofit/>
          </a:bodyPr>
          <a:lstStyle/>
          <a:p>
            <a:pPr marL="0" marR="0" lvl="0" indent="0" algn="ctr" rtl="0">
              <a:spcBef>
                <a:spcPts val="0"/>
              </a:spcBef>
              <a:spcAft>
                <a:spcPts val="0"/>
              </a:spcAft>
              <a:buNone/>
            </a:pPr>
            <a:endParaRPr lang="es-CO" sz="1400" noProof="0">
              <a:solidFill>
                <a:srgbClr val="FFFFFF"/>
              </a:solidFill>
              <a:latin typeface="Work Sans" pitchFamily="2" charset="0"/>
              <a:ea typeface="Lato Light"/>
              <a:cs typeface="Lato Light"/>
              <a:sym typeface="Lato Light"/>
            </a:endParaRPr>
          </a:p>
        </p:txBody>
      </p:sp>
      <p:sp>
        <p:nvSpPr>
          <p:cNvPr id="12" name="Google Shape;1030;p41">
            <a:extLst>
              <a:ext uri="{FF2B5EF4-FFF2-40B4-BE49-F238E27FC236}">
                <a16:creationId xmlns:a16="http://schemas.microsoft.com/office/drawing/2014/main" id="{F847343D-1CB3-415D-A08B-BF303D590889}"/>
              </a:ext>
            </a:extLst>
          </p:cNvPr>
          <p:cNvSpPr/>
          <p:nvPr/>
        </p:nvSpPr>
        <p:spPr>
          <a:xfrm>
            <a:off x="7334560" y="3766340"/>
            <a:ext cx="231312" cy="181206"/>
          </a:xfrm>
          <a:custGeom>
            <a:avLst/>
            <a:gdLst/>
            <a:ahLst/>
            <a:cxnLst/>
            <a:rect l="l" t="t" r="r" b="b"/>
            <a:pathLst>
              <a:path w="5250" h="4113" extrusionOk="0">
                <a:moveTo>
                  <a:pt x="1845" y="4112"/>
                </a:moveTo>
                <a:lnTo>
                  <a:pt x="205" y="2473"/>
                </a:lnTo>
                <a:lnTo>
                  <a:pt x="205" y="2473"/>
                </a:lnTo>
                <a:cubicBezTo>
                  <a:pt x="0" y="2267"/>
                  <a:pt x="0" y="1935"/>
                  <a:pt x="205" y="1730"/>
                </a:cubicBezTo>
                <a:lnTo>
                  <a:pt x="205" y="1730"/>
                </a:lnTo>
                <a:cubicBezTo>
                  <a:pt x="410" y="1524"/>
                  <a:pt x="743" y="1524"/>
                  <a:pt x="948" y="1730"/>
                </a:cubicBezTo>
                <a:lnTo>
                  <a:pt x="1849" y="2630"/>
                </a:lnTo>
                <a:lnTo>
                  <a:pt x="4302" y="205"/>
                </a:lnTo>
                <a:lnTo>
                  <a:pt x="4302" y="205"/>
                </a:lnTo>
                <a:cubicBezTo>
                  <a:pt x="4508" y="0"/>
                  <a:pt x="4841" y="2"/>
                  <a:pt x="5045" y="209"/>
                </a:cubicBezTo>
                <a:lnTo>
                  <a:pt x="5045" y="209"/>
                </a:lnTo>
                <a:cubicBezTo>
                  <a:pt x="5249" y="415"/>
                  <a:pt x="5247" y="748"/>
                  <a:pt x="5041" y="952"/>
                </a:cubicBezTo>
                <a:lnTo>
                  <a:pt x="1845" y="4112"/>
                </a:lnTo>
              </a:path>
            </a:pathLst>
          </a:custGeom>
          <a:solidFill>
            <a:srgbClr val="FFFFFF"/>
          </a:solidFill>
          <a:ln>
            <a:noFill/>
          </a:ln>
        </p:spPr>
        <p:txBody>
          <a:bodyPr spcFirstLastPara="1" wrap="square" lIns="34300" tIns="17150" rIns="34300" bIns="17150" anchor="ctr" anchorCtr="0">
            <a:noAutofit/>
          </a:bodyPr>
          <a:lstStyle/>
          <a:p>
            <a:pPr marL="0" marR="0" lvl="0" indent="0" algn="l" rtl="0">
              <a:spcBef>
                <a:spcPts val="0"/>
              </a:spcBef>
              <a:spcAft>
                <a:spcPts val="0"/>
              </a:spcAft>
              <a:buNone/>
            </a:pPr>
            <a:endParaRPr lang="es-CO" sz="1400" noProof="0">
              <a:solidFill>
                <a:srgbClr val="737572"/>
              </a:solidFill>
              <a:latin typeface="Work Sans" pitchFamily="2" charset="0"/>
              <a:ea typeface="Lato Light"/>
              <a:cs typeface="Lato Light"/>
              <a:sym typeface="Lato Light"/>
            </a:endParaRPr>
          </a:p>
        </p:txBody>
      </p:sp>
      <p:sp>
        <p:nvSpPr>
          <p:cNvPr id="13" name="Google Shape;1031;p41">
            <a:extLst>
              <a:ext uri="{FF2B5EF4-FFF2-40B4-BE49-F238E27FC236}">
                <a16:creationId xmlns:a16="http://schemas.microsoft.com/office/drawing/2014/main" id="{37B92FFF-AF45-C932-331D-35B9573A429F}"/>
              </a:ext>
            </a:extLst>
          </p:cNvPr>
          <p:cNvSpPr/>
          <p:nvPr/>
        </p:nvSpPr>
        <p:spPr>
          <a:xfrm>
            <a:off x="7232288" y="4503725"/>
            <a:ext cx="435856" cy="435856"/>
          </a:xfrm>
          <a:prstGeom prst="ellipse">
            <a:avLst/>
          </a:prstGeom>
          <a:solidFill>
            <a:srgbClr val="06A702"/>
          </a:solidFill>
          <a:ln>
            <a:noFill/>
          </a:ln>
        </p:spPr>
        <p:txBody>
          <a:bodyPr spcFirstLastPara="1" wrap="square" lIns="34300" tIns="17150" rIns="34300" bIns="17150" anchor="ctr" anchorCtr="0">
            <a:noAutofit/>
          </a:bodyPr>
          <a:lstStyle/>
          <a:p>
            <a:pPr marL="0" marR="0" lvl="0" indent="0" algn="ctr" rtl="0">
              <a:spcBef>
                <a:spcPts val="0"/>
              </a:spcBef>
              <a:spcAft>
                <a:spcPts val="0"/>
              </a:spcAft>
              <a:buNone/>
            </a:pPr>
            <a:endParaRPr lang="es-CO" sz="1400" noProof="0">
              <a:solidFill>
                <a:srgbClr val="FFFFFF"/>
              </a:solidFill>
              <a:latin typeface="Work Sans" pitchFamily="2" charset="0"/>
              <a:ea typeface="Lato Light"/>
              <a:cs typeface="Lato Light"/>
              <a:sym typeface="Lato Light"/>
            </a:endParaRPr>
          </a:p>
        </p:txBody>
      </p:sp>
      <p:sp>
        <p:nvSpPr>
          <p:cNvPr id="14" name="Google Shape;1032;p41">
            <a:extLst>
              <a:ext uri="{FF2B5EF4-FFF2-40B4-BE49-F238E27FC236}">
                <a16:creationId xmlns:a16="http://schemas.microsoft.com/office/drawing/2014/main" id="{EFCF8A29-A93F-ECC0-4727-E30E57584206}"/>
              </a:ext>
            </a:extLst>
          </p:cNvPr>
          <p:cNvSpPr/>
          <p:nvPr/>
        </p:nvSpPr>
        <p:spPr>
          <a:xfrm>
            <a:off x="7351043" y="4631050"/>
            <a:ext cx="231312" cy="181206"/>
          </a:xfrm>
          <a:custGeom>
            <a:avLst/>
            <a:gdLst/>
            <a:ahLst/>
            <a:cxnLst/>
            <a:rect l="l" t="t" r="r" b="b"/>
            <a:pathLst>
              <a:path w="5250" h="4113" extrusionOk="0">
                <a:moveTo>
                  <a:pt x="1845" y="4112"/>
                </a:moveTo>
                <a:lnTo>
                  <a:pt x="205" y="2473"/>
                </a:lnTo>
                <a:lnTo>
                  <a:pt x="205" y="2473"/>
                </a:lnTo>
                <a:cubicBezTo>
                  <a:pt x="0" y="2267"/>
                  <a:pt x="0" y="1935"/>
                  <a:pt x="205" y="1730"/>
                </a:cubicBezTo>
                <a:lnTo>
                  <a:pt x="205" y="1730"/>
                </a:lnTo>
                <a:cubicBezTo>
                  <a:pt x="410" y="1524"/>
                  <a:pt x="743" y="1524"/>
                  <a:pt x="948" y="1730"/>
                </a:cubicBezTo>
                <a:lnTo>
                  <a:pt x="1849" y="2630"/>
                </a:lnTo>
                <a:lnTo>
                  <a:pt x="4302" y="205"/>
                </a:lnTo>
                <a:lnTo>
                  <a:pt x="4302" y="205"/>
                </a:lnTo>
                <a:cubicBezTo>
                  <a:pt x="4508" y="0"/>
                  <a:pt x="4841" y="2"/>
                  <a:pt x="5045" y="209"/>
                </a:cubicBezTo>
                <a:lnTo>
                  <a:pt x="5045" y="209"/>
                </a:lnTo>
                <a:cubicBezTo>
                  <a:pt x="5249" y="415"/>
                  <a:pt x="5247" y="748"/>
                  <a:pt x="5041" y="952"/>
                </a:cubicBezTo>
                <a:lnTo>
                  <a:pt x="1845" y="4112"/>
                </a:lnTo>
              </a:path>
            </a:pathLst>
          </a:custGeom>
          <a:solidFill>
            <a:srgbClr val="FFFFFF"/>
          </a:solidFill>
          <a:ln>
            <a:noFill/>
          </a:ln>
        </p:spPr>
        <p:txBody>
          <a:bodyPr spcFirstLastPara="1" wrap="square" lIns="34300" tIns="17150" rIns="34300" bIns="17150" anchor="ctr" anchorCtr="0">
            <a:noAutofit/>
          </a:bodyPr>
          <a:lstStyle/>
          <a:p>
            <a:pPr marL="0" marR="0" lvl="0" indent="0" algn="l" rtl="0">
              <a:spcBef>
                <a:spcPts val="0"/>
              </a:spcBef>
              <a:spcAft>
                <a:spcPts val="0"/>
              </a:spcAft>
              <a:buNone/>
            </a:pPr>
            <a:endParaRPr lang="es-CO" sz="1400" noProof="0">
              <a:solidFill>
                <a:srgbClr val="737572"/>
              </a:solidFill>
              <a:latin typeface="Work Sans" pitchFamily="2" charset="0"/>
              <a:ea typeface="Lato Light"/>
              <a:cs typeface="Lato Light"/>
              <a:sym typeface="Lato Light"/>
            </a:endParaRPr>
          </a:p>
        </p:txBody>
      </p:sp>
      <p:sp>
        <p:nvSpPr>
          <p:cNvPr id="15" name="Google Shape;1033;p41">
            <a:extLst>
              <a:ext uri="{FF2B5EF4-FFF2-40B4-BE49-F238E27FC236}">
                <a16:creationId xmlns:a16="http://schemas.microsoft.com/office/drawing/2014/main" id="{B3D6BE28-3AA1-EF1C-F0A3-4CCDCC2CF798}"/>
              </a:ext>
            </a:extLst>
          </p:cNvPr>
          <p:cNvSpPr/>
          <p:nvPr/>
        </p:nvSpPr>
        <p:spPr>
          <a:xfrm>
            <a:off x="7255691" y="2787377"/>
            <a:ext cx="435856" cy="435856"/>
          </a:xfrm>
          <a:prstGeom prst="ellipse">
            <a:avLst/>
          </a:prstGeom>
          <a:solidFill>
            <a:srgbClr val="06A702"/>
          </a:solidFill>
          <a:ln>
            <a:noFill/>
          </a:ln>
        </p:spPr>
        <p:txBody>
          <a:bodyPr spcFirstLastPara="1" wrap="square" lIns="34300" tIns="17150" rIns="34300" bIns="17150" anchor="ctr" anchorCtr="0">
            <a:noAutofit/>
          </a:bodyPr>
          <a:lstStyle/>
          <a:p>
            <a:pPr marL="0" marR="0" lvl="0" indent="0" algn="ctr" rtl="0">
              <a:spcBef>
                <a:spcPts val="0"/>
              </a:spcBef>
              <a:spcAft>
                <a:spcPts val="0"/>
              </a:spcAft>
              <a:buNone/>
            </a:pPr>
            <a:endParaRPr lang="es-CO" sz="1400" noProof="0">
              <a:solidFill>
                <a:srgbClr val="FFFFFF"/>
              </a:solidFill>
              <a:latin typeface="Work Sans" pitchFamily="2" charset="0"/>
              <a:ea typeface="Lato Light"/>
              <a:cs typeface="Lato Light"/>
              <a:sym typeface="Lato Light"/>
            </a:endParaRPr>
          </a:p>
        </p:txBody>
      </p:sp>
      <p:sp>
        <p:nvSpPr>
          <p:cNvPr id="16" name="Google Shape;1034;p41">
            <a:extLst>
              <a:ext uri="{FF2B5EF4-FFF2-40B4-BE49-F238E27FC236}">
                <a16:creationId xmlns:a16="http://schemas.microsoft.com/office/drawing/2014/main" id="{CD48860D-2C43-42F7-D6BD-9B2E07C8AC12}"/>
              </a:ext>
            </a:extLst>
          </p:cNvPr>
          <p:cNvSpPr/>
          <p:nvPr/>
        </p:nvSpPr>
        <p:spPr>
          <a:xfrm>
            <a:off x="7357965" y="2914705"/>
            <a:ext cx="231312" cy="181206"/>
          </a:xfrm>
          <a:custGeom>
            <a:avLst/>
            <a:gdLst/>
            <a:ahLst/>
            <a:cxnLst/>
            <a:rect l="l" t="t" r="r" b="b"/>
            <a:pathLst>
              <a:path w="5250" h="4113" extrusionOk="0">
                <a:moveTo>
                  <a:pt x="1845" y="4112"/>
                </a:moveTo>
                <a:lnTo>
                  <a:pt x="205" y="2473"/>
                </a:lnTo>
                <a:lnTo>
                  <a:pt x="205" y="2473"/>
                </a:lnTo>
                <a:cubicBezTo>
                  <a:pt x="0" y="2267"/>
                  <a:pt x="0" y="1935"/>
                  <a:pt x="205" y="1730"/>
                </a:cubicBezTo>
                <a:lnTo>
                  <a:pt x="205" y="1730"/>
                </a:lnTo>
                <a:cubicBezTo>
                  <a:pt x="410" y="1524"/>
                  <a:pt x="743" y="1524"/>
                  <a:pt x="948" y="1730"/>
                </a:cubicBezTo>
                <a:lnTo>
                  <a:pt x="1849" y="2630"/>
                </a:lnTo>
                <a:lnTo>
                  <a:pt x="4302" y="205"/>
                </a:lnTo>
                <a:lnTo>
                  <a:pt x="4302" y="205"/>
                </a:lnTo>
                <a:cubicBezTo>
                  <a:pt x="4508" y="0"/>
                  <a:pt x="4841" y="2"/>
                  <a:pt x="5045" y="209"/>
                </a:cubicBezTo>
                <a:lnTo>
                  <a:pt x="5045" y="209"/>
                </a:lnTo>
                <a:cubicBezTo>
                  <a:pt x="5249" y="415"/>
                  <a:pt x="5247" y="748"/>
                  <a:pt x="5041" y="952"/>
                </a:cubicBezTo>
                <a:lnTo>
                  <a:pt x="1845" y="4112"/>
                </a:lnTo>
              </a:path>
            </a:pathLst>
          </a:custGeom>
          <a:solidFill>
            <a:srgbClr val="FFFFFF"/>
          </a:solidFill>
          <a:ln>
            <a:noFill/>
          </a:ln>
        </p:spPr>
        <p:txBody>
          <a:bodyPr spcFirstLastPara="1" wrap="square" lIns="34300" tIns="17150" rIns="34300" bIns="17150" anchor="ctr" anchorCtr="0">
            <a:noAutofit/>
          </a:bodyPr>
          <a:lstStyle/>
          <a:p>
            <a:pPr marL="0" marR="0" lvl="0" indent="0" algn="l" rtl="0">
              <a:spcBef>
                <a:spcPts val="0"/>
              </a:spcBef>
              <a:spcAft>
                <a:spcPts val="0"/>
              </a:spcAft>
              <a:buNone/>
            </a:pPr>
            <a:endParaRPr lang="es-CO" sz="1400" noProof="0">
              <a:solidFill>
                <a:srgbClr val="737572"/>
              </a:solidFill>
              <a:latin typeface="Work Sans" pitchFamily="2" charset="0"/>
              <a:ea typeface="Lato Light"/>
              <a:cs typeface="Lato Light"/>
              <a:sym typeface="Lato Light"/>
            </a:endParaRPr>
          </a:p>
        </p:txBody>
      </p:sp>
      <p:sp>
        <p:nvSpPr>
          <p:cNvPr id="17" name="Google Shape;1035;p41">
            <a:extLst>
              <a:ext uri="{FF2B5EF4-FFF2-40B4-BE49-F238E27FC236}">
                <a16:creationId xmlns:a16="http://schemas.microsoft.com/office/drawing/2014/main" id="{B497A6CD-3873-A8B4-885F-D96D9101B774}"/>
              </a:ext>
            </a:extLst>
          </p:cNvPr>
          <p:cNvSpPr/>
          <p:nvPr/>
        </p:nvSpPr>
        <p:spPr>
          <a:xfrm flipH="1">
            <a:off x="1447868" y="2782462"/>
            <a:ext cx="435856" cy="435856"/>
          </a:xfrm>
          <a:prstGeom prst="ellipse">
            <a:avLst/>
          </a:prstGeom>
          <a:solidFill>
            <a:srgbClr val="285D57"/>
          </a:solidFill>
          <a:ln>
            <a:noFill/>
          </a:ln>
        </p:spPr>
        <p:txBody>
          <a:bodyPr spcFirstLastPara="1" wrap="square" lIns="34300" tIns="17150" rIns="34300" bIns="17150" anchor="ctr" anchorCtr="0">
            <a:noAutofit/>
          </a:bodyPr>
          <a:lstStyle/>
          <a:p>
            <a:pPr marL="0" marR="0" lvl="0" indent="0" algn="ctr" rtl="0">
              <a:spcBef>
                <a:spcPts val="0"/>
              </a:spcBef>
              <a:spcAft>
                <a:spcPts val="0"/>
              </a:spcAft>
              <a:buNone/>
            </a:pPr>
            <a:endParaRPr lang="es-CO" sz="1400" noProof="0">
              <a:solidFill>
                <a:srgbClr val="FFFFFF"/>
              </a:solidFill>
              <a:latin typeface="Work Sans" pitchFamily="2" charset="0"/>
              <a:ea typeface="Lato Light"/>
              <a:cs typeface="Lato Light"/>
              <a:sym typeface="Lato Light"/>
            </a:endParaRPr>
          </a:p>
        </p:txBody>
      </p:sp>
      <p:sp>
        <p:nvSpPr>
          <p:cNvPr id="18" name="Google Shape;1036;p41">
            <a:extLst>
              <a:ext uri="{FF2B5EF4-FFF2-40B4-BE49-F238E27FC236}">
                <a16:creationId xmlns:a16="http://schemas.microsoft.com/office/drawing/2014/main" id="{189AF616-8183-7F16-2D3A-48B44BCAC9CC}"/>
              </a:ext>
            </a:extLst>
          </p:cNvPr>
          <p:cNvSpPr/>
          <p:nvPr/>
        </p:nvSpPr>
        <p:spPr>
          <a:xfrm flipH="1">
            <a:off x="1581866" y="2916524"/>
            <a:ext cx="167891" cy="167700"/>
          </a:xfrm>
          <a:custGeom>
            <a:avLst/>
            <a:gdLst/>
            <a:ahLst/>
            <a:cxnLst/>
            <a:rect l="l" t="t" r="r" b="b"/>
            <a:pathLst>
              <a:path w="672526" h="671763" extrusionOk="0">
                <a:moveTo>
                  <a:pt x="92404" y="0"/>
                </a:moveTo>
                <a:cubicBezTo>
                  <a:pt x="116117" y="0"/>
                  <a:pt x="139852" y="8993"/>
                  <a:pt x="157940" y="26977"/>
                </a:cubicBezTo>
                <a:lnTo>
                  <a:pt x="336263" y="205079"/>
                </a:lnTo>
                <a:lnTo>
                  <a:pt x="514585" y="26977"/>
                </a:lnTo>
                <a:cubicBezTo>
                  <a:pt x="550585" y="-8992"/>
                  <a:pt x="609526" y="-8992"/>
                  <a:pt x="645526" y="26977"/>
                </a:cubicBezTo>
                <a:cubicBezTo>
                  <a:pt x="681526" y="62945"/>
                  <a:pt x="681526" y="121658"/>
                  <a:pt x="645526" y="157803"/>
                </a:cubicBezTo>
                <a:lnTo>
                  <a:pt x="467227" y="335882"/>
                </a:lnTo>
                <a:lnTo>
                  <a:pt x="645526" y="513961"/>
                </a:lnTo>
                <a:cubicBezTo>
                  <a:pt x="681526" y="549930"/>
                  <a:pt x="681526" y="608819"/>
                  <a:pt x="645526" y="644787"/>
                </a:cubicBezTo>
                <a:cubicBezTo>
                  <a:pt x="609526" y="680756"/>
                  <a:pt x="550585" y="680756"/>
                  <a:pt x="514585" y="644787"/>
                </a:cubicBezTo>
                <a:lnTo>
                  <a:pt x="336263" y="466685"/>
                </a:lnTo>
                <a:lnTo>
                  <a:pt x="157940" y="644787"/>
                </a:lnTo>
                <a:cubicBezTo>
                  <a:pt x="121764" y="680756"/>
                  <a:pt x="63000" y="680756"/>
                  <a:pt x="27000" y="644787"/>
                </a:cubicBezTo>
                <a:cubicBezTo>
                  <a:pt x="-9000" y="608819"/>
                  <a:pt x="-9000" y="549930"/>
                  <a:pt x="27000" y="513961"/>
                </a:cubicBezTo>
                <a:lnTo>
                  <a:pt x="205299" y="335882"/>
                </a:lnTo>
                <a:lnTo>
                  <a:pt x="27000" y="157803"/>
                </a:lnTo>
                <a:cubicBezTo>
                  <a:pt x="-9000" y="121658"/>
                  <a:pt x="-9000" y="62945"/>
                  <a:pt x="27000" y="26977"/>
                </a:cubicBezTo>
                <a:cubicBezTo>
                  <a:pt x="45000" y="8993"/>
                  <a:pt x="68691" y="0"/>
                  <a:pt x="92404" y="0"/>
                </a:cubicBezTo>
                <a:close/>
              </a:path>
            </a:pathLst>
          </a:custGeom>
          <a:solidFill>
            <a:srgbClr val="FFFFFF"/>
          </a:solidFill>
          <a:ln>
            <a:noFill/>
          </a:ln>
        </p:spPr>
        <p:txBody>
          <a:bodyPr spcFirstLastPara="1" wrap="square" lIns="34300" tIns="17150" rIns="34300" bIns="17150" anchor="ctr" anchorCtr="0">
            <a:noAutofit/>
          </a:bodyPr>
          <a:lstStyle/>
          <a:p>
            <a:pPr marL="0" marR="0" lvl="0" indent="0" algn="l" rtl="0">
              <a:spcBef>
                <a:spcPts val="0"/>
              </a:spcBef>
              <a:spcAft>
                <a:spcPts val="0"/>
              </a:spcAft>
              <a:buNone/>
            </a:pPr>
            <a:endParaRPr lang="es-CO" sz="1400" noProof="0">
              <a:solidFill>
                <a:srgbClr val="737572"/>
              </a:solidFill>
              <a:latin typeface="Work Sans" pitchFamily="2" charset="0"/>
              <a:ea typeface="Lato Light"/>
              <a:cs typeface="Lato Light"/>
              <a:sym typeface="Lato Light"/>
            </a:endParaRPr>
          </a:p>
        </p:txBody>
      </p:sp>
      <p:sp>
        <p:nvSpPr>
          <p:cNvPr id="19" name="Google Shape;1037;p41">
            <a:extLst>
              <a:ext uri="{FF2B5EF4-FFF2-40B4-BE49-F238E27FC236}">
                <a16:creationId xmlns:a16="http://schemas.microsoft.com/office/drawing/2014/main" id="{B119E3F1-091A-6E8A-9FF1-9C0E5AD08968}"/>
              </a:ext>
            </a:extLst>
          </p:cNvPr>
          <p:cNvSpPr/>
          <p:nvPr/>
        </p:nvSpPr>
        <p:spPr>
          <a:xfrm flipH="1">
            <a:off x="1454500" y="3447195"/>
            <a:ext cx="435856" cy="435856"/>
          </a:xfrm>
          <a:prstGeom prst="ellipse">
            <a:avLst/>
          </a:prstGeom>
          <a:solidFill>
            <a:srgbClr val="285D57"/>
          </a:solidFill>
          <a:ln>
            <a:noFill/>
          </a:ln>
        </p:spPr>
        <p:txBody>
          <a:bodyPr spcFirstLastPara="1" wrap="square" lIns="34300" tIns="17150" rIns="34300" bIns="17150" anchor="ctr" anchorCtr="0">
            <a:noAutofit/>
          </a:bodyPr>
          <a:lstStyle/>
          <a:p>
            <a:pPr marL="0" marR="0" lvl="0" indent="0" algn="ctr" rtl="0">
              <a:spcBef>
                <a:spcPts val="0"/>
              </a:spcBef>
              <a:spcAft>
                <a:spcPts val="0"/>
              </a:spcAft>
              <a:buNone/>
            </a:pPr>
            <a:endParaRPr lang="es-CO" sz="1400" noProof="0">
              <a:solidFill>
                <a:srgbClr val="FFFFFF"/>
              </a:solidFill>
              <a:latin typeface="Work Sans" pitchFamily="2" charset="0"/>
              <a:ea typeface="Lato Light"/>
              <a:cs typeface="Lato Light"/>
              <a:sym typeface="Lato Light"/>
            </a:endParaRPr>
          </a:p>
        </p:txBody>
      </p:sp>
      <p:sp>
        <p:nvSpPr>
          <p:cNvPr id="20" name="Google Shape;1038;p41">
            <a:extLst>
              <a:ext uri="{FF2B5EF4-FFF2-40B4-BE49-F238E27FC236}">
                <a16:creationId xmlns:a16="http://schemas.microsoft.com/office/drawing/2014/main" id="{73F89C75-0653-09BD-C63E-270379A4E63C}"/>
              </a:ext>
            </a:extLst>
          </p:cNvPr>
          <p:cNvSpPr/>
          <p:nvPr/>
        </p:nvSpPr>
        <p:spPr>
          <a:xfrm flipH="1">
            <a:off x="1581089" y="3575682"/>
            <a:ext cx="167891" cy="167700"/>
          </a:xfrm>
          <a:custGeom>
            <a:avLst/>
            <a:gdLst/>
            <a:ahLst/>
            <a:cxnLst/>
            <a:rect l="l" t="t" r="r" b="b"/>
            <a:pathLst>
              <a:path w="672526" h="671763" extrusionOk="0">
                <a:moveTo>
                  <a:pt x="92404" y="0"/>
                </a:moveTo>
                <a:cubicBezTo>
                  <a:pt x="116117" y="0"/>
                  <a:pt x="139852" y="8993"/>
                  <a:pt x="157940" y="26977"/>
                </a:cubicBezTo>
                <a:lnTo>
                  <a:pt x="336263" y="205079"/>
                </a:lnTo>
                <a:lnTo>
                  <a:pt x="514585" y="26977"/>
                </a:lnTo>
                <a:cubicBezTo>
                  <a:pt x="550585" y="-8992"/>
                  <a:pt x="609526" y="-8992"/>
                  <a:pt x="645526" y="26977"/>
                </a:cubicBezTo>
                <a:cubicBezTo>
                  <a:pt x="681526" y="62945"/>
                  <a:pt x="681526" y="121658"/>
                  <a:pt x="645526" y="157803"/>
                </a:cubicBezTo>
                <a:lnTo>
                  <a:pt x="467227" y="335882"/>
                </a:lnTo>
                <a:lnTo>
                  <a:pt x="645526" y="513961"/>
                </a:lnTo>
                <a:cubicBezTo>
                  <a:pt x="681526" y="549930"/>
                  <a:pt x="681526" y="608819"/>
                  <a:pt x="645526" y="644787"/>
                </a:cubicBezTo>
                <a:cubicBezTo>
                  <a:pt x="609526" y="680756"/>
                  <a:pt x="550585" y="680756"/>
                  <a:pt x="514585" y="644787"/>
                </a:cubicBezTo>
                <a:lnTo>
                  <a:pt x="336263" y="466685"/>
                </a:lnTo>
                <a:lnTo>
                  <a:pt x="157940" y="644787"/>
                </a:lnTo>
                <a:cubicBezTo>
                  <a:pt x="121764" y="680756"/>
                  <a:pt x="63000" y="680756"/>
                  <a:pt x="27000" y="644787"/>
                </a:cubicBezTo>
                <a:cubicBezTo>
                  <a:pt x="-9000" y="608819"/>
                  <a:pt x="-9000" y="549930"/>
                  <a:pt x="27000" y="513961"/>
                </a:cubicBezTo>
                <a:lnTo>
                  <a:pt x="205299" y="335882"/>
                </a:lnTo>
                <a:lnTo>
                  <a:pt x="27000" y="157803"/>
                </a:lnTo>
                <a:cubicBezTo>
                  <a:pt x="-9000" y="121658"/>
                  <a:pt x="-9000" y="62945"/>
                  <a:pt x="27000" y="26977"/>
                </a:cubicBezTo>
                <a:cubicBezTo>
                  <a:pt x="45000" y="8993"/>
                  <a:pt x="68691" y="0"/>
                  <a:pt x="92404" y="0"/>
                </a:cubicBezTo>
                <a:close/>
              </a:path>
            </a:pathLst>
          </a:custGeom>
          <a:solidFill>
            <a:srgbClr val="FFFFFF"/>
          </a:solidFill>
          <a:ln>
            <a:noFill/>
          </a:ln>
        </p:spPr>
        <p:txBody>
          <a:bodyPr spcFirstLastPara="1" wrap="square" lIns="34300" tIns="17150" rIns="34300" bIns="17150" anchor="ctr" anchorCtr="0">
            <a:noAutofit/>
          </a:bodyPr>
          <a:lstStyle/>
          <a:p>
            <a:pPr marL="0" marR="0" lvl="0" indent="0" algn="l" rtl="0">
              <a:spcBef>
                <a:spcPts val="0"/>
              </a:spcBef>
              <a:spcAft>
                <a:spcPts val="0"/>
              </a:spcAft>
              <a:buNone/>
            </a:pPr>
            <a:endParaRPr lang="es-CO" sz="1400" noProof="0">
              <a:solidFill>
                <a:srgbClr val="737572"/>
              </a:solidFill>
              <a:latin typeface="Work Sans" pitchFamily="2" charset="0"/>
              <a:ea typeface="Lato Light"/>
              <a:cs typeface="Lato Light"/>
              <a:sym typeface="Lato Light"/>
            </a:endParaRPr>
          </a:p>
        </p:txBody>
      </p:sp>
      <p:sp>
        <p:nvSpPr>
          <p:cNvPr id="21" name="Google Shape;1039;p41">
            <a:extLst>
              <a:ext uri="{FF2B5EF4-FFF2-40B4-BE49-F238E27FC236}">
                <a16:creationId xmlns:a16="http://schemas.microsoft.com/office/drawing/2014/main" id="{8A0B6DB6-9F21-601C-5DFC-6D1D39DB89AD}"/>
              </a:ext>
            </a:extLst>
          </p:cNvPr>
          <p:cNvSpPr/>
          <p:nvPr/>
        </p:nvSpPr>
        <p:spPr>
          <a:xfrm flipH="1">
            <a:off x="1454500" y="5206971"/>
            <a:ext cx="435856" cy="435856"/>
          </a:xfrm>
          <a:prstGeom prst="ellipse">
            <a:avLst/>
          </a:prstGeom>
          <a:solidFill>
            <a:srgbClr val="285D57"/>
          </a:solidFill>
          <a:ln>
            <a:noFill/>
          </a:ln>
        </p:spPr>
        <p:txBody>
          <a:bodyPr spcFirstLastPara="1" wrap="square" lIns="34300" tIns="17150" rIns="34300" bIns="17150" anchor="ctr" anchorCtr="0">
            <a:noAutofit/>
          </a:bodyPr>
          <a:lstStyle/>
          <a:p>
            <a:pPr marL="0" marR="0" lvl="0" indent="0" algn="ctr" rtl="0">
              <a:spcBef>
                <a:spcPts val="0"/>
              </a:spcBef>
              <a:spcAft>
                <a:spcPts val="0"/>
              </a:spcAft>
              <a:buNone/>
            </a:pPr>
            <a:endParaRPr lang="es-CO" sz="1400" noProof="0">
              <a:solidFill>
                <a:srgbClr val="FFFFFF"/>
              </a:solidFill>
              <a:latin typeface="Work Sans" pitchFamily="2" charset="0"/>
              <a:ea typeface="Lato Light"/>
              <a:cs typeface="Lato Light"/>
              <a:sym typeface="Lato Light"/>
            </a:endParaRPr>
          </a:p>
        </p:txBody>
      </p:sp>
      <p:sp>
        <p:nvSpPr>
          <p:cNvPr id="22" name="Google Shape;1040;p41">
            <a:extLst>
              <a:ext uri="{FF2B5EF4-FFF2-40B4-BE49-F238E27FC236}">
                <a16:creationId xmlns:a16="http://schemas.microsoft.com/office/drawing/2014/main" id="{FF87A0BC-8593-7AB6-D3E2-6B39737A096E}"/>
              </a:ext>
            </a:extLst>
          </p:cNvPr>
          <p:cNvSpPr/>
          <p:nvPr/>
        </p:nvSpPr>
        <p:spPr>
          <a:xfrm flipH="1">
            <a:off x="1581089" y="5333476"/>
            <a:ext cx="167891" cy="167700"/>
          </a:xfrm>
          <a:custGeom>
            <a:avLst/>
            <a:gdLst/>
            <a:ahLst/>
            <a:cxnLst/>
            <a:rect l="l" t="t" r="r" b="b"/>
            <a:pathLst>
              <a:path w="672526" h="671763" extrusionOk="0">
                <a:moveTo>
                  <a:pt x="92404" y="0"/>
                </a:moveTo>
                <a:cubicBezTo>
                  <a:pt x="116117" y="0"/>
                  <a:pt x="139852" y="8993"/>
                  <a:pt x="157940" y="26977"/>
                </a:cubicBezTo>
                <a:lnTo>
                  <a:pt x="336263" y="205079"/>
                </a:lnTo>
                <a:lnTo>
                  <a:pt x="514585" y="26977"/>
                </a:lnTo>
                <a:cubicBezTo>
                  <a:pt x="550585" y="-8992"/>
                  <a:pt x="609526" y="-8992"/>
                  <a:pt x="645526" y="26977"/>
                </a:cubicBezTo>
                <a:cubicBezTo>
                  <a:pt x="681526" y="62945"/>
                  <a:pt x="681526" y="121658"/>
                  <a:pt x="645526" y="157803"/>
                </a:cubicBezTo>
                <a:lnTo>
                  <a:pt x="467227" y="335882"/>
                </a:lnTo>
                <a:lnTo>
                  <a:pt x="645526" y="513961"/>
                </a:lnTo>
                <a:cubicBezTo>
                  <a:pt x="681526" y="549930"/>
                  <a:pt x="681526" y="608819"/>
                  <a:pt x="645526" y="644787"/>
                </a:cubicBezTo>
                <a:cubicBezTo>
                  <a:pt x="609526" y="680756"/>
                  <a:pt x="550585" y="680756"/>
                  <a:pt x="514585" y="644787"/>
                </a:cubicBezTo>
                <a:lnTo>
                  <a:pt x="336263" y="466685"/>
                </a:lnTo>
                <a:lnTo>
                  <a:pt x="157940" y="644787"/>
                </a:lnTo>
                <a:cubicBezTo>
                  <a:pt x="121764" y="680756"/>
                  <a:pt x="63000" y="680756"/>
                  <a:pt x="27000" y="644787"/>
                </a:cubicBezTo>
                <a:cubicBezTo>
                  <a:pt x="-9000" y="608819"/>
                  <a:pt x="-9000" y="549930"/>
                  <a:pt x="27000" y="513961"/>
                </a:cubicBezTo>
                <a:lnTo>
                  <a:pt x="205299" y="335882"/>
                </a:lnTo>
                <a:lnTo>
                  <a:pt x="27000" y="157803"/>
                </a:lnTo>
                <a:cubicBezTo>
                  <a:pt x="-9000" y="121658"/>
                  <a:pt x="-9000" y="62945"/>
                  <a:pt x="27000" y="26977"/>
                </a:cubicBezTo>
                <a:cubicBezTo>
                  <a:pt x="45000" y="8993"/>
                  <a:pt x="68691" y="0"/>
                  <a:pt x="92404" y="0"/>
                </a:cubicBezTo>
                <a:close/>
              </a:path>
            </a:pathLst>
          </a:custGeom>
          <a:solidFill>
            <a:srgbClr val="FFFFFF"/>
          </a:solidFill>
          <a:ln>
            <a:noFill/>
          </a:ln>
        </p:spPr>
        <p:txBody>
          <a:bodyPr spcFirstLastPara="1" wrap="square" lIns="34300" tIns="17150" rIns="34300" bIns="17150" anchor="ctr" anchorCtr="0">
            <a:noAutofit/>
          </a:bodyPr>
          <a:lstStyle/>
          <a:p>
            <a:pPr marL="0" marR="0" lvl="0" indent="0" algn="l" rtl="0">
              <a:spcBef>
                <a:spcPts val="0"/>
              </a:spcBef>
              <a:spcAft>
                <a:spcPts val="0"/>
              </a:spcAft>
              <a:buNone/>
            </a:pPr>
            <a:endParaRPr lang="es-CO" sz="1400" noProof="0">
              <a:solidFill>
                <a:srgbClr val="737572"/>
              </a:solidFill>
              <a:latin typeface="Work Sans" pitchFamily="2" charset="0"/>
              <a:ea typeface="Lato Light"/>
              <a:cs typeface="Lato Light"/>
              <a:sym typeface="Lato Light"/>
            </a:endParaRPr>
          </a:p>
        </p:txBody>
      </p:sp>
      <p:sp>
        <p:nvSpPr>
          <p:cNvPr id="29" name="Google Shape;1047;p41">
            <a:extLst>
              <a:ext uri="{FF2B5EF4-FFF2-40B4-BE49-F238E27FC236}">
                <a16:creationId xmlns:a16="http://schemas.microsoft.com/office/drawing/2014/main" id="{A953BE47-47E0-02C8-DAC8-A61901CECEF9}"/>
              </a:ext>
            </a:extLst>
          </p:cNvPr>
          <p:cNvSpPr txBox="1"/>
          <p:nvPr/>
        </p:nvSpPr>
        <p:spPr>
          <a:xfrm flipH="1">
            <a:off x="7627121" y="6351036"/>
            <a:ext cx="2471400" cy="361500"/>
          </a:xfrm>
          <a:prstGeom prst="rect">
            <a:avLst/>
          </a:prstGeom>
          <a:noFill/>
          <a:ln>
            <a:noFill/>
          </a:ln>
        </p:spPr>
        <p:txBody>
          <a:bodyPr spcFirstLastPara="1" wrap="square" lIns="34300" tIns="17150" rIns="34300" bIns="17150" anchor="ctr" anchorCtr="0">
            <a:noAutofit/>
          </a:bodyPr>
          <a:lstStyle/>
          <a:p>
            <a:pPr marL="0" lvl="0" indent="0" algn="ctr" rtl="0">
              <a:spcBef>
                <a:spcPts val="0"/>
              </a:spcBef>
              <a:spcAft>
                <a:spcPts val="0"/>
              </a:spcAft>
              <a:buNone/>
            </a:pPr>
            <a:r>
              <a:rPr lang="es-CO" sz="1600" noProof="0" dirty="0">
                <a:solidFill>
                  <a:srgbClr val="06A702"/>
                </a:solidFill>
                <a:latin typeface="Work Sans" pitchFamily="2" charset="0"/>
                <a:ea typeface="Fira Sans Extra Condensed Medium"/>
                <a:cs typeface="Fira Sans Extra Condensed Medium"/>
                <a:sym typeface="Fira Sans Extra Condensed Medium"/>
              </a:rPr>
              <a:t>Oportunidades</a:t>
            </a:r>
          </a:p>
        </p:txBody>
      </p:sp>
      <p:sp>
        <p:nvSpPr>
          <p:cNvPr id="30" name="Google Shape;1048;p41">
            <a:extLst>
              <a:ext uri="{FF2B5EF4-FFF2-40B4-BE49-F238E27FC236}">
                <a16:creationId xmlns:a16="http://schemas.microsoft.com/office/drawing/2014/main" id="{1D97B196-1A39-9BB7-CC57-9D5ABCA8995E}"/>
              </a:ext>
            </a:extLst>
          </p:cNvPr>
          <p:cNvSpPr txBox="1"/>
          <p:nvPr/>
        </p:nvSpPr>
        <p:spPr>
          <a:xfrm flipH="1">
            <a:off x="1581866" y="6212690"/>
            <a:ext cx="2471400" cy="361500"/>
          </a:xfrm>
          <a:prstGeom prst="rect">
            <a:avLst/>
          </a:prstGeom>
          <a:noFill/>
          <a:ln>
            <a:noFill/>
          </a:ln>
        </p:spPr>
        <p:txBody>
          <a:bodyPr spcFirstLastPara="1" wrap="square" lIns="34300" tIns="17150" rIns="34300" bIns="17150" anchor="ctr" anchorCtr="0">
            <a:noAutofit/>
          </a:bodyPr>
          <a:lstStyle/>
          <a:p>
            <a:pPr marL="0" lvl="0" indent="0" algn="ctr" rtl="0">
              <a:spcBef>
                <a:spcPts val="0"/>
              </a:spcBef>
              <a:spcAft>
                <a:spcPts val="0"/>
              </a:spcAft>
              <a:buNone/>
            </a:pPr>
            <a:r>
              <a:rPr lang="es-CO" sz="1600" noProof="0" dirty="0">
                <a:solidFill>
                  <a:srgbClr val="285D57"/>
                </a:solidFill>
                <a:latin typeface="Work Sans" pitchFamily="2" charset="0"/>
                <a:ea typeface="Fira Sans Extra Condensed Medium"/>
                <a:cs typeface="Fira Sans Extra Condensed Medium"/>
                <a:sym typeface="Fira Sans Extra Condensed Medium"/>
              </a:rPr>
              <a:t>Riesgos</a:t>
            </a:r>
          </a:p>
        </p:txBody>
      </p:sp>
      <p:grpSp>
        <p:nvGrpSpPr>
          <p:cNvPr id="33" name="Google Shape;10551;p62">
            <a:extLst>
              <a:ext uri="{FF2B5EF4-FFF2-40B4-BE49-F238E27FC236}">
                <a16:creationId xmlns:a16="http://schemas.microsoft.com/office/drawing/2014/main" id="{6CAF6EBD-F9F5-EAEE-3BC3-97DE52E8C542}"/>
              </a:ext>
            </a:extLst>
          </p:cNvPr>
          <p:cNvGrpSpPr/>
          <p:nvPr/>
        </p:nvGrpSpPr>
        <p:grpSpPr>
          <a:xfrm>
            <a:off x="2650435" y="1761522"/>
            <a:ext cx="546638" cy="472855"/>
            <a:chOff x="6239575" y="4416275"/>
            <a:chExt cx="489625" cy="449175"/>
          </a:xfrm>
          <a:solidFill>
            <a:srgbClr val="FFF5EA"/>
          </a:solidFill>
        </p:grpSpPr>
        <p:sp>
          <p:nvSpPr>
            <p:cNvPr id="34" name="Google Shape;10552;p62">
              <a:extLst>
                <a:ext uri="{FF2B5EF4-FFF2-40B4-BE49-F238E27FC236}">
                  <a16:creationId xmlns:a16="http://schemas.microsoft.com/office/drawing/2014/main" id="{D17593D5-FB44-556B-7CF7-22BF7AC5B8F3}"/>
                </a:ext>
              </a:extLst>
            </p:cNvPr>
            <p:cNvSpPr/>
            <p:nvPr/>
          </p:nvSpPr>
          <p:spPr>
            <a:xfrm>
              <a:off x="6239575" y="4416275"/>
              <a:ext cx="489625" cy="449175"/>
            </a:xfrm>
            <a:custGeom>
              <a:avLst/>
              <a:gdLst/>
              <a:ahLst/>
              <a:cxnLst/>
              <a:rect l="l" t="t" r="r" b="b"/>
              <a:pathLst>
                <a:path w="19585" h="17967" extrusionOk="0">
                  <a:moveTo>
                    <a:pt x="9792" y="1132"/>
                  </a:moveTo>
                  <a:cubicBezTo>
                    <a:pt x="10374" y="1132"/>
                    <a:pt x="10955" y="1424"/>
                    <a:pt x="11278" y="2009"/>
                  </a:cubicBezTo>
                  <a:lnTo>
                    <a:pt x="18111" y="14313"/>
                  </a:lnTo>
                  <a:cubicBezTo>
                    <a:pt x="18404" y="14838"/>
                    <a:pt x="18395" y="15481"/>
                    <a:pt x="18087" y="15998"/>
                  </a:cubicBezTo>
                  <a:cubicBezTo>
                    <a:pt x="17786" y="16518"/>
                    <a:pt x="17232" y="16834"/>
                    <a:pt x="16634" y="16834"/>
                  </a:cubicBezTo>
                  <a:cubicBezTo>
                    <a:pt x="16631" y="16834"/>
                    <a:pt x="16628" y="16834"/>
                    <a:pt x="16625" y="16834"/>
                  </a:cubicBezTo>
                  <a:lnTo>
                    <a:pt x="2962" y="16834"/>
                  </a:lnTo>
                  <a:cubicBezTo>
                    <a:pt x="1667" y="16834"/>
                    <a:pt x="849" y="15445"/>
                    <a:pt x="1474" y="14313"/>
                  </a:cubicBezTo>
                  <a:lnTo>
                    <a:pt x="8307" y="2009"/>
                  </a:lnTo>
                  <a:cubicBezTo>
                    <a:pt x="8630" y="1424"/>
                    <a:pt x="9211" y="1132"/>
                    <a:pt x="9792" y="1132"/>
                  </a:cubicBezTo>
                  <a:close/>
                  <a:moveTo>
                    <a:pt x="9792" y="1"/>
                  </a:moveTo>
                  <a:cubicBezTo>
                    <a:pt x="8763" y="1"/>
                    <a:pt x="7815" y="559"/>
                    <a:pt x="7317" y="1462"/>
                  </a:cubicBezTo>
                  <a:lnTo>
                    <a:pt x="483" y="13766"/>
                  </a:lnTo>
                  <a:cubicBezTo>
                    <a:pt x="0" y="14642"/>
                    <a:pt x="15" y="15711"/>
                    <a:pt x="523" y="16574"/>
                  </a:cubicBezTo>
                  <a:cubicBezTo>
                    <a:pt x="1033" y="17435"/>
                    <a:pt x="1960" y="17966"/>
                    <a:pt x="2962" y="17966"/>
                  </a:cubicBezTo>
                  <a:lnTo>
                    <a:pt x="16625" y="17966"/>
                  </a:lnTo>
                  <a:cubicBezTo>
                    <a:pt x="17625" y="17966"/>
                    <a:pt x="18555" y="17435"/>
                    <a:pt x="19062" y="16574"/>
                  </a:cubicBezTo>
                  <a:cubicBezTo>
                    <a:pt x="19572" y="15711"/>
                    <a:pt x="19585" y="14642"/>
                    <a:pt x="19101" y="13766"/>
                  </a:cubicBezTo>
                  <a:lnTo>
                    <a:pt x="12271" y="1462"/>
                  </a:lnTo>
                  <a:cubicBezTo>
                    <a:pt x="11770" y="559"/>
                    <a:pt x="10822" y="1"/>
                    <a:pt x="9792"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lang="es-CO" noProof="0">
                <a:solidFill>
                  <a:srgbClr val="435D74"/>
                </a:solidFill>
              </a:endParaRPr>
            </a:p>
          </p:txBody>
        </p:sp>
        <p:sp>
          <p:nvSpPr>
            <p:cNvPr id="35" name="Google Shape;10553;p62">
              <a:extLst>
                <a:ext uri="{FF2B5EF4-FFF2-40B4-BE49-F238E27FC236}">
                  <a16:creationId xmlns:a16="http://schemas.microsoft.com/office/drawing/2014/main" id="{2E79A7D3-23A5-D2FD-094B-0585138870B5}"/>
                </a:ext>
              </a:extLst>
            </p:cNvPr>
            <p:cNvSpPr/>
            <p:nvPr/>
          </p:nvSpPr>
          <p:spPr>
            <a:xfrm>
              <a:off x="6438550" y="4723875"/>
              <a:ext cx="88350" cy="84950"/>
            </a:xfrm>
            <a:custGeom>
              <a:avLst/>
              <a:gdLst/>
              <a:ahLst/>
              <a:cxnLst/>
              <a:rect l="l" t="t" r="r" b="b"/>
              <a:pathLst>
                <a:path w="3534" h="3398" extrusionOk="0">
                  <a:moveTo>
                    <a:pt x="1830" y="1132"/>
                  </a:moveTo>
                  <a:cubicBezTo>
                    <a:pt x="2122" y="1132"/>
                    <a:pt x="2401" y="1358"/>
                    <a:pt x="2401" y="1701"/>
                  </a:cubicBezTo>
                  <a:cubicBezTo>
                    <a:pt x="2401" y="2012"/>
                    <a:pt x="2147" y="2266"/>
                    <a:pt x="1833" y="2266"/>
                  </a:cubicBezTo>
                  <a:cubicBezTo>
                    <a:pt x="1329" y="2266"/>
                    <a:pt x="1076" y="1656"/>
                    <a:pt x="1432" y="1299"/>
                  </a:cubicBezTo>
                  <a:cubicBezTo>
                    <a:pt x="1548" y="1184"/>
                    <a:pt x="1691" y="1132"/>
                    <a:pt x="1830" y="1132"/>
                  </a:cubicBezTo>
                  <a:close/>
                  <a:moveTo>
                    <a:pt x="1833" y="1"/>
                  </a:moveTo>
                  <a:cubicBezTo>
                    <a:pt x="1145" y="1"/>
                    <a:pt x="526" y="415"/>
                    <a:pt x="263" y="1049"/>
                  </a:cubicBezTo>
                  <a:cubicBezTo>
                    <a:pt x="1" y="1683"/>
                    <a:pt x="146" y="2414"/>
                    <a:pt x="632" y="2900"/>
                  </a:cubicBezTo>
                  <a:cubicBezTo>
                    <a:pt x="957" y="3225"/>
                    <a:pt x="1391" y="3397"/>
                    <a:pt x="1833" y="3397"/>
                  </a:cubicBezTo>
                  <a:cubicBezTo>
                    <a:pt x="2052" y="3397"/>
                    <a:pt x="2273" y="3355"/>
                    <a:pt x="2483" y="3268"/>
                  </a:cubicBezTo>
                  <a:cubicBezTo>
                    <a:pt x="3117" y="3005"/>
                    <a:pt x="3533" y="2386"/>
                    <a:pt x="3533" y="1701"/>
                  </a:cubicBezTo>
                  <a:cubicBezTo>
                    <a:pt x="3530" y="762"/>
                    <a:pt x="2772" y="1"/>
                    <a:pt x="183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lang="es-CO" noProof="0">
                <a:solidFill>
                  <a:srgbClr val="435D74"/>
                </a:solidFill>
              </a:endParaRPr>
            </a:p>
          </p:txBody>
        </p:sp>
        <p:sp>
          <p:nvSpPr>
            <p:cNvPr id="36" name="Google Shape;10554;p62">
              <a:extLst>
                <a:ext uri="{FF2B5EF4-FFF2-40B4-BE49-F238E27FC236}">
                  <a16:creationId xmlns:a16="http://schemas.microsoft.com/office/drawing/2014/main" id="{F97D4F10-D2D2-EBE0-8EB0-0D2D41F49E3D}"/>
                </a:ext>
              </a:extLst>
            </p:cNvPr>
            <p:cNvSpPr/>
            <p:nvPr/>
          </p:nvSpPr>
          <p:spPr>
            <a:xfrm>
              <a:off x="6441950" y="4497425"/>
              <a:ext cx="84950" cy="198250"/>
            </a:xfrm>
            <a:custGeom>
              <a:avLst/>
              <a:gdLst/>
              <a:ahLst/>
              <a:cxnLst/>
              <a:rect l="l" t="t" r="r" b="b"/>
              <a:pathLst>
                <a:path w="3398" h="7930" extrusionOk="0">
                  <a:moveTo>
                    <a:pt x="1697" y="1133"/>
                  </a:moveTo>
                  <a:cubicBezTo>
                    <a:pt x="2011" y="1133"/>
                    <a:pt x="2265" y="1387"/>
                    <a:pt x="2265" y="1701"/>
                  </a:cubicBezTo>
                  <a:lnTo>
                    <a:pt x="2265" y="6230"/>
                  </a:lnTo>
                  <a:cubicBezTo>
                    <a:pt x="2265" y="6544"/>
                    <a:pt x="2011" y="6797"/>
                    <a:pt x="1697" y="6797"/>
                  </a:cubicBezTo>
                  <a:cubicBezTo>
                    <a:pt x="1383" y="6797"/>
                    <a:pt x="1133" y="6544"/>
                    <a:pt x="1133" y="6230"/>
                  </a:cubicBezTo>
                  <a:lnTo>
                    <a:pt x="1133" y="1701"/>
                  </a:lnTo>
                  <a:cubicBezTo>
                    <a:pt x="1133" y="1387"/>
                    <a:pt x="1383" y="1133"/>
                    <a:pt x="1697" y="1133"/>
                  </a:cubicBezTo>
                  <a:close/>
                  <a:moveTo>
                    <a:pt x="1697" y="1"/>
                  </a:moveTo>
                  <a:cubicBezTo>
                    <a:pt x="758" y="1"/>
                    <a:pt x="1" y="762"/>
                    <a:pt x="1" y="1701"/>
                  </a:cubicBezTo>
                  <a:lnTo>
                    <a:pt x="1" y="6233"/>
                  </a:lnTo>
                  <a:cubicBezTo>
                    <a:pt x="1" y="7169"/>
                    <a:pt x="758" y="7930"/>
                    <a:pt x="1697" y="7930"/>
                  </a:cubicBezTo>
                  <a:cubicBezTo>
                    <a:pt x="2636" y="7930"/>
                    <a:pt x="3397" y="7169"/>
                    <a:pt x="3397" y="6233"/>
                  </a:cubicBezTo>
                  <a:lnTo>
                    <a:pt x="3397" y="1701"/>
                  </a:lnTo>
                  <a:cubicBezTo>
                    <a:pt x="3397" y="762"/>
                    <a:pt x="2636" y="1"/>
                    <a:pt x="169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lang="es-CO" noProof="0">
                <a:solidFill>
                  <a:srgbClr val="435D74"/>
                </a:solidFill>
              </a:endParaRPr>
            </a:p>
          </p:txBody>
        </p:sp>
      </p:grpSp>
      <p:sp>
        <p:nvSpPr>
          <p:cNvPr id="9" name="Rectángulo 8">
            <a:extLst>
              <a:ext uri="{FF2B5EF4-FFF2-40B4-BE49-F238E27FC236}">
                <a16:creationId xmlns:a16="http://schemas.microsoft.com/office/drawing/2014/main" id="{4F776553-65CA-C946-2FCF-CB2F8DF05127}"/>
              </a:ext>
            </a:extLst>
          </p:cNvPr>
          <p:cNvSpPr/>
          <p:nvPr/>
        </p:nvSpPr>
        <p:spPr>
          <a:xfrm>
            <a:off x="0" y="6823489"/>
            <a:ext cx="12192000" cy="49358"/>
          </a:xfrm>
          <a:prstGeom prst="rect">
            <a:avLst/>
          </a:prstGeom>
          <a:solidFill>
            <a:srgbClr val="38A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noProof="0">
              <a:latin typeface="Work Sans "/>
            </a:endParaRPr>
          </a:p>
        </p:txBody>
      </p:sp>
      <p:pic>
        <p:nvPicPr>
          <p:cNvPr id="39" name="Imagen 38">
            <a:extLst>
              <a:ext uri="{FF2B5EF4-FFF2-40B4-BE49-F238E27FC236}">
                <a16:creationId xmlns:a16="http://schemas.microsoft.com/office/drawing/2014/main" id="{D4FCA01C-6598-29DC-0246-AB1CF5271E38}"/>
              </a:ext>
            </a:extLst>
          </p:cNvPr>
          <p:cNvPicPr>
            <a:picLocks noChangeAspect="1"/>
          </p:cNvPicPr>
          <p:nvPr/>
        </p:nvPicPr>
        <p:blipFill rotWithShape="1">
          <a:blip r:embed="rId3"/>
          <a:srcRect r="65688"/>
          <a:stretch/>
        </p:blipFill>
        <p:spPr>
          <a:xfrm>
            <a:off x="293704" y="5322381"/>
            <a:ext cx="879577" cy="718751"/>
          </a:xfrm>
          <a:prstGeom prst="rect">
            <a:avLst/>
          </a:prstGeom>
        </p:spPr>
      </p:pic>
      <p:sp>
        <p:nvSpPr>
          <p:cNvPr id="4" name="CuadroTexto 3">
            <a:extLst>
              <a:ext uri="{FF2B5EF4-FFF2-40B4-BE49-F238E27FC236}">
                <a16:creationId xmlns:a16="http://schemas.microsoft.com/office/drawing/2014/main" id="{080843BE-304E-3595-878E-DA4E2B69A831}"/>
              </a:ext>
            </a:extLst>
          </p:cNvPr>
          <p:cNvSpPr txBox="1"/>
          <p:nvPr/>
        </p:nvSpPr>
        <p:spPr>
          <a:xfrm>
            <a:off x="1890356" y="2630008"/>
            <a:ext cx="2507956" cy="769441"/>
          </a:xfrm>
          <a:prstGeom prst="rect">
            <a:avLst/>
          </a:prstGeom>
          <a:noFill/>
        </p:spPr>
        <p:txBody>
          <a:bodyPr wrap="square" rtlCol="0">
            <a:spAutoFit/>
          </a:bodyPr>
          <a:lstStyle/>
          <a:p>
            <a:pPr algn="just"/>
            <a:r>
              <a:rPr lang="es-ES" sz="1100" dirty="0">
                <a:latin typeface="Aptos Narrow" panose="020B0004020202020204" pitchFamily="34" charset="0"/>
              </a:rPr>
              <a:t>Realizar formación de Trabajo en Alturas, condiciones climáticas extremas puede aumentar la probabilidad de accidentes y problemas de salud</a:t>
            </a:r>
            <a:endParaRPr lang="es-419" sz="1100" dirty="0">
              <a:latin typeface="Aptos Narrow" panose="020B0004020202020204" pitchFamily="34" charset="0"/>
            </a:endParaRPr>
          </a:p>
        </p:txBody>
      </p:sp>
      <p:sp>
        <p:nvSpPr>
          <p:cNvPr id="40" name="CuadroTexto 39">
            <a:extLst>
              <a:ext uri="{FF2B5EF4-FFF2-40B4-BE49-F238E27FC236}">
                <a16:creationId xmlns:a16="http://schemas.microsoft.com/office/drawing/2014/main" id="{449F955E-709B-FFF2-6776-238AAF58C3EA}"/>
              </a:ext>
            </a:extLst>
          </p:cNvPr>
          <p:cNvSpPr txBox="1"/>
          <p:nvPr/>
        </p:nvSpPr>
        <p:spPr>
          <a:xfrm>
            <a:off x="1882963" y="4778690"/>
            <a:ext cx="2747844" cy="1277273"/>
          </a:xfrm>
          <a:prstGeom prst="rect">
            <a:avLst/>
          </a:prstGeom>
          <a:noFill/>
        </p:spPr>
        <p:txBody>
          <a:bodyPr wrap="square" rtlCol="0">
            <a:spAutoFit/>
          </a:bodyPr>
          <a:lstStyle/>
          <a:p>
            <a:pPr algn="just"/>
            <a:r>
              <a:rPr lang="es-ES" sz="1100" dirty="0">
                <a:latin typeface="Aptos Narrow" panose="020B0004020202020204" pitchFamily="34" charset="0"/>
              </a:rPr>
              <a:t>Los Instructores de CampeSENA y los conductores del centro de formación realizan desplazamientos frecuentes por vías rurales y urbanas, lo que incrementa su exposición a accidentes de tránsito y a situaciones de riesgo público durante el desarrollo de sus actividades.</a:t>
            </a:r>
            <a:endParaRPr lang="es-419" sz="1100" dirty="0">
              <a:latin typeface="Aptos Narrow" panose="020B0004020202020204" pitchFamily="34" charset="0"/>
            </a:endParaRPr>
          </a:p>
        </p:txBody>
      </p:sp>
      <p:sp>
        <p:nvSpPr>
          <p:cNvPr id="41" name="CuadroTexto 40">
            <a:extLst>
              <a:ext uri="{FF2B5EF4-FFF2-40B4-BE49-F238E27FC236}">
                <a16:creationId xmlns:a16="http://schemas.microsoft.com/office/drawing/2014/main" id="{69D8F823-470E-2C74-2FDE-00A74F050208}"/>
              </a:ext>
            </a:extLst>
          </p:cNvPr>
          <p:cNvSpPr txBox="1"/>
          <p:nvPr/>
        </p:nvSpPr>
        <p:spPr>
          <a:xfrm>
            <a:off x="1890356" y="3337019"/>
            <a:ext cx="2507956" cy="769441"/>
          </a:xfrm>
          <a:prstGeom prst="rect">
            <a:avLst/>
          </a:prstGeom>
          <a:noFill/>
        </p:spPr>
        <p:txBody>
          <a:bodyPr wrap="square" rtlCol="0">
            <a:spAutoFit/>
          </a:bodyPr>
          <a:lstStyle/>
          <a:p>
            <a:pPr lvl="0" indent="0" algn="just">
              <a:spcBef>
                <a:spcPts val="0"/>
              </a:spcBef>
              <a:spcAft>
                <a:spcPts val="0"/>
              </a:spcAft>
              <a:buClr>
                <a:schemeClr val="dk1"/>
              </a:buClr>
              <a:buSzPts val="1100"/>
              <a:buFont typeface="Arial"/>
              <a:buNone/>
            </a:pPr>
            <a:r>
              <a:rPr lang="es-ES" sz="1100" dirty="0">
                <a:latin typeface="Aptos Narrow" panose="020B0004020202020204" pitchFamily="34" charset="0"/>
                <a:sym typeface="Roboto"/>
              </a:rPr>
              <a:t>La exposición a salpicaduras de sustancias químicas por derrame o caída de los recipientes de las estanterías por movimientos inesperados.</a:t>
            </a:r>
            <a:endParaRPr lang="es-CO" sz="1100" dirty="0">
              <a:latin typeface="Aptos Narrow" panose="020B0004020202020204" pitchFamily="34" charset="0"/>
              <a:sym typeface="Roboto"/>
            </a:endParaRPr>
          </a:p>
        </p:txBody>
      </p:sp>
      <p:sp>
        <p:nvSpPr>
          <p:cNvPr id="46" name="CuadroTexto 45">
            <a:extLst>
              <a:ext uri="{FF2B5EF4-FFF2-40B4-BE49-F238E27FC236}">
                <a16:creationId xmlns:a16="http://schemas.microsoft.com/office/drawing/2014/main" id="{8CFF6F85-6519-8015-AFCA-873455C304F3}"/>
              </a:ext>
            </a:extLst>
          </p:cNvPr>
          <p:cNvSpPr txBox="1"/>
          <p:nvPr/>
        </p:nvSpPr>
        <p:spPr>
          <a:xfrm>
            <a:off x="7691547" y="2729891"/>
            <a:ext cx="2507956" cy="769441"/>
          </a:xfrm>
          <a:prstGeom prst="rect">
            <a:avLst/>
          </a:prstGeom>
          <a:noFill/>
        </p:spPr>
        <p:txBody>
          <a:bodyPr wrap="square" rtlCol="0">
            <a:spAutoFit/>
          </a:bodyPr>
          <a:lstStyle/>
          <a:p>
            <a:r>
              <a:rPr lang="es-ES" sz="1100" dirty="0">
                <a:latin typeface="Aptos Narrow" panose="020B0004020202020204" pitchFamily="34" charset="0"/>
                <a:ea typeface="Roboto"/>
                <a:cs typeface="Roboto"/>
                <a:sym typeface="Roboto"/>
              </a:rPr>
              <a:t>Se asignan recursos al centro de formación para el mejoramiento de sus instalaciones, enfocado en la renovación y actualización del mobiliario</a:t>
            </a:r>
            <a:endParaRPr lang="es-CO" sz="1100" dirty="0" err="1">
              <a:latin typeface="Aptos Narrow" panose="020B0004020202020204" pitchFamily="34" charset="0"/>
              <a:ea typeface="Roboto"/>
              <a:cs typeface="Roboto"/>
            </a:endParaRPr>
          </a:p>
        </p:txBody>
      </p:sp>
      <p:sp>
        <p:nvSpPr>
          <p:cNvPr id="47" name="CuadroTexto 46">
            <a:extLst>
              <a:ext uri="{FF2B5EF4-FFF2-40B4-BE49-F238E27FC236}">
                <a16:creationId xmlns:a16="http://schemas.microsoft.com/office/drawing/2014/main" id="{F250CE43-250F-5D43-990A-E12F7B6D8ECF}"/>
              </a:ext>
            </a:extLst>
          </p:cNvPr>
          <p:cNvSpPr txBox="1"/>
          <p:nvPr/>
        </p:nvSpPr>
        <p:spPr>
          <a:xfrm>
            <a:off x="1901202" y="4195094"/>
            <a:ext cx="2507956" cy="430887"/>
          </a:xfrm>
          <a:prstGeom prst="rect">
            <a:avLst/>
          </a:prstGeom>
          <a:noFill/>
        </p:spPr>
        <p:txBody>
          <a:bodyPr wrap="square" rtlCol="0">
            <a:spAutoFit/>
          </a:bodyPr>
          <a:lstStyle/>
          <a:p>
            <a:pPr algn="just"/>
            <a:r>
              <a:rPr lang="es-ES" sz="1100" dirty="0">
                <a:latin typeface="Aptos Narrow" panose="020B0004020202020204" pitchFamily="34" charset="0"/>
                <a:sym typeface="Lato Light"/>
              </a:rPr>
              <a:t>Falta de compromiso por parte de los brigadistas del centro</a:t>
            </a:r>
          </a:p>
        </p:txBody>
      </p:sp>
      <p:pic>
        <p:nvPicPr>
          <p:cNvPr id="48" name="Imagen 47">
            <a:extLst>
              <a:ext uri="{FF2B5EF4-FFF2-40B4-BE49-F238E27FC236}">
                <a16:creationId xmlns:a16="http://schemas.microsoft.com/office/drawing/2014/main" id="{F03CB5D9-67A4-6CD6-5FDB-32FBFD66ACD2}"/>
              </a:ext>
            </a:extLst>
          </p:cNvPr>
          <p:cNvPicPr>
            <a:picLocks noChangeAspect="1"/>
          </p:cNvPicPr>
          <p:nvPr/>
        </p:nvPicPr>
        <p:blipFill>
          <a:blip r:embed="rId4"/>
          <a:stretch>
            <a:fillRect/>
          </a:stretch>
        </p:blipFill>
        <p:spPr>
          <a:xfrm>
            <a:off x="1468348" y="4158354"/>
            <a:ext cx="432854" cy="438950"/>
          </a:xfrm>
          <a:prstGeom prst="rect">
            <a:avLst/>
          </a:prstGeom>
        </p:spPr>
      </p:pic>
      <p:pic>
        <p:nvPicPr>
          <p:cNvPr id="49" name="Imagen 48">
            <a:extLst>
              <a:ext uri="{FF2B5EF4-FFF2-40B4-BE49-F238E27FC236}">
                <a16:creationId xmlns:a16="http://schemas.microsoft.com/office/drawing/2014/main" id="{1C239607-E7A1-9822-3019-0A4E1D16052B}"/>
              </a:ext>
            </a:extLst>
          </p:cNvPr>
          <p:cNvPicPr>
            <a:picLocks noChangeAspect="1"/>
          </p:cNvPicPr>
          <p:nvPr/>
        </p:nvPicPr>
        <p:blipFill>
          <a:blip r:embed="rId5"/>
          <a:stretch>
            <a:fillRect/>
          </a:stretch>
        </p:blipFill>
        <p:spPr>
          <a:xfrm>
            <a:off x="1581539" y="4287987"/>
            <a:ext cx="170703" cy="164606"/>
          </a:xfrm>
          <a:prstGeom prst="rect">
            <a:avLst/>
          </a:prstGeom>
        </p:spPr>
      </p:pic>
      <p:sp>
        <p:nvSpPr>
          <p:cNvPr id="50" name="CuadroTexto 49">
            <a:extLst>
              <a:ext uri="{FF2B5EF4-FFF2-40B4-BE49-F238E27FC236}">
                <a16:creationId xmlns:a16="http://schemas.microsoft.com/office/drawing/2014/main" id="{5FBC320D-0455-61F4-732B-167E29DA2D50}"/>
              </a:ext>
            </a:extLst>
          </p:cNvPr>
          <p:cNvSpPr txBox="1"/>
          <p:nvPr/>
        </p:nvSpPr>
        <p:spPr>
          <a:xfrm>
            <a:off x="7668144" y="3534607"/>
            <a:ext cx="2507956" cy="769441"/>
          </a:xfrm>
          <a:prstGeom prst="rect">
            <a:avLst/>
          </a:prstGeom>
          <a:noFill/>
        </p:spPr>
        <p:txBody>
          <a:bodyPr wrap="square" rtlCol="0">
            <a:spAutoFit/>
          </a:bodyPr>
          <a:lstStyle/>
          <a:p>
            <a:pPr>
              <a:buClr>
                <a:schemeClr val="dk1"/>
              </a:buClr>
              <a:buSzPts val="1100"/>
            </a:pPr>
            <a:r>
              <a:rPr lang="es-ES" sz="1100" dirty="0"/>
              <a:t>Asignación de recursos para la adquisición de un nuevo gimnasio, favoreciendo el bienestar físico del personal</a:t>
            </a:r>
            <a:endParaRPr lang="es-CO" sz="1100" dirty="0">
              <a:solidFill>
                <a:schemeClr val="dk1"/>
              </a:solidFill>
              <a:latin typeface="Work Sans" pitchFamily="2" charset="0"/>
              <a:ea typeface="Roboto"/>
              <a:cs typeface="Roboto"/>
              <a:sym typeface="Roboto"/>
            </a:endParaRPr>
          </a:p>
        </p:txBody>
      </p:sp>
      <p:sp>
        <p:nvSpPr>
          <p:cNvPr id="54" name="CuadroTexto 53">
            <a:extLst>
              <a:ext uri="{FF2B5EF4-FFF2-40B4-BE49-F238E27FC236}">
                <a16:creationId xmlns:a16="http://schemas.microsoft.com/office/drawing/2014/main" id="{11915E94-6483-4367-8895-F57269557297}"/>
              </a:ext>
            </a:extLst>
          </p:cNvPr>
          <p:cNvSpPr txBox="1"/>
          <p:nvPr/>
        </p:nvSpPr>
        <p:spPr>
          <a:xfrm>
            <a:off x="7691547" y="4503725"/>
            <a:ext cx="2564114" cy="1277273"/>
          </a:xfrm>
          <a:prstGeom prst="rect">
            <a:avLst/>
          </a:prstGeom>
          <a:noFill/>
        </p:spPr>
        <p:txBody>
          <a:bodyPr wrap="square" rtlCol="0">
            <a:spAutoFit/>
          </a:bodyPr>
          <a:lstStyle/>
          <a:p>
            <a:pPr lvl="0" indent="0" algn="just">
              <a:spcBef>
                <a:spcPts val="0"/>
              </a:spcBef>
              <a:spcAft>
                <a:spcPts val="0"/>
              </a:spcAft>
              <a:buClr>
                <a:schemeClr val="dk1"/>
              </a:buClr>
              <a:buSzPts val="1100"/>
              <a:buFont typeface="Arial"/>
              <a:buNone/>
            </a:pPr>
            <a:r>
              <a:rPr lang="es-ES" sz="1100" dirty="0">
                <a:latin typeface="Aptos Narrow" panose="020B0004020202020204" pitchFamily="34" charset="0"/>
                <a:sym typeface="Roboto"/>
              </a:rPr>
              <a:t>Desde el área de Seguridad y Salud en el Trabajo se desarrollan pausas activas orientadas a promover el bienestar físico de los colaboradores, reducir los niveles de estrés y favorecer la adopción de posturas adecuadas durante la jornada laboral.</a:t>
            </a:r>
            <a:endParaRPr lang="es-CO" sz="1100" dirty="0">
              <a:latin typeface="Aptos Narrow" panose="020B0004020202020204" pitchFamily="34" charset="0"/>
              <a:sym typeface="Roboto"/>
            </a:endParaRPr>
          </a:p>
        </p:txBody>
      </p:sp>
    </p:spTree>
    <p:extLst>
      <p:ext uri="{BB962C8B-B14F-4D97-AF65-F5344CB8AC3E}">
        <p14:creationId xmlns:p14="http://schemas.microsoft.com/office/powerpoint/2010/main" val="1608156469"/>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áfico 2" descr="Insignia 1 con relleno sólido">
            <a:extLst>
              <a:ext uri="{FF2B5EF4-FFF2-40B4-BE49-F238E27FC236}">
                <a16:creationId xmlns:a16="http://schemas.microsoft.com/office/drawing/2014/main" id="{B288F9F0-A099-CD61-E0E1-0355BD05F51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08239" y="2334006"/>
            <a:ext cx="914400" cy="914400"/>
          </a:xfrm>
          <a:prstGeom prst="rect">
            <a:avLst/>
          </a:prstGeom>
        </p:spPr>
      </p:pic>
      <p:graphicFrame>
        <p:nvGraphicFramePr>
          <p:cNvPr id="22" name="Gráfico 21">
            <a:extLst>
              <a:ext uri="{FF2B5EF4-FFF2-40B4-BE49-F238E27FC236}">
                <a16:creationId xmlns:a16="http://schemas.microsoft.com/office/drawing/2014/main" id="{50EC0B96-3DE7-CFD9-5B94-0840BDB854C8}"/>
              </a:ext>
            </a:extLst>
          </p:cNvPr>
          <p:cNvGraphicFramePr>
            <a:graphicFrameLocks/>
          </p:cNvGraphicFramePr>
          <p:nvPr>
            <p:extLst>
              <p:ext uri="{D42A27DB-BD31-4B8C-83A1-F6EECF244321}">
                <p14:modId xmlns:p14="http://schemas.microsoft.com/office/powerpoint/2010/main" val="4253816049"/>
              </p:ext>
            </p:extLst>
          </p:nvPr>
        </p:nvGraphicFramePr>
        <p:xfrm>
          <a:off x="5730239" y="1753093"/>
          <a:ext cx="6470953" cy="3166804"/>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ángulo: esquinas redondeadas 5">
            <a:extLst>
              <a:ext uri="{FF2B5EF4-FFF2-40B4-BE49-F238E27FC236}">
                <a16:creationId xmlns:a16="http://schemas.microsoft.com/office/drawing/2014/main" id="{5C6FD11D-A189-AFB8-6A23-BC4D4CB85E11}"/>
              </a:ext>
            </a:extLst>
          </p:cNvPr>
          <p:cNvSpPr/>
          <p:nvPr/>
        </p:nvSpPr>
        <p:spPr>
          <a:xfrm>
            <a:off x="7590972" y="5160741"/>
            <a:ext cx="3115733" cy="532190"/>
          </a:xfrm>
          <a:prstGeom prst="roundRect">
            <a:avLst/>
          </a:prstGeom>
          <a:solidFill>
            <a:srgbClr val="285D5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O" sz="1200" b="1" dirty="0">
                <a:solidFill>
                  <a:schemeClr val="bg1">
                    <a:lumMod val="95000"/>
                  </a:schemeClr>
                </a:solidFill>
                <a:latin typeface="Work Sans "/>
              </a:rPr>
              <a:t>154</a:t>
            </a:r>
            <a:r>
              <a:rPr lang="es-CO" sz="1200" b="1" noProof="0" dirty="0">
                <a:solidFill>
                  <a:schemeClr val="bg1">
                    <a:lumMod val="95000"/>
                  </a:schemeClr>
                </a:solidFill>
                <a:latin typeface="Work Sans "/>
              </a:rPr>
              <a:t> ACTIVIDADES PLANEADAS </a:t>
            </a:r>
          </a:p>
        </p:txBody>
      </p:sp>
      <p:sp>
        <p:nvSpPr>
          <p:cNvPr id="7" name="Rectángulo: esquinas redondeadas 6">
            <a:extLst>
              <a:ext uri="{FF2B5EF4-FFF2-40B4-BE49-F238E27FC236}">
                <a16:creationId xmlns:a16="http://schemas.microsoft.com/office/drawing/2014/main" id="{8928A61D-3F55-2140-CE23-45D17A15C83F}"/>
              </a:ext>
            </a:extLst>
          </p:cNvPr>
          <p:cNvSpPr/>
          <p:nvPr/>
        </p:nvSpPr>
        <p:spPr>
          <a:xfrm>
            <a:off x="7590971" y="5753408"/>
            <a:ext cx="3115733" cy="532190"/>
          </a:xfrm>
          <a:prstGeom prst="roundRect">
            <a:avLst/>
          </a:prstGeom>
          <a:solidFill>
            <a:srgbClr val="285D5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O" sz="1200" b="1" noProof="0" dirty="0">
                <a:solidFill>
                  <a:schemeClr val="bg1">
                    <a:lumMod val="95000"/>
                  </a:schemeClr>
                </a:solidFill>
                <a:latin typeface="Work Sans "/>
              </a:rPr>
              <a:t>112 ACTIVIDADES EJECUTADAS</a:t>
            </a:r>
          </a:p>
        </p:txBody>
      </p:sp>
      <p:sp>
        <p:nvSpPr>
          <p:cNvPr id="11" name="Rectángulo: esquinas redondeadas 10">
            <a:extLst>
              <a:ext uri="{FF2B5EF4-FFF2-40B4-BE49-F238E27FC236}">
                <a16:creationId xmlns:a16="http://schemas.microsoft.com/office/drawing/2014/main" id="{FED4ECBE-2DFD-7198-1AFF-937AB747E76A}"/>
              </a:ext>
            </a:extLst>
          </p:cNvPr>
          <p:cNvSpPr/>
          <p:nvPr/>
        </p:nvSpPr>
        <p:spPr>
          <a:xfrm>
            <a:off x="1916543" y="2304708"/>
            <a:ext cx="3037839" cy="1097577"/>
          </a:xfrm>
          <a:prstGeom prst="roundRect">
            <a:avLst/>
          </a:prstGeom>
          <a:solidFill>
            <a:srgbClr val="285D5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noProof="0"/>
          </a:p>
        </p:txBody>
      </p:sp>
      <p:sp>
        <p:nvSpPr>
          <p:cNvPr id="12" name="Rectángulo: esquinas redondeadas 11">
            <a:extLst>
              <a:ext uri="{FF2B5EF4-FFF2-40B4-BE49-F238E27FC236}">
                <a16:creationId xmlns:a16="http://schemas.microsoft.com/office/drawing/2014/main" id="{DA83E7BB-FA04-5724-D7C6-D837EFAD2B1C}"/>
              </a:ext>
            </a:extLst>
          </p:cNvPr>
          <p:cNvSpPr/>
          <p:nvPr/>
        </p:nvSpPr>
        <p:spPr>
          <a:xfrm>
            <a:off x="1886065" y="2260926"/>
            <a:ext cx="3037839" cy="1097577"/>
          </a:xfrm>
          <a:prstGeom prst="roundRect">
            <a:avLst/>
          </a:prstGeom>
          <a:solidFill>
            <a:srgbClr val="FFD6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CO" sz="1600" b="1" noProof="0">
                <a:latin typeface="Work Sans "/>
              </a:rPr>
              <a:t>MANTENER Y MEJORAR ACTIVIDADES PARA EL CUMPLIMIENTO DEL SG-SST</a:t>
            </a:r>
          </a:p>
        </p:txBody>
      </p:sp>
      <p:sp>
        <p:nvSpPr>
          <p:cNvPr id="13" name="Rectángulo: esquinas redondeadas 12">
            <a:extLst>
              <a:ext uri="{FF2B5EF4-FFF2-40B4-BE49-F238E27FC236}">
                <a16:creationId xmlns:a16="http://schemas.microsoft.com/office/drawing/2014/main" id="{F5996EFA-98B3-B917-9BEA-A602FC32889D}"/>
              </a:ext>
            </a:extLst>
          </p:cNvPr>
          <p:cNvSpPr/>
          <p:nvPr/>
        </p:nvSpPr>
        <p:spPr>
          <a:xfrm>
            <a:off x="883756" y="4182434"/>
            <a:ext cx="4141463" cy="1495395"/>
          </a:xfrm>
          <a:prstGeom prst="roundRect">
            <a:avLst/>
          </a:prstGeom>
          <a:solidFill>
            <a:srgbClr val="FFD6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noProof="0">
              <a:solidFill>
                <a:srgbClr val="00324D"/>
              </a:solidFill>
            </a:endParaRPr>
          </a:p>
        </p:txBody>
      </p:sp>
      <p:sp>
        <p:nvSpPr>
          <p:cNvPr id="14" name="Rectángulo: esquinas redondeadas 13">
            <a:extLst>
              <a:ext uri="{FF2B5EF4-FFF2-40B4-BE49-F238E27FC236}">
                <a16:creationId xmlns:a16="http://schemas.microsoft.com/office/drawing/2014/main" id="{02969B90-7FC0-4D98-CE2B-393041CDE5C4}"/>
              </a:ext>
            </a:extLst>
          </p:cNvPr>
          <p:cNvSpPr/>
          <p:nvPr/>
        </p:nvSpPr>
        <p:spPr>
          <a:xfrm>
            <a:off x="828052" y="3794567"/>
            <a:ext cx="4197168" cy="1785536"/>
          </a:xfrm>
          <a:prstGeom prst="roundRect">
            <a:avLst/>
          </a:prstGeom>
          <a:solidFill>
            <a:srgbClr val="285D5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r>
              <a:rPr lang="es-ES" sz="1200" dirty="0">
                <a:solidFill>
                  <a:schemeClr val="bg1"/>
                </a:solidFill>
                <a:latin typeface="Aptos Narrow" panose="020B0004020202020204" pitchFamily="34" charset="0"/>
              </a:rPr>
              <a:t>El porcentaje de cumplimiento del Plan Anual de Trabajo del SG-SST, con corte al 30 de Septiembre de 2025, para el Centro de Formación Minero Ambiental, corresponde al 69% de ejecución para el 3 trimestre. Su cumplimiento se debe a 112 actividades ejecutadas desde el eje de Higiene y </a:t>
            </a:r>
            <a:r>
              <a:rPr lang="es-ES" sz="1200">
                <a:solidFill>
                  <a:schemeClr val="bg1"/>
                </a:solidFill>
                <a:latin typeface="Aptos Narrow" panose="020B0004020202020204" pitchFamily="34" charset="0"/>
              </a:rPr>
              <a:t>Seguridad Industrial .</a:t>
            </a:r>
            <a:endParaRPr lang="es-CO" sz="1200" dirty="0">
              <a:solidFill>
                <a:schemeClr val="bg1"/>
              </a:solidFill>
              <a:latin typeface="Aptos Narrow" panose="020B0004020202020204" pitchFamily="34" charset="0"/>
            </a:endParaRPr>
          </a:p>
        </p:txBody>
      </p:sp>
      <p:pic>
        <p:nvPicPr>
          <p:cNvPr id="10" name="Gráfico 9" descr="Hombre trabajador de la construcción con relleno sólido">
            <a:extLst>
              <a:ext uri="{FF2B5EF4-FFF2-40B4-BE49-F238E27FC236}">
                <a16:creationId xmlns:a16="http://schemas.microsoft.com/office/drawing/2014/main" id="{1B080A04-3E56-8AD1-D886-CB14C941043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405593" y="5019163"/>
            <a:ext cx="1097578" cy="1097578"/>
          </a:xfrm>
          <a:prstGeom prst="rect">
            <a:avLst/>
          </a:prstGeom>
        </p:spPr>
      </p:pic>
      <p:sp>
        <p:nvSpPr>
          <p:cNvPr id="4" name="Título 1">
            <a:extLst>
              <a:ext uri="{FF2B5EF4-FFF2-40B4-BE49-F238E27FC236}">
                <a16:creationId xmlns:a16="http://schemas.microsoft.com/office/drawing/2014/main" id="{63FCDE44-E03E-6233-3131-6DFAFB149665}"/>
              </a:ext>
            </a:extLst>
          </p:cNvPr>
          <p:cNvSpPr txBox="1">
            <a:spLocks/>
          </p:cNvSpPr>
          <p:nvPr/>
        </p:nvSpPr>
        <p:spPr>
          <a:xfrm>
            <a:off x="0" y="225627"/>
            <a:ext cx="10751517" cy="506810"/>
          </a:xfrm>
          <a:prstGeom prst="rect">
            <a:avLst/>
          </a:prstGeom>
          <a:ln>
            <a:noFill/>
          </a:ln>
        </p:spPr>
        <p:txBody>
          <a:bodyPr lIns="91440" tIns="45720" rIns="91440" bIns="45720" anchor="t"/>
          <a:lstStyle>
            <a:defPPr>
              <a:defRPr lang="es-CO"/>
            </a:defPPr>
            <a:lvl1pPr indent="0" defTabSz="457200">
              <a:lnSpc>
                <a:spcPct val="90000"/>
              </a:lnSpc>
              <a:spcBef>
                <a:spcPct val="0"/>
              </a:spcBef>
              <a:buFont typeface="Arial"/>
              <a:buNone/>
              <a:defRPr sz="2400" b="1">
                <a:solidFill>
                  <a:srgbClr val="00324D"/>
                </a:solidFill>
                <a:latin typeface="Century Gothic" panose="020B0502020202020204" pitchFamily="34" charset="0"/>
                <a:cs typeface="Calibri"/>
              </a:defRPr>
            </a:lvl1pPr>
            <a:lvl2pPr marL="342900" indent="0" defTabSz="457200">
              <a:spcBef>
                <a:spcPct val="20000"/>
              </a:spcBef>
              <a:buFont typeface="Arial"/>
              <a:buNone/>
              <a:defRPr sz="1500" b="1"/>
            </a:lvl2pPr>
            <a:lvl3pPr marL="685800" indent="0" defTabSz="457200">
              <a:spcBef>
                <a:spcPct val="20000"/>
              </a:spcBef>
              <a:buFont typeface="Arial"/>
              <a:buNone/>
              <a:defRPr sz="1350" b="1"/>
            </a:lvl3pPr>
            <a:lvl4pPr marL="1028700" indent="0" defTabSz="457200">
              <a:spcBef>
                <a:spcPct val="20000"/>
              </a:spcBef>
              <a:buFont typeface="Arial"/>
              <a:buNone/>
              <a:defRPr sz="1200" b="1"/>
            </a:lvl4pPr>
            <a:lvl5pPr marL="1371600" indent="0" defTabSz="457200">
              <a:spcBef>
                <a:spcPct val="20000"/>
              </a:spcBef>
              <a:buFont typeface="Arial"/>
              <a:buNone/>
              <a:defRPr sz="1200" b="1"/>
            </a:lvl5pPr>
            <a:lvl6pPr marL="1714500" indent="0" defTabSz="457200">
              <a:spcBef>
                <a:spcPct val="20000"/>
              </a:spcBef>
              <a:buFont typeface="Arial"/>
              <a:buNone/>
              <a:defRPr sz="1200" b="1"/>
            </a:lvl6pPr>
            <a:lvl7pPr marL="2057400" indent="0" defTabSz="457200">
              <a:spcBef>
                <a:spcPct val="20000"/>
              </a:spcBef>
              <a:buFont typeface="Arial"/>
              <a:buNone/>
              <a:defRPr sz="1200" b="1"/>
            </a:lvl7pPr>
            <a:lvl8pPr marL="2400300" indent="0" defTabSz="457200">
              <a:spcBef>
                <a:spcPct val="20000"/>
              </a:spcBef>
              <a:buFont typeface="Arial"/>
              <a:buNone/>
              <a:defRPr sz="1200" b="1"/>
            </a:lvl8pPr>
            <a:lvl9pPr marL="2743200" indent="0" defTabSz="457200">
              <a:spcBef>
                <a:spcPct val="20000"/>
              </a:spcBef>
              <a:buFont typeface="Arial"/>
              <a:buNone/>
              <a:defRPr sz="1200" b="1"/>
            </a:lvl9pPr>
          </a:lstStyle>
          <a:p>
            <a:r>
              <a:rPr lang="es-CO" sz="2800" noProof="0" dirty="0">
                <a:latin typeface="Work Sans" pitchFamily="2" charset="0"/>
              </a:rPr>
              <a:t>Grado en que se han logrado los objetivos de SST - 2025</a:t>
            </a:r>
          </a:p>
        </p:txBody>
      </p:sp>
      <p:pic>
        <p:nvPicPr>
          <p:cNvPr id="5" name="Gráfico 4">
            <a:extLst>
              <a:ext uri="{FF2B5EF4-FFF2-40B4-BE49-F238E27FC236}">
                <a16:creationId xmlns:a16="http://schemas.microsoft.com/office/drawing/2014/main" id="{AF2564D1-8492-0AC3-2F56-4FC0EAEF4FFD}"/>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flipV="1">
            <a:off x="-154312" y="852859"/>
            <a:ext cx="3065317" cy="45719"/>
          </a:xfrm>
          <a:prstGeom prst="rect">
            <a:avLst/>
          </a:prstGeom>
        </p:spPr>
      </p:pic>
    </p:spTree>
    <p:extLst>
      <p:ext uri="{BB962C8B-B14F-4D97-AF65-F5344CB8AC3E}">
        <p14:creationId xmlns:p14="http://schemas.microsoft.com/office/powerpoint/2010/main" val="2597236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áfico 2" descr="Insignia con relleno sólido">
            <a:extLst>
              <a:ext uri="{FF2B5EF4-FFF2-40B4-BE49-F238E27FC236}">
                <a16:creationId xmlns:a16="http://schemas.microsoft.com/office/drawing/2014/main" id="{582F3941-6202-8758-5355-B5AE808744C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837695" y="1586316"/>
            <a:ext cx="914400" cy="914400"/>
          </a:xfrm>
          <a:prstGeom prst="rect">
            <a:avLst/>
          </a:prstGeom>
        </p:spPr>
      </p:pic>
      <p:sp>
        <p:nvSpPr>
          <p:cNvPr id="7" name="Rectángulo: esquinas redondeadas 6">
            <a:extLst>
              <a:ext uri="{FF2B5EF4-FFF2-40B4-BE49-F238E27FC236}">
                <a16:creationId xmlns:a16="http://schemas.microsoft.com/office/drawing/2014/main" id="{BE7765DE-FA24-93E8-24BC-A3D918ACF280}"/>
              </a:ext>
            </a:extLst>
          </p:cNvPr>
          <p:cNvSpPr/>
          <p:nvPr/>
        </p:nvSpPr>
        <p:spPr>
          <a:xfrm>
            <a:off x="2042586" y="1546367"/>
            <a:ext cx="3037839" cy="1097577"/>
          </a:xfrm>
          <a:prstGeom prst="roundRect">
            <a:avLst/>
          </a:prstGeom>
          <a:solidFill>
            <a:srgbClr val="285D5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noProof="0"/>
          </a:p>
        </p:txBody>
      </p:sp>
      <p:sp>
        <p:nvSpPr>
          <p:cNvPr id="10" name="Rectángulo: esquinas redondeadas 9">
            <a:extLst>
              <a:ext uri="{FF2B5EF4-FFF2-40B4-BE49-F238E27FC236}">
                <a16:creationId xmlns:a16="http://schemas.microsoft.com/office/drawing/2014/main" id="{83D02716-6EC4-6D25-E816-1E4752BD238D}"/>
              </a:ext>
            </a:extLst>
          </p:cNvPr>
          <p:cNvSpPr/>
          <p:nvPr/>
        </p:nvSpPr>
        <p:spPr>
          <a:xfrm>
            <a:off x="2042586" y="1516766"/>
            <a:ext cx="3037839" cy="1097577"/>
          </a:xfrm>
          <a:prstGeom prst="roundRect">
            <a:avLst/>
          </a:prstGeom>
          <a:solidFill>
            <a:srgbClr val="FFD6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CO" sz="1600" b="1" noProof="0">
                <a:latin typeface="Work Sans "/>
              </a:rPr>
              <a:t>PROMOVER LA SALUD MENTAL DE LOS TRABAJADORES </a:t>
            </a:r>
          </a:p>
        </p:txBody>
      </p:sp>
      <p:sp>
        <p:nvSpPr>
          <p:cNvPr id="15" name="Rectángulo: esquinas redondeadas 14">
            <a:extLst>
              <a:ext uri="{FF2B5EF4-FFF2-40B4-BE49-F238E27FC236}">
                <a16:creationId xmlns:a16="http://schemas.microsoft.com/office/drawing/2014/main" id="{6C6A3158-00CF-D142-210A-DAAFDB576C43}"/>
              </a:ext>
            </a:extLst>
          </p:cNvPr>
          <p:cNvSpPr/>
          <p:nvPr/>
        </p:nvSpPr>
        <p:spPr>
          <a:xfrm>
            <a:off x="417852" y="5154538"/>
            <a:ext cx="4662574" cy="1497584"/>
          </a:xfrm>
          <a:prstGeom prst="roundRect">
            <a:avLst/>
          </a:prstGeom>
          <a:solidFill>
            <a:srgbClr val="FFD6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noProof="0">
              <a:solidFill>
                <a:srgbClr val="00324D"/>
              </a:solidFill>
            </a:endParaRPr>
          </a:p>
        </p:txBody>
      </p:sp>
      <p:sp>
        <p:nvSpPr>
          <p:cNvPr id="16" name="Rectángulo: esquinas redondeadas 15">
            <a:extLst>
              <a:ext uri="{FF2B5EF4-FFF2-40B4-BE49-F238E27FC236}">
                <a16:creationId xmlns:a16="http://schemas.microsoft.com/office/drawing/2014/main" id="{FB8615D8-567C-DCA2-FE2C-8B00F7B15BFC}"/>
              </a:ext>
            </a:extLst>
          </p:cNvPr>
          <p:cNvSpPr/>
          <p:nvPr/>
        </p:nvSpPr>
        <p:spPr>
          <a:xfrm>
            <a:off x="410272" y="2727230"/>
            <a:ext cx="4677734" cy="3852073"/>
          </a:xfrm>
          <a:prstGeom prst="roundRect">
            <a:avLst/>
          </a:prstGeom>
          <a:solidFill>
            <a:srgbClr val="285D5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ES" sz="1100" dirty="0">
                <a:solidFill>
                  <a:schemeClr val="bg1"/>
                </a:solidFill>
                <a:latin typeface="Aptos Narrow" panose="020B0004020202020204" pitchFamily="34" charset="0"/>
              </a:rPr>
              <a:t>Desde el eje Mentalmente Saludable del grupo de Seguridad y Salud en el Trabajo, se diseñan e implementan actividades de promoción y prevención orientadas a fortalecer el bienestar integral de los colaboradores y fomentar un entorno laboral positivo y resiliente. En este marco, se llevaron a cabo actividades de sensibilización con la participación activa de funcionarios y contratistas, quienes fueron capacitados en temas esenciales para abordar riesgos psicosociales y mejorar la calidad de vida en el ámbito laboral. </a:t>
            </a:r>
          </a:p>
          <a:p>
            <a:pPr algn="just"/>
            <a:endParaRPr lang="es-ES" sz="1100" dirty="0">
              <a:solidFill>
                <a:schemeClr val="bg1"/>
              </a:solidFill>
              <a:latin typeface="Aptos Narrow" panose="020B0004020202020204" pitchFamily="34" charset="0"/>
            </a:endParaRPr>
          </a:p>
          <a:p>
            <a:pPr marL="171450" indent="-171450" algn="just">
              <a:buFont typeface="Arial" panose="020B0604020202020204" pitchFamily="34" charset="0"/>
              <a:buChar char="•"/>
            </a:pPr>
            <a:r>
              <a:rPr lang="es-ES" sz="1100" dirty="0">
                <a:solidFill>
                  <a:schemeClr val="bg1"/>
                </a:solidFill>
                <a:latin typeface="Aptos Narrow" panose="020B0004020202020204" pitchFamily="34" charset="0"/>
              </a:rPr>
              <a:t> Manejo de las emociones, Prevención de Acoso Laboral, Prevención de Estrés Postraumático, Prevención del Consumo de Sustancias Psicoactivas, Violencia Basadas en Genero, Clima Organizacional y Taller de Relaciones Interpersonales. </a:t>
            </a:r>
            <a:r>
              <a:rPr lang="es-ES" sz="1100" dirty="0">
                <a:latin typeface="Aptos Narrow" panose="020B0004020202020204" pitchFamily="34" charset="0"/>
              </a:rPr>
              <a:t>Manejo de las emociones.</a:t>
            </a:r>
            <a:endParaRPr lang="es-CO" sz="1200" dirty="0">
              <a:solidFill>
                <a:schemeClr val="bg1"/>
              </a:solidFill>
              <a:latin typeface="Aptos Narrow" panose="020B0004020202020204" pitchFamily="34" charset="0"/>
            </a:endParaRPr>
          </a:p>
        </p:txBody>
      </p:sp>
      <p:pic>
        <p:nvPicPr>
          <p:cNvPr id="11" name="Gráfico 10" descr="Meditación con relleno sólido">
            <a:extLst>
              <a:ext uri="{FF2B5EF4-FFF2-40B4-BE49-F238E27FC236}">
                <a16:creationId xmlns:a16="http://schemas.microsoft.com/office/drawing/2014/main" id="{2FF64F46-B443-484F-E1B8-60536A52C2D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373280" y="5630855"/>
            <a:ext cx="1227145" cy="1227145"/>
          </a:xfrm>
          <a:prstGeom prst="rect">
            <a:avLst/>
          </a:prstGeom>
        </p:spPr>
      </p:pic>
      <p:sp>
        <p:nvSpPr>
          <p:cNvPr id="6" name="Título 1">
            <a:extLst>
              <a:ext uri="{FF2B5EF4-FFF2-40B4-BE49-F238E27FC236}">
                <a16:creationId xmlns:a16="http://schemas.microsoft.com/office/drawing/2014/main" id="{54CA6F25-0891-D031-BDD1-8AC6E5ADE515}"/>
              </a:ext>
            </a:extLst>
          </p:cNvPr>
          <p:cNvSpPr txBox="1">
            <a:spLocks/>
          </p:cNvSpPr>
          <p:nvPr/>
        </p:nvSpPr>
        <p:spPr>
          <a:xfrm>
            <a:off x="0" y="194717"/>
            <a:ext cx="10751517" cy="506810"/>
          </a:xfrm>
          <a:prstGeom prst="rect">
            <a:avLst/>
          </a:prstGeom>
          <a:ln>
            <a:noFill/>
          </a:ln>
        </p:spPr>
        <p:txBody>
          <a:bodyPr lIns="91440" tIns="45720" rIns="91440" bIns="45720" anchor="t"/>
          <a:lstStyle>
            <a:defPPr>
              <a:defRPr lang="es-CO"/>
            </a:defPPr>
            <a:lvl1pPr indent="0" defTabSz="457200">
              <a:lnSpc>
                <a:spcPct val="90000"/>
              </a:lnSpc>
              <a:spcBef>
                <a:spcPct val="0"/>
              </a:spcBef>
              <a:buFont typeface="Arial"/>
              <a:buNone/>
              <a:defRPr sz="2400" b="1">
                <a:solidFill>
                  <a:srgbClr val="00324D"/>
                </a:solidFill>
                <a:latin typeface="Century Gothic" panose="020B0502020202020204" pitchFamily="34" charset="0"/>
                <a:cs typeface="Calibri"/>
              </a:defRPr>
            </a:lvl1pPr>
            <a:lvl2pPr marL="342900" indent="0" defTabSz="457200">
              <a:spcBef>
                <a:spcPct val="20000"/>
              </a:spcBef>
              <a:buFont typeface="Arial"/>
              <a:buNone/>
              <a:defRPr sz="1500" b="1"/>
            </a:lvl2pPr>
            <a:lvl3pPr marL="685800" indent="0" defTabSz="457200">
              <a:spcBef>
                <a:spcPct val="20000"/>
              </a:spcBef>
              <a:buFont typeface="Arial"/>
              <a:buNone/>
              <a:defRPr sz="1350" b="1"/>
            </a:lvl3pPr>
            <a:lvl4pPr marL="1028700" indent="0" defTabSz="457200">
              <a:spcBef>
                <a:spcPct val="20000"/>
              </a:spcBef>
              <a:buFont typeface="Arial"/>
              <a:buNone/>
              <a:defRPr sz="1200" b="1"/>
            </a:lvl4pPr>
            <a:lvl5pPr marL="1371600" indent="0" defTabSz="457200">
              <a:spcBef>
                <a:spcPct val="20000"/>
              </a:spcBef>
              <a:buFont typeface="Arial"/>
              <a:buNone/>
              <a:defRPr sz="1200" b="1"/>
            </a:lvl5pPr>
            <a:lvl6pPr marL="1714500" indent="0" defTabSz="457200">
              <a:spcBef>
                <a:spcPct val="20000"/>
              </a:spcBef>
              <a:buFont typeface="Arial"/>
              <a:buNone/>
              <a:defRPr sz="1200" b="1"/>
            </a:lvl6pPr>
            <a:lvl7pPr marL="2057400" indent="0" defTabSz="457200">
              <a:spcBef>
                <a:spcPct val="20000"/>
              </a:spcBef>
              <a:buFont typeface="Arial"/>
              <a:buNone/>
              <a:defRPr sz="1200" b="1"/>
            </a:lvl7pPr>
            <a:lvl8pPr marL="2400300" indent="0" defTabSz="457200">
              <a:spcBef>
                <a:spcPct val="20000"/>
              </a:spcBef>
              <a:buFont typeface="Arial"/>
              <a:buNone/>
              <a:defRPr sz="1200" b="1"/>
            </a:lvl8pPr>
            <a:lvl9pPr marL="2743200" indent="0" defTabSz="457200">
              <a:spcBef>
                <a:spcPct val="20000"/>
              </a:spcBef>
              <a:buFont typeface="Arial"/>
              <a:buNone/>
              <a:defRPr sz="1200" b="1"/>
            </a:lvl9pPr>
          </a:lstStyle>
          <a:p>
            <a:r>
              <a:rPr lang="es-CO" sz="3200" noProof="0" dirty="0">
                <a:latin typeface="Work Sans" pitchFamily="2" charset="0"/>
              </a:rPr>
              <a:t>Grado</a:t>
            </a:r>
            <a:r>
              <a:rPr lang="es-CO" sz="2800" noProof="0" dirty="0">
                <a:latin typeface="Work Sans" pitchFamily="2" charset="0"/>
              </a:rPr>
              <a:t> en que se han logrado los objetivos de SST - 2025</a:t>
            </a:r>
          </a:p>
        </p:txBody>
      </p:sp>
      <p:pic>
        <p:nvPicPr>
          <p:cNvPr id="9" name="Gráfico 8">
            <a:extLst>
              <a:ext uri="{FF2B5EF4-FFF2-40B4-BE49-F238E27FC236}">
                <a16:creationId xmlns:a16="http://schemas.microsoft.com/office/drawing/2014/main" id="{B648B19D-CA01-C38C-8BD5-D8EE43F01E58}"/>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flipV="1">
            <a:off x="-154312" y="852859"/>
            <a:ext cx="3065317" cy="45719"/>
          </a:xfrm>
          <a:prstGeom prst="rect">
            <a:avLst/>
          </a:prstGeom>
        </p:spPr>
      </p:pic>
      <p:graphicFrame>
        <p:nvGraphicFramePr>
          <p:cNvPr id="2" name="Gráfico 1">
            <a:extLst>
              <a:ext uri="{FF2B5EF4-FFF2-40B4-BE49-F238E27FC236}">
                <a16:creationId xmlns:a16="http://schemas.microsoft.com/office/drawing/2014/main" id="{E5ECBAFD-6421-7624-EE0C-6845E4A0AFD5}"/>
              </a:ext>
            </a:extLst>
          </p:cNvPr>
          <p:cNvGraphicFramePr>
            <a:graphicFrameLocks/>
          </p:cNvGraphicFramePr>
          <p:nvPr>
            <p:extLst>
              <p:ext uri="{D42A27DB-BD31-4B8C-83A1-F6EECF244321}">
                <p14:modId xmlns:p14="http://schemas.microsoft.com/office/powerpoint/2010/main" val="1597407750"/>
              </p:ext>
            </p:extLst>
          </p:nvPr>
        </p:nvGraphicFramePr>
        <p:xfrm>
          <a:off x="5600425" y="1813260"/>
          <a:ext cx="6024016" cy="4640092"/>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3211851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áfico 7" descr="Insignia 3 con relleno sólido">
            <a:extLst>
              <a:ext uri="{FF2B5EF4-FFF2-40B4-BE49-F238E27FC236}">
                <a16:creationId xmlns:a16="http://schemas.microsoft.com/office/drawing/2014/main" id="{AC2814AC-35FA-F946-6FAA-4EDE6224C40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43432" y="2162043"/>
            <a:ext cx="914400" cy="914400"/>
          </a:xfrm>
          <a:prstGeom prst="rect">
            <a:avLst/>
          </a:prstGeom>
        </p:spPr>
      </p:pic>
      <p:sp>
        <p:nvSpPr>
          <p:cNvPr id="14" name="Rectángulo: esquinas redondeadas 13">
            <a:extLst>
              <a:ext uri="{FF2B5EF4-FFF2-40B4-BE49-F238E27FC236}">
                <a16:creationId xmlns:a16="http://schemas.microsoft.com/office/drawing/2014/main" id="{1F729525-B1D3-CA6C-22A9-3385386EDCFB}"/>
              </a:ext>
            </a:extLst>
          </p:cNvPr>
          <p:cNvSpPr/>
          <p:nvPr/>
        </p:nvSpPr>
        <p:spPr>
          <a:xfrm>
            <a:off x="2122875" y="2109859"/>
            <a:ext cx="3037839" cy="1097577"/>
          </a:xfrm>
          <a:prstGeom prst="roundRect">
            <a:avLst/>
          </a:prstGeom>
          <a:solidFill>
            <a:srgbClr val="285D5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noProof="0"/>
          </a:p>
        </p:txBody>
      </p:sp>
      <p:sp>
        <p:nvSpPr>
          <p:cNvPr id="15" name="Rectángulo: esquinas redondeadas 14">
            <a:extLst>
              <a:ext uri="{FF2B5EF4-FFF2-40B4-BE49-F238E27FC236}">
                <a16:creationId xmlns:a16="http://schemas.microsoft.com/office/drawing/2014/main" id="{C5AC92AC-0D9E-D550-0963-3E5EE4549163}"/>
              </a:ext>
            </a:extLst>
          </p:cNvPr>
          <p:cNvSpPr/>
          <p:nvPr/>
        </p:nvSpPr>
        <p:spPr>
          <a:xfrm>
            <a:off x="2122875" y="2041008"/>
            <a:ext cx="3037839" cy="1097577"/>
          </a:xfrm>
          <a:prstGeom prst="roundRect">
            <a:avLst/>
          </a:prstGeom>
          <a:solidFill>
            <a:srgbClr val="FFD6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CO" sz="1600" b="1" noProof="0">
                <a:latin typeface="Work Sans "/>
              </a:rPr>
              <a:t>MEJORAR LAS CONDICIONES DE SALUD DE LOS TRABAJADORES </a:t>
            </a:r>
          </a:p>
        </p:txBody>
      </p:sp>
      <p:sp>
        <p:nvSpPr>
          <p:cNvPr id="18" name="Rectángulo: esquinas redondeadas 17">
            <a:extLst>
              <a:ext uri="{FF2B5EF4-FFF2-40B4-BE49-F238E27FC236}">
                <a16:creationId xmlns:a16="http://schemas.microsoft.com/office/drawing/2014/main" id="{DCD931BE-D052-4D3D-2A42-4F3B6D80185A}"/>
              </a:ext>
            </a:extLst>
          </p:cNvPr>
          <p:cNvSpPr/>
          <p:nvPr/>
        </p:nvSpPr>
        <p:spPr>
          <a:xfrm>
            <a:off x="1022278" y="4576735"/>
            <a:ext cx="4371708" cy="2195540"/>
          </a:xfrm>
          <a:prstGeom prst="roundRect">
            <a:avLst/>
          </a:prstGeom>
          <a:solidFill>
            <a:srgbClr val="FFD6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s-CO"/>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CO" noProof="0">
              <a:solidFill>
                <a:srgbClr val="00324D"/>
              </a:solidFill>
            </a:endParaRPr>
          </a:p>
        </p:txBody>
      </p:sp>
      <p:sp>
        <p:nvSpPr>
          <p:cNvPr id="19" name="Rectángulo: esquinas redondeadas 18">
            <a:extLst>
              <a:ext uri="{FF2B5EF4-FFF2-40B4-BE49-F238E27FC236}">
                <a16:creationId xmlns:a16="http://schemas.microsoft.com/office/drawing/2014/main" id="{98E947E5-66B6-86D7-0114-94A1834F7610}"/>
              </a:ext>
            </a:extLst>
          </p:cNvPr>
          <p:cNvSpPr/>
          <p:nvPr/>
        </p:nvSpPr>
        <p:spPr>
          <a:xfrm>
            <a:off x="1022278" y="3304995"/>
            <a:ext cx="4371708" cy="3305853"/>
          </a:xfrm>
          <a:prstGeom prst="roundRect">
            <a:avLst/>
          </a:prstGeom>
          <a:solidFill>
            <a:srgbClr val="285D5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ES" sz="1100" dirty="0">
                <a:solidFill>
                  <a:schemeClr val="bg1"/>
                </a:solidFill>
                <a:latin typeface="Aptos Narrow" panose="020B0004020202020204" pitchFamily="34" charset="0"/>
              </a:rPr>
              <a:t>El análisis cualitativo y cuantitativo del consolidado mensual de ausentismo en el Centro de Formación Minero Ambiental del SENA, Regional Antioquia, evidencia resultados favorables en materia de salud y bienestar laboral. Los registros muestran ocho (8) días de incapacidad entre los meses de febrero, julio y octubre de 2025, lo que refleja una gestión efectiva en la identificación, mitigación y prevención de riesgos en el entorno de trabajo. Durante el año, se presentaron tres (3) accidentes de trabajo. Este análisis integra aspectos relacionados con contingencias por enfermedad general y laboral, accidentes de trabajo, así como licencias de maternidad y paternidad en el Centro de Formación</a:t>
            </a:r>
            <a:r>
              <a:rPr lang="es-ES" sz="1200" dirty="0"/>
              <a:t>.</a:t>
            </a:r>
            <a:endParaRPr lang="es-CO" sz="1200" b="1" noProof="0" dirty="0">
              <a:solidFill>
                <a:schemeClr val="bg1">
                  <a:lumMod val="95000"/>
                </a:schemeClr>
              </a:solidFill>
              <a:latin typeface="Work Sans "/>
            </a:endParaRPr>
          </a:p>
        </p:txBody>
      </p:sp>
      <p:pic>
        <p:nvPicPr>
          <p:cNvPr id="9" name="Gráfico 8" descr="Identificación de empleado con relleno sólido">
            <a:extLst>
              <a:ext uri="{FF2B5EF4-FFF2-40B4-BE49-F238E27FC236}">
                <a16:creationId xmlns:a16="http://schemas.microsoft.com/office/drawing/2014/main" id="{231A682E-0168-82BB-95C7-21F9E82B286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397098" y="5674505"/>
            <a:ext cx="1097524" cy="1097524"/>
          </a:xfrm>
          <a:prstGeom prst="rect">
            <a:avLst/>
          </a:prstGeom>
        </p:spPr>
      </p:pic>
      <p:sp>
        <p:nvSpPr>
          <p:cNvPr id="5" name="Título 1">
            <a:extLst>
              <a:ext uri="{FF2B5EF4-FFF2-40B4-BE49-F238E27FC236}">
                <a16:creationId xmlns:a16="http://schemas.microsoft.com/office/drawing/2014/main" id="{C925CBD2-C367-52B8-49DF-A4C0AC5A76ED}"/>
              </a:ext>
            </a:extLst>
          </p:cNvPr>
          <p:cNvSpPr txBox="1">
            <a:spLocks/>
          </p:cNvSpPr>
          <p:nvPr/>
        </p:nvSpPr>
        <p:spPr>
          <a:xfrm>
            <a:off x="0" y="247152"/>
            <a:ext cx="10751517" cy="506810"/>
          </a:xfrm>
          <a:prstGeom prst="rect">
            <a:avLst/>
          </a:prstGeom>
          <a:ln>
            <a:noFill/>
          </a:ln>
        </p:spPr>
        <p:txBody>
          <a:bodyPr lIns="91440" tIns="45720" rIns="91440" bIns="45720" anchor="t"/>
          <a:lstStyle>
            <a:defPPr>
              <a:defRPr lang="es-CO"/>
            </a:defPPr>
            <a:lvl1pPr indent="0" defTabSz="457200">
              <a:lnSpc>
                <a:spcPct val="90000"/>
              </a:lnSpc>
              <a:spcBef>
                <a:spcPct val="0"/>
              </a:spcBef>
              <a:buFont typeface="Arial"/>
              <a:buNone/>
              <a:defRPr sz="2400" b="1">
                <a:solidFill>
                  <a:srgbClr val="00324D"/>
                </a:solidFill>
                <a:latin typeface="Century Gothic" panose="020B0502020202020204" pitchFamily="34" charset="0"/>
                <a:cs typeface="Calibri"/>
              </a:defRPr>
            </a:lvl1pPr>
            <a:lvl2pPr marL="342900" indent="0" defTabSz="457200">
              <a:spcBef>
                <a:spcPct val="20000"/>
              </a:spcBef>
              <a:buFont typeface="Arial"/>
              <a:buNone/>
              <a:defRPr sz="1500" b="1"/>
            </a:lvl2pPr>
            <a:lvl3pPr marL="685800" indent="0" defTabSz="457200">
              <a:spcBef>
                <a:spcPct val="20000"/>
              </a:spcBef>
              <a:buFont typeface="Arial"/>
              <a:buNone/>
              <a:defRPr sz="1350" b="1"/>
            </a:lvl3pPr>
            <a:lvl4pPr marL="1028700" indent="0" defTabSz="457200">
              <a:spcBef>
                <a:spcPct val="20000"/>
              </a:spcBef>
              <a:buFont typeface="Arial"/>
              <a:buNone/>
              <a:defRPr sz="1200" b="1"/>
            </a:lvl4pPr>
            <a:lvl5pPr marL="1371600" indent="0" defTabSz="457200">
              <a:spcBef>
                <a:spcPct val="20000"/>
              </a:spcBef>
              <a:buFont typeface="Arial"/>
              <a:buNone/>
              <a:defRPr sz="1200" b="1"/>
            </a:lvl5pPr>
            <a:lvl6pPr marL="1714500" indent="0" defTabSz="457200">
              <a:spcBef>
                <a:spcPct val="20000"/>
              </a:spcBef>
              <a:buFont typeface="Arial"/>
              <a:buNone/>
              <a:defRPr sz="1200" b="1"/>
            </a:lvl6pPr>
            <a:lvl7pPr marL="2057400" indent="0" defTabSz="457200">
              <a:spcBef>
                <a:spcPct val="20000"/>
              </a:spcBef>
              <a:buFont typeface="Arial"/>
              <a:buNone/>
              <a:defRPr sz="1200" b="1"/>
            </a:lvl7pPr>
            <a:lvl8pPr marL="2400300" indent="0" defTabSz="457200">
              <a:spcBef>
                <a:spcPct val="20000"/>
              </a:spcBef>
              <a:buFont typeface="Arial"/>
              <a:buNone/>
              <a:defRPr sz="1200" b="1"/>
            </a:lvl8pPr>
            <a:lvl9pPr marL="2743200" indent="0" defTabSz="457200">
              <a:spcBef>
                <a:spcPct val="20000"/>
              </a:spcBef>
              <a:buFont typeface="Arial"/>
              <a:buNone/>
              <a:defRPr sz="1200" b="1"/>
            </a:lvl9pPr>
          </a:lstStyle>
          <a:p>
            <a:r>
              <a:rPr lang="es-CO" sz="2800" noProof="0" dirty="0">
                <a:latin typeface="Work Sans" pitchFamily="2" charset="0"/>
              </a:rPr>
              <a:t>Grado en que se han logrado los objetivos de SST - 2025</a:t>
            </a:r>
          </a:p>
        </p:txBody>
      </p:sp>
      <p:pic>
        <p:nvPicPr>
          <p:cNvPr id="6" name="Gráfico 5">
            <a:extLst>
              <a:ext uri="{FF2B5EF4-FFF2-40B4-BE49-F238E27FC236}">
                <a16:creationId xmlns:a16="http://schemas.microsoft.com/office/drawing/2014/main" id="{D507A08B-7BC3-68A3-D7ED-B7E5E4FAAC67}"/>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flipV="1">
            <a:off x="-154312" y="852859"/>
            <a:ext cx="3065317" cy="45719"/>
          </a:xfrm>
          <a:prstGeom prst="rect">
            <a:avLst/>
          </a:prstGeom>
        </p:spPr>
      </p:pic>
      <p:pic>
        <p:nvPicPr>
          <p:cNvPr id="3" name="Imagen 2">
            <a:extLst>
              <a:ext uri="{FF2B5EF4-FFF2-40B4-BE49-F238E27FC236}">
                <a16:creationId xmlns:a16="http://schemas.microsoft.com/office/drawing/2014/main" id="{72CAA6FB-E6E3-C016-FA37-8B7C9E4B19A0}"/>
              </a:ext>
            </a:extLst>
          </p:cNvPr>
          <p:cNvPicPr>
            <a:picLocks noChangeAspect="1"/>
          </p:cNvPicPr>
          <p:nvPr/>
        </p:nvPicPr>
        <p:blipFill>
          <a:blip r:embed="rId6"/>
          <a:stretch>
            <a:fillRect/>
          </a:stretch>
        </p:blipFill>
        <p:spPr>
          <a:xfrm>
            <a:off x="6278699" y="3089795"/>
            <a:ext cx="5354501" cy="2101946"/>
          </a:xfrm>
          <a:prstGeom prst="rect">
            <a:avLst/>
          </a:prstGeom>
        </p:spPr>
      </p:pic>
      <p:pic>
        <p:nvPicPr>
          <p:cNvPr id="13" name="Imagen 12">
            <a:extLst>
              <a:ext uri="{FF2B5EF4-FFF2-40B4-BE49-F238E27FC236}">
                <a16:creationId xmlns:a16="http://schemas.microsoft.com/office/drawing/2014/main" id="{F67AC5BB-C417-834A-53DC-4C473921FF55}"/>
              </a:ext>
            </a:extLst>
          </p:cNvPr>
          <p:cNvPicPr>
            <a:picLocks noChangeAspect="1"/>
          </p:cNvPicPr>
          <p:nvPr/>
        </p:nvPicPr>
        <p:blipFill>
          <a:blip r:embed="rId7"/>
          <a:stretch>
            <a:fillRect/>
          </a:stretch>
        </p:blipFill>
        <p:spPr>
          <a:xfrm>
            <a:off x="6476429" y="1349316"/>
            <a:ext cx="5156771" cy="1688120"/>
          </a:xfrm>
          <a:prstGeom prst="rect">
            <a:avLst/>
          </a:prstGeom>
        </p:spPr>
      </p:pic>
      <p:graphicFrame>
        <p:nvGraphicFramePr>
          <p:cNvPr id="2" name="Gráfico 1">
            <a:extLst>
              <a:ext uri="{FF2B5EF4-FFF2-40B4-BE49-F238E27FC236}">
                <a16:creationId xmlns:a16="http://schemas.microsoft.com/office/drawing/2014/main" id="{CDEF4F0C-CA42-C8EE-23BA-3A8FBED5EE84}"/>
              </a:ext>
            </a:extLst>
          </p:cNvPr>
          <p:cNvGraphicFramePr>
            <a:graphicFrameLocks/>
          </p:cNvGraphicFramePr>
          <p:nvPr>
            <p:extLst>
              <p:ext uri="{D42A27DB-BD31-4B8C-83A1-F6EECF244321}">
                <p14:modId xmlns:p14="http://schemas.microsoft.com/office/powerpoint/2010/main" val="2508896306"/>
              </p:ext>
            </p:extLst>
          </p:nvPr>
        </p:nvGraphicFramePr>
        <p:xfrm>
          <a:off x="6187349" y="5189323"/>
          <a:ext cx="5537200" cy="1421525"/>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0574650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3">
            <a:extLst>
              <a:ext uri="{FF2B5EF4-FFF2-40B4-BE49-F238E27FC236}">
                <a16:creationId xmlns:a16="http://schemas.microsoft.com/office/drawing/2014/main" id="{E5CFDEB9-A99F-42D8-6149-A2D2E8A8A25E}"/>
              </a:ext>
            </a:extLst>
          </p:cNvPr>
          <p:cNvSpPr>
            <a:spLocks noGrp="1"/>
          </p:cNvSpPr>
          <p:nvPr/>
        </p:nvSpPr>
        <p:spPr>
          <a:xfrm>
            <a:off x="410119" y="166736"/>
            <a:ext cx="11013255" cy="856791"/>
          </a:xfrm>
          <a:prstGeom prst="rect">
            <a:avLst/>
          </a:prstGeom>
        </p:spPr>
        <p:txBody>
          <a:bodyPr vert="horz" lIns="121920" tIns="60960" rIns="121920" bIns="60960" rtlCol="0" anchor="ctr" anchorCtr="0">
            <a:noAutofit/>
          </a:bodyPr>
          <a:lstStyle>
            <a:lvl1pPr marL="0" indent="0" algn="l" defTabSz="457200" rtl="0" eaLnBrk="1" latinLnBrk="0" hangingPunct="1">
              <a:lnSpc>
                <a:spcPct val="100000"/>
              </a:lnSpc>
              <a:spcBef>
                <a:spcPct val="20000"/>
              </a:spcBef>
              <a:buFont typeface="Arial"/>
              <a:buNone/>
              <a:defRPr sz="1125" b="0" kern="1200">
                <a:solidFill>
                  <a:schemeClr val="tx1"/>
                </a:solidFill>
                <a:latin typeface="Century Gothic" panose="020B0502020202020204" pitchFamily="34" charset="0"/>
                <a:ea typeface="+mn-ea"/>
                <a:cs typeface="+mn-cs"/>
              </a:defRPr>
            </a:lvl1pPr>
            <a:lvl2pPr marL="342900" indent="0" algn="l" defTabSz="457200" rtl="0" eaLnBrk="1" latinLnBrk="0" hangingPunct="1">
              <a:spcBef>
                <a:spcPct val="20000"/>
              </a:spcBef>
              <a:buFont typeface="Arial"/>
              <a:buNone/>
              <a:defRPr sz="1500" b="1" kern="1200">
                <a:solidFill>
                  <a:schemeClr val="tx1"/>
                </a:solidFill>
                <a:latin typeface="+mn-lt"/>
                <a:ea typeface="+mn-ea"/>
                <a:cs typeface="+mn-cs"/>
              </a:defRPr>
            </a:lvl2pPr>
            <a:lvl3pPr marL="685800" indent="0" algn="l" defTabSz="457200" rtl="0" eaLnBrk="1" latinLnBrk="0" hangingPunct="1">
              <a:spcBef>
                <a:spcPct val="20000"/>
              </a:spcBef>
              <a:buFont typeface="Arial"/>
              <a:buNone/>
              <a:defRPr sz="1350" b="1" kern="1200">
                <a:solidFill>
                  <a:schemeClr val="tx1"/>
                </a:solidFill>
                <a:latin typeface="+mn-lt"/>
                <a:ea typeface="+mn-ea"/>
                <a:cs typeface="+mn-cs"/>
              </a:defRPr>
            </a:lvl3pPr>
            <a:lvl4pPr marL="1028700" indent="0" algn="l" defTabSz="457200" rtl="0" eaLnBrk="1" latinLnBrk="0" hangingPunct="1">
              <a:spcBef>
                <a:spcPct val="20000"/>
              </a:spcBef>
              <a:buFont typeface="Arial"/>
              <a:buNone/>
              <a:defRPr sz="1200" b="1" kern="1200">
                <a:solidFill>
                  <a:schemeClr val="tx1"/>
                </a:solidFill>
                <a:latin typeface="+mn-lt"/>
                <a:ea typeface="+mn-ea"/>
                <a:cs typeface="+mn-cs"/>
              </a:defRPr>
            </a:lvl4pPr>
            <a:lvl5pPr marL="1371600" indent="0" algn="l" defTabSz="457200" rtl="0" eaLnBrk="1" latinLnBrk="0" hangingPunct="1">
              <a:spcBef>
                <a:spcPct val="20000"/>
              </a:spcBef>
              <a:buFont typeface="Arial"/>
              <a:buNone/>
              <a:defRPr sz="1200" b="1" kern="1200">
                <a:solidFill>
                  <a:schemeClr val="tx1"/>
                </a:solidFill>
                <a:latin typeface="+mn-lt"/>
                <a:ea typeface="+mn-ea"/>
                <a:cs typeface="+mn-cs"/>
              </a:defRPr>
            </a:lvl5pPr>
            <a:lvl6pPr marL="1714500" indent="0" algn="l" defTabSz="457200" rtl="0" eaLnBrk="1" latinLnBrk="0" hangingPunct="1">
              <a:spcBef>
                <a:spcPct val="20000"/>
              </a:spcBef>
              <a:buFont typeface="Arial"/>
              <a:buNone/>
              <a:defRPr sz="1200" b="1" kern="1200">
                <a:solidFill>
                  <a:schemeClr val="tx1"/>
                </a:solidFill>
                <a:latin typeface="+mn-lt"/>
                <a:ea typeface="+mn-ea"/>
                <a:cs typeface="+mn-cs"/>
              </a:defRPr>
            </a:lvl6pPr>
            <a:lvl7pPr marL="2057400" indent="0" algn="l" defTabSz="457200" rtl="0" eaLnBrk="1" latinLnBrk="0" hangingPunct="1">
              <a:spcBef>
                <a:spcPct val="20000"/>
              </a:spcBef>
              <a:buFont typeface="Arial"/>
              <a:buNone/>
              <a:defRPr sz="1200" b="1" kern="1200">
                <a:solidFill>
                  <a:schemeClr val="tx1"/>
                </a:solidFill>
                <a:latin typeface="+mn-lt"/>
                <a:ea typeface="+mn-ea"/>
                <a:cs typeface="+mn-cs"/>
              </a:defRPr>
            </a:lvl7pPr>
            <a:lvl8pPr marL="2400300" indent="0" algn="l" defTabSz="457200" rtl="0" eaLnBrk="1" latinLnBrk="0" hangingPunct="1">
              <a:spcBef>
                <a:spcPct val="20000"/>
              </a:spcBef>
              <a:buFont typeface="Arial"/>
              <a:buNone/>
              <a:defRPr sz="1200" b="1" kern="1200">
                <a:solidFill>
                  <a:schemeClr val="tx1"/>
                </a:solidFill>
                <a:latin typeface="+mn-lt"/>
                <a:ea typeface="+mn-ea"/>
                <a:cs typeface="+mn-cs"/>
              </a:defRPr>
            </a:lvl8pPr>
            <a:lvl9pPr marL="2743200" indent="0" algn="l" defTabSz="457200" rtl="0" eaLnBrk="1" latinLnBrk="0" hangingPunct="1">
              <a:spcBef>
                <a:spcPct val="20000"/>
              </a:spcBef>
              <a:buFont typeface="Arial"/>
              <a:buNone/>
              <a:defRPr sz="1200" b="1" kern="1200">
                <a:solidFill>
                  <a:schemeClr val="tx1"/>
                </a:solidFill>
                <a:latin typeface="+mn-lt"/>
                <a:ea typeface="+mn-ea"/>
                <a:cs typeface="+mn-cs"/>
              </a:defRPr>
            </a:lvl9pPr>
          </a:lstStyle>
          <a:p>
            <a:r>
              <a:rPr lang="es-CO" sz="3200" b="1" noProof="0" dirty="0">
                <a:solidFill>
                  <a:srgbClr val="00324D"/>
                </a:solidFill>
                <a:latin typeface="Work Sans"/>
                <a:cs typeface="Calibri"/>
              </a:rPr>
              <a:t>Resultados de seguimiento y medición</a:t>
            </a:r>
            <a:endParaRPr lang="es-CO" sz="3200" noProof="0" dirty="0">
              <a:solidFill>
                <a:srgbClr val="000000"/>
              </a:solidFill>
              <a:latin typeface="Work Sans"/>
              <a:cs typeface="Calibri"/>
            </a:endParaRPr>
          </a:p>
        </p:txBody>
      </p:sp>
      <p:pic>
        <p:nvPicPr>
          <p:cNvPr id="4" name="Gráfico 3">
            <a:extLst>
              <a:ext uri="{FF2B5EF4-FFF2-40B4-BE49-F238E27FC236}">
                <a16:creationId xmlns:a16="http://schemas.microsoft.com/office/drawing/2014/main" id="{E1F67B9A-CA52-2849-B2FD-4E6E87000472}"/>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p:blipFill>
        <p:spPr>
          <a:xfrm flipV="1">
            <a:off x="-262459" y="972709"/>
            <a:ext cx="3065317" cy="45719"/>
          </a:xfrm>
          <a:prstGeom prst="rect">
            <a:avLst/>
          </a:prstGeom>
        </p:spPr>
      </p:pic>
      <p:sp>
        <p:nvSpPr>
          <p:cNvPr id="5" name="Rectángulo 4">
            <a:extLst>
              <a:ext uri="{FF2B5EF4-FFF2-40B4-BE49-F238E27FC236}">
                <a16:creationId xmlns:a16="http://schemas.microsoft.com/office/drawing/2014/main" id="{F7F764B1-BF8B-C234-6C9B-999A928A1E5E}"/>
              </a:ext>
            </a:extLst>
          </p:cNvPr>
          <p:cNvSpPr/>
          <p:nvPr/>
        </p:nvSpPr>
        <p:spPr>
          <a:xfrm>
            <a:off x="0" y="6823489"/>
            <a:ext cx="12192000" cy="49358"/>
          </a:xfrm>
          <a:prstGeom prst="rect">
            <a:avLst/>
          </a:prstGeom>
          <a:solidFill>
            <a:srgbClr val="38A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noProof="0">
              <a:latin typeface="Work Sans "/>
            </a:endParaRPr>
          </a:p>
        </p:txBody>
      </p:sp>
      <p:pic>
        <p:nvPicPr>
          <p:cNvPr id="10" name="Imagen 9">
            <a:extLst>
              <a:ext uri="{FF2B5EF4-FFF2-40B4-BE49-F238E27FC236}">
                <a16:creationId xmlns:a16="http://schemas.microsoft.com/office/drawing/2014/main" id="{F1077E11-2A62-89F0-6A04-922FE129D72E}"/>
              </a:ext>
            </a:extLst>
          </p:cNvPr>
          <p:cNvPicPr>
            <a:picLocks noChangeAspect="1"/>
          </p:cNvPicPr>
          <p:nvPr/>
        </p:nvPicPr>
        <p:blipFill rotWithShape="1">
          <a:blip r:embed="rId3"/>
          <a:srcRect r="65688"/>
          <a:stretch/>
        </p:blipFill>
        <p:spPr>
          <a:xfrm>
            <a:off x="8705222" y="131545"/>
            <a:ext cx="1429948" cy="1168490"/>
          </a:xfrm>
          <a:prstGeom prst="rect">
            <a:avLst/>
          </a:prstGeom>
        </p:spPr>
      </p:pic>
      <p:sp>
        <p:nvSpPr>
          <p:cNvPr id="3" name="CuadroTexto 2">
            <a:extLst>
              <a:ext uri="{FF2B5EF4-FFF2-40B4-BE49-F238E27FC236}">
                <a16:creationId xmlns:a16="http://schemas.microsoft.com/office/drawing/2014/main" id="{F0BC2644-98E5-8919-CAAE-04A5F0BD142A}"/>
              </a:ext>
            </a:extLst>
          </p:cNvPr>
          <p:cNvSpPr txBox="1"/>
          <p:nvPr/>
        </p:nvSpPr>
        <p:spPr>
          <a:xfrm>
            <a:off x="410118" y="1856282"/>
            <a:ext cx="5156200" cy="769441"/>
          </a:xfrm>
          <a:prstGeom prst="rect">
            <a:avLst/>
          </a:prstGeom>
          <a:noFill/>
        </p:spPr>
        <p:txBody>
          <a:bodyPr wrap="square" rtlCol="0">
            <a:spAutoFit/>
          </a:bodyPr>
          <a:lstStyle/>
          <a:p>
            <a:pPr algn="just"/>
            <a:r>
              <a:rPr lang="es-ES" sz="1100" dirty="0">
                <a:latin typeface="Aptos Narrow" panose="020B0004020202020204" pitchFamily="34" charset="0"/>
              </a:rPr>
              <a:t>El Centro de Formación Minero Ambiental alcanzó un 69% de cumplimiento en la ejecución de las actividades establecidas en el Plan Anual de Trabajo del Sistema de Gestión de Seguridad y Salud en el Trabajo (SG-SST) al cierre del tercer trimestre, de acuerdo con lo reportado en la plataforma CompromISO.</a:t>
            </a:r>
            <a:endParaRPr lang="es-419" sz="1100" dirty="0">
              <a:latin typeface="Aptos Narrow" panose="020B0004020202020204" pitchFamily="34" charset="0"/>
            </a:endParaRPr>
          </a:p>
        </p:txBody>
      </p:sp>
      <p:sp>
        <p:nvSpPr>
          <p:cNvPr id="9" name="CuadroTexto 8">
            <a:extLst>
              <a:ext uri="{FF2B5EF4-FFF2-40B4-BE49-F238E27FC236}">
                <a16:creationId xmlns:a16="http://schemas.microsoft.com/office/drawing/2014/main" id="{4349DBC7-819B-BF3B-2E59-EE32E008702E}"/>
              </a:ext>
            </a:extLst>
          </p:cNvPr>
          <p:cNvSpPr txBox="1"/>
          <p:nvPr/>
        </p:nvSpPr>
        <p:spPr>
          <a:xfrm>
            <a:off x="410118" y="1583165"/>
            <a:ext cx="6227232" cy="400110"/>
          </a:xfrm>
          <a:prstGeom prst="rect">
            <a:avLst/>
          </a:prstGeom>
          <a:noFill/>
        </p:spPr>
        <p:txBody>
          <a:bodyPr wrap="square">
            <a:spAutoFit/>
          </a:bodyPr>
          <a:lstStyle/>
          <a:p>
            <a:r>
              <a:rPr lang="es-ES" sz="2000" b="1" dirty="0">
                <a:solidFill>
                  <a:srgbClr val="38AA00"/>
                </a:solidFill>
                <a:latin typeface="Work Sans"/>
                <a:cs typeface="Calibri"/>
              </a:rPr>
              <a:t>Cumplimiento Plan Anual de SST</a:t>
            </a:r>
            <a:endParaRPr lang="es-419" sz="2000" b="1" dirty="0">
              <a:solidFill>
                <a:srgbClr val="38AA00"/>
              </a:solidFill>
              <a:latin typeface="Work Sans"/>
              <a:cs typeface="Calibri"/>
            </a:endParaRPr>
          </a:p>
        </p:txBody>
      </p:sp>
      <p:pic>
        <p:nvPicPr>
          <p:cNvPr id="14" name="Imagen 13">
            <a:extLst>
              <a:ext uri="{FF2B5EF4-FFF2-40B4-BE49-F238E27FC236}">
                <a16:creationId xmlns:a16="http://schemas.microsoft.com/office/drawing/2014/main" id="{C5530328-2F0B-AAC5-2C6D-FEFA43754922}"/>
              </a:ext>
            </a:extLst>
          </p:cNvPr>
          <p:cNvPicPr>
            <a:picLocks noChangeAspect="1"/>
          </p:cNvPicPr>
          <p:nvPr/>
        </p:nvPicPr>
        <p:blipFill>
          <a:blip r:embed="rId4"/>
          <a:stretch>
            <a:fillRect/>
          </a:stretch>
        </p:blipFill>
        <p:spPr>
          <a:xfrm>
            <a:off x="371937" y="2876129"/>
            <a:ext cx="3162585" cy="667721"/>
          </a:xfrm>
          <a:prstGeom prst="rect">
            <a:avLst/>
          </a:prstGeom>
        </p:spPr>
      </p:pic>
      <p:pic>
        <p:nvPicPr>
          <p:cNvPr id="16" name="Imagen 15">
            <a:extLst>
              <a:ext uri="{FF2B5EF4-FFF2-40B4-BE49-F238E27FC236}">
                <a16:creationId xmlns:a16="http://schemas.microsoft.com/office/drawing/2014/main" id="{2BCEEA29-3549-9973-E550-60760C974031}"/>
              </a:ext>
            </a:extLst>
          </p:cNvPr>
          <p:cNvPicPr>
            <a:picLocks noChangeAspect="1"/>
          </p:cNvPicPr>
          <p:nvPr/>
        </p:nvPicPr>
        <p:blipFill>
          <a:blip r:embed="rId5"/>
          <a:stretch>
            <a:fillRect/>
          </a:stretch>
        </p:blipFill>
        <p:spPr>
          <a:xfrm>
            <a:off x="371937" y="3463991"/>
            <a:ext cx="3306749" cy="598815"/>
          </a:xfrm>
          <a:prstGeom prst="rect">
            <a:avLst/>
          </a:prstGeom>
        </p:spPr>
      </p:pic>
      <p:sp>
        <p:nvSpPr>
          <p:cNvPr id="20" name="CuadroTexto 19">
            <a:extLst>
              <a:ext uri="{FF2B5EF4-FFF2-40B4-BE49-F238E27FC236}">
                <a16:creationId xmlns:a16="http://schemas.microsoft.com/office/drawing/2014/main" id="{1CE08A8F-C6E2-C20E-D8B1-62E71E913A26}"/>
              </a:ext>
            </a:extLst>
          </p:cNvPr>
          <p:cNvSpPr txBox="1"/>
          <p:nvPr/>
        </p:nvSpPr>
        <p:spPr>
          <a:xfrm>
            <a:off x="621363" y="4120633"/>
            <a:ext cx="1842458" cy="400110"/>
          </a:xfrm>
          <a:prstGeom prst="rect">
            <a:avLst/>
          </a:prstGeom>
          <a:noFill/>
        </p:spPr>
        <p:txBody>
          <a:bodyPr wrap="square">
            <a:spAutoFit/>
          </a:bodyPr>
          <a:lstStyle/>
          <a:p>
            <a:pPr marR="0" lvl="0" indent="0" fontAlgn="auto">
              <a:lnSpc>
                <a:spcPct val="100000"/>
              </a:lnSpc>
              <a:spcBef>
                <a:spcPts val="0"/>
              </a:spcBef>
              <a:spcAft>
                <a:spcPts val="0"/>
              </a:spcAft>
              <a:buClrTx/>
              <a:buSzTx/>
              <a:buFontTx/>
              <a:buNone/>
              <a:tabLst/>
              <a:defRPr/>
            </a:pPr>
            <a:r>
              <a:rPr lang="es-CO" sz="2000" b="1" dirty="0">
                <a:solidFill>
                  <a:srgbClr val="38AA00"/>
                </a:solidFill>
                <a:latin typeface="Work Sans"/>
                <a:cs typeface="Calibri"/>
              </a:rPr>
              <a:t>Severidad</a:t>
            </a:r>
          </a:p>
        </p:txBody>
      </p:sp>
      <p:sp>
        <p:nvSpPr>
          <p:cNvPr id="24" name="CuadroTexto 23">
            <a:extLst>
              <a:ext uri="{FF2B5EF4-FFF2-40B4-BE49-F238E27FC236}">
                <a16:creationId xmlns:a16="http://schemas.microsoft.com/office/drawing/2014/main" id="{E68D9089-71B2-29BD-0A85-2D6D58F5E332}"/>
              </a:ext>
            </a:extLst>
          </p:cNvPr>
          <p:cNvSpPr txBox="1"/>
          <p:nvPr/>
        </p:nvSpPr>
        <p:spPr>
          <a:xfrm>
            <a:off x="8004445" y="3885661"/>
            <a:ext cx="2130725" cy="400110"/>
          </a:xfrm>
          <a:prstGeom prst="rect">
            <a:avLst/>
          </a:prstGeom>
          <a:noFill/>
        </p:spPr>
        <p:txBody>
          <a:bodyPr wrap="square">
            <a:spAutoFit/>
          </a:bodyPr>
          <a:lstStyle/>
          <a:p>
            <a:pPr>
              <a:defRPr/>
            </a:pPr>
            <a:r>
              <a:rPr lang="es-CO" sz="2000" b="1" dirty="0">
                <a:solidFill>
                  <a:srgbClr val="38AA00"/>
                </a:solidFill>
                <a:latin typeface="Work Sans"/>
                <a:cs typeface="Calibri"/>
              </a:rPr>
              <a:t>Frecuencia</a:t>
            </a:r>
          </a:p>
        </p:txBody>
      </p:sp>
      <p:sp>
        <p:nvSpPr>
          <p:cNvPr id="26" name="CuadroTexto 25">
            <a:extLst>
              <a:ext uri="{FF2B5EF4-FFF2-40B4-BE49-F238E27FC236}">
                <a16:creationId xmlns:a16="http://schemas.microsoft.com/office/drawing/2014/main" id="{B9762C6C-8BDC-6082-ABE7-AAC9513D1B43}"/>
              </a:ext>
            </a:extLst>
          </p:cNvPr>
          <p:cNvSpPr txBox="1"/>
          <p:nvPr/>
        </p:nvSpPr>
        <p:spPr>
          <a:xfrm>
            <a:off x="7133405" y="1358565"/>
            <a:ext cx="3348968" cy="400110"/>
          </a:xfrm>
          <a:prstGeom prst="rect">
            <a:avLst/>
          </a:prstGeom>
          <a:noFill/>
        </p:spPr>
        <p:txBody>
          <a:bodyPr wrap="square">
            <a:spAutoFit/>
          </a:bodyPr>
          <a:lstStyle/>
          <a:p>
            <a:pPr>
              <a:defRPr/>
            </a:pPr>
            <a:r>
              <a:rPr lang="es-CO" sz="2000" b="1" dirty="0">
                <a:solidFill>
                  <a:srgbClr val="38AA00"/>
                </a:solidFill>
                <a:latin typeface="Work Sans"/>
                <a:cs typeface="Calibri"/>
              </a:rPr>
              <a:t>Tasa de accidentalidad</a:t>
            </a:r>
            <a:endParaRPr lang="es-419" sz="2000" b="1" dirty="0">
              <a:solidFill>
                <a:srgbClr val="38AA00"/>
              </a:solidFill>
              <a:latin typeface="Work Sans"/>
              <a:cs typeface="Calibri"/>
            </a:endParaRPr>
          </a:p>
        </p:txBody>
      </p:sp>
      <p:sp>
        <p:nvSpPr>
          <p:cNvPr id="39" name="CuadroTexto 38">
            <a:extLst>
              <a:ext uri="{FF2B5EF4-FFF2-40B4-BE49-F238E27FC236}">
                <a16:creationId xmlns:a16="http://schemas.microsoft.com/office/drawing/2014/main" id="{FD2EE194-F450-46FE-A55F-7FF5308BECEC}"/>
              </a:ext>
            </a:extLst>
          </p:cNvPr>
          <p:cNvSpPr txBox="1"/>
          <p:nvPr/>
        </p:nvSpPr>
        <p:spPr>
          <a:xfrm>
            <a:off x="271276" y="4429192"/>
            <a:ext cx="5428449" cy="629531"/>
          </a:xfrm>
          <a:prstGeom prst="rect">
            <a:avLst/>
          </a:prstGeom>
          <a:noFill/>
        </p:spPr>
        <p:txBody>
          <a:bodyPr wrap="square" rtlCol="0">
            <a:spAutoFit/>
          </a:bodyPr>
          <a:lstStyle/>
          <a:p>
            <a:pPr algn="just">
              <a:lnSpc>
                <a:spcPct val="107000"/>
              </a:lnSpc>
              <a:spcAft>
                <a:spcPts val="800"/>
              </a:spcAft>
            </a:pPr>
            <a:r>
              <a:rPr lang="es-ES" sz="1100" dirty="0">
                <a:latin typeface="Aptos Narrow" panose="020B0004020202020204" pitchFamily="34" charset="0"/>
              </a:rPr>
              <a:t>El indicador de severidad identifica los días de trabajo perdidos por accidentes laborales. En el Centro de Formación Minero Ambiental, durante la vigencia se perdieron 8 días de trabajo debido al suceso de accidentalidad registrado en los meses de febrero, julio y octubre.</a:t>
            </a:r>
          </a:p>
        </p:txBody>
      </p:sp>
      <p:sp>
        <p:nvSpPr>
          <p:cNvPr id="40" name="CuadroTexto 39">
            <a:extLst>
              <a:ext uri="{FF2B5EF4-FFF2-40B4-BE49-F238E27FC236}">
                <a16:creationId xmlns:a16="http://schemas.microsoft.com/office/drawing/2014/main" id="{8D1709B8-D5C3-B050-C97F-7C30CBF25C1F}"/>
              </a:ext>
            </a:extLst>
          </p:cNvPr>
          <p:cNvSpPr txBox="1"/>
          <p:nvPr/>
        </p:nvSpPr>
        <p:spPr>
          <a:xfrm>
            <a:off x="6253698" y="3027536"/>
            <a:ext cx="5440879" cy="991810"/>
          </a:xfrm>
          <a:prstGeom prst="rect">
            <a:avLst/>
          </a:prstGeom>
          <a:noFill/>
        </p:spPr>
        <p:txBody>
          <a:bodyPr wrap="square" rtlCol="0">
            <a:spAutoFit/>
          </a:bodyPr>
          <a:lstStyle/>
          <a:p>
            <a:pPr algn="just">
              <a:lnSpc>
                <a:spcPct val="107000"/>
              </a:lnSpc>
              <a:spcAft>
                <a:spcPts val="800"/>
              </a:spcAft>
            </a:pPr>
            <a:r>
              <a:rPr lang="es-ES" sz="1100" dirty="0">
                <a:latin typeface="Aptos Narrow" panose="020B0004020202020204" pitchFamily="34" charset="0"/>
              </a:rPr>
              <a:t>La tasa de accidentalidad corresponde a la relación entre el número de accidentes laborales ocurridos en un periodo y el total de trabajadores expuestos durante el mismo. En el Centro de Formación Minero Ambiental, durante la vigencia se registraron tres (3) accidente de trabajo entre 147 trabajadores (funcionarios y contratistas), lo que refleja una baja tasa de accidentalidad en el centro de formación.</a:t>
            </a:r>
            <a:endParaRPr lang="es-419" sz="1100" dirty="0">
              <a:latin typeface="Aptos Narrow" panose="020B0004020202020204" pitchFamily="34" charset="0"/>
            </a:endParaRPr>
          </a:p>
        </p:txBody>
      </p:sp>
      <p:sp>
        <p:nvSpPr>
          <p:cNvPr id="41" name="CuadroTexto 40">
            <a:extLst>
              <a:ext uri="{FF2B5EF4-FFF2-40B4-BE49-F238E27FC236}">
                <a16:creationId xmlns:a16="http://schemas.microsoft.com/office/drawing/2014/main" id="{D0B91DEF-84DA-5047-3052-F2D888064825}"/>
              </a:ext>
            </a:extLst>
          </p:cNvPr>
          <p:cNvSpPr txBox="1"/>
          <p:nvPr/>
        </p:nvSpPr>
        <p:spPr>
          <a:xfrm>
            <a:off x="6110219" y="5686694"/>
            <a:ext cx="5841018" cy="991810"/>
          </a:xfrm>
          <a:prstGeom prst="rect">
            <a:avLst/>
          </a:prstGeom>
          <a:noFill/>
        </p:spPr>
        <p:txBody>
          <a:bodyPr wrap="square" rtlCol="0">
            <a:spAutoFit/>
          </a:bodyPr>
          <a:lstStyle/>
          <a:p>
            <a:pPr algn="just">
              <a:lnSpc>
                <a:spcPct val="107000"/>
              </a:lnSpc>
              <a:spcAft>
                <a:spcPts val="800"/>
              </a:spcAft>
            </a:pPr>
            <a:r>
              <a:rPr lang="es-419" sz="1100" dirty="0">
                <a:latin typeface="Aptos Narrow" panose="020B0004020202020204" pitchFamily="34" charset="0"/>
              </a:rPr>
              <a:t>El indicador de frecuencia permite identificar el número de veces que ocurre un accidente laboral dentro de un periodo determinado. Para la vigencia actual, en el Centro de Formación Minero Ambiental se registró tres (3) accidente laboral durante los meses de febrero, julio y octubre. Este resultado refleja el comportamiento de la accidentalidad en el centro de formación y contribuye al seguimiento continuo de las condiciones de seguridad y salud en el trabajo</a:t>
            </a:r>
          </a:p>
        </p:txBody>
      </p:sp>
      <p:pic>
        <p:nvPicPr>
          <p:cNvPr id="7" name="Imagen 6">
            <a:extLst>
              <a:ext uri="{FF2B5EF4-FFF2-40B4-BE49-F238E27FC236}">
                <a16:creationId xmlns:a16="http://schemas.microsoft.com/office/drawing/2014/main" id="{E4FB6781-BE4A-FFA4-2406-ECC6372FA412}"/>
              </a:ext>
            </a:extLst>
          </p:cNvPr>
          <p:cNvPicPr>
            <a:picLocks noChangeAspect="1"/>
          </p:cNvPicPr>
          <p:nvPr/>
        </p:nvPicPr>
        <p:blipFill>
          <a:blip r:embed="rId6"/>
          <a:stretch>
            <a:fillRect/>
          </a:stretch>
        </p:blipFill>
        <p:spPr>
          <a:xfrm>
            <a:off x="371937" y="2620436"/>
            <a:ext cx="5194381" cy="295275"/>
          </a:xfrm>
          <a:prstGeom prst="rect">
            <a:avLst/>
          </a:prstGeom>
        </p:spPr>
      </p:pic>
      <p:pic>
        <p:nvPicPr>
          <p:cNvPr id="8" name="Imagen 7">
            <a:extLst>
              <a:ext uri="{FF2B5EF4-FFF2-40B4-BE49-F238E27FC236}">
                <a16:creationId xmlns:a16="http://schemas.microsoft.com/office/drawing/2014/main" id="{B1F80B86-AE55-CAEA-C837-4EC111C0BB7B}"/>
              </a:ext>
            </a:extLst>
          </p:cNvPr>
          <p:cNvPicPr>
            <a:picLocks noChangeAspect="1"/>
          </p:cNvPicPr>
          <p:nvPr/>
        </p:nvPicPr>
        <p:blipFill>
          <a:blip r:embed="rId7"/>
          <a:stretch>
            <a:fillRect/>
          </a:stretch>
        </p:blipFill>
        <p:spPr>
          <a:xfrm>
            <a:off x="6570832" y="1777132"/>
            <a:ext cx="2816596" cy="1268934"/>
          </a:xfrm>
          <a:prstGeom prst="rect">
            <a:avLst/>
          </a:prstGeom>
        </p:spPr>
      </p:pic>
      <p:pic>
        <p:nvPicPr>
          <p:cNvPr id="11" name="Imagen 10">
            <a:extLst>
              <a:ext uri="{FF2B5EF4-FFF2-40B4-BE49-F238E27FC236}">
                <a16:creationId xmlns:a16="http://schemas.microsoft.com/office/drawing/2014/main" id="{4CB5A883-2B24-96BB-366C-3D6367649D2B}"/>
              </a:ext>
            </a:extLst>
          </p:cNvPr>
          <p:cNvPicPr>
            <a:picLocks noChangeAspect="1"/>
          </p:cNvPicPr>
          <p:nvPr/>
        </p:nvPicPr>
        <p:blipFill>
          <a:blip r:embed="rId8"/>
          <a:stretch>
            <a:fillRect/>
          </a:stretch>
        </p:blipFill>
        <p:spPr>
          <a:xfrm>
            <a:off x="9281821" y="1746509"/>
            <a:ext cx="2688569" cy="1268935"/>
          </a:xfrm>
          <a:prstGeom prst="rect">
            <a:avLst/>
          </a:prstGeom>
        </p:spPr>
      </p:pic>
      <p:pic>
        <p:nvPicPr>
          <p:cNvPr id="12" name="Imagen 11">
            <a:extLst>
              <a:ext uri="{FF2B5EF4-FFF2-40B4-BE49-F238E27FC236}">
                <a16:creationId xmlns:a16="http://schemas.microsoft.com/office/drawing/2014/main" id="{DEB08D89-66F6-9A75-0DD6-B1B20EBC8559}"/>
              </a:ext>
            </a:extLst>
          </p:cNvPr>
          <p:cNvPicPr>
            <a:picLocks noChangeAspect="1"/>
          </p:cNvPicPr>
          <p:nvPr/>
        </p:nvPicPr>
        <p:blipFill>
          <a:blip r:embed="rId9"/>
          <a:stretch>
            <a:fillRect/>
          </a:stretch>
        </p:blipFill>
        <p:spPr>
          <a:xfrm>
            <a:off x="6704770" y="4350448"/>
            <a:ext cx="2627604" cy="1336245"/>
          </a:xfrm>
          <a:prstGeom prst="rect">
            <a:avLst/>
          </a:prstGeom>
        </p:spPr>
      </p:pic>
      <p:pic>
        <p:nvPicPr>
          <p:cNvPr id="13" name="Imagen 12">
            <a:extLst>
              <a:ext uri="{FF2B5EF4-FFF2-40B4-BE49-F238E27FC236}">
                <a16:creationId xmlns:a16="http://schemas.microsoft.com/office/drawing/2014/main" id="{FC188B3E-5E27-AC94-8BBB-F15079F09E5C}"/>
              </a:ext>
            </a:extLst>
          </p:cNvPr>
          <p:cNvPicPr>
            <a:picLocks noChangeAspect="1"/>
          </p:cNvPicPr>
          <p:nvPr/>
        </p:nvPicPr>
        <p:blipFill>
          <a:blip r:embed="rId10"/>
          <a:stretch>
            <a:fillRect/>
          </a:stretch>
        </p:blipFill>
        <p:spPr>
          <a:xfrm>
            <a:off x="9420196" y="4350447"/>
            <a:ext cx="2517866" cy="1336245"/>
          </a:xfrm>
          <a:prstGeom prst="rect">
            <a:avLst/>
          </a:prstGeom>
        </p:spPr>
      </p:pic>
      <p:pic>
        <p:nvPicPr>
          <p:cNvPr id="15" name="Imagen 14">
            <a:extLst>
              <a:ext uri="{FF2B5EF4-FFF2-40B4-BE49-F238E27FC236}">
                <a16:creationId xmlns:a16="http://schemas.microsoft.com/office/drawing/2014/main" id="{41F051E5-B13C-062C-F6F3-F225960B1729}"/>
              </a:ext>
            </a:extLst>
          </p:cNvPr>
          <p:cNvPicPr>
            <a:picLocks noChangeAspect="1"/>
          </p:cNvPicPr>
          <p:nvPr/>
        </p:nvPicPr>
        <p:blipFill>
          <a:blip r:embed="rId11"/>
          <a:stretch>
            <a:fillRect/>
          </a:stretch>
        </p:blipFill>
        <p:spPr>
          <a:xfrm>
            <a:off x="47019" y="5180415"/>
            <a:ext cx="3377477" cy="1371719"/>
          </a:xfrm>
          <a:prstGeom prst="rect">
            <a:avLst/>
          </a:prstGeom>
        </p:spPr>
      </p:pic>
      <p:pic>
        <p:nvPicPr>
          <p:cNvPr id="17" name="Imagen 16">
            <a:extLst>
              <a:ext uri="{FF2B5EF4-FFF2-40B4-BE49-F238E27FC236}">
                <a16:creationId xmlns:a16="http://schemas.microsoft.com/office/drawing/2014/main" id="{70DF2D9E-15F7-56A6-E10F-12F523B42A8B}"/>
              </a:ext>
            </a:extLst>
          </p:cNvPr>
          <p:cNvPicPr>
            <a:picLocks noChangeAspect="1"/>
          </p:cNvPicPr>
          <p:nvPr/>
        </p:nvPicPr>
        <p:blipFill>
          <a:blip r:embed="rId12"/>
          <a:stretch>
            <a:fillRect/>
          </a:stretch>
        </p:blipFill>
        <p:spPr>
          <a:xfrm>
            <a:off x="3538444" y="5180415"/>
            <a:ext cx="2483953" cy="1371720"/>
          </a:xfrm>
          <a:prstGeom prst="rect">
            <a:avLst/>
          </a:prstGeom>
        </p:spPr>
      </p:pic>
    </p:spTree>
    <p:extLst>
      <p:ext uri="{BB962C8B-B14F-4D97-AF65-F5344CB8AC3E}">
        <p14:creationId xmlns:p14="http://schemas.microsoft.com/office/powerpoint/2010/main" val="69885790"/>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4D8B02-E52B-D205-D633-8C76A1A760B2}"/>
            </a:ext>
          </a:extLst>
        </p:cNvPr>
        <p:cNvGrpSpPr/>
        <p:nvPr/>
      </p:nvGrpSpPr>
      <p:grpSpPr>
        <a:xfrm>
          <a:off x="0" y="0"/>
          <a:ext cx="0" cy="0"/>
          <a:chOff x="0" y="0"/>
          <a:chExt cx="0" cy="0"/>
        </a:xfrm>
      </p:grpSpPr>
      <p:sp>
        <p:nvSpPr>
          <p:cNvPr id="5" name="Rectángulo: esquinas redondeadas 4">
            <a:extLst>
              <a:ext uri="{FF2B5EF4-FFF2-40B4-BE49-F238E27FC236}">
                <a16:creationId xmlns:a16="http://schemas.microsoft.com/office/drawing/2014/main" id="{CB27B2D0-D8E6-B64A-E960-D60D45534363}"/>
              </a:ext>
            </a:extLst>
          </p:cNvPr>
          <p:cNvSpPr/>
          <p:nvPr/>
        </p:nvSpPr>
        <p:spPr>
          <a:xfrm>
            <a:off x="5508873" y="1977120"/>
            <a:ext cx="5741012" cy="1336169"/>
          </a:xfrm>
          <a:prstGeom prst="roundRect">
            <a:avLst>
              <a:gd name="adj" fmla="val 9171"/>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defPPr>
              <a:defRPr lang="es-CO"/>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marR="0" lvl="0" indent="0" algn="just" defTabSz="1371600" rtl="0" eaLnBrk="1" fontAlgn="auto" latinLnBrk="0" hangingPunct="1">
              <a:lnSpc>
                <a:spcPct val="100000"/>
              </a:lnSpc>
              <a:spcBef>
                <a:spcPts val="0"/>
              </a:spcBef>
              <a:spcAft>
                <a:spcPts val="0"/>
              </a:spcAft>
              <a:buClrTx/>
              <a:buSzTx/>
              <a:buFontTx/>
              <a:buNone/>
              <a:tabLst/>
              <a:defRPr/>
            </a:pPr>
            <a:r>
              <a:rPr kumimoji="0" lang="es-CO" sz="1600" b="0" i="0" u="none" strike="noStrike" kern="1200" cap="none" spc="0" normalizeH="0" baseline="0" noProof="0" dirty="0">
                <a:ln>
                  <a:noFill/>
                </a:ln>
                <a:solidFill>
                  <a:srgbClr val="000000"/>
                </a:solidFill>
                <a:effectLst/>
                <a:uLnTx/>
                <a:uFillTx/>
                <a:latin typeface="Aptos Narrow" panose="020B0004020202020204" pitchFamily="34" charset="0"/>
                <a:ea typeface="Calibri"/>
                <a:cs typeface="Calibri"/>
              </a:rPr>
              <a:t>De los requisitos que se presentan en tramite y se están gestionando actualmente son los asociados principalmente a Salas </a:t>
            </a:r>
            <a:r>
              <a:rPr lang="es-CO" sz="1600" dirty="0">
                <a:solidFill>
                  <a:srgbClr val="000000"/>
                </a:solidFill>
                <a:latin typeface="Aptos Narrow" panose="020B0004020202020204" pitchFamily="34" charset="0"/>
                <a:ea typeface="Calibri"/>
                <a:cs typeface="Calibri"/>
              </a:rPr>
              <a:t>A</a:t>
            </a:r>
            <a:r>
              <a:rPr kumimoji="0" lang="es-CO" sz="1600" b="0" i="0" u="none" strike="noStrike" kern="1200" cap="none" spc="0" normalizeH="0" baseline="0" noProof="0" dirty="0">
                <a:ln>
                  <a:noFill/>
                </a:ln>
                <a:solidFill>
                  <a:srgbClr val="000000"/>
                </a:solidFill>
                <a:effectLst/>
                <a:uLnTx/>
                <a:uFillTx/>
                <a:latin typeface="Aptos Narrow" panose="020B0004020202020204" pitchFamily="34" charset="0"/>
                <a:ea typeface="Calibri"/>
                <a:cs typeface="Calibri"/>
              </a:rPr>
              <a:t>migas de la Familia </a:t>
            </a:r>
            <a:r>
              <a:rPr lang="es-CO" sz="1600" dirty="0">
                <a:solidFill>
                  <a:srgbClr val="000000"/>
                </a:solidFill>
                <a:latin typeface="Aptos Narrow" panose="020B0004020202020204" pitchFamily="34" charset="0"/>
                <a:ea typeface="Calibri"/>
                <a:cs typeface="Calibri"/>
              </a:rPr>
              <a:t>L</a:t>
            </a:r>
            <a:r>
              <a:rPr kumimoji="0" lang="es-CO" sz="1600" b="0" i="0" u="none" strike="noStrike" kern="1200" cap="none" spc="0" normalizeH="0" baseline="0" noProof="0" dirty="0">
                <a:ln>
                  <a:noFill/>
                </a:ln>
                <a:solidFill>
                  <a:srgbClr val="000000"/>
                </a:solidFill>
                <a:effectLst/>
                <a:uLnTx/>
                <a:uFillTx/>
                <a:latin typeface="Aptos Narrow" panose="020B0004020202020204" pitchFamily="34" charset="0"/>
                <a:ea typeface="Calibri"/>
                <a:cs typeface="Calibri"/>
              </a:rPr>
              <a:t>actante del Entorno </a:t>
            </a:r>
            <a:r>
              <a:rPr lang="es-CO" sz="1600" dirty="0">
                <a:solidFill>
                  <a:srgbClr val="000000"/>
                </a:solidFill>
                <a:latin typeface="Aptos Narrow" panose="020B0004020202020204" pitchFamily="34" charset="0"/>
                <a:ea typeface="Calibri"/>
                <a:cs typeface="Calibri"/>
              </a:rPr>
              <a:t>L</a:t>
            </a:r>
            <a:r>
              <a:rPr kumimoji="0" lang="es-CO" sz="1600" b="0" i="0" u="none" strike="noStrike" kern="1200" cap="none" spc="0" normalizeH="0" baseline="0" noProof="0" dirty="0">
                <a:ln>
                  <a:noFill/>
                </a:ln>
                <a:solidFill>
                  <a:srgbClr val="000000"/>
                </a:solidFill>
                <a:effectLst/>
                <a:uLnTx/>
                <a:uFillTx/>
                <a:latin typeface="Aptos Narrow" panose="020B0004020202020204" pitchFamily="34" charset="0"/>
                <a:ea typeface="Calibri"/>
                <a:cs typeface="Calibri"/>
              </a:rPr>
              <a:t>aboral</a:t>
            </a:r>
            <a:endParaRPr kumimoji="0" lang="es-CO" sz="1600" b="0" i="0" u="none" strike="noStrike" kern="1200" cap="none" spc="0" normalizeH="0" baseline="0" noProof="0" dirty="0">
              <a:ln>
                <a:noFill/>
              </a:ln>
              <a:solidFill>
                <a:prstClr val="black"/>
              </a:solidFill>
              <a:effectLst/>
              <a:uLnTx/>
              <a:uFillTx/>
              <a:latin typeface="Aptos Narrow" panose="020B0004020202020204" pitchFamily="34" charset="0"/>
              <a:ea typeface="Calibri"/>
              <a:cs typeface="Calibri"/>
            </a:endParaRPr>
          </a:p>
        </p:txBody>
      </p:sp>
      <p:sp>
        <p:nvSpPr>
          <p:cNvPr id="19" name="CuadroTexto 18">
            <a:extLst>
              <a:ext uri="{FF2B5EF4-FFF2-40B4-BE49-F238E27FC236}">
                <a16:creationId xmlns:a16="http://schemas.microsoft.com/office/drawing/2014/main" id="{8697AAC5-39C3-0D9A-761B-8D6BE92AF57B}"/>
              </a:ext>
            </a:extLst>
          </p:cNvPr>
          <p:cNvSpPr txBox="1"/>
          <p:nvPr/>
        </p:nvSpPr>
        <p:spPr>
          <a:xfrm>
            <a:off x="5588797" y="3454579"/>
            <a:ext cx="5581165" cy="2308324"/>
          </a:xfrm>
          <a:prstGeom prst="rect">
            <a:avLst/>
          </a:prstGeom>
          <a:noFill/>
        </p:spPr>
        <p:txBody>
          <a:bodyPr wrap="square" lIns="91440" tIns="45720" rIns="91440" bIns="45720" anchor="t">
            <a:spAutoFit/>
          </a:bodyPr>
          <a:lstStyle>
            <a:defPPr>
              <a:defRPr lang="es-CO"/>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lvl="0" algn="just">
              <a:defRPr/>
            </a:pPr>
            <a:r>
              <a:rPr kumimoji="0" lang="es-CO" sz="1600" b="0" i="0" u="none" strike="noStrike" kern="1200" cap="none" spc="0" normalizeH="0" baseline="0" noProof="0" dirty="0">
                <a:ln>
                  <a:noFill/>
                </a:ln>
                <a:effectLst/>
                <a:uLnTx/>
                <a:uFillTx/>
                <a:latin typeface="Aptos Narrow" panose="020B0004020202020204" pitchFamily="34" charset="0"/>
              </a:rPr>
              <a:t>En lo corrido de la vigencia se han implementado acciones de seguimiento a la gestión de recursos asociada al </a:t>
            </a:r>
            <a:r>
              <a:rPr kumimoji="0" lang="es-CO" sz="1600" b="1" i="0" u="none" strike="noStrike" kern="1200" cap="none" spc="0" normalizeH="0" baseline="0" noProof="0" dirty="0">
                <a:ln>
                  <a:noFill/>
                </a:ln>
                <a:effectLst/>
                <a:uLnTx/>
                <a:uFillTx/>
                <a:latin typeface="Aptos Narrow" panose="020B0004020202020204" pitchFamily="34" charset="0"/>
              </a:rPr>
              <a:t>cumplimiento de los requisitos legales de seguridad y salud en el trabajo y asegurar actividades de actualización y desarrollo del Plan Anual de Trabajo SST, entre otros</a:t>
            </a:r>
            <a:endParaRPr kumimoji="0" lang="es-CO" sz="1600" b="0" i="0" u="none" strike="noStrike" kern="1200" cap="none" spc="0" normalizeH="0" baseline="0" noProof="0" dirty="0">
              <a:ln>
                <a:noFill/>
              </a:ln>
              <a:effectLst/>
              <a:uLnTx/>
              <a:uFillTx/>
              <a:latin typeface="Aptos Narrow" panose="020B0004020202020204" pitchFamily="34" charset="0"/>
              <a:ea typeface="Calibri"/>
              <a:cs typeface="Calibri"/>
            </a:endParaRPr>
          </a:p>
          <a:p>
            <a:pPr lvl="0" algn="just">
              <a:defRPr/>
            </a:pPr>
            <a:r>
              <a:rPr kumimoji="0" lang="es-CO" sz="1600" b="0" i="0" u="none" strike="noStrike" kern="1200" cap="none" spc="0" normalizeH="0" baseline="0" noProof="0" dirty="0">
                <a:ln>
                  <a:noFill/>
                </a:ln>
                <a:effectLst/>
                <a:uLnTx/>
                <a:uFillTx/>
                <a:latin typeface="Aptos Narrow" panose="020B0004020202020204" pitchFamily="34" charset="0"/>
                <a:ea typeface="Calibri"/>
                <a:cs typeface="Calibri"/>
              </a:rPr>
              <a:t>Los mantenimientos a temas críticos para la seguridad y salud en el trabajo como </a:t>
            </a:r>
            <a:r>
              <a:rPr lang="es-ES" sz="1600" b="1" dirty="0">
                <a:latin typeface="Aptos Narrow" panose="020B0004020202020204" pitchFamily="34" charset="0"/>
              </a:rPr>
              <a:t>Programa de Riesgo Químico,  Plan Estratégico de Seguridad Vial Elementos y equipos de Emergencia</a:t>
            </a:r>
            <a:r>
              <a:rPr kumimoji="0" lang="es-CO" sz="1600" b="1" i="0" u="none" strike="noStrike" kern="1200" cap="none" spc="0" normalizeH="0" baseline="0" noProof="0" dirty="0">
                <a:ln>
                  <a:noFill/>
                </a:ln>
                <a:effectLst/>
                <a:uLnTx/>
                <a:uFillTx/>
                <a:latin typeface="Aptos Narrow" panose="020B0004020202020204" pitchFamily="34" charset="0"/>
              </a:rPr>
              <a:t> </a:t>
            </a:r>
            <a:r>
              <a:rPr kumimoji="0" lang="es-CO" sz="1600" b="0" i="0" u="none" strike="noStrike" kern="1200" cap="none" spc="0" normalizeH="0" baseline="0" noProof="0" dirty="0">
                <a:ln>
                  <a:noFill/>
                </a:ln>
                <a:effectLst/>
                <a:uLnTx/>
                <a:uFillTx/>
                <a:latin typeface="Aptos Narrow" panose="020B0004020202020204" pitchFamily="34" charset="0"/>
                <a:ea typeface="Calibri"/>
                <a:cs typeface="Calibri"/>
              </a:rPr>
              <a:t>quedaron incluido como lineamiento en el </a:t>
            </a:r>
            <a:r>
              <a:rPr kumimoji="0" lang="es-CO" sz="1600" b="1" i="0" u="none" strike="noStrike" kern="1200" cap="none" spc="0" normalizeH="0" baseline="0" noProof="0" dirty="0">
                <a:ln>
                  <a:noFill/>
                </a:ln>
                <a:effectLst/>
                <a:uLnTx/>
                <a:uFillTx/>
                <a:latin typeface="Aptos Narrow" panose="020B0004020202020204" pitchFamily="34" charset="0"/>
                <a:ea typeface="Calibri"/>
                <a:cs typeface="Calibri"/>
              </a:rPr>
              <a:t>Plan de Acción 2026</a:t>
            </a:r>
            <a:r>
              <a:rPr kumimoji="0" lang="es-CO" sz="1600" b="1" i="0" u="none" strike="noStrike" kern="1200" cap="none" spc="0" normalizeH="0" baseline="0" noProof="0" dirty="0">
                <a:ln>
                  <a:noFill/>
                </a:ln>
                <a:solidFill>
                  <a:srgbClr val="00324D"/>
                </a:solidFill>
                <a:effectLst/>
                <a:uLnTx/>
                <a:uFillTx/>
                <a:latin typeface="Aptos Narrow" panose="020B0004020202020204" pitchFamily="34" charset="0"/>
                <a:ea typeface="Calibri"/>
                <a:cs typeface="Calibri"/>
              </a:rPr>
              <a:t>.</a:t>
            </a:r>
          </a:p>
        </p:txBody>
      </p:sp>
      <p:cxnSp>
        <p:nvCxnSpPr>
          <p:cNvPr id="47" name="Conector recto 46">
            <a:extLst>
              <a:ext uri="{FF2B5EF4-FFF2-40B4-BE49-F238E27FC236}">
                <a16:creationId xmlns:a16="http://schemas.microsoft.com/office/drawing/2014/main" id="{A2BAB74B-1132-BBE6-7DCC-C4097990E4DE}"/>
              </a:ext>
            </a:extLst>
          </p:cNvPr>
          <p:cNvCxnSpPr>
            <a:cxnSpLocks/>
          </p:cNvCxnSpPr>
          <p:nvPr/>
        </p:nvCxnSpPr>
        <p:spPr>
          <a:xfrm>
            <a:off x="4864715" y="1562360"/>
            <a:ext cx="0" cy="4620763"/>
          </a:xfrm>
          <a:prstGeom prst="line">
            <a:avLst/>
          </a:prstGeom>
          <a:ln w="38100">
            <a:solidFill>
              <a:srgbClr val="39A801"/>
            </a:solidFill>
          </a:ln>
        </p:spPr>
        <p:style>
          <a:lnRef idx="1">
            <a:schemeClr val="accent1"/>
          </a:lnRef>
          <a:fillRef idx="0">
            <a:schemeClr val="accent1"/>
          </a:fillRef>
          <a:effectRef idx="0">
            <a:schemeClr val="accent1"/>
          </a:effectRef>
          <a:fontRef idx="minor">
            <a:schemeClr val="tx1"/>
          </a:fontRef>
        </p:style>
      </p:cxnSp>
      <p:sp>
        <p:nvSpPr>
          <p:cNvPr id="48" name="CuadroTexto 47">
            <a:extLst>
              <a:ext uri="{FF2B5EF4-FFF2-40B4-BE49-F238E27FC236}">
                <a16:creationId xmlns:a16="http://schemas.microsoft.com/office/drawing/2014/main" id="{5996FC82-5A34-343E-2B72-6DCE20E37BFE}"/>
              </a:ext>
            </a:extLst>
          </p:cNvPr>
          <p:cNvSpPr txBox="1"/>
          <p:nvPr/>
        </p:nvSpPr>
        <p:spPr>
          <a:xfrm>
            <a:off x="0" y="1689032"/>
            <a:ext cx="266887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s-CO"/>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marR="0" lvl="0" indent="0" algn="r" defTabSz="13716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a:ln>
                  <a:noFill/>
                </a:ln>
                <a:solidFill>
                  <a:prstClr val="black"/>
                </a:solidFill>
                <a:effectLst/>
                <a:uLnTx/>
                <a:uFillTx/>
                <a:latin typeface="Work Sans" pitchFamily="2" charset="77"/>
                <a:ea typeface="+mn-ea"/>
                <a:cs typeface="Calibri"/>
              </a:rPr>
              <a:t>Requisitos Evaluados Como Cumple</a:t>
            </a:r>
            <a:endParaRPr kumimoji="0" lang="es-CO" sz="1800" b="0" i="0" u="none" strike="noStrike" kern="1200" cap="none" spc="0" normalizeH="0" baseline="0" noProof="0">
              <a:ln>
                <a:noFill/>
              </a:ln>
              <a:solidFill>
                <a:prstClr val="black"/>
              </a:solidFill>
              <a:effectLst/>
              <a:uLnTx/>
              <a:uFillTx/>
              <a:latin typeface="Work Sans" pitchFamily="2" charset="77"/>
              <a:ea typeface="+mn-ea"/>
              <a:cs typeface="+mn-cs"/>
            </a:endParaRPr>
          </a:p>
        </p:txBody>
      </p:sp>
      <p:sp>
        <p:nvSpPr>
          <p:cNvPr id="49" name="Rectángulo: esquinas redondeadas 48">
            <a:extLst>
              <a:ext uri="{FF2B5EF4-FFF2-40B4-BE49-F238E27FC236}">
                <a16:creationId xmlns:a16="http://schemas.microsoft.com/office/drawing/2014/main" id="{508EF97E-D4E3-AF2E-2829-7CB4D9EF55BC}"/>
              </a:ext>
            </a:extLst>
          </p:cNvPr>
          <p:cNvSpPr/>
          <p:nvPr/>
        </p:nvSpPr>
        <p:spPr>
          <a:xfrm>
            <a:off x="2828554" y="1602492"/>
            <a:ext cx="1803873" cy="699093"/>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s-CO"/>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marR="0" lvl="0" indent="0" algn="ctr" defTabSz="1371600" rtl="0" eaLnBrk="1" fontAlgn="auto" latinLnBrk="0" hangingPunct="1">
              <a:lnSpc>
                <a:spcPct val="100000"/>
              </a:lnSpc>
              <a:spcBef>
                <a:spcPts val="0"/>
              </a:spcBef>
              <a:spcAft>
                <a:spcPts val="0"/>
              </a:spcAft>
              <a:buClrTx/>
              <a:buSzTx/>
              <a:buFontTx/>
              <a:buNone/>
              <a:tabLst/>
              <a:defRPr/>
            </a:pPr>
            <a:r>
              <a:rPr kumimoji="0" lang="es-ES" sz="2700" b="0" i="0" u="none" strike="noStrike" kern="1200" cap="none" spc="0" normalizeH="0" baseline="0" noProof="0" dirty="0">
                <a:ln>
                  <a:noFill/>
                </a:ln>
                <a:solidFill>
                  <a:schemeClr val="bg1"/>
                </a:solidFill>
                <a:effectLst/>
                <a:uLnTx/>
                <a:uFillTx/>
                <a:latin typeface="Work Sans" pitchFamily="2" charset="77"/>
                <a:ea typeface="+mn-ea"/>
                <a:cs typeface="+mn-cs"/>
              </a:rPr>
              <a:t>248</a:t>
            </a:r>
            <a:endParaRPr kumimoji="0" lang="es-CO" sz="2700" b="0" i="0" u="none" strike="noStrike" kern="1200" cap="none" spc="0" normalizeH="0" baseline="0" noProof="0" dirty="0">
              <a:ln>
                <a:noFill/>
              </a:ln>
              <a:solidFill>
                <a:schemeClr val="bg1"/>
              </a:solidFill>
              <a:effectLst/>
              <a:uLnTx/>
              <a:uFillTx/>
              <a:latin typeface="Work Sans" pitchFamily="2" charset="77"/>
              <a:ea typeface="+mn-ea"/>
              <a:cs typeface="+mn-cs"/>
            </a:endParaRPr>
          </a:p>
        </p:txBody>
      </p:sp>
      <p:sp>
        <p:nvSpPr>
          <p:cNvPr id="51" name="CuadroTexto 50">
            <a:extLst>
              <a:ext uri="{FF2B5EF4-FFF2-40B4-BE49-F238E27FC236}">
                <a16:creationId xmlns:a16="http://schemas.microsoft.com/office/drawing/2014/main" id="{DE07BB2E-E8B5-8187-0014-A3985821AAA3}"/>
              </a:ext>
            </a:extLst>
          </p:cNvPr>
          <p:cNvSpPr txBox="1"/>
          <p:nvPr/>
        </p:nvSpPr>
        <p:spPr>
          <a:xfrm>
            <a:off x="0" y="3561230"/>
            <a:ext cx="266887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s-CO"/>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marR="0" lvl="0" indent="0" algn="r" defTabSz="13716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a:ln>
                  <a:noFill/>
                </a:ln>
                <a:solidFill>
                  <a:prstClr val="black"/>
                </a:solidFill>
                <a:effectLst/>
                <a:uLnTx/>
                <a:uFillTx/>
                <a:latin typeface="Work Sans" pitchFamily="2" charset="77"/>
                <a:ea typeface="+mn-ea"/>
                <a:cs typeface="Calibri"/>
              </a:rPr>
              <a:t>Requisitos Evaluados En Trámite</a:t>
            </a:r>
            <a:endParaRPr kumimoji="0" lang="es-CO" sz="1800" b="0" i="0" u="none" strike="noStrike" kern="1200" cap="none" spc="0" normalizeH="0" baseline="0" noProof="0">
              <a:ln>
                <a:noFill/>
              </a:ln>
              <a:solidFill>
                <a:prstClr val="black"/>
              </a:solidFill>
              <a:effectLst/>
              <a:uLnTx/>
              <a:uFillTx/>
              <a:latin typeface="Work Sans" pitchFamily="2" charset="77"/>
              <a:ea typeface="+mn-ea"/>
              <a:cs typeface="+mn-cs"/>
            </a:endParaRPr>
          </a:p>
        </p:txBody>
      </p:sp>
      <p:sp>
        <p:nvSpPr>
          <p:cNvPr id="52" name="Rectángulo: esquinas redondeadas 51">
            <a:extLst>
              <a:ext uri="{FF2B5EF4-FFF2-40B4-BE49-F238E27FC236}">
                <a16:creationId xmlns:a16="http://schemas.microsoft.com/office/drawing/2014/main" id="{BA826B55-385A-ED9B-D366-E495DA467C1D}"/>
              </a:ext>
            </a:extLst>
          </p:cNvPr>
          <p:cNvSpPr/>
          <p:nvPr/>
        </p:nvSpPr>
        <p:spPr>
          <a:xfrm>
            <a:off x="2748149" y="3582396"/>
            <a:ext cx="1803873" cy="699093"/>
          </a:xfrm>
          <a:prstGeom prst="roundRect">
            <a:avLst/>
          </a:prstGeom>
          <a:solidFill>
            <a:srgbClr val="0099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s-CO"/>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marR="0" lvl="0" indent="0" algn="ctr" defTabSz="1371600" rtl="0" eaLnBrk="1" fontAlgn="auto" latinLnBrk="0" hangingPunct="1">
              <a:lnSpc>
                <a:spcPct val="100000"/>
              </a:lnSpc>
              <a:spcBef>
                <a:spcPts val="0"/>
              </a:spcBef>
              <a:spcAft>
                <a:spcPts val="0"/>
              </a:spcAft>
              <a:buClrTx/>
              <a:buSzTx/>
              <a:buFontTx/>
              <a:buNone/>
              <a:tabLst/>
              <a:defRPr/>
            </a:pPr>
            <a:r>
              <a:rPr kumimoji="0" lang="es-ES" sz="2700" b="0" i="0" u="none" strike="noStrike" kern="1200" cap="none" spc="0" normalizeH="0" baseline="0" noProof="0" dirty="0">
                <a:ln>
                  <a:noFill/>
                </a:ln>
                <a:solidFill>
                  <a:schemeClr val="bg1"/>
                </a:solidFill>
                <a:effectLst/>
                <a:uLnTx/>
                <a:uFillTx/>
                <a:latin typeface="Work Sans" pitchFamily="2" charset="77"/>
                <a:ea typeface="+mn-ea"/>
                <a:cs typeface="+mn-cs"/>
              </a:rPr>
              <a:t>0</a:t>
            </a:r>
            <a:endParaRPr kumimoji="0" lang="es-CO" sz="2700" b="0" i="0" u="none" strike="noStrike" kern="1200" cap="none" spc="0" normalizeH="0" baseline="0" noProof="0" dirty="0">
              <a:ln>
                <a:noFill/>
              </a:ln>
              <a:solidFill>
                <a:schemeClr val="bg1"/>
              </a:solidFill>
              <a:effectLst/>
              <a:uLnTx/>
              <a:uFillTx/>
              <a:latin typeface="Work Sans" pitchFamily="2" charset="77"/>
              <a:ea typeface="+mn-ea"/>
              <a:cs typeface="+mn-cs"/>
            </a:endParaRPr>
          </a:p>
        </p:txBody>
      </p:sp>
      <p:sp>
        <p:nvSpPr>
          <p:cNvPr id="54" name="CuadroTexto 53">
            <a:extLst>
              <a:ext uri="{FF2B5EF4-FFF2-40B4-BE49-F238E27FC236}">
                <a16:creationId xmlns:a16="http://schemas.microsoft.com/office/drawing/2014/main" id="{1D1B4607-FEEF-E4BD-E7CA-F0E6AB726B4A}"/>
              </a:ext>
            </a:extLst>
          </p:cNvPr>
          <p:cNvSpPr txBox="1"/>
          <p:nvPr/>
        </p:nvSpPr>
        <p:spPr>
          <a:xfrm>
            <a:off x="-6185" y="4593956"/>
            <a:ext cx="266887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s-CO"/>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marR="0" lvl="0" indent="0" algn="r" defTabSz="13716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a:ln>
                  <a:noFill/>
                </a:ln>
                <a:solidFill>
                  <a:prstClr val="black"/>
                </a:solidFill>
                <a:effectLst/>
                <a:uLnTx/>
                <a:uFillTx/>
                <a:latin typeface="Work Sans" pitchFamily="2" charset="77"/>
                <a:ea typeface="+mn-ea"/>
                <a:cs typeface="Calibri"/>
              </a:rPr>
              <a:t>Requisitos Evaluados Como No Cumple</a:t>
            </a:r>
            <a:endParaRPr kumimoji="0" lang="es-CO" sz="1800" b="0" i="0" u="none" strike="noStrike" kern="1200" cap="none" spc="0" normalizeH="0" baseline="0" noProof="0">
              <a:ln>
                <a:noFill/>
              </a:ln>
              <a:solidFill>
                <a:prstClr val="black"/>
              </a:solidFill>
              <a:effectLst/>
              <a:uLnTx/>
              <a:uFillTx/>
              <a:latin typeface="Work Sans" pitchFamily="2" charset="77"/>
              <a:ea typeface="+mn-ea"/>
              <a:cs typeface="+mn-cs"/>
            </a:endParaRPr>
          </a:p>
        </p:txBody>
      </p:sp>
      <p:sp>
        <p:nvSpPr>
          <p:cNvPr id="55" name="Rectángulo: esquinas redondeadas 54">
            <a:extLst>
              <a:ext uri="{FF2B5EF4-FFF2-40B4-BE49-F238E27FC236}">
                <a16:creationId xmlns:a16="http://schemas.microsoft.com/office/drawing/2014/main" id="{B4A518E4-6392-B1F9-8F13-DD15B107CDA5}"/>
              </a:ext>
            </a:extLst>
          </p:cNvPr>
          <p:cNvSpPr/>
          <p:nvPr/>
        </p:nvSpPr>
        <p:spPr>
          <a:xfrm>
            <a:off x="2729858" y="4593956"/>
            <a:ext cx="1803873" cy="699093"/>
          </a:xfrm>
          <a:prstGeom prst="roundRect">
            <a:avLst/>
          </a:prstGeom>
          <a:solidFill>
            <a:srgbClr val="4CE3F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s-CO"/>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marR="0" lvl="0" indent="0" algn="ctr" defTabSz="1371600" rtl="0" eaLnBrk="1" fontAlgn="auto" latinLnBrk="0" hangingPunct="1">
              <a:lnSpc>
                <a:spcPct val="100000"/>
              </a:lnSpc>
              <a:spcBef>
                <a:spcPts val="0"/>
              </a:spcBef>
              <a:spcAft>
                <a:spcPts val="0"/>
              </a:spcAft>
              <a:buClrTx/>
              <a:buSzTx/>
              <a:buFontTx/>
              <a:buNone/>
              <a:tabLst/>
              <a:defRPr/>
            </a:pPr>
            <a:endParaRPr kumimoji="0" lang="es-CO" sz="2700" b="0" i="0" u="none" strike="noStrike" kern="1200" cap="none" spc="0" normalizeH="0" baseline="0" noProof="0">
              <a:ln>
                <a:noFill/>
              </a:ln>
              <a:solidFill>
                <a:prstClr val="black"/>
              </a:solidFill>
              <a:effectLst/>
              <a:uLnTx/>
              <a:uFillTx/>
              <a:latin typeface="Work Sans" pitchFamily="2" charset="77"/>
              <a:ea typeface="+mn-ea"/>
              <a:cs typeface="+mn-cs"/>
            </a:endParaRPr>
          </a:p>
        </p:txBody>
      </p:sp>
      <p:sp>
        <p:nvSpPr>
          <p:cNvPr id="56" name="CuadroTexto 55">
            <a:extLst>
              <a:ext uri="{FF2B5EF4-FFF2-40B4-BE49-F238E27FC236}">
                <a16:creationId xmlns:a16="http://schemas.microsoft.com/office/drawing/2014/main" id="{75FB086D-5FD8-100E-6398-63CC9FB51142}"/>
              </a:ext>
            </a:extLst>
          </p:cNvPr>
          <p:cNvSpPr txBox="1"/>
          <p:nvPr/>
        </p:nvSpPr>
        <p:spPr>
          <a:xfrm>
            <a:off x="2851834" y="4594609"/>
            <a:ext cx="1492751"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s-CO"/>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marR="0" lvl="0" indent="0" algn="ctr" defTabSz="1371600" rtl="0" eaLnBrk="1" fontAlgn="auto" latinLnBrk="0" hangingPunct="1">
              <a:lnSpc>
                <a:spcPct val="100000"/>
              </a:lnSpc>
              <a:spcBef>
                <a:spcPts val="0"/>
              </a:spcBef>
              <a:spcAft>
                <a:spcPts val="0"/>
              </a:spcAft>
              <a:buClrTx/>
              <a:buSzTx/>
              <a:buFontTx/>
              <a:buNone/>
              <a:tabLst/>
              <a:defRPr/>
            </a:pPr>
            <a:r>
              <a:rPr lang="es-ES" sz="4000" dirty="0">
                <a:solidFill>
                  <a:srgbClr val="FFFFFF"/>
                </a:solidFill>
                <a:latin typeface="Work Sans" pitchFamily="2" charset="77"/>
                <a:cs typeface="Calibri"/>
              </a:rPr>
              <a:t>0</a:t>
            </a:r>
            <a:endParaRPr kumimoji="0" lang="es-CO" sz="4000" b="0" i="0" u="none" strike="noStrike" kern="1200" cap="none" spc="0" normalizeH="0" baseline="0" noProof="0" dirty="0">
              <a:ln>
                <a:noFill/>
              </a:ln>
              <a:solidFill>
                <a:srgbClr val="FFFFFF"/>
              </a:solidFill>
              <a:effectLst/>
              <a:uLnTx/>
              <a:uFillTx/>
              <a:latin typeface="Work Sans" pitchFamily="2" charset="77"/>
              <a:ea typeface="+mn-ea"/>
              <a:cs typeface="Calibri"/>
            </a:endParaRPr>
          </a:p>
        </p:txBody>
      </p:sp>
      <p:sp>
        <p:nvSpPr>
          <p:cNvPr id="57" name="CuadroTexto 56">
            <a:extLst>
              <a:ext uri="{FF2B5EF4-FFF2-40B4-BE49-F238E27FC236}">
                <a16:creationId xmlns:a16="http://schemas.microsoft.com/office/drawing/2014/main" id="{95EE6700-CED4-ECEC-B71D-8CF6604947B1}"/>
              </a:ext>
            </a:extLst>
          </p:cNvPr>
          <p:cNvSpPr txBox="1"/>
          <p:nvPr/>
        </p:nvSpPr>
        <p:spPr>
          <a:xfrm>
            <a:off x="-6183" y="2549669"/>
            <a:ext cx="266887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s-CO"/>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marR="0" lvl="0" indent="0" algn="r" defTabSz="13716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a:ln>
                  <a:noFill/>
                </a:ln>
                <a:solidFill>
                  <a:prstClr val="black"/>
                </a:solidFill>
                <a:effectLst/>
                <a:uLnTx/>
                <a:uFillTx/>
                <a:latin typeface="Work Sans" pitchFamily="2" charset="77"/>
                <a:ea typeface="+mn-ea"/>
                <a:cs typeface="Calibri"/>
              </a:rPr>
              <a:t>Requisitos Evaluados Como No Aplica</a:t>
            </a:r>
            <a:endParaRPr kumimoji="0" lang="es-CO" sz="1800" b="0" i="0" u="none" strike="noStrike" kern="1200" cap="none" spc="0" normalizeH="0" baseline="0" noProof="0">
              <a:ln>
                <a:noFill/>
              </a:ln>
              <a:solidFill>
                <a:prstClr val="black"/>
              </a:solidFill>
              <a:effectLst/>
              <a:uLnTx/>
              <a:uFillTx/>
              <a:latin typeface="Work Sans" pitchFamily="2" charset="77"/>
              <a:ea typeface="+mn-ea"/>
              <a:cs typeface="+mn-cs"/>
            </a:endParaRPr>
          </a:p>
        </p:txBody>
      </p:sp>
      <p:sp>
        <p:nvSpPr>
          <p:cNvPr id="58" name="Rectángulo: esquinas redondeadas 57">
            <a:extLst>
              <a:ext uri="{FF2B5EF4-FFF2-40B4-BE49-F238E27FC236}">
                <a16:creationId xmlns:a16="http://schemas.microsoft.com/office/drawing/2014/main" id="{27ABAB48-8C65-CB5B-7747-B1D7149E7710}"/>
              </a:ext>
            </a:extLst>
          </p:cNvPr>
          <p:cNvSpPr/>
          <p:nvPr/>
        </p:nvSpPr>
        <p:spPr>
          <a:xfrm>
            <a:off x="2729858" y="2592444"/>
            <a:ext cx="1803873" cy="699093"/>
          </a:xfrm>
          <a:prstGeom prst="roundRect">
            <a:avLst/>
          </a:prstGeom>
          <a:solidFill>
            <a:srgbClr val="FCC414"/>
          </a:solid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s-CO"/>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marR="0" lvl="0" indent="0" algn="ctr" defTabSz="1371600" rtl="0" eaLnBrk="1" fontAlgn="auto" latinLnBrk="0" hangingPunct="1">
              <a:lnSpc>
                <a:spcPct val="100000"/>
              </a:lnSpc>
              <a:spcBef>
                <a:spcPts val="0"/>
              </a:spcBef>
              <a:spcAft>
                <a:spcPts val="0"/>
              </a:spcAft>
              <a:buClrTx/>
              <a:buSzTx/>
              <a:buFontTx/>
              <a:buNone/>
              <a:tabLst/>
              <a:defRPr/>
            </a:pPr>
            <a:endParaRPr kumimoji="0" lang="es-CO" sz="2700" b="0" i="0" u="none" strike="noStrike" kern="1200" cap="none" spc="0" normalizeH="0" baseline="0" noProof="0">
              <a:ln>
                <a:noFill/>
              </a:ln>
              <a:solidFill>
                <a:prstClr val="black"/>
              </a:solidFill>
              <a:effectLst/>
              <a:uLnTx/>
              <a:uFillTx/>
              <a:latin typeface="Work Sans" pitchFamily="2" charset="77"/>
              <a:ea typeface="+mn-ea"/>
              <a:cs typeface="+mn-cs"/>
            </a:endParaRPr>
          </a:p>
        </p:txBody>
      </p:sp>
      <p:sp>
        <p:nvSpPr>
          <p:cNvPr id="59" name="CuadroTexto 58">
            <a:extLst>
              <a:ext uri="{FF2B5EF4-FFF2-40B4-BE49-F238E27FC236}">
                <a16:creationId xmlns:a16="http://schemas.microsoft.com/office/drawing/2014/main" id="{F7932128-F62D-A942-C803-4A94BF77C8AA}"/>
              </a:ext>
            </a:extLst>
          </p:cNvPr>
          <p:cNvSpPr txBox="1"/>
          <p:nvPr/>
        </p:nvSpPr>
        <p:spPr>
          <a:xfrm>
            <a:off x="2851834" y="2593097"/>
            <a:ext cx="1492751" cy="5078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s-CO"/>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marR="0" lvl="0" indent="0" algn="ctr" defTabSz="1371600" rtl="0" eaLnBrk="1" fontAlgn="auto" latinLnBrk="0" hangingPunct="1">
              <a:lnSpc>
                <a:spcPct val="100000"/>
              </a:lnSpc>
              <a:spcBef>
                <a:spcPts val="0"/>
              </a:spcBef>
              <a:spcAft>
                <a:spcPts val="0"/>
              </a:spcAft>
              <a:buClrTx/>
              <a:buSzTx/>
              <a:buFontTx/>
              <a:buNone/>
              <a:tabLst/>
              <a:defRPr/>
            </a:pPr>
            <a:r>
              <a:rPr kumimoji="0" lang="es-ES" sz="2700" b="0" i="0" u="none" strike="noStrike" kern="1200" cap="none" spc="0" normalizeH="0" baseline="0" noProof="0" dirty="0">
                <a:ln>
                  <a:noFill/>
                </a:ln>
                <a:solidFill>
                  <a:schemeClr val="bg1"/>
                </a:solidFill>
                <a:effectLst/>
                <a:uLnTx/>
                <a:uFillTx/>
                <a:latin typeface="Work Sans" pitchFamily="2" charset="77"/>
                <a:ea typeface="+mn-ea"/>
                <a:cs typeface="+mn-cs"/>
              </a:rPr>
              <a:t>52</a:t>
            </a:r>
            <a:endParaRPr kumimoji="0" lang="es-CO" sz="2700" b="0" i="0" u="none" strike="noStrike" kern="1200" cap="none" spc="0" normalizeH="0" baseline="0" noProof="0" dirty="0">
              <a:ln>
                <a:noFill/>
              </a:ln>
              <a:solidFill>
                <a:schemeClr val="bg1"/>
              </a:solidFill>
              <a:effectLst/>
              <a:uLnTx/>
              <a:uFillTx/>
              <a:latin typeface="Work Sans" pitchFamily="2" charset="77"/>
              <a:ea typeface="+mn-ea"/>
              <a:cs typeface="+mn-cs"/>
            </a:endParaRPr>
          </a:p>
        </p:txBody>
      </p:sp>
      <p:sp>
        <p:nvSpPr>
          <p:cNvPr id="60" name="CuadroTexto 59">
            <a:extLst>
              <a:ext uri="{FF2B5EF4-FFF2-40B4-BE49-F238E27FC236}">
                <a16:creationId xmlns:a16="http://schemas.microsoft.com/office/drawing/2014/main" id="{35665987-6990-ED0F-985B-428754E10E84}"/>
              </a:ext>
            </a:extLst>
          </p:cNvPr>
          <p:cNvSpPr txBox="1"/>
          <p:nvPr/>
        </p:nvSpPr>
        <p:spPr>
          <a:xfrm>
            <a:off x="-6184" y="5474584"/>
            <a:ext cx="266887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s-CO"/>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marR="0" lvl="0" indent="0" algn="r" defTabSz="1371600" rtl="0" eaLnBrk="1" fontAlgn="auto" latinLnBrk="0" hangingPunct="1">
              <a:lnSpc>
                <a:spcPct val="100000"/>
              </a:lnSpc>
              <a:spcBef>
                <a:spcPts val="0"/>
              </a:spcBef>
              <a:spcAft>
                <a:spcPts val="0"/>
              </a:spcAft>
              <a:buClrTx/>
              <a:buSzTx/>
              <a:buFontTx/>
              <a:buNone/>
              <a:tabLst/>
              <a:defRPr/>
            </a:pPr>
            <a:r>
              <a:rPr kumimoji="0" lang="es-CO" sz="1800" b="0" i="0" u="none" strike="noStrike" kern="1200" cap="none" spc="0" normalizeH="0" baseline="0" noProof="0">
                <a:ln>
                  <a:noFill/>
                </a:ln>
                <a:solidFill>
                  <a:prstClr val="black"/>
                </a:solidFill>
                <a:effectLst/>
                <a:uLnTx/>
                <a:uFillTx/>
                <a:latin typeface="Work Sans" pitchFamily="2" charset="77"/>
                <a:ea typeface="+mn-ea"/>
                <a:cs typeface="Calibri"/>
              </a:rPr>
              <a:t>Requisitos sin evaluación Periódica</a:t>
            </a:r>
            <a:endParaRPr kumimoji="0" lang="es-CO" sz="1800" b="0" i="0" u="none" strike="noStrike" kern="1200" cap="none" spc="0" normalizeH="0" baseline="0" noProof="0">
              <a:ln>
                <a:noFill/>
              </a:ln>
              <a:solidFill>
                <a:prstClr val="black"/>
              </a:solidFill>
              <a:effectLst/>
              <a:uLnTx/>
              <a:uFillTx/>
              <a:latin typeface="Work Sans" pitchFamily="2" charset="77"/>
              <a:ea typeface="+mn-ea"/>
              <a:cs typeface="+mn-cs"/>
            </a:endParaRPr>
          </a:p>
        </p:txBody>
      </p:sp>
      <p:sp>
        <p:nvSpPr>
          <p:cNvPr id="61" name="Rectángulo: esquinas redondeadas 60">
            <a:extLst>
              <a:ext uri="{FF2B5EF4-FFF2-40B4-BE49-F238E27FC236}">
                <a16:creationId xmlns:a16="http://schemas.microsoft.com/office/drawing/2014/main" id="{B8860D09-5CE6-4F44-F758-54BF6DEF8F0E}"/>
              </a:ext>
            </a:extLst>
          </p:cNvPr>
          <p:cNvSpPr/>
          <p:nvPr/>
        </p:nvSpPr>
        <p:spPr>
          <a:xfrm>
            <a:off x="2748149" y="5474584"/>
            <a:ext cx="1803873" cy="699093"/>
          </a:xfrm>
          <a:prstGeom prst="roundRect">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s-CO"/>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marR="0" lvl="0" indent="0" algn="ctr" defTabSz="1371600" rtl="0" eaLnBrk="1" fontAlgn="auto" latinLnBrk="0" hangingPunct="1">
              <a:lnSpc>
                <a:spcPct val="100000"/>
              </a:lnSpc>
              <a:spcBef>
                <a:spcPts val="0"/>
              </a:spcBef>
              <a:spcAft>
                <a:spcPts val="0"/>
              </a:spcAft>
              <a:buClrTx/>
              <a:buSzTx/>
              <a:buFontTx/>
              <a:buNone/>
              <a:tabLst/>
              <a:defRPr/>
            </a:pPr>
            <a:endParaRPr kumimoji="0" lang="es-CO" sz="2700" b="0" i="0" u="none" strike="noStrike" kern="1200" cap="none" spc="0" normalizeH="0" baseline="0" noProof="0">
              <a:ln>
                <a:noFill/>
              </a:ln>
              <a:solidFill>
                <a:prstClr val="black"/>
              </a:solidFill>
              <a:effectLst/>
              <a:uLnTx/>
              <a:uFillTx/>
              <a:latin typeface="Work Sans" pitchFamily="2" charset="77"/>
              <a:ea typeface="+mn-ea"/>
              <a:cs typeface="+mn-cs"/>
            </a:endParaRPr>
          </a:p>
        </p:txBody>
      </p:sp>
      <p:sp>
        <p:nvSpPr>
          <p:cNvPr id="62" name="CuadroTexto 61">
            <a:extLst>
              <a:ext uri="{FF2B5EF4-FFF2-40B4-BE49-F238E27FC236}">
                <a16:creationId xmlns:a16="http://schemas.microsoft.com/office/drawing/2014/main" id="{91ECBCF7-97FA-782F-6D59-17DB62E93810}"/>
              </a:ext>
            </a:extLst>
          </p:cNvPr>
          <p:cNvSpPr txBox="1"/>
          <p:nvPr/>
        </p:nvSpPr>
        <p:spPr>
          <a:xfrm>
            <a:off x="2870125" y="5475237"/>
            <a:ext cx="1492751"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s-CO"/>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marR="0" lvl="0" indent="0" algn="ctr" defTabSz="1371600" rtl="0" eaLnBrk="1" fontAlgn="auto" latinLnBrk="0" hangingPunct="1">
              <a:lnSpc>
                <a:spcPct val="100000"/>
              </a:lnSpc>
              <a:spcBef>
                <a:spcPts val="0"/>
              </a:spcBef>
              <a:spcAft>
                <a:spcPts val="0"/>
              </a:spcAft>
              <a:buClrTx/>
              <a:buSzTx/>
              <a:buFontTx/>
              <a:buNone/>
              <a:tabLst/>
              <a:defRPr/>
            </a:pPr>
            <a:r>
              <a:rPr lang="es-ES" sz="4000" dirty="0">
                <a:solidFill>
                  <a:srgbClr val="FFFFFF"/>
                </a:solidFill>
                <a:latin typeface="Work Sans" pitchFamily="2" charset="77"/>
                <a:cs typeface="Calibri"/>
              </a:rPr>
              <a:t>0</a:t>
            </a:r>
            <a:endParaRPr kumimoji="0" lang="es-CO" sz="4000" b="0" i="0" u="none" strike="noStrike" kern="1200" cap="none" spc="0" normalizeH="0" baseline="0" noProof="0" dirty="0">
              <a:ln>
                <a:noFill/>
              </a:ln>
              <a:solidFill>
                <a:srgbClr val="FFFFFF"/>
              </a:solidFill>
              <a:effectLst/>
              <a:uLnTx/>
              <a:uFillTx/>
              <a:latin typeface="Work Sans" pitchFamily="2" charset="77"/>
              <a:ea typeface="+mn-ea"/>
              <a:cs typeface="Calibri"/>
            </a:endParaRPr>
          </a:p>
        </p:txBody>
      </p:sp>
      <p:sp>
        <p:nvSpPr>
          <p:cNvPr id="63" name="CuadroTexto 62">
            <a:extLst>
              <a:ext uri="{FF2B5EF4-FFF2-40B4-BE49-F238E27FC236}">
                <a16:creationId xmlns:a16="http://schemas.microsoft.com/office/drawing/2014/main" id="{EB29B0EE-C004-B350-9074-F68E7209D5DA}"/>
              </a:ext>
            </a:extLst>
          </p:cNvPr>
          <p:cNvSpPr txBox="1"/>
          <p:nvPr/>
        </p:nvSpPr>
        <p:spPr>
          <a:xfrm>
            <a:off x="5494865" y="1422470"/>
            <a:ext cx="4649087" cy="461665"/>
          </a:xfrm>
          <a:prstGeom prst="rect">
            <a:avLst/>
          </a:prstGeom>
          <a:noFill/>
        </p:spPr>
        <p:txBody>
          <a:bodyPr wrap="square">
            <a:spAutoFit/>
          </a:bodyPr>
          <a:lstStyle>
            <a:defPPr>
              <a:defRPr lang="es-CO"/>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marR="0" lvl="0" indent="0" algn="l" defTabSz="1371600" rtl="0" eaLnBrk="1" fontAlgn="auto" latinLnBrk="0" hangingPunct="1">
              <a:lnSpc>
                <a:spcPct val="100000"/>
              </a:lnSpc>
              <a:spcBef>
                <a:spcPts val="0"/>
              </a:spcBef>
              <a:spcAft>
                <a:spcPts val="0"/>
              </a:spcAft>
              <a:buClrTx/>
              <a:buSzTx/>
              <a:buFontTx/>
              <a:buNone/>
              <a:tabLst/>
              <a:defRPr/>
            </a:pPr>
            <a:r>
              <a:rPr kumimoji="0" lang="es-CO" sz="2400" b="1" i="0" u="none" strike="noStrike" kern="1200" cap="none" spc="0" normalizeH="0" baseline="0" noProof="0">
                <a:ln>
                  <a:noFill/>
                </a:ln>
                <a:solidFill>
                  <a:srgbClr val="01334F"/>
                </a:solidFill>
                <a:effectLst/>
                <a:uLnTx/>
                <a:uFillTx/>
                <a:latin typeface="Work Sans" pitchFamily="2" charset="77"/>
                <a:ea typeface="+mn-ea"/>
                <a:cs typeface="Calibri"/>
              </a:rPr>
              <a:t>Principales temas</a:t>
            </a:r>
            <a:endParaRPr kumimoji="0" lang="es-CO" sz="2400" b="0" i="0" u="none" strike="noStrike" kern="1200" cap="none" spc="0" normalizeH="0" baseline="0" noProof="0">
              <a:ln>
                <a:noFill/>
              </a:ln>
              <a:solidFill>
                <a:srgbClr val="01334F"/>
              </a:solidFill>
              <a:effectLst/>
              <a:uLnTx/>
              <a:uFillTx/>
              <a:latin typeface="Work Sans" pitchFamily="2" charset="77"/>
              <a:ea typeface="+mn-ea"/>
              <a:cs typeface="Calibri" panose="020F0502020204030204"/>
            </a:endParaRPr>
          </a:p>
        </p:txBody>
      </p:sp>
      <p:sp>
        <p:nvSpPr>
          <p:cNvPr id="6" name="Título 1">
            <a:extLst>
              <a:ext uri="{FF2B5EF4-FFF2-40B4-BE49-F238E27FC236}">
                <a16:creationId xmlns:a16="http://schemas.microsoft.com/office/drawing/2014/main" id="{A048C5DE-7927-F45D-95D9-B24B37A21B65}"/>
              </a:ext>
            </a:extLst>
          </p:cNvPr>
          <p:cNvSpPr txBox="1">
            <a:spLocks/>
          </p:cNvSpPr>
          <p:nvPr/>
        </p:nvSpPr>
        <p:spPr>
          <a:xfrm>
            <a:off x="-36505" y="48423"/>
            <a:ext cx="9815809" cy="527874"/>
          </a:xfrm>
          <a:prstGeom prst="rect">
            <a:avLst/>
          </a:prstGeom>
        </p:spPr>
        <p:txBody>
          <a:bodyPr lIns="91440" tIns="45720" rIns="91440" bIns="45720" anchor="t"/>
          <a:lstStyle>
            <a:defPPr>
              <a:defRPr lang="es-CO"/>
            </a:defPPr>
            <a:lvl1pPr marR="0" lvl="0" indent="0" fontAlgn="auto">
              <a:lnSpc>
                <a:spcPct val="90000"/>
              </a:lnSpc>
              <a:spcBef>
                <a:spcPct val="0"/>
              </a:spcBef>
              <a:spcAft>
                <a:spcPts val="0"/>
              </a:spcAft>
              <a:buClrTx/>
              <a:buSzTx/>
              <a:buFontTx/>
              <a:buNone/>
              <a:tabLst/>
              <a:defRPr kumimoji="0" sz="2500" b="1" u="none" strike="noStrike" cap="none" spc="0" normalizeH="0" baseline="0">
                <a:ln>
                  <a:noFill/>
                </a:ln>
                <a:solidFill>
                  <a:srgbClr val="38AA00"/>
                </a:solidFill>
                <a:effectLst/>
                <a:uLnTx/>
                <a:uFillTx/>
                <a:latin typeface="Work Sans Black" pitchFamily="2" charset="0"/>
                <a:ea typeface="+mj-ea"/>
                <a:cs typeface="+mj-cs"/>
              </a:defRPr>
            </a:lvl1pPr>
            <a:lvl2pPr marL="685800" defTabSz="1371600">
              <a:defRPr sz="2700"/>
            </a:lvl2pPr>
            <a:lvl3pPr marL="1371600" defTabSz="1371600">
              <a:defRPr sz="2700"/>
            </a:lvl3pPr>
            <a:lvl4pPr marL="2057400" defTabSz="1371600">
              <a:defRPr sz="2700"/>
            </a:lvl4pPr>
            <a:lvl5pPr marL="2743200" defTabSz="1371600">
              <a:defRPr sz="2700"/>
            </a:lvl5pPr>
            <a:lvl6pPr marL="3429000" defTabSz="1371600">
              <a:defRPr sz="2700"/>
            </a:lvl6pPr>
            <a:lvl7pPr marL="4114800" defTabSz="1371600">
              <a:defRPr sz="2700"/>
            </a:lvl7pPr>
            <a:lvl8pPr marL="4800600" defTabSz="1371600">
              <a:defRPr sz="2700"/>
            </a:lvl8pPr>
            <a:lvl9pPr marL="5486400" defTabSz="1371600">
              <a:defRPr sz="2700"/>
            </a:lvl9pPr>
          </a:lstStyle>
          <a:p>
            <a:pPr marL="0" marR="0" lvl="0" indent="0" algn="l" defTabSz="457200" rtl="0" eaLnBrk="1" fontAlgn="auto" latinLnBrk="0" hangingPunct="1">
              <a:lnSpc>
                <a:spcPct val="100000"/>
              </a:lnSpc>
              <a:spcBef>
                <a:spcPct val="20000"/>
              </a:spcBef>
              <a:spcAft>
                <a:spcPts val="0"/>
              </a:spcAft>
              <a:buClrTx/>
              <a:buSzTx/>
              <a:buFontTx/>
              <a:buNone/>
              <a:tabLst/>
              <a:defRPr/>
            </a:pPr>
            <a:r>
              <a:rPr kumimoji="0" lang="es-CO" sz="3200" b="1" i="0" u="none" strike="noStrike" kern="1200" cap="none" spc="0" normalizeH="0" baseline="0" noProof="0" dirty="0">
                <a:ln>
                  <a:noFill/>
                </a:ln>
                <a:solidFill>
                  <a:srgbClr val="00324D"/>
                </a:solidFill>
                <a:effectLst/>
                <a:uLnTx/>
                <a:uFillTx/>
                <a:latin typeface="Work Sans" pitchFamily="2" charset="0"/>
                <a:ea typeface="+mj-ea"/>
                <a:cs typeface="Calibri"/>
              </a:rPr>
              <a:t>Cumplimiento de requisitos legales</a:t>
            </a:r>
          </a:p>
        </p:txBody>
      </p:sp>
      <p:pic>
        <p:nvPicPr>
          <p:cNvPr id="4" name="Gráfico 3">
            <a:extLst>
              <a:ext uri="{FF2B5EF4-FFF2-40B4-BE49-F238E27FC236}">
                <a16:creationId xmlns:a16="http://schemas.microsoft.com/office/drawing/2014/main" id="{9CFA132B-C34C-A5B2-CECF-26CB613AE7AA}"/>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p:blipFill>
        <p:spPr>
          <a:xfrm flipV="1">
            <a:off x="-6185" y="708823"/>
            <a:ext cx="3065317" cy="45719"/>
          </a:xfrm>
          <a:prstGeom prst="rect">
            <a:avLst/>
          </a:prstGeom>
        </p:spPr>
      </p:pic>
    </p:spTree>
    <p:extLst>
      <p:ext uri="{BB962C8B-B14F-4D97-AF65-F5344CB8AC3E}">
        <p14:creationId xmlns:p14="http://schemas.microsoft.com/office/powerpoint/2010/main" val="26812144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3">
            <a:extLst>
              <a:ext uri="{FF2B5EF4-FFF2-40B4-BE49-F238E27FC236}">
                <a16:creationId xmlns:a16="http://schemas.microsoft.com/office/drawing/2014/main" id="{4C58BCD9-0458-9DB0-7803-F041104A02F4}"/>
              </a:ext>
            </a:extLst>
          </p:cNvPr>
          <p:cNvSpPr>
            <a:spLocks noGrp="1"/>
          </p:cNvSpPr>
          <p:nvPr/>
        </p:nvSpPr>
        <p:spPr>
          <a:xfrm>
            <a:off x="0" y="-2447"/>
            <a:ext cx="11013255" cy="906149"/>
          </a:xfrm>
          <a:prstGeom prst="rect">
            <a:avLst/>
          </a:prstGeom>
        </p:spPr>
        <p:txBody>
          <a:bodyPr vert="horz" lIns="121920" tIns="60960" rIns="121920" bIns="60960" rtlCol="0" anchor="ctr" anchorCtr="0">
            <a:noAutofit/>
          </a:bodyPr>
          <a:lstStyle>
            <a:lvl1pPr marL="0" indent="0" algn="l" defTabSz="457200" rtl="0" eaLnBrk="1" latinLnBrk="0" hangingPunct="1">
              <a:lnSpc>
                <a:spcPct val="100000"/>
              </a:lnSpc>
              <a:spcBef>
                <a:spcPct val="20000"/>
              </a:spcBef>
              <a:buFont typeface="Arial"/>
              <a:buNone/>
              <a:defRPr sz="1125" b="0" kern="1200">
                <a:solidFill>
                  <a:schemeClr val="tx1"/>
                </a:solidFill>
                <a:latin typeface="Century Gothic" panose="020B0502020202020204" pitchFamily="34" charset="0"/>
                <a:ea typeface="+mn-ea"/>
                <a:cs typeface="+mn-cs"/>
              </a:defRPr>
            </a:lvl1pPr>
            <a:lvl2pPr marL="342900" indent="0" algn="l" defTabSz="457200" rtl="0" eaLnBrk="1" latinLnBrk="0" hangingPunct="1">
              <a:spcBef>
                <a:spcPct val="20000"/>
              </a:spcBef>
              <a:buFont typeface="Arial"/>
              <a:buNone/>
              <a:defRPr sz="1500" b="1" kern="1200">
                <a:solidFill>
                  <a:schemeClr val="tx1"/>
                </a:solidFill>
                <a:latin typeface="+mn-lt"/>
                <a:ea typeface="+mn-ea"/>
                <a:cs typeface="+mn-cs"/>
              </a:defRPr>
            </a:lvl2pPr>
            <a:lvl3pPr marL="685800" indent="0" algn="l" defTabSz="457200" rtl="0" eaLnBrk="1" latinLnBrk="0" hangingPunct="1">
              <a:spcBef>
                <a:spcPct val="20000"/>
              </a:spcBef>
              <a:buFont typeface="Arial"/>
              <a:buNone/>
              <a:defRPr sz="1350" b="1" kern="1200">
                <a:solidFill>
                  <a:schemeClr val="tx1"/>
                </a:solidFill>
                <a:latin typeface="+mn-lt"/>
                <a:ea typeface="+mn-ea"/>
                <a:cs typeface="+mn-cs"/>
              </a:defRPr>
            </a:lvl3pPr>
            <a:lvl4pPr marL="1028700" indent="0" algn="l" defTabSz="457200" rtl="0" eaLnBrk="1" latinLnBrk="0" hangingPunct="1">
              <a:spcBef>
                <a:spcPct val="20000"/>
              </a:spcBef>
              <a:buFont typeface="Arial"/>
              <a:buNone/>
              <a:defRPr sz="1200" b="1" kern="1200">
                <a:solidFill>
                  <a:schemeClr val="tx1"/>
                </a:solidFill>
                <a:latin typeface="+mn-lt"/>
                <a:ea typeface="+mn-ea"/>
                <a:cs typeface="+mn-cs"/>
              </a:defRPr>
            </a:lvl4pPr>
            <a:lvl5pPr marL="1371600" indent="0" algn="l" defTabSz="457200" rtl="0" eaLnBrk="1" latinLnBrk="0" hangingPunct="1">
              <a:spcBef>
                <a:spcPct val="20000"/>
              </a:spcBef>
              <a:buFont typeface="Arial"/>
              <a:buNone/>
              <a:defRPr sz="1200" b="1" kern="1200">
                <a:solidFill>
                  <a:schemeClr val="tx1"/>
                </a:solidFill>
                <a:latin typeface="+mn-lt"/>
                <a:ea typeface="+mn-ea"/>
                <a:cs typeface="+mn-cs"/>
              </a:defRPr>
            </a:lvl5pPr>
            <a:lvl6pPr marL="1714500" indent="0" algn="l" defTabSz="457200" rtl="0" eaLnBrk="1" latinLnBrk="0" hangingPunct="1">
              <a:spcBef>
                <a:spcPct val="20000"/>
              </a:spcBef>
              <a:buFont typeface="Arial"/>
              <a:buNone/>
              <a:defRPr sz="1200" b="1" kern="1200">
                <a:solidFill>
                  <a:schemeClr val="tx1"/>
                </a:solidFill>
                <a:latin typeface="+mn-lt"/>
                <a:ea typeface="+mn-ea"/>
                <a:cs typeface="+mn-cs"/>
              </a:defRPr>
            </a:lvl6pPr>
            <a:lvl7pPr marL="2057400" indent="0" algn="l" defTabSz="457200" rtl="0" eaLnBrk="1" latinLnBrk="0" hangingPunct="1">
              <a:spcBef>
                <a:spcPct val="20000"/>
              </a:spcBef>
              <a:buFont typeface="Arial"/>
              <a:buNone/>
              <a:defRPr sz="1200" b="1" kern="1200">
                <a:solidFill>
                  <a:schemeClr val="tx1"/>
                </a:solidFill>
                <a:latin typeface="+mn-lt"/>
                <a:ea typeface="+mn-ea"/>
                <a:cs typeface="+mn-cs"/>
              </a:defRPr>
            </a:lvl7pPr>
            <a:lvl8pPr marL="2400300" indent="0" algn="l" defTabSz="457200" rtl="0" eaLnBrk="1" latinLnBrk="0" hangingPunct="1">
              <a:spcBef>
                <a:spcPct val="20000"/>
              </a:spcBef>
              <a:buFont typeface="Arial"/>
              <a:buNone/>
              <a:defRPr sz="1200" b="1" kern="1200">
                <a:solidFill>
                  <a:schemeClr val="tx1"/>
                </a:solidFill>
                <a:latin typeface="+mn-lt"/>
                <a:ea typeface="+mn-ea"/>
                <a:cs typeface="+mn-cs"/>
              </a:defRPr>
            </a:lvl8pPr>
            <a:lvl9pPr marL="2743200" indent="0" algn="l" defTabSz="457200" rtl="0" eaLnBrk="1" latinLnBrk="0" hangingPunct="1">
              <a:spcBef>
                <a:spcPct val="20000"/>
              </a:spcBef>
              <a:buFont typeface="Arial"/>
              <a:buNone/>
              <a:defRPr sz="1200" b="1" kern="1200">
                <a:solidFill>
                  <a:schemeClr val="tx1"/>
                </a:solidFill>
                <a:latin typeface="+mn-lt"/>
                <a:ea typeface="+mn-ea"/>
                <a:cs typeface="+mn-cs"/>
              </a:defRPr>
            </a:lvl9pPr>
          </a:lstStyle>
          <a:p>
            <a:r>
              <a:rPr lang="es-CO" sz="3200" b="1" noProof="0" dirty="0">
                <a:solidFill>
                  <a:srgbClr val="00324D"/>
                </a:solidFill>
                <a:latin typeface="Work Sans" pitchFamily="2" charset="0"/>
                <a:cs typeface="Calibri"/>
              </a:rPr>
              <a:t>Medidas de prevención y control de peligros</a:t>
            </a:r>
            <a:endParaRPr lang="es-CO" sz="1400" noProof="0" dirty="0">
              <a:solidFill>
                <a:srgbClr val="38AA00"/>
              </a:solidFill>
              <a:latin typeface="Work Sans" pitchFamily="2" charset="0"/>
              <a:cs typeface="Calibri"/>
            </a:endParaRPr>
          </a:p>
        </p:txBody>
      </p:sp>
      <p:pic>
        <p:nvPicPr>
          <p:cNvPr id="3" name="Gráfico 2">
            <a:extLst>
              <a:ext uri="{FF2B5EF4-FFF2-40B4-BE49-F238E27FC236}">
                <a16:creationId xmlns:a16="http://schemas.microsoft.com/office/drawing/2014/main" id="{A094361C-A6F2-D87D-6CC3-4DE110F5BFF0}"/>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p:blipFill>
        <p:spPr>
          <a:xfrm flipV="1">
            <a:off x="-272756" y="861153"/>
            <a:ext cx="3065317" cy="45719"/>
          </a:xfrm>
          <a:prstGeom prst="rect">
            <a:avLst/>
          </a:prstGeom>
        </p:spPr>
      </p:pic>
      <p:sp>
        <p:nvSpPr>
          <p:cNvPr id="5" name="Rectángulo 4">
            <a:extLst>
              <a:ext uri="{FF2B5EF4-FFF2-40B4-BE49-F238E27FC236}">
                <a16:creationId xmlns:a16="http://schemas.microsoft.com/office/drawing/2014/main" id="{F85C9EAE-D209-99A8-53FE-E3E153FE623F}"/>
              </a:ext>
            </a:extLst>
          </p:cNvPr>
          <p:cNvSpPr/>
          <p:nvPr/>
        </p:nvSpPr>
        <p:spPr>
          <a:xfrm>
            <a:off x="0" y="6823489"/>
            <a:ext cx="12192000" cy="49358"/>
          </a:xfrm>
          <a:prstGeom prst="rect">
            <a:avLst/>
          </a:prstGeom>
          <a:solidFill>
            <a:srgbClr val="38A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noProof="0">
              <a:latin typeface="Work Sans "/>
            </a:endParaRPr>
          </a:p>
        </p:txBody>
      </p:sp>
      <p:pic>
        <p:nvPicPr>
          <p:cNvPr id="9" name="Imagen 8">
            <a:extLst>
              <a:ext uri="{FF2B5EF4-FFF2-40B4-BE49-F238E27FC236}">
                <a16:creationId xmlns:a16="http://schemas.microsoft.com/office/drawing/2014/main" id="{4F524020-A0D2-1C5B-B483-1C869E753921}"/>
              </a:ext>
            </a:extLst>
          </p:cNvPr>
          <p:cNvPicPr>
            <a:picLocks noChangeAspect="1"/>
          </p:cNvPicPr>
          <p:nvPr/>
        </p:nvPicPr>
        <p:blipFill rotWithShape="1">
          <a:blip r:embed="rId3"/>
          <a:srcRect r="65688"/>
          <a:stretch/>
        </p:blipFill>
        <p:spPr>
          <a:xfrm>
            <a:off x="6647164" y="2946530"/>
            <a:ext cx="1429948" cy="1168490"/>
          </a:xfrm>
          <a:prstGeom prst="rect">
            <a:avLst/>
          </a:prstGeom>
        </p:spPr>
      </p:pic>
      <p:sp>
        <p:nvSpPr>
          <p:cNvPr id="8" name="CuadroTexto 7">
            <a:extLst>
              <a:ext uri="{FF2B5EF4-FFF2-40B4-BE49-F238E27FC236}">
                <a16:creationId xmlns:a16="http://schemas.microsoft.com/office/drawing/2014/main" id="{02EBD15F-AD82-C465-85CD-5C8F359189AF}"/>
              </a:ext>
            </a:extLst>
          </p:cNvPr>
          <p:cNvSpPr txBox="1"/>
          <p:nvPr/>
        </p:nvSpPr>
        <p:spPr>
          <a:xfrm>
            <a:off x="880127" y="1397970"/>
            <a:ext cx="3824868" cy="369332"/>
          </a:xfrm>
          <a:prstGeom prst="rect">
            <a:avLst/>
          </a:prstGeom>
          <a:noFill/>
        </p:spPr>
        <p:txBody>
          <a:bodyPr wrap="square" rtlCol="0">
            <a:spAutoFit/>
          </a:bodyPr>
          <a:lstStyle/>
          <a:p>
            <a:r>
              <a:rPr lang="es-ES" b="1" dirty="0">
                <a:solidFill>
                  <a:srgbClr val="06A702"/>
                </a:solidFill>
              </a:rPr>
              <a:t>Plan de Emergencia</a:t>
            </a:r>
            <a:endParaRPr lang="es-CO" b="1" dirty="0">
              <a:solidFill>
                <a:srgbClr val="06A702"/>
              </a:solidFill>
            </a:endParaRPr>
          </a:p>
        </p:txBody>
      </p:sp>
      <p:sp>
        <p:nvSpPr>
          <p:cNvPr id="14" name="CuadroTexto 13">
            <a:extLst>
              <a:ext uri="{FF2B5EF4-FFF2-40B4-BE49-F238E27FC236}">
                <a16:creationId xmlns:a16="http://schemas.microsoft.com/office/drawing/2014/main" id="{4058BB10-2100-B2AA-7E19-E11A0C4AFB28}"/>
              </a:ext>
            </a:extLst>
          </p:cNvPr>
          <p:cNvSpPr txBox="1"/>
          <p:nvPr/>
        </p:nvSpPr>
        <p:spPr>
          <a:xfrm>
            <a:off x="432221" y="4215161"/>
            <a:ext cx="1831477" cy="369332"/>
          </a:xfrm>
          <a:prstGeom prst="rect">
            <a:avLst/>
          </a:prstGeom>
          <a:noFill/>
        </p:spPr>
        <p:txBody>
          <a:bodyPr wrap="square" rtlCol="0">
            <a:spAutoFit/>
          </a:bodyPr>
          <a:lstStyle/>
          <a:p>
            <a:r>
              <a:rPr lang="es-ES" b="1" dirty="0">
                <a:solidFill>
                  <a:srgbClr val="06A702"/>
                </a:solidFill>
              </a:rPr>
              <a:t>Simulacros </a:t>
            </a:r>
            <a:endParaRPr lang="es-CO" b="1" dirty="0">
              <a:solidFill>
                <a:srgbClr val="06A702"/>
              </a:solidFill>
            </a:endParaRPr>
          </a:p>
        </p:txBody>
      </p:sp>
      <p:sp>
        <p:nvSpPr>
          <p:cNvPr id="15" name="CuadroTexto 14">
            <a:extLst>
              <a:ext uri="{FF2B5EF4-FFF2-40B4-BE49-F238E27FC236}">
                <a16:creationId xmlns:a16="http://schemas.microsoft.com/office/drawing/2014/main" id="{14FF7712-00AA-5965-3391-5C6A34B1F7CE}"/>
              </a:ext>
            </a:extLst>
          </p:cNvPr>
          <p:cNvSpPr txBox="1"/>
          <p:nvPr/>
        </p:nvSpPr>
        <p:spPr>
          <a:xfrm>
            <a:off x="8284783" y="1360344"/>
            <a:ext cx="3300761" cy="923330"/>
          </a:xfrm>
          <a:prstGeom prst="rect">
            <a:avLst/>
          </a:prstGeom>
          <a:noFill/>
        </p:spPr>
        <p:txBody>
          <a:bodyPr wrap="square" rtlCol="0">
            <a:spAutoFit/>
          </a:bodyPr>
          <a:lstStyle/>
          <a:p>
            <a:r>
              <a:rPr lang="es-ES" b="1" dirty="0">
                <a:solidFill>
                  <a:srgbClr val="06A702"/>
                </a:solidFill>
              </a:rPr>
              <a:t>Transferencia de conocimiento a las Brigadas de Emergencias 2025</a:t>
            </a:r>
            <a:endParaRPr lang="es-CO" b="1" dirty="0">
              <a:solidFill>
                <a:srgbClr val="06A702"/>
              </a:solidFill>
            </a:endParaRPr>
          </a:p>
        </p:txBody>
      </p:sp>
      <p:sp>
        <p:nvSpPr>
          <p:cNvPr id="16" name="CuadroTexto 15">
            <a:extLst>
              <a:ext uri="{FF2B5EF4-FFF2-40B4-BE49-F238E27FC236}">
                <a16:creationId xmlns:a16="http://schemas.microsoft.com/office/drawing/2014/main" id="{7999B452-CAF9-6E71-B6F2-34E1EFDEC1CB}"/>
              </a:ext>
            </a:extLst>
          </p:cNvPr>
          <p:cNvSpPr txBox="1"/>
          <p:nvPr/>
        </p:nvSpPr>
        <p:spPr>
          <a:xfrm>
            <a:off x="432220" y="1838534"/>
            <a:ext cx="5767039" cy="1107996"/>
          </a:xfrm>
          <a:prstGeom prst="rect">
            <a:avLst/>
          </a:prstGeom>
          <a:noFill/>
        </p:spPr>
        <p:txBody>
          <a:bodyPr wrap="square" rtlCol="0">
            <a:spAutoFit/>
          </a:bodyPr>
          <a:lstStyle/>
          <a:p>
            <a:r>
              <a:rPr lang="es-CO" sz="1100" dirty="0"/>
              <a:t>El Plan de Emergencias del Centro de Formación Minero Ambiental es una herramienta clave para la gestión integral del riesgo, ya que permite identificar, analizar y establecer medidas de control frente a 21 amenazas que podrían comprometer la seguridad de las personas, los bienes y el entorno. Actualmente el Plan de Emergencia se encuentra actualizado en el formato GOR-F-047 asegurando el cumplimiento con los lineamientos técnicos y normativas vigentes.</a:t>
            </a:r>
          </a:p>
          <a:p>
            <a:endParaRPr lang="es-CO" sz="1100" dirty="0"/>
          </a:p>
        </p:txBody>
      </p:sp>
      <p:sp>
        <p:nvSpPr>
          <p:cNvPr id="17" name="CuadroTexto 16">
            <a:extLst>
              <a:ext uri="{FF2B5EF4-FFF2-40B4-BE49-F238E27FC236}">
                <a16:creationId xmlns:a16="http://schemas.microsoft.com/office/drawing/2014/main" id="{6494DB1B-A913-7995-AFE3-492CA8158E17}"/>
              </a:ext>
            </a:extLst>
          </p:cNvPr>
          <p:cNvSpPr txBox="1"/>
          <p:nvPr/>
        </p:nvSpPr>
        <p:spPr>
          <a:xfrm>
            <a:off x="328962" y="4584493"/>
            <a:ext cx="4823940" cy="1954381"/>
          </a:xfrm>
          <a:prstGeom prst="rect">
            <a:avLst/>
          </a:prstGeom>
          <a:noFill/>
        </p:spPr>
        <p:txBody>
          <a:bodyPr wrap="square" rtlCol="0">
            <a:spAutoFit/>
          </a:bodyPr>
          <a:lstStyle/>
          <a:p>
            <a:r>
              <a:rPr lang="es-CO" sz="1100" dirty="0"/>
              <a:t>simulacro Durante la vigencia 2025, el Centro de Formación Minero Ambiental realizó dos simulacros de emergencia enfocados en diferentes tipos de amenazas, como parte de su compromiso con la seguridad y la salud en el Trabajo; El primer simulacro, se llevó a cabo el día 26 de junio de 2024, y el segundo simulacro, se realizó el día 22 de octubre de 2025 , Estos simulacros no solo fortalecen la preparación del centro ante diferentes escenarios de riesgo, sino que también promueven una cultura de prevención y mejoran la capacidad de respuesta de los participantes. Además, contribuyen al cumplimiento de las normas de seguridad, consolidando el compromiso de la institución con la protección de la vida y los bienes.</a:t>
            </a:r>
          </a:p>
          <a:p>
            <a:endParaRPr lang="es-CO" sz="1100" dirty="0"/>
          </a:p>
        </p:txBody>
      </p:sp>
      <p:sp>
        <p:nvSpPr>
          <p:cNvPr id="18" name="CuadroTexto 17">
            <a:extLst>
              <a:ext uri="{FF2B5EF4-FFF2-40B4-BE49-F238E27FC236}">
                <a16:creationId xmlns:a16="http://schemas.microsoft.com/office/drawing/2014/main" id="{969F1DCF-54AB-ACB6-095C-8A1769291D43}"/>
              </a:ext>
            </a:extLst>
          </p:cNvPr>
          <p:cNvSpPr txBox="1"/>
          <p:nvPr/>
        </p:nvSpPr>
        <p:spPr>
          <a:xfrm>
            <a:off x="8334963" y="2283674"/>
            <a:ext cx="3200400" cy="600164"/>
          </a:xfrm>
          <a:prstGeom prst="rect">
            <a:avLst/>
          </a:prstGeom>
          <a:noFill/>
        </p:spPr>
        <p:txBody>
          <a:bodyPr wrap="square" rtlCol="0">
            <a:spAutoFit/>
          </a:bodyPr>
          <a:lstStyle/>
          <a:p>
            <a:r>
              <a:rPr lang="es-ES" sz="1100" dirty="0"/>
              <a:t>Se realizo capacitación a los miembros de la brigada en temas como: Primeros Auxilio, RCP y DEA, Manejo de Extintores</a:t>
            </a:r>
          </a:p>
        </p:txBody>
      </p:sp>
      <p:pic>
        <p:nvPicPr>
          <p:cNvPr id="20" name="Imagen 19">
            <a:extLst>
              <a:ext uri="{FF2B5EF4-FFF2-40B4-BE49-F238E27FC236}">
                <a16:creationId xmlns:a16="http://schemas.microsoft.com/office/drawing/2014/main" id="{D53A9693-C027-C597-4D7D-D3B013DDE6BF}"/>
              </a:ext>
            </a:extLst>
          </p:cNvPr>
          <p:cNvPicPr>
            <a:picLocks noChangeAspect="1"/>
          </p:cNvPicPr>
          <p:nvPr/>
        </p:nvPicPr>
        <p:blipFill>
          <a:blip r:embed="rId4"/>
          <a:stretch>
            <a:fillRect/>
          </a:stretch>
        </p:blipFill>
        <p:spPr>
          <a:xfrm>
            <a:off x="3574077" y="2880751"/>
            <a:ext cx="2547096" cy="1403869"/>
          </a:xfrm>
          <a:prstGeom prst="rect">
            <a:avLst/>
          </a:prstGeom>
        </p:spPr>
      </p:pic>
      <p:pic>
        <p:nvPicPr>
          <p:cNvPr id="22" name="Imagen 21">
            <a:extLst>
              <a:ext uri="{FF2B5EF4-FFF2-40B4-BE49-F238E27FC236}">
                <a16:creationId xmlns:a16="http://schemas.microsoft.com/office/drawing/2014/main" id="{90ABCFB3-DEE2-CFB3-C823-8E7DDB39CE75}"/>
              </a:ext>
            </a:extLst>
          </p:cNvPr>
          <p:cNvPicPr>
            <a:picLocks noChangeAspect="1"/>
          </p:cNvPicPr>
          <p:nvPr/>
        </p:nvPicPr>
        <p:blipFill>
          <a:blip r:embed="rId5"/>
          <a:stretch>
            <a:fillRect/>
          </a:stretch>
        </p:blipFill>
        <p:spPr>
          <a:xfrm>
            <a:off x="880126" y="2880751"/>
            <a:ext cx="2536213" cy="1403869"/>
          </a:xfrm>
          <a:prstGeom prst="rect">
            <a:avLst/>
          </a:prstGeom>
        </p:spPr>
      </p:pic>
      <p:pic>
        <p:nvPicPr>
          <p:cNvPr id="24" name="Imagen 23">
            <a:extLst>
              <a:ext uri="{FF2B5EF4-FFF2-40B4-BE49-F238E27FC236}">
                <a16:creationId xmlns:a16="http://schemas.microsoft.com/office/drawing/2014/main" id="{C38AEE11-6EF7-94F2-277A-0AE391C2FF05}"/>
              </a:ext>
            </a:extLst>
          </p:cNvPr>
          <p:cNvPicPr>
            <a:picLocks noChangeAspect="1"/>
          </p:cNvPicPr>
          <p:nvPr/>
        </p:nvPicPr>
        <p:blipFill>
          <a:blip r:embed="rId6"/>
          <a:stretch>
            <a:fillRect/>
          </a:stretch>
        </p:blipFill>
        <p:spPr>
          <a:xfrm>
            <a:off x="5506627" y="5345178"/>
            <a:ext cx="2593101" cy="1308711"/>
          </a:xfrm>
          <a:prstGeom prst="rect">
            <a:avLst/>
          </a:prstGeom>
        </p:spPr>
      </p:pic>
      <p:pic>
        <p:nvPicPr>
          <p:cNvPr id="7" name="Imagen 6">
            <a:extLst>
              <a:ext uri="{FF2B5EF4-FFF2-40B4-BE49-F238E27FC236}">
                <a16:creationId xmlns:a16="http://schemas.microsoft.com/office/drawing/2014/main" id="{34D3B0C3-4C6D-37C3-C173-FEB9E5E70311}"/>
              </a:ext>
            </a:extLst>
          </p:cNvPr>
          <p:cNvPicPr>
            <a:picLocks noChangeAspect="1"/>
          </p:cNvPicPr>
          <p:nvPr/>
        </p:nvPicPr>
        <p:blipFill>
          <a:blip r:embed="rId7"/>
          <a:stretch>
            <a:fillRect/>
          </a:stretch>
        </p:blipFill>
        <p:spPr>
          <a:xfrm>
            <a:off x="9268978" y="2933560"/>
            <a:ext cx="2097821" cy="1175702"/>
          </a:xfrm>
          <a:prstGeom prst="rect">
            <a:avLst/>
          </a:prstGeom>
        </p:spPr>
      </p:pic>
      <p:pic>
        <p:nvPicPr>
          <p:cNvPr id="11" name="Imagen 10">
            <a:extLst>
              <a:ext uri="{FF2B5EF4-FFF2-40B4-BE49-F238E27FC236}">
                <a16:creationId xmlns:a16="http://schemas.microsoft.com/office/drawing/2014/main" id="{F88C38B5-D081-E853-AD19-F88D21508611}"/>
              </a:ext>
            </a:extLst>
          </p:cNvPr>
          <p:cNvPicPr>
            <a:picLocks noChangeAspect="1"/>
          </p:cNvPicPr>
          <p:nvPr/>
        </p:nvPicPr>
        <p:blipFill>
          <a:blip r:embed="rId8"/>
          <a:stretch>
            <a:fillRect/>
          </a:stretch>
        </p:blipFill>
        <p:spPr>
          <a:xfrm>
            <a:off x="8380866" y="5339422"/>
            <a:ext cx="2240242" cy="1308710"/>
          </a:xfrm>
          <a:prstGeom prst="rect">
            <a:avLst/>
          </a:prstGeom>
        </p:spPr>
      </p:pic>
    </p:spTree>
    <p:extLst>
      <p:ext uri="{BB962C8B-B14F-4D97-AF65-F5344CB8AC3E}">
        <p14:creationId xmlns:p14="http://schemas.microsoft.com/office/powerpoint/2010/main" val="3373076062"/>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3">
            <a:extLst>
              <a:ext uri="{FF2B5EF4-FFF2-40B4-BE49-F238E27FC236}">
                <a16:creationId xmlns:a16="http://schemas.microsoft.com/office/drawing/2014/main" id="{4C58BCD9-0458-9DB0-7803-F041104A02F4}"/>
              </a:ext>
            </a:extLst>
          </p:cNvPr>
          <p:cNvSpPr>
            <a:spLocks noGrp="1"/>
          </p:cNvSpPr>
          <p:nvPr/>
        </p:nvSpPr>
        <p:spPr>
          <a:xfrm>
            <a:off x="105319" y="-19505"/>
            <a:ext cx="11013255" cy="906149"/>
          </a:xfrm>
          <a:prstGeom prst="rect">
            <a:avLst/>
          </a:prstGeom>
        </p:spPr>
        <p:txBody>
          <a:bodyPr vert="horz" lIns="121920" tIns="60960" rIns="121920" bIns="60960" rtlCol="0" anchor="ctr" anchorCtr="0">
            <a:noAutofit/>
          </a:bodyPr>
          <a:lstStyle>
            <a:lvl1pPr marL="0" indent="0" algn="l" defTabSz="457200" rtl="0" eaLnBrk="1" latinLnBrk="0" hangingPunct="1">
              <a:lnSpc>
                <a:spcPct val="100000"/>
              </a:lnSpc>
              <a:spcBef>
                <a:spcPct val="20000"/>
              </a:spcBef>
              <a:buFont typeface="Arial"/>
              <a:buNone/>
              <a:defRPr sz="1125" b="0" kern="1200">
                <a:solidFill>
                  <a:schemeClr val="tx1"/>
                </a:solidFill>
                <a:latin typeface="Century Gothic" panose="020B0502020202020204" pitchFamily="34" charset="0"/>
                <a:ea typeface="+mn-ea"/>
                <a:cs typeface="+mn-cs"/>
              </a:defRPr>
            </a:lvl1pPr>
            <a:lvl2pPr marL="342900" indent="0" algn="l" defTabSz="457200" rtl="0" eaLnBrk="1" latinLnBrk="0" hangingPunct="1">
              <a:spcBef>
                <a:spcPct val="20000"/>
              </a:spcBef>
              <a:buFont typeface="Arial"/>
              <a:buNone/>
              <a:defRPr sz="1500" b="1" kern="1200">
                <a:solidFill>
                  <a:schemeClr val="tx1"/>
                </a:solidFill>
                <a:latin typeface="+mn-lt"/>
                <a:ea typeface="+mn-ea"/>
                <a:cs typeface="+mn-cs"/>
              </a:defRPr>
            </a:lvl2pPr>
            <a:lvl3pPr marL="685800" indent="0" algn="l" defTabSz="457200" rtl="0" eaLnBrk="1" latinLnBrk="0" hangingPunct="1">
              <a:spcBef>
                <a:spcPct val="20000"/>
              </a:spcBef>
              <a:buFont typeface="Arial"/>
              <a:buNone/>
              <a:defRPr sz="1350" b="1" kern="1200">
                <a:solidFill>
                  <a:schemeClr val="tx1"/>
                </a:solidFill>
                <a:latin typeface="+mn-lt"/>
                <a:ea typeface="+mn-ea"/>
                <a:cs typeface="+mn-cs"/>
              </a:defRPr>
            </a:lvl3pPr>
            <a:lvl4pPr marL="1028700" indent="0" algn="l" defTabSz="457200" rtl="0" eaLnBrk="1" latinLnBrk="0" hangingPunct="1">
              <a:spcBef>
                <a:spcPct val="20000"/>
              </a:spcBef>
              <a:buFont typeface="Arial"/>
              <a:buNone/>
              <a:defRPr sz="1200" b="1" kern="1200">
                <a:solidFill>
                  <a:schemeClr val="tx1"/>
                </a:solidFill>
                <a:latin typeface="+mn-lt"/>
                <a:ea typeface="+mn-ea"/>
                <a:cs typeface="+mn-cs"/>
              </a:defRPr>
            </a:lvl4pPr>
            <a:lvl5pPr marL="1371600" indent="0" algn="l" defTabSz="457200" rtl="0" eaLnBrk="1" latinLnBrk="0" hangingPunct="1">
              <a:spcBef>
                <a:spcPct val="20000"/>
              </a:spcBef>
              <a:buFont typeface="Arial"/>
              <a:buNone/>
              <a:defRPr sz="1200" b="1" kern="1200">
                <a:solidFill>
                  <a:schemeClr val="tx1"/>
                </a:solidFill>
                <a:latin typeface="+mn-lt"/>
                <a:ea typeface="+mn-ea"/>
                <a:cs typeface="+mn-cs"/>
              </a:defRPr>
            </a:lvl5pPr>
            <a:lvl6pPr marL="1714500" indent="0" algn="l" defTabSz="457200" rtl="0" eaLnBrk="1" latinLnBrk="0" hangingPunct="1">
              <a:spcBef>
                <a:spcPct val="20000"/>
              </a:spcBef>
              <a:buFont typeface="Arial"/>
              <a:buNone/>
              <a:defRPr sz="1200" b="1" kern="1200">
                <a:solidFill>
                  <a:schemeClr val="tx1"/>
                </a:solidFill>
                <a:latin typeface="+mn-lt"/>
                <a:ea typeface="+mn-ea"/>
                <a:cs typeface="+mn-cs"/>
              </a:defRPr>
            </a:lvl6pPr>
            <a:lvl7pPr marL="2057400" indent="0" algn="l" defTabSz="457200" rtl="0" eaLnBrk="1" latinLnBrk="0" hangingPunct="1">
              <a:spcBef>
                <a:spcPct val="20000"/>
              </a:spcBef>
              <a:buFont typeface="Arial"/>
              <a:buNone/>
              <a:defRPr sz="1200" b="1" kern="1200">
                <a:solidFill>
                  <a:schemeClr val="tx1"/>
                </a:solidFill>
                <a:latin typeface="+mn-lt"/>
                <a:ea typeface="+mn-ea"/>
                <a:cs typeface="+mn-cs"/>
              </a:defRPr>
            </a:lvl7pPr>
            <a:lvl8pPr marL="2400300" indent="0" algn="l" defTabSz="457200" rtl="0" eaLnBrk="1" latinLnBrk="0" hangingPunct="1">
              <a:spcBef>
                <a:spcPct val="20000"/>
              </a:spcBef>
              <a:buFont typeface="Arial"/>
              <a:buNone/>
              <a:defRPr sz="1200" b="1" kern="1200">
                <a:solidFill>
                  <a:schemeClr val="tx1"/>
                </a:solidFill>
                <a:latin typeface="+mn-lt"/>
                <a:ea typeface="+mn-ea"/>
                <a:cs typeface="+mn-cs"/>
              </a:defRPr>
            </a:lvl8pPr>
            <a:lvl9pPr marL="2743200" indent="0" algn="l" defTabSz="457200" rtl="0" eaLnBrk="1" latinLnBrk="0" hangingPunct="1">
              <a:spcBef>
                <a:spcPct val="20000"/>
              </a:spcBef>
              <a:buFont typeface="Arial"/>
              <a:buNone/>
              <a:defRPr sz="1200" b="1" kern="1200">
                <a:solidFill>
                  <a:schemeClr val="tx1"/>
                </a:solidFill>
                <a:latin typeface="+mn-lt"/>
                <a:ea typeface="+mn-ea"/>
                <a:cs typeface="+mn-cs"/>
              </a:defRPr>
            </a:lvl9pPr>
          </a:lstStyle>
          <a:p>
            <a:r>
              <a:rPr lang="es-CO" sz="3200" b="1" noProof="0" dirty="0">
                <a:solidFill>
                  <a:srgbClr val="00324D"/>
                </a:solidFill>
                <a:latin typeface="Work Sans" pitchFamily="2" charset="0"/>
                <a:cs typeface="Calibri"/>
              </a:rPr>
              <a:t>Participación de los trabajadores</a:t>
            </a:r>
            <a:endParaRPr lang="es-CO" sz="1400" noProof="0" dirty="0">
              <a:solidFill>
                <a:srgbClr val="38AA00"/>
              </a:solidFill>
              <a:latin typeface="Work Sans" pitchFamily="2" charset="0"/>
              <a:cs typeface="Calibri"/>
            </a:endParaRPr>
          </a:p>
        </p:txBody>
      </p:sp>
      <p:pic>
        <p:nvPicPr>
          <p:cNvPr id="3" name="Gráfico 2">
            <a:extLst>
              <a:ext uri="{FF2B5EF4-FFF2-40B4-BE49-F238E27FC236}">
                <a16:creationId xmlns:a16="http://schemas.microsoft.com/office/drawing/2014/main" id="{A094361C-A6F2-D87D-6CC3-4DE110F5BFF0}"/>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p:blipFill>
        <p:spPr>
          <a:xfrm flipV="1">
            <a:off x="0" y="906872"/>
            <a:ext cx="3065317" cy="45719"/>
          </a:xfrm>
          <a:prstGeom prst="rect">
            <a:avLst/>
          </a:prstGeom>
        </p:spPr>
      </p:pic>
      <p:sp>
        <p:nvSpPr>
          <p:cNvPr id="4" name="Rectángulo 3">
            <a:extLst>
              <a:ext uri="{FF2B5EF4-FFF2-40B4-BE49-F238E27FC236}">
                <a16:creationId xmlns:a16="http://schemas.microsoft.com/office/drawing/2014/main" id="{DD8A4BA7-B037-B982-51B4-8C0251FC5C0B}"/>
              </a:ext>
            </a:extLst>
          </p:cNvPr>
          <p:cNvSpPr/>
          <p:nvPr/>
        </p:nvSpPr>
        <p:spPr>
          <a:xfrm>
            <a:off x="0" y="6823489"/>
            <a:ext cx="12192000" cy="49358"/>
          </a:xfrm>
          <a:prstGeom prst="rect">
            <a:avLst/>
          </a:prstGeom>
          <a:solidFill>
            <a:srgbClr val="38A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noProof="0">
              <a:latin typeface="Work Sans "/>
            </a:endParaRPr>
          </a:p>
        </p:txBody>
      </p:sp>
      <p:pic>
        <p:nvPicPr>
          <p:cNvPr id="7" name="Imagen 6">
            <a:extLst>
              <a:ext uri="{FF2B5EF4-FFF2-40B4-BE49-F238E27FC236}">
                <a16:creationId xmlns:a16="http://schemas.microsoft.com/office/drawing/2014/main" id="{798812EB-FD95-7CF1-3C76-3853CA3AEA5E}"/>
              </a:ext>
            </a:extLst>
          </p:cNvPr>
          <p:cNvPicPr>
            <a:picLocks noChangeAspect="1"/>
          </p:cNvPicPr>
          <p:nvPr/>
        </p:nvPicPr>
        <p:blipFill rotWithShape="1">
          <a:blip r:embed="rId3"/>
          <a:srcRect r="65688"/>
          <a:stretch/>
        </p:blipFill>
        <p:spPr>
          <a:xfrm>
            <a:off x="7292828" y="1064305"/>
            <a:ext cx="1429948" cy="1168490"/>
          </a:xfrm>
          <a:prstGeom prst="rect">
            <a:avLst/>
          </a:prstGeom>
        </p:spPr>
      </p:pic>
      <p:graphicFrame>
        <p:nvGraphicFramePr>
          <p:cNvPr id="8" name="Tabla 7">
            <a:extLst>
              <a:ext uri="{FF2B5EF4-FFF2-40B4-BE49-F238E27FC236}">
                <a16:creationId xmlns:a16="http://schemas.microsoft.com/office/drawing/2014/main" id="{EBA95435-C84D-7E6B-4C86-E2571C821037}"/>
              </a:ext>
            </a:extLst>
          </p:cNvPr>
          <p:cNvGraphicFramePr>
            <a:graphicFrameLocks noGrp="1"/>
          </p:cNvGraphicFramePr>
          <p:nvPr>
            <p:extLst>
              <p:ext uri="{D42A27DB-BD31-4B8C-83A1-F6EECF244321}">
                <p14:modId xmlns:p14="http://schemas.microsoft.com/office/powerpoint/2010/main" val="3365447635"/>
              </p:ext>
            </p:extLst>
          </p:nvPr>
        </p:nvGraphicFramePr>
        <p:xfrm>
          <a:off x="114749" y="1797666"/>
          <a:ext cx="4925602" cy="4611031"/>
        </p:xfrm>
        <a:graphic>
          <a:graphicData uri="http://schemas.openxmlformats.org/drawingml/2006/table">
            <a:tbl>
              <a:tblPr firstRow="1" bandRow="1">
                <a:tableStyleId>{5C22544A-7EE6-4342-B048-85BDC9FD1C3A}</a:tableStyleId>
              </a:tblPr>
              <a:tblGrid>
                <a:gridCol w="1561454">
                  <a:extLst>
                    <a:ext uri="{9D8B030D-6E8A-4147-A177-3AD203B41FA5}">
                      <a16:colId xmlns:a16="http://schemas.microsoft.com/office/drawing/2014/main" val="2223889105"/>
                    </a:ext>
                  </a:extLst>
                </a:gridCol>
                <a:gridCol w="2293631">
                  <a:extLst>
                    <a:ext uri="{9D8B030D-6E8A-4147-A177-3AD203B41FA5}">
                      <a16:colId xmlns:a16="http://schemas.microsoft.com/office/drawing/2014/main" val="2045721544"/>
                    </a:ext>
                  </a:extLst>
                </a:gridCol>
                <a:gridCol w="1070517">
                  <a:extLst>
                    <a:ext uri="{9D8B030D-6E8A-4147-A177-3AD203B41FA5}">
                      <a16:colId xmlns:a16="http://schemas.microsoft.com/office/drawing/2014/main" val="3017190417"/>
                    </a:ext>
                  </a:extLst>
                </a:gridCol>
              </a:tblGrid>
              <a:tr h="362673">
                <a:tc>
                  <a:txBody>
                    <a:bodyPr/>
                    <a:lstStyle/>
                    <a:p>
                      <a:r>
                        <a:rPr lang="es-ES" sz="1100" dirty="0">
                          <a:latin typeface="+mn-lt"/>
                        </a:rPr>
                        <a:t>Tema </a:t>
                      </a:r>
                      <a:endParaRPr lang="es-CO" sz="1100" dirty="0">
                        <a:latin typeface="+mn-lt"/>
                      </a:endParaRPr>
                    </a:p>
                  </a:txBody>
                  <a:tcPr/>
                </a:tc>
                <a:tc>
                  <a:txBody>
                    <a:bodyPr/>
                    <a:lstStyle/>
                    <a:p>
                      <a:r>
                        <a:rPr lang="es-ES" sz="1100" dirty="0">
                          <a:latin typeface="+mn-lt"/>
                        </a:rPr>
                        <a:t>Población </a:t>
                      </a:r>
                      <a:endParaRPr lang="es-CO" sz="1100" dirty="0">
                        <a:latin typeface="+mn-lt"/>
                      </a:endParaRPr>
                    </a:p>
                  </a:txBody>
                  <a:tcPr/>
                </a:tc>
                <a:tc>
                  <a:txBody>
                    <a:bodyPr/>
                    <a:lstStyle/>
                    <a:p>
                      <a:r>
                        <a:rPr lang="es-ES" sz="1100" dirty="0">
                          <a:latin typeface="+mn-lt"/>
                        </a:rPr>
                        <a:t># de Asistencia</a:t>
                      </a:r>
                      <a:endParaRPr lang="es-CO" sz="1100" dirty="0">
                        <a:latin typeface="+mn-lt"/>
                      </a:endParaRPr>
                    </a:p>
                  </a:txBody>
                  <a:tcPr/>
                </a:tc>
                <a:extLst>
                  <a:ext uri="{0D108BD9-81ED-4DB2-BD59-A6C34878D82A}">
                    <a16:rowId xmlns:a16="http://schemas.microsoft.com/office/drawing/2014/main" val="244439059"/>
                  </a:ext>
                </a:extLst>
              </a:tr>
              <a:tr h="423118">
                <a:tc>
                  <a:txBody>
                    <a:bodyPr/>
                    <a:lstStyle/>
                    <a:p>
                      <a:r>
                        <a:rPr lang="es-ES" sz="1100" dirty="0">
                          <a:latin typeface="+mn-lt"/>
                        </a:rPr>
                        <a:t>Inducción SIGA</a:t>
                      </a:r>
                      <a:endParaRPr lang="es-CO" sz="1100" dirty="0">
                        <a:latin typeface="+mn-lt"/>
                      </a:endParaRPr>
                    </a:p>
                  </a:txBody>
                  <a:tcPr/>
                </a:tc>
                <a:tc>
                  <a:txBody>
                    <a:bodyPr/>
                    <a:lstStyle/>
                    <a:p>
                      <a:r>
                        <a:rPr lang="es-ES" sz="1100" dirty="0">
                          <a:latin typeface="+mn-lt"/>
                        </a:rPr>
                        <a:t>Funcionarios, Administrativos, contratistas</a:t>
                      </a:r>
                      <a:endParaRPr lang="es-CO" sz="1100" dirty="0">
                        <a:latin typeface="+mn-lt"/>
                      </a:endParaRPr>
                    </a:p>
                  </a:txBody>
                  <a:tcPr/>
                </a:tc>
                <a:tc>
                  <a:txBody>
                    <a:bodyPr/>
                    <a:lstStyle/>
                    <a:p>
                      <a:r>
                        <a:rPr lang="es-ES" sz="1100" dirty="0">
                          <a:latin typeface="+mn-lt"/>
                        </a:rPr>
                        <a:t>143</a:t>
                      </a:r>
                      <a:endParaRPr lang="es-CO" sz="1100" dirty="0">
                        <a:latin typeface="+mn-lt"/>
                      </a:endParaRPr>
                    </a:p>
                  </a:txBody>
                  <a:tcPr/>
                </a:tc>
                <a:extLst>
                  <a:ext uri="{0D108BD9-81ED-4DB2-BD59-A6C34878D82A}">
                    <a16:rowId xmlns:a16="http://schemas.microsoft.com/office/drawing/2014/main" val="420162608"/>
                  </a:ext>
                </a:extLst>
              </a:tr>
              <a:tr h="423118">
                <a:tc>
                  <a:txBody>
                    <a:bodyPr/>
                    <a:lstStyle/>
                    <a:p>
                      <a:r>
                        <a:rPr lang="es-ES" sz="1100" dirty="0">
                          <a:latin typeface="+mn-lt"/>
                        </a:rPr>
                        <a:t>Programa de Riesgo Químico</a:t>
                      </a:r>
                      <a:endParaRPr lang="es-CO" sz="1100" dirty="0">
                        <a:latin typeface="+mn-lt"/>
                      </a:endParaRPr>
                    </a:p>
                  </a:txBody>
                  <a:tcPr/>
                </a:tc>
                <a:tc>
                  <a:txBody>
                    <a:bodyPr/>
                    <a:lstStyle/>
                    <a:p>
                      <a:r>
                        <a:rPr lang="es-ES" sz="1100" dirty="0">
                          <a:latin typeface="+mn-lt"/>
                        </a:rPr>
                        <a:t>Funcionarios, Contratistas, Servicios Generales</a:t>
                      </a:r>
                      <a:endParaRPr lang="es-CO" sz="1100" dirty="0">
                        <a:latin typeface="+mn-lt"/>
                      </a:endParaRPr>
                    </a:p>
                  </a:txBody>
                  <a:tcPr/>
                </a:tc>
                <a:tc>
                  <a:txBody>
                    <a:bodyPr/>
                    <a:lstStyle/>
                    <a:p>
                      <a:r>
                        <a:rPr lang="es-ES" sz="1100" dirty="0">
                          <a:latin typeface="+mn-lt"/>
                        </a:rPr>
                        <a:t>40</a:t>
                      </a:r>
                      <a:endParaRPr lang="es-CO" sz="1100" dirty="0">
                        <a:latin typeface="+mn-lt"/>
                      </a:endParaRPr>
                    </a:p>
                  </a:txBody>
                  <a:tcPr/>
                </a:tc>
                <a:extLst>
                  <a:ext uri="{0D108BD9-81ED-4DB2-BD59-A6C34878D82A}">
                    <a16:rowId xmlns:a16="http://schemas.microsoft.com/office/drawing/2014/main" val="1808429359"/>
                  </a:ext>
                </a:extLst>
              </a:tr>
              <a:tr h="589343">
                <a:tc>
                  <a:txBody>
                    <a:bodyPr/>
                    <a:lstStyle/>
                    <a:p>
                      <a:r>
                        <a:rPr lang="es-ES" sz="1100" dirty="0">
                          <a:latin typeface="+mn-lt"/>
                        </a:rPr>
                        <a:t>Programa de Orden y Limpieza</a:t>
                      </a:r>
                      <a:endParaRPr lang="es-CO" sz="11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100" dirty="0">
                          <a:latin typeface="+mn-lt"/>
                        </a:rPr>
                        <a:t>Funcionarios, Contratistas, Servicios Generales</a:t>
                      </a:r>
                      <a:endParaRPr lang="es-CO" sz="1100" dirty="0">
                        <a:latin typeface="+mn-lt"/>
                      </a:endParaRPr>
                    </a:p>
                    <a:p>
                      <a:endParaRPr lang="es-CO" sz="1100" dirty="0">
                        <a:latin typeface="+mn-lt"/>
                      </a:endParaRPr>
                    </a:p>
                  </a:txBody>
                  <a:tcPr/>
                </a:tc>
                <a:tc>
                  <a:txBody>
                    <a:bodyPr/>
                    <a:lstStyle/>
                    <a:p>
                      <a:r>
                        <a:rPr lang="es-ES" sz="1100" dirty="0">
                          <a:latin typeface="+mn-lt"/>
                        </a:rPr>
                        <a:t>60</a:t>
                      </a:r>
                      <a:endParaRPr lang="es-CO" sz="1100" dirty="0">
                        <a:latin typeface="+mn-lt"/>
                      </a:endParaRPr>
                    </a:p>
                  </a:txBody>
                  <a:tcPr/>
                </a:tc>
                <a:extLst>
                  <a:ext uri="{0D108BD9-81ED-4DB2-BD59-A6C34878D82A}">
                    <a16:rowId xmlns:a16="http://schemas.microsoft.com/office/drawing/2014/main" val="3929175959"/>
                  </a:ext>
                </a:extLst>
              </a:tr>
              <a:tr h="423118">
                <a:tc>
                  <a:txBody>
                    <a:bodyPr/>
                    <a:lstStyle/>
                    <a:p>
                      <a:r>
                        <a:rPr lang="es-ES" sz="1100" dirty="0">
                          <a:latin typeface="+mn-lt"/>
                        </a:rPr>
                        <a:t>Uso adecuado de EPP</a:t>
                      </a:r>
                      <a:endParaRPr lang="es-CO" sz="1100" dirty="0">
                        <a:latin typeface="+mn-lt"/>
                      </a:endParaRPr>
                    </a:p>
                  </a:txBody>
                  <a:tcPr/>
                </a:tc>
                <a:tc>
                  <a:txBody>
                    <a:bodyPr/>
                    <a:lstStyle/>
                    <a:p>
                      <a:r>
                        <a:rPr lang="es-ES" sz="1100" dirty="0">
                          <a:latin typeface="+mn-lt"/>
                        </a:rPr>
                        <a:t>Contratistas, servicios Generales</a:t>
                      </a:r>
                      <a:endParaRPr lang="es-CO" sz="1100" dirty="0">
                        <a:latin typeface="+mn-lt"/>
                      </a:endParaRPr>
                    </a:p>
                  </a:txBody>
                  <a:tcPr/>
                </a:tc>
                <a:tc>
                  <a:txBody>
                    <a:bodyPr/>
                    <a:lstStyle/>
                    <a:p>
                      <a:r>
                        <a:rPr lang="es-ES" sz="1100" dirty="0">
                          <a:latin typeface="+mn-lt"/>
                        </a:rPr>
                        <a:t>35</a:t>
                      </a:r>
                      <a:endParaRPr lang="es-CO" sz="1100" dirty="0">
                        <a:latin typeface="+mn-lt"/>
                      </a:endParaRPr>
                    </a:p>
                  </a:txBody>
                  <a:tcPr/>
                </a:tc>
                <a:extLst>
                  <a:ext uri="{0D108BD9-81ED-4DB2-BD59-A6C34878D82A}">
                    <a16:rowId xmlns:a16="http://schemas.microsoft.com/office/drawing/2014/main" val="215344580"/>
                  </a:ext>
                </a:extLst>
              </a:tr>
              <a:tr h="589343">
                <a:tc>
                  <a:txBody>
                    <a:bodyPr/>
                    <a:lstStyle/>
                    <a:p>
                      <a:r>
                        <a:rPr lang="es-ES" sz="1100" dirty="0">
                          <a:latin typeface="+mn-lt"/>
                        </a:rPr>
                        <a:t>Plan Estratégico de Seguridad Vial</a:t>
                      </a:r>
                      <a:endParaRPr lang="es-CO" sz="11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100" dirty="0">
                          <a:latin typeface="+mn-lt"/>
                        </a:rPr>
                        <a:t>Funcionarios, Administrativos, contratistas</a:t>
                      </a:r>
                      <a:endParaRPr lang="es-CO" sz="1100" dirty="0">
                        <a:latin typeface="+mn-lt"/>
                      </a:endParaRPr>
                    </a:p>
                    <a:p>
                      <a:endParaRPr lang="es-CO" sz="1100" dirty="0">
                        <a:latin typeface="+mn-lt"/>
                      </a:endParaRPr>
                    </a:p>
                  </a:txBody>
                  <a:tcPr/>
                </a:tc>
                <a:tc>
                  <a:txBody>
                    <a:bodyPr/>
                    <a:lstStyle/>
                    <a:p>
                      <a:r>
                        <a:rPr lang="es-ES" sz="1100">
                          <a:latin typeface="+mn-lt"/>
                        </a:rPr>
                        <a:t>160</a:t>
                      </a:r>
                      <a:endParaRPr lang="es-CO" sz="1100" dirty="0">
                        <a:latin typeface="+mn-lt"/>
                      </a:endParaRPr>
                    </a:p>
                  </a:txBody>
                  <a:tcPr/>
                </a:tc>
                <a:extLst>
                  <a:ext uri="{0D108BD9-81ED-4DB2-BD59-A6C34878D82A}">
                    <a16:rowId xmlns:a16="http://schemas.microsoft.com/office/drawing/2014/main" val="3835689569"/>
                  </a:ext>
                </a:extLst>
              </a:tr>
              <a:tr h="589343">
                <a:tc>
                  <a:txBody>
                    <a:bodyPr/>
                    <a:lstStyle/>
                    <a:p>
                      <a:r>
                        <a:rPr lang="es-ES" sz="1100" dirty="0">
                          <a:latin typeface="+mn-lt"/>
                        </a:rPr>
                        <a:t>Identificación de Peligros y Riesgos (matriz de Peligros)</a:t>
                      </a:r>
                      <a:endParaRPr lang="es-CO" sz="11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100" dirty="0">
                          <a:latin typeface="+mn-lt"/>
                        </a:rPr>
                        <a:t>Funcionarios, Contratistas, Servicios Generales</a:t>
                      </a:r>
                      <a:endParaRPr lang="es-CO" sz="1100" dirty="0">
                        <a:latin typeface="+mn-lt"/>
                      </a:endParaRPr>
                    </a:p>
                    <a:p>
                      <a:endParaRPr lang="es-CO" sz="1100" dirty="0">
                        <a:latin typeface="+mn-lt"/>
                      </a:endParaRPr>
                    </a:p>
                  </a:txBody>
                  <a:tcPr/>
                </a:tc>
                <a:tc>
                  <a:txBody>
                    <a:bodyPr/>
                    <a:lstStyle/>
                    <a:p>
                      <a:r>
                        <a:rPr lang="es-ES" sz="1100" dirty="0">
                          <a:latin typeface="+mn-lt"/>
                        </a:rPr>
                        <a:t>82</a:t>
                      </a:r>
                      <a:endParaRPr lang="es-CO" sz="1100" dirty="0">
                        <a:latin typeface="+mn-lt"/>
                      </a:endParaRPr>
                    </a:p>
                  </a:txBody>
                  <a:tcPr/>
                </a:tc>
                <a:extLst>
                  <a:ext uri="{0D108BD9-81ED-4DB2-BD59-A6C34878D82A}">
                    <a16:rowId xmlns:a16="http://schemas.microsoft.com/office/drawing/2014/main" val="2978322689"/>
                  </a:ext>
                </a:extLst>
              </a:tr>
              <a:tr h="589343">
                <a:tc>
                  <a:txBody>
                    <a:bodyPr/>
                    <a:lstStyle/>
                    <a:p>
                      <a:r>
                        <a:rPr lang="es-ES" sz="1100" dirty="0">
                          <a:latin typeface="+mn-lt"/>
                        </a:rPr>
                        <a:t>Plan de Emergencia</a:t>
                      </a:r>
                      <a:endParaRPr lang="es-CO" sz="1100" dirty="0">
                        <a:latin typeface="+mn-lt"/>
                      </a:endParaRPr>
                    </a:p>
                  </a:txBody>
                  <a:tcPr/>
                </a:tc>
                <a:tc>
                  <a:txBody>
                    <a:bodyPr/>
                    <a:lstStyle/>
                    <a:p>
                      <a:r>
                        <a:rPr lang="es-ES" sz="1100" dirty="0">
                          <a:latin typeface="+mn-lt"/>
                        </a:rPr>
                        <a:t>Brigada de Emergencia, Funcionarios, Contratistas, aprendices</a:t>
                      </a:r>
                      <a:endParaRPr lang="es-CO" sz="1100" dirty="0">
                        <a:latin typeface="+mn-lt"/>
                      </a:endParaRPr>
                    </a:p>
                  </a:txBody>
                  <a:tcPr/>
                </a:tc>
                <a:tc>
                  <a:txBody>
                    <a:bodyPr/>
                    <a:lstStyle/>
                    <a:p>
                      <a:r>
                        <a:rPr lang="es-ES" sz="1100" dirty="0">
                          <a:latin typeface="+mn-lt"/>
                        </a:rPr>
                        <a:t>40</a:t>
                      </a:r>
                      <a:endParaRPr lang="es-CO" sz="1100" dirty="0">
                        <a:latin typeface="+mn-lt"/>
                      </a:endParaRPr>
                    </a:p>
                  </a:txBody>
                  <a:tcPr/>
                </a:tc>
                <a:extLst>
                  <a:ext uri="{0D108BD9-81ED-4DB2-BD59-A6C34878D82A}">
                    <a16:rowId xmlns:a16="http://schemas.microsoft.com/office/drawing/2014/main" val="1126699735"/>
                  </a:ext>
                </a:extLst>
              </a:tr>
              <a:tr h="256893">
                <a:tc>
                  <a:txBody>
                    <a:bodyPr/>
                    <a:lstStyle/>
                    <a:p>
                      <a:r>
                        <a:rPr lang="es-ES" sz="1100" dirty="0">
                          <a:latin typeface="+mn-lt"/>
                        </a:rPr>
                        <a:t>Semana de la Salud</a:t>
                      </a:r>
                      <a:endParaRPr lang="es-CO" sz="11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100" dirty="0">
                          <a:latin typeface="+mn-lt"/>
                        </a:rPr>
                        <a:t>Funcionarios, Administrativos, contratistas, aprendices</a:t>
                      </a:r>
                      <a:endParaRPr lang="es-CO" sz="1100" dirty="0">
                        <a:latin typeface="+mn-lt"/>
                      </a:endParaRPr>
                    </a:p>
                    <a:p>
                      <a:endParaRPr lang="es-CO" sz="1100" dirty="0">
                        <a:latin typeface="+mn-lt"/>
                      </a:endParaRPr>
                    </a:p>
                  </a:txBody>
                  <a:tcPr/>
                </a:tc>
                <a:tc>
                  <a:txBody>
                    <a:bodyPr/>
                    <a:lstStyle/>
                    <a:p>
                      <a:r>
                        <a:rPr lang="es-ES" sz="1100" dirty="0">
                          <a:latin typeface="+mn-lt"/>
                        </a:rPr>
                        <a:t>90</a:t>
                      </a:r>
                      <a:endParaRPr lang="es-CO" sz="1100" dirty="0">
                        <a:latin typeface="+mn-lt"/>
                      </a:endParaRPr>
                    </a:p>
                  </a:txBody>
                  <a:tcPr/>
                </a:tc>
                <a:extLst>
                  <a:ext uri="{0D108BD9-81ED-4DB2-BD59-A6C34878D82A}">
                    <a16:rowId xmlns:a16="http://schemas.microsoft.com/office/drawing/2014/main" val="3615811649"/>
                  </a:ext>
                </a:extLst>
              </a:tr>
            </a:tbl>
          </a:graphicData>
        </a:graphic>
      </p:graphicFrame>
      <p:sp>
        <p:nvSpPr>
          <p:cNvPr id="9" name="CuadroTexto 8">
            <a:extLst>
              <a:ext uri="{FF2B5EF4-FFF2-40B4-BE49-F238E27FC236}">
                <a16:creationId xmlns:a16="http://schemas.microsoft.com/office/drawing/2014/main" id="{BDFEF8E4-BC94-6EFF-B884-115A13900A65}"/>
              </a:ext>
            </a:extLst>
          </p:cNvPr>
          <p:cNvSpPr txBox="1"/>
          <p:nvPr/>
        </p:nvSpPr>
        <p:spPr>
          <a:xfrm>
            <a:off x="608780" y="1406476"/>
            <a:ext cx="3802566" cy="369332"/>
          </a:xfrm>
          <a:prstGeom prst="rect">
            <a:avLst/>
          </a:prstGeom>
          <a:noFill/>
        </p:spPr>
        <p:txBody>
          <a:bodyPr wrap="square" rtlCol="0">
            <a:spAutoFit/>
          </a:bodyPr>
          <a:lstStyle/>
          <a:p>
            <a:r>
              <a:rPr lang="es-ES" b="1" dirty="0">
                <a:solidFill>
                  <a:srgbClr val="06A702"/>
                </a:solidFill>
              </a:rPr>
              <a:t>                  Capacitación 2025</a:t>
            </a:r>
            <a:endParaRPr lang="es-CO" b="1" dirty="0">
              <a:solidFill>
                <a:srgbClr val="06A702"/>
              </a:solidFill>
            </a:endParaRPr>
          </a:p>
        </p:txBody>
      </p:sp>
      <p:pic>
        <p:nvPicPr>
          <p:cNvPr id="11" name="Imagen 10">
            <a:extLst>
              <a:ext uri="{FF2B5EF4-FFF2-40B4-BE49-F238E27FC236}">
                <a16:creationId xmlns:a16="http://schemas.microsoft.com/office/drawing/2014/main" id="{F6B21C3C-13A9-D39A-F265-2ED0B83E296A}"/>
              </a:ext>
            </a:extLst>
          </p:cNvPr>
          <p:cNvPicPr>
            <a:picLocks noChangeAspect="1"/>
          </p:cNvPicPr>
          <p:nvPr/>
        </p:nvPicPr>
        <p:blipFill>
          <a:blip r:embed="rId4"/>
          <a:stretch>
            <a:fillRect/>
          </a:stretch>
        </p:blipFill>
        <p:spPr>
          <a:xfrm>
            <a:off x="5611946" y="1965746"/>
            <a:ext cx="1824261" cy="1774598"/>
          </a:xfrm>
          <a:prstGeom prst="rect">
            <a:avLst/>
          </a:prstGeom>
        </p:spPr>
      </p:pic>
      <p:pic>
        <p:nvPicPr>
          <p:cNvPr id="13" name="Imagen 12">
            <a:extLst>
              <a:ext uri="{FF2B5EF4-FFF2-40B4-BE49-F238E27FC236}">
                <a16:creationId xmlns:a16="http://schemas.microsoft.com/office/drawing/2014/main" id="{71DA271E-2583-4592-93EE-C7FFFF919E18}"/>
              </a:ext>
            </a:extLst>
          </p:cNvPr>
          <p:cNvPicPr>
            <a:picLocks noChangeAspect="1"/>
          </p:cNvPicPr>
          <p:nvPr/>
        </p:nvPicPr>
        <p:blipFill>
          <a:blip r:embed="rId5"/>
          <a:stretch>
            <a:fillRect/>
          </a:stretch>
        </p:blipFill>
        <p:spPr>
          <a:xfrm>
            <a:off x="7771218" y="3216755"/>
            <a:ext cx="1824261" cy="1774598"/>
          </a:xfrm>
          <a:prstGeom prst="rect">
            <a:avLst/>
          </a:prstGeom>
        </p:spPr>
      </p:pic>
      <p:pic>
        <p:nvPicPr>
          <p:cNvPr id="15" name="Imagen 14">
            <a:extLst>
              <a:ext uri="{FF2B5EF4-FFF2-40B4-BE49-F238E27FC236}">
                <a16:creationId xmlns:a16="http://schemas.microsoft.com/office/drawing/2014/main" id="{B3C84E2E-1F67-7F74-D03B-19571C354572}"/>
              </a:ext>
            </a:extLst>
          </p:cNvPr>
          <p:cNvPicPr>
            <a:picLocks noChangeAspect="1"/>
          </p:cNvPicPr>
          <p:nvPr/>
        </p:nvPicPr>
        <p:blipFill>
          <a:blip r:embed="rId6"/>
          <a:stretch>
            <a:fillRect/>
          </a:stretch>
        </p:blipFill>
        <p:spPr>
          <a:xfrm>
            <a:off x="9867257" y="1737075"/>
            <a:ext cx="2209994" cy="1479680"/>
          </a:xfrm>
          <a:prstGeom prst="rect">
            <a:avLst/>
          </a:prstGeom>
        </p:spPr>
      </p:pic>
      <p:pic>
        <p:nvPicPr>
          <p:cNvPr id="17" name="Imagen 16">
            <a:extLst>
              <a:ext uri="{FF2B5EF4-FFF2-40B4-BE49-F238E27FC236}">
                <a16:creationId xmlns:a16="http://schemas.microsoft.com/office/drawing/2014/main" id="{C30D54D4-E461-8715-1C09-6A7A6DA5CC31}"/>
              </a:ext>
            </a:extLst>
          </p:cNvPr>
          <p:cNvPicPr>
            <a:picLocks noChangeAspect="1"/>
          </p:cNvPicPr>
          <p:nvPr/>
        </p:nvPicPr>
        <p:blipFill>
          <a:blip r:embed="rId7"/>
          <a:stretch>
            <a:fillRect/>
          </a:stretch>
        </p:blipFill>
        <p:spPr>
          <a:xfrm>
            <a:off x="9959327" y="4991353"/>
            <a:ext cx="2117924" cy="1479679"/>
          </a:xfrm>
          <a:prstGeom prst="rect">
            <a:avLst/>
          </a:prstGeom>
        </p:spPr>
      </p:pic>
      <p:pic>
        <p:nvPicPr>
          <p:cNvPr id="19" name="Imagen 18">
            <a:extLst>
              <a:ext uri="{FF2B5EF4-FFF2-40B4-BE49-F238E27FC236}">
                <a16:creationId xmlns:a16="http://schemas.microsoft.com/office/drawing/2014/main" id="{40B29739-FA6D-89F2-92FA-328290F388F7}"/>
              </a:ext>
            </a:extLst>
          </p:cNvPr>
          <p:cNvPicPr>
            <a:picLocks noChangeAspect="1"/>
          </p:cNvPicPr>
          <p:nvPr/>
        </p:nvPicPr>
        <p:blipFill>
          <a:blip r:embed="rId8"/>
          <a:stretch>
            <a:fillRect/>
          </a:stretch>
        </p:blipFill>
        <p:spPr>
          <a:xfrm>
            <a:off x="5611946" y="4777274"/>
            <a:ext cx="2127507" cy="1693758"/>
          </a:xfrm>
          <a:prstGeom prst="rect">
            <a:avLst/>
          </a:prstGeom>
        </p:spPr>
      </p:pic>
    </p:spTree>
    <p:extLst>
      <p:ext uri="{BB962C8B-B14F-4D97-AF65-F5344CB8AC3E}">
        <p14:creationId xmlns:p14="http://schemas.microsoft.com/office/powerpoint/2010/main" val="2980912591"/>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3">
            <a:extLst>
              <a:ext uri="{FF2B5EF4-FFF2-40B4-BE49-F238E27FC236}">
                <a16:creationId xmlns:a16="http://schemas.microsoft.com/office/drawing/2014/main" id="{4C58BCD9-0458-9DB0-7803-F041104A02F4}"/>
              </a:ext>
            </a:extLst>
          </p:cNvPr>
          <p:cNvSpPr>
            <a:spLocks noGrp="1"/>
          </p:cNvSpPr>
          <p:nvPr/>
        </p:nvSpPr>
        <p:spPr>
          <a:xfrm>
            <a:off x="93657" y="181351"/>
            <a:ext cx="11013255" cy="1204068"/>
          </a:xfrm>
          <a:prstGeom prst="rect">
            <a:avLst/>
          </a:prstGeom>
        </p:spPr>
        <p:txBody>
          <a:bodyPr vert="horz" lIns="121920" tIns="60960" rIns="121920" bIns="60960" rtlCol="0" anchor="ctr" anchorCtr="0">
            <a:noAutofit/>
          </a:bodyPr>
          <a:lstStyle>
            <a:lvl1pPr marL="0" indent="0" algn="l" defTabSz="457200" rtl="0" eaLnBrk="1" latinLnBrk="0" hangingPunct="1">
              <a:lnSpc>
                <a:spcPct val="100000"/>
              </a:lnSpc>
              <a:spcBef>
                <a:spcPct val="20000"/>
              </a:spcBef>
              <a:buFont typeface="Arial"/>
              <a:buNone/>
              <a:defRPr sz="1125" b="0" kern="1200">
                <a:solidFill>
                  <a:schemeClr val="tx1"/>
                </a:solidFill>
                <a:latin typeface="Century Gothic" panose="020B0502020202020204" pitchFamily="34" charset="0"/>
                <a:ea typeface="+mn-ea"/>
                <a:cs typeface="+mn-cs"/>
              </a:defRPr>
            </a:lvl1pPr>
            <a:lvl2pPr marL="342900" indent="0" algn="l" defTabSz="457200" rtl="0" eaLnBrk="1" latinLnBrk="0" hangingPunct="1">
              <a:spcBef>
                <a:spcPct val="20000"/>
              </a:spcBef>
              <a:buFont typeface="Arial"/>
              <a:buNone/>
              <a:defRPr sz="1500" b="1" kern="1200">
                <a:solidFill>
                  <a:schemeClr val="tx1"/>
                </a:solidFill>
                <a:latin typeface="+mn-lt"/>
                <a:ea typeface="+mn-ea"/>
                <a:cs typeface="+mn-cs"/>
              </a:defRPr>
            </a:lvl2pPr>
            <a:lvl3pPr marL="685800" indent="0" algn="l" defTabSz="457200" rtl="0" eaLnBrk="1" latinLnBrk="0" hangingPunct="1">
              <a:spcBef>
                <a:spcPct val="20000"/>
              </a:spcBef>
              <a:buFont typeface="Arial"/>
              <a:buNone/>
              <a:defRPr sz="1350" b="1" kern="1200">
                <a:solidFill>
                  <a:schemeClr val="tx1"/>
                </a:solidFill>
                <a:latin typeface="+mn-lt"/>
                <a:ea typeface="+mn-ea"/>
                <a:cs typeface="+mn-cs"/>
              </a:defRPr>
            </a:lvl3pPr>
            <a:lvl4pPr marL="1028700" indent="0" algn="l" defTabSz="457200" rtl="0" eaLnBrk="1" latinLnBrk="0" hangingPunct="1">
              <a:spcBef>
                <a:spcPct val="20000"/>
              </a:spcBef>
              <a:buFont typeface="Arial"/>
              <a:buNone/>
              <a:defRPr sz="1200" b="1" kern="1200">
                <a:solidFill>
                  <a:schemeClr val="tx1"/>
                </a:solidFill>
                <a:latin typeface="+mn-lt"/>
                <a:ea typeface="+mn-ea"/>
                <a:cs typeface="+mn-cs"/>
              </a:defRPr>
            </a:lvl4pPr>
            <a:lvl5pPr marL="1371600" indent="0" algn="l" defTabSz="457200" rtl="0" eaLnBrk="1" latinLnBrk="0" hangingPunct="1">
              <a:spcBef>
                <a:spcPct val="20000"/>
              </a:spcBef>
              <a:buFont typeface="Arial"/>
              <a:buNone/>
              <a:defRPr sz="1200" b="1" kern="1200">
                <a:solidFill>
                  <a:schemeClr val="tx1"/>
                </a:solidFill>
                <a:latin typeface="+mn-lt"/>
                <a:ea typeface="+mn-ea"/>
                <a:cs typeface="+mn-cs"/>
              </a:defRPr>
            </a:lvl5pPr>
            <a:lvl6pPr marL="1714500" indent="0" algn="l" defTabSz="457200" rtl="0" eaLnBrk="1" latinLnBrk="0" hangingPunct="1">
              <a:spcBef>
                <a:spcPct val="20000"/>
              </a:spcBef>
              <a:buFont typeface="Arial"/>
              <a:buNone/>
              <a:defRPr sz="1200" b="1" kern="1200">
                <a:solidFill>
                  <a:schemeClr val="tx1"/>
                </a:solidFill>
                <a:latin typeface="+mn-lt"/>
                <a:ea typeface="+mn-ea"/>
                <a:cs typeface="+mn-cs"/>
              </a:defRPr>
            </a:lvl6pPr>
            <a:lvl7pPr marL="2057400" indent="0" algn="l" defTabSz="457200" rtl="0" eaLnBrk="1" latinLnBrk="0" hangingPunct="1">
              <a:spcBef>
                <a:spcPct val="20000"/>
              </a:spcBef>
              <a:buFont typeface="Arial"/>
              <a:buNone/>
              <a:defRPr sz="1200" b="1" kern="1200">
                <a:solidFill>
                  <a:schemeClr val="tx1"/>
                </a:solidFill>
                <a:latin typeface="+mn-lt"/>
                <a:ea typeface="+mn-ea"/>
                <a:cs typeface="+mn-cs"/>
              </a:defRPr>
            </a:lvl7pPr>
            <a:lvl8pPr marL="2400300" indent="0" algn="l" defTabSz="457200" rtl="0" eaLnBrk="1" latinLnBrk="0" hangingPunct="1">
              <a:spcBef>
                <a:spcPct val="20000"/>
              </a:spcBef>
              <a:buFont typeface="Arial"/>
              <a:buNone/>
              <a:defRPr sz="1200" b="1" kern="1200">
                <a:solidFill>
                  <a:schemeClr val="tx1"/>
                </a:solidFill>
                <a:latin typeface="+mn-lt"/>
                <a:ea typeface="+mn-ea"/>
                <a:cs typeface="+mn-cs"/>
              </a:defRPr>
            </a:lvl8pPr>
            <a:lvl9pPr marL="2743200" indent="0" algn="l" defTabSz="457200" rtl="0" eaLnBrk="1" latinLnBrk="0" hangingPunct="1">
              <a:spcBef>
                <a:spcPct val="20000"/>
              </a:spcBef>
              <a:buFont typeface="Arial"/>
              <a:buNone/>
              <a:defRPr sz="1200" b="1" kern="1200">
                <a:solidFill>
                  <a:schemeClr val="tx1"/>
                </a:solidFill>
                <a:latin typeface="+mn-lt"/>
                <a:ea typeface="+mn-ea"/>
                <a:cs typeface="+mn-cs"/>
              </a:defRPr>
            </a:lvl9pPr>
          </a:lstStyle>
          <a:p>
            <a:r>
              <a:rPr lang="es-CO" sz="3200" b="1" noProof="0" dirty="0">
                <a:solidFill>
                  <a:srgbClr val="00324D"/>
                </a:solidFill>
                <a:latin typeface="Work Sans" pitchFamily="2" charset="0"/>
                <a:cs typeface="Calibri"/>
              </a:rPr>
              <a:t>Condición de los ambientes de trabajo </a:t>
            </a:r>
          </a:p>
          <a:p>
            <a:r>
              <a:rPr lang="es-CO" sz="3200" b="1" noProof="0" dirty="0">
                <a:solidFill>
                  <a:srgbClr val="38AA00"/>
                </a:solidFill>
                <a:latin typeface="Work Sans" pitchFamily="2" charset="0"/>
                <a:cs typeface="Calibri"/>
              </a:rPr>
              <a:t>                      </a:t>
            </a:r>
            <a:endParaRPr lang="es-CO" sz="3200" noProof="0" dirty="0">
              <a:solidFill>
                <a:srgbClr val="38AA00"/>
              </a:solidFill>
              <a:latin typeface="Work Sans" pitchFamily="2" charset="0"/>
              <a:cs typeface="Calibri"/>
            </a:endParaRPr>
          </a:p>
        </p:txBody>
      </p:sp>
      <p:pic>
        <p:nvPicPr>
          <p:cNvPr id="3" name="Gráfico 2">
            <a:extLst>
              <a:ext uri="{FF2B5EF4-FFF2-40B4-BE49-F238E27FC236}">
                <a16:creationId xmlns:a16="http://schemas.microsoft.com/office/drawing/2014/main" id="{A094361C-A6F2-D87D-6CC3-4DE110F5BFF0}"/>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p:blipFill>
        <p:spPr>
          <a:xfrm flipV="1">
            <a:off x="-272756" y="894583"/>
            <a:ext cx="3065317" cy="45719"/>
          </a:xfrm>
          <a:prstGeom prst="rect">
            <a:avLst/>
          </a:prstGeom>
        </p:spPr>
      </p:pic>
      <p:sp>
        <p:nvSpPr>
          <p:cNvPr id="4" name="CuadroTexto 3">
            <a:extLst>
              <a:ext uri="{FF2B5EF4-FFF2-40B4-BE49-F238E27FC236}">
                <a16:creationId xmlns:a16="http://schemas.microsoft.com/office/drawing/2014/main" id="{5BA2D51E-C4F7-3350-F95F-B57888E163FA}"/>
              </a:ext>
            </a:extLst>
          </p:cNvPr>
          <p:cNvSpPr txBox="1"/>
          <p:nvPr/>
        </p:nvSpPr>
        <p:spPr>
          <a:xfrm>
            <a:off x="93657" y="2696376"/>
            <a:ext cx="4720680" cy="1554272"/>
          </a:xfrm>
          <a:prstGeom prst="rect">
            <a:avLst/>
          </a:prstGeom>
          <a:noFill/>
        </p:spPr>
        <p:txBody>
          <a:bodyPr wrap="square">
            <a:spAutoFit/>
          </a:bodyPr>
          <a:lstStyle/>
          <a:p>
            <a:r>
              <a:rPr lang="es-CO" sz="1400" dirty="0">
                <a:latin typeface="Aptos Narrow" panose="020B0004020202020204" pitchFamily="34" charset="0"/>
              </a:rPr>
              <a:t>A funcionarios y Contratistas del Centro de Formación Minero Ambiental se les realizaron exámenes ocupacionales con el objetivo de garantizar su bienestar físico y mental, identificar riesgos relacionados con sus actividades laborales y cumplir con las normativas legales vigentes en materia de Seguridad y Salud en el Trabajo ( SST).</a:t>
            </a:r>
          </a:p>
          <a:p>
            <a:endParaRPr lang="es-CO" sz="1100" b="1" i="0" noProof="0" dirty="0">
              <a:solidFill>
                <a:srgbClr val="FF0000"/>
              </a:solidFill>
              <a:effectLst/>
            </a:endParaRPr>
          </a:p>
        </p:txBody>
      </p:sp>
      <p:sp>
        <p:nvSpPr>
          <p:cNvPr id="5" name="Rectángulo 4">
            <a:extLst>
              <a:ext uri="{FF2B5EF4-FFF2-40B4-BE49-F238E27FC236}">
                <a16:creationId xmlns:a16="http://schemas.microsoft.com/office/drawing/2014/main" id="{11AEAD8D-23C3-9651-070E-74E1F27D44E4}"/>
              </a:ext>
            </a:extLst>
          </p:cNvPr>
          <p:cNvSpPr/>
          <p:nvPr/>
        </p:nvSpPr>
        <p:spPr>
          <a:xfrm>
            <a:off x="0" y="6823489"/>
            <a:ext cx="12192000" cy="49358"/>
          </a:xfrm>
          <a:prstGeom prst="rect">
            <a:avLst/>
          </a:prstGeom>
          <a:solidFill>
            <a:srgbClr val="38A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noProof="0">
              <a:latin typeface="Work Sans "/>
            </a:endParaRPr>
          </a:p>
        </p:txBody>
      </p:sp>
      <p:pic>
        <p:nvPicPr>
          <p:cNvPr id="7" name="Imagen 6">
            <a:extLst>
              <a:ext uri="{FF2B5EF4-FFF2-40B4-BE49-F238E27FC236}">
                <a16:creationId xmlns:a16="http://schemas.microsoft.com/office/drawing/2014/main" id="{4742759E-5C40-F6B4-2B72-E31E15E3E59F}"/>
              </a:ext>
            </a:extLst>
          </p:cNvPr>
          <p:cNvPicPr>
            <a:picLocks noChangeAspect="1"/>
          </p:cNvPicPr>
          <p:nvPr/>
        </p:nvPicPr>
        <p:blipFill rotWithShape="1">
          <a:blip r:embed="rId3"/>
          <a:srcRect r="65688"/>
          <a:stretch/>
        </p:blipFill>
        <p:spPr>
          <a:xfrm>
            <a:off x="5955765" y="1724241"/>
            <a:ext cx="1429948" cy="926100"/>
          </a:xfrm>
          <a:prstGeom prst="rect">
            <a:avLst/>
          </a:prstGeom>
        </p:spPr>
      </p:pic>
      <p:sp>
        <p:nvSpPr>
          <p:cNvPr id="8" name="CuadroTexto 7">
            <a:extLst>
              <a:ext uri="{FF2B5EF4-FFF2-40B4-BE49-F238E27FC236}">
                <a16:creationId xmlns:a16="http://schemas.microsoft.com/office/drawing/2014/main" id="{892FF996-BF4E-8429-9188-64DD03A4C616}"/>
              </a:ext>
            </a:extLst>
          </p:cNvPr>
          <p:cNvSpPr txBox="1"/>
          <p:nvPr/>
        </p:nvSpPr>
        <p:spPr>
          <a:xfrm>
            <a:off x="591015" y="2200187"/>
            <a:ext cx="2966224" cy="307777"/>
          </a:xfrm>
          <a:prstGeom prst="rect">
            <a:avLst/>
          </a:prstGeom>
          <a:noFill/>
        </p:spPr>
        <p:txBody>
          <a:bodyPr wrap="square" rtlCol="0">
            <a:spAutoFit/>
          </a:bodyPr>
          <a:lstStyle/>
          <a:p>
            <a:r>
              <a:rPr lang="es-ES" sz="1400" b="1" dirty="0">
                <a:solidFill>
                  <a:srgbClr val="06A702"/>
                </a:solidFill>
              </a:rPr>
              <a:t>Exámenes Médicos Ocupacionales</a:t>
            </a:r>
            <a:endParaRPr lang="es-CO" sz="1400" b="1" dirty="0">
              <a:solidFill>
                <a:srgbClr val="06A702"/>
              </a:solidFill>
            </a:endParaRPr>
          </a:p>
        </p:txBody>
      </p:sp>
      <p:sp>
        <p:nvSpPr>
          <p:cNvPr id="9" name="CuadroTexto 8">
            <a:extLst>
              <a:ext uri="{FF2B5EF4-FFF2-40B4-BE49-F238E27FC236}">
                <a16:creationId xmlns:a16="http://schemas.microsoft.com/office/drawing/2014/main" id="{BE044BAB-3FCD-ABB5-E12C-189FA58D2053}"/>
              </a:ext>
            </a:extLst>
          </p:cNvPr>
          <p:cNvSpPr txBox="1"/>
          <p:nvPr/>
        </p:nvSpPr>
        <p:spPr>
          <a:xfrm>
            <a:off x="9138395" y="1632935"/>
            <a:ext cx="1968517" cy="307777"/>
          </a:xfrm>
          <a:prstGeom prst="rect">
            <a:avLst/>
          </a:prstGeom>
          <a:noFill/>
        </p:spPr>
        <p:txBody>
          <a:bodyPr wrap="square" rtlCol="0">
            <a:spAutoFit/>
          </a:bodyPr>
          <a:lstStyle/>
          <a:p>
            <a:r>
              <a:rPr lang="es-ES" sz="1400" b="1" dirty="0">
                <a:solidFill>
                  <a:srgbClr val="06A702"/>
                </a:solidFill>
              </a:rPr>
              <a:t>Mediciones Higiénicas</a:t>
            </a:r>
            <a:endParaRPr lang="es-CO" sz="1400" b="1" dirty="0">
              <a:solidFill>
                <a:srgbClr val="06A702"/>
              </a:solidFill>
            </a:endParaRPr>
          </a:p>
        </p:txBody>
      </p:sp>
      <p:sp>
        <p:nvSpPr>
          <p:cNvPr id="10" name="CuadroTexto 9">
            <a:extLst>
              <a:ext uri="{FF2B5EF4-FFF2-40B4-BE49-F238E27FC236}">
                <a16:creationId xmlns:a16="http://schemas.microsoft.com/office/drawing/2014/main" id="{B7C81F2E-2C1A-D9AB-2725-B105B6A13BA6}"/>
              </a:ext>
            </a:extLst>
          </p:cNvPr>
          <p:cNvSpPr txBox="1"/>
          <p:nvPr/>
        </p:nvSpPr>
        <p:spPr>
          <a:xfrm>
            <a:off x="9128909" y="1863416"/>
            <a:ext cx="2347984" cy="2477601"/>
          </a:xfrm>
          <a:prstGeom prst="rect">
            <a:avLst/>
          </a:prstGeom>
          <a:noFill/>
        </p:spPr>
        <p:txBody>
          <a:bodyPr wrap="square" rtlCol="0">
            <a:spAutoFit/>
          </a:bodyPr>
          <a:lstStyle/>
          <a:p>
            <a:r>
              <a:rPr lang="es-CO" sz="1200" dirty="0">
                <a:latin typeface="Aptos Narrow" panose="020B0004020202020204" pitchFamily="34" charset="0"/>
              </a:rPr>
              <a:t>En el Centro de Formación Minero Ambiental se realizaron las mediciones de iluminación cumpliendo con las indicaciones del Reglamento Técnico de Iluminación y Alumbrado Público – RETILAP – expedido por el Ministerio de Minas y Energía y la NTC GTC 8 de 1994 y Resolución 180540 de marzo 30 de 2010, Gases y Vapores, Disconfort Térmico, Ruido</a:t>
            </a:r>
          </a:p>
          <a:p>
            <a:endParaRPr lang="es-CO" sz="1100" dirty="0"/>
          </a:p>
        </p:txBody>
      </p:sp>
      <p:pic>
        <p:nvPicPr>
          <p:cNvPr id="12" name="Imagen 11">
            <a:extLst>
              <a:ext uri="{FF2B5EF4-FFF2-40B4-BE49-F238E27FC236}">
                <a16:creationId xmlns:a16="http://schemas.microsoft.com/office/drawing/2014/main" id="{121D9BC7-F1AD-525E-FC1A-6711D403E6D5}"/>
              </a:ext>
            </a:extLst>
          </p:cNvPr>
          <p:cNvPicPr>
            <a:picLocks noChangeAspect="1"/>
          </p:cNvPicPr>
          <p:nvPr/>
        </p:nvPicPr>
        <p:blipFill>
          <a:blip r:embed="rId4"/>
          <a:stretch>
            <a:fillRect/>
          </a:stretch>
        </p:blipFill>
        <p:spPr>
          <a:xfrm>
            <a:off x="9027399" y="4271414"/>
            <a:ext cx="2551003" cy="1548738"/>
          </a:xfrm>
          <a:prstGeom prst="rect">
            <a:avLst/>
          </a:prstGeom>
        </p:spPr>
      </p:pic>
      <p:pic>
        <p:nvPicPr>
          <p:cNvPr id="14" name="Imagen 13">
            <a:extLst>
              <a:ext uri="{FF2B5EF4-FFF2-40B4-BE49-F238E27FC236}">
                <a16:creationId xmlns:a16="http://schemas.microsoft.com/office/drawing/2014/main" id="{CDB121C8-6214-CBE4-5EC0-1D65F6F61D2C}"/>
              </a:ext>
            </a:extLst>
          </p:cNvPr>
          <p:cNvPicPr>
            <a:picLocks noChangeAspect="1"/>
          </p:cNvPicPr>
          <p:nvPr/>
        </p:nvPicPr>
        <p:blipFill>
          <a:blip r:embed="rId5"/>
          <a:stretch>
            <a:fillRect/>
          </a:stretch>
        </p:blipFill>
        <p:spPr>
          <a:xfrm>
            <a:off x="304988" y="4060429"/>
            <a:ext cx="2978459" cy="1776689"/>
          </a:xfrm>
          <a:prstGeom prst="rect">
            <a:avLst/>
          </a:prstGeom>
        </p:spPr>
      </p:pic>
      <p:pic>
        <p:nvPicPr>
          <p:cNvPr id="16" name="Imagen 15">
            <a:extLst>
              <a:ext uri="{FF2B5EF4-FFF2-40B4-BE49-F238E27FC236}">
                <a16:creationId xmlns:a16="http://schemas.microsoft.com/office/drawing/2014/main" id="{F5189C3D-AC54-DC36-BB26-B6CECA30BE07}"/>
              </a:ext>
            </a:extLst>
          </p:cNvPr>
          <p:cNvPicPr>
            <a:picLocks noChangeAspect="1"/>
          </p:cNvPicPr>
          <p:nvPr/>
        </p:nvPicPr>
        <p:blipFill>
          <a:blip r:embed="rId6"/>
          <a:stretch>
            <a:fillRect/>
          </a:stretch>
        </p:blipFill>
        <p:spPr>
          <a:xfrm>
            <a:off x="3454519" y="4141939"/>
            <a:ext cx="2257561" cy="1877731"/>
          </a:xfrm>
          <a:prstGeom prst="rect">
            <a:avLst/>
          </a:prstGeom>
        </p:spPr>
      </p:pic>
    </p:spTree>
    <p:extLst>
      <p:ext uri="{BB962C8B-B14F-4D97-AF65-F5344CB8AC3E}">
        <p14:creationId xmlns:p14="http://schemas.microsoft.com/office/powerpoint/2010/main" val="3912047516"/>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3">
            <a:extLst>
              <a:ext uri="{FF2B5EF4-FFF2-40B4-BE49-F238E27FC236}">
                <a16:creationId xmlns:a16="http://schemas.microsoft.com/office/drawing/2014/main" id="{4C58BCD9-0458-9DB0-7803-F041104A02F4}"/>
              </a:ext>
            </a:extLst>
          </p:cNvPr>
          <p:cNvSpPr>
            <a:spLocks noGrp="1"/>
          </p:cNvSpPr>
          <p:nvPr/>
        </p:nvSpPr>
        <p:spPr>
          <a:xfrm>
            <a:off x="118019" y="-34601"/>
            <a:ext cx="11013255" cy="1204068"/>
          </a:xfrm>
          <a:prstGeom prst="rect">
            <a:avLst/>
          </a:prstGeom>
        </p:spPr>
        <p:txBody>
          <a:bodyPr vert="horz" lIns="121920" tIns="60960" rIns="121920" bIns="60960" rtlCol="0" anchor="ctr" anchorCtr="0">
            <a:noAutofit/>
          </a:bodyPr>
          <a:lstStyle>
            <a:lvl1pPr marL="0" indent="0" algn="l" defTabSz="457200" rtl="0" eaLnBrk="1" latinLnBrk="0" hangingPunct="1">
              <a:lnSpc>
                <a:spcPct val="100000"/>
              </a:lnSpc>
              <a:spcBef>
                <a:spcPct val="20000"/>
              </a:spcBef>
              <a:buFont typeface="Arial"/>
              <a:buNone/>
              <a:defRPr sz="1125" b="0" kern="1200">
                <a:solidFill>
                  <a:schemeClr val="tx1"/>
                </a:solidFill>
                <a:latin typeface="Century Gothic" panose="020B0502020202020204" pitchFamily="34" charset="0"/>
                <a:ea typeface="+mn-ea"/>
                <a:cs typeface="+mn-cs"/>
              </a:defRPr>
            </a:lvl1pPr>
            <a:lvl2pPr marL="342900" indent="0" algn="l" defTabSz="457200" rtl="0" eaLnBrk="1" latinLnBrk="0" hangingPunct="1">
              <a:spcBef>
                <a:spcPct val="20000"/>
              </a:spcBef>
              <a:buFont typeface="Arial"/>
              <a:buNone/>
              <a:defRPr sz="1500" b="1" kern="1200">
                <a:solidFill>
                  <a:schemeClr val="tx1"/>
                </a:solidFill>
                <a:latin typeface="+mn-lt"/>
                <a:ea typeface="+mn-ea"/>
                <a:cs typeface="+mn-cs"/>
              </a:defRPr>
            </a:lvl2pPr>
            <a:lvl3pPr marL="685800" indent="0" algn="l" defTabSz="457200" rtl="0" eaLnBrk="1" latinLnBrk="0" hangingPunct="1">
              <a:spcBef>
                <a:spcPct val="20000"/>
              </a:spcBef>
              <a:buFont typeface="Arial"/>
              <a:buNone/>
              <a:defRPr sz="1350" b="1" kern="1200">
                <a:solidFill>
                  <a:schemeClr val="tx1"/>
                </a:solidFill>
                <a:latin typeface="+mn-lt"/>
                <a:ea typeface="+mn-ea"/>
                <a:cs typeface="+mn-cs"/>
              </a:defRPr>
            </a:lvl3pPr>
            <a:lvl4pPr marL="1028700" indent="0" algn="l" defTabSz="457200" rtl="0" eaLnBrk="1" latinLnBrk="0" hangingPunct="1">
              <a:spcBef>
                <a:spcPct val="20000"/>
              </a:spcBef>
              <a:buFont typeface="Arial"/>
              <a:buNone/>
              <a:defRPr sz="1200" b="1" kern="1200">
                <a:solidFill>
                  <a:schemeClr val="tx1"/>
                </a:solidFill>
                <a:latin typeface="+mn-lt"/>
                <a:ea typeface="+mn-ea"/>
                <a:cs typeface="+mn-cs"/>
              </a:defRPr>
            </a:lvl4pPr>
            <a:lvl5pPr marL="1371600" indent="0" algn="l" defTabSz="457200" rtl="0" eaLnBrk="1" latinLnBrk="0" hangingPunct="1">
              <a:spcBef>
                <a:spcPct val="20000"/>
              </a:spcBef>
              <a:buFont typeface="Arial"/>
              <a:buNone/>
              <a:defRPr sz="1200" b="1" kern="1200">
                <a:solidFill>
                  <a:schemeClr val="tx1"/>
                </a:solidFill>
                <a:latin typeface="+mn-lt"/>
                <a:ea typeface="+mn-ea"/>
                <a:cs typeface="+mn-cs"/>
              </a:defRPr>
            </a:lvl5pPr>
            <a:lvl6pPr marL="1714500" indent="0" algn="l" defTabSz="457200" rtl="0" eaLnBrk="1" latinLnBrk="0" hangingPunct="1">
              <a:spcBef>
                <a:spcPct val="20000"/>
              </a:spcBef>
              <a:buFont typeface="Arial"/>
              <a:buNone/>
              <a:defRPr sz="1200" b="1" kern="1200">
                <a:solidFill>
                  <a:schemeClr val="tx1"/>
                </a:solidFill>
                <a:latin typeface="+mn-lt"/>
                <a:ea typeface="+mn-ea"/>
                <a:cs typeface="+mn-cs"/>
              </a:defRPr>
            </a:lvl6pPr>
            <a:lvl7pPr marL="2057400" indent="0" algn="l" defTabSz="457200" rtl="0" eaLnBrk="1" latinLnBrk="0" hangingPunct="1">
              <a:spcBef>
                <a:spcPct val="20000"/>
              </a:spcBef>
              <a:buFont typeface="Arial"/>
              <a:buNone/>
              <a:defRPr sz="1200" b="1" kern="1200">
                <a:solidFill>
                  <a:schemeClr val="tx1"/>
                </a:solidFill>
                <a:latin typeface="+mn-lt"/>
                <a:ea typeface="+mn-ea"/>
                <a:cs typeface="+mn-cs"/>
              </a:defRPr>
            </a:lvl7pPr>
            <a:lvl8pPr marL="2400300" indent="0" algn="l" defTabSz="457200" rtl="0" eaLnBrk="1" latinLnBrk="0" hangingPunct="1">
              <a:spcBef>
                <a:spcPct val="20000"/>
              </a:spcBef>
              <a:buFont typeface="Arial"/>
              <a:buNone/>
              <a:defRPr sz="1200" b="1" kern="1200">
                <a:solidFill>
                  <a:schemeClr val="tx1"/>
                </a:solidFill>
                <a:latin typeface="+mn-lt"/>
                <a:ea typeface="+mn-ea"/>
                <a:cs typeface="+mn-cs"/>
              </a:defRPr>
            </a:lvl8pPr>
            <a:lvl9pPr marL="2743200" indent="0" algn="l" defTabSz="457200" rtl="0" eaLnBrk="1" latinLnBrk="0" hangingPunct="1">
              <a:spcBef>
                <a:spcPct val="20000"/>
              </a:spcBef>
              <a:buFont typeface="Arial"/>
              <a:buNone/>
              <a:defRPr sz="1200" b="1" kern="1200">
                <a:solidFill>
                  <a:schemeClr val="tx1"/>
                </a:solidFill>
                <a:latin typeface="+mn-lt"/>
                <a:ea typeface="+mn-ea"/>
                <a:cs typeface="+mn-cs"/>
              </a:defRPr>
            </a:lvl9pPr>
          </a:lstStyle>
          <a:p>
            <a:r>
              <a:rPr lang="es-CO" sz="3200" b="1" noProof="0" dirty="0">
                <a:solidFill>
                  <a:srgbClr val="00324D"/>
                </a:solidFill>
                <a:latin typeface="Work Sans" pitchFamily="2" charset="0"/>
                <a:cs typeface="Calibri"/>
              </a:rPr>
              <a:t>Incidentes y Accidentes de trabajo </a:t>
            </a:r>
          </a:p>
          <a:p>
            <a:r>
              <a:rPr lang="es-CO" sz="1800" b="1" noProof="0" dirty="0">
                <a:solidFill>
                  <a:srgbClr val="38AA00"/>
                </a:solidFill>
                <a:latin typeface="Work Sans" pitchFamily="2" charset="0"/>
                <a:cs typeface="Calibri"/>
              </a:rPr>
              <a:t>                                           </a:t>
            </a:r>
            <a:endParaRPr lang="es-CO" sz="1800" noProof="0" dirty="0">
              <a:solidFill>
                <a:srgbClr val="38AA00"/>
              </a:solidFill>
              <a:latin typeface="Work Sans" pitchFamily="2" charset="0"/>
              <a:cs typeface="Calibri"/>
            </a:endParaRPr>
          </a:p>
        </p:txBody>
      </p:sp>
      <p:pic>
        <p:nvPicPr>
          <p:cNvPr id="3" name="Gráfico 2">
            <a:extLst>
              <a:ext uri="{FF2B5EF4-FFF2-40B4-BE49-F238E27FC236}">
                <a16:creationId xmlns:a16="http://schemas.microsoft.com/office/drawing/2014/main" id="{A094361C-A6F2-D87D-6CC3-4DE110F5BFF0}"/>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p:blipFill>
        <p:spPr>
          <a:xfrm flipV="1">
            <a:off x="-272756" y="874263"/>
            <a:ext cx="3065317" cy="45719"/>
          </a:xfrm>
          <a:prstGeom prst="rect">
            <a:avLst/>
          </a:prstGeom>
        </p:spPr>
      </p:pic>
      <p:sp>
        <p:nvSpPr>
          <p:cNvPr id="5" name="CuadroTexto 4">
            <a:extLst>
              <a:ext uri="{FF2B5EF4-FFF2-40B4-BE49-F238E27FC236}">
                <a16:creationId xmlns:a16="http://schemas.microsoft.com/office/drawing/2014/main" id="{BC0FFE16-74D0-68FC-F983-F32AF01C729C}"/>
              </a:ext>
            </a:extLst>
          </p:cNvPr>
          <p:cNvSpPr txBox="1"/>
          <p:nvPr/>
        </p:nvSpPr>
        <p:spPr>
          <a:xfrm>
            <a:off x="101430" y="1510702"/>
            <a:ext cx="5775263" cy="338554"/>
          </a:xfrm>
          <a:prstGeom prst="rect">
            <a:avLst/>
          </a:prstGeom>
          <a:noFill/>
        </p:spPr>
        <p:txBody>
          <a:bodyPr wrap="square">
            <a:spAutoFit/>
          </a:bodyPr>
          <a:lstStyle/>
          <a:p>
            <a:r>
              <a:rPr lang="es-ES" sz="1600" b="1" i="0" noProof="0" dirty="0">
                <a:solidFill>
                  <a:srgbClr val="06A702"/>
                </a:solidFill>
                <a:effectLst/>
              </a:rPr>
              <a:t>Indicadores Gestión de Accidentalidad</a:t>
            </a:r>
            <a:endParaRPr lang="es-CO" sz="1600" b="1" i="0" noProof="0" dirty="0">
              <a:solidFill>
                <a:srgbClr val="06A702"/>
              </a:solidFill>
              <a:effectLst/>
            </a:endParaRPr>
          </a:p>
        </p:txBody>
      </p:sp>
      <p:sp>
        <p:nvSpPr>
          <p:cNvPr id="4" name="Rectángulo 3">
            <a:extLst>
              <a:ext uri="{FF2B5EF4-FFF2-40B4-BE49-F238E27FC236}">
                <a16:creationId xmlns:a16="http://schemas.microsoft.com/office/drawing/2014/main" id="{32598769-793F-D9EE-405B-BCFC4E23A065}"/>
              </a:ext>
            </a:extLst>
          </p:cNvPr>
          <p:cNvSpPr/>
          <p:nvPr/>
        </p:nvSpPr>
        <p:spPr>
          <a:xfrm>
            <a:off x="0" y="6823489"/>
            <a:ext cx="12192000" cy="49358"/>
          </a:xfrm>
          <a:prstGeom prst="rect">
            <a:avLst/>
          </a:prstGeom>
          <a:solidFill>
            <a:srgbClr val="38A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noProof="0">
              <a:latin typeface="Work Sans "/>
            </a:endParaRPr>
          </a:p>
        </p:txBody>
      </p:sp>
      <p:pic>
        <p:nvPicPr>
          <p:cNvPr id="7" name="Imagen 6">
            <a:extLst>
              <a:ext uri="{FF2B5EF4-FFF2-40B4-BE49-F238E27FC236}">
                <a16:creationId xmlns:a16="http://schemas.microsoft.com/office/drawing/2014/main" id="{938C8451-2820-24EA-957D-93C6FAF03C99}"/>
              </a:ext>
            </a:extLst>
          </p:cNvPr>
          <p:cNvPicPr>
            <a:picLocks noChangeAspect="1"/>
          </p:cNvPicPr>
          <p:nvPr/>
        </p:nvPicPr>
        <p:blipFill rotWithShape="1">
          <a:blip r:embed="rId3"/>
          <a:srcRect r="65688"/>
          <a:stretch/>
        </p:blipFill>
        <p:spPr>
          <a:xfrm>
            <a:off x="5580283" y="2119001"/>
            <a:ext cx="1429948" cy="1168490"/>
          </a:xfrm>
          <a:prstGeom prst="rect">
            <a:avLst/>
          </a:prstGeom>
        </p:spPr>
      </p:pic>
      <p:sp>
        <p:nvSpPr>
          <p:cNvPr id="8" name="CuadroTexto 7">
            <a:extLst>
              <a:ext uri="{FF2B5EF4-FFF2-40B4-BE49-F238E27FC236}">
                <a16:creationId xmlns:a16="http://schemas.microsoft.com/office/drawing/2014/main" id="{449EE7D6-2C81-1D0B-1C90-5C003A2EB9BC}"/>
              </a:ext>
            </a:extLst>
          </p:cNvPr>
          <p:cNvSpPr txBox="1"/>
          <p:nvPr/>
        </p:nvSpPr>
        <p:spPr>
          <a:xfrm>
            <a:off x="101430" y="1849256"/>
            <a:ext cx="4485467" cy="1169551"/>
          </a:xfrm>
          <a:prstGeom prst="rect">
            <a:avLst/>
          </a:prstGeom>
          <a:noFill/>
        </p:spPr>
        <p:txBody>
          <a:bodyPr wrap="square" rtlCol="0">
            <a:spAutoFit/>
          </a:bodyPr>
          <a:lstStyle/>
          <a:p>
            <a:r>
              <a:rPr lang="es-ES" sz="1400" dirty="0">
                <a:latin typeface="Aptos Narrow" panose="020B0004020202020204" pitchFamily="34" charset="0"/>
              </a:rPr>
              <a:t>Durante el año 2025 el Centro de Formación Minero Ambiental, se registraron tres accidentes de trabajo clasificados como leves, estos accidentes generaron 8 días de incapacidad. Las investigaciones se encuentran en plataforma compromiso. </a:t>
            </a:r>
            <a:endParaRPr lang="es-CO" sz="1400" dirty="0">
              <a:latin typeface="Aptos Narrow" panose="020B0004020202020204" pitchFamily="34" charset="0"/>
            </a:endParaRPr>
          </a:p>
        </p:txBody>
      </p:sp>
      <p:pic>
        <p:nvPicPr>
          <p:cNvPr id="11" name="Imagen 10">
            <a:extLst>
              <a:ext uri="{FF2B5EF4-FFF2-40B4-BE49-F238E27FC236}">
                <a16:creationId xmlns:a16="http://schemas.microsoft.com/office/drawing/2014/main" id="{4B9F605F-B8B9-A791-4F5C-C0163C88B92F}"/>
              </a:ext>
            </a:extLst>
          </p:cNvPr>
          <p:cNvPicPr>
            <a:picLocks noChangeAspect="1"/>
          </p:cNvPicPr>
          <p:nvPr/>
        </p:nvPicPr>
        <p:blipFill>
          <a:blip r:embed="rId4"/>
          <a:stretch>
            <a:fillRect/>
          </a:stretch>
        </p:blipFill>
        <p:spPr>
          <a:xfrm>
            <a:off x="256226" y="3140471"/>
            <a:ext cx="1933805" cy="1139153"/>
          </a:xfrm>
          <a:prstGeom prst="rect">
            <a:avLst/>
          </a:prstGeom>
        </p:spPr>
      </p:pic>
      <p:pic>
        <p:nvPicPr>
          <p:cNvPr id="13" name="Imagen 12">
            <a:extLst>
              <a:ext uri="{FF2B5EF4-FFF2-40B4-BE49-F238E27FC236}">
                <a16:creationId xmlns:a16="http://schemas.microsoft.com/office/drawing/2014/main" id="{4BC63275-3A81-1DC5-D556-6DCDBF815463}"/>
              </a:ext>
            </a:extLst>
          </p:cNvPr>
          <p:cNvPicPr>
            <a:picLocks noChangeAspect="1"/>
          </p:cNvPicPr>
          <p:nvPr/>
        </p:nvPicPr>
        <p:blipFill>
          <a:blip r:embed="rId5"/>
          <a:stretch>
            <a:fillRect/>
          </a:stretch>
        </p:blipFill>
        <p:spPr>
          <a:xfrm>
            <a:off x="2792561" y="3026153"/>
            <a:ext cx="1429949" cy="776347"/>
          </a:xfrm>
          <a:prstGeom prst="rect">
            <a:avLst/>
          </a:prstGeom>
        </p:spPr>
      </p:pic>
      <p:pic>
        <p:nvPicPr>
          <p:cNvPr id="15" name="Imagen 14">
            <a:extLst>
              <a:ext uri="{FF2B5EF4-FFF2-40B4-BE49-F238E27FC236}">
                <a16:creationId xmlns:a16="http://schemas.microsoft.com/office/drawing/2014/main" id="{D9D446B2-1553-4774-C6B5-F3B816E247E7}"/>
              </a:ext>
            </a:extLst>
          </p:cNvPr>
          <p:cNvPicPr>
            <a:picLocks noChangeAspect="1"/>
          </p:cNvPicPr>
          <p:nvPr/>
        </p:nvPicPr>
        <p:blipFill>
          <a:blip r:embed="rId6"/>
          <a:stretch>
            <a:fillRect/>
          </a:stretch>
        </p:blipFill>
        <p:spPr>
          <a:xfrm>
            <a:off x="2792561" y="3882182"/>
            <a:ext cx="1429948" cy="966181"/>
          </a:xfrm>
          <a:prstGeom prst="rect">
            <a:avLst/>
          </a:prstGeom>
        </p:spPr>
      </p:pic>
      <p:pic>
        <p:nvPicPr>
          <p:cNvPr id="17" name="Imagen 16">
            <a:extLst>
              <a:ext uri="{FF2B5EF4-FFF2-40B4-BE49-F238E27FC236}">
                <a16:creationId xmlns:a16="http://schemas.microsoft.com/office/drawing/2014/main" id="{091CCA49-27DB-479B-D5A3-6D4C117B9CD2}"/>
              </a:ext>
            </a:extLst>
          </p:cNvPr>
          <p:cNvPicPr>
            <a:picLocks noChangeAspect="1"/>
          </p:cNvPicPr>
          <p:nvPr/>
        </p:nvPicPr>
        <p:blipFill>
          <a:blip r:embed="rId7"/>
          <a:stretch>
            <a:fillRect/>
          </a:stretch>
        </p:blipFill>
        <p:spPr>
          <a:xfrm>
            <a:off x="2884034" y="5350327"/>
            <a:ext cx="1429950" cy="781920"/>
          </a:xfrm>
          <a:prstGeom prst="rect">
            <a:avLst/>
          </a:prstGeom>
        </p:spPr>
      </p:pic>
      <p:pic>
        <p:nvPicPr>
          <p:cNvPr id="19" name="Imagen 18">
            <a:extLst>
              <a:ext uri="{FF2B5EF4-FFF2-40B4-BE49-F238E27FC236}">
                <a16:creationId xmlns:a16="http://schemas.microsoft.com/office/drawing/2014/main" id="{42BC82E8-432B-EC46-53D0-5E83CAD010FB}"/>
              </a:ext>
            </a:extLst>
          </p:cNvPr>
          <p:cNvPicPr>
            <a:picLocks noChangeAspect="1"/>
          </p:cNvPicPr>
          <p:nvPr/>
        </p:nvPicPr>
        <p:blipFill>
          <a:blip r:embed="rId8"/>
          <a:stretch>
            <a:fillRect/>
          </a:stretch>
        </p:blipFill>
        <p:spPr>
          <a:xfrm>
            <a:off x="256226" y="5137731"/>
            <a:ext cx="1723357" cy="1207113"/>
          </a:xfrm>
          <a:prstGeom prst="rect">
            <a:avLst/>
          </a:prstGeom>
        </p:spPr>
      </p:pic>
      <p:sp>
        <p:nvSpPr>
          <p:cNvPr id="20" name="CuadroTexto 19">
            <a:extLst>
              <a:ext uri="{FF2B5EF4-FFF2-40B4-BE49-F238E27FC236}">
                <a16:creationId xmlns:a16="http://schemas.microsoft.com/office/drawing/2014/main" id="{2414E2B3-639E-266E-7327-C5A259787141}"/>
              </a:ext>
            </a:extLst>
          </p:cNvPr>
          <p:cNvSpPr txBox="1"/>
          <p:nvPr/>
        </p:nvSpPr>
        <p:spPr>
          <a:xfrm>
            <a:off x="226212" y="4361724"/>
            <a:ext cx="2117951" cy="307777"/>
          </a:xfrm>
          <a:prstGeom prst="rect">
            <a:avLst/>
          </a:prstGeom>
          <a:noFill/>
        </p:spPr>
        <p:txBody>
          <a:bodyPr wrap="square" rtlCol="0">
            <a:spAutoFit/>
          </a:bodyPr>
          <a:lstStyle/>
          <a:p>
            <a:r>
              <a:rPr lang="es-ES" sz="1400" b="1" dirty="0">
                <a:solidFill>
                  <a:srgbClr val="06A702"/>
                </a:solidFill>
              </a:rPr>
              <a:t>Investigación de AT</a:t>
            </a:r>
            <a:endParaRPr lang="es-CO" sz="1400" b="1" dirty="0">
              <a:solidFill>
                <a:srgbClr val="06A702"/>
              </a:solidFill>
            </a:endParaRPr>
          </a:p>
        </p:txBody>
      </p:sp>
      <p:sp>
        <p:nvSpPr>
          <p:cNvPr id="23" name="CuadroTexto 22">
            <a:extLst>
              <a:ext uri="{FF2B5EF4-FFF2-40B4-BE49-F238E27FC236}">
                <a16:creationId xmlns:a16="http://schemas.microsoft.com/office/drawing/2014/main" id="{7CD27F47-D40C-674B-AFA6-271FC2091E12}"/>
              </a:ext>
            </a:extLst>
          </p:cNvPr>
          <p:cNvSpPr txBox="1"/>
          <p:nvPr/>
        </p:nvSpPr>
        <p:spPr>
          <a:xfrm>
            <a:off x="8751134" y="2230991"/>
            <a:ext cx="2118732" cy="523220"/>
          </a:xfrm>
          <a:prstGeom prst="rect">
            <a:avLst/>
          </a:prstGeom>
          <a:noFill/>
        </p:spPr>
        <p:txBody>
          <a:bodyPr wrap="square" rtlCol="0">
            <a:spAutoFit/>
          </a:bodyPr>
          <a:lstStyle/>
          <a:p>
            <a:r>
              <a:rPr lang="es-ES" sz="1400" b="1" dirty="0">
                <a:solidFill>
                  <a:srgbClr val="06A702"/>
                </a:solidFill>
              </a:rPr>
              <a:t>Indicadores de Gestión de Enfermedad Laboral</a:t>
            </a:r>
            <a:endParaRPr lang="es-CO" sz="1400" b="1" dirty="0">
              <a:solidFill>
                <a:srgbClr val="06A702"/>
              </a:solidFill>
            </a:endParaRPr>
          </a:p>
        </p:txBody>
      </p:sp>
      <p:pic>
        <p:nvPicPr>
          <p:cNvPr id="9" name="Imagen 8">
            <a:extLst>
              <a:ext uri="{FF2B5EF4-FFF2-40B4-BE49-F238E27FC236}">
                <a16:creationId xmlns:a16="http://schemas.microsoft.com/office/drawing/2014/main" id="{FB5264E3-05F9-E979-E873-BD80CB34A4EC}"/>
              </a:ext>
            </a:extLst>
          </p:cNvPr>
          <p:cNvPicPr>
            <a:picLocks noChangeAspect="1"/>
          </p:cNvPicPr>
          <p:nvPr/>
        </p:nvPicPr>
        <p:blipFill>
          <a:blip r:embed="rId9"/>
          <a:stretch>
            <a:fillRect/>
          </a:stretch>
        </p:blipFill>
        <p:spPr>
          <a:xfrm>
            <a:off x="8653368" y="2993755"/>
            <a:ext cx="2477906" cy="3296454"/>
          </a:xfrm>
          <a:prstGeom prst="rect">
            <a:avLst/>
          </a:prstGeom>
        </p:spPr>
      </p:pic>
    </p:spTree>
    <p:extLst>
      <p:ext uri="{BB962C8B-B14F-4D97-AF65-F5344CB8AC3E}">
        <p14:creationId xmlns:p14="http://schemas.microsoft.com/office/powerpoint/2010/main" val="1148078031"/>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3">
            <a:extLst>
              <a:ext uri="{FF2B5EF4-FFF2-40B4-BE49-F238E27FC236}">
                <a16:creationId xmlns:a16="http://schemas.microsoft.com/office/drawing/2014/main" id="{4C58BCD9-0458-9DB0-7803-F041104A02F4}"/>
              </a:ext>
            </a:extLst>
          </p:cNvPr>
          <p:cNvSpPr>
            <a:spLocks noGrp="1"/>
          </p:cNvSpPr>
          <p:nvPr/>
        </p:nvSpPr>
        <p:spPr>
          <a:xfrm>
            <a:off x="410119" y="21043"/>
            <a:ext cx="11013255" cy="854159"/>
          </a:xfrm>
          <a:prstGeom prst="rect">
            <a:avLst/>
          </a:prstGeom>
        </p:spPr>
        <p:txBody>
          <a:bodyPr vert="horz" lIns="121920" tIns="60960" rIns="121920" bIns="60960" rtlCol="0" anchor="ctr" anchorCtr="0">
            <a:noAutofit/>
          </a:bodyPr>
          <a:lstStyle>
            <a:lvl1pPr marL="0" indent="0" algn="l" defTabSz="457200" rtl="0" eaLnBrk="1" latinLnBrk="0" hangingPunct="1">
              <a:lnSpc>
                <a:spcPct val="100000"/>
              </a:lnSpc>
              <a:spcBef>
                <a:spcPct val="20000"/>
              </a:spcBef>
              <a:buFont typeface="Arial"/>
              <a:buNone/>
              <a:defRPr sz="1125" b="0" kern="1200">
                <a:solidFill>
                  <a:schemeClr val="tx1"/>
                </a:solidFill>
                <a:latin typeface="Century Gothic" panose="020B0502020202020204" pitchFamily="34" charset="0"/>
                <a:ea typeface="+mn-ea"/>
                <a:cs typeface="+mn-cs"/>
              </a:defRPr>
            </a:lvl1pPr>
            <a:lvl2pPr marL="342900" indent="0" algn="l" defTabSz="457200" rtl="0" eaLnBrk="1" latinLnBrk="0" hangingPunct="1">
              <a:spcBef>
                <a:spcPct val="20000"/>
              </a:spcBef>
              <a:buFont typeface="Arial"/>
              <a:buNone/>
              <a:defRPr sz="1500" b="1" kern="1200">
                <a:solidFill>
                  <a:schemeClr val="tx1"/>
                </a:solidFill>
                <a:latin typeface="+mn-lt"/>
                <a:ea typeface="+mn-ea"/>
                <a:cs typeface="+mn-cs"/>
              </a:defRPr>
            </a:lvl2pPr>
            <a:lvl3pPr marL="685800" indent="0" algn="l" defTabSz="457200" rtl="0" eaLnBrk="1" latinLnBrk="0" hangingPunct="1">
              <a:spcBef>
                <a:spcPct val="20000"/>
              </a:spcBef>
              <a:buFont typeface="Arial"/>
              <a:buNone/>
              <a:defRPr sz="1350" b="1" kern="1200">
                <a:solidFill>
                  <a:schemeClr val="tx1"/>
                </a:solidFill>
                <a:latin typeface="+mn-lt"/>
                <a:ea typeface="+mn-ea"/>
                <a:cs typeface="+mn-cs"/>
              </a:defRPr>
            </a:lvl3pPr>
            <a:lvl4pPr marL="1028700" indent="0" algn="l" defTabSz="457200" rtl="0" eaLnBrk="1" latinLnBrk="0" hangingPunct="1">
              <a:spcBef>
                <a:spcPct val="20000"/>
              </a:spcBef>
              <a:buFont typeface="Arial"/>
              <a:buNone/>
              <a:defRPr sz="1200" b="1" kern="1200">
                <a:solidFill>
                  <a:schemeClr val="tx1"/>
                </a:solidFill>
                <a:latin typeface="+mn-lt"/>
                <a:ea typeface="+mn-ea"/>
                <a:cs typeface="+mn-cs"/>
              </a:defRPr>
            </a:lvl4pPr>
            <a:lvl5pPr marL="1371600" indent="0" algn="l" defTabSz="457200" rtl="0" eaLnBrk="1" latinLnBrk="0" hangingPunct="1">
              <a:spcBef>
                <a:spcPct val="20000"/>
              </a:spcBef>
              <a:buFont typeface="Arial"/>
              <a:buNone/>
              <a:defRPr sz="1200" b="1" kern="1200">
                <a:solidFill>
                  <a:schemeClr val="tx1"/>
                </a:solidFill>
                <a:latin typeface="+mn-lt"/>
                <a:ea typeface="+mn-ea"/>
                <a:cs typeface="+mn-cs"/>
              </a:defRPr>
            </a:lvl5pPr>
            <a:lvl6pPr marL="1714500" indent="0" algn="l" defTabSz="457200" rtl="0" eaLnBrk="1" latinLnBrk="0" hangingPunct="1">
              <a:spcBef>
                <a:spcPct val="20000"/>
              </a:spcBef>
              <a:buFont typeface="Arial"/>
              <a:buNone/>
              <a:defRPr sz="1200" b="1" kern="1200">
                <a:solidFill>
                  <a:schemeClr val="tx1"/>
                </a:solidFill>
                <a:latin typeface="+mn-lt"/>
                <a:ea typeface="+mn-ea"/>
                <a:cs typeface="+mn-cs"/>
              </a:defRPr>
            </a:lvl6pPr>
            <a:lvl7pPr marL="2057400" indent="0" algn="l" defTabSz="457200" rtl="0" eaLnBrk="1" latinLnBrk="0" hangingPunct="1">
              <a:spcBef>
                <a:spcPct val="20000"/>
              </a:spcBef>
              <a:buFont typeface="Arial"/>
              <a:buNone/>
              <a:defRPr sz="1200" b="1" kern="1200">
                <a:solidFill>
                  <a:schemeClr val="tx1"/>
                </a:solidFill>
                <a:latin typeface="+mn-lt"/>
                <a:ea typeface="+mn-ea"/>
                <a:cs typeface="+mn-cs"/>
              </a:defRPr>
            </a:lvl7pPr>
            <a:lvl8pPr marL="2400300" indent="0" algn="l" defTabSz="457200" rtl="0" eaLnBrk="1" latinLnBrk="0" hangingPunct="1">
              <a:spcBef>
                <a:spcPct val="20000"/>
              </a:spcBef>
              <a:buFont typeface="Arial"/>
              <a:buNone/>
              <a:defRPr sz="1200" b="1" kern="1200">
                <a:solidFill>
                  <a:schemeClr val="tx1"/>
                </a:solidFill>
                <a:latin typeface="+mn-lt"/>
                <a:ea typeface="+mn-ea"/>
                <a:cs typeface="+mn-cs"/>
              </a:defRPr>
            </a:lvl8pPr>
            <a:lvl9pPr marL="2743200" indent="0" algn="l" defTabSz="457200" rtl="0" eaLnBrk="1" latinLnBrk="0" hangingPunct="1">
              <a:spcBef>
                <a:spcPct val="20000"/>
              </a:spcBef>
              <a:buFont typeface="Arial"/>
              <a:buNone/>
              <a:defRPr sz="1200" b="1" kern="1200">
                <a:solidFill>
                  <a:schemeClr val="tx1"/>
                </a:solidFill>
                <a:latin typeface="+mn-lt"/>
                <a:ea typeface="+mn-ea"/>
                <a:cs typeface="+mn-cs"/>
              </a:defRPr>
            </a:lvl9pPr>
          </a:lstStyle>
          <a:p>
            <a:r>
              <a:rPr lang="es-CO" sz="3200" b="1" noProof="0" dirty="0">
                <a:solidFill>
                  <a:srgbClr val="00324D"/>
                </a:solidFill>
                <a:latin typeface="Work Sans" pitchFamily="2" charset="0"/>
                <a:cs typeface="Calibri"/>
              </a:rPr>
              <a:t>Ausentismo laboral</a:t>
            </a:r>
            <a:endParaRPr lang="es-CO" sz="1800" noProof="0" dirty="0">
              <a:solidFill>
                <a:srgbClr val="38AA00"/>
              </a:solidFill>
              <a:latin typeface="Work Sans" pitchFamily="2" charset="0"/>
              <a:cs typeface="Calibri"/>
            </a:endParaRPr>
          </a:p>
        </p:txBody>
      </p:sp>
      <p:pic>
        <p:nvPicPr>
          <p:cNvPr id="3" name="Gráfico 2">
            <a:extLst>
              <a:ext uri="{FF2B5EF4-FFF2-40B4-BE49-F238E27FC236}">
                <a16:creationId xmlns:a16="http://schemas.microsoft.com/office/drawing/2014/main" id="{A094361C-A6F2-D87D-6CC3-4DE110F5BFF0}"/>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p:blipFill>
        <p:spPr>
          <a:xfrm flipV="1">
            <a:off x="-171156" y="860464"/>
            <a:ext cx="3065317" cy="45719"/>
          </a:xfrm>
          <a:prstGeom prst="rect">
            <a:avLst/>
          </a:prstGeom>
        </p:spPr>
      </p:pic>
      <p:sp>
        <p:nvSpPr>
          <p:cNvPr id="4" name="CuadroTexto 3">
            <a:extLst>
              <a:ext uri="{FF2B5EF4-FFF2-40B4-BE49-F238E27FC236}">
                <a16:creationId xmlns:a16="http://schemas.microsoft.com/office/drawing/2014/main" id="{60CAC856-98E7-DCD4-9B0C-29134C43CE22}"/>
              </a:ext>
            </a:extLst>
          </p:cNvPr>
          <p:cNvSpPr txBox="1"/>
          <p:nvPr/>
        </p:nvSpPr>
        <p:spPr>
          <a:xfrm>
            <a:off x="786714" y="1755527"/>
            <a:ext cx="4011694" cy="400110"/>
          </a:xfrm>
          <a:prstGeom prst="rect">
            <a:avLst/>
          </a:prstGeom>
          <a:noFill/>
        </p:spPr>
        <p:txBody>
          <a:bodyPr wrap="square">
            <a:spAutoFit/>
          </a:bodyPr>
          <a:lstStyle/>
          <a:p>
            <a:r>
              <a:rPr lang="es-ES" sz="2000" b="1" noProof="0" dirty="0">
                <a:solidFill>
                  <a:srgbClr val="06A702"/>
                </a:solidFill>
              </a:rPr>
              <a:t>Indicador de Ausentismo Laboral</a:t>
            </a:r>
            <a:endParaRPr lang="es-CO" sz="2000" b="1" noProof="0" dirty="0">
              <a:solidFill>
                <a:srgbClr val="06A702"/>
              </a:solidFill>
            </a:endParaRPr>
          </a:p>
        </p:txBody>
      </p:sp>
      <p:sp>
        <p:nvSpPr>
          <p:cNvPr id="5" name="Rectángulo 4">
            <a:extLst>
              <a:ext uri="{FF2B5EF4-FFF2-40B4-BE49-F238E27FC236}">
                <a16:creationId xmlns:a16="http://schemas.microsoft.com/office/drawing/2014/main" id="{78D12449-8982-97AC-EC5F-A7DBCE69E12F}"/>
              </a:ext>
            </a:extLst>
          </p:cNvPr>
          <p:cNvSpPr/>
          <p:nvPr/>
        </p:nvSpPr>
        <p:spPr>
          <a:xfrm>
            <a:off x="0" y="6823489"/>
            <a:ext cx="12192000" cy="49358"/>
          </a:xfrm>
          <a:prstGeom prst="rect">
            <a:avLst/>
          </a:prstGeom>
          <a:solidFill>
            <a:srgbClr val="38A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noProof="0">
              <a:latin typeface="Work Sans "/>
            </a:endParaRPr>
          </a:p>
        </p:txBody>
      </p:sp>
      <p:pic>
        <p:nvPicPr>
          <p:cNvPr id="7" name="Imagen 6">
            <a:extLst>
              <a:ext uri="{FF2B5EF4-FFF2-40B4-BE49-F238E27FC236}">
                <a16:creationId xmlns:a16="http://schemas.microsoft.com/office/drawing/2014/main" id="{9837C615-856C-012A-8C0A-3FD04857D8A8}"/>
              </a:ext>
            </a:extLst>
          </p:cNvPr>
          <p:cNvPicPr>
            <a:picLocks noChangeAspect="1"/>
          </p:cNvPicPr>
          <p:nvPr/>
        </p:nvPicPr>
        <p:blipFill rotWithShape="1">
          <a:blip r:embed="rId3"/>
          <a:srcRect r="65688"/>
          <a:stretch/>
        </p:blipFill>
        <p:spPr>
          <a:xfrm>
            <a:off x="5282113" y="2255354"/>
            <a:ext cx="1429948" cy="1168490"/>
          </a:xfrm>
          <a:prstGeom prst="rect">
            <a:avLst/>
          </a:prstGeom>
        </p:spPr>
      </p:pic>
      <p:sp>
        <p:nvSpPr>
          <p:cNvPr id="9" name="CuadroTexto 8">
            <a:extLst>
              <a:ext uri="{FF2B5EF4-FFF2-40B4-BE49-F238E27FC236}">
                <a16:creationId xmlns:a16="http://schemas.microsoft.com/office/drawing/2014/main" id="{00961B83-44AD-C6F0-5B3B-321286D0152A}"/>
              </a:ext>
            </a:extLst>
          </p:cNvPr>
          <p:cNvSpPr txBox="1"/>
          <p:nvPr/>
        </p:nvSpPr>
        <p:spPr>
          <a:xfrm>
            <a:off x="861646" y="3710354"/>
            <a:ext cx="2180492" cy="646331"/>
          </a:xfrm>
          <a:prstGeom prst="rect">
            <a:avLst/>
          </a:prstGeom>
          <a:noFill/>
        </p:spPr>
        <p:txBody>
          <a:bodyPr wrap="square" rtlCol="0">
            <a:spAutoFit/>
          </a:bodyPr>
          <a:lstStyle/>
          <a:p>
            <a:r>
              <a:rPr lang="es-ES" b="1" dirty="0">
                <a:solidFill>
                  <a:srgbClr val="06A702"/>
                </a:solidFill>
              </a:rPr>
              <a:t>Indicador Plataforma Compromiso 2025</a:t>
            </a:r>
            <a:endParaRPr lang="es-CO" b="1" dirty="0">
              <a:solidFill>
                <a:srgbClr val="06A702"/>
              </a:solidFill>
            </a:endParaRPr>
          </a:p>
        </p:txBody>
      </p:sp>
      <p:pic>
        <p:nvPicPr>
          <p:cNvPr id="11" name="Imagen 10">
            <a:extLst>
              <a:ext uri="{FF2B5EF4-FFF2-40B4-BE49-F238E27FC236}">
                <a16:creationId xmlns:a16="http://schemas.microsoft.com/office/drawing/2014/main" id="{AEE44BBD-EA20-8752-0510-BFB9B1FD4644}"/>
              </a:ext>
            </a:extLst>
          </p:cNvPr>
          <p:cNvPicPr>
            <a:picLocks noChangeAspect="1"/>
          </p:cNvPicPr>
          <p:nvPr/>
        </p:nvPicPr>
        <p:blipFill>
          <a:blip r:embed="rId4"/>
          <a:stretch>
            <a:fillRect/>
          </a:stretch>
        </p:blipFill>
        <p:spPr>
          <a:xfrm>
            <a:off x="492181" y="4675017"/>
            <a:ext cx="3780881" cy="1639055"/>
          </a:xfrm>
          <a:prstGeom prst="rect">
            <a:avLst/>
          </a:prstGeom>
        </p:spPr>
      </p:pic>
      <p:pic>
        <p:nvPicPr>
          <p:cNvPr id="13" name="Imagen 12">
            <a:extLst>
              <a:ext uri="{FF2B5EF4-FFF2-40B4-BE49-F238E27FC236}">
                <a16:creationId xmlns:a16="http://schemas.microsoft.com/office/drawing/2014/main" id="{185E8275-0917-1CC0-48F2-D13AE7C5ADE5}"/>
              </a:ext>
            </a:extLst>
          </p:cNvPr>
          <p:cNvPicPr>
            <a:picLocks noChangeAspect="1"/>
          </p:cNvPicPr>
          <p:nvPr/>
        </p:nvPicPr>
        <p:blipFill>
          <a:blip r:embed="rId5"/>
          <a:stretch>
            <a:fillRect/>
          </a:stretch>
        </p:blipFill>
        <p:spPr>
          <a:xfrm>
            <a:off x="8052262" y="2327275"/>
            <a:ext cx="2688569" cy="1621677"/>
          </a:xfrm>
          <a:prstGeom prst="rect">
            <a:avLst/>
          </a:prstGeom>
        </p:spPr>
      </p:pic>
      <p:sp>
        <p:nvSpPr>
          <p:cNvPr id="14" name="CuadroTexto 13">
            <a:extLst>
              <a:ext uri="{FF2B5EF4-FFF2-40B4-BE49-F238E27FC236}">
                <a16:creationId xmlns:a16="http://schemas.microsoft.com/office/drawing/2014/main" id="{00B8518D-516F-F528-2266-2368C387E824}"/>
              </a:ext>
            </a:extLst>
          </p:cNvPr>
          <p:cNvSpPr txBox="1"/>
          <p:nvPr/>
        </p:nvSpPr>
        <p:spPr>
          <a:xfrm>
            <a:off x="8546123" y="2001376"/>
            <a:ext cx="1828800" cy="369332"/>
          </a:xfrm>
          <a:prstGeom prst="rect">
            <a:avLst/>
          </a:prstGeom>
          <a:noFill/>
        </p:spPr>
        <p:txBody>
          <a:bodyPr wrap="square" rtlCol="0">
            <a:spAutoFit/>
          </a:bodyPr>
          <a:lstStyle/>
          <a:p>
            <a:r>
              <a:rPr lang="es-ES" b="1" dirty="0">
                <a:solidFill>
                  <a:srgbClr val="06A702"/>
                </a:solidFill>
              </a:rPr>
              <a:t>Accidentalidad</a:t>
            </a:r>
            <a:endParaRPr lang="es-CO" b="1" dirty="0">
              <a:solidFill>
                <a:srgbClr val="06A702"/>
              </a:solidFill>
            </a:endParaRPr>
          </a:p>
        </p:txBody>
      </p:sp>
      <p:pic>
        <p:nvPicPr>
          <p:cNvPr id="16" name="Imagen 15">
            <a:extLst>
              <a:ext uri="{FF2B5EF4-FFF2-40B4-BE49-F238E27FC236}">
                <a16:creationId xmlns:a16="http://schemas.microsoft.com/office/drawing/2014/main" id="{237B195B-C664-0AF1-4EA1-2C27CF7975E1}"/>
              </a:ext>
            </a:extLst>
          </p:cNvPr>
          <p:cNvPicPr>
            <a:picLocks noChangeAspect="1"/>
          </p:cNvPicPr>
          <p:nvPr/>
        </p:nvPicPr>
        <p:blipFill>
          <a:blip r:embed="rId6"/>
          <a:stretch>
            <a:fillRect/>
          </a:stretch>
        </p:blipFill>
        <p:spPr>
          <a:xfrm>
            <a:off x="8827477" y="4994031"/>
            <a:ext cx="2097206" cy="1475360"/>
          </a:xfrm>
          <a:prstGeom prst="rect">
            <a:avLst/>
          </a:prstGeom>
        </p:spPr>
      </p:pic>
      <p:sp>
        <p:nvSpPr>
          <p:cNvPr id="18" name="CuadroTexto 17">
            <a:extLst>
              <a:ext uri="{FF2B5EF4-FFF2-40B4-BE49-F238E27FC236}">
                <a16:creationId xmlns:a16="http://schemas.microsoft.com/office/drawing/2014/main" id="{99E810E2-2438-6701-0DE5-EA1A8FEB15B7}"/>
              </a:ext>
            </a:extLst>
          </p:cNvPr>
          <p:cNvSpPr txBox="1"/>
          <p:nvPr/>
        </p:nvSpPr>
        <p:spPr>
          <a:xfrm>
            <a:off x="8827477" y="4534582"/>
            <a:ext cx="2097206" cy="369332"/>
          </a:xfrm>
          <a:prstGeom prst="rect">
            <a:avLst/>
          </a:prstGeom>
          <a:noFill/>
        </p:spPr>
        <p:txBody>
          <a:bodyPr wrap="square" rtlCol="0">
            <a:spAutoFit/>
          </a:bodyPr>
          <a:lstStyle/>
          <a:p>
            <a:r>
              <a:rPr lang="es-ES" b="1" dirty="0">
                <a:solidFill>
                  <a:srgbClr val="06A702"/>
                </a:solidFill>
              </a:rPr>
              <a:t>Frecuencia</a:t>
            </a:r>
            <a:endParaRPr lang="es-CO" b="1" dirty="0">
              <a:solidFill>
                <a:srgbClr val="06A702"/>
              </a:solidFill>
            </a:endParaRPr>
          </a:p>
        </p:txBody>
      </p:sp>
      <p:pic>
        <p:nvPicPr>
          <p:cNvPr id="20" name="Imagen 19">
            <a:extLst>
              <a:ext uri="{FF2B5EF4-FFF2-40B4-BE49-F238E27FC236}">
                <a16:creationId xmlns:a16="http://schemas.microsoft.com/office/drawing/2014/main" id="{94DDB829-F9AB-6CDF-00A2-7A3598B08E60}"/>
              </a:ext>
            </a:extLst>
          </p:cNvPr>
          <p:cNvPicPr>
            <a:picLocks noChangeAspect="1"/>
          </p:cNvPicPr>
          <p:nvPr/>
        </p:nvPicPr>
        <p:blipFill>
          <a:blip r:embed="rId7"/>
          <a:stretch>
            <a:fillRect/>
          </a:stretch>
        </p:blipFill>
        <p:spPr>
          <a:xfrm>
            <a:off x="5282113" y="4675017"/>
            <a:ext cx="2382079" cy="1639055"/>
          </a:xfrm>
          <a:prstGeom prst="rect">
            <a:avLst/>
          </a:prstGeom>
        </p:spPr>
      </p:pic>
      <p:sp>
        <p:nvSpPr>
          <p:cNvPr id="21" name="CuadroTexto 20">
            <a:extLst>
              <a:ext uri="{FF2B5EF4-FFF2-40B4-BE49-F238E27FC236}">
                <a16:creationId xmlns:a16="http://schemas.microsoft.com/office/drawing/2014/main" id="{92D4CF9D-F6D2-FDE2-0465-25C081F95CBA}"/>
              </a:ext>
            </a:extLst>
          </p:cNvPr>
          <p:cNvSpPr txBox="1"/>
          <p:nvPr/>
        </p:nvSpPr>
        <p:spPr>
          <a:xfrm>
            <a:off x="5679831" y="4185138"/>
            <a:ext cx="1459523" cy="369332"/>
          </a:xfrm>
          <a:prstGeom prst="rect">
            <a:avLst/>
          </a:prstGeom>
          <a:noFill/>
        </p:spPr>
        <p:txBody>
          <a:bodyPr wrap="square" rtlCol="0">
            <a:spAutoFit/>
          </a:bodyPr>
          <a:lstStyle/>
          <a:p>
            <a:r>
              <a:rPr lang="es-ES" b="1" dirty="0">
                <a:solidFill>
                  <a:srgbClr val="06A702"/>
                </a:solidFill>
              </a:rPr>
              <a:t>Severidad</a:t>
            </a:r>
            <a:endParaRPr lang="es-CO" b="1" dirty="0">
              <a:solidFill>
                <a:srgbClr val="06A702"/>
              </a:solidFill>
            </a:endParaRPr>
          </a:p>
        </p:txBody>
      </p:sp>
    </p:spTree>
    <p:extLst>
      <p:ext uri="{BB962C8B-B14F-4D97-AF65-F5344CB8AC3E}">
        <p14:creationId xmlns:p14="http://schemas.microsoft.com/office/powerpoint/2010/main" val="150468585"/>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3">
            <a:extLst>
              <a:ext uri="{FF2B5EF4-FFF2-40B4-BE49-F238E27FC236}">
                <a16:creationId xmlns:a16="http://schemas.microsoft.com/office/drawing/2014/main" id="{4C58BCD9-0458-9DB0-7803-F041104A02F4}"/>
              </a:ext>
            </a:extLst>
          </p:cNvPr>
          <p:cNvSpPr>
            <a:spLocks noGrp="1"/>
          </p:cNvSpPr>
          <p:nvPr/>
        </p:nvSpPr>
        <p:spPr>
          <a:xfrm>
            <a:off x="410119" y="83906"/>
            <a:ext cx="11013255" cy="830997"/>
          </a:xfrm>
          <a:prstGeom prst="rect">
            <a:avLst/>
          </a:prstGeom>
        </p:spPr>
        <p:txBody>
          <a:bodyPr vert="horz" lIns="121920" tIns="60960" rIns="121920" bIns="60960" rtlCol="0" anchor="ctr" anchorCtr="0">
            <a:noAutofit/>
          </a:bodyPr>
          <a:lstStyle>
            <a:lvl1pPr marL="0" indent="0" algn="l" defTabSz="457200" rtl="0" eaLnBrk="1" latinLnBrk="0" hangingPunct="1">
              <a:lnSpc>
                <a:spcPct val="100000"/>
              </a:lnSpc>
              <a:spcBef>
                <a:spcPct val="20000"/>
              </a:spcBef>
              <a:buFont typeface="Arial"/>
              <a:buNone/>
              <a:defRPr sz="1125" b="0" kern="1200">
                <a:solidFill>
                  <a:schemeClr val="tx1"/>
                </a:solidFill>
                <a:latin typeface="Century Gothic" panose="020B0502020202020204" pitchFamily="34" charset="0"/>
                <a:ea typeface="+mn-ea"/>
                <a:cs typeface="+mn-cs"/>
              </a:defRPr>
            </a:lvl1pPr>
            <a:lvl2pPr marL="342900" indent="0" algn="l" defTabSz="457200" rtl="0" eaLnBrk="1" latinLnBrk="0" hangingPunct="1">
              <a:spcBef>
                <a:spcPct val="20000"/>
              </a:spcBef>
              <a:buFont typeface="Arial"/>
              <a:buNone/>
              <a:defRPr sz="1500" b="1" kern="1200">
                <a:solidFill>
                  <a:schemeClr val="tx1"/>
                </a:solidFill>
                <a:latin typeface="+mn-lt"/>
                <a:ea typeface="+mn-ea"/>
                <a:cs typeface="+mn-cs"/>
              </a:defRPr>
            </a:lvl2pPr>
            <a:lvl3pPr marL="685800" indent="0" algn="l" defTabSz="457200" rtl="0" eaLnBrk="1" latinLnBrk="0" hangingPunct="1">
              <a:spcBef>
                <a:spcPct val="20000"/>
              </a:spcBef>
              <a:buFont typeface="Arial"/>
              <a:buNone/>
              <a:defRPr sz="1350" b="1" kern="1200">
                <a:solidFill>
                  <a:schemeClr val="tx1"/>
                </a:solidFill>
                <a:latin typeface="+mn-lt"/>
                <a:ea typeface="+mn-ea"/>
                <a:cs typeface="+mn-cs"/>
              </a:defRPr>
            </a:lvl3pPr>
            <a:lvl4pPr marL="1028700" indent="0" algn="l" defTabSz="457200" rtl="0" eaLnBrk="1" latinLnBrk="0" hangingPunct="1">
              <a:spcBef>
                <a:spcPct val="20000"/>
              </a:spcBef>
              <a:buFont typeface="Arial"/>
              <a:buNone/>
              <a:defRPr sz="1200" b="1" kern="1200">
                <a:solidFill>
                  <a:schemeClr val="tx1"/>
                </a:solidFill>
                <a:latin typeface="+mn-lt"/>
                <a:ea typeface="+mn-ea"/>
                <a:cs typeface="+mn-cs"/>
              </a:defRPr>
            </a:lvl4pPr>
            <a:lvl5pPr marL="1371600" indent="0" algn="l" defTabSz="457200" rtl="0" eaLnBrk="1" latinLnBrk="0" hangingPunct="1">
              <a:spcBef>
                <a:spcPct val="20000"/>
              </a:spcBef>
              <a:buFont typeface="Arial"/>
              <a:buNone/>
              <a:defRPr sz="1200" b="1" kern="1200">
                <a:solidFill>
                  <a:schemeClr val="tx1"/>
                </a:solidFill>
                <a:latin typeface="+mn-lt"/>
                <a:ea typeface="+mn-ea"/>
                <a:cs typeface="+mn-cs"/>
              </a:defRPr>
            </a:lvl5pPr>
            <a:lvl6pPr marL="1714500" indent="0" algn="l" defTabSz="457200" rtl="0" eaLnBrk="1" latinLnBrk="0" hangingPunct="1">
              <a:spcBef>
                <a:spcPct val="20000"/>
              </a:spcBef>
              <a:buFont typeface="Arial"/>
              <a:buNone/>
              <a:defRPr sz="1200" b="1" kern="1200">
                <a:solidFill>
                  <a:schemeClr val="tx1"/>
                </a:solidFill>
                <a:latin typeface="+mn-lt"/>
                <a:ea typeface="+mn-ea"/>
                <a:cs typeface="+mn-cs"/>
              </a:defRPr>
            </a:lvl6pPr>
            <a:lvl7pPr marL="2057400" indent="0" algn="l" defTabSz="457200" rtl="0" eaLnBrk="1" latinLnBrk="0" hangingPunct="1">
              <a:spcBef>
                <a:spcPct val="20000"/>
              </a:spcBef>
              <a:buFont typeface="Arial"/>
              <a:buNone/>
              <a:defRPr sz="1200" b="1" kern="1200">
                <a:solidFill>
                  <a:schemeClr val="tx1"/>
                </a:solidFill>
                <a:latin typeface="+mn-lt"/>
                <a:ea typeface="+mn-ea"/>
                <a:cs typeface="+mn-cs"/>
              </a:defRPr>
            </a:lvl7pPr>
            <a:lvl8pPr marL="2400300" indent="0" algn="l" defTabSz="457200" rtl="0" eaLnBrk="1" latinLnBrk="0" hangingPunct="1">
              <a:spcBef>
                <a:spcPct val="20000"/>
              </a:spcBef>
              <a:buFont typeface="Arial"/>
              <a:buNone/>
              <a:defRPr sz="1200" b="1" kern="1200">
                <a:solidFill>
                  <a:schemeClr val="tx1"/>
                </a:solidFill>
                <a:latin typeface="+mn-lt"/>
                <a:ea typeface="+mn-ea"/>
                <a:cs typeface="+mn-cs"/>
              </a:defRPr>
            </a:lvl8pPr>
            <a:lvl9pPr marL="2743200" indent="0" algn="l" defTabSz="457200" rtl="0" eaLnBrk="1" latinLnBrk="0" hangingPunct="1">
              <a:spcBef>
                <a:spcPct val="20000"/>
              </a:spcBef>
              <a:buFont typeface="Arial"/>
              <a:buNone/>
              <a:defRPr sz="1200" b="1" kern="1200">
                <a:solidFill>
                  <a:schemeClr val="tx1"/>
                </a:solidFill>
                <a:latin typeface="+mn-lt"/>
                <a:ea typeface="+mn-ea"/>
                <a:cs typeface="+mn-cs"/>
              </a:defRPr>
            </a:lvl9pPr>
          </a:lstStyle>
          <a:p>
            <a:r>
              <a:rPr lang="es-CO" sz="3200" b="1" noProof="0" dirty="0">
                <a:solidFill>
                  <a:srgbClr val="00324D"/>
                </a:solidFill>
                <a:latin typeface="Work Sans" pitchFamily="2" charset="0"/>
                <a:cs typeface="Calibri"/>
              </a:rPr>
              <a:t>Daño de la propiedad, máquinas y equipos</a:t>
            </a:r>
            <a:endParaRPr lang="es-CO" sz="1800" noProof="0" dirty="0">
              <a:solidFill>
                <a:srgbClr val="38AA00"/>
              </a:solidFill>
              <a:latin typeface="Work Sans" pitchFamily="2" charset="0"/>
              <a:cs typeface="Calibri"/>
            </a:endParaRPr>
          </a:p>
        </p:txBody>
      </p:sp>
      <p:pic>
        <p:nvPicPr>
          <p:cNvPr id="3" name="Gráfico 2">
            <a:extLst>
              <a:ext uri="{FF2B5EF4-FFF2-40B4-BE49-F238E27FC236}">
                <a16:creationId xmlns:a16="http://schemas.microsoft.com/office/drawing/2014/main" id="{A094361C-A6F2-D87D-6CC3-4DE110F5BFF0}"/>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p:blipFill>
        <p:spPr>
          <a:xfrm flipV="1">
            <a:off x="-272756" y="900798"/>
            <a:ext cx="3065317" cy="45719"/>
          </a:xfrm>
          <a:prstGeom prst="rect">
            <a:avLst/>
          </a:prstGeom>
        </p:spPr>
      </p:pic>
      <p:sp>
        <p:nvSpPr>
          <p:cNvPr id="5" name="CuadroTexto 4">
            <a:extLst>
              <a:ext uri="{FF2B5EF4-FFF2-40B4-BE49-F238E27FC236}">
                <a16:creationId xmlns:a16="http://schemas.microsoft.com/office/drawing/2014/main" id="{50E3DC65-E7D3-5F0F-3FCC-2FA08F57DF1F}"/>
              </a:ext>
            </a:extLst>
          </p:cNvPr>
          <p:cNvSpPr txBox="1"/>
          <p:nvPr/>
        </p:nvSpPr>
        <p:spPr>
          <a:xfrm>
            <a:off x="1840067" y="1869193"/>
            <a:ext cx="6973555" cy="461665"/>
          </a:xfrm>
          <a:prstGeom prst="rect">
            <a:avLst/>
          </a:prstGeom>
          <a:noFill/>
        </p:spPr>
        <p:txBody>
          <a:bodyPr wrap="square" lIns="91440" tIns="45720" rIns="91440" bIns="45720" anchor="t">
            <a:spAutoFit/>
          </a:bodyPr>
          <a:lstStyle/>
          <a:p>
            <a:r>
              <a:rPr lang="es-ES" sz="2400" i="0" noProof="0" dirty="0">
                <a:solidFill>
                  <a:srgbClr val="06A702"/>
                </a:solidFill>
                <a:effectLst/>
                <a:latin typeface="Work Sans"/>
              </a:rPr>
              <a:t>Inspecciones Planeadas 2025</a:t>
            </a:r>
            <a:endParaRPr lang="es-CO" sz="2400" i="0" noProof="0" dirty="0">
              <a:solidFill>
                <a:srgbClr val="06A702"/>
              </a:solidFill>
              <a:effectLst/>
              <a:latin typeface="Work Sans"/>
            </a:endParaRPr>
          </a:p>
        </p:txBody>
      </p:sp>
      <p:sp>
        <p:nvSpPr>
          <p:cNvPr id="4" name="Rectángulo 3">
            <a:extLst>
              <a:ext uri="{FF2B5EF4-FFF2-40B4-BE49-F238E27FC236}">
                <a16:creationId xmlns:a16="http://schemas.microsoft.com/office/drawing/2014/main" id="{87D81B58-B9A6-A8CB-DC02-BB956A9BC052}"/>
              </a:ext>
            </a:extLst>
          </p:cNvPr>
          <p:cNvSpPr/>
          <p:nvPr/>
        </p:nvSpPr>
        <p:spPr>
          <a:xfrm>
            <a:off x="0" y="6823489"/>
            <a:ext cx="12192000" cy="49358"/>
          </a:xfrm>
          <a:prstGeom prst="rect">
            <a:avLst/>
          </a:prstGeom>
          <a:solidFill>
            <a:srgbClr val="38A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noProof="0">
              <a:latin typeface="Work Sans "/>
            </a:endParaRPr>
          </a:p>
        </p:txBody>
      </p:sp>
      <p:pic>
        <p:nvPicPr>
          <p:cNvPr id="7" name="Imagen 6">
            <a:extLst>
              <a:ext uri="{FF2B5EF4-FFF2-40B4-BE49-F238E27FC236}">
                <a16:creationId xmlns:a16="http://schemas.microsoft.com/office/drawing/2014/main" id="{68FE16C0-86B0-32D0-6509-E8735CCA975D}"/>
              </a:ext>
            </a:extLst>
          </p:cNvPr>
          <p:cNvPicPr>
            <a:picLocks noChangeAspect="1"/>
          </p:cNvPicPr>
          <p:nvPr/>
        </p:nvPicPr>
        <p:blipFill rotWithShape="1">
          <a:blip r:embed="rId3"/>
          <a:srcRect r="65688"/>
          <a:stretch/>
        </p:blipFill>
        <p:spPr>
          <a:xfrm>
            <a:off x="410119" y="1515781"/>
            <a:ext cx="1429948" cy="1168490"/>
          </a:xfrm>
          <a:prstGeom prst="rect">
            <a:avLst/>
          </a:prstGeom>
        </p:spPr>
      </p:pic>
      <p:graphicFrame>
        <p:nvGraphicFramePr>
          <p:cNvPr id="11" name="Tabla 10">
            <a:extLst>
              <a:ext uri="{FF2B5EF4-FFF2-40B4-BE49-F238E27FC236}">
                <a16:creationId xmlns:a16="http://schemas.microsoft.com/office/drawing/2014/main" id="{194BE115-FFDD-1E68-5B54-712F1F36DD70}"/>
              </a:ext>
            </a:extLst>
          </p:cNvPr>
          <p:cNvGraphicFramePr>
            <a:graphicFrameLocks noGrp="1"/>
          </p:cNvGraphicFramePr>
          <p:nvPr/>
        </p:nvGraphicFramePr>
        <p:xfrm>
          <a:off x="1840067" y="2533654"/>
          <a:ext cx="8128001" cy="1839751"/>
        </p:xfrm>
        <a:graphic>
          <a:graphicData uri="http://schemas.openxmlformats.org/drawingml/2006/table">
            <a:tbl>
              <a:tblPr firstRow="1" bandRow="1">
                <a:tableStyleId>{5C22544A-7EE6-4342-B048-85BDC9FD1C3A}</a:tableStyleId>
              </a:tblPr>
              <a:tblGrid>
                <a:gridCol w="1161143">
                  <a:extLst>
                    <a:ext uri="{9D8B030D-6E8A-4147-A177-3AD203B41FA5}">
                      <a16:colId xmlns:a16="http://schemas.microsoft.com/office/drawing/2014/main" val="4283732787"/>
                    </a:ext>
                  </a:extLst>
                </a:gridCol>
                <a:gridCol w="2115913">
                  <a:extLst>
                    <a:ext uri="{9D8B030D-6E8A-4147-A177-3AD203B41FA5}">
                      <a16:colId xmlns:a16="http://schemas.microsoft.com/office/drawing/2014/main" val="3823741730"/>
                    </a:ext>
                  </a:extLst>
                </a:gridCol>
                <a:gridCol w="1178169">
                  <a:extLst>
                    <a:ext uri="{9D8B030D-6E8A-4147-A177-3AD203B41FA5}">
                      <a16:colId xmlns:a16="http://schemas.microsoft.com/office/drawing/2014/main" val="2011469310"/>
                    </a:ext>
                  </a:extLst>
                </a:gridCol>
                <a:gridCol w="914400">
                  <a:extLst>
                    <a:ext uri="{9D8B030D-6E8A-4147-A177-3AD203B41FA5}">
                      <a16:colId xmlns:a16="http://schemas.microsoft.com/office/drawing/2014/main" val="2504951654"/>
                    </a:ext>
                  </a:extLst>
                </a:gridCol>
                <a:gridCol w="1107831">
                  <a:extLst>
                    <a:ext uri="{9D8B030D-6E8A-4147-A177-3AD203B41FA5}">
                      <a16:colId xmlns:a16="http://schemas.microsoft.com/office/drawing/2014/main" val="3881874209"/>
                    </a:ext>
                  </a:extLst>
                </a:gridCol>
                <a:gridCol w="703385">
                  <a:extLst>
                    <a:ext uri="{9D8B030D-6E8A-4147-A177-3AD203B41FA5}">
                      <a16:colId xmlns:a16="http://schemas.microsoft.com/office/drawing/2014/main" val="3397854631"/>
                    </a:ext>
                  </a:extLst>
                </a:gridCol>
                <a:gridCol w="947160">
                  <a:extLst>
                    <a:ext uri="{9D8B030D-6E8A-4147-A177-3AD203B41FA5}">
                      <a16:colId xmlns:a16="http://schemas.microsoft.com/office/drawing/2014/main" val="1976912895"/>
                    </a:ext>
                  </a:extLst>
                </a:gridCol>
              </a:tblGrid>
              <a:tr h="559591">
                <a:tc>
                  <a:txBody>
                    <a:bodyPr/>
                    <a:lstStyle/>
                    <a:p>
                      <a:r>
                        <a:rPr lang="es-ES" sz="1200" dirty="0">
                          <a:latin typeface="+mn-lt"/>
                        </a:rPr>
                        <a:t>Regional</a:t>
                      </a:r>
                      <a:endParaRPr lang="es-CO" sz="1200" dirty="0">
                        <a:latin typeface="+mn-lt"/>
                      </a:endParaRPr>
                    </a:p>
                  </a:txBody>
                  <a:tcPr/>
                </a:tc>
                <a:tc>
                  <a:txBody>
                    <a:bodyPr/>
                    <a:lstStyle/>
                    <a:p>
                      <a:r>
                        <a:rPr lang="es-ES" sz="1200" dirty="0">
                          <a:latin typeface="+mn-lt"/>
                        </a:rPr>
                        <a:t>Despacho/Centro</a:t>
                      </a:r>
                      <a:endParaRPr lang="es-CO" sz="1200" dirty="0">
                        <a:latin typeface="+mn-lt"/>
                      </a:endParaRPr>
                    </a:p>
                  </a:txBody>
                  <a:tcPr/>
                </a:tc>
                <a:tc>
                  <a:txBody>
                    <a:bodyPr/>
                    <a:lstStyle/>
                    <a:p>
                      <a:r>
                        <a:rPr lang="es-ES" sz="1200" dirty="0">
                          <a:latin typeface="+mn-lt"/>
                        </a:rPr>
                        <a:t>Sede/Subsede</a:t>
                      </a:r>
                      <a:endParaRPr lang="es-CO" sz="1200" dirty="0">
                        <a:latin typeface="+mn-lt"/>
                      </a:endParaRPr>
                    </a:p>
                  </a:txBody>
                  <a:tcPr/>
                </a:tc>
                <a:tc>
                  <a:txBody>
                    <a:bodyPr/>
                    <a:lstStyle/>
                    <a:p>
                      <a:r>
                        <a:rPr lang="es-ES" sz="1200" dirty="0">
                          <a:latin typeface="+mn-lt"/>
                        </a:rPr>
                        <a:t>Periodo</a:t>
                      </a:r>
                      <a:endParaRPr lang="es-CO" sz="1200" dirty="0">
                        <a:latin typeface="+mn-lt"/>
                      </a:endParaRPr>
                    </a:p>
                  </a:txBody>
                  <a:tcPr/>
                </a:tc>
                <a:tc>
                  <a:txBody>
                    <a:bodyPr/>
                    <a:lstStyle/>
                    <a:p>
                      <a:r>
                        <a:rPr lang="es-ES" sz="1200" dirty="0">
                          <a:latin typeface="+mn-lt"/>
                        </a:rPr>
                        <a:t>Inspecciones Planeadas</a:t>
                      </a:r>
                      <a:endParaRPr lang="es-CO" sz="1200" dirty="0">
                        <a:latin typeface="+mn-lt"/>
                      </a:endParaRPr>
                    </a:p>
                  </a:txBody>
                  <a:tcPr/>
                </a:tc>
                <a:tc>
                  <a:txBody>
                    <a:bodyPr/>
                    <a:lstStyle/>
                    <a:p>
                      <a:r>
                        <a:rPr lang="es-ES" sz="1200" dirty="0">
                          <a:latin typeface="+mn-lt"/>
                        </a:rPr>
                        <a:t>Terminada </a:t>
                      </a:r>
                      <a:endParaRPr lang="es-CO" sz="1200" dirty="0">
                        <a:latin typeface="+mn-lt"/>
                      </a:endParaRPr>
                    </a:p>
                  </a:txBody>
                  <a:tcPr/>
                </a:tc>
                <a:tc>
                  <a:txBody>
                    <a:bodyPr/>
                    <a:lstStyle/>
                    <a:p>
                      <a:r>
                        <a:rPr lang="es-ES" sz="1200" dirty="0">
                          <a:latin typeface="+mn-lt"/>
                        </a:rPr>
                        <a:t>Indicador</a:t>
                      </a:r>
                      <a:endParaRPr lang="es-CO" sz="1200" dirty="0">
                        <a:latin typeface="+mn-lt"/>
                      </a:endParaRPr>
                    </a:p>
                  </a:txBody>
                  <a:tcPr/>
                </a:tc>
                <a:extLst>
                  <a:ext uri="{0D108BD9-81ED-4DB2-BD59-A6C34878D82A}">
                    <a16:rowId xmlns:a16="http://schemas.microsoft.com/office/drawing/2014/main" val="2555070128"/>
                  </a:ext>
                </a:extLst>
              </a:tr>
              <a:tr h="335755">
                <a:tc>
                  <a:txBody>
                    <a:bodyPr/>
                    <a:lstStyle/>
                    <a:p>
                      <a:r>
                        <a:rPr lang="es-ES" sz="1200" dirty="0">
                          <a:latin typeface="+mn-lt"/>
                        </a:rPr>
                        <a:t>Antioquia</a:t>
                      </a:r>
                      <a:endParaRPr lang="es-CO" sz="1200" dirty="0">
                        <a:latin typeface="+mn-lt"/>
                      </a:endParaRPr>
                    </a:p>
                  </a:txBody>
                  <a:tcPr/>
                </a:tc>
                <a:tc>
                  <a:txBody>
                    <a:bodyPr/>
                    <a:lstStyle/>
                    <a:p>
                      <a:r>
                        <a:rPr lang="es-ES" sz="1200" dirty="0">
                          <a:latin typeface="+mn-lt"/>
                        </a:rPr>
                        <a:t>Centro de Formación Minero Ambiental</a:t>
                      </a:r>
                      <a:endParaRPr lang="es-CO" sz="1200" dirty="0">
                        <a:latin typeface="+mn-lt"/>
                      </a:endParaRPr>
                    </a:p>
                  </a:txBody>
                  <a:tcPr/>
                </a:tc>
                <a:tc>
                  <a:txBody>
                    <a:bodyPr/>
                    <a:lstStyle/>
                    <a:p>
                      <a:r>
                        <a:rPr lang="es-ES" sz="1200" dirty="0">
                          <a:latin typeface="+mn-lt"/>
                        </a:rPr>
                        <a:t>Sede Principal</a:t>
                      </a:r>
                      <a:endParaRPr lang="es-CO" sz="1200" dirty="0">
                        <a:latin typeface="+mn-lt"/>
                      </a:endParaRPr>
                    </a:p>
                  </a:txBody>
                  <a:tcPr/>
                </a:tc>
                <a:tc>
                  <a:txBody>
                    <a:bodyPr/>
                    <a:lstStyle/>
                    <a:p>
                      <a:r>
                        <a:rPr lang="es-ES" sz="1200" dirty="0">
                          <a:latin typeface="+mn-lt"/>
                        </a:rPr>
                        <a:t>Primer Semestre 2025</a:t>
                      </a:r>
                      <a:endParaRPr lang="es-CO" sz="1200" dirty="0">
                        <a:latin typeface="+mn-lt"/>
                      </a:endParaRPr>
                    </a:p>
                  </a:txBody>
                  <a:tcPr/>
                </a:tc>
                <a:tc>
                  <a:txBody>
                    <a:bodyPr/>
                    <a:lstStyle/>
                    <a:p>
                      <a:r>
                        <a:rPr lang="es-ES" sz="1200" dirty="0">
                          <a:latin typeface="+mn-lt"/>
                        </a:rPr>
                        <a:t>8</a:t>
                      </a:r>
                      <a:endParaRPr lang="es-CO" sz="1200" dirty="0">
                        <a:latin typeface="+mn-lt"/>
                      </a:endParaRPr>
                    </a:p>
                  </a:txBody>
                  <a:tcPr/>
                </a:tc>
                <a:tc>
                  <a:txBody>
                    <a:bodyPr/>
                    <a:lstStyle/>
                    <a:p>
                      <a:r>
                        <a:rPr lang="es-ES" sz="1200" dirty="0">
                          <a:latin typeface="+mn-lt"/>
                        </a:rPr>
                        <a:t>8</a:t>
                      </a:r>
                      <a:endParaRPr lang="es-CO" sz="1200" dirty="0">
                        <a:latin typeface="+mn-lt"/>
                      </a:endParaRPr>
                    </a:p>
                  </a:txBody>
                  <a:tcPr/>
                </a:tc>
                <a:tc>
                  <a:txBody>
                    <a:bodyPr/>
                    <a:lstStyle/>
                    <a:p>
                      <a:r>
                        <a:rPr lang="es-ES" sz="1200" dirty="0">
                          <a:latin typeface="+mn-lt"/>
                        </a:rPr>
                        <a:t>100%</a:t>
                      </a:r>
                      <a:endParaRPr lang="es-CO" sz="1200" dirty="0">
                        <a:latin typeface="+mn-lt"/>
                      </a:endParaRPr>
                    </a:p>
                  </a:txBody>
                  <a:tcPr/>
                </a:tc>
                <a:extLst>
                  <a:ext uri="{0D108BD9-81ED-4DB2-BD59-A6C34878D82A}">
                    <a16:rowId xmlns:a16="http://schemas.microsoft.com/office/drawing/2014/main" val="46489990"/>
                  </a:ext>
                </a:extLst>
              </a:tr>
              <a:tr h="335755">
                <a:tc>
                  <a:txBody>
                    <a:bodyPr/>
                    <a:lstStyle/>
                    <a:p>
                      <a:r>
                        <a:rPr lang="es-ES" sz="1200" dirty="0">
                          <a:latin typeface="+mn-lt"/>
                        </a:rPr>
                        <a:t>Antioquia </a:t>
                      </a:r>
                      <a:endParaRPr lang="es-CO" sz="12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dirty="0">
                          <a:latin typeface="+mn-lt"/>
                        </a:rPr>
                        <a:t>Centro de Formación Minero Ambiental</a:t>
                      </a:r>
                      <a:endParaRPr lang="es-CO" sz="1200" dirty="0">
                        <a:latin typeface="+mn-lt"/>
                      </a:endParaRPr>
                    </a:p>
                    <a:p>
                      <a:endParaRPr lang="es-CO" sz="1200" dirty="0">
                        <a:latin typeface="+mn-lt"/>
                      </a:endParaRPr>
                    </a:p>
                  </a:txBody>
                  <a:tcPr/>
                </a:tc>
                <a:tc>
                  <a:txBody>
                    <a:bodyPr/>
                    <a:lstStyle/>
                    <a:p>
                      <a:r>
                        <a:rPr lang="es-ES" sz="1200" dirty="0">
                          <a:latin typeface="+mn-lt"/>
                        </a:rPr>
                        <a:t>Sede Alterna Rafael Roldan</a:t>
                      </a:r>
                      <a:endParaRPr lang="es-CO" sz="1200" dirty="0">
                        <a:latin typeface="+mn-lt"/>
                      </a:endParaRPr>
                    </a:p>
                  </a:txBody>
                  <a:tcPr/>
                </a:tc>
                <a:tc>
                  <a:txBody>
                    <a:bodyPr/>
                    <a:lstStyle/>
                    <a:p>
                      <a:r>
                        <a:rPr lang="es-ES" sz="1200" dirty="0">
                          <a:latin typeface="+mn-lt"/>
                        </a:rPr>
                        <a:t>Primer Semestre 2025</a:t>
                      </a:r>
                      <a:endParaRPr lang="es-CO" sz="1200" dirty="0">
                        <a:latin typeface="+mn-lt"/>
                      </a:endParaRPr>
                    </a:p>
                  </a:txBody>
                  <a:tcPr/>
                </a:tc>
                <a:tc>
                  <a:txBody>
                    <a:bodyPr/>
                    <a:lstStyle/>
                    <a:p>
                      <a:r>
                        <a:rPr lang="es-ES" sz="1200" dirty="0">
                          <a:latin typeface="+mn-lt"/>
                        </a:rPr>
                        <a:t>8</a:t>
                      </a:r>
                      <a:endParaRPr lang="es-CO" sz="1200" dirty="0">
                        <a:latin typeface="+mn-lt"/>
                      </a:endParaRPr>
                    </a:p>
                  </a:txBody>
                  <a:tcPr/>
                </a:tc>
                <a:tc>
                  <a:txBody>
                    <a:bodyPr/>
                    <a:lstStyle/>
                    <a:p>
                      <a:r>
                        <a:rPr lang="es-ES" sz="1200" dirty="0">
                          <a:latin typeface="+mn-lt"/>
                        </a:rPr>
                        <a:t>8</a:t>
                      </a:r>
                      <a:endParaRPr lang="es-CO" sz="1200" dirty="0">
                        <a:latin typeface="+mn-lt"/>
                      </a:endParaRPr>
                    </a:p>
                  </a:txBody>
                  <a:tcPr/>
                </a:tc>
                <a:tc>
                  <a:txBody>
                    <a:bodyPr/>
                    <a:lstStyle/>
                    <a:p>
                      <a:r>
                        <a:rPr lang="es-ES" sz="1200" dirty="0">
                          <a:latin typeface="+mn-lt"/>
                        </a:rPr>
                        <a:t>100%</a:t>
                      </a:r>
                      <a:endParaRPr lang="es-CO" sz="1200" dirty="0">
                        <a:latin typeface="+mn-lt"/>
                      </a:endParaRPr>
                    </a:p>
                  </a:txBody>
                  <a:tcPr/>
                </a:tc>
                <a:extLst>
                  <a:ext uri="{0D108BD9-81ED-4DB2-BD59-A6C34878D82A}">
                    <a16:rowId xmlns:a16="http://schemas.microsoft.com/office/drawing/2014/main" val="2198557954"/>
                  </a:ext>
                </a:extLst>
              </a:tr>
            </a:tbl>
          </a:graphicData>
        </a:graphic>
      </p:graphicFrame>
      <p:sp>
        <p:nvSpPr>
          <p:cNvPr id="12" name="CuadroTexto 11">
            <a:extLst>
              <a:ext uri="{FF2B5EF4-FFF2-40B4-BE49-F238E27FC236}">
                <a16:creationId xmlns:a16="http://schemas.microsoft.com/office/drawing/2014/main" id="{C4BD322D-4323-8329-9904-1BD3693D8F0F}"/>
              </a:ext>
            </a:extLst>
          </p:cNvPr>
          <p:cNvSpPr txBox="1"/>
          <p:nvPr/>
        </p:nvSpPr>
        <p:spPr>
          <a:xfrm>
            <a:off x="269442" y="4442388"/>
            <a:ext cx="1368207" cy="600164"/>
          </a:xfrm>
          <a:prstGeom prst="rect">
            <a:avLst/>
          </a:prstGeom>
          <a:noFill/>
        </p:spPr>
        <p:txBody>
          <a:bodyPr wrap="square" rtlCol="0">
            <a:spAutoFit/>
          </a:bodyPr>
          <a:lstStyle/>
          <a:p>
            <a:r>
              <a:rPr lang="es-ES" sz="1100" b="1" dirty="0">
                <a:solidFill>
                  <a:srgbClr val="06A702"/>
                </a:solidFill>
              </a:rPr>
              <a:t>Inspecciones Planeadas Orden y Limpieza</a:t>
            </a:r>
            <a:endParaRPr lang="es-CO" sz="1100" b="1" dirty="0">
              <a:solidFill>
                <a:srgbClr val="06A702"/>
              </a:solidFill>
            </a:endParaRPr>
          </a:p>
        </p:txBody>
      </p:sp>
      <p:sp>
        <p:nvSpPr>
          <p:cNvPr id="13" name="CuadroTexto 12">
            <a:extLst>
              <a:ext uri="{FF2B5EF4-FFF2-40B4-BE49-F238E27FC236}">
                <a16:creationId xmlns:a16="http://schemas.microsoft.com/office/drawing/2014/main" id="{3895DDCD-E0AE-0612-B75F-CF064C54680A}"/>
              </a:ext>
            </a:extLst>
          </p:cNvPr>
          <p:cNvSpPr txBox="1"/>
          <p:nvPr/>
        </p:nvSpPr>
        <p:spPr>
          <a:xfrm>
            <a:off x="4068354" y="4620363"/>
            <a:ext cx="3007446" cy="261610"/>
          </a:xfrm>
          <a:prstGeom prst="rect">
            <a:avLst/>
          </a:prstGeom>
          <a:noFill/>
        </p:spPr>
        <p:txBody>
          <a:bodyPr wrap="square" rtlCol="0">
            <a:spAutoFit/>
          </a:bodyPr>
          <a:lstStyle/>
          <a:p>
            <a:r>
              <a:rPr lang="es-ES" sz="1100" b="1" dirty="0">
                <a:solidFill>
                  <a:srgbClr val="06A702"/>
                </a:solidFill>
              </a:rPr>
              <a:t>Inspecciones Planeadas Riesgo Químico</a:t>
            </a:r>
            <a:endParaRPr lang="es-CO" sz="1100" b="1" dirty="0">
              <a:solidFill>
                <a:srgbClr val="06A702"/>
              </a:solidFill>
            </a:endParaRPr>
          </a:p>
        </p:txBody>
      </p:sp>
      <p:sp>
        <p:nvSpPr>
          <p:cNvPr id="14" name="CuadroTexto 13">
            <a:extLst>
              <a:ext uri="{FF2B5EF4-FFF2-40B4-BE49-F238E27FC236}">
                <a16:creationId xmlns:a16="http://schemas.microsoft.com/office/drawing/2014/main" id="{BFAA916A-FBF6-AF21-6555-AE4B1A010EBB}"/>
              </a:ext>
            </a:extLst>
          </p:cNvPr>
          <p:cNvSpPr txBox="1"/>
          <p:nvPr/>
        </p:nvSpPr>
        <p:spPr>
          <a:xfrm>
            <a:off x="8690252" y="4477246"/>
            <a:ext cx="1494344" cy="430887"/>
          </a:xfrm>
          <a:prstGeom prst="rect">
            <a:avLst/>
          </a:prstGeom>
          <a:noFill/>
        </p:spPr>
        <p:txBody>
          <a:bodyPr wrap="square" rtlCol="0">
            <a:spAutoFit/>
          </a:bodyPr>
          <a:lstStyle/>
          <a:p>
            <a:r>
              <a:rPr lang="es-ES" sz="1100" b="1" dirty="0">
                <a:solidFill>
                  <a:srgbClr val="06A702"/>
                </a:solidFill>
              </a:rPr>
              <a:t>Inspecciones Planeadas emergencia</a:t>
            </a:r>
            <a:endParaRPr lang="es-CO" sz="1100" b="1" dirty="0">
              <a:solidFill>
                <a:srgbClr val="06A702"/>
              </a:solidFill>
            </a:endParaRPr>
          </a:p>
        </p:txBody>
      </p:sp>
      <p:pic>
        <p:nvPicPr>
          <p:cNvPr id="18" name="Imagen 17">
            <a:extLst>
              <a:ext uri="{FF2B5EF4-FFF2-40B4-BE49-F238E27FC236}">
                <a16:creationId xmlns:a16="http://schemas.microsoft.com/office/drawing/2014/main" id="{78BFA30F-7D7D-F1F3-3A13-F84E84716F98}"/>
              </a:ext>
            </a:extLst>
          </p:cNvPr>
          <p:cNvPicPr>
            <a:picLocks noChangeAspect="1"/>
          </p:cNvPicPr>
          <p:nvPr/>
        </p:nvPicPr>
        <p:blipFill>
          <a:blip r:embed="rId4"/>
          <a:stretch>
            <a:fillRect/>
          </a:stretch>
        </p:blipFill>
        <p:spPr>
          <a:xfrm>
            <a:off x="3832500" y="4969695"/>
            <a:ext cx="1494344" cy="1097375"/>
          </a:xfrm>
          <a:prstGeom prst="rect">
            <a:avLst/>
          </a:prstGeom>
        </p:spPr>
      </p:pic>
      <p:pic>
        <p:nvPicPr>
          <p:cNvPr id="20" name="Imagen 19">
            <a:extLst>
              <a:ext uri="{FF2B5EF4-FFF2-40B4-BE49-F238E27FC236}">
                <a16:creationId xmlns:a16="http://schemas.microsoft.com/office/drawing/2014/main" id="{CA7E2826-1B7D-32DF-5C07-0B01C8FAE4AD}"/>
              </a:ext>
            </a:extLst>
          </p:cNvPr>
          <p:cNvPicPr>
            <a:picLocks noChangeAspect="1"/>
          </p:cNvPicPr>
          <p:nvPr/>
        </p:nvPicPr>
        <p:blipFill>
          <a:blip r:embed="rId5"/>
          <a:stretch>
            <a:fillRect/>
          </a:stretch>
        </p:blipFill>
        <p:spPr>
          <a:xfrm>
            <a:off x="269442" y="5134354"/>
            <a:ext cx="2051727" cy="1273671"/>
          </a:xfrm>
          <a:prstGeom prst="rect">
            <a:avLst/>
          </a:prstGeom>
        </p:spPr>
      </p:pic>
      <p:pic>
        <p:nvPicPr>
          <p:cNvPr id="22" name="Imagen 21">
            <a:extLst>
              <a:ext uri="{FF2B5EF4-FFF2-40B4-BE49-F238E27FC236}">
                <a16:creationId xmlns:a16="http://schemas.microsoft.com/office/drawing/2014/main" id="{A5545794-3D47-7FAD-BA33-13E2BA936635}"/>
              </a:ext>
            </a:extLst>
          </p:cNvPr>
          <p:cNvPicPr>
            <a:picLocks noChangeAspect="1"/>
          </p:cNvPicPr>
          <p:nvPr/>
        </p:nvPicPr>
        <p:blipFill>
          <a:blip r:embed="rId6"/>
          <a:stretch>
            <a:fillRect/>
          </a:stretch>
        </p:blipFill>
        <p:spPr>
          <a:xfrm>
            <a:off x="8471757" y="5010615"/>
            <a:ext cx="2166935" cy="1143727"/>
          </a:xfrm>
          <a:prstGeom prst="rect">
            <a:avLst/>
          </a:prstGeom>
        </p:spPr>
      </p:pic>
      <p:pic>
        <p:nvPicPr>
          <p:cNvPr id="9" name="Imagen 8">
            <a:extLst>
              <a:ext uri="{FF2B5EF4-FFF2-40B4-BE49-F238E27FC236}">
                <a16:creationId xmlns:a16="http://schemas.microsoft.com/office/drawing/2014/main" id="{29D38C2A-6D0D-CC85-F833-2D71D0195259}"/>
              </a:ext>
            </a:extLst>
          </p:cNvPr>
          <p:cNvPicPr>
            <a:picLocks noChangeAspect="1"/>
          </p:cNvPicPr>
          <p:nvPr/>
        </p:nvPicPr>
        <p:blipFill>
          <a:blip r:embed="rId7"/>
          <a:stretch>
            <a:fillRect/>
          </a:stretch>
        </p:blipFill>
        <p:spPr>
          <a:xfrm>
            <a:off x="5329349" y="4951436"/>
            <a:ext cx="1761897" cy="1143727"/>
          </a:xfrm>
          <a:prstGeom prst="rect">
            <a:avLst/>
          </a:prstGeom>
        </p:spPr>
      </p:pic>
    </p:spTree>
    <p:extLst>
      <p:ext uri="{BB962C8B-B14F-4D97-AF65-F5344CB8AC3E}">
        <p14:creationId xmlns:p14="http://schemas.microsoft.com/office/powerpoint/2010/main" val="1349149058"/>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3">
            <a:extLst>
              <a:ext uri="{FF2B5EF4-FFF2-40B4-BE49-F238E27FC236}">
                <a16:creationId xmlns:a16="http://schemas.microsoft.com/office/drawing/2014/main" id="{4C58BCD9-0458-9DB0-7803-F041104A02F4}"/>
              </a:ext>
            </a:extLst>
          </p:cNvPr>
          <p:cNvSpPr>
            <a:spLocks noGrp="1"/>
          </p:cNvSpPr>
          <p:nvPr/>
        </p:nvSpPr>
        <p:spPr>
          <a:xfrm>
            <a:off x="410119" y="723"/>
            <a:ext cx="10614439" cy="1102163"/>
          </a:xfrm>
          <a:prstGeom prst="rect">
            <a:avLst/>
          </a:prstGeom>
        </p:spPr>
        <p:txBody>
          <a:bodyPr vert="horz" lIns="121920" tIns="60960" rIns="121920" bIns="60960" rtlCol="0" anchor="ctr" anchorCtr="0">
            <a:noAutofit/>
          </a:bodyPr>
          <a:lstStyle>
            <a:lvl1pPr marL="0" indent="0" algn="l" defTabSz="457200" rtl="0" eaLnBrk="1" latinLnBrk="0" hangingPunct="1">
              <a:lnSpc>
                <a:spcPct val="100000"/>
              </a:lnSpc>
              <a:spcBef>
                <a:spcPct val="20000"/>
              </a:spcBef>
              <a:buFont typeface="Arial"/>
              <a:buNone/>
              <a:defRPr sz="1125" b="0" kern="1200">
                <a:solidFill>
                  <a:schemeClr val="tx1"/>
                </a:solidFill>
                <a:latin typeface="Century Gothic" panose="020B0502020202020204" pitchFamily="34" charset="0"/>
                <a:ea typeface="+mn-ea"/>
                <a:cs typeface="+mn-cs"/>
              </a:defRPr>
            </a:lvl1pPr>
            <a:lvl2pPr marL="342900" indent="0" algn="l" defTabSz="457200" rtl="0" eaLnBrk="1" latinLnBrk="0" hangingPunct="1">
              <a:spcBef>
                <a:spcPct val="20000"/>
              </a:spcBef>
              <a:buFont typeface="Arial"/>
              <a:buNone/>
              <a:defRPr sz="1500" b="1" kern="1200">
                <a:solidFill>
                  <a:schemeClr val="tx1"/>
                </a:solidFill>
                <a:latin typeface="+mn-lt"/>
                <a:ea typeface="+mn-ea"/>
                <a:cs typeface="+mn-cs"/>
              </a:defRPr>
            </a:lvl2pPr>
            <a:lvl3pPr marL="685800" indent="0" algn="l" defTabSz="457200" rtl="0" eaLnBrk="1" latinLnBrk="0" hangingPunct="1">
              <a:spcBef>
                <a:spcPct val="20000"/>
              </a:spcBef>
              <a:buFont typeface="Arial"/>
              <a:buNone/>
              <a:defRPr sz="1350" b="1" kern="1200">
                <a:solidFill>
                  <a:schemeClr val="tx1"/>
                </a:solidFill>
                <a:latin typeface="+mn-lt"/>
                <a:ea typeface="+mn-ea"/>
                <a:cs typeface="+mn-cs"/>
              </a:defRPr>
            </a:lvl3pPr>
            <a:lvl4pPr marL="1028700" indent="0" algn="l" defTabSz="457200" rtl="0" eaLnBrk="1" latinLnBrk="0" hangingPunct="1">
              <a:spcBef>
                <a:spcPct val="20000"/>
              </a:spcBef>
              <a:buFont typeface="Arial"/>
              <a:buNone/>
              <a:defRPr sz="1200" b="1" kern="1200">
                <a:solidFill>
                  <a:schemeClr val="tx1"/>
                </a:solidFill>
                <a:latin typeface="+mn-lt"/>
                <a:ea typeface="+mn-ea"/>
                <a:cs typeface="+mn-cs"/>
              </a:defRPr>
            </a:lvl4pPr>
            <a:lvl5pPr marL="1371600" indent="0" algn="l" defTabSz="457200" rtl="0" eaLnBrk="1" latinLnBrk="0" hangingPunct="1">
              <a:spcBef>
                <a:spcPct val="20000"/>
              </a:spcBef>
              <a:buFont typeface="Arial"/>
              <a:buNone/>
              <a:defRPr sz="1200" b="1" kern="1200">
                <a:solidFill>
                  <a:schemeClr val="tx1"/>
                </a:solidFill>
                <a:latin typeface="+mn-lt"/>
                <a:ea typeface="+mn-ea"/>
                <a:cs typeface="+mn-cs"/>
              </a:defRPr>
            </a:lvl5pPr>
            <a:lvl6pPr marL="1714500" indent="0" algn="l" defTabSz="457200" rtl="0" eaLnBrk="1" latinLnBrk="0" hangingPunct="1">
              <a:spcBef>
                <a:spcPct val="20000"/>
              </a:spcBef>
              <a:buFont typeface="Arial"/>
              <a:buNone/>
              <a:defRPr sz="1200" b="1" kern="1200">
                <a:solidFill>
                  <a:schemeClr val="tx1"/>
                </a:solidFill>
                <a:latin typeface="+mn-lt"/>
                <a:ea typeface="+mn-ea"/>
                <a:cs typeface="+mn-cs"/>
              </a:defRPr>
            </a:lvl6pPr>
            <a:lvl7pPr marL="2057400" indent="0" algn="l" defTabSz="457200" rtl="0" eaLnBrk="1" latinLnBrk="0" hangingPunct="1">
              <a:spcBef>
                <a:spcPct val="20000"/>
              </a:spcBef>
              <a:buFont typeface="Arial"/>
              <a:buNone/>
              <a:defRPr sz="1200" b="1" kern="1200">
                <a:solidFill>
                  <a:schemeClr val="tx1"/>
                </a:solidFill>
                <a:latin typeface="+mn-lt"/>
                <a:ea typeface="+mn-ea"/>
                <a:cs typeface="+mn-cs"/>
              </a:defRPr>
            </a:lvl7pPr>
            <a:lvl8pPr marL="2400300" indent="0" algn="l" defTabSz="457200" rtl="0" eaLnBrk="1" latinLnBrk="0" hangingPunct="1">
              <a:spcBef>
                <a:spcPct val="20000"/>
              </a:spcBef>
              <a:buFont typeface="Arial"/>
              <a:buNone/>
              <a:defRPr sz="1200" b="1" kern="1200">
                <a:solidFill>
                  <a:schemeClr val="tx1"/>
                </a:solidFill>
                <a:latin typeface="+mn-lt"/>
                <a:ea typeface="+mn-ea"/>
                <a:cs typeface="+mn-cs"/>
              </a:defRPr>
            </a:lvl8pPr>
            <a:lvl9pPr marL="2743200" indent="0" algn="l" defTabSz="457200" rtl="0" eaLnBrk="1" latinLnBrk="0" hangingPunct="1">
              <a:spcBef>
                <a:spcPct val="20000"/>
              </a:spcBef>
              <a:buFont typeface="Arial"/>
              <a:buNone/>
              <a:defRPr sz="1200" b="1" kern="1200">
                <a:solidFill>
                  <a:schemeClr val="tx1"/>
                </a:solidFill>
                <a:latin typeface="+mn-lt"/>
                <a:ea typeface="+mn-ea"/>
                <a:cs typeface="+mn-cs"/>
              </a:defRPr>
            </a:lvl9pPr>
          </a:lstStyle>
          <a:p>
            <a:r>
              <a:rPr lang="es-CO" sz="3200" b="1" noProof="0" dirty="0">
                <a:solidFill>
                  <a:srgbClr val="00324D"/>
                </a:solidFill>
                <a:latin typeface="Work Sans" pitchFamily="2" charset="0"/>
                <a:cs typeface="Calibri"/>
              </a:rPr>
              <a:t>Deficiencia en la gestión de SST</a:t>
            </a:r>
            <a:endParaRPr lang="es-CO" sz="1800" noProof="0" dirty="0">
              <a:solidFill>
                <a:srgbClr val="38AA00"/>
              </a:solidFill>
              <a:latin typeface="Work Sans" pitchFamily="2" charset="0"/>
              <a:cs typeface="Calibri"/>
            </a:endParaRPr>
          </a:p>
        </p:txBody>
      </p:sp>
      <p:pic>
        <p:nvPicPr>
          <p:cNvPr id="3" name="Gráfico 2">
            <a:extLst>
              <a:ext uri="{FF2B5EF4-FFF2-40B4-BE49-F238E27FC236}">
                <a16:creationId xmlns:a16="http://schemas.microsoft.com/office/drawing/2014/main" id="{A094361C-A6F2-D87D-6CC3-4DE110F5BFF0}"/>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p:blipFill>
        <p:spPr>
          <a:xfrm flipV="1">
            <a:off x="-272756" y="896698"/>
            <a:ext cx="3065317" cy="45719"/>
          </a:xfrm>
          <a:prstGeom prst="rect">
            <a:avLst/>
          </a:prstGeom>
        </p:spPr>
      </p:pic>
      <p:sp>
        <p:nvSpPr>
          <p:cNvPr id="5" name="Rectángulo 4">
            <a:extLst>
              <a:ext uri="{FF2B5EF4-FFF2-40B4-BE49-F238E27FC236}">
                <a16:creationId xmlns:a16="http://schemas.microsoft.com/office/drawing/2014/main" id="{1222CE48-A1DA-CBA0-82AD-87E813CE8A81}"/>
              </a:ext>
            </a:extLst>
          </p:cNvPr>
          <p:cNvSpPr/>
          <p:nvPr/>
        </p:nvSpPr>
        <p:spPr>
          <a:xfrm>
            <a:off x="0" y="6823489"/>
            <a:ext cx="12192000" cy="49358"/>
          </a:xfrm>
          <a:prstGeom prst="rect">
            <a:avLst/>
          </a:prstGeom>
          <a:solidFill>
            <a:srgbClr val="38A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noProof="0">
              <a:latin typeface="Work Sans "/>
            </a:endParaRPr>
          </a:p>
        </p:txBody>
      </p:sp>
      <p:pic>
        <p:nvPicPr>
          <p:cNvPr id="7" name="Imagen 6">
            <a:extLst>
              <a:ext uri="{FF2B5EF4-FFF2-40B4-BE49-F238E27FC236}">
                <a16:creationId xmlns:a16="http://schemas.microsoft.com/office/drawing/2014/main" id="{09B51C91-069A-8DEE-7EED-68B38E560237}"/>
              </a:ext>
            </a:extLst>
          </p:cNvPr>
          <p:cNvPicPr>
            <a:picLocks noChangeAspect="1"/>
          </p:cNvPicPr>
          <p:nvPr/>
        </p:nvPicPr>
        <p:blipFill rotWithShape="1">
          <a:blip r:embed="rId3"/>
          <a:srcRect r="65688"/>
          <a:stretch/>
        </p:blipFill>
        <p:spPr>
          <a:xfrm>
            <a:off x="0" y="1488267"/>
            <a:ext cx="1429948" cy="1168490"/>
          </a:xfrm>
          <a:prstGeom prst="rect">
            <a:avLst/>
          </a:prstGeom>
        </p:spPr>
      </p:pic>
      <p:sp>
        <p:nvSpPr>
          <p:cNvPr id="8" name="CuadroTexto 7">
            <a:extLst>
              <a:ext uri="{FF2B5EF4-FFF2-40B4-BE49-F238E27FC236}">
                <a16:creationId xmlns:a16="http://schemas.microsoft.com/office/drawing/2014/main" id="{93761238-CCC2-4059-10ED-69402F3F4565}"/>
              </a:ext>
            </a:extLst>
          </p:cNvPr>
          <p:cNvSpPr txBox="1"/>
          <p:nvPr/>
        </p:nvSpPr>
        <p:spPr>
          <a:xfrm>
            <a:off x="1617785" y="2072512"/>
            <a:ext cx="7965830" cy="738664"/>
          </a:xfrm>
          <a:prstGeom prst="rect">
            <a:avLst/>
          </a:prstGeom>
          <a:noFill/>
        </p:spPr>
        <p:txBody>
          <a:bodyPr wrap="square" rtlCol="0">
            <a:spAutoFit/>
          </a:bodyPr>
          <a:lstStyle/>
          <a:p>
            <a:r>
              <a:rPr lang="es-ES" sz="1400" dirty="0"/>
              <a:t>En el desarrollo de las actividades del Sistema de Gestión de Seguridad y Salud en el Trabajo es fundamental contar con ambientes de trabajo más seguro y saludable, minimizando la ocurrencia de accidentes y cuidando la salud de todos los funcionarios y contratistas del Centro.</a:t>
            </a:r>
            <a:endParaRPr lang="es-CO" sz="1400" dirty="0"/>
          </a:p>
        </p:txBody>
      </p:sp>
      <p:graphicFrame>
        <p:nvGraphicFramePr>
          <p:cNvPr id="10" name="Tabla 9">
            <a:extLst>
              <a:ext uri="{FF2B5EF4-FFF2-40B4-BE49-F238E27FC236}">
                <a16:creationId xmlns:a16="http://schemas.microsoft.com/office/drawing/2014/main" id="{9EF0FCDF-B900-D13D-08B4-563D7D4776A2}"/>
              </a:ext>
            </a:extLst>
          </p:cNvPr>
          <p:cNvGraphicFramePr>
            <a:graphicFrameLocks noGrp="1"/>
          </p:cNvGraphicFramePr>
          <p:nvPr/>
        </p:nvGraphicFramePr>
        <p:xfrm>
          <a:off x="1324440" y="3042138"/>
          <a:ext cx="10316574" cy="3280709"/>
        </p:xfrm>
        <a:graphic>
          <a:graphicData uri="http://schemas.openxmlformats.org/drawingml/2006/table">
            <a:tbl>
              <a:tblPr firstRow="1" bandRow="1">
                <a:tableStyleId>{5C22544A-7EE6-4342-B048-85BDC9FD1C3A}</a:tableStyleId>
              </a:tblPr>
              <a:tblGrid>
                <a:gridCol w="3438858">
                  <a:extLst>
                    <a:ext uri="{9D8B030D-6E8A-4147-A177-3AD203B41FA5}">
                      <a16:colId xmlns:a16="http://schemas.microsoft.com/office/drawing/2014/main" val="2265220820"/>
                    </a:ext>
                  </a:extLst>
                </a:gridCol>
                <a:gridCol w="3438858">
                  <a:extLst>
                    <a:ext uri="{9D8B030D-6E8A-4147-A177-3AD203B41FA5}">
                      <a16:colId xmlns:a16="http://schemas.microsoft.com/office/drawing/2014/main" val="443795122"/>
                    </a:ext>
                  </a:extLst>
                </a:gridCol>
                <a:gridCol w="3438858">
                  <a:extLst>
                    <a:ext uri="{9D8B030D-6E8A-4147-A177-3AD203B41FA5}">
                      <a16:colId xmlns:a16="http://schemas.microsoft.com/office/drawing/2014/main" val="2283160025"/>
                    </a:ext>
                  </a:extLst>
                </a:gridCol>
              </a:tblGrid>
              <a:tr h="475797">
                <a:tc gridSpan="3">
                  <a:txBody>
                    <a:bodyPr/>
                    <a:lstStyle/>
                    <a:p>
                      <a:r>
                        <a:rPr lang="es-ES" dirty="0"/>
                        <a:t>                                             Diferencia en el SG-SST 2025</a:t>
                      </a:r>
                      <a:endParaRPr lang="es-CO" dirty="0"/>
                    </a:p>
                  </a:txBody>
                  <a:tcPr/>
                </a:tc>
                <a:tc hMerge="1">
                  <a:txBody>
                    <a:bodyPr/>
                    <a:lstStyle/>
                    <a:p>
                      <a:endParaRPr lang="es-CO" dirty="0"/>
                    </a:p>
                  </a:txBody>
                  <a:tcPr/>
                </a:tc>
                <a:tc hMerge="1">
                  <a:txBody>
                    <a:bodyPr/>
                    <a:lstStyle/>
                    <a:p>
                      <a:endParaRPr lang="es-CO" dirty="0"/>
                    </a:p>
                  </a:txBody>
                  <a:tcPr/>
                </a:tc>
                <a:extLst>
                  <a:ext uri="{0D108BD9-81ED-4DB2-BD59-A6C34878D82A}">
                    <a16:rowId xmlns:a16="http://schemas.microsoft.com/office/drawing/2014/main" val="3533676936"/>
                  </a:ext>
                </a:extLst>
              </a:tr>
              <a:tr h="564632">
                <a:tc>
                  <a:txBody>
                    <a:bodyPr/>
                    <a:lstStyle/>
                    <a:p>
                      <a:r>
                        <a:rPr lang="es-ES" sz="1200" dirty="0">
                          <a:latin typeface="+mn-lt"/>
                        </a:rPr>
                        <a:t>Plan de Higiene y Seguridad Industrial</a:t>
                      </a:r>
                      <a:endParaRPr lang="es-CO" sz="1200" dirty="0">
                        <a:latin typeface="+mn-lt"/>
                      </a:endParaRPr>
                    </a:p>
                  </a:txBody>
                  <a:tcPr/>
                </a:tc>
                <a:tc>
                  <a:txBody>
                    <a:bodyPr/>
                    <a:lstStyle/>
                    <a:p>
                      <a:r>
                        <a:rPr lang="es-ES" sz="1200" dirty="0"/>
                        <a:t>Programa de Medicina Laboral</a:t>
                      </a:r>
                      <a:endParaRPr lang="es-CO" sz="1200" dirty="0"/>
                    </a:p>
                  </a:txBody>
                  <a:tcPr/>
                </a:tc>
                <a:tc>
                  <a:txBody>
                    <a:bodyPr/>
                    <a:lstStyle/>
                    <a:p>
                      <a:r>
                        <a:rPr lang="es-ES" sz="1200" dirty="0"/>
                        <a:t>Programa Eje Mentalmente Saludable</a:t>
                      </a:r>
                      <a:endParaRPr lang="es-CO" sz="1200" dirty="0"/>
                    </a:p>
                  </a:txBody>
                  <a:tcPr/>
                </a:tc>
                <a:extLst>
                  <a:ext uri="{0D108BD9-81ED-4DB2-BD59-A6C34878D82A}">
                    <a16:rowId xmlns:a16="http://schemas.microsoft.com/office/drawing/2014/main" val="994862343"/>
                  </a:ext>
                </a:extLst>
              </a:tr>
              <a:tr h="1437837">
                <a:tc>
                  <a:txBody>
                    <a:bodyPr/>
                    <a:lstStyle/>
                    <a:p>
                      <a:pPr marL="171450" indent="-171450" algn="just" defTabSz="914400" rtl="0" eaLnBrk="1" latinLnBrk="0" hangingPunct="1">
                        <a:buFont typeface="Arial" panose="020B0604020202020204" pitchFamily="34" charset="0"/>
                        <a:buChar char="•"/>
                      </a:pPr>
                      <a:r>
                        <a:rPr lang="es-ES" sz="1100" kern="1200" dirty="0">
                          <a:solidFill>
                            <a:schemeClr val="tx1"/>
                          </a:solidFill>
                          <a:latin typeface="+mn-lt"/>
                          <a:ea typeface="+mn-ea"/>
                          <a:cs typeface="+mn-cs"/>
                        </a:rPr>
                        <a:t>Desarrollo de Plan Estratégico de Seguridad Vial </a:t>
                      </a:r>
                    </a:p>
                    <a:p>
                      <a:pPr marL="171450" indent="-171450" algn="just" defTabSz="914400" rtl="0" eaLnBrk="1" latinLnBrk="0" hangingPunct="1">
                        <a:buFont typeface="Arial" panose="020B0604020202020204" pitchFamily="34" charset="0"/>
                        <a:buChar char="•"/>
                      </a:pPr>
                      <a:r>
                        <a:rPr lang="es-ES" sz="1100" kern="1200" dirty="0">
                          <a:solidFill>
                            <a:schemeClr val="tx1"/>
                          </a:solidFill>
                          <a:latin typeface="+mn-lt"/>
                          <a:ea typeface="+mn-ea"/>
                          <a:cs typeface="+mn-cs"/>
                        </a:rPr>
                        <a:t> Baja asistencia y participación de la brigada en las actividades programadas</a:t>
                      </a:r>
                    </a:p>
                    <a:p>
                      <a:pPr marL="171450" indent="-171450" algn="just" defTabSz="914400" rtl="0" eaLnBrk="1" latinLnBrk="0" hangingPunct="1">
                        <a:buFont typeface="Arial" panose="020B0604020202020204" pitchFamily="34" charset="0"/>
                        <a:buChar char="•"/>
                      </a:pPr>
                      <a:r>
                        <a:rPr lang="es-ES" sz="1100" kern="1200" dirty="0">
                          <a:solidFill>
                            <a:schemeClr val="tx1"/>
                          </a:solidFill>
                          <a:latin typeface="+mn-lt"/>
                          <a:ea typeface="+mn-ea"/>
                          <a:cs typeface="+mn-cs"/>
                        </a:rPr>
                        <a:t>Participación de los funcionarios en la conformación de las brigadas de emergencia </a:t>
                      </a:r>
                    </a:p>
                    <a:p>
                      <a:pPr marL="171450" indent="-171450" algn="just" defTabSz="914400" rtl="0" eaLnBrk="1" latinLnBrk="0" hangingPunct="1">
                        <a:buFont typeface="Arial" panose="020B0604020202020204" pitchFamily="34" charset="0"/>
                        <a:buChar char="•"/>
                      </a:pPr>
                      <a:r>
                        <a:rPr lang="es-ES" sz="1100" kern="1200" dirty="0">
                          <a:solidFill>
                            <a:schemeClr val="tx1"/>
                          </a:solidFill>
                          <a:latin typeface="+mn-lt"/>
                          <a:ea typeface="+mn-ea"/>
                          <a:cs typeface="+mn-cs"/>
                        </a:rPr>
                        <a:t>Baja participación de los trabajadores en capacitaciones. </a:t>
                      </a:r>
                    </a:p>
                    <a:p>
                      <a:pPr marL="171450" indent="-171450" algn="just" defTabSz="914400" rtl="0" eaLnBrk="1" latinLnBrk="0" hangingPunct="1">
                        <a:buFont typeface="Arial" panose="020B0604020202020204" pitchFamily="34" charset="0"/>
                        <a:buChar char="•"/>
                      </a:pPr>
                      <a:r>
                        <a:rPr lang="es-ES" sz="1100" kern="1200" dirty="0">
                          <a:solidFill>
                            <a:schemeClr val="tx1"/>
                          </a:solidFill>
                          <a:latin typeface="+mn-lt"/>
                          <a:ea typeface="+mn-ea"/>
                          <a:cs typeface="+mn-cs"/>
                        </a:rPr>
                        <a:t>Falta de recursos para garantizar condiciones de seguridad en infraestructura en los lugares de trabajo. </a:t>
                      </a:r>
                      <a:endParaRPr lang="es-419" sz="1100" kern="1200" dirty="0">
                        <a:solidFill>
                          <a:schemeClr val="tx1"/>
                        </a:solidFill>
                        <a:latin typeface="+mn-lt"/>
                        <a:ea typeface="+mn-ea"/>
                        <a:cs typeface="+mn-cs"/>
                      </a:endParaRPr>
                    </a:p>
                    <a:p>
                      <a:endParaRPr lang="es-CO"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kern="1200" dirty="0">
                          <a:solidFill>
                            <a:schemeClr val="tx1"/>
                          </a:solidFill>
                          <a:latin typeface="Aptos Narrow" panose="020B0004020202020204" pitchFamily="34" charset="0"/>
                          <a:ea typeface="+mn-ea"/>
                          <a:cs typeface="+mn-cs"/>
                        </a:rPr>
                        <a:t>Baja participación en las actividades programadas.</a:t>
                      </a:r>
                      <a:endParaRPr lang="es-419" sz="1200" kern="1200" dirty="0">
                        <a:solidFill>
                          <a:schemeClr val="tx1"/>
                        </a:solidFill>
                        <a:latin typeface="Aptos Narrow" panose="020B0004020202020204" pitchFamily="34" charset="0"/>
                        <a:ea typeface="+mn-ea"/>
                        <a:cs typeface="+mn-cs"/>
                      </a:endParaRPr>
                    </a:p>
                    <a:p>
                      <a:endParaRPr lang="es-CO"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kern="1200" dirty="0">
                          <a:solidFill>
                            <a:schemeClr val="tx1"/>
                          </a:solidFill>
                          <a:latin typeface="Aptos Narrow" panose="020B0004020202020204" pitchFamily="34" charset="0"/>
                          <a:ea typeface="+mn-ea"/>
                          <a:cs typeface="+mn-cs"/>
                        </a:rPr>
                        <a:t>Baja participación en las actividades programadas.</a:t>
                      </a:r>
                      <a:endParaRPr lang="es-419" sz="1200" dirty="0"/>
                    </a:p>
                    <a:p>
                      <a:endParaRPr lang="es-CO" sz="1200" dirty="0"/>
                    </a:p>
                  </a:txBody>
                  <a:tcPr/>
                </a:tc>
                <a:extLst>
                  <a:ext uri="{0D108BD9-81ED-4DB2-BD59-A6C34878D82A}">
                    <a16:rowId xmlns:a16="http://schemas.microsoft.com/office/drawing/2014/main" val="3152338105"/>
                  </a:ext>
                </a:extLst>
              </a:tr>
              <a:tr h="322647">
                <a:tc>
                  <a:txBody>
                    <a:bodyPr/>
                    <a:lstStyle/>
                    <a:p>
                      <a:endParaRPr lang="es-CO"/>
                    </a:p>
                  </a:txBody>
                  <a:tcPr/>
                </a:tc>
                <a:tc>
                  <a:txBody>
                    <a:bodyPr/>
                    <a:lstStyle/>
                    <a:p>
                      <a:endParaRPr lang="es-CO" dirty="0"/>
                    </a:p>
                  </a:txBody>
                  <a:tcPr/>
                </a:tc>
                <a:tc>
                  <a:txBody>
                    <a:bodyPr/>
                    <a:lstStyle/>
                    <a:p>
                      <a:endParaRPr lang="es-CO" dirty="0"/>
                    </a:p>
                  </a:txBody>
                  <a:tcPr/>
                </a:tc>
                <a:extLst>
                  <a:ext uri="{0D108BD9-81ED-4DB2-BD59-A6C34878D82A}">
                    <a16:rowId xmlns:a16="http://schemas.microsoft.com/office/drawing/2014/main" val="3416365919"/>
                  </a:ext>
                </a:extLst>
              </a:tr>
            </a:tbl>
          </a:graphicData>
        </a:graphic>
      </p:graphicFrame>
    </p:spTree>
    <p:extLst>
      <p:ext uri="{BB962C8B-B14F-4D97-AF65-F5344CB8AC3E}">
        <p14:creationId xmlns:p14="http://schemas.microsoft.com/office/powerpoint/2010/main" val="2489968695"/>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3">
            <a:extLst>
              <a:ext uri="{FF2B5EF4-FFF2-40B4-BE49-F238E27FC236}">
                <a16:creationId xmlns:a16="http://schemas.microsoft.com/office/drawing/2014/main" id="{4C58BCD9-0458-9DB0-7803-F041104A02F4}"/>
              </a:ext>
            </a:extLst>
          </p:cNvPr>
          <p:cNvSpPr>
            <a:spLocks noGrp="1"/>
          </p:cNvSpPr>
          <p:nvPr/>
        </p:nvSpPr>
        <p:spPr>
          <a:xfrm>
            <a:off x="410119" y="723"/>
            <a:ext cx="11013255" cy="1107220"/>
          </a:xfrm>
          <a:prstGeom prst="rect">
            <a:avLst/>
          </a:prstGeom>
        </p:spPr>
        <p:txBody>
          <a:bodyPr vert="horz" lIns="121920" tIns="60960" rIns="121920" bIns="60960" rtlCol="0" anchor="ctr" anchorCtr="0">
            <a:noAutofit/>
          </a:bodyPr>
          <a:lstStyle>
            <a:lvl1pPr marL="0" indent="0" algn="l" defTabSz="457200" rtl="0" eaLnBrk="1" latinLnBrk="0" hangingPunct="1">
              <a:lnSpc>
                <a:spcPct val="100000"/>
              </a:lnSpc>
              <a:spcBef>
                <a:spcPct val="20000"/>
              </a:spcBef>
              <a:buFont typeface="Arial"/>
              <a:buNone/>
              <a:defRPr sz="1125" b="0" kern="1200">
                <a:solidFill>
                  <a:schemeClr val="tx1"/>
                </a:solidFill>
                <a:latin typeface="Century Gothic" panose="020B0502020202020204" pitchFamily="34" charset="0"/>
                <a:ea typeface="+mn-ea"/>
                <a:cs typeface="+mn-cs"/>
              </a:defRPr>
            </a:lvl1pPr>
            <a:lvl2pPr marL="342900" indent="0" algn="l" defTabSz="457200" rtl="0" eaLnBrk="1" latinLnBrk="0" hangingPunct="1">
              <a:spcBef>
                <a:spcPct val="20000"/>
              </a:spcBef>
              <a:buFont typeface="Arial"/>
              <a:buNone/>
              <a:defRPr sz="1500" b="1" kern="1200">
                <a:solidFill>
                  <a:schemeClr val="tx1"/>
                </a:solidFill>
                <a:latin typeface="+mn-lt"/>
                <a:ea typeface="+mn-ea"/>
                <a:cs typeface="+mn-cs"/>
              </a:defRPr>
            </a:lvl2pPr>
            <a:lvl3pPr marL="685800" indent="0" algn="l" defTabSz="457200" rtl="0" eaLnBrk="1" latinLnBrk="0" hangingPunct="1">
              <a:spcBef>
                <a:spcPct val="20000"/>
              </a:spcBef>
              <a:buFont typeface="Arial"/>
              <a:buNone/>
              <a:defRPr sz="1350" b="1" kern="1200">
                <a:solidFill>
                  <a:schemeClr val="tx1"/>
                </a:solidFill>
                <a:latin typeface="+mn-lt"/>
                <a:ea typeface="+mn-ea"/>
                <a:cs typeface="+mn-cs"/>
              </a:defRPr>
            </a:lvl3pPr>
            <a:lvl4pPr marL="1028700" indent="0" algn="l" defTabSz="457200" rtl="0" eaLnBrk="1" latinLnBrk="0" hangingPunct="1">
              <a:spcBef>
                <a:spcPct val="20000"/>
              </a:spcBef>
              <a:buFont typeface="Arial"/>
              <a:buNone/>
              <a:defRPr sz="1200" b="1" kern="1200">
                <a:solidFill>
                  <a:schemeClr val="tx1"/>
                </a:solidFill>
                <a:latin typeface="+mn-lt"/>
                <a:ea typeface="+mn-ea"/>
                <a:cs typeface="+mn-cs"/>
              </a:defRPr>
            </a:lvl4pPr>
            <a:lvl5pPr marL="1371600" indent="0" algn="l" defTabSz="457200" rtl="0" eaLnBrk="1" latinLnBrk="0" hangingPunct="1">
              <a:spcBef>
                <a:spcPct val="20000"/>
              </a:spcBef>
              <a:buFont typeface="Arial"/>
              <a:buNone/>
              <a:defRPr sz="1200" b="1" kern="1200">
                <a:solidFill>
                  <a:schemeClr val="tx1"/>
                </a:solidFill>
                <a:latin typeface="+mn-lt"/>
                <a:ea typeface="+mn-ea"/>
                <a:cs typeface="+mn-cs"/>
              </a:defRPr>
            </a:lvl5pPr>
            <a:lvl6pPr marL="1714500" indent="0" algn="l" defTabSz="457200" rtl="0" eaLnBrk="1" latinLnBrk="0" hangingPunct="1">
              <a:spcBef>
                <a:spcPct val="20000"/>
              </a:spcBef>
              <a:buFont typeface="Arial"/>
              <a:buNone/>
              <a:defRPr sz="1200" b="1" kern="1200">
                <a:solidFill>
                  <a:schemeClr val="tx1"/>
                </a:solidFill>
                <a:latin typeface="+mn-lt"/>
                <a:ea typeface="+mn-ea"/>
                <a:cs typeface="+mn-cs"/>
              </a:defRPr>
            </a:lvl6pPr>
            <a:lvl7pPr marL="2057400" indent="0" algn="l" defTabSz="457200" rtl="0" eaLnBrk="1" latinLnBrk="0" hangingPunct="1">
              <a:spcBef>
                <a:spcPct val="20000"/>
              </a:spcBef>
              <a:buFont typeface="Arial"/>
              <a:buNone/>
              <a:defRPr sz="1200" b="1" kern="1200">
                <a:solidFill>
                  <a:schemeClr val="tx1"/>
                </a:solidFill>
                <a:latin typeface="+mn-lt"/>
                <a:ea typeface="+mn-ea"/>
                <a:cs typeface="+mn-cs"/>
              </a:defRPr>
            </a:lvl7pPr>
            <a:lvl8pPr marL="2400300" indent="0" algn="l" defTabSz="457200" rtl="0" eaLnBrk="1" latinLnBrk="0" hangingPunct="1">
              <a:spcBef>
                <a:spcPct val="20000"/>
              </a:spcBef>
              <a:buFont typeface="Arial"/>
              <a:buNone/>
              <a:defRPr sz="1200" b="1" kern="1200">
                <a:solidFill>
                  <a:schemeClr val="tx1"/>
                </a:solidFill>
                <a:latin typeface="+mn-lt"/>
                <a:ea typeface="+mn-ea"/>
                <a:cs typeface="+mn-cs"/>
              </a:defRPr>
            </a:lvl8pPr>
            <a:lvl9pPr marL="2743200" indent="0" algn="l" defTabSz="457200" rtl="0" eaLnBrk="1" latinLnBrk="0" hangingPunct="1">
              <a:spcBef>
                <a:spcPct val="20000"/>
              </a:spcBef>
              <a:buFont typeface="Arial"/>
              <a:buNone/>
              <a:defRPr sz="1200" b="1" kern="1200">
                <a:solidFill>
                  <a:schemeClr val="tx1"/>
                </a:solidFill>
                <a:latin typeface="+mn-lt"/>
                <a:ea typeface="+mn-ea"/>
                <a:cs typeface="+mn-cs"/>
              </a:defRPr>
            </a:lvl9pPr>
          </a:lstStyle>
          <a:p>
            <a:r>
              <a:rPr lang="es-CO" sz="3200" b="1" noProof="0" dirty="0">
                <a:solidFill>
                  <a:srgbClr val="00324D"/>
                </a:solidFill>
                <a:latin typeface="Work Sans" pitchFamily="2" charset="0"/>
                <a:cs typeface="Calibri"/>
              </a:rPr>
              <a:t>Efectividad de los programas de Rehabilitación</a:t>
            </a:r>
            <a:endParaRPr lang="es-CO" sz="1800" noProof="0" dirty="0">
              <a:solidFill>
                <a:srgbClr val="38AA00"/>
              </a:solidFill>
              <a:latin typeface="Work Sans" pitchFamily="2" charset="0"/>
              <a:cs typeface="Calibri"/>
            </a:endParaRPr>
          </a:p>
        </p:txBody>
      </p:sp>
      <p:pic>
        <p:nvPicPr>
          <p:cNvPr id="3" name="Gráfico 2">
            <a:extLst>
              <a:ext uri="{FF2B5EF4-FFF2-40B4-BE49-F238E27FC236}">
                <a16:creationId xmlns:a16="http://schemas.microsoft.com/office/drawing/2014/main" id="{A094361C-A6F2-D87D-6CC3-4DE110F5BFF0}"/>
              </a:ext>
            </a:extLst>
          </p:cNvPr>
          <p:cNvPicPr>
            <a:picLocks noChangeAspect="1"/>
          </p:cNvPicPr>
          <p:nvPr/>
        </p:nvPicPr>
        <p:blipFill>
          <a:blip cstate="email">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p:blipFill>
        <p:spPr>
          <a:xfrm flipV="1">
            <a:off x="-272756" y="975863"/>
            <a:ext cx="3065317" cy="45719"/>
          </a:xfrm>
          <a:prstGeom prst="rect">
            <a:avLst/>
          </a:prstGeom>
        </p:spPr>
      </p:pic>
      <p:sp>
        <p:nvSpPr>
          <p:cNvPr id="4" name="Rectángulo 3">
            <a:extLst>
              <a:ext uri="{FF2B5EF4-FFF2-40B4-BE49-F238E27FC236}">
                <a16:creationId xmlns:a16="http://schemas.microsoft.com/office/drawing/2014/main" id="{56EA8F0E-59B9-8CE7-27E2-EE42506B4EA8}"/>
              </a:ext>
            </a:extLst>
          </p:cNvPr>
          <p:cNvSpPr/>
          <p:nvPr/>
        </p:nvSpPr>
        <p:spPr>
          <a:xfrm>
            <a:off x="0" y="6823489"/>
            <a:ext cx="12192000" cy="49358"/>
          </a:xfrm>
          <a:prstGeom prst="rect">
            <a:avLst/>
          </a:prstGeom>
          <a:solidFill>
            <a:srgbClr val="38A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noProof="0">
              <a:latin typeface="Work Sans "/>
            </a:endParaRPr>
          </a:p>
        </p:txBody>
      </p:sp>
      <p:pic>
        <p:nvPicPr>
          <p:cNvPr id="7" name="Imagen 6">
            <a:extLst>
              <a:ext uri="{FF2B5EF4-FFF2-40B4-BE49-F238E27FC236}">
                <a16:creationId xmlns:a16="http://schemas.microsoft.com/office/drawing/2014/main" id="{CCAAC6A0-9F42-2D43-7830-B31F4D15ECB3}"/>
              </a:ext>
            </a:extLst>
          </p:cNvPr>
          <p:cNvPicPr>
            <a:picLocks noChangeAspect="1"/>
          </p:cNvPicPr>
          <p:nvPr/>
        </p:nvPicPr>
        <p:blipFill rotWithShape="1">
          <a:blip r:embed="rId3"/>
          <a:srcRect r="65688"/>
          <a:stretch/>
        </p:blipFill>
        <p:spPr>
          <a:xfrm>
            <a:off x="186692" y="1629224"/>
            <a:ext cx="1429948" cy="1168490"/>
          </a:xfrm>
          <a:prstGeom prst="rect">
            <a:avLst/>
          </a:prstGeom>
        </p:spPr>
      </p:pic>
      <p:graphicFrame>
        <p:nvGraphicFramePr>
          <p:cNvPr id="10" name="Tabla 9">
            <a:extLst>
              <a:ext uri="{FF2B5EF4-FFF2-40B4-BE49-F238E27FC236}">
                <a16:creationId xmlns:a16="http://schemas.microsoft.com/office/drawing/2014/main" id="{E6BC5738-DE23-A3ED-96B7-69EF28963520}"/>
              </a:ext>
            </a:extLst>
          </p:cNvPr>
          <p:cNvGraphicFramePr>
            <a:graphicFrameLocks noGrp="1"/>
          </p:cNvGraphicFramePr>
          <p:nvPr/>
        </p:nvGraphicFramePr>
        <p:xfrm>
          <a:off x="2032000" y="1827036"/>
          <a:ext cx="8127999" cy="436372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1194490443"/>
                    </a:ext>
                  </a:extLst>
                </a:gridCol>
                <a:gridCol w="2989227">
                  <a:extLst>
                    <a:ext uri="{9D8B030D-6E8A-4147-A177-3AD203B41FA5}">
                      <a16:colId xmlns:a16="http://schemas.microsoft.com/office/drawing/2014/main" val="2425583563"/>
                    </a:ext>
                  </a:extLst>
                </a:gridCol>
                <a:gridCol w="2429439">
                  <a:extLst>
                    <a:ext uri="{9D8B030D-6E8A-4147-A177-3AD203B41FA5}">
                      <a16:colId xmlns:a16="http://schemas.microsoft.com/office/drawing/2014/main" val="2657407092"/>
                    </a:ext>
                  </a:extLst>
                </a:gridCol>
              </a:tblGrid>
              <a:tr h="239163">
                <a:tc gridSpan="3">
                  <a:txBody>
                    <a:bodyPr/>
                    <a:lstStyle/>
                    <a:p>
                      <a:r>
                        <a:rPr lang="es-ES" sz="1600" b="1" dirty="0">
                          <a:solidFill>
                            <a:schemeClr val="bg1"/>
                          </a:solidFill>
                        </a:rPr>
                        <a:t>                               Acciones para la mejora de la salud de trabajadores</a:t>
                      </a:r>
                      <a:endParaRPr lang="es-CO" sz="1600" b="1" dirty="0">
                        <a:solidFill>
                          <a:schemeClr val="bg1"/>
                        </a:solidFill>
                      </a:endParaRPr>
                    </a:p>
                  </a:txBody>
                  <a:tcPr/>
                </a:tc>
                <a:tc hMerge="1">
                  <a:txBody>
                    <a:bodyPr/>
                    <a:lstStyle/>
                    <a:p>
                      <a:endParaRPr lang="es-CO" dirty="0"/>
                    </a:p>
                  </a:txBody>
                  <a:tcPr/>
                </a:tc>
                <a:tc hMerge="1">
                  <a:txBody>
                    <a:bodyPr/>
                    <a:lstStyle/>
                    <a:p>
                      <a:endParaRPr lang="es-CO" dirty="0"/>
                    </a:p>
                  </a:txBody>
                  <a:tcPr/>
                </a:tc>
                <a:extLst>
                  <a:ext uri="{0D108BD9-81ED-4DB2-BD59-A6C34878D82A}">
                    <a16:rowId xmlns:a16="http://schemas.microsoft.com/office/drawing/2014/main" val="2714216518"/>
                  </a:ext>
                </a:extLst>
              </a:tr>
              <a:tr h="370840">
                <a:tc>
                  <a:txBody>
                    <a:bodyPr/>
                    <a:lstStyle/>
                    <a:p>
                      <a:r>
                        <a:rPr lang="es-ES" dirty="0"/>
                        <a:t>Eje de Medicina Laboral</a:t>
                      </a:r>
                      <a:endParaRPr lang="es-CO" dirty="0"/>
                    </a:p>
                  </a:txBody>
                  <a:tcPr/>
                </a:tc>
                <a:tc>
                  <a:txBody>
                    <a:bodyPr/>
                    <a:lstStyle/>
                    <a:p>
                      <a:r>
                        <a:rPr lang="es-ES" dirty="0"/>
                        <a:t>Eje Mentalmente Saludable</a:t>
                      </a:r>
                      <a:endParaRPr lang="es-CO" dirty="0"/>
                    </a:p>
                  </a:txBody>
                  <a:tcPr/>
                </a:tc>
                <a:tc>
                  <a:txBody>
                    <a:bodyPr/>
                    <a:lstStyle/>
                    <a:p>
                      <a:r>
                        <a:rPr lang="es-ES" dirty="0"/>
                        <a:t>Eje Seguridad Industrial</a:t>
                      </a:r>
                      <a:endParaRPr lang="es-CO" dirty="0"/>
                    </a:p>
                  </a:txBody>
                  <a:tcPr/>
                </a:tc>
                <a:extLst>
                  <a:ext uri="{0D108BD9-81ED-4DB2-BD59-A6C34878D82A}">
                    <a16:rowId xmlns:a16="http://schemas.microsoft.com/office/drawing/2014/main" val="3947896552"/>
                  </a:ext>
                </a:extLst>
              </a:tr>
              <a:tr h="370840">
                <a:tc>
                  <a:txBody>
                    <a:bodyPr/>
                    <a:lstStyle/>
                    <a:p>
                      <a:r>
                        <a:rPr lang="es-ES" dirty="0"/>
                        <a:t>Desde el Eje de medicina Laboral se han realizado las siguientes actividades encaminadas a la preservación, mejora en las condiciones patológicas de los trabajadores. Conservación Visual, Riesgo Biomecánico, cuidado de Voz, Riesgo Cardiovascular, Cervicalgias, acondicionamiento físico</a:t>
                      </a:r>
                      <a:endParaRPr lang="es-CO" dirty="0"/>
                    </a:p>
                  </a:txBody>
                  <a:tcPr/>
                </a:tc>
                <a:tc>
                  <a:txBody>
                    <a:bodyPr/>
                    <a:lstStyle/>
                    <a:p>
                      <a:endParaRPr lang="es-ES" dirty="0"/>
                    </a:p>
                    <a:p>
                      <a:r>
                        <a:rPr lang="es-CO" dirty="0"/>
                        <a:t> </a:t>
                      </a:r>
                      <a:r>
                        <a:rPr lang="es-ES" dirty="0"/>
                        <a:t>Seguimiento a Casos especiales. Capacitaciones, Campaña, Cine Foros, entre otros que contribuyan a mejorar la salud mental.</a:t>
                      </a:r>
                      <a:endParaRPr lang="es-CO" dirty="0"/>
                    </a:p>
                  </a:txBody>
                  <a:tcPr/>
                </a:tc>
                <a:tc>
                  <a:txBody>
                    <a:bodyPr/>
                    <a:lstStyle/>
                    <a:p>
                      <a:r>
                        <a:rPr lang="es-ES" dirty="0"/>
                        <a:t> Actividades de Promoción y prevención. Seguimiento Accidentes Laborales. Inspecciones planeadas Jornadas de orden y aseo. Capacitaciones, divulgaciones</a:t>
                      </a:r>
                      <a:endParaRPr lang="es-CO" dirty="0"/>
                    </a:p>
                  </a:txBody>
                  <a:tcPr/>
                </a:tc>
                <a:extLst>
                  <a:ext uri="{0D108BD9-81ED-4DB2-BD59-A6C34878D82A}">
                    <a16:rowId xmlns:a16="http://schemas.microsoft.com/office/drawing/2014/main" val="2433254000"/>
                  </a:ext>
                </a:extLst>
              </a:tr>
            </a:tbl>
          </a:graphicData>
        </a:graphic>
      </p:graphicFrame>
    </p:spTree>
    <p:extLst>
      <p:ext uri="{BB962C8B-B14F-4D97-AF65-F5344CB8AC3E}">
        <p14:creationId xmlns:p14="http://schemas.microsoft.com/office/powerpoint/2010/main" val="238079428"/>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DC635D-3542-CA6F-3C17-5ADC7B51A32E}"/>
              </a:ext>
            </a:extLst>
          </p:cNvPr>
          <p:cNvSpPr>
            <a:spLocks noGrp="1"/>
          </p:cNvSpPr>
          <p:nvPr>
            <p:ph type="title"/>
          </p:nvPr>
        </p:nvSpPr>
        <p:spPr/>
        <p:txBody>
          <a:bodyPr/>
          <a:lstStyle/>
          <a:p>
            <a:pPr algn="ctr"/>
            <a:r>
              <a:rPr lang="es-ES" b="1" dirty="0">
                <a:solidFill>
                  <a:srgbClr val="01334F"/>
                </a:solidFill>
              </a:rPr>
              <a:t>Evaluación de Estándares </a:t>
            </a:r>
            <a:endParaRPr lang="es-CO" b="1" dirty="0">
              <a:solidFill>
                <a:srgbClr val="01334F"/>
              </a:solidFill>
            </a:endParaRPr>
          </a:p>
        </p:txBody>
      </p:sp>
      <p:sp>
        <p:nvSpPr>
          <p:cNvPr id="3" name="Marcador de contenido 2">
            <a:extLst>
              <a:ext uri="{FF2B5EF4-FFF2-40B4-BE49-F238E27FC236}">
                <a16:creationId xmlns:a16="http://schemas.microsoft.com/office/drawing/2014/main" id="{7F4CBC4D-8F25-D62A-0257-E39019DDE6D0}"/>
              </a:ext>
            </a:extLst>
          </p:cNvPr>
          <p:cNvSpPr>
            <a:spLocks noGrp="1"/>
          </p:cNvSpPr>
          <p:nvPr>
            <p:ph idx="1"/>
          </p:nvPr>
        </p:nvSpPr>
        <p:spPr>
          <a:xfrm>
            <a:off x="838200" y="1825625"/>
            <a:ext cx="10515600" cy="4667250"/>
          </a:xfrm>
        </p:spPr>
        <p:txBody>
          <a:bodyPr/>
          <a:lstStyle/>
          <a:p>
            <a:endParaRPr lang="es-CO" dirty="0"/>
          </a:p>
          <a:p>
            <a:r>
              <a:rPr lang="es-CO" sz="2000" dirty="0"/>
              <a:t>Desde el Centro de Formación Minero Ambiental se llevó a cabo la autoevaluación de los Estándares Mínimos del Sistema de Gestión de Seguridad y Salud en el Trabajo, en cumplimiento de la Resolución 0312 de 2019. Como resultado de este ejercicio, se obtuvo un nivel de cumplimiento del 97%, evidenciando el compromiso institucional con la mejora continua y la implementación efectiva del SG-SST.</a:t>
            </a:r>
          </a:p>
          <a:p>
            <a:endParaRPr lang="es-CO" dirty="0"/>
          </a:p>
        </p:txBody>
      </p:sp>
      <p:pic>
        <p:nvPicPr>
          <p:cNvPr id="4" name="Imagen 3">
            <a:extLst>
              <a:ext uri="{FF2B5EF4-FFF2-40B4-BE49-F238E27FC236}">
                <a16:creationId xmlns:a16="http://schemas.microsoft.com/office/drawing/2014/main" id="{8C16179A-9A8F-907F-97FA-766A62941604}"/>
              </a:ext>
            </a:extLst>
          </p:cNvPr>
          <p:cNvPicPr>
            <a:picLocks noChangeAspect="1"/>
          </p:cNvPicPr>
          <p:nvPr/>
        </p:nvPicPr>
        <p:blipFill>
          <a:blip r:embed="rId2"/>
          <a:stretch>
            <a:fillRect/>
          </a:stretch>
        </p:blipFill>
        <p:spPr>
          <a:xfrm>
            <a:off x="327804" y="863668"/>
            <a:ext cx="1426588" cy="1170533"/>
          </a:xfrm>
          <a:prstGeom prst="rect">
            <a:avLst/>
          </a:prstGeom>
        </p:spPr>
      </p:pic>
      <p:pic>
        <p:nvPicPr>
          <p:cNvPr id="5" name="Imagen 4">
            <a:extLst>
              <a:ext uri="{FF2B5EF4-FFF2-40B4-BE49-F238E27FC236}">
                <a16:creationId xmlns:a16="http://schemas.microsoft.com/office/drawing/2014/main" id="{F35101F4-72DF-68B6-C1B5-576FDC3D2952}"/>
              </a:ext>
            </a:extLst>
          </p:cNvPr>
          <p:cNvPicPr>
            <a:picLocks noChangeAspect="1"/>
          </p:cNvPicPr>
          <p:nvPr/>
        </p:nvPicPr>
        <p:blipFill>
          <a:blip r:embed="rId3"/>
          <a:stretch>
            <a:fillRect/>
          </a:stretch>
        </p:blipFill>
        <p:spPr>
          <a:xfrm>
            <a:off x="1041098" y="4159250"/>
            <a:ext cx="4158239" cy="2333625"/>
          </a:xfrm>
          <a:prstGeom prst="rect">
            <a:avLst/>
          </a:prstGeom>
        </p:spPr>
      </p:pic>
      <p:pic>
        <p:nvPicPr>
          <p:cNvPr id="6" name="Imagen 5">
            <a:extLst>
              <a:ext uri="{FF2B5EF4-FFF2-40B4-BE49-F238E27FC236}">
                <a16:creationId xmlns:a16="http://schemas.microsoft.com/office/drawing/2014/main" id="{4172BBEA-E78E-B640-1ED3-4652EBCACE3F}"/>
              </a:ext>
            </a:extLst>
          </p:cNvPr>
          <p:cNvPicPr>
            <a:picLocks noChangeAspect="1"/>
          </p:cNvPicPr>
          <p:nvPr/>
        </p:nvPicPr>
        <p:blipFill>
          <a:blip r:embed="rId4"/>
          <a:stretch>
            <a:fillRect/>
          </a:stretch>
        </p:blipFill>
        <p:spPr>
          <a:xfrm>
            <a:off x="5951243" y="4159250"/>
            <a:ext cx="4938597" cy="2333624"/>
          </a:xfrm>
          <a:prstGeom prst="rect">
            <a:avLst/>
          </a:prstGeom>
        </p:spPr>
      </p:pic>
    </p:spTree>
    <p:extLst>
      <p:ext uri="{BB962C8B-B14F-4D97-AF65-F5344CB8AC3E}">
        <p14:creationId xmlns:p14="http://schemas.microsoft.com/office/powerpoint/2010/main" val="4856771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6AB6C5-B07E-69A6-A699-9628690D7327}"/>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9595071-F9CB-2AB5-4932-1EA5A0A21170}"/>
              </a:ext>
            </a:extLst>
          </p:cNvPr>
          <p:cNvSpPr>
            <a:spLocks noGrp="1"/>
          </p:cNvSpPr>
          <p:nvPr>
            <p:ph type="title"/>
          </p:nvPr>
        </p:nvSpPr>
        <p:spPr/>
        <p:txBody>
          <a:bodyPr/>
          <a:lstStyle/>
          <a:p>
            <a:pPr algn="ctr"/>
            <a:r>
              <a:rPr lang="es-ES" b="1" dirty="0">
                <a:solidFill>
                  <a:srgbClr val="01334F"/>
                </a:solidFill>
              </a:rPr>
              <a:t>Programa Biomecánico </a:t>
            </a:r>
            <a:endParaRPr lang="es-CO" b="1" dirty="0">
              <a:solidFill>
                <a:srgbClr val="01334F"/>
              </a:solidFill>
            </a:endParaRPr>
          </a:p>
        </p:txBody>
      </p:sp>
      <p:sp>
        <p:nvSpPr>
          <p:cNvPr id="3" name="Marcador de contenido 2">
            <a:extLst>
              <a:ext uri="{FF2B5EF4-FFF2-40B4-BE49-F238E27FC236}">
                <a16:creationId xmlns:a16="http://schemas.microsoft.com/office/drawing/2014/main" id="{66E9A847-039F-BFA7-4C12-001B6BAA386D}"/>
              </a:ext>
            </a:extLst>
          </p:cNvPr>
          <p:cNvSpPr>
            <a:spLocks noGrp="1"/>
          </p:cNvSpPr>
          <p:nvPr>
            <p:ph idx="1"/>
          </p:nvPr>
        </p:nvSpPr>
        <p:spPr>
          <a:xfrm>
            <a:off x="838200" y="1713751"/>
            <a:ext cx="10515600" cy="4809421"/>
          </a:xfrm>
        </p:spPr>
        <p:txBody>
          <a:bodyPr/>
          <a:lstStyle/>
          <a:p>
            <a:endParaRPr lang="es-CO" dirty="0"/>
          </a:p>
          <a:p>
            <a:r>
              <a:rPr lang="es-CO" sz="2000" dirty="0"/>
              <a:t>Durante la vigencia 2025, y en cumplimiento del Plan Anual de Trabajo de Seguridad y Salud en el Trabajo, se desarrollaron las actividades del Programa Biomecánico, específicamente las pausas activas. La ejecución de estas actividades fue satisfactoria y contó con la participación de los funcionarios y contratistas del Centro de Formación, contribuyendo al bienestar y la prevención de riesgos asociados a la carga física laboral.</a:t>
            </a:r>
          </a:p>
          <a:p>
            <a:endParaRPr lang="es-CO" dirty="0"/>
          </a:p>
        </p:txBody>
      </p:sp>
      <p:pic>
        <p:nvPicPr>
          <p:cNvPr id="4" name="Imagen 3">
            <a:extLst>
              <a:ext uri="{FF2B5EF4-FFF2-40B4-BE49-F238E27FC236}">
                <a16:creationId xmlns:a16="http://schemas.microsoft.com/office/drawing/2014/main" id="{A898B427-E9D1-CE50-B415-6C5407EEE3A1}"/>
              </a:ext>
            </a:extLst>
          </p:cNvPr>
          <p:cNvPicPr>
            <a:picLocks noChangeAspect="1"/>
          </p:cNvPicPr>
          <p:nvPr/>
        </p:nvPicPr>
        <p:blipFill>
          <a:blip r:embed="rId2"/>
          <a:stretch>
            <a:fillRect/>
          </a:stretch>
        </p:blipFill>
        <p:spPr>
          <a:xfrm>
            <a:off x="327804" y="863668"/>
            <a:ext cx="1426588" cy="1170533"/>
          </a:xfrm>
          <a:prstGeom prst="rect">
            <a:avLst/>
          </a:prstGeom>
        </p:spPr>
      </p:pic>
      <p:pic>
        <p:nvPicPr>
          <p:cNvPr id="7" name="Imagen 6">
            <a:extLst>
              <a:ext uri="{FF2B5EF4-FFF2-40B4-BE49-F238E27FC236}">
                <a16:creationId xmlns:a16="http://schemas.microsoft.com/office/drawing/2014/main" id="{3B553DD8-7BB2-73ED-7A1F-1B083B39F161}"/>
              </a:ext>
            </a:extLst>
          </p:cNvPr>
          <p:cNvPicPr>
            <a:picLocks noChangeAspect="1"/>
          </p:cNvPicPr>
          <p:nvPr/>
        </p:nvPicPr>
        <p:blipFill>
          <a:blip r:embed="rId3"/>
          <a:stretch>
            <a:fillRect/>
          </a:stretch>
        </p:blipFill>
        <p:spPr>
          <a:xfrm>
            <a:off x="1041097" y="3888341"/>
            <a:ext cx="4410797" cy="2634832"/>
          </a:xfrm>
          <a:prstGeom prst="rect">
            <a:avLst/>
          </a:prstGeom>
        </p:spPr>
      </p:pic>
      <p:pic>
        <p:nvPicPr>
          <p:cNvPr id="8" name="Imagen 7">
            <a:extLst>
              <a:ext uri="{FF2B5EF4-FFF2-40B4-BE49-F238E27FC236}">
                <a16:creationId xmlns:a16="http://schemas.microsoft.com/office/drawing/2014/main" id="{1EE043CD-5419-6136-8457-A2AAC71D20B4}"/>
              </a:ext>
            </a:extLst>
          </p:cNvPr>
          <p:cNvPicPr>
            <a:picLocks noChangeAspect="1"/>
          </p:cNvPicPr>
          <p:nvPr/>
        </p:nvPicPr>
        <p:blipFill>
          <a:blip r:embed="rId4"/>
          <a:stretch>
            <a:fillRect/>
          </a:stretch>
        </p:blipFill>
        <p:spPr>
          <a:xfrm>
            <a:off x="5913583" y="3903490"/>
            <a:ext cx="4213828" cy="2604534"/>
          </a:xfrm>
          <a:prstGeom prst="rect">
            <a:avLst/>
          </a:prstGeom>
        </p:spPr>
      </p:pic>
    </p:spTree>
    <p:extLst>
      <p:ext uri="{BB962C8B-B14F-4D97-AF65-F5344CB8AC3E}">
        <p14:creationId xmlns:p14="http://schemas.microsoft.com/office/powerpoint/2010/main" val="3070929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67902F48-70E0-B0CE-62C6-513C47097F6C}"/>
              </a:ext>
            </a:extLst>
          </p:cNvPr>
          <p:cNvPicPr>
            <a:picLocks noGrp="1" noRot="1" noChangeAspect="1" noMove="1" noResize="1" noEditPoints="1" noAdjustHandles="1" noChangeArrowheads="1" noChangeShapeType="1" noCrop="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57391514"/>
      </p:ext>
    </p:extLst>
  </p:cSld>
  <p:clrMapOvr>
    <a:masterClrMapping/>
  </p:clrMapOvr>
  <p:transition spd="slow">
    <p:push dir="u"/>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1508</TotalTime>
  <Words>2728</Words>
  <Application>Microsoft Office PowerPoint</Application>
  <PresentationFormat>Panorámica</PresentationFormat>
  <Paragraphs>207</Paragraphs>
  <Slides>21</Slides>
  <Notes>3</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Evaluación de Estándares </vt:lpstr>
      <vt:lpstr>Programa Biomecánico </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Jorge Enrique Pedraza Sanchez</dc:creator>
  <cp:lastModifiedBy>Saudis Suarez Chavez</cp:lastModifiedBy>
  <cp:revision>106</cp:revision>
  <dcterms:created xsi:type="dcterms:W3CDTF">2020-10-01T23:51:28Z</dcterms:created>
  <dcterms:modified xsi:type="dcterms:W3CDTF">2026-06-11T20:58:36Z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c111285-cafa-4fc9-8a9a-bd902089b24f_Enabled">
    <vt:lpwstr>true</vt:lpwstr>
  </property>
  <property fmtid="{D5CDD505-2E9C-101B-9397-08002B2CF9AE}" pid="3" name="MSIP_Label_fc111285-cafa-4fc9-8a9a-bd902089b24f_SetDate">
    <vt:lpwstr>2025-10-20T16:19:55Z</vt:lpwstr>
  </property>
  <property fmtid="{D5CDD505-2E9C-101B-9397-08002B2CF9AE}" pid="4" name="MSIP_Label_fc111285-cafa-4fc9-8a9a-bd902089b24f_Method">
    <vt:lpwstr>Privileged</vt:lpwstr>
  </property>
  <property fmtid="{D5CDD505-2E9C-101B-9397-08002B2CF9AE}" pid="5" name="MSIP_Label_fc111285-cafa-4fc9-8a9a-bd902089b24f_Name">
    <vt:lpwstr>Public</vt:lpwstr>
  </property>
  <property fmtid="{D5CDD505-2E9C-101B-9397-08002B2CF9AE}" pid="6" name="MSIP_Label_fc111285-cafa-4fc9-8a9a-bd902089b24f_SiteId">
    <vt:lpwstr>cbc2c381-2f2e-4d93-91d1-506c9316ace7</vt:lpwstr>
  </property>
  <property fmtid="{D5CDD505-2E9C-101B-9397-08002B2CF9AE}" pid="7" name="MSIP_Label_fc111285-cafa-4fc9-8a9a-bd902089b24f_ActionId">
    <vt:lpwstr>141a47c3-c60b-412f-b597-83a8e271f215</vt:lpwstr>
  </property>
  <property fmtid="{D5CDD505-2E9C-101B-9397-08002B2CF9AE}" pid="8" name="MSIP_Label_fc111285-cafa-4fc9-8a9a-bd902089b24f_ContentBits">
    <vt:lpwstr>0</vt:lpwstr>
  </property>
  <property fmtid="{D5CDD505-2E9C-101B-9397-08002B2CF9AE}" pid="9" name="MSIP_Label_fc111285-cafa-4fc9-8a9a-bd902089b24f_Tag">
    <vt:lpwstr>10, 0, 1, 1</vt:lpwstr>
  </property>
</Properties>
</file>