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66" r:id="rId4"/>
    <p:sldId id="262" r:id="rId5"/>
    <p:sldId id="259" r:id="rId6"/>
    <p:sldId id="267" r:id="rId7"/>
    <p:sldId id="264" r:id="rId8"/>
    <p:sldId id="268" r:id="rId9"/>
    <p:sldId id="261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6262"/>
    <a:srgbClr val="3B85B3"/>
    <a:srgbClr val="4E4D4D"/>
    <a:srgbClr val="4F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7DE8F55E-3564-59E0-6AB4-0A68F59932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2C491CA-AD82-21DA-B6AF-104C3C64927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5CE21-4FFD-43E4-9BE1-44B69E389DE4}" type="datetimeFigureOut">
              <a:rPr lang="es-CO" smtClean="0"/>
              <a:t>26/06/2023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84018EA8-D50D-6048-06A1-98CC923A5F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9F885154-3EB1-CC47-4591-C970E8A909C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897CF-0428-44F3-9C91-0685A4FB6E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0061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xmlns="" id="{6805B226-F693-E23A-0AC6-0487A3BCF4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8100"/>
            <a:ext cx="12191733" cy="68581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15255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3F03094B-3B2A-4C1A-84F1-903486D2D0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" y="-150"/>
            <a:ext cx="12188283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6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xmlns="" id="{71F89880-072C-AF37-4CA1-3993C17ECF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" y="0"/>
            <a:ext cx="12191733" cy="685814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C4201D2B-7635-B428-D717-5BAA3AF3AB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" y="-150"/>
            <a:ext cx="12188283" cy="685829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7220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9E4A8B50-701C-96E2-04B6-EEDF1755AA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" y="-149"/>
            <a:ext cx="12188283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7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" y="0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7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26693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Verdana" panose="020B060403050404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Verdana" panose="020B060403050404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7333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71424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62749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Verdana" panose="020B0604030504040204" pitchFamily="34" charset="0"/>
              </a:defRPr>
            </a:lvl1pPr>
            <a:lvl2pPr>
              <a:defRPr sz="2800">
                <a:latin typeface="Verdana" panose="020B0604030504040204" pitchFamily="34" charset="0"/>
              </a:defRPr>
            </a:lvl2pPr>
            <a:lvl3pPr>
              <a:defRPr sz="2400">
                <a:latin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Verdana" panose="020B060403050404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5096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Verdana" panose="020B060403050404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Verdana" panose="020B060403050404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52666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28054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Verdana" panose="020B0604030504040204" pitchFamily="34" charset="0"/>
              </a:defRPr>
            </a:lvl1pPr>
            <a:lvl2pPr>
              <a:defRPr>
                <a:latin typeface="Verdana" panose="020B0604030504040204" pitchFamily="34" charset="0"/>
              </a:defRPr>
            </a:lvl2pPr>
            <a:lvl3pPr>
              <a:defRPr>
                <a:latin typeface="Verdana" panose="020B0604030504040204" pitchFamily="34" charset="0"/>
              </a:defRPr>
            </a:lvl3pPr>
            <a:lvl4pPr>
              <a:defRPr>
                <a:latin typeface="Verdana" panose="020B0604030504040204" pitchFamily="34" charset="0"/>
              </a:defRPr>
            </a:lvl4pPr>
            <a:lvl5pPr>
              <a:defRPr>
                <a:latin typeface="Verdana" panose="020B060403050404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8226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26/06/2023</a:t>
            </a:fld>
            <a:endParaRPr lang="es-CO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2606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0" r:id="rId3"/>
    <p:sldLayoutId id="2147483651" r:id="rId4"/>
    <p:sldLayoutId id="2147483650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Verdana" panose="020B060403050404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09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055903"/>
            <a:ext cx="8560904" cy="746194"/>
          </a:xfrm>
        </p:spPr>
        <p:txBody>
          <a:bodyPr>
            <a:normAutofit fontScale="90000"/>
          </a:bodyPr>
          <a:lstStyle/>
          <a:p>
            <a:r>
              <a:rPr lang="es-CO" sz="4800" b="1" dirty="0">
                <a:solidFill>
                  <a:schemeClr val="bg1"/>
                </a:solidFill>
              </a:rPr>
              <a:t>Título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1482975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963E9FF8-726C-C90D-F2BB-C32B8EBE4472}"/>
              </a:ext>
            </a:extLst>
          </p:cNvPr>
          <p:cNvSpPr txBox="1"/>
          <p:nvPr/>
        </p:nvSpPr>
        <p:spPr>
          <a:xfrm>
            <a:off x="4908015" y="6639446"/>
            <a:ext cx="23759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www.hospitalmilitar.gov.co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4748" y="1118795"/>
            <a:ext cx="80025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TÍTULO PRINCIPAL EN MAYÚSCULAS – TAMAÑO 20 </a:t>
            </a:r>
            <a:r>
              <a:rPr lang="es-CO" sz="2000" b="1" dirty="0" err="1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px</a:t>
            </a:r>
            <a:endParaRPr lang="es-CO" sz="2000" b="1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Subtítulos en tipo oración- Tamaño 16 </a:t>
            </a:r>
            <a:r>
              <a:rPr lang="es-CO" sz="2000" b="1" dirty="0" err="1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px</a:t>
            </a:r>
            <a:endParaRPr lang="es-CO" sz="2000" b="1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Color azul institucional</a:t>
            </a:r>
            <a:endParaRPr lang="es-CO" sz="2000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803360" y="2620013"/>
            <a:ext cx="44806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dirty="0">
                <a:solidFill>
                  <a:schemeClr val="bg2">
                    <a:lumMod val="50000"/>
                  </a:schemeClr>
                </a:solidFill>
              </a:rPr>
              <a:t>Fuente para texto corrido - 16 </a:t>
            </a:r>
            <a:r>
              <a:rPr lang="es-CO" sz="1600" dirty="0" err="1">
                <a:solidFill>
                  <a:schemeClr val="bg2">
                    <a:lumMod val="50000"/>
                  </a:schemeClr>
                </a:solidFill>
              </a:rPr>
              <a:t>px</a:t>
            </a:r>
            <a:r>
              <a:rPr lang="es-CO" sz="1600" dirty="0">
                <a:solidFill>
                  <a:schemeClr val="bg2">
                    <a:lumMod val="50000"/>
                  </a:schemeClr>
                </a:solidFill>
              </a:rPr>
              <a:t>. Color negro.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xmlns="" id="{C6C79433-F423-2D40-B2D4-ABCDDE19725C}"/>
              </a:ext>
            </a:extLst>
          </p:cNvPr>
          <p:cNvSpPr/>
          <p:nvPr/>
        </p:nvSpPr>
        <p:spPr>
          <a:xfrm>
            <a:off x="890202" y="2257568"/>
            <a:ext cx="1281363" cy="1281363"/>
          </a:xfrm>
          <a:prstGeom prst="ellipse">
            <a:avLst/>
          </a:prstGeom>
          <a:solidFill>
            <a:srgbClr val="3B85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Mensajes destacados</a:t>
            </a:r>
            <a:endParaRPr lang="es-CO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texto 2">
            <a:extLst>
              <a:ext uri="{FF2B5EF4-FFF2-40B4-BE49-F238E27FC236}">
                <a16:creationId xmlns:a16="http://schemas.microsoft.com/office/drawing/2014/main" xmlns="" id="{86C66158-2DB3-8C4D-9699-80F6449B4942}"/>
              </a:ext>
            </a:extLst>
          </p:cNvPr>
          <p:cNvSpPr txBox="1">
            <a:spLocks/>
          </p:cNvSpPr>
          <p:nvPr/>
        </p:nvSpPr>
        <p:spPr>
          <a:xfrm>
            <a:off x="2803361" y="3076857"/>
            <a:ext cx="6585278" cy="2738479"/>
          </a:xfrm>
          <a:prstGeom prst="rect">
            <a:avLst/>
          </a:prstGeom>
        </p:spPr>
        <p:txBody>
          <a:bodyPr/>
          <a:lstStyle>
            <a:lvl1pPr marL="342891" indent="-342891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457189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Aquí escribimos el cuerpo de texto. Si este texto completo no cabe en una sola hoja, se debe continuar en una nueva diapositiva.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se deben cambiar las márgenes para poder meter más información en una sola hoja.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 hay muy poco texto por hoja se debe usar una fuente de no más de 20pt.  El tamaño mínimo que se puede usar es de 16pt.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xmlns="" id="{C6C79433-F423-2D40-B2D4-ABCDDE19725C}"/>
              </a:ext>
            </a:extLst>
          </p:cNvPr>
          <p:cNvSpPr/>
          <p:nvPr/>
        </p:nvSpPr>
        <p:spPr>
          <a:xfrm>
            <a:off x="10020434" y="4819681"/>
            <a:ext cx="1281363" cy="1281363"/>
          </a:xfrm>
          <a:prstGeom prst="ellipse">
            <a:avLst/>
          </a:prstGeom>
          <a:solidFill>
            <a:srgbClr val="3B85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Mensajes destacados</a:t>
            </a:r>
            <a:endParaRPr lang="es-CO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661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963E9FF8-726C-C90D-F2BB-C32B8EBE4472}"/>
              </a:ext>
            </a:extLst>
          </p:cNvPr>
          <p:cNvSpPr txBox="1"/>
          <p:nvPr/>
        </p:nvSpPr>
        <p:spPr>
          <a:xfrm>
            <a:off x="4908016" y="6639446"/>
            <a:ext cx="23759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www.hospitalmilitar.gov.co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175114" y="2022438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Uso de Fotografías</a:t>
            </a:r>
          </a:p>
          <a:p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 Imágenes</a:t>
            </a:r>
            <a:endParaRPr lang="es-CO" sz="2000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175114" y="2761102"/>
            <a:ext cx="42359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</a:rPr>
              <a:t>Si se usan fotografías, dejarlas limpias, no taparlas con textos o logos</a:t>
            </a:r>
            <a:r>
              <a:rPr lang="es-CO" sz="1600" dirty="0">
                <a:latin typeface="Verdana" panose="020B0604030504040204" pitchFamily="34" charset="0"/>
                <a:ea typeface="Verdana" panose="020B0604030504040204" pitchFamily="34" charset="0"/>
              </a:rPr>
              <a:t>. Evitar usar efectos sobre la imagen/foto como difuminados o decoraciones.</a:t>
            </a:r>
          </a:p>
          <a:p>
            <a:pPr algn="just"/>
            <a:endParaRPr lang="es-CO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es-CO" sz="1600" dirty="0">
                <a:latin typeface="Verdana" panose="020B0604030504040204" pitchFamily="34" charset="0"/>
                <a:ea typeface="Verdana" panose="020B0604030504040204" pitchFamily="34" charset="0"/>
              </a:rPr>
              <a:t>Siempre citar la fuente de la imagen. Esta cita debe ir en gris y tamaño 10px.</a:t>
            </a:r>
          </a:p>
          <a:p>
            <a:pPr algn="just"/>
            <a:endParaRPr lang="es-CO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79" y="2022438"/>
            <a:ext cx="4983183" cy="280076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948979" y="4823205"/>
            <a:ext cx="2174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000" dirty="0">
                <a:solidFill>
                  <a:srgbClr val="4E4D4D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Archivo Hospital Militar Central</a:t>
            </a:r>
          </a:p>
        </p:txBody>
      </p:sp>
    </p:spTree>
    <p:extLst>
      <p:ext uri="{BB962C8B-B14F-4D97-AF65-F5344CB8AC3E}">
        <p14:creationId xmlns:p14="http://schemas.microsoft.com/office/powerpoint/2010/main" val="853279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E7DD871E-9050-4839-F60E-6051114C0399}"/>
              </a:ext>
            </a:extLst>
          </p:cNvPr>
          <p:cNvSpPr txBox="1"/>
          <p:nvPr/>
        </p:nvSpPr>
        <p:spPr>
          <a:xfrm>
            <a:off x="5225409" y="6639446"/>
            <a:ext cx="22284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www.---------------.gov.co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47" y="1788612"/>
            <a:ext cx="5159169" cy="458112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836684" y="957431"/>
            <a:ext cx="2518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USO DE ÍCONOS</a:t>
            </a:r>
            <a:endParaRPr lang="es-CO" sz="2000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282466" y="1788612"/>
            <a:ext cx="55294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Si se utilizan íconos, se debe mantener combinación de colores gris y azul institucional de</a:t>
            </a:r>
          </a:p>
          <a:p>
            <a:r>
              <a:rPr lang="es-CO" dirty="0"/>
              <a:t>Ministerio de Defensa.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6917167" y="3377901"/>
            <a:ext cx="1516828" cy="1387737"/>
          </a:xfrm>
          <a:prstGeom prst="rect">
            <a:avLst/>
          </a:prstGeom>
          <a:solidFill>
            <a:srgbClr val="3B85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3B85B3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208544" y="3390447"/>
            <a:ext cx="1516828" cy="1387737"/>
          </a:xfrm>
          <a:prstGeom prst="rect">
            <a:avLst/>
          </a:prstGeom>
          <a:solidFill>
            <a:srgbClr val="62626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6714472" y="5035346"/>
            <a:ext cx="19222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Azul para íconos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9005849" y="5035346"/>
            <a:ext cx="19222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Gris para íconos</a:t>
            </a:r>
          </a:p>
        </p:txBody>
      </p:sp>
    </p:spTree>
    <p:extLst>
      <p:ext uri="{BB962C8B-B14F-4D97-AF65-F5344CB8AC3E}">
        <p14:creationId xmlns:p14="http://schemas.microsoft.com/office/powerpoint/2010/main" val="1287694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E7DD871E-9050-4839-F60E-6051114C0399}"/>
              </a:ext>
            </a:extLst>
          </p:cNvPr>
          <p:cNvSpPr txBox="1"/>
          <p:nvPr/>
        </p:nvSpPr>
        <p:spPr>
          <a:xfrm>
            <a:off x="5225409" y="6639446"/>
            <a:ext cx="22284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www.---------------.gov.co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6564695" y="2022438"/>
            <a:ext cx="1263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TÍTULO</a:t>
            </a:r>
            <a:endParaRPr lang="es-CO" sz="2000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6564695" y="2761102"/>
            <a:ext cx="4235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latin typeface="Verdana" panose="020B0604030504040204" pitchFamily="34" charset="0"/>
                <a:ea typeface="Verdana" panose="020B0604030504040204" pitchFamily="34" charset="0"/>
              </a:rPr>
              <a:t>Texto</a:t>
            </a:r>
          </a:p>
          <a:p>
            <a:pPr algn="just"/>
            <a:endParaRPr lang="es-CO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2024091"/>
            <a:ext cx="4983183" cy="279746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1097280" y="4823205"/>
            <a:ext cx="2174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000" dirty="0">
                <a:solidFill>
                  <a:srgbClr val="4E4D4D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Archivo Hospital Militar Central</a:t>
            </a:r>
          </a:p>
        </p:txBody>
      </p:sp>
    </p:spTree>
    <p:extLst>
      <p:ext uri="{BB962C8B-B14F-4D97-AF65-F5344CB8AC3E}">
        <p14:creationId xmlns:p14="http://schemas.microsoft.com/office/powerpoint/2010/main" val="2495819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B238E6FA-A559-99BD-B331-6B1AC8A06F2D}"/>
              </a:ext>
            </a:extLst>
          </p:cNvPr>
          <p:cNvSpPr txBox="1"/>
          <p:nvPr/>
        </p:nvSpPr>
        <p:spPr>
          <a:xfrm>
            <a:off x="4908014" y="6639446"/>
            <a:ext cx="23759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www.hospitalmilitar.gov.co</a:t>
            </a:r>
          </a:p>
        </p:txBody>
      </p:sp>
      <p:sp>
        <p:nvSpPr>
          <p:cNvPr id="9" name="Título 6">
            <a:extLst>
              <a:ext uri="{FF2B5EF4-FFF2-40B4-BE49-F238E27FC236}">
                <a16:creationId xmlns:a16="http://schemas.microsoft.com/office/drawing/2014/main" xmlns="" id="{F07B92E6-4E11-F793-167F-6A35574962E9}"/>
              </a:ext>
            </a:extLst>
          </p:cNvPr>
          <p:cNvSpPr txBox="1">
            <a:spLocks/>
          </p:cNvSpPr>
          <p:nvPr/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s-CO" dirty="0">
              <a:latin typeface="Verdana" panose="020B0604030504040204" pitchFamily="34" charset="0"/>
            </a:endParaRPr>
          </a:p>
        </p:txBody>
      </p:sp>
      <p:sp>
        <p:nvSpPr>
          <p:cNvPr id="10" name="Subtítulo 1">
            <a:extLst>
              <a:ext uri="{FF2B5EF4-FFF2-40B4-BE49-F238E27FC236}">
                <a16:creationId xmlns:a16="http://schemas.microsoft.com/office/drawing/2014/main" xmlns="" id="{8DF485F0-4408-B24D-BB42-EFFFA716EF17}"/>
              </a:ext>
            </a:extLst>
          </p:cNvPr>
          <p:cNvSpPr txBox="1">
            <a:spLocks/>
          </p:cNvSpPr>
          <p:nvPr/>
        </p:nvSpPr>
        <p:spPr>
          <a:xfrm>
            <a:off x="2893807" y="897710"/>
            <a:ext cx="6239435" cy="57899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457189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bg1"/>
                </a:solidFill>
                <a:latin typeface="Corbel"/>
                <a:ea typeface="+mn-ea"/>
                <a:cs typeface="Corbel"/>
              </a:defRPr>
            </a:lvl1pPr>
            <a:lvl2pPr marL="457189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377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566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754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457189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Páginas con textos largos y uso de </a:t>
            </a:r>
            <a:r>
              <a:rPr lang="es-ES" sz="2000" b="1" dirty="0" err="1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bullets</a:t>
            </a:r>
            <a:endParaRPr lang="es-ES" sz="2000" dirty="0">
              <a:solidFill>
                <a:srgbClr val="3B85B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xmlns="" id="{BF221084-73F4-964D-A4BD-9F7AC2D4D245}"/>
              </a:ext>
            </a:extLst>
          </p:cNvPr>
          <p:cNvSpPr txBox="1">
            <a:spLocks/>
          </p:cNvSpPr>
          <p:nvPr/>
        </p:nvSpPr>
        <p:spPr>
          <a:xfrm>
            <a:off x="1604683" y="2244136"/>
            <a:ext cx="8982635" cy="322074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891" indent="-342891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457189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Aquí escribimos el cuerpo de texto.  Si este texto completo no cabe en una sola hoja, se debe usar una nueva diapositiva.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 se escriben textos muy largos como los de esta página se puede usar un tamaño de fuente no menor a 16 puntos.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Los </a:t>
            </a:r>
            <a:r>
              <a:rPr lang="es-ES" sz="1600" dirty="0" err="1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bullets</a:t>
            </a:r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se deben usar de la siguiente forma:</a:t>
            </a:r>
          </a:p>
          <a:p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lvl="1">
              <a:buClr>
                <a:srgbClr val="5D8191"/>
              </a:buClr>
            </a:pPr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Siempre alineados hacia la izquierda</a:t>
            </a:r>
          </a:p>
          <a:p>
            <a:pPr lvl="1">
              <a:buClr>
                <a:srgbClr val="5D8191"/>
              </a:buClr>
            </a:pPr>
            <a:r>
              <a:rPr lang="es-ES" sz="16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Siempre con un interlineado de 1pt</a:t>
            </a:r>
          </a:p>
          <a:p>
            <a:pPr>
              <a:lnSpc>
                <a:spcPct val="110000"/>
              </a:lnSpc>
            </a:pPr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s-ES" sz="1600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s-E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10000"/>
              </a:lnSpc>
            </a:pPr>
            <a:endParaRPr lang="es-E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610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B238E6FA-A559-99BD-B331-6B1AC8A06F2D}"/>
              </a:ext>
            </a:extLst>
          </p:cNvPr>
          <p:cNvSpPr txBox="1"/>
          <p:nvPr/>
        </p:nvSpPr>
        <p:spPr>
          <a:xfrm>
            <a:off x="4908014" y="6639446"/>
            <a:ext cx="23759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>
                <a:solidFill>
                  <a:schemeClr val="bg1"/>
                </a:solidFill>
                <a:latin typeface="Verdana" panose="020B0604030504040204" pitchFamily="34" charset="0"/>
              </a:rPr>
              <a:t>www.hospitalmilitar.gov.co</a:t>
            </a:r>
          </a:p>
        </p:txBody>
      </p:sp>
      <p:sp>
        <p:nvSpPr>
          <p:cNvPr id="9" name="Título 6">
            <a:extLst>
              <a:ext uri="{FF2B5EF4-FFF2-40B4-BE49-F238E27FC236}">
                <a16:creationId xmlns:a16="http://schemas.microsoft.com/office/drawing/2014/main" xmlns="" id="{F07B92E6-4E11-F793-167F-6A35574962E9}"/>
              </a:ext>
            </a:extLst>
          </p:cNvPr>
          <p:cNvSpPr txBox="1">
            <a:spLocks/>
          </p:cNvSpPr>
          <p:nvPr/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s-CO" dirty="0">
              <a:latin typeface="Verdana" panose="020B060403050404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331735" y="1118795"/>
            <a:ext cx="35285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2000" b="1" dirty="0">
                <a:solidFill>
                  <a:srgbClr val="3B85B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USO DE DIAPOSITIVAS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1484555" y="2883049"/>
            <a:ext cx="91224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dirty="0">
                <a:solidFill>
                  <a:schemeClr val="bg2">
                    <a:lumMod val="50000"/>
                  </a:schemeClr>
                </a:solidFill>
              </a:rPr>
              <a:t>Fuente para texto corrido - 16 </a:t>
            </a:r>
            <a:r>
              <a:rPr lang="es-CO" sz="1600" dirty="0" err="1">
                <a:solidFill>
                  <a:schemeClr val="bg2">
                    <a:lumMod val="50000"/>
                  </a:schemeClr>
                </a:solidFill>
              </a:rPr>
              <a:t>px</a:t>
            </a:r>
            <a:endParaRPr lang="es-CO" sz="16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CO" sz="1600" dirty="0"/>
              <a:t>Existen 3 posibles diapositivas para el contenido de sus presentaciones.</a:t>
            </a:r>
          </a:p>
          <a:p>
            <a:endParaRPr lang="es-CO" sz="1600" dirty="0"/>
          </a:p>
          <a:p>
            <a:pPr marL="800100" lvl="1" indent="-342900">
              <a:buFont typeface="+mj-lt"/>
              <a:buAutoNum type="arabicPeriod"/>
            </a:pPr>
            <a:r>
              <a:rPr lang="es-CO" sz="1600" dirty="0"/>
              <a:t>Con logos superiores y barra azul inferior con página web institucional.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O" sz="1600" dirty="0"/>
              <a:t>Solo logos superiores.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O" sz="1600" dirty="0"/>
              <a:t>Solo barra azul inferior con página web institucional.</a:t>
            </a:r>
          </a:p>
          <a:p>
            <a:pPr marL="800100" lvl="1" indent="-342900">
              <a:buFont typeface="+mj-lt"/>
              <a:buAutoNum type="arabicPeriod"/>
            </a:pPr>
            <a:endParaRPr lang="es-CO" sz="1600" dirty="0"/>
          </a:p>
          <a:p>
            <a:r>
              <a:rPr lang="es-CO" sz="1600" dirty="0"/>
              <a:t>Siempre debe emplear una de estas tres opciones. Por ningún motivo se debe usar una diapositiva totalmente en blanco sin alguno de los elementos institucionales descritos aquí.</a:t>
            </a:r>
          </a:p>
        </p:txBody>
      </p:sp>
    </p:spTree>
    <p:extLst>
      <p:ext uri="{BB962C8B-B14F-4D97-AF65-F5344CB8AC3E}">
        <p14:creationId xmlns:p14="http://schemas.microsoft.com/office/powerpoint/2010/main" val="1163040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40212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359</Words>
  <Application>Microsoft Office PowerPoint</Application>
  <PresentationFormat>Panorámica</PresentationFormat>
  <Paragraphs>53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Corbel</vt:lpstr>
      <vt:lpstr>Helvetica</vt:lpstr>
      <vt:lpstr>Verdana</vt:lpstr>
      <vt:lpstr>Tema de Office</vt:lpstr>
      <vt:lpstr>Presentación de PowerPoint</vt:lpstr>
      <vt:lpstr>Título de la presentación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William Camilo  Baracaldo Godoy</dc:creator>
  <cp:lastModifiedBy>martha romero</cp:lastModifiedBy>
  <cp:revision>33</cp:revision>
  <dcterms:created xsi:type="dcterms:W3CDTF">2023-05-08T00:34:42Z</dcterms:created>
  <dcterms:modified xsi:type="dcterms:W3CDTF">2023-06-26T12:47:48Z</dcterms:modified>
</cp:coreProperties>
</file>