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1" r:id="rId10"/>
    <p:sldId id="264" r:id="rId11"/>
    <p:sldId id="269" r:id="rId12"/>
    <p:sldId id="270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>
        <p:scale>
          <a:sx n="100" d="100"/>
          <a:sy n="100" d="100"/>
        </p:scale>
        <p:origin x="876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135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46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568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104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777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8808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886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173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458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149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0516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38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9303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2743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8016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914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232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microsoft.com/office/2007/relationships/hdphoto" Target="../media/hdphoto3.wdp"/><Relationship Id="rId4" Type="http://schemas.openxmlformats.org/officeDocument/2006/relationships/image" Target="../media/image3.png"/><Relationship Id="rId9" Type="http://schemas.microsoft.com/office/2007/relationships/hdphoto" Target="../media/hdphoto5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7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0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2.wdp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4.wdp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6.wdp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8.wdp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1.wdp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C97614-C1C3-5F88-DFC5-C33E7DE467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4112" y="3766639"/>
            <a:ext cx="8915399" cy="2125480"/>
          </a:xfrm>
        </p:spPr>
        <p:txBody>
          <a:bodyPr>
            <a:noAutofit/>
          </a:bodyPr>
          <a:lstStyle/>
          <a:p>
            <a:pPr algn="just"/>
            <a:r>
              <a:rPr lang="es-MX" sz="2800" dirty="0"/>
              <a:t>MANTENIMIENTO PREVENTIVO Y CORRECTIVO DEL SISTEMA HIDRAULICO E HIDRONEUMATICO DE AGUA POTABLE , REDES SANITARIAS Y AGUAS LLUVIAS DEL CENTRO DE INDUSTRIA Y CONSTRUCCIÓN. </a:t>
            </a:r>
            <a:endParaRPr lang="es-CO" sz="28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6ECF2C9-9C34-E9DF-2D8F-4EA11E33D9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24857" y="1431040"/>
            <a:ext cx="8724900" cy="2205740"/>
          </a:xfrm>
        </p:spPr>
        <p:txBody>
          <a:bodyPr>
            <a:noAutofit/>
          </a:bodyPr>
          <a:lstStyle/>
          <a:p>
            <a:pPr algn="ctr"/>
            <a:r>
              <a:rPr lang="es-MX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INFORME </a:t>
            </a:r>
          </a:p>
          <a:p>
            <a:pPr algn="ctr"/>
            <a:r>
              <a:rPr lang="es-MX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SEGURIDAD Y SALUD EN EL TRABAJO</a:t>
            </a:r>
          </a:p>
          <a:p>
            <a:pPr algn="ctr"/>
            <a:r>
              <a:rPr lang="es-CO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CONTRATO DE OBRA No. CO 1.PCCNTR.8314370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1DE99F2-7740-5829-AD4C-4D064C5B2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29801" y="303371"/>
            <a:ext cx="1509710" cy="19921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9607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4A688C-EA7A-3348-006E-C4320A5DA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/>
              <a:t>MANTENIMIENTO DEL SISTEMA HIDRONEUMÁTICO</a:t>
            </a:r>
            <a:endParaRPr lang="es-CO" dirty="0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A2D09CB0-3843-345A-086E-1EC312F6B6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2293" y="1904996"/>
            <a:ext cx="2195481" cy="3378200"/>
          </a:xfrm>
          <a:prstGeom prst="rect">
            <a:avLst/>
          </a:prstGeom>
        </p:spPr>
      </p:pic>
      <p:pic>
        <p:nvPicPr>
          <p:cNvPr id="8" name="Imagen 7" descr="Imagen que contiene persona, foto, diferente, hombre&#10;&#10;El contenido generado por IA puede ser incorrecto.">
            <a:extLst>
              <a:ext uri="{FF2B5EF4-FFF2-40B4-BE49-F238E27FC236}">
                <a16:creationId xmlns:a16="http://schemas.microsoft.com/office/drawing/2014/main" id="{4412C86C-C015-6CD8-B14A-DF1D4E13FC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t="31821"/>
          <a:stretch>
            <a:fillRect/>
          </a:stretch>
        </p:blipFill>
        <p:spPr>
          <a:xfrm>
            <a:off x="3156119" y="2147208"/>
            <a:ext cx="2369950" cy="3135988"/>
          </a:xfrm>
          <a:prstGeom prst="rect">
            <a:avLst/>
          </a:prstGeom>
        </p:spPr>
      </p:pic>
      <p:pic>
        <p:nvPicPr>
          <p:cNvPr id="12" name="Imagen 11" descr="Imagen que contiene interior, tabla, pequeño, foto&#10;&#10;El contenido generado por IA puede ser incorrecto.">
            <a:extLst>
              <a:ext uri="{FF2B5EF4-FFF2-40B4-BE49-F238E27FC236}">
                <a16:creationId xmlns:a16="http://schemas.microsoft.com/office/drawing/2014/main" id="{0697602D-12D6-972A-00D9-71AF306074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t="54287"/>
          <a:stretch>
            <a:fillRect/>
          </a:stretch>
        </p:blipFill>
        <p:spPr>
          <a:xfrm>
            <a:off x="5730918" y="2147208"/>
            <a:ext cx="2957776" cy="3136440"/>
          </a:xfrm>
          <a:prstGeom prst="rect">
            <a:avLst/>
          </a:prstGeom>
        </p:spPr>
      </p:pic>
      <p:pic>
        <p:nvPicPr>
          <p:cNvPr id="14" name="Imagen 13" descr="Imagen que contiene interior, persona, cuarto, niño&#10;&#10;El contenido generado por IA puede ser incorrecto.">
            <a:extLst>
              <a:ext uri="{FF2B5EF4-FFF2-40B4-BE49-F238E27FC236}">
                <a16:creationId xmlns:a16="http://schemas.microsoft.com/office/drawing/2014/main" id="{6B04F664-58AB-F7C0-A509-C1DD43E0EC6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t="27229"/>
          <a:stretch>
            <a:fillRect/>
          </a:stretch>
        </p:blipFill>
        <p:spPr>
          <a:xfrm>
            <a:off x="8893543" y="2146759"/>
            <a:ext cx="2611069" cy="3136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447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624313-1792-9CEF-2AAB-8F02D6C89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7634" y="615946"/>
            <a:ext cx="8911687" cy="1509490"/>
          </a:xfrm>
        </p:spPr>
        <p:txBody>
          <a:bodyPr>
            <a:noAutofit/>
          </a:bodyPr>
          <a:lstStyle/>
          <a:p>
            <a:r>
              <a:rPr lang="es-MX" sz="3200" dirty="0"/>
              <a:t>MANTENIMIENTO DE CANALES Y BAJANTES DEL SISTEMA DE AGUAS LLUVIAS NAVES Y/O CUBIERTAS DEL 1 AL 7 Y OTROS.</a:t>
            </a:r>
            <a:endParaRPr lang="es-CO" sz="3200" dirty="0"/>
          </a:p>
        </p:txBody>
      </p:sp>
      <p:pic>
        <p:nvPicPr>
          <p:cNvPr id="5" name="Marcador de contenido 4" descr="Imagen que contiene exterior, pasto, edificio, foto&#10;&#10;El contenido generado por IA puede ser incorrecto.">
            <a:extLst>
              <a:ext uri="{FF2B5EF4-FFF2-40B4-BE49-F238E27FC236}">
                <a16:creationId xmlns:a16="http://schemas.microsoft.com/office/drawing/2014/main" id="{101F623A-EAF6-C9B6-1F1E-45CB5F453F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99934" y="2251041"/>
            <a:ext cx="2273054" cy="3838714"/>
          </a:xfrm>
          <a:prstGeom prst="rect">
            <a:avLst/>
          </a:prstGeom>
        </p:spPr>
      </p:pic>
      <p:pic>
        <p:nvPicPr>
          <p:cNvPr id="11" name="Imagen 10" descr="Imagen que contiene exterior, pasto, hombre, hecho de madera&#10;&#10;El contenido generado por IA puede ser incorrecto.">
            <a:extLst>
              <a:ext uri="{FF2B5EF4-FFF2-40B4-BE49-F238E27FC236}">
                <a16:creationId xmlns:a16="http://schemas.microsoft.com/office/drawing/2014/main" id="{93C0539D-D7E4-8913-B590-D92B5374F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80811" y="2251041"/>
            <a:ext cx="3534889" cy="3838714"/>
          </a:xfrm>
          <a:prstGeom prst="rect">
            <a:avLst/>
          </a:prstGeom>
        </p:spPr>
      </p:pic>
      <p:pic>
        <p:nvPicPr>
          <p:cNvPr id="14" name="Imagen 13" descr="Imagen que contiene edificio, pajarera, botella, verde&#10;&#10;El contenido generado por IA puede ser incorrecto.">
            <a:extLst>
              <a:ext uri="{FF2B5EF4-FFF2-40B4-BE49-F238E27FC236}">
                <a16:creationId xmlns:a16="http://schemas.microsoft.com/office/drawing/2014/main" id="{E983AA45-B995-2AC7-BD5B-2EE03BC6F4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 b="1551"/>
          <a:stretch>
            <a:fillRect/>
          </a:stretch>
        </p:blipFill>
        <p:spPr>
          <a:xfrm>
            <a:off x="3809739" y="2255839"/>
            <a:ext cx="3734321" cy="383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684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A77B8E-E618-86E8-7CC9-B66CB3482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8960" y="624110"/>
            <a:ext cx="8911687" cy="1280890"/>
          </a:xfrm>
        </p:spPr>
        <p:txBody>
          <a:bodyPr/>
          <a:lstStyle/>
          <a:p>
            <a:pPr algn="ctr"/>
            <a:r>
              <a:rPr lang="es-MX" dirty="0"/>
              <a:t>LIMPIEZA REVISIÓN Y MANTENIMIENTO DE SUMIDEROS Y CUNETAS</a:t>
            </a:r>
            <a:endParaRPr lang="es-CO" dirty="0"/>
          </a:p>
        </p:txBody>
      </p:sp>
      <p:pic>
        <p:nvPicPr>
          <p:cNvPr id="4" name="Marcador de contenido 3" descr="Un hidrante de incendios en la banqueta&#10;&#10;El contenido generado por IA puede ser incorrecto.">
            <a:extLst>
              <a:ext uri="{FF2B5EF4-FFF2-40B4-BE49-F238E27FC236}">
                <a16:creationId xmlns:a16="http://schemas.microsoft.com/office/drawing/2014/main" id="{6295AB5D-1060-481E-38F2-7A19A6BF72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82443" y="1978478"/>
            <a:ext cx="3838347" cy="4006850"/>
          </a:xfrm>
          <a:prstGeom prst="rect">
            <a:avLst/>
          </a:prstGeom>
        </p:spPr>
      </p:pic>
      <p:pic>
        <p:nvPicPr>
          <p:cNvPr id="6" name="Imagen 5" descr="Imagen que contiene exterior, edificio, foto, bicicleta&#10;&#10;El contenido generado por IA puede ser incorrecto.">
            <a:extLst>
              <a:ext uri="{FF2B5EF4-FFF2-40B4-BE49-F238E27FC236}">
                <a16:creationId xmlns:a16="http://schemas.microsoft.com/office/drawing/2014/main" id="{89B34905-986B-1D7A-4B0C-EDF7FDFA15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57496" y="1978478"/>
            <a:ext cx="3938504" cy="400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0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161638-6BD5-50C0-2380-9CBF1343A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2510"/>
            <a:ext cx="8911687" cy="149679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/>
              <a:t>LIMPIEZA REVISIÓN Y MANTENIMIENTO DE CAJAS DE DISTRIBUCIÓN Y RED DE AGUAS LLUVIAS.</a:t>
            </a:r>
            <a:endParaRPr lang="es-CO" dirty="0"/>
          </a:p>
        </p:txBody>
      </p:sp>
      <p:pic>
        <p:nvPicPr>
          <p:cNvPr id="5" name="Marcador de contenido 4" descr="Imagen que contiene exterior, pasto, hombre, hecho de madera&#10;&#10;El contenido generado por IA puede ser incorrecto.">
            <a:extLst>
              <a:ext uri="{FF2B5EF4-FFF2-40B4-BE49-F238E27FC236}">
                <a16:creationId xmlns:a16="http://schemas.microsoft.com/office/drawing/2014/main" id="{DBC77054-F93F-3F7B-50AE-5CE551E451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8557" y="2260600"/>
            <a:ext cx="3421310" cy="3778250"/>
          </a:xfrm>
          <a:prstGeom prst="rect">
            <a:avLst/>
          </a:prstGeom>
        </p:spPr>
      </p:pic>
      <p:pic>
        <p:nvPicPr>
          <p:cNvPr id="7" name="Imagen 6" descr="Imagen que contiene foto, edificio, diferente, obra&#10;&#10;El contenido generado por IA puede ser incorrecto.">
            <a:extLst>
              <a:ext uri="{FF2B5EF4-FFF2-40B4-BE49-F238E27FC236}">
                <a16:creationId xmlns:a16="http://schemas.microsoft.com/office/drawing/2014/main" id="{BB4D142F-5521-0171-31D0-E3A60EF109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4752" y="2260600"/>
            <a:ext cx="3379130" cy="3778250"/>
          </a:xfrm>
          <a:prstGeom prst="rect">
            <a:avLst/>
          </a:prstGeom>
        </p:spPr>
      </p:pic>
      <p:pic>
        <p:nvPicPr>
          <p:cNvPr id="9" name="Imagen 8" descr="Imagen que contiene viejo, banca, foto, sucio&#10;&#10;El contenido generado por IA puede ser incorrecto.">
            <a:extLst>
              <a:ext uri="{FF2B5EF4-FFF2-40B4-BE49-F238E27FC236}">
                <a16:creationId xmlns:a16="http://schemas.microsoft.com/office/drawing/2014/main" id="{174FC9A5-D20D-C5B3-B6B6-453F4B834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8768" y="2260600"/>
            <a:ext cx="3591862" cy="3778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490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D38C28-16A4-54D0-3602-862EF67D5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4536" y="615946"/>
            <a:ext cx="8911687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/>
              <a:t>SUMINISTRO E INSTALACIÓN DE CANAL EN LÁMINAS GALBANIZADA NAVES 5 Y 7.</a:t>
            </a:r>
            <a:endParaRPr lang="es-CO" dirty="0"/>
          </a:p>
        </p:txBody>
      </p:sp>
      <p:pic>
        <p:nvPicPr>
          <p:cNvPr id="5" name="Marcador de contenido 4" descr="Imagen en blanco y negro de un puente&#10;&#10;El contenido generado por IA puede ser incorrecto.">
            <a:extLst>
              <a:ext uri="{FF2B5EF4-FFF2-40B4-BE49-F238E27FC236}">
                <a16:creationId xmlns:a16="http://schemas.microsoft.com/office/drawing/2014/main" id="{EC5755E1-4F90-4CCA-9A87-493353DC38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34536" y="2218944"/>
            <a:ext cx="4274478" cy="3308277"/>
          </a:xfrm>
          <a:prstGeom prst="rect">
            <a:avLst/>
          </a:prstGeom>
        </p:spPr>
      </p:pic>
      <p:pic>
        <p:nvPicPr>
          <p:cNvPr id="7" name="Imagen 6" descr="Imagen que contiene exterior, hombre, pequeño, agua&#10;&#10;El contenido generado por IA puede ser incorrecto.">
            <a:extLst>
              <a:ext uri="{FF2B5EF4-FFF2-40B4-BE49-F238E27FC236}">
                <a16:creationId xmlns:a16="http://schemas.microsoft.com/office/drawing/2014/main" id="{2A36359D-C186-F0E7-6BD6-701249F202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90379" y="2218944"/>
            <a:ext cx="4153833" cy="3308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561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1AB972-CF7D-F19A-703F-58EDD3232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7560" y="624110"/>
            <a:ext cx="8911687" cy="1280890"/>
          </a:xfrm>
        </p:spPr>
        <p:txBody>
          <a:bodyPr/>
          <a:lstStyle/>
          <a:p>
            <a:pPr algn="ctr"/>
            <a:r>
              <a:rPr lang="es-MX" dirty="0"/>
              <a:t>ASEO GENERAL DE OBRA CENTRO INDUSTRIA Y CONSTRUCCIÓN </a:t>
            </a:r>
            <a:endParaRPr lang="es-CO" dirty="0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EA09CCA8-EC49-499E-8178-A799964169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r="2075"/>
          <a:stretch>
            <a:fillRect/>
          </a:stretch>
        </p:blipFill>
        <p:spPr>
          <a:xfrm>
            <a:off x="2315340" y="1905001"/>
            <a:ext cx="3921906" cy="377825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20B0D29-9D1C-2403-0D02-890439AAFC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60273" y="1905000"/>
            <a:ext cx="3921906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550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54C627-818A-A23F-10EC-37744D0EE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/>
              <a:t>FORMATOS DILIGENCIADOS DE LA APLICACIÓN DEL SISTEMA DE GESTIÓN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F2CA84C-0EE7-DFBC-7E5F-BD227DD7F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3462" y="2456268"/>
            <a:ext cx="8915400" cy="2817861"/>
          </a:xfrm>
        </p:spPr>
        <p:txBody>
          <a:bodyPr>
            <a:normAutofit fontScale="70000" lnSpcReduction="20000"/>
          </a:bodyPr>
          <a:lstStyle/>
          <a:p>
            <a:r>
              <a:rPr lang="es-MX" sz="2400" b="1" dirty="0"/>
              <a:t>ENTREGA ELEMENTOS DE PROTECCIÓN PERSONAL.</a:t>
            </a:r>
          </a:p>
          <a:p>
            <a:r>
              <a:rPr lang="es-MX" sz="2400" b="1" dirty="0"/>
              <a:t>PERMISO DE TRABAJO EN ALTURAS.</a:t>
            </a:r>
          </a:p>
          <a:p>
            <a:r>
              <a:rPr lang="es-MX" sz="2400" b="1" dirty="0"/>
              <a:t>INSPECCIONES PREOPERACIONALES DE EQUIPOS DE TRABAJO EN ALTURAS.</a:t>
            </a:r>
          </a:p>
          <a:p>
            <a:r>
              <a:rPr lang="es-MX" sz="2400" b="1" dirty="0"/>
              <a:t>HOJA DE VIDA DE EQUIPOS CONTRA CAIDAS.</a:t>
            </a:r>
          </a:p>
          <a:p>
            <a:r>
              <a:rPr lang="es-MX" sz="2400" b="1" dirty="0"/>
              <a:t>ANALISIS DE TRABAJO SEGURO. </a:t>
            </a:r>
          </a:p>
          <a:p>
            <a:r>
              <a:rPr lang="es-MX" sz="2400" b="1" dirty="0"/>
              <a:t>INSPECCIÓN PREOPERACIONAL DE ESCALERAS DE ACCESO.</a:t>
            </a:r>
          </a:p>
          <a:p>
            <a:r>
              <a:rPr lang="es-MX" sz="2400" b="1" dirty="0"/>
              <a:t>ASISTENCIA DE INDUCCIÓN, CHARLAS Y CAPACITACIÓN A TRABAJADORES.</a:t>
            </a:r>
            <a:endParaRPr lang="es-CO" sz="2400" b="1" dirty="0"/>
          </a:p>
        </p:txBody>
      </p:sp>
    </p:spTree>
    <p:extLst>
      <p:ext uri="{BB962C8B-B14F-4D97-AF65-F5344CB8AC3E}">
        <p14:creationId xmlns:p14="http://schemas.microsoft.com/office/powerpoint/2010/main" val="3150406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9DD5FD-C3FF-935C-B805-0368B6663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/>
              <a:t>ENTREGA ELEMENTOS DE PROTECCIÓN PERSONAL</a:t>
            </a:r>
            <a:endParaRPr lang="es-CO" dirty="0"/>
          </a:p>
        </p:txBody>
      </p:sp>
      <p:pic>
        <p:nvPicPr>
          <p:cNvPr id="5" name="Marcador de contenido 4" descr="Imagen que contiene Gráfico&#10;&#10;El contenido generado por IA puede ser incorrecto.">
            <a:extLst>
              <a:ext uri="{FF2B5EF4-FFF2-40B4-BE49-F238E27FC236}">
                <a16:creationId xmlns:a16="http://schemas.microsoft.com/office/drawing/2014/main" id="{6C7F101C-391E-5F14-B65C-CABBBE7DD2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27873" y="2044261"/>
            <a:ext cx="3106918" cy="3883479"/>
          </a:xfrm>
          <a:prstGeom prst="rect">
            <a:avLst/>
          </a:prstGeom>
        </p:spPr>
      </p:pic>
      <p:pic>
        <p:nvPicPr>
          <p:cNvPr id="7" name="Imagen 6" descr="Gráfico&#10;&#10;El contenido generado por IA puede ser incorrecto.">
            <a:extLst>
              <a:ext uri="{FF2B5EF4-FFF2-40B4-BE49-F238E27FC236}">
                <a16:creationId xmlns:a16="http://schemas.microsoft.com/office/drawing/2014/main" id="{ABF051FA-5E38-611C-4545-724FC72484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26344" y="2133598"/>
            <a:ext cx="3106918" cy="379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083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0A983D-3DEB-69E2-2FB7-8C5662EDD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0268" y="615946"/>
            <a:ext cx="8911687" cy="1280890"/>
          </a:xfrm>
        </p:spPr>
        <p:txBody>
          <a:bodyPr/>
          <a:lstStyle/>
          <a:p>
            <a:pPr algn="ctr"/>
            <a:r>
              <a:rPr lang="es-MX" dirty="0"/>
              <a:t>PERMISO DE TRABAJO EN ALTURAS</a:t>
            </a:r>
            <a:br>
              <a:rPr lang="es-MX" b="1" dirty="0"/>
            </a:br>
            <a:endParaRPr lang="es-CO" dirty="0"/>
          </a:p>
        </p:txBody>
      </p:sp>
      <p:pic>
        <p:nvPicPr>
          <p:cNvPr id="5" name="Marcador de contenido 4" descr="Imagen que contiene Dibujo de ingeniería&#10;&#10;El contenido generado por IA puede ser incorrecto.">
            <a:extLst>
              <a:ext uri="{FF2B5EF4-FFF2-40B4-BE49-F238E27FC236}">
                <a16:creationId xmlns:a16="http://schemas.microsoft.com/office/drawing/2014/main" id="{E22920C6-7414-9AB4-01E4-C8927C311B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53480" y="2203453"/>
            <a:ext cx="3439156" cy="4120244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8FD7BBE2-2CEE-6DA8-7386-0A7A9520BFAA}"/>
              </a:ext>
            </a:extLst>
          </p:cNvPr>
          <p:cNvSpPr txBox="1">
            <a:spLocks/>
          </p:cNvSpPr>
          <p:nvPr/>
        </p:nvSpPr>
        <p:spPr>
          <a:xfrm>
            <a:off x="2304454" y="1609266"/>
            <a:ext cx="8911687" cy="41882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MX" sz="2000" dirty="0">
                <a:solidFill>
                  <a:srgbClr val="002060"/>
                </a:solidFill>
              </a:rPr>
              <a:t>DE OCTUBRE 1AL 15 DE NOVIEMBRE </a:t>
            </a:r>
            <a:br>
              <a:rPr lang="es-MX" b="1" dirty="0"/>
            </a:br>
            <a:endParaRPr lang="es-CO" dirty="0"/>
          </a:p>
        </p:txBody>
      </p:sp>
      <p:pic>
        <p:nvPicPr>
          <p:cNvPr id="8" name="Imagen 7" descr="Imagen que contiene Tabla&#10;&#10;El contenido generado por IA puede ser incorrecto.">
            <a:extLst>
              <a:ext uri="{FF2B5EF4-FFF2-40B4-BE49-F238E27FC236}">
                <a16:creationId xmlns:a16="http://schemas.microsoft.com/office/drawing/2014/main" id="{BA2048FF-7AA5-D338-7221-4CAD62E869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60297" y="2293494"/>
            <a:ext cx="3401419" cy="403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990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A8ABDE-1AE1-828C-5C10-B5C78BFD6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INSPECCIONES PREOPERACIONALES DE EQUIPOS DE TRABAJO EN ALTURAS</a:t>
            </a:r>
            <a:endParaRPr lang="es-CO" dirty="0"/>
          </a:p>
        </p:txBody>
      </p:sp>
      <p:pic>
        <p:nvPicPr>
          <p:cNvPr id="5" name="Marcador de contenido 4" descr="Diagrama&#10;&#10;El contenido generado por IA puede ser incorrecto.">
            <a:extLst>
              <a:ext uri="{FF2B5EF4-FFF2-40B4-BE49-F238E27FC236}">
                <a16:creationId xmlns:a16="http://schemas.microsoft.com/office/drawing/2014/main" id="{A69FE8EE-426C-7DE6-D89F-358D66E02E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47508" y="2133600"/>
            <a:ext cx="3469822" cy="432435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862D2A4-F49A-314F-6B8E-F48484862CCA}"/>
              </a:ext>
            </a:extLst>
          </p:cNvPr>
          <p:cNvSpPr txBox="1"/>
          <p:nvPr/>
        </p:nvSpPr>
        <p:spPr>
          <a:xfrm>
            <a:off x="4274004" y="1834634"/>
            <a:ext cx="40862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dirty="0">
                <a:solidFill>
                  <a:srgbClr val="002060"/>
                </a:solidFill>
              </a:rPr>
              <a:t>DE OCTUBRE 1AL 15 DE NOVIEMBRE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91352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549CAC-BF98-1C83-E6A4-49CD206C9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0268" y="587183"/>
            <a:ext cx="8911687" cy="763819"/>
          </a:xfrm>
        </p:spPr>
        <p:txBody>
          <a:bodyPr>
            <a:normAutofit fontScale="90000"/>
          </a:bodyPr>
          <a:lstStyle/>
          <a:p>
            <a:pPr algn="ctr"/>
            <a:r>
              <a:rPr lang="es-MX" b="1" dirty="0"/>
              <a:t>HOJA DE VIDA DE EQUIPOS CONTRA CAIDAS</a:t>
            </a:r>
            <a:br>
              <a:rPr lang="es-MX" b="1" dirty="0"/>
            </a:br>
            <a:r>
              <a:rPr lang="es-MX" sz="2700" b="1" dirty="0"/>
              <a:t>ARNES Y ESLINGAS</a:t>
            </a:r>
            <a:endParaRPr lang="es-CO" dirty="0"/>
          </a:p>
        </p:txBody>
      </p:sp>
      <p:pic>
        <p:nvPicPr>
          <p:cNvPr id="5" name="Marcador de contenido 4" descr="Imagen que contiene Tabla&#10;&#10;El contenido generado por IA puede ser incorrecto.">
            <a:extLst>
              <a:ext uri="{FF2B5EF4-FFF2-40B4-BE49-F238E27FC236}">
                <a16:creationId xmlns:a16="http://schemas.microsoft.com/office/drawing/2014/main" id="{7B24DEA1-955B-77AC-5908-F5B5BD4C2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9521" y="1905000"/>
            <a:ext cx="5348102" cy="4033455"/>
          </a:xfrm>
          <a:prstGeom prst="rect">
            <a:avLst/>
          </a:prstGeom>
        </p:spPr>
      </p:pic>
      <p:pic>
        <p:nvPicPr>
          <p:cNvPr id="7" name="Imagen 6" descr="Tabla&#10;&#10;El contenido generado por IA puede ser incorrecto.">
            <a:extLst>
              <a:ext uri="{FF2B5EF4-FFF2-40B4-BE49-F238E27FC236}">
                <a16:creationId xmlns:a16="http://schemas.microsoft.com/office/drawing/2014/main" id="{90BD021F-2B75-287C-6393-4CE6E018A5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80413" y="1904999"/>
            <a:ext cx="5348102" cy="403345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B8B67089-EEC6-EAB5-A970-9FABDEA8EE3B}"/>
              </a:ext>
            </a:extLst>
          </p:cNvPr>
          <p:cNvSpPr txBox="1"/>
          <p:nvPr/>
        </p:nvSpPr>
        <p:spPr>
          <a:xfrm>
            <a:off x="5410931" y="1443335"/>
            <a:ext cx="32103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dirty="0">
                <a:solidFill>
                  <a:srgbClr val="002060"/>
                </a:solidFill>
              </a:rPr>
              <a:t> OCTUBRE Y DE NOVIEMBRE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98731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037DFF-AD35-FC15-21F1-412B654D1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/>
              <a:t>ANALISIS DE TRABAJO SEGURO</a:t>
            </a:r>
            <a:br>
              <a:rPr lang="es-MX" b="1" dirty="0"/>
            </a:br>
            <a:endParaRPr lang="es-CO" dirty="0"/>
          </a:p>
        </p:txBody>
      </p:sp>
      <p:pic>
        <p:nvPicPr>
          <p:cNvPr id="5" name="Marcador de contenido 4" descr="Tabla&#10;&#10;El contenido generado por IA puede ser incorrecto.">
            <a:extLst>
              <a:ext uri="{FF2B5EF4-FFF2-40B4-BE49-F238E27FC236}">
                <a16:creationId xmlns:a16="http://schemas.microsoft.com/office/drawing/2014/main" id="{196587D2-3857-B455-4371-D2FF684E08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41892" y="2310102"/>
            <a:ext cx="3159577" cy="377825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5DFCF5E-07BA-667E-4C3E-D029F7185863}"/>
              </a:ext>
            </a:extLst>
          </p:cNvPr>
          <p:cNvSpPr txBox="1"/>
          <p:nvPr/>
        </p:nvSpPr>
        <p:spPr>
          <a:xfrm>
            <a:off x="4821011" y="1834634"/>
            <a:ext cx="609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dirty="0">
                <a:solidFill>
                  <a:srgbClr val="002060"/>
                </a:solidFill>
              </a:rPr>
              <a:t>DE OCTUBRE 1AL 15 DE NOVIEMBRE </a:t>
            </a:r>
            <a:endParaRPr lang="es-CO" dirty="0"/>
          </a:p>
        </p:txBody>
      </p:sp>
      <p:pic>
        <p:nvPicPr>
          <p:cNvPr id="9" name="Imagen 8" descr="Tabla&#10;&#10;El contenido generado por IA puede ser incorrecto.">
            <a:extLst>
              <a:ext uri="{FF2B5EF4-FFF2-40B4-BE49-F238E27FC236}">
                <a16:creationId xmlns:a16="http://schemas.microsoft.com/office/drawing/2014/main" id="{E89A4134-637A-A911-D04F-2BCEEBC160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11092" y="2356511"/>
            <a:ext cx="3086101" cy="368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1809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CB453C-7D02-22E3-72BF-1FC691D00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7996" y="619604"/>
            <a:ext cx="8911687" cy="1280890"/>
          </a:xfrm>
        </p:spPr>
        <p:txBody>
          <a:bodyPr/>
          <a:lstStyle/>
          <a:p>
            <a:pPr algn="ctr"/>
            <a:r>
              <a:rPr lang="es-MX" dirty="0"/>
              <a:t>INSPECCIÓN PREOPERACIONAL DE ESCALERAS DE ACCESO</a:t>
            </a:r>
            <a:endParaRPr lang="es-CO" dirty="0"/>
          </a:p>
        </p:txBody>
      </p:sp>
      <p:pic>
        <p:nvPicPr>
          <p:cNvPr id="5" name="Marcador de contenido 4" descr="Tabla&#10;&#10;El contenido generado por IA puede ser incorrecto.">
            <a:extLst>
              <a:ext uri="{FF2B5EF4-FFF2-40B4-BE49-F238E27FC236}">
                <a16:creationId xmlns:a16="http://schemas.microsoft.com/office/drawing/2014/main" id="{3875389C-D81A-ADCC-ABCF-35BA8A1E26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08371" y="2538563"/>
            <a:ext cx="3190933" cy="377825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BDDB13B-9CF4-8474-B808-A51F41DD3C2E}"/>
              </a:ext>
            </a:extLst>
          </p:cNvPr>
          <p:cNvSpPr txBox="1"/>
          <p:nvPr/>
        </p:nvSpPr>
        <p:spPr>
          <a:xfrm>
            <a:off x="4691330" y="2060981"/>
            <a:ext cx="42250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dirty="0">
                <a:solidFill>
                  <a:srgbClr val="002060"/>
                </a:solidFill>
              </a:rPr>
              <a:t>DE OCTUBRE 1AL 15 DE NOVIEMBRE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393300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471922-7B58-89F7-C388-BADCB726B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7611" y="624110"/>
            <a:ext cx="8911687" cy="1280890"/>
          </a:xfrm>
        </p:spPr>
        <p:txBody>
          <a:bodyPr/>
          <a:lstStyle/>
          <a:p>
            <a:pPr algn="ctr"/>
            <a:r>
              <a:rPr lang="es-MX" dirty="0"/>
              <a:t>ASISTENCIA DE INDUCCIÓN, CHARLAS Y CAPACITACIÓN A TRABAJADORES</a:t>
            </a:r>
            <a:endParaRPr lang="es-CO" dirty="0"/>
          </a:p>
        </p:txBody>
      </p:sp>
      <p:pic>
        <p:nvPicPr>
          <p:cNvPr id="5" name="Marcador de contenido 4" descr="Imagen que contiene texto, juego&#10;&#10;El contenido generado por IA puede ser incorrecto.">
            <a:extLst>
              <a:ext uri="{FF2B5EF4-FFF2-40B4-BE49-F238E27FC236}">
                <a16:creationId xmlns:a16="http://schemas.microsoft.com/office/drawing/2014/main" id="{C5E6C815-92EB-19C0-7553-5AD2716EB6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8699" y="2113237"/>
            <a:ext cx="4792107" cy="3778250"/>
          </a:xfrm>
          <a:prstGeom prst="rect">
            <a:avLst/>
          </a:prstGeom>
        </p:spPr>
      </p:pic>
      <p:pic>
        <p:nvPicPr>
          <p:cNvPr id="7" name="Imagen 6" descr="Imagen que contiene juego, texto, con baldosas&#10;&#10;El contenido generado por IA puede ser incorrecto.">
            <a:extLst>
              <a:ext uri="{FF2B5EF4-FFF2-40B4-BE49-F238E27FC236}">
                <a16:creationId xmlns:a16="http://schemas.microsoft.com/office/drawing/2014/main" id="{F37A59B9-D326-0724-4355-4488BF20AB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55" t="4440" r="4133" b="4440"/>
          <a:stretch>
            <a:fillRect/>
          </a:stretch>
        </p:blipFill>
        <p:spPr>
          <a:xfrm>
            <a:off x="5965371" y="2250813"/>
            <a:ext cx="5772150" cy="366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476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7B75C0-CFB3-0F58-2E30-3C59A859F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9755" y="697589"/>
            <a:ext cx="6763346" cy="645436"/>
          </a:xfrm>
        </p:spPr>
        <p:txBody>
          <a:bodyPr/>
          <a:lstStyle/>
          <a:p>
            <a:r>
              <a:rPr lang="es-MX" dirty="0"/>
              <a:t>REGISTRO DE CAPACITACIÓN</a:t>
            </a:r>
            <a:endParaRPr lang="es-CO" dirty="0"/>
          </a:p>
        </p:txBody>
      </p:sp>
      <p:pic>
        <p:nvPicPr>
          <p:cNvPr id="5" name="Marcador de contenido 4" descr="Una captura de pantalla de un celular con letras&#10;&#10;El contenido generado por IA puede ser incorrecto.">
            <a:extLst>
              <a:ext uri="{FF2B5EF4-FFF2-40B4-BE49-F238E27FC236}">
                <a16:creationId xmlns:a16="http://schemas.microsoft.com/office/drawing/2014/main" id="{59AFFE67-77EE-4D96-C377-F55AC91340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42233" y="1876034"/>
            <a:ext cx="3538054" cy="457654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4C5F63C-D002-A60B-7E63-F9784607A0A3}"/>
              </a:ext>
            </a:extLst>
          </p:cNvPr>
          <p:cNvSpPr txBox="1"/>
          <p:nvPr/>
        </p:nvSpPr>
        <p:spPr>
          <a:xfrm>
            <a:off x="4198752" y="1506702"/>
            <a:ext cx="42250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dirty="0">
                <a:solidFill>
                  <a:srgbClr val="002060"/>
                </a:solidFill>
              </a:rPr>
              <a:t>DE OCTUBRE 1AL 15 DE NOVIEMBRE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48000903"/>
      </p:ext>
    </p:extLst>
  </p:cSld>
  <p:clrMapOvr>
    <a:masterClrMapping/>
  </p:clrMapOvr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187</TotalTime>
  <Words>262</Words>
  <Application>Microsoft Office PowerPoint</Application>
  <PresentationFormat>Panorámica</PresentationFormat>
  <Paragraphs>32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Century Gothic</vt:lpstr>
      <vt:lpstr>Wingdings 3</vt:lpstr>
      <vt:lpstr>Espiral</vt:lpstr>
      <vt:lpstr>MANTENIMIENTO PREVENTIVO Y CORRECTIVO DEL SISTEMA HIDRAULICO E HIDRONEUMATICO DE AGUA POTABLE , REDES SANITARIAS Y AGUAS LLUVIAS DEL CENTRO DE INDUSTRIA Y CONSTRUCCIÓN. </vt:lpstr>
      <vt:lpstr>MANTENIMIENTO DEL SISTEMA HIDRONEUMÁTICO</vt:lpstr>
      <vt:lpstr>MANTENIMIENTO DE CANALES Y BAJANTES DEL SISTEMA DE AGUAS LLUVIAS NAVES Y/O CUBIERTAS DEL 1 AL 7 Y OTROS.</vt:lpstr>
      <vt:lpstr>LIMPIEZA REVISIÓN Y MANTENIMIENTO DE SUMIDEROS Y CUNETAS</vt:lpstr>
      <vt:lpstr>LIMPIEZA REVISIÓN Y MANTENIMIENTO DE CAJAS DE DISTRIBUCIÓN Y RED DE AGUAS LLUVIAS.</vt:lpstr>
      <vt:lpstr>SUMINISTRO E INSTALACIÓN DE CANAL EN LÁMINAS GALBANIZADA NAVES 5 Y 7.</vt:lpstr>
      <vt:lpstr>ASEO GENERAL DE OBRA CENTRO INDUSTRIA Y CONSTRUCCIÓN </vt:lpstr>
      <vt:lpstr>FORMATOS DILIGENCIADOS DE LA APLICACIÓN DEL SISTEMA DE GESTIÓN</vt:lpstr>
      <vt:lpstr>ENTREGA ELEMENTOS DE PROTECCIÓN PERSONAL</vt:lpstr>
      <vt:lpstr>PERMISO DE TRABAJO EN ALTURAS </vt:lpstr>
      <vt:lpstr>INSPECCIONES PREOPERACIONALES DE EQUIPOS DE TRABAJO EN ALTURAS</vt:lpstr>
      <vt:lpstr>HOJA DE VIDA DE EQUIPOS CONTRA CAIDAS ARNES Y ESLINGAS</vt:lpstr>
      <vt:lpstr>ANALISIS DE TRABAJO SEGURO </vt:lpstr>
      <vt:lpstr>INSPECCIÓN PREOPERACIONAL DE ESCALERAS DE ACCESO</vt:lpstr>
      <vt:lpstr>ASISTENCIA DE INDUCCIÓN, CHARLAS Y CAPACITACIÓN A TRABAJADORES</vt:lpstr>
      <vt:lpstr>REGISTRO DE CAPACITACIÓN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MAFER S.A.S</dc:creator>
  <cp:lastModifiedBy>MAFER S.A.S</cp:lastModifiedBy>
  <cp:revision>13</cp:revision>
  <dcterms:created xsi:type="dcterms:W3CDTF">2025-12-15T21:31:17Z</dcterms:created>
  <dcterms:modified xsi:type="dcterms:W3CDTF">2025-12-17T00:53:09Z</dcterms:modified>
</cp:coreProperties>
</file>