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3"/>
  </p:notesMasterIdLst>
  <p:sldIdLst>
    <p:sldId id="335" r:id="rId5"/>
    <p:sldId id="422" r:id="rId6"/>
    <p:sldId id="436" r:id="rId7"/>
    <p:sldId id="431" r:id="rId8"/>
    <p:sldId id="432" r:id="rId9"/>
    <p:sldId id="433" r:id="rId10"/>
    <p:sldId id="442" r:id="rId11"/>
    <p:sldId id="443" r:id="rId12"/>
    <p:sldId id="444" r:id="rId13"/>
    <p:sldId id="423" r:id="rId14"/>
    <p:sldId id="434" r:id="rId15"/>
    <p:sldId id="435" r:id="rId16"/>
    <p:sldId id="439" r:id="rId17"/>
    <p:sldId id="437" r:id="rId18"/>
    <p:sldId id="438" r:id="rId19"/>
    <p:sldId id="441" r:id="rId20"/>
    <p:sldId id="440" r:id="rId21"/>
    <p:sldId id="353" r:id="rId22"/>
  </p:sldIdLst>
  <p:sldSz cx="9144000" cy="5149850"/>
  <p:notesSz cx="9872663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B7AD"/>
    <a:srgbClr val="FFFFFF"/>
    <a:srgbClr val="F3F2F1"/>
    <a:srgbClr val="4E6BED"/>
    <a:srgbClr val="8764B8"/>
    <a:srgbClr val="A3232A"/>
    <a:srgbClr val="127D96"/>
    <a:srgbClr val="7DC9C1"/>
    <a:srgbClr val="98D4CE"/>
    <a:srgbClr val="B0DE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5F991A-F82B-18E2-58E8-B4593323D36D}" v="1" dt="2025-02-04T01:24:09.048"/>
    <p1510:client id="{77ECB68F-379B-CEF3-6689-45C34E7A2E08}" v="5" dt="2025-02-04T02:18:47.289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8154" cy="344592"/>
          </a:xfrm>
          <a:prstGeom prst="rect">
            <a:avLst/>
          </a:prstGeom>
        </p:spPr>
        <p:txBody>
          <a:bodyPr vert="horz" lIns="107021" tIns="53511" rIns="107021" bIns="53511" rtlCol="0"/>
          <a:lstStyle>
            <a:lvl1pPr algn="l">
              <a:defRPr sz="14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592796" y="1"/>
            <a:ext cx="4278154" cy="344592"/>
          </a:xfrm>
          <a:prstGeom prst="rect">
            <a:avLst/>
          </a:prstGeom>
        </p:spPr>
        <p:txBody>
          <a:bodyPr vert="horz" lIns="107021" tIns="53511" rIns="107021" bIns="53511" rtlCol="0"/>
          <a:lstStyle>
            <a:lvl1pPr algn="r">
              <a:defRPr sz="1400"/>
            </a:lvl1pPr>
          </a:lstStyle>
          <a:p>
            <a:fld id="{280E8DFA-BFA2-492D-A6E5-8E031356E595}" type="datetimeFigureOut">
              <a:rPr lang="es-CO" smtClean="0"/>
              <a:t>28/04/2025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882900" y="858838"/>
            <a:ext cx="4106863" cy="2312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7021" tIns="53511" rIns="107021" bIns="53511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87267" y="3300044"/>
            <a:ext cx="7898130" cy="2701764"/>
          </a:xfrm>
          <a:prstGeom prst="rect">
            <a:avLst/>
          </a:prstGeom>
        </p:spPr>
        <p:txBody>
          <a:bodyPr vert="horz" lIns="107021" tIns="53511" rIns="107021" bIns="53511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6513409"/>
            <a:ext cx="4278154" cy="344591"/>
          </a:xfrm>
          <a:prstGeom prst="rect">
            <a:avLst/>
          </a:prstGeom>
        </p:spPr>
        <p:txBody>
          <a:bodyPr vert="horz" lIns="107021" tIns="53511" rIns="107021" bIns="53511" rtlCol="0" anchor="b"/>
          <a:lstStyle>
            <a:lvl1pPr algn="l">
              <a:defRPr sz="14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592796" y="6513409"/>
            <a:ext cx="4278154" cy="344591"/>
          </a:xfrm>
          <a:prstGeom prst="rect">
            <a:avLst/>
          </a:prstGeom>
        </p:spPr>
        <p:txBody>
          <a:bodyPr vert="horz" lIns="107021" tIns="53511" rIns="107021" bIns="53511" rtlCol="0" anchor="b"/>
          <a:lstStyle>
            <a:lvl1pPr algn="r">
              <a:defRPr sz="1400"/>
            </a:lvl1pPr>
          </a:lstStyle>
          <a:p>
            <a:fld id="{BB31FC14-61EB-418D-B3F2-3B23DE16A30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01303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12DC64-0C1C-984B-A2BC-63E34D5BD0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6" t="55307" r="-2482" b="-4468"/>
          <a:stretch/>
        </p:blipFill>
        <p:spPr>
          <a:xfrm>
            <a:off x="1066800" y="4022725"/>
            <a:ext cx="2914089" cy="97136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turque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A9916756-6F76-8EE2-D6C2-AF59DFEE90AA}"/>
              </a:ext>
            </a:extLst>
          </p:cNvPr>
          <p:cNvSpPr/>
          <p:nvPr userDrawn="1"/>
        </p:nvSpPr>
        <p:spPr>
          <a:xfrm>
            <a:off x="0" y="0"/>
            <a:ext cx="9144000" cy="5149850"/>
          </a:xfrm>
          <a:prstGeom prst="rect">
            <a:avLst/>
          </a:prstGeom>
          <a:solidFill>
            <a:srgbClr val="6BA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3F60F916-52A4-4234-5743-B29C852E5F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8058"/>
            <a:ext cx="9144000" cy="6179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2EE63C4-BE61-EC44-8772-A3DD9D4F236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6" t="55307" r="-2482" b="-4468"/>
          <a:stretch/>
        </p:blipFill>
        <p:spPr>
          <a:xfrm>
            <a:off x="3657600" y="212725"/>
            <a:ext cx="18288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041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oc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A9916756-6F76-8EE2-D6C2-AF59DFEE90AA}"/>
              </a:ext>
            </a:extLst>
          </p:cNvPr>
          <p:cNvSpPr/>
          <p:nvPr userDrawn="1"/>
        </p:nvSpPr>
        <p:spPr>
          <a:xfrm>
            <a:off x="0" y="0"/>
            <a:ext cx="9144000" cy="5149850"/>
          </a:xfrm>
          <a:prstGeom prst="rect">
            <a:avLst/>
          </a:prstGeom>
          <a:solidFill>
            <a:srgbClr val="E0D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32F878C9-372F-61C5-3E63-124CC49ACE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8058"/>
            <a:ext cx="9144000" cy="6179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AEBE7BB-D4CD-1D42-B47A-40EB444C8C3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6" t="-6145" r="-2482" b="56984"/>
          <a:stretch/>
        </p:blipFill>
        <p:spPr>
          <a:xfrm>
            <a:off x="3657600" y="212725"/>
            <a:ext cx="18288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549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trada capítulo turque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A9916756-6F76-8EE2-D6C2-AF59DFEE90AA}"/>
              </a:ext>
            </a:extLst>
          </p:cNvPr>
          <p:cNvSpPr/>
          <p:nvPr userDrawn="1"/>
        </p:nvSpPr>
        <p:spPr>
          <a:xfrm>
            <a:off x="-4482" y="6537"/>
            <a:ext cx="9144000" cy="5149850"/>
          </a:xfrm>
          <a:prstGeom prst="rect">
            <a:avLst/>
          </a:prstGeom>
          <a:solidFill>
            <a:srgbClr val="6BA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1CE87108-F4C9-50F5-7658-B2FDD4EB80F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8058"/>
            <a:ext cx="9144000" cy="6179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59EA540-ED87-4946-A698-A3A4F8FDBB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6" t="55307" r="-2482" b="-4468"/>
          <a:stretch/>
        </p:blipFill>
        <p:spPr>
          <a:xfrm>
            <a:off x="3657600" y="212725"/>
            <a:ext cx="18288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86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trada capítulo oc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E6DB0EA4-61F0-E5A1-4F93-11C027B0EB86}"/>
              </a:ext>
            </a:extLst>
          </p:cNvPr>
          <p:cNvSpPr/>
          <p:nvPr userDrawn="1"/>
        </p:nvSpPr>
        <p:spPr>
          <a:xfrm>
            <a:off x="0" y="0"/>
            <a:ext cx="9144000" cy="5149850"/>
          </a:xfrm>
          <a:prstGeom prst="rect">
            <a:avLst/>
          </a:prstGeom>
          <a:solidFill>
            <a:srgbClr val="E0D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C0089D3B-2FD0-A3FE-F1D0-559FBBD03A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alphaModFix amt="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72"/>
          <a:stretch/>
        </p:blipFill>
        <p:spPr>
          <a:xfrm>
            <a:off x="6518965" y="0"/>
            <a:ext cx="2625036" cy="514985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157418E-5FC5-6AC2-676F-1A23E181715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8058"/>
            <a:ext cx="9144000" cy="6179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87FE560-A3AD-8A45-ACA3-2E559282EA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6" t="-6145" r="-2482" b="56984"/>
          <a:stretch/>
        </p:blipFill>
        <p:spPr>
          <a:xfrm>
            <a:off x="3657600" y="212725"/>
            <a:ext cx="18288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028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general blan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>
            <a:extLst>
              <a:ext uri="{FF2B5EF4-FFF2-40B4-BE49-F238E27FC236}">
                <a16:creationId xmlns:a16="http://schemas.microsoft.com/office/drawing/2014/main" id="{0BE0FB81-E98B-5F69-E896-39B27AAAEAE2}"/>
              </a:ext>
            </a:extLst>
          </p:cNvPr>
          <p:cNvSpPr/>
          <p:nvPr userDrawn="1"/>
        </p:nvSpPr>
        <p:spPr>
          <a:xfrm>
            <a:off x="3108389" y="4750970"/>
            <a:ext cx="6035611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9" name="Rectángulo 25">
            <a:extLst>
              <a:ext uri="{FF2B5EF4-FFF2-40B4-BE49-F238E27FC236}">
                <a16:creationId xmlns:a16="http://schemas.microsoft.com/office/drawing/2014/main" id="{12DCF5C4-6C33-3CEC-9AD9-68D4EE4C61E3}"/>
              </a:ext>
            </a:extLst>
          </p:cNvPr>
          <p:cNvSpPr/>
          <p:nvPr userDrawn="1"/>
        </p:nvSpPr>
        <p:spPr>
          <a:xfrm>
            <a:off x="0" y="4654742"/>
            <a:ext cx="5410200" cy="434783"/>
          </a:xfrm>
          <a:custGeom>
            <a:avLst/>
            <a:gdLst>
              <a:gd name="connsiteX0" fmla="*/ 0 w 12192473"/>
              <a:gd name="connsiteY0" fmla="*/ 0 h 719209"/>
              <a:gd name="connsiteX1" fmla="*/ 12192473 w 12192473"/>
              <a:gd name="connsiteY1" fmla="*/ 0 h 719209"/>
              <a:gd name="connsiteX2" fmla="*/ 12192473 w 12192473"/>
              <a:gd name="connsiteY2" fmla="*/ 719209 h 719209"/>
              <a:gd name="connsiteX3" fmla="*/ 0 w 12192473"/>
              <a:gd name="connsiteY3" fmla="*/ 719209 h 719209"/>
              <a:gd name="connsiteX4" fmla="*/ 0 w 12192473"/>
              <a:gd name="connsiteY4" fmla="*/ 0 h 719209"/>
              <a:gd name="connsiteX0" fmla="*/ 0 w 12192473"/>
              <a:gd name="connsiteY0" fmla="*/ 0 h 719209"/>
              <a:gd name="connsiteX1" fmla="*/ 10991635 w 12192473"/>
              <a:gd name="connsiteY1" fmla="*/ 11017 h 719209"/>
              <a:gd name="connsiteX2" fmla="*/ 12192473 w 12192473"/>
              <a:gd name="connsiteY2" fmla="*/ 719209 h 719209"/>
              <a:gd name="connsiteX3" fmla="*/ 0 w 12192473"/>
              <a:gd name="connsiteY3" fmla="*/ 719209 h 719209"/>
              <a:gd name="connsiteX4" fmla="*/ 0 w 12192473"/>
              <a:gd name="connsiteY4" fmla="*/ 0 h 719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473" h="719209">
                <a:moveTo>
                  <a:pt x="0" y="0"/>
                </a:moveTo>
                <a:lnTo>
                  <a:pt x="10991635" y="11017"/>
                </a:lnTo>
                <a:lnTo>
                  <a:pt x="12192473" y="719209"/>
                </a:lnTo>
                <a:lnTo>
                  <a:pt x="0" y="719209"/>
                </a:lnTo>
                <a:lnTo>
                  <a:pt x="0" y="0"/>
                </a:lnTo>
                <a:close/>
              </a:path>
            </a:pathLst>
          </a:custGeom>
          <a:solidFill>
            <a:srgbClr val="74B7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31BD5BAD-089C-59FC-E390-F66F2A664E9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8058"/>
            <a:ext cx="9144000" cy="6179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FE58F13-AE9F-EF47-97ED-46ADDE3841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515" y="136525"/>
            <a:ext cx="1617135" cy="457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general oc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4290D7F-DCB2-6A7D-BF45-CCE7A120DFE5}"/>
              </a:ext>
            </a:extLst>
          </p:cNvPr>
          <p:cNvSpPr/>
          <p:nvPr userDrawn="1"/>
        </p:nvSpPr>
        <p:spPr>
          <a:xfrm>
            <a:off x="0" y="0"/>
            <a:ext cx="9144000" cy="5149850"/>
          </a:xfrm>
          <a:prstGeom prst="rect">
            <a:avLst/>
          </a:prstGeom>
          <a:solidFill>
            <a:schemeClr val="bg2">
              <a:alpha val="7906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0BE0FB81-E98B-5F69-E896-39B27AAAEAE2}"/>
              </a:ext>
            </a:extLst>
          </p:cNvPr>
          <p:cNvSpPr/>
          <p:nvPr userDrawn="1"/>
        </p:nvSpPr>
        <p:spPr>
          <a:xfrm>
            <a:off x="3108389" y="4750970"/>
            <a:ext cx="6035611" cy="33855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Rectángulo 25">
            <a:extLst>
              <a:ext uri="{FF2B5EF4-FFF2-40B4-BE49-F238E27FC236}">
                <a16:creationId xmlns:a16="http://schemas.microsoft.com/office/drawing/2014/main" id="{E34FB8E6-9918-831F-9220-3EA302260677}"/>
              </a:ext>
            </a:extLst>
          </p:cNvPr>
          <p:cNvSpPr/>
          <p:nvPr userDrawn="1"/>
        </p:nvSpPr>
        <p:spPr>
          <a:xfrm>
            <a:off x="0" y="4654742"/>
            <a:ext cx="5410200" cy="434783"/>
          </a:xfrm>
          <a:custGeom>
            <a:avLst/>
            <a:gdLst>
              <a:gd name="connsiteX0" fmla="*/ 0 w 12192473"/>
              <a:gd name="connsiteY0" fmla="*/ 0 h 719209"/>
              <a:gd name="connsiteX1" fmla="*/ 12192473 w 12192473"/>
              <a:gd name="connsiteY1" fmla="*/ 0 h 719209"/>
              <a:gd name="connsiteX2" fmla="*/ 12192473 w 12192473"/>
              <a:gd name="connsiteY2" fmla="*/ 719209 h 719209"/>
              <a:gd name="connsiteX3" fmla="*/ 0 w 12192473"/>
              <a:gd name="connsiteY3" fmla="*/ 719209 h 719209"/>
              <a:gd name="connsiteX4" fmla="*/ 0 w 12192473"/>
              <a:gd name="connsiteY4" fmla="*/ 0 h 719209"/>
              <a:gd name="connsiteX0" fmla="*/ 0 w 12192473"/>
              <a:gd name="connsiteY0" fmla="*/ 0 h 719209"/>
              <a:gd name="connsiteX1" fmla="*/ 10991635 w 12192473"/>
              <a:gd name="connsiteY1" fmla="*/ 11017 h 719209"/>
              <a:gd name="connsiteX2" fmla="*/ 12192473 w 12192473"/>
              <a:gd name="connsiteY2" fmla="*/ 719209 h 719209"/>
              <a:gd name="connsiteX3" fmla="*/ 0 w 12192473"/>
              <a:gd name="connsiteY3" fmla="*/ 719209 h 719209"/>
              <a:gd name="connsiteX4" fmla="*/ 0 w 12192473"/>
              <a:gd name="connsiteY4" fmla="*/ 0 h 719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473" h="719209">
                <a:moveTo>
                  <a:pt x="0" y="0"/>
                </a:moveTo>
                <a:lnTo>
                  <a:pt x="10991635" y="11017"/>
                </a:lnTo>
                <a:lnTo>
                  <a:pt x="12192473" y="719209"/>
                </a:lnTo>
                <a:lnTo>
                  <a:pt x="0" y="719209"/>
                </a:lnTo>
                <a:lnTo>
                  <a:pt x="0" y="0"/>
                </a:lnTo>
                <a:close/>
              </a:path>
            </a:pathLst>
          </a:custGeom>
          <a:solidFill>
            <a:srgbClr val="74B7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157418E-5FC5-6AC2-676F-1A23E18171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8058"/>
            <a:ext cx="9144000" cy="6179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BA54771-786A-934F-9457-CDA5C11AF1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6" t="-6145" r="-2482" b="56984"/>
          <a:stretch/>
        </p:blipFill>
        <p:spPr>
          <a:xfrm>
            <a:off x="7162800" y="212725"/>
            <a:ext cx="18288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526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general turque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4290D7F-DCB2-6A7D-BF45-CCE7A120DFE5}"/>
              </a:ext>
            </a:extLst>
          </p:cNvPr>
          <p:cNvSpPr/>
          <p:nvPr userDrawn="1"/>
        </p:nvSpPr>
        <p:spPr>
          <a:xfrm>
            <a:off x="0" y="0"/>
            <a:ext cx="9144000" cy="5149850"/>
          </a:xfrm>
          <a:prstGeom prst="rect">
            <a:avLst/>
          </a:prstGeom>
          <a:solidFill>
            <a:srgbClr val="C3E7E6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0BE0FB81-E98B-5F69-E896-39B27AAAEAE2}"/>
              </a:ext>
            </a:extLst>
          </p:cNvPr>
          <p:cNvSpPr/>
          <p:nvPr userDrawn="1"/>
        </p:nvSpPr>
        <p:spPr>
          <a:xfrm>
            <a:off x="3108389" y="4750970"/>
            <a:ext cx="6035611" cy="33855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Rectángulo 25">
            <a:extLst>
              <a:ext uri="{FF2B5EF4-FFF2-40B4-BE49-F238E27FC236}">
                <a16:creationId xmlns:a16="http://schemas.microsoft.com/office/drawing/2014/main" id="{0286B424-3A3B-F0FD-2196-00371C5D577F}"/>
              </a:ext>
            </a:extLst>
          </p:cNvPr>
          <p:cNvSpPr/>
          <p:nvPr userDrawn="1"/>
        </p:nvSpPr>
        <p:spPr>
          <a:xfrm>
            <a:off x="0" y="4654742"/>
            <a:ext cx="5410200" cy="434783"/>
          </a:xfrm>
          <a:custGeom>
            <a:avLst/>
            <a:gdLst>
              <a:gd name="connsiteX0" fmla="*/ 0 w 12192473"/>
              <a:gd name="connsiteY0" fmla="*/ 0 h 719209"/>
              <a:gd name="connsiteX1" fmla="*/ 12192473 w 12192473"/>
              <a:gd name="connsiteY1" fmla="*/ 0 h 719209"/>
              <a:gd name="connsiteX2" fmla="*/ 12192473 w 12192473"/>
              <a:gd name="connsiteY2" fmla="*/ 719209 h 719209"/>
              <a:gd name="connsiteX3" fmla="*/ 0 w 12192473"/>
              <a:gd name="connsiteY3" fmla="*/ 719209 h 719209"/>
              <a:gd name="connsiteX4" fmla="*/ 0 w 12192473"/>
              <a:gd name="connsiteY4" fmla="*/ 0 h 719209"/>
              <a:gd name="connsiteX0" fmla="*/ 0 w 12192473"/>
              <a:gd name="connsiteY0" fmla="*/ 0 h 719209"/>
              <a:gd name="connsiteX1" fmla="*/ 10991635 w 12192473"/>
              <a:gd name="connsiteY1" fmla="*/ 11017 h 719209"/>
              <a:gd name="connsiteX2" fmla="*/ 12192473 w 12192473"/>
              <a:gd name="connsiteY2" fmla="*/ 719209 h 719209"/>
              <a:gd name="connsiteX3" fmla="*/ 0 w 12192473"/>
              <a:gd name="connsiteY3" fmla="*/ 719209 h 719209"/>
              <a:gd name="connsiteX4" fmla="*/ 0 w 12192473"/>
              <a:gd name="connsiteY4" fmla="*/ 0 h 719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473" h="719209">
                <a:moveTo>
                  <a:pt x="0" y="0"/>
                </a:moveTo>
                <a:lnTo>
                  <a:pt x="10991635" y="11017"/>
                </a:lnTo>
                <a:lnTo>
                  <a:pt x="12192473" y="719209"/>
                </a:lnTo>
                <a:lnTo>
                  <a:pt x="0" y="719209"/>
                </a:lnTo>
                <a:lnTo>
                  <a:pt x="0" y="0"/>
                </a:lnTo>
                <a:close/>
              </a:path>
            </a:pathLst>
          </a:custGeom>
          <a:solidFill>
            <a:srgbClr val="74B7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79B11E7C-2679-A79F-3169-BBEAD8AAD61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8058"/>
            <a:ext cx="9144000" cy="6179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DC57BDB-476E-5348-82C9-2FEA91A1FF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6" t="-6145" r="-2482" b="56984"/>
          <a:stretch/>
        </p:blipFill>
        <p:spPr>
          <a:xfrm>
            <a:off x="7162800" y="212725"/>
            <a:ext cx="18288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682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ier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4B02957-41C2-246D-C524-182FCC6869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4" b="354"/>
          <a:stretch/>
        </p:blipFill>
        <p:spPr>
          <a:xfrm>
            <a:off x="3049" y="-9369"/>
            <a:ext cx="9140952" cy="5146585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7B8266B3-64EC-B2B1-20AF-A6012664E9D5}"/>
              </a:ext>
            </a:extLst>
          </p:cNvPr>
          <p:cNvSpPr/>
          <p:nvPr userDrawn="1"/>
        </p:nvSpPr>
        <p:spPr>
          <a:xfrm>
            <a:off x="0" y="-320675"/>
            <a:ext cx="9144000" cy="5149850"/>
          </a:xfrm>
          <a:prstGeom prst="rect">
            <a:avLst/>
          </a:prstGeom>
          <a:gradFill>
            <a:gsLst>
              <a:gs pos="27000">
                <a:srgbClr val="86D7D1">
                  <a:alpha val="38000"/>
                </a:srgbClr>
              </a:gs>
              <a:gs pos="99000">
                <a:srgbClr val="1CA8A7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019DEACE-EF1B-AE88-3F03-F213C5D5AE3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8058"/>
            <a:ext cx="9144000" cy="61792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4E442800-3C60-ED93-B6ED-0D46A5A8749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75125"/>
            <a:ext cx="9144000" cy="91293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B694D94C-60D5-7411-390A-CA8822A489F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4479925"/>
            <a:ext cx="877578" cy="51866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4D596A2-F61E-5547-832B-7EF0A2F53FC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417"/>
          <a:stretch/>
        </p:blipFill>
        <p:spPr>
          <a:xfrm>
            <a:off x="1295400" y="3358965"/>
            <a:ext cx="6418846" cy="816159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8" r:id="rId2"/>
    <p:sldLayoutId id="2147483669" r:id="rId3"/>
    <p:sldLayoutId id="2147483674" r:id="rId4"/>
    <p:sldLayoutId id="2147483671" r:id="rId5"/>
    <p:sldLayoutId id="2147483662" r:id="rId6"/>
    <p:sldLayoutId id="2147483667" r:id="rId7"/>
    <p:sldLayoutId id="2147483666" r:id="rId8"/>
    <p:sldLayoutId id="2147483665" r:id="rId9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217424AC-FF9B-D049-AD5E-7292811BA773}"/>
              </a:ext>
            </a:extLst>
          </p:cNvPr>
          <p:cNvGrpSpPr/>
          <p:nvPr/>
        </p:nvGrpSpPr>
        <p:grpSpPr>
          <a:xfrm>
            <a:off x="5410200" y="1736725"/>
            <a:ext cx="3394859" cy="1495867"/>
            <a:chOff x="5410200" y="1736725"/>
            <a:chExt cx="3394859" cy="1495867"/>
          </a:xfrm>
        </p:grpSpPr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2F995478-B4A5-D74B-8A41-A7EDC987FDA9}"/>
                </a:ext>
              </a:extLst>
            </p:cNvPr>
            <p:cNvSpPr txBox="1"/>
            <p:nvPr/>
          </p:nvSpPr>
          <p:spPr>
            <a:xfrm>
              <a:off x="5410200" y="1736725"/>
              <a:ext cx="3048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sz="2000" b="1">
                  <a:solidFill>
                    <a:srgbClr val="57A7B3"/>
                  </a:solidFill>
                  <a:latin typeface="Calibri" panose="020F0502020204030204" pitchFamily="34" charset="0"/>
                </a:rPr>
                <a:t>GESTIÓN GRUPO FEI</a:t>
              </a:r>
            </a:p>
            <a:p>
              <a:r>
                <a:rPr lang="es-CO" sz="2000" b="1">
                  <a:solidFill>
                    <a:srgbClr val="57A7B3"/>
                  </a:solidFill>
                  <a:latin typeface="Calibri" panose="020F0502020204030204" pitchFamily="34" charset="0"/>
                </a:rPr>
                <a:t>2022-2023 | 2023-2024</a:t>
              </a:r>
            </a:p>
          </p:txBody>
        </p:sp>
        <p:sp>
          <p:nvSpPr>
            <p:cNvPr id="4" name="CuadroTexto 3">
              <a:extLst>
                <a:ext uri="{FF2B5EF4-FFF2-40B4-BE49-F238E27FC236}">
                  <a16:creationId xmlns:a16="http://schemas.microsoft.com/office/drawing/2014/main" id="{2188278F-A69B-EE47-BDD2-3A32D338815B}"/>
                </a:ext>
              </a:extLst>
            </p:cNvPr>
            <p:cNvSpPr txBox="1"/>
            <p:nvPr/>
          </p:nvSpPr>
          <p:spPr>
            <a:xfrm>
              <a:off x="5410200" y="2319268"/>
              <a:ext cx="3394859" cy="553998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r>
                <a:rPr lang="es-CO" sz="3000" b="1">
                  <a:solidFill>
                    <a:srgbClr val="57A7B3"/>
                  </a:solidFill>
                  <a:effectLst>
                    <a:outerShdw dist="6350" dir="2700000" algn="tl" rotWithShape="0">
                      <a:prstClr val="black"/>
                    </a:outerShdw>
                  </a:effectLst>
                  <a:latin typeface="Calibri" panose="020F0502020204030204" pitchFamily="34" charset="0"/>
                </a:rPr>
                <a:t>INS</a:t>
              </a:r>
            </a:p>
          </p:txBody>
        </p:sp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F357EA90-8AB2-8A48-99CC-B5F718458499}"/>
                </a:ext>
              </a:extLst>
            </p:cNvPr>
            <p:cNvSpPr txBox="1"/>
            <p:nvPr/>
          </p:nvSpPr>
          <p:spPr>
            <a:xfrm>
              <a:off x="5410200" y="2955593"/>
              <a:ext cx="3048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sz="1200" b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</a:rPr>
                <a:t>Secretaría General / </a:t>
              </a:r>
              <a:r>
                <a:rPr lang="es-CO" sz="120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</a:rPr>
                <a:t>Bogotá</a:t>
              </a:r>
              <a:r>
                <a:rPr lang="es-CO" sz="1200" b="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</a:rPr>
                <a:t> / 01</a:t>
              </a:r>
              <a:r>
                <a:rPr lang="es-CO" sz="1200">
                  <a:solidFill>
                    <a:schemeClr val="bg1">
                      <a:lumMod val="65000"/>
                    </a:schemeClr>
                  </a:solidFill>
                  <a:latin typeface="Calibri" panose="020F0502020204030204" pitchFamily="34" charset="0"/>
                </a:rPr>
                <a:t>/02/2025</a:t>
              </a:r>
              <a:endParaRPr lang="es-CO" sz="1200" b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</a:endParaRPr>
            </a:p>
          </p:txBody>
        </p: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6B39C00A-62B9-8041-A87D-681DB7B9DE9D}"/>
                </a:ext>
              </a:extLst>
            </p:cNvPr>
            <p:cNvCxnSpPr>
              <a:cxnSpLocks/>
            </p:cNvCxnSpPr>
            <p:nvPr/>
          </p:nvCxnSpPr>
          <p:spPr>
            <a:xfrm>
              <a:off x="5512923" y="2917696"/>
              <a:ext cx="3048000" cy="0"/>
            </a:xfrm>
            <a:prstGeom prst="line">
              <a:avLst/>
            </a:prstGeom>
            <a:ln>
              <a:solidFill>
                <a:srgbClr val="4391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" name="Imagen 10">
            <a:extLst>
              <a:ext uri="{FF2B5EF4-FFF2-40B4-BE49-F238E27FC236}">
                <a16:creationId xmlns:a16="http://schemas.microsoft.com/office/drawing/2014/main" id="{2B9F417E-4F36-6440-BC9B-07626B4082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56" t="55307" r="-2482" b="-4468"/>
          <a:stretch/>
        </p:blipFill>
        <p:spPr>
          <a:xfrm>
            <a:off x="1066800" y="4022725"/>
            <a:ext cx="2914089" cy="97136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4FA87A05-BF57-5F09-9893-C7E7200B10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03" t="2952" r="1950" b="6964"/>
          <a:stretch/>
        </p:blipFill>
        <p:spPr>
          <a:xfrm>
            <a:off x="-1" y="-1"/>
            <a:ext cx="4876801" cy="5133975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0310F1AE-98CE-0348-B746-28E4BE3755C1}"/>
              </a:ext>
            </a:extLst>
          </p:cNvPr>
          <p:cNvSpPr/>
          <p:nvPr/>
        </p:nvSpPr>
        <p:spPr>
          <a:xfrm>
            <a:off x="0" y="9327"/>
            <a:ext cx="4876800" cy="5149850"/>
          </a:xfrm>
          <a:prstGeom prst="rect">
            <a:avLst/>
          </a:prstGeom>
          <a:solidFill>
            <a:srgbClr val="6BABA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32713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5BBE95F-D81E-C8C9-4575-31580785E183}"/>
              </a:ext>
            </a:extLst>
          </p:cNvPr>
          <p:cNvSpPr/>
          <p:nvPr/>
        </p:nvSpPr>
        <p:spPr>
          <a:xfrm>
            <a:off x="2362200" y="2193925"/>
            <a:ext cx="441960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660"/>
              </a:lnSpc>
            </a:pPr>
            <a:r>
              <a:rPr lang="es-ES" sz="2400" b="1">
                <a:solidFill>
                  <a:srgbClr val="84F5E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RESULTADOS Y LOGROS</a:t>
            </a:r>
            <a:endParaRPr lang="es-CO" sz="2400"/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2E8A73CB-752D-AF17-FC80-6A458554DD0F}"/>
              </a:ext>
            </a:extLst>
          </p:cNvPr>
          <p:cNvGrpSpPr/>
          <p:nvPr/>
        </p:nvGrpSpPr>
        <p:grpSpPr>
          <a:xfrm>
            <a:off x="0" y="4403725"/>
            <a:ext cx="9144000" cy="340734"/>
            <a:chOff x="0" y="3751369"/>
            <a:chExt cx="9144000" cy="340734"/>
          </a:xfrm>
        </p:grpSpPr>
        <p:sp>
          <p:nvSpPr>
            <p:cNvPr id="4" name="CuadroTexto 3">
              <a:extLst>
                <a:ext uri="{FF2B5EF4-FFF2-40B4-BE49-F238E27FC236}">
                  <a16:creationId xmlns:a16="http://schemas.microsoft.com/office/drawing/2014/main" id="{7A5358F2-20BB-14D6-E60C-07A729449D77}"/>
                </a:ext>
              </a:extLst>
            </p:cNvPr>
            <p:cNvSpPr txBox="1"/>
            <p:nvPr/>
          </p:nvSpPr>
          <p:spPr>
            <a:xfrm>
              <a:off x="0" y="3751369"/>
              <a:ext cx="9144000" cy="34073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O" sz="1200" b="0" i="0">
                  <a:solidFill>
                    <a:srgbClr val="B8FFFE"/>
                  </a:solidFill>
                  <a:latin typeface="Calibri" panose="020F0502020204030204" pitchFamily="34" charset="0"/>
                </a:rPr>
                <a:t>Bogotá /  01</a:t>
              </a:r>
              <a:r>
                <a:rPr lang="es-CO" sz="1200">
                  <a:solidFill>
                    <a:srgbClr val="B8FFFE"/>
                  </a:solidFill>
                  <a:latin typeface="Calibri" panose="020F0502020204030204" pitchFamily="34" charset="0"/>
                </a:rPr>
                <a:t> de febrero de 2025</a:t>
              </a:r>
              <a:endParaRPr lang="es-CO" sz="1200" b="0" i="0">
                <a:solidFill>
                  <a:srgbClr val="B8FFFE"/>
                </a:solidFill>
                <a:latin typeface="Calibri" panose="020F0502020204030204" pitchFamily="34" charset="0"/>
              </a:endParaRPr>
            </a:p>
          </p:txBody>
        </p:sp>
        <p:cxnSp>
          <p:nvCxnSpPr>
            <p:cNvPr id="5" name="Conector recto 4">
              <a:extLst>
                <a:ext uri="{FF2B5EF4-FFF2-40B4-BE49-F238E27FC236}">
                  <a16:creationId xmlns:a16="http://schemas.microsoft.com/office/drawing/2014/main" id="{9790963F-AD0D-991B-70C6-0DEAE312F593}"/>
                </a:ext>
              </a:extLst>
            </p:cNvPr>
            <p:cNvCxnSpPr>
              <a:cxnSpLocks/>
            </p:cNvCxnSpPr>
            <p:nvPr/>
          </p:nvCxnSpPr>
          <p:spPr>
            <a:xfrm>
              <a:off x="2895600" y="3785167"/>
              <a:ext cx="3276600" cy="0"/>
            </a:xfrm>
            <a:prstGeom prst="line">
              <a:avLst/>
            </a:prstGeom>
            <a:ln>
              <a:solidFill>
                <a:srgbClr val="B8FF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9562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C5485D-7518-BD9F-BE3B-A09D9B9842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1C367C69-C786-57EF-1689-5B89F64BD581}"/>
              </a:ext>
            </a:extLst>
          </p:cNvPr>
          <p:cNvSpPr txBox="1"/>
          <p:nvPr/>
        </p:nvSpPr>
        <p:spPr>
          <a:xfrm>
            <a:off x="5334000" y="4748311"/>
            <a:ext cx="3810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400" i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PERSONAL CONTRATISTA DEL FEI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BF85E158-7722-FDE2-05EC-BCF695B9DC21}"/>
              </a:ext>
            </a:extLst>
          </p:cNvPr>
          <p:cNvSpPr txBox="1"/>
          <p:nvPr/>
        </p:nvSpPr>
        <p:spPr>
          <a:xfrm>
            <a:off x="121920" y="306668"/>
            <a:ext cx="73761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rtl="0"/>
            <a:r>
              <a:rPr lang="es-ES" sz="2000" b="1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DESEMPEÑO GESTIÓN DE RECURSOS DE LOS PROYECTOS FEI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0C87F72-C541-6356-8E78-4F0A2AE8FF6B}"/>
              </a:ext>
            </a:extLst>
          </p:cNvPr>
          <p:cNvSpPr txBox="1"/>
          <p:nvPr/>
        </p:nvSpPr>
        <p:spPr>
          <a:xfrm>
            <a:off x="304800" y="774501"/>
            <a:ext cx="876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/>
              <a:t>Se incrementó en 89% el porcentaje de la ejecución de los recursos de los proyectos entre el año 2023 y 2024.</a:t>
            </a:r>
            <a:endParaRPr lang="es-CO" sz="140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29DC377-7894-27DE-C083-D5A85CBF9063}"/>
              </a:ext>
            </a:extLst>
          </p:cNvPr>
          <p:cNvSpPr txBox="1"/>
          <p:nvPr/>
        </p:nvSpPr>
        <p:spPr>
          <a:xfrm>
            <a:off x="304800" y="2108801"/>
            <a:ext cx="8763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/>
              <a:t>Se incrementó en 16% el promedio de procesamiento de pagos mensuales entre el año 2023 y 2024 </a:t>
            </a:r>
            <a:endParaRPr lang="es-CO" sz="1400"/>
          </a:p>
        </p:txBody>
      </p:sp>
      <p:sp>
        <p:nvSpPr>
          <p:cNvPr id="23" name="Rectángulo: esquinas redondeadas 22">
            <a:extLst>
              <a:ext uri="{FF2B5EF4-FFF2-40B4-BE49-F238E27FC236}">
                <a16:creationId xmlns:a16="http://schemas.microsoft.com/office/drawing/2014/main" id="{87308E6E-E0FC-0BFC-0D29-0F893110A02B}"/>
              </a:ext>
            </a:extLst>
          </p:cNvPr>
          <p:cNvSpPr/>
          <p:nvPr/>
        </p:nvSpPr>
        <p:spPr>
          <a:xfrm>
            <a:off x="710184" y="1385906"/>
            <a:ext cx="3434439" cy="608970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2D74840C-7EEC-A819-82D0-A6902C455BC6}"/>
              </a:ext>
            </a:extLst>
          </p:cNvPr>
          <p:cNvSpPr txBox="1"/>
          <p:nvPr/>
        </p:nvSpPr>
        <p:spPr>
          <a:xfrm>
            <a:off x="773422" y="1748654"/>
            <a:ext cx="776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E</a:t>
            </a:r>
            <a:r>
              <a:rPr lang="es-CO" sz="1000">
                <a:solidFill>
                  <a:schemeClr val="bg1"/>
                </a:solidFill>
                <a:latin typeface="Calibri" panose="020F0502020204030204" pitchFamily="34" charset="0"/>
              </a:rPr>
              <a:t>JECUCIÓN</a:t>
            </a:r>
            <a:endParaRPr lang="es-CO" sz="1000">
              <a:solidFill>
                <a:schemeClr val="bg1"/>
              </a:solidFill>
            </a:endParaRPr>
          </a:p>
        </p:txBody>
      </p:sp>
      <p:grpSp>
        <p:nvGrpSpPr>
          <p:cNvPr id="33" name="Grupo 32">
            <a:extLst>
              <a:ext uri="{FF2B5EF4-FFF2-40B4-BE49-F238E27FC236}">
                <a16:creationId xmlns:a16="http://schemas.microsoft.com/office/drawing/2014/main" id="{B33BA0B9-AD11-0230-FBCC-A241B9022F50}"/>
              </a:ext>
            </a:extLst>
          </p:cNvPr>
          <p:cNvGrpSpPr/>
          <p:nvPr/>
        </p:nvGrpSpPr>
        <p:grpSpPr>
          <a:xfrm>
            <a:off x="2775009" y="1463028"/>
            <a:ext cx="568286" cy="461931"/>
            <a:chOff x="3005954" y="1716933"/>
            <a:chExt cx="533804" cy="433902"/>
          </a:xfrm>
        </p:grpSpPr>
        <p:sp>
          <p:nvSpPr>
            <p:cNvPr id="27" name="CuadroTexto 26">
              <a:extLst>
                <a:ext uri="{FF2B5EF4-FFF2-40B4-BE49-F238E27FC236}">
                  <a16:creationId xmlns:a16="http://schemas.microsoft.com/office/drawing/2014/main" id="{6C4CD1BC-09D4-B81D-EEA5-52EBD7C829EF}"/>
                </a:ext>
              </a:extLst>
            </p:cNvPr>
            <p:cNvSpPr txBox="1"/>
            <p:nvPr/>
          </p:nvSpPr>
          <p:spPr>
            <a:xfrm>
              <a:off x="3005954" y="1760253"/>
              <a:ext cx="533804" cy="318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600" b="1">
                  <a:solidFill>
                    <a:schemeClr val="bg1"/>
                  </a:solidFill>
                  <a:latin typeface="+mj-lt"/>
                </a:rPr>
                <a:t>35%</a:t>
              </a:r>
              <a:endParaRPr lang="es-CO" sz="1600" b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9" name="Forma libre: forma 28">
              <a:extLst>
                <a:ext uri="{FF2B5EF4-FFF2-40B4-BE49-F238E27FC236}">
                  <a16:creationId xmlns:a16="http://schemas.microsoft.com/office/drawing/2014/main" id="{F72FB5B2-95DB-A8CF-0031-AFEE42E64E0A}"/>
                </a:ext>
              </a:extLst>
            </p:cNvPr>
            <p:cNvSpPr/>
            <p:nvPr/>
          </p:nvSpPr>
          <p:spPr>
            <a:xfrm>
              <a:off x="3269482" y="1716933"/>
              <a:ext cx="215522" cy="319206"/>
            </a:xfrm>
            <a:custGeom>
              <a:avLst/>
              <a:gdLst>
                <a:gd name="connsiteX0" fmla="*/ 128258 w 343780"/>
                <a:gd name="connsiteY0" fmla="*/ 0 h 283011"/>
                <a:gd name="connsiteX1" fmla="*/ 334754 w 343780"/>
                <a:gd name="connsiteY1" fmla="*/ 153847 h 283011"/>
                <a:gd name="connsiteX2" fmla="*/ 343656 w 343780"/>
                <a:gd name="connsiteY2" fmla="*/ 222808 h 283011"/>
                <a:gd name="connsiteX3" fmla="*/ 331937 w 343780"/>
                <a:gd name="connsiteY3" fmla="*/ 283011 h 283011"/>
                <a:gd name="connsiteX4" fmla="*/ 0 w 343780"/>
                <a:gd name="connsiteY4" fmla="*/ 161789 h 283011"/>
                <a:gd name="connsiteX0" fmla="*/ 0 w 343780"/>
                <a:gd name="connsiteY0" fmla="*/ 161789 h 283011"/>
                <a:gd name="connsiteX1" fmla="*/ 128258 w 343780"/>
                <a:gd name="connsiteY1" fmla="*/ 0 h 283011"/>
                <a:gd name="connsiteX2" fmla="*/ 334754 w 343780"/>
                <a:gd name="connsiteY2" fmla="*/ 153847 h 283011"/>
                <a:gd name="connsiteX3" fmla="*/ 343656 w 343780"/>
                <a:gd name="connsiteY3" fmla="*/ 222808 h 283011"/>
                <a:gd name="connsiteX4" fmla="*/ 331937 w 343780"/>
                <a:gd name="connsiteY4" fmla="*/ 283011 h 283011"/>
                <a:gd name="connsiteX5" fmla="*/ 91440 w 343780"/>
                <a:gd name="connsiteY5" fmla="*/ 253229 h 283011"/>
                <a:gd name="connsiteX0" fmla="*/ 0 w 343780"/>
                <a:gd name="connsiteY0" fmla="*/ 161789 h 283011"/>
                <a:gd name="connsiteX1" fmla="*/ 128258 w 343780"/>
                <a:gd name="connsiteY1" fmla="*/ 0 h 283011"/>
                <a:gd name="connsiteX2" fmla="*/ 334754 w 343780"/>
                <a:gd name="connsiteY2" fmla="*/ 153847 h 283011"/>
                <a:gd name="connsiteX3" fmla="*/ 343656 w 343780"/>
                <a:gd name="connsiteY3" fmla="*/ 222808 h 283011"/>
                <a:gd name="connsiteX4" fmla="*/ 331937 w 343780"/>
                <a:gd name="connsiteY4" fmla="*/ 283011 h 283011"/>
                <a:gd name="connsiteX0" fmla="*/ 0 w 215522"/>
                <a:gd name="connsiteY0" fmla="*/ 0 h 283011"/>
                <a:gd name="connsiteX1" fmla="*/ 206496 w 215522"/>
                <a:gd name="connsiteY1" fmla="*/ 153847 h 283011"/>
                <a:gd name="connsiteX2" fmla="*/ 215398 w 215522"/>
                <a:gd name="connsiteY2" fmla="*/ 222808 h 283011"/>
                <a:gd name="connsiteX3" fmla="*/ 203679 w 215522"/>
                <a:gd name="connsiteY3" fmla="*/ 283011 h 283011"/>
                <a:gd name="connsiteX0" fmla="*/ 0 w 215522"/>
                <a:gd name="connsiteY0" fmla="*/ 0 h 328731"/>
                <a:gd name="connsiteX1" fmla="*/ 206496 w 215522"/>
                <a:gd name="connsiteY1" fmla="*/ 153847 h 328731"/>
                <a:gd name="connsiteX2" fmla="*/ 215398 w 215522"/>
                <a:gd name="connsiteY2" fmla="*/ 222808 h 328731"/>
                <a:gd name="connsiteX3" fmla="*/ 177009 w 215522"/>
                <a:gd name="connsiteY3" fmla="*/ 328731 h 328731"/>
                <a:gd name="connsiteX0" fmla="*/ 0 w 215522"/>
                <a:gd name="connsiteY0" fmla="*/ 0 h 340161"/>
                <a:gd name="connsiteX1" fmla="*/ 206496 w 215522"/>
                <a:gd name="connsiteY1" fmla="*/ 153847 h 340161"/>
                <a:gd name="connsiteX2" fmla="*/ 215398 w 215522"/>
                <a:gd name="connsiteY2" fmla="*/ 222808 h 340161"/>
                <a:gd name="connsiteX3" fmla="*/ 169389 w 215522"/>
                <a:gd name="connsiteY3" fmla="*/ 340161 h 340161"/>
                <a:gd name="connsiteX0" fmla="*/ 0 w 215522"/>
                <a:gd name="connsiteY0" fmla="*/ 0 h 336351"/>
                <a:gd name="connsiteX1" fmla="*/ 206496 w 215522"/>
                <a:gd name="connsiteY1" fmla="*/ 153847 h 336351"/>
                <a:gd name="connsiteX2" fmla="*/ 215398 w 215522"/>
                <a:gd name="connsiteY2" fmla="*/ 222808 h 336351"/>
                <a:gd name="connsiteX3" fmla="*/ 175104 w 215522"/>
                <a:gd name="connsiteY3" fmla="*/ 336351 h 336351"/>
                <a:gd name="connsiteX0" fmla="*/ 0 w 215522"/>
                <a:gd name="connsiteY0" fmla="*/ 0 h 319206"/>
                <a:gd name="connsiteX1" fmla="*/ 206496 w 215522"/>
                <a:gd name="connsiteY1" fmla="*/ 153847 h 319206"/>
                <a:gd name="connsiteX2" fmla="*/ 215398 w 215522"/>
                <a:gd name="connsiteY2" fmla="*/ 222808 h 319206"/>
                <a:gd name="connsiteX3" fmla="*/ 182724 w 215522"/>
                <a:gd name="connsiteY3" fmla="*/ 319206 h 319206"/>
                <a:gd name="connsiteX0" fmla="*/ 0 w 215522"/>
                <a:gd name="connsiteY0" fmla="*/ 0 h 319206"/>
                <a:gd name="connsiteX1" fmla="*/ 206496 w 215522"/>
                <a:gd name="connsiteY1" fmla="*/ 153847 h 319206"/>
                <a:gd name="connsiteX2" fmla="*/ 215398 w 215522"/>
                <a:gd name="connsiteY2" fmla="*/ 222808 h 319206"/>
                <a:gd name="connsiteX3" fmla="*/ 182724 w 215522"/>
                <a:gd name="connsiteY3" fmla="*/ 319206 h 319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522" h="319206">
                  <a:moveTo>
                    <a:pt x="0" y="0"/>
                  </a:moveTo>
                  <a:cubicBezTo>
                    <a:pt x="95272" y="0"/>
                    <a:pt x="179238" y="62558"/>
                    <a:pt x="206496" y="153847"/>
                  </a:cubicBezTo>
                  <a:cubicBezTo>
                    <a:pt x="213311" y="176669"/>
                    <a:pt x="216177" y="199933"/>
                    <a:pt x="215398" y="222808"/>
                  </a:cubicBezTo>
                  <a:cubicBezTo>
                    <a:pt x="211492" y="242876"/>
                    <a:pt x="209490" y="293423"/>
                    <a:pt x="182724" y="319206"/>
                  </a:cubicBezTo>
                </a:path>
              </a:pathLst>
            </a:custGeom>
            <a:noFill/>
            <a:ln w="57150" cap="rnd">
              <a:solidFill>
                <a:schemeClr val="bg1"/>
              </a:solidFill>
              <a:tailEnd type="none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CO">
                <a:solidFill>
                  <a:schemeClr val="bg1"/>
                </a:solidFill>
              </a:endParaRPr>
            </a:p>
          </p:txBody>
        </p:sp>
        <p:sp>
          <p:nvSpPr>
            <p:cNvPr id="31" name="Forma libre: forma 30">
              <a:extLst>
                <a:ext uri="{FF2B5EF4-FFF2-40B4-BE49-F238E27FC236}">
                  <a16:creationId xmlns:a16="http://schemas.microsoft.com/office/drawing/2014/main" id="{BAB75F8D-4DBA-BE95-2510-3D597ADA1B3E}"/>
                </a:ext>
              </a:extLst>
            </p:cNvPr>
            <p:cNvSpPr/>
            <p:nvPr/>
          </p:nvSpPr>
          <p:spPr>
            <a:xfrm rot="6300000">
              <a:off x="3053565" y="1722658"/>
              <a:ext cx="425343" cy="431012"/>
            </a:xfrm>
            <a:custGeom>
              <a:avLst/>
              <a:gdLst>
                <a:gd name="connsiteX0" fmla="*/ 284248 w 573862"/>
                <a:gd name="connsiteY0" fmla="*/ 0 h 579185"/>
                <a:gd name="connsiteX1" fmla="*/ 561733 w 573862"/>
                <a:gd name="connsiteY1" fmla="*/ 206736 h 579185"/>
                <a:gd name="connsiteX2" fmla="*/ 443032 w 573862"/>
                <a:gd name="connsiteY2" fmla="*/ 531772 h 579185"/>
                <a:gd name="connsiteX3" fmla="*/ 97622 w 573862"/>
                <a:gd name="connsiteY3" fmla="*/ 511029 h 579185"/>
                <a:gd name="connsiteX4" fmla="*/ 2295 w 573862"/>
                <a:gd name="connsiteY4" fmla="*/ 355665 h 579185"/>
                <a:gd name="connsiteX5" fmla="*/ 0 w 573862"/>
                <a:gd name="connsiteY5" fmla="*/ 323984 h 579185"/>
                <a:gd name="connsiteX6" fmla="*/ 130054 w 573862"/>
                <a:gd name="connsiteY6" fmla="*/ 299070 h 579185"/>
                <a:gd name="connsiteX7" fmla="*/ 96361 w 573862"/>
                <a:gd name="connsiteY7" fmla="*/ 123187 h 579185"/>
                <a:gd name="connsiteX0" fmla="*/ 130054 w 573862"/>
                <a:gd name="connsiteY0" fmla="*/ 299070 h 579185"/>
                <a:gd name="connsiteX1" fmla="*/ 96361 w 573862"/>
                <a:gd name="connsiteY1" fmla="*/ 123187 h 579185"/>
                <a:gd name="connsiteX2" fmla="*/ 284248 w 573862"/>
                <a:gd name="connsiteY2" fmla="*/ 0 h 579185"/>
                <a:gd name="connsiteX3" fmla="*/ 561733 w 573862"/>
                <a:gd name="connsiteY3" fmla="*/ 206736 h 579185"/>
                <a:gd name="connsiteX4" fmla="*/ 443032 w 573862"/>
                <a:gd name="connsiteY4" fmla="*/ 531772 h 579185"/>
                <a:gd name="connsiteX5" fmla="*/ 97622 w 573862"/>
                <a:gd name="connsiteY5" fmla="*/ 511029 h 579185"/>
                <a:gd name="connsiteX6" fmla="*/ 2295 w 573862"/>
                <a:gd name="connsiteY6" fmla="*/ 355665 h 579185"/>
                <a:gd name="connsiteX7" fmla="*/ 0 w 573862"/>
                <a:gd name="connsiteY7" fmla="*/ 323984 h 579185"/>
                <a:gd name="connsiteX8" fmla="*/ 221494 w 573862"/>
                <a:gd name="connsiteY8" fmla="*/ 390510 h 579185"/>
                <a:gd name="connsiteX0" fmla="*/ 130054 w 573862"/>
                <a:gd name="connsiteY0" fmla="*/ 299070 h 579185"/>
                <a:gd name="connsiteX1" fmla="*/ 96361 w 573862"/>
                <a:gd name="connsiteY1" fmla="*/ 123187 h 579185"/>
                <a:gd name="connsiteX2" fmla="*/ 284248 w 573862"/>
                <a:gd name="connsiteY2" fmla="*/ 0 h 579185"/>
                <a:gd name="connsiteX3" fmla="*/ 561733 w 573862"/>
                <a:gd name="connsiteY3" fmla="*/ 206736 h 579185"/>
                <a:gd name="connsiteX4" fmla="*/ 443032 w 573862"/>
                <a:gd name="connsiteY4" fmla="*/ 531772 h 579185"/>
                <a:gd name="connsiteX5" fmla="*/ 97622 w 573862"/>
                <a:gd name="connsiteY5" fmla="*/ 511029 h 579185"/>
                <a:gd name="connsiteX6" fmla="*/ 2295 w 573862"/>
                <a:gd name="connsiteY6" fmla="*/ 355665 h 579185"/>
                <a:gd name="connsiteX7" fmla="*/ 0 w 573862"/>
                <a:gd name="connsiteY7" fmla="*/ 323984 h 579185"/>
                <a:gd name="connsiteX0" fmla="*/ 127759 w 571567"/>
                <a:gd name="connsiteY0" fmla="*/ 299070 h 579185"/>
                <a:gd name="connsiteX1" fmla="*/ 94066 w 571567"/>
                <a:gd name="connsiteY1" fmla="*/ 123187 h 579185"/>
                <a:gd name="connsiteX2" fmla="*/ 281953 w 571567"/>
                <a:gd name="connsiteY2" fmla="*/ 0 h 579185"/>
                <a:gd name="connsiteX3" fmla="*/ 559438 w 571567"/>
                <a:gd name="connsiteY3" fmla="*/ 206736 h 579185"/>
                <a:gd name="connsiteX4" fmla="*/ 440737 w 571567"/>
                <a:gd name="connsiteY4" fmla="*/ 531772 h 579185"/>
                <a:gd name="connsiteX5" fmla="*/ 95327 w 571567"/>
                <a:gd name="connsiteY5" fmla="*/ 511029 h 579185"/>
                <a:gd name="connsiteX6" fmla="*/ 0 w 571567"/>
                <a:gd name="connsiteY6" fmla="*/ 355665 h 579185"/>
                <a:gd name="connsiteX0" fmla="*/ 94066 w 571567"/>
                <a:gd name="connsiteY0" fmla="*/ 123187 h 579185"/>
                <a:gd name="connsiteX1" fmla="*/ 281953 w 571567"/>
                <a:gd name="connsiteY1" fmla="*/ 0 h 579185"/>
                <a:gd name="connsiteX2" fmla="*/ 559438 w 571567"/>
                <a:gd name="connsiteY2" fmla="*/ 206736 h 579185"/>
                <a:gd name="connsiteX3" fmla="*/ 440737 w 571567"/>
                <a:gd name="connsiteY3" fmla="*/ 531772 h 579185"/>
                <a:gd name="connsiteX4" fmla="*/ 95327 w 571567"/>
                <a:gd name="connsiteY4" fmla="*/ 511029 h 579185"/>
                <a:gd name="connsiteX5" fmla="*/ 0 w 571567"/>
                <a:gd name="connsiteY5" fmla="*/ 355665 h 579185"/>
                <a:gd name="connsiteX0" fmla="*/ 281953 w 571567"/>
                <a:gd name="connsiteY0" fmla="*/ 0 h 579185"/>
                <a:gd name="connsiteX1" fmla="*/ 559438 w 571567"/>
                <a:gd name="connsiteY1" fmla="*/ 206736 h 579185"/>
                <a:gd name="connsiteX2" fmla="*/ 440737 w 571567"/>
                <a:gd name="connsiteY2" fmla="*/ 531772 h 579185"/>
                <a:gd name="connsiteX3" fmla="*/ 95327 w 571567"/>
                <a:gd name="connsiteY3" fmla="*/ 511029 h 579185"/>
                <a:gd name="connsiteX4" fmla="*/ 0 w 571567"/>
                <a:gd name="connsiteY4" fmla="*/ 355665 h 579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67" h="579185">
                  <a:moveTo>
                    <a:pt x="281953" y="0"/>
                  </a:moveTo>
                  <a:cubicBezTo>
                    <a:pt x="409977" y="0"/>
                    <a:pt x="522809" y="84064"/>
                    <a:pt x="559438" y="206736"/>
                  </a:cubicBezTo>
                  <a:cubicBezTo>
                    <a:pt x="596068" y="329409"/>
                    <a:pt x="547801" y="461576"/>
                    <a:pt x="440737" y="531772"/>
                  </a:cubicBezTo>
                  <a:cubicBezTo>
                    <a:pt x="333672" y="601968"/>
                    <a:pt x="193221" y="593533"/>
                    <a:pt x="95327" y="511029"/>
                  </a:cubicBezTo>
                  <a:cubicBezTo>
                    <a:pt x="46380" y="469777"/>
                    <a:pt x="13881" y="414902"/>
                    <a:pt x="0" y="355665"/>
                  </a:cubicBezTo>
                </a:path>
              </a:pathLst>
            </a:custGeom>
            <a:noFill/>
            <a:ln w="57150" cap="rnd">
              <a:solidFill>
                <a:schemeClr val="bg1">
                  <a:alpha val="22000"/>
                </a:schemeClr>
              </a:solidFill>
              <a:tailEnd type="none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CO">
                <a:solidFill>
                  <a:schemeClr val="bg1"/>
                </a:solidFill>
              </a:endParaRPr>
            </a:p>
          </p:txBody>
        </p:sp>
      </p:grpSp>
      <p:sp>
        <p:nvSpPr>
          <p:cNvPr id="32" name="CuadroTexto 31">
            <a:extLst>
              <a:ext uri="{FF2B5EF4-FFF2-40B4-BE49-F238E27FC236}">
                <a16:creationId xmlns:a16="http://schemas.microsoft.com/office/drawing/2014/main" id="{777DC10A-BDC6-7494-49B0-994247AFE418}"/>
              </a:ext>
            </a:extLst>
          </p:cNvPr>
          <p:cNvSpPr txBox="1"/>
          <p:nvPr/>
        </p:nvSpPr>
        <p:spPr>
          <a:xfrm>
            <a:off x="720671" y="1450184"/>
            <a:ext cx="19297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+mj-lt"/>
              </a:rPr>
              <a:t>  $ 17.951.264.837</a:t>
            </a:r>
          </a:p>
        </p:txBody>
      </p:sp>
      <p:pic>
        <p:nvPicPr>
          <p:cNvPr id="22" name="Imagen 21" descr="Icono&#10;&#10;Descripción generada automáticamente">
            <a:extLst>
              <a:ext uri="{FF2B5EF4-FFF2-40B4-BE49-F238E27FC236}">
                <a16:creationId xmlns:a16="http://schemas.microsoft.com/office/drawing/2014/main" id="{9FF5FB37-B22D-83C8-75BE-DCEF49DF1D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376" y="1481520"/>
            <a:ext cx="418205" cy="418205"/>
          </a:xfrm>
          <a:prstGeom prst="rect">
            <a:avLst/>
          </a:prstGeom>
        </p:spPr>
      </p:pic>
      <p:sp>
        <p:nvSpPr>
          <p:cNvPr id="34" name="CuadroTexto 33">
            <a:extLst>
              <a:ext uri="{FF2B5EF4-FFF2-40B4-BE49-F238E27FC236}">
                <a16:creationId xmlns:a16="http://schemas.microsoft.com/office/drawing/2014/main" id="{6B48BAC0-DF4A-A3C2-262E-250F3716641B}"/>
              </a:ext>
            </a:extLst>
          </p:cNvPr>
          <p:cNvSpPr txBox="1"/>
          <p:nvPr/>
        </p:nvSpPr>
        <p:spPr>
          <a:xfrm>
            <a:off x="1629190" y="1110091"/>
            <a:ext cx="13305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600" b="1">
                <a:solidFill>
                  <a:srgbClr val="74B7AD"/>
                </a:solidFill>
                <a:latin typeface="Calibri" panose="020F0502020204030204" pitchFamily="34" charset="0"/>
              </a:rPr>
              <a:t>Año 2023</a:t>
            </a:r>
            <a:endParaRPr lang="es-CO" sz="1600" b="1">
              <a:solidFill>
                <a:srgbClr val="74B7AD"/>
              </a:solidFill>
            </a:endParaRPr>
          </a:p>
        </p:txBody>
      </p:sp>
      <p:sp>
        <p:nvSpPr>
          <p:cNvPr id="35" name="Rectángulo: esquinas redondeadas 34">
            <a:extLst>
              <a:ext uri="{FF2B5EF4-FFF2-40B4-BE49-F238E27FC236}">
                <a16:creationId xmlns:a16="http://schemas.microsoft.com/office/drawing/2014/main" id="{960447A5-3FC0-8A2E-DC9C-2BC89C00D273}"/>
              </a:ext>
            </a:extLst>
          </p:cNvPr>
          <p:cNvSpPr/>
          <p:nvPr/>
        </p:nvSpPr>
        <p:spPr>
          <a:xfrm>
            <a:off x="5036016" y="1385906"/>
            <a:ext cx="3434439" cy="608970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3B5509BA-D4F1-D842-3180-03A510FB9C31}"/>
              </a:ext>
            </a:extLst>
          </p:cNvPr>
          <p:cNvSpPr txBox="1"/>
          <p:nvPr/>
        </p:nvSpPr>
        <p:spPr>
          <a:xfrm>
            <a:off x="5099254" y="1765888"/>
            <a:ext cx="776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E</a:t>
            </a:r>
            <a:r>
              <a:rPr lang="es-CO" sz="1000">
                <a:solidFill>
                  <a:schemeClr val="bg1"/>
                </a:solidFill>
                <a:latin typeface="Calibri" panose="020F0502020204030204" pitchFamily="34" charset="0"/>
              </a:rPr>
              <a:t>JECUCIÓN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D61CFFFA-9AEA-D806-3001-99FD68E0FE21}"/>
              </a:ext>
            </a:extLst>
          </p:cNvPr>
          <p:cNvSpPr txBox="1"/>
          <p:nvPr/>
        </p:nvSpPr>
        <p:spPr>
          <a:xfrm>
            <a:off x="4950017" y="1498952"/>
            <a:ext cx="21226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+mj-lt"/>
              </a:rPr>
              <a:t>  $ 39.132.016.527</a:t>
            </a:r>
          </a:p>
        </p:txBody>
      </p:sp>
      <p:pic>
        <p:nvPicPr>
          <p:cNvPr id="45" name="Imagen 44" descr="Icono&#10;&#10;Descripción generada automáticamente">
            <a:extLst>
              <a:ext uri="{FF2B5EF4-FFF2-40B4-BE49-F238E27FC236}">
                <a16:creationId xmlns:a16="http://schemas.microsoft.com/office/drawing/2014/main" id="{F5C96BFB-333D-696C-C2DE-CEE17E07B0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208" y="1470720"/>
            <a:ext cx="418205" cy="418205"/>
          </a:xfrm>
          <a:prstGeom prst="rect">
            <a:avLst/>
          </a:prstGeom>
        </p:spPr>
      </p:pic>
      <p:sp>
        <p:nvSpPr>
          <p:cNvPr id="46" name="CuadroTexto 45">
            <a:extLst>
              <a:ext uri="{FF2B5EF4-FFF2-40B4-BE49-F238E27FC236}">
                <a16:creationId xmlns:a16="http://schemas.microsoft.com/office/drawing/2014/main" id="{CFFEAD37-551A-22FB-72B9-0FCBAC5FDF57}"/>
              </a:ext>
            </a:extLst>
          </p:cNvPr>
          <p:cNvSpPr txBox="1"/>
          <p:nvPr/>
        </p:nvSpPr>
        <p:spPr>
          <a:xfrm>
            <a:off x="5955022" y="1099951"/>
            <a:ext cx="13305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600" b="1">
                <a:solidFill>
                  <a:srgbClr val="74B7AD"/>
                </a:solidFill>
                <a:latin typeface="Calibri" panose="020F0502020204030204" pitchFamily="34" charset="0"/>
              </a:rPr>
              <a:t>Año 2024</a:t>
            </a:r>
            <a:endParaRPr lang="es-CO" sz="1600" b="1">
              <a:solidFill>
                <a:srgbClr val="74B7AD"/>
              </a:solidFill>
            </a:endParaRPr>
          </a:p>
        </p:txBody>
      </p:sp>
      <p:sp>
        <p:nvSpPr>
          <p:cNvPr id="56" name="Flecha: hacia abajo 55">
            <a:extLst>
              <a:ext uri="{FF2B5EF4-FFF2-40B4-BE49-F238E27FC236}">
                <a16:creationId xmlns:a16="http://schemas.microsoft.com/office/drawing/2014/main" id="{07FDF148-7D35-6CD6-E2F2-2733581C237E}"/>
              </a:ext>
            </a:extLst>
          </p:cNvPr>
          <p:cNvSpPr/>
          <p:nvPr/>
        </p:nvSpPr>
        <p:spPr>
          <a:xfrm rot="10800000">
            <a:off x="4426511" y="1423632"/>
            <a:ext cx="379749" cy="492442"/>
          </a:xfrm>
          <a:prstGeom prst="downArrow">
            <a:avLst/>
          </a:prstGeom>
          <a:solidFill>
            <a:srgbClr val="FFFFFF"/>
          </a:solidFill>
          <a:ln>
            <a:solidFill>
              <a:srgbClr val="74B7A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8" name="Rectángulo: esquinas redondeadas 77">
            <a:extLst>
              <a:ext uri="{FF2B5EF4-FFF2-40B4-BE49-F238E27FC236}">
                <a16:creationId xmlns:a16="http://schemas.microsoft.com/office/drawing/2014/main" id="{A0DA4E78-1C77-89FE-C29E-7521E13E5CD1}"/>
              </a:ext>
            </a:extLst>
          </p:cNvPr>
          <p:cNvSpPr/>
          <p:nvPr/>
        </p:nvSpPr>
        <p:spPr>
          <a:xfrm>
            <a:off x="710184" y="2596317"/>
            <a:ext cx="3434439" cy="608970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9" name="CuadroTexto 78">
            <a:extLst>
              <a:ext uri="{FF2B5EF4-FFF2-40B4-BE49-F238E27FC236}">
                <a16:creationId xmlns:a16="http://schemas.microsoft.com/office/drawing/2014/main" id="{DF593A86-EF32-949F-1D54-5E129DDF2C05}"/>
              </a:ext>
            </a:extLst>
          </p:cNvPr>
          <p:cNvSpPr txBox="1"/>
          <p:nvPr/>
        </p:nvSpPr>
        <p:spPr>
          <a:xfrm>
            <a:off x="773422" y="2847987"/>
            <a:ext cx="136017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PROMEDIO DE PAGOS MENSUALES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84" name="CuadroTexto 83">
            <a:extLst>
              <a:ext uri="{FF2B5EF4-FFF2-40B4-BE49-F238E27FC236}">
                <a16:creationId xmlns:a16="http://schemas.microsoft.com/office/drawing/2014/main" id="{D3A81835-311F-7523-70B3-55D2AEE1F637}"/>
              </a:ext>
            </a:extLst>
          </p:cNvPr>
          <p:cNvSpPr txBox="1"/>
          <p:nvPr/>
        </p:nvSpPr>
        <p:spPr>
          <a:xfrm>
            <a:off x="1051221" y="2558955"/>
            <a:ext cx="6896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+mj-lt"/>
              </a:rPr>
              <a:t>  148</a:t>
            </a:r>
          </a:p>
        </p:txBody>
      </p:sp>
      <p:sp>
        <p:nvSpPr>
          <p:cNvPr id="86" name="CuadroTexto 85">
            <a:extLst>
              <a:ext uri="{FF2B5EF4-FFF2-40B4-BE49-F238E27FC236}">
                <a16:creationId xmlns:a16="http://schemas.microsoft.com/office/drawing/2014/main" id="{C1ACDDD0-0DF5-4B88-8F32-CF0163AFAF8E}"/>
              </a:ext>
            </a:extLst>
          </p:cNvPr>
          <p:cNvSpPr txBox="1"/>
          <p:nvPr/>
        </p:nvSpPr>
        <p:spPr>
          <a:xfrm>
            <a:off x="1629190" y="2320502"/>
            <a:ext cx="13305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600" b="1">
                <a:solidFill>
                  <a:srgbClr val="74B7AD"/>
                </a:solidFill>
                <a:latin typeface="Calibri" panose="020F0502020204030204" pitchFamily="34" charset="0"/>
              </a:rPr>
              <a:t>Año 2023</a:t>
            </a:r>
            <a:endParaRPr lang="es-CO" sz="1600" b="1">
              <a:solidFill>
                <a:srgbClr val="74B7AD"/>
              </a:solidFill>
            </a:endParaRPr>
          </a:p>
        </p:txBody>
      </p:sp>
      <p:sp>
        <p:nvSpPr>
          <p:cNvPr id="87" name="Rectángulo: esquinas redondeadas 86">
            <a:extLst>
              <a:ext uri="{FF2B5EF4-FFF2-40B4-BE49-F238E27FC236}">
                <a16:creationId xmlns:a16="http://schemas.microsoft.com/office/drawing/2014/main" id="{FCCD8E9E-B596-D98A-BCF4-C507AF3A7B1B}"/>
              </a:ext>
            </a:extLst>
          </p:cNvPr>
          <p:cNvSpPr/>
          <p:nvPr/>
        </p:nvSpPr>
        <p:spPr>
          <a:xfrm>
            <a:off x="5036016" y="2596317"/>
            <a:ext cx="3434439" cy="608970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5" name="Flecha: hacia abajo 94">
            <a:extLst>
              <a:ext uri="{FF2B5EF4-FFF2-40B4-BE49-F238E27FC236}">
                <a16:creationId xmlns:a16="http://schemas.microsoft.com/office/drawing/2014/main" id="{9D214D4F-22BE-DEBF-B338-2B7393A958E6}"/>
              </a:ext>
            </a:extLst>
          </p:cNvPr>
          <p:cNvSpPr/>
          <p:nvPr/>
        </p:nvSpPr>
        <p:spPr>
          <a:xfrm rot="10800000">
            <a:off x="4426511" y="2627659"/>
            <a:ext cx="379749" cy="492442"/>
          </a:xfrm>
          <a:prstGeom prst="downArrow">
            <a:avLst/>
          </a:prstGeom>
          <a:solidFill>
            <a:srgbClr val="FFFFFF"/>
          </a:solidFill>
          <a:ln>
            <a:solidFill>
              <a:srgbClr val="74B7A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6" name="CuadroTexto 95">
            <a:extLst>
              <a:ext uri="{FF2B5EF4-FFF2-40B4-BE49-F238E27FC236}">
                <a16:creationId xmlns:a16="http://schemas.microsoft.com/office/drawing/2014/main" id="{C8D29583-1263-EB60-F540-945F9027BB1B}"/>
              </a:ext>
            </a:extLst>
          </p:cNvPr>
          <p:cNvSpPr txBox="1"/>
          <p:nvPr/>
        </p:nvSpPr>
        <p:spPr>
          <a:xfrm>
            <a:off x="2150974" y="2847987"/>
            <a:ext cx="136017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TOTAL DE PAGOS EN EL AÑO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97" name="CuadroTexto 96">
            <a:extLst>
              <a:ext uri="{FF2B5EF4-FFF2-40B4-BE49-F238E27FC236}">
                <a16:creationId xmlns:a16="http://schemas.microsoft.com/office/drawing/2014/main" id="{97EE76C0-867D-7793-FE01-7DEA7B5ACCB4}"/>
              </a:ext>
            </a:extLst>
          </p:cNvPr>
          <p:cNvSpPr txBox="1"/>
          <p:nvPr/>
        </p:nvSpPr>
        <p:spPr>
          <a:xfrm>
            <a:off x="2363852" y="2558955"/>
            <a:ext cx="8194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+mj-lt"/>
              </a:rPr>
              <a:t>  1781</a:t>
            </a:r>
          </a:p>
        </p:txBody>
      </p:sp>
      <p:pic>
        <p:nvPicPr>
          <p:cNvPr id="99" name="Imagen 98" descr="Icono&#10;&#10;Descripción generada automáticamente">
            <a:extLst>
              <a:ext uri="{FF2B5EF4-FFF2-40B4-BE49-F238E27FC236}">
                <a16:creationId xmlns:a16="http://schemas.microsoft.com/office/drawing/2014/main" id="{EF615A12-3866-B70F-A780-52002E5757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485" y="2673684"/>
            <a:ext cx="514377" cy="514377"/>
          </a:xfrm>
          <a:prstGeom prst="rect">
            <a:avLst/>
          </a:prstGeom>
        </p:spPr>
      </p:pic>
      <p:sp>
        <p:nvSpPr>
          <p:cNvPr id="100" name="CuadroTexto 99">
            <a:extLst>
              <a:ext uri="{FF2B5EF4-FFF2-40B4-BE49-F238E27FC236}">
                <a16:creationId xmlns:a16="http://schemas.microsoft.com/office/drawing/2014/main" id="{13035646-6DE8-E1AD-4584-582B1755DF70}"/>
              </a:ext>
            </a:extLst>
          </p:cNvPr>
          <p:cNvSpPr txBox="1"/>
          <p:nvPr/>
        </p:nvSpPr>
        <p:spPr>
          <a:xfrm>
            <a:off x="5955022" y="2320502"/>
            <a:ext cx="13305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600" b="1">
                <a:solidFill>
                  <a:srgbClr val="74B7AD"/>
                </a:solidFill>
                <a:latin typeface="Calibri" panose="020F0502020204030204" pitchFamily="34" charset="0"/>
              </a:rPr>
              <a:t>Año 2024</a:t>
            </a:r>
            <a:endParaRPr lang="es-CO" sz="1600" b="1">
              <a:solidFill>
                <a:srgbClr val="74B7AD"/>
              </a:solidFill>
            </a:endParaRPr>
          </a:p>
        </p:txBody>
      </p:sp>
      <p:sp>
        <p:nvSpPr>
          <p:cNvPr id="101" name="CuadroTexto 100">
            <a:extLst>
              <a:ext uri="{FF2B5EF4-FFF2-40B4-BE49-F238E27FC236}">
                <a16:creationId xmlns:a16="http://schemas.microsoft.com/office/drawing/2014/main" id="{A94C027D-467D-F1D8-BE3D-E3771FC73DD2}"/>
              </a:ext>
            </a:extLst>
          </p:cNvPr>
          <p:cNvSpPr txBox="1"/>
          <p:nvPr/>
        </p:nvSpPr>
        <p:spPr>
          <a:xfrm>
            <a:off x="5216888" y="2847987"/>
            <a:ext cx="136017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PROMEDIO DE PAGOS MENSUALES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102" name="CuadroTexto 101">
            <a:extLst>
              <a:ext uri="{FF2B5EF4-FFF2-40B4-BE49-F238E27FC236}">
                <a16:creationId xmlns:a16="http://schemas.microsoft.com/office/drawing/2014/main" id="{C73CA5BB-7BFD-B7A5-1335-CD36585F11CD}"/>
              </a:ext>
            </a:extLst>
          </p:cNvPr>
          <p:cNvSpPr txBox="1"/>
          <p:nvPr/>
        </p:nvSpPr>
        <p:spPr>
          <a:xfrm>
            <a:off x="5494686" y="2558955"/>
            <a:ext cx="6896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+mj-lt"/>
              </a:rPr>
              <a:t>  176</a:t>
            </a:r>
          </a:p>
        </p:txBody>
      </p:sp>
      <p:sp>
        <p:nvSpPr>
          <p:cNvPr id="103" name="CuadroTexto 102">
            <a:extLst>
              <a:ext uri="{FF2B5EF4-FFF2-40B4-BE49-F238E27FC236}">
                <a16:creationId xmlns:a16="http://schemas.microsoft.com/office/drawing/2014/main" id="{F15EC8A4-4A89-8F17-7BF5-AAF1FFD5D6E6}"/>
              </a:ext>
            </a:extLst>
          </p:cNvPr>
          <p:cNvSpPr txBox="1"/>
          <p:nvPr/>
        </p:nvSpPr>
        <p:spPr>
          <a:xfrm>
            <a:off x="6594440" y="2847987"/>
            <a:ext cx="136017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TOTAL DE PAGOS EN EL AÑO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104" name="CuadroTexto 103">
            <a:extLst>
              <a:ext uri="{FF2B5EF4-FFF2-40B4-BE49-F238E27FC236}">
                <a16:creationId xmlns:a16="http://schemas.microsoft.com/office/drawing/2014/main" id="{03FC767D-3F0B-B4EB-0FB8-732B763CCD47}"/>
              </a:ext>
            </a:extLst>
          </p:cNvPr>
          <p:cNvSpPr txBox="1"/>
          <p:nvPr/>
        </p:nvSpPr>
        <p:spPr>
          <a:xfrm>
            <a:off x="6807319" y="2558955"/>
            <a:ext cx="8194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+mj-lt"/>
              </a:rPr>
              <a:t>  2112</a:t>
            </a:r>
          </a:p>
        </p:txBody>
      </p:sp>
      <p:pic>
        <p:nvPicPr>
          <p:cNvPr id="105" name="Imagen 104" descr="Icono&#10;&#10;Descripción generada automáticamente">
            <a:extLst>
              <a:ext uri="{FF2B5EF4-FFF2-40B4-BE49-F238E27FC236}">
                <a16:creationId xmlns:a16="http://schemas.microsoft.com/office/drawing/2014/main" id="{9409D3D5-7516-5B86-5EA9-4BAE76F84E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6951" y="2673684"/>
            <a:ext cx="514377" cy="514377"/>
          </a:xfrm>
          <a:prstGeom prst="rect">
            <a:avLst/>
          </a:prstGeom>
        </p:spPr>
      </p:pic>
      <p:sp>
        <p:nvSpPr>
          <p:cNvPr id="106" name="CuadroTexto 105">
            <a:extLst>
              <a:ext uri="{FF2B5EF4-FFF2-40B4-BE49-F238E27FC236}">
                <a16:creationId xmlns:a16="http://schemas.microsoft.com/office/drawing/2014/main" id="{D300C03C-829D-FC45-138E-55CBAD1D721D}"/>
              </a:ext>
            </a:extLst>
          </p:cNvPr>
          <p:cNvSpPr txBox="1"/>
          <p:nvPr/>
        </p:nvSpPr>
        <p:spPr>
          <a:xfrm>
            <a:off x="4336774" y="3078829"/>
            <a:ext cx="56426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200" b="1">
                <a:solidFill>
                  <a:srgbClr val="74B7AD"/>
                </a:solidFill>
                <a:latin typeface="Calibri" panose="020F0502020204030204" pitchFamily="34" charset="0"/>
              </a:rPr>
              <a:t>16%</a:t>
            </a:r>
            <a:endParaRPr lang="es-CO" sz="1200" b="1">
              <a:solidFill>
                <a:srgbClr val="74B7AD"/>
              </a:solidFill>
            </a:endParaRPr>
          </a:p>
        </p:txBody>
      </p:sp>
      <p:sp>
        <p:nvSpPr>
          <p:cNvPr id="107" name="CuadroTexto 106">
            <a:extLst>
              <a:ext uri="{FF2B5EF4-FFF2-40B4-BE49-F238E27FC236}">
                <a16:creationId xmlns:a16="http://schemas.microsoft.com/office/drawing/2014/main" id="{60B215D0-A951-A448-17A1-C67020887572}"/>
              </a:ext>
            </a:extLst>
          </p:cNvPr>
          <p:cNvSpPr txBox="1"/>
          <p:nvPr/>
        </p:nvSpPr>
        <p:spPr>
          <a:xfrm>
            <a:off x="4336774" y="1860027"/>
            <a:ext cx="56426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200" b="1">
                <a:solidFill>
                  <a:srgbClr val="74B7AD"/>
                </a:solidFill>
                <a:latin typeface="Calibri" panose="020F0502020204030204" pitchFamily="34" charset="0"/>
              </a:rPr>
              <a:t>89%</a:t>
            </a:r>
            <a:endParaRPr lang="es-CO" sz="1200" b="1">
              <a:solidFill>
                <a:srgbClr val="74B7AD"/>
              </a:solidFill>
            </a:endParaRPr>
          </a:p>
        </p:txBody>
      </p:sp>
      <p:sp>
        <p:nvSpPr>
          <p:cNvPr id="108" name="CuadroTexto 107">
            <a:extLst>
              <a:ext uri="{FF2B5EF4-FFF2-40B4-BE49-F238E27FC236}">
                <a16:creationId xmlns:a16="http://schemas.microsoft.com/office/drawing/2014/main" id="{09FC6F73-B8CB-AE7C-D10D-8053D80BDF15}"/>
              </a:ext>
            </a:extLst>
          </p:cNvPr>
          <p:cNvSpPr txBox="1"/>
          <p:nvPr/>
        </p:nvSpPr>
        <p:spPr>
          <a:xfrm>
            <a:off x="304800" y="3351696"/>
            <a:ext cx="8763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/>
              <a:t>Se incrementó en 7% el promedio de legalización de  mensuales entre el año 2023 y 2024 </a:t>
            </a:r>
            <a:endParaRPr lang="es-CO" sz="1400"/>
          </a:p>
        </p:txBody>
      </p:sp>
      <p:sp>
        <p:nvSpPr>
          <p:cNvPr id="109" name="Rectángulo: esquinas redondeadas 108">
            <a:extLst>
              <a:ext uri="{FF2B5EF4-FFF2-40B4-BE49-F238E27FC236}">
                <a16:creationId xmlns:a16="http://schemas.microsoft.com/office/drawing/2014/main" id="{0F2DC8F5-370C-D326-3018-68859A2F00B2}"/>
              </a:ext>
            </a:extLst>
          </p:cNvPr>
          <p:cNvSpPr/>
          <p:nvPr/>
        </p:nvSpPr>
        <p:spPr>
          <a:xfrm>
            <a:off x="710184" y="3857641"/>
            <a:ext cx="3434439" cy="608970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0" name="CuadroTexto 109">
            <a:extLst>
              <a:ext uri="{FF2B5EF4-FFF2-40B4-BE49-F238E27FC236}">
                <a16:creationId xmlns:a16="http://schemas.microsoft.com/office/drawing/2014/main" id="{7D588233-B528-996F-4A31-E8D8FC71E860}"/>
              </a:ext>
            </a:extLst>
          </p:cNvPr>
          <p:cNvSpPr txBox="1"/>
          <p:nvPr/>
        </p:nvSpPr>
        <p:spPr>
          <a:xfrm>
            <a:off x="630603" y="4109311"/>
            <a:ext cx="16458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PROMEDIO DE CONTRATOS LEGALIZADOS MENSUALES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111" name="CuadroTexto 110">
            <a:extLst>
              <a:ext uri="{FF2B5EF4-FFF2-40B4-BE49-F238E27FC236}">
                <a16:creationId xmlns:a16="http://schemas.microsoft.com/office/drawing/2014/main" id="{067681F6-089C-11B6-0E8F-9B1539ABFBBC}"/>
              </a:ext>
            </a:extLst>
          </p:cNvPr>
          <p:cNvSpPr txBox="1"/>
          <p:nvPr/>
        </p:nvSpPr>
        <p:spPr>
          <a:xfrm>
            <a:off x="1116142" y="3820279"/>
            <a:ext cx="5597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+mj-lt"/>
              </a:rPr>
              <a:t>  21</a:t>
            </a:r>
          </a:p>
        </p:txBody>
      </p:sp>
      <p:sp>
        <p:nvSpPr>
          <p:cNvPr id="112" name="CuadroTexto 111">
            <a:extLst>
              <a:ext uri="{FF2B5EF4-FFF2-40B4-BE49-F238E27FC236}">
                <a16:creationId xmlns:a16="http://schemas.microsoft.com/office/drawing/2014/main" id="{6B2A8FCA-D5EE-BE6C-2E19-917A0EBCB777}"/>
              </a:ext>
            </a:extLst>
          </p:cNvPr>
          <p:cNvSpPr txBox="1"/>
          <p:nvPr/>
        </p:nvSpPr>
        <p:spPr>
          <a:xfrm>
            <a:off x="1629190" y="3563538"/>
            <a:ext cx="13305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600" b="1">
                <a:solidFill>
                  <a:srgbClr val="74B7AD"/>
                </a:solidFill>
                <a:latin typeface="Calibri" panose="020F0502020204030204" pitchFamily="34" charset="0"/>
              </a:rPr>
              <a:t>Año 2023</a:t>
            </a:r>
            <a:endParaRPr lang="es-CO" sz="1600" b="1">
              <a:solidFill>
                <a:srgbClr val="74B7AD"/>
              </a:solidFill>
            </a:endParaRPr>
          </a:p>
        </p:txBody>
      </p:sp>
      <p:sp>
        <p:nvSpPr>
          <p:cNvPr id="113" name="Rectángulo: esquinas redondeadas 112">
            <a:extLst>
              <a:ext uri="{FF2B5EF4-FFF2-40B4-BE49-F238E27FC236}">
                <a16:creationId xmlns:a16="http://schemas.microsoft.com/office/drawing/2014/main" id="{59087FD9-EBFF-3E21-8304-B6B8FC769A55}"/>
              </a:ext>
            </a:extLst>
          </p:cNvPr>
          <p:cNvSpPr/>
          <p:nvPr/>
        </p:nvSpPr>
        <p:spPr>
          <a:xfrm>
            <a:off x="5036016" y="3857641"/>
            <a:ext cx="3434439" cy="608970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4" name="Flecha: hacia abajo 113">
            <a:extLst>
              <a:ext uri="{FF2B5EF4-FFF2-40B4-BE49-F238E27FC236}">
                <a16:creationId xmlns:a16="http://schemas.microsoft.com/office/drawing/2014/main" id="{E131AA80-7534-A060-196E-CC80C33D2A24}"/>
              </a:ext>
            </a:extLst>
          </p:cNvPr>
          <p:cNvSpPr/>
          <p:nvPr/>
        </p:nvSpPr>
        <p:spPr>
          <a:xfrm rot="10800000">
            <a:off x="4426511" y="3888983"/>
            <a:ext cx="379749" cy="492442"/>
          </a:xfrm>
          <a:prstGeom prst="downArrow">
            <a:avLst/>
          </a:prstGeom>
          <a:solidFill>
            <a:srgbClr val="FFFFFF"/>
          </a:solidFill>
          <a:ln>
            <a:solidFill>
              <a:srgbClr val="74B7A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5" name="CuadroTexto 114">
            <a:extLst>
              <a:ext uri="{FF2B5EF4-FFF2-40B4-BE49-F238E27FC236}">
                <a16:creationId xmlns:a16="http://schemas.microsoft.com/office/drawing/2014/main" id="{F9E008EB-D8BE-6044-6EA4-0E0000E7A427}"/>
              </a:ext>
            </a:extLst>
          </p:cNvPr>
          <p:cNvSpPr txBox="1"/>
          <p:nvPr/>
        </p:nvSpPr>
        <p:spPr>
          <a:xfrm>
            <a:off x="2150974" y="4109311"/>
            <a:ext cx="136017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TOTAL DE PAGOS EN EL AÑO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116" name="CuadroTexto 115">
            <a:extLst>
              <a:ext uri="{FF2B5EF4-FFF2-40B4-BE49-F238E27FC236}">
                <a16:creationId xmlns:a16="http://schemas.microsoft.com/office/drawing/2014/main" id="{B24016CA-359B-FDE9-782C-A0FC3522C7C3}"/>
              </a:ext>
            </a:extLst>
          </p:cNvPr>
          <p:cNvSpPr txBox="1"/>
          <p:nvPr/>
        </p:nvSpPr>
        <p:spPr>
          <a:xfrm>
            <a:off x="2363852" y="3820279"/>
            <a:ext cx="8194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+mj-lt"/>
              </a:rPr>
              <a:t>  1781</a:t>
            </a:r>
          </a:p>
        </p:txBody>
      </p:sp>
      <p:sp>
        <p:nvSpPr>
          <p:cNvPr id="118" name="CuadroTexto 117">
            <a:extLst>
              <a:ext uri="{FF2B5EF4-FFF2-40B4-BE49-F238E27FC236}">
                <a16:creationId xmlns:a16="http://schemas.microsoft.com/office/drawing/2014/main" id="{5DFF49E4-B9C7-258B-BC89-E4D15F95DF19}"/>
              </a:ext>
            </a:extLst>
          </p:cNvPr>
          <p:cNvSpPr txBox="1"/>
          <p:nvPr/>
        </p:nvSpPr>
        <p:spPr>
          <a:xfrm>
            <a:off x="5955022" y="3563538"/>
            <a:ext cx="13305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600" b="1">
                <a:solidFill>
                  <a:srgbClr val="74B7AD"/>
                </a:solidFill>
                <a:latin typeface="Calibri" panose="020F0502020204030204" pitchFamily="34" charset="0"/>
              </a:rPr>
              <a:t>Año 2024</a:t>
            </a:r>
            <a:endParaRPr lang="es-CO" sz="1600" b="1">
              <a:solidFill>
                <a:srgbClr val="74B7AD"/>
              </a:solidFill>
            </a:endParaRPr>
          </a:p>
        </p:txBody>
      </p:sp>
      <p:sp>
        <p:nvSpPr>
          <p:cNvPr id="119" name="CuadroTexto 118">
            <a:extLst>
              <a:ext uri="{FF2B5EF4-FFF2-40B4-BE49-F238E27FC236}">
                <a16:creationId xmlns:a16="http://schemas.microsoft.com/office/drawing/2014/main" id="{E77CBBA9-1A6E-E389-5E7A-9AFE83BBA4A5}"/>
              </a:ext>
            </a:extLst>
          </p:cNvPr>
          <p:cNvSpPr txBox="1"/>
          <p:nvPr/>
        </p:nvSpPr>
        <p:spPr>
          <a:xfrm>
            <a:off x="4991778" y="4114409"/>
            <a:ext cx="1810398" cy="3632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PROMEDIO DE CONTRATOS LEGALIZADOS MENSUALES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120" name="CuadroTexto 119">
            <a:extLst>
              <a:ext uri="{FF2B5EF4-FFF2-40B4-BE49-F238E27FC236}">
                <a16:creationId xmlns:a16="http://schemas.microsoft.com/office/drawing/2014/main" id="{DEB3309E-D803-D903-4586-7873213607F9}"/>
              </a:ext>
            </a:extLst>
          </p:cNvPr>
          <p:cNvSpPr txBox="1"/>
          <p:nvPr/>
        </p:nvSpPr>
        <p:spPr>
          <a:xfrm>
            <a:off x="5559607" y="3820279"/>
            <a:ext cx="5597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+mj-lt"/>
              </a:rPr>
              <a:t>  23</a:t>
            </a:r>
          </a:p>
        </p:txBody>
      </p:sp>
      <p:sp>
        <p:nvSpPr>
          <p:cNvPr id="121" name="CuadroTexto 120">
            <a:extLst>
              <a:ext uri="{FF2B5EF4-FFF2-40B4-BE49-F238E27FC236}">
                <a16:creationId xmlns:a16="http://schemas.microsoft.com/office/drawing/2014/main" id="{C0C89951-F305-90D2-56D2-1F13BAFC0849}"/>
              </a:ext>
            </a:extLst>
          </p:cNvPr>
          <p:cNvSpPr txBox="1"/>
          <p:nvPr/>
        </p:nvSpPr>
        <p:spPr>
          <a:xfrm>
            <a:off x="6594440" y="4109311"/>
            <a:ext cx="136017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TOTAL DE PAGOS EN EL AÑO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122" name="CuadroTexto 121">
            <a:extLst>
              <a:ext uri="{FF2B5EF4-FFF2-40B4-BE49-F238E27FC236}">
                <a16:creationId xmlns:a16="http://schemas.microsoft.com/office/drawing/2014/main" id="{888EC8E4-94AB-1745-4D28-5287EA2C128A}"/>
              </a:ext>
            </a:extLst>
          </p:cNvPr>
          <p:cNvSpPr txBox="1"/>
          <p:nvPr/>
        </p:nvSpPr>
        <p:spPr>
          <a:xfrm>
            <a:off x="6807319" y="3820279"/>
            <a:ext cx="8194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  <a:latin typeface="+mj-lt"/>
              </a:rPr>
              <a:t>  2112</a:t>
            </a:r>
          </a:p>
        </p:txBody>
      </p:sp>
      <p:sp>
        <p:nvSpPr>
          <p:cNvPr id="124" name="CuadroTexto 123">
            <a:extLst>
              <a:ext uri="{FF2B5EF4-FFF2-40B4-BE49-F238E27FC236}">
                <a16:creationId xmlns:a16="http://schemas.microsoft.com/office/drawing/2014/main" id="{31C9B57F-0D5B-8F5D-7CDA-0E0D00827CC1}"/>
              </a:ext>
            </a:extLst>
          </p:cNvPr>
          <p:cNvSpPr txBox="1"/>
          <p:nvPr/>
        </p:nvSpPr>
        <p:spPr>
          <a:xfrm>
            <a:off x="4336774" y="4329370"/>
            <a:ext cx="56426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200" b="1">
                <a:solidFill>
                  <a:srgbClr val="74B7AD"/>
                </a:solidFill>
                <a:latin typeface="Calibri" panose="020F0502020204030204" pitchFamily="34" charset="0"/>
              </a:rPr>
              <a:t>7%</a:t>
            </a:r>
            <a:endParaRPr lang="es-CO" sz="1200" b="1">
              <a:solidFill>
                <a:srgbClr val="74B7AD"/>
              </a:solidFill>
            </a:endParaRPr>
          </a:p>
        </p:txBody>
      </p:sp>
      <p:pic>
        <p:nvPicPr>
          <p:cNvPr id="125" name="Imagen 124" descr="Icono&#10;&#10;Descripción generada automáticamente">
            <a:extLst>
              <a:ext uri="{FF2B5EF4-FFF2-40B4-BE49-F238E27FC236}">
                <a16:creationId xmlns:a16="http://schemas.microsoft.com/office/drawing/2014/main" id="{159E10CC-84DB-004B-B766-BFDD04AB652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535" y="3966672"/>
            <a:ext cx="388529" cy="388529"/>
          </a:xfrm>
          <a:prstGeom prst="rect">
            <a:avLst/>
          </a:prstGeom>
        </p:spPr>
      </p:pic>
      <p:pic>
        <p:nvPicPr>
          <p:cNvPr id="126" name="Imagen 125" descr="Icono&#10;&#10;Descripción generada automáticamente">
            <a:extLst>
              <a:ext uri="{FF2B5EF4-FFF2-40B4-BE49-F238E27FC236}">
                <a16:creationId xmlns:a16="http://schemas.microsoft.com/office/drawing/2014/main" id="{BC6C04FE-393D-66A5-D19D-A5BFFF4EAB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309" y="3966672"/>
            <a:ext cx="388529" cy="388529"/>
          </a:xfrm>
          <a:prstGeom prst="rect">
            <a:avLst/>
          </a:prstGeom>
        </p:spPr>
      </p:pic>
      <p:sp>
        <p:nvSpPr>
          <p:cNvPr id="127" name="CuadroTexto 126">
            <a:extLst>
              <a:ext uri="{FF2B5EF4-FFF2-40B4-BE49-F238E27FC236}">
                <a16:creationId xmlns:a16="http://schemas.microsoft.com/office/drawing/2014/main" id="{7A5AC75D-AB10-9216-25E5-03F4F6ED6662}"/>
              </a:ext>
            </a:extLst>
          </p:cNvPr>
          <p:cNvSpPr txBox="1"/>
          <p:nvPr/>
        </p:nvSpPr>
        <p:spPr>
          <a:xfrm>
            <a:off x="144674" y="4711081"/>
            <a:ext cx="472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400" b="1" i="0">
                <a:solidFill>
                  <a:schemeClr val="bg1"/>
                </a:solidFill>
                <a:latin typeface="Calibri" panose="020F0502020204030204" pitchFamily="34" charset="0"/>
              </a:rPr>
              <a:t>RESULTADOS Y LOGROS</a:t>
            </a:r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id="{ACFFB080-2C90-9AC6-7E90-3B16192DB662}"/>
              </a:ext>
            </a:extLst>
          </p:cNvPr>
          <p:cNvGrpSpPr/>
          <p:nvPr/>
        </p:nvGrpSpPr>
        <p:grpSpPr>
          <a:xfrm>
            <a:off x="7186828" y="1475671"/>
            <a:ext cx="533804" cy="431012"/>
            <a:chOff x="5391049" y="971810"/>
            <a:chExt cx="533804" cy="431012"/>
          </a:xfrm>
        </p:grpSpPr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7B41FB7D-1121-1644-F4FB-3F1AFCE2D411}"/>
                </a:ext>
              </a:extLst>
            </p:cNvPr>
            <p:cNvSpPr txBox="1"/>
            <p:nvPr/>
          </p:nvSpPr>
          <p:spPr>
            <a:xfrm>
              <a:off x="5391049" y="1023483"/>
              <a:ext cx="53380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>
                  <a:solidFill>
                    <a:schemeClr val="bg1"/>
                  </a:solidFill>
                  <a:latin typeface="+mj-lt"/>
                </a:rPr>
                <a:t>62%</a:t>
              </a:r>
              <a:endParaRPr lang="es-CO" sz="1400" b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Forma libre: forma 9">
              <a:extLst>
                <a:ext uri="{FF2B5EF4-FFF2-40B4-BE49-F238E27FC236}">
                  <a16:creationId xmlns:a16="http://schemas.microsoft.com/office/drawing/2014/main" id="{86B69D05-3DE7-7FB6-46F2-A0092A3C146F}"/>
                </a:ext>
              </a:extLst>
            </p:cNvPr>
            <p:cNvSpPr/>
            <p:nvPr/>
          </p:nvSpPr>
          <p:spPr>
            <a:xfrm>
              <a:off x="5467617" y="971810"/>
              <a:ext cx="402483" cy="431012"/>
            </a:xfrm>
            <a:custGeom>
              <a:avLst/>
              <a:gdLst>
                <a:gd name="connsiteX0" fmla="*/ 284248 w 573862"/>
                <a:gd name="connsiteY0" fmla="*/ 0 h 579185"/>
                <a:gd name="connsiteX1" fmla="*/ 561733 w 573862"/>
                <a:gd name="connsiteY1" fmla="*/ 206736 h 579185"/>
                <a:gd name="connsiteX2" fmla="*/ 443032 w 573862"/>
                <a:gd name="connsiteY2" fmla="*/ 531772 h 579185"/>
                <a:gd name="connsiteX3" fmla="*/ 97622 w 573862"/>
                <a:gd name="connsiteY3" fmla="*/ 511029 h 579185"/>
                <a:gd name="connsiteX4" fmla="*/ 2295 w 573862"/>
                <a:gd name="connsiteY4" fmla="*/ 355665 h 579185"/>
                <a:gd name="connsiteX5" fmla="*/ 0 w 573862"/>
                <a:gd name="connsiteY5" fmla="*/ 323984 h 579185"/>
                <a:gd name="connsiteX6" fmla="*/ 130054 w 573862"/>
                <a:gd name="connsiteY6" fmla="*/ 299070 h 579185"/>
                <a:gd name="connsiteX7" fmla="*/ 96361 w 573862"/>
                <a:gd name="connsiteY7" fmla="*/ 123187 h 579185"/>
                <a:gd name="connsiteX0" fmla="*/ 130054 w 573862"/>
                <a:gd name="connsiteY0" fmla="*/ 299070 h 579185"/>
                <a:gd name="connsiteX1" fmla="*/ 96361 w 573862"/>
                <a:gd name="connsiteY1" fmla="*/ 123187 h 579185"/>
                <a:gd name="connsiteX2" fmla="*/ 284248 w 573862"/>
                <a:gd name="connsiteY2" fmla="*/ 0 h 579185"/>
                <a:gd name="connsiteX3" fmla="*/ 561733 w 573862"/>
                <a:gd name="connsiteY3" fmla="*/ 206736 h 579185"/>
                <a:gd name="connsiteX4" fmla="*/ 443032 w 573862"/>
                <a:gd name="connsiteY4" fmla="*/ 531772 h 579185"/>
                <a:gd name="connsiteX5" fmla="*/ 97622 w 573862"/>
                <a:gd name="connsiteY5" fmla="*/ 511029 h 579185"/>
                <a:gd name="connsiteX6" fmla="*/ 2295 w 573862"/>
                <a:gd name="connsiteY6" fmla="*/ 355665 h 579185"/>
                <a:gd name="connsiteX7" fmla="*/ 0 w 573862"/>
                <a:gd name="connsiteY7" fmla="*/ 323984 h 579185"/>
                <a:gd name="connsiteX8" fmla="*/ 221494 w 573862"/>
                <a:gd name="connsiteY8" fmla="*/ 390510 h 579185"/>
                <a:gd name="connsiteX0" fmla="*/ 130054 w 573862"/>
                <a:gd name="connsiteY0" fmla="*/ 299070 h 579185"/>
                <a:gd name="connsiteX1" fmla="*/ 96361 w 573862"/>
                <a:gd name="connsiteY1" fmla="*/ 123187 h 579185"/>
                <a:gd name="connsiteX2" fmla="*/ 284248 w 573862"/>
                <a:gd name="connsiteY2" fmla="*/ 0 h 579185"/>
                <a:gd name="connsiteX3" fmla="*/ 561733 w 573862"/>
                <a:gd name="connsiteY3" fmla="*/ 206736 h 579185"/>
                <a:gd name="connsiteX4" fmla="*/ 443032 w 573862"/>
                <a:gd name="connsiteY4" fmla="*/ 531772 h 579185"/>
                <a:gd name="connsiteX5" fmla="*/ 97622 w 573862"/>
                <a:gd name="connsiteY5" fmla="*/ 511029 h 579185"/>
                <a:gd name="connsiteX6" fmla="*/ 2295 w 573862"/>
                <a:gd name="connsiteY6" fmla="*/ 355665 h 579185"/>
                <a:gd name="connsiteX7" fmla="*/ 0 w 573862"/>
                <a:gd name="connsiteY7" fmla="*/ 323984 h 579185"/>
                <a:gd name="connsiteX0" fmla="*/ 127759 w 571567"/>
                <a:gd name="connsiteY0" fmla="*/ 299070 h 579185"/>
                <a:gd name="connsiteX1" fmla="*/ 94066 w 571567"/>
                <a:gd name="connsiteY1" fmla="*/ 123187 h 579185"/>
                <a:gd name="connsiteX2" fmla="*/ 281953 w 571567"/>
                <a:gd name="connsiteY2" fmla="*/ 0 h 579185"/>
                <a:gd name="connsiteX3" fmla="*/ 559438 w 571567"/>
                <a:gd name="connsiteY3" fmla="*/ 206736 h 579185"/>
                <a:gd name="connsiteX4" fmla="*/ 440737 w 571567"/>
                <a:gd name="connsiteY4" fmla="*/ 531772 h 579185"/>
                <a:gd name="connsiteX5" fmla="*/ 95327 w 571567"/>
                <a:gd name="connsiteY5" fmla="*/ 511029 h 579185"/>
                <a:gd name="connsiteX6" fmla="*/ 0 w 571567"/>
                <a:gd name="connsiteY6" fmla="*/ 355665 h 579185"/>
                <a:gd name="connsiteX0" fmla="*/ 94066 w 571567"/>
                <a:gd name="connsiteY0" fmla="*/ 123187 h 579185"/>
                <a:gd name="connsiteX1" fmla="*/ 281953 w 571567"/>
                <a:gd name="connsiteY1" fmla="*/ 0 h 579185"/>
                <a:gd name="connsiteX2" fmla="*/ 559438 w 571567"/>
                <a:gd name="connsiteY2" fmla="*/ 206736 h 579185"/>
                <a:gd name="connsiteX3" fmla="*/ 440737 w 571567"/>
                <a:gd name="connsiteY3" fmla="*/ 531772 h 579185"/>
                <a:gd name="connsiteX4" fmla="*/ 95327 w 571567"/>
                <a:gd name="connsiteY4" fmla="*/ 511029 h 579185"/>
                <a:gd name="connsiteX5" fmla="*/ 0 w 571567"/>
                <a:gd name="connsiteY5" fmla="*/ 355665 h 579185"/>
                <a:gd name="connsiteX0" fmla="*/ 281953 w 571567"/>
                <a:gd name="connsiteY0" fmla="*/ 0 h 579185"/>
                <a:gd name="connsiteX1" fmla="*/ 559438 w 571567"/>
                <a:gd name="connsiteY1" fmla="*/ 206736 h 579185"/>
                <a:gd name="connsiteX2" fmla="*/ 440737 w 571567"/>
                <a:gd name="connsiteY2" fmla="*/ 531772 h 579185"/>
                <a:gd name="connsiteX3" fmla="*/ 95327 w 571567"/>
                <a:gd name="connsiteY3" fmla="*/ 511029 h 579185"/>
                <a:gd name="connsiteX4" fmla="*/ 0 w 571567"/>
                <a:gd name="connsiteY4" fmla="*/ 355665 h 579185"/>
                <a:gd name="connsiteX0" fmla="*/ 269154 w 558768"/>
                <a:gd name="connsiteY0" fmla="*/ 0 h 579185"/>
                <a:gd name="connsiteX1" fmla="*/ 546639 w 558768"/>
                <a:gd name="connsiteY1" fmla="*/ 206736 h 579185"/>
                <a:gd name="connsiteX2" fmla="*/ 427938 w 558768"/>
                <a:gd name="connsiteY2" fmla="*/ 531772 h 579185"/>
                <a:gd name="connsiteX3" fmla="*/ 82528 w 558768"/>
                <a:gd name="connsiteY3" fmla="*/ 511029 h 579185"/>
                <a:gd name="connsiteX4" fmla="*/ 0 w 558768"/>
                <a:gd name="connsiteY4" fmla="*/ 391503 h 579185"/>
                <a:gd name="connsiteX0" fmla="*/ 269154 w 558768"/>
                <a:gd name="connsiteY0" fmla="*/ 0 h 579185"/>
                <a:gd name="connsiteX1" fmla="*/ 546639 w 558768"/>
                <a:gd name="connsiteY1" fmla="*/ 206736 h 579185"/>
                <a:gd name="connsiteX2" fmla="*/ 427938 w 558768"/>
                <a:gd name="connsiteY2" fmla="*/ 531772 h 579185"/>
                <a:gd name="connsiteX3" fmla="*/ 82528 w 558768"/>
                <a:gd name="connsiteY3" fmla="*/ 511029 h 579185"/>
                <a:gd name="connsiteX4" fmla="*/ 0 w 558768"/>
                <a:gd name="connsiteY4" fmla="*/ 391503 h 579185"/>
                <a:gd name="connsiteX0" fmla="*/ 251235 w 540849"/>
                <a:gd name="connsiteY0" fmla="*/ 0 h 579185"/>
                <a:gd name="connsiteX1" fmla="*/ 528720 w 540849"/>
                <a:gd name="connsiteY1" fmla="*/ 206736 h 579185"/>
                <a:gd name="connsiteX2" fmla="*/ 410019 w 540849"/>
                <a:gd name="connsiteY2" fmla="*/ 531772 h 579185"/>
                <a:gd name="connsiteX3" fmla="*/ 64609 w 540849"/>
                <a:gd name="connsiteY3" fmla="*/ 511029 h 579185"/>
                <a:gd name="connsiteX4" fmla="*/ 0 w 540849"/>
                <a:gd name="connsiteY4" fmla="*/ 429902 h 579185"/>
                <a:gd name="connsiteX0" fmla="*/ 251235 w 540849"/>
                <a:gd name="connsiteY0" fmla="*/ 0 h 579185"/>
                <a:gd name="connsiteX1" fmla="*/ 528720 w 540849"/>
                <a:gd name="connsiteY1" fmla="*/ 206736 h 579185"/>
                <a:gd name="connsiteX2" fmla="*/ 410019 w 540849"/>
                <a:gd name="connsiteY2" fmla="*/ 531772 h 579185"/>
                <a:gd name="connsiteX3" fmla="*/ 64609 w 540849"/>
                <a:gd name="connsiteY3" fmla="*/ 511029 h 579185"/>
                <a:gd name="connsiteX4" fmla="*/ 0 w 540849"/>
                <a:gd name="connsiteY4" fmla="*/ 429902 h 579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0849" h="579185">
                  <a:moveTo>
                    <a:pt x="251235" y="0"/>
                  </a:moveTo>
                  <a:cubicBezTo>
                    <a:pt x="379259" y="0"/>
                    <a:pt x="492091" y="84064"/>
                    <a:pt x="528720" y="206736"/>
                  </a:cubicBezTo>
                  <a:cubicBezTo>
                    <a:pt x="565350" y="329409"/>
                    <a:pt x="517083" y="461576"/>
                    <a:pt x="410019" y="531772"/>
                  </a:cubicBezTo>
                  <a:cubicBezTo>
                    <a:pt x="302954" y="601968"/>
                    <a:pt x="162503" y="593533"/>
                    <a:pt x="64609" y="511029"/>
                  </a:cubicBezTo>
                  <a:cubicBezTo>
                    <a:pt x="15662" y="469777"/>
                    <a:pt x="19001" y="463539"/>
                    <a:pt x="0" y="429902"/>
                  </a:cubicBezTo>
                </a:path>
              </a:pathLst>
            </a:custGeom>
            <a:noFill/>
            <a:ln w="63500" cap="rnd">
              <a:solidFill>
                <a:schemeClr val="bg1"/>
              </a:solidFill>
              <a:tailEnd type="none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CO">
                <a:solidFill>
                  <a:schemeClr val="bg1"/>
                </a:solidFill>
              </a:endParaRPr>
            </a:p>
          </p:txBody>
        </p:sp>
        <p:sp>
          <p:nvSpPr>
            <p:cNvPr id="11" name="Forma libre: forma 10">
              <a:extLst>
                <a:ext uri="{FF2B5EF4-FFF2-40B4-BE49-F238E27FC236}">
                  <a16:creationId xmlns:a16="http://schemas.microsoft.com/office/drawing/2014/main" id="{6C0DDBFB-67AF-8929-7D75-7473D9532D82}"/>
                </a:ext>
              </a:extLst>
            </p:cNvPr>
            <p:cNvSpPr/>
            <p:nvPr/>
          </p:nvSpPr>
          <p:spPr>
            <a:xfrm rot="6300000">
              <a:off x="5438660" y="971810"/>
              <a:ext cx="425343" cy="431012"/>
            </a:xfrm>
            <a:custGeom>
              <a:avLst/>
              <a:gdLst>
                <a:gd name="connsiteX0" fmla="*/ 284248 w 573862"/>
                <a:gd name="connsiteY0" fmla="*/ 0 h 579185"/>
                <a:gd name="connsiteX1" fmla="*/ 561733 w 573862"/>
                <a:gd name="connsiteY1" fmla="*/ 206736 h 579185"/>
                <a:gd name="connsiteX2" fmla="*/ 443032 w 573862"/>
                <a:gd name="connsiteY2" fmla="*/ 531772 h 579185"/>
                <a:gd name="connsiteX3" fmla="*/ 97622 w 573862"/>
                <a:gd name="connsiteY3" fmla="*/ 511029 h 579185"/>
                <a:gd name="connsiteX4" fmla="*/ 2295 w 573862"/>
                <a:gd name="connsiteY4" fmla="*/ 355665 h 579185"/>
                <a:gd name="connsiteX5" fmla="*/ 0 w 573862"/>
                <a:gd name="connsiteY5" fmla="*/ 323984 h 579185"/>
                <a:gd name="connsiteX6" fmla="*/ 130054 w 573862"/>
                <a:gd name="connsiteY6" fmla="*/ 299070 h 579185"/>
                <a:gd name="connsiteX7" fmla="*/ 96361 w 573862"/>
                <a:gd name="connsiteY7" fmla="*/ 123187 h 579185"/>
                <a:gd name="connsiteX0" fmla="*/ 130054 w 573862"/>
                <a:gd name="connsiteY0" fmla="*/ 299070 h 579185"/>
                <a:gd name="connsiteX1" fmla="*/ 96361 w 573862"/>
                <a:gd name="connsiteY1" fmla="*/ 123187 h 579185"/>
                <a:gd name="connsiteX2" fmla="*/ 284248 w 573862"/>
                <a:gd name="connsiteY2" fmla="*/ 0 h 579185"/>
                <a:gd name="connsiteX3" fmla="*/ 561733 w 573862"/>
                <a:gd name="connsiteY3" fmla="*/ 206736 h 579185"/>
                <a:gd name="connsiteX4" fmla="*/ 443032 w 573862"/>
                <a:gd name="connsiteY4" fmla="*/ 531772 h 579185"/>
                <a:gd name="connsiteX5" fmla="*/ 97622 w 573862"/>
                <a:gd name="connsiteY5" fmla="*/ 511029 h 579185"/>
                <a:gd name="connsiteX6" fmla="*/ 2295 w 573862"/>
                <a:gd name="connsiteY6" fmla="*/ 355665 h 579185"/>
                <a:gd name="connsiteX7" fmla="*/ 0 w 573862"/>
                <a:gd name="connsiteY7" fmla="*/ 323984 h 579185"/>
                <a:gd name="connsiteX8" fmla="*/ 221494 w 573862"/>
                <a:gd name="connsiteY8" fmla="*/ 390510 h 579185"/>
                <a:gd name="connsiteX0" fmla="*/ 130054 w 573862"/>
                <a:gd name="connsiteY0" fmla="*/ 299070 h 579185"/>
                <a:gd name="connsiteX1" fmla="*/ 96361 w 573862"/>
                <a:gd name="connsiteY1" fmla="*/ 123187 h 579185"/>
                <a:gd name="connsiteX2" fmla="*/ 284248 w 573862"/>
                <a:gd name="connsiteY2" fmla="*/ 0 h 579185"/>
                <a:gd name="connsiteX3" fmla="*/ 561733 w 573862"/>
                <a:gd name="connsiteY3" fmla="*/ 206736 h 579185"/>
                <a:gd name="connsiteX4" fmla="*/ 443032 w 573862"/>
                <a:gd name="connsiteY4" fmla="*/ 531772 h 579185"/>
                <a:gd name="connsiteX5" fmla="*/ 97622 w 573862"/>
                <a:gd name="connsiteY5" fmla="*/ 511029 h 579185"/>
                <a:gd name="connsiteX6" fmla="*/ 2295 w 573862"/>
                <a:gd name="connsiteY6" fmla="*/ 355665 h 579185"/>
                <a:gd name="connsiteX7" fmla="*/ 0 w 573862"/>
                <a:gd name="connsiteY7" fmla="*/ 323984 h 579185"/>
                <a:gd name="connsiteX0" fmla="*/ 127759 w 571567"/>
                <a:gd name="connsiteY0" fmla="*/ 299070 h 579185"/>
                <a:gd name="connsiteX1" fmla="*/ 94066 w 571567"/>
                <a:gd name="connsiteY1" fmla="*/ 123187 h 579185"/>
                <a:gd name="connsiteX2" fmla="*/ 281953 w 571567"/>
                <a:gd name="connsiteY2" fmla="*/ 0 h 579185"/>
                <a:gd name="connsiteX3" fmla="*/ 559438 w 571567"/>
                <a:gd name="connsiteY3" fmla="*/ 206736 h 579185"/>
                <a:gd name="connsiteX4" fmla="*/ 440737 w 571567"/>
                <a:gd name="connsiteY4" fmla="*/ 531772 h 579185"/>
                <a:gd name="connsiteX5" fmla="*/ 95327 w 571567"/>
                <a:gd name="connsiteY5" fmla="*/ 511029 h 579185"/>
                <a:gd name="connsiteX6" fmla="*/ 0 w 571567"/>
                <a:gd name="connsiteY6" fmla="*/ 355665 h 579185"/>
                <a:gd name="connsiteX0" fmla="*/ 94066 w 571567"/>
                <a:gd name="connsiteY0" fmla="*/ 123187 h 579185"/>
                <a:gd name="connsiteX1" fmla="*/ 281953 w 571567"/>
                <a:gd name="connsiteY1" fmla="*/ 0 h 579185"/>
                <a:gd name="connsiteX2" fmla="*/ 559438 w 571567"/>
                <a:gd name="connsiteY2" fmla="*/ 206736 h 579185"/>
                <a:gd name="connsiteX3" fmla="*/ 440737 w 571567"/>
                <a:gd name="connsiteY3" fmla="*/ 531772 h 579185"/>
                <a:gd name="connsiteX4" fmla="*/ 95327 w 571567"/>
                <a:gd name="connsiteY4" fmla="*/ 511029 h 579185"/>
                <a:gd name="connsiteX5" fmla="*/ 0 w 571567"/>
                <a:gd name="connsiteY5" fmla="*/ 355665 h 579185"/>
                <a:gd name="connsiteX0" fmla="*/ 281953 w 571567"/>
                <a:gd name="connsiteY0" fmla="*/ 0 h 579185"/>
                <a:gd name="connsiteX1" fmla="*/ 559438 w 571567"/>
                <a:gd name="connsiteY1" fmla="*/ 206736 h 579185"/>
                <a:gd name="connsiteX2" fmla="*/ 440737 w 571567"/>
                <a:gd name="connsiteY2" fmla="*/ 531772 h 579185"/>
                <a:gd name="connsiteX3" fmla="*/ 95327 w 571567"/>
                <a:gd name="connsiteY3" fmla="*/ 511029 h 579185"/>
                <a:gd name="connsiteX4" fmla="*/ 0 w 571567"/>
                <a:gd name="connsiteY4" fmla="*/ 355665 h 579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67" h="579185">
                  <a:moveTo>
                    <a:pt x="281953" y="0"/>
                  </a:moveTo>
                  <a:cubicBezTo>
                    <a:pt x="409977" y="0"/>
                    <a:pt x="522809" y="84064"/>
                    <a:pt x="559438" y="206736"/>
                  </a:cubicBezTo>
                  <a:cubicBezTo>
                    <a:pt x="596068" y="329409"/>
                    <a:pt x="547801" y="461576"/>
                    <a:pt x="440737" y="531772"/>
                  </a:cubicBezTo>
                  <a:cubicBezTo>
                    <a:pt x="333672" y="601968"/>
                    <a:pt x="193221" y="593533"/>
                    <a:pt x="95327" y="511029"/>
                  </a:cubicBezTo>
                  <a:cubicBezTo>
                    <a:pt x="46380" y="469777"/>
                    <a:pt x="13881" y="414902"/>
                    <a:pt x="0" y="355665"/>
                  </a:cubicBezTo>
                </a:path>
              </a:pathLst>
            </a:custGeom>
            <a:noFill/>
            <a:ln w="63500" cap="rnd">
              <a:solidFill>
                <a:schemeClr val="bg1">
                  <a:alpha val="22000"/>
                </a:schemeClr>
              </a:solidFill>
              <a:tailEnd type="none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CO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56905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2FA914-D679-8578-1141-FF2C33002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ángulo: esquinas redondeadas 70">
            <a:extLst>
              <a:ext uri="{FF2B5EF4-FFF2-40B4-BE49-F238E27FC236}">
                <a16:creationId xmlns:a16="http://schemas.microsoft.com/office/drawing/2014/main" id="{842A5A10-9F31-29C9-4055-2C60814AB85A}"/>
              </a:ext>
            </a:extLst>
          </p:cNvPr>
          <p:cNvSpPr/>
          <p:nvPr/>
        </p:nvSpPr>
        <p:spPr>
          <a:xfrm>
            <a:off x="8024133" y="858901"/>
            <a:ext cx="941469" cy="622967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F9D52F2-9D8F-82CE-B009-41F01E53CDD4}"/>
              </a:ext>
            </a:extLst>
          </p:cNvPr>
          <p:cNvSpPr txBox="1"/>
          <p:nvPr/>
        </p:nvSpPr>
        <p:spPr>
          <a:xfrm>
            <a:off x="997077" y="298191"/>
            <a:ext cx="6013323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rtl="0"/>
            <a:r>
              <a:rPr lang="es-ES" sz="2000" b="1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CONSOLIDADO FINANCIERO AÑO 2024 – GRUPO FEI</a:t>
            </a:r>
          </a:p>
          <a:p>
            <a:pPr algn="ctr" defTabSz="685800" rtl="0"/>
            <a:r>
              <a:rPr lang="es-ES" sz="900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31/12/2024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8054576-2922-9FD6-88CB-C9BF8D0424A5}"/>
              </a:ext>
            </a:extLst>
          </p:cNvPr>
          <p:cNvSpPr txBox="1"/>
          <p:nvPr/>
        </p:nvSpPr>
        <p:spPr>
          <a:xfrm>
            <a:off x="5334000" y="4749193"/>
            <a:ext cx="3810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400" i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EJECUCIÓN FINANCIERA 2024</a:t>
            </a: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EB7040D6-C6DF-DE79-1E0B-9CF56B963665}"/>
              </a:ext>
            </a:extLst>
          </p:cNvPr>
          <p:cNvSpPr/>
          <p:nvPr/>
        </p:nvSpPr>
        <p:spPr>
          <a:xfrm>
            <a:off x="178398" y="858901"/>
            <a:ext cx="2674726" cy="622967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ED70A8AC-1C67-3EE1-3499-10C2C95B7AF7}"/>
              </a:ext>
            </a:extLst>
          </p:cNvPr>
          <p:cNvSpPr txBox="1"/>
          <p:nvPr/>
        </p:nvSpPr>
        <p:spPr>
          <a:xfrm>
            <a:off x="134255" y="886567"/>
            <a:ext cx="2347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+mj-lt"/>
              </a:rPr>
              <a:t>  $ 63.213.795.585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E901BE34-F7B5-49D4-3264-D00174740B96}"/>
              </a:ext>
            </a:extLst>
          </p:cNvPr>
          <p:cNvSpPr txBox="1"/>
          <p:nvPr/>
        </p:nvSpPr>
        <p:spPr>
          <a:xfrm>
            <a:off x="243010" y="1228892"/>
            <a:ext cx="189600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000" i="0">
                <a:solidFill>
                  <a:schemeClr val="bg1"/>
                </a:solidFill>
                <a:latin typeface="Calibri" panose="020F0502020204030204" pitchFamily="34" charset="0"/>
              </a:rPr>
              <a:t>PRESUPUESTO ACUMULADO</a:t>
            </a:r>
            <a:endParaRPr lang="es-CO" sz="1000">
              <a:solidFill>
                <a:schemeClr val="bg1"/>
              </a:solidFill>
            </a:endParaRPr>
          </a:p>
        </p:txBody>
      </p:sp>
      <p:pic>
        <p:nvPicPr>
          <p:cNvPr id="26" name="Imagen 25" descr="Icono&#10;&#10;Descripción generada automáticamente">
            <a:extLst>
              <a:ext uri="{FF2B5EF4-FFF2-40B4-BE49-F238E27FC236}">
                <a16:creationId xmlns:a16="http://schemas.microsoft.com/office/drawing/2014/main" id="{B6A8C906-85ED-576A-8CD0-58016D7D9D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580" y="974644"/>
            <a:ext cx="323333" cy="323333"/>
          </a:xfrm>
          <a:prstGeom prst="rect">
            <a:avLst/>
          </a:prstGeom>
        </p:spPr>
      </p:pic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35B0A2DC-7592-0AFA-D20B-7309CBC0E14A}"/>
              </a:ext>
            </a:extLst>
          </p:cNvPr>
          <p:cNvSpPr/>
          <p:nvPr/>
        </p:nvSpPr>
        <p:spPr>
          <a:xfrm>
            <a:off x="2972544" y="875058"/>
            <a:ext cx="3047255" cy="612557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3F06870E-C47F-061B-013C-37A3DC00EA6D}"/>
              </a:ext>
            </a:extLst>
          </p:cNvPr>
          <p:cNvSpPr txBox="1"/>
          <p:nvPr/>
        </p:nvSpPr>
        <p:spPr>
          <a:xfrm>
            <a:off x="5391049" y="1023483"/>
            <a:ext cx="5338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>
                <a:solidFill>
                  <a:schemeClr val="bg1"/>
                </a:solidFill>
                <a:latin typeface="+mj-lt"/>
              </a:rPr>
              <a:t>62%</a:t>
            </a:r>
            <a:endParaRPr lang="es-CO" sz="14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D0526AAC-B201-BEAA-5736-44AED193AF3E}"/>
              </a:ext>
            </a:extLst>
          </p:cNvPr>
          <p:cNvSpPr txBox="1"/>
          <p:nvPr/>
        </p:nvSpPr>
        <p:spPr>
          <a:xfrm>
            <a:off x="3035782" y="1249413"/>
            <a:ext cx="776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E</a:t>
            </a:r>
            <a:r>
              <a:rPr lang="es-CO" sz="1000">
                <a:solidFill>
                  <a:schemeClr val="bg1"/>
                </a:solidFill>
                <a:latin typeface="Calibri" panose="020F0502020204030204" pitchFamily="34" charset="0"/>
              </a:rPr>
              <a:t>JECUCIÓN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59" name="Forma libre: forma 58">
            <a:extLst>
              <a:ext uri="{FF2B5EF4-FFF2-40B4-BE49-F238E27FC236}">
                <a16:creationId xmlns:a16="http://schemas.microsoft.com/office/drawing/2014/main" id="{9E53807C-2596-E049-265D-0CF4B249143A}"/>
              </a:ext>
            </a:extLst>
          </p:cNvPr>
          <p:cNvSpPr/>
          <p:nvPr/>
        </p:nvSpPr>
        <p:spPr>
          <a:xfrm>
            <a:off x="5467617" y="971810"/>
            <a:ext cx="402483" cy="431012"/>
          </a:xfrm>
          <a:custGeom>
            <a:avLst/>
            <a:gdLst>
              <a:gd name="connsiteX0" fmla="*/ 284248 w 573862"/>
              <a:gd name="connsiteY0" fmla="*/ 0 h 579185"/>
              <a:gd name="connsiteX1" fmla="*/ 561733 w 573862"/>
              <a:gd name="connsiteY1" fmla="*/ 206736 h 579185"/>
              <a:gd name="connsiteX2" fmla="*/ 443032 w 573862"/>
              <a:gd name="connsiteY2" fmla="*/ 531772 h 579185"/>
              <a:gd name="connsiteX3" fmla="*/ 97622 w 573862"/>
              <a:gd name="connsiteY3" fmla="*/ 511029 h 579185"/>
              <a:gd name="connsiteX4" fmla="*/ 2295 w 573862"/>
              <a:gd name="connsiteY4" fmla="*/ 355665 h 579185"/>
              <a:gd name="connsiteX5" fmla="*/ 0 w 573862"/>
              <a:gd name="connsiteY5" fmla="*/ 323984 h 579185"/>
              <a:gd name="connsiteX6" fmla="*/ 130054 w 573862"/>
              <a:gd name="connsiteY6" fmla="*/ 299070 h 579185"/>
              <a:gd name="connsiteX7" fmla="*/ 96361 w 573862"/>
              <a:gd name="connsiteY7" fmla="*/ 123187 h 579185"/>
              <a:gd name="connsiteX0" fmla="*/ 130054 w 573862"/>
              <a:gd name="connsiteY0" fmla="*/ 299070 h 579185"/>
              <a:gd name="connsiteX1" fmla="*/ 96361 w 573862"/>
              <a:gd name="connsiteY1" fmla="*/ 123187 h 579185"/>
              <a:gd name="connsiteX2" fmla="*/ 284248 w 573862"/>
              <a:gd name="connsiteY2" fmla="*/ 0 h 579185"/>
              <a:gd name="connsiteX3" fmla="*/ 561733 w 573862"/>
              <a:gd name="connsiteY3" fmla="*/ 206736 h 579185"/>
              <a:gd name="connsiteX4" fmla="*/ 443032 w 573862"/>
              <a:gd name="connsiteY4" fmla="*/ 531772 h 579185"/>
              <a:gd name="connsiteX5" fmla="*/ 97622 w 573862"/>
              <a:gd name="connsiteY5" fmla="*/ 511029 h 579185"/>
              <a:gd name="connsiteX6" fmla="*/ 2295 w 573862"/>
              <a:gd name="connsiteY6" fmla="*/ 355665 h 579185"/>
              <a:gd name="connsiteX7" fmla="*/ 0 w 573862"/>
              <a:gd name="connsiteY7" fmla="*/ 323984 h 579185"/>
              <a:gd name="connsiteX8" fmla="*/ 221494 w 573862"/>
              <a:gd name="connsiteY8" fmla="*/ 390510 h 579185"/>
              <a:gd name="connsiteX0" fmla="*/ 130054 w 573862"/>
              <a:gd name="connsiteY0" fmla="*/ 299070 h 579185"/>
              <a:gd name="connsiteX1" fmla="*/ 96361 w 573862"/>
              <a:gd name="connsiteY1" fmla="*/ 123187 h 579185"/>
              <a:gd name="connsiteX2" fmla="*/ 284248 w 573862"/>
              <a:gd name="connsiteY2" fmla="*/ 0 h 579185"/>
              <a:gd name="connsiteX3" fmla="*/ 561733 w 573862"/>
              <a:gd name="connsiteY3" fmla="*/ 206736 h 579185"/>
              <a:gd name="connsiteX4" fmla="*/ 443032 w 573862"/>
              <a:gd name="connsiteY4" fmla="*/ 531772 h 579185"/>
              <a:gd name="connsiteX5" fmla="*/ 97622 w 573862"/>
              <a:gd name="connsiteY5" fmla="*/ 511029 h 579185"/>
              <a:gd name="connsiteX6" fmla="*/ 2295 w 573862"/>
              <a:gd name="connsiteY6" fmla="*/ 355665 h 579185"/>
              <a:gd name="connsiteX7" fmla="*/ 0 w 573862"/>
              <a:gd name="connsiteY7" fmla="*/ 323984 h 579185"/>
              <a:gd name="connsiteX0" fmla="*/ 127759 w 571567"/>
              <a:gd name="connsiteY0" fmla="*/ 299070 h 579185"/>
              <a:gd name="connsiteX1" fmla="*/ 94066 w 571567"/>
              <a:gd name="connsiteY1" fmla="*/ 123187 h 579185"/>
              <a:gd name="connsiteX2" fmla="*/ 281953 w 571567"/>
              <a:gd name="connsiteY2" fmla="*/ 0 h 579185"/>
              <a:gd name="connsiteX3" fmla="*/ 559438 w 571567"/>
              <a:gd name="connsiteY3" fmla="*/ 206736 h 579185"/>
              <a:gd name="connsiteX4" fmla="*/ 440737 w 571567"/>
              <a:gd name="connsiteY4" fmla="*/ 531772 h 579185"/>
              <a:gd name="connsiteX5" fmla="*/ 95327 w 571567"/>
              <a:gd name="connsiteY5" fmla="*/ 511029 h 579185"/>
              <a:gd name="connsiteX6" fmla="*/ 0 w 571567"/>
              <a:gd name="connsiteY6" fmla="*/ 355665 h 579185"/>
              <a:gd name="connsiteX0" fmla="*/ 94066 w 571567"/>
              <a:gd name="connsiteY0" fmla="*/ 123187 h 579185"/>
              <a:gd name="connsiteX1" fmla="*/ 281953 w 571567"/>
              <a:gd name="connsiteY1" fmla="*/ 0 h 579185"/>
              <a:gd name="connsiteX2" fmla="*/ 559438 w 571567"/>
              <a:gd name="connsiteY2" fmla="*/ 206736 h 579185"/>
              <a:gd name="connsiteX3" fmla="*/ 440737 w 571567"/>
              <a:gd name="connsiteY3" fmla="*/ 531772 h 579185"/>
              <a:gd name="connsiteX4" fmla="*/ 95327 w 571567"/>
              <a:gd name="connsiteY4" fmla="*/ 511029 h 579185"/>
              <a:gd name="connsiteX5" fmla="*/ 0 w 571567"/>
              <a:gd name="connsiteY5" fmla="*/ 355665 h 579185"/>
              <a:gd name="connsiteX0" fmla="*/ 281953 w 571567"/>
              <a:gd name="connsiteY0" fmla="*/ 0 h 579185"/>
              <a:gd name="connsiteX1" fmla="*/ 559438 w 571567"/>
              <a:gd name="connsiteY1" fmla="*/ 206736 h 579185"/>
              <a:gd name="connsiteX2" fmla="*/ 440737 w 571567"/>
              <a:gd name="connsiteY2" fmla="*/ 531772 h 579185"/>
              <a:gd name="connsiteX3" fmla="*/ 95327 w 571567"/>
              <a:gd name="connsiteY3" fmla="*/ 511029 h 579185"/>
              <a:gd name="connsiteX4" fmla="*/ 0 w 571567"/>
              <a:gd name="connsiteY4" fmla="*/ 355665 h 579185"/>
              <a:gd name="connsiteX0" fmla="*/ 269154 w 558768"/>
              <a:gd name="connsiteY0" fmla="*/ 0 h 579185"/>
              <a:gd name="connsiteX1" fmla="*/ 546639 w 558768"/>
              <a:gd name="connsiteY1" fmla="*/ 206736 h 579185"/>
              <a:gd name="connsiteX2" fmla="*/ 427938 w 558768"/>
              <a:gd name="connsiteY2" fmla="*/ 531772 h 579185"/>
              <a:gd name="connsiteX3" fmla="*/ 82528 w 558768"/>
              <a:gd name="connsiteY3" fmla="*/ 511029 h 579185"/>
              <a:gd name="connsiteX4" fmla="*/ 0 w 558768"/>
              <a:gd name="connsiteY4" fmla="*/ 391503 h 579185"/>
              <a:gd name="connsiteX0" fmla="*/ 269154 w 558768"/>
              <a:gd name="connsiteY0" fmla="*/ 0 h 579185"/>
              <a:gd name="connsiteX1" fmla="*/ 546639 w 558768"/>
              <a:gd name="connsiteY1" fmla="*/ 206736 h 579185"/>
              <a:gd name="connsiteX2" fmla="*/ 427938 w 558768"/>
              <a:gd name="connsiteY2" fmla="*/ 531772 h 579185"/>
              <a:gd name="connsiteX3" fmla="*/ 82528 w 558768"/>
              <a:gd name="connsiteY3" fmla="*/ 511029 h 579185"/>
              <a:gd name="connsiteX4" fmla="*/ 0 w 558768"/>
              <a:gd name="connsiteY4" fmla="*/ 391503 h 579185"/>
              <a:gd name="connsiteX0" fmla="*/ 251235 w 540849"/>
              <a:gd name="connsiteY0" fmla="*/ 0 h 579185"/>
              <a:gd name="connsiteX1" fmla="*/ 528720 w 540849"/>
              <a:gd name="connsiteY1" fmla="*/ 206736 h 579185"/>
              <a:gd name="connsiteX2" fmla="*/ 410019 w 540849"/>
              <a:gd name="connsiteY2" fmla="*/ 531772 h 579185"/>
              <a:gd name="connsiteX3" fmla="*/ 64609 w 540849"/>
              <a:gd name="connsiteY3" fmla="*/ 511029 h 579185"/>
              <a:gd name="connsiteX4" fmla="*/ 0 w 540849"/>
              <a:gd name="connsiteY4" fmla="*/ 429902 h 579185"/>
              <a:gd name="connsiteX0" fmla="*/ 251235 w 540849"/>
              <a:gd name="connsiteY0" fmla="*/ 0 h 579185"/>
              <a:gd name="connsiteX1" fmla="*/ 528720 w 540849"/>
              <a:gd name="connsiteY1" fmla="*/ 206736 h 579185"/>
              <a:gd name="connsiteX2" fmla="*/ 410019 w 540849"/>
              <a:gd name="connsiteY2" fmla="*/ 531772 h 579185"/>
              <a:gd name="connsiteX3" fmla="*/ 64609 w 540849"/>
              <a:gd name="connsiteY3" fmla="*/ 511029 h 579185"/>
              <a:gd name="connsiteX4" fmla="*/ 0 w 540849"/>
              <a:gd name="connsiteY4" fmla="*/ 429902 h 579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0849" h="579185">
                <a:moveTo>
                  <a:pt x="251235" y="0"/>
                </a:moveTo>
                <a:cubicBezTo>
                  <a:pt x="379259" y="0"/>
                  <a:pt x="492091" y="84064"/>
                  <a:pt x="528720" y="206736"/>
                </a:cubicBezTo>
                <a:cubicBezTo>
                  <a:pt x="565350" y="329409"/>
                  <a:pt x="517083" y="461576"/>
                  <a:pt x="410019" y="531772"/>
                </a:cubicBezTo>
                <a:cubicBezTo>
                  <a:pt x="302954" y="601968"/>
                  <a:pt x="162503" y="593533"/>
                  <a:pt x="64609" y="511029"/>
                </a:cubicBezTo>
                <a:cubicBezTo>
                  <a:pt x="15662" y="469777"/>
                  <a:pt x="19001" y="463539"/>
                  <a:pt x="0" y="429902"/>
                </a:cubicBezTo>
              </a:path>
            </a:pathLst>
          </a:custGeom>
          <a:noFill/>
          <a:ln w="63500" cap="rnd">
            <a:solidFill>
              <a:schemeClr val="bg1"/>
            </a:solidFill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CO">
              <a:solidFill>
                <a:schemeClr val="bg1"/>
              </a:solidFill>
            </a:endParaRPr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id="{4EAA4218-0DB1-914B-E3C2-173641295331}"/>
              </a:ext>
            </a:extLst>
          </p:cNvPr>
          <p:cNvSpPr txBox="1"/>
          <p:nvPr/>
        </p:nvSpPr>
        <p:spPr>
          <a:xfrm>
            <a:off x="3014032" y="886567"/>
            <a:ext cx="22750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+mj-lt"/>
              </a:rPr>
              <a:t> $ 39.132.016.527</a:t>
            </a:r>
          </a:p>
        </p:txBody>
      </p:sp>
      <p:sp>
        <p:nvSpPr>
          <p:cNvPr id="62" name="Rectángulo: esquinas redondeadas 61">
            <a:extLst>
              <a:ext uri="{FF2B5EF4-FFF2-40B4-BE49-F238E27FC236}">
                <a16:creationId xmlns:a16="http://schemas.microsoft.com/office/drawing/2014/main" id="{4B88C1D6-CDAB-96CD-CE17-F916DF3F0B0F}"/>
              </a:ext>
            </a:extLst>
          </p:cNvPr>
          <p:cNvSpPr/>
          <p:nvPr/>
        </p:nvSpPr>
        <p:spPr>
          <a:xfrm>
            <a:off x="6139219" y="858901"/>
            <a:ext cx="1785581" cy="622967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06757690-FA88-72A2-1418-A3C5A7D6F3AB}"/>
              </a:ext>
            </a:extLst>
          </p:cNvPr>
          <p:cNvSpPr txBox="1"/>
          <p:nvPr/>
        </p:nvSpPr>
        <p:spPr>
          <a:xfrm>
            <a:off x="6954286" y="842572"/>
            <a:ext cx="7873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+mj-lt"/>
              </a:rPr>
              <a:t> 16 </a:t>
            </a:r>
            <a:endParaRPr lang="es-CO" sz="32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id="{2915347D-2391-C553-CECA-207CAF6B5796}"/>
              </a:ext>
            </a:extLst>
          </p:cNvPr>
          <p:cNvSpPr txBox="1"/>
          <p:nvPr/>
        </p:nvSpPr>
        <p:spPr>
          <a:xfrm>
            <a:off x="6166709" y="1233805"/>
            <a:ext cx="89490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CONVENIOS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66" name="CuadroTexto 65">
            <a:extLst>
              <a:ext uri="{FF2B5EF4-FFF2-40B4-BE49-F238E27FC236}">
                <a16:creationId xmlns:a16="http://schemas.microsoft.com/office/drawing/2014/main" id="{2C38C911-31B3-7E11-D975-5548E6073488}"/>
              </a:ext>
            </a:extLst>
          </p:cNvPr>
          <p:cNvSpPr txBox="1"/>
          <p:nvPr/>
        </p:nvSpPr>
        <p:spPr>
          <a:xfrm>
            <a:off x="8185667" y="886567"/>
            <a:ext cx="6335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+mj-lt"/>
              </a:rPr>
              <a:t> 21 </a:t>
            </a:r>
            <a:endParaRPr lang="es-CO" sz="24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67" name="CuadroTexto 66">
            <a:extLst>
              <a:ext uri="{FF2B5EF4-FFF2-40B4-BE49-F238E27FC236}">
                <a16:creationId xmlns:a16="http://schemas.microsoft.com/office/drawing/2014/main" id="{954A6A16-385F-694C-A85E-B24F2D8B556C}"/>
              </a:ext>
            </a:extLst>
          </p:cNvPr>
          <p:cNvSpPr txBox="1"/>
          <p:nvPr/>
        </p:nvSpPr>
        <p:spPr>
          <a:xfrm>
            <a:off x="8070701" y="1228892"/>
            <a:ext cx="89490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CUENTAS SIFI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68" name="CuadroTexto 67">
            <a:extLst>
              <a:ext uri="{FF2B5EF4-FFF2-40B4-BE49-F238E27FC236}">
                <a16:creationId xmlns:a16="http://schemas.microsoft.com/office/drawing/2014/main" id="{5A985EB8-D8D0-B02F-636D-8FE8A36AB262}"/>
              </a:ext>
            </a:extLst>
          </p:cNvPr>
          <p:cNvSpPr txBox="1"/>
          <p:nvPr/>
        </p:nvSpPr>
        <p:spPr>
          <a:xfrm>
            <a:off x="6143477" y="92694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s-ES" sz="900" b="1">
                <a:solidFill>
                  <a:schemeClr val="bg1"/>
                </a:solidFill>
                <a:latin typeface="+mj-lt"/>
              </a:rPr>
              <a:t> 9 </a:t>
            </a:r>
            <a:r>
              <a:rPr lang="es-ES" sz="900">
                <a:solidFill>
                  <a:schemeClr val="bg1"/>
                </a:solidFill>
                <a:latin typeface="+mj-lt"/>
              </a:rPr>
              <a:t>Internacionales</a:t>
            </a:r>
          </a:p>
          <a:p>
            <a:pPr algn="l"/>
            <a:r>
              <a:rPr lang="es-ES" sz="900" b="1">
                <a:solidFill>
                  <a:schemeClr val="bg1"/>
                </a:solidFill>
                <a:latin typeface="+mj-lt"/>
              </a:rPr>
              <a:t> 7 </a:t>
            </a:r>
            <a:r>
              <a:rPr lang="es-ES" sz="900">
                <a:solidFill>
                  <a:schemeClr val="bg1"/>
                </a:solidFill>
                <a:latin typeface="+mj-lt"/>
              </a:rPr>
              <a:t>Nacionales</a:t>
            </a:r>
            <a:endParaRPr lang="es-CO" sz="90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70" name="Imagen 69" descr="Icono&#10;&#10;Descripción generada automáticamente">
            <a:extLst>
              <a:ext uri="{FF2B5EF4-FFF2-40B4-BE49-F238E27FC236}">
                <a16:creationId xmlns:a16="http://schemas.microsoft.com/office/drawing/2014/main" id="{AD9686C2-26EA-2896-8CFC-D73BAD09E7C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951" y="974725"/>
            <a:ext cx="265370" cy="265370"/>
          </a:xfrm>
          <a:prstGeom prst="rect">
            <a:avLst/>
          </a:prstGeom>
        </p:spPr>
      </p:pic>
      <p:sp>
        <p:nvSpPr>
          <p:cNvPr id="8" name="Forma libre: forma 7">
            <a:extLst>
              <a:ext uri="{FF2B5EF4-FFF2-40B4-BE49-F238E27FC236}">
                <a16:creationId xmlns:a16="http://schemas.microsoft.com/office/drawing/2014/main" id="{3AE80C51-693D-86C5-3AE5-EBEB1AAF557C}"/>
              </a:ext>
            </a:extLst>
          </p:cNvPr>
          <p:cNvSpPr/>
          <p:nvPr/>
        </p:nvSpPr>
        <p:spPr>
          <a:xfrm rot="6300000">
            <a:off x="5438660" y="971810"/>
            <a:ext cx="425343" cy="431012"/>
          </a:xfrm>
          <a:custGeom>
            <a:avLst/>
            <a:gdLst>
              <a:gd name="connsiteX0" fmla="*/ 284248 w 573862"/>
              <a:gd name="connsiteY0" fmla="*/ 0 h 579185"/>
              <a:gd name="connsiteX1" fmla="*/ 561733 w 573862"/>
              <a:gd name="connsiteY1" fmla="*/ 206736 h 579185"/>
              <a:gd name="connsiteX2" fmla="*/ 443032 w 573862"/>
              <a:gd name="connsiteY2" fmla="*/ 531772 h 579185"/>
              <a:gd name="connsiteX3" fmla="*/ 97622 w 573862"/>
              <a:gd name="connsiteY3" fmla="*/ 511029 h 579185"/>
              <a:gd name="connsiteX4" fmla="*/ 2295 w 573862"/>
              <a:gd name="connsiteY4" fmla="*/ 355665 h 579185"/>
              <a:gd name="connsiteX5" fmla="*/ 0 w 573862"/>
              <a:gd name="connsiteY5" fmla="*/ 323984 h 579185"/>
              <a:gd name="connsiteX6" fmla="*/ 130054 w 573862"/>
              <a:gd name="connsiteY6" fmla="*/ 299070 h 579185"/>
              <a:gd name="connsiteX7" fmla="*/ 96361 w 573862"/>
              <a:gd name="connsiteY7" fmla="*/ 123187 h 579185"/>
              <a:gd name="connsiteX0" fmla="*/ 130054 w 573862"/>
              <a:gd name="connsiteY0" fmla="*/ 299070 h 579185"/>
              <a:gd name="connsiteX1" fmla="*/ 96361 w 573862"/>
              <a:gd name="connsiteY1" fmla="*/ 123187 h 579185"/>
              <a:gd name="connsiteX2" fmla="*/ 284248 w 573862"/>
              <a:gd name="connsiteY2" fmla="*/ 0 h 579185"/>
              <a:gd name="connsiteX3" fmla="*/ 561733 w 573862"/>
              <a:gd name="connsiteY3" fmla="*/ 206736 h 579185"/>
              <a:gd name="connsiteX4" fmla="*/ 443032 w 573862"/>
              <a:gd name="connsiteY4" fmla="*/ 531772 h 579185"/>
              <a:gd name="connsiteX5" fmla="*/ 97622 w 573862"/>
              <a:gd name="connsiteY5" fmla="*/ 511029 h 579185"/>
              <a:gd name="connsiteX6" fmla="*/ 2295 w 573862"/>
              <a:gd name="connsiteY6" fmla="*/ 355665 h 579185"/>
              <a:gd name="connsiteX7" fmla="*/ 0 w 573862"/>
              <a:gd name="connsiteY7" fmla="*/ 323984 h 579185"/>
              <a:gd name="connsiteX8" fmla="*/ 221494 w 573862"/>
              <a:gd name="connsiteY8" fmla="*/ 390510 h 579185"/>
              <a:gd name="connsiteX0" fmla="*/ 130054 w 573862"/>
              <a:gd name="connsiteY0" fmla="*/ 299070 h 579185"/>
              <a:gd name="connsiteX1" fmla="*/ 96361 w 573862"/>
              <a:gd name="connsiteY1" fmla="*/ 123187 h 579185"/>
              <a:gd name="connsiteX2" fmla="*/ 284248 w 573862"/>
              <a:gd name="connsiteY2" fmla="*/ 0 h 579185"/>
              <a:gd name="connsiteX3" fmla="*/ 561733 w 573862"/>
              <a:gd name="connsiteY3" fmla="*/ 206736 h 579185"/>
              <a:gd name="connsiteX4" fmla="*/ 443032 w 573862"/>
              <a:gd name="connsiteY4" fmla="*/ 531772 h 579185"/>
              <a:gd name="connsiteX5" fmla="*/ 97622 w 573862"/>
              <a:gd name="connsiteY5" fmla="*/ 511029 h 579185"/>
              <a:gd name="connsiteX6" fmla="*/ 2295 w 573862"/>
              <a:gd name="connsiteY6" fmla="*/ 355665 h 579185"/>
              <a:gd name="connsiteX7" fmla="*/ 0 w 573862"/>
              <a:gd name="connsiteY7" fmla="*/ 323984 h 579185"/>
              <a:gd name="connsiteX0" fmla="*/ 127759 w 571567"/>
              <a:gd name="connsiteY0" fmla="*/ 299070 h 579185"/>
              <a:gd name="connsiteX1" fmla="*/ 94066 w 571567"/>
              <a:gd name="connsiteY1" fmla="*/ 123187 h 579185"/>
              <a:gd name="connsiteX2" fmla="*/ 281953 w 571567"/>
              <a:gd name="connsiteY2" fmla="*/ 0 h 579185"/>
              <a:gd name="connsiteX3" fmla="*/ 559438 w 571567"/>
              <a:gd name="connsiteY3" fmla="*/ 206736 h 579185"/>
              <a:gd name="connsiteX4" fmla="*/ 440737 w 571567"/>
              <a:gd name="connsiteY4" fmla="*/ 531772 h 579185"/>
              <a:gd name="connsiteX5" fmla="*/ 95327 w 571567"/>
              <a:gd name="connsiteY5" fmla="*/ 511029 h 579185"/>
              <a:gd name="connsiteX6" fmla="*/ 0 w 571567"/>
              <a:gd name="connsiteY6" fmla="*/ 355665 h 579185"/>
              <a:gd name="connsiteX0" fmla="*/ 94066 w 571567"/>
              <a:gd name="connsiteY0" fmla="*/ 123187 h 579185"/>
              <a:gd name="connsiteX1" fmla="*/ 281953 w 571567"/>
              <a:gd name="connsiteY1" fmla="*/ 0 h 579185"/>
              <a:gd name="connsiteX2" fmla="*/ 559438 w 571567"/>
              <a:gd name="connsiteY2" fmla="*/ 206736 h 579185"/>
              <a:gd name="connsiteX3" fmla="*/ 440737 w 571567"/>
              <a:gd name="connsiteY3" fmla="*/ 531772 h 579185"/>
              <a:gd name="connsiteX4" fmla="*/ 95327 w 571567"/>
              <a:gd name="connsiteY4" fmla="*/ 511029 h 579185"/>
              <a:gd name="connsiteX5" fmla="*/ 0 w 571567"/>
              <a:gd name="connsiteY5" fmla="*/ 355665 h 579185"/>
              <a:gd name="connsiteX0" fmla="*/ 281953 w 571567"/>
              <a:gd name="connsiteY0" fmla="*/ 0 h 579185"/>
              <a:gd name="connsiteX1" fmla="*/ 559438 w 571567"/>
              <a:gd name="connsiteY1" fmla="*/ 206736 h 579185"/>
              <a:gd name="connsiteX2" fmla="*/ 440737 w 571567"/>
              <a:gd name="connsiteY2" fmla="*/ 531772 h 579185"/>
              <a:gd name="connsiteX3" fmla="*/ 95327 w 571567"/>
              <a:gd name="connsiteY3" fmla="*/ 511029 h 579185"/>
              <a:gd name="connsiteX4" fmla="*/ 0 w 571567"/>
              <a:gd name="connsiteY4" fmla="*/ 355665 h 579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1567" h="579185">
                <a:moveTo>
                  <a:pt x="281953" y="0"/>
                </a:moveTo>
                <a:cubicBezTo>
                  <a:pt x="409977" y="0"/>
                  <a:pt x="522809" y="84064"/>
                  <a:pt x="559438" y="206736"/>
                </a:cubicBezTo>
                <a:cubicBezTo>
                  <a:pt x="596068" y="329409"/>
                  <a:pt x="547801" y="461576"/>
                  <a:pt x="440737" y="531772"/>
                </a:cubicBezTo>
                <a:cubicBezTo>
                  <a:pt x="333672" y="601968"/>
                  <a:pt x="193221" y="593533"/>
                  <a:pt x="95327" y="511029"/>
                </a:cubicBezTo>
                <a:cubicBezTo>
                  <a:pt x="46380" y="469777"/>
                  <a:pt x="13881" y="414902"/>
                  <a:pt x="0" y="355665"/>
                </a:cubicBezTo>
              </a:path>
            </a:pathLst>
          </a:custGeom>
          <a:noFill/>
          <a:ln w="63500" cap="rnd">
            <a:solidFill>
              <a:schemeClr val="bg1">
                <a:alpha val="22000"/>
              </a:schemeClr>
            </a:solidFill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CO">
              <a:solidFill>
                <a:schemeClr val="bg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834B819-0330-E4F7-C5AE-D53F58B2F3B4}"/>
              </a:ext>
            </a:extLst>
          </p:cNvPr>
          <p:cNvSpPr txBox="1"/>
          <p:nvPr/>
        </p:nvSpPr>
        <p:spPr>
          <a:xfrm>
            <a:off x="144674" y="4711963"/>
            <a:ext cx="472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400" b="1" i="0">
                <a:solidFill>
                  <a:schemeClr val="bg1"/>
                </a:solidFill>
                <a:latin typeface="Calibri" panose="020F0502020204030204" pitchFamily="34" charset="0"/>
              </a:rPr>
              <a:t>RESULTADOS Y LOGROS</a:t>
            </a: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0E0ABB86-AB0E-8759-29CE-5F556754CA43}"/>
              </a:ext>
            </a:extLst>
          </p:cNvPr>
          <p:cNvGrpSpPr/>
          <p:nvPr/>
        </p:nvGrpSpPr>
        <p:grpSpPr>
          <a:xfrm>
            <a:off x="202748" y="1713116"/>
            <a:ext cx="8792325" cy="2738061"/>
            <a:chOff x="202748" y="1713116"/>
            <a:chExt cx="8792325" cy="2738061"/>
          </a:xfrm>
        </p:grpSpPr>
        <p:pic>
          <p:nvPicPr>
            <p:cNvPr id="4" name="Imagem 3" descr="Tabela&#10;&#10;O conteúdo gerado por IA pode estar incorreto.">
              <a:extLst>
                <a:ext uri="{FF2B5EF4-FFF2-40B4-BE49-F238E27FC236}">
                  <a16:creationId xmlns:a16="http://schemas.microsoft.com/office/drawing/2014/main" id="{944D7B8C-A81C-91FA-E2CC-3F822E548C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2748" y="1713116"/>
              <a:ext cx="8792325" cy="2738061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87DB13C8-21F8-EC8B-9E88-F65AC4CB8D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0764" y="2016139"/>
              <a:ext cx="8674100" cy="313732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06480F2A-DC70-EC1F-2A6F-81C4DE86FA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674" r="845" b="1776"/>
            <a:stretch/>
          </p:blipFill>
          <p:spPr>
            <a:xfrm>
              <a:off x="407670" y="2017179"/>
              <a:ext cx="8528513" cy="307655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AD721501-4111-7B89-CE74-7B99CAEBA1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92827" b="-18881"/>
            <a:stretch/>
          </p:blipFill>
          <p:spPr>
            <a:xfrm>
              <a:off x="8327136" y="2017179"/>
              <a:ext cx="621239" cy="3723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26733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A02C8F-E919-DC61-81C2-B04EAB3DA5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EE57FE9C-CFB2-0392-0BDC-0FB2B5FE8FCA}"/>
              </a:ext>
            </a:extLst>
          </p:cNvPr>
          <p:cNvSpPr txBox="1"/>
          <p:nvPr/>
        </p:nvSpPr>
        <p:spPr>
          <a:xfrm>
            <a:off x="696411" y="298191"/>
            <a:ext cx="6614655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rtl="0"/>
            <a:r>
              <a:rPr lang="es-ES" sz="2000" b="1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APORTES RECIBIDOS AÑO 2024 – GRUPO FEI</a:t>
            </a:r>
          </a:p>
          <a:p>
            <a:pPr algn="ctr" defTabSz="685800" rtl="0"/>
            <a:r>
              <a:rPr lang="es-ES" sz="900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31/12/2024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6FEC2F8-0246-B664-8D2F-B8CF9D95D71C}"/>
              </a:ext>
            </a:extLst>
          </p:cNvPr>
          <p:cNvSpPr txBox="1"/>
          <p:nvPr/>
        </p:nvSpPr>
        <p:spPr>
          <a:xfrm>
            <a:off x="5334000" y="4749193"/>
            <a:ext cx="3810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400" i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APORTES RECIBIDOS AÑO 2024 </a:t>
            </a: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E8EF9E0B-2625-94C0-76F7-9679E3BDA8CD}"/>
              </a:ext>
            </a:extLst>
          </p:cNvPr>
          <p:cNvGrpSpPr/>
          <p:nvPr/>
        </p:nvGrpSpPr>
        <p:grpSpPr>
          <a:xfrm>
            <a:off x="179310" y="1050925"/>
            <a:ext cx="8781810" cy="3208610"/>
            <a:chOff x="179310" y="1050925"/>
            <a:chExt cx="8781810" cy="3208610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C6D0522C-1B42-5D0F-0A0E-4A3868B95F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9310" y="1050925"/>
              <a:ext cx="8781810" cy="3208610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AD0FC9CF-F177-F77E-1747-F9FC1EDE61BB}"/>
                </a:ext>
              </a:extLst>
            </p:cNvPr>
            <p:cNvSpPr/>
            <p:nvPr/>
          </p:nvSpPr>
          <p:spPr>
            <a:xfrm>
              <a:off x="5955792" y="1598799"/>
              <a:ext cx="2895600" cy="214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10" name="Rectángulo: esquinas redondeadas 9">
              <a:extLst>
                <a:ext uri="{FF2B5EF4-FFF2-40B4-BE49-F238E27FC236}">
                  <a16:creationId xmlns:a16="http://schemas.microsoft.com/office/drawing/2014/main" id="{89A75685-565D-4B5B-E805-CEAD9268B909}"/>
                </a:ext>
              </a:extLst>
            </p:cNvPr>
            <p:cNvSpPr/>
            <p:nvPr/>
          </p:nvSpPr>
          <p:spPr>
            <a:xfrm>
              <a:off x="292608" y="1146049"/>
              <a:ext cx="8558784" cy="347472"/>
            </a:xfrm>
            <a:prstGeom prst="round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12" name="Rectángulo 11">
              <a:extLst>
                <a:ext uri="{FF2B5EF4-FFF2-40B4-BE49-F238E27FC236}">
                  <a16:creationId xmlns:a16="http://schemas.microsoft.com/office/drawing/2014/main" id="{3F4C110C-5B26-33AF-C68F-F7B15CFE5E7A}"/>
                </a:ext>
              </a:extLst>
            </p:cNvPr>
            <p:cNvSpPr/>
            <p:nvPr/>
          </p:nvSpPr>
          <p:spPr>
            <a:xfrm>
              <a:off x="5955792" y="1598799"/>
              <a:ext cx="2907792" cy="252819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E89176DA-0240-A4C7-76A8-759B42244270}"/>
              </a:ext>
            </a:extLst>
          </p:cNvPr>
          <p:cNvSpPr txBox="1"/>
          <p:nvPr/>
        </p:nvSpPr>
        <p:spPr>
          <a:xfrm>
            <a:off x="144674" y="4711963"/>
            <a:ext cx="472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400" b="1" i="0">
                <a:solidFill>
                  <a:schemeClr val="bg1"/>
                </a:solidFill>
                <a:latin typeface="Calibri" panose="020F0502020204030204" pitchFamily="34" charset="0"/>
              </a:rPr>
              <a:t>RESULTADOS Y LOGROS</a:t>
            </a:r>
          </a:p>
        </p:txBody>
      </p:sp>
    </p:spTree>
    <p:extLst>
      <p:ext uri="{BB962C8B-B14F-4D97-AF65-F5344CB8AC3E}">
        <p14:creationId xmlns:p14="http://schemas.microsoft.com/office/powerpoint/2010/main" val="2176648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1614A-4709-4509-4589-7BEF89B1B5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9CFB2949-5DC5-29E2-38D5-827235D336D7}"/>
              </a:ext>
            </a:extLst>
          </p:cNvPr>
          <p:cNvSpPr txBox="1"/>
          <p:nvPr/>
        </p:nvSpPr>
        <p:spPr>
          <a:xfrm>
            <a:off x="696411" y="298191"/>
            <a:ext cx="6614655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rtl="0"/>
            <a:r>
              <a:rPr lang="es-ES" sz="2000" b="1" kern="1200" err="1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CDRs</a:t>
            </a:r>
            <a:r>
              <a:rPr lang="es-ES" sz="2000" b="1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, CONTRATOS Y PAGOS AÑO 2024 – GRUPO FEI</a:t>
            </a:r>
          </a:p>
          <a:p>
            <a:pPr algn="ctr" defTabSz="685800" rtl="0"/>
            <a:r>
              <a:rPr lang="es-ES" sz="900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31/12/2024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D05B73D-77E2-F1E3-84EB-6838A51B9501}"/>
              </a:ext>
            </a:extLst>
          </p:cNvPr>
          <p:cNvSpPr txBox="1"/>
          <p:nvPr/>
        </p:nvSpPr>
        <p:spPr>
          <a:xfrm>
            <a:off x="5334000" y="4749193"/>
            <a:ext cx="3810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400" i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CDRs</a:t>
            </a:r>
            <a:r>
              <a:rPr lang="es-ES" sz="1400" i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, CONTRATOS Y PAGOS AÑO 2024 </a:t>
            </a:r>
            <a:endParaRPr lang="es-CO" sz="1400" i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6EBA81D1-CDEA-4229-E440-7A89DB4F6E5F}"/>
              </a:ext>
            </a:extLst>
          </p:cNvPr>
          <p:cNvGrpSpPr/>
          <p:nvPr/>
        </p:nvGrpSpPr>
        <p:grpSpPr>
          <a:xfrm>
            <a:off x="76201" y="1355724"/>
            <a:ext cx="8966349" cy="3010070"/>
            <a:chOff x="76201" y="1355724"/>
            <a:chExt cx="8966349" cy="3010070"/>
          </a:xfrm>
        </p:grpSpPr>
        <p:grpSp>
          <p:nvGrpSpPr>
            <p:cNvPr id="20" name="Grupo 19">
              <a:extLst>
                <a:ext uri="{FF2B5EF4-FFF2-40B4-BE49-F238E27FC236}">
                  <a16:creationId xmlns:a16="http://schemas.microsoft.com/office/drawing/2014/main" id="{DB6F0588-0445-0B02-5D09-808454D549A3}"/>
                </a:ext>
              </a:extLst>
            </p:cNvPr>
            <p:cNvGrpSpPr/>
            <p:nvPr/>
          </p:nvGrpSpPr>
          <p:grpSpPr>
            <a:xfrm>
              <a:off x="76201" y="1355725"/>
              <a:ext cx="4453128" cy="1567307"/>
              <a:chOff x="76201" y="1355725"/>
              <a:chExt cx="4453128" cy="1567307"/>
            </a:xfrm>
          </p:grpSpPr>
          <p:pic>
            <p:nvPicPr>
              <p:cNvPr id="7" name="Imagen 6">
                <a:extLst>
                  <a:ext uri="{FF2B5EF4-FFF2-40B4-BE49-F238E27FC236}">
                    <a16:creationId xmlns:a16="http://schemas.microsoft.com/office/drawing/2014/main" id="{A5FD07F9-8E72-BA6D-6399-3DA82CF941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 r="211" b="47600"/>
              <a:stretch/>
            </p:blipFill>
            <p:spPr>
              <a:xfrm>
                <a:off x="76201" y="1355725"/>
                <a:ext cx="4453128" cy="1567307"/>
              </a:xfrm>
              <a:prstGeom prst="rect">
                <a:avLst/>
              </a:prstGeom>
            </p:spPr>
          </p:pic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E8D91BDF-A385-579A-C2EA-E064794EB2C9}"/>
                  </a:ext>
                </a:extLst>
              </p:cNvPr>
              <p:cNvSpPr/>
              <p:nvPr/>
            </p:nvSpPr>
            <p:spPr>
              <a:xfrm>
                <a:off x="182880" y="1462405"/>
                <a:ext cx="4243665" cy="1372235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EEF1794A-F7C6-7D74-6D3C-84B1487BBB29}"/>
                </a:ext>
              </a:extLst>
            </p:cNvPr>
            <p:cNvGrpSpPr/>
            <p:nvPr/>
          </p:nvGrpSpPr>
          <p:grpSpPr>
            <a:xfrm>
              <a:off x="4426545" y="1355724"/>
              <a:ext cx="4616005" cy="1567307"/>
              <a:chOff x="4426545" y="1355724"/>
              <a:chExt cx="4616005" cy="1567307"/>
            </a:xfrm>
          </p:grpSpPr>
          <p:pic>
            <p:nvPicPr>
              <p:cNvPr id="12" name="Imagen 11">
                <a:extLst>
                  <a:ext uri="{FF2B5EF4-FFF2-40B4-BE49-F238E27FC236}">
                    <a16:creationId xmlns:a16="http://schemas.microsoft.com/office/drawing/2014/main" id="{2D9A03AA-5DEE-9B86-436D-43AAB69044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 t="49342"/>
              <a:stretch/>
            </p:blipFill>
            <p:spPr>
              <a:xfrm>
                <a:off x="4426545" y="1355724"/>
                <a:ext cx="4616005" cy="1567307"/>
              </a:xfrm>
              <a:prstGeom prst="rect">
                <a:avLst/>
              </a:prstGeom>
            </p:spPr>
          </p:pic>
          <p:sp>
            <p:nvSpPr>
              <p:cNvPr id="17" name="Rectángulo 16">
                <a:extLst>
                  <a:ext uri="{FF2B5EF4-FFF2-40B4-BE49-F238E27FC236}">
                    <a16:creationId xmlns:a16="http://schemas.microsoft.com/office/drawing/2014/main" id="{AC7259E4-D61C-1FA4-0651-C8984FF7811A}"/>
                  </a:ext>
                </a:extLst>
              </p:cNvPr>
              <p:cNvSpPr/>
              <p:nvPr/>
            </p:nvSpPr>
            <p:spPr>
              <a:xfrm>
                <a:off x="4547616" y="1462405"/>
                <a:ext cx="4376928" cy="1372235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</p:grpSp>
        <p:grpSp>
          <p:nvGrpSpPr>
            <p:cNvPr id="19" name="Grupo 18">
              <a:extLst>
                <a:ext uri="{FF2B5EF4-FFF2-40B4-BE49-F238E27FC236}">
                  <a16:creationId xmlns:a16="http://schemas.microsoft.com/office/drawing/2014/main" id="{F3F15670-F487-3849-0156-A9370E977000}"/>
                </a:ext>
              </a:extLst>
            </p:cNvPr>
            <p:cNvGrpSpPr/>
            <p:nvPr/>
          </p:nvGrpSpPr>
          <p:grpSpPr>
            <a:xfrm>
              <a:off x="2261616" y="2846197"/>
              <a:ext cx="4443984" cy="1519597"/>
              <a:chOff x="2261616" y="2846197"/>
              <a:chExt cx="4443984" cy="1519597"/>
            </a:xfrm>
          </p:grpSpPr>
          <p:pic>
            <p:nvPicPr>
              <p:cNvPr id="15" name="Imagen 14">
                <a:extLst>
                  <a:ext uri="{FF2B5EF4-FFF2-40B4-BE49-F238E27FC236}">
                    <a16:creationId xmlns:a16="http://schemas.microsoft.com/office/drawing/2014/main" id="{DB5C5A4F-DA5E-CB38-F7A4-ABCFA25FD8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l="416" r="-1"/>
              <a:stretch/>
            </p:blipFill>
            <p:spPr>
              <a:xfrm>
                <a:off x="2261616" y="2846197"/>
                <a:ext cx="4443984" cy="1519597"/>
              </a:xfrm>
              <a:prstGeom prst="rect">
                <a:avLst/>
              </a:prstGeom>
            </p:spPr>
          </p:pic>
          <p:sp>
            <p:nvSpPr>
              <p:cNvPr id="18" name="Rectángulo 17">
                <a:extLst>
                  <a:ext uri="{FF2B5EF4-FFF2-40B4-BE49-F238E27FC236}">
                    <a16:creationId xmlns:a16="http://schemas.microsoft.com/office/drawing/2014/main" id="{38DC3E3E-BE52-F1FA-70BB-CA1505F31E96}"/>
                  </a:ext>
                </a:extLst>
              </p:cNvPr>
              <p:cNvSpPr/>
              <p:nvPr/>
            </p:nvSpPr>
            <p:spPr>
              <a:xfrm>
                <a:off x="2357619" y="2938273"/>
                <a:ext cx="4238253" cy="1328927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</p:grpSp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966C167E-3A14-1D9C-8B7D-D1E484DD2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3259" y="1449577"/>
              <a:ext cx="4258533" cy="1376034"/>
            </a:xfrm>
            <a:prstGeom prst="rect">
              <a:avLst/>
            </a:prstGeom>
          </p:spPr>
        </p:pic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3890546F-4AEC-6794-6DF3-5763C6F6B05B}"/>
              </a:ext>
            </a:extLst>
          </p:cNvPr>
          <p:cNvSpPr txBox="1"/>
          <p:nvPr/>
        </p:nvSpPr>
        <p:spPr>
          <a:xfrm>
            <a:off x="144674" y="4711963"/>
            <a:ext cx="472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400" b="1" i="0">
                <a:solidFill>
                  <a:schemeClr val="bg1"/>
                </a:solidFill>
                <a:latin typeface="Calibri" panose="020F0502020204030204" pitchFamily="34" charset="0"/>
              </a:rPr>
              <a:t>RESULTADOS Y LOGROS</a:t>
            </a:r>
          </a:p>
        </p:txBody>
      </p:sp>
    </p:spTree>
    <p:extLst>
      <p:ext uri="{BB962C8B-B14F-4D97-AF65-F5344CB8AC3E}">
        <p14:creationId xmlns:p14="http://schemas.microsoft.com/office/powerpoint/2010/main" val="4178275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2531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29244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1854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ángulo: esquinas redondeadas 70">
            <a:extLst>
              <a:ext uri="{FF2B5EF4-FFF2-40B4-BE49-F238E27FC236}">
                <a16:creationId xmlns:a16="http://schemas.microsoft.com/office/drawing/2014/main" id="{408C0570-BC76-6F1C-75A3-E84DE7468A0F}"/>
              </a:ext>
            </a:extLst>
          </p:cNvPr>
          <p:cNvSpPr/>
          <p:nvPr/>
        </p:nvSpPr>
        <p:spPr>
          <a:xfrm>
            <a:off x="8024133" y="858901"/>
            <a:ext cx="941469" cy="622967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1221472-C83B-2098-9698-934E1E17E614}"/>
              </a:ext>
            </a:extLst>
          </p:cNvPr>
          <p:cNvSpPr txBox="1"/>
          <p:nvPr/>
        </p:nvSpPr>
        <p:spPr>
          <a:xfrm>
            <a:off x="997077" y="298191"/>
            <a:ext cx="6013323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rtl="0"/>
            <a:r>
              <a:rPr lang="es-ES" sz="2000" b="1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CONSOLIDADO FINANCIERO AÑO 2023 – GRUPO FEI</a:t>
            </a:r>
          </a:p>
          <a:p>
            <a:pPr algn="ctr" defTabSz="685800" rtl="0"/>
            <a:r>
              <a:rPr lang="es-ES" sz="900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31/12/2023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B7FDC8E-AF79-2434-FAC2-23602C3F928A}"/>
              </a:ext>
            </a:extLst>
          </p:cNvPr>
          <p:cNvSpPr txBox="1"/>
          <p:nvPr/>
        </p:nvSpPr>
        <p:spPr>
          <a:xfrm>
            <a:off x="5334000" y="4749193"/>
            <a:ext cx="3810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400" i="0">
                <a:solidFill>
                  <a:schemeClr val="bg1"/>
                </a:solidFill>
                <a:latin typeface="Calibri" panose="020F0502020204030204" pitchFamily="34" charset="0"/>
              </a:rPr>
              <a:t>CONSOLIDADO FINANCIERO AÑO 2023</a:t>
            </a:r>
            <a:endParaRPr lang="es-CO" sz="1400" i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60723CB2-D0D1-C7A9-434C-47D3D2AF90DC}"/>
              </a:ext>
            </a:extLst>
          </p:cNvPr>
          <p:cNvSpPr/>
          <p:nvPr/>
        </p:nvSpPr>
        <p:spPr>
          <a:xfrm>
            <a:off x="178398" y="858901"/>
            <a:ext cx="2674726" cy="622967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328B9F8-2D5C-88AB-EE67-938898DBF737}"/>
              </a:ext>
            </a:extLst>
          </p:cNvPr>
          <p:cNvSpPr txBox="1"/>
          <p:nvPr/>
        </p:nvSpPr>
        <p:spPr>
          <a:xfrm>
            <a:off x="222713" y="886567"/>
            <a:ext cx="2212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+mj-lt"/>
              </a:rPr>
              <a:t> $ 51.360.923.650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36931FE7-0044-55C9-9690-F8AF32F38535}"/>
              </a:ext>
            </a:extLst>
          </p:cNvPr>
          <p:cNvSpPr txBox="1"/>
          <p:nvPr/>
        </p:nvSpPr>
        <p:spPr>
          <a:xfrm>
            <a:off x="243010" y="1228892"/>
            <a:ext cx="189600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000" i="0">
                <a:solidFill>
                  <a:schemeClr val="bg1"/>
                </a:solidFill>
                <a:latin typeface="Calibri" panose="020F0502020204030204" pitchFamily="34" charset="0"/>
              </a:rPr>
              <a:t>PRESUPUESTO ACUMULADO</a:t>
            </a:r>
            <a:endParaRPr lang="es-CO" sz="1000">
              <a:solidFill>
                <a:schemeClr val="bg1"/>
              </a:solidFill>
            </a:endParaRPr>
          </a:p>
        </p:txBody>
      </p:sp>
      <p:pic>
        <p:nvPicPr>
          <p:cNvPr id="26" name="Imagen 25" descr="Icono&#10;&#10;Descripción generada automáticamente">
            <a:extLst>
              <a:ext uri="{FF2B5EF4-FFF2-40B4-BE49-F238E27FC236}">
                <a16:creationId xmlns:a16="http://schemas.microsoft.com/office/drawing/2014/main" id="{88C59186-019C-92BD-ACD1-D7F5D02EA3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580" y="974644"/>
            <a:ext cx="323333" cy="323333"/>
          </a:xfrm>
          <a:prstGeom prst="rect">
            <a:avLst/>
          </a:prstGeom>
        </p:spPr>
      </p:pic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2430BD1C-F129-3C6D-F0DF-737E61F9DE3E}"/>
              </a:ext>
            </a:extLst>
          </p:cNvPr>
          <p:cNvSpPr/>
          <p:nvPr/>
        </p:nvSpPr>
        <p:spPr>
          <a:xfrm>
            <a:off x="2972544" y="875058"/>
            <a:ext cx="3047255" cy="612557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ABA5387F-BB55-4FF6-4204-2239FF98F029}"/>
              </a:ext>
            </a:extLst>
          </p:cNvPr>
          <p:cNvSpPr txBox="1"/>
          <p:nvPr/>
        </p:nvSpPr>
        <p:spPr>
          <a:xfrm>
            <a:off x="5391049" y="1023483"/>
            <a:ext cx="5338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>
                <a:solidFill>
                  <a:schemeClr val="bg1"/>
                </a:solidFill>
                <a:latin typeface="+mj-lt"/>
              </a:rPr>
              <a:t>35%</a:t>
            </a:r>
            <a:endParaRPr lang="es-CO" sz="14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2E1013E9-71E3-B11E-0461-30152B1EFD90}"/>
              </a:ext>
            </a:extLst>
          </p:cNvPr>
          <p:cNvSpPr txBox="1"/>
          <p:nvPr/>
        </p:nvSpPr>
        <p:spPr>
          <a:xfrm>
            <a:off x="3035782" y="1249413"/>
            <a:ext cx="776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E</a:t>
            </a:r>
            <a:r>
              <a:rPr lang="es-CO" sz="1000">
                <a:solidFill>
                  <a:schemeClr val="bg1"/>
                </a:solidFill>
                <a:latin typeface="Calibri" panose="020F0502020204030204" pitchFamily="34" charset="0"/>
              </a:rPr>
              <a:t>JECUCIÓN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81" name="Forma libre: forma 80">
            <a:extLst>
              <a:ext uri="{FF2B5EF4-FFF2-40B4-BE49-F238E27FC236}">
                <a16:creationId xmlns:a16="http://schemas.microsoft.com/office/drawing/2014/main" id="{C59488D6-B2C8-12DF-5ABD-ECB9EA3E3D38}"/>
              </a:ext>
            </a:extLst>
          </p:cNvPr>
          <p:cNvSpPr/>
          <p:nvPr/>
        </p:nvSpPr>
        <p:spPr>
          <a:xfrm>
            <a:off x="5654577" y="971811"/>
            <a:ext cx="215522" cy="319206"/>
          </a:xfrm>
          <a:custGeom>
            <a:avLst/>
            <a:gdLst>
              <a:gd name="connsiteX0" fmla="*/ 128258 w 343780"/>
              <a:gd name="connsiteY0" fmla="*/ 0 h 283011"/>
              <a:gd name="connsiteX1" fmla="*/ 334754 w 343780"/>
              <a:gd name="connsiteY1" fmla="*/ 153847 h 283011"/>
              <a:gd name="connsiteX2" fmla="*/ 343656 w 343780"/>
              <a:gd name="connsiteY2" fmla="*/ 222808 h 283011"/>
              <a:gd name="connsiteX3" fmla="*/ 331937 w 343780"/>
              <a:gd name="connsiteY3" fmla="*/ 283011 h 283011"/>
              <a:gd name="connsiteX4" fmla="*/ 0 w 343780"/>
              <a:gd name="connsiteY4" fmla="*/ 161789 h 283011"/>
              <a:gd name="connsiteX0" fmla="*/ 0 w 343780"/>
              <a:gd name="connsiteY0" fmla="*/ 161789 h 283011"/>
              <a:gd name="connsiteX1" fmla="*/ 128258 w 343780"/>
              <a:gd name="connsiteY1" fmla="*/ 0 h 283011"/>
              <a:gd name="connsiteX2" fmla="*/ 334754 w 343780"/>
              <a:gd name="connsiteY2" fmla="*/ 153847 h 283011"/>
              <a:gd name="connsiteX3" fmla="*/ 343656 w 343780"/>
              <a:gd name="connsiteY3" fmla="*/ 222808 h 283011"/>
              <a:gd name="connsiteX4" fmla="*/ 331937 w 343780"/>
              <a:gd name="connsiteY4" fmla="*/ 283011 h 283011"/>
              <a:gd name="connsiteX5" fmla="*/ 91440 w 343780"/>
              <a:gd name="connsiteY5" fmla="*/ 253229 h 283011"/>
              <a:gd name="connsiteX0" fmla="*/ 0 w 343780"/>
              <a:gd name="connsiteY0" fmla="*/ 161789 h 283011"/>
              <a:gd name="connsiteX1" fmla="*/ 128258 w 343780"/>
              <a:gd name="connsiteY1" fmla="*/ 0 h 283011"/>
              <a:gd name="connsiteX2" fmla="*/ 334754 w 343780"/>
              <a:gd name="connsiteY2" fmla="*/ 153847 h 283011"/>
              <a:gd name="connsiteX3" fmla="*/ 343656 w 343780"/>
              <a:gd name="connsiteY3" fmla="*/ 222808 h 283011"/>
              <a:gd name="connsiteX4" fmla="*/ 331937 w 343780"/>
              <a:gd name="connsiteY4" fmla="*/ 283011 h 283011"/>
              <a:gd name="connsiteX0" fmla="*/ 0 w 215522"/>
              <a:gd name="connsiteY0" fmla="*/ 0 h 283011"/>
              <a:gd name="connsiteX1" fmla="*/ 206496 w 215522"/>
              <a:gd name="connsiteY1" fmla="*/ 153847 h 283011"/>
              <a:gd name="connsiteX2" fmla="*/ 215398 w 215522"/>
              <a:gd name="connsiteY2" fmla="*/ 222808 h 283011"/>
              <a:gd name="connsiteX3" fmla="*/ 203679 w 215522"/>
              <a:gd name="connsiteY3" fmla="*/ 283011 h 283011"/>
              <a:gd name="connsiteX0" fmla="*/ 0 w 215522"/>
              <a:gd name="connsiteY0" fmla="*/ 0 h 328731"/>
              <a:gd name="connsiteX1" fmla="*/ 206496 w 215522"/>
              <a:gd name="connsiteY1" fmla="*/ 153847 h 328731"/>
              <a:gd name="connsiteX2" fmla="*/ 215398 w 215522"/>
              <a:gd name="connsiteY2" fmla="*/ 222808 h 328731"/>
              <a:gd name="connsiteX3" fmla="*/ 177009 w 215522"/>
              <a:gd name="connsiteY3" fmla="*/ 328731 h 328731"/>
              <a:gd name="connsiteX0" fmla="*/ 0 w 215522"/>
              <a:gd name="connsiteY0" fmla="*/ 0 h 340161"/>
              <a:gd name="connsiteX1" fmla="*/ 206496 w 215522"/>
              <a:gd name="connsiteY1" fmla="*/ 153847 h 340161"/>
              <a:gd name="connsiteX2" fmla="*/ 215398 w 215522"/>
              <a:gd name="connsiteY2" fmla="*/ 222808 h 340161"/>
              <a:gd name="connsiteX3" fmla="*/ 169389 w 215522"/>
              <a:gd name="connsiteY3" fmla="*/ 340161 h 340161"/>
              <a:gd name="connsiteX0" fmla="*/ 0 w 215522"/>
              <a:gd name="connsiteY0" fmla="*/ 0 h 336351"/>
              <a:gd name="connsiteX1" fmla="*/ 206496 w 215522"/>
              <a:gd name="connsiteY1" fmla="*/ 153847 h 336351"/>
              <a:gd name="connsiteX2" fmla="*/ 215398 w 215522"/>
              <a:gd name="connsiteY2" fmla="*/ 222808 h 336351"/>
              <a:gd name="connsiteX3" fmla="*/ 175104 w 215522"/>
              <a:gd name="connsiteY3" fmla="*/ 336351 h 336351"/>
              <a:gd name="connsiteX0" fmla="*/ 0 w 215522"/>
              <a:gd name="connsiteY0" fmla="*/ 0 h 319206"/>
              <a:gd name="connsiteX1" fmla="*/ 206496 w 215522"/>
              <a:gd name="connsiteY1" fmla="*/ 153847 h 319206"/>
              <a:gd name="connsiteX2" fmla="*/ 215398 w 215522"/>
              <a:gd name="connsiteY2" fmla="*/ 222808 h 319206"/>
              <a:gd name="connsiteX3" fmla="*/ 182724 w 215522"/>
              <a:gd name="connsiteY3" fmla="*/ 319206 h 319206"/>
              <a:gd name="connsiteX0" fmla="*/ 0 w 215522"/>
              <a:gd name="connsiteY0" fmla="*/ 0 h 319206"/>
              <a:gd name="connsiteX1" fmla="*/ 206496 w 215522"/>
              <a:gd name="connsiteY1" fmla="*/ 153847 h 319206"/>
              <a:gd name="connsiteX2" fmla="*/ 215398 w 215522"/>
              <a:gd name="connsiteY2" fmla="*/ 222808 h 319206"/>
              <a:gd name="connsiteX3" fmla="*/ 182724 w 215522"/>
              <a:gd name="connsiteY3" fmla="*/ 319206 h 319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522" h="319206">
                <a:moveTo>
                  <a:pt x="0" y="0"/>
                </a:moveTo>
                <a:cubicBezTo>
                  <a:pt x="95272" y="0"/>
                  <a:pt x="179238" y="62558"/>
                  <a:pt x="206496" y="153847"/>
                </a:cubicBezTo>
                <a:cubicBezTo>
                  <a:pt x="213311" y="176669"/>
                  <a:pt x="216177" y="199933"/>
                  <a:pt x="215398" y="222808"/>
                </a:cubicBezTo>
                <a:cubicBezTo>
                  <a:pt x="211492" y="242876"/>
                  <a:pt x="209490" y="293423"/>
                  <a:pt x="182724" y="319206"/>
                </a:cubicBezTo>
              </a:path>
            </a:pathLst>
          </a:custGeom>
          <a:noFill/>
          <a:ln w="63500" cap="rnd">
            <a:solidFill>
              <a:schemeClr val="bg1"/>
            </a:solidFill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CO">
              <a:solidFill>
                <a:schemeClr val="bg1"/>
              </a:solidFill>
            </a:endParaRPr>
          </a:p>
        </p:txBody>
      </p:sp>
      <p:sp>
        <p:nvSpPr>
          <p:cNvPr id="62" name="Rectángulo: esquinas redondeadas 61">
            <a:extLst>
              <a:ext uri="{FF2B5EF4-FFF2-40B4-BE49-F238E27FC236}">
                <a16:creationId xmlns:a16="http://schemas.microsoft.com/office/drawing/2014/main" id="{B41FCDD1-D305-8B28-6400-E4417887AA5F}"/>
              </a:ext>
            </a:extLst>
          </p:cNvPr>
          <p:cNvSpPr/>
          <p:nvPr/>
        </p:nvSpPr>
        <p:spPr>
          <a:xfrm>
            <a:off x="6139219" y="858901"/>
            <a:ext cx="1785581" cy="622967"/>
          </a:xfrm>
          <a:prstGeom prst="roundRect">
            <a:avLst>
              <a:gd name="adj" fmla="val 7940"/>
            </a:avLst>
          </a:prstGeom>
          <a:solidFill>
            <a:srgbClr val="74B7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57DCAFF3-E797-09C0-5378-F785F470F061}"/>
              </a:ext>
            </a:extLst>
          </p:cNvPr>
          <p:cNvSpPr txBox="1"/>
          <p:nvPr/>
        </p:nvSpPr>
        <p:spPr>
          <a:xfrm>
            <a:off x="6954286" y="842572"/>
            <a:ext cx="7873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+mj-lt"/>
              </a:rPr>
              <a:t> 14 </a:t>
            </a:r>
            <a:endParaRPr lang="es-CO" sz="32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id="{0C98455B-0358-8ECE-558E-4DCB63F94A5F}"/>
              </a:ext>
            </a:extLst>
          </p:cNvPr>
          <p:cNvSpPr txBox="1"/>
          <p:nvPr/>
        </p:nvSpPr>
        <p:spPr>
          <a:xfrm>
            <a:off x="6166709" y="1233805"/>
            <a:ext cx="89490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CONVENIOS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66" name="CuadroTexto 65">
            <a:extLst>
              <a:ext uri="{FF2B5EF4-FFF2-40B4-BE49-F238E27FC236}">
                <a16:creationId xmlns:a16="http://schemas.microsoft.com/office/drawing/2014/main" id="{8543400D-FF74-587C-316E-4F37655081BD}"/>
              </a:ext>
            </a:extLst>
          </p:cNvPr>
          <p:cNvSpPr txBox="1"/>
          <p:nvPr/>
        </p:nvSpPr>
        <p:spPr>
          <a:xfrm>
            <a:off x="8185667" y="886567"/>
            <a:ext cx="6335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+mj-lt"/>
              </a:rPr>
              <a:t> 18 </a:t>
            </a:r>
            <a:endParaRPr lang="es-CO" sz="24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67" name="CuadroTexto 66">
            <a:extLst>
              <a:ext uri="{FF2B5EF4-FFF2-40B4-BE49-F238E27FC236}">
                <a16:creationId xmlns:a16="http://schemas.microsoft.com/office/drawing/2014/main" id="{761D6082-B70E-256F-E7F1-CC387E3C946B}"/>
              </a:ext>
            </a:extLst>
          </p:cNvPr>
          <p:cNvSpPr txBox="1"/>
          <p:nvPr/>
        </p:nvSpPr>
        <p:spPr>
          <a:xfrm>
            <a:off x="8070701" y="1228892"/>
            <a:ext cx="89490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000">
                <a:solidFill>
                  <a:schemeClr val="bg1"/>
                </a:solidFill>
                <a:latin typeface="Calibri" panose="020F0502020204030204" pitchFamily="34" charset="0"/>
              </a:rPr>
              <a:t>CUENTAS SIFI</a:t>
            </a:r>
            <a:endParaRPr lang="es-CO" sz="1000">
              <a:solidFill>
                <a:schemeClr val="bg1"/>
              </a:solidFill>
            </a:endParaRPr>
          </a:p>
        </p:txBody>
      </p:sp>
      <p:sp>
        <p:nvSpPr>
          <p:cNvPr id="68" name="CuadroTexto 67">
            <a:extLst>
              <a:ext uri="{FF2B5EF4-FFF2-40B4-BE49-F238E27FC236}">
                <a16:creationId xmlns:a16="http://schemas.microsoft.com/office/drawing/2014/main" id="{B7E3E621-8334-E0C8-B748-837BC1DD59DD}"/>
              </a:ext>
            </a:extLst>
          </p:cNvPr>
          <p:cNvSpPr txBox="1"/>
          <p:nvPr/>
        </p:nvSpPr>
        <p:spPr>
          <a:xfrm>
            <a:off x="6143477" y="926949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s-ES" sz="900" b="1">
                <a:solidFill>
                  <a:schemeClr val="bg1"/>
                </a:solidFill>
                <a:latin typeface="+mj-lt"/>
              </a:rPr>
              <a:t> 7 </a:t>
            </a:r>
            <a:r>
              <a:rPr lang="es-ES" sz="900">
                <a:solidFill>
                  <a:schemeClr val="bg1"/>
                </a:solidFill>
                <a:latin typeface="+mj-lt"/>
              </a:rPr>
              <a:t>Internacionales</a:t>
            </a:r>
          </a:p>
          <a:p>
            <a:pPr algn="l"/>
            <a:r>
              <a:rPr lang="es-ES" sz="900" b="1">
                <a:solidFill>
                  <a:schemeClr val="bg1"/>
                </a:solidFill>
                <a:latin typeface="+mj-lt"/>
              </a:rPr>
              <a:t> 8 </a:t>
            </a:r>
            <a:r>
              <a:rPr lang="es-ES" sz="900">
                <a:solidFill>
                  <a:schemeClr val="bg1"/>
                </a:solidFill>
                <a:latin typeface="+mj-lt"/>
              </a:rPr>
              <a:t>Nacionales</a:t>
            </a:r>
            <a:endParaRPr lang="es-CO" sz="90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70" name="Imagen 69" descr="Icono&#10;&#10;Descripción generada automáticamente">
            <a:extLst>
              <a:ext uri="{FF2B5EF4-FFF2-40B4-BE49-F238E27FC236}">
                <a16:creationId xmlns:a16="http://schemas.microsoft.com/office/drawing/2014/main" id="{32825634-FCD4-854F-F10C-BE2D663E6A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951" y="974725"/>
            <a:ext cx="265370" cy="265370"/>
          </a:xfrm>
          <a:prstGeom prst="rect">
            <a:avLst/>
          </a:prstGeom>
        </p:spPr>
      </p:pic>
      <p:sp>
        <p:nvSpPr>
          <p:cNvPr id="79" name="Forma libre: forma 78">
            <a:extLst>
              <a:ext uri="{FF2B5EF4-FFF2-40B4-BE49-F238E27FC236}">
                <a16:creationId xmlns:a16="http://schemas.microsoft.com/office/drawing/2014/main" id="{3A84F05A-7ECD-418B-FDA3-058CC01B0E1D}"/>
              </a:ext>
            </a:extLst>
          </p:cNvPr>
          <p:cNvSpPr/>
          <p:nvPr/>
        </p:nvSpPr>
        <p:spPr>
          <a:xfrm rot="6300000">
            <a:off x="5438660" y="971810"/>
            <a:ext cx="425343" cy="431012"/>
          </a:xfrm>
          <a:custGeom>
            <a:avLst/>
            <a:gdLst>
              <a:gd name="connsiteX0" fmla="*/ 284248 w 573862"/>
              <a:gd name="connsiteY0" fmla="*/ 0 h 579185"/>
              <a:gd name="connsiteX1" fmla="*/ 561733 w 573862"/>
              <a:gd name="connsiteY1" fmla="*/ 206736 h 579185"/>
              <a:gd name="connsiteX2" fmla="*/ 443032 w 573862"/>
              <a:gd name="connsiteY2" fmla="*/ 531772 h 579185"/>
              <a:gd name="connsiteX3" fmla="*/ 97622 w 573862"/>
              <a:gd name="connsiteY3" fmla="*/ 511029 h 579185"/>
              <a:gd name="connsiteX4" fmla="*/ 2295 w 573862"/>
              <a:gd name="connsiteY4" fmla="*/ 355665 h 579185"/>
              <a:gd name="connsiteX5" fmla="*/ 0 w 573862"/>
              <a:gd name="connsiteY5" fmla="*/ 323984 h 579185"/>
              <a:gd name="connsiteX6" fmla="*/ 130054 w 573862"/>
              <a:gd name="connsiteY6" fmla="*/ 299070 h 579185"/>
              <a:gd name="connsiteX7" fmla="*/ 96361 w 573862"/>
              <a:gd name="connsiteY7" fmla="*/ 123187 h 579185"/>
              <a:gd name="connsiteX0" fmla="*/ 130054 w 573862"/>
              <a:gd name="connsiteY0" fmla="*/ 299070 h 579185"/>
              <a:gd name="connsiteX1" fmla="*/ 96361 w 573862"/>
              <a:gd name="connsiteY1" fmla="*/ 123187 h 579185"/>
              <a:gd name="connsiteX2" fmla="*/ 284248 w 573862"/>
              <a:gd name="connsiteY2" fmla="*/ 0 h 579185"/>
              <a:gd name="connsiteX3" fmla="*/ 561733 w 573862"/>
              <a:gd name="connsiteY3" fmla="*/ 206736 h 579185"/>
              <a:gd name="connsiteX4" fmla="*/ 443032 w 573862"/>
              <a:gd name="connsiteY4" fmla="*/ 531772 h 579185"/>
              <a:gd name="connsiteX5" fmla="*/ 97622 w 573862"/>
              <a:gd name="connsiteY5" fmla="*/ 511029 h 579185"/>
              <a:gd name="connsiteX6" fmla="*/ 2295 w 573862"/>
              <a:gd name="connsiteY6" fmla="*/ 355665 h 579185"/>
              <a:gd name="connsiteX7" fmla="*/ 0 w 573862"/>
              <a:gd name="connsiteY7" fmla="*/ 323984 h 579185"/>
              <a:gd name="connsiteX8" fmla="*/ 221494 w 573862"/>
              <a:gd name="connsiteY8" fmla="*/ 390510 h 579185"/>
              <a:gd name="connsiteX0" fmla="*/ 130054 w 573862"/>
              <a:gd name="connsiteY0" fmla="*/ 299070 h 579185"/>
              <a:gd name="connsiteX1" fmla="*/ 96361 w 573862"/>
              <a:gd name="connsiteY1" fmla="*/ 123187 h 579185"/>
              <a:gd name="connsiteX2" fmla="*/ 284248 w 573862"/>
              <a:gd name="connsiteY2" fmla="*/ 0 h 579185"/>
              <a:gd name="connsiteX3" fmla="*/ 561733 w 573862"/>
              <a:gd name="connsiteY3" fmla="*/ 206736 h 579185"/>
              <a:gd name="connsiteX4" fmla="*/ 443032 w 573862"/>
              <a:gd name="connsiteY4" fmla="*/ 531772 h 579185"/>
              <a:gd name="connsiteX5" fmla="*/ 97622 w 573862"/>
              <a:gd name="connsiteY5" fmla="*/ 511029 h 579185"/>
              <a:gd name="connsiteX6" fmla="*/ 2295 w 573862"/>
              <a:gd name="connsiteY6" fmla="*/ 355665 h 579185"/>
              <a:gd name="connsiteX7" fmla="*/ 0 w 573862"/>
              <a:gd name="connsiteY7" fmla="*/ 323984 h 579185"/>
              <a:gd name="connsiteX0" fmla="*/ 127759 w 571567"/>
              <a:gd name="connsiteY0" fmla="*/ 299070 h 579185"/>
              <a:gd name="connsiteX1" fmla="*/ 94066 w 571567"/>
              <a:gd name="connsiteY1" fmla="*/ 123187 h 579185"/>
              <a:gd name="connsiteX2" fmla="*/ 281953 w 571567"/>
              <a:gd name="connsiteY2" fmla="*/ 0 h 579185"/>
              <a:gd name="connsiteX3" fmla="*/ 559438 w 571567"/>
              <a:gd name="connsiteY3" fmla="*/ 206736 h 579185"/>
              <a:gd name="connsiteX4" fmla="*/ 440737 w 571567"/>
              <a:gd name="connsiteY4" fmla="*/ 531772 h 579185"/>
              <a:gd name="connsiteX5" fmla="*/ 95327 w 571567"/>
              <a:gd name="connsiteY5" fmla="*/ 511029 h 579185"/>
              <a:gd name="connsiteX6" fmla="*/ 0 w 571567"/>
              <a:gd name="connsiteY6" fmla="*/ 355665 h 579185"/>
              <a:gd name="connsiteX0" fmla="*/ 94066 w 571567"/>
              <a:gd name="connsiteY0" fmla="*/ 123187 h 579185"/>
              <a:gd name="connsiteX1" fmla="*/ 281953 w 571567"/>
              <a:gd name="connsiteY1" fmla="*/ 0 h 579185"/>
              <a:gd name="connsiteX2" fmla="*/ 559438 w 571567"/>
              <a:gd name="connsiteY2" fmla="*/ 206736 h 579185"/>
              <a:gd name="connsiteX3" fmla="*/ 440737 w 571567"/>
              <a:gd name="connsiteY3" fmla="*/ 531772 h 579185"/>
              <a:gd name="connsiteX4" fmla="*/ 95327 w 571567"/>
              <a:gd name="connsiteY4" fmla="*/ 511029 h 579185"/>
              <a:gd name="connsiteX5" fmla="*/ 0 w 571567"/>
              <a:gd name="connsiteY5" fmla="*/ 355665 h 579185"/>
              <a:gd name="connsiteX0" fmla="*/ 281953 w 571567"/>
              <a:gd name="connsiteY0" fmla="*/ 0 h 579185"/>
              <a:gd name="connsiteX1" fmla="*/ 559438 w 571567"/>
              <a:gd name="connsiteY1" fmla="*/ 206736 h 579185"/>
              <a:gd name="connsiteX2" fmla="*/ 440737 w 571567"/>
              <a:gd name="connsiteY2" fmla="*/ 531772 h 579185"/>
              <a:gd name="connsiteX3" fmla="*/ 95327 w 571567"/>
              <a:gd name="connsiteY3" fmla="*/ 511029 h 579185"/>
              <a:gd name="connsiteX4" fmla="*/ 0 w 571567"/>
              <a:gd name="connsiteY4" fmla="*/ 355665 h 579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1567" h="579185">
                <a:moveTo>
                  <a:pt x="281953" y="0"/>
                </a:moveTo>
                <a:cubicBezTo>
                  <a:pt x="409977" y="0"/>
                  <a:pt x="522809" y="84064"/>
                  <a:pt x="559438" y="206736"/>
                </a:cubicBezTo>
                <a:cubicBezTo>
                  <a:pt x="596068" y="329409"/>
                  <a:pt x="547801" y="461576"/>
                  <a:pt x="440737" y="531772"/>
                </a:cubicBezTo>
                <a:cubicBezTo>
                  <a:pt x="333672" y="601968"/>
                  <a:pt x="193221" y="593533"/>
                  <a:pt x="95327" y="511029"/>
                </a:cubicBezTo>
                <a:cubicBezTo>
                  <a:pt x="46380" y="469777"/>
                  <a:pt x="13881" y="414902"/>
                  <a:pt x="0" y="355665"/>
                </a:cubicBezTo>
              </a:path>
            </a:pathLst>
          </a:custGeom>
          <a:noFill/>
          <a:ln w="63500" cap="rnd">
            <a:solidFill>
              <a:schemeClr val="bg1">
                <a:alpha val="22000"/>
              </a:schemeClr>
            </a:solidFill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CO">
              <a:solidFill>
                <a:schemeClr val="bg1"/>
              </a:solidFill>
            </a:endParaRPr>
          </a:p>
        </p:txBody>
      </p:sp>
      <p:sp>
        <p:nvSpPr>
          <p:cNvPr id="83" name="CuadroTexto 82">
            <a:extLst>
              <a:ext uri="{FF2B5EF4-FFF2-40B4-BE49-F238E27FC236}">
                <a16:creationId xmlns:a16="http://schemas.microsoft.com/office/drawing/2014/main" id="{BF5544CB-0382-E2B3-C394-ACA7909272F1}"/>
              </a:ext>
            </a:extLst>
          </p:cNvPr>
          <p:cNvSpPr txBox="1"/>
          <p:nvPr/>
        </p:nvSpPr>
        <p:spPr>
          <a:xfrm>
            <a:off x="3012149" y="886567"/>
            <a:ext cx="2347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+mj-lt"/>
              </a:rPr>
              <a:t>  $ 17.951.264.837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29DF8CF8-0D07-A305-F324-03DC92AA7077}"/>
              </a:ext>
            </a:extLst>
          </p:cNvPr>
          <p:cNvGrpSpPr/>
          <p:nvPr/>
        </p:nvGrpSpPr>
        <p:grpSpPr>
          <a:xfrm>
            <a:off x="195546" y="1660525"/>
            <a:ext cx="8783862" cy="2461348"/>
            <a:chOff x="195546" y="1660525"/>
            <a:chExt cx="8783862" cy="2461348"/>
          </a:xfrm>
        </p:grpSpPr>
        <p:grpSp>
          <p:nvGrpSpPr>
            <p:cNvPr id="11" name="Grupo 10">
              <a:extLst>
                <a:ext uri="{FF2B5EF4-FFF2-40B4-BE49-F238E27FC236}">
                  <a16:creationId xmlns:a16="http://schemas.microsoft.com/office/drawing/2014/main" id="{10A6421B-A6A4-09F7-C97E-DAB095B7DCD8}"/>
                </a:ext>
              </a:extLst>
            </p:cNvPr>
            <p:cNvGrpSpPr/>
            <p:nvPr/>
          </p:nvGrpSpPr>
          <p:grpSpPr>
            <a:xfrm>
              <a:off x="195546" y="1660525"/>
              <a:ext cx="8783862" cy="2461348"/>
              <a:chOff x="195546" y="1631481"/>
              <a:chExt cx="8783862" cy="2461348"/>
            </a:xfrm>
          </p:grpSpPr>
          <p:pic>
            <p:nvPicPr>
              <p:cNvPr id="10" name="Imagen 9">
                <a:extLst>
                  <a:ext uri="{FF2B5EF4-FFF2-40B4-BE49-F238E27FC236}">
                    <a16:creationId xmlns:a16="http://schemas.microsoft.com/office/drawing/2014/main" id="{74F2CBCC-9464-16FD-BFD8-C600AAF27C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95546" y="1631481"/>
                <a:ext cx="8783862" cy="2461348"/>
              </a:xfrm>
              <a:prstGeom prst="rect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</p:pic>
          <p:pic>
            <p:nvPicPr>
              <p:cNvPr id="85" name="Imagen 84">
                <a:extLst>
                  <a:ext uri="{FF2B5EF4-FFF2-40B4-BE49-F238E27FC236}">
                    <a16:creationId xmlns:a16="http://schemas.microsoft.com/office/drawing/2014/main" id="{282C0380-98B8-1D2B-CBBE-0A2E1308B1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66700" y="1944146"/>
                <a:ext cx="8675658" cy="313788"/>
              </a:xfrm>
              <a:prstGeom prst="rect">
                <a:avLst/>
              </a:prstGeom>
            </p:spPr>
          </p:pic>
        </p:grpSp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BA923CF8-90E4-A461-30E4-9E108B54DF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47870" r="495" b="1379"/>
            <a:stretch/>
          </p:blipFill>
          <p:spPr>
            <a:xfrm>
              <a:off x="4462643" y="1974977"/>
              <a:ext cx="4479715" cy="309461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1EF32642-6F72-1B73-8A1E-4F6429C56B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31753" t="-1163" r="52438" b="2542"/>
            <a:stretch/>
          </p:blipFill>
          <p:spPr>
            <a:xfrm>
              <a:off x="3091042" y="1969897"/>
              <a:ext cx="1371601" cy="309461"/>
            </a:xfrm>
            <a:prstGeom prst="rect">
              <a:avLst/>
            </a:prstGeom>
          </p:spPr>
        </p:pic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EEB8D894-2CC1-D507-1E63-E48316B6C6DF}"/>
              </a:ext>
            </a:extLst>
          </p:cNvPr>
          <p:cNvSpPr txBox="1"/>
          <p:nvPr/>
        </p:nvSpPr>
        <p:spPr>
          <a:xfrm>
            <a:off x="144674" y="4711963"/>
            <a:ext cx="472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400" b="1" i="0">
                <a:solidFill>
                  <a:schemeClr val="bg1"/>
                </a:solidFill>
                <a:latin typeface="Calibri" panose="020F0502020204030204" pitchFamily="34" charset="0"/>
              </a:rPr>
              <a:t>RESULTADOS Y LOGROS</a:t>
            </a:r>
          </a:p>
        </p:txBody>
      </p:sp>
    </p:spTree>
    <p:extLst>
      <p:ext uri="{BB962C8B-B14F-4D97-AF65-F5344CB8AC3E}">
        <p14:creationId xmlns:p14="http://schemas.microsoft.com/office/powerpoint/2010/main" val="361978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7BE2D-A99E-862B-225C-3E2281836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A7576C47-2C15-17D8-E83A-09B39F7BA527}"/>
              </a:ext>
            </a:extLst>
          </p:cNvPr>
          <p:cNvSpPr txBox="1"/>
          <p:nvPr/>
        </p:nvSpPr>
        <p:spPr>
          <a:xfrm>
            <a:off x="696411" y="298191"/>
            <a:ext cx="6614655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rtl="0"/>
            <a:r>
              <a:rPr lang="es-ES" sz="2000" b="1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APORTES RECIBIDOS AÑO 2023 – GRUPO FEI</a:t>
            </a:r>
          </a:p>
          <a:p>
            <a:pPr algn="ctr" defTabSz="685800" rtl="0"/>
            <a:r>
              <a:rPr lang="es-ES" sz="900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31/12/2023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307E976-AA87-8A6C-D603-1C74098856D0}"/>
              </a:ext>
            </a:extLst>
          </p:cNvPr>
          <p:cNvSpPr txBox="1"/>
          <p:nvPr/>
        </p:nvSpPr>
        <p:spPr>
          <a:xfrm>
            <a:off x="5334000" y="4749193"/>
            <a:ext cx="3810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400" i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APORTES RECIBIDOS AÑO 2023 </a:t>
            </a: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C8F611F0-F6C0-818C-088F-5B2C49219F28}"/>
              </a:ext>
            </a:extLst>
          </p:cNvPr>
          <p:cNvGrpSpPr/>
          <p:nvPr/>
        </p:nvGrpSpPr>
        <p:grpSpPr>
          <a:xfrm>
            <a:off x="178357" y="1050290"/>
            <a:ext cx="8782763" cy="3209245"/>
            <a:chOff x="178357" y="1050290"/>
            <a:chExt cx="8782763" cy="3209245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0D554A29-42FC-CDC2-616D-4DAE90815C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9310" y="1050925"/>
              <a:ext cx="8781810" cy="3208610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A8230301-D402-B93E-C8EF-F9A0B89C30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8357" y="1050290"/>
              <a:ext cx="8782763" cy="3173603"/>
            </a:xfrm>
            <a:prstGeom prst="rect">
              <a:avLst/>
            </a:prstGeom>
          </p:spPr>
        </p:pic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2DC88BC7-143A-CAD3-3159-22B6402E5C00}"/>
                </a:ext>
              </a:extLst>
            </p:cNvPr>
            <p:cNvSpPr/>
            <p:nvPr/>
          </p:nvSpPr>
          <p:spPr>
            <a:xfrm>
              <a:off x="5955792" y="1598799"/>
              <a:ext cx="2895600" cy="214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8" name="Rectángulo: esquinas redondeadas 7">
              <a:extLst>
                <a:ext uri="{FF2B5EF4-FFF2-40B4-BE49-F238E27FC236}">
                  <a16:creationId xmlns:a16="http://schemas.microsoft.com/office/drawing/2014/main" id="{950CA520-D78C-F0DD-DF22-66E0BE99A45C}"/>
                </a:ext>
              </a:extLst>
            </p:cNvPr>
            <p:cNvSpPr/>
            <p:nvPr/>
          </p:nvSpPr>
          <p:spPr>
            <a:xfrm>
              <a:off x="274320" y="1146049"/>
              <a:ext cx="8577072" cy="347472"/>
            </a:xfrm>
            <a:prstGeom prst="roundRect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7BA106B8-E531-EB58-48CE-DA86353062B3}"/>
                </a:ext>
              </a:extLst>
            </p:cNvPr>
            <p:cNvSpPr/>
            <p:nvPr/>
          </p:nvSpPr>
          <p:spPr>
            <a:xfrm>
              <a:off x="5937504" y="1598799"/>
              <a:ext cx="2907792" cy="252819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0CAD9FC3-B742-20C2-A41A-F6B00767F8C4}"/>
              </a:ext>
            </a:extLst>
          </p:cNvPr>
          <p:cNvSpPr txBox="1"/>
          <p:nvPr/>
        </p:nvSpPr>
        <p:spPr>
          <a:xfrm>
            <a:off x="144674" y="4711963"/>
            <a:ext cx="472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400" b="1" i="0">
                <a:solidFill>
                  <a:schemeClr val="bg1"/>
                </a:solidFill>
                <a:latin typeface="Calibri" panose="020F0502020204030204" pitchFamily="34" charset="0"/>
              </a:rPr>
              <a:t>RESULTADOS Y LOGROS</a:t>
            </a:r>
          </a:p>
        </p:txBody>
      </p:sp>
    </p:spTree>
    <p:extLst>
      <p:ext uri="{BB962C8B-B14F-4D97-AF65-F5344CB8AC3E}">
        <p14:creationId xmlns:p14="http://schemas.microsoft.com/office/powerpoint/2010/main" val="1465803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FED4A-B365-7714-F7D5-3B047D597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DB89C698-55FA-C992-E733-1A68F0115D17}"/>
              </a:ext>
            </a:extLst>
          </p:cNvPr>
          <p:cNvSpPr txBox="1"/>
          <p:nvPr/>
        </p:nvSpPr>
        <p:spPr>
          <a:xfrm>
            <a:off x="696411" y="298191"/>
            <a:ext cx="6614655" cy="53860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685800" rtl="0"/>
            <a:r>
              <a:rPr lang="es-ES" sz="2000" b="1" kern="1200" err="1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/>
                <a:ea typeface="Calibri"/>
                <a:cs typeface="Calibri"/>
              </a:rPr>
              <a:t>CDRs</a:t>
            </a:r>
            <a:r>
              <a:rPr lang="es-ES" sz="2000" b="1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/>
                <a:ea typeface="Calibri"/>
                <a:cs typeface="Calibri"/>
              </a:rPr>
              <a:t>, CONTRATOS Y PAGOS AÑO 2023 – GRUPO FEI</a:t>
            </a:r>
          </a:p>
          <a:p>
            <a:pPr algn="ctr" defTabSz="685800" rtl="0"/>
            <a:r>
              <a:rPr lang="es-ES" sz="900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/>
                <a:ea typeface="Calibri"/>
                <a:cs typeface="Calibri"/>
              </a:rPr>
              <a:t>31/12/2023</a:t>
            </a:r>
            <a:endParaRPr lang="es-ES" sz="900" kern="1200">
              <a:solidFill>
                <a:srgbClr val="127D96"/>
              </a:solidFill>
              <a:effectLst>
                <a:outerShdw dist="6350" dir="1200000" algn="tl" rotWithShape="0">
                  <a:srgbClr val="EEECE1">
                    <a:lumMod val="25000"/>
                    <a:alpha val="87000"/>
                  </a:srgbClr>
                </a:outerShdw>
              </a:effectLst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94770BC-B4E0-5472-0BE3-B7F348BA0946}"/>
              </a:ext>
            </a:extLst>
          </p:cNvPr>
          <p:cNvSpPr txBox="1"/>
          <p:nvPr/>
        </p:nvSpPr>
        <p:spPr>
          <a:xfrm>
            <a:off x="5334000" y="4749193"/>
            <a:ext cx="3810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400" i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CDRs</a:t>
            </a:r>
            <a:r>
              <a:rPr lang="es-ES" sz="1400" i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, CONTRATOS Y PAGOS AÑO 2023 </a:t>
            </a:r>
            <a:endParaRPr lang="es-CO" sz="1400" i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8996CC25-CC6C-5B02-F176-3871932A6269}"/>
              </a:ext>
            </a:extLst>
          </p:cNvPr>
          <p:cNvGrpSpPr/>
          <p:nvPr/>
        </p:nvGrpSpPr>
        <p:grpSpPr>
          <a:xfrm>
            <a:off x="76201" y="1351935"/>
            <a:ext cx="8966349" cy="3013859"/>
            <a:chOff x="76201" y="1351935"/>
            <a:chExt cx="8966349" cy="3013859"/>
          </a:xfrm>
        </p:grpSpPr>
        <p:grpSp>
          <p:nvGrpSpPr>
            <p:cNvPr id="22" name="Grupo 21">
              <a:extLst>
                <a:ext uri="{FF2B5EF4-FFF2-40B4-BE49-F238E27FC236}">
                  <a16:creationId xmlns:a16="http://schemas.microsoft.com/office/drawing/2014/main" id="{0BA270FE-AF5D-B791-9C66-47D212EBE255}"/>
                </a:ext>
              </a:extLst>
            </p:cNvPr>
            <p:cNvGrpSpPr/>
            <p:nvPr/>
          </p:nvGrpSpPr>
          <p:grpSpPr>
            <a:xfrm>
              <a:off x="76201" y="1351935"/>
              <a:ext cx="8966349" cy="3013859"/>
              <a:chOff x="76201" y="1351935"/>
              <a:chExt cx="8966349" cy="3013859"/>
            </a:xfrm>
          </p:grpSpPr>
          <p:grpSp>
            <p:nvGrpSpPr>
              <p:cNvPr id="20" name="Grupo 19">
                <a:extLst>
                  <a:ext uri="{FF2B5EF4-FFF2-40B4-BE49-F238E27FC236}">
                    <a16:creationId xmlns:a16="http://schemas.microsoft.com/office/drawing/2014/main" id="{8C20A861-7D03-92C5-FB61-85BE707F5913}"/>
                  </a:ext>
                </a:extLst>
              </p:cNvPr>
              <p:cNvGrpSpPr/>
              <p:nvPr/>
            </p:nvGrpSpPr>
            <p:grpSpPr>
              <a:xfrm>
                <a:off x="76201" y="1355725"/>
                <a:ext cx="4453128" cy="1567307"/>
                <a:chOff x="76201" y="1355725"/>
                <a:chExt cx="4453128" cy="1567307"/>
              </a:xfrm>
            </p:grpSpPr>
            <p:pic>
              <p:nvPicPr>
                <p:cNvPr id="7" name="Imagen 6">
                  <a:extLst>
                    <a:ext uri="{FF2B5EF4-FFF2-40B4-BE49-F238E27FC236}">
                      <a16:creationId xmlns:a16="http://schemas.microsoft.com/office/drawing/2014/main" id="{ADDFE9AC-96A3-6C55-CCEE-A96EE6D92D2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rcRect r="211" b="47600"/>
                <a:stretch/>
              </p:blipFill>
              <p:spPr>
                <a:xfrm>
                  <a:off x="76201" y="1355725"/>
                  <a:ext cx="4453128" cy="1567307"/>
                </a:xfrm>
                <a:prstGeom prst="rect">
                  <a:avLst/>
                </a:prstGeom>
              </p:spPr>
            </p:pic>
            <p:sp>
              <p:nvSpPr>
                <p:cNvPr id="16" name="Rectángulo 15">
                  <a:extLst>
                    <a:ext uri="{FF2B5EF4-FFF2-40B4-BE49-F238E27FC236}">
                      <a16:creationId xmlns:a16="http://schemas.microsoft.com/office/drawing/2014/main" id="{E5C98BFE-8C56-2C0C-FF6A-479502E7F4D6}"/>
                    </a:ext>
                  </a:extLst>
                </p:cNvPr>
                <p:cNvSpPr/>
                <p:nvPr/>
              </p:nvSpPr>
              <p:spPr>
                <a:xfrm>
                  <a:off x="182880" y="1462405"/>
                  <a:ext cx="4243665" cy="1372235"/>
                </a:xfrm>
                <a:prstGeom prst="rect">
                  <a:avLst/>
                </a:pr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O"/>
                </a:p>
              </p:txBody>
            </p:sp>
          </p:grp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57B20974-4E16-F453-CFC0-66152A20E1F5}"/>
                  </a:ext>
                </a:extLst>
              </p:cNvPr>
              <p:cNvGrpSpPr/>
              <p:nvPr/>
            </p:nvGrpSpPr>
            <p:grpSpPr>
              <a:xfrm>
                <a:off x="4426545" y="1355724"/>
                <a:ext cx="4616005" cy="1567307"/>
                <a:chOff x="4426545" y="1355724"/>
                <a:chExt cx="4616005" cy="1567307"/>
              </a:xfrm>
            </p:grpSpPr>
            <p:pic>
              <p:nvPicPr>
                <p:cNvPr id="12" name="Imagen 11">
                  <a:extLst>
                    <a:ext uri="{FF2B5EF4-FFF2-40B4-BE49-F238E27FC236}">
                      <a16:creationId xmlns:a16="http://schemas.microsoft.com/office/drawing/2014/main" id="{33320A66-47BB-73E9-4C61-59714F91443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rcRect t="49342"/>
                <a:stretch/>
              </p:blipFill>
              <p:spPr>
                <a:xfrm>
                  <a:off x="4426545" y="1355724"/>
                  <a:ext cx="4616005" cy="1567307"/>
                </a:xfrm>
                <a:prstGeom prst="rect">
                  <a:avLst/>
                </a:prstGeom>
              </p:spPr>
            </p:pic>
            <p:sp>
              <p:nvSpPr>
                <p:cNvPr id="17" name="Rectángulo 16">
                  <a:extLst>
                    <a:ext uri="{FF2B5EF4-FFF2-40B4-BE49-F238E27FC236}">
                      <a16:creationId xmlns:a16="http://schemas.microsoft.com/office/drawing/2014/main" id="{94F098D7-EDBE-EB2D-BB11-9F4F4C3C2EA4}"/>
                    </a:ext>
                  </a:extLst>
                </p:cNvPr>
                <p:cNvSpPr/>
                <p:nvPr/>
              </p:nvSpPr>
              <p:spPr>
                <a:xfrm>
                  <a:off x="4547616" y="1462405"/>
                  <a:ext cx="4376928" cy="1372235"/>
                </a:xfrm>
                <a:prstGeom prst="rect">
                  <a:avLst/>
                </a:pr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O"/>
                </a:p>
              </p:txBody>
            </p:sp>
          </p:grpSp>
          <p:grpSp>
            <p:nvGrpSpPr>
              <p:cNvPr id="19" name="Grupo 18">
                <a:extLst>
                  <a:ext uri="{FF2B5EF4-FFF2-40B4-BE49-F238E27FC236}">
                    <a16:creationId xmlns:a16="http://schemas.microsoft.com/office/drawing/2014/main" id="{CF89F931-023E-0AAE-A4E0-7823823C4737}"/>
                  </a:ext>
                </a:extLst>
              </p:cNvPr>
              <p:cNvGrpSpPr/>
              <p:nvPr/>
            </p:nvGrpSpPr>
            <p:grpSpPr>
              <a:xfrm>
                <a:off x="2261616" y="2846197"/>
                <a:ext cx="4443984" cy="1519597"/>
                <a:chOff x="2261616" y="2846197"/>
                <a:chExt cx="4443984" cy="1519597"/>
              </a:xfrm>
            </p:grpSpPr>
            <p:pic>
              <p:nvPicPr>
                <p:cNvPr id="15" name="Imagen 14">
                  <a:extLst>
                    <a:ext uri="{FF2B5EF4-FFF2-40B4-BE49-F238E27FC236}">
                      <a16:creationId xmlns:a16="http://schemas.microsoft.com/office/drawing/2014/main" id="{5108CB2D-36D8-810A-58D0-92730D24B9B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rcRect l="416" r="-1"/>
                <a:stretch/>
              </p:blipFill>
              <p:spPr>
                <a:xfrm>
                  <a:off x="2261616" y="2846197"/>
                  <a:ext cx="4443984" cy="1519597"/>
                </a:xfrm>
                <a:prstGeom prst="rect">
                  <a:avLst/>
                </a:prstGeom>
              </p:spPr>
            </p:pic>
            <p:sp>
              <p:nvSpPr>
                <p:cNvPr id="18" name="Rectángulo 17">
                  <a:extLst>
                    <a:ext uri="{FF2B5EF4-FFF2-40B4-BE49-F238E27FC236}">
                      <a16:creationId xmlns:a16="http://schemas.microsoft.com/office/drawing/2014/main" id="{526C6189-0400-F469-4810-9597B12C52DB}"/>
                    </a:ext>
                  </a:extLst>
                </p:cNvPr>
                <p:cNvSpPr/>
                <p:nvPr/>
              </p:nvSpPr>
              <p:spPr>
                <a:xfrm>
                  <a:off x="2357619" y="2938273"/>
                  <a:ext cx="4238253" cy="1328927"/>
                </a:xfrm>
                <a:prstGeom prst="rect">
                  <a:avLst/>
                </a:pr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O"/>
                </a:p>
              </p:txBody>
            </p:sp>
          </p:grpSp>
          <p:pic>
            <p:nvPicPr>
              <p:cNvPr id="5" name="Imagen 4">
                <a:extLst>
                  <a:ext uri="{FF2B5EF4-FFF2-40B4-BE49-F238E27FC236}">
                    <a16:creationId xmlns:a16="http://schemas.microsoft.com/office/drawing/2014/main" id="{F9E3D2F5-C5DF-209C-9144-E2857583A2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b="48318"/>
              <a:stretch/>
            </p:blipFill>
            <p:spPr>
              <a:xfrm>
                <a:off x="76201" y="1355723"/>
                <a:ext cx="4524375" cy="1567307"/>
              </a:xfrm>
              <a:prstGeom prst="rect">
                <a:avLst/>
              </a:prstGeom>
            </p:spPr>
          </p:pic>
          <p:pic>
            <p:nvPicPr>
              <p:cNvPr id="8" name="Imagen 7">
                <a:extLst>
                  <a:ext uri="{FF2B5EF4-FFF2-40B4-BE49-F238E27FC236}">
                    <a16:creationId xmlns:a16="http://schemas.microsoft.com/office/drawing/2014/main" id="{6842DB24-57AD-F120-EF29-16962C7D2C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t="49149"/>
              <a:stretch/>
            </p:blipFill>
            <p:spPr>
              <a:xfrm>
                <a:off x="4508935" y="1351935"/>
                <a:ext cx="4519241" cy="1586337"/>
              </a:xfrm>
              <a:prstGeom prst="rect">
                <a:avLst/>
              </a:prstGeom>
            </p:spPr>
          </p:pic>
          <p:pic>
            <p:nvPicPr>
              <p:cNvPr id="10" name="Imagen 9">
                <a:extLst>
                  <a:ext uri="{FF2B5EF4-FFF2-40B4-BE49-F238E27FC236}">
                    <a16:creationId xmlns:a16="http://schemas.microsoft.com/office/drawing/2014/main" id="{6BE222A0-FED9-9E7D-12CE-186BFEEF2A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t="803" b="803"/>
              <a:stretch/>
            </p:blipFill>
            <p:spPr>
              <a:xfrm>
                <a:off x="2261615" y="2846832"/>
                <a:ext cx="4450217" cy="1493520"/>
              </a:xfrm>
              <a:prstGeom prst="rect">
                <a:avLst/>
              </a:prstGeom>
            </p:spPr>
          </p:pic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2425C05D-550F-6CFC-EBF8-5A9A5520E932}"/>
                  </a:ext>
                </a:extLst>
              </p:cNvPr>
              <p:cNvSpPr/>
              <p:nvPr/>
            </p:nvSpPr>
            <p:spPr>
              <a:xfrm>
                <a:off x="182880" y="1447165"/>
                <a:ext cx="4307768" cy="1393572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A1714B32-28CF-8CC8-1299-FB11AADC0778}"/>
                  </a:ext>
                </a:extLst>
              </p:cNvPr>
              <p:cNvSpPr/>
              <p:nvPr/>
            </p:nvSpPr>
            <p:spPr>
              <a:xfrm>
                <a:off x="4600576" y="1447164"/>
                <a:ext cx="4307768" cy="1399033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2FB67AC1-B47F-AE9A-DD77-1005F571F758}"/>
                  </a:ext>
                </a:extLst>
              </p:cNvPr>
              <p:cNvSpPr/>
              <p:nvPr/>
            </p:nvSpPr>
            <p:spPr>
              <a:xfrm>
                <a:off x="2361256" y="2940261"/>
                <a:ext cx="4234616" cy="1308651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</p:grpSp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23560336-49E5-E2C3-D96B-0B44059A2D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70840" y="1444118"/>
              <a:ext cx="4338095" cy="1390586"/>
            </a:xfrm>
            <a:prstGeom prst="rect">
              <a:avLst/>
            </a:prstGeom>
          </p:spPr>
        </p:pic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57F94CD7-7769-67E7-3BFE-EBBAA3F96C49}"/>
              </a:ext>
            </a:extLst>
          </p:cNvPr>
          <p:cNvSpPr txBox="1"/>
          <p:nvPr/>
        </p:nvSpPr>
        <p:spPr>
          <a:xfrm>
            <a:off x="144674" y="4711963"/>
            <a:ext cx="472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400" b="1" i="0">
                <a:solidFill>
                  <a:schemeClr val="bg1"/>
                </a:solidFill>
                <a:latin typeface="Calibri" panose="020F0502020204030204" pitchFamily="34" charset="0"/>
              </a:rPr>
              <a:t>RESULTADOS Y LOGROS</a:t>
            </a:r>
          </a:p>
        </p:txBody>
      </p:sp>
    </p:spTree>
    <p:extLst>
      <p:ext uri="{BB962C8B-B14F-4D97-AF65-F5344CB8AC3E}">
        <p14:creationId xmlns:p14="http://schemas.microsoft.com/office/powerpoint/2010/main" val="3775587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C56C37-3827-D5E6-BA1F-323AF7FB9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7DABADE0-11CF-07FB-45D3-E98A1D550BDA}"/>
              </a:ext>
            </a:extLst>
          </p:cNvPr>
          <p:cNvSpPr txBox="1"/>
          <p:nvPr/>
        </p:nvSpPr>
        <p:spPr>
          <a:xfrm>
            <a:off x="5334000" y="4749193"/>
            <a:ext cx="3810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400" i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GESTIÓN DOCUMENTAL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90A4A63-2256-FF39-643F-A3C5488A9E24}"/>
              </a:ext>
            </a:extLst>
          </p:cNvPr>
          <p:cNvSpPr txBox="1"/>
          <p:nvPr/>
        </p:nvSpPr>
        <p:spPr>
          <a:xfrm>
            <a:off x="2460845" y="430743"/>
            <a:ext cx="3085786" cy="391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rtl="0"/>
            <a:r>
              <a:rPr lang="es-ES" sz="2000" b="1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GESTIÓN DOCUMENTAL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D307C87-3894-E74F-DB77-C050963920C7}"/>
              </a:ext>
            </a:extLst>
          </p:cNvPr>
          <p:cNvSpPr txBox="1"/>
          <p:nvPr/>
        </p:nvSpPr>
        <p:spPr>
          <a:xfrm>
            <a:off x="304800" y="974725"/>
            <a:ext cx="876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/>
              <a:t>Implementación de un sistema de gestión documental en línea para el Grupo FEI en SharePoint que permite al personal del grupo y a la Secretaría General tener acceso a la información.</a:t>
            </a:r>
            <a:endParaRPr lang="es-CO" sz="140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DCD6F55-3650-DE52-99A7-F424AB6F0DD2}"/>
              </a:ext>
            </a:extLst>
          </p:cNvPr>
          <p:cNvSpPr txBox="1"/>
          <p:nvPr/>
        </p:nvSpPr>
        <p:spPr>
          <a:xfrm>
            <a:off x="304800" y="1460897"/>
            <a:ext cx="8763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/>
              <a:t>Implementación de un sistema de gestión documental de los proyectos que van por el FEI en SharePoint organizado por dirección técnica permitiendo la consulta en línea para las áreas técnicas y reduciendo el envío de documentos por email.</a:t>
            </a:r>
            <a:endParaRPr lang="es-CO" sz="1400"/>
          </a:p>
        </p:txBody>
      </p:sp>
      <p:grpSp>
        <p:nvGrpSpPr>
          <p:cNvPr id="63" name="Grupo 62">
            <a:extLst>
              <a:ext uri="{FF2B5EF4-FFF2-40B4-BE49-F238E27FC236}">
                <a16:creationId xmlns:a16="http://schemas.microsoft.com/office/drawing/2014/main" id="{D6586035-D2C2-BD59-0175-7BB380C47958}"/>
              </a:ext>
            </a:extLst>
          </p:cNvPr>
          <p:cNvGrpSpPr/>
          <p:nvPr/>
        </p:nvGrpSpPr>
        <p:grpSpPr>
          <a:xfrm>
            <a:off x="304800" y="2677988"/>
            <a:ext cx="8511540" cy="1928947"/>
            <a:chOff x="304800" y="2395093"/>
            <a:chExt cx="8511540" cy="1928947"/>
          </a:xfrm>
        </p:grpSpPr>
        <p:sp>
          <p:nvSpPr>
            <p:cNvPr id="62" name="Rectángulo 61">
              <a:extLst>
                <a:ext uri="{FF2B5EF4-FFF2-40B4-BE49-F238E27FC236}">
                  <a16:creationId xmlns:a16="http://schemas.microsoft.com/office/drawing/2014/main" id="{19972E0C-B07B-7A6E-FF52-D3B33F0E1719}"/>
                </a:ext>
              </a:extLst>
            </p:cNvPr>
            <p:cNvSpPr/>
            <p:nvPr/>
          </p:nvSpPr>
          <p:spPr>
            <a:xfrm>
              <a:off x="304800" y="2395093"/>
              <a:ext cx="8511540" cy="1928947"/>
            </a:xfrm>
            <a:prstGeom prst="rect">
              <a:avLst/>
            </a:prstGeom>
            <a:solidFill>
              <a:srgbClr val="F3F2F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8F0372F2-3299-C0C3-1765-940305860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b="50381"/>
            <a:stretch/>
          </p:blipFill>
          <p:spPr>
            <a:xfrm>
              <a:off x="428408" y="3351964"/>
              <a:ext cx="8312727" cy="963803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87557209-30F0-04C6-02E3-89D43F7E9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83" t="53005" r="80833" b="2016"/>
            <a:stretch/>
          </p:blipFill>
          <p:spPr>
            <a:xfrm>
              <a:off x="3796101" y="3378071"/>
              <a:ext cx="1569720" cy="873688"/>
            </a:xfrm>
            <a:prstGeom prst="rect">
              <a:avLst/>
            </a:prstGeom>
          </p:spPr>
        </p:pic>
        <p:sp>
          <p:nvSpPr>
            <p:cNvPr id="15" name="Rectángulo 14">
              <a:extLst>
                <a:ext uri="{FF2B5EF4-FFF2-40B4-BE49-F238E27FC236}">
                  <a16:creationId xmlns:a16="http://schemas.microsoft.com/office/drawing/2014/main" id="{E114EF93-FF6E-5CA8-9D3B-041A2A373CDB}"/>
                </a:ext>
              </a:extLst>
            </p:cNvPr>
            <p:cNvSpPr/>
            <p:nvPr/>
          </p:nvSpPr>
          <p:spPr>
            <a:xfrm>
              <a:off x="2124075" y="3379306"/>
              <a:ext cx="1564005" cy="233608"/>
            </a:xfrm>
            <a:prstGeom prst="rect">
              <a:avLst/>
            </a:prstGeom>
            <a:solidFill>
              <a:srgbClr val="A3232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id="{2324773E-CF5E-6B43-2AAA-0FD89D2DA7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1991" t="2321" r="3683"/>
            <a:stretch/>
          </p:blipFill>
          <p:spPr>
            <a:xfrm>
              <a:off x="2205991" y="3456757"/>
              <a:ext cx="308610" cy="315862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25" name="Rectángulo 24">
              <a:extLst>
                <a:ext uri="{FF2B5EF4-FFF2-40B4-BE49-F238E27FC236}">
                  <a16:creationId xmlns:a16="http://schemas.microsoft.com/office/drawing/2014/main" id="{7407F6DD-5184-689C-902F-DC8F12882380}"/>
                </a:ext>
              </a:extLst>
            </p:cNvPr>
            <p:cNvSpPr/>
            <p:nvPr/>
          </p:nvSpPr>
          <p:spPr>
            <a:xfrm>
              <a:off x="457200" y="3378637"/>
              <a:ext cx="1564005" cy="233608"/>
            </a:xfrm>
            <a:prstGeom prst="rect">
              <a:avLst/>
            </a:prstGeom>
            <a:solidFill>
              <a:srgbClr val="8764B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521572DA-626F-16B9-B38D-196D230F2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3311"/>
            <a:stretch/>
          </p:blipFill>
          <p:spPr>
            <a:xfrm>
              <a:off x="541020" y="3465011"/>
              <a:ext cx="300990" cy="299767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26" name="Estrella: 5 puntas 25">
              <a:extLst>
                <a:ext uri="{FF2B5EF4-FFF2-40B4-BE49-F238E27FC236}">
                  <a16:creationId xmlns:a16="http://schemas.microsoft.com/office/drawing/2014/main" id="{39F3C84B-768A-4AC5-9EE8-0930E6E2D01B}"/>
                </a:ext>
              </a:extLst>
            </p:cNvPr>
            <p:cNvSpPr/>
            <p:nvPr/>
          </p:nvSpPr>
          <p:spPr>
            <a:xfrm>
              <a:off x="1798320" y="3420540"/>
              <a:ext cx="119504" cy="113787"/>
            </a:xfrm>
            <a:prstGeom prst="star5">
              <a:avLst>
                <a:gd name="adj" fmla="val 26009"/>
                <a:gd name="hf" fmla="val 105146"/>
                <a:gd name="vf" fmla="val 1105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30" name="Estrella: 5 puntas 29">
              <a:extLst>
                <a:ext uri="{FF2B5EF4-FFF2-40B4-BE49-F238E27FC236}">
                  <a16:creationId xmlns:a16="http://schemas.microsoft.com/office/drawing/2014/main" id="{07B9DAFF-C136-8C21-0D24-9E3CEE839B1A}"/>
                </a:ext>
              </a:extLst>
            </p:cNvPr>
            <p:cNvSpPr/>
            <p:nvPr/>
          </p:nvSpPr>
          <p:spPr>
            <a:xfrm>
              <a:off x="3467100" y="3420540"/>
              <a:ext cx="119504" cy="113787"/>
            </a:xfrm>
            <a:prstGeom prst="star5">
              <a:avLst>
                <a:gd name="adj" fmla="val 26009"/>
                <a:gd name="hf" fmla="val 105146"/>
                <a:gd name="vf" fmla="val 1105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41" name="Rectángulo 40">
              <a:extLst>
                <a:ext uri="{FF2B5EF4-FFF2-40B4-BE49-F238E27FC236}">
                  <a16:creationId xmlns:a16="http://schemas.microsoft.com/office/drawing/2014/main" id="{FEBD7CF0-9806-66DC-47FE-7BE9FA64360D}"/>
                </a:ext>
              </a:extLst>
            </p:cNvPr>
            <p:cNvSpPr/>
            <p:nvPr/>
          </p:nvSpPr>
          <p:spPr>
            <a:xfrm>
              <a:off x="3796101" y="3379306"/>
              <a:ext cx="1564005" cy="233608"/>
            </a:xfrm>
            <a:prstGeom prst="rect">
              <a:avLst/>
            </a:prstGeom>
            <a:solidFill>
              <a:srgbClr val="4E6BE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43" name="Estrella: 5 puntas 42">
              <a:extLst>
                <a:ext uri="{FF2B5EF4-FFF2-40B4-BE49-F238E27FC236}">
                  <a16:creationId xmlns:a16="http://schemas.microsoft.com/office/drawing/2014/main" id="{C72AFCAB-DAFB-E466-5374-CAC8018B6C1D}"/>
                </a:ext>
              </a:extLst>
            </p:cNvPr>
            <p:cNvSpPr/>
            <p:nvPr/>
          </p:nvSpPr>
          <p:spPr>
            <a:xfrm>
              <a:off x="5139126" y="3420540"/>
              <a:ext cx="119504" cy="113787"/>
            </a:xfrm>
            <a:prstGeom prst="star5">
              <a:avLst>
                <a:gd name="adj" fmla="val 26009"/>
                <a:gd name="hf" fmla="val 105146"/>
                <a:gd name="vf" fmla="val 1105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id="{FF8E2A00-C61F-7387-3D01-C295709906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84081" y="3452947"/>
              <a:ext cx="301204" cy="29931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52" name="Rectángulo 51">
              <a:extLst>
                <a:ext uri="{FF2B5EF4-FFF2-40B4-BE49-F238E27FC236}">
                  <a16:creationId xmlns:a16="http://schemas.microsoft.com/office/drawing/2014/main" id="{B05A9F61-D8B9-3D3C-3549-56F1BD02D347}"/>
                </a:ext>
              </a:extLst>
            </p:cNvPr>
            <p:cNvSpPr/>
            <p:nvPr/>
          </p:nvSpPr>
          <p:spPr>
            <a:xfrm>
              <a:off x="5465711" y="3379306"/>
              <a:ext cx="1564005" cy="233608"/>
            </a:xfrm>
            <a:prstGeom prst="rect">
              <a:avLst/>
            </a:prstGeom>
            <a:solidFill>
              <a:srgbClr val="4E6BE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59" name="Estrella: 5 puntas 58">
              <a:extLst>
                <a:ext uri="{FF2B5EF4-FFF2-40B4-BE49-F238E27FC236}">
                  <a16:creationId xmlns:a16="http://schemas.microsoft.com/office/drawing/2014/main" id="{41582651-6659-B1A0-DD36-DCF3075A1AD9}"/>
                </a:ext>
              </a:extLst>
            </p:cNvPr>
            <p:cNvSpPr/>
            <p:nvPr/>
          </p:nvSpPr>
          <p:spPr>
            <a:xfrm>
              <a:off x="6808736" y="3420540"/>
              <a:ext cx="119504" cy="113787"/>
            </a:xfrm>
            <a:prstGeom prst="star5">
              <a:avLst>
                <a:gd name="adj" fmla="val 26009"/>
                <a:gd name="hf" fmla="val 105146"/>
                <a:gd name="vf" fmla="val 1105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pic>
          <p:nvPicPr>
            <p:cNvPr id="47" name="Imagen 46">
              <a:extLst>
                <a:ext uri="{FF2B5EF4-FFF2-40B4-BE49-F238E27FC236}">
                  <a16:creationId xmlns:a16="http://schemas.microsoft.com/office/drawing/2014/main" id="{91E4C2A5-F77B-BD8C-5814-C53D3E49D94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554151" y="3465011"/>
              <a:ext cx="298009" cy="296123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pic>
          <p:nvPicPr>
            <p:cNvPr id="60" name="Imagen 59">
              <a:extLst>
                <a:ext uri="{FF2B5EF4-FFF2-40B4-BE49-F238E27FC236}">
                  <a16:creationId xmlns:a16="http://schemas.microsoft.com/office/drawing/2014/main" id="{B962DBCA-1DDE-00F7-9996-D7A53FBD8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40374" r="40498" b="51323"/>
            <a:stretch/>
          </p:blipFill>
          <p:spPr>
            <a:xfrm>
              <a:off x="3776979" y="2421761"/>
              <a:ext cx="1590041" cy="945515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E1DF3BA3-8149-0E04-38BD-F07632573B64}"/>
              </a:ext>
            </a:extLst>
          </p:cNvPr>
          <p:cNvSpPr txBox="1"/>
          <p:nvPr/>
        </p:nvSpPr>
        <p:spPr>
          <a:xfrm>
            <a:off x="304800" y="2137809"/>
            <a:ext cx="876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/>
              <a:t>Este sistema permite que se realice un respaldo de la información diariamente asegurando la documentación  </a:t>
            </a:r>
            <a:endParaRPr lang="es-CO" sz="140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3FD4FC5-2905-384B-9C9E-E21888E4148D}"/>
              </a:ext>
            </a:extLst>
          </p:cNvPr>
          <p:cNvSpPr txBox="1"/>
          <p:nvPr/>
        </p:nvSpPr>
        <p:spPr>
          <a:xfrm>
            <a:off x="144674" y="4711963"/>
            <a:ext cx="472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400" b="1" i="0">
                <a:solidFill>
                  <a:schemeClr val="bg1"/>
                </a:solidFill>
                <a:latin typeface="Calibri" panose="020F0502020204030204" pitchFamily="34" charset="0"/>
              </a:rPr>
              <a:t>RESULTADOS Y LOGROS</a:t>
            </a:r>
          </a:p>
        </p:txBody>
      </p:sp>
    </p:spTree>
    <p:extLst>
      <p:ext uri="{BB962C8B-B14F-4D97-AF65-F5344CB8AC3E}">
        <p14:creationId xmlns:p14="http://schemas.microsoft.com/office/powerpoint/2010/main" val="11723553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B714D2-2370-3DC4-6D81-18D333EAAE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D8F47AF6-0EE2-1C4A-7B98-CEAC2EBCD71D}"/>
              </a:ext>
            </a:extLst>
          </p:cNvPr>
          <p:cNvSpPr txBox="1"/>
          <p:nvPr/>
        </p:nvSpPr>
        <p:spPr>
          <a:xfrm>
            <a:off x="5334000" y="4749193"/>
            <a:ext cx="3810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400" i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REPORTES DE DESEMPEÑO EN LÍNEA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09213F5-4FE9-8DA3-E150-7B8B3F88CB28}"/>
              </a:ext>
            </a:extLst>
          </p:cNvPr>
          <p:cNvSpPr txBox="1"/>
          <p:nvPr/>
        </p:nvSpPr>
        <p:spPr>
          <a:xfrm>
            <a:off x="144674" y="4711963"/>
            <a:ext cx="472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400" b="1" i="0">
                <a:solidFill>
                  <a:schemeClr val="bg1"/>
                </a:solidFill>
                <a:latin typeface="Calibri" panose="020F0502020204030204" pitchFamily="34" charset="0"/>
              </a:rPr>
              <a:t>RESULTADOS Y LOGROS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D6BA53F-3987-452C-5ACD-488586738894}"/>
              </a:ext>
            </a:extLst>
          </p:cNvPr>
          <p:cNvSpPr txBox="1"/>
          <p:nvPr/>
        </p:nvSpPr>
        <p:spPr>
          <a:xfrm>
            <a:off x="696409" y="298191"/>
            <a:ext cx="661465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rtl="0"/>
            <a:r>
              <a:rPr lang="es-ES" sz="2000" b="1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REPORTES DE DESEMPEÑO EN LÍNEA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BDA159F-6D2C-E3D7-2E81-997738CB65B3}"/>
              </a:ext>
            </a:extLst>
          </p:cNvPr>
          <p:cNvSpPr txBox="1"/>
          <p:nvPr/>
        </p:nvSpPr>
        <p:spPr>
          <a:xfrm>
            <a:off x="304800" y="974725"/>
            <a:ext cx="876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/>
              <a:t>Implementación de reportes en línea en tiempo real de </a:t>
            </a:r>
            <a:r>
              <a:rPr lang="es-ES" sz="1600" err="1"/>
              <a:t>CDRs</a:t>
            </a:r>
            <a:r>
              <a:rPr lang="es-ES" sz="1600"/>
              <a:t> expedidos, contratos expedidos, pagos realizados, aportes recibidos para la toma de decisiones informadas.</a:t>
            </a:r>
            <a:endParaRPr lang="es-CO" sz="1600"/>
          </a:p>
        </p:txBody>
      </p:sp>
      <p:grpSp>
        <p:nvGrpSpPr>
          <p:cNvPr id="21" name="Grupo 20">
            <a:extLst>
              <a:ext uri="{FF2B5EF4-FFF2-40B4-BE49-F238E27FC236}">
                <a16:creationId xmlns:a16="http://schemas.microsoft.com/office/drawing/2014/main" id="{9C541B1D-312C-DABE-160D-6E5C4DC35AD4}"/>
              </a:ext>
            </a:extLst>
          </p:cNvPr>
          <p:cNvGrpSpPr/>
          <p:nvPr/>
        </p:nvGrpSpPr>
        <p:grpSpPr>
          <a:xfrm>
            <a:off x="811619" y="1584325"/>
            <a:ext cx="7625671" cy="2888282"/>
            <a:chOff x="1158240" y="1797857"/>
            <a:chExt cx="6932428" cy="2625711"/>
          </a:xfrm>
        </p:grpSpPr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9A222283-D984-9E10-F0A4-771DB8FFB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05200" y="1954470"/>
              <a:ext cx="4585467" cy="2469098"/>
            </a:xfrm>
            <a:prstGeom prst="rect">
              <a:avLst/>
            </a:prstGeom>
          </p:spPr>
        </p:pic>
        <p:pic>
          <p:nvPicPr>
            <p:cNvPr id="18" name="Imagen 17">
              <a:extLst>
                <a:ext uri="{FF2B5EF4-FFF2-40B4-BE49-F238E27FC236}">
                  <a16:creationId xmlns:a16="http://schemas.microsoft.com/office/drawing/2014/main" id="{2E92DA95-FC7A-0D37-998E-51D5BCD2C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58555" y="2183922"/>
              <a:ext cx="2383146" cy="2239645"/>
            </a:xfrm>
            <a:prstGeom prst="rect">
              <a:avLst/>
            </a:prstGeom>
          </p:spPr>
        </p:pic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E58FC73B-2230-3259-3B19-021804AF72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58240" y="1797857"/>
              <a:ext cx="6932428" cy="4189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832522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F57CD2-D5B3-18CF-AAB6-E900112C95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8E450AE-6ED5-A7A1-3DAD-E0254D9972FE}"/>
              </a:ext>
            </a:extLst>
          </p:cNvPr>
          <p:cNvSpPr txBox="1"/>
          <p:nvPr/>
        </p:nvSpPr>
        <p:spPr>
          <a:xfrm>
            <a:off x="5105400" y="4749193"/>
            <a:ext cx="4191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400" i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PLANTILLA Y MATRICES PARA AUDITORÍAS DE CDC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077873E-9EF2-516F-8D13-A7F202392148}"/>
              </a:ext>
            </a:extLst>
          </p:cNvPr>
          <p:cNvSpPr txBox="1"/>
          <p:nvPr/>
        </p:nvSpPr>
        <p:spPr>
          <a:xfrm>
            <a:off x="126467" y="298191"/>
            <a:ext cx="727612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rtl="0"/>
            <a:r>
              <a:rPr lang="es-ES" sz="2000" b="1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PLANTILLA Y MATRICES PARA AUDITORÍAS DE CDC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817F22D-B44F-A05E-3424-F8682F8EA878}"/>
              </a:ext>
            </a:extLst>
          </p:cNvPr>
          <p:cNvSpPr txBox="1"/>
          <p:nvPr/>
        </p:nvSpPr>
        <p:spPr>
          <a:xfrm>
            <a:off x="304800" y="974725"/>
            <a:ext cx="861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1600"/>
              <a:t>Implementación de plantillas y matrices administrativas y financieras que permiten presentar de manera más eficiente la información solicitada por el auditor:</a:t>
            </a:r>
          </a:p>
          <a:p>
            <a:r>
              <a:rPr lang="es-ES" sz="1600"/>
              <a:t>	</a:t>
            </a:r>
            <a:endParaRPr lang="es-CO" sz="160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FC6AF0C-ACF8-1144-BE2B-66E70FB5F5F6}"/>
              </a:ext>
            </a:extLst>
          </p:cNvPr>
          <p:cNvSpPr txBox="1"/>
          <p:nvPr/>
        </p:nvSpPr>
        <p:spPr>
          <a:xfrm>
            <a:off x="601874" y="1717811"/>
            <a:ext cx="85344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600"/>
              <a:t>Matriz para seguimiento de los documentos precontractuales y contractuales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600"/>
              <a:t>Matriz para elaboración del reporte de cronograma de gastos en dólares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600"/>
              <a:t>Matriz automatizada para la elaboración del reporte de impuestos trimestrales y anuales de impuestos en dólares.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s-ES" sz="1600"/>
              <a:t>Plantillas para la elaboración de las notas de contables.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3581FA2-07E0-C82E-A055-1ECA31F32A4C}"/>
              </a:ext>
            </a:extLst>
          </p:cNvPr>
          <p:cNvSpPr txBox="1"/>
          <p:nvPr/>
        </p:nvSpPr>
        <p:spPr>
          <a:xfrm>
            <a:off x="144674" y="4711963"/>
            <a:ext cx="472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400" b="1" i="0">
                <a:solidFill>
                  <a:schemeClr val="bg1"/>
                </a:solidFill>
                <a:latin typeface="Calibri" panose="020F0502020204030204" pitchFamily="34" charset="0"/>
              </a:rPr>
              <a:t>RESULTADOS Y LOGROS</a:t>
            </a:r>
          </a:p>
        </p:txBody>
      </p:sp>
    </p:spTree>
    <p:extLst>
      <p:ext uri="{BB962C8B-B14F-4D97-AF65-F5344CB8AC3E}">
        <p14:creationId xmlns:p14="http://schemas.microsoft.com/office/powerpoint/2010/main" val="3597648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EDE29A-164C-AFEA-E402-6819D99DC9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5BDE9C8-3615-A71F-1176-37CAF89D17F5}"/>
              </a:ext>
            </a:extLst>
          </p:cNvPr>
          <p:cNvSpPr/>
          <p:nvPr/>
        </p:nvSpPr>
        <p:spPr>
          <a:xfrm>
            <a:off x="2362200" y="2193925"/>
            <a:ext cx="4419600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660"/>
              </a:lnSpc>
            </a:pPr>
            <a:r>
              <a:rPr lang="es-ES" sz="2400" b="1">
                <a:solidFill>
                  <a:srgbClr val="84F5E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RETOS Y DESAFÍOS</a:t>
            </a:r>
            <a:endParaRPr lang="es-CO" sz="2400"/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D5A7005A-6B8B-E2CA-BA17-13C9E4079C3A}"/>
              </a:ext>
            </a:extLst>
          </p:cNvPr>
          <p:cNvGrpSpPr/>
          <p:nvPr/>
        </p:nvGrpSpPr>
        <p:grpSpPr>
          <a:xfrm>
            <a:off x="0" y="4403725"/>
            <a:ext cx="9144000" cy="340734"/>
            <a:chOff x="0" y="3751369"/>
            <a:chExt cx="9144000" cy="340734"/>
          </a:xfrm>
        </p:grpSpPr>
        <p:sp>
          <p:nvSpPr>
            <p:cNvPr id="4" name="CuadroTexto 3">
              <a:extLst>
                <a:ext uri="{FF2B5EF4-FFF2-40B4-BE49-F238E27FC236}">
                  <a16:creationId xmlns:a16="http://schemas.microsoft.com/office/drawing/2014/main" id="{F439F4F1-910F-EB05-AA13-13248DE490FF}"/>
                </a:ext>
              </a:extLst>
            </p:cNvPr>
            <p:cNvSpPr txBox="1"/>
            <p:nvPr/>
          </p:nvSpPr>
          <p:spPr>
            <a:xfrm>
              <a:off x="0" y="3751369"/>
              <a:ext cx="9144000" cy="34073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O" sz="1200" b="0" i="0">
                  <a:solidFill>
                    <a:srgbClr val="B8FFFE"/>
                  </a:solidFill>
                  <a:latin typeface="Calibri" panose="020F0502020204030204" pitchFamily="34" charset="0"/>
                </a:rPr>
                <a:t>Bogotá /  01</a:t>
              </a:r>
              <a:r>
                <a:rPr lang="es-CO" sz="1200">
                  <a:solidFill>
                    <a:srgbClr val="B8FFFE"/>
                  </a:solidFill>
                  <a:latin typeface="Calibri" panose="020F0502020204030204" pitchFamily="34" charset="0"/>
                </a:rPr>
                <a:t> de febrero de 2025</a:t>
              </a:r>
              <a:endParaRPr lang="es-CO" sz="1200" b="0" i="0">
                <a:solidFill>
                  <a:srgbClr val="B8FFFE"/>
                </a:solidFill>
                <a:latin typeface="Calibri" panose="020F0502020204030204" pitchFamily="34" charset="0"/>
              </a:endParaRPr>
            </a:p>
          </p:txBody>
        </p:sp>
        <p:cxnSp>
          <p:nvCxnSpPr>
            <p:cNvPr id="5" name="Conector recto 4">
              <a:extLst>
                <a:ext uri="{FF2B5EF4-FFF2-40B4-BE49-F238E27FC236}">
                  <a16:creationId xmlns:a16="http://schemas.microsoft.com/office/drawing/2014/main" id="{4DAEF850-D934-04C0-C176-432C35F89447}"/>
                </a:ext>
              </a:extLst>
            </p:cNvPr>
            <p:cNvCxnSpPr>
              <a:cxnSpLocks/>
            </p:cNvCxnSpPr>
            <p:nvPr/>
          </p:nvCxnSpPr>
          <p:spPr>
            <a:xfrm>
              <a:off x="2895600" y="3785167"/>
              <a:ext cx="3276600" cy="0"/>
            </a:xfrm>
            <a:prstGeom prst="line">
              <a:avLst/>
            </a:prstGeom>
            <a:ln>
              <a:solidFill>
                <a:srgbClr val="B8FF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830527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5526B7-AD71-53CE-C641-FDEB6E75D3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F6795C6-E67D-7029-20A0-FDE527257AAD}"/>
              </a:ext>
            </a:extLst>
          </p:cNvPr>
          <p:cNvSpPr txBox="1"/>
          <p:nvPr/>
        </p:nvSpPr>
        <p:spPr>
          <a:xfrm>
            <a:off x="5334000" y="4749193"/>
            <a:ext cx="3810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sz="1400" i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RETOS Y DESAFÍOS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223DD6F-93BB-C5D7-52E7-B9BBB14ECECD}"/>
              </a:ext>
            </a:extLst>
          </p:cNvPr>
          <p:cNvSpPr txBox="1"/>
          <p:nvPr/>
        </p:nvSpPr>
        <p:spPr>
          <a:xfrm>
            <a:off x="144674" y="4711963"/>
            <a:ext cx="47244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400" b="1" i="0">
                <a:solidFill>
                  <a:schemeClr val="bg1"/>
                </a:solidFill>
                <a:latin typeface="Calibri" panose="020F0502020204030204" pitchFamily="34" charset="0"/>
              </a:rPr>
              <a:t>RETOS Y DESAFÍOS</a:t>
            </a:r>
            <a:endParaRPr lang="es-CO" sz="1400" b="1" i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AA76A71E-6BB4-13B4-8812-9C54E8C2AB70}"/>
              </a:ext>
            </a:extLst>
          </p:cNvPr>
          <p:cNvSpPr txBox="1"/>
          <p:nvPr/>
        </p:nvSpPr>
        <p:spPr>
          <a:xfrm>
            <a:off x="1744788" y="306668"/>
            <a:ext cx="45179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rtl="0"/>
            <a:r>
              <a:rPr lang="es-ES" sz="2000" b="1" kern="1200">
                <a:solidFill>
                  <a:srgbClr val="127D96"/>
                </a:solidFill>
                <a:effectLst>
                  <a:outerShdw dist="6350" dir="1200000" algn="tl" rotWithShape="0">
                    <a:schemeClr val="bg2">
                      <a:lumMod val="25000"/>
                      <a:alpha val="87000"/>
                    </a:scheme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RETOS Y DESAFÍOS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4B471FF-8AB0-56BB-FBA6-319A1E12E1C5}"/>
              </a:ext>
            </a:extLst>
          </p:cNvPr>
          <p:cNvSpPr txBox="1"/>
          <p:nvPr/>
        </p:nvSpPr>
        <p:spPr>
          <a:xfrm>
            <a:off x="304800" y="1037641"/>
            <a:ext cx="861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1600"/>
              <a:t>Implementación de un sistema integrado de gestión financiera, contable y documental.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1600"/>
              <a:t>Revisar los procedimientos con la Fiduciaria para mejorar los tiempos de respuesta para procesos de pagos, reporte de desembolsos, monetizaciones, </a:t>
            </a:r>
            <a:r>
              <a:rPr lang="es-ES" sz="1600" err="1"/>
              <a:t>ARL’s</a:t>
            </a:r>
            <a:r>
              <a:rPr lang="es-ES" sz="1600"/>
              <a:t>, aprobaciones de pólizas, etc. 	</a:t>
            </a:r>
            <a:endParaRPr lang="es-CO" sz="1600"/>
          </a:p>
        </p:txBody>
      </p:sp>
    </p:spTree>
    <p:extLst>
      <p:ext uri="{BB962C8B-B14F-4D97-AF65-F5344CB8AC3E}">
        <p14:creationId xmlns:p14="http://schemas.microsoft.com/office/powerpoint/2010/main" val="29901955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96CA898-48A0-7F49-B5D9-AD466650F42D}"/>
              </a:ext>
            </a:extLst>
          </p:cNvPr>
          <p:cNvSpPr txBox="1"/>
          <p:nvPr/>
        </p:nvSpPr>
        <p:spPr>
          <a:xfrm>
            <a:off x="0" y="1965325"/>
            <a:ext cx="9144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rtl="0"/>
            <a:r>
              <a:rPr lang="es-CO" sz="4800" b="1" kern="1200">
                <a:solidFill>
                  <a:schemeClr val="bg1"/>
                </a:solidFill>
                <a:effectLst>
                  <a:outerShdw dist="6350" dir="2700000" algn="tl" rotWithShape="0">
                    <a:prstClr val="black"/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30285233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caf918e-3dae-4558-a0d4-03f8cfdac80f" xsi:nil="true"/>
    <lcf76f155ced4ddcb4097134ff3c332f xmlns="98bfda69-7e7f-46ad-8a14-218764846370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B83BCD71F27264B9F81891EB905BEB4" ma:contentTypeVersion="13" ma:contentTypeDescription="Crear nuevo documento." ma:contentTypeScope="" ma:versionID="ae88274f7029518fa42230087470a51d">
  <xsd:schema xmlns:xsd="http://www.w3.org/2001/XMLSchema" xmlns:xs="http://www.w3.org/2001/XMLSchema" xmlns:p="http://schemas.microsoft.com/office/2006/metadata/properties" xmlns:ns2="98bfda69-7e7f-46ad-8a14-218764846370" xmlns:ns3="0caf918e-3dae-4558-a0d4-03f8cfdac80f" targetNamespace="http://schemas.microsoft.com/office/2006/metadata/properties" ma:root="true" ma:fieldsID="d377814dae5f6a8c0f96648fe4193c8a" ns2:_="" ns3:_="">
    <xsd:import namespace="98bfda69-7e7f-46ad-8a14-218764846370"/>
    <xsd:import namespace="0caf918e-3dae-4558-a0d4-03f8cfdac80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bfda69-7e7f-46ad-8a14-218764846370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Etiquetas de imagen" ma:readOnly="false" ma:fieldId="{5cf76f15-5ced-4ddc-b409-7134ff3c332f}" ma:taxonomyMulti="true" ma:sspId="8f1391af-17dd-4f80-8631-644a09552ef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af918e-3dae-4558-a0d4-03f8cfdac80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8018404b-6776-4b11-8ce9-38d32d63ee12}" ma:internalName="TaxCatchAll" ma:showField="CatchAllData" ma:web="0caf918e-3dae-4558-a0d4-03f8cfdac8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D59B89-FC06-4173-9B42-ACEB1FA63B46}">
  <ds:schemaRefs>
    <ds:schemaRef ds:uri="0caf918e-3dae-4558-a0d4-03f8cfdac80f"/>
    <ds:schemaRef ds:uri="98bfda69-7e7f-46ad-8a14-21876484637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1389468-5306-4F80-B1E3-71CCF5FC82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A76E79-2C8B-456E-B627-80AF2AF8F809}">
  <ds:schemaRefs>
    <ds:schemaRef ds:uri="0caf918e-3dae-4558-a0d4-03f8cfdac80f"/>
    <ds:schemaRef ds:uri="98bfda69-7e7f-46ad-8a14-2187648463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Personalizado</PresentationFormat>
  <Slides>18</Slides>
  <Notes>0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Ana Matilde Rodriguez Becerra</dc:creator>
  <cp:revision>3</cp:revision>
  <cp:lastPrinted>2024-06-26T10:03:24Z</cp:lastPrinted>
  <dcterms:created xsi:type="dcterms:W3CDTF">2023-05-30T13:49:55Z</dcterms:created>
  <dcterms:modified xsi:type="dcterms:W3CDTF">2025-04-28T21:51:04Z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2023-05-30T00:00:00Z</vt:filetime>
  </property>
  <property fmtid="{D5CDD505-2E9C-101B-9397-08002B2CF9AE}" pid="3" name="Creator">
    <vt:lpwstr>Adobe InDesign 15.1 (Macintosh)</vt:lpwstr>
  </property>
  <property fmtid="{D5CDD505-2E9C-101B-9397-08002B2CF9AE}" pid="4" name="LastSaved">
    <vt:filetime>2023-05-30T00:00:00Z</vt:filetime>
  </property>
  <property fmtid="{D5CDD505-2E9C-101B-9397-08002B2CF9AE}" pid="5" name="Producer">
    <vt:lpwstr>Adobe PDF Library 15.0</vt:lpwstr>
  </property>
  <property fmtid="{D5CDD505-2E9C-101B-9397-08002B2CF9AE}" pid="6" name="ContentTypeId">
    <vt:lpwstr>0x010100FB83BCD71F27264B9F81891EB905BEB4</vt:lpwstr>
  </property>
  <property fmtid="{D5CDD505-2E9C-101B-9397-08002B2CF9AE}" pid="7" name="MediaServiceImageTags">
    <vt:lpwstr/>
  </property>
</Properties>
</file>