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0"/>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95" r:id="rId30"/>
    <p:sldId id="296" r:id="rId31"/>
    <p:sldId id="297" r:id="rId32"/>
    <p:sldId id="298" r:id="rId33"/>
    <p:sldId id="299" r:id="rId34"/>
    <p:sldId id="300" r:id="rId35"/>
    <p:sldId id="293" r:id="rId36"/>
    <p:sldId id="294" r:id="rId37"/>
    <p:sldId id="287" r:id="rId38"/>
    <p:sldId id="288" r:id="rId39"/>
    <p:sldId id="289" r:id="rId40"/>
    <p:sldId id="321" r:id="rId41"/>
    <p:sldId id="316" r:id="rId42"/>
    <p:sldId id="317" r:id="rId43"/>
    <p:sldId id="318" r:id="rId44"/>
    <p:sldId id="319" r:id="rId45"/>
    <p:sldId id="320" r:id="rId46"/>
    <p:sldId id="290" r:id="rId47"/>
    <p:sldId id="292" r:id="rId48"/>
    <p:sldId id="291" r:id="rId49"/>
    <p:sldId id="301" r:id="rId50"/>
    <p:sldId id="302" r:id="rId51"/>
    <p:sldId id="303" r:id="rId52"/>
    <p:sldId id="304" r:id="rId53"/>
    <p:sldId id="305" r:id="rId54"/>
    <p:sldId id="306" r:id="rId55"/>
    <p:sldId id="315" r:id="rId56"/>
    <p:sldId id="334" r:id="rId57"/>
    <p:sldId id="307" r:id="rId58"/>
    <p:sldId id="308" r:id="rId59"/>
    <p:sldId id="309" r:id="rId60"/>
    <p:sldId id="314" r:id="rId61"/>
    <p:sldId id="330" r:id="rId62"/>
    <p:sldId id="331" r:id="rId63"/>
    <p:sldId id="333" r:id="rId64"/>
    <p:sldId id="332" r:id="rId65"/>
    <p:sldId id="313" r:id="rId66"/>
    <p:sldId id="326" r:id="rId67"/>
    <p:sldId id="322" r:id="rId68"/>
    <p:sldId id="323" r:id="rId69"/>
    <p:sldId id="324" r:id="rId70"/>
    <p:sldId id="325" r:id="rId71"/>
    <p:sldId id="327" r:id="rId72"/>
    <p:sldId id="328" r:id="rId73"/>
    <p:sldId id="329" r:id="rId74"/>
    <p:sldId id="310" r:id="rId75"/>
    <p:sldId id="311" r:id="rId76"/>
    <p:sldId id="312" r:id="rId77"/>
    <p:sldId id="335" r:id="rId78"/>
    <p:sldId id="336" r:id="rId79"/>
  </p:sldIdLst>
  <p:sldSz cx="9144000" cy="6858000" type="screen4x3"/>
  <p:notesSz cx="6858000" cy="9144000"/>
  <p:embeddedFontLst>
    <p:embeddedFont>
      <p:font typeface="Play" panose="020B0604020202020204" charset="0"/>
      <p:regular r:id="rId81"/>
      <p:bold r:id="rId8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15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font" Target="fonts/font1.fntdata"/><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font" Target="fonts/font2.fntdata"/></Relationships>
</file>

<file path=ppt/diagrams/_rels/data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s>
</file>

<file path=ppt/diagrams/_rels/data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image" Target="../media/image9.jpg"/></Relationships>
</file>

<file path=ppt/diagrams/_rels/drawing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s>
</file>

<file path=ppt/diagrams/_rels/drawing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image" Target="../media/image9.jp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408A98-6A2B-46CA-BFAB-35571300B662}" type="doc">
      <dgm:prSet loTypeId="urn:microsoft.com/office/officeart/2005/8/layout/equation2" loCatId="relationship" qsTypeId="urn:microsoft.com/office/officeart/2005/8/quickstyle/simple1" qsCatId="simple" csTypeId="urn:microsoft.com/office/officeart/2005/8/colors/colorful5" csCatId="colorful" phldr="1"/>
      <dgm:spPr/>
    </dgm:pt>
    <dgm:pt modelId="{D9305024-6007-4F04-AD9A-1C9647E55058}">
      <dgm:prSet phldrT="[Texto]"/>
      <dgm:spPr/>
      <dgm:t>
        <a:bodyPr/>
        <a:lstStyle/>
        <a:p>
          <a:r>
            <a:rPr lang="es-CO" dirty="0"/>
            <a:t>Pérdida del Bien</a:t>
          </a:r>
        </a:p>
      </dgm:t>
    </dgm:pt>
    <dgm:pt modelId="{B81302EA-C12E-46D5-BD83-96E155A93195}" type="parTrans" cxnId="{39EFDB42-D739-41E7-AF89-88172BD71B0A}">
      <dgm:prSet/>
      <dgm:spPr/>
      <dgm:t>
        <a:bodyPr/>
        <a:lstStyle/>
        <a:p>
          <a:endParaRPr lang="es-CO"/>
        </a:p>
      </dgm:t>
    </dgm:pt>
    <dgm:pt modelId="{0C082583-D4A1-43B1-BAB8-4257BA54E187}" type="sibTrans" cxnId="{39EFDB42-D739-41E7-AF89-88172BD71B0A}">
      <dgm:prSet/>
      <dgm:spPr/>
      <dgm:t>
        <a:bodyPr/>
        <a:lstStyle/>
        <a:p>
          <a:endParaRPr lang="es-CO"/>
        </a:p>
      </dgm:t>
    </dgm:pt>
    <dgm:pt modelId="{6B758CDC-B669-47E5-BD96-E117EA358D39}">
      <dgm:prSet phldrT="[Texto]"/>
      <dgm:spPr/>
      <dgm:t>
        <a:bodyPr/>
        <a:lstStyle/>
        <a:p>
          <a:r>
            <a:rPr lang="es-CO"/>
            <a:t>Daño del Bien</a:t>
          </a:r>
        </a:p>
      </dgm:t>
    </dgm:pt>
    <dgm:pt modelId="{AE367F22-D694-42FD-A1DD-7DAA7A2BCD94}" type="parTrans" cxnId="{CCA6C947-8CB4-4FC8-8C91-6B233376634A}">
      <dgm:prSet/>
      <dgm:spPr/>
      <dgm:t>
        <a:bodyPr/>
        <a:lstStyle/>
        <a:p>
          <a:endParaRPr lang="es-CO"/>
        </a:p>
      </dgm:t>
    </dgm:pt>
    <dgm:pt modelId="{3DA08AD3-5CEA-4965-84B6-05124DD59D17}" type="sibTrans" cxnId="{CCA6C947-8CB4-4FC8-8C91-6B233376634A}">
      <dgm:prSet/>
      <dgm:spPr/>
      <dgm:t>
        <a:bodyPr/>
        <a:lstStyle/>
        <a:p>
          <a:endParaRPr lang="es-CO"/>
        </a:p>
      </dgm:t>
    </dgm:pt>
    <dgm:pt modelId="{7BEB241D-8C24-4E5D-8A99-80CE7F9E8EA1}">
      <dgm:prSet phldrT="[Texto]"/>
      <dgm:spPr/>
      <dgm:t>
        <a:bodyPr/>
        <a:lstStyle/>
        <a:p>
          <a:r>
            <a:rPr lang="es-CO"/>
            <a:t>1. Ministerio de Defensa Nacional</a:t>
          </a:r>
        </a:p>
        <a:p>
          <a:r>
            <a:rPr lang="es-CO"/>
            <a:t>2. Entidades Ascritas</a:t>
          </a:r>
        </a:p>
        <a:p>
          <a:r>
            <a:rPr lang="es-CO"/>
            <a:t>3. Entidades Vinculadas</a:t>
          </a:r>
        </a:p>
        <a:p>
          <a:r>
            <a:rPr lang="es-CO"/>
            <a:t>4. Fuerza Pública</a:t>
          </a:r>
        </a:p>
      </dgm:t>
    </dgm:pt>
    <dgm:pt modelId="{71C42324-6E31-4FB6-BAFB-E078D84D267C}" type="parTrans" cxnId="{555EE3AC-C64A-46A3-8A81-85D89D0747A8}">
      <dgm:prSet/>
      <dgm:spPr/>
      <dgm:t>
        <a:bodyPr/>
        <a:lstStyle/>
        <a:p>
          <a:endParaRPr lang="es-CO"/>
        </a:p>
      </dgm:t>
    </dgm:pt>
    <dgm:pt modelId="{F79F9546-6F58-477C-9ECE-9BE40D9BA691}" type="sibTrans" cxnId="{555EE3AC-C64A-46A3-8A81-85D89D0747A8}">
      <dgm:prSet/>
      <dgm:spPr/>
      <dgm:t>
        <a:bodyPr/>
        <a:lstStyle/>
        <a:p>
          <a:endParaRPr lang="es-CO"/>
        </a:p>
      </dgm:t>
    </dgm:pt>
    <dgm:pt modelId="{260DD6A7-5ABF-40EB-B224-2EC577C9A1F9}" type="pres">
      <dgm:prSet presAssocID="{22408A98-6A2B-46CA-BFAB-35571300B662}" presName="Name0" presStyleCnt="0">
        <dgm:presLayoutVars>
          <dgm:dir/>
          <dgm:resizeHandles val="exact"/>
        </dgm:presLayoutVars>
      </dgm:prSet>
      <dgm:spPr/>
    </dgm:pt>
    <dgm:pt modelId="{028F6309-152C-44C9-B0F0-29AAD02CB917}" type="pres">
      <dgm:prSet presAssocID="{22408A98-6A2B-46CA-BFAB-35571300B662}" presName="vNodes" presStyleCnt="0"/>
      <dgm:spPr/>
    </dgm:pt>
    <dgm:pt modelId="{0B8A00D8-F262-4EBC-A113-BF161D8DD7E9}" type="pres">
      <dgm:prSet presAssocID="{D9305024-6007-4F04-AD9A-1C9647E55058}" presName="node" presStyleLbl="node1" presStyleIdx="0" presStyleCnt="3">
        <dgm:presLayoutVars>
          <dgm:bulletEnabled val="1"/>
        </dgm:presLayoutVars>
      </dgm:prSet>
      <dgm:spPr/>
    </dgm:pt>
    <dgm:pt modelId="{36DA32A5-EF1F-413C-A09A-2A26B333EB19}" type="pres">
      <dgm:prSet presAssocID="{0C082583-D4A1-43B1-BAB8-4257BA54E187}" presName="spacerT" presStyleCnt="0"/>
      <dgm:spPr/>
    </dgm:pt>
    <dgm:pt modelId="{E3E0C80E-28B8-4B10-907A-4792BCB9E419}" type="pres">
      <dgm:prSet presAssocID="{0C082583-D4A1-43B1-BAB8-4257BA54E187}" presName="sibTrans" presStyleLbl="sibTrans2D1" presStyleIdx="0" presStyleCnt="2"/>
      <dgm:spPr/>
    </dgm:pt>
    <dgm:pt modelId="{D1CC3570-ABC9-4907-958C-C13C9A13186E}" type="pres">
      <dgm:prSet presAssocID="{0C082583-D4A1-43B1-BAB8-4257BA54E187}" presName="spacerB" presStyleCnt="0"/>
      <dgm:spPr/>
    </dgm:pt>
    <dgm:pt modelId="{AE6D5484-C13A-4293-91B7-28B517F27472}" type="pres">
      <dgm:prSet presAssocID="{6B758CDC-B669-47E5-BD96-E117EA358D39}" presName="node" presStyleLbl="node1" presStyleIdx="1" presStyleCnt="3">
        <dgm:presLayoutVars>
          <dgm:bulletEnabled val="1"/>
        </dgm:presLayoutVars>
      </dgm:prSet>
      <dgm:spPr/>
    </dgm:pt>
    <dgm:pt modelId="{F695808E-49E5-4EC2-AD64-5AC7E205E743}" type="pres">
      <dgm:prSet presAssocID="{22408A98-6A2B-46CA-BFAB-35571300B662}" presName="sibTransLast" presStyleLbl="sibTrans2D1" presStyleIdx="1" presStyleCnt="2" custScaleX="257458" custLinFactNeighborX="-35944" custLinFactNeighborY="-4389"/>
      <dgm:spPr/>
    </dgm:pt>
    <dgm:pt modelId="{0E8B3CB7-B32E-4005-ACDC-7E3EF4D42AB2}" type="pres">
      <dgm:prSet presAssocID="{22408A98-6A2B-46CA-BFAB-35571300B662}" presName="connectorText" presStyleLbl="sibTrans2D1" presStyleIdx="1" presStyleCnt="2"/>
      <dgm:spPr/>
    </dgm:pt>
    <dgm:pt modelId="{9C65676A-8582-4568-BA35-0BCCE624748F}" type="pres">
      <dgm:prSet presAssocID="{22408A98-6A2B-46CA-BFAB-35571300B662}" presName="lastNode" presStyleLbl="node1" presStyleIdx="2" presStyleCnt="3" custLinFactNeighborX="38536">
        <dgm:presLayoutVars>
          <dgm:bulletEnabled val="1"/>
        </dgm:presLayoutVars>
      </dgm:prSet>
      <dgm:spPr/>
    </dgm:pt>
  </dgm:ptLst>
  <dgm:cxnLst>
    <dgm:cxn modelId="{9DAEE01B-9305-403C-A399-29990E32AFE3}" type="presOf" srcId="{7BEB241D-8C24-4E5D-8A99-80CE7F9E8EA1}" destId="{9C65676A-8582-4568-BA35-0BCCE624748F}" srcOrd="0" destOrd="0" presId="urn:microsoft.com/office/officeart/2005/8/layout/equation2"/>
    <dgm:cxn modelId="{39EFDB42-D739-41E7-AF89-88172BD71B0A}" srcId="{22408A98-6A2B-46CA-BFAB-35571300B662}" destId="{D9305024-6007-4F04-AD9A-1C9647E55058}" srcOrd="0" destOrd="0" parTransId="{B81302EA-C12E-46D5-BD83-96E155A93195}" sibTransId="{0C082583-D4A1-43B1-BAB8-4257BA54E187}"/>
    <dgm:cxn modelId="{54372466-EA83-4841-922D-C5FCB3A28DD4}" type="presOf" srcId="{0C082583-D4A1-43B1-BAB8-4257BA54E187}" destId="{E3E0C80E-28B8-4B10-907A-4792BCB9E419}" srcOrd="0" destOrd="0" presId="urn:microsoft.com/office/officeart/2005/8/layout/equation2"/>
    <dgm:cxn modelId="{CCA6C947-8CB4-4FC8-8C91-6B233376634A}" srcId="{22408A98-6A2B-46CA-BFAB-35571300B662}" destId="{6B758CDC-B669-47E5-BD96-E117EA358D39}" srcOrd="1" destOrd="0" parTransId="{AE367F22-D694-42FD-A1DD-7DAA7A2BCD94}" sibTransId="{3DA08AD3-5CEA-4965-84B6-05124DD59D17}"/>
    <dgm:cxn modelId="{C16B2A71-F255-42EF-9F3B-5C32C1E494EC}" type="presOf" srcId="{22408A98-6A2B-46CA-BFAB-35571300B662}" destId="{260DD6A7-5ABF-40EB-B224-2EC577C9A1F9}" srcOrd="0" destOrd="0" presId="urn:microsoft.com/office/officeart/2005/8/layout/equation2"/>
    <dgm:cxn modelId="{02471676-3683-4E26-9986-7F99DB066CC0}" type="presOf" srcId="{3DA08AD3-5CEA-4965-84B6-05124DD59D17}" destId="{F695808E-49E5-4EC2-AD64-5AC7E205E743}" srcOrd="0" destOrd="0" presId="urn:microsoft.com/office/officeart/2005/8/layout/equation2"/>
    <dgm:cxn modelId="{42867193-695D-447A-82CA-C8F199BAF05D}" type="presOf" srcId="{D9305024-6007-4F04-AD9A-1C9647E55058}" destId="{0B8A00D8-F262-4EBC-A113-BF161D8DD7E9}" srcOrd="0" destOrd="0" presId="urn:microsoft.com/office/officeart/2005/8/layout/equation2"/>
    <dgm:cxn modelId="{1ECF669D-11DD-404B-9430-D43D86575A94}" type="presOf" srcId="{6B758CDC-B669-47E5-BD96-E117EA358D39}" destId="{AE6D5484-C13A-4293-91B7-28B517F27472}" srcOrd="0" destOrd="0" presId="urn:microsoft.com/office/officeart/2005/8/layout/equation2"/>
    <dgm:cxn modelId="{555EE3AC-C64A-46A3-8A81-85D89D0747A8}" srcId="{22408A98-6A2B-46CA-BFAB-35571300B662}" destId="{7BEB241D-8C24-4E5D-8A99-80CE7F9E8EA1}" srcOrd="2" destOrd="0" parTransId="{71C42324-6E31-4FB6-BAFB-E078D84D267C}" sibTransId="{F79F9546-6F58-477C-9ECE-9BE40D9BA691}"/>
    <dgm:cxn modelId="{5F755ABF-E122-48A9-956E-CBC0A51F27B0}" type="presOf" srcId="{3DA08AD3-5CEA-4965-84B6-05124DD59D17}" destId="{0E8B3CB7-B32E-4005-ACDC-7E3EF4D42AB2}" srcOrd="1" destOrd="0" presId="urn:microsoft.com/office/officeart/2005/8/layout/equation2"/>
    <dgm:cxn modelId="{7BA4BDFA-B9C4-4983-B465-903285159341}" type="presParOf" srcId="{260DD6A7-5ABF-40EB-B224-2EC577C9A1F9}" destId="{028F6309-152C-44C9-B0F0-29AAD02CB917}" srcOrd="0" destOrd="0" presId="urn:microsoft.com/office/officeart/2005/8/layout/equation2"/>
    <dgm:cxn modelId="{7C12C070-74FD-442F-8F03-D78DA0AED106}" type="presParOf" srcId="{028F6309-152C-44C9-B0F0-29AAD02CB917}" destId="{0B8A00D8-F262-4EBC-A113-BF161D8DD7E9}" srcOrd="0" destOrd="0" presId="urn:microsoft.com/office/officeart/2005/8/layout/equation2"/>
    <dgm:cxn modelId="{966359CB-E3E5-4529-8403-6C6CE4EB4E49}" type="presParOf" srcId="{028F6309-152C-44C9-B0F0-29AAD02CB917}" destId="{36DA32A5-EF1F-413C-A09A-2A26B333EB19}" srcOrd="1" destOrd="0" presId="urn:microsoft.com/office/officeart/2005/8/layout/equation2"/>
    <dgm:cxn modelId="{3B45D2ED-C92B-42CD-B971-98431237F2AC}" type="presParOf" srcId="{028F6309-152C-44C9-B0F0-29AAD02CB917}" destId="{E3E0C80E-28B8-4B10-907A-4792BCB9E419}" srcOrd="2" destOrd="0" presId="urn:microsoft.com/office/officeart/2005/8/layout/equation2"/>
    <dgm:cxn modelId="{5493991A-90BA-4ADD-B8FF-B9B7BF1134C5}" type="presParOf" srcId="{028F6309-152C-44C9-B0F0-29AAD02CB917}" destId="{D1CC3570-ABC9-4907-958C-C13C9A13186E}" srcOrd="3" destOrd="0" presId="urn:microsoft.com/office/officeart/2005/8/layout/equation2"/>
    <dgm:cxn modelId="{CC17599A-1557-40CC-AB3A-D05915D406B1}" type="presParOf" srcId="{028F6309-152C-44C9-B0F0-29AAD02CB917}" destId="{AE6D5484-C13A-4293-91B7-28B517F27472}" srcOrd="4" destOrd="0" presId="urn:microsoft.com/office/officeart/2005/8/layout/equation2"/>
    <dgm:cxn modelId="{7299FA20-59F7-456C-AA08-5826D97230DF}" type="presParOf" srcId="{260DD6A7-5ABF-40EB-B224-2EC577C9A1F9}" destId="{F695808E-49E5-4EC2-AD64-5AC7E205E743}" srcOrd="1" destOrd="0" presId="urn:microsoft.com/office/officeart/2005/8/layout/equation2"/>
    <dgm:cxn modelId="{122F8043-8C6C-4DA7-A2B1-3CFF86ADB68F}" type="presParOf" srcId="{F695808E-49E5-4EC2-AD64-5AC7E205E743}" destId="{0E8B3CB7-B32E-4005-ACDC-7E3EF4D42AB2}" srcOrd="0" destOrd="0" presId="urn:microsoft.com/office/officeart/2005/8/layout/equation2"/>
    <dgm:cxn modelId="{67AE5126-F1C0-45D9-9646-424A82D565CE}" type="presParOf" srcId="{260DD6A7-5ABF-40EB-B224-2EC577C9A1F9}" destId="{9C65676A-8582-4568-BA35-0BCCE624748F}"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26A4D8-6950-4BF9-941F-13095115D398}" type="doc">
      <dgm:prSet loTypeId="urn:microsoft.com/office/officeart/2005/8/layout/radial5" loCatId="cycle" qsTypeId="urn:microsoft.com/office/officeart/2005/8/quickstyle/simple1" qsCatId="simple" csTypeId="urn:microsoft.com/office/officeart/2005/8/colors/colorful5" csCatId="colorful" phldr="1"/>
      <dgm:spPr/>
      <dgm:t>
        <a:bodyPr/>
        <a:lstStyle/>
        <a:p>
          <a:endParaRPr lang="es-CO"/>
        </a:p>
      </dgm:t>
    </dgm:pt>
    <dgm:pt modelId="{F042AACC-6B91-4293-8428-CF5284547561}">
      <dgm:prSet phldrT="[Texto]"/>
      <dgm:spPr/>
      <dgm:t>
        <a:bodyPr/>
        <a:lstStyle/>
        <a:p>
          <a:r>
            <a:rPr lang="es-MX" dirty="0">
              <a:solidFill>
                <a:schemeClr val="tx1"/>
              </a:solidFill>
            </a:rPr>
            <a:t>DESTINATARIOS</a:t>
          </a:r>
        </a:p>
        <a:p>
          <a:r>
            <a:rPr lang="es-CO" dirty="0">
              <a:solidFill>
                <a:schemeClr val="tx1"/>
              </a:solidFill>
            </a:rPr>
            <a:t>Art. 12</a:t>
          </a:r>
        </a:p>
      </dgm:t>
    </dgm:pt>
    <dgm:pt modelId="{D0563A5D-BE7F-4FA6-A81E-319EDB180184}" type="parTrans" cxnId="{2CAE15E5-9774-4B85-A7A5-DC5F5258AC78}">
      <dgm:prSet/>
      <dgm:spPr/>
      <dgm:t>
        <a:bodyPr/>
        <a:lstStyle/>
        <a:p>
          <a:endParaRPr lang="es-CO"/>
        </a:p>
      </dgm:t>
    </dgm:pt>
    <dgm:pt modelId="{04B38EDC-8573-4F01-8E9D-5939F92E68BF}" type="sibTrans" cxnId="{2CAE15E5-9774-4B85-A7A5-DC5F5258AC78}">
      <dgm:prSet/>
      <dgm:spPr/>
      <dgm:t>
        <a:bodyPr/>
        <a:lstStyle/>
        <a:p>
          <a:endParaRPr lang="es-CO"/>
        </a:p>
      </dgm:t>
    </dgm:pt>
    <dgm:pt modelId="{01374C20-1980-4FC8-BDFD-968ED4898CFB}">
      <dgm:prSet phldrT="[Texto]" custT="1"/>
      <dgm:spPr/>
      <dgm:t>
        <a:bodyPr/>
        <a:lstStyle/>
        <a:p>
          <a:r>
            <a:rPr lang="es-CO" sz="900" b="1" dirty="0">
              <a:solidFill>
                <a:schemeClr val="tx1"/>
              </a:solidFill>
            </a:rPr>
            <a:t>Las personas naturales que presten sus servicios en el Ministerio de Defensa Nacional, sus entidades adscritas o vinculadas o la Fuerza Pública</a:t>
          </a:r>
        </a:p>
      </dgm:t>
    </dgm:pt>
    <dgm:pt modelId="{568231D2-4BC5-4F11-86D5-D9B582673B0E}" type="parTrans" cxnId="{E7D15C8C-5005-4E42-B4E1-FA8011F02D92}">
      <dgm:prSet/>
      <dgm:spPr/>
      <dgm:t>
        <a:bodyPr/>
        <a:lstStyle/>
        <a:p>
          <a:endParaRPr lang="es-CO"/>
        </a:p>
      </dgm:t>
    </dgm:pt>
    <dgm:pt modelId="{B228791A-1DC7-4BD0-A1E1-FB6B879754A7}" type="sibTrans" cxnId="{E7D15C8C-5005-4E42-B4E1-FA8011F02D92}">
      <dgm:prSet/>
      <dgm:spPr/>
      <dgm:t>
        <a:bodyPr/>
        <a:lstStyle/>
        <a:p>
          <a:endParaRPr lang="es-CO"/>
        </a:p>
      </dgm:t>
    </dgm:pt>
    <dgm:pt modelId="{4F814A53-63C9-4171-B440-FD53665F986B}">
      <dgm:prSet phldrT="[Texto]" custT="1"/>
      <dgm:spPr/>
      <dgm:t>
        <a:bodyPr/>
        <a:lstStyle/>
        <a:p>
          <a:pPr>
            <a:buFont typeface="+mj-lt"/>
            <a:buAutoNum type="arabicPeriod"/>
          </a:pPr>
          <a:r>
            <a:rPr lang="es-CO" sz="1100" dirty="0">
              <a:solidFill>
                <a:schemeClr val="tx1"/>
              </a:solidFill>
            </a:rPr>
            <a:t>Los alumnos de las escuelas de formación </a:t>
          </a:r>
        </a:p>
      </dgm:t>
    </dgm:pt>
    <dgm:pt modelId="{2C9560FB-354E-4481-9C8E-3F63DA82F229}" type="parTrans" cxnId="{84F3A0D7-7EF3-4974-971B-0F21C76C761C}">
      <dgm:prSet/>
      <dgm:spPr/>
      <dgm:t>
        <a:bodyPr/>
        <a:lstStyle/>
        <a:p>
          <a:endParaRPr lang="es-CO"/>
        </a:p>
      </dgm:t>
    </dgm:pt>
    <dgm:pt modelId="{2C7B560D-18CC-4860-A60A-0D04D87926C4}" type="sibTrans" cxnId="{84F3A0D7-7EF3-4974-971B-0F21C76C761C}">
      <dgm:prSet/>
      <dgm:spPr/>
      <dgm:t>
        <a:bodyPr/>
        <a:lstStyle/>
        <a:p>
          <a:endParaRPr lang="es-CO"/>
        </a:p>
      </dgm:t>
    </dgm:pt>
    <dgm:pt modelId="{2048ED95-E176-42E0-AACA-C0D8511081AB}">
      <dgm:prSet phldrT="[Texto]"/>
      <dgm:spPr/>
      <dgm:t>
        <a:bodyPr/>
        <a:lstStyle/>
        <a:p>
          <a:r>
            <a:rPr lang="es-CO" dirty="0">
              <a:solidFill>
                <a:schemeClr val="tx1"/>
              </a:solidFill>
            </a:rPr>
            <a:t>Quienes presten servicio militar obligatorio en la Fuerza Pública, aunque con posterioridad se hayan retirado</a:t>
          </a:r>
        </a:p>
      </dgm:t>
    </dgm:pt>
    <dgm:pt modelId="{A09DD2C0-105B-4840-A4AD-AF3984E79450}" type="parTrans" cxnId="{28A9C589-EE6E-4D34-949E-0442E4EE49B7}">
      <dgm:prSet/>
      <dgm:spPr/>
      <dgm:t>
        <a:bodyPr/>
        <a:lstStyle/>
        <a:p>
          <a:endParaRPr lang="es-CO"/>
        </a:p>
      </dgm:t>
    </dgm:pt>
    <dgm:pt modelId="{232B0AE6-5A66-4935-A2CD-D60A5DB58E88}" type="sibTrans" cxnId="{28A9C589-EE6E-4D34-949E-0442E4EE49B7}">
      <dgm:prSet/>
      <dgm:spPr/>
      <dgm:t>
        <a:bodyPr/>
        <a:lstStyle/>
        <a:p>
          <a:endParaRPr lang="es-CO"/>
        </a:p>
      </dgm:t>
    </dgm:pt>
    <dgm:pt modelId="{197A1DBF-75AD-4082-9843-18439DCB309D}">
      <dgm:prSet phldrT="[Texto]" custT="1"/>
      <dgm:spPr/>
      <dgm:t>
        <a:bodyPr/>
        <a:lstStyle/>
        <a:p>
          <a:r>
            <a:rPr lang="es-CO" sz="1050" dirty="0">
              <a:solidFill>
                <a:schemeClr val="tx1"/>
              </a:solidFill>
            </a:rPr>
            <a:t>Las personas naturales contratadas como trabajador oficial, por prestación de servicios u otra modalidad</a:t>
          </a:r>
        </a:p>
      </dgm:t>
    </dgm:pt>
    <dgm:pt modelId="{DEBC3179-8D65-4559-BC70-203DD6E3A819}" type="parTrans" cxnId="{20D57C90-7B43-4E88-960A-6AF226280D71}">
      <dgm:prSet/>
      <dgm:spPr/>
      <dgm:t>
        <a:bodyPr/>
        <a:lstStyle/>
        <a:p>
          <a:endParaRPr lang="es-CO"/>
        </a:p>
      </dgm:t>
    </dgm:pt>
    <dgm:pt modelId="{70B5962A-254F-49DF-BD00-766FBB35EBEC}" type="sibTrans" cxnId="{20D57C90-7B43-4E88-960A-6AF226280D71}">
      <dgm:prSet/>
      <dgm:spPr/>
      <dgm:t>
        <a:bodyPr/>
        <a:lstStyle/>
        <a:p>
          <a:endParaRPr lang="es-CO"/>
        </a:p>
      </dgm:t>
    </dgm:pt>
    <dgm:pt modelId="{6EC11EBF-4141-4E73-982A-EBC126A8F3EB}">
      <dgm:prSet custT="1"/>
      <dgm:spPr/>
      <dgm:t>
        <a:bodyPr/>
        <a:lstStyle/>
        <a:p>
          <a:r>
            <a:rPr lang="es-CO" sz="800" b="0" dirty="0">
              <a:solidFill>
                <a:schemeClr val="tx1"/>
              </a:solidFill>
            </a:rPr>
            <a:t>El personal que preste el servicio militar obligatorio en las Fuerzas Militares o en la Policía Nacional, será sujeto de la actuación administrativa, aunque ya no se encuentre prestando dicho servicio</a:t>
          </a:r>
        </a:p>
      </dgm:t>
    </dgm:pt>
    <dgm:pt modelId="{8B830A96-E64C-43D7-909D-4110D82DF933}" type="parTrans" cxnId="{922FBA2F-D892-4163-A571-620695231ECE}">
      <dgm:prSet/>
      <dgm:spPr/>
      <dgm:t>
        <a:bodyPr/>
        <a:lstStyle/>
        <a:p>
          <a:endParaRPr lang="es-CO"/>
        </a:p>
      </dgm:t>
    </dgm:pt>
    <dgm:pt modelId="{C9EE1264-D2D8-4424-A6E6-32BAF949577A}" type="sibTrans" cxnId="{922FBA2F-D892-4163-A571-620695231ECE}">
      <dgm:prSet/>
      <dgm:spPr/>
      <dgm:t>
        <a:bodyPr/>
        <a:lstStyle/>
        <a:p>
          <a:endParaRPr lang="es-CO"/>
        </a:p>
      </dgm:t>
    </dgm:pt>
    <dgm:pt modelId="{407126DE-2C9B-4768-B555-4BAE06C178B1}" type="pres">
      <dgm:prSet presAssocID="{D326A4D8-6950-4BF9-941F-13095115D398}" presName="Name0" presStyleCnt="0">
        <dgm:presLayoutVars>
          <dgm:chMax val="1"/>
          <dgm:dir/>
          <dgm:animLvl val="ctr"/>
          <dgm:resizeHandles val="exact"/>
        </dgm:presLayoutVars>
      </dgm:prSet>
      <dgm:spPr/>
    </dgm:pt>
    <dgm:pt modelId="{83391C5D-00D2-4056-8CBA-B6B67865F180}" type="pres">
      <dgm:prSet presAssocID="{F042AACC-6B91-4293-8428-CF5284547561}" presName="centerShape" presStyleLbl="node0" presStyleIdx="0" presStyleCnt="1"/>
      <dgm:spPr/>
    </dgm:pt>
    <dgm:pt modelId="{8C59044D-0326-452A-BA83-90EDF844D723}" type="pres">
      <dgm:prSet presAssocID="{568231D2-4BC5-4F11-86D5-D9B582673B0E}" presName="parTrans" presStyleLbl="sibTrans2D1" presStyleIdx="0" presStyleCnt="5"/>
      <dgm:spPr/>
    </dgm:pt>
    <dgm:pt modelId="{9F446817-BB58-468F-89D8-D200EB404ADB}" type="pres">
      <dgm:prSet presAssocID="{568231D2-4BC5-4F11-86D5-D9B582673B0E}" presName="connectorText" presStyleLbl="sibTrans2D1" presStyleIdx="0" presStyleCnt="5"/>
      <dgm:spPr/>
    </dgm:pt>
    <dgm:pt modelId="{08A4EB89-CAC3-48A3-8EC0-1A2B258C06DB}" type="pres">
      <dgm:prSet presAssocID="{01374C20-1980-4FC8-BDFD-968ED4898CFB}" presName="node" presStyleLbl="node1" presStyleIdx="0" presStyleCnt="5">
        <dgm:presLayoutVars>
          <dgm:bulletEnabled val="1"/>
        </dgm:presLayoutVars>
      </dgm:prSet>
      <dgm:spPr/>
    </dgm:pt>
    <dgm:pt modelId="{9C6B5BE8-B99C-41CE-B765-77DEB6DE46E5}" type="pres">
      <dgm:prSet presAssocID="{2C9560FB-354E-4481-9C8E-3F63DA82F229}" presName="parTrans" presStyleLbl="sibTrans2D1" presStyleIdx="1" presStyleCnt="5"/>
      <dgm:spPr/>
    </dgm:pt>
    <dgm:pt modelId="{2E693F38-727D-4401-9C52-FCE17197DA47}" type="pres">
      <dgm:prSet presAssocID="{2C9560FB-354E-4481-9C8E-3F63DA82F229}" presName="connectorText" presStyleLbl="sibTrans2D1" presStyleIdx="1" presStyleCnt="5"/>
      <dgm:spPr/>
    </dgm:pt>
    <dgm:pt modelId="{BBB661F3-E808-493D-910C-366C012CEC92}" type="pres">
      <dgm:prSet presAssocID="{4F814A53-63C9-4171-B440-FD53665F986B}" presName="node" presStyleLbl="node1" presStyleIdx="1" presStyleCnt="5">
        <dgm:presLayoutVars>
          <dgm:bulletEnabled val="1"/>
        </dgm:presLayoutVars>
      </dgm:prSet>
      <dgm:spPr/>
    </dgm:pt>
    <dgm:pt modelId="{8C515283-8852-42C2-9FB3-3BE1D966577F}" type="pres">
      <dgm:prSet presAssocID="{8B830A96-E64C-43D7-909D-4110D82DF933}" presName="parTrans" presStyleLbl="sibTrans2D1" presStyleIdx="2" presStyleCnt="5"/>
      <dgm:spPr/>
    </dgm:pt>
    <dgm:pt modelId="{15FBF977-CD43-4220-A441-21FACBA92B48}" type="pres">
      <dgm:prSet presAssocID="{8B830A96-E64C-43D7-909D-4110D82DF933}" presName="connectorText" presStyleLbl="sibTrans2D1" presStyleIdx="2" presStyleCnt="5"/>
      <dgm:spPr/>
    </dgm:pt>
    <dgm:pt modelId="{D911F0BD-F633-43D7-8D10-736FB284F3B3}" type="pres">
      <dgm:prSet presAssocID="{6EC11EBF-4141-4E73-982A-EBC126A8F3EB}" presName="node" presStyleLbl="node1" presStyleIdx="2" presStyleCnt="5">
        <dgm:presLayoutVars>
          <dgm:bulletEnabled val="1"/>
        </dgm:presLayoutVars>
      </dgm:prSet>
      <dgm:spPr/>
    </dgm:pt>
    <dgm:pt modelId="{5630A842-4593-4594-85CF-4C88465C37E2}" type="pres">
      <dgm:prSet presAssocID="{A09DD2C0-105B-4840-A4AD-AF3984E79450}" presName="parTrans" presStyleLbl="sibTrans2D1" presStyleIdx="3" presStyleCnt="5"/>
      <dgm:spPr/>
    </dgm:pt>
    <dgm:pt modelId="{2B2C956B-ECBC-419C-860B-9A585FE3D209}" type="pres">
      <dgm:prSet presAssocID="{A09DD2C0-105B-4840-A4AD-AF3984E79450}" presName="connectorText" presStyleLbl="sibTrans2D1" presStyleIdx="3" presStyleCnt="5"/>
      <dgm:spPr/>
    </dgm:pt>
    <dgm:pt modelId="{86FF0810-9941-4C23-BB47-06A82EAC9CBC}" type="pres">
      <dgm:prSet presAssocID="{2048ED95-E176-42E0-AACA-C0D8511081AB}" presName="node" presStyleLbl="node1" presStyleIdx="3" presStyleCnt="5">
        <dgm:presLayoutVars>
          <dgm:bulletEnabled val="1"/>
        </dgm:presLayoutVars>
      </dgm:prSet>
      <dgm:spPr/>
    </dgm:pt>
    <dgm:pt modelId="{78A81BB0-4484-4EBF-839D-7A6AEF561B6A}" type="pres">
      <dgm:prSet presAssocID="{DEBC3179-8D65-4559-BC70-203DD6E3A819}" presName="parTrans" presStyleLbl="sibTrans2D1" presStyleIdx="4" presStyleCnt="5"/>
      <dgm:spPr/>
    </dgm:pt>
    <dgm:pt modelId="{A09F58CE-CE39-4BFB-8B17-44C403AD25EF}" type="pres">
      <dgm:prSet presAssocID="{DEBC3179-8D65-4559-BC70-203DD6E3A819}" presName="connectorText" presStyleLbl="sibTrans2D1" presStyleIdx="4" presStyleCnt="5"/>
      <dgm:spPr/>
    </dgm:pt>
    <dgm:pt modelId="{BAA21388-A9C0-4ABB-8CBD-F1DCCE20F734}" type="pres">
      <dgm:prSet presAssocID="{197A1DBF-75AD-4082-9843-18439DCB309D}" presName="node" presStyleLbl="node1" presStyleIdx="4" presStyleCnt="5">
        <dgm:presLayoutVars>
          <dgm:bulletEnabled val="1"/>
        </dgm:presLayoutVars>
      </dgm:prSet>
      <dgm:spPr/>
    </dgm:pt>
  </dgm:ptLst>
  <dgm:cxnLst>
    <dgm:cxn modelId="{3817E128-D7D4-4654-B8A7-EE9108ADE8A4}" type="presOf" srcId="{4F814A53-63C9-4171-B440-FD53665F986B}" destId="{BBB661F3-E808-493D-910C-366C012CEC92}" srcOrd="0" destOrd="0" presId="urn:microsoft.com/office/officeart/2005/8/layout/radial5"/>
    <dgm:cxn modelId="{AF50D82E-60B1-4B5A-BBB1-692CB4D378E4}" type="presOf" srcId="{6EC11EBF-4141-4E73-982A-EBC126A8F3EB}" destId="{D911F0BD-F633-43D7-8D10-736FB284F3B3}" srcOrd="0" destOrd="0" presId="urn:microsoft.com/office/officeart/2005/8/layout/radial5"/>
    <dgm:cxn modelId="{922FBA2F-D892-4163-A571-620695231ECE}" srcId="{F042AACC-6B91-4293-8428-CF5284547561}" destId="{6EC11EBF-4141-4E73-982A-EBC126A8F3EB}" srcOrd="2" destOrd="0" parTransId="{8B830A96-E64C-43D7-909D-4110D82DF933}" sibTransId="{C9EE1264-D2D8-4424-A6E6-32BAF949577A}"/>
    <dgm:cxn modelId="{88D71C3C-FBF9-446C-8025-D633885778FF}" type="presOf" srcId="{2048ED95-E176-42E0-AACA-C0D8511081AB}" destId="{86FF0810-9941-4C23-BB47-06A82EAC9CBC}" srcOrd="0" destOrd="0" presId="urn:microsoft.com/office/officeart/2005/8/layout/radial5"/>
    <dgm:cxn modelId="{2BC0D95E-213A-4B4F-830F-A373B71D752E}" type="presOf" srcId="{8B830A96-E64C-43D7-909D-4110D82DF933}" destId="{8C515283-8852-42C2-9FB3-3BE1D966577F}" srcOrd="0" destOrd="0" presId="urn:microsoft.com/office/officeart/2005/8/layout/radial5"/>
    <dgm:cxn modelId="{B1E12560-01FE-43C2-B2CB-5FFF5E649173}" type="presOf" srcId="{197A1DBF-75AD-4082-9843-18439DCB309D}" destId="{BAA21388-A9C0-4ABB-8CBD-F1DCCE20F734}" srcOrd="0" destOrd="0" presId="urn:microsoft.com/office/officeart/2005/8/layout/radial5"/>
    <dgm:cxn modelId="{743CF649-1B8C-4B65-A484-A0F7F326848A}" type="presOf" srcId="{8B830A96-E64C-43D7-909D-4110D82DF933}" destId="{15FBF977-CD43-4220-A441-21FACBA92B48}" srcOrd="1" destOrd="0" presId="urn:microsoft.com/office/officeart/2005/8/layout/radial5"/>
    <dgm:cxn modelId="{616B114D-9E57-470E-A6E8-F159BA617147}" type="presOf" srcId="{F042AACC-6B91-4293-8428-CF5284547561}" destId="{83391C5D-00D2-4056-8CBA-B6B67865F180}" srcOrd="0" destOrd="0" presId="urn:microsoft.com/office/officeart/2005/8/layout/radial5"/>
    <dgm:cxn modelId="{692B3A6F-5CE7-4435-93DD-8B3251B47BCC}" type="presOf" srcId="{2C9560FB-354E-4481-9C8E-3F63DA82F229}" destId="{9C6B5BE8-B99C-41CE-B765-77DEB6DE46E5}" srcOrd="0" destOrd="0" presId="urn:microsoft.com/office/officeart/2005/8/layout/radial5"/>
    <dgm:cxn modelId="{F2E5CD70-8EA8-456F-BEFE-3CE12864A4A5}" type="presOf" srcId="{DEBC3179-8D65-4559-BC70-203DD6E3A819}" destId="{78A81BB0-4484-4EBF-839D-7A6AEF561B6A}" srcOrd="0" destOrd="0" presId="urn:microsoft.com/office/officeart/2005/8/layout/radial5"/>
    <dgm:cxn modelId="{AD684555-FDB7-4744-98C2-AF1EA963D890}" type="presOf" srcId="{01374C20-1980-4FC8-BDFD-968ED4898CFB}" destId="{08A4EB89-CAC3-48A3-8EC0-1A2B258C06DB}" srcOrd="0" destOrd="0" presId="urn:microsoft.com/office/officeart/2005/8/layout/radial5"/>
    <dgm:cxn modelId="{28A9C589-EE6E-4D34-949E-0442E4EE49B7}" srcId="{F042AACC-6B91-4293-8428-CF5284547561}" destId="{2048ED95-E176-42E0-AACA-C0D8511081AB}" srcOrd="3" destOrd="0" parTransId="{A09DD2C0-105B-4840-A4AD-AF3984E79450}" sibTransId="{232B0AE6-5A66-4935-A2CD-D60A5DB58E88}"/>
    <dgm:cxn modelId="{E7D15C8C-5005-4E42-B4E1-FA8011F02D92}" srcId="{F042AACC-6B91-4293-8428-CF5284547561}" destId="{01374C20-1980-4FC8-BDFD-968ED4898CFB}" srcOrd="0" destOrd="0" parTransId="{568231D2-4BC5-4F11-86D5-D9B582673B0E}" sibTransId="{B228791A-1DC7-4BD0-A1E1-FB6B879754A7}"/>
    <dgm:cxn modelId="{20D57C90-7B43-4E88-960A-6AF226280D71}" srcId="{F042AACC-6B91-4293-8428-CF5284547561}" destId="{197A1DBF-75AD-4082-9843-18439DCB309D}" srcOrd="4" destOrd="0" parTransId="{DEBC3179-8D65-4559-BC70-203DD6E3A819}" sibTransId="{70B5962A-254F-49DF-BD00-766FBB35EBEC}"/>
    <dgm:cxn modelId="{AA3CB2AE-6CF1-44EC-A253-DC2AF7A9E54C}" type="presOf" srcId="{DEBC3179-8D65-4559-BC70-203DD6E3A819}" destId="{A09F58CE-CE39-4BFB-8B17-44C403AD25EF}" srcOrd="1" destOrd="0" presId="urn:microsoft.com/office/officeart/2005/8/layout/radial5"/>
    <dgm:cxn modelId="{F559D4BC-E5D3-4DD0-AA98-8F903496C0FA}" type="presOf" srcId="{A09DD2C0-105B-4840-A4AD-AF3984E79450}" destId="{2B2C956B-ECBC-419C-860B-9A585FE3D209}" srcOrd="1" destOrd="0" presId="urn:microsoft.com/office/officeart/2005/8/layout/radial5"/>
    <dgm:cxn modelId="{B2428AD6-BE26-4DA3-81B1-C75D3D08DFD1}" type="presOf" srcId="{A09DD2C0-105B-4840-A4AD-AF3984E79450}" destId="{5630A842-4593-4594-85CF-4C88465C37E2}" srcOrd="0" destOrd="0" presId="urn:microsoft.com/office/officeart/2005/8/layout/radial5"/>
    <dgm:cxn modelId="{84F3A0D7-7EF3-4974-971B-0F21C76C761C}" srcId="{F042AACC-6B91-4293-8428-CF5284547561}" destId="{4F814A53-63C9-4171-B440-FD53665F986B}" srcOrd="1" destOrd="0" parTransId="{2C9560FB-354E-4481-9C8E-3F63DA82F229}" sibTransId="{2C7B560D-18CC-4860-A60A-0D04D87926C4}"/>
    <dgm:cxn modelId="{18C741D9-5165-4C9B-A317-5FF2BAE1E2C4}" type="presOf" srcId="{568231D2-4BC5-4F11-86D5-D9B582673B0E}" destId="{8C59044D-0326-452A-BA83-90EDF844D723}" srcOrd="0" destOrd="0" presId="urn:microsoft.com/office/officeart/2005/8/layout/radial5"/>
    <dgm:cxn modelId="{2CAE15E5-9774-4B85-A7A5-DC5F5258AC78}" srcId="{D326A4D8-6950-4BF9-941F-13095115D398}" destId="{F042AACC-6B91-4293-8428-CF5284547561}" srcOrd="0" destOrd="0" parTransId="{D0563A5D-BE7F-4FA6-A81E-319EDB180184}" sibTransId="{04B38EDC-8573-4F01-8E9D-5939F92E68BF}"/>
    <dgm:cxn modelId="{03FAD4ED-E23F-4EBC-988F-48B0A5B2C943}" type="presOf" srcId="{2C9560FB-354E-4481-9C8E-3F63DA82F229}" destId="{2E693F38-727D-4401-9C52-FCE17197DA47}" srcOrd="1" destOrd="0" presId="urn:microsoft.com/office/officeart/2005/8/layout/radial5"/>
    <dgm:cxn modelId="{A148DDFB-F326-4823-A0D0-0738E2CE3C39}" type="presOf" srcId="{568231D2-4BC5-4F11-86D5-D9B582673B0E}" destId="{9F446817-BB58-468F-89D8-D200EB404ADB}" srcOrd="1" destOrd="0" presId="urn:microsoft.com/office/officeart/2005/8/layout/radial5"/>
    <dgm:cxn modelId="{739B54FF-3A53-499E-98AB-7D861B3AA807}" type="presOf" srcId="{D326A4D8-6950-4BF9-941F-13095115D398}" destId="{407126DE-2C9B-4768-B555-4BAE06C178B1}" srcOrd="0" destOrd="0" presId="urn:microsoft.com/office/officeart/2005/8/layout/radial5"/>
    <dgm:cxn modelId="{BA031D2A-01C1-4187-8D74-15F3579855CC}" type="presParOf" srcId="{407126DE-2C9B-4768-B555-4BAE06C178B1}" destId="{83391C5D-00D2-4056-8CBA-B6B67865F180}" srcOrd="0" destOrd="0" presId="urn:microsoft.com/office/officeart/2005/8/layout/radial5"/>
    <dgm:cxn modelId="{62FF892A-DC04-4052-B739-92B923661217}" type="presParOf" srcId="{407126DE-2C9B-4768-B555-4BAE06C178B1}" destId="{8C59044D-0326-452A-BA83-90EDF844D723}" srcOrd="1" destOrd="0" presId="urn:microsoft.com/office/officeart/2005/8/layout/radial5"/>
    <dgm:cxn modelId="{1C8C4013-B66E-430B-B35B-04C87E2B2C03}" type="presParOf" srcId="{8C59044D-0326-452A-BA83-90EDF844D723}" destId="{9F446817-BB58-468F-89D8-D200EB404ADB}" srcOrd="0" destOrd="0" presId="urn:microsoft.com/office/officeart/2005/8/layout/radial5"/>
    <dgm:cxn modelId="{4FED166F-C93C-497E-9107-01E228447724}" type="presParOf" srcId="{407126DE-2C9B-4768-B555-4BAE06C178B1}" destId="{08A4EB89-CAC3-48A3-8EC0-1A2B258C06DB}" srcOrd="2" destOrd="0" presId="urn:microsoft.com/office/officeart/2005/8/layout/radial5"/>
    <dgm:cxn modelId="{9D249EC8-0C5E-4EA2-B420-C7747CF9DD1C}" type="presParOf" srcId="{407126DE-2C9B-4768-B555-4BAE06C178B1}" destId="{9C6B5BE8-B99C-41CE-B765-77DEB6DE46E5}" srcOrd="3" destOrd="0" presId="urn:microsoft.com/office/officeart/2005/8/layout/radial5"/>
    <dgm:cxn modelId="{85F44858-F26F-459A-BF1F-B38435FA43C8}" type="presParOf" srcId="{9C6B5BE8-B99C-41CE-B765-77DEB6DE46E5}" destId="{2E693F38-727D-4401-9C52-FCE17197DA47}" srcOrd="0" destOrd="0" presId="urn:microsoft.com/office/officeart/2005/8/layout/radial5"/>
    <dgm:cxn modelId="{FEBD0A10-2615-47D7-99CD-1649DCD769C9}" type="presParOf" srcId="{407126DE-2C9B-4768-B555-4BAE06C178B1}" destId="{BBB661F3-E808-493D-910C-366C012CEC92}" srcOrd="4" destOrd="0" presId="urn:microsoft.com/office/officeart/2005/8/layout/radial5"/>
    <dgm:cxn modelId="{7C9AE683-414D-4510-88E5-2837BD2C7508}" type="presParOf" srcId="{407126DE-2C9B-4768-B555-4BAE06C178B1}" destId="{8C515283-8852-42C2-9FB3-3BE1D966577F}" srcOrd="5" destOrd="0" presId="urn:microsoft.com/office/officeart/2005/8/layout/radial5"/>
    <dgm:cxn modelId="{58DD83AC-450C-4863-AAC4-D14232ECEB5C}" type="presParOf" srcId="{8C515283-8852-42C2-9FB3-3BE1D966577F}" destId="{15FBF977-CD43-4220-A441-21FACBA92B48}" srcOrd="0" destOrd="0" presId="urn:microsoft.com/office/officeart/2005/8/layout/radial5"/>
    <dgm:cxn modelId="{3A87999F-3B10-4DB3-BF5D-077733E8551D}" type="presParOf" srcId="{407126DE-2C9B-4768-B555-4BAE06C178B1}" destId="{D911F0BD-F633-43D7-8D10-736FB284F3B3}" srcOrd="6" destOrd="0" presId="urn:microsoft.com/office/officeart/2005/8/layout/radial5"/>
    <dgm:cxn modelId="{72374AEC-337B-47AD-BB9D-E73768203070}" type="presParOf" srcId="{407126DE-2C9B-4768-B555-4BAE06C178B1}" destId="{5630A842-4593-4594-85CF-4C88465C37E2}" srcOrd="7" destOrd="0" presId="urn:microsoft.com/office/officeart/2005/8/layout/radial5"/>
    <dgm:cxn modelId="{5EAEA0C8-DC6D-4240-A35A-F7F3D6201938}" type="presParOf" srcId="{5630A842-4593-4594-85CF-4C88465C37E2}" destId="{2B2C956B-ECBC-419C-860B-9A585FE3D209}" srcOrd="0" destOrd="0" presId="urn:microsoft.com/office/officeart/2005/8/layout/radial5"/>
    <dgm:cxn modelId="{C4A7A10B-C92A-428F-A481-02575FB85907}" type="presParOf" srcId="{407126DE-2C9B-4768-B555-4BAE06C178B1}" destId="{86FF0810-9941-4C23-BB47-06A82EAC9CBC}" srcOrd="8" destOrd="0" presId="urn:microsoft.com/office/officeart/2005/8/layout/radial5"/>
    <dgm:cxn modelId="{A4751EDB-97E4-4FF5-8921-992C12B385CE}" type="presParOf" srcId="{407126DE-2C9B-4768-B555-4BAE06C178B1}" destId="{78A81BB0-4484-4EBF-839D-7A6AEF561B6A}" srcOrd="9" destOrd="0" presId="urn:microsoft.com/office/officeart/2005/8/layout/radial5"/>
    <dgm:cxn modelId="{FDC73468-FC78-47FA-B880-AC17ADEB38C4}" type="presParOf" srcId="{78A81BB0-4484-4EBF-839D-7A6AEF561B6A}" destId="{A09F58CE-CE39-4BFB-8B17-44C403AD25EF}" srcOrd="0" destOrd="0" presId="urn:microsoft.com/office/officeart/2005/8/layout/radial5"/>
    <dgm:cxn modelId="{3974A150-D6F6-4077-8FB5-83799A11EF52}" type="presParOf" srcId="{407126DE-2C9B-4768-B555-4BAE06C178B1}" destId="{BAA21388-A9C0-4ABB-8CBD-F1DCCE20F734}"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2E6A68-B7FD-49CF-B418-23BCA0DAE23C}" type="doc">
      <dgm:prSet loTypeId="urn:microsoft.com/office/officeart/2005/8/layout/vList3" loCatId="picture" qsTypeId="urn:microsoft.com/office/officeart/2005/8/quickstyle/simple1" qsCatId="simple" csTypeId="urn:microsoft.com/office/officeart/2005/8/colors/colorful5" csCatId="colorful" phldr="1"/>
      <dgm:spPr/>
      <dgm:t>
        <a:bodyPr/>
        <a:lstStyle/>
        <a:p>
          <a:endParaRPr lang="es-CO"/>
        </a:p>
      </dgm:t>
    </dgm:pt>
    <dgm:pt modelId="{A84B5CD4-D6AE-441B-A015-6F0667769A47}">
      <dgm:prSet phldrT="[Texto]"/>
      <dgm:spPr/>
      <dgm:t>
        <a:bodyPr/>
        <a:lstStyle/>
        <a:p>
          <a:r>
            <a:rPr lang="es-MX" dirty="0"/>
            <a:t>La fuerza mayor o caso fortuito</a:t>
          </a:r>
          <a:endParaRPr lang="es-CO" dirty="0"/>
        </a:p>
      </dgm:t>
    </dgm:pt>
    <dgm:pt modelId="{D08B766C-9847-4AF1-9F98-12F2891820F7}" type="parTrans" cxnId="{5B29933E-984B-4233-8A48-303144C34B9E}">
      <dgm:prSet/>
      <dgm:spPr/>
      <dgm:t>
        <a:bodyPr/>
        <a:lstStyle/>
        <a:p>
          <a:endParaRPr lang="es-CO"/>
        </a:p>
      </dgm:t>
    </dgm:pt>
    <dgm:pt modelId="{036C3C5D-EF94-4707-9D1F-12050F3065A9}" type="sibTrans" cxnId="{5B29933E-984B-4233-8A48-303144C34B9E}">
      <dgm:prSet/>
      <dgm:spPr/>
      <dgm:t>
        <a:bodyPr/>
        <a:lstStyle/>
        <a:p>
          <a:endParaRPr lang="es-CO"/>
        </a:p>
      </dgm:t>
    </dgm:pt>
    <dgm:pt modelId="{625A4A22-0D90-4935-BF1C-AEC934506409}">
      <dgm:prSet phldrT="[Texto]"/>
      <dgm:spPr/>
      <dgm:t>
        <a:bodyPr/>
        <a:lstStyle/>
        <a:p>
          <a:r>
            <a:rPr lang="es-MX" dirty="0"/>
            <a:t>El hecho de un tercero</a:t>
          </a:r>
          <a:endParaRPr lang="es-CO" dirty="0"/>
        </a:p>
      </dgm:t>
    </dgm:pt>
    <dgm:pt modelId="{298573CD-07EC-4EDD-B3AC-CAC4BF8DDA67}" type="parTrans" cxnId="{54B9C73C-5BE9-41FC-A9B4-A46795ED185B}">
      <dgm:prSet/>
      <dgm:spPr/>
      <dgm:t>
        <a:bodyPr/>
        <a:lstStyle/>
        <a:p>
          <a:endParaRPr lang="es-CO"/>
        </a:p>
      </dgm:t>
    </dgm:pt>
    <dgm:pt modelId="{BA02B6DB-D2E2-4E85-BAF5-7414F3351091}" type="sibTrans" cxnId="{54B9C73C-5BE9-41FC-A9B4-A46795ED185B}">
      <dgm:prSet/>
      <dgm:spPr/>
      <dgm:t>
        <a:bodyPr/>
        <a:lstStyle/>
        <a:p>
          <a:endParaRPr lang="es-CO"/>
        </a:p>
      </dgm:t>
    </dgm:pt>
    <dgm:pt modelId="{8D27360D-77F4-4F41-8C03-42DB7E502B3C}">
      <dgm:prSet phldrT="[Texto]"/>
      <dgm:spPr/>
      <dgm:t>
        <a:bodyPr/>
        <a:lstStyle/>
        <a:p>
          <a:r>
            <a:rPr lang="es-MX" dirty="0"/>
            <a:t>El deterioro natural, uso normal y legítimo del bien</a:t>
          </a:r>
          <a:endParaRPr lang="es-CO" dirty="0"/>
        </a:p>
      </dgm:t>
    </dgm:pt>
    <dgm:pt modelId="{12451DEB-C94F-4D2E-B623-EB70D7026592}" type="parTrans" cxnId="{DB0186EF-A995-4BE3-974C-53AA1DCA021B}">
      <dgm:prSet/>
      <dgm:spPr/>
      <dgm:t>
        <a:bodyPr/>
        <a:lstStyle/>
        <a:p>
          <a:endParaRPr lang="es-CO"/>
        </a:p>
      </dgm:t>
    </dgm:pt>
    <dgm:pt modelId="{71349B95-1238-4649-A1FF-83F3B73A3441}" type="sibTrans" cxnId="{DB0186EF-A995-4BE3-974C-53AA1DCA021B}">
      <dgm:prSet/>
      <dgm:spPr/>
      <dgm:t>
        <a:bodyPr/>
        <a:lstStyle/>
        <a:p>
          <a:endParaRPr lang="es-CO"/>
        </a:p>
      </dgm:t>
    </dgm:pt>
    <dgm:pt modelId="{171B661B-3764-4C11-800C-B1926F33F488}" type="pres">
      <dgm:prSet presAssocID="{622E6A68-B7FD-49CF-B418-23BCA0DAE23C}" presName="linearFlow" presStyleCnt="0">
        <dgm:presLayoutVars>
          <dgm:dir/>
          <dgm:resizeHandles val="exact"/>
        </dgm:presLayoutVars>
      </dgm:prSet>
      <dgm:spPr/>
    </dgm:pt>
    <dgm:pt modelId="{B0B47C5F-46F8-437D-8257-F1DC31CC31C5}" type="pres">
      <dgm:prSet presAssocID="{A84B5CD4-D6AE-441B-A015-6F0667769A47}" presName="composite" presStyleCnt="0"/>
      <dgm:spPr/>
    </dgm:pt>
    <dgm:pt modelId="{93A30C45-158C-44E3-9A2D-42A467C0C846}" type="pres">
      <dgm:prSet presAssocID="{A84B5CD4-D6AE-441B-A015-6F0667769A47}"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dgm:spPr>
    </dgm:pt>
    <dgm:pt modelId="{6A8A6CDD-9659-4142-A6B1-C1130E36C056}" type="pres">
      <dgm:prSet presAssocID="{A84B5CD4-D6AE-441B-A015-6F0667769A47}" presName="txShp" presStyleLbl="node1" presStyleIdx="0" presStyleCnt="3">
        <dgm:presLayoutVars>
          <dgm:bulletEnabled val="1"/>
        </dgm:presLayoutVars>
      </dgm:prSet>
      <dgm:spPr/>
    </dgm:pt>
    <dgm:pt modelId="{2A5B2DD9-20D7-4594-AFEC-F3384D3D2A40}" type="pres">
      <dgm:prSet presAssocID="{036C3C5D-EF94-4707-9D1F-12050F3065A9}" presName="spacing" presStyleCnt="0"/>
      <dgm:spPr/>
    </dgm:pt>
    <dgm:pt modelId="{271295BA-4D4A-4681-B8CD-4F5A85F81D85}" type="pres">
      <dgm:prSet presAssocID="{625A4A22-0D90-4935-BF1C-AEC934506409}" presName="composite" presStyleCnt="0"/>
      <dgm:spPr/>
    </dgm:pt>
    <dgm:pt modelId="{207B1905-4F41-4A1F-BFCF-8829663DA896}" type="pres">
      <dgm:prSet presAssocID="{625A4A22-0D90-4935-BF1C-AEC934506409}"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39000" r="-39000"/>
          </a:stretch>
        </a:blipFill>
      </dgm:spPr>
    </dgm:pt>
    <dgm:pt modelId="{8B398B14-731F-4E47-BCAC-442F737971F9}" type="pres">
      <dgm:prSet presAssocID="{625A4A22-0D90-4935-BF1C-AEC934506409}" presName="txShp" presStyleLbl="node1" presStyleIdx="1" presStyleCnt="3">
        <dgm:presLayoutVars>
          <dgm:bulletEnabled val="1"/>
        </dgm:presLayoutVars>
      </dgm:prSet>
      <dgm:spPr/>
    </dgm:pt>
    <dgm:pt modelId="{B31B16A0-3503-46D9-82A7-B8724E38C790}" type="pres">
      <dgm:prSet presAssocID="{BA02B6DB-D2E2-4E85-BAF5-7414F3351091}" presName="spacing" presStyleCnt="0"/>
      <dgm:spPr/>
    </dgm:pt>
    <dgm:pt modelId="{A9EDB0A9-0C41-40E8-AC1B-0DED0BFF0AC7}" type="pres">
      <dgm:prSet presAssocID="{8D27360D-77F4-4F41-8C03-42DB7E502B3C}" presName="composite" presStyleCnt="0"/>
      <dgm:spPr/>
    </dgm:pt>
    <dgm:pt modelId="{6A4E3F80-919E-4DB9-BC2B-7CCE27FD33DA}" type="pres">
      <dgm:prSet presAssocID="{8D27360D-77F4-4F41-8C03-42DB7E502B3C}"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47000" r="-47000"/>
          </a:stretch>
        </a:blipFill>
      </dgm:spPr>
    </dgm:pt>
    <dgm:pt modelId="{A37AFB88-E5F2-481F-AF59-B0BF6B6B2D9E}" type="pres">
      <dgm:prSet presAssocID="{8D27360D-77F4-4F41-8C03-42DB7E502B3C}" presName="txShp" presStyleLbl="node1" presStyleIdx="2" presStyleCnt="3">
        <dgm:presLayoutVars>
          <dgm:bulletEnabled val="1"/>
        </dgm:presLayoutVars>
      </dgm:prSet>
      <dgm:spPr/>
    </dgm:pt>
  </dgm:ptLst>
  <dgm:cxnLst>
    <dgm:cxn modelId="{89CA7B22-F447-4B13-8B33-6900EE89A814}" type="presOf" srcId="{622E6A68-B7FD-49CF-B418-23BCA0DAE23C}" destId="{171B661B-3764-4C11-800C-B1926F33F488}" srcOrd="0" destOrd="0" presId="urn:microsoft.com/office/officeart/2005/8/layout/vList3"/>
    <dgm:cxn modelId="{54B9C73C-5BE9-41FC-A9B4-A46795ED185B}" srcId="{622E6A68-B7FD-49CF-B418-23BCA0DAE23C}" destId="{625A4A22-0D90-4935-BF1C-AEC934506409}" srcOrd="1" destOrd="0" parTransId="{298573CD-07EC-4EDD-B3AC-CAC4BF8DDA67}" sibTransId="{BA02B6DB-D2E2-4E85-BAF5-7414F3351091}"/>
    <dgm:cxn modelId="{5B29933E-984B-4233-8A48-303144C34B9E}" srcId="{622E6A68-B7FD-49CF-B418-23BCA0DAE23C}" destId="{A84B5CD4-D6AE-441B-A015-6F0667769A47}" srcOrd="0" destOrd="0" parTransId="{D08B766C-9847-4AF1-9F98-12F2891820F7}" sibTransId="{036C3C5D-EF94-4707-9D1F-12050F3065A9}"/>
    <dgm:cxn modelId="{0938555F-C2DF-45FB-8C8F-D12A8434BC44}" type="presOf" srcId="{A84B5CD4-D6AE-441B-A015-6F0667769A47}" destId="{6A8A6CDD-9659-4142-A6B1-C1130E36C056}" srcOrd="0" destOrd="0" presId="urn:microsoft.com/office/officeart/2005/8/layout/vList3"/>
    <dgm:cxn modelId="{2FB9CDBD-BFF2-49BD-AD0D-95E98E410E06}" type="presOf" srcId="{625A4A22-0D90-4935-BF1C-AEC934506409}" destId="{8B398B14-731F-4E47-BCAC-442F737971F9}" srcOrd="0" destOrd="0" presId="urn:microsoft.com/office/officeart/2005/8/layout/vList3"/>
    <dgm:cxn modelId="{C4B8B4D9-8DC8-4E93-81E1-B6EEFD6B0FA7}" type="presOf" srcId="{8D27360D-77F4-4F41-8C03-42DB7E502B3C}" destId="{A37AFB88-E5F2-481F-AF59-B0BF6B6B2D9E}" srcOrd="0" destOrd="0" presId="urn:microsoft.com/office/officeart/2005/8/layout/vList3"/>
    <dgm:cxn modelId="{DB0186EF-A995-4BE3-974C-53AA1DCA021B}" srcId="{622E6A68-B7FD-49CF-B418-23BCA0DAE23C}" destId="{8D27360D-77F4-4F41-8C03-42DB7E502B3C}" srcOrd="2" destOrd="0" parTransId="{12451DEB-C94F-4D2E-B623-EB70D7026592}" sibTransId="{71349B95-1238-4649-A1FF-83F3B73A3441}"/>
    <dgm:cxn modelId="{8896FA0C-C7D5-45C8-845B-CB0E2C656B6A}" type="presParOf" srcId="{171B661B-3764-4C11-800C-B1926F33F488}" destId="{B0B47C5F-46F8-437D-8257-F1DC31CC31C5}" srcOrd="0" destOrd="0" presId="urn:microsoft.com/office/officeart/2005/8/layout/vList3"/>
    <dgm:cxn modelId="{F89CA178-4D4A-4E9E-AFF7-AC3C41E7A1CD}" type="presParOf" srcId="{B0B47C5F-46F8-437D-8257-F1DC31CC31C5}" destId="{93A30C45-158C-44E3-9A2D-42A467C0C846}" srcOrd="0" destOrd="0" presId="urn:microsoft.com/office/officeart/2005/8/layout/vList3"/>
    <dgm:cxn modelId="{46B9BDCE-026E-4E0F-A8FF-BE41AD647BA5}" type="presParOf" srcId="{B0B47C5F-46F8-437D-8257-F1DC31CC31C5}" destId="{6A8A6CDD-9659-4142-A6B1-C1130E36C056}" srcOrd="1" destOrd="0" presId="urn:microsoft.com/office/officeart/2005/8/layout/vList3"/>
    <dgm:cxn modelId="{F9E68036-5535-44B2-ABC0-11874D9FCCAC}" type="presParOf" srcId="{171B661B-3764-4C11-800C-B1926F33F488}" destId="{2A5B2DD9-20D7-4594-AFEC-F3384D3D2A40}" srcOrd="1" destOrd="0" presId="urn:microsoft.com/office/officeart/2005/8/layout/vList3"/>
    <dgm:cxn modelId="{701C6CE4-F732-4BFE-ABDE-6EEF3A0AFB35}" type="presParOf" srcId="{171B661B-3764-4C11-800C-B1926F33F488}" destId="{271295BA-4D4A-4681-B8CD-4F5A85F81D85}" srcOrd="2" destOrd="0" presId="urn:microsoft.com/office/officeart/2005/8/layout/vList3"/>
    <dgm:cxn modelId="{D4B11984-8E96-4832-BB12-70BCD414BC5C}" type="presParOf" srcId="{271295BA-4D4A-4681-B8CD-4F5A85F81D85}" destId="{207B1905-4F41-4A1F-BFCF-8829663DA896}" srcOrd="0" destOrd="0" presId="urn:microsoft.com/office/officeart/2005/8/layout/vList3"/>
    <dgm:cxn modelId="{240BC09B-58F2-4187-BE6B-492D219E3703}" type="presParOf" srcId="{271295BA-4D4A-4681-B8CD-4F5A85F81D85}" destId="{8B398B14-731F-4E47-BCAC-442F737971F9}" srcOrd="1" destOrd="0" presId="urn:microsoft.com/office/officeart/2005/8/layout/vList3"/>
    <dgm:cxn modelId="{82C698E9-B95C-4339-9FBB-E9C95A3D1577}" type="presParOf" srcId="{171B661B-3764-4C11-800C-B1926F33F488}" destId="{B31B16A0-3503-46D9-82A7-B8724E38C790}" srcOrd="3" destOrd="0" presId="urn:microsoft.com/office/officeart/2005/8/layout/vList3"/>
    <dgm:cxn modelId="{190ED6FF-273C-4993-A0D9-B5CBCC47D823}" type="presParOf" srcId="{171B661B-3764-4C11-800C-B1926F33F488}" destId="{A9EDB0A9-0C41-40E8-AC1B-0DED0BFF0AC7}" srcOrd="4" destOrd="0" presId="urn:microsoft.com/office/officeart/2005/8/layout/vList3"/>
    <dgm:cxn modelId="{D958F223-218D-4B13-9333-E02DB99FCD8D}" type="presParOf" srcId="{A9EDB0A9-0C41-40E8-AC1B-0DED0BFF0AC7}" destId="{6A4E3F80-919E-4DB9-BC2B-7CCE27FD33DA}" srcOrd="0" destOrd="0" presId="urn:microsoft.com/office/officeart/2005/8/layout/vList3"/>
    <dgm:cxn modelId="{F8A947B5-D3C2-48C1-9AD0-EF988D683276}" type="presParOf" srcId="{A9EDB0A9-0C41-40E8-AC1B-0DED0BFF0AC7}" destId="{A37AFB88-E5F2-481F-AF59-B0BF6B6B2D9E}"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90C5A9B-E156-4D84-A9EF-62A19B8C2486}" type="doc">
      <dgm:prSet loTypeId="urn:microsoft.com/office/officeart/2008/layout/AscendingPictureAccentProcess" loCatId="picture" qsTypeId="urn:microsoft.com/office/officeart/2005/8/quickstyle/simple1" qsCatId="simple" csTypeId="urn:microsoft.com/office/officeart/2005/8/colors/accent1_2" csCatId="accent1" phldr="1"/>
      <dgm:spPr/>
      <dgm:t>
        <a:bodyPr/>
        <a:lstStyle/>
        <a:p>
          <a:endParaRPr lang="es-CO"/>
        </a:p>
      </dgm:t>
    </dgm:pt>
    <dgm:pt modelId="{E8BCFFA7-399C-44A1-9B81-E21C3DFA6CB3}">
      <dgm:prSet phldrT="[Texto]"/>
      <dgm:spPr/>
      <dgm:t>
        <a:bodyPr/>
        <a:lstStyle/>
        <a:p>
          <a:r>
            <a:rPr lang="es-MX" dirty="0"/>
            <a:t>LUGAR</a:t>
          </a:r>
          <a:endParaRPr lang="es-CO" dirty="0"/>
        </a:p>
      </dgm:t>
    </dgm:pt>
    <dgm:pt modelId="{2C9220B9-1F0D-415F-998B-1FA510C89A43}" type="parTrans" cxnId="{048FD3DE-8FB9-4788-A3ED-F75CA014FE99}">
      <dgm:prSet/>
      <dgm:spPr/>
      <dgm:t>
        <a:bodyPr/>
        <a:lstStyle/>
        <a:p>
          <a:endParaRPr lang="es-CO"/>
        </a:p>
      </dgm:t>
    </dgm:pt>
    <dgm:pt modelId="{CA3B5771-AE3D-4766-9E03-3D3224FAD805}" type="sibTrans" cxnId="{048FD3DE-8FB9-4788-A3ED-F75CA014FE99}">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t>
        <a:bodyPr/>
        <a:lstStyle/>
        <a:p>
          <a:endParaRPr lang="es-CO"/>
        </a:p>
      </dgm:t>
    </dgm:pt>
    <dgm:pt modelId="{2471757F-FD76-446C-8C7A-D9D13F9B9A90}">
      <dgm:prSet phldrT="[Texto]"/>
      <dgm:spPr/>
      <dgm:t>
        <a:bodyPr/>
        <a:lstStyle/>
        <a:p>
          <a:r>
            <a:rPr lang="es-MX" dirty="0"/>
            <a:t>CUANTÍA</a:t>
          </a:r>
          <a:endParaRPr lang="es-CO" dirty="0"/>
        </a:p>
      </dgm:t>
    </dgm:pt>
    <dgm:pt modelId="{68E933A8-ED60-4651-93E5-B1AB5CEF9689}" type="parTrans" cxnId="{B39AE212-43C9-4FB4-9BAF-6A7723D4F9A6}">
      <dgm:prSet/>
      <dgm:spPr/>
      <dgm:t>
        <a:bodyPr/>
        <a:lstStyle/>
        <a:p>
          <a:endParaRPr lang="es-CO"/>
        </a:p>
      </dgm:t>
    </dgm:pt>
    <dgm:pt modelId="{EC32B335-D01C-40B6-9D0B-C23A14993370}" type="sibTrans" cxnId="{B39AE212-43C9-4FB4-9BAF-6A7723D4F9A6}">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dgm:spPr>
      <dgm:t>
        <a:bodyPr/>
        <a:lstStyle/>
        <a:p>
          <a:endParaRPr lang="es-CO"/>
        </a:p>
      </dgm:t>
    </dgm:pt>
    <dgm:pt modelId="{DFC34FBC-75EC-4DEC-A654-7D182E8CC8A4}" type="pres">
      <dgm:prSet presAssocID="{690C5A9B-E156-4D84-A9EF-62A19B8C2486}" presName="Name0" presStyleCnt="0">
        <dgm:presLayoutVars>
          <dgm:chMax val="7"/>
          <dgm:chPref val="7"/>
          <dgm:dir/>
        </dgm:presLayoutVars>
      </dgm:prSet>
      <dgm:spPr/>
    </dgm:pt>
    <dgm:pt modelId="{7A390B4A-6685-4349-B94D-E8B5B2C34A3A}" type="pres">
      <dgm:prSet presAssocID="{690C5A9B-E156-4D84-A9EF-62A19B8C2486}" presName="dot1" presStyleLbl="alignNode1" presStyleIdx="0" presStyleCnt="10"/>
      <dgm:spPr/>
    </dgm:pt>
    <dgm:pt modelId="{08162E7C-AD4C-4994-9188-FDB26A221CBC}" type="pres">
      <dgm:prSet presAssocID="{690C5A9B-E156-4D84-A9EF-62A19B8C2486}" presName="dot2" presStyleLbl="alignNode1" presStyleIdx="1" presStyleCnt="10"/>
      <dgm:spPr/>
    </dgm:pt>
    <dgm:pt modelId="{B0FE527E-BCD5-4B65-972A-EF12112292C4}" type="pres">
      <dgm:prSet presAssocID="{690C5A9B-E156-4D84-A9EF-62A19B8C2486}" presName="dot3" presStyleLbl="alignNode1" presStyleIdx="2" presStyleCnt="10"/>
      <dgm:spPr/>
    </dgm:pt>
    <dgm:pt modelId="{82C0DDF4-9A29-4FEC-B30D-320B362DC446}" type="pres">
      <dgm:prSet presAssocID="{690C5A9B-E156-4D84-A9EF-62A19B8C2486}" presName="dotArrow1" presStyleLbl="alignNode1" presStyleIdx="3" presStyleCnt="10"/>
      <dgm:spPr/>
    </dgm:pt>
    <dgm:pt modelId="{DC07A756-26AC-460F-8195-A62517EDCB3D}" type="pres">
      <dgm:prSet presAssocID="{690C5A9B-E156-4D84-A9EF-62A19B8C2486}" presName="dotArrow2" presStyleLbl="alignNode1" presStyleIdx="4" presStyleCnt="10"/>
      <dgm:spPr/>
    </dgm:pt>
    <dgm:pt modelId="{7B49B618-82F2-49E4-B153-C6F3F1DB1862}" type="pres">
      <dgm:prSet presAssocID="{690C5A9B-E156-4D84-A9EF-62A19B8C2486}" presName="dotArrow3" presStyleLbl="alignNode1" presStyleIdx="5" presStyleCnt="10"/>
      <dgm:spPr/>
    </dgm:pt>
    <dgm:pt modelId="{67D96DEC-2A70-4D50-8308-EC0A5CBED56F}" type="pres">
      <dgm:prSet presAssocID="{690C5A9B-E156-4D84-A9EF-62A19B8C2486}" presName="dotArrow4" presStyleLbl="alignNode1" presStyleIdx="6" presStyleCnt="10"/>
      <dgm:spPr/>
    </dgm:pt>
    <dgm:pt modelId="{26CA012B-693B-48C2-B799-EE6E9DF37E02}" type="pres">
      <dgm:prSet presAssocID="{690C5A9B-E156-4D84-A9EF-62A19B8C2486}" presName="dotArrow5" presStyleLbl="alignNode1" presStyleIdx="7" presStyleCnt="10"/>
      <dgm:spPr/>
    </dgm:pt>
    <dgm:pt modelId="{AE9F825A-3B7F-463E-A3FD-A01A3C840F52}" type="pres">
      <dgm:prSet presAssocID="{690C5A9B-E156-4D84-A9EF-62A19B8C2486}" presName="dotArrow6" presStyleLbl="alignNode1" presStyleIdx="8" presStyleCnt="10"/>
      <dgm:spPr/>
    </dgm:pt>
    <dgm:pt modelId="{6449383C-33A2-4944-94A5-42F1DFA57CD4}" type="pres">
      <dgm:prSet presAssocID="{690C5A9B-E156-4D84-A9EF-62A19B8C2486}" presName="dotArrow7" presStyleLbl="alignNode1" presStyleIdx="9" presStyleCnt="10"/>
      <dgm:spPr/>
    </dgm:pt>
    <dgm:pt modelId="{63C362B1-1465-4A25-9BC3-8B7436E3C67C}" type="pres">
      <dgm:prSet presAssocID="{E8BCFFA7-399C-44A1-9B81-E21C3DFA6CB3}" presName="parTx1" presStyleLbl="node1" presStyleIdx="0" presStyleCnt="2"/>
      <dgm:spPr/>
    </dgm:pt>
    <dgm:pt modelId="{35AE842B-A6AD-4E0E-A3DD-ACA76C2C40F0}" type="pres">
      <dgm:prSet presAssocID="{CA3B5771-AE3D-4766-9E03-3D3224FAD805}" presName="picture1" presStyleCnt="0"/>
      <dgm:spPr/>
    </dgm:pt>
    <dgm:pt modelId="{E9E2BAF7-5632-4D3A-99B4-4E4F9F07BF87}" type="pres">
      <dgm:prSet presAssocID="{CA3B5771-AE3D-4766-9E03-3D3224FAD805}" presName="imageRepeatNode" presStyleLbl="fgImgPlace1" presStyleIdx="0" presStyleCnt="2"/>
      <dgm:spPr/>
    </dgm:pt>
    <dgm:pt modelId="{5FE2E23B-B69E-4192-BC86-4E864A024892}" type="pres">
      <dgm:prSet presAssocID="{2471757F-FD76-446C-8C7A-D9D13F9B9A90}" presName="parTx2" presStyleLbl="node1" presStyleIdx="1" presStyleCnt="2"/>
      <dgm:spPr/>
    </dgm:pt>
    <dgm:pt modelId="{1CC6BC7E-B5AF-4114-A64F-331A8AA73EEE}" type="pres">
      <dgm:prSet presAssocID="{EC32B335-D01C-40B6-9D0B-C23A14993370}" presName="picture2" presStyleCnt="0"/>
      <dgm:spPr/>
    </dgm:pt>
    <dgm:pt modelId="{48806765-CD49-4272-B8FB-F7B8C52410F3}" type="pres">
      <dgm:prSet presAssocID="{EC32B335-D01C-40B6-9D0B-C23A14993370}" presName="imageRepeatNode" presStyleLbl="fgImgPlace1" presStyleIdx="1" presStyleCnt="2"/>
      <dgm:spPr/>
    </dgm:pt>
  </dgm:ptLst>
  <dgm:cxnLst>
    <dgm:cxn modelId="{B39AE212-43C9-4FB4-9BAF-6A7723D4F9A6}" srcId="{690C5A9B-E156-4D84-A9EF-62A19B8C2486}" destId="{2471757F-FD76-446C-8C7A-D9D13F9B9A90}" srcOrd="1" destOrd="0" parTransId="{68E933A8-ED60-4651-93E5-B1AB5CEF9689}" sibTransId="{EC32B335-D01C-40B6-9D0B-C23A14993370}"/>
    <dgm:cxn modelId="{8C65591B-1061-4DFE-95CB-534BEBBB0D91}" type="presOf" srcId="{CA3B5771-AE3D-4766-9E03-3D3224FAD805}" destId="{E9E2BAF7-5632-4D3A-99B4-4E4F9F07BF87}" srcOrd="0" destOrd="0" presId="urn:microsoft.com/office/officeart/2008/layout/AscendingPictureAccentProcess"/>
    <dgm:cxn modelId="{A58EEF22-386D-441C-92CC-395BDA4ABFD7}" type="presOf" srcId="{2471757F-FD76-446C-8C7A-D9D13F9B9A90}" destId="{5FE2E23B-B69E-4192-BC86-4E864A024892}" srcOrd="0" destOrd="0" presId="urn:microsoft.com/office/officeart/2008/layout/AscendingPictureAccentProcess"/>
    <dgm:cxn modelId="{2022F772-11D7-4530-98A5-EB2881FB2C1B}" type="presOf" srcId="{E8BCFFA7-399C-44A1-9B81-E21C3DFA6CB3}" destId="{63C362B1-1465-4A25-9BC3-8B7436E3C67C}" srcOrd="0" destOrd="0" presId="urn:microsoft.com/office/officeart/2008/layout/AscendingPictureAccentProcess"/>
    <dgm:cxn modelId="{01D873C7-9D87-43FD-808C-A62E8DF69F01}" type="presOf" srcId="{EC32B335-D01C-40B6-9D0B-C23A14993370}" destId="{48806765-CD49-4272-B8FB-F7B8C52410F3}" srcOrd="0" destOrd="0" presId="urn:microsoft.com/office/officeart/2008/layout/AscendingPictureAccentProcess"/>
    <dgm:cxn modelId="{1A04DFD2-B534-45ED-AD82-BECE0121F750}" type="presOf" srcId="{690C5A9B-E156-4D84-A9EF-62A19B8C2486}" destId="{DFC34FBC-75EC-4DEC-A654-7D182E8CC8A4}" srcOrd="0" destOrd="0" presId="urn:microsoft.com/office/officeart/2008/layout/AscendingPictureAccentProcess"/>
    <dgm:cxn modelId="{048FD3DE-8FB9-4788-A3ED-F75CA014FE99}" srcId="{690C5A9B-E156-4D84-A9EF-62A19B8C2486}" destId="{E8BCFFA7-399C-44A1-9B81-E21C3DFA6CB3}" srcOrd="0" destOrd="0" parTransId="{2C9220B9-1F0D-415F-998B-1FA510C89A43}" sibTransId="{CA3B5771-AE3D-4766-9E03-3D3224FAD805}"/>
    <dgm:cxn modelId="{E5E29340-F028-4D80-9B5F-76FE09F1486D}" type="presParOf" srcId="{DFC34FBC-75EC-4DEC-A654-7D182E8CC8A4}" destId="{7A390B4A-6685-4349-B94D-E8B5B2C34A3A}" srcOrd="0" destOrd="0" presId="urn:microsoft.com/office/officeart/2008/layout/AscendingPictureAccentProcess"/>
    <dgm:cxn modelId="{636EB8B4-D404-4251-A40F-7995DCDEB08F}" type="presParOf" srcId="{DFC34FBC-75EC-4DEC-A654-7D182E8CC8A4}" destId="{08162E7C-AD4C-4994-9188-FDB26A221CBC}" srcOrd="1" destOrd="0" presId="urn:microsoft.com/office/officeart/2008/layout/AscendingPictureAccentProcess"/>
    <dgm:cxn modelId="{7BEDAE5E-E58B-4E73-BCBF-FD6A6821F736}" type="presParOf" srcId="{DFC34FBC-75EC-4DEC-A654-7D182E8CC8A4}" destId="{B0FE527E-BCD5-4B65-972A-EF12112292C4}" srcOrd="2" destOrd="0" presId="urn:microsoft.com/office/officeart/2008/layout/AscendingPictureAccentProcess"/>
    <dgm:cxn modelId="{0CD4E0BD-8CDA-49A2-BC65-B3277654B506}" type="presParOf" srcId="{DFC34FBC-75EC-4DEC-A654-7D182E8CC8A4}" destId="{82C0DDF4-9A29-4FEC-B30D-320B362DC446}" srcOrd="3" destOrd="0" presId="urn:microsoft.com/office/officeart/2008/layout/AscendingPictureAccentProcess"/>
    <dgm:cxn modelId="{BDF4BFE0-AAE5-4D4D-AF0D-A3194EF639B2}" type="presParOf" srcId="{DFC34FBC-75EC-4DEC-A654-7D182E8CC8A4}" destId="{DC07A756-26AC-460F-8195-A62517EDCB3D}" srcOrd="4" destOrd="0" presId="urn:microsoft.com/office/officeart/2008/layout/AscendingPictureAccentProcess"/>
    <dgm:cxn modelId="{968B616F-17E1-4DAF-B866-DDBDCEC3B29B}" type="presParOf" srcId="{DFC34FBC-75EC-4DEC-A654-7D182E8CC8A4}" destId="{7B49B618-82F2-49E4-B153-C6F3F1DB1862}" srcOrd="5" destOrd="0" presId="urn:microsoft.com/office/officeart/2008/layout/AscendingPictureAccentProcess"/>
    <dgm:cxn modelId="{3155491A-3C0E-4683-9D07-C0406DAE8793}" type="presParOf" srcId="{DFC34FBC-75EC-4DEC-A654-7D182E8CC8A4}" destId="{67D96DEC-2A70-4D50-8308-EC0A5CBED56F}" srcOrd="6" destOrd="0" presId="urn:microsoft.com/office/officeart/2008/layout/AscendingPictureAccentProcess"/>
    <dgm:cxn modelId="{C6835B2E-8C0E-418E-B4D1-84C816D1AE87}" type="presParOf" srcId="{DFC34FBC-75EC-4DEC-A654-7D182E8CC8A4}" destId="{26CA012B-693B-48C2-B799-EE6E9DF37E02}" srcOrd="7" destOrd="0" presId="urn:microsoft.com/office/officeart/2008/layout/AscendingPictureAccentProcess"/>
    <dgm:cxn modelId="{C499CC1C-2F7F-402F-A47A-42EF2E729483}" type="presParOf" srcId="{DFC34FBC-75EC-4DEC-A654-7D182E8CC8A4}" destId="{AE9F825A-3B7F-463E-A3FD-A01A3C840F52}" srcOrd="8" destOrd="0" presId="urn:microsoft.com/office/officeart/2008/layout/AscendingPictureAccentProcess"/>
    <dgm:cxn modelId="{F32E4668-54A7-4A5A-999F-457EA4227879}" type="presParOf" srcId="{DFC34FBC-75EC-4DEC-A654-7D182E8CC8A4}" destId="{6449383C-33A2-4944-94A5-42F1DFA57CD4}" srcOrd="9" destOrd="0" presId="urn:microsoft.com/office/officeart/2008/layout/AscendingPictureAccentProcess"/>
    <dgm:cxn modelId="{EE59168E-89AC-4B2A-8969-18E86320E76A}" type="presParOf" srcId="{DFC34FBC-75EC-4DEC-A654-7D182E8CC8A4}" destId="{63C362B1-1465-4A25-9BC3-8B7436E3C67C}" srcOrd="10" destOrd="0" presId="urn:microsoft.com/office/officeart/2008/layout/AscendingPictureAccentProcess"/>
    <dgm:cxn modelId="{572A1E93-3E76-4BEE-9C42-ED0E0CEA6920}" type="presParOf" srcId="{DFC34FBC-75EC-4DEC-A654-7D182E8CC8A4}" destId="{35AE842B-A6AD-4E0E-A3DD-ACA76C2C40F0}" srcOrd="11" destOrd="0" presId="urn:microsoft.com/office/officeart/2008/layout/AscendingPictureAccentProcess"/>
    <dgm:cxn modelId="{511296F2-1552-4A30-B46F-03E9AC589062}" type="presParOf" srcId="{35AE842B-A6AD-4E0E-A3DD-ACA76C2C40F0}" destId="{E9E2BAF7-5632-4D3A-99B4-4E4F9F07BF87}" srcOrd="0" destOrd="0" presId="urn:microsoft.com/office/officeart/2008/layout/AscendingPictureAccentProcess"/>
    <dgm:cxn modelId="{945CB305-AD60-49C2-8DC3-9102BBF6DDA8}" type="presParOf" srcId="{DFC34FBC-75EC-4DEC-A654-7D182E8CC8A4}" destId="{5FE2E23B-B69E-4192-BC86-4E864A024892}" srcOrd="12" destOrd="0" presId="urn:microsoft.com/office/officeart/2008/layout/AscendingPictureAccentProcess"/>
    <dgm:cxn modelId="{1E19E21C-06B5-4BD4-A925-3E2287CFD6A1}" type="presParOf" srcId="{DFC34FBC-75EC-4DEC-A654-7D182E8CC8A4}" destId="{1CC6BC7E-B5AF-4114-A64F-331A8AA73EEE}" srcOrd="13" destOrd="0" presId="urn:microsoft.com/office/officeart/2008/layout/AscendingPictureAccentProcess"/>
    <dgm:cxn modelId="{8F6ADDC8-5EC5-4E7F-BA42-ACEBA09264D2}" type="presParOf" srcId="{1CC6BC7E-B5AF-4114-A64F-331A8AA73EEE}" destId="{48806765-CD49-4272-B8FB-F7B8C52410F3}"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1A278EA-F1D1-4FF6-8ADE-E591E6D3BDA4}"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s-CO"/>
        </a:p>
      </dgm:t>
    </dgm:pt>
    <dgm:pt modelId="{7B2DE7E6-5EFB-443E-9A8E-0881894E5E30}">
      <dgm:prSet phldrT="[Texto]" custT="1"/>
      <dgm:spPr/>
      <dgm:t>
        <a:bodyPr/>
        <a:lstStyle/>
        <a:p>
          <a:r>
            <a:rPr lang="es-CO" sz="2800" b="1" i="0" dirty="0"/>
            <a:t>Iniciación del proceso</a:t>
          </a:r>
          <a:endParaRPr lang="es-CO" sz="2800" i="0" dirty="0"/>
        </a:p>
      </dgm:t>
    </dgm:pt>
    <dgm:pt modelId="{CF475F30-DE04-4B41-8551-028CB5345F2B}" type="parTrans" cxnId="{6CAA5AE3-3738-4737-8150-0F4B75E0B962}">
      <dgm:prSet/>
      <dgm:spPr/>
      <dgm:t>
        <a:bodyPr/>
        <a:lstStyle/>
        <a:p>
          <a:endParaRPr lang="es-CO" sz="2800"/>
        </a:p>
      </dgm:t>
    </dgm:pt>
    <dgm:pt modelId="{EE5099CC-6DB4-41A0-B4C6-428C53532E01}" type="sibTrans" cxnId="{6CAA5AE3-3738-4737-8150-0F4B75E0B962}">
      <dgm:prSet/>
      <dgm:spPr/>
      <dgm:t>
        <a:bodyPr/>
        <a:lstStyle/>
        <a:p>
          <a:endParaRPr lang="es-CO" sz="2800"/>
        </a:p>
      </dgm:t>
    </dgm:pt>
    <dgm:pt modelId="{B8DD227A-05DE-4090-9530-EEC98BC9A53A}">
      <dgm:prSet phldrT="[Texto]" custT="1"/>
      <dgm:spPr/>
      <dgm:t>
        <a:bodyPr/>
        <a:lstStyle/>
        <a:p>
          <a:r>
            <a:rPr lang="es-MX" sz="3600" dirty="0"/>
            <a:t>Informe</a:t>
          </a:r>
          <a:endParaRPr lang="es-CO" sz="3600" dirty="0"/>
        </a:p>
      </dgm:t>
    </dgm:pt>
    <dgm:pt modelId="{961A64F2-60B5-4A98-A513-30B1A79DA939}" type="parTrans" cxnId="{09FF1F9B-490F-4365-BB71-145A2ADC367D}">
      <dgm:prSet/>
      <dgm:spPr/>
      <dgm:t>
        <a:bodyPr/>
        <a:lstStyle/>
        <a:p>
          <a:endParaRPr lang="es-CO" sz="2800"/>
        </a:p>
      </dgm:t>
    </dgm:pt>
    <dgm:pt modelId="{F2A054D8-5C18-4BC6-B96E-F59FD0CF1768}" type="sibTrans" cxnId="{09FF1F9B-490F-4365-BB71-145A2ADC367D}">
      <dgm:prSet/>
      <dgm:spPr/>
      <dgm:t>
        <a:bodyPr/>
        <a:lstStyle/>
        <a:p>
          <a:endParaRPr lang="es-CO" sz="2800"/>
        </a:p>
      </dgm:t>
    </dgm:pt>
    <dgm:pt modelId="{6CB0443C-6ECA-4E0C-9CD7-55EBE52E0FA7}">
      <dgm:prSet phldrT="[Texto]" custT="1"/>
      <dgm:spPr/>
      <dgm:t>
        <a:bodyPr/>
        <a:lstStyle/>
        <a:p>
          <a:r>
            <a:rPr lang="es-CO" sz="3600" b="0" i="0" dirty="0"/>
            <a:t>Oficio</a:t>
          </a:r>
          <a:endParaRPr lang="es-CO" sz="3600" dirty="0"/>
        </a:p>
      </dgm:t>
    </dgm:pt>
    <dgm:pt modelId="{BC259CC8-348F-4E2C-AE2B-0CEBC30DF1F1}" type="parTrans" cxnId="{C2A20AC3-CFB1-426A-987D-B2797E826979}">
      <dgm:prSet/>
      <dgm:spPr/>
      <dgm:t>
        <a:bodyPr/>
        <a:lstStyle/>
        <a:p>
          <a:endParaRPr lang="es-CO" sz="2800"/>
        </a:p>
      </dgm:t>
    </dgm:pt>
    <dgm:pt modelId="{A031E042-6440-4C00-A448-84F55021EFC8}" type="sibTrans" cxnId="{C2A20AC3-CFB1-426A-987D-B2797E826979}">
      <dgm:prSet/>
      <dgm:spPr/>
      <dgm:t>
        <a:bodyPr/>
        <a:lstStyle/>
        <a:p>
          <a:endParaRPr lang="es-CO" sz="2800"/>
        </a:p>
      </dgm:t>
    </dgm:pt>
    <dgm:pt modelId="{E7EDBE63-3FE7-4FF5-BFD9-7C1ACECAE557}">
      <dgm:prSet phldrT="[Texto]" custT="1"/>
      <dgm:spPr/>
      <dgm:t>
        <a:bodyPr/>
        <a:lstStyle/>
        <a:p>
          <a:r>
            <a:rPr lang="es-MX" sz="3200" b="0" i="0" dirty="0"/>
            <a:t>Cualquier otro medio que indique un daño patrimonial</a:t>
          </a:r>
          <a:endParaRPr lang="es-CO" sz="3200" dirty="0"/>
        </a:p>
      </dgm:t>
    </dgm:pt>
    <dgm:pt modelId="{237BDC64-D845-4AA4-87E2-95A7FF16724F}" type="parTrans" cxnId="{9E374813-CB51-4BE2-8F7E-FBABCA93046A}">
      <dgm:prSet/>
      <dgm:spPr/>
      <dgm:t>
        <a:bodyPr/>
        <a:lstStyle/>
        <a:p>
          <a:endParaRPr lang="es-CO" sz="2800"/>
        </a:p>
      </dgm:t>
    </dgm:pt>
    <dgm:pt modelId="{F4673EA7-65E9-4A5E-894D-153FD8F52186}" type="sibTrans" cxnId="{9E374813-CB51-4BE2-8F7E-FBABCA93046A}">
      <dgm:prSet/>
      <dgm:spPr/>
      <dgm:t>
        <a:bodyPr/>
        <a:lstStyle/>
        <a:p>
          <a:endParaRPr lang="es-CO" sz="2800"/>
        </a:p>
      </dgm:t>
    </dgm:pt>
    <dgm:pt modelId="{1B859216-96DC-4612-8667-04FA91E0763A}">
      <dgm:prSet phldrT="[Texto]" custT="1"/>
      <dgm:spPr/>
      <dgm:t>
        <a:bodyPr/>
        <a:lstStyle/>
        <a:p>
          <a:r>
            <a:rPr lang="es-MX" sz="3600" dirty="0"/>
            <a:t>Queja</a:t>
          </a:r>
          <a:endParaRPr lang="es-CO" sz="3600" dirty="0"/>
        </a:p>
      </dgm:t>
    </dgm:pt>
    <dgm:pt modelId="{91F3C65B-3ED3-46FA-9F5B-E75207C2FFC3}" type="parTrans" cxnId="{1E4D4668-3805-4782-B991-7F0265256BCD}">
      <dgm:prSet/>
      <dgm:spPr/>
      <dgm:t>
        <a:bodyPr/>
        <a:lstStyle/>
        <a:p>
          <a:endParaRPr lang="es-CO" sz="2800"/>
        </a:p>
      </dgm:t>
    </dgm:pt>
    <dgm:pt modelId="{903C4EE4-0B3C-4546-9EA5-95F8DA7E9408}" type="sibTrans" cxnId="{1E4D4668-3805-4782-B991-7F0265256BCD}">
      <dgm:prSet/>
      <dgm:spPr/>
      <dgm:t>
        <a:bodyPr/>
        <a:lstStyle/>
        <a:p>
          <a:endParaRPr lang="es-CO" sz="2800"/>
        </a:p>
      </dgm:t>
    </dgm:pt>
    <dgm:pt modelId="{323E43C2-2F97-4444-9643-5BF29A275755}" type="pres">
      <dgm:prSet presAssocID="{E1A278EA-F1D1-4FF6-8ADE-E591E6D3BDA4}" presName="diagram" presStyleCnt="0">
        <dgm:presLayoutVars>
          <dgm:chMax val="1"/>
          <dgm:dir/>
          <dgm:animLvl val="ctr"/>
          <dgm:resizeHandles val="exact"/>
        </dgm:presLayoutVars>
      </dgm:prSet>
      <dgm:spPr/>
    </dgm:pt>
    <dgm:pt modelId="{89E1AF42-938A-4072-8F17-7C4F25C67356}" type="pres">
      <dgm:prSet presAssocID="{E1A278EA-F1D1-4FF6-8ADE-E591E6D3BDA4}" presName="matrix" presStyleCnt="0"/>
      <dgm:spPr/>
    </dgm:pt>
    <dgm:pt modelId="{8B2458C8-D467-4F3E-A60E-113CB9FC09AB}" type="pres">
      <dgm:prSet presAssocID="{E1A278EA-F1D1-4FF6-8ADE-E591E6D3BDA4}" presName="tile1" presStyleLbl="node1" presStyleIdx="0" presStyleCnt="4"/>
      <dgm:spPr/>
    </dgm:pt>
    <dgm:pt modelId="{25B6DADD-8D4F-49BC-91A6-0ED74236DFEB}" type="pres">
      <dgm:prSet presAssocID="{E1A278EA-F1D1-4FF6-8ADE-E591E6D3BDA4}" presName="tile1text" presStyleLbl="node1" presStyleIdx="0" presStyleCnt="4">
        <dgm:presLayoutVars>
          <dgm:chMax val="0"/>
          <dgm:chPref val="0"/>
          <dgm:bulletEnabled val="1"/>
        </dgm:presLayoutVars>
      </dgm:prSet>
      <dgm:spPr/>
    </dgm:pt>
    <dgm:pt modelId="{8EFC5053-C830-4967-9581-97485F1503C8}" type="pres">
      <dgm:prSet presAssocID="{E1A278EA-F1D1-4FF6-8ADE-E591E6D3BDA4}" presName="tile2" presStyleLbl="node1" presStyleIdx="1" presStyleCnt="4"/>
      <dgm:spPr/>
    </dgm:pt>
    <dgm:pt modelId="{00EA4A98-EC0B-4EE3-9D20-D1F3A51A5116}" type="pres">
      <dgm:prSet presAssocID="{E1A278EA-F1D1-4FF6-8ADE-E591E6D3BDA4}" presName="tile2text" presStyleLbl="node1" presStyleIdx="1" presStyleCnt="4">
        <dgm:presLayoutVars>
          <dgm:chMax val="0"/>
          <dgm:chPref val="0"/>
          <dgm:bulletEnabled val="1"/>
        </dgm:presLayoutVars>
      </dgm:prSet>
      <dgm:spPr/>
    </dgm:pt>
    <dgm:pt modelId="{DEB21775-78C3-40CF-9207-A62A984AED29}" type="pres">
      <dgm:prSet presAssocID="{E1A278EA-F1D1-4FF6-8ADE-E591E6D3BDA4}" presName="tile3" presStyleLbl="node1" presStyleIdx="2" presStyleCnt="4"/>
      <dgm:spPr/>
    </dgm:pt>
    <dgm:pt modelId="{B2FC8029-A5E5-4C1A-A930-05F1B8D63324}" type="pres">
      <dgm:prSet presAssocID="{E1A278EA-F1D1-4FF6-8ADE-E591E6D3BDA4}" presName="tile3text" presStyleLbl="node1" presStyleIdx="2" presStyleCnt="4">
        <dgm:presLayoutVars>
          <dgm:chMax val="0"/>
          <dgm:chPref val="0"/>
          <dgm:bulletEnabled val="1"/>
        </dgm:presLayoutVars>
      </dgm:prSet>
      <dgm:spPr/>
    </dgm:pt>
    <dgm:pt modelId="{37F475EE-4F71-48CA-8C8E-19EB7F97CD24}" type="pres">
      <dgm:prSet presAssocID="{E1A278EA-F1D1-4FF6-8ADE-E591E6D3BDA4}" presName="tile4" presStyleLbl="node1" presStyleIdx="3" presStyleCnt="4"/>
      <dgm:spPr/>
    </dgm:pt>
    <dgm:pt modelId="{5B52DD0F-08E7-458B-B06E-5906C836559D}" type="pres">
      <dgm:prSet presAssocID="{E1A278EA-F1D1-4FF6-8ADE-E591E6D3BDA4}" presName="tile4text" presStyleLbl="node1" presStyleIdx="3" presStyleCnt="4">
        <dgm:presLayoutVars>
          <dgm:chMax val="0"/>
          <dgm:chPref val="0"/>
          <dgm:bulletEnabled val="1"/>
        </dgm:presLayoutVars>
      </dgm:prSet>
      <dgm:spPr/>
    </dgm:pt>
    <dgm:pt modelId="{20A85720-292F-4955-B918-E7435B4E31ED}" type="pres">
      <dgm:prSet presAssocID="{E1A278EA-F1D1-4FF6-8ADE-E591E6D3BDA4}" presName="centerTile" presStyleLbl="fgShp" presStyleIdx="0" presStyleCnt="1">
        <dgm:presLayoutVars>
          <dgm:chMax val="0"/>
          <dgm:chPref val="0"/>
        </dgm:presLayoutVars>
      </dgm:prSet>
      <dgm:spPr/>
    </dgm:pt>
  </dgm:ptLst>
  <dgm:cxnLst>
    <dgm:cxn modelId="{6532A300-C204-4314-9F31-C8939FE07D57}" type="presOf" srcId="{E7EDBE63-3FE7-4FF5-BFD9-7C1ACECAE557}" destId="{B2FC8029-A5E5-4C1A-A930-05F1B8D63324}" srcOrd="1" destOrd="0" presId="urn:microsoft.com/office/officeart/2005/8/layout/matrix1"/>
    <dgm:cxn modelId="{14EF6809-F373-4079-9BD3-469262D7BA2D}" type="presOf" srcId="{E7EDBE63-3FE7-4FF5-BFD9-7C1ACECAE557}" destId="{DEB21775-78C3-40CF-9207-A62A984AED29}" srcOrd="0" destOrd="0" presId="urn:microsoft.com/office/officeart/2005/8/layout/matrix1"/>
    <dgm:cxn modelId="{9E374813-CB51-4BE2-8F7E-FBABCA93046A}" srcId="{7B2DE7E6-5EFB-443E-9A8E-0881894E5E30}" destId="{E7EDBE63-3FE7-4FF5-BFD9-7C1ACECAE557}" srcOrd="2" destOrd="0" parTransId="{237BDC64-D845-4AA4-87E2-95A7FF16724F}" sibTransId="{F4673EA7-65E9-4A5E-894D-153FD8F52186}"/>
    <dgm:cxn modelId="{FD2EBB19-DEC8-4CBE-AC0C-FCDD07098E11}" type="presOf" srcId="{6CB0443C-6ECA-4E0C-9CD7-55EBE52E0FA7}" destId="{8EFC5053-C830-4967-9581-97485F1503C8}" srcOrd="0" destOrd="0" presId="urn:microsoft.com/office/officeart/2005/8/layout/matrix1"/>
    <dgm:cxn modelId="{EAA1411F-2784-4D24-AEED-B8889AE203E3}" type="presOf" srcId="{1B859216-96DC-4612-8667-04FA91E0763A}" destId="{37F475EE-4F71-48CA-8C8E-19EB7F97CD24}" srcOrd="0" destOrd="0" presId="urn:microsoft.com/office/officeart/2005/8/layout/matrix1"/>
    <dgm:cxn modelId="{1E4D4668-3805-4782-B991-7F0265256BCD}" srcId="{7B2DE7E6-5EFB-443E-9A8E-0881894E5E30}" destId="{1B859216-96DC-4612-8667-04FA91E0763A}" srcOrd="3" destOrd="0" parTransId="{91F3C65B-3ED3-46FA-9F5B-E75207C2FFC3}" sibTransId="{903C4EE4-0B3C-4546-9EA5-95F8DA7E9408}"/>
    <dgm:cxn modelId="{25875C7B-79C1-47D1-B721-ABAE4D2768B4}" type="presOf" srcId="{7B2DE7E6-5EFB-443E-9A8E-0881894E5E30}" destId="{20A85720-292F-4955-B918-E7435B4E31ED}" srcOrd="0" destOrd="0" presId="urn:microsoft.com/office/officeart/2005/8/layout/matrix1"/>
    <dgm:cxn modelId="{DFC6E687-4481-43E2-8AD1-3CB08FFCC79E}" type="presOf" srcId="{E1A278EA-F1D1-4FF6-8ADE-E591E6D3BDA4}" destId="{323E43C2-2F97-4444-9643-5BF29A275755}" srcOrd="0" destOrd="0" presId="urn:microsoft.com/office/officeart/2005/8/layout/matrix1"/>
    <dgm:cxn modelId="{4AADA598-348B-4077-B3F3-88B99302A03C}" type="presOf" srcId="{B8DD227A-05DE-4090-9530-EEC98BC9A53A}" destId="{25B6DADD-8D4F-49BC-91A6-0ED74236DFEB}" srcOrd="1" destOrd="0" presId="urn:microsoft.com/office/officeart/2005/8/layout/matrix1"/>
    <dgm:cxn modelId="{09FF1F9B-490F-4365-BB71-145A2ADC367D}" srcId="{7B2DE7E6-5EFB-443E-9A8E-0881894E5E30}" destId="{B8DD227A-05DE-4090-9530-EEC98BC9A53A}" srcOrd="0" destOrd="0" parTransId="{961A64F2-60B5-4A98-A513-30B1A79DA939}" sibTransId="{F2A054D8-5C18-4BC6-B96E-F59FD0CF1768}"/>
    <dgm:cxn modelId="{BF0C1DA5-3641-4F26-B0A4-FBB9309F3B8F}" type="presOf" srcId="{6CB0443C-6ECA-4E0C-9CD7-55EBE52E0FA7}" destId="{00EA4A98-EC0B-4EE3-9D20-D1F3A51A5116}" srcOrd="1" destOrd="0" presId="urn:microsoft.com/office/officeart/2005/8/layout/matrix1"/>
    <dgm:cxn modelId="{0E81C1C2-0A24-4565-A9A2-900FCD4A9726}" type="presOf" srcId="{1B859216-96DC-4612-8667-04FA91E0763A}" destId="{5B52DD0F-08E7-458B-B06E-5906C836559D}" srcOrd="1" destOrd="0" presId="urn:microsoft.com/office/officeart/2005/8/layout/matrix1"/>
    <dgm:cxn modelId="{C2A20AC3-CFB1-426A-987D-B2797E826979}" srcId="{7B2DE7E6-5EFB-443E-9A8E-0881894E5E30}" destId="{6CB0443C-6ECA-4E0C-9CD7-55EBE52E0FA7}" srcOrd="1" destOrd="0" parTransId="{BC259CC8-348F-4E2C-AE2B-0CEBC30DF1F1}" sibTransId="{A031E042-6440-4C00-A448-84F55021EFC8}"/>
    <dgm:cxn modelId="{6CAA5AE3-3738-4737-8150-0F4B75E0B962}" srcId="{E1A278EA-F1D1-4FF6-8ADE-E591E6D3BDA4}" destId="{7B2DE7E6-5EFB-443E-9A8E-0881894E5E30}" srcOrd="0" destOrd="0" parTransId="{CF475F30-DE04-4B41-8551-028CB5345F2B}" sibTransId="{EE5099CC-6DB4-41A0-B4C6-428C53532E01}"/>
    <dgm:cxn modelId="{9BA90BF3-9352-4202-A54D-851F8D10B07C}" type="presOf" srcId="{B8DD227A-05DE-4090-9530-EEC98BC9A53A}" destId="{8B2458C8-D467-4F3E-A60E-113CB9FC09AB}" srcOrd="0" destOrd="0" presId="urn:microsoft.com/office/officeart/2005/8/layout/matrix1"/>
    <dgm:cxn modelId="{D32E5EBF-966B-4C6A-9920-1275A7BADAAD}" type="presParOf" srcId="{323E43C2-2F97-4444-9643-5BF29A275755}" destId="{89E1AF42-938A-4072-8F17-7C4F25C67356}" srcOrd="0" destOrd="0" presId="urn:microsoft.com/office/officeart/2005/8/layout/matrix1"/>
    <dgm:cxn modelId="{37DF7BB8-85C1-40EB-A908-98BAE2D99E0E}" type="presParOf" srcId="{89E1AF42-938A-4072-8F17-7C4F25C67356}" destId="{8B2458C8-D467-4F3E-A60E-113CB9FC09AB}" srcOrd="0" destOrd="0" presId="urn:microsoft.com/office/officeart/2005/8/layout/matrix1"/>
    <dgm:cxn modelId="{2E8272EF-872E-49E6-AB37-AECF57F8B0B8}" type="presParOf" srcId="{89E1AF42-938A-4072-8F17-7C4F25C67356}" destId="{25B6DADD-8D4F-49BC-91A6-0ED74236DFEB}" srcOrd="1" destOrd="0" presId="urn:microsoft.com/office/officeart/2005/8/layout/matrix1"/>
    <dgm:cxn modelId="{F34291A0-95C9-476D-B8D1-0B9A32E68176}" type="presParOf" srcId="{89E1AF42-938A-4072-8F17-7C4F25C67356}" destId="{8EFC5053-C830-4967-9581-97485F1503C8}" srcOrd="2" destOrd="0" presId="urn:microsoft.com/office/officeart/2005/8/layout/matrix1"/>
    <dgm:cxn modelId="{A00B551E-B568-4F79-B741-D3FBD4CB64B1}" type="presParOf" srcId="{89E1AF42-938A-4072-8F17-7C4F25C67356}" destId="{00EA4A98-EC0B-4EE3-9D20-D1F3A51A5116}" srcOrd="3" destOrd="0" presId="urn:microsoft.com/office/officeart/2005/8/layout/matrix1"/>
    <dgm:cxn modelId="{137D2C21-F51D-4453-9D96-8B83FAC72037}" type="presParOf" srcId="{89E1AF42-938A-4072-8F17-7C4F25C67356}" destId="{DEB21775-78C3-40CF-9207-A62A984AED29}" srcOrd="4" destOrd="0" presId="urn:microsoft.com/office/officeart/2005/8/layout/matrix1"/>
    <dgm:cxn modelId="{06E1FD66-7B47-40DF-8ED8-DB09E87A2024}" type="presParOf" srcId="{89E1AF42-938A-4072-8F17-7C4F25C67356}" destId="{B2FC8029-A5E5-4C1A-A930-05F1B8D63324}" srcOrd="5" destOrd="0" presId="urn:microsoft.com/office/officeart/2005/8/layout/matrix1"/>
    <dgm:cxn modelId="{A3BC3FC2-28A2-414C-82B5-071C741B7F0A}" type="presParOf" srcId="{89E1AF42-938A-4072-8F17-7C4F25C67356}" destId="{37F475EE-4F71-48CA-8C8E-19EB7F97CD24}" srcOrd="6" destOrd="0" presId="urn:microsoft.com/office/officeart/2005/8/layout/matrix1"/>
    <dgm:cxn modelId="{8C4D04A7-0771-4BA5-80A7-87424C285015}" type="presParOf" srcId="{89E1AF42-938A-4072-8F17-7C4F25C67356}" destId="{5B52DD0F-08E7-458B-B06E-5906C836559D}" srcOrd="7" destOrd="0" presId="urn:microsoft.com/office/officeart/2005/8/layout/matrix1"/>
    <dgm:cxn modelId="{98C36845-2E1B-4CCC-8171-D73FC10F3A85}" type="presParOf" srcId="{323E43C2-2F97-4444-9643-5BF29A275755}" destId="{20A85720-292F-4955-B918-E7435B4E31ED}"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39B6A73-4662-403F-B1FA-6FABF69E6FC3}"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s-CO"/>
        </a:p>
      </dgm:t>
    </dgm:pt>
    <dgm:pt modelId="{7D3F0727-3531-4707-BCEA-8181C539285E}">
      <dgm:prSet phldrT="[Texto]"/>
      <dgm:spPr/>
      <dgm:t>
        <a:bodyPr/>
        <a:lstStyle/>
        <a:p>
          <a:r>
            <a:rPr lang="es-MX" dirty="0"/>
            <a:t>Notificaciones</a:t>
          </a:r>
          <a:endParaRPr lang="es-CO" dirty="0"/>
        </a:p>
      </dgm:t>
    </dgm:pt>
    <dgm:pt modelId="{F4A8AB12-22DC-442E-96BA-7B9B4F0C5A2E}" type="parTrans" cxnId="{4D799DBC-332C-478A-8D4F-D2F063538DDA}">
      <dgm:prSet/>
      <dgm:spPr/>
      <dgm:t>
        <a:bodyPr/>
        <a:lstStyle/>
        <a:p>
          <a:endParaRPr lang="es-CO"/>
        </a:p>
      </dgm:t>
    </dgm:pt>
    <dgm:pt modelId="{9A0DEC67-5975-4873-A73C-499ECF7C74E3}" type="sibTrans" cxnId="{4D799DBC-332C-478A-8D4F-D2F063538DDA}">
      <dgm:prSet/>
      <dgm:spPr/>
      <dgm:t>
        <a:bodyPr/>
        <a:lstStyle/>
        <a:p>
          <a:endParaRPr lang="es-CO"/>
        </a:p>
      </dgm:t>
    </dgm:pt>
    <dgm:pt modelId="{F3486B1D-D274-4963-A579-D5D72CF348E7}">
      <dgm:prSet phldrT="[Texto]"/>
      <dgm:spPr/>
      <dgm:t>
        <a:bodyPr/>
        <a:lstStyle/>
        <a:p>
          <a:r>
            <a:rPr lang="es-CO" b="0" i="0" dirty="0"/>
            <a:t>Personal</a:t>
          </a:r>
          <a:endParaRPr lang="es-CO" dirty="0"/>
        </a:p>
      </dgm:t>
    </dgm:pt>
    <dgm:pt modelId="{6AC29E47-7981-4F02-861E-A592C51C3AFF}" type="parTrans" cxnId="{3D7FFEB9-8D3B-4908-B144-B0333E002B9B}">
      <dgm:prSet/>
      <dgm:spPr/>
      <dgm:t>
        <a:bodyPr/>
        <a:lstStyle/>
        <a:p>
          <a:endParaRPr lang="es-CO"/>
        </a:p>
      </dgm:t>
    </dgm:pt>
    <dgm:pt modelId="{ECEFEB7A-42E1-4884-8CA0-0B1B81E8344C}" type="sibTrans" cxnId="{3D7FFEB9-8D3B-4908-B144-B0333E002B9B}">
      <dgm:prSet/>
      <dgm:spPr/>
      <dgm:t>
        <a:bodyPr/>
        <a:lstStyle/>
        <a:p>
          <a:endParaRPr lang="es-CO"/>
        </a:p>
      </dgm:t>
    </dgm:pt>
    <dgm:pt modelId="{0B90F124-8B60-4DA2-BE01-9501B2E396FC}">
      <dgm:prSet phldrT="[Texto]"/>
      <dgm:spPr/>
      <dgm:t>
        <a:bodyPr/>
        <a:lstStyle/>
        <a:p>
          <a:r>
            <a:rPr lang="es-CO" b="0" i="0" dirty="0"/>
            <a:t>Por edicto</a:t>
          </a:r>
          <a:endParaRPr lang="es-CO" dirty="0"/>
        </a:p>
      </dgm:t>
    </dgm:pt>
    <dgm:pt modelId="{C51B45DD-9D0D-4E38-93E6-8C62733208EC}" type="parTrans" cxnId="{CDD59666-6E91-4D36-A181-C89E43FAD561}">
      <dgm:prSet/>
      <dgm:spPr/>
      <dgm:t>
        <a:bodyPr/>
        <a:lstStyle/>
        <a:p>
          <a:endParaRPr lang="es-CO"/>
        </a:p>
      </dgm:t>
    </dgm:pt>
    <dgm:pt modelId="{41E5DFA2-163B-4266-AF00-8D78FA236752}" type="sibTrans" cxnId="{CDD59666-6E91-4D36-A181-C89E43FAD561}">
      <dgm:prSet/>
      <dgm:spPr/>
      <dgm:t>
        <a:bodyPr/>
        <a:lstStyle/>
        <a:p>
          <a:endParaRPr lang="es-CO"/>
        </a:p>
      </dgm:t>
    </dgm:pt>
    <dgm:pt modelId="{DC7B1C15-D174-4588-AD61-774D57A888D3}">
      <dgm:prSet phldrT="[Texto]"/>
      <dgm:spPr/>
      <dgm:t>
        <a:bodyPr/>
        <a:lstStyle/>
        <a:p>
          <a:r>
            <a:rPr lang="es-CO" b="0" i="0" dirty="0"/>
            <a:t>Por aviso</a:t>
          </a:r>
          <a:endParaRPr lang="es-CO" dirty="0"/>
        </a:p>
      </dgm:t>
    </dgm:pt>
    <dgm:pt modelId="{1C1957C3-8CF1-4A3C-9F61-64276A544313}" type="parTrans" cxnId="{2890CCB9-D47E-4EEC-A216-73F800674CF4}">
      <dgm:prSet/>
      <dgm:spPr/>
      <dgm:t>
        <a:bodyPr/>
        <a:lstStyle/>
        <a:p>
          <a:endParaRPr lang="es-CO"/>
        </a:p>
      </dgm:t>
    </dgm:pt>
    <dgm:pt modelId="{2EB3FFDB-D5EC-44E6-BE91-3C46155449AE}" type="sibTrans" cxnId="{2890CCB9-D47E-4EEC-A216-73F800674CF4}">
      <dgm:prSet/>
      <dgm:spPr/>
      <dgm:t>
        <a:bodyPr/>
        <a:lstStyle/>
        <a:p>
          <a:endParaRPr lang="es-CO"/>
        </a:p>
      </dgm:t>
    </dgm:pt>
    <dgm:pt modelId="{F4EC7F62-18C7-4910-B5E2-0FC4001B7986}">
      <dgm:prSet/>
      <dgm:spPr/>
      <dgm:t>
        <a:bodyPr/>
        <a:lstStyle/>
        <a:p>
          <a:r>
            <a:rPr lang="es-CO" b="0" i="0" dirty="0"/>
            <a:t>Por estado</a:t>
          </a:r>
          <a:endParaRPr lang="es-MX" dirty="0"/>
        </a:p>
      </dgm:t>
    </dgm:pt>
    <dgm:pt modelId="{E444775F-6C7B-48C5-9554-2EB79BD64AB1}" type="sibTrans" cxnId="{EA9922BD-1797-4EF2-9E19-D127E0734594}">
      <dgm:prSet/>
      <dgm:spPr/>
      <dgm:t>
        <a:bodyPr/>
        <a:lstStyle/>
        <a:p>
          <a:endParaRPr lang="es-CO"/>
        </a:p>
      </dgm:t>
    </dgm:pt>
    <dgm:pt modelId="{83B711D7-8381-4065-9CA0-B772492A54F1}" type="parTrans" cxnId="{EA9922BD-1797-4EF2-9E19-D127E0734594}">
      <dgm:prSet/>
      <dgm:spPr/>
      <dgm:t>
        <a:bodyPr/>
        <a:lstStyle/>
        <a:p>
          <a:endParaRPr lang="es-CO"/>
        </a:p>
      </dgm:t>
    </dgm:pt>
    <dgm:pt modelId="{EBD1E168-8781-45A8-990B-1FF8AAE21F39}">
      <dgm:prSet/>
      <dgm:spPr/>
      <dgm:t>
        <a:bodyPr/>
        <a:lstStyle/>
        <a:p>
          <a:r>
            <a:rPr lang="es-CO" b="0" i="0"/>
            <a:t>por conducta concluyente</a:t>
          </a:r>
          <a:endParaRPr lang="es-CO"/>
        </a:p>
      </dgm:t>
    </dgm:pt>
    <dgm:pt modelId="{4FDEEBF8-B7B9-4490-917C-D59E2C700DDD}" type="parTrans" cxnId="{3C3357CC-854D-4172-93D3-4A01E5B1C792}">
      <dgm:prSet/>
      <dgm:spPr/>
      <dgm:t>
        <a:bodyPr/>
        <a:lstStyle/>
        <a:p>
          <a:endParaRPr lang="es-CO"/>
        </a:p>
      </dgm:t>
    </dgm:pt>
    <dgm:pt modelId="{B31A5B80-FAA2-439C-85F6-98C4BE7758C2}" type="sibTrans" cxnId="{3C3357CC-854D-4172-93D3-4A01E5B1C792}">
      <dgm:prSet/>
      <dgm:spPr/>
      <dgm:t>
        <a:bodyPr/>
        <a:lstStyle/>
        <a:p>
          <a:endParaRPr lang="es-CO"/>
        </a:p>
      </dgm:t>
    </dgm:pt>
    <dgm:pt modelId="{4AA50D3F-6549-4088-8E41-70390FF7053C}" type="pres">
      <dgm:prSet presAssocID="{B39B6A73-4662-403F-B1FA-6FABF69E6FC3}" presName="cycle" presStyleCnt="0">
        <dgm:presLayoutVars>
          <dgm:chMax val="1"/>
          <dgm:dir/>
          <dgm:animLvl val="ctr"/>
          <dgm:resizeHandles val="exact"/>
        </dgm:presLayoutVars>
      </dgm:prSet>
      <dgm:spPr/>
    </dgm:pt>
    <dgm:pt modelId="{8597D808-5271-490D-814E-D541339E36E6}" type="pres">
      <dgm:prSet presAssocID="{7D3F0727-3531-4707-BCEA-8181C539285E}" presName="centerShape" presStyleLbl="node0" presStyleIdx="0" presStyleCnt="1"/>
      <dgm:spPr/>
    </dgm:pt>
    <dgm:pt modelId="{AFE96E4F-AE0A-4925-9089-41EDE281EE2A}" type="pres">
      <dgm:prSet presAssocID="{6AC29E47-7981-4F02-861E-A592C51C3AFF}" presName="parTrans" presStyleLbl="bgSibTrans2D1" presStyleIdx="0" presStyleCnt="5"/>
      <dgm:spPr/>
    </dgm:pt>
    <dgm:pt modelId="{B794B713-83C5-478C-A31A-6A9DF8EBBD1B}" type="pres">
      <dgm:prSet presAssocID="{F3486B1D-D274-4963-A579-D5D72CF348E7}" presName="node" presStyleLbl="node1" presStyleIdx="0" presStyleCnt="5">
        <dgm:presLayoutVars>
          <dgm:bulletEnabled val="1"/>
        </dgm:presLayoutVars>
      </dgm:prSet>
      <dgm:spPr/>
    </dgm:pt>
    <dgm:pt modelId="{2B49BEBE-8A0A-4E9F-B7D1-3843844CF6AA}" type="pres">
      <dgm:prSet presAssocID="{C51B45DD-9D0D-4E38-93E6-8C62733208EC}" presName="parTrans" presStyleLbl="bgSibTrans2D1" presStyleIdx="1" presStyleCnt="5"/>
      <dgm:spPr/>
    </dgm:pt>
    <dgm:pt modelId="{8F8A59A1-6073-4563-AD88-9C96DA73C84B}" type="pres">
      <dgm:prSet presAssocID="{0B90F124-8B60-4DA2-BE01-9501B2E396FC}" presName="node" presStyleLbl="node1" presStyleIdx="1" presStyleCnt="5">
        <dgm:presLayoutVars>
          <dgm:bulletEnabled val="1"/>
        </dgm:presLayoutVars>
      </dgm:prSet>
      <dgm:spPr/>
    </dgm:pt>
    <dgm:pt modelId="{66E461AC-429A-4699-85C5-2384E7ACBADE}" type="pres">
      <dgm:prSet presAssocID="{1C1957C3-8CF1-4A3C-9F61-64276A544313}" presName="parTrans" presStyleLbl="bgSibTrans2D1" presStyleIdx="2" presStyleCnt="5"/>
      <dgm:spPr/>
    </dgm:pt>
    <dgm:pt modelId="{B0E02A15-CD02-4998-AD59-E3D3F2D3303E}" type="pres">
      <dgm:prSet presAssocID="{DC7B1C15-D174-4588-AD61-774D57A888D3}" presName="node" presStyleLbl="node1" presStyleIdx="2" presStyleCnt="5">
        <dgm:presLayoutVars>
          <dgm:bulletEnabled val="1"/>
        </dgm:presLayoutVars>
      </dgm:prSet>
      <dgm:spPr/>
    </dgm:pt>
    <dgm:pt modelId="{CECFB3F4-0EB3-4EF8-BA3C-8DF6894669C7}" type="pres">
      <dgm:prSet presAssocID="{4FDEEBF8-B7B9-4490-917C-D59E2C700DDD}" presName="parTrans" presStyleLbl="bgSibTrans2D1" presStyleIdx="3" presStyleCnt="5"/>
      <dgm:spPr/>
    </dgm:pt>
    <dgm:pt modelId="{D14891D8-E2CC-47F5-A751-D83D5AE6576C}" type="pres">
      <dgm:prSet presAssocID="{EBD1E168-8781-45A8-990B-1FF8AAE21F39}" presName="node" presStyleLbl="node1" presStyleIdx="3" presStyleCnt="5">
        <dgm:presLayoutVars>
          <dgm:bulletEnabled val="1"/>
        </dgm:presLayoutVars>
      </dgm:prSet>
      <dgm:spPr/>
    </dgm:pt>
    <dgm:pt modelId="{3C7477DE-0BB1-431D-91CC-D3CF20E9A4D5}" type="pres">
      <dgm:prSet presAssocID="{83B711D7-8381-4065-9CA0-B772492A54F1}" presName="parTrans" presStyleLbl="bgSibTrans2D1" presStyleIdx="4" presStyleCnt="5"/>
      <dgm:spPr/>
    </dgm:pt>
    <dgm:pt modelId="{8921C401-469C-4F66-9A38-4F7BE59DE207}" type="pres">
      <dgm:prSet presAssocID="{F4EC7F62-18C7-4910-B5E2-0FC4001B7986}" presName="node" presStyleLbl="node1" presStyleIdx="4" presStyleCnt="5">
        <dgm:presLayoutVars>
          <dgm:bulletEnabled val="1"/>
        </dgm:presLayoutVars>
      </dgm:prSet>
      <dgm:spPr/>
    </dgm:pt>
  </dgm:ptLst>
  <dgm:cxnLst>
    <dgm:cxn modelId="{978EA90E-70ED-4F7D-BDDF-238F87FAF8F8}" type="presOf" srcId="{7D3F0727-3531-4707-BCEA-8181C539285E}" destId="{8597D808-5271-490D-814E-D541339E36E6}" srcOrd="0" destOrd="0" presId="urn:microsoft.com/office/officeart/2005/8/layout/radial4"/>
    <dgm:cxn modelId="{6E0C4D13-826E-4A38-9884-9FC12470D47B}" type="presOf" srcId="{B39B6A73-4662-403F-B1FA-6FABF69E6FC3}" destId="{4AA50D3F-6549-4088-8E41-70390FF7053C}" srcOrd="0" destOrd="0" presId="urn:microsoft.com/office/officeart/2005/8/layout/radial4"/>
    <dgm:cxn modelId="{CC1EF839-D0FF-4B20-A5DF-E076081C7D43}" type="presOf" srcId="{DC7B1C15-D174-4588-AD61-774D57A888D3}" destId="{B0E02A15-CD02-4998-AD59-E3D3F2D3303E}" srcOrd="0" destOrd="0" presId="urn:microsoft.com/office/officeart/2005/8/layout/radial4"/>
    <dgm:cxn modelId="{8D8EC03D-3245-4680-BAE3-5454D06DE806}" type="presOf" srcId="{F3486B1D-D274-4963-A579-D5D72CF348E7}" destId="{B794B713-83C5-478C-A31A-6A9DF8EBBD1B}" srcOrd="0" destOrd="0" presId="urn:microsoft.com/office/officeart/2005/8/layout/radial4"/>
    <dgm:cxn modelId="{CDD59666-6E91-4D36-A181-C89E43FAD561}" srcId="{7D3F0727-3531-4707-BCEA-8181C539285E}" destId="{0B90F124-8B60-4DA2-BE01-9501B2E396FC}" srcOrd="1" destOrd="0" parTransId="{C51B45DD-9D0D-4E38-93E6-8C62733208EC}" sibTransId="{41E5DFA2-163B-4266-AF00-8D78FA236752}"/>
    <dgm:cxn modelId="{02E10A50-3EAA-4EFF-B265-E30976E0F248}" type="presOf" srcId="{4FDEEBF8-B7B9-4490-917C-D59E2C700DDD}" destId="{CECFB3F4-0EB3-4EF8-BA3C-8DF6894669C7}" srcOrd="0" destOrd="0" presId="urn:microsoft.com/office/officeart/2005/8/layout/radial4"/>
    <dgm:cxn modelId="{2D1277A7-D176-4E6E-9D48-B8FEDCB88ACB}" type="presOf" srcId="{1C1957C3-8CF1-4A3C-9F61-64276A544313}" destId="{66E461AC-429A-4699-85C5-2384E7ACBADE}" srcOrd="0" destOrd="0" presId="urn:microsoft.com/office/officeart/2005/8/layout/radial4"/>
    <dgm:cxn modelId="{26ECA6AA-2297-4A85-82AB-4A864EF92894}" type="presOf" srcId="{C51B45DD-9D0D-4E38-93E6-8C62733208EC}" destId="{2B49BEBE-8A0A-4E9F-B7D1-3843844CF6AA}" srcOrd="0" destOrd="0" presId="urn:microsoft.com/office/officeart/2005/8/layout/radial4"/>
    <dgm:cxn modelId="{2890CCB9-D47E-4EEC-A216-73F800674CF4}" srcId="{7D3F0727-3531-4707-BCEA-8181C539285E}" destId="{DC7B1C15-D174-4588-AD61-774D57A888D3}" srcOrd="2" destOrd="0" parTransId="{1C1957C3-8CF1-4A3C-9F61-64276A544313}" sibTransId="{2EB3FFDB-D5EC-44E6-BE91-3C46155449AE}"/>
    <dgm:cxn modelId="{3D7FFEB9-8D3B-4908-B144-B0333E002B9B}" srcId="{7D3F0727-3531-4707-BCEA-8181C539285E}" destId="{F3486B1D-D274-4963-A579-D5D72CF348E7}" srcOrd="0" destOrd="0" parTransId="{6AC29E47-7981-4F02-861E-A592C51C3AFF}" sibTransId="{ECEFEB7A-42E1-4884-8CA0-0B1B81E8344C}"/>
    <dgm:cxn modelId="{4D799DBC-332C-478A-8D4F-D2F063538DDA}" srcId="{B39B6A73-4662-403F-B1FA-6FABF69E6FC3}" destId="{7D3F0727-3531-4707-BCEA-8181C539285E}" srcOrd="0" destOrd="0" parTransId="{F4A8AB12-22DC-442E-96BA-7B9B4F0C5A2E}" sibTransId="{9A0DEC67-5975-4873-A73C-499ECF7C74E3}"/>
    <dgm:cxn modelId="{EA9922BD-1797-4EF2-9E19-D127E0734594}" srcId="{7D3F0727-3531-4707-BCEA-8181C539285E}" destId="{F4EC7F62-18C7-4910-B5E2-0FC4001B7986}" srcOrd="4" destOrd="0" parTransId="{83B711D7-8381-4065-9CA0-B772492A54F1}" sibTransId="{E444775F-6C7B-48C5-9554-2EB79BD64AB1}"/>
    <dgm:cxn modelId="{230F9AC1-24E6-4E11-8F21-1E0A9AFB19D3}" type="presOf" srcId="{0B90F124-8B60-4DA2-BE01-9501B2E396FC}" destId="{8F8A59A1-6073-4563-AD88-9C96DA73C84B}" srcOrd="0" destOrd="0" presId="urn:microsoft.com/office/officeart/2005/8/layout/radial4"/>
    <dgm:cxn modelId="{3C3357CC-854D-4172-93D3-4A01E5B1C792}" srcId="{7D3F0727-3531-4707-BCEA-8181C539285E}" destId="{EBD1E168-8781-45A8-990B-1FF8AAE21F39}" srcOrd="3" destOrd="0" parTransId="{4FDEEBF8-B7B9-4490-917C-D59E2C700DDD}" sibTransId="{B31A5B80-FAA2-439C-85F6-98C4BE7758C2}"/>
    <dgm:cxn modelId="{002627CE-D189-4456-A54D-4C5E4712ECA0}" type="presOf" srcId="{6AC29E47-7981-4F02-861E-A592C51C3AFF}" destId="{AFE96E4F-AE0A-4925-9089-41EDE281EE2A}" srcOrd="0" destOrd="0" presId="urn:microsoft.com/office/officeart/2005/8/layout/radial4"/>
    <dgm:cxn modelId="{B63C13D8-F93D-4472-8CB5-7B88303A4763}" type="presOf" srcId="{F4EC7F62-18C7-4910-B5E2-0FC4001B7986}" destId="{8921C401-469C-4F66-9A38-4F7BE59DE207}" srcOrd="0" destOrd="0" presId="urn:microsoft.com/office/officeart/2005/8/layout/radial4"/>
    <dgm:cxn modelId="{6C5E9BF5-00A8-4FD6-845B-A6865CCBF884}" type="presOf" srcId="{EBD1E168-8781-45A8-990B-1FF8AAE21F39}" destId="{D14891D8-E2CC-47F5-A751-D83D5AE6576C}" srcOrd="0" destOrd="0" presId="urn:microsoft.com/office/officeart/2005/8/layout/radial4"/>
    <dgm:cxn modelId="{E4F4C5F5-CCCA-4C01-BCFD-837CF973D850}" type="presOf" srcId="{83B711D7-8381-4065-9CA0-B772492A54F1}" destId="{3C7477DE-0BB1-431D-91CC-D3CF20E9A4D5}" srcOrd="0" destOrd="0" presId="urn:microsoft.com/office/officeart/2005/8/layout/radial4"/>
    <dgm:cxn modelId="{E4464189-5B10-49FF-81A2-513EB4C3B246}" type="presParOf" srcId="{4AA50D3F-6549-4088-8E41-70390FF7053C}" destId="{8597D808-5271-490D-814E-D541339E36E6}" srcOrd="0" destOrd="0" presId="urn:microsoft.com/office/officeart/2005/8/layout/radial4"/>
    <dgm:cxn modelId="{B1FEA388-96CD-4068-9983-E4C30F5861CB}" type="presParOf" srcId="{4AA50D3F-6549-4088-8E41-70390FF7053C}" destId="{AFE96E4F-AE0A-4925-9089-41EDE281EE2A}" srcOrd="1" destOrd="0" presId="urn:microsoft.com/office/officeart/2005/8/layout/radial4"/>
    <dgm:cxn modelId="{43A7A7BD-D3EF-47E9-BCF0-783195E4E4E8}" type="presParOf" srcId="{4AA50D3F-6549-4088-8E41-70390FF7053C}" destId="{B794B713-83C5-478C-A31A-6A9DF8EBBD1B}" srcOrd="2" destOrd="0" presId="urn:microsoft.com/office/officeart/2005/8/layout/radial4"/>
    <dgm:cxn modelId="{EE3FC8D2-A96E-403C-A244-3D9BD0F0298E}" type="presParOf" srcId="{4AA50D3F-6549-4088-8E41-70390FF7053C}" destId="{2B49BEBE-8A0A-4E9F-B7D1-3843844CF6AA}" srcOrd="3" destOrd="0" presId="urn:microsoft.com/office/officeart/2005/8/layout/radial4"/>
    <dgm:cxn modelId="{EF4EABAF-3A9D-4A23-93AE-336E82D80429}" type="presParOf" srcId="{4AA50D3F-6549-4088-8E41-70390FF7053C}" destId="{8F8A59A1-6073-4563-AD88-9C96DA73C84B}" srcOrd="4" destOrd="0" presId="urn:microsoft.com/office/officeart/2005/8/layout/radial4"/>
    <dgm:cxn modelId="{27638CEB-4DEE-466F-9462-CB1952EAF6C6}" type="presParOf" srcId="{4AA50D3F-6549-4088-8E41-70390FF7053C}" destId="{66E461AC-429A-4699-85C5-2384E7ACBADE}" srcOrd="5" destOrd="0" presId="urn:microsoft.com/office/officeart/2005/8/layout/radial4"/>
    <dgm:cxn modelId="{D559BD0E-8AB0-42EB-BBBD-DE592AA1DAB1}" type="presParOf" srcId="{4AA50D3F-6549-4088-8E41-70390FF7053C}" destId="{B0E02A15-CD02-4998-AD59-E3D3F2D3303E}" srcOrd="6" destOrd="0" presId="urn:microsoft.com/office/officeart/2005/8/layout/radial4"/>
    <dgm:cxn modelId="{4BA16915-AAE8-422B-9C4F-05320DE1F695}" type="presParOf" srcId="{4AA50D3F-6549-4088-8E41-70390FF7053C}" destId="{CECFB3F4-0EB3-4EF8-BA3C-8DF6894669C7}" srcOrd="7" destOrd="0" presId="urn:microsoft.com/office/officeart/2005/8/layout/radial4"/>
    <dgm:cxn modelId="{BEE94A57-2736-4BD2-81D2-C95C41954FCD}" type="presParOf" srcId="{4AA50D3F-6549-4088-8E41-70390FF7053C}" destId="{D14891D8-E2CC-47F5-A751-D83D5AE6576C}" srcOrd="8" destOrd="0" presId="urn:microsoft.com/office/officeart/2005/8/layout/radial4"/>
    <dgm:cxn modelId="{B236911E-2293-4B72-9770-EC5F12C43D41}" type="presParOf" srcId="{4AA50D3F-6549-4088-8E41-70390FF7053C}" destId="{3C7477DE-0BB1-431D-91CC-D3CF20E9A4D5}" srcOrd="9" destOrd="0" presId="urn:microsoft.com/office/officeart/2005/8/layout/radial4"/>
    <dgm:cxn modelId="{DECBA14D-473B-4AEC-AAD5-B1E663584107}" type="presParOf" srcId="{4AA50D3F-6549-4088-8E41-70390FF7053C}" destId="{8921C401-469C-4F66-9A38-4F7BE59DE207}"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39B6A73-4662-403F-B1FA-6FABF69E6FC3}"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s-CO"/>
        </a:p>
      </dgm:t>
    </dgm:pt>
    <dgm:pt modelId="{7D3F0727-3531-4707-BCEA-8181C539285E}">
      <dgm:prSet phldrT="[Texto]"/>
      <dgm:spPr/>
      <dgm:t>
        <a:bodyPr/>
        <a:lstStyle/>
        <a:p>
          <a:r>
            <a:rPr lang="es-MX" dirty="0"/>
            <a:t>Personalmente</a:t>
          </a:r>
          <a:endParaRPr lang="es-CO" dirty="0"/>
        </a:p>
      </dgm:t>
    </dgm:pt>
    <dgm:pt modelId="{F4A8AB12-22DC-442E-96BA-7B9B4F0C5A2E}" type="parTrans" cxnId="{4D799DBC-332C-478A-8D4F-D2F063538DDA}">
      <dgm:prSet/>
      <dgm:spPr/>
      <dgm:t>
        <a:bodyPr/>
        <a:lstStyle/>
        <a:p>
          <a:endParaRPr lang="es-CO"/>
        </a:p>
      </dgm:t>
    </dgm:pt>
    <dgm:pt modelId="{9A0DEC67-5975-4873-A73C-499ECF7C74E3}" type="sibTrans" cxnId="{4D799DBC-332C-478A-8D4F-D2F063538DDA}">
      <dgm:prSet/>
      <dgm:spPr/>
      <dgm:t>
        <a:bodyPr/>
        <a:lstStyle/>
        <a:p>
          <a:endParaRPr lang="es-CO"/>
        </a:p>
      </dgm:t>
    </dgm:pt>
    <dgm:pt modelId="{F3486B1D-D274-4963-A579-D5D72CF348E7}">
      <dgm:prSet phldrT="[Texto]" custT="1"/>
      <dgm:spPr/>
      <dgm:t>
        <a:bodyPr/>
        <a:lstStyle/>
        <a:p>
          <a:r>
            <a:rPr lang="es-MX" sz="2000" b="0" i="0" dirty="0">
              <a:solidFill>
                <a:schemeClr val="tx1"/>
              </a:solidFill>
            </a:rPr>
            <a:t>Auto de apertura de investigación</a:t>
          </a:r>
          <a:endParaRPr lang="es-CO" sz="2000" dirty="0">
            <a:solidFill>
              <a:schemeClr val="tx1"/>
            </a:solidFill>
          </a:endParaRPr>
        </a:p>
      </dgm:t>
    </dgm:pt>
    <dgm:pt modelId="{6AC29E47-7981-4F02-861E-A592C51C3AFF}" type="parTrans" cxnId="{3D7FFEB9-8D3B-4908-B144-B0333E002B9B}">
      <dgm:prSet/>
      <dgm:spPr/>
      <dgm:t>
        <a:bodyPr/>
        <a:lstStyle/>
        <a:p>
          <a:endParaRPr lang="es-CO"/>
        </a:p>
      </dgm:t>
    </dgm:pt>
    <dgm:pt modelId="{ECEFEB7A-42E1-4884-8CA0-0B1B81E8344C}" type="sibTrans" cxnId="{3D7FFEB9-8D3B-4908-B144-B0333E002B9B}">
      <dgm:prSet/>
      <dgm:spPr/>
      <dgm:t>
        <a:bodyPr/>
        <a:lstStyle/>
        <a:p>
          <a:endParaRPr lang="es-CO"/>
        </a:p>
      </dgm:t>
    </dgm:pt>
    <dgm:pt modelId="{0B90F124-8B60-4DA2-BE01-9501B2E396FC}">
      <dgm:prSet phldrT="[Texto]" custT="1"/>
      <dgm:spPr/>
      <dgm:t>
        <a:bodyPr/>
        <a:lstStyle/>
        <a:p>
          <a:r>
            <a:rPr lang="es-MX" sz="1600" b="0" i="0" dirty="0">
              <a:solidFill>
                <a:schemeClr val="tx1"/>
              </a:solidFill>
            </a:rPr>
            <a:t>Auto que deniega total o parcialmente las pruebas solicitadas</a:t>
          </a:r>
          <a:endParaRPr lang="es-CO" sz="1600" dirty="0">
            <a:solidFill>
              <a:schemeClr val="tx1"/>
            </a:solidFill>
          </a:endParaRPr>
        </a:p>
      </dgm:t>
    </dgm:pt>
    <dgm:pt modelId="{C51B45DD-9D0D-4E38-93E6-8C62733208EC}" type="parTrans" cxnId="{CDD59666-6E91-4D36-A181-C89E43FAD561}">
      <dgm:prSet/>
      <dgm:spPr/>
      <dgm:t>
        <a:bodyPr/>
        <a:lstStyle/>
        <a:p>
          <a:endParaRPr lang="es-CO"/>
        </a:p>
      </dgm:t>
    </dgm:pt>
    <dgm:pt modelId="{41E5DFA2-163B-4266-AF00-8D78FA236752}" type="sibTrans" cxnId="{CDD59666-6E91-4D36-A181-C89E43FAD561}">
      <dgm:prSet/>
      <dgm:spPr/>
      <dgm:t>
        <a:bodyPr/>
        <a:lstStyle/>
        <a:p>
          <a:endParaRPr lang="es-CO"/>
        </a:p>
      </dgm:t>
    </dgm:pt>
    <dgm:pt modelId="{DC7B1C15-D174-4588-AD61-774D57A888D3}">
      <dgm:prSet phldrT="[Texto]" custT="1"/>
      <dgm:spPr/>
      <dgm:t>
        <a:bodyPr/>
        <a:lstStyle/>
        <a:p>
          <a:r>
            <a:rPr lang="es-CO" sz="3200" b="0" i="0" dirty="0">
              <a:solidFill>
                <a:schemeClr val="tx1"/>
              </a:solidFill>
            </a:rPr>
            <a:t>Los fallos</a:t>
          </a:r>
          <a:endParaRPr lang="es-CO" sz="3200" dirty="0">
            <a:solidFill>
              <a:schemeClr val="tx1"/>
            </a:solidFill>
          </a:endParaRPr>
        </a:p>
      </dgm:t>
    </dgm:pt>
    <dgm:pt modelId="{1C1957C3-8CF1-4A3C-9F61-64276A544313}" type="parTrans" cxnId="{2890CCB9-D47E-4EEC-A216-73F800674CF4}">
      <dgm:prSet/>
      <dgm:spPr/>
      <dgm:t>
        <a:bodyPr/>
        <a:lstStyle/>
        <a:p>
          <a:endParaRPr lang="es-CO"/>
        </a:p>
      </dgm:t>
    </dgm:pt>
    <dgm:pt modelId="{2EB3FFDB-D5EC-44E6-BE91-3C46155449AE}" type="sibTrans" cxnId="{2890CCB9-D47E-4EEC-A216-73F800674CF4}">
      <dgm:prSet/>
      <dgm:spPr/>
      <dgm:t>
        <a:bodyPr/>
        <a:lstStyle/>
        <a:p>
          <a:endParaRPr lang="es-CO"/>
        </a:p>
      </dgm:t>
    </dgm:pt>
    <dgm:pt modelId="{F4EC7F62-18C7-4910-B5E2-0FC4001B7986}">
      <dgm:prSet custT="1"/>
      <dgm:spPr/>
      <dgm:t>
        <a:bodyPr/>
        <a:lstStyle/>
        <a:p>
          <a:r>
            <a:rPr lang="es-MX" sz="1100" b="0" i="0" dirty="0">
              <a:solidFill>
                <a:schemeClr val="tx1"/>
              </a:solidFill>
            </a:rPr>
            <a:t>Las decisiones que deban notificarse personalmente podrán ser enviadas al número de fax o a la dirección de correo electrónico del investigado o de su defensor, si previamente y por escrito hubieren manifestado ser notificados de esta manera</a:t>
          </a:r>
          <a:endParaRPr lang="es-MX" sz="1100" dirty="0">
            <a:solidFill>
              <a:schemeClr val="tx1"/>
            </a:solidFill>
          </a:endParaRPr>
        </a:p>
      </dgm:t>
    </dgm:pt>
    <dgm:pt modelId="{E444775F-6C7B-48C5-9554-2EB79BD64AB1}" type="sibTrans" cxnId="{EA9922BD-1797-4EF2-9E19-D127E0734594}">
      <dgm:prSet/>
      <dgm:spPr/>
      <dgm:t>
        <a:bodyPr/>
        <a:lstStyle/>
        <a:p>
          <a:endParaRPr lang="es-CO"/>
        </a:p>
      </dgm:t>
    </dgm:pt>
    <dgm:pt modelId="{83B711D7-8381-4065-9CA0-B772492A54F1}" type="parTrans" cxnId="{EA9922BD-1797-4EF2-9E19-D127E0734594}">
      <dgm:prSet/>
      <dgm:spPr/>
      <dgm:t>
        <a:bodyPr/>
        <a:lstStyle/>
        <a:p>
          <a:endParaRPr lang="es-CO"/>
        </a:p>
      </dgm:t>
    </dgm:pt>
    <dgm:pt modelId="{EBD1E168-8781-45A8-990B-1FF8AAE21F39}">
      <dgm:prSet custT="1"/>
      <dgm:spPr/>
      <dgm:t>
        <a:bodyPr/>
        <a:lstStyle/>
        <a:p>
          <a:r>
            <a:rPr lang="es-MX" sz="1400" b="0" i="0" dirty="0">
              <a:solidFill>
                <a:schemeClr val="tx1"/>
              </a:solidFill>
            </a:rPr>
            <a:t>De no poderse efectuar la notificación personal procederá la notificación por edicto o por aviso</a:t>
          </a:r>
          <a:endParaRPr lang="es-CO" sz="1400" dirty="0">
            <a:solidFill>
              <a:schemeClr val="tx1"/>
            </a:solidFill>
          </a:endParaRPr>
        </a:p>
      </dgm:t>
    </dgm:pt>
    <dgm:pt modelId="{4FDEEBF8-B7B9-4490-917C-D59E2C700DDD}" type="parTrans" cxnId="{3C3357CC-854D-4172-93D3-4A01E5B1C792}">
      <dgm:prSet/>
      <dgm:spPr/>
      <dgm:t>
        <a:bodyPr/>
        <a:lstStyle/>
        <a:p>
          <a:endParaRPr lang="es-CO"/>
        </a:p>
      </dgm:t>
    </dgm:pt>
    <dgm:pt modelId="{B31A5B80-FAA2-439C-85F6-98C4BE7758C2}" type="sibTrans" cxnId="{3C3357CC-854D-4172-93D3-4A01E5B1C792}">
      <dgm:prSet/>
      <dgm:spPr/>
      <dgm:t>
        <a:bodyPr/>
        <a:lstStyle/>
        <a:p>
          <a:endParaRPr lang="es-CO"/>
        </a:p>
      </dgm:t>
    </dgm:pt>
    <dgm:pt modelId="{4AA50D3F-6549-4088-8E41-70390FF7053C}" type="pres">
      <dgm:prSet presAssocID="{B39B6A73-4662-403F-B1FA-6FABF69E6FC3}" presName="cycle" presStyleCnt="0">
        <dgm:presLayoutVars>
          <dgm:chMax val="1"/>
          <dgm:dir/>
          <dgm:animLvl val="ctr"/>
          <dgm:resizeHandles val="exact"/>
        </dgm:presLayoutVars>
      </dgm:prSet>
      <dgm:spPr/>
    </dgm:pt>
    <dgm:pt modelId="{8597D808-5271-490D-814E-D541339E36E6}" type="pres">
      <dgm:prSet presAssocID="{7D3F0727-3531-4707-BCEA-8181C539285E}" presName="centerShape" presStyleLbl="node0" presStyleIdx="0" presStyleCnt="1"/>
      <dgm:spPr/>
    </dgm:pt>
    <dgm:pt modelId="{AFE96E4F-AE0A-4925-9089-41EDE281EE2A}" type="pres">
      <dgm:prSet presAssocID="{6AC29E47-7981-4F02-861E-A592C51C3AFF}" presName="parTrans" presStyleLbl="bgSibTrans2D1" presStyleIdx="0" presStyleCnt="5"/>
      <dgm:spPr/>
    </dgm:pt>
    <dgm:pt modelId="{B794B713-83C5-478C-A31A-6A9DF8EBBD1B}" type="pres">
      <dgm:prSet presAssocID="{F3486B1D-D274-4963-A579-D5D72CF348E7}" presName="node" presStyleLbl="node1" presStyleIdx="0" presStyleCnt="5">
        <dgm:presLayoutVars>
          <dgm:bulletEnabled val="1"/>
        </dgm:presLayoutVars>
      </dgm:prSet>
      <dgm:spPr/>
    </dgm:pt>
    <dgm:pt modelId="{2B49BEBE-8A0A-4E9F-B7D1-3843844CF6AA}" type="pres">
      <dgm:prSet presAssocID="{C51B45DD-9D0D-4E38-93E6-8C62733208EC}" presName="parTrans" presStyleLbl="bgSibTrans2D1" presStyleIdx="1" presStyleCnt="5"/>
      <dgm:spPr/>
    </dgm:pt>
    <dgm:pt modelId="{8F8A59A1-6073-4563-AD88-9C96DA73C84B}" type="pres">
      <dgm:prSet presAssocID="{0B90F124-8B60-4DA2-BE01-9501B2E396FC}" presName="node" presStyleLbl="node1" presStyleIdx="1" presStyleCnt="5">
        <dgm:presLayoutVars>
          <dgm:bulletEnabled val="1"/>
        </dgm:presLayoutVars>
      </dgm:prSet>
      <dgm:spPr/>
    </dgm:pt>
    <dgm:pt modelId="{66E461AC-429A-4699-85C5-2384E7ACBADE}" type="pres">
      <dgm:prSet presAssocID="{1C1957C3-8CF1-4A3C-9F61-64276A544313}" presName="parTrans" presStyleLbl="bgSibTrans2D1" presStyleIdx="2" presStyleCnt="5"/>
      <dgm:spPr/>
    </dgm:pt>
    <dgm:pt modelId="{B0E02A15-CD02-4998-AD59-E3D3F2D3303E}" type="pres">
      <dgm:prSet presAssocID="{DC7B1C15-D174-4588-AD61-774D57A888D3}" presName="node" presStyleLbl="node1" presStyleIdx="2" presStyleCnt="5">
        <dgm:presLayoutVars>
          <dgm:bulletEnabled val="1"/>
        </dgm:presLayoutVars>
      </dgm:prSet>
      <dgm:spPr/>
    </dgm:pt>
    <dgm:pt modelId="{CECFB3F4-0EB3-4EF8-BA3C-8DF6894669C7}" type="pres">
      <dgm:prSet presAssocID="{4FDEEBF8-B7B9-4490-917C-D59E2C700DDD}" presName="parTrans" presStyleLbl="bgSibTrans2D1" presStyleIdx="3" presStyleCnt="5"/>
      <dgm:spPr/>
    </dgm:pt>
    <dgm:pt modelId="{D14891D8-E2CC-47F5-A751-D83D5AE6576C}" type="pres">
      <dgm:prSet presAssocID="{EBD1E168-8781-45A8-990B-1FF8AAE21F39}" presName="node" presStyleLbl="node1" presStyleIdx="3" presStyleCnt="5">
        <dgm:presLayoutVars>
          <dgm:bulletEnabled val="1"/>
        </dgm:presLayoutVars>
      </dgm:prSet>
      <dgm:spPr/>
    </dgm:pt>
    <dgm:pt modelId="{3C7477DE-0BB1-431D-91CC-D3CF20E9A4D5}" type="pres">
      <dgm:prSet presAssocID="{83B711D7-8381-4065-9CA0-B772492A54F1}" presName="parTrans" presStyleLbl="bgSibTrans2D1" presStyleIdx="4" presStyleCnt="5"/>
      <dgm:spPr/>
    </dgm:pt>
    <dgm:pt modelId="{8921C401-469C-4F66-9A38-4F7BE59DE207}" type="pres">
      <dgm:prSet presAssocID="{F4EC7F62-18C7-4910-B5E2-0FC4001B7986}" presName="node" presStyleLbl="node1" presStyleIdx="4" presStyleCnt="5">
        <dgm:presLayoutVars>
          <dgm:bulletEnabled val="1"/>
        </dgm:presLayoutVars>
      </dgm:prSet>
      <dgm:spPr/>
    </dgm:pt>
  </dgm:ptLst>
  <dgm:cxnLst>
    <dgm:cxn modelId="{978EA90E-70ED-4F7D-BDDF-238F87FAF8F8}" type="presOf" srcId="{7D3F0727-3531-4707-BCEA-8181C539285E}" destId="{8597D808-5271-490D-814E-D541339E36E6}" srcOrd="0" destOrd="0" presId="urn:microsoft.com/office/officeart/2005/8/layout/radial4"/>
    <dgm:cxn modelId="{6E0C4D13-826E-4A38-9884-9FC12470D47B}" type="presOf" srcId="{B39B6A73-4662-403F-B1FA-6FABF69E6FC3}" destId="{4AA50D3F-6549-4088-8E41-70390FF7053C}" srcOrd="0" destOrd="0" presId="urn:microsoft.com/office/officeart/2005/8/layout/radial4"/>
    <dgm:cxn modelId="{CC1EF839-D0FF-4B20-A5DF-E076081C7D43}" type="presOf" srcId="{DC7B1C15-D174-4588-AD61-774D57A888D3}" destId="{B0E02A15-CD02-4998-AD59-E3D3F2D3303E}" srcOrd="0" destOrd="0" presId="urn:microsoft.com/office/officeart/2005/8/layout/radial4"/>
    <dgm:cxn modelId="{8D8EC03D-3245-4680-BAE3-5454D06DE806}" type="presOf" srcId="{F3486B1D-D274-4963-A579-D5D72CF348E7}" destId="{B794B713-83C5-478C-A31A-6A9DF8EBBD1B}" srcOrd="0" destOrd="0" presId="urn:microsoft.com/office/officeart/2005/8/layout/radial4"/>
    <dgm:cxn modelId="{CDD59666-6E91-4D36-A181-C89E43FAD561}" srcId="{7D3F0727-3531-4707-BCEA-8181C539285E}" destId="{0B90F124-8B60-4DA2-BE01-9501B2E396FC}" srcOrd="1" destOrd="0" parTransId="{C51B45DD-9D0D-4E38-93E6-8C62733208EC}" sibTransId="{41E5DFA2-163B-4266-AF00-8D78FA236752}"/>
    <dgm:cxn modelId="{02E10A50-3EAA-4EFF-B265-E30976E0F248}" type="presOf" srcId="{4FDEEBF8-B7B9-4490-917C-D59E2C700DDD}" destId="{CECFB3F4-0EB3-4EF8-BA3C-8DF6894669C7}" srcOrd="0" destOrd="0" presId="urn:microsoft.com/office/officeart/2005/8/layout/radial4"/>
    <dgm:cxn modelId="{2D1277A7-D176-4E6E-9D48-B8FEDCB88ACB}" type="presOf" srcId="{1C1957C3-8CF1-4A3C-9F61-64276A544313}" destId="{66E461AC-429A-4699-85C5-2384E7ACBADE}" srcOrd="0" destOrd="0" presId="urn:microsoft.com/office/officeart/2005/8/layout/radial4"/>
    <dgm:cxn modelId="{26ECA6AA-2297-4A85-82AB-4A864EF92894}" type="presOf" srcId="{C51B45DD-9D0D-4E38-93E6-8C62733208EC}" destId="{2B49BEBE-8A0A-4E9F-B7D1-3843844CF6AA}" srcOrd="0" destOrd="0" presId="urn:microsoft.com/office/officeart/2005/8/layout/radial4"/>
    <dgm:cxn modelId="{2890CCB9-D47E-4EEC-A216-73F800674CF4}" srcId="{7D3F0727-3531-4707-BCEA-8181C539285E}" destId="{DC7B1C15-D174-4588-AD61-774D57A888D3}" srcOrd="2" destOrd="0" parTransId="{1C1957C3-8CF1-4A3C-9F61-64276A544313}" sibTransId="{2EB3FFDB-D5EC-44E6-BE91-3C46155449AE}"/>
    <dgm:cxn modelId="{3D7FFEB9-8D3B-4908-B144-B0333E002B9B}" srcId="{7D3F0727-3531-4707-BCEA-8181C539285E}" destId="{F3486B1D-D274-4963-A579-D5D72CF348E7}" srcOrd="0" destOrd="0" parTransId="{6AC29E47-7981-4F02-861E-A592C51C3AFF}" sibTransId="{ECEFEB7A-42E1-4884-8CA0-0B1B81E8344C}"/>
    <dgm:cxn modelId="{4D799DBC-332C-478A-8D4F-D2F063538DDA}" srcId="{B39B6A73-4662-403F-B1FA-6FABF69E6FC3}" destId="{7D3F0727-3531-4707-BCEA-8181C539285E}" srcOrd="0" destOrd="0" parTransId="{F4A8AB12-22DC-442E-96BA-7B9B4F0C5A2E}" sibTransId="{9A0DEC67-5975-4873-A73C-499ECF7C74E3}"/>
    <dgm:cxn modelId="{EA9922BD-1797-4EF2-9E19-D127E0734594}" srcId="{7D3F0727-3531-4707-BCEA-8181C539285E}" destId="{F4EC7F62-18C7-4910-B5E2-0FC4001B7986}" srcOrd="4" destOrd="0" parTransId="{83B711D7-8381-4065-9CA0-B772492A54F1}" sibTransId="{E444775F-6C7B-48C5-9554-2EB79BD64AB1}"/>
    <dgm:cxn modelId="{230F9AC1-24E6-4E11-8F21-1E0A9AFB19D3}" type="presOf" srcId="{0B90F124-8B60-4DA2-BE01-9501B2E396FC}" destId="{8F8A59A1-6073-4563-AD88-9C96DA73C84B}" srcOrd="0" destOrd="0" presId="urn:microsoft.com/office/officeart/2005/8/layout/radial4"/>
    <dgm:cxn modelId="{3C3357CC-854D-4172-93D3-4A01E5B1C792}" srcId="{7D3F0727-3531-4707-BCEA-8181C539285E}" destId="{EBD1E168-8781-45A8-990B-1FF8AAE21F39}" srcOrd="3" destOrd="0" parTransId="{4FDEEBF8-B7B9-4490-917C-D59E2C700DDD}" sibTransId="{B31A5B80-FAA2-439C-85F6-98C4BE7758C2}"/>
    <dgm:cxn modelId="{002627CE-D189-4456-A54D-4C5E4712ECA0}" type="presOf" srcId="{6AC29E47-7981-4F02-861E-A592C51C3AFF}" destId="{AFE96E4F-AE0A-4925-9089-41EDE281EE2A}" srcOrd="0" destOrd="0" presId="urn:microsoft.com/office/officeart/2005/8/layout/radial4"/>
    <dgm:cxn modelId="{B63C13D8-F93D-4472-8CB5-7B88303A4763}" type="presOf" srcId="{F4EC7F62-18C7-4910-B5E2-0FC4001B7986}" destId="{8921C401-469C-4F66-9A38-4F7BE59DE207}" srcOrd="0" destOrd="0" presId="urn:microsoft.com/office/officeart/2005/8/layout/radial4"/>
    <dgm:cxn modelId="{6C5E9BF5-00A8-4FD6-845B-A6865CCBF884}" type="presOf" srcId="{EBD1E168-8781-45A8-990B-1FF8AAE21F39}" destId="{D14891D8-E2CC-47F5-A751-D83D5AE6576C}" srcOrd="0" destOrd="0" presId="urn:microsoft.com/office/officeart/2005/8/layout/radial4"/>
    <dgm:cxn modelId="{E4F4C5F5-CCCA-4C01-BCFD-837CF973D850}" type="presOf" srcId="{83B711D7-8381-4065-9CA0-B772492A54F1}" destId="{3C7477DE-0BB1-431D-91CC-D3CF20E9A4D5}" srcOrd="0" destOrd="0" presId="urn:microsoft.com/office/officeart/2005/8/layout/radial4"/>
    <dgm:cxn modelId="{E4464189-5B10-49FF-81A2-513EB4C3B246}" type="presParOf" srcId="{4AA50D3F-6549-4088-8E41-70390FF7053C}" destId="{8597D808-5271-490D-814E-D541339E36E6}" srcOrd="0" destOrd="0" presId="urn:microsoft.com/office/officeart/2005/8/layout/radial4"/>
    <dgm:cxn modelId="{B1FEA388-96CD-4068-9983-E4C30F5861CB}" type="presParOf" srcId="{4AA50D3F-6549-4088-8E41-70390FF7053C}" destId="{AFE96E4F-AE0A-4925-9089-41EDE281EE2A}" srcOrd="1" destOrd="0" presId="urn:microsoft.com/office/officeart/2005/8/layout/radial4"/>
    <dgm:cxn modelId="{43A7A7BD-D3EF-47E9-BCF0-783195E4E4E8}" type="presParOf" srcId="{4AA50D3F-6549-4088-8E41-70390FF7053C}" destId="{B794B713-83C5-478C-A31A-6A9DF8EBBD1B}" srcOrd="2" destOrd="0" presId="urn:microsoft.com/office/officeart/2005/8/layout/radial4"/>
    <dgm:cxn modelId="{EE3FC8D2-A96E-403C-A244-3D9BD0F0298E}" type="presParOf" srcId="{4AA50D3F-6549-4088-8E41-70390FF7053C}" destId="{2B49BEBE-8A0A-4E9F-B7D1-3843844CF6AA}" srcOrd="3" destOrd="0" presId="urn:microsoft.com/office/officeart/2005/8/layout/radial4"/>
    <dgm:cxn modelId="{EF4EABAF-3A9D-4A23-93AE-336E82D80429}" type="presParOf" srcId="{4AA50D3F-6549-4088-8E41-70390FF7053C}" destId="{8F8A59A1-6073-4563-AD88-9C96DA73C84B}" srcOrd="4" destOrd="0" presId="urn:microsoft.com/office/officeart/2005/8/layout/radial4"/>
    <dgm:cxn modelId="{27638CEB-4DEE-466F-9462-CB1952EAF6C6}" type="presParOf" srcId="{4AA50D3F-6549-4088-8E41-70390FF7053C}" destId="{66E461AC-429A-4699-85C5-2384E7ACBADE}" srcOrd="5" destOrd="0" presId="urn:microsoft.com/office/officeart/2005/8/layout/radial4"/>
    <dgm:cxn modelId="{D559BD0E-8AB0-42EB-BBBD-DE592AA1DAB1}" type="presParOf" srcId="{4AA50D3F-6549-4088-8E41-70390FF7053C}" destId="{B0E02A15-CD02-4998-AD59-E3D3F2D3303E}" srcOrd="6" destOrd="0" presId="urn:microsoft.com/office/officeart/2005/8/layout/radial4"/>
    <dgm:cxn modelId="{4BA16915-AAE8-422B-9C4F-05320DE1F695}" type="presParOf" srcId="{4AA50D3F-6549-4088-8E41-70390FF7053C}" destId="{CECFB3F4-0EB3-4EF8-BA3C-8DF6894669C7}" srcOrd="7" destOrd="0" presId="urn:microsoft.com/office/officeart/2005/8/layout/radial4"/>
    <dgm:cxn modelId="{BEE94A57-2736-4BD2-81D2-C95C41954FCD}" type="presParOf" srcId="{4AA50D3F-6549-4088-8E41-70390FF7053C}" destId="{D14891D8-E2CC-47F5-A751-D83D5AE6576C}" srcOrd="8" destOrd="0" presId="urn:microsoft.com/office/officeart/2005/8/layout/radial4"/>
    <dgm:cxn modelId="{B236911E-2293-4B72-9770-EC5F12C43D41}" type="presParOf" srcId="{4AA50D3F-6549-4088-8E41-70390FF7053C}" destId="{3C7477DE-0BB1-431D-91CC-D3CF20E9A4D5}" srcOrd="9" destOrd="0" presId="urn:microsoft.com/office/officeart/2005/8/layout/radial4"/>
    <dgm:cxn modelId="{DECBA14D-473B-4AEC-AAD5-B1E663584107}" type="presParOf" srcId="{4AA50D3F-6549-4088-8E41-70390FF7053C}" destId="{8921C401-469C-4F66-9A38-4F7BE59DE207}"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39B6A73-4662-403F-B1FA-6FABF69E6FC3}"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s-CO"/>
        </a:p>
      </dgm:t>
    </dgm:pt>
    <dgm:pt modelId="{7D3F0727-3531-4707-BCEA-8181C539285E}">
      <dgm:prSet phldrT="[Texto]"/>
      <dgm:spPr/>
      <dgm:t>
        <a:bodyPr/>
        <a:lstStyle/>
        <a:p>
          <a:r>
            <a:rPr lang="es-MX" dirty="0"/>
            <a:t>Conducta Concluyente </a:t>
          </a:r>
          <a:endParaRPr lang="es-CO" dirty="0"/>
        </a:p>
      </dgm:t>
    </dgm:pt>
    <dgm:pt modelId="{F4A8AB12-22DC-442E-96BA-7B9B4F0C5A2E}" type="parTrans" cxnId="{4D799DBC-332C-478A-8D4F-D2F063538DDA}">
      <dgm:prSet/>
      <dgm:spPr/>
      <dgm:t>
        <a:bodyPr/>
        <a:lstStyle/>
        <a:p>
          <a:endParaRPr lang="es-CO"/>
        </a:p>
      </dgm:t>
    </dgm:pt>
    <dgm:pt modelId="{9A0DEC67-5975-4873-A73C-499ECF7C74E3}" type="sibTrans" cxnId="{4D799DBC-332C-478A-8D4F-D2F063538DDA}">
      <dgm:prSet/>
      <dgm:spPr/>
      <dgm:t>
        <a:bodyPr/>
        <a:lstStyle/>
        <a:p>
          <a:endParaRPr lang="es-CO"/>
        </a:p>
      </dgm:t>
    </dgm:pt>
    <dgm:pt modelId="{F3486B1D-D274-4963-A579-D5D72CF348E7}">
      <dgm:prSet phldrT="[Texto]" custT="1"/>
      <dgm:spPr/>
      <dgm:t>
        <a:bodyPr/>
        <a:lstStyle/>
        <a:p>
          <a:r>
            <a:rPr lang="es-MX" sz="2000" b="0" i="0" dirty="0"/>
            <a:t>Si hubiere interpuesto recurso contra la respectiva providencia</a:t>
          </a:r>
          <a:endParaRPr lang="es-CO" sz="2000" dirty="0">
            <a:solidFill>
              <a:schemeClr val="tx1"/>
            </a:solidFill>
          </a:endParaRPr>
        </a:p>
      </dgm:t>
    </dgm:pt>
    <dgm:pt modelId="{6AC29E47-7981-4F02-861E-A592C51C3AFF}" type="parTrans" cxnId="{3D7FFEB9-8D3B-4908-B144-B0333E002B9B}">
      <dgm:prSet/>
      <dgm:spPr/>
      <dgm:t>
        <a:bodyPr/>
        <a:lstStyle/>
        <a:p>
          <a:endParaRPr lang="es-CO"/>
        </a:p>
      </dgm:t>
    </dgm:pt>
    <dgm:pt modelId="{ECEFEB7A-42E1-4884-8CA0-0B1B81E8344C}" type="sibTrans" cxnId="{3D7FFEB9-8D3B-4908-B144-B0333E002B9B}">
      <dgm:prSet/>
      <dgm:spPr/>
      <dgm:t>
        <a:bodyPr/>
        <a:lstStyle/>
        <a:p>
          <a:endParaRPr lang="es-CO"/>
        </a:p>
      </dgm:t>
    </dgm:pt>
    <dgm:pt modelId="{0B90F124-8B60-4DA2-BE01-9501B2E396FC}">
      <dgm:prSet phldrT="[Texto]" custT="1"/>
      <dgm:spPr/>
      <dgm:t>
        <a:bodyPr/>
        <a:lstStyle/>
        <a:p>
          <a:r>
            <a:rPr lang="es-MX" sz="1600" b="0" i="0" dirty="0"/>
            <a:t>Si hubiere interpuesto recurso contra la respectiva providencia</a:t>
          </a:r>
          <a:endParaRPr lang="es-CO" sz="1600" dirty="0">
            <a:solidFill>
              <a:schemeClr val="tx1"/>
            </a:solidFill>
          </a:endParaRPr>
        </a:p>
      </dgm:t>
    </dgm:pt>
    <dgm:pt modelId="{C51B45DD-9D0D-4E38-93E6-8C62733208EC}" type="parTrans" cxnId="{CDD59666-6E91-4D36-A181-C89E43FAD561}">
      <dgm:prSet/>
      <dgm:spPr/>
      <dgm:t>
        <a:bodyPr/>
        <a:lstStyle/>
        <a:p>
          <a:endParaRPr lang="es-CO"/>
        </a:p>
      </dgm:t>
    </dgm:pt>
    <dgm:pt modelId="{41E5DFA2-163B-4266-AF00-8D78FA236752}" type="sibTrans" cxnId="{CDD59666-6E91-4D36-A181-C89E43FAD561}">
      <dgm:prSet/>
      <dgm:spPr/>
      <dgm:t>
        <a:bodyPr/>
        <a:lstStyle/>
        <a:p>
          <a:endParaRPr lang="es-CO"/>
        </a:p>
      </dgm:t>
    </dgm:pt>
    <dgm:pt modelId="{EBD1E168-8781-45A8-990B-1FF8AAE21F39}">
      <dgm:prSet custT="1"/>
      <dgm:spPr/>
      <dgm:t>
        <a:bodyPr/>
        <a:lstStyle/>
        <a:p>
          <a:r>
            <a:rPr lang="es-MX" sz="1400" b="0" i="0" dirty="0"/>
            <a:t>Hayan solicitado fotocopiar o revisar el expediente y el competente autorice</a:t>
          </a:r>
          <a:endParaRPr lang="es-CO" sz="1400" dirty="0">
            <a:solidFill>
              <a:schemeClr val="tx1"/>
            </a:solidFill>
          </a:endParaRPr>
        </a:p>
      </dgm:t>
    </dgm:pt>
    <dgm:pt modelId="{B31A5B80-FAA2-439C-85F6-98C4BE7758C2}" type="sibTrans" cxnId="{3C3357CC-854D-4172-93D3-4A01E5B1C792}">
      <dgm:prSet/>
      <dgm:spPr/>
      <dgm:t>
        <a:bodyPr/>
        <a:lstStyle/>
        <a:p>
          <a:endParaRPr lang="es-CO"/>
        </a:p>
      </dgm:t>
    </dgm:pt>
    <dgm:pt modelId="{4FDEEBF8-B7B9-4490-917C-D59E2C700DDD}" type="parTrans" cxnId="{3C3357CC-854D-4172-93D3-4A01E5B1C792}">
      <dgm:prSet/>
      <dgm:spPr/>
      <dgm:t>
        <a:bodyPr/>
        <a:lstStyle/>
        <a:p>
          <a:endParaRPr lang="es-CO"/>
        </a:p>
      </dgm:t>
    </dgm:pt>
    <dgm:pt modelId="{4AA50D3F-6549-4088-8E41-70390FF7053C}" type="pres">
      <dgm:prSet presAssocID="{B39B6A73-4662-403F-B1FA-6FABF69E6FC3}" presName="cycle" presStyleCnt="0">
        <dgm:presLayoutVars>
          <dgm:chMax val="1"/>
          <dgm:dir/>
          <dgm:animLvl val="ctr"/>
          <dgm:resizeHandles val="exact"/>
        </dgm:presLayoutVars>
      </dgm:prSet>
      <dgm:spPr/>
    </dgm:pt>
    <dgm:pt modelId="{8597D808-5271-490D-814E-D541339E36E6}" type="pres">
      <dgm:prSet presAssocID="{7D3F0727-3531-4707-BCEA-8181C539285E}" presName="centerShape" presStyleLbl="node0" presStyleIdx="0" presStyleCnt="1"/>
      <dgm:spPr/>
    </dgm:pt>
    <dgm:pt modelId="{AFE96E4F-AE0A-4925-9089-41EDE281EE2A}" type="pres">
      <dgm:prSet presAssocID="{6AC29E47-7981-4F02-861E-A592C51C3AFF}" presName="parTrans" presStyleLbl="bgSibTrans2D1" presStyleIdx="0" presStyleCnt="3"/>
      <dgm:spPr/>
    </dgm:pt>
    <dgm:pt modelId="{B794B713-83C5-478C-A31A-6A9DF8EBBD1B}" type="pres">
      <dgm:prSet presAssocID="{F3486B1D-D274-4963-A579-D5D72CF348E7}" presName="node" presStyleLbl="node1" presStyleIdx="0" presStyleCnt="3">
        <dgm:presLayoutVars>
          <dgm:bulletEnabled val="1"/>
        </dgm:presLayoutVars>
      </dgm:prSet>
      <dgm:spPr/>
    </dgm:pt>
    <dgm:pt modelId="{2B49BEBE-8A0A-4E9F-B7D1-3843844CF6AA}" type="pres">
      <dgm:prSet presAssocID="{C51B45DD-9D0D-4E38-93E6-8C62733208EC}" presName="parTrans" presStyleLbl="bgSibTrans2D1" presStyleIdx="1" presStyleCnt="3"/>
      <dgm:spPr/>
    </dgm:pt>
    <dgm:pt modelId="{8F8A59A1-6073-4563-AD88-9C96DA73C84B}" type="pres">
      <dgm:prSet presAssocID="{0B90F124-8B60-4DA2-BE01-9501B2E396FC}" presName="node" presStyleLbl="node1" presStyleIdx="1" presStyleCnt="3">
        <dgm:presLayoutVars>
          <dgm:bulletEnabled val="1"/>
        </dgm:presLayoutVars>
      </dgm:prSet>
      <dgm:spPr/>
    </dgm:pt>
    <dgm:pt modelId="{CECFB3F4-0EB3-4EF8-BA3C-8DF6894669C7}" type="pres">
      <dgm:prSet presAssocID="{4FDEEBF8-B7B9-4490-917C-D59E2C700DDD}" presName="parTrans" presStyleLbl="bgSibTrans2D1" presStyleIdx="2" presStyleCnt="3"/>
      <dgm:spPr/>
    </dgm:pt>
    <dgm:pt modelId="{D14891D8-E2CC-47F5-A751-D83D5AE6576C}" type="pres">
      <dgm:prSet presAssocID="{EBD1E168-8781-45A8-990B-1FF8AAE21F39}" presName="node" presStyleLbl="node1" presStyleIdx="2" presStyleCnt="3">
        <dgm:presLayoutVars>
          <dgm:bulletEnabled val="1"/>
        </dgm:presLayoutVars>
      </dgm:prSet>
      <dgm:spPr/>
    </dgm:pt>
  </dgm:ptLst>
  <dgm:cxnLst>
    <dgm:cxn modelId="{978EA90E-70ED-4F7D-BDDF-238F87FAF8F8}" type="presOf" srcId="{7D3F0727-3531-4707-BCEA-8181C539285E}" destId="{8597D808-5271-490D-814E-D541339E36E6}" srcOrd="0" destOrd="0" presId="urn:microsoft.com/office/officeart/2005/8/layout/radial4"/>
    <dgm:cxn modelId="{6E0C4D13-826E-4A38-9884-9FC12470D47B}" type="presOf" srcId="{B39B6A73-4662-403F-B1FA-6FABF69E6FC3}" destId="{4AA50D3F-6549-4088-8E41-70390FF7053C}" srcOrd="0" destOrd="0" presId="urn:microsoft.com/office/officeart/2005/8/layout/radial4"/>
    <dgm:cxn modelId="{8D8EC03D-3245-4680-BAE3-5454D06DE806}" type="presOf" srcId="{F3486B1D-D274-4963-A579-D5D72CF348E7}" destId="{B794B713-83C5-478C-A31A-6A9DF8EBBD1B}" srcOrd="0" destOrd="0" presId="urn:microsoft.com/office/officeart/2005/8/layout/radial4"/>
    <dgm:cxn modelId="{CDD59666-6E91-4D36-A181-C89E43FAD561}" srcId="{7D3F0727-3531-4707-BCEA-8181C539285E}" destId="{0B90F124-8B60-4DA2-BE01-9501B2E396FC}" srcOrd="1" destOrd="0" parTransId="{C51B45DD-9D0D-4E38-93E6-8C62733208EC}" sibTransId="{41E5DFA2-163B-4266-AF00-8D78FA236752}"/>
    <dgm:cxn modelId="{02E10A50-3EAA-4EFF-B265-E30976E0F248}" type="presOf" srcId="{4FDEEBF8-B7B9-4490-917C-D59E2C700DDD}" destId="{CECFB3F4-0EB3-4EF8-BA3C-8DF6894669C7}" srcOrd="0" destOrd="0" presId="urn:microsoft.com/office/officeart/2005/8/layout/radial4"/>
    <dgm:cxn modelId="{26ECA6AA-2297-4A85-82AB-4A864EF92894}" type="presOf" srcId="{C51B45DD-9D0D-4E38-93E6-8C62733208EC}" destId="{2B49BEBE-8A0A-4E9F-B7D1-3843844CF6AA}" srcOrd="0" destOrd="0" presId="urn:microsoft.com/office/officeart/2005/8/layout/radial4"/>
    <dgm:cxn modelId="{3D7FFEB9-8D3B-4908-B144-B0333E002B9B}" srcId="{7D3F0727-3531-4707-BCEA-8181C539285E}" destId="{F3486B1D-D274-4963-A579-D5D72CF348E7}" srcOrd="0" destOrd="0" parTransId="{6AC29E47-7981-4F02-861E-A592C51C3AFF}" sibTransId="{ECEFEB7A-42E1-4884-8CA0-0B1B81E8344C}"/>
    <dgm:cxn modelId="{4D799DBC-332C-478A-8D4F-D2F063538DDA}" srcId="{B39B6A73-4662-403F-B1FA-6FABF69E6FC3}" destId="{7D3F0727-3531-4707-BCEA-8181C539285E}" srcOrd="0" destOrd="0" parTransId="{F4A8AB12-22DC-442E-96BA-7B9B4F0C5A2E}" sibTransId="{9A0DEC67-5975-4873-A73C-499ECF7C74E3}"/>
    <dgm:cxn modelId="{230F9AC1-24E6-4E11-8F21-1E0A9AFB19D3}" type="presOf" srcId="{0B90F124-8B60-4DA2-BE01-9501B2E396FC}" destId="{8F8A59A1-6073-4563-AD88-9C96DA73C84B}" srcOrd="0" destOrd="0" presId="urn:microsoft.com/office/officeart/2005/8/layout/radial4"/>
    <dgm:cxn modelId="{3C3357CC-854D-4172-93D3-4A01E5B1C792}" srcId="{7D3F0727-3531-4707-BCEA-8181C539285E}" destId="{EBD1E168-8781-45A8-990B-1FF8AAE21F39}" srcOrd="2" destOrd="0" parTransId="{4FDEEBF8-B7B9-4490-917C-D59E2C700DDD}" sibTransId="{B31A5B80-FAA2-439C-85F6-98C4BE7758C2}"/>
    <dgm:cxn modelId="{002627CE-D189-4456-A54D-4C5E4712ECA0}" type="presOf" srcId="{6AC29E47-7981-4F02-861E-A592C51C3AFF}" destId="{AFE96E4F-AE0A-4925-9089-41EDE281EE2A}" srcOrd="0" destOrd="0" presId="urn:microsoft.com/office/officeart/2005/8/layout/radial4"/>
    <dgm:cxn modelId="{6C5E9BF5-00A8-4FD6-845B-A6865CCBF884}" type="presOf" srcId="{EBD1E168-8781-45A8-990B-1FF8AAE21F39}" destId="{D14891D8-E2CC-47F5-A751-D83D5AE6576C}" srcOrd="0" destOrd="0" presId="urn:microsoft.com/office/officeart/2005/8/layout/radial4"/>
    <dgm:cxn modelId="{E4464189-5B10-49FF-81A2-513EB4C3B246}" type="presParOf" srcId="{4AA50D3F-6549-4088-8E41-70390FF7053C}" destId="{8597D808-5271-490D-814E-D541339E36E6}" srcOrd="0" destOrd="0" presId="urn:microsoft.com/office/officeart/2005/8/layout/radial4"/>
    <dgm:cxn modelId="{B1FEA388-96CD-4068-9983-E4C30F5861CB}" type="presParOf" srcId="{4AA50D3F-6549-4088-8E41-70390FF7053C}" destId="{AFE96E4F-AE0A-4925-9089-41EDE281EE2A}" srcOrd="1" destOrd="0" presId="urn:microsoft.com/office/officeart/2005/8/layout/radial4"/>
    <dgm:cxn modelId="{43A7A7BD-D3EF-47E9-BCF0-783195E4E4E8}" type="presParOf" srcId="{4AA50D3F-6549-4088-8E41-70390FF7053C}" destId="{B794B713-83C5-478C-A31A-6A9DF8EBBD1B}" srcOrd="2" destOrd="0" presId="urn:microsoft.com/office/officeart/2005/8/layout/radial4"/>
    <dgm:cxn modelId="{EE3FC8D2-A96E-403C-A244-3D9BD0F0298E}" type="presParOf" srcId="{4AA50D3F-6549-4088-8E41-70390FF7053C}" destId="{2B49BEBE-8A0A-4E9F-B7D1-3843844CF6AA}" srcOrd="3" destOrd="0" presId="urn:microsoft.com/office/officeart/2005/8/layout/radial4"/>
    <dgm:cxn modelId="{EF4EABAF-3A9D-4A23-93AE-336E82D80429}" type="presParOf" srcId="{4AA50D3F-6549-4088-8E41-70390FF7053C}" destId="{8F8A59A1-6073-4563-AD88-9C96DA73C84B}" srcOrd="4" destOrd="0" presId="urn:microsoft.com/office/officeart/2005/8/layout/radial4"/>
    <dgm:cxn modelId="{4BA16915-AAE8-422B-9C4F-05320DE1F695}" type="presParOf" srcId="{4AA50D3F-6549-4088-8E41-70390FF7053C}" destId="{CECFB3F4-0EB3-4EF8-BA3C-8DF6894669C7}" srcOrd="5" destOrd="0" presId="urn:microsoft.com/office/officeart/2005/8/layout/radial4"/>
    <dgm:cxn modelId="{BEE94A57-2736-4BD2-81D2-C95C41954FCD}" type="presParOf" srcId="{4AA50D3F-6549-4088-8E41-70390FF7053C}" destId="{D14891D8-E2CC-47F5-A751-D83D5AE6576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B7B27F-EDF1-4DBF-9879-CFE7BC69CFB1}" type="doc">
      <dgm:prSet loTypeId="urn:microsoft.com/office/officeart/2005/8/layout/process1" loCatId="process" qsTypeId="urn:microsoft.com/office/officeart/2005/8/quickstyle/simple1" qsCatId="simple" csTypeId="urn:microsoft.com/office/officeart/2005/8/colors/colorful5" csCatId="colorful" phldr="1"/>
      <dgm:spPr/>
    </dgm:pt>
    <dgm:pt modelId="{C08ED6BB-546C-48C0-8A37-251022DAAA8B}">
      <dgm:prSet phldrT="[Texto]"/>
      <dgm:spPr/>
      <dgm:t>
        <a:bodyPr/>
        <a:lstStyle/>
        <a:p>
          <a:r>
            <a:rPr lang="es-CO" b="0" i="0" dirty="0"/>
            <a:t>Reposición</a:t>
          </a:r>
          <a:endParaRPr lang="es-CO" dirty="0"/>
        </a:p>
      </dgm:t>
    </dgm:pt>
    <dgm:pt modelId="{883C82D8-A989-484A-B277-8FDDD08A9CDD}" type="parTrans" cxnId="{0F324C26-56EF-4D0B-A15E-8D3717280691}">
      <dgm:prSet/>
      <dgm:spPr/>
      <dgm:t>
        <a:bodyPr/>
        <a:lstStyle/>
        <a:p>
          <a:endParaRPr lang="es-CO"/>
        </a:p>
      </dgm:t>
    </dgm:pt>
    <dgm:pt modelId="{D45A36CD-DE11-4792-99D6-3DE9BFDEDEEB}" type="sibTrans" cxnId="{0F324C26-56EF-4D0B-A15E-8D3717280691}">
      <dgm:prSet/>
      <dgm:spPr/>
      <dgm:t>
        <a:bodyPr/>
        <a:lstStyle/>
        <a:p>
          <a:endParaRPr lang="es-CO"/>
        </a:p>
      </dgm:t>
    </dgm:pt>
    <dgm:pt modelId="{1D2FCAAC-59A7-485E-89B6-47B4930DA912}">
      <dgm:prSet phldrT="[Texto]"/>
      <dgm:spPr/>
      <dgm:t>
        <a:bodyPr/>
        <a:lstStyle/>
        <a:p>
          <a:r>
            <a:rPr lang="es-CO" b="0" i="0" dirty="0"/>
            <a:t>Apelación</a:t>
          </a:r>
          <a:endParaRPr lang="es-CO" dirty="0"/>
        </a:p>
      </dgm:t>
    </dgm:pt>
    <dgm:pt modelId="{A520AE0F-45CC-4E92-8635-E886C2294729}" type="parTrans" cxnId="{81F79149-FCAA-4FF5-AA69-19EA27A2CB00}">
      <dgm:prSet/>
      <dgm:spPr/>
      <dgm:t>
        <a:bodyPr/>
        <a:lstStyle/>
        <a:p>
          <a:endParaRPr lang="es-CO"/>
        </a:p>
      </dgm:t>
    </dgm:pt>
    <dgm:pt modelId="{5ECA6614-556D-41B4-9C21-36D3A7111B7E}" type="sibTrans" cxnId="{81F79149-FCAA-4FF5-AA69-19EA27A2CB00}">
      <dgm:prSet/>
      <dgm:spPr/>
      <dgm:t>
        <a:bodyPr/>
        <a:lstStyle/>
        <a:p>
          <a:endParaRPr lang="es-CO"/>
        </a:p>
      </dgm:t>
    </dgm:pt>
    <dgm:pt modelId="{59C9E9E6-5211-4606-8E17-E39D6FF6D88F}">
      <dgm:prSet phldrT="[Texto]"/>
      <dgm:spPr/>
      <dgm:t>
        <a:bodyPr/>
        <a:lstStyle/>
        <a:p>
          <a:r>
            <a:rPr lang="es-CO" b="0" i="0" dirty="0"/>
            <a:t>Queja</a:t>
          </a:r>
          <a:endParaRPr lang="es-CO" dirty="0"/>
        </a:p>
      </dgm:t>
    </dgm:pt>
    <dgm:pt modelId="{14D791AE-B27B-4FD4-8FA4-70CC1625C54E}" type="parTrans" cxnId="{0C7F5630-8EDB-4CBA-9D18-B705391E0CE0}">
      <dgm:prSet/>
      <dgm:spPr/>
      <dgm:t>
        <a:bodyPr/>
        <a:lstStyle/>
        <a:p>
          <a:endParaRPr lang="es-CO"/>
        </a:p>
      </dgm:t>
    </dgm:pt>
    <dgm:pt modelId="{102FE267-608B-4C53-9B0F-A7CF46F2C422}" type="sibTrans" cxnId="{0C7F5630-8EDB-4CBA-9D18-B705391E0CE0}">
      <dgm:prSet/>
      <dgm:spPr/>
      <dgm:t>
        <a:bodyPr/>
        <a:lstStyle/>
        <a:p>
          <a:endParaRPr lang="es-CO"/>
        </a:p>
      </dgm:t>
    </dgm:pt>
    <dgm:pt modelId="{1E512635-B062-4B3C-95D1-50C982E07DAC}" type="pres">
      <dgm:prSet presAssocID="{1AB7B27F-EDF1-4DBF-9879-CFE7BC69CFB1}" presName="Name0" presStyleCnt="0">
        <dgm:presLayoutVars>
          <dgm:dir/>
          <dgm:resizeHandles val="exact"/>
        </dgm:presLayoutVars>
      </dgm:prSet>
      <dgm:spPr/>
    </dgm:pt>
    <dgm:pt modelId="{F9DA2CC9-DD60-40DC-A396-8B3D853C3806}" type="pres">
      <dgm:prSet presAssocID="{C08ED6BB-546C-48C0-8A37-251022DAAA8B}" presName="node" presStyleLbl="node1" presStyleIdx="0" presStyleCnt="3">
        <dgm:presLayoutVars>
          <dgm:bulletEnabled val="1"/>
        </dgm:presLayoutVars>
      </dgm:prSet>
      <dgm:spPr/>
    </dgm:pt>
    <dgm:pt modelId="{049C66A9-BD95-48CD-B36B-16B3AF6EC1D0}" type="pres">
      <dgm:prSet presAssocID="{D45A36CD-DE11-4792-99D6-3DE9BFDEDEEB}" presName="sibTrans" presStyleLbl="sibTrans2D1" presStyleIdx="0" presStyleCnt="2"/>
      <dgm:spPr/>
    </dgm:pt>
    <dgm:pt modelId="{88F96D5C-4F90-4090-BE57-02F64FC57744}" type="pres">
      <dgm:prSet presAssocID="{D45A36CD-DE11-4792-99D6-3DE9BFDEDEEB}" presName="connectorText" presStyleLbl="sibTrans2D1" presStyleIdx="0" presStyleCnt="2"/>
      <dgm:spPr/>
    </dgm:pt>
    <dgm:pt modelId="{A57A9B13-FCFC-4CC1-852B-8AD8BCDA3BA7}" type="pres">
      <dgm:prSet presAssocID="{1D2FCAAC-59A7-485E-89B6-47B4930DA912}" presName="node" presStyleLbl="node1" presStyleIdx="1" presStyleCnt="3">
        <dgm:presLayoutVars>
          <dgm:bulletEnabled val="1"/>
        </dgm:presLayoutVars>
      </dgm:prSet>
      <dgm:spPr/>
    </dgm:pt>
    <dgm:pt modelId="{37D65645-4920-408D-9877-1984C7E9FC40}" type="pres">
      <dgm:prSet presAssocID="{5ECA6614-556D-41B4-9C21-36D3A7111B7E}" presName="sibTrans" presStyleLbl="sibTrans2D1" presStyleIdx="1" presStyleCnt="2"/>
      <dgm:spPr/>
    </dgm:pt>
    <dgm:pt modelId="{A79E72D1-E02C-4C22-87C2-62BB53220A73}" type="pres">
      <dgm:prSet presAssocID="{5ECA6614-556D-41B4-9C21-36D3A7111B7E}" presName="connectorText" presStyleLbl="sibTrans2D1" presStyleIdx="1" presStyleCnt="2"/>
      <dgm:spPr/>
    </dgm:pt>
    <dgm:pt modelId="{0C331158-94DC-4D34-AA40-BC86A472B56C}" type="pres">
      <dgm:prSet presAssocID="{59C9E9E6-5211-4606-8E17-E39D6FF6D88F}" presName="node" presStyleLbl="node1" presStyleIdx="2" presStyleCnt="3">
        <dgm:presLayoutVars>
          <dgm:bulletEnabled val="1"/>
        </dgm:presLayoutVars>
      </dgm:prSet>
      <dgm:spPr/>
    </dgm:pt>
  </dgm:ptLst>
  <dgm:cxnLst>
    <dgm:cxn modelId="{582C6915-378A-480E-BE74-BCE40FC885FC}" type="presOf" srcId="{5ECA6614-556D-41B4-9C21-36D3A7111B7E}" destId="{37D65645-4920-408D-9877-1984C7E9FC40}" srcOrd="0" destOrd="0" presId="urn:microsoft.com/office/officeart/2005/8/layout/process1"/>
    <dgm:cxn modelId="{0F324C26-56EF-4D0B-A15E-8D3717280691}" srcId="{1AB7B27F-EDF1-4DBF-9879-CFE7BC69CFB1}" destId="{C08ED6BB-546C-48C0-8A37-251022DAAA8B}" srcOrd="0" destOrd="0" parTransId="{883C82D8-A989-484A-B277-8FDDD08A9CDD}" sibTransId="{D45A36CD-DE11-4792-99D6-3DE9BFDEDEEB}"/>
    <dgm:cxn modelId="{0C7F5630-8EDB-4CBA-9D18-B705391E0CE0}" srcId="{1AB7B27F-EDF1-4DBF-9879-CFE7BC69CFB1}" destId="{59C9E9E6-5211-4606-8E17-E39D6FF6D88F}" srcOrd="2" destOrd="0" parTransId="{14D791AE-B27B-4FD4-8FA4-70CC1625C54E}" sibTransId="{102FE267-608B-4C53-9B0F-A7CF46F2C422}"/>
    <dgm:cxn modelId="{A934083A-59CB-4B02-B7C9-839DE6DC271C}" type="presOf" srcId="{D45A36CD-DE11-4792-99D6-3DE9BFDEDEEB}" destId="{88F96D5C-4F90-4090-BE57-02F64FC57744}" srcOrd="1" destOrd="0" presId="urn:microsoft.com/office/officeart/2005/8/layout/process1"/>
    <dgm:cxn modelId="{4113AC40-06C3-4D11-B7B4-9B8EB9E4DFC0}" type="presOf" srcId="{D45A36CD-DE11-4792-99D6-3DE9BFDEDEEB}" destId="{049C66A9-BD95-48CD-B36B-16B3AF6EC1D0}" srcOrd="0" destOrd="0" presId="urn:microsoft.com/office/officeart/2005/8/layout/process1"/>
    <dgm:cxn modelId="{D8B54841-81B7-490B-98EA-C766D6C27639}" type="presOf" srcId="{5ECA6614-556D-41B4-9C21-36D3A7111B7E}" destId="{A79E72D1-E02C-4C22-87C2-62BB53220A73}" srcOrd="1" destOrd="0" presId="urn:microsoft.com/office/officeart/2005/8/layout/process1"/>
    <dgm:cxn modelId="{81F79149-FCAA-4FF5-AA69-19EA27A2CB00}" srcId="{1AB7B27F-EDF1-4DBF-9879-CFE7BC69CFB1}" destId="{1D2FCAAC-59A7-485E-89B6-47B4930DA912}" srcOrd="1" destOrd="0" parTransId="{A520AE0F-45CC-4E92-8635-E886C2294729}" sibTransId="{5ECA6614-556D-41B4-9C21-36D3A7111B7E}"/>
    <dgm:cxn modelId="{061DD876-5EE3-4669-9741-5D4784ECDD95}" type="presOf" srcId="{1D2FCAAC-59A7-485E-89B6-47B4930DA912}" destId="{A57A9B13-FCFC-4CC1-852B-8AD8BCDA3BA7}" srcOrd="0" destOrd="0" presId="urn:microsoft.com/office/officeart/2005/8/layout/process1"/>
    <dgm:cxn modelId="{7DA7DA99-C931-408E-972E-6BE849A7A1B2}" type="presOf" srcId="{C08ED6BB-546C-48C0-8A37-251022DAAA8B}" destId="{F9DA2CC9-DD60-40DC-A396-8B3D853C3806}" srcOrd="0" destOrd="0" presId="urn:microsoft.com/office/officeart/2005/8/layout/process1"/>
    <dgm:cxn modelId="{0A7541D6-AD1E-49AB-B070-C37CA8417B4F}" type="presOf" srcId="{59C9E9E6-5211-4606-8E17-E39D6FF6D88F}" destId="{0C331158-94DC-4D34-AA40-BC86A472B56C}" srcOrd="0" destOrd="0" presId="urn:microsoft.com/office/officeart/2005/8/layout/process1"/>
    <dgm:cxn modelId="{AD127FF0-E4D7-4A11-82D0-0AE9A3A7978C}" type="presOf" srcId="{1AB7B27F-EDF1-4DBF-9879-CFE7BC69CFB1}" destId="{1E512635-B062-4B3C-95D1-50C982E07DAC}" srcOrd="0" destOrd="0" presId="urn:microsoft.com/office/officeart/2005/8/layout/process1"/>
    <dgm:cxn modelId="{842A3BDD-83D3-469C-B6C0-F3BF79C557EF}" type="presParOf" srcId="{1E512635-B062-4B3C-95D1-50C982E07DAC}" destId="{F9DA2CC9-DD60-40DC-A396-8B3D853C3806}" srcOrd="0" destOrd="0" presId="urn:microsoft.com/office/officeart/2005/8/layout/process1"/>
    <dgm:cxn modelId="{454542DD-3B5B-4D2B-86C6-6CA96F66BF4C}" type="presParOf" srcId="{1E512635-B062-4B3C-95D1-50C982E07DAC}" destId="{049C66A9-BD95-48CD-B36B-16B3AF6EC1D0}" srcOrd="1" destOrd="0" presId="urn:microsoft.com/office/officeart/2005/8/layout/process1"/>
    <dgm:cxn modelId="{217EAEB0-023B-4BB9-809B-8C1761BC8D58}" type="presParOf" srcId="{049C66A9-BD95-48CD-B36B-16B3AF6EC1D0}" destId="{88F96D5C-4F90-4090-BE57-02F64FC57744}" srcOrd="0" destOrd="0" presId="urn:microsoft.com/office/officeart/2005/8/layout/process1"/>
    <dgm:cxn modelId="{1C04B2BA-BB47-410B-A7E6-9E3E41DC2A77}" type="presParOf" srcId="{1E512635-B062-4B3C-95D1-50C982E07DAC}" destId="{A57A9B13-FCFC-4CC1-852B-8AD8BCDA3BA7}" srcOrd="2" destOrd="0" presId="urn:microsoft.com/office/officeart/2005/8/layout/process1"/>
    <dgm:cxn modelId="{002B0F9B-B3DF-43F9-A48C-170B9ED8AB16}" type="presParOf" srcId="{1E512635-B062-4B3C-95D1-50C982E07DAC}" destId="{37D65645-4920-408D-9877-1984C7E9FC40}" srcOrd="3" destOrd="0" presId="urn:microsoft.com/office/officeart/2005/8/layout/process1"/>
    <dgm:cxn modelId="{06F051AC-21F9-49F2-9AE9-2DE0E2712E91}" type="presParOf" srcId="{37D65645-4920-408D-9877-1984C7E9FC40}" destId="{A79E72D1-E02C-4C22-87C2-62BB53220A73}" srcOrd="0" destOrd="0" presId="urn:microsoft.com/office/officeart/2005/8/layout/process1"/>
    <dgm:cxn modelId="{C365093C-401F-4774-BEBB-45AAC5CC0A20}" type="presParOf" srcId="{1E512635-B062-4B3C-95D1-50C982E07DAC}" destId="{0C331158-94DC-4D34-AA40-BC86A472B56C}"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s-CO"/>
        </a:p>
      </dgm:t>
    </dgm:pt>
    <dgm:pt modelId="{50305720-2087-4725-BF9C-D37AB1DB412F}">
      <dgm:prSet phldrT="[Texto]"/>
      <dgm:spPr/>
      <dgm:t>
        <a:bodyPr/>
        <a:lstStyle/>
        <a:p>
          <a:r>
            <a:rPr lang="es-MX" dirty="0"/>
            <a:t>Reposición</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CO" b="0" i="0" dirty="0"/>
            <a:t>Contra el fallo de única instancia para que se aclare, modifique o revoque</a:t>
          </a:r>
          <a:endParaRPr lang="es-CO"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5F8A1060-1BA9-4827-8CC5-B6306A91C9C0}">
      <dgm:prSet phldrT="[Texto]"/>
      <dgm:spPr/>
      <dgm:t>
        <a:bodyPr/>
        <a:lstStyle/>
        <a:p>
          <a:pPr algn="just"/>
          <a:r>
            <a:rPr lang="es-MX" b="0" i="0" dirty="0"/>
            <a:t>Contra el auto que dispone el cierre de la investigación y los demás expresamente señalados en esta ley</a:t>
          </a:r>
          <a:endParaRPr lang="es-CO" dirty="0"/>
        </a:p>
      </dgm:t>
    </dgm:pt>
    <dgm:pt modelId="{5CE62E0F-2029-47A6-BDEC-0695DE11238D}" type="parTrans" cxnId="{C5C736F5-90E7-4AC6-9C3F-4B71B46FCCDA}">
      <dgm:prSet/>
      <dgm:spPr/>
      <dgm:t>
        <a:bodyPr/>
        <a:lstStyle/>
        <a:p>
          <a:endParaRPr lang="es-CO"/>
        </a:p>
      </dgm:t>
    </dgm:pt>
    <dgm:pt modelId="{5823D75C-4030-4E96-8835-C5AF95A9CAC9}" type="sibTrans" cxnId="{C5C736F5-90E7-4AC6-9C3F-4B71B46FCCDA}">
      <dgm:prSet/>
      <dgm:spPr/>
      <dgm:t>
        <a:bodyPr/>
        <a:lstStyle/>
        <a:p>
          <a:endParaRPr lang="es-CO"/>
        </a:p>
      </dgm:t>
    </dgm:pt>
    <dgm:pt modelId="{49F9D563-95DD-4A2A-8B03-83B9F1E6B278}">
      <dgm:prSet phldrT="[Texto]"/>
      <dgm:spPr/>
      <dgm:t>
        <a:bodyPr/>
        <a:lstStyle/>
        <a:p>
          <a:pPr algn="just"/>
          <a:endParaRPr lang="es-CO" dirty="0"/>
        </a:p>
      </dgm:t>
    </dgm:pt>
    <dgm:pt modelId="{F56F513F-9C39-464D-AC9A-3090C486EE96}" type="parTrans" cxnId="{826C09C1-598C-4705-B2F6-CC1F9A09EF44}">
      <dgm:prSet/>
      <dgm:spPr/>
      <dgm:t>
        <a:bodyPr/>
        <a:lstStyle/>
        <a:p>
          <a:endParaRPr lang="es-CO"/>
        </a:p>
      </dgm:t>
    </dgm:pt>
    <dgm:pt modelId="{A9043BA0-E042-4D6C-9DAB-455B8A373D40}" type="sibTrans" cxnId="{826C09C1-598C-4705-B2F6-CC1F9A09EF44}">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EEDA8125-FD35-4597-A283-279127A720DA}" type="presOf" srcId="{35596672-F51D-4EB4-939F-081396A034F2}" destId="{9B628F2A-2E9E-4E9E-B09E-989417ACBD89}" srcOrd="0" destOrd="0" presId="urn:microsoft.com/office/officeart/2005/8/layout/vList5"/>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C5F0AC89-7B87-4F1F-85E1-135895711396}" type="presOf" srcId="{49F9D563-95DD-4A2A-8B03-83B9F1E6B278}" destId="{9B628F2A-2E9E-4E9E-B09E-989417ACBD89}" srcOrd="0" destOrd="1" presId="urn:microsoft.com/office/officeart/2005/8/layout/vList5"/>
    <dgm:cxn modelId="{826C09C1-598C-4705-B2F6-CC1F9A09EF44}" srcId="{50305720-2087-4725-BF9C-D37AB1DB412F}" destId="{49F9D563-95DD-4A2A-8B03-83B9F1E6B278}" srcOrd="1" destOrd="0" parTransId="{F56F513F-9C39-464D-AC9A-3090C486EE96}" sibTransId="{A9043BA0-E042-4D6C-9DAB-455B8A373D40}"/>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F02982EF-4E6D-4A62-B141-E17C39D5C9CB}" type="presOf" srcId="{5F8A1060-1BA9-4827-8CC5-B6306A91C9C0}" destId="{9B628F2A-2E9E-4E9E-B09E-989417ACBD89}" srcOrd="0" destOrd="2" presId="urn:microsoft.com/office/officeart/2005/8/layout/vList5"/>
    <dgm:cxn modelId="{C5C736F5-90E7-4AC6-9C3F-4B71B46FCCDA}" srcId="{50305720-2087-4725-BF9C-D37AB1DB412F}" destId="{5F8A1060-1BA9-4827-8CC5-B6306A91C9C0}" srcOrd="2" destOrd="0" parTransId="{5CE62E0F-2029-47A6-BDEC-0695DE11238D}" sibTransId="{5823D75C-4030-4E96-8835-C5AF95A9CAC9}"/>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s-CO"/>
        </a:p>
      </dgm:t>
    </dgm:pt>
    <dgm:pt modelId="{50305720-2087-4725-BF9C-D37AB1DB412F}">
      <dgm:prSet phldrT="[Texto]"/>
      <dgm:spPr/>
      <dgm:t>
        <a:bodyPr/>
        <a:lstStyle/>
        <a:p>
          <a:r>
            <a:rPr lang="es-MX" dirty="0"/>
            <a:t>Apelación</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CO" b="0" i="0" dirty="0"/>
            <a:t>Contra </a:t>
          </a:r>
          <a:r>
            <a:rPr lang="es-MX" b="0" i="0" dirty="0"/>
            <a:t>los fallos de primera instancia</a:t>
          </a:r>
          <a:endParaRPr lang="es-CO"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5F8A1060-1BA9-4827-8CC5-B6306A91C9C0}">
      <dgm:prSet phldrT="[Texto]"/>
      <dgm:spPr/>
      <dgm:t>
        <a:bodyPr/>
        <a:lstStyle/>
        <a:p>
          <a:pPr algn="just"/>
          <a:r>
            <a:rPr lang="es-MX" b="0" i="0" dirty="0"/>
            <a:t>Contra el auto que niega la práctica de pruebas y los demás expresamente señalados en esta ley</a:t>
          </a:r>
          <a:endParaRPr lang="es-CO" dirty="0"/>
        </a:p>
      </dgm:t>
    </dgm:pt>
    <dgm:pt modelId="{5CE62E0F-2029-47A6-BDEC-0695DE11238D}" type="parTrans" cxnId="{C5C736F5-90E7-4AC6-9C3F-4B71B46FCCDA}">
      <dgm:prSet/>
      <dgm:spPr/>
      <dgm:t>
        <a:bodyPr/>
        <a:lstStyle/>
        <a:p>
          <a:endParaRPr lang="es-CO"/>
        </a:p>
      </dgm:t>
    </dgm:pt>
    <dgm:pt modelId="{5823D75C-4030-4E96-8835-C5AF95A9CAC9}" type="sibTrans" cxnId="{C5C736F5-90E7-4AC6-9C3F-4B71B46FCCDA}">
      <dgm:prSet/>
      <dgm:spPr/>
      <dgm:t>
        <a:bodyPr/>
        <a:lstStyle/>
        <a:p>
          <a:endParaRPr lang="es-CO"/>
        </a:p>
      </dgm:t>
    </dgm:pt>
    <dgm:pt modelId="{49F9D563-95DD-4A2A-8B03-83B9F1E6B278}">
      <dgm:prSet phldrT="[Texto]"/>
      <dgm:spPr/>
      <dgm:t>
        <a:bodyPr/>
        <a:lstStyle/>
        <a:p>
          <a:pPr algn="just"/>
          <a:endParaRPr lang="es-CO" dirty="0"/>
        </a:p>
      </dgm:t>
    </dgm:pt>
    <dgm:pt modelId="{F56F513F-9C39-464D-AC9A-3090C486EE96}" type="parTrans" cxnId="{826C09C1-598C-4705-B2F6-CC1F9A09EF44}">
      <dgm:prSet/>
      <dgm:spPr/>
      <dgm:t>
        <a:bodyPr/>
        <a:lstStyle/>
        <a:p>
          <a:endParaRPr lang="es-CO"/>
        </a:p>
      </dgm:t>
    </dgm:pt>
    <dgm:pt modelId="{A9043BA0-E042-4D6C-9DAB-455B8A373D40}" type="sibTrans" cxnId="{826C09C1-598C-4705-B2F6-CC1F9A09EF44}">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EEDA8125-FD35-4597-A283-279127A720DA}" type="presOf" srcId="{35596672-F51D-4EB4-939F-081396A034F2}" destId="{9B628F2A-2E9E-4E9E-B09E-989417ACBD89}" srcOrd="0" destOrd="0" presId="urn:microsoft.com/office/officeart/2005/8/layout/vList5"/>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C5F0AC89-7B87-4F1F-85E1-135895711396}" type="presOf" srcId="{49F9D563-95DD-4A2A-8B03-83B9F1E6B278}" destId="{9B628F2A-2E9E-4E9E-B09E-989417ACBD89}" srcOrd="0" destOrd="1" presId="urn:microsoft.com/office/officeart/2005/8/layout/vList5"/>
    <dgm:cxn modelId="{826C09C1-598C-4705-B2F6-CC1F9A09EF44}" srcId="{50305720-2087-4725-BF9C-D37AB1DB412F}" destId="{49F9D563-95DD-4A2A-8B03-83B9F1E6B278}" srcOrd="1" destOrd="0" parTransId="{F56F513F-9C39-464D-AC9A-3090C486EE96}" sibTransId="{A9043BA0-E042-4D6C-9DAB-455B8A373D40}"/>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F02982EF-4E6D-4A62-B141-E17C39D5C9CB}" type="presOf" srcId="{5F8A1060-1BA9-4827-8CC5-B6306A91C9C0}" destId="{9B628F2A-2E9E-4E9E-B09E-989417ACBD89}" srcOrd="0" destOrd="2" presId="urn:microsoft.com/office/officeart/2005/8/layout/vList5"/>
    <dgm:cxn modelId="{C5C736F5-90E7-4AC6-9C3F-4B71B46FCCDA}" srcId="{50305720-2087-4725-BF9C-D37AB1DB412F}" destId="{5F8A1060-1BA9-4827-8CC5-B6306A91C9C0}" srcOrd="2" destOrd="0" parTransId="{5CE62E0F-2029-47A6-BDEC-0695DE11238D}" sibTransId="{5823D75C-4030-4E96-8835-C5AF95A9CAC9}"/>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s-CO"/>
        </a:p>
      </dgm:t>
    </dgm:pt>
    <dgm:pt modelId="{50305720-2087-4725-BF9C-D37AB1DB412F}">
      <dgm:prSet phldrT="[Texto]"/>
      <dgm:spPr/>
      <dgm:t>
        <a:bodyPr/>
        <a:lstStyle/>
        <a:p>
          <a:r>
            <a:rPr lang="es-MX" dirty="0"/>
            <a:t>Queja</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MX" b="0" i="0" dirty="0"/>
            <a:t>El recurso de queja procede contra la decisión que rechaza o niegue el recurso de apelación</a:t>
          </a:r>
          <a:endParaRPr lang="es-CO"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EEDA8125-FD35-4597-A283-279127A720DA}" type="presOf" srcId="{35596672-F51D-4EB4-939F-081396A034F2}" destId="{9B628F2A-2E9E-4E9E-B09E-989417ACBD89}" srcOrd="0" destOrd="0" presId="urn:microsoft.com/office/officeart/2005/8/layout/vList5"/>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s-CO"/>
        </a:p>
      </dgm:t>
    </dgm:pt>
    <dgm:pt modelId="{50305720-2087-4725-BF9C-D37AB1DB412F}">
      <dgm:prSet phldrT="[Texto]"/>
      <dgm:spPr/>
      <dgm:t>
        <a:bodyPr/>
        <a:lstStyle/>
        <a:p>
          <a:r>
            <a:rPr lang="es-MX" dirty="0"/>
            <a:t>Consulta</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MX" b="0" i="0" dirty="0"/>
            <a:t>Los fallos absolutorios y los que dispongan la cesación de procedimiento.</a:t>
          </a:r>
          <a:endParaRPr lang="es-CO"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DFE756D1-9925-4081-8C2F-842661857200}">
      <dgm:prSet phldrT="[Texto]"/>
      <dgm:spPr/>
      <dgm:t>
        <a:bodyPr/>
        <a:lstStyle/>
        <a:p>
          <a:pPr algn="just"/>
          <a:r>
            <a:rPr lang="es-MX" b="0" i="0" dirty="0"/>
            <a:t>El funcionario que haya proferido la decisión, deberá enviar el expediente dentro de los cinco (5) días siguientes a su superior.</a:t>
          </a:r>
          <a:endParaRPr lang="es-CO" dirty="0"/>
        </a:p>
      </dgm:t>
    </dgm:pt>
    <dgm:pt modelId="{DE2701D9-D2DA-40D4-B998-26B085F0E4DA}" type="parTrans" cxnId="{E7317E1B-868C-4038-9AD5-AE39D57488C2}">
      <dgm:prSet/>
      <dgm:spPr/>
      <dgm:t>
        <a:bodyPr/>
        <a:lstStyle/>
        <a:p>
          <a:endParaRPr lang="es-CO"/>
        </a:p>
      </dgm:t>
    </dgm:pt>
    <dgm:pt modelId="{34D91125-49F2-4E50-9D18-6ACAC1F8E56F}" type="sibTrans" cxnId="{E7317E1B-868C-4038-9AD5-AE39D57488C2}">
      <dgm:prSet/>
      <dgm:spPr/>
      <dgm:t>
        <a:bodyPr/>
        <a:lstStyle/>
        <a:p>
          <a:endParaRPr lang="es-CO"/>
        </a:p>
      </dgm:t>
    </dgm:pt>
    <dgm:pt modelId="{9D007E53-F92A-4ABB-9A11-1DC92ED8F810}">
      <dgm:prSet phldrT="[Texto]"/>
      <dgm:spPr/>
      <dgm:t>
        <a:bodyPr/>
        <a:lstStyle/>
        <a:p>
          <a:pPr algn="just"/>
          <a:r>
            <a:rPr lang="es-MX" b="0" i="0" dirty="0"/>
            <a:t>El investigado podrá solicitar mediante petición debidamente fundamentada, su confirmación.</a:t>
          </a:r>
          <a:endParaRPr lang="es-CO" dirty="0"/>
        </a:p>
      </dgm:t>
    </dgm:pt>
    <dgm:pt modelId="{E314E083-7C07-4EEB-9514-FA4E7F2B1B66}" type="parTrans" cxnId="{283D3F15-2100-4620-9075-1DAAF1D4D0AD}">
      <dgm:prSet/>
      <dgm:spPr/>
      <dgm:t>
        <a:bodyPr/>
        <a:lstStyle/>
        <a:p>
          <a:endParaRPr lang="es-CO"/>
        </a:p>
      </dgm:t>
    </dgm:pt>
    <dgm:pt modelId="{5EB22716-CE50-4E37-A7FF-758309231DF5}" type="sibTrans" cxnId="{283D3F15-2100-4620-9075-1DAAF1D4D0AD}">
      <dgm:prSet/>
      <dgm:spPr/>
      <dgm:t>
        <a:bodyPr/>
        <a:lstStyle/>
        <a:p>
          <a:endParaRPr lang="es-CO"/>
        </a:p>
      </dgm:t>
    </dgm:pt>
    <dgm:pt modelId="{2A387FCD-3CA7-478F-9528-E4FAA09E88F4}">
      <dgm:prSet phldrT="[Texto]"/>
      <dgm:spPr/>
      <dgm:t>
        <a:bodyPr/>
        <a:lstStyle/>
        <a:p>
          <a:pPr algn="just"/>
          <a:r>
            <a:rPr lang="es-MX" b="0" i="0" dirty="0"/>
            <a:t>Quien resuelve la consulta podrá revisar la actuación y modificar la decisión sin límite alguno.</a:t>
          </a:r>
          <a:endParaRPr lang="es-CO" dirty="0"/>
        </a:p>
      </dgm:t>
    </dgm:pt>
    <dgm:pt modelId="{0E7EE6AA-370F-407A-8453-C103111E18FF}" type="parTrans" cxnId="{6E58EDF1-708B-418B-A112-008EBAC03DCF}">
      <dgm:prSet/>
      <dgm:spPr/>
      <dgm:t>
        <a:bodyPr/>
        <a:lstStyle/>
        <a:p>
          <a:endParaRPr lang="es-CO"/>
        </a:p>
      </dgm:t>
    </dgm:pt>
    <dgm:pt modelId="{58B5EA27-1926-45D4-837F-C768B87A099C}" type="sibTrans" cxnId="{6E58EDF1-708B-418B-A112-008EBAC03DCF}">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283D3F15-2100-4620-9075-1DAAF1D4D0AD}" srcId="{50305720-2087-4725-BF9C-D37AB1DB412F}" destId="{9D007E53-F92A-4ABB-9A11-1DC92ED8F810}" srcOrd="2" destOrd="0" parTransId="{E314E083-7C07-4EEB-9514-FA4E7F2B1B66}" sibTransId="{5EB22716-CE50-4E37-A7FF-758309231DF5}"/>
    <dgm:cxn modelId="{E7317E1B-868C-4038-9AD5-AE39D57488C2}" srcId="{50305720-2087-4725-BF9C-D37AB1DB412F}" destId="{DFE756D1-9925-4081-8C2F-842661857200}" srcOrd="1" destOrd="0" parTransId="{DE2701D9-D2DA-40D4-B998-26B085F0E4DA}" sibTransId="{34D91125-49F2-4E50-9D18-6ACAC1F8E56F}"/>
    <dgm:cxn modelId="{EEDA8125-FD35-4597-A283-279127A720DA}" type="presOf" srcId="{35596672-F51D-4EB4-939F-081396A034F2}" destId="{9B628F2A-2E9E-4E9E-B09E-989417ACBD89}" srcOrd="0" destOrd="0" presId="urn:microsoft.com/office/officeart/2005/8/layout/vList5"/>
    <dgm:cxn modelId="{CD8E4A3A-FCC2-455C-A494-9E9913DE160B}" type="presOf" srcId="{9D007E53-F92A-4ABB-9A11-1DC92ED8F810}" destId="{9B628F2A-2E9E-4E9E-B09E-989417ACBD89}" srcOrd="0" destOrd="2" presId="urn:microsoft.com/office/officeart/2005/8/layout/vList5"/>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3BB6CD8F-4C9B-4E7E-A2BE-DBD63216634A}" type="presOf" srcId="{2A387FCD-3CA7-478F-9528-E4FAA09E88F4}" destId="{9B628F2A-2E9E-4E9E-B09E-989417ACBD89}" srcOrd="0" destOrd="3" presId="urn:microsoft.com/office/officeart/2005/8/layout/vList5"/>
    <dgm:cxn modelId="{461B13CB-3986-481F-9B37-A9059BF6AC7C}" type="presOf" srcId="{DFE756D1-9925-4081-8C2F-842661857200}" destId="{9B628F2A-2E9E-4E9E-B09E-989417ACBD89}" srcOrd="0" destOrd="1" presId="urn:microsoft.com/office/officeart/2005/8/layout/vList5"/>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6E58EDF1-708B-418B-A112-008EBAC03DCF}" srcId="{50305720-2087-4725-BF9C-D37AB1DB412F}" destId="{2A387FCD-3CA7-478F-9528-E4FAA09E88F4}" srcOrd="3" destOrd="0" parTransId="{0E7EE6AA-370F-407A-8453-C103111E18FF}" sibTransId="{58B5EA27-1926-45D4-837F-C768B87A099C}"/>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s-CO"/>
        </a:p>
      </dgm:t>
    </dgm:pt>
    <dgm:pt modelId="{50305720-2087-4725-BF9C-D37AB1DB412F}">
      <dgm:prSet phldrT="[Texto]"/>
      <dgm:spPr/>
      <dgm:t>
        <a:bodyPr/>
        <a:lstStyle/>
        <a:p>
          <a:r>
            <a:rPr lang="es-MX" dirty="0"/>
            <a:t>Revocatoria Directa</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MX" b="0" i="0" dirty="0"/>
            <a:t>Para los efectos de la revocatoria directa se dará aplicación a lo previsto en el Código Contencioso Administrativo, observando las reglas de competencia establecidas en esta ley</a:t>
          </a:r>
          <a:endParaRPr lang="es-CO"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EEDA8125-FD35-4597-A283-279127A720DA}" type="presOf" srcId="{35596672-F51D-4EB4-939F-081396A034F2}" destId="{9B628F2A-2E9E-4E9E-B09E-989417ACBD89}" srcOrd="0" destOrd="0" presId="urn:microsoft.com/office/officeart/2005/8/layout/vList5"/>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4465A77-39FC-44D2-802E-F0F6B72891E6}"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s-CO"/>
        </a:p>
      </dgm:t>
    </dgm:pt>
    <dgm:pt modelId="{50305720-2087-4725-BF9C-D37AB1DB412F}">
      <dgm:prSet phldrT="[Texto]"/>
      <dgm:spPr/>
      <dgm:t>
        <a:bodyPr/>
        <a:lstStyle/>
        <a:p>
          <a:r>
            <a:rPr lang="es-MX" dirty="0"/>
            <a:t>Revocatoria Directa</a:t>
          </a:r>
          <a:endParaRPr lang="es-CO" dirty="0"/>
        </a:p>
      </dgm:t>
    </dgm:pt>
    <dgm:pt modelId="{3C572EA5-526C-40C7-BBB6-88234037914B}" type="parTrans" cxnId="{79E9D37A-7FED-45DF-8B94-C5F1481D7C94}">
      <dgm:prSet/>
      <dgm:spPr/>
      <dgm:t>
        <a:bodyPr/>
        <a:lstStyle/>
        <a:p>
          <a:endParaRPr lang="es-CO"/>
        </a:p>
      </dgm:t>
    </dgm:pt>
    <dgm:pt modelId="{6DCDF110-F652-48D5-937B-26926708C2AD}" type="sibTrans" cxnId="{79E9D37A-7FED-45DF-8B94-C5F1481D7C94}">
      <dgm:prSet/>
      <dgm:spPr/>
      <dgm:t>
        <a:bodyPr/>
        <a:lstStyle/>
        <a:p>
          <a:endParaRPr lang="es-CO"/>
        </a:p>
      </dgm:t>
    </dgm:pt>
    <dgm:pt modelId="{35596672-F51D-4EB4-939F-081396A034F2}">
      <dgm:prSet phldrT="[Texto]"/>
      <dgm:spPr/>
      <dgm:t>
        <a:bodyPr/>
        <a:lstStyle/>
        <a:p>
          <a:pPr algn="just"/>
          <a:r>
            <a:rPr lang="es-MX" sz="2500" b="0" i="0" dirty="0"/>
            <a:t>“Cuando el acto administrativo se opone a la Constitución Política o a la ley </a:t>
          </a:r>
          <a:endParaRPr lang="es-CO" sz="2500" dirty="0"/>
        </a:p>
      </dgm:t>
    </dgm:pt>
    <dgm:pt modelId="{3B6B554B-6112-4802-B1DD-EBC4A7FD4D15}" type="parTrans" cxnId="{0EF7D2D4-9DB2-4B66-AC64-F08F1806DE1D}">
      <dgm:prSet/>
      <dgm:spPr/>
      <dgm:t>
        <a:bodyPr/>
        <a:lstStyle/>
        <a:p>
          <a:endParaRPr lang="es-CO"/>
        </a:p>
      </dgm:t>
    </dgm:pt>
    <dgm:pt modelId="{43D49279-DA39-413B-BDE6-62734CFC930A}" type="sibTrans" cxnId="{0EF7D2D4-9DB2-4B66-AC64-F08F1806DE1D}">
      <dgm:prSet/>
      <dgm:spPr/>
      <dgm:t>
        <a:bodyPr/>
        <a:lstStyle/>
        <a:p>
          <a:endParaRPr lang="es-CO"/>
        </a:p>
      </dgm:t>
    </dgm:pt>
    <dgm:pt modelId="{09493B53-5FBD-428C-8E17-EEA77DF9E9F2}">
      <dgm:prSet/>
      <dgm:spPr/>
      <dgm:t>
        <a:bodyPr/>
        <a:lstStyle/>
        <a:p>
          <a:pPr algn="l"/>
          <a:r>
            <a:rPr lang="es-MX" sz="2500" b="0" i="0"/>
            <a:t>Cuando no está conforme con el interés público o social </a:t>
          </a:r>
        </a:p>
      </dgm:t>
    </dgm:pt>
    <dgm:pt modelId="{7CB4DFB8-CD7B-48F4-BAEA-1D03EB6734EE}" type="parTrans" cxnId="{5FFDB126-9169-4979-99E9-E46A889A0C6D}">
      <dgm:prSet/>
      <dgm:spPr/>
      <dgm:t>
        <a:bodyPr/>
        <a:lstStyle/>
        <a:p>
          <a:endParaRPr lang="es-CO"/>
        </a:p>
      </dgm:t>
    </dgm:pt>
    <dgm:pt modelId="{08781654-6C30-4C68-9D2A-17D747808C72}" type="sibTrans" cxnId="{5FFDB126-9169-4979-99E9-E46A889A0C6D}">
      <dgm:prSet/>
      <dgm:spPr/>
      <dgm:t>
        <a:bodyPr/>
        <a:lstStyle/>
        <a:p>
          <a:endParaRPr lang="es-CO"/>
        </a:p>
      </dgm:t>
    </dgm:pt>
    <dgm:pt modelId="{29B32FA3-C856-4E31-B082-99D88D049916}">
      <dgm:prSet custT="1"/>
      <dgm:spPr/>
      <dgm:t>
        <a:bodyPr/>
        <a:lstStyle/>
        <a:p>
          <a:pPr algn="just"/>
          <a:r>
            <a:rPr lang="es-CO" sz="2500" b="0" i="0" dirty="0"/>
            <a:t>Cuando causa agravio injustificado a una persona” 	</a:t>
          </a:r>
          <a:r>
            <a:rPr lang="es-CO" sz="1800" b="0" i="0" dirty="0"/>
            <a:t>Art. </a:t>
          </a:r>
          <a:r>
            <a:rPr lang="es-MX" sz="1800" b="0" i="0" dirty="0"/>
            <a:t>93 de la ley 1437 de 	2011?</a:t>
          </a:r>
          <a:endParaRPr lang="es-CO" sz="2500" b="0" i="0" dirty="0"/>
        </a:p>
      </dgm:t>
    </dgm:pt>
    <dgm:pt modelId="{0DAEA919-9DA9-4143-BF3E-51831E7C652E}" type="parTrans" cxnId="{B114CF02-B3DD-41F7-8446-B6B0188A08D5}">
      <dgm:prSet/>
      <dgm:spPr/>
      <dgm:t>
        <a:bodyPr/>
        <a:lstStyle/>
        <a:p>
          <a:endParaRPr lang="es-CO"/>
        </a:p>
      </dgm:t>
    </dgm:pt>
    <dgm:pt modelId="{B18331EB-CA71-46F8-AB5E-C70140C0A4A2}" type="sibTrans" cxnId="{B114CF02-B3DD-41F7-8446-B6B0188A08D5}">
      <dgm:prSet/>
      <dgm:spPr/>
      <dgm:t>
        <a:bodyPr/>
        <a:lstStyle/>
        <a:p>
          <a:endParaRPr lang="es-CO"/>
        </a:p>
      </dgm:t>
    </dgm:pt>
    <dgm:pt modelId="{7E271CEE-5C6E-43DD-B31C-2651C975360E}" type="pres">
      <dgm:prSet presAssocID="{44465A77-39FC-44D2-802E-F0F6B72891E6}" presName="Name0" presStyleCnt="0">
        <dgm:presLayoutVars>
          <dgm:dir/>
          <dgm:animLvl val="lvl"/>
          <dgm:resizeHandles val="exact"/>
        </dgm:presLayoutVars>
      </dgm:prSet>
      <dgm:spPr/>
    </dgm:pt>
    <dgm:pt modelId="{2CA5D823-8C8E-4E8E-96E1-163C1AA029D3}" type="pres">
      <dgm:prSet presAssocID="{50305720-2087-4725-BF9C-D37AB1DB412F}" presName="linNode" presStyleCnt="0"/>
      <dgm:spPr/>
    </dgm:pt>
    <dgm:pt modelId="{3A14978E-9C9E-43B4-8F53-74359239DCB9}" type="pres">
      <dgm:prSet presAssocID="{50305720-2087-4725-BF9C-D37AB1DB412F}" presName="parentText" presStyleLbl="node1" presStyleIdx="0" presStyleCnt="1">
        <dgm:presLayoutVars>
          <dgm:chMax val="1"/>
          <dgm:bulletEnabled val="1"/>
        </dgm:presLayoutVars>
      </dgm:prSet>
      <dgm:spPr/>
    </dgm:pt>
    <dgm:pt modelId="{9B628F2A-2E9E-4E9E-B09E-989417ACBD89}" type="pres">
      <dgm:prSet presAssocID="{50305720-2087-4725-BF9C-D37AB1DB412F}" presName="descendantText" presStyleLbl="alignAccFollowNode1" presStyleIdx="0" presStyleCnt="1">
        <dgm:presLayoutVars>
          <dgm:bulletEnabled val="1"/>
        </dgm:presLayoutVars>
      </dgm:prSet>
      <dgm:spPr/>
    </dgm:pt>
  </dgm:ptLst>
  <dgm:cxnLst>
    <dgm:cxn modelId="{B114CF02-B3DD-41F7-8446-B6B0188A08D5}" srcId="{50305720-2087-4725-BF9C-D37AB1DB412F}" destId="{29B32FA3-C856-4E31-B082-99D88D049916}" srcOrd="2" destOrd="0" parTransId="{0DAEA919-9DA9-4143-BF3E-51831E7C652E}" sibTransId="{B18331EB-CA71-46F8-AB5E-C70140C0A4A2}"/>
    <dgm:cxn modelId="{EEDA8125-FD35-4597-A283-279127A720DA}" type="presOf" srcId="{35596672-F51D-4EB4-939F-081396A034F2}" destId="{9B628F2A-2E9E-4E9E-B09E-989417ACBD89}" srcOrd="0" destOrd="0" presId="urn:microsoft.com/office/officeart/2005/8/layout/vList5"/>
    <dgm:cxn modelId="{5FFDB126-9169-4979-99E9-E46A889A0C6D}" srcId="{50305720-2087-4725-BF9C-D37AB1DB412F}" destId="{09493B53-5FBD-428C-8E17-EEA77DF9E9F2}" srcOrd="1" destOrd="0" parTransId="{7CB4DFB8-CD7B-48F4-BAEA-1D03EB6734EE}" sibTransId="{08781654-6C30-4C68-9D2A-17D747808C72}"/>
    <dgm:cxn modelId="{7BE51A68-2D6A-406D-91DC-E8AA39DA76A7}" type="presOf" srcId="{44465A77-39FC-44D2-802E-F0F6B72891E6}" destId="{7E271CEE-5C6E-43DD-B31C-2651C975360E}" srcOrd="0" destOrd="0" presId="urn:microsoft.com/office/officeart/2005/8/layout/vList5"/>
    <dgm:cxn modelId="{79E9D37A-7FED-45DF-8B94-C5F1481D7C94}" srcId="{44465A77-39FC-44D2-802E-F0F6B72891E6}" destId="{50305720-2087-4725-BF9C-D37AB1DB412F}" srcOrd="0" destOrd="0" parTransId="{3C572EA5-526C-40C7-BBB6-88234037914B}" sibTransId="{6DCDF110-F652-48D5-937B-26926708C2AD}"/>
    <dgm:cxn modelId="{A08BECD0-F688-4ED4-95A9-5CC633D2B890}" type="presOf" srcId="{09493B53-5FBD-428C-8E17-EEA77DF9E9F2}" destId="{9B628F2A-2E9E-4E9E-B09E-989417ACBD89}" srcOrd="0" destOrd="1" presId="urn:microsoft.com/office/officeart/2005/8/layout/vList5"/>
    <dgm:cxn modelId="{0EF7D2D4-9DB2-4B66-AC64-F08F1806DE1D}" srcId="{50305720-2087-4725-BF9C-D37AB1DB412F}" destId="{35596672-F51D-4EB4-939F-081396A034F2}" srcOrd="0" destOrd="0" parTransId="{3B6B554B-6112-4802-B1DD-EBC4A7FD4D15}" sibTransId="{43D49279-DA39-413B-BDE6-62734CFC930A}"/>
    <dgm:cxn modelId="{EEA02DE7-769C-4D67-BB56-EFA0D968B3B7}" type="presOf" srcId="{50305720-2087-4725-BF9C-D37AB1DB412F}" destId="{3A14978E-9C9E-43B4-8F53-74359239DCB9}" srcOrd="0" destOrd="0" presId="urn:microsoft.com/office/officeart/2005/8/layout/vList5"/>
    <dgm:cxn modelId="{61616CFF-26B1-4804-847A-18BF79433117}" type="presOf" srcId="{29B32FA3-C856-4E31-B082-99D88D049916}" destId="{9B628F2A-2E9E-4E9E-B09E-989417ACBD89}" srcOrd="0" destOrd="2" presId="urn:microsoft.com/office/officeart/2005/8/layout/vList5"/>
    <dgm:cxn modelId="{E2CC2D56-DEDF-476B-9590-ACA19BBDB5F1}" type="presParOf" srcId="{7E271CEE-5C6E-43DD-B31C-2651C975360E}" destId="{2CA5D823-8C8E-4E8E-96E1-163C1AA029D3}" srcOrd="0" destOrd="0" presId="urn:microsoft.com/office/officeart/2005/8/layout/vList5"/>
    <dgm:cxn modelId="{C15E0E04-7618-4103-A87D-9E8BA339410F}" type="presParOf" srcId="{2CA5D823-8C8E-4E8E-96E1-163C1AA029D3}" destId="{3A14978E-9C9E-43B4-8F53-74359239DCB9}" srcOrd="0" destOrd="0" presId="urn:microsoft.com/office/officeart/2005/8/layout/vList5"/>
    <dgm:cxn modelId="{74E96139-5B08-4092-8F7D-4BD45B75E440}" type="presParOf" srcId="{2CA5D823-8C8E-4E8E-96E1-163C1AA029D3}" destId="{9B628F2A-2E9E-4E9E-B09E-989417ACBD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39B6A73-4662-403F-B1FA-6FABF69E6FC3}" type="doc">
      <dgm:prSet loTypeId="urn:microsoft.com/office/officeart/2005/8/layout/radial4" loCatId="relationship" qsTypeId="urn:microsoft.com/office/officeart/2005/8/quickstyle/simple1" qsCatId="simple" csTypeId="urn:microsoft.com/office/officeart/2005/8/colors/colorful2" csCatId="colorful" phldr="1"/>
      <dgm:spPr/>
      <dgm:t>
        <a:bodyPr/>
        <a:lstStyle/>
        <a:p>
          <a:endParaRPr lang="es-CO"/>
        </a:p>
      </dgm:t>
    </dgm:pt>
    <dgm:pt modelId="{7D3F0727-3531-4707-BCEA-8181C539285E}">
      <dgm:prSet phldrT="[Texto]"/>
      <dgm:spPr/>
      <dgm:t>
        <a:bodyPr/>
        <a:lstStyle/>
        <a:p>
          <a:r>
            <a:rPr lang="es-MX" dirty="0"/>
            <a:t>nulidades</a:t>
          </a:r>
          <a:endParaRPr lang="es-CO" dirty="0"/>
        </a:p>
      </dgm:t>
    </dgm:pt>
    <dgm:pt modelId="{F4A8AB12-22DC-442E-96BA-7B9B4F0C5A2E}" type="parTrans" cxnId="{4D799DBC-332C-478A-8D4F-D2F063538DDA}">
      <dgm:prSet/>
      <dgm:spPr/>
      <dgm:t>
        <a:bodyPr/>
        <a:lstStyle/>
        <a:p>
          <a:endParaRPr lang="es-CO"/>
        </a:p>
      </dgm:t>
    </dgm:pt>
    <dgm:pt modelId="{9A0DEC67-5975-4873-A73C-499ECF7C74E3}" type="sibTrans" cxnId="{4D799DBC-332C-478A-8D4F-D2F063538DDA}">
      <dgm:prSet/>
      <dgm:spPr/>
      <dgm:t>
        <a:bodyPr/>
        <a:lstStyle/>
        <a:p>
          <a:endParaRPr lang="es-CO"/>
        </a:p>
      </dgm:t>
    </dgm:pt>
    <dgm:pt modelId="{F3486B1D-D274-4963-A579-D5D72CF348E7}">
      <dgm:prSet phldrT="[Texto]"/>
      <dgm:spPr/>
      <dgm:t>
        <a:bodyPr/>
        <a:lstStyle/>
        <a:p>
          <a:r>
            <a:rPr lang="es-CO" b="0" i="0" dirty="0"/>
            <a:t>Falta de competencia</a:t>
          </a:r>
          <a:endParaRPr lang="es-CO" dirty="0"/>
        </a:p>
      </dgm:t>
    </dgm:pt>
    <dgm:pt modelId="{6AC29E47-7981-4F02-861E-A592C51C3AFF}" type="parTrans" cxnId="{3D7FFEB9-8D3B-4908-B144-B0333E002B9B}">
      <dgm:prSet/>
      <dgm:spPr/>
      <dgm:t>
        <a:bodyPr/>
        <a:lstStyle/>
        <a:p>
          <a:endParaRPr lang="es-CO"/>
        </a:p>
      </dgm:t>
    </dgm:pt>
    <dgm:pt modelId="{ECEFEB7A-42E1-4884-8CA0-0B1B81E8344C}" type="sibTrans" cxnId="{3D7FFEB9-8D3B-4908-B144-B0333E002B9B}">
      <dgm:prSet/>
      <dgm:spPr/>
      <dgm:t>
        <a:bodyPr/>
        <a:lstStyle/>
        <a:p>
          <a:endParaRPr lang="es-CO"/>
        </a:p>
      </dgm:t>
    </dgm:pt>
    <dgm:pt modelId="{0B90F124-8B60-4DA2-BE01-9501B2E396FC}">
      <dgm:prSet phldrT="[Texto]"/>
      <dgm:spPr/>
      <dgm:t>
        <a:bodyPr/>
        <a:lstStyle/>
        <a:p>
          <a:r>
            <a:rPr lang="es-MX" b="0" i="0" dirty="0"/>
            <a:t>Violación del derecho de defensa</a:t>
          </a:r>
          <a:endParaRPr lang="es-CO" dirty="0"/>
        </a:p>
      </dgm:t>
    </dgm:pt>
    <dgm:pt modelId="{C51B45DD-9D0D-4E38-93E6-8C62733208EC}" type="parTrans" cxnId="{CDD59666-6E91-4D36-A181-C89E43FAD561}">
      <dgm:prSet/>
      <dgm:spPr/>
      <dgm:t>
        <a:bodyPr/>
        <a:lstStyle/>
        <a:p>
          <a:endParaRPr lang="es-CO"/>
        </a:p>
      </dgm:t>
    </dgm:pt>
    <dgm:pt modelId="{41E5DFA2-163B-4266-AF00-8D78FA236752}" type="sibTrans" cxnId="{CDD59666-6E91-4D36-A181-C89E43FAD561}">
      <dgm:prSet/>
      <dgm:spPr/>
      <dgm:t>
        <a:bodyPr/>
        <a:lstStyle/>
        <a:p>
          <a:endParaRPr lang="es-CO"/>
        </a:p>
      </dgm:t>
    </dgm:pt>
    <dgm:pt modelId="{DC7B1C15-D174-4588-AD61-774D57A888D3}">
      <dgm:prSet phldrT="[Texto]"/>
      <dgm:spPr/>
      <dgm:t>
        <a:bodyPr/>
        <a:lstStyle/>
        <a:p>
          <a:r>
            <a:rPr lang="es-MX" b="0" i="0" dirty="0"/>
            <a:t>Existencia de irregularidades sustanciales que afecten el debido proceso</a:t>
          </a:r>
          <a:endParaRPr lang="es-CO" dirty="0"/>
        </a:p>
      </dgm:t>
    </dgm:pt>
    <dgm:pt modelId="{1C1957C3-8CF1-4A3C-9F61-64276A544313}" type="parTrans" cxnId="{2890CCB9-D47E-4EEC-A216-73F800674CF4}">
      <dgm:prSet/>
      <dgm:spPr/>
      <dgm:t>
        <a:bodyPr/>
        <a:lstStyle/>
        <a:p>
          <a:endParaRPr lang="es-CO"/>
        </a:p>
      </dgm:t>
    </dgm:pt>
    <dgm:pt modelId="{2EB3FFDB-D5EC-44E6-BE91-3C46155449AE}" type="sibTrans" cxnId="{2890CCB9-D47E-4EEC-A216-73F800674CF4}">
      <dgm:prSet/>
      <dgm:spPr/>
      <dgm:t>
        <a:bodyPr/>
        <a:lstStyle/>
        <a:p>
          <a:endParaRPr lang="es-CO"/>
        </a:p>
      </dgm:t>
    </dgm:pt>
    <dgm:pt modelId="{F4EC7F62-18C7-4910-B5E2-0FC4001B7986}">
      <dgm:prSet/>
      <dgm:spPr/>
      <dgm:t>
        <a:bodyPr/>
        <a:lstStyle/>
        <a:p>
          <a:r>
            <a:rPr lang="es-MX" b="0" i="0" dirty="0"/>
            <a:t>Violación al principio de jerarquía</a:t>
          </a:r>
          <a:endParaRPr lang="es-MX" dirty="0"/>
        </a:p>
      </dgm:t>
    </dgm:pt>
    <dgm:pt modelId="{E444775F-6C7B-48C5-9554-2EB79BD64AB1}" type="sibTrans" cxnId="{EA9922BD-1797-4EF2-9E19-D127E0734594}">
      <dgm:prSet/>
      <dgm:spPr/>
      <dgm:t>
        <a:bodyPr/>
        <a:lstStyle/>
        <a:p>
          <a:endParaRPr lang="es-CO"/>
        </a:p>
      </dgm:t>
    </dgm:pt>
    <dgm:pt modelId="{83B711D7-8381-4065-9CA0-B772492A54F1}" type="parTrans" cxnId="{EA9922BD-1797-4EF2-9E19-D127E0734594}">
      <dgm:prSet/>
      <dgm:spPr/>
      <dgm:t>
        <a:bodyPr/>
        <a:lstStyle/>
        <a:p>
          <a:endParaRPr lang="es-CO"/>
        </a:p>
      </dgm:t>
    </dgm:pt>
    <dgm:pt modelId="{4AA50D3F-6549-4088-8E41-70390FF7053C}" type="pres">
      <dgm:prSet presAssocID="{B39B6A73-4662-403F-B1FA-6FABF69E6FC3}" presName="cycle" presStyleCnt="0">
        <dgm:presLayoutVars>
          <dgm:chMax val="1"/>
          <dgm:dir/>
          <dgm:animLvl val="ctr"/>
          <dgm:resizeHandles val="exact"/>
        </dgm:presLayoutVars>
      </dgm:prSet>
      <dgm:spPr/>
    </dgm:pt>
    <dgm:pt modelId="{8597D808-5271-490D-814E-D541339E36E6}" type="pres">
      <dgm:prSet presAssocID="{7D3F0727-3531-4707-BCEA-8181C539285E}" presName="centerShape" presStyleLbl="node0" presStyleIdx="0" presStyleCnt="1"/>
      <dgm:spPr/>
    </dgm:pt>
    <dgm:pt modelId="{AFE96E4F-AE0A-4925-9089-41EDE281EE2A}" type="pres">
      <dgm:prSet presAssocID="{6AC29E47-7981-4F02-861E-A592C51C3AFF}" presName="parTrans" presStyleLbl="bgSibTrans2D1" presStyleIdx="0" presStyleCnt="4"/>
      <dgm:spPr/>
    </dgm:pt>
    <dgm:pt modelId="{B794B713-83C5-478C-A31A-6A9DF8EBBD1B}" type="pres">
      <dgm:prSet presAssocID="{F3486B1D-D274-4963-A579-D5D72CF348E7}" presName="node" presStyleLbl="node1" presStyleIdx="0" presStyleCnt="4">
        <dgm:presLayoutVars>
          <dgm:bulletEnabled val="1"/>
        </dgm:presLayoutVars>
      </dgm:prSet>
      <dgm:spPr/>
    </dgm:pt>
    <dgm:pt modelId="{2B49BEBE-8A0A-4E9F-B7D1-3843844CF6AA}" type="pres">
      <dgm:prSet presAssocID="{C51B45DD-9D0D-4E38-93E6-8C62733208EC}" presName="parTrans" presStyleLbl="bgSibTrans2D1" presStyleIdx="1" presStyleCnt="4"/>
      <dgm:spPr/>
    </dgm:pt>
    <dgm:pt modelId="{8F8A59A1-6073-4563-AD88-9C96DA73C84B}" type="pres">
      <dgm:prSet presAssocID="{0B90F124-8B60-4DA2-BE01-9501B2E396FC}" presName="node" presStyleLbl="node1" presStyleIdx="1" presStyleCnt="4">
        <dgm:presLayoutVars>
          <dgm:bulletEnabled val="1"/>
        </dgm:presLayoutVars>
      </dgm:prSet>
      <dgm:spPr/>
    </dgm:pt>
    <dgm:pt modelId="{66E461AC-429A-4699-85C5-2384E7ACBADE}" type="pres">
      <dgm:prSet presAssocID="{1C1957C3-8CF1-4A3C-9F61-64276A544313}" presName="parTrans" presStyleLbl="bgSibTrans2D1" presStyleIdx="2" presStyleCnt="4"/>
      <dgm:spPr/>
    </dgm:pt>
    <dgm:pt modelId="{B0E02A15-CD02-4998-AD59-E3D3F2D3303E}" type="pres">
      <dgm:prSet presAssocID="{DC7B1C15-D174-4588-AD61-774D57A888D3}" presName="node" presStyleLbl="node1" presStyleIdx="2" presStyleCnt="4">
        <dgm:presLayoutVars>
          <dgm:bulletEnabled val="1"/>
        </dgm:presLayoutVars>
      </dgm:prSet>
      <dgm:spPr/>
    </dgm:pt>
    <dgm:pt modelId="{3C7477DE-0BB1-431D-91CC-D3CF20E9A4D5}" type="pres">
      <dgm:prSet presAssocID="{83B711D7-8381-4065-9CA0-B772492A54F1}" presName="parTrans" presStyleLbl="bgSibTrans2D1" presStyleIdx="3" presStyleCnt="4"/>
      <dgm:spPr/>
    </dgm:pt>
    <dgm:pt modelId="{8921C401-469C-4F66-9A38-4F7BE59DE207}" type="pres">
      <dgm:prSet presAssocID="{F4EC7F62-18C7-4910-B5E2-0FC4001B7986}" presName="node" presStyleLbl="node1" presStyleIdx="3" presStyleCnt="4">
        <dgm:presLayoutVars>
          <dgm:bulletEnabled val="1"/>
        </dgm:presLayoutVars>
      </dgm:prSet>
      <dgm:spPr/>
    </dgm:pt>
  </dgm:ptLst>
  <dgm:cxnLst>
    <dgm:cxn modelId="{978EA90E-70ED-4F7D-BDDF-238F87FAF8F8}" type="presOf" srcId="{7D3F0727-3531-4707-BCEA-8181C539285E}" destId="{8597D808-5271-490D-814E-D541339E36E6}" srcOrd="0" destOrd="0" presId="urn:microsoft.com/office/officeart/2005/8/layout/radial4"/>
    <dgm:cxn modelId="{6E0C4D13-826E-4A38-9884-9FC12470D47B}" type="presOf" srcId="{B39B6A73-4662-403F-B1FA-6FABF69E6FC3}" destId="{4AA50D3F-6549-4088-8E41-70390FF7053C}" srcOrd="0" destOrd="0" presId="urn:microsoft.com/office/officeart/2005/8/layout/radial4"/>
    <dgm:cxn modelId="{CC1EF839-D0FF-4B20-A5DF-E076081C7D43}" type="presOf" srcId="{DC7B1C15-D174-4588-AD61-774D57A888D3}" destId="{B0E02A15-CD02-4998-AD59-E3D3F2D3303E}" srcOrd="0" destOrd="0" presId="urn:microsoft.com/office/officeart/2005/8/layout/radial4"/>
    <dgm:cxn modelId="{8D8EC03D-3245-4680-BAE3-5454D06DE806}" type="presOf" srcId="{F3486B1D-D274-4963-A579-D5D72CF348E7}" destId="{B794B713-83C5-478C-A31A-6A9DF8EBBD1B}" srcOrd="0" destOrd="0" presId="urn:microsoft.com/office/officeart/2005/8/layout/radial4"/>
    <dgm:cxn modelId="{CDD59666-6E91-4D36-A181-C89E43FAD561}" srcId="{7D3F0727-3531-4707-BCEA-8181C539285E}" destId="{0B90F124-8B60-4DA2-BE01-9501B2E396FC}" srcOrd="1" destOrd="0" parTransId="{C51B45DD-9D0D-4E38-93E6-8C62733208EC}" sibTransId="{41E5DFA2-163B-4266-AF00-8D78FA236752}"/>
    <dgm:cxn modelId="{2D1277A7-D176-4E6E-9D48-B8FEDCB88ACB}" type="presOf" srcId="{1C1957C3-8CF1-4A3C-9F61-64276A544313}" destId="{66E461AC-429A-4699-85C5-2384E7ACBADE}" srcOrd="0" destOrd="0" presId="urn:microsoft.com/office/officeart/2005/8/layout/radial4"/>
    <dgm:cxn modelId="{26ECA6AA-2297-4A85-82AB-4A864EF92894}" type="presOf" srcId="{C51B45DD-9D0D-4E38-93E6-8C62733208EC}" destId="{2B49BEBE-8A0A-4E9F-B7D1-3843844CF6AA}" srcOrd="0" destOrd="0" presId="urn:microsoft.com/office/officeart/2005/8/layout/radial4"/>
    <dgm:cxn modelId="{2890CCB9-D47E-4EEC-A216-73F800674CF4}" srcId="{7D3F0727-3531-4707-BCEA-8181C539285E}" destId="{DC7B1C15-D174-4588-AD61-774D57A888D3}" srcOrd="2" destOrd="0" parTransId="{1C1957C3-8CF1-4A3C-9F61-64276A544313}" sibTransId="{2EB3FFDB-D5EC-44E6-BE91-3C46155449AE}"/>
    <dgm:cxn modelId="{3D7FFEB9-8D3B-4908-B144-B0333E002B9B}" srcId="{7D3F0727-3531-4707-BCEA-8181C539285E}" destId="{F3486B1D-D274-4963-A579-D5D72CF348E7}" srcOrd="0" destOrd="0" parTransId="{6AC29E47-7981-4F02-861E-A592C51C3AFF}" sibTransId="{ECEFEB7A-42E1-4884-8CA0-0B1B81E8344C}"/>
    <dgm:cxn modelId="{4D799DBC-332C-478A-8D4F-D2F063538DDA}" srcId="{B39B6A73-4662-403F-B1FA-6FABF69E6FC3}" destId="{7D3F0727-3531-4707-BCEA-8181C539285E}" srcOrd="0" destOrd="0" parTransId="{F4A8AB12-22DC-442E-96BA-7B9B4F0C5A2E}" sibTransId="{9A0DEC67-5975-4873-A73C-499ECF7C74E3}"/>
    <dgm:cxn modelId="{EA9922BD-1797-4EF2-9E19-D127E0734594}" srcId="{7D3F0727-3531-4707-BCEA-8181C539285E}" destId="{F4EC7F62-18C7-4910-B5E2-0FC4001B7986}" srcOrd="3" destOrd="0" parTransId="{83B711D7-8381-4065-9CA0-B772492A54F1}" sibTransId="{E444775F-6C7B-48C5-9554-2EB79BD64AB1}"/>
    <dgm:cxn modelId="{230F9AC1-24E6-4E11-8F21-1E0A9AFB19D3}" type="presOf" srcId="{0B90F124-8B60-4DA2-BE01-9501B2E396FC}" destId="{8F8A59A1-6073-4563-AD88-9C96DA73C84B}" srcOrd="0" destOrd="0" presId="urn:microsoft.com/office/officeart/2005/8/layout/radial4"/>
    <dgm:cxn modelId="{002627CE-D189-4456-A54D-4C5E4712ECA0}" type="presOf" srcId="{6AC29E47-7981-4F02-861E-A592C51C3AFF}" destId="{AFE96E4F-AE0A-4925-9089-41EDE281EE2A}" srcOrd="0" destOrd="0" presId="urn:microsoft.com/office/officeart/2005/8/layout/radial4"/>
    <dgm:cxn modelId="{B63C13D8-F93D-4472-8CB5-7B88303A4763}" type="presOf" srcId="{F4EC7F62-18C7-4910-B5E2-0FC4001B7986}" destId="{8921C401-469C-4F66-9A38-4F7BE59DE207}" srcOrd="0" destOrd="0" presId="urn:microsoft.com/office/officeart/2005/8/layout/radial4"/>
    <dgm:cxn modelId="{E4F4C5F5-CCCA-4C01-BCFD-837CF973D850}" type="presOf" srcId="{83B711D7-8381-4065-9CA0-B772492A54F1}" destId="{3C7477DE-0BB1-431D-91CC-D3CF20E9A4D5}" srcOrd="0" destOrd="0" presId="urn:microsoft.com/office/officeart/2005/8/layout/radial4"/>
    <dgm:cxn modelId="{E4464189-5B10-49FF-81A2-513EB4C3B246}" type="presParOf" srcId="{4AA50D3F-6549-4088-8E41-70390FF7053C}" destId="{8597D808-5271-490D-814E-D541339E36E6}" srcOrd="0" destOrd="0" presId="urn:microsoft.com/office/officeart/2005/8/layout/radial4"/>
    <dgm:cxn modelId="{B1FEA388-96CD-4068-9983-E4C30F5861CB}" type="presParOf" srcId="{4AA50D3F-6549-4088-8E41-70390FF7053C}" destId="{AFE96E4F-AE0A-4925-9089-41EDE281EE2A}" srcOrd="1" destOrd="0" presId="urn:microsoft.com/office/officeart/2005/8/layout/radial4"/>
    <dgm:cxn modelId="{43A7A7BD-D3EF-47E9-BCF0-783195E4E4E8}" type="presParOf" srcId="{4AA50D3F-6549-4088-8E41-70390FF7053C}" destId="{B794B713-83C5-478C-A31A-6A9DF8EBBD1B}" srcOrd="2" destOrd="0" presId="urn:microsoft.com/office/officeart/2005/8/layout/radial4"/>
    <dgm:cxn modelId="{EE3FC8D2-A96E-403C-A244-3D9BD0F0298E}" type="presParOf" srcId="{4AA50D3F-6549-4088-8E41-70390FF7053C}" destId="{2B49BEBE-8A0A-4E9F-B7D1-3843844CF6AA}" srcOrd="3" destOrd="0" presId="urn:microsoft.com/office/officeart/2005/8/layout/radial4"/>
    <dgm:cxn modelId="{EF4EABAF-3A9D-4A23-93AE-336E82D80429}" type="presParOf" srcId="{4AA50D3F-6549-4088-8E41-70390FF7053C}" destId="{8F8A59A1-6073-4563-AD88-9C96DA73C84B}" srcOrd="4" destOrd="0" presId="urn:microsoft.com/office/officeart/2005/8/layout/radial4"/>
    <dgm:cxn modelId="{27638CEB-4DEE-466F-9462-CB1952EAF6C6}" type="presParOf" srcId="{4AA50D3F-6549-4088-8E41-70390FF7053C}" destId="{66E461AC-429A-4699-85C5-2384E7ACBADE}" srcOrd="5" destOrd="0" presId="urn:microsoft.com/office/officeart/2005/8/layout/radial4"/>
    <dgm:cxn modelId="{D559BD0E-8AB0-42EB-BBBD-DE592AA1DAB1}" type="presParOf" srcId="{4AA50D3F-6549-4088-8E41-70390FF7053C}" destId="{B0E02A15-CD02-4998-AD59-E3D3F2D3303E}" srcOrd="6" destOrd="0" presId="urn:microsoft.com/office/officeart/2005/8/layout/radial4"/>
    <dgm:cxn modelId="{B236911E-2293-4B72-9770-EC5F12C43D41}" type="presParOf" srcId="{4AA50D3F-6549-4088-8E41-70390FF7053C}" destId="{3C7477DE-0BB1-431D-91CC-D3CF20E9A4D5}" srcOrd="7" destOrd="0" presId="urn:microsoft.com/office/officeart/2005/8/layout/radial4"/>
    <dgm:cxn modelId="{DECBA14D-473B-4AEC-AAD5-B1E663584107}" type="presParOf" srcId="{4AA50D3F-6549-4088-8E41-70390FF7053C}" destId="{8921C401-469C-4F66-9A38-4F7BE59DE207}"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8A00D8-F262-4EBC-A113-BF161D8DD7E9}">
      <dsp:nvSpPr>
        <dsp:cNvPr id="0" name=""/>
        <dsp:cNvSpPr/>
      </dsp:nvSpPr>
      <dsp:spPr>
        <a:xfrm>
          <a:off x="1045950" y="1942"/>
          <a:ext cx="1692625" cy="1692625"/>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s-CO" sz="2500" kern="1200" dirty="0"/>
            <a:t>Pérdida del Bien</a:t>
          </a:r>
        </a:p>
      </dsp:txBody>
      <dsp:txXfrm>
        <a:off x="1293829" y="249821"/>
        <a:ext cx="1196867" cy="1196867"/>
      </dsp:txXfrm>
    </dsp:sp>
    <dsp:sp modelId="{E3E0C80E-28B8-4B10-907A-4792BCB9E419}">
      <dsp:nvSpPr>
        <dsp:cNvPr id="0" name=""/>
        <dsp:cNvSpPr/>
      </dsp:nvSpPr>
      <dsp:spPr>
        <a:xfrm>
          <a:off x="1401402" y="1832009"/>
          <a:ext cx="981723" cy="981723"/>
        </a:xfrm>
        <a:prstGeom prst="mathPlus">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s-CO" sz="1700" kern="1200"/>
        </a:p>
      </dsp:txBody>
      <dsp:txXfrm>
        <a:off x="1531529" y="2207420"/>
        <a:ext cx="721469" cy="230901"/>
      </dsp:txXfrm>
    </dsp:sp>
    <dsp:sp modelId="{AE6D5484-C13A-4293-91B7-28B517F27472}">
      <dsp:nvSpPr>
        <dsp:cNvPr id="0" name=""/>
        <dsp:cNvSpPr/>
      </dsp:nvSpPr>
      <dsp:spPr>
        <a:xfrm>
          <a:off x="1045950" y="2951173"/>
          <a:ext cx="1692625" cy="1692625"/>
        </a:xfrm>
        <a:prstGeom prst="ellipse">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s-CO" sz="2500" kern="1200"/>
            <a:t>Daño del Bien</a:t>
          </a:r>
        </a:p>
      </dsp:txBody>
      <dsp:txXfrm>
        <a:off x="1293829" y="3199052"/>
        <a:ext cx="1196867" cy="1196867"/>
      </dsp:txXfrm>
    </dsp:sp>
    <dsp:sp modelId="{F695808E-49E5-4EC2-AD64-5AC7E205E743}">
      <dsp:nvSpPr>
        <dsp:cNvPr id="0" name=""/>
        <dsp:cNvSpPr/>
      </dsp:nvSpPr>
      <dsp:spPr>
        <a:xfrm>
          <a:off x="2320853" y="1980406"/>
          <a:ext cx="1593202" cy="629656"/>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s-CO" sz="2000" kern="1200"/>
        </a:p>
      </dsp:txBody>
      <dsp:txXfrm>
        <a:off x="2320853" y="2106337"/>
        <a:ext cx="1404305" cy="377794"/>
      </dsp:txXfrm>
    </dsp:sp>
    <dsp:sp modelId="{9C65676A-8582-4568-BA35-0BCCE624748F}">
      <dsp:nvSpPr>
        <dsp:cNvPr id="0" name=""/>
        <dsp:cNvSpPr/>
      </dsp:nvSpPr>
      <dsp:spPr>
        <a:xfrm>
          <a:off x="3906162" y="630245"/>
          <a:ext cx="3385251" cy="3385251"/>
        </a:xfrm>
        <a:prstGeom prst="ellipse">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s-CO" sz="2100" kern="1200"/>
            <a:t>1. Ministerio de Defensa Nacional</a:t>
          </a:r>
        </a:p>
        <a:p>
          <a:pPr marL="0" lvl="0" indent="0" algn="ctr" defTabSz="933450">
            <a:lnSpc>
              <a:spcPct val="90000"/>
            </a:lnSpc>
            <a:spcBef>
              <a:spcPct val="0"/>
            </a:spcBef>
            <a:spcAft>
              <a:spcPct val="35000"/>
            </a:spcAft>
            <a:buNone/>
          </a:pPr>
          <a:r>
            <a:rPr lang="es-CO" sz="2100" kern="1200"/>
            <a:t>2. Entidades Ascritas</a:t>
          </a:r>
        </a:p>
        <a:p>
          <a:pPr marL="0" lvl="0" indent="0" algn="ctr" defTabSz="933450">
            <a:lnSpc>
              <a:spcPct val="90000"/>
            </a:lnSpc>
            <a:spcBef>
              <a:spcPct val="0"/>
            </a:spcBef>
            <a:spcAft>
              <a:spcPct val="35000"/>
            </a:spcAft>
            <a:buNone/>
          </a:pPr>
          <a:r>
            <a:rPr lang="es-CO" sz="2100" kern="1200"/>
            <a:t>3. Entidades Vinculadas</a:t>
          </a:r>
        </a:p>
        <a:p>
          <a:pPr marL="0" lvl="0" indent="0" algn="ctr" defTabSz="933450">
            <a:lnSpc>
              <a:spcPct val="90000"/>
            </a:lnSpc>
            <a:spcBef>
              <a:spcPct val="0"/>
            </a:spcBef>
            <a:spcAft>
              <a:spcPct val="35000"/>
            </a:spcAft>
            <a:buNone/>
          </a:pPr>
          <a:r>
            <a:rPr lang="es-CO" sz="2100" kern="1200"/>
            <a:t>4. Fuerza Pública</a:t>
          </a:r>
        </a:p>
      </dsp:txBody>
      <dsp:txXfrm>
        <a:off x="4401921" y="1126004"/>
        <a:ext cx="2393733" cy="23937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91C5D-00D2-4056-8CBA-B6B67865F180}">
      <dsp:nvSpPr>
        <dsp:cNvPr id="0" name=""/>
        <dsp:cNvSpPr/>
      </dsp:nvSpPr>
      <dsp:spPr>
        <a:xfrm>
          <a:off x="3756064" y="2124886"/>
          <a:ext cx="1513884" cy="1513884"/>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MX" sz="1000" kern="1200" dirty="0">
              <a:solidFill>
                <a:schemeClr val="tx1"/>
              </a:solidFill>
            </a:rPr>
            <a:t>DESTINATARIOS</a:t>
          </a:r>
        </a:p>
        <a:p>
          <a:pPr marL="0" lvl="0" indent="0" algn="ctr" defTabSz="444500">
            <a:lnSpc>
              <a:spcPct val="90000"/>
            </a:lnSpc>
            <a:spcBef>
              <a:spcPct val="0"/>
            </a:spcBef>
            <a:spcAft>
              <a:spcPct val="35000"/>
            </a:spcAft>
            <a:buNone/>
          </a:pPr>
          <a:r>
            <a:rPr lang="es-CO" sz="1000" kern="1200" dirty="0">
              <a:solidFill>
                <a:schemeClr val="tx1"/>
              </a:solidFill>
            </a:rPr>
            <a:t>Art. 12</a:t>
          </a:r>
        </a:p>
      </dsp:txBody>
      <dsp:txXfrm>
        <a:off x="3977767" y="2346589"/>
        <a:ext cx="1070478" cy="1070478"/>
      </dsp:txXfrm>
    </dsp:sp>
    <dsp:sp modelId="{8C59044D-0326-452A-BA83-90EDF844D723}">
      <dsp:nvSpPr>
        <dsp:cNvPr id="0" name=""/>
        <dsp:cNvSpPr/>
      </dsp:nvSpPr>
      <dsp:spPr>
        <a:xfrm rot="16200000">
          <a:off x="4351833" y="1572549"/>
          <a:ext cx="322346" cy="51472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CO" sz="800" kern="1200"/>
        </a:p>
      </dsp:txBody>
      <dsp:txXfrm>
        <a:off x="4400185" y="1723845"/>
        <a:ext cx="225642" cy="308832"/>
      </dsp:txXfrm>
    </dsp:sp>
    <dsp:sp modelId="{08A4EB89-CAC3-48A3-8EC0-1A2B258C06DB}">
      <dsp:nvSpPr>
        <dsp:cNvPr id="0" name=""/>
        <dsp:cNvSpPr/>
      </dsp:nvSpPr>
      <dsp:spPr>
        <a:xfrm>
          <a:off x="3756064" y="2801"/>
          <a:ext cx="1513884" cy="1513884"/>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s-CO" sz="900" b="1" kern="1200" dirty="0">
              <a:solidFill>
                <a:schemeClr val="tx1"/>
              </a:solidFill>
            </a:rPr>
            <a:t>Las personas naturales que presten sus servicios en el Ministerio de Defensa Nacional, sus entidades adscritas o vinculadas o la Fuerza Pública</a:t>
          </a:r>
        </a:p>
      </dsp:txBody>
      <dsp:txXfrm>
        <a:off x="3977767" y="224504"/>
        <a:ext cx="1070478" cy="1070478"/>
      </dsp:txXfrm>
    </dsp:sp>
    <dsp:sp modelId="{9C6B5BE8-B99C-41CE-B765-77DEB6DE46E5}">
      <dsp:nvSpPr>
        <dsp:cNvPr id="0" name=""/>
        <dsp:cNvSpPr/>
      </dsp:nvSpPr>
      <dsp:spPr>
        <a:xfrm rot="20520000">
          <a:off x="5352268" y="2299407"/>
          <a:ext cx="322346" cy="514720"/>
        </a:xfrm>
        <a:prstGeom prst="rightArrow">
          <a:avLst>
            <a:gd name="adj1" fmla="val 60000"/>
            <a:gd name="adj2" fmla="val 50000"/>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CO" sz="800" kern="1200"/>
        </a:p>
      </dsp:txBody>
      <dsp:txXfrm>
        <a:off x="5354635" y="2417293"/>
        <a:ext cx="225642" cy="308832"/>
      </dsp:txXfrm>
    </dsp:sp>
    <dsp:sp modelId="{BBB661F3-E808-493D-910C-366C012CEC92}">
      <dsp:nvSpPr>
        <dsp:cNvPr id="0" name=""/>
        <dsp:cNvSpPr/>
      </dsp:nvSpPr>
      <dsp:spPr>
        <a:xfrm>
          <a:off x="5774287" y="1469126"/>
          <a:ext cx="1513884" cy="1513884"/>
        </a:xfrm>
        <a:prstGeom prst="ellipse">
          <a:avLst/>
        </a:prstGeom>
        <a:solidFill>
          <a:schemeClr val="accent5">
            <a:hueOff val="-1689636"/>
            <a:satOff val="-4355"/>
            <a:lumOff val="-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Font typeface="+mj-lt"/>
            <a:buNone/>
          </a:pPr>
          <a:r>
            <a:rPr lang="es-CO" sz="1100" kern="1200" dirty="0">
              <a:solidFill>
                <a:schemeClr val="tx1"/>
              </a:solidFill>
            </a:rPr>
            <a:t>Los alumnos de las escuelas de formación </a:t>
          </a:r>
        </a:p>
      </dsp:txBody>
      <dsp:txXfrm>
        <a:off x="5995990" y="1690829"/>
        <a:ext cx="1070478" cy="1070478"/>
      </dsp:txXfrm>
    </dsp:sp>
    <dsp:sp modelId="{8C515283-8852-42C2-9FB3-3BE1D966577F}">
      <dsp:nvSpPr>
        <dsp:cNvPr id="0" name=""/>
        <dsp:cNvSpPr/>
      </dsp:nvSpPr>
      <dsp:spPr>
        <a:xfrm rot="3240000">
          <a:off x="4970136" y="3475489"/>
          <a:ext cx="322346" cy="514720"/>
        </a:xfrm>
        <a:prstGeom prst="righ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CO" sz="800" kern="1200"/>
        </a:p>
      </dsp:txBody>
      <dsp:txXfrm>
        <a:off x="4990067" y="3539315"/>
        <a:ext cx="225642" cy="308832"/>
      </dsp:txXfrm>
    </dsp:sp>
    <dsp:sp modelId="{D911F0BD-F633-43D7-8D10-736FB284F3B3}">
      <dsp:nvSpPr>
        <dsp:cNvPr id="0" name=""/>
        <dsp:cNvSpPr/>
      </dsp:nvSpPr>
      <dsp:spPr>
        <a:xfrm>
          <a:off x="5003394" y="3841689"/>
          <a:ext cx="1513884" cy="1513884"/>
        </a:xfrm>
        <a:prstGeom prst="ellipse">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s-CO" sz="800" b="0" kern="1200" dirty="0">
              <a:solidFill>
                <a:schemeClr val="tx1"/>
              </a:solidFill>
            </a:rPr>
            <a:t>El personal que preste el servicio militar obligatorio en las Fuerzas Militares o en la Policía Nacional, será sujeto de la actuación administrativa, aunque ya no se encuentre prestando dicho servicio</a:t>
          </a:r>
        </a:p>
      </dsp:txBody>
      <dsp:txXfrm>
        <a:off x="5225097" y="4063392"/>
        <a:ext cx="1070478" cy="1070478"/>
      </dsp:txXfrm>
    </dsp:sp>
    <dsp:sp modelId="{5630A842-4593-4594-85CF-4C88465C37E2}">
      <dsp:nvSpPr>
        <dsp:cNvPr id="0" name=""/>
        <dsp:cNvSpPr/>
      </dsp:nvSpPr>
      <dsp:spPr>
        <a:xfrm rot="7560000">
          <a:off x="3733530" y="3475489"/>
          <a:ext cx="322346" cy="514720"/>
        </a:xfrm>
        <a:prstGeom prst="rightArrow">
          <a:avLst>
            <a:gd name="adj1" fmla="val 60000"/>
            <a:gd name="adj2" fmla="val 50000"/>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CO" sz="800" kern="1200"/>
        </a:p>
      </dsp:txBody>
      <dsp:txXfrm rot="10800000">
        <a:off x="3810303" y="3539315"/>
        <a:ext cx="225642" cy="308832"/>
      </dsp:txXfrm>
    </dsp:sp>
    <dsp:sp modelId="{86FF0810-9941-4C23-BB47-06A82EAC9CBC}">
      <dsp:nvSpPr>
        <dsp:cNvPr id="0" name=""/>
        <dsp:cNvSpPr/>
      </dsp:nvSpPr>
      <dsp:spPr>
        <a:xfrm>
          <a:off x="2508733" y="3841689"/>
          <a:ext cx="1513884" cy="1513884"/>
        </a:xfrm>
        <a:prstGeom prst="ellipse">
          <a:avLst/>
        </a:prstGeom>
        <a:solidFill>
          <a:schemeClr val="accent5">
            <a:hueOff val="-5068907"/>
            <a:satOff val="-13064"/>
            <a:lumOff val="-8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s-CO" sz="1100" kern="1200" dirty="0">
              <a:solidFill>
                <a:schemeClr val="tx1"/>
              </a:solidFill>
            </a:rPr>
            <a:t>Quienes presten servicio militar obligatorio en la Fuerza Pública, aunque con posterioridad se hayan retirado</a:t>
          </a:r>
        </a:p>
      </dsp:txBody>
      <dsp:txXfrm>
        <a:off x="2730436" y="4063392"/>
        <a:ext cx="1070478" cy="1070478"/>
      </dsp:txXfrm>
    </dsp:sp>
    <dsp:sp modelId="{78A81BB0-4484-4EBF-839D-7A6AEF561B6A}">
      <dsp:nvSpPr>
        <dsp:cNvPr id="0" name=""/>
        <dsp:cNvSpPr/>
      </dsp:nvSpPr>
      <dsp:spPr>
        <a:xfrm rot="11880000">
          <a:off x="3351398" y="2299407"/>
          <a:ext cx="322346" cy="514720"/>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CO" sz="800" kern="1200"/>
        </a:p>
      </dsp:txBody>
      <dsp:txXfrm rot="10800000">
        <a:off x="3445735" y="2417293"/>
        <a:ext cx="225642" cy="308832"/>
      </dsp:txXfrm>
    </dsp:sp>
    <dsp:sp modelId="{BAA21388-A9C0-4ABB-8CBD-F1DCCE20F734}">
      <dsp:nvSpPr>
        <dsp:cNvPr id="0" name=""/>
        <dsp:cNvSpPr/>
      </dsp:nvSpPr>
      <dsp:spPr>
        <a:xfrm>
          <a:off x="1737841" y="1469126"/>
          <a:ext cx="1513884" cy="1513884"/>
        </a:xfrm>
        <a:prstGeom prst="ellipse">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s-CO" sz="1050" kern="1200" dirty="0">
              <a:solidFill>
                <a:schemeClr val="tx1"/>
              </a:solidFill>
            </a:rPr>
            <a:t>Las personas naturales contratadas como trabajador oficial, por prestación de servicios u otra modalidad</a:t>
          </a:r>
        </a:p>
      </dsp:txBody>
      <dsp:txXfrm>
        <a:off x="1959544" y="1690829"/>
        <a:ext cx="1070478" cy="10704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A6CDD-9659-4142-A6B1-C1130E36C056}">
      <dsp:nvSpPr>
        <dsp:cNvPr id="0" name=""/>
        <dsp:cNvSpPr/>
      </dsp:nvSpPr>
      <dsp:spPr>
        <a:xfrm rot="10800000">
          <a:off x="1498306" y="1332"/>
          <a:ext cx="4710955" cy="1246850"/>
        </a:xfrm>
        <a:prstGeom prst="homePlat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827" tIns="99060" rIns="184912" bIns="99060" numCol="1" spcCol="1270" anchor="ctr" anchorCtr="0">
          <a:noAutofit/>
        </a:bodyPr>
        <a:lstStyle/>
        <a:p>
          <a:pPr marL="0" lvl="0" indent="0" algn="ctr" defTabSz="1155700">
            <a:lnSpc>
              <a:spcPct val="90000"/>
            </a:lnSpc>
            <a:spcBef>
              <a:spcPct val="0"/>
            </a:spcBef>
            <a:spcAft>
              <a:spcPct val="35000"/>
            </a:spcAft>
            <a:buNone/>
          </a:pPr>
          <a:r>
            <a:rPr lang="es-MX" sz="2600" kern="1200" dirty="0"/>
            <a:t>La fuerza mayor o caso fortuito</a:t>
          </a:r>
          <a:endParaRPr lang="es-CO" sz="2600" kern="1200" dirty="0"/>
        </a:p>
      </dsp:txBody>
      <dsp:txXfrm rot="10800000">
        <a:off x="1810018" y="1332"/>
        <a:ext cx="4399243" cy="1246850"/>
      </dsp:txXfrm>
    </dsp:sp>
    <dsp:sp modelId="{93A30C45-158C-44E3-9A2D-42A467C0C846}">
      <dsp:nvSpPr>
        <dsp:cNvPr id="0" name=""/>
        <dsp:cNvSpPr/>
      </dsp:nvSpPr>
      <dsp:spPr>
        <a:xfrm>
          <a:off x="874881" y="1332"/>
          <a:ext cx="1246850" cy="124685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398B14-731F-4E47-BCAC-442F737971F9}">
      <dsp:nvSpPr>
        <dsp:cNvPr id="0" name=""/>
        <dsp:cNvSpPr/>
      </dsp:nvSpPr>
      <dsp:spPr>
        <a:xfrm rot="10800000">
          <a:off x="1498306" y="1620377"/>
          <a:ext cx="4710955" cy="1246850"/>
        </a:xfrm>
        <a:prstGeom prst="homePlate">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827" tIns="99060" rIns="184912" bIns="99060" numCol="1" spcCol="1270" anchor="ctr" anchorCtr="0">
          <a:noAutofit/>
        </a:bodyPr>
        <a:lstStyle/>
        <a:p>
          <a:pPr marL="0" lvl="0" indent="0" algn="ctr" defTabSz="1155700">
            <a:lnSpc>
              <a:spcPct val="90000"/>
            </a:lnSpc>
            <a:spcBef>
              <a:spcPct val="0"/>
            </a:spcBef>
            <a:spcAft>
              <a:spcPct val="35000"/>
            </a:spcAft>
            <a:buNone/>
          </a:pPr>
          <a:r>
            <a:rPr lang="es-MX" sz="2600" kern="1200" dirty="0"/>
            <a:t>El hecho de un tercero</a:t>
          </a:r>
          <a:endParaRPr lang="es-CO" sz="2600" kern="1200" dirty="0"/>
        </a:p>
      </dsp:txBody>
      <dsp:txXfrm rot="10800000">
        <a:off x="1810018" y="1620377"/>
        <a:ext cx="4399243" cy="1246850"/>
      </dsp:txXfrm>
    </dsp:sp>
    <dsp:sp modelId="{207B1905-4F41-4A1F-BFCF-8829663DA896}">
      <dsp:nvSpPr>
        <dsp:cNvPr id="0" name=""/>
        <dsp:cNvSpPr/>
      </dsp:nvSpPr>
      <dsp:spPr>
        <a:xfrm>
          <a:off x="874881" y="1620377"/>
          <a:ext cx="1246850" cy="124685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37AFB88-E5F2-481F-AF59-B0BF6B6B2D9E}">
      <dsp:nvSpPr>
        <dsp:cNvPr id="0" name=""/>
        <dsp:cNvSpPr/>
      </dsp:nvSpPr>
      <dsp:spPr>
        <a:xfrm rot="10800000">
          <a:off x="1498306" y="3239422"/>
          <a:ext cx="4710955" cy="1246850"/>
        </a:xfrm>
        <a:prstGeom prst="homePlate">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827" tIns="99060" rIns="184912" bIns="99060" numCol="1" spcCol="1270" anchor="ctr" anchorCtr="0">
          <a:noAutofit/>
        </a:bodyPr>
        <a:lstStyle/>
        <a:p>
          <a:pPr marL="0" lvl="0" indent="0" algn="ctr" defTabSz="1155700">
            <a:lnSpc>
              <a:spcPct val="90000"/>
            </a:lnSpc>
            <a:spcBef>
              <a:spcPct val="0"/>
            </a:spcBef>
            <a:spcAft>
              <a:spcPct val="35000"/>
            </a:spcAft>
            <a:buNone/>
          </a:pPr>
          <a:r>
            <a:rPr lang="es-MX" sz="2600" kern="1200" dirty="0"/>
            <a:t>El deterioro natural, uso normal y legítimo del bien</a:t>
          </a:r>
          <a:endParaRPr lang="es-CO" sz="2600" kern="1200" dirty="0"/>
        </a:p>
      </dsp:txBody>
      <dsp:txXfrm rot="10800000">
        <a:off x="1810018" y="3239422"/>
        <a:ext cx="4399243" cy="1246850"/>
      </dsp:txXfrm>
    </dsp:sp>
    <dsp:sp modelId="{6A4E3F80-919E-4DB9-BC2B-7CCE27FD33DA}">
      <dsp:nvSpPr>
        <dsp:cNvPr id="0" name=""/>
        <dsp:cNvSpPr/>
      </dsp:nvSpPr>
      <dsp:spPr>
        <a:xfrm>
          <a:off x="874881" y="3239422"/>
          <a:ext cx="1246850" cy="124685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47000" r="-4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90B4A-6685-4349-B94D-E8B5B2C34A3A}">
      <dsp:nvSpPr>
        <dsp:cNvPr id="0" name=""/>
        <dsp:cNvSpPr/>
      </dsp:nvSpPr>
      <dsp:spPr>
        <a:xfrm>
          <a:off x="2143565" y="2298710"/>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162E7C-AD4C-4994-9188-FDB26A221CBC}">
      <dsp:nvSpPr>
        <dsp:cNvPr id="0" name=""/>
        <dsp:cNvSpPr/>
      </dsp:nvSpPr>
      <dsp:spPr>
        <a:xfrm>
          <a:off x="2016024" y="2503101"/>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FE527E-BCD5-4B65-972A-EF12112292C4}">
      <dsp:nvSpPr>
        <dsp:cNvPr id="0" name=""/>
        <dsp:cNvSpPr/>
      </dsp:nvSpPr>
      <dsp:spPr>
        <a:xfrm>
          <a:off x="1864023" y="2680059"/>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C0DDF4-9A29-4FEC-B30D-320B362DC446}">
      <dsp:nvSpPr>
        <dsp:cNvPr id="0" name=""/>
        <dsp:cNvSpPr/>
      </dsp:nvSpPr>
      <dsp:spPr>
        <a:xfrm>
          <a:off x="2045725" y="241664"/>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07A756-26AC-460F-8195-A62517EDCB3D}">
      <dsp:nvSpPr>
        <dsp:cNvPr id="0" name=""/>
        <dsp:cNvSpPr/>
      </dsp:nvSpPr>
      <dsp:spPr>
        <a:xfrm>
          <a:off x="2240240" y="125752"/>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49B618-82F2-49E4-B153-C6F3F1DB1862}">
      <dsp:nvSpPr>
        <dsp:cNvPr id="0" name=""/>
        <dsp:cNvSpPr/>
      </dsp:nvSpPr>
      <dsp:spPr>
        <a:xfrm>
          <a:off x="2434172" y="9841"/>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D96DEC-2A70-4D50-8308-EC0A5CBED56F}">
      <dsp:nvSpPr>
        <dsp:cNvPr id="0" name=""/>
        <dsp:cNvSpPr/>
      </dsp:nvSpPr>
      <dsp:spPr>
        <a:xfrm>
          <a:off x="2628104" y="125752"/>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CA012B-693B-48C2-B799-EE6E9DF37E02}">
      <dsp:nvSpPr>
        <dsp:cNvPr id="0" name=""/>
        <dsp:cNvSpPr/>
      </dsp:nvSpPr>
      <dsp:spPr>
        <a:xfrm>
          <a:off x="2822619" y="241664"/>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9F825A-3B7F-463E-A3FD-A01A3C840F52}">
      <dsp:nvSpPr>
        <dsp:cNvPr id="0" name=""/>
        <dsp:cNvSpPr/>
      </dsp:nvSpPr>
      <dsp:spPr>
        <a:xfrm>
          <a:off x="2434172" y="254414"/>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49383C-33A2-4944-94A5-42F1DFA57CD4}">
      <dsp:nvSpPr>
        <dsp:cNvPr id="0" name=""/>
        <dsp:cNvSpPr/>
      </dsp:nvSpPr>
      <dsp:spPr>
        <a:xfrm>
          <a:off x="2434172" y="498988"/>
          <a:ext cx="145594" cy="145594"/>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C362B1-1465-4A25-9BC3-8B7436E3C67C}">
      <dsp:nvSpPr>
        <dsp:cNvPr id="0" name=""/>
        <dsp:cNvSpPr/>
      </dsp:nvSpPr>
      <dsp:spPr>
        <a:xfrm>
          <a:off x="1249614" y="3211867"/>
          <a:ext cx="3140186" cy="842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4673" tIns="137160" rIns="137160" bIns="137160" numCol="1" spcCol="1270" anchor="ctr" anchorCtr="0">
          <a:noAutofit/>
        </a:bodyPr>
        <a:lstStyle/>
        <a:p>
          <a:pPr marL="0" lvl="0" indent="0" algn="l" defTabSz="1600200">
            <a:lnSpc>
              <a:spcPct val="90000"/>
            </a:lnSpc>
            <a:spcBef>
              <a:spcPct val="0"/>
            </a:spcBef>
            <a:spcAft>
              <a:spcPct val="35000"/>
            </a:spcAft>
            <a:buNone/>
          </a:pPr>
          <a:r>
            <a:rPr lang="es-MX" sz="3600" kern="1200" dirty="0"/>
            <a:t>LUGAR</a:t>
          </a:r>
          <a:endParaRPr lang="es-CO" sz="3600" kern="1200" dirty="0"/>
        </a:p>
      </dsp:txBody>
      <dsp:txXfrm>
        <a:off x="1290731" y="3252984"/>
        <a:ext cx="3057952" cy="760057"/>
      </dsp:txXfrm>
    </dsp:sp>
    <dsp:sp modelId="{E9E2BAF7-5632-4D3A-99B4-4E4F9F07BF87}">
      <dsp:nvSpPr>
        <dsp:cNvPr id="0" name=""/>
        <dsp:cNvSpPr/>
      </dsp:nvSpPr>
      <dsp:spPr>
        <a:xfrm>
          <a:off x="378957" y="2386576"/>
          <a:ext cx="1455947" cy="145585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E2E23B-B69E-4192-BC86-4E864A024892}">
      <dsp:nvSpPr>
        <dsp:cNvPr id="0" name=""/>
        <dsp:cNvSpPr/>
      </dsp:nvSpPr>
      <dsp:spPr>
        <a:xfrm>
          <a:off x="2576855" y="1564376"/>
          <a:ext cx="3140186" cy="842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4673" tIns="137160" rIns="137160" bIns="137160" numCol="1" spcCol="1270" anchor="ctr" anchorCtr="0">
          <a:noAutofit/>
        </a:bodyPr>
        <a:lstStyle/>
        <a:p>
          <a:pPr marL="0" lvl="0" indent="0" algn="l" defTabSz="1600200">
            <a:lnSpc>
              <a:spcPct val="90000"/>
            </a:lnSpc>
            <a:spcBef>
              <a:spcPct val="0"/>
            </a:spcBef>
            <a:spcAft>
              <a:spcPct val="35000"/>
            </a:spcAft>
            <a:buNone/>
          </a:pPr>
          <a:r>
            <a:rPr lang="es-MX" sz="3600" kern="1200" dirty="0"/>
            <a:t>CUANTÍA</a:t>
          </a:r>
          <a:endParaRPr lang="es-CO" sz="3600" kern="1200" dirty="0"/>
        </a:p>
      </dsp:txBody>
      <dsp:txXfrm>
        <a:off x="2617972" y="1605493"/>
        <a:ext cx="3057952" cy="760057"/>
      </dsp:txXfrm>
    </dsp:sp>
    <dsp:sp modelId="{48806765-CD49-4272-B8FB-F7B8C52410F3}">
      <dsp:nvSpPr>
        <dsp:cNvPr id="0" name=""/>
        <dsp:cNvSpPr/>
      </dsp:nvSpPr>
      <dsp:spPr>
        <a:xfrm>
          <a:off x="1706199" y="739084"/>
          <a:ext cx="1455947" cy="145585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458C8-D467-4F3E-A60E-113CB9FC09AB}">
      <dsp:nvSpPr>
        <dsp:cNvPr id="0" name=""/>
        <dsp:cNvSpPr/>
      </dsp:nvSpPr>
      <dsp:spPr>
        <a:xfrm rot="16200000">
          <a:off x="738853" y="-738853"/>
          <a:ext cx="2324919" cy="3802626"/>
        </a:xfrm>
        <a:prstGeom prst="round1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s-MX" sz="3600" kern="1200" dirty="0"/>
            <a:t>Informe</a:t>
          </a:r>
          <a:endParaRPr lang="es-CO" sz="3600" kern="1200" dirty="0"/>
        </a:p>
      </dsp:txBody>
      <dsp:txXfrm rot="5400000">
        <a:off x="0" y="0"/>
        <a:ext cx="3802626" cy="1743689"/>
      </dsp:txXfrm>
    </dsp:sp>
    <dsp:sp modelId="{8EFC5053-C830-4967-9581-97485F1503C8}">
      <dsp:nvSpPr>
        <dsp:cNvPr id="0" name=""/>
        <dsp:cNvSpPr/>
      </dsp:nvSpPr>
      <dsp:spPr>
        <a:xfrm>
          <a:off x="3802626" y="0"/>
          <a:ext cx="3802626" cy="2324919"/>
        </a:xfrm>
        <a:prstGeom prst="round1Rect">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s-CO" sz="3600" b="0" i="0" kern="1200" dirty="0"/>
            <a:t>Oficio</a:t>
          </a:r>
          <a:endParaRPr lang="es-CO" sz="3600" kern="1200" dirty="0"/>
        </a:p>
      </dsp:txBody>
      <dsp:txXfrm>
        <a:off x="3802626" y="0"/>
        <a:ext cx="3802626" cy="1743689"/>
      </dsp:txXfrm>
    </dsp:sp>
    <dsp:sp modelId="{DEB21775-78C3-40CF-9207-A62A984AED29}">
      <dsp:nvSpPr>
        <dsp:cNvPr id="0" name=""/>
        <dsp:cNvSpPr/>
      </dsp:nvSpPr>
      <dsp:spPr>
        <a:xfrm rot="10800000">
          <a:off x="0" y="2324919"/>
          <a:ext cx="3802626" cy="2324919"/>
        </a:xfrm>
        <a:prstGeom prst="round1Rect">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s-MX" sz="3200" b="0" i="0" kern="1200" dirty="0"/>
            <a:t>Cualquier otro medio que indique un daño patrimonial</a:t>
          </a:r>
          <a:endParaRPr lang="es-CO" sz="3200" kern="1200" dirty="0"/>
        </a:p>
      </dsp:txBody>
      <dsp:txXfrm rot="10800000">
        <a:off x="0" y="2906148"/>
        <a:ext cx="3802626" cy="1743689"/>
      </dsp:txXfrm>
    </dsp:sp>
    <dsp:sp modelId="{37F475EE-4F71-48CA-8C8E-19EB7F97CD24}">
      <dsp:nvSpPr>
        <dsp:cNvPr id="0" name=""/>
        <dsp:cNvSpPr/>
      </dsp:nvSpPr>
      <dsp:spPr>
        <a:xfrm rot="5400000">
          <a:off x="4541479" y="1586065"/>
          <a:ext cx="2324919" cy="3802626"/>
        </a:xfrm>
        <a:prstGeom prst="round1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s-MX" sz="3600" kern="1200" dirty="0"/>
            <a:t>Queja</a:t>
          </a:r>
          <a:endParaRPr lang="es-CO" sz="3600" kern="1200" dirty="0"/>
        </a:p>
      </dsp:txBody>
      <dsp:txXfrm rot="-5400000">
        <a:off x="3802626" y="2906148"/>
        <a:ext cx="3802626" cy="1743689"/>
      </dsp:txXfrm>
    </dsp:sp>
    <dsp:sp modelId="{20A85720-292F-4955-B918-E7435B4E31ED}">
      <dsp:nvSpPr>
        <dsp:cNvPr id="0" name=""/>
        <dsp:cNvSpPr/>
      </dsp:nvSpPr>
      <dsp:spPr>
        <a:xfrm>
          <a:off x="2661838" y="1743689"/>
          <a:ext cx="2281575" cy="1162459"/>
        </a:xfrm>
        <a:prstGeom prst="roundRect">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CO" sz="2800" b="1" i="0" kern="1200" dirty="0"/>
            <a:t>Iniciación del proceso</a:t>
          </a:r>
          <a:endParaRPr lang="es-CO" sz="2800" i="0" kern="1200" dirty="0"/>
        </a:p>
      </dsp:txBody>
      <dsp:txXfrm>
        <a:off x="2718585" y="1800436"/>
        <a:ext cx="2168081" cy="10489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97D808-5271-490D-814E-D541339E36E6}">
      <dsp:nvSpPr>
        <dsp:cNvPr id="0" name=""/>
        <dsp:cNvSpPr/>
      </dsp:nvSpPr>
      <dsp:spPr>
        <a:xfrm>
          <a:off x="2856902" y="2882913"/>
          <a:ext cx="1979936" cy="1979936"/>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s-MX" sz="1700" kern="1200" dirty="0"/>
            <a:t>Notificaciones</a:t>
          </a:r>
          <a:endParaRPr lang="es-CO" sz="1700" kern="1200" dirty="0"/>
        </a:p>
      </dsp:txBody>
      <dsp:txXfrm>
        <a:off x="3146857" y="3172868"/>
        <a:ext cx="1400026" cy="1400026"/>
      </dsp:txXfrm>
    </dsp:sp>
    <dsp:sp modelId="{AFE96E4F-AE0A-4925-9089-41EDE281EE2A}">
      <dsp:nvSpPr>
        <dsp:cNvPr id="0" name=""/>
        <dsp:cNvSpPr/>
      </dsp:nvSpPr>
      <dsp:spPr>
        <a:xfrm rot="10800000">
          <a:off x="941058" y="3590740"/>
          <a:ext cx="1810472" cy="564281"/>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794B713-83C5-478C-A31A-6A9DF8EBBD1B}">
      <dsp:nvSpPr>
        <dsp:cNvPr id="0" name=""/>
        <dsp:cNvSpPr/>
      </dsp:nvSpPr>
      <dsp:spPr>
        <a:xfrm>
          <a:off x="589" y="3120505"/>
          <a:ext cx="1880939" cy="150475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s-CO" sz="2500" b="0" i="0" kern="1200" dirty="0"/>
            <a:t>Personal</a:t>
          </a:r>
          <a:endParaRPr lang="es-CO" sz="2500" kern="1200" dirty="0"/>
        </a:p>
      </dsp:txBody>
      <dsp:txXfrm>
        <a:off x="44662" y="3164578"/>
        <a:ext cx="1792793" cy="1416605"/>
      </dsp:txXfrm>
    </dsp:sp>
    <dsp:sp modelId="{2B49BEBE-8A0A-4E9F-B7D1-3843844CF6AA}">
      <dsp:nvSpPr>
        <dsp:cNvPr id="0" name=""/>
        <dsp:cNvSpPr/>
      </dsp:nvSpPr>
      <dsp:spPr>
        <a:xfrm rot="13500000">
          <a:off x="1527013" y="2176119"/>
          <a:ext cx="1810472" cy="564281"/>
        </a:xfrm>
        <a:prstGeom prst="leftArrow">
          <a:avLst>
            <a:gd name="adj1" fmla="val 60000"/>
            <a:gd name="adj2" fmla="val 50000"/>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8A59A1-6073-4563-AD88-9C96DA73C84B}">
      <dsp:nvSpPr>
        <dsp:cNvPr id="0" name=""/>
        <dsp:cNvSpPr/>
      </dsp:nvSpPr>
      <dsp:spPr>
        <a:xfrm>
          <a:off x="851681" y="1065786"/>
          <a:ext cx="1880939" cy="1504751"/>
        </a:xfrm>
        <a:prstGeom prst="roundRect">
          <a:avLst>
            <a:gd name="adj" fmla="val 10000"/>
          </a:avLst>
        </a:prstGeom>
        <a:solidFill>
          <a:schemeClr val="accent5">
            <a:hueOff val="-1689636"/>
            <a:satOff val="-4355"/>
            <a:lumOff val="-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s-CO" sz="2500" b="0" i="0" kern="1200" dirty="0"/>
            <a:t>Por edicto</a:t>
          </a:r>
          <a:endParaRPr lang="es-CO" sz="2500" kern="1200" dirty="0"/>
        </a:p>
      </dsp:txBody>
      <dsp:txXfrm>
        <a:off x="895754" y="1109859"/>
        <a:ext cx="1792793" cy="1416605"/>
      </dsp:txXfrm>
    </dsp:sp>
    <dsp:sp modelId="{66E461AC-429A-4699-85C5-2384E7ACBADE}">
      <dsp:nvSpPr>
        <dsp:cNvPr id="0" name=""/>
        <dsp:cNvSpPr/>
      </dsp:nvSpPr>
      <dsp:spPr>
        <a:xfrm rot="16200000">
          <a:off x="2941634" y="1590164"/>
          <a:ext cx="1810472" cy="564281"/>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E02A15-CD02-4998-AD59-E3D3F2D3303E}">
      <dsp:nvSpPr>
        <dsp:cNvPr id="0" name=""/>
        <dsp:cNvSpPr/>
      </dsp:nvSpPr>
      <dsp:spPr>
        <a:xfrm>
          <a:off x="2906400" y="214693"/>
          <a:ext cx="1880939" cy="1504751"/>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s-CO" sz="2500" b="0" i="0" kern="1200" dirty="0"/>
            <a:t>Por aviso</a:t>
          </a:r>
          <a:endParaRPr lang="es-CO" sz="2500" kern="1200" dirty="0"/>
        </a:p>
      </dsp:txBody>
      <dsp:txXfrm>
        <a:off x="2950473" y="258766"/>
        <a:ext cx="1792793" cy="1416605"/>
      </dsp:txXfrm>
    </dsp:sp>
    <dsp:sp modelId="{CECFB3F4-0EB3-4EF8-BA3C-8DF6894669C7}">
      <dsp:nvSpPr>
        <dsp:cNvPr id="0" name=""/>
        <dsp:cNvSpPr/>
      </dsp:nvSpPr>
      <dsp:spPr>
        <a:xfrm rot="18900000">
          <a:off x="4356254" y="2176119"/>
          <a:ext cx="1810472" cy="564281"/>
        </a:xfrm>
        <a:prstGeom prst="leftArrow">
          <a:avLst>
            <a:gd name="adj1" fmla="val 60000"/>
            <a:gd name="adj2" fmla="val 50000"/>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4891D8-E2CC-47F5-A751-D83D5AE6576C}">
      <dsp:nvSpPr>
        <dsp:cNvPr id="0" name=""/>
        <dsp:cNvSpPr/>
      </dsp:nvSpPr>
      <dsp:spPr>
        <a:xfrm>
          <a:off x="4961120" y="1065786"/>
          <a:ext cx="1880939" cy="1504751"/>
        </a:xfrm>
        <a:prstGeom prst="roundRect">
          <a:avLst>
            <a:gd name="adj" fmla="val 10000"/>
          </a:avLst>
        </a:prstGeom>
        <a:solidFill>
          <a:schemeClr val="accent5">
            <a:hueOff val="-5068907"/>
            <a:satOff val="-13064"/>
            <a:lumOff val="-8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s-CO" sz="2500" b="0" i="0" kern="1200"/>
            <a:t>por conducta concluyente</a:t>
          </a:r>
          <a:endParaRPr lang="es-CO" sz="2500" kern="1200"/>
        </a:p>
      </dsp:txBody>
      <dsp:txXfrm>
        <a:off x="5005193" y="1109859"/>
        <a:ext cx="1792793" cy="1416605"/>
      </dsp:txXfrm>
    </dsp:sp>
    <dsp:sp modelId="{3C7477DE-0BB1-431D-91CC-D3CF20E9A4D5}">
      <dsp:nvSpPr>
        <dsp:cNvPr id="0" name=""/>
        <dsp:cNvSpPr/>
      </dsp:nvSpPr>
      <dsp:spPr>
        <a:xfrm>
          <a:off x="4942209" y="3590740"/>
          <a:ext cx="1810472" cy="564281"/>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21C401-469C-4F66-9A38-4F7BE59DE207}">
      <dsp:nvSpPr>
        <dsp:cNvPr id="0" name=""/>
        <dsp:cNvSpPr/>
      </dsp:nvSpPr>
      <dsp:spPr>
        <a:xfrm>
          <a:off x="5812212" y="3120505"/>
          <a:ext cx="1880939" cy="1504751"/>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s-CO" sz="2500" b="0" i="0" kern="1200" dirty="0"/>
            <a:t>Por estado</a:t>
          </a:r>
          <a:endParaRPr lang="es-MX" sz="2500" kern="1200" dirty="0"/>
        </a:p>
      </dsp:txBody>
      <dsp:txXfrm>
        <a:off x="5856285" y="3164578"/>
        <a:ext cx="1792793" cy="141660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97D808-5271-490D-814E-D541339E36E6}">
      <dsp:nvSpPr>
        <dsp:cNvPr id="0" name=""/>
        <dsp:cNvSpPr/>
      </dsp:nvSpPr>
      <dsp:spPr>
        <a:xfrm>
          <a:off x="3174539" y="2990206"/>
          <a:ext cx="2200070" cy="2200070"/>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s-MX" sz="1700" kern="1200" dirty="0"/>
            <a:t>Personalmente</a:t>
          </a:r>
          <a:endParaRPr lang="es-CO" sz="1700" kern="1200" dirty="0"/>
        </a:p>
      </dsp:txBody>
      <dsp:txXfrm>
        <a:off x="3496732" y="3312399"/>
        <a:ext cx="1555684" cy="1555684"/>
      </dsp:txXfrm>
    </dsp:sp>
    <dsp:sp modelId="{AFE96E4F-AE0A-4925-9089-41EDE281EE2A}">
      <dsp:nvSpPr>
        <dsp:cNvPr id="0" name=""/>
        <dsp:cNvSpPr/>
      </dsp:nvSpPr>
      <dsp:spPr>
        <a:xfrm rot="10800000">
          <a:off x="1045687" y="3776731"/>
          <a:ext cx="2011764" cy="627019"/>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794B713-83C5-478C-A31A-6A9DF8EBBD1B}">
      <dsp:nvSpPr>
        <dsp:cNvPr id="0" name=""/>
        <dsp:cNvSpPr/>
      </dsp:nvSpPr>
      <dsp:spPr>
        <a:xfrm>
          <a:off x="654" y="3254214"/>
          <a:ext cx="2090066" cy="1672053"/>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rPr>
            <a:t>Auto de apertura de investigación</a:t>
          </a:r>
          <a:endParaRPr lang="es-CO" sz="2000" kern="1200" dirty="0">
            <a:solidFill>
              <a:schemeClr val="tx1"/>
            </a:solidFill>
          </a:endParaRPr>
        </a:p>
      </dsp:txBody>
      <dsp:txXfrm>
        <a:off x="49627" y="3303187"/>
        <a:ext cx="1992120" cy="1574107"/>
      </dsp:txXfrm>
    </dsp:sp>
    <dsp:sp modelId="{2B49BEBE-8A0A-4E9F-B7D1-3843844CF6AA}">
      <dsp:nvSpPr>
        <dsp:cNvPr id="0" name=""/>
        <dsp:cNvSpPr/>
      </dsp:nvSpPr>
      <dsp:spPr>
        <a:xfrm rot="13500000">
          <a:off x="1696790" y="2204829"/>
          <a:ext cx="2011764" cy="627019"/>
        </a:xfrm>
        <a:prstGeom prst="leftArrow">
          <a:avLst>
            <a:gd name="adj1" fmla="val 60000"/>
            <a:gd name="adj2" fmla="val 50000"/>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8A59A1-6073-4563-AD88-9C96DA73C84B}">
      <dsp:nvSpPr>
        <dsp:cNvPr id="0" name=""/>
        <dsp:cNvSpPr/>
      </dsp:nvSpPr>
      <dsp:spPr>
        <a:xfrm>
          <a:off x="946373" y="971046"/>
          <a:ext cx="2090066" cy="1672053"/>
        </a:xfrm>
        <a:prstGeom prst="roundRect">
          <a:avLst>
            <a:gd name="adj" fmla="val 10000"/>
          </a:avLst>
        </a:prstGeom>
        <a:solidFill>
          <a:schemeClr val="accent5">
            <a:hueOff val="-1689636"/>
            <a:satOff val="-4355"/>
            <a:lumOff val="-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s-MX" sz="1600" b="0" i="0" kern="1200" dirty="0">
              <a:solidFill>
                <a:schemeClr val="tx1"/>
              </a:solidFill>
            </a:rPr>
            <a:t>Auto que deniega total o parcialmente las pruebas solicitadas</a:t>
          </a:r>
          <a:endParaRPr lang="es-CO" sz="1600" kern="1200" dirty="0">
            <a:solidFill>
              <a:schemeClr val="tx1"/>
            </a:solidFill>
          </a:endParaRPr>
        </a:p>
      </dsp:txBody>
      <dsp:txXfrm>
        <a:off x="995346" y="1020019"/>
        <a:ext cx="1992120" cy="1574107"/>
      </dsp:txXfrm>
    </dsp:sp>
    <dsp:sp modelId="{66E461AC-429A-4699-85C5-2384E7ACBADE}">
      <dsp:nvSpPr>
        <dsp:cNvPr id="0" name=""/>
        <dsp:cNvSpPr/>
      </dsp:nvSpPr>
      <dsp:spPr>
        <a:xfrm rot="16200000">
          <a:off x="3268692" y="1553726"/>
          <a:ext cx="2011764" cy="627019"/>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E02A15-CD02-4998-AD59-E3D3F2D3303E}">
      <dsp:nvSpPr>
        <dsp:cNvPr id="0" name=""/>
        <dsp:cNvSpPr/>
      </dsp:nvSpPr>
      <dsp:spPr>
        <a:xfrm>
          <a:off x="3229541" y="25327"/>
          <a:ext cx="2090066" cy="1672053"/>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s-CO" sz="3200" b="0" i="0" kern="1200" dirty="0">
              <a:solidFill>
                <a:schemeClr val="tx1"/>
              </a:solidFill>
            </a:rPr>
            <a:t>Los fallos</a:t>
          </a:r>
          <a:endParaRPr lang="es-CO" sz="3200" kern="1200" dirty="0">
            <a:solidFill>
              <a:schemeClr val="tx1"/>
            </a:solidFill>
          </a:endParaRPr>
        </a:p>
      </dsp:txBody>
      <dsp:txXfrm>
        <a:off x="3278514" y="74300"/>
        <a:ext cx="1992120" cy="1574107"/>
      </dsp:txXfrm>
    </dsp:sp>
    <dsp:sp modelId="{CECFB3F4-0EB3-4EF8-BA3C-8DF6894669C7}">
      <dsp:nvSpPr>
        <dsp:cNvPr id="0" name=""/>
        <dsp:cNvSpPr/>
      </dsp:nvSpPr>
      <dsp:spPr>
        <a:xfrm rot="18900000">
          <a:off x="4840593" y="2204829"/>
          <a:ext cx="2011764" cy="627019"/>
        </a:xfrm>
        <a:prstGeom prst="leftArrow">
          <a:avLst>
            <a:gd name="adj1" fmla="val 60000"/>
            <a:gd name="adj2" fmla="val 50000"/>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4891D8-E2CC-47F5-A751-D83D5AE6576C}">
      <dsp:nvSpPr>
        <dsp:cNvPr id="0" name=""/>
        <dsp:cNvSpPr/>
      </dsp:nvSpPr>
      <dsp:spPr>
        <a:xfrm>
          <a:off x="5512708" y="971046"/>
          <a:ext cx="2090066" cy="1672053"/>
        </a:xfrm>
        <a:prstGeom prst="roundRect">
          <a:avLst>
            <a:gd name="adj" fmla="val 10000"/>
          </a:avLst>
        </a:prstGeom>
        <a:solidFill>
          <a:schemeClr val="accent5">
            <a:hueOff val="-5068907"/>
            <a:satOff val="-13064"/>
            <a:lumOff val="-8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tx1"/>
              </a:solidFill>
            </a:rPr>
            <a:t>De no poderse efectuar la notificación personal procederá la notificación por edicto o por aviso</a:t>
          </a:r>
          <a:endParaRPr lang="es-CO" sz="1400" kern="1200" dirty="0">
            <a:solidFill>
              <a:schemeClr val="tx1"/>
            </a:solidFill>
          </a:endParaRPr>
        </a:p>
      </dsp:txBody>
      <dsp:txXfrm>
        <a:off x="5561681" y="1020019"/>
        <a:ext cx="1992120" cy="1574107"/>
      </dsp:txXfrm>
    </dsp:sp>
    <dsp:sp modelId="{3C7477DE-0BB1-431D-91CC-D3CF20E9A4D5}">
      <dsp:nvSpPr>
        <dsp:cNvPr id="0" name=""/>
        <dsp:cNvSpPr/>
      </dsp:nvSpPr>
      <dsp:spPr>
        <a:xfrm>
          <a:off x="5491696" y="3776731"/>
          <a:ext cx="2011764" cy="627019"/>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21C401-469C-4F66-9A38-4F7BE59DE207}">
      <dsp:nvSpPr>
        <dsp:cNvPr id="0" name=""/>
        <dsp:cNvSpPr/>
      </dsp:nvSpPr>
      <dsp:spPr>
        <a:xfrm>
          <a:off x="6458427" y="3254214"/>
          <a:ext cx="2090066" cy="1672053"/>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488950">
            <a:lnSpc>
              <a:spcPct val="90000"/>
            </a:lnSpc>
            <a:spcBef>
              <a:spcPct val="0"/>
            </a:spcBef>
            <a:spcAft>
              <a:spcPct val="35000"/>
            </a:spcAft>
            <a:buNone/>
          </a:pPr>
          <a:r>
            <a:rPr lang="es-MX" sz="1100" b="0" i="0" kern="1200" dirty="0">
              <a:solidFill>
                <a:schemeClr val="tx1"/>
              </a:solidFill>
            </a:rPr>
            <a:t>Las decisiones que deban notificarse personalmente podrán ser enviadas al número de fax o a la dirección de correo electrónico del investigado o de su defensor, si previamente y por escrito hubieren manifestado ser notificados de esta manera</a:t>
          </a:r>
          <a:endParaRPr lang="es-MX" sz="1100" kern="1200" dirty="0">
            <a:solidFill>
              <a:schemeClr val="tx1"/>
            </a:solidFill>
          </a:endParaRPr>
        </a:p>
      </dsp:txBody>
      <dsp:txXfrm>
        <a:off x="6507400" y="3303187"/>
        <a:ext cx="1992120" cy="157410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97D808-5271-490D-814E-D541339E36E6}">
      <dsp:nvSpPr>
        <dsp:cNvPr id="0" name=""/>
        <dsp:cNvSpPr/>
      </dsp:nvSpPr>
      <dsp:spPr>
        <a:xfrm>
          <a:off x="3120439" y="2904703"/>
          <a:ext cx="2308270" cy="2308270"/>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s-MX" sz="2200" kern="1200" dirty="0"/>
            <a:t>Conducta Concluyente </a:t>
          </a:r>
          <a:endParaRPr lang="es-CO" sz="2200" kern="1200" dirty="0"/>
        </a:p>
      </dsp:txBody>
      <dsp:txXfrm>
        <a:off x="3458477" y="3242741"/>
        <a:ext cx="1632194" cy="1632194"/>
      </dsp:txXfrm>
    </dsp:sp>
    <dsp:sp modelId="{AFE96E4F-AE0A-4925-9089-41EDE281EE2A}">
      <dsp:nvSpPr>
        <dsp:cNvPr id="0" name=""/>
        <dsp:cNvSpPr/>
      </dsp:nvSpPr>
      <dsp:spPr>
        <a:xfrm rot="12900000">
          <a:off x="1497403" y="2455259"/>
          <a:ext cx="1913560" cy="657857"/>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794B713-83C5-478C-A31A-6A9DF8EBBD1B}">
      <dsp:nvSpPr>
        <dsp:cNvPr id="0" name=""/>
        <dsp:cNvSpPr/>
      </dsp:nvSpPr>
      <dsp:spPr>
        <a:xfrm>
          <a:off x="574007" y="1358258"/>
          <a:ext cx="2192856" cy="175428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MX" sz="2000" b="0" i="0" kern="1200" dirty="0"/>
            <a:t>Si hubiere interpuesto recurso contra la respectiva providencia</a:t>
          </a:r>
          <a:endParaRPr lang="es-CO" sz="2000" kern="1200" dirty="0">
            <a:solidFill>
              <a:schemeClr val="tx1"/>
            </a:solidFill>
          </a:endParaRPr>
        </a:p>
      </dsp:txBody>
      <dsp:txXfrm>
        <a:off x="625388" y="1409639"/>
        <a:ext cx="2090094" cy="1651523"/>
      </dsp:txXfrm>
    </dsp:sp>
    <dsp:sp modelId="{2B49BEBE-8A0A-4E9F-B7D1-3843844CF6AA}">
      <dsp:nvSpPr>
        <dsp:cNvPr id="0" name=""/>
        <dsp:cNvSpPr/>
      </dsp:nvSpPr>
      <dsp:spPr>
        <a:xfrm rot="16200000">
          <a:off x="3317794" y="1507624"/>
          <a:ext cx="1913560" cy="657857"/>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8A59A1-6073-4563-AD88-9C96DA73C84B}">
      <dsp:nvSpPr>
        <dsp:cNvPr id="0" name=""/>
        <dsp:cNvSpPr/>
      </dsp:nvSpPr>
      <dsp:spPr>
        <a:xfrm>
          <a:off x="3178146" y="2629"/>
          <a:ext cx="2192856" cy="1754285"/>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s-MX" sz="1600" b="0" i="0" kern="1200" dirty="0"/>
            <a:t>Si hubiere interpuesto recurso contra la respectiva providencia</a:t>
          </a:r>
          <a:endParaRPr lang="es-CO" sz="1600" kern="1200" dirty="0">
            <a:solidFill>
              <a:schemeClr val="tx1"/>
            </a:solidFill>
          </a:endParaRPr>
        </a:p>
      </dsp:txBody>
      <dsp:txXfrm>
        <a:off x="3229527" y="54010"/>
        <a:ext cx="2090094" cy="1651523"/>
      </dsp:txXfrm>
    </dsp:sp>
    <dsp:sp modelId="{CECFB3F4-0EB3-4EF8-BA3C-8DF6894669C7}">
      <dsp:nvSpPr>
        <dsp:cNvPr id="0" name=""/>
        <dsp:cNvSpPr/>
      </dsp:nvSpPr>
      <dsp:spPr>
        <a:xfrm rot="19500000">
          <a:off x="5138184" y="2455259"/>
          <a:ext cx="1913560" cy="657857"/>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4891D8-E2CC-47F5-A751-D83D5AE6576C}">
      <dsp:nvSpPr>
        <dsp:cNvPr id="0" name=""/>
        <dsp:cNvSpPr/>
      </dsp:nvSpPr>
      <dsp:spPr>
        <a:xfrm>
          <a:off x="5782284" y="1358258"/>
          <a:ext cx="2192856" cy="1754285"/>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s-MX" sz="1400" b="0" i="0" kern="1200" dirty="0"/>
            <a:t>Hayan solicitado fotocopiar o revisar el expediente y el competente autorice</a:t>
          </a:r>
          <a:endParaRPr lang="es-CO" sz="1400" kern="1200" dirty="0">
            <a:solidFill>
              <a:schemeClr val="tx1"/>
            </a:solidFill>
          </a:endParaRPr>
        </a:p>
      </dsp:txBody>
      <dsp:txXfrm>
        <a:off x="5833665" y="1409639"/>
        <a:ext cx="2090094" cy="16515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A2CC9-DD60-40DC-A396-8B3D853C3806}">
      <dsp:nvSpPr>
        <dsp:cNvPr id="0" name=""/>
        <dsp:cNvSpPr/>
      </dsp:nvSpPr>
      <dsp:spPr>
        <a:xfrm>
          <a:off x="6947" y="1083647"/>
          <a:ext cx="2076642" cy="124598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CO" sz="2800" b="0" i="0" kern="1200" dirty="0"/>
            <a:t>Reposición</a:t>
          </a:r>
          <a:endParaRPr lang="es-CO" sz="2800" kern="1200" dirty="0"/>
        </a:p>
      </dsp:txBody>
      <dsp:txXfrm>
        <a:off x="43441" y="1120141"/>
        <a:ext cx="2003654" cy="1172997"/>
      </dsp:txXfrm>
    </dsp:sp>
    <dsp:sp modelId="{049C66A9-BD95-48CD-B36B-16B3AF6EC1D0}">
      <dsp:nvSpPr>
        <dsp:cNvPr id="0" name=""/>
        <dsp:cNvSpPr/>
      </dsp:nvSpPr>
      <dsp:spPr>
        <a:xfrm>
          <a:off x="2291254" y="1449136"/>
          <a:ext cx="440248" cy="51500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s-CO" sz="2300" kern="1200"/>
        </a:p>
      </dsp:txBody>
      <dsp:txXfrm>
        <a:off x="2291254" y="1552137"/>
        <a:ext cx="308174" cy="309005"/>
      </dsp:txXfrm>
    </dsp:sp>
    <dsp:sp modelId="{A57A9B13-FCFC-4CC1-852B-8AD8BCDA3BA7}">
      <dsp:nvSpPr>
        <dsp:cNvPr id="0" name=""/>
        <dsp:cNvSpPr/>
      </dsp:nvSpPr>
      <dsp:spPr>
        <a:xfrm>
          <a:off x="2914246" y="1083647"/>
          <a:ext cx="2076642" cy="1245985"/>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CO" sz="2800" b="0" i="0" kern="1200" dirty="0"/>
            <a:t>Apelación</a:t>
          </a:r>
          <a:endParaRPr lang="es-CO" sz="2800" kern="1200" dirty="0"/>
        </a:p>
      </dsp:txBody>
      <dsp:txXfrm>
        <a:off x="2950740" y="1120141"/>
        <a:ext cx="2003654" cy="1172997"/>
      </dsp:txXfrm>
    </dsp:sp>
    <dsp:sp modelId="{37D65645-4920-408D-9877-1984C7E9FC40}">
      <dsp:nvSpPr>
        <dsp:cNvPr id="0" name=""/>
        <dsp:cNvSpPr/>
      </dsp:nvSpPr>
      <dsp:spPr>
        <a:xfrm>
          <a:off x="5198553" y="1449136"/>
          <a:ext cx="440248" cy="515007"/>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s-CO" sz="2300" kern="1200"/>
        </a:p>
      </dsp:txBody>
      <dsp:txXfrm>
        <a:off x="5198553" y="1552137"/>
        <a:ext cx="308174" cy="309005"/>
      </dsp:txXfrm>
    </dsp:sp>
    <dsp:sp modelId="{0C331158-94DC-4D34-AA40-BC86A472B56C}">
      <dsp:nvSpPr>
        <dsp:cNvPr id="0" name=""/>
        <dsp:cNvSpPr/>
      </dsp:nvSpPr>
      <dsp:spPr>
        <a:xfrm>
          <a:off x="5821545" y="1083647"/>
          <a:ext cx="2076642" cy="1245985"/>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CO" sz="2800" b="0" i="0" kern="1200" dirty="0"/>
            <a:t>Queja</a:t>
          </a:r>
          <a:endParaRPr lang="es-CO" sz="2800" kern="1200" dirty="0"/>
        </a:p>
      </dsp:txBody>
      <dsp:txXfrm>
        <a:off x="5858039" y="1120141"/>
        <a:ext cx="2003654" cy="117299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4052" y="-105515"/>
          <a:ext cx="3755268" cy="4905116"/>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just" defTabSz="1200150">
            <a:lnSpc>
              <a:spcPct val="90000"/>
            </a:lnSpc>
            <a:spcBef>
              <a:spcPct val="0"/>
            </a:spcBef>
            <a:spcAft>
              <a:spcPct val="15000"/>
            </a:spcAft>
            <a:buChar char="•"/>
          </a:pPr>
          <a:r>
            <a:rPr lang="es-CO" sz="2700" b="0" i="0" kern="1200" dirty="0"/>
            <a:t>Contra el fallo de única instancia para que se aclare, modifique o revoque</a:t>
          </a:r>
          <a:endParaRPr lang="es-CO" sz="2700" kern="1200" dirty="0"/>
        </a:p>
        <a:p>
          <a:pPr marL="228600" lvl="1" indent="-228600" algn="just" defTabSz="1200150">
            <a:lnSpc>
              <a:spcPct val="90000"/>
            </a:lnSpc>
            <a:spcBef>
              <a:spcPct val="0"/>
            </a:spcBef>
            <a:spcAft>
              <a:spcPct val="15000"/>
            </a:spcAft>
            <a:buChar char="•"/>
          </a:pPr>
          <a:endParaRPr lang="es-CO" sz="2700" kern="1200" dirty="0"/>
        </a:p>
        <a:p>
          <a:pPr marL="228600" lvl="1" indent="-228600" algn="just" defTabSz="1200150">
            <a:lnSpc>
              <a:spcPct val="90000"/>
            </a:lnSpc>
            <a:spcBef>
              <a:spcPct val="0"/>
            </a:spcBef>
            <a:spcAft>
              <a:spcPct val="15000"/>
            </a:spcAft>
            <a:buChar char="•"/>
          </a:pPr>
          <a:r>
            <a:rPr lang="es-MX" sz="2700" b="0" i="0" kern="1200" dirty="0"/>
            <a:t>Contra el auto que dispone el cierre de la investigación y los demás expresamente señalados en esta ley</a:t>
          </a:r>
          <a:endParaRPr lang="es-CO" sz="2700" kern="1200" dirty="0"/>
        </a:p>
      </dsp:txBody>
      <dsp:txXfrm rot="-5400000">
        <a:off x="2759129" y="652725"/>
        <a:ext cx="4721799" cy="3388634"/>
      </dsp:txXfrm>
    </dsp:sp>
    <dsp:sp modelId="{3A14978E-9C9E-43B4-8F53-74359239DCB9}">
      <dsp:nvSpPr>
        <dsp:cNvPr id="0" name=""/>
        <dsp:cNvSpPr/>
      </dsp:nvSpPr>
      <dsp:spPr>
        <a:xfrm>
          <a:off x="0" y="0"/>
          <a:ext cx="2759128" cy="4694085"/>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s-MX" sz="3500" kern="1200" dirty="0"/>
            <a:t>Reposición</a:t>
          </a:r>
          <a:endParaRPr lang="es-CO" sz="3500" kern="1200" dirty="0"/>
        </a:p>
      </dsp:txBody>
      <dsp:txXfrm>
        <a:off x="134690" y="134690"/>
        <a:ext cx="2489748" cy="442470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4052" y="-105515"/>
          <a:ext cx="3755268" cy="4905116"/>
        </a:xfrm>
        <a:prstGeom prst="round2Same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55245" rIns="110490" bIns="55245" numCol="1" spcCol="1270" anchor="ctr" anchorCtr="0">
          <a:noAutofit/>
        </a:bodyPr>
        <a:lstStyle/>
        <a:p>
          <a:pPr marL="285750" lvl="1" indent="-285750" algn="just" defTabSz="1289050">
            <a:lnSpc>
              <a:spcPct val="90000"/>
            </a:lnSpc>
            <a:spcBef>
              <a:spcPct val="0"/>
            </a:spcBef>
            <a:spcAft>
              <a:spcPct val="15000"/>
            </a:spcAft>
            <a:buChar char="•"/>
          </a:pPr>
          <a:r>
            <a:rPr lang="es-CO" sz="2900" b="0" i="0" kern="1200" dirty="0"/>
            <a:t>Contra </a:t>
          </a:r>
          <a:r>
            <a:rPr lang="es-MX" sz="2900" b="0" i="0" kern="1200" dirty="0"/>
            <a:t>los fallos de primera instancia</a:t>
          </a:r>
          <a:endParaRPr lang="es-CO" sz="2900" kern="1200" dirty="0"/>
        </a:p>
        <a:p>
          <a:pPr marL="285750" lvl="1" indent="-285750" algn="just" defTabSz="1289050">
            <a:lnSpc>
              <a:spcPct val="90000"/>
            </a:lnSpc>
            <a:spcBef>
              <a:spcPct val="0"/>
            </a:spcBef>
            <a:spcAft>
              <a:spcPct val="15000"/>
            </a:spcAft>
            <a:buChar char="•"/>
          </a:pPr>
          <a:endParaRPr lang="es-CO" sz="2900" kern="1200" dirty="0"/>
        </a:p>
        <a:p>
          <a:pPr marL="285750" lvl="1" indent="-285750" algn="just" defTabSz="1289050">
            <a:lnSpc>
              <a:spcPct val="90000"/>
            </a:lnSpc>
            <a:spcBef>
              <a:spcPct val="0"/>
            </a:spcBef>
            <a:spcAft>
              <a:spcPct val="15000"/>
            </a:spcAft>
            <a:buChar char="•"/>
          </a:pPr>
          <a:r>
            <a:rPr lang="es-MX" sz="2900" b="0" i="0" kern="1200" dirty="0"/>
            <a:t>Contra el auto que niega la práctica de pruebas y los demás expresamente señalados en esta ley</a:t>
          </a:r>
          <a:endParaRPr lang="es-CO" sz="2900" kern="1200" dirty="0"/>
        </a:p>
      </dsp:txBody>
      <dsp:txXfrm rot="-5400000">
        <a:off x="2759129" y="652725"/>
        <a:ext cx="4721799" cy="3388634"/>
      </dsp:txXfrm>
    </dsp:sp>
    <dsp:sp modelId="{3A14978E-9C9E-43B4-8F53-74359239DCB9}">
      <dsp:nvSpPr>
        <dsp:cNvPr id="0" name=""/>
        <dsp:cNvSpPr/>
      </dsp:nvSpPr>
      <dsp:spPr>
        <a:xfrm>
          <a:off x="0" y="0"/>
          <a:ext cx="2759128" cy="469408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s-MX" sz="3900" kern="1200" dirty="0"/>
            <a:t>Apelación</a:t>
          </a:r>
          <a:endParaRPr lang="es-CO" sz="3900" kern="1200" dirty="0"/>
        </a:p>
      </dsp:txBody>
      <dsp:txXfrm>
        <a:off x="134690" y="134690"/>
        <a:ext cx="2489748" cy="442470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4052" y="-105515"/>
          <a:ext cx="3755268" cy="4905116"/>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just" defTabSz="1778000">
            <a:lnSpc>
              <a:spcPct val="90000"/>
            </a:lnSpc>
            <a:spcBef>
              <a:spcPct val="0"/>
            </a:spcBef>
            <a:spcAft>
              <a:spcPct val="15000"/>
            </a:spcAft>
            <a:buChar char="•"/>
          </a:pPr>
          <a:r>
            <a:rPr lang="es-MX" sz="4000" b="0" i="0" kern="1200" dirty="0"/>
            <a:t>El recurso de queja procede contra la decisión que rechaza o niegue el recurso de apelación</a:t>
          </a:r>
          <a:endParaRPr lang="es-CO" sz="4000" kern="1200" dirty="0"/>
        </a:p>
      </dsp:txBody>
      <dsp:txXfrm rot="-5400000">
        <a:off x="2759129" y="652725"/>
        <a:ext cx="4721799" cy="3388634"/>
      </dsp:txXfrm>
    </dsp:sp>
    <dsp:sp modelId="{3A14978E-9C9E-43B4-8F53-74359239DCB9}">
      <dsp:nvSpPr>
        <dsp:cNvPr id="0" name=""/>
        <dsp:cNvSpPr/>
      </dsp:nvSpPr>
      <dsp:spPr>
        <a:xfrm>
          <a:off x="0" y="0"/>
          <a:ext cx="2759128" cy="469408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112395" rIns="224790" bIns="112395" numCol="1" spcCol="1270" anchor="ctr" anchorCtr="0">
          <a:noAutofit/>
        </a:bodyPr>
        <a:lstStyle/>
        <a:p>
          <a:pPr marL="0" lvl="0" indent="0" algn="ctr" defTabSz="2622550">
            <a:lnSpc>
              <a:spcPct val="90000"/>
            </a:lnSpc>
            <a:spcBef>
              <a:spcPct val="0"/>
            </a:spcBef>
            <a:spcAft>
              <a:spcPct val="35000"/>
            </a:spcAft>
            <a:buNone/>
          </a:pPr>
          <a:r>
            <a:rPr lang="es-MX" sz="5900" kern="1200" dirty="0"/>
            <a:t>Queja</a:t>
          </a:r>
          <a:endParaRPr lang="es-CO" sz="5900" kern="1200" dirty="0"/>
        </a:p>
      </dsp:txBody>
      <dsp:txXfrm>
        <a:off x="134690" y="134690"/>
        <a:ext cx="2489748" cy="442470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4052" y="-105515"/>
          <a:ext cx="3755268" cy="4905116"/>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just" defTabSz="844550">
            <a:lnSpc>
              <a:spcPct val="90000"/>
            </a:lnSpc>
            <a:spcBef>
              <a:spcPct val="0"/>
            </a:spcBef>
            <a:spcAft>
              <a:spcPct val="15000"/>
            </a:spcAft>
            <a:buChar char="•"/>
          </a:pPr>
          <a:r>
            <a:rPr lang="es-MX" sz="1900" b="0" i="0" kern="1200" dirty="0"/>
            <a:t>Los fallos absolutorios y los que dispongan la cesación de procedimiento.</a:t>
          </a:r>
          <a:endParaRPr lang="es-CO" sz="1900" kern="1200" dirty="0"/>
        </a:p>
        <a:p>
          <a:pPr marL="171450" lvl="1" indent="-171450" algn="just" defTabSz="844550">
            <a:lnSpc>
              <a:spcPct val="90000"/>
            </a:lnSpc>
            <a:spcBef>
              <a:spcPct val="0"/>
            </a:spcBef>
            <a:spcAft>
              <a:spcPct val="15000"/>
            </a:spcAft>
            <a:buChar char="•"/>
          </a:pPr>
          <a:r>
            <a:rPr lang="es-MX" sz="1900" b="0" i="0" kern="1200" dirty="0"/>
            <a:t>El funcionario que haya proferido la decisión, deberá enviar el expediente dentro de los cinco (5) días siguientes a su superior.</a:t>
          </a:r>
          <a:endParaRPr lang="es-CO" sz="1900" kern="1200" dirty="0"/>
        </a:p>
        <a:p>
          <a:pPr marL="171450" lvl="1" indent="-171450" algn="just" defTabSz="844550">
            <a:lnSpc>
              <a:spcPct val="90000"/>
            </a:lnSpc>
            <a:spcBef>
              <a:spcPct val="0"/>
            </a:spcBef>
            <a:spcAft>
              <a:spcPct val="15000"/>
            </a:spcAft>
            <a:buChar char="•"/>
          </a:pPr>
          <a:r>
            <a:rPr lang="es-MX" sz="1900" b="0" i="0" kern="1200" dirty="0"/>
            <a:t>El investigado podrá solicitar mediante petición debidamente fundamentada, su confirmación.</a:t>
          </a:r>
          <a:endParaRPr lang="es-CO" sz="1900" kern="1200" dirty="0"/>
        </a:p>
        <a:p>
          <a:pPr marL="171450" lvl="1" indent="-171450" algn="just" defTabSz="844550">
            <a:lnSpc>
              <a:spcPct val="90000"/>
            </a:lnSpc>
            <a:spcBef>
              <a:spcPct val="0"/>
            </a:spcBef>
            <a:spcAft>
              <a:spcPct val="15000"/>
            </a:spcAft>
            <a:buChar char="•"/>
          </a:pPr>
          <a:r>
            <a:rPr lang="es-MX" sz="1900" b="0" i="0" kern="1200" dirty="0"/>
            <a:t>Quien resuelve la consulta podrá revisar la actuación y modificar la decisión sin límite alguno.</a:t>
          </a:r>
          <a:endParaRPr lang="es-CO" sz="1900" kern="1200" dirty="0"/>
        </a:p>
      </dsp:txBody>
      <dsp:txXfrm rot="-5400000">
        <a:off x="2759129" y="652725"/>
        <a:ext cx="4721799" cy="3388634"/>
      </dsp:txXfrm>
    </dsp:sp>
    <dsp:sp modelId="{3A14978E-9C9E-43B4-8F53-74359239DCB9}">
      <dsp:nvSpPr>
        <dsp:cNvPr id="0" name=""/>
        <dsp:cNvSpPr/>
      </dsp:nvSpPr>
      <dsp:spPr>
        <a:xfrm>
          <a:off x="0" y="0"/>
          <a:ext cx="2759128" cy="469408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s-MX" sz="4300" kern="1200" dirty="0"/>
            <a:t>Consulta</a:t>
          </a:r>
          <a:endParaRPr lang="es-CO" sz="4300" kern="1200" dirty="0"/>
        </a:p>
      </dsp:txBody>
      <dsp:txXfrm>
        <a:off x="134690" y="134690"/>
        <a:ext cx="2489748" cy="442470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4052" y="-105515"/>
          <a:ext cx="3755268" cy="4905116"/>
        </a:xfrm>
        <a:prstGeom prst="round2Same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just" defTabSz="1244600">
            <a:lnSpc>
              <a:spcPct val="90000"/>
            </a:lnSpc>
            <a:spcBef>
              <a:spcPct val="0"/>
            </a:spcBef>
            <a:spcAft>
              <a:spcPct val="15000"/>
            </a:spcAft>
            <a:buChar char="•"/>
          </a:pPr>
          <a:r>
            <a:rPr lang="es-MX" sz="2800" b="0" i="0" kern="1200" dirty="0"/>
            <a:t>Para los efectos de la revocatoria directa se dará aplicación a lo previsto en el Código Contencioso Administrativo, observando las reglas de competencia establecidas en esta ley</a:t>
          </a:r>
          <a:endParaRPr lang="es-CO" sz="2800" kern="1200" dirty="0"/>
        </a:p>
      </dsp:txBody>
      <dsp:txXfrm rot="-5400000">
        <a:off x="2759129" y="652725"/>
        <a:ext cx="4721799" cy="3388634"/>
      </dsp:txXfrm>
    </dsp:sp>
    <dsp:sp modelId="{3A14978E-9C9E-43B4-8F53-74359239DCB9}">
      <dsp:nvSpPr>
        <dsp:cNvPr id="0" name=""/>
        <dsp:cNvSpPr/>
      </dsp:nvSpPr>
      <dsp:spPr>
        <a:xfrm>
          <a:off x="0" y="0"/>
          <a:ext cx="2759128" cy="46940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s-MX" sz="3300" kern="1200" dirty="0"/>
            <a:t>Revocatoria Directa</a:t>
          </a:r>
          <a:endParaRPr lang="es-CO" sz="3300" kern="1200" dirty="0"/>
        </a:p>
      </dsp:txBody>
      <dsp:txXfrm>
        <a:off x="134690" y="134690"/>
        <a:ext cx="2489748" cy="442470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8F2A-2E9E-4E9E-B09E-989417ACBD89}">
      <dsp:nvSpPr>
        <dsp:cNvPr id="0" name=""/>
        <dsp:cNvSpPr/>
      </dsp:nvSpPr>
      <dsp:spPr>
        <a:xfrm rot="5400000">
          <a:off x="3335886" y="-105515"/>
          <a:ext cx="3751600" cy="4905116"/>
        </a:xfrm>
        <a:prstGeom prst="round2Same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111250">
            <a:lnSpc>
              <a:spcPct val="90000"/>
            </a:lnSpc>
            <a:spcBef>
              <a:spcPct val="0"/>
            </a:spcBef>
            <a:spcAft>
              <a:spcPct val="15000"/>
            </a:spcAft>
            <a:buChar char="•"/>
          </a:pPr>
          <a:r>
            <a:rPr lang="es-MX" sz="2500" b="0" i="0" kern="1200" dirty="0"/>
            <a:t>“Cuando el acto administrativo se opone a la Constitución Política o a la ley </a:t>
          </a:r>
          <a:endParaRPr lang="es-CO" sz="2500" kern="1200" dirty="0"/>
        </a:p>
        <a:p>
          <a:pPr marL="228600" lvl="1" indent="-228600" algn="l" defTabSz="1111250">
            <a:lnSpc>
              <a:spcPct val="90000"/>
            </a:lnSpc>
            <a:spcBef>
              <a:spcPct val="0"/>
            </a:spcBef>
            <a:spcAft>
              <a:spcPct val="15000"/>
            </a:spcAft>
            <a:buChar char="•"/>
          </a:pPr>
          <a:r>
            <a:rPr lang="es-MX" sz="2500" b="0" i="0" kern="1200"/>
            <a:t>Cuando no está conforme con el interés público o social </a:t>
          </a:r>
        </a:p>
        <a:p>
          <a:pPr marL="228600" lvl="1" indent="-228600" algn="just" defTabSz="1111250">
            <a:lnSpc>
              <a:spcPct val="90000"/>
            </a:lnSpc>
            <a:spcBef>
              <a:spcPct val="0"/>
            </a:spcBef>
            <a:spcAft>
              <a:spcPct val="15000"/>
            </a:spcAft>
            <a:buChar char="•"/>
          </a:pPr>
          <a:r>
            <a:rPr lang="es-CO" sz="2500" b="0" i="0" kern="1200" dirty="0"/>
            <a:t>Cuando causa agravio injustificado a una persona” 	</a:t>
          </a:r>
          <a:r>
            <a:rPr lang="es-CO" sz="1800" b="0" i="0" kern="1200" dirty="0"/>
            <a:t>Art. </a:t>
          </a:r>
          <a:r>
            <a:rPr lang="es-MX" sz="1800" b="0" i="0" kern="1200" dirty="0"/>
            <a:t>93 de la ley 1437 de 	2011?</a:t>
          </a:r>
          <a:endParaRPr lang="es-CO" sz="2500" b="0" i="0" kern="1200" dirty="0"/>
        </a:p>
      </dsp:txBody>
      <dsp:txXfrm rot="-5400000">
        <a:off x="2759128" y="654381"/>
        <a:ext cx="4721978" cy="3385324"/>
      </dsp:txXfrm>
    </dsp:sp>
    <dsp:sp modelId="{3A14978E-9C9E-43B4-8F53-74359239DCB9}">
      <dsp:nvSpPr>
        <dsp:cNvPr id="0" name=""/>
        <dsp:cNvSpPr/>
      </dsp:nvSpPr>
      <dsp:spPr>
        <a:xfrm>
          <a:off x="0" y="2292"/>
          <a:ext cx="2759128" cy="46895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s-MX" sz="3300" kern="1200" dirty="0"/>
            <a:t>Revocatoria Directa</a:t>
          </a:r>
          <a:endParaRPr lang="es-CO" sz="3300" kern="1200" dirty="0"/>
        </a:p>
      </dsp:txBody>
      <dsp:txXfrm>
        <a:off x="134690" y="136982"/>
        <a:ext cx="2489748" cy="442012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97D808-5271-490D-814E-D541339E36E6}">
      <dsp:nvSpPr>
        <dsp:cNvPr id="0" name=""/>
        <dsp:cNvSpPr/>
      </dsp:nvSpPr>
      <dsp:spPr>
        <a:xfrm>
          <a:off x="2808215" y="2716679"/>
          <a:ext cx="2077310" cy="207731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s-MX" sz="2600" kern="1200" dirty="0"/>
            <a:t>nulidades</a:t>
          </a:r>
          <a:endParaRPr lang="es-CO" sz="2600" kern="1200" dirty="0"/>
        </a:p>
      </dsp:txBody>
      <dsp:txXfrm>
        <a:off x="3112430" y="3020894"/>
        <a:ext cx="1468880" cy="1468880"/>
      </dsp:txXfrm>
    </dsp:sp>
    <dsp:sp modelId="{AFE96E4F-AE0A-4925-9089-41EDE281EE2A}">
      <dsp:nvSpPr>
        <dsp:cNvPr id="0" name=""/>
        <dsp:cNvSpPr/>
      </dsp:nvSpPr>
      <dsp:spPr>
        <a:xfrm rot="11700000">
          <a:off x="957085" y="2928219"/>
          <a:ext cx="1815392" cy="592033"/>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794B713-83C5-478C-A31A-6A9DF8EBBD1B}">
      <dsp:nvSpPr>
        <dsp:cNvPr id="0" name=""/>
        <dsp:cNvSpPr/>
      </dsp:nvSpPr>
      <dsp:spPr>
        <a:xfrm>
          <a:off x="1292" y="2199928"/>
          <a:ext cx="1973444" cy="157875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CO" sz="2000" b="0" i="0" kern="1200" dirty="0"/>
            <a:t>Falta de competencia</a:t>
          </a:r>
          <a:endParaRPr lang="es-CO" sz="2000" kern="1200" dirty="0"/>
        </a:p>
      </dsp:txBody>
      <dsp:txXfrm>
        <a:off x="47532" y="2246168"/>
        <a:ext cx="1880964" cy="1486275"/>
      </dsp:txXfrm>
    </dsp:sp>
    <dsp:sp modelId="{2B49BEBE-8A0A-4E9F-B7D1-3843844CF6AA}">
      <dsp:nvSpPr>
        <dsp:cNvPr id="0" name=""/>
        <dsp:cNvSpPr/>
      </dsp:nvSpPr>
      <dsp:spPr>
        <a:xfrm rot="14700000">
          <a:off x="2071957" y="1599566"/>
          <a:ext cx="1815392" cy="592033"/>
        </a:xfrm>
        <a:prstGeom prst="leftArrow">
          <a:avLst>
            <a:gd name="adj1" fmla="val 60000"/>
            <a:gd name="adj2" fmla="val 50000"/>
          </a:avLst>
        </a:prstGeom>
        <a:solidFill>
          <a:schemeClr val="accent2">
            <a:hueOff val="-485121"/>
            <a:satOff val="-27976"/>
            <a:lumOff val="287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8A59A1-6073-4563-AD88-9C96DA73C84B}">
      <dsp:nvSpPr>
        <dsp:cNvPr id="0" name=""/>
        <dsp:cNvSpPr/>
      </dsp:nvSpPr>
      <dsp:spPr>
        <a:xfrm>
          <a:off x="1609322" y="283553"/>
          <a:ext cx="1973444" cy="1578755"/>
        </a:xfrm>
        <a:prstGeom prst="roundRect">
          <a:avLst>
            <a:gd name="adj" fmla="val 10000"/>
          </a:avLst>
        </a:prstGeom>
        <a:solidFill>
          <a:schemeClr val="accent2">
            <a:hueOff val="-485121"/>
            <a:satOff val="-27976"/>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MX" sz="2000" b="0" i="0" kern="1200" dirty="0"/>
            <a:t>Violación del derecho de defensa</a:t>
          </a:r>
          <a:endParaRPr lang="es-CO" sz="2000" kern="1200" dirty="0"/>
        </a:p>
      </dsp:txBody>
      <dsp:txXfrm>
        <a:off x="1655562" y="329793"/>
        <a:ext cx="1880964" cy="1486275"/>
      </dsp:txXfrm>
    </dsp:sp>
    <dsp:sp modelId="{66E461AC-429A-4699-85C5-2384E7ACBADE}">
      <dsp:nvSpPr>
        <dsp:cNvPr id="0" name=""/>
        <dsp:cNvSpPr/>
      </dsp:nvSpPr>
      <dsp:spPr>
        <a:xfrm rot="17700000">
          <a:off x="3806390" y="1599566"/>
          <a:ext cx="1815392" cy="592033"/>
        </a:xfrm>
        <a:prstGeom prst="leftArrow">
          <a:avLst>
            <a:gd name="adj1" fmla="val 60000"/>
            <a:gd name="adj2" fmla="val 50000"/>
          </a:avLst>
        </a:prstGeom>
        <a:solidFill>
          <a:schemeClr val="accent2">
            <a:hueOff val="-970242"/>
            <a:satOff val="-55952"/>
            <a:lumOff val="575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E02A15-CD02-4998-AD59-E3D3F2D3303E}">
      <dsp:nvSpPr>
        <dsp:cNvPr id="0" name=""/>
        <dsp:cNvSpPr/>
      </dsp:nvSpPr>
      <dsp:spPr>
        <a:xfrm>
          <a:off x="4110973" y="283553"/>
          <a:ext cx="1973444" cy="1578755"/>
        </a:xfrm>
        <a:prstGeom prst="roundRect">
          <a:avLst>
            <a:gd name="adj" fmla="val 10000"/>
          </a:avLst>
        </a:prstGeom>
        <a:solidFill>
          <a:schemeClr val="accent2">
            <a:hueOff val="-970242"/>
            <a:satOff val="-55952"/>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MX" sz="2000" b="0" i="0" kern="1200" dirty="0"/>
            <a:t>Existencia de irregularidades sustanciales que afecten el debido proceso</a:t>
          </a:r>
          <a:endParaRPr lang="es-CO" sz="2000" kern="1200" dirty="0"/>
        </a:p>
      </dsp:txBody>
      <dsp:txXfrm>
        <a:off x="4157213" y="329793"/>
        <a:ext cx="1880964" cy="1486275"/>
      </dsp:txXfrm>
    </dsp:sp>
    <dsp:sp modelId="{3C7477DE-0BB1-431D-91CC-D3CF20E9A4D5}">
      <dsp:nvSpPr>
        <dsp:cNvPr id="0" name=""/>
        <dsp:cNvSpPr/>
      </dsp:nvSpPr>
      <dsp:spPr>
        <a:xfrm rot="20700000">
          <a:off x="4921262" y="2928219"/>
          <a:ext cx="1815392" cy="592033"/>
        </a:xfrm>
        <a:prstGeom prst="lef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21C401-469C-4F66-9A38-4F7BE59DE207}">
      <dsp:nvSpPr>
        <dsp:cNvPr id="0" name=""/>
        <dsp:cNvSpPr/>
      </dsp:nvSpPr>
      <dsp:spPr>
        <a:xfrm>
          <a:off x="5719004" y="2199928"/>
          <a:ext cx="1973444" cy="1578755"/>
        </a:xfrm>
        <a:prstGeom prst="roundRect">
          <a:avLst>
            <a:gd name="adj" fmla="val 10000"/>
          </a:avLst>
        </a:prstGeom>
        <a:solidFill>
          <a:schemeClr val="accent2">
            <a:hueOff val="-1455363"/>
            <a:satOff val="-83928"/>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889000">
            <a:lnSpc>
              <a:spcPct val="90000"/>
            </a:lnSpc>
            <a:spcBef>
              <a:spcPct val="0"/>
            </a:spcBef>
            <a:spcAft>
              <a:spcPct val="35000"/>
            </a:spcAft>
            <a:buNone/>
          </a:pPr>
          <a:r>
            <a:rPr lang="es-MX" sz="2000" b="0" i="0" kern="1200" dirty="0"/>
            <a:t>Violación al principio de jerarquía</a:t>
          </a:r>
          <a:endParaRPr lang="es-MX" sz="2000" kern="1200" dirty="0"/>
        </a:p>
      </dsp:txBody>
      <dsp:txXfrm>
        <a:off x="5765244" y="2246168"/>
        <a:ext cx="1880964" cy="1486275"/>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CO"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 name="Google Shape;80;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 name="Google Shape;85;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 name="Google Shape;91;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 name="Google Shape;16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8" name="Google Shape;168;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 name="Google Shape;193;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 name="Google Shape;203;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p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3" name="Google Shape;213;p1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p1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9" name="Google Shape;239;p1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2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2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2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9" name="Google Shape;269;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p2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2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2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C9C5D36A-493C-05CF-6A18-45AD45FC7DA6}"/>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25268C61-A466-831E-67DB-827043E591C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E422DDE4-402E-7D86-004F-149D313E3471}"/>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57224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A37DA1D-1DC9-9361-EDAB-A44AB2542637}"/>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41A5A75A-DAE7-A54A-30D2-68180D72DD8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3F0A31BD-498A-A6C1-3D83-2D2895D01868}"/>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6945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DB2FC0B9-108A-1B8D-C8E4-F86C813EB634}"/>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6E12DB7D-29D5-63DB-7A02-55B1A34D87E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5F6ECBC3-C93D-87A0-9B0D-C6B78CEFD795}"/>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85564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DE322C25-3BB7-F096-C4F4-1C3B877B3201}"/>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E7ECA87F-F926-2191-F6E9-E555DDCCEF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9F36BD3D-428C-A1D2-9070-1EEFCA12A1B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00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9CAE890B-9391-E6E5-B553-F4C02F97E989}"/>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033C585C-EDA2-E040-1676-A0C8D19ACE9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983AEF30-67A7-2D96-8BA2-754FB6905AB3}"/>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98358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49E651D5-20AF-727C-05DE-EC5D921C4A0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A6B85C79-5005-C22B-D8CA-93807CFA0B1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8DF58818-41AA-6DCD-CC75-F8E3F661BCD2}"/>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10209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56FF35A2-D0F4-F0CA-07A0-A0FFF0F70F6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69244E8D-14ED-DB03-9108-1C52607E5B8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B8634C67-77E3-0A46-5BCC-9569DE0FCCA6}"/>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8772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AF9DF580-7BD1-5F06-F4D9-14830C398E0F}"/>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F6139D85-7E35-356E-F59B-2E5ADBEFDAD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C91C67FD-A181-18F8-165E-6C24A1C7E18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87192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30409B7-FB4F-50AE-D698-75AC518C0865}"/>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512D214B-4074-E679-CFA5-459E1C0BAF2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116E5F89-81A2-238A-9594-27ADA412BFCC}"/>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69349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521444C8-505B-A062-4583-FD36770EC1B0}"/>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28C7532A-EC6E-C149-D888-F9BBAFB710A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67518BD2-AB7B-F1AD-C16A-1545DD3E746F}"/>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44803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D8009B4A-A4D4-9EC3-1C20-003C33E7B6B6}"/>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4177E342-CF24-D3C6-C304-926C377C90C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FD88EAE3-D57D-3DB2-2922-AB36B7C9F50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57468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690894C7-BAF9-92B2-5420-3F11FDFFBA23}"/>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990D8782-67E3-DF25-2AE7-97AFF1716B5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4E63BCD8-4218-7889-FCE9-7838FA8E6623}"/>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23234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CE8C9423-622F-55B9-7256-65225FAE7701}"/>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5FCCE486-9089-09E3-2C06-1B73B61D03B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B66CE807-7CE0-333D-3740-BE8BB563836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55244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5C7712C-4820-7DD3-3620-5336D3623EC8}"/>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91707313-7202-7318-442D-465C8CDA112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77C161E1-19E4-FDE4-3304-E1963E9210F9}"/>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50091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775D3352-3853-C944-0D7E-7FC1EE5B4747}"/>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345FEC36-B0F3-776A-AE0F-7E699481291C}"/>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BA24529F-7EEF-DC96-F2A1-2A8C1063508E}"/>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80599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26F855F4-4922-9612-D081-587A7AD853BF}"/>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E39A49EE-A7A1-C1DD-B16A-B63ECBB56D1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429409A5-7B84-5FB4-5E70-C404669D84D2}"/>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92918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A27B8692-D908-797F-15D5-6576696F3A95}"/>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F11CC295-9631-FEE8-55F1-C7A2812F468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C03887C8-B1AC-DB9F-FD20-3441E0333C2D}"/>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07817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13650A9-13DB-3E12-DBEB-293C5C8F919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0EBD5FFB-670C-DA12-E69F-93DFFC943DF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71F26EF8-101D-D047-CB7E-FBBA65B165B3}"/>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66554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7E5D39A4-E46C-ED4D-BF26-8283D8DE2E34}"/>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A459A3C4-CA42-E398-2057-26C646E5011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3E3BB40E-C32E-75FE-49DD-E4EA76565F5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52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7DEF5AC-9A8D-79F9-BD9E-2A735B3B0BCB}"/>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8903D1AD-A616-93C1-193B-EC01BB74612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3F1AE916-83A1-E587-33F4-A58A8E3D2D88}"/>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69800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8775AC9C-F87A-99D4-D2D4-50A9598CA881}"/>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EE423176-4F63-96B4-BA14-F701529A9CF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D5260F78-8866-5D00-1676-56CBD828BA09}"/>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300616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29B33E0E-F8FF-EAD1-9783-D856DA67F68B}"/>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5125A01E-E03C-955F-CA88-840D195EEAD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C8006332-1F93-D5C0-C8F6-D126C0CB4533}"/>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11380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387C81DE-BA7D-A32D-7495-8851A3A35C80}"/>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3116A045-7033-C1F1-A1AB-F440C2C6DB4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332C44EF-9E3B-15EC-57C8-055D0052ECEF}"/>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359632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DBEFF870-A908-3374-916E-AF3BD4FDB051}"/>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4C92EE03-1DB6-DC72-0658-026D62C7468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6A036FF1-1DAB-42BC-E011-60BE5C24A579}"/>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815113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E098BFDF-0FC9-BD60-E69E-C9D9205C33FF}"/>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1753F06E-56BA-9892-406C-6E260077C82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EA3C39E7-1915-4326-ED11-7524E0F36691}"/>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86579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0E18FC40-37EB-7F57-2851-D4CCFF3F6490}"/>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0C7D7437-16D0-4F20-DDC3-880011CBDFA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37E04A69-2149-DB5A-48B6-AE2C5C7CE798}"/>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436135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8CE0C269-1460-E2D3-37B3-D67521EB9E93}"/>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28F01B60-1F71-6CB9-E1FA-01C6A1CDCAF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61E6EB43-AF11-6A5F-764C-BD5CF165AAC9}"/>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95517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4DD5FD92-9BA3-AA0C-2B89-0462872B5C1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7933547A-C373-86C5-C835-4C2967FA447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4435BDFD-4D53-708B-1083-4459A9A13D2B}"/>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356784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CB6E56C4-B6DE-A122-CFA9-F6AE9164431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0A11C643-3DC6-F34C-AA38-370B338A859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EC9E93B8-BD9B-9667-0C0C-E645877BBB7B}"/>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63225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712597C7-BF11-4965-B1A2-1E751BEA69E2}"/>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A8FB5EF1-A46F-3144-624E-7177CD49C0F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4CDD4A5E-FF07-90F9-85A1-FE86D6B0F68A}"/>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838010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6E70AF22-5B03-8485-FE46-A44DD58EFE2D}"/>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A7280A1E-4A3E-931B-E98B-D7E6EC2CACF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A4C91CFC-2653-F62A-E11D-944016C12C76}"/>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30601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8819A717-01D5-DAE6-AA3E-82279BF5B20F}"/>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CE3CA6CB-5778-8876-3C5B-6F12C114F3F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05A52CEB-353C-44DD-E802-4DEBA48B3B14}"/>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96888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BE3EB7C1-3EC7-0DCC-906D-5F25A34F8316}"/>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FB7B9F3B-DC58-D5F6-1276-B048C81DE3C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12E1DA1E-9E63-E5A3-5069-FE1A95F4608B}"/>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71724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276A8E13-A125-EB55-6DC6-3731784DA51B}"/>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F3F98F37-B54A-7C4F-1DEB-B08129D7C64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5F2D9D63-A7D6-3D3B-E83F-566397FD8442}"/>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496357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F0A394A8-8BB2-F3D1-FB05-C9E9DF94868C}"/>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BD8154E0-D700-94AE-DC52-FBAB26572F9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9C870322-A68E-CEAE-F054-8FBD43E6521B}"/>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920867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FD9D8E88-10DD-F72B-CF4B-601277C4FF27}"/>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A0EECADC-72D8-C0BF-1573-B83E2FD8F8A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6C4E9726-34BA-DF48-7A3F-B588FDBC794A}"/>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598374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CAAD53DC-92F3-4838-A7F7-78078A1ABC2D}"/>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8F2DF679-28D8-A2EF-508B-4324662A43C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D66AF531-FA87-3EF1-C405-759A357DC2DA}"/>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51954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4280AC7E-A9C0-5A95-045F-BEAA16894091}"/>
            </a:ext>
          </a:extLst>
        </p:cNvPr>
        <p:cNvGrpSpPr/>
        <p:nvPr/>
      </p:nvGrpSpPr>
      <p:grpSpPr>
        <a:xfrm>
          <a:off x="0" y="0"/>
          <a:ext cx="0" cy="0"/>
          <a:chOff x="0" y="0"/>
          <a:chExt cx="0" cy="0"/>
        </a:xfrm>
      </p:grpSpPr>
      <p:sp>
        <p:nvSpPr>
          <p:cNvPr id="112" name="Google Shape;112;p4:notes">
            <a:extLst>
              <a:ext uri="{FF2B5EF4-FFF2-40B4-BE49-F238E27FC236}">
                <a16:creationId xmlns:a16="http://schemas.microsoft.com/office/drawing/2014/main" id="{6B88D891-2342-1499-341B-D7749068FC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a:extLst>
              <a:ext uri="{FF2B5EF4-FFF2-40B4-BE49-F238E27FC236}">
                <a16:creationId xmlns:a16="http://schemas.microsoft.com/office/drawing/2014/main" id="{F20DEF71-DF01-5333-1A98-E7CA6B07BDFA}"/>
              </a:ext>
            </a:extLst>
          </p:cNvPr>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2056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de título">
  <p:cSld name="Diapositiva de título">
    <p:spTree>
      <p:nvGrpSpPr>
        <p:cNvPr id="1" name="Shape 15"/>
        <p:cNvGrpSpPr/>
        <p:nvPr/>
      </p:nvGrpSpPr>
      <p:grpSpPr>
        <a:xfrm>
          <a:off x="0" y="0"/>
          <a:ext cx="0" cy="0"/>
          <a:chOff x="0" y="0"/>
          <a:chExt cx="0" cy="0"/>
        </a:xfrm>
      </p:grpSpPr>
      <p:pic>
        <p:nvPicPr>
          <p:cNvPr id="16" name="Google Shape;16;p2"/>
          <p:cNvPicPr preferRelativeResize="0"/>
          <p:nvPr/>
        </p:nvPicPr>
        <p:blipFill rotWithShape="1">
          <a:blip r:embed="rId2">
            <a:alphaModFix/>
          </a:blip>
          <a:srcRect/>
          <a:stretch/>
        </p:blipFill>
        <p:spPr>
          <a:xfrm>
            <a:off x="-44542" y="-49095"/>
            <a:ext cx="9196143" cy="696539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n blanco" type="blank">
  <p:cSld name="BLANK">
    <p:spTree>
      <p:nvGrpSpPr>
        <p:cNvPr id="1" name="Shape 17"/>
        <p:cNvGrpSpPr/>
        <p:nvPr/>
      </p:nvGrpSpPr>
      <p:grpSpPr>
        <a:xfrm>
          <a:off x="0" y="0"/>
          <a:ext cx="0" cy="0"/>
          <a:chOff x="0" y="0"/>
          <a:chExt cx="0" cy="0"/>
        </a:xfrm>
      </p:grpSpPr>
      <p:pic>
        <p:nvPicPr>
          <p:cNvPr id="18" name="Google Shape;18;p3"/>
          <p:cNvPicPr preferRelativeResize="0"/>
          <p:nvPr/>
        </p:nvPicPr>
        <p:blipFill rotWithShape="1">
          <a:blip r:embed="rId2">
            <a:alphaModFix/>
          </a:blip>
          <a:srcRect/>
          <a:stretch/>
        </p:blipFill>
        <p:spPr>
          <a:xfrm>
            <a:off x="-12274" y="-38674"/>
            <a:ext cx="9186958" cy="695843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cabezado de sección" type="secHead">
  <p:cSld name="SECTION_HEADER">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8" name="Google Shape;28;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31"/>
        <p:cNvGrpSpPr/>
        <p:nvPr/>
      </p:nvGrpSpPr>
      <p:grpSpPr>
        <a:xfrm>
          <a:off x="0" y="0"/>
          <a:ext cx="0" cy="0"/>
          <a:chOff x="0" y="0"/>
          <a:chExt cx="0" cy="0"/>
        </a:xfrm>
      </p:grpSpPr>
      <p:sp>
        <p:nvSpPr>
          <p:cNvPr id="32" name="Google Shape;32;p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6"/>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7"/>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7"/>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7"/>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7"/>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lo el título" type="titleOnly">
  <p:cSld name="TITLE_ONLY">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52"/>
        <p:cNvGrpSpPr/>
        <p:nvPr/>
      </p:nvGrpSpPr>
      <p:grpSpPr>
        <a:xfrm>
          <a:off x="0" y="0"/>
          <a:ext cx="0" cy="0"/>
          <a:chOff x="0" y="0"/>
          <a:chExt cx="0" cy="0"/>
        </a:xfrm>
      </p:grpSpPr>
      <p:sp>
        <p:nvSpPr>
          <p:cNvPr id="53" name="Google Shape;53;p9"/>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9"/>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5" name="Google Shape;55;p9"/>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6" name="Google Shape;56;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59"/>
        <p:cNvGrpSpPr/>
        <p:nvPr/>
      </p:nvGrpSpPr>
      <p:grpSpPr>
        <a:xfrm>
          <a:off x="0" y="0"/>
          <a:ext cx="0" cy="0"/>
          <a:chOff x="0" y="0"/>
          <a:chExt cx="0" cy="0"/>
        </a:xfrm>
      </p:grpSpPr>
      <p:sp>
        <p:nvSpPr>
          <p:cNvPr id="60" name="Google Shape;60;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0"/>
          <p:cNvSpPr>
            <a:spLocks noGrp="1"/>
          </p:cNvSpPr>
          <p:nvPr>
            <p:ph type="pic" idx="2"/>
          </p:nvPr>
        </p:nvSpPr>
        <p:spPr>
          <a:xfrm>
            <a:off x="3887391" y="987426"/>
            <a:ext cx="4629150" cy="4873625"/>
          </a:xfrm>
          <a:prstGeom prst="rect">
            <a:avLst/>
          </a:prstGeom>
          <a:noFill/>
          <a:ln>
            <a:noFill/>
          </a:ln>
        </p:spPr>
      </p:sp>
      <p:sp>
        <p:nvSpPr>
          <p:cNvPr id="62" name="Google Shape;62;p10"/>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66"/>
        <p:cNvGrpSpPr/>
        <p:nvPr/>
      </p:nvGrpSpPr>
      <p:grpSpPr>
        <a:xfrm>
          <a:off x="0" y="0"/>
          <a:ext cx="0" cy="0"/>
          <a:chOff x="0" y="0"/>
          <a:chExt cx="0" cy="0"/>
        </a:xfrm>
      </p:grpSpPr>
      <p:sp>
        <p:nvSpPr>
          <p:cNvPr id="67" name="Google Shape;67;p1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11"/>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s-CO"/>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CO"/>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6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3"/>
          <p:cNvSpPr txBox="1"/>
          <p:nvPr/>
        </p:nvSpPr>
        <p:spPr>
          <a:xfrm>
            <a:off x="913015" y="2075295"/>
            <a:ext cx="7831490" cy="29546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CO" sz="2800" b="0" i="0" u="none" strike="noStrike" cap="none">
                <a:solidFill>
                  <a:schemeClr val="lt1"/>
                </a:solidFill>
                <a:latin typeface="Arial"/>
                <a:ea typeface="Arial"/>
                <a:cs typeface="Arial"/>
                <a:sym typeface="Arial"/>
              </a:rPr>
              <a:t>RÉGIMEN DE RESPONSABILIDAD ADMINISTRATIVA POR PÉRDIDA O DAÑO DE BIENES DE PROPIEDAD O AL SERVICIO DEL MINISTERIO DE DEFENSA NACIONAL</a:t>
            </a:r>
            <a:endParaRPr/>
          </a:p>
          <a:p>
            <a:pPr marL="0" marR="0" lvl="0" indent="0" algn="ctr" rtl="0">
              <a:spcBef>
                <a:spcPts val="0"/>
              </a:spcBef>
              <a:spcAft>
                <a:spcPts val="0"/>
              </a:spcAft>
              <a:buNone/>
            </a:pPr>
            <a:endParaRPr sz="2800" b="0"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es-CO" sz="2800" b="0" i="0" u="none" strike="noStrike" cap="none">
                <a:solidFill>
                  <a:schemeClr val="lt1"/>
                </a:solidFill>
                <a:latin typeface="Arial"/>
                <a:ea typeface="Arial"/>
                <a:cs typeface="Arial"/>
                <a:sym typeface="Arial"/>
              </a:rPr>
              <a:t>Ley 1476 de 2011</a:t>
            </a:r>
            <a:endParaRPr/>
          </a:p>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4"/>
          <p:cNvSpPr/>
          <p:nvPr/>
        </p:nvSpPr>
        <p:spPr>
          <a:xfrm>
            <a:off x="443941" y="1559446"/>
            <a:ext cx="8336075" cy="4264306"/>
          </a:xfrm>
          <a:prstGeom prst="rect">
            <a:avLst/>
          </a:prstGeom>
          <a:noFill/>
          <a:ln>
            <a:noFill/>
          </a:ln>
        </p:spPr>
        <p:txBody>
          <a:bodyPr spcFirstLastPara="1" wrap="square" lIns="91425" tIns="45700" rIns="91425" bIns="45700" anchor="t" anchorCtr="0">
            <a:noAutofit/>
          </a:bodyPr>
          <a:lstStyle/>
          <a:p>
            <a:pPr marL="285750" marR="0" lvl="0" indent="-285750" algn="just" rtl="0">
              <a:spcBef>
                <a:spcPts val="0"/>
              </a:spcBef>
              <a:spcAft>
                <a:spcPts val="0"/>
              </a:spcAft>
              <a:buClr>
                <a:schemeClr val="dk1"/>
              </a:buClr>
              <a:buSzPts val="1800"/>
              <a:buFont typeface="Arial"/>
              <a:buChar char="•"/>
            </a:pPr>
            <a:r>
              <a:rPr lang="es-CO" sz="1800" b="0" i="0" u="none" strike="noStrike" cap="none">
                <a:solidFill>
                  <a:schemeClr val="dk1"/>
                </a:solidFill>
                <a:latin typeface="Arial"/>
                <a:ea typeface="Arial"/>
                <a:cs typeface="Arial"/>
                <a:sym typeface="Arial"/>
              </a:rPr>
              <a:t>Doctor en Derecho (Cum Laude) de la Universidad Externado de Colombia. </a:t>
            </a:r>
            <a:endParaRPr/>
          </a:p>
          <a:p>
            <a:pPr marL="285750" marR="0" lvl="0" indent="-285750" algn="just" rtl="0">
              <a:spcBef>
                <a:spcPts val="0"/>
              </a:spcBef>
              <a:spcAft>
                <a:spcPts val="0"/>
              </a:spcAft>
              <a:buClr>
                <a:schemeClr val="dk1"/>
              </a:buClr>
              <a:buSzPts val="1800"/>
              <a:buFont typeface="Arial"/>
              <a:buChar char="•"/>
            </a:pPr>
            <a:r>
              <a:rPr lang="es-CO" sz="1800" b="0" i="0" u="none" strike="noStrike" cap="none">
                <a:solidFill>
                  <a:schemeClr val="dk1"/>
                </a:solidFill>
                <a:latin typeface="Arial"/>
                <a:ea typeface="Arial"/>
                <a:cs typeface="Arial"/>
                <a:sym typeface="Arial"/>
              </a:rPr>
              <a:t>Magíster en Derecho Administrativo de la Universidad del Rosario, Abogado de la Universidad Libre de Colombia y Licenciado en Filosofía y Letras de la Universidad Santo Tomás.  </a:t>
            </a:r>
            <a:endParaRPr sz="1800" b="0" i="0" u="none" strike="noStrike" cap="none">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1800"/>
              <a:buFont typeface="Arial"/>
              <a:buChar char="•"/>
            </a:pPr>
            <a:r>
              <a:rPr lang="es-CO" sz="1800" b="0" i="0" u="none" strike="noStrike" cap="none">
                <a:solidFill>
                  <a:schemeClr val="dk1"/>
                </a:solidFill>
                <a:latin typeface="Arial"/>
                <a:ea typeface="Arial"/>
                <a:cs typeface="Arial"/>
                <a:sym typeface="Arial"/>
              </a:rPr>
              <a:t>Decano de la Facultad de Ciencias Jurídicas y Sociales de la Fundación Universitaria Agraria de Colombia.</a:t>
            </a:r>
            <a:endParaRPr sz="1800" b="0" i="0" u="none" strike="noStrike" cap="none">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1800"/>
              <a:buFont typeface="Arial"/>
              <a:buChar char="•"/>
            </a:pPr>
            <a:r>
              <a:rPr lang="es-CO" sz="1800" b="0" i="0" u="none" strike="noStrike" cap="none">
                <a:solidFill>
                  <a:schemeClr val="dk1"/>
                </a:solidFill>
                <a:latin typeface="Arial"/>
                <a:ea typeface="Arial"/>
                <a:cs typeface="Arial"/>
                <a:sym typeface="Arial"/>
              </a:rPr>
              <a:t>Docente universitario e investigador en diferentes áreas del Derecho. Responsabilidad del Estado, Derecho Administrativo, Derecho Disciplinario, Derechos Humanos y DIH</a:t>
            </a:r>
            <a:endParaRPr sz="1800" b="0" i="0" u="none" strike="noStrike" cap="none">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1800"/>
              <a:buFont typeface="Arial"/>
              <a:buChar char="•"/>
            </a:pPr>
            <a:r>
              <a:rPr lang="es-CO" sz="1800" b="0" i="0" u="none" strike="noStrike" cap="none">
                <a:solidFill>
                  <a:schemeClr val="dk1"/>
                </a:solidFill>
                <a:latin typeface="Arial"/>
                <a:ea typeface="Arial"/>
                <a:cs typeface="Arial"/>
                <a:sym typeface="Arial"/>
              </a:rPr>
              <a:t>Comisionado de la Sala de Instituciones de la Comisión Nacional Intersectorial de Aseguramiento de la Calidad de la Educación Superior CONACES, Par académico en procesos de acreditación de Alta Calidad del Consejo Nacional de Acreditación – CNA y de Registro Calificado del Sistema de Aseguramiento de la Calidad del Ministerio de Educación Nacional. </a:t>
            </a:r>
            <a:endParaRPr sz="1800" b="0" i="0" u="none" strike="noStrike" cap="none">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endParaRPr sz="1600" b="0" i="0" u="none" strike="noStrike" cap="none">
              <a:solidFill>
                <a:schemeClr val="dk1"/>
              </a:solidFill>
              <a:latin typeface="Arial"/>
              <a:ea typeface="Arial"/>
              <a:cs typeface="Arial"/>
              <a:sym typeface="Arial"/>
            </a:endParaRPr>
          </a:p>
          <a:p>
            <a:pPr marL="0" marR="0" lvl="0" indent="0" algn="r" rtl="0">
              <a:lnSpc>
                <a:spcPct val="90000"/>
              </a:lnSpc>
              <a:spcBef>
                <a:spcPts val="0"/>
              </a:spcBef>
              <a:spcAft>
                <a:spcPts val="0"/>
              </a:spcAft>
              <a:buClr>
                <a:srgbClr val="000000"/>
              </a:buClr>
              <a:buSzPts val="1600"/>
              <a:buFont typeface="Arial"/>
              <a:buNone/>
            </a:pPr>
            <a:r>
              <a:rPr lang="es-CO" sz="1400" b="1" i="0" u="none" strike="noStrike" cap="none">
                <a:solidFill>
                  <a:schemeClr val="dk1"/>
                </a:solidFill>
                <a:latin typeface="Arial"/>
                <a:ea typeface="Arial"/>
                <a:cs typeface="Arial"/>
                <a:sym typeface="Arial"/>
              </a:rPr>
              <a:t>uribio@gmail.com</a:t>
            </a:r>
            <a:endParaRPr sz="1400" b="1" i="0" u="none" strike="noStrike" cap="none">
              <a:solidFill>
                <a:schemeClr val="dk1"/>
              </a:solidFill>
              <a:latin typeface="Arial"/>
              <a:ea typeface="Arial"/>
              <a:cs typeface="Arial"/>
              <a:sym typeface="Arial"/>
            </a:endParaRPr>
          </a:p>
        </p:txBody>
      </p:sp>
      <p:sp>
        <p:nvSpPr>
          <p:cNvPr id="88" name="Google Shape;88;p14"/>
          <p:cNvSpPr/>
          <p:nvPr/>
        </p:nvSpPr>
        <p:spPr>
          <a:xfrm>
            <a:off x="2916315" y="909936"/>
            <a:ext cx="6227685" cy="369332"/>
          </a:xfrm>
          <a:prstGeom prst="rect">
            <a:avLst/>
          </a:prstGeom>
          <a:noFill/>
          <a:ln>
            <a:noFill/>
          </a:ln>
        </p:spPr>
        <p:txBody>
          <a:bodyPr spcFirstLastPara="1" wrap="square" lIns="91425" tIns="45700" rIns="91425" bIns="45700" anchor="t" anchorCtr="0">
            <a:noAutofit/>
          </a:bodyPr>
          <a:lstStyle/>
          <a:p>
            <a:pPr marL="1170305" marR="0" lvl="0" indent="-179705" algn="ctr" rtl="0">
              <a:spcBef>
                <a:spcPts val="0"/>
              </a:spcBef>
              <a:spcAft>
                <a:spcPts val="0"/>
              </a:spcAft>
              <a:buNone/>
            </a:pPr>
            <a:r>
              <a:rPr lang="es-CO" sz="1800" b="1" i="0" u="none" strike="noStrike" cap="none">
                <a:solidFill>
                  <a:srgbClr val="0F4761"/>
                </a:solidFill>
                <a:latin typeface="Arial"/>
                <a:ea typeface="Arial"/>
                <a:cs typeface="Arial"/>
                <a:sym typeface="Arial"/>
              </a:rPr>
              <a:t>JOHNNY ALEXANDER URIBE OCHOA</a:t>
            </a:r>
            <a:endParaRPr sz="4400" b="1" i="0" u="none" strike="noStrike" cap="none">
              <a:solidFill>
                <a:srgbClr val="0F4761"/>
              </a:solidFill>
              <a:latin typeface="Play"/>
              <a:ea typeface="Play"/>
              <a:cs typeface="Play"/>
              <a:sym typeface="Play"/>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5"/>
          <p:cNvSpPr/>
          <p:nvPr/>
        </p:nvSpPr>
        <p:spPr>
          <a:xfrm>
            <a:off x="2730292" y="1740957"/>
            <a:ext cx="3956661"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s-CO" sz="2000" b="1" i="0" u="none" strike="noStrike" cap="none">
                <a:solidFill>
                  <a:schemeClr val="dk1"/>
                </a:solidFill>
                <a:latin typeface="Arial"/>
                <a:ea typeface="Arial"/>
                <a:cs typeface="Arial"/>
                <a:sym typeface="Arial"/>
              </a:rPr>
              <a:t>OBJETIVOS DE APRENDIZAJE</a:t>
            </a:r>
            <a:endParaRPr/>
          </a:p>
        </p:txBody>
      </p:sp>
      <p:sp>
        <p:nvSpPr>
          <p:cNvPr id="94" name="Google Shape;94;p15"/>
          <p:cNvSpPr/>
          <p:nvPr/>
        </p:nvSpPr>
        <p:spPr>
          <a:xfrm>
            <a:off x="782596" y="2729428"/>
            <a:ext cx="7624557" cy="2585323"/>
          </a:xfrm>
          <a:prstGeom prst="rect">
            <a:avLst/>
          </a:prstGeom>
          <a:noFill/>
          <a:ln>
            <a:noFill/>
          </a:ln>
        </p:spPr>
        <p:txBody>
          <a:bodyPr spcFirstLastPara="1" wrap="square" lIns="91425" tIns="45700" rIns="91425" bIns="45700" anchor="t" anchorCtr="0">
            <a:noAutofit/>
          </a:bodyPr>
          <a:lstStyle/>
          <a:p>
            <a:pPr marL="342900" marR="0" lvl="0" indent="-342900" algn="just" rtl="0">
              <a:spcBef>
                <a:spcPts val="0"/>
              </a:spcBef>
              <a:spcAft>
                <a:spcPts val="0"/>
              </a:spcAft>
              <a:buClr>
                <a:schemeClr val="dk1"/>
              </a:buClr>
              <a:buSzPts val="1800"/>
              <a:buFont typeface="Arial"/>
              <a:buAutoNum type="arabicPeriod"/>
            </a:pPr>
            <a:r>
              <a:rPr lang="es-CO" sz="1800">
                <a:solidFill>
                  <a:schemeClr val="dk1"/>
                </a:solidFill>
                <a:latin typeface="Arial"/>
                <a:ea typeface="Arial"/>
                <a:cs typeface="Arial"/>
                <a:sym typeface="Arial"/>
              </a:rPr>
              <a:t>Relacionar el RÉGIMEN DE RESPONSABILIDAD ADMINISTRATIVA POR PÉRDIDA O DAÑO DE BIENES DE PROPIEDAD con los Fines Constitucionales del Estado. </a:t>
            </a:r>
            <a:endParaRPr/>
          </a:p>
          <a:p>
            <a:pPr marL="0" marR="0" lvl="0" indent="0" algn="just" rtl="0">
              <a:spcBef>
                <a:spcPts val="0"/>
              </a:spcBef>
              <a:spcAft>
                <a:spcPts val="0"/>
              </a:spcAft>
              <a:buNone/>
            </a:pPr>
            <a:endParaRPr sz="1800">
              <a:solidFill>
                <a:schemeClr val="dk1"/>
              </a:solidFill>
              <a:latin typeface="Arial"/>
              <a:ea typeface="Arial"/>
              <a:cs typeface="Arial"/>
              <a:sym typeface="Arial"/>
            </a:endParaRPr>
          </a:p>
          <a:p>
            <a:pPr marL="342900" marR="0" lvl="0" indent="-342900" algn="just" rtl="0">
              <a:spcBef>
                <a:spcPts val="0"/>
              </a:spcBef>
              <a:spcAft>
                <a:spcPts val="0"/>
              </a:spcAft>
              <a:buClr>
                <a:schemeClr val="dk1"/>
              </a:buClr>
              <a:buSzPts val="1800"/>
              <a:buFont typeface="Arial"/>
              <a:buAutoNum type="arabicPeriod"/>
            </a:pPr>
            <a:r>
              <a:rPr lang="es-CO" sz="1800">
                <a:solidFill>
                  <a:schemeClr val="dk1"/>
                </a:solidFill>
                <a:latin typeface="Arial"/>
                <a:ea typeface="Arial"/>
                <a:cs typeface="Arial"/>
                <a:sym typeface="Arial"/>
              </a:rPr>
              <a:t>Reconocer los aspectos más importantes de la parte dogmática y procesal del RÉGIMEN DE RESPONSABILIDAD ADMINISTRATIVA POR PÉRDIDA O DAÑO DE BIENES DE PROPIEDAD O AL SERVICIO DEL MINISTERIO DE DEFENSA NACIONAL establecido en Ley 1476 de 2011. </a:t>
            </a:r>
            <a:endParaRPr sz="1800">
              <a:solidFill>
                <a:schemeClr val="dk1"/>
              </a:solidFill>
              <a:latin typeface="Calibri"/>
              <a:ea typeface="Calibri"/>
              <a:cs typeface="Calibri"/>
              <a:sym typeface="Calibri"/>
            </a:endParaRPr>
          </a:p>
        </p:txBody>
      </p:sp>
      <p:grpSp>
        <p:nvGrpSpPr>
          <p:cNvPr id="95" name="Google Shape;95;p15"/>
          <p:cNvGrpSpPr/>
          <p:nvPr/>
        </p:nvGrpSpPr>
        <p:grpSpPr>
          <a:xfrm>
            <a:off x="7824359" y="1234134"/>
            <a:ext cx="707232" cy="706878"/>
            <a:chOff x="730356" y="3914207"/>
            <a:chExt cx="771788" cy="771402"/>
          </a:xfrm>
        </p:grpSpPr>
        <p:sp>
          <p:nvSpPr>
            <p:cNvPr id="96" name="Google Shape;96;p15"/>
            <p:cNvSpPr/>
            <p:nvPr/>
          </p:nvSpPr>
          <p:spPr>
            <a:xfrm>
              <a:off x="730356" y="3914207"/>
              <a:ext cx="771788" cy="771402"/>
            </a:xfrm>
            <a:custGeom>
              <a:avLst/>
              <a:gdLst/>
              <a:ahLst/>
              <a:cxnLst/>
              <a:rect l="l" t="t" r="r" b="b"/>
              <a:pathLst>
                <a:path w="843766" h="843344" extrusionOk="0">
                  <a:moveTo>
                    <a:pt x="843766" y="421673"/>
                  </a:moveTo>
                  <a:cubicBezTo>
                    <a:pt x="843766" y="654556"/>
                    <a:pt x="654883" y="843345"/>
                    <a:pt x="421883" y="843345"/>
                  </a:cubicBezTo>
                  <a:cubicBezTo>
                    <a:pt x="188884" y="843345"/>
                    <a:pt x="0" y="654556"/>
                    <a:pt x="0" y="421673"/>
                  </a:cubicBezTo>
                  <a:cubicBezTo>
                    <a:pt x="0" y="188789"/>
                    <a:pt x="188884" y="0"/>
                    <a:pt x="421883" y="0"/>
                  </a:cubicBezTo>
                  <a:cubicBezTo>
                    <a:pt x="654883" y="0"/>
                    <a:pt x="843766" y="188789"/>
                    <a:pt x="843766" y="421673"/>
                  </a:cubicBezTo>
                  <a:close/>
                </a:path>
              </a:pathLst>
            </a:custGeom>
            <a:solidFill>
              <a:srgbClr val="1867B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 name="Google Shape;97;p15"/>
            <p:cNvSpPr/>
            <p:nvPr/>
          </p:nvSpPr>
          <p:spPr>
            <a:xfrm>
              <a:off x="772391" y="3956221"/>
              <a:ext cx="687718" cy="687375"/>
            </a:xfrm>
            <a:custGeom>
              <a:avLst/>
              <a:gdLst/>
              <a:ahLst/>
              <a:cxnLst/>
              <a:rect l="l" t="t" r="r" b="b"/>
              <a:pathLst>
                <a:path w="751856" h="751480" extrusionOk="0">
                  <a:moveTo>
                    <a:pt x="751857" y="375741"/>
                  </a:moveTo>
                  <a:cubicBezTo>
                    <a:pt x="751857" y="583256"/>
                    <a:pt x="583548" y="751481"/>
                    <a:pt x="375928" y="751481"/>
                  </a:cubicBezTo>
                  <a:cubicBezTo>
                    <a:pt x="168309" y="751481"/>
                    <a:pt x="0" y="583256"/>
                    <a:pt x="0" y="375741"/>
                  </a:cubicBezTo>
                  <a:cubicBezTo>
                    <a:pt x="0" y="168225"/>
                    <a:pt x="168309" y="0"/>
                    <a:pt x="375928" y="0"/>
                  </a:cubicBezTo>
                  <a:cubicBezTo>
                    <a:pt x="583548" y="0"/>
                    <a:pt x="751857" y="168225"/>
                    <a:pt x="751857" y="375741"/>
                  </a:cubicBezTo>
                  <a:close/>
                </a:path>
              </a:pathLst>
            </a:custGeom>
            <a:solidFill>
              <a:srgbClr val="004F9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98" name="Google Shape;98;p15"/>
            <p:cNvGrpSpPr/>
            <p:nvPr/>
          </p:nvGrpSpPr>
          <p:grpSpPr>
            <a:xfrm>
              <a:off x="952236" y="4115545"/>
              <a:ext cx="309468" cy="368848"/>
              <a:chOff x="1103558" y="4814136"/>
              <a:chExt cx="338329" cy="403247"/>
            </a:xfrm>
          </p:grpSpPr>
          <p:sp>
            <p:nvSpPr>
              <p:cNvPr id="99" name="Google Shape;99;p15"/>
              <p:cNvSpPr/>
              <p:nvPr/>
            </p:nvSpPr>
            <p:spPr>
              <a:xfrm>
                <a:off x="1428890" y="4840118"/>
                <a:ext cx="6631" cy="188632"/>
              </a:xfrm>
              <a:custGeom>
                <a:avLst/>
                <a:gdLst/>
                <a:ahLst/>
                <a:cxnLst/>
                <a:rect l="l" t="t" r="r" b="b"/>
                <a:pathLst>
                  <a:path w="6631" h="188632" extrusionOk="0">
                    <a:moveTo>
                      <a:pt x="0" y="188632"/>
                    </a:moveTo>
                    <a:lnTo>
                      <a:pt x="0" y="0"/>
                    </a:lnTo>
                  </a:path>
                </a:pathLst>
              </a:custGeom>
              <a:noFill/>
              <a:ln w="11225" cap="rnd"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 name="Google Shape;100;p15"/>
              <p:cNvSpPr/>
              <p:nvPr/>
            </p:nvSpPr>
            <p:spPr>
              <a:xfrm>
                <a:off x="1103558" y="4840118"/>
                <a:ext cx="156167" cy="227605"/>
              </a:xfrm>
              <a:custGeom>
                <a:avLst/>
                <a:gdLst/>
                <a:ahLst/>
                <a:cxnLst/>
                <a:rect l="l" t="t" r="r" b="b"/>
                <a:pathLst>
                  <a:path w="156167" h="227605" extrusionOk="0">
                    <a:moveTo>
                      <a:pt x="0" y="0"/>
                    </a:moveTo>
                    <a:lnTo>
                      <a:pt x="0" y="214614"/>
                    </a:lnTo>
                    <a:lnTo>
                      <a:pt x="110610" y="214614"/>
                    </a:lnTo>
                    <a:cubicBezTo>
                      <a:pt x="117042" y="214614"/>
                      <a:pt x="122812" y="216868"/>
                      <a:pt x="127321" y="221375"/>
                    </a:cubicBezTo>
                    <a:lnTo>
                      <a:pt x="127321" y="221375"/>
                    </a:lnTo>
                    <a:cubicBezTo>
                      <a:pt x="131830" y="225882"/>
                      <a:pt x="136737" y="227605"/>
                      <a:pt x="143170" y="227605"/>
                    </a:cubicBezTo>
                    <a:lnTo>
                      <a:pt x="156167" y="227605"/>
                    </a:lnTo>
                  </a:path>
                </a:pathLst>
              </a:custGeom>
              <a:noFill/>
              <a:ln w="1122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 name="Google Shape;101;p15"/>
              <p:cNvSpPr/>
              <p:nvPr/>
            </p:nvSpPr>
            <p:spPr>
              <a:xfrm>
                <a:off x="1129553" y="4827127"/>
                <a:ext cx="136671" cy="214614"/>
              </a:xfrm>
              <a:custGeom>
                <a:avLst/>
                <a:gdLst/>
                <a:ahLst/>
                <a:cxnLst/>
                <a:rect l="l" t="t" r="r" b="b"/>
                <a:pathLst>
                  <a:path w="136671" h="214614" extrusionOk="0">
                    <a:moveTo>
                      <a:pt x="32560" y="0"/>
                    </a:moveTo>
                    <a:lnTo>
                      <a:pt x="0" y="0"/>
                    </a:lnTo>
                    <a:lnTo>
                      <a:pt x="0" y="201623"/>
                    </a:lnTo>
                    <a:lnTo>
                      <a:pt x="104111" y="201623"/>
                    </a:lnTo>
                    <a:cubicBezTo>
                      <a:pt x="117838" y="201623"/>
                      <a:pt x="118302" y="207589"/>
                      <a:pt x="123607" y="214614"/>
                    </a:cubicBezTo>
                    <a:lnTo>
                      <a:pt x="136671" y="214614"/>
                    </a:lnTo>
                    <a:lnTo>
                      <a:pt x="136671" y="45534"/>
                    </a:lnTo>
                    <a:cubicBezTo>
                      <a:pt x="136671" y="22535"/>
                      <a:pt x="119761" y="0"/>
                      <a:pt x="91114" y="0"/>
                    </a:cubicBezTo>
                    <a:lnTo>
                      <a:pt x="71618" y="0"/>
                    </a:lnTo>
                  </a:path>
                </a:pathLst>
              </a:custGeom>
              <a:noFill/>
              <a:ln w="112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 name="Google Shape;102;p15"/>
              <p:cNvSpPr/>
              <p:nvPr/>
            </p:nvSpPr>
            <p:spPr>
              <a:xfrm>
                <a:off x="1266224" y="4827127"/>
                <a:ext cx="136671" cy="214614"/>
              </a:xfrm>
              <a:custGeom>
                <a:avLst/>
                <a:gdLst/>
                <a:ahLst/>
                <a:cxnLst/>
                <a:rect l="l" t="t" r="r" b="b"/>
                <a:pathLst>
                  <a:path w="136671" h="214614" extrusionOk="0">
                    <a:moveTo>
                      <a:pt x="12997" y="214614"/>
                    </a:moveTo>
                    <a:lnTo>
                      <a:pt x="0" y="214614"/>
                    </a:lnTo>
                    <a:lnTo>
                      <a:pt x="0" y="45534"/>
                    </a:lnTo>
                    <a:cubicBezTo>
                      <a:pt x="0" y="22535"/>
                      <a:pt x="16910" y="0"/>
                      <a:pt x="45557" y="0"/>
                    </a:cubicBezTo>
                    <a:lnTo>
                      <a:pt x="136671" y="0"/>
                    </a:lnTo>
                    <a:lnTo>
                      <a:pt x="136671" y="182071"/>
                    </a:lnTo>
                  </a:path>
                </a:pathLst>
              </a:custGeom>
              <a:noFill/>
              <a:ln w="1122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 name="Google Shape;103;p15"/>
              <p:cNvSpPr/>
              <p:nvPr/>
            </p:nvSpPr>
            <p:spPr>
              <a:xfrm>
                <a:off x="1162113" y="4814136"/>
                <a:ext cx="39058" cy="91002"/>
              </a:xfrm>
              <a:custGeom>
                <a:avLst/>
                <a:gdLst/>
                <a:ahLst/>
                <a:cxnLst/>
                <a:rect l="l" t="t" r="r" b="b"/>
                <a:pathLst>
                  <a:path w="39058" h="91002" extrusionOk="0">
                    <a:moveTo>
                      <a:pt x="0" y="91002"/>
                    </a:moveTo>
                    <a:lnTo>
                      <a:pt x="19231" y="77746"/>
                    </a:lnTo>
                    <a:lnTo>
                      <a:pt x="39058" y="91002"/>
                    </a:lnTo>
                    <a:lnTo>
                      <a:pt x="39058" y="0"/>
                    </a:lnTo>
                    <a:lnTo>
                      <a:pt x="0" y="0"/>
                    </a:lnTo>
                    <a:close/>
                  </a:path>
                </a:pathLst>
              </a:custGeom>
              <a:noFill/>
              <a:ln w="112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 name="Google Shape;104;p15"/>
              <p:cNvSpPr/>
              <p:nvPr/>
            </p:nvSpPr>
            <p:spPr>
              <a:xfrm>
                <a:off x="1389832" y="5041741"/>
                <a:ext cx="6631" cy="32477"/>
              </a:xfrm>
              <a:custGeom>
                <a:avLst/>
                <a:gdLst/>
                <a:ahLst/>
                <a:cxnLst/>
                <a:rect l="l" t="t" r="r" b="b"/>
                <a:pathLst>
                  <a:path w="6631" h="32477" extrusionOk="0">
                    <a:moveTo>
                      <a:pt x="0" y="0"/>
                    </a:moveTo>
                    <a:lnTo>
                      <a:pt x="0" y="32477"/>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 name="Google Shape;105;p15"/>
              <p:cNvSpPr/>
              <p:nvPr/>
            </p:nvSpPr>
            <p:spPr>
              <a:xfrm>
                <a:off x="1415893" y="5054732"/>
                <a:ext cx="6631" cy="26047"/>
              </a:xfrm>
              <a:custGeom>
                <a:avLst/>
                <a:gdLst/>
                <a:ahLst/>
                <a:cxnLst/>
                <a:rect l="l" t="t" r="r" b="b"/>
                <a:pathLst>
                  <a:path w="6631" h="26047" extrusionOk="0">
                    <a:moveTo>
                      <a:pt x="0" y="0"/>
                    </a:moveTo>
                    <a:lnTo>
                      <a:pt x="0" y="26048"/>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 name="Google Shape;106;p15"/>
              <p:cNvSpPr/>
              <p:nvPr/>
            </p:nvSpPr>
            <p:spPr>
              <a:xfrm>
                <a:off x="1363837" y="5035246"/>
                <a:ext cx="77984" cy="156023"/>
              </a:xfrm>
              <a:custGeom>
                <a:avLst/>
                <a:gdLst/>
                <a:ahLst/>
                <a:cxnLst/>
                <a:rect l="l" t="t" r="r" b="b"/>
                <a:pathLst>
                  <a:path w="77984" h="156023" extrusionOk="0">
                    <a:moveTo>
                      <a:pt x="0" y="0"/>
                    </a:moveTo>
                    <a:lnTo>
                      <a:pt x="12997" y="0"/>
                    </a:lnTo>
                    <a:cubicBezTo>
                      <a:pt x="17109" y="0"/>
                      <a:pt x="23541" y="2585"/>
                      <a:pt x="25995" y="6496"/>
                    </a:cubicBezTo>
                    <a:lnTo>
                      <a:pt x="38992" y="6496"/>
                    </a:lnTo>
                    <a:cubicBezTo>
                      <a:pt x="45093" y="6496"/>
                      <a:pt x="51989" y="12196"/>
                      <a:pt x="51989" y="19486"/>
                    </a:cubicBezTo>
                    <a:lnTo>
                      <a:pt x="64987" y="19486"/>
                    </a:lnTo>
                    <a:cubicBezTo>
                      <a:pt x="71088" y="19486"/>
                      <a:pt x="77984" y="25187"/>
                      <a:pt x="77984" y="32477"/>
                    </a:cubicBezTo>
                    <a:lnTo>
                      <a:pt x="77984" y="103993"/>
                    </a:lnTo>
                    <a:cubicBezTo>
                      <a:pt x="77984" y="117183"/>
                      <a:pt x="64987" y="127721"/>
                      <a:pt x="64987" y="136537"/>
                    </a:cubicBezTo>
                    <a:cubicBezTo>
                      <a:pt x="64987" y="145286"/>
                      <a:pt x="64987" y="156023"/>
                      <a:pt x="64987" y="156023"/>
                    </a:cubicBez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 name="Google Shape;107;p15"/>
              <p:cNvSpPr/>
              <p:nvPr/>
            </p:nvSpPr>
            <p:spPr>
              <a:xfrm>
                <a:off x="1285720" y="4976721"/>
                <a:ext cx="78050" cy="214614"/>
              </a:xfrm>
              <a:custGeom>
                <a:avLst/>
                <a:gdLst/>
                <a:ahLst/>
                <a:cxnLst/>
                <a:rect l="l" t="t" r="r" b="b"/>
                <a:pathLst>
                  <a:path w="78050" h="214614" extrusionOk="0">
                    <a:moveTo>
                      <a:pt x="45557" y="214614"/>
                    </a:moveTo>
                    <a:cubicBezTo>
                      <a:pt x="45557" y="214614"/>
                      <a:pt x="45557" y="194134"/>
                      <a:pt x="45557" y="188632"/>
                    </a:cubicBezTo>
                    <a:cubicBezTo>
                      <a:pt x="45557" y="183131"/>
                      <a:pt x="27122" y="167091"/>
                      <a:pt x="22546" y="159933"/>
                    </a:cubicBezTo>
                    <a:cubicBezTo>
                      <a:pt x="19695" y="155492"/>
                      <a:pt x="0" y="92526"/>
                      <a:pt x="0" y="92526"/>
                    </a:cubicBezTo>
                    <a:cubicBezTo>
                      <a:pt x="0" y="86230"/>
                      <a:pt x="15915" y="78210"/>
                      <a:pt x="26326" y="92526"/>
                    </a:cubicBezTo>
                    <a:lnTo>
                      <a:pt x="36804" y="108765"/>
                    </a:lnTo>
                    <a:cubicBezTo>
                      <a:pt x="40186" y="114001"/>
                      <a:pt x="47546" y="114863"/>
                      <a:pt x="52056" y="110555"/>
                    </a:cubicBezTo>
                    <a:lnTo>
                      <a:pt x="52056" y="110555"/>
                    </a:lnTo>
                    <a:lnTo>
                      <a:pt x="52056" y="12991"/>
                    </a:lnTo>
                    <a:cubicBezTo>
                      <a:pt x="52056" y="5833"/>
                      <a:pt x="57891" y="0"/>
                      <a:pt x="65053" y="0"/>
                    </a:cubicBezTo>
                    <a:lnTo>
                      <a:pt x="65053" y="0"/>
                    </a:lnTo>
                    <a:cubicBezTo>
                      <a:pt x="72215" y="0"/>
                      <a:pt x="78050" y="5833"/>
                      <a:pt x="78050" y="12991"/>
                    </a:cubicBezTo>
                    <a:lnTo>
                      <a:pt x="78050" y="97564"/>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8" name="Google Shape;108;p15"/>
              <p:cNvSpPr/>
              <p:nvPr/>
            </p:nvSpPr>
            <p:spPr>
              <a:xfrm>
                <a:off x="1389832" y="5041741"/>
                <a:ext cx="6631" cy="32477"/>
              </a:xfrm>
              <a:custGeom>
                <a:avLst/>
                <a:gdLst/>
                <a:ahLst/>
                <a:cxnLst/>
                <a:rect l="l" t="t" r="r" b="b"/>
                <a:pathLst>
                  <a:path w="6631" h="32477" extrusionOk="0">
                    <a:moveTo>
                      <a:pt x="0" y="0"/>
                    </a:moveTo>
                    <a:lnTo>
                      <a:pt x="0" y="32477"/>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 name="Google Shape;109;p15"/>
              <p:cNvSpPr/>
              <p:nvPr/>
            </p:nvSpPr>
            <p:spPr>
              <a:xfrm>
                <a:off x="1415893" y="5054732"/>
                <a:ext cx="6631" cy="26047"/>
              </a:xfrm>
              <a:custGeom>
                <a:avLst/>
                <a:gdLst/>
                <a:ahLst/>
                <a:cxnLst/>
                <a:rect l="l" t="t" r="r" b="b"/>
                <a:pathLst>
                  <a:path w="6631" h="26047" extrusionOk="0">
                    <a:moveTo>
                      <a:pt x="0" y="0"/>
                    </a:moveTo>
                    <a:lnTo>
                      <a:pt x="0" y="26048"/>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0" name="Google Shape;110;p15"/>
              <p:cNvSpPr/>
              <p:nvPr/>
            </p:nvSpPr>
            <p:spPr>
              <a:xfrm>
                <a:off x="1318280" y="5184840"/>
                <a:ext cx="123607" cy="32543"/>
              </a:xfrm>
              <a:custGeom>
                <a:avLst/>
                <a:gdLst/>
                <a:ahLst/>
                <a:cxnLst/>
                <a:rect l="l" t="t" r="r" b="b"/>
                <a:pathLst>
                  <a:path w="123607" h="32543" extrusionOk="0">
                    <a:moveTo>
                      <a:pt x="0" y="0"/>
                    </a:moveTo>
                    <a:lnTo>
                      <a:pt x="123607" y="0"/>
                    </a:lnTo>
                    <a:lnTo>
                      <a:pt x="123607" y="32543"/>
                    </a:lnTo>
                    <a:lnTo>
                      <a:pt x="0" y="32543"/>
                    </a:lnTo>
                    <a:close/>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6"/>
          <p:cNvSpPr/>
          <p:nvPr/>
        </p:nvSpPr>
        <p:spPr>
          <a:xfrm>
            <a:off x="3921356" y="1562633"/>
            <a:ext cx="1572995"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s-CO" sz="2000" b="1">
                <a:solidFill>
                  <a:schemeClr val="dk1"/>
                </a:solidFill>
                <a:latin typeface="Arial"/>
                <a:ea typeface="Arial"/>
                <a:cs typeface="Arial"/>
                <a:sym typeface="Arial"/>
              </a:rPr>
              <a:t>TEMÁTICA </a:t>
            </a:r>
            <a:endParaRPr sz="2000" b="1">
              <a:solidFill>
                <a:schemeClr val="dk1"/>
              </a:solidFill>
              <a:latin typeface="Arial"/>
              <a:ea typeface="Arial"/>
              <a:cs typeface="Arial"/>
              <a:sym typeface="Arial"/>
            </a:endParaRPr>
          </a:p>
        </p:txBody>
      </p:sp>
      <p:sp>
        <p:nvSpPr>
          <p:cNvPr id="116" name="Google Shape;116;p16"/>
          <p:cNvSpPr/>
          <p:nvPr/>
        </p:nvSpPr>
        <p:spPr>
          <a:xfrm>
            <a:off x="782596" y="2213343"/>
            <a:ext cx="7624557" cy="3693319"/>
          </a:xfrm>
          <a:prstGeom prst="rect">
            <a:avLst/>
          </a:prstGeom>
          <a:noFill/>
          <a:ln>
            <a:noFill/>
          </a:ln>
        </p:spPr>
        <p:txBody>
          <a:bodyPr spcFirstLastPara="1" wrap="square" lIns="91425" tIns="45700" rIns="91425" bIns="45700" anchor="t" anchorCtr="0">
            <a:noAutofit/>
          </a:bodyPr>
          <a:lstStyle/>
          <a:p>
            <a:pPr marL="342900" marR="0" lvl="0" indent="-342900" algn="just" rtl="0">
              <a:spcBef>
                <a:spcPts val="0"/>
              </a:spcBef>
              <a:spcAft>
                <a:spcPts val="0"/>
              </a:spcAft>
              <a:buClr>
                <a:schemeClr val="dk1"/>
              </a:buClr>
              <a:buSzPts val="1800"/>
              <a:buFont typeface="Arial"/>
              <a:buAutoNum type="arabicPeriod"/>
            </a:pPr>
            <a:r>
              <a:rPr lang="es-CO" sz="1800" dirty="0">
                <a:solidFill>
                  <a:schemeClr val="dk1"/>
                </a:solidFill>
                <a:latin typeface="Arial"/>
                <a:ea typeface="Arial"/>
                <a:cs typeface="Arial"/>
                <a:sym typeface="Arial"/>
              </a:rPr>
              <a:t>Fundamentos Constitucionales del RÉGIMEN DE RESPONSABILIDAD ADMINISTRATIVA POR PÉRDIDA O DAÑO DE BIENES DE PROPIEDAD.</a:t>
            </a:r>
            <a:endParaRPr dirty="0"/>
          </a:p>
          <a:p>
            <a:pPr marL="342900" marR="0" lvl="0" indent="-342900" algn="just" rtl="0">
              <a:spcBef>
                <a:spcPts val="0"/>
              </a:spcBef>
              <a:spcAft>
                <a:spcPts val="0"/>
              </a:spcAft>
              <a:buClr>
                <a:schemeClr val="dk1"/>
              </a:buClr>
              <a:buSzPts val="1800"/>
              <a:buFont typeface="Arial"/>
              <a:buAutoNum type="arabicPeriod"/>
            </a:pPr>
            <a:r>
              <a:rPr lang="es-CO" sz="1800" dirty="0">
                <a:solidFill>
                  <a:schemeClr val="dk1"/>
                </a:solidFill>
                <a:latin typeface="Arial"/>
                <a:ea typeface="Arial"/>
                <a:cs typeface="Arial"/>
                <a:sym typeface="Arial"/>
              </a:rPr>
              <a:t> Principios del RÉGIMEN DE RESPONSABILIDAD ADMINISTRATIVA POR PÉRDIDA O DAÑO DE BIENES DE PROPIEDAD</a:t>
            </a:r>
            <a:endParaRPr dirty="0"/>
          </a:p>
          <a:p>
            <a:pPr marL="342900" marR="0" lvl="0" indent="-342900" algn="just" rtl="0">
              <a:spcBef>
                <a:spcPts val="0"/>
              </a:spcBef>
              <a:spcAft>
                <a:spcPts val="0"/>
              </a:spcAft>
              <a:buClr>
                <a:schemeClr val="dk1"/>
              </a:buClr>
              <a:buSzPts val="1800"/>
              <a:buFont typeface="Arial"/>
              <a:buAutoNum type="arabicPeriod"/>
            </a:pPr>
            <a:r>
              <a:rPr lang="es-CO" sz="1800" dirty="0">
                <a:solidFill>
                  <a:schemeClr val="dk1"/>
                </a:solidFill>
                <a:latin typeface="Arial"/>
                <a:ea typeface="Arial"/>
                <a:cs typeface="Arial"/>
                <a:sym typeface="Arial"/>
              </a:rPr>
              <a:t>Aspectos SUSTANTIVOS del RÉGIMEN DE RESPONSABILIDAD ADMINISTRATIVA POR PÉRDIDA O DAÑO DE BIENES DE PROPIEDAD</a:t>
            </a:r>
            <a:endParaRPr dirty="0"/>
          </a:p>
          <a:p>
            <a:pPr marL="342900" marR="0" lvl="0" indent="-342900" algn="just" rtl="0">
              <a:spcBef>
                <a:spcPts val="0"/>
              </a:spcBef>
              <a:spcAft>
                <a:spcPts val="0"/>
              </a:spcAft>
              <a:buClr>
                <a:schemeClr val="dk1"/>
              </a:buClr>
              <a:buSzPts val="1800"/>
              <a:buFont typeface="Arial"/>
              <a:buAutoNum type="arabicPeriod"/>
            </a:pPr>
            <a:r>
              <a:rPr lang="es-CO" sz="1800" dirty="0">
                <a:solidFill>
                  <a:schemeClr val="dk1"/>
                </a:solidFill>
                <a:latin typeface="Arial"/>
                <a:ea typeface="Arial"/>
                <a:cs typeface="Arial"/>
                <a:sym typeface="Arial"/>
              </a:rPr>
              <a:t>Aspectos PROCESALES del RÉGIMEN DE RESPONSABILIDAD ADMINISTRATIVA POR PÉRDIDA O DAÑO DE BIENES DE PROPIEDAD</a:t>
            </a:r>
            <a:endParaRPr dirty="0"/>
          </a:p>
          <a:p>
            <a:pPr marL="342900" marR="0" lvl="0" indent="-228600" algn="just" rtl="0">
              <a:spcBef>
                <a:spcPts val="0"/>
              </a:spcBef>
              <a:spcAft>
                <a:spcPts val="0"/>
              </a:spcAft>
              <a:buClr>
                <a:schemeClr val="dk1"/>
              </a:buClr>
              <a:buSzPts val="1800"/>
              <a:buFont typeface="Calibri"/>
              <a:buNone/>
            </a:pPr>
            <a:endParaRPr sz="1800" dirty="0">
              <a:solidFill>
                <a:schemeClr val="dk1"/>
              </a:solidFill>
              <a:latin typeface="Arial"/>
              <a:ea typeface="Arial"/>
              <a:cs typeface="Arial"/>
              <a:sym typeface="Arial"/>
            </a:endParaRPr>
          </a:p>
          <a:p>
            <a:pPr marL="342900" marR="0" lvl="0" indent="-228600" algn="just"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grpSp>
        <p:nvGrpSpPr>
          <p:cNvPr id="117" name="Google Shape;117;p16"/>
          <p:cNvGrpSpPr/>
          <p:nvPr/>
        </p:nvGrpSpPr>
        <p:grpSpPr>
          <a:xfrm>
            <a:off x="7824359" y="1234134"/>
            <a:ext cx="707232" cy="706878"/>
            <a:chOff x="730356" y="3914207"/>
            <a:chExt cx="771788" cy="771402"/>
          </a:xfrm>
        </p:grpSpPr>
        <p:sp>
          <p:nvSpPr>
            <p:cNvPr id="118" name="Google Shape;118;p16"/>
            <p:cNvSpPr/>
            <p:nvPr/>
          </p:nvSpPr>
          <p:spPr>
            <a:xfrm>
              <a:off x="730356" y="3914207"/>
              <a:ext cx="771788" cy="771402"/>
            </a:xfrm>
            <a:custGeom>
              <a:avLst/>
              <a:gdLst/>
              <a:ahLst/>
              <a:cxnLst/>
              <a:rect l="l" t="t" r="r" b="b"/>
              <a:pathLst>
                <a:path w="843766" h="843344" extrusionOk="0">
                  <a:moveTo>
                    <a:pt x="843766" y="421673"/>
                  </a:moveTo>
                  <a:cubicBezTo>
                    <a:pt x="843766" y="654556"/>
                    <a:pt x="654883" y="843345"/>
                    <a:pt x="421883" y="843345"/>
                  </a:cubicBezTo>
                  <a:cubicBezTo>
                    <a:pt x="188884" y="843345"/>
                    <a:pt x="0" y="654556"/>
                    <a:pt x="0" y="421673"/>
                  </a:cubicBezTo>
                  <a:cubicBezTo>
                    <a:pt x="0" y="188789"/>
                    <a:pt x="188884" y="0"/>
                    <a:pt x="421883" y="0"/>
                  </a:cubicBezTo>
                  <a:cubicBezTo>
                    <a:pt x="654883" y="0"/>
                    <a:pt x="843766" y="188789"/>
                    <a:pt x="843766" y="421673"/>
                  </a:cubicBezTo>
                  <a:close/>
                </a:path>
              </a:pathLst>
            </a:custGeom>
            <a:solidFill>
              <a:srgbClr val="1867B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9" name="Google Shape;119;p16"/>
            <p:cNvSpPr/>
            <p:nvPr/>
          </p:nvSpPr>
          <p:spPr>
            <a:xfrm>
              <a:off x="772391" y="3956221"/>
              <a:ext cx="687718" cy="687375"/>
            </a:xfrm>
            <a:custGeom>
              <a:avLst/>
              <a:gdLst/>
              <a:ahLst/>
              <a:cxnLst/>
              <a:rect l="l" t="t" r="r" b="b"/>
              <a:pathLst>
                <a:path w="751856" h="751480" extrusionOk="0">
                  <a:moveTo>
                    <a:pt x="751857" y="375741"/>
                  </a:moveTo>
                  <a:cubicBezTo>
                    <a:pt x="751857" y="583256"/>
                    <a:pt x="583548" y="751481"/>
                    <a:pt x="375928" y="751481"/>
                  </a:cubicBezTo>
                  <a:cubicBezTo>
                    <a:pt x="168309" y="751481"/>
                    <a:pt x="0" y="583256"/>
                    <a:pt x="0" y="375741"/>
                  </a:cubicBezTo>
                  <a:cubicBezTo>
                    <a:pt x="0" y="168225"/>
                    <a:pt x="168309" y="0"/>
                    <a:pt x="375928" y="0"/>
                  </a:cubicBezTo>
                  <a:cubicBezTo>
                    <a:pt x="583548" y="0"/>
                    <a:pt x="751857" y="168225"/>
                    <a:pt x="751857" y="375741"/>
                  </a:cubicBezTo>
                  <a:close/>
                </a:path>
              </a:pathLst>
            </a:custGeom>
            <a:solidFill>
              <a:srgbClr val="004F9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20" name="Google Shape;120;p16"/>
            <p:cNvGrpSpPr/>
            <p:nvPr/>
          </p:nvGrpSpPr>
          <p:grpSpPr>
            <a:xfrm>
              <a:off x="952236" y="4115545"/>
              <a:ext cx="309468" cy="368848"/>
              <a:chOff x="1103558" y="4814136"/>
              <a:chExt cx="338329" cy="403247"/>
            </a:xfrm>
          </p:grpSpPr>
          <p:sp>
            <p:nvSpPr>
              <p:cNvPr id="121" name="Google Shape;121;p16"/>
              <p:cNvSpPr/>
              <p:nvPr/>
            </p:nvSpPr>
            <p:spPr>
              <a:xfrm>
                <a:off x="1428890" y="4840118"/>
                <a:ext cx="6631" cy="188632"/>
              </a:xfrm>
              <a:custGeom>
                <a:avLst/>
                <a:gdLst/>
                <a:ahLst/>
                <a:cxnLst/>
                <a:rect l="l" t="t" r="r" b="b"/>
                <a:pathLst>
                  <a:path w="6631" h="188632" extrusionOk="0">
                    <a:moveTo>
                      <a:pt x="0" y="188632"/>
                    </a:moveTo>
                    <a:lnTo>
                      <a:pt x="0" y="0"/>
                    </a:lnTo>
                  </a:path>
                </a:pathLst>
              </a:custGeom>
              <a:noFill/>
              <a:ln w="11225" cap="rnd"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16"/>
              <p:cNvSpPr/>
              <p:nvPr/>
            </p:nvSpPr>
            <p:spPr>
              <a:xfrm>
                <a:off x="1103558" y="4840118"/>
                <a:ext cx="156167" cy="227605"/>
              </a:xfrm>
              <a:custGeom>
                <a:avLst/>
                <a:gdLst/>
                <a:ahLst/>
                <a:cxnLst/>
                <a:rect l="l" t="t" r="r" b="b"/>
                <a:pathLst>
                  <a:path w="156167" h="227605" extrusionOk="0">
                    <a:moveTo>
                      <a:pt x="0" y="0"/>
                    </a:moveTo>
                    <a:lnTo>
                      <a:pt x="0" y="214614"/>
                    </a:lnTo>
                    <a:lnTo>
                      <a:pt x="110610" y="214614"/>
                    </a:lnTo>
                    <a:cubicBezTo>
                      <a:pt x="117042" y="214614"/>
                      <a:pt x="122812" y="216868"/>
                      <a:pt x="127321" y="221375"/>
                    </a:cubicBezTo>
                    <a:lnTo>
                      <a:pt x="127321" y="221375"/>
                    </a:lnTo>
                    <a:cubicBezTo>
                      <a:pt x="131830" y="225882"/>
                      <a:pt x="136737" y="227605"/>
                      <a:pt x="143170" y="227605"/>
                    </a:cubicBezTo>
                    <a:lnTo>
                      <a:pt x="156167" y="227605"/>
                    </a:lnTo>
                  </a:path>
                </a:pathLst>
              </a:custGeom>
              <a:noFill/>
              <a:ln w="1122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3" name="Google Shape;123;p16"/>
              <p:cNvSpPr/>
              <p:nvPr/>
            </p:nvSpPr>
            <p:spPr>
              <a:xfrm>
                <a:off x="1129553" y="4827127"/>
                <a:ext cx="136671" cy="214614"/>
              </a:xfrm>
              <a:custGeom>
                <a:avLst/>
                <a:gdLst/>
                <a:ahLst/>
                <a:cxnLst/>
                <a:rect l="l" t="t" r="r" b="b"/>
                <a:pathLst>
                  <a:path w="136671" h="214614" extrusionOk="0">
                    <a:moveTo>
                      <a:pt x="32560" y="0"/>
                    </a:moveTo>
                    <a:lnTo>
                      <a:pt x="0" y="0"/>
                    </a:lnTo>
                    <a:lnTo>
                      <a:pt x="0" y="201623"/>
                    </a:lnTo>
                    <a:lnTo>
                      <a:pt x="104111" y="201623"/>
                    </a:lnTo>
                    <a:cubicBezTo>
                      <a:pt x="117838" y="201623"/>
                      <a:pt x="118302" y="207589"/>
                      <a:pt x="123607" y="214614"/>
                    </a:cubicBezTo>
                    <a:lnTo>
                      <a:pt x="136671" y="214614"/>
                    </a:lnTo>
                    <a:lnTo>
                      <a:pt x="136671" y="45534"/>
                    </a:lnTo>
                    <a:cubicBezTo>
                      <a:pt x="136671" y="22535"/>
                      <a:pt x="119761" y="0"/>
                      <a:pt x="91114" y="0"/>
                    </a:cubicBezTo>
                    <a:lnTo>
                      <a:pt x="71618" y="0"/>
                    </a:lnTo>
                  </a:path>
                </a:pathLst>
              </a:custGeom>
              <a:noFill/>
              <a:ln w="112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 name="Google Shape;124;p16"/>
              <p:cNvSpPr/>
              <p:nvPr/>
            </p:nvSpPr>
            <p:spPr>
              <a:xfrm>
                <a:off x="1266224" y="4827127"/>
                <a:ext cx="136671" cy="214614"/>
              </a:xfrm>
              <a:custGeom>
                <a:avLst/>
                <a:gdLst/>
                <a:ahLst/>
                <a:cxnLst/>
                <a:rect l="l" t="t" r="r" b="b"/>
                <a:pathLst>
                  <a:path w="136671" h="214614" extrusionOk="0">
                    <a:moveTo>
                      <a:pt x="12997" y="214614"/>
                    </a:moveTo>
                    <a:lnTo>
                      <a:pt x="0" y="214614"/>
                    </a:lnTo>
                    <a:lnTo>
                      <a:pt x="0" y="45534"/>
                    </a:lnTo>
                    <a:cubicBezTo>
                      <a:pt x="0" y="22535"/>
                      <a:pt x="16910" y="0"/>
                      <a:pt x="45557" y="0"/>
                    </a:cubicBezTo>
                    <a:lnTo>
                      <a:pt x="136671" y="0"/>
                    </a:lnTo>
                    <a:lnTo>
                      <a:pt x="136671" y="182071"/>
                    </a:lnTo>
                  </a:path>
                </a:pathLst>
              </a:custGeom>
              <a:noFill/>
              <a:ln w="1122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5" name="Google Shape;125;p16"/>
              <p:cNvSpPr/>
              <p:nvPr/>
            </p:nvSpPr>
            <p:spPr>
              <a:xfrm>
                <a:off x="1162113" y="4814136"/>
                <a:ext cx="39058" cy="91002"/>
              </a:xfrm>
              <a:custGeom>
                <a:avLst/>
                <a:gdLst/>
                <a:ahLst/>
                <a:cxnLst/>
                <a:rect l="l" t="t" r="r" b="b"/>
                <a:pathLst>
                  <a:path w="39058" h="91002" extrusionOk="0">
                    <a:moveTo>
                      <a:pt x="0" y="91002"/>
                    </a:moveTo>
                    <a:lnTo>
                      <a:pt x="19231" y="77746"/>
                    </a:lnTo>
                    <a:lnTo>
                      <a:pt x="39058" y="91002"/>
                    </a:lnTo>
                    <a:lnTo>
                      <a:pt x="39058" y="0"/>
                    </a:lnTo>
                    <a:lnTo>
                      <a:pt x="0" y="0"/>
                    </a:lnTo>
                    <a:close/>
                  </a:path>
                </a:pathLst>
              </a:custGeom>
              <a:noFill/>
              <a:ln w="112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6" name="Google Shape;126;p16"/>
              <p:cNvSpPr/>
              <p:nvPr/>
            </p:nvSpPr>
            <p:spPr>
              <a:xfrm>
                <a:off x="1389832" y="5041741"/>
                <a:ext cx="6631" cy="32477"/>
              </a:xfrm>
              <a:custGeom>
                <a:avLst/>
                <a:gdLst/>
                <a:ahLst/>
                <a:cxnLst/>
                <a:rect l="l" t="t" r="r" b="b"/>
                <a:pathLst>
                  <a:path w="6631" h="32477" extrusionOk="0">
                    <a:moveTo>
                      <a:pt x="0" y="0"/>
                    </a:moveTo>
                    <a:lnTo>
                      <a:pt x="0" y="32477"/>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 name="Google Shape;127;p16"/>
              <p:cNvSpPr/>
              <p:nvPr/>
            </p:nvSpPr>
            <p:spPr>
              <a:xfrm>
                <a:off x="1415893" y="5054732"/>
                <a:ext cx="6631" cy="26047"/>
              </a:xfrm>
              <a:custGeom>
                <a:avLst/>
                <a:gdLst/>
                <a:ahLst/>
                <a:cxnLst/>
                <a:rect l="l" t="t" r="r" b="b"/>
                <a:pathLst>
                  <a:path w="6631" h="26047" extrusionOk="0">
                    <a:moveTo>
                      <a:pt x="0" y="0"/>
                    </a:moveTo>
                    <a:lnTo>
                      <a:pt x="0" y="26048"/>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16"/>
              <p:cNvSpPr/>
              <p:nvPr/>
            </p:nvSpPr>
            <p:spPr>
              <a:xfrm>
                <a:off x="1363837" y="5035246"/>
                <a:ext cx="77984" cy="156023"/>
              </a:xfrm>
              <a:custGeom>
                <a:avLst/>
                <a:gdLst/>
                <a:ahLst/>
                <a:cxnLst/>
                <a:rect l="l" t="t" r="r" b="b"/>
                <a:pathLst>
                  <a:path w="77984" h="156023" extrusionOk="0">
                    <a:moveTo>
                      <a:pt x="0" y="0"/>
                    </a:moveTo>
                    <a:lnTo>
                      <a:pt x="12997" y="0"/>
                    </a:lnTo>
                    <a:cubicBezTo>
                      <a:pt x="17109" y="0"/>
                      <a:pt x="23541" y="2585"/>
                      <a:pt x="25995" y="6496"/>
                    </a:cubicBezTo>
                    <a:lnTo>
                      <a:pt x="38992" y="6496"/>
                    </a:lnTo>
                    <a:cubicBezTo>
                      <a:pt x="45093" y="6496"/>
                      <a:pt x="51989" y="12196"/>
                      <a:pt x="51989" y="19486"/>
                    </a:cubicBezTo>
                    <a:lnTo>
                      <a:pt x="64987" y="19486"/>
                    </a:lnTo>
                    <a:cubicBezTo>
                      <a:pt x="71088" y="19486"/>
                      <a:pt x="77984" y="25187"/>
                      <a:pt x="77984" y="32477"/>
                    </a:cubicBezTo>
                    <a:lnTo>
                      <a:pt x="77984" y="103993"/>
                    </a:lnTo>
                    <a:cubicBezTo>
                      <a:pt x="77984" y="117183"/>
                      <a:pt x="64987" y="127721"/>
                      <a:pt x="64987" y="136537"/>
                    </a:cubicBezTo>
                    <a:cubicBezTo>
                      <a:pt x="64987" y="145286"/>
                      <a:pt x="64987" y="156023"/>
                      <a:pt x="64987" y="156023"/>
                    </a:cubicBez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16"/>
              <p:cNvSpPr/>
              <p:nvPr/>
            </p:nvSpPr>
            <p:spPr>
              <a:xfrm>
                <a:off x="1285720" y="4976721"/>
                <a:ext cx="78050" cy="214614"/>
              </a:xfrm>
              <a:custGeom>
                <a:avLst/>
                <a:gdLst/>
                <a:ahLst/>
                <a:cxnLst/>
                <a:rect l="l" t="t" r="r" b="b"/>
                <a:pathLst>
                  <a:path w="78050" h="214614" extrusionOk="0">
                    <a:moveTo>
                      <a:pt x="45557" y="214614"/>
                    </a:moveTo>
                    <a:cubicBezTo>
                      <a:pt x="45557" y="214614"/>
                      <a:pt x="45557" y="194134"/>
                      <a:pt x="45557" y="188632"/>
                    </a:cubicBezTo>
                    <a:cubicBezTo>
                      <a:pt x="45557" y="183131"/>
                      <a:pt x="27122" y="167091"/>
                      <a:pt x="22546" y="159933"/>
                    </a:cubicBezTo>
                    <a:cubicBezTo>
                      <a:pt x="19695" y="155492"/>
                      <a:pt x="0" y="92526"/>
                      <a:pt x="0" y="92526"/>
                    </a:cubicBezTo>
                    <a:cubicBezTo>
                      <a:pt x="0" y="86230"/>
                      <a:pt x="15915" y="78210"/>
                      <a:pt x="26326" y="92526"/>
                    </a:cubicBezTo>
                    <a:lnTo>
                      <a:pt x="36804" y="108765"/>
                    </a:lnTo>
                    <a:cubicBezTo>
                      <a:pt x="40186" y="114001"/>
                      <a:pt x="47546" y="114863"/>
                      <a:pt x="52056" y="110555"/>
                    </a:cubicBezTo>
                    <a:lnTo>
                      <a:pt x="52056" y="110555"/>
                    </a:lnTo>
                    <a:lnTo>
                      <a:pt x="52056" y="12991"/>
                    </a:lnTo>
                    <a:cubicBezTo>
                      <a:pt x="52056" y="5833"/>
                      <a:pt x="57891" y="0"/>
                      <a:pt x="65053" y="0"/>
                    </a:cubicBezTo>
                    <a:lnTo>
                      <a:pt x="65053" y="0"/>
                    </a:lnTo>
                    <a:cubicBezTo>
                      <a:pt x="72215" y="0"/>
                      <a:pt x="78050" y="5833"/>
                      <a:pt x="78050" y="12991"/>
                    </a:cubicBezTo>
                    <a:lnTo>
                      <a:pt x="78050" y="97564"/>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0" name="Google Shape;130;p16"/>
              <p:cNvSpPr/>
              <p:nvPr/>
            </p:nvSpPr>
            <p:spPr>
              <a:xfrm>
                <a:off x="1389832" y="5041741"/>
                <a:ext cx="6631" cy="32477"/>
              </a:xfrm>
              <a:custGeom>
                <a:avLst/>
                <a:gdLst/>
                <a:ahLst/>
                <a:cxnLst/>
                <a:rect l="l" t="t" r="r" b="b"/>
                <a:pathLst>
                  <a:path w="6631" h="32477" extrusionOk="0">
                    <a:moveTo>
                      <a:pt x="0" y="0"/>
                    </a:moveTo>
                    <a:lnTo>
                      <a:pt x="0" y="32477"/>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1" name="Google Shape;131;p16"/>
              <p:cNvSpPr/>
              <p:nvPr/>
            </p:nvSpPr>
            <p:spPr>
              <a:xfrm>
                <a:off x="1415893" y="5054732"/>
                <a:ext cx="6631" cy="26047"/>
              </a:xfrm>
              <a:custGeom>
                <a:avLst/>
                <a:gdLst/>
                <a:ahLst/>
                <a:cxnLst/>
                <a:rect l="l" t="t" r="r" b="b"/>
                <a:pathLst>
                  <a:path w="6631" h="26047" extrusionOk="0">
                    <a:moveTo>
                      <a:pt x="0" y="0"/>
                    </a:moveTo>
                    <a:lnTo>
                      <a:pt x="0" y="26048"/>
                    </a:lnTo>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2" name="Google Shape;132;p16"/>
              <p:cNvSpPr/>
              <p:nvPr/>
            </p:nvSpPr>
            <p:spPr>
              <a:xfrm>
                <a:off x="1318280" y="5184840"/>
                <a:ext cx="123607" cy="32543"/>
              </a:xfrm>
              <a:custGeom>
                <a:avLst/>
                <a:gdLst/>
                <a:ahLst/>
                <a:cxnLst/>
                <a:rect l="l" t="t" r="r" b="b"/>
                <a:pathLst>
                  <a:path w="123607" h="32543" extrusionOk="0">
                    <a:moveTo>
                      <a:pt x="0" y="0"/>
                    </a:moveTo>
                    <a:lnTo>
                      <a:pt x="123607" y="0"/>
                    </a:lnTo>
                    <a:lnTo>
                      <a:pt x="123607" y="32543"/>
                    </a:lnTo>
                    <a:lnTo>
                      <a:pt x="0" y="32543"/>
                    </a:lnTo>
                    <a:close/>
                  </a:path>
                </a:pathLst>
              </a:custGeom>
              <a:noFill/>
              <a:ln w="11225"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17"/>
          <p:cNvSpPr/>
          <p:nvPr/>
        </p:nvSpPr>
        <p:spPr>
          <a:xfrm>
            <a:off x="3441962" y="840244"/>
            <a:ext cx="2497928"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s-CO" sz="2000" b="1">
                <a:solidFill>
                  <a:schemeClr val="dk1"/>
                </a:solidFill>
                <a:latin typeface="Arial"/>
                <a:ea typeface="Arial"/>
                <a:cs typeface="Arial"/>
                <a:sym typeface="Arial"/>
              </a:rPr>
              <a:t>LÍNEA DE TIEMPO </a:t>
            </a:r>
            <a:endParaRPr sz="2000" b="1">
              <a:solidFill>
                <a:schemeClr val="dk1"/>
              </a:solidFill>
              <a:latin typeface="Arial"/>
              <a:ea typeface="Arial"/>
              <a:cs typeface="Arial"/>
              <a:sym typeface="Arial"/>
            </a:endParaRPr>
          </a:p>
        </p:txBody>
      </p:sp>
      <p:grpSp>
        <p:nvGrpSpPr>
          <p:cNvPr id="138" name="Google Shape;138;p17"/>
          <p:cNvGrpSpPr/>
          <p:nvPr/>
        </p:nvGrpSpPr>
        <p:grpSpPr>
          <a:xfrm>
            <a:off x="173620" y="1469986"/>
            <a:ext cx="8758987" cy="4259482"/>
            <a:chOff x="7205" y="651985"/>
            <a:chExt cx="8183956" cy="3445876"/>
          </a:xfrm>
        </p:grpSpPr>
        <p:sp>
          <p:nvSpPr>
            <p:cNvPr id="139" name="Google Shape;139;p17"/>
            <p:cNvSpPr/>
            <p:nvPr/>
          </p:nvSpPr>
          <p:spPr>
            <a:xfrm>
              <a:off x="7205" y="651985"/>
              <a:ext cx="2153672" cy="1292203"/>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40" name="Google Shape;140;p17"/>
            <p:cNvSpPr txBox="1"/>
            <p:nvPr/>
          </p:nvSpPr>
          <p:spPr>
            <a:xfrm>
              <a:off x="45052" y="689832"/>
              <a:ext cx="2077978" cy="1216509"/>
            </a:xfrm>
            <a:prstGeom prst="rect">
              <a:avLst/>
            </a:prstGeom>
            <a:no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s-CO" sz="1200" b="1" dirty="0">
                  <a:solidFill>
                    <a:schemeClr val="lt1"/>
                  </a:solidFill>
                  <a:latin typeface="+mj-lt"/>
                  <a:ea typeface="Calibri"/>
                  <a:cs typeface="Calibri"/>
                  <a:sym typeface="Calibri"/>
                </a:rPr>
                <a:t>Decreto 1255 del 10 de junio1961</a:t>
              </a:r>
              <a:endParaRPr dirty="0">
                <a:latin typeface="+mj-lt"/>
              </a:endParaRPr>
            </a:p>
            <a:p>
              <a:pPr marL="0" marR="0" lvl="0" indent="0" algn="ctr" rtl="0">
                <a:lnSpc>
                  <a:spcPct val="90000"/>
                </a:lnSpc>
                <a:spcBef>
                  <a:spcPts val="420"/>
                </a:spcBef>
                <a:spcAft>
                  <a:spcPts val="0"/>
                </a:spcAft>
                <a:buNone/>
              </a:pPr>
              <a:r>
                <a:rPr lang="es-CO" sz="1200" b="0" i="0" dirty="0">
                  <a:solidFill>
                    <a:schemeClr val="lt1"/>
                  </a:solidFill>
                  <a:latin typeface="+mj-lt"/>
                  <a:ea typeface="Calibri"/>
                  <a:cs typeface="Calibri"/>
                  <a:sym typeface="Calibri"/>
                </a:rPr>
                <a:t>Reglamento de Procesos Administrativos por perdida o daños en el material de guerra,</a:t>
              </a:r>
              <a:endParaRPr sz="1200" dirty="0">
                <a:solidFill>
                  <a:schemeClr val="lt1"/>
                </a:solidFill>
                <a:latin typeface="+mj-lt"/>
                <a:ea typeface="Calibri"/>
                <a:cs typeface="Calibri"/>
                <a:sym typeface="Calibri"/>
              </a:endParaRPr>
            </a:p>
          </p:txBody>
        </p:sp>
        <p:sp>
          <p:nvSpPr>
            <p:cNvPr id="141" name="Google Shape;141;p17"/>
            <p:cNvSpPr/>
            <p:nvPr/>
          </p:nvSpPr>
          <p:spPr>
            <a:xfrm>
              <a:off x="2350401" y="1031031"/>
              <a:ext cx="456578" cy="534110"/>
            </a:xfrm>
            <a:prstGeom prst="rightArrow">
              <a:avLst>
                <a:gd name="adj1" fmla="val 60000"/>
                <a:gd name="adj2" fmla="val 50000"/>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42" name="Google Shape;142;p17"/>
            <p:cNvSpPr txBox="1"/>
            <p:nvPr/>
          </p:nvSpPr>
          <p:spPr>
            <a:xfrm>
              <a:off x="2350401" y="1137853"/>
              <a:ext cx="319605" cy="32046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2200">
                <a:solidFill>
                  <a:schemeClr val="lt1"/>
                </a:solidFill>
                <a:latin typeface="+mj-lt"/>
                <a:ea typeface="Calibri"/>
                <a:cs typeface="Calibri"/>
                <a:sym typeface="Calibri"/>
              </a:endParaRPr>
            </a:p>
          </p:txBody>
        </p:sp>
        <p:sp>
          <p:nvSpPr>
            <p:cNvPr id="143" name="Google Shape;143;p17"/>
            <p:cNvSpPr/>
            <p:nvPr/>
          </p:nvSpPr>
          <p:spPr>
            <a:xfrm>
              <a:off x="3022347" y="651985"/>
              <a:ext cx="2153672" cy="1292203"/>
            </a:xfrm>
            <a:prstGeom prst="roundRect">
              <a:avLst>
                <a:gd name="adj" fmla="val 10000"/>
              </a:avLst>
            </a:prstGeom>
            <a:solidFill>
              <a:srgbClr val="53C1CE"/>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44" name="Google Shape;144;p17"/>
            <p:cNvSpPr txBox="1"/>
            <p:nvPr/>
          </p:nvSpPr>
          <p:spPr>
            <a:xfrm>
              <a:off x="3060194" y="689832"/>
              <a:ext cx="2077978" cy="1216509"/>
            </a:xfrm>
            <a:prstGeom prst="rect">
              <a:avLst/>
            </a:prstGeom>
            <a:no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s-CO" sz="1200" b="1">
                  <a:solidFill>
                    <a:schemeClr val="lt1"/>
                  </a:solidFill>
                  <a:latin typeface="+mj-lt"/>
                  <a:ea typeface="Calibri"/>
                  <a:cs typeface="Calibri"/>
                  <a:sym typeface="Calibri"/>
                </a:rPr>
                <a:t>Decreto 791 de 1976</a:t>
              </a:r>
              <a:endParaRPr>
                <a:latin typeface="+mj-lt"/>
              </a:endParaRPr>
            </a:p>
            <a:p>
              <a:pPr marL="0" marR="0" lvl="0" indent="0" algn="ctr" rtl="0">
                <a:lnSpc>
                  <a:spcPct val="90000"/>
                </a:lnSpc>
                <a:spcBef>
                  <a:spcPts val="420"/>
                </a:spcBef>
                <a:spcAft>
                  <a:spcPts val="0"/>
                </a:spcAft>
                <a:buNone/>
              </a:pPr>
              <a:r>
                <a:rPr lang="es-CO" sz="1200" b="1">
                  <a:solidFill>
                    <a:schemeClr val="lt1"/>
                  </a:solidFill>
                  <a:latin typeface="+mj-lt"/>
                  <a:ea typeface="Calibri"/>
                  <a:cs typeface="Calibri"/>
                  <a:sym typeface="Calibri"/>
                </a:rPr>
                <a:t>Reglamento de Procesos Administrativos por pérdidas o daños de los bienes destinados al servicio del Ramo de Defensa Nacional</a:t>
              </a:r>
              <a:endParaRPr sz="1200" b="1">
                <a:solidFill>
                  <a:schemeClr val="lt1"/>
                </a:solidFill>
                <a:latin typeface="+mj-lt"/>
                <a:ea typeface="Calibri"/>
                <a:cs typeface="Calibri"/>
                <a:sym typeface="Calibri"/>
              </a:endParaRPr>
            </a:p>
          </p:txBody>
        </p:sp>
        <p:sp>
          <p:nvSpPr>
            <p:cNvPr id="145" name="Google Shape;145;p17"/>
            <p:cNvSpPr/>
            <p:nvPr/>
          </p:nvSpPr>
          <p:spPr>
            <a:xfrm>
              <a:off x="5365543" y="1031031"/>
              <a:ext cx="456578" cy="534110"/>
            </a:xfrm>
            <a:prstGeom prst="rightArrow">
              <a:avLst>
                <a:gd name="adj1" fmla="val 60000"/>
                <a:gd name="adj2" fmla="val 50000"/>
              </a:avLst>
            </a:prstGeom>
            <a:solidFill>
              <a:srgbClr val="52CB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46" name="Google Shape;146;p17"/>
            <p:cNvSpPr txBox="1"/>
            <p:nvPr/>
          </p:nvSpPr>
          <p:spPr>
            <a:xfrm>
              <a:off x="5365543" y="1137853"/>
              <a:ext cx="319605" cy="32046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2200">
                <a:solidFill>
                  <a:schemeClr val="lt1"/>
                </a:solidFill>
                <a:latin typeface="+mj-lt"/>
                <a:ea typeface="Calibri"/>
                <a:cs typeface="Calibri"/>
                <a:sym typeface="Calibri"/>
              </a:endParaRPr>
            </a:p>
          </p:txBody>
        </p:sp>
        <p:sp>
          <p:nvSpPr>
            <p:cNvPr id="147" name="Google Shape;147;p17"/>
            <p:cNvSpPr/>
            <p:nvPr/>
          </p:nvSpPr>
          <p:spPr>
            <a:xfrm>
              <a:off x="6037489" y="651985"/>
              <a:ext cx="2153672" cy="1292203"/>
            </a:xfrm>
            <a:prstGeom prst="roundRect">
              <a:avLst>
                <a:gd name="adj" fmla="val 10000"/>
              </a:avLst>
            </a:prstGeom>
            <a:solidFill>
              <a:srgbClr val="4EC7A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48" name="Google Shape;148;p17"/>
            <p:cNvSpPr txBox="1"/>
            <p:nvPr/>
          </p:nvSpPr>
          <p:spPr>
            <a:xfrm>
              <a:off x="6075336" y="689832"/>
              <a:ext cx="2077978" cy="1216509"/>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s-CO" sz="1400" b="1">
                  <a:solidFill>
                    <a:schemeClr val="lt1"/>
                  </a:solidFill>
                  <a:latin typeface="+mj-lt"/>
                  <a:ea typeface="Calibri"/>
                  <a:cs typeface="Calibri"/>
                  <a:sym typeface="Calibri"/>
                </a:rPr>
                <a:t>Decreto 1932 de 2000</a:t>
              </a:r>
              <a:endParaRPr>
                <a:latin typeface="+mj-lt"/>
              </a:endParaRPr>
            </a:p>
            <a:p>
              <a:pPr marL="0" marR="0" lvl="0" indent="0" algn="ctr" rtl="0">
                <a:lnSpc>
                  <a:spcPct val="90000"/>
                </a:lnSpc>
                <a:spcBef>
                  <a:spcPts val="490"/>
                </a:spcBef>
                <a:spcAft>
                  <a:spcPts val="0"/>
                </a:spcAft>
                <a:buNone/>
              </a:pPr>
              <a:r>
                <a:rPr lang="es-CO" sz="1400" b="0" i="0">
                  <a:solidFill>
                    <a:schemeClr val="lt1"/>
                  </a:solidFill>
                  <a:latin typeface="+mj-lt"/>
                  <a:ea typeface="Calibri"/>
                  <a:cs typeface="Calibri"/>
                  <a:sym typeface="Calibri"/>
                </a:rPr>
                <a:t>Modifica el Decreto 791 de 1979</a:t>
              </a:r>
              <a:endParaRPr sz="1400" b="0">
                <a:solidFill>
                  <a:schemeClr val="lt1"/>
                </a:solidFill>
                <a:latin typeface="+mj-lt"/>
                <a:ea typeface="Calibri"/>
                <a:cs typeface="Calibri"/>
                <a:sym typeface="Calibri"/>
              </a:endParaRPr>
            </a:p>
          </p:txBody>
        </p:sp>
        <p:sp>
          <p:nvSpPr>
            <p:cNvPr id="149" name="Google Shape;149;p17"/>
            <p:cNvSpPr/>
            <p:nvPr/>
          </p:nvSpPr>
          <p:spPr>
            <a:xfrm rot="5400000">
              <a:off x="6886036" y="2094946"/>
              <a:ext cx="456578" cy="534110"/>
            </a:xfrm>
            <a:prstGeom prst="rightArrow">
              <a:avLst>
                <a:gd name="adj1" fmla="val 60000"/>
                <a:gd name="adj2" fmla="val 50000"/>
              </a:avLst>
            </a:prstGeom>
            <a:solidFill>
              <a:srgbClr val="4CC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50" name="Google Shape;150;p17"/>
            <p:cNvSpPr txBox="1"/>
            <p:nvPr/>
          </p:nvSpPr>
          <p:spPr>
            <a:xfrm>
              <a:off x="6954093" y="2133712"/>
              <a:ext cx="320466" cy="31960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2200">
                <a:solidFill>
                  <a:schemeClr val="lt1"/>
                </a:solidFill>
                <a:latin typeface="+mj-lt"/>
                <a:ea typeface="Calibri"/>
                <a:cs typeface="Calibri"/>
                <a:sym typeface="Calibri"/>
              </a:endParaRPr>
            </a:p>
          </p:txBody>
        </p:sp>
        <p:sp>
          <p:nvSpPr>
            <p:cNvPr id="151" name="Google Shape;151;p17"/>
            <p:cNvSpPr/>
            <p:nvPr/>
          </p:nvSpPr>
          <p:spPr>
            <a:xfrm>
              <a:off x="6037489" y="2805658"/>
              <a:ext cx="2153672" cy="1292203"/>
            </a:xfrm>
            <a:prstGeom prst="roundRect">
              <a:avLst>
                <a:gd name="adj" fmla="val 10000"/>
              </a:avLst>
            </a:prstGeom>
            <a:solidFill>
              <a:srgbClr val="49C07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52" name="Google Shape;152;p17"/>
            <p:cNvSpPr txBox="1"/>
            <p:nvPr/>
          </p:nvSpPr>
          <p:spPr>
            <a:xfrm>
              <a:off x="6075336" y="2843505"/>
              <a:ext cx="2077978" cy="1216509"/>
            </a:xfrm>
            <a:prstGeom prst="rect">
              <a:avLst/>
            </a:prstGeom>
            <a:noFill/>
            <a:ln>
              <a:noFill/>
            </a:ln>
          </p:spPr>
          <p:txBody>
            <a:bodyPr spcFirstLastPara="1" wrap="square" lIns="60950" tIns="60950" rIns="60950" bIns="60950" anchor="ctr" anchorCtr="0">
              <a:noAutofit/>
            </a:bodyPr>
            <a:lstStyle/>
            <a:p>
              <a:pPr marL="0" marR="0" lvl="0" indent="0" algn="ctr" rtl="0">
                <a:lnSpc>
                  <a:spcPct val="90000"/>
                </a:lnSpc>
                <a:spcBef>
                  <a:spcPts val="0"/>
                </a:spcBef>
                <a:spcAft>
                  <a:spcPts val="0"/>
                </a:spcAft>
                <a:buNone/>
              </a:pPr>
              <a:r>
                <a:rPr lang="es-CO" sz="1600">
                  <a:solidFill>
                    <a:schemeClr val="lt1"/>
                  </a:solidFill>
                  <a:latin typeface="+mj-lt"/>
                  <a:ea typeface="Calibri"/>
                  <a:cs typeface="Calibri"/>
                  <a:sym typeface="Calibri"/>
                </a:rPr>
                <a:t>Constitución de 1991</a:t>
              </a:r>
              <a:endParaRPr sz="1600">
                <a:solidFill>
                  <a:schemeClr val="lt1"/>
                </a:solidFill>
                <a:latin typeface="+mj-lt"/>
                <a:ea typeface="Calibri"/>
                <a:cs typeface="Calibri"/>
                <a:sym typeface="Calibri"/>
              </a:endParaRPr>
            </a:p>
          </p:txBody>
        </p:sp>
        <p:sp>
          <p:nvSpPr>
            <p:cNvPr id="153" name="Google Shape;153;p17"/>
            <p:cNvSpPr/>
            <p:nvPr/>
          </p:nvSpPr>
          <p:spPr>
            <a:xfrm rot="10800000">
              <a:off x="5391387" y="3184704"/>
              <a:ext cx="456578" cy="534110"/>
            </a:xfrm>
            <a:prstGeom prst="rightArrow">
              <a:avLst>
                <a:gd name="adj1" fmla="val 60000"/>
                <a:gd name="adj2" fmla="val 50000"/>
              </a:avLst>
            </a:prstGeom>
            <a:solidFill>
              <a:srgbClr val="46BA4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54" name="Google Shape;154;p17"/>
            <p:cNvSpPr txBox="1"/>
            <p:nvPr/>
          </p:nvSpPr>
          <p:spPr>
            <a:xfrm>
              <a:off x="5528360" y="3291526"/>
              <a:ext cx="319605" cy="32046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2200">
                <a:solidFill>
                  <a:schemeClr val="lt1"/>
                </a:solidFill>
                <a:latin typeface="+mj-lt"/>
                <a:ea typeface="Calibri"/>
                <a:cs typeface="Calibri"/>
                <a:sym typeface="Calibri"/>
              </a:endParaRPr>
            </a:p>
          </p:txBody>
        </p:sp>
        <p:sp>
          <p:nvSpPr>
            <p:cNvPr id="155" name="Google Shape;155;p17"/>
            <p:cNvSpPr/>
            <p:nvPr/>
          </p:nvSpPr>
          <p:spPr>
            <a:xfrm>
              <a:off x="3022347" y="2805658"/>
              <a:ext cx="2153672" cy="1292203"/>
            </a:xfrm>
            <a:prstGeom prst="roundRect">
              <a:avLst>
                <a:gd name="adj" fmla="val 10000"/>
              </a:avLst>
            </a:prstGeom>
            <a:solidFill>
              <a:srgbClr val="49B84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56" name="Google Shape;156;p17"/>
            <p:cNvSpPr txBox="1"/>
            <p:nvPr/>
          </p:nvSpPr>
          <p:spPr>
            <a:xfrm>
              <a:off x="3060194" y="2843505"/>
              <a:ext cx="2077978" cy="1216509"/>
            </a:xfrm>
            <a:prstGeom prst="rect">
              <a:avLst/>
            </a:prstGeom>
            <a:noFill/>
            <a:ln>
              <a:noFill/>
            </a:ln>
          </p:spPr>
          <p:txBody>
            <a:bodyPr spcFirstLastPara="1" wrap="square" lIns="38100" tIns="38100" rIns="38100" bIns="38100" anchor="ctr" anchorCtr="0">
              <a:noAutofit/>
            </a:bodyPr>
            <a:lstStyle/>
            <a:p>
              <a:pPr marL="0" marR="0" lvl="0" indent="0" algn="ctr" rtl="0">
                <a:lnSpc>
                  <a:spcPct val="90000"/>
                </a:lnSpc>
                <a:spcBef>
                  <a:spcPts val="0"/>
                </a:spcBef>
                <a:spcAft>
                  <a:spcPts val="0"/>
                </a:spcAft>
                <a:buNone/>
              </a:pPr>
              <a:r>
                <a:rPr lang="es-CO" sz="1000" b="1" i="0" dirty="0">
                  <a:solidFill>
                    <a:schemeClr val="lt1"/>
                  </a:solidFill>
                  <a:latin typeface="+mj-lt"/>
                  <a:ea typeface="Calibri"/>
                  <a:cs typeface="Calibri"/>
                  <a:sym typeface="Calibri"/>
                </a:rPr>
                <a:t>LEY 1476 DE 2011</a:t>
              </a:r>
              <a:endParaRPr dirty="0">
                <a:latin typeface="+mj-lt"/>
              </a:endParaRPr>
            </a:p>
            <a:p>
              <a:pPr marL="0" marR="0" lvl="0" indent="0" algn="ctr" rtl="0">
                <a:lnSpc>
                  <a:spcPct val="90000"/>
                </a:lnSpc>
                <a:spcBef>
                  <a:spcPts val="350"/>
                </a:spcBef>
                <a:spcAft>
                  <a:spcPts val="0"/>
                </a:spcAft>
                <a:buNone/>
              </a:pPr>
              <a:r>
                <a:rPr lang="es-CO" sz="1000" b="1" i="0" dirty="0">
                  <a:solidFill>
                    <a:schemeClr val="lt1"/>
                  </a:solidFill>
                  <a:latin typeface="+mj-lt"/>
                  <a:ea typeface="Calibri"/>
                  <a:cs typeface="Calibri"/>
                  <a:sym typeface="Calibri"/>
                </a:rPr>
                <a:t>Por la cual se expide el régimen de responsabilidad administrativa por pérdida o daño de bienes de propiedad o al servicio del Ministerio de Defensa Nacional, sus entidades adscritas o vinculadas o la Fuerza Pública</a:t>
              </a:r>
              <a:endParaRPr sz="1000" dirty="0">
                <a:solidFill>
                  <a:schemeClr val="lt1"/>
                </a:solidFill>
                <a:latin typeface="+mj-lt"/>
                <a:ea typeface="Calibri"/>
                <a:cs typeface="Calibri"/>
                <a:sym typeface="Calibri"/>
              </a:endParaRPr>
            </a:p>
          </p:txBody>
        </p:sp>
        <p:sp>
          <p:nvSpPr>
            <p:cNvPr id="157" name="Google Shape;157;p17"/>
            <p:cNvSpPr/>
            <p:nvPr/>
          </p:nvSpPr>
          <p:spPr>
            <a:xfrm rot="10763811">
              <a:off x="2509397" y="3199532"/>
              <a:ext cx="362497" cy="534110"/>
            </a:xfrm>
            <a:prstGeom prst="rightArrow">
              <a:avLst>
                <a:gd name="adj1" fmla="val 60000"/>
                <a:gd name="adj2" fmla="val 50000"/>
              </a:avLst>
            </a:prstGeom>
            <a:solidFill>
              <a:srgbClr val="6FAB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58" name="Google Shape;158;p17"/>
            <p:cNvSpPr txBox="1"/>
            <p:nvPr/>
          </p:nvSpPr>
          <p:spPr>
            <a:xfrm rot="-36189">
              <a:off x="2618143" y="3305782"/>
              <a:ext cx="253748" cy="32046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2200">
                <a:solidFill>
                  <a:schemeClr val="lt1"/>
                </a:solidFill>
                <a:latin typeface="+mj-lt"/>
                <a:ea typeface="Calibri"/>
                <a:cs typeface="Calibri"/>
                <a:sym typeface="Calibri"/>
              </a:endParaRPr>
            </a:p>
          </p:txBody>
        </p:sp>
        <p:sp>
          <p:nvSpPr>
            <p:cNvPr id="159" name="Google Shape;159;p17"/>
            <p:cNvSpPr/>
            <p:nvPr/>
          </p:nvSpPr>
          <p:spPr>
            <a:xfrm>
              <a:off x="800360" y="3214013"/>
              <a:ext cx="1538066" cy="528756"/>
            </a:xfrm>
            <a:prstGeom prst="roundRect">
              <a:avLst>
                <a:gd name="adj" fmla="val 10000"/>
              </a:avLst>
            </a:prstGeom>
            <a:solidFill>
              <a:srgbClr val="6FAB4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endParaRPr>
            </a:p>
          </p:txBody>
        </p:sp>
        <p:sp>
          <p:nvSpPr>
            <p:cNvPr id="160" name="Google Shape;160;p17"/>
            <p:cNvSpPr txBox="1"/>
            <p:nvPr/>
          </p:nvSpPr>
          <p:spPr>
            <a:xfrm>
              <a:off x="815847" y="3229500"/>
              <a:ext cx="1507092" cy="497782"/>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None/>
              </a:pPr>
              <a:r>
                <a:rPr lang="es-CO" sz="1100" b="1" i="0">
                  <a:solidFill>
                    <a:schemeClr val="lt1"/>
                  </a:solidFill>
                  <a:latin typeface="+mj-lt"/>
                  <a:ea typeface="Calibri"/>
                  <a:cs typeface="Calibri"/>
                  <a:sym typeface="Calibri"/>
                </a:rPr>
                <a:t>Sentencia C-633/12</a:t>
              </a:r>
              <a:endParaRPr>
                <a:latin typeface="+mj-lt"/>
              </a:endParaRPr>
            </a:p>
            <a:p>
              <a:pPr marL="0" marR="0" lvl="0" indent="0" algn="ctr" rtl="0">
                <a:lnSpc>
                  <a:spcPct val="90000"/>
                </a:lnSpc>
                <a:spcBef>
                  <a:spcPts val="385"/>
                </a:spcBef>
                <a:spcAft>
                  <a:spcPts val="0"/>
                </a:spcAft>
                <a:buNone/>
              </a:pPr>
              <a:r>
                <a:rPr lang="es-CO" sz="1100" b="1" i="0">
                  <a:solidFill>
                    <a:schemeClr val="lt1"/>
                  </a:solidFill>
                  <a:latin typeface="+mj-lt"/>
                  <a:ea typeface="Calibri"/>
                  <a:cs typeface="Calibri"/>
                  <a:sym typeface="Calibri"/>
                </a:rPr>
                <a:t>Sentencia C-136/16</a:t>
              </a:r>
              <a:endParaRPr sz="1100">
                <a:solidFill>
                  <a:schemeClr val="lt1"/>
                </a:solidFill>
                <a:latin typeface="+mj-lt"/>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8"/>
          <p:cNvSpPr/>
          <p:nvPr/>
        </p:nvSpPr>
        <p:spPr>
          <a:xfrm>
            <a:off x="1580225" y="1882894"/>
            <a:ext cx="6427433" cy="224676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s-CO" sz="2800" b="1">
                <a:solidFill>
                  <a:schemeClr val="dk1"/>
                </a:solidFill>
                <a:latin typeface="Arial"/>
                <a:ea typeface="Arial"/>
                <a:cs typeface="Arial"/>
                <a:sym typeface="Arial"/>
              </a:rPr>
              <a:t>FUNDAMENTOS CONSTITUCIONALES DEL RÉGIMEN DE RESPONSABILIDAD ADMINISTRATIVA POR PÉRDIDA O DAÑO DE BIENES DE PROPIEDAD</a:t>
            </a:r>
            <a:endParaRPr sz="2800" b="1">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19"/>
          <p:cNvSpPr/>
          <p:nvPr/>
        </p:nvSpPr>
        <p:spPr>
          <a:xfrm>
            <a:off x="630313" y="1532578"/>
            <a:ext cx="7803473" cy="3416320"/>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400" b="1">
                <a:solidFill>
                  <a:schemeClr val="dk1"/>
                </a:solidFill>
                <a:latin typeface="Arial"/>
                <a:ea typeface="Arial"/>
                <a:cs typeface="Arial"/>
                <a:sym typeface="Arial"/>
              </a:rPr>
              <a:t>Artículo 1</a:t>
            </a:r>
            <a:r>
              <a:rPr lang="es-CO"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a:p>
            <a:pPr marL="0" marR="0" lvl="0" indent="0" algn="just" rtl="0">
              <a:spcBef>
                <a:spcPts val="0"/>
              </a:spcBef>
              <a:spcAft>
                <a:spcPts val="0"/>
              </a:spcAft>
              <a:buNone/>
            </a:pPr>
            <a:endParaRPr sz="2400">
              <a:solidFill>
                <a:schemeClr val="dk1"/>
              </a:solidFill>
              <a:latin typeface="Arial"/>
              <a:ea typeface="Arial"/>
              <a:cs typeface="Arial"/>
              <a:sym typeface="Arial"/>
            </a:endParaRPr>
          </a:p>
          <a:p>
            <a:pPr marL="0" marR="0" lvl="0" indent="0" algn="just" rtl="0">
              <a:spcBef>
                <a:spcPts val="0"/>
              </a:spcBef>
              <a:spcAft>
                <a:spcPts val="0"/>
              </a:spcAft>
              <a:buNone/>
            </a:pPr>
            <a:r>
              <a:rPr lang="es-CO" sz="2400">
                <a:solidFill>
                  <a:schemeClr val="dk1"/>
                </a:solidFill>
                <a:latin typeface="Arial"/>
                <a:ea typeface="Arial"/>
                <a:cs typeface="Arial"/>
                <a:sym typeface="Arial"/>
              </a:rPr>
              <a:t>Colombia es un Estado social de derecho, organizado en forma de República unitaria, descentralizada, con autonomía de sus entidades territoriales, democrática, participativa y pluralista, fundada en el respeto de la </a:t>
            </a:r>
            <a:r>
              <a:rPr lang="es-CO" sz="2400" u="sng">
                <a:solidFill>
                  <a:schemeClr val="accent6"/>
                </a:solidFill>
                <a:latin typeface="Arial"/>
                <a:ea typeface="Arial"/>
                <a:cs typeface="Arial"/>
                <a:sym typeface="Arial"/>
              </a:rPr>
              <a:t>dignidad humana</a:t>
            </a:r>
            <a:r>
              <a:rPr lang="es-CO" sz="2400">
                <a:solidFill>
                  <a:schemeClr val="dk1"/>
                </a:solidFill>
                <a:latin typeface="Arial"/>
                <a:ea typeface="Arial"/>
                <a:cs typeface="Arial"/>
                <a:sym typeface="Arial"/>
              </a:rPr>
              <a:t>, en el trabajo y la solidaridad de las personas que la integran y en la prevalencia del interés general.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0"/>
          <p:cNvSpPr/>
          <p:nvPr/>
        </p:nvSpPr>
        <p:spPr>
          <a:xfrm>
            <a:off x="630313" y="1497067"/>
            <a:ext cx="7803473" cy="3693319"/>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1800" b="1" dirty="0">
                <a:solidFill>
                  <a:schemeClr val="dk1"/>
                </a:solidFill>
                <a:latin typeface="Arial"/>
                <a:ea typeface="Arial"/>
                <a:cs typeface="Arial"/>
                <a:sym typeface="Arial"/>
              </a:rPr>
              <a:t>Artículo 2:</a:t>
            </a:r>
            <a:r>
              <a:rPr lang="es-CO" sz="1800" dirty="0">
                <a:solidFill>
                  <a:schemeClr val="dk1"/>
                </a:solidFill>
                <a:latin typeface="Arial"/>
                <a:ea typeface="Arial"/>
                <a:cs typeface="Arial"/>
                <a:sym typeface="Arial"/>
              </a:rPr>
              <a:t> Son fines esenciales del Estado: servir a la comunidad, promover la</a:t>
            </a:r>
            <a:r>
              <a:rPr lang="es-CO" dirty="0"/>
              <a:t> </a:t>
            </a:r>
            <a:r>
              <a:rPr lang="es-CO" sz="1800" dirty="0">
                <a:solidFill>
                  <a:schemeClr val="dk1"/>
                </a:solidFill>
                <a:latin typeface="Arial"/>
                <a:ea typeface="Arial"/>
                <a:cs typeface="Arial"/>
                <a:sym typeface="Arial"/>
              </a:rPr>
              <a:t>prosperidad general y garantizar la efectividad de los principios, derechos y deberes consagrados en la Constitución; facilitar la participación de todos en las decisiones que los afectan y en la vida económica, política, administrativa y cultural de la Nación; defender la independencia nacional, mantener la integridad territorial y asegurar la convivencia pacífica y la vigencia de un orden justo.</a:t>
            </a:r>
            <a:endParaRPr dirty="0"/>
          </a:p>
          <a:p>
            <a:pPr marL="0" marR="0" lvl="0" indent="0" algn="just" rtl="0">
              <a:spcBef>
                <a:spcPts val="0"/>
              </a:spcBef>
              <a:spcAft>
                <a:spcPts val="0"/>
              </a:spcAft>
              <a:buNone/>
            </a:pP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Las autoridades de la República están instituidas para proteger a todas las personas residentes en Colombia, en su vida, honra, bienes, creencias, y demás derechos y libertades, y para asegurar el cumplimiento de los deberes sociales del Estado y de los particulares</a:t>
            </a:r>
            <a:endParaRPr sz="1800" dirty="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2"/>
          <p:cNvSpPr/>
          <p:nvPr/>
        </p:nvSpPr>
        <p:spPr>
          <a:xfrm>
            <a:off x="630313" y="1497067"/>
            <a:ext cx="7803473" cy="3539430"/>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200" b="1">
                <a:solidFill>
                  <a:schemeClr val="dk1"/>
                </a:solidFill>
                <a:latin typeface="Arial"/>
                <a:ea typeface="Arial"/>
                <a:cs typeface="Arial"/>
                <a:sym typeface="Arial"/>
              </a:rPr>
              <a:t>Artículo 6. </a:t>
            </a:r>
            <a:endParaRPr sz="3200" b="1">
              <a:solidFill>
                <a:schemeClr val="dk1"/>
              </a:solidFill>
              <a:latin typeface="Arial"/>
              <a:ea typeface="Arial"/>
              <a:cs typeface="Arial"/>
              <a:sym typeface="Arial"/>
            </a:endParaRPr>
          </a:p>
          <a:p>
            <a:pPr marL="0" marR="0" lvl="0" indent="0" algn="just" rtl="0">
              <a:spcBef>
                <a:spcPts val="0"/>
              </a:spcBef>
              <a:spcAft>
                <a:spcPts val="0"/>
              </a:spcAft>
              <a:buNone/>
            </a:pPr>
            <a:r>
              <a:rPr lang="es-CO" sz="3200">
                <a:solidFill>
                  <a:schemeClr val="dk1"/>
                </a:solidFill>
                <a:latin typeface="Arial"/>
                <a:ea typeface="Arial"/>
                <a:cs typeface="Arial"/>
                <a:sym typeface="Arial"/>
              </a:rPr>
              <a:t>Los particulares sólo son responsables ante las autoridades por infringir la Constitución y las leyes. Los servidores públicos lo son por la misma causa y por omisión o extralimitación en el ejercicio de sus funciones.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3"/>
          <p:cNvSpPr/>
          <p:nvPr/>
        </p:nvSpPr>
        <p:spPr>
          <a:xfrm>
            <a:off x="630313" y="1497067"/>
            <a:ext cx="7803473" cy="2554545"/>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endParaRPr sz="3200" dirty="0">
              <a:solidFill>
                <a:schemeClr val="dk1"/>
              </a:solidFill>
              <a:latin typeface="Arial"/>
              <a:ea typeface="Arial"/>
              <a:cs typeface="Arial"/>
              <a:sym typeface="Arial"/>
            </a:endParaRPr>
          </a:p>
          <a:p>
            <a:pPr marL="0" marR="0" lvl="0" indent="0" algn="just" rtl="0">
              <a:spcBef>
                <a:spcPts val="0"/>
              </a:spcBef>
              <a:spcAft>
                <a:spcPts val="0"/>
              </a:spcAft>
              <a:buNone/>
            </a:pPr>
            <a:r>
              <a:rPr lang="es-CO" sz="3200" b="1" dirty="0">
                <a:solidFill>
                  <a:schemeClr val="dk1"/>
                </a:solidFill>
                <a:latin typeface="Arial"/>
                <a:ea typeface="Arial"/>
                <a:cs typeface="Arial"/>
                <a:sym typeface="Arial"/>
              </a:rPr>
              <a:t>Artículo 124. </a:t>
            </a:r>
            <a:endParaRPr sz="3200" b="1" dirty="0">
              <a:solidFill>
                <a:schemeClr val="dk1"/>
              </a:solidFill>
              <a:latin typeface="Arial"/>
              <a:ea typeface="Arial"/>
              <a:cs typeface="Arial"/>
              <a:sym typeface="Arial"/>
            </a:endParaRPr>
          </a:p>
          <a:p>
            <a:pPr marL="0" marR="0" lvl="0" indent="0" algn="just" rtl="0">
              <a:spcBef>
                <a:spcPts val="0"/>
              </a:spcBef>
              <a:spcAft>
                <a:spcPts val="0"/>
              </a:spcAft>
              <a:buNone/>
            </a:pPr>
            <a:r>
              <a:rPr lang="es-CO" sz="3200" dirty="0">
                <a:solidFill>
                  <a:schemeClr val="dk1"/>
                </a:solidFill>
                <a:latin typeface="Arial"/>
                <a:ea typeface="Arial"/>
                <a:cs typeface="Arial"/>
                <a:sym typeface="Arial"/>
              </a:rPr>
              <a:t>La ley determinará la responsabilidad de los servidores públicos y la manera de hacerla efectiva.</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24"/>
          <p:cNvSpPr/>
          <p:nvPr/>
        </p:nvSpPr>
        <p:spPr>
          <a:xfrm>
            <a:off x="630313" y="1097572"/>
            <a:ext cx="7803473" cy="480131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1800" b="1" dirty="0">
                <a:solidFill>
                  <a:schemeClr val="dk1"/>
                </a:solidFill>
                <a:latin typeface="Arial"/>
                <a:ea typeface="Arial"/>
                <a:cs typeface="Arial"/>
                <a:sym typeface="Arial"/>
              </a:rPr>
              <a:t>Artículo 29. </a:t>
            </a:r>
            <a:r>
              <a:rPr lang="es-CO" sz="1800" dirty="0">
                <a:solidFill>
                  <a:schemeClr val="dk1"/>
                </a:solidFill>
                <a:latin typeface="Arial"/>
                <a:ea typeface="Arial"/>
                <a:cs typeface="Arial"/>
                <a:sym typeface="Arial"/>
              </a:rPr>
              <a:t>El debido proceso se aplicará a toda clase de actuaciones judiciales y administrativas. </a:t>
            </a: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Nadie podrá ser juzgado sino conforme a leyes preexistentes al acto que se le imputa, ante juez o tribunal competente y con observancia de la plenitud de las formas propias de cada juicio. </a:t>
            </a: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En materia penal, la ley permisiva o favorable, aun cuando sea posterior, se aplicará de preferencia a la restrictiva o desfavorable. </a:t>
            </a: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Toda persona se presume inocente mientras no se la haya declarado judicialmente culpable. </a:t>
            </a: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Quien sea sindicado tiene derecho a la defensa y a la asistencia de un abogado escogido por él, o de oficio, durante la investigación y el juzgamiento; a un debido proceso publico sin dilaciones injustificadas; a presentar pruebas y a controvertir las que se alleguen en su contra; a impugnar la sentencia condenatoria, y a no ser juzgado dos veces por el mismo hecho. </a:t>
            </a:r>
            <a:endParaRPr sz="1800" dirty="0">
              <a:solidFill>
                <a:schemeClr val="dk1"/>
              </a:solidFill>
              <a:latin typeface="Arial"/>
              <a:ea typeface="Arial"/>
              <a:cs typeface="Arial"/>
              <a:sym typeface="Arial"/>
            </a:endParaRPr>
          </a:p>
          <a:p>
            <a:pPr marL="0" marR="0" lvl="0" indent="0" algn="just" rtl="0">
              <a:spcBef>
                <a:spcPts val="0"/>
              </a:spcBef>
              <a:spcAft>
                <a:spcPts val="0"/>
              </a:spcAft>
              <a:buNone/>
            </a:pPr>
            <a:r>
              <a:rPr lang="es-CO" sz="1800" dirty="0">
                <a:solidFill>
                  <a:schemeClr val="dk1"/>
                </a:solidFill>
                <a:latin typeface="Arial"/>
                <a:ea typeface="Arial"/>
                <a:cs typeface="Arial"/>
                <a:sym typeface="Arial"/>
              </a:rPr>
              <a:t>Es nula, de pleno derecho, la prueba obtenida con violación del debido proceso.</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5"/>
          <p:cNvSpPr/>
          <p:nvPr/>
        </p:nvSpPr>
        <p:spPr>
          <a:xfrm>
            <a:off x="630313" y="1097572"/>
            <a:ext cx="7803473" cy="3693319"/>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endParaRPr sz="1800" b="1">
              <a:solidFill>
                <a:schemeClr val="dk1"/>
              </a:solidFill>
              <a:latin typeface="Arial"/>
              <a:ea typeface="Arial"/>
              <a:cs typeface="Arial"/>
              <a:sym typeface="Arial"/>
            </a:endParaRPr>
          </a:p>
          <a:p>
            <a:pPr marL="0" marR="0" lvl="0" indent="0" algn="just" rtl="0">
              <a:spcBef>
                <a:spcPts val="0"/>
              </a:spcBef>
              <a:spcAft>
                <a:spcPts val="0"/>
              </a:spcAft>
              <a:buNone/>
            </a:pPr>
            <a:r>
              <a:rPr lang="es-CO" sz="2400" b="1">
                <a:solidFill>
                  <a:schemeClr val="dk1"/>
                </a:solidFill>
                <a:latin typeface="Arial"/>
                <a:ea typeface="Arial"/>
                <a:cs typeface="Arial"/>
                <a:sym typeface="Arial"/>
              </a:rPr>
              <a:t>Artículo 93. </a:t>
            </a:r>
            <a:endParaRPr sz="2400" b="1">
              <a:solidFill>
                <a:schemeClr val="dk1"/>
              </a:solidFill>
              <a:latin typeface="Arial"/>
              <a:ea typeface="Arial"/>
              <a:cs typeface="Arial"/>
              <a:sym typeface="Arial"/>
            </a:endParaRPr>
          </a:p>
          <a:p>
            <a:pPr marL="0" marR="0" lvl="0" indent="0" algn="just" rtl="0">
              <a:spcBef>
                <a:spcPts val="0"/>
              </a:spcBef>
              <a:spcAft>
                <a:spcPts val="0"/>
              </a:spcAft>
              <a:buNone/>
            </a:pPr>
            <a:endParaRPr sz="2400" b="1">
              <a:solidFill>
                <a:schemeClr val="dk1"/>
              </a:solidFill>
              <a:latin typeface="Arial"/>
              <a:ea typeface="Arial"/>
              <a:cs typeface="Arial"/>
              <a:sym typeface="Arial"/>
            </a:endParaRPr>
          </a:p>
          <a:p>
            <a:pPr marL="0" marR="0" lvl="0" indent="0" algn="just" rtl="0">
              <a:spcBef>
                <a:spcPts val="0"/>
              </a:spcBef>
              <a:spcAft>
                <a:spcPts val="0"/>
              </a:spcAft>
              <a:buNone/>
            </a:pPr>
            <a:r>
              <a:rPr lang="es-CO" sz="2400">
                <a:solidFill>
                  <a:schemeClr val="dk1"/>
                </a:solidFill>
                <a:latin typeface="Arial"/>
                <a:ea typeface="Arial"/>
                <a:cs typeface="Arial"/>
                <a:sym typeface="Arial"/>
              </a:rPr>
              <a:t>Los tratados y convenios internacionales ratificados por el Congreso, que reconocen los derechos humanos y que prohíben su limitación en los estados de excepción, prevalecen en el orden interno. Los derechos y deberes consagrados en esta Carta, se interpretarán de conformidad con los tratados internacionales sobre derechos humanos ratificados por Colombia.</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6"/>
          <p:cNvSpPr/>
          <p:nvPr/>
        </p:nvSpPr>
        <p:spPr>
          <a:xfrm>
            <a:off x="630313" y="1097572"/>
            <a:ext cx="7803473" cy="454137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b="1">
              <a:solidFill>
                <a:schemeClr val="dk1"/>
              </a:solidFill>
              <a:latin typeface="Arial"/>
              <a:ea typeface="Arial"/>
              <a:cs typeface="Arial"/>
              <a:sym typeface="Arial"/>
            </a:endParaRPr>
          </a:p>
          <a:p>
            <a:pPr marL="0" marR="0" lvl="0" indent="0" algn="ctr" rtl="0">
              <a:spcBef>
                <a:spcPts val="0"/>
              </a:spcBef>
              <a:spcAft>
                <a:spcPts val="0"/>
              </a:spcAft>
              <a:buNone/>
            </a:pPr>
            <a:r>
              <a:rPr lang="es-CO" sz="2400" b="1">
                <a:solidFill>
                  <a:schemeClr val="dk1"/>
                </a:solidFill>
                <a:latin typeface="Arial"/>
                <a:ea typeface="Arial"/>
                <a:cs typeface="Arial"/>
                <a:sym typeface="Arial"/>
              </a:rPr>
              <a:t>CONTROL DE CONVENCIONALIDAD</a:t>
            </a:r>
            <a:endParaRPr sz="2400">
              <a:solidFill>
                <a:schemeClr val="dk1"/>
              </a:solidFill>
              <a:latin typeface="Arial"/>
              <a:ea typeface="Arial"/>
              <a:cs typeface="Arial"/>
              <a:sym typeface="Arial"/>
            </a:endParaRPr>
          </a:p>
          <a:p>
            <a:pPr marL="0" marR="0" lvl="0" indent="0" algn="just" rtl="0">
              <a:spcBef>
                <a:spcPts val="0"/>
              </a:spcBef>
              <a:spcAft>
                <a:spcPts val="0"/>
              </a:spcAft>
              <a:buNone/>
            </a:pPr>
            <a:endParaRPr sz="2400">
              <a:solidFill>
                <a:schemeClr val="dk1"/>
              </a:solidFill>
              <a:latin typeface="Arial"/>
              <a:ea typeface="Arial"/>
              <a:cs typeface="Arial"/>
              <a:sym typeface="Arial"/>
            </a:endParaRPr>
          </a:p>
          <a:p>
            <a:pPr marL="0" marR="0" lvl="0" indent="0" algn="just" rtl="0">
              <a:spcBef>
                <a:spcPts val="0"/>
              </a:spcBef>
              <a:spcAft>
                <a:spcPts val="0"/>
              </a:spcAft>
              <a:buNone/>
            </a:pPr>
            <a:r>
              <a:rPr lang="es-CO" sz="2400">
                <a:solidFill>
                  <a:schemeClr val="dk1"/>
                </a:solidFill>
                <a:latin typeface="Arial"/>
                <a:ea typeface="Arial"/>
                <a:cs typeface="Arial"/>
                <a:sym typeface="Arial"/>
              </a:rPr>
              <a:t>“La Corte Constitucional en forma constante, por vía de la doctrina del bloque de constitucionalidad en su función integradora, reconoce la Convención Americana de Derechos Humanos como parte del sistema de fuentes jurídicas con jerarquía constitucional”</a:t>
            </a:r>
            <a:endParaRPr/>
          </a:p>
          <a:p>
            <a:pPr marL="0" marR="0" lvl="0" indent="0" algn="just" rtl="0">
              <a:spcBef>
                <a:spcPts val="0"/>
              </a:spcBef>
              <a:spcAft>
                <a:spcPts val="0"/>
              </a:spcAft>
              <a:buNone/>
            </a:pPr>
            <a:endParaRPr sz="2400">
              <a:solidFill>
                <a:schemeClr val="dk1"/>
              </a:solidFill>
              <a:latin typeface="Arial"/>
              <a:ea typeface="Arial"/>
              <a:cs typeface="Arial"/>
              <a:sym typeface="Arial"/>
            </a:endParaRPr>
          </a:p>
          <a:p>
            <a:pPr marL="0" marR="0" lvl="0" indent="0" algn="r" rtl="0">
              <a:spcBef>
                <a:spcPts val="0"/>
              </a:spcBef>
              <a:spcAft>
                <a:spcPts val="0"/>
              </a:spcAft>
              <a:buNone/>
            </a:pPr>
            <a:r>
              <a:rPr lang="es-CO" sz="2400">
                <a:solidFill>
                  <a:schemeClr val="dk1"/>
                </a:solidFill>
                <a:latin typeface="Arial"/>
                <a:ea typeface="Arial"/>
                <a:cs typeface="Arial"/>
                <a:sym typeface="Arial"/>
              </a:rPr>
              <a:t>SC5414-2018 (2013-00.. - Corte Suprema de Justicia</a:t>
            </a:r>
            <a:endParaRPr/>
          </a:p>
          <a:p>
            <a:pPr marL="0" marR="0" lvl="0" indent="0" algn="r" rtl="0">
              <a:spcBef>
                <a:spcPts val="0"/>
              </a:spcBef>
              <a:spcAft>
                <a:spcPts val="0"/>
              </a:spcAft>
              <a:buNone/>
            </a:pPr>
            <a:r>
              <a:rPr lang="es-CO" sz="2400">
                <a:solidFill>
                  <a:schemeClr val="dk1"/>
                </a:solidFill>
                <a:latin typeface="Arial"/>
                <a:ea typeface="Arial"/>
                <a:cs typeface="Arial"/>
                <a:sym typeface="Arial"/>
              </a:rPr>
              <a:t>C-028 de 2006, C- 774 de 2001, C- 802 de 2002 y T- 786 de 2003</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7"/>
          <p:cNvSpPr/>
          <p:nvPr/>
        </p:nvSpPr>
        <p:spPr>
          <a:xfrm>
            <a:off x="719090" y="1532578"/>
            <a:ext cx="7803473" cy="332398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b="1" dirty="0">
              <a:solidFill>
                <a:schemeClr val="dk1"/>
              </a:solidFill>
              <a:latin typeface="Arial"/>
              <a:ea typeface="Arial"/>
              <a:cs typeface="Arial"/>
              <a:sym typeface="Arial"/>
            </a:endParaRPr>
          </a:p>
          <a:p>
            <a:pPr marL="0" marR="0" lvl="0" indent="0" algn="ctr" rtl="0">
              <a:spcBef>
                <a:spcPts val="0"/>
              </a:spcBef>
              <a:spcAft>
                <a:spcPts val="0"/>
              </a:spcAft>
              <a:buNone/>
            </a:pPr>
            <a:r>
              <a:rPr lang="es-CO" sz="2400" b="1" dirty="0">
                <a:solidFill>
                  <a:schemeClr val="dk1"/>
                </a:solidFill>
                <a:latin typeface="Arial"/>
                <a:ea typeface="Arial"/>
                <a:cs typeface="Arial"/>
                <a:sym typeface="Arial"/>
              </a:rPr>
              <a:t>CONTROL DE CONVENCIONALIDAD</a:t>
            </a:r>
            <a:endParaRPr sz="2400" dirty="0">
              <a:solidFill>
                <a:schemeClr val="dk1"/>
              </a:solidFill>
              <a:latin typeface="Arial"/>
              <a:ea typeface="Arial"/>
              <a:cs typeface="Arial"/>
              <a:sym typeface="Arial"/>
            </a:endParaRPr>
          </a:p>
          <a:p>
            <a:pPr marL="0" marR="0" lvl="0" indent="0" algn="just" rtl="0">
              <a:spcBef>
                <a:spcPts val="0"/>
              </a:spcBef>
              <a:spcAft>
                <a:spcPts val="0"/>
              </a:spcAft>
              <a:buNone/>
            </a:pPr>
            <a:endParaRPr sz="2400" dirty="0">
              <a:solidFill>
                <a:schemeClr val="dk1"/>
              </a:solidFill>
              <a:latin typeface="Arial"/>
              <a:ea typeface="Arial"/>
              <a:cs typeface="Arial"/>
              <a:sym typeface="Arial"/>
            </a:endParaRPr>
          </a:p>
          <a:p>
            <a:pPr marL="0" marR="0" lvl="0" indent="0" algn="just" rtl="0">
              <a:spcBef>
                <a:spcPts val="0"/>
              </a:spcBef>
              <a:spcAft>
                <a:spcPts val="0"/>
              </a:spcAft>
              <a:buNone/>
            </a:pPr>
            <a:r>
              <a:rPr lang="es-CO" sz="2400" dirty="0">
                <a:solidFill>
                  <a:schemeClr val="dk1"/>
                </a:solidFill>
                <a:latin typeface="Arial"/>
                <a:ea typeface="Arial"/>
                <a:cs typeface="Arial"/>
                <a:sym typeface="Arial"/>
              </a:rPr>
              <a:t>“El Control de Convencionalidad no solo está cabeza de los jueces sino también por autoridades del Poder Judicial, sino en cualquier autoridad pública del Estado” </a:t>
            </a:r>
            <a:endParaRPr sz="2400" dirty="0">
              <a:solidFill>
                <a:schemeClr val="dk1"/>
              </a:solidFill>
              <a:latin typeface="Arial"/>
              <a:ea typeface="Arial"/>
              <a:cs typeface="Arial"/>
              <a:sym typeface="Arial"/>
            </a:endParaRPr>
          </a:p>
          <a:p>
            <a:pPr marL="0" marR="0" lvl="0" indent="0" algn="r" rtl="0">
              <a:spcBef>
                <a:spcPts val="0"/>
              </a:spcBef>
              <a:spcAft>
                <a:spcPts val="0"/>
              </a:spcAft>
              <a:buNone/>
            </a:pPr>
            <a:endParaRPr sz="2400" dirty="0">
              <a:solidFill>
                <a:schemeClr val="dk1"/>
              </a:solidFill>
              <a:latin typeface="Arial"/>
              <a:ea typeface="Arial"/>
              <a:cs typeface="Arial"/>
              <a:sym typeface="Arial"/>
            </a:endParaRPr>
          </a:p>
          <a:p>
            <a:pPr marL="0" marR="0" lvl="0" indent="0" algn="r" rtl="0">
              <a:spcBef>
                <a:spcPts val="0"/>
              </a:spcBef>
              <a:spcAft>
                <a:spcPts val="0"/>
              </a:spcAft>
              <a:buNone/>
            </a:pPr>
            <a:r>
              <a:rPr lang="es-CO" sz="2400" dirty="0">
                <a:solidFill>
                  <a:schemeClr val="dk1"/>
                </a:solidFill>
                <a:latin typeface="Arial"/>
                <a:ea typeface="Arial"/>
                <a:cs typeface="Arial"/>
                <a:sym typeface="Arial"/>
              </a:rPr>
              <a:t>Fallo: Gelman vs Uruguay, 2011</a:t>
            </a:r>
            <a:endParaRPr dirty="0"/>
          </a:p>
          <a:p>
            <a:pPr marL="0" marR="0" lvl="0" indent="0" algn="just" rtl="0">
              <a:spcBef>
                <a:spcPts val="0"/>
              </a:spcBef>
              <a:spcAft>
                <a:spcPts val="0"/>
              </a:spcAft>
              <a:buNone/>
            </a:pPr>
            <a:endParaRPr sz="2400" dirty="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28" descr="Resultado de imagen para ser humano centro"/>
          <p:cNvPicPr preferRelativeResize="0"/>
          <p:nvPr/>
        </p:nvPicPr>
        <p:blipFill rotWithShape="1">
          <a:blip r:embed="rId3">
            <a:alphaModFix/>
          </a:blip>
          <a:srcRect/>
          <a:stretch/>
        </p:blipFill>
        <p:spPr>
          <a:xfrm>
            <a:off x="2787589" y="1802166"/>
            <a:ext cx="3664908" cy="3356495"/>
          </a:xfrm>
          <a:prstGeom prst="rect">
            <a:avLst/>
          </a:prstGeom>
          <a:noFill/>
          <a:ln>
            <a:noFill/>
          </a:ln>
        </p:spPr>
      </p:pic>
      <p:pic>
        <p:nvPicPr>
          <p:cNvPr id="216" name="Google Shape;216;p28"/>
          <p:cNvPicPr preferRelativeResize="0"/>
          <p:nvPr/>
        </p:nvPicPr>
        <p:blipFill rotWithShape="1">
          <a:blip r:embed="rId4">
            <a:alphaModFix/>
          </a:blip>
          <a:srcRect/>
          <a:stretch/>
        </p:blipFill>
        <p:spPr>
          <a:xfrm>
            <a:off x="1382177" y="3124183"/>
            <a:ext cx="689276" cy="840654"/>
          </a:xfrm>
          <a:prstGeom prst="rect">
            <a:avLst/>
          </a:prstGeom>
          <a:noFill/>
          <a:ln>
            <a:noFill/>
          </a:ln>
        </p:spPr>
      </p:pic>
      <p:pic>
        <p:nvPicPr>
          <p:cNvPr id="217" name="Google Shape;217;p28"/>
          <p:cNvPicPr preferRelativeResize="0"/>
          <p:nvPr/>
        </p:nvPicPr>
        <p:blipFill rotWithShape="1">
          <a:blip r:embed="rId4">
            <a:alphaModFix/>
          </a:blip>
          <a:srcRect/>
          <a:stretch/>
        </p:blipFill>
        <p:spPr>
          <a:xfrm>
            <a:off x="3082544" y="5329383"/>
            <a:ext cx="652819" cy="796189"/>
          </a:xfrm>
          <a:prstGeom prst="rect">
            <a:avLst/>
          </a:prstGeom>
          <a:noFill/>
          <a:ln>
            <a:noFill/>
          </a:ln>
        </p:spPr>
      </p:pic>
      <p:pic>
        <p:nvPicPr>
          <p:cNvPr id="218" name="Google Shape;218;p28"/>
          <p:cNvPicPr preferRelativeResize="0"/>
          <p:nvPr/>
        </p:nvPicPr>
        <p:blipFill rotWithShape="1">
          <a:blip r:embed="rId4">
            <a:alphaModFix/>
          </a:blip>
          <a:srcRect/>
          <a:stretch/>
        </p:blipFill>
        <p:spPr>
          <a:xfrm>
            <a:off x="7168633" y="3964837"/>
            <a:ext cx="689276" cy="840654"/>
          </a:xfrm>
          <a:prstGeom prst="rect">
            <a:avLst/>
          </a:prstGeom>
          <a:noFill/>
          <a:ln>
            <a:noFill/>
          </a:ln>
        </p:spPr>
      </p:pic>
      <p:pic>
        <p:nvPicPr>
          <p:cNvPr id="219" name="Google Shape;219;p28"/>
          <p:cNvPicPr preferRelativeResize="0"/>
          <p:nvPr/>
        </p:nvPicPr>
        <p:blipFill rotWithShape="1">
          <a:blip r:embed="rId4">
            <a:alphaModFix/>
          </a:blip>
          <a:srcRect/>
          <a:stretch/>
        </p:blipFill>
        <p:spPr>
          <a:xfrm>
            <a:off x="2838719" y="720299"/>
            <a:ext cx="689276" cy="840654"/>
          </a:xfrm>
          <a:prstGeom prst="rect">
            <a:avLst/>
          </a:prstGeom>
          <a:noFill/>
          <a:ln>
            <a:noFill/>
          </a:ln>
        </p:spPr>
      </p:pic>
      <p:pic>
        <p:nvPicPr>
          <p:cNvPr id="220" name="Google Shape;220;p28"/>
          <p:cNvPicPr preferRelativeResize="0"/>
          <p:nvPr/>
        </p:nvPicPr>
        <p:blipFill rotWithShape="1">
          <a:blip r:embed="rId4">
            <a:alphaModFix/>
          </a:blip>
          <a:srcRect/>
          <a:stretch/>
        </p:blipFill>
        <p:spPr>
          <a:xfrm>
            <a:off x="1671130" y="4529784"/>
            <a:ext cx="689276" cy="840654"/>
          </a:xfrm>
          <a:prstGeom prst="rect">
            <a:avLst/>
          </a:prstGeom>
          <a:noFill/>
          <a:ln>
            <a:noFill/>
          </a:ln>
        </p:spPr>
      </p:pic>
      <p:pic>
        <p:nvPicPr>
          <p:cNvPr id="221" name="Google Shape;221;p28"/>
          <p:cNvPicPr preferRelativeResize="0"/>
          <p:nvPr/>
        </p:nvPicPr>
        <p:blipFill rotWithShape="1">
          <a:blip r:embed="rId4">
            <a:alphaModFix/>
          </a:blip>
          <a:srcRect/>
          <a:stretch/>
        </p:blipFill>
        <p:spPr>
          <a:xfrm>
            <a:off x="6698553" y="5284918"/>
            <a:ext cx="689276" cy="840654"/>
          </a:xfrm>
          <a:prstGeom prst="rect">
            <a:avLst/>
          </a:prstGeom>
          <a:noFill/>
          <a:ln>
            <a:noFill/>
          </a:ln>
        </p:spPr>
      </p:pic>
      <p:pic>
        <p:nvPicPr>
          <p:cNvPr id="222" name="Google Shape;222;p28"/>
          <p:cNvPicPr preferRelativeResize="0"/>
          <p:nvPr/>
        </p:nvPicPr>
        <p:blipFill rotWithShape="1">
          <a:blip r:embed="rId4">
            <a:alphaModFix/>
          </a:blip>
          <a:srcRect/>
          <a:stretch/>
        </p:blipFill>
        <p:spPr>
          <a:xfrm>
            <a:off x="1355317" y="1623710"/>
            <a:ext cx="689276" cy="840654"/>
          </a:xfrm>
          <a:prstGeom prst="rect">
            <a:avLst/>
          </a:prstGeom>
          <a:noFill/>
          <a:ln>
            <a:noFill/>
          </a:ln>
        </p:spPr>
      </p:pic>
      <p:pic>
        <p:nvPicPr>
          <p:cNvPr id="223" name="Google Shape;223;p28"/>
          <p:cNvPicPr preferRelativeResize="0"/>
          <p:nvPr/>
        </p:nvPicPr>
        <p:blipFill rotWithShape="1">
          <a:blip r:embed="rId4">
            <a:alphaModFix/>
          </a:blip>
          <a:srcRect/>
          <a:stretch/>
        </p:blipFill>
        <p:spPr>
          <a:xfrm>
            <a:off x="6600899" y="783056"/>
            <a:ext cx="689276" cy="840654"/>
          </a:xfrm>
          <a:prstGeom prst="rect">
            <a:avLst/>
          </a:prstGeom>
          <a:noFill/>
          <a:ln>
            <a:noFill/>
          </a:ln>
        </p:spPr>
      </p:pic>
      <p:pic>
        <p:nvPicPr>
          <p:cNvPr id="224" name="Google Shape;224;p28"/>
          <p:cNvPicPr preferRelativeResize="0"/>
          <p:nvPr/>
        </p:nvPicPr>
        <p:blipFill rotWithShape="1">
          <a:blip r:embed="rId4">
            <a:alphaModFix/>
          </a:blip>
          <a:srcRect/>
          <a:stretch/>
        </p:blipFill>
        <p:spPr>
          <a:xfrm>
            <a:off x="7043191" y="2235512"/>
            <a:ext cx="689276" cy="840654"/>
          </a:xfrm>
          <a:prstGeom prst="rect">
            <a:avLst/>
          </a:prstGeom>
          <a:noFill/>
          <a:ln>
            <a:noFill/>
          </a:ln>
        </p:spPr>
      </p:pic>
      <p:pic>
        <p:nvPicPr>
          <p:cNvPr id="225" name="Google Shape;225;p28"/>
          <p:cNvPicPr preferRelativeResize="0"/>
          <p:nvPr/>
        </p:nvPicPr>
        <p:blipFill rotWithShape="1">
          <a:blip r:embed="rId4">
            <a:alphaModFix/>
          </a:blip>
          <a:srcRect/>
          <a:stretch/>
        </p:blipFill>
        <p:spPr>
          <a:xfrm>
            <a:off x="5130392" y="725815"/>
            <a:ext cx="689276" cy="840654"/>
          </a:xfrm>
          <a:prstGeom prst="rect">
            <a:avLst/>
          </a:prstGeom>
          <a:noFill/>
          <a:ln>
            <a:noFill/>
          </a:ln>
        </p:spPr>
      </p:pic>
      <p:pic>
        <p:nvPicPr>
          <p:cNvPr id="226" name="Google Shape;226;p28"/>
          <p:cNvPicPr preferRelativeResize="0"/>
          <p:nvPr/>
        </p:nvPicPr>
        <p:blipFill rotWithShape="1">
          <a:blip r:embed="rId4">
            <a:alphaModFix/>
          </a:blip>
          <a:srcRect/>
          <a:stretch/>
        </p:blipFill>
        <p:spPr>
          <a:xfrm>
            <a:off x="4952838" y="5307150"/>
            <a:ext cx="689276" cy="84065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0"/>
          <p:cNvSpPr/>
          <p:nvPr/>
        </p:nvSpPr>
        <p:spPr>
          <a:xfrm>
            <a:off x="763478" y="2198402"/>
            <a:ext cx="7803473" cy="206210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s-CO" sz="3200" b="1">
                <a:solidFill>
                  <a:schemeClr val="dk1"/>
                </a:solidFill>
                <a:latin typeface="Arial"/>
                <a:ea typeface="Arial"/>
                <a:cs typeface="Arial"/>
                <a:sym typeface="Arial"/>
              </a:rPr>
              <a:t>PRINCIPIOS DEL RÉGIMEN DE RESPONSABILIDAD ADMINISTRATIVA POR PÉRDIDA O DAÑO DE BIENES DE PROPIEDAD</a:t>
            </a:r>
            <a:endParaRPr sz="3200" b="1">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31"/>
          <p:cNvSpPr/>
          <p:nvPr/>
        </p:nvSpPr>
        <p:spPr>
          <a:xfrm>
            <a:off x="1087514" y="1501079"/>
            <a:ext cx="7079942" cy="3416320"/>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600" b="1">
                <a:solidFill>
                  <a:srgbClr val="333333"/>
                </a:solidFill>
                <a:latin typeface="Arial"/>
                <a:ea typeface="Arial"/>
                <a:cs typeface="Arial"/>
                <a:sym typeface="Arial"/>
              </a:rPr>
              <a:t>Artículo 1°. </a:t>
            </a:r>
            <a:r>
              <a:rPr lang="es-CO" sz="3600" b="1" i="1">
                <a:solidFill>
                  <a:srgbClr val="333333"/>
                </a:solidFill>
                <a:latin typeface="Arial"/>
                <a:ea typeface="Arial"/>
                <a:cs typeface="Arial"/>
                <a:sym typeface="Arial"/>
              </a:rPr>
              <a:t>Dignidad humana.</a:t>
            </a:r>
            <a:r>
              <a:rPr lang="es-CO" sz="3600" i="1">
                <a:solidFill>
                  <a:srgbClr val="333333"/>
                </a:solidFill>
                <a:latin typeface="Arial"/>
                <a:ea typeface="Arial"/>
                <a:cs typeface="Arial"/>
                <a:sym typeface="Arial"/>
              </a:rPr>
              <a:t> </a:t>
            </a:r>
            <a:r>
              <a:rPr lang="es-CO" sz="3600">
                <a:solidFill>
                  <a:srgbClr val="333333"/>
                </a:solidFill>
                <a:latin typeface="Arial"/>
                <a:ea typeface="Arial"/>
                <a:cs typeface="Arial"/>
                <a:sym typeface="Arial"/>
              </a:rPr>
              <a:t>Quien intervenga en la actuación administrativa será tratado con el respeto debido a la dignidad inherente al ser humano.</a:t>
            </a:r>
            <a:endParaRPr sz="36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2"/>
          <p:cNvSpPr/>
          <p:nvPr/>
        </p:nvSpPr>
        <p:spPr>
          <a:xfrm>
            <a:off x="1016493" y="1607611"/>
            <a:ext cx="7079942" cy="3600986"/>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200" b="1" dirty="0">
                <a:solidFill>
                  <a:srgbClr val="333333"/>
                </a:solidFill>
                <a:latin typeface="Arial"/>
                <a:ea typeface="Arial"/>
                <a:cs typeface="Arial"/>
                <a:sym typeface="Arial"/>
              </a:rPr>
              <a:t>Artículo 2°. Legalidad. </a:t>
            </a:r>
            <a:r>
              <a:rPr lang="es-CO" sz="3200" dirty="0">
                <a:solidFill>
                  <a:srgbClr val="333333"/>
                </a:solidFill>
                <a:latin typeface="Arial"/>
                <a:ea typeface="Arial"/>
                <a:cs typeface="Arial"/>
                <a:sym typeface="Arial"/>
              </a:rPr>
              <a:t>El personal destinatario de esta ley será investigado y declarado responsable administrativamente, de conformidad con las disposiciones y procedimientos establecidos en la presente normatividad</a:t>
            </a:r>
            <a:r>
              <a:rPr lang="es-CO" sz="3600" dirty="0">
                <a:solidFill>
                  <a:srgbClr val="333333"/>
                </a:solidFill>
                <a:latin typeface="Arial"/>
                <a:ea typeface="Arial"/>
                <a:cs typeface="Arial"/>
                <a:sym typeface="Arial"/>
              </a:rPr>
              <a:t>.</a:t>
            </a:r>
            <a:endParaRPr sz="3600" dirty="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33"/>
          <p:cNvSpPr/>
          <p:nvPr/>
        </p:nvSpPr>
        <p:spPr>
          <a:xfrm>
            <a:off x="918839" y="1705266"/>
            <a:ext cx="7079942" cy="3108543"/>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800" b="1">
                <a:solidFill>
                  <a:srgbClr val="333333"/>
                </a:solidFill>
                <a:latin typeface="Arial"/>
                <a:ea typeface="Arial"/>
                <a:cs typeface="Arial"/>
                <a:sym typeface="Arial"/>
              </a:rPr>
              <a:t>Artículo 3°. Presunción de inocencia. </a:t>
            </a:r>
            <a:r>
              <a:rPr lang="es-CO" sz="2800">
                <a:solidFill>
                  <a:srgbClr val="333333"/>
                </a:solidFill>
                <a:latin typeface="Arial"/>
                <a:ea typeface="Arial"/>
                <a:cs typeface="Arial"/>
                <a:sym typeface="Arial"/>
              </a:rPr>
              <a:t>Los destinatarios de esta ley se presumen inocentes mientras no se declare su responsabilidad en fallo ejecutoriado. Toda duda razonable se resolverá a favor del investigado cuando no haya modo de eliminarla.</a:t>
            </a:r>
            <a:endParaRPr sz="32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4"/>
          <p:cNvSpPr/>
          <p:nvPr/>
        </p:nvSpPr>
        <p:spPr>
          <a:xfrm>
            <a:off x="918839" y="1998229"/>
            <a:ext cx="7079942" cy="2862322"/>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600" b="1">
                <a:solidFill>
                  <a:srgbClr val="333333"/>
                </a:solidFill>
                <a:latin typeface="Arial"/>
                <a:ea typeface="Arial"/>
                <a:cs typeface="Arial"/>
                <a:sym typeface="Arial"/>
              </a:rPr>
              <a:t>Artículo 4°. Jerarquía. </a:t>
            </a:r>
            <a:r>
              <a:rPr lang="es-CO" sz="3600">
                <a:solidFill>
                  <a:srgbClr val="333333"/>
                </a:solidFill>
                <a:latin typeface="Arial"/>
                <a:ea typeface="Arial"/>
                <a:cs typeface="Arial"/>
                <a:sym typeface="Arial"/>
              </a:rPr>
              <a:t>La actuación administrativa será ejercida siempre por un superior en nivel, grado o antigüedad al procesado.</a:t>
            </a:r>
            <a:endParaRPr sz="4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35"/>
          <p:cNvSpPr/>
          <p:nvPr/>
        </p:nvSpPr>
        <p:spPr>
          <a:xfrm>
            <a:off x="918839" y="1820676"/>
            <a:ext cx="7079942" cy="304698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400" b="1">
                <a:solidFill>
                  <a:srgbClr val="333333"/>
                </a:solidFill>
                <a:latin typeface="Arial"/>
                <a:ea typeface="Arial"/>
                <a:cs typeface="Arial"/>
                <a:sym typeface="Arial"/>
              </a:rPr>
              <a:t>Artículo 5°. Debido proceso. </a:t>
            </a:r>
            <a:r>
              <a:rPr lang="es-CO" sz="2400">
                <a:solidFill>
                  <a:srgbClr val="333333"/>
                </a:solidFill>
                <a:latin typeface="Arial"/>
                <a:ea typeface="Arial"/>
                <a:cs typeface="Arial"/>
                <a:sym typeface="Arial"/>
              </a:rPr>
              <a:t>El destinatario de la actuación administrativa será procesado conforme a las leyes sustantivas y procesales preexistentes al acto que se le atribuya, ante funcionario competente previamente establecido y observando la plenitud de las formas del procedimiento regulado en la Constitución Política y en esta ley.</a:t>
            </a:r>
            <a:endParaRPr sz="2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36"/>
          <p:cNvSpPr/>
          <p:nvPr/>
        </p:nvSpPr>
        <p:spPr>
          <a:xfrm>
            <a:off x="918839" y="1820676"/>
            <a:ext cx="7079942" cy="304698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400" b="1">
                <a:solidFill>
                  <a:srgbClr val="333333"/>
                </a:solidFill>
                <a:latin typeface="Arial"/>
                <a:ea typeface="Arial"/>
                <a:cs typeface="Arial"/>
                <a:sym typeface="Arial"/>
              </a:rPr>
              <a:t>Artículo 6°. Firmeza de la decisión administrativa. </a:t>
            </a:r>
            <a:r>
              <a:rPr lang="es-CO" sz="2400">
                <a:solidFill>
                  <a:srgbClr val="333333"/>
                </a:solidFill>
                <a:latin typeface="Arial"/>
                <a:ea typeface="Arial"/>
                <a:cs typeface="Arial"/>
                <a:sym typeface="Arial"/>
              </a:rPr>
              <a:t>El fallo administrativo quedará en firme cuando:</a:t>
            </a:r>
            <a:endParaRPr/>
          </a:p>
          <a:p>
            <a:pPr marL="0" marR="0" lvl="0" indent="0" algn="just" rtl="0">
              <a:spcBef>
                <a:spcPts val="0"/>
              </a:spcBef>
              <a:spcAft>
                <a:spcPts val="0"/>
              </a:spcAft>
              <a:buNone/>
            </a:pPr>
            <a:r>
              <a:rPr lang="es-CO" sz="2400">
                <a:solidFill>
                  <a:srgbClr val="333333"/>
                </a:solidFill>
                <a:latin typeface="Arial"/>
                <a:ea typeface="Arial"/>
                <a:cs typeface="Arial"/>
                <a:sym typeface="Arial"/>
              </a:rPr>
              <a:t>1. Cuando contra ellos no proceda ningún recurso.</a:t>
            </a:r>
            <a:endParaRPr/>
          </a:p>
          <a:p>
            <a:pPr marL="0" marR="0" lvl="0" indent="0" algn="just" rtl="0">
              <a:spcBef>
                <a:spcPts val="0"/>
              </a:spcBef>
              <a:spcAft>
                <a:spcPts val="0"/>
              </a:spcAft>
              <a:buNone/>
            </a:pPr>
            <a:r>
              <a:rPr lang="es-CO" sz="2400">
                <a:solidFill>
                  <a:srgbClr val="333333"/>
                </a:solidFill>
                <a:latin typeface="Arial"/>
                <a:ea typeface="Arial"/>
                <a:cs typeface="Arial"/>
                <a:sym typeface="Arial"/>
              </a:rPr>
              <a:t>2. Cuando los recursos interpuestos se hayan decidido.</a:t>
            </a:r>
            <a:endParaRPr/>
          </a:p>
          <a:p>
            <a:pPr marL="0" marR="0" lvl="0" indent="0" algn="just" rtl="0">
              <a:spcBef>
                <a:spcPts val="0"/>
              </a:spcBef>
              <a:spcAft>
                <a:spcPts val="0"/>
              </a:spcAft>
              <a:buNone/>
            </a:pPr>
            <a:r>
              <a:rPr lang="es-CO" sz="2400">
                <a:solidFill>
                  <a:srgbClr val="333333"/>
                </a:solidFill>
                <a:latin typeface="Arial"/>
                <a:ea typeface="Arial"/>
                <a:cs typeface="Arial"/>
                <a:sym typeface="Arial"/>
              </a:rPr>
              <a:t>3. Cuando no se interpongan recursos, o cuando se renuncie expresamente a ellos.</a:t>
            </a:r>
            <a:endParaRPr sz="2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7"/>
          <p:cNvSpPr/>
          <p:nvPr/>
        </p:nvSpPr>
        <p:spPr>
          <a:xfrm>
            <a:off x="1043126" y="1820676"/>
            <a:ext cx="7079942" cy="304698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200" b="1">
                <a:solidFill>
                  <a:srgbClr val="333333"/>
                </a:solidFill>
                <a:latin typeface="Arial"/>
                <a:ea typeface="Arial"/>
                <a:cs typeface="Arial"/>
                <a:sym typeface="Arial"/>
              </a:rPr>
              <a:t>Artículo 7°. Celeridad del proceso. </a:t>
            </a:r>
            <a:r>
              <a:rPr lang="es-CO" sz="3200">
                <a:solidFill>
                  <a:srgbClr val="333333"/>
                </a:solidFill>
                <a:latin typeface="Arial"/>
                <a:ea typeface="Arial"/>
                <a:cs typeface="Arial"/>
                <a:sym typeface="Arial"/>
              </a:rPr>
              <a:t>El funcionario competente impulsará oficiosamente la actuación administrativa y cumplirá estrictamente los términos previstos en esta ley.</a:t>
            </a:r>
            <a:endParaRPr sz="36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38"/>
          <p:cNvSpPr/>
          <p:nvPr/>
        </p:nvSpPr>
        <p:spPr>
          <a:xfrm>
            <a:off x="1043126" y="1820675"/>
            <a:ext cx="7399538" cy="304698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200" b="1">
                <a:solidFill>
                  <a:srgbClr val="333333"/>
                </a:solidFill>
                <a:latin typeface="Arial"/>
                <a:ea typeface="Arial"/>
                <a:cs typeface="Arial"/>
                <a:sym typeface="Arial"/>
              </a:rPr>
              <a:t>Artículo 8°. Culpabilidad </a:t>
            </a:r>
            <a:endParaRPr sz="3200" b="1">
              <a:solidFill>
                <a:srgbClr val="333333"/>
              </a:solidFill>
              <a:latin typeface="Arial"/>
              <a:ea typeface="Arial"/>
              <a:cs typeface="Arial"/>
              <a:sym typeface="Arial"/>
            </a:endParaRPr>
          </a:p>
          <a:p>
            <a:pPr marL="0" marR="0" lvl="0" indent="0" algn="just" rtl="0">
              <a:spcBef>
                <a:spcPts val="0"/>
              </a:spcBef>
              <a:spcAft>
                <a:spcPts val="0"/>
              </a:spcAft>
              <a:buNone/>
            </a:pPr>
            <a:endParaRPr sz="3200">
              <a:solidFill>
                <a:srgbClr val="333333"/>
              </a:solidFill>
              <a:latin typeface="Arial"/>
              <a:ea typeface="Arial"/>
              <a:cs typeface="Arial"/>
              <a:sym typeface="Arial"/>
            </a:endParaRPr>
          </a:p>
          <a:p>
            <a:pPr marL="0" marR="0" lvl="0" indent="0" algn="just" rtl="0">
              <a:spcBef>
                <a:spcPts val="0"/>
              </a:spcBef>
              <a:spcAft>
                <a:spcPts val="0"/>
              </a:spcAft>
              <a:buNone/>
            </a:pPr>
            <a:r>
              <a:rPr lang="es-CO" sz="3200">
                <a:solidFill>
                  <a:srgbClr val="333333"/>
                </a:solidFill>
                <a:latin typeface="Arial"/>
                <a:ea typeface="Arial"/>
                <a:cs typeface="Arial"/>
                <a:sym typeface="Arial"/>
              </a:rPr>
              <a:t>En materia administrativa queda proscrita toda forma de responsabilidad objetiva y solo será posible atribuirla a título de dolo o culpa.</a:t>
            </a:r>
            <a:endParaRPr sz="36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9"/>
          <p:cNvSpPr/>
          <p:nvPr/>
        </p:nvSpPr>
        <p:spPr>
          <a:xfrm>
            <a:off x="909961" y="1385669"/>
            <a:ext cx="7399538" cy="4031873"/>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3200" b="1">
                <a:solidFill>
                  <a:srgbClr val="333333"/>
                </a:solidFill>
                <a:latin typeface="Arial"/>
                <a:ea typeface="Arial"/>
                <a:cs typeface="Arial"/>
                <a:sym typeface="Arial"/>
              </a:rPr>
              <a:t>Artículo 9°. Proporcionalidad. </a:t>
            </a:r>
            <a:r>
              <a:rPr lang="es-CO" sz="3200">
                <a:solidFill>
                  <a:srgbClr val="333333"/>
                </a:solidFill>
                <a:latin typeface="Arial"/>
                <a:ea typeface="Arial"/>
                <a:cs typeface="Arial"/>
                <a:sym typeface="Arial"/>
              </a:rPr>
              <a:t>Cuando se atribuya responsabilidad administrativa a los destinatarios de esta ley, el monto a pagar debe corresponder al valor del bien o del daño causado al momento de presentarse el hecho, de no ser posible su reposición o reparación.</a:t>
            </a:r>
            <a:endParaRPr sz="36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0"/>
          <p:cNvSpPr/>
          <p:nvPr/>
        </p:nvSpPr>
        <p:spPr>
          <a:xfrm>
            <a:off x="847816" y="1128217"/>
            <a:ext cx="7701379" cy="4401205"/>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800" b="1">
                <a:solidFill>
                  <a:srgbClr val="333333"/>
                </a:solidFill>
                <a:latin typeface="Arial"/>
                <a:ea typeface="Arial"/>
                <a:cs typeface="Arial"/>
                <a:sym typeface="Arial"/>
              </a:rPr>
              <a:t>Artículo 10. Integración normativa. </a:t>
            </a:r>
            <a:r>
              <a:rPr lang="es-CO" sz="2800">
                <a:solidFill>
                  <a:srgbClr val="333333"/>
                </a:solidFill>
                <a:latin typeface="Arial"/>
                <a:ea typeface="Arial"/>
                <a:cs typeface="Arial"/>
                <a:sym typeface="Arial"/>
              </a:rPr>
              <a:t>En la aplicación de la presente ley prevalecerán los principios y normas rectoras contenidos en esta ley y en la Constitución Política. En lo no previsto, se aplicarán en su orden las disposiciones del Código Contencioso Administrativo, el Código de Procedimiento Civil y el Código Penal Militar, en cuanto sean compatibles con la naturaleza de los informativos administrativos.</a:t>
            </a:r>
            <a:endParaRPr sz="32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41"/>
          <p:cNvSpPr/>
          <p:nvPr/>
        </p:nvSpPr>
        <p:spPr>
          <a:xfrm>
            <a:off x="847816" y="1430057"/>
            <a:ext cx="7701379" cy="397031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s-CO" sz="2800" b="1">
                <a:solidFill>
                  <a:srgbClr val="333333"/>
                </a:solidFill>
                <a:latin typeface="Arial"/>
                <a:ea typeface="Arial"/>
                <a:cs typeface="Arial"/>
                <a:sym typeface="Arial"/>
              </a:rPr>
              <a:t>Artículo 11. Derecho de defensa. </a:t>
            </a:r>
            <a:r>
              <a:rPr lang="es-CO" sz="2800">
                <a:solidFill>
                  <a:srgbClr val="333333"/>
                </a:solidFill>
                <a:latin typeface="Arial"/>
                <a:ea typeface="Arial"/>
                <a:cs typeface="Arial"/>
                <a:sym typeface="Arial"/>
              </a:rPr>
              <a:t>Durante la actuación administrativa, el investigado tiene derecho a la defensa material y a la designación de un defensor si lo considera necesario. Cuando sea declarado persona ausente, deberá estar representado por un defensor de oficio, que podrá ser un estudiante de consultorio jurídico debidamente acreditado.</a:t>
            </a:r>
            <a:endParaRPr/>
          </a:p>
          <a:p>
            <a:pPr marL="0" marR="0" lvl="0" indent="0" algn="just" rtl="0">
              <a:spcBef>
                <a:spcPts val="0"/>
              </a:spcBef>
              <a:spcAft>
                <a:spcPts val="0"/>
              </a:spcAft>
              <a:buNone/>
            </a:pPr>
            <a:endParaRPr sz="2800" b="1">
              <a:solidFill>
                <a:srgbClr val="333333"/>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BE760483-4206-8441-C9E9-B5B60534EE18}"/>
            </a:ext>
          </a:extLst>
        </p:cNvPr>
        <p:cNvGrpSpPr/>
        <p:nvPr/>
      </p:nvGrpSpPr>
      <p:grpSpPr>
        <a:xfrm>
          <a:off x="0" y="0"/>
          <a:ext cx="0" cy="0"/>
          <a:chOff x="0" y="0"/>
          <a:chExt cx="0" cy="0"/>
        </a:xfrm>
      </p:grpSpPr>
      <p:sp>
        <p:nvSpPr>
          <p:cNvPr id="116" name="Google Shape;116;p16">
            <a:extLst>
              <a:ext uri="{FF2B5EF4-FFF2-40B4-BE49-F238E27FC236}">
                <a16:creationId xmlns:a16="http://schemas.microsoft.com/office/drawing/2014/main" id="{EF2349A7-E94C-43B3-7BA8-597BA7FA13C3}"/>
              </a:ext>
            </a:extLst>
          </p:cNvPr>
          <p:cNvSpPr/>
          <p:nvPr/>
        </p:nvSpPr>
        <p:spPr>
          <a:xfrm>
            <a:off x="782597" y="2213344"/>
            <a:ext cx="7461752" cy="2107934"/>
          </a:xfrm>
          <a:prstGeom prst="rect">
            <a:avLst/>
          </a:prstGeom>
          <a:noFill/>
          <a:ln>
            <a:noFill/>
          </a:ln>
        </p:spPr>
        <p:txBody>
          <a:bodyPr spcFirstLastPara="1" wrap="square" lIns="91425" tIns="45700" rIns="91425" bIns="45700" anchor="t" anchorCtr="0">
            <a:noAutofit/>
          </a:bodyPr>
          <a:lstStyle/>
          <a:p>
            <a:pPr marR="0" lvl="0" algn="ctr" rtl="0">
              <a:spcBef>
                <a:spcPts val="0"/>
              </a:spcBef>
              <a:spcAft>
                <a:spcPts val="0"/>
              </a:spcAft>
              <a:buClr>
                <a:schemeClr val="dk1"/>
              </a:buClr>
              <a:buSzPts val="1800"/>
            </a:pPr>
            <a:r>
              <a:rPr lang="es-MX" sz="3200" b="1" dirty="0">
                <a:solidFill>
                  <a:schemeClr val="dk1"/>
                </a:solidFill>
                <a:latin typeface="Arial"/>
                <a:ea typeface="Arial"/>
                <a:cs typeface="Arial"/>
                <a:sym typeface="Arial"/>
              </a:rPr>
              <a:t>ASPECTOS SUSTANTIVOS DEL RÉGIMEN DE RESPONSABILIDAD ADMINISTRATIVA POR PÉRDIDA O DAÑO DE BIENES DE PROPIEDAD</a:t>
            </a:r>
            <a:endParaRPr sz="1800" b="1"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847008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50AAA04-6677-5F88-BFEA-F4BE4CBC50BD}"/>
            </a:ext>
          </a:extLst>
        </p:cNvPr>
        <p:cNvGrpSpPr/>
        <p:nvPr/>
      </p:nvGrpSpPr>
      <p:grpSpPr>
        <a:xfrm>
          <a:off x="0" y="0"/>
          <a:ext cx="0" cy="0"/>
          <a:chOff x="0" y="0"/>
          <a:chExt cx="0" cy="0"/>
        </a:xfrm>
      </p:grpSpPr>
      <p:sp>
        <p:nvSpPr>
          <p:cNvPr id="116" name="Google Shape;116;p16">
            <a:extLst>
              <a:ext uri="{FF2B5EF4-FFF2-40B4-BE49-F238E27FC236}">
                <a16:creationId xmlns:a16="http://schemas.microsoft.com/office/drawing/2014/main" id="{933F5708-48AC-2115-42CF-A49029CE5829}"/>
              </a:ext>
            </a:extLst>
          </p:cNvPr>
          <p:cNvSpPr/>
          <p:nvPr/>
        </p:nvSpPr>
        <p:spPr>
          <a:xfrm>
            <a:off x="1976750" y="1180956"/>
            <a:ext cx="5190500" cy="574101"/>
          </a:xfrm>
          <a:prstGeom prst="rect">
            <a:avLst/>
          </a:prstGeom>
          <a:noFill/>
          <a:ln>
            <a:noFill/>
          </a:ln>
        </p:spPr>
        <p:txBody>
          <a:bodyPr spcFirstLastPara="1" wrap="square" lIns="91425" tIns="45700" rIns="91425" bIns="45700" anchor="t" anchorCtr="0">
            <a:noAutofit/>
          </a:bodyPr>
          <a:lstStyle/>
          <a:p>
            <a:pPr marR="0" lvl="0" algn="ctr" rtl="0">
              <a:spcBef>
                <a:spcPts val="0"/>
              </a:spcBef>
              <a:spcAft>
                <a:spcPts val="0"/>
              </a:spcAft>
              <a:buClr>
                <a:schemeClr val="dk1"/>
              </a:buClr>
              <a:buSzPts val="1800"/>
            </a:pPr>
            <a:r>
              <a:rPr lang="es-CO" sz="4000" b="1" i="0" dirty="0">
                <a:solidFill>
                  <a:srgbClr val="333333"/>
                </a:solidFill>
                <a:effectLst/>
                <a:latin typeface="Arial" panose="020B0604020202020204" pitchFamily="34" charset="0"/>
              </a:rPr>
              <a:t>BIENES</a:t>
            </a:r>
            <a:endParaRPr sz="1800" b="1" dirty="0">
              <a:solidFill>
                <a:schemeClr val="dk1"/>
              </a:solidFill>
              <a:latin typeface="Calibri"/>
              <a:ea typeface="Calibri"/>
              <a:cs typeface="Calibri"/>
              <a:sym typeface="Calibri"/>
            </a:endParaRPr>
          </a:p>
        </p:txBody>
      </p:sp>
      <p:sp>
        <p:nvSpPr>
          <p:cNvPr id="5" name="CuadroTexto 4">
            <a:extLst>
              <a:ext uri="{FF2B5EF4-FFF2-40B4-BE49-F238E27FC236}">
                <a16:creationId xmlns:a16="http://schemas.microsoft.com/office/drawing/2014/main" id="{9633632B-AB8A-9395-EDD7-247020E4CA3E}"/>
              </a:ext>
            </a:extLst>
          </p:cNvPr>
          <p:cNvSpPr txBox="1"/>
          <p:nvPr/>
        </p:nvSpPr>
        <p:spPr>
          <a:xfrm>
            <a:off x="737419" y="2199814"/>
            <a:ext cx="7919884" cy="3108543"/>
          </a:xfrm>
          <a:prstGeom prst="rect">
            <a:avLst/>
          </a:prstGeom>
          <a:noFill/>
        </p:spPr>
        <p:txBody>
          <a:bodyPr wrap="square">
            <a:spAutoFit/>
          </a:bodyPr>
          <a:lstStyle/>
          <a:p>
            <a:pPr algn="just"/>
            <a:r>
              <a:rPr lang="es-MX" sz="3600" dirty="0"/>
              <a:t>Toda cosa </a:t>
            </a:r>
            <a:r>
              <a:rPr lang="es-MX" sz="4400" dirty="0">
                <a:solidFill>
                  <a:srgbClr val="FF0000"/>
                </a:solidFill>
              </a:rPr>
              <a:t>MATERIAL</a:t>
            </a:r>
            <a:r>
              <a:rPr lang="es-MX" sz="3600" dirty="0"/>
              <a:t> o </a:t>
            </a:r>
            <a:r>
              <a:rPr lang="es-MX" sz="4400" dirty="0">
                <a:solidFill>
                  <a:srgbClr val="FF0000"/>
                </a:solidFill>
              </a:rPr>
              <a:t>INMATERIAL</a:t>
            </a:r>
            <a:r>
              <a:rPr lang="es-MX" sz="3600" dirty="0"/>
              <a:t> de propiedad o al servicio de las Entidades sujetas al ámbito de aplicación de la presente ley.</a:t>
            </a:r>
            <a:endParaRPr lang="es-CO" sz="3200" b="1" dirty="0"/>
          </a:p>
        </p:txBody>
      </p:sp>
    </p:spTree>
    <p:extLst>
      <p:ext uri="{BB962C8B-B14F-4D97-AF65-F5344CB8AC3E}">
        <p14:creationId xmlns:p14="http://schemas.microsoft.com/office/powerpoint/2010/main" val="753036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1C3020A7-2D92-7F4F-6C71-E5E50805FF0F}"/>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314140F7-0FC5-70D8-58C8-60AE92A83E5D}"/>
              </a:ext>
            </a:extLst>
          </p:cNvPr>
          <p:cNvSpPr txBox="1"/>
          <p:nvPr/>
        </p:nvSpPr>
        <p:spPr>
          <a:xfrm>
            <a:off x="811161" y="1831104"/>
            <a:ext cx="7919884" cy="3970318"/>
          </a:xfrm>
          <a:prstGeom prst="rect">
            <a:avLst/>
          </a:prstGeom>
          <a:noFill/>
        </p:spPr>
        <p:txBody>
          <a:bodyPr wrap="square">
            <a:spAutoFit/>
          </a:bodyPr>
          <a:lstStyle/>
          <a:p>
            <a:pPr algn="just"/>
            <a:r>
              <a:rPr lang="es-MX" sz="3600" b="0" i="0" dirty="0">
                <a:solidFill>
                  <a:srgbClr val="333333"/>
                </a:solidFill>
                <a:effectLst/>
                <a:latin typeface="Arial" panose="020B0604020202020204" pitchFamily="34" charset="0"/>
              </a:rPr>
              <a:t>“Los hechos generadores de responsabilidad administrativa ocurridos con anterioridad a la entrada en vigencia de la presente ley, serán investigados y fallados de conformidad con las disposiciones contenidas en esta.” Artículo 35</a:t>
            </a:r>
            <a:endParaRPr lang="es-CO" sz="2400" b="1" dirty="0"/>
          </a:p>
        </p:txBody>
      </p:sp>
      <p:sp>
        <p:nvSpPr>
          <p:cNvPr id="6" name="CuadroTexto 5">
            <a:extLst>
              <a:ext uri="{FF2B5EF4-FFF2-40B4-BE49-F238E27FC236}">
                <a16:creationId xmlns:a16="http://schemas.microsoft.com/office/drawing/2014/main" id="{22D53C1B-FCD3-D0BC-558B-CAE65D88A485}"/>
              </a:ext>
            </a:extLst>
          </p:cNvPr>
          <p:cNvSpPr txBox="1"/>
          <p:nvPr/>
        </p:nvSpPr>
        <p:spPr>
          <a:xfrm>
            <a:off x="943897" y="1056578"/>
            <a:ext cx="8200103" cy="461665"/>
          </a:xfrm>
          <a:prstGeom prst="rect">
            <a:avLst/>
          </a:prstGeom>
          <a:noFill/>
        </p:spPr>
        <p:txBody>
          <a:bodyPr wrap="square">
            <a:spAutoFit/>
          </a:bodyPr>
          <a:lstStyle/>
          <a:p>
            <a:r>
              <a:rPr lang="es-MX" sz="2400" b="1" dirty="0"/>
              <a:t>¿Vulnera el Artículo 29 de la CP el siguiente artículo?</a:t>
            </a:r>
            <a:endParaRPr lang="es-CO" sz="2400" b="1" dirty="0"/>
          </a:p>
        </p:txBody>
      </p:sp>
    </p:spTree>
    <p:extLst>
      <p:ext uri="{BB962C8B-B14F-4D97-AF65-F5344CB8AC3E}">
        <p14:creationId xmlns:p14="http://schemas.microsoft.com/office/powerpoint/2010/main" val="3344290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E299E5D4-2B81-2CDE-B610-6F8F5A6C2F64}"/>
            </a:ext>
          </a:extLst>
        </p:cNvPr>
        <p:cNvGrpSpPr/>
        <p:nvPr/>
      </p:nvGrpSpPr>
      <p:grpSpPr>
        <a:xfrm>
          <a:off x="0" y="0"/>
          <a:ext cx="0" cy="0"/>
          <a:chOff x="0" y="0"/>
          <a:chExt cx="0" cy="0"/>
        </a:xfrm>
      </p:grpSpPr>
      <p:sp>
        <p:nvSpPr>
          <p:cNvPr id="6" name="CuadroTexto 5">
            <a:extLst>
              <a:ext uri="{FF2B5EF4-FFF2-40B4-BE49-F238E27FC236}">
                <a16:creationId xmlns:a16="http://schemas.microsoft.com/office/drawing/2014/main" id="{277F4F2C-3F48-B4FC-8BF3-9741534F13F6}"/>
              </a:ext>
            </a:extLst>
          </p:cNvPr>
          <p:cNvSpPr txBox="1"/>
          <p:nvPr/>
        </p:nvSpPr>
        <p:spPr>
          <a:xfrm>
            <a:off x="2580967" y="979302"/>
            <a:ext cx="4837471" cy="584775"/>
          </a:xfrm>
          <a:prstGeom prst="rect">
            <a:avLst/>
          </a:prstGeom>
          <a:noFill/>
        </p:spPr>
        <p:txBody>
          <a:bodyPr wrap="square">
            <a:spAutoFit/>
          </a:bodyPr>
          <a:lstStyle/>
          <a:p>
            <a:pPr algn="ctr"/>
            <a:r>
              <a:rPr lang="es-MX" sz="3200" b="1" dirty="0"/>
              <a:t>Sentencia C-633/12</a:t>
            </a:r>
            <a:endParaRPr lang="es-CO" sz="3200" b="1" dirty="0"/>
          </a:p>
        </p:txBody>
      </p:sp>
      <p:sp>
        <p:nvSpPr>
          <p:cNvPr id="7" name="CuadroTexto 6">
            <a:extLst>
              <a:ext uri="{FF2B5EF4-FFF2-40B4-BE49-F238E27FC236}">
                <a16:creationId xmlns:a16="http://schemas.microsoft.com/office/drawing/2014/main" id="{A3638FAD-0F9B-F889-513E-BEA5645F69E5}"/>
              </a:ext>
            </a:extLst>
          </p:cNvPr>
          <p:cNvSpPr txBox="1"/>
          <p:nvPr/>
        </p:nvSpPr>
        <p:spPr>
          <a:xfrm>
            <a:off x="648930" y="1993009"/>
            <a:ext cx="8214852" cy="3416320"/>
          </a:xfrm>
          <a:prstGeom prst="rect">
            <a:avLst/>
          </a:prstGeom>
          <a:noFill/>
        </p:spPr>
        <p:txBody>
          <a:bodyPr wrap="square">
            <a:spAutoFit/>
          </a:bodyPr>
          <a:lstStyle/>
          <a:p>
            <a:pPr algn="just"/>
            <a:r>
              <a:rPr lang="es-MX" sz="2400" dirty="0"/>
              <a:t>La responsabilidad administrativa del servidor público se basa en los principios generales del derecho que establecen la obligación de reparar el daño ocasionado con culpa, como también en las normas ordinarias y administrativas de responsabilidad extracontractual, no solo en las disposiciones sustantivas de la Ley 1476/11. De este modo, es posible iniciar o proseguir el proceso de responsabilidad allí previsto, por hechos anteriores a la vigencia de la citada Ley</a:t>
            </a:r>
            <a:endParaRPr lang="es-CO" sz="2400" dirty="0"/>
          </a:p>
        </p:txBody>
      </p:sp>
    </p:spTree>
    <p:extLst>
      <p:ext uri="{BB962C8B-B14F-4D97-AF65-F5344CB8AC3E}">
        <p14:creationId xmlns:p14="http://schemas.microsoft.com/office/powerpoint/2010/main" val="2821734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6BCB140-E5FA-95FE-5279-2CFE4D977BB5}"/>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389A35A-F29A-C38B-CD42-3793197D6CD7}"/>
              </a:ext>
            </a:extLst>
          </p:cNvPr>
          <p:cNvSpPr txBox="1"/>
          <p:nvPr/>
        </p:nvSpPr>
        <p:spPr>
          <a:xfrm>
            <a:off x="781662" y="1724351"/>
            <a:ext cx="8008375" cy="4401205"/>
          </a:xfrm>
          <a:prstGeom prst="rect">
            <a:avLst/>
          </a:prstGeom>
          <a:noFill/>
        </p:spPr>
        <p:txBody>
          <a:bodyPr wrap="square">
            <a:spAutoFit/>
          </a:bodyPr>
          <a:lstStyle>
            <a:defPPr marR="0" lvl="0" algn="l" rtl="0">
              <a:lnSpc>
                <a:spcPct val="100000"/>
              </a:lnSpc>
              <a:spcBef>
                <a:spcPts val="0"/>
              </a:spcBef>
              <a:spcAft>
                <a:spcPts val="0"/>
              </a:spcAft>
            </a:defPPr>
            <a:lvl1pPr algn="ctr">
              <a:defRPr sz="3200" b="1"/>
            </a:lvl1pPr>
          </a:lstStyle>
          <a:p>
            <a:pPr algn="just"/>
            <a:r>
              <a:rPr lang="es-MX" sz="2800" b="0" dirty="0"/>
              <a:t>Siendo las normas procesales de aplicación general e inmediata, las reglas de competencia, sustanciación de las investigaciones, ritualidades, recursos y similares de la Ley 1476/11, pueden ser aplicadas en procesos de responsabilidad administrativa de dichos servidores que se hallen en curso al momento de la vigencia de esta Ley o que se hubieren iniciado con arreglo a ellas mismas.</a:t>
            </a:r>
          </a:p>
          <a:p>
            <a:pPr algn="just"/>
            <a:r>
              <a:rPr lang="es-MX" sz="2800" b="0" dirty="0"/>
              <a:t> </a:t>
            </a:r>
          </a:p>
        </p:txBody>
      </p:sp>
      <p:sp>
        <p:nvSpPr>
          <p:cNvPr id="4" name="CuadroTexto 3">
            <a:extLst>
              <a:ext uri="{FF2B5EF4-FFF2-40B4-BE49-F238E27FC236}">
                <a16:creationId xmlns:a16="http://schemas.microsoft.com/office/drawing/2014/main" id="{6A846CEA-F006-83D0-62F2-7D59D75743F3}"/>
              </a:ext>
            </a:extLst>
          </p:cNvPr>
          <p:cNvSpPr txBox="1"/>
          <p:nvPr/>
        </p:nvSpPr>
        <p:spPr>
          <a:xfrm>
            <a:off x="2580967" y="979302"/>
            <a:ext cx="4837471" cy="584775"/>
          </a:xfrm>
          <a:prstGeom prst="rect">
            <a:avLst/>
          </a:prstGeom>
          <a:noFill/>
        </p:spPr>
        <p:txBody>
          <a:bodyPr wrap="square">
            <a:spAutoFit/>
          </a:bodyPr>
          <a:lstStyle/>
          <a:p>
            <a:pPr algn="ctr"/>
            <a:r>
              <a:rPr lang="es-MX" sz="3200" b="1" dirty="0"/>
              <a:t>Sentencia C-633/12</a:t>
            </a:r>
            <a:endParaRPr lang="es-CO" sz="3200" b="1" dirty="0"/>
          </a:p>
        </p:txBody>
      </p:sp>
    </p:spTree>
    <p:extLst>
      <p:ext uri="{BB962C8B-B14F-4D97-AF65-F5344CB8AC3E}">
        <p14:creationId xmlns:p14="http://schemas.microsoft.com/office/powerpoint/2010/main" val="31620164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F5FEDFA2-3B84-829D-06E4-27E576249488}"/>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FFCE22F6-F189-4E45-F6C0-799813D3AAA9}"/>
              </a:ext>
            </a:extLst>
          </p:cNvPr>
          <p:cNvSpPr txBox="1"/>
          <p:nvPr/>
        </p:nvSpPr>
        <p:spPr>
          <a:xfrm>
            <a:off x="560438" y="1877070"/>
            <a:ext cx="8023123" cy="4031873"/>
          </a:xfrm>
          <a:prstGeom prst="rect">
            <a:avLst/>
          </a:prstGeom>
          <a:noFill/>
        </p:spPr>
        <p:txBody>
          <a:bodyPr wrap="square">
            <a:spAutoFit/>
          </a:bodyPr>
          <a:lstStyle>
            <a:defPPr marR="0" lvl="0" algn="l" rtl="0">
              <a:lnSpc>
                <a:spcPct val="100000"/>
              </a:lnSpc>
              <a:spcBef>
                <a:spcPts val="0"/>
              </a:spcBef>
              <a:spcAft>
                <a:spcPts val="0"/>
              </a:spcAft>
            </a:defPPr>
            <a:lvl1pPr algn="ctr">
              <a:defRPr sz="3200" b="1"/>
            </a:lvl1pPr>
          </a:lstStyle>
          <a:p>
            <a:pPr algn="just"/>
            <a:r>
              <a:rPr lang="es-MX" b="0" dirty="0"/>
              <a:t>En todo caso, las disposiciones sobre caducidad de la actuación administrativa y prescripción de la responsabilidad administrativa, así como otras normas favorables al servidor público investigado -por ejemplo, de exoneración de responsabilidad-, deben ser objeto de aplicación inmediata.</a:t>
            </a:r>
          </a:p>
        </p:txBody>
      </p:sp>
      <p:sp>
        <p:nvSpPr>
          <p:cNvPr id="5" name="CuadroTexto 4">
            <a:extLst>
              <a:ext uri="{FF2B5EF4-FFF2-40B4-BE49-F238E27FC236}">
                <a16:creationId xmlns:a16="http://schemas.microsoft.com/office/drawing/2014/main" id="{6C50D3C7-9D6A-60AE-6949-E9581FA161EA}"/>
              </a:ext>
            </a:extLst>
          </p:cNvPr>
          <p:cNvSpPr txBox="1"/>
          <p:nvPr/>
        </p:nvSpPr>
        <p:spPr>
          <a:xfrm>
            <a:off x="2153263" y="1067792"/>
            <a:ext cx="4837471" cy="584775"/>
          </a:xfrm>
          <a:prstGeom prst="rect">
            <a:avLst/>
          </a:prstGeom>
          <a:noFill/>
        </p:spPr>
        <p:txBody>
          <a:bodyPr wrap="square">
            <a:spAutoFit/>
          </a:bodyPr>
          <a:lstStyle/>
          <a:p>
            <a:pPr algn="ctr"/>
            <a:r>
              <a:rPr lang="es-MX" sz="3200" b="1" dirty="0"/>
              <a:t>Sentencia C-633/12</a:t>
            </a:r>
            <a:endParaRPr lang="es-CO" sz="3200" b="1" dirty="0"/>
          </a:p>
        </p:txBody>
      </p:sp>
    </p:spTree>
    <p:extLst>
      <p:ext uri="{BB962C8B-B14F-4D97-AF65-F5344CB8AC3E}">
        <p14:creationId xmlns:p14="http://schemas.microsoft.com/office/powerpoint/2010/main" val="2438139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FF422D0-F871-6AB3-EC73-8DD04546E212}"/>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7C7A31BA-E171-6D5F-E1F4-A47592B41CEF}"/>
              </a:ext>
            </a:extLst>
          </p:cNvPr>
          <p:cNvSpPr txBox="1"/>
          <p:nvPr/>
        </p:nvSpPr>
        <p:spPr>
          <a:xfrm>
            <a:off x="1533832" y="803001"/>
            <a:ext cx="6076334" cy="1077218"/>
          </a:xfrm>
          <a:prstGeom prst="rect">
            <a:avLst/>
          </a:prstGeom>
          <a:noFill/>
        </p:spPr>
        <p:txBody>
          <a:bodyPr wrap="square">
            <a:spAutoFit/>
          </a:bodyPr>
          <a:lstStyle/>
          <a:p>
            <a:pPr algn="ctr"/>
            <a:r>
              <a:rPr lang="es-MX" sz="3200" b="1" dirty="0"/>
              <a:t>Ojo con este artículo. Evita muchos problemas </a:t>
            </a:r>
            <a:endParaRPr lang="es-CO" sz="3200" b="1" dirty="0"/>
          </a:p>
        </p:txBody>
      </p:sp>
      <p:sp>
        <p:nvSpPr>
          <p:cNvPr id="3" name="CuadroTexto 2">
            <a:extLst>
              <a:ext uri="{FF2B5EF4-FFF2-40B4-BE49-F238E27FC236}">
                <a16:creationId xmlns:a16="http://schemas.microsoft.com/office/drawing/2014/main" id="{860D4379-9862-A14E-7F87-FD7E21B53433}"/>
              </a:ext>
            </a:extLst>
          </p:cNvPr>
          <p:cNvSpPr txBox="1"/>
          <p:nvPr/>
        </p:nvSpPr>
        <p:spPr>
          <a:xfrm>
            <a:off x="720827" y="1976960"/>
            <a:ext cx="7702345" cy="3539430"/>
          </a:xfrm>
          <a:prstGeom prst="rect">
            <a:avLst/>
          </a:prstGeom>
          <a:noFill/>
        </p:spPr>
        <p:txBody>
          <a:bodyPr wrap="square">
            <a:spAutoFit/>
          </a:bodyPr>
          <a:lstStyle/>
          <a:p>
            <a:pPr algn="just"/>
            <a:r>
              <a:rPr lang="es-MX" sz="2800" b="1" i="0" dirty="0">
                <a:solidFill>
                  <a:srgbClr val="333333"/>
                </a:solidFill>
                <a:effectLst/>
                <a:latin typeface="Arial" panose="020B0604020202020204" pitchFamily="34" charset="0"/>
              </a:rPr>
              <a:t>Artículo 37. </a:t>
            </a:r>
            <a:r>
              <a:rPr lang="es-MX" sz="2800" b="1" i="1" dirty="0">
                <a:solidFill>
                  <a:srgbClr val="333333"/>
                </a:solidFill>
                <a:effectLst/>
                <a:latin typeface="Arial" panose="020B0604020202020204" pitchFamily="34" charset="0"/>
              </a:rPr>
              <a:t>Recibo </a:t>
            </a:r>
            <a:r>
              <a:rPr lang="es-MX" sz="2800" b="1" i="0" dirty="0">
                <a:solidFill>
                  <a:srgbClr val="333333"/>
                </a:solidFill>
                <a:effectLst/>
                <a:latin typeface="Arial" panose="020B0604020202020204" pitchFamily="34" charset="0"/>
              </a:rPr>
              <a:t>y </a:t>
            </a:r>
            <a:r>
              <a:rPr lang="es-MX" sz="2800" b="1" i="1" dirty="0">
                <a:solidFill>
                  <a:srgbClr val="333333"/>
                </a:solidFill>
                <a:effectLst/>
                <a:latin typeface="Arial" panose="020B0604020202020204" pitchFamily="34" charset="0"/>
              </a:rPr>
              <a:t>entrega de bienes: </a:t>
            </a:r>
            <a:r>
              <a:rPr lang="es-MX" sz="2800" b="0" i="0" dirty="0">
                <a:solidFill>
                  <a:srgbClr val="333333"/>
                </a:solidFill>
                <a:effectLst/>
                <a:latin typeface="Arial" panose="020B0604020202020204" pitchFamily="34" charset="0"/>
              </a:rPr>
              <a:t>Los bienes a que se refiere la presente ley, deberán entregarse y recibirse formalmente a través de documentos escritos en los que consten sus características y las novedades que presentan, los cuales deberán ser firmados por quien entrega y recibe, como por el interventor si lo hubiere</a:t>
            </a:r>
            <a:endParaRPr lang="es-CO" sz="2800" dirty="0"/>
          </a:p>
        </p:txBody>
      </p:sp>
    </p:spTree>
    <p:extLst>
      <p:ext uri="{BB962C8B-B14F-4D97-AF65-F5344CB8AC3E}">
        <p14:creationId xmlns:p14="http://schemas.microsoft.com/office/powerpoint/2010/main" val="24666137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74634267-F7CC-8825-9C08-5E86411535BE}"/>
            </a:ext>
          </a:extLst>
        </p:cNvPr>
        <p:cNvGrpSpPr/>
        <p:nvPr/>
      </p:nvGrpSpPr>
      <p:grpSpPr>
        <a:xfrm>
          <a:off x="0" y="0"/>
          <a:ext cx="0" cy="0"/>
          <a:chOff x="0" y="0"/>
          <a:chExt cx="0" cy="0"/>
        </a:xfrm>
      </p:grpSpPr>
      <p:sp>
        <p:nvSpPr>
          <p:cNvPr id="116" name="Google Shape;116;p16">
            <a:extLst>
              <a:ext uri="{FF2B5EF4-FFF2-40B4-BE49-F238E27FC236}">
                <a16:creationId xmlns:a16="http://schemas.microsoft.com/office/drawing/2014/main" id="{AC31293F-29CF-43C1-2248-A2D0F0322D4E}"/>
              </a:ext>
            </a:extLst>
          </p:cNvPr>
          <p:cNvSpPr/>
          <p:nvPr/>
        </p:nvSpPr>
        <p:spPr>
          <a:xfrm>
            <a:off x="1976750" y="1180956"/>
            <a:ext cx="5190500" cy="574101"/>
          </a:xfrm>
          <a:prstGeom prst="rect">
            <a:avLst/>
          </a:prstGeom>
          <a:noFill/>
          <a:ln>
            <a:noFill/>
          </a:ln>
        </p:spPr>
        <p:txBody>
          <a:bodyPr spcFirstLastPara="1" wrap="square" lIns="91425" tIns="45700" rIns="91425" bIns="45700" anchor="t" anchorCtr="0">
            <a:noAutofit/>
          </a:bodyPr>
          <a:lstStyle/>
          <a:p>
            <a:pPr marR="0" lvl="0" algn="ctr" rtl="0">
              <a:spcBef>
                <a:spcPts val="0"/>
              </a:spcBef>
              <a:spcAft>
                <a:spcPts val="0"/>
              </a:spcAft>
              <a:buClr>
                <a:schemeClr val="dk1"/>
              </a:buClr>
              <a:buSzPts val="1800"/>
            </a:pPr>
            <a:r>
              <a:rPr lang="es-MX" sz="3200" b="1" dirty="0">
                <a:solidFill>
                  <a:schemeClr val="dk1"/>
                </a:solidFill>
                <a:latin typeface="Arial"/>
                <a:ea typeface="Arial"/>
                <a:cs typeface="Arial"/>
                <a:sym typeface="Arial"/>
              </a:rPr>
              <a:t>PRECIO</a:t>
            </a:r>
            <a:endParaRPr sz="1800" b="1" dirty="0">
              <a:solidFill>
                <a:schemeClr val="dk1"/>
              </a:solidFill>
              <a:latin typeface="Calibri"/>
              <a:ea typeface="Calibri"/>
              <a:cs typeface="Calibri"/>
              <a:sym typeface="Calibri"/>
            </a:endParaRPr>
          </a:p>
        </p:txBody>
      </p:sp>
      <p:sp>
        <p:nvSpPr>
          <p:cNvPr id="5" name="CuadroTexto 4">
            <a:extLst>
              <a:ext uri="{FF2B5EF4-FFF2-40B4-BE49-F238E27FC236}">
                <a16:creationId xmlns:a16="http://schemas.microsoft.com/office/drawing/2014/main" id="{75AA8690-E35D-A47E-2ABE-F814415BC426}"/>
              </a:ext>
            </a:extLst>
          </p:cNvPr>
          <p:cNvSpPr txBox="1"/>
          <p:nvPr/>
        </p:nvSpPr>
        <p:spPr>
          <a:xfrm>
            <a:off x="781664" y="1875350"/>
            <a:ext cx="7919884" cy="3847207"/>
          </a:xfrm>
          <a:prstGeom prst="rect">
            <a:avLst/>
          </a:prstGeom>
          <a:noFill/>
        </p:spPr>
        <p:txBody>
          <a:bodyPr wrap="square">
            <a:spAutoFit/>
          </a:bodyPr>
          <a:lstStyle/>
          <a:p>
            <a:pPr algn="just"/>
            <a:r>
              <a:rPr lang="es-MX" sz="2800" dirty="0"/>
              <a:t>Valor que deberá sufragarse por el bien perdido o dañado, el cual podrá establecerse a través de las listas generales.</a:t>
            </a:r>
          </a:p>
          <a:p>
            <a:pPr algn="just"/>
            <a:endParaRPr lang="es-MX" sz="2400" dirty="0"/>
          </a:p>
          <a:p>
            <a:pPr algn="ctr"/>
            <a:r>
              <a:rPr lang="es-MX" sz="4000" b="1" dirty="0"/>
              <a:t>¿Y si se desconoce el precio?</a:t>
            </a:r>
          </a:p>
          <a:p>
            <a:pPr algn="ctr"/>
            <a:endParaRPr lang="es-MX" sz="2400" b="1" dirty="0"/>
          </a:p>
          <a:p>
            <a:pPr algn="ctr"/>
            <a:r>
              <a:rPr lang="es-MX" sz="2400" b="1" dirty="0"/>
              <a:t>¿Quién fija el precio de las armas, repuestos, accesorios, municiones, explosivos y demás elementos de uso privativo de la Fuerza Pública?</a:t>
            </a:r>
            <a:endParaRPr lang="es-CO" sz="2400" b="1" dirty="0"/>
          </a:p>
        </p:txBody>
      </p:sp>
    </p:spTree>
    <p:extLst>
      <p:ext uri="{BB962C8B-B14F-4D97-AF65-F5344CB8AC3E}">
        <p14:creationId xmlns:p14="http://schemas.microsoft.com/office/powerpoint/2010/main" val="562364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99A77AC1-4D29-C544-CB6B-E56FE9D64031}"/>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472F7547-013D-E503-F878-826A51929C70}"/>
              </a:ext>
            </a:extLst>
          </p:cNvPr>
          <p:cNvSpPr txBox="1"/>
          <p:nvPr/>
        </p:nvSpPr>
        <p:spPr>
          <a:xfrm>
            <a:off x="752168" y="1548581"/>
            <a:ext cx="7949380" cy="3785652"/>
          </a:xfrm>
          <a:prstGeom prst="rect">
            <a:avLst/>
          </a:prstGeom>
          <a:noFill/>
        </p:spPr>
        <p:txBody>
          <a:bodyPr wrap="square">
            <a:spAutoFit/>
          </a:bodyPr>
          <a:lstStyle/>
          <a:p>
            <a:pPr algn="just"/>
            <a:r>
              <a:rPr lang="es-MX" sz="4800" b="1" dirty="0"/>
              <a:t>¿Cómo opera la reposición?</a:t>
            </a:r>
          </a:p>
          <a:p>
            <a:pPr algn="just"/>
            <a:endParaRPr lang="es-MX" sz="4800" b="1" dirty="0"/>
          </a:p>
          <a:p>
            <a:pPr algn="just"/>
            <a:r>
              <a:rPr lang="es-MX" sz="4800" b="1" dirty="0"/>
              <a:t>¿Cuándo no aplica la reposición?</a:t>
            </a:r>
            <a:endParaRPr lang="es-CO" sz="4400" b="1" dirty="0"/>
          </a:p>
        </p:txBody>
      </p:sp>
      <p:sp>
        <p:nvSpPr>
          <p:cNvPr id="6" name="CuadroTexto 5">
            <a:extLst>
              <a:ext uri="{FF2B5EF4-FFF2-40B4-BE49-F238E27FC236}">
                <a16:creationId xmlns:a16="http://schemas.microsoft.com/office/drawing/2014/main" id="{9F74E7C8-A98B-672F-5778-028CF414B1F6}"/>
              </a:ext>
            </a:extLst>
          </p:cNvPr>
          <p:cNvSpPr txBox="1"/>
          <p:nvPr/>
        </p:nvSpPr>
        <p:spPr>
          <a:xfrm>
            <a:off x="7108722" y="5515897"/>
            <a:ext cx="2035278" cy="584775"/>
          </a:xfrm>
          <a:prstGeom prst="rect">
            <a:avLst/>
          </a:prstGeom>
          <a:noFill/>
        </p:spPr>
        <p:txBody>
          <a:bodyPr wrap="square">
            <a:spAutoFit/>
          </a:bodyPr>
          <a:lstStyle/>
          <a:p>
            <a:r>
              <a:rPr lang="es-CO" sz="3200" b="1" dirty="0"/>
              <a:t>Art. 32</a:t>
            </a:r>
          </a:p>
        </p:txBody>
      </p:sp>
    </p:spTree>
    <p:extLst>
      <p:ext uri="{BB962C8B-B14F-4D97-AF65-F5344CB8AC3E}">
        <p14:creationId xmlns:p14="http://schemas.microsoft.com/office/powerpoint/2010/main" val="21410341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0B240A86-2F8C-F5DE-5DC1-1F53C3A506AF}"/>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00C7D8E1-4E31-A7BA-D883-3DE18F94CDCB}"/>
              </a:ext>
            </a:extLst>
          </p:cNvPr>
          <p:cNvGraphicFramePr/>
          <p:nvPr>
            <p:extLst>
              <p:ext uri="{D42A27DB-BD31-4B8C-83A1-F6EECF244321}">
                <p14:modId xmlns:p14="http://schemas.microsoft.com/office/powerpoint/2010/main" val="1356530547"/>
              </p:ext>
            </p:extLst>
          </p:nvPr>
        </p:nvGraphicFramePr>
        <p:xfrm>
          <a:off x="479322" y="1297858"/>
          <a:ext cx="8185355" cy="4645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Imagen 3">
            <a:extLst>
              <a:ext uri="{FF2B5EF4-FFF2-40B4-BE49-F238E27FC236}">
                <a16:creationId xmlns:a16="http://schemas.microsoft.com/office/drawing/2014/main" id="{7F4FBC77-E14C-CC57-4C38-63EC573F98E9}"/>
              </a:ext>
            </a:extLst>
          </p:cNvPr>
          <p:cNvPicPr>
            <a:picLocks noChangeAspect="1"/>
          </p:cNvPicPr>
          <p:nvPr/>
        </p:nvPicPr>
        <p:blipFill>
          <a:blip r:embed="rId8"/>
          <a:stretch>
            <a:fillRect/>
          </a:stretch>
        </p:blipFill>
        <p:spPr>
          <a:xfrm>
            <a:off x="2936773" y="3429000"/>
            <a:ext cx="1028700" cy="333375"/>
          </a:xfrm>
          <a:prstGeom prst="rect">
            <a:avLst/>
          </a:prstGeom>
        </p:spPr>
      </p:pic>
      <p:sp>
        <p:nvSpPr>
          <p:cNvPr id="8" name="CuadroTexto 7">
            <a:extLst>
              <a:ext uri="{FF2B5EF4-FFF2-40B4-BE49-F238E27FC236}">
                <a16:creationId xmlns:a16="http://schemas.microsoft.com/office/drawing/2014/main" id="{12725E6B-60EB-1AD1-AC0C-10C8B099B543}"/>
              </a:ext>
            </a:extLst>
          </p:cNvPr>
          <p:cNvSpPr txBox="1"/>
          <p:nvPr/>
        </p:nvSpPr>
        <p:spPr>
          <a:xfrm>
            <a:off x="4571999" y="707922"/>
            <a:ext cx="4232787" cy="830997"/>
          </a:xfrm>
          <a:prstGeom prst="rect">
            <a:avLst/>
          </a:prstGeom>
          <a:noFill/>
        </p:spPr>
        <p:txBody>
          <a:bodyPr wrap="square">
            <a:spAutoFit/>
          </a:bodyPr>
          <a:lstStyle/>
          <a:p>
            <a:pPr algn="ctr"/>
            <a:r>
              <a:rPr lang="es-CO" sz="2400" b="1" dirty="0"/>
              <a:t>ÁMBITO DE APLICACIÓN (ART. 12)</a:t>
            </a:r>
          </a:p>
        </p:txBody>
      </p:sp>
    </p:spTree>
    <p:extLst>
      <p:ext uri="{BB962C8B-B14F-4D97-AF65-F5344CB8AC3E}">
        <p14:creationId xmlns:p14="http://schemas.microsoft.com/office/powerpoint/2010/main" val="24651620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191F187E-DDE3-A227-D38A-8C69EB297EC1}"/>
            </a:ext>
          </a:extLst>
        </p:cNvPr>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A131071D-7C3F-56E1-5586-99BA7118FACE}"/>
              </a:ext>
            </a:extLst>
          </p:cNvPr>
          <p:cNvGraphicFramePr/>
          <p:nvPr>
            <p:extLst>
              <p:ext uri="{D42A27DB-BD31-4B8C-83A1-F6EECF244321}">
                <p14:modId xmlns:p14="http://schemas.microsoft.com/office/powerpoint/2010/main" val="945836254"/>
              </p:ext>
            </p:extLst>
          </p:nvPr>
        </p:nvGraphicFramePr>
        <p:xfrm>
          <a:off x="117987" y="749812"/>
          <a:ext cx="9026013" cy="5358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2253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558B44C6-AFAD-F1E8-8EF1-4E815E6B5BEF}"/>
            </a:ext>
          </a:extLst>
        </p:cNvPr>
        <p:cNvGrpSpPr/>
        <p:nvPr/>
      </p:nvGrpSpPr>
      <p:grpSpPr>
        <a:xfrm>
          <a:off x="0" y="0"/>
          <a:ext cx="0" cy="0"/>
          <a:chOff x="0" y="0"/>
          <a:chExt cx="0" cy="0"/>
        </a:xfrm>
      </p:grpSpPr>
      <p:sp>
        <p:nvSpPr>
          <p:cNvPr id="116" name="Google Shape;116;p16">
            <a:extLst>
              <a:ext uri="{FF2B5EF4-FFF2-40B4-BE49-F238E27FC236}">
                <a16:creationId xmlns:a16="http://schemas.microsoft.com/office/drawing/2014/main" id="{6369731E-6625-F2A5-DA95-EBE26C704795}"/>
              </a:ext>
            </a:extLst>
          </p:cNvPr>
          <p:cNvSpPr/>
          <p:nvPr/>
        </p:nvSpPr>
        <p:spPr>
          <a:xfrm>
            <a:off x="2020762" y="1283652"/>
            <a:ext cx="5102476" cy="589393"/>
          </a:xfrm>
          <a:prstGeom prst="rect">
            <a:avLst/>
          </a:prstGeom>
          <a:noFill/>
          <a:ln>
            <a:noFill/>
          </a:ln>
        </p:spPr>
        <p:txBody>
          <a:bodyPr spcFirstLastPara="1" wrap="square" lIns="91425" tIns="45700" rIns="91425" bIns="45700" anchor="t" anchorCtr="0">
            <a:noAutofit/>
          </a:bodyPr>
          <a:lstStyle/>
          <a:p>
            <a:pPr marR="0" lvl="0" algn="ctr" rtl="0">
              <a:spcBef>
                <a:spcPts val="0"/>
              </a:spcBef>
              <a:spcAft>
                <a:spcPts val="0"/>
              </a:spcAft>
              <a:buClr>
                <a:schemeClr val="dk1"/>
              </a:buClr>
              <a:buSzPts val="1800"/>
            </a:pPr>
            <a:r>
              <a:rPr lang="es-MX" sz="3200" b="1" dirty="0">
                <a:solidFill>
                  <a:schemeClr val="dk1"/>
                </a:solidFill>
                <a:latin typeface="Arial"/>
                <a:ea typeface="Arial"/>
                <a:cs typeface="Arial"/>
                <a:sym typeface="Arial"/>
              </a:rPr>
              <a:t>RESPONSABILIDAD</a:t>
            </a:r>
            <a:endParaRPr lang="es-MX" sz="1800" b="1" dirty="0">
              <a:solidFill>
                <a:schemeClr val="dk1"/>
              </a:solidFill>
              <a:latin typeface="Calibri"/>
              <a:ea typeface="Calibri"/>
              <a:cs typeface="Calibri"/>
              <a:sym typeface="Calibri"/>
            </a:endParaRPr>
          </a:p>
        </p:txBody>
      </p:sp>
      <p:sp>
        <p:nvSpPr>
          <p:cNvPr id="7" name="CuadroTexto 6">
            <a:extLst>
              <a:ext uri="{FF2B5EF4-FFF2-40B4-BE49-F238E27FC236}">
                <a16:creationId xmlns:a16="http://schemas.microsoft.com/office/drawing/2014/main" id="{A89204C8-98ED-F838-8E77-2BF2F3B5F646}"/>
              </a:ext>
            </a:extLst>
          </p:cNvPr>
          <p:cNvSpPr txBox="1"/>
          <p:nvPr/>
        </p:nvSpPr>
        <p:spPr>
          <a:xfrm>
            <a:off x="575186" y="2558420"/>
            <a:ext cx="2094271"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b="1" dirty="0"/>
              <a:t>Individualización </a:t>
            </a:r>
          </a:p>
          <a:p>
            <a:pPr algn="ctr"/>
            <a:r>
              <a:rPr lang="es-CO" b="1" dirty="0"/>
              <a:t>de la responsabilidad</a:t>
            </a:r>
          </a:p>
          <a:p>
            <a:pPr algn="ctr"/>
            <a:r>
              <a:rPr lang="es-CO" b="1" dirty="0"/>
              <a:t>Art. 14</a:t>
            </a:r>
          </a:p>
        </p:txBody>
      </p:sp>
      <p:sp>
        <p:nvSpPr>
          <p:cNvPr id="9" name="CuadroTexto 8">
            <a:extLst>
              <a:ext uri="{FF2B5EF4-FFF2-40B4-BE49-F238E27FC236}">
                <a16:creationId xmlns:a16="http://schemas.microsoft.com/office/drawing/2014/main" id="{CCCB778C-A25F-3CD6-0A78-891F05D1D40D}"/>
              </a:ext>
            </a:extLst>
          </p:cNvPr>
          <p:cNvSpPr txBox="1"/>
          <p:nvPr/>
        </p:nvSpPr>
        <p:spPr>
          <a:xfrm>
            <a:off x="575185" y="3674682"/>
            <a:ext cx="2094271"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b="0" i="0" dirty="0">
                <a:solidFill>
                  <a:srgbClr val="333333"/>
                </a:solidFill>
                <a:effectLst/>
                <a:latin typeface="Arial" panose="020B0604020202020204" pitchFamily="34" charset="0"/>
              </a:rPr>
              <a:t>Dinero o </a:t>
            </a:r>
            <a:r>
              <a:rPr lang="es-CO" dirty="0">
                <a:solidFill>
                  <a:srgbClr val="333333"/>
                </a:solidFill>
                <a:latin typeface="Arial" panose="020B0604020202020204" pitchFamily="34" charset="0"/>
              </a:rPr>
              <a:t>e</a:t>
            </a:r>
            <a:r>
              <a:rPr lang="es-CO" b="0" i="0" dirty="0">
                <a:solidFill>
                  <a:srgbClr val="333333"/>
                </a:solidFill>
                <a:effectLst/>
                <a:latin typeface="Arial" panose="020B0604020202020204" pitchFamily="34" charset="0"/>
              </a:rPr>
              <a:t>n Especie</a:t>
            </a:r>
            <a:endParaRPr lang="es-CO" dirty="0"/>
          </a:p>
        </p:txBody>
      </p:sp>
      <p:sp>
        <p:nvSpPr>
          <p:cNvPr id="10" name="Flecha: hacia abajo 9">
            <a:extLst>
              <a:ext uri="{FF2B5EF4-FFF2-40B4-BE49-F238E27FC236}">
                <a16:creationId xmlns:a16="http://schemas.microsoft.com/office/drawing/2014/main" id="{F8F357AC-ED99-230B-3EB1-67F67FE01B35}"/>
              </a:ext>
            </a:extLst>
          </p:cNvPr>
          <p:cNvSpPr/>
          <p:nvPr/>
        </p:nvSpPr>
        <p:spPr>
          <a:xfrm>
            <a:off x="1489585" y="3297084"/>
            <a:ext cx="132735" cy="37759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CuadroTexto 11">
            <a:extLst>
              <a:ext uri="{FF2B5EF4-FFF2-40B4-BE49-F238E27FC236}">
                <a16:creationId xmlns:a16="http://schemas.microsoft.com/office/drawing/2014/main" id="{3E7FDD18-BB4D-47DB-E543-88EFA4C8438D}"/>
              </a:ext>
            </a:extLst>
          </p:cNvPr>
          <p:cNvSpPr txBox="1"/>
          <p:nvPr/>
        </p:nvSpPr>
        <p:spPr>
          <a:xfrm>
            <a:off x="468262" y="4360057"/>
            <a:ext cx="2201194"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b="0" i="0" dirty="0">
                <a:solidFill>
                  <a:srgbClr val="333333"/>
                </a:solidFill>
                <a:effectLst/>
                <a:latin typeface="Arial" panose="020B0604020202020204" pitchFamily="34" charset="0"/>
              </a:rPr>
              <a:t>Responsabilidad </a:t>
            </a:r>
          </a:p>
          <a:p>
            <a:pPr algn="ctr"/>
            <a:r>
              <a:rPr lang="es-CO" b="0" i="0" dirty="0">
                <a:solidFill>
                  <a:srgbClr val="333333"/>
                </a:solidFill>
                <a:effectLst/>
                <a:latin typeface="Arial" panose="020B0604020202020204" pitchFamily="34" charset="0"/>
              </a:rPr>
              <a:t>sea en especie: </a:t>
            </a:r>
          </a:p>
          <a:p>
            <a:pPr algn="ctr"/>
            <a:r>
              <a:rPr lang="es-CO" b="0" i="0" dirty="0">
                <a:solidFill>
                  <a:srgbClr val="333333"/>
                </a:solidFill>
                <a:effectLst/>
                <a:latin typeface="Arial" panose="020B0604020202020204" pitchFamily="34" charset="0"/>
              </a:rPr>
              <a:t>Artículo 32</a:t>
            </a:r>
            <a:endParaRPr lang="es-CO" dirty="0"/>
          </a:p>
        </p:txBody>
      </p:sp>
      <p:sp>
        <p:nvSpPr>
          <p:cNvPr id="13" name="Flecha: hacia abajo 12">
            <a:extLst>
              <a:ext uri="{FF2B5EF4-FFF2-40B4-BE49-F238E27FC236}">
                <a16:creationId xmlns:a16="http://schemas.microsoft.com/office/drawing/2014/main" id="{C527A099-CE9D-2D55-2461-E1D6C9E06C37}"/>
              </a:ext>
            </a:extLst>
          </p:cNvPr>
          <p:cNvSpPr/>
          <p:nvPr/>
        </p:nvSpPr>
        <p:spPr>
          <a:xfrm rot="2707308">
            <a:off x="2280366" y="1693266"/>
            <a:ext cx="367976" cy="9454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7" name="CuadroTexto 16">
            <a:extLst>
              <a:ext uri="{FF2B5EF4-FFF2-40B4-BE49-F238E27FC236}">
                <a16:creationId xmlns:a16="http://schemas.microsoft.com/office/drawing/2014/main" id="{89ECCD22-8C44-EBE2-FF13-5CA40465119E}"/>
              </a:ext>
            </a:extLst>
          </p:cNvPr>
          <p:cNvSpPr txBox="1"/>
          <p:nvPr/>
        </p:nvSpPr>
        <p:spPr>
          <a:xfrm>
            <a:off x="3454528" y="2536298"/>
            <a:ext cx="1935724"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MX" b="1" dirty="0"/>
              <a:t>Responsabilidad por orden contraria a derecho. Art. 15</a:t>
            </a:r>
            <a:endParaRPr lang="es-CO" b="1" dirty="0"/>
          </a:p>
        </p:txBody>
      </p:sp>
      <p:sp>
        <p:nvSpPr>
          <p:cNvPr id="18" name="Flecha: hacia abajo 17">
            <a:extLst>
              <a:ext uri="{FF2B5EF4-FFF2-40B4-BE49-F238E27FC236}">
                <a16:creationId xmlns:a16="http://schemas.microsoft.com/office/drawing/2014/main" id="{3B61A016-5615-FC26-2B20-64470132084A}"/>
              </a:ext>
            </a:extLst>
          </p:cNvPr>
          <p:cNvSpPr/>
          <p:nvPr/>
        </p:nvSpPr>
        <p:spPr>
          <a:xfrm>
            <a:off x="4173795" y="1796647"/>
            <a:ext cx="330178" cy="73866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0" name="CuadroTexto 19">
            <a:extLst>
              <a:ext uri="{FF2B5EF4-FFF2-40B4-BE49-F238E27FC236}">
                <a16:creationId xmlns:a16="http://schemas.microsoft.com/office/drawing/2014/main" id="{CB037941-BCF0-56E5-6FAE-32133545B036}"/>
              </a:ext>
            </a:extLst>
          </p:cNvPr>
          <p:cNvSpPr txBox="1"/>
          <p:nvPr/>
        </p:nvSpPr>
        <p:spPr>
          <a:xfrm>
            <a:off x="6167027" y="2506375"/>
            <a:ext cx="2094271"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b="1" dirty="0">
                <a:solidFill>
                  <a:srgbClr val="333333"/>
                </a:solidFill>
                <a:effectLst/>
                <a:latin typeface="Arial" panose="020B0604020202020204" pitchFamily="34" charset="0"/>
              </a:rPr>
              <a:t>Elementos de la responsabilidad administrativa</a:t>
            </a:r>
            <a:endParaRPr lang="es-CO" b="1" dirty="0"/>
          </a:p>
        </p:txBody>
      </p:sp>
      <p:sp>
        <p:nvSpPr>
          <p:cNvPr id="21" name="Flecha: hacia abajo 20">
            <a:extLst>
              <a:ext uri="{FF2B5EF4-FFF2-40B4-BE49-F238E27FC236}">
                <a16:creationId xmlns:a16="http://schemas.microsoft.com/office/drawing/2014/main" id="{4EE0BA86-DA78-FF8F-177A-5235DBF98112}"/>
              </a:ext>
            </a:extLst>
          </p:cNvPr>
          <p:cNvSpPr/>
          <p:nvPr/>
        </p:nvSpPr>
        <p:spPr>
          <a:xfrm rot="18818450">
            <a:off x="6669817" y="1607574"/>
            <a:ext cx="358651" cy="9454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3" name="CuadroTexto 22">
            <a:extLst>
              <a:ext uri="{FF2B5EF4-FFF2-40B4-BE49-F238E27FC236}">
                <a16:creationId xmlns:a16="http://schemas.microsoft.com/office/drawing/2014/main" id="{7DB15FEF-3293-FCCD-ABBC-20B674F87B1B}"/>
              </a:ext>
            </a:extLst>
          </p:cNvPr>
          <p:cNvSpPr txBox="1"/>
          <p:nvPr/>
        </p:nvSpPr>
        <p:spPr>
          <a:xfrm>
            <a:off x="6013268" y="3575227"/>
            <a:ext cx="2401788" cy="2308324"/>
          </a:xfrm>
          <a:prstGeom prst="rect">
            <a:avLst/>
          </a:prstGeom>
          <a:noFill/>
        </p:spPr>
        <p:txBody>
          <a:bodyPr wrap="square">
            <a:spAutoFit/>
          </a:bodyPr>
          <a:lstStyle/>
          <a:p>
            <a:pPr marL="285750" indent="-285750" algn="just">
              <a:buFont typeface="Arial" panose="020B0604020202020204" pitchFamily="34" charset="0"/>
              <a:buChar char="•"/>
            </a:pPr>
            <a:r>
              <a:rPr lang="es-CO" sz="1600" b="1" i="0" dirty="0">
                <a:solidFill>
                  <a:srgbClr val="333333"/>
                </a:solidFill>
                <a:effectLst/>
                <a:latin typeface="Arial" panose="020B0604020202020204" pitchFamily="34" charset="0"/>
              </a:rPr>
              <a:t>Una conducta</a:t>
            </a:r>
          </a:p>
          <a:p>
            <a:pPr marL="285750" indent="-285750" algn="just">
              <a:buFont typeface="Arial" panose="020B0604020202020204" pitchFamily="34" charset="0"/>
              <a:buChar char="•"/>
            </a:pPr>
            <a:r>
              <a:rPr lang="es-CO" sz="1600" b="1" i="0" dirty="0">
                <a:solidFill>
                  <a:srgbClr val="333333"/>
                </a:solidFill>
                <a:effectLst/>
                <a:latin typeface="Arial" panose="020B0604020202020204" pitchFamily="34" charset="0"/>
              </a:rPr>
              <a:t>Un daño antijurídico </a:t>
            </a:r>
            <a:r>
              <a:rPr lang="es-MX" sz="1600" b="1" i="0" dirty="0">
                <a:solidFill>
                  <a:srgbClr val="333333"/>
                </a:solidFill>
                <a:effectLst/>
                <a:latin typeface="Arial" panose="020B0604020202020204" pitchFamily="34" charset="0"/>
              </a:rPr>
              <a:t>o pérdida producidos a los mismos</a:t>
            </a:r>
            <a:endParaRPr lang="es-CO" sz="1600" b="1" i="0" dirty="0">
              <a:solidFill>
                <a:srgbClr val="333333"/>
              </a:solidFill>
              <a:effectLst/>
              <a:latin typeface="Arial" panose="020B0604020202020204" pitchFamily="34" charset="0"/>
            </a:endParaRPr>
          </a:p>
          <a:p>
            <a:pPr marL="285750" indent="-285750" algn="just">
              <a:buFont typeface="Arial" panose="020B0604020202020204" pitchFamily="34" charset="0"/>
              <a:buChar char="•"/>
            </a:pPr>
            <a:r>
              <a:rPr lang="es-MX" sz="1600" b="1" i="0" dirty="0">
                <a:solidFill>
                  <a:srgbClr val="333333"/>
                </a:solidFill>
                <a:effectLst/>
                <a:latin typeface="Arial" panose="020B0604020202020204" pitchFamily="34" charset="0"/>
              </a:rPr>
              <a:t>La concreción de dicho riesgo o puesta en peligro en un resultado</a:t>
            </a:r>
            <a:endParaRPr lang="es-CO" sz="1600" b="1" dirty="0"/>
          </a:p>
        </p:txBody>
      </p:sp>
      <p:sp>
        <p:nvSpPr>
          <p:cNvPr id="24" name="Flecha: hacia abajo 23">
            <a:extLst>
              <a:ext uri="{FF2B5EF4-FFF2-40B4-BE49-F238E27FC236}">
                <a16:creationId xmlns:a16="http://schemas.microsoft.com/office/drawing/2014/main" id="{99A15339-684E-FC82-5800-9E2B3D103987}"/>
              </a:ext>
            </a:extLst>
          </p:cNvPr>
          <p:cNvSpPr/>
          <p:nvPr/>
        </p:nvSpPr>
        <p:spPr>
          <a:xfrm>
            <a:off x="6961239" y="3297084"/>
            <a:ext cx="161999" cy="31587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D59D3AAF-9DFF-CBE4-CEC6-CC7D2B1BAD28}"/>
              </a:ext>
            </a:extLst>
          </p:cNvPr>
          <p:cNvSpPr txBox="1"/>
          <p:nvPr/>
        </p:nvSpPr>
        <p:spPr>
          <a:xfrm>
            <a:off x="2401788" y="5683496"/>
            <a:ext cx="3353926" cy="400110"/>
          </a:xfrm>
          <a:prstGeom prst="rect">
            <a:avLst/>
          </a:prstGeom>
          <a:noFill/>
        </p:spPr>
        <p:txBody>
          <a:bodyPr wrap="square">
            <a:spAutoFit/>
          </a:bodyPr>
          <a:lstStyle/>
          <a:p>
            <a:r>
              <a:rPr lang="es-CO" sz="2000" b="1" dirty="0"/>
              <a:t>Responsabilidad conjunta</a:t>
            </a:r>
          </a:p>
        </p:txBody>
      </p:sp>
    </p:spTree>
    <p:extLst>
      <p:ext uri="{BB962C8B-B14F-4D97-AF65-F5344CB8AC3E}">
        <p14:creationId xmlns:p14="http://schemas.microsoft.com/office/powerpoint/2010/main" val="16593700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EB0ECB2A-4E19-7A7E-1DD2-0A500DE4F1E3}"/>
              </a:ext>
            </a:extLst>
          </p:cNvPr>
          <p:cNvSpPr txBox="1"/>
          <p:nvPr/>
        </p:nvSpPr>
        <p:spPr>
          <a:xfrm>
            <a:off x="861858" y="1276707"/>
            <a:ext cx="7420283" cy="3970318"/>
          </a:xfrm>
          <a:prstGeom prst="rect">
            <a:avLst/>
          </a:prstGeom>
          <a:noFill/>
        </p:spPr>
        <p:txBody>
          <a:bodyPr wrap="square">
            <a:spAutoFit/>
          </a:bodyPr>
          <a:lstStyle/>
          <a:p>
            <a:pPr algn="just"/>
            <a:r>
              <a:rPr lang="es-CO" sz="3600" dirty="0">
                <a:latin typeface="arial" panose="020B0604020202020204" pitchFamily="34" charset="0"/>
              </a:rPr>
              <a:t>¿Por qué la pérdida o daño de un </a:t>
            </a:r>
            <a:r>
              <a:rPr lang="es-MX" sz="3600" dirty="0">
                <a:latin typeface="arial" panose="020B0604020202020204" pitchFamily="34" charset="0"/>
              </a:rPr>
              <a:t>de propiedad o al servicio del Ministerio de Defensa Nacional, sus entidades adscritas o vinculadas o la Fuerza Pública </a:t>
            </a:r>
            <a:r>
              <a:rPr lang="es-CO" sz="3600" dirty="0">
                <a:latin typeface="arial" panose="020B0604020202020204" pitchFamily="34" charset="0"/>
              </a:rPr>
              <a:t>corresponde a un daño antijurídico? </a:t>
            </a:r>
            <a:endParaRPr lang="es-CO" sz="3600" dirty="0"/>
          </a:p>
        </p:txBody>
      </p:sp>
    </p:spTree>
    <p:extLst>
      <p:ext uri="{BB962C8B-B14F-4D97-AF65-F5344CB8AC3E}">
        <p14:creationId xmlns:p14="http://schemas.microsoft.com/office/powerpoint/2010/main" val="22720350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782933B-5A80-67D0-082C-841E2694B90A}"/>
            </a:ext>
          </a:extLst>
        </p:cNvPr>
        <p:cNvGrpSpPr/>
        <p:nvPr/>
      </p:nvGrpSpPr>
      <p:grpSpPr>
        <a:xfrm>
          <a:off x="0" y="0"/>
          <a:ext cx="0" cy="0"/>
          <a:chOff x="0" y="0"/>
          <a:chExt cx="0" cy="0"/>
        </a:xfrm>
      </p:grpSpPr>
      <p:sp>
        <p:nvSpPr>
          <p:cNvPr id="5" name="Google Shape;240;p28">
            <a:extLst>
              <a:ext uri="{FF2B5EF4-FFF2-40B4-BE49-F238E27FC236}">
                <a16:creationId xmlns:a16="http://schemas.microsoft.com/office/drawing/2014/main" id="{0B97CE0D-8473-1BC2-8481-0A5C830E0E9F}"/>
              </a:ext>
            </a:extLst>
          </p:cNvPr>
          <p:cNvSpPr txBox="1">
            <a:spLocks/>
          </p:cNvSpPr>
          <p:nvPr/>
        </p:nvSpPr>
        <p:spPr>
          <a:xfrm>
            <a:off x="899652" y="3161630"/>
            <a:ext cx="3323405" cy="115745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ctr">
              <a:buClr>
                <a:srgbClr val="475455"/>
              </a:buClr>
              <a:buSzPts val="2400"/>
            </a:pPr>
            <a:r>
              <a:rPr lang="es-CO" sz="2400" b="1" dirty="0">
                <a:solidFill>
                  <a:srgbClr val="475455"/>
                </a:solidFill>
                <a:sym typeface="Calibri"/>
              </a:rPr>
              <a:t>Daños jurídicos</a:t>
            </a:r>
          </a:p>
        </p:txBody>
      </p:sp>
      <p:sp>
        <p:nvSpPr>
          <p:cNvPr id="6" name="Google Shape;240;p28">
            <a:extLst>
              <a:ext uri="{FF2B5EF4-FFF2-40B4-BE49-F238E27FC236}">
                <a16:creationId xmlns:a16="http://schemas.microsoft.com/office/drawing/2014/main" id="{CEF22C28-E108-DECB-FB21-4A445ACD307A}"/>
              </a:ext>
            </a:extLst>
          </p:cNvPr>
          <p:cNvSpPr txBox="1">
            <a:spLocks/>
          </p:cNvSpPr>
          <p:nvPr/>
        </p:nvSpPr>
        <p:spPr>
          <a:xfrm>
            <a:off x="4585433" y="3161630"/>
            <a:ext cx="3475728" cy="115745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rgbClr val="475455"/>
              </a:buClr>
              <a:buSzPts val="2400"/>
            </a:pPr>
            <a:r>
              <a:rPr lang="es-CO" sz="2400" b="1" dirty="0">
                <a:solidFill>
                  <a:srgbClr val="475455"/>
                </a:solidFill>
                <a:sym typeface="Calibri"/>
              </a:rPr>
              <a:t>Daños antijurídicos</a:t>
            </a:r>
          </a:p>
        </p:txBody>
      </p:sp>
      <p:sp>
        <p:nvSpPr>
          <p:cNvPr id="7" name="Rectángulo 6">
            <a:extLst>
              <a:ext uri="{FF2B5EF4-FFF2-40B4-BE49-F238E27FC236}">
                <a16:creationId xmlns:a16="http://schemas.microsoft.com/office/drawing/2014/main" id="{69B5C7B8-4745-57B2-9115-376D5B7927AA}"/>
              </a:ext>
            </a:extLst>
          </p:cNvPr>
          <p:cNvSpPr/>
          <p:nvPr/>
        </p:nvSpPr>
        <p:spPr>
          <a:xfrm>
            <a:off x="1101812" y="1234330"/>
            <a:ext cx="6940376"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2400" b="1" dirty="0">
                <a:solidFill>
                  <a:srgbClr val="475455"/>
                </a:solidFill>
                <a:sym typeface="Calibri"/>
              </a:rPr>
              <a:t>TIPOS DE DAÑO QUE REALIZA EL ESTADO</a:t>
            </a:r>
            <a:endParaRPr lang="es-CO" sz="2400" dirty="0"/>
          </a:p>
        </p:txBody>
      </p:sp>
      <p:sp>
        <p:nvSpPr>
          <p:cNvPr id="8" name="Flecha abajo 2">
            <a:extLst>
              <a:ext uri="{FF2B5EF4-FFF2-40B4-BE49-F238E27FC236}">
                <a16:creationId xmlns:a16="http://schemas.microsoft.com/office/drawing/2014/main" id="{CF30D344-5917-4909-1315-4E0118BC391C}"/>
              </a:ext>
            </a:extLst>
          </p:cNvPr>
          <p:cNvSpPr/>
          <p:nvPr/>
        </p:nvSpPr>
        <p:spPr>
          <a:xfrm>
            <a:off x="2304545" y="1955303"/>
            <a:ext cx="256809" cy="115745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Flecha abajo 9">
            <a:extLst>
              <a:ext uri="{FF2B5EF4-FFF2-40B4-BE49-F238E27FC236}">
                <a16:creationId xmlns:a16="http://schemas.microsoft.com/office/drawing/2014/main" id="{C0C9EBD5-5CEA-C7C2-24CF-4589E467E0E0}"/>
              </a:ext>
            </a:extLst>
          </p:cNvPr>
          <p:cNvSpPr/>
          <p:nvPr/>
        </p:nvSpPr>
        <p:spPr>
          <a:xfrm>
            <a:off x="6194892" y="1952610"/>
            <a:ext cx="256809" cy="115745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0337692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D21744C1-16C3-0DE0-44DE-D802DC03A9AB}"/>
            </a:ext>
          </a:extLst>
        </p:cNvPr>
        <p:cNvGrpSpPr/>
        <p:nvPr/>
      </p:nvGrpSpPr>
      <p:grpSpPr>
        <a:xfrm>
          <a:off x="0" y="0"/>
          <a:ext cx="0" cy="0"/>
          <a:chOff x="0" y="0"/>
          <a:chExt cx="0" cy="0"/>
        </a:xfrm>
      </p:grpSpPr>
      <p:sp>
        <p:nvSpPr>
          <p:cNvPr id="4" name="Rectángulo 3">
            <a:extLst>
              <a:ext uri="{FF2B5EF4-FFF2-40B4-BE49-F238E27FC236}">
                <a16:creationId xmlns:a16="http://schemas.microsoft.com/office/drawing/2014/main" id="{E9039DFF-AF85-ECD9-A35F-362AA3B72D1C}"/>
              </a:ext>
            </a:extLst>
          </p:cNvPr>
          <p:cNvSpPr/>
          <p:nvPr/>
        </p:nvSpPr>
        <p:spPr>
          <a:xfrm>
            <a:off x="575188" y="2096576"/>
            <a:ext cx="8052618" cy="3920766"/>
          </a:xfrm>
          <a:prstGeom prst="rect">
            <a:avLst/>
          </a:prstGeom>
        </p:spPr>
        <p:txBody>
          <a:bodyPr wrap="square">
            <a:spAutoFit/>
          </a:bodyPr>
          <a:lstStyle/>
          <a:p>
            <a:pPr marL="285750" indent="-285750" algn="just">
              <a:buFont typeface="Arial" panose="020B0604020202020204" pitchFamily="34" charset="0"/>
              <a:buChar char="•"/>
            </a:pPr>
            <a:r>
              <a:rPr lang="es-CO" sz="2000" b="1" dirty="0">
                <a:latin typeface="arial" panose="020B0604020202020204" pitchFamily="34" charset="0"/>
              </a:rPr>
              <a:t>“Artículo 1°. Deber fundamental del militar.</a:t>
            </a:r>
            <a:r>
              <a:rPr lang="es-CO" sz="2000" dirty="0">
                <a:latin typeface="arial" panose="020B0604020202020204" pitchFamily="34" charset="0"/>
              </a:rPr>
              <a:t> Es deber fundamental del militar por su honor, la disposición permanente para defender a Colombia, </a:t>
            </a:r>
            <a:r>
              <a:rPr lang="es-CO" sz="2000" dirty="0">
                <a:solidFill>
                  <a:srgbClr val="FF0000"/>
                </a:solidFill>
                <a:latin typeface="arial" panose="020B0604020202020204" pitchFamily="34" charset="0"/>
              </a:rPr>
              <a:t>incluso con la entrega de la propia vida cuando sea necesario</a:t>
            </a:r>
            <a:r>
              <a:rPr lang="es-CO" sz="2000" dirty="0">
                <a:latin typeface="arial" panose="020B0604020202020204" pitchFamily="34" charset="0"/>
              </a:rPr>
              <a:t>, cumpliendo la Constitución Política, las leyes y los reglamentos, respetando los preceptos, principios, valores y virtudes inherentes a la carrera militar.”</a:t>
            </a:r>
            <a:r>
              <a:rPr lang="es-CO" sz="2000" dirty="0">
                <a:latin typeface="Arial" panose="020B0604020202020204" pitchFamily="34" charset="0"/>
              </a:rPr>
              <a:t> </a:t>
            </a:r>
            <a:r>
              <a:rPr lang="es-CO" sz="2000" dirty="0"/>
              <a:t>Ley 1862 de 2017</a:t>
            </a:r>
          </a:p>
          <a:p>
            <a:pPr marL="285750" indent="-285750" algn="just">
              <a:buFont typeface="Arial" panose="020B0604020202020204" pitchFamily="34" charset="0"/>
              <a:buChar char="•"/>
            </a:pPr>
            <a:endParaRPr lang="es-CO" sz="2000" dirty="0"/>
          </a:p>
          <a:p>
            <a:pPr marL="285750" indent="-285750" algn="just">
              <a:buFont typeface="Arial" panose="020B0604020202020204" pitchFamily="34" charset="0"/>
              <a:buChar char="•"/>
            </a:pPr>
            <a:r>
              <a:rPr lang="es-CO" sz="2800" dirty="0"/>
              <a:t>Los impuestos </a:t>
            </a:r>
          </a:p>
          <a:p>
            <a:pPr marL="285750" indent="-285750" algn="just">
              <a:buFont typeface="Arial" panose="020B0604020202020204" pitchFamily="34" charset="0"/>
              <a:buChar char="•"/>
            </a:pPr>
            <a:r>
              <a:rPr lang="es-CO" sz="2800" dirty="0"/>
              <a:t>Eximentes de Responsabilidad</a:t>
            </a:r>
          </a:p>
          <a:p>
            <a:pPr algn="just"/>
            <a:endParaRPr lang="es-CO" dirty="0"/>
          </a:p>
          <a:p>
            <a:pPr algn="just"/>
            <a:endParaRPr lang="es-CO" dirty="0"/>
          </a:p>
        </p:txBody>
      </p:sp>
      <p:sp>
        <p:nvSpPr>
          <p:cNvPr id="3" name="Rectángulo 2">
            <a:extLst>
              <a:ext uri="{FF2B5EF4-FFF2-40B4-BE49-F238E27FC236}">
                <a16:creationId xmlns:a16="http://schemas.microsoft.com/office/drawing/2014/main" id="{4A70DA63-9ADD-66E3-EE66-1A318470A245}"/>
              </a:ext>
            </a:extLst>
          </p:cNvPr>
          <p:cNvSpPr/>
          <p:nvPr/>
        </p:nvSpPr>
        <p:spPr>
          <a:xfrm>
            <a:off x="1775405" y="1121600"/>
            <a:ext cx="5593190"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3200" b="1" dirty="0">
                <a:solidFill>
                  <a:srgbClr val="475455"/>
                </a:solidFill>
                <a:sym typeface="Calibri"/>
              </a:rPr>
              <a:t>Daños jurídicos</a:t>
            </a:r>
            <a:endParaRPr lang="es-CO" sz="3200" dirty="0"/>
          </a:p>
        </p:txBody>
      </p:sp>
    </p:spTree>
    <p:extLst>
      <p:ext uri="{BB962C8B-B14F-4D97-AF65-F5344CB8AC3E}">
        <p14:creationId xmlns:p14="http://schemas.microsoft.com/office/powerpoint/2010/main" val="21548945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99CFA253-FF8D-B5B7-FD04-AE0912F66530}"/>
              </a:ext>
            </a:extLst>
          </p:cNvPr>
          <p:cNvSpPr/>
          <p:nvPr/>
        </p:nvSpPr>
        <p:spPr>
          <a:xfrm>
            <a:off x="1775405" y="1159708"/>
            <a:ext cx="5593190"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3200" b="1" dirty="0">
                <a:solidFill>
                  <a:srgbClr val="475455"/>
                </a:solidFill>
                <a:sym typeface="Calibri"/>
              </a:rPr>
              <a:t>Daños Antijurídicos</a:t>
            </a:r>
            <a:endParaRPr lang="es-CO" sz="3200" dirty="0"/>
          </a:p>
        </p:txBody>
      </p:sp>
      <p:sp>
        <p:nvSpPr>
          <p:cNvPr id="3" name="Rectángulo 2">
            <a:extLst>
              <a:ext uri="{FF2B5EF4-FFF2-40B4-BE49-F238E27FC236}">
                <a16:creationId xmlns:a16="http://schemas.microsoft.com/office/drawing/2014/main" id="{F6B606C6-D43A-432B-9750-BB0CAE593366}"/>
              </a:ext>
            </a:extLst>
          </p:cNvPr>
          <p:cNvSpPr/>
          <p:nvPr/>
        </p:nvSpPr>
        <p:spPr>
          <a:xfrm>
            <a:off x="520658" y="1912640"/>
            <a:ext cx="8102683" cy="3785652"/>
          </a:xfrm>
          <a:prstGeom prst="rect">
            <a:avLst/>
          </a:prstGeom>
        </p:spPr>
        <p:txBody>
          <a:bodyPr wrap="square">
            <a:spAutoFit/>
          </a:bodyPr>
          <a:lstStyle/>
          <a:p>
            <a:pPr algn="just"/>
            <a:r>
              <a:rPr lang="es-CO" sz="2400" dirty="0"/>
              <a:t>“El perjuicio que es provocado a una persona que no tiene el deber jurídico de soportarlo. La Corte considera que esta acepción del daño antijurídico como fundamento del deber de reparación del Estado armoniza plenamente con los principios y valores propios del Estado Social de Derecho, pues al propio Estado corresponde la salvaguarda de los derechos y libertades de los particulares frente a la actividad de la administración.”</a:t>
            </a:r>
          </a:p>
          <a:p>
            <a:pPr algn="r"/>
            <a:r>
              <a:rPr lang="es-CO" sz="2400" dirty="0"/>
              <a:t>Sentencia C-333/96</a:t>
            </a:r>
          </a:p>
          <a:p>
            <a:endParaRPr lang="es-CO" sz="2400" dirty="0"/>
          </a:p>
        </p:txBody>
      </p:sp>
    </p:spTree>
    <p:extLst>
      <p:ext uri="{BB962C8B-B14F-4D97-AF65-F5344CB8AC3E}">
        <p14:creationId xmlns:p14="http://schemas.microsoft.com/office/powerpoint/2010/main" val="7517400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4E209-3037-D6E8-684B-AC410F4B2E37}"/>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5C612D4D-E8C3-5AFB-337C-04C73EE91B74}"/>
              </a:ext>
            </a:extLst>
          </p:cNvPr>
          <p:cNvSpPr/>
          <p:nvPr/>
        </p:nvSpPr>
        <p:spPr>
          <a:xfrm>
            <a:off x="1775405" y="1159708"/>
            <a:ext cx="5593190"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3200" b="1" dirty="0">
                <a:solidFill>
                  <a:srgbClr val="475455"/>
                </a:solidFill>
                <a:sym typeface="Calibri"/>
              </a:rPr>
              <a:t>Daños Antijurídicos</a:t>
            </a:r>
            <a:endParaRPr lang="es-CO" sz="3200" dirty="0"/>
          </a:p>
        </p:txBody>
      </p:sp>
      <p:sp>
        <p:nvSpPr>
          <p:cNvPr id="4" name="Rectángulo 3">
            <a:extLst>
              <a:ext uri="{FF2B5EF4-FFF2-40B4-BE49-F238E27FC236}">
                <a16:creationId xmlns:a16="http://schemas.microsoft.com/office/drawing/2014/main" id="{EF34F5DA-CD31-A4D4-E836-B8976196DEB8}"/>
              </a:ext>
            </a:extLst>
          </p:cNvPr>
          <p:cNvSpPr/>
          <p:nvPr/>
        </p:nvSpPr>
        <p:spPr>
          <a:xfrm>
            <a:off x="520658" y="2392049"/>
            <a:ext cx="8102683" cy="2554545"/>
          </a:xfrm>
          <a:prstGeom prst="rect">
            <a:avLst/>
          </a:prstGeom>
        </p:spPr>
        <p:txBody>
          <a:bodyPr wrap="square">
            <a:spAutoFit/>
          </a:bodyPr>
          <a:lstStyle/>
          <a:p>
            <a:pPr algn="just"/>
            <a:r>
              <a:rPr lang="es-CO" sz="3200" dirty="0"/>
              <a:t>“El daño antijurídico, entendido como la lesión a un derecho o bien jurídico o interés legítimo que los demandantes no están obligados a soporta”</a:t>
            </a:r>
          </a:p>
          <a:p>
            <a:pPr algn="r"/>
            <a:r>
              <a:rPr lang="es-CO" sz="3200" dirty="0"/>
              <a:t>Consejo de Estado - 22592</a:t>
            </a:r>
          </a:p>
        </p:txBody>
      </p:sp>
    </p:spTree>
    <p:extLst>
      <p:ext uri="{BB962C8B-B14F-4D97-AF65-F5344CB8AC3E}">
        <p14:creationId xmlns:p14="http://schemas.microsoft.com/office/powerpoint/2010/main" val="5778662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6B995-00DA-39C8-9B49-DBD4A3933C8B}"/>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9F1B162A-1E3D-E7EA-C05D-AE3FB17DEE3A}"/>
              </a:ext>
            </a:extLst>
          </p:cNvPr>
          <p:cNvSpPr/>
          <p:nvPr/>
        </p:nvSpPr>
        <p:spPr>
          <a:xfrm>
            <a:off x="1775405" y="1159708"/>
            <a:ext cx="5593190"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3200" b="1" dirty="0">
                <a:solidFill>
                  <a:srgbClr val="475455"/>
                </a:solidFill>
                <a:sym typeface="Calibri"/>
              </a:rPr>
              <a:t>Daños Antijurídicos</a:t>
            </a:r>
            <a:endParaRPr lang="es-CO" sz="3200" dirty="0"/>
          </a:p>
        </p:txBody>
      </p:sp>
      <p:sp>
        <p:nvSpPr>
          <p:cNvPr id="3" name="Rectángulo 2">
            <a:extLst>
              <a:ext uri="{FF2B5EF4-FFF2-40B4-BE49-F238E27FC236}">
                <a16:creationId xmlns:a16="http://schemas.microsoft.com/office/drawing/2014/main" id="{486E3075-E0B6-CEC0-E861-2C23A8B76CBC}"/>
              </a:ext>
            </a:extLst>
          </p:cNvPr>
          <p:cNvSpPr/>
          <p:nvPr/>
        </p:nvSpPr>
        <p:spPr>
          <a:xfrm>
            <a:off x="520658" y="2569031"/>
            <a:ext cx="8102683" cy="2677656"/>
          </a:xfrm>
          <a:prstGeom prst="rect">
            <a:avLst/>
          </a:prstGeom>
        </p:spPr>
        <p:txBody>
          <a:bodyPr wrap="square">
            <a:spAutoFit/>
          </a:bodyPr>
          <a:lstStyle/>
          <a:p>
            <a:pPr algn="just"/>
            <a:r>
              <a:rPr lang="es-CO" sz="2400" dirty="0"/>
              <a:t>“</a:t>
            </a:r>
            <a:r>
              <a:rPr lang="es-CO" sz="2800" dirty="0"/>
              <a:t>Se ha considerado por la doctrina y la jurisprudencia que el daño antijurídico es aquél que la víctima no esta en el deber jurídico de soportar, razón por la cual deviene en una lesión injusta a su patrimonio.”</a:t>
            </a:r>
          </a:p>
          <a:p>
            <a:pPr algn="r"/>
            <a:r>
              <a:rPr lang="es-CO" sz="2800" dirty="0"/>
              <a:t>Sentencia C-430/00</a:t>
            </a:r>
            <a:r>
              <a:rPr lang="es-CO" sz="2400" dirty="0"/>
              <a:t> </a:t>
            </a:r>
          </a:p>
        </p:txBody>
      </p:sp>
    </p:spTree>
    <p:extLst>
      <p:ext uri="{BB962C8B-B14F-4D97-AF65-F5344CB8AC3E}">
        <p14:creationId xmlns:p14="http://schemas.microsoft.com/office/powerpoint/2010/main" val="32632766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8B24E82B-15EA-75C6-C68E-B00BA8DEA371}"/>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22B08F1-8BB0-C0A9-0CEC-B790D5FFA73A}"/>
              </a:ext>
            </a:extLst>
          </p:cNvPr>
          <p:cNvGraphicFramePr/>
          <p:nvPr>
            <p:extLst>
              <p:ext uri="{D42A27DB-BD31-4B8C-83A1-F6EECF244321}">
                <p14:modId xmlns:p14="http://schemas.microsoft.com/office/powerpoint/2010/main" val="1926130792"/>
              </p:ext>
            </p:extLst>
          </p:nvPr>
        </p:nvGraphicFramePr>
        <p:xfrm>
          <a:off x="865236" y="1496614"/>
          <a:ext cx="7084143" cy="4487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CuadroTexto 3">
            <a:extLst>
              <a:ext uri="{FF2B5EF4-FFF2-40B4-BE49-F238E27FC236}">
                <a16:creationId xmlns:a16="http://schemas.microsoft.com/office/drawing/2014/main" id="{7286C64E-A1F0-37FA-7D2C-FFF3F48C2958}"/>
              </a:ext>
            </a:extLst>
          </p:cNvPr>
          <p:cNvSpPr txBox="1"/>
          <p:nvPr/>
        </p:nvSpPr>
        <p:spPr>
          <a:xfrm>
            <a:off x="2739513" y="873780"/>
            <a:ext cx="3941505" cy="646331"/>
          </a:xfrm>
          <a:prstGeom prst="rect">
            <a:avLst/>
          </a:prstGeom>
          <a:noFill/>
        </p:spPr>
        <p:txBody>
          <a:bodyPr wrap="square">
            <a:spAutoFit/>
          </a:bodyPr>
          <a:lstStyle/>
          <a:p>
            <a:pPr algn="ctr"/>
            <a:r>
              <a:rPr lang="es-MX" sz="1800" b="1" dirty="0">
                <a:solidFill>
                  <a:srgbClr val="333333"/>
                </a:solidFill>
                <a:effectLst/>
                <a:latin typeface="Arial" panose="020B0604020202020204" pitchFamily="34" charset="0"/>
              </a:rPr>
              <a:t>CAUSALES EXONERATIVAS DE </a:t>
            </a:r>
          </a:p>
          <a:p>
            <a:pPr algn="ctr"/>
            <a:r>
              <a:rPr lang="es-MX" sz="1800" b="1" dirty="0">
                <a:solidFill>
                  <a:srgbClr val="333333"/>
                </a:solidFill>
                <a:effectLst/>
                <a:latin typeface="Arial" panose="020B0604020202020204" pitchFamily="34" charset="0"/>
              </a:rPr>
              <a:t>LA RESPONSABILIDAD</a:t>
            </a:r>
            <a:endParaRPr lang="es-CO" sz="1800" dirty="0"/>
          </a:p>
        </p:txBody>
      </p:sp>
    </p:spTree>
    <p:extLst>
      <p:ext uri="{BB962C8B-B14F-4D97-AF65-F5344CB8AC3E}">
        <p14:creationId xmlns:p14="http://schemas.microsoft.com/office/powerpoint/2010/main" val="3551679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A1F6A7ED-674C-751A-979A-1ECD47703EE1}"/>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F1EEF7CA-FD96-3608-B49E-F267397CBC23}"/>
              </a:ext>
            </a:extLst>
          </p:cNvPr>
          <p:cNvGraphicFramePr/>
          <p:nvPr>
            <p:extLst>
              <p:ext uri="{D42A27DB-BD31-4B8C-83A1-F6EECF244321}">
                <p14:modId xmlns:p14="http://schemas.microsoft.com/office/powerpoint/2010/main" val="1973115054"/>
              </p:ext>
            </p:extLst>
          </p:nvPr>
        </p:nvGraphicFramePr>
        <p:xfrm>
          <a:off x="0" y="200168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CuadroTexto 10">
            <a:extLst>
              <a:ext uri="{FF2B5EF4-FFF2-40B4-BE49-F238E27FC236}">
                <a16:creationId xmlns:a16="http://schemas.microsoft.com/office/drawing/2014/main" id="{A08FDA1C-DE57-C76B-0523-5543F574E30C}"/>
              </a:ext>
            </a:extLst>
          </p:cNvPr>
          <p:cNvSpPr txBox="1"/>
          <p:nvPr/>
        </p:nvSpPr>
        <p:spPr>
          <a:xfrm>
            <a:off x="1017639" y="995515"/>
            <a:ext cx="3392128" cy="584775"/>
          </a:xfrm>
          <a:prstGeom prst="rect">
            <a:avLst/>
          </a:prstGeom>
          <a:noFill/>
        </p:spPr>
        <p:txBody>
          <a:bodyPr wrap="square">
            <a:spAutoFit/>
          </a:bodyPr>
          <a:lstStyle/>
          <a:p>
            <a:r>
              <a:rPr lang="es-CO" sz="3200" b="1" dirty="0"/>
              <a:t>COMPETENCIA</a:t>
            </a:r>
          </a:p>
        </p:txBody>
      </p:sp>
      <p:sp>
        <p:nvSpPr>
          <p:cNvPr id="19" name="CuadroTexto 18">
            <a:extLst>
              <a:ext uri="{FF2B5EF4-FFF2-40B4-BE49-F238E27FC236}">
                <a16:creationId xmlns:a16="http://schemas.microsoft.com/office/drawing/2014/main" id="{3A75D9C6-86EB-7A0E-B160-94D7F44129D6}"/>
              </a:ext>
            </a:extLst>
          </p:cNvPr>
          <p:cNvSpPr txBox="1"/>
          <p:nvPr/>
        </p:nvSpPr>
        <p:spPr>
          <a:xfrm>
            <a:off x="5984158" y="3649274"/>
            <a:ext cx="2466668" cy="646331"/>
          </a:xfrm>
          <a:prstGeom prst="rect">
            <a:avLst/>
          </a:prstGeom>
          <a:noFill/>
        </p:spPr>
        <p:txBody>
          <a:bodyPr wrap="square">
            <a:spAutoFit/>
          </a:bodyPr>
          <a:lstStyle/>
          <a:p>
            <a:pPr algn="ctr"/>
            <a:r>
              <a:rPr lang="es-MX" sz="1800" b="1" dirty="0"/>
              <a:t>Valor del daño o la pérdida</a:t>
            </a:r>
            <a:endParaRPr lang="es-CO" sz="1800" b="1" dirty="0"/>
          </a:p>
        </p:txBody>
      </p:sp>
      <p:sp>
        <p:nvSpPr>
          <p:cNvPr id="25" name="CuadroTexto 24">
            <a:extLst>
              <a:ext uri="{FF2B5EF4-FFF2-40B4-BE49-F238E27FC236}">
                <a16:creationId xmlns:a16="http://schemas.microsoft.com/office/drawing/2014/main" id="{7394C112-51E4-BD63-C9C6-4AA9ADD3494F}"/>
              </a:ext>
            </a:extLst>
          </p:cNvPr>
          <p:cNvSpPr txBox="1"/>
          <p:nvPr/>
        </p:nvSpPr>
        <p:spPr>
          <a:xfrm>
            <a:off x="4526527" y="5456903"/>
            <a:ext cx="3924299" cy="584775"/>
          </a:xfrm>
          <a:prstGeom prst="rect">
            <a:avLst/>
          </a:prstGeom>
          <a:noFill/>
        </p:spPr>
        <p:txBody>
          <a:bodyPr wrap="square">
            <a:spAutoFit/>
          </a:bodyPr>
          <a:lstStyle/>
          <a:p>
            <a:pPr algn="ctr"/>
            <a:r>
              <a:rPr lang="es-MX" sz="1600" b="1" dirty="0">
                <a:solidFill>
                  <a:srgbClr val="333333"/>
                </a:solidFill>
                <a:latin typeface="Arial" panose="020B0604020202020204" pitchFamily="34" charset="0"/>
              </a:rPr>
              <a:t>L</a:t>
            </a:r>
            <a:r>
              <a:rPr lang="es-MX" sz="1600" b="1" i="0" dirty="0">
                <a:solidFill>
                  <a:srgbClr val="333333"/>
                </a:solidFill>
                <a:effectLst/>
                <a:latin typeface="Arial" panose="020B0604020202020204" pitchFamily="34" charset="0"/>
              </a:rPr>
              <a:t>a unidad o dependencia donde se encuentre en inventario el bien</a:t>
            </a:r>
            <a:endParaRPr lang="es-CO" sz="1600" b="1" dirty="0"/>
          </a:p>
        </p:txBody>
      </p:sp>
      <p:sp>
        <p:nvSpPr>
          <p:cNvPr id="29" name="CuadroTexto 28">
            <a:extLst>
              <a:ext uri="{FF2B5EF4-FFF2-40B4-BE49-F238E27FC236}">
                <a16:creationId xmlns:a16="http://schemas.microsoft.com/office/drawing/2014/main" id="{9799B337-5899-81B8-535A-B48BBE26AF47}"/>
              </a:ext>
            </a:extLst>
          </p:cNvPr>
          <p:cNvSpPr txBox="1"/>
          <p:nvPr/>
        </p:nvSpPr>
        <p:spPr>
          <a:xfrm>
            <a:off x="5619750" y="1678518"/>
            <a:ext cx="3195484" cy="646331"/>
          </a:xfrm>
          <a:prstGeom prst="rect">
            <a:avLst/>
          </a:prstGeom>
          <a:noFill/>
        </p:spPr>
        <p:txBody>
          <a:bodyPr wrap="square">
            <a:spAutoFit/>
          </a:bodyPr>
          <a:lstStyle/>
          <a:p>
            <a:pPr algn="ctr"/>
            <a:r>
              <a:rPr lang="es-CO" sz="1800" b="1" dirty="0"/>
              <a:t>Competencia a prevención</a:t>
            </a:r>
          </a:p>
          <a:p>
            <a:pPr algn="ctr"/>
            <a:r>
              <a:rPr lang="es-CO" sz="1800" b="1" dirty="0"/>
              <a:t>Art. 20</a:t>
            </a:r>
          </a:p>
        </p:txBody>
      </p:sp>
    </p:spTree>
    <p:extLst>
      <p:ext uri="{BB962C8B-B14F-4D97-AF65-F5344CB8AC3E}">
        <p14:creationId xmlns:p14="http://schemas.microsoft.com/office/powerpoint/2010/main" val="8762740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845E324C-9E84-1A44-F1F7-BCAD59489B25}"/>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629C5DED-33B0-FC61-F99E-142D09685D4C}"/>
              </a:ext>
            </a:extLst>
          </p:cNvPr>
          <p:cNvSpPr txBox="1"/>
          <p:nvPr/>
        </p:nvSpPr>
        <p:spPr>
          <a:xfrm>
            <a:off x="1991032" y="849002"/>
            <a:ext cx="5161936" cy="830997"/>
          </a:xfrm>
          <a:prstGeom prst="rect">
            <a:avLst/>
          </a:prstGeom>
          <a:noFill/>
        </p:spPr>
        <p:txBody>
          <a:bodyPr wrap="square">
            <a:spAutoFit/>
          </a:bodyPr>
          <a:lstStyle/>
          <a:p>
            <a:pPr algn="ctr"/>
            <a:r>
              <a:rPr lang="es-CO" sz="2400" b="1" dirty="0"/>
              <a:t>COMPETENCIA POR LA CUANTÍA</a:t>
            </a:r>
          </a:p>
          <a:p>
            <a:pPr algn="ctr"/>
            <a:r>
              <a:rPr lang="es-CO" sz="2400" b="1" dirty="0"/>
              <a:t>Art. 21</a:t>
            </a:r>
          </a:p>
        </p:txBody>
      </p:sp>
      <p:sp>
        <p:nvSpPr>
          <p:cNvPr id="11" name="CuadroTexto 10">
            <a:extLst>
              <a:ext uri="{FF2B5EF4-FFF2-40B4-BE49-F238E27FC236}">
                <a16:creationId xmlns:a16="http://schemas.microsoft.com/office/drawing/2014/main" id="{C4CD7F56-2B78-BF7A-30E8-447D323A3F0C}"/>
              </a:ext>
            </a:extLst>
          </p:cNvPr>
          <p:cNvSpPr txBox="1"/>
          <p:nvPr/>
        </p:nvSpPr>
        <p:spPr>
          <a:xfrm>
            <a:off x="560438" y="2096187"/>
            <a:ext cx="1756903" cy="70788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t-BR" sz="2000" b="0" i="0" dirty="0">
                <a:solidFill>
                  <a:srgbClr val="333333"/>
                </a:solidFill>
                <a:effectLst/>
                <a:latin typeface="Arial" panose="020B0604020202020204" pitchFamily="34" charset="0"/>
              </a:rPr>
              <a:t>Inferior a dos </a:t>
            </a:r>
          </a:p>
          <a:p>
            <a:pPr algn="ctr"/>
            <a:r>
              <a:rPr lang="pt-BR" sz="2000" b="0" i="0" dirty="0">
                <a:solidFill>
                  <a:srgbClr val="333333"/>
                </a:solidFill>
                <a:effectLst/>
                <a:latin typeface="Arial" panose="020B0604020202020204" pitchFamily="34" charset="0"/>
              </a:rPr>
              <a:t>(2) </a:t>
            </a:r>
            <a:r>
              <a:rPr lang="pt-BR" sz="2000" b="0" i="0" dirty="0" err="1">
                <a:solidFill>
                  <a:srgbClr val="333333"/>
                </a:solidFill>
                <a:effectLst/>
                <a:latin typeface="Arial" panose="020B0604020202020204" pitchFamily="34" charset="0"/>
              </a:rPr>
              <a:t>smlmv</a:t>
            </a:r>
            <a:endParaRPr lang="es-CO" sz="2000" dirty="0"/>
          </a:p>
        </p:txBody>
      </p:sp>
      <p:sp>
        <p:nvSpPr>
          <p:cNvPr id="13" name="CuadroTexto 12">
            <a:extLst>
              <a:ext uri="{FF2B5EF4-FFF2-40B4-BE49-F238E27FC236}">
                <a16:creationId xmlns:a16="http://schemas.microsoft.com/office/drawing/2014/main" id="{0781F382-6CF4-FF48-0859-D2130CB30C26}"/>
              </a:ext>
            </a:extLst>
          </p:cNvPr>
          <p:cNvSpPr txBox="1"/>
          <p:nvPr/>
        </p:nvSpPr>
        <p:spPr>
          <a:xfrm>
            <a:off x="2731753" y="2126964"/>
            <a:ext cx="1436123"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MX" sz="1800" b="0" i="0" dirty="0">
                <a:solidFill>
                  <a:srgbClr val="333333"/>
                </a:solidFill>
                <a:effectLst/>
                <a:latin typeface="Arial" panose="020B0604020202020204" pitchFamily="34" charset="0"/>
              </a:rPr>
              <a:t> De 2 hasta </a:t>
            </a:r>
          </a:p>
          <a:p>
            <a:pPr algn="ctr"/>
            <a:r>
              <a:rPr lang="es-MX" sz="1800" b="0" i="0" dirty="0">
                <a:solidFill>
                  <a:srgbClr val="333333"/>
                </a:solidFill>
                <a:effectLst/>
                <a:latin typeface="Arial" panose="020B0604020202020204" pitchFamily="34" charset="0"/>
              </a:rPr>
              <a:t>150 </a:t>
            </a:r>
            <a:r>
              <a:rPr lang="es-MX" sz="1800" b="0" i="0" dirty="0" err="1">
                <a:solidFill>
                  <a:srgbClr val="333333"/>
                </a:solidFill>
                <a:effectLst/>
                <a:latin typeface="Arial" panose="020B0604020202020204" pitchFamily="34" charset="0"/>
              </a:rPr>
              <a:t>smlmv</a:t>
            </a:r>
            <a:endParaRPr lang="es-CO" sz="1800" dirty="0"/>
          </a:p>
        </p:txBody>
      </p:sp>
      <p:sp>
        <p:nvSpPr>
          <p:cNvPr id="15" name="CuadroTexto 14">
            <a:extLst>
              <a:ext uri="{FF2B5EF4-FFF2-40B4-BE49-F238E27FC236}">
                <a16:creationId xmlns:a16="http://schemas.microsoft.com/office/drawing/2014/main" id="{393394AC-03A5-46DC-2401-3EE0C5C8A1C4}"/>
              </a:ext>
            </a:extLst>
          </p:cNvPr>
          <p:cNvSpPr txBox="1"/>
          <p:nvPr/>
        </p:nvSpPr>
        <p:spPr>
          <a:xfrm>
            <a:off x="4563171" y="2157741"/>
            <a:ext cx="1909916"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MX" sz="1600" b="0" i="0" dirty="0">
                <a:solidFill>
                  <a:srgbClr val="333333"/>
                </a:solidFill>
                <a:effectLst/>
                <a:latin typeface="Arial" panose="020B0604020202020204" pitchFamily="34" charset="0"/>
              </a:rPr>
              <a:t>Superior a 150 </a:t>
            </a:r>
          </a:p>
          <a:p>
            <a:pPr algn="ctr"/>
            <a:r>
              <a:rPr lang="es-MX" sz="1600" b="0" i="0" dirty="0">
                <a:solidFill>
                  <a:srgbClr val="333333"/>
                </a:solidFill>
                <a:effectLst/>
                <a:latin typeface="Arial" panose="020B0604020202020204" pitchFamily="34" charset="0"/>
              </a:rPr>
              <a:t>y hasta 300 </a:t>
            </a:r>
            <a:r>
              <a:rPr lang="es-MX" sz="1600" b="0" i="0" dirty="0" err="1">
                <a:solidFill>
                  <a:srgbClr val="333333"/>
                </a:solidFill>
                <a:effectLst/>
                <a:latin typeface="Arial" panose="020B0604020202020204" pitchFamily="34" charset="0"/>
              </a:rPr>
              <a:t>smlmv</a:t>
            </a:r>
            <a:endParaRPr lang="es-CO" sz="1600" dirty="0"/>
          </a:p>
        </p:txBody>
      </p:sp>
      <p:sp>
        <p:nvSpPr>
          <p:cNvPr id="17" name="CuadroTexto 16">
            <a:extLst>
              <a:ext uri="{FF2B5EF4-FFF2-40B4-BE49-F238E27FC236}">
                <a16:creationId xmlns:a16="http://schemas.microsoft.com/office/drawing/2014/main" id="{BF2CD9CE-BD67-2F78-8FD6-70C94DAC8209}"/>
              </a:ext>
            </a:extLst>
          </p:cNvPr>
          <p:cNvSpPr txBox="1"/>
          <p:nvPr/>
        </p:nvSpPr>
        <p:spPr>
          <a:xfrm>
            <a:off x="6826661" y="2142390"/>
            <a:ext cx="1331039"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1600" b="0" i="0" dirty="0">
                <a:solidFill>
                  <a:srgbClr val="333333"/>
                </a:solidFill>
                <a:effectLst/>
                <a:latin typeface="Arial" panose="020B0604020202020204" pitchFamily="34" charset="0"/>
              </a:rPr>
              <a:t>Superior a </a:t>
            </a:r>
          </a:p>
          <a:p>
            <a:pPr algn="ctr"/>
            <a:r>
              <a:rPr lang="es-CO" sz="1600" b="0" i="0" dirty="0">
                <a:solidFill>
                  <a:srgbClr val="333333"/>
                </a:solidFill>
                <a:effectLst/>
                <a:latin typeface="Arial" panose="020B0604020202020204" pitchFamily="34" charset="0"/>
              </a:rPr>
              <a:t>300 </a:t>
            </a:r>
            <a:r>
              <a:rPr lang="es-CO" sz="1600" b="0" i="0" dirty="0" err="1">
                <a:solidFill>
                  <a:srgbClr val="333333"/>
                </a:solidFill>
                <a:effectLst/>
                <a:latin typeface="Arial" panose="020B0604020202020204" pitchFamily="34" charset="0"/>
              </a:rPr>
              <a:t>smlmv</a:t>
            </a:r>
            <a:endParaRPr lang="es-CO" sz="1600" dirty="0"/>
          </a:p>
        </p:txBody>
      </p:sp>
      <p:sp>
        <p:nvSpPr>
          <p:cNvPr id="19" name="CuadroTexto 18">
            <a:extLst>
              <a:ext uri="{FF2B5EF4-FFF2-40B4-BE49-F238E27FC236}">
                <a16:creationId xmlns:a16="http://schemas.microsoft.com/office/drawing/2014/main" id="{AA7A0E26-9B43-B6F2-8FE3-4A257E351674}"/>
              </a:ext>
            </a:extLst>
          </p:cNvPr>
          <p:cNvSpPr txBox="1"/>
          <p:nvPr/>
        </p:nvSpPr>
        <p:spPr>
          <a:xfrm>
            <a:off x="723592" y="3761534"/>
            <a:ext cx="1430594" cy="707886"/>
          </a:xfrm>
          <a:prstGeom prst="rect">
            <a:avLst/>
          </a:prstGeom>
          <a:noFill/>
        </p:spPr>
        <p:txBody>
          <a:bodyPr wrap="square">
            <a:spAutoFit/>
          </a:bodyPr>
          <a:lstStyle/>
          <a:p>
            <a:pPr algn="ctr"/>
            <a:r>
              <a:rPr lang="es-CO" sz="2000" b="1" i="0" dirty="0">
                <a:solidFill>
                  <a:srgbClr val="333333"/>
                </a:solidFill>
                <a:effectLst/>
                <a:latin typeface="Arial" panose="020B0604020202020204" pitchFamily="34" charset="0"/>
              </a:rPr>
              <a:t>única </a:t>
            </a:r>
          </a:p>
          <a:p>
            <a:pPr algn="ctr"/>
            <a:r>
              <a:rPr lang="es-CO" sz="2000" b="1" i="0" dirty="0">
                <a:solidFill>
                  <a:srgbClr val="333333"/>
                </a:solidFill>
                <a:effectLst/>
                <a:latin typeface="Arial" panose="020B0604020202020204" pitchFamily="34" charset="0"/>
              </a:rPr>
              <a:t>instancia</a:t>
            </a:r>
            <a:endParaRPr lang="es-CO" sz="2000" b="1" dirty="0"/>
          </a:p>
        </p:txBody>
      </p:sp>
      <p:sp>
        <p:nvSpPr>
          <p:cNvPr id="23" name="CuadroTexto 22">
            <a:extLst>
              <a:ext uri="{FF2B5EF4-FFF2-40B4-BE49-F238E27FC236}">
                <a16:creationId xmlns:a16="http://schemas.microsoft.com/office/drawing/2014/main" id="{2D920E16-2296-3887-7C30-D352922AD7DF}"/>
              </a:ext>
            </a:extLst>
          </p:cNvPr>
          <p:cNvSpPr txBox="1"/>
          <p:nvPr/>
        </p:nvSpPr>
        <p:spPr>
          <a:xfrm>
            <a:off x="3969548" y="3851239"/>
            <a:ext cx="3097161" cy="400110"/>
          </a:xfrm>
          <a:prstGeom prst="rect">
            <a:avLst/>
          </a:prstGeom>
          <a:noFill/>
        </p:spPr>
        <p:txBody>
          <a:bodyPr wrap="square">
            <a:spAutoFit/>
          </a:bodyPr>
          <a:lstStyle/>
          <a:p>
            <a:pPr algn="ctr"/>
            <a:r>
              <a:rPr lang="es-CO" sz="2000" b="1" i="0" dirty="0">
                <a:solidFill>
                  <a:srgbClr val="333333"/>
                </a:solidFill>
                <a:effectLst/>
                <a:latin typeface="Arial" panose="020B0604020202020204" pitchFamily="34" charset="0"/>
              </a:rPr>
              <a:t>Doble Instancia</a:t>
            </a:r>
            <a:endParaRPr lang="es-CO" sz="2000" b="1" dirty="0"/>
          </a:p>
        </p:txBody>
      </p:sp>
      <p:sp>
        <p:nvSpPr>
          <p:cNvPr id="24" name="Cerrar llave 23">
            <a:extLst>
              <a:ext uri="{FF2B5EF4-FFF2-40B4-BE49-F238E27FC236}">
                <a16:creationId xmlns:a16="http://schemas.microsoft.com/office/drawing/2014/main" id="{6415D19D-4D47-61DD-DB10-1655BE7930FE}"/>
              </a:ext>
            </a:extLst>
          </p:cNvPr>
          <p:cNvSpPr/>
          <p:nvPr/>
        </p:nvSpPr>
        <p:spPr>
          <a:xfrm rot="5400000">
            <a:off x="4874496" y="1069914"/>
            <a:ext cx="928644" cy="439696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27031118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44DDFB0B-510E-8042-5EE4-59449C3970E8}"/>
            </a:ext>
          </a:extLst>
        </p:cNvPr>
        <p:cNvGrpSpPr/>
        <p:nvPr/>
      </p:nvGrpSpPr>
      <p:grpSpPr>
        <a:xfrm>
          <a:off x="0" y="0"/>
          <a:ext cx="0" cy="0"/>
          <a:chOff x="0" y="0"/>
          <a:chExt cx="0" cy="0"/>
        </a:xfrm>
      </p:grpSpPr>
      <p:sp>
        <p:nvSpPr>
          <p:cNvPr id="116" name="Google Shape;116;p16">
            <a:extLst>
              <a:ext uri="{FF2B5EF4-FFF2-40B4-BE49-F238E27FC236}">
                <a16:creationId xmlns:a16="http://schemas.microsoft.com/office/drawing/2014/main" id="{2DAB9C21-4855-0C88-1D72-9FB84A66C46D}"/>
              </a:ext>
            </a:extLst>
          </p:cNvPr>
          <p:cNvSpPr/>
          <p:nvPr/>
        </p:nvSpPr>
        <p:spPr>
          <a:xfrm>
            <a:off x="781664" y="1775499"/>
            <a:ext cx="8059643" cy="3693319"/>
          </a:xfrm>
          <a:prstGeom prst="rect">
            <a:avLst/>
          </a:prstGeom>
          <a:noFill/>
          <a:ln>
            <a:noFill/>
          </a:ln>
        </p:spPr>
        <p:txBody>
          <a:bodyPr spcFirstLastPara="1" wrap="square" lIns="91425" tIns="45700" rIns="91425" bIns="45700" anchor="t" anchorCtr="0">
            <a:noAutofit/>
          </a:bodyPr>
          <a:lstStyle/>
          <a:p>
            <a:pPr marR="0" lvl="0" algn="ctr" rtl="0">
              <a:spcBef>
                <a:spcPts val="0"/>
              </a:spcBef>
              <a:spcAft>
                <a:spcPts val="0"/>
              </a:spcAft>
              <a:buClr>
                <a:schemeClr val="dk1"/>
              </a:buClr>
              <a:buSzPts val="1800"/>
            </a:pPr>
            <a:r>
              <a:rPr lang="es-MX" sz="3600" b="1" dirty="0">
                <a:solidFill>
                  <a:schemeClr val="dk1"/>
                </a:solidFill>
                <a:latin typeface="Arial"/>
                <a:ea typeface="Arial"/>
                <a:cs typeface="Arial"/>
                <a:sym typeface="Arial"/>
              </a:rPr>
              <a:t>ASPECTOS PROCESALES DEL RÉGIMEN DE RESPONSABILIDAD ADMINISTRATIVA POR PÉRDIDA O DAÑO DE BIENES DE PROPIEDAD</a:t>
            </a:r>
            <a:endParaRPr lang="es-MX" sz="2800" b="1" dirty="0"/>
          </a:p>
          <a:p>
            <a:pPr marL="342900" marR="0" lvl="0" indent="-228600" algn="just" rtl="0">
              <a:spcBef>
                <a:spcPts val="0"/>
              </a:spcBef>
              <a:spcAft>
                <a:spcPts val="0"/>
              </a:spcAft>
              <a:buClr>
                <a:schemeClr val="dk1"/>
              </a:buClr>
              <a:buSzPts val="1800"/>
              <a:buFont typeface="Calibri"/>
              <a:buNone/>
            </a:pPr>
            <a:endParaRPr sz="1800" b="1" dirty="0">
              <a:solidFill>
                <a:schemeClr val="dk1"/>
              </a:solidFill>
              <a:latin typeface="Arial"/>
              <a:ea typeface="Arial"/>
              <a:cs typeface="Arial"/>
              <a:sym typeface="Arial"/>
            </a:endParaRPr>
          </a:p>
          <a:p>
            <a:pPr marL="342900" marR="0" lvl="0" indent="-228600" algn="just" rtl="0">
              <a:spcBef>
                <a:spcPts val="0"/>
              </a:spcBef>
              <a:spcAft>
                <a:spcPts val="0"/>
              </a:spcAft>
              <a:buClr>
                <a:schemeClr val="dk1"/>
              </a:buClr>
              <a:buSzPts val="1800"/>
              <a:buFont typeface="Calibri"/>
              <a:buNone/>
            </a:pPr>
            <a:endParaRPr sz="1800" b="1"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141070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AB3B22A8-575A-EE7C-4CA9-78FEA2ED2024}"/>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F5B173A4-16C5-46C4-3AA1-1EE1D250D7A5}"/>
              </a:ext>
            </a:extLst>
          </p:cNvPr>
          <p:cNvSpPr txBox="1"/>
          <p:nvPr/>
        </p:nvSpPr>
        <p:spPr>
          <a:xfrm>
            <a:off x="2521975" y="1040731"/>
            <a:ext cx="6253316" cy="523220"/>
          </a:xfrm>
          <a:prstGeom prst="rect">
            <a:avLst/>
          </a:prstGeom>
          <a:noFill/>
        </p:spPr>
        <p:txBody>
          <a:bodyPr wrap="square">
            <a:spAutoFit/>
          </a:bodyPr>
          <a:lstStyle/>
          <a:p>
            <a:r>
              <a:rPr lang="es-CO" sz="2800" dirty="0"/>
              <a:t>¿Qué es la Actuación administrativa?</a:t>
            </a:r>
          </a:p>
        </p:txBody>
      </p:sp>
      <p:sp>
        <p:nvSpPr>
          <p:cNvPr id="7" name="CuadroTexto 6">
            <a:extLst>
              <a:ext uri="{FF2B5EF4-FFF2-40B4-BE49-F238E27FC236}">
                <a16:creationId xmlns:a16="http://schemas.microsoft.com/office/drawing/2014/main" id="{AEEDB450-AFDD-94B7-B4AC-6DBC890D3BBA}"/>
              </a:ext>
            </a:extLst>
          </p:cNvPr>
          <p:cNvSpPr txBox="1"/>
          <p:nvPr/>
        </p:nvSpPr>
        <p:spPr>
          <a:xfrm>
            <a:off x="368709" y="1563951"/>
            <a:ext cx="7894074" cy="4401205"/>
          </a:xfrm>
          <a:prstGeom prst="rect">
            <a:avLst/>
          </a:prstGeom>
          <a:noFill/>
        </p:spPr>
        <p:txBody>
          <a:bodyPr wrap="square">
            <a:spAutoFit/>
          </a:bodyPr>
          <a:lstStyle/>
          <a:p>
            <a:pPr algn="just"/>
            <a:r>
              <a:rPr lang="es-MX" sz="2800" b="0" i="0" dirty="0">
                <a:solidFill>
                  <a:srgbClr val="333333"/>
                </a:solidFill>
                <a:effectLst/>
                <a:latin typeface="Arial" panose="020B0604020202020204" pitchFamily="34" charset="0"/>
              </a:rPr>
              <a:t>“Es la facultad que </a:t>
            </a:r>
            <a:r>
              <a:rPr lang="es-MX" sz="2800" b="0" i="0" dirty="0">
                <a:solidFill>
                  <a:srgbClr val="333333"/>
                </a:solidFill>
                <a:effectLst/>
                <a:highlight>
                  <a:srgbClr val="00FF00"/>
                </a:highlight>
                <a:latin typeface="Arial" panose="020B0604020202020204" pitchFamily="34" charset="0"/>
              </a:rPr>
              <a:t>tiene el Estado </a:t>
            </a:r>
            <a:r>
              <a:rPr lang="es-MX" sz="2800" b="0" i="0" dirty="0">
                <a:solidFill>
                  <a:srgbClr val="333333"/>
                </a:solidFill>
                <a:effectLst/>
                <a:latin typeface="Arial" panose="020B0604020202020204" pitchFamily="34" charset="0"/>
              </a:rPr>
              <a:t>para iniciar, adelantar y terminar las investigaciones encaminadas a que el Ministerio de Defensa Nacional, sus entidades adscritas o vinculadas o la Fuerza Pública, </a:t>
            </a:r>
            <a:r>
              <a:rPr lang="es-MX" sz="2800" b="0" i="0" dirty="0">
                <a:solidFill>
                  <a:srgbClr val="333333"/>
                </a:solidFill>
                <a:effectLst/>
                <a:highlight>
                  <a:srgbClr val="00FF00"/>
                </a:highlight>
                <a:latin typeface="Arial" panose="020B0604020202020204" pitchFamily="34" charset="0"/>
              </a:rPr>
              <a:t>preserve el patrimonio </a:t>
            </a:r>
            <a:r>
              <a:rPr lang="es-MX" sz="2800" b="0" i="0" dirty="0">
                <a:solidFill>
                  <a:srgbClr val="333333"/>
                </a:solidFill>
                <a:effectLst/>
                <a:latin typeface="Arial" panose="020B0604020202020204" pitchFamily="34" charset="0"/>
              </a:rPr>
              <a:t>e impida que esta sufra detrimento por pérdidas o daños causados </a:t>
            </a:r>
            <a:r>
              <a:rPr lang="es-MX" sz="2800" b="0" i="0" dirty="0">
                <a:solidFill>
                  <a:srgbClr val="333333"/>
                </a:solidFill>
                <a:effectLst/>
                <a:highlight>
                  <a:srgbClr val="00FF00"/>
                </a:highlight>
                <a:latin typeface="Arial" panose="020B0604020202020204" pitchFamily="34" charset="0"/>
              </a:rPr>
              <a:t>a sus bienes de propiedad o al servicio del mismo</a:t>
            </a:r>
            <a:r>
              <a:rPr lang="es-MX" sz="2800" b="0" i="0" dirty="0">
                <a:solidFill>
                  <a:srgbClr val="333333"/>
                </a:solidFill>
                <a:effectLst/>
                <a:latin typeface="Arial" panose="020B0604020202020204" pitchFamily="34" charset="0"/>
              </a:rPr>
              <a:t>, así como de la seguridad y la convivencia, </a:t>
            </a:r>
            <a:r>
              <a:rPr lang="es-MX" sz="2800" b="0" i="0" dirty="0">
                <a:solidFill>
                  <a:srgbClr val="333333"/>
                </a:solidFill>
                <a:effectLst/>
                <a:highlight>
                  <a:srgbClr val="00FF00"/>
                </a:highlight>
                <a:latin typeface="Arial" panose="020B0604020202020204" pitchFamily="34" charset="0"/>
              </a:rPr>
              <a:t>para garantizar el cumplimiento de los fines y funciones del Estado”</a:t>
            </a:r>
            <a:endParaRPr lang="es-CO" sz="2800" dirty="0">
              <a:highlight>
                <a:srgbClr val="00FF00"/>
              </a:highlight>
            </a:endParaRPr>
          </a:p>
        </p:txBody>
      </p:sp>
    </p:spTree>
    <p:extLst>
      <p:ext uri="{BB962C8B-B14F-4D97-AF65-F5344CB8AC3E}">
        <p14:creationId xmlns:p14="http://schemas.microsoft.com/office/powerpoint/2010/main" val="29403523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EE3CC319-6D7E-D387-FDCC-6196DB07D191}"/>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F6B332CB-7F96-D7DE-2265-F54CF422B3FA}"/>
              </a:ext>
            </a:extLst>
          </p:cNvPr>
          <p:cNvSpPr txBox="1"/>
          <p:nvPr/>
        </p:nvSpPr>
        <p:spPr>
          <a:xfrm>
            <a:off x="973393" y="1394692"/>
            <a:ext cx="7728156" cy="523220"/>
          </a:xfrm>
          <a:prstGeom prst="rect">
            <a:avLst/>
          </a:prstGeom>
          <a:noFill/>
        </p:spPr>
        <p:txBody>
          <a:bodyPr wrap="square">
            <a:spAutoFit/>
          </a:bodyPr>
          <a:lstStyle/>
          <a:p>
            <a:r>
              <a:rPr lang="es-CO" sz="2800" dirty="0"/>
              <a:t>¿Características la Actuación administrativa?</a:t>
            </a:r>
          </a:p>
        </p:txBody>
      </p:sp>
      <p:sp>
        <p:nvSpPr>
          <p:cNvPr id="3" name="CuadroTexto 2">
            <a:extLst>
              <a:ext uri="{FF2B5EF4-FFF2-40B4-BE49-F238E27FC236}">
                <a16:creationId xmlns:a16="http://schemas.microsoft.com/office/drawing/2014/main" id="{903E283A-74B2-3C36-329D-50C9C1B8ECB3}"/>
              </a:ext>
            </a:extLst>
          </p:cNvPr>
          <p:cNvSpPr txBox="1"/>
          <p:nvPr/>
        </p:nvSpPr>
        <p:spPr>
          <a:xfrm>
            <a:off x="612057" y="2127629"/>
            <a:ext cx="7919885" cy="2246769"/>
          </a:xfrm>
          <a:prstGeom prst="rect">
            <a:avLst/>
          </a:prstGeom>
          <a:noFill/>
        </p:spPr>
        <p:txBody>
          <a:bodyPr wrap="square">
            <a:spAutoFit/>
          </a:bodyPr>
          <a:lstStyle/>
          <a:p>
            <a:pPr marL="285750" indent="-285750" algn="just">
              <a:buFont typeface="Arial" panose="020B0604020202020204" pitchFamily="34" charset="0"/>
              <a:buChar char="•"/>
            </a:pPr>
            <a:r>
              <a:rPr lang="es-MX" sz="2800" b="0" i="0" dirty="0">
                <a:solidFill>
                  <a:srgbClr val="333333"/>
                </a:solidFill>
                <a:effectLst/>
                <a:latin typeface="Arial" panose="020B0604020202020204" pitchFamily="34" charset="0"/>
              </a:rPr>
              <a:t>Cumple esencialmente fines resarcitorios</a:t>
            </a:r>
          </a:p>
          <a:p>
            <a:pPr marL="285750" indent="-285750" algn="just">
              <a:buFont typeface="Arial" panose="020B0604020202020204" pitchFamily="34" charset="0"/>
              <a:buChar char="•"/>
            </a:pPr>
            <a:endParaRPr lang="es-MX" sz="2800" b="0" i="0" dirty="0">
              <a:solidFill>
                <a:srgbClr val="333333"/>
              </a:solidFill>
              <a:effectLst/>
              <a:latin typeface="Arial" panose="020B0604020202020204" pitchFamily="34" charset="0"/>
            </a:endParaRPr>
          </a:p>
          <a:p>
            <a:pPr marL="285750" indent="-285750" algn="just">
              <a:buFont typeface="Arial" panose="020B0604020202020204" pitchFamily="34" charset="0"/>
              <a:buChar char="•"/>
            </a:pPr>
            <a:r>
              <a:rPr lang="es-MX" sz="2800" dirty="0">
                <a:solidFill>
                  <a:srgbClr val="333333"/>
                </a:solidFill>
                <a:latin typeface="Arial" panose="020B0604020202020204" pitchFamily="34" charset="0"/>
              </a:rPr>
              <a:t>Es </a:t>
            </a:r>
            <a:r>
              <a:rPr lang="es-MX" sz="2800" b="0" i="0" dirty="0">
                <a:solidFill>
                  <a:srgbClr val="333333"/>
                </a:solidFill>
                <a:effectLst/>
                <a:latin typeface="Arial" panose="020B0604020202020204" pitchFamily="34" charset="0"/>
              </a:rPr>
              <a:t>autónoma e independiente de las demás que puedan generarse o derivarse de los hechos o de las conductas que se investigan</a:t>
            </a:r>
            <a:endParaRPr lang="es-CO" sz="2800" dirty="0"/>
          </a:p>
        </p:txBody>
      </p:sp>
      <p:sp>
        <p:nvSpPr>
          <p:cNvPr id="13" name="CuadroTexto 12">
            <a:extLst>
              <a:ext uri="{FF2B5EF4-FFF2-40B4-BE49-F238E27FC236}">
                <a16:creationId xmlns:a16="http://schemas.microsoft.com/office/drawing/2014/main" id="{1A0345EF-CA7F-7E54-DFE1-B4D2512B81E7}"/>
              </a:ext>
            </a:extLst>
          </p:cNvPr>
          <p:cNvSpPr txBox="1"/>
          <p:nvPr/>
        </p:nvSpPr>
        <p:spPr>
          <a:xfrm>
            <a:off x="4572000" y="4748981"/>
            <a:ext cx="4129549" cy="461665"/>
          </a:xfrm>
          <a:prstGeom prst="rect">
            <a:avLst/>
          </a:prstGeom>
          <a:noFill/>
        </p:spPr>
        <p:txBody>
          <a:bodyPr wrap="square">
            <a:spAutoFit/>
          </a:bodyPr>
          <a:lstStyle/>
          <a:p>
            <a:r>
              <a:rPr lang="es-CO" sz="2400" b="1" dirty="0"/>
              <a:t>Ejemplo: Ley 1862 de 2017 </a:t>
            </a:r>
          </a:p>
        </p:txBody>
      </p:sp>
    </p:spTree>
    <p:extLst>
      <p:ext uri="{BB962C8B-B14F-4D97-AF65-F5344CB8AC3E}">
        <p14:creationId xmlns:p14="http://schemas.microsoft.com/office/powerpoint/2010/main" val="11198646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B6F328CA-54B3-37C8-84B4-BD6A79D5E409}"/>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6A25A17C-56CA-5115-37C7-D83B927246AC}"/>
              </a:ext>
            </a:extLst>
          </p:cNvPr>
          <p:cNvSpPr txBox="1"/>
          <p:nvPr/>
        </p:nvSpPr>
        <p:spPr>
          <a:xfrm>
            <a:off x="619431" y="796286"/>
            <a:ext cx="8170607" cy="923330"/>
          </a:xfrm>
          <a:prstGeom prst="rect">
            <a:avLst/>
          </a:prstGeom>
          <a:noFill/>
        </p:spPr>
        <p:txBody>
          <a:bodyPr wrap="square">
            <a:spAutoFit/>
          </a:bodyPr>
          <a:lstStyle/>
          <a:p>
            <a:pPr algn="ctr"/>
            <a:r>
              <a:rPr lang="es-CO" sz="1800" b="1" i="0" dirty="0">
                <a:solidFill>
                  <a:srgbClr val="333333"/>
                </a:solidFill>
                <a:effectLst/>
                <a:latin typeface="Helvetica Neue"/>
              </a:rPr>
              <a:t>Ley 1862 de 2017 “</a:t>
            </a:r>
            <a:r>
              <a:rPr lang="es-ES" sz="1800" b="1" i="1" dirty="0">
                <a:solidFill>
                  <a:srgbClr val="000000"/>
                </a:solidFill>
                <a:effectLst/>
                <a:latin typeface="Arial" panose="020B0604020202020204" pitchFamily="34" charset="0"/>
              </a:rPr>
              <a:t>Por la cual se establecen las normas de conducta del militar colombiano y se expide el Código Disciplinario Militar”</a:t>
            </a:r>
            <a:endParaRPr lang="es-CO" sz="1800" b="1" i="0" dirty="0">
              <a:solidFill>
                <a:srgbClr val="333333"/>
              </a:solidFill>
              <a:effectLst/>
              <a:latin typeface="Helvetica Neue"/>
            </a:endParaRPr>
          </a:p>
          <a:p>
            <a:pPr algn="ctr"/>
            <a:endParaRPr lang="es-CO" sz="1800" dirty="0"/>
          </a:p>
        </p:txBody>
      </p:sp>
      <p:sp>
        <p:nvSpPr>
          <p:cNvPr id="7" name="CuadroTexto 6">
            <a:extLst>
              <a:ext uri="{FF2B5EF4-FFF2-40B4-BE49-F238E27FC236}">
                <a16:creationId xmlns:a16="http://schemas.microsoft.com/office/drawing/2014/main" id="{2529018D-0692-6DAC-9CA9-01ABE75A7F60}"/>
              </a:ext>
            </a:extLst>
          </p:cNvPr>
          <p:cNvSpPr txBox="1"/>
          <p:nvPr/>
        </p:nvSpPr>
        <p:spPr>
          <a:xfrm>
            <a:off x="501445" y="1534950"/>
            <a:ext cx="8288594" cy="4801314"/>
          </a:xfrm>
          <a:prstGeom prst="rect">
            <a:avLst/>
          </a:prstGeom>
          <a:noFill/>
        </p:spPr>
        <p:txBody>
          <a:bodyPr wrap="square">
            <a:spAutoFit/>
          </a:bodyPr>
          <a:lstStyle/>
          <a:p>
            <a:pPr algn="just"/>
            <a:r>
              <a:rPr lang="es-MX" sz="1800" b="1" dirty="0"/>
              <a:t>Artículo 76. Faltas gravísimas</a:t>
            </a:r>
            <a:r>
              <a:rPr lang="es-MX" sz="1800" dirty="0"/>
              <a:t>.</a:t>
            </a:r>
          </a:p>
          <a:p>
            <a:pPr algn="just"/>
            <a:endParaRPr lang="es-MX" sz="1800" dirty="0"/>
          </a:p>
          <a:p>
            <a:pPr algn="just"/>
            <a:r>
              <a:rPr lang="es-MX" sz="1800" dirty="0"/>
              <a:t>3. Provocar o dar lugar a la pérdida, daño o destrucción de bienes de propiedad, al servicio o a cargo del Ministerio de Defensa Nacional, sus entidades adscritas o vinculadas y las Fuerzas Militares, así como a accidente o incidente terrestre, aéreo, marítimo o fluvial.</a:t>
            </a:r>
          </a:p>
          <a:p>
            <a:pPr algn="just"/>
            <a:endParaRPr lang="es-MX" sz="1800" dirty="0"/>
          </a:p>
          <a:p>
            <a:pPr algn="just"/>
            <a:r>
              <a:rPr lang="es-MX" sz="1800" dirty="0"/>
              <a:t> 4. Causar daño a los equipos estatales de informática, alterar, sustraer, introducir, ocultar o desaparecer información en cualquiera de los sistemas de información oficial contenida en ellos o en los que se almacene o guarde la misma o permitir el acceso a ella a personas no autorizadas.</a:t>
            </a:r>
          </a:p>
          <a:p>
            <a:pPr algn="just"/>
            <a:endParaRPr lang="es-MX" sz="1800" dirty="0"/>
          </a:p>
          <a:p>
            <a:pPr algn="just"/>
            <a:r>
              <a:rPr lang="es-MX" sz="1800" dirty="0"/>
              <a:t> 5. Alterar los inventarios fiscales o listados de existencia de bienes de propiedad, al servicio o a cargo del Ministerio de Defensa Nacional, sus entidades adscritas o vinculadas y las Fuerzas Militares.</a:t>
            </a:r>
          </a:p>
          <a:p>
            <a:pPr algn="just"/>
            <a:endParaRPr lang="es-MX" sz="1800" dirty="0"/>
          </a:p>
          <a:p>
            <a:pPr algn="just"/>
            <a:r>
              <a:rPr lang="es-MX" sz="1800" dirty="0"/>
              <a:t> </a:t>
            </a:r>
            <a:endParaRPr lang="es-CO" sz="1800" dirty="0"/>
          </a:p>
        </p:txBody>
      </p:sp>
    </p:spTree>
    <p:extLst>
      <p:ext uri="{BB962C8B-B14F-4D97-AF65-F5344CB8AC3E}">
        <p14:creationId xmlns:p14="http://schemas.microsoft.com/office/powerpoint/2010/main" val="13041449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31BABE09-6836-1830-6787-0FE7AE511E1E}"/>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8C850FBB-E914-C6CE-2FA0-276BE53C99D7}"/>
              </a:ext>
            </a:extLst>
          </p:cNvPr>
          <p:cNvSpPr txBox="1"/>
          <p:nvPr/>
        </p:nvSpPr>
        <p:spPr>
          <a:xfrm>
            <a:off x="5530644" y="1306202"/>
            <a:ext cx="3318388" cy="523220"/>
          </a:xfrm>
          <a:prstGeom prst="rect">
            <a:avLst/>
          </a:prstGeom>
          <a:noFill/>
        </p:spPr>
        <p:txBody>
          <a:bodyPr wrap="square">
            <a:spAutoFit/>
          </a:bodyPr>
          <a:lstStyle/>
          <a:p>
            <a:r>
              <a:rPr lang="es-CO" sz="2800" dirty="0"/>
              <a:t>Deber de informar</a:t>
            </a:r>
          </a:p>
        </p:txBody>
      </p:sp>
      <p:sp>
        <p:nvSpPr>
          <p:cNvPr id="7" name="CuadroTexto 6">
            <a:extLst>
              <a:ext uri="{FF2B5EF4-FFF2-40B4-BE49-F238E27FC236}">
                <a16:creationId xmlns:a16="http://schemas.microsoft.com/office/drawing/2014/main" id="{7C134A68-5757-3790-20EA-00CDE15F2B5A}"/>
              </a:ext>
            </a:extLst>
          </p:cNvPr>
          <p:cNvSpPr txBox="1"/>
          <p:nvPr/>
        </p:nvSpPr>
        <p:spPr>
          <a:xfrm>
            <a:off x="516195" y="2364902"/>
            <a:ext cx="8037870" cy="2246769"/>
          </a:xfrm>
          <a:prstGeom prst="rect">
            <a:avLst/>
          </a:prstGeom>
          <a:noFill/>
        </p:spPr>
        <p:txBody>
          <a:bodyPr wrap="square">
            <a:spAutoFit/>
          </a:bodyPr>
          <a:lstStyle/>
          <a:p>
            <a:pPr algn="just"/>
            <a:r>
              <a:rPr lang="es-MX" sz="2800" dirty="0"/>
              <a:t>El que tengan conocimiento de la pérdida o daño de los bienes a que se refiere esta ley, están obligados a informar en forma inmediata de tal hecho a sus superiores. </a:t>
            </a:r>
            <a:r>
              <a:rPr lang="es-MX" sz="2800" dirty="0">
                <a:highlight>
                  <a:srgbClr val="00FF00"/>
                </a:highlight>
              </a:rPr>
              <a:t>La omisión acarreará responsabilidad disciplinaria</a:t>
            </a:r>
            <a:endParaRPr lang="es-CO" sz="2800" dirty="0">
              <a:highlight>
                <a:srgbClr val="00FF00"/>
              </a:highlight>
            </a:endParaRPr>
          </a:p>
        </p:txBody>
      </p:sp>
      <p:sp>
        <p:nvSpPr>
          <p:cNvPr id="11" name="CuadroTexto 10">
            <a:extLst>
              <a:ext uri="{FF2B5EF4-FFF2-40B4-BE49-F238E27FC236}">
                <a16:creationId xmlns:a16="http://schemas.microsoft.com/office/drawing/2014/main" id="{5C31A47F-6EBC-C7E9-10AB-6CFB06CCEE9C}"/>
              </a:ext>
            </a:extLst>
          </p:cNvPr>
          <p:cNvSpPr txBox="1"/>
          <p:nvPr/>
        </p:nvSpPr>
        <p:spPr>
          <a:xfrm>
            <a:off x="2138515" y="5028579"/>
            <a:ext cx="6784258" cy="830997"/>
          </a:xfrm>
          <a:prstGeom prst="rect">
            <a:avLst/>
          </a:prstGeom>
          <a:noFill/>
        </p:spPr>
        <p:txBody>
          <a:bodyPr wrap="square">
            <a:spAutoFit/>
          </a:bodyPr>
          <a:lstStyle/>
          <a:p>
            <a:pPr algn="just"/>
            <a:r>
              <a:rPr lang="es-CO" sz="2400" b="1" dirty="0"/>
              <a:t>¿Que Deber o Prohibición se vulnera de la Ley 1862 de 2017?</a:t>
            </a:r>
          </a:p>
        </p:txBody>
      </p:sp>
    </p:spTree>
    <p:extLst>
      <p:ext uri="{BB962C8B-B14F-4D97-AF65-F5344CB8AC3E}">
        <p14:creationId xmlns:p14="http://schemas.microsoft.com/office/powerpoint/2010/main" val="21950287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54E5B71C-242E-C854-B328-3E033D1192D8}"/>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E0636301-FBFB-4338-6049-B52E15D9C14B}"/>
              </a:ext>
            </a:extLst>
          </p:cNvPr>
          <p:cNvGraphicFramePr/>
          <p:nvPr>
            <p:extLst>
              <p:ext uri="{D42A27DB-BD31-4B8C-83A1-F6EECF244321}">
                <p14:modId xmlns:p14="http://schemas.microsoft.com/office/powerpoint/2010/main" val="3757985468"/>
              </p:ext>
            </p:extLst>
          </p:nvPr>
        </p:nvGraphicFramePr>
        <p:xfrm>
          <a:off x="860322" y="1264265"/>
          <a:ext cx="7605252" cy="46498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50023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A64BC40F-2C30-06B4-91DE-FDF0A457A185}"/>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539263D9-AB34-23BC-55AB-BE370B0712D2}"/>
              </a:ext>
            </a:extLst>
          </p:cNvPr>
          <p:cNvSpPr txBox="1"/>
          <p:nvPr/>
        </p:nvSpPr>
        <p:spPr>
          <a:xfrm>
            <a:off x="4881716" y="952240"/>
            <a:ext cx="3849329" cy="461665"/>
          </a:xfrm>
          <a:prstGeom prst="rect">
            <a:avLst/>
          </a:prstGeom>
          <a:noFill/>
        </p:spPr>
        <p:txBody>
          <a:bodyPr wrap="square">
            <a:spAutoFit/>
          </a:bodyPr>
          <a:lstStyle/>
          <a:p>
            <a:r>
              <a:rPr lang="es-CO" sz="2400" b="1" i="0" dirty="0">
                <a:solidFill>
                  <a:srgbClr val="333333"/>
                </a:solidFill>
                <a:effectLst/>
                <a:latin typeface="Arial" panose="020B0604020202020204" pitchFamily="34" charset="0"/>
              </a:rPr>
              <a:t>MEDIOS PROBATORIOS</a:t>
            </a:r>
            <a:endParaRPr lang="es-CO" sz="2400" dirty="0"/>
          </a:p>
        </p:txBody>
      </p:sp>
      <p:sp>
        <p:nvSpPr>
          <p:cNvPr id="6" name="CuadroTexto 5">
            <a:extLst>
              <a:ext uri="{FF2B5EF4-FFF2-40B4-BE49-F238E27FC236}">
                <a16:creationId xmlns:a16="http://schemas.microsoft.com/office/drawing/2014/main" id="{2869839C-79D6-38B9-48BE-BFB2DDB518CD}"/>
              </a:ext>
            </a:extLst>
          </p:cNvPr>
          <p:cNvSpPr txBox="1"/>
          <p:nvPr/>
        </p:nvSpPr>
        <p:spPr>
          <a:xfrm>
            <a:off x="645242" y="2736502"/>
            <a:ext cx="4472448" cy="1384995"/>
          </a:xfrm>
          <a:prstGeom prst="rect">
            <a:avLst/>
          </a:prstGeom>
          <a:noFill/>
        </p:spPr>
        <p:txBody>
          <a:bodyPr wrap="square">
            <a:spAutoFit/>
          </a:bodyPr>
          <a:lstStyle/>
          <a:p>
            <a:r>
              <a:rPr lang="es-CO" sz="2800" dirty="0"/>
              <a:t>Necesidad de la prueba. </a:t>
            </a:r>
          </a:p>
          <a:p>
            <a:r>
              <a:rPr lang="es-CO" sz="2800" dirty="0"/>
              <a:t>Carga de la prueba</a:t>
            </a:r>
          </a:p>
          <a:p>
            <a:r>
              <a:rPr lang="es-CO" sz="2800" dirty="0"/>
              <a:t>Libertad de pruebas</a:t>
            </a:r>
          </a:p>
        </p:txBody>
      </p:sp>
      <p:sp>
        <p:nvSpPr>
          <p:cNvPr id="10" name="CuadroTexto 9">
            <a:extLst>
              <a:ext uri="{FF2B5EF4-FFF2-40B4-BE49-F238E27FC236}">
                <a16:creationId xmlns:a16="http://schemas.microsoft.com/office/drawing/2014/main" id="{66083CC0-97F1-EACA-358D-5B64FB21060F}"/>
              </a:ext>
            </a:extLst>
          </p:cNvPr>
          <p:cNvSpPr txBox="1"/>
          <p:nvPr/>
        </p:nvSpPr>
        <p:spPr>
          <a:xfrm>
            <a:off x="5770307" y="3240334"/>
            <a:ext cx="2728451" cy="461665"/>
          </a:xfrm>
          <a:prstGeom prst="rect">
            <a:avLst/>
          </a:prstGeom>
          <a:noFill/>
        </p:spPr>
        <p:txBody>
          <a:bodyPr wrap="square">
            <a:spAutoFit/>
          </a:bodyPr>
          <a:lstStyle/>
          <a:p>
            <a:r>
              <a:rPr lang="es-CO" sz="2400" b="1" dirty="0"/>
              <a:t>Ley 1564 de 2012</a:t>
            </a:r>
          </a:p>
        </p:txBody>
      </p:sp>
      <p:sp>
        <p:nvSpPr>
          <p:cNvPr id="11" name="Cerrar llave 10">
            <a:extLst>
              <a:ext uri="{FF2B5EF4-FFF2-40B4-BE49-F238E27FC236}">
                <a16:creationId xmlns:a16="http://schemas.microsoft.com/office/drawing/2014/main" id="{3EE38199-96A9-1D3A-50E4-94FADFA795DA}"/>
              </a:ext>
            </a:extLst>
          </p:cNvPr>
          <p:cNvSpPr/>
          <p:nvPr/>
        </p:nvSpPr>
        <p:spPr>
          <a:xfrm>
            <a:off x="4837471" y="2690335"/>
            <a:ext cx="560438" cy="1561664"/>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22564751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793F8DAC-99AE-1450-8295-BD60701FB169}"/>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9ECC94E8-086D-8E2E-6C02-830C7A94CA32}"/>
              </a:ext>
            </a:extLst>
          </p:cNvPr>
          <p:cNvSpPr txBox="1"/>
          <p:nvPr/>
        </p:nvSpPr>
        <p:spPr>
          <a:xfrm>
            <a:off x="4258598" y="952240"/>
            <a:ext cx="4472448" cy="461665"/>
          </a:xfrm>
          <a:prstGeom prst="rect">
            <a:avLst/>
          </a:prstGeom>
          <a:noFill/>
        </p:spPr>
        <p:txBody>
          <a:bodyPr wrap="square">
            <a:spAutoFit/>
          </a:bodyPr>
          <a:lstStyle/>
          <a:p>
            <a:r>
              <a:rPr lang="es-CO" sz="2400" b="1" i="0" dirty="0">
                <a:solidFill>
                  <a:srgbClr val="333333"/>
                </a:solidFill>
                <a:effectLst/>
                <a:latin typeface="Arial" panose="020B0604020202020204" pitchFamily="34" charset="0"/>
              </a:rPr>
              <a:t>Medios especiales de prueba</a:t>
            </a:r>
            <a:endParaRPr lang="es-CO" sz="2400" dirty="0"/>
          </a:p>
        </p:txBody>
      </p:sp>
      <p:sp>
        <p:nvSpPr>
          <p:cNvPr id="6" name="CuadroTexto 5">
            <a:extLst>
              <a:ext uri="{FF2B5EF4-FFF2-40B4-BE49-F238E27FC236}">
                <a16:creationId xmlns:a16="http://schemas.microsoft.com/office/drawing/2014/main" id="{ED4E08CA-E8AB-91A2-0325-649869F54251}"/>
              </a:ext>
            </a:extLst>
          </p:cNvPr>
          <p:cNvSpPr txBox="1"/>
          <p:nvPr/>
        </p:nvSpPr>
        <p:spPr>
          <a:xfrm>
            <a:off x="645241" y="2736502"/>
            <a:ext cx="7407377" cy="1446550"/>
          </a:xfrm>
          <a:prstGeom prst="rect">
            <a:avLst/>
          </a:prstGeom>
          <a:noFill/>
        </p:spPr>
        <p:txBody>
          <a:bodyPr wrap="square">
            <a:spAutoFit/>
          </a:bodyPr>
          <a:lstStyle/>
          <a:p>
            <a:r>
              <a:rPr lang="es-CO" sz="4400" dirty="0"/>
              <a:t>Visitas especiales. Art. 77</a:t>
            </a:r>
          </a:p>
          <a:p>
            <a:r>
              <a:rPr lang="es-CO" sz="4400" dirty="0"/>
              <a:t>Peritaje. Art. 78, 79, 80</a:t>
            </a:r>
          </a:p>
        </p:txBody>
      </p:sp>
    </p:spTree>
    <p:extLst>
      <p:ext uri="{BB962C8B-B14F-4D97-AF65-F5344CB8AC3E}">
        <p14:creationId xmlns:p14="http://schemas.microsoft.com/office/powerpoint/2010/main" val="6368172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668F90D8-D559-1521-905F-2CDEBA6A0475}"/>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4CD787B3-A285-6C00-4DD6-1372CD5EC8B4}"/>
              </a:ext>
            </a:extLst>
          </p:cNvPr>
          <p:cNvSpPr txBox="1"/>
          <p:nvPr/>
        </p:nvSpPr>
        <p:spPr>
          <a:xfrm>
            <a:off x="4704735" y="1306202"/>
            <a:ext cx="4144297" cy="646331"/>
          </a:xfrm>
          <a:prstGeom prst="rect">
            <a:avLst/>
          </a:prstGeom>
          <a:noFill/>
        </p:spPr>
        <p:txBody>
          <a:bodyPr wrap="square">
            <a:spAutoFit/>
          </a:bodyPr>
          <a:lstStyle/>
          <a:p>
            <a:r>
              <a:rPr lang="es-CO" sz="3600" b="1" i="0" dirty="0">
                <a:solidFill>
                  <a:srgbClr val="333333"/>
                </a:solidFill>
                <a:effectLst/>
                <a:latin typeface="Arial" panose="020B0604020202020204" pitchFamily="34" charset="0"/>
              </a:rPr>
              <a:t>Procedimientos</a:t>
            </a:r>
            <a:endParaRPr lang="es-CO" sz="2800" dirty="0"/>
          </a:p>
        </p:txBody>
      </p:sp>
      <p:sp>
        <p:nvSpPr>
          <p:cNvPr id="6" name="CuadroTexto 5">
            <a:extLst>
              <a:ext uri="{FF2B5EF4-FFF2-40B4-BE49-F238E27FC236}">
                <a16:creationId xmlns:a16="http://schemas.microsoft.com/office/drawing/2014/main" id="{A65D99C7-6837-0E11-FA10-EA69CADBEFF2}"/>
              </a:ext>
            </a:extLst>
          </p:cNvPr>
          <p:cNvSpPr txBox="1"/>
          <p:nvPr/>
        </p:nvSpPr>
        <p:spPr>
          <a:xfrm>
            <a:off x="350274" y="3428999"/>
            <a:ext cx="2614151" cy="1569660"/>
          </a:xfrm>
          <a:prstGeom prst="rect">
            <a:avLst/>
          </a:prstGeom>
          <a:noFill/>
        </p:spPr>
        <p:txBody>
          <a:bodyPr wrap="square">
            <a:spAutoFit/>
          </a:bodyPr>
          <a:lstStyle/>
          <a:p>
            <a:pPr algn="ctr"/>
            <a:r>
              <a:rPr lang="es-CO" sz="2400" b="1" dirty="0"/>
              <a:t>Procedimiento abreviado</a:t>
            </a:r>
          </a:p>
          <a:p>
            <a:pPr algn="ctr"/>
            <a:r>
              <a:rPr lang="pt-BR" sz="2400" b="1" dirty="0"/>
              <a:t>Valor inferior a dos (2) SMLV</a:t>
            </a:r>
            <a:endParaRPr lang="es-CO" sz="2400" b="1" dirty="0"/>
          </a:p>
        </p:txBody>
      </p:sp>
      <p:sp>
        <p:nvSpPr>
          <p:cNvPr id="8" name="Abrir llave 7">
            <a:extLst>
              <a:ext uri="{FF2B5EF4-FFF2-40B4-BE49-F238E27FC236}">
                <a16:creationId xmlns:a16="http://schemas.microsoft.com/office/drawing/2014/main" id="{EFDB4568-0FD2-6EA0-BD9D-12B720F638DA}"/>
              </a:ext>
            </a:extLst>
          </p:cNvPr>
          <p:cNvSpPr/>
          <p:nvPr/>
        </p:nvSpPr>
        <p:spPr>
          <a:xfrm>
            <a:off x="2802194" y="2141058"/>
            <a:ext cx="899651" cy="3406878"/>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0" name="CuadroTexto 9">
            <a:extLst>
              <a:ext uri="{FF2B5EF4-FFF2-40B4-BE49-F238E27FC236}">
                <a16:creationId xmlns:a16="http://schemas.microsoft.com/office/drawing/2014/main" id="{D7ADBD69-B073-66CB-A2E3-7F703DAEFFA3}"/>
              </a:ext>
            </a:extLst>
          </p:cNvPr>
          <p:cNvSpPr txBox="1"/>
          <p:nvPr/>
        </p:nvSpPr>
        <p:spPr>
          <a:xfrm>
            <a:off x="3443747" y="2505669"/>
            <a:ext cx="5066072" cy="2677656"/>
          </a:xfrm>
          <a:prstGeom prst="rect">
            <a:avLst/>
          </a:prstGeom>
          <a:noFill/>
        </p:spPr>
        <p:txBody>
          <a:bodyPr wrap="square">
            <a:spAutoFit/>
          </a:bodyPr>
          <a:lstStyle>
            <a:defPPr marR="0" lvl="0" algn="l" rtl="0">
              <a:lnSpc>
                <a:spcPct val="100000"/>
              </a:lnSpc>
              <a:spcBef>
                <a:spcPts val="0"/>
              </a:spcBef>
              <a:spcAft>
                <a:spcPts val="0"/>
              </a:spcAft>
            </a:defPPr>
            <a:lvl1pPr>
              <a:defRPr sz="3600" b="1">
                <a:solidFill>
                  <a:srgbClr val="333333"/>
                </a:solidFill>
                <a:effectLst/>
                <a:latin typeface="Arial" panose="020B0604020202020204" pitchFamily="34" charset="0"/>
              </a:defRPr>
            </a:lvl1pPr>
          </a:lstStyle>
          <a:p>
            <a:pPr marL="342900" indent="-342900" algn="just">
              <a:buFont typeface="Arial" panose="020B0604020202020204" pitchFamily="34" charset="0"/>
              <a:buChar char="•"/>
            </a:pPr>
            <a:r>
              <a:rPr lang="es-MX" sz="2400" b="0" dirty="0"/>
              <a:t>Escuchar al presunto responsable en diligencia de descargos</a:t>
            </a:r>
          </a:p>
          <a:p>
            <a:pPr marL="342900" indent="-342900" algn="just">
              <a:buFont typeface="Arial" panose="020B0604020202020204" pitchFamily="34" charset="0"/>
              <a:buChar char="•"/>
            </a:pPr>
            <a:r>
              <a:rPr lang="es-MX" sz="2400" b="0" dirty="0"/>
              <a:t>Recaudar pruebas 5 días hábiles</a:t>
            </a:r>
          </a:p>
          <a:p>
            <a:pPr marL="342900" indent="-342900" algn="just">
              <a:buFont typeface="Arial" panose="020B0604020202020204" pitchFamily="34" charset="0"/>
              <a:buChar char="•"/>
            </a:pPr>
            <a:r>
              <a:rPr lang="es-MX" sz="2400" b="0" dirty="0"/>
              <a:t>Fallo escrito y motivado de única instancia dentro de los tres (3) días hábiles siguientes</a:t>
            </a:r>
            <a:endParaRPr lang="es-CO" sz="2400" b="0" dirty="0"/>
          </a:p>
        </p:txBody>
      </p:sp>
      <p:sp>
        <p:nvSpPr>
          <p:cNvPr id="17" name="CuadroTexto 16">
            <a:extLst>
              <a:ext uri="{FF2B5EF4-FFF2-40B4-BE49-F238E27FC236}">
                <a16:creationId xmlns:a16="http://schemas.microsoft.com/office/drawing/2014/main" id="{EFCD29F9-DAE8-23A4-922C-61F678F084E5}"/>
              </a:ext>
            </a:extLst>
          </p:cNvPr>
          <p:cNvSpPr txBox="1"/>
          <p:nvPr/>
        </p:nvSpPr>
        <p:spPr>
          <a:xfrm>
            <a:off x="4704736" y="5547936"/>
            <a:ext cx="4144296" cy="646331"/>
          </a:xfrm>
          <a:prstGeom prst="rect">
            <a:avLst/>
          </a:prstGeom>
          <a:noFill/>
        </p:spPr>
        <p:txBody>
          <a:bodyPr wrap="square">
            <a:spAutoFit/>
          </a:bodyPr>
          <a:lstStyle/>
          <a:p>
            <a:pPr algn="just"/>
            <a:r>
              <a:rPr lang="es-CO" sz="1800" b="1" dirty="0"/>
              <a:t>Sólo procede el recurso de reposición</a:t>
            </a:r>
          </a:p>
        </p:txBody>
      </p:sp>
    </p:spTree>
    <p:extLst>
      <p:ext uri="{BB962C8B-B14F-4D97-AF65-F5344CB8AC3E}">
        <p14:creationId xmlns:p14="http://schemas.microsoft.com/office/powerpoint/2010/main" val="19879702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C3CA43F4-E779-24BF-C969-71F3F964D4C3}"/>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5BD0B808-7E16-34ED-507B-F96AD0361C97}"/>
              </a:ext>
            </a:extLst>
          </p:cNvPr>
          <p:cNvSpPr txBox="1"/>
          <p:nvPr/>
        </p:nvSpPr>
        <p:spPr>
          <a:xfrm>
            <a:off x="4942550" y="559247"/>
            <a:ext cx="4144297" cy="646331"/>
          </a:xfrm>
          <a:prstGeom prst="rect">
            <a:avLst/>
          </a:prstGeom>
          <a:noFill/>
        </p:spPr>
        <p:txBody>
          <a:bodyPr wrap="square">
            <a:spAutoFit/>
          </a:bodyPr>
          <a:lstStyle/>
          <a:p>
            <a:r>
              <a:rPr lang="es-CO" sz="3600" b="1" i="0" dirty="0">
                <a:solidFill>
                  <a:srgbClr val="333333"/>
                </a:solidFill>
                <a:effectLst/>
                <a:latin typeface="Arial" panose="020B0604020202020204" pitchFamily="34" charset="0"/>
              </a:rPr>
              <a:t>Procedimientos</a:t>
            </a:r>
            <a:endParaRPr lang="es-CO" sz="2800" dirty="0"/>
          </a:p>
        </p:txBody>
      </p:sp>
      <p:sp>
        <p:nvSpPr>
          <p:cNvPr id="6" name="CuadroTexto 5">
            <a:extLst>
              <a:ext uri="{FF2B5EF4-FFF2-40B4-BE49-F238E27FC236}">
                <a16:creationId xmlns:a16="http://schemas.microsoft.com/office/drawing/2014/main" id="{D0E25ECC-184D-CAA9-BFAC-EA14725DAE6F}"/>
              </a:ext>
            </a:extLst>
          </p:cNvPr>
          <p:cNvSpPr txBox="1"/>
          <p:nvPr/>
        </p:nvSpPr>
        <p:spPr>
          <a:xfrm>
            <a:off x="282064" y="2326456"/>
            <a:ext cx="2614151" cy="1569660"/>
          </a:xfrm>
          <a:prstGeom prst="rect">
            <a:avLst/>
          </a:prstGeom>
          <a:noFill/>
        </p:spPr>
        <p:txBody>
          <a:bodyPr wrap="square">
            <a:spAutoFit/>
          </a:bodyPr>
          <a:lstStyle/>
          <a:p>
            <a:pPr algn="ctr"/>
            <a:r>
              <a:rPr lang="es-CO" sz="2400" b="1" dirty="0"/>
              <a:t>Procedimiento ordinario</a:t>
            </a:r>
          </a:p>
          <a:p>
            <a:pPr algn="ctr"/>
            <a:r>
              <a:rPr lang="pt-BR" sz="2400" b="1" dirty="0"/>
              <a:t>Valor superior a dos (2) SMLV</a:t>
            </a:r>
            <a:endParaRPr lang="es-CO" sz="2400" b="1" dirty="0"/>
          </a:p>
        </p:txBody>
      </p:sp>
      <p:sp>
        <p:nvSpPr>
          <p:cNvPr id="8" name="Abrir llave 7">
            <a:extLst>
              <a:ext uri="{FF2B5EF4-FFF2-40B4-BE49-F238E27FC236}">
                <a16:creationId xmlns:a16="http://schemas.microsoft.com/office/drawing/2014/main" id="{E61204F6-A894-5628-7FE6-83F07B4A491B}"/>
              </a:ext>
            </a:extLst>
          </p:cNvPr>
          <p:cNvSpPr/>
          <p:nvPr/>
        </p:nvSpPr>
        <p:spPr>
          <a:xfrm>
            <a:off x="2802194" y="958645"/>
            <a:ext cx="899651" cy="4589291"/>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0" name="CuadroTexto 9">
            <a:extLst>
              <a:ext uri="{FF2B5EF4-FFF2-40B4-BE49-F238E27FC236}">
                <a16:creationId xmlns:a16="http://schemas.microsoft.com/office/drawing/2014/main" id="{86D0BDC3-91B6-8BA7-E689-58F0F9BA3ACE}"/>
              </a:ext>
            </a:extLst>
          </p:cNvPr>
          <p:cNvSpPr txBox="1"/>
          <p:nvPr/>
        </p:nvSpPr>
        <p:spPr>
          <a:xfrm>
            <a:off x="3458495" y="1014673"/>
            <a:ext cx="5066072" cy="4801314"/>
          </a:xfrm>
          <a:prstGeom prst="rect">
            <a:avLst/>
          </a:prstGeom>
          <a:noFill/>
        </p:spPr>
        <p:txBody>
          <a:bodyPr wrap="square">
            <a:spAutoFit/>
          </a:bodyPr>
          <a:lstStyle>
            <a:defPPr marR="0" lvl="0" algn="l" rtl="0">
              <a:lnSpc>
                <a:spcPct val="100000"/>
              </a:lnSpc>
              <a:spcBef>
                <a:spcPts val="0"/>
              </a:spcBef>
              <a:spcAft>
                <a:spcPts val="0"/>
              </a:spcAft>
            </a:defPPr>
            <a:lvl1pPr>
              <a:defRPr sz="3600" b="1">
                <a:solidFill>
                  <a:srgbClr val="333333"/>
                </a:solidFill>
                <a:effectLst/>
                <a:latin typeface="Arial" panose="020B0604020202020204" pitchFamily="34" charset="0"/>
              </a:defRPr>
            </a:lvl1pPr>
          </a:lstStyle>
          <a:p>
            <a:pPr marL="342900" indent="-342900" algn="just">
              <a:buFont typeface="Arial" panose="020B0604020202020204" pitchFamily="34" charset="0"/>
              <a:buChar char="•"/>
            </a:pPr>
            <a:r>
              <a:rPr lang="es-MX" sz="1800" b="0" dirty="0"/>
              <a:t>Apertura de investigación</a:t>
            </a:r>
          </a:p>
          <a:p>
            <a:pPr marL="342900" indent="-342900" algn="just">
              <a:buFont typeface="Arial" panose="020B0604020202020204" pitchFamily="34" charset="0"/>
              <a:buChar char="•"/>
            </a:pPr>
            <a:r>
              <a:rPr lang="es-CO" sz="1800" b="0" dirty="0"/>
              <a:t>Auto de apertura</a:t>
            </a:r>
          </a:p>
          <a:p>
            <a:pPr marL="342900" indent="-342900" algn="just">
              <a:buFont typeface="Arial" panose="020B0604020202020204" pitchFamily="34" charset="0"/>
              <a:buChar char="•"/>
            </a:pPr>
            <a:r>
              <a:rPr lang="es-CO" sz="1800" b="0" dirty="0"/>
              <a:t>Nombramiento de Secretario	</a:t>
            </a:r>
          </a:p>
          <a:p>
            <a:pPr marL="342900" indent="-342900" algn="just">
              <a:buFont typeface="Arial" panose="020B0604020202020204" pitchFamily="34" charset="0"/>
              <a:buChar char="•"/>
            </a:pPr>
            <a:r>
              <a:rPr lang="es-CO" sz="1800" b="0" dirty="0"/>
              <a:t>Término para la instrucción: </a:t>
            </a:r>
            <a:r>
              <a:rPr lang="es-MX" sz="1800" b="0" dirty="0"/>
              <a:t>seis (6) meses si es un solo investigado y de doce (12) meses si son dos o más</a:t>
            </a:r>
          </a:p>
          <a:p>
            <a:pPr marL="342900" indent="-342900" algn="just">
              <a:buFont typeface="Arial" panose="020B0604020202020204" pitchFamily="34" charset="0"/>
              <a:buChar char="•"/>
            </a:pPr>
            <a:r>
              <a:rPr lang="es-MX" sz="1800" b="0" dirty="0"/>
              <a:t>Fallo: (15) días hábiles</a:t>
            </a:r>
          </a:p>
          <a:p>
            <a:pPr marL="342900" indent="-342900" algn="just">
              <a:buFont typeface="Arial" panose="020B0604020202020204" pitchFamily="34" charset="0"/>
              <a:buChar char="•"/>
            </a:pPr>
            <a:r>
              <a:rPr lang="es-MX" sz="1800" b="0" dirty="0"/>
              <a:t>Auto declarando cerrada la investigación y correrá traslado para alegatos de conclusión, los cuales deberán ser presentados dentro de los cinco (5) días hábiles siguientes.</a:t>
            </a:r>
          </a:p>
          <a:p>
            <a:pPr marL="342900" indent="-342900" algn="just">
              <a:buFont typeface="Arial" panose="020B0604020202020204" pitchFamily="34" charset="0"/>
              <a:buChar char="•"/>
            </a:pPr>
            <a:r>
              <a:rPr lang="es-MX" sz="1800" b="0" dirty="0"/>
              <a:t>auto declarando cerrada la investigación y correrá traslado para alegatos de conclusión, los cuales deberán ser presentados dentro de los cinco (5) días hábiles siguientes.</a:t>
            </a:r>
            <a:endParaRPr lang="es-CO" sz="1800" b="0" dirty="0"/>
          </a:p>
        </p:txBody>
      </p:sp>
      <p:sp>
        <p:nvSpPr>
          <p:cNvPr id="17" name="CuadroTexto 16">
            <a:extLst>
              <a:ext uri="{FF2B5EF4-FFF2-40B4-BE49-F238E27FC236}">
                <a16:creationId xmlns:a16="http://schemas.microsoft.com/office/drawing/2014/main" id="{A253D7D8-6575-050F-2A59-76FBD07DA74E}"/>
              </a:ext>
            </a:extLst>
          </p:cNvPr>
          <p:cNvSpPr txBox="1"/>
          <p:nvPr/>
        </p:nvSpPr>
        <p:spPr>
          <a:xfrm>
            <a:off x="4586741" y="5815987"/>
            <a:ext cx="4476139" cy="369332"/>
          </a:xfrm>
          <a:prstGeom prst="rect">
            <a:avLst/>
          </a:prstGeom>
          <a:noFill/>
        </p:spPr>
        <p:txBody>
          <a:bodyPr wrap="square">
            <a:spAutoFit/>
          </a:bodyPr>
          <a:lstStyle/>
          <a:p>
            <a:pPr algn="just"/>
            <a:r>
              <a:rPr lang="es-CO" sz="1800" b="1" dirty="0"/>
              <a:t>Sólo procede el recurso de Apelación</a:t>
            </a:r>
          </a:p>
        </p:txBody>
      </p:sp>
    </p:spTree>
    <p:extLst>
      <p:ext uri="{BB962C8B-B14F-4D97-AF65-F5344CB8AC3E}">
        <p14:creationId xmlns:p14="http://schemas.microsoft.com/office/powerpoint/2010/main" val="8812672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58766C31-E542-4A71-BE3D-C9103576B7FA}"/>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7FF16569-B9CD-5DA0-E7AC-A2351E69034A}"/>
              </a:ext>
            </a:extLst>
          </p:cNvPr>
          <p:cNvSpPr txBox="1"/>
          <p:nvPr/>
        </p:nvSpPr>
        <p:spPr>
          <a:xfrm>
            <a:off x="5353664" y="914401"/>
            <a:ext cx="3539613" cy="523220"/>
          </a:xfrm>
          <a:prstGeom prst="rect">
            <a:avLst/>
          </a:prstGeom>
          <a:noFill/>
        </p:spPr>
        <p:txBody>
          <a:bodyPr wrap="square">
            <a:spAutoFit/>
          </a:bodyPr>
          <a:lstStyle/>
          <a:p>
            <a:r>
              <a:rPr lang="es-CO" sz="2800" b="1" dirty="0"/>
              <a:t>Requisitos del fallo</a:t>
            </a:r>
          </a:p>
        </p:txBody>
      </p:sp>
      <p:sp>
        <p:nvSpPr>
          <p:cNvPr id="10" name="CuadroTexto 9">
            <a:extLst>
              <a:ext uri="{FF2B5EF4-FFF2-40B4-BE49-F238E27FC236}">
                <a16:creationId xmlns:a16="http://schemas.microsoft.com/office/drawing/2014/main" id="{B67A25DD-71EC-63C0-CA97-F59587F9EBB0}"/>
              </a:ext>
            </a:extLst>
          </p:cNvPr>
          <p:cNvSpPr txBox="1"/>
          <p:nvPr/>
        </p:nvSpPr>
        <p:spPr>
          <a:xfrm>
            <a:off x="597311" y="1747337"/>
            <a:ext cx="5700252" cy="3785652"/>
          </a:xfrm>
          <a:prstGeom prst="rect">
            <a:avLst/>
          </a:prstGeom>
          <a:noFill/>
        </p:spPr>
        <p:txBody>
          <a:bodyPr wrap="square">
            <a:spAutoFit/>
          </a:bodyPr>
          <a:lstStyle/>
          <a:p>
            <a:pPr algn="just"/>
            <a:r>
              <a:rPr lang="es-MX" sz="2000" b="0" i="0" dirty="0">
                <a:solidFill>
                  <a:srgbClr val="333333"/>
                </a:solidFill>
                <a:effectLst/>
                <a:latin typeface="Arial" panose="020B0604020202020204" pitchFamily="34" charset="0"/>
              </a:rPr>
              <a:t>1. La identidad del investigado.</a:t>
            </a:r>
          </a:p>
          <a:p>
            <a:pPr algn="just"/>
            <a:r>
              <a:rPr lang="es-MX" sz="2000" b="0" i="0" dirty="0">
                <a:solidFill>
                  <a:srgbClr val="333333"/>
                </a:solidFill>
                <a:effectLst/>
                <a:latin typeface="Arial" panose="020B0604020202020204" pitchFamily="34" charset="0"/>
              </a:rPr>
              <a:t>2. La identidad y calidad del bien.</a:t>
            </a:r>
          </a:p>
          <a:p>
            <a:pPr algn="just"/>
            <a:r>
              <a:rPr lang="es-MX" sz="2000" b="0" i="0" dirty="0">
                <a:solidFill>
                  <a:srgbClr val="333333"/>
                </a:solidFill>
                <a:effectLst/>
                <a:latin typeface="Arial" panose="020B0604020202020204" pitchFamily="34" charset="0"/>
              </a:rPr>
              <a:t>3. Resumen de los hechos.</a:t>
            </a:r>
          </a:p>
          <a:p>
            <a:pPr algn="just"/>
            <a:r>
              <a:rPr lang="es-MX" sz="2000" b="0" i="0" dirty="0">
                <a:solidFill>
                  <a:srgbClr val="333333"/>
                </a:solidFill>
                <a:effectLst/>
                <a:latin typeface="Arial" panose="020B0604020202020204" pitchFamily="34" charset="0"/>
              </a:rPr>
              <a:t>4. Análisis y valoración jurídica probatoria.</a:t>
            </a:r>
          </a:p>
          <a:p>
            <a:pPr algn="just"/>
            <a:r>
              <a:rPr lang="es-MX" sz="2000" b="0" i="0" dirty="0">
                <a:solidFill>
                  <a:srgbClr val="333333"/>
                </a:solidFill>
                <a:effectLst/>
                <a:latin typeface="Arial" panose="020B0604020202020204" pitchFamily="34" charset="0"/>
              </a:rPr>
              <a:t>5. Análisis de los elementos de la responsabilidad administrativa.</a:t>
            </a:r>
          </a:p>
          <a:p>
            <a:pPr algn="just"/>
            <a:r>
              <a:rPr lang="es-MX" sz="2000" b="0" i="0" dirty="0">
                <a:solidFill>
                  <a:srgbClr val="333333"/>
                </a:solidFill>
                <a:effectLst/>
                <a:latin typeface="Arial" panose="020B0604020202020204" pitchFamily="34" charset="0"/>
              </a:rPr>
              <a:t>6. Valoración de los alegatos de conclusión.</a:t>
            </a:r>
          </a:p>
          <a:p>
            <a:pPr algn="just"/>
            <a:r>
              <a:rPr lang="es-MX" sz="2000" b="0" i="0" dirty="0">
                <a:solidFill>
                  <a:srgbClr val="333333"/>
                </a:solidFill>
                <a:effectLst/>
                <a:latin typeface="Arial" panose="020B0604020202020204" pitchFamily="34" charset="0"/>
              </a:rPr>
              <a:t>7. Las razones de la declaratoria de responsabilidad administrativa o de la exoneración.</a:t>
            </a:r>
          </a:p>
          <a:p>
            <a:pPr algn="just"/>
            <a:r>
              <a:rPr lang="es-MX" sz="2000" b="0" i="0" dirty="0">
                <a:solidFill>
                  <a:srgbClr val="333333"/>
                </a:solidFill>
                <a:effectLst/>
                <a:latin typeface="Arial" panose="020B0604020202020204" pitchFamily="34" charset="0"/>
              </a:rPr>
              <a:t>8. La decisión declarativa de responsabilidad o de exoneración</a:t>
            </a:r>
            <a:r>
              <a:rPr lang="es-MX" sz="1200" b="0" i="0" dirty="0">
                <a:solidFill>
                  <a:srgbClr val="333333"/>
                </a:solidFill>
                <a:effectLst/>
                <a:latin typeface="Arial" panose="020B0604020202020204" pitchFamily="34" charset="0"/>
              </a:rPr>
              <a:t>.</a:t>
            </a:r>
          </a:p>
        </p:txBody>
      </p:sp>
      <p:sp>
        <p:nvSpPr>
          <p:cNvPr id="11" name="Cerrar llave 10">
            <a:extLst>
              <a:ext uri="{FF2B5EF4-FFF2-40B4-BE49-F238E27FC236}">
                <a16:creationId xmlns:a16="http://schemas.microsoft.com/office/drawing/2014/main" id="{82A6D0B1-6FF7-4565-25D7-1E0F533F2000}"/>
              </a:ext>
            </a:extLst>
          </p:cNvPr>
          <p:cNvSpPr/>
          <p:nvPr/>
        </p:nvSpPr>
        <p:spPr>
          <a:xfrm>
            <a:off x="6297563" y="3170903"/>
            <a:ext cx="353960" cy="1519084"/>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3" name="CuadroTexto 12">
            <a:extLst>
              <a:ext uri="{FF2B5EF4-FFF2-40B4-BE49-F238E27FC236}">
                <a16:creationId xmlns:a16="http://schemas.microsoft.com/office/drawing/2014/main" id="{0FF3B352-F0E5-F6A2-4FE2-A9EFA9C7684B}"/>
              </a:ext>
            </a:extLst>
          </p:cNvPr>
          <p:cNvSpPr txBox="1"/>
          <p:nvPr/>
        </p:nvSpPr>
        <p:spPr>
          <a:xfrm>
            <a:off x="6953864" y="3330280"/>
            <a:ext cx="1592825"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s-CO" sz="1800" dirty="0">
                <a:solidFill>
                  <a:srgbClr val="333333"/>
                </a:solidFill>
                <a:latin typeface="Arial" panose="020B0604020202020204" pitchFamily="34" charset="0"/>
              </a:rPr>
              <a:t>Se r</a:t>
            </a:r>
            <a:r>
              <a:rPr lang="es-CO" sz="1800" b="0" i="0" dirty="0">
                <a:solidFill>
                  <a:srgbClr val="333333"/>
                </a:solidFill>
                <a:effectLst/>
                <a:latin typeface="Arial" panose="020B0604020202020204" pitchFamily="34" charset="0"/>
              </a:rPr>
              <a:t>ealizarán por separado cuando son varios</a:t>
            </a:r>
            <a:endParaRPr lang="es-CO" sz="1800" dirty="0"/>
          </a:p>
        </p:txBody>
      </p:sp>
    </p:spTree>
    <p:extLst>
      <p:ext uri="{BB962C8B-B14F-4D97-AF65-F5344CB8AC3E}">
        <p14:creationId xmlns:p14="http://schemas.microsoft.com/office/powerpoint/2010/main" val="13462176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C454F3F1-29B4-EFF5-82B4-6695A8048A99}"/>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B4A2B010-B546-9E8F-023F-9F4970821C18}"/>
              </a:ext>
            </a:extLst>
          </p:cNvPr>
          <p:cNvSpPr txBox="1"/>
          <p:nvPr/>
        </p:nvSpPr>
        <p:spPr>
          <a:xfrm>
            <a:off x="5560142" y="996488"/>
            <a:ext cx="2934930" cy="523220"/>
          </a:xfrm>
          <a:prstGeom prst="rect">
            <a:avLst/>
          </a:prstGeom>
          <a:noFill/>
        </p:spPr>
        <p:txBody>
          <a:bodyPr wrap="square">
            <a:spAutoFit/>
          </a:bodyPr>
          <a:lstStyle/>
          <a:p>
            <a:r>
              <a:rPr lang="es-CO" sz="2800" b="1" i="0" dirty="0">
                <a:solidFill>
                  <a:srgbClr val="333333"/>
                </a:solidFill>
                <a:effectLst/>
                <a:latin typeface="Arial" panose="020B0604020202020204" pitchFamily="34" charset="0"/>
              </a:rPr>
              <a:t>Notificaciones</a:t>
            </a:r>
            <a:endParaRPr lang="es-CO" sz="2800" dirty="0"/>
          </a:p>
        </p:txBody>
      </p:sp>
      <p:sp>
        <p:nvSpPr>
          <p:cNvPr id="3" name="CuadroTexto 2">
            <a:extLst>
              <a:ext uri="{FF2B5EF4-FFF2-40B4-BE49-F238E27FC236}">
                <a16:creationId xmlns:a16="http://schemas.microsoft.com/office/drawing/2014/main" id="{B250E7DD-BD55-DDAE-1974-FE2DA80BFC76}"/>
              </a:ext>
            </a:extLst>
          </p:cNvPr>
          <p:cNvSpPr txBox="1"/>
          <p:nvPr/>
        </p:nvSpPr>
        <p:spPr>
          <a:xfrm>
            <a:off x="722670" y="1536174"/>
            <a:ext cx="7698659" cy="3785652"/>
          </a:xfrm>
          <a:prstGeom prst="rect">
            <a:avLst/>
          </a:prstGeom>
          <a:noFill/>
        </p:spPr>
        <p:txBody>
          <a:bodyPr wrap="square">
            <a:spAutoFit/>
          </a:bodyPr>
          <a:lstStyle/>
          <a:p>
            <a:pPr algn="just"/>
            <a:r>
              <a:rPr lang="es-MX" sz="2000" b="0" i="0" dirty="0">
                <a:solidFill>
                  <a:srgbClr val="333333"/>
                </a:solidFill>
                <a:effectLst/>
                <a:latin typeface="Arial" panose="020B0604020202020204" pitchFamily="34" charset="0"/>
              </a:rPr>
              <a:t>1. La calidad de investigado se adquiere a partir de la notificación del auto de apertura de investigación o del que ordene su vinculación.</a:t>
            </a:r>
          </a:p>
          <a:p>
            <a:pPr algn="just"/>
            <a:r>
              <a:rPr lang="es-MX" sz="2000" b="0" i="0" dirty="0">
                <a:solidFill>
                  <a:srgbClr val="333333"/>
                </a:solidFill>
                <a:effectLst/>
                <a:latin typeface="Arial" panose="020B0604020202020204" pitchFamily="34" charset="0"/>
              </a:rPr>
              <a:t>2. El funcionario encargado de la investigación, notificará de manera personal la decisión de apertura al investigado.</a:t>
            </a:r>
          </a:p>
          <a:p>
            <a:pPr algn="just"/>
            <a:r>
              <a:rPr lang="es-MX" sz="2000" b="0" i="0" dirty="0">
                <a:solidFill>
                  <a:srgbClr val="333333"/>
                </a:solidFill>
                <a:effectLst/>
                <a:latin typeface="Arial" panose="020B0604020202020204" pitchFamily="34" charset="0"/>
              </a:rPr>
              <a:t>De no ser posible la notificación personal, se le designará defensor de oficio, cargo que podrá recaer en estudiantes de consultorio jurídico con quienes se seguirá la actuación</a:t>
            </a:r>
            <a:endParaRPr lang="es-MX" sz="2000" dirty="0">
              <a:solidFill>
                <a:srgbClr val="333333"/>
              </a:solidFill>
              <a:latin typeface="Arial" panose="020B0604020202020204" pitchFamily="34" charset="0"/>
            </a:endParaRPr>
          </a:p>
          <a:p>
            <a:pPr algn="just"/>
            <a:r>
              <a:rPr lang="es-MX" sz="2000" dirty="0">
                <a:solidFill>
                  <a:srgbClr val="333333"/>
                </a:solidFill>
                <a:latin typeface="Arial" panose="020B0604020202020204" pitchFamily="34" charset="0"/>
              </a:rPr>
              <a:t>3. </a:t>
            </a:r>
            <a:r>
              <a:rPr lang="es-MX" sz="2000" b="0" i="0" dirty="0">
                <a:solidFill>
                  <a:srgbClr val="333333"/>
                </a:solidFill>
                <a:effectLst/>
                <a:latin typeface="Arial" panose="020B0604020202020204" pitchFamily="34" charset="0"/>
              </a:rPr>
              <a:t>Notificado de la apertura del proceso administrativo, el investigado o su defensor, tendrán la obligación procesal de señalar la dirección en la cual recibirán las comunicaciones y de informar cualquier cambio de ella</a:t>
            </a:r>
            <a:endParaRPr lang="es-CO" sz="2000" dirty="0"/>
          </a:p>
        </p:txBody>
      </p:sp>
    </p:spTree>
    <p:extLst>
      <p:ext uri="{BB962C8B-B14F-4D97-AF65-F5344CB8AC3E}">
        <p14:creationId xmlns:p14="http://schemas.microsoft.com/office/powerpoint/2010/main" val="9312810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8A598ABB-3A6A-04C2-B19F-CBE1698DD958}"/>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3AF8A9C-327B-15DE-42E2-83CAEB3FB1CD}"/>
              </a:ext>
            </a:extLst>
          </p:cNvPr>
          <p:cNvGraphicFramePr/>
          <p:nvPr/>
        </p:nvGraphicFramePr>
        <p:xfrm>
          <a:off x="816077" y="925050"/>
          <a:ext cx="7693741" cy="5077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06422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9A5606A9-E8AF-6479-92CB-968DA05803E8}"/>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A7DBF43-7ADA-F30E-67EB-A7E72A770DCC}"/>
              </a:ext>
            </a:extLst>
          </p:cNvPr>
          <p:cNvGraphicFramePr/>
          <p:nvPr/>
        </p:nvGraphicFramePr>
        <p:xfrm>
          <a:off x="447367" y="890228"/>
          <a:ext cx="8549149" cy="52156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49709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3C4CEF6D-99A8-4B5F-C2CC-6A7415E0396C}"/>
            </a:ext>
          </a:extLst>
        </p:cNvPr>
        <p:cNvGrpSpPr/>
        <p:nvPr/>
      </p:nvGrpSpPr>
      <p:grpSpPr>
        <a:xfrm>
          <a:off x="0" y="0"/>
          <a:ext cx="0" cy="0"/>
          <a:chOff x="0" y="0"/>
          <a:chExt cx="0" cy="0"/>
        </a:xfrm>
      </p:grpSpPr>
      <p:sp>
        <p:nvSpPr>
          <p:cNvPr id="3" name="Rectangle 1">
            <a:extLst>
              <a:ext uri="{FF2B5EF4-FFF2-40B4-BE49-F238E27FC236}">
                <a16:creationId xmlns:a16="http://schemas.microsoft.com/office/drawing/2014/main" id="{3C10ACB5-C1C1-C1E0-897C-8916343FD17D}"/>
              </a:ext>
            </a:extLst>
          </p:cNvPr>
          <p:cNvSpPr>
            <a:spLocks noChangeArrowheads="1"/>
          </p:cNvSpPr>
          <p:nvPr/>
        </p:nvSpPr>
        <p:spPr bwMode="auto">
          <a:xfrm>
            <a:off x="398206" y="3421626"/>
            <a:ext cx="8382125" cy="3046988"/>
          </a:xfrm>
          <a:prstGeom prst="rect">
            <a:avLst/>
          </a:prstGeom>
          <a:noFill/>
        </p:spPr>
        <p:txBody>
          <a:bodyPr wrap="square">
            <a:spAutoFit/>
          </a:bodyPr>
          <a:lstStyle/>
          <a:p>
            <a:pPr algn="just"/>
            <a:endParaRPr lang="es-CO" altLang="es-CO" sz="2400" dirty="0">
              <a:solidFill>
                <a:srgbClr val="001D35"/>
              </a:solidFill>
              <a:latin typeface="+mj-lt"/>
            </a:endParaRPr>
          </a:p>
          <a:p>
            <a:pPr marL="342900" indent="-342900" algn="just">
              <a:buFont typeface="Arial" panose="020B0604020202020204" pitchFamily="34" charset="0"/>
              <a:buChar char="•"/>
            </a:pPr>
            <a:r>
              <a:rPr lang="es-CO" altLang="es-CO" sz="2400" dirty="0">
                <a:solidFill>
                  <a:srgbClr val="001D35"/>
                </a:solidFill>
                <a:latin typeface="+mj-lt"/>
              </a:rPr>
              <a:t>Fijar un edicto en un lugar público del despacho correspondiente </a:t>
            </a:r>
          </a:p>
          <a:p>
            <a:pPr marL="342900" indent="-342900" algn="just">
              <a:buFont typeface="Arial" panose="020B0604020202020204" pitchFamily="34" charset="0"/>
              <a:buChar char="•"/>
            </a:pPr>
            <a:r>
              <a:rPr lang="es-CO" altLang="es-CO" sz="2400" dirty="0">
                <a:solidFill>
                  <a:srgbClr val="001D35"/>
                </a:solidFill>
                <a:latin typeface="+mj-lt"/>
              </a:rPr>
              <a:t>Incluir en el edicto la parte resolutiva de la providencia </a:t>
            </a:r>
          </a:p>
          <a:p>
            <a:pPr marL="342900" indent="-342900" algn="just">
              <a:buFont typeface="Arial" panose="020B0604020202020204" pitchFamily="34" charset="0"/>
              <a:buChar char="•"/>
            </a:pPr>
            <a:r>
              <a:rPr lang="es-CO" altLang="es-CO" sz="2400" dirty="0">
                <a:solidFill>
                  <a:srgbClr val="001D35"/>
                </a:solidFill>
                <a:latin typeface="+mj-lt"/>
              </a:rPr>
              <a:t>Indicar la fecha y hora de fijación y </a:t>
            </a:r>
            <a:r>
              <a:rPr lang="es-CO" altLang="es-CO" sz="2400" dirty="0" err="1">
                <a:solidFill>
                  <a:srgbClr val="001D35"/>
                </a:solidFill>
                <a:latin typeface="+mj-lt"/>
              </a:rPr>
              <a:t>desfijación</a:t>
            </a:r>
            <a:r>
              <a:rPr lang="es-CO" altLang="es-CO" sz="2400" dirty="0">
                <a:solidFill>
                  <a:srgbClr val="001D35"/>
                </a:solidFill>
                <a:latin typeface="+mj-lt"/>
              </a:rPr>
              <a:t> del edicto </a:t>
            </a:r>
          </a:p>
          <a:p>
            <a:pPr marL="342900" indent="-342900" algn="just">
              <a:buFont typeface="Arial" panose="020B0604020202020204" pitchFamily="34" charset="0"/>
              <a:buChar char="•"/>
            </a:pPr>
            <a:r>
              <a:rPr lang="es-CO" altLang="es-CO" sz="2400" dirty="0">
                <a:solidFill>
                  <a:srgbClr val="001D35"/>
                </a:solidFill>
                <a:latin typeface="+mj-lt"/>
              </a:rPr>
              <a:t>Firmar el edicto con la autógrafa del funcionario competente</a:t>
            </a:r>
          </a:p>
          <a:p>
            <a:pPr algn="just"/>
            <a:endParaRPr lang="es-CO" altLang="es-CO" sz="2400" dirty="0">
              <a:solidFill>
                <a:srgbClr val="001D35"/>
              </a:solidFill>
              <a:latin typeface="+mj-lt"/>
            </a:endParaRPr>
          </a:p>
        </p:txBody>
      </p:sp>
      <p:sp>
        <p:nvSpPr>
          <p:cNvPr id="5" name="CuadroTexto 4">
            <a:extLst>
              <a:ext uri="{FF2B5EF4-FFF2-40B4-BE49-F238E27FC236}">
                <a16:creationId xmlns:a16="http://schemas.microsoft.com/office/drawing/2014/main" id="{EB2E1EDF-FC91-B43D-EB5D-720D947E2CA1}"/>
              </a:ext>
            </a:extLst>
          </p:cNvPr>
          <p:cNvSpPr txBox="1"/>
          <p:nvPr/>
        </p:nvSpPr>
        <p:spPr>
          <a:xfrm>
            <a:off x="840657" y="1249418"/>
            <a:ext cx="7939674" cy="1938992"/>
          </a:xfrm>
          <a:prstGeom prst="rect">
            <a:avLst/>
          </a:prstGeom>
          <a:noFill/>
        </p:spPr>
        <p:txBody>
          <a:bodyPr wrap="square">
            <a:spAutoFit/>
          </a:bodyPr>
          <a:lstStyle/>
          <a:p>
            <a:pPr algn="just"/>
            <a:r>
              <a:rPr lang="es-MX" sz="2400" b="0" i="0" dirty="0">
                <a:solidFill>
                  <a:srgbClr val="001D35"/>
                </a:solidFill>
                <a:effectLst/>
                <a:latin typeface="+mj-lt"/>
              </a:rPr>
              <a:t>En el Código de Procedimiento Administrativo y de lo Contencioso Administrativo (CPACA), se establece que la notificación por aviso se debe realizar después de cinco días de haber enviado la citación a notificación personal sin que esta se haya podido efectuar</a:t>
            </a:r>
            <a:endParaRPr lang="es-CO" sz="2400" dirty="0">
              <a:latin typeface="+mj-lt"/>
            </a:endParaRPr>
          </a:p>
        </p:txBody>
      </p:sp>
      <p:sp>
        <p:nvSpPr>
          <p:cNvPr id="9" name="CuadroTexto 8">
            <a:extLst>
              <a:ext uri="{FF2B5EF4-FFF2-40B4-BE49-F238E27FC236}">
                <a16:creationId xmlns:a16="http://schemas.microsoft.com/office/drawing/2014/main" id="{F2DF6089-CD98-D3F8-7B24-4F1C9659E650}"/>
              </a:ext>
            </a:extLst>
          </p:cNvPr>
          <p:cNvSpPr txBox="1"/>
          <p:nvPr/>
        </p:nvSpPr>
        <p:spPr>
          <a:xfrm>
            <a:off x="5928852" y="825033"/>
            <a:ext cx="2851479" cy="369332"/>
          </a:xfrm>
          <a:prstGeom prst="rect">
            <a:avLst/>
          </a:prstGeom>
          <a:noFill/>
        </p:spPr>
        <p:txBody>
          <a:bodyPr wrap="square">
            <a:spAutoFit/>
          </a:bodyPr>
          <a:lstStyle/>
          <a:p>
            <a:r>
              <a:rPr lang="es-CO" sz="1800" b="1" dirty="0"/>
              <a:t>Notificación por aviso</a:t>
            </a:r>
          </a:p>
        </p:txBody>
      </p:sp>
      <p:sp>
        <p:nvSpPr>
          <p:cNvPr id="10" name="CuadroTexto 9">
            <a:extLst>
              <a:ext uri="{FF2B5EF4-FFF2-40B4-BE49-F238E27FC236}">
                <a16:creationId xmlns:a16="http://schemas.microsoft.com/office/drawing/2014/main" id="{D0158897-0166-28B6-1D15-60E90AB4DA03}"/>
              </a:ext>
            </a:extLst>
          </p:cNvPr>
          <p:cNvSpPr txBox="1"/>
          <p:nvPr/>
        </p:nvSpPr>
        <p:spPr>
          <a:xfrm>
            <a:off x="5928852" y="3304921"/>
            <a:ext cx="2851479" cy="369332"/>
          </a:xfrm>
          <a:prstGeom prst="rect">
            <a:avLst/>
          </a:prstGeom>
          <a:noFill/>
        </p:spPr>
        <p:txBody>
          <a:bodyPr wrap="square">
            <a:spAutoFit/>
          </a:bodyPr>
          <a:lstStyle/>
          <a:p>
            <a:r>
              <a:rPr lang="es-CO" sz="1800" b="1" dirty="0"/>
              <a:t>Notificación por Edicto</a:t>
            </a:r>
          </a:p>
        </p:txBody>
      </p:sp>
    </p:spTree>
    <p:extLst>
      <p:ext uri="{BB962C8B-B14F-4D97-AF65-F5344CB8AC3E}">
        <p14:creationId xmlns:p14="http://schemas.microsoft.com/office/powerpoint/2010/main" val="389683732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AB6F9DD6-D72A-CD95-7203-DC820DBD436B}"/>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99F2FDAA-9EFB-51DC-1DB4-A40605A05915}"/>
              </a:ext>
            </a:extLst>
          </p:cNvPr>
          <p:cNvGraphicFramePr/>
          <p:nvPr>
            <p:extLst>
              <p:ext uri="{D42A27DB-BD31-4B8C-83A1-F6EECF244321}">
                <p14:modId xmlns:p14="http://schemas.microsoft.com/office/powerpoint/2010/main" val="4138225132"/>
              </p:ext>
            </p:extLst>
          </p:nvPr>
        </p:nvGraphicFramePr>
        <p:xfrm>
          <a:off x="447367" y="890228"/>
          <a:ext cx="8549149" cy="52156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328636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B8A0BA67-DCA8-2956-A2D5-3568B9D70DA9}"/>
            </a:ext>
          </a:extLst>
        </p:cNvPr>
        <p:cNvGrpSpPr/>
        <p:nvPr/>
      </p:nvGrpSpPr>
      <p:grpSpPr>
        <a:xfrm>
          <a:off x="0" y="0"/>
          <a:ext cx="0" cy="0"/>
          <a:chOff x="0" y="0"/>
          <a:chExt cx="0" cy="0"/>
        </a:xfrm>
      </p:grpSpPr>
      <p:sp>
        <p:nvSpPr>
          <p:cNvPr id="6" name="CuadroTexto 5">
            <a:extLst>
              <a:ext uri="{FF2B5EF4-FFF2-40B4-BE49-F238E27FC236}">
                <a16:creationId xmlns:a16="http://schemas.microsoft.com/office/drawing/2014/main" id="{8F92CF70-7560-D020-9286-F563718B5414}"/>
              </a:ext>
            </a:extLst>
          </p:cNvPr>
          <p:cNvSpPr txBox="1"/>
          <p:nvPr/>
        </p:nvSpPr>
        <p:spPr>
          <a:xfrm>
            <a:off x="2433485" y="952240"/>
            <a:ext cx="6327058" cy="954107"/>
          </a:xfrm>
          <a:prstGeom prst="rect">
            <a:avLst/>
          </a:prstGeom>
          <a:noFill/>
        </p:spPr>
        <p:txBody>
          <a:bodyPr wrap="square">
            <a:spAutoFit/>
          </a:bodyPr>
          <a:lstStyle/>
          <a:p>
            <a:r>
              <a:rPr lang="es-MX" sz="2800" b="1" dirty="0"/>
              <a:t>Derechos de los sujetos procesales</a:t>
            </a:r>
          </a:p>
          <a:p>
            <a:pPr algn="r"/>
            <a:r>
              <a:rPr lang="es-CO" sz="2800" b="1" dirty="0"/>
              <a:t>Art. 50</a:t>
            </a:r>
          </a:p>
        </p:txBody>
      </p:sp>
      <p:sp>
        <p:nvSpPr>
          <p:cNvPr id="8" name="CuadroTexto 7">
            <a:extLst>
              <a:ext uri="{FF2B5EF4-FFF2-40B4-BE49-F238E27FC236}">
                <a16:creationId xmlns:a16="http://schemas.microsoft.com/office/drawing/2014/main" id="{358C02B9-C85D-2DD0-6086-CFB228A45E22}"/>
              </a:ext>
            </a:extLst>
          </p:cNvPr>
          <p:cNvSpPr txBox="1"/>
          <p:nvPr/>
        </p:nvSpPr>
        <p:spPr>
          <a:xfrm>
            <a:off x="525411" y="1906347"/>
            <a:ext cx="8093178" cy="3693319"/>
          </a:xfrm>
          <a:prstGeom prst="rect">
            <a:avLst/>
          </a:prstGeom>
          <a:noFill/>
        </p:spPr>
        <p:txBody>
          <a:bodyPr wrap="square">
            <a:spAutoFit/>
          </a:bodyPr>
          <a:lstStyle/>
          <a:p>
            <a:pPr algn="just"/>
            <a:r>
              <a:rPr lang="es-MX" sz="1800" b="0" i="0" dirty="0">
                <a:solidFill>
                  <a:srgbClr val="333333"/>
                </a:solidFill>
                <a:effectLst/>
                <a:latin typeface="Arial" panose="020B0604020202020204" pitchFamily="34" charset="0"/>
              </a:rPr>
              <a:t>1. Conocer de la investigación.</a:t>
            </a:r>
          </a:p>
          <a:p>
            <a:pPr algn="just"/>
            <a:r>
              <a:rPr lang="es-MX" sz="1800" b="0" i="0" dirty="0">
                <a:solidFill>
                  <a:srgbClr val="333333"/>
                </a:solidFill>
                <a:effectLst/>
                <a:latin typeface="Arial" panose="020B0604020202020204" pitchFamily="34" charset="0"/>
              </a:rPr>
              <a:t>2. Designar apoderado a su cargo, si lo considera necesario.</a:t>
            </a:r>
          </a:p>
          <a:p>
            <a:pPr algn="just"/>
            <a:r>
              <a:rPr lang="es-MX" sz="1800" b="0" i="0" dirty="0">
                <a:solidFill>
                  <a:srgbClr val="333333"/>
                </a:solidFill>
                <a:effectLst/>
                <a:latin typeface="Arial" panose="020B0604020202020204" pitchFamily="34" charset="0"/>
              </a:rPr>
              <a:t>3. Solicitar, aportar y controvertir pruebas e intervenir en la práctica de las mismas.</a:t>
            </a:r>
          </a:p>
          <a:p>
            <a:pPr algn="just"/>
            <a:r>
              <a:rPr lang="es-MX" sz="1800" b="0" i="0" dirty="0">
                <a:solidFill>
                  <a:srgbClr val="333333"/>
                </a:solidFill>
                <a:effectLst/>
                <a:latin typeface="Arial" panose="020B0604020202020204" pitchFamily="34" charset="0"/>
              </a:rPr>
              <a:t>4. Impugnar las decisiones mediante los </a:t>
            </a:r>
            <a:r>
              <a:rPr lang="es-MX" sz="1800" b="0" i="0" dirty="0">
                <a:solidFill>
                  <a:srgbClr val="FF0000"/>
                </a:solidFill>
                <a:effectLst/>
                <a:latin typeface="Arial" panose="020B0604020202020204" pitchFamily="34" charset="0"/>
              </a:rPr>
              <a:t>recursos de ley</a:t>
            </a:r>
            <a:r>
              <a:rPr lang="es-MX" sz="1800" b="0" i="0" dirty="0">
                <a:solidFill>
                  <a:srgbClr val="333333"/>
                </a:solidFill>
                <a:effectLst/>
                <a:latin typeface="Arial" panose="020B0604020202020204" pitchFamily="34" charset="0"/>
              </a:rPr>
              <a:t>.</a:t>
            </a:r>
          </a:p>
          <a:p>
            <a:pPr algn="just"/>
            <a:r>
              <a:rPr lang="es-MX" sz="1800" b="0" i="0" dirty="0">
                <a:solidFill>
                  <a:srgbClr val="333333"/>
                </a:solidFill>
                <a:effectLst/>
                <a:latin typeface="Arial" panose="020B0604020202020204" pitchFamily="34" charset="0"/>
              </a:rPr>
              <a:t>5. Rendir descargos libres de juramento y apremio o solicitar expresamente ser oído en exposición de descargos.</a:t>
            </a:r>
          </a:p>
          <a:p>
            <a:pPr algn="just"/>
            <a:r>
              <a:rPr lang="es-MX" sz="1800" b="0" i="0" dirty="0">
                <a:solidFill>
                  <a:srgbClr val="333333"/>
                </a:solidFill>
                <a:effectLst/>
                <a:latin typeface="Arial" panose="020B0604020202020204" pitchFamily="34" charset="0"/>
              </a:rPr>
              <a:t>6. Presentar las solicitudes que consideren necesarias en ejercicio del derecho a la defensa.</a:t>
            </a:r>
          </a:p>
          <a:p>
            <a:pPr algn="just"/>
            <a:r>
              <a:rPr lang="es-MX" sz="1800" b="0" i="0" dirty="0">
                <a:solidFill>
                  <a:srgbClr val="333333"/>
                </a:solidFill>
                <a:effectLst/>
                <a:latin typeface="Arial" panose="020B0604020202020204" pitchFamily="34" charset="0"/>
              </a:rPr>
              <a:t>7. Obtener copias del expediente, salvo los documentos que tengan carácter reservado conforme a la Constitución o a la ley, o hagan relación a la defensa o seguridad nacional.</a:t>
            </a:r>
          </a:p>
          <a:p>
            <a:pPr algn="just"/>
            <a:r>
              <a:rPr lang="es-MX" sz="1800" b="0" i="0" dirty="0">
                <a:solidFill>
                  <a:srgbClr val="333333"/>
                </a:solidFill>
                <a:effectLst/>
                <a:latin typeface="Arial" panose="020B0604020202020204" pitchFamily="34" charset="0"/>
              </a:rPr>
              <a:t>8. Presentar alegatos de conclusión.</a:t>
            </a:r>
          </a:p>
        </p:txBody>
      </p:sp>
    </p:spTree>
    <p:extLst>
      <p:ext uri="{BB962C8B-B14F-4D97-AF65-F5344CB8AC3E}">
        <p14:creationId xmlns:p14="http://schemas.microsoft.com/office/powerpoint/2010/main" val="5618643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CE6EF0A9-ADB0-DCA3-28D8-63D55B1AC407}"/>
              </a:ext>
            </a:extLst>
          </p:cNvPr>
          <p:cNvSpPr txBox="1"/>
          <p:nvPr/>
        </p:nvSpPr>
        <p:spPr>
          <a:xfrm>
            <a:off x="718983" y="1874728"/>
            <a:ext cx="8012061" cy="3108543"/>
          </a:xfrm>
          <a:prstGeom prst="rect">
            <a:avLst/>
          </a:prstGeom>
          <a:noFill/>
        </p:spPr>
        <p:txBody>
          <a:bodyPr wrap="square">
            <a:spAutoFit/>
          </a:bodyPr>
          <a:lstStyle/>
          <a:p>
            <a:pPr algn="just"/>
            <a:r>
              <a:rPr lang="es-MX" sz="2800" dirty="0"/>
              <a:t>Las decisiones administrativas quedan ejecutoriadas cinco (5) días después de la última notificación, cuando carecen de recursos o han vencido los términos sin haberse interpuesto los recursos que fueren procedentes, o cuando queda ejecutoriada la providencia que resuelve los interpuestos</a:t>
            </a:r>
            <a:endParaRPr lang="es-CO" sz="2800" dirty="0"/>
          </a:p>
        </p:txBody>
      </p:sp>
      <p:sp>
        <p:nvSpPr>
          <p:cNvPr id="9" name="CuadroTexto 8">
            <a:extLst>
              <a:ext uri="{FF2B5EF4-FFF2-40B4-BE49-F238E27FC236}">
                <a16:creationId xmlns:a16="http://schemas.microsoft.com/office/drawing/2014/main" id="{DA69F933-8681-7510-B0EF-43C4CDD06529}"/>
              </a:ext>
            </a:extLst>
          </p:cNvPr>
          <p:cNvSpPr txBox="1"/>
          <p:nvPr/>
        </p:nvSpPr>
        <p:spPr>
          <a:xfrm>
            <a:off x="4395018" y="1194620"/>
            <a:ext cx="4336026" cy="461665"/>
          </a:xfrm>
          <a:prstGeom prst="rect">
            <a:avLst/>
          </a:prstGeom>
          <a:noFill/>
        </p:spPr>
        <p:txBody>
          <a:bodyPr wrap="square">
            <a:spAutoFit/>
          </a:bodyPr>
          <a:lstStyle/>
          <a:p>
            <a:r>
              <a:rPr lang="es-CO" sz="2400" b="1" dirty="0">
                <a:solidFill>
                  <a:srgbClr val="333333"/>
                </a:solidFill>
                <a:effectLst/>
                <a:latin typeface="Arial" panose="020B0604020202020204" pitchFamily="34" charset="0"/>
              </a:rPr>
              <a:t>Ejecutoria de las decisiones</a:t>
            </a:r>
            <a:endParaRPr lang="es-CO" sz="2400" dirty="0"/>
          </a:p>
        </p:txBody>
      </p:sp>
    </p:spTree>
    <p:extLst>
      <p:ext uri="{BB962C8B-B14F-4D97-AF65-F5344CB8AC3E}">
        <p14:creationId xmlns:p14="http://schemas.microsoft.com/office/powerpoint/2010/main" val="8861559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1BFD86E-C2DE-3F3F-0577-1F0DFFB33F5E}"/>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47E37A2E-C623-D837-9CAD-6A261A6A6E8E}"/>
              </a:ext>
            </a:extLst>
          </p:cNvPr>
          <p:cNvSpPr txBox="1"/>
          <p:nvPr/>
        </p:nvSpPr>
        <p:spPr>
          <a:xfrm>
            <a:off x="6548284" y="1275407"/>
            <a:ext cx="2861187" cy="646331"/>
          </a:xfrm>
          <a:prstGeom prst="rect">
            <a:avLst/>
          </a:prstGeom>
          <a:noFill/>
        </p:spPr>
        <p:txBody>
          <a:bodyPr wrap="square">
            <a:spAutoFit/>
          </a:bodyPr>
          <a:lstStyle/>
          <a:p>
            <a:r>
              <a:rPr lang="es-CO" sz="3600" b="1" i="0" dirty="0">
                <a:solidFill>
                  <a:srgbClr val="333333"/>
                </a:solidFill>
                <a:effectLst/>
                <a:latin typeface="Arial" panose="020B0604020202020204" pitchFamily="34" charset="0"/>
              </a:rPr>
              <a:t>Recursos</a:t>
            </a:r>
            <a:endParaRPr lang="es-CO" sz="3600" dirty="0"/>
          </a:p>
        </p:txBody>
      </p:sp>
      <p:graphicFrame>
        <p:nvGraphicFramePr>
          <p:cNvPr id="2" name="Diagrama 1">
            <a:extLst>
              <a:ext uri="{FF2B5EF4-FFF2-40B4-BE49-F238E27FC236}">
                <a16:creationId xmlns:a16="http://schemas.microsoft.com/office/drawing/2014/main" id="{9E804E72-17EF-5481-5D0D-A8F5724AF213}"/>
              </a:ext>
            </a:extLst>
          </p:cNvPr>
          <p:cNvGraphicFramePr/>
          <p:nvPr>
            <p:extLst>
              <p:ext uri="{D42A27DB-BD31-4B8C-83A1-F6EECF244321}">
                <p14:modId xmlns:p14="http://schemas.microsoft.com/office/powerpoint/2010/main" val="1768141942"/>
              </p:ext>
            </p:extLst>
          </p:nvPr>
        </p:nvGraphicFramePr>
        <p:xfrm>
          <a:off x="825910" y="1846146"/>
          <a:ext cx="7905136" cy="34132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a:extLst>
              <a:ext uri="{FF2B5EF4-FFF2-40B4-BE49-F238E27FC236}">
                <a16:creationId xmlns:a16="http://schemas.microsoft.com/office/drawing/2014/main" id="{729360B0-233B-1A2B-3166-C8E675EC7A97}"/>
              </a:ext>
            </a:extLst>
          </p:cNvPr>
          <p:cNvSpPr txBox="1"/>
          <p:nvPr/>
        </p:nvSpPr>
        <p:spPr>
          <a:xfrm>
            <a:off x="1563329" y="5259427"/>
            <a:ext cx="7580671" cy="830997"/>
          </a:xfrm>
          <a:prstGeom prst="rect">
            <a:avLst/>
          </a:prstGeom>
          <a:noFill/>
        </p:spPr>
        <p:txBody>
          <a:bodyPr wrap="square">
            <a:spAutoFit/>
          </a:bodyPr>
          <a:lstStyle/>
          <a:p>
            <a:r>
              <a:rPr lang="es-MX" sz="2400" dirty="0"/>
              <a:t>Contra las actuaciones de simple trámite no procede recurso alguno</a:t>
            </a:r>
            <a:endParaRPr lang="es-CO" sz="2400" dirty="0"/>
          </a:p>
        </p:txBody>
      </p:sp>
      <p:sp>
        <p:nvSpPr>
          <p:cNvPr id="8" name="Cerrar llave 7">
            <a:extLst>
              <a:ext uri="{FF2B5EF4-FFF2-40B4-BE49-F238E27FC236}">
                <a16:creationId xmlns:a16="http://schemas.microsoft.com/office/drawing/2014/main" id="{8093379B-0A68-6068-49FA-BAF5D524338D}"/>
              </a:ext>
            </a:extLst>
          </p:cNvPr>
          <p:cNvSpPr/>
          <p:nvPr/>
        </p:nvSpPr>
        <p:spPr>
          <a:xfrm rot="5400000">
            <a:off x="3076339" y="2901207"/>
            <a:ext cx="646331" cy="3141406"/>
          </a:xfrm>
          <a:prstGeom prst="rightBrace">
            <a:avLst>
              <a:gd name="adj1" fmla="val 8333"/>
              <a:gd name="adj2" fmla="val 5047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0" name="CuadroTexto 9">
            <a:extLst>
              <a:ext uri="{FF2B5EF4-FFF2-40B4-BE49-F238E27FC236}">
                <a16:creationId xmlns:a16="http://schemas.microsoft.com/office/drawing/2014/main" id="{F7EFB34E-058A-5374-CB4E-6FBC45610C2D}"/>
              </a:ext>
            </a:extLst>
          </p:cNvPr>
          <p:cNvSpPr txBox="1"/>
          <p:nvPr/>
        </p:nvSpPr>
        <p:spPr>
          <a:xfrm>
            <a:off x="2035279" y="4795076"/>
            <a:ext cx="2743199" cy="369332"/>
          </a:xfrm>
          <a:prstGeom prst="rect">
            <a:avLst/>
          </a:prstGeom>
          <a:noFill/>
        </p:spPr>
        <p:txBody>
          <a:bodyPr wrap="square">
            <a:spAutoFit/>
          </a:bodyPr>
          <a:lstStyle/>
          <a:p>
            <a:r>
              <a:rPr lang="es-MX" sz="1800" dirty="0">
                <a:solidFill>
                  <a:srgbClr val="FF0000"/>
                </a:solidFill>
              </a:rPr>
              <a:t>5 días a la Notificación</a:t>
            </a:r>
            <a:endParaRPr lang="es-CO" sz="1800" dirty="0">
              <a:solidFill>
                <a:srgbClr val="FF0000"/>
              </a:solidFill>
            </a:endParaRPr>
          </a:p>
        </p:txBody>
      </p:sp>
      <p:sp>
        <p:nvSpPr>
          <p:cNvPr id="12" name="CuadroTexto 11">
            <a:extLst>
              <a:ext uri="{FF2B5EF4-FFF2-40B4-BE49-F238E27FC236}">
                <a16:creationId xmlns:a16="http://schemas.microsoft.com/office/drawing/2014/main" id="{FC49A6F8-27E8-1450-62FE-E69C5484F94F}"/>
              </a:ext>
            </a:extLst>
          </p:cNvPr>
          <p:cNvSpPr txBox="1"/>
          <p:nvPr/>
        </p:nvSpPr>
        <p:spPr>
          <a:xfrm>
            <a:off x="6548284" y="4766986"/>
            <a:ext cx="2278627" cy="338554"/>
          </a:xfrm>
          <a:prstGeom prst="rect">
            <a:avLst/>
          </a:prstGeom>
          <a:noFill/>
        </p:spPr>
        <p:txBody>
          <a:bodyPr wrap="square">
            <a:spAutoFit/>
          </a:bodyPr>
          <a:lstStyle/>
          <a:p>
            <a:r>
              <a:rPr lang="es-CO" sz="1600" b="0" i="0" dirty="0">
                <a:solidFill>
                  <a:srgbClr val="FF0000"/>
                </a:solidFill>
                <a:effectLst/>
                <a:latin typeface="Arial" panose="020B0604020202020204" pitchFamily="34" charset="0"/>
              </a:rPr>
              <a:t>Término de ejecutoria</a:t>
            </a:r>
            <a:endParaRPr lang="es-CO" sz="1600" dirty="0">
              <a:solidFill>
                <a:srgbClr val="FF0000"/>
              </a:solidFill>
            </a:endParaRPr>
          </a:p>
        </p:txBody>
      </p:sp>
      <p:sp>
        <p:nvSpPr>
          <p:cNvPr id="13" name="Flecha: hacia abajo 12">
            <a:extLst>
              <a:ext uri="{FF2B5EF4-FFF2-40B4-BE49-F238E27FC236}">
                <a16:creationId xmlns:a16="http://schemas.microsoft.com/office/drawing/2014/main" id="{6FCF422A-3CF0-B0EB-B15D-4A07CA227F12}"/>
              </a:ext>
            </a:extLst>
          </p:cNvPr>
          <p:cNvSpPr/>
          <p:nvPr/>
        </p:nvSpPr>
        <p:spPr>
          <a:xfrm>
            <a:off x="7624916" y="4277032"/>
            <a:ext cx="162232" cy="44244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2508144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0FB6D534-CEDB-0C5D-D3FD-DA8475902A71}"/>
              </a:ext>
            </a:extLst>
          </p:cNvPr>
          <p:cNvGraphicFramePr/>
          <p:nvPr>
            <p:extLst>
              <p:ext uri="{D42A27DB-BD31-4B8C-83A1-F6EECF244321}">
                <p14:modId xmlns:p14="http://schemas.microsoft.com/office/powerpoint/2010/main" val="3422041426"/>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96275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ACFFF-F76C-54F3-187E-C1F539696BC7}"/>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030971F-C5A5-6311-7B85-BC7F5EFA5A50}"/>
              </a:ext>
            </a:extLst>
          </p:cNvPr>
          <p:cNvGraphicFramePr/>
          <p:nvPr>
            <p:extLst>
              <p:ext uri="{D42A27DB-BD31-4B8C-83A1-F6EECF244321}">
                <p14:modId xmlns:p14="http://schemas.microsoft.com/office/powerpoint/2010/main" val="780567914"/>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635850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364C2-1F5D-046F-52BE-B4BBEE02779F}"/>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A34A3A2F-326F-660C-7A1A-3B53552FC92A}"/>
              </a:ext>
            </a:extLst>
          </p:cNvPr>
          <p:cNvGraphicFramePr/>
          <p:nvPr>
            <p:extLst>
              <p:ext uri="{D42A27DB-BD31-4B8C-83A1-F6EECF244321}">
                <p14:modId xmlns:p14="http://schemas.microsoft.com/office/powerpoint/2010/main" val="2342777815"/>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52881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1A275-E14F-E070-6E32-66FE4568E532}"/>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E657990-C58D-F096-40F8-8C7EF6E4A322}"/>
              </a:ext>
            </a:extLst>
          </p:cNvPr>
          <p:cNvGraphicFramePr/>
          <p:nvPr>
            <p:extLst>
              <p:ext uri="{D42A27DB-BD31-4B8C-83A1-F6EECF244321}">
                <p14:modId xmlns:p14="http://schemas.microsoft.com/office/powerpoint/2010/main" val="2801123564"/>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66142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38B4D-B13E-BF8A-DA9C-08A471F34C07}"/>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8D9578C-193E-0395-5E9A-3E8C5F333904}"/>
              </a:ext>
            </a:extLst>
          </p:cNvPr>
          <p:cNvGraphicFramePr/>
          <p:nvPr>
            <p:extLst>
              <p:ext uri="{D42A27DB-BD31-4B8C-83A1-F6EECF244321}">
                <p14:modId xmlns:p14="http://schemas.microsoft.com/office/powerpoint/2010/main" val="2729323626"/>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53417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6F152-8379-2A27-549C-8AD62E9C749B}"/>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E4E04D91-0CBA-280F-2AFD-CD877FF41D14}"/>
              </a:ext>
            </a:extLst>
          </p:cNvPr>
          <p:cNvGraphicFramePr/>
          <p:nvPr>
            <p:extLst>
              <p:ext uri="{D42A27DB-BD31-4B8C-83A1-F6EECF244321}">
                <p14:modId xmlns:p14="http://schemas.microsoft.com/office/powerpoint/2010/main" val="3455278835"/>
              </p:ext>
            </p:extLst>
          </p:nvPr>
        </p:nvGraphicFramePr>
        <p:xfrm>
          <a:off x="830825" y="1087282"/>
          <a:ext cx="7664245" cy="4694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287078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B79C671E-D566-11C1-EF93-90532F1DF4BC}"/>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169EAAE3-1140-20A8-EC89-2E445AA14995}"/>
              </a:ext>
            </a:extLst>
          </p:cNvPr>
          <p:cNvSpPr txBox="1"/>
          <p:nvPr/>
        </p:nvSpPr>
        <p:spPr>
          <a:xfrm>
            <a:off x="4232788" y="884905"/>
            <a:ext cx="5043948" cy="523220"/>
          </a:xfrm>
          <a:prstGeom prst="rect">
            <a:avLst/>
          </a:prstGeom>
          <a:noFill/>
        </p:spPr>
        <p:txBody>
          <a:bodyPr wrap="square">
            <a:spAutoFit/>
          </a:bodyPr>
          <a:lstStyle/>
          <a:p>
            <a:r>
              <a:rPr lang="es-CO" sz="2800" b="1" dirty="0"/>
              <a:t>Fallo de segunda instancia</a:t>
            </a:r>
          </a:p>
        </p:txBody>
      </p:sp>
      <p:sp>
        <p:nvSpPr>
          <p:cNvPr id="5" name="CuadroTexto 4">
            <a:extLst>
              <a:ext uri="{FF2B5EF4-FFF2-40B4-BE49-F238E27FC236}">
                <a16:creationId xmlns:a16="http://schemas.microsoft.com/office/drawing/2014/main" id="{09E6F92F-9BA7-8537-6910-953DE4664B0C}"/>
              </a:ext>
            </a:extLst>
          </p:cNvPr>
          <p:cNvSpPr txBox="1"/>
          <p:nvPr/>
        </p:nvSpPr>
        <p:spPr>
          <a:xfrm>
            <a:off x="733732" y="1654161"/>
            <a:ext cx="7942006" cy="4154984"/>
          </a:xfrm>
          <a:prstGeom prst="rect">
            <a:avLst/>
          </a:prstGeom>
          <a:noFill/>
        </p:spPr>
        <p:txBody>
          <a:bodyPr wrap="square">
            <a:spAutoFit/>
          </a:bodyPr>
          <a:lstStyle/>
          <a:p>
            <a:pPr algn="just"/>
            <a:r>
              <a:rPr lang="es-MX" sz="2400" dirty="0"/>
              <a:t>La autoridad competente deberá decidir la apelación o consulta dentro de los treinta (30) días siguientes a la fecha en que hubiera recibido el expediente. En caso de que los investigados sean dos (2) o más el término se ampliará treinta (30) días más.</a:t>
            </a:r>
          </a:p>
          <a:p>
            <a:pPr algn="just"/>
            <a:endParaRPr lang="es-MX" sz="2400" dirty="0"/>
          </a:p>
          <a:p>
            <a:pPr algn="just"/>
            <a:r>
              <a:rPr lang="es-MX" sz="2400" dirty="0"/>
              <a:t>Si lo considera necesario decretará pruebas de oficio las cuales deberán ser practicadas dentro de los quince (15) días siguientes, en cuyo caso el término para proferir el fallo se ampliará en la forma indicada en el inciso anterior</a:t>
            </a:r>
            <a:endParaRPr lang="es-CO" sz="2400" dirty="0"/>
          </a:p>
        </p:txBody>
      </p:sp>
    </p:spTree>
    <p:extLst>
      <p:ext uri="{BB962C8B-B14F-4D97-AF65-F5344CB8AC3E}">
        <p14:creationId xmlns:p14="http://schemas.microsoft.com/office/powerpoint/2010/main" val="313732151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20F42245-ECD2-F383-2797-44FA954E9C65}"/>
            </a:ext>
          </a:extLst>
        </p:cNvPr>
        <p:cNvGrpSpPr/>
        <p:nvPr/>
      </p:nvGrpSpPr>
      <p:grpSpPr>
        <a:xfrm>
          <a:off x="0" y="0"/>
          <a:ext cx="0" cy="0"/>
          <a:chOff x="0" y="0"/>
          <a:chExt cx="0" cy="0"/>
        </a:xfrm>
      </p:grpSpPr>
      <p:sp>
        <p:nvSpPr>
          <p:cNvPr id="8" name="CuadroTexto 7">
            <a:extLst>
              <a:ext uri="{FF2B5EF4-FFF2-40B4-BE49-F238E27FC236}">
                <a16:creationId xmlns:a16="http://schemas.microsoft.com/office/drawing/2014/main" id="{262A60F8-764A-E1AF-BDA5-5FFD0C75E598}"/>
              </a:ext>
            </a:extLst>
          </p:cNvPr>
          <p:cNvSpPr txBox="1"/>
          <p:nvPr/>
        </p:nvSpPr>
        <p:spPr>
          <a:xfrm>
            <a:off x="1312608" y="1006753"/>
            <a:ext cx="2168012" cy="523220"/>
          </a:xfrm>
          <a:prstGeom prst="rect">
            <a:avLst/>
          </a:prstGeom>
          <a:noFill/>
        </p:spPr>
        <p:txBody>
          <a:bodyPr wrap="square">
            <a:spAutoFit/>
          </a:bodyPr>
          <a:lstStyle/>
          <a:p>
            <a:r>
              <a:rPr lang="es-CO" sz="2800" b="1" dirty="0"/>
              <a:t>Caducidad</a:t>
            </a:r>
          </a:p>
        </p:txBody>
      </p:sp>
      <p:sp>
        <p:nvSpPr>
          <p:cNvPr id="2" name="CuadroTexto 1">
            <a:extLst>
              <a:ext uri="{FF2B5EF4-FFF2-40B4-BE49-F238E27FC236}">
                <a16:creationId xmlns:a16="http://schemas.microsoft.com/office/drawing/2014/main" id="{22FCB0A8-790B-79B3-E1C7-E34813E3D369}"/>
              </a:ext>
            </a:extLst>
          </p:cNvPr>
          <p:cNvSpPr txBox="1"/>
          <p:nvPr/>
        </p:nvSpPr>
        <p:spPr>
          <a:xfrm>
            <a:off x="5211098" y="1036251"/>
            <a:ext cx="2458063" cy="523220"/>
          </a:xfrm>
          <a:prstGeom prst="rect">
            <a:avLst/>
          </a:prstGeom>
          <a:noFill/>
        </p:spPr>
        <p:txBody>
          <a:bodyPr wrap="square">
            <a:spAutoFit/>
          </a:bodyPr>
          <a:lstStyle/>
          <a:p>
            <a:r>
              <a:rPr lang="es-CO" sz="2800" b="1" dirty="0"/>
              <a:t>Prescripción</a:t>
            </a:r>
          </a:p>
        </p:txBody>
      </p:sp>
      <p:sp>
        <p:nvSpPr>
          <p:cNvPr id="7" name="CuadroTexto 6">
            <a:extLst>
              <a:ext uri="{FF2B5EF4-FFF2-40B4-BE49-F238E27FC236}">
                <a16:creationId xmlns:a16="http://schemas.microsoft.com/office/drawing/2014/main" id="{8ADA26E0-9BA1-FB40-7419-7808F0C5AE37}"/>
              </a:ext>
            </a:extLst>
          </p:cNvPr>
          <p:cNvSpPr txBox="1"/>
          <p:nvPr/>
        </p:nvSpPr>
        <p:spPr>
          <a:xfrm>
            <a:off x="233211" y="1791583"/>
            <a:ext cx="3997426" cy="3785652"/>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s-MX" sz="2400" dirty="0"/>
              <a:t>La actuación administrativa caducará si transcurridos cinco (5) años desde la ocurrencia del hecho generador del daño al patrimonio público, no se ha proferido auto de apertura del proceso de responsabilidad administrativa</a:t>
            </a:r>
            <a:endParaRPr lang="es-CO" sz="2400" dirty="0"/>
          </a:p>
        </p:txBody>
      </p:sp>
      <p:sp>
        <p:nvSpPr>
          <p:cNvPr id="10" name="CuadroTexto 9">
            <a:extLst>
              <a:ext uri="{FF2B5EF4-FFF2-40B4-BE49-F238E27FC236}">
                <a16:creationId xmlns:a16="http://schemas.microsoft.com/office/drawing/2014/main" id="{D9F47EE8-8E99-1E65-3A50-48978B825FD7}"/>
              </a:ext>
            </a:extLst>
          </p:cNvPr>
          <p:cNvSpPr txBox="1"/>
          <p:nvPr/>
        </p:nvSpPr>
        <p:spPr>
          <a:xfrm>
            <a:off x="4793226" y="1791583"/>
            <a:ext cx="4117563" cy="255454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MX" sz="2000" b="0" i="0" dirty="0">
                <a:solidFill>
                  <a:srgbClr val="333333"/>
                </a:solidFill>
                <a:effectLst/>
                <a:latin typeface="Arial" panose="020B0604020202020204" pitchFamily="34" charset="0"/>
              </a:rPr>
              <a:t>La responsabilidad administrativa prescribirá en cinco (5) años, contados a partir del auto de apertura del proceso de responsabilidad administrativa, si dentro de dicho término no se ha dictado providencia en firme que la declare</a:t>
            </a:r>
            <a:endParaRPr lang="es-CO" sz="2000" dirty="0"/>
          </a:p>
        </p:txBody>
      </p:sp>
    </p:spTree>
    <p:extLst>
      <p:ext uri="{BB962C8B-B14F-4D97-AF65-F5344CB8AC3E}">
        <p14:creationId xmlns:p14="http://schemas.microsoft.com/office/powerpoint/2010/main" val="70642953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114">
          <a:extLst>
            <a:ext uri="{FF2B5EF4-FFF2-40B4-BE49-F238E27FC236}">
              <a16:creationId xmlns:a16="http://schemas.microsoft.com/office/drawing/2014/main" id="{317878D1-F578-7F9E-44F0-D197EA83EE08}"/>
            </a:ext>
          </a:extLst>
        </p:cNvPr>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888268C3-2BC5-4DE7-29DD-94CAB60B26FF}"/>
              </a:ext>
            </a:extLst>
          </p:cNvPr>
          <p:cNvGraphicFramePr/>
          <p:nvPr>
            <p:extLst>
              <p:ext uri="{D42A27DB-BD31-4B8C-83A1-F6EECF244321}">
                <p14:modId xmlns:p14="http://schemas.microsoft.com/office/powerpoint/2010/main" val="534193877"/>
              </p:ext>
            </p:extLst>
          </p:nvPr>
        </p:nvGraphicFramePr>
        <p:xfrm>
          <a:off x="816077" y="925050"/>
          <a:ext cx="7693741" cy="5077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620898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D4BBD816-5179-40EF-FC62-4CB994AF6A07}"/>
              </a:ext>
            </a:extLst>
          </p:cNvPr>
          <p:cNvSpPr txBox="1"/>
          <p:nvPr/>
        </p:nvSpPr>
        <p:spPr>
          <a:xfrm>
            <a:off x="964175" y="1542176"/>
            <a:ext cx="7215649" cy="3477875"/>
          </a:xfrm>
          <a:prstGeom prst="rect">
            <a:avLst/>
          </a:prstGeom>
          <a:noFill/>
        </p:spPr>
        <p:txBody>
          <a:bodyPr wrap="square">
            <a:spAutoFit/>
          </a:bodyPr>
          <a:lstStyle/>
          <a:p>
            <a:pPr algn="just"/>
            <a:r>
              <a:rPr lang="es-CO" sz="4400" dirty="0"/>
              <a:t>Proteger los bienes del Estado contribuye a la materialización de los fines del Estado y evita muchas dificultades jurídicas.</a:t>
            </a:r>
          </a:p>
        </p:txBody>
      </p:sp>
    </p:spTree>
    <p:extLst>
      <p:ext uri="{BB962C8B-B14F-4D97-AF65-F5344CB8AC3E}">
        <p14:creationId xmlns:p14="http://schemas.microsoft.com/office/powerpoint/2010/main" val="12224882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96432-391F-F2F6-C91C-2C2D87EFF608}"/>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37C7FEBA-3A76-0A41-BA63-A137D64D008F}"/>
              </a:ext>
            </a:extLst>
          </p:cNvPr>
          <p:cNvSpPr txBox="1"/>
          <p:nvPr/>
        </p:nvSpPr>
        <p:spPr>
          <a:xfrm>
            <a:off x="1600200" y="2412331"/>
            <a:ext cx="5943600" cy="1200329"/>
          </a:xfrm>
          <a:prstGeom prst="rect">
            <a:avLst/>
          </a:prstGeom>
          <a:noFill/>
        </p:spPr>
        <p:txBody>
          <a:bodyPr wrap="square">
            <a:spAutoFit/>
          </a:bodyPr>
          <a:lstStyle/>
          <a:p>
            <a:pPr algn="just"/>
            <a:r>
              <a:rPr lang="es-CO" sz="7200" dirty="0"/>
              <a:t>GRACIAS…</a:t>
            </a:r>
          </a:p>
        </p:txBody>
      </p:sp>
    </p:spTree>
    <p:extLst>
      <p:ext uri="{BB962C8B-B14F-4D97-AF65-F5344CB8AC3E}">
        <p14:creationId xmlns:p14="http://schemas.microsoft.com/office/powerpoint/2010/main" val="2250676481"/>
      </p:ext>
    </p:extLst>
  </p:cSld>
  <p:clrMapOvr>
    <a:masterClrMapping/>
  </p:clrMapOvr>
</p:sld>
</file>

<file path=ppt/theme/theme1.xml><?xml version="1.0" encoding="utf-8"?>
<a:theme xmlns:a="http://schemas.openxmlformats.org/drawingml/2006/main" name="Tema de Office">
  <a:themeElements>
    <a:clrScheme name="Tema de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219</TotalTime>
  <Words>4074</Words>
  <Application>Microsoft Office PowerPoint</Application>
  <PresentationFormat>Presentación en pantalla (4:3)</PresentationFormat>
  <Paragraphs>323</Paragraphs>
  <Slides>78</Slides>
  <Notes>65</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78</vt:i4>
      </vt:variant>
    </vt:vector>
  </HeadingPairs>
  <TitlesOfParts>
    <vt:vector size="84" baseType="lpstr">
      <vt:lpstr>Arial</vt:lpstr>
      <vt:lpstr>Helvetica Neue</vt:lpstr>
      <vt:lpstr>Calibri</vt:lpstr>
      <vt:lpstr>Arial</vt:lpstr>
      <vt:lpstr>Play</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Johnny A Uribe O</dc:creator>
  <cp:lastModifiedBy>Johnny A Uribe O</cp:lastModifiedBy>
  <cp:revision>23</cp:revision>
  <dcterms:modified xsi:type="dcterms:W3CDTF">2024-11-29T12:52:46Z</dcterms:modified>
</cp:coreProperties>
</file>