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9" r:id="rId4"/>
    <p:sldMasterId id="2147484018" r:id="rId5"/>
  </p:sldMasterIdLst>
  <p:notesMasterIdLst>
    <p:notesMasterId r:id="rId27"/>
  </p:notesMasterIdLst>
  <p:handoutMasterIdLst>
    <p:handoutMasterId r:id="rId28"/>
  </p:handoutMasterIdLst>
  <p:sldIdLst>
    <p:sldId id="1000" r:id="rId6"/>
    <p:sldId id="870" r:id="rId7"/>
    <p:sldId id="878" r:id="rId8"/>
    <p:sldId id="872" r:id="rId9"/>
    <p:sldId id="4034" r:id="rId10"/>
    <p:sldId id="4035" r:id="rId11"/>
    <p:sldId id="4036" r:id="rId12"/>
    <p:sldId id="4037" r:id="rId13"/>
    <p:sldId id="4046" r:id="rId14"/>
    <p:sldId id="4045" r:id="rId15"/>
    <p:sldId id="4040" r:id="rId16"/>
    <p:sldId id="4039" r:id="rId17"/>
    <p:sldId id="4041" r:id="rId18"/>
    <p:sldId id="937" r:id="rId19"/>
    <p:sldId id="947" r:id="rId20"/>
    <p:sldId id="948" r:id="rId21"/>
    <p:sldId id="949" r:id="rId22"/>
    <p:sldId id="950" r:id="rId23"/>
    <p:sldId id="4043" r:id="rId24"/>
    <p:sldId id="4044" r:id="rId25"/>
    <p:sldId id="1037" r:id="rId26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 userDrawn="1">
          <p15:clr>
            <a:srgbClr val="A4A3A4"/>
          </p15:clr>
        </p15:guide>
        <p15:guide id="2" pos="37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DBE7F5"/>
    <a:srgbClr val="AEC8E8"/>
    <a:srgbClr val="FFFF66"/>
    <a:srgbClr val="F4D171"/>
    <a:srgbClr val="001326"/>
    <a:srgbClr val="E6E6E6"/>
    <a:srgbClr val="F78819"/>
    <a:srgbClr val="00FF00"/>
    <a:srgbClr val="63B2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1E97E7-9E2F-4562-940F-1301B5ED40B1}" v="59" dt="2022-11-10T18:54:39.090"/>
    <p1510:client id="{820E1F3B-D33C-42AA-979C-ADB3AE5CBC79}" v="14" dt="2022-11-11T13:12:30.979"/>
    <p1510:client id="{90053C90-41F9-A3DB-8C1E-017458123E90}" v="6" dt="2022-11-11T17:20:54.413"/>
    <p1510:client id="{C60515A9-81D6-45D7-9AF9-99D47B5B7782}" v="16" dt="2022-11-16T17:00:33.6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78"/>
      </p:cViewPr>
      <p:guideLst>
        <p:guide orient="horz" pos="2228"/>
        <p:guide pos="377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169920" cy="481727"/>
          </a:xfrm>
          <a:prstGeom prst="rect">
            <a:avLst/>
          </a:prstGeom>
        </p:spPr>
        <p:txBody>
          <a:bodyPr vert="horz" lIns="96662" tIns="48331" rIns="96662" bIns="48331" rtlCol="0"/>
          <a:lstStyle>
            <a:lvl1pPr algn="l">
              <a:defRPr sz="13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4143588" y="0"/>
            <a:ext cx="3169920" cy="481727"/>
          </a:xfrm>
          <a:prstGeom prst="rect">
            <a:avLst/>
          </a:prstGeom>
        </p:spPr>
        <p:txBody>
          <a:bodyPr vert="horz" lIns="96662" tIns="48331" rIns="96662" bIns="48331" rtlCol="0"/>
          <a:lstStyle>
            <a:lvl1pPr algn="r">
              <a:defRPr sz="1300"/>
            </a:lvl1pPr>
          </a:lstStyle>
          <a:p>
            <a:fld id="{0AF0B3E3-25F8-4DD1-ACF9-21FBA660B475}" type="datetimeFigureOut">
              <a:rPr lang="es-CO" smtClean="0"/>
              <a:t>16/05/2023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1" y="9119475"/>
            <a:ext cx="3169920" cy="481726"/>
          </a:xfrm>
          <a:prstGeom prst="rect">
            <a:avLst/>
          </a:prstGeom>
        </p:spPr>
        <p:txBody>
          <a:bodyPr vert="horz" lIns="96662" tIns="48331" rIns="96662" bIns="48331" rtlCol="0" anchor="b"/>
          <a:lstStyle>
            <a:lvl1pPr algn="l">
              <a:defRPr sz="1300"/>
            </a:lvl1pPr>
          </a:lstStyle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4143588" y="9119475"/>
            <a:ext cx="3169920" cy="481726"/>
          </a:xfrm>
          <a:prstGeom prst="rect">
            <a:avLst/>
          </a:prstGeom>
        </p:spPr>
        <p:txBody>
          <a:bodyPr vert="horz" lIns="96662" tIns="48331" rIns="96662" bIns="48331" rtlCol="0" anchor="b"/>
          <a:lstStyle>
            <a:lvl1pPr algn="r">
              <a:defRPr sz="1300"/>
            </a:lvl1pPr>
          </a:lstStyle>
          <a:p>
            <a:fld id="{B34B7621-8D67-4D56-89FE-378C17676D8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600915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4DEBFE57-56B3-46E6-9EEC-5BC03980B9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3169920" cy="481727"/>
          </a:xfrm>
          <a:prstGeom prst="rect">
            <a:avLst/>
          </a:prstGeom>
        </p:spPr>
        <p:txBody>
          <a:bodyPr vert="horz" lIns="96662" tIns="48331" rIns="96662" bIns="4833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6B880D0-0A3E-459B-B8E4-3522575967B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143588" y="0"/>
            <a:ext cx="3169920" cy="481727"/>
          </a:xfrm>
          <a:prstGeom prst="rect">
            <a:avLst/>
          </a:prstGeom>
        </p:spPr>
        <p:txBody>
          <a:bodyPr vert="horz" lIns="96662" tIns="48331" rIns="96662" bIns="4833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8B0E342E-54ED-4508-BF7E-8369FFAD2F3D}" type="datetimeFigureOut">
              <a:rPr lang="id-ID"/>
              <a:pPr>
                <a:defRPr/>
              </a:pPr>
              <a:t>16/05/2023</a:t>
            </a:fld>
            <a:endParaRPr lang="id-ID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5D40B0E3-7D15-436E-9292-A9B73416548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61038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2" tIns="48331" rIns="96662" bIns="48331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6007EF11-58B9-42CC-A26E-C1FA9ECAD7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31521" y="4620577"/>
            <a:ext cx="5852160" cy="3780473"/>
          </a:xfrm>
          <a:prstGeom prst="rect">
            <a:avLst/>
          </a:prstGeom>
        </p:spPr>
        <p:txBody>
          <a:bodyPr vert="horz" lIns="96662" tIns="48331" rIns="96662" bIns="48331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B1818C6-8301-4DB3-9AEA-8A7ACF824E6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1" y="9119475"/>
            <a:ext cx="3169920" cy="481726"/>
          </a:xfrm>
          <a:prstGeom prst="rect">
            <a:avLst/>
          </a:prstGeom>
        </p:spPr>
        <p:txBody>
          <a:bodyPr vert="horz" lIns="96662" tIns="48331" rIns="96662" bIns="4833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5C1037A-CB82-49FE-8177-ABC400D668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143588" y="9119475"/>
            <a:ext cx="3169920" cy="481726"/>
          </a:xfrm>
          <a:prstGeom prst="rect">
            <a:avLst/>
          </a:prstGeom>
        </p:spPr>
        <p:txBody>
          <a:bodyPr vert="horz" lIns="96662" tIns="48331" rIns="96662" bIns="48331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00614413-C7D1-46B0-A3CA-2F3B997D97AB}" type="slidenum">
              <a:rPr lang="id-ID"/>
              <a:pPr>
                <a:defRPr/>
              </a:pPr>
              <a:t>‹Nº›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87370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0614413-C7D1-46B0-A3CA-2F3B997D97AB}" type="slidenum">
              <a:rPr lang="id-ID" smtClean="0"/>
              <a:pPr>
                <a:defRPr/>
              </a:pPr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7109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521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142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209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270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712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686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835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31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95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45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298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175045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2">
            <a:extLst>
              <a:ext uri="{FF2B5EF4-FFF2-40B4-BE49-F238E27FC236}">
                <a16:creationId xmlns:a16="http://schemas.microsoft.com/office/drawing/2014/main" xmlns="" id="{6CD8D518-E691-4698-8570-A1A6FC16ADB1}"/>
              </a:ext>
            </a:extLst>
          </p:cNvPr>
          <p:cNvSpPr/>
          <p:nvPr userDrawn="1"/>
        </p:nvSpPr>
        <p:spPr>
          <a:xfrm rot="5400000">
            <a:off x="11261199" y="46039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/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xmlns="" id="{94FD6F22-9DBE-44DF-A89A-4886998912D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54849" y="14821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9DFF7E8E-AD57-4B38-9EC3-3B1CCAEBBE45}" type="slidenum">
              <a:rPr lang="id-ID" altLang="es-CO" sz="1200" b="1">
                <a:solidFill>
                  <a:schemeClr val="bg1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schemeClr val="bg1"/>
              </a:solidFill>
            </a:endParaRPr>
          </a:p>
        </p:txBody>
      </p:sp>
      <p:sp>
        <p:nvSpPr>
          <p:cNvPr id="6" name="Rectángulo 5"/>
          <p:cNvSpPr/>
          <p:nvPr userDrawn="1"/>
        </p:nvSpPr>
        <p:spPr>
          <a:xfrm>
            <a:off x="-3" y="0"/>
            <a:ext cx="12191997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TextBox 28">
            <a:extLst>
              <a:ext uri="{FF2B5EF4-FFF2-40B4-BE49-F238E27FC236}">
                <a16:creationId xmlns:a16="http://schemas.microsoft.com/office/drawing/2014/main" xmlns="" id="{7A945FB2-2BC6-49B1-9916-6546F1AD1B23}"/>
              </a:ext>
            </a:extLst>
          </p:cNvPr>
          <p:cNvSpPr txBox="1"/>
          <p:nvPr userDrawn="1"/>
        </p:nvSpPr>
        <p:spPr>
          <a:xfrm>
            <a:off x="-3" y="6312549"/>
            <a:ext cx="1219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1200" b="1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INTEGRIDAD - SEGURIDAD - HONOR - VALOR - COMPROMISO</a:t>
            </a:r>
            <a:endParaRPr lang="id-ID" sz="1200" b="1">
              <a:solidFill>
                <a:schemeClr val="accent4">
                  <a:lumMod val="60000"/>
                  <a:lumOff val="4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785836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4193654F-F932-F649-BD0F-7C7EBBFF7E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ntagon 6">
            <a:extLst>
              <a:ext uri="{FF2B5EF4-FFF2-40B4-BE49-F238E27FC236}">
                <a16:creationId xmlns:a16="http://schemas.microsoft.com/office/drawing/2014/main" xmlns="" id="{6654331C-70C9-4BAD-B967-9E278EE534A0}"/>
              </a:ext>
            </a:extLst>
          </p:cNvPr>
          <p:cNvSpPr/>
          <p:nvPr userDrawn="1"/>
        </p:nvSpPr>
        <p:spPr>
          <a:xfrm rot="5400000">
            <a:off x="11383173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xmlns="" id="{54DB7890-6396-4CEC-99F6-016B87489B0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6820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E7075CB5-D972-46F1-A0FA-ADF91D836E6D}" type="slidenum">
              <a:rPr lang="id-ID" altLang="es-CO" sz="1200" b="1">
                <a:solidFill>
                  <a:prstClr val="white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8" y="2729"/>
            <a:ext cx="1939516" cy="13273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39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78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0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INTEGRIDAD</a:t>
            </a:r>
            <a:r>
              <a:rPr kumimoji="0" lang="es-CO" sz="1200" b="1" i="0" u="none" strike="noStrike" kern="1200" cap="none" spc="0" normalizeH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- </a:t>
            </a: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SEGURIDAD - HONOR - VALOR</a:t>
            </a:r>
            <a:r>
              <a:rPr kumimoji="0" lang="es-CO" sz="1200" b="1" i="0" u="none" strike="noStrike" kern="1200" cap="none" spc="0" normalizeH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- </a:t>
            </a: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COMPROMISO</a:t>
            </a:r>
            <a:endParaRPr kumimoji="0" lang="id-ID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352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4193654F-F932-F649-BD0F-7C7EBBFF7E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ntagon 6">
            <a:extLst>
              <a:ext uri="{FF2B5EF4-FFF2-40B4-BE49-F238E27FC236}">
                <a16:creationId xmlns:a16="http://schemas.microsoft.com/office/drawing/2014/main" xmlns="" id="{6654331C-70C9-4BAD-B967-9E278EE534A0}"/>
              </a:ext>
            </a:extLst>
          </p:cNvPr>
          <p:cNvSpPr/>
          <p:nvPr userDrawn="1"/>
        </p:nvSpPr>
        <p:spPr>
          <a:xfrm rot="5400000">
            <a:off x="11383173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xmlns="" id="{54DB7890-6396-4CEC-99F6-016B87489B0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6820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E7075CB5-D972-46F1-A0FA-ADF91D836E6D}" type="slidenum">
              <a:rPr lang="id-ID" altLang="es-CO" sz="1200" b="1">
                <a:solidFill>
                  <a:prstClr val="white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8" y="2729"/>
            <a:ext cx="1939516" cy="13273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39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78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0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INTEGRIDAD</a:t>
            </a:r>
            <a:r>
              <a:rPr kumimoji="0" lang="es-CO" sz="1200" b="1" i="0" u="none" strike="noStrike" kern="1200" cap="none" spc="0" normalizeH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- </a:t>
            </a: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SEGURIDAD - HONOR - VALOR</a:t>
            </a:r>
            <a:r>
              <a:rPr kumimoji="0" lang="es-CO" sz="1200" b="1" i="0" u="none" strike="noStrike" kern="1200" cap="none" spc="0" normalizeH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- </a:t>
            </a: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COMPROMISO</a:t>
            </a:r>
            <a:endParaRPr kumimoji="0" lang="id-ID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8 Decisión">
            <a:extLst>
              <a:ext uri="{FF2B5EF4-FFF2-40B4-BE49-F238E27FC236}">
                <a16:creationId xmlns:a16="http://schemas.microsoft.com/office/drawing/2014/main" xmlns="" id="{324FC889-0195-5747-A854-4AF6BBB74CBA}"/>
              </a:ext>
            </a:extLst>
          </p:cNvPr>
          <p:cNvSpPr/>
          <p:nvPr userDrawn="1"/>
        </p:nvSpPr>
        <p:spPr bwMode="auto">
          <a:xfrm>
            <a:off x="3312401" y="1051577"/>
            <a:ext cx="5966081" cy="65952"/>
          </a:xfrm>
          <a:prstGeom prst="flowChartDecision">
            <a:avLst/>
          </a:prstGeom>
          <a:gradFill>
            <a:gsLst>
              <a:gs pos="45000">
                <a:schemeClr val="tx2">
                  <a:lumMod val="50000"/>
                </a:schemeClr>
              </a:gs>
              <a:gs pos="8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anchor="ctr"/>
          <a:lstStyle/>
          <a:p>
            <a:pPr marL="0" marR="0" lvl="0" indent="0" algn="ct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21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203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6740360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 userDrawn="1"/>
        </p:nvSpPr>
        <p:spPr>
          <a:xfrm>
            <a:off x="4" y="0"/>
            <a:ext cx="12191997" cy="6858000"/>
          </a:xfrm>
          <a:prstGeom prst="rect">
            <a:avLst/>
          </a:prstGeom>
          <a:solidFill>
            <a:srgbClr val="0013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Marcador de posición de 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" b="15"/>
          <a:stretch>
            <a:fillRect/>
          </a:stretch>
        </p:blipFill>
        <p:spPr>
          <a:xfrm>
            <a:off x="1338859" y="753110"/>
            <a:ext cx="9514279" cy="535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1393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2760932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2">
            <a:extLst>
              <a:ext uri="{FF2B5EF4-FFF2-40B4-BE49-F238E27FC236}">
                <a16:creationId xmlns:a16="http://schemas.microsoft.com/office/drawing/2014/main" xmlns="" id="{6CD8D518-E691-4698-8570-A1A6FC16ADB1}"/>
              </a:ext>
            </a:extLst>
          </p:cNvPr>
          <p:cNvSpPr/>
          <p:nvPr userDrawn="1"/>
        </p:nvSpPr>
        <p:spPr>
          <a:xfrm rot="5400000">
            <a:off x="11261199" y="46039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xmlns="" id="{94FD6F22-9DBE-44DF-A89A-4886998912D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54849" y="14821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9DFF7E8E-AD57-4B38-9EC3-3B1CCAEBBE45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sp>
        <p:nvSpPr>
          <p:cNvPr id="6" name="Rectángulo 5"/>
          <p:cNvSpPr/>
          <p:nvPr userDrawn="1"/>
        </p:nvSpPr>
        <p:spPr>
          <a:xfrm>
            <a:off x="-3" y="0"/>
            <a:ext cx="12191997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TextBox 28">
            <a:extLst>
              <a:ext uri="{FF2B5EF4-FFF2-40B4-BE49-F238E27FC236}">
                <a16:creationId xmlns:a16="http://schemas.microsoft.com/office/drawing/2014/main" xmlns="" id="{7A945FB2-2BC6-49B1-9916-6546F1AD1B23}"/>
              </a:ext>
            </a:extLst>
          </p:cNvPr>
          <p:cNvSpPr txBox="1"/>
          <p:nvPr userDrawn="1"/>
        </p:nvSpPr>
        <p:spPr>
          <a:xfrm>
            <a:off x="-3" y="6312549"/>
            <a:ext cx="1219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1200" b="1">
                <a:solidFill>
                  <a:srgbClr val="EBB213">
                    <a:lumMod val="60000"/>
                    <a:lumOff val="40000"/>
                  </a:srgbClr>
                </a:solidFill>
              </a:rPr>
              <a:t>INTEGRIDAD - SEGURIDAD - HONOR - VALOR - COMPROMISO</a:t>
            </a:r>
            <a:endParaRPr lang="id-ID" sz="1200" b="1">
              <a:solidFill>
                <a:srgbClr val="EBB21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933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4193654F-F932-F649-BD0F-7C7EBBFF7E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ntagon 6">
            <a:extLst>
              <a:ext uri="{FF2B5EF4-FFF2-40B4-BE49-F238E27FC236}">
                <a16:creationId xmlns:a16="http://schemas.microsoft.com/office/drawing/2014/main" xmlns="" id="{6654331C-70C9-4BAD-B967-9E278EE534A0}"/>
              </a:ext>
            </a:extLst>
          </p:cNvPr>
          <p:cNvSpPr/>
          <p:nvPr userDrawn="1"/>
        </p:nvSpPr>
        <p:spPr>
          <a:xfrm rot="5400000">
            <a:off x="11383173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xmlns="" id="{54DB7890-6396-4CEC-99F6-016B87489B0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6820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E7075CB5-D972-46F1-A0FA-ADF91D836E6D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8" y="2729"/>
            <a:ext cx="1939516" cy="13273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39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8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0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783">
              <a:defRPr/>
            </a:pPr>
            <a:r>
              <a:rPr lang="es-CO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 - SEGURIDAD - HONOR - VALOR - COMPROMISO</a:t>
            </a:r>
            <a:endParaRPr lang="id-ID" sz="1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408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4193654F-F932-F649-BD0F-7C7EBBFF7E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ntagon 6">
            <a:extLst>
              <a:ext uri="{FF2B5EF4-FFF2-40B4-BE49-F238E27FC236}">
                <a16:creationId xmlns:a16="http://schemas.microsoft.com/office/drawing/2014/main" xmlns="" id="{6654331C-70C9-4BAD-B967-9E278EE534A0}"/>
              </a:ext>
            </a:extLst>
          </p:cNvPr>
          <p:cNvSpPr/>
          <p:nvPr userDrawn="1"/>
        </p:nvSpPr>
        <p:spPr>
          <a:xfrm rot="5400000">
            <a:off x="11383173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xmlns="" id="{54DB7890-6396-4CEC-99F6-016B87489B0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6820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E7075CB5-D972-46F1-A0FA-ADF91D836E6D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8" y="2729"/>
            <a:ext cx="1939516" cy="13273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39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8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0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783">
              <a:defRPr/>
            </a:pPr>
            <a:r>
              <a:rPr lang="es-CO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 - SEGURIDAD - HONOR - VALOR - COMPROMISO</a:t>
            </a:r>
            <a:endParaRPr lang="id-ID" sz="1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8 Decisión">
            <a:extLst>
              <a:ext uri="{FF2B5EF4-FFF2-40B4-BE49-F238E27FC236}">
                <a16:creationId xmlns:a16="http://schemas.microsoft.com/office/drawing/2014/main" xmlns="" id="{324FC889-0195-5747-A854-4AF6BBB74CBA}"/>
              </a:ext>
            </a:extLst>
          </p:cNvPr>
          <p:cNvSpPr/>
          <p:nvPr userDrawn="1"/>
        </p:nvSpPr>
        <p:spPr bwMode="auto">
          <a:xfrm>
            <a:off x="3312401" y="1051577"/>
            <a:ext cx="5966081" cy="65952"/>
          </a:xfrm>
          <a:prstGeom prst="flowChartDecision">
            <a:avLst/>
          </a:prstGeom>
          <a:gradFill>
            <a:gsLst>
              <a:gs pos="45000">
                <a:schemeClr val="tx2">
                  <a:lumMod val="50000"/>
                </a:schemeClr>
              </a:gs>
              <a:gs pos="8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anchor="ctr"/>
          <a:lstStyle/>
          <a:p>
            <a:pPr algn="ctr" defTabSz="685783">
              <a:defRPr/>
            </a:pPr>
            <a:endParaRPr lang="es-CO" sz="210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22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 userDrawn="1"/>
        </p:nvSpPr>
        <p:spPr>
          <a:xfrm>
            <a:off x="4" y="0"/>
            <a:ext cx="12191997" cy="6858000"/>
          </a:xfrm>
          <a:prstGeom prst="rect">
            <a:avLst/>
          </a:prstGeom>
          <a:solidFill>
            <a:srgbClr val="0013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8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pic>
        <p:nvPicPr>
          <p:cNvPr id="4" name="Marcador de posición de 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" b="15"/>
          <a:stretch>
            <a:fillRect/>
          </a:stretch>
        </p:blipFill>
        <p:spPr>
          <a:xfrm>
            <a:off x="1338861" y="753110"/>
            <a:ext cx="9514279" cy="535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991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7853474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3516086" y="-1"/>
            <a:ext cx="8675914" cy="6865257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8360229 w 12192000"/>
              <a:gd name="connsiteY0" fmla="*/ 0 h 6903719"/>
              <a:gd name="connsiteX1" fmla="*/ 12192000 w 12192000"/>
              <a:gd name="connsiteY1" fmla="*/ 45719 h 6903719"/>
              <a:gd name="connsiteX2" fmla="*/ 12192000 w 12192000"/>
              <a:gd name="connsiteY2" fmla="*/ 6903719 h 6903719"/>
              <a:gd name="connsiteX3" fmla="*/ 0 w 12192000"/>
              <a:gd name="connsiteY3" fmla="*/ 6903719 h 6903719"/>
              <a:gd name="connsiteX4" fmla="*/ 8360229 w 12192000"/>
              <a:gd name="connsiteY4" fmla="*/ 0 h 6903719"/>
              <a:gd name="connsiteX0" fmla="*/ 8322129 w 12192000"/>
              <a:gd name="connsiteY0" fmla="*/ 7621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8322129 w 12192000"/>
              <a:gd name="connsiteY4" fmla="*/ 7621 h 6858000"/>
              <a:gd name="connsiteX0" fmla="*/ 3416300 w 7286171"/>
              <a:gd name="connsiteY0" fmla="*/ 7621 h 6858000"/>
              <a:gd name="connsiteX1" fmla="*/ 7286171 w 7286171"/>
              <a:gd name="connsiteY1" fmla="*/ 0 h 6858000"/>
              <a:gd name="connsiteX2" fmla="*/ 7286171 w 7286171"/>
              <a:gd name="connsiteY2" fmla="*/ 6858000 h 6858000"/>
              <a:gd name="connsiteX3" fmla="*/ 0 w 7286171"/>
              <a:gd name="connsiteY3" fmla="*/ 5508172 h 6858000"/>
              <a:gd name="connsiteX4" fmla="*/ 3416300 w 7286171"/>
              <a:gd name="connsiteY4" fmla="*/ 7621 h 6858000"/>
              <a:gd name="connsiteX0" fmla="*/ 3416300 w 7286171"/>
              <a:gd name="connsiteY0" fmla="*/ 7621 h 6969874"/>
              <a:gd name="connsiteX1" fmla="*/ 7286171 w 7286171"/>
              <a:gd name="connsiteY1" fmla="*/ 0 h 6969874"/>
              <a:gd name="connsiteX2" fmla="*/ 7286171 w 7286171"/>
              <a:gd name="connsiteY2" fmla="*/ 6858000 h 6969874"/>
              <a:gd name="connsiteX3" fmla="*/ 957942 w 7286171"/>
              <a:gd name="connsiteY3" fmla="*/ 6865257 h 6969874"/>
              <a:gd name="connsiteX4" fmla="*/ 0 w 7286171"/>
              <a:gd name="connsiteY4" fmla="*/ 5508172 h 6969874"/>
              <a:gd name="connsiteX5" fmla="*/ 3416300 w 7286171"/>
              <a:gd name="connsiteY5" fmla="*/ 7621 h 6969874"/>
              <a:gd name="connsiteX0" fmla="*/ 3416300 w 7286171"/>
              <a:gd name="connsiteY0" fmla="*/ 7621 h 6865257"/>
              <a:gd name="connsiteX1" fmla="*/ 7286171 w 7286171"/>
              <a:gd name="connsiteY1" fmla="*/ 0 h 6865257"/>
              <a:gd name="connsiteX2" fmla="*/ 7286171 w 7286171"/>
              <a:gd name="connsiteY2" fmla="*/ 6858000 h 6865257"/>
              <a:gd name="connsiteX3" fmla="*/ 957942 w 7286171"/>
              <a:gd name="connsiteY3" fmla="*/ 6865257 h 6865257"/>
              <a:gd name="connsiteX4" fmla="*/ 0 w 7286171"/>
              <a:gd name="connsiteY4" fmla="*/ 5508172 h 6865257"/>
              <a:gd name="connsiteX5" fmla="*/ 3416300 w 7286171"/>
              <a:gd name="connsiteY5" fmla="*/ 7621 h 6865257"/>
              <a:gd name="connsiteX0" fmla="*/ 3416300 w 7286171"/>
              <a:gd name="connsiteY0" fmla="*/ 7621 h 6865257"/>
              <a:gd name="connsiteX1" fmla="*/ 7286171 w 7286171"/>
              <a:gd name="connsiteY1" fmla="*/ 0 h 6865257"/>
              <a:gd name="connsiteX2" fmla="*/ 7286171 w 7286171"/>
              <a:gd name="connsiteY2" fmla="*/ 6858000 h 6865257"/>
              <a:gd name="connsiteX3" fmla="*/ 957942 w 7286171"/>
              <a:gd name="connsiteY3" fmla="*/ 6865257 h 6865257"/>
              <a:gd name="connsiteX4" fmla="*/ 0 w 7286171"/>
              <a:gd name="connsiteY4" fmla="*/ 5508172 h 6865257"/>
              <a:gd name="connsiteX5" fmla="*/ 3416300 w 7286171"/>
              <a:gd name="connsiteY5" fmla="*/ 7621 h 6865257"/>
              <a:gd name="connsiteX0" fmla="*/ 3416300 w 7286171"/>
              <a:gd name="connsiteY0" fmla="*/ 7621 h 6865257"/>
              <a:gd name="connsiteX1" fmla="*/ 7286171 w 7286171"/>
              <a:gd name="connsiteY1" fmla="*/ 0 h 6865257"/>
              <a:gd name="connsiteX2" fmla="*/ 7286171 w 7286171"/>
              <a:gd name="connsiteY2" fmla="*/ 6858000 h 6865257"/>
              <a:gd name="connsiteX3" fmla="*/ 957942 w 7286171"/>
              <a:gd name="connsiteY3" fmla="*/ 6865257 h 6865257"/>
              <a:gd name="connsiteX4" fmla="*/ 0 w 7286171"/>
              <a:gd name="connsiteY4" fmla="*/ 5508172 h 6865257"/>
              <a:gd name="connsiteX5" fmla="*/ 3416300 w 7286171"/>
              <a:gd name="connsiteY5" fmla="*/ 7621 h 6865257"/>
              <a:gd name="connsiteX0" fmla="*/ 3416300 w 7286171"/>
              <a:gd name="connsiteY0" fmla="*/ 7621 h 6865257"/>
              <a:gd name="connsiteX1" fmla="*/ 7286171 w 7286171"/>
              <a:gd name="connsiteY1" fmla="*/ 0 h 6865257"/>
              <a:gd name="connsiteX2" fmla="*/ 7286171 w 7286171"/>
              <a:gd name="connsiteY2" fmla="*/ 6858000 h 6865257"/>
              <a:gd name="connsiteX3" fmla="*/ 957942 w 7286171"/>
              <a:gd name="connsiteY3" fmla="*/ 6865257 h 6865257"/>
              <a:gd name="connsiteX4" fmla="*/ 0 w 7286171"/>
              <a:gd name="connsiteY4" fmla="*/ 5508172 h 6865257"/>
              <a:gd name="connsiteX5" fmla="*/ 3416300 w 7286171"/>
              <a:gd name="connsiteY5" fmla="*/ 7621 h 6865257"/>
              <a:gd name="connsiteX0" fmla="*/ 3967843 w 7837714"/>
              <a:gd name="connsiteY0" fmla="*/ 7621 h 6865257"/>
              <a:gd name="connsiteX1" fmla="*/ 7837714 w 7837714"/>
              <a:gd name="connsiteY1" fmla="*/ 0 h 6865257"/>
              <a:gd name="connsiteX2" fmla="*/ 7837714 w 7837714"/>
              <a:gd name="connsiteY2" fmla="*/ 6858000 h 6865257"/>
              <a:gd name="connsiteX3" fmla="*/ 1509485 w 7837714"/>
              <a:gd name="connsiteY3" fmla="*/ 6865257 h 6865257"/>
              <a:gd name="connsiteX4" fmla="*/ 0 w 7837714"/>
              <a:gd name="connsiteY4" fmla="*/ 5638800 h 6865257"/>
              <a:gd name="connsiteX5" fmla="*/ 3967843 w 7837714"/>
              <a:gd name="connsiteY5" fmla="*/ 7621 h 6865257"/>
              <a:gd name="connsiteX0" fmla="*/ 5070929 w 7837714"/>
              <a:gd name="connsiteY0" fmla="*/ 7621 h 6865257"/>
              <a:gd name="connsiteX1" fmla="*/ 7837714 w 7837714"/>
              <a:gd name="connsiteY1" fmla="*/ 0 h 6865257"/>
              <a:gd name="connsiteX2" fmla="*/ 7837714 w 7837714"/>
              <a:gd name="connsiteY2" fmla="*/ 6858000 h 6865257"/>
              <a:gd name="connsiteX3" fmla="*/ 1509485 w 7837714"/>
              <a:gd name="connsiteY3" fmla="*/ 6865257 h 6865257"/>
              <a:gd name="connsiteX4" fmla="*/ 0 w 7837714"/>
              <a:gd name="connsiteY4" fmla="*/ 5638800 h 6865257"/>
              <a:gd name="connsiteX5" fmla="*/ 5070929 w 7837714"/>
              <a:gd name="connsiteY5" fmla="*/ 7621 h 6865257"/>
              <a:gd name="connsiteX0" fmla="*/ 5909129 w 8675914"/>
              <a:gd name="connsiteY0" fmla="*/ 7621 h 6865257"/>
              <a:gd name="connsiteX1" fmla="*/ 8675914 w 8675914"/>
              <a:gd name="connsiteY1" fmla="*/ 0 h 6865257"/>
              <a:gd name="connsiteX2" fmla="*/ 8675914 w 8675914"/>
              <a:gd name="connsiteY2" fmla="*/ 6858000 h 6865257"/>
              <a:gd name="connsiteX3" fmla="*/ 2347685 w 8675914"/>
              <a:gd name="connsiteY3" fmla="*/ 6865257 h 6865257"/>
              <a:gd name="connsiteX4" fmla="*/ 0 w 8675914"/>
              <a:gd name="connsiteY4" fmla="*/ 5600700 h 6865257"/>
              <a:gd name="connsiteX5" fmla="*/ 5909129 w 8675914"/>
              <a:gd name="connsiteY5" fmla="*/ 7621 h 6865257"/>
              <a:gd name="connsiteX0" fmla="*/ 5909129 w 8675914"/>
              <a:gd name="connsiteY0" fmla="*/ 7621 h 6865257"/>
              <a:gd name="connsiteX1" fmla="*/ 8675914 w 8675914"/>
              <a:gd name="connsiteY1" fmla="*/ 0 h 6865257"/>
              <a:gd name="connsiteX2" fmla="*/ 8675914 w 8675914"/>
              <a:gd name="connsiteY2" fmla="*/ 6858000 h 6865257"/>
              <a:gd name="connsiteX3" fmla="*/ 1509485 w 8675914"/>
              <a:gd name="connsiteY3" fmla="*/ 6865257 h 6865257"/>
              <a:gd name="connsiteX4" fmla="*/ 0 w 8675914"/>
              <a:gd name="connsiteY4" fmla="*/ 5600700 h 6865257"/>
              <a:gd name="connsiteX5" fmla="*/ 5909129 w 8675914"/>
              <a:gd name="connsiteY5" fmla="*/ 7621 h 6865257"/>
              <a:gd name="connsiteX0" fmla="*/ 5909129 w 8675914"/>
              <a:gd name="connsiteY0" fmla="*/ 7621 h 6865257"/>
              <a:gd name="connsiteX1" fmla="*/ 8675914 w 8675914"/>
              <a:gd name="connsiteY1" fmla="*/ 0 h 6865257"/>
              <a:gd name="connsiteX2" fmla="*/ 8675914 w 8675914"/>
              <a:gd name="connsiteY2" fmla="*/ 6858000 h 6865257"/>
              <a:gd name="connsiteX3" fmla="*/ 1456145 w 8675914"/>
              <a:gd name="connsiteY3" fmla="*/ 6865257 h 6865257"/>
              <a:gd name="connsiteX4" fmla="*/ 0 w 8675914"/>
              <a:gd name="connsiteY4" fmla="*/ 5600700 h 6865257"/>
              <a:gd name="connsiteX5" fmla="*/ 5909129 w 8675914"/>
              <a:gd name="connsiteY5" fmla="*/ 7621 h 6865257"/>
              <a:gd name="connsiteX0" fmla="*/ 5909129 w 8675914"/>
              <a:gd name="connsiteY0" fmla="*/ 7621 h 6865257"/>
              <a:gd name="connsiteX1" fmla="*/ 8675914 w 8675914"/>
              <a:gd name="connsiteY1" fmla="*/ 0 h 6865257"/>
              <a:gd name="connsiteX2" fmla="*/ 8675914 w 8675914"/>
              <a:gd name="connsiteY2" fmla="*/ 6858000 h 6865257"/>
              <a:gd name="connsiteX3" fmla="*/ 1463765 w 8675914"/>
              <a:gd name="connsiteY3" fmla="*/ 6865257 h 6865257"/>
              <a:gd name="connsiteX4" fmla="*/ 0 w 8675914"/>
              <a:gd name="connsiteY4" fmla="*/ 5600700 h 6865257"/>
              <a:gd name="connsiteX5" fmla="*/ 5909129 w 8675914"/>
              <a:gd name="connsiteY5" fmla="*/ 7621 h 686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75914" h="6865257">
                <a:moveTo>
                  <a:pt x="5909129" y="7621"/>
                </a:moveTo>
                <a:lnTo>
                  <a:pt x="8675914" y="0"/>
                </a:lnTo>
                <a:lnTo>
                  <a:pt x="8675914" y="6858000"/>
                </a:lnTo>
                <a:lnTo>
                  <a:pt x="1463765" y="6865257"/>
                </a:lnTo>
                <a:lnTo>
                  <a:pt x="0" y="5600700"/>
                </a:lnTo>
                <a:lnTo>
                  <a:pt x="5909129" y="7621"/>
                </a:lnTo>
                <a:close/>
              </a:path>
            </a:pathLst>
          </a:cu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6" name="TextBox 9"/>
          <p:cNvSpPr txBox="1"/>
          <p:nvPr userDrawn="1"/>
        </p:nvSpPr>
        <p:spPr>
          <a:xfrm>
            <a:off x="7374" y="2183769"/>
            <a:ext cx="4967756" cy="892552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pPr algn="ctr"/>
            <a:r>
              <a:rPr lang="en-US" sz="5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 Arial"/>
              </a:rPr>
              <a:t>COLOMBIANA</a:t>
            </a:r>
            <a:endParaRPr lang="id-ID" sz="5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 Arial"/>
            </a:endParaRPr>
          </a:p>
        </p:txBody>
      </p:sp>
      <p:sp>
        <p:nvSpPr>
          <p:cNvPr id="7" name="Isosceles Triangle 3"/>
          <p:cNvSpPr/>
          <p:nvPr userDrawn="1"/>
        </p:nvSpPr>
        <p:spPr>
          <a:xfrm>
            <a:off x="0" y="4380906"/>
            <a:ext cx="4975130" cy="2505757"/>
          </a:xfrm>
          <a:custGeom>
            <a:avLst/>
            <a:gdLst>
              <a:gd name="connsiteX0" fmla="*/ 0 w 5863771"/>
              <a:gd name="connsiteY0" fmla="*/ 2686061 h 2686061"/>
              <a:gd name="connsiteX1" fmla="*/ 2931886 w 5863771"/>
              <a:gd name="connsiteY1" fmla="*/ 0 h 2686061"/>
              <a:gd name="connsiteX2" fmla="*/ 5863771 w 5863771"/>
              <a:gd name="connsiteY2" fmla="*/ 2686061 h 2686061"/>
              <a:gd name="connsiteX3" fmla="*/ 0 w 5863771"/>
              <a:gd name="connsiteY3" fmla="*/ 2686061 h 2686061"/>
              <a:gd name="connsiteX0" fmla="*/ 0 w 5863771"/>
              <a:gd name="connsiteY0" fmla="*/ 2583030 h 2583030"/>
              <a:gd name="connsiteX1" fmla="*/ 2751582 w 5863771"/>
              <a:gd name="connsiteY1" fmla="*/ 0 h 2583030"/>
              <a:gd name="connsiteX2" fmla="*/ 5863771 w 5863771"/>
              <a:gd name="connsiteY2" fmla="*/ 2583030 h 2583030"/>
              <a:gd name="connsiteX3" fmla="*/ 0 w 5863771"/>
              <a:gd name="connsiteY3" fmla="*/ 2583030 h 2583030"/>
              <a:gd name="connsiteX0" fmla="*/ 0 w 5863771"/>
              <a:gd name="connsiteY0" fmla="*/ 2583030 h 2583030"/>
              <a:gd name="connsiteX1" fmla="*/ 2481126 w 5863771"/>
              <a:gd name="connsiteY1" fmla="*/ 0 h 2583030"/>
              <a:gd name="connsiteX2" fmla="*/ 5863771 w 5863771"/>
              <a:gd name="connsiteY2" fmla="*/ 2583030 h 2583030"/>
              <a:gd name="connsiteX3" fmla="*/ 0 w 5863771"/>
              <a:gd name="connsiteY3" fmla="*/ 2583030 h 2583030"/>
              <a:gd name="connsiteX0" fmla="*/ 0 w 5863771"/>
              <a:gd name="connsiteY0" fmla="*/ 2621667 h 2621667"/>
              <a:gd name="connsiteX1" fmla="*/ 2648551 w 5863771"/>
              <a:gd name="connsiteY1" fmla="*/ 0 h 2621667"/>
              <a:gd name="connsiteX2" fmla="*/ 5863771 w 5863771"/>
              <a:gd name="connsiteY2" fmla="*/ 2621667 h 2621667"/>
              <a:gd name="connsiteX3" fmla="*/ 0 w 5863771"/>
              <a:gd name="connsiteY3" fmla="*/ 2621667 h 2621667"/>
              <a:gd name="connsiteX0" fmla="*/ 0 w 5863771"/>
              <a:gd name="connsiteY0" fmla="*/ 2505757 h 2505757"/>
              <a:gd name="connsiteX1" fmla="*/ 2081880 w 5863771"/>
              <a:gd name="connsiteY1" fmla="*/ 0 h 2505757"/>
              <a:gd name="connsiteX2" fmla="*/ 5863771 w 5863771"/>
              <a:gd name="connsiteY2" fmla="*/ 2505757 h 2505757"/>
              <a:gd name="connsiteX3" fmla="*/ 0 w 5863771"/>
              <a:gd name="connsiteY3" fmla="*/ 2505757 h 2505757"/>
              <a:gd name="connsiteX0" fmla="*/ 0 w 5000887"/>
              <a:gd name="connsiteY0" fmla="*/ 2505757 h 2505757"/>
              <a:gd name="connsiteX1" fmla="*/ 2081880 w 5000887"/>
              <a:gd name="connsiteY1" fmla="*/ 0 h 2505757"/>
              <a:gd name="connsiteX2" fmla="*/ 5000887 w 5000887"/>
              <a:gd name="connsiteY2" fmla="*/ 2492878 h 2505757"/>
              <a:gd name="connsiteX3" fmla="*/ 0 w 5000887"/>
              <a:gd name="connsiteY3" fmla="*/ 2505757 h 2505757"/>
              <a:gd name="connsiteX0" fmla="*/ 0 w 4975130"/>
              <a:gd name="connsiteY0" fmla="*/ 2505757 h 2505757"/>
              <a:gd name="connsiteX1" fmla="*/ 2081880 w 4975130"/>
              <a:gd name="connsiteY1" fmla="*/ 0 h 2505757"/>
              <a:gd name="connsiteX2" fmla="*/ 4975130 w 4975130"/>
              <a:gd name="connsiteY2" fmla="*/ 2505757 h 2505757"/>
              <a:gd name="connsiteX3" fmla="*/ 0 w 4975130"/>
              <a:gd name="connsiteY3" fmla="*/ 2505757 h 2505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75130" h="2505757">
                <a:moveTo>
                  <a:pt x="0" y="2505757"/>
                </a:moveTo>
                <a:lnTo>
                  <a:pt x="2081880" y="0"/>
                </a:lnTo>
                <a:lnTo>
                  <a:pt x="4975130" y="2505757"/>
                </a:lnTo>
                <a:lnTo>
                  <a:pt x="0" y="2505757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7">
            <a:extLst>
              <a:ext uri="{FF2B5EF4-FFF2-40B4-BE49-F238E27FC236}">
                <a16:creationId xmlns:a16="http://schemas.microsoft.com/office/drawing/2014/main" xmlns="" id="{3551C206-2225-4A40-85AF-81F41EF3EC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83" y="4574194"/>
            <a:ext cx="2771203" cy="2771203"/>
          </a:xfrm>
          <a:prstGeom prst="rect">
            <a:avLst/>
          </a:prstGeom>
        </p:spPr>
      </p:pic>
      <p:sp>
        <p:nvSpPr>
          <p:cNvPr id="9" name="TextBox 28">
            <a:extLst>
              <a:ext uri="{FF2B5EF4-FFF2-40B4-BE49-F238E27FC236}">
                <a16:creationId xmlns:a16="http://schemas.microsoft.com/office/drawing/2014/main" xmlns="" id="{7A945FB2-2BC6-49B1-9916-6546F1AD1B23}"/>
              </a:ext>
            </a:extLst>
          </p:cNvPr>
          <p:cNvSpPr txBox="1"/>
          <p:nvPr userDrawn="1"/>
        </p:nvSpPr>
        <p:spPr>
          <a:xfrm>
            <a:off x="-3" y="6312546"/>
            <a:ext cx="1219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1600" b="1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INTEGRIDAD - SEGURIDAD - HONOR - VALOR - COMPROMISO</a:t>
            </a:r>
            <a:endParaRPr lang="id-ID" sz="1600" b="1">
              <a:solidFill>
                <a:schemeClr val="accent4">
                  <a:lumMod val="60000"/>
                  <a:lumOff val="4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67913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66">
              <a:defRPr/>
            </a:pPr>
            <a:endParaRPr lang="id-ID" sz="135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85766" fontAlgn="base">
              <a:spcBef>
                <a:spcPct val="0"/>
              </a:spcBef>
              <a:spcAft>
                <a:spcPct val="0"/>
              </a:spcAft>
              <a:defRPr/>
            </a:pPr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 defTabSz="685766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547429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42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7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3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766">
              <a:defRPr/>
            </a:pPr>
            <a:r>
              <a:rPr lang="es-CO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 - SEGURIDAD - HONOR - VALOR - COMPROMISO</a:t>
            </a:r>
            <a:endParaRPr lang="id-ID" sz="1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553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8741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7761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7297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0712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9150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1871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3090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6571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6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4795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6055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0974017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2">
            <a:extLst>
              <a:ext uri="{FF2B5EF4-FFF2-40B4-BE49-F238E27FC236}">
                <a16:creationId xmlns:a16="http://schemas.microsoft.com/office/drawing/2014/main" xmlns="" id="{6CD8D518-E691-4698-8570-A1A6FC16ADB1}"/>
              </a:ext>
            </a:extLst>
          </p:cNvPr>
          <p:cNvSpPr/>
          <p:nvPr userDrawn="1"/>
        </p:nvSpPr>
        <p:spPr>
          <a:xfrm rot="5400000">
            <a:off x="11261199" y="46039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/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xmlns="" id="{94FD6F22-9DBE-44DF-A89A-4886998912D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54849" y="14821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9DFF7E8E-AD57-4B38-9EC3-3B1CCAEBBE45}" type="slidenum">
              <a:rPr lang="id-ID" altLang="es-CO" sz="1200" b="1">
                <a:solidFill>
                  <a:schemeClr val="bg1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schemeClr val="bg1"/>
              </a:solidFill>
            </a:endParaRPr>
          </a:p>
        </p:txBody>
      </p:sp>
      <p:sp>
        <p:nvSpPr>
          <p:cNvPr id="6" name="Rectángulo 5"/>
          <p:cNvSpPr/>
          <p:nvPr userDrawn="1"/>
        </p:nvSpPr>
        <p:spPr>
          <a:xfrm>
            <a:off x="-3" y="0"/>
            <a:ext cx="12191997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TextBox 28">
            <a:extLst>
              <a:ext uri="{FF2B5EF4-FFF2-40B4-BE49-F238E27FC236}">
                <a16:creationId xmlns:a16="http://schemas.microsoft.com/office/drawing/2014/main" xmlns="" id="{7A945FB2-2BC6-49B1-9916-6546F1AD1B23}"/>
              </a:ext>
            </a:extLst>
          </p:cNvPr>
          <p:cNvSpPr txBox="1"/>
          <p:nvPr userDrawn="1"/>
        </p:nvSpPr>
        <p:spPr>
          <a:xfrm>
            <a:off x="-3" y="6312549"/>
            <a:ext cx="1219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1200" b="1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INTEGRIDAD - SEGURIDAD - HONOR - VALOR - COMPROMISO</a:t>
            </a:r>
            <a:endParaRPr lang="id-ID" sz="1200" b="1">
              <a:solidFill>
                <a:schemeClr val="accent4">
                  <a:lumMod val="60000"/>
                  <a:lumOff val="4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17616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4193654F-F932-F649-BD0F-7C7EBBFF7E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ntagon 6">
            <a:extLst>
              <a:ext uri="{FF2B5EF4-FFF2-40B4-BE49-F238E27FC236}">
                <a16:creationId xmlns:a16="http://schemas.microsoft.com/office/drawing/2014/main" xmlns="" id="{6654331C-70C9-4BAD-B967-9E278EE534A0}"/>
              </a:ext>
            </a:extLst>
          </p:cNvPr>
          <p:cNvSpPr/>
          <p:nvPr userDrawn="1"/>
        </p:nvSpPr>
        <p:spPr>
          <a:xfrm rot="5400000">
            <a:off x="11383173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xmlns="" id="{54DB7890-6396-4CEC-99F6-016B87489B0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6820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E7075CB5-D972-46F1-A0FA-ADF91D836E6D}" type="slidenum">
              <a:rPr lang="id-ID" altLang="es-CO" sz="1200" b="1">
                <a:solidFill>
                  <a:prstClr val="white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8" y="2729"/>
            <a:ext cx="1939516" cy="13273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39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78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0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INTEGRIDAD</a:t>
            </a:r>
            <a:r>
              <a:rPr kumimoji="0" lang="es-CO" sz="1200" b="1" i="0" u="none" strike="noStrike" kern="1200" cap="none" spc="0" normalizeH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- </a:t>
            </a: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SEGURIDAD - HONOR - VALOR</a:t>
            </a:r>
            <a:r>
              <a:rPr kumimoji="0" lang="es-CO" sz="1200" b="1" i="0" u="none" strike="noStrike" kern="1200" cap="none" spc="0" normalizeH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- </a:t>
            </a: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COMPROMISO</a:t>
            </a:r>
            <a:endParaRPr kumimoji="0" lang="id-ID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8220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4193654F-F932-F649-BD0F-7C7EBBFF7E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ntagon 6">
            <a:extLst>
              <a:ext uri="{FF2B5EF4-FFF2-40B4-BE49-F238E27FC236}">
                <a16:creationId xmlns:a16="http://schemas.microsoft.com/office/drawing/2014/main" xmlns="" id="{6654331C-70C9-4BAD-B967-9E278EE534A0}"/>
              </a:ext>
            </a:extLst>
          </p:cNvPr>
          <p:cNvSpPr/>
          <p:nvPr userDrawn="1"/>
        </p:nvSpPr>
        <p:spPr>
          <a:xfrm rot="5400000">
            <a:off x="11383173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xmlns="" id="{54DB7890-6396-4CEC-99F6-016B87489B0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6820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fld id="{E7075CB5-D972-46F1-A0FA-ADF91D836E6D}" type="slidenum">
              <a:rPr lang="id-ID" altLang="es-CO" sz="1200" b="1">
                <a:solidFill>
                  <a:prstClr val="white"/>
                </a:solidFill>
              </a:rPr>
              <a:pPr algn="ctr" eaLnBrk="1" hangingPunct="1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8" y="2729"/>
            <a:ext cx="1939516" cy="13273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39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78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0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INTEGRIDAD</a:t>
            </a:r>
            <a:r>
              <a:rPr kumimoji="0" lang="es-CO" sz="1200" b="1" i="0" u="none" strike="noStrike" kern="1200" cap="none" spc="0" normalizeH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- </a:t>
            </a: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SEGURIDAD - HONOR - VALOR</a:t>
            </a:r>
            <a:r>
              <a:rPr kumimoji="0" lang="es-CO" sz="1200" b="1" i="0" u="none" strike="noStrike" kern="1200" cap="none" spc="0" normalizeH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- </a:t>
            </a:r>
            <a:r>
              <a:rPr kumimoji="0" lang="es-CO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COMPROMISO</a:t>
            </a:r>
            <a:endParaRPr kumimoji="0" lang="id-ID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8 Decisión">
            <a:extLst>
              <a:ext uri="{FF2B5EF4-FFF2-40B4-BE49-F238E27FC236}">
                <a16:creationId xmlns:a16="http://schemas.microsoft.com/office/drawing/2014/main" xmlns="" id="{324FC889-0195-5747-A854-4AF6BBB74CBA}"/>
              </a:ext>
            </a:extLst>
          </p:cNvPr>
          <p:cNvSpPr/>
          <p:nvPr userDrawn="1"/>
        </p:nvSpPr>
        <p:spPr bwMode="auto">
          <a:xfrm>
            <a:off x="3312401" y="1051577"/>
            <a:ext cx="5966081" cy="65952"/>
          </a:xfrm>
          <a:prstGeom prst="flowChartDecision">
            <a:avLst/>
          </a:prstGeom>
          <a:gradFill>
            <a:gsLst>
              <a:gs pos="45000">
                <a:schemeClr val="tx2">
                  <a:lumMod val="50000"/>
                </a:schemeClr>
              </a:gs>
              <a:gs pos="8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anchor="ctr"/>
          <a:lstStyle/>
          <a:p>
            <a:pPr marL="0" marR="0" lvl="0" indent="0" algn="ct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21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277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20866849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 userDrawn="1"/>
        </p:nvSpPr>
        <p:spPr>
          <a:xfrm>
            <a:off x="4" y="0"/>
            <a:ext cx="12191997" cy="6858000"/>
          </a:xfrm>
          <a:prstGeom prst="rect">
            <a:avLst/>
          </a:prstGeom>
          <a:solidFill>
            <a:srgbClr val="0013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Marcador de posición de 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" b="15"/>
          <a:stretch>
            <a:fillRect/>
          </a:stretch>
        </p:blipFill>
        <p:spPr>
          <a:xfrm>
            <a:off x="1338859" y="753110"/>
            <a:ext cx="9514279" cy="535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10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50362169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2">
            <a:extLst>
              <a:ext uri="{FF2B5EF4-FFF2-40B4-BE49-F238E27FC236}">
                <a16:creationId xmlns:a16="http://schemas.microsoft.com/office/drawing/2014/main" xmlns="" id="{6CD8D518-E691-4698-8570-A1A6FC16ADB1}"/>
              </a:ext>
            </a:extLst>
          </p:cNvPr>
          <p:cNvSpPr/>
          <p:nvPr userDrawn="1"/>
        </p:nvSpPr>
        <p:spPr>
          <a:xfrm rot="5400000">
            <a:off x="11261199" y="46039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xmlns="" id="{94FD6F22-9DBE-44DF-A89A-4886998912D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54849" y="14821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9DFF7E8E-AD57-4B38-9EC3-3B1CCAEBBE45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sp>
        <p:nvSpPr>
          <p:cNvPr id="6" name="Rectángulo 5"/>
          <p:cNvSpPr/>
          <p:nvPr userDrawn="1"/>
        </p:nvSpPr>
        <p:spPr>
          <a:xfrm>
            <a:off x="-3" y="0"/>
            <a:ext cx="12191997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TextBox 28">
            <a:extLst>
              <a:ext uri="{FF2B5EF4-FFF2-40B4-BE49-F238E27FC236}">
                <a16:creationId xmlns:a16="http://schemas.microsoft.com/office/drawing/2014/main" xmlns="" id="{7A945FB2-2BC6-49B1-9916-6546F1AD1B23}"/>
              </a:ext>
            </a:extLst>
          </p:cNvPr>
          <p:cNvSpPr txBox="1"/>
          <p:nvPr userDrawn="1"/>
        </p:nvSpPr>
        <p:spPr>
          <a:xfrm>
            <a:off x="-3" y="6312549"/>
            <a:ext cx="1219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1200" b="1">
                <a:solidFill>
                  <a:srgbClr val="EBB213">
                    <a:lumMod val="60000"/>
                    <a:lumOff val="40000"/>
                  </a:srgbClr>
                </a:solidFill>
              </a:rPr>
              <a:t>INTEGRIDAD - SEGURIDAD - HONOR - VALOR - COMPROMISO</a:t>
            </a:r>
            <a:endParaRPr lang="id-ID" sz="1200" b="1">
              <a:solidFill>
                <a:srgbClr val="EBB213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1082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4193654F-F932-F649-BD0F-7C7EBBFF7E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ntagon 6">
            <a:extLst>
              <a:ext uri="{FF2B5EF4-FFF2-40B4-BE49-F238E27FC236}">
                <a16:creationId xmlns:a16="http://schemas.microsoft.com/office/drawing/2014/main" xmlns="" id="{6654331C-70C9-4BAD-B967-9E278EE534A0}"/>
              </a:ext>
            </a:extLst>
          </p:cNvPr>
          <p:cNvSpPr/>
          <p:nvPr userDrawn="1"/>
        </p:nvSpPr>
        <p:spPr>
          <a:xfrm rot="5400000">
            <a:off x="11383173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xmlns="" id="{54DB7890-6396-4CEC-99F6-016B87489B0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6820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E7075CB5-D972-46F1-A0FA-ADF91D836E6D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8" y="2729"/>
            <a:ext cx="1939516" cy="13273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39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8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0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783">
              <a:defRPr/>
            </a:pPr>
            <a:r>
              <a:rPr lang="es-CO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 - SEGURIDAD - HONOR - VALOR - COMPROMISO</a:t>
            </a:r>
            <a:endParaRPr lang="id-ID" sz="1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620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4193654F-F932-F649-BD0F-7C7EBBFF7E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ntagon 6">
            <a:extLst>
              <a:ext uri="{FF2B5EF4-FFF2-40B4-BE49-F238E27FC236}">
                <a16:creationId xmlns:a16="http://schemas.microsoft.com/office/drawing/2014/main" xmlns="" id="{6654331C-70C9-4BAD-B967-9E278EE534A0}"/>
              </a:ext>
            </a:extLst>
          </p:cNvPr>
          <p:cNvSpPr/>
          <p:nvPr userDrawn="1"/>
        </p:nvSpPr>
        <p:spPr>
          <a:xfrm rot="5400000">
            <a:off x="11383173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1800">
              <a:solidFill>
                <a:prstClr val="white"/>
              </a:solidFill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xmlns="" id="{54DB7890-6396-4CEC-99F6-016B87489B0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6820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fld id="{E7075CB5-D972-46F1-A0FA-ADF91D836E6D}" type="slidenum">
              <a:rPr lang="id-ID" altLang="es-CO" sz="1200" b="1">
                <a:solidFill>
                  <a:prstClr val="white"/>
                </a:solidFill>
              </a:rPr>
              <a:pPr algn="ctr"/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8" y="2729"/>
            <a:ext cx="1939516" cy="132738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39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8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0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783">
              <a:defRPr/>
            </a:pPr>
            <a:r>
              <a:rPr lang="es-CO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 - SEGURIDAD - HONOR - VALOR - COMPROMISO</a:t>
            </a:r>
            <a:endParaRPr lang="id-ID" sz="1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8 Decisión">
            <a:extLst>
              <a:ext uri="{FF2B5EF4-FFF2-40B4-BE49-F238E27FC236}">
                <a16:creationId xmlns:a16="http://schemas.microsoft.com/office/drawing/2014/main" xmlns="" id="{324FC889-0195-5747-A854-4AF6BBB74CBA}"/>
              </a:ext>
            </a:extLst>
          </p:cNvPr>
          <p:cNvSpPr/>
          <p:nvPr userDrawn="1"/>
        </p:nvSpPr>
        <p:spPr bwMode="auto">
          <a:xfrm>
            <a:off x="3312401" y="1051577"/>
            <a:ext cx="5966081" cy="65952"/>
          </a:xfrm>
          <a:prstGeom prst="flowChartDecision">
            <a:avLst/>
          </a:prstGeom>
          <a:gradFill>
            <a:gsLst>
              <a:gs pos="45000">
                <a:schemeClr val="tx2">
                  <a:lumMod val="50000"/>
                </a:schemeClr>
              </a:gs>
              <a:gs pos="8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anchor="ctr"/>
          <a:lstStyle/>
          <a:p>
            <a:pPr algn="ctr" defTabSz="685783">
              <a:defRPr/>
            </a:pPr>
            <a:endParaRPr lang="es-CO" sz="210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0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 userDrawn="1"/>
        </p:nvSpPr>
        <p:spPr>
          <a:xfrm>
            <a:off x="4" y="0"/>
            <a:ext cx="12191997" cy="6858000"/>
          </a:xfrm>
          <a:prstGeom prst="rect">
            <a:avLst/>
          </a:prstGeom>
          <a:solidFill>
            <a:srgbClr val="0013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8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pic>
        <p:nvPicPr>
          <p:cNvPr id="4" name="Marcador de posición de 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" b="15"/>
          <a:stretch>
            <a:fillRect/>
          </a:stretch>
        </p:blipFill>
        <p:spPr>
          <a:xfrm>
            <a:off x="1338861" y="753110"/>
            <a:ext cx="9514279" cy="535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9977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94283844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3516086" y="-1"/>
            <a:ext cx="8675914" cy="6865257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8360229 w 12192000"/>
              <a:gd name="connsiteY0" fmla="*/ 0 h 6903719"/>
              <a:gd name="connsiteX1" fmla="*/ 12192000 w 12192000"/>
              <a:gd name="connsiteY1" fmla="*/ 45719 h 6903719"/>
              <a:gd name="connsiteX2" fmla="*/ 12192000 w 12192000"/>
              <a:gd name="connsiteY2" fmla="*/ 6903719 h 6903719"/>
              <a:gd name="connsiteX3" fmla="*/ 0 w 12192000"/>
              <a:gd name="connsiteY3" fmla="*/ 6903719 h 6903719"/>
              <a:gd name="connsiteX4" fmla="*/ 8360229 w 12192000"/>
              <a:gd name="connsiteY4" fmla="*/ 0 h 6903719"/>
              <a:gd name="connsiteX0" fmla="*/ 8322129 w 12192000"/>
              <a:gd name="connsiteY0" fmla="*/ 7621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8322129 w 12192000"/>
              <a:gd name="connsiteY4" fmla="*/ 7621 h 6858000"/>
              <a:gd name="connsiteX0" fmla="*/ 3416300 w 7286171"/>
              <a:gd name="connsiteY0" fmla="*/ 7621 h 6858000"/>
              <a:gd name="connsiteX1" fmla="*/ 7286171 w 7286171"/>
              <a:gd name="connsiteY1" fmla="*/ 0 h 6858000"/>
              <a:gd name="connsiteX2" fmla="*/ 7286171 w 7286171"/>
              <a:gd name="connsiteY2" fmla="*/ 6858000 h 6858000"/>
              <a:gd name="connsiteX3" fmla="*/ 0 w 7286171"/>
              <a:gd name="connsiteY3" fmla="*/ 5508172 h 6858000"/>
              <a:gd name="connsiteX4" fmla="*/ 3416300 w 7286171"/>
              <a:gd name="connsiteY4" fmla="*/ 7621 h 6858000"/>
              <a:gd name="connsiteX0" fmla="*/ 3416300 w 7286171"/>
              <a:gd name="connsiteY0" fmla="*/ 7621 h 6969874"/>
              <a:gd name="connsiteX1" fmla="*/ 7286171 w 7286171"/>
              <a:gd name="connsiteY1" fmla="*/ 0 h 6969874"/>
              <a:gd name="connsiteX2" fmla="*/ 7286171 w 7286171"/>
              <a:gd name="connsiteY2" fmla="*/ 6858000 h 6969874"/>
              <a:gd name="connsiteX3" fmla="*/ 957942 w 7286171"/>
              <a:gd name="connsiteY3" fmla="*/ 6865257 h 6969874"/>
              <a:gd name="connsiteX4" fmla="*/ 0 w 7286171"/>
              <a:gd name="connsiteY4" fmla="*/ 5508172 h 6969874"/>
              <a:gd name="connsiteX5" fmla="*/ 3416300 w 7286171"/>
              <a:gd name="connsiteY5" fmla="*/ 7621 h 6969874"/>
              <a:gd name="connsiteX0" fmla="*/ 3416300 w 7286171"/>
              <a:gd name="connsiteY0" fmla="*/ 7621 h 6865257"/>
              <a:gd name="connsiteX1" fmla="*/ 7286171 w 7286171"/>
              <a:gd name="connsiteY1" fmla="*/ 0 h 6865257"/>
              <a:gd name="connsiteX2" fmla="*/ 7286171 w 7286171"/>
              <a:gd name="connsiteY2" fmla="*/ 6858000 h 6865257"/>
              <a:gd name="connsiteX3" fmla="*/ 957942 w 7286171"/>
              <a:gd name="connsiteY3" fmla="*/ 6865257 h 6865257"/>
              <a:gd name="connsiteX4" fmla="*/ 0 w 7286171"/>
              <a:gd name="connsiteY4" fmla="*/ 5508172 h 6865257"/>
              <a:gd name="connsiteX5" fmla="*/ 3416300 w 7286171"/>
              <a:gd name="connsiteY5" fmla="*/ 7621 h 6865257"/>
              <a:gd name="connsiteX0" fmla="*/ 3416300 w 7286171"/>
              <a:gd name="connsiteY0" fmla="*/ 7621 h 6865257"/>
              <a:gd name="connsiteX1" fmla="*/ 7286171 w 7286171"/>
              <a:gd name="connsiteY1" fmla="*/ 0 h 6865257"/>
              <a:gd name="connsiteX2" fmla="*/ 7286171 w 7286171"/>
              <a:gd name="connsiteY2" fmla="*/ 6858000 h 6865257"/>
              <a:gd name="connsiteX3" fmla="*/ 957942 w 7286171"/>
              <a:gd name="connsiteY3" fmla="*/ 6865257 h 6865257"/>
              <a:gd name="connsiteX4" fmla="*/ 0 w 7286171"/>
              <a:gd name="connsiteY4" fmla="*/ 5508172 h 6865257"/>
              <a:gd name="connsiteX5" fmla="*/ 3416300 w 7286171"/>
              <a:gd name="connsiteY5" fmla="*/ 7621 h 6865257"/>
              <a:gd name="connsiteX0" fmla="*/ 3416300 w 7286171"/>
              <a:gd name="connsiteY0" fmla="*/ 7621 h 6865257"/>
              <a:gd name="connsiteX1" fmla="*/ 7286171 w 7286171"/>
              <a:gd name="connsiteY1" fmla="*/ 0 h 6865257"/>
              <a:gd name="connsiteX2" fmla="*/ 7286171 w 7286171"/>
              <a:gd name="connsiteY2" fmla="*/ 6858000 h 6865257"/>
              <a:gd name="connsiteX3" fmla="*/ 957942 w 7286171"/>
              <a:gd name="connsiteY3" fmla="*/ 6865257 h 6865257"/>
              <a:gd name="connsiteX4" fmla="*/ 0 w 7286171"/>
              <a:gd name="connsiteY4" fmla="*/ 5508172 h 6865257"/>
              <a:gd name="connsiteX5" fmla="*/ 3416300 w 7286171"/>
              <a:gd name="connsiteY5" fmla="*/ 7621 h 6865257"/>
              <a:gd name="connsiteX0" fmla="*/ 3416300 w 7286171"/>
              <a:gd name="connsiteY0" fmla="*/ 7621 h 6865257"/>
              <a:gd name="connsiteX1" fmla="*/ 7286171 w 7286171"/>
              <a:gd name="connsiteY1" fmla="*/ 0 h 6865257"/>
              <a:gd name="connsiteX2" fmla="*/ 7286171 w 7286171"/>
              <a:gd name="connsiteY2" fmla="*/ 6858000 h 6865257"/>
              <a:gd name="connsiteX3" fmla="*/ 957942 w 7286171"/>
              <a:gd name="connsiteY3" fmla="*/ 6865257 h 6865257"/>
              <a:gd name="connsiteX4" fmla="*/ 0 w 7286171"/>
              <a:gd name="connsiteY4" fmla="*/ 5508172 h 6865257"/>
              <a:gd name="connsiteX5" fmla="*/ 3416300 w 7286171"/>
              <a:gd name="connsiteY5" fmla="*/ 7621 h 6865257"/>
              <a:gd name="connsiteX0" fmla="*/ 3967843 w 7837714"/>
              <a:gd name="connsiteY0" fmla="*/ 7621 h 6865257"/>
              <a:gd name="connsiteX1" fmla="*/ 7837714 w 7837714"/>
              <a:gd name="connsiteY1" fmla="*/ 0 h 6865257"/>
              <a:gd name="connsiteX2" fmla="*/ 7837714 w 7837714"/>
              <a:gd name="connsiteY2" fmla="*/ 6858000 h 6865257"/>
              <a:gd name="connsiteX3" fmla="*/ 1509485 w 7837714"/>
              <a:gd name="connsiteY3" fmla="*/ 6865257 h 6865257"/>
              <a:gd name="connsiteX4" fmla="*/ 0 w 7837714"/>
              <a:gd name="connsiteY4" fmla="*/ 5638800 h 6865257"/>
              <a:gd name="connsiteX5" fmla="*/ 3967843 w 7837714"/>
              <a:gd name="connsiteY5" fmla="*/ 7621 h 6865257"/>
              <a:gd name="connsiteX0" fmla="*/ 5070929 w 7837714"/>
              <a:gd name="connsiteY0" fmla="*/ 7621 h 6865257"/>
              <a:gd name="connsiteX1" fmla="*/ 7837714 w 7837714"/>
              <a:gd name="connsiteY1" fmla="*/ 0 h 6865257"/>
              <a:gd name="connsiteX2" fmla="*/ 7837714 w 7837714"/>
              <a:gd name="connsiteY2" fmla="*/ 6858000 h 6865257"/>
              <a:gd name="connsiteX3" fmla="*/ 1509485 w 7837714"/>
              <a:gd name="connsiteY3" fmla="*/ 6865257 h 6865257"/>
              <a:gd name="connsiteX4" fmla="*/ 0 w 7837714"/>
              <a:gd name="connsiteY4" fmla="*/ 5638800 h 6865257"/>
              <a:gd name="connsiteX5" fmla="*/ 5070929 w 7837714"/>
              <a:gd name="connsiteY5" fmla="*/ 7621 h 6865257"/>
              <a:gd name="connsiteX0" fmla="*/ 5909129 w 8675914"/>
              <a:gd name="connsiteY0" fmla="*/ 7621 h 6865257"/>
              <a:gd name="connsiteX1" fmla="*/ 8675914 w 8675914"/>
              <a:gd name="connsiteY1" fmla="*/ 0 h 6865257"/>
              <a:gd name="connsiteX2" fmla="*/ 8675914 w 8675914"/>
              <a:gd name="connsiteY2" fmla="*/ 6858000 h 6865257"/>
              <a:gd name="connsiteX3" fmla="*/ 2347685 w 8675914"/>
              <a:gd name="connsiteY3" fmla="*/ 6865257 h 6865257"/>
              <a:gd name="connsiteX4" fmla="*/ 0 w 8675914"/>
              <a:gd name="connsiteY4" fmla="*/ 5600700 h 6865257"/>
              <a:gd name="connsiteX5" fmla="*/ 5909129 w 8675914"/>
              <a:gd name="connsiteY5" fmla="*/ 7621 h 6865257"/>
              <a:gd name="connsiteX0" fmla="*/ 5909129 w 8675914"/>
              <a:gd name="connsiteY0" fmla="*/ 7621 h 6865257"/>
              <a:gd name="connsiteX1" fmla="*/ 8675914 w 8675914"/>
              <a:gd name="connsiteY1" fmla="*/ 0 h 6865257"/>
              <a:gd name="connsiteX2" fmla="*/ 8675914 w 8675914"/>
              <a:gd name="connsiteY2" fmla="*/ 6858000 h 6865257"/>
              <a:gd name="connsiteX3" fmla="*/ 1509485 w 8675914"/>
              <a:gd name="connsiteY3" fmla="*/ 6865257 h 6865257"/>
              <a:gd name="connsiteX4" fmla="*/ 0 w 8675914"/>
              <a:gd name="connsiteY4" fmla="*/ 5600700 h 6865257"/>
              <a:gd name="connsiteX5" fmla="*/ 5909129 w 8675914"/>
              <a:gd name="connsiteY5" fmla="*/ 7621 h 6865257"/>
              <a:gd name="connsiteX0" fmla="*/ 5909129 w 8675914"/>
              <a:gd name="connsiteY0" fmla="*/ 7621 h 6865257"/>
              <a:gd name="connsiteX1" fmla="*/ 8675914 w 8675914"/>
              <a:gd name="connsiteY1" fmla="*/ 0 h 6865257"/>
              <a:gd name="connsiteX2" fmla="*/ 8675914 w 8675914"/>
              <a:gd name="connsiteY2" fmla="*/ 6858000 h 6865257"/>
              <a:gd name="connsiteX3" fmla="*/ 1456145 w 8675914"/>
              <a:gd name="connsiteY3" fmla="*/ 6865257 h 6865257"/>
              <a:gd name="connsiteX4" fmla="*/ 0 w 8675914"/>
              <a:gd name="connsiteY4" fmla="*/ 5600700 h 6865257"/>
              <a:gd name="connsiteX5" fmla="*/ 5909129 w 8675914"/>
              <a:gd name="connsiteY5" fmla="*/ 7621 h 6865257"/>
              <a:gd name="connsiteX0" fmla="*/ 5909129 w 8675914"/>
              <a:gd name="connsiteY0" fmla="*/ 7621 h 6865257"/>
              <a:gd name="connsiteX1" fmla="*/ 8675914 w 8675914"/>
              <a:gd name="connsiteY1" fmla="*/ 0 h 6865257"/>
              <a:gd name="connsiteX2" fmla="*/ 8675914 w 8675914"/>
              <a:gd name="connsiteY2" fmla="*/ 6858000 h 6865257"/>
              <a:gd name="connsiteX3" fmla="*/ 1463765 w 8675914"/>
              <a:gd name="connsiteY3" fmla="*/ 6865257 h 6865257"/>
              <a:gd name="connsiteX4" fmla="*/ 0 w 8675914"/>
              <a:gd name="connsiteY4" fmla="*/ 5600700 h 6865257"/>
              <a:gd name="connsiteX5" fmla="*/ 5909129 w 8675914"/>
              <a:gd name="connsiteY5" fmla="*/ 7621 h 686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75914" h="6865257">
                <a:moveTo>
                  <a:pt x="5909129" y="7621"/>
                </a:moveTo>
                <a:lnTo>
                  <a:pt x="8675914" y="0"/>
                </a:lnTo>
                <a:lnTo>
                  <a:pt x="8675914" y="6858000"/>
                </a:lnTo>
                <a:lnTo>
                  <a:pt x="1463765" y="6865257"/>
                </a:lnTo>
                <a:lnTo>
                  <a:pt x="0" y="5600700"/>
                </a:lnTo>
                <a:lnTo>
                  <a:pt x="5909129" y="7621"/>
                </a:lnTo>
                <a:close/>
              </a:path>
            </a:pathLst>
          </a:cu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6" name="TextBox 9"/>
          <p:cNvSpPr txBox="1"/>
          <p:nvPr userDrawn="1"/>
        </p:nvSpPr>
        <p:spPr>
          <a:xfrm>
            <a:off x="7374" y="2183769"/>
            <a:ext cx="4967756" cy="892552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pPr algn="ctr"/>
            <a:r>
              <a:rPr lang="en-US" sz="5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 Arial"/>
              </a:rPr>
              <a:t>COLOMBIANA</a:t>
            </a:r>
            <a:endParaRPr lang="id-ID" sz="5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 Arial"/>
            </a:endParaRPr>
          </a:p>
        </p:txBody>
      </p:sp>
      <p:sp>
        <p:nvSpPr>
          <p:cNvPr id="7" name="Isosceles Triangle 3"/>
          <p:cNvSpPr/>
          <p:nvPr userDrawn="1"/>
        </p:nvSpPr>
        <p:spPr>
          <a:xfrm>
            <a:off x="0" y="4380906"/>
            <a:ext cx="4975130" cy="2505757"/>
          </a:xfrm>
          <a:custGeom>
            <a:avLst/>
            <a:gdLst>
              <a:gd name="connsiteX0" fmla="*/ 0 w 5863771"/>
              <a:gd name="connsiteY0" fmla="*/ 2686061 h 2686061"/>
              <a:gd name="connsiteX1" fmla="*/ 2931886 w 5863771"/>
              <a:gd name="connsiteY1" fmla="*/ 0 h 2686061"/>
              <a:gd name="connsiteX2" fmla="*/ 5863771 w 5863771"/>
              <a:gd name="connsiteY2" fmla="*/ 2686061 h 2686061"/>
              <a:gd name="connsiteX3" fmla="*/ 0 w 5863771"/>
              <a:gd name="connsiteY3" fmla="*/ 2686061 h 2686061"/>
              <a:gd name="connsiteX0" fmla="*/ 0 w 5863771"/>
              <a:gd name="connsiteY0" fmla="*/ 2583030 h 2583030"/>
              <a:gd name="connsiteX1" fmla="*/ 2751582 w 5863771"/>
              <a:gd name="connsiteY1" fmla="*/ 0 h 2583030"/>
              <a:gd name="connsiteX2" fmla="*/ 5863771 w 5863771"/>
              <a:gd name="connsiteY2" fmla="*/ 2583030 h 2583030"/>
              <a:gd name="connsiteX3" fmla="*/ 0 w 5863771"/>
              <a:gd name="connsiteY3" fmla="*/ 2583030 h 2583030"/>
              <a:gd name="connsiteX0" fmla="*/ 0 w 5863771"/>
              <a:gd name="connsiteY0" fmla="*/ 2583030 h 2583030"/>
              <a:gd name="connsiteX1" fmla="*/ 2481126 w 5863771"/>
              <a:gd name="connsiteY1" fmla="*/ 0 h 2583030"/>
              <a:gd name="connsiteX2" fmla="*/ 5863771 w 5863771"/>
              <a:gd name="connsiteY2" fmla="*/ 2583030 h 2583030"/>
              <a:gd name="connsiteX3" fmla="*/ 0 w 5863771"/>
              <a:gd name="connsiteY3" fmla="*/ 2583030 h 2583030"/>
              <a:gd name="connsiteX0" fmla="*/ 0 w 5863771"/>
              <a:gd name="connsiteY0" fmla="*/ 2621667 h 2621667"/>
              <a:gd name="connsiteX1" fmla="*/ 2648551 w 5863771"/>
              <a:gd name="connsiteY1" fmla="*/ 0 h 2621667"/>
              <a:gd name="connsiteX2" fmla="*/ 5863771 w 5863771"/>
              <a:gd name="connsiteY2" fmla="*/ 2621667 h 2621667"/>
              <a:gd name="connsiteX3" fmla="*/ 0 w 5863771"/>
              <a:gd name="connsiteY3" fmla="*/ 2621667 h 2621667"/>
              <a:gd name="connsiteX0" fmla="*/ 0 w 5863771"/>
              <a:gd name="connsiteY0" fmla="*/ 2505757 h 2505757"/>
              <a:gd name="connsiteX1" fmla="*/ 2081880 w 5863771"/>
              <a:gd name="connsiteY1" fmla="*/ 0 h 2505757"/>
              <a:gd name="connsiteX2" fmla="*/ 5863771 w 5863771"/>
              <a:gd name="connsiteY2" fmla="*/ 2505757 h 2505757"/>
              <a:gd name="connsiteX3" fmla="*/ 0 w 5863771"/>
              <a:gd name="connsiteY3" fmla="*/ 2505757 h 2505757"/>
              <a:gd name="connsiteX0" fmla="*/ 0 w 5000887"/>
              <a:gd name="connsiteY0" fmla="*/ 2505757 h 2505757"/>
              <a:gd name="connsiteX1" fmla="*/ 2081880 w 5000887"/>
              <a:gd name="connsiteY1" fmla="*/ 0 h 2505757"/>
              <a:gd name="connsiteX2" fmla="*/ 5000887 w 5000887"/>
              <a:gd name="connsiteY2" fmla="*/ 2492878 h 2505757"/>
              <a:gd name="connsiteX3" fmla="*/ 0 w 5000887"/>
              <a:gd name="connsiteY3" fmla="*/ 2505757 h 2505757"/>
              <a:gd name="connsiteX0" fmla="*/ 0 w 4975130"/>
              <a:gd name="connsiteY0" fmla="*/ 2505757 h 2505757"/>
              <a:gd name="connsiteX1" fmla="*/ 2081880 w 4975130"/>
              <a:gd name="connsiteY1" fmla="*/ 0 h 2505757"/>
              <a:gd name="connsiteX2" fmla="*/ 4975130 w 4975130"/>
              <a:gd name="connsiteY2" fmla="*/ 2505757 h 2505757"/>
              <a:gd name="connsiteX3" fmla="*/ 0 w 4975130"/>
              <a:gd name="connsiteY3" fmla="*/ 2505757 h 2505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75130" h="2505757">
                <a:moveTo>
                  <a:pt x="0" y="2505757"/>
                </a:moveTo>
                <a:lnTo>
                  <a:pt x="2081880" y="0"/>
                </a:lnTo>
                <a:lnTo>
                  <a:pt x="4975130" y="2505757"/>
                </a:lnTo>
                <a:lnTo>
                  <a:pt x="0" y="2505757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7">
            <a:extLst>
              <a:ext uri="{FF2B5EF4-FFF2-40B4-BE49-F238E27FC236}">
                <a16:creationId xmlns:a16="http://schemas.microsoft.com/office/drawing/2014/main" xmlns="" id="{3551C206-2225-4A40-85AF-81F41EF3EC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83" y="4574194"/>
            <a:ext cx="2771203" cy="2771203"/>
          </a:xfrm>
          <a:prstGeom prst="rect">
            <a:avLst/>
          </a:prstGeom>
        </p:spPr>
      </p:pic>
      <p:sp>
        <p:nvSpPr>
          <p:cNvPr id="9" name="TextBox 28">
            <a:extLst>
              <a:ext uri="{FF2B5EF4-FFF2-40B4-BE49-F238E27FC236}">
                <a16:creationId xmlns:a16="http://schemas.microsoft.com/office/drawing/2014/main" xmlns="" id="{7A945FB2-2BC6-49B1-9916-6546F1AD1B23}"/>
              </a:ext>
            </a:extLst>
          </p:cNvPr>
          <p:cNvSpPr txBox="1"/>
          <p:nvPr userDrawn="1"/>
        </p:nvSpPr>
        <p:spPr>
          <a:xfrm>
            <a:off x="-3" y="6312546"/>
            <a:ext cx="1219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1600" b="1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INTEGRIDAD - SEGURIDAD - HONOR - VALOR - COMPROMISO</a:t>
            </a:r>
            <a:endParaRPr lang="id-ID" sz="1600" b="1">
              <a:solidFill>
                <a:schemeClr val="accent4">
                  <a:lumMod val="60000"/>
                  <a:lumOff val="4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178354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4">
            <a:extLst>
              <a:ext uri="{FF2B5EF4-FFF2-40B4-BE49-F238E27FC236}">
                <a16:creationId xmlns:a16="http://schemas.microsoft.com/office/drawing/2014/main" xmlns="" id="{851DA7AB-2709-4B49-9167-4D002C9F894E}"/>
              </a:ext>
            </a:extLst>
          </p:cNvPr>
          <p:cNvSpPr/>
          <p:nvPr userDrawn="1"/>
        </p:nvSpPr>
        <p:spPr>
          <a:xfrm rot="5400000">
            <a:off x="11218868" y="46038"/>
            <a:ext cx="549275" cy="4572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66">
              <a:defRPr/>
            </a:pPr>
            <a:endParaRPr lang="id-ID" sz="1350">
              <a:solidFill>
                <a:prstClr val="white"/>
              </a:solidFill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xmlns="" id="{80C488AD-80E7-4BBE-A547-A1DF75B04F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212513" y="57157"/>
            <a:ext cx="560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85766" fontAlgn="base">
              <a:spcBef>
                <a:spcPct val="0"/>
              </a:spcBef>
              <a:spcAft>
                <a:spcPct val="0"/>
              </a:spcAft>
              <a:defRPr/>
            </a:pPr>
            <a:fld id="{8A824CDB-FA85-4D19-B83F-D6525D70820E}" type="slidenum">
              <a:rPr lang="id-ID" altLang="es-CO" sz="1200" b="1">
                <a:solidFill>
                  <a:prstClr val="white"/>
                </a:solidFill>
              </a:rPr>
              <a:pPr algn="ctr" defTabSz="685766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id-ID" altLang="es-CO" sz="1500">
              <a:solidFill>
                <a:prstClr val="white"/>
              </a:solidFill>
            </a:endParaRP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547429" cy="6858000"/>
          </a:xfrm>
          <a:prstGeom prst="rect">
            <a:avLst/>
          </a:prstGeom>
        </p:spPr>
        <p:txBody>
          <a:bodyPr/>
          <a:lstStyle>
            <a:lvl1pPr>
              <a:defRPr sz="1350"/>
            </a:lvl1pPr>
          </a:lstStyle>
          <a:p>
            <a:pPr lvl="0"/>
            <a:endParaRPr lang="id-ID" noProof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C78DAE63-EDCE-6C45-90FD-130F9E1BEDC2}"/>
              </a:ext>
            </a:extLst>
          </p:cNvPr>
          <p:cNvSpPr/>
          <p:nvPr userDrawn="1"/>
        </p:nvSpPr>
        <p:spPr>
          <a:xfrm>
            <a:off x="3468242" y="6374978"/>
            <a:ext cx="5634857" cy="343322"/>
          </a:xfrm>
          <a:prstGeom prst="rect">
            <a:avLst/>
          </a:prstGeom>
          <a:solidFill>
            <a:schemeClr val="accent1">
              <a:lumMod val="7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7" name="TextBox 28">
            <a:extLst>
              <a:ext uri="{FF2B5EF4-FFF2-40B4-BE49-F238E27FC236}">
                <a16:creationId xmlns:a16="http://schemas.microsoft.com/office/drawing/2014/main" xmlns="" id="{25286204-541A-A848-A726-CECA87C698F0}"/>
              </a:ext>
            </a:extLst>
          </p:cNvPr>
          <p:cNvSpPr txBox="1"/>
          <p:nvPr userDrawn="1"/>
        </p:nvSpPr>
        <p:spPr>
          <a:xfrm>
            <a:off x="3542221" y="6379753"/>
            <a:ext cx="54868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766">
              <a:defRPr/>
            </a:pPr>
            <a:r>
              <a:rPr lang="es-CO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 - SEGURIDAD - HONOR - VALOR - COMPROMISO</a:t>
            </a:r>
            <a:endParaRPr lang="id-ID" sz="1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467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22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  <p:sldLayoutId id="2147483972" r:id="rId12"/>
    <p:sldLayoutId id="2147483973" r:id="rId13"/>
    <p:sldLayoutId id="2147483958" r:id="rId14"/>
    <p:sldLayoutId id="2147483914" r:id="rId15"/>
    <p:sldLayoutId id="2147483941" r:id="rId16"/>
    <p:sldLayoutId id="2147483996" r:id="rId17"/>
    <p:sldLayoutId id="2147484009" r:id="rId18"/>
    <p:sldLayoutId id="2147484010" r:id="rId19"/>
    <p:sldLayoutId id="2147484011" r:id="rId20"/>
    <p:sldLayoutId id="2147484012" r:id="rId21"/>
    <p:sldLayoutId id="2147484013" r:id="rId22"/>
    <p:sldLayoutId id="2147484014" r:id="rId23"/>
    <p:sldLayoutId id="2147484015" r:id="rId24"/>
    <p:sldLayoutId id="2147484017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5/16/2023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472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20" r:id="rId2"/>
    <p:sldLayoutId id="2147484021" r:id="rId3"/>
    <p:sldLayoutId id="2147484022" r:id="rId4"/>
    <p:sldLayoutId id="2147484023" r:id="rId5"/>
    <p:sldLayoutId id="2147484024" r:id="rId6"/>
    <p:sldLayoutId id="2147484025" r:id="rId7"/>
    <p:sldLayoutId id="2147484026" r:id="rId8"/>
    <p:sldLayoutId id="2147484027" r:id="rId9"/>
    <p:sldLayoutId id="2147484028" r:id="rId10"/>
    <p:sldLayoutId id="2147484029" r:id="rId11"/>
    <p:sldLayoutId id="2147484030" r:id="rId12"/>
    <p:sldLayoutId id="2147484031" r:id="rId13"/>
    <p:sldLayoutId id="2147484032" r:id="rId14"/>
    <p:sldLayoutId id="2147484033" r:id="rId15"/>
    <p:sldLayoutId id="2147484034" r:id="rId16"/>
    <p:sldLayoutId id="2147484035" r:id="rId17"/>
    <p:sldLayoutId id="2147484036" r:id="rId18"/>
    <p:sldLayoutId id="2147484037" r:id="rId19"/>
    <p:sldLayoutId id="2147484038" r:id="rId20"/>
    <p:sldLayoutId id="2147484039" r:id="rId21"/>
    <p:sldLayoutId id="2147484040" r:id="rId22"/>
    <p:sldLayoutId id="2147484041" r:id="rId23"/>
    <p:sldLayoutId id="2147484042" r:id="rId24"/>
    <p:sldLayoutId id="214748404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BA7D1DA8-7D82-0C25-B1B4-18C27E3BC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6145" y="355620"/>
            <a:ext cx="6560378" cy="5604175"/>
          </a:xfrm>
          <a:prstGeom prst="ellipse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5A20533E-DDB2-4C23-AB9D-C6E54A11C77E}"/>
              </a:ext>
            </a:extLst>
          </p:cNvPr>
          <p:cNvSpPr txBox="1"/>
          <p:nvPr/>
        </p:nvSpPr>
        <p:spPr>
          <a:xfrm>
            <a:off x="92364" y="1523072"/>
            <a:ext cx="70658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800" b="1" dirty="0">
                <a:solidFill>
                  <a:schemeClr val="bg1"/>
                </a:solidFill>
                <a:latin typeface=" Arial"/>
              </a:rPr>
              <a:t>FUERZA AÉREA </a:t>
            </a:r>
          </a:p>
        </p:txBody>
      </p:sp>
    </p:spTree>
    <p:extLst>
      <p:ext uri="{BB962C8B-B14F-4D97-AF65-F5344CB8AC3E}">
        <p14:creationId xmlns:p14="http://schemas.microsoft.com/office/powerpoint/2010/main" val="26677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3">
            <a:extLst>
              <a:ext uri="{FF2B5EF4-FFF2-40B4-BE49-F238E27FC236}">
                <a16:creationId xmlns:a16="http://schemas.microsoft.com/office/drawing/2014/main" xmlns="" id="{ACB2206C-9502-4050-8C76-F6C311935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6790" y="1358421"/>
            <a:ext cx="433971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CO" altLang="es-CO" sz="3000" b="1">
                <a:solidFill>
                  <a:srgbClr val="FF0000"/>
                </a:solidFill>
                <a:latin typeface=" Arial"/>
                <a:cs typeface="Times New Roman" panose="02020603050405020304" pitchFamily="18" charset="0"/>
              </a:rPr>
              <a:t>Políticas de Privacidad</a:t>
            </a:r>
            <a:endParaRPr lang="id-ID" altLang="es-CO" sz="3000" b="1">
              <a:solidFill>
                <a:srgbClr val="FF0000"/>
              </a:solidFill>
              <a:latin typeface=" Arial"/>
              <a:cs typeface="Times New Roman" panose="02020603050405020304" pitchFamily="18" charset="0"/>
            </a:endParaRPr>
          </a:p>
        </p:txBody>
      </p:sp>
      <p:sp>
        <p:nvSpPr>
          <p:cNvPr id="14" name="TextBox 3">
            <a:extLst>
              <a:ext uri="{FF2B5EF4-FFF2-40B4-BE49-F238E27FC236}">
                <a16:creationId xmlns:a16="http://schemas.microsoft.com/office/drawing/2014/main" xmlns="" id="{ACB2206C-9502-4050-8C76-F6C311935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94" y="2113779"/>
            <a:ext cx="9476509" cy="219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/>
            <a:r>
              <a:rPr lang="es-ES" altLang="es-CO" sz="1950">
                <a:solidFill>
                  <a:schemeClr val="bg1"/>
                </a:solidFill>
                <a:cs typeface="Calibri" panose="020F0502020204030204" pitchFamily="34" charset="0"/>
              </a:rPr>
              <a:t>El contenido de ésta presentación y sus anexos son propiedad de la Fuerza Aérea Colombiana. Son para uso exclusivo del destinatario y pueden contener información de uso privilegiado o confidencial que no es de carácter público. Se  le informa que cualquier uso, difusión, distribución o copiado de esta comunicación está terminantemente prohibido. Cualquier revisión, retransmisión, diseminación o uso del mismo, así como cualquier acción que se tome respecto a la información contenida, por personas o entidades diferentes al propósito original de la misma, es ilegal.</a:t>
            </a:r>
            <a:endParaRPr lang="id-ID" altLang="es-CO" sz="195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15" name="TextBox 3">
            <a:extLst>
              <a:ext uri="{FF2B5EF4-FFF2-40B4-BE49-F238E27FC236}">
                <a16:creationId xmlns:a16="http://schemas.microsoft.com/office/drawing/2014/main" xmlns="" id="{ACB2206C-9502-4050-8C76-F6C311935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2535" y="5305582"/>
            <a:ext cx="2202428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CO" altLang="es-CO" sz="15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 Arial"/>
                <a:cs typeface="Times New Roman" panose="02020603050405020304" pitchFamily="18" charset="0"/>
              </a:rPr>
              <a:t>Público Reservado</a:t>
            </a:r>
            <a:endParaRPr lang="id-ID" altLang="es-CO" sz="15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 Arial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609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1">
            <a:extLst>
              <a:ext uri="{FF2B5EF4-FFF2-40B4-BE49-F238E27FC236}">
                <a16:creationId xmlns:a16="http://schemas.microsoft.com/office/drawing/2014/main" xmlns="" id="{138257C9-3274-446E-B095-E9804D23BF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5145084"/>
            <a:ext cx="9144000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CO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Gerente de Proyecto</a:t>
            </a:r>
            <a:endParaRPr kumimoji="0" lang="id-ID" altLang="es-CO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xmlns="" id="{8BBF798A-EA8D-46D3-AA50-97D27350A7DA}"/>
              </a:ext>
            </a:extLst>
          </p:cNvPr>
          <p:cNvSpPr txBox="1"/>
          <p:nvPr/>
        </p:nvSpPr>
        <p:spPr>
          <a:xfrm>
            <a:off x="292510" y="1514365"/>
            <a:ext cx="11606980" cy="32316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REUNIÓN VISITA INSTALACIONES GACAR DEL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rgbClr val="FFC000">
                    <a:lumMod val="60000"/>
                    <a:lumOff val="40000"/>
                  </a:srgbClr>
                </a:solidFill>
                <a:latin typeface="Arial"/>
                <a:cs typeface="Arial"/>
              </a:rPr>
              <a:t>PROCESO 041-00-B-COFAC-BACOF-2023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CUYO OBJETO ES LA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srgbClr val="FFC000">
                  <a:lumMod val="60000"/>
                  <a:lumOff val="40000"/>
                </a:srgbClr>
              </a:solidFill>
              <a:latin typeface="Arial"/>
              <a:cs typeface="Arial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“</a:t>
            </a:r>
            <a:r>
              <a:rPr kumimoji="0" lang="es-ES" sz="2800" b="0" i="1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OBRA PÚBLICA PARA LA ADECUACIÓN Y EL MANTENIMIENTO INTERMEDIO PREVENTIVO Y CORRECTIVO NIVEL III DE LAS INSTALACIONES DEL GRUPO AÉREO DEL CARIBE Y DEL RADAR EN SAN ANDRÉS ISLAS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”</a:t>
            </a:r>
            <a:endParaRPr kumimoji="0" lang="id-ID" sz="28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TextBox 21">
            <a:extLst>
              <a:ext uri="{FF2B5EF4-FFF2-40B4-BE49-F238E27FC236}">
                <a16:creationId xmlns:a16="http://schemas.microsoft.com/office/drawing/2014/main" xmlns="" id="{2658B621-6B89-4F70-87B8-1BF35809FF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842204"/>
            <a:ext cx="12192000" cy="461665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CO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Teniente Coronel JUAN CARLOS TURIZO BELTRAN</a:t>
            </a:r>
            <a:endParaRPr kumimoji="0" lang="id-ID" altLang="es-CO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TextBox 28">
            <a:extLst>
              <a:ext uri="{FF2B5EF4-FFF2-40B4-BE49-F238E27FC236}">
                <a16:creationId xmlns:a16="http://schemas.microsoft.com/office/drawing/2014/main" xmlns="" id="{D307D87E-1AE2-4B12-924B-D2B815310B31}"/>
              </a:ext>
            </a:extLst>
          </p:cNvPr>
          <p:cNvSpPr txBox="1"/>
          <p:nvPr/>
        </p:nvSpPr>
        <p:spPr>
          <a:xfrm>
            <a:off x="-3" y="6312546"/>
            <a:ext cx="1219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600" b="1" i="0" u="none" strike="noStrike" kern="0" cap="none" spc="0" normalizeH="0" baseline="0" noProof="0">
                <a:ln>
                  <a:noFill/>
                </a:ln>
                <a:solidFill>
                  <a:srgbClr val="EBB213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INTEGRIDAD - SEGURIDAD - HONOR - VALOR - COMPROMISO</a:t>
            </a:r>
            <a:endParaRPr kumimoji="0" lang="id-ID" sz="1600" b="1" i="0" u="none" strike="noStrike" kern="0" cap="none" spc="0" normalizeH="0" baseline="0" noProof="0">
              <a:ln>
                <a:noFill/>
              </a:ln>
              <a:solidFill>
                <a:srgbClr val="EBB213">
                  <a:lumMod val="60000"/>
                  <a:lumOff val="4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797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7A945FB2-2BC6-49B1-9916-6546F1AD1B23}"/>
              </a:ext>
            </a:extLst>
          </p:cNvPr>
          <p:cNvSpPr txBox="1"/>
          <p:nvPr/>
        </p:nvSpPr>
        <p:spPr>
          <a:xfrm>
            <a:off x="1523998" y="6121745"/>
            <a:ext cx="9144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1200" b="1">
                <a:solidFill>
                  <a:schemeClr val="accent4">
                    <a:lumMod val="60000"/>
                    <a:lumOff val="40000"/>
                  </a:schemeClr>
                </a:solidFill>
              </a:rPr>
              <a:t>INTEGRIDAD - SEGURIDAD - HONOR - VALOR - COMPROMISO</a:t>
            </a:r>
            <a:endParaRPr lang="id-ID" sz="1200" b="1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xmlns="" id="{86752CFD-B412-4284-ACBE-CFE94CCD45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4402" y="532255"/>
            <a:ext cx="650319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CO" altLang="es-CO" sz="3300">
                <a:solidFill>
                  <a:schemeClr val="accent4">
                    <a:lumMod val="60000"/>
                    <a:lumOff val="40000"/>
                  </a:schemeClr>
                </a:solidFill>
                <a:latin typeface=" Arial"/>
              </a:rPr>
              <a:t>A</a:t>
            </a:r>
            <a:r>
              <a:rPr lang="es-CO" altLang="es-CO" sz="3000">
                <a:solidFill>
                  <a:schemeClr val="accent4">
                    <a:lumMod val="60000"/>
                    <a:lumOff val="40000"/>
                  </a:schemeClr>
                </a:solidFill>
                <a:latin typeface=" Arial"/>
              </a:rPr>
              <a:t>GENDA</a:t>
            </a:r>
            <a:endParaRPr lang="id-ID" altLang="es-CO" sz="3000">
              <a:solidFill>
                <a:schemeClr val="accent4">
                  <a:lumMod val="60000"/>
                  <a:lumOff val="40000"/>
                </a:schemeClr>
              </a:solidFill>
              <a:latin typeface=" Arial"/>
            </a:endParaRPr>
          </a:p>
        </p:txBody>
      </p:sp>
      <p:sp>
        <p:nvSpPr>
          <p:cNvPr id="5" name="TextBox 10">
            <a:extLst>
              <a:ext uri="{FF2B5EF4-FFF2-40B4-BE49-F238E27FC236}">
                <a16:creationId xmlns:a16="http://schemas.microsoft.com/office/drawing/2014/main" xmlns="" id="{94369710-2006-4458-BE7C-FED6CDD809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5203" y="2006699"/>
            <a:ext cx="702849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>
              <a:buAutoNum type="arabicPeriod"/>
              <a:defRPr/>
            </a:pPr>
            <a:r>
              <a:rPr lang="es-CO" altLang="es-CO" sz="2400" dirty="0">
                <a:solidFill>
                  <a:schemeClr val="bg1"/>
                </a:solidFill>
                <a:latin typeface="Arial"/>
                <a:cs typeface="Arial"/>
              </a:rPr>
              <a:t>Localización de la Unidad.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es-CO" altLang="es-CO" sz="2400" dirty="0">
                <a:solidFill>
                  <a:schemeClr val="bg1"/>
                </a:solidFill>
                <a:latin typeface="Arial"/>
                <a:cs typeface="Arial"/>
              </a:rPr>
              <a:t>Características Generales del Proyecto.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es-CO" altLang="es-CO" sz="2400" dirty="0">
                <a:solidFill>
                  <a:schemeClr val="bg1"/>
                </a:solidFill>
                <a:latin typeface="Arial"/>
                <a:cs typeface="Arial"/>
              </a:rPr>
              <a:t>Profesionales Mínimos Exigidos.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es-CO" altLang="es-CO" sz="2400" dirty="0">
                <a:solidFill>
                  <a:schemeClr val="bg1"/>
                </a:solidFill>
                <a:latin typeface="Arial"/>
                <a:cs typeface="Arial"/>
              </a:rPr>
              <a:t>Actividades a Ejecutar.</a:t>
            </a:r>
          </a:p>
          <a:p>
            <a:pPr marL="457200" indent="-457200">
              <a:buAutoNum type="arabicPeriod"/>
              <a:defRPr/>
            </a:pPr>
            <a:r>
              <a:rPr lang="es-CO" altLang="es-CO" sz="2400" dirty="0">
                <a:solidFill>
                  <a:schemeClr val="bg1"/>
                </a:solidFill>
                <a:latin typeface="Arial"/>
                <a:cs typeface="Arial"/>
              </a:rPr>
              <a:t>Forma de Pago del Proyecto.</a:t>
            </a:r>
          </a:p>
        </p:txBody>
      </p:sp>
    </p:spTree>
    <p:extLst>
      <p:ext uri="{BB962C8B-B14F-4D97-AF65-F5344CB8AC3E}">
        <p14:creationId xmlns:p14="http://schemas.microsoft.com/office/powerpoint/2010/main" val="2809955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xmlns="" id="{ACB2206C-9502-4050-8C76-F6C311935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8750" y="2851689"/>
            <a:ext cx="62209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altLang="es-CO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Localización de la Unidad</a:t>
            </a:r>
            <a:endParaRPr kumimoji="0" lang="id-ID" altLang="es-CO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Conector recto 2"/>
          <p:cNvCxnSpPr/>
          <p:nvPr/>
        </p:nvCxnSpPr>
        <p:spPr>
          <a:xfrm>
            <a:off x="3400598" y="3451373"/>
            <a:ext cx="4389120" cy="0"/>
          </a:xfrm>
          <a:prstGeom prst="line">
            <a:avLst/>
          </a:prstGeom>
          <a:ln w="127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cto 3"/>
          <p:cNvCxnSpPr/>
          <p:nvPr/>
        </p:nvCxnSpPr>
        <p:spPr>
          <a:xfrm>
            <a:off x="3521173" y="3509561"/>
            <a:ext cx="4268546" cy="984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9642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90F5AB06-E1DD-E444-8F8F-DF1C7EAA1F61}"/>
              </a:ext>
            </a:extLst>
          </p:cNvPr>
          <p:cNvSpPr/>
          <p:nvPr/>
        </p:nvSpPr>
        <p:spPr>
          <a:xfrm>
            <a:off x="3590483" y="477012"/>
            <a:ext cx="5379202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Localización de la Unidad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8090D759-C261-4BA2-9B43-9436CC634C92}"/>
              </a:ext>
            </a:extLst>
          </p:cNvPr>
          <p:cNvSpPr/>
          <p:nvPr/>
        </p:nvSpPr>
        <p:spPr>
          <a:xfrm>
            <a:off x="347661" y="1332786"/>
            <a:ext cx="11496677" cy="101566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just" fontAlgn="base">
              <a:defRPr/>
            </a:pPr>
            <a:r>
              <a:rPr kumimoji="0" lang="es-CO" altLang="es-E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Localización:</a:t>
            </a:r>
            <a:endParaRPr kumimoji="0" lang="es-ES" altLang="es-E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Grupo Aéreo del Caribe está Ubicado cerca al Aeropuerto Internacional Gustavo Rojas Pinilla en el Archipiélago de San Andrés Islas.</a:t>
            </a:r>
          </a:p>
        </p:txBody>
      </p:sp>
      <p:pic>
        <p:nvPicPr>
          <p:cNvPr id="1026" name="Imagen 1">
            <a:extLst>
              <a:ext uri="{FF2B5EF4-FFF2-40B4-BE49-F238E27FC236}">
                <a16:creationId xmlns:a16="http://schemas.microsoft.com/office/drawing/2014/main" xmlns="" id="{6BA63482-BE60-762B-9A2C-D65A05EA4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1" y="2550161"/>
            <a:ext cx="5646740" cy="3596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Imagen 2">
            <a:extLst>
              <a:ext uri="{FF2B5EF4-FFF2-40B4-BE49-F238E27FC236}">
                <a16:creationId xmlns:a16="http://schemas.microsoft.com/office/drawing/2014/main" xmlns="" id="{464E4996-988F-4BB4-B918-ECCCC20D7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084" y="2549353"/>
            <a:ext cx="5564256" cy="3596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05F638B0-7B42-D4E3-A4A6-1B453C2BC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3360" y="6146800"/>
            <a:ext cx="302768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6438" algn="l"/>
              </a:tabLst>
            </a:pPr>
            <a:r>
              <a:rPr kumimoji="0" lang="es-ES" altLang="es-ES" sz="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Imagen 1</a:t>
            </a:r>
            <a:r>
              <a:rPr kumimoji="0" lang="es-ES" altLang="es-ES" sz="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Localización San </a:t>
            </a:r>
            <a:r>
              <a:rPr kumimoji="0" lang="es-ES" altLang="es-ES" sz="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Archipielago</a:t>
            </a:r>
            <a:r>
              <a:rPr kumimoji="0" lang="es-ES" altLang="es-ES" sz="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San Andrés Isla</a:t>
            </a:r>
            <a:endParaRPr kumimoji="0" lang="es-ES" altLang="es-E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4809B22-04FC-689E-BE84-A1B4245D9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7932" y="6163081"/>
            <a:ext cx="244856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706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6438" algn="l"/>
              </a:tabLst>
            </a:pPr>
            <a:r>
              <a:rPr kumimoji="0" lang="es-ES" altLang="es-ES" sz="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Imagen 2</a:t>
            </a:r>
            <a:r>
              <a:rPr kumimoji="0" lang="es-ES" altLang="es-ES" sz="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Localización de la Unidad (GACAR)</a:t>
            </a:r>
            <a:endParaRPr kumimoji="0" lang="es-ES" altLang="es-E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06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xmlns="" id="{ACB2206C-9502-4050-8C76-F6C311935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120" y="2844225"/>
            <a:ext cx="74795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800" dirty="0">
                <a:solidFill>
                  <a:schemeClr val="bg1"/>
                </a:solidFill>
                <a:latin typeface="Arial"/>
                <a:cs typeface="Arial"/>
              </a:rPr>
              <a:t>Características Generales del Proyecto</a:t>
            </a:r>
            <a:endParaRPr kumimoji="0" lang="id-ID" altLang="es-CO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3" name="Conector recto 2"/>
          <p:cNvCxnSpPr/>
          <p:nvPr/>
        </p:nvCxnSpPr>
        <p:spPr>
          <a:xfrm>
            <a:off x="3400598" y="3451373"/>
            <a:ext cx="4389120" cy="0"/>
          </a:xfrm>
          <a:prstGeom prst="line">
            <a:avLst/>
          </a:prstGeom>
          <a:ln w="127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cto 3"/>
          <p:cNvCxnSpPr/>
          <p:nvPr/>
        </p:nvCxnSpPr>
        <p:spPr>
          <a:xfrm>
            <a:off x="3521173" y="3509561"/>
            <a:ext cx="4268546" cy="984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660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90F5AB06-E1DD-E444-8F8F-DF1C7EAA1F61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400" b="1" dirty="0">
                <a:solidFill>
                  <a:srgbClr val="404040"/>
                </a:solidFill>
                <a:latin typeface="Arial"/>
                <a:cs typeface="Arial"/>
              </a:rPr>
              <a:t>Características Generales del Proyecto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8090D759-C261-4BA2-9B43-9436CC634C92}"/>
              </a:ext>
            </a:extLst>
          </p:cNvPr>
          <p:cNvSpPr/>
          <p:nvPr/>
        </p:nvSpPr>
        <p:spPr>
          <a:xfrm>
            <a:off x="524626" y="1210866"/>
            <a:ext cx="11281294" cy="532453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PLAZO PARA LA EJECUCIÓN DEL CONTRATO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Cinco (5) meses contados a partir de la suscripción del acta de inicio de obra, previo cumplimiento de los requisitos de perfeccionamiento y ejecución. Sin que este plazo sobrepase la fecha 15 Noviembre de 2023.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1600" dirty="0">
              <a:solidFill>
                <a:prstClr val="black"/>
              </a:solidFill>
              <a:latin typeface=" Arial"/>
              <a:ea typeface="Times New Roman" panose="02020603050405020304" pitchFamily="18" charset="0"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Para los trámites administrativos deberán entregarse la siguiente información: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 Arial"/>
              <a:ea typeface="Times New Roman" panose="02020603050405020304" pitchFamily="18" charset="0"/>
              <a:cs typeface="+mn-cs"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• Hojas de vida del personal del contratista de obra.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• Manual de seguridad industrial y salud ocupacional.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• Cronograma de ejecución de obra por cada mes, teniendo en cuenta que es un contrato de precios y cantidades unitarias.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• Organigrama del personal técnico y administrativo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• Entrega de análisis de precios unitarios a de acuerdo con el valor de la oferta presentada por el contratista junto con el desglose del AIU.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• Plan de manejo ambiental.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• Actas de vecindad en la ejecución del proyecto en conjunto con el contratista de obra.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• Estimación del presupuesto preliminar de las actividades planteadas antes de su ejecución.</a:t>
            </a:r>
          </a:p>
        </p:txBody>
      </p:sp>
    </p:spTree>
    <p:extLst>
      <p:ext uri="{BB962C8B-B14F-4D97-AF65-F5344CB8AC3E}">
        <p14:creationId xmlns:p14="http://schemas.microsoft.com/office/powerpoint/2010/main" val="4284995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90F5AB06-E1DD-E444-8F8F-DF1C7EAA1F61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400" b="1" dirty="0">
                <a:solidFill>
                  <a:srgbClr val="404040"/>
                </a:solidFill>
                <a:latin typeface="Arial"/>
                <a:cs typeface="Arial"/>
              </a:rPr>
              <a:t>Características Generales del Proyecto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8090D759-C261-4BA2-9B43-9436CC634C92}"/>
              </a:ext>
            </a:extLst>
          </p:cNvPr>
          <p:cNvSpPr/>
          <p:nvPr/>
        </p:nvSpPr>
        <p:spPr>
          <a:xfrm>
            <a:off x="524626" y="1210866"/>
            <a:ext cx="11281294" cy="501675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marR="0" lvl="0" indent="-4572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MATERIALES </a:t>
            </a:r>
            <a:r>
              <a:rPr lang="es-ES" sz="2000" b="1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E INSUMOS DEL PROYECTO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 Arial"/>
              <a:ea typeface="Times New Roman" panose="02020603050405020304" pitchFamily="18" charset="0"/>
              <a:cs typeface="+mn-cs"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El presupuesto de la Fuerza Aérea, se elaboró con cotizaciones reales de insumos de la isla, donde los mas representativos fueron: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s-ES" sz="2000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Arena  donde el m3 se estima sin descuento a $ 450.000.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Gravilla </a:t>
            </a:r>
            <a:r>
              <a:rPr lang="es-ES" sz="2000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donde el m3 se estima sin descuento a $ 450.000.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Vidrios de ventanas y puertas donde el m2 se estima a $ 950.000.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s-ES" sz="2000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Acabado de piso cocina el m2 se estima a $ 216.000.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 Arial"/>
              <a:ea typeface="Times New Roman" panose="02020603050405020304" pitchFamily="18" charset="0"/>
              <a:cs typeface="+mn-cs"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sz="2000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Así mismo, la mano de obra requiere de un permiso especial que será responsabilidad del contratista. Sin embargo, se consigue trabajadores dentro de San Andrés en los siguientes costos: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s-ES" sz="2000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Ayudante $ 70.000 día.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Maestro $120.000 día. 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000" dirty="0">
              <a:solidFill>
                <a:prstClr val="black"/>
              </a:solidFill>
              <a:latin typeface=" Arial"/>
              <a:ea typeface="Times New Roman" panose="02020603050405020304" pitchFamily="18" charset="0"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Por ultimo, aquellos materiales que no están en el momento disponibles en la Isla, se pueden encargar, pero tendrá un sobrecosto aproximado del 30% por</a:t>
            </a:r>
            <a:r>
              <a:rPr lang="es-ES" sz="2000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 tal motivo, las actividades deben ser programadas por el personal residente del proyecto.</a:t>
            </a:r>
            <a:endParaRPr kumimoji="0" lang="es-E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 Arial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1894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90F5AB06-E1DD-E444-8F8F-DF1C7EAA1F61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400" b="1" dirty="0">
                <a:solidFill>
                  <a:srgbClr val="404040"/>
                </a:solidFill>
                <a:latin typeface="Arial"/>
                <a:cs typeface="Arial"/>
              </a:rPr>
              <a:t>Características Generales del Proyecto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8090D759-C261-4BA2-9B43-9436CC634C92}"/>
              </a:ext>
            </a:extLst>
          </p:cNvPr>
          <p:cNvSpPr/>
          <p:nvPr/>
        </p:nvSpPr>
        <p:spPr>
          <a:xfrm>
            <a:off x="524626" y="1210866"/>
            <a:ext cx="11281294" cy="532453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marR="0" lvl="0" indent="-4572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CARACTERISTICAS DEL PROCESO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 Arial"/>
              <a:ea typeface="Times New Roman" panose="02020603050405020304" pitchFamily="18" charset="0"/>
              <a:cs typeface="+mn-cs"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- Para la ejecución de los trabajos el contratista se ceñirá a los siguientes documentos: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 Arial"/>
              <a:ea typeface="Times New Roman" panose="02020603050405020304" pitchFamily="18" charset="0"/>
              <a:cs typeface="+mn-cs"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a. Planos que se entregaran al oferente seleccionado.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b. Especificaciones técnicas.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c. Presupuesto.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d. Cantidades de obra.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s-ES" sz="2000" dirty="0">
              <a:solidFill>
                <a:prstClr val="black"/>
              </a:solidFill>
              <a:latin typeface=" Arial"/>
              <a:ea typeface="Times New Roman" panose="02020603050405020304" pitchFamily="18" charset="0"/>
            </a:endParaRP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Se dará prioridad a los trabajos que puedan presentar retrasos por lluvias o tormentas tropicales o cualquier otro fenómeno que se pueda presentar, lo anterior dado que para algunos meses de ejecución se podrán presentar lluvias con alta precipitación.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es-ES" sz="2000" dirty="0">
              <a:solidFill>
                <a:prstClr val="black"/>
              </a:solidFill>
              <a:latin typeface=" Arial"/>
              <a:ea typeface="Times New Roman" panose="02020603050405020304" pitchFamily="18" charset="0"/>
            </a:endParaRP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s-ES" sz="2000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El futuro </a:t>
            </a:r>
            <a:r>
              <a:rPr kumimoji="0" lang="es-E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contratista deberá contar con mínimo dos (02) y hasta máximo cuatro (04) frentes de trabajo simultáneos, los cuales serán distribuidos en las distintas zonas a ejecutar (vivienda, radar, actividades hidrosanitarias e instalaciones generales).</a:t>
            </a: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 Arial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9527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xmlns="" id="{ACB2206C-9502-4050-8C76-F6C311935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120" y="2844225"/>
            <a:ext cx="74795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800" dirty="0">
                <a:solidFill>
                  <a:schemeClr val="bg1"/>
                </a:solidFill>
                <a:latin typeface="Arial"/>
                <a:cs typeface="Arial"/>
              </a:rPr>
              <a:t>Profesionales Mínimos Exigidos</a:t>
            </a:r>
            <a:endParaRPr kumimoji="0" lang="id-ID" altLang="es-CO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3" name="Conector recto 2"/>
          <p:cNvCxnSpPr/>
          <p:nvPr/>
        </p:nvCxnSpPr>
        <p:spPr>
          <a:xfrm>
            <a:off x="3400598" y="3451373"/>
            <a:ext cx="4389120" cy="0"/>
          </a:xfrm>
          <a:prstGeom prst="line">
            <a:avLst/>
          </a:prstGeom>
          <a:ln w="127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cto 3"/>
          <p:cNvCxnSpPr/>
          <p:nvPr/>
        </p:nvCxnSpPr>
        <p:spPr>
          <a:xfrm>
            <a:off x="3521173" y="3509561"/>
            <a:ext cx="4268546" cy="984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0576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90F5AB06-E1DD-E444-8F8F-DF1C7EAA1F61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400" b="1" dirty="0">
                <a:solidFill>
                  <a:srgbClr val="404040"/>
                </a:solidFill>
                <a:latin typeface="Arial"/>
                <a:cs typeface="Arial"/>
              </a:rPr>
              <a:t>Profesionales Mínimos Exigidos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8090D759-C261-4BA2-9B43-9436CC634C92}"/>
              </a:ext>
            </a:extLst>
          </p:cNvPr>
          <p:cNvSpPr/>
          <p:nvPr/>
        </p:nvSpPr>
        <p:spPr>
          <a:xfrm>
            <a:off x="274320" y="1277126"/>
            <a:ext cx="11490960" cy="509370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RESIDENTE DE OBRA: </a:t>
            </a: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(01) Residente de obra civil (arquitecto y/o Ingeniero civil) para supervisión total del contrato con una permanencia del 100% en la ejecución de los trabajos, cuya experiencia profesional sea mínimo 1 año con experiencia similar al objeto contractual. 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INGENIERO HIDROSANITARIO: </a:t>
            </a: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(01) Especialista Ingeniero hidrosanitario para supervisión parcial del contrato con una permanencia en dos meses del 25% en la ejecución de los trabajos, cuya experiencia profesional sea mínimo 1 año con experiencia similar al objeto contractual.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s-ES" sz="2000" b="1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RESIDENTE SISO: </a:t>
            </a:r>
            <a:r>
              <a:rPr lang="es-ES" sz="2000" dirty="0">
                <a:solidFill>
                  <a:prstClr val="black"/>
                </a:solidFill>
                <a:latin typeface=" Arial"/>
                <a:ea typeface="Times New Roman" panose="02020603050405020304" pitchFamily="18" charset="0"/>
              </a:rPr>
              <a:t>(01) residente (Técnico Inspector SISO) para supervisión total del contrato con una permanencia del 100% en la ejecución de los trabajos, cuya experiencia profesional sea mínimo 1 año con experiencia similar al objeto contractual. 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TÈCNICO AUXILIAR DE INGENIERIA: </a:t>
            </a: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(01) Auxiliar residente (Técnico o Tecnólogo en Construcciones Civiles) para ayudar al residente de obra totalmente en el desarrollo del contrato con una permanencia del 100% en la ejecución de los trabajos, cuya experiencia profesional sea mínimo 1 año con experiencia similar al objeto contractual.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s-ES" sz="500" dirty="0">
              <a:solidFill>
                <a:prstClr val="black"/>
              </a:solidFill>
              <a:latin typeface=" Arial"/>
              <a:ea typeface="Times New Roman" panose="02020603050405020304" pitchFamily="18" charset="0"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 Arial"/>
              <a:ea typeface="Times New Roman" panose="02020603050405020304" pitchFamily="18" charset="0"/>
              <a:cs typeface="+mn-cs"/>
            </a:endParaRPr>
          </a:p>
          <a:p>
            <a:pPr marR="0" lvl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NOTA: </a:t>
            </a: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 Arial"/>
                <a:ea typeface="Times New Roman" panose="02020603050405020304" pitchFamily="18" charset="0"/>
                <a:cs typeface="+mn-cs"/>
              </a:rPr>
              <a:t>Todos los profesionales, deberán cumplir con la experiencia que indica los documentos del SECOP II.</a:t>
            </a:r>
          </a:p>
        </p:txBody>
      </p:sp>
    </p:spTree>
    <p:extLst>
      <p:ext uri="{BB962C8B-B14F-4D97-AF65-F5344CB8AC3E}">
        <p14:creationId xmlns:p14="http://schemas.microsoft.com/office/powerpoint/2010/main" val="1087320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xmlns="" id="{ACB2206C-9502-4050-8C76-F6C311935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120" y="2844225"/>
            <a:ext cx="74795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800" dirty="0">
                <a:solidFill>
                  <a:schemeClr val="bg1"/>
                </a:solidFill>
                <a:latin typeface="Arial"/>
                <a:cs typeface="Arial"/>
              </a:rPr>
              <a:t>Actividades a Ejecutar</a:t>
            </a:r>
            <a:endParaRPr kumimoji="0" lang="id-ID" altLang="es-CO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3" name="Conector recto 2"/>
          <p:cNvCxnSpPr/>
          <p:nvPr/>
        </p:nvCxnSpPr>
        <p:spPr>
          <a:xfrm>
            <a:off x="3400598" y="3451373"/>
            <a:ext cx="4389120" cy="0"/>
          </a:xfrm>
          <a:prstGeom prst="line">
            <a:avLst/>
          </a:prstGeom>
          <a:ln w="127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cto 3"/>
          <p:cNvCxnSpPr/>
          <p:nvPr/>
        </p:nvCxnSpPr>
        <p:spPr>
          <a:xfrm>
            <a:off x="3521173" y="3509561"/>
            <a:ext cx="4268546" cy="984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1675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Vista previa de imagen">
            <a:extLst>
              <a:ext uri="{FF2B5EF4-FFF2-40B4-BE49-F238E27FC236}">
                <a16:creationId xmlns:a16="http://schemas.microsoft.com/office/drawing/2014/main" xmlns="" id="{577A8843-E024-43EF-BFB4-F552317B3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89" y="2360745"/>
            <a:ext cx="3549026" cy="355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1EF850DD-F5A9-4FA6-9608-FF9709B74D8E}"/>
              </a:ext>
            </a:extLst>
          </p:cNvPr>
          <p:cNvSpPr/>
          <p:nvPr/>
        </p:nvSpPr>
        <p:spPr>
          <a:xfrm>
            <a:off x="591428" y="1462288"/>
            <a:ext cx="30582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Mantenimiento casas porvenir (05)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xmlns="" id="{E4DE6198-DD6B-4B09-A80E-6A5229C4C028}"/>
              </a:ext>
            </a:extLst>
          </p:cNvPr>
          <p:cNvSpPr/>
          <p:nvPr/>
        </p:nvSpPr>
        <p:spPr>
          <a:xfrm>
            <a:off x="4140453" y="1462288"/>
            <a:ext cx="30582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Mantenimiento barracas solteros y fachadas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89936936-B3D5-4B6D-B045-5C7BC6F075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1100" y="2637112"/>
            <a:ext cx="3098818" cy="327670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1602D59B-553C-4C93-9110-B40D2D4BFE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8536" y="2386597"/>
            <a:ext cx="2622343" cy="3527220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xmlns="" id="{5C49B7B9-9A06-48D9-A7D1-1E3D7E662C7C}"/>
              </a:ext>
            </a:extLst>
          </p:cNvPr>
          <p:cNvSpPr/>
          <p:nvPr/>
        </p:nvSpPr>
        <p:spPr>
          <a:xfrm>
            <a:off x="7618918" y="1529748"/>
            <a:ext cx="35594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Mantenimiento estructura torre Radar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2AFEA573-21F5-4C6E-3082-7AA5A0D2CD92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400" b="1" dirty="0">
                <a:solidFill>
                  <a:srgbClr val="404040"/>
                </a:solidFill>
                <a:latin typeface="Arial"/>
                <a:cs typeface="Arial"/>
              </a:rPr>
              <a:t>Actividades a Ejecutar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223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1EF850DD-F5A9-4FA6-9608-FF9709B74D8E}"/>
              </a:ext>
            </a:extLst>
          </p:cNvPr>
          <p:cNvSpPr/>
          <p:nvPr/>
        </p:nvSpPr>
        <p:spPr>
          <a:xfrm>
            <a:off x="591428" y="1462288"/>
            <a:ext cx="33198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Optimización red aguas lluvias Unidad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xmlns="" id="{E4DE6198-DD6B-4B09-A80E-6A5229C4C028}"/>
              </a:ext>
            </a:extLst>
          </p:cNvPr>
          <p:cNvSpPr/>
          <p:nvPr/>
        </p:nvSpPr>
        <p:spPr>
          <a:xfrm>
            <a:off x="4235961" y="1547793"/>
            <a:ext cx="30582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Cambio piso zona común Unidad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xmlns="" id="{5C49B7B9-9A06-48D9-A7D1-1E3D7E662C7C}"/>
              </a:ext>
            </a:extLst>
          </p:cNvPr>
          <p:cNvSpPr/>
          <p:nvPr/>
        </p:nvSpPr>
        <p:spPr>
          <a:xfrm>
            <a:off x="7975525" y="1454364"/>
            <a:ext cx="35594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Adecuación caseta planta desalinizadora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3D3C4113-E860-401E-A20E-5568DACC2D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6002" y="2360744"/>
            <a:ext cx="3559474" cy="342029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1BAEC84E-AD34-4CA1-980F-A2AEF76C3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8245" y="2378790"/>
            <a:ext cx="3489397" cy="339703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8891C995-B38A-435C-B186-8DDDE49F14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734" y="2293286"/>
            <a:ext cx="3058232" cy="3507256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CD4BAF5A-1AA6-8F72-5803-DA5CDF7A9889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400" b="1" dirty="0">
                <a:solidFill>
                  <a:srgbClr val="404040"/>
                </a:solidFill>
                <a:latin typeface="Arial"/>
                <a:cs typeface="Arial"/>
              </a:rPr>
              <a:t>Actividades a Ejecutar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8388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1EF850DD-F5A9-4FA6-9608-FF9709B74D8E}"/>
              </a:ext>
            </a:extLst>
          </p:cNvPr>
          <p:cNvSpPr/>
          <p:nvPr/>
        </p:nvSpPr>
        <p:spPr>
          <a:xfrm>
            <a:off x="591428" y="1462288"/>
            <a:ext cx="33198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Mantenimiento cocina casino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xmlns="" id="{E4DE6198-DD6B-4B09-A80E-6A5229C4C028}"/>
              </a:ext>
            </a:extLst>
          </p:cNvPr>
          <p:cNvSpPr/>
          <p:nvPr/>
        </p:nvSpPr>
        <p:spPr>
          <a:xfrm>
            <a:off x="4216476" y="1529748"/>
            <a:ext cx="30582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Mantenimiento rancho tropa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E8F25B59-60A4-4E5D-ACE7-94C4B128A15E}"/>
              </a:ext>
            </a:extLst>
          </p:cNvPr>
          <p:cNvSpPr/>
          <p:nvPr/>
        </p:nvSpPr>
        <p:spPr>
          <a:xfrm>
            <a:off x="7975525" y="1529748"/>
            <a:ext cx="30582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Mantenimiento caniles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421184CE-A344-47E2-911B-95D55909FB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9988" y="2360745"/>
            <a:ext cx="2566562" cy="3679739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04768F25-F0B6-4008-B838-8412A9C901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6184" y="2494358"/>
            <a:ext cx="3266847" cy="331716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8C733C37-1A36-44FE-9EBC-EDC0A8B1B2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587" y="2397763"/>
            <a:ext cx="2669914" cy="362951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6E07659F-7795-5C84-003E-18544EFE65E3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400" b="1" dirty="0">
                <a:solidFill>
                  <a:srgbClr val="404040"/>
                </a:solidFill>
                <a:latin typeface="Arial"/>
                <a:cs typeface="Arial"/>
              </a:rPr>
              <a:t>Actividades a Ejecutar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7058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1EF850DD-F5A9-4FA6-9608-FF9709B74D8E}"/>
              </a:ext>
            </a:extLst>
          </p:cNvPr>
          <p:cNvSpPr/>
          <p:nvPr/>
        </p:nvSpPr>
        <p:spPr>
          <a:xfrm>
            <a:off x="699005" y="1560899"/>
            <a:ext cx="33198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Cambio cubierta automotores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xmlns="" id="{B1CF3412-9C4C-4FB5-BD6A-7BDCBE220244}"/>
              </a:ext>
            </a:extLst>
          </p:cNvPr>
          <p:cNvSpPr/>
          <p:nvPr/>
        </p:nvSpPr>
        <p:spPr>
          <a:xfrm>
            <a:off x="4356604" y="1560899"/>
            <a:ext cx="33198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Mantenimiento taller instalaciones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BE0A5170-7141-4659-9A05-E50435B29F9B}"/>
              </a:ext>
            </a:extLst>
          </p:cNvPr>
          <p:cNvSpPr/>
          <p:nvPr/>
        </p:nvSpPr>
        <p:spPr>
          <a:xfrm>
            <a:off x="8173185" y="1560899"/>
            <a:ext cx="33198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Malla perimetral Radar (50m)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E1AE4BE8-A5C5-43BD-8343-B5450A10C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5586" y="2391896"/>
            <a:ext cx="3057074" cy="377470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xmlns="" id="{BB4DD2B1-4BC5-4878-8F7E-18E6377760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9431" y="2497120"/>
            <a:ext cx="3739447" cy="364968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D812A578-CD49-4FAF-86D9-7EF7E7CDD0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939" y="2391896"/>
            <a:ext cx="3107813" cy="3774707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C4F7C938-1776-CC26-4161-BF7CA651A149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400" b="1" dirty="0">
                <a:solidFill>
                  <a:srgbClr val="404040"/>
                </a:solidFill>
                <a:latin typeface="Arial"/>
                <a:cs typeface="Arial"/>
              </a:rPr>
              <a:t>Actividades a Ejecutar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192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9490D3EB-43C9-463C-B018-70668211BA79}"/>
              </a:ext>
            </a:extLst>
          </p:cNvPr>
          <p:cNvSpPr/>
          <p:nvPr/>
        </p:nvSpPr>
        <p:spPr>
          <a:xfrm>
            <a:off x="4359116" y="1264472"/>
            <a:ext cx="33198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dirty="0">
                <a:latin typeface="Arial" panose="020B0604020202020204" pitchFamily="34" charset="0"/>
                <a:cs typeface="Arial" panose="020B0604020202020204" pitchFamily="34" charset="0"/>
              </a:rPr>
              <a:t>Acometida red agua potable San Andrés - Unidad</a:t>
            </a:r>
            <a:endParaRPr 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8494075C-CCA3-4FD9-9745-FBF35F9C48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9116" y="2464801"/>
            <a:ext cx="3517876" cy="3275932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C8C4DAC9-F25D-6A76-9317-557F1CB127A0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400" b="1" dirty="0">
                <a:solidFill>
                  <a:srgbClr val="404040"/>
                </a:solidFill>
                <a:latin typeface="Arial"/>
                <a:cs typeface="Arial"/>
              </a:rPr>
              <a:t>Actividades a Ejecutar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4768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xmlns="" id="{ACB2206C-9502-4050-8C76-F6C311935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120" y="2844225"/>
            <a:ext cx="74795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altLang="es-CO" sz="2800" dirty="0">
                <a:solidFill>
                  <a:schemeClr val="bg1"/>
                </a:solidFill>
                <a:latin typeface="Arial"/>
                <a:cs typeface="Arial"/>
              </a:rPr>
              <a:t>Forma de Pago del Proyecto</a:t>
            </a:r>
            <a:endParaRPr kumimoji="0" lang="id-ID" altLang="es-CO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3" name="Conector recto 2"/>
          <p:cNvCxnSpPr/>
          <p:nvPr/>
        </p:nvCxnSpPr>
        <p:spPr>
          <a:xfrm>
            <a:off x="3400598" y="3451373"/>
            <a:ext cx="4389120" cy="0"/>
          </a:xfrm>
          <a:prstGeom prst="line">
            <a:avLst/>
          </a:prstGeom>
          <a:ln w="127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cto 3"/>
          <p:cNvCxnSpPr/>
          <p:nvPr/>
        </p:nvCxnSpPr>
        <p:spPr>
          <a:xfrm>
            <a:off x="3521173" y="3509561"/>
            <a:ext cx="4268546" cy="984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7670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90F5AB06-E1DD-E444-8F8F-DF1C7EAA1F61}"/>
              </a:ext>
            </a:extLst>
          </p:cNvPr>
          <p:cNvSpPr/>
          <p:nvPr/>
        </p:nvSpPr>
        <p:spPr>
          <a:xfrm>
            <a:off x="2691631" y="487172"/>
            <a:ext cx="645775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Forma de Pago del Proyecto</a:t>
            </a:r>
            <a:endParaRPr kumimoji="0" lang="es-CO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C95055E3-484C-20B4-1F2A-AD13419916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251" y="1435010"/>
            <a:ext cx="8955069" cy="267978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52937E88-16A3-DF0A-79E9-8DB615571A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109" b="-1"/>
          <a:stretch/>
        </p:blipFill>
        <p:spPr>
          <a:xfrm>
            <a:off x="1733251" y="4114799"/>
            <a:ext cx="8982257" cy="130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8947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0342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Personalizado 2">
      <a:dk1>
        <a:sysClr val="windowText" lastClr="000000"/>
      </a:dk1>
      <a:lt1>
        <a:sysClr val="window" lastClr="FFFFFF"/>
      </a:lt1>
      <a:dk2>
        <a:srgbClr val="44546A"/>
      </a:dk2>
      <a:lt2>
        <a:srgbClr val="FF0000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agnum Color">
    <a:dk1>
      <a:sysClr val="windowText" lastClr="000000"/>
    </a:dk1>
    <a:lt1>
      <a:sysClr val="window" lastClr="FFFFFF"/>
    </a:lt1>
    <a:dk2>
      <a:srgbClr val="3D4A65"/>
    </a:dk2>
    <a:lt2>
      <a:srgbClr val="E7E6E6"/>
    </a:lt2>
    <a:accent1>
      <a:srgbClr val="3776C3"/>
    </a:accent1>
    <a:accent2>
      <a:srgbClr val="16BA9B"/>
    </a:accent2>
    <a:accent3>
      <a:srgbClr val="74C042"/>
    </a:accent3>
    <a:accent4>
      <a:srgbClr val="EBB213"/>
    </a:accent4>
    <a:accent5>
      <a:srgbClr val="F7881F"/>
    </a:accent5>
    <a:accent6>
      <a:srgbClr val="ED2541"/>
    </a:accent6>
    <a:hlink>
      <a:srgbClr val="FCE70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Magnum Color">
    <a:dk1>
      <a:sysClr val="windowText" lastClr="000000"/>
    </a:dk1>
    <a:lt1>
      <a:sysClr val="window" lastClr="FFFFFF"/>
    </a:lt1>
    <a:dk2>
      <a:srgbClr val="3D4A65"/>
    </a:dk2>
    <a:lt2>
      <a:srgbClr val="E7E6E6"/>
    </a:lt2>
    <a:accent1>
      <a:srgbClr val="3776C3"/>
    </a:accent1>
    <a:accent2>
      <a:srgbClr val="16BA9B"/>
    </a:accent2>
    <a:accent3>
      <a:srgbClr val="74C042"/>
    </a:accent3>
    <a:accent4>
      <a:srgbClr val="EBB213"/>
    </a:accent4>
    <a:accent5>
      <a:srgbClr val="F7881F"/>
    </a:accent5>
    <a:accent6>
      <a:srgbClr val="ED2541"/>
    </a:accent6>
    <a:hlink>
      <a:srgbClr val="FCE70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82F676CDC48B3B45BBBAA66D5A5C3593" ma:contentTypeVersion="8" ma:contentTypeDescription="Crear nuevo documento." ma:contentTypeScope="" ma:versionID="6e6557bfae12f9ecd8a631c47ac151b6">
  <xsd:schema xmlns:xsd="http://www.w3.org/2001/XMLSchema" xmlns:xs="http://www.w3.org/2001/XMLSchema" xmlns:p="http://schemas.microsoft.com/office/2006/metadata/properties" xmlns:ns2="71b5ae09-7827-47e3-8afe-d74d4e82ed3a" xmlns:ns3="7c58e683-c1f8-4f56-b21c-e992fe296204" targetNamespace="http://schemas.microsoft.com/office/2006/metadata/properties" ma:root="true" ma:fieldsID="fbb9bb93f6615d9276ddbf32726ec01f" ns2:_="" ns3:_="">
    <xsd:import namespace="71b5ae09-7827-47e3-8afe-d74d4e82ed3a"/>
    <xsd:import namespace="7c58e683-c1f8-4f56-b21c-e992fe2962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b5ae09-7827-47e3-8afe-d74d4e82ed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Etiquetas de imagen" ma:readOnly="false" ma:fieldId="{5cf76f15-5ced-4ddc-b409-7134ff3c332f}" ma:taxonomyMulti="true" ma:sspId="5debfcba-7ab8-4e81-bb94-72804333e6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8e683-c1f8-4f56-b21c-e992fe296204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69f08665-347b-4239-b14f-8821b5f0e76b}" ma:internalName="TaxCatchAll" ma:showField="CatchAllData" ma:web="7c58e683-c1f8-4f56-b21c-e992fe2962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c58e683-c1f8-4f56-b21c-e992fe296204" xsi:nil="true"/>
    <lcf76f155ced4ddcb4097134ff3c332f xmlns="71b5ae09-7827-47e3-8afe-d74d4e82ed3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724C41E-B4B1-494F-8B64-8F46FBFCB1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b5ae09-7827-47e3-8afe-d74d4e82ed3a"/>
    <ds:schemaRef ds:uri="7c58e683-c1f8-4f56-b21c-e992fe2962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FB86FCD-BD13-421C-887F-8E0137973B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174EA4-79E6-478C-829A-06B64EEAC995}">
  <ds:schemaRefs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7c58e683-c1f8-4f56-b21c-e992fe296204"/>
    <ds:schemaRef ds:uri="71b5ae09-7827-47e3-8afe-d74d4e82ed3a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1170</TotalTime>
  <Words>1035</Words>
  <Application>Microsoft Office PowerPoint</Application>
  <PresentationFormat>Panorámica</PresentationFormat>
  <Paragraphs>96</Paragraphs>
  <Slides>21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 Arial</vt:lpstr>
      <vt:lpstr>Arial</vt:lpstr>
      <vt:lpstr>Calibri</vt:lpstr>
      <vt:lpstr>Calibri Light</vt:lpstr>
      <vt:lpstr>Times New Roman</vt:lpstr>
      <vt:lpstr>1_Office Theme</vt:lpstr>
      <vt:lpstr>2_Office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Fajar Indra</dc:creator>
  <cp:lastModifiedBy>_useradmin</cp:lastModifiedBy>
  <cp:revision>145</cp:revision>
  <cp:lastPrinted>2021-03-10T18:46:55Z</cp:lastPrinted>
  <dcterms:created xsi:type="dcterms:W3CDTF">2015-03-18T02:45:57Z</dcterms:created>
  <dcterms:modified xsi:type="dcterms:W3CDTF">2023-05-16T19:32:30Z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0x01010082F676CDC48B3B45BBBAA66D5A5C3593</vt:lpwstr>
  </property>
</Properties>
</file>